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69"/>
  </p:notesMasterIdLst>
  <p:sldIdLst>
    <p:sldId id="256" r:id="rId5"/>
    <p:sldId id="323" r:id="rId6"/>
    <p:sldId id="336" r:id="rId7"/>
    <p:sldId id="322" r:id="rId8"/>
    <p:sldId id="324" r:id="rId9"/>
    <p:sldId id="335" r:id="rId10"/>
    <p:sldId id="257" r:id="rId11"/>
    <p:sldId id="260" r:id="rId12"/>
    <p:sldId id="261" r:id="rId13"/>
    <p:sldId id="262" r:id="rId14"/>
    <p:sldId id="263" r:id="rId15"/>
    <p:sldId id="264" r:id="rId16"/>
    <p:sldId id="265" r:id="rId17"/>
    <p:sldId id="266" r:id="rId18"/>
    <p:sldId id="267" r:id="rId19"/>
    <p:sldId id="268" r:id="rId20"/>
    <p:sldId id="276" r:id="rId21"/>
    <p:sldId id="277" r:id="rId22"/>
    <p:sldId id="278" r:id="rId23"/>
    <p:sldId id="279" r:id="rId24"/>
    <p:sldId id="280" r:id="rId25"/>
    <p:sldId id="281" r:id="rId26"/>
    <p:sldId id="282" r:id="rId27"/>
    <p:sldId id="283" r:id="rId28"/>
    <p:sldId id="346" r:id="rId29"/>
    <p:sldId id="347" r:id="rId30"/>
    <p:sldId id="342" r:id="rId31"/>
    <p:sldId id="343" r:id="rId32"/>
    <p:sldId id="344" r:id="rId33"/>
    <p:sldId id="341" r:id="rId34"/>
    <p:sldId id="345" r:id="rId35"/>
    <p:sldId id="284" r:id="rId36"/>
    <p:sldId id="285" r:id="rId37"/>
    <p:sldId id="286" r:id="rId38"/>
    <p:sldId id="287" r:id="rId39"/>
    <p:sldId id="288" r:id="rId40"/>
    <p:sldId id="289" r:id="rId41"/>
    <p:sldId id="290" r:id="rId42"/>
    <p:sldId id="291" r:id="rId43"/>
    <p:sldId id="292" r:id="rId44"/>
    <p:sldId id="293" r:id="rId45"/>
    <p:sldId id="294" r:id="rId46"/>
    <p:sldId id="334" r:id="rId47"/>
    <p:sldId id="295" r:id="rId48"/>
    <p:sldId id="326" r:id="rId49"/>
    <p:sldId id="299" r:id="rId50"/>
    <p:sldId id="317" r:id="rId51"/>
    <p:sldId id="318" r:id="rId52"/>
    <p:sldId id="319" r:id="rId53"/>
    <p:sldId id="327" r:id="rId54"/>
    <p:sldId id="308" r:id="rId55"/>
    <p:sldId id="328" r:id="rId56"/>
    <p:sldId id="311" r:id="rId57"/>
    <p:sldId id="329" r:id="rId58"/>
    <p:sldId id="312" r:id="rId59"/>
    <p:sldId id="331" r:id="rId60"/>
    <p:sldId id="332" r:id="rId61"/>
    <p:sldId id="338" r:id="rId62"/>
    <p:sldId id="339" r:id="rId63"/>
    <p:sldId id="340" r:id="rId64"/>
    <p:sldId id="330" r:id="rId65"/>
    <p:sldId id="313" r:id="rId66"/>
    <p:sldId id="333" r:id="rId67"/>
    <p:sldId id="33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96" y="-6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49D1A-9271-45B2-9A0D-E9D375813E11}" type="datetimeFigureOut">
              <a:rPr lang="en-GB" smtClean="0"/>
              <a:t>23/11/2020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C49F-CCEB-4F1E-9313-1571200B873C}" type="slidenum">
              <a:rPr lang="en-GB" smtClean="0"/>
              <a:t>‹#›</a:t>
            </a:fld>
            <a:endParaRPr lang="en-GB"/>
          </a:p>
        </p:txBody>
      </p:sp>
    </p:spTree>
    <p:extLst>
      <p:ext uri="{BB962C8B-B14F-4D97-AF65-F5344CB8AC3E}">
        <p14:creationId xmlns:p14="http://schemas.microsoft.com/office/powerpoint/2010/main" val="81055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5053-6113-4E39-9CFD-1BD76A4B70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29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90488" y="744538"/>
            <a:ext cx="6616700" cy="3722687"/>
          </a:xfrm>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0576D9-7DE6-41C9-8F46-66E34AF1A8E5}"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246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015053-6113-4E39-9CFD-1BD76A4B70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23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4.xml"/><Relationship Id="rId7" Type="http://schemas.openxmlformats.org/officeDocument/2006/relationships/image" Target="../media/image9.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55837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159446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71761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pPr>
                <a:defRPr/>
              </a:pPr>
              <a:t>23/11/2020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pPr>
                <a:defRPr/>
              </a:pPr>
              <a:t>‹#›</a:t>
            </a:fld>
            <a:endParaRPr lang="en-GB"/>
          </a:p>
        </p:txBody>
      </p:sp>
    </p:spTree>
    <p:extLst>
      <p:ext uri="{BB962C8B-B14F-4D97-AF65-F5344CB8AC3E}">
        <p14:creationId xmlns:p14="http://schemas.microsoft.com/office/powerpoint/2010/main" val="424446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pPr>
                <a:defRPr/>
              </a:pPr>
              <a:t>23/11/2020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pPr>
                <a:defRPr/>
              </a:pPr>
              <a:t>‹#›</a:t>
            </a:fld>
            <a:endParaRPr lang="en-GB"/>
          </a:p>
        </p:txBody>
      </p:sp>
    </p:spTree>
    <p:extLst>
      <p:ext uri="{BB962C8B-B14F-4D97-AF65-F5344CB8AC3E}">
        <p14:creationId xmlns:p14="http://schemas.microsoft.com/office/powerpoint/2010/main" val="118585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pPr>
                <a:defRPr/>
              </a:pPr>
              <a:t>23/11/2020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pPr>
                <a:defRPr/>
              </a:pPr>
              <a:t>‹#›</a:t>
            </a:fld>
            <a:endParaRPr lang="en-GB"/>
          </a:p>
        </p:txBody>
      </p:sp>
    </p:spTree>
    <p:extLst>
      <p:ext uri="{BB962C8B-B14F-4D97-AF65-F5344CB8AC3E}">
        <p14:creationId xmlns:p14="http://schemas.microsoft.com/office/powerpoint/2010/main" val="154721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pPr>
                <a:defRPr/>
              </a:pPr>
              <a:t>23/11/2020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pPr>
                <a:defRPr/>
              </a:pPr>
              <a:t>‹#›</a:t>
            </a:fld>
            <a:endParaRPr lang="en-GB"/>
          </a:p>
        </p:txBody>
      </p:sp>
    </p:spTree>
    <p:extLst>
      <p:ext uri="{BB962C8B-B14F-4D97-AF65-F5344CB8AC3E}">
        <p14:creationId xmlns:p14="http://schemas.microsoft.com/office/powerpoint/2010/main" val="334938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pPr>
                <a:defRPr/>
              </a:pPr>
              <a:t>23/11/2020</a:t>
            </a:fld>
            <a:endParaRPr lang="en-GB"/>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pPr>
                <a:defRPr/>
              </a:pPr>
              <a:t>‹#›</a:t>
            </a:fld>
            <a:endParaRPr lang="en-GB"/>
          </a:p>
        </p:txBody>
      </p:sp>
    </p:spTree>
    <p:extLst>
      <p:ext uri="{BB962C8B-B14F-4D97-AF65-F5344CB8AC3E}">
        <p14:creationId xmlns:p14="http://schemas.microsoft.com/office/powerpoint/2010/main" val="581360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pPr>
                <a:defRPr/>
              </a:pPr>
              <a:t>23/11/2020</a:t>
            </a:fld>
            <a:endParaRPr lang="en-GB"/>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pPr>
                <a:defRPr/>
              </a:pPr>
              <a:t>‹#›</a:t>
            </a:fld>
            <a:endParaRPr lang="en-GB"/>
          </a:p>
        </p:txBody>
      </p:sp>
    </p:spTree>
    <p:extLst>
      <p:ext uri="{BB962C8B-B14F-4D97-AF65-F5344CB8AC3E}">
        <p14:creationId xmlns:p14="http://schemas.microsoft.com/office/powerpoint/2010/main" val="237130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pPr>
                <a:defRPr/>
              </a:pPr>
              <a:t>23/11/2020</a:t>
            </a:fld>
            <a:endParaRPr lang="en-GB"/>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pPr>
                <a:defRPr/>
              </a:pPr>
              <a:t>‹#›</a:t>
            </a:fld>
            <a:endParaRPr lang="en-GB"/>
          </a:p>
        </p:txBody>
      </p:sp>
    </p:spTree>
    <p:extLst>
      <p:ext uri="{BB962C8B-B14F-4D97-AF65-F5344CB8AC3E}">
        <p14:creationId xmlns:p14="http://schemas.microsoft.com/office/powerpoint/2010/main" val="902555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pPr>
                <a:defRPr/>
              </a:pPr>
              <a:t>23/11/2020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pPr>
                <a:defRPr/>
              </a:pPr>
              <a:t>‹#›</a:t>
            </a:fld>
            <a:endParaRPr lang="en-GB"/>
          </a:p>
        </p:txBody>
      </p:sp>
    </p:spTree>
    <p:extLst>
      <p:ext uri="{BB962C8B-B14F-4D97-AF65-F5344CB8AC3E}">
        <p14:creationId xmlns:p14="http://schemas.microsoft.com/office/powerpoint/2010/main" val="98054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5C1A68-89DD-4D17-81E7-783730C5FE45}"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22653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pPr>
                <a:defRPr/>
              </a:pPr>
              <a:t>23/11/2020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pPr>
                <a:defRPr/>
              </a:pPr>
              <a:t>‹#›</a:t>
            </a:fld>
            <a:endParaRPr lang="en-GB"/>
          </a:p>
        </p:txBody>
      </p:sp>
    </p:spTree>
    <p:extLst>
      <p:ext uri="{BB962C8B-B14F-4D97-AF65-F5344CB8AC3E}">
        <p14:creationId xmlns:p14="http://schemas.microsoft.com/office/powerpoint/2010/main" val="154543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pPr>
                <a:defRPr/>
              </a:pPr>
              <a:t>23/11/2020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pPr>
                <a:defRPr/>
              </a:pPr>
              <a:t>‹#›</a:t>
            </a:fld>
            <a:endParaRPr lang="en-GB"/>
          </a:p>
        </p:txBody>
      </p:sp>
    </p:spTree>
    <p:extLst>
      <p:ext uri="{BB962C8B-B14F-4D97-AF65-F5344CB8AC3E}">
        <p14:creationId xmlns:p14="http://schemas.microsoft.com/office/powerpoint/2010/main" val="417614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pPr>
                <a:defRPr/>
              </a:pPr>
              <a:t>23/11/2020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pPr>
                <a:defRPr/>
              </a:pPr>
              <a:t>‹#›</a:t>
            </a:fld>
            <a:endParaRPr lang="en-GB"/>
          </a:p>
        </p:txBody>
      </p:sp>
    </p:spTree>
    <p:extLst>
      <p:ext uri="{BB962C8B-B14F-4D97-AF65-F5344CB8AC3E}">
        <p14:creationId xmlns:p14="http://schemas.microsoft.com/office/powerpoint/2010/main" val="1126977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pPr>
                <a:defRPr/>
              </a:pPr>
              <a:t>23/11/2020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pPr>
                <a:defRPr/>
              </a:pPr>
              <a:t>‹#›</a:t>
            </a:fld>
            <a:endParaRPr lang="en-GB"/>
          </a:p>
        </p:txBody>
      </p:sp>
    </p:spTree>
    <p:extLst>
      <p:ext uri="{BB962C8B-B14F-4D97-AF65-F5344CB8AC3E}">
        <p14:creationId xmlns:p14="http://schemas.microsoft.com/office/powerpoint/2010/main" val="237698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7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solidFill>
                  <a:prstClr val="black">
                    <a:tint val="75000"/>
                  </a:prstClr>
                </a:solidFill>
              </a:rPr>
              <a:pPr>
                <a:defRPr/>
              </a:pPr>
              <a:t>23/11/2020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23009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solidFill>
                  <a:prstClr val="black">
                    <a:tint val="75000"/>
                  </a:prstClr>
                </a:solidFill>
              </a:rPr>
              <a:pPr>
                <a:defRPr/>
              </a:pPr>
              <a:t>23/11/2020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483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solidFill>
                  <a:prstClr val="black">
                    <a:tint val="75000"/>
                  </a:prstClr>
                </a:solidFill>
              </a:rPr>
              <a:pPr>
                <a:defRPr/>
              </a:pPr>
              <a:t>23/11/2020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36815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solidFill>
                  <a:prstClr val="black">
                    <a:tint val="75000"/>
                  </a:prstClr>
                </a:solidFill>
              </a:rPr>
              <a:pPr>
                <a:defRPr/>
              </a:pPr>
              <a:t>23/11/2020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21991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solidFill>
                  <a:prstClr val="black">
                    <a:tint val="75000"/>
                  </a:prstClr>
                </a:solidFill>
              </a:rPr>
              <a:pPr>
                <a:defRPr/>
              </a:pPr>
              <a:t>23/11/2020</a:t>
            </a:fld>
            <a:endParaRPr lang="en-GB">
              <a:solidFill>
                <a:prstClr val="black">
                  <a:tint val="75000"/>
                </a:prstClr>
              </a:solidFill>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500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5C1A68-89DD-4D17-81E7-783730C5FE45}"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504211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solidFill>
                  <a:prstClr val="black">
                    <a:tint val="75000"/>
                  </a:prstClr>
                </a:solidFill>
              </a:rPr>
              <a:pPr>
                <a:defRPr/>
              </a:pPr>
              <a:t>23/11/2020</a:t>
            </a:fld>
            <a:endParaRPr lang="en-GB">
              <a:solidFill>
                <a:prstClr val="black">
                  <a:tint val="75000"/>
                </a:prstClr>
              </a:solidFil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95910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solidFill>
                  <a:prstClr val="black">
                    <a:tint val="75000"/>
                  </a:prstClr>
                </a:solidFill>
              </a:rPr>
              <a:pPr>
                <a:defRPr/>
              </a:pPr>
              <a:t>23/11/2020</a:t>
            </a:fld>
            <a:endParaRPr lang="en-GB">
              <a:solidFill>
                <a:prstClr val="black">
                  <a:tint val="75000"/>
                </a:prstClr>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08075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solidFill>
                  <a:prstClr val="black">
                    <a:tint val="75000"/>
                  </a:prstClr>
                </a:solidFill>
              </a:rPr>
              <a:pPr>
                <a:defRPr/>
              </a:pPr>
              <a:t>23/11/2020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45457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solidFill>
                  <a:prstClr val="black">
                    <a:tint val="75000"/>
                  </a:prstClr>
                </a:solidFill>
              </a:rPr>
              <a:pPr>
                <a:defRPr/>
              </a:pPr>
              <a:t>23/11/2020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3146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solidFill>
                  <a:prstClr val="black">
                    <a:tint val="75000"/>
                  </a:prstClr>
                </a:solidFill>
              </a:rPr>
              <a:pPr>
                <a:defRPr/>
              </a:pPr>
              <a:t>23/11/2020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82784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solidFill>
                  <a:prstClr val="black">
                    <a:tint val="75000"/>
                  </a:prstClr>
                </a:solidFill>
              </a:rPr>
              <a:pPr>
                <a:defRPr/>
              </a:pPr>
              <a:t>23/11/2020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69151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solidFill>
                  <a:prstClr val="black">
                    <a:tint val="75000"/>
                  </a:prstClr>
                </a:solidFill>
              </a:rPr>
              <a:pPr>
                <a:defRPr/>
              </a:pPr>
              <a:t>23/11/2020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0878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34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4056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134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5C1A68-89DD-4D17-81E7-783730C5FE45}"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352127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4081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0709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075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092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366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0083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619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8924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7162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3525" y="274638"/>
            <a:ext cx="11664950" cy="575967"/>
          </a:xfrm>
        </p:spPr>
        <p:txBody>
          <a:bodyPr anchor="t">
            <a:noAutofit/>
          </a:bodyPr>
          <a:lstStyle>
            <a:lvl1pPr algn="l">
              <a:defRPr sz="2800" b="1" i="0" cap="none">
                <a:solidFill>
                  <a:schemeClr val="tx1"/>
                </a:solidFill>
                <a:latin typeface="+mn-lt"/>
                <a:ea typeface="Gotham Medium" charset="0"/>
                <a:cs typeface="Gotham Medium" charset="0"/>
              </a:defRPr>
            </a:lvl1pPr>
          </a:lstStyle>
          <a:p>
            <a:r>
              <a:rPr lang="en-GB" dirty="0"/>
              <a:t>Click to edit master title style</a:t>
            </a:r>
            <a:endParaRPr lang="en-US" dirty="0"/>
          </a:p>
        </p:txBody>
      </p:sp>
      <p:sp>
        <p:nvSpPr>
          <p:cNvPr id="14" name="Rectangle 13"/>
          <p:cNvSpPr/>
          <p:nvPr userDrawn="1"/>
        </p:nvSpPr>
        <p:spPr>
          <a:xfrm rot="16200000">
            <a:off x="5736600" y="401400"/>
            <a:ext cx="720000" cy="1219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63A6DB"/>
              </a:solidFill>
              <a:latin typeface="Arial"/>
            </a:endParaRPr>
          </a:p>
        </p:txBody>
      </p:sp>
      <p:sp>
        <p:nvSpPr>
          <p:cNvPr id="11" name="Text Placeholder 10"/>
          <p:cNvSpPr>
            <a:spLocks noGrp="1"/>
          </p:cNvSpPr>
          <p:nvPr>
            <p:ph type="body" sz="quarter" idx="10"/>
          </p:nvPr>
        </p:nvSpPr>
        <p:spPr>
          <a:xfrm>
            <a:off x="-1" y="6137999"/>
            <a:ext cx="11272179" cy="504557"/>
          </a:xfrm>
        </p:spPr>
        <p:txBody>
          <a:bodyPr numCol="2" spcCol="180000">
            <a:noAutofit/>
          </a:bodyPr>
          <a:lstStyle>
            <a:lvl1pPr marL="108000" indent="-108000">
              <a:spcBef>
                <a:spcPts val="0"/>
              </a:spcBef>
              <a:buFont typeface="+mj-lt"/>
              <a:buAutoNum type="arabicPeriod"/>
              <a:tabLst/>
              <a:defRPr sz="800">
                <a:solidFill>
                  <a:schemeClr val="bg1"/>
                </a:solidFill>
              </a:defRPr>
            </a:lvl1pPr>
          </a:lstStyle>
          <a:p>
            <a:pPr lvl="0"/>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09470" y="6174575"/>
            <a:ext cx="846439" cy="647171"/>
          </a:xfrm>
          <a:prstGeom prst="rect">
            <a:avLst/>
          </a:prstGeom>
        </p:spPr>
      </p:pic>
      <p:sp>
        <p:nvSpPr>
          <p:cNvPr id="7" name="Rectangle 6"/>
          <p:cNvSpPr/>
          <p:nvPr userDrawn="1"/>
        </p:nvSpPr>
        <p:spPr>
          <a:xfrm>
            <a:off x="0" y="6642556"/>
            <a:ext cx="1585690" cy="215444"/>
          </a:xfrm>
          <a:prstGeom prst="rect">
            <a:avLst/>
          </a:prstGeom>
        </p:spPr>
        <p:txBody>
          <a:bodyPr wrap="none">
            <a:spAutoFit/>
          </a:bodyPr>
          <a:lstStyle/>
          <a:p>
            <a:r>
              <a:rPr lang="en-GB" sz="800" dirty="0">
                <a:solidFill>
                  <a:schemeClr val="bg1"/>
                </a:solidFill>
                <a:latin typeface="+mn-lt"/>
                <a:ea typeface="Gotham Book" charset="0"/>
                <a:cs typeface="Gotham Book" charset="0"/>
              </a:rPr>
              <a:t>UK/INV-20095(2) August 2020</a:t>
            </a:r>
          </a:p>
        </p:txBody>
      </p:sp>
      <p:sp>
        <p:nvSpPr>
          <p:cNvPr id="6" name="Text Placeholder 5">
            <a:extLst>
              <a:ext uri="{FF2B5EF4-FFF2-40B4-BE49-F238E27FC236}">
                <a16:creationId xmlns:a16="http://schemas.microsoft.com/office/drawing/2014/main" xmlns="" id="{E8E22BB4-E5BF-4242-A09A-587CC8B27C91}"/>
              </a:ext>
            </a:extLst>
          </p:cNvPr>
          <p:cNvSpPr>
            <a:spLocks noGrp="1"/>
          </p:cNvSpPr>
          <p:nvPr>
            <p:ph type="body" sz="quarter" idx="11"/>
          </p:nvPr>
        </p:nvSpPr>
        <p:spPr>
          <a:xfrm>
            <a:off x="0" y="5876925"/>
            <a:ext cx="12192000" cy="252413"/>
          </a:xfrm>
        </p:spPr>
        <p:txBody>
          <a:bodyPr anchor="b" anchorCtr="0">
            <a:noAutofit/>
          </a:bodyPr>
          <a:lstStyle>
            <a:lvl1pPr marL="363" indent="0">
              <a:spcBef>
                <a:spcPts val="0"/>
              </a:spcBef>
              <a:buFont typeface="Arial" panose="020B0604020202020204" pitchFamily="34" charset="0"/>
              <a:buNone/>
              <a:defRPr sz="800"/>
            </a:lvl1pPr>
          </a:lstStyle>
          <a:p>
            <a:pPr lvl="0"/>
            <a:r>
              <a:rPr lang="en-US" dirty="0"/>
              <a:t>Click to edit Master text styles</a:t>
            </a:r>
          </a:p>
        </p:txBody>
      </p:sp>
    </p:spTree>
    <p:extLst>
      <p:ext uri="{BB962C8B-B14F-4D97-AF65-F5344CB8AC3E}">
        <p14:creationId xmlns:p14="http://schemas.microsoft.com/office/powerpoint/2010/main" val="2980025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xmlns="">
        <p15:guide id="1" orient="horz" pos="2228">
          <p15:clr>
            <a:srgbClr val="FBAE40"/>
          </p15:clr>
        </p15:guide>
        <p15:guide id="2" pos="166">
          <p15:clr>
            <a:srgbClr val="FBAE40"/>
          </p15:clr>
        </p15:guide>
        <p15:guide id="3" pos="7514">
          <p15:clr>
            <a:srgbClr val="FBAE40"/>
          </p15:clr>
        </p15:guide>
        <p15:guide id="5" pos="3840">
          <p15:clr>
            <a:srgbClr val="FBAE40"/>
          </p15:clr>
        </p15:guide>
        <p15:guide id="6" orient="horz" pos="981">
          <p15:clr>
            <a:srgbClr val="FBAE40"/>
          </p15:clr>
        </p15:guide>
        <p15:guide id="7" orient="horz" pos="3702">
          <p15:clr>
            <a:srgbClr val="FBAE40"/>
          </p15:clr>
        </p15:guide>
        <p15:guide id="8" orient="horz" pos="3861">
          <p15:clr>
            <a:srgbClr val="FBAE40"/>
          </p15:clr>
        </p15:guide>
        <p15:guide id="9" pos="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5C1A68-89DD-4D17-81E7-783730C5FE45}" type="datetimeFigureOut">
              <a:rPr lang="en-GB" smtClean="0"/>
              <a:t>23/11/2020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755378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BA6DE19A-2A93-4C31-809F-72F092354BF1}" type="slidenum">
              <a:rPr lang="en-GB" altLang="en-US"/>
              <a:pPr>
                <a:defRPr/>
              </a:pPr>
              <a:t>‹#›</a:t>
            </a:fld>
            <a:endParaRPr lang="en-GB" altLang="en-US"/>
          </a:p>
        </p:txBody>
      </p:sp>
    </p:spTree>
    <p:extLst>
      <p:ext uri="{BB962C8B-B14F-4D97-AF65-F5344CB8AC3E}">
        <p14:creationId xmlns:p14="http://schemas.microsoft.com/office/powerpoint/2010/main" val="317630874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Tree>
    <p:extLst>
      <p:ext uri="{BB962C8B-B14F-4D97-AF65-F5344CB8AC3E}">
        <p14:creationId xmlns:p14="http://schemas.microsoft.com/office/powerpoint/2010/main" val="42572929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34209C4B-C7B7-4F92-AF1B-B8790AF1ACB1}" type="slidenum">
              <a:rPr lang="en-GB" altLang="en-US"/>
              <a:pPr>
                <a:defRPr/>
              </a:pPr>
              <a:t>‹#›</a:t>
            </a:fld>
            <a:endParaRPr lang="en-GB" altLang="en-US"/>
          </a:p>
        </p:txBody>
      </p:sp>
    </p:spTree>
    <p:extLst>
      <p:ext uri="{BB962C8B-B14F-4D97-AF65-F5344CB8AC3E}">
        <p14:creationId xmlns:p14="http://schemas.microsoft.com/office/powerpoint/2010/main" val="12124580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23" y="190976"/>
            <a:ext cx="10787267" cy="1325562"/>
          </a:xfrm>
        </p:spPr>
        <p:txBody>
          <a:bodyPr>
            <a:normAutofit/>
          </a:bodyPr>
          <a:lstStyle>
            <a:lvl1pPr>
              <a:defRPr sz="3901"/>
            </a:lvl1pPr>
          </a:lstStyle>
          <a:p>
            <a:r>
              <a:rPr lang="en-US" dirty="0"/>
              <a:t>Click to edit Master title style</a:t>
            </a:r>
          </a:p>
        </p:txBody>
      </p:sp>
      <p:sp>
        <p:nvSpPr>
          <p:cNvPr id="3" name="Content Placeholder 2"/>
          <p:cNvSpPr>
            <a:spLocks noGrp="1"/>
          </p:cNvSpPr>
          <p:nvPr>
            <p:ph idx="1"/>
          </p:nvPr>
        </p:nvSpPr>
        <p:spPr>
          <a:xfrm>
            <a:off x="702023" y="1651479"/>
            <a:ext cx="10787267" cy="4026534"/>
          </a:xfrm>
        </p:spPr>
        <p:txBody>
          <a:bodyPr>
            <a:normAutofit/>
          </a:bodyPr>
          <a:lstStyle>
            <a:lvl1pPr>
              <a:defRPr sz="2776"/>
            </a:lvl1pPr>
            <a:lvl2pPr>
              <a:defRPr sz="2326"/>
            </a:lvl2pPr>
            <a:lvl3pPr>
              <a:defRPr sz="1951"/>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4" y="5734111"/>
            <a:ext cx="8928100" cy="958849"/>
          </a:xfrm>
        </p:spPr>
        <p:txBody>
          <a:bodyPr anchor="b">
            <a:normAutofit/>
          </a:bodyPr>
          <a:lstStyle>
            <a:lvl1pPr marL="0" indent="0">
              <a:buNone/>
              <a:defRPr sz="1050"/>
            </a:lvl1pPr>
            <a:lvl2pPr marL="448795" indent="0">
              <a:buNone/>
              <a:defRPr/>
            </a:lvl2pPr>
            <a:lvl3pPr marL="897572" indent="0">
              <a:buNone/>
              <a:defRPr/>
            </a:lvl3pPr>
            <a:lvl4pPr marL="1346337" indent="0">
              <a:buNone/>
              <a:defRPr/>
            </a:lvl4pPr>
            <a:lvl5pPr marL="1795102"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05CF2BC7-ABD7-4619-93E1-0C6EA9CBFB11}" type="slidenum">
              <a:rPr lang="en-GB" altLang="en-US"/>
              <a:pPr>
                <a:defRPr/>
              </a:pPr>
              <a:t>‹#›</a:t>
            </a:fld>
            <a:endParaRPr lang="en-GB" altLang="en-US"/>
          </a:p>
        </p:txBody>
      </p:sp>
    </p:spTree>
    <p:extLst>
      <p:ext uri="{BB962C8B-B14F-4D97-AF65-F5344CB8AC3E}">
        <p14:creationId xmlns:p14="http://schemas.microsoft.com/office/powerpoint/2010/main" val="43127004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ontent Slide - Bullets">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1589" y="1590"/>
          <a:ext cx="3176" cy="1587"/>
        </p:xfrm>
        <a:graphic>
          <a:graphicData uri="http://schemas.openxmlformats.org/presentationml/2006/ole">
            <mc:AlternateContent xmlns:mc="http://schemas.openxmlformats.org/markup-compatibility/2006">
              <mc:Choice xmlns:v="urn:schemas-microsoft-com:vml" Requires="v">
                <p:oleObj spid="_x0000_s8202" name="think-cell Slide" r:id="rId4" imgW="360" imgH="360" progId="TCLayout.ActiveDocument.1">
                  <p:embed/>
                </p:oleObj>
              </mc:Choice>
              <mc:Fallback>
                <p:oleObj name="think-cell Slide" r:id="rId4" imgW="360" imgH="36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317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8"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
            <a:ext cx="8919952" cy="781537"/>
          </a:xfrm>
        </p:spPr>
        <p:txBody>
          <a:bodyPr>
            <a:normAutofit/>
          </a:bodyPr>
          <a:lstStyle>
            <a:lvl1pPr>
              <a:defRPr sz="1650"/>
            </a:lvl1pPr>
          </a:lstStyle>
          <a:p>
            <a:r>
              <a:rPr lang="en-US"/>
              <a:t>Click to edit Master title style</a:t>
            </a:r>
            <a:endParaRPr lang="en-US" dirty="0"/>
          </a:p>
        </p:txBody>
      </p:sp>
      <p:sp>
        <p:nvSpPr>
          <p:cNvPr id="13" name="Text Placeholder 12"/>
          <p:cNvSpPr>
            <a:spLocks noGrp="1"/>
          </p:cNvSpPr>
          <p:nvPr>
            <p:ph type="body" sz="quarter" idx="14"/>
          </p:nvPr>
        </p:nvSpPr>
        <p:spPr>
          <a:xfrm>
            <a:off x="614817" y="1066801"/>
            <a:ext cx="11190179" cy="4984262"/>
          </a:xfrm>
        </p:spPr>
        <p:txBody>
          <a:bodyPr>
            <a:normAutofit/>
          </a:bodyPr>
          <a:lstStyle>
            <a:lvl1pPr>
              <a:buFont typeface="Arial"/>
              <a:buChar char="•"/>
              <a:defRPr sz="1350"/>
            </a:lvl1pPr>
          </a:lstStyle>
          <a:p>
            <a:pPr lvl="0"/>
            <a:r>
              <a:rPr lang="en-GB" dirty="0"/>
              <a:t>Click to edit Master text styles</a:t>
            </a:r>
          </a:p>
        </p:txBody>
      </p:sp>
    </p:spTree>
    <p:extLst>
      <p:ext uri="{BB962C8B-B14F-4D97-AF65-F5344CB8AC3E}">
        <p14:creationId xmlns:p14="http://schemas.microsoft.com/office/powerpoint/2010/main" val="2423434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 Top">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Body">
            <a:extLst>
              <a:ext uri="{FF2B5EF4-FFF2-40B4-BE49-F238E27FC236}">
                <a16:creationId xmlns:a16="http://schemas.microsoft.com/office/drawing/2014/main" xmlns="" id="{7C41319F-97D1-424E-9DB1-AE15B003C98E}"/>
              </a:ext>
            </a:extLst>
          </p:cNvPr>
          <p:cNvSpPr txBox="1">
            <a:spLocks noGrp="1"/>
          </p:cNvSpPr>
          <p:nvPr>
            <p:ph type="body" idx="1"/>
          </p:nvPr>
        </p:nvSpPr>
        <p:spPr>
          <a:xfrm>
            <a:off x="844551" y="1574800"/>
            <a:ext cx="10501531" cy="4648200"/>
          </a:xfrm>
          <a:prstGeom prst="rect">
            <a:avLst/>
          </a:prstGeom>
        </p:spPr>
        <p:txBody>
          <a:bodyPr/>
          <a:lstStyle/>
          <a:p>
            <a:pPr>
              <a:buClr>
                <a:srgbClr val="840051"/>
              </a:buClr>
              <a:buFont typeface="Arial" panose="020B0604020202020204" pitchFamily="34" charset="0"/>
              <a:buChar char="•"/>
            </a:pPr>
            <a:endParaRPr dirty="0"/>
          </a:p>
        </p:txBody>
      </p:sp>
      <p:sp>
        <p:nvSpPr>
          <p:cNvPr id="9" name="Title Placeholder 8">
            <a:extLst>
              <a:ext uri="{FF2B5EF4-FFF2-40B4-BE49-F238E27FC236}">
                <a16:creationId xmlns:a16="http://schemas.microsoft.com/office/drawing/2014/main" xmlns="" id="{1C61C5CE-BA16-4741-B4C0-C506892A6021}"/>
              </a:ext>
            </a:extLst>
          </p:cNvPr>
          <p:cNvSpPr>
            <a:spLocks noGrp="1"/>
          </p:cNvSpPr>
          <p:nvPr>
            <p:ph type="title"/>
          </p:nvPr>
        </p:nvSpPr>
        <p:spPr>
          <a:xfrm>
            <a:off x="845233" y="465142"/>
            <a:ext cx="10371668" cy="897882"/>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74448158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5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5C1A68-89DD-4D17-81E7-783730C5FE45}"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20881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C1A68-89DD-4D17-81E7-783730C5FE45}" type="datetimeFigureOut">
              <a:rPr lang="en-GB" smtClean="0"/>
              <a:t>23/11/2020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160539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5C1A68-89DD-4D17-81E7-783730C5FE45}"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413599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5C1A68-89DD-4D17-81E7-783730C5FE45}"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94E49-6574-40EF-8119-AB7057136301}" type="slidenum">
              <a:rPr lang="en-GB" smtClean="0"/>
              <a:t>‹#›</a:t>
            </a:fld>
            <a:endParaRPr lang="en-GB"/>
          </a:p>
        </p:txBody>
      </p:sp>
    </p:spTree>
    <p:extLst>
      <p:ext uri="{BB962C8B-B14F-4D97-AF65-F5344CB8AC3E}">
        <p14:creationId xmlns:p14="http://schemas.microsoft.com/office/powerpoint/2010/main" val="35064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C1A68-89DD-4D17-81E7-783730C5FE45}" type="datetimeFigureOut">
              <a:rPr lang="en-GB" smtClean="0"/>
              <a:t>23/11/2020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94E49-6574-40EF-8119-AB7057136301}" type="slidenum">
              <a:rPr lang="en-GB" smtClean="0"/>
              <a:t>‹#›</a:t>
            </a:fld>
            <a:endParaRPr lang="en-GB"/>
          </a:p>
        </p:txBody>
      </p:sp>
    </p:spTree>
    <p:extLst>
      <p:ext uri="{BB962C8B-B14F-4D97-AF65-F5344CB8AC3E}">
        <p14:creationId xmlns:p14="http://schemas.microsoft.com/office/powerpoint/2010/main" val="342076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pPr>
                <a:defRPr/>
              </a:pPr>
              <a:t>23/11/2020</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pPr>
                <a:defRPr/>
              </a:pPr>
              <a:t>‹#›</a:t>
            </a:fld>
            <a:endParaRPr lang="en-GB"/>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schemeClr val="tx1">
                    <a:lumMod val="85000"/>
                    <a:lumOff val="15000"/>
                  </a:schemeClr>
                </a:solidFill>
              </a:rPr>
              <a:t>#</a:t>
            </a:r>
            <a:r>
              <a:rPr lang="en-GB" sz="1600" dirty="0" err="1">
                <a:solidFill>
                  <a:schemeClr val="tx1">
                    <a:lumMod val="85000"/>
                    <a:lumOff val="15000"/>
                  </a:schemeClr>
                </a:solidFill>
              </a:rPr>
              <a:t>GPGeneral</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63026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solidFill>
                  <a:prstClr val="black">
                    <a:tint val="75000"/>
                  </a:prstClr>
                </a:solidFill>
              </a:rPr>
              <a:pPr>
                <a:defRPr/>
              </a:pPr>
              <a:t>23/11/2020</a:t>
            </a:fld>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solidFill>
                  <a:prstClr val="black">
                    <a:tint val="75000"/>
                  </a:prstClr>
                </a:solidFill>
              </a:rPr>
              <a:pPr>
                <a:defRPr/>
              </a:pPr>
              <a:t>‹#›</a:t>
            </a:fld>
            <a:endParaRPr lang="en-GB">
              <a:solidFill>
                <a:prstClr val="black">
                  <a:tint val="75000"/>
                </a:prstClr>
              </a:solidFill>
            </a:endParaRPr>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prstClr val="black">
                    <a:lumMod val="85000"/>
                    <a:lumOff val="15000"/>
                  </a:prstClr>
                </a:solidFill>
              </a:rPr>
              <a:t>#</a:t>
            </a:r>
            <a:r>
              <a:rPr lang="en-GB" sz="1600" dirty="0" err="1">
                <a:solidFill>
                  <a:prstClr val="black">
                    <a:lumMod val="85000"/>
                    <a:lumOff val="15000"/>
                  </a:prstClr>
                </a:solidFill>
              </a:rPr>
              <a:t>GPGeneral</a:t>
            </a:r>
            <a:endParaRPr lang="en-GB" sz="1600" dirty="0">
              <a:solidFill>
                <a:prstClr val="black">
                  <a:lumMod val="85000"/>
                  <a:lumOff val="15000"/>
                </a:prstClr>
              </a:solidFill>
            </a:endParaRPr>
          </a:p>
        </p:txBody>
      </p:sp>
    </p:spTree>
    <p:extLst>
      <p:ext uri="{BB962C8B-B14F-4D97-AF65-F5344CB8AC3E}">
        <p14:creationId xmlns:p14="http://schemas.microsoft.com/office/powerpoint/2010/main" val="8640134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11/23/2020</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687649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39.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3.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59.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4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jpeg"/><Relationship Id="rId3" Type="http://schemas.openxmlformats.org/officeDocument/2006/relationships/slideLayout" Target="../slideLayouts/slideLayout13.xml"/><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18.png"/><Relationship Id="rId15" Type="http://schemas.openxmlformats.org/officeDocument/2006/relationships/image" Target="../media/image16.jpeg"/><Relationship Id="rId10" Type="http://schemas.openxmlformats.org/officeDocument/2006/relationships/image" Target="../media/image17.png"/><Relationship Id="rId4" Type="http://schemas.openxmlformats.org/officeDocument/2006/relationships/notesSlide" Target="../notesSlides/notesSlide3.xml"/><Relationship Id="rId9" Type="http://schemas.openxmlformats.org/officeDocument/2006/relationships/oleObject" Target="../embeddings/oleObject3.bin"/><Relationship Id="rId1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5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5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6.xml"/><Relationship Id="rId7" Type="http://schemas.openxmlformats.org/officeDocument/2006/relationships/image" Target="../media/image84.jpeg"/><Relationship Id="rId12" Type="http://schemas.openxmlformats.org/officeDocument/2006/relationships/image" Target="../media/image87.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3.jpeg"/><Relationship Id="rId11" Type="http://schemas.openxmlformats.org/officeDocument/2006/relationships/image" Target="../media/image86.jpeg"/><Relationship Id="rId5" Type="http://schemas.openxmlformats.org/officeDocument/2006/relationships/image" Target="../media/image82.jpeg"/><Relationship Id="rId10" Type="http://schemas.openxmlformats.org/officeDocument/2006/relationships/image" Target="../media/image85.jpeg"/><Relationship Id="rId4" Type="http://schemas.openxmlformats.org/officeDocument/2006/relationships/image" Target="../media/image81.jpeg"/><Relationship Id="rId9" Type="http://schemas.openxmlformats.org/officeDocument/2006/relationships/image" Target="../media/image17.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6.xml"/><Relationship Id="rId7" Type="http://schemas.openxmlformats.org/officeDocument/2006/relationships/image" Target="../media/image84.jpeg"/><Relationship Id="rId12" Type="http://schemas.openxmlformats.org/officeDocument/2006/relationships/image" Target="../media/image87.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3.jpeg"/><Relationship Id="rId11" Type="http://schemas.openxmlformats.org/officeDocument/2006/relationships/image" Target="../media/image86.jpeg"/><Relationship Id="rId5" Type="http://schemas.openxmlformats.org/officeDocument/2006/relationships/image" Target="../media/image82.jpeg"/><Relationship Id="rId10" Type="http://schemas.openxmlformats.org/officeDocument/2006/relationships/image" Target="../media/image85.jpeg"/><Relationship Id="rId4" Type="http://schemas.openxmlformats.org/officeDocument/2006/relationships/image" Target="../media/image81.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jpeg"/><Relationship Id="rId3" Type="http://schemas.openxmlformats.org/officeDocument/2006/relationships/slideLayout" Target="../slideLayouts/slideLayout13.xml"/><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18.png"/><Relationship Id="rId15" Type="http://schemas.openxmlformats.org/officeDocument/2006/relationships/image" Target="../media/image16.jpeg"/><Relationship Id="rId10" Type="http://schemas.openxmlformats.org/officeDocument/2006/relationships/image" Target="../media/image17.png"/><Relationship Id="rId4" Type="http://schemas.openxmlformats.org/officeDocument/2006/relationships/notesSlide" Target="../notesSlides/notesSlide1.xml"/><Relationship Id="rId9" Type="http://schemas.openxmlformats.org/officeDocument/2006/relationships/oleObject" Target="../embeddings/oleObject2.bin"/><Relationship Id="rId14" Type="http://schemas.openxmlformats.org/officeDocument/2006/relationships/image" Target="../media/image25.jpe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6.xml"/><Relationship Id="rId7" Type="http://schemas.openxmlformats.org/officeDocument/2006/relationships/image" Target="../media/image84.jpeg"/><Relationship Id="rId12" Type="http://schemas.openxmlformats.org/officeDocument/2006/relationships/image" Target="../media/image87.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3.jpeg"/><Relationship Id="rId11" Type="http://schemas.openxmlformats.org/officeDocument/2006/relationships/image" Target="../media/image86.jpeg"/><Relationship Id="rId5" Type="http://schemas.openxmlformats.org/officeDocument/2006/relationships/image" Target="../media/image82.jpeg"/><Relationship Id="rId10" Type="http://schemas.openxmlformats.org/officeDocument/2006/relationships/image" Target="../media/image85.jpeg"/><Relationship Id="rId4" Type="http://schemas.openxmlformats.org/officeDocument/2006/relationships/image" Target="../media/image81.jpeg"/><Relationship Id="rId9"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8.emf"/></Relationships>
</file>

<file path=ppt/slides/_rels/slide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3342" y="1010821"/>
            <a:ext cx="6253018" cy="2387600"/>
          </a:xfrm>
        </p:spPr>
        <p:txBody>
          <a:bodyPr>
            <a:normAutofit/>
          </a:bodyPr>
          <a:lstStyle/>
          <a:p>
            <a:r>
              <a:rPr lang="en-GB" sz="4000" b="1" dirty="0" smtClean="0"/>
              <a:t>Implementing the </a:t>
            </a:r>
            <a:br>
              <a:rPr lang="en-GB" sz="4000" b="1" dirty="0" smtClean="0"/>
            </a:br>
            <a:r>
              <a:rPr lang="en-GB" sz="4000" b="1" dirty="0" smtClean="0"/>
              <a:t>GIRFT Recommendations </a:t>
            </a:r>
            <a:br>
              <a:rPr lang="en-GB" sz="4000" b="1" dirty="0" smtClean="0"/>
            </a:br>
            <a:r>
              <a:rPr lang="en-GB" sz="4000" b="1" dirty="0" smtClean="0"/>
              <a:t>at Your Trust</a:t>
            </a:r>
            <a:endParaRPr lang="en-GB" sz="40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491" y="5640487"/>
            <a:ext cx="4079743" cy="10235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71760" y="287551"/>
            <a:ext cx="4290243" cy="6201602"/>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1"/>
          <p:cNvSpPr txBox="1">
            <a:spLocks/>
          </p:cNvSpPr>
          <p:nvPr/>
        </p:nvSpPr>
        <p:spPr>
          <a:xfrm>
            <a:off x="5661890" y="230909"/>
            <a:ext cx="6160655" cy="1103746"/>
          </a:xfrm>
          <a:prstGeom prst="rect">
            <a:avLst/>
          </a:prstGeom>
          <a:solidFill>
            <a:schemeClr val="accent1">
              <a:lumMod val="20000"/>
              <a:lumOff val="80000"/>
            </a:schemeClr>
          </a:solidFill>
          <a:ln w="25400">
            <a:solidFill>
              <a:schemeClr val="tx1"/>
            </a:solidFill>
          </a:ln>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t>Diabetes</a:t>
            </a:r>
            <a:r>
              <a:rPr lang="en-GB" sz="3600" dirty="0" smtClean="0"/>
              <a:t/>
            </a:r>
            <a:br>
              <a:rPr lang="en-GB" sz="3600" dirty="0" smtClean="0"/>
            </a:br>
            <a:r>
              <a:rPr lang="en-GB" sz="3600" dirty="0" smtClean="0"/>
              <a:t>GIRFT Programme National Specialty Report</a:t>
            </a:r>
            <a:br>
              <a:rPr lang="en-GB" sz="3600" dirty="0" smtClean="0"/>
            </a:br>
            <a:r>
              <a:rPr lang="en-GB" sz="3600" dirty="0" smtClean="0"/>
              <a:t/>
            </a:r>
            <a:br>
              <a:rPr lang="en-GB" sz="3600" dirty="0" smtClean="0"/>
            </a:br>
            <a:r>
              <a:rPr lang="en-GB" sz="2700" b="1" dirty="0" smtClean="0"/>
              <a:t>by Professors Gerry Rayman and Partha Kar</a:t>
            </a:r>
            <a:endParaRPr lang="en-GB" sz="2700" b="1" dirty="0"/>
          </a:p>
        </p:txBody>
      </p:sp>
      <p:sp>
        <p:nvSpPr>
          <p:cNvPr id="6" name="Rectangle 5"/>
          <p:cNvSpPr/>
          <p:nvPr/>
        </p:nvSpPr>
        <p:spPr>
          <a:xfrm>
            <a:off x="5680363" y="3770864"/>
            <a:ext cx="6096000" cy="1692771"/>
          </a:xfrm>
          <a:prstGeom prst="rect">
            <a:avLst/>
          </a:prstGeom>
        </p:spPr>
        <p:txBody>
          <a:bodyPr>
            <a:spAutoFit/>
          </a:bodyPr>
          <a:lstStyle/>
          <a:p>
            <a:pPr algn="ctr"/>
            <a:r>
              <a:rPr lang="en-GB" sz="1600" i="1" dirty="0"/>
              <a:t>a</a:t>
            </a:r>
            <a:r>
              <a:rPr lang="en-GB" sz="1600" i="1" dirty="0" smtClean="0"/>
              <a:t> resource </a:t>
            </a:r>
            <a:r>
              <a:rPr lang="en-GB" sz="1600" i="1" dirty="0" smtClean="0"/>
              <a:t>via the </a:t>
            </a:r>
          </a:p>
          <a:p>
            <a:pPr algn="ctr"/>
            <a:r>
              <a:rPr lang="en-GB" sz="1600" i="1" dirty="0" smtClean="0"/>
              <a:t>West Midlands Diabetes Expert Advisory Group (EAG) from</a:t>
            </a:r>
            <a:endParaRPr lang="en-GB" sz="1600" i="1" dirty="0" smtClean="0"/>
          </a:p>
          <a:p>
            <a:pPr algn="ctr"/>
            <a:endParaRPr lang="en-GB" b="1" dirty="0" smtClean="0"/>
          </a:p>
          <a:p>
            <a:pPr algn="ctr"/>
            <a:r>
              <a:rPr lang="en-GB" b="1" dirty="0" smtClean="0"/>
              <a:t>Professor </a:t>
            </a:r>
            <a:r>
              <a:rPr lang="en-GB" b="1" dirty="0"/>
              <a:t>Vinod Patel: </a:t>
            </a:r>
            <a:endParaRPr lang="en-GB" b="1" dirty="0" smtClean="0"/>
          </a:p>
          <a:p>
            <a:pPr algn="ctr"/>
            <a:r>
              <a:rPr lang="en-GB" b="1" dirty="0" smtClean="0"/>
              <a:t>Clinical </a:t>
            </a:r>
            <a:r>
              <a:rPr lang="en-GB" b="1" dirty="0"/>
              <a:t>Director for Diabetes NHS England and NHS Improvement (West </a:t>
            </a:r>
            <a:r>
              <a:rPr lang="en-GB" b="1" dirty="0" smtClean="0"/>
              <a:t>Midlands</a:t>
            </a:r>
            <a:r>
              <a:rPr lang="en-GB" b="1" dirty="0"/>
              <a:t>)</a:t>
            </a:r>
          </a:p>
        </p:txBody>
      </p:sp>
    </p:spTree>
    <p:extLst>
      <p:ext uri="{BB962C8B-B14F-4D97-AF65-F5344CB8AC3E}">
        <p14:creationId xmlns:p14="http://schemas.microsoft.com/office/powerpoint/2010/main" val="26574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424" y="1436809"/>
            <a:ext cx="10515600" cy="4351338"/>
          </a:xfrm>
        </p:spPr>
        <p:txBody>
          <a:bodyPr/>
          <a:lstStyle/>
          <a:p>
            <a:pPr marL="0" indent="0">
              <a:buNone/>
            </a:pPr>
            <a:r>
              <a:rPr lang="en-GB" b="1" dirty="0"/>
              <a:t>Professor Rayman, who is also co-author of Diabetes UK’s report Making Hospitals Safe for People with Diabetes, said: </a:t>
            </a:r>
            <a:endParaRPr lang="en-GB" b="1" dirty="0" smtClean="0"/>
          </a:p>
          <a:p>
            <a:r>
              <a:rPr lang="en-GB" dirty="0" smtClean="0"/>
              <a:t>“</a:t>
            </a:r>
            <a:r>
              <a:rPr lang="en-GB" dirty="0"/>
              <a:t>People who come to hospital for reasons other than their diabetes can suffer because their diabetes is not identified, or not effectively monitored or managed through the stages of their care. This can lead to miscommunication, insulin errors and hypoglycaemic events.</a:t>
            </a:r>
          </a:p>
          <a:p>
            <a:r>
              <a:rPr lang="en-GB" dirty="0"/>
              <a:t>“This could be avoided if we work in a more effective way to reduce unwarranted variations and close current gaps in provision.”</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t="51317"/>
          <a:stretch/>
        </p:blipFill>
        <p:spPr>
          <a:xfrm>
            <a:off x="520578" y="4978400"/>
            <a:ext cx="1345018" cy="1634165"/>
          </a:xfrm>
          <a:prstGeom prst="rect">
            <a:avLst/>
          </a:prstGeom>
        </p:spPr>
      </p:pic>
      <p:pic>
        <p:nvPicPr>
          <p:cNvPr id="8" name="Picture 7"/>
          <p:cNvPicPr>
            <a:picLocks noChangeAspect="1"/>
          </p:cNvPicPr>
          <p:nvPr/>
        </p:nvPicPr>
        <p:blipFill>
          <a:blip r:embed="rId4"/>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83239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370" y="1713901"/>
            <a:ext cx="10515600" cy="4351338"/>
          </a:xfrm>
        </p:spPr>
        <p:txBody>
          <a:bodyPr>
            <a:normAutofit fontScale="70000" lnSpcReduction="20000"/>
          </a:bodyPr>
          <a:lstStyle/>
          <a:p>
            <a:r>
              <a:rPr lang="en-GB" dirty="0" smtClean="0"/>
              <a:t>Report </a:t>
            </a:r>
            <a:r>
              <a:rPr lang="en-GB" dirty="0"/>
              <a:t>also emphasises the need for lifelong support for patients with diabetes and calls for virtual clinics and online reviews to be adopted more widely and permanently. </a:t>
            </a:r>
            <a:endParaRPr lang="en-GB" dirty="0" smtClean="0"/>
          </a:p>
          <a:p>
            <a:r>
              <a:rPr lang="en-GB" dirty="0" smtClean="0"/>
              <a:t>The COVID-19 </a:t>
            </a:r>
            <a:r>
              <a:rPr lang="en-GB" dirty="0"/>
              <a:t>pandemic </a:t>
            </a:r>
            <a:r>
              <a:rPr lang="en-GB" dirty="0" smtClean="0"/>
              <a:t>has reinforced </a:t>
            </a:r>
            <a:r>
              <a:rPr lang="en-GB" dirty="0"/>
              <a:t>the </a:t>
            </a:r>
            <a:r>
              <a:rPr lang="en-GB" dirty="0" smtClean="0"/>
              <a:t>benefits </a:t>
            </a:r>
            <a:r>
              <a:rPr lang="en-GB" dirty="0"/>
              <a:t>of using technology to help people better manage their diabetes – adopting them in the long term will help the NHS recover services and keep patients safer.</a:t>
            </a:r>
          </a:p>
          <a:p>
            <a:r>
              <a:rPr lang="en-GB" dirty="0"/>
              <a:t>More than </a:t>
            </a:r>
            <a:r>
              <a:rPr lang="en-GB" dirty="0" smtClean="0"/>
              <a:t>4.0 million </a:t>
            </a:r>
            <a:r>
              <a:rPr lang="en-GB" dirty="0"/>
              <a:t>people have diabetes in the UK (3.2m in England) and the number of diagnoses has doubled in the past 20 years. If not managed well, diabetes can lead to complications such as amputation, sight loss, kidney failure, stroke, heart disease and death. </a:t>
            </a:r>
            <a:endParaRPr lang="en-GB" dirty="0" smtClean="0"/>
          </a:p>
          <a:p>
            <a:r>
              <a:rPr lang="en-GB" dirty="0" smtClean="0"/>
              <a:t>The overall spend on diabetes in the NHS is around £11 billion. £2.5bn is spent </a:t>
            </a:r>
            <a:r>
              <a:rPr lang="en-GB" dirty="0"/>
              <a:t>every year on caring for diabetes inpatients.</a:t>
            </a:r>
          </a:p>
          <a:p>
            <a:r>
              <a:rPr lang="en-GB" dirty="0"/>
              <a:t>Professors Rayman and Kar visited more than </a:t>
            </a:r>
            <a:r>
              <a:rPr lang="en-GB" b="1" dirty="0"/>
              <a:t>100</a:t>
            </a:r>
            <a:r>
              <a:rPr lang="en-GB" dirty="0"/>
              <a:t> trusts as part of their national review, examining data, sharing good practice and noting unwarranted variation. </a:t>
            </a:r>
            <a:endParaRPr lang="en-GB" dirty="0" smtClean="0"/>
          </a:p>
          <a:p>
            <a:r>
              <a:rPr lang="en-GB" dirty="0" smtClean="0"/>
              <a:t>Professor </a:t>
            </a:r>
            <a:r>
              <a:rPr lang="en-GB" dirty="0"/>
              <a:t>Kar, who is also the National Specialty Adviser for Diabetes with NHS England, said: </a:t>
            </a:r>
            <a:r>
              <a:rPr lang="en-GB" b="1" dirty="0"/>
              <a:t>“We were encouraged by the openness of colleagues to engage with the process and listen to what the data tells us about variations and areas for improvement.”</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07771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24" y="2064881"/>
            <a:ext cx="10515600" cy="4351338"/>
          </a:xfrm>
        </p:spPr>
        <p:txBody>
          <a:bodyPr>
            <a:normAutofit fontScale="70000" lnSpcReduction="20000"/>
          </a:bodyPr>
          <a:lstStyle/>
          <a:p>
            <a:r>
              <a:rPr lang="en-GB" dirty="0" smtClean="0"/>
              <a:t>Inpatient safety is emphasised. </a:t>
            </a:r>
          </a:p>
          <a:p>
            <a:r>
              <a:rPr lang="en-GB" dirty="0" smtClean="0"/>
              <a:t>15 </a:t>
            </a:r>
            <a:r>
              <a:rPr lang="en-GB" dirty="0"/>
              <a:t>recommendations </a:t>
            </a:r>
            <a:r>
              <a:rPr lang="en-GB" dirty="0" smtClean="0"/>
              <a:t>also </a:t>
            </a:r>
            <a:r>
              <a:rPr lang="en-GB" dirty="0"/>
              <a:t>include measures to improve services and psychological support for people living with type 1 diabetes (8% of diabetes patients), including better transition services for young adults to help manage the spike in 19-25-year-olds being admitted to hospital as a result of diabetic ketoacidosis (DKA), and creating equitable access to technology such as insulin pumps, flash glucose monitors and continuous glucose monitors which help keep blood glucose levels stable. There is also a need for both staff and patients to be educated and trained in the use of such technology.</a:t>
            </a:r>
          </a:p>
          <a:p>
            <a:r>
              <a:rPr lang="en-GB" dirty="0"/>
              <a:t>Professor Kar added: </a:t>
            </a:r>
            <a:r>
              <a:rPr lang="en-GB" b="1" dirty="0"/>
              <a:t>“While teams across the country are working exceptionally hard, we found that some services for people living with type 1 diabetes are falling short of what we should expect. Often, type 1 patients do not have the right support to manage their condition throughout their lives, especially during the transition from childhood to adulthood. This means some patients become disengaged with their diabetes which in turn leads to many avoidable harms.</a:t>
            </a:r>
          </a:p>
          <a:p>
            <a:r>
              <a:rPr lang="en-GB" b="1" dirty="0"/>
              <a:t>“Thankfully, there are some great examples of good care going on across the country – many of them highlighted in the report – and our focus now is on helping trusts to emulate such good practice.”</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rgbClr val="C00000"/>
                </a:solidFill>
                <a:latin typeface="Arial" panose="020B0604020202020204"/>
              </a:rPr>
              <a:t>Implementing the GIRFT Recommendations </a:t>
            </a:r>
            <a:r>
              <a:rPr lang="en-GB" sz="3600" b="1" dirty="0" smtClean="0">
                <a:solidFill>
                  <a:srgbClr val="C00000"/>
                </a:solidFill>
                <a:latin typeface="Century Gothic" panose="020B0502020202020204"/>
              </a:rPr>
              <a:t/>
            </a:r>
            <a:br>
              <a:rPr lang="en-GB" sz="3600" b="1" dirty="0"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21352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lstStyle/>
          <a:p>
            <a:r>
              <a:rPr lang="en-GB" sz="2400" dirty="0"/>
              <a:t>Another theme in the report looks at </a:t>
            </a:r>
            <a:r>
              <a:rPr lang="en-GB" sz="2400" dirty="0" err="1"/>
              <a:t>footcare</a:t>
            </a:r>
            <a:r>
              <a:rPr lang="en-GB" sz="2400" dirty="0"/>
              <a:t> services. </a:t>
            </a:r>
            <a:endParaRPr lang="en-GB" sz="2400" dirty="0" smtClean="0"/>
          </a:p>
          <a:p>
            <a:r>
              <a:rPr lang="en-GB" sz="2400" dirty="0" smtClean="0"/>
              <a:t>Diabetes-related </a:t>
            </a:r>
            <a:r>
              <a:rPr lang="en-GB" sz="2400" dirty="0"/>
              <a:t>ulcers and consequent amputation costs the NHS around £1bn a year and there are 140 foot and toe amputations every week. The GIRFT report recommends every provider should have a multi-disciplinary </a:t>
            </a:r>
            <a:r>
              <a:rPr lang="en-GB" sz="2400" dirty="0" err="1"/>
              <a:t>footcare</a:t>
            </a:r>
            <a:r>
              <a:rPr lang="en-GB" sz="2400" dirty="0"/>
              <a:t> service (MDFS) in hospitals, integrated with a community-based </a:t>
            </a:r>
            <a:r>
              <a:rPr lang="en-GB" sz="2400" dirty="0" err="1"/>
              <a:t>footcare</a:t>
            </a:r>
            <a:r>
              <a:rPr lang="en-GB" sz="2400" dirty="0"/>
              <a:t> protection service (FPS) to help prevent ulcers.</a:t>
            </a:r>
          </a:p>
          <a:p>
            <a:r>
              <a:rPr lang="en-GB" sz="2400" dirty="0"/>
              <a:t>Alongside improving patient care, the report outlines opportunities to save up to £117m for the NHS by reducing length of stay, admissions and readmissions.</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97589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normAutofit fontScale="77500" lnSpcReduction="20000"/>
          </a:bodyPr>
          <a:lstStyle/>
          <a:p>
            <a:r>
              <a:rPr lang="en-GB" dirty="0"/>
              <a:t>The GIRFT diabetes report </a:t>
            </a:r>
            <a:r>
              <a:rPr lang="en-GB" dirty="0" smtClean="0"/>
              <a:t>is </a:t>
            </a:r>
            <a:r>
              <a:rPr lang="en-GB" dirty="0"/>
              <a:t>welcomed by the charity Diabetes UK. Chief executive Chris Askew said: </a:t>
            </a:r>
            <a:endParaRPr lang="en-GB" dirty="0" smtClean="0"/>
          </a:p>
          <a:p>
            <a:pPr marL="0" indent="0">
              <a:buNone/>
            </a:pPr>
            <a:endParaRPr lang="en-GB" b="1" dirty="0" smtClean="0"/>
          </a:p>
          <a:p>
            <a:pPr marL="0" indent="0">
              <a:buNone/>
            </a:pPr>
            <a:r>
              <a:rPr lang="en-GB" b="1" dirty="0" smtClean="0"/>
              <a:t>“</a:t>
            </a:r>
            <a:r>
              <a:rPr lang="en-GB" b="1" dirty="0"/>
              <a:t>As we continue to navigate the challenges of the pandemic, and while vital services remain under immense pressure, we must not forget that serious conditions – like diabetes – cannot be put on hold. This report, and the recommendations it makes for vital improvements in key areas of diabetes care, speak directly to the concerns of many people living with diabetes. </a:t>
            </a:r>
          </a:p>
          <a:p>
            <a:pPr marL="0" indent="0">
              <a:buNone/>
            </a:pPr>
            <a:r>
              <a:rPr lang="en-GB" b="1" dirty="0"/>
              <a:t>“The COVID-19 pandemic has disproportionately affected people with diabetes, and has shone a light on the potential impact on care when they are unable to access fully staffed multidisciplinary diabetes inpatient teams, foot protection services, and diabetes specialist nurses. Without action, people with diabetes will – unnecessarily – continue to be at increased risk of serious and life-altering complications. It is vitally important that these recommendations are acted upon as soon possible to ensure that people with diabetes get the best care possible.</a:t>
            </a:r>
            <a:r>
              <a:rPr lang="en-GB" b="1" i="1" dirty="0"/>
              <a:t>”</a:t>
            </a:r>
            <a:endParaRPr lang="en-GB" b="1" dirty="0"/>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815783" y="221671"/>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556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715" y="2157245"/>
            <a:ext cx="10515600" cy="4351338"/>
          </a:xfrm>
        </p:spPr>
        <p:txBody>
          <a:bodyPr/>
          <a:lstStyle/>
          <a:p>
            <a:r>
              <a:rPr lang="en-GB" dirty="0"/>
              <a:t>The Association of British Clinical </a:t>
            </a:r>
            <a:r>
              <a:rPr lang="en-GB" dirty="0" err="1"/>
              <a:t>Diabetologists</a:t>
            </a:r>
            <a:r>
              <a:rPr lang="en-GB" dirty="0"/>
              <a:t> (ABCD) also supports the report. Chairman Dr Dinesh </a:t>
            </a:r>
            <a:r>
              <a:rPr lang="en-GB" dirty="0" err="1"/>
              <a:t>Nagi</a:t>
            </a:r>
            <a:r>
              <a:rPr lang="en-GB" dirty="0"/>
              <a:t> said: </a:t>
            </a:r>
            <a:r>
              <a:rPr lang="en-GB" b="1" dirty="0"/>
              <a:t>“The unique aspect of GIRFT is a visit by specialists to specialists enabling valuable challenge, support and dialogue backed up by a common dataset.</a:t>
            </a:r>
          </a:p>
          <a:p>
            <a:r>
              <a:rPr lang="en-GB" b="1" dirty="0"/>
              <a:t>“We appear to be on the cusp of a more advanced era for diabetes care – the publication of the GIRFT diabetes report is therefore welcomed and timely.”</a:t>
            </a:r>
          </a:p>
          <a:p>
            <a:r>
              <a:rPr lang="en-GB" dirty="0"/>
              <a:t>13 November 2020</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22167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lstStyle/>
          <a:p>
            <a:r>
              <a:rPr lang="en-GB" dirty="0" smtClean="0"/>
              <a:t>Executive Summary</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1184341" y="2660594"/>
            <a:ext cx="9989574" cy="3106994"/>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4768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pPr marL="0" indent="0">
              <a:buNone/>
            </a:pPr>
            <a:r>
              <a:rPr lang="en-GB" dirty="0" smtClean="0"/>
              <a:t>About the Report</a:t>
            </a:r>
            <a:endParaRPr lang="en-GB" dirty="0"/>
          </a:p>
        </p:txBody>
      </p:sp>
      <p:pic>
        <p:nvPicPr>
          <p:cNvPr id="8" name="Picture 7"/>
          <p:cNvPicPr>
            <a:picLocks noChangeAspect="1"/>
          </p:cNvPicPr>
          <p:nvPr/>
        </p:nvPicPr>
        <p:blipFill>
          <a:blip r:embed="rId4"/>
          <a:stretch>
            <a:fillRect/>
          </a:stretch>
        </p:blipFill>
        <p:spPr>
          <a:xfrm>
            <a:off x="1332122" y="2718991"/>
            <a:ext cx="9989574" cy="2399071"/>
          </a:xfrm>
          <a:prstGeom prst="rect">
            <a:avLst/>
          </a:prstGeom>
        </p:spPr>
      </p:pic>
      <p:sp>
        <p:nvSpPr>
          <p:cNvPr id="10"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415672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pPr marL="0" indent="0">
              <a:buNone/>
            </a:pPr>
            <a:r>
              <a:rPr lang="en-GB" dirty="0" smtClean="0"/>
              <a:t>Type 1 Diabetes </a:t>
            </a:r>
            <a:endParaRPr lang="en-GB" dirty="0"/>
          </a:p>
        </p:txBody>
      </p:sp>
      <p:pic>
        <p:nvPicPr>
          <p:cNvPr id="3" name="Picture 2"/>
          <p:cNvPicPr>
            <a:picLocks noChangeAspect="1"/>
          </p:cNvPicPr>
          <p:nvPr/>
        </p:nvPicPr>
        <p:blipFill>
          <a:blip r:embed="rId4"/>
          <a:stretch>
            <a:fillRect/>
          </a:stretch>
        </p:blipFill>
        <p:spPr>
          <a:xfrm>
            <a:off x="1242142" y="2742231"/>
            <a:ext cx="9910916" cy="2241755"/>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7480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Transition Services for Young Adults</a:t>
            </a:r>
            <a:endParaRPr lang="en-GB" dirty="0"/>
          </a:p>
        </p:txBody>
      </p:sp>
      <p:pic>
        <p:nvPicPr>
          <p:cNvPr id="3" name="Picture 2"/>
          <p:cNvPicPr>
            <a:picLocks noChangeAspect="1"/>
          </p:cNvPicPr>
          <p:nvPr/>
        </p:nvPicPr>
        <p:blipFill>
          <a:blip r:embed="rId4"/>
          <a:stretch>
            <a:fillRect/>
          </a:stretch>
        </p:blipFill>
        <p:spPr>
          <a:xfrm>
            <a:off x="1091977" y="2400933"/>
            <a:ext cx="9989574" cy="3293806"/>
          </a:xfrm>
          <a:prstGeom prst="rect">
            <a:avLst/>
          </a:prstGeom>
        </p:spPr>
      </p:pic>
      <p:pic>
        <p:nvPicPr>
          <p:cNvPr id="6" name="Picture 5"/>
          <p:cNvPicPr>
            <a:picLocks noChangeAspect="1"/>
          </p:cNvPicPr>
          <p:nvPr/>
        </p:nvPicPr>
        <p:blipFill>
          <a:blip r:embed="rId5"/>
          <a:stretch>
            <a:fillRect/>
          </a:stretch>
        </p:blipFill>
        <p:spPr>
          <a:xfrm>
            <a:off x="299138" y="6169071"/>
            <a:ext cx="2320413" cy="560439"/>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12043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0509" y="1330036"/>
            <a:ext cx="8285018" cy="1103746"/>
          </a:xfrm>
        </p:spPr>
        <p:txBody>
          <a:bodyPr>
            <a:normAutofit fontScale="90000"/>
          </a:bodyPr>
          <a:lstStyle/>
          <a:p>
            <a:pPr algn="l"/>
            <a:r>
              <a:rPr lang="en-GB" sz="3600" b="1" dirty="0" smtClean="0"/>
              <a:t>Diabetes</a:t>
            </a:r>
            <a:r>
              <a:rPr lang="en-GB" sz="3600" dirty="0" smtClean="0"/>
              <a:t/>
            </a:r>
            <a:br>
              <a:rPr lang="en-GB" sz="3600" dirty="0" smtClean="0"/>
            </a:br>
            <a:r>
              <a:rPr lang="en-GB" sz="3600" dirty="0" smtClean="0"/>
              <a:t>GIRFT Programme National Specialty Report</a:t>
            </a:r>
            <a:br>
              <a:rPr lang="en-GB" sz="3600" dirty="0" smtClean="0"/>
            </a:br>
            <a:r>
              <a:rPr lang="en-GB" sz="3600" dirty="0" smtClean="0"/>
              <a:t/>
            </a:r>
            <a:br>
              <a:rPr lang="en-GB" sz="3600" dirty="0" smtClean="0"/>
            </a:br>
            <a:r>
              <a:rPr lang="en-GB" sz="2700" b="1" dirty="0" smtClean="0"/>
              <a:t>by Professors Gerry Rayman and Partha Kar</a:t>
            </a:r>
            <a:endParaRPr lang="en-GB" sz="27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92" y="4632255"/>
            <a:ext cx="3666681" cy="91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0926" y="637309"/>
            <a:ext cx="2280750" cy="3296854"/>
          </a:xfrm>
          <a:prstGeom prst="rect">
            <a:avLst/>
          </a:prstGeom>
          <a:ln w="25400">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a:srcRect b="51297"/>
          <a:stretch/>
        </p:blipFill>
        <p:spPr>
          <a:xfrm>
            <a:off x="4783161" y="4802911"/>
            <a:ext cx="1345018" cy="1634836"/>
          </a:xfrm>
          <a:prstGeom prst="rect">
            <a:avLst/>
          </a:prstGeom>
        </p:spPr>
      </p:pic>
      <p:pic>
        <p:nvPicPr>
          <p:cNvPr id="4" name="Picture 3"/>
          <p:cNvPicPr>
            <a:picLocks noChangeAspect="1"/>
          </p:cNvPicPr>
          <p:nvPr/>
        </p:nvPicPr>
        <p:blipFill>
          <a:blip r:embed="rId5"/>
          <a:stretch>
            <a:fillRect/>
          </a:stretch>
        </p:blipFill>
        <p:spPr>
          <a:xfrm>
            <a:off x="6528766" y="5188973"/>
            <a:ext cx="5297056" cy="556045"/>
          </a:xfrm>
          <a:prstGeom prst="rect">
            <a:avLst/>
          </a:prstGeom>
        </p:spPr>
      </p:pic>
      <p:pic>
        <p:nvPicPr>
          <p:cNvPr id="7" name="Picture 6"/>
          <p:cNvPicPr>
            <a:picLocks noChangeAspect="1"/>
          </p:cNvPicPr>
          <p:nvPr/>
        </p:nvPicPr>
        <p:blipFill rotWithShape="1">
          <a:blip r:embed="rId4"/>
          <a:srcRect t="51317"/>
          <a:stretch/>
        </p:blipFill>
        <p:spPr>
          <a:xfrm>
            <a:off x="4806251" y="2992582"/>
            <a:ext cx="1345018" cy="1634165"/>
          </a:xfrm>
          <a:prstGeom prst="rect">
            <a:avLst/>
          </a:prstGeom>
        </p:spPr>
      </p:pic>
      <p:pic>
        <p:nvPicPr>
          <p:cNvPr id="6" name="Picture 5"/>
          <p:cNvPicPr>
            <a:picLocks noChangeAspect="1"/>
          </p:cNvPicPr>
          <p:nvPr/>
        </p:nvPicPr>
        <p:blipFill>
          <a:blip r:embed="rId6"/>
          <a:stretch>
            <a:fillRect/>
          </a:stretch>
        </p:blipFill>
        <p:spPr>
          <a:xfrm>
            <a:off x="6520872" y="3428834"/>
            <a:ext cx="5380033" cy="524701"/>
          </a:xfrm>
          <a:prstGeom prst="rect">
            <a:avLst/>
          </a:prstGeom>
        </p:spPr>
      </p:pic>
      <p:sp>
        <p:nvSpPr>
          <p:cNvPr id="9" name="Rectangle 8"/>
          <p:cNvSpPr/>
          <p:nvPr/>
        </p:nvSpPr>
        <p:spPr>
          <a:xfrm>
            <a:off x="98654" y="6202225"/>
            <a:ext cx="3586656" cy="369332"/>
          </a:xfrm>
          <a:prstGeom prst="rect">
            <a:avLst/>
          </a:prstGeom>
        </p:spPr>
        <p:txBody>
          <a:bodyPr wrap="square">
            <a:spAutoFit/>
          </a:bodyPr>
          <a:lstStyle/>
          <a:p>
            <a:pPr>
              <a:defRPr/>
            </a:pPr>
            <a:r>
              <a:rPr kumimoji="0" lang="en-GB" sz="900" b="1" i="0" u="none" strike="noStrike" kern="1200" cap="none" spc="0" normalizeH="0" baseline="0" noProof="0" dirty="0" smtClean="0">
                <a:ln>
                  <a:noFill/>
                </a:ln>
                <a:solidFill>
                  <a:prstClr val="black"/>
                </a:solidFill>
                <a:effectLst/>
                <a:uLnTx/>
                <a:uFillTx/>
                <a:latin typeface="Calibri" panose="020F0502020204030204"/>
              </a:rPr>
              <a:t>Diabetes:</a:t>
            </a:r>
            <a:r>
              <a:rPr kumimoji="0" lang="en-GB" sz="900" b="1" i="0" u="none" strike="noStrike" kern="1200" cap="none" spc="0" normalizeH="0" noProof="0" dirty="0" smtClean="0">
                <a:ln>
                  <a:noFill/>
                </a:ln>
                <a:solidFill>
                  <a:prstClr val="black"/>
                </a:solidFill>
                <a:effectLst/>
                <a:uLnTx/>
                <a:uFillTx/>
                <a:latin typeface="Calibri" panose="020F0502020204030204"/>
              </a:rPr>
              <a:t> GIRFT Programme National Specialty Report November 2020</a:t>
            </a:r>
          </a:p>
          <a:p>
            <a:pPr>
              <a:defRPr/>
            </a:pPr>
            <a:r>
              <a:rPr kumimoji="0" lang="en-GB" sz="900" b="1" i="0" u="none" strike="noStrike" kern="1200" cap="none" spc="0" normalizeH="0" noProof="0" dirty="0" smtClean="0">
                <a:ln>
                  <a:noFill/>
                </a:ln>
                <a:solidFill>
                  <a:prstClr val="black"/>
                </a:solidFill>
                <a:effectLst/>
                <a:uLnTx/>
                <a:uFillTx/>
                <a:latin typeface="Calibri" panose="020F0502020204030204"/>
              </a:rPr>
              <a:t>Professor Gerry Rayman and Professor Paths Kar.</a:t>
            </a:r>
            <a:endParaRPr lang="en-GB" sz="900" dirty="0">
              <a:solidFill>
                <a:srgbClr val="4A4A49"/>
              </a:solidFill>
            </a:endParaRPr>
          </a:p>
        </p:txBody>
      </p:sp>
    </p:spTree>
    <p:extLst>
      <p:ext uri="{BB962C8B-B14F-4D97-AF65-F5344CB8AC3E}">
        <p14:creationId xmlns:p14="http://schemas.microsoft.com/office/powerpoint/2010/main" val="266213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Technology, Training and Education</a:t>
            </a:r>
            <a:endParaRPr lang="en-GB" dirty="0"/>
          </a:p>
        </p:txBody>
      </p:sp>
      <p:pic>
        <p:nvPicPr>
          <p:cNvPr id="3" name="Picture 2"/>
          <p:cNvPicPr>
            <a:picLocks noChangeAspect="1"/>
          </p:cNvPicPr>
          <p:nvPr/>
        </p:nvPicPr>
        <p:blipFill>
          <a:blip r:embed="rId4"/>
          <a:stretch>
            <a:fillRect/>
          </a:stretch>
        </p:blipFill>
        <p:spPr>
          <a:xfrm>
            <a:off x="1011233" y="2779325"/>
            <a:ext cx="9910916" cy="1779639"/>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65082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Downloadable technology</a:t>
            </a:r>
            <a:endParaRPr lang="en-GB" dirty="0"/>
          </a:p>
        </p:txBody>
      </p:sp>
      <p:pic>
        <p:nvPicPr>
          <p:cNvPr id="3" name="Picture 2"/>
          <p:cNvPicPr>
            <a:picLocks noChangeAspect="1"/>
          </p:cNvPicPr>
          <p:nvPr/>
        </p:nvPicPr>
        <p:blipFill>
          <a:blip r:embed="rId4"/>
          <a:stretch>
            <a:fillRect/>
          </a:stretch>
        </p:blipFill>
        <p:spPr>
          <a:xfrm>
            <a:off x="1120877" y="2804651"/>
            <a:ext cx="9950245" cy="124869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10723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Structured Education</a:t>
            </a:r>
            <a:endParaRPr lang="en-GB" dirty="0"/>
          </a:p>
        </p:txBody>
      </p:sp>
      <p:pic>
        <p:nvPicPr>
          <p:cNvPr id="3" name="Picture 2"/>
          <p:cNvPicPr>
            <a:picLocks noChangeAspect="1"/>
          </p:cNvPicPr>
          <p:nvPr/>
        </p:nvPicPr>
        <p:blipFill>
          <a:blip r:embed="rId4"/>
          <a:stretch>
            <a:fillRect/>
          </a:stretch>
        </p:blipFill>
        <p:spPr>
          <a:xfrm>
            <a:off x="1120877" y="2799735"/>
            <a:ext cx="9950245" cy="1258529"/>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777052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46" y="598091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372208" y="3821479"/>
            <a:ext cx="10515600" cy="483466"/>
          </a:xfrm>
        </p:spPr>
        <p:txBody>
          <a:bodyPr/>
          <a:lstStyle/>
          <a:p>
            <a:pPr marL="0" indent="0">
              <a:buNone/>
            </a:pPr>
            <a:r>
              <a:rPr lang="en-GB" dirty="0" smtClean="0"/>
              <a:t>Inpatient Care</a:t>
            </a:r>
            <a:endParaRPr lang="en-GB" dirty="0"/>
          </a:p>
        </p:txBody>
      </p:sp>
      <p:pic>
        <p:nvPicPr>
          <p:cNvPr id="6" name="Picture 5"/>
          <p:cNvPicPr>
            <a:picLocks noChangeAspect="1"/>
          </p:cNvPicPr>
          <p:nvPr/>
        </p:nvPicPr>
        <p:blipFill>
          <a:blip r:embed="rId4"/>
          <a:stretch>
            <a:fillRect/>
          </a:stretch>
        </p:blipFill>
        <p:spPr>
          <a:xfrm>
            <a:off x="311984" y="966586"/>
            <a:ext cx="9950245" cy="2005781"/>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5099539" y="2803281"/>
            <a:ext cx="6057994" cy="3678068"/>
          </a:xfrm>
          <a:prstGeom prst="rect">
            <a:avLst/>
          </a:prstGeom>
        </p:spPr>
      </p:pic>
    </p:spTree>
    <p:extLst>
      <p:ext uri="{BB962C8B-B14F-4D97-AF65-F5344CB8AC3E}">
        <p14:creationId xmlns:p14="http://schemas.microsoft.com/office/powerpoint/2010/main" val="4100545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err="1" smtClean="0"/>
              <a:t>MDiTs</a:t>
            </a:r>
            <a:r>
              <a:rPr lang="en-GB" dirty="0" smtClean="0"/>
              <a:t>: Multi-disciplinary inpatient teams</a:t>
            </a:r>
            <a:endParaRPr lang="en-GB" dirty="0"/>
          </a:p>
        </p:txBody>
      </p:sp>
      <p:pic>
        <p:nvPicPr>
          <p:cNvPr id="3" name="Picture 2"/>
          <p:cNvPicPr>
            <a:picLocks noChangeAspect="1"/>
          </p:cNvPicPr>
          <p:nvPr/>
        </p:nvPicPr>
        <p:blipFill>
          <a:blip r:embed="rId4"/>
          <a:stretch>
            <a:fillRect/>
          </a:stretch>
        </p:blipFill>
        <p:spPr>
          <a:xfrm>
            <a:off x="1036558" y="2694560"/>
            <a:ext cx="9989574" cy="2595716"/>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38016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7226" y="304800"/>
            <a:ext cx="3616325" cy="7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371600"/>
            <a:ext cx="887095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86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1" y="228600"/>
            <a:ext cx="3616325" cy="7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295400"/>
            <a:ext cx="8801100" cy="24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4165600"/>
            <a:ext cx="8832850"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27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41884-20B5-421C-B162-8B703DF05035}"/>
              </a:ext>
            </a:extLst>
          </p:cNvPr>
          <p:cNvSpPr>
            <a:spLocks noGrp="1"/>
          </p:cNvSpPr>
          <p:nvPr>
            <p:ph type="title"/>
          </p:nvPr>
        </p:nvSpPr>
        <p:spPr>
          <a:xfrm>
            <a:off x="838200" y="-88100"/>
            <a:ext cx="10515600" cy="1325563"/>
          </a:xfrm>
        </p:spPr>
        <p:txBody>
          <a:bodyPr>
            <a:normAutofit/>
          </a:bodyPr>
          <a:lstStyle/>
          <a:p>
            <a:r>
              <a:rPr lang="en-GB" sz="3600" b="1" dirty="0">
                <a:solidFill>
                  <a:srgbClr val="FF0000"/>
                </a:solidFill>
              </a:rPr>
              <a:t>ABCD Recovery Guidance (June 2020) </a:t>
            </a:r>
          </a:p>
        </p:txBody>
      </p:sp>
      <p:graphicFrame>
        <p:nvGraphicFramePr>
          <p:cNvPr id="4" name="Table 4">
            <a:extLst>
              <a:ext uri="{FF2B5EF4-FFF2-40B4-BE49-F238E27FC236}">
                <a16:creationId xmlns:a16="http://schemas.microsoft.com/office/drawing/2014/main" xmlns="" id="{A77A9A0E-243A-42ED-BF39-55B4CF504D5B}"/>
              </a:ext>
            </a:extLst>
          </p:cNvPr>
          <p:cNvGraphicFramePr>
            <a:graphicFrameLocks noGrp="1"/>
          </p:cNvGraphicFramePr>
          <p:nvPr>
            <p:ph idx="1"/>
          </p:nvPr>
        </p:nvGraphicFramePr>
        <p:xfrm>
          <a:off x="91458" y="841375"/>
          <a:ext cx="11263080" cy="5511219"/>
        </p:xfrm>
        <a:graphic>
          <a:graphicData uri="http://schemas.openxmlformats.org/drawingml/2006/table">
            <a:tbl>
              <a:tblPr firstRow="1" bandRow="1">
                <a:tableStyleId>{073A0DAA-6AF3-43AB-8588-CEC1D06C72B9}</a:tableStyleId>
              </a:tblPr>
              <a:tblGrid>
                <a:gridCol w="2815770">
                  <a:extLst>
                    <a:ext uri="{9D8B030D-6E8A-4147-A177-3AD203B41FA5}">
                      <a16:colId xmlns:a16="http://schemas.microsoft.com/office/drawing/2014/main" xmlns="" val="1720516420"/>
                    </a:ext>
                  </a:extLst>
                </a:gridCol>
                <a:gridCol w="2815770">
                  <a:extLst>
                    <a:ext uri="{9D8B030D-6E8A-4147-A177-3AD203B41FA5}">
                      <a16:colId xmlns:a16="http://schemas.microsoft.com/office/drawing/2014/main" xmlns="" val="959144961"/>
                    </a:ext>
                  </a:extLst>
                </a:gridCol>
                <a:gridCol w="2815770">
                  <a:extLst>
                    <a:ext uri="{9D8B030D-6E8A-4147-A177-3AD203B41FA5}">
                      <a16:colId xmlns:a16="http://schemas.microsoft.com/office/drawing/2014/main" xmlns="" val="2321896873"/>
                    </a:ext>
                  </a:extLst>
                </a:gridCol>
                <a:gridCol w="2815770">
                  <a:extLst>
                    <a:ext uri="{9D8B030D-6E8A-4147-A177-3AD203B41FA5}">
                      <a16:colId xmlns:a16="http://schemas.microsoft.com/office/drawing/2014/main" xmlns="" val="1337521202"/>
                    </a:ext>
                  </a:extLst>
                </a:gridCol>
              </a:tblGrid>
              <a:tr h="329619">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558731071"/>
                  </a:ext>
                </a:extLst>
              </a:tr>
              <a:tr h="1563328">
                <a:tc>
                  <a:txBody>
                    <a:bodyPr/>
                    <a:lstStyle/>
                    <a:p>
                      <a:r>
                        <a:rPr lang="en-GB" sz="1400" b="1" dirty="0"/>
                        <a:t>Recommended Review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Review all “Red” patients within 3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Review all “Amber” patients by 31.12.2020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Inform patients in this category that they are unlikely to be seen before early 2021.</a:t>
                      </a:r>
                    </a:p>
                    <a:p>
                      <a:endParaRPr lang="en-GB" sz="1400" b="1" dirty="0"/>
                    </a:p>
                    <a:p>
                      <a:r>
                        <a:rPr lang="en-GB" sz="1400" b="1" dirty="0"/>
                        <a:t>Provide clear advice on where and how to contact the team for emergency support if things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a16="http://schemas.microsoft.com/office/drawing/2014/main" xmlns="" val="3882936491"/>
                  </a:ext>
                </a:extLst>
              </a:tr>
              <a:tr h="1266415">
                <a:tc>
                  <a:txBody>
                    <a:bodyPr/>
                    <a:lstStyle/>
                    <a:p>
                      <a:r>
                        <a:rPr lang="en-GB" sz="1400" b="1"/>
                        <a:t>Metabolic Control </a:t>
                      </a:r>
                    </a:p>
                    <a:p>
                      <a:endParaRPr lang="en-GB" sz="1400" b="1"/>
                    </a:p>
                    <a:p>
                      <a:endParaRPr lang="en-GB" sz="1400" b="1"/>
                    </a:p>
                    <a:p>
                      <a:r>
                        <a:rPr lang="en-GB" sz="1400" b="1"/>
                        <a:t>Alternative Measures</a:t>
                      </a:r>
                    </a:p>
                    <a:p>
                      <a:endParaRPr lang="en-GB" sz="1400" b="1"/>
                    </a:p>
                    <a:p>
                      <a:r>
                        <a:rPr lang="en-GB" sz="1400" b="1"/>
                        <a:t>BP (mm of Hg)</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Hba1c 86 mmol/mol (10%)</a:t>
                      </a:r>
                    </a:p>
                    <a:p>
                      <a:endParaRPr lang="en-GB" sz="1400" b="1" dirty="0"/>
                    </a:p>
                    <a:p>
                      <a:r>
                        <a:rPr lang="en-GB" sz="1400" b="1" dirty="0"/>
                        <a:t>&lt;30% time in range</a:t>
                      </a:r>
                    </a:p>
                    <a:p>
                      <a:endParaRPr lang="en-GB" sz="1400" b="1" dirty="0"/>
                    </a:p>
                    <a:p>
                      <a:r>
                        <a:rPr lang="en-GB" sz="1400" b="1" dirty="0"/>
                        <a:t>BP&gt;160/100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69-86 mmol/mol (8.5- 10%)</a:t>
                      </a:r>
                    </a:p>
                    <a:p>
                      <a:endParaRPr lang="en-GB" sz="1400" b="1" dirty="0"/>
                    </a:p>
                    <a:p>
                      <a:r>
                        <a:rPr lang="en-GB" sz="1400" b="1" dirty="0"/>
                        <a:t>30-50% time in range</a:t>
                      </a:r>
                    </a:p>
                    <a:p>
                      <a:endParaRPr lang="en-GB" sz="1400" b="1" dirty="0"/>
                    </a:p>
                    <a:p>
                      <a:r>
                        <a:rPr lang="en-GB" sz="1400" b="1" dirty="0"/>
                        <a:t>BP 140-160 /100 on suboptimal medication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&lt;64 mmol/mol (8.0%)  </a:t>
                      </a:r>
                    </a:p>
                    <a:p>
                      <a:endParaRPr lang="en-GB" sz="1400" b="1" dirty="0"/>
                    </a:p>
                    <a:p>
                      <a:r>
                        <a:rPr lang="en-GB" sz="1400" b="1" dirty="0"/>
                        <a:t>&gt;50% time in range</a:t>
                      </a:r>
                    </a:p>
                    <a:p>
                      <a:endParaRPr lang="en-GB" sz="1400" b="1" dirty="0"/>
                    </a:p>
                    <a:p>
                      <a:r>
                        <a:rPr lang="en-GB" sz="1400" b="1" dirty="0"/>
                        <a:t>BP &lt;140/80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a16="http://schemas.microsoft.com/office/drawing/2014/main" xmlns="" val="468016366"/>
                  </a:ext>
                </a:extLst>
              </a:tr>
              <a:tr h="2054406">
                <a:tc>
                  <a:txBody>
                    <a:bodyPr/>
                    <a:lstStyle/>
                    <a:p>
                      <a:r>
                        <a:rPr lang="en-GB" sz="1400" b="1" dirty="0"/>
                        <a:t>Hypoglycaemia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Complete loss of awareness (e.g. Gold score 6-7)</a:t>
                      </a:r>
                    </a:p>
                    <a:p>
                      <a:endParaRPr lang="en-GB" sz="1400" b="1" dirty="0"/>
                    </a:p>
                    <a:p>
                      <a:r>
                        <a:rPr lang="en-GB" sz="1400" b="1" dirty="0"/>
                        <a:t>Severe Hypos needing 3</a:t>
                      </a:r>
                      <a:r>
                        <a:rPr lang="en-GB" sz="1400" b="1" baseline="30000" dirty="0"/>
                        <a:t>rd</a:t>
                      </a:r>
                      <a:r>
                        <a:rPr lang="en-GB" sz="1400" b="1" dirty="0"/>
                        <a:t> Party assistance in last 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Impaired awareness of hypoglycaemia (e.g. Gold score 4- 5)</a:t>
                      </a:r>
                    </a:p>
                    <a:p>
                      <a:endParaRPr lang="en-GB" sz="1400" b="1" dirty="0"/>
                    </a:p>
                    <a:p>
                      <a:r>
                        <a:rPr lang="en-GB" sz="1400" b="1" dirty="0"/>
                        <a:t>HbA1c &lt;48 mmol/l on insulin or sulfonylureas.  With known frailty, cognitive impairment or eGFR &lt;30ml/min  </a:t>
                      </a:r>
                    </a:p>
                    <a:p>
                      <a:endParaRPr lang="en-GB" sz="1400" b="1" dirty="0"/>
                    </a:p>
                    <a:p>
                      <a:r>
                        <a:rPr lang="en-GB" sz="1400" b="1" dirty="0"/>
                        <a:t>&gt;20% time below 4mmol/l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Normal awareness of hypoglycaemia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a16="http://schemas.microsoft.com/office/drawing/2014/main" xmlns="" val="1199330824"/>
                  </a:ext>
                </a:extLst>
              </a:tr>
            </a:tbl>
          </a:graphicData>
        </a:graphic>
      </p:graphicFrame>
      <p:sp>
        <p:nvSpPr>
          <p:cNvPr id="6" name="Footer Placeholder 5">
            <a:extLst>
              <a:ext uri="{FF2B5EF4-FFF2-40B4-BE49-F238E27FC236}">
                <a16:creationId xmlns:a16="http://schemas.microsoft.com/office/drawing/2014/main" xmlns="" id="{65F16B86-1A3D-4A03-8356-A628689ADE97}"/>
              </a:ext>
            </a:extLst>
          </p:cNvPr>
          <p:cNvSpPr>
            <a:spLocks noGrp="1"/>
          </p:cNvSpPr>
          <p:nvPr>
            <p:ph type="ftr" sz="quarter" idx="11"/>
          </p:nvPr>
        </p:nvSpPr>
        <p:spPr>
          <a:xfrm>
            <a:off x="262393" y="6492875"/>
            <a:ext cx="7891007"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https://abcd.care/sites/abcd.care/files/site_uploads/Resources/COVID-19/ABCD-Recovery-Guidance-2020-06-23.pdf</a:t>
            </a:r>
          </a:p>
        </p:txBody>
      </p:sp>
    </p:spTree>
    <p:extLst>
      <p:ext uri="{BB962C8B-B14F-4D97-AF65-F5344CB8AC3E}">
        <p14:creationId xmlns:p14="http://schemas.microsoft.com/office/powerpoint/2010/main" val="64447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41884-20B5-421C-B162-8B703DF05035}"/>
              </a:ext>
            </a:extLst>
          </p:cNvPr>
          <p:cNvSpPr>
            <a:spLocks noGrp="1"/>
          </p:cNvSpPr>
          <p:nvPr>
            <p:ph type="title"/>
          </p:nvPr>
        </p:nvSpPr>
        <p:spPr>
          <a:xfrm>
            <a:off x="838200" y="-88100"/>
            <a:ext cx="10515600" cy="1325563"/>
          </a:xfrm>
        </p:spPr>
        <p:txBody>
          <a:bodyPr>
            <a:normAutofit/>
          </a:bodyPr>
          <a:lstStyle/>
          <a:p>
            <a:r>
              <a:rPr lang="en-GB" sz="3600" b="1" dirty="0"/>
              <a:t>ABCD Recovery Guidance (June 2020) </a:t>
            </a:r>
          </a:p>
        </p:txBody>
      </p:sp>
      <p:graphicFrame>
        <p:nvGraphicFramePr>
          <p:cNvPr id="4" name="Table 4">
            <a:extLst>
              <a:ext uri="{FF2B5EF4-FFF2-40B4-BE49-F238E27FC236}">
                <a16:creationId xmlns:a16="http://schemas.microsoft.com/office/drawing/2014/main" xmlns="" id="{A77A9A0E-243A-42ED-BF39-55B4CF504D5B}"/>
              </a:ext>
            </a:extLst>
          </p:cNvPr>
          <p:cNvGraphicFramePr>
            <a:graphicFrameLocks noGrp="1"/>
          </p:cNvGraphicFramePr>
          <p:nvPr>
            <p:ph idx="1"/>
          </p:nvPr>
        </p:nvGraphicFramePr>
        <p:xfrm>
          <a:off x="719814" y="955675"/>
          <a:ext cx="10515600" cy="482092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xmlns="" val="1720516420"/>
                    </a:ext>
                  </a:extLst>
                </a:gridCol>
                <a:gridCol w="2628900">
                  <a:extLst>
                    <a:ext uri="{9D8B030D-6E8A-4147-A177-3AD203B41FA5}">
                      <a16:colId xmlns:a16="http://schemas.microsoft.com/office/drawing/2014/main" xmlns="" val="959144961"/>
                    </a:ext>
                  </a:extLst>
                </a:gridCol>
                <a:gridCol w="2628900">
                  <a:extLst>
                    <a:ext uri="{9D8B030D-6E8A-4147-A177-3AD203B41FA5}">
                      <a16:colId xmlns:a16="http://schemas.microsoft.com/office/drawing/2014/main" xmlns="" val="2321896873"/>
                    </a:ext>
                  </a:extLst>
                </a:gridCol>
                <a:gridCol w="2628900">
                  <a:extLst>
                    <a:ext uri="{9D8B030D-6E8A-4147-A177-3AD203B41FA5}">
                      <a16:colId xmlns:a16="http://schemas.microsoft.com/office/drawing/2014/main" xmlns="" val="1337521202"/>
                    </a:ext>
                  </a:extLst>
                </a:gridCol>
              </a:tblGrid>
              <a:tr h="370840">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558731071"/>
                  </a:ext>
                </a:extLst>
              </a:tr>
              <a:tr h="370840">
                <a:tc>
                  <a:txBody>
                    <a:bodyPr/>
                    <a:lstStyle/>
                    <a:p>
                      <a:r>
                        <a:rPr lang="en-GB" sz="1400" dirty="0"/>
                        <a:t>Renal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Known CKD level 4 or more (eGFR &lt;30ml/min)</a:t>
                      </a:r>
                    </a:p>
                    <a:p>
                      <a:endParaRPr lang="en-GB" sz="1400" b="1" dirty="0"/>
                    </a:p>
                    <a:p>
                      <a:r>
                        <a:rPr lang="en-GB" sz="1400" b="1" dirty="0"/>
                        <a:t>Known to diabetes renal service (optimise care and avoid duplication)</a:t>
                      </a:r>
                    </a:p>
                    <a:p>
                      <a:endParaRPr lang="en-GB" sz="1400" b="1" dirty="0"/>
                    </a:p>
                    <a:p>
                      <a:r>
                        <a:rPr lang="en-GB" sz="1400" b="1" dirty="0"/>
                        <a:t>Rapidly declining renal function (eGFR reduction &gt;15 ml/min/year)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Known CKD 3b (eGFR &lt;45ml/min)</a:t>
                      </a:r>
                    </a:p>
                    <a:p>
                      <a:endParaRPr lang="en-GB" sz="1400" b="1" dirty="0"/>
                    </a:p>
                    <a:p>
                      <a:r>
                        <a:rPr lang="en-GB" sz="1400" b="1" dirty="0"/>
                        <a:t>or</a:t>
                      </a:r>
                    </a:p>
                    <a:p>
                      <a:endParaRPr lang="en-GB" sz="1400" b="1" dirty="0"/>
                    </a:p>
                    <a:p>
                      <a:r>
                        <a:rPr lang="en-GB" sz="1400" b="1" dirty="0"/>
                        <a:t>Progressive albuminuria </a:t>
                      </a:r>
                    </a:p>
                    <a:p>
                      <a:r>
                        <a:rPr lang="en-GB" sz="1400" b="1" dirty="0"/>
                        <a:t>ACR &gt;30 mg/</a:t>
                      </a:r>
                      <a:r>
                        <a:rPr lang="en-GB" sz="1400" b="1" dirty="0" err="1"/>
                        <a:t>mol</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882936491"/>
                  </a:ext>
                </a:extLst>
              </a:tr>
              <a:tr h="370840">
                <a:tc>
                  <a:txBody>
                    <a:bodyPr/>
                    <a:lstStyle/>
                    <a:p>
                      <a:r>
                        <a:rPr lang="en-GB" sz="1400" dirty="0"/>
                        <a:t>Risk of admission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Admission in the last 12 months with </a:t>
                      </a:r>
                    </a:p>
                    <a:p>
                      <a:pPr marL="285750" indent="-285750">
                        <a:buFont typeface="Arial" panose="020B0604020202020204" pitchFamily="34" charset="0"/>
                        <a:buChar char="•"/>
                      </a:pPr>
                      <a:r>
                        <a:rPr lang="en-GB" sz="1400" b="1" dirty="0"/>
                        <a:t>Unstable glucose (DKA/HHS or hypoglycaemia)</a:t>
                      </a:r>
                    </a:p>
                    <a:p>
                      <a:pPr marL="285750" indent="-285750">
                        <a:buFont typeface="Arial" panose="020B0604020202020204" pitchFamily="34" charset="0"/>
                        <a:buChar char="•"/>
                      </a:pPr>
                      <a:r>
                        <a:rPr lang="en-GB" sz="1400" b="1" dirty="0"/>
                        <a:t>Cardiovascular ds</a:t>
                      </a:r>
                    </a:p>
                    <a:p>
                      <a:pPr marL="285750" indent="-285750">
                        <a:buFont typeface="Arial" panose="020B0604020202020204" pitchFamily="34" charset="0"/>
                        <a:buChar char="•"/>
                      </a:pPr>
                      <a:r>
                        <a:rPr lang="en-GB" sz="1400" b="1" dirty="0"/>
                        <a:t>Cerebrovascular ds</a:t>
                      </a:r>
                    </a:p>
                    <a:p>
                      <a:pPr marL="285750" indent="-285750">
                        <a:buFont typeface="Arial" panose="020B0604020202020204" pitchFamily="34" charset="0"/>
                        <a:buChar char="•"/>
                      </a:pPr>
                      <a:endParaRPr lang="en-GB" sz="1400" b="1" dirty="0"/>
                    </a:p>
                    <a:p>
                      <a:pPr marL="0" indent="0">
                        <a:buFont typeface="Arial" panose="020B0604020202020204" pitchFamily="34" charset="0"/>
                        <a:buNone/>
                      </a:pPr>
                      <a:r>
                        <a:rPr lang="en-GB" sz="1400" b="1" dirty="0"/>
                        <a:t>Admission with unrelated condition where hypoglycaemia was a major 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Those with frailty/cognitive impairment needing additional support from their diabetes teams.</a:t>
                      </a:r>
                    </a:p>
                    <a:p>
                      <a:endParaRPr lang="en-GB" sz="1400" b="1" dirty="0"/>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68016366"/>
                  </a:ext>
                </a:extLst>
              </a:tr>
            </a:tbl>
          </a:graphicData>
        </a:graphic>
      </p:graphicFrame>
      <p:sp>
        <p:nvSpPr>
          <p:cNvPr id="6" name="Footer Placeholder 5">
            <a:extLst>
              <a:ext uri="{FF2B5EF4-FFF2-40B4-BE49-F238E27FC236}">
                <a16:creationId xmlns:a16="http://schemas.microsoft.com/office/drawing/2014/main" xmlns="" id="{65F16B86-1A3D-4A03-8356-A628689ADE97}"/>
              </a:ext>
            </a:extLst>
          </p:cNvPr>
          <p:cNvSpPr>
            <a:spLocks noGrp="1"/>
          </p:cNvSpPr>
          <p:nvPr>
            <p:ph type="ftr" sz="quarter" idx="11"/>
          </p:nvPr>
        </p:nvSpPr>
        <p:spPr>
          <a:xfrm>
            <a:off x="262393" y="6492875"/>
            <a:ext cx="7891007"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https://abcd.care/sites/abcd.care/files/site_uploads/Resources/COVID-19/ABCD-Recovery-Guidance-2020-06-23.pdf</a:t>
            </a:r>
          </a:p>
        </p:txBody>
      </p:sp>
    </p:spTree>
    <p:extLst>
      <p:ext uri="{BB962C8B-B14F-4D97-AF65-F5344CB8AC3E}">
        <p14:creationId xmlns:p14="http://schemas.microsoft.com/office/powerpoint/2010/main" val="104905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41884-20B5-421C-B162-8B703DF05035}"/>
              </a:ext>
            </a:extLst>
          </p:cNvPr>
          <p:cNvSpPr>
            <a:spLocks noGrp="1"/>
          </p:cNvSpPr>
          <p:nvPr>
            <p:ph type="title"/>
          </p:nvPr>
        </p:nvSpPr>
        <p:spPr>
          <a:xfrm>
            <a:off x="838200" y="-88100"/>
            <a:ext cx="10515600" cy="1325563"/>
          </a:xfrm>
        </p:spPr>
        <p:txBody>
          <a:bodyPr>
            <a:normAutofit/>
          </a:bodyPr>
          <a:lstStyle/>
          <a:p>
            <a:r>
              <a:rPr lang="en-GB" sz="3600" b="1" dirty="0"/>
              <a:t>ABCD Recovery Guidance (June 2020) </a:t>
            </a:r>
          </a:p>
        </p:txBody>
      </p:sp>
      <p:graphicFrame>
        <p:nvGraphicFramePr>
          <p:cNvPr id="4" name="Table 4">
            <a:extLst>
              <a:ext uri="{FF2B5EF4-FFF2-40B4-BE49-F238E27FC236}">
                <a16:creationId xmlns:a16="http://schemas.microsoft.com/office/drawing/2014/main" xmlns="" id="{A77A9A0E-243A-42ED-BF39-55B4CF504D5B}"/>
              </a:ext>
            </a:extLst>
          </p:cNvPr>
          <p:cNvGraphicFramePr>
            <a:graphicFrameLocks noGrp="1"/>
          </p:cNvGraphicFramePr>
          <p:nvPr>
            <p:ph idx="1"/>
          </p:nvPr>
        </p:nvGraphicFramePr>
        <p:xfrm>
          <a:off x="719814" y="1143635"/>
          <a:ext cx="10515600" cy="204724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xmlns="" val="1720516420"/>
                    </a:ext>
                  </a:extLst>
                </a:gridCol>
                <a:gridCol w="2628900">
                  <a:extLst>
                    <a:ext uri="{9D8B030D-6E8A-4147-A177-3AD203B41FA5}">
                      <a16:colId xmlns:a16="http://schemas.microsoft.com/office/drawing/2014/main" xmlns="" val="959144961"/>
                    </a:ext>
                  </a:extLst>
                </a:gridCol>
                <a:gridCol w="2628900">
                  <a:extLst>
                    <a:ext uri="{9D8B030D-6E8A-4147-A177-3AD203B41FA5}">
                      <a16:colId xmlns:a16="http://schemas.microsoft.com/office/drawing/2014/main" xmlns="" val="2321896873"/>
                    </a:ext>
                  </a:extLst>
                </a:gridCol>
                <a:gridCol w="2628900">
                  <a:extLst>
                    <a:ext uri="{9D8B030D-6E8A-4147-A177-3AD203B41FA5}">
                      <a16:colId xmlns:a16="http://schemas.microsoft.com/office/drawing/2014/main" xmlns="" val="1337521202"/>
                    </a:ext>
                  </a:extLst>
                </a:gridCol>
              </a:tblGrid>
              <a:tr h="370840">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1"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b="1"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558731071"/>
                  </a:ext>
                </a:extLst>
              </a:tr>
              <a:tr h="370840">
                <a:tc>
                  <a:txBody>
                    <a:bodyPr/>
                    <a:lstStyle/>
                    <a:p>
                      <a:r>
                        <a:rPr lang="en-GB" sz="1400" b="1" dirty="0"/>
                        <a:t>Diabetes Foot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Known active diabetes foot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Known high risk foot disease not known to podiatry services.</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No known diabetes foot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a16="http://schemas.microsoft.com/office/drawing/2014/main" xmlns="" val="3882936491"/>
                  </a:ext>
                </a:extLst>
              </a:tr>
              <a:tr h="370840">
                <a:tc>
                  <a:txBody>
                    <a:bodyPr/>
                    <a:lstStyle/>
                    <a:p>
                      <a:r>
                        <a:rPr lang="en-GB" sz="1400" b="1" dirty="0"/>
                        <a:t>Other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Planning pregnancy in next 6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Young patient (age &lt;40yrs) with T1D or T2D with known early complications</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a16="http://schemas.microsoft.com/office/drawing/2014/main" xmlns="" val="468016366"/>
                  </a:ext>
                </a:extLst>
              </a:tr>
            </a:tbl>
          </a:graphicData>
        </a:graphic>
      </p:graphicFrame>
      <p:sp>
        <p:nvSpPr>
          <p:cNvPr id="6" name="Footer Placeholder 5">
            <a:extLst>
              <a:ext uri="{FF2B5EF4-FFF2-40B4-BE49-F238E27FC236}">
                <a16:creationId xmlns:a16="http://schemas.microsoft.com/office/drawing/2014/main" xmlns="" id="{65F16B86-1A3D-4A03-8356-A628689ADE97}"/>
              </a:ext>
            </a:extLst>
          </p:cNvPr>
          <p:cNvSpPr>
            <a:spLocks noGrp="1"/>
          </p:cNvSpPr>
          <p:nvPr>
            <p:ph type="ftr" sz="quarter" idx="11"/>
          </p:nvPr>
        </p:nvSpPr>
        <p:spPr>
          <a:xfrm>
            <a:off x="262393" y="6492875"/>
            <a:ext cx="7891007"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https://abcd.care/sites/abcd.care/files/site_uploads/Resources/COVID-19/ABCD-Recovery-Guidance-2020-06-23.pdf</a:t>
            </a:r>
          </a:p>
        </p:txBody>
      </p:sp>
      <p:sp>
        <p:nvSpPr>
          <p:cNvPr id="5" name="TextBox 4">
            <a:extLst>
              <a:ext uri="{FF2B5EF4-FFF2-40B4-BE49-F238E27FC236}">
                <a16:creationId xmlns:a16="http://schemas.microsoft.com/office/drawing/2014/main" xmlns="" id="{13812F4A-9B8F-49F7-9B86-273B6A4C8DDE}"/>
              </a:ext>
            </a:extLst>
          </p:cNvPr>
          <p:cNvSpPr txBox="1"/>
          <p:nvPr/>
        </p:nvSpPr>
        <p:spPr>
          <a:xfrm>
            <a:off x="702058" y="3306121"/>
            <a:ext cx="10515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Wales recommendations for Triage of people with diabetes post COVID Aug 2020 includes above and additional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Eating disorders, serious mental health issues, Newly diagnosed T1 and T2 diagnosis, Vulnerable groups such as the homeless and those needing glucose optimisation pre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panose="020F0502020204030204"/>
                <a:ea typeface="+mn-ea"/>
                <a:cs typeface="+mn-cs"/>
              </a:rPr>
              <a:t>Amber: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Patients 16-25yrs, Patients with no diabetes review in last 18months, People with a body mass index greater than 30kg/m</a:t>
            </a:r>
            <a:r>
              <a:rPr kumimoji="0" lang="en-GB" sz="1000" b="0" i="0" u="sng"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and People in BAME groups.</a:t>
            </a:r>
          </a:p>
        </p:txBody>
      </p:sp>
    </p:spTree>
    <p:extLst>
      <p:ext uri="{BB962C8B-B14F-4D97-AF65-F5344CB8AC3E}">
        <p14:creationId xmlns:p14="http://schemas.microsoft.com/office/powerpoint/2010/main" val="319341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3" y="-341748"/>
            <a:ext cx="7786255" cy="1431637"/>
          </a:xfrm>
        </p:spPr>
        <p:txBody>
          <a:bodyPr>
            <a:normAutofit/>
          </a:bodyPr>
          <a:lstStyle/>
          <a:p>
            <a:pPr algn="l"/>
            <a:r>
              <a:rPr lang="en-GB" sz="2700" b="1" dirty="0" smtClean="0"/>
              <a:t>Diabetes: </a:t>
            </a:r>
            <a:r>
              <a:rPr lang="en-GB" sz="2700" dirty="0" smtClean="0"/>
              <a:t>GIRFT Programme National Specialty Report</a:t>
            </a:r>
            <a:r>
              <a:rPr lang="en-GB" sz="3600" dirty="0" smtClean="0"/>
              <a:t/>
            </a:r>
            <a:br>
              <a:rPr lang="en-GB" sz="3600" dirty="0" smtClean="0"/>
            </a:br>
            <a:endParaRPr lang="en-GB" sz="27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92" y="4632255"/>
            <a:ext cx="3666681" cy="91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0926" y="637309"/>
            <a:ext cx="2280750" cy="3296854"/>
          </a:xfrm>
          <a:prstGeom prst="rect">
            <a:avLst/>
          </a:prstGeom>
          <a:ln w="25400">
            <a:solidFill>
              <a:schemeClr val="tx1"/>
            </a:solidFill>
          </a:ln>
          <a:effectLst>
            <a:outerShdw blurRad="50800" dist="38100" dir="2700000" algn="tl" rotWithShape="0">
              <a:prstClr val="black">
                <a:alpha val="40000"/>
              </a:prstClr>
            </a:outerShdw>
          </a:effectLst>
        </p:spPr>
      </p:pic>
      <p:sp>
        <p:nvSpPr>
          <p:cNvPr id="9" name="Rectangle 8"/>
          <p:cNvSpPr/>
          <p:nvPr/>
        </p:nvSpPr>
        <p:spPr>
          <a:xfrm>
            <a:off x="98654" y="6202225"/>
            <a:ext cx="3586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Diabetes: GIRFT Programme National Specialty Report November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Professor Gerry Rayman and Professor Paths Kar.</a:t>
            </a:r>
            <a:endParaRPr kumimoji="0" lang="en-GB" sz="900" b="0" i="0" u="none" strike="noStrike" kern="1200" cap="none" spc="0" normalizeH="0" baseline="0" noProof="0" dirty="0">
              <a:ln>
                <a:noFill/>
              </a:ln>
              <a:solidFill>
                <a:srgbClr val="4A4A49"/>
              </a:solidFill>
              <a:effectLst/>
              <a:uLnTx/>
              <a:uFillTx/>
              <a:latin typeface="Calibri" panose="020F0502020204030204"/>
              <a:ea typeface="+mn-ea"/>
              <a:cs typeface="+mn-cs"/>
            </a:endParaRPr>
          </a:p>
        </p:txBody>
      </p:sp>
      <p:sp>
        <p:nvSpPr>
          <p:cNvPr id="10" name="Content Placeholder 2"/>
          <p:cNvSpPr txBox="1">
            <a:spLocks/>
          </p:cNvSpPr>
          <p:nvPr/>
        </p:nvSpPr>
        <p:spPr>
          <a:xfrm>
            <a:off x="4687989" y="2009469"/>
            <a:ext cx="4520665" cy="4012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smtClean="0"/>
              <a:t>Contents</a:t>
            </a:r>
          </a:p>
          <a:p>
            <a:endParaRPr lang="en-GB" dirty="0"/>
          </a:p>
        </p:txBody>
      </p:sp>
      <p:sp>
        <p:nvSpPr>
          <p:cNvPr id="11" name="Content Placeholder 2"/>
          <p:cNvSpPr txBox="1">
            <a:spLocks/>
          </p:cNvSpPr>
          <p:nvPr/>
        </p:nvSpPr>
        <p:spPr>
          <a:xfrm>
            <a:off x="5440217" y="3090125"/>
            <a:ext cx="5504874" cy="3984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Forward</a:t>
            </a:r>
          </a:p>
          <a:p>
            <a:r>
              <a:rPr lang="en-GB" sz="1800" dirty="0" smtClean="0"/>
              <a:t>Background</a:t>
            </a:r>
          </a:p>
          <a:p>
            <a:r>
              <a:rPr lang="en-GB" sz="1800" dirty="0" smtClean="0"/>
              <a:t>Main Findings and Evidence for the recommendation</a:t>
            </a:r>
          </a:p>
          <a:p>
            <a:r>
              <a:rPr lang="en-GB" sz="1800" dirty="0" smtClean="0"/>
              <a:t>Recommendations with Templates for creating an implementation Plan</a:t>
            </a:r>
          </a:p>
          <a:p>
            <a:r>
              <a:rPr lang="en-GB" sz="1800" dirty="0" smtClean="0"/>
              <a:t>Conclusion</a:t>
            </a:r>
            <a:endParaRPr lang="en-GB" sz="1800" dirty="0"/>
          </a:p>
          <a:p>
            <a:pPr marL="0" indent="0">
              <a:buNone/>
            </a:pPr>
            <a:endParaRPr lang="en-GB" sz="1800" dirty="0" smtClean="0"/>
          </a:p>
          <a:p>
            <a:pPr marL="0" indent="0">
              <a:buNone/>
            </a:pPr>
            <a:endParaRPr lang="en-GB" sz="1800" dirty="0" smtClean="0"/>
          </a:p>
          <a:p>
            <a:pPr marL="0" indent="0">
              <a:buNone/>
            </a:pPr>
            <a:r>
              <a:rPr lang="en-GB" sz="1400" b="1" dirty="0" smtClean="0"/>
              <a:t>Professor Vinod Patel: </a:t>
            </a:r>
          </a:p>
          <a:p>
            <a:pPr marL="0" indent="0">
              <a:buNone/>
            </a:pPr>
            <a:r>
              <a:rPr lang="en-GB" sz="1400" b="1" dirty="0" smtClean="0"/>
              <a:t>Clinical Director for Diabetes NHS England and NHS Improvement (West Midlands)</a:t>
            </a:r>
            <a:endParaRPr lang="en-GB" sz="1400" b="1" dirty="0"/>
          </a:p>
          <a:p>
            <a:endParaRPr lang="en-GB" sz="2000" dirty="0" smtClean="0"/>
          </a:p>
          <a:p>
            <a:endParaRPr lang="en-GB" dirty="0"/>
          </a:p>
        </p:txBody>
      </p:sp>
      <p:sp>
        <p:nvSpPr>
          <p:cNvPr id="12" name="Title 1"/>
          <p:cNvSpPr txBox="1">
            <a:spLocks/>
          </p:cNvSpPr>
          <p:nvPr/>
        </p:nvSpPr>
        <p:spPr>
          <a:xfrm>
            <a:off x="3565236" y="443344"/>
            <a:ext cx="8349673" cy="13571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C00000"/>
                </a:solidFill>
              </a:rPr>
              <a:t>Implementing the GIRFT Recommendations </a:t>
            </a:r>
            <a:br>
              <a:rPr lang="en-GB" sz="2800" b="1" dirty="0" smtClean="0">
                <a:solidFill>
                  <a:srgbClr val="C00000"/>
                </a:solidFill>
              </a:rPr>
            </a:br>
            <a:r>
              <a:rPr lang="en-GB" sz="2800" b="1" dirty="0" smtClean="0">
                <a:solidFill>
                  <a:srgbClr val="C00000"/>
                </a:solidFill>
              </a:rPr>
              <a:t>at Your Trust</a:t>
            </a:r>
            <a:endParaRPr lang="en-GB" sz="2800" b="1" dirty="0">
              <a:solidFill>
                <a:srgbClr val="C00000"/>
              </a:solidFill>
            </a:endParaRPr>
          </a:p>
        </p:txBody>
      </p:sp>
    </p:spTree>
    <p:extLst>
      <p:ext uri="{BB962C8B-B14F-4D97-AF65-F5344CB8AC3E}">
        <p14:creationId xmlns:p14="http://schemas.microsoft.com/office/powerpoint/2010/main" val="264130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40136" y="3362588"/>
            <a:ext cx="622712" cy="69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5018" y="1124532"/>
            <a:ext cx="4692745" cy="52475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Primary Care Referral: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dependent of level of resources and expertise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Early Referral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Referred may not be required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Referral normally not 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Secondary Care Referral: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All dependent on diabetes care expertise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Early Referral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Referred may not be required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Referral normally not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smtClean="0">
                <a:ln>
                  <a:noFill/>
                </a:ln>
                <a:solidFill>
                  <a:srgbClr val="C00000"/>
                </a:solidFill>
                <a:effectLst/>
                <a:uLnTx/>
                <a:uFillTx/>
                <a:latin typeface="Calibri" panose="020F0502020204030204"/>
                <a:ea typeface="+mn-ea"/>
                <a:cs typeface="+mn-cs"/>
              </a:rPr>
              <a:t>Further version for COVID-19 Pandemic </a:t>
            </a:r>
            <a:endPar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1475510" y="133927"/>
            <a:ext cx="304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Light" panose="020F0302020204030204"/>
                <a:ea typeface="+mj-ea"/>
                <a:cs typeface="+mj-cs"/>
              </a:rPr>
              <a:t>Diabetes Care</a:t>
            </a:r>
            <a:br>
              <a:rPr kumimoji="0" lang="en-US" sz="2400" b="1" i="0" u="none" strike="noStrike" kern="1200" cap="none" spc="0" normalizeH="0" baseline="0" noProof="0" dirty="0">
                <a:ln>
                  <a:noFill/>
                </a:ln>
                <a:solidFill>
                  <a:srgbClr val="C00000"/>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C00000"/>
                </a:solidFill>
                <a:effectLst/>
                <a:uLnTx/>
                <a:uFillTx/>
                <a:latin typeface="Calibri Light" panose="020F0302020204030204"/>
                <a:ea typeface="+mj-ea"/>
                <a:cs typeface="+mj-cs"/>
              </a:rPr>
              <a:t>Referral Criteria</a:t>
            </a:r>
            <a:r>
              <a:rPr kumimoji="0" lang="en-US" sz="2000" b="1" i="0" u="none" strike="noStrike" kern="1200" cap="none" spc="0" normalizeH="0" baseline="0" noProof="0" dirty="0">
                <a:ln>
                  <a:noFill/>
                </a:ln>
                <a:solidFill>
                  <a:srgbClr val="C00000"/>
                </a:solidFill>
                <a:effectLst/>
                <a:uLnTx/>
                <a:uFillTx/>
                <a:latin typeface="Calibri Light" panose="020F0302020204030204"/>
                <a:ea typeface="+mj-ea"/>
                <a:cs typeface="+mj-cs"/>
              </a:rPr>
              <a:t/>
            </a:r>
            <a:br>
              <a:rPr kumimoji="0" lang="en-US" sz="2000" b="1" i="0" u="none" strike="noStrike" kern="1200" cap="none" spc="0" normalizeH="0" baseline="0" noProof="0" dirty="0">
                <a:ln>
                  <a:noFill/>
                </a:ln>
                <a:solidFill>
                  <a:srgbClr val="C00000"/>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A Safety “Checklist”, </a:t>
            </a:r>
            <a:r>
              <a:rPr kumimoji="0" lang="en-GB"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rutiger 55 Roman" pitchFamily="34" charset="0"/>
                <a:ea typeface="+mj-ea"/>
                <a:cs typeface="+mj-cs"/>
              </a:rPr>
              <a:t>Patient-Centred, Multi-Professional, Evidence-based Approach</a:t>
            </a: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en-GB"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Times New Roman" pitchFamily="18" charset="0"/>
              </a:rPr>
              <a:t/>
            </a:r>
            <a:br>
              <a:rPr kumimoji="0" lang="en-GB"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Times New Roman" pitchFamily="18" charset="0"/>
              </a:rPr>
            </a:br>
            <a:r>
              <a:rPr kumimoji="0" lang="en-GB"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7" y="135340"/>
            <a:ext cx="4649185" cy="6601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Image result for alphabet strategy">
            <a:extLst>
              <a:ext uri="{FF2B5EF4-FFF2-40B4-BE49-F238E27FC236}">
                <a16:creationId xmlns:a16="http://schemas.microsoft.com/office/drawing/2014/main" xmlns="" id="{45704A04-1508-47EA-83CF-576D64F1B97D}"/>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764146" y="5653997"/>
            <a:ext cx="2278171" cy="894585"/>
          </a:xfrm>
          <a:prstGeom prst="rect">
            <a:avLst/>
          </a:prstGeom>
          <a:noFill/>
          <a:ln w="19050">
            <a:solidFill>
              <a:srgbClr val="00B0F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264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untitl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7992" y="5680771"/>
            <a:ext cx="697807" cy="5241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58788" y="1809565"/>
            <a:ext cx="2667000" cy="3538396"/>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4"/>
          <p:cNvSpPr txBox="1">
            <a:spLocks noChangeArrowheads="1"/>
          </p:cNvSpPr>
          <p:nvPr/>
        </p:nvSpPr>
        <p:spPr bwMode="auto">
          <a:xfrm>
            <a:off x="4874844" y="642145"/>
            <a:ext cx="6123111"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Advice: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Diet and weight control, Physical activity, not smoking, Good Infection Control Measures, Appropriate PPE, COVID-19 Symptoms, </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Blood Pressure: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aim ≤  140/85,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CVD or CKD ≤  130/85 </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Cholesterol &amp; CKD Prevention</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Most  Atorvastatin 20mg or 80mg, TC ≈ 4 </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mmol</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/l</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UACR yearly and treat</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Diabetes Control: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HbA1c &lt; 59 (7.5%) usual target, ideal &lt; 48 (6.5%)</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Outcome based Rx: ? SGLT2-i, ? GLP antagonists</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Safer </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insulins</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 where needed</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Eyes: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check yearly at least</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Feet: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daily self-care, HCP check yearly at least</a:t>
            </a: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Guardian Drugs: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?Aspirin 75mg (CVD atheroma), ?ACE-</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i</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 ARBs (</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esp</a:t>
            </a: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 CKD, HF, CVD), appropriate SGLT-</a:t>
            </a:r>
            <a:r>
              <a:rPr kumimoji="0" lang="en-GB" sz="1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i</a:t>
            </a:r>
            <a:endPar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Healthcare </a:t>
            </a:r>
            <a:r>
              <a:rPr kumimoji="0" lang="en-GB" sz="18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Progessional</a:t>
            </a:r>
            <a:r>
              <a:rPr kumimoji="0" lang="en-GB" sz="1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itchFamily="34" charset="0"/>
                <a:ea typeface="+mn-ea"/>
                <a:cs typeface="Arial" pitchFamily="34" charset="0"/>
              </a:rPr>
              <a:t> Advice: </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DVLA Advice and Occupation</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Hospital Admission  Care</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r>
              <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rPr>
              <a:t>Contraception Advice where needed</a:t>
            </a: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endPar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endParaRPr>
          </a:p>
          <a:p>
            <a:pPr marL="742950" marR="0" lvl="1" indent="-285750" algn="l" defTabSz="914400" rtl="0" eaLnBrk="1" fontAlgn="base" latinLnBrk="0" hangingPunct="1">
              <a:lnSpc>
                <a:spcPct val="80000"/>
              </a:lnSpc>
              <a:spcBef>
                <a:spcPct val="20000"/>
              </a:spcBef>
              <a:spcAft>
                <a:spcPct val="0"/>
              </a:spcAft>
              <a:buClr>
                <a:srgbClr val="2A6EBB"/>
              </a:buClr>
              <a:buSzTx/>
              <a:buFont typeface="Arial" charset="0"/>
              <a:buChar char="–"/>
              <a:tabLst/>
              <a:defRPr/>
            </a:pPr>
            <a:endParaRPr kumimoji="0" lang="en-GB"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0" name="Rectangle 3"/>
          <p:cNvSpPr txBox="1">
            <a:spLocks noChangeArrowheads="1"/>
          </p:cNvSpPr>
          <p:nvPr/>
        </p:nvSpPr>
        <p:spPr bwMode="auto">
          <a:xfrm>
            <a:off x="193090" y="418737"/>
            <a:ext cx="4281256" cy="1268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itchFamily="34" charset="0"/>
                <a:ea typeface="+mj-ea"/>
                <a:cs typeface="Arial" pitchFamily="34" charset="0"/>
              </a:rPr>
              <a:t>Alphabet Strategy for Diabetes Care:  “Checklist”</a:t>
            </a:r>
            <a:br>
              <a:rPr kumimoji="0" lang="en-US" sz="2000" b="1" i="0" u="none" strike="noStrike" kern="1200" cap="none" spc="0" normalizeH="0" baseline="0" noProof="0" dirty="0">
                <a:ln>
                  <a:noFill/>
                </a:ln>
                <a:solidFill>
                  <a:srgbClr val="C00000"/>
                </a:solidFill>
                <a:effectLst/>
                <a:uLnTx/>
                <a:uFillTx/>
                <a:latin typeface="Arial" pitchFamily="34" charset="0"/>
                <a:ea typeface="+mj-ea"/>
                <a:cs typeface="Arial" pitchFamily="34" charset="0"/>
              </a:rPr>
            </a:br>
            <a:r>
              <a:rPr kumimoji="0" lang="en-US" sz="1200" b="0" i="0" u="none" strike="noStrike" kern="1200" cap="none" spc="0" normalizeH="0" baseline="0" noProof="0" dirty="0">
                <a:ln>
                  <a:noFill/>
                </a:ln>
                <a:solidFill>
                  <a:srgbClr val="2A6EBB"/>
                </a:solidFill>
                <a:effectLst>
                  <a:outerShdw blurRad="38100" dist="38100" dir="2700000" algn="tl">
                    <a:srgbClr val="000000">
                      <a:alpha val="43137"/>
                    </a:srgbClr>
                  </a:outerShdw>
                </a:effectLst>
                <a:uLnTx/>
                <a:uFillTx/>
                <a:latin typeface="Arial" pitchFamily="34" charset="0"/>
                <a:ea typeface="+mj-ea"/>
                <a:cs typeface="Arial" pitchFamily="34" charset="0"/>
              </a:rPr>
              <a:t>A Safety “Checklist”, </a:t>
            </a:r>
            <a:r>
              <a:rPr kumimoji="0" lang="en-GB" sz="1200" b="0" i="0" u="none" strike="noStrike" kern="1200" cap="none" spc="0" normalizeH="0" baseline="0" noProof="0" dirty="0">
                <a:ln>
                  <a:noFill/>
                </a:ln>
                <a:solidFill>
                  <a:srgbClr val="2A6EBB"/>
                </a:solidFill>
                <a:effectLst>
                  <a:outerShdw blurRad="38100" dist="38100" dir="2700000" algn="tl">
                    <a:srgbClr val="000000">
                      <a:alpha val="43137"/>
                    </a:srgbClr>
                  </a:outerShdw>
                </a:effectLst>
                <a:uLnTx/>
                <a:uFillTx/>
                <a:latin typeface="Frutiger 55 Roman" pitchFamily="34" charset="0"/>
                <a:ea typeface="+mj-ea"/>
                <a:cs typeface="Arial" pitchFamily="34" charset="0"/>
              </a:rPr>
              <a:t>Patient-Centred, Multi-Professional, Evidence-based Approach</a:t>
            </a:r>
            <a:r>
              <a:rPr kumimoji="0" lang="en-US" sz="1200" b="0" i="0" u="none" strike="noStrike" kern="1200" cap="none" spc="0" normalizeH="0" baseline="0" noProof="0" dirty="0">
                <a:ln>
                  <a:noFill/>
                </a:ln>
                <a:solidFill>
                  <a:srgbClr val="2A6EBB"/>
                </a:solidFill>
                <a:effectLst>
                  <a:outerShdw blurRad="38100" dist="38100" dir="2700000" algn="tl">
                    <a:srgbClr val="000000">
                      <a:alpha val="43137"/>
                    </a:srgbClr>
                  </a:outerShdw>
                </a:effectLst>
                <a:uLnTx/>
                <a:uFillTx/>
                <a:latin typeface="Arial" pitchFamily="34" charset="0"/>
                <a:ea typeface="+mj-ea"/>
                <a:cs typeface="Arial" pitchFamily="34" charset="0"/>
              </a:rPr>
              <a:t> </a:t>
            </a:r>
            <a:endParaRPr kumimoji="0" lang="en-GB"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j-ea"/>
              <a:cs typeface="Times New Roman" pitchFamily="18" charset="0"/>
            </a:endParaRPr>
          </a:p>
        </p:txBody>
      </p:sp>
      <p:sp>
        <p:nvSpPr>
          <p:cNvPr id="14" name="TextBox 1"/>
          <p:cNvSpPr txBox="1">
            <a:spLocks noChangeArrowheads="1"/>
          </p:cNvSpPr>
          <p:nvPr/>
        </p:nvSpPr>
        <p:spPr bwMode="auto">
          <a:xfrm>
            <a:off x="980416" y="6280919"/>
            <a:ext cx="305104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Targets Based on NICE Guidelines, EASD/ADA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Wong ND et al 2014: Am J </a:t>
            </a:r>
            <a:r>
              <a:rPr kumimoji="0" lang="en-GB" sz="105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Cardiol</a:t>
            </a:r>
            <a:endPar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JD Lee &amp; V Patel 2015: World D J</a:t>
            </a:r>
          </a:p>
        </p:txBody>
      </p:sp>
      <p:sp>
        <p:nvSpPr>
          <p:cNvPr id="15" name="Title 1"/>
          <p:cNvSpPr txBox="1">
            <a:spLocks/>
          </p:cNvSpPr>
          <p:nvPr/>
        </p:nvSpPr>
        <p:spPr>
          <a:xfrm>
            <a:off x="3400148" y="150920"/>
            <a:ext cx="8708994" cy="1143000"/>
          </a:xfrm>
          <a:prstGeom prst="rect">
            <a:avLst/>
          </a:prstGeom>
        </p:spPr>
        <p:txBody>
          <a:bodyPr/>
          <a:lst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2A6EBB"/>
                </a:solidFill>
                <a:effectLst/>
                <a:uLnTx/>
                <a:uFillTx/>
                <a:latin typeface="Arial" pitchFamily="34" charset="0"/>
                <a:ea typeface="+mj-ea"/>
                <a:cs typeface="Arial" pitchFamily="34" charset="0"/>
              </a:rPr>
              <a:t>Your Current Local Strategy can be adapted in the Time of COVID-19!</a:t>
            </a:r>
          </a:p>
        </p:txBody>
      </p:sp>
    </p:spTree>
    <p:custDataLst>
      <p:tags r:id="rId1"/>
    </p:custDataLst>
    <p:extLst>
      <p:ext uri="{BB962C8B-B14F-4D97-AF65-F5344CB8AC3E}">
        <p14:creationId xmlns:p14="http://schemas.microsoft.com/office/powerpoint/2010/main" val="1200890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112798"/>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050693" y="5030176"/>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275493" y="278179"/>
            <a:ext cx="10515600" cy="483466"/>
          </a:xfrm>
        </p:spPr>
        <p:txBody>
          <a:bodyPr/>
          <a:lstStyle/>
          <a:p>
            <a:r>
              <a:rPr lang="en-GB" dirty="0" smtClean="0"/>
              <a:t>Identifying people with diabetes on admission</a:t>
            </a:r>
            <a:endParaRPr lang="en-GB" dirty="0"/>
          </a:p>
        </p:txBody>
      </p:sp>
      <p:pic>
        <p:nvPicPr>
          <p:cNvPr id="3" name="Picture 2"/>
          <p:cNvPicPr>
            <a:picLocks noChangeAspect="1"/>
          </p:cNvPicPr>
          <p:nvPr/>
        </p:nvPicPr>
        <p:blipFill>
          <a:blip r:embed="rId4"/>
          <a:stretch>
            <a:fillRect/>
          </a:stretch>
        </p:blipFill>
        <p:spPr>
          <a:xfrm>
            <a:off x="370980" y="1064243"/>
            <a:ext cx="9832258" cy="1406013"/>
          </a:xfrm>
          <a:prstGeom prst="rect">
            <a:avLst/>
          </a:prstGeom>
        </p:spPr>
      </p:pic>
      <p:pic>
        <p:nvPicPr>
          <p:cNvPr id="6" name="Picture 5"/>
          <p:cNvPicPr>
            <a:picLocks noChangeAspect="1"/>
          </p:cNvPicPr>
          <p:nvPr/>
        </p:nvPicPr>
        <p:blipFill>
          <a:blip r:embed="rId5"/>
          <a:stretch>
            <a:fillRect/>
          </a:stretch>
        </p:blipFill>
        <p:spPr>
          <a:xfrm>
            <a:off x="239094" y="2637617"/>
            <a:ext cx="7295913" cy="825910"/>
          </a:xfrm>
          <a:prstGeom prst="rect">
            <a:avLst/>
          </a:prstGeom>
        </p:spPr>
      </p:pic>
      <p:sp>
        <p:nvSpPr>
          <p:cNvPr id="9" name="Title 6"/>
          <p:cNvSpPr>
            <a:spLocks noGrp="1"/>
          </p:cNvSpPr>
          <p:nvPr>
            <p:ph type="title"/>
          </p:nvPr>
        </p:nvSpPr>
        <p:spPr>
          <a:xfrm>
            <a:off x="7367953" y="440348"/>
            <a:ext cx="464766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6"/>
          <a:stretch>
            <a:fillRect/>
          </a:stretch>
        </p:blipFill>
        <p:spPr>
          <a:xfrm>
            <a:off x="7605347" y="2240910"/>
            <a:ext cx="3992464" cy="4207443"/>
          </a:xfrm>
          <a:prstGeom prst="rect">
            <a:avLst/>
          </a:prstGeom>
        </p:spPr>
      </p:pic>
    </p:spTree>
    <p:extLst>
      <p:ext uri="{BB962C8B-B14F-4D97-AF65-F5344CB8AC3E}">
        <p14:creationId xmlns:p14="http://schemas.microsoft.com/office/powerpoint/2010/main" val="303215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90853" y="1271709"/>
            <a:ext cx="10515600" cy="483466"/>
          </a:xfrm>
        </p:spPr>
        <p:txBody>
          <a:bodyPr/>
          <a:lstStyle/>
          <a:p>
            <a:r>
              <a:rPr lang="en-GB" dirty="0" smtClean="0"/>
              <a:t>Reducing Insulin Errors</a:t>
            </a:r>
            <a:endParaRPr lang="en-GB" dirty="0"/>
          </a:p>
        </p:txBody>
      </p:sp>
      <p:pic>
        <p:nvPicPr>
          <p:cNvPr id="3" name="Picture 2"/>
          <p:cNvPicPr>
            <a:picLocks noChangeAspect="1"/>
          </p:cNvPicPr>
          <p:nvPr/>
        </p:nvPicPr>
        <p:blipFill>
          <a:blip r:embed="rId4"/>
          <a:stretch>
            <a:fillRect/>
          </a:stretch>
        </p:blipFill>
        <p:spPr>
          <a:xfrm>
            <a:off x="686933" y="1851847"/>
            <a:ext cx="9544050" cy="1943100"/>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338754" y="3885374"/>
            <a:ext cx="6401367" cy="2827788"/>
          </a:xfrm>
          <a:prstGeom prst="rect">
            <a:avLst/>
          </a:prstGeom>
        </p:spPr>
      </p:pic>
    </p:spTree>
    <p:extLst>
      <p:ext uri="{BB962C8B-B14F-4D97-AF65-F5344CB8AC3E}">
        <p14:creationId xmlns:p14="http://schemas.microsoft.com/office/powerpoint/2010/main" val="356673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err="1" smtClean="0"/>
              <a:t>Peri</a:t>
            </a:r>
            <a:r>
              <a:rPr lang="en-GB" dirty="0" smtClean="0"/>
              <a:t>-operative Diabetes Care</a:t>
            </a:r>
            <a:endParaRPr lang="en-GB" dirty="0"/>
          </a:p>
        </p:txBody>
      </p:sp>
      <p:pic>
        <p:nvPicPr>
          <p:cNvPr id="3" name="Picture 2"/>
          <p:cNvPicPr>
            <a:picLocks noChangeAspect="1"/>
          </p:cNvPicPr>
          <p:nvPr/>
        </p:nvPicPr>
        <p:blipFill>
          <a:blip r:embed="rId4"/>
          <a:stretch>
            <a:fillRect/>
          </a:stretch>
        </p:blipFill>
        <p:spPr>
          <a:xfrm>
            <a:off x="1041326" y="2742231"/>
            <a:ext cx="9832258" cy="1632155"/>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87338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5822651"/>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337039" y="981564"/>
            <a:ext cx="10515600" cy="483466"/>
          </a:xfrm>
        </p:spPr>
        <p:txBody>
          <a:bodyPr/>
          <a:lstStyle/>
          <a:p>
            <a:r>
              <a:rPr lang="en-GB" dirty="0" smtClean="0"/>
              <a:t>Self-management while in Hospital</a:t>
            </a:r>
            <a:endParaRPr lang="en-GB" dirty="0"/>
          </a:p>
        </p:txBody>
      </p:sp>
      <p:pic>
        <p:nvPicPr>
          <p:cNvPr id="3" name="Picture 2"/>
          <p:cNvPicPr>
            <a:picLocks noChangeAspect="1"/>
          </p:cNvPicPr>
          <p:nvPr/>
        </p:nvPicPr>
        <p:blipFill>
          <a:blip r:embed="rId4"/>
          <a:stretch>
            <a:fillRect/>
          </a:stretch>
        </p:blipFill>
        <p:spPr>
          <a:xfrm>
            <a:off x="242838" y="1730028"/>
            <a:ext cx="9910916" cy="2054942"/>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6082463" y="3669797"/>
            <a:ext cx="3349887" cy="3003564"/>
          </a:xfrm>
          <a:prstGeom prst="rect">
            <a:avLst/>
          </a:prstGeom>
        </p:spPr>
      </p:pic>
    </p:spTree>
    <p:extLst>
      <p:ext uri="{BB962C8B-B14F-4D97-AF65-F5344CB8AC3E}">
        <p14:creationId xmlns:p14="http://schemas.microsoft.com/office/powerpoint/2010/main" val="153134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723900" y="1157410"/>
            <a:ext cx="10515600" cy="483466"/>
          </a:xfrm>
        </p:spPr>
        <p:txBody>
          <a:bodyPr/>
          <a:lstStyle/>
          <a:p>
            <a:r>
              <a:rPr lang="en-GB" dirty="0" smtClean="0"/>
              <a:t>Financial Opportunity</a:t>
            </a:r>
            <a:endParaRPr lang="en-GB" dirty="0"/>
          </a:p>
        </p:txBody>
      </p:sp>
      <p:pic>
        <p:nvPicPr>
          <p:cNvPr id="3" name="Picture 2"/>
          <p:cNvPicPr>
            <a:picLocks noChangeAspect="1"/>
          </p:cNvPicPr>
          <p:nvPr/>
        </p:nvPicPr>
        <p:blipFill>
          <a:blip r:embed="rId4"/>
          <a:stretch>
            <a:fillRect/>
          </a:stretch>
        </p:blipFill>
        <p:spPr>
          <a:xfrm>
            <a:off x="1148860" y="1716675"/>
            <a:ext cx="9753600" cy="540774"/>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760783" y="2326216"/>
            <a:ext cx="5994841" cy="4276807"/>
          </a:xfrm>
          <a:prstGeom prst="rect">
            <a:avLst/>
          </a:prstGeom>
        </p:spPr>
      </p:pic>
    </p:spTree>
    <p:extLst>
      <p:ext uri="{BB962C8B-B14F-4D97-AF65-F5344CB8AC3E}">
        <p14:creationId xmlns:p14="http://schemas.microsoft.com/office/powerpoint/2010/main" val="296019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477716" y="1447555"/>
            <a:ext cx="10515600" cy="483466"/>
          </a:xfrm>
        </p:spPr>
        <p:txBody>
          <a:bodyPr/>
          <a:lstStyle/>
          <a:p>
            <a:r>
              <a:rPr lang="en-GB" dirty="0" smtClean="0"/>
              <a:t>Diabetic </a:t>
            </a:r>
            <a:r>
              <a:rPr lang="en-GB" dirty="0" err="1" smtClean="0"/>
              <a:t>Footcare</a:t>
            </a:r>
            <a:endParaRPr lang="en-GB" dirty="0"/>
          </a:p>
        </p:txBody>
      </p:sp>
      <p:pic>
        <p:nvPicPr>
          <p:cNvPr id="3" name="Picture 2"/>
          <p:cNvPicPr>
            <a:picLocks noChangeAspect="1"/>
          </p:cNvPicPr>
          <p:nvPr/>
        </p:nvPicPr>
        <p:blipFill>
          <a:blip r:embed="rId4"/>
          <a:stretch>
            <a:fillRect/>
          </a:stretch>
        </p:blipFill>
        <p:spPr>
          <a:xfrm>
            <a:off x="230909" y="5773249"/>
            <a:ext cx="6677593" cy="889434"/>
          </a:xfrm>
          <a:prstGeom prst="rect">
            <a:avLst/>
          </a:prstGeom>
        </p:spPr>
      </p:pic>
      <p:pic>
        <p:nvPicPr>
          <p:cNvPr id="6" name="Picture 5"/>
          <p:cNvPicPr>
            <a:picLocks noChangeAspect="1"/>
          </p:cNvPicPr>
          <p:nvPr/>
        </p:nvPicPr>
        <p:blipFill>
          <a:blip r:embed="rId5"/>
          <a:stretch>
            <a:fillRect/>
          </a:stretch>
        </p:blipFill>
        <p:spPr>
          <a:xfrm>
            <a:off x="1182423" y="2253667"/>
            <a:ext cx="9950245" cy="943897"/>
          </a:xfrm>
          <a:prstGeom prst="rect">
            <a:avLst/>
          </a:prstGeom>
        </p:spPr>
      </p:pic>
      <p:sp>
        <p:nvSpPr>
          <p:cNvPr id="9"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6"/>
          <a:stretch>
            <a:fillRect/>
          </a:stretch>
        </p:blipFill>
        <p:spPr>
          <a:xfrm>
            <a:off x="360485" y="3142919"/>
            <a:ext cx="6368750" cy="2392203"/>
          </a:xfrm>
          <a:prstGeom prst="rect">
            <a:avLst/>
          </a:prstGeom>
        </p:spPr>
      </p:pic>
      <p:pic>
        <p:nvPicPr>
          <p:cNvPr id="8" name="Picture 7"/>
          <p:cNvPicPr>
            <a:picLocks noChangeAspect="1"/>
          </p:cNvPicPr>
          <p:nvPr/>
        </p:nvPicPr>
        <p:blipFill>
          <a:blip r:embed="rId7"/>
          <a:stretch>
            <a:fillRect/>
          </a:stretch>
        </p:blipFill>
        <p:spPr>
          <a:xfrm>
            <a:off x="7106402" y="3213588"/>
            <a:ext cx="4462443" cy="2431073"/>
          </a:xfrm>
          <a:prstGeom prst="rect">
            <a:avLst/>
          </a:prstGeom>
        </p:spPr>
      </p:pic>
    </p:spTree>
    <p:extLst>
      <p:ext uri="{BB962C8B-B14F-4D97-AF65-F5344CB8AC3E}">
        <p14:creationId xmlns:p14="http://schemas.microsoft.com/office/powerpoint/2010/main" val="101698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Effective Diabetic </a:t>
            </a:r>
            <a:r>
              <a:rPr lang="en-GB" dirty="0" err="1" smtClean="0"/>
              <a:t>Footcare</a:t>
            </a:r>
            <a:r>
              <a:rPr lang="en-GB" dirty="0" smtClean="0"/>
              <a:t> Services</a:t>
            </a:r>
            <a:endParaRPr lang="en-GB" dirty="0"/>
          </a:p>
        </p:txBody>
      </p:sp>
      <p:pic>
        <p:nvPicPr>
          <p:cNvPr id="3" name="Picture 2"/>
          <p:cNvPicPr>
            <a:picLocks noChangeAspect="1"/>
          </p:cNvPicPr>
          <p:nvPr/>
        </p:nvPicPr>
        <p:blipFill>
          <a:blip r:embed="rId4"/>
          <a:stretch>
            <a:fillRect/>
          </a:stretch>
        </p:blipFill>
        <p:spPr>
          <a:xfrm>
            <a:off x="1160206" y="2657167"/>
            <a:ext cx="9871587" cy="1543665"/>
          </a:xfrm>
          <a:prstGeom prst="rect">
            <a:avLst/>
          </a:prstGeom>
        </p:spPr>
      </p:pic>
      <p:pic>
        <p:nvPicPr>
          <p:cNvPr id="6" name="Picture 5"/>
          <p:cNvPicPr>
            <a:picLocks noChangeAspect="1"/>
          </p:cNvPicPr>
          <p:nvPr/>
        </p:nvPicPr>
        <p:blipFill>
          <a:blip r:embed="rId5"/>
          <a:stretch>
            <a:fillRect/>
          </a:stretch>
        </p:blipFill>
        <p:spPr>
          <a:xfrm>
            <a:off x="1179871" y="4048730"/>
            <a:ext cx="9832258" cy="884903"/>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987309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38200" y="1825625"/>
            <a:ext cx="10515600" cy="483466"/>
          </a:xfrm>
        </p:spPr>
        <p:txBody>
          <a:bodyPr/>
          <a:lstStyle/>
          <a:p>
            <a:r>
              <a:rPr lang="en-GB" dirty="0" smtClean="0"/>
              <a:t>Vascular Services</a:t>
            </a:r>
            <a:endParaRPr lang="en-GB" dirty="0"/>
          </a:p>
        </p:txBody>
      </p:sp>
      <p:pic>
        <p:nvPicPr>
          <p:cNvPr id="3" name="Picture 2"/>
          <p:cNvPicPr>
            <a:picLocks noChangeAspect="1"/>
          </p:cNvPicPr>
          <p:nvPr/>
        </p:nvPicPr>
        <p:blipFill>
          <a:blip r:embed="rId4"/>
          <a:stretch>
            <a:fillRect/>
          </a:stretch>
        </p:blipFill>
        <p:spPr>
          <a:xfrm>
            <a:off x="1160206" y="2612922"/>
            <a:ext cx="9871587" cy="1632155"/>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99597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3" y="36948"/>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br>
              <a:rPr lang="en-GB" sz="3200" b="1" dirty="0" smtClean="0">
                <a:solidFill>
                  <a:srgbClr val="C00000"/>
                </a:solidFill>
              </a:rPr>
            </a:br>
            <a:r>
              <a:rPr lang="en-GB" sz="3200" b="1" dirty="0" smtClean="0">
                <a:solidFill>
                  <a:srgbClr val="C00000"/>
                </a:solidFill>
              </a:rPr>
              <a:t>in the West Midlands</a:t>
            </a:r>
            <a:endParaRPr lang="en-GB" sz="3200" b="1" dirty="0">
              <a:solidFill>
                <a:srgbClr val="C00000"/>
              </a:solidFill>
            </a:endParaRPr>
          </a:p>
        </p:txBody>
      </p:sp>
      <p:sp>
        <p:nvSpPr>
          <p:cNvPr id="3" name="Content Placeholder 2"/>
          <p:cNvSpPr>
            <a:spLocks noGrp="1"/>
          </p:cNvSpPr>
          <p:nvPr>
            <p:ph idx="1"/>
          </p:nvPr>
        </p:nvSpPr>
        <p:spPr>
          <a:xfrm>
            <a:off x="337663" y="1178195"/>
            <a:ext cx="10515600" cy="401223"/>
          </a:xfrm>
        </p:spPr>
        <p:txBody>
          <a:bodyPr>
            <a:normAutofit fontScale="92500" lnSpcReduction="20000"/>
          </a:bodyPr>
          <a:lstStyle/>
          <a:p>
            <a:pPr marL="0" indent="0">
              <a:buNone/>
            </a:pPr>
            <a:r>
              <a:rPr lang="en-GB" dirty="0" smtClean="0"/>
              <a:t>Forward </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577812" y="1760088"/>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smtClean="0"/>
              <a:t>The GIRFT Report on Diabetes (2020) has highlighted many areas of good practice in many trusts but clear areas of improvement remain in most trusts. Implementation of the recommendations will serve to improve clinical outcomes, improve clinical efficiency (</a:t>
            </a:r>
            <a:r>
              <a:rPr lang="en-GB" sz="1800" dirty="0" err="1" smtClean="0"/>
              <a:t>eg</a:t>
            </a:r>
            <a:r>
              <a:rPr lang="en-GB" sz="1800" dirty="0" smtClean="0"/>
              <a:t> in terms of length of stay as in-patients) and medicines optimisation. The 3 main areas of concern “which offer the most significant opportunities for improvement” were in relation to:</a:t>
            </a:r>
          </a:p>
          <a:p>
            <a:pPr lvl="1"/>
            <a:r>
              <a:rPr lang="en-GB" sz="1600" b="1" dirty="0" smtClean="0">
                <a:solidFill>
                  <a:srgbClr val="C00000"/>
                </a:solidFill>
              </a:rPr>
              <a:t>Type 1 Diabetes</a:t>
            </a:r>
          </a:p>
          <a:p>
            <a:pPr lvl="1"/>
            <a:r>
              <a:rPr lang="en-GB" sz="1600" b="1" dirty="0" smtClean="0">
                <a:solidFill>
                  <a:srgbClr val="C00000"/>
                </a:solidFill>
              </a:rPr>
              <a:t>In-patient Care</a:t>
            </a:r>
          </a:p>
          <a:p>
            <a:pPr lvl="1"/>
            <a:r>
              <a:rPr lang="en-GB" sz="1600" b="1" dirty="0" smtClean="0">
                <a:solidFill>
                  <a:srgbClr val="C00000"/>
                </a:solidFill>
              </a:rPr>
              <a:t>Diabetic </a:t>
            </a:r>
            <a:r>
              <a:rPr lang="en-GB" sz="1600" b="1" dirty="0" err="1" smtClean="0">
                <a:solidFill>
                  <a:srgbClr val="C00000"/>
                </a:solidFill>
              </a:rPr>
              <a:t>Footcare</a:t>
            </a:r>
            <a:endParaRPr lang="en-GB" sz="1600" b="1" dirty="0" smtClean="0">
              <a:solidFill>
                <a:srgbClr val="C00000"/>
              </a:solidFill>
            </a:endParaRPr>
          </a:p>
          <a:p>
            <a:pPr marL="0" indent="0">
              <a:buNone/>
            </a:pPr>
            <a:r>
              <a:rPr lang="en-GB" sz="1800" dirty="0" smtClean="0"/>
              <a:t>Especially, in these times of COVID-19, it is imperative that we optimised diabetes care for our patients. One-third (33.2%) of all hospitalised deaths due to COVID-19 were in patients with diabetes. Older age, socio-economic deprivation, male gender, poor glycaemic control, obesity, reduced </a:t>
            </a:r>
            <a:r>
              <a:rPr lang="en-GB" sz="1800" dirty="0" err="1" smtClean="0"/>
              <a:t>eGFR</a:t>
            </a:r>
            <a:r>
              <a:rPr lang="en-GB" sz="1800" dirty="0" smtClean="0"/>
              <a:t>, BAME ethnicity and concurrent other co-morbidities were all identified as increased risks for COVID-19 mortality.  </a:t>
            </a:r>
          </a:p>
          <a:p>
            <a:pPr marL="0" indent="0">
              <a:buNone/>
            </a:pPr>
            <a:r>
              <a:rPr lang="en-GB" sz="1800" dirty="0" smtClean="0"/>
              <a:t>I acknowledge the incredible work undertaken and completed by Professor Gerry Rayman and Professor Partha Kar. I have liberally copied the report throughout as pasted PDFs with some retyping, and created  templates to facilitate the Diabetes Care Team to start an implementation plan in their own trust. Please do read and digest the full report. </a:t>
            </a:r>
          </a:p>
          <a:p>
            <a:pPr marL="0" indent="0">
              <a:buNone/>
            </a:pPr>
            <a:r>
              <a:rPr lang="en-GB" sz="1800" dirty="0" smtClean="0"/>
              <a:t>It is very likely that CQC will gather evidence on the implementation of the GIRFT reports within a trust. Not a threat- but an opportunity to shine and improve Diabetes Care!  </a:t>
            </a:r>
          </a:p>
          <a:p>
            <a:pPr marL="0" indent="0">
              <a:buNone/>
            </a:pPr>
            <a:r>
              <a:rPr lang="en-GB" sz="1800" dirty="0" smtClean="0"/>
              <a:t>We can now all try to deliver on the recommendations within the report. </a:t>
            </a:r>
          </a:p>
          <a:p>
            <a:pPr marL="0" indent="0">
              <a:buNone/>
            </a:pPr>
            <a:endParaRPr lang="en-GB" sz="1800" dirty="0"/>
          </a:p>
          <a:p>
            <a:pPr marL="0" indent="0">
              <a:buNone/>
            </a:pPr>
            <a:r>
              <a:rPr lang="en-GB" sz="1600" b="1" dirty="0" smtClean="0"/>
              <a:t>                                 Professor Vinod Patel: Clinical Director for Diabetes NHS England and NHS Improvement (West Midlands)</a:t>
            </a:r>
            <a:endParaRPr lang="en-GB" sz="1600" b="1" dirty="0"/>
          </a:p>
          <a:p>
            <a:endParaRPr lang="en-GB" sz="2000" dirty="0" smtClean="0"/>
          </a:p>
          <a:p>
            <a:endParaRPr lang="en-GB" dirty="0"/>
          </a:p>
        </p:txBody>
      </p:sp>
      <p:sp>
        <p:nvSpPr>
          <p:cNvPr id="9" name="Rectangle 8"/>
          <p:cNvSpPr/>
          <p:nvPr/>
        </p:nvSpPr>
        <p:spPr>
          <a:xfrm>
            <a:off x="3737780" y="6396189"/>
            <a:ext cx="5590947" cy="369332"/>
          </a:xfrm>
          <a:prstGeom prst="rect">
            <a:avLst/>
          </a:prstGeom>
        </p:spPr>
        <p:txBody>
          <a:bodyPr wrap="square">
            <a:spAutoFit/>
          </a:bodyPr>
          <a:lstStyle/>
          <a:p>
            <a:pPr>
              <a:defRPr/>
            </a:pPr>
            <a:r>
              <a:rPr kumimoji="0" lang="en-GB" sz="900" b="1" i="0" u="none" strike="noStrike" kern="1200" cap="none" spc="0" normalizeH="0" baseline="0" noProof="0" dirty="0">
                <a:ln>
                  <a:noFill/>
                </a:ln>
                <a:solidFill>
                  <a:prstClr val="black"/>
                </a:solidFill>
                <a:effectLst/>
                <a:uLnTx/>
                <a:uFillTx/>
                <a:latin typeface="Calibri" panose="020F0502020204030204"/>
              </a:rPr>
              <a:t>Type 1 and Type 2 Diabetes and COVID-19 related mortality in England: </a:t>
            </a:r>
            <a:r>
              <a:rPr kumimoji="0" lang="en-GB" sz="900" b="1" i="1" u="none" strike="noStrike" kern="1200" cap="none" spc="0" normalizeH="0" baseline="0" noProof="0" dirty="0">
                <a:ln>
                  <a:noFill/>
                </a:ln>
                <a:solidFill>
                  <a:prstClr val="black"/>
                </a:solidFill>
                <a:effectLst/>
                <a:uLnTx/>
                <a:uFillTx/>
                <a:latin typeface="Calibri" panose="020F0502020204030204"/>
              </a:rPr>
              <a:t>a cohort study in people with </a:t>
            </a:r>
            <a:r>
              <a:rPr kumimoji="0" lang="en-GB" sz="900" b="1" i="1" u="none" strike="noStrike" kern="1200" cap="none" spc="0" normalizeH="0" baseline="0" noProof="0" dirty="0" smtClean="0">
                <a:ln>
                  <a:noFill/>
                </a:ln>
                <a:solidFill>
                  <a:prstClr val="black"/>
                </a:solidFill>
                <a:effectLst/>
                <a:uLnTx/>
                <a:uFillTx/>
                <a:latin typeface="Calibri" panose="020F0502020204030204"/>
              </a:rPr>
              <a:t>diabetes. </a:t>
            </a:r>
          </a:p>
          <a:p>
            <a:pPr>
              <a:defRPr/>
            </a:pPr>
            <a:r>
              <a:rPr kumimoji="0" lang="en-GB" sz="900" b="0" i="0" u="none" strike="noStrike" kern="1200" cap="none" spc="0" normalizeH="0" baseline="0" noProof="0" dirty="0" smtClean="0">
                <a:ln>
                  <a:noFill/>
                </a:ln>
                <a:solidFill>
                  <a:prstClr val="black"/>
                </a:solidFill>
                <a:effectLst/>
                <a:uLnTx/>
                <a:uFillTx/>
                <a:latin typeface="Calibri" panose="020F0502020204030204"/>
              </a:rPr>
              <a:t>Holman N et al. </a:t>
            </a:r>
            <a:r>
              <a:rPr lang="en-US" sz="900" dirty="0" smtClean="0">
                <a:solidFill>
                  <a:srgbClr val="4A4A49"/>
                </a:solidFill>
              </a:rPr>
              <a:t>Lancet </a:t>
            </a:r>
            <a:r>
              <a:rPr lang="en-US" sz="900" dirty="0">
                <a:solidFill>
                  <a:srgbClr val="4A4A49"/>
                </a:solidFill>
              </a:rPr>
              <a:t>Diabetes </a:t>
            </a:r>
            <a:r>
              <a:rPr lang="en-US" sz="900" dirty="0" err="1">
                <a:solidFill>
                  <a:srgbClr val="4A4A49"/>
                </a:solidFill>
              </a:rPr>
              <a:t>Endocrinol</a:t>
            </a:r>
            <a:r>
              <a:rPr lang="en-US" sz="900" dirty="0">
                <a:solidFill>
                  <a:srgbClr val="4A4A49"/>
                </a:solidFill>
              </a:rPr>
              <a:t> 2020; 8: 823–33</a:t>
            </a:r>
            <a:endParaRPr lang="en-GB" sz="900" dirty="0">
              <a:solidFill>
                <a:srgbClr val="4A4A49"/>
              </a:solidFill>
            </a:endParaRPr>
          </a:p>
        </p:txBody>
      </p:sp>
      <p:pic>
        <p:nvPicPr>
          <p:cNvPr id="10" name="Picture 9" descr="A picture containing animal&#10;&#10;Description automatically generated">
            <a:extLst>
              <a:ext uri="{FF2B5EF4-FFF2-40B4-BE49-F238E27FC236}">
                <a16:creationId xmlns:a16="http://schemas.microsoft.com/office/drawing/2014/main" xmlns="" id="{F245F2A0-F42C-47AB-B822-09A6E80A9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0363" y="2393608"/>
            <a:ext cx="1269470" cy="714077"/>
          </a:xfrm>
          <a:prstGeom prst="rect">
            <a:avLst/>
          </a:prstGeom>
        </p:spPr>
      </p:pic>
      <p:sp>
        <p:nvSpPr>
          <p:cNvPr id="11" name="Rectangle 10"/>
          <p:cNvSpPr/>
          <p:nvPr/>
        </p:nvSpPr>
        <p:spPr>
          <a:xfrm>
            <a:off x="80181" y="6359243"/>
            <a:ext cx="3586656" cy="369332"/>
          </a:xfrm>
          <a:prstGeom prst="rect">
            <a:avLst/>
          </a:prstGeom>
        </p:spPr>
        <p:txBody>
          <a:bodyPr wrap="square">
            <a:spAutoFit/>
          </a:bodyPr>
          <a:lstStyle/>
          <a:p>
            <a:pPr>
              <a:defRPr/>
            </a:pPr>
            <a:r>
              <a:rPr kumimoji="0" lang="en-GB" sz="900" b="1" i="0" u="none" strike="noStrike" kern="1200" cap="none" spc="0" normalizeH="0" baseline="0" noProof="0" dirty="0" smtClean="0">
                <a:ln>
                  <a:noFill/>
                </a:ln>
                <a:solidFill>
                  <a:prstClr val="black"/>
                </a:solidFill>
                <a:effectLst/>
                <a:uLnTx/>
                <a:uFillTx/>
                <a:latin typeface="Calibri" panose="020F0502020204030204"/>
              </a:rPr>
              <a:t>Diabetes:</a:t>
            </a:r>
            <a:r>
              <a:rPr kumimoji="0" lang="en-GB" sz="900" b="1" i="0" u="none" strike="noStrike" kern="1200" cap="none" spc="0" normalizeH="0" noProof="0" dirty="0" smtClean="0">
                <a:ln>
                  <a:noFill/>
                </a:ln>
                <a:solidFill>
                  <a:prstClr val="black"/>
                </a:solidFill>
                <a:effectLst/>
                <a:uLnTx/>
                <a:uFillTx/>
                <a:latin typeface="Calibri" panose="020F0502020204030204"/>
              </a:rPr>
              <a:t> GIRFT Programme National Specialty Report November 2020</a:t>
            </a:r>
          </a:p>
          <a:p>
            <a:pPr>
              <a:defRPr/>
            </a:pPr>
            <a:r>
              <a:rPr kumimoji="0" lang="en-GB" sz="900" b="1" i="0" u="none" strike="noStrike" kern="1200" cap="none" spc="0" normalizeH="0" noProof="0" dirty="0" smtClean="0">
                <a:ln>
                  <a:noFill/>
                </a:ln>
                <a:solidFill>
                  <a:prstClr val="black"/>
                </a:solidFill>
                <a:effectLst/>
                <a:uLnTx/>
                <a:uFillTx/>
                <a:latin typeface="Calibri" panose="020F0502020204030204"/>
              </a:rPr>
              <a:t>Professor Gerry Rayman and Professor Paths Kar.</a:t>
            </a:r>
            <a:endParaRPr lang="en-GB" sz="900" dirty="0">
              <a:solidFill>
                <a:srgbClr val="4A4A49"/>
              </a:solidFill>
            </a:endParaRPr>
          </a:p>
        </p:txBody>
      </p:sp>
    </p:spTree>
    <p:extLst>
      <p:ext uri="{BB962C8B-B14F-4D97-AF65-F5344CB8AC3E}">
        <p14:creationId xmlns:p14="http://schemas.microsoft.com/office/powerpoint/2010/main" val="3183378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936952"/>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231531" y="1016733"/>
            <a:ext cx="10515600" cy="483466"/>
          </a:xfrm>
        </p:spPr>
        <p:txBody>
          <a:bodyPr/>
          <a:lstStyle/>
          <a:p>
            <a:pPr marL="0" indent="0">
              <a:buNone/>
            </a:pPr>
            <a:r>
              <a:rPr lang="en-GB" dirty="0" smtClean="0"/>
              <a:t>Data and Coding</a:t>
            </a:r>
            <a:endParaRPr lang="en-GB" dirty="0"/>
          </a:p>
        </p:txBody>
      </p:sp>
      <p:pic>
        <p:nvPicPr>
          <p:cNvPr id="3" name="Picture 2"/>
          <p:cNvPicPr>
            <a:picLocks noChangeAspect="1"/>
          </p:cNvPicPr>
          <p:nvPr/>
        </p:nvPicPr>
        <p:blipFill>
          <a:blip r:embed="rId4"/>
          <a:stretch>
            <a:fillRect/>
          </a:stretch>
        </p:blipFill>
        <p:spPr>
          <a:xfrm>
            <a:off x="498704" y="1671392"/>
            <a:ext cx="9910916" cy="3224981"/>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7842738" y="4626134"/>
            <a:ext cx="3763675" cy="2091945"/>
          </a:xfrm>
          <a:prstGeom prst="rect">
            <a:avLst/>
          </a:prstGeom>
        </p:spPr>
      </p:pic>
    </p:spTree>
    <p:extLst>
      <p:ext uri="{BB962C8B-B14F-4D97-AF65-F5344CB8AC3E}">
        <p14:creationId xmlns:p14="http://schemas.microsoft.com/office/powerpoint/2010/main" val="1229099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495300" y="1456348"/>
            <a:ext cx="10515600" cy="483466"/>
          </a:xfrm>
        </p:spPr>
        <p:txBody>
          <a:bodyPr/>
          <a:lstStyle/>
          <a:p>
            <a:r>
              <a:rPr lang="en-GB" dirty="0" smtClean="0"/>
              <a:t>Procurement and medicine Optimisation</a:t>
            </a:r>
            <a:endParaRPr lang="en-GB" dirty="0"/>
          </a:p>
        </p:txBody>
      </p:sp>
      <p:pic>
        <p:nvPicPr>
          <p:cNvPr id="6" name="Picture 5"/>
          <p:cNvPicPr>
            <a:picLocks noChangeAspect="1"/>
          </p:cNvPicPr>
          <p:nvPr/>
        </p:nvPicPr>
        <p:blipFill>
          <a:blip r:embed="rId4"/>
          <a:stretch>
            <a:fillRect/>
          </a:stretch>
        </p:blipFill>
        <p:spPr>
          <a:xfrm>
            <a:off x="898428" y="2212859"/>
            <a:ext cx="9832258" cy="1927123"/>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971800" y="3928176"/>
            <a:ext cx="6335661" cy="2655387"/>
          </a:xfrm>
          <a:prstGeom prst="rect">
            <a:avLst/>
          </a:prstGeom>
        </p:spPr>
      </p:pic>
    </p:spTree>
    <p:extLst>
      <p:ext uri="{BB962C8B-B14F-4D97-AF65-F5344CB8AC3E}">
        <p14:creationId xmlns:p14="http://schemas.microsoft.com/office/powerpoint/2010/main" val="1590978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512885" y="1201371"/>
            <a:ext cx="10515600" cy="483466"/>
          </a:xfrm>
        </p:spPr>
        <p:txBody>
          <a:bodyPr/>
          <a:lstStyle/>
          <a:p>
            <a:r>
              <a:rPr lang="en-GB" dirty="0" smtClean="0"/>
              <a:t>Litigation</a:t>
            </a:r>
            <a:endParaRPr lang="en-GB" dirty="0"/>
          </a:p>
        </p:txBody>
      </p:sp>
      <p:pic>
        <p:nvPicPr>
          <p:cNvPr id="3" name="Picture 2"/>
          <p:cNvPicPr>
            <a:picLocks noChangeAspect="1"/>
          </p:cNvPicPr>
          <p:nvPr/>
        </p:nvPicPr>
        <p:blipFill>
          <a:blip r:embed="rId4"/>
          <a:stretch>
            <a:fillRect/>
          </a:stretch>
        </p:blipFill>
        <p:spPr>
          <a:xfrm>
            <a:off x="978121" y="1816131"/>
            <a:ext cx="9989574" cy="1818968"/>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pic>
        <p:nvPicPr>
          <p:cNvPr id="2" name="Picture 1"/>
          <p:cNvPicPr>
            <a:picLocks noChangeAspect="1"/>
          </p:cNvPicPr>
          <p:nvPr/>
        </p:nvPicPr>
        <p:blipFill>
          <a:blip r:embed="rId5"/>
          <a:stretch>
            <a:fillRect/>
          </a:stretch>
        </p:blipFill>
        <p:spPr>
          <a:xfrm>
            <a:off x="2303489" y="3570244"/>
            <a:ext cx="7039897" cy="2566219"/>
          </a:xfrm>
          <a:prstGeom prst="rect">
            <a:avLst/>
          </a:prstGeom>
        </p:spPr>
      </p:pic>
    </p:spTree>
    <p:extLst>
      <p:ext uri="{BB962C8B-B14F-4D97-AF65-F5344CB8AC3E}">
        <p14:creationId xmlns:p14="http://schemas.microsoft.com/office/powerpoint/2010/main" val="3783601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273" y="1152054"/>
            <a:ext cx="43523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596" y="306309"/>
            <a:ext cx="6098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0701" y="2096632"/>
            <a:ext cx="712788" cy="48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66696" y="264814"/>
            <a:ext cx="4565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nvGraphicFramePr>
        <p:xfrm>
          <a:off x="166095" y="1881794"/>
          <a:ext cx="609600" cy="533400"/>
        </p:xfrm>
        <a:graphic>
          <a:graphicData uri="http://schemas.openxmlformats.org/presentationml/2006/ole">
            <mc:AlternateContent xmlns:mc="http://schemas.openxmlformats.org/markup-compatibility/2006">
              <mc:Choice xmlns:v="urn:schemas-microsoft-com:vml" Requires="v">
                <p:oleObj spid="_x0000_s4123" name="CorelDRAW! Graphic" r:id="rId9" imgW="6796460" imgH="6796460" progId="">
                  <p:embed/>
                </p:oleObj>
              </mc:Choice>
              <mc:Fallback>
                <p:oleObj name="CorelDRAW! Graphic" r:id="rId9" imgW="6796460" imgH="6796460" progId="">
                  <p:embed/>
                  <p:pic>
                    <p:nvPicPr>
                      <p:cNvPr id="20488" name="Objec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095" y="1881794"/>
                        <a:ext cx="609600" cy="533400"/>
                      </a:xfrm>
                      <a:prstGeom prst="rect">
                        <a:avLst/>
                      </a:prstGeom>
                      <a:noFill/>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1087478" y="3161169"/>
            <a:ext cx="71803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05585" y="1030586"/>
            <a:ext cx="5882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087418" y="73891"/>
            <a:ext cx="7788907"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a:ea typeface="+mj-ea"/>
                <a:cs typeface="+mj-cs"/>
              </a:rPr>
              <a:t>Implementing the GIRFT </a:t>
            </a:r>
            <a:r>
              <a:rPr kumimoji="0" lang="en-GB" sz="2800" b="1" i="0" u="none" strike="noStrike" kern="1200" cap="none" spc="0" normalizeH="0" baseline="0" noProof="0" dirty="0" smtClean="0">
                <a:ln>
                  <a:noFill/>
                </a:ln>
                <a:solidFill>
                  <a:srgbClr val="C00000"/>
                </a:solidFill>
                <a:effectLst/>
                <a:uLnTx/>
                <a:uFillTx/>
                <a:latin typeface="Arial" panose="020B0604020202020204"/>
                <a:ea typeface="+mj-ea"/>
                <a:cs typeface="+mj-cs"/>
              </a:rPr>
              <a:t>Recommendations </a:t>
            </a:r>
            <a:endParaRPr kumimoji="0" lang="en-GB" sz="2900" b="1" i="0" u="none" strike="noStrike" kern="1200" cap="none" spc="0" normalizeH="0" baseline="0" noProof="0" dirty="0">
              <a:ln>
                <a:noFill/>
              </a:ln>
              <a:solidFill>
                <a:srgbClr val="C00000"/>
              </a:solidFill>
              <a:effectLst/>
              <a:uLnTx/>
              <a:uFillTx/>
              <a:latin typeface="Century Gothic" panose="020B0502020202020204"/>
              <a:ea typeface="+mj-ea"/>
              <a:cs typeface="+mj-cs"/>
            </a:endParaRPr>
          </a:p>
        </p:txBody>
      </p:sp>
      <p:sp>
        <p:nvSpPr>
          <p:cNvPr id="2" name="Rectangle 1"/>
          <p:cNvSpPr/>
          <p:nvPr/>
        </p:nvSpPr>
        <p:spPr>
          <a:xfrm>
            <a:off x="2840181" y="538019"/>
            <a:ext cx="5410200" cy="1200329"/>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i="1" u="none" strike="noStrike" kern="1200" cap="none" spc="0" normalizeH="0" baseline="0" noProof="0" dirty="0" smtClean="0">
                <a:ln>
                  <a:noFill/>
                </a:ln>
                <a:solidFill>
                  <a:prstClr val="black"/>
                </a:solidFill>
                <a:effectLst/>
                <a:uLnTx/>
                <a:uFillTx/>
                <a:latin typeface="Arial" panose="020B0604020202020204"/>
                <a:ea typeface="+mn-ea"/>
                <a:cs typeface="+mn-cs"/>
              </a:rPr>
              <a:t>Overview</a:t>
            </a:r>
            <a:r>
              <a:rPr kumimoji="0" lang="en-GB" sz="1800" i="1" u="none" strike="noStrike" kern="1200" cap="none" spc="0" normalizeH="0" noProof="0" dirty="0" smtClean="0">
                <a:ln>
                  <a:noFill/>
                </a:ln>
                <a:solidFill>
                  <a:prstClr val="black"/>
                </a:solidFill>
                <a:effectLst/>
                <a:uLnTx/>
                <a:uFillTx/>
                <a:latin typeface="Arial" panose="020B0604020202020204"/>
                <a:ea typeface="+mn-ea"/>
                <a:cs typeface="+mn-cs"/>
              </a:rPr>
              <a:t> of your service</a:t>
            </a:r>
            <a:endParaRPr kumimoji="0" lang="en-GB" sz="1800" i="1"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Type 1 Diabetes, In-patient Care,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Diabetic </a:t>
            </a:r>
            <a:r>
              <a:rPr kumimoji="0" lang="en-GB" sz="1800" b="1" i="0" u="none" strike="noStrike" kern="1200" cap="none" spc="0" normalizeH="0" baseline="0" noProof="0" dirty="0" err="1" smtClean="0">
                <a:ln>
                  <a:noFill/>
                </a:ln>
                <a:solidFill>
                  <a:prstClr val="black"/>
                </a:solidFill>
                <a:effectLst/>
                <a:uLnTx/>
                <a:uFillTx/>
                <a:latin typeface="Arial" panose="020B0604020202020204"/>
                <a:ea typeface="+mn-ea"/>
                <a:cs typeface="+mn-cs"/>
              </a:rPr>
              <a:t>Footcare</a:t>
            </a:r>
            <a:endPar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4" name="Picture 5" descr="orange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279932" y="4110982"/>
            <a:ext cx="6193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7"/>
          <p:cNvPicPr>
            <a:picLocks noGrp="1" noChangeAspect="1"/>
          </p:cNvPicPr>
          <p:nvPr>
            <p:ph idx="1"/>
          </p:nvPr>
        </p:nvPicPr>
        <p:blipFill>
          <a:blip r:embed="rId14" cstate="email">
            <a:extLst>
              <a:ext uri="{28A0092B-C50C-407E-A947-70E740481C1C}">
                <a14:useLocalDpi xmlns:a14="http://schemas.microsoft.com/office/drawing/2010/main"/>
              </a:ext>
            </a:extLst>
          </a:blip>
          <a:stretch>
            <a:fillRect/>
          </a:stretch>
        </p:blipFill>
        <p:spPr>
          <a:xfrm>
            <a:off x="150868" y="2933643"/>
            <a:ext cx="711200" cy="533400"/>
          </a:xfrm>
        </p:spPr>
      </p:pic>
      <p:graphicFrame>
        <p:nvGraphicFramePr>
          <p:cNvPr id="3" name="Table 2"/>
          <p:cNvGraphicFramePr>
            <a:graphicFrameLocks noGrp="1"/>
          </p:cNvGraphicFramePr>
          <p:nvPr/>
        </p:nvGraphicFramePr>
        <p:xfrm>
          <a:off x="1253836" y="1506299"/>
          <a:ext cx="8763000" cy="5017135"/>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xmlns="" val="206935365"/>
                    </a:ext>
                  </a:extLst>
                </a:gridCol>
                <a:gridCol w="43815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chemeClr val="accent5">
                        <a:lumMod val="75000"/>
                      </a:schemeClr>
                    </a:solidFill>
                  </a:tcPr>
                </a:tc>
                <a:extLst>
                  <a:ext uri="{0D108BD9-81ED-4DB2-BD59-A6C34878D82A}">
                    <a16:rowId xmlns:a16="http://schemas.microsoft.com/office/drawing/2014/main" xmlns="" val="1851462230"/>
                  </a:ext>
                </a:extLst>
              </a:tr>
              <a:tr h="354330">
                <a:tc>
                  <a:txBody>
                    <a:bodyPr/>
                    <a:lstStyle/>
                    <a:p>
                      <a:pPr marL="0" indent="0">
                        <a:buFont typeface="+mj-lt"/>
                        <a:buNone/>
                      </a:pPr>
                      <a:r>
                        <a:rPr lang="en-GB" sz="1400" b="1" dirty="0">
                          <a:solidFill>
                            <a:schemeClr val="tx1"/>
                          </a:solidFill>
                          <a:latin typeface="+mn-lt"/>
                        </a:rPr>
                        <a:t>1</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1</a:t>
                      </a:r>
                    </a:p>
                  </a:txBody>
                  <a:tcPr>
                    <a:solidFill>
                      <a:schemeClr val="accent5">
                        <a:lumMod val="60000"/>
                        <a:lumOff val="40000"/>
                      </a:schemeClr>
                    </a:solidFill>
                  </a:tcPr>
                </a:tc>
                <a:extLst>
                  <a:ext uri="{0D108BD9-81ED-4DB2-BD59-A6C34878D82A}">
                    <a16:rowId xmlns:a16="http://schemas.microsoft.com/office/drawing/2014/main" xmlns="" val="3519885294"/>
                  </a:ext>
                </a:extLst>
              </a:tr>
              <a:tr h="285750">
                <a:tc>
                  <a:txBody>
                    <a:bodyPr/>
                    <a:lstStyle/>
                    <a:p>
                      <a:pPr marL="0" indent="0">
                        <a:buFont typeface="+mj-lt"/>
                        <a:buNone/>
                      </a:pPr>
                      <a:r>
                        <a:rPr lang="en-GB" sz="1400" b="1" dirty="0">
                          <a:solidFill>
                            <a:schemeClr val="tx1"/>
                          </a:solidFill>
                          <a:latin typeface="+mn-lt"/>
                        </a:rPr>
                        <a:t>2</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2</a:t>
                      </a:r>
                    </a:p>
                  </a:txBody>
                  <a:tcPr>
                    <a:solidFill>
                      <a:schemeClr val="accent5">
                        <a:lumMod val="60000"/>
                        <a:lumOff val="40000"/>
                      </a:schemeClr>
                    </a:solidFill>
                  </a:tcPr>
                </a:tc>
                <a:extLst>
                  <a:ext uri="{0D108BD9-81ED-4DB2-BD59-A6C34878D82A}">
                    <a16:rowId xmlns:a16="http://schemas.microsoft.com/office/drawing/2014/main" xmlns="" val="409978589"/>
                  </a:ext>
                </a:extLst>
              </a:tr>
              <a:tr h="285750">
                <a:tc>
                  <a:txBody>
                    <a:bodyPr/>
                    <a:lstStyle/>
                    <a:p>
                      <a:pPr marL="0" indent="0">
                        <a:buFont typeface="+mj-lt"/>
                        <a:buNone/>
                      </a:pPr>
                      <a:r>
                        <a:rPr lang="en-GB" sz="1400" b="1" dirty="0">
                          <a:solidFill>
                            <a:schemeClr val="tx1"/>
                          </a:solidFill>
                          <a:latin typeface="+mn-lt"/>
                        </a:rPr>
                        <a:t>3</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3</a:t>
                      </a:r>
                    </a:p>
                  </a:txBody>
                  <a:tcPr>
                    <a:solidFill>
                      <a:schemeClr val="accent5">
                        <a:lumMod val="60000"/>
                        <a:lumOff val="40000"/>
                      </a:schemeClr>
                    </a:solidFill>
                  </a:tcPr>
                </a:tc>
                <a:extLst>
                  <a:ext uri="{0D108BD9-81ED-4DB2-BD59-A6C34878D82A}">
                    <a16:rowId xmlns:a16="http://schemas.microsoft.com/office/drawing/2014/main" xmlns="" val="4233387328"/>
                  </a:ext>
                </a:extLst>
              </a:tr>
              <a:tr h="285750">
                <a:tc>
                  <a:txBody>
                    <a:bodyPr/>
                    <a:lstStyle/>
                    <a:p>
                      <a:pPr marL="0" indent="0">
                        <a:buFont typeface="+mj-lt"/>
                        <a:buNone/>
                      </a:pPr>
                      <a:r>
                        <a:rPr lang="en-GB" sz="1400" b="1" dirty="0">
                          <a:solidFill>
                            <a:schemeClr val="tx1"/>
                          </a:solidFill>
                          <a:latin typeface="+mn-lt"/>
                        </a:rPr>
                        <a:t>4</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4</a:t>
                      </a:r>
                    </a:p>
                  </a:txBody>
                  <a:tcPr>
                    <a:solidFill>
                      <a:schemeClr val="accent5">
                        <a:lumMod val="60000"/>
                        <a:lumOff val="40000"/>
                      </a:schemeClr>
                    </a:solidFill>
                  </a:tcPr>
                </a:tc>
                <a:extLst>
                  <a:ext uri="{0D108BD9-81ED-4DB2-BD59-A6C34878D82A}">
                    <a16:rowId xmlns:a16="http://schemas.microsoft.com/office/drawing/2014/main" xmlns="" val="3802024651"/>
                  </a:ext>
                </a:extLst>
              </a:tr>
              <a:tr h="285750">
                <a:tc>
                  <a:txBody>
                    <a:bodyPr/>
                    <a:lstStyle/>
                    <a:p>
                      <a:pPr marL="0" indent="0">
                        <a:buFont typeface="+mj-lt"/>
                        <a:buNone/>
                      </a:pPr>
                      <a:r>
                        <a:rPr lang="en-GB" sz="1400" b="1" dirty="0">
                          <a:solidFill>
                            <a:schemeClr val="tx1"/>
                          </a:solidFill>
                          <a:latin typeface="+mn-lt"/>
                        </a:rPr>
                        <a:t>5</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5</a:t>
                      </a:r>
                    </a:p>
                  </a:txBody>
                  <a:tcPr>
                    <a:solidFill>
                      <a:schemeClr val="accent5">
                        <a:lumMod val="60000"/>
                        <a:lumOff val="40000"/>
                      </a:schemeClr>
                    </a:solidFill>
                  </a:tcPr>
                </a:tc>
                <a:extLst>
                  <a:ext uri="{0D108BD9-81ED-4DB2-BD59-A6C34878D82A}">
                    <a16:rowId xmlns:a16="http://schemas.microsoft.com/office/drawing/2014/main" xmlns="" val="3133862279"/>
                  </a:ext>
                </a:extLst>
              </a:tr>
              <a:tr h="285750">
                <a:tc>
                  <a:txBody>
                    <a:bodyPr/>
                    <a:lstStyle/>
                    <a:p>
                      <a:pPr marL="0" indent="0">
                        <a:buFont typeface="+mj-lt"/>
                        <a:buNone/>
                      </a:pPr>
                      <a:r>
                        <a:rPr lang="en-GB" sz="1400" b="1" dirty="0">
                          <a:solidFill>
                            <a:schemeClr val="tx1"/>
                          </a:solidFill>
                          <a:latin typeface="+mn-lt"/>
                        </a:rPr>
                        <a:t>6</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6</a:t>
                      </a:r>
                    </a:p>
                  </a:txBody>
                  <a:tcPr>
                    <a:solidFill>
                      <a:schemeClr val="accent5">
                        <a:lumMod val="60000"/>
                        <a:lumOff val="40000"/>
                      </a:schemeClr>
                    </a:solidFill>
                  </a:tcPr>
                </a:tc>
                <a:extLst>
                  <a:ext uri="{0D108BD9-81ED-4DB2-BD59-A6C34878D82A}">
                    <a16:rowId xmlns:a16="http://schemas.microsoft.com/office/drawing/2014/main" xmlns="" val="1856055814"/>
                  </a:ext>
                </a:extLst>
              </a:tr>
              <a:tr h="285750">
                <a:tc>
                  <a:txBody>
                    <a:bodyPr/>
                    <a:lstStyle/>
                    <a:p>
                      <a:pPr marL="0" indent="0">
                        <a:buFont typeface="+mj-lt"/>
                        <a:buNone/>
                      </a:pPr>
                      <a:r>
                        <a:rPr lang="en-GB" sz="1400" b="1" dirty="0">
                          <a:solidFill>
                            <a:schemeClr val="tx1"/>
                          </a:solidFill>
                          <a:latin typeface="+mn-lt"/>
                        </a:rPr>
                        <a:t>7</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7</a:t>
                      </a:r>
                    </a:p>
                  </a:txBody>
                  <a:tcPr>
                    <a:solidFill>
                      <a:schemeClr val="accent5">
                        <a:lumMod val="60000"/>
                        <a:lumOff val="40000"/>
                      </a:schemeClr>
                    </a:solidFill>
                  </a:tcPr>
                </a:tc>
                <a:extLst>
                  <a:ext uri="{0D108BD9-81ED-4DB2-BD59-A6C34878D82A}">
                    <a16:rowId xmlns:a16="http://schemas.microsoft.com/office/drawing/2014/main" xmlns="" val="2752094696"/>
                  </a:ext>
                </a:extLst>
              </a:tr>
              <a:tr h="0">
                <a:tc>
                  <a:txBody>
                    <a:bodyPr/>
                    <a:lstStyle/>
                    <a:p>
                      <a:r>
                        <a:rPr lang="en-GB" sz="1400" b="1" dirty="0">
                          <a:solidFill>
                            <a:schemeClr val="tx1"/>
                          </a:solidFill>
                          <a:latin typeface="+mn-lt"/>
                        </a:rPr>
                        <a:t>Plans/Ideas</a:t>
                      </a:r>
                    </a:p>
                  </a:txBody>
                  <a:tcPr>
                    <a:solidFill>
                      <a:schemeClr val="accent3">
                        <a:lumMod val="60000"/>
                        <a:lumOff val="40000"/>
                      </a:schemeClr>
                    </a:solidFill>
                  </a:tcPr>
                </a:tc>
                <a:tc>
                  <a:txBody>
                    <a:bodyPr/>
                    <a:lstStyle/>
                    <a:p>
                      <a:r>
                        <a:rPr lang="en-GB" sz="1400" b="1" dirty="0">
                          <a:solidFill>
                            <a:schemeClr val="tx1"/>
                          </a:solidFill>
                          <a:latin typeface="+mn-lt"/>
                        </a:rPr>
                        <a:t>Overcoming Barriers</a:t>
                      </a:r>
                    </a:p>
                  </a:txBody>
                  <a:tcPr>
                    <a:solidFill>
                      <a:srgbClr val="FF0000"/>
                    </a:solidFill>
                  </a:tcPr>
                </a:tc>
                <a:extLst>
                  <a:ext uri="{0D108BD9-81ED-4DB2-BD59-A6C34878D82A}">
                    <a16:rowId xmlns:a16="http://schemas.microsoft.com/office/drawing/2014/main" xmlns="" val="4072627666"/>
                  </a:ext>
                </a:extLst>
              </a:tr>
              <a:tr h="319405">
                <a:tc>
                  <a:txBody>
                    <a:bodyPr/>
                    <a:lstStyle/>
                    <a:p>
                      <a:pPr marL="0" indent="0">
                        <a:buFont typeface="+mj-lt"/>
                        <a:buNone/>
                      </a:pPr>
                      <a:r>
                        <a:rPr lang="en-GB" sz="1400" b="1" dirty="0">
                          <a:solidFill>
                            <a:schemeClr val="tx1"/>
                          </a:solidFill>
                          <a:latin typeface="+mn-lt"/>
                        </a:rPr>
                        <a:t>1</a:t>
                      </a:r>
                    </a:p>
                  </a:txBody>
                  <a:tcPr/>
                </a:tc>
                <a:tc>
                  <a:txBody>
                    <a:bodyPr/>
                    <a:lstStyle/>
                    <a:p>
                      <a:pPr marL="0" indent="0">
                        <a:buFont typeface="+mj-lt"/>
                        <a:buNone/>
                      </a:pPr>
                      <a:r>
                        <a:rPr lang="en-GB" sz="1400" b="1" dirty="0">
                          <a:solidFill>
                            <a:schemeClr val="tx1"/>
                          </a:solidFill>
                          <a:latin typeface="+mn-lt"/>
                        </a:rPr>
                        <a:t>1</a:t>
                      </a:r>
                    </a:p>
                  </a:txBody>
                  <a:tcPr>
                    <a:solidFill>
                      <a:schemeClr val="tx2">
                        <a:lumMod val="20000"/>
                        <a:lumOff val="80000"/>
                      </a:schemeClr>
                    </a:solidFill>
                  </a:tcPr>
                </a:tc>
                <a:extLst>
                  <a:ext uri="{0D108BD9-81ED-4DB2-BD59-A6C34878D82A}">
                    <a16:rowId xmlns:a16="http://schemas.microsoft.com/office/drawing/2014/main" xmlns="" val="614692685"/>
                  </a:ext>
                </a:extLst>
              </a:tr>
              <a:tr h="273050">
                <a:tc>
                  <a:txBody>
                    <a:bodyPr/>
                    <a:lstStyle/>
                    <a:p>
                      <a:pPr marL="0" indent="0">
                        <a:buFont typeface="+mj-lt"/>
                        <a:buNone/>
                      </a:pPr>
                      <a:r>
                        <a:rPr lang="en-GB" sz="1400" b="1" dirty="0">
                          <a:solidFill>
                            <a:schemeClr val="tx1"/>
                          </a:solidFill>
                          <a:latin typeface="+mn-lt"/>
                        </a:rPr>
                        <a:t>2</a:t>
                      </a:r>
                    </a:p>
                  </a:txBody>
                  <a:tcPr/>
                </a:tc>
                <a:tc>
                  <a:txBody>
                    <a:bodyPr/>
                    <a:lstStyle/>
                    <a:p>
                      <a:pPr marL="0" indent="0">
                        <a:buFont typeface="+mj-lt"/>
                        <a:buNone/>
                      </a:pPr>
                      <a:r>
                        <a:rPr lang="en-GB" sz="1400" b="1" dirty="0">
                          <a:solidFill>
                            <a:schemeClr val="tx1"/>
                          </a:solidFill>
                          <a:latin typeface="+mn-lt"/>
                        </a:rPr>
                        <a:t>2</a:t>
                      </a:r>
                    </a:p>
                  </a:txBody>
                  <a:tcPr>
                    <a:solidFill>
                      <a:schemeClr val="tx2">
                        <a:lumMod val="20000"/>
                        <a:lumOff val="80000"/>
                      </a:schemeClr>
                    </a:solidFill>
                  </a:tcPr>
                </a:tc>
                <a:extLst>
                  <a:ext uri="{0D108BD9-81ED-4DB2-BD59-A6C34878D82A}">
                    <a16:rowId xmlns:a16="http://schemas.microsoft.com/office/drawing/2014/main" xmlns="" val="4023920817"/>
                  </a:ext>
                </a:extLst>
              </a:tr>
              <a:tr h="226695">
                <a:tc>
                  <a:txBody>
                    <a:bodyPr/>
                    <a:lstStyle/>
                    <a:p>
                      <a:pPr marL="0" indent="0">
                        <a:buFont typeface="+mj-lt"/>
                        <a:buNone/>
                      </a:pPr>
                      <a:r>
                        <a:rPr lang="en-GB" sz="1400" b="1" dirty="0">
                          <a:solidFill>
                            <a:schemeClr val="tx1"/>
                          </a:solidFill>
                          <a:latin typeface="+mn-lt"/>
                        </a:rPr>
                        <a:t>3</a:t>
                      </a:r>
                    </a:p>
                  </a:txBody>
                  <a:tcPr/>
                </a:tc>
                <a:tc>
                  <a:txBody>
                    <a:bodyPr/>
                    <a:lstStyle/>
                    <a:p>
                      <a:pPr marL="0" indent="0">
                        <a:buFont typeface="+mj-lt"/>
                        <a:buNone/>
                      </a:pPr>
                      <a:r>
                        <a:rPr lang="en-GB" sz="1400" b="1" dirty="0">
                          <a:solidFill>
                            <a:schemeClr val="tx1"/>
                          </a:solidFill>
                          <a:latin typeface="+mn-lt"/>
                        </a:rPr>
                        <a:t>3</a:t>
                      </a:r>
                    </a:p>
                  </a:txBody>
                  <a:tcPr>
                    <a:solidFill>
                      <a:schemeClr val="tx2">
                        <a:lumMod val="20000"/>
                        <a:lumOff val="80000"/>
                      </a:schemeClr>
                    </a:solidFill>
                  </a:tcPr>
                </a:tc>
                <a:extLst>
                  <a:ext uri="{0D108BD9-81ED-4DB2-BD59-A6C34878D82A}">
                    <a16:rowId xmlns:a16="http://schemas.microsoft.com/office/drawing/2014/main" xmlns="" val="1365564941"/>
                  </a:ext>
                </a:extLst>
              </a:tr>
              <a:tr h="180340">
                <a:tc>
                  <a:txBody>
                    <a:bodyPr/>
                    <a:lstStyle/>
                    <a:p>
                      <a:pPr marL="0" indent="0">
                        <a:buFont typeface="+mj-lt"/>
                        <a:buNone/>
                      </a:pPr>
                      <a:r>
                        <a:rPr lang="en-GB" sz="1400" b="1" dirty="0">
                          <a:solidFill>
                            <a:schemeClr val="tx1"/>
                          </a:solidFill>
                          <a:latin typeface="+mn-lt"/>
                        </a:rPr>
                        <a:t>4</a:t>
                      </a:r>
                    </a:p>
                  </a:txBody>
                  <a:tcPr/>
                </a:tc>
                <a:tc>
                  <a:txBody>
                    <a:bodyPr/>
                    <a:lstStyle/>
                    <a:p>
                      <a:pPr marL="0" indent="0">
                        <a:buFont typeface="+mj-lt"/>
                        <a:buNone/>
                      </a:pPr>
                      <a:r>
                        <a:rPr lang="en-GB" sz="1400" b="1" dirty="0">
                          <a:solidFill>
                            <a:schemeClr val="tx1"/>
                          </a:solidFill>
                          <a:latin typeface="+mn-lt"/>
                        </a:rPr>
                        <a:t>4</a:t>
                      </a:r>
                    </a:p>
                  </a:txBody>
                  <a:tcPr>
                    <a:solidFill>
                      <a:schemeClr val="tx2">
                        <a:lumMod val="20000"/>
                        <a:lumOff val="80000"/>
                      </a:schemeClr>
                    </a:solidFill>
                  </a:tcPr>
                </a:tc>
                <a:extLst>
                  <a:ext uri="{0D108BD9-81ED-4DB2-BD59-A6C34878D82A}">
                    <a16:rowId xmlns:a16="http://schemas.microsoft.com/office/drawing/2014/main" xmlns="" val="1622072890"/>
                  </a:ext>
                </a:extLst>
              </a:tr>
              <a:tr h="133985">
                <a:tc>
                  <a:txBody>
                    <a:bodyPr/>
                    <a:lstStyle/>
                    <a:p>
                      <a:pPr marL="0" indent="0">
                        <a:buFont typeface="+mj-lt"/>
                        <a:buNone/>
                      </a:pPr>
                      <a:r>
                        <a:rPr lang="en-GB" sz="1400" b="1" dirty="0">
                          <a:solidFill>
                            <a:schemeClr val="tx1"/>
                          </a:solidFill>
                          <a:latin typeface="+mn-lt"/>
                        </a:rPr>
                        <a:t>5</a:t>
                      </a:r>
                    </a:p>
                  </a:txBody>
                  <a:tcPr/>
                </a:tc>
                <a:tc>
                  <a:txBody>
                    <a:bodyPr/>
                    <a:lstStyle/>
                    <a:p>
                      <a:pPr marL="0" indent="0">
                        <a:buFont typeface="+mj-lt"/>
                        <a:buNone/>
                      </a:pPr>
                      <a:r>
                        <a:rPr lang="en-GB" sz="1400" b="1" dirty="0">
                          <a:solidFill>
                            <a:schemeClr val="tx1"/>
                          </a:solidFill>
                          <a:latin typeface="+mn-lt"/>
                        </a:rPr>
                        <a:t>5</a:t>
                      </a:r>
                    </a:p>
                  </a:txBody>
                  <a:tcPr>
                    <a:solidFill>
                      <a:schemeClr val="tx2">
                        <a:lumMod val="20000"/>
                        <a:lumOff val="80000"/>
                      </a:schemeClr>
                    </a:solidFill>
                  </a:tcPr>
                </a:tc>
                <a:extLst>
                  <a:ext uri="{0D108BD9-81ED-4DB2-BD59-A6C34878D82A}">
                    <a16:rowId xmlns:a16="http://schemas.microsoft.com/office/drawing/2014/main" xmlns="" val="3626390909"/>
                  </a:ext>
                </a:extLst>
              </a:tr>
              <a:tr h="0">
                <a:tc>
                  <a:txBody>
                    <a:bodyPr/>
                    <a:lstStyle/>
                    <a:p>
                      <a:pPr marL="0" indent="0">
                        <a:buFont typeface="+mj-lt"/>
                        <a:buNone/>
                      </a:pPr>
                      <a:r>
                        <a:rPr lang="en-GB" sz="1400" b="1" dirty="0">
                          <a:solidFill>
                            <a:schemeClr val="tx1"/>
                          </a:solidFill>
                          <a:latin typeface="+mn-lt"/>
                        </a:rPr>
                        <a:t>6</a:t>
                      </a:r>
                    </a:p>
                  </a:txBody>
                  <a:tcPr/>
                </a:tc>
                <a:tc>
                  <a:txBody>
                    <a:bodyPr/>
                    <a:lstStyle/>
                    <a:p>
                      <a:pPr marL="0" indent="0">
                        <a:buFont typeface="+mj-lt"/>
                        <a:buNone/>
                      </a:pPr>
                      <a:r>
                        <a:rPr lang="en-GB" sz="1400" b="1" dirty="0">
                          <a:solidFill>
                            <a:schemeClr val="tx1"/>
                          </a:solidFill>
                          <a:latin typeface="+mn-lt"/>
                        </a:rPr>
                        <a:t>6</a:t>
                      </a:r>
                    </a:p>
                  </a:txBody>
                  <a:tcPr>
                    <a:solidFill>
                      <a:schemeClr val="tx2">
                        <a:lumMod val="20000"/>
                        <a:lumOff val="80000"/>
                      </a:schemeClr>
                    </a:solidFill>
                  </a:tcPr>
                </a:tc>
                <a:extLst>
                  <a:ext uri="{0D108BD9-81ED-4DB2-BD59-A6C34878D82A}">
                    <a16:rowId xmlns:a16="http://schemas.microsoft.com/office/drawing/2014/main" xmlns="" val="4070850893"/>
                  </a:ext>
                </a:extLst>
              </a:tr>
              <a:tr h="0">
                <a:tc>
                  <a:txBody>
                    <a:bodyPr/>
                    <a:lstStyle/>
                    <a:p>
                      <a:pPr marL="0" indent="0">
                        <a:buFont typeface="+mj-lt"/>
                        <a:buNone/>
                      </a:pPr>
                      <a:r>
                        <a:rPr lang="en-GB" sz="1400" b="1" dirty="0">
                          <a:solidFill>
                            <a:schemeClr val="tx1"/>
                          </a:solidFill>
                          <a:latin typeface="+mn-lt"/>
                        </a:rPr>
                        <a:t>7</a:t>
                      </a:r>
                    </a:p>
                  </a:txBody>
                  <a:tcPr/>
                </a:tc>
                <a:tc>
                  <a:txBody>
                    <a:bodyPr/>
                    <a:lstStyle/>
                    <a:p>
                      <a:pPr marL="0" indent="0">
                        <a:buFont typeface="+mj-lt"/>
                        <a:buNone/>
                      </a:pPr>
                      <a:r>
                        <a:rPr lang="en-GB" sz="1400" b="1" dirty="0">
                          <a:solidFill>
                            <a:schemeClr val="tx1"/>
                          </a:solidFill>
                          <a:latin typeface="+mn-lt"/>
                        </a:rPr>
                        <a:t>7</a:t>
                      </a:r>
                    </a:p>
                  </a:txBody>
                  <a:tcPr>
                    <a:solidFill>
                      <a:schemeClr val="tx2">
                        <a:lumMod val="20000"/>
                        <a:lumOff val="80000"/>
                      </a:schemeClr>
                    </a:solidFill>
                  </a:tcPr>
                </a:tc>
                <a:extLst>
                  <a:ext uri="{0D108BD9-81ED-4DB2-BD59-A6C34878D82A}">
                    <a16:rowId xmlns:a16="http://schemas.microsoft.com/office/drawing/2014/main" xmlns="" val="1996504371"/>
                  </a:ext>
                </a:extLst>
              </a:tr>
            </a:tbl>
          </a:graphicData>
        </a:graphic>
      </p:graphicFrame>
      <p:pic>
        <p:nvPicPr>
          <p:cNvPr id="16" name="Picture 15" descr="A picture containing animal&#10;&#10;Description automatically generated">
            <a:extLst>
              <a:ext uri="{FF2B5EF4-FFF2-40B4-BE49-F238E27FC236}">
                <a16:creationId xmlns:a16="http://schemas.microsoft.com/office/drawing/2014/main" xmlns="" id="{F245F2A0-F42C-47AB-B822-09A6E80A9AC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36323" y="5791201"/>
            <a:ext cx="1275037" cy="717208"/>
          </a:xfrm>
          <a:prstGeom prst="rect">
            <a:avLst/>
          </a:prstGeom>
        </p:spPr>
      </p:pic>
    </p:spTree>
    <p:custDataLst>
      <p:tags r:id="rId2"/>
    </p:custDataLst>
    <p:extLst>
      <p:ext uri="{BB962C8B-B14F-4D97-AF65-F5344CB8AC3E}">
        <p14:creationId xmlns:p14="http://schemas.microsoft.com/office/powerpoint/2010/main" val="1456887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031297"/>
            <a:ext cx="10515600" cy="483466"/>
          </a:xfrm>
        </p:spPr>
        <p:txBody>
          <a:bodyPr>
            <a:noAutofit/>
          </a:bodyPr>
          <a:lstStyle/>
          <a:p>
            <a:pPr marL="0" indent="0">
              <a:buNone/>
            </a:pPr>
            <a:r>
              <a:rPr lang="en-GB" sz="2400" dirty="0" smtClean="0"/>
              <a:t>Type 1 Diabetes</a:t>
            </a:r>
            <a:endParaRPr lang="en-GB" sz="2400" dirty="0"/>
          </a:p>
        </p:txBody>
      </p:sp>
      <p:pic>
        <p:nvPicPr>
          <p:cNvPr id="3" name="Picture 2"/>
          <p:cNvPicPr>
            <a:picLocks noChangeAspect="1"/>
          </p:cNvPicPr>
          <p:nvPr/>
        </p:nvPicPr>
        <p:blipFill>
          <a:blip r:embed="rId4"/>
          <a:stretch>
            <a:fillRect/>
          </a:stretch>
        </p:blipFill>
        <p:spPr>
          <a:xfrm>
            <a:off x="715669" y="1628430"/>
            <a:ext cx="9910916" cy="490629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9854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Type 1 Diabetes</a:t>
            </a:r>
            <a:endParaRPr lang="en-GB" sz="2400" dirty="0"/>
          </a:p>
        </p:txBody>
      </p:sp>
      <p:pic>
        <p:nvPicPr>
          <p:cNvPr id="3" name="Picture 2"/>
          <p:cNvPicPr>
            <a:picLocks noChangeAspect="1"/>
          </p:cNvPicPr>
          <p:nvPr/>
        </p:nvPicPr>
        <p:blipFill>
          <a:blip r:embed="rId4"/>
          <a:stretch>
            <a:fillRect/>
          </a:stretch>
        </p:blipFill>
        <p:spPr>
          <a:xfrm>
            <a:off x="6807085" y="593958"/>
            <a:ext cx="5237133" cy="2592588"/>
          </a:xfrm>
          <a:prstGeom prst="rect">
            <a:avLst/>
          </a:prstGeom>
          <a:ln w="25400">
            <a:solidFill>
              <a:schemeClr val="tx1"/>
            </a:solidFill>
          </a:ln>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844359976"/>
              </p:ext>
            </p:extLst>
          </p:nvPr>
        </p:nvGraphicFramePr>
        <p:xfrm>
          <a:off x="249382" y="3287371"/>
          <a:ext cx="10224654" cy="3169920"/>
        </p:xfrm>
        <a:graphic>
          <a:graphicData uri="http://schemas.openxmlformats.org/drawingml/2006/table">
            <a:tbl>
              <a:tblPr firstRow="1" bandRow="1">
                <a:tableStyleId>{5C22544A-7EE6-4342-B048-85BDC9FD1C3A}</a:tableStyleId>
              </a:tblPr>
              <a:tblGrid>
                <a:gridCol w="1902691">
                  <a:extLst>
                    <a:ext uri="{9D8B030D-6E8A-4147-A177-3AD203B41FA5}">
                      <a16:colId xmlns:a16="http://schemas.microsoft.com/office/drawing/2014/main" xmlns="" val="3149767995"/>
                    </a:ext>
                  </a:extLst>
                </a:gridCol>
                <a:gridCol w="2161191">
                  <a:extLst>
                    <a:ext uri="{9D8B030D-6E8A-4147-A177-3AD203B41FA5}">
                      <a16:colId xmlns:a16="http://schemas.microsoft.com/office/drawing/2014/main" xmlns="" val="3821058406"/>
                    </a:ext>
                  </a:extLst>
                </a:gridCol>
                <a:gridCol w="2530881">
                  <a:extLst>
                    <a:ext uri="{9D8B030D-6E8A-4147-A177-3AD203B41FA5}">
                      <a16:colId xmlns:a16="http://schemas.microsoft.com/office/drawing/2014/main" xmlns="" val="1016507446"/>
                    </a:ext>
                  </a:extLst>
                </a:gridCol>
                <a:gridCol w="2262910">
                  <a:extLst>
                    <a:ext uri="{9D8B030D-6E8A-4147-A177-3AD203B41FA5}">
                      <a16:colId xmlns:a16="http://schemas.microsoft.com/office/drawing/2014/main" xmlns="" val="1660883304"/>
                    </a:ext>
                  </a:extLst>
                </a:gridCol>
                <a:gridCol w="1366981">
                  <a:extLst>
                    <a:ext uri="{9D8B030D-6E8A-4147-A177-3AD203B41FA5}">
                      <a16:colId xmlns:a16="http://schemas.microsoft.com/office/drawing/2014/main" xmlns=""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a16="http://schemas.microsoft.com/office/drawing/2014/main" xmlns="" val="2814270558"/>
                  </a:ext>
                </a:extLst>
              </a:tr>
              <a:tr h="370840">
                <a:tc>
                  <a:txBody>
                    <a:bodyPr/>
                    <a:lstStyle/>
                    <a:p>
                      <a:r>
                        <a:rPr lang="en-GB" sz="1100" b="1" dirty="0" smtClean="0"/>
                        <a:t>1: Transition</a:t>
                      </a:r>
                      <a:r>
                        <a:rPr lang="en-GB" sz="1100" b="1" baseline="0" dirty="0" smtClean="0"/>
                        <a:t> from </a:t>
                      </a:r>
                      <a:r>
                        <a:rPr lang="en-GB" sz="1100" b="1" baseline="0" dirty="0" err="1" smtClean="0"/>
                        <a:t>Paeds</a:t>
                      </a:r>
                      <a:r>
                        <a:rPr lang="en-GB" sz="1100" b="1" baseline="0" dirty="0" smtClean="0"/>
                        <a:t> to Young Adult Services</a:t>
                      </a:r>
                    </a:p>
                    <a:p>
                      <a:endParaRPr lang="en-GB" sz="1100" b="1" baseline="0" dirty="0" smtClean="0"/>
                    </a:p>
                    <a:p>
                      <a:endParaRPr lang="en-GB" sz="1100" b="1"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a16="http://schemas.microsoft.com/office/drawing/2014/main" xmlns="" val="4047405756"/>
                  </a:ext>
                </a:extLst>
              </a:tr>
              <a:tr h="370840">
                <a:tc>
                  <a:txBody>
                    <a:bodyPr/>
                    <a:lstStyle/>
                    <a:p>
                      <a:r>
                        <a:rPr lang="en-GB" sz="1100" b="1" dirty="0" smtClean="0"/>
                        <a:t>2: Training and Technology</a:t>
                      </a:r>
                    </a:p>
                    <a:p>
                      <a:endParaRPr lang="en-GB" sz="1100" b="1" dirty="0" smtClean="0"/>
                    </a:p>
                    <a:p>
                      <a:endParaRPr lang="en-GB" sz="1100" b="1"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xmlns="" val="847025112"/>
                  </a:ext>
                </a:extLst>
              </a:tr>
              <a:tr h="370840">
                <a:tc>
                  <a:txBody>
                    <a:bodyPr/>
                    <a:lstStyle/>
                    <a:p>
                      <a:r>
                        <a:rPr lang="en-GB" sz="1100" b="1" dirty="0" smtClean="0"/>
                        <a:t>3: Structured Education</a:t>
                      </a:r>
                    </a:p>
                    <a:p>
                      <a:endParaRPr lang="en-GB" sz="1100" b="1" dirty="0" smtClean="0"/>
                    </a:p>
                    <a:p>
                      <a:endParaRPr lang="en-GB" sz="1100" b="1"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1224771990"/>
                  </a:ext>
                </a:extLst>
              </a:tr>
              <a:tr h="370840">
                <a:tc>
                  <a:txBody>
                    <a:bodyPr/>
                    <a:lstStyle/>
                    <a:p>
                      <a:r>
                        <a:rPr lang="en-GB" sz="1100" b="1" dirty="0" smtClean="0"/>
                        <a:t>4: Systems for</a:t>
                      </a:r>
                      <a:r>
                        <a:rPr lang="en-GB" sz="1100" b="1" baseline="0" dirty="0" smtClean="0"/>
                        <a:t> Data Download from glucose monitoring</a:t>
                      </a:r>
                    </a:p>
                    <a:p>
                      <a:endParaRPr lang="en-GB" sz="1100" b="1" dirty="0" smtClean="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52856584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1128723"/>
              </p:ext>
            </p:extLst>
          </p:nvPr>
        </p:nvGraphicFramePr>
        <p:xfrm>
          <a:off x="616526" y="1275388"/>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a16="http://schemas.microsoft.com/office/drawing/2014/main" xmlns="" val="206935365"/>
                    </a:ext>
                  </a:extLst>
                </a:gridCol>
                <a:gridCol w="27432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a16="http://schemas.microsoft.com/office/drawing/2014/main" xmlns=""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a16="http://schemas.microsoft.com/office/drawing/2014/main" xmlns="" val="3519885294"/>
                  </a:ext>
                </a:extLst>
              </a:tr>
            </a:tbl>
          </a:graphicData>
        </a:graphic>
      </p:graphicFrame>
    </p:spTree>
    <p:extLst>
      <p:ext uri="{BB962C8B-B14F-4D97-AF65-F5344CB8AC3E}">
        <p14:creationId xmlns:p14="http://schemas.microsoft.com/office/powerpoint/2010/main" val="1963507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73182" y="901987"/>
            <a:ext cx="10515600" cy="483466"/>
          </a:xfrm>
        </p:spPr>
        <p:txBody>
          <a:bodyPr>
            <a:noAutofit/>
          </a:bodyPr>
          <a:lstStyle/>
          <a:p>
            <a:pPr marL="0" indent="0">
              <a:buNone/>
            </a:pPr>
            <a:r>
              <a:rPr lang="en-GB" sz="2400" dirty="0" smtClean="0"/>
              <a:t>Inpatient Care</a:t>
            </a:r>
            <a:endParaRPr lang="en-GB" sz="2400" dirty="0"/>
          </a:p>
        </p:txBody>
      </p:sp>
      <p:pic>
        <p:nvPicPr>
          <p:cNvPr id="8" name="Picture 7"/>
          <p:cNvPicPr>
            <a:picLocks noChangeAspect="1"/>
          </p:cNvPicPr>
          <p:nvPr/>
        </p:nvPicPr>
        <p:blipFill>
          <a:blip r:embed="rId4"/>
          <a:stretch>
            <a:fillRect/>
          </a:stretch>
        </p:blipFill>
        <p:spPr>
          <a:xfrm>
            <a:off x="2528976" y="1004603"/>
            <a:ext cx="7983794" cy="5329084"/>
          </a:xfrm>
          <a:prstGeom prst="rect">
            <a:avLst/>
          </a:prstGeom>
        </p:spPr>
      </p:pic>
      <p:sp>
        <p:nvSpPr>
          <p:cNvPr id="10"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340042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182" y="209260"/>
            <a:ext cx="10515600" cy="483466"/>
          </a:xfrm>
        </p:spPr>
        <p:txBody>
          <a:bodyPr>
            <a:noAutofit/>
          </a:bodyPr>
          <a:lstStyle/>
          <a:p>
            <a:pPr marL="0" indent="0">
              <a:buNone/>
            </a:pPr>
            <a:r>
              <a:rPr lang="en-GB" sz="2400" b="1" dirty="0" smtClean="0">
                <a:solidFill>
                  <a:srgbClr val="C00000"/>
                </a:solidFill>
              </a:rPr>
              <a:t>NCEPOD Report</a:t>
            </a:r>
          </a:p>
          <a:p>
            <a:pPr marL="0" indent="0">
              <a:buNone/>
            </a:pPr>
            <a:r>
              <a:rPr lang="en-GB" sz="2400" b="1" dirty="0" smtClean="0">
                <a:solidFill>
                  <a:srgbClr val="C00000"/>
                </a:solidFill>
              </a:rPr>
              <a:t>People with Diabetes </a:t>
            </a:r>
          </a:p>
          <a:p>
            <a:pPr marL="0" indent="0">
              <a:buNone/>
            </a:pPr>
            <a:r>
              <a:rPr lang="en-GB" sz="2400" b="1" dirty="0" smtClean="0">
                <a:solidFill>
                  <a:srgbClr val="C00000"/>
                </a:solidFill>
              </a:rPr>
              <a:t>undergoing Surgery: </a:t>
            </a:r>
          </a:p>
          <a:p>
            <a:pPr marL="0" indent="0">
              <a:buNone/>
            </a:pPr>
            <a:r>
              <a:rPr lang="en-GB" sz="2400" b="1" dirty="0" smtClean="0">
                <a:solidFill>
                  <a:srgbClr val="C00000"/>
                </a:solidFill>
              </a:rPr>
              <a:t>Highs and Lows</a:t>
            </a:r>
            <a:endParaRPr lang="en-GB" sz="2400" b="1" dirty="0">
              <a:solidFill>
                <a:srgbClr val="C00000"/>
              </a:solidFill>
            </a:endParaRPr>
          </a:p>
        </p:txBody>
      </p:sp>
      <p:pic>
        <p:nvPicPr>
          <p:cNvPr id="6" name="Picture 5"/>
          <p:cNvPicPr>
            <a:picLocks noChangeAspect="1"/>
          </p:cNvPicPr>
          <p:nvPr/>
        </p:nvPicPr>
        <p:blipFill>
          <a:blip r:embed="rId2"/>
          <a:stretch>
            <a:fillRect/>
          </a:stretch>
        </p:blipFill>
        <p:spPr>
          <a:xfrm>
            <a:off x="83128" y="6308435"/>
            <a:ext cx="3161724" cy="342417"/>
          </a:xfrm>
          <a:prstGeom prst="rect">
            <a:avLst/>
          </a:prstGeom>
        </p:spPr>
      </p:pic>
      <p:pic>
        <p:nvPicPr>
          <p:cNvPr id="8" name="Picture 7"/>
          <p:cNvPicPr>
            <a:picLocks noChangeAspect="1"/>
          </p:cNvPicPr>
          <p:nvPr/>
        </p:nvPicPr>
        <p:blipFill>
          <a:blip r:embed="rId3"/>
          <a:stretch>
            <a:fillRect/>
          </a:stretch>
        </p:blipFill>
        <p:spPr>
          <a:xfrm>
            <a:off x="3153754" y="572653"/>
            <a:ext cx="8844283" cy="5874328"/>
          </a:xfrm>
          <a:prstGeom prst="rect">
            <a:avLst/>
          </a:prstGeom>
        </p:spPr>
      </p:pic>
    </p:spTree>
    <p:extLst>
      <p:ext uri="{BB962C8B-B14F-4D97-AF65-F5344CB8AC3E}">
        <p14:creationId xmlns:p14="http://schemas.microsoft.com/office/powerpoint/2010/main" val="3870075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182" y="209260"/>
            <a:ext cx="10515600" cy="483466"/>
          </a:xfrm>
        </p:spPr>
        <p:txBody>
          <a:bodyPr>
            <a:noAutofit/>
          </a:bodyPr>
          <a:lstStyle/>
          <a:p>
            <a:pPr marL="0" indent="0">
              <a:buNone/>
            </a:pPr>
            <a:r>
              <a:rPr lang="en-GB" sz="2400" b="1" dirty="0" smtClean="0">
                <a:solidFill>
                  <a:srgbClr val="C00000"/>
                </a:solidFill>
              </a:rPr>
              <a:t>NCEPOD Report</a:t>
            </a:r>
          </a:p>
          <a:p>
            <a:pPr marL="0" indent="0">
              <a:buNone/>
            </a:pPr>
            <a:r>
              <a:rPr lang="en-GB" sz="2400" b="1" dirty="0" smtClean="0">
                <a:solidFill>
                  <a:srgbClr val="C00000"/>
                </a:solidFill>
              </a:rPr>
              <a:t>People with Diabetes </a:t>
            </a:r>
          </a:p>
          <a:p>
            <a:pPr marL="0" indent="0">
              <a:buNone/>
            </a:pPr>
            <a:r>
              <a:rPr lang="en-GB" sz="2400" b="1" dirty="0" smtClean="0">
                <a:solidFill>
                  <a:srgbClr val="C00000"/>
                </a:solidFill>
              </a:rPr>
              <a:t>undergoing Surgery: </a:t>
            </a:r>
          </a:p>
          <a:p>
            <a:pPr marL="0" indent="0">
              <a:buNone/>
            </a:pPr>
            <a:r>
              <a:rPr lang="en-GB" sz="2400" b="1" dirty="0" smtClean="0">
                <a:solidFill>
                  <a:srgbClr val="C00000"/>
                </a:solidFill>
              </a:rPr>
              <a:t>Highs and Lows</a:t>
            </a:r>
            <a:endParaRPr lang="en-GB" sz="2400" b="1" dirty="0">
              <a:solidFill>
                <a:srgbClr val="C00000"/>
              </a:solidFill>
            </a:endParaRPr>
          </a:p>
        </p:txBody>
      </p:sp>
      <p:pic>
        <p:nvPicPr>
          <p:cNvPr id="6" name="Picture 5"/>
          <p:cNvPicPr>
            <a:picLocks noChangeAspect="1"/>
          </p:cNvPicPr>
          <p:nvPr/>
        </p:nvPicPr>
        <p:blipFill>
          <a:blip r:embed="rId2"/>
          <a:stretch>
            <a:fillRect/>
          </a:stretch>
        </p:blipFill>
        <p:spPr>
          <a:xfrm>
            <a:off x="83128" y="6308435"/>
            <a:ext cx="3161724" cy="342417"/>
          </a:xfrm>
          <a:prstGeom prst="rect">
            <a:avLst/>
          </a:prstGeom>
        </p:spPr>
      </p:pic>
      <p:pic>
        <p:nvPicPr>
          <p:cNvPr id="2" name="Picture 1"/>
          <p:cNvPicPr>
            <a:picLocks noChangeAspect="1"/>
          </p:cNvPicPr>
          <p:nvPr/>
        </p:nvPicPr>
        <p:blipFill>
          <a:blip r:embed="rId3"/>
          <a:stretch>
            <a:fillRect/>
          </a:stretch>
        </p:blipFill>
        <p:spPr>
          <a:xfrm>
            <a:off x="3379860" y="147781"/>
            <a:ext cx="8362537" cy="6343073"/>
          </a:xfrm>
          <a:prstGeom prst="rect">
            <a:avLst/>
          </a:prstGeom>
        </p:spPr>
      </p:pic>
    </p:spTree>
    <p:extLst>
      <p:ext uri="{BB962C8B-B14F-4D97-AF65-F5344CB8AC3E}">
        <p14:creationId xmlns:p14="http://schemas.microsoft.com/office/powerpoint/2010/main" val="2815366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182" y="209260"/>
            <a:ext cx="10515600" cy="483466"/>
          </a:xfrm>
        </p:spPr>
        <p:txBody>
          <a:bodyPr>
            <a:noAutofit/>
          </a:bodyPr>
          <a:lstStyle/>
          <a:p>
            <a:pPr marL="0" indent="0">
              <a:buNone/>
            </a:pPr>
            <a:r>
              <a:rPr lang="en-GB" sz="2400" b="1" dirty="0" smtClean="0">
                <a:solidFill>
                  <a:srgbClr val="C00000"/>
                </a:solidFill>
              </a:rPr>
              <a:t>NCEPOD Report</a:t>
            </a:r>
          </a:p>
          <a:p>
            <a:pPr marL="0" indent="0">
              <a:buNone/>
            </a:pPr>
            <a:r>
              <a:rPr lang="en-GB" sz="2400" b="1" dirty="0" smtClean="0">
                <a:solidFill>
                  <a:srgbClr val="C00000"/>
                </a:solidFill>
              </a:rPr>
              <a:t>People with Diabetes </a:t>
            </a:r>
          </a:p>
          <a:p>
            <a:pPr marL="0" indent="0">
              <a:buNone/>
            </a:pPr>
            <a:r>
              <a:rPr lang="en-GB" sz="2400" b="1" dirty="0" smtClean="0">
                <a:solidFill>
                  <a:srgbClr val="C00000"/>
                </a:solidFill>
              </a:rPr>
              <a:t>undergoing Surgery: </a:t>
            </a:r>
          </a:p>
          <a:p>
            <a:pPr marL="0" indent="0">
              <a:buNone/>
            </a:pPr>
            <a:r>
              <a:rPr lang="en-GB" sz="2400" b="1" dirty="0" smtClean="0">
                <a:solidFill>
                  <a:srgbClr val="C00000"/>
                </a:solidFill>
              </a:rPr>
              <a:t>Highs and Lows</a:t>
            </a:r>
            <a:endParaRPr lang="en-GB" sz="2400" b="1" dirty="0">
              <a:solidFill>
                <a:srgbClr val="C00000"/>
              </a:solidFill>
            </a:endParaRPr>
          </a:p>
        </p:txBody>
      </p:sp>
      <p:pic>
        <p:nvPicPr>
          <p:cNvPr id="6" name="Picture 5"/>
          <p:cNvPicPr>
            <a:picLocks noChangeAspect="1"/>
          </p:cNvPicPr>
          <p:nvPr/>
        </p:nvPicPr>
        <p:blipFill>
          <a:blip r:embed="rId2"/>
          <a:stretch>
            <a:fillRect/>
          </a:stretch>
        </p:blipFill>
        <p:spPr>
          <a:xfrm>
            <a:off x="83128" y="6308435"/>
            <a:ext cx="3161724" cy="342417"/>
          </a:xfrm>
          <a:prstGeom prst="rect">
            <a:avLst/>
          </a:prstGeom>
        </p:spPr>
      </p:pic>
      <p:pic>
        <p:nvPicPr>
          <p:cNvPr id="2" name="Picture 1"/>
          <p:cNvPicPr>
            <a:picLocks noChangeAspect="1"/>
          </p:cNvPicPr>
          <p:nvPr/>
        </p:nvPicPr>
        <p:blipFill>
          <a:blip r:embed="rId3"/>
          <a:stretch>
            <a:fillRect/>
          </a:stretch>
        </p:blipFill>
        <p:spPr>
          <a:xfrm>
            <a:off x="2949677" y="410646"/>
            <a:ext cx="9242323" cy="5574890"/>
          </a:xfrm>
          <a:prstGeom prst="rect">
            <a:avLst/>
          </a:prstGeom>
        </p:spPr>
      </p:pic>
    </p:spTree>
    <p:extLst>
      <p:ext uri="{BB962C8B-B14F-4D97-AF65-F5344CB8AC3E}">
        <p14:creationId xmlns:p14="http://schemas.microsoft.com/office/powerpoint/2010/main" val="162497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09" y="221673"/>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br>
              <a:rPr lang="en-GB" sz="3200" b="1" dirty="0" smtClean="0">
                <a:solidFill>
                  <a:srgbClr val="C00000"/>
                </a:solidFill>
              </a:rPr>
            </a:br>
            <a:r>
              <a:rPr lang="en-GB" sz="3200" b="1" dirty="0" smtClean="0">
                <a:solidFill>
                  <a:srgbClr val="C00000"/>
                </a:solidFill>
              </a:rPr>
              <a:t>in the West Midlands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568569" y="1630774"/>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t>How to Use this resource – any way you wish! This is just a suggestion/starting point</a:t>
            </a:r>
          </a:p>
          <a:p>
            <a:pPr marL="0" indent="0">
              <a:buNone/>
            </a:pPr>
            <a:endParaRPr lang="en-GB" sz="2000" dirty="0" smtClean="0"/>
          </a:p>
          <a:p>
            <a:pPr marL="0" indent="0">
              <a:buNone/>
            </a:pPr>
            <a:r>
              <a:rPr lang="en-GB" sz="2000" dirty="0" smtClean="0"/>
              <a:t>1. Circulate the Report and Slides to the Diabetes Care Team. This would includes clinicians including some ward staff, managers and patient’s representatives where in place.</a:t>
            </a:r>
          </a:p>
          <a:p>
            <a:pPr marL="0" indent="0">
              <a:buNone/>
            </a:pPr>
            <a:r>
              <a:rPr lang="en-GB" sz="2000" dirty="0" smtClean="0"/>
              <a:t>2. Consider dividing the team into the 3 main areas of concern:</a:t>
            </a:r>
          </a:p>
          <a:p>
            <a:pPr lvl="1"/>
            <a:r>
              <a:rPr lang="en-GB" sz="1600" b="1" dirty="0" smtClean="0">
                <a:solidFill>
                  <a:srgbClr val="C00000"/>
                </a:solidFill>
              </a:rPr>
              <a:t>Type 1 Diabetes</a:t>
            </a:r>
          </a:p>
          <a:p>
            <a:pPr lvl="1"/>
            <a:r>
              <a:rPr lang="en-GB" sz="1600" b="1" dirty="0" smtClean="0">
                <a:solidFill>
                  <a:srgbClr val="C00000"/>
                </a:solidFill>
              </a:rPr>
              <a:t>In-patient Care</a:t>
            </a:r>
          </a:p>
          <a:p>
            <a:pPr lvl="1"/>
            <a:r>
              <a:rPr lang="en-GB" sz="1600" b="1" dirty="0" smtClean="0">
                <a:solidFill>
                  <a:srgbClr val="C00000"/>
                </a:solidFill>
              </a:rPr>
              <a:t>Diabetic </a:t>
            </a:r>
            <a:r>
              <a:rPr lang="en-GB" sz="1600" b="1" dirty="0" err="1" smtClean="0">
                <a:solidFill>
                  <a:srgbClr val="C00000"/>
                </a:solidFill>
              </a:rPr>
              <a:t>Footcare</a:t>
            </a:r>
            <a:endParaRPr lang="en-GB" sz="1600" b="1" dirty="0" smtClean="0">
              <a:solidFill>
                <a:srgbClr val="C00000"/>
              </a:solidFill>
            </a:endParaRPr>
          </a:p>
          <a:p>
            <a:pPr marL="0" indent="0">
              <a:buNone/>
            </a:pPr>
            <a:r>
              <a:rPr lang="en-GB" sz="2000" dirty="0" smtClean="0"/>
              <a:t>3. Convene a meeting- face to face or virtual to discuss the report and an implementation strategy</a:t>
            </a:r>
          </a:p>
          <a:p>
            <a:pPr marL="0" indent="0">
              <a:buNone/>
            </a:pPr>
            <a:r>
              <a:rPr lang="en-GB" sz="2000" dirty="0" smtClean="0"/>
              <a:t>4. Consider using the format on the next slide- or similar- to have an open discussion about the service specifically in relation to the main three areas of diabetes care stated above. Participants should have read the report ideally.</a:t>
            </a:r>
          </a:p>
          <a:p>
            <a:pPr marL="0" indent="0">
              <a:buNone/>
            </a:pPr>
            <a:r>
              <a:rPr lang="en-GB" sz="2000" dirty="0" smtClean="0"/>
              <a:t>5. Read through the background information. </a:t>
            </a:r>
          </a:p>
          <a:p>
            <a:pPr marL="0" indent="0">
              <a:buNone/>
            </a:pPr>
            <a:r>
              <a:rPr lang="en-GB" sz="2000" dirty="0" smtClean="0"/>
              <a:t>6. In the recommendations section, there are templates to collate ideas on implementation. This will help put together ideas from individuals members of the Diabetes Care Team and then allow a formal paper or business plan to be created by management via the responsible manager. </a:t>
            </a:r>
          </a:p>
          <a:p>
            <a:pPr marL="0" indent="0">
              <a:buNone/>
            </a:pPr>
            <a:r>
              <a:rPr lang="en-GB" sz="2000" dirty="0" smtClean="0"/>
              <a:t>It is very likely that CQC will gather evidence on the implementation of the GIRFT reports within a trust. Not a threat- but an opportunity to shine and improve Diabetes Care!  </a:t>
            </a:r>
          </a:p>
          <a:p>
            <a:pPr marL="0" indent="0">
              <a:buNone/>
            </a:pPr>
            <a:endParaRPr lang="en-GB" dirty="0"/>
          </a:p>
        </p:txBody>
      </p:sp>
    </p:spTree>
    <p:extLst>
      <p:ext uri="{BB962C8B-B14F-4D97-AF65-F5344CB8AC3E}">
        <p14:creationId xmlns:p14="http://schemas.microsoft.com/office/powerpoint/2010/main" val="1393285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Inpatient Care</a:t>
            </a: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3186963977"/>
              </p:ext>
            </p:extLst>
          </p:nvPr>
        </p:nvGraphicFramePr>
        <p:xfrm>
          <a:off x="230902" y="3102644"/>
          <a:ext cx="10224654" cy="3464560"/>
        </p:xfrm>
        <a:graphic>
          <a:graphicData uri="http://schemas.openxmlformats.org/drawingml/2006/table">
            <a:tbl>
              <a:tblPr firstRow="1" bandRow="1">
                <a:tableStyleId>{5C22544A-7EE6-4342-B048-85BDC9FD1C3A}</a:tableStyleId>
              </a:tblPr>
              <a:tblGrid>
                <a:gridCol w="1902691">
                  <a:extLst>
                    <a:ext uri="{9D8B030D-6E8A-4147-A177-3AD203B41FA5}">
                      <a16:colId xmlns:a16="http://schemas.microsoft.com/office/drawing/2014/main" xmlns="" val="3149767995"/>
                    </a:ext>
                  </a:extLst>
                </a:gridCol>
                <a:gridCol w="2161191">
                  <a:extLst>
                    <a:ext uri="{9D8B030D-6E8A-4147-A177-3AD203B41FA5}">
                      <a16:colId xmlns:a16="http://schemas.microsoft.com/office/drawing/2014/main" xmlns="" val="3821058406"/>
                    </a:ext>
                  </a:extLst>
                </a:gridCol>
                <a:gridCol w="2530881">
                  <a:extLst>
                    <a:ext uri="{9D8B030D-6E8A-4147-A177-3AD203B41FA5}">
                      <a16:colId xmlns:a16="http://schemas.microsoft.com/office/drawing/2014/main" xmlns="" val="1016507446"/>
                    </a:ext>
                  </a:extLst>
                </a:gridCol>
                <a:gridCol w="2262910">
                  <a:extLst>
                    <a:ext uri="{9D8B030D-6E8A-4147-A177-3AD203B41FA5}">
                      <a16:colId xmlns:a16="http://schemas.microsoft.com/office/drawing/2014/main" xmlns="" val="1660883304"/>
                    </a:ext>
                  </a:extLst>
                </a:gridCol>
                <a:gridCol w="1366981">
                  <a:extLst>
                    <a:ext uri="{9D8B030D-6E8A-4147-A177-3AD203B41FA5}">
                      <a16:colId xmlns:a16="http://schemas.microsoft.com/office/drawing/2014/main" xmlns=""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a16="http://schemas.microsoft.com/office/drawing/2014/main" xmlns="" val="2814270558"/>
                  </a:ext>
                </a:extLst>
              </a:tr>
              <a:tr h="370840">
                <a:tc>
                  <a:txBody>
                    <a:bodyPr/>
                    <a:lstStyle/>
                    <a:p>
                      <a:r>
                        <a:rPr lang="en-GB" sz="1100" b="1" dirty="0" smtClean="0"/>
                        <a:t>5: Dedicated In-patient MDT (</a:t>
                      </a:r>
                      <a:r>
                        <a:rPr lang="en-GB" sz="1100" b="1" dirty="0" err="1" smtClean="0"/>
                        <a:t>MDiTs</a:t>
                      </a:r>
                      <a:r>
                        <a:rPr lang="en-GB" sz="1100" b="1" dirty="0" smtClean="0"/>
                        <a:t>)</a:t>
                      </a:r>
                    </a:p>
                    <a:p>
                      <a:r>
                        <a:rPr lang="en-GB" sz="1100" b="0" dirty="0" smtClean="0"/>
                        <a:t>- MDT and Weekend Cover</a:t>
                      </a:r>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a16="http://schemas.microsoft.com/office/drawing/2014/main" xmlns="" val="4047405756"/>
                  </a:ext>
                </a:extLst>
              </a:tr>
              <a:tr h="370840">
                <a:tc>
                  <a:txBody>
                    <a:bodyPr/>
                    <a:lstStyle/>
                    <a:p>
                      <a:r>
                        <a:rPr lang="en-GB" sz="1100" b="1" dirty="0" smtClean="0"/>
                        <a:t>6: Dedicated In-patient MDT (</a:t>
                      </a:r>
                      <a:r>
                        <a:rPr lang="en-GB" sz="1100" b="1" dirty="0" err="1" smtClean="0"/>
                        <a:t>MDiTs</a:t>
                      </a:r>
                      <a:r>
                        <a:rPr lang="en-GB" sz="1100" b="1" dirty="0" smtClean="0"/>
                        <a:t>)</a:t>
                      </a:r>
                    </a:p>
                    <a:p>
                      <a:r>
                        <a:rPr lang="en-GB" sz="1100" b="0" dirty="0" smtClean="0"/>
                        <a:t>- Errors and Safety Issues remit</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xmlns="" val="847025112"/>
                  </a:ext>
                </a:extLst>
              </a:tr>
              <a:tr h="370840">
                <a:tc>
                  <a:txBody>
                    <a:bodyPr/>
                    <a:lstStyle/>
                    <a:p>
                      <a:r>
                        <a:rPr lang="en-GB" sz="1100" b="1" dirty="0" smtClean="0"/>
                        <a:t>7: Identifying diabetes and ensuring rapid referral</a:t>
                      </a:r>
                      <a:endParaRPr lang="en-GB" sz="1100" b="1"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1224771990"/>
                  </a:ext>
                </a:extLst>
              </a:tr>
              <a:tr h="370840">
                <a:tc>
                  <a:txBody>
                    <a:bodyPr/>
                    <a:lstStyle/>
                    <a:p>
                      <a:r>
                        <a:rPr lang="en-GB" sz="1100" b="1" dirty="0" smtClean="0"/>
                        <a:t>8: Reducing Insulin Errors</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528565847"/>
                  </a:ext>
                </a:extLst>
              </a:tr>
              <a:tr h="370840">
                <a:tc>
                  <a:txBody>
                    <a:bodyPr/>
                    <a:lstStyle/>
                    <a:p>
                      <a:r>
                        <a:rPr lang="en-GB" sz="1100" b="1" dirty="0" smtClean="0"/>
                        <a:t>9: Improving care through </a:t>
                      </a:r>
                      <a:r>
                        <a:rPr lang="en-GB" sz="1100" b="1" dirty="0" err="1" smtClean="0"/>
                        <a:t>peri</a:t>
                      </a:r>
                      <a:r>
                        <a:rPr lang="en-GB" sz="1100" b="1" dirty="0" smtClean="0"/>
                        <a:t>-operative pathways</a:t>
                      </a:r>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3649061564"/>
                  </a:ext>
                </a:extLst>
              </a:tr>
              <a:tr h="370840">
                <a:tc>
                  <a:txBody>
                    <a:bodyPr/>
                    <a:lstStyle/>
                    <a:p>
                      <a:r>
                        <a:rPr lang="en-GB" sz="1100" b="1" dirty="0" smtClean="0"/>
                        <a:t>10: Supporting self-management in hospital</a:t>
                      </a:r>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78291021"/>
                  </a:ext>
                </a:extLst>
              </a:tr>
            </a:tbl>
          </a:graphicData>
        </a:graphic>
      </p:graphicFrame>
      <p:pic>
        <p:nvPicPr>
          <p:cNvPr id="10" name="Picture 9"/>
          <p:cNvPicPr>
            <a:picLocks noChangeAspect="1"/>
          </p:cNvPicPr>
          <p:nvPr/>
        </p:nvPicPr>
        <p:blipFill>
          <a:blip r:embed="rId4"/>
          <a:stretch>
            <a:fillRect/>
          </a:stretch>
        </p:blipFill>
        <p:spPr>
          <a:xfrm>
            <a:off x="7908135" y="117912"/>
            <a:ext cx="4099137" cy="2736123"/>
          </a:xfrm>
          <a:prstGeom prst="rect">
            <a:avLst/>
          </a:prstGeom>
          <a:ln w="25400">
            <a:solidFill>
              <a:schemeClr val="tx1"/>
            </a:solidFill>
          </a:ln>
          <a:effectLst>
            <a:outerShdw blurRad="50800" dist="38100" dir="2700000" algn="tl" rotWithShape="0">
              <a:prstClr val="black">
                <a:alpha val="40000"/>
              </a:prst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211128723"/>
              </p:ext>
            </p:extLst>
          </p:nvPr>
        </p:nvGraphicFramePr>
        <p:xfrm>
          <a:off x="616526" y="1275388"/>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a16="http://schemas.microsoft.com/office/drawing/2014/main" xmlns="" val="206935365"/>
                    </a:ext>
                  </a:extLst>
                </a:gridCol>
                <a:gridCol w="27432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a16="http://schemas.microsoft.com/office/drawing/2014/main" xmlns=""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a16="http://schemas.microsoft.com/office/drawing/2014/main" xmlns="" val="3519885294"/>
                  </a:ext>
                </a:extLst>
              </a:tr>
            </a:tbl>
          </a:graphicData>
        </a:graphic>
      </p:graphicFrame>
    </p:spTree>
    <p:extLst>
      <p:ext uri="{BB962C8B-B14F-4D97-AF65-F5344CB8AC3E}">
        <p14:creationId xmlns:p14="http://schemas.microsoft.com/office/powerpoint/2010/main" val="3156295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Diabetic </a:t>
            </a:r>
            <a:r>
              <a:rPr lang="en-GB" sz="2400" dirty="0" err="1" smtClean="0"/>
              <a:t>Footcare</a:t>
            </a:r>
            <a:endParaRPr lang="en-GB" sz="2400" dirty="0"/>
          </a:p>
        </p:txBody>
      </p:sp>
      <p:pic>
        <p:nvPicPr>
          <p:cNvPr id="6" name="Picture 5"/>
          <p:cNvPicPr>
            <a:picLocks noChangeAspect="1"/>
          </p:cNvPicPr>
          <p:nvPr/>
        </p:nvPicPr>
        <p:blipFill>
          <a:blip r:embed="rId4"/>
          <a:stretch>
            <a:fillRect/>
          </a:stretch>
        </p:blipFill>
        <p:spPr>
          <a:xfrm>
            <a:off x="923003" y="2168683"/>
            <a:ext cx="10246741" cy="3290008"/>
          </a:xfrm>
          <a:prstGeom prst="rect">
            <a:avLst/>
          </a:prstGeom>
        </p:spPr>
      </p:pic>
      <p:sp>
        <p:nvSpPr>
          <p:cNvPr id="9"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32318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Diabetic </a:t>
            </a:r>
            <a:r>
              <a:rPr lang="en-GB" sz="2400" dirty="0" err="1" smtClean="0"/>
              <a:t>Footcare</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81176186"/>
              </p:ext>
            </p:extLst>
          </p:nvPr>
        </p:nvGraphicFramePr>
        <p:xfrm>
          <a:off x="154708" y="1450878"/>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a16="http://schemas.microsoft.com/office/drawing/2014/main" xmlns="" val="206935365"/>
                    </a:ext>
                  </a:extLst>
                </a:gridCol>
                <a:gridCol w="27432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a16="http://schemas.microsoft.com/office/drawing/2014/main" xmlns=""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a16="http://schemas.microsoft.com/office/drawing/2014/main" xmlns=""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8910117"/>
              </p:ext>
            </p:extLst>
          </p:nvPr>
        </p:nvGraphicFramePr>
        <p:xfrm>
          <a:off x="184720" y="3176539"/>
          <a:ext cx="10224654" cy="3154680"/>
        </p:xfrm>
        <a:graphic>
          <a:graphicData uri="http://schemas.openxmlformats.org/drawingml/2006/table">
            <a:tbl>
              <a:tblPr firstRow="1" bandRow="1">
                <a:tableStyleId>{5C22544A-7EE6-4342-B048-85BDC9FD1C3A}</a:tableStyleId>
              </a:tblPr>
              <a:tblGrid>
                <a:gridCol w="1902691">
                  <a:extLst>
                    <a:ext uri="{9D8B030D-6E8A-4147-A177-3AD203B41FA5}">
                      <a16:colId xmlns:a16="http://schemas.microsoft.com/office/drawing/2014/main" xmlns="" val="3149767995"/>
                    </a:ext>
                  </a:extLst>
                </a:gridCol>
                <a:gridCol w="2161191">
                  <a:extLst>
                    <a:ext uri="{9D8B030D-6E8A-4147-A177-3AD203B41FA5}">
                      <a16:colId xmlns:a16="http://schemas.microsoft.com/office/drawing/2014/main" xmlns="" val="3821058406"/>
                    </a:ext>
                  </a:extLst>
                </a:gridCol>
                <a:gridCol w="2530881">
                  <a:extLst>
                    <a:ext uri="{9D8B030D-6E8A-4147-A177-3AD203B41FA5}">
                      <a16:colId xmlns:a16="http://schemas.microsoft.com/office/drawing/2014/main" xmlns="" val="1016507446"/>
                    </a:ext>
                  </a:extLst>
                </a:gridCol>
                <a:gridCol w="2262910">
                  <a:extLst>
                    <a:ext uri="{9D8B030D-6E8A-4147-A177-3AD203B41FA5}">
                      <a16:colId xmlns:a16="http://schemas.microsoft.com/office/drawing/2014/main" xmlns="" val="1660883304"/>
                    </a:ext>
                  </a:extLst>
                </a:gridCol>
                <a:gridCol w="1366981">
                  <a:extLst>
                    <a:ext uri="{9D8B030D-6E8A-4147-A177-3AD203B41FA5}">
                      <a16:colId xmlns:a16="http://schemas.microsoft.com/office/drawing/2014/main" xmlns=""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a16="http://schemas.microsoft.com/office/drawing/2014/main" xmlns="" val="2814270558"/>
                  </a:ext>
                </a:extLst>
              </a:tr>
              <a:tr h="370840">
                <a:tc>
                  <a:txBody>
                    <a:bodyPr/>
                    <a:lstStyle/>
                    <a:p>
                      <a:r>
                        <a:rPr lang="en-GB" sz="1100" b="1" dirty="0" smtClean="0"/>
                        <a:t>11:</a:t>
                      </a:r>
                      <a:r>
                        <a:rPr lang="en-GB" sz="1100" b="1" baseline="0" dirty="0" smtClean="0"/>
                        <a:t> All trusts to have MDFS as in NICE NG 19</a:t>
                      </a:r>
                    </a:p>
                    <a:p>
                      <a:endParaRPr lang="en-GB" sz="1100" b="1" baseline="0" dirty="0" smtClean="0"/>
                    </a:p>
                    <a:p>
                      <a:endParaRPr lang="en-GB" sz="1100" b="1" baseline="0" dirty="0" smtClean="0"/>
                    </a:p>
                    <a:p>
                      <a:endParaRPr lang="en-GB" sz="1100" b="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a16="http://schemas.microsoft.com/office/drawing/2014/main" xmlns="" val="4047405756"/>
                  </a:ext>
                </a:extLst>
              </a:tr>
              <a:tr h="370840">
                <a:tc>
                  <a:txBody>
                    <a:bodyPr/>
                    <a:lstStyle/>
                    <a:p>
                      <a:r>
                        <a:rPr lang="en-GB" sz="1100" b="1" dirty="0" smtClean="0"/>
                        <a:t>6: Vascular</a:t>
                      </a:r>
                      <a:r>
                        <a:rPr lang="en-GB" sz="1100" b="1" baseline="0" dirty="0" smtClean="0"/>
                        <a:t> networks: same day assessment by MDFS- including same day vascular assessment if needed, whether hub or spoke. May need transfer</a:t>
                      </a:r>
                    </a:p>
                    <a:p>
                      <a:endParaRPr lang="en-GB" sz="1100" b="1" baseline="0" dirty="0" smtClean="0"/>
                    </a:p>
                    <a:p>
                      <a:endParaRPr lang="en-GB" sz="1100" b="1" baseline="0" dirty="0" smtClean="0"/>
                    </a:p>
                    <a:p>
                      <a:endParaRPr lang="en-GB" sz="1100" b="0" dirty="0" smtClean="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847025112"/>
                  </a:ext>
                </a:extLst>
              </a:tr>
            </a:tbl>
          </a:graphicData>
        </a:graphic>
      </p:graphicFrame>
      <p:pic>
        <p:nvPicPr>
          <p:cNvPr id="3" name="Picture 2"/>
          <p:cNvPicPr>
            <a:picLocks noChangeAspect="1"/>
          </p:cNvPicPr>
          <p:nvPr/>
        </p:nvPicPr>
        <p:blipFill>
          <a:blip r:embed="rId4"/>
          <a:stretch>
            <a:fillRect/>
          </a:stretch>
        </p:blipFill>
        <p:spPr>
          <a:xfrm>
            <a:off x="5590541" y="690864"/>
            <a:ext cx="6392002" cy="2052335"/>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0084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8" y="-120073"/>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r>
              <a:rPr lang="en-GB" sz="3200" b="1" dirty="0">
                <a:solidFill>
                  <a:srgbClr val="C00000"/>
                </a:solidFill>
              </a:rPr>
              <a:t>at GEH</a:t>
            </a: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Data and Coding</a:t>
            </a:r>
            <a:endParaRPr lang="en-GB" sz="2400" dirty="0"/>
          </a:p>
        </p:txBody>
      </p:sp>
      <p:pic>
        <p:nvPicPr>
          <p:cNvPr id="3" name="Picture 2"/>
          <p:cNvPicPr>
            <a:picLocks noChangeAspect="1"/>
          </p:cNvPicPr>
          <p:nvPr/>
        </p:nvPicPr>
        <p:blipFill>
          <a:blip r:embed="rId4"/>
          <a:stretch>
            <a:fillRect/>
          </a:stretch>
        </p:blipFill>
        <p:spPr>
          <a:xfrm>
            <a:off x="687960" y="2262835"/>
            <a:ext cx="9910916" cy="1297858"/>
          </a:xfrm>
          <a:prstGeom prst="rect">
            <a:avLst/>
          </a:prstGeom>
        </p:spPr>
      </p:pic>
    </p:spTree>
    <p:extLst>
      <p:ext uri="{BB962C8B-B14F-4D97-AF65-F5344CB8AC3E}">
        <p14:creationId xmlns:p14="http://schemas.microsoft.com/office/powerpoint/2010/main" val="1395109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Inpatient Care</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689316994"/>
              </p:ext>
            </p:extLst>
          </p:nvPr>
        </p:nvGraphicFramePr>
        <p:xfrm>
          <a:off x="247072" y="2125134"/>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a16="http://schemas.microsoft.com/office/drawing/2014/main" xmlns="" val="206935365"/>
                    </a:ext>
                  </a:extLst>
                </a:gridCol>
                <a:gridCol w="27432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a16="http://schemas.microsoft.com/office/drawing/2014/main" xmlns=""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a16="http://schemas.microsoft.com/office/drawing/2014/main" xmlns=""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1933849"/>
              </p:ext>
            </p:extLst>
          </p:nvPr>
        </p:nvGraphicFramePr>
        <p:xfrm>
          <a:off x="120066" y="3790604"/>
          <a:ext cx="10224654" cy="1722120"/>
        </p:xfrm>
        <a:graphic>
          <a:graphicData uri="http://schemas.openxmlformats.org/drawingml/2006/table">
            <a:tbl>
              <a:tblPr firstRow="1" bandRow="1">
                <a:tableStyleId>{5C22544A-7EE6-4342-B048-85BDC9FD1C3A}</a:tableStyleId>
              </a:tblPr>
              <a:tblGrid>
                <a:gridCol w="1902691">
                  <a:extLst>
                    <a:ext uri="{9D8B030D-6E8A-4147-A177-3AD203B41FA5}">
                      <a16:colId xmlns:a16="http://schemas.microsoft.com/office/drawing/2014/main" xmlns="" val="3149767995"/>
                    </a:ext>
                  </a:extLst>
                </a:gridCol>
                <a:gridCol w="2161191">
                  <a:extLst>
                    <a:ext uri="{9D8B030D-6E8A-4147-A177-3AD203B41FA5}">
                      <a16:colId xmlns:a16="http://schemas.microsoft.com/office/drawing/2014/main" xmlns="" val="3821058406"/>
                    </a:ext>
                  </a:extLst>
                </a:gridCol>
                <a:gridCol w="2530881">
                  <a:extLst>
                    <a:ext uri="{9D8B030D-6E8A-4147-A177-3AD203B41FA5}">
                      <a16:colId xmlns:a16="http://schemas.microsoft.com/office/drawing/2014/main" xmlns="" val="1016507446"/>
                    </a:ext>
                  </a:extLst>
                </a:gridCol>
                <a:gridCol w="2262910">
                  <a:extLst>
                    <a:ext uri="{9D8B030D-6E8A-4147-A177-3AD203B41FA5}">
                      <a16:colId xmlns:a16="http://schemas.microsoft.com/office/drawing/2014/main" xmlns="" val="1660883304"/>
                    </a:ext>
                  </a:extLst>
                </a:gridCol>
                <a:gridCol w="1366981">
                  <a:extLst>
                    <a:ext uri="{9D8B030D-6E8A-4147-A177-3AD203B41FA5}">
                      <a16:colId xmlns:a16="http://schemas.microsoft.com/office/drawing/2014/main" xmlns=""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a16="http://schemas.microsoft.com/office/drawing/2014/main" xmlns="" val="2814270558"/>
                  </a:ext>
                </a:extLst>
              </a:tr>
              <a:tr h="370840">
                <a:tc>
                  <a:txBody>
                    <a:bodyPr/>
                    <a:lstStyle/>
                    <a:p>
                      <a:r>
                        <a:rPr lang="en-GB" sz="1100" b="1" dirty="0" smtClean="0"/>
                        <a:t>13: NDA data, ND</a:t>
                      </a:r>
                      <a:r>
                        <a:rPr lang="en-GB" sz="1100" b="1" baseline="0" dirty="0" smtClean="0"/>
                        <a:t> Inpatient Audit, National Diabetes </a:t>
                      </a:r>
                      <a:r>
                        <a:rPr lang="en-GB" sz="1100" b="1" baseline="0" dirty="0" err="1" smtClean="0"/>
                        <a:t>Footcare</a:t>
                      </a:r>
                      <a:r>
                        <a:rPr lang="en-GB" sz="1100" b="1" baseline="0" dirty="0" smtClean="0"/>
                        <a:t> Audit</a:t>
                      </a:r>
                    </a:p>
                    <a:p>
                      <a:endParaRPr lang="en-GB" sz="1100" b="1" baseline="0" dirty="0" smtClean="0"/>
                    </a:p>
                    <a:p>
                      <a:endParaRPr lang="en-GB" sz="1100" b="1" baseline="0" dirty="0" smtClean="0"/>
                    </a:p>
                    <a:p>
                      <a:endParaRPr lang="en-GB" sz="1100" b="1" baseline="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a16="http://schemas.microsoft.com/office/drawing/2014/main" xmlns="" val="4047405756"/>
                  </a:ext>
                </a:extLst>
              </a:tr>
            </a:tbl>
          </a:graphicData>
        </a:graphic>
      </p:graphicFrame>
      <p:pic>
        <p:nvPicPr>
          <p:cNvPr id="9" name="Picture 8"/>
          <p:cNvPicPr>
            <a:picLocks noChangeAspect="1"/>
          </p:cNvPicPr>
          <p:nvPr/>
        </p:nvPicPr>
        <p:blipFill>
          <a:blip r:embed="rId4"/>
          <a:stretch>
            <a:fillRect/>
          </a:stretch>
        </p:blipFill>
        <p:spPr>
          <a:xfrm>
            <a:off x="3371274" y="674181"/>
            <a:ext cx="8756073" cy="1146629"/>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7515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Procurement and Medicine Optimisation</a:t>
            </a:r>
            <a:endParaRPr lang="en-GB" sz="2400" dirty="0"/>
          </a:p>
        </p:txBody>
      </p:sp>
      <p:pic>
        <p:nvPicPr>
          <p:cNvPr id="3" name="Picture 2"/>
          <p:cNvPicPr>
            <a:picLocks noChangeAspect="1"/>
          </p:cNvPicPr>
          <p:nvPr/>
        </p:nvPicPr>
        <p:blipFill>
          <a:blip r:embed="rId4"/>
          <a:stretch>
            <a:fillRect/>
          </a:stretch>
        </p:blipFill>
        <p:spPr>
          <a:xfrm>
            <a:off x="1179871" y="2868561"/>
            <a:ext cx="9832258" cy="112087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492510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0819" y="754205"/>
            <a:ext cx="10515600" cy="483466"/>
          </a:xfrm>
        </p:spPr>
        <p:txBody>
          <a:bodyPr>
            <a:noAutofit/>
          </a:bodyPr>
          <a:lstStyle/>
          <a:p>
            <a:pPr marL="0" indent="0">
              <a:buNone/>
            </a:pPr>
            <a:r>
              <a:rPr lang="en-GB" sz="2400" dirty="0" smtClean="0"/>
              <a:t>Procurement and Medicine Optimisation</a:t>
            </a:r>
            <a:endParaRPr lang="en-GB" sz="2400" dirty="0"/>
          </a:p>
        </p:txBody>
      </p:sp>
      <p:pic>
        <p:nvPicPr>
          <p:cNvPr id="6" name="Picture 5"/>
          <p:cNvPicPr>
            <a:picLocks noChangeAspect="1"/>
          </p:cNvPicPr>
          <p:nvPr/>
        </p:nvPicPr>
        <p:blipFill>
          <a:blip r:embed="rId4"/>
          <a:stretch>
            <a:fillRect/>
          </a:stretch>
        </p:blipFill>
        <p:spPr>
          <a:xfrm>
            <a:off x="406400" y="1147307"/>
            <a:ext cx="7801449" cy="5635237"/>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450648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80819" y="865042"/>
            <a:ext cx="10515600" cy="483466"/>
          </a:xfrm>
        </p:spPr>
        <p:txBody>
          <a:bodyPr>
            <a:noAutofit/>
          </a:bodyPr>
          <a:lstStyle/>
          <a:p>
            <a:pPr marL="0" indent="0">
              <a:buNone/>
            </a:pPr>
            <a:r>
              <a:rPr lang="en-GB" sz="2400" dirty="0" smtClean="0"/>
              <a:t>Procurement and Medicine Optimisation</a:t>
            </a:r>
            <a:endParaRPr lang="en-GB" sz="2400" dirty="0"/>
          </a:p>
        </p:txBody>
      </p:sp>
      <p:pic>
        <p:nvPicPr>
          <p:cNvPr id="3" name="Picture 2"/>
          <p:cNvPicPr>
            <a:picLocks noChangeAspect="1"/>
          </p:cNvPicPr>
          <p:nvPr/>
        </p:nvPicPr>
        <p:blipFill>
          <a:blip r:embed="rId4"/>
          <a:stretch>
            <a:fillRect/>
          </a:stretch>
        </p:blipFill>
        <p:spPr>
          <a:xfrm>
            <a:off x="1339702" y="1476839"/>
            <a:ext cx="8811990" cy="4872640"/>
          </a:xfrm>
          <a:prstGeom prst="rect">
            <a:avLst/>
          </a:prstGeom>
        </p:spPr>
      </p:pic>
      <p:sp>
        <p:nvSpPr>
          <p:cNvPr id="8"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274376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1" y="838201"/>
            <a:ext cx="348183"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1" y="2209801"/>
            <a:ext cx="424579" cy="3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0" y="2133600"/>
            <a:ext cx="584994" cy="3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99114" y="3429001"/>
            <a:ext cx="53578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extLst/>
          </p:nvPr>
        </p:nvGraphicFramePr>
        <p:xfrm>
          <a:off x="1885233" y="3429000"/>
          <a:ext cx="367951" cy="457200"/>
        </p:xfrm>
        <a:graphic>
          <a:graphicData uri="http://schemas.openxmlformats.org/presentationml/2006/ole">
            <mc:AlternateContent xmlns:mc="http://schemas.openxmlformats.org/markup-compatibility/2006">
              <mc:Choice xmlns:v="urn:schemas-microsoft-com:vml" Requires="v">
                <p:oleObj spid="_x0000_s5132" name="CorelDRAW! Graphic" r:id="rId8" imgW="6796460" imgH="6796460" progId="">
                  <p:embed/>
                </p:oleObj>
              </mc:Choice>
              <mc:Fallback>
                <p:oleObj name="CorelDRAW! Graphic" r:id="rId8" imgW="6796460" imgH="6796460" progId="">
                  <p:embed/>
                  <p:pic>
                    <p:nvPicPr>
                      <p:cNvPr id="20488" name="Object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233" y="3429000"/>
                        <a:ext cx="367951" cy="457200"/>
                      </a:xfrm>
                      <a:prstGeom prst="rect">
                        <a:avLst/>
                      </a:prstGeom>
                      <a:noFill/>
                      <a:extLst/>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882006" y="4992034"/>
            <a:ext cx="652889" cy="4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098478" y="672307"/>
            <a:ext cx="519113"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rang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757" y="5477036"/>
            <a:ext cx="442669" cy="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895601" y="381000"/>
            <a:ext cx="6683765"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1400" b="1" dirty="0">
                <a:solidFill>
                  <a:srgbClr val="C00000"/>
                </a:solidFill>
                <a:latin typeface="Century Gothic" panose="020B0502020202020204"/>
              </a:rPr>
              <a:t>Regional Medicines Optimisation </a:t>
            </a:r>
            <a:r>
              <a:rPr lang="en-GB" sz="1400" b="1" dirty="0" smtClean="0">
                <a:solidFill>
                  <a:srgbClr val="C00000"/>
                </a:solidFill>
                <a:latin typeface="Century Gothic" panose="020B0502020202020204"/>
              </a:rPr>
              <a:t>Committee VP Presentation</a:t>
            </a:r>
            <a:endParaRPr lang="en-GB" sz="1400" b="1" dirty="0">
              <a:solidFill>
                <a:srgbClr val="C00000"/>
              </a:solidFill>
              <a:latin typeface="Century Gothic" panose="020B0502020202020204"/>
            </a:endParaRPr>
          </a:p>
          <a:p>
            <a:pPr algn="ctr" defTabSz="342900">
              <a:defRPr/>
            </a:pPr>
            <a:r>
              <a:rPr lang="en-GB" sz="2400" b="1" dirty="0">
                <a:solidFill>
                  <a:srgbClr val="C00000"/>
                </a:solidFill>
                <a:latin typeface="Century Gothic" panose="020B0502020202020204"/>
              </a:rPr>
              <a:t>Opportunities for Savings and Improved Clinical Outcomes in Diabetes Care</a:t>
            </a:r>
          </a:p>
        </p:txBody>
      </p:sp>
      <p:sp>
        <p:nvSpPr>
          <p:cNvPr id="3" name="Rectangle 2"/>
          <p:cNvSpPr/>
          <p:nvPr/>
        </p:nvSpPr>
        <p:spPr>
          <a:xfrm>
            <a:off x="2497032" y="1375659"/>
            <a:ext cx="7443605" cy="4739759"/>
          </a:xfrm>
          <a:prstGeom prst="rect">
            <a:avLst/>
          </a:prstGeom>
        </p:spPr>
        <p:txBody>
          <a:bodyPr wrap="square">
            <a:spAutoFit/>
          </a:bodyPr>
          <a:lstStyle/>
          <a:p>
            <a:r>
              <a:rPr lang="en-GB" dirty="0">
                <a:solidFill>
                  <a:prstClr val="black"/>
                </a:solidFill>
                <a:latin typeface="Arial" panose="020B0604020202020204"/>
              </a:rPr>
              <a:t> </a:t>
            </a:r>
            <a:r>
              <a:rPr lang="en-GB" b="1" dirty="0">
                <a:solidFill>
                  <a:srgbClr val="C00000"/>
                </a:solidFill>
                <a:latin typeface="Arial" panose="020B0604020202020204"/>
              </a:rPr>
              <a:t>DPP4i Class</a:t>
            </a:r>
          </a:p>
          <a:p>
            <a:pPr marL="285750" indent="-285750">
              <a:buFont typeface="Arial" panose="020B0604020202020204" pitchFamily="34" charset="0"/>
              <a:buChar char="•"/>
            </a:pPr>
            <a:r>
              <a:rPr lang="en-GB" dirty="0" err="1">
                <a:solidFill>
                  <a:prstClr val="black"/>
                </a:solidFill>
                <a:latin typeface="Arial" panose="020B0604020202020204"/>
              </a:rPr>
              <a:t>Deprescribing</a:t>
            </a:r>
            <a:endParaRPr lang="en-GB" dirty="0">
              <a:solidFill>
                <a:prstClr val="black"/>
              </a:solidFill>
              <a:latin typeface="Arial" panose="020B0604020202020204"/>
            </a:endParaRPr>
          </a:p>
          <a:p>
            <a:pPr marL="285750" indent="-285750">
              <a:buFont typeface="Arial" panose="020B0604020202020204" pitchFamily="34" charset="0"/>
              <a:buChar char="•"/>
            </a:pPr>
            <a:r>
              <a:rPr lang="en-GB" dirty="0">
                <a:solidFill>
                  <a:prstClr val="black"/>
                </a:solidFill>
                <a:latin typeface="Arial" panose="020B0604020202020204"/>
              </a:rPr>
              <a:t>Lowest cost DPP4i - </a:t>
            </a:r>
            <a:r>
              <a:rPr lang="en-GB" dirty="0" err="1">
                <a:solidFill>
                  <a:prstClr val="black"/>
                </a:solidFill>
                <a:latin typeface="Arial" panose="020B0604020202020204"/>
              </a:rPr>
              <a:t>alogliptin</a:t>
            </a:r>
            <a:r>
              <a:rPr lang="en-GB" dirty="0">
                <a:solidFill>
                  <a:prstClr val="black"/>
                </a:solidFill>
                <a:latin typeface="Arial" panose="020B0604020202020204"/>
              </a:rPr>
              <a:t>.</a:t>
            </a:r>
          </a:p>
          <a:p>
            <a:endParaRPr lang="en-GB" dirty="0">
              <a:solidFill>
                <a:prstClr val="black"/>
              </a:solidFill>
              <a:latin typeface="Arial" panose="020B0604020202020204"/>
            </a:endParaRPr>
          </a:p>
          <a:p>
            <a:r>
              <a:rPr lang="en-GB" b="1" dirty="0">
                <a:solidFill>
                  <a:srgbClr val="C00000"/>
                </a:solidFill>
                <a:latin typeface="Arial" panose="020B0604020202020204"/>
              </a:rPr>
              <a:t>Combo Products with metformin</a:t>
            </a:r>
          </a:p>
          <a:p>
            <a:pPr marL="285750" indent="-285750">
              <a:buFont typeface="Arial" panose="020B0604020202020204" pitchFamily="34" charset="0"/>
              <a:buChar char="•"/>
            </a:pPr>
            <a:r>
              <a:rPr lang="en-GB" dirty="0">
                <a:solidFill>
                  <a:prstClr val="black"/>
                </a:solidFill>
                <a:latin typeface="Arial" panose="020B0604020202020204"/>
              </a:rPr>
              <a:t>Generally not advocated. Local DTC/APCs will need to green light combo drugs</a:t>
            </a:r>
          </a:p>
          <a:p>
            <a:pPr marL="285750" indent="-285750">
              <a:buFont typeface="Arial" panose="020B0604020202020204" pitchFamily="34" charset="0"/>
              <a:buChar char="•"/>
            </a:pPr>
            <a:r>
              <a:rPr lang="en-GB" dirty="0">
                <a:solidFill>
                  <a:prstClr val="black"/>
                </a:solidFill>
                <a:latin typeface="Arial" panose="020B0604020202020204"/>
              </a:rPr>
              <a:t>Metformin “free” ? Potential to save  ? 10% of £90.8 million in England</a:t>
            </a:r>
          </a:p>
          <a:p>
            <a:pPr marL="285750" indent="-285750">
              <a:buFont typeface="Arial" panose="020B0604020202020204" pitchFamily="34" charset="0"/>
              <a:buChar char="•"/>
            </a:pPr>
            <a:r>
              <a:rPr lang="en-GB" dirty="0">
                <a:solidFill>
                  <a:prstClr val="black"/>
                </a:solidFill>
                <a:latin typeface="Arial" panose="020B0604020202020204"/>
              </a:rPr>
              <a:t>DPP4i with SGLT2i- Lina-</a:t>
            </a:r>
            <a:r>
              <a:rPr lang="en-GB" dirty="0" err="1">
                <a:solidFill>
                  <a:prstClr val="black"/>
                </a:solidFill>
                <a:latin typeface="Arial" panose="020B0604020202020204"/>
              </a:rPr>
              <a:t>Empa</a:t>
            </a:r>
            <a:r>
              <a:rPr lang="en-GB" dirty="0">
                <a:solidFill>
                  <a:prstClr val="black"/>
                </a:solidFill>
                <a:latin typeface="Arial" panose="020B0604020202020204"/>
              </a:rPr>
              <a:t>, </a:t>
            </a:r>
            <a:r>
              <a:rPr lang="en-GB" dirty="0" err="1">
                <a:solidFill>
                  <a:prstClr val="black"/>
                </a:solidFill>
                <a:latin typeface="Arial" panose="020B0604020202020204"/>
              </a:rPr>
              <a:t>Saxa-Dapa</a:t>
            </a:r>
            <a:endParaRPr lang="en-GB" dirty="0">
              <a:solidFill>
                <a:prstClr val="black"/>
              </a:solidFill>
              <a:latin typeface="Arial" panose="020B0604020202020204"/>
            </a:endParaRPr>
          </a:p>
          <a:p>
            <a:pPr marL="285750" indent="-285750">
              <a:buFont typeface="Arial" panose="020B0604020202020204" pitchFamily="34" charset="0"/>
              <a:buChar char="•"/>
            </a:pPr>
            <a:r>
              <a:rPr lang="en-GB" dirty="0" err="1">
                <a:solidFill>
                  <a:prstClr val="black"/>
                </a:solidFill>
                <a:latin typeface="Arial" panose="020B0604020202020204"/>
              </a:rPr>
              <a:t>Empa</a:t>
            </a:r>
            <a:r>
              <a:rPr lang="en-GB" dirty="0">
                <a:solidFill>
                  <a:prstClr val="black"/>
                </a:solidFill>
                <a:latin typeface="Arial" panose="020B0604020202020204"/>
              </a:rPr>
              <a:t> 12.5mg with Metformin is </a:t>
            </a:r>
            <a:r>
              <a:rPr lang="en-GB" dirty="0" err="1">
                <a:solidFill>
                  <a:prstClr val="black"/>
                </a:solidFill>
                <a:latin typeface="Arial" panose="020B0604020202020204"/>
              </a:rPr>
              <a:t>bd</a:t>
            </a:r>
            <a:r>
              <a:rPr lang="en-GB" dirty="0">
                <a:solidFill>
                  <a:prstClr val="black"/>
                </a:solidFill>
                <a:latin typeface="Arial" panose="020B0604020202020204"/>
              </a:rPr>
              <a:t>, evidence of all benefits with 10mg same as with 25mg od </a:t>
            </a:r>
          </a:p>
          <a:p>
            <a:endParaRPr lang="en-GB" dirty="0">
              <a:solidFill>
                <a:prstClr val="black"/>
              </a:solidFill>
              <a:latin typeface="Arial" panose="020B0604020202020204"/>
            </a:endParaRPr>
          </a:p>
          <a:p>
            <a:endParaRPr lang="en-GB" dirty="0">
              <a:solidFill>
                <a:prstClr val="black"/>
              </a:solidFill>
              <a:latin typeface="Arial" panose="020B0604020202020204"/>
            </a:endParaRPr>
          </a:p>
          <a:p>
            <a:endParaRPr lang="en-GB" dirty="0">
              <a:solidFill>
                <a:prstClr val="black"/>
              </a:solidFill>
              <a:latin typeface="Arial" panose="020B0604020202020204"/>
            </a:endParaRPr>
          </a:p>
          <a:p>
            <a:r>
              <a:rPr lang="en-GB" sz="1400" b="1" dirty="0">
                <a:solidFill>
                  <a:srgbClr val="C00000"/>
                </a:solidFill>
                <a:latin typeface="Arial" panose="020B0604020202020204"/>
              </a:rPr>
              <a:t>With </a:t>
            </a:r>
            <a:r>
              <a:rPr lang="en-GB" sz="1400" b="1" dirty="0" err="1">
                <a:solidFill>
                  <a:srgbClr val="C00000"/>
                </a:solidFill>
                <a:latin typeface="Arial" panose="020B0604020202020204"/>
              </a:rPr>
              <a:t>Gurpreet</a:t>
            </a:r>
            <a:r>
              <a:rPr lang="en-GB" sz="1400" b="1" dirty="0">
                <a:solidFill>
                  <a:srgbClr val="C00000"/>
                </a:solidFill>
                <a:latin typeface="Arial" panose="020B0604020202020204"/>
              </a:rPr>
              <a:t> Kaur: NHS Sandwell and West Birmingham Commissioning Group</a:t>
            </a:r>
          </a:p>
          <a:p>
            <a:r>
              <a:rPr lang="en-GB" dirty="0">
                <a:solidFill>
                  <a:prstClr val="black"/>
                </a:solidFill>
                <a:latin typeface="Arial" panose="020B0604020202020204"/>
              </a:rPr>
              <a:t> </a:t>
            </a:r>
          </a:p>
        </p:txBody>
      </p:sp>
    </p:spTree>
    <p:custDataLst>
      <p:tags r:id="rId2"/>
    </p:custDataLst>
    <p:extLst>
      <p:ext uri="{BB962C8B-B14F-4D97-AF65-F5344CB8AC3E}">
        <p14:creationId xmlns:p14="http://schemas.microsoft.com/office/powerpoint/2010/main" val="55412488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1" y="838201"/>
            <a:ext cx="348183"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1" y="2209801"/>
            <a:ext cx="424579" cy="3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0" y="2133600"/>
            <a:ext cx="584994" cy="3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99114" y="3429001"/>
            <a:ext cx="53578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extLst/>
          </p:nvPr>
        </p:nvGraphicFramePr>
        <p:xfrm>
          <a:off x="1885233" y="3429000"/>
          <a:ext cx="367951" cy="457200"/>
        </p:xfrm>
        <a:graphic>
          <a:graphicData uri="http://schemas.openxmlformats.org/presentationml/2006/ole">
            <mc:AlternateContent xmlns:mc="http://schemas.openxmlformats.org/markup-compatibility/2006">
              <mc:Choice xmlns:v="urn:schemas-microsoft-com:vml" Requires="v">
                <p:oleObj spid="_x0000_s6156" name="CorelDRAW! Graphic" r:id="rId8" imgW="6796460" imgH="6796460" progId="">
                  <p:embed/>
                </p:oleObj>
              </mc:Choice>
              <mc:Fallback>
                <p:oleObj name="CorelDRAW! Graphic" r:id="rId8" imgW="6796460" imgH="6796460" progId="">
                  <p:embed/>
                  <p:pic>
                    <p:nvPicPr>
                      <p:cNvPr id="20488" name="Object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233" y="3429000"/>
                        <a:ext cx="367951" cy="457200"/>
                      </a:xfrm>
                      <a:prstGeom prst="rect">
                        <a:avLst/>
                      </a:prstGeom>
                      <a:noFill/>
                      <a:extLst/>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882006" y="4992034"/>
            <a:ext cx="652889" cy="4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098478" y="672307"/>
            <a:ext cx="519113"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rang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757" y="5477036"/>
            <a:ext cx="442669" cy="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895601" y="381000"/>
            <a:ext cx="6683765"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1400" b="1" dirty="0">
                <a:solidFill>
                  <a:srgbClr val="C00000"/>
                </a:solidFill>
                <a:latin typeface="Century Gothic" panose="020B0502020202020204"/>
              </a:rPr>
              <a:t>Regional Medicines Optimisation </a:t>
            </a:r>
            <a:r>
              <a:rPr lang="en-GB" sz="1400" b="1" dirty="0" smtClean="0">
                <a:solidFill>
                  <a:srgbClr val="C00000"/>
                </a:solidFill>
                <a:latin typeface="Century Gothic" panose="020B0502020202020204"/>
              </a:rPr>
              <a:t>Committee VP Presentation </a:t>
            </a:r>
            <a:endParaRPr lang="en-GB" sz="1400" b="1" dirty="0">
              <a:solidFill>
                <a:srgbClr val="C00000"/>
              </a:solidFill>
              <a:latin typeface="Century Gothic" panose="020B0502020202020204"/>
            </a:endParaRPr>
          </a:p>
          <a:p>
            <a:pPr algn="ctr" defTabSz="342900">
              <a:defRPr/>
            </a:pPr>
            <a:r>
              <a:rPr lang="en-GB" sz="2400" b="1" dirty="0">
                <a:solidFill>
                  <a:srgbClr val="C00000"/>
                </a:solidFill>
                <a:latin typeface="Century Gothic" panose="020B0502020202020204"/>
              </a:rPr>
              <a:t>Opportunities for Savings and Improved Clinical Outcomes in Diabetes Care</a:t>
            </a:r>
          </a:p>
        </p:txBody>
      </p:sp>
      <p:sp>
        <p:nvSpPr>
          <p:cNvPr id="3" name="Rectangle 2"/>
          <p:cNvSpPr/>
          <p:nvPr/>
        </p:nvSpPr>
        <p:spPr>
          <a:xfrm>
            <a:off x="2413001" y="2047604"/>
            <a:ext cx="7443605" cy="4185761"/>
          </a:xfrm>
          <a:prstGeom prst="rect">
            <a:avLst/>
          </a:prstGeom>
        </p:spPr>
        <p:txBody>
          <a:bodyPr wrap="square">
            <a:spAutoFit/>
          </a:bodyPr>
          <a:lstStyle/>
          <a:p>
            <a:r>
              <a:rPr lang="en-GB" b="1" dirty="0">
                <a:solidFill>
                  <a:srgbClr val="C00000"/>
                </a:solidFill>
                <a:latin typeface="Arial" panose="020B0604020202020204"/>
              </a:rPr>
              <a:t>Insulins </a:t>
            </a:r>
          </a:p>
          <a:p>
            <a:pPr marL="285750" indent="-285750">
              <a:buFont typeface="Arial" panose="020B0604020202020204" pitchFamily="34" charset="0"/>
              <a:buChar char="•"/>
            </a:pPr>
            <a:r>
              <a:rPr lang="en-GB" dirty="0">
                <a:solidFill>
                  <a:prstClr val="black"/>
                </a:solidFill>
                <a:latin typeface="Arial" panose="020B0604020202020204"/>
              </a:rPr>
              <a:t>Biosimilar Insulin: National and some Local edicts on this. </a:t>
            </a:r>
            <a:r>
              <a:rPr lang="en-GB" dirty="0" err="1">
                <a:solidFill>
                  <a:prstClr val="black"/>
                </a:solidFill>
                <a:latin typeface="Arial" panose="020B0604020202020204"/>
              </a:rPr>
              <a:t>Eg</a:t>
            </a:r>
            <a:r>
              <a:rPr lang="en-GB" dirty="0">
                <a:solidFill>
                  <a:prstClr val="black"/>
                </a:solidFill>
                <a:latin typeface="Arial" panose="020B0604020202020204"/>
              </a:rPr>
              <a:t> 80* within 12 months</a:t>
            </a:r>
          </a:p>
          <a:p>
            <a:pPr marL="285750" indent="-285750">
              <a:buFont typeface="Arial" panose="020B0604020202020204" pitchFamily="34" charset="0"/>
              <a:buChar char="•"/>
            </a:pPr>
            <a:r>
              <a:rPr lang="en-GB" dirty="0">
                <a:solidFill>
                  <a:prstClr val="black"/>
                </a:solidFill>
                <a:latin typeface="Arial" panose="020B0604020202020204"/>
              </a:rPr>
              <a:t>Long-acting or no insulin for frail- can reduce District Nurse visits- remit from GP </a:t>
            </a:r>
            <a:r>
              <a:rPr lang="en-GB" dirty="0" err="1">
                <a:solidFill>
                  <a:prstClr val="black"/>
                </a:solidFill>
                <a:latin typeface="Arial" panose="020B0604020202020204"/>
              </a:rPr>
              <a:t>QoF</a:t>
            </a:r>
            <a:endParaRPr lang="en-GB" dirty="0">
              <a:solidFill>
                <a:prstClr val="black"/>
              </a:solidFill>
              <a:latin typeface="Arial" panose="020B0604020202020204"/>
            </a:endParaRPr>
          </a:p>
          <a:p>
            <a:pPr marL="285750" indent="-285750">
              <a:buFont typeface="Arial" panose="020B0604020202020204" pitchFamily="34" charset="0"/>
              <a:buChar char="•"/>
            </a:pPr>
            <a:r>
              <a:rPr lang="en-GB" dirty="0">
                <a:solidFill>
                  <a:prstClr val="black"/>
                </a:solidFill>
                <a:latin typeface="Arial" panose="020B0604020202020204"/>
              </a:rPr>
              <a:t>Safety Needles: Cost-efficient safety needles available now. Use  acquisition cost, agree on top choices </a:t>
            </a:r>
          </a:p>
          <a:p>
            <a:endParaRPr lang="en-GB" dirty="0">
              <a:solidFill>
                <a:prstClr val="black"/>
              </a:solidFill>
              <a:latin typeface="Arial" panose="020B0604020202020204"/>
            </a:endParaRPr>
          </a:p>
          <a:p>
            <a:r>
              <a:rPr lang="en-GB" b="1" dirty="0">
                <a:solidFill>
                  <a:srgbClr val="C00000"/>
                </a:solidFill>
                <a:latin typeface="Arial" panose="020B0604020202020204"/>
              </a:rPr>
              <a:t>Glucose Monitors</a:t>
            </a:r>
          </a:p>
          <a:p>
            <a:pPr marL="285750" indent="-285750">
              <a:buFont typeface="Arial" panose="020B0604020202020204" pitchFamily="34" charset="0"/>
              <a:buChar char="•"/>
            </a:pPr>
            <a:r>
              <a:rPr lang="en-GB" dirty="0">
                <a:solidFill>
                  <a:prstClr val="black"/>
                </a:solidFill>
                <a:latin typeface="Arial" panose="020B0604020202020204"/>
              </a:rPr>
              <a:t>Use lowest </a:t>
            </a:r>
            <a:r>
              <a:rPr lang="en-GB" dirty="0" smtClean="0">
                <a:solidFill>
                  <a:prstClr val="black"/>
                </a:solidFill>
                <a:latin typeface="Arial" panose="020B0604020202020204"/>
              </a:rPr>
              <a:t>cost ISO </a:t>
            </a:r>
            <a:r>
              <a:rPr lang="en-GB" dirty="0">
                <a:solidFill>
                  <a:prstClr val="black"/>
                </a:solidFill>
                <a:latin typeface="Arial" panose="020B0604020202020204"/>
              </a:rPr>
              <a:t>approved meters, also ketone meter</a:t>
            </a:r>
          </a:p>
          <a:p>
            <a:pPr marL="285750" indent="-285750">
              <a:buFont typeface="Arial" panose="020B0604020202020204" pitchFamily="34" charset="0"/>
              <a:buChar char="•"/>
            </a:pPr>
            <a:r>
              <a:rPr lang="en-GB" dirty="0">
                <a:solidFill>
                  <a:prstClr val="black"/>
                </a:solidFill>
                <a:latin typeface="Arial" panose="020B0604020202020204"/>
              </a:rPr>
              <a:t>Check validity of testing regime </a:t>
            </a:r>
          </a:p>
          <a:p>
            <a:pPr marL="285750" indent="-285750">
              <a:buFont typeface="Arial" panose="020B0604020202020204" pitchFamily="34" charset="0"/>
              <a:buChar char="•"/>
            </a:pPr>
            <a:endParaRPr lang="en-GB" dirty="0">
              <a:solidFill>
                <a:prstClr val="black"/>
              </a:solidFill>
              <a:latin typeface="Arial" panose="020B0604020202020204"/>
            </a:endParaRPr>
          </a:p>
          <a:p>
            <a:r>
              <a:rPr lang="en-GB" dirty="0">
                <a:solidFill>
                  <a:prstClr val="black"/>
                </a:solidFill>
                <a:latin typeface="Arial" panose="020B0604020202020204"/>
              </a:rPr>
              <a:t>  </a:t>
            </a:r>
          </a:p>
          <a:p>
            <a:r>
              <a:rPr lang="en-GB" sz="1400" b="1" dirty="0">
                <a:solidFill>
                  <a:srgbClr val="C00000"/>
                </a:solidFill>
                <a:latin typeface="Arial" panose="020B0604020202020204"/>
              </a:rPr>
              <a:t> with </a:t>
            </a:r>
            <a:r>
              <a:rPr lang="en-GB" sz="1400" b="1" dirty="0" err="1">
                <a:solidFill>
                  <a:srgbClr val="C00000"/>
                </a:solidFill>
                <a:latin typeface="Arial" panose="020B0604020202020204"/>
              </a:rPr>
              <a:t>Gurpreet</a:t>
            </a:r>
            <a:r>
              <a:rPr lang="en-GB" sz="1400" b="1" dirty="0">
                <a:solidFill>
                  <a:srgbClr val="C00000"/>
                </a:solidFill>
                <a:latin typeface="Arial" panose="020B0604020202020204"/>
              </a:rPr>
              <a:t> Kaur: NHS Sandwell and West Birmingham Commissioning Group</a:t>
            </a:r>
          </a:p>
          <a:p>
            <a:r>
              <a:rPr lang="en-GB" dirty="0">
                <a:solidFill>
                  <a:prstClr val="black"/>
                </a:solidFill>
                <a:latin typeface="Arial" panose="020B0604020202020204"/>
              </a:rPr>
              <a:t> </a:t>
            </a:r>
          </a:p>
        </p:txBody>
      </p:sp>
    </p:spTree>
    <p:custDataLst>
      <p:tags r:id="rId2"/>
    </p:custDataLst>
    <p:extLst>
      <p:ext uri="{BB962C8B-B14F-4D97-AF65-F5344CB8AC3E}">
        <p14:creationId xmlns:p14="http://schemas.microsoft.com/office/powerpoint/2010/main" val="4869491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273" y="1152054"/>
            <a:ext cx="43523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8596" y="306309"/>
            <a:ext cx="6098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40701" y="2096632"/>
            <a:ext cx="712788" cy="48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66696" y="264814"/>
            <a:ext cx="4565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nvGraphicFramePr>
        <p:xfrm>
          <a:off x="166095" y="1881794"/>
          <a:ext cx="609600" cy="533400"/>
        </p:xfrm>
        <a:graphic>
          <a:graphicData uri="http://schemas.openxmlformats.org/presentationml/2006/ole">
            <mc:AlternateContent xmlns:mc="http://schemas.openxmlformats.org/markup-compatibility/2006">
              <mc:Choice xmlns:v="urn:schemas-microsoft-com:vml" Requires="v">
                <p:oleObj spid="_x0000_s3100" name="CorelDRAW! Graphic" r:id="rId9" imgW="6796460" imgH="6796460" progId="">
                  <p:embed/>
                </p:oleObj>
              </mc:Choice>
              <mc:Fallback>
                <p:oleObj name="CorelDRAW! Graphic" r:id="rId9" imgW="6796460" imgH="6796460" progId="">
                  <p:embed/>
                  <p:pic>
                    <p:nvPicPr>
                      <p:cNvPr id="20488" name="Objec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095" y="1881794"/>
                        <a:ext cx="609600" cy="533400"/>
                      </a:xfrm>
                      <a:prstGeom prst="rect">
                        <a:avLst/>
                      </a:prstGeom>
                      <a:noFill/>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1087478" y="3161169"/>
            <a:ext cx="71803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05585" y="1030586"/>
            <a:ext cx="5882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087418" y="73891"/>
            <a:ext cx="7788907"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Arial" panose="020B0604020202020204"/>
                <a:ea typeface="+mj-ea"/>
                <a:cs typeface="+mj-cs"/>
              </a:rPr>
              <a:t>Implementing the GIRFT </a:t>
            </a:r>
            <a:r>
              <a:rPr kumimoji="0" lang="en-GB" sz="2800" b="1" i="0" u="none" strike="noStrike" kern="1200" cap="none" spc="0" normalizeH="0" baseline="0" noProof="0" dirty="0" smtClean="0">
                <a:ln>
                  <a:noFill/>
                </a:ln>
                <a:solidFill>
                  <a:srgbClr val="C00000"/>
                </a:solidFill>
                <a:effectLst/>
                <a:uLnTx/>
                <a:uFillTx/>
                <a:latin typeface="Arial" panose="020B0604020202020204"/>
                <a:ea typeface="+mj-ea"/>
                <a:cs typeface="+mj-cs"/>
              </a:rPr>
              <a:t>Recommendations </a:t>
            </a:r>
            <a:endParaRPr kumimoji="0" lang="en-GB" sz="2900" b="1" i="0" u="none" strike="noStrike" kern="1200" cap="none" spc="0" normalizeH="0" baseline="0" noProof="0" dirty="0">
              <a:ln>
                <a:noFill/>
              </a:ln>
              <a:solidFill>
                <a:srgbClr val="C00000"/>
              </a:solidFill>
              <a:effectLst/>
              <a:uLnTx/>
              <a:uFillTx/>
              <a:latin typeface="Century Gothic" panose="020B0502020202020204"/>
              <a:ea typeface="+mj-ea"/>
              <a:cs typeface="+mj-cs"/>
            </a:endParaRPr>
          </a:p>
        </p:txBody>
      </p:sp>
      <p:sp>
        <p:nvSpPr>
          <p:cNvPr id="2" name="Rectangle 1"/>
          <p:cNvSpPr/>
          <p:nvPr/>
        </p:nvSpPr>
        <p:spPr>
          <a:xfrm>
            <a:off x="2840181" y="538019"/>
            <a:ext cx="5410200" cy="923330"/>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Type 1 Diabetes, In-patient Care,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rPr>
              <a:t>Diabetic </a:t>
            </a:r>
            <a:r>
              <a:rPr kumimoji="0" lang="en-GB" sz="1800" b="1" i="0" u="none" strike="noStrike" kern="1200" cap="none" spc="0" normalizeH="0" baseline="0" noProof="0" dirty="0" err="1" smtClean="0">
                <a:ln>
                  <a:noFill/>
                </a:ln>
                <a:solidFill>
                  <a:prstClr val="black"/>
                </a:solidFill>
                <a:effectLst/>
                <a:uLnTx/>
                <a:uFillTx/>
                <a:latin typeface="Arial" panose="020B0604020202020204"/>
                <a:ea typeface="+mn-ea"/>
                <a:cs typeface="+mn-cs"/>
              </a:rPr>
              <a:t>Footcare</a:t>
            </a:r>
            <a:endParaRPr kumimoji="0" lang="en-GB" sz="18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4" name="Picture 5" descr="orange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279932" y="4110982"/>
            <a:ext cx="6193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7"/>
          <p:cNvPicPr>
            <a:picLocks noGrp="1" noChangeAspect="1"/>
          </p:cNvPicPr>
          <p:nvPr>
            <p:ph idx="1"/>
          </p:nvPr>
        </p:nvPicPr>
        <p:blipFill>
          <a:blip r:embed="rId14" cstate="email">
            <a:extLst>
              <a:ext uri="{28A0092B-C50C-407E-A947-70E740481C1C}">
                <a14:useLocalDpi xmlns:a14="http://schemas.microsoft.com/office/drawing/2010/main"/>
              </a:ext>
            </a:extLst>
          </a:blip>
          <a:stretch>
            <a:fillRect/>
          </a:stretch>
        </p:blipFill>
        <p:spPr>
          <a:xfrm>
            <a:off x="150868" y="2933643"/>
            <a:ext cx="711200" cy="533400"/>
          </a:xfrm>
        </p:spPr>
      </p:pic>
      <p:graphicFrame>
        <p:nvGraphicFramePr>
          <p:cNvPr id="3" name="Table 2"/>
          <p:cNvGraphicFramePr>
            <a:graphicFrameLocks noGrp="1"/>
          </p:cNvGraphicFramePr>
          <p:nvPr/>
        </p:nvGraphicFramePr>
        <p:xfrm>
          <a:off x="1253836" y="1506299"/>
          <a:ext cx="8763000" cy="5017135"/>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xmlns="" val="206935365"/>
                    </a:ext>
                  </a:extLst>
                </a:gridCol>
                <a:gridCol w="43815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chemeClr val="accent5">
                        <a:lumMod val="75000"/>
                      </a:schemeClr>
                    </a:solidFill>
                  </a:tcPr>
                </a:tc>
                <a:extLst>
                  <a:ext uri="{0D108BD9-81ED-4DB2-BD59-A6C34878D82A}">
                    <a16:rowId xmlns:a16="http://schemas.microsoft.com/office/drawing/2014/main" xmlns="" val="1851462230"/>
                  </a:ext>
                </a:extLst>
              </a:tr>
              <a:tr h="354330">
                <a:tc>
                  <a:txBody>
                    <a:bodyPr/>
                    <a:lstStyle/>
                    <a:p>
                      <a:pPr marL="0" indent="0">
                        <a:buFont typeface="+mj-lt"/>
                        <a:buNone/>
                      </a:pPr>
                      <a:r>
                        <a:rPr lang="en-GB" sz="1400" b="1" dirty="0">
                          <a:solidFill>
                            <a:schemeClr val="tx1"/>
                          </a:solidFill>
                          <a:latin typeface="+mn-lt"/>
                        </a:rPr>
                        <a:t>1</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1</a:t>
                      </a:r>
                    </a:p>
                  </a:txBody>
                  <a:tcPr>
                    <a:solidFill>
                      <a:schemeClr val="accent5">
                        <a:lumMod val="60000"/>
                        <a:lumOff val="40000"/>
                      </a:schemeClr>
                    </a:solidFill>
                  </a:tcPr>
                </a:tc>
                <a:extLst>
                  <a:ext uri="{0D108BD9-81ED-4DB2-BD59-A6C34878D82A}">
                    <a16:rowId xmlns:a16="http://schemas.microsoft.com/office/drawing/2014/main" xmlns="" val="3519885294"/>
                  </a:ext>
                </a:extLst>
              </a:tr>
              <a:tr h="285750">
                <a:tc>
                  <a:txBody>
                    <a:bodyPr/>
                    <a:lstStyle/>
                    <a:p>
                      <a:pPr marL="0" indent="0">
                        <a:buFont typeface="+mj-lt"/>
                        <a:buNone/>
                      </a:pPr>
                      <a:r>
                        <a:rPr lang="en-GB" sz="1400" b="1" dirty="0">
                          <a:solidFill>
                            <a:schemeClr val="tx1"/>
                          </a:solidFill>
                          <a:latin typeface="+mn-lt"/>
                        </a:rPr>
                        <a:t>2</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2</a:t>
                      </a:r>
                    </a:p>
                  </a:txBody>
                  <a:tcPr>
                    <a:solidFill>
                      <a:schemeClr val="accent5">
                        <a:lumMod val="60000"/>
                        <a:lumOff val="40000"/>
                      </a:schemeClr>
                    </a:solidFill>
                  </a:tcPr>
                </a:tc>
                <a:extLst>
                  <a:ext uri="{0D108BD9-81ED-4DB2-BD59-A6C34878D82A}">
                    <a16:rowId xmlns:a16="http://schemas.microsoft.com/office/drawing/2014/main" xmlns="" val="409978589"/>
                  </a:ext>
                </a:extLst>
              </a:tr>
              <a:tr h="285750">
                <a:tc>
                  <a:txBody>
                    <a:bodyPr/>
                    <a:lstStyle/>
                    <a:p>
                      <a:pPr marL="0" indent="0">
                        <a:buFont typeface="+mj-lt"/>
                        <a:buNone/>
                      </a:pPr>
                      <a:r>
                        <a:rPr lang="en-GB" sz="1400" b="1" dirty="0">
                          <a:solidFill>
                            <a:schemeClr val="tx1"/>
                          </a:solidFill>
                          <a:latin typeface="+mn-lt"/>
                        </a:rPr>
                        <a:t>3</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3</a:t>
                      </a:r>
                    </a:p>
                  </a:txBody>
                  <a:tcPr>
                    <a:solidFill>
                      <a:schemeClr val="accent5">
                        <a:lumMod val="60000"/>
                        <a:lumOff val="40000"/>
                      </a:schemeClr>
                    </a:solidFill>
                  </a:tcPr>
                </a:tc>
                <a:extLst>
                  <a:ext uri="{0D108BD9-81ED-4DB2-BD59-A6C34878D82A}">
                    <a16:rowId xmlns:a16="http://schemas.microsoft.com/office/drawing/2014/main" xmlns="" val="4233387328"/>
                  </a:ext>
                </a:extLst>
              </a:tr>
              <a:tr h="285750">
                <a:tc>
                  <a:txBody>
                    <a:bodyPr/>
                    <a:lstStyle/>
                    <a:p>
                      <a:pPr marL="0" indent="0">
                        <a:buFont typeface="+mj-lt"/>
                        <a:buNone/>
                      </a:pPr>
                      <a:r>
                        <a:rPr lang="en-GB" sz="1400" b="1" dirty="0">
                          <a:solidFill>
                            <a:schemeClr val="tx1"/>
                          </a:solidFill>
                          <a:latin typeface="+mn-lt"/>
                        </a:rPr>
                        <a:t>4</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4</a:t>
                      </a:r>
                    </a:p>
                  </a:txBody>
                  <a:tcPr>
                    <a:solidFill>
                      <a:schemeClr val="accent5">
                        <a:lumMod val="60000"/>
                        <a:lumOff val="40000"/>
                      </a:schemeClr>
                    </a:solidFill>
                  </a:tcPr>
                </a:tc>
                <a:extLst>
                  <a:ext uri="{0D108BD9-81ED-4DB2-BD59-A6C34878D82A}">
                    <a16:rowId xmlns:a16="http://schemas.microsoft.com/office/drawing/2014/main" xmlns="" val="3802024651"/>
                  </a:ext>
                </a:extLst>
              </a:tr>
              <a:tr h="285750">
                <a:tc>
                  <a:txBody>
                    <a:bodyPr/>
                    <a:lstStyle/>
                    <a:p>
                      <a:pPr marL="0" indent="0">
                        <a:buFont typeface="+mj-lt"/>
                        <a:buNone/>
                      </a:pPr>
                      <a:r>
                        <a:rPr lang="en-GB" sz="1400" b="1" dirty="0">
                          <a:solidFill>
                            <a:schemeClr val="tx1"/>
                          </a:solidFill>
                          <a:latin typeface="+mn-lt"/>
                        </a:rPr>
                        <a:t>5</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5</a:t>
                      </a:r>
                    </a:p>
                  </a:txBody>
                  <a:tcPr>
                    <a:solidFill>
                      <a:schemeClr val="accent5">
                        <a:lumMod val="60000"/>
                        <a:lumOff val="40000"/>
                      </a:schemeClr>
                    </a:solidFill>
                  </a:tcPr>
                </a:tc>
                <a:extLst>
                  <a:ext uri="{0D108BD9-81ED-4DB2-BD59-A6C34878D82A}">
                    <a16:rowId xmlns:a16="http://schemas.microsoft.com/office/drawing/2014/main" xmlns="" val="3133862279"/>
                  </a:ext>
                </a:extLst>
              </a:tr>
              <a:tr h="285750">
                <a:tc>
                  <a:txBody>
                    <a:bodyPr/>
                    <a:lstStyle/>
                    <a:p>
                      <a:pPr marL="0" indent="0">
                        <a:buFont typeface="+mj-lt"/>
                        <a:buNone/>
                      </a:pPr>
                      <a:r>
                        <a:rPr lang="en-GB" sz="1400" b="1" dirty="0">
                          <a:solidFill>
                            <a:schemeClr val="tx1"/>
                          </a:solidFill>
                          <a:latin typeface="+mn-lt"/>
                        </a:rPr>
                        <a:t>6</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6</a:t>
                      </a:r>
                    </a:p>
                  </a:txBody>
                  <a:tcPr>
                    <a:solidFill>
                      <a:schemeClr val="accent5">
                        <a:lumMod val="60000"/>
                        <a:lumOff val="40000"/>
                      </a:schemeClr>
                    </a:solidFill>
                  </a:tcPr>
                </a:tc>
                <a:extLst>
                  <a:ext uri="{0D108BD9-81ED-4DB2-BD59-A6C34878D82A}">
                    <a16:rowId xmlns:a16="http://schemas.microsoft.com/office/drawing/2014/main" xmlns="" val="1856055814"/>
                  </a:ext>
                </a:extLst>
              </a:tr>
              <a:tr h="285750">
                <a:tc>
                  <a:txBody>
                    <a:bodyPr/>
                    <a:lstStyle/>
                    <a:p>
                      <a:pPr marL="0" indent="0">
                        <a:buFont typeface="+mj-lt"/>
                        <a:buNone/>
                      </a:pPr>
                      <a:r>
                        <a:rPr lang="en-GB" sz="1400" b="1" dirty="0">
                          <a:solidFill>
                            <a:schemeClr val="tx1"/>
                          </a:solidFill>
                          <a:latin typeface="+mn-lt"/>
                        </a:rPr>
                        <a:t>7</a:t>
                      </a:r>
                    </a:p>
                  </a:txBody>
                  <a:tcPr>
                    <a:solidFill>
                      <a:schemeClr val="accent1">
                        <a:lumMod val="40000"/>
                        <a:lumOff val="60000"/>
                      </a:schemeClr>
                    </a:solidFill>
                  </a:tcPr>
                </a:tc>
                <a:tc>
                  <a:txBody>
                    <a:bodyPr/>
                    <a:lstStyle/>
                    <a:p>
                      <a:pPr marL="0" indent="0">
                        <a:buFont typeface="+mj-lt"/>
                        <a:buNone/>
                      </a:pPr>
                      <a:r>
                        <a:rPr lang="en-GB" sz="1400" b="1" dirty="0">
                          <a:solidFill>
                            <a:schemeClr val="tx1"/>
                          </a:solidFill>
                          <a:latin typeface="+mn-lt"/>
                        </a:rPr>
                        <a:t>7</a:t>
                      </a:r>
                    </a:p>
                  </a:txBody>
                  <a:tcPr>
                    <a:solidFill>
                      <a:schemeClr val="accent5">
                        <a:lumMod val="60000"/>
                        <a:lumOff val="40000"/>
                      </a:schemeClr>
                    </a:solidFill>
                  </a:tcPr>
                </a:tc>
                <a:extLst>
                  <a:ext uri="{0D108BD9-81ED-4DB2-BD59-A6C34878D82A}">
                    <a16:rowId xmlns:a16="http://schemas.microsoft.com/office/drawing/2014/main" xmlns="" val="2752094696"/>
                  </a:ext>
                </a:extLst>
              </a:tr>
              <a:tr h="0">
                <a:tc>
                  <a:txBody>
                    <a:bodyPr/>
                    <a:lstStyle/>
                    <a:p>
                      <a:r>
                        <a:rPr lang="en-GB" sz="1400" b="1" dirty="0">
                          <a:solidFill>
                            <a:schemeClr val="tx1"/>
                          </a:solidFill>
                          <a:latin typeface="+mn-lt"/>
                        </a:rPr>
                        <a:t>Plans/Ideas</a:t>
                      </a:r>
                    </a:p>
                  </a:txBody>
                  <a:tcPr>
                    <a:solidFill>
                      <a:schemeClr val="accent3">
                        <a:lumMod val="60000"/>
                        <a:lumOff val="40000"/>
                      </a:schemeClr>
                    </a:solidFill>
                  </a:tcPr>
                </a:tc>
                <a:tc>
                  <a:txBody>
                    <a:bodyPr/>
                    <a:lstStyle/>
                    <a:p>
                      <a:r>
                        <a:rPr lang="en-GB" sz="1400" b="1" dirty="0">
                          <a:solidFill>
                            <a:schemeClr val="tx1"/>
                          </a:solidFill>
                          <a:latin typeface="+mn-lt"/>
                        </a:rPr>
                        <a:t>Overcoming Barriers</a:t>
                      </a:r>
                    </a:p>
                  </a:txBody>
                  <a:tcPr>
                    <a:solidFill>
                      <a:srgbClr val="FF0000"/>
                    </a:solidFill>
                  </a:tcPr>
                </a:tc>
                <a:extLst>
                  <a:ext uri="{0D108BD9-81ED-4DB2-BD59-A6C34878D82A}">
                    <a16:rowId xmlns:a16="http://schemas.microsoft.com/office/drawing/2014/main" xmlns="" val="4072627666"/>
                  </a:ext>
                </a:extLst>
              </a:tr>
              <a:tr h="319405">
                <a:tc>
                  <a:txBody>
                    <a:bodyPr/>
                    <a:lstStyle/>
                    <a:p>
                      <a:pPr marL="0" indent="0">
                        <a:buFont typeface="+mj-lt"/>
                        <a:buNone/>
                      </a:pPr>
                      <a:r>
                        <a:rPr lang="en-GB" sz="1400" b="1" dirty="0">
                          <a:solidFill>
                            <a:schemeClr val="tx1"/>
                          </a:solidFill>
                          <a:latin typeface="+mn-lt"/>
                        </a:rPr>
                        <a:t>1</a:t>
                      </a:r>
                    </a:p>
                  </a:txBody>
                  <a:tcPr/>
                </a:tc>
                <a:tc>
                  <a:txBody>
                    <a:bodyPr/>
                    <a:lstStyle/>
                    <a:p>
                      <a:pPr marL="0" indent="0">
                        <a:buFont typeface="+mj-lt"/>
                        <a:buNone/>
                      </a:pPr>
                      <a:r>
                        <a:rPr lang="en-GB" sz="1400" b="1" dirty="0">
                          <a:solidFill>
                            <a:schemeClr val="tx1"/>
                          </a:solidFill>
                          <a:latin typeface="+mn-lt"/>
                        </a:rPr>
                        <a:t>1</a:t>
                      </a:r>
                    </a:p>
                  </a:txBody>
                  <a:tcPr>
                    <a:solidFill>
                      <a:schemeClr val="tx2">
                        <a:lumMod val="20000"/>
                        <a:lumOff val="80000"/>
                      </a:schemeClr>
                    </a:solidFill>
                  </a:tcPr>
                </a:tc>
                <a:extLst>
                  <a:ext uri="{0D108BD9-81ED-4DB2-BD59-A6C34878D82A}">
                    <a16:rowId xmlns:a16="http://schemas.microsoft.com/office/drawing/2014/main" xmlns="" val="614692685"/>
                  </a:ext>
                </a:extLst>
              </a:tr>
              <a:tr h="273050">
                <a:tc>
                  <a:txBody>
                    <a:bodyPr/>
                    <a:lstStyle/>
                    <a:p>
                      <a:pPr marL="0" indent="0">
                        <a:buFont typeface="+mj-lt"/>
                        <a:buNone/>
                      </a:pPr>
                      <a:r>
                        <a:rPr lang="en-GB" sz="1400" b="1" dirty="0">
                          <a:solidFill>
                            <a:schemeClr val="tx1"/>
                          </a:solidFill>
                          <a:latin typeface="+mn-lt"/>
                        </a:rPr>
                        <a:t>2</a:t>
                      </a:r>
                    </a:p>
                  </a:txBody>
                  <a:tcPr/>
                </a:tc>
                <a:tc>
                  <a:txBody>
                    <a:bodyPr/>
                    <a:lstStyle/>
                    <a:p>
                      <a:pPr marL="0" indent="0">
                        <a:buFont typeface="+mj-lt"/>
                        <a:buNone/>
                      </a:pPr>
                      <a:r>
                        <a:rPr lang="en-GB" sz="1400" b="1" dirty="0">
                          <a:solidFill>
                            <a:schemeClr val="tx1"/>
                          </a:solidFill>
                          <a:latin typeface="+mn-lt"/>
                        </a:rPr>
                        <a:t>2</a:t>
                      </a:r>
                    </a:p>
                  </a:txBody>
                  <a:tcPr>
                    <a:solidFill>
                      <a:schemeClr val="tx2">
                        <a:lumMod val="20000"/>
                        <a:lumOff val="80000"/>
                      </a:schemeClr>
                    </a:solidFill>
                  </a:tcPr>
                </a:tc>
                <a:extLst>
                  <a:ext uri="{0D108BD9-81ED-4DB2-BD59-A6C34878D82A}">
                    <a16:rowId xmlns:a16="http://schemas.microsoft.com/office/drawing/2014/main" xmlns="" val="4023920817"/>
                  </a:ext>
                </a:extLst>
              </a:tr>
              <a:tr h="226695">
                <a:tc>
                  <a:txBody>
                    <a:bodyPr/>
                    <a:lstStyle/>
                    <a:p>
                      <a:pPr marL="0" indent="0">
                        <a:buFont typeface="+mj-lt"/>
                        <a:buNone/>
                      </a:pPr>
                      <a:r>
                        <a:rPr lang="en-GB" sz="1400" b="1" dirty="0">
                          <a:solidFill>
                            <a:schemeClr val="tx1"/>
                          </a:solidFill>
                          <a:latin typeface="+mn-lt"/>
                        </a:rPr>
                        <a:t>3</a:t>
                      </a:r>
                    </a:p>
                  </a:txBody>
                  <a:tcPr/>
                </a:tc>
                <a:tc>
                  <a:txBody>
                    <a:bodyPr/>
                    <a:lstStyle/>
                    <a:p>
                      <a:pPr marL="0" indent="0">
                        <a:buFont typeface="+mj-lt"/>
                        <a:buNone/>
                      </a:pPr>
                      <a:r>
                        <a:rPr lang="en-GB" sz="1400" b="1" dirty="0">
                          <a:solidFill>
                            <a:schemeClr val="tx1"/>
                          </a:solidFill>
                          <a:latin typeface="+mn-lt"/>
                        </a:rPr>
                        <a:t>3</a:t>
                      </a:r>
                    </a:p>
                  </a:txBody>
                  <a:tcPr>
                    <a:solidFill>
                      <a:schemeClr val="tx2">
                        <a:lumMod val="20000"/>
                        <a:lumOff val="80000"/>
                      </a:schemeClr>
                    </a:solidFill>
                  </a:tcPr>
                </a:tc>
                <a:extLst>
                  <a:ext uri="{0D108BD9-81ED-4DB2-BD59-A6C34878D82A}">
                    <a16:rowId xmlns:a16="http://schemas.microsoft.com/office/drawing/2014/main" xmlns="" val="1365564941"/>
                  </a:ext>
                </a:extLst>
              </a:tr>
              <a:tr h="180340">
                <a:tc>
                  <a:txBody>
                    <a:bodyPr/>
                    <a:lstStyle/>
                    <a:p>
                      <a:pPr marL="0" indent="0">
                        <a:buFont typeface="+mj-lt"/>
                        <a:buNone/>
                      </a:pPr>
                      <a:r>
                        <a:rPr lang="en-GB" sz="1400" b="1" dirty="0">
                          <a:solidFill>
                            <a:schemeClr val="tx1"/>
                          </a:solidFill>
                          <a:latin typeface="+mn-lt"/>
                        </a:rPr>
                        <a:t>4</a:t>
                      </a:r>
                    </a:p>
                  </a:txBody>
                  <a:tcPr/>
                </a:tc>
                <a:tc>
                  <a:txBody>
                    <a:bodyPr/>
                    <a:lstStyle/>
                    <a:p>
                      <a:pPr marL="0" indent="0">
                        <a:buFont typeface="+mj-lt"/>
                        <a:buNone/>
                      </a:pPr>
                      <a:r>
                        <a:rPr lang="en-GB" sz="1400" b="1" dirty="0">
                          <a:solidFill>
                            <a:schemeClr val="tx1"/>
                          </a:solidFill>
                          <a:latin typeface="+mn-lt"/>
                        </a:rPr>
                        <a:t>4</a:t>
                      </a:r>
                    </a:p>
                  </a:txBody>
                  <a:tcPr>
                    <a:solidFill>
                      <a:schemeClr val="tx2">
                        <a:lumMod val="20000"/>
                        <a:lumOff val="80000"/>
                      </a:schemeClr>
                    </a:solidFill>
                  </a:tcPr>
                </a:tc>
                <a:extLst>
                  <a:ext uri="{0D108BD9-81ED-4DB2-BD59-A6C34878D82A}">
                    <a16:rowId xmlns:a16="http://schemas.microsoft.com/office/drawing/2014/main" xmlns="" val="1622072890"/>
                  </a:ext>
                </a:extLst>
              </a:tr>
              <a:tr h="133985">
                <a:tc>
                  <a:txBody>
                    <a:bodyPr/>
                    <a:lstStyle/>
                    <a:p>
                      <a:pPr marL="0" indent="0">
                        <a:buFont typeface="+mj-lt"/>
                        <a:buNone/>
                      </a:pPr>
                      <a:r>
                        <a:rPr lang="en-GB" sz="1400" b="1" dirty="0">
                          <a:solidFill>
                            <a:schemeClr val="tx1"/>
                          </a:solidFill>
                          <a:latin typeface="+mn-lt"/>
                        </a:rPr>
                        <a:t>5</a:t>
                      </a:r>
                    </a:p>
                  </a:txBody>
                  <a:tcPr/>
                </a:tc>
                <a:tc>
                  <a:txBody>
                    <a:bodyPr/>
                    <a:lstStyle/>
                    <a:p>
                      <a:pPr marL="0" indent="0">
                        <a:buFont typeface="+mj-lt"/>
                        <a:buNone/>
                      </a:pPr>
                      <a:r>
                        <a:rPr lang="en-GB" sz="1400" b="1" dirty="0">
                          <a:solidFill>
                            <a:schemeClr val="tx1"/>
                          </a:solidFill>
                          <a:latin typeface="+mn-lt"/>
                        </a:rPr>
                        <a:t>5</a:t>
                      </a:r>
                    </a:p>
                  </a:txBody>
                  <a:tcPr>
                    <a:solidFill>
                      <a:schemeClr val="tx2">
                        <a:lumMod val="20000"/>
                        <a:lumOff val="80000"/>
                      </a:schemeClr>
                    </a:solidFill>
                  </a:tcPr>
                </a:tc>
                <a:extLst>
                  <a:ext uri="{0D108BD9-81ED-4DB2-BD59-A6C34878D82A}">
                    <a16:rowId xmlns:a16="http://schemas.microsoft.com/office/drawing/2014/main" xmlns="" val="3626390909"/>
                  </a:ext>
                </a:extLst>
              </a:tr>
              <a:tr h="0">
                <a:tc>
                  <a:txBody>
                    <a:bodyPr/>
                    <a:lstStyle/>
                    <a:p>
                      <a:pPr marL="0" indent="0">
                        <a:buFont typeface="+mj-lt"/>
                        <a:buNone/>
                      </a:pPr>
                      <a:r>
                        <a:rPr lang="en-GB" sz="1400" b="1" dirty="0">
                          <a:solidFill>
                            <a:schemeClr val="tx1"/>
                          </a:solidFill>
                          <a:latin typeface="+mn-lt"/>
                        </a:rPr>
                        <a:t>6</a:t>
                      </a:r>
                    </a:p>
                  </a:txBody>
                  <a:tcPr/>
                </a:tc>
                <a:tc>
                  <a:txBody>
                    <a:bodyPr/>
                    <a:lstStyle/>
                    <a:p>
                      <a:pPr marL="0" indent="0">
                        <a:buFont typeface="+mj-lt"/>
                        <a:buNone/>
                      </a:pPr>
                      <a:r>
                        <a:rPr lang="en-GB" sz="1400" b="1" dirty="0">
                          <a:solidFill>
                            <a:schemeClr val="tx1"/>
                          </a:solidFill>
                          <a:latin typeface="+mn-lt"/>
                        </a:rPr>
                        <a:t>6</a:t>
                      </a:r>
                    </a:p>
                  </a:txBody>
                  <a:tcPr>
                    <a:solidFill>
                      <a:schemeClr val="tx2">
                        <a:lumMod val="20000"/>
                        <a:lumOff val="80000"/>
                      </a:schemeClr>
                    </a:solidFill>
                  </a:tcPr>
                </a:tc>
                <a:extLst>
                  <a:ext uri="{0D108BD9-81ED-4DB2-BD59-A6C34878D82A}">
                    <a16:rowId xmlns:a16="http://schemas.microsoft.com/office/drawing/2014/main" xmlns="" val="4070850893"/>
                  </a:ext>
                </a:extLst>
              </a:tr>
              <a:tr h="0">
                <a:tc>
                  <a:txBody>
                    <a:bodyPr/>
                    <a:lstStyle/>
                    <a:p>
                      <a:pPr marL="0" indent="0">
                        <a:buFont typeface="+mj-lt"/>
                        <a:buNone/>
                      </a:pPr>
                      <a:r>
                        <a:rPr lang="en-GB" sz="1400" b="1" dirty="0">
                          <a:solidFill>
                            <a:schemeClr val="tx1"/>
                          </a:solidFill>
                          <a:latin typeface="+mn-lt"/>
                        </a:rPr>
                        <a:t>7</a:t>
                      </a:r>
                    </a:p>
                  </a:txBody>
                  <a:tcPr/>
                </a:tc>
                <a:tc>
                  <a:txBody>
                    <a:bodyPr/>
                    <a:lstStyle/>
                    <a:p>
                      <a:pPr marL="0" indent="0">
                        <a:buFont typeface="+mj-lt"/>
                        <a:buNone/>
                      </a:pPr>
                      <a:r>
                        <a:rPr lang="en-GB" sz="1400" b="1" dirty="0">
                          <a:solidFill>
                            <a:schemeClr val="tx1"/>
                          </a:solidFill>
                          <a:latin typeface="+mn-lt"/>
                        </a:rPr>
                        <a:t>7</a:t>
                      </a:r>
                    </a:p>
                  </a:txBody>
                  <a:tcPr>
                    <a:solidFill>
                      <a:schemeClr val="tx2">
                        <a:lumMod val="20000"/>
                        <a:lumOff val="80000"/>
                      </a:schemeClr>
                    </a:solidFill>
                  </a:tcPr>
                </a:tc>
                <a:extLst>
                  <a:ext uri="{0D108BD9-81ED-4DB2-BD59-A6C34878D82A}">
                    <a16:rowId xmlns:a16="http://schemas.microsoft.com/office/drawing/2014/main" xmlns="" val="1996504371"/>
                  </a:ext>
                </a:extLst>
              </a:tr>
            </a:tbl>
          </a:graphicData>
        </a:graphic>
      </p:graphicFrame>
      <p:pic>
        <p:nvPicPr>
          <p:cNvPr id="16" name="Picture 15" descr="A picture containing animal&#10;&#10;Description automatically generated">
            <a:extLst>
              <a:ext uri="{FF2B5EF4-FFF2-40B4-BE49-F238E27FC236}">
                <a16:creationId xmlns:a16="http://schemas.microsoft.com/office/drawing/2014/main" xmlns="" id="{F245F2A0-F42C-47AB-B822-09A6E80A9AC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36323" y="5791201"/>
            <a:ext cx="1275037" cy="717208"/>
          </a:xfrm>
          <a:prstGeom prst="rect">
            <a:avLst/>
          </a:prstGeom>
        </p:spPr>
      </p:pic>
    </p:spTree>
    <p:custDataLst>
      <p:tags r:id="rId2"/>
    </p:custDataLst>
    <p:extLst>
      <p:ext uri="{BB962C8B-B14F-4D97-AF65-F5344CB8AC3E}">
        <p14:creationId xmlns:p14="http://schemas.microsoft.com/office/powerpoint/2010/main" val="129800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 descr="arte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1" y="838201"/>
            <a:ext cx="348183"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1" y="2209801"/>
            <a:ext cx="424579" cy="3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waglers_huggor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06000" y="2133600"/>
            <a:ext cx="584994" cy="3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galega_officinali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99114" y="3429001"/>
            <a:ext cx="535781"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8" name="Object 1"/>
          <p:cNvGraphicFramePr>
            <a:graphicFrameLocks/>
          </p:cNvGraphicFramePr>
          <p:nvPr>
            <p:extLst/>
          </p:nvPr>
        </p:nvGraphicFramePr>
        <p:xfrm>
          <a:off x="1885233" y="3429000"/>
          <a:ext cx="367951" cy="457200"/>
        </p:xfrm>
        <a:graphic>
          <a:graphicData uri="http://schemas.openxmlformats.org/presentationml/2006/ole">
            <mc:AlternateContent xmlns:mc="http://schemas.openxmlformats.org/markup-compatibility/2006">
              <mc:Choice xmlns:v="urn:schemas-microsoft-com:vml" Requires="v">
                <p:oleObj spid="_x0000_s7180" name="CorelDRAW! Graphic" r:id="rId8" imgW="6796460" imgH="6796460" progId="">
                  <p:embed/>
                </p:oleObj>
              </mc:Choice>
              <mc:Fallback>
                <p:oleObj name="CorelDRAW! Graphic" r:id="rId8" imgW="6796460" imgH="6796460" progId="">
                  <p:embed/>
                  <p:pic>
                    <p:nvPicPr>
                      <p:cNvPr id="20488" name="Object 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233" y="3429000"/>
                        <a:ext cx="367951" cy="457200"/>
                      </a:xfrm>
                      <a:prstGeom prst="rect">
                        <a:avLst/>
                      </a:prstGeom>
                      <a:noFill/>
                      <a:extLst/>
                    </p:spPr>
                  </p:pic>
                </p:oleObj>
              </mc:Fallback>
            </mc:AlternateContent>
          </a:graphicData>
        </a:graphic>
      </p:graphicFrame>
      <p:pic>
        <p:nvPicPr>
          <p:cNvPr id="20489" name="Picture 6" descr="http://imperticus.com/wp-content/uploads/2011/08/apple-tree1.jpg"/>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9882006" y="4992034"/>
            <a:ext cx="652889" cy="4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gila_monst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098478" y="672307"/>
            <a:ext cx="519113"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orange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57757" y="5477036"/>
            <a:ext cx="442669" cy="3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2895601" y="381000"/>
            <a:ext cx="6683765" cy="1676400"/>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1100" b="1" dirty="0">
                <a:solidFill>
                  <a:srgbClr val="C00000"/>
                </a:solidFill>
                <a:latin typeface="Century Gothic" panose="020B0502020202020204"/>
              </a:rPr>
              <a:t>Regional Medicines Optimisation </a:t>
            </a:r>
            <a:r>
              <a:rPr lang="en-GB" sz="1100" b="1" dirty="0" smtClean="0">
                <a:solidFill>
                  <a:srgbClr val="C00000"/>
                </a:solidFill>
                <a:latin typeface="Century Gothic" panose="020B0502020202020204"/>
              </a:rPr>
              <a:t>Committee VP Presentation</a:t>
            </a:r>
            <a:endParaRPr lang="en-GB" sz="1100" b="1" dirty="0">
              <a:solidFill>
                <a:srgbClr val="C00000"/>
              </a:solidFill>
              <a:latin typeface="Century Gothic" panose="020B0502020202020204"/>
            </a:endParaRPr>
          </a:p>
          <a:p>
            <a:pPr algn="ctr" defTabSz="342900">
              <a:defRPr/>
            </a:pPr>
            <a:r>
              <a:rPr lang="en-GB" sz="1800" b="1" dirty="0">
                <a:solidFill>
                  <a:srgbClr val="C00000"/>
                </a:solidFill>
                <a:latin typeface="Century Gothic" panose="020B0502020202020204"/>
              </a:rPr>
              <a:t>Opportunities for Savings and Improved Clinical Outcomes in Diabetes Care</a:t>
            </a:r>
          </a:p>
        </p:txBody>
      </p:sp>
      <p:graphicFrame>
        <p:nvGraphicFramePr>
          <p:cNvPr id="2" name="Table 1"/>
          <p:cNvGraphicFramePr>
            <a:graphicFrameLocks noGrp="1"/>
          </p:cNvGraphicFramePr>
          <p:nvPr>
            <p:extLst/>
          </p:nvPr>
        </p:nvGraphicFramePr>
        <p:xfrm>
          <a:off x="2867025" y="1238250"/>
          <a:ext cx="6515802" cy="40690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400175">
                  <a:extLst>
                    <a:ext uri="{9D8B030D-6E8A-4147-A177-3AD203B41FA5}">
                      <a16:colId xmlns:a16="http://schemas.microsoft.com/office/drawing/2014/main" xmlns="" val="20002"/>
                    </a:ext>
                  </a:extLst>
                </a:gridCol>
                <a:gridCol w="276693">
                  <a:extLst>
                    <a:ext uri="{9D8B030D-6E8A-4147-A177-3AD203B41FA5}">
                      <a16:colId xmlns:a16="http://schemas.microsoft.com/office/drawing/2014/main" xmlns="" val="20003"/>
                    </a:ext>
                  </a:extLst>
                </a:gridCol>
                <a:gridCol w="1780707">
                  <a:extLst>
                    <a:ext uri="{9D8B030D-6E8A-4147-A177-3AD203B41FA5}">
                      <a16:colId xmlns:a16="http://schemas.microsoft.com/office/drawing/2014/main" xmlns="" val="20004"/>
                    </a:ext>
                  </a:extLst>
                </a:gridCol>
                <a:gridCol w="391227">
                  <a:extLst>
                    <a:ext uri="{9D8B030D-6E8A-4147-A177-3AD203B41FA5}">
                      <a16:colId xmlns:a16="http://schemas.microsoft.com/office/drawing/2014/main" xmlns="" val="20005"/>
                    </a:ext>
                  </a:extLst>
                </a:gridCol>
              </a:tblGrid>
              <a:tr h="370840">
                <a:tc>
                  <a:txBody>
                    <a:bodyPr/>
                    <a:lstStyle/>
                    <a:p>
                      <a:endParaRPr lang="en-GB" sz="1200" dirty="0"/>
                    </a:p>
                  </a:txBody>
                  <a:tcPr/>
                </a:tc>
                <a:tc>
                  <a:txBody>
                    <a:bodyPr/>
                    <a:lstStyle/>
                    <a:p>
                      <a:pPr algn="ctr"/>
                      <a:r>
                        <a:rPr lang="en-GB" sz="1200" dirty="0" smtClean="0"/>
                        <a:t>West </a:t>
                      </a:r>
                      <a:r>
                        <a:rPr lang="en-GB" sz="1200" dirty="0" err="1" smtClean="0"/>
                        <a:t>Mids</a:t>
                      </a:r>
                      <a:endParaRPr lang="en-GB" sz="1200" dirty="0"/>
                    </a:p>
                  </a:txBody>
                  <a:tcPr/>
                </a:tc>
                <a:tc>
                  <a:txBody>
                    <a:bodyPr/>
                    <a:lstStyle/>
                    <a:p>
                      <a:pPr algn="ctr"/>
                      <a:r>
                        <a:rPr lang="en-GB" sz="1200" dirty="0" smtClean="0"/>
                        <a:t>East </a:t>
                      </a:r>
                      <a:r>
                        <a:rPr lang="en-GB" sz="1200" dirty="0" err="1" smtClean="0"/>
                        <a:t>Mids</a:t>
                      </a:r>
                      <a:endParaRPr lang="en-GB" sz="1200" dirty="0"/>
                    </a:p>
                  </a:txBody>
                  <a:tcPr/>
                </a:tc>
                <a:tc>
                  <a:txBody>
                    <a:bodyPr/>
                    <a:lstStyle/>
                    <a:p>
                      <a:pPr algn="ctr"/>
                      <a:endParaRPr lang="en-GB" sz="1200" dirty="0"/>
                    </a:p>
                  </a:txBody>
                  <a:tcPr/>
                </a:tc>
                <a:tc>
                  <a:txBody>
                    <a:bodyPr/>
                    <a:lstStyle/>
                    <a:p>
                      <a:pPr algn="ctr"/>
                      <a:r>
                        <a:rPr lang="en-GB" sz="1200" dirty="0" smtClean="0"/>
                        <a:t>Midlands Potential</a:t>
                      </a:r>
                      <a:endParaRPr lang="en-GB" sz="1200" dirty="0"/>
                    </a:p>
                  </a:txBody>
                  <a:tcPr/>
                </a:tc>
                <a:tc>
                  <a:txBody>
                    <a:bodyPr/>
                    <a:lstStyle/>
                    <a:p>
                      <a:endParaRPr lang="en-GB" sz="1200"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DPP4i Class</a:t>
                      </a:r>
                    </a:p>
                  </a:txBody>
                  <a:tcPr/>
                </a:tc>
                <a:tc>
                  <a:txBody>
                    <a:bodyPr/>
                    <a:lstStyle/>
                    <a:p>
                      <a:pPr algn="ctr"/>
                      <a:r>
                        <a:rPr lang="en-GB" sz="1600" dirty="0" smtClean="0"/>
                        <a:t>3140k</a:t>
                      </a:r>
                      <a:endParaRPr lang="en-GB" sz="1600" dirty="0"/>
                    </a:p>
                  </a:txBody>
                  <a:tcPr/>
                </a:tc>
                <a:tc>
                  <a:txBody>
                    <a:bodyPr/>
                    <a:lstStyle/>
                    <a:p>
                      <a:pPr algn="ctr"/>
                      <a:r>
                        <a:rPr lang="en-GB" sz="1600" dirty="0" smtClean="0"/>
                        <a:t>3140k</a:t>
                      </a:r>
                      <a:endParaRPr lang="en-GB" sz="1600" dirty="0"/>
                    </a:p>
                  </a:txBody>
                  <a:tcPr/>
                </a:tc>
                <a:tc>
                  <a:txBody>
                    <a:bodyPr/>
                    <a:lstStyle/>
                    <a:p>
                      <a:pPr algn="ctr"/>
                      <a:endParaRPr lang="en-GB" sz="1600"/>
                    </a:p>
                  </a:txBody>
                  <a:tcPr/>
                </a:tc>
                <a:tc>
                  <a:txBody>
                    <a:bodyPr/>
                    <a:lstStyle/>
                    <a:p>
                      <a:pPr algn="ctr"/>
                      <a:r>
                        <a:rPr lang="en-GB" sz="1600" dirty="0" smtClean="0"/>
                        <a:t>6280K</a:t>
                      </a: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Metformin</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Combos </a:t>
                      </a:r>
                      <a:endParaRPr lang="en-GB" sz="1600" dirty="0"/>
                    </a:p>
                  </a:txBody>
                  <a:tcPr/>
                </a:tc>
                <a:tc>
                  <a:txBody>
                    <a:bodyPr/>
                    <a:lstStyle/>
                    <a:p>
                      <a:pPr algn="ctr"/>
                      <a:r>
                        <a:rPr lang="en-GB" sz="1600" dirty="0" smtClean="0"/>
                        <a:t>900k</a:t>
                      </a:r>
                      <a:endParaRPr lang="en-GB" sz="1600" dirty="0"/>
                    </a:p>
                  </a:txBody>
                  <a:tcPr/>
                </a:tc>
                <a:tc>
                  <a:txBody>
                    <a:bodyPr/>
                    <a:lstStyle/>
                    <a:p>
                      <a:pPr algn="ctr"/>
                      <a:r>
                        <a:rPr lang="en-GB" sz="1600" dirty="0" smtClean="0"/>
                        <a:t>900k</a:t>
                      </a:r>
                      <a:endParaRPr lang="en-GB" sz="1600" dirty="0"/>
                    </a:p>
                  </a:txBody>
                  <a:tcPr/>
                </a:tc>
                <a:tc>
                  <a:txBody>
                    <a:bodyPr/>
                    <a:lstStyle/>
                    <a:p>
                      <a:pPr algn="ctr"/>
                      <a:endParaRPr lang="en-GB" sz="1600"/>
                    </a:p>
                  </a:txBody>
                  <a:tcPr/>
                </a:tc>
                <a:tc>
                  <a:txBody>
                    <a:bodyPr/>
                    <a:lstStyle/>
                    <a:p>
                      <a:pPr algn="ctr"/>
                      <a:r>
                        <a:rPr lang="en-GB" sz="1600" dirty="0" smtClean="0"/>
                        <a:t>1800k </a:t>
                      </a: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02"/>
                  </a:ext>
                </a:extLst>
              </a:tr>
              <a:tr h="370840">
                <a:tc>
                  <a:txBody>
                    <a:bodyPr/>
                    <a:lstStyle/>
                    <a:p>
                      <a:r>
                        <a:rPr lang="en-GB" sz="1600" b="1" dirty="0" smtClean="0">
                          <a:solidFill>
                            <a:srgbClr val="C00000"/>
                          </a:solidFill>
                        </a:rPr>
                        <a:t>Insulins </a:t>
                      </a:r>
                    </a:p>
                  </a:txBody>
                  <a:tcPr/>
                </a:tc>
                <a:tc>
                  <a:txBody>
                    <a:bodyPr/>
                    <a:lstStyle/>
                    <a:p>
                      <a:pPr algn="ctr"/>
                      <a:r>
                        <a:rPr lang="en-GB" sz="1600" dirty="0" smtClean="0"/>
                        <a:t>571k</a:t>
                      </a:r>
                      <a:endParaRPr lang="en-GB" sz="1600" dirty="0"/>
                    </a:p>
                  </a:txBody>
                  <a:tcPr/>
                </a:tc>
                <a:tc>
                  <a:txBody>
                    <a:bodyPr/>
                    <a:lstStyle/>
                    <a:p>
                      <a:pPr algn="ctr"/>
                      <a:r>
                        <a:rPr lang="en-GB" sz="1600" dirty="0" smtClean="0"/>
                        <a:t>571k</a:t>
                      </a:r>
                      <a:endParaRPr lang="en-GB" sz="1600" dirty="0"/>
                    </a:p>
                  </a:txBody>
                  <a:tcPr/>
                </a:tc>
                <a:tc>
                  <a:txBody>
                    <a:bodyPr/>
                    <a:lstStyle/>
                    <a:p>
                      <a:pPr algn="ctr"/>
                      <a:endParaRPr lang="en-GB" sz="1600" dirty="0"/>
                    </a:p>
                  </a:txBody>
                  <a:tcPr/>
                </a:tc>
                <a:tc>
                  <a:txBody>
                    <a:bodyPr/>
                    <a:lstStyle/>
                    <a:p>
                      <a:pPr algn="ctr"/>
                      <a:r>
                        <a:rPr lang="en-GB" sz="1600" dirty="0" smtClean="0"/>
                        <a:t>1142k</a:t>
                      </a:r>
                      <a:endParaRPr lang="en-GB" sz="1600" dirty="0"/>
                    </a:p>
                  </a:txBody>
                  <a:tcPr/>
                </a:tc>
                <a:tc>
                  <a:txBody>
                    <a:bodyPr/>
                    <a:lstStyle/>
                    <a:p>
                      <a:pPr algn="ctr"/>
                      <a:endParaRPr lang="en-GB" sz="1600"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Glucose Monitors</a:t>
                      </a:r>
                    </a:p>
                  </a:txBody>
                  <a:tcPr/>
                </a:tc>
                <a:tc>
                  <a:txBody>
                    <a:bodyPr/>
                    <a:lstStyle/>
                    <a:p>
                      <a:pPr algn="ctr"/>
                      <a:r>
                        <a:rPr lang="en-GB" sz="1600" dirty="0" smtClean="0">
                          <a:solidFill>
                            <a:srgbClr val="C00000"/>
                          </a:solidFill>
                        </a:rPr>
                        <a:t>Scenario B</a:t>
                      </a:r>
                    </a:p>
                    <a:p>
                      <a:pPr algn="ctr"/>
                      <a:r>
                        <a:rPr lang="en-GB" sz="1600" dirty="0" smtClean="0"/>
                        <a:t>777k</a:t>
                      </a:r>
                    </a:p>
                    <a:p>
                      <a:pPr algn="ctr"/>
                      <a:r>
                        <a:rPr lang="en-GB" sz="1600" dirty="0" smtClean="0">
                          <a:solidFill>
                            <a:srgbClr val="C00000"/>
                          </a:solidFill>
                        </a:rPr>
                        <a:t>Scenario C</a:t>
                      </a:r>
                    </a:p>
                    <a:p>
                      <a:pPr algn="ctr"/>
                      <a:r>
                        <a:rPr lang="en-GB" sz="1600" dirty="0" smtClean="0"/>
                        <a:t>1.96 m</a:t>
                      </a:r>
                    </a:p>
                    <a:p>
                      <a:pPr algn="ctr"/>
                      <a:r>
                        <a:rPr lang="en-GB" sz="1600" dirty="0" smtClean="0">
                          <a:solidFill>
                            <a:srgbClr val="C00000"/>
                          </a:solidFill>
                        </a:rPr>
                        <a:t>Scenario D</a:t>
                      </a:r>
                    </a:p>
                    <a:p>
                      <a:pPr algn="ctr"/>
                      <a:r>
                        <a:rPr lang="en-GB" sz="1600" dirty="0" smtClean="0"/>
                        <a:t>5.13 m</a:t>
                      </a:r>
                    </a:p>
                  </a:txBody>
                  <a:tcPr/>
                </a:tc>
                <a:tc>
                  <a:txBody>
                    <a:bodyPr/>
                    <a:lstStyle/>
                    <a:p>
                      <a:pPr algn="ctr"/>
                      <a:r>
                        <a:rPr lang="en-GB" sz="1600" dirty="0" smtClean="0">
                          <a:solidFill>
                            <a:srgbClr val="C00000"/>
                          </a:solidFill>
                        </a:rPr>
                        <a:t>Scenario B</a:t>
                      </a:r>
                    </a:p>
                    <a:p>
                      <a:pPr algn="ctr"/>
                      <a:r>
                        <a:rPr lang="en-GB" sz="1600" dirty="0" smtClean="0"/>
                        <a:t>777k</a:t>
                      </a:r>
                    </a:p>
                    <a:p>
                      <a:pPr algn="ctr"/>
                      <a:r>
                        <a:rPr lang="en-GB" sz="1600" dirty="0" smtClean="0">
                          <a:solidFill>
                            <a:srgbClr val="C00000"/>
                          </a:solidFill>
                        </a:rPr>
                        <a:t>Scenario C</a:t>
                      </a:r>
                    </a:p>
                    <a:p>
                      <a:pPr algn="ctr"/>
                      <a:r>
                        <a:rPr lang="en-GB" sz="1600" dirty="0" smtClean="0"/>
                        <a:t>1.96 m</a:t>
                      </a:r>
                    </a:p>
                    <a:p>
                      <a:pPr algn="ctr"/>
                      <a:r>
                        <a:rPr lang="en-GB" sz="1600" dirty="0" smtClean="0">
                          <a:solidFill>
                            <a:srgbClr val="C00000"/>
                          </a:solidFill>
                        </a:rPr>
                        <a:t>Scenario D</a:t>
                      </a:r>
                    </a:p>
                    <a:p>
                      <a:pPr algn="ctr"/>
                      <a:r>
                        <a:rPr lang="en-GB" sz="1600" dirty="0" smtClean="0"/>
                        <a:t>5.13 m</a:t>
                      </a:r>
                    </a:p>
                  </a:txBody>
                  <a:tcPr/>
                </a:tc>
                <a:tc>
                  <a:txBody>
                    <a:bodyPr/>
                    <a:lstStyle/>
                    <a:p>
                      <a:pPr algn="ctr"/>
                      <a:endParaRPr lang="en-GB" sz="1600" dirty="0"/>
                    </a:p>
                  </a:txBody>
                  <a:tcPr/>
                </a:tc>
                <a:tc>
                  <a:txBody>
                    <a:bodyPr/>
                    <a:lstStyle/>
                    <a:p>
                      <a:pPr algn="ctr"/>
                      <a:r>
                        <a:rPr lang="en-GB" sz="1600" dirty="0" smtClean="0">
                          <a:solidFill>
                            <a:srgbClr val="C00000"/>
                          </a:solidFill>
                        </a:rPr>
                        <a:t>Scenario B</a:t>
                      </a:r>
                    </a:p>
                    <a:p>
                      <a:pPr algn="ctr"/>
                      <a:r>
                        <a:rPr lang="en-GB" sz="1600" dirty="0" smtClean="0"/>
                        <a:t>1554k</a:t>
                      </a:r>
                    </a:p>
                    <a:p>
                      <a:pPr algn="ctr"/>
                      <a:r>
                        <a:rPr lang="en-GB" sz="1600" dirty="0" smtClean="0">
                          <a:solidFill>
                            <a:srgbClr val="C00000"/>
                          </a:solidFill>
                        </a:rPr>
                        <a:t>Scenario C</a:t>
                      </a:r>
                    </a:p>
                    <a:p>
                      <a:pPr algn="ctr"/>
                      <a:r>
                        <a:rPr lang="en-GB" sz="1600" dirty="0" smtClean="0"/>
                        <a:t>3.92 m</a:t>
                      </a:r>
                    </a:p>
                    <a:p>
                      <a:pPr algn="ctr"/>
                      <a:r>
                        <a:rPr lang="en-GB" sz="1600" dirty="0" smtClean="0">
                          <a:solidFill>
                            <a:srgbClr val="C00000"/>
                          </a:solidFill>
                        </a:rPr>
                        <a:t>Scenario D</a:t>
                      </a:r>
                    </a:p>
                    <a:p>
                      <a:pPr algn="ctr"/>
                      <a:r>
                        <a:rPr lang="en-GB" sz="1600" dirty="0" smtClean="0"/>
                        <a:t>10.26 m</a:t>
                      </a:r>
                    </a:p>
                  </a:txBody>
                  <a:tcPr/>
                </a:tc>
                <a:tc>
                  <a:txBody>
                    <a:bodyPr/>
                    <a:lstStyle/>
                    <a:p>
                      <a:pPr algn="ctr"/>
                      <a:endParaRPr lang="en-GB" sz="1600" dirty="0"/>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Total-</a:t>
                      </a:r>
                      <a:r>
                        <a:rPr lang="en-GB" sz="1600" b="1" baseline="0" dirty="0" smtClean="0">
                          <a:solidFill>
                            <a:srgbClr val="C00000"/>
                          </a:solidFill>
                        </a:rPr>
                        <a:t> year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C00000"/>
                          </a:solidFill>
                        </a:rPr>
                        <a:t>savings</a:t>
                      </a:r>
                    </a:p>
                  </a:txBody>
                  <a:tcPr/>
                </a:tc>
                <a:tc>
                  <a:txBody>
                    <a:bodyPr/>
                    <a:lstStyle/>
                    <a:p>
                      <a:pPr algn="ctr"/>
                      <a:r>
                        <a:rPr lang="en-GB" sz="1600" dirty="0" smtClean="0"/>
                        <a:t>B: 5.387 m</a:t>
                      </a:r>
                    </a:p>
                    <a:p>
                      <a:pPr algn="ctr"/>
                      <a:r>
                        <a:rPr lang="en-GB" sz="1600" dirty="0" smtClean="0"/>
                        <a:t>C: 6.570 m</a:t>
                      </a:r>
                    </a:p>
                    <a:p>
                      <a:pPr algn="ctr"/>
                      <a:r>
                        <a:rPr lang="en-GB" sz="1600" dirty="0" smtClean="0"/>
                        <a:t>D: 9.740 m</a:t>
                      </a:r>
                    </a:p>
                  </a:txBody>
                  <a:tcPr/>
                </a:tc>
                <a:tc>
                  <a:txBody>
                    <a:bodyPr/>
                    <a:lstStyle/>
                    <a:p>
                      <a:pPr algn="ctr"/>
                      <a:r>
                        <a:rPr lang="en-GB" sz="1600" dirty="0" smtClean="0"/>
                        <a:t>B: 5.387 m</a:t>
                      </a:r>
                    </a:p>
                    <a:p>
                      <a:pPr algn="ctr"/>
                      <a:r>
                        <a:rPr lang="en-GB" sz="1600" dirty="0" smtClean="0"/>
                        <a:t>C: 6.570 m</a:t>
                      </a:r>
                    </a:p>
                    <a:p>
                      <a:pPr algn="ctr"/>
                      <a:r>
                        <a:rPr lang="en-GB" sz="1600" dirty="0" smtClean="0"/>
                        <a:t>D: 9.740 m</a:t>
                      </a:r>
                    </a:p>
                  </a:txBody>
                  <a:tcPr/>
                </a:tc>
                <a:tc>
                  <a:txBody>
                    <a:bodyPr/>
                    <a:lstStyle/>
                    <a:p>
                      <a:pPr algn="ctr"/>
                      <a:endParaRPr lang="en-GB" sz="1600" dirty="0"/>
                    </a:p>
                  </a:txBody>
                  <a:tcPr/>
                </a:tc>
                <a:tc>
                  <a:txBody>
                    <a:bodyPr/>
                    <a:lstStyle/>
                    <a:p>
                      <a:pPr algn="ctr"/>
                      <a:r>
                        <a:rPr lang="en-GB" sz="1600" dirty="0" smtClean="0"/>
                        <a:t>B: 10.774 m</a:t>
                      </a:r>
                    </a:p>
                    <a:p>
                      <a:pPr algn="ctr"/>
                      <a:r>
                        <a:rPr lang="en-GB" sz="1600" dirty="0" smtClean="0"/>
                        <a:t>C: 13.140 m</a:t>
                      </a:r>
                    </a:p>
                    <a:p>
                      <a:pPr algn="ctr"/>
                      <a:r>
                        <a:rPr lang="en-GB" sz="1600" dirty="0" smtClean="0"/>
                        <a:t>D: 19.480 m</a:t>
                      </a:r>
                    </a:p>
                  </a:txBody>
                  <a:tcPr/>
                </a:tc>
                <a:tc>
                  <a:txBody>
                    <a:bodyPr/>
                    <a:lstStyle/>
                    <a:p>
                      <a:pPr algn="ctr"/>
                      <a:endParaRPr lang="en-GB" sz="1600" dirty="0"/>
                    </a:p>
                  </a:txBody>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2667001" y="5473006"/>
            <a:ext cx="7600003" cy="1384995"/>
          </a:xfrm>
          <a:prstGeom prst="rect">
            <a:avLst/>
          </a:prstGeom>
          <a:noFill/>
        </p:spPr>
        <p:txBody>
          <a:bodyPr wrap="square" rtlCol="0">
            <a:spAutoFit/>
          </a:bodyPr>
          <a:lstStyle/>
          <a:p>
            <a:r>
              <a:rPr lang="en-GB" sz="1400" b="1" dirty="0">
                <a:solidFill>
                  <a:srgbClr val="C00000"/>
                </a:solidFill>
                <a:latin typeface="Arial" panose="020B0604020202020204"/>
              </a:rPr>
              <a:t>Assumptions:</a:t>
            </a:r>
            <a:r>
              <a:rPr lang="en-GB" sz="1400" dirty="0">
                <a:solidFill>
                  <a:prstClr val="black"/>
                </a:solidFill>
                <a:latin typeface="Arial" panose="020B0604020202020204"/>
              </a:rPr>
              <a:t> Midlands is 20% of England. 10.4 million population</a:t>
            </a:r>
          </a:p>
          <a:p>
            <a:r>
              <a:rPr lang="en-GB" sz="1400" dirty="0">
                <a:solidFill>
                  <a:srgbClr val="C00000"/>
                </a:solidFill>
                <a:latin typeface="Arial" panose="020B0604020202020204"/>
              </a:rPr>
              <a:t>DPP4i:</a:t>
            </a:r>
            <a:r>
              <a:rPr lang="en-GB" sz="1400" dirty="0">
                <a:solidFill>
                  <a:prstClr val="black"/>
                </a:solidFill>
                <a:latin typeface="Arial" panose="020B0604020202020204"/>
              </a:rPr>
              <a:t> switch to best West Midland Regional</a:t>
            </a:r>
          </a:p>
          <a:p>
            <a:r>
              <a:rPr lang="en-GB" sz="1400" dirty="0">
                <a:solidFill>
                  <a:srgbClr val="C00000"/>
                </a:solidFill>
                <a:latin typeface="Arial" panose="020B0604020202020204"/>
              </a:rPr>
              <a:t>Metformin combos: </a:t>
            </a:r>
            <a:r>
              <a:rPr lang="en-GB" sz="1400" dirty="0">
                <a:solidFill>
                  <a:prstClr val="black"/>
                </a:solidFill>
                <a:latin typeface="Arial" panose="020B0604020202020204"/>
              </a:rPr>
              <a:t>10% of metformin spend</a:t>
            </a:r>
          </a:p>
          <a:p>
            <a:r>
              <a:rPr lang="en-GB" sz="1400" dirty="0">
                <a:solidFill>
                  <a:srgbClr val="C00000"/>
                </a:solidFill>
                <a:latin typeface="Arial" panose="020B0604020202020204"/>
              </a:rPr>
              <a:t>Insulins:</a:t>
            </a:r>
            <a:r>
              <a:rPr lang="en-GB" sz="1400" dirty="0">
                <a:solidFill>
                  <a:prstClr val="black"/>
                </a:solidFill>
                <a:latin typeface="Arial" panose="020B0604020202020204"/>
              </a:rPr>
              <a:t> 80% </a:t>
            </a:r>
            <a:r>
              <a:rPr lang="en-GB" sz="1400" dirty="0" err="1">
                <a:solidFill>
                  <a:prstClr val="black"/>
                </a:solidFill>
                <a:latin typeface="Arial" panose="020B0604020202020204"/>
              </a:rPr>
              <a:t>Semglee</a:t>
            </a:r>
            <a:r>
              <a:rPr lang="en-GB" sz="1400" dirty="0">
                <a:solidFill>
                  <a:prstClr val="black"/>
                </a:solidFill>
                <a:latin typeface="Arial" panose="020B0604020202020204"/>
              </a:rPr>
              <a:t> switch</a:t>
            </a:r>
          </a:p>
          <a:p>
            <a:r>
              <a:rPr lang="en-GB" sz="1400" dirty="0">
                <a:solidFill>
                  <a:srgbClr val="C00000"/>
                </a:solidFill>
                <a:latin typeface="Arial" panose="020B0604020202020204"/>
              </a:rPr>
              <a:t>Glucose meters: </a:t>
            </a:r>
            <a:r>
              <a:rPr lang="en-GB" sz="1400" dirty="0">
                <a:solidFill>
                  <a:prstClr val="black"/>
                </a:solidFill>
                <a:latin typeface="Arial" panose="020B0604020202020204"/>
              </a:rPr>
              <a:t>Scenario B (High cost 25%, low cost 75%, Scenario C (High cost  10%, low cost 90%, Scenario D (High cost 10%, low cost 40%. Lowest cost </a:t>
            </a:r>
            <a:r>
              <a:rPr lang="en-GB" sz="1400">
                <a:solidFill>
                  <a:prstClr val="black"/>
                </a:solidFill>
                <a:latin typeface="Arial" panose="020B0604020202020204"/>
              </a:rPr>
              <a:t>50%)</a:t>
            </a:r>
            <a:endParaRPr lang="en-GB" sz="1400" dirty="0">
              <a:solidFill>
                <a:prstClr val="black"/>
              </a:solidFill>
              <a:latin typeface="Arial" panose="020B0604020202020204"/>
            </a:endParaRPr>
          </a:p>
        </p:txBody>
      </p:sp>
    </p:spTree>
    <p:custDataLst>
      <p:tags r:id="rId2"/>
    </p:custDataLst>
    <p:extLst>
      <p:ext uri="{BB962C8B-B14F-4D97-AF65-F5344CB8AC3E}">
        <p14:creationId xmlns:p14="http://schemas.microsoft.com/office/powerpoint/2010/main" val="209371972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Procurement and Medicines Optimisation</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3907276209"/>
              </p:ext>
            </p:extLst>
          </p:nvPr>
        </p:nvGraphicFramePr>
        <p:xfrm>
          <a:off x="173181" y="2586952"/>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a16="http://schemas.microsoft.com/office/drawing/2014/main" xmlns="" val="206935365"/>
                    </a:ext>
                  </a:extLst>
                </a:gridCol>
                <a:gridCol w="27432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a16="http://schemas.microsoft.com/office/drawing/2014/main" xmlns=""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a16="http://schemas.microsoft.com/office/drawing/2014/main" xmlns=""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91642713"/>
              </p:ext>
            </p:extLst>
          </p:nvPr>
        </p:nvGraphicFramePr>
        <p:xfrm>
          <a:off x="129303" y="4012277"/>
          <a:ext cx="10224654" cy="1889760"/>
        </p:xfrm>
        <a:graphic>
          <a:graphicData uri="http://schemas.openxmlformats.org/drawingml/2006/table">
            <a:tbl>
              <a:tblPr firstRow="1" bandRow="1">
                <a:tableStyleId>{5C22544A-7EE6-4342-B048-85BDC9FD1C3A}</a:tableStyleId>
              </a:tblPr>
              <a:tblGrid>
                <a:gridCol w="1902691">
                  <a:extLst>
                    <a:ext uri="{9D8B030D-6E8A-4147-A177-3AD203B41FA5}">
                      <a16:colId xmlns:a16="http://schemas.microsoft.com/office/drawing/2014/main" xmlns="" val="3149767995"/>
                    </a:ext>
                  </a:extLst>
                </a:gridCol>
                <a:gridCol w="2161191">
                  <a:extLst>
                    <a:ext uri="{9D8B030D-6E8A-4147-A177-3AD203B41FA5}">
                      <a16:colId xmlns:a16="http://schemas.microsoft.com/office/drawing/2014/main" xmlns="" val="3821058406"/>
                    </a:ext>
                  </a:extLst>
                </a:gridCol>
                <a:gridCol w="2530881">
                  <a:extLst>
                    <a:ext uri="{9D8B030D-6E8A-4147-A177-3AD203B41FA5}">
                      <a16:colId xmlns:a16="http://schemas.microsoft.com/office/drawing/2014/main" xmlns="" val="1016507446"/>
                    </a:ext>
                  </a:extLst>
                </a:gridCol>
                <a:gridCol w="2262910">
                  <a:extLst>
                    <a:ext uri="{9D8B030D-6E8A-4147-A177-3AD203B41FA5}">
                      <a16:colId xmlns:a16="http://schemas.microsoft.com/office/drawing/2014/main" xmlns="" val="1660883304"/>
                    </a:ext>
                  </a:extLst>
                </a:gridCol>
                <a:gridCol w="1366981">
                  <a:extLst>
                    <a:ext uri="{9D8B030D-6E8A-4147-A177-3AD203B41FA5}">
                      <a16:colId xmlns:a16="http://schemas.microsoft.com/office/drawing/2014/main" xmlns=""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a16="http://schemas.microsoft.com/office/drawing/2014/main" xmlns="" val="2814270558"/>
                  </a:ext>
                </a:extLst>
              </a:tr>
              <a:tr h="370840">
                <a:tc>
                  <a:txBody>
                    <a:bodyPr/>
                    <a:lstStyle/>
                    <a:p>
                      <a:r>
                        <a:rPr lang="en-GB" sz="1100" b="1" dirty="0" smtClean="0"/>
                        <a:t>14: GIRFT,</a:t>
                      </a:r>
                      <a:r>
                        <a:rPr lang="en-GB" sz="1100" b="1" baseline="0" dirty="0" smtClean="0"/>
                        <a:t> Trust and others to address novel procurement and reduce costs where possible</a:t>
                      </a:r>
                    </a:p>
                    <a:p>
                      <a:endParaRPr lang="en-GB" sz="1100" b="1" baseline="0" dirty="0" smtClean="0"/>
                    </a:p>
                    <a:p>
                      <a:endParaRPr lang="en-GB" sz="1100" b="1" baseline="0" dirty="0" smtClean="0"/>
                    </a:p>
                    <a:p>
                      <a:endParaRPr lang="en-GB" sz="1100" b="1" baseline="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a16="http://schemas.microsoft.com/office/drawing/2014/main" xmlns="" val="4047405756"/>
                  </a:ext>
                </a:extLst>
              </a:tr>
            </a:tbl>
          </a:graphicData>
        </a:graphic>
      </p:graphicFrame>
      <p:pic>
        <p:nvPicPr>
          <p:cNvPr id="10" name="Picture 9"/>
          <p:cNvPicPr>
            <a:picLocks noChangeAspect="1"/>
          </p:cNvPicPr>
          <p:nvPr/>
        </p:nvPicPr>
        <p:blipFill>
          <a:blip r:embed="rId4"/>
          <a:stretch>
            <a:fillRect/>
          </a:stretch>
        </p:blipFill>
        <p:spPr>
          <a:xfrm>
            <a:off x="2493817" y="1261434"/>
            <a:ext cx="9183329" cy="1046899"/>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1915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8" y="-120073"/>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 </a:t>
            </a:r>
            <a:r>
              <a:rPr lang="en-GB" sz="3200" b="1" dirty="0">
                <a:solidFill>
                  <a:srgbClr val="C00000"/>
                </a:solidFill>
              </a:rPr>
              <a:t>at GEH</a:t>
            </a: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45473" y="1151369"/>
            <a:ext cx="10515600" cy="483466"/>
          </a:xfrm>
        </p:spPr>
        <p:txBody>
          <a:bodyPr>
            <a:noAutofit/>
          </a:bodyPr>
          <a:lstStyle/>
          <a:p>
            <a:pPr marL="0" indent="0">
              <a:buNone/>
            </a:pPr>
            <a:r>
              <a:rPr lang="en-GB" sz="2400" dirty="0" smtClean="0"/>
              <a:t>Reducing Impact of Litigation</a:t>
            </a:r>
            <a:endParaRPr lang="en-GB" sz="2400" dirty="0"/>
          </a:p>
        </p:txBody>
      </p:sp>
      <p:pic>
        <p:nvPicPr>
          <p:cNvPr id="3" name="Picture 2"/>
          <p:cNvPicPr>
            <a:picLocks noChangeAspect="1"/>
          </p:cNvPicPr>
          <p:nvPr/>
        </p:nvPicPr>
        <p:blipFill>
          <a:blip r:embed="rId4"/>
          <a:stretch>
            <a:fillRect/>
          </a:stretch>
        </p:blipFill>
        <p:spPr>
          <a:xfrm>
            <a:off x="1700384" y="2298290"/>
            <a:ext cx="6371303" cy="432619"/>
          </a:xfrm>
          <a:prstGeom prst="rect">
            <a:avLst/>
          </a:prstGeom>
        </p:spPr>
      </p:pic>
    </p:spTree>
    <p:extLst>
      <p:ext uri="{BB962C8B-B14F-4D97-AF65-F5344CB8AC3E}">
        <p14:creationId xmlns:p14="http://schemas.microsoft.com/office/powerpoint/2010/main" val="3938512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1" y="-286327"/>
            <a:ext cx="10515600" cy="1325563"/>
          </a:xfrm>
        </p:spPr>
        <p:txBody>
          <a:bodyPr>
            <a:normAutofit/>
          </a:bodyPr>
          <a:lstStyle/>
          <a:p>
            <a:r>
              <a:rPr lang="en-GB" sz="3200" b="1" dirty="0">
                <a:solidFill>
                  <a:srgbClr val="C00000"/>
                </a:solidFill>
              </a:rPr>
              <a:t>Implementing the GIRFT </a:t>
            </a:r>
            <a:r>
              <a:rPr lang="en-GB" sz="3200" b="1" dirty="0" smtClean="0">
                <a:solidFill>
                  <a:srgbClr val="C00000"/>
                </a:solidFill>
              </a:rPr>
              <a:t>Recommendations</a:t>
            </a:r>
            <a:endParaRPr lang="en-GB" sz="3200" b="1" dirty="0">
              <a:solidFill>
                <a:srgbClr val="C00000"/>
              </a:solidFill>
            </a:endParaRPr>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57" y="6345382"/>
            <a:ext cx="1383229" cy="347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41890" y="428567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27001" y="680316"/>
            <a:ext cx="10515600" cy="483466"/>
          </a:xfrm>
        </p:spPr>
        <p:txBody>
          <a:bodyPr>
            <a:noAutofit/>
          </a:bodyPr>
          <a:lstStyle/>
          <a:p>
            <a:pPr marL="0" indent="0">
              <a:buNone/>
            </a:pPr>
            <a:r>
              <a:rPr lang="en-GB" sz="2400" dirty="0" smtClean="0"/>
              <a:t>Procurement and Medicines Optimisation</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3907276209"/>
              </p:ext>
            </p:extLst>
          </p:nvPr>
        </p:nvGraphicFramePr>
        <p:xfrm>
          <a:off x="173181" y="2586952"/>
          <a:ext cx="5303983" cy="1112520"/>
        </p:xfrm>
        <a:graphic>
          <a:graphicData uri="http://schemas.openxmlformats.org/drawingml/2006/table">
            <a:tbl>
              <a:tblPr firstRow="1" bandRow="1">
                <a:tableStyleId>{5C22544A-7EE6-4342-B048-85BDC9FD1C3A}</a:tableStyleId>
              </a:tblPr>
              <a:tblGrid>
                <a:gridCol w="2560783">
                  <a:extLst>
                    <a:ext uri="{9D8B030D-6E8A-4147-A177-3AD203B41FA5}">
                      <a16:colId xmlns:a16="http://schemas.microsoft.com/office/drawing/2014/main" xmlns="" val="206935365"/>
                    </a:ext>
                  </a:extLst>
                </a:gridCol>
                <a:gridCol w="2743200">
                  <a:extLst>
                    <a:ext uri="{9D8B030D-6E8A-4147-A177-3AD203B41FA5}">
                      <a16:colId xmlns:a16="http://schemas.microsoft.com/office/drawing/2014/main" xmlns="" val="2401496361"/>
                    </a:ext>
                  </a:extLst>
                </a:gridCol>
              </a:tblGrid>
              <a:tr h="381000">
                <a:tc>
                  <a:txBody>
                    <a:bodyPr/>
                    <a:lstStyle/>
                    <a:p>
                      <a:pPr marL="0" indent="0">
                        <a:buFont typeface="+mj-lt"/>
                        <a:buNone/>
                      </a:pPr>
                      <a:r>
                        <a:rPr lang="en-GB" sz="1400" b="1" dirty="0">
                          <a:solidFill>
                            <a:schemeClr val="tx1"/>
                          </a:solidFill>
                          <a:latin typeface="+mn-lt"/>
                        </a:rPr>
                        <a:t>Strengths</a:t>
                      </a:r>
                    </a:p>
                  </a:txBody>
                  <a:tcPr>
                    <a:solidFill>
                      <a:schemeClr val="accent1">
                        <a:lumMod val="60000"/>
                        <a:lumOff val="40000"/>
                      </a:schemeClr>
                    </a:solidFill>
                  </a:tcPr>
                </a:tc>
                <a:tc>
                  <a:txBody>
                    <a:bodyPr/>
                    <a:lstStyle/>
                    <a:p>
                      <a:r>
                        <a:rPr lang="en-GB" sz="1400" b="1" dirty="0">
                          <a:solidFill>
                            <a:schemeClr val="tx1"/>
                          </a:solidFill>
                          <a:latin typeface="+mn-lt"/>
                        </a:rPr>
                        <a:t>Weaknesses</a:t>
                      </a:r>
                    </a:p>
                  </a:txBody>
                  <a:tcPr>
                    <a:solidFill>
                      <a:srgbClr val="FFC000"/>
                    </a:solidFill>
                  </a:tcPr>
                </a:tc>
                <a:extLst>
                  <a:ext uri="{0D108BD9-81ED-4DB2-BD59-A6C34878D82A}">
                    <a16:rowId xmlns:a16="http://schemas.microsoft.com/office/drawing/2014/main" xmlns="" val="1851462230"/>
                  </a:ext>
                </a:extLst>
              </a:tr>
              <a:tr h="354330">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a:t>
                      </a:r>
                    </a:p>
                    <a:p>
                      <a:pPr marL="285750" indent="-285750">
                        <a:buFont typeface="Arial" panose="020B0604020202020204" pitchFamily="34" charset="0"/>
                        <a:buChar char="•"/>
                      </a:pPr>
                      <a:r>
                        <a:rPr lang="en-GB" sz="1400" b="1" dirty="0" smtClean="0">
                          <a:solidFill>
                            <a:schemeClr val="tx1"/>
                          </a:solidFill>
                          <a:latin typeface="+mn-lt"/>
                        </a:rPr>
                        <a:t>…. </a:t>
                      </a:r>
                      <a:r>
                        <a:rPr lang="en-GB" sz="1400" b="1" dirty="0" err="1" smtClean="0">
                          <a:solidFill>
                            <a:schemeClr val="tx1"/>
                          </a:solidFill>
                          <a:latin typeface="+mn-lt"/>
                        </a:rPr>
                        <a:t>etc</a:t>
                      </a:r>
                      <a:endParaRPr lang="en-GB" sz="1400" b="1" dirty="0">
                        <a:solidFill>
                          <a:schemeClr val="tx1"/>
                        </a:solidFill>
                        <a:latin typeface="+mn-lt"/>
                      </a:endParaRPr>
                    </a:p>
                  </a:txBody>
                  <a:tcPr>
                    <a:solidFill>
                      <a:schemeClr val="accent4">
                        <a:lumMod val="20000"/>
                        <a:lumOff val="80000"/>
                      </a:schemeClr>
                    </a:solidFill>
                  </a:tcPr>
                </a:tc>
                <a:extLst>
                  <a:ext uri="{0D108BD9-81ED-4DB2-BD59-A6C34878D82A}">
                    <a16:rowId xmlns:a16="http://schemas.microsoft.com/office/drawing/2014/main" xmlns="" val="351988529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493776"/>
              </p:ext>
            </p:extLst>
          </p:nvPr>
        </p:nvGraphicFramePr>
        <p:xfrm>
          <a:off x="129303" y="4012277"/>
          <a:ext cx="10224654" cy="1722120"/>
        </p:xfrm>
        <a:graphic>
          <a:graphicData uri="http://schemas.openxmlformats.org/drawingml/2006/table">
            <a:tbl>
              <a:tblPr firstRow="1" bandRow="1">
                <a:tableStyleId>{5C22544A-7EE6-4342-B048-85BDC9FD1C3A}</a:tableStyleId>
              </a:tblPr>
              <a:tblGrid>
                <a:gridCol w="1902691">
                  <a:extLst>
                    <a:ext uri="{9D8B030D-6E8A-4147-A177-3AD203B41FA5}">
                      <a16:colId xmlns:a16="http://schemas.microsoft.com/office/drawing/2014/main" xmlns="" val="3149767995"/>
                    </a:ext>
                  </a:extLst>
                </a:gridCol>
                <a:gridCol w="2161191">
                  <a:extLst>
                    <a:ext uri="{9D8B030D-6E8A-4147-A177-3AD203B41FA5}">
                      <a16:colId xmlns:a16="http://schemas.microsoft.com/office/drawing/2014/main" xmlns="" val="3821058406"/>
                    </a:ext>
                  </a:extLst>
                </a:gridCol>
                <a:gridCol w="2530881">
                  <a:extLst>
                    <a:ext uri="{9D8B030D-6E8A-4147-A177-3AD203B41FA5}">
                      <a16:colId xmlns:a16="http://schemas.microsoft.com/office/drawing/2014/main" xmlns="" val="1016507446"/>
                    </a:ext>
                  </a:extLst>
                </a:gridCol>
                <a:gridCol w="2262910">
                  <a:extLst>
                    <a:ext uri="{9D8B030D-6E8A-4147-A177-3AD203B41FA5}">
                      <a16:colId xmlns:a16="http://schemas.microsoft.com/office/drawing/2014/main" xmlns="" val="1660883304"/>
                    </a:ext>
                  </a:extLst>
                </a:gridCol>
                <a:gridCol w="1366981">
                  <a:extLst>
                    <a:ext uri="{9D8B030D-6E8A-4147-A177-3AD203B41FA5}">
                      <a16:colId xmlns:a16="http://schemas.microsoft.com/office/drawing/2014/main" xmlns="" val="531610619"/>
                    </a:ext>
                  </a:extLst>
                </a:gridCol>
              </a:tblGrid>
              <a:tr h="370840">
                <a:tc>
                  <a:txBody>
                    <a:bodyPr/>
                    <a:lstStyle/>
                    <a:p>
                      <a:r>
                        <a:rPr lang="en-GB" sz="1200" dirty="0" smtClean="0"/>
                        <a:t>Recommendation</a:t>
                      </a:r>
                      <a:endParaRPr lang="en-GB" sz="1200" dirty="0"/>
                    </a:p>
                  </a:txBody>
                  <a:tcPr/>
                </a:tc>
                <a:tc>
                  <a:txBody>
                    <a:bodyPr/>
                    <a:lstStyle/>
                    <a:p>
                      <a:r>
                        <a:rPr lang="en-GB" sz="1200" dirty="0" smtClean="0"/>
                        <a:t>Current Status</a:t>
                      </a:r>
                    </a:p>
                    <a:p>
                      <a:r>
                        <a:rPr lang="en-GB" sz="1050" i="1" dirty="0" smtClean="0"/>
                        <a:t>add narrative </a:t>
                      </a:r>
                      <a:endParaRPr lang="en-GB" sz="1050" i="1" dirty="0"/>
                    </a:p>
                  </a:txBody>
                  <a:tcPr/>
                </a:tc>
                <a:tc>
                  <a:txBody>
                    <a:bodyPr/>
                    <a:lstStyle/>
                    <a:p>
                      <a:r>
                        <a:rPr lang="en-GB" sz="1200" dirty="0" smtClean="0"/>
                        <a:t>Plans to Deliver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smtClean="0"/>
                        <a:t>add narrative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t>Key Performance measures</a:t>
                      </a:r>
                    </a:p>
                  </a:txBody>
                  <a:tcPr/>
                </a:tc>
                <a:tc>
                  <a:txBody>
                    <a:bodyPr/>
                    <a:lstStyle/>
                    <a:p>
                      <a:r>
                        <a:rPr lang="en-GB" sz="1200" dirty="0" smtClean="0"/>
                        <a:t>Clinical Lead and</a:t>
                      </a:r>
                    </a:p>
                    <a:p>
                      <a:r>
                        <a:rPr lang="en-GB" sz="1200" dirty="0" smtClean="0"/>
                        <a:t>Managerial Lead</a:t>
                      </a:r>
                      <a:endParaRPr lang="en-GB" sz="1200" dirty="0"/>
                    </a:p>
                  </a:txBody>
                  <a:tcPr/>
                </a:tc>
                <a:extLst>
                  <a:ext uri="{0D108BD9-81ED-4DB2-BD59-A6C34878D82A}">
                    <a16:rowId xmlns:a16="http://schemas.microsoft.com/office/drawing/2014/main" xmlns="" val="2814270558"/>
                  </a:ext>
                </a:extLst>
              </a:tr>
              <a:tr h="370840">
                <a:tc>
                  <a:txBody>
                    <a:bodyPr/>
                    <a:lstStyle/>
                    <a:p>
                      <a:r>
                        <a:rPr lang="en-GB" sz="1100" b="1" dirty="0" smtClean="0"/>
                        <a:t>14: Reduce litigation costs by applying the GIRFT Programmes 5 point plan- (all</a:t>
                      </a:r>
                      <a:r>
                        <a:rPr lang="en-GB" sz="1100" b="1" baseline="0" dirty="0" smtClean="0"/>
                        <a:t> the recommendations)</a:t>
                      </a:r>
                    </a:p>
                    <a:p>
                      <a:endParaRPr lang="en-GB" sz="1100" b="1" baseline="0" dirty="0" smtClean="0"/>
                    </a:p>
                    <a:p>
                      <a:endParaRPr lang="en-GB" sz="1100" b="1" baseline="0" dirty="0" smtClean="0"/>
                    </a:p>
                    <a:p>
                      <a:endParaRPr lang="en-GB" sz="1100" b="0" dirty="0"/>
                    </a:p>
                  </a:txBody>
                  <a:tcPr/>
                </a:tc>
                <a:tc>
                  <a:txBody>
                    <a:bodyPr/>
                    <a:lstStyle/>
                    <a:p>
                      <a:endParaRPr lang="en-GB" sz="1100" dirty="0"/>
                    </a:p>
                  </a:txBody>
                  <a:tcPr/>
                </a:tc>
                <a:tc>
                  <a:txBody>
                    <a:bodyPr/>
                    <a:lstStyle/>
                    <a:p>
                      <a:pPr marL="171450" indent="-171450">
                        <a:buFont typeface="Arial" panose="020B0604020202020204" pitchFamily="34" charset="0"/>
                        <a:buChar char="•"/>
                      </a:pPr>
                      <a:r>
                        <a:rPr lang="en-GB" sz="1100" dirty="0" smtClean="0"/>
                        <a:t>Next 3 Months</a:t>
                      </a:r>
                    </a:p>
                    <a:p>
                      <a:pPr marL="171450" indent="-171450">
                        <a:buFont typeface="Arial" panose="020B0604020202020204" pitchFamily="34" charset="0"/>
                        <a:buChar char="•"/>
                      </a:pPr>
                      <a:r>
                        <a:rPr lang="en-GB" sz="1100" dirty="0" smtClean="0"/>
                        <a:t>By 6 months</a:t>
                      </a:r>
                    </a:p>
                    <a:p>
                      <a:pPr marL="171450" indent="-171450">
                        <a:buFont typeface="Arial" panose="020B0604020202020204" pitchFamily="34" charset="0"/>
                        <a:buChar char="•"/>
                      </a:pPr>
                      <a:r>
                        <a:rPr lang="en-GB" sz="1100" dirty="0" smtClean="0"/>
                        <a:t>Within 12 months</a:t>
                      </a:r>
                      <a:endParaRPr lang="en-GB" sz="1100" dirty="0"/>
                    </a:p>
                  </a:txBody>
                  <a:tcPr/>
                </a:tc>
                <a:tc>
                  <a:txBody>
                    <a:bodyPr/>
                    <a:lstStyle/>
                    <a:p>
                      <a:pPr marL="0" indent="0">
                        <a:buFont typeface="Arial" panose="020B0604020202020204" pitchFamily="34" charset="0"/>
                        <a:buNone/>
                      </a:pPr>
                      <a:r>
                        <a:rPr lang="en-GB" sz="1100" dirty="0" smtClean="0"/>
                        <a:t>1.</a:t>
                      </a:r>
                    </a:p>
                    <a:p>
                      <a:pPr marL="0" indent="0">
                        <a:buFont typeface="Arial" panose="020B0604020202020204" pitchFamily="34" charset="0"/>
                        <a:buNone/>
                      </a:pPr>
                      <a:r>
                        <a:rPr lang="en-GB" sz="1100" dirty="0" smtClean="0"/>
                        <a:t>2.</a:t>
                      </a:r>
                    </a:p>
                    <a:p>
                      <a:pPr marL="0" indent="0">
                        <a:buFont typeface="Arial" panose="020B0604020202020204" pitchFamily="34" charset="0"/>
                        <a:buNone/>
                      </a:pPr>
                      <a:r>
                        <a:rPr lang="en-GB" sz="1100" dirty="0" smtClean="0"/>
                        <a:t>3. </a:t>
                      </a:r>
                      <a:r>
                        <a:rPr lang="en-GB" sz="1100" dirty="0" err="1" smtClean="0"/>
                        <a:t>etc</a:t>
                      </a:r>
                      <a:endParaRPr lang="en-GB" sz="1100" dirty="0"/>
                    </a:p>
                  </a:txBody>
                  <a:tcPr/>
                </a:tc>
                <a:tc>
                  <a:txBody>
                    <a:bodyPr/>
                    <a:lstStyle/>
                    <a:p>
                      <a:r>
                        <a:rPr lang="en-GB" sz="1100" dirty="0" smtClean="0"/>
                        <a:t>1.</a:t>
                      </a:r>
                    </a:p>
                    <a:p>
                      <a:r>
                        <a:rPr lang="en-GB" sz="1100" dirty="0" smtClean="0"/>
                        <a:t>2.</a:t>
                      </a:r>
                      <a:endParaRPr lang="en-GB" sz="1100" dirty="0"/>
                    </a:p>
                  </a:txBody>
                  <a:tcPr/>
                </a:tc>
                <a:extLst>
                  <a:ext uri="{0D108BD9-81ED-4DB2-BD59-A6C34878D82A}">
                    <a16:rowId xmlns:a16="http://schemas.microsoft.com/office/drawing/2014/main" xmlns="" val="4047405756"/>
                  </a:ext>
                </a:extLst>
              </a:tr>
            </a:tbl>
          </a:graphicData>
        </a:graphic>
      </p:graphicFrame>
      <p:pic>
        <p:nvPicPr>
          <p:cNvPr id="9" name="Picture 8"/>
          <p:cNvPicPr>
            <a:picLocks noChangeAspect="1"/>
          </p:cNvPicPr>
          <p:nvPr/>
        </p:nvPicPr>
        <p:blipFill>
          <a:blip r:embed="rId4"/>
          <a:stretch>
            <a:fillRect/>
          </a:stretch>
        </p:blipFill>
        <p:spPr>
          <a:xfrm>
            <a:off x="2226857" y="1411599"/>
            <a:ext cx="7640530" cy="51880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2333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3" y="-341748"/>
            <a:ext cx="7786255" cy="1431637"/>
          </a:xfrm>
        </p:spPr>
        <p:txBody>
          <a:bodyPr>
            <a:normAutofit/>
          </a:bodyPr>
          <a:lstStyle/>
          <a:p>
            <a:pPr algn="l"/>
            <a:r>
              <a:rPr lang="en-GB" sz="2700" b="1" dirty="0" smtClean="0"/>
              <a:t>Diabetes: </a:t>
            </a:r>
            <a:r>
              <a:rPr lang="en-GB" sz="2700" dirty="0" smtClean="0"/>
              <a:t>GIRFT Programme National Specialty Report</a:t>
            </a:r>
            <a:r>
              <a:rPr lang="en-GB" sz="3600" dirty="0" smtClean="0"/>
              <a:t/>
            </a:r>
            <a:br>
              <a:rPr lang="en-GB" sz="3600" dirty="0" smtClean="0"/>
            </a:br>
            <a:endParaRPr lang="en-GB" sz="2700" b="1" dirty="0"/>
          </a:p>
        </p:txBody>
      </p:sp>
      <p:pic>
        <p:nvPicPr>
          <p:cNvPr id="1026" name="Picture 2" descr="https://gettingitrightfirsttime.co.uk/wp-content/uploads/2018/07/GIRFT-Logo-300-RG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92" y="4632255"/>
            <a:ext cx="3666681" cy="9199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70926" y="637309"/>
            <a:ext cx="2280750" cy="3296854"/>
          </a:xfrm>
          <a:prstGeom prst="rect">
            <a:avLst/>
          </a:prstGeom>
          <a:ln w="25400">
            <a:solidFill>
              <a:schemeClr val="tx1"/>
            </a:solidFill>
          </a:ln>
          <a:effectLst>
            <a:outerShdw blurRad="50800" dist="38100" dir="2700000" algn="tl" rotWithShape="0">
              <a:prstClr val="black">
                <a:alpha val="40000"/>
              </a:prstClr>
            </a:outerShdw>
          </a:effectLst>
        </p:spPr>
      </p:pic>
      <p:sp>
        <p:nvSpPr>
          <p:cNvPr id="9" name="Rectangle 8"/>
          <p:cNvSpPr/>
          <p:nvPr/>
        </p:nvSpPr>
        <p:spPr>
          <a:xfrm>
            <a:off x="98654" y="6202225"/>
            <a:ext cx="3586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Diabetes: GIRFT Programme National Specialty Report November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smtClean="0">
                <a:ln>
                  <a:noFill/>
                </a:ln>
                <a:solidFill>
                  <a:prstClr val="black"/>
                </a:solidFill>
                <a:effectLst/>
                <a:uLnTx/>
                <a:uFillTx/>
                <a:latin typeface="Calibri" panose="020F0502020204030204"/>
                <a:ea typeface="+mn-ea"/>
                <a:cs typeface="+mn-cs"/>
              </a:rPr>
              <a:t>Professor Gerry Rayman and Professor Paths Kar.</a:t>
            </a:r>
            <a:endParaRPr kumimoji="0" lang="en-GB" sz="900" b="0" i="0" u="none" strike="noStrike" kern="1200" cap="none" spc="0" normalizeH="0" baseline="0" noProof="0" dirty="0">
              <a:ln>
                <a:noFill/>
              </a:ln>
              <a:solidFill>
                <a:srgbClr val="4A4A49"/>
              </a:solidFill>
              <a:effectLst/>
              <a:uLnTx/>
              <a:uFillTx/>
              <a:latin typeface="Calibri" panose="020F0502020204030204"/>
              <a:ea typeface="+mn-ea"/>
              <a:cs typeface="+mn-cs"/>
            </a:endParaRPr>
          </a:p>
        </p:txBody>
      </p:sp>
      <p:sp>
        <p:nvSpPr>
          <p:cNvPr id="10" name="Content Placeholder 2"/>
          <p:cNvSpPr txBox="1">
            <a:spLocks/>
          </p:cNvSpPr>
          <p:nvPr/>
        </p:nvSpPr>
        <p:spPr>
          <a:xfrm>
            <a:off x="6239699" y="2258850"/>
            <a:ext cx="4520665" cy="4012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smtClean="0"/>
              <a:t>Conclusions- Final Remarks</a:t>
            </a:r>
          </a:p>
          <a:p>
            <a:endParaRPr lang="en-GB" dirty="0"/>
          </a:p>
        </p:txBody>
      </p:sp>
      <p:sp>
        <p:nvSpPr>
          <p:cNvPr id="11" name="Content Placeholder 2"/>
          <p:cNvSpPr txBox="1">
            <a:spLocks/>
          </p:cNvSpPr>
          <p:nvPr/>
        </p:nvSpPr>
        <p:spPr>
          <a:xfrm>
            <a:off x="4849091" y="3090125"/>
            <a:ext cx="6511636" cy="39849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t>Implementation of the recommendations will be an on-going process for at least 6 to 2 months in most cases</a:t>
            </a:r>
          </a:p>
          <a:p>
            <a:r>
              <a:rPr lang="en-GB" sz="1800" dirty="0" smtClean="0"/>
              <a:t>Clinicians should work closely with their colleagues in management to create business plans and cases to fully implement the recommendations </a:t>
            </a:r>
          </a:p>
          <a:p>
            <a:r>
              <a:rPr lang="en-GB" sz="1800" dirty="0" smtClean="0"/>
              <a:t>It will be important to maintain the high standards attained through continuing CPD and succession planning</a:t>
            </a:r>
          </a:p>
          <a:p>
            <a:r>
              <a:rPr lang="en-GB" sz="1800" dirty="0" smtClean="0"/>
              <a:t> I would be very grateful if you could share your trials and tribulations with me. I would also appreciate you sharing your reports of good practice to facilitate delivery of these recommendations in other trusts regionally and possibly nationally. </a:t>
            </a:r>
            <a:endParaRPr lang="en-GB" sz="1800" dirty="0"/>
          </a:p>
          <a:p>
            <a:pPr marL="0" indent="0">
              <a:buNone/>
            </a:pPr>
            <a:endParaRPr lang="en-GB" sz="1800" dirty="0" smtClean="0"/>
          </a:p>
          <a:p>
            <a:pPr marL="0" indent="0">
              <a:buNone/>
            </a:pPr>
            <a:endParaRPr lang="en-GB" sz="1800" dirty="0" smtClean="0"/>
          </a:p>
          <a:p>
            <a:pPr marL="0" indent="0" algn="r">
              <a:lnSpc>
                <a:spcPct val="110000"/>
              </a:lnSpc>
              <a:spcBef>
                <a:spcPts val="400"/>
              </a:spcBef>
              <a:buNone/>
            </a:pPr>
            <a:r>
              <a:rPr lang="en-GB" sz="1400" b="1" dirty="0" smtClean="0"/>
              <a:t>Professor Vinod Patel: </a:t>
            </a:r>
          </a:p>
          <a:p>
            <a:pPr marL="0" indent="0" algn="r">
              <a:lnSpc>
                <a:spcPct val="110000"/>
              </a:lnSpc>
              <a:spcBef>
                <a:spcPts val="400"/>
              </a:spcBef>
              <a:buNone/>
            </a:pPr>
            <a:r>
              <a:rPr lang="en-GB" sz="1400" dirty="0" smtClean="0"/>
              <a:t>Clinical Director for Diabetes NHS England and NHS Improvement (West Midlands)</a:t>
            </a:r>
          </a:p>
          <a:p>
            <a:pPr marL="0" indent="0" algn="r">
              <a:lnSpc>
                <a:spcPct val="110000"/>
              </a:lnSpc>
              <a:spcBef>
                <a:spcPts val="400"/>
              </a:spcBef>
              <a:buNone/>
            </a:pPr>
            <a:r>
              <a:rPr lang="en-GB" sz="1400" dirty="0"/>
              <a:t>v</a:t>
            </a:r>
            <a:r>
              <a:rPr lang="en-GB" sz="1400" dirty="0" smtClean="0"/>
              <a:t>inod.patel@warwick.ac.uk</a:t>
            </a:r>
            <a:endParaRPr lang="en-GB" sz="1400" dirty="0"/>
          </a:p>
          <a:p>
            <a:endParaRPr lang="en-GB" sz="2000" dirty="0" smtClean="0"/>
          </a:p>
          <a:p>
            <a:endParaRPr lang="en-GB" dirty="0"/>
          </a:p>
        </p:txBody>
      </p:sp>
      <p:sp>
        <p:nvSpPr>
          <p:cNvPr id="12" name="Title 1"/>
          <p:cNvSpPr txBox="1">
            <a:spLocks/>
          </p:cNvSpPr>
          <p:nvPr/>
        </p:nvSpPr>
        <p:spPr>
          <a:xfrm>
            <a:off x="3565236" y="443344"/>
            <a:ext cx="8349673" cy="13571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smtClean="0">
                <a:solidFill>
                  <a:srgbClr val="C00000"/>
                </a:solidFill>
              </a:rPr>
              <a:t>Implementing the GIRFT Recommendations </a:t>
            </a:r>
            <a:br>
              <a:rPr lang="en-GB" sz="2800" b="1" dirty="0" smtClean="0">
                <a:solidFill>
                  <a:srgbClr val="C00000"/>
                </a:solidFill>
              </a:rPr>
            </a:br>
            <a:r>
              <a:rPr lang="en-GB" sz="2800" b="1" dirty="0" smtClean="0">
                <a:solidFill>
                  <a:srgbClr val="C00000"/>
                </a:solidFill>
              </a:rPr>
              <a:t>at Your Trust</a:t>
            </a:r>
            <a:endParaRPr lang="en-GB" sz="2800" b="1" dirty="0">
              <a:solidFill>
                <a:srgbClr val="C00000"/>
              </a:solidFill>
            </a:endParaRPr>
          </a:p>
        </p:txBody>
      </p:sp>
    </p:spTree>
    <p:extLst>
      <p:ext uri="{BB962C8B-B14F-4D97-AF65-F5344CB8AC3E}">
        <p14:creationId xmlns:p14="http://schemas.microsoft.com/office/powerpoint/2010/main" val="324261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352" y="2386590"/>
            <a:ext cx="10515600" cy="4351338"/>
          </a:xfrm>
        </p:spPr>
        <p:txBody>
          <a:bodyPr/>
          <a:lstStyle/>
          <a:p>
            <a:r>
              <a:rPr lang="en-GB" sz="2400" b="1" dirty="0"/>
              <a:t>‘Patient safety must be at forefront of post-COVID care’ says GIRFT diabetes national report</a:t>
            </a:r>
          </a:p>
          <a:p>
            <a:r>
              <a:rPr lang="en-GB" sz="2400" b="1" i="1" dirty="0"/>
              <a:t>Specialist inpatient teams recommended for every trust to help prevent errors and protect patients</a:t>
            </a:r>
            <a:endParaRPr lang="en-GB" sz="2400" dirty="0"/>
          </a:p>
          <a:p>
            <a:r>
              <a:rPr lang="en-GB" sz="2400" dirty="0"/>
              <a:t>Every hospital should have a specialist team dedicated to caring for inpatients with diabetes to help ensure their safety, according to a new national report.</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5927" y="1625600"/>
            <a:ext cx="1505605" cy="400110"/>
          </a:xfrm>
          <a:prstGeom prst="rect">
            <a:avLst/>
          </a:prstGeom>
          <a:noFill/>
        </p:spPr>
        <p:txBody>
          <a:bodyPr wrap="none" rtlCol="0">
            <a:spAutoFit/>
          </a:bodyPr>
          <a:lstStyle/>
          <a:p>
            <a:r>
              <a:rPr lang="en-GB" sz="2000" b="1" dirty="0" smtClean="0"/>
              <a:t>Background </a:t>
            </a:r>
            <a:endParaRPr lang="en-GB" sz="2000" b="1" dirty="0"/>
          </a:p>
        </p:txBody>
      </p:sp>
      <p:pic>
        <p:nvPicPr>
          <p:cNvPr id="6" name="Picture 5"/>
          <p:cNvPicPr>
            <a:picLocks noChangeAspect="1"/>
          </p:cNvPicPr>
          <p:nvPr/>
        </p:nvPicPr>
        <p:blipFill>
          <a:blip r:embed="rId3"/>
          <a:stretch>
            <a:fillRect/>
          </a:stretch>
        </p:blipFill>
        <p:spPr>
          <a:xfrm>
            <a:off x="554182" y="4932217"/>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74180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06" y="1695428"/>
            <a:ext cx="10515600" cy="4351338"/>
          </a:xfrm>
        </p:spPr>
        <p:txBody>
          <a:bodyPr>
            <a:normAutofit fontScale="85000" lnSpcReduction="20000"/>
          </a:bodyPr>
          <a:lstStyle/>
          <a:p>
            <a:r>
              <a:rPr lang="en-GB" dirty="0"/>
              <a:t>Up to 20% of all hospital beds are occupied by patients with diabetes, </a:t>
            </a:r>
            <a:r>
              <a:rPr lang="en-GB" dirty="0" smtClean="0"/>
              <a:t>with the vast </a:t>
            </a:r>
            <a:r>
              <a:rPr lang="en-GB" dirty="0"/>
              <a:t>majority (92%) </a:t>
            </a:r>
            <a:r>
              <a:rPr lang="en-GB" dirty="0" smtClean="0"/>
              <a:t>admitted </a:t>
            </a:r>
            <a:r>
              <a:rPr lang="en-GB" dirty="0"/>
              <a:t>for </a:t>
            </a:r>
            <a:r>
              <a:rPr lang="en-GB" dirty="0" smtClean="0"/>
              <a:t>non-diabetes related reasons</a:t>
            </a:r>
          </a:p>
          <a:p>
            <a:r>
              <a:rPr lang="en-GB" dirty="0" smtClean="0"/>
              <a:t>The Diabetes Getting </a:t>
            </a:r>
            <a:r>
              <a:rPr lang="en-GB" dirty="0"/>
              <a:t>It Right First Time (GIRFT</a:t>
            </a:r>
            <a:r>
              <a:rPr lang="en-GB" dirty="0" smtClean="0"/>
              <a:t>) report,  </a:t>
            </a:r>
            <a:r>
              <a:rPr lang="en-GB" dirty="0"/>
              <a:t>published on the eve of World Diabetes Day (14 </a:t>
            </a:r>
            <a:r>
              <a:rPr lang="en-GB" dirty="0" smtClean="0"/>
              <a:t>November 2020) states how </a:t>
            </a:r>
            <a:r>
              <a:rPr lang="en-GB" dirty="0"/>
              <a:t>uncoordinated inpatient diabetes care and insufficient specialist staffing </a:t>
            </a:r>
            <a:r>
              <a:rPr lang="en-GB" dirty="0" smtClean="0"/>
              <a:t>result </a:t>
            </a:r>
            <a:r>
              <a:rPr lang="en-GB" dirty="0"/>
              <a:t>in complications for some patients, which </a:t>
            </a:r>
            <a:r>
              <a:rPr lang="en-GB" dirty="0" smtClean="0"/>
              <a:t>leads to increased </a:t>
            </a:r>
            <a:r>
              <a:rPr lang="en-GB" dirty="0" err="1" smtClean="0"/>
              <a:t>LoS</a:t>
            </a:r>
            <a:r>
              <a:rPr lang="en-GB" dirty="0" smtClean="0"/>
              <a:t> and risks higher </a:t>
            </a:r>
            <a:r>
              <a:rPr lang="en-GB" dirty="0"/>
              <a:t>mortality.</a:t>
            </a:r>
          </a:p>
          <a:p>
            <a:r>
              <a:rPr lang="en-GB" dirty="0"/>
              <a:t>The COVID-19 pandemic has further highlighted the need for better inpatient services to ensure patient are safe. </a:t>
            </a:r>
            <a:endParaRPr lang="en-GB" dirty="0" smtClean="0"/>
          </a:p>
          <a:p>
            <a:r>
              <a:rPr lang="en-GB" dirty="0" smtClean="0"/>
              <a:t>Coordinated </a:t>
            </a:r>
            <a:r>
              <a:rPr lang="en-GB" dirty="0"/>
              <a:t>inpatient diabetes care is essential to manage </a:t>
            </a:r>
            <a:r>
              <a:rPr lang="en-GB" dirty="0" smtClean="0"/>
              <a:t>treatment </a:t>
            </a:r>
            <a:r>
              <a:rPr lang="en-GB" dirty="0"/>
              <a:t>in hospital during the pandemic and it is </a:t>
            </a:r>
            <a:r>
              <a:rPr lang="en-GB" dirty="0" smtClean="0"/>
              <a:t>essential for </a:t>
            </a:r>
            <a:r>
              <a:rPr lang="en-GB" dirty="0"/>
              <a:t>all trusts to </a:t>
            </a:r>
            <a:r>
              <a:rPr lang="en-GB" dirty="0" smtClean="0"/>
              <a:t>consider </a:t>
            </a:r>
            <a:r>
              <a:rPr lang="en-GB" dirty="0"/>
              <a:t>the safety of these patients in their future </a:t>
            </a:r>
            <a:r>
              <a:rPr lang="en-GB" dirty="0" smtClean="0"/>
              <a:t>plans</a:t>
            </a:r>
            <a:endParaRPr lang="en-GB" dirty="0"/>
          </a:p>
          <a:p>
            <a:r>
              <a:rPr lang="en-GB" dirty="0"/>
              <a:t>In line with the </a:t>
            </a:r>
            <a:r>
              <a:rPr lang="en-GB" dirty="0" smtClean="0"/>
              <a:t>NHS </a:t>
            </a:r>
            <a:r>
              <a:rPr lang="en-GB" dirty="0"/>
              <a:t>Long Term Plan, </a:t>
            </a:r>
            <a:r>
              <a:rPr lang="en-GB" dirty="0" smtClean="0"/>
              <a:t>Professors </a:t>
            </a:r>
            <a:r>
              <a:rPr lang="en-GB" dirty="0"/>
              <a:t>Gerry </a:t>
            </a:r>
            <a:r>
              <a:rPr lang="en-GB" dirty="0" smtClean="0"/>
              <a:t>Rayman </a:t>
            </a:r>
            <a:r>
              <a:rPr lang="en-GB" dirty="0"/>
              <a:t>and Partha </a:t>
            </a:r>
            <a:r>
              <a:rPr lang="en-GB" dirty="0" smtClean="0"/>
              <a:t>Kar outline </a:t>
            </a:r>
            <a:r>
              <a:rPr lang="en-GB" dirty="0"/>
              <a:t>a series of recommendations to help improve outcomes for patients with diabetes receiving hospital care. </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71200" y="203199"/>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8" name="Title 6"/>
          <p:cNvSpPr txBox="1">
            <a:spLocks/>
          </p:cNvSpPr>
          <p:nvPr/>
        </p:nvSpPr>
        <p:spPr>
          <a:xfrm>
            <a:off x="2186709" y="466725"/>
            <a:ext cx="8896927" cy="60469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smtClean="0">
                <a:solidFill>
                  <a:srgbClr val="C00000"/>
                </a:solidFill>
                <a:latin typeface="Arial" panose="020B0604020202020204"/>
              </a:rPr>
              <a:t>Implementing the GIRFT Recommendations </a:t>
            </a:r>
            <a:r>
              <a:rPr lang="en-GB" sz="3600" b="1" smtClean="0">
                <a:solidFill>
                  <a:srgbClr val="C00000"/>
                </a:solidFill>
                <a:latin typeface="Century Gothic" panose="020B0502020202020204"/>
              </a:rPr>
              <a:t/>
            </a:r>
            <a:br>
              <a:rPr lang="en-GB" sz="3600" b="1" smtClean="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58142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370" y="1843209"/>
            <a:ext cx="10515600" cy="4351338"/>
          </a:xfrm>
        </p:spPr>
        <p:txBody>
          <a:bodyPr>
            <a:normAutofit/>
          </a:bodyPr>
          <a:lstStyle/>
          <a:p>
            <a:pPr marL="0" indent="0">
              <a:buNone/>
            </a:pPr>
            <a:r>
              <a:rPr lang="en-GB" dirty="0"/>
              <a:t>These include:</a:t>
            </a:r>
          </a:p>
          <a:p>
            <a:r>
              <a:rPr lang="en-GB" sz="2400" dirty="0"/>
              <a:t>Establishing specialist multi-disciplinary diabetes inpatient teams (</a:t>
            </a:r>
            <a:r>
              <a:rPr lang="en-GB" sz="2400" dirty="0" err="1"/>
              <a:t>MDiTs</a:t>
            </a:r>
            <a:r>
              <a:rPr lang="en-GB" sz="2400" dirty="0"/>
              <a:t>) in every trust, to ensure patients with diabetes are monitored and managed throughout their stay in </a:t>
            </a:r>
            <a:r>
              <a:rPr lang="en-GB" sz="2400" dirty="0" smtClean="0"/>
              <a:t>hospital. 30</a:t>
            </a:r>
            <a:r>
              <a:rPr lang="en-GB" sz="2400" dirty="0"/>
              <a:t>% currently </a:t>
            </a:r>
            <a:r>
              <a:rPr lang="en-GB" sz="2400" dirty="0" smtClean="0"/>
              <a:t>do not have a </a:t>
            </a:r>
            <a:r>
              <a:rPr lang="en-GB" sz="2400" dirty="0" err="1" smtClean="0"/>
              <a:t>MDiT</a:t>
            </a:r>
            <a:r>
              <a:rPr lang="en-GB" sz="2400" dirty="0" smtClean="0"/>
              <a:t>. </a:t>
            </a:r>
            <a:r>
              <a:rPr lang="en-GB" sz="2400" dirty="0"/>
              <a:t>The aim is to provide a seven-day service for patients.</a:t>
            </a:r>
          </a:p>
          <a:p>
            <a:r>
              <a:rPr lang="en-GB" sz="2400" dirty="0"/>
              <a:t>Training for every healthcare professional who dispenses, prescribes or administers insulin, to help reduce insulin errors in hospital.</a:t>
            </a:r>
          </a:p>
          <a:p>
            <a:r>
              <a:rPr lang="en-GB" sz="2400" dirty="0"/>
              <a:t>An electronic system in every hospital to identify people with diabetes on admission. This will ensure all staff in all hospital departments – from emergency department to operating theatre – are aware of a patient’s diabetes and can treat them accordingly.</a:t>
            </a:r>
          </a:p>
          <a:p>
            <a:endParaRPr lang="en-GB" dirty="0"/>
          </a:p>
        </p:txBody>
      </p:sp>
      <p:pic>
        <p:nvPicPr>
          <p:cNvPr id="4" name="Picture 2" descr="https://gettingitrightfirsttime.co.uk/wp-content/uploads/2018/07/GIRFT-Logo-300-RG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6515" y="6174344"/>
            <a:ext cx="2064972" cy="518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603346" y="397162"/>
            <a:ext cx="1050584" cy="1518633"/>
          </a:xfrm>
          <a:prstGeom prst="rect">
            <a:avLst/>
          </a:prstGeom>
          <a:ln w="25400">
            <a:solidFill>
              <a:schemeClr val="tx1"/>
            </a:solidFill>
          </a:ln>
          <a:effectLst>
            <a:outerShdw blurRad="50800" dist="38100" dir="2700000" algn="tl" rotWithShape="0">
              <a:prstClr val="black">
                <a:alpha val="40000"/>
              </a:prstClr>
            </a:outerShdw>
          </a:effectLst>
        </p:spPr>
      </p:pic>
      <p:sp>
        <p:nvSpPr>
          <p:cNvPr id="7" name="Title 6"/>
          <p:cNvSpPr>
            <a:spLocks noGrp="1"/>
          </p:cNvSpPr>
          <p:nvPr>
            <p:ph type="title"/>
          </p:nvPr>
        </p:nvSpPr>
        <p:spPr>
          <a:xfrm>
            <a:off x="2186709" y="466725"/>
            <a:ext cx="8896927" cy="604693"/>
          </a:xfrm>
        </p:spPr>
        <p:txBody>
          <a:bodyPr>
            <a:normAutofit fontScale="90000"/>
          </a:bodyPr>
          <a:lstStyle/>
          <a:p>
            <a:r>
              <a:rPr lang="en-GB" sz="3200" b="1" dirty="0">
                <a:solidFill>
                  <a:srgbClr val="C00000"/>
                </a:solidFill>
                <a:latin typeface="Arial" panose="020B0604020202020204"/>
              </a:rPr>
              <a:t>Implementing the GIRFT Recommendations </a:t>
            </a:r>
            <a:r>
              <a:rPr lang="en-GB" sz="3600" b="1" dirty="0">
                <a:solidFill>
                  <a:srgbClr val="C00000"/>
                </a:solidFill>
                <a:latin typeface="Century Gothic" panose="020B0502020202020204"/>
              </a:rPr>
              <a:t/>
            </a:r>
            <a:br>
              <a:rPr lang="en-GB" sz="3600" b="1" dirty="0">
                <a:solidFill>
                  <a:srgbClr val="C00000"/>
                </a:solidFill>
                <a:latin typeface="Century Gothic" panose="020B0502020202020204"/>
              </a:rPr>
            </a:br>
            <a:endParaRPr lang="en-GB" sz="3200" dirty="0"/>
          </a:p>
        </p:txBody>
      </p:sp>
    </p:spTree>
    <p:extLst>
      <p:ext uri="{BB962C8B-B14F-4D97-AF65-F5344CB8AC3E}">
        <p14:creationId xmlns:p14="http://schemas.microsoft.com/office/powerpoint/2010/main" val="1542061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3643</Words>
  <Application>Microsoft Office PowerPoint</Application>
  <PresentationFormat>Custom</PresentationFormat>
  <Paragraphs>647</Paragraphs>
  <Slides>64</Slides>
  <Notes>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64</vt:i4>
      </vt:variant>
    </vt:vector>
  </HeadingPairs>
  <TitlesOfParts>
    <vt:vector size="70" baseType="lpstr">
      <vt:lpstr>Office Theme</vt:lpstr>
      <vt:lpstr>3_Custom Design</vt:lpstr>
      <vt:lpstr>11_Custom Design</vt:lpstr>
      <vt:lpstr>1_Office Theme</vt:lpstr>
      <vt:lpstr>think-cell Slide</vt:lpstr>
      <vt:lpstr>CorelDRAW! Graphic</vt:lpstr>
      <vt:lpstr>Implementing the  GIRFT Recommendations  at Your Trust</vt:lpstr>
      <vt:lpstr>Diabetes GIRFT Programme National Specialty Report  by Professors Gerry Rayman and Partha Kar</vt:lpstr>
      <vt:lpstr>Diabetes: GIRFT Programme National Specialty Report </vt:lpstr>
      <vt:lpstr>Implementing the GIRFT Recommendations  in the West Midlands</vt:lpstr>
      <vt:lpstr>Implementing the GIRFT Recommendations  in the West Midlands</vt:lpstr>
      <vt:lpstr>PowerPoint Presentation</vt:lpstr>
      <vt:lpstr>Implementing the GIRFT Recommendations  </vt:lpstr>
      <vt:lpstr>PowerPoint Presentation</vt:lpstr>
      <vt:lpstr>Implementing the GIRFT Recommendations  </vt:lpstr>
      <vt:lpstr>Implementing the GIRFT Recommendations  </vt:lpstr>
      <vt:lpstr>Implementing the GIRFT Recommendations  </vt:lpstr>
      <vt:lpstr>PowerPoint Presentation</vt:lpstr>
      <vt:lpstr>Implementing the GIRFT Recommendations  </vt:lpstr>
      <vt:lpstr>PowerPoint Presentation</vt:lpstr>
      <vt:lpstr>PowerPoint Presentation</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PowerPoint Presentation</vt:lpstr>
      <vt:lpstr>PowerPoint Presentation</vt:lpstr>
      <vt:lpstr>ABCD Recovery Guidance (June 2020) </vt:lpstr>
      <vt:lpstr>ABCD Recovery Guidance (June 2020) </vt:lpstr>
      <vt:lpstr>ABCD Recovery Guidance (June 2020) </vt:lpstr>
      <vt:lpstr>PowerPoint Presentation</vt:lpstr>
      <vt:lpstr>PowerPoint Presentation</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PowerPoint Presentation</vt:lpstr>
      <vt:lpstr>Implementing the GIRFT Recommendations  </vt:lpstr>
      <vt:lpstr>Implementing the GIRFT Recommendations  </vt:lpstr>
      <vt:lpstr>Implementing the GIRFT Recommendations  </vt:lpstr>
      <vt:lpstr>Implementing the GIRFT Recommendations  </vt:lpstr>
      <vt:lpstr>Implementing the GIRFT Recommendations  </vt:lpstr>
      <vt:lpstr>PowerPoint Presentation</vt:lpstr>
      <vt:lpstr>Implementing the GIRFT Recommendations  </vt:lpstr>
      <vt:lpstr>Implementing the GIRFT Recommendations</vt:lpstr>
      <vt:lpstr>Implementing the GIRFT Recommendations  </vt:lpstr>
      <vt:lpstr>PowerPoint Presentation</vt:lpstr>
      <vt:lpstr>PowerPoint Presentation</vt:lpstr>
      <vt:lpstr>PowerPoint Presentation</vt:lpstr>
      <vt:lpstr>Implementing the GIRFT Recommendations</vt:lpstr>
      <vt:lpstr>Implementing the GIRFT Recommendations  </vt:lpstr>
      <vt:lpstr>Implementing the GIRFT Recommendations</vt:lpstr>
      <vt:lpstr>Implementing the GIRFT Recommendations at GEH</vt:lpstr>
      <vt:lpstr>Implementing the GIRFT Recommendations</vt:lpstr>
      <vt:lpstr>Implementing the GIRFT Recommendations  </vt:lpstr>
      <vt:lpstr>Implementing the GIRFT Recommendations  </vt:lpstr>
      <vt:lpstr>Implementing the GIRFT Recommendations  </vt:lpstr>
      <vt:lpstr>PowerPoint Presentation</vt:lpstr>
      <vt:lpstr>PowerPoint Presentation</vt:lpstr>
      <vt:lpstr>PowerPoint Presentation</vt:lpstr>
      <vt:lpstr>Implementing the GIRFT Recommendations</vt:lpstr>
      <vt:lpstr>Implementing the GIRFT Recommendations at GEH</vt:lpstr>
      <vt:lpstr>Implementing the GIRFT Recommendations</vt:lpstr>
      <vt:lpstr>Diabetes: GIRFT Programme National Specialty Report </vt:lpstr>
    </vt:vector>
  </TitlesOfParts>
  <Company>University of Warwick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GIRFT Results and Recommendations at GEH</dc:title>
  <dc:creator>Patel, Vinod</dc:creator>
  <cp:lastModifiedBy>patelv</cp:lastModifiedBy>
  <cp:revision>58</cp:revision>
  <dcterms:created xsi:type="dcterms:W3CDTF">2020-11-17T08:22:53Z</dcterms:created>
  <dcterms:modified xsi:type="dcterms:W3CDTF">2020-11-23T14:30:01Z</dcterms:modified>
</cp:coreProperties>
</file>