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ink/ink1.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 id="2147483669" r:id="rId5"/>
  </p:sldMasterIdLst>
  <p:notesMasterIdLst>
    <p:notesMasterId r:id="rId64"/>
  </p:notesMasterIdLst>
  <p:handoutMasterIdLst>
    <p:handoutMasterId r:id="rId65"/>
  </p:handoutMasterIdLst>
  <p:sldIdLst>
    <p:sldId id="263" r:id="rId6"/>
    <p:sldId id="6589" r:id="rId7"/>
    <p:sldId id="6590" r:id="rId8"/>
    <p:sldId id="6591" r:id="rId9"/>
    <p:sldId id="6584" r:id="rId10"/>
    <p:sldId id="6585" r:id="rId11"/>
    <p:sldId id="6592" r:id="rId12"/>
    <p:sldId id="6593" r:id="rId13"/>
    <p:sldId id="674" r:id="rId14"/>
    <p:sldId id="266" r:id="rId15"/>
    <p:sldId id="6594" r:id="rId16"/>
    <p:sldId id="6587" r:id="rId17"/>
    <p:sldId id="639" r:id="rId18"/>
    <p:sldId id="631" r:id="rId19"/>
    <p:sldId id="4391" r:id="rId20"/>
    <p:sldId id="658" r:id="rId21"/>
    <p:sldId id="6595" r:id="rId22"/>
    <p:sldId id="4369" r:id="rId23"/>
    <p:sldId id="6596" r:id="rId24"/>
    <p:sldId id="4370" r:id="rId25"/>
    <p:sldId id="4402" r:id="rId26"/>
    <p:sldId id="6582" r:id="rId27"/>
    <p:sldId id="280" r:id="rId28"/>
    <p:sldId id="4376" r:id="rId29"/>
    <p:sldId id="662" r:id="rId30"/>
    <p:sldId id="676" r:id="rId31"/>
    <p:sldId id="4368" r:id="rId32"/>
    <p:sldId id="4367" r:id="rId33"/>
    <p:sldId id="4377" r:id="rId34"/>
    <p:sldId id="648" r:id="rId35"/>
    <p:sldId id="4355" r:id="rId36"/>
    <p:sldId id="4365" r:id="rId37"/>
    <p:sldId id="4363" r:id="rId38"/>
    <p:sldId id="4378" r:id="rId39"/>
    <p:sldId id="668" r:id="rId40"/>
    <p:sldId id="4375" r:id="rId41"/>
    <p:sldId id="650" r:id="rId42"/>
    <p:sldId id="4373" r:id="rId43"/>
    <p:sldId id="4372" r:id="rId44"/>
    <p:sldId id="653" r:id="rId45"/>
    <p:sldId id="4374" r:id="rId46"/>
    <p:sldId id="654" r:id="rId47"/>
    <p:sldId id="4384" r:id="rId48"/>
    <p:sldId id="664" r:id="rId49"/>
    <p:sldId id="670" r:id="rId50"/>
    <p:sldId id="652" r:id="rId51"/>
    <p:sldId id="6586" r:id="rId52"/>
    <p:sldId id="4366" r:id="rId53"/>
    <p:sldId id="4382" r:id="rId54"/>
    <p:sldId id="655" r:id="rId55"/>
    <p:sldId id="667" r:id="rId56"/>
    <p:sldId id="4397" r:id="rId57"/>
    <p:sldId id="4383" r:id="rId58"/>
    <p:sldId id="4398" r:id="rId59"/>
    <p:sldId id="4387" r:id="rId60"/>
    <p:sldId id="4392" r:id="rId61"/>
    <p:sldId id="4400" r:id="rId62"/>
    <p:sldId id="4401"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uvy Seenan" initials="KS" lastIdx="19" clrIdx="0">
    <p:extLst>
      <p:ext uri="{19B8F6BF-5375-455C-9EA6-DF929625EA0E}">
        <p15:presenceInfo xmlns:p15="http://schemas.microsoft.com/office/powerpoint/2012/main" userId="S::Kuvy.Seenan@improvement.nhs.uk::602b89b1-4a39-497d-be7c-139a3fc977e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DEE"/>
    <a:srgbClr val="00A9CE"/>
    <a:srgbClr val="005EB8"/>
    <a:srgbClr val="0072CE"/>
    <a:srgbClr val="41B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F6FC9D-1A4E-4DE1-BA79-9A27604B2C3D}" v="2" dt="2021-05-18T07:50:21.7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0958" autoAdjust="0"/>
  </p:normalViewPr>
  <p:slideViewPr>
    <p:cSldViewPr snapToGrid="0" snapToObjects="1">
      <p:cViewPr varScale="1">
        <p:scale>
          <a:sx n="61" d="100"/>
          <a:sy n="61" d="100"/>
        </p:scale>
        <p:origin x="1188" y="44"/>
      </p:cViewPr>
      <p:guideLst>
        <p:guide orient="horz" pos="2160"/>
        <p:guide pos="3840"/>
      </p:guideLst>
    </p:cSldViewPr>
  </p:slideViewPr>
  <p:outlineViewPr>
    <p:cViewPr>
      <p:scale>
        <a:sx n="33" d="100"/>
        <a:sy n="33" d="100"/>
      </p:scale>
      <p:origin x="0" y="-1584"/>
    </p:cViewPr>
  </p:outlineViewPr>
  <p:notesTextViewPr>
    <p:cViewPr>
      <p:scale>
        <a:sx n="1" d="1"/>
        <a:sy n="1" d="1"/>
      </p:scale>
      <p:origin x="0" y="0"/>
    </p:cViewPr>
  </p:notesText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viewProps" Target="viewProps.xml"/><Relationship Id="rId7" Type="http://schemas.openxmlformats.org/officeDocument/2006/relationships/slide" Target="slides/slide2.xml"/><Relationship Id="rId71"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24A4F5-90C7-4C0D-B017-53B8AB039287}"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GB"/>
        </a:p>
      </dgm:t>
    </dgm:pt>
    <dgm:pt modelId="{EFA6065B-023A-456C-B06D-61EAF80E5FDD}">
      <dgm:prSet phldrT="[Text]"/>
      <dgm:spPr>
        <a:solidFill>
          <a:srgbClr val="005EB8">
            <a:alpha val="50000"/>
          </a:srgbClr>
        </a:solidFill>
      </dgm:spPr>
      <dgm:t>
        <a:bodyPr/>
        <a:lstStyle/>
        <a:p>
          <a:r>
            <a:rPr lang="en-GB" dirty="0">
              <a:latin typeface="Arial" panose="020B0604020202020204" pitchFamily="34" charset="0"/>
            </a:rPr>
            <a:t>Challenge</a:t>
          </a:r>
        </a:p>
      </dgm:t>
    </dgm:pt>
    <dgm:pt modelId="{CDE6FCD6-3EDE-435E-9BD0-DD99987F3877}" type="parTrans" cxnId="{32B26D32-E31D-4FB2-8FA8-97D0437009D6}">
      <dgm:prSet/>
      <dgm:spPr/>
      <dgm:t>
        <a:bodyPr/>
        <a:lstStyle/>
        <a:p>
          <a:endParaRPr lang="en-GB"/>
        </a:p>
      </dgm:t>
    </dgm:pt>
    <dgm:pt modelId="{EB5D4898-4154-4F4D-8122-E0C90CE16C9B}" type="sibTrans" cxnId="{32B26D32-E31D-4FB2-8FA8-97D0437009D6}">
      <dgm:prSet/>
      <dgm:spPr/>
      <dgm:t>
        <a:bodyPr/>
        <a:lstStyle/>
        <a:p>
          <a:endParaRPr lang="en-GB"/>
        </a:p>
      </dgm:t>
    </dgm:pt>
    <dgm:pt modelId="{4285E02A-3B70-4803-BCC4-0F17E5222429}">
      <dgm:prSet phldrT="[Text]"/>
      <dgm:spPr>
        <a:solidFill>
          <a:srgbClr val="005EB8">
            <a:alpha val="50000"/>
          </a:srgbClr>
        </a:solidFill>
      </dgm:spPr>
      <dgm:t>
        <a:bodyPr/>
        <a:lstStyle/>
        <a:p>
          <a:r>
            <a:rPr lang="en-GB" dirty="0">
              <a:latin typeface="Arial" panose="020B0604020202020204" pitchFamily="34" charset="0"/>
            </a:rPr>
            <a:t>Educate</a:t>
          </a:r>
        </a:p>
      </dgm:t>
    </dgm:pt>
    <dgm:pt modelId="{97234C4C-966E-4A87-A41C-044CB188BB27}" type="parTrans" cxnId="{920681DE-7986-4BF1-B5E8-9F1AC13EB761}">
      <dgm:prSet/>
      <dgm:spPr/>
      <dgm:t>
        <a:bodyPr/>
        <a:lstStyle/>
        <a:p>
          <a:endParaRPr lang="en-GB"/>
        </a:p>
      </dgm:t>
    </dgm:pt>
    <dgm:pt modelId="{F67AABE7-C692-441B-B2AE-B63A1BCFD1FC}" type="sibTrans" cxnId="{920681DE-7986-4BF1-B5E8-9F1AC13EB761}">
      <dgm:prSet/>
      <dgm:spPr/>
      <dgm:t>
        <a:bodyPr/>
        <a:lstStyle/>
        <a:p>
          <a:endParaRPr lang="en-GB"/>
        </a:p>
      </dgm:t>
    </dgm:pt>
    <dgm:pt modelId="{7351FF84-9133-46FA-9E15-226B033E4C13}">
      <dgm:prSet phldrT="[Text]"/>
      <dgm:spPr>
        <a:solidFill>
          <a:srgbClr val="005EB8">
            <a:alpha val="50000"/>
          </a:srgbClr>
        </a:solidFill>
      </dgm:spPr>
      <dgm:t>
        <a:bodyPr/>
        <a:lstStyle/>
        <a:p>
          <a:r>
            <a:rPr lang="en-GB" dirty="0">
              <a:latin typeface="Arial" panose="020B0604020202020204" pitchFamily="34" charset="0"/>
            </a:rPr>
            <a:t>Support</a:t>
          </a:r>
        </a:p>
      </dgm:t>
    </dgm:pt>
    <dgm:pt modelId="{5AEBC3F0-16EF-49D9-8501-F149F1DDD66B}" type="parTrans" cxnId="{1F6D3E6F-B10E-4589-9D24-5C14EF996192}">
      <dgm:prSet/>
      <dgm:spPr/>
      <dgm:t>
        <a:bodyPr/>
        <a:lstStyle/>
        <a:p>
          <a:endParaRPr lang="en-GB"/>
        </a:p>
      </dgm:t>
    </dgm:pt>
    <dgm:pt modelId="{7F4A0FAF-38AB-4F1B-8259-E315C069339F}" type="sibTrans" cxnId="{1F6D3E6F-B10E-4589-9D24-5C14EF996192}">
      <dgm:prSet/>
      <dgm:spPr/>
      <dgm:t>
        <a:bodyPr/>
        <a:lstStyle/>
        <a:p>
          <a:endParaRPr lang="en-GB"/>
        </a:p>
      </dgm:t>
    </dgm:pt>
    <dgm:pt modelId="{1BD41DFE-05F6-4CC2-BEB0-6BAC56101385}" type="pres">
      <dgm:prSet presAssocID="{0324A4F5-90C7-4C0D-B017-53B8AB039287}" presName="compositeShape" presStyleCnt="0">
        <dgm:presLayoutVars>
          <dgm:chMax val="7"/>
          <dgm:dir/>
          <dgm:resizeHandles val="exact"/>
        </dgm:presLayoutVars>
      </dgm:prSet>
      <dgm:spPr/>
    </dgm:pt>
    <dgm:pt modelId="{E5618655-20A8-49FA-A889-08F27DABF10B}" type="pres">
      <dgm:prSet presAssocID="{EFA6065B-023A-456C-B06D-61EAF80E5FDD}" presName="circ1" presStyleLbl="vennNode1" presStyleIdx="0" presStyleCnt="3"/>
      <dgm:spPr/>
    </dgm:pt>
    <dgm:pt modelId="{458A8950-F42B-480D-8C8C-8D13F0502108}" type="pres">
      <dgm:prSet presAssocID="{EFA6065B-023A-456C-B06D-61EAF80E5FDD}" presName="circ1Tx" presStyleLbl="revTx" presStyleIdx="0" presStyleCnt="0">
        <dgm:presLayoutVars>
          <dgm:chMax val="0"/>
          <dgm:chPref val="0"/>
          <dgm:bulletEnabled val="1"/>
        </dgm:presLayoutVars>
      </dgm:prSet>
      <dgm:spPr/>
    </dgm:pt>
    <dgm:pt modelId="{89780EC1-FDA8-4D80-B445-350075C89536}" type="pres">
      <dgm:prSet presAssocID="{4285E02A-3B70-4803-BCC4-0F17E5222429}" presName="circ2" presStyleLbl="vennNode1" presStyleIdx="1" presStyleCnt="3" custLinFactNeighborX="529" custLinFactNeighborY="1027"/>
      <dgm:spPr/>
    </dgm:pt>
    <dgm:pt modelId="{800AF641-38C5-4FBF-80AC-2EFCF7C75162}" type="pres">
      <dgm:prSet presAssocID="{4285E02A-3B70-4803-BCC4-0F17E5222429}" presName="circ2Tx" presStyleLbl="revTx" presStyleIdx="0" presStyleCnt="0">
        <dgm:presLayoutVars>
          <dgm:chMax val="0"/>
          <dgm:chPref val="0"/>
          <dgm:bulletEnabled val="1"/>
        </dgm:presLayoutVars>
      </dgm:prSet>
      <dgm:spPr/>
    </dgm:pt>
    <dgm:pt modelId="{C78EE9DB-C19A-4458-A9D4-BD0A6A79859E}" type="pres">
      <dgm:prSet presAssocID="{7351FF84-9133-46FA-9E15-226B033E4C13}" presName="circ3" presStyleLbl="vennNode1" presStyleIdx="2" presStyleCnt="3"/>
      <dgm:spPr/>
    </dgm:pt>
    <dgm:pt modelId="{E2ECA232-B6E3-4DEB-ACD2-CEC896ED0F6C}" type="pres">
      <dgm:prSet presAssocID="{7351FF84-9133-46FA-9E15-226B033E4C13}" presName="circ3Tx" presStyleLbl="revTx" presStyleIdx="0" presStyleCnt="0">
        <dgm:presLayoutVars>
          <dgm:chMax val="0"/>
          <dgm:chPref val="0"/>
          <dgm:bulletEnabled val="1"/>
        </dgm:presLayoutVars>
      </dgm:prSet>
      <dgm:spPr/>
    </dgm:pt>
  </dgm:ptLst>
  <dgm:cxnLst>
    <dgm:cxn modelId="{C3E68D26-AD1E-49B6-B19F-B4CC9A0D64B3}" type="presOf" srcId="{4285E02A-3B70-4803-BCC4-0F17E5222429}" destId="{800AF641-38C5-4FBF-80AC-2EFCF7C75162}" srcOrd="1" destOrd="0" presId="urn:microsoft.com/office/officeart/2005/8/layout/venn1"/>
    <dgm:cxn modelId="{32B26D32-E31D-4FB2-8FA8-97D0437009D6}" srcId="{0324A4F5-90C7-4C0D-B017-53B8AB039287}" destId="{EFA6065B-023A-456C-B06D-61EAF80E5FDD}" srcOrd="0" destOrd="0" parTransId="{CDE6FCD6-3EDE-435E-9BD0-DD99987F3877}" sibTransId="{EB5D4898-4154-4F4D-8122-E0C90CE16C9B}"/>
    <dgm:cxn modelId="{C3766734-87D1-4A4B-A624-3370390EE5F8}" type="presOf" srcId="{7351FF84-9133-46FA-9E15-226B033E4C13}" destId="{E2ECA232-B6E3-4DEB-ACD2-CEC896ED0F6C}" srcOrd="1" destOrd="0" presId="urn:microsoft.com/office/officeart/2005/8/layout/venn1"/>
    <dgm:cxn modelId="{780D2D36-B3C6-4805-A387-867B4EE24F09}" type="presOf" srcId="{7351FF84-9133-46FA-9E15-226B033E4C13}" destId="{C78EE9DB-C19A-4458-A9D4-BD0A6A79859E}" srcOrd="0" destOrd="0" presId="urn:microsoft.com/office/officeart/2005/8/layout/venn1"/>
    <dgm:cxn modelId="{A47FC638-305C-4452-A9BB-88FD4F9632B7}" type="presOf" srcId="{0324A4F5-90C7-4C0D-B017-53B8AB039287}" destId="{1BD41DFE-05F6-4CC2-BEB0-6BAC56101385}" srcOrd="0" destOrd="0" presId="urn:microsoft.com/office/officeart/2005/8/layout/venn1"/>
    <dgm:cxn modelId="{428A985F-80AF-42A3-A5A1-76C7A6C16F8E}" type="presOf" srcId="{EFA6065B-023A-456C-B06D-61EAF80E5FDD}" destId="{458A8950-F42B-480D-8C8C-8D13F0502108}" srcOrd="1" destOrd="0" presId="urn:microsoft.com/office/officeart/2005/8/layout/venn1"/>
    <dgm:cxn modelId="{1F6D3E6F-B10E-4589-9D24-5C14EF996192}" srcId="{0324A4F5-90C7-4C0D-B017-53B8AB039287}" destId="{7351FF84-9133-46FA-9E15-226B033E4C13}" srcOrd="2" destOrd="0" parTransId="{5AEBC3F0-16EF-49D9-8501-F149F1DDD66B}" sibTransId="{7F4A0FAF-38AB-4F1B-8259-E315C069339F}"/>
    <dgm:cxn modelId="{7E656379-F9F8-476A-94BB-81C9ADEE1200}" type="presOf" srcId="{EFA6065B-023A-456C-B06D-61EAF80E5FDD}" destId="{E5618655-20A8-49FA-A889-08F27DABF10B}" srcOrd="0" destOrd="0" presId="urn:microsoft.com/office/officeart/2005/8/layout/venn1"/>
    <dgm:cxn modelId="{12E0B69D-5246-477C-9AE9-47AC457EFCF8}" type="presOf" srcId="{4285E02A-3B70-4803-BCC4-0F17E5222429}" destId="{89780EC1-FDA8-4D80-B445-350075C89536}" srcOrd="0" destOrd="0" presId="urn:microsoft.com/office/officeart/2005/8/layout/venn1"/>
    <dgm:cxn modelId="{920681DE-7986-4BF1-B5E8-9F1AC13EB761}" srcId="{0324A4F5-90C7-4C0D-B017-53B8AB039287}" destId="{4285E02A-3B70-4803-BCC4-0F17E5222429}" srcOrd="1" destOrd="0" parTransId="{97234C4C-966E-4A87-A41C-044CB188BB27}" sibTransId="{F67AABE7-C692-441B-B2AE-B63A1BCFD1FC}"/>
    <dgm:cxn modelId="{92E0504F-997D-4AE9-8146-AE61A9397346}" type="presParOf" srcId="{1BD41DFE-05F6-4CC2-BEB0-6BAC56101385}" destId="{E5618655-20A8-49FA-A889-08F27DABF10B}" srcOrd="0" destOrd="0" presId="urn:microsoft.com/office/officeart/2005/8/layout/venn1"/>
    <dgm:cxn modelId="{A5CAF775-599B-4E5B-A16B-5E2161523561}" type="presParOf" srcId="{1BD41DFE-05F6-4CC2-BEB0-6BAC56101385}" destId="{458A8950-F42B-480D-8C8C-8D13F0502108}" srcOrd="1" destOrd="0" presId="urn:microsoft.com/office/officeart/2005/8/layout/venn1"/>
    <dgm:cxn modelId="{9C0FDB55-D864-4D8D-AD19-9CB995A7AE17}" type="presParOf" srcId="{1BD41DFE-05F6-4CC2-BEB0-6BAC56101385}" destId="{89780EC1-FDA8-4D80-B445-350075C89536}" srcOrd="2" destOrd="0" presId="urn:microsoft.com/office/officeart/2005/8/layout/venn1"/>
    <dgm:cxn modelId="{499F3A2B-9A71-40E1-941D-AF1A3BB411D8}" type="presParOf" srcId="{1BD41DFE-05F6-4CC2-BEB0-6BAC56101385}" destId="{800AF641-38C5-4FBF-80AC-2EFCF7C75162}" srcOrd="3" destOrd="0" presId="urn:microsoft.com/office/officeart/2005/8/layout/venn1"/>
    <dgm:cxn modelId="{2DC42BB2-B72E-46D5-AA08-6D8CAEE609BD}" type="presParOf" srcId="{1BD41DFE-05F6-4CC2-BEB0-6BAC56101385}" destId="{C78EE9DB-C19A-4458-A9D4-BD0A6A79859E}" srcOrd="4" destOrd="0" presId="urn:microsoft.com/office/officeart/2005/8/layout/venn1"/>
    <dgm:cxn modelId="{19207DE5-24A0-4125-BDAB-1ACF38E28E01}" type="presParOf" srcId="{1BD41DFE-05F6-4CC2-BEB0-6BAC56101385}" destId="{E2ECA232-B6E3-4DEB-ACD2-CEC896ED0F6C}"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23639A-CFF7-4350-A726-ECB5AF1073D2}" type="doc">
      <dgm:prSet loTypeId="urn:microsoft.com/office/officeart/2005/8/layout/hierarchy4" loCatId="hierarchy" qsTypeId="urn:microsoft.com/office/officeart/2005/8/quickstyle/simple1" qsCatId="simple" csTypeId="urn:microsoft.com/office/officeart/2005/8/colors/colorful2" csCatId="colorful" phldr="1"/>
      <dgm:spPr/>
      <dgm:t>
        <a:bodyPr/>
        <a:lstStyle/>
        <a:p>
          <a:endParaRPr lang="en-GB"/>
        </a:p>
      </dgm:t>
    </dgm:pt>
    <dgm:pt modelId="{5703DE17-6F5D-4856-8667-D903F039B041}">
      <dgm:prSet phldrT="[Text]"/>
      <dgm:spPr>
        <a:solidFill>
          <a:srgbClr val="005EB8"/>
        </a:solidFill>
      </dgm:spPr>
      <dgm:t>
        <a:bodyPr/>
        <a:lstStyle/>
        <a:p>
          <a:r>
            <a:rPr lang="en-GB" b="0" dirty="0">
              <a:solidFill>
                <a:schemeClr val="bg1"/>
              </a:solidFill>
              <a:latin typeface="Arial" panose="020B0604020202020204" pitchFamily="34" charset="0"/>
              <a:cs typeface="Arial" panose="020B0604020202020204" pitchFamily="34" charset="0"/>
            </a:rPr>
            <a:t>Taking action beyond the People Plan </a:t>
          </a:r>
        </a:p>
      </dgm:t>
    </dgm:pt>
    <dgm:pt modelId="{224D6DE6-7151-43FD-AD54-A0513B799A85}" type="parTrans" cxnId="{3CDE2D98-51A4-4EDC-B0B7-75C5CDB67A69}">
      <dgm:prSet/>
      <dgm:spPr/>
      <dgm:t>
        <a:bodyPr/>
        <a:lstStyle/>
        <a:p>
          <a:endParaRPr lang="en-GB"/>
        </a:p>
      </dgm:t>
    </dgm:pt>
    <dgm:pt modelId="{AC7DFDEA-A8EA-4616-BAC3-3CD5B4C21F68}" type="sibTrans" cxnId="{3CDE2D98-51A4-4EDC-B0B7-75C5CDB67A69}">
      <dgm:prSet/>
      <dgm:spPr/>
      <dgm:t>
        <a:bodyPr/>
        <a:lstStyle/>
        <a:p>
          <a:endParaRPr lang="en-GB"/>
        </a:p>
      </dgm:t>
    </dgm:pt>
    <dgm:pt modelId="{E3C480DF-B115-49BE-9CA4-18DBEE9868FC}">
      <dgm:prSet phldrT="[Text]"/>
      <dgm:spPr>
        <a:solidFill>
          <a:srgbClr val="0072CE"/>
        </a:solidFill>
      </dgm:spPr>
      <dgm:t>
        <a:bodyPr/>
        <a:lstStyle/>
        <a:p>
          <a:r>
            <a:rPr lang="en-GB" dirty="0">
              <a:latin typeface="Arial" panose="020B0604020202020204" pitchFamily="34" charset="0"/>
              <a:cs typeface="Arial" panose="020B0604020202020204" pitchFamily="34" charset="0"/>
            </a:rPr>
            <a:t>Leadership</a:t>
          </a:r>
        </a:p>
      </dgm:t>
    </dgm:pt>
    <dgm:pt modelId="{F184291D-B85A-4EDE-A438-9B54BAAFC1F8}" type="parTrans" cxnId="{B438199C-40D0-43F6-992F-DF48F4875F0E}">
      <dgm:prSet/>
      <dgm:spPr/>
      <dgm:t>
        <a:bodyPr/>
        <a:lstStyle/>
        <a:p>
          <a:endParaRPr lang="en-GB"/>
        </a:p>
      </dgm:t>
    </dgm:pt>
    <dgm:pt modelId="{F06465A1-0C00-447B-81B9-71D229ED3365}" type="sibTrans" cxnId="{B438199C-40D0-43F6-992F-DF48F4875F0E}">
      <dgm:prSet/>
      <dgm:spPr/>
      <dgm:t>
        <a:bodyPr/>
        <a:lstStyle/>
        <a:p>
          <a:endParaRPr lang="en-GB"/>
        </a:p>
      </dgm:t>
    </dgm:pt>
    <dgm:pt modelId="{B9891A4F-ED6A-49FA-B2ED-B324C171D071}">
      <dgm:prSet phldrT="[Text]"/>
      <dgm:spPr>
        <a:solidFill>
          <a:srgbClr val="41B6E6"/>
        </a:solidFill>
      </dgm:spPr>
      <dgm:t>
        <a:bodyPr/>
        <a:lstStyle/>
        <a:p>
          <a:r>
            <a:rPr lang="en-GB" dirty="0">
              <a:latin typeface="Arial" panose="020B0604020202020204" pitchFamily="34" charset="0"/>
              <a:cs typeface="Arial" panose="020B0604020202020204" pitchFamily="34" charset="0"/>
            </a:rPr>
            <a:t>Addressing institutional racism</a:t>
          </a:r>
        </a:p>
      </dgm:t>
    </dgm:pt>
    <dgm:pt modelId="{479CABF3-8768-4DE5-9211-08B38A3FE7B1}" type="parTrans" cxnId="{1A50EF09-07B2-4EC1-8258-C1553E6D5CA7}">
      <dgm:prSet/>
      <dgm:spPr/>
      <dgm:t>
        <a:bodyPr/>
        <a:lstStyle/>
        <a:p>
          <a:endParaRPr lang="en-GB"/>
        </a:p>
      </dgm:t>
    </dgm:pt>
    <dgm:pt modelId="{267F3ED6-7B14-4FA3-884B-5714D623AD52}" type="sibTrans" cxnId="{1A50EF09-07B2-4EC1-8258-C1553E6D5CA7}">
      <dgm:prSet/>
      <dgm:spPr/>
      <dgm:t>
        <a:bodyPr/>
        <a:lstStyle/>
        <a:p>
          <a:endParaRPr lang="en-GB"/>
        </a:p>
      </dgm:t>
    </dgm:pt>
    <dgm:pt modelId="{9EC90C66-4E37-4059-8BD5-8CE46C9A1701}">
      <dgm:prSet phldrT="[Text]"/>
      <dgm:spPr>
        <a:solidFill>
          <a:srgbClr val="0072CE"/>
        </a:solidFill>
      </dgm:spPr>
      <dgm:t>
        <a:bodyPr/>
        <a:lstStyle/>
        <a:p>
          <a:r>
            <a:rPr lang="en-GB" dirty="0">
              <a:latin typeface="Arial" panose="020B0604020202020204" pitchFamily="34" charset="0"/>
              <a:cs typeface="Arial" panose="020B0604020202020204" pitchFamily="34" charset="0"/>
            </a:rPr>
            <a:t>Accountability</a:t>
          </a:r>
        </a:p>
      </dgm:t>
    </dgm:pt>
    <dgm:pt modelId="{6FAF20BC-CAD4-493D-B2C2-629B3793CC03}" type="parTrans" cxnId="{74C96DF2-B086-4787-BC1C-754045A61807}">
      <dgm:prSet/>
      <dgm:spPr/>
      <dgm:t>
        <a:bodyPr/>
        <a:lstStyle/>
        <a:p>
          <a:endParaRPr lang="en-GB"/>
        </a:p>
      </dgm:t>
    </dgm:pt>
    <dgm:pt modelId="{B90931A0-53AA-42EE-A4C7-0616CD4CF24D}" type="sibTrans" cxnId="{74C96DF2-B086-4787-BC1C-754045A61807}">
      <dgm:prSet/>
      <dgm:spPr/>
      <dgm:t>
        <a:bodyPr/>
        <a:lstStyle/>
        <a:p>
          <a:endParaRPr lang="en-GB"/>
        </a:p>
      </dgm:t>
    </dgm:pt>
    <dgm:pt modelId="{CBDC8EDE-913D-44E9-A42B-537A0E426159}">
      <dgm:prSet phldrT="[Text]"/>
      <dgm:spPr>
        <a:solidFill>
          <a:srgbClr val="41B6E6"/>
        </a:solidFill>
      </dgm:spPr>
      <dgm:t>
        <a:bodyPr/>
        <a:lstStyle/>
        <a:p>
          <a:r>
            <a:rPr lang="en-GB" dirty="0">
              <a:latin typeface="Arial" panose="020B0604020202020204" pitchFamily="34" charset="0"/>
              <a:cs typeface="Arial" panose="020B0604020202020204" pitchFamily="34" charset="0"/>
            </a:rPr>
            <a:t>Measuring and tracking meaningful progress</a:t>
          </a:r>
        </a:p>
      </dgm:t>
    </dgm:pt>
    <dgm:pt modelId="{A3784D08-A2C9-4D4E-85E3-34DF5C74DDC8}" type="parTrans" cxnId="{C6E9B544-4B46-4C4A-BFF7-39FD3A65B013}">
      <dgm:prSet/>
      <dgm:spPr/>
      <dgm:t>
        <a:bodyPr/>
        <a:lstStyle/>
        <a:p>
          <a:endParaRPr lang="en-GB"/>
        </a:p>
      </dgm:t>
    </dgm:pt>
    <dgm:pt modelId="{42B3AE0E-5080-4372-8273-509D5E4E52BF}" type="sibTrans" cxnId="{C6E9B544-4B46-4C4A-BFF7-39FD3A65B013}">
      <dgm:prSet/>
      <dgm:spPr/>
      <dgm:t>
        <a:bodyPr/>
        <a:lstStyle/>
        <a:p>
          <a:endParaRPr lang="en-GB"/>
        </a:p>
      </dgm:t>
    </dgm:pt>
    <dgm:pt modelId="{C924CFA7-0566-4751-9830-4B94A6A29046}">
      <dgm:prSet phldrT="[Text]"/>
      <dgm:spPr>
        <a:solidFill>
          <a:srgbClr val="41B6E6"/>
        </a:solidFill>
      </dgm:spPr>
      <dgm:t>
        <a:bodyPr/>
        <a:lstStyle/>
        <a:p>
          <a:r>
            <a:rPr lang="en-GB" dirty="0">
              <a:latin typeface="Arial" panose="020B0604020202020204" pitchFamily="34" charset="0"/>
              <a:cs typeface="Arial" panose="020B0604020202020204" pitchFamily="34" charset="0"/>
            </a:rPr>
            <a:t>Embedding ED&amp;I in mainstream work </a:t>
          </a:r>
        </a:p>
      </dgm:t>
    </dgm:pt>
    <dgm:pt modelId="{32D33D1A-4811-4167-B5B8-A01744D26C29}" type="parTrans" cxnId="{480845A7-219D-43A2-8EA4-D8F54ACFB56C}">
      <dgm:prSet/>
      <dgm:spPr/>
      <dgm:t>
        <a:bodyPr/>
        <a:lstStyle/>
        <a:p>
          <a:endParaRPr lang="en-GB"/>
        </a:p>
      </dgm:t>
    </dgm:pt>
    <dgm:pt modelId="{7973C633-A6EC-45C4-A9CF-9DA425C024D8}" type="sibTrans" cxnId="{480845A7-219D-43A2-8EA4-D8F54ACFB56C}">
      <dgm:prSet/>
      <dgm:spPr/>
      <dgm:t>
        <a:bodyPr/>
        <a:lstStyle/>
        <a:p>
          <a:endParaRPr lang="en-GB"/>
        </a:p>
      </dgm:t>
    </dgm:pt>
    <dgm:pt modelId="{2DD02C42-F5D2-4FCD-B480-FF780C535565}">
      <dgm:prSet phldrT="[Text]"/>
      <dgm:spPr>
        <a:solidFill>
          <a:srgbClr val="41B6E6"/>
        </a:solidFill>
      </dgm:spPr>
      <dgm:t>
        <a:bodyPr/>
        <a:lstStyle/>
        <a:p>
          <a:r>
            <a:rPr lang="en-GB" dirty="0">
              <a:latin typeface="Arial" panose="020B0604020202020204" pitchFamily="34" charset="0"/>
              <a:cs typeface="Arial" panose="020B0604020202020204" pitchFamily="34" charset="0"/>
            </a:rPr>
            <a:t>Stop bullying and harassment  </a:t>
          </a:r>
        </a:p>
      </dgm:t>
    </dgm:pt>
    <dgm:pt modelId="{3DD5E557-D623-46E3-9C5D-18F307088A9E}" type="parTrans" cxnId="{E4DE55F7-55B4-4CFA-818B-B76150C00769}">
      <dgm:prSet/>
      <dgm:spPr/>
      <dgm:t>
        <a:bodyPr/>
        <a:lstStyle/>
        <a:p>
          <a:endParaRPr lang="en-GB"/>
        </a:p>
      </dgm:t>
    </dgm:pt>
    <dgm:pt modelId="{02E4AACC-914E-4FD6-B891-9C29D30E0CEB}" type="sibTrans" cxnId="{E4DE55F7-55B4-4CFA-818B-B76150C00769}">
      <dgm:prSet/>
      <dgm:spPr/>
      <dgm:t>
        <a:bodyPr/>
        <a:lstStyle/>
        <a:p>
          <a:endParaRPr lang="en-GB"/>
        </a:p>
      </dgm:t>
    </dgm:pt>
    <dgm:pt modelId="{8E1AA1D4-0B9C-48E5-A245-616C6196B959}">
      <dgm:prSet phldrT="[Text]"/>
      <dgm:spPr>
        <a:solidFill>
          <a:srgbClr val="41B6E6"/>
        </a:solidFill>
      </dgm:spPr>
      <dgm:t>
        <a:bodyPr/>
        <a:lstStyle/>
        <a:p>
          <a:r>
            <a:rPr lang="en-GB" dirty="0">
              <a:latin typeface="Arial" panose="020B0604020202020204" pitchFamily="34" charset="0"/>
              <a:cs typeface="Arial" panose="020B0604020202020204" pitchFamily="34" charset="0"/>
            </a:rPr>
            <a:t>Making race equality everyone business </a:t>
          </a:r>
        </a:p>
      </dgm:t>
    </dgm:pt>
    <dgm:pt modelId="{6325996B-4BD5-4DAA-B59A-295FBA523617}" type="parTrans" cxnId="{4270C4F1-83B3-4CC2-A16A-1FD4DC5B6FC3}">
      <dgm:prSet/>
      <dgm:spPr/>
      <dgm:t>
        <a:bodyPr/>
        <a:lstStyle/>
        <a:p>
          <a:endParaRPr lang="en-GB"/>
        </a:p>
      </dgm:t>
    </dgm:pt>
    <dgm:pt modelId="{6BC7CFFC-6BD4-4C11-830F-1B524C355E99}" type="sibTrans" cxnId="{4270C4F1-83B3-4CC2-A16A-1FD4DC5B6FC3}">
      <dgm:prSet/>
      <dgm:spPr/>
      <dgm:t>
        <a:bodyPr/>
        <a:lstStyle/>
        <a:p>
          <a:endParaRPr lang="en-GB"/>
        </a:p>
      </dgm:t>
    </dgm:pt>
    <dgm:pt modelId="{A9CF5C69-7A9F-4BF5-949B-9D89908CE07B}" type="pres">
      <dgm:prSet presAssocID="{DE23639A-CFF7-4350-A726-ECB5AF1073D2}" presName="Name0" presStyleCnt="0">
        <dgm:presLayoutVars>
          <dgm:chPref val="1"/>
          <dgm:dir/>
          <dgm:animOne val="branch"/>
          <dgm:animLvl val="lvl"/>
          <dgm:resizeHandles/>
        </dgm:presLayoutVars>
      </dgm:prSet>
      <dgm:spPr/>
    </dgm:pt>
    <dgm:pt modelId="{15BA4855-47C4-42A4-AC9A-147ED27F414E}" type="pres">
      <dgm:prSet presAssocID="{5703DE17-6F5D-4856-8667-D903F039B041}" presName="vertOne" presStyleCnt="0"/>
      <dgm:spPr/>
    </dgm:pt>
    <dgm:pt modelId="{1DF06ECC-533F-48D8-AA84-F1A404D0DE9E}" type="pres">
      <dgm:prSet presAssocID="{5703DE17-6F5D-4856-8667-D903F039B041}" presName="txOne" presStyleLbl="node0" presStyleIdx="0" presStyleCnt="1">
        <dgm:presLayoutVars>
          <dgm:chPref val="3"/>
        </dgm:presLayoutVars>
      </dgm:prSet>
      <dgm:spPr/>
    </dgm:pt>
    <dgm:pt modelId="{C33420DF-98BE-4509-95D1-EFB01749E6EF}" type="pres">
      <dgm:prSet presAssocID="{5703DE17-6F5D-4856-8667-D903F039B041}" presName="parTransOne" presStyleCnt="0"/>
      <dgm:spPr/>
    </dgm:pt>
    <dgm:pt modelId="{B6E22A4F-7C2D-4F2F-8311-D0CD25AABBAC}" type="pres">
      <dgm:prSet presAssocID="{5703DE17-6F5D-4856-8667-D903F039B041}" presName="horzOne" presStyleCnt="0"/>
      <dgm:spPr/>
    </dgm:pt>
    <dgm:pt modelId="{E26EB45D-13A7-4B32-979A-F769BDE1DE99}" type="pres">
      <dgm:prSet presAssocID="{E3C480DF-B115-49BE-9CA4-18DBEE9868FC}" presName="vertTwo" presStyleCnt="0"/>
      <dgm:spPr/>
    </dgm:pt>
    <dgm:pt modelId="{DAC6981A-4274-4B3E-ADAB-A9317AF14F28}" type="pres">
      <dgm:prSet presAssocID="{E3C480DF-B115-49BE-9CA4-18DBEE9868FC}" presName="txTwo" presStyleLbl="node2" presStyleIdx="0" presStyleCnt="2">
        <dgm:presLayoutVars>
          <dgm:chPref val="3"/>
        </dgm:presLayoutVars>
      </dgm:prSet>
      <dgm:spPr/>
    </dgm:pt>
    <dgm:pt modelId="{D503550F-D2E5-44BC-9479-B0F8C7CB29A6}" type="pres">
      <dgm:prSet presAssocID="{E3C480DF-B115-49BE-9CA4-18DBEE9868FC}" presName="parTransTwo" presStyleCnt="0"/>
      <dgm:spPr/>
    </dgm:pt>
    <dgm:pt modelId="{317CD0CE-3A26-4C01-B0C5-B9D3EB66295C}" type="pres">
      <dgm:prSet presAssocID="{E3C480DF-B115-49BE-9CA4-18DBEE9868FC}" presName="horzTwo" presStyleCnt="0"/>
      <dgm:spPr/>
    </dgm:pt>
    <dgm:pt modelId="{DC0AA85D-8852-401D-8E3F-178D718159B0}" type="pres">
      <dgm:prSet presAssocID="{B9891A4F-ED6A-49FA-B2ED-B324C171D071}" presName="vertThree" presStyleCnt="0"/>
      <dgm:spPr/>
    </dgm:pt>
    <dgm:pt modelId="{6947FB4B-AE5B-4ACB-8288-1471A8A26E80}" type="pres">
      <dgm:prSet presAssocID="{B9891A4F-ED6A-49FA-B2ED-B324C171D071}" presName="txThree" presStyleLbl="node3" presStyleIdx="0" presStyleCnt="5">
        <dgm:presLayoutVars>
          <dgm:chPref val="3"/>
        </dgm:presLayoutVars>
      </dgm:prSet>
      <dgm:spPr/>
    </dgm:pt>
    <dgm:pt modelId="{905EF1D2-C837-48B3-9BB9-385AF12141E2}" type="pres">
      <dgm:prSet presAssocID="{B9891A4F-ED6A-49FA-B2ED-B324C171D071}" presName="horzThree" presStyleCnt="0"/>
      <dgm:spPr/>
    </dgm:pt>
    <dgm:pt modelId="{3E3F1DFA-7220-4124-B54A-CE73A3D6417A}" type="pres">
      <dgm:prSet presAssocID="{F06465A1-0C00-447B-81B9-71D229ED3365}" presName="sibSpaceTwo" presStyleCnt="0"/>
      <dgm:spPr/>
    </dgm:pt>
    <dgm:pt modelId="{CB1D509A-2A74-478C-8329-A2622ACE7205}" type="pres">
      <dgm:prSet presAssocID="{9EC90C66-4E37-4059-8BD5-8CE46C9A1701}" presName="vertTwo" presStyleCnt="0"/>
      <dgm:spPr/>
    </dgm:pt>
    <dgm:pt modelId="{F96D31E4-AEC1-416A-8F7C-03AD9981236F}" type="pres">
      <dgm:prSet presAssocID="{9EC90C66-4E37-4059-8BD5-8CE46C9A1701}" presName="txTwo" presStyleLbl="node2" presStyleIdx="1" presStyleCnt="2">
        <dgm:presLayoutVars>
          <dgm:chPref val="3"/>
        </dgm:presLayoutVars>
      </dgm:prSet>
      <dgm:spPr/>
    </dgm:pt>
    <dgm:pt modelId="{1F13CF89-CD13-43AF-9024-89C400213432}" type="pres">
      <dgm:prSet presAssocID="{9EC90C66-4E37-4059-8BD5-8CE46C9A1701}" presName="parTransTwo" presStyleCnt="0"/>
      <dgm:spPr/>
    </dgm:pt>
    <dgm:pt modelId="{B693349E-FC4E-4FF4-8BE8-1DF7FF1FD006}" type="pres">
      <dgm:prSet presAssocID="{9EC90C66-4E37-4059-8BD5-8CE46C9A1701}" presName="horzTwo" presStyleCnt="0"/>
      <dgm:spPr/>
    </dgm:pt>
    <dgm:pt modelId="{24976F90-54DF-4B91-AE66-29F0447AF0BC}" type="pres">
      <dgm:prSet presAssocID="{CBDC8EDE-913D-44E9-A42B-537A0E426159}" presName="vertThree" presStyleCnt="0"/>
      <dgm:spPr/>
    </dgm:pt>
    <dgm:pt modelId="{6E638184-73C9-4986-8CB7-ABC599C58BEA}" type="pres">
      <dgm:prSet presAssocID="{CBDC8EDE-913D-44E9-A42B-537A0E426159}" presName="txThree" presStyleLbl="node3" presStyleIdx="1" presStyleCnt="5">
        <dgm:presLayoutVars>
          <dgm:chPref val="3"/>
        </dgm:presLayoutVars>
      </dgm:prSet>
      <dgm:spPr/>
    </dgm:pt>
    <dgm:pt modelId="{9CADC445-8494-4528-A372-8691FE0DE9B6}" type="pres">
      <dgm:prSet presAssocID="{CBDC8EDE-913D-44E9-A42B-537A0E426159}" presName="horzThree" presStyleCnt="0"/>
      <dgm:spPr/>
    </dgm:pt>
    <dgm:pt modelId="{F634B12D-BC29-407E-AE43-FC58E211D1B0}" type="pres">
      <dgm:prSet presAssocID="{42B3AE0E-5080-4372-8273-509D5E4E52BF}" presName="sibSpaceThree" presStyleCnt="0"/>
      <dgm:spPr/>
    </dgm:pt>
    <dgm:pt modelId="{D975A091-5C40-4EE9-8685-070E9D3535EE}" type="pres">
      <dgm:prSet presAssocID="{C924CFA7-0566-4751-9830-4B94A6A29046}" presName="vertThree" presStyleCnt="0"/>
      <dgm:spPr/>
    </dgm:pt>
    <dgm:pt modelId="{B71E3031-67B5-4F6B-BA09-A79FB446BC25}" type="pres">
      <dgm:prSet presAssocID="{C924CFA7-0566-4751-9830-4B94A6A29046}" presName="txThree" presStyleLbl="node3" presStyleIdx="2" presStyleCnt="5">
        <dgm:presLayoutVars>
          <dgm:chPref val="3"/>
        </dgm:presLayoutVars>
      </dgm:prSet>
      <dgm:spPr/>
    </dgm:pt>
    <dgm:pt modelId="{513C3B1B-6D66-44DB-B4B8-D569514FA7EC}" type="pres">
      <dgm:prSet presAssocID="{C924CFA7-0566-4751-9830-4B94A6A29046}" presName="horzThree" presStyleCnt="0"/>
      <dgm:spPr/>
    </dgm:pt>
    <dgm:pt modelId="{A41B2E12-DC3F-4411-B3B1-66606E3F47BB}" type="pres">
      <dgm:prSet presAssocID="{7973C633-A6EC-45C4-A9CF-9DA425C024D8}" presName="sibSpaceThree" presStyleCnt="0"/>
      <dgm:spPr/>
    </dgm:pt>
    <dgm:pt modelId="{3221E4C2-ABE3-42A0-B76B-982A751891E2}" type="pres">
      <dgm:prSet presAssocID="{2DD02C42-F5D2-4FCD-B480-FF780C535565}" presName="vertThree" presStyleCnt="0"/>
      <dgm:spPr/>
    </dgm:pt>
    <dgm:pt modelId="{BED97BEE-F147-4EE9-9BD9-5D6E938EBEA8}" type="pres">
      <dgm:prSet presAssocID="{2DD02C42-F5D2-4FCD-B480-FF780C535565}" presName="txThree" presStyleLbl="node3" presStyleIdx="3" presStyleCnt="5" custLinFactNeighborX="60" custLinFactNeighborY="98">
        <dgm:presLayoutVars>
          <dgm:chPref val="3"/>
        </dgm:presLayoutVars>
      </dgm:prSet>
      <dgm:spPr/>
    </dgm:pt>
    <dgm:pt modelId="{00D11247-66D8-4C5B-9DED-44D7D10276EB}" type="pres">
      <dgm:prSet presAssocID="{2DD02C42-F5D2-4FCD-B480-FF780C535565}" presName="horzThree" presStyleCnt="0"/>
      <dgm:spPr/>
    </dgm:pt>
    <dgm:pt modelId="{347CBBAD-9B85-4A44-A9EF-6AEFB9A7E6AA}" type="pres">
      <dgm:prSet presAssocID="{02E4AACC-914E-4FD6-B891-9C29D30E0CEB}" presName="sibSpaceThree" presStyleCnt="0"/>
      <dgm:spPr/>
    </dgm:pt>
    <dgm:pt modelId="{3AD88F17-3D71-448A-B74C-A8D25C7C8308}" type="pres">
      <dgm:prSet presAssocID="{8E1AA1D4-0B9C-48E5-A245-616C6196B959}" presName="vertThree" presStyleCnt="0"/>
      <dgm:spPr/>
    </dgm:pt>
    <dgm:pt modelId="{7966B6A6-1D02-43F6-89C4-B05474153BA3}" type="pres">
      <dgm:prSet presAssocID="{8E1AA1D4-0B9C-48E5-A245-616C6196B959}" presName="txThree" presStyleLbl="node3" presStyleIdx="4" presStyleCnt="5">
        <dgm:presLayoutVars>
          <dgm:chPref val="3"/>
        </dgm:presLayoutVars>
      </dgm:prSet>
      <dgm:spPr/>
    </dgm:pt>
    <dgm:pt modelId="{1B6A290D-C981-47A6-A54B-070A2A855B5B}" type="pres">
      <dgm:prSet presAssocID="{8E1AA1D4-0B9C-48E5-A245-616C6196B959}" presName="horzThree" presStyleCnt="0"/>
      <dgm:spPr/>
    </dgm:pt>
  </dgm:ptLst>
  <dgm:cxnLst>
    <dgm:cxn modelId="{1A50EF09-07B2-4EC1-8258-C1553E6D5CA7}" srcId="{E3C480DF-B115-49BE-9CA4-18DBEE9868FC}" destId="{B9891A4F-ED6A-49FA-B2ED-B324C171D071}" srcOrd="0" destOrd="0" parTransId="{479CABF3-8768-4DE5-9211-08B38A3FE7B1}" sibTransId="{267F3ED6-7B14-4FA3-884B-5714D623AD52}"/>
    <dgm:cxn modelId="{C6E9B544-4B46-4C4A-BFF7-39FD3A65B013}" srcId="{9EC90C66-4E37-4059-8BD5-8CE46C9A1701}" destId="{CBDC8EDE-913D-44E9-A42B-537A0E426159}" srcOrd="0" destOrd="0" parTransId="{A3784D08-A2C9-4D4E-85E3-34DF5C74DDC8}" sibTransId="{42B3AE0E-5080-4372-8273-509D5E4E52BF}"/>
    <dgm:cxn modelId="{9A67E76A-56F1-49B5-BC58-D6D70F006F6A}" type="presOf" srcId="{C924CFA7-0566-4751-9830-4B94A6A29046}" destId="{B71E3031-67B5-4F6B-BA09-A79FB446BC25}" srcOrd="0" destOrd="0" presId="urn:microsoft.com/office/officeart/2005/8/layout/hierarchy4"/>
    <dgm:cxn modelId="{3766FE6F-7CEE-495E-AEAE-E90D9570BECA}" type="presOf" srcId="{9EC90C66-4E37-4059-8BD5-8CE46C9A1701}" destId="{F96D31E4-AEC1-416A-8F7C-03AD9981236F}" srcOrd="0" destOrd="0" presId="urn:microsoft.com/office/officeart/2005/8/layout/hierarchy4"/>
    <dgm:cxn modelId="{A0270F53-56D7-41B8-9881-BD63A73428AB}" type="presOf" srcId="{DE23639A-CFF7-4350-A726-ECB5AF1073D2}" destId="{A9CF5C69-7A9F-4BF5-949B-9D89908CE07B}" srcOrd="0" destOrd="0" presId="urn:microsoft.com/office/officeart/2005/8/layout/hierarchy4"/>
    <dgm:cxn modelId="{F650EC87-F98E-4695-8218-F65041325593}" type="presOf" srcId="{CBDC8EDE-913D-44E9-A42B-537A0E426159}" destId="{6E638184-73C9-4986-8CB7-ABC599C58BEA}" srcOrd="0" destOrd="0" presId="urn:microsoft.com/office/officeart/2005/8/layout/hierarchy4"/>
    <dgm:cxn modelId="{3CDE2D98-51A4-4EDC-B0B7-75C5CDB67A69}" srcId="{DE23639A-CFF7-4350-A726-ECB5AF1073D2}" destId="{5703DE17-6F5D-4856-8667-D903F039B041}" srcOrd="0" destOrd="0" parTransId="{224D6DE6-7151-43FD-AD54-A0513B799A85}" sibTransId="{AC7DFDEA-A8EA-4616-BAC3-3CD5B4C21F68}"/>
    <dgm:cxn modelId="{B438199C-40D0-43F6-992F-DF48F4875F0E}" srcId="{5703DE17-6F5D-4856-8667-D903F039B041}" destId="{E3C480DF-B115-49BE-9CA4-18DBEE9868FC}" srcOrd="0" destOrd="0" parTransId="{F184291D-B85A-4EDE-A438-9B54BAAFC1F8}" sibTransId="{F06465A1-0C00-447B-81B9-71D229ED3365}"/>
    <dgm:cxn modelId="{E91EB8A4-5724-4926-B814-288E0EA41E79}" type="presOf" srcId="{E3C480DF-B115-49BE-9CA4-18DBEE9868FC}" destId="{DAC6981A-4274-4B3E-ADAB-A9317AF14F28}" srcOrd="0" destOrd="0" presId="urn:microsoft.com/office/officeart/2005/8/layout/hierarchy4"/>
    <dgm:cxn modelId="{480845A7-219D-43A2-8EA4-D8F54ACFB56C}" srcId="{9EC90C66-4E37-4059-8BD5-8CE46C9A1701}" destId="{C924CFA7-0566-4751-9830-4B94A6A29046}" srcOrd="1" destOrd="0" parTransId="{32D33D1A-4811-4167-B5B8-A01744D26C29}" sibTransId="{7973C633-A6EC-45C4-A9CF-9DA425C024D8}"/>
    <dgm:cxn modelId="{B8624AB6-6FFD-41D6-8741-EF81532D35F8}" type="presOf" srcId="{5703DE17-6F5D-4856-8667-D903F039B041}" destId="{1DF06ECC-533F-48D8-AA84-F1A404D0DE9E}" srcOrd="0" destOrd="0" presId="urn:microsoft.com/office/officeart/2005/8/layout/hierarchy4"/>
    <dgm:cxn modelId="{9764B5C8-D120-44E8-B6AE-E80C7AF11321}" type="presOf" srcId="{8E1AA1D4-0B9C-48E5-A245-616C6196B959}" destId="{7966B6A6-1D02-43F6-89C4-B05474153BA3}" srcOrd="0" destOrd="0" presId="urn:microsoft.com/office/officeart/2005/8/layout/hierarchy4"/>
    <dgm:cxn modelId="{DC642EE2-DD77-4792-9BB4-C980D6FF5EA8}" type="presOf" srcId="{B9891A4F-ED6A-49FA-B2ED-B324C171D071}" destId="{6947FB4B-AE5B-4ACB-8288-1471A8A26E80}" srcOrd="0" destOrd="0" presId="urn:microsoft.com/office/officeart/2005/8/layout/hierarchy4"/>
    <dgm:cxn modelId="{A5BD97E7-9275-4F73-A9E2-69C0A166E27D}" type="presOf" srcId="{2DD02C42-F5D2-4FCD-B480-FF780C535565}" destId="{BED97BEE-F147-4EE9-9BD9-5D6E938EBEA8}" srcOrd="0" destOrd="0" presId="urn:microsoft.com/office/officeart/2005/8/layout/hierarchy4"/>
    <dgm:cxn modelId="{4270C4F1-83B3-4CC2-A16A-1FD4DC5B6FC3}" srcId="{9EC90C66-4E37-4059-8BD5-8CE46C9A1701}" destId="{8E1AA1D4-0B9C-48E5-A245-616C6196B959}" srcOrd="3" destOrd="0" parTransId="{6325996B-4BD5-4DAA-B59A-295FBA523617}" sibTransId="{6BC7CFFC-6BD4-4C11-830F-1B524C355E99}"/>
    <dgm:cxn modelId="{74C96DF2-B086-4787-BC1C-754045A61807}" srcId="{5703DE17-6F5D-4856-8667-D903F039B041}" destId="{9EC90C66-4E37-4059-8BD5-8CE46C9A1701}" srcOrd="1" destOrd="0" parTransId="{6FAF20BC-CAD4-493D-B2C2-629B3793CC03}" sibTransId="{B90931A0-53AA-42EE-A4C7-0616CD4CF24D}"/>
    <dgm:cxn modelId="{E4DE55F7-55B4-4CFA-818B-B76150C00769}" srcId="{9EC90C66-4E37-4059-8BD5-8CE46C9A1701}" destId="{2DD02C42-F5D2-4FCD-B480-FF780C535565}" srcOrd="2" destOrd="0" parTransId="{3DD5E557-D623-46E3-9C5D-18F307088A9E}" sibTransId="{02E4AACC-914E-4FD6-B891-9C29D30E0CEB}"/>
    <dgm:cxn modelId="{A27016EC-29D3-4825-BF55-8BE4DF196EBD}" type="presParOf" srcId="{A9CF5C69-7A9F-4BF5-949B-9D89908CE07B}" destId="{15BA4855-47C4-42A4-AC9A-147ED27F414E}" srcOrd="0" destOrd="0" presId="urn:microsoft.com/office/officeart/2005/8/layout/hierarchy4"/>
    <dgm:cxn modelId="{5ED171AC-F1CB-4E6A-86A7-0AC33B903E72}" type="presParOf" srcId="{15BA4855-47C4-42A4-AC9A-147ED27F414E}" destId="{1DF06ECC-533F-48D8-AA84-F1A404D0DE9E}" srcOrd="0" destOrd="0" presId="urn:microsoft.com/office/officeart/2005/8/layout/hierarchy4"/>
    <dgm:cxn modelId="{95D827E8-3CB8-4528-9A1F-B736654676D8}" type="presParOf" srcId="{15BA4855-47C4-42A4-AC9A-147ED27F414E}" destId="{C33420DF-98BE-4509-95D1-EFB01749E6EF}" srcOrd="1" destOrd="0" presId="urn:microsoft.com/office/officeart/2005/8/layout/hierarchy4"/>
    <dgm:cxn modelId="{7DEADDEB-1E8F-4CEB-8253-022176A4B5FF}" type="presParOf" srcId="{15BA4855-47C4-42A4-AC9A-147ED27F414E}" destId="{B6E22A4F-7C2D-4F2F-8311-D0CD25AABBAC}" srcOrd="2" destOrd="0" presId="urn:microsoft.com/office/officeart/2005/8/layout/hierarchy4"/>
    <dgm:cxn modelId="{346BAD4A-F214-4B65-876F-2DA52912AC9E}" type="presParOf" srcId="{B6E22A4F-7C2D-4F2F-8311-D0CD25AABBAC}" destId="{E26EB45D-13A7-4B32-979A-F769BDE1DE99}" srcOrd="0" destOrd="0" presId="urn:microsoft.com/office/officeart/2005/8/layout/hierarchy4"/>
    <dgm:cxn modelId="{6301809B-B1B9-4457-B65F-6DB0AF66E3B9}" type="presParOf" srcId="{E26EB45D-13A7-4B32-979A-F769BDE1DE99}" destId="{DAC6981A-4274-4B3E-ADAB-A9317AF14F28}" srcOrd="0" destOrd="0" presId="urn:microsoft.com/office/officeart/2005/8/layout/hierarchy4"/>
    <dgm:cxn modelId="{5B3AD3EB-4107-424D-84F2-B9AA85800021}" type="presParOf" srcId="{E26EB45D-13A7-4B32-979A-F769BDE1DE99}" destId="{D503550F-D2E5-44BC-9479-B0F8C7CB29A6}" srcOrd="1" destOrd="0" presId="urn:microsoft.com/office/officeart/2005/8/layout/hierarchy4"/>
    <dgm:cxn modelId="{9897536C-E182-4961-ACA2-D6168C0FB965}" type="presParOf" srcId="{E26EB45D-13A7-4B32-979A-F769BDE1DE99}" destId="{317CD0CE-3A26-4C01-B0C5-B9D3EB66295C}" srcOrd="2" destOrd="0" presId="urn:microsoft.com/office/officeart/2005/8/layout/hierarchy4"/>
    <dgm:cxn modelId="{9F2CFF15-727D-4BA1-A2B3-16B85F660C87}" type="presParOf" srcId="{317CD0CE-3A26-4C01-B0C5-B9D3EB66295C}" destId="{DC0AA85D-8852-401D-8E3F-178D718159B0}" srcOrd="0" destOrd="0" presId="urn:microsoft.com/office/officeart/2005/8/layout/hierarchy4"/>
    <dgm:cxn modelId="{D9637729-5213-41A1-A258-B188F460159D}" type="presParOf" srcId="{DC0AA85D-8852-401D-8E3F-178D718159B0}" destId="{6947FB4B-AE5B-4ACB-8288-1471A8A26E80}" srcOrd="0" destOrd="0" presId="urn:microsoft.com/office/officeart/2005/8/layout/hierarchy4"/>
    <dgm:cxn modelId="{EEC191B3-97BB-4789-A61E-514BC42D664D}" type="presParOf" srcId="{DC0AA85D-8852-401D-8E3F-178D718159B0}" destId="{905EF1D2-C837-48B3-9BB9-385AF12141E2}" srcOrd="1" destOrd="0" presId="urn:microsoft.com/office/officeart/2005/8/layout/hierarchy4"/>
    <dgm:cxn modelId="{4B249448-D882-42A4-8E23-A886E067C73E}" type="presParOf" srcId="{B6E22A4F-7C2D-4F2F-8311-D0CD25AABBAC}" destId="{3E3F1DFA-7220-4124-B54A-CE73A3D6417A}" srcOrd="1" destOrd="0" presId="urn:microsoft.com/office/officeart/2005/8/layout/hierarchy4"/>
    <dgm:cxn modelId="{396BEB40-2D45-40D3-AFB6-43DE7B77AE9F}" type="presParOf" srcId="{B6E22A4F-7C2D-4F2F-8311-D0CD25AABBAC}" destId="{CB1D509A-2A74-478C-8329-A2622ACE7205}" srcOrd="2" destOrd="0" presId="urn:microsoft.com/office/officeart/2005/8/layout/hierarchy4"/>
    <dgm:cxn modelId="{09CBF9A6-7B5C-4D47-9CAD-C4C5A519B8B7}" type="presParOf" srcId="{CB1D509A-2A74-478C-8329-A2622ACE7205}" destId="{F96D31E4-AEC1-416A-8F7C-03AD9981236F}" srcOrd="0" destOrd="0" presId="urn:microsoft.com/office/officeart/2005/8/layout/hierarchy4"/>
    <dgm:cxn modelId="{A1CAE0B3-08ED-4BFB-ACE5-FAD2BD67F016}" type="presParOf" srcId="{CB1D509A-2A74-478C-8329-A2622ACE7205}" destId="{1F13CF89-CD13-43AF-9024-89C400213432}" srcOrd="1" destOrd="0" presId="urn:microsoft.com/office/officeart/2005/8/layout/hierarchy4"/>
    <dgm:cxn modelId="{42ED17FB-8D57-490E-91EB-8B636E8605F5}" type="presParOf" srcId="{CB1D509A-2A74-478C-8329-A2622ACE7205}" destId="{B693349E-FC4E-4FF4-8BE8-1DF7FF1FD006}" srcOrd="2" destOrd="0" presId="urn:microsoft.com/office/officeart/2005/8/layout/hierarchy4"/>
    <dgm:cxn modelId="{EB1558C0-920B-4B0C-8EB9-3EA5495BF9B2}" type="presParOf" srcId="{B693349E-FC4E-4FF4-8BE8-1DF7FF1FD006}" destId="{24976F90-54DF-4B91-AE66-29F0447AF0BC}" srcOrd="0" destOrd="0" presId="urn:microsoft.com/office/officeart/2005/8/layout/hierarchy4"/>
    <dgm:cxn modelId="{9DB3F09A-57D2-411D-A5A5-E0BBC2D0EF5A}" type="presParOf" srcId="{24976F90-54DF-4B91-AE66-29F0447AF0BC}" destId="{6E638184-73C9-4986-8CB7-ABC599C58BEA}" srcOrd="0" destOrd="0" presId="urn:microsoft.com/office/officeart/2005/8/layout/hierarchy4"/>
    <dgm:cxn modelId="{3785F1B0-D12E-409C-BF0A-76F280CE4776}" type="presParOf" srcId="{24976F90-54DF-4B91-AE66-29F0447AF0BC}" destId="{9CADC445-8494-4528-A372-8691FE0DE9B6}" srcOrd="1" destOrd="0" presId="urn:microsoft.com/office/officeart/2005/8/layout/hierarchy4"/>
    <dgm:cxn modelId="{1902DE26-4EC8-4E84-A644-9DBB71E20A2E}" type="presParOf" srcId="{B693349E-FC4E-4FF4-8BE8-1DF7FF1FD006}" destId="{F634B12D-BC29-407E-AE43-FC58E211D1B0}" srcOrd="1" destOrd="0" presId="urn:microsoft.com/office/officeart/2005/8/layout/hierarchy4"/>
    <dgm:cxn modelId="{C453D736-064C-4013-AE6E-741D455808B2}" type="presParOf" srcId="{B693349E-FC4E-4FF4-8BE8-1DF7FF1FD006}" destId="{D975A091-5C40-4EE9-8685-070E9D3535EE}" srcOrd="2" destOrd="0" presId="urn:microsoft.com/office/officeart/2005/8/layout/hierarchy4"/>
    <dgm:cxn modelId="{CA4343CA-E7F9-4458-A0DE-501B94C87ABF}" type="presParOf" srcId="{D975A091-5C40-4EE9-8685-070E9D3535EE}" destId="{B71E3031-67B5-4F6B-BA09-A79FB446BC25}" srcOrd="0" destOrd="0" presId="urn:microsoft.com/office/officeart/2005/8/layout/hierarchy4"/>
    <dgm:cxn modelId="{1407E590-F331-401F-A6C8-7FCF5BFEF3C6}" type="presParOf" srcId="{D975A091-5C40-4EE9-8685-070E9D3535EE}" destId="{513C3B1B-6D66-44DB-B4B8-D569514FA7EC}" srcOrd="1" destOrd="0" presId="urn:microsoft.com/office/officeart/2005/8/layout/hierarchy4"/>
    <dgm:cxn modelId="{E6F46CC9-D8F6-4995-9D4E-C699F30CAC81}" type="presParOf" srcId="{B693349E-FC4E-4FF4-8BE8-1DF7FF1FD006}" destId="{A41B2E12-DC3F-4411-B3B1-66606E3F47BB}" srcOrd="3" destOrd="0" presId="urn:microsoft.com/office/officeart/2005/8/layout/hierarchy4"/>
    <dgm:cxn modelId="{D84530AB-55E7-4AD5-AACC-8D3B2013A5BD}" type="presParOf" srcId="{B693349E-FC4E-4FF4-8BE8-1DF7FF1FD006}" destId="{3221E4C2-ABE3-42A0-B76B-982A751891E2}" srcOrd="4" destOrd="0" presId="urn:microsoft.com/office/officeart/2005/8/layout/hierarchy4"/>
    <dgm:cxn modelId="{80148946-89B1-4F54-9E4D-5473ED3B0591}" type="presParOf" srcId="{3221E4C2-ABE3-42A0-B76B-982A751891E2}" destId="{BED97BEE-F147-4EE9-9BD9-5D6E938EBEA8}" srcOrd="0" destOrd="0" presId="urn:microsoft.com/office/officeart/2005/8/layout/hierarchy4"/>
    <dgm:cxn modelId="{0F42DD01-A78A-4378-9899-F19FDE9B0540}" type="presParOf" srcId="{3221E4C2-ABE3-42A0-B76B-982A751891E2}" destId="{00D11247-66D8-4C5B-9DED-44D7D10276EB}" srcOrd="1" destOrd="0" presId="urn:microsoft.com/office/officeart/2005/8/layout/hierarchy4"/>
    <dgm:cxn modelId="{EB43D1C9-4894-447F-89C3-62A09E7DBC90}" type="presParOf" srcId="{B693349E-FC4E-4FF4-8BE8-1DF7FF1FD006}" destId="{347CBBAD-9B85-4A44-A9EF-6AEFB9A7E6AA}" srcOrd="5" destOrd="0" presId="urn:microsoft.com/office/officeart/2005/8/layout/hierarchy4"/>
    <dgm:cxn modelId="{96675CCE-B43E-40A1-812D-4ED1A63250D4}" type="presParOf" srcId="{B693349E-FC4E-4FF4-8BE8-1DF7FF1FD006}" destId="{3AD88F17-3D71-448A-B74C-A8D25C7C8308}" srcOrd="6" destOrd="0" presId="urn:microsoft.com/office/officeart/2005/8/layout/hierarchy4"/>
    <dgm:cxn modelId="{BC824280-02F6-4E3E-B092-81F4A21C7904}" type="presParOf" srcId="{3AD88F17-3D71-448A-B74C-A8D25C7C8308}" destId="{7966B6A6-1D02-43F6-89C4-B05474153BA3}" srcOrd="0" destOrd="0" presId="urn:microsoft.com/office/officeart/2005/8/layout/hierarchy4"/>
    <dgm:cxn modelId="{E591103A-8B12-4D1B-AC7A-D94F81718307}" type="presParOf" srcId="{3AD88F17-3D71-448A-B74C-A8D25C7C8308}" destId="{1B6A290D-C981-47A6-A54B-070A2A855B5B}"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618655-20A8-49FA-A889-08F27DABF10B}">
      <dsp:nvSpPr>
        <dsp:cNvPr id="0" name=""/>
        <dsp:cNvSpPr/>
      </dsp:nvSpPr>
      <dsp:spPr>
        <a:xfrm>
          <a:off x="3987291" y="66696"/>
          <a:ext cx="3201415" cy="3201415"/>
        </a:xfrm>
        <a:prstGeom prst="ellipse">
          <a:avLst/>
        </a:prstGeom>
        <a:solidFill>
          <a:srgbClr val="005EB8">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822450">
            <a:lnSpc>
              <a:spcPct val="90000"/>
            </a:lnSpc>
            <a:spcBef>
              <a:spcPct val="0"/>
            </a:spcBef>
            <a:spcAft>
              <a:spcPct val="35000"/>
            </a:spcAft>
            <a:buNone/>
          </a:pPr>
          <a:r>
            <a:rPr lang="en-GB" sz="4100" kern="1200" dirty="0">
              <a:latin typeface="Arial" panose="020B0604020202020204" pitchFamily="34" charset="0"/>
            </a:rPr>
            <a:t>Challenge</a:t>
          </a:r>
        </a:p>
      </dsp:txBody>
      <dsp:txXfrm>
        <a:off x="4414147" y="626943"/>
        <a:ext cx="2347704" cy="1440636"/>
      </dsp:txXfrm>
    </dsp:sp>
    <dsp:sp modelId="{89780EC1-FDA8-4D80-B445-350075C89536}">
      <dsp:nvSpPr>
        <dsp:cNvPr id="0" name=""/>
        <dsp:cNvSpPr/>
      </dsp:nvSpPr>
      <dsp:spPr>
        <a:xfrm>
          <a:off x="5159404" y="2100459"/>
          <a:ext cx="3201415" cy="3201415"/>
        </a:xfrm>
        <a:prstGeom prst="ellipse">
          <a:avLst/>
        </a:prstGeom>
        <a:solidFill>
          <a:srgbClr val="005EB8">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822450">
            <a:lnSpc>
              <a:spcPct val="90000"/>
            </a:lnSpc>
            <a:spcBef>
              <a:spcPct val="0"/>
            </a:spcBef>
            <a:spcAft>
              <a:spcPct val="35000"/>
            </a:spcAft>
            <a:buNone/>
          </a:pPr>
          <a:r>
            <a:rPr lang="en-GB" sz="4100" kern="1200" dirty="0">
              <a:latin typeface="Arial" panose="020B0604020202020204" pitchFamily="34" charset="0"/>
            </a:rPr>
            <a:t>Educate</a:t>
          </a:r>
        </a:p>
      </dsp:txBody>
      <dsp:txXfrm>
        <a:off x="6138504" y="2927491"/>
        <a:ext cx="1920849" cy="1760778"/>
      </dsp:txXfrm>
    </dsp:sp>
    <dsp:sp modelId="{C78EE9DB-C19A-4458-A9D4-BD0A6A79859E}">
      <dsp:nvSpPr>
        <dsp:cNvPr id="0" name=""/>
        <dsp:cNvSpPr/>
      </dsp:nvSpPr>
      <dsp:spPr>
        <a:xfrm>
          <a:off x="2832114" y="2067580"/>
          <a:ext cx="3201415" cy="3201415"/>
        </a:xfrm>
        <a:prstGeom prst="ellipse">
          <a:avLst/>
        </a:prstGeom>
        <a:solidFill>
          <a:srgbClr val="005EB8">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822450">
            <a:lnSpc>
              <a:spcPct val="90000"/>
            </a:lnSpc>
            <a:spcBef>
              <a:spcPct val="0"/>
            </a:spcBef>
            <a:spcAft>
              <a:spcPct val="35000"/>
            </a:spcAft>
            <a:buNone/>
          </a:pPr>
          <a:r>
            <a:rPr lang="en-GB" sz="4100" kern="1200" dirty="0">
              <a:latin typeface="Arial" panose="020B0604020202020204" pitchFamily="34" charset="0"/>
            </a:rPr>
            <a:t>Support</a:t>
          </a:r>
        </a:p>
      </dsp:txBody>
      <dsp:txXfrm>
        <a:off x="3133581" y="2894612"/>
        <a:ext cx="1920849" cy="17607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F06ECC-533F-48D8-AA84-F1A404D0DE9E}">
      <dsp:nvSpPr>
        <dsp:cNvPr id="0" name=""/>
        <dsp:cNvSpPr/>
      </dsp:nvSpPr>
      <dsp:spPr>
        <a:xfrm>
          <a:off x="1117" y="1206"/>
          <a:ext cx="9736568" cy="1236589"/>
        </a:xfrm>
        <a:prstGeom prst="roundRect">
          <a:avLst>
            <a:gd name="adj" fmla="val 10000"/>
          </a:avLst>
        </a:prstGeom>
        <a:solidFill>
          <a:srgbClr val="005E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en-GB" sz="4300" b="0" kern="1200" dirty="0">
              <a:solidFill>
                <a:schemeClr val="bg1"/>
              </a:solidFill>
              <a:latin typeface="Arial" panose="020B0604020202020204" pitchFamily="34" charset="0"/>
              <a:cs typeface="Arial" panose="020B0604020202020204" pitchFamily="34" charset="0"/>
            </a:rPr>
            <a:t>Taking action beyond the People Plan </a:t>
          </a:r>
        </a:p>
      </dsp:txBody>
      <dsp:txXfrm>
        <a:off x="37335" y="37424"/>
        <a:ext cx="9664132" cy="1164153"/>
      </dsp:txXfrm>
    </dsp:sp>
    <dsp:sp modelId="{DAC6981A-4274-4B3E-ADAB-A9317AF14F28}">
      <dsp:nvSpPr>
        <dsp:cNvPr id="0" name=""/>
        <dsp:cNvSpPr/>
      </dsp:nvSpPr>
      <dsp:spPr>
        <a:xfrm>
          <a:off x="1117" y="1404496"/>
          <a:ext cx="1868823" cy="1236589"/>
        </a:xfrm>
        <a:prstGeom prst="roundRect">
          <a:avLst>
            <a:gd name="adj" fmla="val 10000"/>
          </a:avLst>
        </a:prstGeom>
        <a:solidFill>
          <a:srgbClr val="0072C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Leadership</a:t>
          </a:r>
        </a:p>
      </dsp:txBody>
      <dsp:txXfrm>
        <a:off x="37335" y="1440714"/>
        <a:ext cx="1796387" cy="1164153"/>
      </dsp:txXfrm>
    </dsp:sp>
    <dsp:sp modelId="{6947FB4B-AE5B-4ACB-8288-1471A8A26E80}">
      <dsp:nvSpPr>
        <dsp:cNvPr id="0" name=""/>
        <dsp:cNvSpPr/>
      </dsp:nvSpPr>
      <dsp:spPr>
        <a:xfrm>
          <a:off x="1117" y="2807786"/>
          <a:ext cx="1868823" cy="1236589"/>
        </a:xfrm>
        <a:prstGeom prst="roundRect">
          <a:avLst>
            <a:gd name="adj" fmla="val 10000"/>
          </a:avLst>
        </a:prstGeom>
        <a:solidFill>
          <a:srgbClr val="41B6E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latin typeface="Arial" panose="020B0604020202020204" pitchFamily="34" charset="0"/>
              <a:cs typeface="Arial" panose="020B0604020202020204" pitchFamily="34" charset="0"/>
            </a:rPr>
            <a:t>Addressing institutional racism</a:t>
          </a:r>
        </a:p>
      </dsp:txBody>
      <dsp:txXfrm>
        <a:off x="37335" y="2844004"/>
        <a:ext cx="1796387" cy="1164153"/>
      </dsp:txXfrm>
    </dsp:sp>
    <dsp:sp modelId="{F96D31E4-AEC1-416A-8F7C-03AD9981236F}">
      <dsp:nvSpPr>
        <dsp:cNvPr id="0" name=""/>
        <dsp:cNvSpPr/>
      </dsp:nvSpPr>
      <dsp:spPr>
        <a:xfrm>
          <a:off x="2026921" y="1404496"/>
          <a:ext cx="7710763" cy="1236589"/>
        </a:xfrm>
        <a:prstGeom prst="roundRect">
          <a:avLst>
            <a:gd name="adj" fmla="val 10000"/>
          </a:avLst>
        </a:prstGeom>
        <a:solidFill>
          <a:srgbClr val="0072C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Accountability</a:t>
          </a:r>
        </a:p>
      </dsp:txBody>
      <dsp:txXfrm>
        <a:off x="2063139" y="1440714"/>
        <a:ext cx="7638327" cy="1164153"/>
      </dsp:txXfrm>
    </dsp:sp>
    <dsp:sp modelId="{6E638184-73C9-4986-8CB7-ABC599C58BEA}">
      <dsp:nvSpPr>
        <dsp:cNvPr id="0" name=""/>
        <dsp:cNvSpPr/>
      </dsp:nvSpPr>
      <dsp:spPr>
        <a:xfrm>
          <a:off x="2026921" y="2807786"/>
          <a:ext cx="1868823" cy="1236589"/>
        </a:xfrm>
        <a:prstGeom prst="roundRect">
          <a:avLst>
            <a:gd name="adj" fmla="val 10000"/>
          </a:avLst>
        </a:prstGeom>
        <a:solidFill>
          <a:srgbClr val="41B6E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latin typeface="Arial" panose="020B0604020202020204" pitchFamily="34" charset="0"/>
              <a:cs typeface="Arial" panose="020B0604020202020204" pitchFamily="34" charset="0"/>
            </a:rPr>
            <a:t>Measuring and tracking meaningful progress</a:t>
          </a:r>
        </a:p>
      </dsp:txBody>
      <dsp:txXfrm>
        <a:off x="2063139" y="2844004"/>
        <a:ext cx="1796387" cy="1164153"/>
      </dsp:txXfrm>
    </dsp:sp>
    <dsp:sp modelId="{B71E3031-67B5-4F6B-BA09-A79FB446BC25}">
      <dsp:nvSpPr>
        <dsp:cNvPr id="0" name=""/>
        <dsp:cNvSpPr/>
      </dsp:nvSpPr>
      <dsp:spPr>
        <a:xfrm>
          <a:off x="3974235" y="2807786"/>
          <a:ext cx="1868823" cy="1236589"/>
        </a:xfrm>
        <a:prstGeom prst="roundRect">
          <a:avLst>
            <a:gd name="adj" fmla="val 10000"/>
          </a:avLst>
        </a:prstGeom>
        <a:solidFill>
          <a:srgbClr val="41B6E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latin typeface="Arial" panose="020B0604020202020204" pitchFamily="34" charset="0"/>
              <a:cs typeface="Arial" panose="020B0604020202020204" pitchFamily="34" charset="0"/>
            </a:rPr>
            <a:t>Embedding ED&amp;I in mainstream work </a:t>
          </a:r>
        </a:p>
      </dsp:txBody>
      <dsp:txXfrm>
        <a:off x="4010453" y="2844004"/>
        <a:ext cx="1796387" cy="1164153"/>
      </dsp:txXfrm>
    </dsp:sp>
    <dsp:sp modelId="{BED97BEE-F147-4EE9-9BD9-5D6E938EBEA8}">
      <dsp:nvSpPr>
        <dsp:cNvPr id="0" name=""/>
        <dsp:cNvSpPr/>
      </dsp:nvSpPr>
      <dsp:spPr>
        <a:xfrm>
          <a:off x="5922670" y="2808992"/>
          <a:ext cx="1868823" cy="1236589"/>
        </a:xfrm>
        <a:prstGeom prst="roundRect">
          <a:avLst>
            <a:gd name="adj" fmla="val 10000"/>
          </a:avLst>
        </a:prstGeom>
        <a:solidFill>
          <a:srgbClr val="41B6E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latin typeface="Arial" panose="020B0604020202020204" pitchFamily="34" charset="0"/>
              <a:cs typeface="Arial" panose="020B0604020202020204" pitchFamily="34" charset="0"/>
            </a:rPr>
            <a:t>Stop bullying and harassment  </a:t>
          </a:r>
        </a:p>
      </dsp:txBody>
      <dsp:txXfrm>
        <a:off x="5958888" y="2845210"/>
        <a:ext cx="1796387" cy="1164153"/>
      </dsp:txXfrm>
    </dsp:sp>
    <dsp:sp modelId="{7966B6A6-1D02-43F6-89C4-B05474153BA3}">
      <dsp:nvSpPr>
        <dsp:cNvPr id="0" name=""/>
        <dsp:cNvSpPr/>
      </dsp:nvSpPr>
      <dsp:spPr>
        <a:xfrm>
          <a:off x="7868862" y="2807786"/>
          <a:ext cx="1868823" cy="1236589"/>
        </a:xfrm>
        <a:prstGeom prst="roundRect">
          <a:avLst>
            <a:gd name="adj" fmla="val 10000"/>
          </a:avLst>
        </a:prstGeom>
        <a:solidFill>
          <a:srgbClr val="41B6E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latin typeface="Arial" panose="020B0604020202020204" pitchFamily="34" charset="0"/>
              <a:cs typeface="Arial" panose="020B0604020202020204" pitchFamily="34" charset="0"/>
            </a:rPr>
            <a:t>Making race equality everyone business </a:t>
          </a:r>
        </a:p>
      </dsp:txBody>
      <dsp:txXfrm>
        <a:off x="7905080" y="2844004"/>
        <a:ext cx="1796387" cy="1164153"/>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latin typeface="Arial" panose="020B0604020202020204" pitchFamily="34" charset="0"/>
              </a:rPr>
              <a:t>24/05/2021</a:t>
            </a:fld>
            <a:endParaRPr lang="en-GB" dirty="0">
              <a:latin typeface="Arial" panose="020B06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dirty="0">
                <a:latin typeface="Arial" panose="020B0604020202020204" pitchFamily="34" charset="0"/>
              </a:rPr>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latin typeface="Arial" panose="020B0604020202020204" pitchFamily="34" charset="0"/>
              </a:rPr>
              <a:t>‹#›</a:t>
            </a:fld>
            <a:endParaRPr lang="en-GB" dirty="0">
              <a:latin typeface="Arial" panose="020B0604020202020204" pitchFamily="34" charset="0"/>
            </a:endParaRPr>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sldNum="0"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06T13:22:05.457"/>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002AE991-F138-4FD8-982E-957F3CA6A0F6}" type="datetimeFigureOut">
              <a:rPr lang="en-GB" smtClean="0"/>
              <a:pPr/>
              <a:t>24/05/2021</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r>
              <a:rPr lang="en-GB" dirty="0"/>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90AB7D-FC04-41BF-88F7-E47891A06283}" type="slidenum">
              <a:rPr lang="en-GB" smtClean="0"/>
              <a:pPr/>
              <a:t>‹#›</a:t>
            </a:fld>
            <a:endParaRPr lang="en-GB" dirty="0"/>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slide needs to demonstrate that the principles of challenge, Educate and support do not work in isolation. They need to work in harmony to trigger right level of motivation for everyone to take action </a:t>
            </a:r>
          </a:p>
          <a:p>
            <a:endParaRPr lang="en-GB" dirty="0"/>
          </a:p>
        </p:txBody>
      </p:sp>
    </p:spTree>
    <p:extLst>
      <p:ext uri="{BB962C8B-B14F-4D97-AF65-F5344CB8AC3E}">
        <p14:creationId xmlns:p14="http://schemas.microsoft.com/office/powerpoint/2010/main" val="457937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For what?</a:t>
            </a:r>
          </a:p>
          <a:p>
            <a:r>
              <a:rPr lang="en-GB" sz="1200" dirty="0"/>
              <a:t>Nominations for: (Race- and all other strands of protected characteristics)</a:t>
            </a:r>
          </a:p>
          <a:p>
            <a:r>
              <a:rPr lang="en-GB" sz="1200" dirty="0"/>
              <a:t> </a:t>
            </a:r>
          </a:p>
          <a:p>
            <a:pPr lvl="0"/>
            <a:r>
              <a:rPr lang="en-GB" sz="1200" dirty="0"/>
              <a:t>Inspirational individuals/team</a:t>
            </a:r>
          </a:p>
          <a:p>
            <a:pPr lvl="0"/>
            <a:r>
              <a:rPr lang="en-GB" sz="1200" dirty="0"/>
              <a:t>Diversity and inclusion Initiatives</a:t>
            </a:r>
          </a:p>
          <a:p>
            <a:pPr lvl="0"/>
            <a:r>
              <a:rPr lang="en-GB" sz="1200" dirty="0"/>
              <a:t>Most improved system/Trust</a:t>
            </a:r>
          </a:p>
          <a:p>
            <a:r>
              <a:rPr lang="en-GB" sz="1200" dirty="0"/>
              <a:t>Quantitative and Qualitative metrics</a:t>
            </a:r>
          </a:p>
          <a:p>
            <a:pPr lvl="0"/>
            <a:r>
              <a:rPr lang="en-GB" sz="1200" dirty="0"/>
              <a:t>Most respected/inspirational CEO</a:t>
            </a:r>
          </a:p>
          <a:p>
            <a:pPr lvl="0"/>
            <a:r>
              <a:rPr lang="en-GB" sz="1200" dirty="0"/>
              <a:t>Heroic failures (People/teams that tried out a radical idea-but although it didn’t work out-they learnt something on the way)</a:t>
            </a:r>
          </a:p>
          <a:p>
            <a:pPr lvl="0"/>
            <a:r>
              <a:rPr lang="en-GB" sz="1200" dirty="0"/>
              <a:t>Best project for improving health for diverse community</a:t>
            </a:r>
          </a:p>
          <a:p>
            <a:pPr lvl="0"/>
            <a:r>
              <a:rPr lang="en-GB" sz="1200" dirty="0"/>
              <a:t>Best white ally (best gay ally-trans ally etc)</a:t>
            </a:r>
          </a:p>
          <a:p>
            <a:pPr lvl="0"/>
            <a:r>
              <a:rPr lang="en-GB" sz="1200" dirty="0"/>
              <a:t>Other categories/</a:t>
            </a:r>
            <a:endParaRPr lang="en-GB" dirty="0"/>
          </a:p>
        </p:txBody>
      </p:sp>
    </p:spTree>
    <p:extLst>
      <p:ext uri="{BB962C8B-B14F-4D97-AF65-F5344CB8AC3E}">
        <p14:creationId xmlns:p14="http://schemas.microsoft.com/office/powerpoint/2010/main" val="3553270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093409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Tom &amp; Kuvy</a:t>
            </a:r>
          </a:p>
        </p:txBody>
      </p:sp>
    </p:spTree>
    <p:extLst>
      <p:ext uri="{BB962C8B-B14F-4D97-AF65-F5344CB8AC3E}">
        <p14:creationId xmlns:p14="http://schemas.microsoft.com/office/powerpoint/2010/main" val="836713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mn-cs"/>
              </a:rPr>
              <a:t>NHS Improvement</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90AB7D-FC04-41BF-88F7-E47891A06283}" type="slidenum">
              <a:rPr kumimoji="0" lang="en-GB"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3503986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113525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GB" dirty="0"/>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22</a:t>
            </a:fld>
            <a:endParaRPr lang="en-GB" dirty="0"/>
          </a:p>
        </p:txBody>
      </p:sp>
    </p:spTree>
    <p:extLst>
      <p:ext uri="{BB962C8B-B14F-4D97-AF65-F5344CB8AC3E}">
        <p14:creationId xmlns:p14="http://schemas.microsoft.com/office/powerpoint/2010/main" val="2966752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19964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Safeguarding is related to any forms of mental, physical and financial abuse to vulnerable groups of our society. Racism can potentially cause all three.</a:t>
            </a:r>
          </a:p>
        </p:txBody>
      </p:sp>
    </p:spTree>
    <p:extLst>
      <p:ext uri="{BB962C8B-B14F-4D97-AF65-F5344CB8AC3E}">
        <p14:creationId xmlns:p14="http://schemas.microsoft.com/office/powerpoint/2010/main" val="2326275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4237583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id="{18E0D45E-0B97-4E29-8499-AB2B710EB4A3}"/>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8" name="Text Box 4">
            <a:extLst>
              <a:ext uri="{FF2B5EF4-FFF2-40B4-BE49-F238E27FC236}">
                <a16:creationId xmlns:a16="http://schemas.microsoft.com/office/drawing/2014/main" id="{A426801C-6EF1-44D5-BB49-CF9B1BD26219}"/>
              </a:ext>
            </a:extLst>
          </p:cNvPr>
          <p:cNvSpPr txBox="1"/>
          <p:nvPr userDrawn="1"/>
        </p:nvSpPr>
        <p:spPr>
          <a:xfrm>
            <a:off x="4099560" y="5714168"/>
            <a:ext cx="3992880" cy="406400"/>
          </a:xfrm>
          <a:prstGeom prst="rect">
            <a:avLst/>
          </a:prstGeom>
          <a:solidFill>
            <a:schemeClr val="lt1"/>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9" name="Content Placeholder 16">
            <a:extLst>
              <a:ext uri="{FF2B5EF4-FFF2-40B4-BE49-F238E27FC236}">
                <a16:creationId xmlns:a16="http://schemas.microsoft.com/office/drawing/2014/main" id="{2E504B7B-6AD1-45D7-8AE3-FA3C863D3A2A}"/>
              </a:ext>
            </a:extLst>
          </p:cNvPr>
          <p:cNvPicPr>
            <a:picLocks noChangeAspect="1"/>
          </p:cNvPicPr>
          <p:nvPr userDrawn="1"/>
        </p:nvPicPr>
        <p:blipFill>
          <a:blip r:embed="rId3"/>
          <a:stretch>
            <a:fillRect/>
          </a:stretch>
        </p:blipFill>
        <p:spPr>
          <a:xfrm>
            <a:off x="0" y="6213677"/>
            <a:ext cx="12211879" cy="413293"/>
          </a:xfrm>
          <a:prstGeom prst="rect">
            <a:avLst/>
          </a:prstGeom>
        </p:spPr>
      </p:pic>
    </p:spTree>
    <p:extLst>
      <p:ext uri="{BB962C8B-B14F-4D97-AF65-F5344CB8AC3E}">
        <p14:creationId xmlns:p14="http://schemas.microsoft.com/office/powerpoint/2010/main" val="35067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1877" y="1037979"/>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1878" y="1833143"/>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4" name="Picture 13" descr="A picture containing clipart&#10;&#10;Description generated with very high confidence">
            <a:extLst>
              <a:ext uri="{FF2B5EF4-FFF2-40B4-BE49-F238E27FC236}">
                <a16:creationId xmlns:a16="http://schemas.microsoft.com/office/drawing/2014/main" id="{284323AA-9573-44A2-B321-13F3CEFFCC69}"/>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3701314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subtitle and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9600" y="1025529"/>
            <a:ext cx="10363200" cy="679449"/>
          </a:xfrm>
          <a:prstGeom prst="rect">
            <a:avLst/>
          </a:prstGeom>
        </p:spPr>
        <p:txBody>
          <a:bodyPr/>
          <a:lstStyle>
            <a:lvl1pPr algn="l">
              <a:defRPr sz="2700" b="1" baseline="0">
                <a:solidFill>
                  <a:srgbClr val="A00054"/>
                </a:solidFill>
              </a:defRPr>
            </a:lvl1pPr>
          </a:lstStyle>
          <a:p>
            <a:r>
              <a:rPr lang="en-US" dirty="0"/>
              <a:t>Slide title – Arial, 36, Bold</a:t>
            </a:r>
          </a:p>
        </p:txBody>
      </p:sp>
      <p:sp>
        <p:nvSpPr>
          <p:cNvPr id="3" name="Subtitle 2"/>
          <p:cNvSpPr>
            <a:spLocks noGrp="1"/>
          </p:cNvSpPr>
          <p:nvPr>
            <p:ph type="subTitle" idx="1" hasCustomPrompt="1"/>
          </p:nvPr>
        </p:nvSpPr>
        <p:spPr>
          <a:xfrm>
            <a:off x="609600" y="1757363"/>
            <a:ext cx="8534400" cy="581025"/>
          </a:xfrm>
          <a:prstGeom prst="rect">
            <a:avLst/>
          </a:prstGeom>
        </p:spPr>
        <p:txBody>
          <a:bodyPr/>
          <a:lstStyle>
            <a:lvl1pPr marL="0" indent="0" algn="l">
              <a:buNone/>
              <a:defRPr sz="2100" b="1" baseline="0">
                <a:solidFill>
                  <a:srgbClr val="003893"/>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Slide subtitle – Arial, 28, Bold</a:t>
            </a:r>
          </a:p>
        </p:txBody>
      </p:sp>
      <p:sp>
        <p:nvSpPr>
          <p:cNvPr id="8" name="Text Placeholder 7"/>
          <p:cNvSpPr>
            <a:spLocks noGrp="1"/>
          </p:cNvSpPr>
          <p:nvPr>
            <p:ph type="body" sz="quarter" idx="13" hasCustomPrompt="1"/>
          </p:nvPr>
        </p:nvSpPr>
        <p:spPr>
          <a:xfrm>
            <a:off x="609602" y="2486025"/>
            <a:ext cx="10452100" cy="2457450"/>
          </a:xfrm>
          <a:prstGeom prst="rect">
            <a:avLst/>
          </a:prstGeom>
        </p:spPr>
        <p:txBody>
          <a:bodyPr/>
          <a:lstStyle>
            <a:lvl1pPr>
              <a:defRPr sz="1800" baseline="0"/>
            </a:lvl1pPr>
            <a:lvl2pPr>
              <a:defRPr sz="1800"/>
            </a:lvl2pPr>
            <a:lvl3pPr>
              <a:defRPr sz="1800"/>
            </a:lvl3pPr>
            <a:lvl4pPr>
              <a:defRPr sz="1800"/>
            </a:lvl4pPr>
            <a:lvl5pPr>
              <a:defRPr sz="1800"/>
            </a:lvl5pPr>
          </a:lstStyle>
          <a:p>
            <a:pPr lvl="0"/>
            <a:r>
              <a:rPr lang="en-US" dirty="0"/>
              <a:t> Body text – Arial,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9817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2128C-CD07-0E40-A965-A43F7D94C69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E87E73A-F287-3E45-B9F1-3AD72D10B20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D8213C0-BF5C-724C-AE00-09FA9FF523F3}"/>
              </a:ext>
            </a:extLst>
          </p:cNvPr>
          <p:cNvSpPr>
            <a:spLocks noGrp="1"/>
          </p:cNvSpPr>
          <p:nvPr>
            <p:ph type="dt" sz="half" idx="10"/>
          </p:nvPr>
        </p:nvSpPr>
        <p:spPr/>
        <p:txBody>
          <a:bodyPr/>
          <a:lstStyle/>
          <a:p>
            <a:fld id="{188A670A-2672-0343-A803-2C0800F34109}" type="datetimeFigureOut">
              <a:rPr lang="en-US" smtClean="0"/>
              <a:t>5/24/2021</a:t>
            </a:fld>
            <a:endParaRPr lang="en-US" dirty="0"/>
          </a:p>
        </p:txBody>
      </p:sp>
      <p:sp>
        <p:nvSpPr>
          <p:cNvPr id="5" name="Footer Placeholder 4">
            <a:extLst>
              <a:ext uri="{FF2B5EF4-FFF2-40B4-BE49-F238E27FC236}">
                <a16:creationId xmlns:a16="http://schemas.microsoft.com/office/drawing/2014/main" id="{AFE0497F-2503-744D-84D3-3682356696F1}"/>
              </a:ext>
            </a:extLst>
          </p:cNvPr>
          <p:cNvSpPr>
            <a:spLocks noGrp="1"/>
          </p:cNvSpPr>
          <p:nvPr>
            <p:ph type="ftr" sz="quarter" idx="11"/>
          </p:nvPr>
        </p:nvSpPr>
        <p:spPr/>
        <p:txBody>
          <a:bodyPr/>
          <a:lstStyle/>
          <a:p>
            <a:r>
              <a:rPr lang="en-US" dirty="0"/>
              <a:t>Working Draft 181220</a:t>
            </a:r>
          </a:p>
        </p:txBody>
      </p:sp>
      <p:sp>
        <p:nvSpPr>
          <p:cNvPr id="6" name="Slide Number Placeholder 5">
            <a:extLst>
              <a:ext uri="{FF2B5EF4-FFF2-40B4-BE49-F238E27FC236}">
                <a16:creationId xmlns:a16="http://schemas.microsoft.com/office/drawing/2014/main" id="{00022489-C6F4-3545-BC30-4378907CC90E}"/>
              </a:ext>
            </a:extLst>
          </p:cNvPr>
          <p:cNvSpPr>
            <a:spLocks noGrp="1"/>
          </p:cNvSpPr>
          <p:nvPr>
            <p:ph type="sldNum" sz="quarter" idx="12"/>
          </p:nvPr>
        </p:nvSpPr>
        <p:spPr/>
        <p:txBody>
          <a:bodyPr/>
          <a:lstStyle/>
          <a:p>
            <a:fld id="{9EE98E8F-147C-AB4C-9DBF-A8BED60C3D07}" type="slidenum">
              <a:rPr lang="en-US" smtClean="0"/>
              <a:t>‹#›</a:t>
            </a:fld>
            <a:endParaRPr lang="en-US" dirty="0"/>
          </a:p>
        </p:txBody>
      </p:sp>
    </p:spTree>
    <p:extLst>
      <p:ext uri="{BB962C8B-B14F-4D97-AF65-F5344CB8AC3E}">
        <p14:creationId xmlns:p14="http://schemas.microsoft.com/office/powerpoint/2010/main" val="2681921409"/>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599385" y="3660488"/>
            <a:ext cx="105156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618301" y="4364955"/>
            <a:ext cx="9144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a:t>
            </a:r>
          </a:p>
        </p:txBody>
      </p:sp>
      <p:pic>
        <p:nvPicPr>
          <p:cNvPr id="9" name="Picture 8" descr="A picture containing clipart&#10;&#10;Description generated with very high confidence">
            <a:extLst>
              <a:ext uri="{FF2B5EF4-FFF2-40B4-BE49-F238E27FC236}">
                <a16:creationId xmlns:a16="http://schemas.microsoft.com/office/drawing/2014/main" id="{97959884-1B4F-43C5-92F7-E44DF373C9BF}"/>
              </a:ext>
            </a:extLst>
          </p:cNvPr>
          <p:cNvPicPr>
            <a:picLocks noChangeAspect="1"/>
          </p:cNvPicPr>
          <p:nvPr userDrawn="1"/>
        </p:nvPicPr>
        <p:blipFill>
          <a:blip r:embed="rId2"/>
          <a:stretch>
            <a:fillRect/>
          </a:stretch>
        </p:blipFill>
        <p:spPr>
          <a:xfrm>
            <a:off x="10261546" y="293024"/>
            <a:ext cx="1440873" cy="436418"/>
          </a:xfrm>
          <a:prstGeom prst="rect">
            <a:avLst/>
          </a:prstGeom>
        </p:spPr>
      </p:pic>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3"/>
          <a:stretch>
            <a:fillRect/>
          </a:stretch>
        </p:blipFill>
        <p:spPr>
          <a:xfrm>
            <a:off x="0" y="6345237"/>
            <a:ext cx="12192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3434080" y="5792942"/>
            <a:ext cx="532384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4044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14920" y="1343804"/>
            <a:ext cx="103168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itle 10"/>
          <p:cNvSpPr>
            <a:spLocks noGrp="1"/>
          </p:cNvSpPr>
          <p:nvPr>
            <p:ph type="title"/>
          </p:nvPr>
        </p:nvSpPr>
        <p:spPr>
          <a:xfrm>
            <a:off x="609601" y="548641"/>
            <a:ext cx="875607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dirty="0">
              <a:solidFill>
                <a:srgbClr val="005EB8"/>
              </a:solidFill>
              <a:latin typeface="Arial" charset="0"/>
              <a:ea typeface="Arial" charset="0"/>
              <a:cs typeface="Arial" charset="0"/>
            </a:endParaRPr>
          </a:p>
        </p:txBody>
      </p:sp>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920902" y="6333440"/>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10261546" y="293024"/>
            <a:ext cx="1440873" cy="436418"/>
          </a:xfrm>
          <a:prstGeom prst="rect">
            <a:avLst/>
          </a:prstGeom>
        </p:spPr>
      </p:pic>
    </p:spTree>
    <p:extLst>
      <p:ext uri="{BB962C8B-B14F-4D97-AF65-F5344CB8AC3E}">
        <p14:creationId xmlns:p14="http://schemas.microsoft.com/office/powerpoint/2010/main" val="1157969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4FCD3CFA-4DDC-43FC-968A-540737FDA836}" type="datetimeFigureOut">
              <a:rPr lang="en-GB" smtClean="0"/>
              <a:pPr/>
              <a:t>24/05/2021</a:t>
            </a:fld>
            <a:endParaRPr lang="en-GB" dirty="0"/>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GB" dirty="0"/>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950FC886-343C-4B72-AFE6-F0497CBE7873}" type="slidenum">
              <a:rPr lang="en-GB" smtClean="0"/>
              <a:pPr/>
              <a:t>‹#›</a:t>
            </a:fld>
            <a:endParaRPr lang="en-GB" dirty="0"/>
          </a:p>
        </p:txBody>
      </p:sp>
    </p:spTree>
    <p:extLst>
      <p:ext uri="{BB962C8B-B14F-4D97-AF65-F5344CB8AC3E}">
        <p14:creationId xmlns:p14="http://schemas.microsoft.com/office/powerpoint/2010/main" val="283478957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72" r:id="rId3"/>
    <p:sldLayoutId id="2147483673" r:id="rId4"/>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 |</a:t>
            </a:r>
          </a:p>
        </p:txBody>
      </p:sp>
      <p:sp>
        <p:nvSpPr>
          <p:cNvPr id="10" name="Footer Placeholder 2"/>
          <p:cNvSpPr>
            <a:spLocks noGrp="1"/>
          </p:cNvSpPr>
          <p:nvPr>
            <p:ph type="ftr" sz="quarter" idx="3"/>
          </p:nvPr>
        </p:nvSpPr>
        <p:spPr>
          <a:xfrm>
            <a:off x="920902" y="6333440"/>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2189678516"/>
      </p:ext>
    </p:extLst>
  </p:cSld>
  <p:clrMap bg1="lt1" tx1="dk1" bg2="lt2" tx2="dk2" accent1="accent1" accent2="accent2" accent3="accent3" accent4="accent4" accent5="accent5" accent6="accent6" hlink="hlink" folHlink="folHlink"/>
  <p:sldLayoutIdLst>
    <p:sldLayoutId id="2147483670" r:id="rId1"/>
    <p:sldLayoutId id="2147483671" r:id="rId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theracecode.org/" TargetMode="External"/><Relationship Id="rId2" Type="http://schemas.openxmlformats.org/officeDocument/2006/relationships/hyperlink" Target="https://www.forbes.com/sites/kevinkruse/2013/04/09/what-is-leadership/?sh=6d16f1ed5b9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www.karlgeorge.com/radical-change-on-race-is-a-mus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england.nhs.uk/wp-content/uploads/2020/07/We_Are_The_NHS_Action_For_All_Of_Us_FINAL_24_08_20.pdf"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theracecode.org/" TargetMode="External"/><Relationship Id="rId2" Type="http://schemas.openxmlformats.org/officeDocument/2006/relationships/hyperlink" Target="https://www.communitycare.co.uk/2020/07/17/promote-anti-racist-culture-social-work/"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hyperlink" Target="https://www.england.nhs.uk/coronavirus/wp-content/uploads/sites/52/2020/07/20200731-Phase-3-letter-final-1.pdf" TargetMode="External"/><Relationship Id="rId2" Type="http://schemas.openxmlformats.org/officeDocument/2006/relationships/hyperlink" Target="https://www.england.nhs.uk/publication/we-are-the-nhs-people-plan-for-2020-21-action-for-us-al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publications.parliament.uk/pa/jt5801/jtselect/jtrights/559/55905.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assets.publishing.service.gov.uk/government/uploads/system/uploads/attachment_data/file/279124/0947.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gov.uk/government/publications/covid-19-understanding-the-impact-on-bame-communitie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gov.uk/government/publications/kark-review-of-the-fit-and-proper-persons-test" TargetMode="External"/><Relationship Id="rId2" Type="http://schemas.openxmlformats.org/officeDocument/2006/relationships/hyperlink" Target="https://www.england.nhs.uk/wp-content/uploads/2019/01/wres-leadership-strategy.pdf"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gmc-uk.org/news/news-archive/fair-to-refer" TargetMode="External"/><Relationship Id="rId2" Type="http://schemas.openxmlformats.org/officeDocument/2006/relationships/hyperlink" Target="https://www.england.nhs.uk/publication/workforce-race-equality-standard-data-reporting-2019/" TargetMode="External"/><Relationship Id="rId1" Type="http://schemas.openxmlformats.org/officeDocument/2006/relationships/slideLayout" Target="../slideLayouts/slideLayout2.xml"/><Relationship Id="rId5" Type="http://schemas.openxmlformats.org/officeDocument/2006/relationships/hyperlink" Target="https://www.england.nhs.uk/publication/we-are-the-nhs-people-plan-for-2020-21-action-for-us-all/" TargetMode="External"/><Relationship Id="rId4" Type="http://schemas.openxmlformats.org/officeDocument/2006/relationships/hyperlink" Target="https://mcusercontent.com/ec5dea9536bde16d5a3153530/files/3a95fd88-c47b-43de-983e-3dead58398ee/LWRS.pdf"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improvement.nhs.uk/resources/just-culture-guide/"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ucu.org.uk/media/7861/The-experiences-of-black-and-minority-ethnic-staff-in-further-and-higher-education-Feb-16/pdf/BME_survey_report_Feb161.pdf" TargetMode="External"/><Relationship Id="rId2" Type="http://schemas.openxmlformats.org/officeDocument/2006/relationships/hyperlink" Target="https://assets.publishing.service.gov.uk/government/uploads/system/uploads/attachment_data/file/279124/0947.pdf"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theracecode.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www.legislation.gov.uk/ukpga/2010/15/contents"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cusercontent.com/ec5dea9536bde16d5a3153530/files/3a95fd88-c47b-43de-983e-3dead58398ee/LWRS.pdf" TargetMode="External"/><Relationship Id="rId2" Type="http://schemas.openxmlformats.org/officeDocument/2006/relationships/hyperlink" Target="https://nationalseedproject.org/Key-SEED-Texts/white-privilege-unpacking-the-invisible-knapsac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2766" y="1854491"/>
            <a:ext cx="9966467" cy="1541971"/>
          </a:xfrm>
        </p:spPr>
        <p:txBody>
          <a:bodyPr>
            <a:normAutofit fontScale="90000"/>
          </a:bodyPr>
          <a:lstStyle/>
          <a:p>
            <a:pPr algn="ctr"/>
            <a:br>
              <a:rPr lang="en-US" dirty="0"/>
            </a:br>
            <a:br>
              <a:rPr lang="en-US" sz="4000" dirty="0"/>
            </a:br>
            <a:r>
              <a:rPr lang="en-US" sz="5300" dirty="0"/>
              <a:t>Midlands workforce, race, equality and inclusion strategy</a:t>
            </a:r>
            <a:endParaRPr lang="en-US" sz="4000" dirty="0"/>
          </a:p>
        </p:txBody>
      </p:sp>
      <p:sp>
        <p:nvSpPr>
          <p:cNvPr id="6" name="TextBox 5">
            <a:extLst>
              <a:ext uri="{FF2B5EF4-FFF2-40B4-BE49-F238E27FC236}">
                <a16:creationId xmlns:a16="http://schemas.microsoft.com/office/drawing/2014/main" id="{182423F7-91A4-4731-9740-743F9635D892}"/>
              </a:ext>
            </a:extLst>
          </p:cNvPr>
          <p:cNvSpPr txBox="1"/>
          <p:nvPr/>
        </p:nvSpPr>
        <p:spPr>
          <a:xfrm>
            <a:off x="804997" y="3753492"/>
            <a:ext cx="5946202" cy="838831"/>
          </a:xfrm>
          <a:prstGeom prst="rect">
            <a:avLst/>
          </a:prstGeom>
        </p:spPr>
        <p:txBody>
          <a:bodyPr vert="horz" lIns="91440" tIns="45720" rIns="91440" bIns="45720" rtlCol="0" anchor="b">
            <a:normAutofit/>
          </a:bodyPr>
          <a:lstStyle/>
          <a:p>
            <a:pPr defTabSz="914400">
              <a:lnSpc>
                <a:spcPct val="90000"/>
              </a:lnSpc>
              <a:spcBef>
                <a:spcPts val="1000"/>
              </a:spcBef>
            </a:pPr>
            <a:endParaRPr lang="en-US" i="1" kern="1200" dirty="0">
              <a:solidFill>
                <a:srgbClr val="000000"/>
              </a:solidFill>
              <a:latin typeface="Arial" panose="020B0604020202020204" pitchFamily="34" charset="0"/>
              <a:ea typeface="+mn-ea"/>
              <a:cs typeface="+mn-cs"/>
            </a:endParaRPr>
          </a:p>
        </p:txBody>
      </p:sp>
      <p:sp>
        <p:nvSpPr>
          <p:cNvPr id="9" name="TextBox 8">
            <a:extLst>
              <a:ext uri="{FF2B5EF4-FFF2-40B4-BE49-F238E27FC236}">
                <a16:creationId xmlns:a16="http://schemas.microsoft.com/office/drawing/2014/main" id="{D3893A6C-9D67-4245-A91D-4AE7E39837CF}"/>
              </a:ext>
            </a:extLst>
          </p:cNvPr>
          <p:cNvSpPr txBox="1"/>
          <p:nvPr/>
        </p:nvSpPr>
        <p:spPr>
          <a:xfrm>
            <a:off x="1112766" y="4589533"/>
            <a:ext cx="7025640" cy="646331"/>
          </a:xfrm>
          <a:prstGeom prst="rect">
            <a:avLst/>
          </a:prstGeom>
          <a:noFill/>
        </p:spPr>
        <p:txBody>
          <a:bodyPr wrap="square" rtlCol="0">
            <a:spAutoFit/>
          </a:bodyPr>
          <a:lstStyle/>
          <a:p>
            <a:r>
              <a:rPr lang="en-GB" dirty="0">
                <a:latin typeface="Arial" panose="020B0604020202020204" pitchFamily="34" charset="0"/>
              </a:rPr>
              <a:t>Kuvy Seenan</a:t>
            </a:r>
          </a:p>
          <a:p>
            <a:r>
              <a:rPr lang="en-GB" b="1" dirty="0">
                <a:latin typeface="Arial" panose="020B0604020202020204" pitchFamily="34" charset="0"/>
              </a:rPr>
              <a:t>Head of Equality and Inclusion - NHSE&amp;I Midlands  </a:t>
            </a:r>
          </a:p>
        </p:txBody>
      </p:sp>
    </p:spTree>
    <p:extLst>
      <p:ext uri="{BB962C8B-B14F-4D97-AF65-F5344CB8AC3E}">
        <p14:creationId xmlns:p14="http://schemas.microsoft.com/office/powerpoint/2010/main" val="3144119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C14A935-F2FC-4BAA-B8EF-9CCB7B8A2C83}"/>
              </a:ext>
            </a:extLst>
          </p:cNvPr>
          <p:cNvSpPr>
            <a:spLocks noGrp="1"/>
          </p:cNvSpPr>
          <p:nvPr>
            <p:ph type="title"/>
          </p:nvPr>
        </p:nvSpPr>
        <p:spPr>
          <a:xfrm>
            <a:off x="371474" y="337319"/>
            <a:ext cx="10485925" cy="611649"/>
          </a:xfrm>
        </p:spPr>
        <p:txBody>
          <a:bodyPr>
            <a:noAutofit/>
          </a:bodyPr>
          <a:lstStyle/>
          <a:p>
            <a:r>
              <a:rPr lang="en-GB" sz="4000" dirty="0"/>
              <a:t>Midlands AFC Band Breakdown by Ethnicity</a:t>
            </a:r>
          </a:p>
        </p:txBody>
      </p:sp>
      <p:sp>
        <p:nvSpPr>
          <p:cNvPr id="8" name="TextBox 7">
            <a:extLst>
              <a:ext uri="{FF2B5EF4-FFF2-40B4-BE49-F238E27FC236}">
                <a16:creationId xmlns:a16="http://schemas.microsoft.com/office/drawing/2014/main" id="{D6EFE272-5E8B-47E6-B1CA-21C7BAD3442D}"/>
              </a:ext>
            </a:extLst>
          </p:cNvPr>
          <p:cNvSpPr txBox="1"/>
          <p:nvPr/>
        </p:nvSpPr>
        <p:spPr>
          <a:xfrm>
            <a:off x="3917065" y="1016099"/>
            <a:ext cx="485021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mn-ea"/>
                <a:cs typeface="+mn-cs"/>
              </a:rPr>
              <a:t>Overall Workforce – WRES 2020  </a:t>
            </a:r>
          </a:p>
        </p:txBody>
      </p:sp>
      <p:pic>
        <p:nvPicPr>
          <p:cNvPr id="1026" name="Picture 3">
            <a:extLst>
              <a:ext uri="{FF2B5EF4-FFF2-40B4-BE49-F238E27FC236}">
                <a16:creationId xmlns:a16="http://schemas.microsoft.com/office/drawing/2014/main" id="{F2EEB253-D485-47B1-8A58-376D906167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474" y="1452563"/>
            <a:ext cx="9881040" cy="4704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DB27BE6C-90E5-4EEF-A7E3-0A1AC63FEEB7}"/>
              </a:ext>
            </a:extLst>
          </p:cNvPr>
          <p:cNvSpPr txBox="1"/>
          <p:nvPr/>
        </p:nvSpPr>
        <p:spPr>
          <a:xfrm>
            <a:off x="10371666" y="4368800"/>
            <a:ext cx="1888067"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4472C4">
                    <a:lumMod val="75000"/>
                  </a:srgbClr>
                </a:solidFill>
                <a:effectLst/>
                <a:uLnTx/>
                <a:uFillTx/>
                <a:latin typeface="Arial" panose="020B0604020202020204" pitchFamily="34" charset="0"/>
                <a:cs typeface="Arial" panose="020B0604020202020204" pitchFamily="34" charset="0"/>
              </a:rPr>
              <a:t>Average % BME staff in the Midlands = </a:t>
            </a:r>
            <a:r>
              <a:rPr kumimoji="0" lang="en-GB" sz="1600" b="1" i="0" u="none" strike="noStrike" kern="1200" cap="none" spc="0" normalizeH="0" baseline="0" noProof="0" dirty="0">
                <a:ln>
                  <a:noFill/>
                </a:ln>
                <a:solidFill>
                  <a:srgbClr val="4472C4">
                    <a:lumMod val="75000"/>
                  </a:srgbClr>
                </a:solidFill>
                <a:effectLst/>
                <a:uLnTx/>
                <a:uFillTx/>
                <a:latin typeface="Arial" panose="020B0604020202020204" pitchFamily="34" charset="0"/>
                <a:cs typeface="Arial" panose="020B0604020202020204" pitchFamily="34" charset="0"/>
              </a:rPr>
              <a:t>20.4%</a:t>
            </a:r>
          </a:p>
        </p:txBody>
      </p:sp>
    </p:spTree>
    <p:extLst>
      <p:ext uri="{BB962C8B-B14F-4D97-AF65-F5344CB8AC3E}">
        <p14:creationId xmlns:p14="http://schemas.microsoft.com/office/powerpoint/2010/main" val="2157465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FBC8D-F180-42ED-B596-328A82C8986C}"/>
              </a:ext>
            </a:extLst>
          </p:cNvPr>
          <p:cNvSpPr>
            <a:spLocks noGrp="1"/>
          </p:cNvSpPr>
          <p:nvPr>
            <p:ph type="title"/>
          </p:nvPr>
        </p:nvSpPr>
        <p:spPr>
          <a:xfrm>
            <a:off x="450951" y="436698"/>
            <a:ext cx="10641498" cy="611649"/>
          </a:xfrm>
        </p:spPr>
        <p:txBody>
          <a:bodyPr/>
          <a:lstStyle/>
          <a:p>
            <a:r>
              <a:rPr lang="en-US" dirty="0">
                <a:solidFill>
                  <a:schemeClr val="accent1">
                    <a:lumMod val="75000"/>
                  </a:schemeClr>
                </a:solidFill>
              </a:rPr>
              <a:t>Midlands WRES 2020 data Headlines </a:t>
            </a:r>
            <a:endParaRPr lang="en-GB" dirty="0"/>
          </a:p>
        </p:txBody>
      </p:sp>
      <p:sp>
        <p:nvSpPr>
          <p:cNvPr id="8" name="Content Placeholder 2">
            <a:extLst>
              <a:ext uri="{FF2B5EF4-FFF2-40B4-BE49-F238E27FC236}">
                <a16:creationId xmlns:a16="http://schemas.microsoft.com/office/drawing/2014/main" id="{C23289DE-87E3-45CD-8B50-8495FD09FCA5}"/>
              </a:ext>
            </a:extLst>
          </p:cNvPr>
          <p:cNvSpPr>
            <a:spLocks noGrp="1"/>
          </p:cNvSpPr>
          <p:nvPr>
            <p:ph sz="quarter" idx="10"/>
          </p:nvPr>
        </p:nvSpPr>
        <p:spPr>
          <a:xfrm>
            <a:off x="829929" y="1416557"/>
            <a:ext cx="10641498" cy="4542453"/>
          </a:xfrm>
        </p:spPr>
        <p:txBody>
          <a:bodyPr vert="horz" lIns="91440" tIns="45720" rIns="91440" bIns="45720" rtlCol="0" anchor="t">
            <a:normAutofit/>
          </a:bodyPr>
          <a:lstStyle/>
          <a:p>
            <a:pPr lvl="0" algn="just"/>
            <a:r>
              <a:rPr lang="en-US" sz="2000" dirty="0"/>
              <a:t>7 out of 41 Trusts have no BME representation at Board level </a:t>
            </a:r>
            <a:endParaRPr lang="en-GB" sz="2000" dirty="0"/>
          </a:p>
          <a:p>
            <a:pPr lvl="0" algn="just"/>
            <a:r>
              <a:rPr lang="en-US" sz="2000" dirty="0"/>
              <a:t>There are 45 BME non-executive board members and 25 BME Executive board members in the Midlands</a:t>
            </a:r>
            <a:endParaRPr lang="en-GB" sz="2000" dirty="0"/>
          </a:p>
          <a:p>
            <a:pPr lvl="0" algn="just"/>
            <a:r>
              <a:rPr lang="en-GB" sz="2000" dirty="0"/>
              <a:t>Overall BME makeup of Midlands Boards 11.2% – second highest region after London</a:t>
            </a:r>
          </a:p>
          <a:p>
            <a:pPr algn="just"/>
            <a:r>
              <a:rPr lang="en-GB" sz="2000" dirty="0"/>
              <a:t>Second highest region after the North-East for BME staff experiencing harassment and bullying from colleagues/staff.</a:t>
            </a:r>
          </a:p>
          <a:p>
            <a:pPr marL="857250" lvl="1"/>
            <a:endParaRPr lang="en-US" sz="1700" dirty="0"/>
          </a:p>
          <a:p>
            <a:pPr marL="857250" lvl="1"/>
            <a:endParaRPr lang="en-US" sz="1700" dirty="0"/>
          </a:p>
          <a:p>
            <a:pPr marL="628650" lvl="1" indent="0">
              <a:buNone/>
            </a:pPr>
            <a:endParaRPr lang="en-US" sz="1700" dirty="0"/>
          </a:p>
        </p:txBody>
      </p:sp>
      <p:pic>
        <p:nvPicPr>
          <p:cNvPr id="4" name="Picture 3">
            <a:extLst>
              <a:ext uri="{FF2B5EF4-FFF2-40B4-BE49-F238E27FC236}">
                <a16:creationId xmlns:a16="http://schemas.microsoft.com/office/drawing/2014/main" id="{2F8BA621-8597-4B90-ACCA-DA7F5BB7D776}"/>
              </a:ext>
            </a:extLst>
          </p:cNvPr>
          <p:cNvPicPr>
            <a:picLocks noChangeAspect="1"/>
          </p:cNvPicPr>
          <p:nvPr/>
        </p:nvPicPr>
        <p:blipFill>
          <a:blip r:embed="rId2">
            <a:biLevel thresh="50000"/>
          </a:blip>
          <a:stretch>
            <a:fillRect/>
          </a:stretch>
        </p:blipFill>
        <p:spPr>
          <a:xfrm>
            <a:off x="1059286" y="3820908"/>
            <a:ext cx="5840474" cy="1188823"/>
          </a:xfrm>
          <a:prstGeom prst="rect">
            <a:avLst/>
          </a:prstGeom>
          <a:noFill/>
        </p:spPr>
      </p:pic>
    </p:spTree>
    <p:extLst>
      <p:ext uri="{BB962C8B-B14F-4D97-AF65-F5344CB8AC3E}">
        <p14:creationId xmlns:p14="http://schemas.microsoft.com/office/powerpoint/2010/main" val="3621965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D9AD3-E583-4632-ACA0-E279107B8DAF}"/>
              </a:ext>
            </a:extLst>
          </p:cNvPr>
          <p:cNvSpPr>
            <a:spLocks noGrp="1"/>
          </p:cNvSpPr>
          <p:nvPr>
            <p:ph type="title"/>
          </p:nvPr>
        </p:nvSpPr>
        <p:spPr>
          <a:xfrm>
            <a:off x="119634" y="316085"/>
            <a:ext cx="10641498" cy="611649"/>
          </a:xfrm>
        </p:spPr>
        <p:txBody>
          <a:bodyPr/>
          <a:lstStyle/>
          <a:p>
            <a:r>
              <a:rPr lang="en-GB" dirty="0"/>
              <a:t>Workforce Disability Equality Standard 2019 data</a:t>
            </a:r>
          </a:p>
        </p:txBody>
      </p:sp>
      <p:sp>
        <p:nvSpPr>
          <p:cNvPr id="4" name="Rectangle 3">
            <a:extLst>
              <a:ext uri="{FF2B5EF4-FFF2-40B4-BE49-F238E27FC236}">
                <a16:creationId xmlns:a16="http://schemas.microsoft.com/office/drawing/2014/main" id="{D5A7DC3D-FDE6-4560-AC02-22EF1C293756}"/>
              </a:ext>
            </a:extLst>
          </p:cNvPr>
          <p:cNvSpPr/>
          <p:nvPr/>
        </p:nvSpPr>
        <p:spPr>
          <a:xfrm>
            <a:off x="2428325" y="1029378"/>
            <a:ext cx="6651193" cy="830997"/>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5EB8"/>
                </a:solidFill>
                <a:effectLst/>
                <a:uLnTx/>
                <a:uFillTx/>
                <a:latin typeface="Arial" panose="020B0604020202020204" pitchFamily="34" charset="0"/>
                <a:cs typeface="Arial" panose="020B0604020202020204" pitchFamily="34" charset="0"/>
              </a:rPr>
              <a:t>Percentage of Disabled non-clinical staff by pay band clusters and region</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srgbClr val="005EB8"/>
              </a:solidFill>
              <a:effectLst/>
              <a:uLnTx/>
              <a:uFillTx/>
              <a:latin typeface="Calibri" panose="020F0502020204030204"/>
              <a:ea typeface="+mn-ea"/>
              <a:cs typeface="+mn-cs"/>
            </a:endParaRPr>
          </a:p>
        </p:txBody>
      </p:sp>
      <p:pic>
        <p:nvPicPr>
          <p:cNvPr id="5" name="Picture 4" descr="A screenshot of a cell phone&#10;&#10;Description automatically generated">
            <a:extLst>
              <a:ext uri="{FF2B5EF4-FFF2-40B4-BE49-F238E27FC236}">
                <a16:creationId xmlns:a16="http://schemas.microsoft.com/office/drawing/2014/main" id="{5BE0882D-1C37-4784-BA14-173DCCDC7B0B}"/>
              </a:ext>
            </a:extLst>
          </p:cNvPr>
          <p:cNvPicPr>
            <a:picLocks noChangeAspect="1"/>
          </p:cNvPicPr>
          <p:nvPr/>
        </p:nvPicPr>
        <p:blipFill>
          <a:blip r:embed="rId2"/>
          <a:stretch>
            <a:fillRect/>
          </a:stretch>
        </p:blipFill>
        <p:spPr>
          <a:xfrm>
            <a:off x="869489" y="1614153"/>
            <a:ext cx="9891643" cy="4713135"/>
          </a:xfrm>
          <a:prstGeom prst="rect">
            <a:avLst/>
          </a:prstGeom>
          <a:ln>
            <a:solidFill>
              <a:schemeClr val="bg1">
                <a:lumMod val="75000"/>
              </a:schemeClr>
            </a:solidFill>
          </a:ln>
        </p:spPr>
      </p:pic>
      <p:sp>
        <p:nvSpPr>
          <p:cNvPr id="6" name="Rectangle 5">
            <a:extLst>
              <a:ext uri="{FF2B5EF4-FFF2-40B4-BE49-F238E27FC236}">
                <a16:creationId xmlns:a16="http://schemas.microsoft.com/office/drawing/2014/main" id="{2522BBBC-EEBE-417D-85B6-3D1C82F463AC}"/>
              </a:ext>
            </a:extLst>
          </p:cNvPr>
          <p:cNvSpPr/>
          <p:nvPr/>
        </p:nvSpPr>
        <p:spPr>
          <a:xfrm>
            <a:off x="8734485" y="6357239"/>
            <a:ext cx="2727690" cy="2308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NHS WDES Annual Report 2019 </a:t>
            </a:r>
          </a:p>
        </p:txBody>
      </p:sp>
      <mc:AlternateContent xmlns:mc="http://schemas.openxmlformats.org/markup-compatibility/2006" xmlns:p14="http://schemas.microsoft.com/office/powerpoint/2010/main">
        <mc:Choice Requires="p14">
          <p:contentPart p14:bwMode="auto" r:id="rId3">
            <p14:nvContentPartPr>
              <p14:cNvPr id="10" name="Ink 9">
                <a:extLst>
                  <a:ext uri="{FF2B5EF4-FFF2-40B4-BE49-F238E27FC236}">
                    <a16:creationId xmlns:a16="http://schemas.microsoft.com/office/drawing/2014/main" id="{E2612C5A-C347-4F81-A422-E0CB88D62E8E}"/>
                  </a:ext>
                </a:extLst>
              </p14:cNvPr>
              <p14:cNvContentPartPr/>
              <p14:nvPr/>
            </p14:nvContentPartPr>
            <p14:xfrm>
              <a:off x="-508427" y="795147"/>
              <a:ext cx="360" cy="360"/>
            </p14:xfrm>
          </p:contentPart>
        </mc:Choice>
        <mc:Fallback xmlns="">
          <p:pic>
            <p:nvPicPr>
              <p:cNvPr id="10" name="Ink 9">
                <a:extLst>
                  <a:ext uri="{FF2B5EF4-FFF2-40B4-BE49-F238E27FC236}">
                    <a16:creationId xmlns:a16="http://schemas.microsoft.com/office/drawing/2014/main" id="{E2612C5A-C347-4F81-A422-E0CB88D62E8E}"/>
                  </a:ext>
                </a:extLst>
              </p:cNvPr>
              <p:cNvPicPr/>
              <p:nvPr/>
            </p:nvPicPr>
            <p:blipFill>
              <a:blip r:embed="rId4"/>
              <a:stretch>
                <a:fillRect/>
              </a:stretch>
            </p:blipFill>
            <p:spPr>
              <a:xfrm>
                <a:off x="-517067" y="786507"/>
                <a:ext cx="18000" cy="18000"/>
              </a:xfrm>
              <a:prstGeom prst="rect">
                <a:avLst/>
              </a:prstGeom>
            </p:spPr>
          </p:pic>
        </mc:Fallback>
      </mc:AlternateContent>
    </p:spTree>
    <p:extLst>
      <p:ext uri="{BB962C8B-B14F-4D97-AF65-F5344CB8AC3E}">
        <p14:creationId xmlns:p14="http://schemas.microsoft.com/office/powerpoint/2010/main" val="1116247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02AD7E-B01F-4715-BF1E-DE86CCAED243}"/>
              </a:ext>
            </a:extLst>
          </p:cNvPr>
          <p:cNvSpPr>
            <a:spLocks noGrp="1"/>
          </p:cNvSpPr>
          <p:nvPr>
            <p:ph type="title"/>
          </p:nvPr>
        </p:nvSpPr>
        <p:spPr>
          <a:xfrm>
            <a:off x="474005" y="699543"/>
            <a:ext cx="10641498" cy="611649"/>
          </a:xfrm>
        </p:spPr>
        <p:txBody>
          <a:bodyPr/>
          <a:lstStyle/>
          <a:p>
            <a:r>
              <a:rPr lang="en-GB" dirty="0"/>
              <a:t>Feedback from listening events in the Midlands   </a:t>
            </a:r>
          </a:p>
        </p:txBody>
      </p:sp>
      <p:sp>
        <p:nvSpPr>
          <p:cNvPr id="2" name="Content Placeholder 1">
            <a:extLst>
              <a:ext uri="{FF2B5EF4-FFF2-40B4-BE49-F238E27FC236}">
                <a16:creationId xmlns:a16="http://schemas.microsoft.com/office/drawing/2014/main" id="{75836009-B5C4-4927-AB06-71CABAFF9F17}"/>
              </a:ext>
            </a:extLst>
          </p:cNvPr>
          <p:cNvSpPr>
            <a:spLocks noGrp="1"/>
          </p:cNvSpPr>
          <p:nvPr>
            <p:ph sz="quarter" idx="10"/>
          </p:nvPr>
        </p:nvSpPr>
        <p:spPr>
          <a:xfrm>
            <a:off x="1057275" y="1504950"/>
            <a:ext cx="9239249" cy="4926672"/>
          </a:xfrm>
        </p:spPr>
        <p:txBody>
          <a:bodyPr>
            <a:normAutofit lnSpcReduction="10000"/>
          </a:bodyPr>
          <a:lstStyle/>
          <a:p>
            <a:pPr marL="0" indent="0">
              <a:buNone/>
            </a:pPr>
            <a:r>
              <a:rPr lang="en-GB" sz="2000" dirty="0"/>
              <a:t>The following were the themes that were highlighted from the regional Midland listening Covid-19 events:</a:t>
            </a:r>
          </a:p>
          <a:p>
            <a:endParaRPr lang="en-GB" sz="2000" dirty="0"/>
          </a:p>
          <a:p>
            <a:pPr lvl="0"/>
            <a:r>
              <a:rPr lang="en-GB" sz="2000" dirty="0"/>
              <a:t>Health and wellbeing </a:t>
            </a:r>
          </a:p>
          <a:p>
            <a:pPr lvl="0"/>
            <a:r>
              <a:rPr lang="en-GB" sz="2000" dirty="0"/>
              <a:t>BME staff network: support, engagement, decision making</a:t>
            </a:r>
          </a:p>
          <a:p>
            <a:pPr lvl="0"/>
            <a:r>
              <a:rPr lang="en-GB" sz="2000" dirty="0"/>
              <a:t>Diversity and representation at senior level</a:t>
            </a:r>
          </a:p>
          <a:p>
            <a:pPr lvl="0"/>
            <a:r>
              <a:rPr lang="en-GB" sz="2000" dirty="0"/>
              <a:t>Structural and everyday racism and bias</a:t>
            </a:r>
          </a:p>
          <a:p>
            <a:pPr lvl="0"/>
            <a:r>
              <a:rPr lang="en-GB" sz="2000" dirty="0"/>
              <a:t>Leadership, culture and accountability </a:t>
            </a:r>
          </a:p>
          <a:p>
            <a:pPr lvl="0"/>
            <a:r>
              <a:rPr lang="en-GB" sz="2000" dirty="0"/>
              <a:t>Speaking up</a:t>
            </a:r>
          </a:p>
          <a:p>
            <a:pPr lvl="0"/>
            <a:r>
              <a:rPr lang="en-GB" sz="2000" dirty="0"/>
              <a:t>Communication </a:t>
            </a:r>
          </a:p>
          <a:p>
            <a:endParaRPr lang="en-GB" sz="2000" dirty="0"/>
          </a:p>
          <a:p>
            <a:pPr marL="0" indent="0">
              <a:buNone/>
            </a:pPr>
            <a:r>
              <a:rPr lang="en-GB" sz="2000" dirty="0"/>
              <a:t>The above themes were consistent and reflected the experience of BME staff across England. </a:t>
            </a:r>
          </a:p>
          <a:p>
            <a:endParaRPr lang="en-GB" dirty="0"/>
          </a:p>
          <a:p>
            <a:endParaRPr lang="en-GB" dirty="0"/>
          </a:p>
        </p:txBody>
      </p:sp>
    </p:spTree>
    <p:extLst>
      <p:ext uri="{BB962C8B-B14F-4D97-AF65-F5344CB8AC3E}">
        <p14:creationId xmlns:p14="http://schemas.microsoft.com/office/powerpoint/2010/main" val="1169253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83A5C14-ED91-4CD1-809E-D29FF97C9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useBgFill="1">
        <p:nvSpPr>
          <p:cNvPr id="12" name="Freeform: Shape 11">
            <a:extLst>
              <a:ext uri="{FF2B5EF4-FFF2-40B4-BE49-F238E27FC236}">
                <a16:creationId xmlns:a16="http://schemas.microsoft.com/office/drawing/2014/main" id="{56065185-5C34-4F86-AA96-AA4D065B0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01600" sx="102000" sy="102000" algn="ctr"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4" name="Footer Placeholder 3">
            <a:extLst>
              <a:ext uri="{FF2B5EF4-FFF2-40B4-BE49-F238E27FC236}">
                <a16:creationId xmlns:a16="http://schemas.microsoft.com/office/drawing/2014/main" id="{8147EAEC-6FDF-42AA-AB3F-8572A761138D}"/>
              </a:ext>
            </a:extLst>
          </p:cNvPr>
          <p:cNvSpPr>
            <a:spLocks noGrp="1"/>
          </p:cNvSpPr>
          <p:nvPr>
            <p:ph type="ftr" sz="quarter" idx="3"/>
          </p:nvPr>
        </p:nvSpPr>
        <p:spPr>
          <a:xfrm>
            <a:off x="4038600" y="6356350"/>
            <a:ext cx="4114800" cy="365125"/>
          </a:xfrm>
        </p:spPr>
        <p:txBody>
          <a:bodyPr vert="horz" lIns="91440" tIns="45720" rIns="91440" bIns="45720" rtlCol="0" anchor="ctr">
            <a:normAutofit/>
          </a:bodyPr>
          <a:lstStyle/>
          <a:p>
            <a:pPr marR="0" lvl="0" indent="0" algn="ctr" defTabSz="914400" fontAlgn="auto">
              <a:spcBef>
                <a:spcPts val="0"/>
              </a:spcBef>
              <a:spcAft>
                <a:spcPts val="600"/>
              </a:spcAft>
              <a:buClrTx/>
              <a:buSzTx/>
              <a:buFontTx/>
              <a:buNone/>
              <a:tabLst/>
              <a:defRPr/>
            </a:pPr>
            <a:r>
              <a:rPr kumimoji="0" lang="en-US"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Presentation title</a:t>
            </a:r>
          </a:p>
        </p:txBody>
      </p:sp>
      <p:sp>
        <p:nvSpPr>
          <p:cNvPr id="3" name="Title 2">
            <a:extLst>
              <a:ext uri="{FF2B5EF4-FFF2-40B4-BE49-F238E27FC236}">
                <a16:creationId xmlns:a16="http://schemas.microsoft.com/office/drawing/2014/main" id="{207AFF2C-FB4E-4244-B5C5-4A0B66FB8867}"/>
              </a:ext>
            </a:extLst>
          </p:cNvPr>
          <p:cNvSpPr>
            <a:spLocks noGrp="1"/>
          </p:cNvSpPr>
          <p:nvPr>
            <p:ph type="title"/>
          </p:nvPr>
        </p:nvSpPr>
        <p:spPr>
          <a:xfrm>
            <a:off x="332205" y="493166"/>
            <a:ext cx="10641498" cy="611649"/>
          </a:xfrm>
        </p:spPr>
        <p:txBody>
          <a:bodyPr>
            <a:noAutofit/>
          </a:bodyPr>
          <a:lstStyle/>
          <a:p>
            <a:r>
              <a:rPr lang="en-GB" sz="4000" dirty="0"/>
              <a:t>Challenges in the Midlands </a:t>
            </a:r>
          </a:p>
        </p:txBody>
      </p:sp>
      <p:graphicFrame>
        <p:nvGraphicFramePr>
          <p:cNvPr id="5" name="Diagram 4">
            <a:extLst>
              <a:ext uri="{FF2B5EF4-FFF2-40B4-BE49-F238E27FC236}">
                <a16:creationId xmlns:a16="http://schemas.microsoft.com/office/drawing/2014/main" id="{1F7444C2-010F-430B-A15B-E9A049193436}"/>
              </a:ext>
            </a:extLst>
          </p:cNvPr>
          <p:cNvGraphicFramePr/>
          <p:nvPr>
            <p:extLst>
              <p:ext uri="{D42A27DB-BD31-4B8C-83A1-F6EECF244321}">
                <p14:modId xmlns:p14="http://schemas.microsoft.com/office/powerpoint/2010/main" val="523058462"/>
              </p:ext>
            </p:extLst>
          </p:nvPr>
        </p:nvGraphicFramePr>
        <p:xfrm>
          <a:off x="1322773" y="1597981"/>
          <a:ext cx="9738803" cy="40455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6202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3E3FF-BB14-4CFB-8320-7C1FAEB10C88}"/>
              </a:ext>
            </a:extLst>
          </p:cNvPr>
          <p:cNvSpPr>
            <a:spLocks noGrp="1"/>
          </p:cNvSpPr>
          <p:nvPr>
            <p:ph type="title"/>
          </p:nvPr>
        </p:nvSpPr>
        <p:spPr>
          <a:xfrm>
            <a:off x="434744" y="685802"/>
            <a:ext cx="10641498" cy="634999"/>
          </a:xfrm>
        </p:spPr>
        <p:txBody>
          <a:bodyPr>
            <a:noAutofit/>
          </a:bodyPr>
          <a:lstStyle/>
          <a:p>
            <a:r>
              <a:rPr lang="en-GB" sz="4000" dirty="0"/>
              <a:t>Importance of Leadership </a:t>
            </a:r>
            <a:br>
              <a:rPr lang="en-GB" sz="4000" dirty="0"/>
            </a:br>
            <a:endParaRPr lang="en-GB" sz="4000" dirty="0"/>
          </a:p>
        </p:txBody>
      </p:sp>
      <p:sp>
        <p:nvSpPr>
          <p:cNvPr id="3" name="Content Placeholder 2">
            <a:extLst>
              <a:ext uri="{FF2B5EF4-FFF2-40B4-BE49-F238E27FC236}">
                <a16:creationId xmlns:a16="http://schemas.microsoft.com/office/drawing/2014/main" id="{82D8AE02-E178-456F-9B39-A5DE320944AF}"/>
              </a:ext>
            </a:extLst>
          </p:cNvPr>
          <p:cNvSpPr>
            <a:spLocks noGrp="1"/>
          </p:cNvSpPr>
          <p:nvPr>
            <p:ph sz="quarter" idx="10"/>
          </p:nvPr>
        </p:nvSpPr>
        <p:spPr>
          <a:xfrm>
            <a:off x="741459" y="1026162"/>
            <a:ext cx="10709082" cy="4338318"/>
          </a:xfrm>
        </p:spPr>
        <p:txBody>
          <a:bodyPr>
            <a:noAutofit/>
          </a:bodyPr>
          <a:lstStyle/>
          <a:p>
            <a:pPr marL="0" indent="0">
              <a:buNone/>
            </a:pPr>
            <a:r>
              <a:rPr lang="en-GB" sz="2000" dirty="0"/>
              <a:t> </a:t>
            </a:r>
          </a:p>
          <a:p>
            <a:pPr marL="0" indent="0">
              <a:buNone/>
            </a:pPr>
            <a:r>
              <a:rPr lang="en-GB" sz="2000" dirty="0"/>
              <a:t>Leadership and management are two different things. Managers need to be able to plan, measure, monitor, coordinate, solve, hire, fire, and so many other things. Typically, managers manage things. According to Kevin Kruse, “leadership is a process of social influence, which maximizes the efforts of others, towards the achievement of a goal.”  (</a:t>
            </a:r>
            <a:r>
              <a:rPr lang="en-GB" sz="2000" dirty="0">
                <a:hlinkClick r:id="rId2"/>
              </a:rPr>
              <a:t>Kruse, What is Leadership, 2013</a:t>
            </a:r>
            <a:r>
              <a:rPr lang="en-GB" sz="2000" dirty="0"/>
              <a:t>)</a:t>
            </a:r>
          </a:p>
          <a:p>
            <a:pPr marL="0" indent="0">
              <a:buNone/>
            </a:pPr>
            <a:r>
              <a:rPr lang="en-GB" sz="2000" dirty="0"/>
              <a:t>Our ultimate goal here is for our health and social care system to become fully inclusive. So, we need all managers in the NHS to also be leaders and influence others to help us achieve that goal. </a:t>
            </a:r>
          </a:p>
          <a:p>
            <a:pPr marL="0" indent="0">
              <a:buNone/>
            </a:pPr>
            <a:r>
              <a:rPr lang="en-GB" sz="2000" dirty="0"/>
              <a:t>Being a manager does not automatically mean you are a leader and-not having a managerial status does not exclude you from being a leader. </a:t>
            </a:r>
          </a:p>
          <a:p>
            <a:pPr marL="0" indent="0">
              <a:buNone/>
            </a:pPr>
            <a:r>
              <a:rPr lang="en-GB" sz="2000" dirty="0"/>
              <a:t>We are therefore looking for people, regardless of the authority they have to become leaders and influencers. Because social influence in itself is leadership. </a:t>
            </a:r>
          </a:p>
        </p:txBody>
      </p:sp>
      <p:sp>
        <p:nvSpPr>
          <p:cNvPr id="4" name="TextBox 3">
            <a:extLst>
              <a:ext uri="{FF2B5EF4-FFF2-40B4-BE49-F238E27FC236}">
                <a16:creationId xmlns:a16="http://schemas.microsoft.com/office/drawing/2014/main" id="{0C9AFF1D-6C31-4870-BBE4-0928F025D000}"/>
              </a:ext>
            </a:extLst>
          </p:cNvPr>
          <p:cNvSpPr txBox="1"/>
          <p:nvPr/>
        </p:nvSpPr>
        <p:spPr>
          <a:xfrm>
            <a:off x="676950" y="5477895"/>
            <a:ext cx="10709082" cy="707886"/>
          </a:xfrm>
          <a:prstGeom prst="rect">
            <a:avLst/>
          </a:prstGeom>
          <a:solidFill>
            <a:srgbClr val="E8EDEE"/>
          </a:solidFill>
        </p:spPr>
        <p:txBody>
          <a:bodyPr wrap="square" rtlCol="0">
            <a:spAutoFit/>
          </a:bodyPr>
          <a:lstStyle/>
          <a:p>
            <a:r>
              <a:rPr lang="en-GB" sz="2000" dirty="0">
                <a:latin typeface="Arial" panose="020B0604020202020204" pitchFamily="34" charset="0"/>
                <a:cs typeface="Arial" panose="020B0604020202020204" pitchFamily="34" charset="0"/>
              </a:rPr>
              <a:t>“Real change only happens when you are able to influence leadership - the board and executive management - and hold organisations to account.” </a:t>
            </a:r>
            <a:r>
              <a:rPr lang="en-GB" sz="2000" dirty="0">
                <a:latin typeface="Arial" panose="020B0604020202020204" pitchFamily="34" charset="0"/>
                <a:cs typeface="Arial" panose="020B0604020202020204" pitchFamily="34" charset="0"/>
                <a:hlinkClick r:id="rId3"/>
              </a:rPr>
              <a:t>The Race Equality Code 2020</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4646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C9E5C-98A2-4565-B216-E8B40CA0A33E}"/>
              </a:ext>
            </a:extLst>
          </p:cNvPr>
          <p:cNvSpPr>
            <a:spLocks noGrp="1"/>
          </p:cNvSpPr>
          <p:nvPr>
            <p:ph type="title"/>
          </p:nvPr>
        </p:nvSpPr>
        <p:spPr>
          <a:xfrm>
            <a:off x="656043" y="361285"/>
            <a:ext cx="9701460" cy="611649"/>
          </a:xfrm>
        </p:spPr>
        <p:txBody>
          <a:bodyPr>
            <a:normAutofit/>
          </a:bodyPr>
          <a:lstStyle/>
          <a:p>
            <a:r>
              <a:rPr lang="en-GB" dirty="0"/>
              <a:t>Expectations and questions for leaders</a:t>
            </a:r>
          </a:p>
        </p:txBody>
      </p:sp>
      <p:sp>
        <p:nvSpPr>
          <p:cNvPr id="6" name="Speech Bubble: Rectangle 5">
            <a:extLst>
              <a:ext uri="{FF2B5EF4-FFF2-40B4-BE49-F238E27FC236}">
                <a16:creationId xmlns:a16="http://schemas.microsoft.com/office/drawing/2014/main" id="{0A3F9A00-A026-4981-8AC9-E693EE037626}"/>
              </a:ext>
            </a:extLst>
          </p:cNvPr>
          <p:cNvSpPr/>
          <p:nvPr/>
        </p:nvSpPr>
        <p:spPr>
          <a:xfrm>
            <a:off x="8214479" y="1454742"/>
            <a:ext cx="2512056" cy="1616099"/>
          </a:xfrm>
          <a:prstGeom prst="wedgeRectCallout">
            <a:avLst>
              <a:gd name="adj1" fmla="val 97614"/>
              <a:gd name="adj2" fmla="val -7987"/>
            </a:avLst>
          </a:prstGeom>
          <a:solidFill>
            <a:srgbClr val="41B6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Have you got a plan to help the NHS and social care lead on race equality and inclusion?</a:t>
            </a:r>
          </a:p>
        </p:txBody>
      </p:sp>
      <p:sp>
        <p:nvSpPr>
          <p:cNvPr id="8" name="Speech Bubble: Rectangle 7">
            <a:extLst>
              <a:ext uri="{FF2B5EF4-FFF2-40B4-BE49-F238E27FC236}">
                <a16:creationId xmlns:a16="http://schemas.microsoft.com/office/drawing/2014/main" id="{E04FE538-77A0-4E21-9465-0779319D5937}"/>
              </a:ext>
            </a:extLst>
          </p:cNvPr>
          <p:cNvSpPr/>
          <p:nvPr/>
        </p:nvSpPr>
        <p:spPr>
          <a:xfrm>
            <a:off x="4144710" y="4810053"/>
            <a:ext cx="3402049" cy="1443728"/>
          </a:xfrm>
          <a:prstGeom prst="wedgeRectCallout">
            <a:avLst>
              <a:gd name="adj1" fmla="val 44412"/>
              <a:gd name="adj2" fmla="val 67681"/>
            </a:avLst>
          </a:prstGeom>
          <a:solidFill>
            <a:srgbClr val="41B6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Have you created an inclusive workforce to improve staff experience and health outcomes?</a:t>
            </a:r>
          </a:p>
        </p:txBody>
      </p:sp>
      <p:sp>
        <p:nvSpPr>
          <p:cNvPr id="9" name="Speech Bubble: Rectangle 8">
            <a:extLst>
              <a:ext uri="{FF2B5EF4-FFF2-40B4-BE49-F238E27FC236}">
                <a16:creationId xmlns:a16="http://schemas.microsoft.com/office/drawing/2014/main" id="{046C0981-0F1B-400A-BD9D-453DCB624061}"/>
              </a:ext>
            </a:extLst>
          </p:cNvPr>
          <p:cNvSpPr/>
          <p:nvPr/>
        </p:nvSpPr>
        <p:spPr>
          <a:xfrm>
            <a:off x="1475608" y="3190732"/>
            <a:ext cx="1870745" cy="964734"/>
          </a:xfrm>
          <a:prstGeom prst="wedgeRectCallout">
            <a:avLst>
              <a:gd name="adj1" fmla="val -82722"/>
              <a:gd name="adj2" fmla="val -7326"/>
            </a:avLst>
          </a:prstGeom>
          <a:solidFill>
            <a:srgbClr val="41B6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Do you lead by example?</a:t>
            </a:r>
          </a:p>
        </p:txBody>
      </p:sp>
      <p:sp>
        <p:nvSpPr>
          <p:cNvPr id="10" name="Speech Bubble: Rectangle 9">
            <a:extLst>
              <a:ext uri="{FF2B5EF4-FFF2-40B4-BE49-F238E27FC236}">
                <a16:creationId xmlns:a16="http://schemas.microsoft.com/office/drawing/2014/main" id="{DD48494E-DB0E-43F3-AF2C-D5E3BE40C5E4}"/>
              </a:ext>
            </a:extLst>
          </p:cNvPr>
          <p:cNvSpPr/>
          <p:nvPr/>
        </p:nvSpPr>
        <p:spPr>
          <a:xfrm>
            <a:off x="4269862" y="2935669"/>
            <a:ext cx="2512055" cy="1583466"/>
          </a:xfrm>
          <a:prstGeom prst="wedgeRectCallout">
            <a:avLst>
              <a:gd name="adj1" fmla="val 89020"/>
              <a:gd name="adj2" fmla="val -14680"/>
            </a:avLst>
          </a:prstGeom>
          <a:solidFill>
            <a:srgbClr val="41B6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Do you hold yourself  and others accountable for any lack of progress in addressing racism?</a:t>
            </a:r>
          </a:p>
        </p:txBody>
      </p:sp>
      <p:sp>
        <p:nvSpPr>
          <p:cNvPr id="11" name="Speech Bubble: Rectangle 10">
            <a:extLst>
              <a:ext uri="{FF2B5EF4-FFF2-40B4-BE49-F238E27FC236}">
                <a16:creationId xmlns:a16="http://schemas.microsoft.com/office/drawing/2014/main" id="{F2799575-2F7A-4BEE-BED1-7AB753514D21}"/>
              </a:ext>
            </a:extLst>
          </p:cNvPr>
          <p:cNvSpPr/>
          <p:nvPr/>
        </p:nvSpPr>
        <p:spPr>
          <a:xfrm>
            <a:off x="1107346" y="1454742"/>
            <a:ext cx="2097247" cy="1085258"/>
          </a:xfrm>
          <a:prstGeom prst="wedgeRectCallout">
            <a:avLst>
              <a:gd name="adj1" fmla="val -72403"/>
              <a:gd name="adj2" fmla="val -35761"/>
            </a:avLst>
          </a:prstGeom>
          <a:solidFill>
            <a:srgbClr val="41B6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Are you helping to create a working culture free from racism?</a:t>
            </a:r>
          </a:p>
        </p:txBody>
      </p:sp>
      <p:sp>
        <p:nvSpPr>
          <p:cNvPr id="13" name="Speech Bubble: Rectangle 12">
            <a:extLst>
              <a:ext uri="{FF2B5EF4-FFF2-40B4-BE49-F238E27FC236}">
                <a16:creationId xmlns:a16="http://schemas.microsoft.com/office/drawing/2014/main" id="{723AA233-E19B-489C-B8C4-43D6F3980633}"/>
              </a:ext>
            </a:extLst>
          </p:cNvPr>
          <p:cNvSpPr/>
          <p:nvPr/>
        </p:nvSpPr>
        <p:spPr>
          <a:xfrm>
            <a:off x="4144710" y="1439067"/>
            <a:ext cx="3227307" cy="1205684"/>
          </a:xfrm>
          <a:prstGeom prst="wedgeRectCallout">
            <a:avLst>
              <a:gd name="adj1" fmla="val 27025"/>
              <a:gd name="adj2" fmla="val -74038"/>
            </a:avLst>
          </a:prstGeom>
          <a:solidFill>
            <a:srgbClr val="41B6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Have you started the conversation about racism?</a:t>
            </a:r>
          </a:p>
        </p:txBody>
      </p:sp>
      <p:sp>
        <p:nvSpPr>
          <p:cNvPr id="14" name="Speech Bubble: Rectangle 13">
            <a:extLst>
              <a:ext uri="{FF2B5EF4-FFF2-40B4-BE49-F238E27FC236}">
                <a16:creationId xmlns:a16="http://schemas.microsoft.com/office/drawing/2014/main" id="{F0F23B23-3540-4F3B-B3FF-939160F4504F}"/>
              </a:ext>
            </a:extLst>
          </p:cNvPr>
          <p:cNvSpPr/>
          <p:nvPr/>
        </p:nvSpPr>
        <p:spPr>
          <a:xfrm>
            <a:off x="1300792" y="4519135"/>
            <a:ext cx="2276034" cy="1634854"/>
          </a:xfrm>
          <a:prstGeom prst="wedgeRectCallout">
            <a:avLst>
              <a:gd name="adj1" fmla="val -98254"/>
              <a:gd name="adj2" fmla="val -16858"/>
            </a:avLst>
          </a:prstGeom>
          <a:solidFill>
            <a:srgbClr val="41B6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a:p>
            <a:pPr algn="ctr"/>
            <a:r>
              <a:rPr lang="en-GB" dirty="0">
                <a:latin typeface="Arial" panose="020B0604020202020204" pitchFamily="34" charset="0"/>
              </a:rPr>
              <a:t>Do you speak up  where staff experience bullying and harassment?</a:t>
            </a:r>
          </a:p>
          <a:p>
            <a:pPr algn="ctr"/>
            <a:endParaRPr lang="en-GB" dirty="0">
              <a:latin typeface="Arial" panose="020B0604020202020204" pitchFamily="34" charset="0"/>
            </a:endParaRPr>
          </a:p>
        </p:txBody>
      </p:sp>
      <p:sp>
        <p:nvSpPr>
          <p:cNvPr id="15" name="Speech Bubble: Rectangle 14">
            <a:extLst>
              <a:ext uri="{FF2B5EF4-FFF2-40B4-BE49-F238E27FC236}">
                <a16:creationId xmlns:a16="http://schemas.microsoft.com/office/drawing/2014/main" id="{EC9C4D9A-DF01-451D-8ECA-7CD5F9C6E9DB}"/>
              </a:ext>
            </a:extLst>
          </p:cNvPr>
          <p:cNvSpPr/>
          <p:nvPr/>
        </p:nvSpPr>
        <p:spPr>
          <a:xfrm>
            <a:off x="8312134" y="3404720"/>
            <a:ext cx="2870028" cy="1341065"/>
          </a:xfrm>
          <a:prstGeom prst="wedgeRectCallout">
            <a:avLst>
              <a:gd name="adj1" fmla="val 64543"/>
              <a:gd name="adj2" fmla="val -968"/>
            </a:avLst>
          </a:prstGeom>
          <a:solidFill>
            <a:srgbClr val="41B6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Have you developed an active anti-racist action plan?</a:t>
            </a:r>
          </a:p>
        </p:txBody>
      </p:sp>
      <p:sp>
        <p:nvSpPr>
          <p:cNvPr id="12" name="Speech Bubble: Rectangle 11">
            <a:extLst>
              <a:ext uri="{FF2B5EF4-FFF2-40B4-BE49-F238E27FC236}">
                <a16:creationId xmlns:a16="http://schemas.microsoft.com/office/drawing/2014/main" id="{85636572-F54B-461E-8067-5C29FBD12CE9}"/>
              </a:ext>
            </a:extLst>
          </p:cNvPr>
          <p:cNvSpPr/>
          <p:nvPr/>
        </p:nvSpPr>
        <p:spPr>
          <a:xfrm>
            <a:off x="8388334" y="5079664"/>
            <a:ext cx="2870028" cy="1341065"/>
          </a:xfrm>
          <a:prstGeom prst="wedgeRectCallout">
            <a:avLst>
              <a:gd name="adj1" fmla="val 72508"/>
              <a:gd name="adj2" fmla="val -35060"/>
            </a:avLst>
          </a:prstGeom>
          <a:solidFill>
            <a:srgbClr val="41B6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Are you creating an environment where staff Health and wellbeing are protected?</a:t>
            </a:r>
          </a:p>
        </p:txBody>
      </p:sp>
    </p:spTree>
    <p:extLst>
      <p:ext uri="{BB962C8B-B14F-4D97-AF65-F5344CB8AC3E}">
        <p14:creationId xmlns:p14="http://schemas.microsoft.com/office/powerpoint/2010/main" val="33522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3E3FF-BB14-4CFB-8320-7C1FAEB10C88}"/>
              </a:ext>
            </a:extLst>
          </p:cNvPr>
          <p:cNvSpPr>
            <a:spLocks noGrp="1"/>
          </p:cNvSpPr>
          <p:nvPr>
            <p:ph type="title"/>
          </p:nvPr>
        </p:nvSpPr>
        <p:spPr>
          <a:xfrm>
            <a:off x="434744" y="685802"/>
            <a:ext cx="10641498" cy="634999"/>
          </a:xfrm>
        </p:spPr>
        <p:txBody>
          <a:bodyPr>
            <a:noAutofit/>
          </a:bodyPr>
          <a:lstStyle/>
          <a:p>
            <a:r>
              <a:rPr lang="en-GB" sz="4000" dirty="0"/>
              <a:t>Change = taking radical action</a:t>
            </a:r>
          </a:p>
        </p:txBody>
      </p:sp>
      <p:sp>
        <p:nvSpPr>
          <p:cNvPr id="3" name="Content Placeholder 2">
            <a:extLst>
              <a:ext uri="{FF2B5EF4-FFF2-40B4-BE49-F238E27FC236}">
                <a16:creationId xmlns:a16="http://schemas.microsoft.com/office/drawing/2014/main" id="{82D8AE02-E178-456F-9B39-A5DE320944AF}"/>
              </a:ext>
            </a:extLst>
          </p:cNvPr>
          <p:cNvSpPr>
            <a:spLocks noGrp="1"/>
          </p:cNvSpPr>
          <p:nvPr>
            <p:ph sz="quarter" idx="10"/>
          </p:nvPr>
        </p:nvSpPr>
        <p:spPr>
          <a:xfrm>
            <a:off x="741459" y="1026162"/>
            <a:ext cx="10709082" cy="4338318"/>
          </a:xfrm>
        </p:spPr>
        <p:txBody>
          <a:bodyPr>
            <a:noAutofit/>
          </a:bodyPr>
          <a:lstStyle/>
          <a:p>
            <a:pPr marL="0" indent="0">
              <a:buNone/>
            </a:pPr>
            <a:r>
              <a:rPr lang="en-GB" sz="2000" dirty="0"/>
              <a:t> </a:t>
            </a:r>
          </a:p>
          <a:p>
            <a:pPr marL="0" indent="0">
              <a:spcAft>
                <a:spcPts val="600"/>
              </a:spcAft>
              <a:buNone/>
            </a:pPr>
            <a:r>
              <a:rPr lang="en-US" sz="1500" dirty="0"/>
              <a:t>“</a:t>
            </a:r>
            <a:r>
              <a:rPr lang="en-US" sz="1800" dirty="0"/>
              <a:t>Action speaks louder than words- we don’t want another strategy that looks good on paper but does not effect change. Instead, we want actions that make a difference in improving people’s life.”</a:t>
            </a:r>
          </a:p>
          <a:p>
            <a:pPr marL="0" indent="0">
              <a:spcAft>
                <a:spcPts val="600"/>
              </a:spcAft>
              <a:buNone/>
            </a:pPr>
            <a:r>
              <a:rPr lang="en-US" sz="1800" dirty="0"/>
              <a:t>Our strategy in the Midlands needs to reflect a radical approach owned from board to ward. By radical we mean:</a:t>
            </a:r>
          </a:p>
          <a:p>
            <a:pPr>
              <a:spcAft>
                <a:spcPts val="600"/>
              </a:spcAft>
            </a:pPr>
            <a:r>
              <a:rPr lang="en-US" sz="1800" dirty="0"/>
              <a:t>Being courageous </a:t>
            </a:r>
          </a:p>
          <a:p>
            <a:pPr>
              <a:spcAft>
                <a:spcPts val="600"/>
              </a:spcAft>
            </a:pPr>
            <a:r>
              <a:rPr lang="en-US" sz="1800" dirty="0"/>
              <a:t>Taking positive risks  </a:t>
            </a:r>
          </a:p>
          <a:p>
            <a:pPr>
              <a:spcAft>
                <a:spcPts val="600"/>
              </a:spcAft>
            </a:pPr>
            <a:r>
              <a:rPr lang="en-US" sz="1800" dirty="0"/>
              <a:t>Being prepared to do things that haven’t been done before and measuring their effectiveness </a:t>
            </a:r>
          </a:p>
          <a:p>
            <a:pPr>
              <a:spcAft>
                <a:spcPts val="600"/>
              </a:spcAft>
            </a:pPr>
            <a:r>
              <a:rPr lang="en-US" sz="1800" dirty="0"/>
              <a:t>Learn how to modify challenging initiatives if not initially successful</a:t>
            </a:r>
          </a:p>
          <a:p>
            <a:pPr>
              <a:spcAft>
                <a:spcPts val="600"/>
              </a:spcAft>
            </a:pPr>
            <a:r>
              <a:rPr lang="en-US" sz="1800" dirty="0"/>
              <a:t>Supporting those that are prepared to challenge the status quo</a:t>
            </a:r>
            <a:endParaRPr lang="en-GB" sz="1800" dirty="0"/>
          </a:p>
        </p:txBody>
      </p:sp>
      <p:sp>
        <p:nvSpPr>
          <p:cNvPr id="4" name="TextBox 3">
            <a:extLst>
              <a:ext uri="{FF2B5EF4-FFF2-40B4-BE49-F238E27FC236}">
                <a16:creationId xmlns:a16="http://schemas.microsoft.com/office/drawing/2014/main" id="{0C9AFF1D-6C31-4870-BBE4-0928F025D000}"/>
              </a:ext>
            </a:extLst>
          </p:cNvPr>
          <p:cNvSpPr txBox="1"/>
          <p:nvPr/>
        </p:nvSpPr>
        <p:spPr>
          <a:xfrm>
            <a:off x="676950" y="5477895"/>
            <a:ext cx="10709082" cy="461665"/>
          </a:xfrm>
          <a:prstGeom prst="rect">
            <a:avLst/>
          </a:prstGeom>
          <a:solidFill>
            <a:srgbClr val="E8EDEE"/>
          </a:solidFill>
        </p:spPr>
        <p:txBody>
          <a:bodyPr wrap="square" rtlCol="0">
            <a:spAutoFit/>
          </a:bodyPr>
          <a:lstStyle/>
          <a:p>
            <a:r>
              <a:rPr lang="en-GB" sz="2000" dirty="0">
                <a:latin typeface="Arial" panose="020B0604020202020204" pitchFamily="34" charset="0"/>
                <a:cs typeface="Arial" panose="020B0604020202020204" pitchFamily="34" charset="0"/>
              </a:rPr>
              <a:t>“Culture eats strategy for breakfast”</a:t>
            </a:r>
            <a:r>
              <a:rPr lang="en-GB" sz="2400" dirty="0">
                <a:latin typeface="Arial" panose="020B0604020202020204" pitchFamily="34" charset="0"/>
                <a:cs typeface="Arial" panose="020B0604020202020204" pitchFamily="34" charset="0"/>
              </a:rPr>
              <a:t> -</a:t>
            </a:r>
            <a:r>
              <a:rPr lang="en-GB" sz="2400" dirty="0">
                <a:latin typeface="Arial" panose="020B0604020202020204" pitchFamily="34" charset="0"/>
              </a:rPr>
              <a:t> </a:t>
            </a:r>
            <a:r>
              <a:rPr lang="en-GB" sz="2000" dirty="0">
                <a:latin typeface="Arial" panose="020B0604020202020204" pitchFamily="34" charset="0"/>
                <a:cs typeface="Arial" panose="020B0604020202020204" pitchFamily="34" charset="0"/>
              </a:rPr>
              <a:t>Peter Drucker </a:t>
            </a:r>
          </a:p>
        </p:txBody>
      </p:sp>
    </p:spTree>
    <p:extLst>
      <p:ext uri="{BB962C8B-B14F-4D97-AF65-F5344CB8AC3E}">
        <p14:creationId xmlns:p14="http://schemas.microsoft.com/office/powerpoint/2010/main" val="219184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252D17F-4CD3-4983-A13D-449F5D5D07C5}"/>
              </a:ext>
            </a:extLst>
          </p:cNvPr>
          <p:cNvSpPr>
            <a:spLocks noGrp="1"/>
          </p:cNvSpPr>
          <p:nvPr>
            <p:ph type="title"/>
          </p:nvPr>
        </p:nvSpPr>
        <p:spPr>
          <a:xfrm>
            <a:off x="513807" y="667357"/>
            <a:ext cx="8756073" cy="611649"/>
          </a:xfrm>
        </p:spPr>
        <p:txBody>
          <a:bodyPr/>
          <a:lstStyle/>
          <a:p>
            <a:r>
              <a:rPr lang="en-GB" dirty="0"/>
              <a:t>What must we stop doing?</a:t>
            </a:r>
          </a:p>
        </p:txBody>
      </p:sp>
      <p:sp>
        <p:nvSpPr>
          <p:cNvPr id="4" name="Footer Placeholder 3">
            <a:extLst>
              <a:ext uri="{FF2B5EF4-FFF2-40B4-BE49-F238E27FC236}">
                <a16:creationId xmlns:a16="http://schemas.microsoft.com/office/drawing/2014/main" id="{7633F8B0-32F5-4932-BCD1-E9E660B541B3}"/>
              </a:ext>
            </a:extLst>
          </p:cNvPr>
          <p:cNvSpPr>
            <a:spLocks noGrp="1"/>
          </p:cNvSpPr>
          <p:nvPr>
            <p:ph type="ftr" sz="quarter" idx="3"/>
          </p:nvPr>
        </p:nvSpPr>
        <p:spPr/>
        <p:txBody>
          <a:bodyPr/>
          <a:lstStyle/>
          <a:p>
            <a:r>
              <a:rPr lang="en-US" dirty="0"/>
              <a:t>Presentation title</a:t>
            </a:r>
          </a:p>
        </p:txBody>
      </p:sp>
      <p:sp>
        <p:nvSpPr>
          <p:cNvPr id="19" name="Flowchart: Alternate Process 18">
            <a:extLst>
              <a:ext uri="{FF2B5EF4-FFF2-40B4-BE49-F238E27FC236}">
                <a16:creationId xmlns:a16="http://schemas.microsoft.com/office/drawing/2014/main" id="{542ECB9E-3525-4A32-8DE0-8164F5D2D5F2}"/>
              </a:ext>
            </a:extLst>
          </p:cNvPr>
          <p:cNvSpPr/>
          <p:nvPr/>
        </p:nvSpPr>
        <p:spPr>
          <a:xfrm>
            <a:off x="1030637" y="1592517"/>
            <a:ext cx="8872780" cy="4598126"/>
          </a:xfrm>
          <a:prstGeom prst="flowChartAlternateProcess">
            <a:avLst/>
          </a:prstGeom>
          <a:solidFill>
            <a:srgbClr val="005EB8"/>
          </a:solidFill>
        </p:spPr>
        <p:style>
          <a:lnRef idx="1">
            <a:schemeClr val="accent6"/>
          </a:lnRef>
          <a:fillRef idx="2">
            <a:schemeClr val="accent6"/>
          </a:fillRef>
          <a:effectRef idx="1">
            <a:schemeClr val="accent6"/>
          </a:effectRef>
          <a:fontRef idx="minor">
            <a:schemeClr val="dk1"/>
          </a:fontRef>
        </p:style>
        <p:txBody>
          <a:bodyPr rtlCol="0" anchor="ctr"/>
          <a:lstStyle/>
          <a:p>
            <a:pPr marL="285750" indent="-285750">
              <a:buFont typeface="Arial" panose="020B0604020202020204" pitchFamily="34" charset="0"/>
              <a:buChar char="•"/>
            </a:pPr>
            <a:r>
              <a:rPr lang="en-GB" sz="2000" dirty="0">
                <a:solidFill>
                  <a:schemeClr val="bg1"/>
                </a:solidFill>
                <a:latin typeface="Arial" panose="020B0604020202020204" pitchFamily="34" charset="0"/>
                <a:cs typeface="Arial" panose="020B0604020202020204" pitchFamily="34" charset="0"/>
              </a:rPr>
              <a:t>Seeing racism as other people’s business</a:t>
            </a:r>
          </a:p>
          <a:p>
            <a:pPr marL="285750" indent="-285750">
              <a:buFont typeface="Arial" panose="020B0604020202020204" pitchFamily="34" charset="0"/>
              <a:buChar char="•"/>
            </a:pPr>
            <a:r>
              <a:rPr lang="en-GB" sz="2000" dirty="0">
                <a:solidFill>
                  <a:schemeClr val="bg1"/>
                </a:solidFill>
                <a:latin typeface="Arial" panose="020B0604020202020204" pitchFamily="34" charset="0"/>
                <a:cs typeface="Arial" panose="020B0604020202020204" pitchFamily="34" charset="0"/>
              </a:rPr>
              <a:t>Staying silent when seeing and hearing racist behaviours</a:t>
            </a:r>
          </a:p>
          <a:p>
            <a:pPr marL="285750" indent="-285750">
              <a:buFont typeface="Arial" panose="020B0604020202020204" pitchFamily="34" charset="0"/>
              <a:buChar char="•"/>
            </a:pPr>
            <a:r>
              <a:rPr lang="en-GB" sz="2000" dirty="0">
                <a:solidFill>
                  <a:schemeClr val="bg1"/>
                </a:solidFill>
                <a:latin typeface="Arial" panose="020B0604020202020204" pitchFamily="34" charset="0"/>
                <a:cs typeface="Arial" panose="020B0604020202020204" pitchFamily="34" charset="0"/>
              </a:rPr>
              <a:t>Protecting those who are causing harm through incivility </a:t>
            </a:r>
          </a:p>
          <a:p>
            <a:pPr marL="285750" indent="-285750">
              <a:buFont typeface="Arial" panose="020B0604020202020204" pitchFamily="34" charset="0"/>
              <a:buChar char="•"/>
            </a:pPr>
            <a:r>
              <a:rPr lang="en-GB" sz="2000" dirty="0">
                <a:solidFill>
                  <a:schemeClr val="bg1"/>
                </a:solidFill>
                <a:latin typeface="Arial" panose="020B0604020202020204" pitchFamily="34" charset="0"/>
                <a:cs typeface="Arial" panose="020B0604020202020204" pitchFamily="34" charset="0"/>
              </a:rPr>
              <a:t>asking Black, Asian and other minority ethnic (BME) people to fix the problem of racism</a:t>
            </a:r>
          </a:p>
          <a:p>
            <a:pPr marL="285750" indent="-285750">
              <a:buFont typeface="Arial" panose="020B0604020202020204" pitchFamily="34" charset="0"/>
              <a:buChar char="•"/>
            </a:pPr>
            <a:r>
              <a:rPr lang="en-GB" sz="2000" dirty="0">
                <a:solidFill>
                  <a:schemeClr val="bg1"/>
                </a:solidFill>
                <a:latin typeface="Arial" panose="020B0604020202020204" pitchFamily="34" charset="0"/>
                <a:cs typeface="Arial" panose="020B0604020202020204" pitchFamily="34" charset="0"/>
              </a:rPr>
              <a:t>Waiting for more data as an excuse not to act</a:t>
            </a:r>
          </a:p>
          <a:p>
            <a:pPr marL="285750" indent="-285750">
              <a:buFont typeface="Arial" panose="020B0604020202020204" pitchFamily="34" charset="0"/>
              <a:buChar char="•"/>
            </a:pPr>
            <a:r>
              <a:rPr lang="en-GB" sz="2000" dirty="0">
                <a:solidFill>
                  <a:schemeClr val="bg1"/>
                </a:solidFill>
                <a:latin typeface="Arial" panose="020B0604020202020204" pitchFamily="34" charset="0"/>
                <a:cs typeface="Arial" panose="020B0604020202020204" pitchFamily="34" charset="0"/>
              </a:rPr>
              <a:t>Saying that racism has been dealt with </a:t>
            </a:r>
          </a:p>
          <a:p>
            <a:pPr marL="285750" indent="-285750">
              <a:buFont typeface="Arial" panose="020B0604020202020204" pitchFamily="34" charset="0"/>
              <a:buChar char="•"/>
            </a:pPr>
            <a:r>
              <a:rPr lang="en-GB" sz="2000" dirty="0">
                <a:solidFill>
                  <a:schemeClr val="bg1"/>
                </a:solidFill>
                <a:latin typeface="Arial" panose="020B0604020202020204" pitchFamily="34" charset="0"/>
                <a:cs typeface="Arial" panose="020B0604020202020204" pitchFamily="34" charset="0"/>
              </a:rPr>
              <a:t>Passing the responsibility to others </a:t>
            </a:r>
          </a:p>
          <a:p>
            <a:pPr marL="285750" indent="-285750">
              <a:buFont typeface="Arial" panose="020B0604020202020204" pitchFamily="34" charset="0"/>
              <a:buChar char="•"/>
            </a:pPr>
            <a:r>
              <a:rPr lang="en-GB" sz="2000" dirty="0">
                <a:solidFill>
                  <a:schemeClr val="bg1"/>
                </a:solidFill>
                <a:latin typeface="Arial" panose="020B0604020202020204" pitchFamily="34" charset="0"/>
                <a:cs typeface="Arial" panose="020B0604020202020204" pitchFamily="34" charset="0"/>
              </a:rPr>
              <a:t>Leading if you cannot acknowledge racism is a significant problem </a:t>
            </a:r>
          </a:p>
          <a:p>
            <a:pPr marL="285750" indent="-285750">
              <a:buFont typeface="Arial" panose="020B0604020202020204" pitchFamily="34" charset="0"/>
              <a:buChar char="•"/>
            </a:pPr>
            <a:r>
              <a:rPr lang="en-GB" sz="2000" dirty="0">
                <a:solidFill>
                  <a:schemeClr val="bg1"/>
                </a:solidFill>
                <a:latin typeface="Arial" panose="020B0604020202020204" pitchFamily="34" charset="0"/>
                <a:cs typeface="Arial" panose="020B0604020202020204" pitchFamily="34" charset="0"/>
              </a:rPr>
              <a:t>Seeing people who are from a BME background as a homogenous group</a:t>
            </a:r>
          </a:p>
        </p:txBody>
      </p:sp>
      <p:sp>
        <p:nvSpPr>
          <p:cNvPr id="20" name="Content Placeholder 1">
            <a:extLst>
              <a:ext uri="{FF2B5EF4-FFF2-40B4-BE49-F238E27FC236}">
                <a16:creationId xmlns:a16="http://schemas.microsoft.com/office/drawing/2014/main" id="{93CD5A39-BA5F-41DB-92FA-DE89A1FC4BB6}"/>
              </a:ext>
            </a:extLst>
          </p:cNvPr>
          <p:cNvSpPr txBox="1">
            <a:spLocks/>
          </p:cNvSpPr>
          <p:nvPr/>
        </p:nvSpPr>
        <p:spPr>
          <a:xfrm>
            <a:off x="1433526" y="2452061"/>
            <a:ext cx="8041399" cy="337397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3110500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E05C835-F2AF-4265-989C-1376E3515897}"/>
              </a:ext>
            </a:extLst>
          </p:cNvPr>
          <p:cNvSpPr>
            <a:spLocks noGrp="1"/>
          </p:cNvSpPr>
          <p:nvPr>
            <p:ph type="title"/>
          </p:nvPr>
        </p:nvSpPr>
        <p:spPr>
          <a:xfrm>
            <a:off x="628107" y="382916"/>
            <a:ext cx="8756073" cy="611649"/>
          </a:xfrm>
        </p:spPr>
        <p:txBody>
          <a:bodyPr/>
          <a:lstStyle/>
          <a:p>
            <a:r>
              <a:rPr lang="en-GB" dirty="0"/>
              <a:t>What we must do?</a:t>
            </a:r>
          </a:p>
        </p:txBody>
      </p:sp>
      <p:sp>
        <p:nvSpPr>
          <p:cNvPr id="4" name="Footer Placeholder 3">
            <a:extLst>
              <a:ext uri="{FF2B5EF4-FFF2-40B4-BE49-F238E27FC236}">
                <a16:creationId xmlns:a16="http://schemas.microsoft.com/office/drawing/2014/main" id="{1DBF75AD-3525-43D2-88B6-7D199C515A7D}"/>
              </a:ext>
            </a:extLst>
          </p:cNvPr>
          <p:cNvSpPr>
            <a:spLocks noGrp="1"/>
          </p:cNvSpPr>
          <p:nvPr>
            <p:ph type="ftr" sz="quarter" idx="3"/>
          </p:nvPr>
        </p:nvSpPr>
        <p:spPr/>
        <p:txBody>
          <a:bodyPr/>
          <a:lstStyle/>
          <a:p>
            <a:r>
              <a:rPr lang="en-US" dirty="0"/>
              <a:t>Presentation title</a:t>
            </a:r>
          </a:p>
        </p:txBody>
      </p:sp>
      <p:sp>
        <p:nvSpPr>
          <p:cNvPr id="5" name="Rectangle: Rounded Corners 4">
            <a:extLst>
              <a:ext uri="{FF2B5EF4-FFF2-40B4-BE49-F238E27FC236}">
                <a16:creationId xmlns:a16="http://schemas.microsoft.com/office/drawing/2014/main" id="{B2D85A93-CCB1-4CDB-91B5-E4A234F6E85A}"/>
              </a:ext>
            </a:extLst>
          </p:cNvPr>
          <p:cNvSpPr/>
          <p:nvPr/>
        </p:nvSpPr>
        <p:spPr>
          <a:xfrm>
            <a:off x="628107" y="4871085"/>
            <a:ext cx="10301149" cy="1389018"/>
          </a:xfrm>
          <a:prstGeom prst="roundRect">
            <a:avLst/>
          </a:prstGeom>
          <a:solidFill>
            <a:srgbClr val="0070C0"/>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Notes: This strategy is intended to be a live document to stimulate discussion and generate ideas that will contribute to the ongoing fight against racism and inequalities. We need the active engagement from all staff across all sectors. Everybody can contribute and our actions are not to be seen in isolation. </a:t>
            </a:r>
          </a:p>
        </p:txBody>
      </p:sp>
      <p:sp>
        <p:nvSpPr>
          <p:cNvPr id="12" name="Flowchart: Alternate Process 11">
            <a:extLst>
              <a:ext uri="{FF2B5EF4-FFF2-40B4-BE49-F238E27FC236}">
                <a16:creationId xmlns:a16="http://schemas.microsoft.com/office/drawing/2014/main" id="{89B9FC46-9F73-423A-B9D2-1533FE7C86E1}"/>
              </a:ext>
            </a:extLst>
          </p:cNvPr>
          <p:cNvSpPr/>
          <p:nvPr/>
        </p:nvSpPr>
        <p:spPr>
          <a:xfrm>
            <a:off x="746760" y="1158240"/>
            <a:ext cx="8756073" cy="3639508"/>
          </a:xfrm>
          <a:prstGeom prst="flowChartAlternateProcess">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fontAlgn="t">
              <a:buFont typeface="Arial" panose="020B0604020202020204" pitchFamily="34" charset="0"/>
              <a:buChar char="•"/>
            </a:pPr>
            <a:r>
              <a:rPr lang="en-GB" dirty="0">
                <a:solidFill>
                  <a:schemeClr val="bg1"/>
                </a:solidFill>
                <a:latin typeface="Arial" panose="020B0604020202020204" pitchFamily="34" charset="0"/>
                <a:cs typeface="Arial" panose="020B0604020202020204" pitchFamily="34" charset="0"/>
              </a:rPr>
              <a:t>Remove barriers to inclusive and compassionate health and wellbeing support</a:t>
            </a:r>
          </a:p>
          <a:p>
            <a:pPr marL="342900" indent="-342900" fontAlgn="t">
              <a:buFont typeface="Arial" panose="020B0604020202020204" pitchFamily="34" charset="0"/>
              <a:buChar char="•"/>
            </a:pPr>
            <a:r>
              <a:rPr lang="en-GB" dirty="0">
                <a:solidFill>
                  <a:schemeClr val="bg1"/>
                </a:solidFill>
                <a:latin typeface="Arial" panose="020B0604020202020204" pitchFamily="34" charset="0"/>
                <a:cs typeface="Arial" panose="020B0604020202020204" pitchFamily="34" charset="0"/>
              </a:rPr>
              <a:t>Lead with compassion and inclusion </a:t>
            </a:r>
          </a:p>
          <a:p>
            <a:pPr marL="342900" indent="-342900" fontAlgn="t">
              <a:buFont typeface="Arial" panose="020B0604020202020204" pitchFamily="34" charset="0"/>
              <a:buChar char="•"/>
            </a:pPr>
            <a:r>
              <a:rPr lang="en-GB" dirty="0">
                <a:solidFill>
                  <a:schemeClr val="bg1"/>
                </a:solidFill>
                <a:latin typeface="Arial" panose="020B0604020202020204" pitchFamily="34" charset="0"/>
                <a:cs typeface="Arial" panose="020B0604020202020204" pitchFamily="34" charset="0"/>
              </a:rPr>
              <a:t>Remove barriers to help staff speak up</a:t>
            </a:r>
          </a:p>
          <a:p>
            <a:pPr marL="342900" indent="-342900" fontAlgn="t">
              <a:buFont typeface="Arial" panose="020B0604020202020204" pitchFamily="34" charset="0"/>
              <a:buChar char="•"/>
            </a:pPr>
            <a:r>
              <a:rPr lang="en-GB" dirty="0">
                <a:solidFill>
                  <a:schemeClr val="bg1"/>
                </a:solidFill>
                <a:latin typeface="Arial" panose="020B0604020202020204" pitchFamily="34" charset="0"/>
                <a:cs typeface="Arial" panose="020B0604020202020204" pitchFamily="34" charset="0"/>
              </a:rPr>
              <a:t>Tackle racism, bullying, harassment and other types of discrimination</a:t>
            </a:r>
          </a:p>
          <a:p>
            <a:pPr marL="342900" indent="-342900" fontAlgn="t">
              <a:buFont typeface="Arial" panose="020B0604020202020204" pitchFamily="34" charset="0"/>
              <a:buChar char="•"/>
            </a:pPr>
            <a:r>
              <a:rPr lang="en-GB" dirty="0">
                <a:solidFill>
                  <a:schemeClr val="bg1"/>
                </a:solidFill>
                <a:latin typeface="Arial" panose="020B0604020202020204" pitchFamily="34" charset="0"/>
                <a:cs typeface="Arial" panose="020B0604020202020204" pitchFamily="34" charset="0"/>
              </a:rPr>
              <a:t>Eliminate racism and bias in disciplinaries</a:t>
            </a:r>
          </a:p>
          <a:p>
            <a:pPr marL="342900" indent="-342900" fontAlgn="t">
              <a:buFont typeface="Arial" panose="020B0604020202020204" pitchFamily="34" charset="0"/>
              <a:buChar char="•"/>
            </a:pPr>
            <a:r>
              <a:rPr lang="en-GB" dirty="0">
                <a:solidFill>
                  <a:schemeClr val="bg1"/>
                </a:solidFill>
                <a:latin typeface="Arial" panose="020B0604020202020204" pitchFamily="34" charset="0"/>
                <a:cs typeface="Arial" panose="020B0604020202020204" pitchFamily="34" charset="0"/>
              </a:rPr>
              <a:t>Celebrate and reward success </a:t>
            </a:r>
          </a:p>
          <a:p>
            <a:pPr marL="342900" indent="-342900" fontAlgn="t">
              <a:buFont typeface="Arial" panose="020B0604020202020204" pitchFamily="34" charset="0"/>
              <a:buChar char="•"/>
            </a:pPr>
            <a:r>
              <a:rPr lang="en-GB" dirty="0">
                <a:solidFill>
                  <a:schemeClr val="bg1"/>
                </a:solidFill>
                <a:latin typeface="Arial" panose="020B0604020202020204" pitchFamily="34" charset="0"/>
                <a:cs typeface="Arial" panose="020B0604020202020204" pitchFamily="34" charset="0"/>
              </a:rPr>
              <a:t>Develop a collaborative approach across Systems</a:t>
            </a:r>
          </a:p>
          <a:p>
            <a:pPr marL="342900" indent="-342900" fontAlgn="t">
              <a:buFont typeface="Arial" panose="020B0604020202020204" pitchFamily="34" charset="0"/>
              <a:buChar char="•"/>
            </a:pPr>
            <a:r>
              <a:rPr lang="en-GB" dirty="0">
                <a:solidFill>
                  <a:schemeClr val="bg1"/>
                </a:solidFill>
                <a:latin typeface="Arial" panose="020B0604020202020204" pitchFamily="34" charset="0"/>
                <a:cs typeface="Arial" panose="020B0604020202020204" pitchFamily="34" charset="0"/>
              </a:rPr>
              <a:t>Build accountability across the region.</a:t>
            </a:r>
          </a:p>
          <a:p>
            <a:pPr marL="342900" indent="-342900">
              <a:buFont typeface="Arial" panose="020B0604020202020204" pitchFamily="34" charset="0"/>
              <a:buChar char="•"/>
            </a:pPr>
            <a:r>
              <a:rPr lang="en-GB" dirty="0">
                <a:solidFill>
                  <a:schemeClr val="bg1"/>
                </a:solidFill>
                <a:latin typeface="Arial" panose="020B0604020202020204" pitchFamily="34" charset="0"/>
                <a:cs typeface="Arial" panose="020B0604020202020204" pitchFamily="34" charset="0"/>
              </a:rPr>
              <a:t>Eliminate racism and bias in recruitment and progression</a:t>
            </a:r>
          </a:p>
        </p:txBody>
      </p:sp>
    </p:spTree>
    <p:extLst>
      <p:ext uri="{BB962C8B-B14F-4D97-AF65-F5344CB8AC3E}">
        <p14:creationId xmlns:p14="http://schemas.microsoft.com/office/powerpoint/2010/main" val="3492104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9DFEB-67C8-4412-B38E-7CCD3E5C0CB5}"/>
              </a:ext>
            </a:extLst>
          </p:cNvPr>
          <p:cNvSpPr>
            <a:spLocks noGrp="1"/>
          </p:cNvSpPr>
          <p:nvPr>
            <p:ph type="title"/>
          </p:nvPr>
        </p:nvSpPr>
        <p:spPr/>
        <p:txBody>
          <a:bodyPr/>
          <a:lstStyle/>
          <a:p>
            <a:r>
              <a:rPr lang="en-GB" dirty="0"/>
              <a:t>Time for action</a:t>
            </a:r>
          </a:p>
        </p:txBody>
      </p:sp>
      <p:sp>
        <p:nvSpPr>
          <p:cNvPr id="3" name="Content Placeholder 2">
            <a:extLst>
              <a:ext uri="{FF2B5EF4-FFF2-40B4-BE49-F238E27FC236}">
                <a16:creationId xmlns:a16="http://schemas.microsoft.com/office/drawing/2014/main" id="{2B9187D4-740E-46BD-BE19-935A6A43A6B7}"/>
              </a:ext>
            </a:extLst>
          </p:cNvPr>
          <p:cNvSpPr>
            <a:spLocks noGrp="1"/>
          </p:cNvSpPr>
          <p:nvPr>
            <p:ph sz="quarter" idx="10"/>
          </p:nvPr>
        </p:nvSpPr>
        <p:spPr>
          <a:xfrm>
            <a:off x="781878" y="1833142"/>
            <a:ext cx="10641498" cy="3653257"/>
          </a:xfrm>
        </p:spPr>
        <p:txBody>
          <a:bodyPr>
            <a:noAutofit/>
          </a:bodyPr>
          <a:lstStyle/>
          <a:p>
            <a:pPr marL="0" indent="0" algn="just">
              <a:buNone/>
            </a:pPr>
            <a:r>
              <a:rPr lang="en-GB" sz="2500" dirty="0"/>
              <a:t>“Action – It’s time to act. Lasting and meaningful change will only happen if we agree measurable actions and outcomes and detailed plans of how we achieve them. It would be wrong to think that focusing on race equality would be detrimental to other protected characteristics, such as gender. Action on one area results in a ‘targeted universalism’ that benefits all groups”.  </a:t>
            </a:r>
          </a:p>
          <a:p>
            <a:pPr marL="0" indent="0">
              <a:buNone/>
            </a:pPr>
            <a:endParaRPr lang="en-GB" sz="2500" i="1" dirty="0">
              <a:hlinkClick r:id="rId2"/>
            </a:endParaRPr>
          </a:p>
          <a:p>
            <a:pPr marL="0" indent="0">
              <a:buNone/>
            </a:pPr>
            <a:r>
              <a:rPr lang="en-GB" sz="2500" i="1" dirty="0">
                <a:hlinkClick r:id="rId2"/>
              </a:rPr>
              <a:t>- Karl George</a:t>
            </a:r>
            <a:endParaRPr lang="en-GB" sz="2500" dirty="0"/>
          </a:p>
        </p:txBody>
      </p:sp>
    </p:spTree>
    <p:extLst>
      <p:ext uri="{BB962C8B-B14F-4D97-AF65-F5344CB8AC3E}">
        <p14:creationId xmlns:p14="http://schemas.microsoft.com/office/powerpoint/2010/main" val="1502202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E05C835-F2AF-4265-989C-1376E3515897}"/>
              </a:ext>
            </a:extLst>
          </p:cNvPr>
          <p:cNvSpPr>
            <a:spLocks noGrp="1"/>
          </p:cNvSpPr>
          <p:nvPr>
            <p:ph type="title"/>
          </p:nvPr>
        </p:nvSpPr>
        <p:spPr>
          <a:xfrm>
            <a:off x="628106" y="382916"/>
            <a:ext cx="8756073" cy="611649"/>
          </a:xfrm>
        </p:spPr>
        <p:txBody>
          <a:bodyPr/>
          <a:lstStyle/>
          <a:p>
            <a:r>
              <a:rPr lang="en-GB" dirty="0"/>
              <a:t>The People Plan and Regional Strategy</a:t>
            </a:r>
          </a:p>
        </p:txBody>
      </p:sp>
      <p:sp>
        <p:nvSpPr>
          <p:cNvPr id="4" name="Footer Placeholder 3">
            <a:extLst>
              <a:ext uri="{FF2B5EF4-FFF2-40B4-BE49-F238E27FC236}">
                <a16:creationId xmlns:a16="http://schemas.microsoft.com/office/drawing/2014/main" id="{1DBF75AD-3525-43D2-88B6-7D199C515A7D}"/>
              </a:ext>
            </a:extLst>
          </p:cNvPr>
          <p:cNvSpPr>
            <a:spLocks noGrp="1"/>
          </p:cNvSpPr>
          <p:nvPr>
            <p:ph type="ftr" sz="quarter" idx="3"/>
          </p:nvPr>
        </p:nvSpPr>
        <p:spPr/>
        <p:txBody>
          <a:bodyPr/>
          <a:lstStyle/>
          <a:p>
            <a:r>
              <a:rPr lang="en-US" dirty="0"/>
              <a:t>Presentation title</a:t>
            </a:r>
          </a:p>
        </p:txBody>
      </p:sp>
      <p:graphicFrame>
        <p:nvGraphicFramePr>
          <p:cNvPr id="7" name="Table 6">
            <a:extLst>
              <a:ext uri="{FF2B5EF4-FFF2-40B4-BE49-F238E27FC236}">
                <a16:creationId xmlns:a16="http://schemas.microsoft.com/office/drawing/2014/main" id="{251C0825-D850-4257-AC0B-88F6ACF7297C}"/>
              </a:ext>
            </a:extLst>
          </p:cNvPr>
          <p:cNvGraphicFramePr>
            <a:graphicFrameLocks noGrp="1"/>
          </p:cNvGraphicFramePr>
          <p:nvPr>
            <p:extLst>
              <p:ext uri="{D42A27DB-BD31-4B8C-83A1-F6EECF244321}">
                <p14:modId xmlns:p14="http://schemas.microsoft.com/office/powerpoint/2010/main" val="1249290358"/>
              </p:ext>
            </p:extLst>
          </p:nvPr>
        </p:nvGraphicFramePr>
        <p:xfrm>
          <a:off x="628106" y="1022046"/>
          <a:ext cx="10971417" cy="5076154"/>
        </p:xfrm>
        <a:graphic>
          <a:graphicData uri="http://schemas.openxmlformats.org/drawingml/2006/table">
            <a:tbl>
              <a:tblPr firstRow="1" bandRow="1">
                <a:tableStyleId>{5C22544A-7EE6-4342-B048-85BDC9FD1C3A}</a:tableStyleId>
              </a:tblPr>
              <a:tblGrid>
                <a:gridCol w="3610336">
                  <a:extLst>
                    <a:ext uri="{9D8B030D-6E8A-4147-A177-3AD203B41FA5}">
                      <a16:colId xmlns:a16="http://schemas.microsoft.com/office/drawing/2014/main" val="546719306"/>
                    </a:ext>
                  </a:extLst>
                </a:gridCol>
                <a:gridCol w="7361081">
                  <a:extLst>
                    <a:ext uri="{9D8B030D-6E8A-4147-A177-3AD203B41FA5}">
                      <a16:colId xmlns:a16="http://schemas.microsoft.com/office/drawing/2014/main" val="126595761"/>
                    </a:ext>
                  </a:extLst>
                </a:gridCol>
              </a:tblGrid>
              <a:tr h="441991">
                <a:tc>
                  <a:txBody>
                    <a:bodyPr/>
                    <a:lstStyle/>
                    <a:p>
                      <a:pPr marL="914400">
                        <a:spcAft>
                          <a:spcPts val="0"/>
                        </a:spcAft>
                      </a:pPr>
                      <a:r>
                        <a:rPr lang="en-GB" sz="1800" dirty="0">
                          <a:solidFill>
                            <a:schemeClr val="bg1"/>
                          </a:solidFill>
                          <a:effectLst/>
                          <a:latin typeface="Arial" panose="020B0604020202020204" pitchFamily="34" charset="0"/>
                          <a:hlinkClick r:id="rId2">
                            <a:extLst>
                              <a:ext uri="{A12FA001-AC4F-418D-AE19-62706E023703}">
                                <ahyp:hlinkClr xmlns:ahyp="http://schemas.microsoft.com/office/drawing/2018/hyperlinkcolor" val="tx"/>
                              </a:ext>
                            </a:extLst>
                          </a:hlinkClick>
                        </a:rPr>
                        <a:t>The People Plan</a:t>
                      </a:r>
                      <a:endParaRPr lang="en-GB" sz="1800" dirty="0">
                        <a:solidFill>
                          <a:schemeClr val="bg1"/>
                        </a:solidFill>
                        <a:effectLst/>
                        <a:latin typeface="Arial" panose="020B0604020202020204" pitchFamily="34" charset="0"/>
                        <a:ea typeface="Calibri" panose="020F0502020204030204" pitchFamily="34" charset="0"/>
                      </a:endParaRPr>
                    </a:p>
                  </a:txBody>
                  <a:tcPr marL="84822" marR="84822" marT="42410" marB="42410"/>
                </a:tc>
                <a:tc>
                  <a:txBody>
                    <a:bodyPr/>
                    <a:lstStyle/>
                    <a:p>
                      <a:pPr marL="914400">
                        <a:spcAft>
                          <a:spcPts val="0"/>
                        </a:spcAft>
                      </a:pPr>
                      <a:r>
                        <a:rPr lang="en-GB" sz="1800" dirty="0">
                          <a:effectLst/>
                          <a:latin typeface="Arial" panose="020B0604020202020204" pitchFamily="34" charset="0"/>
                          <a:ea typeface="Calibri" panose="020F0502020204030204" pitchFamily="34" charset="0"/>
                        </a:rPr>
                        <a:t>Regional strategic priorities </a:t>
                      </a:r>
                    </a:p>
                  </a:txBody>
                  <a:tcPr marL="84822" marR="84822" marT="42410" marB="42410"/>
                </a:tc>
                <a:extLst>
                  <a:ext uri="{0D108BD9-81ED-4DB2-BD59-A6C34878D82A}">
                    <a16:rowId xmlns:a16="http://schemas.microsoft.com/office/drawing/2014/main" val="1741175970"/>
                  </a:ext>
                </a:extLst>
              </a:tr>
              <a:tr h="740225">
                <a:tc>
                  <a:txBody>
                    <a:bodyPr/>
                    <a:lstStyle/>
                    <a:p>
                      <a:pPr marL="0" indent="0">
                        <a:spcAft>
                          <a:spcPts val="0"/>
                        </a:spcAft>
                        <a:buFont typeface="+mj-lt"/>
                        <a:buNone/>
                      </a:pPr>
                      <a:r>
                        <a:rPr lang="en-GB" sz="1800" dirty="0">
                          <a:effectLst/>
                          <a:latin typeface="Arial" panose="020B0604020202020204" pitchFamily="34" charset="0"/>
                        </a:rPr>
                        <a:t>i. Looking after our people </a:t>
                      </a:r>
                      <a:endParaRPr lang="en-GB" sz="1800" dirty="0">
                        <a:effectLst/>
                        <a:latin typeface="Arial" panose="020B0604020202020204" pitchFamily="34" charset="0"/>
                        <a:ea typeface="Calibri" panose="020F0502020204030204" pitchFamily="34" charset="0"/>
                      </a:endParaRPr>
                    </a:p>
                  </a:txBody>
                  <a:tcPr marL="84822" marR="84822" marT="42410" marB="42410"/>
                </a:tc>
                <a:tc>
                  <a:txBody>
                    <a:bodyPr/>
                    <a:lstStyle/>
                    <a:p>
                      <a:pPr marL="285750" lvl="0" indent="-285750">
                        <a:spcAft>
                          <a:spcPts val="0"/>
                        </a:spcAft>
                        <a:buFont typeface="Arial" panose="020B0604020202020204" pitchFamily="34" charset="0"/>
                        <a:buChar char="•"/>
                        <a:tabLst>
                          <a:tab pos="457200" algn="l"/>
                        </a:tabLst>
                      </a:pPr>
                      <a:r>
                        <a:rPr lang="en-GB" sz="1800" dirty="0">
                          <a:latin typeface="Arial" panose="020B0604020202020204" pitchFamily="34" charset="0"/>
                        </a:rPr>
                        <a:t>Removing barriers to inclusive and compassionate health and wellbeing support</a:t>
                      </a:r>
                      <a:endParaRPr lang="en-GB" sz="1800" dirty="0">
                        <a:effectLst/>
                        <a:latin typeface="Arial" panose="020B0604020202020204" pitchFamily="34" charset="0"/>
                        <a:ea typeface="Calibri" panose="020F0502020204030204" pitchFamily="34" charset="0"/>
                      </a:endParaRPr>
                    </a:p>
                  </a:txBody>
                  <a:tcPr marL="84822" marR="84822" marT="42410" marB="42410"/>
                </a:tc>
                <a:extLst>
                  <a:ext uri="{0D108BD9-81ED-4DB2-BD59-A6C34878D82A}">
                    <a16:rowId xmlns:a16="http://schemas.microsoft.com/office/drawing/2014/main" val="614618624"/>
                  </a:ext>
                </a:extLst>
              </a:tr>
              <a:tr h="2093965">
                <a:tc>
                  <a:txBody>
                    <a:bodyPr/>
                    <a:lstStyle/>
                    <a:p>
                      <a:pPr marL="0" indent="0">
                        <a:spcAft>
                          <a:spcPts val="0"/>
                        </a:spcAft>
                        <a:buFont typeface="+mj-lt"/>
                        <a:buNone/>
                      </a:pPr>
                      <a:r>
                        <a:rPr lang="en-GB" sz="1800" dirty="0">
                          <a:effectLst/>
                          <a:latin typeface="Arial" panose="020B0604020202020204" pitchFamily="34" charset="0"/>
                        </a:rPr>
                        <a:t>ii.  Belonging in the NHS </a:t>
                      </a:r>
                      <a:endParaRPr lang="en-GB" sz="1800" dirty="0">
                        <a:effectLst/>
                        <a:latin typeface="Arial" panose="020B0604020202020204" pitchFamily="34" charset="0"/>
                        <a:ea typeface="Calibri" panose="020F0502020204030204" pitchFamily="34" charset="0"/>
                      </a:endParaRPr>
                    </a:p>
                  </a:txBody>
                  <a:tcPr marL="84822" marR="84822" marT="42410" marB="42410"/>
                </a:tc>
                <a:tc>
                  <a:txBody>
                    <a:bodyPr/>
                    <a:lstStyle/>
                    <a:p>
                      <a:pPr marL="285750" lvl="0" indent="-285750">
                        <a:spcAft>
                          <a:spcPts val="0"/>
                        </a:spcAft>
                        <a:buFont typeface="Arial" panose="020B0604020202020204" pitchFamily="34" charset="0"/>
                        <a:buChar char="•"/>
                        <a:tabLst>
                          <a:tab pos="457200" algn="l"/>
                        </a:tabLst>
                      </a:pPr>
                      <a:r>
                        <a:rPr lang="en-GB" sz="1800" dirty="0">
                          <a:latin typeface="Arial" panose="020B0604020202020204" pitchFamily="34" charset="0"/>
                        </a:rPr>
                        <a:t>Leading with compassion and inclusion </a:t>
                      </a:r>
                    </a:p>
                    <a:p>
                      <a:pPr marL="285750" lvl="0" indent="-285750">
                        <a:spcAft>
                          <a:spcPts val="0"/>
                        </a:spcAft>
                        <a:buFont typeface="Arial" panose="020B0604020202020204" pitchFamily="34" charset="0"/>
                        <a:buChar char="•"/>
                        <a:tabLst>
                          <a:tab pos="457200" algn="l"/>
                        </a:tabLst>
                      </a:pPr>
                      <a:r>
                        <a:rPr lang="en-GB" sz="1800" dirty="0">
                          <a:latin typeface="Arial" panose="020B0604020202020204" pitchFamily="34" charset="0"/>
                        </a:rPr>
                        <a:t>Removing barriers to help staff speak up</a:t>
                      </a:r>
                    </a:p>
                    <a:p>
                      <a:pPr marL="285750" lvl="0" indent="-285750">
                        <a:spcAft>
                          <a:spcPts val="0"/>
                        </a:spcAft>
                        <a:buFont typeface="Arial" panose="020B0604020202020204" pitchFamily="34" charset="0"/>
                        <a:buChar char="•"/>
                        <a:tabLst>
                          <a:tab pos="457200" algn="l"/>
                        </a:tabLst>
                      </a:pPr>
                      <a:r>
                        <a:rPr lang="en-GB" sz="1800" dirty="0">
                          <a:latin typeface="Arial" panose="020B0604020202020204" pitchFamily="34" charset="0"/>
                        </a:rPr>
                        <a:t>Tackling racism and other types of discrimination (including bullying and harassment)</a:t>
                      </a:r>
                    </a:p>
                    <a:p>
                      <a:pPr marL="285750" lvl="0" indent="-285750">
                        <a:spcAft>
                          <a:spcPts val="0"/>
                        </a:spcAft>
                        <a:buFont typeface="Arial" panose="020B0604020202020204" pitchFamily="34" charset="0"/>
                        <a:buChar char="•"/>
                        <a:tabLst>
                          <a:tab pos="457200" algn="l"/>
                        </a:tabLst>
                      </a:pPr>
                      <a:r>
                        <a:rPr lang="en-GB" sz="1800" dirty="0">
                          <a:latin typeface="Arial" panose="020B0604020202020204" pitchFamily="34" charset="0"/>
                        </a:rPr>
                        <a:t>Eliminating racism and bias in disciplinaries</a:t>
                      </a:r>
                    </a:p>
                    <a:p>
                      <a:pPr marL="285750" lvl="0" indent="-285750">
                        <a:spcAft>
                          <a:spcPts val="0"/>
                        </a:spcAft>
                        <a:buFont typeface="Arial" panose="020B0604020202020204" pitchFamily="34" charset="0"/>
                        <a:buChar char="•"/>
                        <a:tabLst>
                          <a:tab pos="457200" algn="l"/>
                        </a:tabLst>
                      </a:pPr>
                      <a:r>
                        <a:rPr lang="en-GB" sz="1800" dirty="0">
                          <a:latin typeface="Arial" panose="020B0604020202020204" pitchFamily="34" charset="0"/>
                        </a:rPr>
                        <a:t>Reward and celebration when good practice is identified</a:t>
                      </a:r>
                    </a:p>
                  </a:txBody>
                  <a:tcPr marL="84822" marR="84822" marT="42410" marB="42410"/>
                </a:tc>
                <a:extLst>
                  <a:ext uri="{0D108BD9-81ED-4DB2-BD59-A6C34878D82A}">
                    <a16:rowId xmlns:a16="http://schemas.microsoft.com/office/drawing/2014/main" val="3230526457"/>
                  </a:ext>
                </a:extLst>
              </a:tr>
              <a:tr h="1059748">
                <a:tc>
                  <a:txBody>
                    <a:bodyPr/>
                    <a:lstStyle/>
                    <a:p>
                      <a:pPr marL="0" indent="0">
                        <a:spcAft>
                          <a:spcPts val="0"/>
                        </a:spcAft>
                        <a:buFont typeface="+mj-lt"/>
                        <a:buNone/>
                      </a:pPr>
                      <a:r>
                        <a:rPr lang="en-GB" sz="1800" dirty="0">
                          <a:effectLst/>
                          <a:latin typeface="Arial" panose="020B0604020202020204" pitchFamily="34" charset="0"/>
                        </a:rPr>
                        <a:t>iii. New ways of working and delivering care </a:t>
                      </a:r>
                      <a:endParaRPr lang="en-GB" sz="1800" dirty="0">
                        <a:effectLst/>
                        <a:latin typeface="Arial" panose="020B0604020202020204" pitchFamily="34" charset="0"/>
                        <a:ea typeface="Calibri" panose="020F0502020204030204" pitchFamily="34" charset="0"/>
                      </a:endParaRPr>
                    </a:p>
                  </a:txBody>
                  <a:tcPr marL="84822" marR="84822" marT="42410" marB="42410"/>
                </a:tc>
                <a:tc>
                  <a:txBody>
                    <a:bodyPr/>
                    <a:lstStyle/>
                    <a:p>
                      <a:pPr marL="285750" lvl="0" indent="-285750">
                        <a:spcAft>
                          <a:spcPts val="0"/>
                        </a:spcAft>
                        <a:buFont typeface="Arial" panose="020B0604020202020204" pitchFamily="34" charset="0"/>
                        <a:buChar char="•"/>
                        <a:tabLst>
                          <a:tab pos="457200" algn="l"/>
                        </a:tabLst>
                      </a:pPr>
                      <a:r>
                        <a:rPr lang="en-GB" sz="1800" dirty="0">
                          <a:latin typeface="Arial" panose="020B0604020202020204" pitchFamily="34" charset="0"/>
                        </a:rPr>
                        <a:t>A collaborative approach across systems</a:t>
                      </a:r>
                    </a:p>
                    <a:p>
                      <a:pPr marL="285750" lvl="0" indent="-285750">
                        <a:spcAft>
                          <a:spcPts val="0"/>
                        </a:spcAft>
                        <a:buFont typeface="Arial" panose="020B0604020202020204" pitchFamily="34" charset="0"/>
                        <a:buChar char="•"/>
                        <a:tabLst>
                          <a:tab pos="457200" algn="l"/>
                        </a:tabLst>
                      </a:pPr>
                      <a:r>
                        <a:rPr lang="en-GB" sz="1800" dirty="0">
                          <a:latin typeface="Arial" panose="020B0604020202020204" pitchFamily="34" charset="0"/>
                        </a:rPr>
                        <a:t>Building accountability.</a:t>
                      </a:r>
                      <a:endParaRPr lang="en-GB" sz="1800" dirty="0">
                        <a:effectLst/>
                        <a:latin typeface="Arial" panose="020B0604020202020204" pitchFamily="34" charset="0"/>
                        <a:ea typeface="Calibri" panose="020F0502020204030204" pitchFamily="34" charset="0"/>
                      </a:endParaRPr>
                    </a:p>
                  </a:txBody>
                  <a:tcPr marL="84822" marR="84822" marT="42410" marB="42410"/>
                </a:tc>
                <a:extLst>
                  <a:ext uri="{0D108BD9-81ED-4DB2-BD59-A6C34878D82A}">
                    <a16:rowId xmlns:a16="http://schemas.microsoft.com/office/drawing/2014/main" val="1694514853"/>
                  </a:ext>
                </a:extLst>
              </a:tr>
              <a:tr h="740225">
                <a:tc>
                  <a:txBody>
                    <a:bodyPr/>
                    <a:lstStyle/>
                    <a:p>
                      <a:pPr>
                        <a:spcAft>
                          <a:spcPts val="0"/>
                        </a:spcAft>
                      </a:pPr>
                      <a:r>
                        <a:rPr lang="en-GB" sz="1800" dirty="0">
                          <a:effectLst/>
                          <a:latin typeface="Arial" panose="020B0604020202020204" pitchFamily="34" charset="0"/>
                        </a:rPr>
                        <a:t>iv. Growing for the future </a:t>
                      </a:r>
                      <a:endParaRPr lang="en-GB" sz="1800" dirty="0">
                        <a:effectLst/>
                        <a:latin typeface="Arial" panose="020B0604020202020204" pitchFamily="34" charset="0"/>
                        <a:ea typeface="Calibri" panose="020F0502020204030204" pitchFamily="34" charset="0"/>
                      </a:endParaRPr>
                    </a:p>
                  </a:txBody>
                  <a:tcPr marL="84822" marR="84822" marT="42410" marB="42410"/>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en-GB" sz="1800" dirty="0">
                          <a:latin typeface="Arial" panose="020B0604020202020204" pitchFamily="34" charset="0"/>
                        </a:rPr>
                        <a:t>Eliminating racism and bias in recruitment and progression</a:t>
                      </a:r>
                      <a:endParaRPr lang="en-GB" sz="1800" dirty="0">
                        <a:effectLst/>
                        <a:latin typeface="Arial" panose="020B0604020202020204" pitchFamily="34" charset="0"/>
                        <a:ea typeface="Calibri" panose="020F0502020204030204" pitchFamily="34" charset="0"/>
                      </a:endParaRPr>
                    </a:p>
                  </a:txBody>
                  <a:tcPr marL="84822" marR="84822" marT="42410" marB="42410"/>
                </a:tc>
                <a:extLst>
                  <a:ext uri="{0D108BD9-81ED-4DB2-BD59-A6C34878D82A}">
                    <a16:rowId xmlns:a16="http://schemas.microsoft.com/office/drawing/2014/main" val="1619762509"/>
                  </a:ext>
                </a:extLst>
              </a:tr>
            </a:tbl>
          </a:graphicData>
        </a:graphic>
      </p:graphicFrame>
    </p:spTree>
    <p:extLst>
      <p:ext uri="{BB962C8B-B14F-4D97-AF65-F5344CB8AC3E}">
        <p14:creationId xmlns:p14="http://schemas.microsoft.com/office/powerpoint/2010/main" val="839325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5334836-9D3A-4D08-8A44-E1AE09E0A1BE}"/>
              </a:ext>
            </a:extLst>
          </p:cNvPr>
          <p:cNvSpPr/>
          <p:nvPr/>
        </p:nvSpPr>
        <p:spPr>
          <a:xfrm>
            <a:off x="1728851" y="4916376"/>
            <a:ext cx="8474852" cy="6433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cxnSp>
        <p:nvCxnSpPr>
          <p:cNvPr id="7" name="Straight Connector 6">
            <a:extLst>
              <a:ext uri="{FF2B5EF4-FFF2-40B4-BE49-F238E27FC236}">
                <a16:creationId xmlns:a16="http://schemas.microsoft.com/office/drawing/2014/main" id="{C5DF72FF-6C54-44AA-A2DC-BF922907D2E5}"/>
              </a:ext>
            </a:extLst>
          </p:cNvPr>
          <p:cNvCxnSpPr>
            <a:cxnSpLocks/>
          </p:cNvCxnSpPr>
          <p:nvPr/>
        </p:nvCxnSpPr>
        <p:spPr>
          <a:xfrm>
            <a:off x="461554" y="781689"/>
            <a:ext cx="11025051" cy="0"/>
          </a:xfrm>
          <a:prstGeom prst="line">
            <a:avLst/>
          </a:prstGeom>
          <a:ln w="41275">
            <a:solidFill>
              <a:srgbClr val="7030A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DC0E2BC-2CFE-49F4-BC35-1742D297CABD}"/>
              </a:ext>
            </a:extLst>
          </p:cNvPr>
          <p:cNvSpPr txBox="1"/>
          <p:nvPr/>
        </p:nvSpPr>
        <p:spPr>
          <a:xfrm>
            <a:off x="416303" y="200954"/>
            <a:ext cx="1319786" cy="461665"/>
          </a:xfrm>
          <a:prstGeom prst="rect">
            <a:avLst/>
          </a:prstGeom>
          <a:noFill/>
        </p:spPr>
        <p:txBody>
          <a:bodyPr wrap="square" rtlCol="0">
            <a:spAutoFit/>
          </a:bodyPr>
          <a:lstStyle/>
          <a:p>
            <a:r>
              <a:rPr lang="en-GB" sz="800" b="1" dirty="0">
                <a:latin typeface="Arial" panose="020B0604020202020204" pitchFamily="34" charset="0"/>
                <a:cs typeface="Arial" panose="020B0604020202020204" pitchFamily="34" charset="0"/>
              </a:rPr>
              <a:t>Mission</a:t>
            </a:r>
          </a:p>
          <a:p>
            <a:r>
              <a:rPr lang="en-GB" sz="800" dirty="0">
                <a:latin typeface="Arial" panose="020B0604020202020204" pitchFamily="34" charset="0"/>
                <a:cs typeface="Arial" panose="020B0604020202020204" pitchFamily="34" charset="0"/>
              </a:rPr>
              <a:t>WHAT IS OUR ROLE</a:t>
            </a:r>
            <a:br>
              <a:rPr lang="en-GB" sz="800" dirty="0">
                <a:latin typeface="Arial" panose="020B0604020202020204" pitchFamily="34" charset="0"/>
                <a:cs typeface="Arial" panose="020B0604020202020204" pitchFamily="34" charset="0"/>
              </a:rPr>
            </a:br>
            <a:r>
              <a:rPr lang="en-GB" sz="800" dirty="0">
                <a:latin typeface="Arial" panose="020B0604020202020204" pitchFamily="34" charset="0"/>
                <a:cs typeface="Arial" panose="020B0604020202020204" pitchFamily="34" charset="0"/>
              </a:rPr>
              <a:t>AS EMPLOYERS?</a:t>
            </a:r>
          </a:p>
        </p:txBody>
      </p:sp>
      <p:sp>
        <p:nvSpPr>
          <p:cNvPr id="10" name="TextBox 9">
            <a:extLst>
              <a:ext uri="{FF2B5EF4-FFF2-40B4-BE49-F238E27FC236}">
                <a16:creationId xmlns:a16="http://schemas.microsoft.com/office/drawing/2014/main" id="{E23AE7F5-E191-45DE-B10A-41997B313D7D}"/>
              </a:ext>
            </a:extLst>
          </p:cNvPr>
          <p:cNvSpPr txBox="1"/>
          <p:nvPr/>
        </p:nvSpPr>
        <p:spPr>
          <a:xfrm>
            <a:off x="1836659" y="163432"/>
            <a:ext cx="977408" cy="538609"/>
          </a:xfrm>
          <a:prstGeom prst="rect">
            <a:avLst/>
          </a:prstGeom>
          <a:noFill/>
        </p:spPr>
        <p:txBody>
          <a:bodyPr wrap="square" rtlCol="0">
            <a:spAutoFit/>
          </a:bodyPr>
          <a:lstStyle/>
          <a:p>
            <a:r>
              <a:rPr lang="en-GB" sz="800" b="1" dirty="0">
                <a:latin typeface="Arial" panose="020B0604020202020204" pitchFamily="34" charset="0"/>
                <a:cs typeface="Arial" panose="020B0604020202020204" pitchFamily="34" charset="0"/>
              </a:rPr>
              <a:t>Vision</a:t>
            </a:r>
            <a:br>
              <a:rPr lang="en-GB" sz="800" b="1" dirty="0">
                <a:latin typeface="Arial" panose="020B0604020202020204" pitchFamily="34" charset="0"/>
                <a:cs typeface="Arial" panose="020B0604020202020204" pitchFamily="34" charset="0"/>
              </a:rPr>
            </a:br>
            <a:r>
              <a:rPr lang="en-GB" sz="700" dirty="0">
                <a:latin typeface="Arial" panose="020B0604020202020204" pitchFamily="34" charset="0"/>
                <a:cs typeface="Arial" panose="020B0604020202020204" pitchFamily="34" charset="0"/>
              </a:rPr>
              <a:t>WHAT DOES OUR CORE PURPOSE NEED TO BE?</a:t>
            </a:r>
            <a:endParaRPr lang="en-GB" sz="800" b="1"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A871945C-A356-41FB-96CC-F744D72827A9}"/>
              </a:ext>
            </a:extLst>
          </p:cNvPr>
          <p:cNvSpPr txBox="1"/>
          <p:nvPr/>
        </p:nvSpPr>
        <p:spPr>
          <a:xfrm>
            <a:off x="3608526" y="164868"/>
            <a:ext cx="1610305" cy="584775"/>
          </a:xfrm>
          <a:prstGeom prst="rect">
            <a:avLst/>
          </a:prstGeom>
          <a:noFill/>
        </p:spPr>
        <p:txBody>
          <a:bodyPr wrap="square" rtlCol="0">
            <a:spAutoFit/>
          </a:bodyPr>
          <a:lstStyle/>
          <a:p>
            <a:r>
              <a:rPr lang="en-GB" sz="800" b="1" dirty="0">
                <a:latin typeface="Arial" panose="020B0604020202020204" pitchFamily="34" charset="0"/>
                <a:cs typeface="Arial" panose="020B0604020202020204" pitchFamily="34" charset="0"/>
              </a:rPr>
              <a:t>Strategic outcomes</a:t>
            </a:r>
            <a:br>
              <a:rPr lang="en-GB" sz="800" b="1" dirty="0">
                <a:latin typeface="Arial" panose="020B0604020202020204" pitchFamily="34" charset="0"/>
                <a:cs typeface="Arial" panose="020B0604020202020204" pitchFamily="34" charset="0"/>
              </a:rPr>
            </a:br>
            <a:r>
              <a:rPr lang="en-GB" sz="800" dirty="0">
                <a:latin typeface="Arial" panose="020B0604020202020204" pitchFamily="34" charset="0"/>
                <a:cs typeface="Arial" panose="020B0604020202020204" pitchFamily="34" charset="0"/>
              </a:rPr>
              <a:t>WHAT ARE THE BIGGEST FACTORS THAT WILL HELP ACHIEVE OUR MISSION?</a:t>
            </a:r>
            <a:endParaRPr lang="en-GB" sz="800" b="1"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7DCCCA43-1F61-4E5F-AEE8-16F51DA8007E}"/>
              </a:ext>
            </a:extLst>
          </p:cNvPr>
          <p:cNvSpPr txBox="1"/>
          <p:nvPr/>
        </p:nvSpPr>
        <p:spPr>
          <a:xfrm>
            <a:off x="7930685" y="200953"/>
            <a:ext cx="2792770" cy="584775"/>
          </a:xfrm>
          <a:prstGeom prst="rect">
            <a:avLst/>
          </a:prstGeom>
          <a:noFill/>
        </p:spPr>
        <p:txBody>
          <a:bodyPr wrap="square" rtlCol="0">
            <a:spAutoFit/>
          </a:bodyPr>
          <a:lstStyle/>
          <a:p>
            <a:r>
              <a:rPr lang="en-GB" sz="800" b="1" dirty="0">
                <a:latin typeface="Arial" panose="020B0604020202020204" pitchFamily="34" charset="0"/>
                <a:cs typeface="Arial" panose="020B0604020202020204" pitchFamily="34" charset="0"/>
              </a:rPr>
              <a:t>Specific outcomes</a:t>
            </a:r>
            <a:br>
              <a:rPr lang="en-GB" sz="800" b="1" dirty="0">
                <a:latin typeface="Arial" panose="020B0604020202020204" pitchFamily="34" charset="0"/>
                <a:cs typeface="Arial" panose="020B0604020202020204" pitchFamily="34" charset="0"/>
              </a:rPr>
            </a:br>
            <a:r>
              <a:rPr lang="en-GB" sz="800" dirty="0">
                <a:latin typeface="Arial" panose="020B0604020202020204" pitchFamily="34" charset="0"/>
                <a:cs typeface="Arial" panose="020B0604020202020204" pitchFamily="34" charset="0"/>
              </a:rPr>
              <a:t>WHAT DO WE NEED TO WORK ON, FOR EACH OF OUR SRATEGIC OUTCOMES, TO ACHIEVE OUR MISSION?</a:t>
            </a:r>
            <a:endParaRPr lang="en-GB" sz="800" b="1" dirty="0">
              <a:latin typeface="Arial" panose="020B0604020202020204" pitchFamily="34" charset="0"/>
              <a:cs typeface="Arial" panose="020B0604020202020204" pitchFamily="34" charset="0"/>
            </a:endParaRPr>
          </a:p>
        </p:txBody>
      </p:sp>
      <p:sp>
        <p:nvSpPr>
          <p:cNvPr id="14" name="Arrow: Pentagon 13">
            <a:extLst>
              <a:ext uri="{FF2B5EF4-FFF2-40B4-BE49-F238E27FC236}">
                <a16:creationId xmlns:a16="http://schemas.microsoft.com/office/drawing/2014/main" id="{8AF9EC42-3670-4C5B-A9E5-B62F24385418}"/>
              </a:ext>
            </a:extLst>
          </p:cNvPr>
          <p:cNvSpPr/>
          <p:nvPr/>
        </p:nvSpPr>
        <p:spPr>
          <a:xfrm>
            <a:off x="318115" y="2939786"/>
            <a:ext cx="1346229" cy="2137303"/>
          </a:xfrm>
          <a:prstGeom prst="homePlate">
            <a:avLst/>
          </a:prstGeom>
          <a:solidFill>
            <a:srgbClr val="005EB8"/>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latin typeface="Arial" panose="020B0604020202020204" pitchFamily="34" charset="0"/>
                <a:cs typeface="Arial" panose="020B0604020202020204" pitchFamily="34" charset="0"/>
              </a:rPr>
              <a:t>To create an anti-racist, compassionate and inclusive working culture </a:t>
            </a:r>
          </a:p>
        </p:txBody>
      </p:sp>
      <p:sp>
        <p:nvSpPr>
          <p:cNvPr id="16" name="Rectangle: Diagonal Corners Rounded 15">
            <a:extLst>
              <a:ext uri="{FF2B5EF4-FFF2-40B4-BE49-F238E27FC236}">
                <a16:creationId xmlns:a16="http://schemas.microsoft.com/office/drawing/2014/main" id="{D1810852-2DC6-49AB-BC7E-C37B6B2670FD}"/>
              </a:ext>
            </a:extLst>
          </p:cNvPr>
          <p:cNvSpPr/>
          <p:nvPr/>
        </p:nvSpPr>
        <p:spPr>
          <a:xfrm>
            <a:off x="1690472" y="1054964"/>
            <a:ext cx="1123595" cy="5614812"/>
          </a:xfrm>
          <a:prstGeom prst="round2DiagRect">
            <a:avLst/>
          </a:prstGeom>
          <a:solidFill>
            <a:srgbClr val="0072CE"/>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By 2021 we will deliver a regional approach to tackling racism in the workplace.</a:t>
            </a:r>
          </a:p>
          <a:p>
            <a:pPr algn="ctr"/>
            <a:endParaRPr lang="en-GB" sz="1000" dirty="0">
              <a:latin typeface="Arial" panose="020B0604020202020204" pitchFamily="34" charset="0"/>
              <a:cs typeface="Arial" panose="020B0604020202020204" pitchFamily="34" charset="0"/>
            </a:endParaRPr>
          </a:p>
          <a:p>
            <a:pPr algn="ctr"/>
            <a:r>
              <a:rPr lang="en-GB" sz="1000" dirty="0">
                <a:latin typeface="Arial" panose="020B0604020202020204" pitchFamily="34" charset="0"/>
                <a:cs typeface="Arial" panose="020B0604020202020204" pitchFamily="34" charset="0"/>
              </a:rPr>
              <a:t>We will do this by working collaboratively with each of the 11 Systems</a:t>
            </a:r>
            <a:r>
              <a:rPr lang="en-GB" sz="700" dirty="0">
                <a:latin typeface="Arial" panose="020B0604020202020204" pitchFamily="34" charset="0"/>
                <a:cs typeface="Arial" panose="020B0604020202020204" pitchFamily="34" charset="0"/>
              </a:rPr>
              <a:t>.</a:t>
            </a:r>
          </a:p>
        </p:txBody>
      </p:sp>
      <p:sp>
        <p:nvSpPr>
          <p:cNvPr id="35" name="Rectangle: Diagonal Corners Rounded 34">
            <a:extLst>
              <a:ext uri="{FF2B5EF4-FFF2-40B4-BE49-F238E27FC236}">
                <a16:creationId xmlns:a16="http://schemas.microsoft.com/office/drawing/2014/main" id="{332768C6-EB1F-42FB-B0E0-05CE03B50A6B}"/>
              </a:ext>
            </a:extLst>
          </p:cNvPr>
          <p:cNvSpPr/>
          <p:nvPr/>
        </p:nvSpPr>
        <p:spPr>
          <a:xfrm>
            <a:off x="3016391" y="4256757"/>
            <a:ext cx="3852242" cy="448212"/>
          </a:xfrm>
          <a:prstGeom prst="round2DiagRect">
            <a:avLst/>
          </a:prstGeom>
          <a:solidFill>
            <a:srgbClr val="41B6E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Reward and celebration when good practice is identified </a:t>
            </a:r>
          </a:p>
        </p:txBody>
      </p:sp>
      <p:sp>
        <p:nvSpPr>
          <p:cNvPr id="42" name="Rectangle: Diagonal Corners Rounded 41">
            <a:extLst>
              <a:ext uri="{FF2B5EF4-FFF2-40B4-BE49-F238E27FC236}">
                <a16:creationId xmlns:a16="http://schemas.microsoft.com/office/drawing/2014/main" id="{7DB59D08-0D21-4004-8A1B-381220A9B467}"/>
              </a:ext>
            </a:extLst>
          </p:cNvPr>
          <p:cNvSpPr/>
          <p:nvPr/>
        </p:nvSpPr>
        <p:spPr>
          <a:xfrm>
            <a:off x="3009080" y="4906612"/>
            <a:ext cx="3852242" cy="448212"/>
          </a:xfrm>
          <a:prstGeom prst="round2DiagRect">
            <a:avLst/>
          </a:prstGeom>
          <a:solidFill>
            <a:srgbClr val="41B6E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A collaborative approach across systems</a:t>
            </a:r>
          </a:p>
        </p:txBody>
      </p:sp>
      <p:sp>
        <p:nvSpPr>
          <p:cNvPr id="49" name="Rectangle: Diagonal Corners Rounded 48">
            <a:extLst>
              <a:ext uri="{FF2B5EF4-FFF2-40B4-BE49-F238E27FC236}">
                <a16:creationId xmlns:a16="http://schemas.microsoft.com/office/drawing/2014/main" id="{4E61BAFA-7E73-4031-8D6B-A597DCFB85FD}"/>
              </a:ext>
            </a:extLst>
          </p:cNvPr>
          <p:cNvSpPr/>
          <p:nvPr/>
        </p:nvSpPr>
        <p:spPr>
          <a:xfrm>
            <a:off x="3056959" y="5486223"/>
            <a:ext cx="3852242" cy="448212"/>
          </a:xfrm>
          <a:prstGeom prst="round2DiagRect">
            <a:avLst/>
          </a:prstGeom>
          <a:solidFill>
            <a:srgbClr val="41B6E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Building accountability </a:t>
            </a:r>
          </a:p>
        </p:txBody>
      </p:sp>
      <p:sp>
        <p:nvSpPr>
          <p:cNvPr id="51" name="Rectangle: Diagonal Corners Rounded 50">
            <a:extLst>
              <a:ext uri="{FF2B5EF4-FFF2-40B4-BE49-F238E27FC236}">
                <a16:creationId xmlns:a16="http://schemas.microsoft.com/office/drawing/2014/main" id="{54B1CFEB-B84B-4640-83A8-55D661802FE9}"/>
              </a:ext>
            </a:extLst>
          </p:cNvPr>
          <p:cNvSpPr/>
          <p:nvPr/>
        </p:nvSpPr>
        <p:spPr>
          <a:xfrm>
            <a:off x="3012957" y="6172333"/>
            <a:ext cx="3852242" cy="448212"/>
          </a:xfrm>
          <a:prstGeom prst="round2DiagRect">
            <a:avLst/>
          </a:prstGeom>
          <a:solidFill>
            <a:srgbClr val="41B6E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Eliminating racism/ bias in recruitment and progression</a:t>
            </a:r>
          </a:p>
        </p:txBody>
      </p:sp>
      <p:sp>
        <p:nvSpPr>
          <p:cNvPr id="52" name="Rectangle: Diagonal Corners Rounded 51">
            <a:extLst>
              <a:ext uri="{FF2B5EF4-FFF2-40B4-BE49-F238E27FC236}">
                <a16:creationId xmlns:a16="http://schemas.microsoft.com/office/drawing/2014/main" id="{686236D4-FB3F-40BC-B2EC-9B1E6B3AE7E4}"/>
              </a:ext>
            </a:extLst>
          </p:cNvPr>
          <p:cNvSpPr/>
          <p:nvPr/>
        </p:nvSpPr>
        <p:spPr>
          <a:xfrm>
            <a:off x="7167535" y="1868791"/>
            <a:ext cx="4319070" cy="4692883"/>
          </a:xfrm>
          <a:prstGeom prst="round2DiagRect">
            <a:avLst>
              <a:gd name="adj1" fmla="val 21053"/>
              <a:gd name="adj2" fmla="val 0"/>
            </a:avLst>
          </a:prstGeom>
          <a:solidFill>
            <a:srgbClr val="00A9CE"/>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14313" indent="-214313" algn="just">
              <a:buFont typeface="Arial" panose="020B0604020202020204" pitchFamily="34" charset="0"/>
              <a:buChar char="•"/>
            </a:pPr>
            <a:endParaRPr lang="en-GB" sz="1100" dirty="0">
              <a:latin typeface="Arial" panose="020B0604020202020204" pitchFamily="34" charset="0"/>
              <a:cs typeface="Arial" panose="020B0604020202020204" pitchFamily="34" charset="0"/>
            </a:endParaRPr>
          </a:p>
          <a:p>
            <a:pPr marL="228600" indent="-228600" algn="just">
              <a:buFont typeface="+mj-lt"/>
              <a:buAutoNum type="arabicPeriod"/>
            </a:pPr>
            <a:r>
              <a:rPr lang="en-GB" sz="1100" dirty="0">
                <a:latin typeface="Arial" panose="020B0604020202020204" pitchFamily="34" charset="0"/>
                <a:cs typeface="Arial" panose="020B0604020202020204" pitchFamily="34" charset="0"/>
              </a:rPr>
              <a:t>Setting up a regional ED&amp;I Subgroup to discuss ED&amp;I critical issues with representation from the 11 systems- this is to start from March 2021. </a:t>
            </a:r>
          </a:p>
          <a:p>
            <a:pPr marL="228600" indent="-228600" algn="just">
              <a:buFont typeface="+mj-lt"/>
              <a:buAutoNum type="arabicPeriod"/>
            </a:pPr>
            <a:endParaRPr lang="en-GB" sz="1100" dirty="0">
              <a:latin typeface="Arial" panose="020B0604020202020204" pitchFamily="34" charset="0"/>
              <a:cs typeface="Arial" panose="020B0604020202020204" pitchFamily="34" charset="0"/>
            </a:endParaRPr>
          </a:p>
          <a:p>
            <a:pPr marL="228600" indent="-228600" algn="just">
              <a:buFont typeface="+mj-lt"/>
              <a:buAutoNum type="arabicPeriod"/>
            </a:pPr>
            <a:r>
              <a:rPr lang="en-GB" sz="1100" dirty="0">
                <a:latin typeface="Arial" panose="020B0604020202020204" pitchFamily="34" charset="0"/>
                <a:cs typeface="Arial" panose="020B0604020202020204" pitchFamily="34" charset="0"/>
              </a:rPr>
              <a:t>Staff networks need to be fully supported and be formally constituted as part of decision making process within each organisation and at system level. </a:t>
            </a:r>
          </a:p>
          <a:p>
            <a:pPr marL="228600" indent="-228600" algn="just">
              <a:buFont typeface="+mj-lt"/>
              <a:buAutoNum type="arabicPeriod"/>
            </a:pPr>
            <a:endParaRPr lang="en-GB" sz="1100" dirty="0">
              <a:latin typeface="Arial" panose="020B0604020202020204" pitchFamily="34" charset="0"/>
              <a:cs typeface="Arial" panose="020B0604020202020204" pitchFamily="34" charset="0"/>
            </a:endParaRPr>
          </a:p>
          <a:p>
            <a:pPr marL="228600" indent="-228600" algn="just">
              <a:buFont typeface="+mj-lt"/>
              <a:buAutoNum type="arabicPeriod"/>
            </a:pPr>
            <a:r>
              <a:rPr lang="en-GB" sz="1100" dirty="0">
                <a:latin typeface="Arial" panose="020B0604020202020204" pitchFamily="34" charset="0"/>
                <a:cs typeface="Arial" panose="020B0604020202020204" pitchFamily="34" charset="0"/>
              </a:rPr>
              <a:t>STP/ICS and organisations to establish talent pipeline diversity by carrying out a mapping exercise identifying BME Talents by working with their staff networks</a:t>
            </a:r>
          </a:p>
          <a:p>
            <a:pPr marL="228600" indent="-228600" algn="just">
              <a:buFont typeface="+mj-lt"/>
              <a:buAutoNum type="arabicPeriod"/>
            </a:pPr>
            <a:endParaRPr lang="en-GB" sz="1100" dirty="0">
              <a:latin typeface="Arial" panose="020B0604020202020204" pitchFamily="34" charset="0"/>
              <a:cs typeface="Arial" panose="020B0604020202020204" pitchFamily="34" charset="0"/>
            </a:endParaRPr>
          </a:p>
          <a:p>
            <a:pPr marL="228600" indent="-228600" algn="just">
              <a:buFont typeface="+mj-lt"/>
              <a:buAutoNum type="arabicPeriod"/>
            </a:pPr>
            <a:r>
              <a:rPr lang="en-GB" sz="1100" dirty="0">
                <a:latin typeface="Arial" panose="020B0604020202020204" pitchFamily="34" charset="0"/>
                <a:cs typeface="Arial" panose="020B0604020202020204" pitchFamily="34" charset="0"/>
              </a:rPr>
              <a:t>Staff need to have open access to senior leaders to raise concerns where these are not being addressed.</a:t>
            </a:r>
          </a:p>
          <a:p>
            <a:pPr marL="228600" indent="-228600" algn="just">
              <a:buFont typeface="+mj-lt"/>
              <a:buAutoNum type="arabicPeriod"/>
            </a:pPr>
            <a:endParaRPr lang="en-GB" sz="1100" dirty="0">
              <a:latin typeface="Arial" panose="020B0604020202020204" pitchFamily="34" charset="0"/>
              <a:cs typeface="Arial" panose="020B0604020202020204" pitchFamily="34" charset="0"/>
            </a:endParaRPr>
          </a:p>
          <a:p>
            <a:pPr marL="228600" indent="-228600" algn="just">
              <a:buFont typeface="+mj-lt"/>
              <a:buAutoNum type="arabicPeriod"/>
            </a:pPr>
            <a:r>
              <a:rPr lang="en-GB" sz="1100" dirty="0">
                <a:latin typeface="Arial" panose="020B0604020202020204" pitchFamily="34" charset="0"/>
                <a:cs typeface="Arial" panose="020B0604020202020204" pitchFamily="34" charset="0"/>
              </a:rPr>
              <a:t>Organisations and systems(ICS/STP) need to ensure staff health and wellbeing are prioritised and that they are receiving culturally sensitive support. In particular those from BME background as well as all those identified as at risk. </a:t>
            </a:r>
          </a:p>
          <a:p>
            <a:pPr marL="228600" indent="-228600" algn="just">
              <a:buFont typeface="+mj-lt"/>
              <a:buAutoNum type="arabicPeriod"/>
            </a:pPr>
            <a:endParaRPr lang="en-GB" sz="1100" dirty="0">
              <a:latin typeface="Arial" panose="020B0604020202020204" pitchFamily="34" charset="0"/>
              <a:cs typeface="Arial" panose="020B0604020202020204" pitchFamily="34" charset="0"/>
            </a:endParaRPr>
          </a:p>
          <a:p>
            <a:pPr marL="228600" indent="-228600" algn="just">
              <a:buFont typeface="+mj-lt"/>
              <a:buAutoNum type="arabicPeriod"/>
            </a:pPr>
            <a:r>
              <a:rPr lang="en-GB" sz="1100" dirty="0">
                <a:latin typeface="Arial" panose="020B0604020202020204" pitchFamily="34" charset="0"/>
                <a:cs typeface="Arial" panose="020B0604020202020204" pitchFamily="34" charset="0"/>
              </a:rPr>
              <a:t>Organisations to report progress against Model Employer. This should include progress against WRES and WDES metrics.</a:t>
            </a:r>
          </a:p>
          <a:p>
            <a:pPr algn="just"/>
            <a:endParaRPr lang="en-GB" sz="1100" dirty="0"/>
          </a:p>
          <a:p>
            <a:endParaRPr lang="en-GB" sz="1100" dirty="0"/>
          </a:p>
          <a:p>
            <a:endParaRPr lang="en-GB" sz="1100" dirty="0"/>
          </a:p>
        </p:txBody>
      </p:sp>
      <p:sp>
        <p:nvSpPr>
          <p:cNvPr id="53" name="Rectangle: Diagonal Corners Rounded 52">
            <a:extLst>
              <a:ext uri="{FF2B5EF4-FFF2-40B4-BE49-F238E27FC236}">
                <a16:creationId xmlns:a16="http://schemas.microsoft.com/office/drawing/2014/main" id="{F3ECF7CF-FF04-4694-89E6-9B6334768112}"/>
              </a:ext>
            </a:extLst>
          </p:cNvPr>
          <p:cNvSpPr/>
          <p:nvPr/>
        </p:nvSpPr>
        <p:spPr>
          <a:xfrm>
            <a:off x="2953690" y="1094811"/>
            <a:ext cx="3955511" cy="448212"/>
          </a:xfrm>
          <a:prstGeom prst="round2DiagRect">
            <a:avLst/>
          </a:prstGeom>
          <a:solidFill>
            <a:srgbClr val="41B6E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Removing barriers to inclusive and compassionate health and wellbeing support</a:t>
            </a:r>
          </a:p>
        </p:txBody>
      </p:sp>
      <p:sp>
        <p:nvSpPr>
          <p:cNvPr id="54" name="Rectangle: Diagonal Corners Rounded 53">
            <a:extLst>
              <a:ext uri="{FF2B5EF4-FFF2-40B4-BE49-F238E27FC236}">
                <a16:creationId xmlns:a16="http://schemas.microsoft.com/office/drawing/2014/main" id="{5094BA13-49B0-4541-9BE0-B47AE189EAD7}"/>
              </a:ext>
            </a:extLst>
          </p:cNvPr>
          <p:cNvSpPr/>
          <p:nvPr/>
        </p:nvSpPr>
        <p:spPr>
          <a:xfrm>
            <a:off x="2942416" y="1644685"/>
            <a:ext cx="3903877" cy="448212"/>
          </a:xfrm>
          <a:prstGeom prst="round2DiagRect">
            <a:avLst/>
          </a:prstGeom>
          <a:solidFill>
            <a:srgbClr val="41B6E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Leading with compassion and Inclusion </a:t>
            </a:r>
          </a:p>
        </p:txBody>
      </p:sp>
      <p:sp>
        <p:nvSpPr>
          <p:cNvPr id="55" name="Rectangle: Diagonal Corners Rounded 54">
            <a:extLst>
              <a:ext uri="{FF2B5EF4-FFF2-40B4-BE49-F238E27FC236}">
                <a16:creationId xmlns:a16="http://schemas.microsoft.com/office/drawing/2014/main" id="{7A74D239-B755-46DB-B026-2DE8D9C86DC0}"/>
              </a:ext>
            </a:extLst>
          </p:cNvPr>
          <p:cNvSpPr/>
          <p:nvPr/>
        </p:nvSpPr>
        <p:spPr>
          <a:xfrm>
            <a:off x="2964756" y="2244539"/>
            <a:ext cx="3903877" cy="448212"/>
          </a:xfrm>
          <a:prstGeom prst="round2DiagRect">
            <a:avLst/>
          </a:prstGeom>
          <a:solidFill>
            <a:srgbClr val="41B6E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Removing barriers to help staff speak up</a:t>
            </a:r>
          </a:p>
        </p:txBody>
      </p:sp>
      <p:sp>
        <p:nvSpPr>
          <p:cNvPr id="56" name="Rectangle: Diagonal Corners Rounded 55">
            <a:extLst>
              <a:ext uri="{FF2B5EF4-FFF2-40B4-BE49-F238E27FC236}">
                <a16:creationId xmlns:a16="http://schemas.microsoft.com/office/drawing/2014/main" id="{5A002CB5-7AE7-482A-B7F4-1E75956D0967}"/>
              </a:ext>
            </a:extLst>
          </p:cNvPr>
          <p:cNvSpPr/>
          <p:nvPr/>
        </p:nvSpPr>
        <p:spPr>
          <a:xfrm>
            <a:off x="2987097" y="2849403"/>
            <a:ext cx="3852242" cy="529458"/>
          </a:xfrm>
          <a:prstGeom prst="round2DiagRect">
            <a:avLst/>
          </a:prstGeom>
          <a:solidFill>
            <a:srgbClr val="41B6E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Tackling racism and other types of discrimination (including bullying and harassment)</a:t>
            </a:r>
          </a:p>
        </p:txBody>
      </p:sp>
      <p:sp>
        <p:nvSpPr>
          <p:cNvPr id="57" name="Rectangle: Diagonal Corners Rounded 56">
            <a:extLst>
              <a:ext uri="{FF2B5EF4-FFF2-40B4-BE49-F238E27FC236}">
                <a16:creationId xmlns:a16="http://schemas.microsoft.com/office/drawing/2014/main" id="{8ECF9ECA-7C0C-4A1C-AA91-14DCA0124E0B}"/>
              </a:ext>
            </a:extLst>
          </p:cNvPr>
          <p:cNvSpPr/>
          <p:nvPr/>
        </p:nvSpPr>
        <p:spPr>
          <a:xfrm>
            <a:off x="2987099" y="3593703"/>
            <a:ext cx="3852242" cy="448212"/>
          </a:xfrm>
          <a:prstGeom prst="round2DiagRect">
            <a:avLst/>
          </a:prstGeom>
          <a:solidFill>
            <a:srgbClr val="41B6E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Eliminating racism and bias in disciplinaries </a:t>
            </a:r>
          </a:p>
        </p:txBody>
      </p:sp>
      <p:sp>
        <p:nvSpPr>
          <p:cNvPr id="59" name="Rectangle: Diagonal Corners Rounded 58">
            <a:extLst>
              <a:ext uri="{FF2B5EF4-FFF2-40B4-BE49-F238E27FC236}">
                <a16:creationId xmlns:a16="http://schemas.microsoft.com/office/drawing/2014/main" id="{8C732C3C-2800-462E-8448-FEF0C981AC49}"/>
              </a:ext>
            </a:extLst>
          </p:cNvPr>
          <p:cNvSpPr/>
          <p:nvPr/>
        </p:nvSpPr>
        <p:spPr>
          <a:xfrm>
            <a:off x="7167536" y="1113330"/>
            <a:ext cx="4319070" cy="645803"/>
          </a:xfrm>
          <a:prstGeom prst="round2DiagRect">
            <a:avLst/>
          </a:prstGeom>
          <a:solidFill>
            <a:srgbClr val="00A9CE"/>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a:latin typeface="Arial" panose="020B0604020202020204" pitchFamily="34" charset="0"/>
                <a:cs typeface="Arial" panose="020B0604020202020204" pitchFamily="34" charset="0"/>
              </a:rPr>
              <a:t>In the next 3- 6 months our top priorities will be focusing on the following actions that would be seen as critical to keep staff safe. </a:t>
            </a:r>
            <a:endParaRPr lang="en-GB"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8123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descr="A box containing the wording &quot;Our people are safe, and supported to be physically and mentally healthy and well&quot;. &#10;&#10;There are three boxes below this one that explain employer and national actions due for completion by March 2021 and June 2021.">
            <a:extLst>
              <a:ext uri="{FF2B5EF4-FFF2-40B4-BE49-F238E27FC236}">
                <a16:creationId xmlns:a16="http://schemas.microsoft.com/office/drawing/2014/main" id="{73785869-6834-431A-8ABD-2C44EA4B8758}"/>
              </a:ext>
            </a:extLst>
          </p:cNvPr>
          <p:cNvSpPr/>
          <p:nvPr/>
        </p:nvSpPr>
        <p:spPr>
          <a:xfrm>
            <a:off x="444512" y="759275"/>
            <a:ext cx="2994104" cy="100785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lang="en-GB" sz="1200" dirty="0">
              <a:solidFill>
                <a:schemeClr val="bg1">
                  <a:lumMod val="95000"/>
                </a:schemeClr>
              </a:solidFill>
              <a:latin typeface="Arial" panose="020B0604020202020204" pitchFamily="34" charset="0"/>
              <a:cs typeface="Arial" panose="020B0604020202020204" pitchFamily="34" charset="0"/>
            </a:endParaRPr>
          </a:p>
        </p:txBody>
      </p:sp>
      <p:sp>
        <p:nvSpPr>
          <p:cNvPr id="39" name="Rectangle 38" descr="A box containing the wording &quot;We are open and inclusive, and staff have a voice&quot;. &#10;&#10;There are three boxes below this one that explain employer and national actions due for completion by March 2021 and June 2021.">
            <a:extLst>
              <a:ext uri="{FF2B5EF4-FFF2-40B4-BE49-F238E27FC236}">
                <a16:creationId xmlns:a16="http://schemas.microsoft.com/office/drawing/2014/main" id="{E8DAD635-9ED7-4F94-A4BC-7F849B3FAAD4}"/>
              </a:ext>
            </a:extLst>
          </p:cNvPr>
          <p:cNvSpPr/>
          <p:nvPr/>
        </p:nvSpPr>
        <p:spPr>
          <a:xfrm>
            <a:off x="3561035" y="770404"/>
            <a:ext cx="2687951" cy="1118094"/>
          </a:xfrm>
          <a:prstGeom prst="rect">
            <a:avLst/>
          </a:prstGeom>
          <a:solidFill>
            <a:srgbClr val="0072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lang="en-GB" sz="1200" dirty="0">
              <a:solidFill>
                <a:schemeClr val="bg1">
                  <a:lumMod val="95000"/>
                </a:schemeClr>
              </a:solidFill>
              <a:latin typeface="Arial" panose="020B0604020202020204" pitchFamily="34" charset="0"/>
              <a:cs typeface="Arial" panose="020B0604020202020204" pitchFamily="34" charset="0"/>
            </a:endParaRPr>
          </a:p>
        </p:txBody>
      </p:sp>
      <p:sp>
        <p:nvSpPr>
          <p:cNvPr id="40" name="Rectangle 39" descr="A box containing the wording &quot;Making the most of the skills in our teams&quot;.&#10;&#10;There are three boxes below this one that explain employer and national actions due for completion by March 2021 and June 2021.">
            <a:extLst>
              <a:ext uri="{FF2B5EF4-FFF2-40B4-BE49-F238E27FC236}">
                <a16:creationId xmlns:a16="http://schemas.microsoft.com/office/drawing/2014/main" id="{7B775803-0619-461D-9AC3-4C968DFA6EB1}"/>
              </a:ext>
            </a:extLst>
          </p:cNvPr>
          <p:cNvSpPr/>
          <p:nvPr/>
        </p:nvSpPr>
        <p:spPr>
          <a:xfrm>
            <a:off x="6355002" y="766251"/>
            <a:ext cx="2668910" cy="1157866"/>
          </a:xfrm>
          <a:prstGeom prst="rect">
            <a:avLst/>
          </a:prstGeom>
          <a:solidFill>
            <a:srgbClr val="41B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lang="en-GB" sz="1200" dirty="0">
              <a:solidFill>
                <a:schemeClr val="bg1">
                  <a:lumMod val="95000"/>
                </a:schemeClr>
              </a:solidFill>
              <a:latin typeface="Arial" panose="020B0604020202020204" pitchFamily="34" charset="0"/>
              <a:cs typeface="Arial" panose="020B0604020202020204" pitchFamily="34" charset="0"/>
            </a:endParaRPr>
          </a:p>
        </p:txBody>
      </p:sp>
      <p:sp>
        <p:nvSpPr>
          <p:cNvPr id="41" name="Rectangle 40" descr="A box containing the wording &quot;Recruiting and retaining our people&quot;.&#10;&#10;There are three boxes below this one that explain employer and national actions due for completion by March 2021 and June 2021.">
            <a:extLst>
              <a:ext uri="{FF2B5EF4-FFF2-40B4-BE49-F238E27FC236}">
                <a16:creationId xmlns:a16="http://schemas.microsoft.com/office/drawing/2014/main" id="{12A0371D-7482-4543-8C37-A605F7F47C50}"/>
              </a:ext>
            </a:extLst>
          </p:cNvPr>
          <p:cNvSpPr/>
          <p:nvPr/>
        </p:nvSpPr>
        <p:spPr>
          <a:xfrm>
            <a:off x="9271388" y="748810"/>
            <a:ext cx="2682939" cy="862991"/>
          </a:xfrm>
          <a:prstGeom prst="rect">
            <a:avLst/>
          </a:prstGeom>
          <a:solidFill>
            <a:srgbClr val="00A9CE"/>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lang="en-GB" sz="1200" dirty="0">
              <a:solidFill>
                <a:schemeClr val="bg1">
                  <a:lumMod val="95000"/>
                </a:schemeClr>
              </a:solidFill>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CCDCCC53-223D-43B7-8EB2-B2C7A89FB5E6}"/>
              </a:ext>
            </a:extLst>
          </p:cNvPr>
          <p:cNvSpPr/>
          <p:nvPr/>
        </p:nvSpPr>
        <p:spPr>
          <a:xfrm>
            <a:off x="444512" y="1740343"/>
            <a:ext cx="2985472" cy="1765774"/>
          </a:xfrm>
          <a:prstGeom prst="rect">
            <a:avLst/>
          </a:prstGeom>
          <a:solidFill>
            <a:schemeClr val="bg1"/>
          </a:solidFill>
          <a:ln w="28575">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a:spcAft>
                <a:spcPts val="300"/>
              </a:spcAft>
            </a:pPr>
            <a:r>
              <a:rPr lang="en-US" sz="1200" b="1" dirty="0">
                <a:solidFill>
                  <a:srgbClr val="000000"/>
                </a:solidFill>
                <a:latin typeface="Arial"/>
                <a:cs typeface="Times New Roman"/>
              </a:rPr>
              <a:t>Employer/system action by end March 21</a:t>
            </a:r>
          </a:p>
          <a:p>
            <a:pPr marL="171450" indent="-171450">
              <a:spcAft>
                <a:spcPts val="300"/>
              </a:spcAft>
              <a:buFont typeface="Arial" panose="020B0604020202020204" pitchFamily="34" charset="0"/>
              <a:buChar char="•"/>
            </a:pPr>
            <a:r>
              <a:rPr lang="en-US" sz="1200" dirty="0">
                <a:solidFill>
                  <a:srgbClr val="000000"/>
                </a:solidFill>
                <a:latin typeface="Arial"/>
                <a:cs typeface="Times New Roman"/>
              </a:rPr>
              <a:t>Ongoing risk assessments</a:t>
            </a:r>
          </a:p>
          <a:p>
            <a:pPr marL="171450" indent="-171450">
              <a:spcAft>
                <a:spcPts val="300"/>
              </a:spcAft>
              <a:buFont typeface="Arial" panose="020B0604020202020204" pitchFamily="34" charset="0"/>
              <a:buChar char="•"/>
            </a:pPr>
            <a:r>
              <a:rPr lang="en-US" sz="1200" dirty="0">
                <a:solidFill>
                  <a:srgbClr val="000000"/>
                </a:solidFill>
                <a:latin typeface="Arial"/>
                <a:cs typeface="Times New Roman"/>
              </a:rPr>
              <a:t>COVID-19 (and flu) vaccination</a:t>
            </a:r>
          </a:p>
          <a:p>
            <a:pPr marL="171450" indent="-171450">
              <a:spcAft>
                <a:spcPts val="300"/>
              </a:spcAft>
              <a:buFont typeface="Arial" panose="020B0604020202020204" pitchFamily="34" charset="0"/>
              <a:buChar char="•"/>
            </a:pPr>
            <a:r>
              <a:rPr lang="en-GB" sz="1200" dirty="0">
                <a:solidFill>
                  <a:srgbClr val="000000"/>
                </a:solidFill>
                <a:latin typeface="Arial"/>
                <a:cs typeface="Times New Roman"/>
              </a:rPr>
              <a:t>Access to psychological and </a:t>
            </a:r>
            <a:r>
              <a:rPr lang="en-GB" sz="1200" dirty="0">
                <a:solidFill>
                  <a:schemeClr val="tx1"/>
                </a:solidFill>
                <a:latin typeface="Arial"/>
                <a:cs typeface="Times New Roman"/>
              </a:rPr>
              <a:t>physical support</a:t>
            </a:r>
          </a:p>
          <a:p>
            <a:pPr marL="171450" indent="-171450">
              <a:spcAft>
                <a:spcPts val="300"/>
              </a:spcAft>
              <a:buFont typeface="Arial" panose="020B0604020202020204" pitchFamily="34" charset="0"/>
              <a:buChar char="•"/>
            </a:pPr>
            <a:r>
              <a:rPr lang="en-GB" sz="1200" dirty="0">
                <a:solidFill>
                  <a:srgbClr val="000000"/>
                </a:solidFill>
                <a:latin typeface="Arial"/>
                <a:cs typeface="Times New Roman"/>
              </a:rPr>
              <a:t>Encourage health and wellbeing conversations</a:t>
            </a:r>
          </a:p>
          <a:p>
            <a:pPr marL="171450" indent="-171450">
              <a:spcAft>
                <a:spcPts val="300"/>
              </a:spcAft>
              <a:buFont typeface="Arial" panose="020B0604020202020204" pitchFamily="34" charset="0"/>
              <a:buChar char="•"/>
            </a:pPr>
            <a:endParaRPr lang="en-GB" sz="1200" dirty="0">
              <a:solidFill>
                <a:srgbClr val="000000"/>
              </a:solidFill>
              <a:latin typeface="Arial"/>
              <a:cs typeface="Times New Roman"/>
            </a:endParaRPr>
          </a:p>
        </p:txBody>
      </p:sp>
      <p:sp>
        <p:nvSpPr>
          <p:cNvPr id="43" name="Rectangle 42">
            <a:extLst>
              <a:ext uri="{FF2B5EF4-FFF2-40B4-BE49-F238E27FC236}">
                <a16:creationId xmlns:a16="http://schemas.microsoft.com/office/drawing/2014/main" id="{1DD789A7-AF84-4A85-9928-D0C2625A71CA}"/>
              </a:ext>
            </a:extLst>
          </p:cNvPr>
          <p:cNvSpPr/>
          <p:nvPr/>
        </p:nvSpPr>
        <p:spPr>
          <a:xfrm>
            <a:off x="40005" y="21142"/>
            <a:ext cx="12111990" cy="672450"/>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000" b="1" dirty="0">
                <a:solidFill>
                  <a:schemeClr val="bg1"/>
                </a:solidFill>
                <a:latin typeface="Arial"/>
                <a:cs typeface="Arial"/>
              </a:rPr>
              <a:t>Prioritisation of system and employer-led actions and </a:t>
            </a:r>
          </a:p>
          <a:p>
            <a:pPr algn="ctr"/>
            <a:r>
              <a:rPr lang="en-GB" sz="2000" b="1" dirty="0">
                <a:solidFill>
                  <a:schemeClr val="bg1"/>
                </a:solidFill>
                <a:latin typeface="Arial"/>
                <a:cs typeface="Arial"/>
              </a:rPr>
              <a:t>supporting nationally-led actions for the next 3-6 months</a:t>
            </a:r>
            <a:endParaRPr lang="en-GB" sz="2000" b="1" dirty="0">
              <a:solidFill>
                <a:schemeClr val="bg1"/>
              </a:solidFill>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EE737376-9510-4438-992A-3FCFF085194E}"/>
              </a:ext>
            </a:extLst>
          </p:cNvPr>
          <p:cNvSpPr/>
          <p:nvPr/>
        </p:nvSpPr>
        <p:spPr>
          <a:xfrm>
            <a:off x="3554705" y="1750890"/>
            <a:ext cx="2687951" cy="1765774"/>
          </a:xfrm>
          <a:prstGeom prst="rect">
            <a:avLst/>
          </a:prstGeom>
          <a:solidFill>
            <a:schemeClr val="bg1"/>
          </a:solidFill>
          <a:ln w="28575">
            <a:solidFill>
              <a:srgbClr val="0072CE"/>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a:spcAft>
                <a:spcPts val="300"/>
              </a:spcAft>
            </a:pPr>
            <a:r>
              <a:rPr lang="en-US" sz="1200" b="1" dirty="0">
                <a:solidFill>
                  <a:srgbClr val="000000"/>
                </a:solidFill>
                <a:latin typeface="Arial"/>
                <a:cs typeface="Times New Roman"/>
              </a:rPr>
              <a:t>Employer/system actions by end March 21</a:t>
            </a:r>
            <a:endParaRPr lang="en-GB" sz="1200" b="1" dirty="0">
              <a:solidFill>
                <a:srgbClr val="000000"/>
              </a:solidFill>
              <a:latin typeface="Arial"/>
              <a:cs typeface="Times New Roman"/>
            </a:endParaRPr>
          </a:p>
          <a:p>
            <a:pPr marL="182563" indent="-182563">
              <a:spcAft>
                <a:spcPts val="300"/>
              </a:spcAft>
              <a:buFont typeface="Arial" panose="020B0604020202020204" pitchFamily="34" charset="0"/>
              <a:buChar char="•"/>
            </a:pPr>
            <a:r>
              <a:rPr lang="en-GB" sz="1200" dirty="0">
                <a:solidFill>
                  <a:srgbClr val="000000"/>
                </a:solidFill>
                <a:latin typeface="Arial"/>
                <a:cs typeface="Times New Roman"/>
              </a:rPr>
              <a:t>Staff networks prominent in contributing to and informing decision-making processes (e.g., on C</a:t>
            </a:r>
            <a:r>
              <a:rPr lang="en-US" sz="1200" dirty="0">
                <a:solidFill>
                  <a:srgbClr val="000000"/>
                </a:solidFill>
                <a:latin typeface="Arial"/>
                <a:cs typeface="Times New Roman"/>
              </a:rPr>
              <a:t>OVID-19</a:t>
            </a:r>
            <a:r>
              <a:rPr lang="en-GB" sz="1200" dirty="0">
                <a:solidFill>
                  <a:srgbClr val="000000"/>
                </a:solidFill>
                <a:latin typeface="Arial"/>
                <a:cs typeface="Times New Roman"/>
              </a:rPr>
              <a:t> vaccination and health and wellbeing of staff at greatest risk)</a:t>
            </a:r>
          </a:p>
          <a:p>
            <a:pPr>
              <a:spcAft>
                <a:spcPts val="300"/>
              </a:spcAft>
            </a:pPr>
            <a:r>
              <a:rPr lang="en-GB" sz="1200" dirty="0">
                <a:solidFill>
                  <a:srgbClr val="000000"/>
                </a:solidFill>
                <a:latin typeface="Arial"/>
                <a:cs typeface="Times New Roman"/>
              </a:rPr>
              <a:t> </a:t>
            </a:r>
          </a:p>
          <a:p>
            <a:pPr>
              <a:spcAft>
                <a:spcPts val="300"/>
              </a:spcAft>
            </a:pPr>
            <a:endParaRPr lang="en-GB" sz="1200" dirty="0">
              <a:solidFill>
                <a:srgbClr val="000000"/>
              </a:solidFill>
              <a:latin typeface="Arial"/>
              <a:cs typeface="Times New Roman"/>
            </a:endParaRPr>
          </a:p>
          <a:p>
            <a:pPr>
              <a:spcAft>
                <a:spcPts val="300"/>
              </a:spcAft>
            </a:pPr>
            <a:endParaRPr lang="en-GB" sz="1200" dirty="0">
              <a:solidFill>
                <a:srgbClr val="000000"/>
              </a:solidFill>
              <a:latin typeface="Arial"/>
              <a:cs typeface="Times New Roman"/>
            </a:endParaRPr>
          </a:p>
          <a:p>
            <a:pPr marL="182563" indent="-182563">
              <a:spcAft>
                <a:spcPts val="300"/>
              </a:spcAft>
              <a:buFont typeface="Arial" panose="020B0604020202020204" pitchFamily="34" charset="0"/>
              <a:buChar char="•"/>
            </a:pPr>
            <a:endParaRPr lang="en-GB" sz="1200" b="1" dirty="0">
              <a:solidFill>
                <a:srgbClr val="000000"/>
              </a:solidFill>
              <a:latin typeface="Arial"/>
              <a:cs typeface="Times New Roman"/>
            </a:endParaRPr>
          </a:p>
          <a:p>
            <a:pPr>
              <a:spcAft>
                <a:spcPts val="300"/>
              </a:spcAft>
            </a:pPr>
            <a:endParaRPr lang="en-GB" sz="1200" b="1" dirty="0">
              <a:solidFill>
                <a:srgbClr val="000000"/>
              </a:solidFill>
              <a:latin typeface="Arial"/>
              <a:cs typeface="Times New Roman"/>
            </a:endParaRPr>
          </a:p>
          <a:p>
            <a:pPr>
              <a:spcAft>
                <a:spcPts val="300"/>
              </a:spcAft>
            </a:pPr>
            <a:endParaRPr lang="en-GB" sz="1200" b="1" dirty="0">
              <a:solidFill>
                <a:srgbClr val="000000"/>
              </a:solidFill>
              <a:latin typeface="Arial"/>
              <a:cs typeface="Times New Roman"/>
            </a:endParaRPr>
          </a:p>
          <a:p>
            <a:pPr>
              <a:spcAft>
                <a:spcPts val="300"/>
              </a:spcAft>
            </a:pPr>
            <a:endParaRPr lang="en-GB" sz="1200" dirty="0">
              <a:solidFill>
                <a:schemeClr val="tx1">
                  <a:lumMod val="75000"/>
                  <a:lumOff val="25000"/>
                </a:schemeClr>
              </a:solidFill>
              <a:latin typeface="Arial"/>
              <a:cs typeface="Arial"/>
            </a:endParaRPr>
          </a:p>
        </p:txBody>
      </p:sp>
      <p:sp>
        <p:nvSpPr>
          <p:cNvPr id="45" name="Rectangle 44">
            <a:extLst>
              <a:ext uri="{FF2B5EF4-FFF2-40B4-BE49-F238E27FC236}">
                <a16:creationId xmlns:a16="http://schemas.microsoft.com/office/drawing/2014/main" id="{D432C54B-D40A-4965-B47B-0A593A856882}"/>
              </a:ext>
            </a:extLst>
          </p:cNvPr>
          <p:cNvSpPr/>
          <p:nvPr/>
        </p:nvSpPr>
        <p:spPr>
          <a:xfrm>
            <a:off x="6371404" y="1669537"/>
            <a:ext cx="2641827" cy="1847127"/>
          </a:xfrm>
          <a:prstGeom prst="rect">
            <a:avLst/>
          </a:prstGeom>
          <a:solidFill>
            <a:schemeClr val="bg1"/>
          </a:solidFill>
          <a:ln w="28575">
            <a:solidFill>
              <a:srgbClr val="00A9CE"/>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a:spcAft>
                <a:spcPts val="300"/>
              </a:spcAft>
            </a:pPr>
            <a:r>
              <a:rPr lang="en-US" sz="1200" b="1" dirty="0">
                <a:solidFill>
                  <a:srgbClr val="000000"/>
                </a:solidFill>
                <a:latin typeface="Arial"/>
                <a:cs typeface="Times New Roman"/>
              </a:rPr>
              <a:t>Employer/system actions by end Mar 21</a:t>
            </a:r>
            <a:endParaRPr lang="en-GB" sz="1200" b="1" dirty="0">
              <a:solidFill>
                <a:srgbClr val="000000"/>
              </a:solidFill>
              <a:latin typeface="Arial"/>
              <a:cs typeface="Times New Roman"/>
            </a:endParaRPr>
          </a:p>
          <a:p>
            <a:pPr marL="182563" lvl="0" indent="-182563">
              <a:spcAft>
                <a:spcPts val="300"/>
              </a:spcAft>
              <a:buFont typeface="Arial" panose="020B0604020202020204" pitchFamily="34" charset="0"/>
              <a:buChar char="•"/>
            </a:pPr>
            <a:r>
              <a:rPr lang="en-GB" sz="1200" dirty="0">
                <a:solidFill>
                  <a:srgbClr val="000000"/>
                </a:solidFill>
                <a:latin typeface="Arial"/>
                <a:cs typeface="Times New Roman"/>
              </a:rPr>
              <a:t>Safe deployment and CPD investment to support critical care capability and C</a:t>
            </a:r>
            <a:r>
              <a:rPr lang="en-US" sz="1200" dirty="0">
                <a:solidFill>
                  <a:srgbClr val="000000"/>
                </a:solidFill>
                <a:latin typeface="Arial"/>
                <a:cs typeface="Times New Roman"/>
              </a:rPr>
              <a:t>OVID-19</a:t>
            </a:r>
            <a:r>
              <a:rPr lang="en-GB" sz="1200" dirty="0">
                <a:solidFill>
                  <a:srgbClr val="000000"/>
                </a:solidFill>
                <a:latin typeface="Arial"/>
                <a:cs typeface="Times New Roman"/>
              </a:rPr>
              <a:t> vaccination programme</a:t>
            </a:r>
          </a:p>
        </p:txBody>
      </p:sp>
      <p:sp>
        <p:nvSpPr>
          <p:cNvPr id="46" name="Rectangle 45">
            <a:extLst>
              <a:ext uri="{FF2B5EF4-FFF2-40B4-BE49-F238E27FC236}">
                <a16:creationId xmlns:a16="http://schemas.microsoft.com/office/drawing/2014/main" id="{5086A1ED-3BCD-4FD3-AC0B-584685C77E93}"/>
              </a:ext>
            </a:extLst>
          </p:cNvPr>
          <p:cNvSpPr/>
          <p:nvPr/>
        </p:nvSpPr>
        <p:spPr>
          <a:xfrm>
            <a:off x="9271388" y="1611802"/>
            <a:ext cx="2668910" cy="1904862"/>
          </a:xfrm>
          <a:prstGeom prst="rect">
            <a:avLst/>
          </a:prstGeom>
          <a:noFill/>
          <a:ln w="28575">
            <a:solidFill>
              <a:srgbClr val="00A9CE"/>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a:spcAft>
                <a:spcPts val="300"/>
              </a:spcAft>
            </a:pPr>
            <a:r>
              <a:rPr lang="en-US" sz="1200" b="1" dirty="0">
                <a:solidFill>
                  <a:srgbClr val="000000"/>
                </a:solidFill>
                <a:latin typeface="Arial"/>
                <a:cs typeface="Times New Roman"/>
              </a:rPr>
              <a:t>Employer/system actions by end  Mar 21</a:t>
            </a:r>
            <a:endParaRPr lang="en-GB" sz="1200" b="1" dirty="0">
              <a:solidFill>
                <a:srgbClr val="000000"/>
              </a:solidFill>
              <a:latin typeface="Arial"/>
              <a:cs typeface="Times New Roman"/>
            </a:endParaRPr>
          </a:p>
          <a:p>
            <a:pPr marL="182563" lvl="0" indent="-182563">
              <a:spcAft>
                <a:spcPts val="300"/>
              </a:spcAft>
              <a:buFont typeface="Arial" panose="020B0604020202020204" pitchFamily="34" charset="0"/>
              <a:buChar char="•"/>
            </a:pPr>
            <a:r>
              <a:rPr lang="en-GB" sz="1200" dirty="0">
                <a:solidFill>
                  <a:srgbClr val="000000"/>
                </a:solidFill>
                <a:latin typeface="Arial"/>
                <a:cs typeface="Times New Roman"/>
              </a:rPr>
              <a:t>Develop workforce sharing agreements locally, to enable rapid deployment of our people across localities</a:t>
            </a:r>
          </a:p>
          <a:p>
            <a:pPr marL="182563" indent="-182563">
              <a:spcAft>
                <a:spcPts val="300"/>
              </a:spcAft>
              <a:buFont typeface="Arial" panose="020B0604020202020204" pitchFamily="34" charset="0"/>
              <a:buChar char="•"/>
            </a:pPr>
            <a:r>
              <a:rPr lang="en-GB" sz="1200" dirty="0">
                <a:solidFill>
                  <a:schemeClr val="tx1"/>
                </a:solidFill>
                <a:latin typeface="Arial"/>
                <a:cs typeface="Times New Roman"/>
              </a:rPr>
              <a:t>Develop system-level models of recruitment and retention</a:t>
            </a:r>
          </a:p>
          <a:p>
            <a:pPr>
              <a:spcAft>
                <a:spcPts val="300"/>
              </a:spcAft>
            </a:pPr>
            <a:r>
              <a:rPr lang="en-GB" sz="1200" b="1" dirty="0">
                <a:solidFill>
                  <a:srgbClr val="000000"/>
                </a:solidFill>
                <a:latin typeface="Arial"/>
                <a:cs typeface="Times New Roman"/>
              </a:rPr>
              <a:t> </a:t>
            </a:r>
          </a:p>
        </p:txBody>
      </p:sp>
      <p:sp>
        <p:nvSpPr>
          <p:cNvPr id="47" name="TextBox 46">
            <a:extLst>
              <a:ext uri="{FF2B5EF4-FFF2-40B4-BE49-F238E27FC236}">
                <a16:creationId xmlns:a16="http://schemas.microsoft.com/office/drawing/2014/main" id="{72896D62-E83B-4202-98F0-E22970C48DE1}"/>
              </a:ext>
            </a:extLst>
          </p:cNvPr>
          <p:cNvSpPr txBox="1"/>
          <p:nvPr/>
        </p:nvSpPr>
        <p:spPr>
          <a:xfrm>
            <a:off x="1005841" y="752556"/>
            <a:ext cx="2422318" cy="1054135"/>
          </a:xfrm>
          <a:prstGeom prst="rect">
            <a:avLst/>
          </a:prstGeom>
          <a:noFill/>
        </p:spPr>
        <p:txBody>
          <a:bodyPr wrap="square" rtlCol="0">
            <a:spAutoFit/>
          </a:bodyPr>
          <a:lstStyle/>
          <a:p>
            <a:pPr>
              <a:lnSpc>
                <a:spcPct val="114000"/>
              </a:lnSpc>
            </a:pPr>
            <a:r>
              <a:rPr lang="en-GB" sz="1400" b="1" dirty="0">
                <a:solidFill>
                  <a:schemeClr val="bg1"/>
                </a:solidFill>
                <a:latin typeface="Arial" panose="020B0604020202020204" pitchFamily="34" charset="0"/>
                <a:cs typeface="Arial" panose="020B0604020202020204" pitchFamily="34" charset="0"/>
              </a:rPr>
              <a:t>Our people are safe, and supported to be physically and mentally healthy and well</a:t>
            </a:r>
          </a:p>
        </p:txBody>
      </p:sp>
      <p:pic>
        <p:nvPicPr>
          <p:cNvPr id="48" name="Graphic 47">
            <a:extLst>
              <a:ext uri="{FF2B5EF4-FFF2-40B4-BE49-F238E27FC236}">
                <a16:creationId xmlns:a16="http://schemas.microsoft.com/office/drawing/2014/main" id="{808678FF-0BEB-4886-8455-000F3DBCB1D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691730" y="978777"/>
            <a:ext cx="719260" cy="288383"/>
          </a:xfrm>
          <a:prstGeom prst="rect">
            <a:avLst/>
          </a:prstGeom>
        </p:spPr>
      </p:pic>
      <p:sp>
        <p:nvSpPr>
          <p:cNvPr id="49" name="Rectangle 48">
            <a:extLst>
              <a:ext uri="{FF2B5EF4-FFF2-40B4-BE49-F238E27FC236}">
                <a16:creationId xmlns:a16="http://schemas.microsoft.com/office/drawing/2014/main" id="{1E4B8022-1F35-4DF0-AF0E-3D27B5A96975}"/>
              </a:ext>
            </a:extLst>
          </p:cNvPr>
          <p:cNvSpPr/>
          <p:nvPr/>
        </p:nvSpPr>
        <p:spPr>
          <a:xfrm flipH="1">
            <a:off x="4503497" y="767902"/>
            <a:ext cx="1786378" cy="808555"/>
          </a:xfrm>
          <a:prstGeom prst="rect">
            <a:avLst/>
          </a:prstGeom>
          <a:noFill/>
        </p:spPr>
        <p:txBody>
          <a:bodyPr wrap="square" rtlCol="0">
            <a:spAutoFit/>
          </a:bodyPr>
          <a:lstStyle/>
          <a:p>
            <a:pPr>
              <a:lnSpc>
                <a:spcPct val="113999"/>
              </a:lnSpc>
            </a:pPr>
            <a:r>
              <a:rPr lang="en-GB" sz="1400" b="1" dirty="0">
                <a:solidFill>
                  <a:schemeClr val="bg1"/>
                </a:solidFill>
                <a:latin typeface="Arial" panose="020B0604020202020204" pitchFamily="34" charset="0"/>
                <a:cs typeface="Arial" panose="020B0604020202020204" pitchFamily="34" charset="0"/>
              </a:rPr>
              <a:t>We are open and inclusive, and staff have a voice</a:t>
            </a:r>
          </a:p>
        </p:txBody>
      </p:sp>
      <p:pic>
        <p:nvPicPr>
          <p:cNvPr id="50" name="Graphic 49" descr="Plant">
            <a:extLst>
              <a:ext uri="{FF2B5EF4-FFF2-40B4-BE49-F238E27FC236}">
                <a16:creationId xmlns:a16="http://schemas.microsoft.com/office/drawing/2014/main" id="{9E1C7012-602D-4588-928D-D5BDFFD45A3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15493" y="806866"/>
            <a:ext cx="609992" cy="609992"/>
          </a:xfrm>
          <a:prstGeom prst="rect">
            <a:avLst/>
          </a:prstGeom>
        </p:spPr>
      </p:pic>
      <p:pic>
        <p:nvPicPr>
          <p:cNvPr id="51" name="Graphic 50" descr="Cycle with people">
            <a:extLst>
              <a:ext uri="{FF2B5EF4-FFF2-40B4-BE49-F238E27FC236}">
                <a16:creationId xmlns:a16="http://schemas.microsoft.com/office/drawing/2014/main" id="{5DEADF61-365C-4CCE-AB7F-692C8BE72AD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400151" y="806866"/>
            <a:ext cx="769591" cy="769591"/>
          </a:xfrm>
          <a:prstGeom prst="rect">
            <a:avLst/>
          </a:prstGeom>
        </p:spPr>
      </p:pic>
      <p:sp>
        <p:nvSpPr>
          <p:cNvPr id="52" name="Rectangle 51">
            <a:extLst>
              <a:ext uri="{FF2B5EF4-FFF2-40B4-BE49-F238E27FC236}">
                <a16:creationId xmlns:a16="http://schemas.microsoft.com/office/drawing/2014/main" id="{E3CF64DF-B69E-48AE-951D-B49DAE27A577}"/>
              </a:ext>
            </a:extLst>
          </p:cNvPr>
          <p:cNvSpPr/>
          <p:nvPr/>
        </p:nvSpPr>
        <p:spPr>
          <a:xfrm>
            <a:off x="10172961" y="787523"/>
            <a:ext cx="1781366" cy="767133"/>
          </a:xfrm>
          <a:prstGeom prst="rect">
            <a:avLst/>
          </a:prstGeom>
          <a:solidFill>
            <a:srgbClr val="00A9CE"/>
          </a:solidFill>
        </p:spPr>
        <p:txBody>
          <a:bodyPr wrap="square" rtlCol="0">
            <a:spAutoFit/>
          </a:bodyPr>
          <a:lstStyle/>
          <a:p>
            <a:pPr>
              <a:lnSpc>
                <a:spcPct val="107000"/>
              </a:lnSpc>
            </a:pPr>
            <a:r>
              <a:rPr lang="en-GB" sz="1400" b="1" dirty="0">
                <a:solidFill>
                  <a:schemeClr val="bg1"/>
                </a:solidFill>
                <a:latin typeface="Arial" panose="020B0604020202020204" pitchFamily="34" charset="0"/>
                <a:cs typeface="Arial" panose="020B0604020202020204" pitchFamily="34" charset="0"/>
              </a:rPr>
              <a:t>Recruiting and retaining our people </a:t>
            </a:r>
            <a:endParaRPr lang="en-GB" sz="1400" b="1" dirty="0">
              <a:solidFill>
                <a:schemeClr val="bg1"/>
              </a:solidFill>
              <a:highlight>
                <a:srgbClr val="FFFF00"/>
              </a:highlight>
              <a:latin typeface="Arial" panose="020B0604020202020204" pitchFamily="34" charset="0"/>
              <a:cs typeface="Arial" panose="020B0604020202020204" pitchFamily="34" charset="0"/>
            </a:endParaRPr>
          </a:p>
        </p:txBody>
      </p:sp>
      <p:sp>
        <p:nvSpPr>
          <p:cNvPr id="53" name="Rectangle 52">
            <a:extLst>
              <a:ext uri="{FF2B5EF4-FFF2-40B4-BE49-F238E27FC236}">
                <a16:creationId xmlns:a16="http://schemas.microsoft.com/office/drawing/2014/main" id="{38F6D407-9158-46AB-8353-F65568A950BE}"/>
              </a:ext>
            </a:extLst>
          </p:cNvPr>
          <p:cNvSpPr/>
          <p:nvPr/>
        </p:nvSpPr>
        <p:spPr>
          <a:xfrm>
            <a:off x="7191448" y="759275"/>
            <a:ext cx="1601141" cy="767133"/>
          </a:xfrm>
          <a:prstGeom prst="rect">
            <a:avLst/>
          </a:prstGeom>
          <a:noFill/>
        </p:spPr>
        <p:txBody>
          <a:bodyPr wrap="square" rtlCol="0">
            <a:spAutoFit/>
          </a:bodyPr>
          <a:lstStyle/>
          <a:p>
            <a:pPr>
              <a:lnSpc>
                <a:spcPct val="107000"/>
              </a:lnSpc>
            </a:pPr>
            <a:r>
              <a:rPr lang="en-GB" sz="1400" b="1" dirty="0">
                <a:solidFill>
                  <a:schemeClr val="bg1"/>
                </a:solidFill>
                <a:latin typeface="Arial" panose="020B0604020202020204" pitchFamily="34" charset="0"/>
                <a:cs typeface="Arial" panose="020B0604020202020204" pitchFamily="34" charset="0"/>
              </a:rPr>
              <a:t>Making the most of the skills in our teams</a:t>
            </a:r>
          </a:p>
        </p:txBody>
      </p:sp>
      <p:pic>
        <p:nvPicPr>
          <p:cNvPr id="54" name="Graphic 53" descr="Group">
            <a:extLst>
              <a:ext uri="{FF2B5EF4-FFF2-40B4-BE49-F238E27FC236}">
                <a16:creationId xmlns:a16="http://schemas.microsoft.com/office/drawing/2014/main" id="{5BF7432B-1C43-4FCC-B92D-923D0458D9A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79952" y="875929"/>
            <a:ext cx="525889" cy="474518"/>
          </a:xfrm>
          <a:prstGeom prst="rect">
            <a:avLst/>
          </a:prstGeom>
        </p:spPr>
      </p:pic>
      <p:sp>
        <p:nvSpPr>
          <p:cNvPr id="55" name="Rectangle 54">
            <a:extLst>
              <a:ext uri="{FF2B5EF4-FFF2-40B4-BE49-F238E27FC236}">
                <a16:creationId xmlns:a16="http://schemas.microsoft.com/office/drawing/2014/main" id="{BF4D8A35-399A-4677-9C6F-F9911F6FE195}"/>
              </a:ext>
            </a:extLst>
          </p:cNvPr>
          <p:cNvSpPr/>
          <p:nvPr/>
        </p:nvSpPr>
        <p:spPr>
          <a:xfrm>
            <a:off x="434055" y="5291413"/>
            <a:ext cx="2994104" cy="1522585"/>
          </a:xfrm>
          <a:prstGeom prst="rect">
            <a:avLst/>
          </a:prstGeom>
          <a:solidFill>
            <a:schemeClr val="bg1"/>
          </a:solidFill>
          <a:ln w="28575">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a:spcAft>
                <a:spcPts val="300"/>
              </a:spcAft>
            </a:pPr>
            <a:r>
              <a:rPr lang="en-US" sz="1200" b="1" dirty="0">
                <a:solidFill>
                  <a:srgbClr val="000000"/>
                </a:solidFill>
                <a:latin typeface="Arial"/>
                <a:cs typeface="Times New Roman"/>
              </a:rPr>
              <a:t>Employer/system actions by end June 21</a:t>
            </a:r>
          </a:p>
          <a:p>
            <a:pPr marL="182563" indent="-182563">
              <a:spcAft>
                <a:spcPts val="300"/>
              </a:spcAft>
              <a:buFont typeface="Arial" panose="020B0604020202020204" pitchFamily="34" charset="0"/>
              <a:buChar char="•"/>
            </a:pPr>
            <a:r>
              <a:rPr lang="en-US" sz="1200" dirty="0">
                <a:solidFill>
                  <a:schemeClr val="tx1"/>
                </a:solidFill>
                <a:latin typeface="Arial"/>
                <a:cs typeface="Times New Roman"/>
              </a:rPr>
              <a:t>Embed health and wellbeing conversations (including training and support to line managers and a means of tracking delivery)</a:t>
            </a:r>
            <a:endParaRPr lang="en-GB" sz="1200" dirty="0">
              <a:solidFill>
                <a:schemeClr val="tx1"/>
              </a:solidFill>
              <a:latin typeface="Arial"/>
              <a:cs typeface="Times New Roman"/>
            </a:endParaRPr>
          </a:p>
        </p:txBody>
      </p:sp>
      <p:sp>
        <p:nvSpPr>
          <p:cNvPr id="56" name="Rectangle 55">
            <a:extLst>
              <a:ext uri="{FF2B5EF4-FFF2-40B4-BE49-F238E27FC236}">
                <a16:creationId xmlns:a16="http://schemas.microsoft.com/office/drawing/2014/main" id="{728A567D-2E75-4F6F-980D-7018C4E794A8}"/>
              </a:ext>
            </a:extLst>
          </p:cNvPr>
          <p:cNvSpPr/>
          <p:nvPr/>
        </p:nvSpPr>
        <p:spPr>
          <a:xfrm>
            <a:off x="3554705" y="5291412"/>
            <a:ext cx="2687951" cy="1522585"/>
          </a:xfrm>
          <a:prstGeom prst="rect">
            <a:avLst/>
          </a:prstGeom>
          <a:solidFill>
            <a:schemeClr val="bg1"/>
          </a:solidFill>
          <a:ln w="28575">
            <a:solidFill>
              <a:srgbClr val="0072CE"/>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a:spcAft>
                <a:spcPts val="200"/>
              </a:spcAft>
            </a:pPr>
            <a:r>
              <a:rPr lang="en-US" sz="1200" b="1" dirty="0">
                <a:solidFill>
                  <a:srgbClr val="000000"/>
                </a:solidFill>
                <a:latin typeface="Arial"/>
                <a:cs typeface="Times New Roman"/>
              </a:rPr>
              <a:t>Employer/system actions by end June 21</a:t>
            </a:r>
          </a:p>
          <a:p>
            <a:pPr marL="182563" indent="-182563">
              <a:spcAft>
                <a:spcPts val="200"/>
              </a:spcAft>
              <a:buFont typeface="Arial" panose="020B0604020202020204" pitchFamily="34" charset="0"/>
              <a:buChar char="•"/>
            </a:pPr>
            <a:r>
              <a:rPr lang="en-GB" sz="1200" dirty="0">
                <a:solidFill>
                  <a:schemeClr val="tx1"/>
                </a:solidFill>
                <a:latin typeface="Arial"/>
                <a:cs typeface="Times New Roman"/>
              </a:rPr>
              <a:t>Delivering against M</a:t>
            </a:r>
            <a:r>
              <a:rPr lang="en-US" sz="1200" dirty="0">
                <a:solidFill>
                  <a:schemeClr val="tx1"/>
                </a:solidFill>
                <a:latin typeface="Arial"/>
                <a:cs typeface="Times New Roman"/>
              </a:rPr>
              <a:t>odel Employer goals </a:t>
            </a:r>
          </a:p>
          <a:p>
            <a:pPr marL="182563" indent="-182563">
              <a:spcAft>
                <a:spcPts val="200"/>
              </a:spcAft>
              <a:buFont typeface="Arial" panose="020B0604020202020204" pitchFamily="34" charset="0"/>
              <a:buChar char="•"/>
            </a:pPr>
            <a:r>
              <a:rPr lang="en-GB" sz="1200" dirty="0">
                <a:solidFill>
                  <a:srgbClr val="000000"/>
                </a:solidFill>
                <a:latin typeface="Arial"/>
                <a:cs typeface="Times New Roman"/>
              </a:rPr>
              <a:t>Eliminating the ethnicity gap in formal disciplinary processes</a:t>
            </a:r>
          </a:p>
          <a:p>
            <a:pPr marL="182563" indent="-182563">
              <a:spcAft>
                <a:spcPts val="200"/>
              </a:spcAft>
              <a:buFont typeface="Arial" panose="020B0604020202020204" pitchFamily="34" charset="0"/>
              <a:buChar char="•"/>
            </a:pPr>
            <a:r>
              <a:rPr lang="en-GB" sz="1200" dirty="0">
                <a:solidFill>
                  <a:schemeClr val="tx1"/>
                </a:solidFill>
                <a:latin typeface="Arial"/>
                <a:cs typeface="Times New Roman"/>
              </a:rPr>
              <a:t>Overhaul of recruitment practices</a:t>
            </a:r>
            <a:endParaRPr lang="en-GB" sz="1200" dirty="0">
              <a:solidFill>
                <a:schemeClr val="tx1">
                  <a:lumMod val="75000"/>
                  <a:lumOff val="25000"/>
                </a:schemeClr>
              </a:solidFill>
              <a:latin typeface="Arial"/>
              <a:cs typeface="Arial"/>
            </a:endParaRPr>
          </a:p>
        </p:txBody>
      </p:sp>
      <p:sp>
        <p:nvSpPr>
          <p:cNvPr id="57" name="Rectangle 56">
            <a:extLst>
              <a:ext uri="{FF2B5EF4-FFF2-40B4-BE49-F238E27FC236}">
                <a16:creationId xmlns:a16="http://schemas.microsoft.com/office/drawing/2014/main" id="{50CB754A-8E81-4911-A461-B05A78CB450F}"/>
              </a:ext>
            </a:extLst>
          </p:cNvPr>
          <p:cNvSpPr/>
          <p:nvPr/>
        </p:nvSpPr>
        <p:spPr>
          <a:xfrm>
            <a:off x="6355002" y="5291413"/>
            <a:ext cx="2668910" cy="1522584"/>
          </a:xfrm>
          <a:prstGeom prst="rect">
            <a:avLst/>
          </a:prstGeom>
          <a:solidFill>
            <a:schemeClr val="bg1"/>
          </a:solidFill>
          <a:ln w="28575">
            <a:solidFill>
              <a:srgbClr val="00A9CE"/>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a:spcAft>
                <a:spcPts val="300"/>
              </a:spcAft>
            </a:pPr>
            <a:r>
              <a:rPr lang="en-US" sz="1200" b="1" dirty="0">
                <a:solidFill>
                  <a:srgbClr val="000000"/>
                </a:solidFill>
                <a:latin typeface="Arial"/>
                <a:cs typeface="Times New Roman"/>
              </a:rPr>
              <a:t>Employer/system actions by end June 21</a:t>
            </a:r>
          </a:p>
          <a:p>
            <a:pPr marL="182563" indent="-182563">
              <a:spcAft>
                <a:spcPts val="300"/>
              </a:spcAft>
              <a:buFont typeface="Arial" panose="020B0604020202020204" pitchFamily="34" charset="0"/>
              <a:buChar char="•"/>
            </a:pPr>
            <a:r>
              <a:rPr lang="en-GB" sz="1200" dirty="0">
                <a:solidFill>
                  <a:srgbClr val="000000"/>
                </a:solidFill>
                <a:latin typeface="Arial"/>
                <a:cs typeface="Times New Roman"/>
              </a:rPr>
              <a:t>Digital and remote working plans including technology enhanced learning</a:t>
            </a:r>
          </a:p>
        </p:txBody>
      </p:sp>
      <p:sp>
        <p:nvSpPr>
          <p:cNvPr id="58" name="Rectangle 57">
            <a:extLst>
              <a:ext uri="{FF2B5EF4-FFF2-40B4-BE49-F238E27FC236}">
                <a16:creationId xmlns:a16="http://schemas.microsoft.com/office/drawing/2014/main" id="{23F5AFFB-6916-42B3-B80E-D9CB28BF97AD}"/>
              </a:ext>
            </a:extLst>
          </p:cNvPr>
          <p:cNvSpPr/>
          <p:nvPr/>
        </p:nvSpPr>
        <p:spPr>
          <a:xfrm>
            <a:off x="9271388" y="5312554"/>
            <a:ext cx="2668910" cy="1522585"/>
          </a:xfrm>
          <a:prstGeom prst="rect">
            <a:avLst/>
          </a:prstGeom>
          <a:solidFill>
            <a:schemeClr val="bg1"/>
          </a:solidFill>
          <a:ln w="28575">
            <a:solidFill>
              <a:srgbClr val="00A9CE"/>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a:spcAft>
                <a:spcPts val="300"/>
              </a:spcAft>
            </a:pPr>
            <a:r>
              <a:rPr lang="en-US" sz="1200" b="1" dirty="0">
                <a:solidFill>
                  <a:srgbClr val="000000"/>
                </a:solidFill>
                <a:latin typeface="Arial"/>
                <a:cs typeface="Times New Roman"/>
              </a:rPr>
              <a:t>Employer/system actions by end June 21</a:t>
            </a:r>
            <a:endParaRPr lang="en-GB" sz="1200" b="1" dirty="0">
              <a:solidFill>
                <a:srgbClr val="000000"/>
              </a:solidFill>
              <a:latin typeface="Arial"/>
              <a:cs typeface="Times New Roman"/>
            </a:endParaRPr>
          </a:p>
          <a:p>
            <a:pPr marL="182563" indent="-182563">
              <a:spcAft>
                <a:spcPts val="300"/>
              </a:spcAft>
              <a:buFont typeface="Arial" panose="020B0604020202020204" pitchFamily="34" charset="0"/>
              <a:buChar char="•"/>
            </a:pPr>
            <a:r>
              <a:rPr lang="en-GB" sz="1200" dirty="0">
                <a:solidFill>
                  <a:schemeClr val="tx1"/>
                </a:solidFill>
                <a:latin typeface="Arial"/>
                <a:cs typeface="Times New Roman"/>
              </a:rPr>
              <a:t>Develop competency-based workforce modelling and planning </a:t>
            </a:r>
          </a:p>
          <a:p>
            <a:pPr>
              <a:spcAft>
                <a:spcPts val="300"/>
              </a:spcAft>
            </a:pPr>
            <a:r>
              <a:rPr lang="en-GB" sz="1200" b="1" dirty="0">
                <a:solidFill>
                  <a:srgbClr val="000000"/>
                </a:solidFill>
                <a:latin typeface="Arial"/>
                <a:cs typeface="Times New Roman"/>
              </a:rPr>
              <a:t> </a:t>
            </a:r>
          </a:p>
        </p:txBody>
      </p:sp>
      <p:sp>
        <p:nvSpPr>
          <p:cNvPr id="59" name="Callout: Up Arrow 58">
            <a:extLst>
              <a:ext uri="{FF2B5EF4-FFF2-40B4-BE49-F238E27FC236}">
                <a16:creationId xmlns:a16="http://schemas.microsoft.com/office/drawing/2014/main" id="{EEE311F9-D6CA-452A-A249-87A64B91CA04}"/>
              </a:ext>
            </a:extLst>
          </p:cNvPr>
          <p:cNvSpPr/>
          <p:nvPr/>
        </p:nvSpPr>
        <p:spPr>
          <a:xfrm>
            <a:off x="434055" y="3258816"/>
            <a:ext cx="3006699" cy="1987841"/>
          </a:xfrm>
          <a:prstGeom prst="upArrowCallout">
            <a:avLst>
              <a:gd name="adj1" fmla="val 27463"/>
              <a:gd name="adj2" fmla="val 24425"/>
              <a:gd name="adj3" fmla="val 18675"/>
              <a:gd name="adj4" fmla="val 74399"/>
            </a:avLst>
          </a:prstGeom>
          <a:solidFill>
            <a:schemeClr val="bg1"/>
          </a:solidFill>
          <a:ln w="25400">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b="1" dirty="0">
                <a:solidFill>
                  <a:srgbClr val="000000"/>
                </a:solidFill>
                <a:latin typeface="Arial"/>
                <a:cs typeface="Times New Roman"/>
              </a:rPr>
              <a:t>Supporting national actions</a:t>
            </a:r>
          </a:p>
          <a:p>
            <a:pPr marL="171450" indent="-171450">
              <a:spcAft>
                <a:spcPts val="300"/>
              </a:spcAft>
              <a:buFont typeface="Arial" panose="020B0604020202020204" pitchFamily="34" charset="0"/>
              <a:buChar char="•"/>
            </a:pPr>
            <a:r>
              <a:rPr lang="en-GB" sz="1200" dirty="0">
                <a:solidFill>
                  <a:schemeClr val="tx1"/>
                </a:solidFill>
                <a:latin typeface="Arial" panose="020B0604020202020204" pitchFamily="34" charset="0"/>
                <a:ea typeface="Times New Roman" panose="02020603050405020304" pitchFamily="18" charset="0"/>
                <a:cs typeface="Arial" panose="020B0604020202020204" pitchFamily="34" charset="0"/>
              </a:rPr>
              <a:t>Maintain national HWB offer</a:t>
            </a:r>
            <a:endParaRPr lang="en-GB" sz="1200" dirty="0">
              <a:solidFill>
                <a:srgbClr val="000000"/>
              </a:solidFill>
              <a:latin typeface="Arial" panose="020B0604020202020204" pitchFamily="34" charset="0"/>
              <a:cs typeface="Arial" panose="020B0604020202020204" pitchFamily="34" charset="0"/>
            </a:endParaRPr>
          </a:p>
          <a:p>
            <a:pPr marL="171450" indent="-171450">
              <a:spcAft>
                <a:spcPts val="300"/>
              </a:spcAft>
              <a:buFont typeface="Arial" panose="020B0604020202020204" pitchFamily="34" charset="0"/>
              <a:buChar char="•"/>
            </a:pPr>
            <a:r>
              <a:rPr lang="en-GB" sz="1200" dirty="0">
                <a:solidFill>
                  <a:schemeClr val="tx1"/>
                </a:solidFill>
                <a:latin typeface="Arial" panose="020B0604020202020204" pitchFamily="34" charset="0"/>
                <a:ea typeface="Times New Roman" panose="02020603050405020304" pitchFamily="18" charset="0"/>
                <a:cs typeface="Arial" panose="020B0604020202020204" pitchFamily="34" charset="0"/>
              </a:rPr>
              <a:t>Mental health hubs</a:t>
            </a:r>
            <a:endParaRPr lang="en-GB" sz="1200" dirty="0">
              <a:solidFill>
                <a:srgbClr val="000000"/>
              </a:solidFill>
              <a:latin typeface="Arial" panose="020B0604020202020204" pitchFamily="34" charset="0"/>
              <a:cs typeface="Arial" panose="020B0604020202020204" pitchFamily="34" charset="0"/>
            </a:endParaRPr>
          </a:p>
          <a:p>
            <a:pPr marL="171450" indent="-171450">
              <a:spcAft>
                <a:spcPts val="300"/>
              </a:spcAft>
              <a:buFont typeface="Arial" panose="020B0604020202020204" pitchFamily="34" charset="0"/>
              <a:buChar char="•"/>
            </a:pPr>
            <a:r>
              <a:rPr lang="en-GB" sz="1200" dirty="0">
                <a:solidFill>
                  <a:schemeClr val="tx1"/>
                </a:solidFill>
                <a:latin typeface="Arial" panose="020B0604020202020204" pitchFamily="34" charset="0"/>
                <a:ea typeface="Times New Roman" panose="02020603050405020304" pitchFamily="18" charset="0"/>
                <a:cs typeface="Arial" panose="020B0604020202020204" pitchFamily="34" charset="0"/>
              </a:rPr>
              <a:t>Enhanced OH&amp;WB offer</a:t>
            </a:r>
            <a:endParaRPr lang="en-GB" sz="1200" dirty="0">
              <a:solidFill>
                <a:srgbClr val="000000"/>
              </a:solidFill>
              <a:latin typeface="Arial" panose="020B0604020202020204" pitchFamily="34" charset="0"/>
              <a:cs typeface="Arial" panose="020B0604020202020204" pitchFamily="34" charset="0"/>
            </a:endParaRPr>
          </a:p>
          <a:p>
            <a:pPr marL="171450" indent="-171450">
              <a:spcAft>
                <a:spcPts val="300"/>
              </a:spcAft>
              <a:buFont typeface="Arial" panose="020B0604020202020204" pitchFamily="34" charset="0"/>
              <a:buChar char="•"/>
            </a:pPr>
            <a:r>
              <a:rPr lang="en-GB" sz="1200" dirty="0">
                <a:solidFill>
                  <a:schemeClr val="tx1"/>
                </a:solidFill>
                <a:latin typeface="Arial" panose="020B0604020202020204" pitchFamily="34" charset="0"/>
                <a:ea typeface="Times New Roman" panose="02020603050405020304" pitchFamily="18" charset="0"/>
                <a:cs typeface="Arial" panose="020B0604020202020204" pitchFamily="34" charset="0"/>
              </a:rPr>
              <a:t>Extend support to HWB Guardians and line managers</a:t>
            </a:r>
            <a:endParaRPr lang="en-GB" sz="1200" b="1" dirty="0">
              <a:solidFill>
                <a:schemeClr val="accent1"/>
              </a:solidFill>
              <a:latin typeface="Arial" panose="020B0604020202020204" pitchFamily="34" charset="0"/>
              <a:ea typeface="Times New Roman" panose="02020603050405020304" pitchFamily="18" charset="0"/>
              <a:cs typeface="Arial" panose="020B0604020202020204" pitchFamily="34" charset="0"/>
            </a:endParaRPr>
          </a:p>
          <a:p>
            <a:pPr marL="171450" indent="-171450">
              <a:spcAft>
                <a:spcPts val="300"/>
              </a:spcAft>
              <a:buFont typeface="Arial" panose="020B0604020202020204" pitchFamily="34" charset="0"/>
              <a:buChar char="•"/>
            </a:pPr>
            <a:endParaRPr lang="en-GB" sz="1200" dirty="0">
              <a:solidFill>
                <a:srgbClr val="000000"/>
              </a:solidFill>
              <a:latin typeface="Arial"/>
              <a:cs typeface="Times New Roman"/>
            </a:endParaRPr>
          </a:p>
        </p:txBody>
      </p:sp>
      <p:sp>
        <p:nvSpPr>
          <p:cNvPr id="60" name="Callout: Up Arrow 59">
            <a:extLst>
              <a:ext uri="{FF2B5EF4-FFF2-40B4-BE49-F238E27FC236}">
                <a16:creationId xmlns:a16="http://schemas.microsoft.com/office/drawing/2014/main" id="{2B298D13-6FC2-40F0-9056-7CC03CB1ABAC}"/>
              </a:ext>
            </a:extLst>
          </p:cNvPr>
          <p:cNvSpPr/>
          <p:nvPr/>
        </p:nvSpPr>
        <p:spPr>
          <a:xfrm>
            <a:off x="3559210" y="3258816"/>
            <a:ext cx="2668910" cy="1987841"/>
          </a:xfrm>
          <a:prstGeom prst="upArrowCallout">
            <a:avLst>
              <a:gd name="adj1" fmla="val 25000"/>
              <a:gd name="adj2" fmla="val 23344"/>
              <a:gd name="adj3" fmla="val 17824"/>
              <a:gd name="adj4" fmla="val 71577"/>
            </a:avLst>
          </a:prstGeom>
          <a:solidFill>
            <a:schemeClr val="bg1"/>
          </a:solidFill>
          <a:ln w="25400">
            <a:solidFill>
              <a:srgbClr val="0072CE"/>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b="1" dirty="0">
                <a:solidFill>
                  <a:srgbClr val="000000"/>
                </a:solidFill>
                <a:latin typeface="Arial"/>
                <a:cs typeface="Times New Roman"/>
              </a:rPr>
              <a:t>Supporting national actions</a:t>
            </a:r>
          </a:p>
          <a:p>
            <a:pPr marL="171450" indent="-171450">
              <a:spcAft>
                <a:spcPts val="300"/>
              </a:spcAft>
              <a:buFont typeface="Arial" panose="020B0604020202020204" pitchFamily="34" charset="0"/>
              <a:buChar char="•"/>
            </a:pPr>
            <a:r>
              <a:rPr lang="en-GB" sz="1200" dirty="0">
                <a:solidFill>
                  <a:srgbClr val="000000"/>
                </a:solidFill>
                <a:latin typeface="Arial"/>
                <a:cs typeface="Times New Roman"/>
              </a:rPr>
              <a:t>“EDI Inside” - resources and support to priority actions</a:t>
            </a:r>
          </a:p>
          <a:p>
            <a:pPr marL="171450" indent="-171450">
              <a:spcAft>
                <a:spcPts val="3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Senior systems leader support offer, and increase in digitally-delivered training</a:t>
            </a:r>
          </a:p>
        </p:txBody>
      </p:sp>
      <p:sp>
        <p:nvSpPr>
          <p:cNvPr id="61" name="Callout: Up Arrow 60">
            <a:extLst>
              <a:ext uri="{FF2B5EF4-FFF2-40B4-BE49-F238E27FC236}">
                <a16:creationId xmlns:a16="http://schemas.microsoft.com/office/drawing/2014/main" id="{A953BFDD-C158-4DC7-9F6C-803B8FBBA70D}"/>
              </a:ext>
            </a:extLst>
          </p:cNvPr>
          <p:cNvSpPr/>
          <p:nvPr/>
        </p:nvSpPr>
        <p:spPr>
          <a:xfrm>
            <a:off x="6348391" y="3258816"/>
            <a:ext cx="2683163" cy="1987841"/>
          </a:xfrm>
          <a:prstGeom prst="upArrowCallout">
            <a:avLst>
              <a:gd name="adj1" fmla="val 27300"/>
              <a:gd name="adj2" fmla="val 25000"/>
              <a:gd name="adj3" fmla="val 18675"/>
              <a:gd name="adj4" fmla="val 71453"/>
            </a:avLst>
          </a:prstGeom>
          <a:solidFill>
            <a:schemeClr val="bg1"/>
          </a:solidFill>
          <a:ln w="25400">
            <a:solidFill>
              <a:srgbClr val="00A9CE"/>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b="1" dirty="0">
                <a:solidFill>
                  <a:srgbClr val="000000"/>
                </a:solidFill>
                <a:latin typeface="Arial"/>
                <a:cs typeface="Times New Roman"/>
              </a:rPr>
              <a:t>Supporting national actions</a:t>
            </a:r>
          </a:p>
          <a:p>
            <a:pPr marL="171450" indent="-171450">
              <a:spcAft>
                <a:spcPts val="300"/>
              </a:spcAft>
              <a:buFont typeface="Arial" panose="020B0604020202020204" pitchFamily="34" charset="0"/>
              <a:buChar char="•"/>
            </a:pPr>
            <a:r>
              <a:rPr lang="en-GB" sz="1200" dirty="0">
                <a:solidFill>
                  <a:schemeClr val="tx1"/>
                </a:solidFill>
                <a:latin typeface="Arial"/>
                <a:cs typeface="Times New Roman"/>
              </a:rPr>
              <a:t>COVID-19 vaccination programme</a:t>
            </a:r>
          </a:p>
          <a:p>
            <a:pPr marL="171450" lvl="0" indent="-171450">
              <a:spcAft>
                <a:spcPts val="300"/>
              </a:spcAft>
              <a:buFont typeface="Arial" panose="020B0604020202020204" pitchFamily="34" charset="0"/>
              <a:buChar char="•"/>
            </a:pPr>
            <a:r>
              <a:rPr lang="en-GB" sz="1200" dirty="0">
                <a:solidFill>
                  <a:schemeClr val="tx1"/>
                </a:solidFill>
                <a:latin typeface="Arial"/>
                <a:cs typeface="Times New Roman"/>
              </a:rPr>
              <a:t>National support for safe deployment in critical care (and other settings under pressure)</a:t>
            </a:r>
            <a:endParaRPr lang="en-GB" sz="12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
        <p:nvSpPr>
          <p:cNvPr id="62" name="Callout: Up Arrow 61">
            <a:extLst>
              <a:ext uri="{FF2B5EF4-FFF2-40B4-BE49-F238E27FC236}">
                <a16:creationId xmlns:a16="http://schemas.microsoft.com/office/drawing/2014/main" id="{1269F4E9-265C-41FF-A5EB-0AD77F86B636}"/>
              </a:ext>
            </a:extLst>
          </p:cNvPr>
          <p:cNvSpPr/>
          <p:nvPr/>
        </p:nvSpPr>
        <p:spPr>
          <a:xfrm>
            <a:off x="9271388" y="3258816"/>
            <a:ext cx="2668910" cy="1987841"/>
          </a:xfrm>
          <a:prstGeom prst="upArrowCallout">
            <a:avLst>
              <a:gd name="adj1" fmla="val 25000"/>
              <a:gd name="adj2" fmla="val 22700"/>
              <a:gd name="adj3" fmla="val 19825"/>
              <a:gd name="adj4" fmla="val 72193"/>
            </a:avLst>
          </a:prstGeom>
          <a:solidFill>
            <a:schemeClr val="bg1"/>
          </a:solidFill>
          <a:ln w="25400">
            <a:solidFill>
              <a:srgbClr val="00A9CE"/>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nchorCtr="0"/>
          <a:lstStyle/>
          <a:p>
            <a:pPr>
              <a:spcAft>
                <a:spcPts val="300"/>
              </a:spcAft>
            </a:pPr>
            <a:r>
              <a:rPr lang="en-US" sz="1200" b="1" dirty="0">
                <a:solidFill>
                  <a:srgbClr val="000000"/>
                </a:solidFill>
                <a:latin typeface="Arial"/>
                <a:cs typeface="Times New Roman"/>
              </a:rPr>
              <a:t>Supporting national actions</a:t>
            </a:r>
          </a:p>
          <a:p>
            <a:pPr marL="171450" indent="-171450" defTabSz="685800">
              <a:spcAft>
                <a:spcPts val="300"/>
              </a:spcAft>
              <a:buFont typeface="Arial" panose="020B0604020202020204" pitchFamily="34" charset="0"/>
              <a:buChar char="•"/>
              <a:defRPr/>
            </a:pPr>
            <a:r>
              <a:rPr lang="en-GB" sz="1200" dirty="0">
                <a:solidFill>
                  <a:schemeClr val="tx1"/>
                </a:solidFill>
                <a:latin typeface="Arial" panose="020B0604020202020204" pitchFamily="34" charset="0"/>
                <a:cs typeface="Arial" panose="020B0604020202020204" pitchFamily="34" charset="0"/>
              </a:rPr>
              <a:t>Workforce planning </a:t>
            </a:r>
          </a:p>
          <a:p>
            <a:pPr marL="171450" indent="-171450" defTabSz="685800">
              <a:spcAft>
                <a:spcPts val="300"/>
              </a:spcAft>
              <a:buFont typeface="Arial" panose="020B0604020202020204" pitchFamily="34" charset="0"/>
              <a:buChar char="•"/>
              <a:defRPr/>
            </a:pPr>
            <a:r>
              <a:rPr lang="en-GB" sz="1200" dirty="0">
                <a:solidFill>
                  <a:schemeClr val="tx1"/>
                </a:solidFill>
                <a:latin typeface="Arial" panose="020B0604020202020204" pitchFamily="34" charset="0"/>
                <a:cs typeface="Arial" panose="020B0604020202020204" pitchFamily="34" charset="0"/>
              </a:rPr>
              <a:t>Digital passports</a:t>
            </a:r>
          </a:p>
          <a:p>
            <a:pPr marL="171450" indent="-171450" defTabSz="685800">
              <a:spcAft>
                <a:spcPts val="300"/>
              </a:spcAft>
              <a:buFont typeface="Arial" panose="020B0604020202020204" pitchFamily="34" charset="0"/>
              <a:buChar char="•"/>
              <a:defRPr/>
            </a:pPr>
            <a:r>
              <a:rPr lang="en-GB" sz="1200" dirty="0">
                <a:solidFill>
                  <a:schemeClr val="tx1"/>
                </a:solidFill>
                <a:latin typeface="Arial" panose="020B0604020202020204" pitchFamily="34" charset="0"/>
                <a:cs typeface="Arial" panose="020B0604020202020204" pitchFamily="34" charset="0"/>
              </a:rPr>
              <a:t>Growing the numbers of clinical support workers</a:t>
            </a:r>
            <a:endParaRPr lang="en-GB" sz="12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171450" indent="-171450" defTabSz="685800">
              <a:spcAft>
                <a:spcPts val="300"/>
              </a:spcAft>
              <a:buFont typeface="Arial" panose="020B0604020202020204" pitchFamily="34" charset="0"/>
              <a:buChar char="•"/>
              <a:defRPr/>
            </a:pPr>
            <a:r>
              <a:rPr lang="en-GB" sz="1100" dirty="0">
                <a:solidFill>
                  <a:schemeClr val="tx1"/>
                </a:solidFill>
                <a:latin typeface="Arial" panose="020B0604020202020204" pitchFamily="34" charset="0"/>
                <a:ea typeface="Times New Roman" panose="02020603050405020304" pitchFamily="18" charset="0"/>
                <a:cs typeface="Arial" panose="020B0604020202020204" pitchFamily="34" charset="0"/>
              </a:rPr>
              <a:t>Retention initiatives focused on ‘at risk’ cohorts (e.g., over 50s)</a:t>
            </a:r>
            <a:endParaRPr lang="en-GB" sz="11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13027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F4010D8-1ABD-4918-980F-C53B5BEA5020}"/>
              </a:ext>
            </a:extLst>
          </p:cNvPr>
          <p:cNvSpPr/>
          <p:nvPr/>
        </p:nvSpPr>
        <p:spPr>
          <a:xfrm>
            <a:off x="728579" y="733299"/>
            <a:ext cx="10577596" cy="1200329"/>
          </a:xfrm>
          <a:prstGeom prst="rect">
            <a:avLst/>
          </a:prstGeom>
        </p:spPr>
        <p:txBody>
          <a:bodyPr wrap="square">
            <a:spAutoFit/>
          </a:bodyPr>
          <a:lstStyle/>
          <a:p>
            <a:r>
              <a:rPr lang="en-GB" sz="3600" b="1" dirty="0">
                <a:solidFill>
                  <a:srgbClr val="005EB8"/>
                </a:solidFill>
                <a:latin typeface="Arial" panose="020B0604020202020204" pitchFamily="34" charset="0"/>
                <a:cs typeface="Arial" panose="020B0604020202020204" pitchFamily="34" charset="0"/>
              </a:rPr>
              <a:t>Actions for closing the gap in recruitment and promotion outcomes – six national actions </a:t>
            </a:r>
            <a:endParaRPr lang="en-GB" sz="3600" b="1"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F8F642CC-3B23-4C56-B3A0-5DF71BC5111C}"/>
              </a:ext>
            </a:extLst>
          </p:cNvPr>
          <p:cNvSpPr txBox="1"/>
          <p:nvPr/>
        </p:nvSpPr>
        <p:spPr>
          <a:xfrm>
            <a:off x="965011" y="2143143"/>
            <a:ext cx="10261978" cy="3539430"/>
          </a:xfrm>
          <a:prstGeom prst="rect">
            <a:avLst/>
          </a:prstGeom>
          <a:noFill/>
        </p:spPr>
        <p:txBody>
          <a:bodyPr wrap="square" rtlCol="0">
            <a:spAutoFit/>
          </a:bodyPr>
          <a:lstStyle/>
          <a:p>
            <a:pPr marL="342900" indent="-342900">
              <a:buFont typeface="+mj-lt"/>
              <a:buAutoNum type="arabicPeriod"/>
            </a:pPr>
            <a:r>
              <a:rPr lang="en-GB" sz="2800" dirty="0">
                <a:latin typeface="Arial" panose="020B0604020202020204" pitchFamily="34" charset="0"/>
                <a:cs typeface="Arial" panose="020B0604020202020204" pitchFamily="34" charset="0"/>
              </a:rPr>
              <a:t>Ensure Executive Senior Managers own the agenda</a:t>
            </a:r>
          </a:p>
          <a:p>
            <a:pPr marL="342900" indent="-342900">
              <a:buFont typeface="+mj-lt"/>
              <a:buAutoNum type="arabicPeriod"/>
            </a:pPr>
            <a:r>
              <a:rPr lang="en-GB" sz="2800" dirty="0">
                <a:latin typeface="Arial" panose="020B0604020202020204" pitchFamily="34" charset="0"/>
                <a:cs typeface="Arial" panose="020B0604020202020204" pitchFamily="34" charset="0"/>
              </a:rPr>
              <a:t>Introduce a system of ‘comply or explain’</a:t>
            </a:r>
          </a:p>
          <a:p>
            <a:pPr marL="342900" indent="-342900">
              <a:buFont typeface="+mj-lt"/>
              <a:buAutoNum type="arabicPeriod"/>
            </a:pPr>
            <a:r>
              <a:rPr lang="en-GB" sz="2800" dirty="0">
                <a:latin typeface="Arial" panose="020B0604020202020204" pitchFamily="34" charset="0"/>
                <a:cs typeface="Arial" panose="020B0604020202020204" pitchFamily="34" charset="0"/>
              </a:rPr>
              <a:t>Organise talent panels</a:t>
            </a:r>
          </a:p>
          <a:p>
            <a:pPr marL="342900" indent="-342900">
              <a:buFont typeface="+mj-lt"/>
              <a:buAutoNum type="arabicPeriod"/>
            </a:pPr>
            <a:r>
              <a:rPr lang="en-GB" sz="2800" dirty="0">
                <a:latin typeface="Arial" panose="020B0604020202020204" pitchFamily="34" charset="0"/>
                <a:cs typeface="Arial" panose="020B0604020202020204" pitchFamily="34" charset="0"/>
              </a:rPr>
              <a:t>Enhance equality, diversity and inclusion support</a:t>
            </a:r>
          </a:p>
          <a:p>
            <a:pPr marL="342900" indent="-342900">
              <a:buFont typeface="+mj-lt"/>
              <a:buAutoNum type="arabicPeriod"/>
            </a:pPr>
            <a:r>
              <a:rPr lang="en-GB" sz="2800" dirty="0">
                <a:latin typeface="Arial" panose="020B0604020202020204" pitchFamily="34" charset="0"/>
                <a:cs typeface="Arial" panose="020B0604020202020204" pitchFamily="34" charset="0"/>
              </a:rPr>
              <a:t>Overhaul interview processes</a:t>
            </a:r>
          </a:p>
          <a:p>
            <a:pPr marL="342900" indent="-342900">
              <a:buFont typeface="+mj-lt"/>
              <a:buAutoNum type="arabicPeriod"/>
            </a:pPr>
            <a:r>
              <a:rPr lang="en-GB" sz="2800" dirty="0">
                <a:latin typeface="Arial" panose="020B0604020202020204" pitchFamily="34" charset="0"/>
                <a:cs typeface="Arial" panose="020B0604020202020204" pitchFamily="34" charset="0"/>
              </a:rPr>
              <a:t>Adopt resources, guides and tools for productive conversations about race</a:t>
            </a:r>
          </a:p>
          <a:p>
            <a:pPr marL="342900" indent="-342900">
              <a:buFont typeface="+mj-lt"/>
              <a:buAutoNum type="arabicPeriod"/>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120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6">
            <a:extLst>
              <a:ext uri="{FF2B5EF4-FFF2-40B4-BE49-F238E27FC236}">
                <a16:creationId xmlns:a16="http://schemas.microsoft.com/office/drawing/2014/main" id="{1EADCAF8-8823-4E89-8612-21029831A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30" name="Rectangle 8">
            <a:extLst>
              <a:ext uri="{FF2B5EF4-FFF2-40B4-BE49-F238E27FC236}">
                <a16:creationId xmlns:a16="http://schemas.microsoft.com/office/drawing/2014/main" id="{28CA07B2-0819-4B62-9425-7A52BBDD70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Arial" panose="020B0604020202020204" pitchFamily="34" charset="0"/>
            </a:endParaRPr>
          </a:p>
        </p:txBody>
      </p:sp>
      <p:grpSp>
        <p:nvGrpSpPr>
          <p:cNvPr id="31" name="Group 10">
            <a:extLst>
              <a:ext uri="{FF2B5EF4-FFF2-40B4-BE49-F238E27FC236}">
                <a16:creationId xmlns:a16="http://schemas.microsoft.com/office/drawing/2014/main" id="{DA02BEE4-A5D4-40AF-882D-49D34B086F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p:grpSpPr>
        <p:sp>
          <p:nvSpPr>
            <p:cNvPr id="32" name="Freeform: Shape 11">
              <a:extLst>
                <a:ext uri="{FF2B5EF4-FFF2-40B4-BE49-F238E27FC236}">
                  <a16:creationId xmlns:a16="http://schemas.microsoft.com/office/drawing/2014/main" id="{0F5843EB-154F-4459-8954-BB1DF64BBD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endParaRPr>
            </a:p>
          </p:txBody>
        </p:sp>
        <p:sp>
          <p:nvSpPr>
            <p:cNvPr id="33" name="Freeform: Shape 12">
              <a:extLst>
                <a:ext uri="{FF2B5EF4-FFF2-40B4-BE49-F238E27FC236}">
                  <a16:creationId xmlns:a16="http://schemas.microsoft.com/office/drawing/2014/main" id="{75905135-55D9-431B-8D5A-4C5C92B1F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endParaRPr>
            </a:p>
          </p:txBody>
        </p:sp>
        <p:sp>
          <p:nvSpPr>
            <p:cNvPr id="34" name="Freeform: Shape 13">
              <a:extLst>
                <a:ext uri="{FF2B5EF4-FFF2-40B4-BE49-F238E27FC236}">
                  <a16:creationId xmlns:a16="http://schemas.microsoft.com/office/drawing/2014/main" id="{9B732812-A0BB-4324-B390-DFEF26C109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endParaRPr>
            </a:p>
          </p:txBody>
        </p:sp>
        <p:sp>
          <p:nvSpPr>
            <p:cNvPr id="35" name="Freeform: Shape 14">
              <a:extLst>
                <a:ext uri="{FF2B5EF4-FFF2-40B4-BE49-F238E27FC236}">
                  <a16:creationId xmlns:a16="http://schemas.microsoft.com/office/drawing/2014/main" id="{01FEC055-6F76-4E20-BC93-76C2F58EAF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endParaRPr>
            </a:p>
          </p:txBody>
        </p:sp>
        <p:sp>
          <p:nvSpPr>
            <p:cNvPr id="36" name="Freeform: Shape 15">
              <a:extLst>
                <a:ext uri="{FF2B5EF4-FFF2-40B4-BE49-F238E27FC236}">
                  <a16:creationId xmlns:a16="http://schemas.microsoft.com/office/drawing/2014/main" id="{D74CD21D-122E-4F3D-82AF-F4A37C278A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endParaRPr>
            </a:p>
          </p:txBody>
        </p:sp>
        <p:sp>
          <p:nvSpPr>
            <p:cNvPr id="37" name="Freeform: Shape 16">
              <a:extLst>
                <a:ext uri="{FF2B5EF4-FFF2-40B4-BE49-F238E27FC236}">
                  <a16:creationId xmlns:a16="http://schemas.microsoft.com/office/drawing/2014/main" id="{5A7FF51F-3820-41BE-8690-7E758ECFA7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gradFill>
              <a:gsLst>
                <a:gs pos="813">
                  <a:schemeClr val="bg1">
                    <a:alpha val="41000"/>
                  </a:schemeClr>
                </a:gs>
                <a:gs pos="20000">
                  <a:schemeClr val="accent5">
                    <a:lumMod val="85000"/>
                    <a:alpha val="56000"/>
                  </a:schemeClr>
                </a:gs>
                <a:gs pos="44000">
                  <a:schemeClr val="accent6">
                    <a:lumMod val="40000"/>
                    <a:lumOff val="60000"/>
                    <a:alpha val="57000"/>
                  </a:schemeClr>
                </a:gs>
                <a:gs pos="100000">
                  <a:schemeClr val="bg1">
                    <a:alpha val="59000"/>
                  </a:schemeClr>
                </a:gs>
                <a:gs pos="74000">
                  <a:schemeClr val="accent1">
                    <a:lumMod val="91000"/>
                    <a:lumOff val="9000"/>
                    <a:alpha val="34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endParaRPr>
            </a:p>
          </p:txBody>
        </p:sp>
        <p:sp>
          <p:nvSpPr>
            <p:cNvPr id="38" name="Freeform: Shape 17">
              <a:extLst>
                <a:ext uri="{FF2B5EF4-FFF2-40B4-BE49-F238E27FC236}">
                  <a16:creationId xmlns:a16="http://schemas.microsoft.com/office/drawing/2014/main" id="{85EAD889-EA4D-485F-BA9C-F6473A432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latin typeface="Arial" panose="020B0604020202020204" pitchFamily="34" charset="0"/>
              </a:endParaRPr>
            </a:p>
          </p:txBody>
        </p:sp>
      </p:grpSp>
      <p:sp>
        <p:nvSpPr>
          <p:cNvPr id="2" name="Title 1">
            <a:extLst>
              <a:ext uri="{FF2B5EF4-FFF2-40B4-BE49-F238E27FC236}">
                <a16:creationId xmlns:a16="http://schemas.microsoft.com/office/drawing/2014/main" id="{BCA98B80-6EA2-4BF4-9629-5EF3906CA0EE}"/>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4400" kern="1200" dirty="0">
                <a:solidFill>
                  <a:schemeClr val="tx2"/>
                </a:solidFill>
                <a:ea typeface="+mj-ea"/>
                <a:cs typeface="+mj-cs"/>
              </a:rPr>
              <a:t>Leading with compassion and inclusion </a:t>
            </a:r>
          </a:p>
        </p:txBody>
      </p:sp>
    </p:spTree>
    <p:extLst>
      <p:ext uri="{BB962C8B-B14F-4D97-AF65-F5344CB8AC3E}">
        <p14:creationId xmlns:p14="http://schemas.microsoft.com/office/powerpoint/2010/main" val="1349519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E5DA1A-9D13-41AF-B281-D18C01CE7DD2}"/>
              </a:ext>
            </a:extLst>
          </p:cNvPr>
          <p:cNvSpPr>
            <a:spLocks noGrp="1"/>
          </p:cNvSpPr>
          <p:nvPr>
            <p:ph sz="quarter" idx="10"/>
          </p:nvPr>
        </p:nvSpPr>
        <p:spPr>
          <a:xfrm>
            <a:off x="781878" y="1314995"/>
            <a:ext cx="10641498" cy="4284616"/>
          </a:xfrm>
        </p:spPr>
        <p:txBody>
          <a:bodyPr>
            <a:normAutofit lnSpcReduction="10000"/>
          </a:bodyPr>
          <a:lstStyle/>
          <a:p>
            <a:pPr marL="0" indent="0" algn="just">
              <a:buNone/>
            </a:pPr>
            <a:r>
              <a:rPr lang="en-GB" sz="1800" dirty="0"/>
              <a:t>The NHS must have senior managers with the right skills to lead a health care service that is inclusive and compassionate. Good leadership can be found at all levels and in all teams in the NHS. This has been highlighted in response to the COVID-19 pandemic where people in non-formal leadership roles became significant. However, we also know that progress in tackling racism and other inequalities have been in part slow due to lack of leadership in the NHS. We need to recognise the areas of good leadership and celebrate all colleagues that are leading the way in challenging racism and creating a culture of inclusion for all.</a:t>
            </a:r>
          </a:p>
          <a:p>
            <a:pPr marL="0" indent="0" algn="just">
              <a:buNone/>
            </a:pPr>
            <a:r>
              <a:rPr lang="en-GB" sz="1800" dirty="0"/>
              <a:t>Leaders set the tone and play a key role in influencing  the culture of an organisation. To embed the core values of compassion and inclusion we need leaders to lead by example across all level of our health care system. To fight systemic racism leaders need to be engaged in a compassionate way with staff affected by such inequalities and injustice. </a:t>
            </a:r>
          </a:p>
          <a:p>
            <a:pPr marL="0" indent="0" algn="just">
              <a:buNone/>
            </a:pPr>
            <a:r>
              <a:rPr lang="en-GB" sz="1800" dirty="0"/>
              <a:t>Leaders must also create inclusive and compassionate organisations that ensures BME staff are free from discrimination. We must continue to engage with staff affected by racism and other type of discriminations. However, leaders should stop expecting BME colleagues and those affected by discriminations to solve the problems of racism. Therefore, one of our priorities is to ensure leaders are supported and equipped to understand better how to use their leadership position and White privilege to tackle racism. </a:t>
            </a:r>
          </a:p>
          <a:p>
            <a:pPr marL="342900" indent="-342900">
              <a:buFont typeface="+mj-lt"/>
              <a:buAutoNum type="arabicPeriod"/>
            </a:pPr>
            <a:endParaRPr lang="en-GB" dirty="0"/>
          </a:p>
        </p:txBody>
      </p:sp>
      <p:sp>
        <p:nvSpPr>
          <p:cNvPr id="5" name="Speech Bubble: Rectangle 4">
            <a:extLst>
              <a:ext uri="{FF2B5EF4-FFF2-40B4-BE49-F238E27FC236}">
                <a16:creationId xmlns:a16="http://schemas.microsoft.com/office/drawing/2014/main" id="{6FBAA6B9-8B4E-468E-A70D-98AA48FEF362}"/>
              </a:ext>
            </a:extLst>
          </p:cNvPr>
          <p:cNvSpPr/>
          <p:nvPr/>
        </p:nvSpPr>
        <p:spPr>
          <a:xfrm>
            <a:off x="1877246" y="5779226"/>
            <a:ext cx="8448282" cy="532210"/>
          </a:xfrm>
          <a:prstGeom prst="wedgeRectCallout">
            <a:avLst>
              <a:gd name="adj1" fmla="val -21113"/>
              <a:gd name="adj2" fmla="val 46221"/>
            </a:avLst>
          </a:prstGeom>
          <a:ln>
            <a:solidFill>
              <a:srgbClr val="0072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“The standard we walk past is the standard we accept” - David Lindsay Morrison </a:t>
            </a:r>
          </a:p>
        </p:txBody>
      </p:sp>
      <p:sp>
        <p:nvSpPr>
          <p:cNvPr id="9" name="TextBox 8">
            <a:extLst>
              <a:ext uri="{FF2B5EF4-FFF2-40B4-BE49-F238E27FC236}">
                <a16:creationId xmlns:a16="http://schemas.microsoft.com/office/drawing/2014/main" id="{4B092904-C3B6-4EB2-882B-8802C249BAEF}"/>
              </a:ext>
            </a:extLst>
          </p:cNvPr>
          <p:cNvSpPr txBox="1"/>
          <p:nvPr/>
        </p:nvSpPr>
        <p:spPr>
          <a:xfrm>
            <a:off x="781878" y="279707"/>
            <a:ext cx="7562850" cy="707886"/>
          </a:xfrm>
          <a:prstGeom prst="rect">
            <a:avLst/>
          </a:prstGeom>
          <a:noFill/>
        </p:spPr>
        <p:txBody>
          <a:bodyPr wrap="square" rtlCol="0">
            <a:spAutoFit/>
          </a:bodyPr>
          <a:lstStyle/>
          <a:p>
            <a:r>
              <a:rPr lang="en-GB" sz="4000" dirty="0">
                <a:solidFill>
                  <a:schemeClr val="accent1"/>
                </a:solidFill>
                <a:latin typeface="Arial" panose="020B0604020202020204" pitchFamily="34" charset="0"/>
                <a:cs typeface="Arial" panose="020B0604020202020204" pitchFamily="34" charset="0"/>
              </a:rPr>
              <a:t>Leadership skills </a:t>
            </a:r>
          </a:p>
        </p:txBody>
      </p:sp>
    </p:spTree>
    <p:extLst>
      <p:ext uri="{BB962C8B-B14F-4D97-AF65-F5344CB8AC3E}">
        <p14:creationId xmlns:p14="http://schemas.microsoft.com/office/powerpoint/2010/main" val="12307494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73B0C-57CE-4AFC-B3B4-57B73C739829}"/>
              </a:ext>
            </a:extLst>
          </p:cNvPr>
          <p:cNvSpPr>
            <a:spLocks noGrp="1"/>
          </p:cNvSpPr>
          <p:nvPr>
            <p:ph type="title"/>
          </p:nvPr>
        </p:nvSpPr>
        <p:spPr>
          <a:xfrm>
            <a:off x="237320" y="602550"/>
            <a:ext cx="10641498" cy="611649"/>
          </a:xfrm>
        </p:spPr>
        <p:txBody>
          <a:bodyPr/>
          <a:lstStyle/>
          <a:p>
            <a:r>
              <a:rPr lang="en-GB" dirty="0"/>
              <a:t>Acknowledgment and courage from our leaders.</a:t>
            </a:r>
          </a:p>
        </p:txBody>
      </p:sp>
      <p:sp>
        <p:nvSpPr>
          <p:cNvPr id="3" name="Content Placeholder 2">
            <a:extLst>
              <a:ext uri="{FF2B5EF4-FFF2-40B4-BE49-F238E27FC236}">
                <a16:creationId xmlns:a16="http://schemas.microsoft.com/office/drawing/2014/main" id="{4A84220B-7BA0-44B3-A15F-7E793C0648E5}"/>
              </a:ext>
            </a:extLst>
          </p:cNvPr>
          <p:cNvSpPr>
            <a:spLocks noGrp="1"/>
          </p:cNvSpPr>
          <p:nvPr>
            <p:ph sz="quarter" idx="10"/>
          </p:nvPr>
        </p:nvSpPr>
        <p:spPr>
          <a:xfrm>
            <a:off x="781878" y="1297577"/>
            <a:ext cx="10641498" cy="4522444"/>
          </a:xfrm>
        </p:spPr>
        <p:txBody>
          <a:bodyPr>
            <a:noAutofit/>
          </a:bodyPr>
          <a:lstStyle/>
          <a:p>
            <a:pPr marL="0" indent="0" algn="just">
              <a:buNone/>
            </a:pPr>
            <a:r>
              <a:rPr lang="en-GB" sz="1800" dirty="0"/>
              <a:t>It is noteworthy that the Chief Executive of Birmingham and Solihull Mental Health NHS Foundation Trust, Roisin Fallon-Williams, in writing to her staff on 5 June 2020 admitted her honest and courageous stance in this regard. </a:t>
            </a:r>
          </a:p>
          <a:p>
            <a:pPr marL="0" indent="0" algn="just">
              <a:buNone/>
            </a:pPr>
            <a:r>
              <a:rPr lang="en-GB" sz="1800" dirty="0"/>
              <a:t>In her letter she states:</a:t>
            </a:r>
          </a:p>
          <a:p>
            <a:pPr marL="0" indent="0" algn="just">
              <a:buNone/>
            </a:pPr>
            <a:r>
              <a:rPr lang="en-GB" sz="1800" i="1" dirty="0"/>
              <a:t>‘I write this to us all from what I now know and understand to be an ignorant and incompetent stance. I believed I was a good person, a compassionate and dedicated nurse and health professional who sought to understand and care for others and in doing so always sought to do the right thing. I interacted and responded to colleagues and service users who were victims of discrimination from a perspective of believing this to be about others’ behaviours, attitudes and beliefs, understanding that the right and expected role for me to take was one of empathy giver. </a:t>
            </a:r>
            <a:r>
              <a:rPr lang="en-GB" sz="1800" b="1" i="1" dirty="0"/>
              <a:t>Whilst I remain ignorant and incompetent, I do now better understand that I am culpable. I have been complicit, I have made individuals’ trauma worse through my words, my actions and inactions. </a:t>
            </a:r>
            <a:r>
              <a:rPr lang="en-GB" sz="1800" i="1" dirty="0"/>
              <a:t>In this knowledge I have a duty to educate myself and share my learning with others, to work to change my behaviours, be mindful of my impact on others, seek feedback to act upon.’</a:t>
            </a:r>
            <a:endParaRPr lang="en-GB" sz="1800" dirty="0"/>
          </a:p>
        </p:txBody>
      </p:sp>
      <p:sp>
        <p:nvSpPr>
          <p:cNvPr id="4" name="Callout: Line 3">
            <a:extLst>
              <a:ext uri="{FF2B5EF4-FFF2-40B4-BE49-F238E27FC236}">
                <a16:creationId xmlns:a16="http://schemas.microsoft.com/office/drawing/2014/main" id="{E52B9AEC-6A9D-4671-87D2-7E060068B898}"/>
              </a:ext>
            </a:extLst>
          </p:cNvPr>
          <p:cNvSpPr/>
          <p:nvPr/>
        </p:nvSpPr>
        <p:spPr>
          <a:xfrm>
            <a:off x="1561803" y="5683190"/>
            <a:ext cx="3996266" cy="999066"/>
          </a:xfrm>
          <a:prstGeom prst="borderCallout1">
            <a:avLst>
              <a:gd name="adj1" fmla="val 18750"/>
              <a:gd name="adj2" fmla="val -8333"/>
              <a:gd name="adj3" fmla="val -31568"/>
              <a:gd name="adj4" fmla="val -28799"/>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“This statement is a positive step in showing insight and understanding of individual responsibility.”</a:t>
            </a:r>
          </a:p>
        </p:txBody>
      </p:sp>
      <p:sp>
        <p:nvSpPr>
          <p:cNvPr id="5" name="Speech Bubble: Rectangle with Corners Rounded 4">
            <a:extLst>
              <a:ext uri="{FF2B5EF4-FFF2-40B4-BE49-F238E27FC236}">
                <a16:creationId xmlns:a16="http://schemas.microsoft.com/office/drawing/2014/main" id="{9550EDEC-6D8C-4374-BAAC-CA5B56352D3F}"/>
              </a:ext>
            </a:extLst>
          </p:cNvPr>
          <p:cNvSpPr/>
          <p:nvPr/>
        </p:nvSpPr>
        <p:spPr>
          <a:xfrm>
            <a:off x="8215851" y="5281099"/>
            <a:ext cx="3215639" cy="1244600"/>
          </a:xfrm>
          <a:prstGeom prst="wedgeRoundRectCallout">
            <a:avLst>
              <a:gd name="adj1" fmla="val 65879"/>
              <a:gd name="adj2" fmla="val -60117"/>
              <a:gd name="adj3" fmla="val 16667"/>
            </a:avLst>
          </a:prstGeom>
          <a:solidFill>
            <a:srgbClr val="00A9CE"/>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“This gives us hope that we have leaders who are prepared to change the status quo” </a:t>
            </a:r>
          </a:p>
        </p:txBody>
      </p:sp>
    </p:spTree>
    <p:extLst>
      <p:ext uri="{BB962C8B-B14F-4D97-AF65-F5344CB8AC3E}">
        <p14:creationId xmlns:p14="http://schemas.microsoft.com/office/powerpoint/2010/main" val="4065432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CD4BB-5F7B-4C09-82B3-7EFF9433CF01}"/>
              </a:ext>
            </a:extLst>
          </p:cNvPr>
          <p:cNvSpPr>
            <a:spLocks noGrp="1"/>
          </p:cNvSpPr>
          <p:nvPr>
            <p:ph type="title"/>
          </p:nvPr>
        </p:nvSpPr>
        <p:spPr>
          <a:xfrm>
            <a:off x="441971" y="703137"/>
            <a:ext cx="11454666" cy="611649"/>
          </a:xfrm>
        </p:spPr>
        <p:txBody>
          <a:bodyPr>
            <a:noAutofit/>
          </a:bodyPr>
          <a:lstStyle/>
          <a:p>
            <a:r>
              <a:rPr lang="en-GB" sz="4000" dirty="0"/>
              <a:t>(1) Leading with compassion and inclusion </a:t>
            </a:r>
          </a:p>
        </p:txBody>
      </p:sp>
      <p:sp>
        <p:nvSpPr>
          <p:cNvPr id="4" name="Rectangle: Rounded Corners 3">
            <a:extLst>
              <a:ext uri="{FF2B5EF4-FFF2-40B4-BE49-F238E27FC236}">
                <a16:creationId xmlns:a16="http://schemas.microsoft.com/office/drawing/2014/main" id="{A519EBDD-BAD1-4B45-890E-419600479E00}"/>
              </a:ext>
            </a:extLst>
          </p:cNvPr>
          <p:cNvSpPr/>
          <p:nvPr/>
        </p:nvSpPr>
        <p:spPr>
          <a:xfrm>
            <a:off x="647700" y="1646666"/>
            <a:ext cx="10896600" cy="474215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eriod"/>
            </a:pPr>
            <a:r>
              <a:rPr lang="en-GB" dirty="0">
                <a:latin typeface="Arial" panose="020B0604020202020204" pitchFamily="34" charset="0"/>
                <a:cs typeface="Arial" panose="020B0604020202020204" pitchFamily="34" charset="0"/>
              </a:rPr>
              <a:t>Life long leadership academy (NHSE&amp;I) to support senior managers and leaders to self assess and benchmark their skills and knowledge in leading on race equality and inclusion. (S)</a:t>
            </a:r>
          </a:p>
          <a:p>
            <a:pPr marL="342900" indent="-342900">
              <a:buFont typeface="+mj-lt"/>
              <a:buAutoNum type="alphaLcPeriod"/>
            </a:pPr>
            <a:endParaRPr lang="en-GB" dirty="0">
              <a:latin typeface="Arial" panose="020B0604020202020204" pitchFamily="34" charset="0"/>
              <a:cs typeface="Arial" panose="020B0604020202020204" pitchFamily="34" charset="0"/>
            </a:endParaRPr>
          </a:p>
          <a:p>
            <a:pPr marL="342900" indent="-342900">
              <a:buFont typeface="+mj-lt"/>
              <a:buAutoNum type="alphaLcPeriod"/>
            </a:pPr>
            <a:r>
              <a:rPr lang="en-GB" dirty="0">
                <a:latin typeface="Arial" panose="020B0604020202020204" pitchFamily="34" charset="0"/>
                <a:cs typeface="Arial" panose="020B0604020202020204" pitchFamily="34" charset="0"/>
              </a:rPr>
              <a:t>Post training/support leaders must then be able to demonstrate their understanding of the lived experience of BME staff taking into account the issues of intersectionality.(M)</a:t>
            </a:r>
          </a:p>
          <a:p>
            <a:pPr marL="342900" indent="-342900">
              <a:buFont typeface="+mj-lt"/>
              <a:buAutoNum type="alphaLcPeriod"/>
            </a:pPr>
            <a:endParaRPr lang="en-GB" dirty="0">
              <a:latin typeface="Arial" panose="020B0604020202020204" pitchFamily="34" charset="0"/>
              <a:cs typeface="Arial" panose="020B0604020202020204" pitchFamily="34" charset="0"/>
            </a:endParaRPr>
          </a:p>
          <a:p>
            <a:pPr marL="342900" indent="-342900">
              <a:buFont typeface="+mj-lt"/>
              <a:buAutoNum type="alphaLcPeriod"/>
            </a:pPr>
            <a:r>
              <a:rPr lang="en-GB" dirty="0">
                <a:latin typeface="Arial" panose="020B0604020202020204" pitchFamily="34" charset="0"/>
                <a:cs typeface="Arial" panose="020B0604020202020204" pitchFamily="34" charset="0"/>
              </a:rPr>
              <a:t>All managers must evidence (through their appraisal system) how they have applied their learning/skill in tackling racial inequalities affecting BME staff. This should also be applied to all areas of inequality affecting other protected characteristics.(M)</a:t>
            </a:r>
          </a:p>
          <a:p>
            <a:pPr marL="342900" indent="-342900">
              <a:buFont typeface="+mj-lt"/>
              <a:buAutoNum type="alphaLcPeriod"/>
            </a:pPr>
            <a:endParaRPr lang="en-GB" dirty="0">
              <a:latin typeface="Arial" panose="020B0604020202020204" pitchFamily="34" charset="0"/>
              <a:cs typeface="Arial" panose="020B0604020202020204" pitchFamily="34" charset="0"/>
            </a:endParaRPr>
          </a:p>
          <a:p>
            <a:pPr marL="342900" indent="-342900">
              <a:buFont typeface="+mj-lt"/>
              <a:buAutoNum type="alphaLcPeriod"/>
            </a:pPr>
            <a:r>
              <a:rPr lang="en-GB" dirty="0">
                <a:latin typeface="Arial" panose="020B0604020202020204" pitchFamily="34" charset="0"/>
                <a:cs typeface="Arial" panose="020B0604020202020204" pitchFamily="34" charset="0"/>
              </a:rPr>
              <a:t>All Leaders must be prepared to hold others to account by challenging behaviours that demonstrate a lack of compassion and inclusion in their practice. (S)</a:t>
            </a:r>
          </a:p>
          <a:p>
            <a:pPr marL="342900" indent="-342900">
              <a:buFont typeface="+mj-lt"/>
              <a:buAutoNum type="alphaLcPeriod"/>
            </a:pPr>
            <a:endParaRPr lang="en-GB" dirty="0">
              <a:latin typeface="Arial" panose="020B0604020202020204" pitchFamily="34" charset="0"/>
              <a:cs typeface="Arial" panose="020B0604020202020204" pitchFamily="34" charset="0"/>
            </a:endParaRPr>
          </a:p>
          <a:p>
            <a:pPr marL="342900" indent="-342900">
              <a:buFont typeface="+mj-lt"/>
              <a:buAutoNum type="alphaLcPeriod"/>
            </a:pPr>
            <a:r>
              <a:rPr lang="en-GB" dirty="0">
                <a:latin typeface="Arial" panose="020B0604020202020204" pitchFamily="34" charset="0"/>
                <a:cs typeface="Arial" panose="020B0604020202020204" pitchFamily="34" charset="0"/>
              </a:rPr>
              <a:t>All organisations to sign up to the NHS compact when launched. (M)</a:t>
            </a:r>
          </a:p>
        </p:txBody>
      </p:sp>
      <p:sp>
        <p:nvSpPr>
          <p:cNvPr id="3" name="Rectangle: Rounded Corners 2">
            <a:extLst>
              <a:ext uri="{FF2B5EF4-FFF2-40B4-BE49-F238E27FC236}">
                <a16:creationId xmlns:a16="http://schemas.microsoft.com/office/drawing/2014/main" id="{455C4C8B-48D0-4784-A2A2-6B93B7D8F895}"/>
              </a:ext>
            </a:extLst>
          </p:cNvPr>
          <p:cNvSpPr/>
          <p:nvPr/>
        </p:nvSpPr>
        <p:spPr>
          <a:xfrm>
            <a:off x="8668658" y="5282283"/>
            <a:ext cx="2669902" cy="797580"/>
          </a:xfrm>
          <a:prstGeom prst="round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000" dirty="0">
                <a:solidFill>
                  <a:srgbClr val="E8EDEE"/>
                </a:solidFill>
                <a:latin typeface="Arial" panose="020B0604020202020204" pitchFamily="34" charset="0"/>
                <a:cs typeface="Arial" panose="020B0604020202020204" pitchFamily="34" charset="0"/>
              </a:rPr>
              <a:t>Key:</a:t>
            </a:r>
          </a:p>
          <a:p>
            <a:pPr marL="285750" lvl="0" indent="-285750">
              <a:buFont typeface="Arial" panose="020B0604020202020204" pitchFamily="34" charset="0"/>
              <a:buChar char="•"/>
            </a:pPr>
            <a:r>
              <a:rPr lang="en-GB" sz="1000" dirty="0">
                <a:solidFill>
                  <a:srgbClr val="E8EDEE"/>
                </a:solidFill>
                <a:latin typeface="Arial" panose="020B0604020202020204" pitchFamily="34" charset="0"/>
                <a:cs typeface="Arial" panose="020B0604020202020204" pitchFamily="34" charset="0"/>
              </a:rPr>
              <a:t>(S) Short term goals (3-6 months) </a:t>
            </a:r>
          </a:p>
          <a:p>
            <a:pPr marL="285750" lvl="0" indent="-285750">
              <a:buFont typeface="Arial" panose="020B0604020202020204" pitchFamily="34" charset="0"/>
              <a:buChar char="•"/>
            </a:pPr>
            <a:r>
              <a:rPr lang="en-GB" sz="1000" dirty="0">
                <a:solidFill>
                  <a:srgbClr val="E8EDEE"/>
                </a:solidFill>
                <a:latin typeface="Arial" panose="020B0604020202020204" pitchFamily="34" charset="0"/>
                <a:cs typeface="Arial" panose="020B0604020202020204" pitchFamily="34" charset="0"/>
              </a:rPr>
              <a:t>(M) Medium term goals (6-12 months)</a:t>
            </a:r>
          </a:p>
          <a:p>
            <a:pPr marL="285750" lvl="0" indent="-285750">
              <a:buFont typeface="Arial" panose="020B0604020202020204" pitchFamily="34" charset="0"/>
              <a:buChar char="•"/>
            </a:pPr>
            <a:r>
              <a:rPr lang="en-GB" sz="1000" dirty="0">
                <a:solidFill>
                  <a:srgbClr val="E8EDEE"/>
                </a:solidFill>
                <a:latin typeface="Arial" panose="020B0604020202020204" pitchFamily="34" charset="0"/>
                <a:cs typeface="Arial" panose="020B0604020202020204" pitchFamily="34" charset="0"/>
              </a:rPr>
              <a:t>(L) Long term goals (12 months over)</a:t>
            </a:r>
          </a:p>
        </p:txBody>
      </p:sp>
    </p:spTree>
    <p:extLst>
      <p:ext uri="{BB962C8B-B14F-4D97-AF65-F5344CB8AC3E}">
        <p14:creationId xmlns:p14="http://schemas.microsoft.com/office/powerpoint/2010/main" val="11149877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CD4BB-5F7B-4C09-82B3-7EFF9433CF01}"/>
              </a:ext>
            </a:extLst>
          </p:cNvPr>
          <p:cNvSpPr>
            <a:spLocks noGrp="1"/>
          </p:cNvSpPr>
          <p:nvPr>
            <p:ph type="title"/>
          </p:nvPr>
        </p:nvSpPr>
        <p:spPr>
          <a:xfrm>
            <a:off x="372302" y="484361"/>
            <a:ext cx="10641498" cy="611649"/>
          </a:xfrm>
        </p:spPr>
        <p:txBody>
          <a:bodyPr>
            <a:noAutofit/>
          </a:bodyPr>
          <a:lstStyle/>
          <a:p>
            <a:r>
              <a:rPr lang="en-GB" sz="4000" dirty="0"/>
              <a:t>(1) Leading with compassion and inclusion </a:t>
            </a:r>
          </a:p>
        </p:txBody>
      </p:sp>
      <p:sp>
        <p:nvSpPr>
          <p:cNvPr id="4" name="Rectangle: Rounded Corners 3">
            <a:extLst>
              <a:ext uri="{FF2B5EF4-FFF2-40B4-BE49-F238E27FC236}">
                <a16:creationId xmlns:a16="http://schemas.microsoft.com/office/drawing/2014/main" id="{A519EBDD-BAD1-4B45-890E-419600479E00}"/>
              </a:ext>
            </a:extLst>
          </p:cNvPr>
          <p:cNvSpPr/>
          <p:nvPr/>
        </p:nvSpPr>
        <p:spPr>
          <a:xfrm>
            <a:off x="741039" y="1581203"/>
            <a:ext cx="10641498" cy="457700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AutoNum type="alphaLcPeriod" startAt="6"/>
            </a:pPr>
            <a:r>
              <a:rPr lang="en-GB" dirty="0">
                <a:solidFill>
                  <a:schemeClr val="tx1"/>
                </a:solidFill>
                <a:latin typeface="Arial" panose="020B0604020202020204" pitchFamily="34" charset="0"/>
                <a:cs typeface="Arial" panose="020B0604020202020204" pitchFamily="34" charset="0"/>
              </a:rPr>
              <a:t>All organisations must co-develop an </a:t>
            </a:r>
            <a:r>
              <a:rPr lang="en-GB" dirty="0">
                <a:solidFill>
                  <a:schemeClr val="accent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anti-racist</a:t>
            </a:r>
            <a:r>
              <a:rPr lang="en-GB" dirty="0">
                <a:solidFill>
                  <a:schemeClr val="tx1"/>
                </a:solidFill>
                <a:latin typeface="Arial" panose="020B0604020202020204" pitchFamily="34" charset="0"/>
                <a:cs typeface="Arial" panose="020B0604020202020204" pitchFamily="34" charset="0"/>
              </a:rPr>
              <a:t> action plan with their system leads. (S)</a:t>
            </a:r>
          </a:p>
          <a:p>
            <a:pPr marL="342900" indent="-342900">
              <a:buAutoNum type="alphaLcPeriod" startAt="6"/>
            </a:pPr>
            <a:r>
              <a:rPr lang="en-GB" dirty="0">
                <a:solidFill>
                  <a:schemeClr val="tx1"/>
                </a:solidFill>
                <a:latin typeface="Arial" panose="020B0604020202020204" pitchFamily="34" charset="0"/>
                <a:cs typeface="Arial" panose="020B0604020202020204" pitchFamily="34" charset="0"/>
              </a:rPr>
              <a:t>All organisations must have Staff Network that are formally constituted as part of the  governance structure. They must be financially supported and have executive sponsorship. (S)</a:t>
            </a:r>
          </a:p>
          <a:p>
            <a:pPr marL="342900" indent="-342900">
              <a:buAutoNum type="alphaLcPeriod" startAt="6"/>
            </a:pPr>
            <a:r>
              <a:rPr lang="en-GB" dirty="0">
                <a:solidFill>
                  <a:schemeClr val="tx1"/>
                </a:solidFill>
                <a:latin typeface="Arial" panose="020B0604020202020204" pitchFamily="34" charset="0"/>
                <a:cs typeface="Arial" panose="020B0604020202020204" pitchFamily="34" charset="0"/>
              </a:rPr>
              <a:t>Staff network chairs must be formally recognised and the chairs seen as formal leaders in organisations. To do this they must be provided with relevant leadership training, be offered protected time for their role and be part of decision making process.(M)</a:t>
            </a:r>
          </a:p>
          <a:p>
            <a:pPr marL="342900" indent="-342900">
              <a:buAutoNum type="alphaLcPeriod" startAt="6"/>
            </a:pPr>
            <a:r>
              <a:rPr lang="en-GB" dirty="0">
                <a:solidFill>
                  <a:schemeClr val="tx1"/>
                </a:solidFill>
                <a:latin typeface="Arial" panose="020B0604020202020204" pitchFamily="34" charset="0"/>
                <a:cs typeface="Arial" panose="020B0604020202020204" pitchFamily="34" charset="0"/>
              </a:rPr>
              <a:t>Each STP must appoint a senior ED&amp;I lead working at a system level. (S)</a:t>
            </a:r>
          </a:p>
          <a:p>
            <a:pPr marL="342900" indent="-342900">
              <a:buAutoNum type="alphaLcPeriod" startAt="6"/>
            </a:pPr>
            <a:r>
              <a:rPr lang="en-GB" dirty="0">
                <a:solidFill>
                  <a:schemeClr val="tx1"/>
                </a:solidFill>
                <a:latin typeface="Arial" panose="020B0604020202020204" pitchFamily="34" charset="0"/>
                <a:cs typeface="Arial" panose="020B0604020202020204" pitchFamily="34" charset="0"/>
              </a:rPr>
              <a:t>WRES Experts must be represented at each of the system people board. (M)</a:t>
            </a:r>
          </a:p>
          <a:p>
            <a:pPr marL="342900" indent="-342900">
              <a:buAutoNum type="alphaLcPeriod" startAt="6"/>
            </a:pPr>
            <a:r>
              <a:rPr lang="en-GB" dirty="0">
                <a:solidFill>
                  <a:schemeClr val="tx1"/>
                </a:solidFill>
                <a:latin typeface="Arial" panose="020B0604020202020204" pitchFamily="34" charset="0"/>
                <a:cs typeface="Arial" panose="020B0604020202020204" pitchFamily="34" charset="0"/>
              </a:rPr>
              <a:t>ED&amp;I leads across all organisations need to be supported and banded at a strategic level and must be provided a clear career progression route. (L)</a:t>
            </a:r>
          </a:p>
          <a:p>
            <a:pPr marL="342900" indent="-342900">
              <a:buAutoNum type="alphaLcPeriod" startAt="6"/>
            </a:pPr>
            <a:r>
              <a:rPr lang="en-GB" dirty="0">
                <a:solidFill>
                  <a:schemeClr val="tx1"/>
                </a:solidFill>
                <a:latin typeface="Arial" panose="020B0604020202020204" pitchFamily="34" charset="0"/>
                <a:cs typeface="Arial" panose="020B0604020202020204" pitchFamily="34" charset="0"/>
              </a:rPr>
              <a:t>NHSE&amp;I will develop leadership development programme for ED&amp;I leads and staff network leads.(M)</a:t>
            </a:r>
          </a:p>
          <a:p>
            <a:pPr marL="342900" indent="-342900">
              <a:buAutoNum type="alphaLcPeriod" startAt="6"/>
            </a:pPr>
            <a:r>
              <a:rPr lang="en-GB" dirty="0">
                <a:solidFill>
                  <a:schemeClr val="tx1"/>
                </a:solidFill>
                <a:latin typeface="Arial" panose="020B0604020202020204" pitchFamily="34" charset="0"/>
                <a:cs typeface="Arial" panose="020B0604020202020204" pitchFamily="34" charset="0"/>
              </a:rPr>
              <a:t>All organisations to sign up to the </a:t>
            </a:r>
            <a:r>
              <a:rPr lang="en-GB" dirty="0">
                <a:solidFill>
                  <a:schemeClr val="tx1"/>
                </a:solidFill>
                <a:latin typeface="Arial" panose="020B0604020202020204" pitchFamily="34" charset="0"/>
                <a:cs typeface="Arial" panose="020B0604020202020204" pitchFamily="34" charset="0"/>
                <a:hlinkClick r:id="rId3"/>
              </a:rPr>
              <a:t>Race Equality Code 2020</a:t>
            </a:r>
            <a:r>
              <a:rPr lang="en-GB" dirty="0">
                <a:solidFill>
                  <a:schemeClr val="tx1"/>
                </a:solidFill>
                <a:latin typeface="Arial" panose="020B0604020202020204" pitchFamily="34" charset="0"/>
                <a:cs typeface="Arial" panose="020B0604020202020204" pitchFamily="34" charset="0"/>
              </a:rPr>
              <a:t>. (S)</a:t>
            </a:r>
          </a:p>
          <a:p>
            <a:pPr marL="342900" indent="-342900">
              <a:buFontTx/>
              <a:buAutoNum type="alphaLcPeriod" startAt="5"/>
            </a:pPr>
            <a:endParaRPr lang="en-GB" dirty="0">
              <a:latin typeface="Arial" panose="020B0604020202020204" pitchFamily="34" charset="0"/>
            </a:endParaRPr>
          </a:p>
        </p:txBody>
      </p:sp>
    </p:spTree>
    <p:extLst>
      <p:ext uri="{BB962C8B-B14F-4D97-AF65-F5344CB8AC3E}">
        <p14:creationId xmlns:p14="http://schemas.microsoft.com/office/powerpoint/2010/main" val="3264583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pic>
        <p:nvPicPr>
          <p:cNvPr id="14" name="Picture 13">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1">
            <a:extLst>
              <a:ext uri="{FF2B5EF4-FFF2-40B4-BE49-F238E27FC236}">
                <a16:creationId xmlns:a16="http://schemas.microsoft.com/office/drawing/2014/main" id="{CDD30878-AA8B-49B9-81C3-8B6FBACD2C9F}"/>
              </a:ext>
            </a:extLst>
          </p:cNvPr>
          <p:cNvSpPr>
            <a:spLocks noGrp="1"/>
          </p:cNvSpPr>
          <p:nvPr>
            <p:ph type="title"/>
          </p:nvPr>
        </p:nvSpPr>
        <p:spPr>
          <a:xfrm>
            <a:off x="6590661" y="2133600"/>
            <a:ext cx="5096241" cy="2809875"/>
          </a:xfrm>
        </p:spPr>
        <p:txBody>
          <a:bodyPr vert="horz" lIns="91440" tIns="45720" rIns="91440" bIns="45720" rtlCol="0" anchor="t">
            <a:normAutofit/>
          </a:bodyPr>
          <a:lstStyle/>
          <a:p>
            <a:r>
              <a:rPr lang="en-US" sz="4000" dirty="0">
                <a:solidFill>
                  <a:srgbClr val="000000"/>
                </a:solidFill>
                <a:cs typeface="+mj-cs"/>
              </a:rPr>
              <a:t>A</a:t>
            </a:r>
            <a:r>
              <a:rPr lang="en-US" sz="4000" kern="1200" dirty="0">
                <a:solidFill>
                  <a:srgbClr val="000000"/>
                </a:solidFill>
                <a:ea typeface="+mj-ea"/>
                <a:cs typeface="+mj-cs"/>
              </a:rPr>
              <a:t>ccessing inclusive and compassionate health and wellbeing support</a:t>
            </a:r>
          </a:p>
        </p:txBody>
      </p:sp>
      <p:sp>
        <p:nvSpPr>
          <p:cNvPr id="16"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panose="020B0604020202020204" pitchFamily="34" charset="0"/>
            </a:endParaRPr>
          </a:p>
        </p:txBody>
      </p:sp>
      <p:pic>
        <p:nvPicPr>
          <p:cNvPr id="9" name="Graphic 8" descr="Group">
            <a:extLst>
              <a:ext uri="{FF2B5EF4-FFF2-40B4-BE49-F238E27FC236}">
                <a16:creationId xmlns:a16="http://schemas.microsoft.com/office/drawing/2014/main" id="{8D0F8263-F914-4C46-832B-0EBD229E56E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
        <p:nvSpPr>
          <p:cNvPr id="6" name="Rectangle 5">
            <a:extLst>
              <a:ext uri="{FF2B5EF4-FFF2-40B4-BE49-F238E27FC236}">
                <a16:creationId xmlns:a16="http://schemas.microsoft.com/office/drawing/2014/main" id="{CFF0A550-2D85-452B-BAB2-99AF1AC63FAD}"/>
              </a:ext>
            </a:extLst>
          </p:cNvPr>
          <p:cNvSpPr/>
          <p:nvPr/>
        </p:nvSpPr>
        <p:spPr>
          <a:xfrm>
            <a:off x="5590902" y="5957080"/>
            <a:ext cx="6096000" cy="646331"/>
          </a:xfrm>
          <a:prstGeom prst="rect">
            <a:avLst/>
          </a:prstGeom>
        </p:spPr>
        <p:txBody>
          <a:bodyPr>
            <a:spAutoFit/>
          </a:bodyPr>
          <a:lstStyle/>
          <a:p>
            <a:r>
              <a:rPr lang="en-US" dirty="0">
                <a:solidFill>
                  <a:srgbClr val="000000"/>
                </a:solidFill>
                <a:latin typeface="Arial" panose="020B0604020202020204" pitchFamily="34" charset="0"/>
              </a:rPr>
              <a:t>“People don’t care how much you know unless they know how much you care” - Theodore Roosevelt</a:t>
            </a:r>
          </a:p>
        </p:txBody>
      </p:sp>
    </p:spTree>
    <p:extLst>
      <p:ext uri="{BB962C8B-B14F-4D97-AF65-F5344CB8AC3E}">
        <p14:creationId xmlns:p14="http://schemas.microsoft.com/office/powerpoint/2010/main" val="265608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D8012-7228-4A99-97D0-15C0F622B6AF}"/>
              </a:ext>
            </a:extLst>
          </p:cNvPr>
          <p:cNvSpPr>
            <a:spLocks noGrp="1"/>
          </p:cNvSpPr>
          <p:nvPr>
            <p:ph type="title"/>
          </p:nvPr>
        </p:nvSpPr>
        <p:spPr/>
        <p:txBody>
          <a:bodyPr/>
          <a:lstStyle/>
          <a:p>
            <a:r>
              <a:rPr lang="en-GB" dirty="0"/>
              <a:t>Introduction</a:t>
            </a:r>
          </a:p>
        </p:txBody>
      </p:sp>
      <p:sp>
        <p:nvSpPr>
          <p:cNvPr id="5" name="Content Placeholder 2">
            <a:extLst>
              <a:ext uri="{FF2B5EF4-FFF2-40B4-BE49-F238E27FC236}">
                <a16:creationId xmlns:a16="http://schemas.microsoft.com/office/drawing/2014/main" id="{09308384-34C1-4F54-B3C6-3FDDF5199709}"/>
              </a:ext>
            </a:extLst>
          </p:cNvPr>
          <p:cNvSpPr>
            <a:spLocks noGrp="1"/>
          </p:cNvSpPr>
          <p:nvPr>
            <p:ph sz="quarter" idx="10"/>
          </p:nvPr>
        </p:nvSpPr>
        <p:spPr>
          <a:xfrm>
            <a:off x="782638" y="1649628"/>
            <a:ext cx="10641012" cy="4792269"/>
          </a:xfrm>
        </p:spPr>
        <p:txBody>
          <a:bodyPr vert="horz" lIns="91440" tIns="45720" rIns="91440" bIns="45720" rtlCol="0" anchor="ctr">
            <a:normAutofit/>
          </a:bodyPr>
          <a:lstStyle/>
          <a:p>
            <a:pPr marL="0" indent="0" algn="just">
              <a:buNone/>
            </a:pPr>
            <a:r>
              <a:rPr lang="en-US" sz="2000" dirty="0"/>
              <a:t>The </a:t>
            </a:r>
            <a:r>
              <a:rPr lang="en-US" sz="2000" dirty="0">
                <a:hlinkClick r:id="rId2"/>
              </a:rPr>
              <a:t>People Plan- action for all of us </a:t>
            </a:r>
            <a:r>
              <a:rPr lang="en-US" sz="2000" dirty="0"/>
              <a:t>and the </a:t>
            </a:r>
            <a:r>
              <a:rPr lang="en-US" sz="2000" dirty="0">
                <a:hlinkClick r:id="rId3"/>
              </a:rPr>
              <a:t>phase 3 letter </a:t>
            </a:r>
            <a:r>
              <a:rPr lang="en-GB" sz="2000" dirty="0"/>
              <a:t>from the CEO of NHS England &amp; NHS Improvement Simon Stevens in July 2020, emphasis that racism is a problem that needs to be addressed urgently. However, that in no way diminishes the need to address the equality and inclusion needs of people with other protected characteristics. </a:t>
            </a:r>
          </a:p>
          <a:p>
            <a:pPr marL="0" indent="0" algn="just">
              <a:buNone/>
            </a:pPr>
            <a:r>
              <a:rPr lang="en-GB" sz="2000" dirty="0"/>
              <a:t>The reality is that in addressing race inequalities, research* has shown that this does have a positive impact not only on other staff groups but also on patients’ outcome. This strategy document focuses on improving the experience and opportunities for the BAME workforce. </a:t>
            </a:r>
          </a:p>
          <a:p>
            <a:pPr marL="0" indent="0" algn="just">
              <a:buNone/>
            </a:pPr>
            <a:r>
              <a:rPr lang="en-GB" sz="2000" dirty="0"/>
              <a:t>However, the evidence demonstrates the link between improvements in workforce experience and better health outcomes for patients.</a:t>
            </a:r>
          </a:p>
          <a:p>
            <a:pPr marL="0" indent="0" algn="just">
              <a:buNone/>
            </a:pPr>
            <a:r>
              <a:rPr lang="en-GB" sz="2000" dirty="0"/>
              <a:t>Given the complexity of addressing race inequality, the focus in the strategy is solely on improving the workforce experience. It’s important to draw attention to this link as health inequalities themselves fall outside of the remit of this strategy.</a:t>
            </a:r>
          </a:p>
          <a:p>
            <a:pPr marL="0" indent="0">
              <a:buNone/>
            </a:pPr>
            <a:endParaRPr lang="en-US" dirty="0">
              <a:cs typeface="+mn-cs"/>
            </a:endParaRPr>
          </a:p>
          <a:p>
            <a:pPr lvl="1"/>
            <a:endParaRPr lang="en-US" dirty="0">
              <a:cs typeface="+mn-cs"/>
            </a:endParaRPr>
          </a:p>
        </p:txBody>
      </p:sp>
    </p:spTree>
    <p:extLst>
      <p:ext uri="{BB962C8B-B14F-4D97-AF65-F5344CB8AC3E}">
        <p14:creationId xmlns:p14="http://schemas.microsoft.com/office/powerpoint/2010/main" val="3799573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C2073B-C78C-4037-B4E7-C085798E401C}"/>
              </a:ext>
            </a:extLst>
          </p:cNvPr>
          <p:cNvSpPr>
            <a:spLocks noGrp="1"/>
          </p:cNvSpPr>
          <p:nvPr>
            <p:ph sz="quarter" idx="10"/>
          </p:nvPr>
        </p:nvSpPr>
        <p:spPr>
          <a:xfrm>
            <a:off x="775251" y="1875585"/>
            <a:ext cx="10641498" cy="4567657"/>
          </a:xfrm>
        </p:spPr>
        <p:txBody>
          <a:bodyPr>
            <a:noAutofit/>
          </a:bodyPr>
          <a:lstStyle/>
          <a:p>
            <a:pPr marL="0" indent="0" algn="just">
              <a:buNone/>
            </a:pPr>
            <a:r>
              <a:rPr lang="en-US" sz="1800" dirty="0"/>
              <a:t>We must be able to provide the best support for maintaining optimum health, wellbeing and safety for BME staff. This support must be both accessible and inclusive. It must be delivered in a culturally sensitive way through greater understanding of current barriers of achieving this goal.  </a:t>
            </a:r>
          </a:p>
          <a:p>
            <a:pPr marL="0" indent="0" algn="just">
              <a:buNone/>
            </a:pPr>
            <a:r>
              <a:rPr lang="en-US" sz="1800" dirty="0"/>
              <a:t>The issue is for leaders to understand and respond by providing an environment that protects the health, wellbeing and safety of all staff. The health, wellbeing and safety of our staff is essential if we are to provide the best service to our local communities. </a:t>
            </a:r>
          </a:p>
          <a:p>
            <a:pPr marL="0" indent="0" algn="just">
              <a:buNone/>
            </a:pPr>
            <a:r>
              <a:rPr lang="en-US" sz="1800" dirty="0"/>
              <a:t>A </a:t>
            </a:r>
            <a:r>
              <a:rPr lang="en-US" sz="1800" dirty="0">
                <a:hlinkClick r:id="rId2"/>
              </a:rPr>
              <a:t>recent report </a:t>
            </a:r>
            <a:r>
              <a:rPr lang="en-US" sz="1800" dirty="0"/>
              <a:t>identified that over 60% of BME people do not believe that their health is as equally protected by the NHS compared to White people. The impact of Covid-19 on BME communities has been disproportionately severe. The health inequalities of our BME communities is obviously reflective of the experience of BME staff.  </a:t>
            </a:r>
          </a:p>
          <a:p>
            <a:pPr marL="0" indent="0" algn="just">
              <a:buNone/>
            </a:pPr>
            <a:r>
              <a:rPr lang="en-US" sz="1800" dirty="0"/>
              <a:t>The proportion of BME NHS staff who have lost their lives as a result of COVID-19 was significantly higher compared to white NHS staff. BME NHS staff still reports concerns about their safety, health and wellbeing in the Midlands. A recent engagement in the Midland reveals that the majority of BME staff (64%) stated that they did not feel safer following a risk assessment carried out by their managers. </a:t>
            </a:r>
          </a:p>
        </p:txBody>
      </p:sp>
      <p:sp>
        <p:nvSpPr>
          <p:cNvPr id="11" name="Title 1">
            <a:extLst>
              <a:ext uri="{FF2B5EF4-FFF2-40B4-BE49-F238E27FC236}">
                <a16:creationId xmlns:a16="http://schemas.microsoft.com/office/drawing/2014/main" id="{231D7AA6-52F2-4597-AFF0-457186AF8DA3}"/>
              </a:ext>
            </a:extLst>
          </p:cNvPr>
          <p:cNvSpPr>
            <a:spLocks noGrp="1"/>
          </p:cNvSpPr>
          <p:nvPr>
            <p:ph type="title"/>
          </p:nvPr>
        </p:nvSpPr>
        <p:spPr>
          <a:xfrm>
            <a:off x="285961" y="755447"/>
            <a:ext cx="10641498" cy="611649"/>
          </a:xfrm>
        </p:spPr>
        <p:txBody>
          <a:bodyPr>
            <a:noAutofit/>
          </a:bodyPr>
          <a:lstStyle/>
          <a:p>
            <a:r>
              <a:rPr lang="en-GB" sz="4000" dirty="0"/>
              <a:t>(2) Access to inclusive and compassionate </a:t>
            </a:r>
            <a:br>
              <a:rPr lang="en-GB" sz="4000" dirty="0"/>
            </a:br>
            <a:r>
              <a:rPr lang="en-GB" sz="4000" dirty="0"/>
              <a:t>health and wellbeing support </a:t>
            </a:r>
          </a:p>
        </p:txBody>
      </p:sp>
    </p:spTree>
    <p:extLst>
      <p:ext uri="{BB962C8B-B14F-4D97-AF65-F5344CB8AC3E}">
        <p14:creationId xmlns:p14="http://schemas.microsoft.com/office/powerpoint/2010/main" val="16459504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85AF2-04A9-4F0B-B8D7-4673DD300524}"/>
              </a:ext>
            </a:extLst>
          </p:cNvPr>
          <p:cNvSpPr>
            <a:spLocks noGrp="1"/>
          </p:cNvSpPr>
          <p:nvPr>
            <p:ph type="title"/>
          </p:nvPr>
        </p:nvSpPr>
        <p:spPr>
          <a:xfrm>
            <a:off x="285961" y="755447"/>
            <a:ext cx="10641498" cy="611649"/>
          </a:xfrm>
        </p:spPr>
        <p:txBody>
          <a:bodyPr>
            <a:noAutofit/>
          </a:bodyPr>
          <a:lstStyle/>
          <a:p>
            <a:r>
              <a:rPr lang="en-GB" sz="4000" dirty="0"/>
              <a:t>(2) Access to inclusive and compassionate </a:t>
            </a:r>
            <a:br>
              <a:rPr lang="en-GB" sz="4000" dirty="0"/>
            </a:br>
            <a:r>
              <a:rPr lang="en-GB" sz="4000" dirty="0"/>
              <a:t>health and wellbeing support </a:t>
            </a:r>
          </a:p>
        </p:txBody>
      </p:sp>
      <p:sp>
        <p:nvSpPr>
          <p:cNvPr id="3" name="Content Placeholder 2">
            <a:extLst>
              <a:ext uri="{FF2B5EF4-FFF2-40B4-BE49-F238E27FC236}">
                <a16:creationId xmlns:a16="http://schemas.microsoft.com/office/drawing/2014/main" id="{C3FBFE2C-7DA3-4303-B714-76CC43231AE0}"/>
              </a:ext>
            </a:extLst>
          </p:cNvPr>
          <p:cNvSpPr>
            <a:spLocks noGrp="1"/>
          </p:cNvSpPr>
          <p:nvPr>
            <p:ph sz="quarter" idx="10"/>
          </p:nvPr>
        </p:nvSpPr>
        <p:spPr>
          <a:xfrm>
            <a:off x="707518" y="1913466"/>
            <a:ext cx="10641498" cy="3519594"/>
          </a:xfrm>
        </p:spPr>
        <p:txBody>
          <a:bodyPr>
            <a:normAutofit/>
          </a:bodyPr>
          <a:lstStyle/>
          <a:p>
            <a:pPr marL="800100" lvl="1" indent="-342900">
              <a:lnSpc>
                <a:spcPct val="100000"/>
              </a:lnSpc>
              <a:buAutoNum type="alphaLcPeriod" startAt="5"/>
            </a:pPr>
            <a:endParaRPr lang="en-GB" sz="1800" dirty="0">
              <a:solidFill>
                <a:srgbClr val="FF0000"/>
              </a:solidFill>
            </a:endParaRPr>
          </a:p>
          <a:p>
            <a:pPr marL="457200" lvl="1" indent="0">
              <a:buNone/>
            </a:pPr>
            <a:endParaRPr lang="en-GB" sz="1600" dirty="0"/>
          </a:p>
          <a:p>
            <a:pPr marL="457200" lvl="1" indent="0">
              <a:buNone/>
            </a:pPr>
            <a:endParaRPr lang="en-GB" sz="1600" dirty="0"/>
          </a:p>
          <a:p>
            <a:pPr marL="0" indent="0">
              <a:buNone/>
            </a:pPr>
            <a:endParaRPr lang="en-GB" dirty="0"/>
          </a:p>
        </p:txBody>
      </p:sp>
      <p:sp>
        <p:nvSpPr>
          <p:cNvPr id="5" name="Flowchart: Alternate Process 4">
            <a:extLst>
              <a:ext uri="{FF2B5EF4-FFF2-40B4-BE49-F238E27FC236}">
                <a16:creationId xmlns:a16="http://schemas.microsoft.com/office/drawing/2014/main" id="{75068DD3-D418-4E51-978D-277C3EADD764}"/>
              </a:ext>
            </a:extLst>
          </p:cNvPr>
          <p:cNvSpPr/>
          <p:nvPr/>
        </p:nvSpPr>
        <p:spPr>
          <a:xfrm>
            <a:off x="707518" y="1745826"/>
            <a:ext cx="10641498" cy="3687234"/>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marL="800100" lvl="1" indent="-342900">
              <a:lnSpc>
                <a:spcPct val="100000"/>
              </a:lnSpc>
              <a:buFont typeface="+mj-lt"/>
              <a:buAutoNum type="alphaLcPeriod"/>
            </a:pPr>
            <a:r>
              <a:rPr lang="en-GB" dirty="0">
                <a:latin typeface="Arial" panose="020B0604020202020204" pitchFamily="34" charset="0"/>
              </a:rPr>
              <a:t>Organisations must demonstrate that recommendations identified following risk assessments are put in place (as a priority PPE and social distancing guidance are adhered to). (S)</a:t>
            </a:r>
          </a:p>
          <a:p>
            <a:pPr marL="800100" lvl="1" indent="-342900">
              <a:lnSpc>
                <a:spcPct val="100000"/>
              </a:lnSpc>
              <a:buFont typeface="+mj-lt"/>
              <a:buAutoNum type="alphaLcPeriod"/>
            </a:pPr>
            <a:r>
              <a:rPr lang="en-GB" dirty="0">
                <a:latin typeface="Arial" panose="020B0604020202020204" pitchFamily="34" charset="0"/>
              </a:rPr>
              <a:t>Organisations must demonstrate that staff from all protected groups that are disadvantaged  have equitable access to health and wellbeing support* (M)</a:t>
            </a:r>
          </a:p>
          <a:p>
            <a:pPr marL="800100" lvl="1" indent="-342900">
              <a:lnSpc>
                <a:spcPct val="100000"/>
              </a:lnSpc>
              <a:buFont typeface="+mj-lt"/>
              <a:buAutoNum type="alphaLcPeriod"/>
            </a:pPr>
            <a:r>
              <a:rPr lang="en-GB" dirty="0">
                <a:latin typeface="Arial" panose="020B0604020202020204" pitchFamily="34" charset="0"/>
              </a:rPr>
              <a:t>Where risks have been identified but no appropriate actions have been taken, organisations need to be held to account at a regional level. (S)</a:t>
            </a:r>
            <a:endParaRPr lang="en-GB" dirty="0">
              <a:solidFill>
                <a:srgbClr val="FF0000"/>
              </a:solidFill>
              <a:latin typeface="Arial" panose="020B0604020202020204" pitchFamily="34" charset="0"/>
            </a:endParaRPr>
          </a:p>
          <a:p>
            <a:pPr marL="800100" lvl="1" indent="-342900">
              <a:lnSpc>
                <a:spcPct val="100000"/>
              </a:lnSpc>
              <a:buFont typeface="+mj-lt"/>
              <a:buAutoNum type="alphaLcPeriod"/>
            </a:pPr>
            <a:r>
              <a:rPr lang="en-GB" dirty="0">
                <a:latin typeface="Arial" panose="020B0604020202020204" pitchFamily="34" charset="0"/>
              </a:rPr>
              <a:t>All organisations must be able to demonstrate that they are providing adequate support to their managers. (S)</a:t>
            </a:r>
            <a:endParaRPr lang="en-GB" dirty="0">
              <a:solidFill>
                <a:srgbClr val="FF0000"/>
              </a:solidFill>
              <a:latin typeface="Arial" panose="020B0604020202020204" pitchFamily="34" charset="0"/>
            </a:endParaRPr>
          </a:p>
          <a:p>
            <a:pPr marL="800100" lvl="1" indent="-342900">
              <a:lnSpc>
                <a:spcPct val="100000"/>
              </a:lnSpc>
              <a:buFont typeface="+mj-lt"/>
              <a:buAutoNum type="alphaLcPeriod"/>
            </a:pPr>
            <a:r>
              <a:rPr lang="en-GB" dirty="0">
                <a:latin typeface="Arial" panose="020B0604020202020204" pitchFamily="34" charset="0"/>
              </a:rPr>
              <a:t>Organisations must devise a methodology for identifying gaps in knowledge and skills re cultural sensitivity and provide a plan to address any training gap. (M)</a:t>
            </a:r>
          </a:p>
        </p:txBody>
      </p:sp>
      <p:sp>
        <p:nvSpPr>
          <p:cNvPr id="4" name="TextBox 3">
            <a:extLst>
              <a:ext uri="{FF2B5EF4-FFF2-40B4-BE49-F238E27FC236}">
                <a16:creationId xmlns:a16="http://schemas.microsoft.com/office/drawing/2014/main" id="{AC406F5E-8E67-4F71-A9B8-F64A723B7F05}"/>
              </a:ext>
            </a:extLst>
          </p:cNvPr>
          <p:cNvSpPr txBox="1"/>
          <p:nvPr/>
        </p:nvSpPr>
        <p:spPr>
          <a:xfrm>
            <a:off x="1021080" y="5733221"/>
            <a:ext cx="1001268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 Organisations must not lose sight of the range of individual needs under the umbrella term of BME. This also means that consideration is given to intersectionality.</a:t>
            </a:r>
          </a:p>
        </p:txBody>
      </p:sp>
    </p:spTree>
    <p:extLst>
      <p:ext uri="{BB962C8B-B14F-4D97-AF65-F5344CB8AC3E}">
        <p14:creationId xmlns:p14="http://schemas.microsoft.com/office/powerpoint/2010/main" val="4730665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85AF2-04A9-4F0B-B8D7-4673DD300524}"/>
              </a:ext>
            </a:extLst>
          </p:cNvPr>
          <p:cNvSpPr>
            <a:spLocks noGrp="1"/>
          </p:cNvSpPr>
          <p:nvPr>
            <p:ph type="title"/>
          </p:nvPr>
        </p:nvSpPr>
        <p:spPr>
          <a:xfrm>
            <a:off x="434007" y="777273"/>
            <a:ext cx="10641498" cy="611649"/>
          </a:xfrm>
        </p:spPr>
        <p:txBody>
          <a:bodyPr>
            <a:noAutofit/>
          </a:bodyPr>
          <a:lstStyle/>
          <a:p>
            <a:r>
              <a:rPr lang="en-GB" sz="4000" dirty="0"/>
              <a:t>(2) Access to inclusive and compassionate </a:t>
            </a:r>
            <a:br>
              <a:rPr lang="en-GB" sz="4000" dirty="0"/>
            </a:br>
            <a:r>
              <a:rPr lang="en-GB" sz="4000" dirty="0"/>
              <a:t>health and wellbeing support </a:t>
            </a:r>
          </a:p>
        </p:txBody>
      </p:sp>
      <p:sp>
        <p:nvSpPr>
          <p:cNvPr id="3" name="Content Placeholder 2">
            <a:extLst>
              <a:ext uri="{FF2B5EF4-FFF2-40B4-BE49-F238E27FC236}">
                <a16:creationId xmlns:a16="http://schemas.microsoft.com/office/drawing/2014/main" id="{C3FBFE2C-7DA3-4303-B714-76CC43231AE0}"/>
              </a:ext>
            </a:extLst>
          </p:cNvPr>
          <p:cNvSpPr>
            <a:spLocks noGrp="1"/>
          </p:cNvSpPr>
          <p:nvPr>
            <p:ph sz="quarter" idx="10"/>
          </p:nvPr>
        </p:nvSpPr>
        <p:spPr>
          <a:xfrm>
            <a:off x="775251" y="1851260"/>
            <a:ext cx="10641498" cy="4535291"/>
          </a:xfrm>
        </p:spPr>
        <p:txBody>
          <a:bodyPr>
            <a:normAutofit/>
          </a:bodyPr>
          <a:lstStyle/>
          <a:p>
            <a:pPr marL="914400" lvl="1" indent="-457200">
              <a:buAutoNum type="alphaLcPeriod" startAt="12"/>
            </a:pPr>
            <a:endParaRPr lang="en-GB" sz="1900" dirty="0"/>
          </a:p>
          <a:p>
            <a:pPr marL="457200" lvl="1" indent="0">
              <a:buNone/>
            </a:pPr>
            <a:endParaRPr lang="en-GB" sz="1900" dirty="0"/>
          </a:p>
          <a:p>
            <a:pPr marL="457200" lvl="1" indent="0">
              <a:buNone/>
            </a:pPr>
            <a:endParaRPr lang="en-GB" sz="1600" dirty="0"/>
          </a:p>
          <a:p>
            <a:pPr marL="457200" lvl="1" indent="0">
              <a:buNone/>
            </a:pPr>
            <a:endParaRPr lang="en-GB" sz="1600" dirty="0"/>
          </a:p>
          <a:p>
            <a:pPr marL="0" indent="0">
              <a:buNone/>
            </a:pPr>
            <a:endParaRPr lang="en-GB" dirty="0"/>
          </a:p>
        </p:txBody>
      </p:sp>
      <p:sp>
        <p:nvSpPr>
          <p:cNvPr id="4" name="Rectangle: Rounded Corners 3">
            <a:extLst>
              <a:ext uri="{FF2B5EF4-FFF2-40B4-BE49-F238E27FC236}">
                <a16:creationId xmlns:a16="http://schemas.microsoft.com/office/drawing/2014/main" id="{027EEA3F-B820-4D98-9FEA-7EEFDAC6C9A2}"/>
              </a:ext>
            </a:extLst>
          </p:cNvPr>
          <p:cNvSpPr/>
          <p:nvPr/>
        </p:nvSpPr>
        <p:spPr>
          <a:xfrm>
            <a:off x="775251" y="1851260"/>
            <a:ext cx="10826199" cy="453529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914400" lvl="1" indent="-457200">
              <a:buAutoNum type="alphaLcPeriod" startAt="6"/>
            </a:pPr>
            <a:r>
              <a:rPr lang="en-GB" dirty="0">
                <a:latin typeface="Arial" panose="020B0604020202020204" pitchFamily="34" charset="0"/>
                <a:cs typeface="Arial" panose="020B0604020202020204" pitchFamily="34" charset="0"/>
              </a:rPr>
              <a:t>Organisations need to demonstrate that managers are working in collaboration with OH, HR, Staff network leads, FTSU, Health and wellbeing leads to provide adequate support to staff. (S)</a:t>
            </a:r>
          </a:p>
          <a:p>
            <a:pPr marL="914400" lvl="1" indent="-457200">
              <a:buFontTx/>
              <a:buAutoNum type="alphaLcPeriod" startAt="6"/>
            </a:pPr>
            <a:r>
              <a:rPr lang="en-GB" dirty="0">
                <a:latin typeface="Arial" panose="020B0604020202020204" pitchFamily="34" charset="0"/>
                <a:cs typeface="Arial" panose="020B0604020202020204" pitchFamily="34" charset="0"/>
              </a:rPr>
              <a:t>All organisations must ensure that all staff have accessible information re national offer of health and wellbeing by using a wide range of communication. (S)</a:t>
            </a:r>
          </a:p>
          <a:p>
            <a:pPr marL="914400" lvl="1" indent="-457200">
              <a:buAutoNum type="alphaLcPeriod" startAt="6"/>
            </a:pPr>
            <a:r>
              <a:rPr lang="en-GB" dirty="0">
                <a:latin typeface="Arial" panose="020B0604020202020204" pitchFamily="34" charset="0"/>
                <a:cs typeface="Arial" panose="020B0604020202020204" pitchFamily="34" charset="0"/>
              </a:rPr>
              <a:t>Organisations and systems to ensure that Flu vaccination information is made available and accessible widely. (S)</a:t>
            </a:r>
            <a:endParaRPr lang="en-GB" dirty="0">
              <a:solidFill>
                <a:srgbClr val="FF0000"/>
              </a:solidFill>
              <a:latin typeface="Arial" panose="020B0604020202020204" pitchFamily="34" charset="0"/>
              <a:cs typeface="Arial" panose="020B0604020202020204" pitchFamily="34" charset="0"/>
            </a:endParaRPr>
          </a:p>
          <a:p>
            <a:pPr marL="914400" lvl="1" indent="-457200">
              <a:buAutoNum type="alphaLcPeriod" startAt="6"/>
            </a:pPr>
            <a:r>
              <a:rPr lang="en-GB" dirty="0">
                <a:latin typeface="Arial" panose="020B0604020202020204" pitchFamily="34" charset="0"/>
                <a:cs typeface="Arial" panose="020B0604020202020204" pitchFamily="34" charset="0"/>
              </a:rPr>
              <a:t>Organisations and systems to ensure that Covid vaccination information is also made available and accessible widely. (S)</a:t>
            </a:r>
          </a:p>
          <a:p>
            <a:pPr marL="914400" lvl="1" indent="-457200">
              <a:buAutoNum type="alphaLcPeriod" startAt="6"/>
            </a:pPr>
            <a:r>
              <a:rPr lang="en-GB" dirty="0">
                <a:latin typeface="Arial" panose="020B0604020202020204" pitchFamily="34" charset="0"/>
                <a:cs typeface="Arial" panose="020B0604020202020204" pitchFamily="34" charset="0"/>
              </a:rPr>
              <a:t>Systems and organisations need to develop a reporting mechanism to collate regular feedback re experience of accessing health and wellbeing support from high risk staff group (including bank and agency staff) (S)</a:t>
            </a:r>
          </a:p>
        </p:txBody>
      </p:sp>
    </p:spTree>
    <p:extLst>
      <p:ext uri="{BB962C8B-B14F-4D97-AF65-F5344CB8AC3E}">
        <p14:creationId xmlns:p14="http://schemas.microsoft.com/office/powerpoint/2010/main" val="1416610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4ACF-9337-4018-9775-9B16B24FA143}"/>
              </a:ext>
            </a:extLst>
          </p:cNvPr>
          <p:cNvSpPr>
            <a:spLocks noGrp="1"/>
          </p:cNvSpPr>
          <p:nvPr>
            <p:ph type="title"/>
          </p:nvPr>
        </p:nvSpPr>
        <p:spPr>
          <a:xfrm>
            <a:off x="578677" y="682014"/>
            <a:ext cx="10641498" cy="611649"/>
          </a:xfrm>
        </p:spPr>
        <p:txBody>
          <a:bodyPr>
            <a:noAutofit/>
          </a:bodyPr>
          <a:lstStyle/>
          <a:p>
            <a:r>
              <a:rPr lang="en-GB" sz="4000" dirty="0"/>
              <a:t>(2) Access to inclusive and compassionate </a:t>
            </a:r>
            <a:br>
              <a:rPr lang="en-GB" sz="4000" dirty="0"/>
            </a:br>
            <a:r>
              <a:rPr lang="en-GB" sz="4000" dirty="0"/>
              <a:t>health and wellbeing support </a:t>
            </a:r>
          </a:p>
        </p:txBody>
      </p:sp>
      <p:sp>
        <p:nvSpPr>
          <p:cNvPr id="5" name="Slide Number Placeholder 4">
            <a:extLst>
              <a:ext uri="{FF2B5EF4-FFF2-40B4-BE49-F238E27FC236}">
                <a16:creationId xmlns:a16="http://schemas.microsoft.com/office/drawing/2014/main" id="{20887E7E-754A-4B4A-922E-8C5AA9D0C225}"/>
              </a:ext>
            </a:extLst>
          </p:cNvPr>
          <p:cNvSpPr>
            <a:spLocks noGrp="1"/>
          </p:cNvSpPr>
          <p:nvPr>
            <p:ph type="sldNum" sz="quarter" idx="13"/>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0FC886-343C-4B72-AFE6-F0497CBE7873}" type="slidenum">
              <a:rPr lang="en-GB" smtClean="0">
                <a:latin typeface="Arial" panose="020B0604020202020204" pitchFamily="34" charset="0"/>
              </a:rPr>
              <a:pPr/>
              <a:t>33</a:t>
            </a:fld>
            <a:endParaRPr lang="en-GB" dirty="0">
              <a:latin typeface="Arial" panose="020B0604020202020204" pitchFamily="34" charset="0"/>
            </a:endParaRPr>
          </a:p>
        </p:txBody>
      </p:sp>
      <p:sp>
        <p:nvSpPr>
          <p:cNvPr id="7" name="Content Placeholder 6">
            <a:extLst>
              <a:ext uri="{FF2B5EF4-FFF2-40B4-BE49-F238E27FC236}">
                <a16:creationId xmlns:a16="http://schemas.microsoft.com/office/drawing/2014/main" id="{D0ACD3BE-AD1C-45E1-AA28-C6098CE0C5BB}"/>
              </a:ext>
            </a:extLst>
          </p:cNvPr>
          <p:cNvSpPr>
            <a:spLocks noGrp="1"/>
          </p:cNvSpPr>
          <p:nvPr>
            <p:ph sz="quarter" idx="10"/>
          </p:nvPr>
        </p:nvSpPr>
        <p:spPr>
          <a:xfrm>
            <a:off x="775251" y="1833143"/>
            <a:ext cx="10641498" cy="3714218"/>
          </a:xfrm>
        </p:spPr>
        <p:txBody>
          <a:bodyPr>
            <a:normAutofit/>
          </a:bodyPr>
          <a:lstStyle/>
          <a:p>
            <a:pPr marL="800100" lvl="1" indent="-342900">
              <a:lnSpc>
                <a:spcPct val="150000"/>
              </a:lnSpc>
              <a:buFont typeface="+mj-lt"/>
              <a:buAutoNum type="alphaLcPeriod"/>
            </a:pPr>
            <a:endParaRPr lang="en-GB" sz="1800" dirty="0"/>
          </a:p>
          <a:p>
            <a:pPr marL="457200" lvl="1" indent="0">
              <a:lnSpc>
                <a:spcPct val="150000"/>
              </a:lnSpc>
              <a:buNone/>
            </a:pPr>
            <a:endParaRPr lang="en-GB" sz="1800" dirty="0"/>
          </a:p>
          <a:p>
            <a:endParaRPr lang="en-GB" dirty="0"/>
          </a:p>
        </p:txBody>
      </p:sp>
      <p:sp>
        <p:nvSpPr>
          <p:cNvPr id="3" name="Flowchart: Alternate Process 2">
            <a:extLst>
              <a:ext uri="{FF2B5EF4-FFF2-40B4-BE49-F238E27FC236}">
                <a16:creationId xmlns:a16="http://schemas.microsoft.com/office/drawing/2014/main" id="{7115FF16-47E5-4406-AC1F-E09E75717F79}"/>
              </a:ext>
            </a:extLst>
          </p:cNvPr>
          <p:cNvSpPr/>
          <p:nvPr/>
        </p:nvSpPr>
        <p:spPr>
          <a:xfrm>
            <a:off x="775251" y="1833144"/>
            <a:ext cx="10641498" cy="4342842"/>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marL="800100" lvl="1" indent="-342900">
              <a:lnSpc>
                <a:spcPct val="100000"/>
              </a:lnSpc>
              <a:buAutoNum type="alphaLcPeriod" startAt="12"/>
            </a:pPr>
            <a:r>
              <a:rPr lang="en-GB" dirty="0">
                <a:latin typeface="Arial" panose="020B0604020202020204" pitchFamily="34" charset="0"/>
              </a:rPr>
              <a:t>Where staff decline a Covid risk assessment , Team managers need to ask why staff are declining, record the reasons and ensure this is followed up if appropriate to do so. (S) </a:t>
            </a:r>
          </a:p>
          <a:p>
            <a:pPr marL="800100" lvl="1" indent="-342900">
              <a:lnSpc>
                <a:spcPct val="100000"/>
              </a:lnSpc>
              <a:buAutoNum type="alphaLcPeriod" startAt="12"/>
            </a:pPr>
            <a:r>
              <a:rPr lang="en-GB" dirty="0">
                <a:latin typeface="Arial" panose="020B0604020202020204" pitchFamily="34" charset="0"/>
              </a:rPr>
              <a:t>Managers to ensure that the process used in carrying out assessment is transparent, open and supportive. (S)</a:t>
            </a:r>
            <a:endParaRPr lang="en-GB" dirty="0">
              <a:solidFill>
                <a:srgbClr val="FF0000"/>
              </a:solidFill>
              <a:latin typeface="Arial" panose="020B0604020202020204" pitchFamily="34" charset="0"/>
            </a:endParaRPr>
          </a:p>
          <a:p>
            <a:pPr marL="800100" lvl="1" indent="-342900">
              <a:lnSpc>
                <a:spcPct val="100000"/>
              </a:lnSpc>
              <a:buAutoNum type="alphaLcPeriod" startAt="12"/>
            </a:pPr>
            <a:r>
              <a:rPr lang="en-GB" dirty="0">
                <a:latin typeface="Arial" panose="020B0604020202020204" pitchFamily="34" charset="0"/>
              </a:rPr>
              <a:t>Managers to record concerns raised by staff and when those are not addressed, rationale needs to be recorded and communicated. (S)</a:t>
            </a:r>
          </a:p>
          <a:p>
            <a:pPr marL="800100" lvl="1" indent="-342900">
              <a:lnSpc>
                <a:spcPct val="100000"/>
              </a:lnSpc>
              <a:buAutoNum type="alphaLcPeriod" startAt="12"/>
            </a:pPr>
            <a:r>
              <a:rPr lang="en-GB" dirty="0">
                <a:latin typeface="Arial" panose="020B0604020202020204" pitchFamily="34" charset="0"/>
              </a:rPr>
              <a:t>Managers to identify any personal lack of skills, knowledge or support to carry out effective Covid risk assessment . (S)</a:t>
            </a:r>
            <a:endParaRPr lang="en-GB" dirty="0">
              <a:solidFill>
                <a:srgbClr val="FF0000"/>
              </a:solidFill>
              <a:latin typeface="Arial" panose="020B0604020202020204" pitchFamily="34" charset="0"/>
            </a:endParaRPr>
          </a:p>
          <a:p>
            <a:pPr marL="800100" lvl="1" indent="-342900">
              <a:lnSpc>
                <a:spcPct val="100000"/>
              </a:lnSpc>
              <a:buAutoNum type="alphaLcPeriod" startAt="12"/>
            </a:pPr>
            <a:r>
              <a:rPr lang="en-GB" dirty="0">
                <a:latin typeface="Arial" panose="020B0604020202020204" pitchFamily="34" charset="0"/>
              </a:rPr>
              <a:t>Where risks are identified and recommendations are not actioned, the reasons need to be recorded and communicated to staff by all managers. (S)</a:t>
            </a:r>
          </a:p>
          <a:p>
            <a:pPr marL="800100" lvl="1" indent="-342900">
              <a:lnSpc>
                <a:spcPct val="100000"/>
              </a:lnSpc>
              <a:buAutoNum type="alphaLcPeriod" startAt="12"/>
            </a:pPr>
            <a:endParaRPr lang="en-GB" dirty="0">
              <a:solidFill>
                <a:srgbClr val="FF0000"/>
              </a:solidFill>
              <a:latin typeface="Arial" panose="020B0604020202020204" pitchFamily="34" charset="0"/>
            </a:endParaRPr>
          </a:p>
          <a:p>
            <a:pPr lvl="1">
              <a:lnSpc>
                <a:spcPct val="100000"/>
              </a:lnSpc>
            </a:pPr>
            <a:endParaRPr lang="en-GB" dirty="0">
              <a:solidFill>
                <a:srgbClr val="FF0000"/>
              </a:solidFill>
              <a:latin typeface="Arial" panose="020B0604020202020204" pitchFamily="34" charset="0"/>
            </a:endParaRPr>
          </a:p>
        </p:txBody>
      </p:sp>
    </p:spTree>
    <p:extLst>
      <p:ext uri="{BB962C8B-B14F-4D97-AF65-F5344CB8AC3E}">
        <p14:creationId xmlns:p14="http://schemas.microsoft.com/office/powerpoint/2010/main" val="763308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CD4BB-5F7B-4C09-82B3-7EFF9433CF01}"/>
              </a:ext>
            </a:extLst>
          </p:cNvPr>
          <p:cNvSpPr>
            <a:spLocks noGrp="1"/>
          </p:cNvSpPr>
          <p:nvPr>
            <p:ph type="title"/>
          </p:nvPr>
        </p:nvSpPr>
        <p:spPr>
          <a:xfrm>
            <a:off x="527877" y="718030"/>
            <a:ext cx="10641498" cy="611649"/>
          </a:xfrm>
        </p:spPr>
        <p:txBody>
          <a:bodyPr>
            <a:noAutofit/>
          </a:bodyPr>
          <a:lstStyle/>
          <a:p>
            <a:r>
              <a:rPr lang="en-GB" sz="4000" dirty="0"/>
              <a:t>(3) Removing barriers to help staff speak up</a:t>
            </a:r>
          </a:p>
        </p:txBody>
      </p:sp>
      <p:sp>
        <p:nvSpPr>
          <p:cNvPr id="3" name="Content Placeholder 2">
            <a:extLst>
              <a:ext uri="{FF2B5EF4-FFF2-40B4-BE49-F238E27FC236}">
                <a16:creationId xmlns:a16="http://schemas.microsoft.com/office/drawing/2014/main" id="{D9C2073B-C78C-4037-B4E7-C085798E401C}"/>
              </a:ext>
            </a:extLst>
          </p:cNvPr>
          <p:cNvSpPr>
            <a:spLocks noGrp="1"/>
          </p:cNvSpPr>
          <p:nvPr>
            <p:ph sz="quarter" idx="10"/>
          </p:nvPr>
        </p:nvSpPr>
        <p:spPr>
          <a:xfrm>
            <a:off x="775251" y="1591733"/>
            <a:ext cx="10641498" cy="4570942"/>
          </a:xfrm>
        </p:spPr>
        <p:txBody>
          <a:bodyPr>
            <a:normAutofit lnSpcReduction="10000"/>
          </a:bodyPr>
          <a:lstStyle/>
          <a:p>
            <a:pPr marL="0" indent="0" algn="just">
              <a:buNone/>
            </a:pPr>
            <a:r>
              <a:rPr lang="en-GB" sz="1600" dirty="0"/>
              <a:t>Engagement across the country revealed that there may be issues among BME staff to use the existing system such as Freedom to speak up guardian service. This has also been highlighted in the People Plan that BME staff must have confidence in the system for this to be effective. </a:t>
            </a:r>
          </a:p>
          <a:p>
            <a:pPr marL="0" indent="0" algn="just">
              <a:buNone/>
            </a:pPr>
            <a:endParaRPr lang="en-GB" sz="1600" dirty="0"/>
          </a:p>
          <a:p>
            <a:pPr marL="0" indent="0" algn="just">
              <a:buNone/>
            </a:pPr>
            <a:r>
              <a:rPr lang="en-GB" sz="1600" dirty="0"/>
              <a:t>The </a:t>
            </a:r>
            <a:r>
              <a:rPr lang="en-GB" sz="1600" dirty="0">
                <a:hlinkClick r:id="rId2"/>
              </a:rPr>
              <a:t>Francis report </a:t>
            </a:r>
            <a:r>
              <a:rPr lang="en-GB" sz="1600" dirty="0"/>
              <a:t>indicates that this is not new to the NHS and that this is an institutional problem which affects every member of staff. The inquiry also highlighted the additional barriers for vulnerable groups including BME staff when raising issues such as bullying, harassment or discrimination. The reality is that the NHS actively discourages people to speak up and tries to ignore those that do. In the worst cases this has led to job losses, mental health problems or suicide. Ironically, the perpetrators have often been protected or even promoted. There has been a lack of awareness by an organisation’s leadership of the existence or scale of problems known to the frontline.</a:t>
            </a:r>
          </a:p>
          <a:p>
            <a:pPr marL="0" indent="0" algn="just">
              <a:buNone/>
            </a:pPr>
            <a:r>
              <a:rPr lang="en-GB" sz="1600" dirty="0"/>
              <a:t>It was also clear from the evidence that there are some groups who, for different reasons, are particularly vulnerable including locums and agency staff, students and trainees, BME groups and staff working in primary care.</a:t>
            </a:r>
          </a:p>
          <a:p>
            <a:pPr marL="0" indent="0" algn="just">
              <a:buNone/>
            </a:pPr>
            <a:endParaRPr lang="en-GB" sz="1600" dirty="0"/>
          </a:p>
          <a:p>
            <a:pPr marL="0" indent="0" algn="just">
              <a:buNone/>
            </a:pPr>
            <a:r>
              <a:rPr lang="en-GB" sz="1600" dirty="0"/>
              <a:t>These issues have a significant impact on patients care and outcomes as evidenced in the report. </a:t>
            </a:r>
          </a:p>
          <a:p>
            <a:pPr marL="0" indent="0" algn="just">
              <a:buNone/>
            </a:pPr>
            <a:r>
              <a:rPr lang="en-GB" sz="1600" dirty="0"/>
              <a:t>According to the People Plan, NHS England and NHS Improvement will launch a joint training programme for Freedom to Speak Up Guardians and WRES Experts. NHSE&amp;I are planning to recruit BME staff to Freedom to Speak Up Guardian roles, in line with the composition of our workforce. But unless the lack of confidence of staff (including BME) in the current system are explored this will have limited impact. </a:t>
            </a:r>
          </a:p>
          <a:p>
            <a:endParaRPr lang="en-GB" dirty="0">
              <a:solidFill>
                <a:srgbClr val="FF0000"/>
              </a:solidFill>
            </a:endParaRPr>
          </a:p>
        </p:txBody>
      </p:sp>
    </p:spTree>
    <p:extLst>
      <p:ext uri="{BB962C8B-B14F-4D97-AF65-F5344CB8AC3E}">
        <p14:creationId xmlns:p14="http://schemas.microsoft.com/office/powerpoint/2010/main" val="404515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CD4BB-5F7B-4C09-82B3-7EFF9433CF01}"/>
              </a:ext>
            </a:extLst>
          </p:cNvPr>
          <p:cNvSpPr>
            <a:spLocks noGrp="1"/>
          </p:cNvSpPr>
          <p:nvPr>
            <p:ph type="title"/>
          </p:nvPr>
        </p:nvSpPr>
        <p:spPr>
          <a:xfrm>
            <a:off x="580541" y="440852"/>
            <a:ext cx="10641498" cy="611649"/>
          </a:xfrm>
        </p:spPr>
        <p:txBody>
          <a:bodyPr>
            <a:noAutofit/>
          </a:bodyPr>
          <a:lstStyle/>
          <a:p>
            <a:r>
              <a:rPr lang="en-GB" sz="4000" dirty="0"/>
              <a:t>(3)Removing barriers to help staff speak up</a:t>
            </a:r>
          </a:p>
        </p:txBody>
      </p:sp>
      <p:sp>
        <p:nvSpPr>
          <p:cNvPr id="5" name="Content Placeholder 4">
            <a:extLst>
              <a:ext uri="{FF2B5EF4-FFF2-40B4-BE49-F238E27FC236}">
                <a16:creationId xmlns:a16="http://schemas.microsoft.com/office/drawing/2014/main" id="{651F401D-1D0B-43A9-8F1A-B7CBF9BB03D5}"/>
              </a:ext>
            </a:extLst>
          </p:cNvPr>
          <p:cNvSpPr>
            <a:spLocks noGrp="1"/>
          </p:cNvSpPr>
          <p:nvPr>
            <p:ph sz="quarter" idx="10"/>
          </p:nvPr>
        </p:nvSpPr>
        <p:spPr>
          <a:xfrm>
            <a:off x="808264" y="1351420"/>
            <a:ext cx="10258425" cy="5084242"/>
          </a:xfrm>
        </p:spPr>
        <p:txBody>
          <a:bodyPr>
            <a:normAutofit/>
          </a:bodyPr>
          <a:lstStyle/>
          <a:p>
            <a:pPr marL="342900" lvl="0" indent="-342900">
              <a:buFont typeface="+mj-lt"/>
              <a:buAutoNum type="alphaLcPeriod"/>
            </a:pPr>
            <a:r>
              <a:rPr lang="en-GB" sz="1800" dirty="0"/>
              <a:t>All organisations need to assess the current level of trust that staff have in speaking up. This needs to include the level of confidence that any concerns raised are addressed appropriately.(M) </a:t>
            </a:r>
          </a:p>
          <a:p>
            <a:pPr marL="342900" lvl="0" indent="-342900">
              <a:buFont typeface="+mj-lt"/>
              <a:buAutoNum type="alphaLcPeriod"/>
            </a:pPr>
            <a:r>
              <a:rPr lang="en-GB" sz="1800" dirty="0"/>
              <a:t>Organisations need to ensure those dealing with concerns raised have adequate training to response sensitively to those that speak out. (M)</a:t>
            </a:r>
          </a:p>
          <a:p>
            <a:pPr marL="342900" lvl="0" indent="-342900">
              <a:buFont typeface="+mj-lt"/>
              <a:buAutoNum type="alphaLcPeriod"/>
            </a:pPr>
            <a:r>
              <a:rPr lang="en-GB" sz="1800" dirty="0"/>
              <a:t>Each STP/ICS need to explore options that will allow staff to report concerns anonymously when they feel this is not addressed in their respective organisations. (M)</a:t>
            </a:r>
          </a:p>
          <a:p>
            <a:pPr marL="342900" lvl="0" indent="-342900">
              <a:buFont typeface="+mj-lt"/>
              <a:buAutoNum type="alphaLcPeriod"/>
            </a:pPr>
            <a:r>
              <a:rPr lang="en-GB" sz="1800" dirty="0"/>
              <a:t>An example that system could explore is the establishment of an independent external freedom to speak up guardian. (M)</a:t>
            </a:r>
          </a:p>
          <a:p>
            <a:pPr marL="342900" lvl="0" indent="-342900">
              <a:buFont typeface="+mj-lt"/>
              <a:buAutoNum type="alphaLcPeriod"/>
            </a:pPr>
            <a:r>
              <a:rPr lang="en-GB" sz="1800" dirty="0"/>
              <a:t>All organisations need to ensure that ‘Freedom To Speak Up guardians’ (FTSU) report directly to the Board (to maintain independence) and the CEO must be accountable for any action/inaction in response. (S)</a:t>
            </a:r>
          </a:p>
          <a:p>
            <a:pPr marL="342900" lvl="0" indent="-342900">
              <a:buFont typeface="+mj-lt"/>
              <a:buAutoNum type="alphaLcPeriod"/>
            </a:pPr>
            <a:r>
              <a:rPr lang="en-GB" sz="1800" dirty="0"/>
              <a:t>All FTSU need to work closely with ED&amp;I Leads and staff network leads (whilst maintaining confidentiality) to identify patterns of bullying, harassment and discrimination in relation to specific protected characteristics. (S)</a:t>
            </a:r>
            <a:endParaRPr lang="en-GB" dirty="0"/>
          </a:p>
          <a:p>
            <a:pPr lvl="0"/>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408906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CD4BB-5F7B-4C09-82B3-7EFF9433CF01}"/>
              </a:ext>
            </a:extLst>
          </p:cNvPr>
          <p:cNvSpPr>
            <a:spLocks noGrp="1"/>
          </p:cNvSpPr>
          <p:nvPr>
            <p:ph type="title"/>
          </p:nvPr>
        </p:nvSpPr>
        <p:spPr>
          <a:xfrm>
            <a:off x="363729" y="583675"/>
            <a:ext cx="10641498" cy="611649"/>
          </a:xfrm>
        </p:spPr>
        <p:txBody>
          <a:bodyPr>
            <a:noAutofit/>
          </a:bodyPr>
          <a:lstStyle/>
          <a:p>
            <a:r>
              <a:rPr lang="en-GB" sz="4000" dirty="0"/>
              <a:t>(3)Removing barriers to help staff speak up</a:t>
            </a:r>
          </a:p>
        </p:txBody>
      </p:sp>
      <p:sp>
        <p:nvSpPr>
          <p:cNvPr id="5" name="Content Placeholder 4">
            <a:extLst>
              <a:ext uri="{FF2B5EF4-FFF2-40B4-BE49-F238E27FC236}">
                <a16:creationId xmlns:a16="http://schemas.microsoft.com/office/drawing/2014/main" id="{651F401D-1D0B-43A9-8F1A-B7CBF9BB03D5}"/>
              </a:ext>
            </a:extLst>
          </p:cNvPr>
          <p:cNvSpPr>
            <a:spLocks noGrp="1"/>
          </p:cNvSpPr>
          <p:nvPr>
            <p:ph sz="quarter" idx="10"/>
          </p:nvPr>
        </p:nvSpPr>
        <p:spPr>
          <a:xfrm>
            <a:off x="714291" y="1195324"/>
            <a:ext cx="9940374" cy="4694378"/>
          </a:xfrm>
        </p:spPr>
        <p:txBody>
          <a:bodyPr>
            <a:normAutofit/>
          </a:bodyPr>
          <a:lstStyle/>
          <a:p>
            <a:pPr marL="457200" lvl="1" indent="0">
              <a:buNone/>
            </a:pPr>
            <a:endParaRPr lang="en-GB" sz="1800" dirty="0"/>
          </a:p>
          <a:p>
            <a:pPr marL="457200" lvl="1" indent="0">
              <a:buNone/>
            </a:pPr>
            <a:r>
              <a:rPr lang="en-GB" sz="1800" dirty="0"/>
              <a:t>g. Each STP/ICS needs to find ways to identify where there are patterns of bullying and harassment, discrimination and or exclusion in organisations these will be pro-actively investigated. (S)</a:t>
            </a:r>
          </a:p>
          <a:p>
            <a:pPr marL="800100" lvl="1" indent="-342900">
              <a:buFont typeface="+mj-lt"/>
              <a:buAutoNum type="alphaLcPeriod"/>
            </a:pPr>
            <a:endParaRPr lang="en-GB" sz="1800" dirty="0"/>
          </a:p>
          <a:p>
            <a:pPr marL="457200" lvl="1" indent="0">
              <a:buNone/>
            </a:pPr>
            <a:r>
              <a:rPr lang="en-GB" sz="1800" dirty="0"/>
              <a:t>h. Organisations to demonstrate high level of transparency in dealing with incidents and how they have dealt with perpetrators and held them to account (i.e. how many people have been trained, re-educated, disciplined, promoted) (M)</a:t>
            </a:r>
          </a:p>
          <a:p>
            <a:pPr marL="800100" lvl="1" indent="-342900">
              <a:buFont typeface="+mj-lt"/>
              <a:buAutoNum type="alphaLcPeriod"/>
            </a:pPr>
            <a:endParaRPr lang="en-GB" sz="1800" dirty="0"/>
          </a:p>
          <a:p>
            <a:pPr marL="457200" lvl="1" indent="0">
              <a:buNone/>
            </a:pPr>
            <a:r>
              <a:rPr lang="en-GB" sz="1800" dirty="0"/>
              <a:t>i. Organisations need to take into consideration historical evidence of bullying, harassment and discrimination when a person is applying for any senior post including director level in an NHS organisation. (S)</a:t>
            </a:r>
          </a:p>
          <a:p>
            <a:pPr marL="800100" lvl="1" indent="-342900">
              <a:buFont typeface="+mj-lt"/>
              <a:buAutoNum type="alphaLcPeriod"/>
            </a:pPr>
            <a:endParaRPr lang="en-GB" sz="1800" dirty="0"/>
          </a:p>
          <a:p>
            <a:pPr marL="457200" lvl="1" indent="0">
              <a:buNone/>
            </a:pPr>
            <a:r>
              <a:rPr lang="en-GB" sz="1800" dirty="0"/>
              <a:t>j. Employers need to demonstrate that staff have open access to senior leaders to discuss concerns when they feel this has not been dealt with appropriately. (S)</a:t>
            </a:r>
          </a:p>
          <a:p>
            <a:pPr marL="457200" lvl="1" indent="0">
              <a:buNone/>
            </a:pPr>
            <a:endParaRPr lang="en-GB" sz="1800" dirty="0"/>
          </a:p>
          <a:p>
            <a:pPr marL="457200" lvl="1" indent="0">
              <a:buNone/>
            </a:pPr>
            <a:endParaRPr lang="en-GB" sz="1800" dirty="0"/>
          </a:p>
          <a:p>
            <a:pPr marL="342900" lvl="0" indent="-342900">
              <a:buAutoNum type="alphaLcPeriod" startAt="10"/>
            </a:pPr>
            <a:endParaRPr lang="en-GB" sz="1800" dirty="0"/>
          </a:p>
          <a:p>
            <a:pPr marL="342900" lvl="0" indent="-342900">
              <a:buAutoNum type="alphaLcPeriod" startAt="10"/>
            </a:pPr>
            <a:endParaRPr lang="en-GB" sz="1800" dirty="0"/>
          </a:p>
          <a:p>
            <a:pPr lvl="0"/>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2917606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131A-C811-4877-BEFF-0BC0DDED9C44}"/>
              </a:ext>
            </a:extLst>
          </p:cNvPr>
          <p:cNvSpPr>
            <a:spLocks noGrp="1"/>
          </p:cNvSpPr>
          <p:nvPr>
            <p:ph type="title"/>
          </p:nvPr>
        </p:nvSpPr>
        <p:spPr>
          <a:xfrm>
            <a:off x="121298" y="442374"/>
            <a:ext cx="10925451" cy="611649"/>
          </a:xfrm>
        </p:spPr>
        <p:txBody>
          <a:bodyPr>
            <a:noAutofit/>
          </a:bodyPr>
          <a:lstStyle/>
          <a:p>
            <a:r>
              <a:rPr lang="en-GB" sz="3400" dirty="0"/>
              <a:t>(4) Tackling racism and other types of discrimination</a:t>
            </a:r>
          </a:p>
        </p:txBody>
      </p:sp>
      <p:sp>
        <p:nvSpPr>
          <p:cNvPr id="5" name="Content Placeholder 4">
            <a:extLst>
              <a:ext uri="{FF2B5EF4-FFF2-40B4-BE49-F238E27FC236}">
                <a16:creationId xmlns:a16="http://schemas.microsoft.com/office/drawing/2014/main" id="{B0212289-FDC1-40F2-B613-9985BE852CEE}"/>
              </a:ext>
            </a:extLst>
          </p:cNvPr>
          <p:cNvSpPr>
            <a:spLocks noGrp="1"/>
          </p:cNvSpPr>
          <p:nvPr>
            <p:ph sz="quarter" idx="10"/>
          </p:nvPr>
        </p:nvSpPr>
        <p:spPr>
          <a:xfrm>
            <a:off x="775251" y="1327369"/>
            <a:ext cx="10641498" cy="4988184"/>
          </a:xfrm>
        </p:spPr>
        <p:txBody>
          <a:bodyPr>
            <a:noAutofit/>
          </a:bodyPr>
          <a:lstStyle/>
          <a:p>
            <a:pPr marL="0" indent="0" algn="just">
              <a:buNone/>
            </a:pPr>
            <a:r>
              <a:rPr lang="en-GB" sz="1600" dirty="0"/>
              <a:t>Despite years of trying to address issues of racism in the NHS there has only been a limited amount of success. Part of the reasons are that we have seen many short lived race equality initiatives, all designed to improve the experiences of BME staff, but unfortunately with no long lasting or significant effect. Also part of the reasons is that strategy is often defeated by deep rooted cultural norms. It has been stated clearly that there is no substantial evidence that any singular intervention will make a significant difference. For instance reverse mentoring on its own will not address racial inequalities unless seen as part of a wider set of initiatives.</a:t>
            </a:r>
          </a:p>
          <a:p>
            <a:pPr marL="0" indent="0">
              <a:buNone/>
            </a:pPr>
            <a:r>
              <a:rPr lang="en-GB" sz="1600" dirty="0"/>
              <a:t>We understand that the reasons for this lack of progress are complex and that this is an uncomfortable issue. To address the structural racism we must all:</a:t>
            </a:r>
          </a:p>
          <a:p>
            <a:pPr marL="342900" indent="-342900">
              <a:buFont typeface="+mj-lt"/>
              <a:buAutoNum type="arabicPeriod"/>
            </a:pPr>
            <a:r>
              <a:rPr lang="en-GB" sz="1600" dirty="0"/>
              <a:t>Acknowledge the problem and take this seriously through demonstrable action</a:t>
            </a:r>
          </a:p>
          <a:p>
            <a:pPr marL="342900" indent="-342900">
              <a:buFont typeface="+mj-lt"/>
              <a:buAutoNum type="arabicPeriod"/>
            </a:pPr>
            <a:r>
              <a:rPr lang="en-GB" sz="1600" dirty="0"/>
              <a:t>Improve our understanding of the depth and complexity of the issue</a:t>
            </a:r>
          </a:p>
          <a:p>
            <a:pPr marL="342900" indent="-342900">
              <a:buFont typeface="+mj-lt"/>
              <a:buAutoNum type="arabicPeriod"/>
            </a:pPr>
            <a:r>
              <a:rPr lang="en-GB" sz="1600" dirty="0"/>
              <a:t>Ensure our commitment is followed by positive targeted action</a:t>
            </a:r>
          </a:p>
          <a:p>
            <a:pPr marL="342900" indent="-342900">
              <a:buFont typeface="+mj-lt"/>
              <a:buAutoNum type="arabicPeriod"/>
            </a:pPr>
            <a:r>
              <a:rPr lang="en-GB" sz="1600" dirty="0"/>
              <a:t>Be prepared to be held accountable and hold others to account  </a:t>
            </a:r>
          </a:p>
          <a:p>
            <a:pPr marL="342900" indent="-342900">
              <a:buFont typeface="+mj-lt"/>
              <a:buAutoNum type="arabicPeriod"/>
            </a:pPr>
            <a:r>
              <a:rPr lang="en-GB" sz="1600" dirty="0"/>
              <a:t>Be prepared to face the consequence if our behaviour is unacceptable and causing harm to others</a:t>
            </a:r>
          </a:p>
          <a:p>
            <a:pPr marL="342900" indent="-342900">
              <a:buFont typeface="+mj-lt"/>
              <a:buAutoNum type="arabicPeriod"/>
            </a:pPr>
            <a:r>
              <a:rPr lang="en-GB" sz="1600" dirty="0"/>
              <a:t>Create equality of opportunity for under-represented group if in position of power and privilege </a:t>
            </a:r>
          </a:p>
          <a:p>
            <a:pPr marL="0" indent="0" algn="just">
              <a:buNone/>
            </a:pPr>
            <a:r>
              <a:rPr lang="en-GB" sz="1600" dirty="0"/>
              <a:t>Centuries of racial discrimination have hard wired inequality into our institutions and people’s ways of thinking. These inequalities have ensured that White people get better chances in life. These issues are complex and there must be a sustainable strategy built on educating, supporting and challenging. </a:t>
            </a:r>
          </a:p>
        </p:txBody>
      </p:sp>
    </p:spTree>
    <p:extLst>
      <p:ext uri="{BB962C8B-B14F-4D97-AF65-F5344CB8AC3E}">
        <p14:creationId xmlns:p14="http://schemas.microsoft.com/office/powerpoint/2010/main" val="11647435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131A-C811-4877-BEFF-0BC0DDED9C44}"/>
              </a:ext>
            </a:extLst>
          </p:cNvPr>
          <p:cNvSpPr>
            <a:spLocks noGrp="1"/>
          </p:cNvSpPr>
          <p:nvPr>
            <p:ph type="title"/>
          </p:nvPr>
        </p:nvSpPr>
        <p:spPr>
          <a:xfrm>
            <a:off x="299277" y="429208"/>
            <a:ext cx="10641498" cy="611649"/>
          </a:xfrm>
        </p:spPr>
        <p:txBody>
          <a:bodyPr>
            <a:normAutofit fontScale="90000"/>
          </a:bodyPr>
          <a:lstStyle/>
          <a:p>
            <a:r>
              <a:rPr lang="en-GB" dirty="0"/>
              <a:t>(4) Tackling racism and other types of discrimination</a:t>
            </a:r>
          </a:p>
        </p:txBody>
      </p:sp>
      <p:sp>
        <p:nvSpPr>
          <p:cNvPr id="5" name="Content Placeholder 4">
            <a:extLst>
              <a:ext uri="{FF2B5EF4-FFF2-40B4-BE49-F238E27FC236}">
                <a16:creationId xmlns:a16="http://schemas.microsoft.com/office/drawing/2014/main" id="{B0212289-FDC1-40F2-B613-9985BE852CEE}"/>
              </a:ext>
            </a:extLst>
          </p:cNvPr>
          <p:cNvSpPr>
            <a:spLocks noGrp="1"/>
          </p:cNvSpPr>
          <p:nvPr>
            <p:ph sz="quarter" idx="10"/>
          </p:nvPr>
        </p:nvSpPr>
        <p:spPr>
          <a:xfrm>
            <a:off x="626908" y="1334278"/>
            <a:ext cx="10938184" cy="5094514"/>
          </a:xfrm>
        </p:spPr>
        <p:txBody>
          <a:bodyPr>
            <a:normAutofit/>
          </a:bodyPr>
          <a:lstStyle/>
          <a:p>
            <a:pPr marL="0" indent="0">
              <a:buNone/>
            </a:pPr>
            <a:r>
              <a:rPr lang="en-GB" sz="1600" dirty="0"/>
              <a:t>There has always been a fundamental need to change these realities, but this extraordinary year has seen a shift in rhetoric and understanding around race disparity in England and worldwide. The </a:t>
            </a:r>
            <a:r>
              <a:rPr lang="en-GB" sz="1600" dirty="0">
                <a:hlinkClick r:id="rId2">
                  <a:extLst>
                    <a:ext uri="{A12FA001-AC4F-418D-AE19-62706E023703}">
                      <ahyp:hlinkClr xmlns:ahyp="http://schemas.microsoft.com/office/drawing/2018/hyperlinkcolor" val="tx"/>
                    </a:ext>
                  </a:extLst>
                </a:hlinkClick>
              </a:rPr>
              <a:t>disproportionate impact of Covid-19 </a:t>
            </a:r>
            <a:r>
              <a:rPr lang="en-GB" sz="1600" dirty="0"/>
              <a:t>on BME people in the UK and elsewhere, combined with  the increased awareness of the Black Lives Matter movement, have shone a spotlight on structural inequalities and institutional racism in British society that have been tolerated for too long.</a:t>
            </a:r>
          </a:p>
          <a:p>
            <a:pPr marL="0" indent="0">
              <a:buNone/>
            </a:pPr>
            <a:r>
              <a:rPr lang="en-GB" sz="1600" dirty="0"/>
              <a:t>In the UK and in the NHS today, there is a structural, historical bias that favours certain individuals. This does not just stand in the way of  ethnic minorities,  but women, those with disabilities and others. But unless we are focused and determined to make significant progress in addressing racial injustice, the other aspect of inequalities will continue to be a significant problem. If all of us put our effort, commitment and action in addressing racism we are more likely to make a bigger impact on other areas.</a:t>
            </a:r>
          </a:p>
          <a:p>
            <a:pPr marL="0" indent="0">
              <a:buNone/>
            </a:pPr>
            <a:r>
              <a:rPr lang="en-GB" sz="1600" dirty="0"/>
              <a:t>There are competing demands between protected groups for a focus to be placed on specific inequality issues. NHSE&amp;I recognise the importance of getting this right for all groups. However, our current priority is on racism because we also know that if our staff are from a BME background they are likely to experience the double or triple penalty of discrimination if they are for instance gay and disabled. </a:t>
            </a:r>
          </a:p>
          <a:p>
            <a:pPr marL="0" indent="0">
              <a:buNone/>
            </a:pPr>
            <a:r>
              <a:rPr lang="en-GB" sz="1600" dirty="0"/>
              <a:t>If we truly want to be inclusive, we expect everyone regardless of their protected characteristics to stand up together to fight against racism. This is not to say that we should ignore or neglect other areas of inequalities.</a:t>
            </a:r>
          </a:p>
          <a:p>
            <a:pPr marL="0" indent="0">
              <a:buNone/>
            </a:pPr>
            <a:r>
              <a:rPr lang="en-GB" sz="1600" dirty="0"/>
              <a:t>The NHS, although a treasured institution, is not immune from these forces, and the WRES continues to show disparities. This is critical, because a diverse workforce has a positive impact upon staff experience, patient outcomes and on organisational efficiency. </a:t>
            </a:r>
          </a:p>
          <a:p>
            <a:pPr marL="0" indent="0">
              <a:buNone/>
            </a:pPr>
            <a:endParaRPr lang="en-GB" dirty="0">
              <a:solidFill>
                <a:srgbClr val="FF0000"/>
              </a:solidFill>
            </a:endParaRPr>
          </a:p>
        </p:txBody>
      </p:sp>
    </p:spTree>
    <p:extLst>
      <p:ext uri="{BB962C8B-B14F-4D97-AF65-F5344CB8AC3E}">
        <p14:creationId xmlns:p14="http://schemas.microsoft.com/office/powerpoint/2010/main" val="13202670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131A-C811-4877-BEFF-0BC0DDED9C44}"/>
              </a:ext>
            </a:extLst>
          </p:cNvPr>
          <p:cNvSpPr>
            <a:spLocks noGrp="1"/>
          </p:cNvSpPr>
          <p:nvPr>
            <p:ph type="title"/>
          </p:nvPr>
        </p:nvSpPr>
        <p:spPr>
          <a:xfrm>
            <a:off x="0" y="347338"/>
            <a:ext cx="10641498" cy="611649"/>
          </a:xfrm>
        </p:spPr>
        <p:txBody>
          <a:bodyPr>
            <a:noAutofit/>
          </a:bodyPr>
          <a:lstStyle/>
          <a:p>
            <a:r>
              <a:rPr lang="en-GB" dirty="0"/>
              <a:t>(4) Tackling racism and other type of discrimination</a:t>
            </a:r>
          </a:p>
        </p:txBody>
      </p:sp>
      <p:sp>
        <p:nvSpPr>
          <p:cNvPr id="3" name="Content Placeholder 2">
            <a:extLst>
              <a:ext uri="{FF2B5EF4-FFF2-40B4-BE49-F238E27FC236}">
                <a16:creationId xmlns:a16="http://schemas.microsoft.com/office/drawing/2014/main" id="{177BB770-9FDA-4CE5-ABC4-CFBE06C10BA0}"/>
              </a:ext>
            </a:extLst>
          </p:cNvPr>
          <p:cNvSpPr>
            <a:spLocks noGrp="1"/>
          </p:cNvSpPr>
          <p:nvPr>
            <p:ph sz="quarter" idx="10"/>
          </p:nvPr>
        </p:nvSpPr>
        <p:spPr>
          <a:xfrm>
            <a:off x="125128" y="1160533"/>
            <a:ext cx="11704319" cy="5225143"/>
          </a:xfrm>
        </p:spPr>
        <p:txBody>
          <a:bodyPr>
            <a:noAutofit/>
          </a:bodyPr>
          <a:lstStyle/>
          <a:p>
            <a:pPr marL="800100" lvl="1" indent="-342900">
              <a:buFont typeface="+mj-lt"/>
              <a:buAutoNum type="alphaLcPeriod"/>
            </a:pPr>
            <a:r>
              <a:rPr lang="en-GB" sz="1600" dirty="0"/>
              <a:t>Organisations must demonstrate that they are providing opportunities for all staff (White and BME) to have the difficult conversations about racism without fear or repercussions. (S)</a:t>
            </a:r>
          </a:p>
          <a:p>
            <a:pPr marL="800100" lvl="1" indent="-342900">
              <a:buFont typeface="+mj-lt"/>
              <a:buAutoNum type="alphaLcPeriod"/>
            </a:pPr>
            <a:r>
              <a:rPr lang="en-GB" sz="1600" dirty="0"/>
              <a:t>All Organisations need to report progress on WRES and WDES metrics at a system level. (S)</a:t>
            </a:r>
          </a:p>
          <a:p>
            <a:pPr marL="800100" lvl="1" indent="-342900">
              <a:buFont typeface="+mj-lt"/>
              <a:buAutoNum type="alphaLcPeriod"/>
            </a:pPr>
            <a:r>
              <a:rPr lang="en-GB" sz="1600" dirty="0"/>
              <a:t>All organisations to implement a White ally programme- the principles of the allyship programme to be rolled out to other protected groups. This needs to be part of the anti-racist action plan. (M)</a:t>
            </a:r>
          </a:p>
          <a:p>
            <a:pPr marL="800100" lvl="1" indent="-342900">
              <a:buFont typeface="+mj-lt"/>
              <a:buAutoNum type="alphaLcPeriod"/>
            </a:pPr>
            <a:r>
              <a:rPr lang="en-GB" sz="1600" dirty="0"/>
              <a:t>Cultural safeguards need to be in place to ensure that White Allies are acting responsibly, building trust, working co-productively and led by expertise and lived experience whilst progressing on their journey towards becoming an anti-racist leader. (S)</a:t>
            </a:r>
          </a:p>
          <a:p>
            <a:pPr marL="800100" lvl="1" indent="-342900">
              <a:buFont typeface="+mj-lt"/>
              <a:buAutoNum type="alphaLcPeriod"/>
            </a:pPr>
            <a:r>
              <a:rPr lang="en-GB" sz="1600" dirty="0"/>
              <a:t>WRES Experts should be given agreed protected time to act as change agent within each of the 11 STP/ICS. (S)</a:t>
            </a:r>
          </a:p>
          <a:p>
            <a:pPr marL="800100" lvl="1" indent="-342900">
              <a:buFont typeface="+mj-lt"/>
              <a:buAutoNum type="alphaLcPeriod"/>
            </a:pPr>
            <a:r>
              <a:rPr lang="en-GB" sz="1600" dirty="0"/>
              <a:t>The national team will establish a ‘code of civility that everyone can understand and sign up to. (M)</a:t>
            </a:r>
          </a:p>
          <a:p>
            <a:pPr marL="800100" lvl="1" indent="-342900">
              <a:buFont typeface="+mj-lt"/>
              <a:buAutoNum type="alphaLcPeriod"/>
            </a:pPr>
            <a:r>
              <a:rPr lang="en-GB" sz="1600" dirty="0"/>
              <a:t>Organisations must ensure all staff have the skills, knowledge and a clear expectation of acceptable behaviour to create an inclusive environment that is anti-racist. (M)</a:t>
            </a:r>
          </a:p>
          <a:p>
            <a:pPr marL="800100" lvl="1" indent="-342900">
              <a:buFont typeface="+mj-lt"/>
              <a:buAutoNum type="alphaLcPeriod"/>
            </a:pPr>
            <a:r>
              <a:rPr lang="en-GB" sz="1600" dirty="0"/>
              <a:t>All staff Personal Development Review (PDR) must include a personal objective in addressing race inequalities. (S)</a:t>
            </a:r>
          </a:p>
          <a:p>
            <a:pPr marL="800100" lvl="1" indent="-342900">
              <a:buFont typeface="+mj-lt"/>
              <a:buAutoNum type="alphaLcPeriod"/>
            </a:pPr>
            <a:r>
              <a:rPr lang="en-GB" sz="1600" dirty="0"/>
              <a:t>All organisations must develop a method of reporting to system leads on the number of cases (formal and informal) with regards to all forms of incivility including racism, bullying, harassment and discrimination. (M)</a:t>
            </a:r>
          </a:p>
          <a:p>
            <a:pPr marL="800100" lvl="1" indent="-342900">
              <a:buFont typeface="+mj-lt"/>
              <a:buAutoNum type="alphaLcPeriod"/>
            </a:pPr>
            <a:r>
              <a:rPr lang="en-GB" sz="1600" dirty="0"/>
              <a:t>ICS/STPs and organisations need to capture the lived experience of staff on a regular basis by protected characteristics. The data capture needs to include issues such as: (M)</a:t>
            </a:r>
          </a:p>
          <a:p>
            <a:pPr marL="1314450" lvl="2" indent="-400050">
              <a:buFont typeface="+mj-lt"/>
              <a:buAutoNum type="romanUcPeriod"/>
            </a:pPr>
            <a:r>
              <a:rPr lang="en-GB" sz="1600" dirty="0"/>
              <a:t>Do staff feel a sense of belonging where they work? If not why not?</a:t>
            </a:r>
          </a:p>
          <a:p>
            <a:pPr marL="1314450" lvl="2" indent="-400050">
              <a:buFont typeface="+mj-lt"/>
              <a:buAutoNum type="romanUcPeriod"/>
            </a:pPr>
            <a:r>
              <a:rPr lang="en-GB" sz="1600" dirty="0"/>
              <a:t>Would staff recommend friends and family to their place of work?</a:t>
            </a:r>
          </a:p>
          <a:p>
            <a:pPr marL="1314450" lvl="2" indent="-400050">
              <a:buFont typeface="+mj-lt"/>
              <a:buAutoNum type="romanUcPeriod"/>
            </a:pPr>
            <a:r>
              <a:rPr lang="en-GB" sz="1600" dirty="0"/>
              <a:t>If staff have reported bullying, harassment and discrimination, have this been dealt with appropriately?</a:t>
            </a:r>
          </a:p>
        </p:txBody>
      </p:sp>
    </p:spTree>
    <p:extLst>
      <p:ext uri="{BB962C8B-B14F-4D97-AF65-F5344CB8AC3E}">
        <p14:creationId xmlns:p14="http://schemas.microsoft.com/office/powerpoint/2010/main" val="1271391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D8012-7228-4A99-97D0-15C0F622B6AF}"/>
              </a:ext>
            </a:extLst>
          </p:cNvPr>
          <p:cNvSpPr>
            <a:spLocks noGrp="1"/>
          </p:cNvSpPr>
          <p:nvPr>
            <p:ph type="title"/>
          </p:nvPr>
        </p:nvSpPr>
        <p:spPr/>
        <p:txBody>
          <a:bodyPr/>
          <a:lstStyle/>
          <a:p>
            <a:r>
              <a:rPr lang="en-GB" dirty="0"/>
              <a:t>Introduction</a:t>
            </a:r>
          </a:p>
        </p:txBody>
      </p:sp>
      <p:sp>
        <p:nvSpPr>
          <p:cNvPr id="5" name="Content Placeholder 2">
            <a:extLst>
              <a:ext uri="{FF2B5EF4-FFF2-40B4-BE49-F238E27FC236}">
                <a16:creationId xmlns:a16="http://schemas.microsoft.com/office/drawing/2014/main" id="{09308384-34C1-4F54-B3C6-3FDDF5199709}"/>
              </a:ext>
            </a:extLst>
          </p:cNvPr>
          <p:cNvSpPr>
            <a:spLocks noGrp="1"/>
          </p:cNvSpPr>
          <p:nvPr>
            <p:ph sz="quarter" idx="10"/>
          </p:nvPr>
        </p:nvSpPr>
        <p:spPr>
          <a:xfrm>
            <a:off x="782638" y="1649628"/>
            <a:ext cx="10641012" cy="4792269"/>
          </a:xfrm>
        </p:spPr>
        <p:txBody>
          <a:bodyPr vert="horz" lIns="91440" tIns="45720" rIns="91440" bIns="45720" rtlCol="0" anchor="ctr">
            <a:normAutofit fontScale="92500" lnSpcReduction="10000"/>
          </a:bodyPr>
          <a:lstStyle/>
          <a:p>
            <a:pPr marL="0" indent="0" algn="just">
              <a:buNone/>
            </a:pPr>
            <a:endParaRPr lang="en-GB" sz="1700" b="1" dirty="0"/>
          </a:p>
          <a:p>
            <a:pPr marL="0" indent="0" algn="just">
              <a:buNone/>
            </a:pPr>
            <a:r>
              <a:rPr lang="en-GB" sz="1700" dirty="0"/>
              <a:t>This is a strategic document which sets out what need to be achieved, the timeframe to reach these goals, and who will be responsible. However, it is not in itself a strategic plan. The responsibility to develop those plans rest with individual Sustainability Transformational Partnerships (STP)/ Integrated Care Systems (ICS) and Organisations. </a:t>
            </a:r>
          </a:p>
          <a:p>
            <a:pPr marL="0" indent="0" algn="just">
              <a:buNone/>
            </a:pPr>
            <a:endParaRPr lang="en-GB" sz="1700" dirty="0"/>
          </a:p>
          <a:p>
            <a:pPr marL="0" indent="0" algn="just">
              <a:buNone/>
            </a:pPr>
            <a:r>
              <a:rPr lang="en-GB" sz="1700" dirty="0"/>
              <a:t>It is also acknowledged that this strategy is heavily focused on secondary NHS organisations. This emphasis has been in part influenced by the People Plan, and because systems are yet to be fully established. For that reason, please note that this document will need to remain live and be adapted as we evolve to work at a more integrated system level. </a:t>
            </a:r>
          </a:p>
          <a:p>
            <a:pPr marL="0" indent="0" algn="just">
              <a:buNone/>
            </a:pPr>
            <a:r>
              <a:rPr lang="en-GB" sz="1700" dirty="0"/>
              <a:t>Race, equality and inclusion is everyone’s business, and the responsibility to turn this strategy into reality rests with each person in the Midland workforce. Once this strategy approved, it will be available in an easy-to-read format that will be interactive and accessible online. </a:t>
            </a:r>
          </a:p>
          <a:p>
            <a:pPr algn="just"/>
            <a:endParaRPr lang="en-GB" sz="1700" dirty="0"/>
          </a:p>
          <a:p>
            <a:pPr marL="0" indent="0" algn="just">
              <a:buNone/>
            </a:pPr>
            <a:r>
              <a:rPr lang="en-GB" sz="1700" dirty="0"/>
              <a:t>*Research on NHS staff and patient surveys in 2012 by Michael West found: </a:t>
            </a:r>
          </a:p>
          <a:p>
            <a:pPr marL="0" indent="0" algn="just">
              <a:buNone/>
            </a:pPr>
            <a:r>
              <a:rPr lang="en-GB" sz="1700" i="1" dirty="0"/>
              <a:t>The experience of black and minority ethnic NHS staff is a good barometer of the climate of respect and care for all within the NHS. Put simply, if BME staff feel engaged, motivated, valued and part of a team with a sense of belonging, patients were more likely to be satisfied with the service they received. </a:t>
            </a:r>
            <a:endParaRPr lang="en-GB" sz="1700" dirty="0"/>
          </a:p>
          <a:p>
            <a:pPr marL="0" indent="0" algn="just">
              <a:buNone/>
            </a:pPr>
            <a:r>
              <a:rPr lang="en-GB" sz="1700" i="1" dirty="0"/>
              <a:t>Source: NHS Staff Survey and Related Data West, M et al 2012 </a:t>
            </a:r>
            <a:endParaRPr lang="en-GB" sz="1700" dirty="0"/>
          </a:p>
          <a:p>
            <a:pPr marL="0" indent="0">
              <a:buNone/>
            </a:pPr>
            <a:endParaRPr lang="en-US" dirty="0">
              <a:cs typeface="+mn-cs"/>
            </a:endParaRPr>
          </a:p>
          <a:p>
            <a:pPr lvl="1"/>
            <a:endParaRPr lang="en-US" dirty="0">
              <a:cs typeface="+mn-cs"/>
            </a:endParaRPr>
          </a:p>
        </p:txBody>
      </p:sp>
    </p:spTree>
    <p:extLst>
      <p:ext uri="{BB962C8B-B14F-4D97-AF65-F5344CB8AC3E}">
        <p14:creationId xmlns:p14="http://schemas.microsoft.com/office/powerpoint/2010/main" val="5402270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131A-C811-4877-BEFF-0BC0DDED9C44}"/>
              </a:ext>
            </a:extLst>
          </p:cNvPr>
          <p:cNvSpPr>
            <a:spLocks noGrp="1"/>
          </p:cNvSpPr>
          <p:nvPr>
            <p:ph type="title"/>
          </p:nvPr>
        </p:nvSpPr>
        <p:spPr>
          <a:xfrm>
            <a:off x="228921" y="938788"/>
            <a:ext cx="10641498" cy="611649"/>
          </a:xfrm>
        </p:spPr>
        <p:txBody>
          <a:bodyPr>
            <a:noAutofit/>
          </a:bodyPr>
          <a:lstStyle/>
          <a:p>
            <a:r>
              <a:rPr lang="en-GB" sz="3200" dirty="0"/>
              <a:t>(5) Eliminating racism/bias in recruitment and progression </a:t>
            </a:r>
          </a:p>
        </p:txBody>
      </p:sp>
      <p:sp>
        <p:nvSpPr>
          <p:cNvPr id="3" name="Content Placeholder 2">
            <a:extLst>
              <a:ext uri="{FF2B5EF4-FFF2-40B4-BE49-F238E27FC236}">
                <a16:creationId xmlns:a16="http://schemas.microsoft.com/office/drawing/2014/main" id="{177BB770-9FDA-4CE5-ABC4-CFBE06C10BA0}"/>
              </a:ext>
            </a:extLst>
          </p:cNvPr>
          <p:cNvSpPr>
            <a:spLocks noGrp="1"/>
          </p:cNvSpPr>
          <p:nvPr>
            <p:ph sz="quarter" idx="10"/>
          </p:nvPr>
        </p:nvSpPr>
        <p:spPr>
          <a:xfrm>
            <a:off x="781878" y="1932202"/>
            <a:ext cx="10641498" cy="4365855"/>
          </a:xfrm>
        </p:spPr>
        <p:txBody>
          <a:bodyPr>
            <a:normAutofit fontScale="92500" lnSpcReduction="10000"/>
          </a:bodyPr>
          <a:lstStyle/>
          <a:p>
            <a:pPr marL="0" indent="0" algn="just">
              <a:buNone/>
            </a:pPr>
            <a:r>
              <a:rPr lang="en-GB" sz="1900" dirty="0"/>
              <a:t>The health care sector must have a workforce that reflects the diversity of their communities. The workforce is not representative at some levels (in particular noticeable at more senior level) across the NHS. For instance, BME staff makes up 23% (as at July 2020) of our workforce in the Midlands and yet only 9.5% are working at Board level.</a:t>
            </a:r>
          </a:p>
          <a:p>
            <a:pPr marL="0" indent="0" algn="just">
              <a:buNone/>
            </a:pPr>
            <a:r>
              <a:rPr lang="en-GB" sz="1900" dirty="0"/>
              <a:t>This lack of representation is also evidenced in both non-clinical and clinical roles (including nurses and midwives, medical and allied health professionals).</a:t>
            </a:r>
          </a:p>
          <a:p>
            <a:pPr marL="0" indent="0" algn="just">
              <a:buNone/>
            </a:pPr>
            <a:r>
              <a:rPr lang="en-GB" sz="1900" dirty="0"/>
              <a:t>There needs to be a radical shift for the NHS to ensure that both its approach to recruitment and progression is fair and inclusive. As a region, we are calling for organisations to commit to overhauling and actively de-biasing recruitment and selection processes. This will be in line with the national priorities outlined in the People Plan. </a:t>
            </a:r>
          </a:p>
          <a:p>
            <a:pPr marL="0" indent="0" algn="just">
              <a:buNone/>
            </a:pPr>
            <a:r>
              <a:rPr lang="en-GB" sz="1900" dirty="0"/>
              <a:t>It is necessary for us to go beyond the minimum standard of anonymised applications and unconscious bias training for recruiting managers. This is clearly has not made the shift we want to see.</a:t>
            </a:r>
          </a:p>
          <a:p>
            <a:pPr marL="0" indent="0" algn="just">
              <a:buNone/>
            </a:pPr>
            <a:r>
              <a:rPr lang="en-GB" sz="1900" dirty="0"/>
              <a:t>We strongly recommend the focus on recruitment is shifted to take much more radical positive actions. This means fully utilising positive action provisions within the Equality Act 2010.  This would determine that recruiting managers will look for staff that add to the inclusive culture rather than those that fit with the current culture. </a:t>
            </a:r>
          </a:p>
          <a:p>
            <a:pPr marL="0" indent="0" algn="just">
              <a:buNone/>
            </a:pPr>
            <a:endParaRPr lang="en-GB" dirty="0"/>
          </a:p>
        </p:txBody>
      </p:sp>
    </p:spTree>
    <p:extLst>
      <p:ext uri="{BB962C8B-B14F-4D97-AF65-F5344CB8AC3E}">
        <p14:creationId xmlns:p14="http://schemas.microsoft.com/office/powerpoint/2010/main" val="41207121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131A-C811-4877-BEFF-0BC0DDED9C44}"/>
              </a:ext>
            </a:extLst>
          </p:cNvPr>
          <p:cNvSpPr>
            <a:spLocks noGrp="1"/>
          </p:cNvSpPr>
          <p:nvPr>
            <p:ph type="title"/>
          </p:nvPr>
        </p:nvSpPr>
        <p:spPr>
          <a:xfrm>
            <a:off x="608522" y="948636"/>
            <a:ext cx="10641498" cy="611649"/>
          </a:xfrm>
        </p:spPr>
        <p:txBody>
          <a:bodyPr>
            <a:noAutofit/>
          </a:bodyPr>
          <a:lstStyle/>
          <a:p>
            <a:r>
              <a:rPr lang="en-GB" sz="3200" dirty="0"/>
              <a:t>(5) Eliminating racism/bias in recruitment and progression </a:t>
            </a:r>
          </a:p>
        </p:txBody>
      </p:sp>
      <p:sp>
        <p:nvSpPr>
          <p:cNvPr id="3" name="Content Placeholder 2">
            <a:extLst>
              <a:ext uri="{FF2B5EF4-FFF2-40B4-BE49-F238E27FC236}">
                <a16:creationId xmlns:a16="http://schemas.microsoft.com/office/drawing/2014/main" id="{177BB770-9FDA-4CE5-ABC4-CFBE06C10BA0}"/>
              </a:ext>
            </a:extLst>
          </p:cNvPr>
          <p:cNvSpPr>
            <a:spLocks noGrp="1"/>
          </p:cNvSpPr>
          <p:nvPr>
            <p:ph sz="quarter" idx="10"/>
          </p:nvPr>
        </p:nvSpPr>
        <p:spPr>
          <a:xfrm>
            <a:off x="608522" y="1560285"/>
            <a:ext cx="10641498" cy="4481933"/>
          </a:xfrm>
        </p:spPr>
        <p:txBody>
          <a:bodyPr>
            <a:normAutofit fontScale="92500" lnSpcReduction="20000"/>
          </a:bodyPr>
          <a:lstStyle/>
          <a:p>
            <a:pPr marL="342900" indent="-342900">
              <a:buFont typeface="+mj-lt"/>
              <a:buAutoNum type="alphaLcPeriod"/>
            </a:pPr>
            <a:endParaRPr lang="en-GB" sz="1600" dirty="0">
              <a:highlight>
                <a:srgbClr val="FFFF00"/>
              </a:highlight>
            </a:endParaRPr>
          </a:p>
          <a:p>
            <a:pPr marL="342900" indent="-342900">
              <a:buFont typeface="+mj-lt"/>
              <a:buAutoNum type="alphaLcPeriod"/>
            </a:pPr>
            <a:r>
              <a:rPr lang="en-GB" sz="1600" dirty="0"/>
              <a:t>By June 2021, all organisations will provide an action about how they intend to overhaul recruitment and promotion practices to make sure that their staffing reflects the diversity of their community? (S)</a:t>
            </a:r>
          </a:p>
          <a:p>
            <a:pPr marL="342900" indent="-342900">
              <a:buFont typeface="+mj-lt"/>
              <a:buAutoNum type="alphaLcPeriod"/>
            </a:pPr>
            <a:r>
              <a:rPr lang="en-GB" sz="1600" dirty="0"/>
              <a:t>Every NHS trust, foundation trust and CCG must publish progress against the </a:t>
            </a:r>
            <a:r>
              <a:rPr lang="en-GB" sz="1600" dirty="0">
                <a:hlinkClick r:id="rId2"/>
              </a:rPr>
              <a:t>Model Employer goals </a:t>
            </a:r>
            <a:r>
              <a:rPr lang="en-GB" sz="1600" dirty="0"/>
              <a:t>to ensure that at every level, the workforce is representative of the overall BAME workforce. (S)</a:t>
            </a:r>
          </a:p>
          <a:p>
            <a:pPr marL="342900" indent="-342900">
              <a:buFont typeface="+mj-lt"/>
              <a:buAutoNum type="alphaLcPeriod"/>
            </a:pPr>
            <a:r>
              <a:rPr lang="en-GB" sz="1600" dirty="0"/>
              <a:t>System leads need to explore how the WRES and the NHS model employer aspirations are applied across social care and primary care sectors. (M)</a:t>
            </a:r>
          </a:p>
          <a:p>
            <a:pPr marL="342900" indent="-342900">
              <a:buFont typeface="+mj-lt"/>
              <a:buAutoNum type="alphaLcPeriod"/>
            </a:pPr>
            <a:r>
              <a:rPr lang="en-GB" sz="1600" dirty="0"/>
              <a:t>All organisations to meet the minimum national target of 19% of BME staff at all level (or more where BME staff % are higher in organisations) by 2025. (L)</a:t>
            </a:r>
          </a:p>
          <a:p>
            <a:pPr marL="342900" indent="-342900">
              <a:buFont typeface="+mj-lt"/>
              <a:buAutoNum type="alphaLcPeriod"/>
            </a:pPr>
            <a:r>
              <a:rPr lang="en-GB" sz="1600" dirty="0"/>
              <a:t>Health and social care organisations must identify which staff groups are underrepresented in terms of BME staff. (M)</a:t>
            </a:r>
          </a:p>
          <a:p>
            <a:pPr marL="342900" indent="-342900">
              <a:buFont typeface="+mj-lt"/>
              <a:buAutoNum type="alphaLcPeriod"/>
            </a:pPr>
            <a:r>
              <a:rPr lang="en-GB" sz="1600" dirty="0"/>
              <a:t>Organisations must work with their WRES Experts, ED&amp;I and BME leads to research and/or develop innovative methods of recruitment (taking positive action with the reference within the provision of Equality Act 2010) (M)</a:t>
            </a:r>
          </a:p>
          <a:p>
            <a:pPr marL="342900" indent="-342900">
              <a:buFont typeface="+mj-lt"/>
              <a:buAutoNum type="alphaLcPeriod"/>
            </a:pPr>
            <a:r>
              <a:rPr lang="en-GB" sz="1600" dirty="0"/>
              <a:t>All Executive’s and senior management’s job descriptions must include an essential criteria of knowledge and skills in addressing ED&amp;I issues – with a specific focus on race. This needs to be assessed under </a:t>
            </a:r>
            <a:r>
              <a:rPr lang="en-GB" sz="1600" dirty="0">
                <a:hlinkClick r:id="rId3"/>
              </a:rPr>
              <a:t>Kark recommendations</a:t>
            </a:r>
            <a:r>
              <a:rPr lang="en-GB" sz="1600" dirty="0"/>
              <a:t>. (S)</a:t>
            </a:r>
          </a:p>
          <a:p>
            <a:pPr marL="342900" indent="-342900">
              <a:buFont typeface="+mj-lt"/>
              <a:buAutoNum type="alphaLcPeriod"/>
            </a:pPr>
            <a:r>
              <a:rPr lang="en-GB" sz="1600" dirty="0"/>
              <a:t>Organisations must use Value based recruitment with specific questions related to race, equality and inclusion. (S)</a:t>
            </a:r>
          </a:p>
          <a:p>
            <a:pPr marL="342900" indent="-342900">
              <a:buFont typeface="+mj-lt"/>
              <a:buAutoNum type="alphaLcPeriod"/>
            </a:pPr>
            <a:r>
              <a:rPr lang="en-GB" sz="1600" dirty="0"/>
              <a:t>Organisations within ICS/STP need to identify BME staff who have necessary skills, knowledge and competence to take on senior positions at Band 8a (or similar) and above. These staff need to be offered sponsorship to take on senior roles. (M)</a:t>
            </a:r>
          </a:p>
          <a:p>
            <a:pPr marL="0" indent="0">
              <a:buNone/>
            </a:pPr>
            <a:endParaRPr lang="en-GB" dirty="0"/>
          </a:p>
        </p:txBody>
      </p:sp>
    </p:spTree>
    <p:extLst>
      <p:ext uri="{BB962C8B-B14F-4D97-AF65-F5344CB8AC3E}">
        <p14:creationId xmlns:p14="http://schemas.microsoft.com/office/powerpoint/2010/main" val="3286219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131A-C811-4877-BEFF-0BC0DDED9C44}"/>
              </a:ext>
            </a:extLst>
          </p:cNvPr>
          <p:cNvSpPr>
            <a:spLocks noGrp="1"/>
          </p:cNvSpPr>
          <p:nvPr>
            <p:ph type="title"/>
          </p:nvPr>
        </p:nvSpPr>
        <p:spPr>
          <a:xfrm>
            <a:off x="637097" y="923679"/>
            <a:ext cx="10641498" cy="611649"/>
          </a:xfrm>
        </p:spPr>
        <p:txBody>
          <a:bodyPr>
            <a:noAutofit/>
          </a:bodyPr>
          <a:lstStyle/>
          <a:p>
            <a:r>
              <a:rPr lang="en-GB" sz="4000" dirty="0"/>
              <a:t>(6)Eliminating racism and bias in disciplinaries</a:t>
            </a:r>
          </a:p>
        </p:txBody>
      </p:sp>
      <p:sp>
        <p:nvSpPr>
          <p:cNvPr id="3" name="Content Placeholder 2">
            <a:extLst>
              <a:ext uri="{FF2B5EF4-FFF2-40B4-BE49-F238E27FC236}">
                <a16:creationId xmlns:a16="http://schemas.microsoft.com/office/drawing/2014/main" id="{177BB770-9FDA-4CE5-ABC4-CFBE06C10BA0}"/>
              </a:ext>
            </a:extLst>
          </p:cNvPr>
          <p:cNvSpPr>
            <a:spLocks noGrp="1"/>
          </p:cNvSpPr>
          <p:nvPr>
            <p:ph sz="quarter" idx="10"/>
          </p:nvPr>
        </p:nvSpPr>
        <p:spPr>
          <a:xfrm>
            <a:off x="775251" y="1653969"/>
            <a:ext cx="10641498" cy="4413455"/>
          </a:xfrm>
        </p:spPr>
        <p:txBody>
          <a:bodyPr>
            <a:normAutofit/>
          </a:bodyPr>
          <a:lstStyle/>
          <a:p>
            <a:pPr marL="0" indent="0" algn="just">
              <a:buNone/>
            </a:pPr>
            <a:endParaRPr lang="en-GB" sz="1600" dirty="0"/>
          </a:p>
          <a:p>
            <a:pPr marL="0" indent="0" algn="just">
              <a:buNone/>
            </a:pPr>
            <a:r>
              <a:rPr lang="en-GB" sz="1600" dirty="0"/>
              <a:t>Despite some improvements in recent years, there is still lots of work to be done.  Every survey over the last decade and every workforce race equality standard (WRES) report has shown that in shortlisting, appointment, promotion, and disciplinary processes, institutional racism is at play. According to </a:t>
            </a:r>
            <a:r>
              <a:rPr lang="en-GB" sz="1600" dirty="0">
                <a:hlinkClick r:id="rId2"/>
              </a:rPr>
              <a:t>the 2019 WRES data</a:t>
            </a:r>
            <a:r>
              <a:rPr lang="en-GB" sz="1600" dirty="0"/>
              <a:t>, Midlands and the East of the England were two regions showing an increased in formal disciplinaries for BME staff. </a:t>
            </a:r>
          </a:p>
          <a:p>
            <a:pPr marL="0" indent="0" algn="just">
              <a:buNone/>
            </a:pPr>
            <a:r>
              <a:rPr lang="en-GB" sz="1600" dirty="0"/>
              <a:t>Since the inception of the WRES, it has been clear that existing capability, disciplinary and sickness procedures adversely impact our colleagues from BME backgrounds.</a:t>
            </a:r>
          </a:p>
          <a:p>
            <a:pPr marL="0" indent="0" algn="just">
              <a:buNone/>
            </a:pPr>
            <a:r>
              <a:rPr lang="en-GB" sz="1600" dirty="0"/>
              <a:t>The 2019 General Medical Council (GMC) </a:t>
            </a:r>
            <a:r>
              <a:rPr lang="en-GB" sz="1600" dirty="0">
                <a:hlinkClick r:id="rId3"/>
              </a:rPr>
              <a:t>Fair to Refer </a:t>
            </a:r>
            <a:r>
              <a:rPr lang="en-GB" sz="1600" dirty="0"/>
              <a:t>report by Dr Doyin Atewologun and Roger Kline found that BME doctors were twice as likely as their white counterparts to be referred to the GMC. </a:t>
            </a:r>
          </a:p>
          <a:p>
            <a:pPr marL="0" indent="0" algn="just">
              <a:buNone/>
            </a:pPr>
            <a:r>
              <a:rPr lang="en-GB" sz="1600" dirty="0"/>
              <a:t>Qualitative feedback (</a:t>
            </a:r>
            <a:r>
              <a:rPr lang="en-GB" sz="1600" dirty="0">
                <a:hlinkClick r:id="rId4"/>
              </a:rPr>
              <a:t>London Race Equality Strategy 2020</a:t>
            </a:r>
            <a:r>
              <a:rPr lang="en-GB" sz="1600" dirty="0"/>
              <a:t>) also illustrates the negative impact that adherence to these processes has on BME staff engagement, trust and productivity. Work has been ongoing to close this gap, particularly centred on formal disciplinary processes. </a:t>
            </a:r>
          </a:p>
          <a:p>
            <a:pPr marL="0" indent="0" algn="just">
              <a:buNone/>
            </a:pPr>
            <a:r>
              <a:rPr lang="en-GB" sz="1600" dirty="0"/>
              <a:t>Targets have been set at a national level in the </a:t>
            </a:r>
            <a:r>
              <a:rPr lang="en-GB" sz="1600" dirty="0">
                <a:hlinkClick r:id="rId5"/>
              </a:rPr>
              <a:t>People Plan </a:t>
            </a:r>
            <a:r>
              <a:rPr lang="en-GB" sz="1600" dirty="0"/>
              <a:t>with the expectation that 51% of organisations will have eliminated the gap in relative likelihood of entry into the disciplinary processes by the end of 2020</a:t>
            </a:r>
          </a:p>
        </p:txBody>
      </p:sp>
    </p:spTree>
    <p:extLst>
      <p:ext uri="{BB962C8B-B14F-4D97-AF65-F5344CB8AC3E}">
        <p14:creationId xmlns:p14="http://schemas.microsoft.com/office/powerpoint/2010/main" val="7540658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131A-C811-4877-BEFF-0BC0DDED9C44}"/>
              </a:ext>
            </a:extLst>
          </p:cNvPr>
          <p:cNvSpPr>
            <a:spLocks noGrp="1"/>
          </p:cNvSpPr>
          <p:nvPr>
            <p:ph type="title"/>
          </p:nvPr>
        </p:nvSpPr>
        <p:spPr>
          <a:xfrm>
            <a:off x="629477" y="1154328"/>
            <a:ext cx="10641498" cy="611649"/>
          </a:xfrm>
        </p:spPr>
        <p:txBody>
          <a:bodyPr>
            <a:noAutofit/>
          </a:bodyPr>
          <a:lstStyle/>
          <a:p>
            <a:r>
              <a:rPr lang="en-GB" sz="4000" dirty="0"/>
              <a:t>(6)Eliminating racism and bias in disciplinaries</a:t>
            </a:r>
          </a:p>
        </p:txBody>
      </p:sp>
      <p:sp>
        <p:nvSpPr>
          <p:cNvPr id="3" name="Content Placeholder 2">
            <a:extLst>
              <a:ext uri="{FF2B5EF4-FFF2-40B4-BE49-F238E27FC236}">
                <a16:creationId xmlns:a16="http://schemas.microsoft.com/office/drawing/2014/main" id="{177BB770-9FDA-4CE5-ABC4-CFBE06C10BA0}"/>
              </a:ext>
            </a:extLst>
          </p:cNvPr>
          <p:cNvSpPr>
            <a:spLocks noGrp="1"/>
          </p:cNvSpPr>
          <p:nvPr>
            <p:ph sz="quarter" idx="10"/>
          </p:nvPr>
        </p:nvSpPr>
        <p:spPr>
          <a:xfrm>
            <a:off x="859071" y="2179320"/>
            <a:ext cx="10641498" cy="3185160"/>
          </a:xfrm>
        </p:spPr>
        <p:txBody>
          <a:bodyPr>
            <a:normAutofit/>
          </a:bodyPr>
          <a:lstStyle/>
          <a:p>
            <a:pPr marL="342900" indent="-342900">
              <a:buFont typeface="+mj-lt"/>
              <a:buAutoNum type="alphaLcPeriod"/>
            </a:pPr>
            <a:r>
              <a:rPr lang="en-GB" sz="1600" dirty="0"/>
              <a:t>All managers and HR personnel involved in a potential disciplinary procedures of a BME staff, need to consider the involvement of an independent person (i.e. cultural ambassador) prior to a formal investigation to help eliminate any potential bias. (S)</a:t>
            </a:r>
          </a:p>
          <a:p>
            <a:pPr marL="342900" indent="-342900">
              <a:buFont typeface="+mj-lt"/>
              <a:buAutoNum type="alphaLcPeriod"/>
            </a:pPr>
            <a:r>
              <a:rPr lang="en-GB" sz="1600" dirty="0"/>
              <a:t>All organisations to use the National Patient Safety </a:t>
            </a:r>
            <a:r>
              <a:rPr lang="en-GB" sz="1600" dirty="0">
                <a:hlinkClick r:id="rId2"/>
              </a:rPr>
              <a:t>Just Culture </a:t>
            </a:r>
            <a:r>
              <a:rPr lang="en-GB" sz="1600" dirty="0"/>
              <a:t>guidance as a framework for improvement. (S)</a:t>
            </a:r>
          </a:p>
          <a:p>
            <a:pPr marL="342900" indent="-342900">
              <a:buFont typeface="+mj-lt"/>
              <a:buAutoNum type="alphaLcPeriod"/>
            </a:pPr>
            <a:r>
              <a:rPr lang="en-GB" sz="1600" dirty="0"/>
              <a:t>All organisations within the Midlands will have closed the ethnicity gap in disciplinary process by the end 2021. (M)</a:t>
            </a:r>
          </a:p>
          <a:p>
            <a:pPr marL="342900" indent="-342900">
              <a:buFont typeface="+mj-lt"/>
              <a:buAutoNum type="alphaLcPeriod"/>
            </a:pPr>
            <a:r>
              <a:rPr lang="en-GB" sz="1600" dirty="0"/>
              <a:t>Anyone dealing with either formal or informal disciplinary must be able to demonstrate the necessary knowledge, skills and cultural sensitivity to understand the effects of conscious and unconscious bias in decision making. (S)</a:t>
            </a:r>
          </a:p>
          <a:p>
            <a:pPr marL="342900" indent="-342900">
              <a:buFont typeface="+mj-lt"/>
              <a:buAutoNum type="alphaLcPeriod"/>
            </a:pPr>
            <a:r>
              <a:rPr lang="en-GB" sz="1600" dirty="0"/>
              <a:t>Organisations must demonstrate that they are taking effective actions against those who are making decisions that have subsequently deemed to be biased or discriminatory. (S)</a:t>
            </a:r>
          </a:p>
        </p:txBody>
      </p:sp>
    </p:spTree>
    <p:extLst>
      <p:ext uri="{BB962C8B-B14F-4D97-AF65-F5344CB8AC3E}">
        <p14:creationId xmlns:p14="http://schemas.microsoft.com/office/powerpoint/2010/main" val="13132316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131A-C811-4877-BEFF-0BC0DDED9C44}"/>
              </a:ext>
            </a:extLst>
          </p:cNvPr>
          <p:cNvSpPr>
            <a:spLocks noGrp="1"/>
          </p:cNvSpPr>
          <p:nvPr>
            <p:ph type="title"/>
          </p:nvPr>
        </p:nvSpPr>
        <p:spPr>
          <a:xfrm>
            <a:off x="105369" y="388230"/>
            <a:ext cx="10641498" cy="611649"/>
          </a:xfrm>
        </p:spPr>
        <p:txBody>
          <a:bodyPr>
            <a:noAutofit/>
          </a:bodyPr>
          <a:lstStyle/>
          <a:p>
            <a:r>
              <a:rPr lang="en-GB" sz="4000" dirty="0"/>
              <a:t>(7) A collaborative approach across Systems</a:t>
            </a:r>
          </a:p>
        </p:txBody>
      </p:sp>
      <p:sp>
        <p:nvSpPr>
          <p:cNvPr id="3" name="Content Placeholder 2">
            <a:extLst>
              <a:ext uri="{FF2B5EF4-FFF2-40B4-BE49-F238E27FC236}">
                <a16:creationId xmlns:a16="http://schemas.microsoft.com/office/drawing/2014/main" id="{177BB770-9FDA-4CE5-ABC4-CFBE06C10BA0}"/>
              </a:ext>
            </a:extLst>
          </p:cNvPr>
          <p:cNvSpPr>
            <a:spLocks noGrp="1"/>
          </p:cNvSpPr>
          <p:nvPr>
            <p:ph sz="quarter" idx="10"/>
          </p:nvPr>
        </p:nvSpPr>
        <p:spPr>
          <a:xfrm>
            <a:off x="586695" y="1402718"/>
            <a:ext cx="10575054" cy="4910995"/>
          </a:xfrm>
        </p:spPr>
        <p:txBody>
          <a:bodyPr>
            <a:noAutofit/>
          </a:bodyPr>
          <a:lstStyle/>
          <a:p>
            <a:pPr marL="0" indent="0" algn="just">
              <a:buNone/>
            </a:pPr>
            <a:r>
              <a:rPr lang="en-GB" sz="1600" dirty="0"/>
              <a:t>NHS organisations have mainly placed their focus on the annual WRES data collection to measure progress re workforce race equality. Whilst the collection of data will remain important, it is ignoring the lived experience of staff. We have developed this strategy to include staff voice in measuring progress as well as influencing decision. </a:t>
            </a:r>
          </a:p>
          <a:p>
            <a:pPr marL="0" indent="0" algn="just">
              <a:buNone/>
            </a:pPr>
            <a:r>
              <a:rPr lang="en-GB" sz="1600" dirty="0"/>
              <a:t>The recent development of STPs and ICSs brings both new challenges and opportunities to ensure equality, diversity and inclusion issues are at the forefront of designing new services. </a:t>
            </a:r>
          </a:p>
          <a:p>
            <a:pPr marL="0" indent="0" algn="just">
              <a:buNone/>
            </a:pPr>
            <a:r>
              <a:rPr lang="en-GB" sz="1600" dirty="0"/>
              <a:t>It will be both challenging and exciting to work across sectors to co-design and co-deliver joined up health and social care services. But these changes will be essential to the delivery of a high quality, effective, and inclusive service to our local communities. A system approach will require organisations to work together to understand the racial inequalities (as well as other wider equality issues) experienced by the workforce and the community that it serves. Whatever action is undertaken to improve racial equality must be driven by a system approach. </a:t>
            </a:r>
          </a:p>
          <a:p>
            <a:pPr marL="0" indent="0" algn="just">
              <a:buNone/>
            </a:pPr>
            <a:r>
              <a:rPr lang="en-GB" sz="1600" dirty="0"/>
              <a:t>With greater focus on ICSs/STPs, ultimately systems need to be accountable for the progress of race equality and inclusion. Systems will need to oversee any equality initiatives and ensure they are properly implemented in their constituent organisations. They will also play a key role in holding organisations to account in making agreed measurable progress.</a:t>
            </a:r>
          </a:p>
          <a:p>
            <a:pPr marL="0" indent="0" algn="just">
              <a:buNone/>
            </a:pPr>
            <a:r>
              <a:rPr lang="en-GB" sz="1600" dirty="0"/>
              <a:t>Systems will have an opportunity to develop the right structure, the right governance arrangements, the right measures (building on the WRES and the WDES) supported by leaders that are competent in addressing issues of inclusion. There will also be opportunities for Trusts and other organisations to consider recruitment, retention and talent development across different sectors. All these changes will give us an unprecedented opportunity to address race inequality at a system level.</a:t>
            </a:r>
          </a:p>
        </p:txBody>
      </p:sp>
    </p:spTree>
    <p:extLst>
      <p:ext uri="{BB962C8B-B14F-4D97-AF65-F5344CB8AC3E}">
        <p14:creationId xmlns:p14="http://schemas.microsoft.com/office/powerpoint/2010/main" val="36241719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7BB770-9FDA-4CE5-ABC4-CFBE06C10BA0}"/>
              </a:ext>
            </a:extLst>
          </p:cNvPr>
          <p:cNvSpPr>
            <a:spLocks noGrp="1"/>
          </p:cNvSpPr>
          <p:nvPr>
            <p:ph sz="quarter" idx="10"/>
          </p:nvPr>
        </p:nvSpPr>
        <p:spPr>
          <a:xfrm>
            <a:off x="656040" y="1257547"/>
            <a:ext cx="11081869" cy="5360531"/>
          </a:xfrm>
        </p:spPr>
        <p:txBody>
          <a:bodyPr>
            <a:noAutofit/>
          </a:bodyPr>
          <a:lstStyle/>
          <a:p>
            <a:pPr marL="0" indent="0">
              <a:buNone/>
            </a:pPr>
            <a:r>
              <a:rPr lang="en-GB" dirty="0"/>
              <a:t>The </a:t>
            </a:r>
            <a:r>
              <a:rPr lang="en-GB" b="1" dirty="0"/>
              <a:t>Midland People Board must </a:t>
            </a:r>
            <a:r>
              <a:rPr lang="en-GB" dirty="0"/>
              <a:t>consist of senior members that have inclusive leadership skills and must be representative of the diverse communities that they serve. The Board recognise that it is currently not representative but will develop a plan to ensure it has the right membership and that it is representative. This must be achieved within the next 6-12 months to give confidence to our region.</a:t>
            </a:r>
          </a:p>
          <a:p>
            <a:pPr marL="0" indent="0">
              <a:buNone/>
            </a:pPr>
            <a:r>
              <a:rPr lang="en-GB" dirty="0"/>
              <a:t>Our regional People Board has been established in September 2020. Its purpose is to agree and implement priorities to help the Midlands build a future workforce that:</a:t>
            </a:r>
          </a:p>
          <a:p>
            <a:pPr marL="800100" lvl="1" indent="-342900">
              <a:buAutoNum type="alphaLcPeriod"/>
            </a:pPr>
            <a:r>
              <a:rPr lang="en-GB" dirty="0"/>
              <a:t>is diverse at all level across the health and care sector. </a:t>
            </a:r>
          </a:p>
          <a:p>
            <a:pPr marL="800100" lvl="1" indent="-342900">
              <a:buAutoNum type="alphaLcPeriod"/>
            </a:pPr>
            <a:r>
              <a:rPr lang="en-GB" dirty="0"/>
              <a:t>is redesigned and transformed its ways of working </a:t>
            </a:r>
          </a:p>
          <a:p>
            <a:pPr marL="800100" lvl="1" indent="-342900">
              <a:buAutoNum type="alphaLcPeriod"/>
            </a:pPr>
            <a:r>
              <a:rPr lang="en-GB" dirty="0"/>
              <a:t>develops and trains the workforce to be inclusive </a:t>
            </a:r>
          </a:p>
          <a:p>
            <a:pPr marL="800100" lvl="1" indent="-342900">
              <a:buAutoNum type="alphaLcPeriod"/>
            </a:pPr>
            <a:r>
              <a:rPr lang="en-GB" dirty="0"/>
              <a:t>improves the leadership culture by supporting and challenging systems with care and holding them to account.</a:t>
            </a:r>
          </a:p>
          <a:p>
            <a:pPr marL="800100" lvl="1" indent="-342900">
              <a:buAutoNum type="alphaLcPeriod"/>
            </a:pPr>
            <a:r>
              <a:rPr lang="en-GB" dirty="0"/>
              <a:t>ensures that STP/ICS People Boards also reflects the diversity of their workforces</a:t>
            </a:r>
          </a:p>
          <a:p>
            <a:pPr marL="0" indent="0">
              <a:buNone/>
            </a:pPr>
            <a:r>
              <a:rPr lang="en-GB" dirty="0">
                <a:solidFill>
                  <a:prstClr val="black"/>
                </a:solidFill>
              </a:rPr>
              <a:t>The proposed establishment of an Independently chaired Race Equality and Inclusion Panel would ensure accountability at a regional level. </a:t>
            </a:r>
          </a:p>
          <a:p>
            <a:pPr marL="0" indent="0">
              <a:buNone/>
            </a:pPr>
            <a:r>
              <a:rPr lang="en-GB" dirty="0">
                <a:solidFill>
                  <a:prstClr val="black"/>
                </a:solidFill>
              </a:rPr>
              <a:t> The panel will be expected to:</a:t>
            </a:r>
          </a:p>
          <a:p>
            <a:pPr marL="857250" lvl="1" indent="-400050">
              <a:buFont typeface="+mj-lt"/>
              <a:buAutoNum type="romanUcPeriod"/>
            </a:pPr>
            <a:r>
              <a:rPr lang="en-GB" dirty="0">
                <a:solidFill>
                  <a:prstClr val="black"/>
                </a:solidFill>
              </a:rPr>
              <a:t>work with the principles of Challenge, Educate and Support – they will be given the power to hold the regional people board to account by acting as a critical friend.</a:t>
            </a:r>
          </a:p>
          <a:p>
            <a:pPr marL="857250" lvl="1" indent="-400050">
              <a:buFont typeface="+mj-lt"/>
              <a:buAutoNum type="romanUcPeriod"/>
            </a:pPr>
            <a:r>
              <a:rPr lang="en-GB" dirty="0">
                <a:solidFill>
                  <a:prstClr val="black"/>
                </a:solidFill>
              </a:rPr>
              <a:t>They will also identify and celebrate good practice and encourage collaborative learning. </a:t>
            </a:r>
          </a:p>
          <a:p>
            <a:pPr marL="857250" lvl="1" indent="-400050">
              <a:buFont typeface="+mj-lt"/>
              <a:buAutoNum type="romanUcPeriod"/>
            </a:pPr>
            <a:r>
              <a:rPr lang="en-GB" dirty="0">
                <a:solidFill>
                  <a:prstClr val="black"/>
                </a:solidFill>
              </a:rPr>
              <a:t>Work with a fully constituted ED&amp;I subgroup that represent the 11 STP/ICS systems </a:t>
            </a:r>
          </a:p>
          <a:p>
            <a:pPr marL="0" indent="0">
              <a:buNone/>
            </a:pPr>
            <a:r>
              <a:rPr lang="en-GB" dirty="0">
                <a:solidFill>
                  <a:prstClr val="black"/>
                </a:solidFill>
              </a:rPr>
              <a:t>Each system People Board needs to be representative of the population they serve. And they also need to consider the development of an Independent Race Equality and Inclusion Panel to act as a critical friend to their local People System Board.  </a:t>
            </a:r>
          </a:p>
        </p:txBody>
      </p:sp>
      <p:sp>
        <p:nvSpPr>
          <p:cNvPr id="6" name="Title 1">
            <a:extLst>
              <a:ext uri="{FF2B5EF4-FFF2-40B4-BE49-F238E27FC236}">
                <a16:creationId xmlns:a16="http://schemas.microsoft.com/office/drawing/2014/main" id="{2BB2C595-0600-4615-A58E-A4C5FDF34EC2}"/>
              </a:ext>
            </a:extLst>
          </p:cNvPr>
          <p:cNvSpPr txBox="1">
            <a:spLocks/>
          </p:cNvSpPr>
          <p:nvPr/>
        </p:nvSpPr>
        <p:spPr>
          <a:xfrm>
            <a:off x="155133" y="239922"/>
            <a:ext cx="10641498" cy="6116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4000" dirty="0"/>
              <a:t>(7) A collaborative approach across Systems</a:t>
            </a:r>
          </a:p>
        </p:txBody>
      </p:sp>
    </p:spTree>
    <p:extLst>
      <p:ext uri="{BB962C8B-B14F-4D97-AF65-F5344CB8AC3E}">
        <p14:creationId xmlns:p14="http://schemas.microsoft.com/office/powerpoint/2010/main" val="1768263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7BB770-9FDA-4CE5-ABC4-CFBE06C10BA0}"/>
              </a:ext>
            </a:extLst>
          </p:cNvPr>
          <p:cNvSpPr>
            <a:spLocks noGrp="1"/>
          </p:cNvSpPr>
          <p:nvPr>
            <p:ph sz="quarter" idx="10"/>
          </p:nvPr>
        </p:nvSpPr>
        <p:spPr>
          <a:xfrm>
            <a:off x="775251" y="1612796"/>
            <a:ext cx="10641498" cy="4742530"/>
          </a:xfrm>
        </p:spPr>
        <p:txBody>
          <a:bodyPr>
            <a:normAutofit/>
          </a:bodyPr>
          <a:lstStyle/>
          <a:p>
            <a:pPr marL="0" indent="0">
              <a:buNone/>
            </a:pPr>
            <a:r>
              <a:rPr lang="en-GB" sz="1800" dirty="0"/>
              <a:t>STP/ICS’s equality and inclusion approach:</a:t>
            </a:r>
          </a:p>
          <a:p>
            <a:pPr marL="0" indent="0">
              <a:buNone/>
            </a:pPr>
            <a:endParaRPr lang="en-GB" sz="1800" dirty="0"/>
          </a:p>
          <a:p>
            <a:pPr marL="800100" lvl="1" indent="-342900">
              <a:buAutoNum type="alphaLcPeriod"/>
            </a:pPr>
            <a:r>
              <a:rPr lang="en-GB" sz="1800" dirty="0"/>
              <a:t>Each STP/ICS will appoint a Director of ED&amp;I to provide support and leadership for all equality matters. (M/L)</a:t>
            </a:r>
          </a:p>
          <a:p>
            <a:pPr marL="800100" lvl="1" indent="-342900">
              <a:buAutoNum type="alphaLcPeriod"/>
            </a:pPr>
            <a:endParaRPr lang="en-GB" sz="1800" dirty="0"/>
          </a:p>
          <a:p>
            <a:pPr marL="800100" lvl="1" indent="-342900">
              <a:buAutoNum type="alphaLcPeriod"/>
            </a:pPr>
            <a:r>
              <a:rPr lang="en-GB" sz="1800" dirty="0"/>
              <a:t>Each STP/ICS will develop a system wide staff network starting with BME. This is to ensure a cross system engagement and that staff networks are involved in decision making process in each system and act as critical friend to the people board . (S)</a:t>
            </a:r>
          </a:p>
          <a:p>
            <a:pPr marL="800100" lvl="1" indent="-342900">
              <a:buAutoNum type="alphaLcPeriod"/>
            </a:pPr>
            <a:endParaRPr lang="en-GB" sz="1800" dirty="0"/>
          </a:p>
          <a:p>
            <a:pPr marL="800100" lvl="1" indent="-342900">
              <a:buAutoNum type="alphaLcPeriod"/>
            </a:pPr>
            <a:r>
              <a:rPr lang="en-GB" sz="1800" dirty="0"/>
              <a:t>To build a collaborative approach within each STP/ICS, it is proposed that an ED&amp;I sub committee is established at a system level. The aim of the ED&amp;I sub committee will be  </a:t>
            </a:r>
          </a:p>
          <a:p>
            <a:pPr marL="457200" lvl="1" indent="0">
              <a:buNone/>
            </a:pPr>
            <a:r>
              <a:rPr lang="en-GB" sz="1800" dirty="0"/>
              <a:t> </a:t>
            </a:r>
          </a:p>
          <a:p>
            <a:pPr marL="1314450" lvl="2" indent="-400050">
              <a:buFont typeface="+mj-lt"/>
              <a:buAutoNum type="romanLcPeriod"/>
            </a:pPr>
            <a:r>
              <a:rPr lang="en-GB" sz="1800" dirty="0"/>
              <a:t>To  will provide oversight and progress against the regional and national ED&amp;I activities.</a:t>
            </a:r>
          </a:p>
          <a:p>
            <a:pPr marL="1314450" lvl="2" indent="-400050">
              <a:buFont typeface="+mj-lt"/>
              <a:buAutoNum type="romanLcPeriod"/>
            </a:pPr>
            <a:r>
              <a:rPr lang="en-GB" sz="1800" dirty="0"/>
              <a:t>To identify and celebrate good practice and encourage collaborative learning. </a:t>
            </a:r>
          </a:p>
          <a:p>
            <a:pPr marL="457200" lvl="1" indent="0">
              <a:buNone/>
            </a:pPr>
            <a:endParaRPr lang="en-GB" dirty="0"/>
          </a:p>
        </p:txBody>
      </p:sp>
      <p:sp>
        <p:nvSpPr>
          <p:cNvPr id="6" name="Title 1">
            <a:extLst>
              <a:ext uri="{FF2B5EF4-FFF2-40B4-BE49-F238E27FC236}">
                <a16:creationId xmlns:a16="http://schemas.microsoft.com/office/drawing/2014/main" id="{E62C7C95-4FDD-4D6C-8977-105CF3C717CB}"/>
              </a:ext>
            </a:extLst>
          </p:cNvPr>
          <p:cNvSpPr>
            <a:spLocks noGrp="1"/>
          </p:cNvSpPr>
          <p:nvPr>
            <p:ph type="title"/>
          </p:nvPr>
        </p:nvSpPr>
        <p:spPr>
          <a:xfrm>
            <a:off x="331947" y="780299"/>
            <a:ext cx="10641498" cy="611649"/>
          </a:xfrm>
        </p:spPr>
        <p:txBody>
          <a:bodyPr>
            <a:noAutofit/>
          </a:bodyPr>
          <a:lstStyle/>
          <a:p>
            <a:r>
              <a:rPr lang="en-GB" sz="4000" dirty="0"/>
              <a:t>(7) A collaborative approach across Systems</a:t>
            </a:r>
          </a:p>
        </p:txBody>
      </p:sp>
    </p:spTree>
    <p:extLst>
      <p:ext uri="{BB962C8B-B14F-4D97-AF65-F5344CB8AC3E}">
        <p14:creationId xmlns:p14="http://schemas.microsoft.com/office/powerpoint/2010/main" val="37518618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7738C25-2722-48E9-9197-470E3FAD486F}"/>
              </a:ext>
            </a:extLst>
          </p:cNvPr>
          <p:cNvSpPr txBox="1"/>
          <p:nvPr/>
        </p:nvSpPr>
        <p:spPr>
          <a:xfrm>
            <a:off x="7455030" y="2477639"/>
            <a:ext cx="2811711" cy="584775"/>
          </a:xfrm>
          <a:prstGeom prst="rect">
            <a:avLst/>
          </a:prstGeom>
          <a:solidFill>
            <a:srgbClr val="005EB8"/>
          </a:solidFill>
        </p:spPr>
        <p:txBody>
          <a:bodyPr wrap="square" rtlCol="0">
            <a:spAutoFit/>
          </a:bodyPr>
          <a:lstStyle/>
          <a:p>
            <a:r>
              <a:rPr lang="en-GB" sz="1600" dirty="0">
                <a:solidFill>
                  <a:srgbClr val="E8EDEE"/>
                </a:solidFill>
                <a:latin typeface="Arial" panose="020B0604020202020204" pitchFamily="34" charset="0"/>
              </a:rPr>
              <a:t>Race, Equality and Inclusion Independent Panel </a:t>
            </a:r>
          </a:p>
        </p:txBody>
      </p:sp>
      <p:grpSp>
        <p:nvGrpSpPr>
          <p:cNvPr id="11" name="Group 10">
            <a:extLst>
              <a:ext uri="{FF2B5EF4-FFF2-40B4-BE49-F238E27FC236}">
                <a16:creationId xmlns:a16="http://schemas.microsoft.com/office/drawing/2014/main" id="{B90E2337-1869-4D28-B4C6-C704234E3BCC}"/>
              </a:ext>
            </a:extLst>
          </p:cNvPr>
          <p:cNvGrpSpPr/>
          <p:nvPr/>
        </p:nvGrpSpPr>
        <p:grpSpPr>
          <a:xfrm>
            <a:off x="3611064" y="3754220"/>
            <a:ext cx="2445563" cy="817260"/>
            <a:chOff x="2875855" y="2267062"/>
            <a:chExt cx="2376289" cy="1188144"/>
          </a:xfrm>
          <a:solidFill>
            <a:srgbClr val="005EB8"/>
          </a:solidFill>
        </p:grpSpPr>
        <p:sp>
          <p:nvSpPr>
            <p:cNvPr id="12" name="Rectangle 11">
              <a:extLst>
                <a:ext uri="{FF2B5EF4-FFF2-40B4-BE49-F238E27FC236}">
                  <a16:creationId xmlns:a16="http://schemas.microsoft.com/office/drawing/2014/main" id="{DB22A064-BA6D-46D5-A159-E0DF53C1C164}"/>
                </a:ext>
              </a:extLst>
            </p:cNvPr>
            <p:cNvSpPr/>
            <p:nvPr/>
          </p:nvSpPr>
          <p:spPr>
            <a:xfrm>
              <a:off x="2875855" y="2267062"/>
              <a:ext cx="2376289" cy="1188144"/>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TextBox 12">
              <a:extLst>
                <a:ext uri="{FF2B5EF4-FFF2-40B4-BE49-F238E27FC236}">
                  <a16:creationId xmlns:a16="http://schemas.microsoft.com/office/drawing/2014/main" id="{BDF61AAA-DB9C-489D-BF7D-0958A8B5692B}"/>
                </a:ext>
              </a:extLst>
            </p:cNvPr>
            <p:cNvSpPr txBox="1"/>
            <p:nvPr/>
          </p:nvSpPr>
          <p:spPr>
            <a:xfrm>
              <a:off x="2875855" y="2267062"/>
              <a:ext cx="2376289" cy="118814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GB" sz="1600" kern="1200" dirty="0">
                  <a:latin typeface="Arial" panose="020B0604020202020204" pitchFamily="34" charset="0"/>
                </a:rPr>
                <a:t>Strategic Workforce Transformation and planning group</a:t>
              </a:r>
            </a:p>
          </p:txBody>
        </p:sp>
      </p:grpSp>
      <p:sp>
        <p:nvSpPr>
          <p:cNvPr id="49" name="Rectangle 48">
            <a:extLst>
              <a:ext uri="{FF2B5EF4-FFF2-40B4-BE49-F238E27FC236}">
                <a16:creationId xmlns:a16="http://schemas.microsoft.com/office/drawing/2014/main" id="{D8196FAD-5AE7-4F41-B732-9337357F4AF3}"/>
              </a:ext>
            </a:extLst>
          </p:cNvPr>
          <p:cNvSpPr/>
          <p:nvPr/>
        </p:nvSpPr>
        <p:spPr>
          <a:xfrm>
            <a:off x="5408206" y="5204993"/>
            <a:ext cx="3514722" cy="464707"/>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11 systems (ICS/STP)</a:t>
            </a:r>
          </a:p>
        </p:txBody>
      </p:sp>
      <p:sp>
        <p:nvSpPr>
          <p:cNvPr id="45" name="Title 1">
            <a:extLst>
              <a:ext uri="{FF2B5EF4-FFF2-40B4-BE49-F238E27FC236}">
                <a16:creationId xmlns:a16="http://schemas.microsoft.com/office/drawing/2014/main" id="{7A5B1B5E-CD7C-499D-9285-42B9947C4B1C}"/>
              </a:ext>
            </a:extLst>
          </p:cNvPr>
          <p:cNvSpPr txBox="1">
            <a:spLocks/>
          </p:cNvSpPr>
          <p:nvPr/>
        </p:nvSpPr>
        <p:spPr>
          <a:xfrm>
            <a:off x="512807" y="309713"/>
            <a:ext cx="10641498" cy="6116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4000" dirty="0"/>
              <a:t>ED&amp;I Regional governance </a:t>
            </a:r>
          </a:p>
        </p:txBody>
      </p:sp>
      <p:sp>
        <p:nvSpPr>
          <p:cNvPr id="23" name="Rounded Rectangle 53">
            <a:extLst>
              <a:ext uri="{FF2B5EF4-FFF2-40B4-BE49-F238E27FC236}">
                <a16:creationId xmlns:a16="http://schemas.microsoft.com/office/drawing/2014/main" id="{0937014A-7B05-46E5-99A7-15821D6C6C59}"/>
              </a:ext>
            </a:extLst>
          </p:cNvPr>
          <p:cNvSpPr/>
          <p:nvPr/>
        </p:nvSpPr>
        <p:spPr>
          <a:xfrm>
            <a:off x="2952518" y="1189647"/>
            <a:ext cx="3762657" cy="761323"/>
          </a:xfrm>
          <a:prstGeom prst="roundRect">
            <a:avLst>
              <a:gd name="adj" fmla="val 0"/>
            </a:avLst>
          </a:prstGeom>
          <a:solidFill>
            <a:srgbClr val="005EB8"/>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E8EDEE"/>
                </a:solidFill>
                <a:effectLst/>
                <a:uLnTx/>
                <a:uFillTx/>
                <a:latin typeface="Arial" panose="020B0604020202020204" pitchFamily="34" charset="0"/>
                <a:cs typeface="Arial" panose="020B0604020202020204" pitchFamily="34" charset="0"/>
              </a:rPr>
              <a:t>Regional Leadership Team (RLT)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E8EDEE"/>
                </a:solidFill>
                <a:effectLst/>
                <a:uLnTx/>
                <a:uFillTx/>
                <a:latin typeface="Arial" panose="020B0604020202020204" pitchFamily="34" charset="0"/>
                <a:cs typeface="Arial" panose="020B0604020202020204" pitchFamily="34" charset="0"/>
              </a:rPr>
              <a:t>&amp; Midlands Leadership Team (MLT)</a:t>
            </a:r>
            <a:endParaRPr kumimoji="0" lang="en-GB" sz="1600" b="0" i="1" u="none" strike="noStrike" kern="1200" cap="none" spc="0" normalizeH="0" baseline="0" noProof="0" dirty="0">
              <a:ln>
                <a:noFill/>
              </a:ln>
              <a:solidFill>
                <a:srgbClr val="E8EDEE"/>
              </a:solidFill>
              <a:effectLst/>
              <a:uLnTx/>
              <a:uFillTx/>
              <a:latin typeface="Arial" panose="020B0604020202020204" pitchFamily="34" charset="0"/>
              <a:cs typeface="Arial" panose="020B0604020202020204" pitchFamily="34" charset="0"/>
            </a:endParaRPr>
          </a:p>
        </p:txBody>
      </p:sp>
      <p:sp>
        <p:nvSpPr>
          <p:cNvPr id="25" name="Rounded Rectangle 53">
            <a:extLst>
              <a:ext uri="{FF2B5EF4-FFF2-40B4-BE49-F238E27FC236}">
                <a16:creationId xmlns:a16="http://schemas.microsoft.com/office/drawing/2014/main" id="{BDBAD012-0A14-4DB1-B15A-5D5B168C9C1D}"/>
              </a:ext>
            </a:extLst>
          </p:cNvPr>
          <p:cNvSpPr/>
          <p:nvPr/>
        </p:nvSpPr>
        <p:spPr>
          <a:xfrm>
            <a:off x="3680368" y="2389864"/>
            <a:ext cx="2302645" cy="761323"/>
          </a:xfrm>
          <a:prstGeom prst="roundRect">
            <a:avLst>
              <a:gd name="adj" fmla="val 0"/>
            </a:avLst>
          </a:prstGeom>
          <a:solidFill>
            <a:srgbClr val="E8EDEE"/>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chemeClr val="tx1"/>
                </a:solidFill>
                <a:latin typeface="Arial" panose="020B0604020202020204" pitchFamily="34" charset="0"/>
                <a:cs typeface="Arial" panose="020B0604020202020204" pitchFamily="34" charset="0"/>
              </a:rPr>
              <a:t>Regional People Board </a:t>
            </a:r>
            <a:endParaRPr kumimoji="0" lang="en-GB" sz="1800" b="1"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id="{F2CF2F56-5F23-4A1D-8EB9-BE13815FC727}"/>
              </a:ext>
            </a:extLst>
          </p:cNvPr>
          <p:cNvSpPr/>
          <p:nvPr/>
        </p:nvSpPr>
        <p:spPr>
          <a:xfrm>
            <a:off x="6323215" y="3471826"/>
            <a:ext cx="1228113" cy="1384995"/>
          </a:xfrm>
          <a:prstGeom prst="rect">
            <a:avLst/>
          </a:prstGeom>
          <a:solidFill>
            <a:srgbClr val="00A9CE">
              <a:alpha val="45000"/>
            </a:srgbClr>
          </a:solidFill>
          <a:ln w="3175">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E8EDEE"/>
                </a:solidFill>
                <a:effectLst/>
                <a:uLnTx/>
                <a:uFillTx/>
                <a:latin typeface="Arial" panose="020B0604020202020204" pitchFamily="34" charset="0"/>
                <a:cs typeface="Arial" panose="020B0604020202020204" pitchFamily="34" charset="0"/>
              </a:rPr>
              <a:t>Regional ED&amp;I </a:t>
            </a:r>
            <a:r>
              <a:rPr lang="en-GB" sz="1600" b="1" dirty="0">
                <a:solidFill>
                  <a:srgbClr val="E8EDEE"/>
                </a:solidFill>
                <a:latin typeface="Arial" panose="020B0604020202020204" pitchFamily="34" charset="0"/>
                <a:cs typeface="Arial" panose="020B0604020202020204" pitchFamily="34" charset="0"/>
              </a:rPr>
              <a:t>Sub Group*</a:t>
            </a:r>
            <a:endParaRPr kumimoji="0" lang="en-GB" sz="1600" b="1" i="0" u="none" strike="noStrike" kern="1200" cap="none" spc="0" normalizeH="0" baseline="0" noProof="0" dirty="0">
              <a:ln>
                <a:noFill/>
              </a:ln>
              <a:solidFill>
                <a:srgbClr val="E8EDEE"/>
              </a:solidFill>
              <a:effectLst/>
              <a:uLnTx/>
              <a:uFillTx/>
              <a:latin typeface="Arial" panose="020B0604020202020204" pitchFamily="34" charset="0"/>
              <a:cs typeface="Arial" panose="020B0604020202020204" pitchFamily="34" charset="0"/>
            </a:endParaRPr>
          </a:p>
        </p:txBody>
      </p:sp>
      <p:sp>
        <p:nvSpPr>
          <p:cNvPr id="27" name="Rounded Rectangle 6">
            <a:extLst>
              <a:ext uri="{FF2B5EF4-FFF2-40B4-BE49-F238E27FC236}">
                <a16:creationId xmlns:a16="http://schemas.microsoft.com/office/drawing/2014/main" id="{DEA1B500-368F-4A52-9B80-0262947CA43A}"/>
              </a:ext>
            </a:extLst>
          </p:cNvPr>
          <p:cNvSpPr/>
          <p:nvPr/>
        </p:nvSpPr>
        <p:spPr>
          <a:xfrm>
            <a:off x="196094" y="2487126"/>
            <a:ext cx="2771664" cy="761323"/>
          </a:xfrm>
          <a:prstGeom prst="roundRect">
            <a:avLst>
              <a:gd name="adj" fmla="val 0"/>
            </a:avLst>
          </a:prstGeom>
          <a:solidFill>
            <a:srgbClr val="0072CE"/>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E8EDEE"/>
                </a:solidFill>
                <a:effectLst/>
                <a:uLnTx/>
                <a:uFillTx/>
                <a:latin typeface="Arial" panose="020B0604020202020204" pitchFamily="34" charset="0"/>
                <a:cs typeface="Arial" panose="020B0604020202020204" pitchFamily="34" charset="0"/>
              </a:rPr>
              <a:t>Internal Equality , Diversity &amp; Inclusion /OD/Digital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E8EDEE"/>
                </a:solidFill>
                <a:effectLst/>
                <a:uLnTx/>
                <a:uFillTx/>
                <a:latin typeface="Arial" panose="020B0604020202020204" pitchFamily="34" charset="0"/>
                <a:cs typeface="Arial" panose="020B0604020202020204" pitchFamily="34" charset="0"/>
              </a:rPr>
              <a:t> Sub Committee </a:t>
            </a:r>
            <a:endParaRPr kumimoji="0" lang="en-GB" sz="1400" b="0" i="0" u="none" strike="noStrike" kern="1200" cap="none" spc="0" normalizeH="0" baseline="0" noProof="0" dirty="0">
              <a:ln>
                <a:noFill/>
              </a:ln>
              <a:solidFill>
                <a:srgbClr val="E8EDEE"/>
              </a:solidFill>
              <a:effectLst/>
              <a:uLnTx/>
              <a:uFillTx/>
              <a:latin typeface="Arial" panose="020B0604020202020204" pitchFamily="34" charset="0"/>
              <a:cs typeface="Arial" panose="020B0604020202020204" pitchFamily="34" charset="0"/>
            </a:endParaRPr>
          </a:p>
        </p:txBody>
      </p:sp>
      <p:sp>
        <p:nvSpPr>
          <p:cNvPr id="29" name="Rectangle 28">
            <a:extLst>
              <a:ext uri="{FF2B5EF4-FFF2-40B4-BE49-F238E27FC236}">
                <a16:creationId xmlns:a16="http://schemas.microsoft.com/office/drawing/2014/main" id="{1A1A47D2-4A22-4660-AA1C-DBF587E54A90}"/>
              </a:ext>
            </a:extLst>
          </p:cNvPr>
          <p:cNvSpPr/>
          <p:nvPr/>
        </p:nvSpPr>
        <p:spPr>
          <a:xfrm>
            <a:off x="1738944" y="3516735"/>
            <a:ext cx="1228113" cy="1054746"/>
          </a:xfrm>
          <a:prstGeom prst="rect">
            <a:avLst/>
          </a:prstGeom>
          <a:solidFill>
            <a:srgbClr val="00A9CE">
              <a:alpha val="45000"/>
            </a:srgbClr>
          </a:solidFill>
          <a:ln w="3175">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E8EDEE"/>
                </a:solidFill>
                <a:effectLst/>
                <a:uLnTx/>
                <a:uFillTx/>
                <a:latin typeface="Arial" panose="020B0604020202020204" pitchFamily="34" charset="0"/>
                <a:cs typeface="Arial" panose="020B0604020202020204" pitchFamily="34" charset="0"/>
              </a:rPr>
              <a:t>Health Inequalities Sub Committee  </a:t>
            </a:r>
          </a:p>
        </p:txBody>
      </p:sp>
      <p:cxnSp>
        <p:nvCxnSpPr>
          <p:cNvPr id="7" name="Straight Connector 6">
            <a:extLst>
              <a:ext uri="{FF2B5EF4-FFF2-40B4-BE49-F238E27FC236}">
                <a16:creationId xmlns:a16="http://schemas.microsoft.com/office/drawing/2014/main" id="{89738E3D-A67D-4912-92FF-9AA8DF6F9170}"/>
              </a:ext>
            </a:extLst>
          </p:cNvPr>
          <p:cNvCxnSpPr>
            <a:endCxn id="26" idx="2"/>
          </p:cNvCxnSpPr>
          <p:nvPr/>
        </p:nvCxnSpPr>
        <p:spPr>
          <a:xfrm flipV="1">
            <a:off x="6937271" y="4856821"/>
            <a:ext cx="1" cy="348172"/>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627ECDA-5733-4EB0-889A-6312D74A867D}"/>
              </a:ext>
            </a:extLst>
          </p:cNvPr>
          <p:cNvCxnSpPr>
            <a:stCxn id="25" idx="0"/>
            <a:endCxn id="23" idx="2"/>
          </p:cNvCxnSpPr>
          <p:nvPr/>
        </p:nvCxnSpPr>
        <p:spPr>
          <a:xfrm flipV="1">
            <a:off x="4831691" y="1950970"/>
            <a:ext cx="2156" cy="4388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330AF95-F29C-48F8-98A8-10C79403A5A9}"/>
              </a:ext>
            </a:extLst>
          </p:cNvPr>
          <p:cNvCxnSpPr>
            <a:stCxn id="26" idx="1"/>
            <a:endCxn id="13" idx="3"/>
          </p:cNvCxnSpPr>
          <p:nvPr/>
        </p:nvCxnSpPr>
        <p:spPr>
          <a:xfrm flipH="1" flipV="1">
            <a:off x="6056627" y="4162850"/>
            <a:ext cx="266588" cy="147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2EE950A-766A-409A-AAAD-F17C7703853B}"/>
              </a:ext>
            </a:extLst>
          </p:cNvPr>
          <p:cNvCxnSpPr/>
          <p:nvPr/>
        </p:nvCxnSpPr>
        <p:spPr>
          <a:xfrm flipV="1">
            <a:off x="2377440" y="3256103"/>
            <a:ext cx="0" cy="26063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E04A015-EE8B-4EE7-9D6B-20C2595EB805}"/>
              </a:ext>
            </a:extLst>
          </p:cNvPr>
          <p:cNvCxnSpPr>
            <a:stCxn id="12" idx="0"/>
            <a:endCxn id="25" idx="2"/>
          </p:cNvCxnSpPr>
          <p:nvPr/>
        </p:nvCxnSpPr>
        <p:spPr>
          <a:xfrm flipH="1" flipV="1">
            <a:off x="4831691" y="3151187"/>
            <a:ext cx="2155" cy="603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Connector: Elbow 46">
            <a:extLst>
              <a:ext uri="{FF2B5EF4-FFF2-40B4-BE49-F238E27FC236}">
                <a16:creationId xmlns:a16="http://schemas.microsoft.com/office/drawing/2014/main" id="{46A95850-E4FF-4D8E-A555-113B9F900CF3}"/>
              </a:ext>
            </a:extLst>
          </p:cNvPr>
          <p:cNvCxnSpPr>
            <a:stCxn id="27" idx="0"/>
            <a:endCxn id="23" idx="1"/>
          </p:cNvCxnSpPr>
          <p:nvPr/>
        </p:nvCxnSpPr>
        <p:spPr>
          <a:xfrm rot="5400000" flipH="1" flipV="1">
            <a:off x="1808814" y="1343422"/>
            <a:ext cx="916817" cy="137059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0" name="Connector: Elbow 49">
            <a:extLst>
              <a:ext uri="{FF2B5EF4-FFF2-40B4-BE49-F238E27FC236}">
                <a16:creationId xmlns:a16="http://schemas.microsoft.com/office/drawing/2014/main" id="{6ED34216-4C81-460F-BB66-33AC5A7FD6C9}"/>
              </a:ext>
            </a:extLst>
          </p:cNvPr>
          <p:cNvCxnSpPr>
            <a:cxnSpLocks/>
            <a:stCxn id="29" idx="3"/>
          </p:cNvCxnSpPr>
          <p:nvPr/>
        </p:nvCxnSpPr>
        <p:spPr>
          <a:xfrm flipV="1">
            <a:off x="2967057" y="1950970"/>
            <a:ext cx="400983" cy="209313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99515BEC-86F8-4159-9962-EB5079FF6180}"/>
              </a:ext>
            </a:extLst>
          </p:cNvPr>
          <p:cNvCxnSpPr>
            <a:cxnSpLocks/>
          </p:cNvCxnSpPr>
          <p:nvPr/>
        </p:nvCxnSpPr>
        <p:spPr>
          <a:xfrm flipV="1">
            <a:off x="5979166" y="2798437"/>
            <a:ext cx="1472017" cy="499"/>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Connector: Elbow 55">
            <a:extLst>
              <a:ext uri="{FF2B5EF4-FFF2-40B4-BE49-F238E27FC236}">
                <a16:creationId xmlns:a16="http://schemas.microsoft.com/office/drawing/2014/main" id="{1B9FC2EF-9CA5-47C6-AB4C-BA27C1587C49}"/>
              </a:ext>
            </a:extLst>
          </p:cNvPr>
          <p:cNvCxnSpPr>
            <a:endCxn id="26" idx="0"/>
          </p:cNvCxnSpPr>
          <p:nvPr/>
        </p:nvCxnSpPr>
        <p:spPr>
          <a:xfrm>
            <a:off x="5979166" y="2979420"/>
            <a:ext cx="958106" cy="49240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8" name="Connector: Elbow 57">
            <a:extLst>
              <a:ext uri="{FF2B5EF4-FFF2-40B4-BE49-F238E27FC236}">
                <a16:creationId xmlns:a16="http://schemas.microsoft.com/office/drawing/2014/main" id="{7AF75DC0-1449-4814-A232-3299E46CA837}"/>
              </a:ext>
            </a:extLst>
          </p:cNvPr>
          <p:cNvCxnSpPr>
            <a:stCxn id="26" idx="3"/>
            <a:endCxn id="9" idx="2"/>
          </p:cNvCxnSpPr>
          <p:nvPr/>
        </p:nvCxnSpPr>
        <p:spPr>
          <a:xfrm flipV="1">
            <a:off x="7551328" y="3062414"/>
            <a:ext cx="1309558" cy="1101910"/>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cxnSp>
        <p:nvCxnSpPr>
          <p:cNvPr id="3" name="Connector: Elbow 2">
            <a:extLst>
              <a:ext uri="{FF2B5EF4-FFF2-40B4-BE49-F238E27FC236}">
                <a16:creationId xmlns:a16="http://schemas.microsoft.com/office/drawing/2014/main" id="{ECCF7976-338E-42D0-AB3F-D409C80C8B36}"/>
              </a:ext>
            </a:extLst>
          </p:cNvPr>
          <p:cNvCxnSpPr>
            <a:cxnSpLocks/>
          </p:cNvCxnSpPr>
          <p:nvPr/>
        </p:nvCxnSpPr>
        <p:spPr>
          <a:xfrm>
            <a:off x="662473" y="3248449"/>
            <a:ext cx="5660742" cy="1538155"/>
          </a:xfrm>
          <a:prstGeom prst="bentConnector3">
            <a:avLst>
              <a:gd name="adj1" fmla="val 4837"/>
            </a:avLst>
          </a:prstGeom>
          <a:ln>
            <a:prstDash val="dashDot"/>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E68BE78-56A4-42CD-A5E8-189866B46BAB}"/>
              </a:ext>
            </a:extLst>
          </p:cNvPr>
          <p:cNvSpPr txBox="1"/>
          <p:nvPr/>
        </p:nvSpPr>
        <p:spPr>
          <a:xfrm>
            <a:off x="1054359" y="5934670"/>
            <a:ext cx="10401326" cy="923330"/>
          </a:xfrm>
          <a:prstGeom prst="rect">
            <a:avLst/>
          </a:prstGeom>
          <a:noFill/>
        </p:spPr>
        <p:txBody>
          <a:bodyPr wrap="square" rtlCol="0">
            <a:spAutoFit/>
          </a:bodyPr>
          <a:lstStyle/>
          <a:p>
            <a:r>
              <a:rPr lang="en-GB" dirty="0"/>
              <a:t>* </a:t>
            </a:r>
            <a:r>
              <a:rPr lang="en-GB" dirty="0">
                <a:latin typeface="Arial" panose="020B0604020202020204" pitchFamily="34" charset="0"/>
                <a:cs typeface="Arial" panose="020B0604020202020204" pitchFamily="34" charset="0"/>
              </a:rPr>
              <a:t>The Regional ED&amp;I Sub Group reports to the People Board but updates the Internal ED&amp;I Sub Committee and will eventually update and report to the Race Equality and Inclusion Panel when established. </a:t>
            </a:r>
          </a:p>
        </p:txBody>
      </p:sp>
    </p:spTree>
    <p:extLst>
      <p:ext uri="{BB962C8B-B14F-4D97-AF65-F5344CB8AC3E}">
        <p14:creationId xmlns:p14="http://schemas.microsoft.com/office/powerpoint/2010/main" val="41014198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DE05F-E6A5-4202-B896-BB66342A55B6}"/>
              </a:ext>
            </a:extLst>
          </p:cNvPr>
          <p:cNvSpPr>
            <a:spLocks noGrp="1"/>
          </p:cNvSpPr>
          <p:nvPr>
            <p:ph type="title"/>
          </p:nvPr>
        </p:nvSpPr>
        <p:spPr>
          <a:xfrm>
            <a:off x="658052" y="876054"/>
            <a:ext cx="10641498" cy="611649"/>
          </a:xfrm>
        </p:spPr>
        <p:txBody>
          <a:bodyPr>
            <a:noAutofit/>
          </a:bodyPr>
          <a:lstStyle/>
          <a:p>
            <a:r>
              <a:rPr lang="en-GB" sz="4000" dirty="0"/>
              <a:t>(8) Building accountability </a:t>
            </a:r>
          </a:p>
        </p:txBody>
      </p:sp>
      <p:sp>
        <p:nvSpPr>
          <p:cNvPr id="3" name="Content Placeholder 2">
            <a:extLst>
              <a:ext uri="{FF2B5EF4-FFF2-40B4-BE49-F238E27FC236}">
                <a16:creationId xmlns:a16="http://schemas.microsoft.com/office/drawing/2014/main" id="{A86B3A35-3305-4275-A2D4-F5FD0A00EE76}"/>
              </a:ext>
            </a:extLst>
          </p:cNvPr>
          <p:cNvSpPr>
            <a:spLocks noGrp="1"/>
          </p:cNvSpPr>
          <p:nvPr>
            <p:ph sz="quarter" idx="10"/>
          </p:nvPr>
        </p:nvSpPr>
        <p:spPr>
          <a:xfrm>
            <a:off x="781878" y="1492647"/>
            <a:ext cx="10641498" cy="4489299"/>
          </a:xfrm>
        </p:spPr>
        <p:txBody>
          <a:bodyPr>
            <a:noAutofit/>
          </a:bodyPr>
          <a:lstStyle/>
          <a:p>
            <a:pPr marL="0" indent="0">
              <a:buNone/>
            </a:pPr>
            <a:endParaRPr lang="en-GB" sz="1600" dirty="0"/>
          </a:p>
          <a:p>
            <a:pPr marL="0" indent="0" algn="just">
              <a:buNone/>
            </a:pPr>
            <a:r>
              <a:rPr lang="en-GB" sz="1600" dirty="0"/>
              <a:t>Within the NHS, there appears to be a lack of accountability. Feedback from staff within the Midlands reflect some of the findings of the </a:t>
            </a:r>
            <a:r>
              <a:rPr lang="en-GB" sz="1600" dirty="0">
                <a:hlinkClick r:id="rId2"/>
              </a:rPr>
              <a:t>Francis report </a:t>
            </a:r>
            <a:r>
              <a:rPr lang="en-GB" sz="1600" dirty="0"/>
              <a:t>to that effect. Comments made by staff stated that progress has been too slow and, in some areas, we are observing no change in eliminating discrimination due to a perceive lack of accountability. </a:t>
            </a:r>
          </a:p>
          <a:p>
            <a:pPr marL="0" indent="0" algn="just">
              <a:buNone/>
            </a:pPr>
            <a:r>
              <a:rPr lang="en-GB" sz="1600" dirty="0"/>
              <a:t>Where people highlight issues, they must be given the confidence that they will be listened to, issues will be investigated and individuals will be held accountable and action will be taken.</a:t>
            </a:r>
          </a:p>
          <a:p>
            <a:pPr marL="0" indent="0" algn="just">
              <a:buNone/>
            </a:pPr>
            <a:r>
              <a:rPr lang="en-GB" sz="1600" dirty="0"/>
              <a:t>We also need to ensure that issues of equality are central the CQC inspection measure. Trust have been rated as outstanding/good despite demonstrating a lack of progress in addressing equality issues. This needs to be challenged so that CQC holds organisations to account appropriately. </a:t>
            </a:r>
          </a:p>
          <a:p>
            <a:pPr marL="0" indent="0" algn="just">
              <a:buNone/>
            </a:pPr>
            <a:r>
              <a:rPr lang="en-GB" sz="1600" dirty="0"/>
              <a:t>Whilst the People Plan makes reference to the need for accountability, it does not dictate what the sanctions need to be for the lack of progress. This issue needs to be addressed by the national NHSE&amp;I team.</a:t>
            </a:r>
          </a:p>
          <a:p>
            <a:pPr marL="0" indent="0" algn="just">
              <a:buNone/>
            </a:pPr>
            <a:r>
              <a:rPr lang="en-GB" sz="1600" dirty="0"/>
              <a:t>The CEO is ultimately the most senior person who is responsible and accountable in regards to ED&amp;I within any organisation. As STP/ICS develop we need to be clear what level of accountability System leads have for dealing with organisations are failing to progress on E,D&amp;I issues. </a:t>
            </a:r>
          </a:p>
          <a:p>
            <a:pPr marL="0" indent="0">
              <a:buNone/>
            </a:pPr>
            <a:r>
              <a:rPr lang="en-GB" sz="1600" dirty="0"/>
              <a:t>A study carried out by </a:t>
            </a:r>
            <a:r>
              <a:rPr lang="en-GB" sz="1600" dirty="0">
                <a:hlinkClick r:id="rId3"/>
              </a:rPr>
              <a:t>UCU</a:t>
            </a:r>
            <a:r>
              <a:rPr lang="en-GB" sz="1600" dirty="0"/>
              <a:t> revealed that sanctions were seen to be the most effective method in tackling racism.</a:t>
            </a:r>
          </a:p>
        </p:txBody>
      </p:sp>
    </p:spTree>
    <p:extLst>
      <p:ext uri="{BB962C8B-B14F-4D97-AF65-F5344CB8AC3E}">
        <p14:creationId xmlns:p14="http://schemas.microsoft.com/office/powerpoint/2010/main" val="39534634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DE05F-E6A5-4202-B896-BB66342A55B6}"/>
              </a:ext>
            </a:extLst>
          </p:cNvPr>
          <p:cNvSpPr>
            <a:spLocks noGrp="1"/>
          </p:cNvSpPr>
          <p:nvPr>
            <p:ph type="title"/>
          </p:nvPr>
        </p:nvSpPr>
        <p:spPr>
          <a:xfrm>
            <a:off x="610427" y="426330"/>
            <a:ext cx="10641498" cy="611649"/>
          </a:xfrm>
        </p:spPr>
        <p:txBody>
          <a:bodyPr>
            <a:noAutofit/>
          </a:bodyPr>
          <a:lstStyle/>
          <a:p>
            <a:r>
              <a:rPr lang="en-GB" sz="4000" dirty="0"/>
              <a:t>(8) Building accountability </a:t>
            </a:r>
          </a:p>
        </p:txBody>
      </p:sp>
      <p:sp>
        <p:nvSpPr>
          <p:cNvPr id="3" name="Content Placeholder 2">
            <a:extLst>
              <a:ext uri="{FF2B5EF4-FFF2-40B4-BE49-F238E27FC236}">
                <a16:creationId xmlns:a16="http://schemas.microsoft.com/office/drawing/2014/main" id="{A86B3A35-3305-4275-A2D4-F5FD0A00EE76}"/>
              </a:ext>
            </a:extLst>
          </p:cNvPr>
          <p:cNvSpPr>
            <a:spLocks noGrp="1"/>
          </p:cNvSpPr>
          <p:nvPr>
            <p:ph sz="quarter" idx="10"/>
          </p:nvPr>
        </p:nvSpPr>
        <p:spPr>
          <a:xfrm>
            <a:off x="462013" y="1245150"/>
            <a:ext cx="10954736" cy="5003250"/>
          </a:xfrm>
        </p:spPr>
        <p:txBody>
          <a:bodyPr>
            <a:normAutofit fontScale="77500" lnSpcReduction="20000"/>
          </a:bodyPr>
          <a:lstStyle/>
          <a:p>
            <a:pPr marL="342900" indent="-342900">
              <a:lnSpc>
                <a:spcPct val="110000"/>
              </a:lnSpc>
              <a:buFont typeface="+mj-lt"/>
              <a:buAutoNum type="alphaLcPeriod"/>
            </a:pPr>
            <a:endParaRPr lang="en-GB" sz="1500" dirty="0"/>
          </a:p>
          <a:p>
            <a:pPr marL="342900" indent="-342900">
              <a:lnSpc>
                <a:spcPct val="110000"/>
              </a:lnSpc>
              <a:buFont typeface="+mj-lt"/>
              <a:buAutoNum type="alphaLcPeriod"/>
            </a:pPr>
            <a:r>
              <a:rPr lang="en-GB" sz="1500" dirty="0"/>
              <a:t>NHSE&amp;I to develop an Independent race equality and inclusion panel to act as a critical friend to the Regional People Board. (M)</a:t>
            </a:r>
          </a:p>
          <a:p>
            <a:pPr marL="342900" indent="-342900">
              <a:lnSpc>
                <a:spcPct val="110000"/>
              </a:lnSpc>
              <a:buFont typeface="+mj-lt"/>
              <a:buAutoNum type="alphaLcPeriod"/>
            </a:pPr>
            <a:r>
              <a:rPr lang="en-GB" sz="1500" dirty="0"/>
              <a:t>Level of responsibility and accountability needs to be clearly defined in each STP/ICS with regards to E,D&amp;I matters. (M)</a:t>
            </a:r>
          </a:p>
          <a:p>
            <a:pPr marL="342900" indent="-342900">
              <a:lnSpc>
                <a:spcPct val="110000"/>
              </a:lnSpc>
              <a:buFont typeface="+mj-lt"/>
              <a:buAutoNum type="alphaLcPeriod"/>
            </a:pPr>
            <a:r>
              <a:rPr lang="en-GB" sz="1500" dirty="0"/>
              <a:t>NSHE&amp;I to work with all senior leaders including ED&amp;I leads, Staff network leads, WRES Experts and system leads in the region to agree what is expected at senior level and what sanctions are appropriate if expectations are not met. (M)</a:t>
            </a:r>
          </a:p>
          <a:p>
            <a:pPr marL="342900" indent="-342900">
              <a:lnSpc>
                <a:spcPct val="110000"/>
              </a:lnSpc>
              <a:buFont typeface="+mj-lt"/>
              <a:buAutoNum type="alphaLcPeriod"/>
            </a:pPr>
            <a:r>
              <a:rPr lang="en-GB" sz="1500" dirty="0"/>
              <a:t>Organisations will be held to account by system leaders and the regional people board where they don’t meet the representational target of BME staff at all level. (M/L)</a:t>
            </a:r>
          </a:p>
          <a:p>
            <a:pPr marL="342900" indent="-342900">
              <a:lnSpc>
                <a:spcPct val="110000"/>
              </a:lnSpc>
              <a:buFont typeface="+mj-lt"/>
              <a:buAutoNum type="alphaLcPeriod"/>
            </a:pPr>
            <a:r>
              <a:rPr lang="en-GB" sz="1500" dirty="0"/>
              <a:t>ED&amp;I will be an essential component to determine whether an STP can apply to become an Integrated Care System* (S)</a:t>
            </a:r>
          </a:p>
          <a:p>
            <a:pPr marL="342900" indent="-342900">
              <a:lnSpc>
                <a:spcPct val="110000"/>
              </a:lnSpc>
              <a:buFont typeface="+mj-lt"/>
              <a:buAutoNum type="alphaLcPeriod"/>
            </a:pPr>
            <a:r>
              <a:rPr lang="en-GB" sz="1500" dirty="0"/>
              <a:t>Staff network groups need to be given the relevant authority to hold leaders to account where there is a perceived lack of progress in E,D&amp;I matters. (S)</a:t>
            </a:r>
          </a:p>
          <a:p>
            <a:pPr marL="342900" indent="-342900">
              <a:lnSpc>
                <a:spcPct val="110000"/>
              </a:lnSpc>
              <a:buFont typeface="+mj-lt"/>
              <a:buAutoNum type="alphaLcPeriod"/>
            </a:pPr>
            <a:r>
              <a:rPr lang="en-GB" sz="1500" dirty="0"/>
              <a:t>Equality and health inequalities impact assessment need to become an essential element of regular board meetings. (S)</a:t>
            </a:r>
          </a:p>
          <a:p>
            <a:pPr marL="342900" indent="-342900">
              <a:lnSpc>
                <a:spcPct val="110000"/>
              </a:lnSpc>
              <a:buFont typeface="+mj-lt"/>
              <a:buAutoNum type="alphaLcPeriod"/>
            </a:pPr>
            <a:r>
              <a:rPr lang="en-GB" sz="1500" dirty="0"/>
              <a:t>All Leaders must demonstrate that they are prepared to hold others to account by challenging behaviours that are not compassionate and inclusive. (S)</a:t>
            </a:r>
          </a:p>
          <a:p>
            <a:pPr marL="342900" indent="-342900">
              <a:lnSpc>
                <a:spcPct val="110000"/>
              </a:lnSpc>
              <a:buFont typeface="+mj-lt"/>
              <a:buAutoNum type="alphaLcPeriod"/>
            </a:pPr>
            <a:r>
              <a:rPr lang="en-GB" sz="1500" dirty="0">
                <a:solidFill>
                  <a:prstClr val="black"/>
                </a:solidFill>
              </a:rPr>
              <a:t>All organisations must report on the number of formal disciplinary cases of bullying, harassment and discrimination to system leads (frequency to be confirmed) And this needs to include: </a:t>
            </a:r>
          </a:p>
          <a:p>
            <a:pPr marL="857250" lvl="1" indent="-400050">
              <a:lnSpc>
                <a:spcPct val="110000"/>
              </a:lnSpc>
              <a:buFont typeface="+mj-lt"/>
              <a:buAutoNum type="romanUcPeriod"/>
            </a:pPr>
            <a:r>
              <a:rPr lang="en-GB" sz="1500" dirty="0">
                <a:solidFill>
                  <a:prstClr val="black"/>
                </a:solidFill>
              </a:rPr>
              <a:t>actions taken against all formal cases of bullying, harassment and discrimination raised.</a:t>
            </a:r>
          </a:p>
          <a:p>
            <a:pPr marL="857250" lvl="1" indent="-400050">
              <a:lnSpc>
                <a:spcPct val="110000"/>
              </a:lnSpc>
              <a:buFont typeface="+mj-lt"/>
              <a:buAutoNum type="romanUcPeriod"/>
            </a:pPr>
            <a:r>
              <a:rPr lang="en-GB" sz="1500" dirty="0">
                <a:solidFill>
                  <a:prstClr val="black"/>
                </a:solidFill>
              </a:rPr>
              <a:t>actions that demonstrate appropriate sanctions have been taken. Sanctions applied should take into account their role and level of seniority.   </a:t>
            </a:r>
          </a:p>
          <a:p>
            <a:pPr marL="0" indent="0">
              <a:lnSpc>
                <a:spcPct val="110000"/>
              </a:lnSpc>
              <a:buNone/>
            </a:pPr>
            <a:endParaRPr lang="en-GB" sz="1500" dirty="0"/>
          </a:p>
          <a:p>
            <a:pPr marL="0" indent="0">
              <a:lnSpc>
                <a:spcPct val="120000"/>
              </a:lnSpc>
              <a:buNone/>
            </a:pPr>
            <a:r>
              <a:rPr lang="en-GB" sz="1500" dirty="0"/>
              <a:t>*For an ICS to be granted approval, it is proposed that they need to provide evidence about how well they have implemented the regional Race, Equality and Inclusion Strategy within their system. The minimum level of standard is to be agreed in collaboration with the ED&amp;I regional subgroup and the proposed Independent Race Equality Panel.</a:t>
            </a:r>
          </a:p>
          <a:p>
            <a:pPr>
              <a:buFontTx/>
              <a:buChar char="-"/>
            </a:pPr>
            <a:endParaRPr lang="en-GB" dirty="0"/>
          </a:p>
        </p:txBody>
      </p:sp>
    </p:spTree>
    <p:extLst>
      <p:ext uri="{BB962C8B-B14F-4D97-AF65-F5344CB8AC3E}">
        <p14:creationId xmlns:p14="http://schemas.microsoft.com/office/powerpoint/2010/main" val="3262109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D0353-555C-49CA-A914-A94A5382365C}"/>
              </a:ext>
            </a:extLst>
          </p:cNvPr>
          <p:cNvSpPr>
            <a:spLocks noGrp="1"/>
          </p:cNvSpPr>
          <p:nvPr>
            <p:ph type="title"/>
          </p:nvPr>
        </p:nvSpPr>
        <p:spPr>
          <a:xfrm>
            <a:off x="688166" y="1428206"/>
            <a:ext cx="10641498" cy="2847703"/>
          </a:xfrm>
        </p:spPr>
        <p:txBody>
          <a:bodyPr>
            <a:normAutofit/>
          </a:bodyPr>
          <a:lstStyle/>
          <a:p>
            <a:pPr algn="ctr"/>
            <a:r>
              <a:rPr lang="en-GB" sz="4800" dirty="0"/>
              <a:t>The aim of the strategy is to create an anti-racist, compassionate and inclusive working culture.</a:t>
            </a:r>
          </a:p>
        </p:txBody>
      </p:sp>
      <p:sp>
        <p:nvSpPr>
          <p:cNvPr id="6" name="TextBox 5">
            <a:extLst>
              <a:ext uri="{FF2B5EF4-FFF2-40B4-BE49-F238E27FC236}">
                <a16:creationId xmlns:a16="http://schemas.microsoft.com/office/drawing/2014/main" id="{9A99BADF-764B-4BBC-BD5B-4C6581863B59}"/>
              </a:ext>
            </a:extLst>
          </p:cNvPr>
          <p:cNvSpPr txBox="1"/>
          <p:nvPr/>
        </p:nvSpPr>
        <p:spPr>
          <a:xfrm>
            <a:off x="775250" y="4885509"/>
            <a:ext cx="10894235" cy="1200329"/>
          </a:xfrm>
          <a:prstGeom prst="rect">
            <a:avLst/>
          </a:prstGeom>
          <a:noFill/>
        </p:spPr>
        <p:txBody>
          <a:bodyPr wrap="square" rtlCol="0">
            <a:spAutoFit/>
          </a:bodyPr>
          <a:lstStyle/>
          <a:p>
            <a:pPr algn="just"/>
            <a:r>
              <a:rPr lang="en-GB" dirty="0">
                <a:latin typeface="Arial" panose="020B0604020202020204" pitchFamily="34" charset="0"/>
                <a:cs typeface="Arial" panose="020B0604020202020204" pitchFamily="34" charset="0"/>
              </a:rPr>
              <a:t>BAME staff are negatively affected by structural racism. Many also suffer from day to day racism. The strategy is designed to tackle both of these problems. To improve the quality of work life and also remove barriers to professional development for all BAME Staff. By improving the experience of BAME staff, it will have a positive impact on all our workforce in regards to how we tackle discrimination. </a:t>
            </a:r>
          </a:p>
        </p:txBody>
      </p:sp>
    </p:spTree>
    <p:extLst>
      <p:ext uri="{BB962C8B-B14F-4D97-AF65-F5344CB8AC3E}">
        <p14:creationId xmlns:p14="http://schemas.microsoft.com/office/powerpoint/2010/main" val="32486279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4B259-6A42-4189-B2DD-936B82A2B259}"/>
              </a:ext>
            </a:extLst>
          </p:cNvPr>
          <p:cNvSpPr>
            <a:spLocks noGrp="1"/>
          </p:cNvSpPr>
          <p:nvPr>
            <p:ph type="title"/>
          </p:nvPr>
        </p:nvSpPr>
        <p:spPr>
          <a:xfrm>
            <a:off x="442407" y="1095155"/>
            <a:ext cx="10641498" cy="611649"/>
          </a:xfrm>
        </p:spPr>
        <p:txBody>
          <a:bodyPr>
            <a:noAutofit/>
          </a:bodyPr>
          <a:lstStyle/>
          <a:p>
            <a:r>
              <a:rPr lang="en-GB" sz="4000" dirty="0"/>
              <a:t>(9) Reward and celebration</a:t>
            </a:r>
          </a:p>
        </p:txBody>
      </p:sp>
      <p:sp>
        <p:nvSpPr>
          <p:cNvPr id="3" name="Content Placeholder 2">
            <a:extLst>
              <a:ext uri="{FF2B5EF4-FFF2-40B4-BE49-F238E27FC236}">
                <a16:creationId xmlns:a16="http://schemas.microsoft.com/office/drawing/2014/main" id="{D4641FA5-0CAE-4922-96BD-79FC61D4DA4C}"/>
              </a:ext>
            </a:extLst>
          </p:cNvPr>
          <p:cNvSpPr>
            <a:spLocks noGrp="1"/>
          </p:cNvSpPr>
          <p:nvPr>
            <p:ph sz="quarter" idx="10"/>
          </p:nvPr>
        </p:nvSpPr>
        <p:spPr>
          <a:xfrm>
            <a:off x="876299" y="2040119"/>
            <a:ext cx="9875521" cy="3722725"/>
          </a:xfrm>
        </p:spPr>
        <p:txBody>
          <a:bodyPr>
            <a:normAutofit/>
          </a:bodyPr>
          <a:lstStyle/>
          <a:p>
            <a:pPr marL="0" indent="0" algn="just">
              <a:buNone/>
            </a:pPr>
            <a:r>
              <a:rPr lang="en-GB" sz="1600" dirty="0"/>
              <a:t>First of all we have to acknowledge the good work that many staff, managers and leaders are currently doing. We have to be aware that negative bias might make us dwell on things that we haven’t achieved. </a:t>
            </a:r>
          </a:p>
          <a:p>
            <a:pPr marL="0" indent="0" algn="just">
              <a:buNone/>
            </a:pPr>
            <a:r>
              <a:rPr lang="en-GB" sz="1600" dirty="0"/>
              <a:t>Progress on the race equality agenda has been slow and there is a danger that our colleagues and communities may have lost confidence that significant change can occur. Morale of staff from senior management to front line staff have been affected during this pandemic crisis</a:t>
            </a:r>
          </a:p>
          <a:p>
            <a:pPr marL="0" indent="0" algn="just">
              <a:buNone/>
            </a:pPr>
            <a:r>
              <a:rPr lang="en-GB" sz="1600" dirty="0"/>
              <a:t>Despite the lack of progress, we have to be optimistic, confident and positive that we can make the necessary changes. </a:t>
            </a:r>
          </a:p>
          <a:p>
            <a:pPr marL="0" indent="0" algn="just">
              <a:buNone/>
            </a:pPr>
            <a:r>
              <a:rPr lang="en-GB" sz="1600" dirty="0"/>
              <a:t>However, even in normal circumstances NHS staff have often been expected to work beyond their normal capacity. Therefore it is absolutely crucial for us to recognise, encourage and reward those that are doing a good work.</a:t>
            </a:r>
          </a:p>
          <a:p>
            <a:pPr marL="0" indent="0">
              <a:buNone/>
            </a:pPr>
            <a:endParaRPr lang="en-GB" dirty="0">
              <a:solidFill>
                <a:srgbClr val="FF0000"/>
              </a:solidFill>
            </a:endParaRPr>
          </a:p>
        </p:txBody>
      </p:sp>
    </p:spTree>
    <p:extLst>
      <p:ext uri="{BB962C8B-B14F-4D97-AF65-F5344CB8AC3E}">
        <p14:creationId xmlns:p14="http://schemas.microsoft.com/office/powerpoint/2010/main" val="32368490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4B259-6A42-4189-B2DD-936B82A2B259}"/>
              </a:ext>
            </a:extLst>
          </p:cNvPr>
          <p:cNvSpPr>
            <a:spLocks noGrp="1"/>
          </p:cNvSpPr>
          <p:nvPr>
            <p:ph type="title"/>
          </p:nvPr>
        </p:nvSpPr>
        <p:spPr>
          <a:xfrm>
            <a:off x="442407" y="866631"/>
            <a:ext cx="10641498" cy="611649"/>
          </a:xfrm>
        </p:spPr>
        <p:txBody>
          <a:bodyPr>
            <a:noAutofit/>
          </a:bodyPr>
          <a:lstStyle/>
          <a:p>
            <a:r>
              <a:rPr lang="en-GB" sz="4000" dirty="0"/>
              <a:t>(9) Reward and celebration</a:t>
            </a:r>
          </a:p>
        </p:txBody>
      </p:sp>
      <p:sp>
        <p:nvSpPr>
          <p:cNvPr id="7" name="Content Placeholder 6">
            <a:extLst>
              <a:ext uri="{FF2B5EF4-FFF2-40B4-BE49-F238E27FC236}">
                <a16:creationId xmlns:a16="http://schemas.microsoft.com/office/drawing/2014/main" id="{4D50631B-DA26-48DA-9E7C-884B4C0EF69E}"/>
              </a:ext>
            </a:extLst>
          </p:cNvPr>
          <p:cNvSpPr>
            <a:spLocks noGrp="1"/>
          </p:cNvSpPr>
          <p:nvPr>
            <p:ph sz="quarter" idx="10"/>
          </p:nvPr>
        </p:nvSpPr>
        <p:spPr>
          <a:xfrm>
            <a:off x="883920" y="1581149"/>
            <a:ext cx="9464040" cy="4212099"/>
          </a:xfrm>
        </p:spPr>
        <p:txBody>
          <a:bodyPr>
            <a:normAutofit/>
          </a:bodyPr>
          <a:lstStyle/>
          <a:p>
            <a:pPr marL="0" indent="0">
              <a:buNone/>
            </a:pPr>
            <a:r>
              <a:rPr lang="en-GB" sz="1800" dirty="0"/>
              <a:t> </a:t>
            </a:r>
          </a:p>
          <a:p>
            <a:pPr marL="342900" indent="-342900">
              <a:buAutoNum type="alphaLcPeriod"/>
            </a:pPr>
            <a:r>
              <a:rPr lang="en-GB" sz="1800" dirty="0"/>
              <a:t>Develop a regional hub for accessing and sharing positive actions and progress including research/evaluation. (S)</a:t>
            </a:r>
          </a:p>
          <a:p>
            <a:pPr marL="342900" indent="-342900">
              <a:buAutoNum type="alphaLcPeriod"/>
            </a:pPr>
            <a:r>
              <a:rPr lang="en-GB" sz="1800" dirty="0"/>
              <a:t>Develop incentives for Organisations/Systems that move the Equality and Inclusion agenda forward. (M)</a:t>
            </a:r>
          </a:p>
          <a:p>
            <a:pPr marL="342900" indent="-342900">
              <a:buAutoNum type="alphaLcPeriod"/>
            </a:pPr>
            <a:r>
              <a:rPr lang="en-GB" sz="1800" dirty="0"/>
              <a:t>Award for those that have lead with compassion and inclusion on the race and other equalities agenda(assessed by their own staff groups) (M)</a:t>
            </a:r>
          </a:p>
          <a:p>
            <a:pPr marL="342900" indent="-342900">
              <a:buAutoNum type="alphaLcPeriod"/>
            </a:pPr>
            <a:r>
              <a:rPr lang="en-GB" sz="1800" dirty="0"/>
              <a:t>Celebrate organisations* who have signed up to the </a:t>
            </a:r>
            <a:r>
              <a:rPr lang="en-GB" sz="1800" dirty="0">
                <a:hlinkClick r:id="rId3"/>
              </a:rPr>
              <a:t>Race Equality Code 2020</a:t>
            </a:r>
            <a:r>
              <a:rPr lang="en-GB" sz="1800" dirty="0"/>
              <a:t>.</a:t>
            </a:r>
          </a:p>
          <a:p>
            <a:pPr marL="342900" indent="-342900">
              <a:buAutoNum type="alphaLcPeriod"/>
            </a:pPr>
            <a:r>
              <a:rPr lang="en-GB" sz="1800" dirty="0"/>
              <a:t>NHSE&amp;I to work with the region and Heath Service Journal (HSJ) to develop an appropriate annual celebration of </a:t>
            </a:r>
            <a:r>
              <a:rPr lang="en-GB" sz="1800" b="1" dirty="0"/>
              <a:t>positive action </a:t>
            </a:r>
            <a:r>
              <a:rPr lang="en-GB" sz="1800" dirty="0"/>
              <a:t>(MIDAS – </a:t>
            </a:r>
            <a:r>
              <a:rPr lang="en-GB" sz="1800" b="1" dirty="0"/>
              <a:t>M</a:t>
            </a:r>
            <a:r>
              <a:rPr lang="en-GB" sz="1800" dirty="0"/>
              <a:t>idlands </a:t>
            </a:r>
            <a:r>
              <a:rPr lang="en-GB" sz="1800" b="1" dirty="0"/>
              <a:t>I</a:t>
            </a:r>
            <a:r>
              <a:rPr lang="en-GB" sz="1800" dirty="0"/>
              <a:t>nclusion &amp; </a:t>
            </a:r>
            <a:r>
              <a:rPr lang="en-GB" sz="1800" b="1" dirty="0"/>
              <a:t>D</a:t>
            </a:r>
            <a:r>
              <a:rPr lang="en-GB" sz="1800" dirty="0"/>
              <a:t>iversity </a:t>
            </a:r>
            <a:r>
              <a:rPr lang="en-GB" sz="1800" b="1" dirty="0"/>
              <a:t>A</a:t>
            </a:r>
            <a:r>
              <a:rPr lang="en-GB" sz="1800" dirty="0"/>
              <a:t>wards </a:t>
            </a:r>
            <a:r>
              <a:rPr lang="en-GB" sz="1800" b="1" dirty="0"/>
              <a:t>S</a:t>
            </a:r>
            <a:r>
              <a:rPr lang="en-GB" sz="1800" dirty="0"/>
              <a:t>cheme). (M)</a:t>
            </a:r>
          </a:p>
          <a:p>
            <a:pPr marL="0" indent="0">
              <a:buNone/>
            </a:pPr>
            <a:r>
              <a:rPr lang="en-GB" dirty="0"/>
              <a:t>  </a:t>
            </a:r>
          </a:p>
          <a:p>
            <a:pPr marL="0" indent="0">
              <a:buNone/>
            </a:pPr>
            <a:r>
              <a:rPr lang="en-GB" dirty="0"/>
              <a:t>* Birmingham City Council and Birmingham Solihull women’s aid are the two early adopters in the Midlands. </a:t>
            </a:r>
          </a:p>
        </p:txBody>
      </p:sp>
    </p:spTree>
    <p:extLst>
      <p:ext uri="{BB962C8B-B14F-4D97-AF65-F5344CB8AC3E}">
        <p14:creationId xmlns:p14="http://schemas.microsoft.com/office/powerpoint/2010/main" val="37431492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49C2C-ABE2-40FD-AB7E-29FF1FEE7241}"/>
              </a:ext>
            </a:extLst>
          </p:cNvPr>
          <p:cNvSpPr>
            <a:spLocks noGrp="1"/>
          </p:cNvSpPr>
          <p:nvPr>
            <p:ph type="title"/>
          </p:nvPr>
        </p:nvSpPr>
        <p:spPr>
          <a:xfrm>
            <a:off x="499937" y="282574"/>
            <a:ext cx="10641498" cy="611649"/>
          </a:xfrm>
        </p:spPr>
        <p:txBody>
          <a:bodyPr>
            <a:noAutofit/>
          </a:bodyPr>
          <a:lstStyle/>
          <a:p>
            <a:r>
              <a:rPr lang="en-GB" sz="4000" dirty="0"/>
              <a:t>Measuring progress</a:t>
            </a:r>
          </a:p>
        </p:txBody>
      </p:sp>
      <p:sp>
        <p:nvSpPr>
          <p:cNvPr id="3" name="Content Placeholder 2">
            <a:extLst>
              <a:ext uri="{FF2B5EF4-FFF2-40B4-BE49-F238E27FC236}">
                <a16:creationId xmlns:a16="http://schemas.microsoft.com/office/drawing/2014/main" id="{DECCD1B3-2F35-4EE6-A583-5B0D3251D399}"/>
              </a:ext>
            </a:extLst>
          </p:cNvPr>
          <p:cNvSpPr>
            <a:spLocks noGrp="1"/>
          </p:cNvSpPr>
          <p:nvPr>
            <p:ph sz="quarter" idx="10"/>
          </p:nvPr>
        </p:nvSpPr>
        <p:spPr>
          <a:xfrm>
            <a:off x="905832" y="3830323"/>
            <a:ext cx="9829707" cy="2724335"/>
          </a:xfrm>
        </p:spPr>
        <p:txBody>
          <a:bodyPr>
            <a:noAutofit/>
          </a:bodyPr>
          <a:lstStyle/>
          <a:p>
            <a:pPr marL="0" indent="0">
              <a:lnSpc>
                <a:spcPct val="120000"/>
              </a:lnSpc>
              <a:buNone/>
            </a:pPr>
            <a:r>
              <a:rPr lang="en-GB" sz="1600" dirty="0"/>
              <a:t>The qualitative measures that we think are necessary are: </a:t>
            </a:r>
          </a:p>
          <a:p>
            <a:pPr marL="0" indent="0">
              <a:lnSpc>
                <a:spcPct val="120000"/>
              </a:lnSpc>
              <a:buNone/>
            </a:pPr>
            <a:endParaRPr lang="en-GB" sz="1600" dirty="0"/>
          </a:p>
          <a:p>
            <a:pPr marL="0">
              <a:lnSpc>
                <a:spcPct val="120000"/>
              </a:lnSpc>
              <a:spcBef>
                <a:spcPts val="0"/>
              </a:spcBef>
            </a:pPr>
            <a:r>
              <a:rPr lang="en-GB" sz="1600" dirty="0"/>
              <a:t>Developing real time survey </a:t>
            </a:r>
          </a:p>
          <a:p>
            <a:pPr marL="0">
              <a:lnSpc>
                <a:spcPct val="120000"/>
              </a:lnSpc>
              <a:spcBef>
                <a:spcPts val="0"/>
              </a:spcBef>
            </a:pPr>
            <a:r>
              <a:rPr lang="en-GB" sz="1600" dirty="0"/>
              <a:t>Providing opportunities for staff to talk about concerns confidentially</a:t>
            </a:r>
          </a:p>
          <a:p>
            <a:pPr marL="0">
              <a:lnSpc>
                <a:spcPct val="120000"/>
              </a:lnSpc>
              <a:spcBef>
                <a:spcPts val="0"/>
              </a:spcBef>
            </a:pPr>
            <a:r>
              <a:rPr lang="en-GB" sz="1600" dirty="0"/>
              <a:t>BME STAFF NETWORK (to be constituted and supported to be part of decision making process)</a:t>
            </a:r>
          </a:p>
          <a:p>
            <a:pPr marL="0">
              <a:lnSpc>
                <a:spcPct val="120000"/>
              </a:lnSpc>
              <a:spcBef>
                <a:spcPts val="0"/>
              </a:spcBef>
            </a:pPr>
            <a:r>
              <a:rPr lang="en-GB" sz="1600" dirty="0"/>
              <a:t>Training and support to help staff to use their voice </a:t>
            </a:r>
          </a:p>
          <a:p>
            <a:pPr marL="0" lvl="0">
              <a:lnSpc>
                <a:spcPct val="120000"/>
              </a:lnSpc>
              <a:spcBef>
                <a:spcPts val="0"/>
              </a:spcBef>
            </a:pPr>
            <a:r>
              <a:rPr lang="en-GB" sz="1600" dirty="0"/>
              <a:t>Potential access to and feedback from external ‘Freedom to speak up’ guardian </a:t>
            </a:r>
          </a:p>
          <a:p>
            <a:pPr marL="0" lvl="0">
              <a:lnSpc>
                <a:spcPct val="120000"/>
              </a:lnSpc>
              <a:spcBef>
                <a:spcPts val="0"/>
              </a:spcBef>
            </a:pPr>
            <a:r>
              <a:rPr lang="en-GB" sz="1600" dirty="0"/>
              <a:t>All Staff network (should be affiliated to the regional race equality and inclusion good practice hub) </a:t>
            </a:r>
          </a:p>
        </p:txBody>
      </p:sp>
      <p:sp>
        <p:nvSpPr>
          <p:cNvPr id="4" name="TextBox 3">
            <a:extLst>
              <a:ext uri="{FF2B5EF4-FFF2-40B4-BE49-F238E27FC236}">
                <a16:creationId xmlns:a16="http://schemas.microsoft.com/office/drawing/2014/main" id="{3CB769E4-5FFE-4583-B79F-F34C111C4A7D}"/>
              </a:ext>
            </a:extLst>
          </p:cNvPr>
          <p:cNvSpPr txBox="1"/>
          <p:nvPr/>
        </p:nvSpPr>
        <p:spPr>
          <a:xfrm>
            <a:off x="800384" y="1105988"/>
            <a:ext cx="8273948" cy="2724336"/>
          </a:xfrm>
          <a:prstGeom prst="rect">
            <a:avLst/>
          </a:prstGeom>
          <a:noFill/>
        </p:spPr>
        <p:txBody>
          <a:bodyPr wrap="square" rtlCol="0">
            <a:spAutoFit/>
          </a:bodyPr>
          <a:lstStyle/>
          <a:p>
            <a:pPr>
              <a:lnSpc>
                <a:spcPct val="120000"/>
              </a:lnSpc>
            </a:pPr>
            <a:r>
              <a:rPr lang="en-GB" sz="1600" dirty="0">
                <a:latin typeface="Arial" panose="020B0604020202020204" pitchFamily="34" charset="0"/>
                <a:cs typeface="Arial" panose="020B0604020202020204" pitchFamily="34" charset="0"/>
              </a:rPr>
              <a:t>Organisations will measure staff progress in two ways. The main quantitative measures that are currently used are the:</a:t>
            </a:r>
          </a:p>
          <a:p>
            <a:pPr>
              <a:lnSpc>
                <a:spcPct val="120000"/>
              </a:lnSpc>
            </a:pPr>
            <a:endParaRPr lang="en-GB" sz="1600" b="1" dirty="0">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r>
              <a:rPr lang="en-GB" sz="1600" dirty="0">
                <a:latin typeface="Arial" panose="020B0604020202020204" pitchFamily="34" charset="0"/>
                <a:cs typeface="Arial" panose="020B0604020202020204" pitchFamily="34" charset="0"/>
              </a:rPr>
              <a:t>Workforce Race Equality Standard (WRES)</a:t>
            </a:r>
          </a:p>
          <a:p>
            <a:pPr marL="285750" indent="-285750">
              <a:lnSpc>
                <a:spcPct val="120000"/>
              </a:lnSpc>
              <a:buFont typeface="Arial" panose="020B0604020202020204" pitchFamily="34" charset="0"/>
              <a:buChar char="•"/>
            </a:pPr>
            <a:r>
              <a:rPr lang="en-GB" sz="1600" dirty="0">
                <a:latin typeface="Arial" panose="020B0604020202020204" pitchFamily="34" charset="0"/>
                <a:cs typeface="Arial" panose="020B0604020202020204" pitchFamily="34" charset="0"/>
              </a:rPr>
              <a:t>Workforce Disability Equality Standard (WDES)</a:t>
            </a:r>
          </a:p>
          <a:p>
            <a:pPr marL="285750" indent="-285750">
              <a:lnSpc>
                <a:spcPct val="120000"/>
              </a:lnSpc>
              <a:buFont typeface="Arial" panose="020B0604020202020204" pitchFamily="34" charset="0"/>
              <a:buChar char="•"/>
            </a:pPr>
            <a:r>
              <a:rPr lang="en-GB" sz="1600" dirty="0">
                <a:latin typeface="Arial" panose="020B0604020202020204" pitchFamily="34" charset="0"/>
                <a:cs typeface="Arial" panose="020B0604020202020204" pitchFamily="34" charset="0"/>
              </a:rPr>
              <a:t>NHS staff surveys</a:t>
            </a:r>
          </a:p>
          <a:p>
            <a:pPr marL="285750" indent="-285750">
              <a:lnSpc>
                <a:spcPct val="120000"/>
              </a:lnSpc>
              <a:buFont typeface="Arial" panose="020B0604020202020204" pitchFamily="34" charset="0"/>
              <a:buChar char="•"/>
            </a:pPr>
            <a:r>
              <a:rPr lang="en-GB" sz="1600" dirty="0">
                <a:latin typeface="Arial" panose="020B0604020202020204" pitchFamily="34" charset="0"/>
                <a:cs typeface="Arial" panose="020B0604020202020204" pitchFamily="34" charset="0"/>
              </a:rPr>
              <a:t>Equality and diversity workforce dashboard </a:t>
            </a:r>
          </a:p>
          <a:p>
            <a:pPr marL="285750" indent="-285750">
              <a:lnSpc>
                <a:spcPct val="120000"/>
              </a:lnSpc>
              <a:buFont typeface="Arial" panose="020B0604020202020204" pitchFamily="34" charset="0"/>
              <a:buChar char="•"/>
            </a:pPr>
            <a:r>
              <a:rPr lang="en-GB" sz="1600" dirty="0">
                <a:latin typeface="Arial" panose="020B0604020202020204" pitchFamily="34" charset="0"/>
                <a:cs typeface="Arial" panose="020B0604020202020204" pitchFamily="34" charset="0"/>
              </a:rPr>
              <a:t>Equality Delivery system</a:t>
            </a:r>
          </a:p>
          <a:p>
            <a:pPr marL="285750" indent="-285750">
              <a:lnSpc>
                <a:spcPct val="120000"/>
              </a:lnSpc>
              <a:buFont typeface="Arial" panose="020B0604020202020204" pitchFamily="34" charset="0"/>
              <a:buChar char="•"/>
            </a:pPr>
            <a:r>
              <a:rPr lang="en-GB" sz="1600" dirty="0">
                <a:latin typeface="Arial" panose="020B0604020202020204" pitchFamily="34" charset="0"/>
                <a:cs typeface="Arial" panose="020B0604020202020204" pitchFamily="34" charset="0"/>
              </a:rPr>
              <a:t>Gender pay gap reporting </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46224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16F6A-E5F6-4815-8AB9-7E7FF2999C96}"/>
              </a:ext>
            </a:extLst>
          </p:cNvPr>
          <p:cNvSpPr>
            <a:spLocks noGrp="1"/>
          </p:cNvSpPr>
          <p:nvPr>
            <p:ph type="title"/>
          </p:nvPr>
        </p:nvSpPr>
        <p:spPr>
          <a:xfrm>
            <a:off x="346449" y="426330"/>
            <a:ext cx="10641498" cy="611649"/>
          </a:xfrm>
        </p:spPr>
        <p:txBody>
          <a:bodyPr>
            <a:noAutofit/>
          </a:bodyPr>
          <a:lstStyle/>
          <a:p>
            <a:r>
              <a:rPr lang="en-GB" sz="4000" dirty="0"/>
              <a:t>Research and evaluation </a:t>
            </a:r>
          </a:p>
        </p:txBody>
      </p:sp>
      <p:sp>
        <p:nvSpPr>
          <p:cNvPr id="3" name="Content Placeholder 2">
            <a:extLst>
              <a:ext uri="{FF2B5EF4-FFF2-40B4-BE49-F238E27FC236}">
                <a16:creationId xmlns:a16="http://schemas.microsoft.com/office/drawing/2014/main" id="{AB3D8103-4FCF-4ED0-A9C9-964713F6240F}"/>
              </a:ext>
            </a:extLst>
          </p:cNvPr>
          <p:cNvSpPr>
            <a:spLocks noGrp="1"/>
          </p:cNvSpPr>
          <p:nvPr>
            <p:ph sz="quarter" idx="10"/>
          </p:nvPr>
        </p:nvSpPr>
        <p:spPr>
          <a:xfrm>
            <a:off x="694793" y="1145165"/>
            <a:ext cx="10641498" cy="4785371"/>
          </a:xfrm>
        </p:spPr>
        <p:txBody>
          <a:bodyPr>
            <a:noAutofit/>
          </a:bodyPr>
          <a:lstStyle/>
          <a:p>
            <a:pPr marL="0" indent="0" algn="just">
              <a:buNone/>
            </a:pPr>
            <a:r>
              <a:rPr lang="en-GB" sz="1600" dirty="0"/>
              <a:t>There have been many worthy initiatives regarding the general reduction of racism or development programmes devised to support BME people to gain equality with regards to promotion and career progression. </a:t>
            </a:r>
          </a:p>
          <a:p>
            <a:pPr marL="0" indent="0" algn="just">
              <a:buNone/>
            </a:pPr>
            <a:r>
              <a:rPr lang="en-GB" sz="1600" dirty="0"/>
              <a:t>However, their does not appear to be sufficient evidence base to support the effectiveness of any one specific strategy or intervention. </a:t>
            </a:r>
          </a:p>
          <a:p>
            <a:pPr marL="0" indent="0" algn="just">
              <a:buNone/>
            </a:pPr>
            <a:r>
              <a:rPr lang="en-GB" sz="1600" dirty="0"/>
              <a:t>Much more research is necessary. That is why it would be useful for organisations in the Midlands to think about, devising and implementing innovative interventions. </a:t>
            </a:r>
          </a:p>
          <a:p>
            <a:pPr marL="0" indent="0" algn="just">
              <a:buNone/>
            </a:pPr>
            <a:r>
              <a:rPr lang="en-GB" sz="1600" dirty="0"/>
              <a:t>The Midlands Inclusion and Diversity Awards Scheme (MIDAS) welcomes new ideas from any staff across all sectors of our workforce. The proposed annual MIDAS awards will celebrate those ideas. Even where those ideas have been heroic failures’. The people that have recently developed our vaccines for Covid-19 have had multiple failures over the year before finally getting it right. That’s, because finding out ‘what works’ and what doesn’t often involves many failure’s on the way.</a:t>
            </a:r>
          </a:p>
          <a:p>
            <a:pPr marL="0" indent="0" algn="just">
              <a:buNone/>
            </a:pPr>
            <a:r>
              <a:rPr lang="en-GB" sz="1600" dirty="0"/>
              <a:t>We know form the WRES and other metrics that there has been slow progress up till now in achieving the results we want to see. However People Plan is demanding that we all see the issue of racism as an issue that needs urgently addressing. </a:t>
            </a:r>
          </a:p>
          <a:p>
            <a:pPr marL="0" indent="0" algn="just">
              <a:buNone/>
            </a:pPr>
            <a:r>
              <a:rPr lang="en-GB" sz="1600" dirty="0"/>
              <a:t>Good research initiatives don’t necessarily have to be complex, time consuming or costly. Often, the simple ideas are game changers. </a:t>
            </a:r>
          </a:p>
          <a:p>
            <a:pPr marL="0" indent="0" algn="just">
              <a:buNone/>
            </a:pPr>
            <a:r>
              <a:rPr lang="en-GB" sz="1600" dirty="0"/>
              <a:t>However, research does demand that before embarking on any new intervention it is essential to gather ‘baseline’ information and structure the initiative in a way that we can then accurately measure the results. Individuals or teams within organisations need to seek out those that can help develop research so that the results can be tested and validated. Where initiatives do work within a team or at an organisational level, we can share the results and promote it’s effectiveness.</a:t>
            </a:r>
          </a:p>
          <a:p>
            <a:pPr marL="0" indent="0" algn="just">
              <a:buNone/>
            </a:pPr>
            <a:r>
              <a:rPr lang="en-GB" dirty="0"/>
              <a:t> </a:t>
            </a:r>
          </a:p>
        </p:txBody>
      </p:sp>
    </p:spTree>
    <p:extLst>
      <p:ext uri="{BB962C8B-B14F-4D97-AF65-F5344CB8AC3E}">
        <p14:creationId xmlns:p14="http://schemas.microsoft.com/office/powerpoint/2010/main" val="10385273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179AB-9FF1-47E4-8420-2F5B8042AFF3}"/>
              </a:ext>
            </a:extLst>
          </p:cNvPr>
          <p:cNvSpPr>
            <a:spLocks noGrp="1"/>
          </p:cNvSpPr>
          <p:nvPr>
            <p:ph type="title"/>
          </p:nvPr>
        </p:nvSpPr>
        <p:spPr>
          <a:xfrm>
            <a:off x="781878" y="426330"/>
            <a:ext cx="10641498" cy="611649"/>
          </a:xfrm>
        </p:spPr>
        <p:txBody>
          <a:bodyPr/>
          <a:lstStyle/>
          <a:p>
            <a:r>
              <a:rPr lang="en-GB" dirty="0"/>
              <a:t>Resource and funding for STP/ICS</a:t>
            </a:r>
          </a:p>
        </p:txBody>
      </p:sp>
      <p:sp>
        <p:nvSpPr>
          <p:cNvPr id="3" name="Content Placeholder 2">
            <a:extLst>
              <a:ext uri="{FF2B5EF4-FFF2-40B4-BE49-F238E27FC236}">
                <a16:creationId xmlns:a16="http://schemas.microsoft.com/office/drawing/2014/main" id="{03BC10ED-E994-464B-B093-3977DDEB8D92}"/>
              </a:ext>
            </a:extLst>
          </p:cNvPr>
          <p:cNvSpPr>
            <a:spLocks noGrp="1"/>
          </p:cNvSpPr>
          <p:nvPr>
            <p:ph sz="quarter" idx="10"/>
          </p:nvPr>
        </p:nvSpPr>
        <p:spPr>
          <a:xfrm>
            <a:off x="873318" y="1475001"/>
            <a:ext cx="10641498" cy="4751137"/>
          </a:xfrm>
        </p:spPr>
        <p:txBody>
          <a:bodyPr>
            <a:normAutofit lnSpcReduction="10000"/>
          </a:bodyPr>
          <a:lstStyle/>
          <a:p>
            <a:pPr marL="0" indent="0">
              <a:buNone/>
            </a:pPr>
            <a:r>
              <a:rPr lang="en-GB" sz="1700" dirty="0"/>
              <a:t>It is proposed that organisations within each STP/ICS should consider how they contribute to a system pot of funding. This needs to be discussed and agreed by each ICS/STP and to decide how much each organisation will contribute. </a:t>
            </a:r>
          </a:p>
          <a:p>
            <a:pPr marL="0" indent="0">
              <a:buNone/>
            </a:pPr>
            <a:r>
              <a:rPr lang="en-GB" sz="1700" dirty="0"/>
              <a:t>As an example London have agreed the following:</a:t>
            </a:r>
          </a:p>
          <a:p>
            <a:r>
              <a:rPr lang="en-GB" sz="1700" dirty="0"/>
              <a:t>Every Trust in London has agreed to commit £10,000 per year for 3 years (end 2022), which is then match funded from NHS E/I London budget to a total of £750k per year.  </a:t>
            </a:r>
          </a:p>
          <a:p>
            <a:pPr marL="0" indent="0">
              <a:buNone/>
            </a:pPr>
            <a:endParaRPr lang="en-GB" sz="1700" dirty="0"/>
          </a:p>
          <a:p>
            <a:pPr marL="0" indent="0">
              <a:buNone/>
            </a:pPr>
            <a:r>
              <a:rPr lang="en-GB" sz="1700" dirty="0"/>
              <a:t>In light of the commitment to bold action, cultural transformation and to deliver their London Race Equality Strategy they have now agreed to amend the funding model to the following: </a:t>
            </a:r>
          </a:p>
          <a:p>
            <a:pPr marL="0" indent="0">
              <a:buNone/>
            </a:pPr>
            <a:r>
              <a:rPr lang="en-GB" sz="1700" dirty="0"/>
              <a:t> </a:t>
            </a:r>
          </a:p>
          <a:p>
            <a:pPr marL="342900" lvl="0" indent="-342900">
              <a:buFont typeface="+mj-lt"/>
              <a:buAutoNum type="arabicPeriod"/>
            </a:pPr>
            <a:r>
              <a:rPr lang="en-GB" sz="1700" dirty="0"/>
              <a:t>10 year funding commitment –2021/22 to 2031/32</a:t>
            </a:r>
          </a:p>
          <a:p>
            <a:pPr marL="342900" lvl="0" indent="-342900">
              <a:buFont typeface="+mj-lt"/>
              <a:buAutoNum type="arabicPeriod"/>
            </a:pPr>
            <a:r>
              <a:rPr lang="en-GB" sz="1700" dirty="0"/>
              <a:t>Increased Trust contribution to £20k per annum to be reviewed at years 3 and 7 </a:t>
            </a:r>
          </a:p>
          <a:p>
            <a:pPr marL="342900" lvl="0" indent="-342900">
              <a:buFont typeface="+mj-lt"/>
              <a:buAutoNum type="arabicPeriod"/>
            </a:pPr>
            <a:r>
              <a:rPr lang="en-GB" sz="1700" dirty="0"/>
              <a:t>Continued match funding at a regional level </a:t>
            </a:r>
          </a:p>
          <a:p>
            <a:pPr marL="0" lvl="0" indent="0">
              <a:buNone/>
            </a:pPr>
            <a:endParaRPr lang="en-GB" sz="1700" dirty="0"/>
          </a:p>
          <a:p>
            <a:pPr marL="0" indent="0">
              <a:buNone/>
            </a:pPr>
            <a:r>
              <a:rPr lang="en-GB" sz="1700" dirty="0"/>
              <a:t>This have now increased the available budget to </a:t>
            </a:r>
            <a:r>
              <a:rPr lang="en-GB" sz="1700" b="1" dirty="0"/>
              <a:t>£1.5million</a:t>
            </a:r>
            <a:r>
              <a:rPr lang="en-GB" sz="1700" dirty="0"/>
              <a:t> per year. </a:t>
            </a:r>
          </a:p>
          <a:p>
            <a:pPr marL="0" indent="0">
              <a:buNone/>
            </a:pPr>
            <a:endParaRPr lang="en-GB" dirty="0"/>
          </a:p>
          <a:p>
            <a:endParaRPr lang="en-GB" dirty="0"/>
          </a:p>
        </p:txBody>
      </p:sp>
    </p:spTree>
    <p:extLst>
      <p:ext uri="{BB962C8B-B14F-4D97-AF65-F5344CB8AC3E}">
        <p14:creationId xmlns:p14="http://schemas.microsoft.com/office/powerpoint/2010/main" val="3804147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BA34E-6C2C-4C2E-9825-060A9ED1EB89}"/>
              </a:ext>
            </a:extLst>
          </p:cNvPr>
          <p:cNvSpPr>
            <a:spLocks noGrp="1"/>
          </p:cNvSpPr>
          <p:nvPr>
            <p:ph type="title"/>
          </p:nvPr>
        </p:nvSpPr>
        <p:spPr>
          <a:xfrm>
            <a:off x="775251" y="268359"/>
            <a:ext cx="10641498" cy="611649"/>
          </a:xfrm>
        </p:spPr>
        <p:txBody>
          <a:bodyPr/>
          <a:lstStyle/>
          <a:p>
            <a:r>
              <a:rPr lang="en-GB" dirty="0"/>
              <a:t>Next step </a:t>
            </a:r>
          </a:p>
        </p:txBody>
      </p:sp>
      <p:sp>
        <p:nvSpPr>
          <p:cNvPr id="5" name="Content Placeholder 4">
            <a:extLst>
              <a:ext uri="{FF2B5EF4-FFF2-40B4-BE49-F238E27FC236}">
                <a16:creationId xmlns:a16="http://schemas.microsoft.com/office/drawing/2014/main" id="{0AF938EC-BC46-4207-BA70-045ACF96858E}"/>
              </a:ext>
            </a:extLst>
          </p:cNvPr>
          <p:cNvSpPr>
            <a:spLocks noGrp="1"/>
          </p:cNvSpPr>
          <p:nvPr>
            <p:ph sz="quarter" idx="10"/>
          </p:nvPr>
        </p:nvSpPr>
        <p:spPr>
          <a:xfrm>
            <a:off x="775251" y="1049920"/>
            <a:ext cx="10641498" cy="5202834"/>
          </a:xfrm>
        </p:spPr>
        <p:txBody>
          <a:bodyPr>
            <a:normAutofit fontScale="77500" lnSpcReduction="20000"/>
          </a:bodyPr>
          <a:lstStyle/>
          <a:p>
            <a:pPr marL="0" indent="0" algn="just">
              <a:lnSpc>
                <a:spcPct val="120000"/>
              </a:lnSpc>
              <a:buNone/>
            </a:pPr>
            <a:r>
              <a:rPr lang="en-GB" sz="1500" dirty="0"/>
              <a:t>Covid crisis in 2020 has meant that many of us working in the NHS have had to re-prioritise our workloads. In ‘normal’ circumstances a strategy document would have been put out for much wider consultation for a longer period of time for feedback. Then the document would be amended (where necessary) in the light of any of that feedback received. However, we did consult prior to the document being initially approved on 23</a:t>
            </a:r>
            <a:r>
              <a:rPr lang="en-GB" sz="1500" baseline="30000" dirty="0"/>
              <a:t>rd</a:t>
            </a:r>
            <a:r>
              <a:rPr lang="en-GB" sz="1500" dirty="0"/>
              <a:t> November and we have sought further input from systems. </a:t>
            </a:r>
          </a:p>
          <a:p>
            <a:pPr marL="0" indent="0" algn="just">
              <a:lnSpc>
                <a:spcPct val="120000"/>
              </a:lnSpc>
              <a:buNone/>
            </a:pPr>
            <a:r>
              <a:rPr lang="en-GB" sz="1500" dirty="0"/>
              <a:t>This strategy has been put together to address the urgent as well as longer term Race Equality and Inclusion priorities. To ensure that this strategy is collaboratively owned by the region, we have engaged with all the 11 STPs/ICSs to seek their input. We have received valuable and comprehensive feedback which has been extremely useful and we are grateful for all input received despite current Covid-19 crisis. However, there has been some criticism that wider consultation is required which is a valid one. </a:t>
            </a:r>
          </a:p>
          <a:p>
            <a:pPr marL="0" indent="0" algn="just">
              <a:lnSpc>
                <a:spcPct val="120000"/>
              </a:lnSpc>
              <a:buNone/>
            </a:pPr>
            <a:r>
              <a:rPr lang="en-GB" sz="1500" dirty="0"/>
              <a:t>Covid-19 has unfortunately impacted on the consultation process. At the same time we are all aware that the longstanding issues related to Race and Inclusion have  now been prioritised in the People Plan. The Covid-19 crisis has been devastating, and has placed a spotlight on health inequalities and wider issues of discrimination facing BME staff specifically. </a:t>
            </a:r>
          </a:p>
          <a:p>
            <a:pPr marL="0" indent="0" algn="just">
              <a:lnSpc>
                <a:spcPct val="120000"/>
              </a:lnSpc>
              <a:buNone/>
            </a:pPr>
            <a:r>
              <a:rPr lang="en-GB" sz="1500" dirty="0"/>
              <a:t>So, it was felt that a Strategy document was needed to be developed and put into action as soon as possible. To address the issues in regards to consultation and give justice to the feedback received we will consider a review of the strategy in 12 months time. </a:t>
            </a:r>
          </a:p>
          <a:p>
            <a:pPr marL="0" indent="0">
              <a:buNone/>
            </a:pPr>
            <a:r>
              <a:rPr lang="en-GB" sz="1500" dirty="0"/>
              <a:t> </a:t>
            </a:r>
          </a:p>
          <a:p>
            <a:pPr marL="0" indent="0">
              <a:buNone/>
            </a:pPr>
            <a:r>
              <a:rPr lang="en-GB" sz="1500" b="1" dirty="0"/>
              <a:t>Next steps</a:t>
            </a:r>
            <a:endParaRPr lang="en-GB" sz="1500" dirty="0"/>
          </a:p>
          <a:p>
            <a:endParaRPr lang="en-GB" sz="1500" dirty="0"/>
          </a:p>
          <a:p>
            <a:r>
              <a:rPr lang="en-GB" sz="1500" dirty="0"/>
              <a:t>March 15 2021- Regional Leadership Team approval</a:t>
            </a:r>
          </a:p>
          <a:p>
            <a:r>
              <a:rPr lang="en-GB" sz="1500" dirty="0"/>
              <a:t>March 23 2021- Regional People Board sign off</a:t>
            </a:r>
          </a:p>
          <a:p>
            <a:r>
              <a:rPr lang="en-GB" sz="1500" dirty="0"/>
              <a:t>April 2021- Development of a website/interactive tool to promote the strategy </a:t>
            </a:r>
          </a:p>
          <a:p>
            <a:r>
              <a:rPr lang="en-GB" sz="1500" dirty="0"/>
              <a:t>May 2021- Launch of the interactive Race Equality and Inclusion Strategy  </a:t>
            </a:r>
          </a:p>
          <a:p>
            <a:r>
              <a:rPr lang="en-GB" sz="1500" dirty="0"/>
              <a:t>Consider ongoing capture of feedback during the next 12 months re: improvement of the initial strategy to be reviewed in 12 months post launch</a:t>
            </a:r>
            <a:r>
              <a:rPr lang="en-GB" dirty="0"/>
              <a:t>.</a:t>
            </a:r>
          </a:p>
        </p:txBody>
      </p:sp>
    </p:spTree>
    <p:extLst>
      <p:ext uri="{BB962C8B-B14F-4D97-AF65-F5344CB8AC3E}">
        <p14:creationId xmlns:p14="http://schemas.microsoft.com/office/powerpoint/2010/main" val="39874118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143C1-74C2-46BB-AFDA-28838F2DB9DC}"/>
              </a:ext>
            </a:extLst>
          </p:cNvPr>
          <p:cNvSpPr>
            <a:spLocks noGrp="1"/>
          </p:cNvSpPr>
          <p:nvPr>
            <p:ph type="title"/>
          </p:nvPr>
        </p:nvSpPr>
        <p:spPr/>
        <p:txBody>
          <a:bodyPr/>
          <a:lstStyle/>
          <a:p>
            <a:r>
              <a:rPr lang="en-GB" dirty="0"/>
              <a:t>Terminology and key concepts</a:t>
            </a:r>
          </a:p>
        </p:txBody>
      </p:sp>
      <p:sp>
        <p:nvSpPr>
          <p:cNvPr id="3" name="Content Placeholder 2">
            <a:extLst>
              <a:ext uri="{FF2B5EF4-FFF2-40B4-BE49-F238E27FC236}">
                <a16:creationId xmlns:a16="http://schemas.microsoft.com/office/drawing/2014/main" id="{FD4E1C31-C725-4C86-AAE6-4726A8EC3E51}"/>
              </a:ext>
            </a:extLst>
          </p:cNvPr>
          <p:cNvSpPr>
            <a:spLocks noGrp="1"/>
          </p:cNvSpPr>
          <p:nvPr>
            <p:ph sz="quarter" idx="10"/>
          </p:nvPr>
        </p:nvSpPr>
        <p:spPr>
          <a:xfrm>
            <a:off x="591378" y="1817902"/>
            <a:ext cx="10641498" cy="3881857"/>
          </a:xfrm>
        </p:spPr>
        <p:txBody>
          <a:bodyPr>
            <a:normAutofit/>
          </a:bodyPr>
          <a:lstStyle/>
          <a:p>
            <a:pPr algn="just"/>
            <a:r>
              <a:rPr lang="en-GB" b="1" dirty="0"/>
              <a:t>BME- Black and Minority Ethnic*: </a:t>
            </a:r>
            <a:r>
              <a:rPr lang="en-GB" dirty="0"/>
              <a:t>Several terms are used in public policy, and in wider society, to refer to collective ethnic minority populations. These include black, Asian and minority ethnic (BAME), black and minority ethnic (BME), people of colour, and racialised minorities. For the purpose of this strategy we have used the term BME to describe groups of people whose ethnicity or racial background is a key factor in their experience or risk of racial discrimination at work in the NHS. This is not an endorsement of this term into the future, but an effort to ensure consistency with other NHS workforce race equality publications</a:t>
            </a:r>
          </a:p>
          <a:p>
            <a:pPr algn="just"/>
            <a:r>
              <a:rPr lang="en-GB" b="1" dirty="0"/>
              <a:t>Racism: </a:t>
            </a:r>
            <a:r>
              <a:rPr lang="en-GB" dirty="0"/>
              <a:t>Racism is often misunderstood as just treating someone unfairly or holding prejudiced views. Prejudice views and unfair treatment can occur between any racial groups. However, there is a much more fundamental issue. Systemic racism is power and privilege that can offer intrinsic advantages to White people over people from a BAME background. </a:t>
            </a:r>
          </a:p>
          <a:p>
            <a:r>
              <a:rPr lang="en-GB" b="1" dirty="0"/>
              <a:t>Institutional Racism</a:t>
            </a:r>
            <a:r>
              <a:rPr lang="en-GB" dirty="0"/>
              <a:t>: The Macpherson report’s definition of institutional racism is “the collective failure of an organisation to provide an appropriate and professional service to people because of their colour, culture, or ethnic origin. It can be seen or detected in processes, attitudes and behaviour which amount to discrimination through unwitting prejudice, ignorance, thoughtlessness and racist stereotyping which disadvantage minority ethnic people”</a:t>
            </a:r>
          </a:p>
          <a:p>
            <a:r>
              <a:rPr lang="en-GB" b="1" dirty="0"/>
              <a:t>Structural Racism</a:t>
            </a:r>
            <a:r>
              <a:rPr lang="en-GB" dirty="0"/>
              <a:t>: inequality rooted across the operation of a system or society that excludes and/or has a significant negative impact on large numbers of a particular racial group and their ability to participate.</a:t>
            </a:r>
          </a:p>
        </p:txBody>
      </p:sp>
      <p:sp>
        <p:nvSpPr>
          <p:cNvPr id="4" name="TextBox 3">
            <a:extLst>
              <a:ext uri="{FF2B5EF4-FFF2-40B4-BE49-F238E27FC236}">
                <a16:creationId xmlns:a16="http://schemas.microsoft.com/office/drawing/2014/main" id="{DA5A4A73-2B5E-4BF4-A585-CA8CC9903271}"/>
              </a:ext>
            </a:extLst>
          </p:cNvPr>
          <p:cNvSpPr txBox="1"/>
          <p:nvPr/>
        </p:nvSpPr>
        <p:spPr>
          <a:xfrm>
            <a:off x="781877" y="5468983"/>
            <a:ext cx="10208340" cy="523220"/>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 Following a recent government guidance, it is proposed that organisations should consider replacing BME or BAME to ethnic minority. This is currently being debated in NHSE&amp;I central team.   </a:t>
            </a:r>
          </a:p>
        </p:txBody>
      </p:sp>
    </p:spTree>
    <p:extLst>
      <p:ext uri="{BB962C8B-B14F-4D97-AF65-F5344CB8AC3E}">
        <p14:creationId xmlns:p14="http://schemas.microsoft.com/office/powerpoint/2010/main" val="2542626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143C1-74C2-46BB-AFDA-28838F2DB9DC}"/>
              </a:ext>
            </a:extLst>
          </p:cNvPr>
          <p:cNvSpPr>
            <a:spLocks noGrp="1"/>
          </p:cNvSpPr>
          <p:nvPr>
            <p:ph type="title"/>
          </p:nvPr>
        </p:nvSpPr>
        <p:spPr/>
        <p:txBody>
          <a:bodyPr/>
          <a:lstStyle/>
          <a:p>
            <a:r>
              <a:rPr lang="en-GB" dirty="0"/>
              <a:t>Terminology and key concepts</a:t>
            </a:r>
          </a:p>
        </p:txBody>
      </p:sp>
      <p:sp>
        <p:nvSpPr>
          <p:cNvPr id="3" name="Content Placeholder 2">
            <a:extLst>
              <a:ext uri="{FF2B5EF4-FFF2-40B4-BE49-F238E27FC236}">
                <a16:creationId xmlns:a16="http://schemas.microsoft.com/office/drawing/2014/main" id="{FD4E1C31-C725-4C86-AAE6-4726A8EC3E51}"/>
              </a:ext>
            </a:extLst>
          </p:cNvPr>
          <p:cNvSpPr>
            <a:spLocks noGrp="1"/>
          </p:cNvSpPr>
          <p:nvPr>
            <p:ph sz="quarter" idx="10"/>
          </p:nvPr>
        </p:nvSpPr>
        <p:spPr>
          <a:xfrm>
            <a:off x="919038" y="1833142"/>
            <a:ext cx="10641498" cy="3881857"/>
          </a:xfrm>
        </p:spPr>
        <p:txBody>
          <a:bodyPr>
            <a:normAutofit/>
          </a:bodyPr>
          <a:lstStyle/>
          <a:p>
            <a:pPr marL="0" indent="0">
              <a:buNone/>
            </a:pPr>
            <a:r>
              <a:rPr lang="en-GB" b="1" dirty="0"/>
              <a:t>Discrimination</a:t>
            </a:r>
            <a:r>
              <a:rPr lang="en-GB" dirty="0"/>
              <a:t>: Discrimination happens when someone is treated unfairly or less favourably due to an actual or perceived protected characteristic and is unlawful under the </a:t>
            </a:r>
            <a:r>
              <a:rPr lang="en-GB" dirty="0">
                <a:hlinkClick r:id="rId2"/>
              </a:rPr>
              <a:t>Equality Act 2010</a:t>
            </a:r>
            <a:r>
              <a:rPr lang="en-GB" dirty="0"/>
              <a:t>.</a:t>
            </a:r>
          </a:p>
          <a:p>
            <a:pPr marL="0" indent="0">
              <a:buNone/>
            </a:pPr>
            <a:r>
              <a:rPr lang="en-GB" dirty="0"/>
              <a:t>There are four types of discrimination. Examples given are in the race context:</a:t>
            </a:r>
          </a:p>
          <a:p>
            <a:pPr marL="342900" indent="-342900">
              <a:buAutoNum type="arabicPeriod"/>
            </a:pPr>
            <a:r>
              <a:rPr lang="en-GB" b="1" dirty="0"/>
              <a:t>Direct discrimination </a:t>
            </a:r>
            <a:r>
              <a:rPr lang="en-GB" dirty="0"/>
              <a:t>– Treating someone worse than someone else, for example not inviting someone for an interview because you believe them to be from a particular racial background</a:t>
            </a:r>
          </a:p>
          <a:p>
            <a:pPr marL="342900" indent="-342900">
              <a:buAutoNum type="arabicPeriod"/>
            </a:pPr>
            <a:r>
              <a:rPr lang="en-GB" b="1" dirty="0"/>
              <a:t>Indirect discrimination </a:t>
            </a:r>
            <a:r>
              <a:rPr lang="en-GB" dirty="0"/>
              <a:t>– Rules, policies, or ways of doing things which have a worse impact on someone with a particular characteristic than someone from another group, for example Friday team meetings taking place in a pub.</a:t>
            </a:r>
          </a:p>
          <a:p>
            <a:pPr marL="342900" indent="-342900">
              <a:buAutoNum type="arabicPeriod"/>
            </a:pPr>
            <a:r>
              <a:rPr lang="en-GB" b="1" dirty="0"/>
              <a:t>Harassment </a:t>
            </a:r>
            <a:r>
              <a:rPr lang="en-GB" dirty="0"/>
              <a:t>– violating someone’s dignity; creating a hostile, humiliating, degrading or offensive environment. For example, making fun of someone’s name or how it is pronounced.</a:t>
            </a:r>
          </a:p>
          <a:p>
            <a:pPr marL="342900" indent="-342900">
              <a:buAutoNum type="arabicPeriod"/>
            </a:pPr>
            <a:r>
              <a:rPr lang="en-GB" b="1" dirty="0"/>
              <a:t>Victimisation </a:t>
            </a:r>
            <a:r>
              <a:rPr lang="en-GB" dirty="0"/>
              <a:t>– This is treating someone unfairly if they are taking action under the Equality Act or supporting someone else who is doing so. For example, a white ally can be victimised if they are supporting a BME colleague with a harassment claim.</a:t>
            </a:r>
          </a:p>
        </p:txBody>
      </p:sp>
    </p:spTree>
    <p:extLst>
      <p:ext uri="{BB962C8B-B14F-4D97-AF65-F5344CB8AC3E}">
        <p14:creationId xmlns:p14="http://schemas.microsoft.com/office/powerpoint/2010/main" val="25499073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143C1-74C2-46BB-AFDA-28838F2DB9DC}"/>
              </a:ext>
            </a:extLst>
          </p:cNvPr>
          <p:cNvSpPr>
            <a:spLocks noGrp="1"/>
          </p:cNvSpPr>
          <p:nvPr>
            <p:ph type="title"/>
          </p:nvPr>
        </p:nvSpPr>
        <p:spPr/>
        <p:txBody>
          <a:bodyPr/>
          <a:lstStyle/>
          <a:p>
            <a:r>
              <a:rPr lang="en-GB" dirty="0"/>
              <a:t>Terminology and key concepts</a:t>
            </a:r>
          </a:p>
        </p:txBody>
      </p:sp>
      <p:sp>
        <p:nvSpPr>
          <p:cNvPr id="3" name="Content Placeholder 2">
            <a:extLst>
              <a:ext uri="{FF2B5EF4-FFF2-40B4-BE49-F238E27FC236}">
                <a16:creationId xmlns:a16="http://schemas.microsoft.com/office/drawing/2014/main" id="{FD4E1C31-C725-4C86-AAE6-4726A8EC3E51}"/>
              </a:ext>
            </a:extLst>
          </p:cNvPr>
          <p:cNvSpPr>
            <a:spLocks noGrp="1"/>
          </p:cNvSpPr>
          <p:nvPr>
            <p:ph sz="quarter" idx="10"/>
          </p:nvPr>
        </p:nvSpPr>
        <p:spPr>
          <a:xfrm>
            <a:off x="699051" y="1855743"/>
            <a:ext cx="10641498" cy="2167617"/>
          </a:xfrm>
        </p:spPr>
        <p:txBody>
          <a:bodyPr>
            <a:normAutofit/>
          </a:bodyPr>
          <a:lstStyle/>
          <a:p>
            <a:pPr marL="0" indent="0">
              <a:buNone/>
            </a:pPr>
            <a:endParaRPr lang="en-GB" dirty="0"/>
          </a:p>
          <a:p>
            <a:pPr marL="0" indent="0">
              <a:buNone/>
            </a:pPr>
            <a:r>
              <a:rPr lang="en-GB" b="1" dirty="0"/>
              <a:t>White Privilege</a:t>
            </a:r>
            <a:r>
              <a:rPr lang="en-GB" dirty="0"/>
              <a:t>: Coined by the black civil rights activist William Du Bois in the 1930s and later coming to further </a:t>
            </a:r>
            <a:r>
              <a:rPr lang="it-IT" dirty="0"/>
              <a:t>prominence in Peggy McIntosh’s 1988 </a:t>
            </a:r>
            <a:r>
              <a:rPr lang="en-GB" dirty="0"/>
              <a:t>ground breaking paper White Privilege: </a:t>
            </a:r>
            <a:r>
              <a:rPr lang="en-GB" dirty="0">
                <a:hlinkClick r:id="rId2"/>
              </a:rPr>
              <a:t>Unpacking the invisible knapsack</a:t>
            </a:r>
            <a:r>
              <a:rPr lang="en-GB" dirty="0"/>
              <a:t>, the term white privilege is used to describe how having white skin gives an individual an advantage in life. White privilege does not mean that white people have never struggled, but in Britain they do not experience racial discrimination on an institutional or societal basis.</a:t>
            </a:r>
          </a:p>
          <a:p>
            <a:pPr marL="0" indent="0">
              <a:buNone/>
            </a:pPr>
            <a:r>
              <a:rPr lang="en-GB" dirty="0"/>
              <a:t>Having white privilege and recognising it is not racist. But white privilege exists because of historic, enduring racism and biases and is the “power of accumulated power”</a:t>
            </a:r>
          </a:p>
        </p:txBody>
      </p:sp>
      <p:sp>
        <p:nvSpPr>
          <p:cNvPr id="4" name="TextBox 3">
            <a:extLst>
              <a:ext uri="{FF2B5EF4-FFF2-40B4-BE49-F238E27FC236}">
                <a16:creationId xmlns:a16="http://schemas.microsoft.com/office/drawing/2014/main" id="{BC7A2570-B30B-4EC1-ACD7-F439A22C928D}"/>
              </a:ext>
            </a:extLst>
          </p:cNvPr>
          <p:cNvSpPr txBox="1"/>
          <p:nvPr/>
        </p:nvSpPr>
        <p:spPr>
          <a:xfrm>
            <a:off x="621858" y="4418450"/>
            <a:ext cx="10641498" cy="523220"/>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The list of terminology and key concepts in here have been drawn from the </a:t>
            </a:r>
            <a:r>
              <a:rPr lang="en-GB" sz="1400" dirty="0">
                <a:latin typeface="Arial" panose="020B0604020202020204" pitchFamily="34" charset="0"/>
                <a:cs typeface="Arial" panose="020B0604020202020204" pitchFamily="34" charset="0"/>
                <a:hlinkClick r:id="rId3"/>
              </a:rPr>
              <a:t>London Race Equality Strategy</a:t>
            </a:r>
            <a:r>
              <a:rPr lang="en-GB" sz="1400" dirty="0">
                <a:latin typeface="Arial" panose="020B0604020202020204" pitchFamily="34" charset="0"/>
                <a:cs typeface="Arial" panose="020B0604020202020204" pitchFamily="34" charset="0"/>
              </a:rPr>
              <a:t>. We intend to build on this further.  </a:t>
            </a:r>
          </a:p>
        </p:txBody>
      </p:sp>
    </p:spTree>
    <p:extLst>
      <p:ext uri="{BB962C8B-B14F-4D97-AF65-F5344CB8AC3E}">
        <p14:creationId xmlns:p14="http://schemas.microsoft.com/office/powerpoint/2010/main" val="2617947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FBC8D-F180-42ED-B596-328A82C8986C}"/>
              </a:ext>
            </a:extLst>
          </p:cNvPr>
          <p:cNvSpPr>
            <a:spLocks noGrp="1"/>
          </p:cNvSpPr>
          <p:nvPr>
            <p:ph type="title"/>
          </p:nvPr>
        </p:nvSpPr>
        <p:spPr>
          <a:xfrm>
            <a:off x="450951" y="436698"/>
            <a:ext cx="10641498" cy="611649"/>
          </a:xfrm>
        </p:spPr>
        <p:txBody>
          <a:bodyPr/>
          <a:lstStyle/>
          <a:p>
            <a:r>
              <a:rPr lang="en-GB" dirty="0"/>
              <a:t>Difference between anti-racist and non-racist</a:t>
            </a:r>
          </a:p>
        </p:txBody>
      </p:sp>
      <p:sp>
        <p:nvSpPr>
          <p:cNvPr id="4" name="TextBox 3">
            <a:extLst>
              <a:ext uri="{FF2B5EF4-FFF2-40B4-BE49-F238E27FC236}">
                <a16:creationId xmlns:a16="http://schemas.microsoft.com/office/drawing/2014/main" id="{CC9A1CFB-8288-4D4F-A208-6D67F873C3F5}"/>
              </a:ext>
            </a:extLst>
          </p:cNvPr>
          <p:cNvSpPr txBox="1"/>
          <p:nvPr/>
        </p:nvSpPr>
        <p:spPr>
          <a:xfrm>
            <a:off x="790589" y="1752882"/>
            <a:ext cx="4756773" cy="4801314"/>
          </a:xfrm>
          <a:prstGeom prst="rect">
            <a:avLst/>
          </a:prstGeom>
          <a:solidFill>
            <a:srgbClr val="E8EDEE"/>
          </a:solidFill>
          <a:ln>
            <a:solidFill>
              <a:schemeClr val="tx1"/>
            </a:solidFill>
          </a:ln>
        </p:spPr>
        <p:txBody>
          <a:bodyPr wrap="square" rtlCol="0">
            <a:spAutoFit/>
          </a:bodyPr>
          <a:lstStyle/>
          <a:p>
            <a:r>
              <a:rPr lang="en-GB" sz="1700" dirty="0">
                <a:latin typeface="Arial" panose="020B0604020202020204" pitchFamily="34" charset="0"/>
                <a:cs typeface="Arial" panose="020B0604020202020204" pitchFamily="34" charset="0"/>
              </a:rPr>
              <a:t>Anti-racist are people that are proactive in tackling all forms of racism. Some examples include:</a:t>
            </a:r>
          </a:p>
          <a:p>
            <a:endParaRPr lang="en-GB" sz="17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Take active actions to tackle racism</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Challenging colleagues that don’t act</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Confront those that act inappropriately  </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Exposing your own vulnerability </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Take responsibility and accountability </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Face some uncomfortable feelings  </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Proactively challenge structural and institutional racism</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Start the difficult dialogue about racism</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Educate yourself about the history of racism</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Standing up as an ally </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Making your values known</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Influence others by being a role model</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Becoming a leader </a:t>
            </a:r>
          </a:p>
        </p:txBody>
      </p:sp>
      <p:sp>
        <p:nvSpPr>
          <p:cNvPr id="5" name="TextBox 4">
            <a:extLst>
              <a:ext uri="{FF2B5EF4-FFF2-40B4-BE49-F238E27FC236}">
                <a16:creationId xmlns:a16="http://schemas.microsoft.com/office/drawing/2014/main" id="{E3AE9132-E62B-4A47-BBF2-AC278DF624CD}"/>
              </a:ext>
            </a:extLst>
          </p:cNvPr>
          <p:cNvSpPr txBox="1"/>
          <p:nvPr/>
        </p:nvSpPr>
        <p:spPr>
          <a:xfrm>
            <a:off x="6035042" y="1752882"/>
            <a:ext cx="4756773" cy="4801314"/>
          </a:xfrm>
          <a:prstGeom prst="rect">
            <a:avLst/>
          </a:prstGeom>
          <a:solidFill>
            <a:srgbClr val="E8EDEE"/>
          </a:solidFill>
          <a:ln>
            <a:solidFill>
              <a:schemeClr val="tx1"/>
            </a:solidFill>
          </a:ln>
        </p:spPr>
        <p:txBody>
          <a:bodyPr wrap="square" rtlCol="0">
            <a:spAutoFit/>
          </a:bodyPr>
          <a:lstStyle/>
          <a:p>
            <a:r>
              <a:rPr lang="en-GB" sz="1700" dirty="0">
                <a:latin typeface="Arial" panose="020B0604020202020204" pitchFamily="34" charset="0"/>
                <a:cs typeface="Arial" panose="020B0604020202020204" pitchFamily="34" charset="0"/>
              </a:rPr>
              <a:t>Non racists are perceived as not actively involved in tackling racism. There are many reasons to why people behave in a non-racist manner. Some examples include:</a:t>
            </a:r>
          </a:p>
          <a:p>
            <a:endParaRPr lang="en-GB" sz="17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Lack of education about racism</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Does not recognise forms of racism</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Scared of confrontation </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Anxious about standing out </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Embarrassment</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Guilt</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Does not care enough </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Not aware of their own privilege</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Aware of own privilege and seek to protect it  </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Acknowledging that there is a problem but wont take active steps</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Believing that they the good people </a:t>
            </a:r>
          </a:p>
          <a:p>
            <a:pPr marL="285750" indent="-285750">
              <a:buFont typeface="Arial" panose="020B0604020202020204" pitchFamily="34" charset="0"/>
              <a:buChar char="•"/>
            </a:pPr>
            <a:r>
              <a:rPr lang="en-GB" sz="1700" dirty="0">
                <a:latin typeface="Arial" panose="020B0604020202020204" pitchFamily="34" charset="0"/>
                <a:cs typeface="Arial" panose="020B0604020202020204" pitchFamily="34" charset="0"/>
              </a:rPr>
              <a:t>Lack of confidence and support</a:t>
            </a:r>
          </a:p>
        </p:txBody>
      </p:sp>
      <p:sp>
        <p:nvSpPr>
          <p:cNvPr id="6" name="TextBox 5">
            <a:extLst>
              <a:ext uri="{FF2B5EF4-FFF2-40B4-BE49-F238E27FC236}">
                <a16:creationId xmlns:a16="http://schemas.microsoft.com/office/drawing/2014/main" id="{205CAB7E-70EF-4DC3-B5B2-DAB14109997E}"/>
              </a:ext>
            </a:extLst>
          </p:cNvPr>
          <p:cNvSpPr txBox="1"/>
          <p:nvPr/>
        </p:nvSpPr>
        <p:spPr>
          <a:xfrm>
            <a:off x="790588" y="1224228"/>
            <a:ext cx="4756773" cy="369332"/>
          </a:xfrm>
          <a:prstGeom prst="rect">
            <a:avLst/>
          </a:prstGeom>
          <a:solidFill>
            <a:srgbClr val="E8EDEE"/>
          </a:solidFill>
        </p:spPr>
        <p:txBody>
          <a:bodyPr wrap="square" rtlCol="0">
            <a:spAutoFit/>
          </a:bodyPr>
          <a:lstStyle/>
          <a:p>
            <a:r>
              <a:rPr lang="en-GB" b="1" dirty="0">
                <a:latin typeface="Arial" panose="020B0604020202020204" pitchFamily="34" charset="0"/>
                <a:cs typeface="Arial" panose="020B0604020202020204" pitchFamily="34" charset="0"/>
              </a:rPr>
              <a:t>What does an anti-racist means?</a:t>
            </a:r>
          </a:p>
        </p:txBody>
      </p:sp>
      <p:sp>
        <p:nvSpPr>
          <p:cNvPr id="7" name="TextBox 6">
            <a:extLst>
              <a:ext uri="{FF2B5EF4-FFF2-40B4-BE49-F238E27FC236}">
                <a16:creationId xmlns:a16="http://schemas.microsoft.com/office/drawing/2014/main" id="{BDA0326F-6F81-4D9D-84F5-E855A84BB357}"/>
              </a:ext>
            </a:extLst>
          </p:cNvPr>
          <p:cNvSpPr txBox="1"/>
          <p:nvPr/>
        </p:nvSpPr>
        <p:spPr>
          <a:xfrm>
            <a:off x="6035041" y="1224228"/>
            <a:ext cx="4756773" cy="369332"/>
          </a:xfrm>
          <a:prstGeom prst="rect">
            <a:avLst/>
          </a:prstGeom>
          <a:solidFill>
            <a:srgbClr val="E8EDEE"/>
          </a:solidFill>
        </p:spPr>
        <p:txBody>
          <a:bodyPr wrap="square" rtlCol="0">
            <a:spAutoFit/>
          </a:bodyPr>
          <a:lstStyle/>
          <a:p>
            <a:r>
              <a:rPr lang="en-GB" b="1" dirty="0">
                <a:latin typeface="Arial" panose="020B0604020202020204" pitchFamily="34" charset="0"/>
                <a:cs typeface="Arial" panose="020B0604020202020204" pitchFamily="34" charset="0"/>
              </a:rPr>
              <a:t>What does non-racist means?</a:t>
            </a:r>
          </a:p>
        </p:txBody>
      </p:sp>
    </p:spTree>
    <p:extLst>
      <p:ext uri="{BB962C8B-B14F-4D97-AF65-F5344CB8AC3E}">
        <p14:creationId xmlns:p14="http://schemas.microsoft.com/office/powerpoint/2010/main" val="3158553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840A5F-E7D4-427D-8C58-B0159C79564C}"/>
              </a:ext>
            </a:extLst>
          </p:cNvPr>
          <p:cNvSpPr/>
          <p:nvPr/>
        </p:nvSpPr>
        <p:spPr>
          <a:xfrm>
            <a:off x="-18399" y="-1"/>
            <a:ext cx="3585681" cy="6858000"/>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itle 1">
            <a:extLst>
              <a:ext uri="{FF2B5EF4-FFF2-40B4-BE49-F238E27FC236}">
                <a16:creationId xmlns:a16="http://schemas.microsoft.com/office/drawing/2014/main" id="{BDFE00BB-9111-492C-880B-71342080C5B7}"/>
              </a:ext>
            </a:extLst>
          </p:cNvPr>
          <p:cNvSpPr>
            <a:spLocks noGrp="1"/>
          </p:cNvSpPr>
          <p:nvPr>
            <p:ph type="title"/>
          </p:nvPr>
        </p:nvSpPr>
        <p:spPr>
          <a:xfrm>
            <a:off x="194333" y="2495524"/>
            <a:ext cx="3197013" cy="1866950"/>
          </a:xfrm>
        </p:spPr>
        <p:txBody>
          <a:bodyPr vert="horz" lIns="91440" tIns="45720" rIns="91440" bIns="45720" rtlCol="0" anchor="t">
            <a:normAutofit/>
          </a:bodyPr>
          <a:lstStyle/>
          <a:p>
            <a:r>
              <a:rPr lang="en-US" sz="2400" kern="1200" dirty="0">
                <a:solidFill>
                  <a:schemeClr val="bg1"/>
                </a:solidFill>
              </a:rPr>
              <a:t>Our approach to this strategy is built on recognising and growing inclusive leadership and talent.</a:t>
            </a:r>
          </a:p>
        </p:txBody>
      </p:sp>
      <p:sp>
        <p:nvSpPr>
          <p:cNvPr id="9" name="Rectangle 8">
            <a:extLst>
              <a:ext uri="{FF2B5EF4-FFF2-40B4-BE49-F238E27FC236}">
                <a16:creationId xmlns:a16="http://schemas.microsoft.com/office/drawing/2014/main" id="{99F607A1-5252-4CB6-9E70-3A56960B3A16}"/>
              </a:ext>
            </a:extLst>
          </p:cNvPr>
          <p:cNvSpPr/>
          <p:nvPr/>
        </p:nvSpPr>
        <p:spPr>
          <a:xfrm>
            <a:off x="3743218" y="1158182"/>
            <a:ext cx="8000144" cy="5016758"/>
          </a:xfrm>
          <a:prstGeom prst="rect">
            <a:avLst/>
          </a:prstGeom>
        </p:spPr>
        <p:txBody>
          <a:bodyPr wrap="square">
            <a:spAutoFit/>
          </a:bodyPr>
          <a:lstStyle/>
          <a:p>
            <a:pPr algn="just"/>
            <a:r>
              <a:rPr lang="en-GB" sz="1600" dirty="0">
                <a:latin typeface="Arial" panose="020B0604020202020204" pitchFamily="34" charset="0"/>
                <a:cs typeface="Arial" panose="020B0604020202020204" pitchFamily="34" charset="0"/>
              </a:rPr>
              <a:t>This strategy has been devised in response to the People Plan and influenced by wider engagement across the 11 STPSs/ICS in the Midlands. Where possible we have used the feedback to influence the current document. In order to establish this strategy as soon as possible, the following plan has been agreed: </a:t>
            </a:r>
          </a:p>
          <a:p>
            <a:pPr algn="just"/>
            <a:r>
              <a:rPr lang="en-GB" sz="1600" dirty="0">
                <a:latin typeface="Arial" panose="020B0604020202020204" pitchFamily="34" charset="0"/>
                <a:cs typeface="Arial" panose="020B0604020202020204" pitchFamily="34" charset="0"/>
              </a:rPr>
              <a:t> </a:t>
            </a:r>
          </a:p>
          <a:p>
            <a:pPr marL="285750" lvl="0" indent="-285750" algn="just">
              <a:buFont typeface="Arial" panose="020B0604020202020204" pitchFamily="34" charset="0"/>
              <a:buChar char="•"/>
            </a:pPr>
            <a:r>
              <a:rPr lang="en-GB" sz="1600" dirty="0">
                <a:latin typeface="Arial" panose="020B0604020202020204" pitchFamily="34" charset="0"/>
                <a:cs typeface="Arial" panose="020B0604020202020204" pitchFamily="34" charset="0"/>
              </a:rPr>
              <a:t>Highlight the priorities for the next 3 - 12 months. </a:t>
            </a:r>
          </a:p>
          <a:p>
            <a:pPr marL="285750" lvl="0" indent="-285750" algn="just">
              <a:buFont typeface="Arial" panose="020B0604020202020204" pitchFamily="34" charset="0"/>
              <a:buChar char="•"/>
            </a:pPr>
            <a:r>
              <a:rPr lang="en-GB" sz="1600" dirty="0">
                <a:latin typeface="Arial" panose="020B0604020202020204" pitchFamily="34" charset="0"/>
                <a:cs typeface="Arial" panose="020B0604020202020204" pitchFamily="34" charset="0"/>
              </a:rPr>
              <a:t>Take time to further scrutinise the feedback from the consultations and then integrate changes to modify the strategy in 12 months time when it is planned to be reviewed. </a:t>
            </a:r>
          </a:p>
          <a:p>
            <a:pPr marL="285750" lvl="0" indent="-285750" algn="just">
              <a:buFont typeface="Arial" panose="020B0604020202020204" pitchFamily="34" charset="0"/>
              <a:buChar char="•"/>
            </a:pPr>
            <a:r>
              <a:rPr lang="en-GB" sz="1600" dirty="0">
                <a:latin typeface="Arial" panose="020B0604020202020204" pitchFamily="34" charset="0"/>
                <a:cs typeface="Arial" panose="020B0604020202020204" pitchFamily="34" charset="0"/>
              </a:rPr>
              <a:t>Provide further opportunity for feedback and consultation during the next 12 months. </a:t>
            </a:r>
          </a:p>
          <a:p>
            <a:pPr marL="285750" lvl="0" indent="-285750" algn="just">
              <a:buFont typeface="Arial" panose="020B0604020202020204" pitchFamily="34" charset="0"/>
              <a:buChar char="•"/>
            </a:pPr>
            <a:r>
              <a:rPr lang="en-GB" sz="1600" dirty="0">
                <a:latin typeface="Arial" panose="020B0604020202020204" pitchFamily="34" charset="0"/>
                <a:cs typeface="Arial" panose="020B0604020202020204" pitchFamily="34" charset="0"/>
              </a:rPr>
              <a:t>Adapt the strategy in light of further progress to be made with regards to the development of Integrated care systems. </a:t>
            </a:r>
          </a:p>
          <a:p>
            <a:pPr marL="285750" lvl="0" indent="-285750" algn="just">
              <a:buFont typeface="Arial" panose="020B0604020202020204" pitchFamily="34" charset="0"/>
              <a:buChar char="•"/>
            </a:pPr>
            <a:r>
              <a:rPr lang="en-GB" sz="1600" dirty="0">
                <a:latin typeface="Arial" panose="020B0604020202020204" pitchFamily="34" charset="0"/>
                <a:cs typeface="Arial" panose="020B0604020202020204" pitchFamily="34" charset="0"/>
              </a:rPr>
              <a:t>For any strategy to be successful, it must be owned by everyone. Each and everyone of us needs to be accountable for our action or failure to act. </a:t>
            </a:r>
            <a:br>
              <a:rPr lang="en-GB" sz="1600" dirty="0">
                <a:latin typeface="Arial" panose="020B0604020202020204" pitchFamily="34" charset="0"/>
                <a:cs typeface="Arial" panose="020B0604020202020204" pitchFamily="34" charset="0"/>
              </a:rPr>
            </a:br>
            <a:endParaRPr lang="en-GB" sz="1600" dirty="0">
              <a:latin typeface="Arial" panose="020B0604020202020204" pitchFamily="34" charset="0"/>
              <a:cs typeface="Arial" panose="020B0604020202020204" pitchFamily="34" charset="0"/>
            </a:endParaRPr>
          </a:p>
          <a:p>
            <a:pPr lvl="0" algn="just"/>
            <a:r>
              <a:rPr lang="en-GB" sz="1600" dirty="0">
                <a:latin typeface="Arial" panose="020B0604020202020204" pitchFamily="34" charset="0"/>
                <a:cs typeface="Arial" panose="020B0604020202020204" pitchFamily="34" charset="0"/>
              </a:rPr>
              <a:t>This strategy is designed to inform progress towards an inclusive health and social care system. We are focusing our attention on the race agenda but there are principles embedded in this strategy that will apply to all the other protected characteristics as set out in the Equality Act 2010. </a:t>
            </a:r>
          </a:p>
        </p:txBody>
      </p:sp>
    </p:spTree>
    <p:extLst>
      <p:ext uri="{BB962C8B-B14F-4D97-AF65-F5344CB8AC3E}">
        <p14:creationId xmlns:p14="http://schemas.microsoft.com/office/powerpoint/2010/main" val="3185212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FBC8D-F180-42ED-B596-328A82C8986C}"/>
              </a:ext>
            </a:extLst>
          </p:cNvPr>
          <p:cNvSpPr>
            <a:spLocks noGrp="1"/>
          </p:cNvSpPr>
          <p:nvPr>
            <p:ph type="title"/>
          </p:nvPr>
        </p:nvSpPr>
        <p:spPr>
          <a:xfrm>
            <a:off x="450951" y="436698"/>
            <a:ext cx="10641498" cy="611649"/>
          </a:xfrm>
        </p:spPr>
        <p:txBody>
          <a:bodyPr/>
          <a:lstStyle/>
          <a:p>
            <a:r>
              <a:rPr lang="en-GB" dirty="0"/>
              <a:t>Underpinning principles </a:t>
            </a:r>
          </a:p>
        </p:txBody>
      </p:sp>
      <p:sp>
        <p:nvSpPr>
          <p:cNvPr id="8" name="Content Placeholder 2">
            <a:extLst>
              <a:ext uri="{FF2B5EF4-FFF2-40B4-BE49-F238E27FC236}">
                <a16:creationId xmlns:a16="http://schemas.microsoft.com/office/drawing/2014/main" id="{C23289DE-87E3-45CD-8B50-8495FD09FCA5}"/>
              </a:ext>
            </a:extLst>
          </p:cNvPr>
          <p:cNvSpPr>
            <a:spLocks noGrp="1"/>
          </p:cNvSpPr>
          <p:nvPr>
            <p:ph sz="quarter" idx="10"/>
          </p:nvPr>
        </p:nvSpPr>
        <p:spPr>
          <a:xfrm>
            <a:off x="829929" y="1416557"/>
            <a:ext cx="10641498" cy="4542453"/>
          </a:xfrm>
        </p:spPr>
        <p:txBody>
          <a:bodyPr vert="horz" lIns="91440" tIns="45720" rIns="91440" bIns="45720" rtlCol="0" anchor="t">
            <a:normAutofit/>
          </a:bodyPr>
          <a:lstStyle/>
          <a:p>
            <a:pPr algn="just"/>
            <a:r>
              <a:rPr lang="en-US" sz="1700" dirty="0"/>
              <a:t>The proposed recommendations in this strategy are based on the three principles of challenge, educate and support. These principles are embedded in all our actions. We believe that if these principles underpin the actions we take, they will make a significant shift in progressing equality and inclusion across all protected characteristics in the Midlands in the next 12 months to 5 years.</a:t>
            </a:r>
          </a:p>
          <a:p>
            <a:r>
              <a:rPr lang="en-US" sz="1700" dirty="0"/>
              <a:t>The two most important drivers that will help us to embed those three principles across all our actions is leadership and accountability:</a:t>
            </a:r>
          </a:p>
          <a:p>
            <a:endParaRPr lang="en-US" sz="1700" dirty="0"/>
          </a:p>
          <a:p>
            <a:pPr marL="857250" lvl="1"/>
            <a:r>
              <a:rPr lang="en-US" sz="1700" dirty="0"/>
              <a:t>We need to have the right and diverse leadership at all levels within our health care system. Senior managers need to lead by example.</a:t>
            </a:r>
          </a:p>
          <a:p>
            <a:pPr marL="857250" lvl="1"/>
            <a:endParaRPr lang="en-US" sz="1700" dirty="0"/>
          </a:p>
          <a:p>
            <a:pPr marL="857250" lvl="1"/>
            <a:r>
              <a:rPr lang="en-US" sz="1700" dirty="0"/>
              <a:t>Ensuring that we have accountability at all levels is key to the success of this strategy. Those that are not prepared to be accountable for progress or demonstrate a lack of progress are simply not leaders and therefore cannot be expected to lead.</a:t>
            </a:r>
          </a:p>
          <a:p>
            <a:pPr marL="857250" lvl="1"/>
            <a:endParaRPr lang="en-US" sz="1700" dirty="0"/>
          </a:p>
          <a:p>
            <a:pPr marL="400050"/>
            <a:r>
              <a:rPr lang="en-GB" sz="1700" dirty="0"/>
              <a:t>One of the ways for us to know that this strategy is successful is when staff tell us we have achieved our goal.</a:t>
            </a:r>
          </a:p>
          <a:p>
            <a:pPr marL="857250" lvl="1"/>
            <a:endParaRPr lang="en-US" sz="1700" dirty="0"/>
          </a:p>
          <a:p>
            <a:pPr marL="857250" lvl="1"/>
            <a:endParaRPr lang="en-US" sz="1700" dirty="0"/>
          </a:p>
          <a:p>
            <a:pPr marL="857250" lvl="1"/>
            <a:endParaRPr lang="en-US" sz="1700" dirty="0"/>
          </a:p>
        </p:txBody>
      </p:sp>
    </p:spTree>
    <p:extLst>
      <p:ext uri="{BB962C8B-B14F-4D97-AF65-F5344CB8AC3E}">
        <p14:creationId xmlns:p14="http://schemas.microsoft.com/office/powerpoint/2010/main" val="853960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E196AD4-71B0-4F72-9F9E-F091BF9FAAE5}"/>
              </a:ext>
            </a:extLst>
          </p:cNvPr>
          <p:cNvSpPr>
            <a:spLocks noGrp="1"/>
          </p:cNvSpPr>
          <p:nvPr>
            <p:ph type="title"/>
          </p:nvPr>
        </p:nvSpPr>
        <p:spPr>
          <a:xfrm>
            <a:off x="435505" y="189020"/>
            <a:ext cx="8756073" cy="611649"/>
          </a:xfrm>
        </p:spPr>
        <p:txBody>
          <a:bodyPr/>
          <a:lstStyle/>
          <a:p>
            <a:r>
              <a:rPr lang="en-GB" sz="4000" dirty="0"/>
              <a:t>Path to Inclusion and compassion</a:t>
            </a:r>
          </a:p>
        </p:txBody>
      </p:sp>
      <p:graphicFrame>
        <p:nvGraphicFramePr>
          <p:cNvPr id="7" name="Content Placeholder 6">
            <a:extLst>
              <a:ext uri="{FF2B5EF4-FFF2-40B4-BE49-F238E27FC236}">
                <a16:creationId xmlns:a16="http://schemas.microsoft.com/office/drawing/2014/main" id="{C6469D85-D905-4310-ACBE-20223B5D7E26}"/>
              </a:ext>
            </a:extLst>
          </p:cNvPr>
          <p:cNvGraphicFramePr>
            <a:graphicFrameLocks noGrp="1"/>
          </p:cNvGraphicFramePr>
          <p:nvPr>
            <p:ph sz="quarter" idx="10"/>
            <p:extLst>
              <p:ext uri="{D42A27DB-BD31-4B8C-83A1-F6EECF244321}">
                <p14:modId xmlns:p14="http://schemas.microsoft.com/office/powerpoint/2010/main" val="1452932730"/>
              </p:ext>
            </p:extLst>
          </p:nvPr>
        </p:nvGraphicFramePr>
        <p:xfrm>
          <a:off x="0" y="727718"/>
          <a:ext cx="11175999" cy="53356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Speech Bubble: Rectangle with Corners Rounded 21">
            <a:extLst>
              <a:ext uri="{FF2B5EF4-FFF2-40B4-BE49-F238E27FC236}">
                <a16:creationId xmlns:a16="http://schemas.microsoft.com/office/drawing/2014/main" id="{3B69973A-BFC4-4EC0-A6FE-01E5F826D5F9}"/>
              </a:ext>
            </a:extLst>
          </p:cNvPr>
          <p:cNvSpPr/>
          <p:nvPr/>
        </p:nvSpPr>
        <p:spPr>
          <a:xfrm>
            <a:off x="7890933" y="999378"/>
            <a:ext cx="4142315" cy="1286440"/>
          </a:xfrm>
          <a:prstGeom prst="wedgeRoundRectCallout">
            <a:avLst>
              <a:gd name="adj1" fmla="val -67651"/>
              <a:gd name="adj2" fmla="val 36213"/>
              <a:gd name="adj3" fmla="val 16667"/>
            </a:avLst>
          </a:prstGeom>
          <a:solidFill>
            <a:srgbClr val="E8ED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rPr>
              <a:t>“Challenge with care and compassion- carefrontration.” We all need to challenge ourselves first before we challenge others. </a:t>
            </a:r>
          </a:p>
        </p:txBody>
      </p:sp>
      <p:sp>
        <p:nvSpPr>
          <p:cNvPr id="25" name="Oval 24">
            <a:extLst>
              <a:ext uri="{FF2B5EF4-FFF2-40B4-BE49-F238E27FC236}">
                <a16:creationId xmlns:a16="http://schemas.microsoft.com/office/drawing/2014/main" id="{F8BC1F2C-5B36-4A10-BED1-C3A23E28BF4E}"/>
              </a:ext>
            </a:extLst>
          </p:cNvPr>
          <p:cNvSpPr/>
          <p:nvPr/>
        </p:nvSpPr>
        <p:spPr>
          <a:xfrm>
            <a:off x="4771788" y="2750514"/>
            <a:ext cx="1533218" cy="1476722"/>
          </a:xfrm>
          <a:prstGeom prst="ellipse">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rPr>
              <a:t>ACTION</a:t>
            </a:r>
          </a:p>
        </p:txBody>
      </p:sp>
      <p:sp>
        <p:nvSpPr>
          <p:cNvPr id="26" name="Speech Bubble: Rectangle with Corners Rounded 25">
            <a:extLst>
              <a:ext uri="{FF2B5EF4-FFF2-40B4-BE49-F238E27FC236}">
                <a16:creationId xmlns:a16="http://schemas.microsoft.com/office/drawing/2014/main" id="{0756B97F-FBB2-4791-8813-9800ED77E0F2}"/>
              </a:ext>
            </a:extLst>
          </p:cNvPr>
          <p:cNvSpPr/>
          <p:nvPr/>
        </p:nvSpPr>
        <p:spPr>
          <a:xfrm>
            <a:off x="8741651" y="3507904"/>
            <a:ext cx="3361265" cy="955690"/>
          </a:xfrm>
          <a:prstGeom prst="wedgeRoundRectCallout">
            <a:avLst>
              <a:gd name="adj1" fmla="val -61561"/>
              <a:gd name="adj2" fmla="val 112973"/>
              <a:gd name="adj3" fmla="val 16667"/>
            </a:avLst>
          </a:prstGeom>
          <a:solidFill>
            <a:srgbClr val="E8ED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rPr>
              <a:t>Educate self and others – you don’t know what you don’t know.</a:t>
            </a:r>
          </a:p>
        </p:txBody>
      </p:sp>
      <p:sp>
        <p:nvSpPr>
          <p:cNvPr id="27" name="Speech Bubble: Rectangle with Corners Rounded 26">
            <a:extLst>
              <a:ext uri="{FF2B5EF4-FFF2-40B4-BE49-F238E27FC236}">
                <a16:creationId xmlns:a16="http://schemas.microsoft.com/office/drawing/2014/main" id="{4E01AFB2-15DA-43B6-B4DD-782C32F30F34}"/>
              </a:ext>
            </a:extLst>
          </p:cNvPr>
          <p:cNvSpPr/>
          <p:nvPr/>
        </p:nvSpPr>
        <p:spPr>
          <a:xfrm>
            <a:off x="158752" y="1330188"/>
            <a:ext cx="3361265" cy="990341"/>
          </a:xfrm>
          <a:prstGeom prst="wedgeRoundRectCallout">
            <a:avLst>
              <a:gd name="adj1" fmla="val 46195"/>
              <a:gd name="adj2" fmla="val 156492"/>
              <a:gd name="adj3" fmla="val 16667"/>
            </a:avLst>
          </a:prstGeom>
          <a:solidFill>
            <a:srgbClr val="E8ED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rPr>
              <a:t>Support each other by being honest, open, inclusive and transparent. </a:t>
            </a:r>
          </a:p>
        </p:txBody>
      </p:sp>
      <p:sp>
        <p:nvSpPr>
          <p:cNvPr id="32" name="TextBox 31">
            <a:extLst>
              <a:ext uri="{FF2B5EF4-FFF2-40B4-BE49-F238E27FC236}">
                <a16:creationId xmlns:a16="http://schemas.microsoft.com/office/drawing/2014/main" id="{1C359E5E-1070-4245-83C6-15071CE14CDE}"/>
              </a:ext>
            </a:extLst>
          </p:cNvPr>
          <p:cNvSpPr txBox="1"/>
          <p:nvPr/>
        </p:nvSpPr>
        <p:spPr>
          <a:xfrm>
            <a:off x="1152129" y="6189122"/>
            <a:ext cx="10023870" cy="369332"/>
          </a:xfrm>
          <a:prstGeom prst="rect">
            <a:avLst/>
          </a:prstGeom>
          <a:solidFill>
            <a:srgbClr val="005EB8"/>
          </a:solidFill>
        </p:spPr>
        <p:txBody>
          <a:bodyPr wrap="square" rtlCol="0">
            <a:spAutoFit/>
          </a:bodyPr>
          <a:lstStyle/>
          <a:p>
            <a:r>
              <a:rPr lang="en-GB" dirty="0">
                <a:solidFill>
                  <a:schemeClr val="bg1"/>
                </a:solidFill>
                <a:latin typeface="Arial" panose="020B0604020202020204" pitchFamily="34" charset="0"/>
              </a:rPr>
              <a:t>Its not good enough to be non-racist, everyone of us must take action to become an anti-racist.</a:t>
            </a:r>
          </a:p>
        </p:txBody>
      </p:sp>
    </p:spTree>
    <p:extLst>
      <p:ext uri="{BB962C8B-B14F-4D97-AF65-F5344CB8AC3E}">
        <p14:creationId xmlns:p14="http://schemas.microsoft.com/office/powerpoint/2010/main" val="200663279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4.3 plain template.pptx" id="{2F2F0580-1474-4B7A-A11B-8505B61FADB3}" vid="{956D579C-3B86-4FDD-8A79-810CF4E9248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4A7E459AFAD54A97C5667ABDCF5498" ma:contentTypeVersion="12" ma:contentTypeDescription="Create a new document." ma:contentTypeScope="" ma:versionID="589a894d12ab2b7035f647add517ad77">
  <xsd:schema xmlns:xsd="http://www.w3.org/2001/XMLSchema" xmlns:xs="http://www.w3.org/2001/XMLSchema" xmlns:p="http://schemas.microsoft.com/office/2006/metadata/properties" xmlns:ns3="829573f3-291f-4a09-81f7-b394487628c6" xmlns:ns4="525cebc8-b152-4636-9bcb-3fcdbc2dd5de" targetNamespace="http://schemas.microsoft.com/office/2006/metadata/properties" ma:root="true" ma:fieldsID="7291105b5b38597284f6ea0503001f30" ns3:_="" ns4:_="">
    <xsd:import namespace="829573f3-291f-4a09-81f7-b394487628c6"/>
    <xsd:import namespace="525cebc8-b152-4636-9bcb-3fcdbc2dd5d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9573f3-291f-4a09-81f7-b394487628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5cebc8-b152-4636-9bcb-3fcdbc2dd5d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CC0A1E-BD65-494B-A657-43B96E9C9B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9573f3-291f-4a09-81f7-b394487628c6"/>
    <ds:schemaRef ds:uri="525cebc8-b152-4636-9bcb-3fcdbc2dd5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3.xml><?xml version="1.0" encoding="utf-8"?>
<ds:datastoreItem xmlns:ds="http://schemas.openxmlformats.org/officeDocument/2006/customXml" ds:itemID="{A4D9FD49-C1C5-400A-B04D-90A236984D1F}">
  <ds:schemaRefs>
    <ds:schemaRef ds:uri="http://purl.org/dc/terms/"/>
    <ds:schemaRef ds:uri="525cebc8-b152-4636-9bcb-3fcdbc2dd5de"/>
    <ds:schemaRef ds:uri="829573f3-291f-4a09-81f7-b394487628c6"/>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45629</TotalTime>
  <Words>11027</Words>
  <Application>Microsoft Office PowerPoint</Application>
  <PresentationFormat>Widescreen</PresentationFormat>
  <Paragraphs>604</Paragraphs>
  <Slides>58</Slides>
  <Notes>10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58</vt:i4>
      </vt:variant>
    </vt:vector>
  </HeadingPairs>
  <TitlesOfParts>
    <vt:vector size="62" baseType="lpstr">
      <vt:lpstr>Arial</vt:lpstr>
      <vt:lpstr>Calibri</vt:lpstr>
      <vt:lpstr>Custom Design</vt:lpstr>
      <vt:lpstr>Office Theme</vt:lpstr>
      <vt:lpstr>  Midlands workforce, race, equality and inclusion strategy</vt:lpstr>
      <vt:lpstr>Time for action</vt:lpstr>
      <vt:lpstr>Introduction</vt:lpstr>
      <vt:lpstr>Introduction</vt:lpstr>
      <vt:lpstr>The aim of the strategy is to create an anti-racist, compassionate and inclusive working culture.</vt:lpstr>
      <vt:lpstr>Difference between anti-racist and non-racist</vt:lpstr>
      <vt:lpstr>Our approach to this strategy is built on recognising and growing inclusive leadership and talent.</vt:lpstr>
      <vt:lpstr>Underpinning principles </vt:lpstr>
      <vt:lpstr>Path to Inclusion and compassion</vt:lpstr>
      <vt:lpstr>Midlands AFC Band Breakdown by Ethnicity</vt:lpstr>
      <vt:lpstr>Midlands WRES 2020 data Headlines </vt:lpstr>
      <vt:lpstr>Workforce Disability Equality Standard 2019 data</vt:lpstr>
      <vt:lpstr>Feedback from listening events in the Midlands   </vt:lpstr>
      <vt:lpstr>Challenges in the Midlands </vt:lpstr>
      <vt:lpstr>Importance of Leadership  </vt:lpstr>
      <vt:lpstr>Expectations and questions for leaders</vt:lpstr>
      <vt:lpstr>Change = taking radical action</vt:lpstr>
      <vt:lpstr>What must we stop doing?</vt:lpstr>
      <vt:lpstr>What we must do?</vt:lpstr>
      <vt:lpstr>The People Plan and Regional Strategy</vt:lpstr>
      <vt:lpstr>PowerPoint Presentation</vt:lpstr>
      <vt:lpstr>PowerPoint Presentation</vt:lpstr>
      <vt:lpstr>PowerPoint Presentation</vt:lpstr>
      <vt:lpstr>Leading with compassion and inclusion </vt:lpstr>
      <vt:lpstr>PowerPoint Presentation</vt:lpstr>
      <vt:lpstr>Acknowledgment and courage from our leaders.</vt:lpstr>
      <vt:lpstr>(1) Leading with compassion and inclusion </vt:lpstr>
      <vt:lpstr>(1) Leading with compassion and inclusion </vt:lpstr>
      <vt:lpstr>Accessing inclusive and compassionate health and wellbeing support</vt:lpstr>
      <vt:lpstr>(2) Access to inclusive and compassionate  health and wellbeing support </vt:lpstr>
      <vt:lpstr>(2) Access to inclusive and compassionate  health and wellbeing support </vt:lpstr>
      <vt:lpstr>(2) Access to inclusive and compassionate  health and wellbeing support </vt:lpstr>
      <vt:lpstr>(2) Access to inclusive and compassionate  health and wellbeing support </vt:lpstr>
      <vt:lpstr>(3) Removing barriers to help staff speak up</vt:lpstr>
      <vt:lpstr>(3)Removing barriers to help staff speak up</vt:lpstr>
      <vt:lpstr>(3)Removing barriers to help staff speak up</vt:lpstr>
      <vt:lpstr>(4) Tackling racism and other types of discrimination</vt:lpstr>
      <vt:lpstr>(4) Tackling racism and other types of discrimination</vt:lpstr>
      <vt:lpstr>(4) Tackling racism and other type of discrimination</vt:lpstr>
      <vt:lpstr>(5) Eliminating racism/bias in recruitment and progression </vt:lpstr>
      <vt:lpstr>(5) Eliminating racism/bias in recruitment and progression </vt:lpstr>
      <vt:lpstr>(6)Eliminating racism and bias in disciplinaries</vt:lpstr>
      <vt:lpstr>(6)Eliminating racism and bias in disciplinaries</vt:lpstr>
      <vt:lpstr>(7) A collaborative approach across Systems</vt:lpstr>
      <vt:lpstr>PowerPoint Presentation</vt:lpstr>
      <vt:lpstr>(7) A collaborative approach across Systems</vt:lpstr>
      <vt:lpstr>PowerPoint Presentation</vt:lpstr>
      <vt:lpstr>(8) Building accountability </vt:lpstr>
      <vt:lpstr>(8) Building accountability </vt:lpstr>
      <vt:lpstr>(9) Reward and celebration</vt:lpstr>
      <vt:lpstr>(9) Reward and celebration</vt:lpstr>
      <vt:lpstr>Measuring progress</vt:lpstr>
      <vt:lpstr>Research and evaluation </vt:lpstr>
      <vt:lpstr>Resource and funding for STP/ICS</vt:lpstr>
      <vt:lpstr>Next step </vt:lpstr>
      <vt:lpstr>Terminology and key concepts</vt:lpstr>
      <vt:lpstr>Terminology and key concepts</vt:lpstr>
      <vt:lpstr>Terminology and key concepts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FOR ACTION   MIDLANDS - WORKFORCE RACE, EQUALITY AND INCLUSION ACTION PLAN</dc:title>
  <dc:creator>Kuvy Seenan</dc:creator>
  <cp:lastModifiedBy>BELINDA  NEWHAM,</cp:lastModifiedBy>
  <cp:revision>150</cp:revision>
  <dcterms:created xsi:type="dcterms:W3CDTF">2020-11-14T09:00:32Z</dcterms:created>
  <dcterms:modified xsi:type="dcterms:W3CDTF">2021-05-24T08:24:43Z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0x010100C94A7E459AFAD54A97C5667ABDCF5498</vt:lpwstr>
  </property>
</Properties>
</file>