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46"/>
  </p:notesMasterIdLst>
  <p:handoutMasterIdLst>
    <p:handoutMasterId r:id="rId47"/>
  </p:handoutMasterIdLst>
  <p:sldIdLst>
    <p:sldId id="2145706105" r:id="rId5"/>
    <p:sldId id="2145706113" r:id="rId6"/>
    <p:sldId id="264" r:id="rId7"/>
    <p:sldId id="2145706125" r:id="rId8"/>
    <p:sldId id="2145706126" r:id="rId9"/>
    <p:sldId id="2145706127" r:id="rId10"/>
    <p:sldId id="2145706128" r:id="rId11"/>
    <p:sldId id="2145706075" r:id="rId12"/>
    <p:sldId id="2145706070" r:id="rId13"/>
    <p:sldId id="417" r:id="rId14"/>
    <p:sldId id="2145706114" r:id="rId15"/>
    <p:sldId id="4219" r:id="rId16"/>
    <p:sldId id="4218" r:id="rId17"/>
    <p:sldId id="2145706076" r:id="rId18"/>
    <p:sldId id="2145706077" r:id="rId19"/>
    <p:sldId id="2145706079" r:id="rId20"/>
    <p:sldId id="2145706080" r:id="rId21"/>
    <p:sldId id="2145706118" r:id="rId22"/>
    <p:sldId id="2145706082" r:id="rId23"/>
    <p:sldId id="2145706116" r:id="rId24"/>
    <p:sldId id="2145706109" r:id="rId25"/>
    <p:sldId id="2145706120" r:id="rId26"/>
    <p:sldId id="2145706117" r:id="rId27"/>
    <p:sldId id="2145706093" r:id="rId28"/>
    <p:sldId id="2145706106" r:id="rId29"/>
    <p:sldId id="2145706095" r:id="rId30"/>
    <p:sldId id="2145706107" r:id="rId31"/>
    <p:sldId id="2145706108" r:id="rId32"/>
    <p:sldId id="2145706083" r:id="rId33"/>
    <p:sldId id="2145706110" r:id="rId34"/>
    <p:sldId id="2145706087" r:id="rId35"/>
    <p:sldId id="2145706088" r:id="rId36"/>
    <p:sldId id="2145706086" r:id="rId37"/>
    <p:sldId id="2145706090" r:id="rId38"/>
    <p:sldId id="2145706091" r:id="rId39"/>
    <p:sldId id="2145706078" r:id="rId40"/>
    <p:sldId id="2145706112" r:id="rId41"/>
    <p:sldId id="2145706097" r:id="rId42"/>
    <p:sldId id="2145706100" r:id="rId43"/>
    <p:sldId id="2145706103" r:id="rId44"/>
    <p:sldId id="2145706098"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Alamanos" initials="AA" lastIdx="1" clrIdx="0">
    <p:extLst>
      <p:ext uri="{19B8F6BF-5375-455C-9EA6-DF929625EA0E}">
        <p15:presenceInfo xmlns:p15="http://schemas.microsoft.com/office/powerpoint/2012/main" userId="S::amanda.alamanos@england.nhs.uk::36dde397-c854-4f02-b01e-fcb9ebad7205" providerId="AD"/>
      </p:ext>
    </p:extLst>
  </p:cmAuthor>
  <p:cmAuthor id="2" name="WOODMAN, Nuala (NHS ENGLAND &amp; NHS IMPROVEMENT - X24)" initials="WN(E&amp;NI-X" lastIdx="47" clrIdx="1">
    <p:extLst>
      <p:ext uri="{19B8F6BF-5375-455C-9EA6-DF929625EA0E}">
        <p15:presenceInfo xmlns:p15="http://schemas.microsoft.com/office/powerpoint/2012/main" userId="S::nuala.woodman@nhs.net::cfe887ab-a765-44ba-81aa-aca16a65df32" providerId="AD"/>
      </p:ext>
    </p:extLst>
  </p:cmAuthor>
  <p:cmAuthor id="3" name="Andrew Morrall" initials="AM" lastIdx="8" clrIdx="2">
    <p:extLst>
      <p:ext uri="{19B8F6BF-5375-455C-9EA6-DF929625EA0E}">
        <p15:presenceInfo xmlns:p15="http://schemas.microsoft.com/office/powerpoint/2012/main" userId="S::andrew.morrall@england.nhs.uk::39c8fc13-f43c-4d80-9d94-fd7b151c12f5" providerId="AD"/>
      </p:ext>
    </p:extLst>
  </p:cmAuthor>
  <p:cmAuthor id="4" name="Tracy Harvey" initials="TH" lastIdx="5" clrIdx="3">
    <p:extLst>
      <p:ext uri="{19B8F6BF-5375-455C-9EA6-DF929625EA0E}">
        <p15:presenceInfo xmlns:p15="http://schemas.microsoft.com/office/powerpoint/2012/main" userId="S::tracy.harvey1@england.nhs.uk::00a6641e-adc0-4b0a-8964-01bb6a0981b9" providerId="AD"/>
      </p:ext>
    </p:extLst>
  </p:cmAuthor>
  <p:cmAuthor id="5" name="Darrell Jackson" initials="DJ" lastIdx="1" clrIdx="4">
    <p:extLst>
      <p:ext uri="{19B8F6BF-5375-455C-9EA6-DF929625EA0E}">
        <p15:presenceInfo xmlns:p15="http://schemas.microsoft.com/office/powerpoint/2012/main" userId="S::darrell.jackson1@england.nhs.uk::5b1b4894-6663-4ad6-be45-db2f83729030" providerId="AD"/>
      </p:ext>
    </p:extLst>
  </p:cmAuthor>
  <p:cmAuthor id="6" name="Jane Green" initials="JG" lastIdx="6" clrIdx="5">
    <p:extLst>
      <p:ext uri="{19B8F6BF-5375-455C-9EA6-DF929625EA0E}">
        <p15:presenceInfo xmlns:p15="http://schemas.microsoft.com/office/powerpoint/2012/main" userId="S::jane.green18@england.nhs.uk::f561c5e5-f0df-478b-b6e1-e9f590dd06fa" providerId="AD"/>
      </p:ext>
    </p:extLst>
  </p:cmAuthor>
  <p:cmAuthor id="7" name="Rose-Marie Lynch" initials="RL" lastIdx="10" clrIdx="6">
    <p:extLst>
      <p:ext uri="{19B8F6BF-5375-455C-9EA6-DF929625EA0E}">
        <p15:presenceInfo xmlns:p15="http://schemas.microsoft.com/office/powerpoint/2012/main" userId="S::rose-marie.lynch@england.nhs.uk::de4bcdb9-bff9-4781-8cd0-79da2d826e39" providerId="AD"/>
      </p:ext>
    </p:extLst>
  </p:cmAuthor>
  <p:cmAuthor id="8" name="Adam Morby" initials="AM" lastIdx="4" clrIdx="7">
    <p:extLst>
      <p:ext uri="{19B8F6BF-5375-455C-9EA6-DF929625EA0E}">
        <p15:presenceInfo xmlns:p15="http://schemas.microsoft.com/office/powerpoint/2012/main" userId="S::adammorby@england.nhs.uk::2cc2347a-c5a6-4dd8-bf28-7c1b7c07f33c" providerId="AD"/>
      </p:ext>
    </p:extLst>
  </p:cmAuthor>
  <p:cmAuthor id="9" name="Anna Hunt" initials="AH" lastIdx="10" clrIdx="8">
    <p:extLst>
      <p:ext uri="{19B8F6BF-5375-455C-9EA6-DF929625EA0E}">
        <p15:presenceInfo xmlns:p15="http://schemas.microsoft.com/office/powerpoint/2012/main" userId="S::anna.hunt@england.nhs.uk::02ad38d0-1092-47dd-9ad8-85fb44d5c78b" providerId="AD"/>
      </p:ext>
    </p:extLst>
  </p:cmAuthor>
  <p:cmAuthor id="10" name="Nuala Woodman" initials="NW" lastIdx="13" clrIdx="9">
    <p:extLst>
      <p:ext uri="{19B8F6BF-5375-455C-9EA6-DF929625EA0E}">
        <p15:presenceInfo xmlns:p15="http://schemas.microsoft.com/office/powerpoint/2012/main" userId="S::nuala.woodman@england.nhs.uk::458d0545-1dce-4e94-9dcf-9ba184909c23" providerId="AD"/>
      </p:ext>
    </p:extLst>
  </p:cmAuthor>
  <p:cmAuthor id="11" name="Amanda Alamanos" initials="AA [2]" lastIdx="38" clrIdx="10">
    <p:extLst>
      <p:ext uri="{19B8F6BF-5375-455C-9EA6-DF929625EA0E}">
        <p15:presenceInfo xmlns:p15="http://schemas.microsoft.com/office/powerpoint/2012/main" userId="Amanda Alamanos" providerId="None"/>
      </p:ext>
    </p:extLst>
  </p:cmAuthor>
  <p:cmAuthor id="12" name="Jasmine Murphy" initials="JM" lastIdx="3" clrIdx="11">
    <p:extLst>
      <p:ext uri="{19B8F6BF-5375-455C-9EA6-DF929625EA0E}">
        <p15:presenceInfo xmlns:p15="http://schemas.microsoft.com/office/powerpoint/2012/main" userId="S::Jasmine.Murphy@phe.gov.uk::e8780fc3-c064-4224-985a-0d420938ce62" providerId="AD"/>
      </p:ext>
    </p:extLst>
  </p:cmAuthor>
  <p:cmAuthor id="13" name="Rebecca Woods" initials="RW" lastIdx="11" clrIdx="12">
    <p:extLst>
      <p:ext uri="{19B8F6BF-5375-455C-9EA6-DF929625EA0E}">
        <p15:presenceInfo xmlns:p15="http://schemas.microsoft.com/office/powerpoint/2012/main" userId="S::rebecca.woods@england.nhs.uk::4e4d8fb9-5a89-4fcc-84e1-ecab69b963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0" autoAdjust="0"/>
    <p:restoredTop sz="94347" autoAdjust="0"/>
  </p:normalViewPr>
  <p:slideViewPr>
    <p:cSldViewPr snapToGrid="0">
      <p:cViewPr varScale="1">
        <p:scale>
          <a:sx n="81" d="100"/>
          <a:sy n="81" d="100"/>
        </p:scale>
        <p:origin x="763" y="5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A056F91-B44C-4BB5-ACC3-E06903D29CD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3C93D9F-1A1B-4A66-AA72-96DE09B94A2C}">
      <dgm:prSet custT="1"/>
      <dgm:spPr/>
      <dgm:t>
        <a:bodyPr/>
        <a:lstStyle/>
        <a:p>
          <a:r>
            <a:rPr lang="en-GB" sz="1400" dirty="0">
              <a:latin typeface="Arial" panose="020B0604020202020204" pitchFamily="34" charset="0"/>
              <a:cs typeface="Arial" panose="020B0604020202020204" pitchFamily="34" charset="0"/>
            </a:rPr>
            <a:t>Primary, community, secondary and tertiary services</a:t>
          </a:r>
          <a:endParaRPr lang="en-US" sz="1400" dirty="0">
            <a:latin typeface="Arial" panose="020B0604020202020204" pitchFamily="34" charset="0"/>
            <a:cs typeface="Arial" panose="020B0604020202020204" pitchFamily="34" charset="0"/>
          </a:endParaRPr>
        </a:p>
      </dgm:t>
    </dgm:pt>
    <dgm:pt modelId="{AEA578CB-A196-4404-9DC3-E4542DAA2323}" type="parTrans" cxnId="{8B697F0C-71A2-4AB2-B0C6-9CFA5EA647CC}">
      <dgm:prSet/>
      <dgm:spPr/>
      <dgm:t>
        <a:bodyPr/>
        <a:lstStyle/>
        <a:p>
          <a:endParaRPr lang="en-US"/>
        </a:p>
      </dgm:t>
    </dgm:pt>
    <dgm:pt modelId="{A6824DA2-4870-4DF4-BA01-5E54AD7AFC86}" type="sibTrans" cxnId="{8B697F0C-71A2-4AB2-B0C6-9CFA5EA647CC}">
      <dgm:prSet/>
      <dgm:spPr/>
      <dgm:t>
        <a:bodyPr/>
        <a:lstStyle/>
        <a:p>
          <a:endParaRPr lang="en-US"/>
        </a:p>
      </dgm:t>
    </dgm:pt>
    <dgm:pt modelId="{99877C98-5750-438C-944B-E6B73F6EA6AB}">
      <dgm:prSet custT="1"/>
      <dgm:spPr/>
      <dgm:t>
        <a:bodyPr/>
        <a:lstStyle/>
        <a:p>
          <a:r>
            <a:rPr lang="en-GB" sz="1400" dirty="0">
              <a:latin typeface="Arial" panose="020B0604020202020204" pitchFamily="34" charset="0"/>
              <a:cs typeface="Arial" panose="020B0604020202020204" pitchFamily="34" charset="0"/>
            </a:rPr>
            <a:t>Orthodontics</a:t>
          </a:r>
          <a:endParaRPr lang="en-US" sz="1400" dirty="0">
            <a:latin typeface="Arial" panose="020B0604020202020204" pitchFamily="34" charset="0"/>
            <a:cs typeface="Arial" panose="020B0604020202020204" pitchFamily="34" charset="0"/>
          </a:endParaRPr>
        </a:p>
      </dgm:t>
    </dgm:pt>
    <dgm:pt modelId="{A5A6527E-3344-4057-AE86-1B28BA14C05C}" type="parTrans" cxnId="{7E867CBB-3F99-4D37-8B0D-C9D218E02E87}">
      <dgm:prSet/>
      <dgm:spPr/>
      <dgm:t>
        <a:bodyPr/>
        <a:lstStyle/>
        <a:p>
          <a:endParaRPr lang="en-US"/>
        </a:p>
      </dgm:t>
    </dgm:pt>
    <dgm:pt modelId="{1EAA20E1-CB3F-4937-BC16-796730F3B257}" type="sibTrans" cxnId="{7E867CBB-3F99-4D37-8B0D-C9D218E02E87}">
      <dgm:prSet/>
      <dgm:spPr/>
      <dgm:t>
        <a:bodyPr/>
        <a:lstStyle/>
        <a:p>
          <a:endParaRPr lang="en-US"/>
        </a:p>
      </dgm:t>
    </dgm:pt>
    <dgm:pt modelId="{B8EA698E-07A2-4E07-B67F-A02EB23DF0F2}">
      <dgm:prSet custT="1"/>
      <dgm:spPr/>
      <dgm:t>
        <a:bodyPr/>
        <a:lstStyle/>
        <a:p>
          <a:r>
            <a:rPr lang="en-GB" sz="1400" dirty="0">
              <a:latin typeface="Arial" panose="020B0604020202020204" pitchFamily="34" charset="0"/>
              <a:cs typeface="Arial" panose="020B0604020202020204" pitchFamily="34" charset="0"/>
            </a:rPr>
            <a:t>Oral Surgery</a:t>
          </a:r>
          <a:endParaRPr lang="en-US" sz="1400" dirty="0">
            <a:latin typeface="Arial" panose="020B0604020202020204" pitchFamily="34" charset="0"/>
            <a:cs typeface="Arial" panose="020B0604020202020204" pitchFamily="34" charset="0"/>
          </a:endParaRPr>
        </a:p>
      </dgm:t>
    </dgm:pt>
    <dgm:pt modelId="{756120A6-5592-411D-A74B-ECA117719020}" type="parTrans" cxnId="{CFDB331C-0ABC-4B6F-8476-8713ADF946B0}">
      <dgm:prSet/>
      <dgm:spPr/>
      <dgm:t>
        <a:bodyPr/>
        <a:lstStyle/>
        <a:p>
          <a:endParaRPr lang="en-US"/>
        </a:p>
      </dgm:t>
    </dgm:pt>
    <dgm:pt modelId="{6066E485-1247-4EE3-9ACB-28946DBDEBA6}" type="sibTrans" cxnId="{CFDB331C-0ABC-4B6F-8476-8713ADF946B0}">
      <dgm:prSet/>
      <dgm:spPr/>
      <dgm:t>
        <a:bodyPr/>
        <a:lstStyle/>
        <a:p>
          <a:endParaRPr lang="en-US"/>
        </a:p>
      </dgm:t>
    </dgm:pt>
    <dgm:pt modelId="{5C3FCDDF-B21C-465E-96C4-4FD3DE149B61}">
      <dgm:prSet custT="1"/>
      <dgm:spPr/>
      <dgm:t>
        <a:bodyPr/>
        <a:lstStyle/>
        <a:p>
          <a:r>
            <a:rPr lang="en-GB" sz="1400" dirty="0">
              <a:latin typeface="Arial" panose="020B0604020202020204" pitchFamily="34" charset="0"/>
              <a:cs typeface="Arial" panose="020B0604020202020204" pitchFamily="34" charset="0"/>
            </a:rPr>
            <a:t>Special</a:t>
          </a:r>
          <a:r>
            <a:rPr lang="en-GB" sz="1400" dirty="0"/>
            <a:t> </a:t>
          </a:r>
          <a:r>
            <a:rPr lang="en-GB" sz="1400" dirty="0">
              <a:latin typeface="Arial" panose="020B0604020202020204" pitchFamily="34" charset="0"/>
              <a:cs typeface="Arial" panose="020B0604020202020204" pitchFamily="34" charset="0"/>
            </a:rPr>
            <a:t>Care Dentistry</a:t>
          </a:r>
          <a:endParaRPr lang="en-US" sz="1400" dirty="0">
            <a:latin typeface="Arial" panose="020B0604020202020204" pitchFamily="34" charset="0"/>
            <a:cs typeface="Arial" panose="020B0604020202020204" pitchFamily="34" charset="0"/>
          </a:endParaRPr>
        </a:p>
      </dgm:t>
    </dgm:pt>
    <dgm:pt modelId="{69B33DC5-391D-468E-8DF0-05AA407FDE22}" type="parTrans" cxnId="{4A0DBD13-8CE6-4FB2-B5BD-08766634EE0E}">
      <dgm:prSet/>
      <dgm:spPr/>
      <dgm:t>
        <a:bodyPr/>
        <a:lstStyle/>
        <a:p>
          <a:endParaRPr lang="en-US"/>
        </a:p>
      </dgm:t>
    </dgm:pt>
    <dgm:pt modelId="{2D32A289-A615-411A-B204-03FFB60D06FA}" type="sibTrans" cxnId="{4A0DBD13-8CE6-4FB2-B5BD-08766634EE0E}">
      <dgm:prSet/>
      <dgm:spPr/>
      <dgm:t>
        <a:bodyPr/>
        <a:lstStyle/>
        <a:p>
          <a:endParaRPr lang="en-US"/>
        </a:p>
      </dgm:t>
    </dgm:pt>
    <dgm:pt modelId="{F6E70349-FF4C-46A5-9EC4-CF12CEECF972}">
      <dgm:prSet custT="1"/>
      <dgm:spPr/>
      <dgm:t>
        <a:bodyPr/>
        <a:lstStyle/>
        <a:p>
          <a:r>
            <a:rPr lang="en-GB" sz="1400" dirty="0">
              <a:latin typeface="Arial" panose="020B0604020202020204" pitchFamily="34" charset="0"/>
              <a:cs typeface="Arial" panose="020B0604020202020204" pitchFamily="34" charset="0"/>
            </a:rPr>
            <a:t>Urgent/Unscheduled Care</a:t>
          </a:r>
          <a:endParaRPr lang="en-US" sz="1400" dirty="0">
            <a:latin typeface="Arial" panose="020B0604020202020204" pitchFamily="34" charset="0"/>
            <a:cs typeface="Arial" panose="020B0604020202020204" pitchFamily="34" charset="0"/>
          </a:endParaRPr>
        </a:p>
      </dgm:t>
    </dgm:pt>
    <dgm:pt modelId="{EB4F3078-D0D6-49E1-A255-71C1A3411B9E}" type="parTrans" cxnId="{BE116523-BD82-4FF6-9AEA-0C104E1D1C1C}">
      <dgm:prSet/>
      <dgm:spPr/>
      <dgm:t>
        <a:bodyPr/>
        <a:lstStyle/>
        <a:p>
          <a:endParaRPr lang="en-US"/>
        </a:p>
      </dgm:t>
    </dgm:pt>
    <dgm:pt modelId="{8B437172-4124-4320-8AB0-98725F5B3BA1}" type="sibTrans" cxnId="{BE116523-BD82-4FF6-9AEA-0C104E1D1C1C}">
      <dgm:prSet/>
      <dgm:spPr/>
      <dgm:t>
        <a:bodyPr/>
        <a:lstStyle/>
        <a:p>
          <a:endParaRPr lang="en-US"/>
        </a:p>
      </dgm:t>
    </dgm:pt>
    <dgm:pt modelId="{A207FA51-9DB5-4B06-8068-3B78C0EA2B71}">
      <dgm:prSet custT="1"/>
      <dgm:spPr/>
      <dgm:t>
        <a:bodyPr/>
        <a:lstStyle/>
        <a:p>
          <a:r>
            <a:rPr lang="en-GB" sz="1400" dirty="0">
              <a:solidFill>
                <a:schemeClr val="bg1"/>
              </a:solidFill>
              <a:latin typeface="Arial" panose="020B0604020202020204" pitchFamily="34" charset="0"/>
              <a:cs typeface="Arial" panose="020B0604020202020204" pitchFamily="34" charset="0"/>
            </a:rPr>
            <a:t>Paediatric Dentistry</a:t>
          </a:r>
        </a:p>
      </dgm:t>
    </dgm:pt>
    <dgm:pt modelId="{A584E3FA-700B-4839-B736-51610107AA47}" type="parTrans" cxnId="{8874CBD0-D415-48AC-BFD0-28C3AFFF39DB}">
      <dgm:prSet/>
      <dgm:spPr/>
      <dgm:t>
        <a:bodyPr/>
        <a:lstStyle/>
        <a:p>
          <a:endParaRPr lang="en-US"/>
        </a:p>
      </dgm:t>
    </dgm:pt>
    <dgm:pt modelId="{EA22CE84-2F20-44AF-AD21-6A6A5074CB72}" type="sibTrans" cxnId="{8874CBD0-D415-48AC-BFD0-28C3AFFF39DB}">
      <dgm:prSet/>
      <dgm:spPr/>
      <dgm:t>
        <a:bodyPr/>
        <a:lstStyle/>
        <a:p>
          <a:endParaRPr lang="en-US"/>
        </a:p>
      </dgm:t>
    </dgm:pt>
    <dgm:pt modelId="{38D9D071-2A3E-467C-829C-6387106701B5}">
      <dgm:prSet custT="1"/>
      <dgm:spPr/>
      <dgm:t>
        <a:bodyPr/>
        <a:lstStyle/>
        <a:p>
          <a:r>
            <a:rPr lang="en-GB" sz="1400" dirty="0">
              <a:latin typeface="Arial" panose="020B0604020202020204" pitchFamily="34" charset="0"/>
              <a:cs typeface="Arial" panose="020B0604020202020204" pitchFamily="34" charset="0"/>
            </a:rPr>
            <a:t>Prevention and Oral Health</a:t>
          </a:r>
          <a:endParaRPr lang="en-US" sz="1400" dirty="0">
            <a:latin typeface="Arial" panose="020B0604020202020204" pitchFamily="34" charset="0"/>
            <a:cs typeface="Arial" panose="020B0604020202020204" pitchFamily="34" charset="0"/>
          </a:endParaRPr>
        </a:p>
      </dgm:t>
    </dgm:pt>
    <dgm:pt modelId="{5DA6D3C8-B304-4A10-A43C-0417FF4745AF}" type="parTrans" cxnId="{40329E79-AEF8-4176-89A1-CF85DFD903B0}">
      <dgm:prSet/>
      <dgm:spPr/>
      <dgm:t>
        <a:bodyPr/>
        <a:lstStyle/>
        <a:p>
          <a:endParaRPr lang="en-US"/>
        </a:p>
      </dgm:t>
    </dgm:pt>
    <dgm:pt modelId="{97C21AE2-22CC-46CA-9A7A-227127D7EEC2}" type="sibTrans" cxnId="{40329E79-AEF8-4176-89A1-CF85DFD903B0}">
      <dgm:prSet/>
      <dgm:spPr/>
      <dgm:t>
        <a:bodyPr/>
        <a:lstStyle/>
        <a:p>
          <a:endParaRPr lang="en-US"/>
        </a:p>
      </dgm:t>
    </dgm:pt>
    <dgm:pt modelId="{87C6979D-A9E8-4580-96C4-2465FB4FF9BB}" type="pres">
      <dgm:prSet presAssocID="{CA056F91-B44C-4BB5-ACC3-E06903D29CD7}" presName="diagram" presStyleCnt="0">
        <dgm:presLayoutVars>
          <dgm:dir/>
          <dgm:resizeHandles val="exact"/>
        </dgm:presLayoutVars>
      </dgm:prSet>
      <dgm:spPr/>
    </dgm:pt>
    <dgm:pt modelId="{DDBBBB4B-F2DB-4D20-AA18-00C95913DD61}" type="pres">
      <dgm:prSet presAssocID="{33C93D9F-1A1B-4A66-AA72-96DE09B94A2C}" presName="node" presStyleLbl="node1" presStyleIdx="0" presStyleCnt="7">
        <dgm:presLayoutVars>
          <dgm:bulletEnabled val="1"/>
        </dgm:presLayoutVars>
      </dgm:prSet>
      <dgm:spPr/>
    </dgm:pt>
    <dgm:pt modelId="{76170F2B-76F9-48C5-85EC-2AE111752A8B}" type="pres">
      <dgm:prSet presAssocID="{A6824DA2-4870-4DF4-BA01-5E54AD7AFC86}" presName="sibTrans" presStyleCnt="0"/>
      <dgm:spPr/>
    </dgm:pt>
    <dgm:pt modelId="{B9B781BD-98C7-4673-B600-1D4ACC8CEB09}" type="pres">
      <dgm:prSet presAssocID="{99877C98-5750-438C-944B-E6B73F6EA6AB}" presName="node" presStyleLbl="node1" presStyleIdx="1" presStyleCnt="7">
        <dgm:presLayoutVars>
          <dgm:bulletEnabled val="1"/>
        </dgm:presLayoutVars>
      </dgm:prSet>
      <dgm:spPr/>
    </dgm:pt>
    <dgm:pt modelId="{FC7FBD16-9C60-41C3-A1A8-4B261EEE3524}" type="pres">
      <dgm:prSet presAssocID="{1EAA20E1-CB3F-4937-BC16-796730F3B257}" presName="sibTrans" presStyleCnt="0"/>
      <dgm:spPr/>
    </dgm:pt>
    <dgm:pt modelId="{7ADE1652-B644-4F9E-A64D-066A9A5807B4}" type="pres">
      <dgm:prSet presAssocID="{B8EA698E-07A2-4E07-B67F-A02EB23DF0F2}" presName="node" presStyleLbl="node1" presStyleIdx="2" presStyleCnt="7">
        <dgm:presLayoutVars>
          <dgm:bulletEnabled val="1"/>
        </dgm:presLayoutVars>
      </dgm:prSet>
      <dgm:spPr/>
    </dgm:pt>
    <dgm:pt modelId="{FC933220-883A-4DE8-B9B6-998B5511DF4A}" type="pres">
      <dgm:prSet presAssocID="{6066E485-1247-4EE3-9ACB-28946DBDEBA6}" presName="sibTrans" presStyleCnt="0"/>
      <dgm:spPr/>
    </dgm:pt>
    <dgm:pt modelId="{D4EA5C13-2D15-4B9F-9B2F-373B1C44AB0D}" type="pres">
      <dgm:prSet presAssocID="{5C3FCDDF-B21C-465E-96C4-4FD3DE149B61}" presName="node" presStyleLbl="node1" presStyleIdx="3" presStyleCnt="7" custLinFactNeighborX="126" custLinFactNeighborY="-302">
        <dgm:presLayoutVars>
          <dgm:bulletEnabled val="1"/>
        </dgm:presLayoutVars>
      </dgm:prSet>
      <dgm:spPr/>
    </dgm:pt>
    <dgm:pt modelId="{A99AC4E5-C6D0-45B6-905C-089445BCBC7E}" type="pres">
      <dgm:prSet presAssocID="{2D32A289-A615-411A-B204-03FFB60D06FA}" presName="sibTrans" presStyleCnt="0"/>
      <dgm:spPr/>
    </dgm:pt>
    <dgm:pt modelId="{7CB98246-5D35-4DB8-910E-EA2FC0480A97}" type="pres">
      <dgm:prSet presAssocID="{F6E70349-FF4C-46A5-9EC4-CF12CEECF972}" presName="node" presStyleLbl="node1" presStyleIdx="4" presStyleCnt="7">
        <dgm:presLayoutVars>
          <dgm:bulletEnabled val="1"/>
        </dgm:presLayoutVars>
      </dgm:prSet>
      <dgm:spPr/>
    </dgm:pt>
    <dgm:pt modelId="{F33D5EDE-F36E-4F84-AEC6-0F3DDCE2E621}" type="pres">
      <dgm:prSet presAssocID="{8B437172-4124-4320-8AB0-98725F5B3BA1}" presName="sibTrans" presStyleCnt="0"/>
      <dgm:spPr/>
    </dgm:pt>
    <dgm:pt modelId="{891A2C55-C67E-4AF4-8446-AEF01B2DA85D}" type="pres">
      <dgm:prSet presAssocID="{A207FA51-9DB5-4B06-8068-3B78C0EA2B71}" presName="node" presStyleLbl="node1" presStyleIdx="5" presStyleCnt="7">
        <dgm:presLayoutVars>
          <dgm:bulletEnabled val="1"/>
        </dgm:presLayoutVars>
      </dgm:prSet>
      <dgm:spPr/>
    </dgm:pt>
    <dgm:pt modelId="{64C0AE8C-7BB8-42F6-9287-AC470F2328E5}" type="pres">
      <dgm:prSet presAssocID="{EA22CE84-2F20-44AF-AD21-6A6A5074CB72}" presName="sibTrans" presStyleCnt="0"/>
      <dgm:spPr/>
    </dgm:pt>
    <dgm:pt modelId="{8795D59D-4B50-42D4-8045-8498454FB2A1}" type="pres">
      <dgm:prSet presAssocID="{38D9D071-2A3E-467C-829C-6387106701B5}" presName="node" presStyleLbl="node1" presStyleIdx="6" presStyleCnt="7">
        <dgm:presLayoutVars>
          <dgm:bulletEnabled val="1"/>
        </dgm:presLayoutVars>
      </dgm:prSet>
      <dgm:spPr/>
    </dgm:pt>
  </dgm:ptLst>
  <dgm:cxnLst>
    <dgm:cxn modelId="{C0FEC201-CFE8-48D3-8EF2-AB829FE3984A}" type="presOf" srcId="{38D9D071-2A3E-467C-829C-6387106701B5}" destId="{8795D59D-4B50-42D4-8045-8498454FB2A1}" srcOrd="0" destOrd="0" presId="urn:microsoft.com/office/officeart/2005/8/layout/default"/>
    <dgm:cxn modelId="{B2171E0A-52F2-4569-AF4E-D54CAFC82D5F}" type="presOf" srcId="{33C93D9F-1A1B-4A66-AA72-96DE09B94A2C}" destId="{DDBBBB4B-F2DB-4D20-AA18-00C95913DD61}" srcOrd="0" destOrd="0" presId="urn:microsoft.com/office/officeart/2005/8/layout/default"/>
    <dgm:cxn modelId="{8B697F0C-71A2-4AB2-B0C6-9CFA5EA647CC}" srcId="{CA056F91-B44C-4BB5-ACC3-E06903D29CD7}" destId="{33C93D9F-1A1B-4A66-AA72-96DE09B94A2C}" srcOrd="0" destOrd="0" parTransId="{AEA578CB-A196-4404-9DC3-E4542DAA2323}" sibTransId="{A6824DA2-4870-4DF4-BA01-5E54AD7AFC86}"/>
    <dgm:cxn modelId="{4A0DBD13-8CE6-4FB2-B5BD-08766634EE0E}" srcId="{CA056F91-B44C-4BB5-ACC3-E06903D29CD7}" destId="{5C3FCDDF-B21C-465E-96C4-4FD3DE149B61}" srcOrd="3" destOrd="0" parTransId="{69B33DC5-391D-468E-8DF0-05AA407FDE22}" sibTransId="{2D32A289-A615-411A-B204-03FFB60D06FA}"/>
    <dgm:cxn modelId="{CFDB331C-0ABC-4B6F-8476-8713ADF946B0}" srcId="{CA056F91-B44C-4BB5-ACC3-E06903D29CD7}" destId="{B8EA698E-07A2-4E07-B67F-A02EB23DF0F2}" srcOrd="2" destOrd="0" parTransId="{756120A6-5592-411D-A74B-ECA117719020}" sibTransId="{6066E485-1247-4EE3-9ACB-28946DBDEBA6}"/>
    <dgm:cxn modelId="{BE116523-BD82-4FF6-9AEA-0C104E1D1C1C}" srcId="{CA056F91-B44C-4BB5-ACC3-E06903D29CD7}" destId="{F6E70349-FF4C-46A5-9EC4-CF12CEECF972}" srcOrd="4" destOrd="0" parTransId="{EB4F3078-D0D6-49E1-A255-71C1A3411B9E}" sibTransId="{8B437172-4124-4320-8AB0-98725F5B3BA1}"/>
    <dgm:cxn modelId="{41C4DC50-7F2E-4571-9F65-6DA255ABAF62}" type="presOf" srcId="{5C3FCDDF-B21C-465E-96C4-4FD3DE149B61}" destId="{D4EA5C13-2D15-4B9F-9B2F-373B1C44AB0D}" srcOrd="0" destOrd="0" presId="urn:microsoft.com/office/officeart/2005/8/layout/default"/>
    <dgm:cxn modelId="{40329E79-AEF8-4176-89A1-CF85DFD903B0}" srcId="{CA056F91-B44C-4BB5-ACC3-E06903D29CD7}" destId="{38D9D071-2A3E-467C-829C-6387106701B5}" srcOrd="6" destOrd="0" parTransId="{5DA6D3C8-B304-4A10-A43C-0417FF4745AF}" sibTransId="{97C21AE2-22CC-46CA-9A7A-227127D7EEC2}"/>
    <dgm:cxn modelId="{3CA7478D-72A5-46A4-9F64-39FBE33969FF}" type="presOf" srcId="{A207FA51-9DB5-4B06-8068-3B78C0EA2B71}" destId="{891A2C55-C67E-4AF4-8446-AEF01B2DA85D}" srcOrd="0" destOrd="0" presId="urn:microsoft.com/office/officeart/2005/8/layout/default"/>
    <dgm:cxn modelId="{496C37A3-1BF4-4B03-A28D-4E8C4A291377}" type="presOf" srcId="{99877C98-5750-438C-944B-E6B73F6EA6AB}" destId="{B9B781BD-98C7-4673-B600-1D4ACC8CEB09}" srcOrd="0" destOrd="0" presId="urn:microsoft.com/office/officeart/2005/8/layout/default"/>
    <dgm:cxn modelId="{7E867CBB-3F99-4D37-8B0D-C9D218E02E87}" srcId="{CA056F91-B44C-4BB5-ACC3-E06903D29CD7}" destId="{99877C98-5750-438C-944B-E6B73F6EA6AB}" srcOrd="1" destOrd="0" parTransId="{A5A6527E-3344-4057-AE86-1B28BA14C05C}" sibTransId="{1EAA20E1-CB3F-4937-BC16-796730F3B257}"/>
    <dgm:cxn modelId="{2646D0C8-03A5-4F22-8B2A-FD14532D546A}" type="presOf" srcId="{B8EA698E-07A2-4E07-B67F-A02EB23DF0F2}" destId="{7ADE1652-B644-4F9E-A64D-066A9A5807B4}" srcOrd="0" destOrd="0" presId="urn:microsoft.com/office/officeart/2005/8/layout/default"/>
    <dgm:cxn modelId="{8874CBD0-D415-48AC-BFD0-28C3AFFF39DB}" srcId="{CA056F91-B44C-4BB5-ACC3-E06903D29CD7}" destId="{A207FA51-9DB5-4B06-8068-3B78C0EA2B71}" srcOrd="5" destOrd="0" parTransId="{A584E3FA-700B-4839-B736-51610107AA47}" sibTransId="{EA22CE84-2F20-44AF-AD21-6A6A5074CB72}"/>
    <dgm:cxn modelId="{2CEF1CD2-4AC0-43CC-9BFD-6A1B81635E83}" type="presOf" srcId="{F6E70349-FF4C-46A5-9EC4-CF12CEECF972}" destId="{7CB98246-5D35-4DB8-910E-EA2FC0480A97}" srcOrd="0" destOrd="0" presId="urn:microsoft.com/office/officeart/2005/8/layout/default"/>
    <dgm:cxn modelId="{6ACDECE3-41B6-4A72-9F2A-9FA547A028B1}" type="presOf" srcId="{CA056F91-B44C-4BB5-ACC3-E06903D29CD7}" destId="{87C6979D-A9E8-4580-96C4-2465FB4FF9BB}" srcOrd="0" destOrd="0" presId="urn:microsoft.com/office/officeart/2005/8/layout/default"/>
    <dgm:cxn modelId="{EA7B6A6E-A8CC-4223-9F61-F436A0361344}" type="presParOf" srcId="{87C6979D-A9E8-4580-96C4-2465FB4FF9BB}" destId="{DDBBBB4B-F2DB-4D20-AA18-00C95913DD61}" srcOrd="0" destOrd="0" presId="urn:microsoft.com/office/officeart/2005/8/layout/default"/>
    <dgm:cxn modelId="{D3514F08-C85A-42E9-A3A4-8B42D69C16F2}" type="presParOf" srcId="{87C6979D-A9E8-4580-96C4-2465FB4FF9BB}" destId="{76170F2B-76F9-48C5-85EC-2AE111752A8B}" srcOrd="1" destOrd="0" presId="urn:microsoft.com/office/officeart/2005/8/layout/default"/>
    <dgm:cxn modelId="{AABAAE39-66FB-4815-AF9E-527677C2511C}" type="presParOf" srcId="{87C6979D-A9E8-4580-96C4-2465FB4FF9BB}" destId="{B9B781BD-98C7-4673-B600-1D4ACC8CEB09}" srcOrd="2" destOrd="0" presId="urn:microsoft.com/office/officeart/2005/8/layout/default"/>
    <dgm:cxn modelId="{04FBD3CD-E9C3-4612-BE1E-83F3A7336839}" type="presParOf" srcId="{87C6979D-A9E8-4580-96C4-2465FB4FF9BB}" destId="{FC7FBD16-9C60-41C3-A1A8-4B261EEE3524}" srcOrd="3" destOrd="0" presId="urn:microsoft.com/office/officeart/2005/8/layout/default"/>
    <dgm:cxn modelId="{957872E0-8EF4-4D19-8402-D0E90E11E562}" type="presParOf" srcId="{87C6979D-A9E8-4580-96C4-2465FB4FF9BB}" destId="{7ADE1652-B644-4F9E-A64D-066A9A5807B4}" srcOrd="4" destOrd="0" presId="urn:microsoft.com/office/officeart/2005/8/layout/default"/>
    <dgm:cxn modelId="{321E97B0-786B-4C08-BF10-A53766FFB926}" type="presParOf" srcId="{87C6979D-A9E8-4580-96C4-2465FB4FF9BB}" destId="{FC933220-883A-4DE8-B9B6-998B5511DF4A}" srcOrd="5" destOrd="0" presId="urn:microsoft.com/office/officeart/2005/8/layout/default"/>
    <dgm:cxn modelId="{07D51BB5-F3C9-401D-A769-DF58C0467F4F}" type="presParOf" srcId="{87C6979D-A9E8-4580-96C4-2465FB4FF9BB}" destId="{D4EA5C13-2D15-4B9F-9B2F-373B1C44AB0D}" srcOrd="6" destOrd="0" presId="urn:microsoft.com/office/officeart/2005/8/layout/default"/>
    <dgm:cxn modelId="{6A56EEB0-6BE0-4DED-9004-71AB2BF8E8F0}" type="presParOf" srcId="{87C6979D-A9E8-4580-96C4-2465FB4FF9BB}" destId="{A99AC4E5-C6D0-45B6-905C-089445BCBC7E}" srcOrd="7" destOrd="0" presId="urn:microsoft.com/office/officeart/2005/8/layout/default"/>
    <dgm:cxn modelId="{9D857EE7-ECC0-43E9-BCA2-9689038B0CB8}" type="presParOf" srcId="{87C6979D-A9E8-4580-96C4-2465FB4FF9BB}" destId="{7CB98246-5D35-4DB8-910E-EA2FC0480A97}" srcOrd="8" destOrd="0" presId="urn:microsoft.com/office/officeart/2005/8/layout/default"/>
    <dgm:cxn modelId="{12E78B50-462D-443B-B3D8-29DE38EA6A0A}" type="presParOf" srcId="{87C6979D-A9E8-4580-96C4-2465FB4FF9BB}" destId="{F33D5EDE-F36E-4F84-AEC6-0F3DDCE2E621}" srcOrd="9" destOrd="0" presId="urn:microsoft.com/office/officeart/2005/8/layout/default"/>
    <dgm:cxn modelId="{009DA725-28A4-48C4-B6FD-9509B73F9158}" type="presParOf" srcId="{87C6979D-A9E8-4580-96C4-2465FB4FF9BB}" destId="{891A2C55-C67E-4AF4-8446-AEF01B2DA85D}" srcOrd="10" destOrd="0" presId="urn:microsoft.com/office/officeart/2005/8/layout/default"/>
    <dgm:cxn modelId="{CA78881B-306F-4F14-9DC1-E4322DE03EC0}" type="presParOf" srcId="{87C6979D-A9E8-4580-96C4-2465FB4FF9BB}" destId="{64C0AE8C-7BB8-42F6-9287-AC470F2328E5}" srcOrd="11" destOrd="0" presId="urn:microsoft.com/office/officeart/2005/8/layout/default"/>
    <dgm:cxn modelId="{1A4F9561-8C94-4A81-81FE-E3225C549D1F}" type="presParOf" srcId="{87C6979D-A9E8-4580-96C4-2465FB4FF9BB}" destId="{8795D59D-4B50-42D4-8045-8498454FB2A1}"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177148-11ED-4CAB-97FB-E0F800F86EC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AD734FF3-81E8-434C-A8F6-F258B793634B}">
      <dgm:prSet phldrT="[Text]" custT="1"/>
      <dgm:spPr/>
      <dgm:t>
        <a:bodyPr/>
        <a:lstStyle/>
        <a:p>
          <a:r>
            <a:rPr lang="en-US" sz="1600">
              <a:effectLst>
                <a:outerShdw blurRad="38100" dist="38100" dir="2700000" algn="tl">
                  <a:srgbClr val="000000">
                    <a:alpha val="43137"/>
                  </a:srgbClr>
                </a:outerShdw>
              </a:effectLst>
              <a:latin typeface="Arial" panose="020B0604020202020204" pitchFamily="34" charset="0"/>
              <a:cs typeface="Arial" panose="020B0604020202020204" pitchFamily="34" charset="0"/>
            </a:rPr>
            <a:t>Pipeline</a:t>
          </a:r>
          <a:endParaRPr lang="en-GB" sz="160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gm:t>
    </dgm:pt>
    <dgm:pt modelId="{D6BAA917-9333-4E83-99E2-7563508A8DAE}" type="parTrans" cxnId="{9E63029C-A35B-4394-B48D-E78F79537801}">
      <dgm:prSet/>
      <dgm:spPr/>
      <dgm:t>
        <a:bodyPr/>
        <a:lstStyle/>
        <a:p>
          <a:endParaRPr lang="en-GB"/>
        </a:p>
      </dgm:t>
    </dgm:pt>
    <dgm:pt modelId="{74035010-087D-4CC2-87E2-AF05CFC7B665}" type="sibTrans" cxnId="{9E63029C-A35B-4394-B48D-E78F79537801}">
      <dgm:prSet/>
      <dgm:spPr/>
      <dgm:t>
        <a:bodyPr/>
        <a:lstStyle/>
        <a:p>
          <a:endParaRPr lang="en-GB"/>
        </a:p>
      </dgm:t>
    </dgm:pt>
    <dgm:pt modelId="{D4E41FBF-0A72-4FCB-AA71-AB11E85DCFE6}">
      <dgm:prSet phldrT="[Text]" custT="1"/>
      <dgm:spPr/>
      <dgm:t>
        <a:bodyPr/>
        <a:lstStyle/>
        <a:p>
          <a:r>
            <a:rPr lang="en-US" sz="1600" dirty="0"/>
            <a:t>Workforce data analysis</a:t>
          </a:r>
          <a:endParaRPr lang="en-GB" sz="1600" dirty="0"/>
        </a:p>
      </dgm:t>
    </dgm:pt>
    <dgm:pt modelId="{B111B0E3-864B-4EE9-93DD-F2A86D0F052B}" type="parTrans" cxnId="{EF2AB344-186B-426A-817C-ED1492F50C57}">
      <dgm:prSet/>
      <dgm:spPr/>
      <dgm:t>
        <a:bodyPr/>
        <a:lstStyle/>
        <a:p>
          <a:endParaRPr lang="en-GB"/>
        </a:p>
      </dgm:t>
    </dgm:pt>
    <dgm:pt modelId="{0168A80C-F88D-4184-BCF5-CC20848C29F6}" type="sibTrans" cxnId="{EF2AB344-186B-426A-817C-ED1492F50C57}">
      <dgm:prSet/>
      <dgm:spPr/>
      <dgm:t>
        <a:bodyPr/>
        <a:lstStyle/>
        <a:p>
          <a:endParaRPr lang="en-GB"/>
        </a:p>
      </dgm:t>
    </dgm:pt>
    <dgm:pt modelId="{C1C69DCB-B9BA-4B0C-B57A-DFC70DF2CBBC}">
      <dgm:prSet phldrT="[Text]" custT="1"/>
      <dgm:spPr/>
      <dgm:t>
        <a:bodyPr/>
        <a:lstStyle/>
        <a:p>
          <a:r>
            <a:rPr lang="en-US" sz="1600" dirty="0"/>
            <a:t>Mentorship</a:t>
          </a:r>
          <a:endParaRPr lang="en-GB" sz="1600" dirty="0"/>
        </a:p>
      </dgm:t>
    </dgm:pt>
    <dgm:pt modelId="{F070F6EF-8C01-48C0-B330-553FEC6B9227}" type="parTrans" cxnId="{954E0DC1-5B86-40C7-A8FB-159110308A9B}">
      <dgm:prSet/>
      <dgm:spPr/>
      <dgm:t>
        <a:bodyPr/>
        <a:lstStyle/>
        <a:p>
          <a:endParaRPr lang="en-GB"/>
        </a:p>
      </dgm:t>
    </dgm:pt>
    <dgm:pt modelId="{88DA03E1-04D3-4E71-9B99-C7CA35E47866}" type="sibTrans" cxnId="{954E0DC1-5B86-40C7-A8FB-159110308A9B}">
      <dgm:prSet/>
      <dgm:spPr/>
      <dgm:t>
        <a:bodyPr/>
        <a:lstStyle/>
        <a:p>
          <a:endParaRPr lang="en-GB"/>
        </a:p>
      </dgm:t>
    </dgm:pt>
    <dgm:pt modelId="{6BCFAB0A-24EF-46A3-B2E9-C824815AA291}">
      <dgm:prSet phldrT="[Text]" custT="1"/>
      <dgm:spPr/>
      <dgm:t>
        <a:bodyPr/>
        <a:lstStyle/>
        <a:p>
          <a:r>
            <a:rPr lang="en-US" sz="1600">
              <a:effectLst>
                <a:outerShdw blurRad="38100" dist="38100" dir="2700000" algn="tl">
                  <a:srgbClr val="000000">
                    <a:alpha val="43137"/>
                  </a:srgbClr>
                </a:outerShdw>
              </a:effectLst>
            </a:rPr>
            <a:t>Awareness       of roles</a:t>
          </a:r>
          <a:endParaRPr lang="en-GB" sz="1600">
            <a:effectLst>
              <a:outerShdw blurRad="38100" dist="38100" dir="2700000" algn="tl">
                <a:srgbClr val="000000">
                  <a:alpha val="43137"/>
                </a:srgbClr>
              </a:outerShdw>
            </a:effectLst>
          </a:endParaRPr>
        </a:p>
      </dgm:t>
    </dgm:pt>
    <dgm:pt modelId="{1E83AB7A-BEA9-4302-A7A0-F73C89FE14A7}" type="parTrans" cxnId="{81AC13E9-9D6B-4721-AC97-2296C65C7133}">
      <dgm:prSet/>
      <dgm:spPr/>
      <dgm:t>
        <a:bodyPr/>
        <a:lstStyle/>
        <a:p>
          <a:endParaRPr lang="en-GB"/>
        </a:p>
      </dgm:t>
    </dgm:pt>
    <dgm:pt modelId="{10BC0192-F66B-438E-86F0-4CE8A29882CD}" type="sibTrans" cxnId="{81AC13E9-9D6B-4721-AC97-2296C65C7133}">
      <dgm:prSet/>
      <dgm:spPr/>
      <dgm:t>
        <a:bodyPr/>
        <a:lstStyle/>
        <a:p>
          <a:endParaRPr lang="en-GB"/>
        </a:p>
      </dgm:t>
    </dgm:pt>
    <dgm:pt modelId="{D3601375-4CC0-4C52-A88E-8A871A006A4D}">
      <dgm:prSet phldrT="[Text]" custT="1"/>
      <dgm:spPr/>
      <dgm:t>
        <a:bodyPr/>
        <a:lstStyle/>
        <a:p>
          <a:r>
            <a:rPr lang="en-US" sz="1600" dirty="0"/>
            <a:t>Training Needs analysis</a:t>
          </a:r>
          <a:endParaRPr lang="en-GB" sz="1600" dirty="0"/>
        </a:p>
      </dgm:t>
    </dgm:pt>
    <dgm:pt modelId="{736FC29B-14E7-4744-BC8D-4ABDB8FDCB2F}" type="parTrans" cxnId="{022A19DB-A45A-445B-A048-EA16C12692D7}">
      <dgm:prSet/>
      <dgm:spPr/>
      <dgm:t>
        <a:bodyPr/>
        <a:lstStyle/>
        <a:p>
          <a:endParaRPr lang="en-GB"/>
        </a:p>
      </dgm:t>
    </dgm:pt>
    <dgm:pt modelId="{0C5532B0-6194-4258-84D3-4A1421E56D19}" type="sibTrans" cxnId="{022A19DB-A45A-445B-A048-EA16C12692D7}">
      <dgm:prSet/>
      <dgm:spPr/>
      <dgm:t>
        <a:bodyPr/>
        <a:lstStyle/>
        <a:p>
          <a:endParaRPr lang="en-GB"/>
        </a:p>
      </dgm:t>
    </dgm:pt>
    <dgm:pt modelId="{18E4C253-B6C7-4A66-8331-7270BE25177D}">
      <dgm:prSet phldrT="[Text]" custT="1"/>
      <dgm:spPr/>
      <dgm:t>
        <a:bodyPr/>
        <a:lstStyle/>
        <a:p>
          <a:r>
            <a:rPr lang="en-US" sz="1600">
              <a:effectLst>
                <a:outerShdw blurRad="38100" dist="38100" dir="2700000" algn="tl">
                  <a:srgbClr val="000000">
                    <a:alpha val="43137"/>
                  </a:srgbClr>
                </a:outerShdw>
              </a:effectLst>
            </a:rPr>
            <a:t>Training opportunities</a:t>
          </a:r>
          <a:endParaRPr lang="en-GB" sz="1600">
            <a:effectLst>
              <a:outerShdw blurRad="38100" dist="38100" dir="2700000" algn="tl">
                <a:srgbClr val="000000">
                  <a:alpha val="43137"/>
                </a:srgbClr>
              </a:outerShdw>
            </a:effectLst>
          </a:endParaRPr>
        </a:p>
      </dgm:t>
    </dgm:pt>
    <dgm:pt modelId="{F0F34426-8143-47CB-A794-03F79746E23E}" type="parTrans" cxnId="{FD359B46-E97E-4183-B390-2E69AD65AE2D}">
      <dgm:prSet/>
      <dgm:spPr/>
      <dgm:t>
        <a:bodyPr/>
        <a:lstStyle/>
        <a:p>
          <a:endParaRPr lang="en-GB"/>
        </a:p>
      </dgm:t>
    </dgm:pt>
    <dgm:pt modelId="{F8355C3B-1851-4E0E-967D-0A0BA2E2C85A}" type="sibTrans" cxnId="{FD359B46-E97E-4183-B390-2E69AD65AE2D}">
      <dgm:prSet/>
      <dgm:spPr/>
      <dgm:t>
        <a:bodyPr/>
        <a:lstStyle/>
        <a:p>
          <a:endParaRPr lang="en-GB"/>
        </a:p>
      </dgm:t>
    </dgm:pt>
    <dgm:pt modelId="{9CD027C7-A7A2-4CD4-A9C5-26DFC602D50C}">
      <dgm:prSet phldrT="[Text]" custT="1"/>
      <dgm:spPr/>
      <dgm:t>
        <a:bodyPr/>
        <a:lstStyle/>
        <a:p>
          <a:r>
            <a:rPr lang="en-US" sz="1600" dirty="0"/>
            <a:t>What is needed?</a:t>
          </a:r>
          <a:endParaRPr lang="en-GB" sz="1600" dirty="0"/>
        </a:p>
      </dgm:t>
    </dgm:pt>
    <dgm:pt modelId="{7C438AF3-09DB-406E-A4C0-6770AE87FBF0}" type="parTrans" cxnId="{A159C8B3-62EE-4FCE-BA54-D39D8F9A9B69}">
      <dgm:prSet/>
      <dgm:spPr/>
      <dgm:t>
        <a:bodyPr/>
        <a:lstStyle/>
        <a:p>
          <a:endParaRPr lang="en-GB"/>
        </a:p>
      </dgm:t>
    </dgm:pt>
    <dgm:pt modelId="{3E5E4DD0-E1FD-40C7-B4B7-6EED55E83915}" type="sibTrans" cxnId="{A159C8B3-62EE-4FCE-BA54-D39D8F9A9B69}">
      <dgm:prSet/>
      <dgm:spPr/>
      <dgm:t>
        <a:bodyPr/>
        <a:lstStyle/>
        <a:p>
          <a:endParaRPr lang="en-GB"/>
        </a:p>
      </dgm:t>
    </dgm:pt>
    <dgm:pt modelId="{EAD95F49-371E-4567-9DE1-76D8108E7DA7}">
      <dgm:prSet custT="1"/>
      <dgm:spPr/>
      <dgm:t>
        <a:bodyPr/>
        <a:lstStyle/>
        <a:p>
          <a:r>
            <a:rPr lang="en-US" sz="1600">
              <a:effectLst>
                <a:outerShdw blurRad="38100" dist="38100" dir="2700000" algn="tl">
                  <a:srgbClr val="000000">
                    <a:alpha val="43137"/>
                  </a:srgbClr>
                </a:outerShdw>
              </a:effectLst>
            </a:rPr>
            <a:t>Capability and capacity</a:t>
          </a:r>
          <a:endParaRPr lang="en-GB" sz="1600">
            <a:effectLst>
              <a:outerShdw blurRad="38100" dist="38100" dir="2700000" algn="tl">
                <a:srgbClr val="000000">
                  <a:alpha val="43137"/>
                </a:srgbClr>
              </a:outerShdw>
            </a:effectLst>
          </a:endParaRPr>
        </a:p>
      </dgm:t>
    </dgm:pt>
    <dgm:pt modelId="{8C1D925E-8569-45A2-BD3C-51AF5F081B1E}" type="parTrans" cxnId="{D4D94FA8-2815-43A3-840E-DC03417AB311}">
      <dgm:prSet/>
      <dgm:spPr/>
      <dgm:t>
        <a:bodyPr/>
        <a:lstStyle/>
        <a:p>
          <a:endParaRPr lang="en-GB"/>
        </a:p>
      </dgm:t>
    </dgm:pt>
    <dgm:pt modelId="{6E8C5D40-F0B8-4431-B270-7AB904133A4B}" type="sibTrans" cxnId="{D4D94FA8-2815-43A3-840E-DC03417AB311}">
      <dgm:prSet/>
      <dgm:spPr/>
      <dgm:t>
        <a:bodyPr/>
        <a:lstStyle/>
        <a:p>
          <a:endParaRPr lang="en-GB"/>
        </a:p>
      </dgm:t>
    </dgm:pt>
    <dgm:pt modelId="{23758F9C-0387-4499-8F08-591D5B9F351E}">
      <dgm:prSet custT="1"/>
      <dgm:spPr/>
      <dgm:t>
        <a:bodyPr/>
        <a:lstStyle/>
        <a:p>
          <a:r>
            <a:rPr lang="en-US" sz="1600">
              <a:effectLst>
                <a:outerShdw blurRad="38100" dist="38100" dir="2700000" algn="tl">
                  <a:srgbClr val="000000">
                    <a:alpha val="43137"/>
                  </a:srgbClr>
                </a:outerShdw>
              </a:effectLst>
            </a:rPr>
            <a:t>Skill mix</a:t>
          </a:r>
          <a:endParaRPr lang="en-GB" sz="1600">
            <a:effectLst>
              <a:outerShdw blurRad="38100" dist="38100" dir="2700000" algn="tl">
                <a:srgbClr val="000000">
                  <a:alpha val="43137"/>
                </a:srgbClr>
              </a:outerShdw>
            </a:effectLst>
          </a:endParaRPr>
        </a:p>
      </dgm:t>
    </dgm:pt>
    <dgm:pt modelId="{2750796E-E06E-4308-AD16-9DFFFACE80D2}" type="parTrans" cxnId="{670B840A-354D-46B8-ABD8-97CC3A27163B}">
      <dgm:prSet/>
      <dgm:spPr/>
      <dgm:t>
        <a:bodyPr/>
        <a:lstStyle/>
        <a:p>
          <a:endParaRPr lang="en-GB"/>
        </a:p>
      </dgm:t>
    </dgm:pt>
    <dgm:pt modelId="{FECD16BD-90F0-4E24-A734-1746D883889C}" type="sibTrans" cxnId="{670B840A-354D-46B8-ABD8-97CC3A27163B}">
      <dgm:prSet/>
      <dgm:spPr/>
      <dgm:t>
        <a:bodyPr/>
        <a:lstStyle/>
        <a:p>
          <a:endParaRPr lang="en-GB"/>
        </a:p>
      </dgm:t>
    </dgm:pt>
    <dgm:pt modelId="{211F527B-C3D1-46D2-8CA8-7C2F9AB9590E}">
      <dgm:prSet custT="1"/>
      <dgm:spPr/>
      <dgm:t>
        <a:bodyPr/>
        <a:lstStyle/>
        <a:p>
          <a:r>
            <a:rPr lang="en-US" sz="1600">
              <a:effectLst>
                <a:outerShdw blurRad="38100" dist="38100" dir="2700000" algn="tl">
                  <a:srgbClr val="000000">
                    <a:alpha val="43137"/>
                  </a:srgbClr>
                </a:outerShdw>
              </a:effectLst>
            </a:rPr>
            <a:t>Retention</a:t>
          </a:r>
          <a:endParaRPr lang="en-GB" sz="1600">
            <a:effectLst>
              <a:outerShdw blurRad="38100" dist="38100" dir="2700000" algn="tl">
                <a:srgbClr val="000000">
                  <a:alpha val="43137"/>
                </a:srgbClr>
              </a:outerShdw>
            </a:effectLst>
          </a:endParaRPr>
        </a:p>
      </dgm:t>
    </dgm:pt>
    <dgm:pt modelId="{D14DBD18-2F74-42C4-9AE6-46C91DE85692}" type="parTrans" cxnId="{16E9A19E-A764-40B3-9935-B886CD9DE84A}">
      <dgm:prSet/>
      <dgm:spPr/>
      <dgm:t>
        <a:bodyPr/>
        <a:lstStyle/>
        <a:p>
          <a:endParaRPr lang="en-GB"/>
        </a:p>
      </dgm:t>
    </dgm:pt>
    <dgm:pt modelId="{B644BC42-C1D4-431E-884E-57BBF587F85A}" type="sibTrans" cxnId="{16E9A19E-A764-40B3-9935-B886CD9DE84A}">
      <dgm:prSet/>
      <dgm:spPr/>
      <dgm:t>
        <a:bodyPr/>
        <a:lstStyle/>
        <a:p>
          <a:endParaRPr lang="en-GB"/>
        </a:p>
      </dgm:t>
    </dgm:pt>
    <dgm:pt modelId="{92157955-8587-480F-9348-5C437A658AF9}">
      <dgm:prSet phldrT="[Text]" custT="1"/>
      <dgm:spPr/>
      <dgm:t>
        <a:bodyPr/>
        <a:lstStyle/>
        <a:p>
          <a:endParaRPr lang="en-GB" sz="1600" dirty="0"/>
        </a:p>
      </dgm:t>
    </dgm:pt>
    <dgm:pt modelId="{7367317A-8F17-4A46-808B-4680FD3B9045}" type="parTrans" cxnId="{572C6EDE-0493-471F-9589-09677588AE83}">
      <dgm:prSet/>
      <dgm:spPr/>
      <dgm:t>
        <a:bodyPr/>
        <a:lstStyle/>
        <a:p>
          <a:endParaRPr lang="en-GB"/>
        </a:p>
      </dgm:t>
    </dgm:pt>
    <dgm:pt modelId="{A27F077C-038D-4B01-B3ED-2A5994346D6C}" type="sibTrans" cxnId="{572C6EDE-0493-471F-9589-09677588AE83}">
      <dgm:prSet/>
      <dgm:spPr/>
      <dgm:t>
        <a:bodyPr/>
        <a:lstStyle/>
        <a:p>
          <a:endParaRPr lang="en-GB"/>
        </a:p>
      </dgm:t>
    </dgm:pt>
    <dgm:pt modelId="{B9FE8E5C-54BE-4734-A8F5-97DAC6C79C53}">
      <dgm:prSet phldrT="[Text]" custT="1"/>
      <dgm:spPr/>
      <dgm:t>
        <a:bodyPr/>
        <a:lstStyle/>
        <a:p>
          <a:r>
            <a:rPr lang="en-US" sz="1600"/>
            <a:t>Leadership and management</a:t>
          </a:r>
          <a:endParaRPr lang="en-GB" sz="1600"/>
        </a:p>
      </dgm:t>
    </dgm:pt>
    <dgm:pt modelId="{E84A73D4-7DE5-4E23-8256-C3C4ABAE1111}" type="parTrans" cxnId="{44509FA3-6C8A-4F5F-8D4C-EBB6F2A1F0FD}">
      <dgm:prSet/>
      <dgm:spPr/>
      <dgm:t>
        <a:bodyPr/>
        <a:lstStyle/>
        <a:p>
          <a:endParaRPr lang="en-GB"/>
        </a:p>
      </dgm:t>
    </dgm:pt>
    <dgm:pt modelId="{2F4BAD7F-80F5-4519-8301-72495F9D0424}" type="sibTrans" cxnId="{44509FA3-6C8A-4F5F-8D4C-EBB6F2A1F0FD}">
      <dgm:prSet/>
      <dgm:spPr/>
      <dgm:t>
        <a:bodyPr/>
        <a:lstStyle/>
        <a:p>
          <a:endParaRPr lang="en-GB"/>
        </a:p>
      </dgm:t>
    </dgm:pt>
    <dgm:pt modelId="{FBA36419-ABF4-4CA3-AE3F-6505275FDE88}">
      <dgm:prSet phldrT="[Text]" custT="1"/>
      <dgm:spPr/>
      <dgm:t>
        <a:bodyPr/>
        <a:lstStyle/>
        <a:p>
          <a:r>
            <a:rPr lang="en-US" sz="1600"/>
            <a:t>Increase awareness of NHSE systems</a:t>
          </a:r>
          <a:endParaRPr lang="en-GB" sz="1600"/>
        </a:p>
      </dgm:t>
    </dgm:pt>
    <dgm:pt modelId="{1BDF4CE9-7BDB-4A5F-90AC-7368CCAFFF89}" type="parTrans" cxnId="{79C2C07B-CD27-49A6-BD80-E761BC50175F}">
      <dgm:prSet/>
      <dgm:spPr/>
      <dgm:t>
        <a:bodyPr/>
        <a:lstStyle/>
        <a:p>
          <a:endParaRPr lang="en-GB"/>
        </a:p>
      </dgm:t>
    </dgm:pt>
    <dgm:pt modelId="{26676BEC-B095-4C8C-8F5A-1007B230E357}" type="sibTrans" cxnId="{79C2C07B-CD27-49A6-BD80-E761BC50175F}">
      <dgm:prSet/>
      <dgm:spPr/>
      <dgm:t>
        <a:bodyPr/>
        <a:lstStyle/>
        <a:p>
          <a:endParaRPr lang="en-GB"/>
        </a:p>
      </dgm:t>
    </dgm:pt>
    <dgm:pt modelId="{E34B6A5E-8E53-4DE1-B373-74B98A886520}">
      <dgm:prSet phldrT="[Text]" custT="1"/>
      <dgm:spPr/>
      <dgm:t>
        <a:bodyPr/>
        <a:lstStyle/>
        <a:p>
          <a:endParaRPr lang="en-GB" sz="1600"/>
        </a:p>
      </dgm:t>
    </dgm:pt>
    <dgm:pt modelId="{ED3C1E15-658D-4C7C-A565-7A8F85AD98F2}" type="parTrans" cxnId="{2A3B3B6F-01A8-48C6-8013-428D107DCEB8}">
      <dgm:prSet/>
      <dgm:spPr/>
      <dgm:t>
        <a:bodyPr/>
        <a:lstStyle/>
        <a:p>
          <a:endParaRPr lang="en-GB"/>
        </a:p>
      </dgm:t>
    </dgm:pt>
    <dgm:pt modelId="{1439FBE4-CE67-4152-A290-95F839900F4D}" type="sibTrans" cxnId="{2A3B3B6F-01A8-48C6-8013-428D107DCEB8}">
      <dgm:prSet/>
      <dgm:spPr/>
      <dgm:t>
        <a:bodyPr/>
        <a:lstStyle/>
        <a:p>
          <a:endParaRPr lang="en-GB"/>
        </a:p>
      </dgm:t>
    </dgm:pt>
    <dgm:pt modelId="{95F810C1-0F93-4FCE-B8D3-372015D67C45}">
      <dgm:prSet phldrT="[Text]" custT="1"/>
      <dgm:spPr/>
      <dgm:t>
        <a:bodyPr/>
        <a:lstStyle/>
        <a:p>
          <a:endParaRPr lang="en-GB" sz="1600"/>
        </a:p>
      </dgm:t>
    </dgm:pt>
    <dgm:pt modelId="{CEE0EB5D-3610-48F3-9529-4D3955D1ED96}" type="parTrans" cxnId="{C6E8C9B8-B6AB-40EB-8832-21053697912E}">
      <dgm:prSet/>
      <dgm:spPr/>
      <dgm:t>
        <a:bodyPr/>
        <a:lstStyle/>
        <a:p>
          <a:endParaRPr lang="en-GB"/>
        </a:p>
      </dgm:t>
    </dgm:pt>
    <dgm:pt modelId="{CA85DD59-047C-4B69-AA1B-C6F3CB2EDF7A}" type="sibTrans" cxnId="{C6E8C9B8-B6AB-40EB-8832-21053697912E}">
      <dgm:prSet/>
      <dgm:spPr/>
      <dgm:t>
        <a:bodyPr/>
        <a:lstStyle/>
        <a:p>
          <a:endParaRPr lang="en-GB"/>
        </a:p>
      </dgm:t>
    </dgm:pt>
    <dgm:pt modelId="{958814C8-8F76-4998-AED4-3F8C04561126}">
      <dgm:prSet phldrT="[Text]" custT="1"/>
      <dgm:spPr/>
      <dgm:t>
        <a:bodyPr/>
        <a:lstStyle/>
        <a:p>
          <a:r>
            <a:rPr lang="en-US" sz="1600"/>
            <a:t>Multi-disciplinary programmes</a:t>
          </a:r>
          <a:endParaRPr lang="en-GB" sz="1600"/>
        </a:p>
      </dgm:t>
    </dgm:pt>
    <dgm:pt modelId="{983A0C13-ADFE-4DF7-8CF8-F965417DBF65}" type="parTrans" cxnId="{A69F97E0-E4EA-4665-9487-3EC09C096178}">
      <dgm:prSet/>
      <dgm:spPr/>
      <dgm:t>
        <a:bodyPr/>
        <a:lstStyle/>
        <a:p>
          <a:endParaRPr lang="en-GB"/>
        </a:p>
      </dgm:t>
    </dgm:pt>
    <dgm:pt modelId="{EDFBB4C9-DB20-4F31-A94E-E0B35010BD01}" type="sibTrans" cxnId="{A69F97E0-E4EA-4665-9487-3EC09C096178}">
      <dgm:prSet/>
      <dgm:spPr/>
      <dgm:t>
        <a:bodyPr/>
        <a:lstStyle/>
        <a:p>
          <a:endParaRPr lang="en-GB"/>
        </a:p>
      </dgm:t>
    </dgm:pt>
    <dgm:pt modelId="{4777955B-C520-48E4-B150-5B51D39D6A9C}">
      <dgm:prSet phldrT="[Text]" custT="1"/>
      <dgm:spPr/>
      <dgm:t>
        <a:bodyPr/>
        <a:lstStyle/>
        <a:p>
          <a:endParaRPr lang="en-GB" sz="1600"/>
        </a:p>
      </dgm:t>
    </dgm:pt>
    <dgm:pt modelId="{1D90B96E-3418-4400-B4FC-C1E74E17F3FD}" type="parTrans" cxnId="{32B7F928-3508-48A5-9C5C-2C39387F84AF}">
      <dgm:prSet/>
      <dgm:spPr/>
      <dgm:t>
        <a:bodyPr/>
        <a:lstStyle/>
        <a:p>
          <a:endParaRPr lang="en-GB"/>
        </a:p>
      </dgm:t>
    </dgm:pt>
    <dgm:pt modelId="{FE83B6E3-4577-4DE6-A291-A3AAD4429D1F}" type="sibTrans" cxnId="{32B7F928-3508-48A5-9C5C-2C39387F84AF}">
      <dgm:prSet/>
      <dgm:spPr/>
      <dgm:t>
        <a:bodyPr/>
        <a:lstStyle/>
        <a:p>
          <a:endParaRPr lang="en-GB"/>
        </a:p>
      </dgm:t>
    </dgm:pt>
    <dgm:pt modelId="{55EFD1FB-4B5C-4D50-92E4-C149750B5F67}">
      <dgm:prSet phldrT="[Text]" custT="1"/>
      <dgm:spPr/>
      <dgm:t>
        <a:bodyPr/>
        <a:lstStyle/>
        <a:p>
          <a:r>
            <a:rPr lang="en-US" sz="1600" dirty="0"/>
            <a:t>LDN/MCN workforce needs</a:t>
          </a:r>
          <a:endParaRPr lang="en-GB" sz="1600" dirty="0"/>
        </a:p>
      </dgm:t>
    </dgm:pt>
    <dgm:pt modelId="{6D75BF7F-1C0B-4547-BF3F-F17A48FEBCC1}" type="parTrans" cxnId="{53A96638-1F92-42AE-B4D0-AB45B0BD0CE3}">
      <dgm:prSet/>
      <dgm:spPr/>
      <dgm:t>
        <a:bodyPr/>
        <a:lstStyle/>
        <a:p>
          <a:endParaRPr lang="en-GB"/>
        </a:p>
      </dgm:t>
    </dgm:pt>
    <dgm:pt modelId="{946ECCF8-ECD4-49BE-8C25-5024C0DA8BEA}" type="sibTrans" cxnId="{53A96638-1F92-42AE-B4D0-AB45B0BD0CE3}">
      <dgm:prSet/>
      <dgm:spPr/>
      <dgm:t>
        <a:bodyPr/>
        <a:lstStyle/>
        <a:p>
          <a:endParaRPr lang="en-GB"/>
        </a:p>
      </dgm:t>
    </dgm:pt>
    <dgm:pt modelId="{BE24428D-A7FE-405A-9510-BC6233C06A66}">
      <dgm:prSet phldrT="[Text]" custT="1"/>
      <dgm:spPr/>
      <dgm:t>
        <a:bodyPr/>
        <a:lstStyle/>
        <a:p>
          <a:endParaRPr lang="en-GB" sz="1600" dirty="0"/>
        </a:p>
      </dgm:t>
    </dgm:pt>
    <dgm:pt modelId="{EC32B240-4204-4D09-8B5E-041F0A9D6F12}" type="parTrans" cxnId="{0B0DA93E-1E84-4C0A-81B4-A992218EE03D}">
      <dgm:prSet/>
      <dgm:spPr/>
      <dgm:t>
        <a:bodyPr/>
        <a:lstStyle/>
        <a:p>
          <a:endParaRPr lang="en-GB"/>
        </a:p>
      </dgm:t>
    </dgm:pt>
    <dgm:pt modelId="{ED294877-D36F-4688-84CB-6B25B14B0671}" type="sibTrans" cxnId="{0B0DA93E-1E84-4C0A-81B4-A992218EE03D}">
      <dgm:prSet/>
      <dgm:spPr/>
      <dgm:t>
        <a:bodyPr/>
        <a:lstStyle/>
        <a:p>
          <a:endParaRPr lang="en-GB"/>
        </a:p>
      </dgm:t>
    </dgm:pt>
    <dgm:pt modelId="{96C0928D-4E3D-42C5-852F-4BB8832168A9}">
      <dgm:prSet phldrT="[Text]" custT="1"/>
      <dgm:spPr/>
      <dgm:t>
        <a:bodyPr/>
        <a:lstStyle/>
        <a:p>
          <a:r>
            <a:rPr lang="en-US" sz="1600" dirty="0"/>
            <a:t>Engage with HEIs</a:t>
          </a:r>
          <a:endParaRPr lang="en-GB" sz="1600" dirty="0"/>
        </a:p>
      </dgm:t>
    </dgm:pt>
    <dgm:pt modelId="{D79105A4-CDB0-44D4-B0C1-DA6D2B6CA863}" type="parTrans" cxnId="{D0292B7F-10A9-4B20-9689-B733AA4677F7}">
      <dgm:prSet/>
      <dgm:spPr/>
      <dgm:t>
        <a:bodyPr/>
        <a:lstStyle/>
        <a:p>
          <a:endParaRPr lang="en-GB"/>
        </a:p>
      </dgm:t>
    </dgm:pt>
    <dgm:pt modelId="{2B682C46-216E-44D3-A42B-CD6B8CFFE3C7}" type="sibTrans" cxnId="{D0292B7F-10A9-4B20-9689-B733AA4677F7}">
      <dgm:prSet/>
      <dgm:spPr/>
      <dgm:t>
        <a:bodyPr/>
        <a:lstStyle/>
        <a:p>
          <a:endParaRPr lang="en-GB"/>
        </a:p>
      </dgm:t>
    </dgm:pt>
    <dgm:pt modelId="{B1F4ED96-BB5B-494A-A131-E865C22AF7D8}">
      <dgm:prSet phldrT="[Text]" custT="1"/>
      <dgm:spPr/>
      <dgm:t>
        <a:bodyPr/>
        <a:lstStyle/>
        <a:p>
          <a:endParaRPr lang="en-GB" sz="1600"/>
        </a:p>
      </dgm:t>
    </dgm:pt>
    <dgm:pt modelId="{F0A4061D-0A00-46C3-8402-81D7591C5A45}" type="parTrans" cxnId="{ADDB25E3-739D-4F06-A358-E194AA254323}">
      <dgm:prSet/>
      <dgm:spPr/>
      <dgm:t>
        <a:bodyPr/>
        <a:lstStyle/>
        <a:p>
          <a:endParaRPr lang="en-GB"/>
        </a:p>
      </dgm:t>
    </dgm:pt>
    <dgm:pt modelId="{F13EB966-29D5-48AB-B07C-0E39B03F907D}" type="sibTrans" cxnId="{ADDB25E3-739D-4F06-A358-E194AA254323}">
      <dgm:prSet/>
      <dgm:spPr/>
      <dgm:t>
        <a:bodyPr/>
        <a:lstStyle/>
        <a:p>
          <a:endParaRPr lang="en-GB"/>
        </a:p>
      </dgm:t>
    </dgm:pt>
    <dgm:pt modelId="{92044E43-0C9A-4CFB-BCAF-1C1781A744A9}">
      <dgm:prSet custT="1"/>
      <dgm:spPr/>
      <dgm:t>
        <a:bodyPr/>
        <a:lstStyle/>
        <a:p>
          <a:r>
            <a:rPr lang="en-US" sz="1600"/>
            <a:t>Dental Integrated Care Assistant programme</a:t>
          </a:r>
          <a:endParaRPr lang="en-GB" sz="1600"/>
        </a:p>
      </dgm:t>
    </dgm:pt>
    <dgm:pt modelId="{4B28F27C-30E2-49E0-9A35-217CEAAFFA40}" type="parTrans" cxnId="{C46BD7C1-5B39-4C4A-A0A4-848549250EC7}">
      <dgm:prSet/>
      <dgm:spPr/>
      <dgm:t>
        <a:bodyPr/>
        <a:lstStyle/>
        <a:p>
          <a:endParaRPr lang="en-GB"/>
        </a:p>
      </dgm:t>
    </dgm:pt>
    <dgm:pt modelId="{9C61BF22-8E0E-4376-8CD6-A65E670A5ABE}" type="sibTrans" cxnId="{C46BD7C1-5B39-4C4A-A0A4-848549250EC7}">
      <dgm:prSet/>
      <dgm:spPr/>
      <dgm:t>
        <a:bodyPr/>
        <a:lstStyle/>
        <a:p>
          <a:endParaRPr lang="en-GB"/>
        </a:p>
      </dgm:t>
    </dgm:pt>
    <dgm:pt modelId="{7C8C2CE6-D4F0-4D6F-8FE5-9E56ED27C7BB}">
      <dgm:prSet/>
      <dgm:spPr/>
      <dgm:t>
        <a:bodyPr/>
        <a:lstStyle/>
        <a:p>
          <a:endParaRPr lang="en-GB" sz="1900"/>
        </a:p>
      </dgm:t>
    </dgm:pt>
    <dgm:pt modelId="{9940A561-312D-4AED-9554-18E71803DF23}" type="parTrans" cxnId="{0663CDB5-04EB-417A-AC1E-B0477F5DB436}">
      <dgm:prSet/>
      <dgm:spPr/>
      <dgm:t>
        <a:bodyPr/>
        <a:lstStyle/>
        <a:p>
          <a:endParaRPr lang="en-GB"/>
        </a:p>
      </dgm:t>
    </dgm:pt>
    <dgm:pt modelId="{11F60994-F51E-4E26-B76D-4401C40B891A}" type="sibTrans" cxnId="{0663CDB5-04EB-417A-AC1E-B0477F5DB436}">
      <dgm:prSet/>
      <dgm:spPr/>
      <dgm:t>
        <a:bodyPr/>
        <a:lstStyle/>
        <a:p>
          <a:endParaRPr lang="en-GB"/>
        </a:p>
      </dgm:t>
    </dgm:pt>
    <dgm:pt modelId="{F53DC685-507A-460B-B240-08302B75EBD7}">
      <dgm:prSet/>
      <dgm:spPr/>
      <dgm:t>
        <a:bodyPr/>
        <a:lstStyle/>
        <a:p>
          <a:endParaRPr lang="en-GB" sz="1900"/>
        </a:p>
      </dgm:t>
    </dgm:pt>
    <dgm:pt modelId="{D1482CE0-A71B-4232-9413-D03D2026A6D2}" type="parTrans" cxnId="{5307D40D-00AF-4027-84F8-9D28B3D79465}">
      <dgm:prSet/>
      <dgm:spPr/>
      <dgm:t>
        <a:bodyPr/>
        <a:lstStyle/>
        <a:p>
          <a:endParaRPr lang="en-GB"/>
        </a:p>
      </dgm:t>
    </dgm:pt>
    <dgm:pt modelId="{0BD2AFF6-0B93-4173-9C52-DA9B360B94E4}" type="sibTrans" cxnId="{5307D40D-00AF-4027-84F8-9D28B3D79465}">
      <dgm:prSet/>
      <dgm:spPr/>
      <dgm:t>
        <a:bodyPr/>
        <a:lstStyle/>
        <a:p>
          <a:endParaRPr lang="en-GB"/>
        </a:p>
      </dgm:t>
    </dgm:pt>
    <dgm:pt modelId="{47E5FD97-5B90-4A44-842C-52A162F2FB34}">
      <dgm:prSet custT="1"/>
      <dgm:spPr/>
      <dgm:t>
        <a:bodyPr/>
        <a:lstStyle/>
        <a:p>
          <a:r>
            <a:rPr lang="en-US" sz="1600" dirty="0"/>
            <a:t>Innovative training </a:t>
          </a:r>
          <a:r>
            <a:rPr lang="en-US" sz="1600" dirty="0" err="1"/>
            <a:t>programmes</a:t>
          </a:r>
          <a:endParaRPr lang="en-GB" sz="1600" dirty="0"/>
        </a:p>
      </dgm:t>
    </dgm:pt>
    <dgm:pt modelId="{A8EAEFE7-F9DE-4BB0-99FE-854CC16B8EDF}" type="parTrans" cxnId="{0D9F8B94-B64B-4D7B-A580-C38C55180DDE}">
      <dgm:prSet/>
      <dgm:spPr/>
      <dgm:t>
        <a:bodyPr/>
        <a:lstStyle/>
        <a:p>
          <a:endParaRPr lang="en-GB"/>
        </a:p>
      </dgm:t>
    </dgm:pt>
    <dgm:pt modelId="{963E2E87-2E11-405C-A9E2-32172AA82A0F}" type="sibTrans" cxnId="{0D9F8B94-B64B-4D7B-A580-C38C55180DDE}">
      <dgm:prSet/>
      <dgm:spPr/>
      <dgm:t>
        <a:bodyPr/>
        <a:lstStyle/>
        <a:p>
          <a:endParaRPr lang="en-GB"/>
        </a:p>
      </dgm:t>
    </dgm:pt>
    <dgm:pt modelId="{F2E9B62C-10F4-48A4-88C9-964274EF6287}">
      <dgm:prSet custT="1"/>
      <dgm:spPr/>
      <dgm:t>
        <a:bodyPr/>
        <a:lstStyle/>
        <a:p>
          <a:endParaRPr lang="en-GB" sz="1600"/>
        </a:p>
      </dgm:t>
    </dgm:pt>
    <dgm:pt modelId="{59E7ADB6-55CE-4030-9D35-BE7195C0208A}" type="parTrans" cxnId="{9FDF1E05-1E0A-4247-9F9E-49FE5DDCCB92}">
      <dgm:prSet/>
      <dgm:spPr/>
      <dgm:t>
        <a:bodyPr/>
        <a:lstStyle/>
        <a:p>
          <a:endParaRPr lang="en-GB"/>
        </a:p>
      </dgm:t>
    </dgm:pt>
    <dgm:pt modelId="{F7E5A3BF-DF2A-4B45-9E86-51AF081D8948}" type="sibTrans" cxnId="{9FDF1E05-1E0A-4247-9F9E-49FE5DDCCB92}">
      <dgm:prSet/>
      <dgm:spPr/>
      <dgm:t>
        <a:bodyPr/>
        <a:lstStyle/>
        <a:p>
          <a:endParaRPr lang="en-GB"/>
        </a:p>
      </dgm:t>
    </dgm:pt>
    <dgm:pt modelId="{4058F40B-5025-4E64-979D-F20030C0CBDC}">
      <dgm:prSet custT="1"/>
      <dgm:spPr/>
      <dgm:t>
        <a:bodyPr/>
        <a:lstStyle/>
        <a:p>
          <a:r>
            <a:rPr lang="en-US" sz="1600"/>
            <a:t>Level 2 training and support</a:t>
          </a:r>
          <a:endParaRPr lang="en-GB" sz="1600"/>
        </a:p>
      </dgm:t>
    </dgm:pt>
    <dgm:pt modelId="{FED9A313-18B6-497A-84EF-27AF7E35CD13}" type="parTrans" cxnId="{9463B6D2-AD59-485E-968D-FAB79398173A}">
      <dgm:prSet/>
      <dgm:spPr/>
      <dgm:t>
        <a:bodyPr/>
        <a:lstStyle/>
        <a:p>
          <a:endParaRPr lang="en-GB"/>
        </a:p>
      </dgm:t>
    </dgm:pt>
    <dgm:pt modelId="{BEA1767E-188C-4B20-A86A-6A23F54BA902}" type="sibTrans" cxnId="{9463B6D2-AD59-485E-968D-FAB79398173A}">
      <dgm:prSet/>
      <dgm:spPr/>
      <dgm:t>
        <a:bodyPr/>
        <a:lstStyle/>
        <a:p>
          <a:endParaRPr lang="en-GB"/>
        </a:p>
      </dgm:t>
    </dgm:pt>
    <dgm:pt modelId="{52DC1BCA-7005-46FF-8DD1-33A0C71197CF}">
      <dgm:prSet custT="1"/>
      <dgm:spPr/>
      <dgm:t>
        <a:bodyPr/>
        <a:lstStyle/>
        <a:p>
          <a:endParaRPr lang="en-GB" sz="1600"/>
        </a:p>
      </dgm:t>
    </dgm:pt>
    <dgm:pt modelId="{C3BFF6A7-4F3F-4C6D-B035-D0CBC925132E}" type="parTrans" cxnId="{AE5A4ED0-23C4-4616-8E70-8F01829C03FE}">
      <dgm:prSet/>
      <dgm:spPr/>
      <dgm:t>
        <a:bodyPr/>
        <a:lstStyle/>
        <a:p>
          <a:endParaRPr lang="en-GB"/>
        </a:p>
      </dgm:t>
    </dgm:pt>
    <dgm:pt modelId="{C84FDF0F-2FA7-46D2-87DD-B6DD2563FF26}" type="sibTrans" cxnId="{AE5A4ED0-23C4-4616-8E70-8F01829C03FE}">
      <dgm:prSet/>
      <dgm:spPr/>
      <dgm:t>
        <a:bodyPr/>
        <a:lstStyle/>
        <a:p>
          <a:endParaRPr lang="en-GB"/>
        </a:p>
      </dgm:t>
    </dgm:pt>
    <dgm:pt modelId="{DBFF305A-D148-4245-9268-66F49A5CBC4C}">
      <dgm:prSet phldrT="[Text]" custT="1"/>
      <dgm:spPr/>
      <dgm:t>
        <a:bodyPr/>
        <a:lstStyle/>
        <a:p>
          <a:r>
            <a:rPr lang="en-US" sz="1600" dirty="0"/>
            <a:t>What is already available?</a:t>
          </a:r>
          <a:endParaRPr lang="en-GB" sz="1600" dirty="0"/>
        </a:p>
      </dgm:t>
    </dgm:pt>
    <dgm:pt modelId="{B3E2C964-1B5E-4ADD-AD58-77B820178C87}" type="parTrans" cxnId="{789BFB1B-7F81-4F7D-A93A-66D69D05F32C}">
      <dgm:prSet/>
      <dgm:spPr/>
      <dgm:t>
        <a:bodyPr/>
        <a:lstStyle/>
        <a:p>
          <a:endParaRPr lang="en-GB"/>
        </a:p>
      </dgm:t>
    </dgm:pt>
    <dgm:pt modelId="{59C2EA82-2043-4D2C-9440-D849C49C4D61}" type="sibTrans" cxnId="{789BFB1B-7F81-4F7D-A93A-66D69D05F32C}">
      <dgm:prSet/>
      <dgm:spPr/>
      <dgm:t>
        <a:bodyPr/>
        <a:lstStyle/>
        <a:p>
          <a:endParaRPr lang="en-GB"/>
        </a:p>
      </dgm:t>
    </dgm:pt>
    <dgm:pt modelId="{FC49BB4E-B096-4B0D-8AAF-98C1FF64CBE3}">
      <dgm:prSet phldrT="[Text]" custT="1"/>
      <dgm:spPr/>
      <dgm:t>
        <a:bodyPr/>
        <a:lstStyle/>
        <a:p>
          <a:r>
            <a:rPr lang="en-US" sz="1600" dirty="0"/>
            <a:t>Where should training be targeted?</a:t>
          </a:r>
          <a:endParaRPr lang="en-GB" sz="1600" dirty="0"/>
        </a:p>
      </dgm:t>
    </dgm:pt>
    <dgm:pt modelId="{0364A707-5DED-4A2B-8586-B4F1A17A560F}" type="parTrans" cxnId="{BA43FCD5-31F1-405D-91D7-F67485F7AE19}">
      <dgm:prSet/>
      <dgm:spPr/>
      <dgm:t>
        <a:bodyPr/>
        <a:lstStyle/>
        <a:p>
          <a:endParaRPr lang="en-GB"/>
        </a:p>
      </dgm:t>
    </dgm:pt>
    <dgm:pt modelId="{6EC5F328-C24A-4779-86E4-7D11275EBBC7}" type="sibTrans" cxnId="{BA43FCD5-31F1-405D-91D7-F67485F7AE19}">
      <dgm:prSet/>
      <dgm:spPr/>
      <dgm:t>
        <a:bodyPr/>
        <a:lstStyle/>
        <a:p>
          <a:endParaRPr lang="en-GB"/>
        </a:p>
      </dgm:t>
    </dgm:pt>
    <dgm:pt modelId="{2C29ECA7-A7E8-4F7A-AD90-CE7FA8DC4F6A}">
      <dgm:prSet phldrT="[Text]" custT="1"/>
      <dgm:spPr/>
      <dgm:t>
        <a:bodyPr/>
        <a:lstStyle/>
        <a:p>
          <a:r>
            <a:rPr lang="en-US" sz="1600" dirty="0"/>
            <a:t>Should we develop more?</a:t>
          </a:r>
          <a:endParaRPr lang="en-GB" sz="1600" dirty="0"/>
        </a:p>
      </dgm:t>
    </dgm:pt>
    <dgm:pt modelId="{DA17FA2F-53B6-493E-BEC0-DF4C29F3DC53}" type="parTrans" cxnId="{266C3B4B-4292-4313-A04D-53A27DA3E9FA}">
      <dgm:prSet/>
      <dgm:spPr/>
      <dgm:t>
        <a:bodyPr/>
        <a:lstStyle/>
        <a:p>
          <a:endParaRPr lang="en-GB"/>
        </a:p>
      </dgm:t>
    </dgm:pt>
    <dgm:pt modelId="{B93BC9B2-FFB3-4A78-A2FD-231635E1F287}" type="sibTrans" cxnId="{266C3B4B-4292-4313-A04D-53A27DA3E9FA}">
      <dgm:prSet/>
      <dgm:spPr/>
      <dgm:t>
        <a:bodyPr/>
        <a:lstStyle/>
        <a:p>
          <a:endParaRPr lang="en-GB"/>
        </a:p>
      </dgm:t>
    </dgm:pt>
    <dgm:pt modelId="{FAB4E984-63EF-44CE-B83B-3A674E44D3E5}">
      <dgm:prSet phldrT="[Text]" custT="1"/>
      <dgm:spPr/>
      <dgm:t>
        <a:bodyPr/>
        <a:lstStyle/>
        <a:p>
          <a:r>
            <a:rPr lang="en-US" sz="1600" dirty="0"/>
            <a:t>Accredited </a:t>
          </a:r>
          <a:r>
            <a:rPr lang="en-US" sz="1600" dirty="0" err="1"/>
            <a:t>programmes</a:t>
          </a:r>
          <a:endParaRPr lang="en-GB" sz="1600" dirty="0"/>
        </a:p>
      </dgm:t>
    </dgm:pt>
    <dgm:pt modelId="{6DFAADA3-8DB1-4901-8281-4A69103986DD}" type="parTrans" cxnId="{E2246182-1AEF-45DC-8C4E-C9E710277FC5}">
      <dgm:prSet/>
      <dgm:spPr/>
      <dgm:t>
        <a:bodyPr/>
        <a:lstStyle/>
        <a:p>
          <a:endParaRPr lang="en-GB"/>
        </a:p>
      </dgm:t>
    </dgm:pt>
    <dgm:pt modelId="{7442722F-72CB-41CE-90F6-6FC879C1B426}" type="sibTrans" cxnId="{E2246182-1AEF-45DC-8C4E-C9E710277FC5}">
      <dgm:prSet/>
      <dgm:spPr/>
      <dgm:t>
        <a:bodyPr/>
        <a:lstStyle/>
        <a:p>
          <a:endParaRPr lang="en-GB"/>
        </a:p>
      </dgm:t>
    </dgm:pt>
    <dgm:pt modelId="{A4EED2A1-8283-4D49-B6DE-97EA04349E4C}">
      <dgm:prSet phldrT="[Text]" custT="1"/>
      <dgm:spPr/>
      <dgm:t>
        <a:bodyPr/>
        <a:lstStyle/>
        <a:p>
          <a:endParaRPr lang="en-GB" sz="1600" dirty="0"/>
        </a:p>
      </dgm:t>
    </dgm:pt>
    <dgm:pt modelId="{D7F2F76C-39E9-415A-B348-80445CFC620C}" type="parTrans" cxnId="{FE34CAA6-37FD-41E8-A355-395D8D8D60FE}">
      <dgm:prSet/>
      <dgm:spPr/>
      <dgm:t>
        <a:bodyPr/>
        <a:lstStyle/>
        <a:p>
          <a:endParaRPr lang="en-GB"/>
        </a:p>
      </dgm:t>
    </dgm:pt>
    <dgm:pt modelId="{071DC17C-18DE-4C8A-A4DA-C0E933D72C9D}" type="sibTrans" cxnId="{FE34CAA6-37FD-41E8-A355-395D8D8D60FE}">
      <dgm:prSet/>
      <dgm:spPr/>
      <dgm:t>
        <a:bodyPr/>
        <a:lstStyle/>
        <a:p>
          <a:endParaRPr lang="en-GB"/>
        </a:p>
      </dgm:t>
    </dgm:pt>
    <dgm:pt modelId="{5842605D-A560-4C5E-8D1A-590CD8863367}">
      <dgm:prSet phldrT="[Text]" custT="1"/>
      <dgm:spPr/>
      <dgm:t>
        <a:bodyPr/>
        <a:lstStyle/>
        <a:p>
          <a:endParaRPr lang="en-GB" sz="1600"/>
        </a:p>
      </dgm:t>
    </dgm:pt>
    <dgm:pt modelId="{E01876CE-99E6-426E-8071-4DDD79539D2E}" type="parTrans" cxnId="{76A02640-FA9F-4B62-81D1-E62A374452EB}">
      <dgm:prSet/>
      <dgm:spPr/>
      <dgm:t>
        <a:bodyPr/>
        <a:lstStyle/>
        <a:p>
          <a:endParaRPr lang="en-GB"/>
        </a:p>
      </dgm:t>
    </dgm:pt>
    <dgm:pt modelId="{CEC28A38-0E55-4C34-A126-08EBEB4CB248}" type="sibTrans" cxnId="{76A02640-FA9F-4B62-81D1-E62A374452EB}">
      <dgm:prSet/>
      <dgm:spPr/>
      <dgm:t>
        <a:bodyPr/>
        <a:lstStyle/>
        <a:p>
          <a:endParaRPr lang="en-GB"/>
        </a:p>
      </dgm:t>
    </dgm:pt>
    <dgm:pt modelId="{4D98F7F3-E2CF-4260-AE07-5608D030AAE3}">
      <dgm:prSet phldrT="[Text]" custT="1"/>
      <dgm:spPr/>
      <dgm:t>
        <a:bodyPr/>
        <a:lstStyle/>
        <a:p>
          <a:endParaRPr lang="en-GB" sz="1600" dirty="0"/>
        </a:p>
      </dgm:t>
    </dgm:pt>
    <dgm:pt modelId="{8827C55D-D06A-4910-8232-83AF23222545}" type="parTrans" cxnId="{E7AEE250-5BD7-4F85-944D-C2987C0F2391}">
      <dgm:prSet/>
      <dgm:spPr/>
      <dgm:t>
        <a:bodyPr/>
        <a:lstStyle/>
        <a:p>
          <a:endParaRPr lang="en-GB"/>
        </a:p>
      </dgm:t>
    </dgm:pt>
    <dgm:pt modelId="{0FE69907-C0F7-4192-A4C9-1A2712B8E8CA}" type="sibTrans" cxnId="{E7AEE250-5BD7-4F85-944D-C2987C0F2391}">
      <dgm:prSet/>
      <dgm:spPr/>
      <dgm:t>
        <a:bodyPr/>
        <a:lstStyle/>
        <a:p>
          <a:endParaRPr lang="en-GB"/>
        </a:p>
      </dgm:t>
    </dgm:pt>
    <dgm:pt modelId="{8B74BF48-5D53-4B75-A3DB-71894EC739D7}">
      <dgm:prSet phldrT="[Text]" custT="1"/>
      <dgm:spPr/>
      <dgm:t>
        <a:bodyPr/>
        <a:lstStyle/>
        <a:p>
          <a:endParaRPr lang="en-GB" sz="1600"/>
        </a:p>
      </dgm:t>
    </dgm:pt>
    <dgm:pt modelId="{D48060BF-C514-43EB-BE08-FB09FAD21FF4}" type="parTrans" cxnId="{E0BEA030-9FCE-4BB3-A6B6-E2894A3A0445}">
      <dgm:prSet/>
      <dgm:spPr/>
      <dgm:t>
        <a:bodyPr/>
        <a:lstStyle/>
        <a:p>
          <a:endParaRPr lang="en-GB"/>
        </a:p>
      </dgm:t>
    </dgm:pt>
    <dgm:pt modelId="{427742F3-5770-481F-BBD5-7A362CF7343B}" type="sibTrans" cxnId="{E0BEA030-9FCE-4BB3-A6B6-E2894A3A0445}">
      <dgm:prSet/>
      <dgm:spPr/>
      <dgm:t>
        <a:bodyPr/>
        <a:lstStyle/>
        <a:p>
          <a:endParaRPr lang="en-GB"/>
        </a:p>
      </dgm:t>
    </dgm:pt>
    <dgm:pt modelId="{E3AB8C9C-92AA-4855-90AB-773E593C23CC}">
      <dgm:prSet custT="1"/>
      <dgm:spPr/>
      <dgm:t>
        <a:bodyPr/>
        <a:lstStyle/>
        <a:p>
          <a:r>
            <a:rPr lang="en-US" sz="1600" dirty="0"/>
            <a:t>Assistant posts</a:t>
          </a:r>
          <a:endParaRPr lang="en-GB" sz="1600" dirty="0"/>
        </a:p>
      </dgm:t>
    </dgm:pt>
    <dgm:pt modelId="{9A9652FF-22B5-40E5-8160-93661B0998EA}" type="parTrans" cxnId="{2C807BF7-6316-4C50-A929-466511C34BC4}">
      <dgm:prSet/>
      <dgm:spPr/>
      <dgm:t>
        <a:bodyPr/>
        <a:lstStyle/>
        <a:p>
          <a:endParaRPr lang="en-GB"/>
        </a:p>
      </dgm:t>
    </dgm:pt>
    <dgm:pt modelId="{42AA2234-3630-447E-93B5-ADB896D75253}" type="sibTrans" cxnId="{2C807BF7-6316-4C50-A929-466511C34BC4}">
      <dgm:prSet/>
      <dgm:spPr/>
      <dgm:t>
        <a:bodyPr/>
        <a:lstStyle/>
        <a:p>
          <a:endParaRPr lang="en-GB"/>
        </a:p>
      </dgm:t>
    </dgm:pt>
    <dgm:pt modelId="{FD178ECF-AA02-4EF2-BE58-A257AD0A08DE}">
      <dgm:prSet custT="1"/>
      <dgm:spPr/>
      <dgm:t>
        <a:bodyPr/>
        <a:lstStyle/>
        <a:p>
          <a:r>
            <a:rPr lang="en-US" sz="1550" dirty="0"/>
            <a:t>Undergraduate out-reach engagement</a:t>
          </a:r>
          <a:endParaRPr lang="en-GB" sz="1550" dirty="0"/>
        </a:p>
      </dgm:t>
    </dgm:pt>
    <dgm:pt modelId="{54F9A3AF-58F8-43DF-9E8E-405DF4645BF7}" type="parTrans" cxnId="{84817220-6C1D-4305-B136-2DB44750F7B1}">
      <dgm:prSet/>
      <dgm:spPr/>
      <dgm:t>
        <a:bodyPr/>
        <a:lstStyle/>
        <a:p>
          <a:endParaRPr lang="en-GB"/>
        </a:p>
      </dgm:t>
    </dgm:pt>
    <dgm:pt modelId="{8C386EDD-6F86-4BF3-9D81-1E8B7BDA25B1}" type="sibTrans" cxnId="{84817220-6C1D-4305-B136-2DB44750F7B1}">
      <dgm:prSet/>
      <dgm:spPr/>
      <dgm:t>
        <a:bodyPr/>
        <a:lstStyle/>
        <a:p>
          <a:endParaRPr lang="en-GB"/>
        </a:p>
      </dgm:t>
    </dgm:pt>
    <dgm:pt modelId="{DD0598AB-3D23-481D-9147-D68D5D75738F}">
      <dgm:prSet custT="1"/>
      <dgm:spPr/>
      <dgm:t>
        <a:bodyPr/>
        <a:lstStyle/>
        <a:p>
          <a:endParaRPr lang="en-GB" sz="1600" dirty="0"/>
        </a:p>
      </dgm:t>
    </dgm:pt>
    <dgm:pt modelId="{351BD0D7-A1DC-4DED-B756-0F6E23C04666}" type="parTrans" cxnId="{35DAB915-4795-498A-9814-F96565904A15}">
      <dgm:prSet/>
      <dgm:spPr/>
      <dgm:t>
        <a:bodyPr/>
        <a:lstStyle/>
        <a:p>
          <a:endParaRPr lang="en-GB"/>
        </a:p>
      </dgm:t>
    </dgm:pt>
    <dgm:pt modelId="{989474C7-AECE-4189-B784-F4D1AA1F0FB0}" type="sibTrans" cxnId="{35DAB915-4795-498A-9814-F96565904A15}">
      <dgm:prSet/>
      <dgm:spPr/>
      <dgm:t>
        <a:bodyPr/>
        <a:lstStyle/>
        <a:p>
          <a:endParaRPr lang="en-GB"/>
        </a:p>
      </dgm:t>
    </dgm:pt>
    <dgm:pt modelId="{0C2941C8-C24C-4DC2-9853-C5B5EF1E1B46}">
      <dgm:prSet custT="1"/>
      <dgm:spPr/>
      <dgm:t>
        <a:bodyPr/>
        <a:lstStyle/>
        <a:p>
          <a:r>
            <a:rPr lang="en-US" sz="1600" dirty="0"/>
            <a:t>DCP development</a:t>
          </a:r>
          <a:endParaRPr lang="en-GB" sz="1600" dirty="0"/>
        </a:p>
      </dgm:t>
    </dgm:pt>
    <dgm:pt modelId="{7DB20CF5-39F8-41EB-A1AC-C3759FE4B1C3}" type="parTrans" cxnId="{4E0E3422-656C-4119-90FC-53A993216516}">
      <dgm:prSet/>
      <dgm:spPr/>
      <dgm:t>
        <a:bodyPr/>
        <a:lstStyle/>
        <a:p>
          <a:endParaRPr lang="en-GB"/>
        </a:p>
      </dgm:t>
    </dgm:pt>
    <dgm:pt modelId="{EDF4F641-D4EE-4430-8807-B6BD2F791D98}" type="sibTrans" cxnId="{4E0E3422-656C-4119-90FC-53A993216516}">
      <dgm:prSet/>
      <dgm:spPr/>
      <dgm:t>
        <a:bodyPr/>
        <a:lstStyle/>
        <a:p>
          <a:endParaRPr lang="en-GB"/>
        </a:p>
      </dgm:t>
    </dgm:pt>
    <dgm:pt modelId="{BEC66C1B-8B46-4A45-BBB3-7269395B119F}">
      <dgm:prSet custT="1"/>
      <dgm:spPr/>
      <dgm:t>
        <a:bodyPr/>
        <a:lstStyle/>
        <a:p>
          <a:endParaRPr lang="en-GB" sz="1600" dirty="0"/>
        </a:p>
      </dgm:t>
    </dgm:pt>
    <dgm:pt modelId="{6B8898D4-82C5-4B97-89D3-71CB04C9586E}" type="parTrans" cxnId="{E84FCAFC-9AAF-4E56-91EC-85484ABB6B06}">
      <dgm:prSet/>
      <dgm:spPr/>
      <dgm:t>
        <a:bodyPr/>
        <a:lstStyle/>
        <a:p>
          <a:endParaRPr lang="en-GB"/>
        </a:p>
      </dgm:t>
    </dgm:pt>
    <dgm:pt modelId="{EA959300-094D-4731-9A1F-A96F2265A95A}" type="sibTrans" cxnId="{E84FCAFC-9AAF-4E56-91EC-85484ABB6B06}">
      <dgm:prSet/>
      <dgm:spPr/>
      <dgm:t>
        <a:bodyPr/>
        <a:lstStyle/>
        <a:p>
          <a:endParaRPr lang="en-GB"/>
        </a:p>
      </dgm:t>
    </dgm:pt>
    <dgm:pt modelId="{3BA343D1-BA7E-405E-B18D-57D98DA8C4B7}">
      <dgm:prSet custT="1"/>
      <dgm:spPr/>
      <dgm:t>
        <a:bodyPr/>
        <a:lstStyle/>
        <a:p>
          <a:r>
            <a:rPr lang="en-US" sz="1600" dirty="0">
              <a:solidFill>
                <a:schemeClr val="tx1"/>
              </a:solidFill>
            </a:rPr>
            <a:t>Masters level/ Level 7 </a:t>
          </a:r>
          <a:r>
            <a:rPr lang="en-US" sz="1600" dirty="0" err="1">
              <a:solidFill>
                <a:schemeClr val="tx1"/>
              </a:solidFill>
            </a:rPr>
            <a:t>programmes</a:t>
          </a:r>
          <a:endParaRPr lang="en-GB" sz="1600" dirty="0">
            <a:solidFill>
              <a:schemeClr val="tx1"/>
            </a:solidFill>
          </a:endParaRPr>
        </a:p>
      </dgm:t>
    </dgm:pt>
    <dgm:pt modelId="{C37470AB-23C9-4782-8892-071BA38B9AB4}" type="parTrans" cxnId="{B4CFF654-85FD-4C38-8FCC-CEB8BFB949AB}">
      <dgm:prSet/>
      <dgm:spPr/>
      <dgm:t>
        <a:bodyPr/>
        <a:lstStyle/>
        <a:p>
          <a:endParaRPr lang="en-GB"/>
        </a:p>
      </dgm:t>
    </dgm:pt>
    <dgm:pt modelId="{03A526DC-436D-4DA5-AF44-5CFB3A403D2D}" type="sibTrans" cxnId="{B4CFF654-85FD-4C38-8FCC-CEB8BFB949AB}">
      <dgm:prSet/>
      <dgm:spPr/>
      <dgm:t>
        <a:bodyPr/>
        <a:lstStyle/>
        <a:p>
          <a:endParaRPr lang="en-GB"/>
        </a:p>
      </dgm:t>
    </dgm:pt>
    <dgm:pt modelId="{E7B72947-88DE-4D49-B4E5-D46B58C1A100}">
      <dgm:prSet custT="1"/>
      <dgm:spPr/>
      <dgm:t>
        <a:bodyPr/>
        <a:lstStyle/>
        <a:p>
          <a:endParaRPr lang="en-GB" sz="1600" dirty="0"/>
        </a:p>
      </dgm:t>
    </dgm:pt>
    <dgm:pt modelId="{140297E8-5EDE-4C01-AE3B-91B2726111A2}" type="parTrans" cxnId="{B9E09643-EE51-4127-B285-886598DC06CE}">
      <dgm:prSet/>
      <dgm:spPr/>
      <dgm:t>
        <a:bodyPr/>
        <a:lstStyle/>
        <a:p>
          <a:endParaRPr lang="en-GB"/>
        </a:p>
      </dgm:t>
    </dgm:pt>
    <dgm:pt modelId="{90BCA8F2-A408-4A04-927B-F3C65D5ED918}" type="sibTrans" cxnId="{B9E09643-EE51-4127-B285-886598DC06CE}">
      <dgm:prSet/>
      <dgm:spPr/>
      <dgm:t>
        <a:bodyPr/>
        <a:lstStyle/>
        <a:p>
          <a:endParaRPr lang="en-GB"/>
        </a:p>
      </dgm:t>
    </dgm:pt>
    <dgm:pt modelId="{24745E71-A08B-4636-92F4-CEF434B6C715}">
      <dgm:prSet custT="1"/>
      <dgm:spPr/>
      <dgm:t>
        <a:bodyPr/>
        <a:lstStyle/>
        <a:p>
          <a:r>
            <a:rPr lang="en-US" sz="1600" dirty="0"/>
            <a:t>Peer review networks</a:t>
          </a:r>
          <a:endParaRPr lang="en-GB" sz="1600" dirty="0"/>
        </a:p>
      </dgm:t>
    </dgm:pt>
    <dgm:pt modelId="{2095AE7B-FA46-43FE-A75C-FB1EB716BC58}" type="parTrans" cxnId="{180D5059-96CA-4F4D-9828-F205075B6467}">
      <dgm:prSet/>
      <dgm:spPr/>
      <dgm:t>
        <a:bodyPr/>
        <a:lstStyle/>
        <a:p>
          <a:endParaRPr lang="en-GB"/>
        </a:p>
      </dgm:t>
    </dgm:pt>
    <dgm:pt modelId="{2AF23780-1FBF-40AD-9E12-FB046B114639}" type="sibTrans" cxnId="{180D5059-96CA-4F4D-9828-F205075B6467}">
      <dgm:prSet/>
      <dgm:spPr/>
      <dgm:t>
        <a:bodyPr/>
        <a:lstStyle/>
        <a:p>
          <a:endParaRPr lang="en-GB"/>
        </a:p>
      </dgm:t>
    </dgm:pt>
    <dgm:pt modelId="{3147AA73-6638-4501-833A-838CCE082D73}">
      <dgm:prSet custT="1"/>
      <dgm:spPr/>
      <dgm:t>
        <a:bodyPr/>
        <a:lstStyle/>
        <a:p>
          <a:r>
            <a:rPr lang="en-US" sz="1600"/>
            <a:t>Career advice and support</a:t>
          </a:r>
          <a:endParaRPr lang="en-GB" sz="1600"/>
        </a:p>
      </dgm:t>
    </dgm:pt>
    <dgm:pt modelId="{6434768D-2003-4C9E-BA66-F3959B621483}" type="parTrans" cxnId="{009B5B33-743B-4368-BFBA-DDAFA6D99E86}">
      <dgm:prSet/>
      <dgm:spPr/>
      <dgm:t>
        <a:bodyPr/>
        <a:lstStyle/>
        <a:p>
          <a:endParaRPr lang="en-GB"/>
        </a:p>
      </dgm:t>
    </dgm:pt>
    <dgm:pt modelId="{5F8CD1A0-3B93-4091-8A92-DC50DFA640B6}" type="sibTrans" cxnId="{009B5B33-743B-4368-BFBA-DDAFA6D99E86}">
      <dgm:prSet/>
      <dgm:spPr/>
      <dgm:t>
        <a:bodyPr/>
        <a:lstStyle/>
        <a:p>
          <a:endParaRPr lang="en-GB"/>
        </a:p>
      </dgm:t>
    </dgm:pt>
    <dgm:pt modelId="{3AC1DFDD-328F-4059-939A-2E0F6317A958}">
      <dgm:prSet custT="1"/>
      <dgm:spPr/>
      <dgm:t>
        <a:bodyPr/>
        <a:lstStyle/>
        <a:p>
          <a:endParaRPr lang="en-GB" sz="1600" dirty="0"/>
        </a:p>
      </dgm:t>
    </dgm:pt>
    <dgm:pt modelId="{F1A3792A-7411-4DD9-84E9-F73E24D1E0FF}" type="parTrans" cxnId="{348D384A-9840-4682-8A2E-0F0FF424D0BB}">
      <dgm:prSet/>
      <dgm:spPr/>
      <dgm:t>
        <a:bodyPr/>
        <a:lstStyle/>
        <a:p>
          <a:endParaRPr lang="en-GB"/>
        </a:p>
      </dgm:t>
    </dgm:pt>
    <dgm:pt modelId="{DD8DFA32-E287-4E3C-A5AB-BBFCA05C761B}" type="sibTrans" cxnId="{348D384A-9840-4682-8A2E-0F0FF424D0BB}">
      <dgm:prSet/>
      <dgm:spPr/>
      <dgm:t>
        <a:bodyPr/>
        <a:lstStyle/>
        <a:p>
          <a:endParaRPr lang="en-GB"/>
        </a:p>
      </dgm:t>
    </dgm:pt>
    <dgm:pt modelId="{4FAF10A1-7AAC-406C-AACA-A60DFD1E8F24}">
      <dgm:prSet/>
      <dgm:spPr/>
      <dgm:t>
        <a:bodyPr/>
        <a:lstStyle/>
        <a:p>
          <a:endParaRPr lang="en-GB" sz="500"/>
        </a:p>
      </dgm:t>
    </dgm:pt>
    <dgm:pt modelId="{5DBEF478-C404-4593-94CC-8899DCBA9F79}" type="parTrans" cxnId="{FF7DC9DF-A005-45A8-B7D1-BB18573D50BB}">
      <dgm:prSet/>
      <dgm:spPr/>
      <dgm:t>
        <a:bodyPr/>
        <a:lstStyle/>
        <a:p>
          <a:endParaRPr lang="en-GB"/>
        </a:p>
      </dgm:t>
    </dgm:pt>
    <dgm:pt modelId="{8B0F9767-3934-47BC-A1B3-F396997B0FA9}" type="sibTrans" cxnId="{FF7DC9DF-A005-45A8-B7D1-BB18573D50BB}">
      <dgm:prSet/>
      <dgm:spPr/>
      <dgm:t>
        <a:bodyPr/>
        <a:lstStyle/>
        <a:p>
          <a:endParaRPr lang="en-GB"/>
        </a:p>
      </dgm:t>
    </dgm:pt>
    <dgm:pt modelId="{F54FAC01-7B6E-4E8B-98A3-E20EA4E82712}">
      <dgm:prSet/>
      <dgm:spPr/>
      <dgm:t>
        <a:bodyPr/>
        <a:lstStyle/>
        <a:p>
          <a:endParaRPr lang="en-GB" sz="500" dirty="0"/>
        </a:p>
      </dgm:t>
    </dgm:pt>
    <dgm:pt modelId="{8B6029AB-7B19-4B0D-9CC7-4E6FE17B95DC}" type="parTrans" cxnId="{436E3E98-A9EC-4511-BA85-314A7F352725}">
      <dgm:prSet/>
      <dgm:spPr/>
      <dgm:t>
        <a:bodyPr/>
        <a:lstStyle/>
        <a:p>
          <a:endParaRPr lang="en-GB"/>
        </a:p>
      </dgm:t>
    </dgm:pt>
    <dgm:pt modelId="{9AED9E0B-E2D6-4D7C-B288-3A1F90787A33}" type="sibTrans" cxnId="{436E3E98-A9EC-4511-BA85-314A7F352725}">
      <dgm:prSet/>
      <dgm:spPr/>
      <dgm:t>
        <a:bodyPr/>
        <a:lstStyle/>
        <a:p>
          <a:endParaRPr lang="en-GB"/>
        </a:p>
      </dgm:t>
    </dgm:pt>
    <dgm:pt modelId="{9361F5CB-EE91-469F-B072-67C79280CF26}">
      <dgm:prSet custT="1"/>
      <dgm:spPr/>
      <dgm:t>
        <a:bodyPr/>
        <a:lstStyle/>
        <a:p>
          <a:r>
            <a:rPr lang="en-US" sz="1600"/>
            <a:t>Mentorship</a:t>
          </a:r>
          <a:endParaRPr lang="en-GB" sz="1600"/>
        </a:p>
      </dgm:t>
    </dgm:pt>
    <dgm:pt modelId="{4BBC5085-26DF-47F3-B9F8-C02F7B5DF876}" type="parTrans" cxnId="{3023790B-AC3E-4CE0-9E98-A34805B49B4F}">
      <dgm:prSet/>
      <dgm:spPr/>
      <dgm:t>
        <a:bodyPr/>
        <a:lstStyle/>
        <a:p>
          <a:endParaRPr lang="en-GB"/>
        </a:p>
      </dgm:t>
    </dgm:pt>
    <dgm:pt modelId="{A426FBB3-534A-4E85-8116-6734531FAE23}" type="sibTrans" cxnId="{3023790B-AC3E-4CE0-9E98-A34805B49B4F}">
      <dgm:prSet/>
      <dgm:spPr/>
      <dgm:t>
        <a:bodyPr/>
        <a:lstStyle/>
        <a:p>
          <a:endParaRPr lang="en-GB"/>
        </a:p>
      </dgm:t>
    </dgm:pt>
    <dgm:pt modelId="{0A4E231D-8FAC-4426-A69D-DD0DE7E87ECC}">
      <dgm:prSet custT="1"/>
      <dgm:spPr/>
      <dgm:t>
        <a:bodyPr/>
        <a:lstStyle/>
        <a:p>
          <a:endParaRPr lang="en-GB" sz="1600" dirty="0"/>
        </a:p>
      </dgm:t>
    </dgm:pt>
    <dgm:pt modelId="{D817D734-2D56-4838-8D9C-BD7B836B9E60}" type="parTrans" cxnId="{5DA592DD-31ED-4CCD-9F2F-39A73B94E45C}">
      <dgm:prSet/>
      <dgm:spPr/>
      <dgm:t>
        <a:bodyPr/>
        <a:lstStyle/>
        <a:p>
          <a:endParaRPr lang="en-GB"/>
        </a:p>
      </dgm:t>
    </dgm:pt>
    <dgm:pt modelId="{610D3DA4-3B67-4173-8B8D-EE421ED01747}" type="sibTrans" cxnId="{5DA592DD-31ED-4CCD-9F2F-39A73B94E45C}">
      <dgm:prSet/>
      <dgm:spPr/>
      <dgm:t>
        <a:bodyPr/>
        <a:lstStyle/>
        <a:p>
          <a:endParaRPr lang="en-GB"/>
        </a:p>
      </dgm:t>
    </dgm:pt>
    <dgm:pt modelId="{1C9D1561-AAE7-4774-BBBA-BD19A8C78480}">
      <dgm:prSet custT="1"/>
      <dgm:spPr/>
      <dgm:t>
        <a:bodyPr/>
        <a:lstStyle/>
        <a:p>
          <a:r>
            <a:rPr lang="en-US" sz="1600"/>
            <a:t>Training resource suite</a:t>
          </a:r>
          <a:endParaRPr lang="en-GB" sz="1600"/>
        </a:p>
      </dgm:t>
    </dgm:pt>
    <dgm:pt modelId="{F00AA42C-3F39-4E7D-8E81-2B358700862A}" type="parTrans" cxnId="{7318E312-EC14-433F-8C3A-0BA0957E785A}">
      <dgm:prSet/>
      <dgm:spPr/>
      <dgm:t>
        <a:bodyPr/>
        <a:lstStyle/>
        <a:p>
          <a:endParaRPr lang="en-GB"/>
        </a:p>
      </dgm:t>
    </dgm:pt>
    <dgm:pt modelId="{A5D701F9-CD29-46FC-837B-A3D56E200096}" type="sibTrans" cxnId="{7318E312-EC14-433F-8C3A-0BA0957E785A}">
      <dgm:prSet/>
      <dgm:spPr/>
      <dgm:t>
        <a:bodyPr/>
        <a:lstStyle/>
        <a:p>
          <a:endParaRPr lang="en-GB"/>
        </a:p>
      </dgm:t>
    </dgm:pt>
    <dgm:pt modelId="{1CD06670-D73B-4A89-B7DE-55AA4E03E9AA}">
      <dgm:prSet custT="1"/>
      <dgm:spPr/>
      <dgm:t>
        <a:bodyPr/>
        <a:lstStyle/>
        <a:p>
          <a:endParaRPr lang="en-GB" sz="1600" dirty="0"/>
        </a:p>
      </dgm:t>
    </dgm:pt>
    <dgm:pt modelId="{DC2B7EE5-2385-4870-9EB2-45AFD01BB373}" type="parTrans" cxnId="{34DB6D0C-E6E9-4CBA-B23B-28C5E7E85F4B}">
      <dgm:prSet/>
      <dgm:spPr/>
      <dgm:t>
        <a:bodyPr/>
        <a:lstStyle/>
        <a:p>
          <a:endParaRPr lang="en-GB"/>
        </a:p>
      </dgm:t>
    </dgm:pt>
    <dgm:pt modelId="{8CCEC6AF-D000-40A0-AAB4-87FC6E572796}" type="sibTrans" cxnId="{34DB6D0C-E6E9-4CBA-B23B-28C5E7E85F4B}">
      <dgm:prSet/>
      <dgm:spPr/>
      <dgm:t>
        <a:bodyPr/>
        <a:lstStyle/>
        <a:p>
          <a:endParaRPr lang="en-GB"/>
        </a:p>
      </dgm:t>
    </dgm:pt>
    <dgm:pt modelId="{C4FA6AF5-FE16-4BC0-AF1E-D260161CC0A0}">
      <dgm:prSet custT="1"/>
      <dgm:spPr/>
      <dgm:t>
        <a:bodyPr/>
        <a:lstStyle/>
        <a:p>
          <a:r>
            <a:rPr lang="en-US" sz="1600" dirty="0"/>
            <a:t>Level 2 upskilling</a:t>
          </a:r>
          <a:endParaRPr lang="en-GB" sz="1600" dirty="0"/>
        </a:p>
      </dgm:t>
    </dgm:pt>
    <dgm:pt modelId="{0A3B6149-3B6E-4A5E-9BD5-078BB523497F}" type="parTrans" cxnId="{F90F299E-6F7E-478E-8039-B9B35754954E}">
      <dgm:prSet/>
      <dgm:spPr/>
      <dgm:t>
        <a:bodyPr/>
        <a:lstStyle/>
        <a:p>
          <a:endParaRPr lang="en-GB"/>
        </a:p>
      </dgm:t>
    </dgm:pt>
    <dgm:pt modelId="{BF1CC522-05F8-4F12-9063-A881F0C85FE0}" type="sibTrans" cxnId="{F90F299E-6F7E-478E-8039-B9B35754954E}">
      <dgm:prSet/>
      <dgm:spPr/>
      <dgm:t>
        <a:bodyPr/>
        <a:lstStyle/>
        <a:p>
          <a:endParaRPr lang="en-GB"/>
        </a:p>
      </dgm:t>
    </dgm:pt>
    <dgm:pt modelId="{6554A3A1-3116-43BB-BF6E-12807422E58F}">
      <dgm:prSet custT="1"/>
      <dgm:spPr/>
      <dgm:t>
        <a:bodyPr/>
        <a:lstStyle/>
        <a:p>
          <a:endParaRPr lang="en-GB" sz="1600" dirty="0"/>
        </a:p>
      </dgm:t>
    </dgm:pt>
    <dgm:pt modelId="{E010AB4E-7A6B-460D-B492-C44285930374}" type="parTrans" cxnId="{DC4D3F5C-EBAE-442C-A762-E5DE5F748D37}">
      <dgm:prSet/>
      <dgm:spPr/>
      <dgm:t>
        <a:bodyPr/>
        <a:lstStyle/>
        <a:p>
          <a:endParaRPr lang="en-GB"/>
        </a:p>
      </dgm:t>
    </dgm:pt>
    <dgm:pt modelId="{4CEF0B4C-F6E0-45DE-BDD0-A7CA849AB020}" type="sibTrans" cxnId="{DC4D3F5C-EBAE-442C-A762-E5DE5F748D37}">
      <dgm:prSet/>
      <dgm:spPr/>
      <dgm:t>
        <a:bodyPr/>
        <a:lstStyle/>
        <a:p>
          <a:endParaRPr lang="en-GB"/>
        </a:p>
      </dgm:t>
    </dgm:pt>
    <dgm:pt modelId="{F851933F-9BE6-4978-A162-D926DC86F1BF}">
      <dgm:prSet custT="1"/>
      <dgm:spPr/>
      <dgm:t>
        <a:bodyPr/>
        <a:lstStyle/>
        <a:p>
          <a:r>
            <a:rPr lang="en-US" sz="1600" dirty="0"/>
            <a:t>Incentives </a:t>
          </a:r>
          <a:r>
            <a:rPr lang="en-US" sz="1600" dirty="0" err="1"/>
            <a:t>e.g</a:t>
          </a:r>
          <a:r>
            <a:rPr lang="en-US" sz="1600" dirty="0"/>
            <a:t> CPD</a:t>
          </a:r>
          <a:endParaRPr lang="en-GB" sz="1600" dirty="0"/>
        </a:p>
      </dgm:t>
    </dgm:pt>
    <dgm:pt modelId="{8A50A2A1-D796-4F75-9EB8-E878AD9F0E78}" type="parTrans" cxnId="{8B657FB0-4384-4515-AFB8-4971CA2615AE}">
      <dgm:prSet/>
      <dgm:spPr/>
      <dgm:t>
        <a:bodyPr/>
        <a:lstStyle/>
        <a:p>
          <a:endParaRPr lang="en-GB"/>
        </a:p>
      </dgm:t>
    </dgm:pt>
    <dgm:pt modelId="{7CC52B7A-2FDB-46CA-85A3-BBE04EA74C0A}" type="sibTrans" cxnId="{8B657FB0-4384-4515-AFB8-4971CA2615AE}">
      <dgm:prSet/>
      <dgm:spPr/>
      <dgm:t>
        <a:bodyPr/>
        <a:lstStyle/>
        <a:p>
          <a:endParaRPr lang="en-GB"/>
        </a:p>
      </dgm:t>
    </dgm:pt>
    <dgm:pt modelId="{C62F744E-6A80-4E2B-A9D2-512C9344A178}">
      <dgm:prSet custT="1"/>
      <dgm:spPr/>
      <dgm:t>
        <a:bodyPr/>
        <a:lstStyle/>
        <a:p>
          <a:endParaRPr lang="en-GB" sz="1600"/>
        </a:p>
      </dgm:t>
    </dgm:pt>
    <dgm:pt modelId="{B3DE80DD-B174-4DBA-98BA-BDB81ACA2226}" type="parTrans" cxnId="{36EE98E2-62AB-4CE6-A3E7-2E70E653C36E}">
      <dgm:prSet/>
      <dgm:spPr/>
      <dgm:t>
        <a:bodyPr/>
        <a:lstStyle/>
        <a:p>
          <a:endParaRPr lang="en-GB"/>
        </a:p>
      </dgm:t>
    </dgm:pt>
    <dgm:pt modelId="{7DC5F59D-6FDF-4CC5-888A-63F0B2214B33}" type="sibTrans" cxnId="{36EE98E2-62AB-4CE6-A3E7-2E70E653C36E}">
      <dgm:prSet/>
      <dgm:spPr/>
      <dgm:t>
        <a:bodyPr/>
        <a:lstStyle/>
        <a:p>
          <a:endParaRPr lang="en-GB"/>
        </a:p>
      </dgm:t>
    </dgm:pt>
    <dgm:pt modelId="{4AD2F7E9-6FF5-4E7D-AFFB-D2F8F56A9EF0}" type="pres">
      <dgm:prSet presAssocID="{A4177148-11ED-4CAB-97FB-E0F800F86EC4}" presName="Name0" presStyleCnt="0">
        <dgm:presLayoutVars>
          <dgm:dir/>
          <dgm:animLvl val="lvl"/>
          <dgm:resizeHandles val="exact"/>
        </dgm:presLayoutVars>
      </dgm:prSet>
      <dgm:spPr/>
    </dgm:pt>
    <dgm:pt modelId="{BD6FDEA9-816D-45CC-BC16-C703B5F39A5B}" type="pres">
      <dgm:prSet presAssocID="{AD734FF3-81E8-434C-A8F6-F258B793634B}" presName="composite" presStyleCnt="0"/>
      <dgm:spPr/>
    </dgm:pt>
    <dgm:pt modelId="{DBFD5E24-FE84-41D9-ABD2-97A4F299D89B}" type="pres">
      <dgm:prSet presAssocID="{AD734FF3-81E8-434C-A8F6-F258B793634B}" presName="parTx" presStyleLbl="alignNode1" presStyleIdx="0" presStyleCnt="6">
        <dgm:presLayoutVars>
          <dgm:chMax val="0"/>
          <dgm:chPref val="0"/>
          <dgm:bulletEnabled val="1"/>
        </dgm:presLayoutVars>
      </dgm:prSet>
      <dgm:spPr/>
    </dgm:pt>
    <dgm:pt modelId="{9B175065-CC51-4230-9D20-22056F8DBC7B}" type="pres">
      <dgm:prSet presAssocID="{AD734FF3-81E8-434C-A8F6-F258B793634B}" presName="desTx" presStyleLbl="alignAccFollowNode1" presStyleIdx="0" presStyleCnt="6">
        <dgm:presLayoutVars>
          <dgm:bulletEnabled val="1"/>
        </dgm:presLayoutVars>
      </dgm:prSet>
      <dgm:spPr/>
    </dgm:pt>
    <dgm:pt modelId="{0A63534B-5FFF-4BC6-B351-592DBB69A6ED}" type="pres">
      <dgm:prSet presAssocID="{74035010-087D-4CC2-87E2-AF05CFC7B665}" presName="space" presStyleCnt="0"/>
      <dgm:spPr/>
    </dgm:pt>
    <dgm:pt modelId="{004EF353-2DA9-4952-9328-0453BF81EC26}" type="pres">
      <dgm:prSet presAssocID="{6BCFAB0A-24EF-46A3-B2E9-C824815AA291}" presName="composite" presStyleCnt="0"/>
      <dgm:spPr/>
    </dgm:pt>
    <dgm:pt modelId="{DE43D919-12D4-4DC1-BD94-9624543B9570}" type="pres">
      <dgm:prSet presAssocID="{6BCFAB0A-24EF-46A3-B2E9-C824815AA291}" presName="parTx" presStyleLbl="alignNode1" presStyleIdx="1" presStyleCnt="6">
        <dgm:presLayoutVars>
          <dgm:chMax val="0"/>
          <dgm:chPref val="0"/>
          <dgm:bulletEnabled val="1"/>
        </dgm:presLayoutVars>
      </dgm:prSet>
      <dgm:spPr/>
    </dgm:pt>
    <dgm:pt modelId="{1912A2C3-3B37-4AB7-9B99-EEC33BA0B9C5}" type="pres">
      <dgm:prSet presAssocID="{6BCFAB0A-24EF-46A3-B2E9-C824815AA291}" presName="desTx" presStyleLbl="alignAccFollowNode1" presStyleIdx="1" presStyleCnt="6">
        <dgm:presLayoutVars>
          <dgm:bulletEnabled val="1"/>
        </dgm:presLayoutVars>
      </dgm:prSet>
      <dgm:spPr/>
    </dgm:pt>
    <dgm:pt modelId="{11F86810-EAD1-4396-A3DA-15638D377AC5}" type="pres">
      <dgm:prSet presAssocID="{10BC0192-F66B-438E-86F0-4CE8A29882CD}" presName="space" presStyleCnt="0"/>
      <dgm:spPr/>
    </dgm:pt>
    <dgm:pt modelId="{DA448440-11E9-4D36-8A6A-43C72C4BF199}" type="pres">
      <dgm:prSet presAssocID="{18E4C253-B6C7-4A66-8331-7270BE25177D}" presName="composite" presStyleCnt="0"/>
      <dgm:spPr/>
    </dgm:pt>
    <dgm:pt modelId="{C7EAAD00-FB79-438F-9138-AEE0F048EA6C}" type="pres">
      <dgm:prSet presAssocID="{18E4C253-B6C7-4A66-8331-7270BE25177D}" presName="parTx" presStyleLbl="alignNode1" presStyleIdx="2" presStyleCnt="6">
        <dgm:presLayoutVars>
          <dgm:chMax val="0"/>
          <dgm:chPref val="0"/>
          <dgm:bulletEnabled val="1"/>
        </dgm:presLayoutVars>
      </dgm:prSet>
      <dgm:spPr/>
    </dgm:pt>
    <dgm:pt modelId="{2FB3B183-8725-41EE-B245-3BCA8F8A6F32}" type="pres">
      <dgm:prSet presAssocID="{18E4C253-B6C7-4A66-8331-7270BE25177D}" presName="desTx" presStyleLbl="alignAccFollowNode1" presStyleIdx="2" presStyleCnt="6">
        <dgm:presLayoutVars>
          <dgm:bulletEnabled val="1"/>
        </dgm:presLayoutVars>
      </dgm:prSet>
      <dgm:spPr/>
    </dgm:pt>
    <dgm:pt modelId="{FF79B567-B314-46B6-BCED-2F3E901F468E}" type="pres">
      <dgm:prSet presAssocID="{F8355C3B-1851-4E0E-967D-0A0BA2E2C85A}" presName="space" presStyleCnt="0"/>
      <dgm:spPr/>
    </dgm:pt>
    <dgm:pt modelId="{7FDEFA9B-05F0-449D-9F99-EB06823E4B78}" type="pres">
      <dgm:prSet presAssocID="{23758F9C-0387-4499-8F08-591D5B9F351E}" presName="composite" presStyleCnt="0"/>
      <dgm:spPr/>
    </dgm:pt>
    <dgm:pt modelId="{86A56545-8362-427E-8A06-C2CF039CFFFE}" type="pres">
      <dgm:prSet presAssocID="{23758F9C-0387-4499-8F08-591D5B9F351E}" presName="parTx" presStyleLbl="alignNode1" presStyleIdx="3" presStyleCnt="6">
        <dgm:presLayoutVars>
          <dgm:chMax val="0"/>
          <dgm:chPref val="0"/>
          <dgm:bulletEnabled val="1"/>
        </dgm:presLayoutVars>
      </dgm:prSet>
      <dgm:spPr/>
    </dgm:pt>
    <dgm:pt modelId="{C7F92C13-C4F4-4DC8-AA26-18565DCBD226}" type="pres">
      <dgm:prSet presAssocID="{23758F9C-0387-4499-8F08-591D5B9F351E}" presName="desTx" presStyleLbl="alignAccFollowNode1" presStyleIdx="3" presStyleCnt="6">
        <dgm:presLayoutVars>
          <dgm:bulletEnabled val="1"/>
        </dgm:presLayoutVars>
      </dgm:prSet>
      <dgm:spPr/>
    </dgm:pt>
    <dgm:pt modelId="{AADBCF88-B4C2-4289-B8D0-6F39FEB435C6}" type="pres">
      <dgm:prSet presAssocID="{FECD16BD-90F0-4E24-A734-1746D883889C}" presName="space" presStyleCnt="0"/>
      <dgm:spPr/>
    </dgm:pt>
    <dgm:pt modelId="{78F35F30-063F-4007-B586-115A492E301B}" type="pres">
      <dgm:prSet presAssocID="{EAD95F49-371E-4567-9DE1-76D8108E7DA7}" presName="composite" presStyleCnt="0"/>
      <dgm:spPr/>
    </dgm:pt>
    <dgm:pt modelId="{B5E2ED9F-69C0-4BC5-97BF-D5A6EC6BE3D1}" type="pres">
      <dgm:prSet presAssocID="{EAD95F49-371E-4567-9DE1-76D8108E7DA7}" presName="parTx" presStyleLbl="alignNode1" presStyleIdx="4" presStyleCnt="6">
        <dgm:presLayoutVars>
          <dgm:chMax val="0"/>
          <dgm:chPref val="0"/>
          <dgm:bulletEnabled val="1"/>
        </dgm:presLayoutVars>
      </dgm:prSet>
      <dgm:spPr/>
    </dgm:pt>
    <dgm:pt modelId="{E26EA833-BBA8-49C6-A8AF-76BDEE171756}" type="pres">
      <dgm:prSet presAssocID="{EAD95F49-371E-4567-9DE1-76D8108E7DA7}" presName="desTx" presStyleLbl="alignAccFollowNode1" presStyleIdx="4" presStyleCnt="6">
        <dgm:presLayoutVars>
          <dgm:bulletEnabled val="1"/>
        </dgm:presLayoutVars>
      </dgm:prSet>
      <dgm:spPr/>
    </dgm:pt>
    <dgm:pt modelId="{3D61D2B3-7675-411F-A9D1-7FA6B9EAECDC}" type="pres">
      <dgm:prSet presAssocID="{6E8C5D40-F0B8-4431-B270-7AB904133A4B}" presName="space" presStyleCnt="0"/>
      <dgm:spPr/>
    </dgm:pt>
    <dgm:pt modelId="{1D9BF6E3-106F-4960-AF92-85FC8DE9CB18}" type="pres">
      <dgm:prSet presAssocID="{211F527B-C3D1-46D2-8CA8-7C2F9AB9590E}" presName="composite" presStyleCnt="0"/>
      <dgm:spPr/>
    </dgm:pt>
    <dgm:pt modelId="{7A817BD9-5348-4C61-9839-9CA4A3C23FC6}" type="pres">
      <dgm:prSet presAssocID="{211F527B-C3D1-46D2-8CA8-7C2F9AB9590E}" presName="parTx" presStyleLbl="alignNode1" presStyleIdx="5" presStyleCnt="6">
        <dgm:presLayoutVars>
          <dgm:chMax val="0"/>
          <dgm:chPref val="0"/>
          <dgm:bulletEnabled val="1"/>
        </dgm:presLayoutVars>
      </dgm:prSet>
      <dgm:spPr/>
    </dgm:pt>
    <dgm:pt modelId="{37E058F8-CBDE-48CE-8B21-C66D945A7991}" type="pres">
      <dgm:prSet presAssocID="{211F527B-C3D1-46D2-8CA8-7C2F9AB9590E}" presName="desTx" presStyleLbl="alignAccFollowNode1" presStyleIdx="5" presStyleCnt="6" custLinFactNeighborX="6960" custLinFactNeighborY="-1052">
        <dgm:presLayoutVars>
          <dgm:bulletEnabled val="1"/>
        </dgm:presLayoutVars>
      </dgm:prSet>
      <dgm:spPr/>
    </dgm:pt>
  </dgm:ptLst>
  <dgm:cxnLst>
    <dgm:cxn modelId="{22072A01-CB94-48D7-9F94-0921DE6D9F6E}" type="presOf" srcId="{23758F9C-0387-4499-8F08-591D5B9F351E}" destId="{86A56545-8362-427E-8A06-C2CF039CFFFE}" srcOrd="0" destOrd="0" presId="urn:microsoft.com/office/officeart/2005/8/layout/hList1"/>
    <dgm:cxn modelId="{9FDF1E05-1E0A-4247-9F9E-49FE5DDCCB92}" srcId="{211F527B-C3D1-46D2-8CA8-7C2F9AB9590E}" destId="{F2E9B62C-10F4-48A4-88C9-964274EF6287}" srcOrd="1" destOrd="0" parTransId="{59E7ADB6-55CE-4030-9D35-BE7195C0208A}" sibTransId="{F7E5A3BF-DF2A-4B45-9E86-51AF081D8948}"/>
    <dgm:cxn modelId="{59926507-7669-42F5-8A2C-DC137B4EDE64}" type="presOf" srcId="{D3601375-4CC0-4C52-A88E-8A871A006A4D}" destId="{1912A2C3-3B37-4AB7-9B99-EEC33BA0B9C5}" srcOrd="0" destOrd="0" presId="urn:microsoft.com/office/officeart/2005/8/layout/hList1"/>
    <dgm:cxn modelId="{670B840A-354D-46B8-ABD8-97CC3A27163B}" srcId="{A4177148-11ED-4CAB-97FB-E0F800F86EC4}" destId="{23758F9C-0387-4499-8F08-591D5B9F351E}" srcOrd="3" destOrd="0" parTransId="{2750796E-E06E-4308-AD16-9DFFFACE80D2}" sibTransId="{FECD16BD-90F0-4E24-A734-1746D883889C}"/>
    <dgm:cxn modelId="{3023790B-AC3E-4CE0-9E98-A34805B49B4F}" srcId="{EAD95F49-371E-4567-9DE1-76D8108E7DA7}" destId="{9361F5CB-EE91-469F-B072-67C79280CF26}" srcOrd="2" destOrd="0" parTransId="{4BBC5085-26DF-47F3-B9F8-C02F7B5DF876}" sibTransId="{A426FBB3-534A-4E85-8116-6734531FAE23}"/>
    <dgm:cxn modelId="{34DB6D0C-E6E9-4CBA-B23B-28C5E7E85F4B}" srcId="{EAD95F49-371E-4567-9DE1-76D8108E7DA7}" destId="{1CD06670-D73B-4A89-B7DE-55AA4E03E9AA}" srcOrd="5" destOrd="0" parTransId="{DC2B7EE5-2385-4870-9EB2-45AFD01BB373}" sibTransId="{8CCEC6AF-D000-40A0-AAB4-87FC6E572796}"/>
    <dgm:cxn modelId="{5307D40D-00AF-4027-84F8-9D28B3D79465}" srcId="{211F527B-C3D1-46D2-8CA8-7C2F9AB9590E}" destId="{F53DC685-507A-460B-B240-08302B75EBD7}" srcOrd="7" destOrd="0" parTransId="{D1482CE0-A71B-4232-9413-D03D2026A6D2}" sibTransId="{0BD2AFF6-0B93-4173-9C52-DA9B360B94E4}"/>
    <dgm:cxn modelId="{3F3AD40D-8E27-4181-9FE6-0AABDDBB2140}" type="presOf" srcId="{F2E9B62C-10F4-48A4-88C9-964274EF6287}" destId="{37E058F8-CBDE-48CE-8B21-C66D945A7991}" srcOrd="0" destOrd="1" presId="urn:microsoft.com/office/officeart/2005/8/layout/hList1"/>
    <dgm:cxn modelId="{D832210E-3251-4ADE-BEA9-B2984AC07BFA}" type="presOf" srcId="{0C2941C8-C24C-4DC2-9853-C5B5EF1E1B46}" destId="{C7F92C13-C4F4-4DC8-AA26-18565DCBD226}" srcOrd="0" destOrd="4" presId="urn:microsoft.com/office/officeart/2005/8/layout/hList1"/>
    <dgm:cxn modelId="{7318E312-EC14-433F-8C3A-0BA0957E785A}" srcId="{EAD95F49-371E-4567-9DE1-76D8108E7DA7}" destId="{1C9D1561-AAE7-4774-BBBA-BD19A8C78480}" srcOrd="6" destOrd="0" parTransId="{F00AA42C-3F39-4E7D-8E81-2B358700862A}" sibTransId="{A5D701F9-CD29-46FC-837B-A3D56E200096}"/>
    <dgm:cxn modelId="{35DAB915-4795-498A-9814-F96565904A15}" srcId="{23758F9C-0387-4499-8F08-591D5B9F351E}" destId="{DD0598AB-3D23-481D-9147-D68D5D75738F}" srcOrd="1" destOrd="0" parTransId="{351BD0D7-A1DC-4DED-B756-0F6E23C04666}" sibTransId="{989474C7-AECE-4189-B784-F4D1AA1F0FB0}"/>
    <dgm:cxn modelId="{65876E19-9232-489F-809D-B0AE1C2AC960}" type="presOf" srcId="{C1C69DCB-B9BA-4B0C-B57A-DFC70DF2CBBC}" destId="{9B175065-CC51-4230-9D20-22056F8DBC7B}" srcOrd="0" destOrd="2" presId="urn:microsoft.com/office/officeart/2005/8/layout/hList1"/>
    <dgm:cxn modelId="{789BFB1B-7F81-4F7D-A93A-66D69D05F32C}" srcId="{18E4C253-B6C7-4A66-8331-7270BE25177D}" destId="{DBFF305A-D148-4245-9268-66F49A5CBC4C}" srcOrd="2" destOrd="0" parTransId="{B3E2C964-1B5E-4ADD-AD58-77B820178C87}" sibTransId="{59C2EA82-2043-4D2C-9440-D849C49C4D61}"/>
    <dgm:cxn modelId="{C13EF31C-6EFB-4045-8B18-B739083DC27B}" type="presOf" srcId="{4FAF10A1-7AAC-406C-AACA-A60DFD1E8F24}" destId="{E26EA833-BBA8-49C6-A8AF-76BDEE171756}" srcOrd="0" destOrd="8" presId="urn:microsoft.com/office/officeart/2005/8/layout/hList1"/>
    <dgm:cxn modelId="{84817220-6C1D-4305-B136-2DB44750F7B1}" srcId="{23758F9C-0387-4499-8F08-591D5B9F351E}" destId="{FD178ECF-AA02-4EF2-BE58-A257AD0A08DE}" srcOrd="2" destOrd="0" parTransId="{54F9A3AF-58F8-43DF-9E8E-405DF4645BF7}" sibTransId="{8C386EDD-6F86-4BF3-9D81-1E8B7BDA25B1}"/>
    <dgm:cxn modelId="{A1509921-82D8-4A64-A434-BB765CB79506}" type="presOf" srcId="{96C0928D-4E3D-42C5-852F-4BB8832168A9}" destId="{9B175065-CC51-4230-9D20-22056F8DBC7B}" srcOrd="0" destOrd="6" presId="urn:microsoft.com/office/officeart/2005/8/layout/hList1"/>
    <dgm:cxn modelId="{4E0E3422-656C-4119-90FC-53A993216516}" srcId="{23758F9C-0387-4499-8F08-591D5B9F351E}" destId="{0C2941C8-C24C-4DC2-9853-C5B5EF1E1B46}" srcOrd="4" destOrd="0" parTransId="{7DB20CF5-39F8-41EB-A1AC-C3759FE4B1C3}" sibTransId="{EDF4F641-D4EE-4430-8807-B6BD2F791D98}"/>
    <dgm:cxn modelId="{AEF9D822-EB3D-449E-8F7E-6440FDF82FAA}" type="presOf" srcId="{C62F744E-6A80-4E2B-A9D2-512C9344A178}" destId="{37E058F8-CBDE-48CE-8B21-C66D945A7991}" srcOrd="0" destOrd="5" presId="urn:microsoft.com/office/officeart/2005/8/layout/hList1"/>
    <dgm:cxn modelId="{32B7F928-3508-48A5-9C5C-2C39387F84AF}" srcId="{6BCFAB0A-24EF-46A3-B2E9-C824815AA291}" destId="{4777955B-C520-48E4-B150-5B51D39D6A9C}" srcOrd="5" destOrd="0" parTransId="{1D90B96E-3418-4400-B4FC-C1E74E17F3FD}" sibTransId="{FE83B6E3-4577-4DE6-A291-A3AAD4429D1F}"/>
    <dgm:cxn modelId="{352C2229-44DE-4711-9B90-05922F247D2B}" type="presOf" srcId="{1C9D1561-AAE7-4774-BBBA-BD19A8C78480}" destId="{E26EA833-BBA8-49C6-A8AF-76BDEE171756}" srcOrd="0" destOrd="6" presId="urn:microsoft.com/office/officeart/2005/8/layout/hList1"/>
    <dgm:cxn modelId="{9B44EF2A-576B-420F-A679-D2FCDC02016F}" type="presOf" srcId="{4D98F7F3-E2CF-4260-AE07-5608D030AAE3}" destId="{2FB3B183-8725-41EE-B245-3BCA8F8A6F32}" srcOrd="0" destOrd="5" presId="urn:microsoft.com/office/officeart/2005/8/layout/hList1"/>
    <dgm:cxn modelId="{E0BEA030-9FCE-4BB3-A6B6-E2894A3A0445}" srcId="{18E4C253-B6C7-4A66-8331-7270BE25177D}" destId="{8B74BF48-5D53-4B75-A3DB-71894EC739D7}" srcOrd="7" destOrd="0" parTransId="{D48060BF-C514-43EB-BE08-FB09FAD21FF4}" sibTransId="{427742F3-5770-481F-BBD5-7A362CF7343B}"/>
    <dgm:cxn modelId="{009B5B33-743B-4368-BFBA-DDAFA6D99E86}" srcId="{EAD95F49-371E-4567-9DE1-76D8108E7DA7}" destId="{3147AA73-6638-4501-833A-838CCE082D73}" srcOrd="4" destOrd="0" parTransId="{6434768D-2003-4C9E-BA66-F3959B621483}" sibTransId="{5F8CD1A0-3B93-4091-8A92-DC50DFA640B6}"/>
    <dgm:cxn modelId="{19C30B37-3344-4853-8770-648EBE8BCAFD}" type="presOf" srcId="{3BA343D1-BA7E-405E-B18D-57D98DA8C4B7}" destId="{C7F92C13-C4F4-4DC8-AA26-18565DCBD226}" srcOrd="0" destOrd="6" presId="urn:microsoft.com/office/officeart/2005/8/layout/hList1"/>
    <dgm:cxn modelId="{53A96638-1F92-42AE-B4D0-AB45B0BD0CE3}" srcId="{AD734FF3-81E8-434C-A8F6-F258B793634B}" destId="{55EFD1FB-4B5C-4D50-92E4-C149750B5F67}" srcOrd="4" destOrd="0" parTransId="{6D75BF7F-1C0B-4547-BF3F-F17A48FEBCC1}" sibTransId="{946ECCF8-ECD4-49BE-8C25-5024C0DA8BEA}"/>
    <dgm:cxn modelId="{0B0DA93E-1E84-4C0A-81B4-A992218EE03D}" srcId="{AD734FF3-81E8-434C-A8F6-F258B793634B}" destId="{BE24428D-A7FE-405A-9510-BC6233C06A66}" srcOrd="3" destOrd="0" parTransId="{EC32B240-4204-4D09-8B5E-041F0A9D6F12}" sibTransId="{ED294877-D36F-4688-84CB-6B25B14B0671}"/>
    <dgm:cxn modelId="{76A02640-FA9F-4B62-81D1-E62A374452EB}" srcId="{18E4C253-B6C7-4A66-8331-7270BE25177D}" destId="{5842605D-A560-4C5E-8D1A-590CD8863367}" srcOrd="3" destOrd="0" parTransId="{E01876CE-99E6-426E-8071-4DDD79539D2E}" sibTransId="{CEC28A38-0E55-4C34-A126-08EBEB4CB248}"/>
    <dgm:cxn modelId="{E171315C-BA93-4CB5-9DBB-C71E5AB9CDE6}" type="presOf" srcId="{3147AA73-6638-4501-833A-838CCE082D73}" destId="{E26EA833-BBA8-49C6-A8AF-76BDEE171756}" srcOrd="0" destOrd="4" presId="urn:microsoft.com/office/officeart/2005/8/layout/hList1"/>
    <dgm:cxn modelId="{DC4D3F5C-EBAE-442C-A762-E5DE5F748D37}" srcId="{23758F9C-0387-4499-8F08-591D5B9F351E}" destId="{6554A3A1-3116-43BB-BF6E-12807422E58F}" srcOrd="7" destOrd="0" parTransId="{E010AB4E-7A6B-460D-B492-C44285930374}" sibTransId="{4CEF0B4C-F6E0-45DE-BDD0-A7CA849AB020}"/>
    <dgm:cxn modelId="{AD4A2642-B4A1-429E-8CEB-DB34DE4866EC}" type="presOf" srcId="{E7B72947-88DE-4D49-B4E5-D46B58C1A100}" destId="{C7F92C13-C4F4-4DC8-AA26-18565DCBD226}" srcOrd="0" destOrd="5" presId="urn:microsoft.com/office/officeart/2005/8/layout/hList1"/>
    <dgm:cxn modelId="{B9E09643-EE51-4127-B285-886598DC06CE}" srcId="{23758F9C-0387-4499-8F08-591D5B9F351E}" destId="{E7B72947-88DE-4D49-B4E5-D46B58C1A100}" srcOrd="5" destOrd="0" parTransId="{140297E8-5EDE-4C01-AE3B-91B2726111A2}" sibTransId="{90BCA8F2-A408-4A04-927B-F3C65D5ED918}"/>
    <dgm:cxn modelId="{A909DF43-D801-454E-9CE6-68004DE04731}" type="presOf" srcId="{DD0598AB-3D23-481D-9147-D68D5D75738F}" destId="{C7F92C13-C4F4-4DC8-AA26-18565DCBD226}" srcOrd="0" destOrd="1" presId="urn:microsoft.com/office/officeart/2005/8/layout/hList1"/>
    <dgm:cxn modelId="{EF2AB344-186B-426A-817C-ED1492F50C57}" srcId="{AD734FF3-81E8-434C-A8F6-F258B793634B}" destId="{D4E41FBF-0A72-4FCB-AA71-AB11E85DCFE6}" srcOrd="0" destOrd="0" parTransId="{B111B0E3-864B-4EE9-93DD-F2A86D0F052B}" sibTransId="{0168A80C-F88D-4184-BCF5-CC20848C29F6}"/>
    <dgm:cxn modelId="{FD359B46-E97E-4183-B390-2E69AD65AE2D}" srcId="{A4177148-11ED-4CAB-97FB-E0F800F86EC4}" destId="{18E4C253-B6C7-4A66-8331-7270BE25177D}" srcOrd="2" destOrd="0" parTransId="{F0F34426-8143-47CB-A794-03F79746E23E}" sibTransId="{F8355C3B-1851-4E0E-967D-0A0BA2E2C85A}"/>
    <dgm:cxn modelId="{7EF5C866-E3B2-4A60-A4E6-C7BDB8A70D9D}" type="presOf" srcId="{F53DC685-507A-460B-B240-08302B75EBD7}" destId="{37E058F8-CBDE-48CE-8B21-C66D945A7991}" srcOrd="0" destOrd="7" presId="urn:microsoft.com/office/officeart/2005/8/layout/hList1"/>
    <dgm:cxn modelId="{185EF548-0A74-4B70-836E-94F0217D5BAB}" type="presOf" srcId="{0A4E231D-8FAC-4426-A69D-DD0DE7E87ECC}" destId="{E26EA833-BBA8-49C6-A8AF-76BDEE171756}" srcOrd="0" destOrd="1" presId="urn:microsoft.com/office/officeart/2005/8/layout/hList1"/>
    <dgm:cxn modelId="{AAB51269-0D39-48CB-88E8-1656F2A344E1}" type="presOf" srcId="{92044E43-0C9A-4CFB-BCAF-1C1781A744A9}" destId="{37E058F8-CBDE-48CE-8B21-C66D945A7991}" srcOrd="0" destOrd="0" presId="urn:microsoft.com/office/officeart/2005/8/layout/hList1"/>
    <dgm:cxn modelId="{348D384A-9840-4682-8A2E-0F0FF424D0BB}" srcId="{EAD95F49-371E-4567-9DE1-76D8108E7DA7}" destId="{3AC1DFDD-328F-4059-939A-2E0F6317A958}" srcOrd="3" destOrd="0" parTransId="{F1A3792A-7411-4DD9-84E9-F73E24D1E0FF}" sibTransId="{DD8DFA32-E287-4E3C-A5AB-BBFCA05C761B}"/>
    <dgm:cxn modelId="{266C3B4B-4292-4313-A04D-53A27DA3E9FA}" srcId="{18E4C253-B6C7-4A66-8331-7270BE25177D}" destId="{2C29ECA7-A7E8-4F7A-AD90-CE7FA8DC4F6A}" srcOrd="6" destOrd="0" parTransId="{DA17FA2F-53B6-493E-BEC0-DF4C29F3DC53}" sibTransId="{B93BC9B2-FFB3-4A78-A2FD-231635E1F287}"/>
    <dgm:cxn modelId="{B694A86D-CB9D-41CC-ACA4-2328339898FE}" type="presOf" srcId="{6BCFAB0A-24EF-46A3-B2E9-C824815AA291}" destId="{DE43D919-12D4-4DC1-BD94-9624543B9570}" srcOrd="0" destOrd="0" presId="urn:microsoft.com/office/officeart/2005/8/layout/hList1"/>
    <dgm:cxn modelId="{2A3B3B6F-01A8-48C6-8013-428D107DCEB8}" srcId="{6BCFAB0A-24EF-46A3-B2E9-C824815AA291}" destId="{E34B6A5E-8E53-4DE1-B373-74B98A886520}" srcOrd="1" destOrd="0" parTransId="{ED3C1E15-658D-4C7C-A565-7A8F85AD98F2}" sibTransId="{1439FBE4-CE67-4152-A290-95F839900F4D}"/>
    <dgm:cxn modelId="{ABB1B270-1DDB-4428-88EF-9AD55167AFB9}" type="presOf" srcId="{958814C8-8F76-4998-AED4-3F8C04561126}" destId="{1912A2C3-3B37-4AB7-9B99-EEC33BA0B9C5}" srcOrd="0" destOrd="6" presId="urn:microsoft.com/office/officeart/2005/8/layout/hList1"/>
    <dgm:cxn modelId="{E7AEE250-5BD7-4F85-944D-C2987C0F2391}" srcId="{18E4C253-B6C7-4A66-8331-7270BE25177D}" destId="{4D98F7F3-E2CF-4260-AE07-5608D030AAE3}" srcOrd="5" destOrd="0" parTransId="{8827C55D-D06A-4910-8232-83AF23222545}" sibTransId="{0FE69907-C0F7-4192-A4C9-1A2712B8E8CA}"/>
    <dgm:cxn modelId="{55923C74-2A71-46FC-8A36-242B18EBCC75}" type="presOf" srcId="{7C8C2CE6-D4F0-4D6F-8FE5-9E56ED27C7BB}" destId="{37E058F8-CBDE-48CE-8B21-C66D945A7991}" srcOrd="0" destOrd="8" presId="urn:microsoft.com/office/officeart/2005/8/layout/hList1"/>
    <dgm:cxn modelId="{B4CFF654-85FD-4C38-8FCC-CEB8BFB949AB}" srcId="{23758F9C-0387-4499-8F08-591D5B9F351E}" destId="{3BA343D1-BA7E-405E-B18D-57D98DA8C4B7}" srcOrd="6" destOrd="0" parTransId="{C37470AB-23C9-4782-8892-071BA38B9AB4}" sibTransId="{03A526DC-436D-4DA5-AF44-5CFB3A403D2D}"/>
    <dgm:cxn modelId="{0F47DD75-4B6A-4916-9AFC-DA8AD5071EF9}" type="presOf" srcId="{6554A3A1-3116-43BB-BF6E-12807422E58F}" destId="{C7F92C13-C4F4-4DC8-AA26-18565DCBD226}" srcOrd="0" destOrd="7" presId="urn:microsoft.com/office/officeart/2005/8/layout/hList1"/>
    <dgm:cxn modelId="{21B48C76-5A65-4FD3-A009-6ACD7DC218D7}" type="presOf" srcId="{52DC1BCA-7005-46FF-8DD1-33A0C71197CF}" destId="{37E058F8-CBDE-48CE-8B21-C66D945A7991}" srcOrd="0" destOrd="3" presId="urn:microsoft.com/office/officeart/2005/8/layout/hList1"/>
    <dgm:cxn modelId="{83D89877-EF3D-47A4-8141-373AD3BEADB7}" type="presOf" srcId="{55EFD1FB-4B5C-4D50-92E4-C149750B5F67}" destId="{9B175065-CC51-4230-9D20-22056F8DBC7B}" srcOrd="0" destOrd="4" presId="urn:microsoft.com/office/officeart/2005/8/layout/hList1"/>
    <dgm:cxn modelId="{6E184A78-AE40-4C8F-A33F-50C4189B201C}" type="presOf" srcId="{F851933F-9BE6-4978-A162-D926DC86F1BF}" destId="{37E058F8-CBDE-48CE-8B21-C66D945A7991}" srcOrd="0" destOrd="6" presId="urn:microsoft.com/office/officeart/2005/8/layout/hList1"/>
    <dgm:cxn modelId="{180D5059-96CA-4F4D-9828-F205075B6467}" srcId="{EAD95F49-371E-4567-9DE1-76D8108E7DA7}" destId="{24745E71-A08B-4636-92F4-CEF434B6C715}" srcOrd="0" destOrd="0" parTransId="{2095AE7B-FA46-43FE-A75C-FB1EB716BC58}" sibTransId="{2AF23780-1FBF-40AD-9E12-FB046B114639}"/>
    <dgm:cxn modelId="{FEEEC879-D1AC-4050-9F12-99BA05615974}" type="presOf" srcId="{A4177148-11ED-4CAB-97FB-E0F800F86EC4}" destId="{4AD2F7E9-6FF5-4E7D-AFFB-D2F8F56A9EF0}" srcOrd="0" destOrd="0" presId="urn:microsoft.com/office/officeart/2005/8/layout/hList1"/>
    <dgm:cxn modelId="{79C2C07B-CD27-49A6-BD80-E761BC50175F}" srcId="{6BCFAB0A-24EF-46A3-B2E9-C824815AA291}" destId="{FBA36419-ABF4-4CA3-AE3F-6505275FDE88}" srcOrd="4" destOrd="0" parTransId="{1BDF4CE9-7BDB-4A5F-90AC-7368CCAFFF89}" sibTransId="{26676BEC-B095-4C8C-8F5A-1007B230E357}"/>
    <dgm:cxn modelId="{5185C37B-35C6-426A-9E9A-367ED7D885D9}" type="presOf" srcId="{E3AB8C9C-92AA-4855-90AB-773E593C23CC}" destId="{C7F92C13-C4F4-4DC8-AA26-18565DCBD226}" srcOrd="0" destOrd="0" presId="urn:microsoft.com/office/officeart/2005/8/layout/hList1"/>
    <dgm:cxn modelId="{D0292B7F-10A9-4B20-9689-B733AA4677F7}" srcId="{AD734FF3-81E8-434C-A8F6-F258B793634B}" destId="{96C0928D-4E3D-42C5-852F-4BB8832168A9}" srcOrd="6" destOrd="0" parTransId="{D79105A4-CDB0-44D4-B0C1-DA6D2B6CA863}" sibTransId="{2B682C46-216E-44D3-A42B-CD6B8CFFE3C7}"/>
    <dgm:cxn modelId="{185A917F-E84A-4E06-9803-E41415970487}" type="presOf" srcId="{4058F40B-5025-4E64-979D-F20030C0CBDC}" destId="{37E058F8-CBDE-48CE-8B21-C66D945A7991}" srcOrd="0" destOrd="4" presId="urn:microsoft.com/office/officeart/2005/8/layout/hList1"/>
    <dgm:cxn modelId="{E2246182-1AEF-45DC-8C4E-C9E710277FC5}" srcId="{18E4C253-B6C7-4A66-8331-7270BE25177D}" destId="{FAB4E984-63EF-44CE-B83B-3A674E44D3E5}" srcOrd="8" destOrd="0" parTransId="{6DFAADA3-8DB1-4901-8281-4A69103986DD}" sibTransId="{7442722F-72CB-41CE-90F6-6FC879C1B426}"/>
    <dgm:cxn modelId="{E58F1590-17B1-4416-8FB4-09CA2DE38FB7}" type="presOf" srcId="{8B74BF48-5D53-4B75-A3DB-71894EC739D7}" destId="{2FB3B183-8725-41EE-B245-3BCA8F8A6F32}" srcOrd="0" destOrd="7" presId="urn:microsoft.com/office/officeart/2005/8/layout/hList1"/>
    <dgm:cxn modelId="{DC1B6491-4CE4-45B3-B867-EFA1C496FD6B}" type="presOf" srcId="{1CD06670-D73B-4A89-B7DE-55AA4E03E9AA}" destId="{E26EA833-BBA8-49C6-A8AF-76BDEE171756}" srcOrd="0" destOrd="5" presId="urn:microsoft.com/office/officeart/2005/8/layout/hList1"/>
    <dgm:cxn modelId="{0D9F8B94-B64B-4D7B-A580-C38C55180DDE}" srcId="{211F527B-C3D1-46D2-8CA8-7C2F9AB9590E}" destId="{47E5FD97-5B90-4A44-842C-52A162F2FB34}" srcOrd="2" destOrd="0" parTransId="{A8EAEFE7-F9DE-4BB0-99FE-854CC16B8EDF}" sibTransId="{963E2E87-2E11-405C-A9E2-32172AA82A0F}"/>
    <dgm:cxn modelId="{41B37A95-F9A9-4DFF-B3A8-17616A434861}" type="presOf" srcId="{B9FE8E5C-54BE-4734-A8F5-97DAC6C79C53}" destId="{1912A2C3-3B37-4AB7-9B99-EEC33BA0B9C5}" srcOrd="0" destOrd="2" presId="urn:microsoft.com/office/officeart/2005/8/layout/hList1"/>
    <dgm:cxn modelId="{8FE0EC97-8FFE-4AC1-AEA5-AAB266BD2999}" type="presOf" srcId="{AD734FF3-81E8-434C-A8F6-F258B793634B}" destId="{DBFD5E24-FE84-41D9-ABD2-97A4F299D89B}" srcOrd="0" destOrd="0" presId="urn:microsoft.com/office/officeart/2005/8/layout/hList1"/>
    <dgm:cxn modelId="{436E3E98-A9EC-4511-BA85-314A7F352725}" srcId="{EAD95F49-371E-4567-9DE1-76D8108E7DA7}" destId="{F54FAC01-7B6E-4E8B-98A3-E20EA4E82712}" srcOrd="7" destOrd="0" parTransId="{8B6029AB-7B19-4B0D-9CC7-4E6FE17B95DC}" sibTransId="{9AED9E0B-E2D6-4D7C-B288-3A1F90787A33}"/>
    <dgm:cxn modelId="{18E15199-563B-4EB4-A2DA-41F95DE1D1B8}" type="presOf" srcId="{A4EED2A1-8283-4D49-B6DE-97EA04349E4C}" destId="{2FB3B183-8725-41EE-B245-3BCA8F8A6F32}" srcOrd="0" destOrd="1" presId="urn:microsoft.com/office/officeart/2005/8/layout/hList1"/>
    <dgm:cxn modelId="{9E63029C-A35B-4394-B48D-E78F79537801}" srcId="{A4177148-11ED-4CAB-97FB-E0F800F86EC4}" destId="{AD734FF3-81E8-434C-A8F6-F258B793634B}" srcOrd="0" destOrd="0" parTransId="{D6BAA917-9333-4E83-99E2-7563508A8DAE}" sibTransId="{74035010-087D-4CC2-87E2-AF05CFC7B665}"/>
    <dgm:cxn modelId="{05A4379C-FF54-48BC-8BA9-5F268EB7D2BA}" type="presOf" srcId="{FD178ECF-AA02-4EF2-BE58-A257AD0A08DE}" destId="{C7F92C13-C4F4-4DC8-AA26-18565DCBD226}" srcOrd="0" destOrd="2" presId="urn:microsoft.com/office/officeart/2005/8/layout/hList1"/>
    <dgm:cxn modelId="{F90F299E-6F7E-478E-8039-B9B35754954E}" srcId="{23758F9C-0387-4499-8F08-591D5B9F351E}" destId="{C4FA6AF5-FE16-4BC0-AF1E-D260161CC0A0}" srcOrd="8" destOrd="0" parTransId="{0A3B6149-3B6E-4A5E-9BD5-078BB523497F}" sibTransId="{BF1CC522-05F8-4F12-9063-A881F0C85FE0}"/>
    <dgm:cxn modelId="{16E9A19E-A764-40B3-9935-B886CD9DE84A}" srcId="{A4177148-11ED-4CAB-97FB-E0F800F86EC4}" destId="{211F527B-C3D1-46D2-8CA8-7C2F9AB9590E}" srcOrd="5" destOrd="0" parTransId="{D14DBD18-2F74-42C4-9AE6-46C91DE85692}" sibTransId="{B644BC42-C1D4-431E-884E-57BBF587F85A}"/>
    <dgm:cxn modelId="{5B089BA3-0CFA-482E-98A5-2F82C5A85641}" type="presOf" srcId="{FBA36419-ABF4-4CA3-AE3F-6505275FDE88}" destId="{1912A2C3-3B37-4AB7-9B99-EEC33BA0B9C5}" srcOrd="0" destOrd="4" presId="urn:microsoft.com/office/officeart/2005/8/layout/hList1"/>
    <dgm:cxn modelId="{44509FA3-6C8A-4F5F-8D4C-EBB6F2A1F0FD}" srcId="{6BCFAB0A-24EF-46A3-B2E9-C824815AA291}" destId="{B9FE8E5C-54BE-4734-A8F5-97DAC6C79C53}" srcOrd="2" destOrd="0" parTransId="{E84A73D4-7DE5-4E23-8256-C3C4ABAE1111}" sibTransId="{2F4BAD7F-80F5-4519-8301-72495F9D0424}"/>
    <dgm:cxn modelId="{9259D3A3-346A-429C-AC88-AC8C92420F3B}" type="presOf" srcId="{D4E41FBF-0A72-4FCB-AA71-AB11E85DCFE6}" destId="{9B175065-CC51-4230-9D20-22056F8DBC7B}" srcOrd="0" destOrd="0" presId="urn:microsoft.com/office/officeart/2005/8/layout/hList1"/>
    <dgm:cxn modelId="{6B2D82A5-107C-4942-8781-D13CCC8EAE4E}" type="presOf" srcId="{47E5FD97-5B90-4A44-842C-52A162F2FB34}" destId="{37E058F8-CBDE-48CE-8B21-C66D945A7991}" srcOrd="0" destOrd="2" presId="urn:microsoft.com/office/officeart/2005/8/layout/hList1"/>
    <dgm:cxn modelId="{FE34CAA6-37FD-41E8-A355-395D8D8D60FE}" srcId="{18E4C253-B6C7-4A66-8331-7270BE25177D}" destId="{A4EED2A1-8283-4D49-B6DE-97EA04349E4C}" srcOrd="1" destOrd="0" parTransId="{D7F2F76C-39E9-415A-B348-80445CFC620C}" sibTransId="{071DC17C-18DE-4C8A-A4DA-C0E933D72C9D}"/>
    <dgm:cxn modelId="{D4D94FA8-2815-43A3-840E-DC03417AB311}" srcId="{A4177148-11ED-4CAB-97FB-E0F800F86EC4}" destId="{EAD95F49-371E-4567-9DE1-76D8108E7DA7}" srcOrd="4" destOrd="0" parTransId="{8C1D925E-8569-45A2-BD3C-51AF5F081B1E}" sibTransId="{6E8C5D40-F0B8-4431-B270-7AB904133A4B}"/>
    <dgm:cxn modelId="{40A58DAC-D717-4EC4-863E-7014641E1A79}" type="presOf" srcId="{FAB4E984-63EF-44CE-B83B-3A674E44D3E5}" destId="{2FB3B183-8725-41EE-B245-3BCA8F8A6F32}" srcOrd="0" destOrd="8" presId="urn:microsoft.com/office/officeart/2005/8/layout/hList1"/>
    <dgm:cxn modelId="{BA4345AF-3EF4-4E68-A734-FBC0AD0FFDB6}" type="presOf" srcId="{95F810C1-0F93-4FCE-B8D3-372015D67C45}" destId="{1912A2C3-3B37-4AB7-9B99-EEC33BA0B9C5}" srcOrd="0" destOrd="3" presId="urn:microsoft.com/office/officeart/2005/8/layout/hList1"/>
    <dgm:cxn modelId="{8B657FB0-4384-4515-AFB8-4971CA2615AE}" srcId="{211F527B-C3D1-46D2-8CA8-7C2F9AB9590E}" destId="{F851933F-9BE6-4978-A162-D926DC86F1BF}" srcOrd="6" destOrd="0" parTransId="{8A50A2A1-D796-4F75-9EB8-E878AD9F0E78}" sibTransId="{7CC52B7A-2FDB-46CA-85A3-BBE04EA74C0A}"/>
    <dgm:cxn modelId="{F7D962B1-26D8-4D62-9E25-386ADDCF310F}" type="presOf" srcId="{5842605D-A560-4C5E-8D1A-590CD8863367}" destId="{2FB3B183-8725-41EE-B245-3BCA8F8A6F32}" srcOrd="0" destOrd="3" presId="urn:microsoft.com/office/officeart/2005/8/layout/hList1"/>
    <dgm:cxn modelId="{950EA4B3-6684-411B-91E7-5BB2A2BC55FD}" type="presOf" srcId="{4777955B-C520-48E4-B150-5B51D39D6A9C}" destId="{1912A2C3-3B37-4AB7-9B99-EEC33BA0B9C5}" srcOrd="0" destOrd="5" presId="urn:microsoft.com/office/officeart/2005/8/layout/hList1"/>
    <dgm:cxn modelId="{A159C8B3-62EE-4FCE-BA54-D39D8F9A9B69}" srcId="{18E4C253-B6C7-4A66-8331-7270BE25177D}" destId="{9CD027C7-A7A2-4CD4-A9C5-26DFC602D50C}" srcOrd="0" destOrd="0" parTransId="{7C438AF3-09DB-406E-A4C0-6770AE87FBF0}" sibTransId="{3E5E4DD0-E1FD-40C7-B4B7-6EED55E83915}"/>
    <dgm:cxn modelId="{0663CDB5-04EB-417A-AC1E-B0477F5DB436}" srcId="{211F527B-C3D1-46D2-8CA8-7C2F9AB9590E}" destId="{7C8C2CE6-D4F0-4D6F-8FE5-9E56ED27C7BB}" srcOrd="8" destOrd="0" parTransId="{9940A561-312D-4AED-9554-18E71803DF23}" sibTransId="{11F60994-F51E-4E26-B76D-4401C40B891A}"/>
    <dgm:cxn modelId="{F8B097B8-DCB4-48FB-8902-58FEF1371F11}" type="presOf" srcId="{2C29ECA7-A7E8-4F7A-AD90-CE7FA8DC4F6A}" destId="{2FB3B183-8725-41EE-B245-3BCA8F8A6F32}" srcOrd="0" destOrd="6" presId="urn:microsoft.com/office/officeart/2005/8/layout/hList1"/>
    <dgm:cxn modelId="{C6E8C9B8-B6AB-40EB-8832-21053697912E}" srcId="{6BCFAB0A-24EF-46A3-B2E9-C824815AA291}" destId="{95F810C1-0F93-4FCE-B8D3-372015D67C45}" srcOrd="3" destOrd="0" parTransId="{CEE0EB5D-3610-48F3-9529-4D3955D1ED96}" sibTransId="{CA85DD59-047C-4B69-AA1B-C6F3CB2EDF7A}"/>
    <dgm:cxn modelId="{8941CCBF-3A3F-4E40-8F67-27B87D7F0E9D}" type="presOf" srcId="{E34B6A5E-8E53-4DE1-B373-74B98A886520}" destId="{1912A2C3-3B37-4AB7-9B99-EEC33BA0B9C5}" srcOrd="0" destOrd="1" presId="urn:microsoft.com/office/officeart/2005/8/layout/hList1"/>
    <dgm:cxn modelId="{954E0DC1-5B86-40C7-A8FB-159110308A9B}" srcId="{AD734FF3-81E8-434C-A8F6-F258B793634B}" destId="{C1C69DCB-B9BA-4B0C-B57A-DFC70DF2CBBC}" srcOrd="2" destOrd="0" parTransId="{F070F6EF-8C01-48C0-B330-553FEC6B9227}" sibTransId="{88DA03E1-04D3-4E71-9B99-C7CA35E47866}"/>
    <dgm:cxn modelId="{C46BD7C1-5B39-4C4A-A0A4-848549250EC7}" srcId="{211F527B-C3D1-46D2-8CA8-7C2F9AB9590E}" destId="{92044E43-0C9A-4CFB-BCAF-1C1781A744A9}" srcOrd="0" destOrd="0" parTransId="{4B28F27C-30E2-49E0-9A35-217CEAAFFA40}" sibTransId="{9C61BF22-8E0E-4376-8CD6-A65E670A5ABE}"/>
    <dgm:cxn modelId="{FF3039C9-245A-4D35-A9F6-1CB3494F3395}" type="presOf" srcId="{92157955-8587-480F-9348-5C437A658AF9}" destId="{9B175065-CC51-4230-9D20-22056F8DBC7B}" srcOrd="0" destOrd="1" presId="urn:microsoft.com/office/officeart/2005/8/layout/hList1"/>
    <dgm:cxn modelId="{F3C4E2CB-189C-4C7B-BF3A-F495E195E5F8}" type="presOf" srcId="{B1F4ED96-BB5B-494A-A131-E865C22AF7D8}" destId="{9B175065-CC51-4230-9D20-22056F8DBC7B}" srcOrd="0" destOrd="5" presId="urn:microsoft.com/office/officeart/2005/8/layout/hList1"/>
    <dgm:cxn modelId="{86DB2ECF-0E82-4420-B756-17B9A898D6FE}" type="presOf" srcId="{C4FA6AF5-FE16-4BC0-AF1E-D260161CC0A0}" destId="{C7F92C13-C4F4-4DC8-AA26-18565DCBD226}" srcOrd="0" destOrd="8" presId="urn:microsoft.com/office/officeart/2005/8/layout/hList1"/>
    <dgm:cxn modelId="{AE5A4ED0-23C4-4616-8E70-8F01829C03FE}" srcId="{211F527B-C3D1-46D2-8CA8-7C2F9AB9590E}" destId="{52DC1BCA-7005-46FF-8DD1-33A0C71197CF}" srcOrd="3" destOrd="0" parTransId="{C3BFF6A7-4F3F-4C6D-B035-D0CBC925132E}" sibTransId="{C84FDF0F-2FA7-46D2-87DD-B6DD2563FF26}"/>
    <dgm:cxn modelId="{9E5A4DD1-A546-45CD-9735-3B4502D26B2A}" type="presOf" srcId="{F54FAC01-7B6E-4E8B-98A3-E20EA4E82712}" destId="{E26EA833-BBA8-49C6-A8AF-76BDEE171756}" srcOrd="0" destOrd="7" presId="urn:microsoft.com/office/officeart/2005/8/layout/hList1"/>
    <dgm:cxn modelId="{9463B6D2-AD59-485E-968D-FAB79398173A}" srcId="{211F527B-C3D1-46D2-8CA8-7C2F9AB9590E}" destId="{4058F40B-5025-4E64-979D-F20030C0CBDC}" srcOrd="4" destOrd="0" parTransId="{FED9A313-18B6-497A-84EF-27AF7E35CD13}" sibTransId="{BEA1767E-188C-4B20-A86A-6A23F54BA902}"/>
    <dgm:cxn modelId="{89F245D5-5142-4BB4-8594-E4C1B9342E3E}" type="presOf" srcId="{211F527B-C3D1-46D2-8CA8-7C2F9AB9590E}" destId="{7A817BD9-5348-4C61-9839-9CA4A3C23FC6}" srcOrd="0" destOrd="0" presId="urn:microsoft.com/office/officeart/2005/8/layout/hList1"/>
    <dgm:cxn modelId="{BA43FCD5-31F1-405D-91D7-F67485F7AE19}" srcId="{18E4C253-B6C7-4A66-8331-7270BE25177D}" destId="{FC49BB4E-B096-4B0D-8AAF-98C1FF64CBE3}" srcOrd="4" destOrd="0" parTransId="{0364A707-5DED-4A2B-8586-B4F1A17A560F}" sibTransId="{6EC5F328-C24A-4779-86E4-7D11275EBBC7}"/>
    <dgm:cxn modelId="{DBCEC4D6-4B3F-4EB0-92BF-728FEA7D1084}" type="presOf" srcId="{EAD95F49-371E-4567-9DE1-76D8108E7DA7}" destId="{B5E2ED9F-69C0-4BC5-97BF-D5A6EC6BE3D1}" srcOrd="0" destOrd="0" presId="urn:microsoft.com/office/officeart/2005/8/layout/hList1"/>
    <dgm:cxn modelId="{9DA0C3D8-FD59-49AB-8227-B3ABB9FC62F4}" type="presOf" srcId="{FC49BB4E-B096-4B0D-8AAF-98C1FF64CBE3}" destId="{2FB3B183-8725-41EE-B245-3BCA8F8A6F32}" srcOrd="0" destOrd="4" presId="urn:microsoft.com/office/officeart/2005/8/layout/hList1"/>
    <dgm:cxn modelId="{8535D1D8-2878-4D4D-BB6B-879441E2E843}" type="presOf" srcId="{9361F5CB-EE91-469F-B072-67C79280CF26}" destId="{E26EA833-BBA8-49C6-A8AF-76BDEE171756}" srcOrd="0" destOrd="2" presId="urn:microsoft.com/office/officeart/2005/8/layout/hList1"/>
    <dgm:cxn modelId="{48DD26DA-0843-4E93-B49B-FD9EAA6F9FA6}" type="presOf" srcId="{3AC1DFDD-328F-4059-939A-2E0F6317A958}" destId="{E26EA833-BBA8-49C6-A8AF-76BDEE171756}" srcOrd="0" destOrd="3" presId="urn:microsoft.com/office/officeart/2005/8/layout/hList1"/>
    <dgm:cxn modelId="{022A19DB-A45A-445B-A048-EA16C12692D7}" srcId="{6BCFAB0A-24EF-46A3-B2E9-C824815AA291}" destId="{D3601375-4CC0-4C52-A88E-8A871A006A4D}" srcOrd="0" destOrd="0" parTransId="{736FC29B-14E7-4744-BC8D-4ABDB8FDCB2F}" sibTransId="{0C5532B0-6194-4258-84D3-4A1421E56D19}"/>
    <dgm:cxn modelId="{0B4B99DB-0709-41C1-B2B4-CD81882C728C}" type="presOf" srcId="{DBFF305A-D148-4245-9268-66F49A5CBC4C}" destId="{2FB3B183-8725-41EE-B245-3BCA8F8A6F32}" srcOrd="0" destOrd="2" presId="urn:microsoft.com/office/officeart/2005/8/layout/hList1"/>
    <dgm:cxn modelId="{5DA592DD-31ED-4CCD-9F2F-39A73B94E45C}" srcId="{EAD95F49-371E-4567-9DE1-76D8108E7DA7}" destId="{0A4E231D-8FAC-4426-A69D-DD0DE7E87ECC}" srcOrd="1" destOrd="0" parTransId="{D817D734-2D56-4838-8D9C-BD7B836B9E60}" sibTransId="{610D3DA4-3B67-4173-8B8D-EE421ED01747}"/>
    <dgm:cxn modelId="{6AB7C5DD-BE47-41C5-869B-DDBFCC89553C}" type="presOf" srcId="{24745E71-A08B-4636-92F4-CEF434B6C715}" destId="{E26EA833-BBA8-49C6-A8AF-76BDEE171756}" srcOrd="0" destOrd="0" presId="urn:microsoft.com/office/officeart/2005/8/layout/hList1"/>
    <dgm:cxn modelId="{E774CADD-37D6-4CE6-B3A5-133A2EADF0D4}" type="presOf" srcId="{9CD027C7-A7A2-4CD4-A9C5-26DFC602D50C}" destId="{2FB3B183-8725-41EE-B245-3BCA8F8A6F32}" srcOrd="0" destOrd="0" presId="urn:microsoft.com/office/officeart/2005/8/layout/hList1"/>
    <dgm:cxn modelId="{572C6EDE-0493-471F-9589-09677588AE83}" srcId="{AD734FF3-81E8-434C-A8F6-F258B793634B}" destId="{92157955-8587-480F-9348-5C437A658AF9}" srcOrd="1" destOrd="0" parTransId="{7367317A-8F17-4A46-808B-4680FD3B9045}" sibTransId="{A27F077C-038D-4B01-B3ED-2A5994346D6C}"/>
    <dgm:cxn modelId="{FF7DC9DF-A005-45A8-B7D1-BB18573D50BB}" srcId="{EAD95F49-371E-4567-9DE1-76D8108E7DA7}" destId="{4FAF10A1-7AAC-406C-AACA-A60DFD1E8F24}" srcOrd="8" destOrd="0" parTransId="{5DBEF478-C404-4593-94CC-8899DCBA9F79}" sibTransId="{8B0F9767-3934-47BC-A1B3-F396997B0FA9}"/>
    <dgm:cxn modelId="{A69F97E0-E4EA-4665-9487-3EC09C096178}" srcId="{6BCFAB0A-24EF-46A3-B2E9-C824815AA291}" destId="{958814C8-8F76-4998-AED4-3F8C04561126}" srcOrd="6" destOrd="0" parTransId="{983A0C13-ADFE-4DF7-8CF8-F965417DBF65}" sibTransId="{EDFBB4C9-DB20-4F31-A94E-E0B35010BD01}"/>
    <dgm:cxn modelId="{36EE98E2-62AB-4CE6-A3E7-2E70E653C36E}" srcId="{211F527B-C3D1-46D2-8CA8-7C2F9AB9590E}" destId="{C62F744E-6A80-4E2B-A9D2-512C9344A178}" srcOrd="5" destOrd="0" parTransId="{B3DE80DD-B174-4DBA-98BA-BDB81ACA2226}" sibTransId="{7DC5F59D-6FDF-4CC5-888A-63F0B2214B33}"/>
    <dgm:cxn modelId="{ADDB25E3-739D-4F06-A358-E194AA254323}" srcId="{AD734FF3-81E8-434C-A8F6-F258B793634B}" destId="{B1F4ED96-BB5B-494A-A131-E865C22AF7D8}" srcOrd="5" destOrd="0" parTransId="{F0A4061D-0A00-46C3-8402-81D7591C5A45}" sibTransId="{F13EB966-29D5-48AB-B07C-0E39B03F907D}"/>
    <dgm:cxn modelId="{C01784E3-94BD-4BE1-B626-85084E9C627F}" type="presOf" srcId="{BE24428D-A7FE-405A-9510-BC6233C06A66}" destId="{9B175065-CC51-4230-9D20-22056F8DBC7B}" srcOrd="0" destOrd="3" presId="urn:microsoft.com/office/officeart/2005/8/layout/hList1"/>
    <dgm:cxn modelId="{81AC13E9-9D6B-4721-AC97-2296C65C7133}" srcId="{A4177148-11ED-4CAB-97FB-E0F800F86EC4}" destId="{6BCFAB0A-24EF-46A3-B2E9-C824815AA291}" srcOrd="1" destOrd="0" parTransId="{1E83AB7A-BEA9-4302-A7A0-F73C89FE14A7}" sibTransId="{10BC0192-F66B-438E-86F0-4CE8A29882CD}"/>
    <dgm:cxn modelId="{CC79C4ED-B4AD-433E-B082-159D643EE660}" type="presOf" srcId="{18E4C253-B6C7-4A66-8331-7270BE25177D}" destId="{C7EAAD00-FB79-438F-9138-AEE0F048EA6C}" srcOrd="0" destOrd="0" presId="urn:microsoft.com/office/officeart/2005/8/layout/hList1"/>
    <dgm:cxn modelId="{44C02BEE-877A-493D-AED4-6C692416EE6D}" type="presOf" srcId="{BEC66C1B-8B46-4A45-BBB3-7269395B119F}" destId="{C7F92C13-C4F4-4DC8-AA26-18565DCBD226}" srcOrd="0" destOrd="3" presId="urn:microsoft.com/office/officeart/2005/8/layout/hList1"/>
    <dgm:cxn modelId="{2C807BF7-6316-4C50-A929-466511C34BC4}" srcId="{23758F9C-0387-4499-8F08-591D5B9F351E}" destId="{E3AB8C9C-92AA-4855-90AB-773E593C23CC}" srcOrd="0" destOrd="0" parTransId="{9A9652FF-22B5-40E5-8160-93661B0998EA}" sibTransId="{42AA2234-3630-447E-93B5-ADB896D75253}"/>
    <dgm:cxn modelId="{E84FCAFC-9AAF-4E56-91EC-85484ABB6B06}" srcId="{23758F9C-0387-4499-8F08-591D5B9F351E}" destId="{BEC66C1B-8B46-4A45-BBB3-7269395B119F}" srcOrd="3" destOrd="0" parTransId="{6B8898D4-82C5-4B97-89D3-71CB04C9586E}" sibTransId="{EA959300-094D-4731-9A1F-A96F2265A95A}"/>
    <dgm:cxn modelId="{9F1F0020-850A-4348-AF1B-26BDB9062330}" type="presParOf" srcId="{4AD2F7E9-6FF5-4E7D-AFFB-D2F8F56A9EF0}" destId="{BD6FDEA9-816D-45CC-BC16-C703B5F39A5B}" srcOrd="0" destOrd="0" presId="urn:microsoft.com/office/officeart/2005/8/layout/hList1"/>
    <dgm:cxn modelId="{F4648B21-D549-4AEB-8A58-99B3F5CE0B84}" type="presParOf" srcId="{BD6FDEA9-816D-45CC-BC16-C703B5F39A5B}" destId="{DBFD5E24-FE84-41D9-ABD2-97A4F299D89B}" srcOrd="0" destOrd="0" presId="urn:microsoft.com/office/officeart/2005/8/layout/hList1"/>
    <dgm:cxn modelId="{3E48560C-762A-4542-8433-934D2EA6C179}" type="presParOf" srcId="{BD6FDEA9-816D-45CC-BC16-C703B5F39A5B}" destId="{9B175065-CC51-4230-9D20-22056F8DBC7B}" srcOrd="1" destOrd="0" presId="urn:microsoft.com/office/officeart/2005/8/layout/hList1"/>
    <dgm:cxn modelId="{9893853F-4E75-42D7-BF21-A8D1A813303E}" type="presParOf" srcId="{4AD2F7E9-6FF5-4E7D-AFFB-D2F8F56A9EF0}" destId="{0A63534B-5FFF-4BC6-B351-592DBB69A6ED}" srcOrd="1" destOrd="0" presId="urn:microsoft.com/office/officeart/2005/8/layout/hList1"/>
    <dgm:cxn modelId="{2A276579-6E44-4451-A522-B33E4FD0B00A}" type="presParOf" srcId="{4AD2F7E9-6FF5-4E7D-AFFB-D2F8F56A9EF0}" destId="{004EF353-2DA9-4952-9328-0453BF81EC26}" srcOrd="2" destOrd="0" presId="urn:microsoft.com/office/officeart/2005/8/layout/hList1"/>
    <dgm:cxn modelId="{3D94A667-8132-487C-A90C-159CC79699FC}" type="presParOf" srcId="{004EF353-2DA9-4952-9328-0453BF81EC26}" destId="{DE43D919-12D4-4DC1-BD94-9624543B9570}" srcOrd="0" destOrd="0" presId="urn:microsoft.com/office/officeart/2005/8/layout/hList1"/>
    <dgm:cxn modelId="{17C2A141-880B-4C02-B9D4-14FF2D8092E2}" type="presParOf" srcId="{004EF353-2DA9-4952-9328-0453BF81EC26}" destId="{1912A2C3-3B37-4AB7-9B99-EEC33BA0B9C5}" srcOrd="1" destOrd="0" presId="urn:microsoft.com/office/officeart/2005/8/layout/hList1"/>
    <dgm:cxn modelId="{44CA034D-0746-4D7F-AB15-B0FA65A7498D}" type="presParOf" srcId="{4AD2F7E9-6FF5-4E7D-AFFB-D2F8F56A9EF0}" destId="{11F86810-EAD1-4396-A3DA-15638D377AC5}" srcOrd="3" destOrd="0" presId="urn:microsoft.com/office/officeart/2005/8/layout/hList1"/>
    <dgm:cxn modelId="{4D8BE237-C923-42DE-83FD-D1EA56D6321B}" type="presParOf" srcId="{4AD2F7E9-6FF5-4E7D-AFFB-D2F8F56A9EF0}" destId="{DA448440-11E9-4D36-8A6A-43C72C4BF199}" srcOrd="4" destOrd="0" presId="urn:microsoft.com/office/officeart/2005/8/layout/hList1"/>
    <dgm:cxn modelId="{135B6BB7-EC03-4B8A-A328-3689A29385B4}" type="presParOf" srcId="{DA448440-11E9-4D36-8A6A-43C72C4BF199}" destId="{C7EAAD00-FB79-438F-9138-AEE0F048EA6C}" srcOrd="0" destOrd="0" presId="urn:microsoft.com/office/officeart/2005/8/layout/hList1"/>
    <dgm:cxn modelId="{AEC9EAD6-9B75-40AE-AA4E-14202C2C2525}" type="presParOf" srcId="{DA448440-11E9-4D36-8A6A-43C72C4BF199}" destId="{2FB3B183-8725-41EE-B245-3BCA8F8A6F32}" srcOrd="1" destOrd="0" presId="urn:microsoft.com/office/officeart/2005/8/layout/hList1"/>
    <dgm:cxn modelId="{E17F7138-49F6-4B3A-8473-C99174A0678F}" type="presParOf" srcId="{4AD2F7E9-6FF5-4E7D-AFFB-D2F8F56A9EF0}" destId="{FF79B567-B314-46B6-BCED-2F3E901F468E}" srcOrd="5" destOrd="0" presId="urn:microsoft.com/office/officeart/2005/8/layout/hList1"/>
    <dgm:cxn modelId="{BAF31EED-03B1-4EB4-891C-BB4864193CC1}" type="presParOf" srcId="{4AD2F7E9-6FF5-4E7D-AFFB-D2F8F56A9EF0}" destId="{7FDEFA9B-05F0-449D-9F99-EB06823E4B78}" srcOrd="6" destOrd="0" presId="urn:microsoft.com/office/officeart/2005/8/layout/hList1"/>
    <dgm:cxn modelId="{17F0C26C-84A8-4343-ABC6-31DD41BAB3A2}" type="presParOf" srcId="{7FDEFA9B-05F0-449D-9F99-EB06823E4B78}" destId="{86A56545-8362-427E-8A06-C2CF039CFFFE}" srcOrd="0" destOrd="0" presId="urn:microsoft.com/office/officeart/2005/8/layout/hList1"/>
    <dgm:cxn modelId="{2CB6C618-E0E0-4795-A3B3-814BE6CA8741}" type="presParOf" srcId="{7FDEFA9B-05F0-449D-9F99-EB06823E4B78}" destId="{C7F92C13-C4F4-4DC8-AA26-18565DCBD226}" srcOrd="1" destOrd="0" presId="urn:microsoft.com/office/officeart/2005/8/layout/hList1"/>
    <dgm:cxn modelId="{BA63D3C4-3C9B-40E2-A7C0-145AC875F764}" type="presParOf" srcId="{4AD2F7E9-6FF5-4E7D-AFFB-D2F8F56A9EF0}" destId="{AADBCF88-B4C2-4289-B8D0-6F39FEB435C6}" srcOrd="7" destOrd="0" presId="urn:microsoft.com/office/officeart/2005/8/layout/hList1"/>
    <dgm:cxn modelId="{654B1308-BE38-45E3-A257-F7016CD8C72D}" type="presParOf" srcId="{4AD2F7E9-6FF5-4E7D-AFFB-D2F8F56A9EF0}" destId="{78F35F30-063F-4007-B586-115A492E301B}" srcOrd="8" destOrd="0" presId="urn:microsoft.com/office/officeart/2005/8/layout/hList1"/>
    <dgm:cxn modelId="{E2CDD400-1037-435E-A822-C9EFF841C625}" type="presParOf" srcId="{78F35F30-063F-4007-B586-115A492E301B}" destId="{B5E2ED9F-69C0-4BC5-97BF-D5A6EC6BE3D1}" srcOrd="0" destOrd="0" presId="urn:microsoft.com/office/officeart/2005/8/layout/hList1"/>
    <dgm:cxn modelId="{AABBDFFB-83A6-4A23-88D9-1F323D89CA2B}" type="presParOf" srcId="{78F35F30-063F-4007-B586-115A492E301B}" destId="{E26EA833-BBA8-49C6-A8AF-76BDEE171756}" srcOrd="1" destOrd="0" presId="urn:microsoft.com/office/officeart/2005/8/layout/hList1"/>
    <dgm:cxn modelId="{D5825952-11E3-4A73-BD3D-3540C85326A4}" type="presParOf" srcId="{4AD2F7E9-6FF5-4E7D-AFFB-D2F8F56A9EF0}" destId="{3D61D2B3-7675-411F-A9D1-7FA6B9EAECDC}" srcOrd="9" destOrd="0" presId="urn:microsoft.com/office/officeart/2005/8/layout/hList1"/>
    <dgm:cxn modelId="{73BDB193-A9C7-4687-85AC-178DF60B896A}" type="presParOf" srcId="{4AD2F7E9-6FF5-4E7D-AFFB-D2F8F56A9EF0}" destId="{1D9BF6E3-106F-4960-AF92-85FC8DE9CB18}" srcOrd="10" destOrd="0" presId="urn:microsoft.com/office/officeart/2005/8/layout/hList1"/>
    <dgm:cxn modelId="{731C1C32-46BF-41C8-85C6-2C9ECC9EF486}" type="presParOf" srcId="{1D9BF6E3-106F-4960-AF92-85FC8DE9CB18}" destId="{7A817BD9-5348-4C61-9839-9CA4A3C23FC6}" srcOrd="0" destOrd="0" presId="urn:microsoft.com/office/officeart/2005/8/layout/hList1"/>
    <dgm:cxn modelId="{4A60C133-305D-48AD-B886-64E384E32493}" type="presParOf" srcId="{1D9BF6E3-106F-4960-AF92-85FC8DE9CB18}" destId="{37E058F8-CBDE-48CE-8B21-C66D945A799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6DDCCDE-2884-4A84-B252-52487E2F98A8}" type="doc">
      <dgm:prSet loTypeId="urn:microsoft.com/office/officeart/2005/8/layout/cycle4" loCatId="relationship" qsTypeId="urn:microsoft.com/office/officeart/2005/8/quickstyle/simple1" qsCatId="simple" csTypeId="urn:microsoft.com/office/officeart/2005/8/colors/accent1_2" csCatId="accent1" phldr="1"/>
      <dgm:spPr/>
      <dgm:t>
        <a:bodyPr/>
        <a:lstStyle/>
        <a:p>
          <a:endParaRPr lang="en-GB"/>
        </a:p>
      </dgm:t>
    </dgm:pt>
    <dgm:pt modelId="{02FA795D-7263-4C12-B7A5-F596DCD37501}">
      <dgm:prSet phldrT="[Text]"/>
      <dgm:spPr/>
      <dgm:t>
        <a:bodyPr/>
        <a:lstStyle/>
        <a:p>
          <a:r>
            <a:rPr lang="en-US" dirty="0">
              <a:latin typeface="Arial" panose="020B0604020202020204" pitchFamily="34" charset="0"/>
              <a:cs typeface="Arial" panose="020B0604020202020204" pitchFamily="34" charset="0"/>
            </a:rPr>
            <a:t>HEE</a:t>
          </a:r>
          <a:endParaRPr lang="en-GB" dirty="0">
            <a:latin typeface="Arial" panose="020B0604020202020204" pitchFamily="34" charset="0"/>
            <a:cs typeface="Arial" panose="020B0604020202020204" pitchFamily="34" charset="0"/>
          </a:endParaRPr>
        </a:p>
      </dgm:t>
    </dgm:pt>
    <dgm:pt modelId="{FF1889BD-DAC2-459D-BDF9-0CE554414B56}" type="parTrans" cxnId="{DE12DE47-FD8B-4BB5-89FD-D48675D5F8E1}">
      <dgm:prSet/>
      <dgm:spPr/>
      <dgm:t>
        <a:bodyPr/>
        <a:lstStyle/>
        <a:p>
          <a:endParaRPr lang="en-GB"/>
        </a:p>
      </dgm:t>
    </dgm:pt>
    <dgm:pt modelId="{3AE8BD05-CA56-4F3B-A29C-C260DA5A7E9E}" type="sibTrans" cxnId="{DE12DE47-FD8B-4BB5-89FD-D48675D5F8E1}">
      <dgm:prSet/>
      <dgm:spPr/>
      <dgm:t>
        <a:bodyPr/>
        <a:lstStyle/>
        <a:p>
          <a:endParaRPr lang="en-GB"/>
        </a:p>
      </dgm:t>
    </dgm:pt>
    <dgm:pt modelId="{F8BAC678-0CB8-44E5-9ED6-52AE45211A68}">
      <dgm:prSet phldrT="[Text]" custT="1"/>
      <dgm:spPr/>
      <dgm:t>
        <a:bodyPr/>
        <a:lstStyle/>
        <a:p>
          <a:r>
            <a:rPr lang="en-GB" sz="1400" dirty="0">
              <a:solidFill>
                <a:schemeClr val="accent1"/>
              </a:solidFill>
              <a:latin typeface="Arial" panose="020B0604020202020204" pitchFamily="34" charset="0"/>
              <a:cs typeface="Arial" panose="020B0604020202020204" pitchFamily="34" charset="0"/>
            </a:rPr>
            <a:t>Peer Review</a:t>
          </a:r>
        </a:p>
      </dgm:t>
    </dgm:pt>
    <dgm:pt modelId="{684140E6-CFCF-4525-93D2-C47E3ADA6FA8}" type="parTrans" cxnId="{9BBB5322-903E-4ACA-B5AA-7CCD3DCB0CFF}">
      <dgm:prSet/>
      <dgm:spPr/>
      <dgm:t>
        <a:bodyPr/>
        <a:lstStyle/>
        <a:p>
          <a:endParaRPr lang="en-GB"/>
        </a:p>
      </dgm:t>
    </dgm:pt>
    <dgm:pt modelId="{956A934A-E8A6-41D6-9AEA-5DFEC048E629}" type="sibTrans" cxnId="{9BBB5322-903E-4ACA-B5AA-7CCD3DCB0CFF}">
      <dgm:prSet/>
      <dgm:spPr/>
      <dgm:t>
        <a:bodyPr/>
        <a:lstStyle/>
        <a:p>
          <a:endParaRPr lang="en-GB"/>
        </a:p>
      </dgm:t>
    </dgm:pt>
    <dgm:pt modelId="{0ED63D69-0644-46BF-8555-19309C653659}">
      <dgm:prSet phldrT="[Text]"/>
      <dgm:spPr/>
      <dgm:t>
        <a:bodyPr/>
        <a:lstStyle/>
        <a:p>
          <a:r>
            <a:rPr lang="en-US" dirty="0">
              <a:solidFill>
                <a:schemeClr val="bg1"/>
              </a:solidFill>
              <a:latin typeface="Arial" panose="020B0604020202020204" pitchFamily="34" charset="0"/>
              <a:cs typeface="Arial" panose="020B0604020202020204" pitchFamily="34" charset="0"/>
            </a:rPr>
            <a:t>HEI</a:t>
          </a:r>
          <a:endParaRPr lang="en-GB" dirty="0">
            <a:solidFill>
              <a:schemeClr val="bg1"/>
            </a:solidFill>
            <a:latin typeface="Arial" panose="020B0604020202020204" pitchFamily="34" charset="0"/>
            <a:cs typeface="Arial" panose="020B0604020202020204" pitchFamily="34" charset="0"/>
          </a:endParaRPr>
        </a:p>
      </dgm:t>
    </dgm:pt>
    <dgm:pt modelId="{1704846D-03B4-4535-923B-A6CDD2DF8894}" type="parTrans" cxnId="{A42C1B14-C2FF-46E9-A039-3A24BFEBB58D}">
      <dgm:prSet/>
      <dgm:spPr/>
      <dgm:t>
        <a:bodyPr/>
        <a:lstStyle/>
        <a:p>
          <a:endParaRPr lang="en-GB"/>
        </a:p>
      </dgm:t>
    </dgm:pt>
    <dgm:pt modelId="{F166C533-AD71-4589-82C2-1C9836FB429D}" type="sibTrans" cxnId="{A42C1B14-C2FF-46E9-A039-3A24BFEBB58D}">
      <dgm:prSet/>
      <dgm:spPr/>
      <dgm:t>
        <a:bodyPr/>
        <a:lstStyle/>
        <a:p>
          <a:endParaRPr lang="en-GB"/>
        </a:p>
      </dgm:t>
    </dgm:pt>
    <dgm:pt modelId="{F3D2D2AA-C1C5-4895-9C11-79B33273CDE9}">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DCP training </a:t>
          </a:r>
          <a:r>
            <a:rPr lang="en-US" sz="1400" dirty="0" err="1">
              <a:solidFill>
                <a:schemeClr val="accent1"/>
              </a:solidFill>
              <a:latin typeface="Arial" panose="020B0604020202020204" pitchFamily="34" charset="0"/>
              <a:cs typeface="Arial" panose="020B0604020202020204" pitchFamily="34" charset="0"/>
            </a:rPr>
            <a:t>programmes</a:t>
          </a:r>
          <a:endParaRPr lang="en-GB" sz="1400" dirty="0">
            <a:solidFill>
              <a:schemeClr val="accent1"/>
            </a:solidFill>
            <a:latin typeface="Arial" panose="020B0604020202020204" pitchFamily="34" charset="0"/>
            <a:cs typeface="Arial" panose="020B0604020202020204" pitchFamily="34" charset="0"/>
          </a:endParaRPr>
        </a:p>
      </dgm:t>
    </dgm:pt>
    <dgm:pt modelId="{4B71C065-81C7-4679-8E5E-66903DBE3553}" type="parTrans" cxnId="{4DEBF5A8-CDC5-48AD-92CC-C4911D467237}">
      <dgm:prSet/>
      <dgm:spPr/>
      <dgm:t>
        <a:bodyPr/>
        <a:lstStyle/>
        <a:p>
          <a:endParaRPr lang="en-GB"/>
        </a:p>
      </dgm:t>
    </dgm:pt>
    <dgm:pt modelId="{CC7F4DA0-A9A3-4BB4-9DD3-8CD44EAE031F}" type="sibTrans" cxnId="{4DEBF5A8-CDC5-48AD-92CC-C4911D467237}">
      <dgm:prSet/>
      <dgm:spPr/>
      <dgm:t>
        <a:bodyPr/>
        <a:lstStyle/>
        <a:p>
          <a:endParaRPr lang="en-GB"/>
        </a:p>
      </dgm:t>
    </dgm:pt>
    <dgm:pt modelId="{413FAE4C-BA23-4987-B87B-9B3F430003FA}">
      <dgm:prSet phldrT="[Text]"/>
      <dgm:spPr/>
      <dgm:t>
        <a:bodyPr/>
        <a:lstStyle/>
        <a:p>
          <a:r>
            <a:rPr lang="en-US" dirty="0">
              <a:latin typeface="Arial" panose="020B0604020202020204" pitchFamily="34" charset="0"/>
              <a:cs typeface="Arial" panose="020B0604020202020204" pitchFamily="34" charset="0"/>
            </a:rPr>
            <a:t>NHSE</a:t>
          </a:r>
          <a:endParaRPr lang="en-GB" dirty="0">
            <a:latin typeface="Arial" panose="020B0604020202020204" pitchFamily="34" charset="0"/>
            <a:cs typeface="Arial" panose="020B0604020202020204" pitchFamily="34" charset="0"/>
          </a:endParaRPr>
        </a:p>
      </dgm:t>
    </dgm:pt>
    <dgm:pt modelId="{7149AA6E-BD30-4A45-B911-B10623360D8E}" type="parTrans" cxnId="{6958F638-BFC7-42F1-8876-28CE8F3BDA93}">
      <dgm:prSet/>
      <dgm:spPr/>
      <dgm:t>
        <a:bodyPr/>
        <a:lstStyle/>
        <a:p>
          <a:endParaRPr lang="en-GB"/>
        </a:p>
      </dgm:t>
    </dgm:pt>
    <dgm:pt modelId="{7DB8EC3F-6BCF-483A-9A54-8DEBA26D02FC}" type="sibTrans" cxnId="{6958F638-BFC7-42F1-8876-28CE8F3BDA93}">
      <dgm:prSet/>
      <dgm:spPr/>
      <dgm:t>
        <a:bodyPr/>
        <a:lstStyle/>
        <a:p>
          <a:endParaRPr lang="en-GB"/>
        </a:p>
      </dgm:t>
    </dgm:pt>
    <dgm:pt modelId="{A14EAE12-7638-4B50-A892-3838218BCAFE}">
      <dgm:prSet phldrT="[Text]"/>
      <dgm:spPr/>
      <dgm:t>
        <a:bodyPr/>
        <a:lstStyle/>
        <a:p>
          <a:r>
            <a:rPr lang="en-US" dirty="0">
              <a:latin typeface="Arial" panose="020B0604020202020204" pitchFamily="34" charset="0"/>
              <a:cs typeface="Arial" panose="020B0604020202020204" pitchFamily="34" charset="0"/>
            </a:rPr>
            <a:t>System</a:t>
          </a:r>
          <a:endParaRPr lang="en-GB" dirty="0">
            <a:latin typeface="Arial" panose="020B0604020202020204" pitchFamily="34" charset="0"/>
            <a:cs typeface="Arial" panose="020B0604020202020204" pitchFamily="34" charset="0"/>
          </a:endParaRPr>
        </a:p>
      </dgm:t>
    </dgm:pt>
    <dgm:pt modelId="{B35EED05-6634-44C1-BB55-A6F40C2F98CB}" type="parTrans" cxnId="{B9CE1288-C878-49E3-B4DC-CB116975EA6A}">
      <dgm:prSet/>
      <dgm:spPr/>
      <dgm:t>
        <a:bodyPr/>
        <a:lstStyle/>
        <a:p>
          <a:endParaRPr lang="en-GB"/>
        </a:p>
      </dgm:t>
    </dgm:pt>
    <dgm:pt modelId="{82635793-4619-4C64-B775-7752D1F74306}" type="sibTrans" cxnId="{B9CE1288-C878-49E3-B4DC-CB116975EA6A}">
      <dgm:prSet/>
      <dgm:spPr/>
      <dgm:t>
        <a:bodyPr/>
        <a:lstStyle/>
        <a:p>
          <a:endParaRPr lang="en-GB"/>
        </a:p>
      </dgm:t>
    </dgm:pt>
    <dgm:pt modelId="{B0EC4787-3146-40A2-9501-23A3D79C8B4C}">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Data - BI Unit</a:t>
          </a:r>
          <a:endParaRPr lang="en-GB" sz="1400" dirty="0">
            <a:solidFill>
              <a:schemeClr val="accent1"/>
            </a:solidFill>
            <a:latin typeface="Arial" panose="020B0604020202020204" pitchFamily="34" charset="0"/>
            <a:cs typeface="Arial" panose="020B0604020202020204" pitchFamily="34" charset="0"/>
          </a:endParaRPr>
        </a:p>
      </dgm:t>
    </dgm:pt>
    <dgm:pt modelId="{1CD468C9-E077-483F-9C95-299ACF5EF429}" type="parTrans" cxnId="{30362F69-0D7E-4E62-A526-7EE4A440A182}">
      <dgm:prSet/>
      <dgm:spPr/>
      <dgm:t>
        <a:bodyPr/>
        <a:lstStyle/>
        <a:p>
          <a:endParaRPr lang="en-GB"/>
        </a:p>
      </dgm:t>
    </dgm:pt>
    <dgm:pt modelId="{5FBF6000-3763-4CBE-9DDF-4642962F76DD}" type="sibTrans" cxnId="{30362F69-0D7E-4E62-A526-7EE4A440A182}">
      <dgm:prSet/>
      <dgm:spPr/>
      <dgm:t>
        <a:bodyPr/>
        <a:lstStyle/>
        <a:p>
          <a:endParaRPr lang="en-GB"/>
        </a:p>
      </dgm:t>
    </dgm:pt>
    <dgm:pt modelId="{0BDC331B-4E50-4F5F-9E30-CDF97EFD03A8}">
      <dgm:prSet custT="1"/>
      <dgm:spPr/>
      <dgm:t>
        <a:bodyPr/>
        <a:lstStyle/>
        <a:p>
          <a:r>
            <a:rPr lang="en-GB" sz="1400" dirty="0">
              <a:solidFill>
                <a:schemeClr val="accent1"/>
              </a:solidFill>
              <a:latin typeface="Arial" panose="020B0604020202020204" pitchFamily="34" charset="0"/>
              <a:cs typeface="Arial" panose="020B0604020202020204" pitchFamily="34" charset="0"/>
            </a:rPr>
            <a:t>Primary Care shared education</a:t>
          </a:r>
        </a:p>
      </dgm:t>
    </dgm:pt>
    <dgm:pt modelId="{46FD0206-2EEC-4F9B-AFE1-EB8720DEDFEA}" type="parTrans" cxnId="{2189135F-90B4-47D8-B07D-310A90C9B17D}">
      <dgm:prSet/>
      <dgm:spPr/>
      <dgm:t>
        <a:bodyPr/>
        <a:lstStyle/>
        <a:p>
          <a:endParaRPr lang="en-GB"/>
        </a:p>
      </dgm:t>
    </dgm:pt>
    <dgm:pt modelId="{1D281C2F-237F-4DB3-B9B5-CB82252BF6C2}" type="sibTrans" cxnId="{2189135F-90B4-47D8-B07D-310A90C9B17D}">
      <dgm:prSet/>
      <dgm:spPr/>
      <dgm:t>
        <a:bodyPr/>
        <a:lstStyle/>
        <a:p>
          <a:endParaRPr lang="en-GB"/>
        </a:p>
      </dgm:t>
    </dgm:pt>
    <dgm:pt modelId="{94AB0A93-6A72-4E73-985C-6CC7DD345D0C}">
      <dgm:prSet custT="1"/>
      <dgm:spPr/>
      <dgm:t>
        <a:bodyPr/>
        <a:lstStyle/>
        <a:p>
          <a:r>
            <a:rPr lang="en-US" sz="1400" dirty="0">
              <a:solidFill>
                <a:schemeClr val="accent1"/>
              </a:solidFill>
              <a:latin typeface="Arial" panose="020B0604020202020204" pitchFamily="34" charset="0"/>
              <a:cs typeface="Arial" panose="020B0604020202020204" pitchFamily="34" charset="0"/>
            </a:rPr>
            <a:t>Enhanced Oral Health in Care Homes </a:t>
          </a:r>
          <a:r>
            <a:rPr lang="en-US" sz="1400" dirty="0" err="1">
              <a:solidFill>
                <a:schemeClr val="accent1"/>
              </a:solidFill>
              <a:latin typeface="Arial" panose="020B0604020202020204" pitchFamily="34" charset="0"/>
              <a:cs typeface="Arial" panose="020B0604020202020204" pitchFamily="34" charset="0"/>
            </a:rPr>
            <a:t>programme</a:t>
          </a:r>
          <a:endParaRPr lang="en-GB" sz="1400" dirty="0">
            <a:solidFill>
              <a:schemeClr val="accent1"/>
            </a:solidFill>
            <a:latin typeface="Arial" panose="020B0604020202020204" pitchFamily="34" charset="0"/>
            <a:cs typeface="Arial" panose="020B0604020202020204" pitchFamily="34" charset="0"/>
          </a:endParaRPr>
        </a:p>
      </dgm:t>
    </dgm:pt>
    <dgm:pt modelId="{7DE148D3-0244-479F-BFDC-D374C1D9FAFA}" type="parTrans" cxnId="{D53A642D-FE6C-477C-BDF7-9F1B9494D7B2}">
      <dgm:prSet/>
      <dgm:spPr/>
      <dgm:t>
        <a:bodyPr/>
        <a:lstStyle/>
        <a:p>
          <a:endParaRPr lang="en-GB"/>
        </a:p>
      </dgm:t>
    </dgm:pt>
    <dgm:pt modelId="{54380798-336D-40C4-9F6E-C173BBDF48E0}" type="sibTrans" cxnId="{D53A642D-FE6C-477C-BDF7-9F1B9494D7B2}">
      <dgm:prSet/>
      <dgm:spPr/>
      <dgm:t>
        <a:bodyPr/>
        <a:lstStyle/>
        <a:p>
          <a:endParaRPr lang="en-GB"/>
        </a:p>
      </dgm:t>
    </dgm:pt>
    <dgm:pt modelId="{59D6F153-923D-4F96-B7DD-40C0A336E6D7}">
      <dgm:prSet custT="1"/>
      <dgm:spPr/>
      <dgm:t>
        <a:bodyPr/>
        <a:lstStyle/>
        <a:p>
          <a:r>
            <a:rPr lang="en-GB" sz="1400" dirty="0">
              <a:solidFill>
                <a:schemeClr val="accent1"/>
              </a:solidFill>
              <a:latin typeface="Arial" panose="020B0604020202020204" pitchFamily="34" charset="0"/>
              <a:cs typeface="Arial" panose="020B0604020202020204" pitchFamily="34" charset="0"/>
            </a:rPr>
            <a:t>Trauma pathways</a:t>
          </a:r>
        </a:p>
      </dgm:t>
    </dgm:pt>
    <dgm:pt modelId="{C27F3F4C-5D6D-4CD5-A663-A5D5C1904C5C}" type="parTrans" cxnId="{58F91ED0-F7F8-4CBC-95CF-C51B3023253A}">
      <dgm:prSet/>
      <dgm:spPr/>
      <dgm:t>
        <a:bodyPr/>
        <a:lstStyle/>
        <a:p>
          <a:endParaRPr lang="en-GB"/>
        </a:p>
      </dgm:t>
    </dgm:pt>
    <dgm:pt modelId="{0EB35059-2ABC-496B-AC67-40BEC9146B3B}" type="sibTrans" cxnId="{58F91ED0-F7F8-4CBC-95CF-C51B3023253A}">
      <dgm:prSet/>
      <dgm:spPr/>
      <dgm:t>
        <a:bodyPr/>
        <a:lstStyle/>
        <a:p>
          <a:endParaRPr lang="en-GB"/>
        </a:p>
      </dgm:t>
    </dgm:pt>
    <dgm:pt modelId="{E909C5BE-A4FB-4CC5-89AA-7C37D18367E3}">
      <dgm:prSet custT="1"/>
      <dgm:spPr/>
      <dgm:t>
        <a:bodyPr/>
        <a:lstStyle/>
        <a:p>
          <a:r>
            <a:rPr lang="en-GB" sz="1400" dirty="0">
              <a:solidFill>
                <a:schemeClr val="accent1"/>
              </a:solidFill>
              <a:latin typeface="Arial" panose="020B0604020202020204" pitchFamily="34" charset="0"/>
              <a:cs typeface="Arial" panose="020B0604020202020204" pitchFamily="34" charset="0"/>
            </a:rPr>
            <a:t>Domestic abuse training</a:t>
          </a:r>
        </a:p>
      </dgm:t>
    </dgm:pt>
    <dgm:pt modelId="{329BC09B-0CA5-4BCD-BC64-DC7FE9FB03B5}" type="parTrans" cxnId="{54A569C1-FD77-41F9-B4DA-9AFA591908E6}">
      <dgm:prSet/>
      <dgm:spPr/>
      <dgm:t>
        <a:bodyPr/>
        <a:lstStyle/>
        <a:p>
          <a:endParaRPr lang="en-GB"/>
        </a:p>
      </dgm:t>
    </dgm:pt>
    <dgm:pt modelId="{E32BD278-D936-4D89-9C6F-602BB4048DA2}" type="sibTrans" cxnId="{54A569C1-FD77-41F9-B4DA-9AFA591908E6}">
      <dgm:prSet/>
      <dgm:spPr/>
      <dgm:t>
        <a:bodyPr/>
        <a:lstStyle/>
        <a:p>
          <a:endParaRPr lang="en-GB"/>
        </a:p>
      </dgm:t>
    </dgm:pt>
    <dgm:pt modelId="{A97E6525-8E07-4127-994A-FEE39806CA9B}">
      <dgm:prSet custT="1"/>
      <dgm:spPr/>
      <dgm:t>
        <a:bodyPr/>
        <a:lstStyle/>
        <a:p>
          <a:r>
            <a:rPr lang="en-GB" sz="1400" dirty="0">
              <a:solidFill>
                <a:schemeClr val="accent1"/>
              </a:solidFill>
              <a:latin typeface="Arial" panose="020B0604020202020204" pitchFamily="34" charset="0"/>
              <a:cs typeface="Arial" panose="020B0604020202020204" pitchFamily="34" charset="0"/>
            </a:rPr>
            <a:t>Directory of upskilling courses</a:t>
          </a:r>
        </a:p>
      </dgm:t>
    </dgm:pt>
    <dgm:pt modelId="{BD702D26-21CE-4B07-A232-2D5314EF14AF}" type="parTrans" cxnId="{88009730-5A42-4969-B8D1-199847F6F846}">
      <dgm:prSet/>
      <dgm:spPr/>
      <dgm:t>
        <a:bodyPr/>
        <a:lstStyle/>
        <a:p>
          <a:endParaRPr lang="en-GB"/>
        </a:p>
      </dgm:t>
    </dgm:pt>
    <dgm:pt modelId="{90E3C32B-9863-4FFE-B93A-6369D874927C}" type="sibTrans" cxnId="{88009730-5A42-4969-B8D1-199847F6F846}">
      <dgm:prSet/>
      <dgm:spPr/>
      <dgm:t>
        <a:bodyPr/>
        <a:lstStyle/>
        <a:p>
          <a:endParaRPr lang="en-GB"/>
        </a:p>
      </dgm:t>
    </dgm:pt>
    <dgm:pt modelId="{0727847C-5FF8-4C1F-BEAB-8BE23F6C0839}">
      <dgm:prSet custT="1"/>
      <dgm:spPr/>
      <dgm:t>
        <a:bodyPr/>
        <a:lstStyle/>
        <a:p>
          <a:r>
            <a:rPr lang="en-GB" sz="1400" dirty="0">
              <a:solidFill>
                <a:schemeClr val="accent1"/>
              </a:solidFill>
              <a:latin typeface="Arial" panose="020B0604020202020204" pitchFamily="34" charset="0"/>
              <a:cs typeface="Arial" panose="020B0604020202020204" pitchFamily="34" charset="0"/>
            </a:rPr>
            <a:t>Mentorship</a:t>
          </a:r>
        </a:p>
      </dgm:t>
    </dgm:pt>
    <dgm:pt modelId="{BECDB031-B1A8-4144-9A6D-94157A5DD0DD}" type="parTrans" cxnId="{086CB509-67CD-4CE0-AC49-388844F7A0E8}">
      <dgm:prSet/>
      <dgm:spPr/>
      <dgm:t>
        <a:bodyPr/>
        <a:lstStyle/>
        <a:p>
          <a:endParaRPr lang="en-GB"/>
        </a:p>
      </dgm:t>
    </dgm:pt>
    <dgm:pt modelId="{E89003A2-A6E9-40CB-A2D1-937E42605D8F}" type="sibTrans" cxnId="{086CB509-67CD-4CE0-AC49-388844F7A0E8}">
      <dgm:prSet/>
      <dgm:spPr/>
      <dgm:t>
        <a:bodyPr/>
        <a:lstStyle/>
        <a:p>
          <a:endParaRPr lang="en-GB"/>
        </a:p>
      </dgm:t>
    </dgm:pt>
    <dgm:pt modelId="{112472D3-FF13-498C-9A09-C6A9C14ED59E}">
      <dgm:prSet custT="1"/>
      <dgm:spPr/>
      <dgm:t>
        <a:bodyPr/>
        <a:lstStyle/>
        <a:p>
          <a:r>
            <a:rPr lang="en-GB" sz="1400" dirty="0">
              <a:solidFill>
                <a:schemeClr val="accent1"/>
              </a:solidFill>
              <a:latin typeface="Arial" panose="020B0604020202020204" pitchFamily="34" charset="0"/>
              <a:cs typeface="Arial" panose="020B0604020202020204" pitchFamily="34" charset="0"/>
            </a:rPr>
            <a:t>Clinical upskilling</a:t>
          </a:r>
        </a:p>
      </dgm:t>
    </dgm:pt>
    <dgm:pt modelId="{78CE8326-B483-4C5D-A237-7E98844CDA7E}" type="parTrans" cxnId="{47A0329A-788B-4156-B13E-C6E282CF8CC0}">
      <dgm:prSet/>
      <dgm:spPr/>
      <dgm:t>
        <a:bodyPr/>
        <a:lstStyle/>
        <a:p>
          <a:endParaRPr lang="en-GB"/>
        </a:p>
      </dgm:t>
    </dgm:pt>
    <dgm:pt modelId="{BE0206B1-AA29-4E90-9027-BAF23C33E1F0}" type="sibTrans" cxnId="{47A0329A-788B-4156-B13E-C6E282CF8CC0}">
      <dgm:prSet/>
      <dgm:spPr/>
      <dgm:t>
        <a:bodyPr/>
        <a:lstStyle/>
        <a:p>
          <a:endParaRPr lang="en-GB"/>
        </a:p>
      </dgm:t>
    </dgm:pt>
    <dgm:pt modelId="{0DDE8811-886B-4204-B9C4-819E3E0D1425}">
      <dgm:prSet custT="1"/>
      <dgm:spPr/>
      <dgm:t>
        <a:bodyPr/>
        <a:lstStyle/>
        <a:p>
          <a:r>
            <a:rPr lang="en-GB" sz="1400" dirty="0">
              <a:solidFill>
                <a:schemeClr val="accent1"/>
              </a:solidFill>
              <a:latin typeface="Arial" panose="020B0604020202020204" pitchFamily="34" charset="0"/>
              <a:cs typeface="Arial" panose="020B0604020202020204" pitchFamily="34" charset="0"/>
            </a:rPr>
            <a:t>Resilience training</a:t>
          </a:r>
        </a:p>
      </dgm:t>
    </dgm:pt>
    <dgm:pt modelId="{6182A162-E826-4D9B-9715-E9864BC8AAD0}" type="parTrans" cxnId="{2814F611-6829-4825-A8A7-F96FBB9DA67D}">
      <dgm:prSet/>
      <dgm:spPr/>
      <dgm:t>
        <a:bodyPr/>
        <a:lstStyle/>
        <a:p>
          <a:endParaRPr lang="en-GB"/>
        </a:p>
      </dgm:t>
    </dgm:pt>
    <dgm:pt modelId="{EAAAC8AC-01E1-4F6B-8B9C-0FA96651A458}" type="sibTrans" cxnId="{2814F611-6829-4825-A8A7-F96FBB9DA67D}">
      <dgm:prSet/>
      <dgm:spPr/>
      <dgm:t>
        <a:bodyPr/>
        <a:lstStyle/>
        <a:p>
          <a:endParaRPr lang="en-GB"/>
        </a:p>
      </dgm:t>
    </dgm:pt>
    <dgm:pt modelId="{1E49971A-4B74-4488-A915-EE22EA8B9273}">
      <dgm:prSet custT="1"/>
      <dgm:spPr/>
      <dgm:t>
        <a:bodyPr/>
        <a:lstStyle/>
        <a:p>
          <a:r>
            <a:rPr lang="en-GB" sz="1400" dirty="0">
              <a:solidFill>
                <a:schemeClr val="accent1"/>
              </a:solidFill>
              <a:latin typeface="Arial" panose="020B0604020202020204" pitchFamily="34" charset="0"/>
              <a:cs typeface="Arial" panose="020B0604020202020204" pitchFamily="34" charset="0"/>
            </a:rPr>
            <a:t>DCP Study Clubs</a:t>
          </a:r>
        </a:p>
      </dgm:t>
    </dgm:pt>
    <dgm:pt modelId="{D991E066-DC99-4E80-B720-B6F8D6EB6838}" type="parTrans" cxnId="{2AFC012C-3458-47A0-81B7-43ED827555B4}">
      <dgm:prSet/>
      <dgm:spPr/>
      <dgm:t>
        <a:bodyPr/>
        <a:lstStyle/>
        <a:p>
          <a:endParaRPr lang="en-GB"/>
        </a:p>
      </dgm:t>
    </dgm:pt>
    <dgm:pt modelId="{5BE143E4-B6F3-49CA-A62D-B6DADDC1D6B6}" type="sibTrans" cxnId="{2AFC012C-3458-47A0-81B7-43ED827555B4}">
      <dgm:prSet/>
      <dgm:spPr/>
      <dgm:t>
        <a:bodyPr/>
        <a:lstStyle/>
        <a:p>
          <a:endParaRPr lang="en-GB"/>
        </a:p>
      </dgm:t>
    </dgm:pt>
    <dgm:pt modelId="{37F3A8CD-5FB4-4C7E-9639-57331FEB9113}">
      <dgm:prSet/>
      <dgm:spPr/>
      <dgm:t>
        <a:bodyPr/>
        <a:lstStyle/>
        <a:p>
          <a:endParaRPr lang="en-GB" sz="500" dirty="0"/>
        </a:p>
      </dgm:t>
    </dgm:pt>
    <dgm:pt modelId="{49764BD0-57BD-4BB9-950C-B3DB01103FDC}" type="parTrans" cxnId="{970BD77A-FD18-47B8-8713-3F05D970A0B5}">
      <dgm:prSet/>
      <dgm:spPr/>
      <dgm:t>
        <a:bodyPr/>
        <a:lstStyle/>
        <a:p>
          <a:endParaRPr lang="en-GB"/>
        </a:p>
      </dgm:t>
    </dgm:pt>
    <dgm:pt modelId="{3AC5CA1F-3DF1-429C-8A0A-71E42B124A62}" type="sibTrans" cxnId="{970BD77A-FD18-47B8-8713-3F05D970A0B5}">
      <dgm:prSet/>
      <dgm:spPr/>
      <dgm:t>
        <a:bodyPr/>
        <a:lstStyle/>
        <a:p>
          <a:endParaRPr lang="en-GB"/>
        </a:p>
      </dgm:t>
    </dgm:pt>
    <dgm:pt modelId="{6529794A-0EED-4FBA-B70B-B4761279DD6E}">
      <dgm:prSet phldrT="[Text]"/>
      <dgm:spPr/>
      <dgm:t>
        <a:bodyPr/>
        <a:lstStyle/>
        <a:p>
          <a:endParaRPr lang="en-GB" sz="1800" dirty="0"/>
        </a:p>
      </dgm:t>
    </dgm:pt>
    <dgm:pt modelId="{6BEB7E10-06CE-40E4-9F07-D61D23E3910F}" type="parTrans" cxnId="{35563C72-BD33-44AC-AF36-26D886C7672E}">
      <dgm:prSet/>
      <dgm:spPr/>
      <dgm:t>
        <a:bodyPr/>
        <a:lstStyle/>
        <a:p>
          <a:endParaRPr lang="en-GB"/>
        </a:p>
      </dgm:t>
    </dgm:pt>
    <dgm:pt modelId="{4DFF6F4A-7D15-45BD-8F77-C4A16CC2A6E8}" type="sibTrans" cxnId="{35563C72-BD33-44AC-AF36-26D886C7672E}">
      <dgm:prSet/>
      <dgm:spPr/>
      <dgm:t>
        <a:bodyPr/>
        <a:lstStyle/>
        <a:p>
          <a:endParaRPr lang="en-GB"/>
        </a:p>
      </dgm:t>
    </dgm:pt>
    <dgm:pt modelId="{8C02BC75-167B-45A9-9743-ADA112C956B2}">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Fellowships – HEE/ NHSE/PHE</a:t>
          </a:r>
          <a:endParaRPr lang="en-GB" sz="1400" dirty="0">
            <a:solidFill>
              <a:schemeClr val="accent1"/>
            </a:solidFill>
            <a:latin typeface="Arial" panose="020B0604020202020204" pitchFamily="34" charset="0"/>
            <a:cs typeface="Arial" panose="020B0604020202020204" pitchFamily="34" charset="0"/>
          </a:endParaRPr>
        </a:p>
      </dgm:t>
    </dgm:pt>
    <dgm:pt modelId="{D0B5A6B8-19CA-4644-B328-B8943A424C81}" type="parTrans" cxnId="{3E0FEF3A-DDAF-4F01-A6FC-F9CC9D82A1F3}">
      <dgm:prSet/>
      <dgm:spPr/>
      <dgm:t>
        <a:bodyPr/>
        <a:lstStyle/>
        <a:p>
          <a:endParaRPr lang="en-GB"/>
        </a:p>
      </dgm:t>
    </dgm:pt>
    <dgm:pt modelId="{C903EF47-FD48-4D79-9016-AEEDC85AD1BC}" type="sibTrans" cxnId="{3E0FEF3A-DDAF-4F01-A6FC-F9CC9D82A1F3}">
      <dgm:prSet/>
      <dgm:spPr/>
      <dgm:t>
        <a:bodyPr/>
        <a:lstStyle/>
        <a:p>
          <a:endParaRPr lang="en-GB"/>
        </a:p>
      </dgm:t>
    </dgm:pt>
    <dgm:pt modelId="{72DBCD60-9D99-4236-A670-AFB9AF287C17}">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Masters level/Level 7 qualifications</a:t>
          </a:r>
          <a:endParaRPr lang="en-GB" sz="1400" dirty="0">
            <a:solidFill>
              <a:schemeClr val="accent1"/>
            </a:solidFill>
            <a:latin typeface="Arial" panose="020B0604020202020204" pitchFamily="34" charset="0"/>
            <a:cs typeface="Arial" panose="020B0604020202020204" pitchFamily="34" charset="0"/>
          </a:endParaRPr>
        </a:p>
      </dgm:t>
    </dgm:pt>
    <dgm:pt modelId="{47265300-BE68-4D1A-A70E-05A630E96B08}" type="parTrans" cxnId="{830E041B-12FE-4370-8ECC-F745339E0B88}">
      <dgm:prSet/>
      <dgm:spPr/>
      <dgm:t>
        <a:bodyPr/>
        <a:lstStyle/>
        <a:p>
          <a:endParaRPr lang="en-GB"/>
        </a:p>
      </dgm:t>
    </dgm:pt>
    <dgm:pt modelId="{332ACC01-AA90-45D0-B0DC-998A30274449}" type="sibTrans" cxnId="{830E041B-12FE-4370-8ECC-F745339E0B88}">
      <dgm:prSet/>
      <dgm:spPr/>
      <dgm:t>
        <a:bodyPr/>
        <a:lstStyle/>
        <a:p>
          <a:endParaRPr lang="en-GB"/>
        </a:p>
      </dgm:t>
    </dgm:pt>
    <dgm:pt modelId="{DC64A9CB-5F93-4F1D-8103-B053842E03C8}">
      <dgm:prSet phldrT="[Text]"/>
      <dgm:spPr/>
      <dgm:t>
        <a:bodyPr/>
        <a:lstStyle/>
        <a:p>
          <a:endParaRPr lang="en-GB" sz="1200"/>
        </a:p>
      </dgm:t>
    </dgm:pt>
    <dgm:pt modelId="{172A09FE-8AF8-4259-980B-4A78BAE691DB}" type="parTrans" cxnId="{BA892348-83CF-403A-9E44-C77DEF95DAE4}">
      <dgm:prSet/>
      <dgm:spPr/>
      <dgm:t>
        <a:bodyPr/>
        <a:lstStyle/>
        <a:p>
          <a:endParaRPr lang="en-GB"/>
        </a:p>
      </dgm:t>
    </dgm:pt>
    <dgm:pt modelId="{F3D256DA-3BDD-4A85-B9E7-D4C637967B57}" type="sibTrans" cxnId="{BA892348-83CF-403A-9E44-C77DEF95DAE4}">
      <dgm:prSet/>
      <dgm:spPr/>
      <dgm:t>
        <a:bodyPr/>
        <a:lstStyle/>
        <a:p>
          <a:endParaRPr lang="en-GB"/>
        </a:p>
      </dgm:t>
    </dgm:pt>
    <dgm:pt modelId="{68016D4D-F7A3-4A67-90E4-4B10BD168ED8}">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Research training</a:t>
          </a:r>
          <a:endParaRPr lang="en-GB" sz="1400" dirty="0">
            <a:solidFill>
              <a:schemeClr val="accent1"/>
            </a:solidFill>
            <a:latin typeface="Arial" panose="020B0604020202020204" pitchFamily="34" charset="0"/>
            <a:cs typeface="Arial" panose="020B0604020202020204" pitchFamily="34" charset="0"/>
          </a:endParaRPr>
        </a:p>
      </dgm:t>
    </dgm:pt>
    <dgm:pt modelId="{FE171AF1-AA82-4A4C-BC95-7FD2F72D0071}" type="parTrans" cxnId="{AC4D77CD-F848-4A1D-BB63-EE6AB3F9CFFA}">
      <dgm:prSet/>
      <dgm:spPr/>
      <dgm:t>
        <a:bodyPr/>
        <a:lstStyle/>
        <a:p>
          <a:endParaRPr lang="en-GB"/>
        </a:p>
      </dgm:t>
    </dgm:pt>
    <dgm:pt modelId="{6D267439-B0AB-49F8-B887-6028E0BE8AA2}" type="sibTrans" cxnId="{AC4D77CD-F848-4A1D-BB63-EE6AB3F9CFFA}">
      <dgm:prSet/>
      <dgm:spPr/>
      <dgm:t>
        <a:bodyPr/>
        <a:lstStyle/>
        <a:p>
          <a:endParaRPr lang="en-GB"/>
        </a:p>
      </dgm:t>
    </dgm:pt>
    <dgm:pt modelId="{0934290F-4F5D-4C5A-B491-1189E3F7CC2A}">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ICA </a:t>
          </a:r>
          <a:r>
            <a:rPr lang="en-US" sz="1400" dirty="0" err="1">
              <a:solidFill>
                <a:schemeClr val="accent1"/>
              </a:solidFill>
              <a:latin typeface="Arial" panose="020B0604020202020204" pitchFamily="34" charset="0"/>
              <a:cs typeface="Arial" panose="020B0604020202020204" pitchFamily="34" charset="0"/>
            </a:rPr>
            <a:t>programmes</a:t>
          </a:r>
          <a:endParaRPr lang="en-GB" sz="1400" dirty="0">
            <a:solidFill>
              <a:schemeClr val="accent1"/>
            </a:solidFill>
            <a:latin typeface="Arial" panose="020B0604020202020204" pitchFamily="34" charset="0"/>
            <a:cs typeface="Arial" panose="020B0604020202020204" pitchFamily="34" charset="0"/>
          </a:endParaRPr>
        </a:p>
      </dgm:t>
    </dgm:pt>
    <dgm:pt modelId="{248732E4-08FA-40B6-9DDC-A0FC4D7B01E9}" type="parTrans" cxnId="{66914A61-FD53-4CF8-9AFD-FE670D8A3F12}">
      <dgm:prSet/>
      <dgm:spPr/>
      <dgm:t>
        <a:bodyPr/>
        <a:lstStyle/>
        <a:p>
          <a:endParaRPr lang="en-GB"/>
        </a:p>
      </dgm:t>
    </dgm:pt>
    <dgm:pt modelId="{4B3CE4C5-D2A0-4CA8-BF11-11735C3ED76E}" type="sibTrans" cxnId="{66914A61-FD53-4CF8-9AFD-FE670D8A3F12}">
      <dgm:prSet/>
      <dgm:spPr/>
      <dgm:t>
        <a:bodyPr/>
        <a:lstStyle/>
        <a:p>
          <a:endParaRPr lang="en-GB"/>
        </a:p>
      </dgm:t>
    </dgm:pt>
    <dgm:pt modelId="{74238742-C739-4493-892F-D84E5BD1629D}">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NIHR Primary Care ACF</a:t>
          </a:r>
          <a:endParaRPr lang="en-GB" sz="1400" dirty="0">
            <a:solidFill>
              <a:schemeClr val="accent1"/>
            </a:solidFill>
            <a:latin typeface="Arial" panose="020B0604020202020204" pitchFamily="34" charset="0"/>
            <a:cs typeface="Arial" panose="020B0604020202020204" pitchFamily="34" charset="0"/>
          </a:endParaRPr>
        </a:p>
      </dgm:t>
    </dgm:pt>
    <dgm:pt modelId="{77286BBE-802E-4487-818C-600103ED6D7C}" type="parTrans" cxnId="{5DDE72E7-266A-4F25-BBB0-EB2BA6ADBC27}">
      <dgm:prSet/>
      <dgm:spPr/>
      <dgm:t>
        <a:bodyPr/>
        <a:lstStyle/>
        <a:p>
          <a:endParaRPr lang="en-GB"/>
        </a:p>
      </dgm:t>
    </dgm:pt>
    <dgm:pt modelId="{66052A72-E1D6-41EC-8C8D-4E538562C575}" type="sibTrans" cxnId="{5DDE72E7-266A-4F25-BBB0-EB2BA6ADBC27}">
      <dgm:prSet/>
      <dgm:spPr/>
      <dgm:t>
        <a:bodyPr/>
        <a:lstStyle/>
        <a:p>
          <a:endParaRPr lang="en-GB"/>
        </a:p>
      </dgm:t>
    </dgm:pt>
    <dgm:pt modelId="{0BAF4482-FD3C-4449-B81F-917113DD4BEE}">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PLVE support</a:t>
          </a:r>
          <a:endParaRPr lang="en-GB" sz="1400" dirty="0">
            <a:solidFill>
              <a:schemeClr val="accent1"/>
            </a:solidFill>
            <a:latin typeface="Arial" panose="020B0604020202020204" pitchFamily="34" charset="0"/>
            <a:cs typeface="Arial" panose="020B0604020202020204" pitchFamily="34" charset="0"/>
          </a:endParaRPr>
        </a:p>
      </dgm:t>
    </dgm:pt>
    <dgm:pt modelId="{0E57F0F7-CA0C-4B6C-BF92-42E2C461937C}" type="parTrans" cxnId="{7015E0F4-101F-44E2-9C34-E4DBA98A4128}">
      <dgm:prSet/>
      <dgm:spPr/>
      <dgm:t>
        <a:bodyPr/>
        <a:lstStyle/>
        <a:p>
          <a:endParaRPr lang="en-GB"/>
        </a:p>
      </dgm:t>
    </dgm:pt>
    <dgm:pt modelId="{24C4B0B0-F37C-4754-B3F4-F97C21D0B71D}" type="sibTrans" cxnId="{7015E0F4-101F-44E2-9C34-E4DBA98A4128}">
      <dgm:prSet/>
      <dgm:spPr/>
      <dgm:t>
        <a:bodyPr/>
        <a:lstStyle/>
        <a:p>
          <a:endParaRPr lang="en-GB"/>
        </a:p>
      </dgm:t>
    </dgm:pt>
    <dgm:pt modelId="{471628AA-3D2B-4CC9-AA25-680F93CB845E}">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Careers development</a:t>
          </a:r>
          <a:endParaRPr lang="en-GB" sz="1400" dirty="0">
            <a:solidFill>
              <a:schemeClr val="accent1"/>
            </a:solidFill>
            <a:latin typeface="Arial" panose="020B0604020202020204" pitchFamily="34" charset="0"/>
            <a:cs typeface="Arial" panose="020B0604020202020204" pitchFamily="34" charset="0"/>
          </a:endParaRPr>
        </a:p>
      </dgm:t>
    </dgm:pt>
    <dgm:pt modelId="{630858DE-7997-4405-A089-9CA1D3086B07}" type="parTrans" cxnId="{CA9D98E9-0C90-4EAD-B220-B53DB02851B8}">
      <dgm:prSet/>
      <dgm:spPr/>
      <dgm:t>
        <a:bodyPr/>
        <a:lstStyle/>
        <a:p>
          <a:endParaRPr lang="en-GB"/>
        </a:p>
      </dgm:t>
    </dgm:pt>
    <dgm:pt modelId="{B043CD92-62BE-48A1-908D-5008C3BFF616}" type="sibTrans" cxnId="{CA9D98E9-0C90-4EAD-B220-B53DB02851B8}">
      <dgm:prSet/>
      <dgm:spPr/>
      <dgm:t>
        <a:bodyPr/>
        <a:lstStyle/>
        <a:p>
          <a:endParaRPr lang="en-GB"/>
        </a:p>
      </dgm:t>
    </dgm:pt>
    <dgm:pt modelId="{32CE8DF7-DCCC-40E7-A8EC-9EAB9D79C61B}">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Clinical skills/Level 2 development</a:t>
          </a:r>
          <a:endParaRPr lang="en-GB" sz="1400" dirty="0">
            <a:solidFill>
              <a:schemeClr val="accent1"/>
            </a:solidFill>
            <a:latin typeface="Arial" panose="020B0604020202020204" pitchFamily="34" charset="0"/>
            <a:cs typeface="Arial" panose="020B0604020202020204" pitchFamily="34" charset="0"/>
          </a:endParaRPr>
        </a:p>
      </dgm:t>
    </dgm:pt>
    <dgm:pt modelId="{7CA5BFAF-1D3D-48A9-9481-238304F9E64D}" type="parTrans" cxnId="{D80A74AC-9464-4229-A4DA-9CBCCF0788D4}">
      <dgm:prSet/>
      <dgm:spPr/>
      <dgm:t>
        <a:bodyPr/>
        <a:lstStyle/>
        <a:p>
          <a:endParaRPr lang="en-GB"/>
        </a:p>
      </dgm:t>
    </dgm:pt>
    <dgm:pt modelId="{3E6A4212-DDA2-42E4-BFA6-277E29CDE199}" type="sibTrans" cxnId="{D80A74AC-9464-4229-A4DA-9CBCCF0788D4}">
      <dgm:prSet/>
      <dgm:spPr/>
      <dgm:t>
        <a:bodyPr/>
        <a:lstStyle/>
        <a:p>
          <a:endParaRPr lang="en-GB"/>
        </a:p>
      </dgm:t>
    </dgm:pt>
    <dgm:pt modelId="{78F7D42F-6CD1-43F7-A019-97E038E18879}">
      <dgm:prSet phldrT="[Text]"/>
      <dgm:spPr/>
      <dgm:t>
        <a:bodyPr/>
        <a:lstStyle/>
        <a:p>
          <a:endParaRPr lang="en-GB" sz="1200" dirty="0"/>
        </a:p>
      </dgm:t>
    </dgm:pt>
    <dgm:pt modelId="{AFCE07FD-3C72-4867-9467-AA1882270836}" type="parTrans" cxnId="{6CF66BE7-952F-4227-B959-F0A1F94C7C90}">
      <dgm:prSet/>
      <dgm:spPr/>
      <dgm:t>
        <a:bodyPr/>
        <a:lstStyle/>
        <a:p>
          <a:endParaRPr lang="en-GB"/>
        </a:p>
      </dgm:t>
    </dgm:pt>
    <dgm:pt modelId="{1C323934-DBBF-4A50-973F-D57118F3F7E1}" type="sibTrans" cxnId="{6CF66BE7-952F-4227-B959-F0A1F94C7C90}">
      <dgm:prSet/>
      <dgm:spPr/>
      <dgm:t>
        <a:bodyPr/>
        <a:lstStyle/>
        <a:p>
          <a:endParaRPr lang="en-GB"/>
        </a:p>
      </dgm:t>
    </dgm:pt>
    <dgm:pt modelId="{05B9BF0B-DAF6-489E-8744-5F12FFF2BC61}">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Apprenticeships</a:t>
          </a:r>
          <a:endParaRPr lang="en-GB" sz="1400" dirty="0">
            <a:solidFill>
              <a:schemeClr val="accent1"/>
            </a:solidFill>
            <a:latin typeface="Arial" panose="020B0604020202020204" pitchFamily="34" charset="0"/>
            <a:cs typeface="Arial" panose="020B0604020202020204" pitchFamily="34" charset="0"/>
          </a:endParaRPr>
        </a:p>
      </dgm:t>
    </dgm:pt>
    <dgm:pt modelId="{B2DB78EF-1C99-4F23-899D-5994E660B38F}" type="parTrans" cxnId="{2B87CAD7-EEB2-45F9-A18C-E3FC21197AA9}">
      <dgm:prSet/>
      <dgm:spPr/>
      <dgm:t>
        <a:bodyPr/>
        <a:lstStyle/>
        <a:p>
          <a:endParaRPr lang="en-GB"/>
        </a:p>
      </dgm:t>
    </dgm:pt>
    <dgm:pt modelId="{04DF47F8-F3E6-46E8-86CD-AA39FD397FD8}" type="sibTrans" cxnId="{2B87CAD7-EEB2-45F9-A18C-E3FC21197AA9}">
      <dgm:prSet/>
      <dgm:spPr/>
      <dgm:t>
        <a:bodyPr/>
        <a:lstStyle/>
        <a:p>
          <a:endParaRPr lang="en-GB"/>
        </a:p>
      </dgm:t>
    </dgm:pt>
    <dgm:pt modelId="{86A67DB3-414D-48FC-8CBC-80DE055A9BFC}">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Dental Assistant Integrated Care </a:t>
          </a:r>
          <a:r>
            <a:rPr lang="en-US" sz="1400" dirty="0" err="1">
              <a:solidFill>
                <a:schemeClr val="accent1"/>
              </a:solidFill>
              <a:latin typeface="Arial" panose="020B0604020202020204" pitchFamily="34" charset="0"/>
              <a:cs typeface="Arial" panose="020B0604020202020204" pitchFamily="34" charset="0"/>
            </a:rPr>
            <a:t>programme</a:t>
          </a:r>
          <a:endParaRPr lang="en-GB" sz="1400" dirty="0">
            <a:solidFill>
              <a:schemeClr val="accent1"/>
            </a:solidFill>
            <a:latin typeface="Arial" panose="020B0604020202020204" pitchFamily="34" charset="0"/>
            <a:cs typeface="Arial" panose="020B0604020202020204" pitchFamily="34" charset="0"/>
          </a:endParaRPr>
        </a:p>
      </dgm:t>
    </dgm:pt>
    <dgm:pt modelId="{A899179D-4BA0-4DAA-AEAF-AA87416FED33}" type="sibTrans" cxnId="{E30E4DFE-6B41-4880-A03F-40F140117B41}">
      <dgm:prSet/>
      <dgm:spPr/>
      <dgm:t>
        <a:bodyPr/>
        <a:lstStyle/>
        <a:p>
          <a:endParaRPr lang="en-GB"/>
        </a:p>
      </dgm:t>
    </dgm:pt>
    <dgm:pt modelId="{39A51FFC-C23A-4BE3-978D-8CC110890D2B}" type="parTrans" cxnId="{E30E4DFE-6B41-4880-A03F-40F140117B41}">
      <dgm:prSet/>
      <dgm:spPr/>
      <dgm:t>
        <a:bodyPr/>
        <a:lstStyle/>
        <a:p>
          <a:endParaRPr lang="en-GB"/>
        </a:p>
      </dgm:t>
    </dgm:pt>
    <dgm:pt modelId="{07D5FEA6-FFCE-4093-A44D-C23BBF9774D8}">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Level 2 accreditation</a:t>
          </a:r>
          <a:endParaRPr lang="en-GB" sz="1400" dirty="0">
            <a:solidFill>
              <a:schemeClr val="accent1"/>
            </a:solidFill>
            <a:latin typeface="Arial" panose="020B0604020202020204" pitchFamily="34" charset="0"/>
            <a:cs typeface="Arial" panose="020B0604020202020204" pitchFamily="34" charset="0"/>
          </a:endParaRPr>
        </a:p>
      </dgm:t>
    </dgm:pt>
    <dgm:pt modelId="{E50CC7DF-C9D6-4E0A-9083-183290129BB6}" type="sibTrans" cxnId="{239CB3BE-9A8A-4143-AC1F-CFFD2D09F351}">
      <dgm:prSet/>
      <dgm:spPr/>
      <dgm:t>
        <a:bodyPr/>
        <a:lstStyle/>
        <a:p>
          <a:endParaRPr lang="en-GB"/>
        </a:p>
      </dgm:t>
    </dgm:pt>
    <dgm:pt modelId="{414112BC-A218-48F7-A69E-88FAD7AD658A}" type="parTrans" cxnId="{239CB3BE-9A8A-4143-AC1F-CFFD2D09F351}">
      <dgm:prSet/>
      <dgm:spPr/>
      <dgm:t>
        <a:bodyPr/>
        <a:lstStyle/>
        <a:p>
          <a:endParaRPr lang="en-GB"/>
        </a:p>
      </dgm:t>
    </dgm:pt>
    <dgm:pt modelId="{05C5E21B-B0E2-49E7-ADE1-1B7FA57A7B16}">
      <dgm:prSet phldrT="[Text]" custT="1"/>
      <dgm:spPr/>
      <dgm:t>
        <a:bodyPr/>
        <a:lstStyle/>
        <a:p>
          <a:r>
            <a:rPr lang="en-US" sz="1400" dirty="0">
              <a:solidFill>
                <a:schemeClr val="accent1"/>
              </a:solidFill>
              <a:latin typeface="Arial" panose="020B0604020202020204" pitchFamily="34" charset="0"/>
              <a:cs typeface="Arial" panose="020B0604020202020204" pitchFamily="34" charset="0"/>
            </a:rPr>
            <a:t>Flexible commissioning</a:t>
          </a:r>
          <a:endParaRPr lang="en-GB" sz="1400" dirty="0">
            <a:solidFill>
              <a:schemeClr val="accent1"/>
            </a:solidFill>
            <a:latin typeface="Arial" panose="020B0604020202020204" pitchFamily="34" charset="0"/>
            <a:cs typeface="Arial" panose="020B0604020202020204" pitchFamily="34" charset="0"/>
          </a:endParaRPr>
        </a:p>
      </dgm:t>
    </dgm:pt>
    <dgm:pt modelId="{CD397C91-8CFB-4A18-85EE-EDDE782B3521}" type="sibTrans" cxnId="{AEB3B942-BC36-45DA-9CA9-ECEEACCBA415}">
      <dgm:prSet/>
      <dgm:spPr/>
      <dgm:t>
        <a:bodyPr/>
        <a:lstStyle/>
        <a:p>
          <a:endParaRPr lang="en-GB"/>
        </a:p>
      </dgm:t>
    </dgm:pt>
    <dgm:pt modelId="{90F65ED6-9B28-4913-A43D-F23E5B06140A}" type="parTrans" cxnId="{AEB3B942-BC36-45DA-9CA9-ECEEACCBA415}">
      <dgm:prSet/>
      <dgm:spPr/>
      <dgm:t>
        <a:bodyPr/>
        <a:lstStyle/>
        <a:p>
          <a:endParaRPr lang="en-GB"/>
        </a:p>
      </dgm:t>
    </dgm:pt>
    <dgm:pt modelId="{2AE741FC-8C6A-4D40-A878-5A5DD625F204}" type="pres">
      <dgm:prSet presAssocID="{76DDCCDE-2884-4A84-B252-52487E2F98A8}" presName="cycleMatrixDiagram" presStyleCnt="0">
        <dgm:presLayoutVars>
          <dgm:chMax val="1"/>
          <dgm:dir/>
          <dgm:animLvl val="lvl"/>
          <dgm:resizeHandles val="exact"/>
        </dgm:presLayoutVars>
      </dgm:prSet>
      <dgm:spPr/>
    </dgm:pt>
    <dgm:pt modelId="{5E7C6BB7-8696-49A3-9E32-909F8EA2ACE7}" type="pres">
      <dgm:prSet presAssocID="{76DDCCDE-2884-4A84-B252-52487E2F98A8}" presName="children" presStyleCnt="0"/>
      <dgm:spPr/>
    </dgm:pt>
    <dgm:pt modelId="{0237B4BE-03A8-46C4-840E-E183CA6BABC0}" type="pres">
      <dgm:prSet presAssocID="{76DDCCDE-2884-4A84-B252-52487E2F98A8}" presName="child1group" presStyleCnt="0"/>
      <dgm:spPr/>
    </dgm:pt>
    <dgm:pt modelId="{D62CA31A-FE72-4769-BC83-03417770E1F6}" type="pres">
      <dgm:prSet presAssocID="{76DDCCDE-2884-4A84-B252-52487E2F98A8}" presName="child1" presStyleLbl="bgAcc1" presStyleIdx="0" presStyleCnt="4" custScaleX="195851" custScaleY="160650" custLinFactNeighborX="-21745" custLinFactNeighborY="967"/>
      <dgm:spPr/>
    </dgm:pt>
    <dgm:pt modelId="{BA7FAFE4-71E7-47C8-9327-F73B2C4CF1C8}" type="pres">
      <dgm:prSet presAssocID="{76DDCCDE-2884-4A84-B252-52487E2F98A8}" presName="child1Text" presStyleLbl="bgAcc1" presStyleIdx="0" presStyleCnt="4">
        <dgm:presLayoutVars>
          <dgm:bulletEnabled val="1"/>
        </dgm:presLayoutVars>
      </dgm:prSet>
      <dgm:spPr/>
    </dgm:pt>
    <dgm:pt modelId="{E6A961B6-C877-44F6-94AB-CA8AE37B09B6}" type="pres">
      <dgm:prSet presAssocID="{76DDCCDE-2884-4A84-B252-52487E2F98A8}" presName="child2group" presStyleCnt="0"/>
      <dgm:spPr/>
    </dgm:pt>
    <dgm:pt modelId="{02E9816C-BB04-4D5B-8E3C-910ECC0FD349}" type="pres">
      <dgm:prSet presAssocID="{76DDCCDE-2884-4A84-B252-52487E2F98A8}" presName="child2" presStyleLbl="bgAcc1" presStyleIdx="1" presStyleCnt="4" custScaleX="198658" custScaleY="154534" custLinFactNeighborX="52857"/>
      <dgm:spPr/>
    </dgm:pt>
    <dgm:pt modelId="{43C9622A-AE80-4C65-8020-326E9197D9D2}" type="pres">
      <dgm:prSet presAssocID="{76DDCCDE-2884-4A84-B252-52487E2F98A8}" presName="child2Text" presStyleLbl="bgAcc1" presStyleIdx="1" presStyleCnt="4">
        <dgm:presLayoutVars>
          <dgm:bulletEnabled val="1"/>
        </dgm:presLayoutVars>
      </dgm:prSet>
      <dgm:spPr/>
    </dgm:pt>
    <dgm:pt modelId="{9412E1DA-A365-4FE5-B493-F679B5A918E8}" type="pres">
      <dgm:prSet presAssocID="{76DDCCDE-2884-4A84-B252-52487E2F98A8}" presName="child3group" presStyleCnt="0"/>
      <dgm:spPr/>
    </dgm:pt>
    <dgm:pt modelId="{62F95EC8-3461-48BD-A09C-5C166A2EA5C9}" type="pres">
      <dgm:prSet presAssocID="{76DDCCDE-2884-4A84-B252-52487E2F98A8}" presName="child3" presStyleLbl="bgAcc1" presStyleIdx="2" presStyleCnt="4" custScaleX="140704" custScaleY="88799" custLinFactNeighborX="37685" custLinFactNeighborY="-32502"/>
      <dgm:spPr/>
    </dgm:pt>
    <dgm:pt modelId="{4A421CEC-167B-413C-A042-F30BE9CCBA4A}" type="pres">
      <dgm:prSet presAssocID="{76DDCCDE-2884-4A84-B252-52487E2F98A8}" presName="child3Text" presStyleLbl="bgAcc1" presStyleIdx="2" presStyleCnt="4">
        <dgm:presLayoutVars>
          <dgm:bulletEnabled val="1"/>
        </dgm:presLayoutVars>
      </dgm:prSet>
      <dgm:spPr/>
    </dgm:pt>
    <dgm:pt modelId="{258FB66A-0D4A-426B-AAF2-3A2AAC7B9DC0}" type="pres">
      <dgm:prSet presAssocID="{76DDCCDE-2884-4A84-B252-52487E2F98A8}" presName="child4group" presStyleCnt="0"/>
      <dgm:spPr/>
    </dgm:pt>
    <dgm:pt modelId="{4E7B36F0-A1A6-4D02-8F7A-AADBC52BA46E}" type="pres">
      <dgm:prSet presAssocID="{76DDCCDE-2884-4A84-B252-52487E2F98A8}" presName="child4" presStyleLbl="bgAcc1" presStyleIdx="3" presStyleCnt="4" custScaleX="110345" custLinFactNeighborX="-26764" custLinFactNeighborY="-23666"/>
      <dgm:spPr/>
    </dgm:pt>
    <dgm:pt modelId="{567C0126-F6EB-4047-9540-11FA56C7740E}" type="pres">
      <dgm:prSet presAssocID="{76DDCCDE-2884-4A84-B252-52487E2F98A8}" presName="child4Text" presStyleLbl="bgAcc1" presStyleIdx="3" presStyleCnt="4">
        <dgm:presLayoutVars>
          <dgm:bulletEnabled val="1"/>
        </dgm:presLayoutVars>
      </dgm:prSet>
      <dgm:spPr/>
    </dgm:pt>
    <dgm:pt modelId="{DEF877F7-CCC7-4C06-BDA6-276F8437BA62}" type="pres">
      <dgm:prSet presAssocID="{76DDCCDE-2884-4A84-B252-52487E2F98A8}" presName="childPlaceholder" presStyleCnt="0"/>
      <dgm:spPr/>
    </dgm:pt>
    <dgm:pt modelId="{A424169D-0703-4887-90BF-DDB05CA41FEB}" type="pres">
      <dgm:prSet presAssocID="{76DDCCDE-2884-4A84-B252-52487E2F98A8}" presName="circle" presStyleCnt="0"/>
      <dgm:spPr/>
    </dgm:pt>
    <dgm:pt modelId="{37CC1ABB-7A93-4710-A569-6B2839E4337F}" type="pres">
      <dgm:prSet presAssocID="{76DDCCDE-2884-4A84-B252-52487E2F98A8}" presName="quadrant1" presStyleLbl="node1" presStyleIdx="0" presStyleCnt="4">
        <dgm:presLayoutVars>
          <dgm:chMax val="1"/>
          <dgm:bulletEnabled val="1"/>
        </dgm:presLayoutVars>
      </dgm:prSet>
      <dgm:spPr/>
    </dgm:pt>
    <dgm:pt modelId="{CA7D9789-FC38-49D4-B520-9C5483734FBA}" type="pres">
      <dgm:prSet presAssocID="{76DDCCDE-2884-4A84-B252-52487E2F98A8}" presName="quadrant2" presStyleLbl="node1" presStyleIdx="1" presStyleCnt="4">
        <dgm:presLayoutVars>
          <dgm:chMax val="1"/>
          <dgm:bulletEnabled val="1"/>
        </dgm:presLayoutVars>
      </dgm:prSet>
      <dgm:spPr/>
    </dgm:pt>
    <dgm:pt modelId="{FC767B28-60CD-4FB4-9D41-682E526A0834}" type="pres">
      <dgm:prSet presAssocID="{76DDCCDE-2884-4A84-B252-52487E2F98A8}" presName="quadrant3" presStyleLbl="node1" presStyleIdx="2" presStyleCnt="4">
        <dgm:presLayoutVars>
          <dgm:chMax val="1"/>
          <dgm:bulletEnabled val="1"/>
        </dgm:presLayoutVars>
      </dgm:prSet>
      <dgm:spPr/>
    </dgm:pt>
    <dgm:pt modelId="{93A24FA2-F892-4212-A703-C1C3ED707970}" type="pres">
      <dgm:prSet presAssocID="{76DDCCDE-2884-4A84-B252-52487E2F98A8}" presName="quadrant4" presStyleLbl="node1" presStyleIdx="3" presStyleCnt="4">
        <dgm:presLayoutVars>
          <dgm:chMax val="1"/>
          <dgm:bulletEnabled val="1"/>
        </dgm:presLayoutVars>
      </dgm:prSet>
      <dgm:spPr/>
    </dgm:pt>
    <dgm:pt modelId="{C4DD5429-B8C1-4373-8949-9AF454E98D31}" type="pres">
      <dgm:prSet presAssocID="{76DDCCDE-2884-4A84-B252-52487E2F98A8}" presName="quadrantPlaceholder" presStyleCnt="0"/>
      <dgm:spPr/>
    </dgm:pt>
    <dgm:pt modelId="{81A5C786-FE00-4580-A2CE-0AA7B06300A7}" type="pres">
      <dgm:prSet presAssocID="{76DDCCDE-2884-4A84-B252-52487E2F98A8}" presName="center1" presStyleLbl="fgShp" presStyleIdx="0" presStyleCnt="2"/>
      <dgm:spPr/>
    </dgm:pt>
    <dgm:pt modelId="{C53DD4DB-61BD-432C-82CF-85D63BBC1CED}" type="pres">
      <dgm:prSet presAssocID="{76DDCCDE-2884-4A84-B252-52487E2F98A8}" presName="center2" presStyleLbl="fgShp" presStyleIdx="1" presStyleCnt="2"/>
      <dgm:spPr/>
    </dgm:pt>
  </dgm:ptLst>
  <dgm:cxnLst>
    <dgm:cxn modelId="{4B1C4101-0FE2-4681-96C1-556DBA1593A8}" type="presOf" srcId="{0BDC331B-4E50-4F5F-9E30-CDF97EFD03A8}" destId="{D62CA31A-FE72-4769-BC83-03417770E1F6}" srcOrd="0" destOrd="1" presId="urn:microsoft.com/office/officeart/2005/8/layout/cycle4"/>
    <dgm:cxn modelId="{B969CD02-7C35-49BC-B0EE-EC3CFC42154A}" type="presOf" srcId="{8C02BC75-167B-45A9-9743-ADA112C956B2}" destId="{567C0126-F6EB-4047-9540-11FA56C7740E}" srcOrd="1" destOrd="1" presId="urn:microsoft.com/office/officeart/2005/8/layout/cycle4"/>
    <dgm:cxn modelId="{A91FD807-A903-47E2-B945-DD08AB331538}" type="presOf" srcId="{78F7D42F-6CD1-43F7-A019-97E038E18879}" destId="{02E9816C-BB04-4D5B-8E3C-910ECC0FD349}" srcOrd="0" destOrd="9" presId="urn:microsoft.com/office/officeart/2005/8/layout/cycle4"/>
    <dgm:cxn modelId="{A298DD07-4BDD-4D0C-BBF8-BBB65155CA8E}" type="presOf" srcId="{0DDE8811-886B-4204-B9C4-819E3E0D1425}" destId="{BA7FAFE4-71E7-47C8-9327-F73B2C4CF1C8}" srcOrd="1" destOrd="8" presId="urn:microsoft.com/office/officeart/2005/8/layout/cycle4"/>
    <dgm:cxn modelId="{D2B73608-0F9C-42E3-922B-212A2B62C7E5}" type="presOf" srcId="{05B9BF0B-DAF6-489E-8744-5F12FFF2BC61}" destId="{43C9622A-AE80-4C65-8020-326E9197D9D2}" srcOrd="1" destOrd="8" presId="urn:microsoft.com/office/officeart/2005/8/layout/cycle4"/>
    <dgm:cxn modelId="{45ECB808-790B-412A-970C-1F61F0B42E86}" type="presOf" srcId="{74238742-C739-4493-892F-D84E5BD1629D}" destId="{43C9622A-AE80-4C65-8020-326E9197D9D2}" srcOrd="1" destOrd="4" presId="urn:microsoft.com/office/officeart/2005/8/layout/cycle4"/>
    <dgm:cxn modelId="{086CB509-67CD-4CE0-AC49-388844F7A0E8}" srcId="{02FA795D-7263-4C12-B7A5-F596DCD37501}" destId="{0727847C-5FF8-4C1F-BEAB-8BE23F6C0839}" srcOrd="6" destOrd="0" parTransId="{BECDB031-B1A8-4144-9A6D-94157A5DD0DD}" sibTransId="{E89003A2-A6E9-40CB-A2D1-937E42605D8F}"/>
    <dgm:cxn modelId="{2814F611-6829-4825-A8A7-F96FBB9DA67D}" srcId="{02FA795D-7263-4C12-B7A5-F596DCD37501}" destId="{0DDE8811-886B-4204-B9C4-819E3E0D1425}" srcOrd="8" destOrd="0" parTransId="{6182A162-E826-4D9B-9715-E9864BC8AAD0}" sibTransId="{EAAAC8AC-01E1-4F6B-8B9C-0FA96651A458}"/>
    <dgm:cxn modelId="{A42C1B14-C2FF-46E9-A039-3A24BFEBB58D}" srcId="{76DDCCDE-2884-4A84-B252-52487E2F98A8}" destId="{0ED63D69-0644-46BF-8555-19309C653659}" srcOrd="1" destOrd="0" parTransId="{1704846D-03B4-4535-923B-A6CDD2DF8894}" sibTransId="{F166C533-AD71-4589-82C2-1C9836FB429D}"/>
    <dgm:cxn modelId="{830E041B-12FE-4370-8ECC-F745339E0B88}" srcId="{0ED63D69-0644-46BF-8555-19309C653659}" destId="{72DBCD60-9D99-4236-A670-AFB9AF287C17}" srcOrd="1" destOrd="0" parTransId="{47265300-BE68-4D1A-A70E-05A630E96B08}" sibTransId="{332ACC01-AA90-45D0-B0DC-998A30274449}"/>
    <dgm:cxn modelId="{FF081821-D22C-4C6F-B14C-DD5E3B3CA836}" type="presOf" srcId="{59D6F153-923D-4F96-B7DD-40C0A336E6D7}" destId="{BA7FAFE4-71E7-47C8-9327-F73B2C4CF1C8}" srcOrd="1" destOrd="3" presId="urn:microsoft.com/office/officeart/2005/8/layout/cycle4"/>
    <dgm:cxn modelId="{9BBB5322-903E-4ACA-B5AA-7CCD3DCB0CFF}" srcId="{02FA795D-7263-4C12-B7A5-F596DCD37501}" destId="{F8BAC678-0CB8-44E5-9ED6-52AE45211A68}" srcOrd="0" destOrd="0" parTransId="{684140E6-CFCF-4525-93D2-C47E3ADA6FA8}" sibTransId="{956A934A-E8A6-41D6-9AEA-5DFEC048E629}"/>
    <dgm:cxn modelId="{3F766C27-C9CD-4D95-8F64-C4A636334278}" type="presOf" srcId="{F3D2D2AA-C1C5-4895-9C11-79B33273CDE9}" destId="{43C9622A-AE80-4C65-8020-326E9197D9D2}" srcOrd="1" destOrd="0" presId="urn:microsoft.com/office/officeart/2005/8/layout/cycle4"/>
    <dgm:cxn modelId="{6191EF2B-4F42-4405-AED7-19F4FAE4DAD9}" type="presOf" srcId="{F3D2D2AA-C1C5-4895-9C11-79B33273CDE9}" destId="{02E9816C-BB04-4D5B-8E3C-910ECC0FD349}" srcOrd="0" destOrd="0" presId="urn:microsoft.com/office/officeart/2005/8/layout/cycle4"/>
    <dgm:cxn modelId="{2AFC012C-3458-47A0-81B7-43ED827555B4}" srcId="{02FA795D-7263-4C12-B7A5-F596DCD37501}" destId="{1E49971A-4B74-4488-A915-EE22EA8B9273}" srcOrd="9" destOrd="0" parTransId="{D991E066-DC99-4E80-B720-B6F8D6EB6838}" sibTransId="{5BE143E4-B6F3-49CA-A62D-B6DADDC1D6B6}"/>
    <dgm:cxn modelId="{D53A642D-FE6C-477C-BDF7-9F1B9494D7B2}" srcId="{02FA795D-7263-4C12-B7A5-F596DCD37501}" destId="{94AB0A93-6A72-4E73-985C-6CC7DD345D0C}" srcOrd="2" destOrd="0" parTransId="{7DE148D3-0244-479F-BFDC-D374C1D9FAFA}" sibTransId="{54380798-336D-40C4-9F6E-C173BBDF48E0}"/>
    <dgm:cxn modelId="{AC6E592F-DC12-4E53-A6B5-B9013D666173}" type="presOf" srcId="{471628AA-3D2B-4CC9-AA25-680F93CB845E}" destId="{43C9622A-AE80-4C65-8020-326E9197D9D2}" srcOrd="1" destOrd="6" presId="urn:microsoft.com/office/officeart/2005/8/layout/cycle4"/>
    <dgm:cxn modelId="{88009730-5A42-4969-B8D1-199847F6F846}" srcId="{02FA795D-7263-4C12-B7A5-F596DCD37501}" destId="{A97E6525-8E07-4127-994A-FEE39806CA9B}" srcOrd="5" destOrd="0" parTransId="{BD702D26-21CE-4B07-A232-2D5314EF14AF}" sibTransId="{90E3C32B-9863-4FFE-B93A-6369D874927C}"/>
    <dgm:cxn modelId="{E0C90437-3A2C-43B4-AA20-488F20DE7549}" type="presOf" srcId="{E909C5BE-A4FB-4CC5-89AA-7C37D18367E3}" destId="{BA7FAFE4-71E7-47C8-9327-F73B2C4CF1C8}" srcOrd="1" destOrd="4" presId="urn:microsoft.com/office/officeart/2005/8/layout/cycle4"/>
    <dgm:cxn modelId="{9DF73A37-EFFD-4FC8-B7B6-FE4312B821F2}" type="presOf" srcId="{05C5E21B-B0E2-49E7-ADE1-1B7FA57A7B16}" destId="{4A421CEC-167B-413C-A042-F30BE9CCBA4A}" srcOrd="1" destOrd="2" presId="urn:microsoft.com/office/officeart/2005/8/layout/cycle4"/>
    <dgm:cxn modelId="{2D677F37-25FD-44DC-8F2A-AEB64EAE5934}" type="presOf" srcId="{0727847C-5FF8-4C1F-BEAB-8BE23F6C0839}" destId="{D62CA31A-FE72-4769-BC83-03417770E1F6}" srcOrd="0" destOrd="6" presId="urn:microsoft.com/office/officeart/2005/8/layout/cycle4"/>
    <dgm:cxn modelId="{6958F638-BFC7-42F1-8876-28CE8F3BDA93}" srcId="{76DDCCDE-2884-4A84-B252-52487E2F98A8}" destId="{413FAE4C-BA23-4987-B87B-9B3F430003FA}" srcOrd="2" destOrd="0" parTransId="{7149AA6E-BD30-4A45-B911-B10623360D8E}" sibTransId="{7DB8EC3F-6BCF-483A-9A54-8DEBA26D02FC}"/>
    <dgm:cxn modelId="{2C0E5E3A-7091-4CDB-93EB-7502A7F40A3B}" type="presOf" srcId="{68016D4D-F7A3-4A67-90E4-4B10BD168ED8}" destId="{43C9622A-AE80-4C65-8020-326E9197D9D2}" srcOrd="1" destOrd="2" presId="urn:microsoft.com/office/officeart/2005/8/layout/cycle4"/>
    <dgm:cxn modelId="{3E0FEF3A-DDAF-4F01-A6FC-F9CC9D82A1F3}" srcId="{A14EAE12-7638-4B50-A892-3838218BCAFE}" destId="{8C02BC75-167B-45A9-9743-ADA112C956B2}" srcOrd="1" destOrd="0" parTransId="{D0B5A6B8-19CA-4644-B328-B8943A424C81}" sibTransId="{C903EF47-FD48-4D79-9016-AEEDC85AD1BC}"/>
    <dgm:cxn modelId="{7450E93B-1683-4ABD-95B4-F8493746D888}" type="presOf" srcId="{A97E6525-8E07-4127-994A-FEE39806CA9B}" destId="{BA7FAFE4-71E7-47C8-9327-F73B2C4CF1C8}" srcOrd="1" destOrd="5" presId="urn:microsoft.com/office/officeart/2005/8/layout/cycle4"/>
    <dgm:cxn modelId="{1C00805D-F226-4CA7-ACCD-A1C97B5570EE}" type="presOf" srcId="{37F3A8CD-5FB4-4C7E-9639-57331FEB9113}" destId="{BA7FAFE4-71E7-47C8-9327-F73B2C4CF1C8}" srcOrd="1" destOrd="10" presId="urn:microsoft.com/office/officeart/2005/8/layout/cycle4"/>
    <dgm:cxn modelId="{3A5E695E-530D-4281-9BAB-3699BECEC6B9}" type="presOf" srcId="{6529794A-0EED-4FBA-B70B-B4761279DD6E}" destId="{4E7B36F0-A1A6-4D02-8F7A-AADBC52BA46E}" srcOrd="0" destOrd="2" presId="urn:microsoft.com/office/officeart/2005/8/layout/cycle4"/>
    <dgm:cxn modelId="{2189135F-90B4-47D8-B07D-310A90C9B17D}" srcId="{02FA795D-7263-4C12-B7A5-F596DCD37501}" destId="{0BDC331B-4E50-4F5F-9E30-CDF97EFD03A8}" srcOrd="1" destOrd="0" parTransId="{46FD0206-2EEC-4F9B-AFE1-EB8720DEDFEA}" sibTransId="{1D281C2F-237F-4DB3-B9B5-CB82252BF6C2}"/>
    <dgm:cxn modelId="{66914A61-FD53-4CF8-9AFD-FE670D8A3F12}" srcId="{0ED63D69-0644-46BF-8555-19309C653659}" destId="{0934290F-4F5D-4C5A-B491-1189E3F7CC2A}" srcOrd="3" destOrd="0" parTransId="{248732E4-08FA-40B6-9DDC-A0FC4D7B01E9}" sibTransId="{4B3CE4C5-D2A0-4CA8-BF11-11735C3ED76E}"/>
    <dgm:cxn modelId="{8BCB0662-4E4B-446F-B074-7836BCEFE489}" type="presOf" srcId="{B0EC4787-3146-40A2-9501-23A3D79C8B4C}" destId="{567C0126-F6EB-4047-9540-11FA56C7740E}" srcOrd="1" destOrd="0" presId="urn:microsoft.com/office/officeart/2005/8/layout/cycle4"/>
    <dgm:cxn modelId="{AEB3B942-BC36-45DA-9CA9-ECEEACCBA415}" srcId="{413FAE4C-BA23-4987-B87B-9B3F430003FA}" destId="{05C5E21B-B0E2-49E7-ADE1-1B7FA57A7B16}" srcOrd="2" destOrd="0" parTransId="{90F65ED6-9B28-4913-A43D-F23E5B06140A}" sibTransId="{CD397C91-8CFB-4A18-85EE-EDDE782B3521}"/>
    <dgm:cxn modelId="{F4342243-802E-4DC1-AAB4-7B2C4F64A809}" type="presOf" srcId="{32CE8DF7-DCCC-40E7-A8EC-9EAB9D79C61B}" destId="{02E9816C-BB04-4D5B-8E3C-910ECC0FD349}" srcOrd="0" destOrd="7" presId="urn:microsoft.com/office/officeart/2005/8/layout/cycle4"/>
    <dgm:cxn modelId="{6B40B144-8616-4C70-8D4F-7586143EBF32}" type="presOf" srcId="{02FA795D-7263-4C12-B7A5-F596DCD37501}" destId="{37CC1ABB-7A93-4710-A569-6B2839E4337F}" srcOrd="0" destOrd="0" presId="urn:microsoft.com/office/officeart/2005/8/layout/cycle4"/>
    <dgm:cxn modelId="{EB129246-A6C3-435B-A588-232FE8FCA288}" type="presOf" srcId="{0ED63D69-0644-46BF-8555-19309C653659}" destId="{CA7D9789-FC38-49D4-B520-9C5483734FBA}" srcOrd="0" destOrd="0" presId="urn:microsoft.com/office/officeart/2005/8/layout/cycle4"/>
    <dgm:cxn modelId="{DE12DE47-FD8B-4BB5-89FD-D48675D5F8E1}" srcId="{76DDCCDE-2884-4A84-B252-52487E2F98A8}" destId="{02FA795D-7263-4C12-B7A5-F596DCD37501}" srcOrd="0" destOrd="0" parTransId="{FF1889BD-DAC2-459D-BDF9-0CE554414B56}" sibTransId="{3AE8BD05-CA56-4F3B-A29C-C260DA5A7E9E}"/>
    <dgm:cxn modelId="{BA892348-83CF-403A-9E44-C77DEF95DAE4}" srcId="{0ED63D69-0644-46BF-8555-19309C653659}" destId="{DC64A9CB-5F93-4F1D-8103-B053842E03C8}" srcOrd="10" destOrd="0" parTransId="{172A09FE-8AF8-4259-980B-4A78BAE691DB}" sibTransId="{F3D256DA-3BDD-4A85-B9E7-D4C637967B57}"/>
    <dgm:cxn modelId="{A69A7F68-AFFC-4176-AAE4-518769DFB015}" type="presOf" srcId="{1E49971A-4B74-4488-A915-EE22EA8B9273}" destId="{BA7FAFE4-71E7-47C8-9327-F73B2C4CF1C8}" srcOrd="1" destOrd="9" presId="urn:microsoft.com/office/officeart/2005/8/layout/cycle4"/>
    <dgm:cxn modelId="{30362F69-0D7E-4E62-A526-7EE4A440A182}" srcId="{A14EAE12-7638-4B50-A892-3838218BCAFE}" destId="{B0EC4787-3146-40A2-9501-23A3D79C8B4C}" srcOrd="0" destOrd="0" parTransId="{1CD468C9-E077-483F-9C95-299ACF5EF429}" sibTransId="{5FBF6000-3763-4CBE-9DDF-4642962F76DD}"/>
    <dgm:cxn modelId="{C8E5F66A-A648-4AE6-AFAB-11DF3D4D091B}" type="presOf" srcId="{E909C5BE-A4FB-4CC5-89AA-7C37D18367E3}" destId="{D62CA31A-FE72-4769-BC83-03417770E1F6}" srcOrd="0" destOrd="4" presId="urn:microsoft.com/office/officeart/2005/8/layout/cycle4"/>
    <dgm:cxn modelId="{F0F2694B-7C3F-4E94-94DC-A981D8A54863}" type="presOf" srcId="{05B9BF0B-DAF6-489E-8744-5F12FFF2BC61}" destId="{02E9816C-BB04-4D5B-8E3C-910ECC0FD349}" srcOrd="0" destOrd="8" presId="urn:microsoft.com/office/officeart/2005/8/layout/cycle4"/>
    <dgm:cxn modelId="{2C69E24E-735D-4481-9D66-E2A9F70D86A8}" type="presOf" srcId="{0BDC331B-4E50-4F5F-9E30-CDF97EFD03A8}" destId="{BA7FAFE4-71E7-47C8-9327-F73B2C4CF1C8}" srcOrd="1" destOrd="1" presId="urn:microsoft.com/office/officeart/2005/8/layout/cycle4"/>
    <dgm:cxn modelId="{E183AC6F-3C87-4D43-BFB9-C981E8EBA6E1}" type="presOf" srcId="{DC64A9CB-5F93-4F1D-8103-B053842E03C8}" destId="{02E9816C-BB04-4D5B-8E3C-910ECC0FD349}" srcOrd="0" destOrd="10" presId="urn:microsoft.com/office/officeart/2005/8/layout/cycle4"/>
    <dgm:cxn modelId="{2F918A70-E259-493A-BC90-B2E3043633FD}" type="presOf" srcId="{86A67DB3-414D-48FC-8CBC-80DE055A9BFC}" destId="{62F95EC8-3461-48BD-A09C-5C166A2EA5C9}" srcOrd="0" destOrd="0" presId="urn:microsoft.com/office/officeart/2005/8/layout/cycle4"/>
    <dgm:cxn modelId="{9F715171-6494-4D53-8813-754B1BA2BDE1}" type="presOf" srcId="{B0EC4787-3146-40A2-9501-23A3D79C8B4C}" destId="{4E7B36F0-A1A6-4D02-8F7A-AADBC52BA46E}" srcOrd="0" destOrd="0" presId="urn:microsoft.com/office/officeart/2005/8/layout/cycle4"/>
    <dgm:cxn modelId="{520ABE51-9F1B-47C4-87E7-91078D3F90DB}" type="presOf" srcId="{37F3A8CD-5FB4-4C7E-9639-57331FEB9113}" destId="{D62CA31A-FE72-4769-BC83-03417770E1F6}" srcOrd="0" destOrd="10" presId="urn:microsoft.com/office/officeart/2005/8/layout/cycle4"/>
    <dgm:cxn modelId="{5E74D671-B11E-40D6-B887-6BADD16D433C}" type="presOf" srcId="{78F7D42F-6CD1-43F7-A019-97E038E18879}" destId="{43C9622A-AE80-4C65-8020-326E9197D9D2}" srcOrd="1" destOrd="9" presId="urn:microsoft.com/office/officeart/2005/8/layout/cycle4"/>
    <dgm:cxn modelId="{94C8FD71-3D4F-4CB8-BD2F-28342794DB4C}" type="presOf" srcId="{07D5FEA6-FFCE-4093-A44D-C23BBF9774D8}" destId="{62F95EC8-3461-48BD-A09C-5C166A2EA5C9}" srcOrd="0" destOrd="1" presId="urn:microsoft.com/office/officeart/2005/8/layout/cycle4"/>
    <dgm:cxn modelId="{35563C72-BD33-44AC-AF36-26D886C7672E}" srcId="{A14EAE12-7638-4B50-A892-3838218BCAFE}" destId="{6529794A-0EED-4FBA-B70B-B4761279DD6E}" srcOrd="2" destOrd="0" parTransId="{6BEB7E10-06CE-40E4-9F07-D61D23E3910F}" sibTransId="{4DFF6F4A-7D15-45BD-8F77-C4A16CC2A6E8}"/>
    <dgm:cxn modelId="{5E590B73-8F16-4F87-9DDD-B57CF49117E0}" type="presOf" srcId="{0934290F-4F5D-4C5A-B491-1189E3F7CC2A}" destId="{02E9816C-BB04-4D5B-8E3C-910ECC0FD349}" srcOrd="0" destOrd="3" presId="urn:microsoft.com/office/officeart/2005/8/layout/cycle4"/>
    <dgm:cxn modelId="{0544D453-DCFC-4D06-9768-42BE09E035CC}" type="presOf" srcId="{112472D3-FF13-498C-9A09-C6A9C14ED59E}" destId="{D62CA31A-FE72-4769-BC83-03417770E1F6}" srcOrd="0" destOrd="7" presId="urn:microsoft.com/office/officeart/2005/8/layout/cycle4"/>
    <dgm:cxn modelId="{650EBF56-AD54-4A64-BBD4-EA33373DD322}" type="presOf" srcId="{76DDCCDE-2884-4A84-B252-52487E2F98A8}" destId="{2AE741FC-8C6A-4D40-A878-5A5DD625F204}" srcOrd="0" destOrd="0" presId="urn:microsoft.com/office/officeart/2005/8/layout/cycle4"/>
    <dgm:cxn modelId="{970BD77A-FD18-47B8-8713-3F05D970A0B5}" srcId="{02FA795D-7263-4C12-B7A5-F596DCD37501}" destId="{37F3A8CD-5FB4-4C7E-9639-57331FEB9113}" srcOrd="10" destOrd="0" parTransId="{49764BD0-57BD-4BB9-950C-B3DB01103FDC}" sibTransId="{3AC5CA1F-3DF1-429C-8A0A-71E42B124A62}"/>
    <dgm:cxn modelId="{52844B84-F5D6-4AF5-9672-EB9CC9089B90}" type="presOf" srcId="{72DBCD60-9D99-4236-A670-AFB9AF287C17}" destId="{02E9816C-BB04-4D5B-8E3C-910ECC0FD349}" srcOrd="0" destOrd="1" presId="urn:microsoft.com/office/officeart/2005/8/layout/cycle4"/>
    <dgm:cxn modelId="{50E1B786-84B1-4D7B-860E-19C1562B38F6}" type="presOf" srcId="{8C02BC75-167B-45A9-9743-ADA112C956B2}" destId="{4E7B36F0-A1A6-4D02-8F7A-AADBC52BA46E}" srcOrd="0" destOrd="1" presId="urn:microsoft.com/office/officeart/2005/8/layout/cycle4"/>
    <dgm:cxn modelId="{B9CE1288-C878-49E3-B4DC-CB116975EA6A}" srcId="{76DDCCDE-2884-4A84-B252-52487E2F98A8}" destId="{A14EAE12-7638-4B50-A892-3838218BCAFE}" srcOrd="3" destOrd="0" parTransId="{B35EED05-6634-44C1-BB55-A6F40C2F98CB}" sibTransId="{82635793-4619-4C64-B775-7752D1F74306}"/>
    <dgm:cxn modelId="{34ABA98E-2A6B-4A8F-BD42-C7063874E894}" type="presOf" srcId="{94AB0A93-6A72-4E73-985C-6CC7DD345D0C}" destId="{BA7FAFE4-71E7-47C8-9327-F73B2C4CF1C8}" srcOrd="1" destOrd="2" presId="urn:microsoft.com/office/officeart/2005/8/layout/cycle4"/>
    <dgm:cxn modelId="{47A0329A-788B-4156-B13E-C6E282CF8CC0}" srcId="{02FA795D-7263-4C12-B7A5-F596DCD37501}" destId="{112472D3-FF13-498C-9A09-C6A9C14ED59E}" srcOrd="7" destOrd="0" parTransId="{78CE8326-B483-4C5D-A237-7E98844CDA7E}" sibTransId="{BE0206B1-AA29-4E90-9027-BAF23C33E1F0}"/>
    <dgm:cxn modelId="{D50B099C-D730-48D6-81F1-C72826A673ED}" type="presOf" srcId="{0DDE8811-886B-4204-B9C4-819E3E0D1425}" destId="{D62CA31A-FE72-4769-BC83-03417770E1F6}" srcOrd="0" destOrd="8" presId="urn:microsoft.com/office/officeart/2005/8/layout/cycle4"/>
    <dgm:cxn modelId="{4DEBF5A8-CDC5-48AD-92CC-C4911D467237}" srcId="{0ED63D69-0644-46BF-8555-19309C653659}" destId="{F3D2D2AA-C1C5-4895-9C11-79B33273CDE9}" srcOrd="0" destOrd="0" parTransId="{4B71C065-81C7-4679-8E5E-66903DBE3553}" sibTransId="{CC7F4DA0-A9A3-4BB4-9DD3-8CD44EAE031F}"/>
    <dgm:cxn modelId="{496C86AB-ADCE-4E13-AF3E-0B02190273F8}" type="presOf" srcId="{A14EAE12-7638-4B50-A892-3838218BCAFE}" destId="{93A24FA2-F892-4212-A703-C1C3ED707970}" srcOrd="0" destOrd="0" presId="urn:microsoft.com/office/officeart/2005/8/layout/cycle4"/>
    <dgm:cxn modelId="{D80A74AC-9464-4229-A4DA-9CBCCF0788D4}" srcId="{0ED63D69-0644-46BF-8555-19309C653659}" destId="{32CE8DF7-DCCC-40E7-A8EC-9EAB9D79C61B}" srcOrd="7" destOrd="0" parTransId="{7CA5BFAF-1D3D-48A9-9481-238304F9E64D}" sibTransId="{3E6A4212-DDA2-42E4-BFA6-277E29CDE199}"/>
    <dgm:cxn modelId="{BA570DAE-2544-4A78-BF13-C0015EADFB1D}" type="presOf" srcId="{112472D3-FF13-498C-9A09-C6A9C14ED59E}" destId="{BA7FAFE4-71E7-47C8-9327-F73B2C4CF1C8}" srcOrd="1" destOrd="7" presId="urn:microsoft.com/office/officeart/2005/8/layout/cycle4"/>
    <dgm:cxn modelId="{CF100DB7-931D-47E6-AB6A-CB1D851E90A8}" type="presOf" srcId="{413FAE4C-BA23-4987-B87B-9B3F430003FA}" destId="{FC767B28-60CD-4FB4-9D41-682E526A0834}" srcOrd="0" destOrd="0" presId="urn:microsoft.com/office/officeart/2005/8/layout/cycle4"/>
    <dgm:cxn modelId="{189CA1B9-0728-4766-83C0-5FBED0793C33}" type="presOf" srcId="{05C5E21B-B0E2-49E7-ADE1-1B7FA57A7B16}" destId="{62F95EC8-3461-48BD-A09C-5C166A2EA5C9}" srcOrd="0" destOrd="2" presId="urn:microsoft.com/office/officeart/2005/8/layout/cycle4"/>
    <dgm:cxn modelId="{6F5B60BA-55F1-4098-8AE6-C31F4BA5DA82}" type="presOf" srcId="{471628AA-3D2B-4CC9-AA25-680F93CB845E}" destId="{02E9816C-BB04-4D5B-8E3C-910ECC0FD349}" srcOrd="0" destOrd="6" presId="urn:microsoft.com/office/officeart/2005/8/layout/cycle4"/>
    <dgm:cxn modelId="{7A8C7BBD-D4BA-4ACF-92AF-AC476022E279}" type="presOf" srcId="{59D6F153-923D-4F96-B7DD-40C0A336E6D7}" destId="{D62CA31A-FE72-4769-BC83-03417770E1F6}" srcOrd="0" destOrd="3" presId="urn:microsoft.com/office/officeart/2005/8/layout/cycle4"/>
    <dgm:cxn modelId="{239CB3BE-9A8A-4143-AC1F-CFFD2D09F351}" srcId="{413FAE4C-BA23-4987-B87B-9B3F430003FA}" destId="{07D5FEA6-FFCE-4093-A44D-C23BBF9774D8}" srcOrd="1" destOrd="0" parTransId="{414112BC-A218-48F7-A69E-88FAD7AD658A}" sibTransId="{E50CC7DF-C9D6-4E0A-9083-183290129BB6}"/>
    <dgm:cxn modelId="{2F5A0CBF-9201-4DF1-A6EB-DD0527E9F39E}" type="presOf" srcId="{6529794A-0EED-4FBA-B70B-B4761279DD6E}" destId="{567C0126-F6EB-4047-9540-11FA56C7740E}" srcOrd="1" destOrd="2" presId="urn:microsoft.com/office/officeart/2005/8/layout/cycle4"/>
    <dgm:cxn modelId="{54A569C1-FD77-41F9-B4DA-9AFA591908E6}" srcId="{02FA795D-7263-4C12-B7A5-F596DCD37501}" destId="{E909C5BE-A4FB-4CC5-89AA-7C37D18367E3}" srcOrd="4" destOrd="0" parTransId="{329BC09B-0CA5-4BCD-BC64-DC7FE9FB03B5}" sibTransId="{E32BD278-D936-4D89-9C6F-602BB4048DA2}"/>
    <dgm:cxn modelId="{270255C2-C63A-4567-B443-1B020FAC4755}" type="presOf" srcId="{F8BAC678-0CB8-44E5-9ED6-52AE45211A68}" destId="{BA7FAFE4-71E7-47C8-9327-F73B2C4CF1C8}" srcOrd="1" destOrd="0" presId="urn:microsoft.com/office/officeart/2005/8/layout/cycle4"/>
    <dgm:cxn modelId="{493249C7-D7D7-4F8A-B6E2-5DCBEC09D730}" type="presOf" srcId="{74238742-C739-4493-892F-D84E5BD1629D}" destId="{02E9816C-BB04-4D5B-8E3C-910ECC0FD349}" srcOrd="0" destOrd="4" presId="urn:microsoft.com/office/officeart/2005/8/layout/cycle4"/>
    <dgm:cxn modelId="{840859C7-6EBD-4D19-9F88-24154564E79D}" type="presOf" srcId="{0934290F-4F5D-4C5A-B491-1189E3F7CC2A}" destId="{43C9622A-AE80-4C65-8020-326E9197D9D2}" srcOrd="1" destOrd="3" presId="urn:microsoft.com/office/officeart/2005/8/layout/cycle4"/>
    <dgm:cxn modelId="{AC4D77CD-F848-4A1D-BB63-EE6AB3F9CFFA}" srcId="{0ED63D69-0644-46BF-8555-19309C653659}" destId="{68016D4D-F7A3-4A67-90E4-4B10BD168ED8}" srcOrd="2" destOrd="0" parTransId="{FE171AF1-AA82-4A4C-BC95-7FD2F72D0071}" sibTransId="{6D267439-B0AB-49F8-B887-6028E0BE8AA2}"/>
    <dgm:cxn modelId="{58F91ED0-F7F8-4CBC-95CF-C51B3023253A}" srcId="{02FA795D-7263-4C12-B7A5-F596DCD37501}" destId="{59D6F153-923D-4F96-B7DD-40C0A336E6D7}" srcOrd="3" destOrd="0" parTransId="{C27F3F4C-5D6D-4CD5-A663-A5D5C1904C5C}" sibTransId="{0EB35059-2ABC-496B-AC67-40BEC9146B3B}"/>
    <dgm:cxn modelId="{2B87CAD7-EEB2-45F9-A18C-E3FC21197AA9}" srcId="{0ED63D69-0644-46BF-8555-19309C653659}" destId="{05B9BF0B-DAF6-489E-8744-5F12FFF2BC61}" srcOrd="8" destOrd="0" parTransId="{B2DB78EF-1C99-4F23-899D-5994E660B38F}" sibTransId="{04DF47F8-F3E6-46E8-86CD-AA39FD397FD8}"/>
    <dgm:cxn modelId="{151B0FD9-E24F-42E8-99C1-A42D133E3B41}" type="presOf" srcId="{A97E6525-8E07-4127-994A-FEE39806CA9B}" destId="{D62CA31A-FE72-4769-BC83-03417770E1F6}" srcOrd="0" destOrd="5" presId="urn:microsoft.com/office/officeart/2005/8/layout/cycle4"/>
    <dgm:cxn modelId="{A52829DB-3ECA-4CA9-BE18-E75290CA8868}" type="presOf" srcId="{F8BAC678-0CB8-44E5-9ED6-52AE45211A68}" destId="{D62CA31A-FE72-4769-BC83-03417770E1F6}" srcOrd="0" destOrd="0" presId="urn:microsoft.com/office/officeart/2005/8/layout/cycle4"/>
    <dgm:cxn modelId="{78922CE3-BF83-4DA6-BE59-E577813AB9E7}" type="presOf" srcId="{68016D4D-F7A3-4A67-90E4-4B10BD168ED8}" destId="{02E9816C-BB04-4D5B-8E3C-910ECC0FD349}" srcOrd="0" destOrd="2" presId="urn:microsoft.com/office/officeart/2005/8/layout/cycle4"/>
    <dgm:cxn modelId="{77D803E5-50EF-4F8D-8230-93A98D8EC0BF}" type="presOf" srcId="{07D5FEA6-FFCE-4093-A44D-C23BBF9774D8}" destId="{4A421CEC-167B-413C-A042-F30BE9CCBA4A}" srcOrd="1" destOrd="1" presId="urn:microsoft.com/office/officeart/2005/8/layout/cycle4"/>
    <dgm:cxn modelId="{E7DB7AE5-CB3F-475E-8528-F8F5F770F009}" type="presOf" srcId="{32CE8DF7-DCCC-40E7-A8EC-9EAB9D79C61B}" destId="{43C9622A-AE80-4C65-8020-326E9197D9D2}" srcOrd="1" destOrd="7" presId="urn:microsoft.com/office/officeart/2005/8/layout/cycle4"/>
    <dgm:cxn modelId="{524C57E6-EE87-4024-B78B-A0DD061A4A67}" type="presOf" srcId="{0BAF4482-FD3C-4449-B81F-917113DD4BEE}" destId="{43C9622A-AE80-4C65-8020-326E9197D9D2}" srcOrd="1" destOrd="5" presId="urn:microsoft.com/office/officeart/2005/8/layout/cycle4"/>
    <dgm:cxn modelId="{3908B5E6-DC85-43A5-B99F-0B88B511F50B}" type="presOf" srcId="{DC64A9CB-5F93-4F1D-8103-B053842E03C8}" destId="{43C9622A-AE80-4C65-8020-326E9197D9D2}" srcOrd="1" destOrd="10" presId="urn:microsoft.com/office/officeart/2005/8/layout/cycle4"/>
    <dgm:cxn modelId="{50B0BFE6-BA84-4B61-9937-B706FF2CCA6B}" type="presOf" srcId="{0727847C-5FF8-4C1F-BEAB-8BE23F6C0839}" destId="{BA7FAFE4-71E7-47C8-9327-F73B2C4CF1C8}" srcOrd="1" destOrd="6" presId="urn:microsoft.com/office/officeart/2005/8/layout/cycle4"/>
    <dgm:cxn modelId="{6CF66BE7-952F-4227-B959-F0A1F94C7C90}" srcId="{0ED63D69-0644-46BF-8555-19309C653659}" destId="{78F7D42F-6CD1-43F7-A019-97E038E18879}" srcOrd="9" destOrd="0" parTransId="{AFCE07FD-3C72-4867-9467-AA1882270836}" sibTransId="{1C323934-DBBF-4A50-973F-D57118F3F7E1}"/>
    <dgm:cxn modelId="{5DDE72E7-266A-4F25-BBB0-EB2BA6ADBC27}" srcId="{0ED63D69-0644-46BF-8555-19309C653659}" destId="{74238742-C739-4493-892F-D84E5BD1629D}" srcOrd="4" destOrd="0" parTransId="{77286BBE-802E-4487-818C-600103ED6D7C}" sibTransId="{66052A72-E1D6-41EC-8C8D-4E538562C575}"/>
    <dgm:cxn modelId="{CA9D98E9-0C90-4EAD-B220-B53DB02851B8}" srcId="{0ED63D69-0644-46BF-8555-19309C653659}" destId="{471628AA-3D2B-4CC9-AA25-680F93CB845E}" srcOrd="6" destOrd="0" parTransId="{630858DE-7997-4405-A089-9CA1D3086B07}" sibTransId="{B043CD92-62BE-48A1-908D-5008C3BFF616}"/>
    <dgm:cxn modelId="{D2A37FED-4665-47CE-A99A-4631A1A1299C}" type="presOf" srcId="{72DBCD60-9D99-4236-A670-AFB9AF287C17}" destId="{43C9622A-AE80-4C65-8020-326E9197D9D2}" srcOrd="1" destOrd="1" presId="urn:microsoft.com/office/officeart/2005/8/layout/cycle4"/>
    <dgm:cxn modelId="{096BB6EF-EDA2-420F-ABC7-51B2247CA3B6}" type="presOf" srcId="{86A67DB3-414D-48FC-8CBC-80DE055A9BFC}" destId="{4A421CEC-167B-413C-A042-F30BE9CCBA4A}" srcOrd="1" destOrd="0" presId="urn:microsoft.com/office/officeart/2005/8/layout/cycle4"/>
    <dgm:cxn modelId="{4B88A2F1-5D59-4A99-B53E-E27426A05084}" type="presOf" srcId="{1E49971A-4B74-4488-A915-EE22EA8B9273}" destId="{D62CA31A-FE72-4769-BC83-03417770E1F6}" srcOrd="0" destOrd="9" presId="urn:microsoft.com/office/officeart/2005/8/layout/cycle4"/>
    <dgm:cxn modelId="{EA11C3F3-0186-471A-A352-68D4633D24E6}" type="presOf" srcId="{94AB0A93-6A72-4E73-985C-6CC7DD345D0C}" destId="{D62CA31A-FE72-4769-BC83-03417770E1F6}" srcOrd="0" destOrd="2" presId="urn:microsoft.com/office/officeart/2005/8/layout/cycle4"/>
    <dgm:cxn modelId="{7015E0F4-101F-44E2-9C34-E4DBA98A4128}" srcId="{0ED63D69-0644-46BF-8555-19309C653659}" destId="{0BAF4482-FD3C-4449-B81F-917113DD4BEE}" srcOrd="5" destOrd="0" parTransId="{0E57F0F7-CA0C-4B6C-BF92-42E2C461937C}" sibTransId="{24C4B0B0-F37C-4754-B3F4-F97C21D0B71D}"/>
    <dgm:cxn modelId="{A21F51F5-5B1C-407D-AD80-5E530D65A435}" type="presOf" srcId="{0BAF4482-FD3C-4449-B81F-917113DD4BEE}" destId="{02E9816C-BB04-4D5B-8E3C-910ECC0FD349}" srcOrd="0" destOrd="5" presId="urn:microsoft.com/office/officeart/2005/8/layout/cycle4"/>
    <dgm:cxn modelId="{E30E4DFE-6B41-4880-A03F-40F140117B41}" srcId="{413FAE4C-BA23-4987-B87B-9B3F430003FA}" destId="{86A67DB3-414D-48FC-8CBC-80DE055A9BFC}" srcOrd="0" destOrd="0" parTransId="{39A51FFC-C23A-4BE3-978D-8CC110890D2B}" sibTransId="{A899179D-4BA0-4DAA-AEAF-AA87416FED33}"/>
    <dgm:cxn modelId="{4F4E6739-5230-4264-AE6D-A12AF6756E7C}" type="presParOf" srcId="{2AE741FC-8C6A-4D40-A878-5A5DD625F204}" destId="{5E7C6BB7-8696-49A3-9E32-909F8EA2ACE7}" srcOrd="0" destOrd="0" presId="urn:microsoft.com/office/officeart/2005/8/layout/cycle4"/>
    <dgm:cxn modelId="{38C49505-13BC-417E-B3E5-A95DDACDF710}" type="presParOf" srcId="{5E7C6BB7-8696-49A3-9E32-909F8EA2ACE7}" destId="{0237B4BE-03A8-46C4-840E-E183CA6BABC0}" srcOrd="0" destOrd="0" presId="urn:microsoft.com/office/officeart/2005/8/layout/cycle4"/>
    <dgm:cxn modelId="{D35B01A7-405B-4978-84BD-4B02D826BE20}" type="presParOf" srcId="{0237B4BE-03A8-46C4-840E-E183CA6BABC0}" destId="{D62CA31A-FE72-4769-BC83-03417770E1F6}" srcOrd="0" destOrd="0" presId="urn:microsoft.com/office/officeart/2005/8/layout/cycle4"/>
    <dgm:cxn modelId="{F42D21AB-BA3C-4E53-8EC7-C2E52AE3C051}" type="presParOf" srcId="{0237B4BE-03A8-46C4-840E-E183CA6BABC0}" destId="{BA7FAFE4-71E7-47C8-9327-F73B2C4CF1C8}" srcOrd="1" destOrd="0" presId="urn:microsoft.com/office/officeart/2005/8/layout/cycle4"/>
    <dgm:cxn modelId="{8B7EF317-CE8F-43A4-863B-D5F3FEC1C2BE}" type="presParOf" srcId="{5E7C6BB7-8696-49A3-9E32-909F8EA2ACE7}" destId="{E6A961B6-C877-44F6-94AB-CA8AE37B09B6}" srcOrd="1" destOrd="0" presId="urn:microsoft.com/office/officeart/2005/8/layout/cycle4"/>
    <dgm:cxn modelId="{AA5025AF-918C-400D-A0A6-98DCBE83C35C}" type="presParOf" srcId="{E6A961B6-C877-44F6-94AB-CA8AE37B09B6}" destId="{02E9816C-BB04-4D5B-8E3C-910ECC0FD349}" srcOrd="0" destOrd="0" presId="urn:microsoft.com/office/officeart/2005/8/layout/cycle4"/>
    <dgm:cxn modelId="{EEC68EB9-880D-4CD5-A3E6-F39580BE645A}" type="presParOf" srcId="{E6A961B6-C877-44F6-94AB-CA8AE37B09B6}" destId="{43C9622A-AE80-4C65-8020-326E9197D9D2}" srcOrd="1" destOrd="0" presId="urn:microsoft.com/office/officeart/2005/8/layout/cycle4"/>
    <dgm:cxn modelId="{B5818563-78E6-4BA3-AB31-7CE0705A99E7}" type="presParOf" srcId="{5E7C6BB7-8696-49A3-9E32-909F8EA2ACE7}" destId="{9412E1DA-A365-4FE5-B493-F679B5A918E8}" srcOrd="2" destOrd="0" presId="urn:microsoft.com/office/officeart/2005/8/layout/cycle4"/>
    <dgm:cxn modelId="{B87B2630-AEB3-4A01-AB0D-75D5F8E2E88F}" type="presParOf" srcId="{9412E1DA-A365-4FE5-B493-F679B5A918E8}" destId="{62F95EC8-3461-48BD-A09C-5C166A2EA5C9}" srcOrd="0" destOrd="0" presId="urn:microsoft.com/office/officeart/2005/8/layout/cycle4"/>
    <dgm:cxn modelId="{C8DC72DB-F07D-49AA-AFFF-152FC09D6B5F}" type="presParOf" srcId="{9412E1DA-A365-4FE5-B493-F679B5A918E8}" destId="{4A421CEC-167B-413C-A042-F30BE9CCBA4A}" srcOrd="1" destOrd="0" presId="urn:microsoft.com/office/officeart/2005/8/layout/cycle4"/>
    <dgm:cxn modelId="{50322CA3-A4AB-4F95-B22E-DBE10A8AB37E}" type="presParOf" srcId="{5E7C6BB7-8696-49A3-9E32-909F8EA2ACE7}" destId="{258FB66A-0D4A-426B-AAF2-3A2AAC7B9DC0}" srcOrd="3" destOrd="0" presId="urn:microsoft.com/office/officeart/2005/8/layout/cycle4"/>
    <dgm:cxn modelId="{4E5855D1-09CF-41BC-BF4C-34708AAF6D7E}" type="presParOf" srcId="{258FB66A-0D4A-426B-AAF2-3A2AAC7B9DC0}" destId="{4E7B36F0-A1A6-4D02-8F7A-AADBC52BA46E}" srcOrd="0" destOrd="0" presId="urn:microsoft.com/office/officeart/2005/8/layout/cycle4"/>
    <dgm:cxn modelId="{B0DA05FB-CF12-4592-AF5A-D391377AF6BB}" type="presParOf" srcId="{258FB66A-0D4A-426B-AAF2-3A2AAC7B9DC0}" destId="{567C0126-F6EB-4047-9540-11FA56C7740E}" srcOrd="1" destOrd="0" presId="urn:microsoft.com/office/officeart/2005/8/layout/cycle4"/>
    <dgm:cxn modelId="{39C277A7-4E8F-4D3D-947C-CD383986A4CF}" type="presParOf" srcId="{5E7C6BB7-8696-49A3-9E32-909F8EA2ACE7}" destId="{DEF877F7-CCC7-4C06-BDA6-276F8437BA62}" srcOrd="4" destOrd="0" presId="urn:microsoft.com/office/officeart/2005/8/layout/cycle4"/>
    <dgm:cxn modelId="{F52A0CEE-90BC-4B4E-9EF8-F0237C8C05A8}" type="presParOf" srcId="{2AE741FC-8C6A-4D40-A878-5A5DD625F204}" destId="{A424169D-0703-4887-90BF-DDB05CA41FEB}" srcOrd="1" destOrd="0" presId="urn:microsoft.com/office/officeart/2005/8/layout/cycle4"/>
    <dgm:cxn modelId="{29A0CE85-1631-4DD3-A45E-2F4710B08B5A}" type="presParOf" srcId="{A424169D-0703-4887-90BF-DDB05CA41FEB}" destId="{37CC1ABB-7A93-4710-A569-6B2839E4337F}" srcOrd="0" destOrd="0" presId="urn:microsoft.com/office/officeart/2005/8/layout/cycle4"/>
    <dgm:cxn modelId="{78A4D206-57F6-4836-A67C-FE4EAF1CC824}" type="presParOf" srcId="{A424169D-0703-4887-90BF-DDB05CA41FEB}" destId="{CA7D9789-FC38-49D4-B520-9C5483734FBA}" srcOrd="1" destOrd="0" presId="urn:microsoft.com/office/officeart/2005/8/layout/cycle4"/>
    <dgm:cxn modelId="{53840992-84D6-47BA-AEB4-F36A82D336A7}" type="presParOf" srcId="{A424169D-0703-4887-90BF-DDB05CA41FEB}" destId="{FC767B28-60CD-4FB4-9D41-682E526A0834}" srcOrd="2" destOrd="0" presId="urn:microsoft.com/office/officeart/2005/8/layout/cycle4"/>
    <dgm:cxn modelId="{1802C38C-0233-4E5F-BCA0-40A91AD0CF37}" type="presParOf" srcId="{A424169D-0703-4887-90BF-DDB05CA41FEB}" destId="{93A24FA2-F892-4212-A703-C1C3ED707970}" srcOrd="3" destOrd="0" presId="urn:microsoft.com/office/officeart/2005/8/layout/cycle4"/>
    <dgm:cxn modelId="{240EA70E-8D67-4D6B-BA95-25DD49D161BB}" type="presParOf" srcId="{A424169D-0703-4887-90BF-DDB05CA41FEB}" destId="{C4DD5429-B8C1-4373-8949-9AF454E98D31}" srcOrd="4" destOrd="0" presId="urn:microsoft.com/office/officeart/2005/8/layout/cycle4"/>
    <dgm:cxn modelId="{12F2E62F-4500-4161-B609-856C372A1A08}" type="presParOf" srcId="{2AE741FC-8C6A-4D40-A878-5A5DD625F204}" destId="{81A5C786-FE00-4580-A2CE-0AA7B06300A7}" srcOrd="2" destOrd="0" presId="urn:microsoft.com/office/officeart/2005/8/layout/cycle4"/>
    <dgm:cxn modelId="{1FE1F13F-7B82-4C17-B113-DBC59A1F52F6}" type="presParOf" srcId="{2AE741FC-8C6A-4D40-A878-5A5DD625F204}" destId="{C53DD4DB-61BD-432C-82CF-85D63BBC1CED}"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BBBB4B-F2DB-4D20-AA18-00C95913DD61}">
      <dsp:nvSpPr>
        <dsp:cNvPr id="0" name=""/>
        <dsp:cNvSpPr/>
      </dsp:nvSpPr>
      <dsp:spPr>
        <a:xfrm>
          <a:off x="2678" y="343638"/>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Primary, community, secondary and tertiary services</a:t>
          </a:r>
          <a:endParaRPr lang="en-US" sz="1400" kern="1200" dirty="0">
            <a:latin typeface="Arial" panose="020B0604020202020204" pitchFamily="34" charset="0"/>
            <a:cs typeface="Arial" panose="020B0604020202020204" pitchFamily="34" charset="0"/>
          </a:endParaRPr>
        </a:p>
      </dsp:txBody>
      <dsp:txXfrm>
        <a:off x="2678" y="343638"/>
        <a:ext cx="2125265" cy="1275159"/>
      </dsp:txXfrm>
    </dsp:sp>
    <dsp:sp modelId="{B9B781BD-98C7-4673-B600-1D4ACC8CEB09}">
      <dsp:nvSpPr>
        <dsp:cNvPr id="0" name=""/>
        <dsp:cNvSpPr/>
      </dsp:nvSpPr>
      <dsp:spPr>
        <a:xfrm>
          <a:off x="2340471" y="343638"/>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Orthodontics</a:t>
          </a:r>
          <a:endParaRPr lang="en-US" sz="1400" kern="1200" dirty="0">
            <a:latin typeface="Arial" panose="020B0604020202020204" pitchFamily="34" charset="0"/>
            <a:cs typeface="Arial" panose="020B0604020202020204" pitchFamily="34" charset="0"/>
          </a:endParaRPr>
        </a:p>
      </dsp:txBody>
      <dsp:txXfrm>
        <a:off x="2340471" y="343638"/>
        <a:ext cx="2125265" cy="1275159"/>
      </dsp:txXfrm>
    </dsp:sp>
    <dsp:sp modelId="{7ADE1652-B644-4F9E-A64D-066A9A5807B4}">
      <dsp:nvSpPr>
        <dsp:cNvPr id="0" name=""/>
        <dsp:cNvSpPr/>
      </dsp:nvSpPr>
      <dsp:spPr>
        <a:xfrm>
          <a:off x="4678263" y="343638"/>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Oral Surgery</a:t>
          </a:r>
          <a:endParaRPr lang="en-US" sz="1400" kern="1200" dirty="0">
            <a:latin typeface="Arial" panose="020B0604020202020204" pitchFamily="34" charset="0"/>
            <a:cs typeface="Arial" panose="020B0604020202020204" pitchFamily="34" charset="0"/>
          </a:endParaRPr>
        </a:p>
      </dsp:txBody>
      <dsp:txXfrm>
        <a:off x="4678263" y="343638"/>
        <a:ext cx="2125265" cy="1275159"/>
      </dsp:txXfrm>
    </dsp:sp>
    <dsp:sp modelId="{D4EA5C13-2D15-4B9F-9B2F-373B1C44AB0D}">
      <dsp:nvSpPr>
        <dsp:cNvPr id="0" name=""/>
        <dsp:cNvSpPr/>
      </dsp:nvSpPr>
      <dsp:spPr>
        <a:xfrm>
          <a:off x="7018733" y="339787"/>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Special</a:t>
          </a:r>
          <a:r>
            <a:rPr lang="en-GB" sz="1400" kern="1200" dirty="0"/>
            <a:t> </a:t>
          </a:r>
          <a:r>
            <a:rPr lang="en-GB" sz="1400" kern="1200" dirty="0">
              <a:latin typeface="Arial" panose="020B0604020202020204" pitchFamily="34" charset="0"/>
              <a:cs typeface="Arial" panose="020B0604020202020204" pitchFamily="34" charset="0"/>
            </a:rPr>
            <a:t>Care Dentistry</a:t>
          </a:r>
          <a:endParaRPr lang="en-US" sz="1400" kern="1200" dirty="0">
            <a:latin typeface="Arial" panose="020B0604020202020204" pitchFamily="34" charset="0"/>
            <a:cs typeface="Arial" panose="020B0604020202020204" pitchFamily="34" charset="0"/>
          </a:endParaRPr>
        </a:p>
      </dsp:txBody>
      <dsp:txXfrm>
        <a:off x="7018733" y="339787"/>
        <a:ext cx="2125265" cy="1275159"/>
      </dsp:txXfrm>
    </dsp:sp>
    <dsp:sp modelId="{7CB98246-5D35-4DB8-910E-EA2FC0480A97}">
      <dsp:nvSpPr>
        <dsp:cNvPr id="0" name=""/>
        <dsp:cNvSpPr/>
      </dsp:nvSpPr>
      <dsp:spPr>
        <a:xfrm>
          <a:off x="1171575" y="1831324"/>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Urgent/Unscheduled Care</a:t>
          </a:r>
          <a:endParaRPr lang="en-US" sz="1400" kern="1200" dirty="0">
            <a:latin typeface="Arial" panose="020B0604020202020204" pitchFamily="34" charset="0"/>
            <a:cs typeface="Arial" panose="020B0604020202020204" pitchFamily="34" charset="0"/>
          </a:endParaRPr>
        </a:p>
      </dsp:txBody>
      <dsp:txXfrm>
        <a:off x="1171575" y="1831324"/>
        <a:ext cx="2125265" cy="1275159"/>
      </dsp:txXfrm>
    </dsp:sp>
    <dsp:sp modelId="{891A2C55-C67E-4AF4-8446-AEF01B2DA85D}">
      <dsp:nvSpPr>
        <dsp:cNvPr id="0" name=""/>
        <dsp:cNvSpPr/>
      </dsp:nvSpPr>
      <dsp:spPr>
        <a:xfrm>
          <a:off x="3509367" y="1831324"/>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solidFill>
                <a:schemeClr val="bg1"/>
              </a:solidFill>
              <a:latin typeface="Arial" panose="020B0604020202020204" pitchFamily="34" charset="0"/>
              <a:cs typeface="Arial" panose="020B0604020202020204" pitchFamily="34" charset="0"/>
            </a:rPr>
            <a:t>Paediatric Dentistry</a:t>
          </a:r>
        </a:p>
      </dsp:txBody>
      <dsp:txXfrm>
        <a:off x="3509367" y="1831324"/>
        <a:ext cx="2125265" cy="1275159"/>
      </dsp:txXfrm>
    </dsp:sp>
    <dsp:sp modelId="{8795D59D-4B50-42D4-8045-8498454FB2A1}">
      <dsp:nvSpPr>
        <dsp:cNvPr id="0" name=""/>
        <dsp:cNvSpPr/>
      </dsp:nvSpPr>
      <dsp:spPr>
        <a:xfrm>
          <a:off x="5847159" y="1831324"/>
          <a:ext cx="2125265" cy="127515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latin typeface="Arial" panose="020B0604020202020204" pitchFamily="34" charset="0"/>
              <a:cs typeface="Arial" panose="020B0604020202020204" pitchFamily="34" charset="0"/>
            </a:rPr>
            <a:t>Prevention and Oral Health</a:t>
          </a:r>
          <a:endParaRPr lang="en-US" sz="1400" kern="1200" dirty="0">
            <a:latin typeface="Arial" panose="020B0604020202020204" pitchFamily="34" charset="0"/>
            <a:cs typeface="Arial" panose="020B0604020202020204" pitchFamily="34" charset="0"/>
          </a:endParaRPr>
        </a:p>
      </dsp:txBody>
      <dsp:txXfrm>
        <a:off x="5847159" y="1831324"/>
        <a:ext cx="2125265" cy="12751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D5E24-FE84-41D9-ABD2-97A4F299D89B}">
      <dsp:nvSpPr>
        <dsp:cNvPr id="0" name=""/>
        <dsp:cNvSpPr/>
      </dsp:nvSpPr>
      <dsp:spPr>
        <a:xfrm>
          <a:off x="2952"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latin typeface="Arial" panose="020B0604020202020204" pitchFamily="34" charset="0"/>
              <a:cs typeface="Arial" panose="020B0604020202020204" pitchFamily="34" charset="0"/>
            </a:rPr>
            <a:t>Pipeline</a:t>
          </a:r>
          <a:endParaRPr lang="en-GB" sz="1600" kern="120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dsp:txBody>
      <dsp:txXfrm>
        <a:off x="2952" y="2948"/>
        <a:ext cx="1568611" cy="627444"/>
      </dsp:txXfrm>
    </dsp:sp>
    <dsp:sp modelId="{9B175065-CC51-4230-9D20-22056F8DBC7B}">
      <dsp:nvSpPr>
        <dsp:cNvPr id="0" name=""/>
        <dsp:cNvSpPr/>
      </dsp:nvSpPr>
      <dsp:spPr>
        <a:xfrm>
          <a:off x="2952" y="630392"/>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Workforce data analysis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Mentorship</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LDN/MCN workforce needs</a:t>
          </a:r>
          <a:endParaRPr lang="en-GB" sz="1600" kern="1200" dirty="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dirty="0"/>
            <a:t>Engage with HEIs</a:t>
          </a:r>
          <a:endParaRPr lang="en-GB" sz="1600" kern="1200" dirty="0"/>
        </a:p>
      </dsp:txBody>
      <dsp:txXfrm>
        <a:off x="2952" y="630392"/>
        <a:ext cx="1568611" cy="4399034"/>
      </dsp:txXfrm>
    </dsp:sp>
    <dsp:sp modelId="{DE43D919-12D4-4DC1-BD94-9624543B9570}">
      <dsp:nvSpPr>
        <dsp:cNvPr id="0" name=""/>
        <dsp:cNvSpPr/>
      </dsp:nvSpPr>
      <dsp:spPr>
        <a:xfrm>
          <a:off x="1791169"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rPr>
            <a:t>Awareness       of roles</a:t>
          </a:r>
          <a:endParaRPr lang="en-GB" sz="1600" kern="1200">
            <a:effectLst>
              <a:outerShdw blurRad="38100" dist="38100" dir="2700000" algn="tl">
                <a:srgbClr val="000000">
                  <a:alpha val="43137"/>
                </a:srgbClr>
              </a:outerShdw>
            </a:effectLst>
          </a:endParaRPr>
        </a:p>
      </dsp:txBody>
      <dsp:txXfrm>
        <a:off x="1791169" y="2948"/>
        <a:ext cx="1568611" cy="627444"/>
      </dsp:txXfrm>
    </dsp:sp>
    <dsp:sp modelId="{1912A2C3-3B37-4AB7-9B99-EEC33BA0B9C5}">
      <dsp:nvSpPr>
        <dsp:cNvPr id="0" name=""/>
        <dsp:cNvSpPr/>
      </dsp:nvSpPr>
      <dsp:spPr>
        <a:xfrm>
          <a:off x="1791169" y="630392"/>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Training Needs analysis</a:t>
          </a:r>
          <a:endParaRPr lang="en-GB" sz="1600" kern="1200" dirty="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a:t>Leadership and management</a:t>
          </a:r>
          <a:endParaRPr lang="en-GB" sz="1600" kern="120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a:t>Increase awareness of NHSE systems</a:t>
          </a:r>
          <a:endParaRPr lang="en-GB" sz="1600" kern="120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a:t>Multi-disciplinary programmes</a:t>
          </a:r>
          <a:endParaRPr lang="en-GB" sz="1600" kern="1200"/>
        </a:p>
      </dsp:txBody>
      <dsp:txXfrm>
        <a:off x="1791169" y="630392"/>
        <a:ext cx="1568611" cy="4399034"/>
      </dsp:txXfrm>
    </dsp:sp>
    <dsp:sp modelId="{C7EAAD00-FB79-438F-9138-AEE0F048EA6C}">
      <dsp:nvSpPr>
        <dsp:cNvPr id="0" name=""/>
        <dsp:cNvSpPr/>
      </dsp:nvSpPr>
      <dsp:spPr>
        <a:xfrm>
          <a:off x="3579385"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rPr>
            <a:t>Training opportunities</a:t>
          </a:r>
          <a:endParaRPr lang="en-GB" sz="1600" kern="1200">
            <a:effectLst>
              <a:outerShdw blurRad="38100" dist="38100" dir="2700000" algn="tl">
                <a:srgbClr val="000000">
                  <a:alpha val="43137"/>
                </a:srgbClr>
              </a:outerShdw>
            </a:effectLst>
          </a:endParaRPr>
        </a:p>
      </dsp:txBody>
      <dsp:txXfrm>
        <a:off x="3579385" y="2948"/>
        <a:ext cx="1568611" cy="627444"/>
      </dsp:txXfrm>
    </dsp:sp>
    <dsp:sp modelId="{2FB3B183-8725-41EE-B245-3BCA8F8A6F32}">
      <dsp:nvSpPr>
        <dsp:cNvPr id="0" name=""/>
        <dsp:cNvSpPr/>
      </dsp:nvSpPr>
      <dsp:spPr>
        <a:xfrm>
          <a:off x="3579385" y="630392"/>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What is needed?</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What is already available?</a:t>
          </a:r>
          <a:endParaRPr lang="en-GB" sz="1600" kern="1200" dirty="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dirty="0"/>
            <a:t>Where should training be targeted?</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Should we develop more?</a:t>
          </a:r>
          <a:endParaRPr lang="en-GB" sz="1600" kern="1200" dirty="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dirty="0"/>
            <a:t>Accredited </a:t>
          </a:r>
          <a:r>
            <a:rPr lang="en-US" sz="1600" kern="1200" dirty="0" err="1"/>
            <a:t>programmes</a:t>
          </a:r>
          <a:endParaRPr lang="en-GB" sz="1600" kern="1200" dirty="0"/>
        </a:p>
      </dsp:txBody>
      <dsp:txXfrm>
        <a:off x="3579385" y="630392"/>
        <a:ext cx="1568611" cy="4399034"/>
      </dsp:txXfrm>
    </dsp:sp>
    <dsp:sp modelId="{86A56545-8362-427E-8A06-C2CF039CFFFE}">
      <dsp:nvSpPr>
        <dsp:cNvPr id="0" name=""/>
        <dsp:cNvSpPr/>
      </dsp:nvSpPr>
      <dsp:spPr>
        <a:xfrm>
          <a:off x="5367602"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rPr>
            <a:t>Skill mix</a:t>
          </a:r>
          <a:endParaRPr lang="en-GB" sz="1600" kern="1200">
            <a:effectLst>
              <a:outerShdw blurRad="38100" dist="38100" dir="2700000" algn="tl">
                <a:srgbClr val="000000">
                  <a:alpha val="43137"/>
                </a:srgbClr>
              </a:outerShdw>
            </a:effectLst>
          </a:endParaRPr>
        </a:p>
      </dsp:txBody>
      <dsp:txXfrm>
        <a:off x="5367602" y="2948"/>
        <a:ext cx="1568611" cy="627444"/>
      </dsp:txXfrm>
    </dsp:sp>
    <dsp:sp modelId="{C7F92C13-C4F4-4DC8-AA26-18565DCBD226}">
      <dsp:nvSpPr>
        <dsp:cNvPr id="0" name=""/>
        <dsp:cNvSpPr/>
      </dsp:nvSpPr>
      <dsp:spPr>
        <a:xfrm>
          <a:off x="5367602" y="630392"/>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Assistant posts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14300" lvl="1" indent="-114300" algn="l" defTabSz="688975">
            <a:lnSpc>
              <a:spcPct val="90000"/>
            </a:lnSpc>
            <a:spcBef>
              <a:spcPct val="0"/>
            </a:spcBef>
            <a:spcAft>
              <a:spcPct val="15000"/>
            </a:spcAft>
            <a:buChar char="•"/>
          </a:pPr>
          <a:r>
            <a:rPr lang="en-US" sz="1550" kern="1200" dirty="0"/>
            <a:t>Undergraduate out-reach engagement</a:t>
          </a:r>
          <a:endParaRPr lang="en-GB" sz="155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DCP development</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solidFill>
                <a:schemeClr val="tx1"/>
              </a:solidFill>
            </a:rPr>
            <a:t>Masters level/ Level 7 </a:t>
          </a:r>
          <a:r>
            <a:rPr lang="en-US" sz="1600" kern="1200" dirty="0" err="1">
              <a:solidFill>
                <a:schemeClr val="tx1"/>
              </a:solidFill>
            </a:rPr>
            <a:t>programmes</a:t>
          </a:r>
          <a:endParaRPr lang="en-GB" sz="1600" kern="1200" dirty="0">
            <a:solidFill>
              <a:schemeClr val="tx1"/>
            </a:solidFill>
          </a:endParaRPr>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dirty="0"/>
            <a:t>Level 2 upskilling</a:t>
          </a:r>
          <a:endParaRPr lang="en-GB" sz="1600" kern="1200" dirty="0"/>
        </a:p>
      </dsp:txBody>
      <dsp:txXfrm>
        <a:off x="5367602" y="630392"/>
        <a:ext cx="1568611" cy="4399034"/>
      </dsp:txXfrm>
    </dsp:sp>
    <dsp:sp modelId="{B5E2ED9F-69C0-4BC5-97BF-D5A6EC6BE3D1}">
      <dsp:nvSpPr>
        <dsp:cNvPr id="0" name=""/>
        <dsp:cNvSpPr/>
      </dsp:nvSpPr>
      <dsp:spPr>
        <a:xfrm>
          <a:off x="7155819"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rPr>
            <a:t>Capability and capacity</a:t>
          </a:r>
          <a:endParaRPr lang="en-GB" sz="1600" kern="1200">
            <a:effectLst>
              <a:outerShdw blurRad="38100" dist="38100" dir="2700000" algn="tl">
                <a:srgbClr val="000000">
                  <a:alpha val="43137"/>
                </a:srgbClr>
              </a:outerShdw>
            </a:effectLst>
          </a:endParaRPr>
        </a:p>
      </dsp:txBody>
      <dsp:txXfrm>
        <a:off x="7155819" y="2948"/>
        <a:ext cx="1568611" cy="627444"/>
      </dsp:txXfrm>
    </dsp:sp>
    <dsp:sp modelId="{E26EA833-BBA8-49C6-A8AF-76BDEE171756}">
      <dsp:nvSpPr>
        <dsp:cNvPr id="0" name=""/>
        <dsp:cNvSpPr/>
      </dsp:nvSpPr>
      <dsp:spPr>
        <a:xfrm>
          <a:off x="7155819" y="630392"/>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dirty="0"/>
            <a:t>Peer review networks</a:t>
          </a:r>
          <a:endParaRPr lang="en-GB" sz="1600" kern="1200" dirty="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a:t>Mentorship</a:t>
          </a:r>
          <a:endParaRPr lang="en-GB" sz="1600" kern="120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a:t>Career advice and support</a:t>
          </a:r>
          <a:endParaRPr lang="en-GB" sz="1600" kern="1200"/>
        </a:p>
        <a:p>
          <a:pPr marL="171450" lvl="1" indent="-171450" algn="l" defTabSz="711200">
            <a:lnSpc>
              <a:spcPct val="90000"/>
            </a:lnSpc>
            <a:spcBef>
              <a:spcPct val="0"/>
            </a:spcBef>
            <a:spcAft>
              <a:spcPct val="15000"/>
            </a:spcAft>
            <a:buChar char="•"/>
          </a:pPr>
          <a:endParaRPr lang="en-GB" sz="1600" kern="1200" dirty="0"/>
        </a:p>
        <a:p>
          <a:pPr marL="171450" lvl="1" indent="-171450" algn="l" defTabSz="711200">
            <a:lnSpc>
              <a:spcPct val="90000"/>
            </a:lnSpc>
            <a:spcBef>
              <a:spcPct val="0"/>
            </a:spcBef>
            <a:spcAft>
              <a:spcPct val="15000"/>
            </a:spcAft>
            <a:buChar char="•"/>
          </a:pPr>
          <a:r>
            <a:rPr lang="en-US" sz="1600" kern="1200"/>
            <a:t>Training resource suite</a:t>
          </a:r>
          <a:endParaRPr lang="en-GB" sz="1600" kern="1200"/>
        </a:p>
        <a:p>
          <a:pPr marL="57150" lvl="1" indent="-57150" algn="l" defTabSz="222250">
            <a:lnSpc>
              <a:spcPct val="90000"/>
            </a:lnSpc>
            <a:spcBef>
              <a:spcPct val="0"/>
            </a:spcBef>
            <a:spcAft>
              <a:spcPct val="15000"/>
            </a:spcAft>
            <a:buChar char="•"/>
          </a:pPr>
          <a:endParaRPr lang="en-GB" sz="500" kern="1200" dirty="0"/>
        </a:p>
        <a:p>
          <a:pPr marL="57150" lvl="1" indent="-57150" algn="l" defTabSz="222250">
            <a:lnSpc>
              <a:spcPct val="90000"/>
            </a:lnSpc>
            <a:spcBef>
              <a:spcPct val="0"/>
            </a:spcBef>
            <a:spcAft>
              <a:spcPct val="15000"/>
            </a:spcAft>
            <a:buChar char="•"/>
          </a:pPr>
          <a:endParaRPr lang="en-GB" sz="500" kern="1200"/>
        </a:p>
      </dsp:txBody>
      <dsp:txXfrm>
        <a:off x="7155819" y="630392"/>
        <a:ext cx="1568611" cy="4399034"/>
      </dsp:txXfrm>
    </dsp:sp>
    <dsp:sp modelId="{7A817BD9-5348-4C61-9839-9CA4A3C23FC6}">
      <dsp:nvSpPr>
        <dsp:cNvPr id="0" name=""/>
        <dsp:cNvSpPr/>
      </dsp:nvSpPr>
      <dsp:spPr>
        <a:xfrm>
          <a:off x="8944036" y="2948"/>
          <a:ext cx="1568611" cy="627444"/>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lang="en-US" sz="1600" kern="1200">
              <a:effectLst>
                <a:outerShdw blurRad="38100" dist="38100" dir="2700000" algn="tl">
                  <a:srgbClr val="000000">
                    <a:alpha val="43137"/>
                  </a:srgbClr>
                </a:outerShdw>
              </a:effectLst>
            </a:rPr>
            <a:t>Retention</a:t>
          </a:r>
          <a:endParaRPr lang="en-GB" sz="1600" kern="1200">
            <a:effectLst>
              <a:outerShdw blurRad="38100" dist="38100" dir="2700000" algn="tl">
                <a:srgbClr val="000000">
                  <a:alpha val="43137"/>
                </a:srgbClr>
              </a:outerShdw>
            </a:effectLst>
          </a:endParaRPr>
        </a:p>
      </dsp:txBody>
      <dsp:txXfrm>
        <a:off x="8944036" y="2948"/>
        <a:ext cx="1568611" cy="627444"/>
      </dsp:txXfrm>
    </dsp:sp>
    <dsp:sp modelId="{37E058F8-CBDE-48CE-8B21-C66D945A7991}">
      <dsp:nvSpPr>
        <dsp:cNvPr id="0" name=""/>
        <dsp:cNvSpPr/>
      </dsp:nvSpPr>
      <dsp:spPr>
        <a:xfrm>
          <a:off x="8946988" y="584114"/>
          <a:ext cx="1568611" cy="4399034"/>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n-US" sz="1600" kern="1200"/>
            <a:t>Dental Integrated Care Assistant programme</a:t>
          </a:r>
          <a:endParaRPr lang="en-GB" sz="1600" kern="120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dirty="0"/>
            <a:t>Innovative training </a:t>
          </a:r>
          <a:r>
            <a:rPr lang="en-US" sz="1600" kern="1200" dirty="0" err="1"/>
            <a:t>programmes</a:t>
          </a:r>
          <a:endParaRPr lang="en-GB" sz="1600" kern="1200" dirty="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a:t>Level 2 training and support</a:t>
          </a:r>
          <a:endParaRPr lang="en-GB" sz="1600" kern="1200"/>
        </a:p>
        <a:p>
          <a:pPr marL="171450" lvl="1" indent="-171450" algn="l" defTabSz="711200">
            <a:lnSpc>
              <a:spcPct val="90000"/>
            </a:lnSpc>
            <a:spcBef>
              <a:spcPct val="0"/>
            </a:spcBef>
            <a:spcAft>
              <a:spcPct val="15000"/>
            </a:spcAft>
            <a:buChar char="•"/>
          </a:pPr>
          <a:endParaRPr lang="en-GB" sz="1600" kern="1200"/>
        </a:p>
        <a:p>
          <a:pPr marL="171450" lvl="1" indent="-171450" algn="l" defTabSz="711200">
            <a:lnSpc>
              <a:spcPct val="90000"/>
            </a:lnSpc>
            <a:spcBef>
              <a:spcPct val="0"/>
            </a:spcBef>
            <a:spcAft>
              <a:spcPct val="15000"/>
            </a:spcAft>
            <a:buChar char="•"/>
          </a:pPr>
          <a:r>
            <a:rPr lang="en-US" sz="1600" kern="1200" dirty="0"/>
            <a:t>Incentives </a:t>
          </a:r>
          <a:r>
            <a:rPr lang="en-US" sz="1600" kern="1200" dirty="0" err="1"/>
            <a:t>e.g</a:t>
          </a:r>
          <a:r>
            <a:rPr lang="en-US" sz="1600" kern="1200" dirty="0"/>
            <a:t> CPD</a:t>
          </a:r>
          <a:endParaRPr lang="en-GB" sz="1600" kern="1200" dirty="0"/>
        </a:p>
        <a:p>
          <a:pPr marL="171450" lvl="1" indent="-171450" algn="l" defTabSz="844550">
            <a:lnSpc>
              <a:spcPct val="90000"/>
            </a:lnSpc>
            <a:spcBef>
              <a:spcPct val="0"/>
            </a:spcBef>
            <a:spcAft>
              <a:spcPct val="15000"/>
            </a:spcAft>
            <a:buChar char="•"/>
          </a:pPr>
          <a:endParaRPr lang="en-GB" sz="1900" kern="1200"/>
        </a:p>
        <a:p>
          <a:pPr marL="171450" lvl="1" indent="-171450" algn="l" defTabSz="844550">
            <a:lnSpc>
              <a:spcPct val="90000"/>
            </a:lnSpc>
            <a:spcBef>
              <a:spcPct val="0"/>
            </a:spcBef>
            <a:spcAft>
              <a:spcPct val="15000"/>
            </a:spcAft>
            <a:buChar char="•"/>
          </a:pPr>
          <a:endParaRPr lang="en-GB" sz="1900" kern="1200"/>
        </a:p>
      </dsp:txBody>
      <dsp:txXfrm>
        <a:off x="8946988" y="584114"/>
        <a:ext cx="1568611" cy="43990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F95EC8-3461-48BD-A09C-5C166A2EA5C9}">
      <dsp:nvSpPr>
        <dsp:cNvPr id="0" name=""/>
        <dsp:cNvSpPr/>
      </dsp:nvSpPr>
      <dsp:spPr>
        <a:xfrm>
          <a:off x="7012582" y="3462166"/>
          <a:ext cx="3609557" cy="147563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Dental Assistant Integrated Care </a:t>
          </a:r>
          <a:r>
            <a:rPr lang="en-US" sz="1400" kern="1200" dirty="0" err="1">
              <a:solidFill>
                <a:schemeClr val="accent1"/>
              </a:solidFill>
              <a:latin typeface="Arial" panose="020B0604020202020204" pitchFamily="34" charset="0"/>
              <a:cs typeface="Arial" panose="020B0604020202020204" pitchFamily="34" charset="0"/>
            </a:rPr>
            <a:t>programme</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Level 2 accreditation</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Flexible commissioning</a:t>
          </a:r>
          <a:endParaRPr lang="en-GB" sz="1400" kern="1200" dirty="0">
            <a:solidFill>
              <a:schemeClr val="accent1"/>
            </a:solidFill>
            <a:latin typeface="Arial" panose="020B0604020202020204" pitchFamily="34" charset="0"/>
            <a:cs typeface="Arial" panose="020B0604020202020204" pitchFamily="34" charset="0"/>
          </a:endParaRPr>
        </a:p>
      </dsp:txBody>
      <dsp:txXfrm>
        <a:off x="8127865" y="3863489"/>
        <a:ext cx="2461860" cy="1041895"/>
      </dsp:txXfrm>
    </dsp:sp>
    <dsp:sp modelId="{4E7B36F0-A1A6-4D02-8F7A-AADBC52BA46E}">
      <dsp:nvSpPr>
        <dsp:cNvPr id="0" name=""/>
        <dsp:cNvSpPr/>
      </dsp:nvSpPr>
      <dsp:spPr>
        <a:xfrm>
          <a:off x="1563065" y="3515932"/>
          <a:ext cx="2830741" cy="166176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Data - BI Unit</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Fellowships – HEE/ NHSE/PHE</a:t>
          </a:r>
          <a:endParaRPr lang="en-GB" sz="1400" kern="1200" dirty="0">
            <a:solidFill>
              <a:schemeClr val="accent1"/>
            </a:solidFill>
            <a:latin typeface="Arial" panose="020B0604020202020204" pitchFamily="34" charset="0"/>
            <a:cs typeface="Arial" panose="020B0604020202020204" pitchFamily="34" charset="0"/>
          </a:endParaRPr>
        </a:p>
        <a:p>
          <a:pPr marL="171450" lvl="1" indent="-171450" algn="l" defTabSz="800100">
            <a:lnSpc>
              <a:spcPct val="90000"/>
            </a:lnSpc>
            <a:spcBef>
              <a:spcPct val="0"/>
            </a:spcBef>
            <a:spcAft>
              <a:spcPct val="15000"/>
            </a:spcAft>
            <a:buChar char="•"/>
          </a:pPr>
          <a:endParaRPr lang="en-GB" sz="1800" kern="1200" dirty="0"/>
        </a:p>
      </dsp:txBody>
      <dsp:txXfrm>
        <a:off x="1599569" y="3967879"/>
        <a:ext cx="1908511" cy="1173318"/>
      </dsp:txXfrm>
    </dsp:sp>
    <dsp:sp modelId="{02E9816C-BB04-4D5B-8E3C-910ECC0FD349}">
      <dsp:nvSpPr>
        <dsp:cNvPr id="0" name=""/>
        <dsp:cNvSpPr/>
      </dsp:nvSpPr>
      <dsp:spPr>
        <a:xfrm>
          <a:off x="6455356" y="-75165"/>
          <a:ext cx="5096283" cy="256799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DCP training </a:t>
          </a:r>
          <a:r>
            <a:rPr lang="en-US" sz="1400" kern="1200" dirty="0" err="1">
              <a:solidFill>
                <a:schemeClr val="accent1"/>
              </a:solidFill>
              <a:latin typeface="Arial" panose="020B0604020202020204" pitchFamily="34" charset="0"/>
              <a:cs typeface="Arial" panose="020B0604020202020204" pitchFamily="34" charset="0"/>
            </a:rPr>
            <a:t>programmes</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Masters level/Level 7 qualifications</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Research training</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ICA </a:t>
          </a:r>
          <a:r>
            <a:rPr lang="en-US" sz="1400" kern="1200" dirty="0" err="1">
              <a:solidFill>
                <a:schemeClr val="accent1"/>
              </a:solidFill>
              <a:latin typeface="Arial" panose="020B0604020202020204" pitchFamily="34" charset="0"/>
              <a:cs typeface="Arial" panose="020B0604020202020204" pitchFamily="34" charset="0"/>
            </a:rPr>
            <a:t>programmes</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NIHR Primary Care ACF</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PLVE support</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Careers development</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Clinical skills/Level 2 development</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Apprenticeships</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533400">
            <a:lnSpc>
              <a:spcPct val="90000"/>
            </a:lnSpc>
            <a:spcBef>
              <a:spcPct val="0"/>
            </a:spcBef>
            <a:spcAft>
              <a:spcPct val="15000"/>
            </a:spcAft>
            <a:buChar char="•"/>
          </a:pPr>
          <a:endParaRPr lang="en-GB" sz="1200" kern="1200" dirty="0"/>
        </a:p>
        <a:p>
          <a:pPr marL="114300" lvl="1" indent="-114300" algn="l" defTabSz="533400">
            <a:lnSpc>
              <a:spcPct val="90000"/>
            </a:lnSpc>
            <a:spcBef>
              <a:spcPct val="0"/>
            </a:spcBef>
            <a:spcAft>
              <a:spcPct val="15000"/>
            </a:spcAft>
            <a:buChar char="•"/>
          </a:pPr>
          <a:endParaRPr lang="en-GB" sz="1200" kern="1200"/>
        </a:p>
      </dsp:txBody>
      <dsp:txXfrm>
        <a:off x="8040652" y="-18754"/>
        <a:ext cx="3454576" cy="1813176"/>
      </dsp:txXfrm>
    </dsp:sp>
    <dsp:sp modelId="{D62CA31A-FE72-4769-BC83-03417770E1F6}">
      <dsp:nvSpPr>
        <dsp:cNvPr id="0" name=""/>
        <dsp:cNvSpPr/>
      </dsp:nvSpPr>
      <dsp:spPr>
        <a:xfrm>
          <a:off x="595053" y="-109913"/>
          <a:ext cx="5024274" cy="266963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Peer Review</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Primary Care shared education</a:t>
          </a:r>
        </a:p>
        <a:p>
          <a:pPr marL="114300" lvl="1" indent="-114300" algn="l" defTabSz="622300">
            <a:lnSpc>
              <a:spcPct val="90000"/>
            </a:lnSpc>
            <a:spcBef>
              <a:spcPct val="0"/>
            </a:spcBef>
            <a:spcAft>
              <a:spcPct val="15000"/>
            </a:spcAft>
            <a:buChar char="•"/>
          </a:pPr>
          <a:r>
            <a:rPr lang="en-US" sz="1400" kern="1200" dirty="0">
              <a:solidFill>
                <a:schemeClr val="accent1"/>
              </a:solidFill>
              <a:latin typeface="Arial" panose="020B0604020202020204" pitchFamily="34" charset="0"/>
              <a:cs typeface="Arial" panose="020B0604020202020204" pitchFamily="34" charset="0"/>
            </a:rPr>
            <a:t>Enhanced Oral Health in Care Homes </a:t>
          </a:r>
          <a:r>
            <a:rPr lang="en-US" sz="1400" kern="1200" dirty="0" err="1">
              <a:solidFill>
                <a:schemeClr val="accent1"/>
              </a:solidFill>
              <a:latin typeface="Arial" panose="020B0604020202020204" pitchFamily="34" charset="0"/>
              <a:cs typeface="Arial" panose="020B0604020202020204" pitchFamily="34" charset="0"/>
            </a:rPr>
            <a:t>programme</a:t>
          </a:r>
          <a:endParaRPr lang="en-GB" sz="1400" kern="1200" dirty="0">
            <a:solidFill>
              <a:schemeClr val="accent1"/>
            </a:solidFill>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Trauma pathways</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Domestic abuse training</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Directory of upskilling courses</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Mentorship</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Clinical upskilling</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Resilience training</a:t>
          </a:r>
        </a:p>
        <a:p>
          <a:pPr marL="114300" lvl="1" indent="-114300" algn="l" defTabSz="622300">
            <a:lnSpc>
              <a:spcPct val="90000"/>
            </a:lnSpc>
            <a:spcBef>
              <a:spcPct val="0"/>
            </a:spcBef>
            <a:spcAft>
              <a:spcPct val="15000"/>
            </a:spcAft>
            <a:buChar char="•"/>
          </a:pPr>
          <a:r>
            <a:rPr lang="en-GB" sz="1400" kern="1200" dirty="0">
              <a:solidFill>
                <a:schemeClr val="accent1"/>
              </a:solidFill>
              <a:latin typeface="Arial" panose="020B0604020202020204" pitchFamily="34" charset="0"/>
              <a:cs typeface="Arial" panose="020B0604020202020204" pitchFamily="34" charset="0"/>
            </a:rPr>
            <a:t>DCP Study Clubs</a:t>
          </a:r>
        </a:p>
        <a:p>
          <a:pPr marL="57150" lvl="1" indent="-57150" algn="l" defTabSz="222250">
            <a:lnSpc>
              <a:spcPct val="90000"/>
            </a:lnSpc>
            <a:spcBef>
              <a:spcPct val="0"/>
            </a:spcBef>
            <a:spcAft>
              <a:spcPct val="15000"/>
            </a:spcAft>
            <a:buChar char="•"/>
          </a:pPr>
          <a:endParaRPr lang="en-GB" sz="500" kern="1200" dirty="0"/>
        </a:p>
      </dsp:txBody>
      <dsp:txXfrm>
        <a:off x="653696" y="-51270"/>
        <a:ext cx="3399706" cy="1884937"/>
      </dsp:txXfrm>
    </dsp:sp>
    <dsp:sp modelId="{37CC1ABB-7A93-4710-A569-6B2839E4337F}">
      <dsp:nvSpPr>
        <dsp:cNvPr id="0" name=""/>
        <dsp:cNvSpPr/>
      </dsp:nvSpPr>
      <dsp:spPr>
        <a:xfrm>
          <a:off x="3475308" y="421985"/>
          <a:ext cx="2248580" cy="224858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HEE</a:t>
          </a:r>
          <a:endParaRPr lang="en-GB" sz="2800" kern="1200" dirty="0">
            <a:latin typeface="Arial" panose="020B0604020202020204" pitchFamily="34" charset="0"/>
            <a:cs typeface="Arial" panose="020B0604020202020204" pitchFamily="34" charset="0"/>
          </a:endParaRPr>
        </a:p>
      </dsp:txBody>
      <dsp:txXfrm>
        <a:off x="4133902" y="1080579"/>
        <a:ext cx="1589986" cy="1589986"/>
      </dsp:txXfrm>
    </dsp:sp>
    <dsp:sp modelId="{CA7D9789-FC38-49D4-B520-9C5483734FBA}">
      <dsp:nvSpPr>
        <dsp:cNvPr id="0" name=""/>
        <dsp:cNvSpPr/>
      </dsp:nvSpPr>
      <dsp:spPr>
        <a:xfrm rot="5400000">
          <a:off x="5827750" y="421985"/>
          <a:ext cx="2248580" cy="224858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latin typeface="Arial" panose="020B0604020202020204" pitchFamily="34" charset="0"/>
              <a:cs typeface="Arial" panose="020B0604020202020204" pitchFamily="34" charset="0"/>
            </a:rPr>
            <a:t>HEI</a:t>
          </a:r>
          <a:endParaRPr lang="en-GB" sz="2800" kern="1200" dirty="0">
            <a:solidFill>
              <a:schemeClr val="bg1"/>
            </a:solidFill>
            <a:latin typeface="Arial" panose="020B0604020202020204" pitchFamily="34" charset="0"/>
            <a:cs typeface="Arial" panose="020B0604020202020204" pitchFamily="34" charset="0"/>
          </a:endParaRPr>
        </a:p>
      </dsp:txBody>
      <dsp:txXfrm rot="-5400000">
        <a:off x="5827750" y="1080579"/>
        <a:ext cx="1589986" cy="1589986"/>
      </dsp:txXfrm>
    </dsp:sp>
    <dsp:sp modelId="{FC767B28-60CD-4FB4-9D41-682E526A0834}">
      <dsp:nvSpPr>
        <dsp:cNvPr id="0" name=""/>
        <dsp:cNvSpPr/>
      </dsp:nvSpPr>
      <dsp:spPr>
        <a:xfrm rot="10800000">
          <a:off x="5827750" y="2774426"/>
          <a:ext cx="2248580" cy="224858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NHSE</a:t>
          </a:r>
          <a:endParaRPr lang="en-GB" sz="2800" kern="1200" dirty="0">
            <a:latin typeface="Arial" panose="020B0604020202020204" pitchFamily="34" charset="0"/>
            <a:cs typeface="Arial" panose="020B0604020202020204" pitchFamily="34" charset="0"/>
          </a:endParaRPr>
        </a:p>
      </dsp:txBody>
      <dsp:txXfrm rot="10800000">
        <a:off x="5827750" y="2774426"/>
        <a:ext cx="1589986" cy="1589986"/>
      </dsp:txXfrm>
    </dsp:sp>
    <dsp:sp modelId="{93A24FA2-F892-4212-A703-C1C3ED707970}">
      <dsp:nvSpPr>
        <dsp:cNvPr id="0" name=""/>
        <dsp:cNvSpPr/>
      </dsp:nvSpPr>
      <dsp:spPr>
        <a:xfrm rot="16200000">
          <a:off x="3475308" y="2774426"/>
          <a:ext cx="2248580" cy="2248580"/>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System</a:t>
          </a:r>
          <a:endParaRPr lang="en-GB" sz="2800" kern="1200" dirty="0">
            <a:latin typeface="Arial" panose="020B0604020202020204" pitchFamily="34" charset="0"/>
            <a:cs typeface="Arial" panose="020B0604020202020204" pitchFamily="34" charset="0"/>
          </a:endParaRPr>
        </a:p>
      </dsp:txBody>
      <dsp:txXfrm rot="5400000">
        <a:off x="4133902" y="2774426"/>
        <a:ext cx="1589986" cy="1589986"/>
      </dsp:txXfrm>
    </dsp:sp>
    <dsp:sp modelId="{81A5C786-FE00-4580-A2CE-0AA7B06300A7}">
      <dsp:nvSpPr>
        <dsp:cNvPr id="0" name=""/>
        <dsp:cNvSpPr/>
      </dsp:nvSpPr>
      <dsp:spPr>
        <a:xfrm>
          <a:off x="5387641" y="2255124"/>
          <a:ext cx="776357" cy="675093"/>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53DD4DB-61BD-432C-82CF-85D63BBC1CED}">
      <dsp:nvSpPr>
        <dsp:cNvPr id="0" name=""/>
        <dsp:cNvSpPr/>
      </dsp:nvSpPr>
      <dsp:spPr>
        <a:xfrm rot="10800000">
          <a:off x="5387641" y="2514775"/>
          <a:ext cx="776357" cy="675093"/>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90A331-7ADD-4391-8CA5-606C9BFD26F5}" type="datetimeFigureOut">
              <a:rPr lang="en-GB" smtClean="0"/>
              <a:t>21/07/2022</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EAE16CE-1862-465F-9912-D0001C1A0F9A}" type="slidenum">
              <a:rPr lang="en-GB" smtClean="0"/>
              <a:t>‹#›</a:t>
            </a:fld>
            <a:endParaRPr lang="en-GB"/>
          </a:p>
        </p:txBody>
      </p:sp>
    </p:spTree>
    <p:extLst>
      <p:ext uri="{BB962C8B-B14F-4D97-AF65-F5344CB8AC3E}">
        <p14:creationId xmlns:p14="http://schemas.microsoft.com/office/powerpoint/2010/main" val="85506748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2AE991-F138-4FD8-982E-957F3CA6A0F6}" type="datetimeFigureOut">
              <a:rPr lang="en-GB" smtClean="0"/>
              <a:t>21/07/2022</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t>NHS Improvement</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90AB7D-FC04-41BF-88F7-E47891A06283}" type="slidenum">
              <a:rPr lang="en-GB" smtClean="0"/>
              <a:t>‹#›</a:t>
            </a:fld>
            <a:endParaRPr lang="en-GB"/>
          </a:p>
        </p:txBody>
      </p:sp>
    </p:spTree>
    <p:extLst>
      <p:ext uri="{BB962C8B-B14F-4D97-AF65-F5344CB8AC3E}">
        <p14:creationId xmlns:p14="http://schemas.microsoft.com/office/powerpoint/2010/main" val="11890110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cs typeface="Calibri"/>
            </a:endParaRPr>
          </a:p>
        </p:txBody>
      </p:sp>
    </p:spTree>
    <p:extLst>
      <p:ext uri="{BB962C8B-B14F-4D97-AF65-F5344CB8AC3E}">
        <p14:creationId xmlns:p14="http://schemas.microsoft.com/office/powerpoint/2010/main" val="2280942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3134887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3175248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506723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370131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21/07/2022</a:t>
            </a:fld>
            <a:endParaRPr lang="en-GB"/>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a:p>
        </p:txBody>
      </p:sp>
    </p:spTree>
    <p:extLst>
      <p:ext uri="{BB962C8B-B14F-4D97-AF65-F5344CB8AC3E}">
        <p14:creationId xmlns:p14="http://schemas.microsoft.com/office/powerpoint/2010/main" val="2834789573"/>
      </p:ext>
    </p:extLst>
  </p:cSld>
  <p:clrMap bg1="lt1" tx1="dk1" bg2="lt2" tx2="dk2" accent1="accent1" accent2="accent2" accent3="accent3" accent4="accent4" accent5="accent5" accent6="accent6" hlink="hlink" folHlink="folHlink"/>
  <p:sldLayoutIdLst>
    <p:sldLayoutId id="2147483667" r:id="rId1"/>
    <p:sldLayoutId id="2147483668"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england.nhs.uk/primary-care/dentistry/dental-commissioning/dental-specialiti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legislation.gov.uk/uksi/2012/3094/part/4/made"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www.gov.uk/government/publications/child-oral-health-applying-all-our-health/child-oral-health-applying-all-our-health"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v.uk/government/consultations/water-fluoridation-seeking-views-on-future-consultation-process/water-fluoridation-seeking-views-on-future-consultation-proces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gov.uk/government/publications/adult-oral-health-applying-all-our-health/adult-oral-health-applying-all-our-health"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gov.uk/government/publications/commissioning-better-oral-health-for-vulnerable-older-peopl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www.england.nhs.uk/primary-care/dentistry/dental-commissioning/dental-policies-and-procedures/" TargetMode="External"/><Relationship Id="rId3" Type="http://schemas.openxmlformats.org/officeDocument/2006/relationships/hyperlink" Target="https://www.gov.uk/government/publications/commissioning-better-oral-health-for-vulnerable-older-people" TargetMode="External"/><Relationship Id="rId7" Type="http://schemas.openxmlformats.org/officeDocument/2006/relationships/hyperlink" Target="https://www.england.nhs.uk/primary-care/dentistry/dental-commissioning/dental-specialities/" TargetMode="External"/><Relationship Id="rId2" Type="http://schemas.openxmlformats.org/officeDocument/2006/relationships/hyperlink" Target="https://www.gov.uk/government/publications/child-oral-health-applying-all-our-health/child-oral-health-applying-all-our-health" TargetMode="External"/><Relationship Id="rId1" Type="http://schemas.openxmlformats.org/officeDocument/2006/relationships/slideLayout" Target="../slideLayouts/slideLayout2.xml"/><Relationship Id="rId6" Type="http://schemas.openxmlformats.org/officeDocument/2006/relationships/hyperlink" Target="https://www.legislation.gov.uk/uksi/2012/3094/part/4/made" TargetMode="External"/><Relationship Id="rId5" Type="http://schemas.openxmlformats.org/officeDocument/2006/relationships/hyperlink" Target="https://www.gov.uk/government/publications/health-and-care-bill-factsheets/health-and-care-bill-water-fluoridation" TargetMode="External"/><Relationship Id="rId10" Type="http://schemas.openxmlformats.org/officeDocument/2006/relationships/hyperlink" Target="https://www.gov.uk/government/consultations/water-fluoridation-seeking-views-on-future-consultation-process/water-fluoridation-seeking-views-on-future-consultation-process" TargetMode="External"/><Relationship Id="rId4" Type="http://schemas.openxmlformats.org/officeDocument/2006/relationships/hyperlink" Target="https://www.gov.uk/government/publications/adult-oral-health-applying-all-our-health/adult-oral-health-applying-all-our-health" TargetMode="External"/><Relationship Id="rId9" Type="http://schemas.openxmlformats.org/officeDocument/2006/relationships/hyperlink" Target="https://www.england.nhs.uk/primary-care/dentistry/dental-commissioning/dental-contract/"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17E7DEF-D9B2-444E-A0A7-E24D9C728ACD}"/>
              </a:ext>
            </a:extLst>
          </p:cNvPr>
          <p:cNvSpPr txBox="1">
            <a:spLocks/>
          </p:cNvSpPr>
          <p:nvPr/>
        </p:nvSpPr>
        <p:spPr>
          <a:xfrm>
            <a:off x="682123" y="1013487"/>
            <a:ext cx="4907971" cy="4602480"/>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altLang="en-US" sz="5400" b="1" dirty="0">
                <a:solidFill>
                  <a:srgbClr val="0070C0"/>
                </a:solidFill>
                <a:latin typeface="Arial"/>
                <a:ea typeface="Calibri" panose="020F0502020204030204" pitchFamily="34" charset="0"/>
                <a:cs typeface="Arial"/>
              </a:rPr>
              <a:t>NHS England</a:t>
            </a:r>
          </a:p>
          <a:p>
            <a:r>
              <a:rPr lang="en-GB" altLang="en-US" sz="5400" b="1" dirty="0">
                <a:solidFill>
                  <a:srgbClr val="0070C0"/>
                </a:solidFill>
                <a:latin typeface="Arial"/>
                <a:ea typeface="Calibri" panose="020F0502020204030204" pitchFamily="34" charset="0"/>
                <a:cs typeface="Arial"/>
              </a:rPr>
              <a:t>Midlands Region</a:t>
            </a:r>
          </a:p>
          <a:p>
            <a:r>
              <a:rPr lang="en-GB" altLang="en-US" sz="5400" b="1" dirty="0">
                <a:solidFill>
                  <a:srgbClr val="0070C0"/>
                </a:solidFill>
                <a:latin typeface="Arial"/>
                <a:ea typeface="Calibri" panose="020F0502020204030204" pitchFamily="34" charset="0"/>
                <a:cs typeface="Arial"/>
              </a:rPr>
              <a:t>Dental Strategy </a:t>
            </a:r>
          </a:p>
          <a:p>
            <a:r>
              <a:rPr lang="en-GB" altLang="en-US" sz="5400" b="1" dirty="0">
                <a:solidFill>
                  <a:srgbClr val="0070C0"/>
                </a:solidFill>
                <a:latin typeface="Arial"/>
                <a:ea typeface="Calibri" panose="020F0502020204030204" pitchFamily="34" charset="0"/>
                <a:cs typeface="Arial"/>
              </a:rPr>
              <a:t>2022-2024</a:t>
            </a:r>
            <a:endParaRPr lang="en-GB" sz="5400" dirty="0">
              <a:solidFill>
                <a:srgbClr val="0070C0"/>
              </a:solidFill>
              <a:latin typeface="Arial"/>
              <a:cs typeface="Arial"/>
            </a:endParaRPr>
          </a:p>
        </p:txBody>
      </p:sp>
      <p:pic>
        <p:nvPicPr>
          <p:cNvPr id="1026" name="Picture 2">
            <a:extLst>
              <a:ext uri="{FF2B5EF4-FFF2-40B4-BE49-F238E27FC236}">
                <a16:creationId xmlns:a16="http://schemas.microsoft.com/office/drawing/2014/main" id="{EFBB4A84-8408-47C6-9561-289D680A0F9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53760" y="1380544"/>
            <a:ext cx="5433567" cy="4512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18387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2">
            <a:extLst>
              <a:ext uri="{FF2B5EF4-FFF2-40B4-BE49-F238E27FC236}">
                <a16:creationId xmlns:a16="http://schemas.microsoft.com/office/drawing/2014/main" id="{93C3ABF4-D1D5-4CB2-A8F0-24EFFCC4AA79}"/>
              </a:ext>
            </a:extLst>
          </p:cNvPr>
          <p:cNvSpPr txBox="1">
            <a:spLocks/>
          </p:cNvSpPr>
          <p:nvPr/>
        </p:nvSpPr>
        <p:spPr>
          <a:xfrm>
            <a:off x="188259" y="80323"/>
            <a:ext cx="10362510" cy="1002923"/>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t>Currently commissioned dental activity in ordinary 'High Street' practices</a:t>
            </a:r>
          </a:p>
        </p:txBody>
      </p:sp>
      <p:pic>
        <p:nvPicPr>
          <p:cNvPr id="2" name="Picture 1">
            <a:extLst>
              <a:ext uri="{FF2B5EF4-FFF2-40B4-BE49-F238E27FC236}">
                <a16:creationId xmlns:a16="http://schemas.microsoft.com/office/drawing/2014/main" id="{F681A447-0448-4CEA-95C3-77A876EF0969}"/>
              </a:ext>
            </a:extLst>
          </p:cNvPr>
          <p:cNvPicPr>
            <a:picLocks noChangeAspect="1"/>
          </p:cNvPicPr>
          <p:nvPr/>
        </p:nvPicPr>
        <p:blipFill>
          <a:blip r:embed="rId2"/>
          <a:stretch>
            <a:fillRect/>
          </a:stretch>
        </p:blipFill>
        <p:spPr>
          <a:xfrm>
            <a:off x="2967174" y="1083247"/>
            <a:ext cx="3822986" cy="2487326"/>
          </a:xfrm>
          <a:prstGeom prst="rect">
            <a:avLst/>
          </a:prstGeom>
        </p:spPr>
      </p:pic>
      <p:pic>
        <p:nvPicPr>
          <p:cNvPr id="3" name="Picture 2">
            <a:extLst>
              <a:ext uri="{FF2B5EF4-FFF2-40B4-BE49-F238E27FC236}">
                <a16:creationId xmlns:a16="http://schemas.microsoft.com/office/drawing/2014/main" id="{DB6CAE7C-1FA2-4EB7-92CF-C730BC77E06A}"/>
              </a:ext>
            </a:extLst>
          </p:cNvPr>
          <p:cNvPicPr>
            <a:picLocks noChangeAspect="1"/>
          </p:cNvPicPr>
          <p:nvPr/>
        </p:nvPicPr>
        <p:blipFill>
          <a:blip r:embed="rId3"/>
          <a:stretch>
            <a:fillRect/>
          </a:stretch>
        </p:blipFill>
        <p:spPr>
          <a:xfrm>
            <a:off x="6790160" y="1100095"/>
            <a:ext cx="5397500" cy="2328906"/>
          </a:xfrm>
          <a:prstGeom prst="rect">
            <a:avLst/>
          </a:prstGeom>
        </p:spPr>
      </p:pic>
      <p:sp>
        <p:nvSpPr>
          <p:cNvPr id="7" name="TextBox 6">
            <a:extLst>
              <a:ext uri="{FF2B5EF4-FFF2-40B4-BE49-F238E27FC236}">
                <a16:creationId xmlns:a16="http://schemas.microsoft.com/office/drawing/2014/main" id="{74FA5D46-7A4A-36BE-C4AA-3567BAFFA53C}"/>
              </a:ext>
            </a:extLst>
          </p:cNvPr>
          <p:cNvSpPr txBox="1"/>
          <p:nvPr/>
        </p:nvSpPr>
        <p:spPr>
          <a:xfrm>
            <a:off x="188260" y="1250576"/>
            <a:ext cx="2608728" cy="569386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400" dirty="0">
                <a:solidFill>
                  <a:schemeClr val="accent1"/>
                </a:solidFill>
                <a:latin typeface="Arial" panose="020B0604020202020204" pitchFamily="34" charset="0"/>
                <a:cs typeface="Arial" panose="020B0604020202020204" pitchFamily="34" charset="0"/>
              </a:rPr>
              <a:t>The picture in terms of activity commissioned is variable and ICS level figures can be misleading with some areas more significantly impacted than others even within a system.  For example, the individual figure for Herefordshire is 1.15.  There are also some issues with the level of commissioned activity that is being delivered as it is very difficult to rebase contracts unilaterally and in recent years there has been under delivery, particularly in rural areas due to problems recruiting and retaining dentists.  Access has been lost historically in some areas, although there is now a policy to recommission activity lost within each system, but this will be in the areas most in</a:t>
            </a:r>
          </a:p>
          <a:p>
            <a:r>
              <a:rPr lang="en-GB" sz="1400" dirty="0">
                <a:solidFill>
                  <a:schemeClr val="accent1"/>
                </a:solidFill>
                <a:latin typeface="Arial" panose="020B0604020202020204" pitchFamily="34" charset="0"/>
                <a:cs typeface="Arial" panose="020B0604020202020204" pitchFamily="34" charset="0"/>
              </a:rPr>
              <a:t>need.   </a:t>
            </a:r>
          </a:p>
        </p:txBody>
      </p:sp>
      <p:pic>
        <p:nvPicPr>
          <p:cNvPr id="1026" name="Picture 3">
            <a:extLst>
              <a:ext uri="{FF2B5EF4-FFF2-40B4-BE49-F238E27FC236}">
                <a16:creationId xmlns:a16="http://schemas.microsoft.com/office/drawing/2014/main" id="{E44E806B-BA4D-4DEA-9935-8A869D9BD81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06272" y="3635048"/>
            <a:ext cx="8700246" cy="300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49892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AADA7-6E86-A194-41E7-7A1CCD462307}"/>
              </a:ext>
            </a:extLst>
          </p:cNvPr>
          <p:cNvSpPr>
            <a:spLocks noGrp="1"/>
          </p:cNvSpPr>
          <p:nvPr>
            <p:ph type="title"/>
          </p:nvPr>
        </p:nvSpPr>
        <p:spPr>
          <a:xfrm>
            <a:off x="241161" y="840588"/>
            <a:ext cx="10771833" cy="1195754"/>
          </a:xfrm>
        </p:spPr>
        <p:txBody>
          <a:bodyPr>
            <a:normAutofit/>
          </a:bodyPr>
          <a:lstStyle/>
          <a:p>
            <a:r>
              <a:rPr lang="en-GB" sz="3200" b="1" dirty="0"/>
              <a:t>Units of orthodontic activity commissioned in ordinary ‘High Street’ practices</a:t>
            </a:r>
          </a:p>
        </p:txBody>
      </p:sp>
      <p:pic>
        <p:nvPicPr>
          <p:cNvPr id="4" name="Picture 4" descr="Chart, funnel chart&#10;&#10;Description automatically generated">
            <a:extLst>
              <a:ext uri="{FF2B5EF4-FFF2-40B4-BE49-F238E27FC236}">
                <a16:creationId xmlns:a16="http://schemas.microsoft.com/office/drawing/2014/main" id="{ACBB0C04-4B68-E9D2-4944-892FC063FB3A}"/>
              </a:ext>
            </a:extLst>
          </p:cNvPr>
          <p:cNvPicPr>
            <a:picLocks noGrp="1" noChangeAspect="1"/>
          </p:cNvPicPr>
          <p:nvPr>
            <p:ph sz="quarter" idx="10"/>
          </p:nvPr>
        </p:nvPicPr>
        <p:blipFill>
          <a:blip r:embed="rId2"/>
          <a:stretch>
            <a:fillRect/>
          </a:stretch>
        </p:blipFill>
        <p:spPr>
          <a:xfrm>
            <a:off x="592579" y="2036342"/>
            <a:ext cx="6076030" cy="4124761"/>
          </a:xfrm>
        </p:spPr>
      </p:pic>
      <p:sp>
        <p:nvSpPr>
          <p:cNvPr id="3" name="TextBox 2">
            <a:extLst>
              <a:ext uri="{FF2B5EF4-FFF2-40B4-BE49-F238E27FC236}">
                <a16:creationId xmlns:a16="http://schemas.microsoft.com/office/drawing/2014/main" id="{573C1E81-E776-49FB-9520-55DC432E4465}"/>
              </a:ext>
            </a:extLst>
          </p:cNvPr>
          <p:cNvSpPr txBox="1"/>
          <p:nvPr/>
        </p:nvSpPr>
        <p:spPr>
          <a:xfrm>
            <a:off x="6942338" y="2166151"/>
            <a:ext cx="4812782" cy="3539430"/>
          </a:xfrm>
          <a:prstGeom prst="rect">
            <a:avLst/>
          </a:prstGeom>
          <a:noFill/>
        </p:spPr>
        <p:txBody>
          <a:bodyPr wrap="square" rtlCol="0">
            <a:spAutoFit/>
          </a:bodyPr>
          <a:lstStyle/>
          <a:p>
            <a:r>
              <a:rPr lang="en-GB" sz="1600" dirty="0">
                <a:solidFill>
                  <a:schemeClr val="accent1"/>
                </a:solidFill>
                <a:latin typeface="Arial" panose="020B0604020202020204" pitchFamily="34" charset="0"/>
                <a:cs typeface="Arial" panose="020B0604020202020204" pitchFamily="34" charset="0"/>
              </a:rPr>
              <a:t>Primary Care orthodontic activity is commissioned via PDS (ortho) or GDS (mixed) contracts. </a:t>
            </a:r>
          </a:p>
          <a:p>
            <a:r>
              <a:rPr lang="en-GB" sz="1600" dirty="0">
                <a:solidFill>
                  <a:schemeClr val="accent1"/>
                </a:solidFill>
                <a:latin typeface="Arial" panose="020B0604020202020204" pitchFamily="34" charset="0"/>
                <a:cs typeface="Arial" panose="020B0604020202020204" pitchFamily="34" charset="0"/>
              </a:rPr>
              <a:t>The PDS contracts (agreements) provide only orthodontics and account for the majority of the primary care ortho provision.</a:t>
            </a:r>
          </a:p>
          <a:p>
            <a:r>
              <a:rPr lang="en-GB" sz="1600" dirty="0">
                <a:solidFill>
                  <a:schemeClr val="accent1"/>
                </a:solidFill>
                <a:latin typeface="Arial" panose="020B0604020202020204" pitchFamily="34" charset="0"/>
                <a:cs typeface="Arial" panose="020B0604020202020204" pitchFamily="34" charset="0"/>
              </a:rPr>
              <a:t>These agreements are time-limited and subject to procurement regulations.</a:t>
            </a:r>
          </a:p>
          <a:p>
            <a:r>
              <a:rPr lang="en-GB" sz="1600" dirty="0">
                <a:solidFill>
                  <a:schemeClr val="accent1"/>
                </a:solidFill>
                <a:latin typeface="Arial" panose="020B0604020202020204" pitchFamily="34" charset="0"/>
                <a:cs typeface="Arial" panose="020B0604020202020204" pitchFamily="34" charset="0"/>
              </a:rPr>
              <a:t>The GDS contracts provide both mandatory services (general dentistry) and orthodontic services.</a:t>
            </a:r>
          </a:p>
          <a:p>
            <a:r>
              <a:rPr lang="en-GB" sz="1600" dirty="0">
                <a:solidFill>
                  <a:schemeClr val="accent1"/>
                </a:solidFill>
                <a:latin typeface="Arial" panose="020B0604020202020204" pitchFamily="34" charset="0"/>
                <a:cs typeface="Arial" panose="020B0604020202020204" pitchFamily="34" charset="0"/>
              </a:rPr>
              <a:t>These contracts are not time-limited and are, therefore, held in perpetuity by the provider unless either party terminates in accordance with the terms of the contract.</a:t>
            </a:r>
          </a:p>
        </p:txBody>
      </p:sp>
    </p:spTree>
    <p:extLst>
      <p:ext uri="{BB962C8B-B14F-4D97-AF65-F5344CB8AC3E}">
        <p14:creationId xmlns:p14="http://schemas.microsoft.com/office/powerpoint/2010/main" val="1928939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F61BF63-0BB5-4C82-BF5E-1F0176D4853A}"/>
              </a:ext>
            </a:extLst>
          </p:cNvPr>
          <p:cNvSpPr>
            <a:spLocks noGrp="1"/>
          </p:cNvSpPr>
          <p:nvPr>
            <p:ph type="title"/>
          </p:nvPr>
        </p:nvSpPr>
        <p:spPr>
          <a:xfrm>
            <a:off x="783771" y="410133"/>
            <a:ext cx="7096696" cy="612742"/>
          </a:xfrm>
        </p:spPr>
        <p:txBody>
          <a:bodyPr>
            <a:noAutofit/>
          </a:bodyPr>
          <a:lstStyle/>
          <a:p>
            <a:r>
              <a:rPr lang="en-US" sz="3200" b="1" dirty="0"/>
              <a:t>Community Dental Services</a:t>
            </a:r>
            <a:endParaRPr lang="en-GB" sz="3200" b="1" dirty="0"/>
          </a:p>
        </p:txBody>
      </p:sp>
      <p:sp>
        <p:nvSpPr>
          <p:cNvPr id="2" name="TextBox 1">
            <a:extLst>
              <a:ext uri="{FF2B5EF4-FFF2-40B4-BE49-F238E27FC236}">
                <a16:creationId xmlns:a16="http://schemas.microsoft.com/office/drawing/2014/main" id="{8E3ACB03-7AAC-48B7-9433-57D8FA065A6F}"/>
              </a:ext>
            </a:extLst>
          </p:cNvPr>
          <p:cNvSpPr txBox="1"/>
          <p:nvPr/>
        </p:nvSpPr>
        <p:spPr>
          <a:xfrm>
            <a:off x="914399" y="1582220"/>
            <a:ext cx="4561726"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Total Contract Value for Community Dental Services – West Midlands  £31,312,761.67 </a:t>
            </a:r>
          </a:p>
        </p:txBody>
      </p:sp>
      <p:sp>
        <p:nvSpPr>
          <p:cNvPr id="5" name="TextBox 4">
            <a:extLst>
              <a:ext uri="{FF2B5EF4-FFF2-40B4-BE49-F238E27FC236}">
                <a16:creationId xmlns:a16="http://schemas.microsoft.com/office/drawing/2014/main" id="{221FF417-B8C7-4A99-84BF-C6FF15366684}"/>
              </a:ext>
            </a:extLst>
          </p:cNvPr>
          <p:cNvSpPr txBox="1"/>
          <p:nvPr/>
        </p:nvSpPr>
        <p:spPr>
          <a:xfrm>
            <a:off x="6339155" y="1582220"/>
            <a:ext cx="4561726"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Total Contract Value for Community Dental Services – East Midlands  £17,402,649.31 </a:t>
            </a:r>
          </a:p>
        </p:txBody>
      </p:sp>
      <p:sp>
        <p:nvSpPr>
          <p:cNvPr id="4" name="TextBox 3">
            <a:extLst>
              <a:ext uri="{FF2B5EF4-FFF2-40B4-BE49-F238E27FC236}">
                <a16:creationId xmlns:a16="http://schemas.microsoft.com/office/drawing/2014/main" id="{D319763B-A995-4209-9A89-CB64069AF3DB}"/>
              </a:ext>
            </a:extLst>
          </p:cNvPr>
          <p:cNvSpPr txBox="1"/>
          <p:nvPr/>
        </p:nvSpPr>
        <p:spPr>
          <a:xfrm>
            <a:off x="914399" y="2521233"/>
            <a:ext cx="4294597"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There are 9 providers in the West Midlands</a:t>
            </a:r>
          </a:p>
        </p:txBody>
      </p:sp>
      <p:sp>
        <p:nvSpPr>
          <p:cNvPr id="7" name="TextBox 6">
            <a:extLst>
              <a:ext uri="{FF2B5EF4-FFF2-40B4-BE49-F238E27FC236}">
                <a16:creationId xmlns:a16="http://schemas.microsoft.com/office/drawing/2014/main" id="{0E5B94FE-97C2-4162-90AC-F4FB7E86CAF2}"/>
              </a:ext>
            </a:extLst>
          </p:cNvPr>
          <p:cNvSpPr txBox="1"/>
          <p:nvPr/>
        </p:nvSpPr>
        <p:spPr>
          <a:xfrm>
            <a:off x="6339155" y="2546783"/>
            <a:ext cx="4294597" cy="646331"/>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There are 2 providers in the East Midlands</a:t>
            </a:r>
          </a:p>
        </p:txBody>
      </p:sp>
      <p:sp>
        <p:nvSpPr>
          <p:cNvPr id="6" name="TextBox 5">
            <a:extLst>
              <a:ext uri="{FF2B5EF4-FFF2-40B4-BE49-F238E27FC236}">
                <a16:creationId xmlns:a16="http://schemas.microsoft.com/office/drawing/2014/main" id="{6BDBD36E-FA64-43F3-84E7-72520AB4450F}"/>
              </a:ext>
            </a:extLst>
          </p:cNvPr>
          <p:cNvSpPr txBox="1"/>
          <p:nvPr/>
        </p:nvSpPr>
        <p:spPr>
          <a:xfrm>
            <a:off x="914399" y="3183247"/>
            <a:ext cx="9616612" cy="4001095"/>
          </a:xfrm>
          <a:prstGeom prst="rect">
            <a:avLst/>
          </a:prstGeom>
          <a:noFill/>
        </p:spPr>
        <p:txBody>
          <a:bodyPr wrap="square" rtlCol="0">
            <a:spAutoFit/>
          </a:bodyPr>
          <a:lstStyle/>
          <a:p>
            <a:pPr>
              <a:spcBef>
                <a:spcPts val="600"/>
              </a:spcBef>
            </a:pPr>
            <a:endParaRPr lang="en-GB" dirty="0">
              <a:latin typeface="Arial" panose="020B0604020202020204" pitchFamily="34" charset="0"/>
              <a:cs typeface="Arial" panose="020B0604020202020204" pitchFamily="34" charset="0"/>
            </a:endParaRPr>
          </a:p>
          <a:p>
            <a:pPr>
              <a:spcBef>
                <a:spcPts val="600"/>
              </a:spcBef>
            </a:pPr>
            <a:r>
              <a:rPr lang="en-GB" dirty="0">
                <a:latin typeface="Arial" panose="020B0604020202020204" pitchFamily="34" charset="0"/>
                <a:cs typeface="Arial" panose="020B0604020202020204" pitchFamily="34" charset="0"/>
              </a:rPr>
              <a:t>Services across the Midlands are not easily comparable as over the years many have been commissioned to provide a range of other non core services such as Dental Access Centres, Minor Oral Surgery, Orthodontics or Out of Hours, etc.</a:t>
            </a:r>
          </a:p>
          <a:p>
            <a:pPr>
              <a:spcBef>
                <a:spcPts val="600"/>
              </a:spcBef>
            </a:pPr>
            <a:endParaRPr lang="en-GB" dirty="0">
              <a:latin typeface="Arial" panose="020B0604020202020204" pitchFamily="34" charset="0"/>
              <a:cs typeface="Arial" panose="020B0604020202020204" pitchFamily="34" charset="0"/>
            </a:endParaRPr>
          </a:p>
          <a:p>
            <a:pPr>
              <a:spcBef>
                <a:spcPts val="600"/>
              </a:spcBef>
            </a:pPr>
            <a:r>
              <a:rPr lang="en-GB" dirty="0">
                <a:latin typeface="Arial" panose="020B0604020202020204" pitchFamily="34" charset="0"/>
                <a:cs typeface="Arial" panose="020B0604020202020204" pitchFamily="34" charset="0"/>
              </a:rPr>
              <a:t>A programme of work is underway across the Midlands to standardise services in line with the national commissioning guide using a locally developed specification.  This is being progressed by redesign and there has been a benchmarking exercise in the West Midlands to review funding as a baseline for considering any necessary investment to support these changes.</a:t>
            </a:r>
          </a:p>
          <a:p>
            <a:pPr>
              <a:spcBef>
                <a:spcPts val="600"/>
              </a:spcBef>
            </a:pPr>
            <a:endParaRPr lang="en-GB" dirty="0"/>
          </a:p>
          <a:p>
            <a:endParaRPr lang="en-GB" dirty="0"/>
          </a:p>
          <a:p>
            <a:endParaRPr lang="en-GB" dirty="0"/>
          </a:p>
        </p:txBody>
      </p:sp>
    </p:spTree>
    <p:extLst>
      <p:ext uri="{BB962C8B-B14F-4D97-AF65-F5344CB8AC3E}">
        <p14:creationId xmlns:p14="http://schemas.microsoft.com/office/powerpoint/2010/main" val="1661598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AE43A861-4C3A-4C8D-8DCD-D17C66FFCB30}"/>
              </a:ext>
            </a:extLst>
          </p:cNvPr>
          <p:cNvSpPr txBox="1">
            <a:spLocks/>
          </p:cNvSpPr>
          <p:nvPr/>
        </p:nvSpPr>
        <p:spPr>
          <a:xfrm>
            <a:off x="748145" y="320214"/>
            <a:ext cx="9576262" cy="546908"/>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US" sz="3200" b="1"/>
              <a:t>Intermediate Minor Oral Surgery (IMOS) Level 2</a:t>
            </a:r>
            <a:endParaRPr lang="en-GB" sz="3200" b="1"/>
          </a:p>
        </p:txBody>
      </p:sp>
      <p:sp>
        <p:nvSpPr>
          <p:cNvPr id="9" name="TextBox 8">
            <a:extLst>
              <a:ext uri="{FF2B5EF4-FFF2-40B4-BE49-F238E27FC236}">
                <a16:creationId xmlns:a16="http://schemas.microsoft.com/office/drawing/2014/main" id="{D4288F06-A5E2-4840-A0C0-6685D3CFDB51}"/>
              </a:ext>
            </a:extLst>
          </p:cNvPr>
          <p:cNvSpPr txBox="1"/>
          <p:nvPr/>
        </p:nvSpPr>
        <p:spPr>
          <a:xfrm>
            <a:off x="748145" y="1184166"/>
            <a:ext cx="10721805" cy="4955203"/>
          </a:xfrm>
          <a:prstGeom prst="rect">
            <a:avLst/>
          </a:prstGeom>
          <a:noFill/>
        </p:spPr>
        <p:txBody>
          <a:bodyPr wrap="square" lIns="91440" tIns="45720" rIns="91440" bIns="45720" rtlCol="0" anchor="t">
            <a:spAutoFit/>
          </a:bodyPr>
          <a:lstStyle/>
          <a:p>
            <a:r>
              <a:rPr lang="en-GB" sz="1600" dirty="0">
                <a:solidFill>
                  <a:schemeClr val="accent1"/>
                </a:solidFill>
                <a:latin typeface="Arial" panose="020B0604020202020204" pitchFamily="34" charset="0"/>
                <a:cs typeface="Arial" panose="020B0604020202020204" pitchFamily="34" charset="0"/>
              </a:rPr>
              <a:t>IMOS provider activity is monitored via the Referral Management System and submissions of FP17s to the Business Service Authority. </a:t>
            </a:r>
          </a:p>
          <a:p>
            <a:endParaRPr lang="en-GB" sz="1600" dirty="0">
              <a:solidFill>
                <a:schemeClr val="accent1"/>
              </a:solidFill>
              <a:latin typeface="Arial" panose="020B0604020202020204" pitchFamily="34" charset="0"/>
              <a:cs typeface="Arial" panose="020B0604020202020204" pitchFamily="34" charset="0"/>
            </a:endParaRPr>
          </a:p>
          <a:p>
            <a:r>
              <a:rPr lang="en-GB" sz="1600" dirty="0">
                <a:solidFill>
                  <a:schemeClr val="accent1"/>
                </a:solidFill>
                <a:latin typeface="Arial" panose="020B0604020202020204" pitchFamily="34" charset="0"/>
                <a:cs typeface="Arial" panose="020B0604020202020204" pitchFamily="34" charset="0"/>
              </a:rPr>
              <a:t>NHS England Dental Commissioning Guides provide details of competency levels and standards required.  Further details are available at: </a:t>
            </a:r>
          </a:p>
          <a:p>
            <a:endParaRPr lang="en-GB" sz="1600" dirty="0">
              <a:solidFill>
                <a:srgbClr val="0070C0"/>
              </a:solidFill>
              <a:latin typeface="Arial" panose="020B0604020202020204" pitchFamily="34" charset="0"/>
              <a:cs typeface="Arial" panose="020B0604020202020204" pitchFamily="34" charset="0"/>
            </a:endParaRPr>
          </a:p>
          <a:p>
            <a:r>
              <a:rPr lang="en-GB" sz="1600" i="1" dirty="0">
                <a:solidFill>
                  <a:schemeClr val="accent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https://www.england.nhs.uk/primary-care/dentistry/dental-commissioning/dental-specialities/</a:t>
            </a:r>
            <a:endParaRPr lang="en-GB" sz="1600" i="1" dirty="0">
              <a:solidFill>
                <a:schemeClr val="accent1"/>
              </a:solidFill>
              <a:latin typeface="Arial" panose="020B0604020202020204" pitchFamily="34" charset="0"/>
              <a:cs typeface="Arial" panose="020B0604020202020204" pitchFamily="34" charset="0"/>
            </a:endParaRPr>
          </a:p>
          <a:p>
            <a:endParaRPr lang="en-GB" sz="1600" i="1" dirty="0">
              <a:solidFill>
                <a:srgbClr val="0070C0"/>
              </a:solidFill>
              <a:latin typeface="Arial" panose="020B0604020202020204" pitchFamily="34" charset="0"/>
              <a:cs typeface="Arial" panose="020B0604020202020204" pitchFamily="34" charset="0"/>
            </a:endParaRPr>
          </a:p>
          <a:p>
            <a:r>
              <a:rPr lang="en-GB" sz="1600" dirty="0">
                <a:solidFill>
                  <a:schemeClr val="accent1"/>
                </a:solidFill>
                <a:latin typeface="Arial" panose="020B0604020202020204" pitchFamily="34" charset="0"/>
                <a:cs typeface="Arial" panose="020B0604020202020204" pitchFamily="34" charset="0"/>
              </a:rPr>
              <a:t>Primary Care Level 2 IMOS provider activity is monitored via the Referral Management System and submissions of FP17s to the Business Service Authority. </a:t>
            </a:r>
          </a:p>
          <a:p>
            <a:r>
              <a:rPr lang="en-GB" sz="1600" dirty="0">
                <a:solidFill>
                  <a:schemeClr val="accent1"/>
                </a:solidFill>
                <a:latin typeface="Arial" panose="020B0604020202020204" pitchFamily="34" charset="0"/>
                <a:cs typeface="Arial" panose="020B0604020202020204" pitchFamily="34" charset="0"/>
              </a:rPr>
              <a:t> </a:t>
            </a:r>
          </a:p>
          <a:p>
            <a:r>
              <a:rPr lang="en-GB" sz="1600" dirty="0">
                <a:solidFill>
                  <a:schemeClr val="accent1"/>
                </a:solidFill>
                <a:latin typeface="Arial" panose="020B0604020202020204" pitchFamily="34" charset="0"/>
                <a:cs typeface="Arial" panose="020B0604020202020204" pitchFamily="34" charset="0"/>
              </a:rPr>
              <a:t>There is currently inconsistent primary care Level 2 IMOS provision across the Midlands.  Some areas have Level 2 IMOS services in primary care which have either been recently recommissioned in Staffordshire (Stafford and Stoke-on-Trent) and Shropshire (Telford) or are about to be recommissioned across the East Midlands and a re-run of the Shropshire and Staffordshire procurement (for Shrewsbury and Burton-on-Trent).  There are also retained legacy arrangements (in Coventry and Warwickshire) and other areas such as Birmingham and Solihull, the Black Country and Worcestershire that have no current primary care provision, although contracting arrangements are in place for Level 2 activity to be delivered as part of the secondary care contract, a community provider (Herefordshire) or a independent sector contract (Birmingham and Solihull).</a:t>
            </a:r>
          </a:p>
          <a:p>
            <a:endParaRPr lang="en-GB" sz="1200" dirty="0">
              <a:solidFill>
                <a:srgbClr val="0070C0"/>
              </a:solidFill>
              <a:cs typeface="Calibri" panose="020F0502020204030204"/>
            </a:endParaRPr>
          </a:p>
        </p:txBody>
      </p:sp>
    </p:spTree>
    <p:extLst>
      <p:ext uri="{BB962C8B-B14F-4D97-AF65-F5344CB8AC3E}">
        <p14:creationId xmlns:p14="http://schemas.microsoft.com/office/powerpoint/2010/main" val="22777002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AE43A861-4C3A-4C8D-8DCD-D17C66FFCB30}"/>
              </a:ext>
            </a:extLst>
          </p:cNvPr>
          <p:cNvSpPr txBox="1">
            <a:spLocks/>
          </p:cNvSpPr>
          <p:nvPr/>
        </p:nvSpPr>
        <p:spPr>
          <a:xfrm>
            <a:off x="665214" y="350210"/>
            <a:ext cx="8589113" cy="546908"/>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latin typeface="Arial"/>
                <a:cs typeface="Arial"/>
              </a:rPr>
              <a:t>Secondary Care Dental spend by ICS</a:t>
            </a:r>
          </a:p>
          <a:p>
            <a:endParaRPr lang="en-GB" sz="3200" b="1" dirty="0"/>
          </a:p>
          <a:p>
            <a:endParaRPr lang="en-GB" sz="3200" b="1" dirty="0">
              <a:solidFill>
                <a:srgbClr val="FF0000"/>
              </a:solidFill>
            </a:endParaRPr>
          </a:p>
        </p:txBody>
      </p:sp>
      <p:graphicFrame>
        <p:nvGraphicFramePr>
          <p:cNvPr id="3" name="Table 2">
            <a:extLst>
              <a:ext uri="{FF2B5EF4-FFF2-40B4-BE49-F238E27FC236}">
                <a16:creationId xmlns:a16="http://schemas.microsoft.com/office/drawing/2014/main" id="{BD376156-3E9C-7933-220B-4F51961A56CB}"/>
              </a:ext>
            </a:extLst>
          </p:cNvPr>
          <p:cNvGraphicFramePr>
            <a:graphicFrameLocks noGrp="1"/>
          </p:cNvGraphicFramePr>
          <p:nvPr>
            <p:extLst>
              <p:ext uri="{D42A27DB-BD31-4B8C-83A1-F6EECF244321}">
                <p14:modId xmlns:p14="http://schemas.microsoft.com/office/powerpoint/2010/main" val="2168725063"/>
              </p:ext>
            </p:extLst>
          </p:nvPr>
        </p:nvGraphicFramePr>
        <p:xfrm>
          <a:off x="715536" y="892097"/>
          <a:ext cx="10961131" cy="4429230"/>
        </p:xfrm>
        <a:graphic>
          <a:graphicData uri="http://schemas.openxmlformats.org/drawingml/2006/table">
            <a:tbl>
              <a:tblPr firstRow="1" bandRow="1">
                <a:tableStyleId>{5C22544A-7EE6-4342-B048-85BDC9FD1C3A}</a:tableStyleId>
              </a:tblPr>
              <a:tblGrid>
                <a:gridCol w="5713786">
                  <a:extLst>
                    <a:ext uri="{9D8B030D-6E8A-4147-A177-3AD203B41FA5}">
                      <a16:colId xmlns:a16="http://schemas.microsoft.com/office/drawing/2014/main" val="1913580365"/>
                    </a:ext>
                  </a:extLst>
                </a:gridCol>
                <a:gridCol w="1438161">
                  <a:extLst>
                    <a:ext uri="{9D8B030D-6E8A-4147-A177-3AD203B41FA5}">
                      <a16:colId xmlns:a16="http://schemas.microsoft.com/office/drawing/2014/main" val="630846237"/>
                    </a:ext>
                  </a:extLst>
                </a:gridCol>
                <a:gridCol w="1321552">
                  <a:extLst>
                    <a:ext uri="{9D8B030D-6E8A-4147-A177-3AD203B41FA5}">
                      <a16:colId xmlns:a16="http://schemas.microsoft.com/office/drawing/2014/main" val="2894657831"/>
                    </a:ext>
                  </a:extLst>
                </a:gridCol>
                <a:gridCol w="1146644">
                  <a:extLst>
                    <a:ext uri="{9D8B030D-6E8A-4147-A177-3AD203B41FA5}">
                      <a16:colId xmlns:a16="http://schemas.microsoft.com/office/drawing/2014/main" val="3938324270"/>
                    </a:ext>
                  </a:extLst>
                </a:gridCol>
                <a:gridCol w="1340988">
                  <a:extLst>
                    <a:ext uri="{9D8B030D-6E8A-4147-A177-3AD203B41FA5}">
                      <a16:colId xmlns:a16="http://schemas.microsoft.com/office/drawing/2014/main" val="3876412378"/>
                    </a:ext>
                  </a:extLst>
                </a:gridCol>
              </a:tblGrid>
              <a:tr h="713720">
                <a:tc>
                  <a:txBody>
                    <a:bodyPr/>
                    <a:lstStyle/>
                    <a:p>
                      <a:endParaRPr lang="en-GB">
                        <a:effectLst/>
                      </a:endParaRPr>
                    </a:p>
                  </a:txBody>
                  <a:tcPr marL="0" marR="0" marT="0" marB="0" anchor="ctr"/>
                </a:tc>
                <a:tc>
                  <a:txBody>
                    <a:bodyPr/>
                    <a:lstStyle/>
                    <a:p>
                      <a:r>
                        <a:rPr lang="en-GB">
                          <a:effectLst/>
                        </a:rPr>
                        <a:t>Oral &amp; Maxillofacial Surgery</a:t>
                      </a:r>
                    </a:p>
                  </a:txBody>
                  <a:tcPr marL="0" marR="0" marT="0" marB="0" anchor="ctr"/>
                </a:tc>
                <a:tc>
                  <a:txBody>
                    <a:bodyPr/>
                    <a:lstStyle/>
                    <a:p>
                      <a:r>
                        <a:rPr lang="en-GB">
                          <a:effectLst/>
                        </a:rPr>
                        <a:t>Orthodontics </a:t>
                      </a:r>
                    </a:p>
                  </a:txBody>
                  <a:tcPr marL="0" marR="0" marT="0" marB="0" anchor="ctr"/>
                </a:tc>
                <a:tc>
                  <a:txBody>
                    <a:bodyPr/>
                    <a:lstStyle/>
                    <a:p>
                      <a:r>
                        <a:rPr lang="en-GB">
                          <a:effectLst/>
                        </a:rPr>
                        <a:t>Other dental specialties</a:t>
                      </a:r>
                    </a:p>
                  </a:txBody>
                  <a:tcPr marL="0" marR="0" marT="0" marB="0" anchor="ctr"/>
                </a:tc>
                <a:tc>
                  <a:txBody>
                    <a:bodyPr/>
                    <a:lstStyle/>
                    <a:p>
                      <a:r>
                        <a:rPr lang="en-GB">
                          <a:effectLst/>
                        </a:rPr>
                        <a:t>Grand Total</a:t>
                      </a:r>
                    </a:p>
                  </a:txBody>
                  <a:tcPr marL="0" marR="0" marT="0" marB="0" anchor="ctr"/>
                </a:tc>
                <a:extLst>
                  <a:ext uri="{0D108BD9-81ED-4DB2-BD59-A6C34878D82A}">
                    <a16:rowId xmlns:a16="http://schemas.microsoft.com/office/drawing/2014/main" val="3216998503"/>
                  </a:ext>
                </a:extLst>
              </a:tr>
              <a:tr h="279281">
                <a:tc>
                  <a:txBody>
                    <a:bodyPr/>
                    <a:lstStyle/>
                    <a:p>
                      <a:r>
                        <a:rPr lang="en-GB" dirty="0">
                          <a:effectLst/>
                          <a:latin typeface="Arial" panose="020B0604020202020204" pitchFamily="34" charset="0"/>
                          <a:cs typeface="Arial" panose="020B0604020202020204" pitchFamily="34" charset="0"/>
                        </a:rPr>
                        <a:t>BIRMINGHAM AND SOLIHULL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8,124,608</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1,079,077</a:t>
                      </a:r>
                    </a:p>
                  </a:txBody>
                  <a:tcPr marL="0" marR="0" marT="0" marB="0" anchor="ctr"/>
                </a:tc>
                <a:tc>
                  <a:txBody>
                    <a:bodyPr/>
                    <a:lstStyle/>
                    <a:p>
                      <a:pPr algn="r"/>
                      <a:r>
                        <a:rPr lang="en-GB">
                          <a:effectLst/>
                          <a:latin typeface="Arial" panose="020B0604020202020204" pitchFamily="34" charset="0"/>
                          <a:cs typeface="Arial" panose="020B0604020202020204" pitchFamily="34" charset="0"/>
                        </a:rPr>
                        <a:t>2,548,614</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11,752,299</a:t>
                      </a:r>
                    </a:p>
                  </a:txBody>
                  <a:tcPr marL="0" marR="0" marT="0" marB="0" anchor="ctr"/>
                </a:tc>
                <a:extLst>
                  <a:ext uri="{0D108BD9-81ED-4DB2-BD59-A6C34878D82A}">
                    <a16:rowId xmlns:a16="http://schemas.microsoft.com/office/drawing/2014/main" val="4166399032"/>
                  </a:ext>
                </a:extLst>
              </a:tr>
              <a:tr h="279281">
                <a:tc>
                  <a:txBody>
                    <a:bodyPr/>
                    <a:lstStyle/>
                    <a:p>
                      <a:r>
                        <a:rPr lang="en-GB">
                          <a:effectLst/>
                          <a:latin typeface="Arial" panose="020B0604020202020204" pitchFamily="34" charset="0"/>
                          <a:cs typeface="Arial" panose="020B0604020202020204" pitchFamily="34" charset="0"/>
                        </a:rPr>
                        <a:t>COVENTRY AND WARWICKSHIRE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5,046,748</a:t>
                      </a:r>
                    </a:p>
                  </a:txBody>
                  <a:tcPr marL="0" marR="0" marT="0" marB="0" anchor="ctr"/>
                </a:tc>
                <a:tc>
                  <a:txBody>
                    <a:bodyPr/>
                    <a:lstStyle/>
                    <a:p>
                      <a:pPr algn="r"/>
                      <a:r>
                        <a:rPr lang="en-GB">
                          <a:effectLst/>
                          <a:latin typeface="Arial" panose="020B0604020202020204" pitchFamily="34" charset="0"/>
                          <a:cs typeface="Arial" panose="020B0604020202020204" pitchFamily="34" charset="0"/>
                        </a:rPr>
                        <a:t>924,236</a:t>
                      </a:r>
                    </a:p>
                  </a:txBody>
                  <a:tcPr marL="0" marR="0" marT="0" marB="0" anchor="ctr"/>
                </a:tc>
                <a:tc>
                  <a:txBody>
                    <a:bodyPr/>
                    <a:lstStyle/>
                    <a:p>
                      <a:pPr algn="r"/>
                      <a:r>
                        <a:rPr lang="en-GB">
                          <a:effectLst/>
                          <a:latin typeface="Arial" panose="020B0604020202020204" pitchFamily="34" charset="0"/>
                          <a:cs typeface="Arial" panose="020B0604020202020204" pitchFamily="34" charset="0"/>
                        </a:rPr>
                        <a:t>654,045</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6,625,029</a:t>
                      </a:r>
                    </a:p>
                  </a:txBody>
                  <a:tcPr marL="0" marR="0" marT="0" marB="0" anchor="ctr"/>
                </a:tc>
                <a:extLst>
                  <a:ext uri="{0D108BD9-81ED-4DB2-BD59-A6C34878D82A}">
                    <a16:rowId xmlns:a16="http://schemas.microsoft.com/office/drawing/2014/main" val="4074000939"/>
                  </a:ext>
                </a:extLst>
              </a:tr>
              <a:tr h="279281">
                <a:tc>
                  <a:txBody>
                    <a:bodyPr/>
                    <a:lstStyle/>
                    <a:p>
                      <a:r>
                        <a:rPr lang="en-GB">
                          <a:effectLst/>
                          <a:latin typeface="Arial" panose="020B0604020202020204" pitchFamily="34" charset="0"/>
                          <a:cs typeface="Arial" panose="020B0604020202020204" pitchFamily="34" charset="0"/>
                        </a:rPr>
                        <a:t>HEREFORDSHIRE AND WORCESTERSHIRE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5,681,831</a:t>
                      </a:r>
                    </a:p>
                  </a:txBody>
                  <a:tcPr marL="0" marR="0" marT="0" marB="0" anchor="ctr"/>
                </a:tc>
                <a:tc>
                  <a:txBody>
                    <a:bodyPr/>
                    <a:lstStyle/>
                    <a:p>
                      <a:pPr algn="r"/>
                      <a:r>
                        <a:rPr lang="en-GB">
                          <a:effectLst/>
                          <a:latin typeface="Arial" panose="020B0604020202020204" pitchFamily="34" charset="0"/>
                          <a:cs typeface="Arial" panose="020B0604020202020204" pitchFamily="34" charset="0"/>
                        </a:rPr>
                        <a:t>999,146</a:t>
                      </a:r>
                    </a:p>
                  </a:txBody>
                  <a:tcPr marL="0" marR="0" marT="0" marB="0" anchor="ctr"/>
                </a:tc>
                <a:tc>
                  <a:txBody>
                    <a:bodyPr/>
                    <a:lstStyle/>
                    <a:p>
                      <a:pPr algn="r"/>
                      <a:r>
                        <a:rPr lang="en-GB">
                          <a:effectLst/>
                          <a:latin typeface="Arial" panose="020B0604020202020204" pitchFamily="34" charset="0"/>
                          <a:cs typeface="Arial" panose="020B0604020202020204" pitchFamily="34" charset="0"/>
                        </a:rPr>
                        <a:t>536,526</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7,217,502</a:t>
                      </a:r>
                    </a:p>
                  </a:txBody>
                  <a:tcPr marL="0" marR="0" marT="0" marB="0" anchor="ctr"/>
                </a:tc>
                <a:extLst>
                  <a:ext uri="{0D108BD9-81ED-4DB2-BD59-A6C34878D82A}">
                    <a16:rowId xmlns:a16="http://schemas.microsoft.com/office/drawing/2014/main" val="1328183642"/>
                  </a:ext>
                </a:extLst>
              </a:tr>
              <a:tr h="279281">
                <a:tc>
                  <a:txBody>
                    <a:bodyPr/>
                    <a:lstStyle/>
                    <a:p>
                      <a:r>
                        <a:rPr lang="en-GB">
                          <a:effectLst/>
                          <a:latin typeface="Arial" panose="020B0604020202020204" pitchFamily="34" charset="0"/>
                          <a:cs typeface="Arial" panose="020B0604020202020204" pitchFamily="34" charset="0"/>
                        </a:rPr>
                        <a:t>JOINED UP CARE DERBYSHIRE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5,890,575</a:t>
                      </a:r>
                    </a:p>
                  </a:txBody>
                  <a:tcPr marL="0" marR="0" marT="0" marB="0" anchor="ctr"/>
                </a:tc>
                <a:tc>
                  <a:txBody>
                    <a:bodyPr/>
                    <a:lstStyle/>
                    <a:p>
                      <a:pPr algn="r"/>
                      <a:r>
                        <a:rPr lang="en-GB">
                          <a:effectLst/>
                          <a:latin typeface="Arial" panose="020B0604020202020204" pitchFamily="34" charset="0"/>
                          <a:cs typeface="Arial" panose="020B0604020202020204" pitchFamily="34" charset="0"/>
                        </a:rPr>
                        <a:t>2,071,643</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1,068,890</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9,031,108</a:t>
                      </a:r>
                    </a:p>
                  </a:txBody>
                  <a:tcPr marL="0" marR="0" marT="0" marB="0" anchor="ctr"/>
                </a:tc>
                <a:extLst>
                  <a:ext uri="{0D108BD9-81ED-4DB2-BD59-A6C34878D82A}">
                    <a16:rowId xmlns:a16="http://schemas.microsoft.com/office/drawing/2014/main" val="167246969"/>
                  </a:ext>
                </a:extLst>
              </a:tr>
              <a:tr h="279281">
                <a:tc>
                  <a:txBody>
                    <a:bodyPr/>
                    <a:lstStyle/>
                    <a:p>
                      <a:r>
                        <a:rPr lang="en-GB" dirty="0">
                          <a:effectLst/>
                          <a:latin typeface="Arial" panose="020B0604020202020204" pitchFamily="34" charset="0"/>
                          <a:cs typeface="Arial" panose="020B0604020202020204" pitchFamily="34" charset="0"/>
                        </a:rPr>
                        <a:t>LEICESTER, LEICESTERSHIRE AND RUTLAND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3,900,981</a:t>
                      </a:r>
                    </a:p>
                  </a:txBody>
                  <a:tcPr marL="0" marR="0" marT="0" marB="0" anchor="ctr"/>
                </a:tc>
                <a:tc>
                  <a:txBody>
                    <a:bodyPr/>
                    <a:lstStyle/>
                    <a:p>
                      <a:pPr algn="r"/>
                      <a:r>
                        <a:rPr lang="en-GB">
                          <a:effectLst/>
                          <a:latin typeface="Arial" panose="020B0604020202020204" pitchFamily="34" charset="0"/>
                          <a:cs typeface="Arial" panose="020B0604020202020204" pitchFamily="34" charset="0"/>
                        </a:rPr>
                        <a:t>507,778</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1,006,125</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5,414,885</a:t>
                      </a:r>
                    </a:p>
                  </a:txBody>
                  <a:tcPr marL="0" marR="0" marT="0" marB="0" anchor="ctr"/>
                </a:tc>
                <a:extLst>
                  <a:ext uri="{0D108BD9-81ED-4DB2-BD59-A6C34878D82A}">
                    <a16:rowId xmlns:a16="http://schemas.microsoft.com/office/drawing/2014/main" val="844396595"/>
                  </a:ext>
                </a:extLst>
              </a:tr>
              <a:tr h="289625">
                <a:tc>
                  <a:txBody>
                    <a:bodyPr/>
                    <a:lstStyle/>
                    <a:p>
                      <a:r>
                        <a:rPr lang="en-GB">
                          <a:effectLst/>
                          <a:latin typeface="Arial" panose="020B0604020202020204" pitchFamily="34" charset="0"/>
                          <a:cs typeface="Arial" panose="020B0604020202020204" pitchFamily="34" charset="0"/>
                        </a:rPr>
                        <a:t>LINCOLNSHIRE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4,816,088</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1,365,390</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181,787</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6,363,265</a:t>
                      </a:r>
                    </a:p>
                  </a:txBody>
                  <a:tcPr marL="0" marR="0" marT="0" marB="0" anchor="ctr"/>
                </a:tc>
                <a:extLst>
                  <a:ext uri="{0D108BD9-81ED-4DB2-BD59-A6C34878D82A}">
                    <a16:rowId xmlns:a16="http://schemas.microsoft.com/office/drawing/2014/main" val="833953344"/>
                  </a:ext>
                </a:extLst>
              </a:tr>
              <a:tr h="268938">
                <a:tc>
                  <a:txBody>
                    <a:bodyPr/>
                    <a:lstStyle/>
                    <a:p>
                      <a:r>
                        <a:rPr lang="en-GB">
                          <a:effectLst/>
                          <a:latin typeface="Arial" panose="020B0604020202020204" pitchFamily="34" charset="0"/>
                          <a:cs typeface="Arial" panose="020B0604020202020204" pitchFamily="34" charset="0"/>
                        </a:rPr>
                        <a:t>NORTHAMPTONSHIRE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6,906,120</a:t>
                      </a:r>
                    </a:p>
                  </a:txBody>
                  <a:tcPr marL="0" marR="0" marT="0" marB="0" anchor="ctr"/>
                </a:tc>
                <a:tc>
                  <a:txBody>
                    <a:bodyPr/>
                    <a:lstStyle/>
                    <a:p>
                      <a:pPr algn="r"/>
                      <a:r>
                        <a:rPr lang="en-GB">
                          <a:effectLst/>
                          <a:latin typeface="Arial" panose="020B0604020202020204" pitchFamily="34" charset="0"/>
                          <a:cs typeface="Arial" panose="020B0604020202020204" pitchFamily="34" charset="0"/>
                        </a:rPr>
                        <a:t>729,883</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109,505</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7,745,508</a:t>
                      </a:r>
                    </a:p>
                  </a:txBody>
                  <a:tcPr marL="0" marR="0" marT="0" marB="0" anchor="ctr"/>
                </a:tc>
                <a:extLst>
                  <a:ext uri="{0D108BD9-81ED-4DB2-BD59-A6C34878D82A}">
                    <a16:rowId xmlns:a16="http://schemas.microsoft.com/office/drawing/2014/main" val="3182648772"/>
                  </a:ext>
                </a:extLst>
              </a:tr>
              <a:tr h="475813">
                <a:tc>
                  <a:txBody>
                    <a:bodyPr/>
                    <a:lstStyle/>
                    <a:p>
                      <a:r>
                        <a:rPr lang="en-GB">
                          <a:effectLst/>
                          <a:latin typeface="Arial" panose="020B0604020202020204" pitchFamily="34" charset="0"/>
                          <a:cs typeface="Arial" panose="020B0604020202020204" pitchFamily="34" charset="0"/>
                        </a:rPr>
                        <a:t>NOTTINGHAM AND NOTTINGHAMSHIRE HEALTH AND CARE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4,106,785</a:t>
                      </a:r>
                    </a:p>
                  </a:txBody>
                  <a:tcPr marL="0" marR="0" marT="0" marB="0" anchor="ctr"/>
                </a:tc>
                <a:tc>
                  <a:txBody>
                    <a:bodyPr/>
                    <a:lstStyle/>
                    <a:p>
                      <a:pPr algn="r"/>
                      <a:r>
                        <a:rPr lang="en-GB">
                          <a:effectLst/>
                          <a:latin typeface="Arial" panose="020B0604020202020204" pitchFamily="34" charset="0"/>
                          <a:cs typeface="Arial" panose="020B0604020202020204" pitchFamily="34" charset="0"/>
                        </a:rPr>
                        <a:t>755,427</a:t>
                      </a:r>
                    </a:p>
                  </a:txBody>
                  <a:tcPr marL="0" marR="0" marT="0" marB="0" anchor="ctr"/>
                </a:tc>
                <a:tc>
                  <a:txBody>
                    <a:bodyPr/>
                    <a:lstStyle/>
                    <a:p>
                      <a:pPr algn="r"/>
                      <a:r>
                        <a:rPr lang="en-GB">
                          <a:effectLst/>
                          <a:latin typeface="Arial" panose="020B0604020202020204" pitchFamily="34" charset="0"/>
                          <a:cs typeface="Arial" panose="020B0604020202020204" pitchFamily="34" charset="0"/>
                        </a:rPr>
                        <a:t>461,725</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5,323,937</a:t>
                      </a:r>
                    </a:p>
                  </a:txBody>
                  <a:tcPr marL="0" marR="0" marT="0" marB="0" anchor="ctr"/>
                </a:tc>
                <a:extLst>
                  <a:ext uri="{0D108BD9-81ED-4DB2-BD59-A6C34878D82A}">
                    <a16:rowId xmlns:a16="http://schemas.microsoft.com/office/drawing/2014/main" val="530630422"/>
                  </a:ext>
                </a:extLst>
              </a:tr>
              <a:tr h="268938">
                <a:tc>
                  <a:txBody>
                    <a:bodyPr/>
                    <a:lstStyle/>
                    <a:p>
                      <a:r>
                        <a:rPr lang="en-GB">
                          <a:effectLst/>
                          <a:latin typeface="Arial" panose="020B0604020202020204" pitchFamily="34" charset="0"/>
                          <a:cs typeface="Arial" panose="020B0604020202020204" pitchFamily="34" charset="0"/>
                        </a:rPr>
                        <a:t>SHROPSHIRE AND TELFORD AND WREKIN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2,625,314</a:t>
                      </a:r>
                    </a:p>
                  </a:txBody>
                  <a:tcPr marL="0" marR="0" marT="0" marB="0" anchor="ctr"/>
                </a:tc>
                <a:tc>
                  <a:txBody>
                    <a:bodyPr/>
                    <a:lstStyle/>
                    <a:p>
                      <a:pPr algn="r"/>
                      <a:r>
                        <a:rPr lang="en-GB">
                          <a:effectLst/>
                          <a:latin typeface="Arial" panose="020B0604020202020204" pitchFamily="34" charset="0"/>
                          <a:cs typeface="Arial" panose="020B0604020202020204" pitchFamily="34" charset="0"/>
                        </a:rPr>
                        <a:t>732,122</a:t>
                      </a:r>
                    </a:p>
                  </a:txBody>
                  <a:tcPr marL="0" marR="0" marT="0" marB="0" anchor="ctr"/>
                </a:tc>
                <a:tc>
                  <a:txBody>
                    <a:bodyPr/>
                    <a:lstStyle/>
                    <a:p>
                      <a:pPr algn="r"/>
                      <a:r>
                        <a:rPr lang="en-GB">
                          <a:effectLst/>
                          <a:latin typeface="Arial" panose="020B0604020202020204" pitchFamily="34" charset="0"/>
                          <a:cs typeface="Arial" panose="020B0604020202020204" pitchFamily="34" charset="0"/>
                        </a:rPr>
                        <a:t>311,790</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3,669,226</a:t>
                      </a:r>
                    </a:p>
                  </a:txBody>
                  <a:tcPr marL="0" marR="0" marT="0" marB="0" anchor="ctr"/>
                </a:tc>
                <a:extLst>
                  <a:ext uri="{0D108BD9-81ED-4DB2-BD59-A6C34878D82A}">
                    <a16:rowId xmlns:a16="http://schemas.microsoft.com/office/drawing/2014/main" val="1031189122"/>
                  </a:ext>
                </a:extLst>
              </a:tr>
              <a:tr h="268938">
                <a:tc>
                  <a:txBody>
                    <a:bodyPr/>
                    <a:lstStyle/>
                    <a:p>
                      <a:r>
                        <a:rPr lang="en-GB">
                          <a:effectLst/>
                          <a:latin typeface="Arial" panose="020B0604020202020204" pitchFamily="34" charset="0"/>
                          <a:cs typeface="Arial" panose="020B0604020202020204" pitchFamily="34" charset="0"/>
                        </a:rPr>
                        <a:t>STAFFORDSHIRE AND STOKE ON TRENT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8,404,775</a:t>
                      </a:r>
                    </a:p>
                  </a:txBody>
                  <a:tcPr marL="0" marR="0" marT="0" marB="0" anchor="ctr"/>
                </a:tc>
                <a:tc>
                  <a:txBody>
                    <a:bodyPr/>
                    <a:lstStyle/>
                    <a:p>
                      <a:pPr algn="r"/>
                      <a:r>
                        <a:rPr lang="en-GB">
                          <a:effectLst/>
                          <a:latin typeface="Arial" panose="020B0604020202020204" pitchFamily="34" charset="0"/>
                          <a:cs typeface="Arial" panose="020B0604020202020204" pitchFamily="34" charset="0"/>
                        </a:rPr>
                        <a:t>2,407,864</a:t>
                      </a:r>
                    </a:p>
                  </a:txBody>
                  <a:tcPr marL="0" marR="0" marT="0" marB="0" anchor="ctr"/>
                </a:tc>
                <a:tc>
                  <a:txBody>
                    <a:bodyPr/>
                    <a:lstStyle/>
                    <a:p>
                      <a:pPr algn="r"/>
                      <a:r>
                        <a:rPr lang="en-GB">
                          <a:effectLst/>
                          <a:latin typeface="Arial" panose="020B0604020202020204" pitchFamily="34" charset="0"/>
                          <a:cs typeface="Arial" panose="020B0604020202020204" pitchFamily="34" charset="0"/>
                        </a:rPr>
                        <a:t>946,633</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11,759,272</a:t>
                      </a:r>
                    </a:p>
                  </a:txBody>
                  <a:tcPr marL="0" marR="0" marT="0" marB="0" anchor="ctr"/>
                </a:tc>
                <a:extLst>
                  <a:ext uri="{0D108BD9-81ED-4DB2-BD59-A6C34878D82A}">
                    <a16:rowId xmlns:a16="http://schemas.microsoft.com/office/drawing/2014/main" val="1972447368"/>
                  </a:ext>
                </a:extLst>
              </a:tr>
              <a:tr h="268938">
                <a:tc>
                  <a:txBody>
                    <a:bodyPr/>
                    <a:lstStyle/>
                    <a:p>
                      <a:r>
                        <a:rPr lang="en-GB">
                          <a:effectLst/>
                          <a:latin typeface="Arial" panose="020B0604020202020204" pitchFamily="34" charset="0"/>
                          <a:cs typeface="Arial" panose="020B0604020202020204" pitchFamily="34" charset="0"/>
                        </a:rPr>
                        <a:t>THE BLACK COUNTRY AND WEST BIRMINGHAM ICS</a:t>
                      </a:r>
                    </a:p>
                  </a:txBody>
                  <a:tcPr marL="0" marR="0" marT="0" marB="0" anchor="ctr"/>
                </a:tc>
                <a:tc>
                  <a:txBody>
                    <a:bodyPr/>
                    <a:lstStyle/>
                    <a:p>
                      <a:pPr algn="r"/>
                      <a:r>
                        <a:rPr lang="en-GB">
                          <a:effectLst/>
                          <a:latin typeface="Arial" panose="020B0604020202020204" pitchFamily="34" charset="0"/>
                          <a:cs typeface="Arial" panose="020B0604020202020204" pitchFamily="34" charset="0"/>
                        </a:rPr>
                        <a:t>9,543,383</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1,785,238</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1,879,437</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13,208,058</a:t>
                      </a:r>
                    </a:p>
                  </a:txBody>
                  <a:tcPr marL="0" marR="0" marT="0" marB="0" anchor="ctr"/>
                </a:tc>
                <a:extLst>
                  <a:ext uri="{0D108BD9-81ED-4DB2-BD59-A6C34878D82A}">
                    <a16:rowId xmlns:a16="http://schemas.microsoft.com/office/drawing/2014/main" val="3918308301"/>
                  </a:ext>
                </a:extLst>
              </a:tr>
              <a:tr h="268938">
                <a:tc>
                  <a:txBody>
                    <a:bodyPr/>
                    <a:lstStyle/>
                    <a:p>
                      <a:r>
                        <a:rPr lang="en-GB">
                          <a:effectLst/>
                          <a:latin typeface="Arial" panose="020B0604020202020204" pitchFamily="34" charset="0"/>
                          <a:cs typeface="Arial" panose="020B0604020202020204" pitchFamily="34" charset="0"/>
                        </a:rPr>
                        <a:t>Grand Total</a:t>
                      </a:r>
                    </a:p>
                  </a:txBody>
                  <a:tcPr marL="0" marR="0" marT="0" marB="0" anchor="ctr"/>
                </a:tc>
                <a:tc>
                  <a:txBody>
                    <a:bodyPr/>
                    <a:lstStyle/>
                    <a:p>
                      <a:pPr algn="r"/>
                      <a:r>
                        <a:rPr lang="en-GB">
                          <a:effectLst/>
                          <a:latin typeface="Arial" panose="020B0604020202020204" pitchFamily="34" charset="0"/>
                          <a:cs typeface="Arial" panose="020B0604020202020204" pitchFamily="34" charset="0"/>
                        </a:rPr>
                        <a:t>65,047,207</a:t>
                      </a:r>
                    </a:p>
                  </a:txBody>
                  <a:tcPr marL="0" marR="0" marT="0" marB="0" anchor="ctr"/>
                </a:tc>
                <a:tc>
                  <a:txBody>
                    <a:bodyPr/>
                    <a:lstStyle/>
                    <a:p>
                      <a:pPr algn="r"/>
                      <a:r>
                        <a:rPr lang="en-GB">
                          <a:effectLst/>
                          <a:latin typeface="Arial" panose="020B0604020202020204" pitchFamily="34" charset="0"/>
                          <a:cs typeface="Arial" panose="020B0604020202020204" pitchFamily="34" charset="0"/>
                        </a:rPr>
                        <a:t>13,357,805</a:t>
                      </a:r>
                    </a:p>
                  </a:txBody>
                  <a:tcPr marL="0" marR="0" marT="0" marB="0" anchor="ctr"/>
                </a:tc>
                <a:tc>
                  <a:txBody>
                    <a:bodyPr/>
                    <a:lstStyle/>
                    <a:p>
                      <a:pPr algn="r"/>
                      <a:r>
                        <a:rPr lang="en-GB">
                          <a:effectLst/>
                          <a:latin typeface="Arial" panose="020B0604020202020204" pitchFamily="34" charset="0"/>
                          <a:cs typeface="Arial" panose="020B0604020202020204" pitchFamily="34" charset="0"/>
                        </a:rPr>
                        <a:t>9,705,077</a:t>
                      </a:r>
                    </a:p>
                  </a:txBody>
                  <a:tcPr marL="0" marR="0" marT="0" marB="0" anchor="ctr"/>
                </a:tc>
                <a:tc>
                  <a:txBody>
                    <a:bodyPr/>
                    <a:lstStyle/>
                    <a:p>
                      <a:pPr algn="r"/>
                      <a:r>
                        <a:rPr lang="en-GB" dirty="0">
                          <a:effectLst/>
                          <a:latin typeface="Arial" panose="020B0604020202020204" pitchFamily="34" charset="0"/>
                          <a:cs typeface="Arial" panose="020B0604020202020204" pitchFamily="34" charset="0"/>
                        </a:rPr>
                        <a:t>88,110,089</a:t>
                      </a:r>
                    </a:p>
                  </a:txBody>
                  <a:tcPr marL="0" marR="0" marT="0" marB="0" anchor="ctr"/>
                </a:tc>
                <a:extLst>
                  <a:ext uri="{0D108BD9-81ED-4DB2-BD59-A6C34878D82A}">
                    <a16:rowId xmlns:a16="http://schemas.microsoft.com/office/drawing/2014/main" val="3280075750"/>
                  </a:ext>
                </a:extLst>
              </a:tr>
            </a:tbl>
          </a:graphicData>
        </a:graphic>
      </p:graphicFrame>
      <p:sp>
        <p:nvSpPr>
          <p:cNvPr id="6" name="Title 2">
            <a:extLst>
              <a:ext uri="{FF2B5EF4-FFF2-40B4-BE49-F238E27FC236}">
                <a16:creationId xmlns:a16="http://schemas.microsoft.com/office/drawing/2014/main" id="{94845262-39A8-42C3-1A38-73438C5C24E9}"/>
              </a:ext>
            </a:extLst>
          </p:cNvPr>
          <p:cNvSpPr txBox="1">
            <a:spLocks/>
          </p:cNvSpPr>
          <p:nvPr/>
        </p:nvSpPr>
        <p:spPr>
          <a:xfrm>
            <a:off x="1018336" y="5470478"/>
            <a:ext cx="10707844" cy="937200"/>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1600" dirty="0">
                <a:solidFill>
                  <a:schemeClr val="accent1"/>
                </a:solidFill>
                <a:latin typeface="Arial"/>
                <a:cs typeface="Arial"/>
              </a:rPr>
              <a:t>Note – spend is calculated based on patient location (as distinct from the location where service provision occurred).  These figures do not, therefore, represent the contract values for Providers in each ICS area but instead the expenditure on patients resident in that area.</a:t>
            </a:r>
            <a:r>
              <a:rPr lang="en-GB" sz="1600" b="1" dirty="0">
                <a:solidFill>
                  <a:schemeClr val="accent1"/>
                </a:solidFill>
                <a:latin typeface="Arial"/>
                <a:cs typeface="Arial"/>
              </a:rPr>
              <a:t> </a:t>
            </a:r>
            <a:endParaRPr lang="en-GB" sz="3200" b="1" dirty="0">
              <a:solidFill>
                <a:schemeClr val="accent1"/>
              </a:solidFill>
              <a:latin typeface="Arial"/>
              <a:cs typeface="Arial"/>
            </a:endParaRPr>
          </a:p>
          <a:p>
            <a:endParaRPr lang="en-GB" sz="3200" b="1" dirty="0"/>
          </a:p>
          <a:p>
            <a:endParaRPr lang="en-GB" sz="3200" b="1" dirty="0">
              <a:solidFill>
                <a:srgbClr val="FF0000"/>
              </a:solidFill>
            </a:endParaRPr>
          </a:p>
        </p:txBody>
      </p:sp>
    </p:spTree>
    <p:extLst>
      <p:ext uri="{BB962C8B-B14F-4D97-AF65-F5344CB8AC3E}">
        <p14:creationId xmlns:p14="http://schemas.microsoft.com/office/powerpoint/2010/main" val="247258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53F2DA-333E-4A5A-A836-2A4BB79FD71A}"/>
              </a:ext>
            </a:extLst>
          </p:cNvPr>
          <p:cNvSpPr txBox="1"/>
          <p:nvPr/>
        </p:nvSpPr>
        <p:spPr>
          <a:xfrm>
            <a:off x="548641" y="358326"/>
            <a:ext cx="9451036" cy="584775"/>
          </a:xfrm>
          <a:prstGeom prst="rect">
            <a:avLst/>
          </a:prstGeom>
          <a:noFill/>
        </p:spPr>
        <p:txBody>
          <a:bodyPr wrap="square" rtlCol="0">
            <a:spAutoFit/>
          </a:bodyPr>
          <a:lstStyle/>
          <a:p>
            <a:r>
              <a:rPr lang="en-GB" sz="3200" b="1" dirty="0">
                <a:solidFill>
                  <a:schemeClr val="accent1"/>
                </a:solidFill>
              </a:rPr>
              <a:t>Impact of COVID 19 – Primary Care</a:t>
            </a:r>
          </a:p>
        </p:txBody>
      </p:sp>
      <p:sp>
        <p:nvSpPr>
          <p:cNvPr id="4" name="TextBox 3">
            <a:extLst>
              <a:ext uri="{FF2B5EF4-FFF2-40B4-BE49-F238E27FC236}">
                <a16:creationId xmlns:a16="http://schemas.microsoft.com/office/drawing/2014/main" id="{4F070605-2B92-4D3F-929B-8DB2D9813567}"/>
              </a:ext>
            </a:extLst>
          </p:cNvPr>
          <p:cNvSpPr txBox="1"/>
          <p:nvPr/>
        </p:nvSpPr>
        <p:spPr>
          <a:xfrm>
            <a:off x="639350" y="1050205"/>
            <a:ext cx="11071866" cy="5539978"/>
          </a:xfrm>
          <a:prstGeom prst="rect">
            <a:avLst/>
          </a:prstGeom>
          <a:noFill/>
        </p:spPr>
        <p:txBody>
          <a:bodyPr wrap="square" lIns="91440" tIns="45720" rIns="91440" bIns="45720" rtlCol="0" anchor="t">
            <a:spAutoFit/>
          </a:bodyPr>
          <a:lstStyle/>
          <a:p>
            <a:pPr marL="171450" indent="-171450">
              <a:buFont typeface="Arial" panose="020B0604020202020204" pitchFamily="34" charset="0"/>
              <a:buChar char="•"/>
            </a:pPr>
            <a:r>
              <a:rPr lang="en-GB" sz="1600" dirty="0">
                <a:solidFill>
                  <a:schemeClr val="accent1"/>
                </a:solidFill>
                <a:latin typeface="Arial"/>
                <a:cs typeface="Arial"/>
              </a:rPr>
              <a:t>The dental sector has faced particular challenges during the pandemic due to the relatively high proportion of aerosol generating procedures (AGPs) undertaken and the stringent IPC protocols in place to ensure safety of both patients and staff.  Capacity in practices was severely restricted due to social distancing requirements in waiting rooms and the need for down time between procedures which limits the throughput of patients. </a:t>
            </a:r>
          </a:p>
          <a:p>
            <a:pPr marL="171450" indent="-171450">
              <a:buFont typeface="Arial" panose="020B0604020202020204" pitchFamily="34" charset="0"/>
              <a:buChar char="•"/>
            </a:pPr>
            <a:r>
              <a:rPr lang="en-GB" sz="1600" dirty="0">
                <a:solidFill>
                  <a:schemeClr val="accent1"/>
                </a:solidFill>
                <a:latin typeface="Arial"/>
                <a:cs typeface="Arial"/>
              </a:rPr>
              <a:t>Activity was almost completely suspended between 25 March and 08 June 2020 with urgent activity being undertaken through Urgent Dental Centres (UDCs) and Out of Hours services, and remained at levels between 20-30% until December 2020.</a:t>
            </a:r>
          </a:p>
          <a:p>
            <a:pPr marL="171450" indent="-171450">
              <a:buFont typeface="Arial" panose="020B0604020202020204" pitchFamily="34" charset="0"/>
              <a:buChar char="•"/>
            </a:pPr>
            <a:r>
              <a:rPr lang="en-GB" sz="1600" dirty="0">
                <a:solidFill>
                  <a:schemeClr val="accent1"/>
                </a:solidFill>
                <a:latin typeface="Arial"/>
                <a:cs typeface="Arial"/>
              </a:rPr>
              <a:t>On a regional basis the pandemic has had a detrimental impact on patients’ access to primary care general dental services, some examples being – </a:t>
            </a:r>
            <a:endParaRPr lang="en-GB" sz="1600" dirty="0">
              <a:solidFill>
                <a:schemeClr val="accent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600" dirty="0">
                <a:solidFill>
                  <a:schemeClr val="accent1"/>
                </a:solidFill>
                <a:latin typeface="Arial"/>
                <a:cs typeface="Arial"/>
              </a:rPr>
              <a:t>Lost courses of treatment (April 2020 – February 2022) = 7,890,411 (equal to all practices fully closed for 12 months).</a:t>
            </a:r>
          </a:p>
          <a:p>
            <a:pPr marL="171450" indent="-171450">
              <a:buFont typeface="Arial" panose="020B0604020202020204" pitchFamily="34" charset="0"/>
              <a:buChar char="•"/>
            </a:pPr>
            <a:r>
              <a:rPr lang="en-GB" sz="1600" dirty="0">
                <a:solidFill>
                  <a:schemeClr val="accent1"/>
                </a:solidFill>
                <a:latin typeface="Arial"/>
                <a:cs typeface="Arial"/>
              </a:rPr>
              <a:t>Effect on 24 month count of unique patients seen (April 2020 – March 2022) down 1,659,079 patients.</a:t>
            </a:r>
          </a:p>
          <a:p>
            <a:pPr marL="171450" indent="-171450">
              <a:buFont typeface="Arial" panose="020B0604020202020204" pitchFamily="34" charset="0"/>
              <a:buChar char="•"/>
            </a:pPr>
            <a:r>
              <a:rPr lang="en-GB" sz="1600" dirty="0">
                <a:solidFill>
                  <a:schemeClr val="accent1"/>
                </a:solidFill>
                <a:latin typeface="Arial"/>
                <a:cs typeface="Arial"/>
              </a:rPr>
              <a:t>There has been a significant recovery commencing from January 2021 but levels remain at about 78% of commissioned level for general dentistry and 92% for orthodontics (both 2021/22 Q4 scheduled).  Due to the restricted capacity, there is still limited availability of routine care and the focus has only recently changed from urgent care and vulnerable patients rather than providing routine check-ups. </a:t>
            </a:r>
          </a:p>
          <a:p>
            <a:pPr marL="171450" indent="-171450">
              <a:buFont typeface="Arial" panose="020B0604020202020204" pitchFamily="34" charset="0"/>
              <a:buChar char="•"/>
            </a:pPr>
            <a:r>
              <a:rPr lang="en-GB" sz="1600" dirty="0">
                <a:solidFill>
                  <a:schemeClr val="accent1"/>
                </a:solidFill>
                <a:latin typeface="Arial"/>
                <a:cs typeface="Arial"/>
              </a:rPr>
              <a:t>This has resulted in a significant decrease in access for both adults and particularly children, although access for children is recovering at a faster rate than for adults.</a:t>
            </a:r>
          </a:p>
          <a:p>
            <a:pPr marL="171450" indent="-171450">
              <a:buFont typeface="Arial" panose="020B0604020202020204" pitchFamily="34" charset="0"/>
              <a:buChar char="•"/>
            </a:pPr>
            <a:r>
              <a:rPr lang="en-GB" sz="1600" dirty="0">
                <a:solidFill>
                  <a:schemeClr val="accent1"/>
                </a:solidFill>
                <a:latin typeface="Arial"/>
                <a:cs typeface="Arial"/>
              </a:rPr>
              <a:t>The impact on access has been variable, irregular attenders have been significantly affected, which increases health inequalities.</a:t>
            </a:r>
          </a:p>
          <a:p>
            <a:pPr marL="171450" indent="-171450">
              <a:buFont typeface="Arial" panose="020B0604020202020204" pitchFamily="34" charset="0"/>
              <a:buChar char="•"/>
            </a:pPr>
            <a:r>
              <a:rPr lang="en-GB" sz="1600" dirty="0">
                <a:solidFill>
                  <a:schemeClr val="accent1"/>
                </a:solidFill>
                <a:latin typeface="Arial"/>
                <a:cs typeface="Arial"/>
              </a:rPr>
              <a:t>Children were particularly impacted early on in the pandemic but access for this group appears to have recovered more quickly – although this may be down to this being monitored on a one year rather than a two year attendance.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1093383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3E254D2-001A-481B-AAB7-20EADE9DF5BB}"/>
              </a:ext>
            </a:extLst>
          </p:cNvPr>
          <p:cNvSpPr txBox="1"/>
          <p:nvPr/>
        </p:nvSpPr>
        <p:spPr>
          <a:xfrm>
            <a:off x="548641" y="316762"/>
            <a:ext cx="9451036" cy="584775"/>
          </a:xfrm>
          <a:prstGeom prst="rect">
            <a:avLst/>
          </a:prstGeom>
          <a:noFill/>
        </p:spPr>
        <p:txBody>
          <a:bodyPr wrap="square" rtlCol="0">
            <a:spAutoFit/>
          </a:bodyPr>
          <a:lstStyle/>
          <a:p>
            <a:r>
              <a:rPr lang="en-GB" sz="3200" b="1" dirty="0">
                <a:solidFill>
                  <a:schemeClr val="accent1"/>
                </a:solidFill>
              </a:rPr>
              <a:t>Impact of COVID 19 – Community Dental/IMOS</a:t>
            </a:r>
          </a:p>
        </p:txBody>
      </p:sp>
      <p:sp>
        <p:nvSpPr>
          <p:cNvPr id="4" name="TextBox 3">
            <a:extLst>
              <a:ext uri="{FF2B5EF4-FFF2-40B4-BE49-F238E27FC236}">
                <a16:creationId xmlns:a16="http://schemas.microsoft.com/office/drawing/2014/main" id="{A27D7A86-3119-47EB-87E3-E72E1CFB9707}"/>
              </a:ext>
            </a:extLst>
          </p:cNvPr>
          <p:cNvSpPr txBox="1"/>
          <p:nvPr/>
        </p:nvSpPr>
        <p:spPr>
          <a:xfrm>
            <a:off x="548641" y="1213008"/>
            <a:ext cx="11172304" cy="5047536"/>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US" sz="1400" dirty="0">
                <a:solidFill>
                  <a:schemeClr val="accent1"/>
                </a:solidFill>
                <a:latin typeface="Arial"/>
                <a:cs typeface="Arial"/>
              </a:rPr>
              <a:t>The Midlands Community Dental Services (CDS) providers played a vital part of the Urgent Care System either as Urgent Dental Care Sites (particularly sites for COVID symptomatic patients or for vulnerable or shielded patients) or by providing referral hubs to feed other UDC sites in the West Midlands.  </a:t>
            </a:r>
            <a:endParaRPr lang="en-US" sz="14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400" dirty="0">
                <a:solidFill>
                  <a:schemeClr val="accent1"/>
                </a:solidFill>
                <a:latin typeface="Arial"/>
                <a:cs typeface="Arial"/>
              </a:rPr>
              <a:t>Many CDS in the West Midlands continue to operate as Dental Access Centres which are crucial to coping with the large number of vulnerable patients without a regular dentist who are struggling now to access services through general dental practices.</a:t>
            </a:r>
          </a:p>
          <a:p>
            <a:pPr marL="285750" indent="-285750">
              <a:buFont typeface="Arial" panose="020B0604020202020204" pitchFamily="34" charset="0"/>
              <a:buChar char="•"/>
            </a:pPr>
            <a:r>
              <a:rPr lang="en-US" sz="1400" dirty="0">
                <a:solidFill>
                  <a:schemeClr val="accent1"/>
                </a:solidFill>
                <a:latin typeface="Arial"/>
                <a:cs typeface="Arial"/>
              </a:rPr>
              <a:t>As with Primary Care Dental services, there are several complexities affecting recovery which continue:</a:t>
            </a:r>
          </a:p>
          <a:p>
            <a:pPr lvl="1"/>
            <a:r>
              <a:rPr lang="en-US" sz="1400" dirty="0">
                <a:solidFill>
                  <a:schemeClr val="accent1"/>
                </a:solidFill>
                <a:latin typeface="Arial"/>
                <a:cs typeface="Arial"/>
              </a:rPr>
              <a:t>• Clinic activity is still reduced due to AGP fallow time requirements,</a:t>
            </a:r>
            <a:r>
              <a:rPr lang="en-GB" sz="1400" dirty="0">
                <a:solidFill>
                  <a:schemeClr val="accent1"/>
                </a:solidFill>
                <a:latin typeface="Arial"/>
                <a:cs typeface="Arial"/>
              </a:rPr>
              <a:t> available clinical space, requirements for social distancing and shared waiting rooms; </a:t>
            </a:r>
            <a:endParaRPr lang="en-US" sz="1400" dirty="0">
              <a:solidFill>
                <a:schemeClr val="accent1"/>
              </a:solidFill>
              <a:latin typeface="Arial" panose="020B0604020202020204" pitchFamily="34" charset="0"/>
              <a:cs typeface="Arial" panose="020B0604020202020204" pitchFamily="34" charset="0"/>
            </a:endParaRPr>
          </a:p>
          <a:p>
            <a:pPr lvl="1"/>
            <a:r>
              <a:rPr lang="en-US" sz="1400" dirty="0">
                <a:solidFill>
                  <a:schemeClr val="accent1"/>
                </a:solidFill>
                <a:latin typeface="Arial"/>
                <a:cs typeface="Arial"/>
              </a:rPr>
              <a:t>• Premises restraints due to single surgery sites, infection control processes and lack of additional space, therefore, continue to restore as non AGP.  </a:t>
            </a:r>
            <a:endParaRPr lang="en-US" sz="1400" dirty="0">
              <a:solidFill>
                <a:schemeClr val="accent1"/>
              </a:solidFill>
              <a:latin typeface="Arial"/>
              <a:ea typeface="+mn-lt"/>
              <a:cs typeface="Arial"/>
            </a:endParaRPr>
          </a:p>
          <a:p>
            <a:pPr lvl="1"/>
            <a:r>
              <a:rPr lang="en-US" sz="1400" dirty="0">
                <a:solidFill>
                  <a:schemeClr val="accent1"/>
                </a:solidFill>
                <a:latin typeface="Arial"/>
                <a:cs typeface="Arial"/>
              </a:rPr>
              <a:t>• Increase in number of short notice cancellations that continues to affect the number of patients being treated.</a:t>
            </a:r>
          </a:p>
          <a:p>
            <a:pPr marL="285750" indent="-285750">
              <a:buFont typeface="Arial" panose="020B0604020202020204" pitchFamily="34" charset="0"/>
              <a:buChar char="•"/>
            </a:pPr>
            <a:r>
              <a:rPr lang="en-US" sz="1400" dirty="0">
                <a:solidFill>
                  <a:schemeClr val="accent1"/>
                </a:solidFill>
                <a:latin typeface="Arial"/>
                <a:cs typeface="Arial"/>
              </a:rPr>
              <a:t>In terms of clinical sessions and restoration to previous levels, this is not yet restored to 100% due to the constraints above and continues to range from 70% up to 90%. All providers have a significant existing caseload due to the patient groups served and are still working to restore routine follow ups for these patients.</a:t>
            </a:r>
          </a:p>
          <a:p>
            <a:pPr marL="285750" indent="-285750">
              <a:buFont typeface="Arial" panose="020B0604020202020204" pitchFamily="34" charset="0"/>
              <a:buChar char="•"/>
            </a:pPr>
            <a:r>
              <a:rPr lang="en-GB" sz="1400" dirty="0">
                <a:solidFill>
                  <a:schemeClr val="accent1"/>
                </a:solidFill>
                <a:latin typeface="Arial"/>
                <a:cs typeface="Arial"/>
              </a:rPr>
              <a:t>Access to CDS GA sessions for Paediatric and Special Care Adults dental cases had been restricted until theatre lists fully restored.  This has led to long waits for treatment for routine care and remains challenging in some areas.</a:t>
            </a:r>
          </a:p>
          <a:p>
            <a:pPr marL="285750" indent="-285750">
              <a:buFont typeface="Arial" panose="020B0604020202020204" pitchFamily="34" charset="0"/>
              <a:buChar char="•"/>
            </a:pPr>
            <a:r>
              <a:rPr lang="en-GB" sz="1400" dirty="0">
                <a:solidFill>
                  <a:schemeClr val="accent1"/>
                </a:solidFill>
                <a:latin typeface="Arial"/>
                <a:cs typeface="Arial"/>
              </a:rPr>
              <a:t>CDS contracts are paid on block arrangements and some contracts remain on payment protection e.g. management of key performance indicator payments.</a:t>
            </a:r>
          </a:p>
          <a:p>
            <a:pPr marL="285750" indent="-285750">
              <a:buFont typeface="Arial" panose="020B0604020202020204" pitchFamily="34" charset="0"/>
              <a:buChar char="•"/>
            </a:pPr>
            <a:r>
              <a:rPr lang="en-US" sz="1400" dirty="0">
                <a:solidFill>
                  <a:schemeClr val="accent1"/>
                </a:solidFill>
                <a:latin typeface="Arial"/>
                <a:cs typeface="Arial"/>
              </a:rPr>
              <a:t>The IMOS delivery position continues to remain at 90%+ of the previous 2019/20 level of referrals.</a:t>
            </a:r>
          </a:p>
          <a:p>
            <a:pPr marL="285750" indent="-285750">
              <a:buFont typeface="Arial" panose="020B0604020202020204" pitchFamily="34" charset="0"/>
              <a:buChar char="•"/>
            </a:pPr>
            <a:r>
              <a:rPr lang="en-GB" sz="1400" dirty="0">
                <a:solidFill>
                  <a:schemeClr val="accent1"/>
                </a:solidFill>
                <a:latin typeface="Arial"/>
                <a:cs typeface="Arial"/>
              </a:rPr>
              <a:t>There are some IMOS providers which continue to exceed their previous activity levels as they tackle their backlogs.</a:t>
            </a:r>
          </a:p>
          <a:p>
            <a:pPr marL="285750" indent="-285750">
              <a:buFont typeface="Arial" panose="020B0604020202020204" pitchFamily="34" charset="0"/>
              <a:buChar char="•"/>
            </a:pPr>
            <a:r>
              <a:rPr lang="en-GB" sz="1400" dirty="0">
                <a:solidFill>
                  <a:schemeClr val="accent1"/>
                </a:solidFill>
                <a:latin typeface="Arial"/>
                <a:cs typeface="Arial"/>
              </a:rPr>
              <a:t>During 2020-21 IMOS providers moved from protected income arrangements to cost per case activity and payments and this was completed by December 2021.</a:t>
            </a:r>
          </a:p>
          <a:p>
            <a:pPr marL="285750" indent="-285750">
              <a:buFont typeface="Arial" panose="020B0604020202020204" pitchFamily="34" charset="0"/>
              <a:buChar char="•"/>
            </a:pPr>
            <a:r>
              <a:rPr lang="en-GB" sz="1400" dirty="0">
                <a:solidFill>
                  <a:schemeClr val="accent1"/>
                </a:solidFill>
                <a:latin typeface="Arial"/>
                <a:cs typeface="Arial"/>
              </a:rPr>
              <a:t>IMOS waiting position remains challenging in some areas with patients waiting over 18 weeks to access treatment.</a:t>
            </a:r>
          </a:p>
        </p:txBody>
      </p:sp>
    </p:spTree>
    <p:extLst>
      <p:ext uri="{BB962C8B-B14F-4D97-AF65-F5344CB8AC3E}">
        <p14:creationId xmlns:p14="http://schemas.microsoft.com/office/powerpoint/2010/main" val="3319869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AFC835C-2110-4306-A180-B21DB306A9B5}"/>
              </a:ext>
            </a:extLst>
          </p:cNvPr>
          <p:cNvSpPr txBox="1">
            <a:spLocks/>
          </p:cNvSpPr>
          <p:nvPr/>
        </p:nvSpPr>
        <p:spPr>
          <a:xfrm>
            <a:off x="505631" y="348302"/>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Impact of COVID 19 - Secondary Care </a:t>
            </a:r>
          </a:p>
        </p:txBody>
      </p:sp>
      <p:sp>
        <p:nvSpPr>
          <p:cNvPr id="4" name="Rectangle 3">
            <a:extLst>
              <a:ext uri="{FF2B5EF4-FFF2-40B4-BE49-F238E27FC236}">
                <a16:creationId xmlns:a16="http://schemas.microsoft.com/office/drawing/2014/main" id="{6B140219-89E5-4A14-88E3-709529B25FC6}"/>
              </a:ext>
            </a:extLst>
          </p:cNvPr>
          <p:cNvSpPr/>
          <p:nvPr/>
        </p:nvSpPr>
        <p:spPr>
          <a:xfrm>
            <a:off x="516281" y="1117183"/>
            <a:ext cx="10467199" cy="4801314"/>
          </a:xfrm>
          <a:prstGeom prst="rect">
            <a:avLst/>
          </a:prstGeom>
        </p:spPr>
        <p:txBody>
          <a:bodyPr wrap="square" lIns="91440" tIns="45720" rIns="91440" bIns="45720" anchor="t">
            <a:spAutoFit/>
          </a:bodyPr>
          <a:lstStyle/>
          <a:p>
            <a:pPr marL="28575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Secondary care dental services have been severely impacted by COVID – this is due to IPC measures, staffing issues (redeployment or sickness) or constraints on physical space – particularly theatres.  Current capacity is roughly three-quarters of pre-COVID levels.</a:t>
            </a:r>
          </a:p>
          <a:p>
            <a:pPr marL="28575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Each Trust is in a different place in terms of capacity and backlog.  In the worst cases, big Trusts who dealt with the most COVID cases will have been closed to all other work and lost a significant part of a year’s activity – particularly for routine cases.  Some will have also had pre-existing pressures. Others have been able to continue some level of routine care.  The level of routine referrals was greatly reduced during most of the year due to restrictions in primary care.</a:t>
            </a:r>
          </a:p>
          <a:p>
            <a:pPr marL="28575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The scale of missed appointments or operations is so large that a phased approach is needed. The roadmap to recovery focusses on initial crisis management, recovery and normalisation.  Each Trust is at a different point in this journey.</a:t>
            </a:r>
          </a:p>
          <a:p>
            <a:pPr marL="28575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Patients are being seen and treated based on clinical prioritisation and for some Trusts maintaining urgent capacity is a challenge at this stage.  This is because there is competition for space (including theatres) with other departments.</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Capacity for dental recovery may be further constrained due to max fax/oral surgery teams focussing on other priority trust work - examples are head and neck or skin cancer work. These may be encompassed in wider ICS plans although some funding requests have been received.</a:t>
            </a:r>
          </a:p>
        </p:txBody>
      </p:sp>
    </p:spTree>
    <p:extLst>
      <p:ext uri="{BB962C8B-B14F-4D97-AF65-F5344CB8AC3E}">
        <p14:creationId xmlns:p14="http://schemas.microsoft.com/office/powerpoint/2010/main" val="30856235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FD3F91-AA73-4CC5-8F97-A1F51F807963}"/>
              </a:ext>
            </a:extLst>
          </p:cNvPr>
          <p:cNvSpPr txBox="1"/>
          <p:nvPr/>
        </p:nvSpPr>
        <p:spPr>
          <a:xfrm>
            <a:off x="467361" y="291090"/>
            <a:ext cx="10886438" cy="932688"/>
          </a:xfrm>
          <a:prstGeom prst="rect">
            <a:avLst/>
          </a:prstGeom>
        </p:spPr>
        <p:txBody>
          <a:bodyPr vert="horz" lIns="91440" tIns="45720" rIns="91440" bIns="45720" rtlCol="0" anchor="b">
            <a:normAutofit fontScale="55000" lnSpcReduction="20000"/>
          </a:bodyPr>
          <a:lstStyle/>
          <a:p>
            <a:pPr defTabSz="914400">
              <a:lnSpc>
                <a:spcPct val="90000"/>
              </a:lnSpc>
              <a:spcBef>
                <a:spcPct val="0"/>
              </a:spcBef>
              <a:spcAft>
                <a:spcPts val="600"/>
              </a:spcAft>
            </a:pPr>
            <a:endParaRPr lang="en-US" sz="5400" b="1" kern="1200" dirty="0">
              <a:solidFill>
                <a:schemeClr val="tx1"/>
              </a:solidFill>
              <a:latin typeface="+mj-lt"/>
              <a:ea typeface="+mj-ea"/>
              <a:cs typeface="+mj-cs"/>
            </a:endParaRPr>
          </a:p>
          <a:p>
            <a:pPr defTabSz="914400">
              <a:lnSpc>
                <a:spcPct val="90000"/>
              </a:lnSpc>
              <a:spcBef>
                <a:spcPct val="0"/>
              </a:spcBef>
              <a:spcAft>
                <a:spcPts val="600"/>
              </a:spcAft>
            </a:pPr>
            <a:r>
              <a:rPr lang="en-US" sz="5800" b="1" kern="1200" dirty="0">
                <a:solidFill>
                  <a:schemeClr val="accent1"/>
                </a:solidFill>
                <a:latin typeface="Arial" panose="020B0604020202020204" pitchFamily="34" charset="0"/>
                <a:ea typeface="+mj-ea"/>
                <a:cs typeface="Arial" panose="020B0604020202020204" pitchFamily="34" charset="0"/>
              </a:rPr>
              <a:t>Road Map to Recovery</a:t>
            </a:r>
          </a:p>
          <a:p>
            <a:pPr defTabSz="914400">
              <a:lnSpc>
                <a:spcPct val="90000"/>
              </a:lnSpc>
              <a:spcBef>
                <a:spcPct val="0"/>
              </a:spcBef>
              <a:spcAft>
                <a:spcPts val="600"/>
              </a:spcAft>
            </a:pPr>
            <a:endParaRPr lang="en-US" sz="5400" b="1" kern="1200" dirty="0">
              <a:solidFill>
                <a:schemeClr val="tx1"/>
              </a:solidFill>
              <a:latin typeface="+mj-lt"/>
              <a:ea typeface="+mj-ea"/>
              <a:cs typeface="+mj-cs"/>
            </a:endParaRPr>
          </a:p>
        </p:txBody>
      </p:sp>
      <p:graphicFrame>
        <p:nvGraphicFramePr>
          <p:cNvPr id="5" name="Content Placeholder 3">
            <a:extLst>
              <a:ext uri="{FF2B5EF4-FFF2-40B4-BE49-F238E27FC236}">
                <a16:creationId xmlns:a16="http://schemas.microsoft.com/office/drawing/2014/main" id="{84DC3286-3258-4E8E-8BD2-5D5B1107C3F0}"/>
              </a:ext>
            </a:extLst>
          </p:cNvPr>
          <p:cNvGraphicFramePr>
            <a:graphicFrameLocks/>
          </p:cNvGraphicFramePr>
          <p:nvPr>
            <p:extLst>
              <p:ext uri="{D42A27DB-BD31-4B8C-83A1-F6EECF244321}">
                <p14:modId xmlns:p14="http://schemas.microsoft.com/office/powerpoint/2010/main" val="2728155361"/>
              </p:ext>
            </p:extLst>
          </p:nvPr>
        </p:nvGraphicFramePr>
        <p:xfrm>
          <a:off x="467360" y="985520"/>
          <a:ext cx="11369040" cy="5742177"/>
        </p:xfrm>
        <a:graphic>
          <a:graphicData uri="http://schemas.openxmlformats.org/drawingml/2006/table">
            <a:tbl>
              <a:tblPr firstRow="1" firstCol="1" bandRow="1">
                <a:tableStyleId>{5C22544A-7EE6-4342-B048-85BDC9FD1C3A}</a:tableStyleId>
              </a:tblPr>
              <a:tblGrid>
                <a:gridCol w="3414609">
                  <a:extLst>
                    <a:ext uri="{9D8B030D-6E8A-4147-A177-3AD203B41FA5}">
                      <a16:colId xmlns:a16="http://schemas.microsoft.com/office/drawing/2014/main" val="3354126994"/>
                    </a:ext>
                  </a:extLst>
                </a:gridCol>
                <a:gridCol w="2491551">
                  <a:extLst>
                    <a:ext uri="{9D8B030D-6E8A-4147-A177-3AD203B41FA5}">
                      <a16:colId xmlns:a16="http://schemas.microsoft.com/office/drawing/2014/main" val="1698070915"/>
                    </a:ext>
                  </a:extLst>
                </a:gridCol>
                <a:gridCol w="2833318">
                  <a:extLst>
                    <a:ext uri="{9D8B030D-6E8A-4147-A177-3AD203B41FA5}">
                      <a16:colId xmlns:a16="http://schemas.microsoft.com/office/drawing/2014/main" val="3319194913"/>
                    </a:ext>
                  </a:extLst>
                </a:gridCol>
                <a:gridCol w="2629562">
                  <a:extLst>
                    <a:ext uri="{9D8B030D-6E8A-4147-A177-3AD203B41FA5}">
                      <a16:colId xmlns:a16="http://schemas.microsoft.com/office/drawing/2014/main" val="1170225752"/>
                    </a:ext>
                  </a:extLst>
                </a:gridCol>
              </a:tblGrid>
              <a:tr h="243388">
                <a:tc>
                  <a:txBody>
                    <a:bodyPr/>
                    <a:lstStyle/>
                    <a:p>
                      <a:pPr algn="ctr">
                        <a:lnSpc>
                          <a:spcPct val="107000"/>
                        </a:lnSpc>
                        <a:spcAft>
                          <a:spcPts val="0"/>
                        </a:spcAft>
                      </a:pPr>
                      <a:r>
                        <a:rPr lang="en-GB" sz="1200" dirty="0">
                          <a:effectLst/>
                          <a:latin typeface="Arial" panose="020B0604020202020204" pitchFamily="34" charset="0"/>
                          <a:cs typeface="Arial" panose="020B0604020202020204" pitchFamily="34" charset="0"/>
                        </a:rPr>
                        <a:t>Phase 1</a:t>
                      </a:r>
                      <a:endParaRPr lang="en-GB" sz="12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r>
                        <a:rPr lang="en-GB" sz="1200">
                          <a:effectLst/>
                          <a:latin typeface="Arial" panose="020B0604020202020204" pitchFamily="34" charset="0"/>
                          <a:cs typeface="Arial" panose="020B0604020202020204" pitchFamily="34" charset="0"/>
                        </a:rPr>
                        <a:t>Phase 2</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r>
                        <a:rPr lang="en-GB" sz="1200">
                          <a:effectLst/>
                          <a:latin typeface="Arial" panose="020B0604020202020204" pitchFamily="34" charset="0"/>
                          <a:cs typeface="Arial" panose="020B0604020202020204" pitchFamily="34" charset="0"/>
                        </a:rPr>
                        <a:t>Phase 3</a:t>
                      </a:r>
                      <a:endParaRPr lang="en-GB" sz="120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9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extLst>
                  <a:ext uri="{0D108BD9-81ED-4DB2-BD59-A6C34878D82A}">
                    <a16:rowId xmlns:a16="http://schemas.microsoft.com/office/drawing/2014/main" val="1453868802"/>
                  </a:ext>
                </a:extLst>
              </a:tr>
              <a:tr h="359022">
                <a:tc>
                  <a:txBody>
                    <a:bodyPr/>
                    <a:lstStyle/>
                    <a:p>
                      <a:pPr>
                        <a:lnSpc>
                          <a:spcPct val="107000"/>
                        </a:lnSpc>
                        <a:spcAft>
                          <a:spcPts val="0"/>
                        </a:spcAft>
                      </a:pPr>
                      <a:endParaRPr lang="en-GB" sz="900">
                        <a:effectLst/>
                        <a:latin typeface="Arial" panose="020B0604020202020204" pitchFamily="34" charset="0"/>
                        <a:cs typeface="Arial" panose="020B0604020202020204" pitchFamily="34" charset="0"/>
                      </a:endParaRPr>
                    </a:p>
                    <a:p>
                      <a:pPr algn="ctr">
                        <a:lnSpc>
                          <a:spcPct val="107000"/>
                        </a:lnSpc>
                        <a:spcAft>
                          <a:spcPts val="0"/>
                        </a:spcAft>
                      </a:pPr>
                      <a:r>
                        <a:rPr lang="en-GB" sz="900">
                          <a:solidFill>
                            <a:schemeClr val="tx1"/>
                          </a:solidFill>
                          <a:effectLst/>
                          <a:latin typeface="Arial" panose="020B0604020202020204" pitchFamily="34" charset="0"/>
                          <a:ea typeface="Calibri" panose="020F0502020204030204" pitchFamily="34" charset="0"/>
                          <a:cs typeface="Arial" panose="020B0604020202020204" pitchFamily="34" charset="0"/>
                        </a:rPr>
                        <a:t>Initial Responses</a:t>
                      </a:r>
                    </a:p>
                  </a:txBody>
                  <a:tcPr marL="32511" marR="32511" marT="0" marB="0"/>
                </a:tc>
                <a:tc>
                  <a:txBody>
                    <a:bodyPr/>
                    <a:lstStyle/>
                    <a:p>
                      <a:pPr algn="ctr">
                        <a:lnSpc>
                          <a:spcPct val="107000"/>
                        </a:lnSpc>
                        <a:spcAft>
                          <a:spcPts val="0"/>
                        </a:spcAft>
                      </a:pPr>
                      <a:endParaRPr lang="en-GB" sz="900" b="1">
                        <a:effectLst/>
                        <a:latin typeface="Arial" panose="020B0604020202020204" pitchFamily="34" charset="0"/>
                        <a:cs typeface="Arial" panose="020B0604020202020204" pitchFamily="34" charset="0"/>
                      </a:endParaRPr>
                    </a:p>
                    <a:p>
                      <a:pPr algn="ctr">
                        <a:lnSpc>
                          <a:spcPct val="107000"/>
                        </a:lnSpc>
                        <a:spcAft>
                          <a:spcPts val="0"/>
                        </a:spcAft>
                      </a:pPr>
                      <a:r>
                        <a:rPr lang="en-GB" sz="900" b="1">
                          <a:effectLst/>
                          <a:latin typeface="Arial" panose="020B0604020202020204" pitchFamily="34" charset="0"/>
                          <a:cs typeface="Arial" panose="020B0604020202020204" pitchFamily="34" charset="0"/>
                        </a:rPr>
                        <a:t>Recovery Phase</a:t>
                      </a:r>
                      <a:endParaRPr lang="en-GB" sz="900" b="1">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900" b="1">
                        <a:effectLst/>
                        <a:latin typeface="Arial" panose="020B0604020202020204" pitchFamily="34" charset="0"/>
                        <a:cs typeface="Arial" panose="020B0604020202020204" pitchFamily="34" charset="0"/>
                      </a:endParaRPr>
                    </a:p>
                    <a:p>
                      <a:pPr algn="ctr">
                        <a:lnSpc>
                          <a:spcPct val="107000"/>
                        </a:lnSpc>
                        <a:spcAft>
                          <a:spcPts val="0"/>
                        </a:spcAft>
                      </a:pPr>
                      <a:r>
                        <a:rPr lang="en-GB" sz="900" b="1">
                          <a:effectLst/>
                          <a:latin typeface="Arial" panose="020B0604020202020204" pitchFamily="34" charset="0"/>
                          <a:cs typeface="Arial" panose="020B0604020202020204" pitchFamily="34" charset="0"/>
                        </a:rPr>
                        <a:t>Normalisation</a:t>
                      </a:r>
                      <a:endParaRPr lang="en-GB" sz="900" b="1">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900" b="1" dirty="0">
                        <a:effectLst/>
                        <a:latin typeface="Arial" panose="020B0604020202020204" pitchFamily="34" charset="0"/>
                        <a:cs typeface="Arial" panose="020B0604020202020204" pitchFamily="34" charset="0"/>
                      </a:endParaRPr>
                    </a:p>
                    <a:p>
                      <a:pPr>
                        <a:lnSpc>
                          <a:spcPct val="107000"/>
                        </a:lnSpc>
                        <a:spcAft>
                          <a:spcPts val="0"/>
                        </a:spcAft>
                      </a:pPr>
                      <a:r>
                        <a:rPr lang="en-GB" sz="900" b="1" dirty="0">
                          <a:effectLst/>
                          <a:latin typeface="Arial" panose="020B0604020202020204" pitchFamily="34" charset="0"/>
                          <a:cs typeface="Arial" panose="020B0604020202020204" pitchFamily="34" charset="0"/>
                        </a:rPr>
                        <a:t>Risks</a:t>
                      </a:r>
                      <a:endParaRPr lang="en-GB" sz="900" b="1"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extLst>
                  <a:ext uri="{0D108BD9-81ED-4DB2-BD59-A6C34878D82A}">
                    <a16:rowId xmlns:a16="http://schemas.microsoft.com/office/drawing/2014/main" val="1038714269"/>
                  </a:ext>
                </a:extLst>
              </a:tr>
              <a:tr h="4043491">
                <a:tc>
                  <a:txBody>
                    <a:bodyPr/>
                    <a:lstStyle/>
                    <a:p>
                      <a:pPr>
                        <a:lnSpc>
                          <a:spcPct val="107000"/>
                        </a:lnSpc>
                        <a:spcBef>
                          <a:spcPts val="600"/>
                        </a:spcBef>
                        <a:spcAft>
                          <a:spcPts val="0"/>
                        </a:spcAft>
                      </a:pPr>
                      <a:endParaRPr lang="en-GB" sz="800" b="1" dirty="0">
                        <a:effectLst/>
                        <a:latin typeface="Arial" panose="020B0604020202020204" pitchFamily="34" charset="0"/>
                        <a:cs typeface="Arial" panose="020B0604020202020204" pitchFamily="34" charset="0"/>
                      </a:endParaRPr>
                    </a:p>
                    <a:p>
                      <a:pPr marL="0" marR="0" lvl="0" indent="0" algn="l" rtl="0" eaLnBrk="1" fontAlgn="auto" latinLnBrk="0" hangingPunct="1">
                        <a:lnSpc>
                          <a:spcPct val="107000"/>
                        </a:lnSpc>
                        <a:spcBef>
                          <a:spcPts val="600"/>
                        </a:spcBef>
                        <a:spcAft>
                          <a:spcPts val="0"/>
                        </a:spcAft>
                        <a:buClrTx/>
                        <a:buSzTx/>
                        <a:buFontTx/>
                        <a:buNone/>
                      </a:pPr>
                      <a:r>
                        <a:rPr lang="en-GB" sz="1100" b="1" dirty="0">
                          <a:effectLst/>
                          <a:latin typeface="Arial" panose="020B0604020202020204" pitchFamily="34" charset="0"/>
                          <a:cs typeface="Arial" panose="020B0604020202020204" pitchFamily="34" charset="0"/>
                        </a:rPr>
                        <a:t>Secondary Care</a:t>
                      </a:r>
                      <a:r>
                        <a:rPr lang="en-GB" sz="1100" b="0" dirty="0">
                          <a:effectLst/>
                          <a:latin typeface="Arial" panose="020B0604020202020204" pitchFamily="34" charset="0"/>
                          <a:cs typeface="Arial" panose="020B0604020202020204" pitchFamily="34" charset="0"/>
                        </a:rPr>
                        <a:t>: Block contracts continue nationally and activity targets planned. Majority of dental patients are low priority within trusts which causes issues with access to services. The use of AGP, open bays and shared waiting rooms means capacity is reduced in line with IPC and social distancing protocols. Focus on ensuring on-going access for urgent cases and  beginning to clear backlogs based on clinical prioritisation rather than on length of time waiting. Strict adherence to acceptance criteria (impact on primary care). Commissioning of additional intermediate services to take cases from hospital waiting lists</a:t>
                      </a:r>
                      <a:r>
                        <a:rPr lang="en-GB" sz="1100" dirty="0">
                          <a:effectLst/>
                          <a:latin typeface="Arial" panose="020B0604020202020204" pitchFamily="34" charset="0"/>
                          <a:cs typeface="Arial" panose="020B0604020202020204" pitchFamily="34" charset="0"/>
                        </a:rPr>
                        <a:t> </a:t>
                      </a:r>
                    </a:p>
                    <a:p>
                      <a:pPr marL="0" marR="0" lvl="0" indent="0" algn="l" rtl="0" eaLnBrk="1" fontAlgn="auto" latinLnBrk="0" hangingPunct="1">
                        <a:lnSpc>
                          <a:spcPct val="107000"/>
                        </a:lnSpc>
                        <a:spcBef>
                          <a:spcPts val="600"/>
                        </a:spcBef>
                        <a:spcAft>
                          <a:spcPts val="0"/>
                        </a:spcAft>
                        <a:buClrTx/>
                        <a:buSzTx/>
                        <a:buFontTx/>
                        <a:buNone/>
                      </a:pPr>
                      <a:r>
                        <a:rPr lang="en-GB" sz="1100" b="1" dirty="0">
                          <a:effectLst/>
                          <a:latin typeface="Arial" panose="020B0604020202020204" pitchFamily="34" charset="0"/>
                          <a:cs typeface="Arial" panose="020B0604020202020204" pitchFamily="34" charset="0"/>
                        </a:rPr>
                        <a:t>Community Dental Services</a:t>
                      </a:r>
                      <a:r>
                        <a:rPr lang="en-GB" sz="1100" b="0" dirty="0">
                          <a:effectLst/>
                          <a:latin typeface="Arial" panose="020B0604020202020204" pitchFamily="34" charset="0"/>
                          <a:cs typeface="Arial" panose="020B0604020202020204" pitchFamily="34" charset="0"/>
                        </a:rPr>
                        <a:t>: Capacity currently constrained with particular impact on GA due to lack of access to theatres.  Increased waiting times for paediatric and special care patients with longer intervals for review. Focus on stabilisation of patients.</a:t>
                      </a:r>
                    </a:p>
                    <a:p>
                      <a:pPr marL="0" marR="0" lvl="0" indent="0" algn="l" rtl="0" eaLnBrk="1" fontAlgn="auto" latinLnBrk="0" hangingPunct="1">
                        <a:lnSpc>
                          <a:spcPct val="107000"/>
                        </a:lnSpc>
                        <a:spcBef>
                          <a:spcPts val="600"/>
                        </a:spcBef>
                        <a:spcAft>
                          <a:spcPts val="0"/>
                        </a:spcAft>
                        <a:buClrTx/>
                        <a:buSzTx/>
                        <a:buFontTx/>
                        <a:buNone/>
                      </a:pPr>
                      <a:r>
                        <a:rPr lang="en-GB" sz="1100" b="1" dirty="0">
                          <a:effectLst/>
                          <a:latin typeface="Arial" panose="020B0604020202020204" pitchFamily="34" charset="0"/>
                          <a:cs typeface="Arial" panose="020B0604020202020204" pitchFamily="34" charset="0"/>
                        </a:rPr>
                        <a:t>Primary Care:  </a:t>
                      </a:r>
                      <a:r>
                        <a:rPr lang="en-GB" sz="1100" b="0" dirty="0">
                          <a:effectLst/>
                          <a:latin typeface="Arial" panose="020B0604020202020204" pitchFamily="34" charset="0"/>
                          <a:cs typeface="Arial" panose="020B0604020202020204" pitchFamily="34" charset="0"/>
                        </a:rPr>
                        <a:t>Practices working at 60% capacity with additional schemes for weekend working and to improve access for urgent cases via 111.  Prioritisation of urgent and vulnerable patients.</a:t>
                      </a:r>
                    </a:p>
                    <a:p>
                      <a:pPr>
                        <a:lnSpc>
                          <a:spcPct val="107000"/>
                        </a:lnSpc>
                        <a:spcAft>
                          <a:spcPts val="0"/>
                        </a:spcAft>
                      </a:pPr>
                      <a:endParaRPr lang="en-GB" sz="5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500" dirty="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r>
                        <a:rPr lang="en-GB" sz="1000" b="1" dirty="0">
                          <a:effectLst/>
                          <a:latin typeface="Arial" panose="020B0604020202020204" pitchFamily="34" charset="0"/>
                          <a:cs typeface="Arial" panose="020B0604020202020204" pitchFamily="34" charset="0"/>
                        </a:rPr>
                        <a:t>Secondary Care</a:t>
                      </a:r>
                      <a:r>
                        <a:rPr lang="en-GB" sz="1000" dirty="0">
                          <a:effectLst/>
                          <a:latin typeface="Arial" panose="020B0604020202020204" pitchFamily="34" charset="0"/>
                          <a:cs typeface="Arial" panose="020B0604020202020204" pitchFamily="34" charset="0"/>
                        </a:rPr>
                        <a:t>: Continued prioritisation of patients according to clinical need and reduction of backlog through waiting list initiatives including additional intermediate capacity (see below).</a:t>
                      </a:r>
                    </a:p>
                    <a:p>
                      <a:pPr>
                        <a:lnSpc>
                          <a:spcPct val="107000"/>
                        </a:lnSpc>
                        <a:spcBef>
                          <a:spcPts val="600"/>
                        </a:spcBef>
                        <a:spcAft>
                          <a:spcPts val="0"/>
                        </a:spcAft>
                      </a:pPr>
                      <a:r>
                        <a:rPr lang="en-GB" sz="1000" b="1" dirty="0">
                          <a:effectLst/>
                          <a:latin typeface="Arial" panose="020B0604020202020204" pitchFamily="34" charset="0"/>
                          <a:cs typeface="Arial" panose="020B0604020202020204" pitchFamily="34" charset="0"/>
                        </a:rPr>
                        <a:t>Community Dental Services</a:t>
                      </a:r>
                      <a:r>
                        <a:rPr lang="en-GB" sz="1000" dirty="0">
                          <a:effectLst/>
                          <a:latin typeface="Arial" panose="020B0604020202020204" pitchFamily="34" charset="0"/>
                          <a:cs typeface="Arial" panose="020B0604020202020204" pitchFamily="34" charset="0"/>
                        </a:rPr>
                        <a:t>: Ongoing management of existing and new caseload and development of additional Oral Health Promotion schemes. Development of services for patients in care homes. Focus on paediatrics ensuring appropriate care is delivered by GDPs and increasing secure access to GA facilities. Focus on backlog where not already addressed.</a:t>
                      </a:r>
                    </a:p>
                    <a:p>
                      <a:pPr>
                        <a:lnSpc>
                          <a:spcPct val="107000"/>
                        </a:lnSpc>
                        <a:spcBef>
                          <a:spcPts val="600"/>
                        </a:spcBef>
                        <a:spcAft>
                          <a:spcPts val="0"/>
                        </a:spcAft>
                      </a:pPr>
                      <a:r>
                        <a:rPr lang="en-GB" sz="1000" b="1" dirty="0">
                          <a:effectLst/>
                          <a:latin typeface="Arial" panose="020B0604020202020204" pitchFamily="34" charset="0"/>
                          <a:cs typeface="Arial" panose="020B0604020202020204" pitchFamily="34" charset="0"/>
                        </a:rPr>
                        <a:t>Primary Care</a:t>
                      </a:r>
                      <a:r>
                        <a:rPr lang="en-GB" sz="1000" dirty="0">
                          <a:effectLst/>
                          <a:latin typeface="Arial" panose="020B0604020202020204" pitchFamily="34" charset="0"/>
                          <a:cs typeface="Arial" panose="020B0604020202020204" pitchFamily="34" charset="0"/>
                        </a:rPr>
                        <a:t>: Prioritisation of urgent cases and vulnerable patients.  Working towards normal recall schedules for patients without significant oral health needs. Increased commissioning of intermediate services where capacity allows.</a:t>
                      </a:r>
                    </a:p>
                    <a:p>
                      <a:pPr>
                        <a:lnSpc>
                          <a:spcPct val="107000"/>
                        </a:lnSpc>
                        <a:spcBef>
                          <a:spcPts val="600"/>
                        </a:spcBef>
                        <a:spcAft>
                          <a:spcPts val="0"/>
                        </a:spcAft>
                      </a:pPr>
                      <a:r>
                        <a:rPr lang="en-GB" sz="1000" dirty="0">
                          <a:effectLst/>
                          <a:latin typeface="Arial" panose="020B0604020202020204" pitchFamily="34" charset="0"/>
                          <a:cs typeface="Arial" panose="020B0604020202020204" pitchFamily="34" charset="0"/>
                        </a:rPr>
                        <a:t>Innovative ways of directing patients to the right place to get routine/urgent and necessary dental services. </a:t>
                      </a:r>
                      <a:r>
                        <a:rPr lang="en-GB" sz="1000" dirty="0">
                          <a:solidFill>
                            <a:schemeClr val="tx1"/>
                          </a:solidFill>
                          <a:effectLst/>
                          <a:latin typeface="Arial" panose="020B0604020202020204" pitchFamily="34" charset="0"/>
                          <a:cs typeface="Arial" panose="020B0604020202020204" pitchFamily="34" charset="0"/>
                        </a:rPr>
                        <a:t>Focus on developing access to services for those with SMD.</a:t>
                      </a:r>
                    </a:p>
                  </a:txBody>
                  <a:tcPr marL="32511" marR="32511" marT="0" marB="0"/>
                </a:tc>
                <a:tc>
                  <a:txBody>
                    <a:bodyPr/>
                    <a:lstStyle/>
                    <a:p>
                      <a:pPr>
                        <a:lnSpc>
                          <a:spcPct val="107000"/>
                        </a:lnSpc>
                        <a:spcBef>
                          <a:spcPts val="1200"/>
                        </a:spcBef>
                        <a:spcAft>
                          <a:spcPts val="0"/>
                        </a:spcAft>
                      </a:pPr>
                      <a:endParaRPr lang="en-GB" sz="800" dirty="0">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7000"/>
                        </a:lnSpc>
                        <a:spcBef>
                          <a:spcPts val="600"/>
                        </a:spcBef>
                        <a:spcAft>
                          <a:spcPts val="0"/>
                        </a:spcAft>
                        <a:buClrTx/>
                        <a:buSzTx/>
                        <a:buFontTx/>
                        <a:buNone/>
                        <a:tabLst/>
                        <a:defRPr/>
                      </a:pPr>
                      <a:r>
                        <a:rPr lang="en-GB" sz="1100" b="1" dirty="0">
                          <a:effectLst/>
                          <a:latin typeface="Arial" panose="020B0604020202020204" pitchFamily="34" charset="0"/>
                          <a:cs typeface="Arial" panose="020B0604020202020204" pitchFamily="34" charset="0"/>
                        </a:rPr>
                        <a:t>Secondary Care</a:t>
                      </a:r>
                      <a:r>
                        <a:rPr lang="en-GB" sz="1100" dirty="0">
                          <a:effectLst/>
                          <a:latin typeface="Arial" panose="020B0604020202020204" pitchFamily="34" charset="0"/>
                          <a:cs typeface="Arial" panose="020B0604020202020204" pitchFamily="34" charset="0"/>
                        </a:rPr>
                        <a:t>: Return to normal provision of services with focus on waiting times. Continued development for improvement in services where possible.</a:t>
                      </a:r>
                    </a:p>
                    <a:p>
                      <a:pPr>
                        <a:lnSpc>
                          <a:spcPct val="107000"/>
                        </a:lnSpc>
                        <a:spcBef>
                          <a:spcPts val="600"/>
                        </a:spcBef>
                        <a:spcAft>
                          <a:spcPts val="0"/>
                        </a:spcAft>
                      </a:pPr>
                      <a:r>
                        <a:rPr lang="en-GB" sz="1100" b="1" dirty="0">
                          <a:effectLst/>
                          <a:latin typeface="Arial" panose="020B0604020202020204" pitchFamily="34" charset="0"/>
                          <a:cs typeface="Arial" panose="020B0604020202020204" pitchFamily="34" charset="0"/>
                        </a:rPr>
                        <a:t>Community Dental Services</a:t>
                      </a:r>
                      <a:r>
                        <a:rPr lang="en-GB" sz="1100" dirty="0">
                          <a:effectLst/>
                          <a:latin typeface="Arial" panose="020B0604020202020204" pitchFamily="34" charset="0"/>
                          <a:cs typeface="Arial" panose="020B0604020202020204" pitchFamily="34" charset="0"/>
                        </a:rPr>
                        <a:t>: Return to normal provision of services with focus on waiting times. Continued development for improvement in services.</a:t>
                      </a:r>
                    </a:p>
                    <a:p>
                      <a:pPr>
                        <a:lnSpc>
                          <a:spcPct val="107000"/>
                        </a:lnSpc>
                        <a:spcBef>
                          <a:spcPts val="600"/>
                        </a:spcBef>
                        <a:spcAft>
                          <a:spcPts val="0"/>
                        </a:spcAft>
                      </a:pPr>
                      <a:r>
                        <a:rPr lang="en-GB" sz="1100" b="1" dirty="0">
                          <a:effectLst/>
                          <a:latin typeface="Arial" panose="020B0604020202020204" pitchFamily="34" charset="0"/>
                          <a:cs typeface="Arial" panose="020B0604020202020204" pitchFamily="34" charset="0"/>
                        </a:rPr>
                        <a:t>Primary Care</a:t>
                      </a:r>
                      <a:r>
                        <a:rPr lang="en-GB" sz="1100" dirty="0">
                          <a:effectLst/>
                          <a:latin typeface="Arial" panose="020B0604020202020204" pitchFamily="34" charset="0"/>
                          <a:cs typeface="Arial" panose="020B0604020202020204" pitchFamily="34" charset="0"/>
                        </a:rPr>
                        <a:t>: Steady state for Dental Services, back logs reduced where patients can access dental services with improved access to allow NICE recommended recall schedules. Review of OH Services, Innovative Commissioning including Prevention and Flexible Commissioning.</a:t>
                      </a:r>
                    </a:p>
                    <a:p>
                      <a:pPr>
                        <a:lnSpc>
                          <a:spcPct val="107000"/>
                        </a:lnSpc>
                        <a:spcAft>
                          <a:spcPts val="0"/>
                        </a:spcAft>
                      </a:pP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800" dirty="0">
                        <a:effectLst/>
                        <a:latin typeface="Arial" panose="020B0604020202020204" pitchFamily="34" charset="0"/>
                        <a:cs typeface="Arial" panose="020B0604020202020204" pitchFamily="34" charset="0"/>
                      </a:endParaRPr>
                    </a:p>
                    <a:p>
                      <a:pPr>
                        <a:lnSpc>
                          <a:spcPct val="107000"/>
                        </a:lnSpc>
                        <a:spcAft>
                          <a:spcPts val="0"/>
                        </a:spcAft>
                      </a:pPr>
                      <a:r>
                        <a:rPr lang="en-GB" sz="1100" dirty="0">
                          <a:effectLst/>
                          <a:latin typeface="Arial" panose="020B0604020202020204" pitchFamily="34" charset="0"/>
                          <a:cs typeface="Arial" panose="020B0604020202020204" pitchFamily="34" charset="0"/>
                        </a:rPr>
                        <a:t>Due to delays with the vaccine and lockdowns, this road map would be a live document and would need updating on a regular basis.</a:t>
                      </a:r>
                    </a:p>
                    <a:p>
                      <a:pPr>
                        <a:lnSpc>
                          <a:spcPct val="107000"/>
                        </a:lnSpc>
                        <a:spcAft>
                          <a:spcPts val="0"/>
                        </a:spcAft>
                      </a:pPr>
                      <a:endParaRPr lang="en-GB" sz="1100" dirty="0">
                        <a:effectLst/>
                        <a:latin typeface="Arial" panose="020B0604020202020204" pitchFamily="34" charset="0"/>
                        <a:cs typeface="Arial" panose="020B0604020202020204" pitchFamily="34" charset="0"/>
                      </a:endParaRPr>
                    </a:p>
                    <a:p>
                      <a:pPr>
                        <a:lnSpc>
                          <a:spcPct val="107000"/>
                        </a:lnSpc>
                        <a:spcAft>
                          <a:spcPts val="0"/>
                        </a:spcAft>
                      </a:pPr>
                      <a:r>
                        <a:rPr lang="en-GB" sz="1100" dirty="0">
                          <a:effectLst/>
                          <a:latin typeface="Arial" panose="020B0604020202020204" pitchFamily="34" charset="0"/>
                          <a:cs typeface="Arial" panose="020B0604020202020204" pitchFamily="34" charset="0"/>
                        </a:rPr>
                        <a:t>The following would have an impact: </a:t>
                      </a:r>
                    </a:p>
                    <a:p>
                      <a:pPr>
                        <a:lnSpc>
                          <a:spcPct val="107000"/>
                        </a:lnSpc>
                        <a:spcAft>
                          <a:spcPts val="0"/>
                        </a:spcAft>
                      </a:pPr>
                      <a:endParaRPr lang="en-GB" sz="1100" dirty="0">
                        <a:effectLst/>
                        <a:latin typeface="Arial" panose="020B0604020202020204" pitchFamily="34"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100" dirty="0">
                          <a:effectLst/>
                          <a:latin typeface="Arial" panose="020B0604020202020204" pitchFamily="34" charset="0"/>
                          <a:cs typeface="Arial" panose="020B0604020202020204" pitchFamily="34" charset="0"/>
                        </a:rPr>
                        <a:t>Further restrictions due to COVID impact in hospital services</a:t>
                      </a:r>
                    </a:p>
                    <a:p>
                      <a:pPr marL="171450" indent="-171450">
                        <a:lnSpc>
                          <a:spcPct val="107000"/>
                        </a:lnSpc>
                        <a:spcAft>
                          <a:spcPts val="0"/>
                        </a:spcAft>
                        <a:buFont typeface="Arial" panose="020B0604020202020204" pitchFamily="34" charset="0"/>
                        <a:buChar char="•"/>
                      </a:pPr>
                      <a:endParaRPr lang="en-GB" sz="1100" dirty="0">
                        <a:effectLst/>
                        <a:latin typeface="Arial" panose="020B0604020202020204" pitchFamily="34"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100" dirty="0">
                          <a:effectLst/>
                          <a:latin typeface="Arial" panose="020B0604020202020204" pitchFamily="34" charset="0"/>
                          <a:cs typeface="Arial" panose="020B0604020202020204" pitchFamily="34" charset="0"/>
                        </a:rPr>
                        <a:t>Dental funds/allocations</a:t>
                      </a:r>
                    </a:p>
                    <a:p>
                      <a:pPr marL="171450" indent="-171450">
                        <a:lnSpc>
                          <a:spcPct val="107000"/>
                        </a:lnSpc>
                        <a:spcAft>
                          <a:spcPts val="0"/>
                        </a:spcAft>
                        <a:buFont typeface="Arial" panose="020B0604020202020204" pitchFamily="34" charset="0"/>
                        <a:buChar char="•"/>
                      </a:pPr>
                      <a:endParaRPr lang="en-GB" sz="1100" dirty="0">
                        <a:effectLst/>
                        <a:latin typeface="Arial" panose="020B0604020202020204" pitchFamily="34"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100" dirty="0">
                          <a:effectLst/>
                          <a:latin typeface="Arial" panose="020B0604020202020204" pitchFamily="34" charset="0"/>
                          <a:cs typeface="Arial" panose="020B0604020202020204" pitchFamily="34" charset="0"/>
                        </a:rPr>
                        <a:t>Changes to the targets</a:t>
                      </a:r>
                    </a:p>
                    <a:p>
                      <a:pPr marL="171450" indent="-171450">
                        <a:lnSpc>
                          <a:spcPct val="107000"/>
                        </a:lnSpc>
                        <a:spcAft>
                          <a:spcPts val="0"/>
                        </a:spcAft>
                        <a:buFont typeface="Arial" panose="020B0604020202020204" pitchFamily="34" charset="0"/>
                        <a:buChar char="•"/>
                      </a:pPr>
                      <a:endParaRPr lang="en-GB" sz="1100" dirty="0">
                        <a:effectLst/>
                        <a:latin typeface="Arial" panose="020B0604020202020204" pitchFamily="34" charset="0"/>
                        <a:cs typeface="Arial" panose="020B0604020202020204" pitchFamily="34" charset="0"/>
                      </a:endParaRPr>
                    </a:p>
                    <a:p>
                      <a:pPr marL="171450" indent="-171450">
                        <a:lnSpc>
                          <a:spcPct val="107000"/>
                        </a:lnSpc>
                        <a:spcAft>
                          <a:spcPts val="0"/>
                        </a:spcAft>
                        <a:buFont typeface="Arial" panose="020B0604020202020204" pitchFamily="34" charset="0"/>
                        <a:buChar char="•"/>
                      </a:pPr>
                      <a:r>
                        <a:rPr lang="en-GB" sz="1100" dirty="0">
                          <a:effectLst/>
                          <a:latin typeface="Arial" panose="020B0604020202020204" pitchFamily="34" charset="0"/>
                          <a:cs typeface="Arial" panose="020B0604020202020204" pitchFamily="34" charset="0"/>
                        </a:rPr>
                        <a:t>Increased need due to deterioration of oral health during the pandemic.</a:t>
                      </a:r>
                    </a:p>
                    <a:p>
                      <a:pPr>
                        <a:lnSpc>
                          <a:spcPct val="107000"/>
                        </a:lnSpc>
                        <a:spcAft>
                          <a:spcPts val="0"/>
                        </a:spcAft>
                      </a:pPr>
                      <a:endParaRPr lang="en-GB" sz="800" dirty="0">
                        <a:effectLst/>
                        <a:latin typeface="Arial" panose="020B0604020202020204" pitchFamily="34" charset="0"/>
                        <a:cs typeface="Arial" panose="020B0604020202020204" pitchFamily="34" charset="0"/>
                      </a:endParaRPr>
                    </a:p>
                    <a:p>
                      <a:pPr>
                        <a:lnSpc>
                          <a:spcPct val="107000"/>
                        </a:lnSpc>
                        <a:spcAft>
                          <a:spcPts val="0"/>
                        </a:spcAft>
                      </a:pPr>
                      <a:endParaRPr lang="en-GB" sz="800" dirty="0">
                        <a:effectLst/>
                        <a:latin typeface="Arial" panose="020B0604020202020204" pitchFamily="34" charset="0"/>
                        <a:cs typeface="Arial" panose="020B0604020202020204" pitchFamily="34" charset="0"/>
                      </a:endParaRPr>
                    </a:p>
                    <a:p>
                      <a:pPr algn="ctr">
                        <a:lnSpc>
                          <a:spcPct val="107000"/>
                        </a:lnSpc>
                        <a:spcAft>
                          <a:spcPts val="0"/>
                        </a:spcAft>
                      </a:pPr>
                      <a:endParaRPr lang="en-GB" sz="8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extLst>
                  <a:ext uri="{0D108BD9-81ED-4DB2-BD59-A6C34878D82A}">
                    <a16:rowId xmlns:a16="http://schemas.microsoft.com/office/drawing/2014/main" val="234034808"/>
                  </a:ext>
                </a:extLst>
              </a:tr>
              <a:tr h="525539">
                <a:tc>
                  <a:txBody>
                    <a:bodyPr/>
                    <a:lstStyle/>
                    <a:p>
                      <a:pPr algn="ctr">
                        <a:lnSpc>
                          <a:spcPct val="107000"/>
                        </a:lnSpc>
                        <a:spcAft>
                          <a:spcPts val="0"/>
                        </a:spcAft>
                      </a:pPr>
                      <a:endParaRPr lang="en-GB" sz="1100" dirty="0">
                        <a:effectLst/>
                        <a:latin typeface="Arial" panose="020B0604020202020204" pitchFamily="34" charset="0"/>
                        <a:cs typeface="Arial" panose="020B0604020202020204" pitchFamily="34" charset="0"/>
                      </a:endParaRPr>
                    </a:p>
                    <a:p>
                      <a:pPr algn="ctr">
                        <a:lnSpc>
                          <a:spcPct val="107000"/>
                        </a:lnSpc>
                        <a:spcAft>
                          <a:spcPts val="0"/>
                        </a:spcAft>
                      </a:pPr>
                      <a:r>
                        <a:rPr lang="en-GB" sz="1100" dirty="0">
                          <a:solidFill>
                            <a:schemeClr val="tx1"/>
                          </a:solidFill>
                          <a:effectLst/>
                          <a:latin typeface="Arial" panose="020B0604020202020204" pitchFamily="34" charset="0"/>
                          <a:cs typeface="Arial" panose="020B0604020202020204" pitchFamily="34" charset="0"/>
                        </a:rPr>
                        <a:t>Timescale: 6 - 12 months </a:t>
                      </a:r>
                    </a:p>
                    <a:p>
                      <a:pPr algn="ctr">
                        <a:lnSpc>
                          <a:spcPct val="107000"/>
                        </a:lnSpc>
                        <a:spcAft>
                          <a:spcPts val="0"/>
                        </a:spcAft>
                      </a:pPr>
                      <a:r>
                        <a:rPr lang="en-GB" sz="1100" dirty="0">
                          <a:solidFill>
                            <a:schemeClr val="tx1"/>
                          </a:solidFill>
                          <a:effectLst/>
                          <a:latin typeface="Arial" panose="020B0604020202020204" pitchFamily="34" charset="0"/>
                          <a:cs typeface="Arial" panose="020B0604020202020204" pitchFamily="34" charset="0"/>
                        </a:rPr>
                        <a:t>(to achieve by April 2022)</a:t>
                      </a:r>
                      <a:endPar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1100" b="1" dirty="0">
                        <a:effectLst/>
                        <a:latin typeface="Arial" panose="020B0604020202020204" pitchFamily="34" charset="0"/>
                        <a:cs typeface="Arial" panose="020B0604020202020204" pitchFamily="34" charset="0"/>
                      </a:endParaRPr>
                    </a:p>
                    <a:p>
                      <a:pPr algn="ctr">
                        <a:lnSpc>
                          <a:spcPct val="107000"/>
                        </a:lnSpc>
                        <a:spcAft>
                          <a:spcPts val="0"/>
                        </a:spcAft>
                      </a:pPr>
                      <a:r>
                        <a:rPr lang="en-GB" sz="1100" b="1" dirty="0">
                          <a:effectLst/>
                          <a:latin typeface="Arial" panose="020B0604020202020204" pitchFamily="34" charset="0"/>
                          <a:cs typeface="Arial" panose="020B0604020202020204" pitchFamily="34" charset="0"/>
                        </a:rPr>
                        <a:t>Timescale: 12 - 48 months </a:t>
                      </a:r>
                    </a:p>
                    <a:p>
                      <a:pPr algn="ctr">
                        <a:lnSpc>
                          <a:spcPct val="107000"/>
                        </a:lnSpc>
                        <a:spcAft>
                          <a:spcPts val="0"/>
                        </a:spcAft>
                      </a:pPr>
                      <a:r>
                        <a:rPr lang="en-GB" sz="1100" b="1" dirty="0">
                          <a:effectLst/>
                          <a:latin typeface="Arial" panose="020B0604020202020204" pitchFamily="34" charset="0"/>
                          <a:cs typeface="Arial" panose="020B0604020202020204" pitchFamily="34" charset="0"/>
                        </a:rPr>
                        <a:t>(to achieve by April 2025)</a:t>
                      </a:r>
                      <a:endParaRPr lang="en-GB" sz="1100" b="1"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endParaRPr lang="en-GB" sz="1100" b="1" dirty="0">
                        <a:effectLst/>
                        <a:latin typeface="Arial" panose="020B0604020202020204" pitchFamily="34" charset="0"/>
                        <a:cs typeface="Arial" panose="020B0604020202020204" pitchFamily="34" charset="0"/>
                      </a:endParaRPr>
                    </a:p>
                    <a:p>
                      <a:pPr algn="ctr">
                        <a:lnSpc>
                          <a:spcPct val="107000"/>
                        </a:lnSpc>
                        <a:spcAft>
                          <a:spcPts val="0"/>
                        </a:spcAft>
                      </a:pPr>
                      <a:r>
                        <a:rPr lang="en-GB" sz="1100" b="1" dirty="0">
                          <a:effectLst/>
                          <a:latin typeface="Arial" panose="020B0604020202020204" pitchFamily="34" charset="0"/>
                          <a:cs typeface="Arial" panose="020B0604020202020204" pitchFamily="34" charset="0"/>
                        </a:rPr>
                        <a:t>Timescales 48 - 60 months </a:t>
                      </a:r>
                    </a:p>
                    <a:p>
                      <a:pPr algn="ctr">
                        <a:lnSpc>
                          <a:spcPct val="107000"/>
                        </a:lnSpc>
                        <a:spcAft>
                          <a:spcPts val="0"/>
                        </a:spcAft>
                      </a:pPr>
                      <a:r>
                        <a:rPr lang="en-GB" sz="1100" b="1" dirty="0">
                          <a:effectLst/>
                          <a:latin typeface="Arial" panose="020B0604020202020204" pitchFamily="34" charset="0"/>
                          <a:cs typeface="Arial" panose="020B0604020202020204" pitchFamily="34" charset="0"/>
                        </a:rPr>
                        <a:t>(to achieve by April 2026 ) </a:t>
                      </a:r>
                      <a:endParaRPr lang="en-GB" sz="1100" b="1"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tc>
                  <a:txBody>
                    <a:bodyPr/>
                    <a:lstStyle/>
                    <a:p>
                      <a:pPr algn="ctr">
                        <a:lnSpc>
                          <a:spcPct val="107000"/>
                        </a:lnSpc>
                        <a:spcAft>
                          <a:spcPts val="0"/>
                        </a:spcAft>
                      </a:pPr>
                      <a:r>
                        <a:rPr lang="en-GB" sz="500" dirty="0">
                          <a:effectLst/>
                          <a:latin typeface="Arial" panose="020B0604020202020204" pitchFamily="34" charset="0"/>
                          <a:cs typeface="Arial" panose="020B0604020202020204" pitchFamily="34" charset="0"/>
                        </a:rPr>
                        <a:t> </a:t>
                      </a:r>
                    </a:p>
                    <a:p>
                      <a:pPr algn="ctr">
                        <a:lnSpc>
                          <a:spcPct val="107000"/>
                        </a:lnSpc>
                        <a:spcAft>
                          <a:spcPts val="0"/>
                        </a:spcAft>
                      </a:pPr>
                      <a:r>
                        <a:rPr lang="en-GB" sz="500" dirty="0">
                          <a:effectLst/>
                          <a:latin typeface="Arial" panose="020B0604020202020204" pitchFamily="34" charset="0"/>
                          <a:cs typeface="Arial" panose="020B0604020202020204" pitchFamily="34" charset="0"/>
                        </a:rPr>
                        <a:t> </a:t>
                      </a:r>
                      <a:endParaRPr lang="en-GB" sz="500" dirty="0">
                        <a:effectLst/>
                        <a:latin typeface="Arial" panose="020B0604020202020204" pitchFamily="34" charset="0"/>
                        <a:ea typeface="Calibri" panose="020F0502020204030204" pitchFamily="34" charset="0"/>
                        <a:cs typeface="Arial" panose="020B0604020202020204" pitchFamily="34" charset="0"/>
                      </a:endParaRPr>
                    </a:p>
                  </a:txBody>
                  <a:tcPr marL="32511" marR="32511" marT="0" marB="0"/>
                </a:tc>
                <a:extLst>
                  <a:ext uri="{0D108BD9-81ED-4DB2-BD59-A6C34878D82A}">
                    <a16:rowId xmlns:a16="http://schemas.microsoft.com/office/drawing/2014/main" val="3287578963"/>
                  </a:ext>
                </a:extLst>
              </a:tr>
            </a:tbl>
          </a:graphicData>
        </a:graphic>
      </p:graphicFrame>
    </p:spTree>
    <p:extLst>
      <p:ext uri="{BB962C8B-B14F-4D97-AF65-F5344CB8AC3E}">
        <p14:creationId xmlns:p14="http://schemas.microsoft.com/office/powerpoint/2010/main" val="6447744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0A6FEE-5AA2-4609-9B98-C305E50AA7B0}"/>
              </a:ext>
            </a:extLst>
          </p:cNvPr>
          <p:cNvSpPr txBox="1"/>
          <p:nvPr/>
        </p:nvSpPr>
        <p:spPr>
          <a:xfrm>
            <a:off x="449193" y="841498"/>
            <a:ext cx="11494580" cy="5847755"/>
          </a:xfrm>
          <a:prstGeom prst="rect">
            <a:avLst/>
          </a:prstGeom>
          <a:noFill/>
        </p:spPr>
        <p:txBody>
          <a:bodyPr wrap="square" rtlCol="0">
            <a:spAutoFit/>
          </a:bodyPr>
          <a:lstStyle/>
          <a:p>
            <a:pPr fontAlgn="base"/>
            <a:endParaRPr lang="en-GB" sz="1400" b="1" dirty="0">
              <a:solidFill>
                <a:schemeClr val="accent1"/>
              </a:solidFill>
              <a:latin typeface="Arial" panose="020B0604020202020204" pitchFamily="34" charset="0"/>
              <a:cs typeface="Arial" panose="020B0604020202020204" pitchFamily="34" charset="0"/>
            </a:endParaRPr>
          </a:p>
          <a:p>
            <a:pPr fontAlgn="base"/>
            <a:r>
              <a:rPr lang="en-GB" sz="1400" b="1" dirty="0">
                <a:solidFill>
                  <a:schemeClr val="accent1"/>
                </a:solidFill>
                <a:latin typeface="Arial" panose="020B0604020202020204" pitchFamily="34" charset="0"/>
                <a:cs typeface="Arial" panose="020B0604020202020204" pitchFamily="34" charset="0"/>
              </a:rPr>
              <a:t>Weekend Access</a:t>
            </a:r>
            <a:r>
              <a:rPr lang="en-GB" sz="1400" dirty="0">
                <a:solidFill>
                  <a:schemeClr val="accent1"/>
                </a:solidFill>
                <a:latin typeface="Arial" panose="020B0604020202020204" pitchFamily="34" charset="0"/>
                <a:cs typeface="Arial" panose="020B0604020202020204" pitchFamily="34" charset="0"/>
              </a:rPr>
              <a:t> </a:t>
            </a:r>
            <a:r>
              <a:rPr lang="en-GB" sz="1400" dirty="0">
                <a:latin typeface="Arial" panose="020B0604020202020204" pitchFamily="34" charset="0"/>
                <a:cs typeface="Arial" panose="020B0604020202020204" pitchFamily="34" charset="0"/>
              </a:rPr>
              <a:t> </a:t>
            </a:r>
          </a:p>
          <a:p>
            <a:r>
              <a:rPr lang="en-GB" sz="1400" dirty="0">
                <a:solidFill>
                  <a:schemeClr val="accent1"/>
                </a:solidFill>
                <a:latin typeface="Arial" panose="020B0604020202020204" pitchFamily="34" charset="0"/>
                <a:cs typeface="Arial" panose="020B0604020202020204" pitchFamily="34" charset="0"/>
              </a:rPr>
              <a:t>To increase face-to-face dental access over and above any national activity targets.  The Midlands Region commissioned additional non-recurrent weekend activity to be delivered on a sessional basis for the 33 week period between 14 August 2021 and 31 March 2022.  During this period, 21,200 patients were seen at the additional weekend sessions and 20,910 were signposted to reserved urgent access appointments at participating practices (Monday to Friday); 42,110 additional patients were seen in total.   </a:t>
            </a:r>
          </a:p>
          <a:p>
            <a:pPr fontAlgn="base"/>
            <a:r>
              <a:rPr lang="en-GB" sz="1400" b="1" dirty="0">
                <a:solidFill>
                  <a:schemeClr val="accent1"/>
                </a:solidFill>
                <a:latin typeface="Arial" panose="020B0604020202020204" pitchFamily="34" charset="0"/>
                <a:cs typeface="Arial" panose="020B0604020202020204" pitchFamily="34" charset="0"/>
              </a:rPr>
              <a:t>Access to Urgent Care</a:t>
            </a:r>
          </a:p>
          <a:p>
            <a:pPr fontAlgn="base"/>
            <a:r>
              <a:rPr lang="en-GB" sz="1400" dirty="0">
                <a:solidFill>
                  <a:srgbClr val="005EB8"/>
                </a:solidFill>
                <a:latin typeface="Arial" panose="020B0604020202020204" pitchFamily="34" charset="0"/>
                <a:cs typeface="Arial" panose="020B0604020202020204" pitchFamily="34" charset="0"/>
              </a:rPr>
              <a:t>There has been a focus on gaps in provision for weekday OOH/in hours where no Dental Access Centres or 8-8 cover is in place. The intention is to improve access for those without a regular dentist who are struggling to access care.  This is really important and links to one of the risks from a patient safety perspective but also in terms of the fact that it is exacerbating health inequalities.  Potential to expand the service to use flexible commissioning to address irregular attenders’ high dental needs.  Scoping a pathway to provide practices incentive to stabilise these patients ready to be acceptable back into normal preventative care.</a:t>
            </a:r>
          </a:p>
          <a:p>
            <a:pPr lvl="0"/>
            <a:r>
              <a:rPr lang="en-GB" sz="1400" b="1" dirty="0">
                <a:solidFill>
                  <a:srgbClr val="005EB8"/>
                </a:solidFill>
                <a:latin typeface="Arial" panose="020B0604020202020204" pitchFamily="34" charset="0"/>
                <a:cs typeface="Arial" panose="020B0604020202020204" pitchFamily="34" charset="0"/>
              </a:rPr>
              <a:t>Ventilation and Filtration</a:t>
            </a:r>
          </a:p>
          <a:p>
            <a:pPr fontAlgn="base"/>
            <a:r>
              <a:rPr lang="en-GB" sz="1400" dirty="0">
                <a:solidFill>
                  <a:srgbClr val="005EB8"/>
                </a:solidFill>
                <a:latin typeface="Arial" panose="020B0604020202020204" pitchFamily="34" charset="0"/>
                <a:cs typeface="Arial" panose="020B0604020202020204" pitchFamily="34" charset="0"/>
              </a:rPr>
              <a:t>NHSE offered capped financial support for practices to undertake a basic ventilation and filtration survey to understand their current premises position and how ventilation and filtration can be improved within practice to maximise throughput.   </a:t>
            </a:r>
          </a:p>
          <a:p>
            <a:pPr fontAlgn="base"/>
            <a:r>
              <a:rPr lang="en-GB" sz="1400" b="1" dirty="0">
                <a:solidFill>
                  <a:srgbClr val="005EB8"/>
                </a:solidFill>
                <a:latin typeface="Arial" panose="020B0604020202020204" pitchFamily="34" charset="0"/>
                <a:cs typeface="Arial" panose="020B0604020202020204" pitchFamily="34" charset="0"/>
              </a:rPr>
              <a:t>Paediatric Shared Care Pathway</a:t>
            </a:r>
          </a:p>
          <a:p>
            <a:pPr fontAlgn="base"/>
            <a:r>
              <a:rPr lang="en-GB" sz="1400" dirty="0">
                <a:solidFill>
                  <a:srgbClr val="005EB8"/>
                </a:solidFill>
                <a:latin typeface="Arial" panose="020B0604020202020204" pitchFamily="34" charset="0"/>
                <a:cs typeface="Arial" panose="020B0604020202020204" pitchFamily="34" charset="0"/>
              </a:rPr>
              <a:t>A paediatric shared care pathway has been developed whereby CDS services triage their referrals and send appropriate cases to identified practices who have been selected as ‘Community Service Support’ practices; at the same time, rejecting any inappropriate referrals back to GDPs where they should be managed. </a:t>
            </a:r>
          </a:p>
          <a:p>
            <a:pPr fontAlgn="base"/>
            <a:r>
              <a:rPr lang="en-GB" sz="1400" b="1" dirty="0">
                <a:solidFill>
                  <a:srgbClr val="005EB8"/>
                </a:solidFill>
                <a:latin typeface="Arial" panose="020B0604020202020204" pitchFamily="34" charset="0"/>
                <a:cs typeface="Arial" panose="020B0604020202020204" pitchFamily="34" charset="0"/>
              </a:rPr>
              <a:t>IMOS Waiting list initiatives</a:t>
            </a:r>
          </a:p>
          <a:p>
            <a:pPr fontAlgn="base"/>
            <a:r>
              <a:rPr lang="en-GB" sz="1400" dirty="0">
                <a:solidFill>
                  <a:srgbClr val="005EB8"/>
                </a:solidFill>
                <a:latin typeface="Arial" panose="020B0604020202020204" pitchFamily="34" charset="0"/>
                <a:cs typeface="Arial" panose="020B0604020202020204" pitchFamily="34" charset="0"/>
              </a:rPr>
              <a:t>During 2021/22, £1.1m was invested in additional IMOS activity to reduce the number of patients waiting and waiting times.</a:t>
            </a:r>
          </a:p>
          <a:p>
            <a:pPr fontAlgn="base"/>
            <a:r>
              <a:rPr lang="en-GB" sz="1400" b="1" dirty="0">
                <a:solidFill>
                  <a:srgbClr val="005EB8"/>
                </a:solidFill>
                <a:latin typeface="Arial" panose="020B0604020202020204" pitchFamily="34" charset="0"/>
                <a:cs typeface="Arial" panose="020B0604020202020204" pitchFamily="34" charset="0"/>
              </a:rPr>
              <a:t>National access investment</a:t>
            </a:r>
          </a:p>
          <a:p>
            <a:pPr fontAlgn="base"/>
            <a:r>
              <a:rPr lang="en-GB" sz="1400" dirty="0">
                <a:solidFill>
                  <a:srgbClr val="005EB8"/>
                </a:solidFill>
                <a:latin typeface="Arial" panose="020B0604020202020204" pitchFamily="34" charset="0"/>
                <a:cs typeface="Arial" panose="020B0604020202020204" pitchFamily="34" charset="0"/>
              </a:rPr>
              <a:t>The Region commissioned £2.2m of additional activity to increase access in primary, community and secondary care.  An additional 3,289,37 and 79 sessions respectively delivering an additional c 13,000 appointments.</a:t>
            </a:r>
          </a:p>
          <a:p>
            <a:endParaRPr lang="en-GB" sz="1400" dirty="0">
              <a:solidFill>
                <a:srgbClr val="005EB8"/>
              </a:solidFill>
              <a:latin typeface="Arial" panose="020B0604020202020204" pitchFamily="34" charset="0"/>
              <a:cs typeface="Arial" panose="020B0604020202020204" pitchFamily="34" charset="0"/>
            </a:endParaRPr>
          </a:p>
          <a:p>
            <a:pPr fontAlgn="base"/>
            <a:endParaRPr lang="en-GB" sz="1200" dirty="0"/>
          </a:p>
          <a:p>
            <a:endParaRPr lang="en-GB" sz="1200" dirty="0"/>
          </a:p>
        </p:txBody>
      </p:sp>
      <p:sp>
        <p:nvSpPr>
          <p:cNvPr id="4" name="Title 1">
            <a:extLst>
              <a:ext uri="{FF2B5EF4-FFF2-40B4-BE49-F238E27FC236}">
                <a16:creationId xmlns:a16="http://schemas.microsoft.com/office/drawing/2014/main" id="{B5E86DA6-E93D-4B9B-A046-27868795A7E6}"/>
              </a:ext>
            </a:extLst>
          </p:cNvPr>
          <p:cNvSpPr txBox="1">
            <a:spLocks/>
          </p:cNvSpPr>
          <p:nvPr/>
        </p:nvSpPr>
        <p:spPr>
          <a:xfrm>
            <a:off x="572132" y="364095"/>
            <a:ext cx="10001657" cy="6711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2021/22 Restoration Initiatives</a:t>
            </a:r>
            <a:endParaRPr lang="en-GB" sz="3200" dirty="0">
              <a:solidFill>
                <a:schemeClr val="accent1"/>
              </a:solidFill>
            </a:endParaRPr>
          </a:p>
        </p:txBody>
      </p:sp>
    </p:spTree>
    <p:extLst>
      <p:ext uri="{BB962C8B-B14F-4D97-AF65-F5344CB8AC3E}">
        <p14:creationId xmlns:p14="http://schemas.microsoft.com/office/powerpoint/2010/main" val="1862282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17D93-5750-287B-E639-E089032F79B6}"/>
              </a:ext>
            </a:extLst>
          </p:cNvPr>
          <p:cNvSpPr>
            <a:spLocks noGrp="1"/>
          </p:cNvSpPr>
          <p:nvPr>
            <p:ph type="title"/>
          </p:nvPr>
        </p:nvSpPr>
        <p:spPr/>
        <p:txBody>
          <a:bodyPr/>
          <a:lstStyle/>
          <a:p>
            <a:r>
              <a:rPr lang="en-GB" dirty="0">
                <a:latin typeface="Arial"/>
                <a:cs typeface="Arial"/>
              </a:rPr>
              <a:t>Context</a:t>
            </a:r>
            <a:endParaRPr lang="en-GB" dirty="0"/>
          </a:p>
        </p:txBody>
      </p:sp>
      <p:sp>
        <p:nvSpPr>
          <p:cNvPr id="3" name="Content Placeholder 2">
            <a:extLst>
              <a:ext uri="{FF2B5EF4-FFF2-40B4-BE49-F238E27FC236}">
                <a16:creationId xmlns:a16="http://schemas.microsoft.com/office/drawing/2014/main" id="{416C5724-725A-93B2-456F-69E35AD52D2B}"/>
              </a:ext>
            </a:extLst>
          </p:cNvPr>
          <p:cNvSpPr>
            <a:spLocks noGrp="1"/>
          </p:cNvSpPr>
          <p:nvPr>
            <p:ph sz="quarter" idx="10"/>
          </p:nvPr>
        </p:nvSpPr>
        <p:spPr>
          <a:xfrm>
            <a:off x="781878" y="1833142"/>
            <a:ext cx="10641498" cy="4415257"/>
          </a:xfrm>
        </p:spPr>
        <p:txBody>
          <a:bodyPr vert="horz" lIns="91440" tIns="45720" rIns="91440" bIns="45720" rtlCol="0" anchor="t">
            <a:normAutofit/>
          </a:bodyPr>
          <a:lstStyle/>
          <a:p>
            <a:r>
              <a:rPr lang="en-GB" sz="1600" dirty="0">
                <a:solidFill>
                  <a:schemeClr val="accent1"/>
                </a:solidFill>
                <a:latin typeface="Arial"/>
                <a:cs typeface="Arial"/>
              </a:rPr>
              <a:t>This document has been prepared to aid Integrated Care Systems (ICSs) in understanding the common issues relating to dental commissioning across the Midlands that NHSE has been responding to in recent years and the plans previously in place relating to these.</a:t>
            </a:r>
          </a:p>
          <a:p>
            <a:r>
              <a:rPr lang="en-GB" sz="1600" dirty="0">
                <a:solidFill>
                  <a:schemeClr val="accent1"/>
                </a:solidFill>
              </a:rPr>
              <a:t>This strategy is supported by the ICS Data Dashboards that have been produced and circulated to systems. These ICS level dashboards will be updated quarterly and are </a:t>
            </a:r>
            <a:r>
              <a:rPr lang="en-GB" sz="1600" dirty="0">
                <a:solidFill>
                  <a:schemeClr val="accent1"/>
                </a:solidFill>
                <a:latin typeface="Arial"/>
                <a:cs typeface="Arial"/>
              </a:rPr>
              <a:t>designed to give information to ICS to allow them to consider the necessary plans and approaches for dental services that will need to be included in their local system strategies. </a:t>
            </a:r>
            <a:endParaRPr lang="en-GB" sz="1600" dirty="0">
              <a:solidFill>
                <a:schemeClr val="accent1"/>
              </a:solidFill>
            </a:endParaRPr>
          </a:p>
          <a:p>
            <a:r>
              <a:rPr lang="en-GB" sz="1600" dirty="0">
                <a:solidFill>
                  <a:schemeClr val="accent1"/>
                </a:solidFill>
                <a:latin typeface="Arial"/>
                <a:cs typeface="Arial"/>
              </a:rPr>
              <a:t>Each system will be unique in terms of the current situation and historical background.  It is likely that the prioritisation in each system will depend on a wider local system strategy informed by population health management.  Systems will need to consider what is achievable and what they may be willing to resource as part of those wider plans.</a:t>
            </a:r>
            <a:endParaRPr lang="en-GB" sz="1600" dirty="0">
              <a:solidFill>
                <a:schemeClr val="accent1"/>
              </a:solidFill>
            </a:endParaRPr>
          </a:p>
          <a:p>
            <a:r>
              <a:rPr lang="en-GB" sz="1600" dirty="0">
                <a:solidFill>
                  <a:schemeClr val="accent1"/>
                </a:solidFill>
                <a:latin typeface="Arial"/>
                <a:cs typeface="Arial"/>
              </a:rPr>
              <a:t>As priorities in individual areas may naturally differ, careful consideration will need to be given as to whether or not some initiatives are better tackled on a wider scale – this may give economies of scale and prevent duplication of work across systems.  There are likely to be some local initiatives necessary to tackle particular issues in individual areas but there are potentially other wider pieces of work that can be undertaken jointly but with consideration given to the timetable for a roll out across different areas.</a:t>
            </a:r>
            <a:endParaRPr lang="en-GB" sz="1600" dirty="0">
              <a:solidFill>
                <a:schemeClr val="accent1"/>
              </a:solidFill>
            </a:endParaRPr>
          </a:p>
        </p:txBody>
      </p:sp>
    </p:spTree>
    <p:extLst>
      <p:ext uri="{BB962C8B-B14F-4D97-AF65-F5344CB8AC3E}">
        <p14:creationId xmlns:p14="http://schemas.microsoft.com/office/powerpoint/2010/main" val="2914805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37017B-BBBA-4691-BD7B-600C7B1EE28B}"/>
              </a:ext>
            </a:extLst>
          </p:cNvPr>
          <p:cNvSpPr txBox="1">
            <a:spLocks/>
          </p:cNvSpPr>
          <p:nvPr/>
        </p:nvSpPr>
        <p:spPr>
          <a:xfrm>
            <a:off x="505630"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Investment Plans 2022/23</a:t>
            </a:r>
          </a:p>
        </p:txBody>
      </p:sp>
      <p:sp>
        <p:nvSpPr>
          <p:cNvPr id="6" name="TextBox 5">
            <a:extLst>
              <a:ext uri="{FF2B5EF4-FFF2-40B4-BE49-F238E27FC236}">
                <a16:creationId xmlns:a16="http://schemas.microsoft.com/office/drawing/2014/main" id="{03AFC5A2-6A97-4FA7-8099-72796A5E7FDD}"/>
              </a:ext>
            </a:extLst>
          </p:cNvPr>
          <p:cNvSpPr txBox="1"/>
          <p:nvPr/>
        </p:nvSpPr>
        <p:spPr>
          <a:xfrm>
            <a:off x="375155" y="973395"/>
            <a:ext cx="11181545" cy="5201424"/>
          </a:xfrm>
          <a:prstGeom prst="rect">
            <a:avLst/>
          </a:prstGeom>
          <a:noFill/>
        </p:spPr>
        <p:txBody>
          <a:bodyPr wrap="square" rtlCol="0">
            <a:spAutoFit/>
          </a:bodyPr>
          <a:lstStyle/>
          <a:p>
            <a:pPr marL="285750" indent="-285750">
              <a:buFont typeface="Arial" panose="020B0604020202020204" pitchFamily="34" charset="0"/>
              <a:buChar char="•"/>
            </a:pPr>
            <a:endParaRPr lang="en-GB" sz="1400" dirty="0">
              <a:solidFill>
                <a:srgbClr val="0070C0"/>
              </a:solidFill>
            </a:endParaRP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RTT investment - 2022/23 Secondary care waiting lists -</a:t>
            </a:r>
            <a:r>
              <a:rPr lang="en-GB" sz="1600" dirty="0">
                <a:solidFill>
                  <a:schemeClr val="accent1"/>
                </a:solidFill>
                <a:latin typeface="Arial" panose="020B0604020202020204" pitchFamily="34" charset="0"/>
                <a:cs typeface="Arial" panose="020B0604020202020204" pitchFamily="34" charset="0"/>
              </a:rPr>
              <a:t> funding to develop innovative schemes to increase capacity including Community Dental initiatives.</a:t>
            </a:r>
          </a:p>
          <a:p>
            <a:pPr marL="28575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2022/23 Weekend Access Scheme - </a:t>
            </a:r>
            <a:r>
              <a:rPr lang="en-GB" sz="1600" dirty="0">
                <a:solidFill>
                  <a:schemeClr val="accent1"/>
                </a:solidFill>
                <a:latin typeface="Arial" panose="020B0604020202020204" pitchFamily="34" charset="0"/>
                <a:cs typeface="Arial" panose="020B0604020202020204" pitchFamily="34" charset="0"/>
              </a:rPr>
              <a:t>in line with the 2021/22 Scheme will commission from 06 August 2022 until 31 March 2023.</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IMOS Restoration (East) and waiting list reduction where IMOS providers exist </a:t>
            </a:r>
            <a:r>
              <a:rPr lang="en-GB" sz="1600" dirty="0">
                <a:solidFill>
                  <a:schemeClr val="accent1"/>
                </a:solidFill>
                <a:latin typeface="Arial" panose="020B0604020202020204" pitchFamily="34" charset="0"/>
                <a:cs typeface="Arial" panose="020B0604020202020204" pitchFamily="34" charset="0"/>
              </a:rPr>
              <a:t>-  funding to develop innovative schemes to increase capacity due to reduced patient throughput (East Region) (providers in primary and secondary care).</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IMOS Restoration and waiting list reduction where IMOS providers exist </a:t>
            </a:r>
            <a:r>
              <a:rPr lang="en-GB" sz="1600" dirty="0">
                <a:solidFill>
                  <a:schemeClr val="accent1"/>
                </a:solidFill>
                <a:latin typeface="Arial" panose="020B0604020202020204" pitchFamily="34" charset="0"/>
                <a:cs typeface="Arial" panose="020B0604020202020204" pitchFamily="34" charset="0"/>
              </a:rPr>
              <a:t>- via over-delivery in Shropshire and Staffordshire.</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Children’s access - </a:t>
            </a:r>
            <a:r>
              <a:rPr lang="en-GB" sz="1600" dirty="0">
                <a:solidFill>
                  <a:schemeClr val="accent1"/>
                </a:solidFill>
                <a:latin typeface="Arial" panose="020B0604020202020204" pitchFamily="34" charset="0"/>
                <a:cs typeface="Arial" panose="020B0604020202020204" pitchFamily="34" charset="0"/>
              </a:rPr>
              <a:t>CDS Support Practice scheme to include Looked after Child Pilot – Dudley.</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Advice and guidance Pilot</a:t>
            </a:r>
            <a:r>
              <a:rPr lang="en-GB" sz="1600" dirty="0">
                <a:solidFill>
                  <a:schemeClr val="accent1"/>
                </a:solidFill>
                <a:latin typeface="Arial" panose="020B0604020202020204" pitchFamily="34" charset="0"/>
                <a:cs typeface="Arial" panose="020B0604020202020204" pitchFamily="34" charset="0"/>
              </a:rPr>
              <a:t> on </a:t>
            </a:r>
            <a:r>
              <a:rPr lang="en-GB" sz="1600" dirty="0" err="1">
                <a:solidFill>
                  <a:schemeClr val="accent1"/>
                </a:solidFill>
                <a:latin typeface="Arial" panose="020B0604020202020204" pitchFamily="34" charset="0"/>
                <a:cs typeface="Arial" panose="020B0604020202020204" pitchFamily="34" charset="0"/>
              </a:rPr>
              <a:t>DeRS</a:t>
            </a:r>
            <a:r>
              <a:rPr lang="en-GB" sz="1600" dirty="0">
                <a:solidFill>
                  <a:schemeClr val="accent1"/>
                </a:solidFill>
                <a:latin typeface="Arial" panose="020B0604020202020204" pitchFamily="34" charset="0"/>
                <a:cs typeface="Arial" panose="020B0604020202020204" pitchFamily="34" charset="0"/>
              </a:rPr>
              <a:t> for Orthodontics in the West. </a:t>
            </a:r>
          </a:p>
          <a:p>
            <a:pPr marL="285750" lvl="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a:t>
            </a:r>
            <a:r>
              <a:rPr lang="en-GB" sz="1600" b="1" dirty="0">
                <a:solidFill>
                  <a:schemeClr val="accent1"/>
                </a:solidFill>
                <a:latin typeface="Arial" panose="020B0604020202020204" pitchFamily="34" charset="0"/>
                <a:cs typeface="Arial" panose="020B0604020202020204" pitchFamily="34" charset="0"/>
              </a:rPr>
              <a:t>Golden Hello</a:t>
            </a:r>
            <a:r>
              <a:rPr lang="en-GB" sz="1600" dirty="0">
                <a:solidFill>
                  <a:schemeClr val="accent1"/>
                </a:solidFill>
                <a:latin typeface="Arial" panose="020B0604020202020204" pitchFamily="34" charset="0"/>
                <a:cs typeface="Arial" panose="020B0604020202020204" pitchFamily="34" charset="0"/>
              </a:rPr>
              <a:t>" to recruit dentists into hard to recruit areas.</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Additional Warwickshire Routine Access</a:t>
            </a:r>
            <a:r>
              <a:rPr lang="en-GB" sz="1600" dirty="0">
                <a:solidFill>
                  <a:schemeClr val="accent1"/>
                </a:solidFill>
                <a:latin typeface="Arial" panose="020B0604020202020204" pitchFamily="34" charset="0"/>
                <a:cs typeface="Arial" panose="020B0604020202020204" pitchFamily="34" charset="0"/>
              </a:rPr>
              <a:t> either via EOI or procurement (Rugby) as benchmark very low and previous termination - this is additional.</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Urgent Care Vulnerable Groups </a:t>
            </a:r>
            <a:r>
              <a:rPr lang="en-GB" sz="1600" dirty="0">
                <a:solidFill>
                  <a:schemeClr val="accent1"/>
                </a:solidFill>
                <a:latin typeface="Arial" panose="020B0604020202020204" pitchFamily="34" charset="0"/>
                <a:cs typeface="Arial" panose="020B0604020202020204" pitchFamily="34" charset="0"/>
              </a:rPr>
              <a:t>including homeless and refugees (EOI) pilot and Scheme for evacuees/refugees and access for areas of high deprivation via an outreach service via flexible or additional or both.</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Urgent Care Vulnerable Groups</a:t>
            </a:r>
            <a:r>
              <a:rPr lang="en-GB" sz="1600" dirty="0">
                <a:solidFill>
                  <a:schemeClr val="accent1"/>
                </a:solidFill>
                <a:latin typeface="Arial" panose="020B0604020202020204" pitchFamily="34" charset="0"/>
                <a:cs typeface="Arial" panose="020B0604020202020204" pitchFamily="34" charset="0"/>
              </a:rPr>
              <a:t> including homeless and refugees, recurring post pilot (placeholder for procurement).</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Procurement of IMOS in the West Midlands</a:t>
            </a:r>
            <a:r>
              <a:rPr lang="en-GB" sz="1600" dirty="0">
                <a:solidFill>
                  <a:schemeClr val="accent1"/>
                </a:solidFill>
                <a:latin typeface="Arial" panose="020B0604020202020204" pitchFamily="34" charset="0"/>
                <a:cs typeface="Arial" panose="020B0604020202020204" pitchFamily="34" charset="0"/>
              </a:rPr>
              <a:t>.  </a:t>
            </a:r>
          </a:p>
          <a:p>
            <a:pPr marL="285750" lvl="0" indent="-285750">
              <a:buFont typeface="Arial" panose="020B0604020202020204" pitchFamily="34" charset="0"/>
              <a:buChar char="•"/>
            </a:pPr>
            <a:r>
              <a:rPr lang="en-GB" sz="1600" b="1" dirty="0">
                <a:solidFill>
                  <a:schemeClr val="accent1"/>
                </a:solidFill>
                <a:latin typeface="Arial" panose="020B0604020202020204" pitchFamily="34" charset="0"/>
                <a:cs typeface="Arial" panose="020B0604020202020204" pitchFamily="34" charset="0"/>
              </a:rPr>
              <a:t>Extend temporary children's weekend</a:t>
            </a:r>
            <a:r>
              <a:rPr lang="en-GB" sz="1600" dirty="0">
                <a:solidFill>
                  <a:schemeClr val="accent1"/>
                </a:solidFill>
                <a:latin typeface="Arial" panose="020B0604020202020204" pitchFamily="34" charset="0"/>
                <a:cs typeface="Arial" panose="020B0604020202020204" pitchFamily="34" charset="0"/>
              </a:rPr>
              <a:t> </a:t>
            </a:r>
            <a:r>
              <a:rPr lang="en-GB" sz="1600" b="1" dirty="0">
                <a:solidFill>
                  <a:schemeClr val="accent1"/>
                </a:solidFill>
                <a:latin typeface="Arial" panose="020B0604020202020204" pitchFamily="34" charset="0"/>
                <a:cs typeface="Arial" panose="020B0604020202020204" pitchFamily="34" charset="0"/>
              </a:rPr>
              <a:t>access sessions </a:t>
            </a:r>
            <a:r>
              <a:rPr lang="en-GB" sz="1600" dirty="0">
                <a:solidFill>
                  <a:schemeClr val="accent1"/>
                </a:solidFill>
                <a:latin typeface="Arial" panose="020B0604020202020204" pitchFamily="34" charset="0"/>
                <a:cs typeface="Arial" panose="020B0604020202020204" pitchFamily="34" charset="0"/>
              </a:rPr>
              <a:t>in Herefordshire (pending procurement).  </a:t>
            </a:r>
          </a:p>
          <a:p>
            <a:endParaRPr lang="en-GB" sz="1400" dirty="0">
              <a:solidFill>
                <a:srgbClr val="0070C0"/>
              </a:solidFill>
            </a:endParaRPr>
          </a:p>
        </p:txBody>
      </p:sp>
    </p:spTree>
    <p:extLst>
      <p:ext uri="{BB962C8B-B14F-4D97-AF65-F5344CB8AC3E}">
        <p14:creationId xmlns:p14="http://schemas.microsoft.com/office/powerpoint/2010/main" val="667262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0A6FEE-5AA2-4609-9B98-C305E50AA7B0}"/>
              </a:ext>
            </a:extLst>
          </p:cNvPr>
          <p:cNvSpPr txBox="1"/>
          <p:nvPr/>
        </p:nvSpPr>
        <p:spPr>
          <a:xfrm>
            <a:off x="70338" y="1230926"/>
            <a:ext cx="11810136" cy="4801314"/>
          </a:xfrm>
          <a:prstGeom prst="rect">
            <a:avLst/>
          </a:prstGeom>
          <a:noFill/>
        </p:spPr>
        <p:txBody>
          <a:bodyPr wrap="square" lIns="91440" tIns="45720" rIns="91440" bIns="45720" rtlCol="0" anchor="t">
            <a:spAutoFit/>
          </a:bodyPr>
          <a:lstStyle/>
          <a:p>
            <a:pPr lvl="1"/>
            <a:r>
              <a:rPr lang="en-GB" dirty="0">
                <a:solidFill>
                  <a:schemeClr val="accent1"/>
                </a:solidFill>
                <a:latin typeface="Arial" panose="020B0604020202020204" pitchFamily="34" charset="0"/>
                <a:cs typeface="Arial" panose="020B0604020202020204" pitchFamily="34" charset="0"/>
              </a:rPr>
              <a:t>An Investment Programme spanning 2021/22 and 2022/23 is in progress. </a:t>
            </a:r>
          </a:p>
          <a:p>
            <a:pPr lvl="1"/>
            <a:endParaRPr lang="en-GB" dirty="0">
              <a:solidFill>
                <a:schemeClr val="accent1"/>
              </a:solidFill>
              <a:latin typeface="Arial" panose="020B0604020202020204" pitchFamily="34" charset="0"/>
              <a:cs typeface="Arial" panose="020B0604020202020204" pitchFamily="34" charset="0"/>
            </a:endParaRPr>
          </a:p>
          <a:p>
            <a:pPr lvl="1"/>
            <a:r>
              <a:rPr lang="en-GB" dirty="0">
                <a:solidFill>
                  <a:schemeClr val="accent1"/>
                </a:solidFill>
                <a:latin typeface="Arial" panose="020B0604020202020204" pitchFamily="34" charset="0"/>
                <a:cs typeface="Arial" panose="020B0604020202020204" pitchFamily="34" charset="0"/>
              </a:rPr>
              <a:t>In 2021/22, 26 schemes with a total value of £3.7 million were approved. We are awaiting the final activity figures for these schemes. Provisionally,14 schemes are continuing into 2022/23 with an associated funding value of £2.0 million. This is being finalised as part of the current 2022/23 contracting round.</a:t>
            </a:r>
          </a:p>
          <a:p>
            <a:pPr lvl="1"/>
            <a:endParaRPr lang="en-GB" dirty="0">
              <a:solidFill>
                <a:schemeClr val="accent1"/>
              </a:solidFill>
              <a:latin typeface="Arial" panose="020B0604020202020204" pitchFamily="34" charset="0"/>
              <a:cs typeface="Arial" panose="020B0604020202020204" pitchFamily="34" charset="0"/>
            </a:endParaRPr>
          </a:p>
          <a:p>
            <a:pPr lvl="1"/>
            <a:r>
              <a:rPr lang="en-GB" dirty="0">
                <a:solidFill>
                  <a:schemeClr val="accent1"/>
                </a:solidFill>
                <a:latin typeface="Arial" panose="020B0604020202020204" pitchFamily="34" charset="0"/>
                <a:cs typeface="Arial" panose="020B0604020202020204" pitchFamily="34" charset="0"/>
              </a:rPr>
              <a:t>The schemes approved include:</a:t>
            </a:r>
          </a:p>
          <a:p>
            <a:pPr lvl="1"/>
            <a:endParaRPr lang="en-GB" dirty="0">
              <a:solidFill>
                <a:schemeClr val="accent1"/>
              </a:solidFill>
              <a:latin typeface="Arial" panose="020B0604020202020204" pitchFamily="34" charset="0"/>
              <a:cs typeface="Arial" panose="020B0604020202020204" pitchFamily="34" charset="0"/>
            </a:endParaRP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Waiting list initiatives (in-house and outsourced)</a:t>
            </a: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Redesigned one stop pathways</a:t>
            </a: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Adoption of new skill mix models</a:t>
            </a: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Use of telephone and video triage</a:t>
            </a: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Waiting list validation</a:t>
            </a:r>
          </a:p>
          <a:p>
            <a:pPr marL="1257300" lvl="2" indent="-34290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Utilisation of independent sector capacity</a:t>
            </a:r>
          </a:p>
          <a:p>
            <a:pPr lvl="1"/>
            <a:endParaRPr lang="en-GB" dirty="0">
              <a:solidFill>
                <a:schemeClr val="accent1"/>
              </a:solidFill>
              <a:latin typeface="Arial" panose="020B0604020202020204" pitchFamily="34" charset="0"/>
              <a:cs typeface="Arial" panose="020B0604020202020204" pitchFamily="34" charset="0"/>
            </a:endParaRPr>
          </a:p>
          <a:p>
            <a:pPr lvl="1"/>
            <a:r>
              <a:rPr lang="en-GB" dirty="0">
                <a:solidFill>
                  <a:schemeClr val="accent1"/>
                </a:solidFill>
                <a:latin typeface="Arial" panose="020B0604020202020204" pitchFamily="34" charset="0"/>
                <a:cs typeface="Arial" panose="020B0604020202020204" pitchFamily="34" charset="0"/>
              </a:rPr>
              <a:t>This funding is providing treatment to additional patients across a range of dental specialities, including paediatric GA cases which have been a particularly challenged area.</a:t>
            </a:r>
          </a:p>
        </p:txBody>
      </p:sp>
      <p:sp>
        <p:nvSpPr>
          <p:cNvPr id="4" name="Title 1">
            <a:extLst>
              <a:ext uri="{FF2B5EF4-FFF2-40B4-BE49-F238E27FC236}">
                <a16:creationId xmlns:a16="http://schemas.microsoft.com/office/drawing/2014/main" id="{B5E86DA6-E93D-4B9B-A046-27868795A7E6}"/>
              </a:ext>
            </a:extLst>
          </p:cNvPr>
          <p:cNvSpPr txBox="1">
            <a:spLocks/>
          </p:cNvSpPr>
          <p:nvPr/>
        </p:nvSpPr>
        <p:spPr>
          <a:xfrm>
            <a:off x="572132" y="364095"/>
            <a:ext cx="10001657" cy="67114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latin typeface="+mn-lt"/>
              </a:rPr>
              <a:t>Secondary Care and Community Dental Investment Programme</a:t>
            </a:r>
            <a:endParaRPr lang="en-GB" sz="3200" b="1" dirty="0">
              <a:solidFill>
                <a:srgbClr val="0070C0"/>
              </a:solidFill>
              <a:latin typeface="+mn-lt"/>
            </a:endParaRPr>
          </a:p>
        </p:txBody>
      </p:sp>
    </p:spTree>
    <p:extLst>
      <p:ext uri="{BB962C8B-B14F-4D97-AF65-F5344CB8AC3E}">
        <p14:creationId xmlns:p14="http://schemas.microsoft.com/office/powerpoint/2010/main" val="15487061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5E86DA6-E93D-4B9B-A046-27868795A7E6}"/>
              </a:ext>
            </a:extLst>
          </p:cNvPr>
          <p:cNvSpPr txBox="1">
            <a:spLocks/>
          </p:cNvSpPr>
          <p:nvPr/>
        </p:nvSpPr>
        <p:spPr>
          <a:xfrm>
            <a:off x="431456" y="401933"/>
            <a:ext cx="10142334" cy="104502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GIRFT (Get It Right First Time) </a:t>
            </a:r>
          </a:p>
          <a:p>
            <a:r>
              <a:rPr lang="en-GB" sz="3200" b="1" dirty="0">
                <a:solidFill>
                  <a:schemeClr val="accent1"/>
                </a:solidFill>
              </a:rPr>
              <a:t>Oral Surgery and Hospital Dentistry Clinical Review</a:t>
            </a:r>
          </a:p>
        </p:txBody>
      </p:sp>
      <p:sp>
        <p:nvSpPr>
          <p:cNvPr id="2" name="TextBox 1">
            <a:extLst>
              <a:ext uri="{FF2B5EF4-FFF2-40B4-BE49-F238E27FC236}">
                <a16:creationId xmlns:a16="http://schemas.microsoft.com/office/drawing/2014/main" id="{A6169F86-2544-49BB-86E9-72D6AA0664B9}"/>
              </a:ext>
            </a:extLst>
          </p:cNvPr>
          <p:cNvSpPr txBox="1"/>
          <p:nvPr/>
        </p:nvSpPr>
        <p:spPr>
          <a:xfrm>
            <a:off x="431455" y="1588535"/>
            <a:ext cx="10890738" cy="4893647"/>
          </a:xfrm>
          <a:prstGeom prst="rect">
            <a:avLst/>
          </a:prstGeom>
          <a:noFill/>
        </p:spPr>
        <p:txBody>
          <a:bodyPr wrap="square" rtlCol="0">
            <a:spAutoFit/>
          </a:bodyPr>
          <a:lstStyle/>
          <a:p>
            <a:pPr algn="just"/>
            <a:r>
              <a:rPr lang="en-US" sz="1600" dirty="0">
                <a:solidFill>
                  <a:schemeClr val="accent1"/>
                </a:solidFill>
                <a:latin typeface="Arial" panose="020B0604020202020204" pitchFamily="34" charset="0"/>
                <a:cs typeface="Arial" panose="020B0604020202020204" pitchFamily="34" charset="0"/>
              </a:rPr>
              <a:t>We are seeing an increase in surgical waiting lists for elective surgery as a result of the COVID 19 pandemic.</a:t>
            </a:r>
            <a:endParaRPr lang="en-GB" sz="1600" dirty="0">
              <a:solidFill>
                <a:schemeClr val="accent1"/>
              </a:solidFill>
              <a:latin typeface="Arial" panose="020B0604020202020204" pitchFamily="34" charset="0"/>
              <a:cs typeface="Arial" panose="020B0604020202020204" pitchFamily="34" charset="0"/>
            </a:endParaRPr>
          </a:p>
          <a:p>
            <a:pPr algn="just"/>
            <a:r>
              <a:rPr lang="en-US" sz="1600" dirty="0">
                <a:solidFill>
                  <a:schemeClr val="accent1"/>
                </a:solidFill>
                <a:latin typeface="Arial" panose="020B0604020202020204" pitchFamily="34" charset="0"/>
                <a:cs typeface="Arial" panose="020B0604020202020204" pitchFamily="34" charset="0"/>
              </a:rPr>
              <a:t> </a:t>
            </a:r>
            <a:endParaRPr lang="en-GB" sz="1600" dirty="0">
              <a:solidFill>
                <a:schemeClr val="accent1"/>
              </a:solidFill>
              <a:latin typeface="Arial" panose="020B0604020202020204" pitchFamily="34" charset="0"/>
              <a:cs typeface="Arial" panose="020B0604020202020204" pitchFamily="34" charset="0"/>
            </a:endParaRPr>
          </a:p>
          <a:p>
            <a:pPr algn="just"/>
            <a:r>
              <a:rPr lang="en-US" sz="1600" dirty="0">
                <a:solidFill>
                  <a:schemeClr val="accent1"/>
                </a:solidFill>
                <a:latin typeface="Arial" panose="020B0604020202020204" pitchFamily="34" charset="0"/>
                <a:cs typeface="Arial" panose="020B0604020202020204" pitchFamily="34" charset="0"/>
              </a:rPr>
              <a:t>In support of the challenges being faced, the regional team will work alongside the Getting It Right First Time (GIRFT) team to deliver a </a:t>
            </a:r>
            <a:r>
              <a:rPr lang="en-US" sz="1600" dirty="0" err="1">
                <a:solidFill>
                  <a:schemeClr val="accent1"/>
                </a:solidFill>
                <a:latin typeface="Arial" panose="020B0604020202020204" pitchFamily="34" charset="0"/>
                <a:cs typeface="Arial" panose="020B0604020202020204" pitchFamily="34" charset="0"/>
              </a:rPr>
              <a:t>programme</a:t>
            </a:r>
            <a:r>
              <a:rPr lang="en-US" sz="1600" dirty="0">
                <a:solidFill>
                  <a:schemeClr val="accent1"/>
                </a:solidFill>
                <a:latin typeface="Arial" panose="020B0604020202020204" pitchFamily="34" charset="0"/>
                <a:cs typeface="Arial" panose="020B0604020202020204" pitchFamily="34" charset="0"/>
              </a:rPr>
              <a:t> aimed at the restoration and recovery of elective services in Hospital Dentistry (with a particular focus on Oral Surgery). The </a:t>
            </a:r>
            <a:r>
              <a:rPr lang="en-US" sz="1600" dirty="0" err="1">
                <a:solidFill>
                  <a:schemeClr val="accent1"/>
                </a:solidFill>
                <a:latin typeface="Arial" panose="020B0604020202020204" pitchFamily="34" charset="0"/>
                <a:cs typeface="Arial" panose="020B0604020202020204" pitchFamily="34" charset="0"/>
              </a:rPr>
              <a:t>programme</a:t>
            </a:r>
            <a:r>
              <a:rPr lang="en-US" sz="1600" dirty="0">
                <a:solidFill>
                  <a:schemeClr val="accent1"/>
                </a:solidFill>
                <a:latin typeface="Arial" panose="020B0604020202020204" pitchFamily="34" charset="0"/>
                <a:cs typeface="Arial" panose="020B0604020202020204" pitchFamily="34" charset="0"/>
              </a:rPr>
              <a:t> will see a series of GIRFT reviews based on clinical data and clinical discussion to drive improvement initiatives with the aim to reduce patient waiting times and remove unwarranted clinical variation.</a:t>
            </a:r>
          </a:p>
          <a:p>
            <a:pPr algn="just"/>
            <a:endParaRPr lang="en-GB" sz="1600" dirty="0">
              <a:solidFill>
                <a:schemeClr val="accent1"/>
              </a:solidFill>
              <a:latin typeface="Arial" panose="020B0604020202020204" pitchFamily="34" charset="0"/>
              <a:cs typeface="Arial" panose="020B0604020202020204" pitchFamily="34" charset="0"/>
            </a:endParaRPr>
          </a:p>
          <a:p>
            <a:pPr algn="just"/>
            <a:r>
              <a:rPr lang="en-GB" sz="1600" dirty="0">
                <a:solidFill>
                  <a:schemeClr val="accent1"/>
                </a:solidFill>
                <a:latin typeface="Arial" panose="020B0604020202020204" pitchFamily="34" charset="0"/>
                <a:cs typeface="Arial" panose="020B0604020202020204" pitchFamily="34" charset="0"/>
              </a:rPr>
              <a:t>The regional GIRFT team will deliver the gateway reviews in alignment with the already established Local Dental Networks, which ensures that systems are paired together ensuring a benchmarked comparison of services across a number of providers.  This should encourage clinical integration and also local review.</a:t>
            </a:r>
          </a:p>
          <a:p>
            <a:pPr algn="just"/>
            <a:endParaRPr lang="en-GB" sz="1600" dirty="0">
              <a:solidFill>
                <a:schemeClr val="accent1"/>
              </a:solidFill>
              <a:latin typeface="Arial" panose="020B0604020202020204" pitchFamily="34" charset="0"/>
              <a:cs typeface="Arial" panose="020B0604020202020204" pitchFamily="34" charset="0"/>
            </a:endParaRPr>
          </a:p>
          <a:p>
            <a:pPr algn="just"/>
            <a:r>
              <a:rPr lang="en-GB" sz="1600" dirty="0">
                <a:solidFill>
                  <a:schemeClr val="accent1"/>
                </a:solidFill>
                <a:latin typeface="Arial" panose="020B0604020202020204" pitchFamily="34" charset="0"/>
                <a:cs typeface="Arial" panose="020B0604020202020204" pitchFamily="34" charset="0"/>
              </a:rPr>
              <a:t>The GIRFT team will follow up and support with the delivery of clinical recommendations at provider level and agreed actions at system level.  Any regional themes identified and improvements delivered will be shared as examples of good practice along with case studies.</a:t>
            </a:r>
          </a:p>
          <a:p>
            <a:pPr algn="just"/>
            <a:endParaRPr lang="en-GB" sz="1600" dirty="0">
              <a:solidFill>
                <a:schemeClr val="accent1"/>
              </a:solidFill>
              <a:latin typeface="Arial" panose="020B0604020202020204" pitchFamily="34" charset="0"/>
              <a:cs typeface="Arial" panose="020B0604020202020204" pitchFamily="34" charset="0"/>
            </a:endParaRPr>
          </a:p>
          <a:p>
            <a:pPr algn="just"/>
            <a:r>
              <a:rPr lang="en-GB" sz="1600" dirty="0">
                <a:solidFill>
                  <a:schemeClr val="accent1"/>
                </a:solidFill>
                <a:latin typeface="Arial" panose="020B0604020202020204" pitchFamily="34" charset="0"/>
                <a:cs typeface="Arial" panose="020B0604020202020204" pitchFamily="34" charset="0"/>
              </a:rPr>
              <a:t>A launch webinar was held with stakeholders and GIRFT on 25 April 2022 and Gateway Reviews will take place during June 2022.</a:t>
            </a:r>
          </a:p>
          <a:p>
            <a:endParaRPr lang="en-GB" dirty="0"/>
          </a:p>
        </p:txBody>
      </p:sp>
    </p:spTree>
    <p:extLst>
      <p:ext uri="{BB962C8B-B14F-4D97-AF65-F5344CB8AC3E}">
        <p14:creationId xmlns:p14="http://schemas.microsoft.com/office/powerpoint/2010/main" val="32303812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676511D-0196-4FFD-BD66-935E222001F7}"/>
              </a:ext>
            </a:extLst>
          </p:cNvPr>
          <p:cNvSpPr txBox="1">
            <a:spLocks/>
          </p:cNvSpPr>
          <p:nvPr/>
        </p:nvSpPr>
        <p:spPr>
          <a:xfrm>
            <a:off x="505630"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Improving Oral Health in the Midlands</a:t>
            </a:r>
          </a:p>
        </p:txBody>
      </p:sp>
      <p:sp>
        <p:nvSpPr>
          <p:cNvPr id="4" name="Rectangle 3">
            <a:extLst>
              <a:ext uri="{FF2B5EF4-FFF2-40B4-BE49-F238E27FC236}">
                <a16:creationId xmlns:a16="http://schemas.microsoft.com/office/drawing/2014/main" id="{615AFFF8-AD5F-468D-89AC-487D9013679A}"/>
              </a:ext>
            </a:extLst>
          </p:cNvPr>
          <p:cNvSpPr/>
          <p:nvPr/>
        </p:nvSpPr>
        <p:spPr>
          <a:xfrm>
            <a:off x="294640" y="986670"/>
            <a:ext cx="11612880" cy="5047536"/>
          </a:xfrm>
          <a:prstGeom prst="rect">
            <a:avLst/>
          </a:prstGeom>
        </p:spPr>
        <p:txBody>
          <a:bodyPr wrap="square" lIns="91440" tIns="45720" rIns="91440" bIns="45720" anchor="t">
            <a:spAutoFit/>
          </a:bodyPr>
          <a:lstStyle/>
          <a:p>
            <a:pPr marL="285750" lvl="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In terms of this strategy, it is important to note the significant role which oral health improvement plays in the future demand for NHS dental services.  </a:t>
            </a:r>
          </a:p>
          <a:p>
            <a:pPr marL="285750" lvl="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Local Authorities are responsible for:</a:t>
            </a:r>
          </a:p>
          <a:p>
            <a:pPr marL="742950" lvl="1"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Oral health promotion programmes.</a:t>
            </a:r>
          </a:p>
          <a:p>
            <a:pPr marL="742950" lvl="1"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Oral health surveys to facilitate the assessment and monitoring of oral health needs, planning and evaluation of oral health improvement programmes, planning and evaluation of arrangements for provision of dental services as part of the health services, and where there are water fluoridation programmes affecting the authority’s area, the monitoring and reporting of the effect of water fluoridation programmes (The NHS Bodies and Local Authorities (Partnership Arrangements, Care Trusts, Public Health and Local Healthwatch) Regulations 2012). </a:t>
            </a:r>
            <a:r>
              <a:rPr lang="en-GB" sz="1600" dirty="0">
                <a:solidFill>
                  <a:schemeClr val="accent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The NHS Bodies and Local Authorities (Partnership Arrangements, Care Trusts, Public Health and Local Healthwatch) Regulations 2012 (legislation.gov.uk)</a:t>
            </a:r>
            <a:r>
              <a:rPr lang="en-GB" sz="1600" dirty="0">
                <a:solidFill>
                  <a:schemeClr val="accent1"/>
                </a:solidFill>
                <a:latin typeface="Arial" panose="020B0604020202020204" pitchFamily="34" charset="0"/>
                <a:cs typeface="Arial" panose="020B0604020202020204" pitchFamily="34" charset="0"/>
              </a:rPr>
              <a:t>. </a:t>
            </a:r>
          </a:p>
          <a:p>
            <a:pPr marL="742950" lvl="1"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Local Authorities may produce oral health needs assessments and oral health strategies as a result of these responsibilities.  It is, therefore, critical that this dental strategy is read in conjunction with all available oral health strategies and oral health needs assessments covering the Midlands area.  </a:t>
            </a:r>
          </a:p>
          <a:p>
            <a:pPr marL="285750" lvl="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NHSE and ICSs must work in collaboration with Local Authorities and other local partners to deliver the optimal impact on oral health and demand for dental services, reducing inequalities in oral health.</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The NHSE commissioning team are working with Community Dental Services to support development of a more resilient oral health improvement service for each ICS that will work to a standard specification and reporting.  The work is being done collaboratively with partners including Local Authorities.  </a:t>
            </a:r>
          </a:p>
          <a:p>
            <a:pPr marL="285750" lvl="0" indent="-285750">
              <a:buFont typeface="Arial" panose="020B0604020202020204" pitchFamily="34" charset="0"/>
              <a:buChar char="•"/>
            </a:pPr>
            <a:endParaRPr lang="en-GB" dirty="0">
              <a:solidFill>
                <a:srgbClr val="FF0000"/>
              </a:solidFill>
            </a:endParaRPr>
          </a:p>
        </p:txBody>
      </p:sp>
    </p:spTree>
    <p:extLst>
      <p:ext uri="{BB962C8B-B14F-4D97-AF65-F5344CB8AC3E}">
        <p14:creationId xmlns:p14="http://schemas.microsoft.com/office/powerpoint/2010/main" val="42680908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D4A4619-5475-49E6-8598-F963186B6B38}"/>
              </a:ext>
            </a:extLst>
          </p:cNvPr>
          <p:cNvSpPr txBox="1">
            <a:spLocks/>
          </p:cNvSpPr>
          <p:nvPr/>
        </p:nvSpPr>
        <p:spPr>
          <a:xfrm>
            <a:off x="505630"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endParaRPr lang="en-GB" sz="3200" b="1">
              <a:solidFill>
                <a:srgbClr val="0070C0"/>
              </a:solidFill>
            </a:endParaRPr>
          </a:p>
        </p:txBody>
      </p:sp>
      <p:pic>
        <p:nvPicPr>
          <p:cNvPr id="4" name="Content Placeholder 3">
            <a:extLst>
              <a:ext uri="{FF2B5EF4-FFF2-40B4-BE49-F238E27FC236}">
                <a16:creationId xmlns:a16="http://schemas.microsoft.com/office/drawing/2014/main" id="{4491EBE7-3653-4D19-9328-D3D82F402F61}"/>
              </a:ext>
            </a:extLst>
          </p:cNvPr>
          <p:cNvPicPr>
            <a:picLocks noGrp="1" noChangeAspect="1"/>
          </p:cNvPicPr>
          <p:nvPr>
            <p:ph sz="quarter" idx="10"/>
          </p:nvPr>
        </p:nvPicPr>
        <p:blipFill>
          <a:blip r:embed="rId2"/>
          <a:stretch>
            <a:fillRect/>
          </a:stretch>
        </p:blipFill>
        <p:spPr>
          <a:xfrm>
            <a:off x="0" y="0"/>
            <a:ext cx="10499577" cy="6858000"/>
          </a:xfrm>
          <a:prstGeom prst="rect">
            <a:avLst/>
          </a:prstGeom>
        </p:spPr>
      </p:pic>
    </p:spTree>
    <p:extLst>
      <p:ext uri="{BB962C8B-B14F-4D97-AF65-F5344CB8AC3E}">
        <p14:creationId xmlns:p14="http://schemas.microsoft.com/office/powerpoint/2010/main" val="1859367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7B06-DB24-41BB-AEB3-AC15CB9C17F5}"/>
              </a:ext>
            </a:extLst>
          </p:cNvPr>
          <p:cNvSpPr>
            <a:spLocks noGrp="1"/>
          </p:cNvSpPr>
          <p:nvPr>
            <p:ph type="title"/>
          </p:nvPr>
        </p:nvSpPr>
        <p:spPr>
          <a:xfrm>
            <a:off x="611756" y="426330"/>
            <a:ext cx="9829416" cy="611649"/>
          </a:xfrm>
        </p:spPr>
        <p:txBody>
          <a:bodyPr>
            <a:normAutofit fontScale="90000"/>
          </a:bodyPr>
          <a:lstStyle/>
          <a:p>
            <a:r>
              <a:rPr lang="en-GB" b="1" dirty="0">
                <a:solidFill>
                  <a:schemeClr val="accent1"/>
                </a:solidFill>
              </a:rPr>
              <a:t>A 5 year old child’s experience of oral health </a:t>
            </a:r>
            <a:br>
              <a:rPr lang="en-GB" b="1" dirty="0">
                <a:solidFill>
                  <a:schemeClr val="accent1"/>
                </a:solidFill>
              </a:rPr>
            </a:br>
            <a:r>
              <a:rPr lang="en-GB" b="1" dirty="0">
                <a:solidFill>
                  <a:schemeClr val="accent1"/>
                </a:solidFill>
              </a:rPr>
              <a:t>and dental services</a:t>
            </a:r>
          </a:p>
        </p:txBody>
      </p:sp>
      <p:sp>
        <p:nvSpPr>
          <p:cNvPr id="3" name="Content Placeholder 2">
            <a:extLst>
              <a:ext uri="{FF2B5EF4-FFF2-40B4-BE49-F238E27FC236}">
                <a16:creationId xmlns:a16="http://schemas.microsoft.com/office/drawing/2014/main" id="{515DCA37-A651-4B24-9BB4-195793A96AD2}"/>
              </a:ext>
            </a:extLst>
          </p:cNvPr>
          <p:cNvSpPr>
            <a:spLocks noGrp="1"/>
          </p:cNvSpPr>
          <p:nvPr>
            <p:ph sz="quarter" idx="10"/>
          </p:nvPr>
        </p:nvSpPr>
        <p:spPr>
          <a:xfrm>
            <a:off x="351693" y="1185019"/>
            <a:ext cx="11515410" cy="5542952"/>
          </a:xfrm>
        </p:spPr>
        <p:txBody>
          <a:bodyPr vert="horz" lIns="91440" tIns="45720" rIns="91440" bIns="45720" rtlCol="0" anchor="t">
            <a:normAutofit fontScale="25000" lnSpcReduction="20000"/>
          </a:bodyPr>
          <a:lstStyle/>
          <a:p>
            <a:r>
              <a:rPr lang="en-GB" sz="5600" dirty="0">
                <a:solidFill>
                  <a:schemeClr val="accent1"/>
                </a:solidFill>
              </a:rPr>
              <a:t>38.6% of all 5 year olds in Leicester in 2019 had already experienced decay compared to 14.2 % in Staffordshire.</a:t>
            </a:r>
          </a:p>
          <a:p>
            <a:r>
              <a:rPr lang="en-GB" sz="5600" dirty="0">
                <a:solidFill>
                  <a:schemeClr val="accent1"/>
                </a:solidFill>
              </a:rPr>
              <a:t>In 2019/2020 the percentage of children who had visited an NHS dentist within the previous 12 months in the Midlands was 52.9%.  In the ‘old’ NHSE West Midlands area the 12 month access rates at March 2020 for 5 year old children vary from 44.5% in Sandwell to 63.0% in Warwickshire.</a:t>
            </a:r>
          </a:p>
          <a:p>
            <a:r>
              <a:rPr lang="en-GB" sz="5600" dirty="0">
                <a:solidFill>
                  <a:schemeClr val="accent1"/>
                </a:solidFill>
              </a:rPr>
              <a:t>The rate of Fluoride Varnish treatments for children aged 3-16 years per 100 FP17s ranges from 61.3% in Shropshire and Telford and Wrekin ICS to 74.2% in The Black Country and West Birmingham ICS in 2019/2020.</a:t>
            </a:r>
          </a:p>
          <a:p>
            <a:r>
              <a:rPr lang="en-GB" sz="5600" dirty="0">
                <a:solidFill>
                  <a:schemeClr val="accent1"/>
                </a:solidFill>
              </a:rPr>
              <a:t>The child’s parents should have received advice about oral health from pregnancy so that their child has the best chance to grow up with good oral health.  Midwives, Health Visitors and other health and social care professionals should provide consistent oral health advice to parents/guardians to support their child’s oral health.  This includes advice about the need to take their child to the dentist from a very young age.  </a:t>
            </a:r>
          </a:p>
          <a:p>
            <a:r>
              <a:rPr lang="en-GB" sz="5600" dirty="0">
                <a:solidFill>
                  <a:schemeClr val="accent1"/>
                </a:solidFill>
              </a:rPr>
              <a:t>In their school or nursery they could have already been part of a Supervised Toothbrushing Scheme to support early adoption of good toothbrushing habits using the correct amount of fluoride toothpaste for their age (a pea sized amount of adult-strength toothpaste containing at least 1,000 ppm fluoride).</a:t>
            </a:r>
          </a:p>
          <a:p>
            <a:r>
              <a:rPr lang="en-GB" sz="5600" dirty="0">
                <a:solidFill>
                  <a:schemeClr val="accent1"/>
                </a:solidFill>
              </a:rPr>
              <a:t>They may live in an area which received fluoridated water at 1 part per million, the optimum level to prevent dental decay.</a:t>
            </a:r>
          </a:p>
          <a:p>
            <a:r>
              <a:rPr lang="en-GB" sz="5600" dirty="0">
                <a:solidFill>
                  <a:schemeClr val="accent1"/>
                </a:solidFill>
              </a:rPr>
              <a:t>A 5 year old child should have already been taken to a local dental practice when they were very young for their first check up, preferably before the age of one year.  Children aged 5 should have a dental check up at least once every 12 months.  The dentist will give advice to the parent or guardian about oral health and, if possible, check their teeth, gums and mouth for signs of oral disease.  Other dental care professionals in the practice will also give advice and all advice should be based on Delivering Better Oral Health.</a:t>
            </a:r>
          </a:p>
          <a:p>
            <a:r>
              <a:rPr lang="en-GB" sz="5600" dirty="0">
                <a:solidFill>
                  <a:schemeClr val="accent1"/>
                </a:solidFill>
              </a:rPr>
              <a:t>All children between the ages of 3 and 16 years of age should have Fluoride Varnish applied to their teeth at least twice a year and this increases to 4 times a year for those children most at risk of poor oral health.</a:t>
            </a:r>
          </a:p>
          <a:p>
            <a:r>
              <a:rPr lang="en-GB" sz="5600" dirty="0">
                <a:solidFill>
                  <a:schemeClr val="accent1"/>
                </a:solidFill>
              </a:rPr>
              <a:t>When a child aged 5 needs dental treatment they may be able to have treatment under local anaesthesia alone (an injection into their gum to numb the tooth and surrounding area) but if more than one tooth needs treatment then often they will have those teeth extracted under general anaesthesia in a hospital environment.  This will be carried out by people with skill and expertise in Paediatric Dentistry, usually employed by a Community Dental Service and linked to the Paediatric Dentistry Managed Clinical Network.</a:t>
            </a:r>
          </a:p>
          <a:p>
            <a:r>
              <a:rPr lang="en-GB" sz="5600" dirty="0">
                <a:solidFill>
                  <a:schemeClr val="accent1"/>
                </a:solidFill>
              </a:rPr>
              <a:t>Their dentist may be trained in spotting signs of domestic abuse, having accessed training, and so be ready to support and signpost their parent if necessary, delivering their important safeguarding role alongside other healthcare professionals.</a:t>
            </a:r>
          </a:p>
          <a:p>
            <a:r>
              <a:rPr lang="en-GB" sz="5600" dirty="0">
                <a:solidFill>
                  <a:schemeClr val="accent1"/>
                </a:solidFill>
              </a:rPr>
              <a:t>More data about oral health and dental services is available in the ICS reports ref here and </a:t>
            </a:r>
            <a:r>
              <a:rPr lang="en-GB" sz="5600" b="1" dirty="0">
                <a:solidFill>
                  <a:schemeClr val="accent1"/>
                </a:solidFill>
                <a:hlinkClick r:id="rId2">
                  <a:extLst>
                    <a:ext uri="{A12FA001-AC4F-418D-AE19-62706E023703}">
                      <ahyp:hlinkClr xmlns:ahyp="http://schemas.microsoft.com/office/drawing/2018/hyperlinkcolor" val="tx"/>
                    </a:ext>
                  </a:extLst>
                </a:hlinkClick>
              </a:rPr>
              <a:t>Child oral health: applying All Our Health - GOV.UK (www.gov.uk)</a:t>
            </a:r>
            <a:endParaRPr lang="en-GB" sz="5600" b="1" dirty="0">
              <a:solidFill>
                <a:schemeClr val="accent1"/>
              </a:solidFill>
            </a:endParaRPr>
          </a:p>
          <a:p>
            <a:endParaRPr lang="en-GB" b="1" dirty="0"/>
          </a:p>
          <a:p>
            <a:endParaRPr lang="en-GB" dirty="0"/>
          </a:p>
          <a:p>
            <a:endParaRPr lang="en-GB" dirty="0"/>
          </a:p>
          <a:p>
            <a:endParaRPr lang="en-GB" dirty="0"/>
          </a:p>
          <a:p>
            <a:r>
              <a:rPr lang="en-GB" dirty="0">
                <a:latin typeface="Arial"/>
                <a:cs typeface="Arial"/>
              </a:rPr>
              <a:t>Ref: Data outcome work and also </a:t>
            </a:r>
            <a:r>
              <a:rPr lang="en-GB" dirty="0">
                <a:latin typeface="Arial"/>
                <a:cs typeface="Arial"/>
                <a:hlinkClick r:id="rId2"/>
              </a:rPr>
              <a:t>Child oral health: applying All Our Health - GOV.UK (www.gov.uk)</a:t>
            </a:r>
            <a:endParaRPr lang="en-GB" dirty="0">
              <a:latin typeface="Arial"/>
              <a:cs typeface="Arial"/>
            </a:endParaRPr>
          </a:p>
        </p:txBody>
      </p:sp>
    </p:spTree>
    <p:extLst>
      <p:ext uri="{BB962C8B-B14F-4D97-AF65-F5344CB8AC3E}">
        <p14:creationId xmlns:p14="http://schemas.microsoft.com/office/powerpoint/2010/main" val="483522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A47EF58-3FB9-4D6C-880D-2FEEB1D7A4D3}"/>
              </a:ext>
            </a:extLst>
          </p:cNvPr>
          <p:cNvSpPr txBox="1">
            <a:spLocks/>
          </p:cNvSpPr>
          <p:nvPr/>
        </p:nvSpPr>
        <p:spPr>
          <a:xfrm>
            <a:off x="505630"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Fluoridation</a:t>
            </a:r>
          </a:p>
        </p:txBody>
      </p:sp>
      <p:sp>
        <p:nvSpPr>
          <p:cNvPr id="4" name="TextBox 3">
            <a:extLst>
              <a:ext uri="{FF2B5EF4-FFF2-40B4-BE49-F238E27FC236}">
                <a16:creationId xmlns:a16="http://schemas.microsoft.com/office/drawing/2014/main" id="{770620F8-BE69-4CF9-A0C8-C4F1AFDE52DA}"/>
              </a:ext>
            </a:extLst>
          </p:cNvPr>
          <p:cNvSpPr txBox="1"/>
          <p:nvPr/>
        </p:nvSpPr>
        <p:spPr>
          <a:xfrm>
            <a:off x="150725" y="1098873"/>
            <a:ext cx="11756572" cy="5201424"/>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Five-year-olds in areas with water fluoridation schemes were much less likely to experience tooth decay and less likely to experience more severe decay than in areas without schemes.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Children from both affluent and deprived areas benefit from water fluoridation.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Dental fluorosis, at a level that may affect the appearance of teeth, was observed in 10% of children/young people examined in two fluoridated cities.</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However, there was no difference between children and young people surveyed in fluoridated and non-fluoridated cities when asked about their opinion on the appearance of their teeth, taking into account concerns which have resulted from any cause (e.g. poor alignment, decay, trauma or fluorosis).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If all five-year-olds with drinking water with &lt;0.2mg/l fluoride instead received at least 0.7mg/l from a fluoridation scheme, then the number experiencing caries would be lower.  The fall would be 17% in the least deprived areas and 28% in the most deprived areas, so reducing inequalities in oral health.</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Given that 70% of the population of five-year-olds received water supplies where fluoride concentrations were less than 0.2mg/l, potentially many children could benefit from fluoridation.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The Health and Care Act 2022 contains some changes to the water fluoridation legislation in England.  It allows the Secretary of State, instead of local authorities, to establish new water fluoridation schemes or to vary or terminate existing water fluoridation schemes in England.  There is a legal duty on the Secretary of State to undertake formal public consultation before introducing any new water fluoridation schemes or before carrying out or terminating an existing scheme.  Secondary legislation will need to set out the process for consulting and there is a consultation currently taking place: </a:t>
            </a:r>
            <a:r>
              <a:rPr lang="en-GB" sz="1600" dirty="0">
                <a:solidFill>
                  <a:schemeClr val="accent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Water fluoridation: seeking views on future consultation process - GOV.UK (www.gov.uk)</a:t>
            </a:r>
            <a:endParaRPr lang="en-GB" sz="16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400" dirty="0">
              <a:solidFill>
                <a:schemeClr val="accent1"/>
              </a:solidFill>
            </a:endParaRPr>
          </a:p>
          <a:p>
            <a:endParaRPr lang="en-GB" sz="1400" dirty="0">
              <a:solidFill>
                <a:srgbClr val="0070C0"/>
              </a:solidFill>
            </a:endParaRPr>
          </a:p>
        </p:txBody>
      </p:sp>
    </p:spTree>
    <p:extLst>
      <p:ext uri="{BB962C8B-B14F-4D97-AF65-F5344CB8AC3E}">
        <p14:creationId xmlns:p14="http://schemas.microsoft.com/office/powerpoint/2010/main" val="356001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7B06-DB24-41BB-AEB3-AC15CB9C17F5}"/>
              </a:ext>
            </a:extLst>
          </p:cNvPr>
          <p:cNvSpPr>
            <a:spLocks noGrp="1"/>
          </p:cNvSpPr>
          <p:nvPr>
            <p:ph type="title"/>
          </p:nvPr>
        </p:nvSpPr>
        <p:spPr>
          <a:xfrm>
            <a:off x="611756" y="426330"/>
            <a:ext cx="9829416" cy="611649"/>
          </a:xfrm>
        </p:spPr>
        <p:txBody>
          <a:bodyPr>
            <a:normAutofit fontScale="90000"/>
          </a:bodyPr>
          <a:lstStyle/>
          <a:p>
            <a:r>
              <a:rPr lang="en-GB" b="1" dirty="0">
                <a:solidFill>
                  <a:schemeClr val="accent1"/>
                </a:solidFill>
              </a:rPr>
              <a:t>A 50 year old adult’s experience of oral health </a:t>
            </a:r>
            <a:br>
              <a:rPr lang="en-GB" b="1" dirty="0">
                <a:solidFill>
                  <a:schemeClr val="accent1"/>
                </a:solidFill>
              </a:rPr>
            </a:br>
            <a:r>
              <a:rPr lang="en-GB" b="1" dirty="0">
                <a:solidFill>
                  <a:schemeClr val="accent1"/>
                </a:solidFill>
              </a:rPr>
              <a:t>and dental services</a:t>
            </a:r>
          </a:p>
        </p:txBody>
      </p:sp>
      <p:sp>
        <p:nvSpPr>
          <p:cNvPr id="3" name="Content Placeholder 2">
            <a:extLst>
              <a:ext uri="{FF2B5EF4-FFF2-40B4-BE49-F238E27FC236}">
                <a16:creationId xmlns:a16="http://schemas.microsoft.com/office/drawing/2014/main" id="{515DCA37-A651-4B24-9BB4-195793A96AD2}"/>
              </a:ext>
            </a:extLst>
          </p:cNvPr>
          <p:cNvSpPr>
            <a:spLocks noGrp="1"/>
          </p:cNvSpPr>
          <p:nvPr>
            <p:ph sz="quarter" idx="10"/>
          </p:nvPr>
        </p:nvSpPr>
        <p:spPr>
          <a:xfrm>
            <a:off x="611756" y="1159110"/>
            <a:ext cx="11044332" cy="5272560"/>
          </a:xfrm>
        </p:spPr>
        <p:txBody>
          <a:bodyPr>
            <a:normAutofit fontScale="25000" lnSpcReduction="20000"/>
          </a:bodyPr>
          <a:lstStyle/>
          <a:p>
            <a:endParaRPr lang="en-GB" dirty="0">
              <a:latin typeface="+mn-lt"/>
            </a:endParaRPr>
          </a:p>
          <a:p>
            <a:r>
              <a:rPr lang="en-GB" sz="5600" dirty="0">
                <a:solidFill>
                  <a:schemeClr val="accent1"/>
                </a:solidFill>
              </a:rPr>
              <a:t>In 2018 a survey of adults attending dental practices showed that on average 25.5% of adults in the West Midlands and 24.7% of adults in the East Midlands had active decay, with an average of two teeth affected.  For individual LAs this ranged from 52.3% of adults in Coventry to 12.5% of adults in Rutland.</a:t>
            </a:r>
          </a:p>
          <a:p>
            <a:r>
              <a:rPr lang="en-GB" sz="5600" dirty="0">
                <a:solidFill>
                  <a:schemeClr val="accent1"/>
                </a:solidFill>
              </a:rPr>
              <a:t>In 2019/2020 the percentage of adults who had visited an NHS dentist within the previous 24 months in the Midlands was 48.4%  The variation between LA areas was 40.1% in Rutland to 58.0% in Stoke-on-Trent.</a:t>
            </a:r>
          </a:p>
          <a:p>
            <a:r>
              <a:rPr lang="en-GB" sz="5600" dirty="0">
                <a:solidFill>
                  <a:schemeClr val="accent1"/>
                </a:solidFill>
              </a:rPr>
              <a:t>In 2019/2020 the percentage of people who report their overall experience of NHS dental services as ‘fairly good’ or ‘very good’ varies from 88.1% in Nottingham and Nottinghamshire Health and Care ICS to 95.1% in Shropshire and Telford and Wrekin ICS. </a:t>
            </a:r>
          </a:p>
          <a:p>
            <a:r>
              <a:rPr lang="en-GB" sz="5600" dirty="0">
                <a:solidFill>
                  <a:schemeClr val="accent1"/>
                </a:solidFill>
              </a:rPr>
              <a:t>They may live in an area which received fluoridated water at 1 part per million, the optimum level to prevent dental decay.</a:t>
            </a:r>
          </a:p>
          <a:p>
            <a:r>
              <a:rPr lang="en-GB" sz="5600" dirty="0">
                <a:solidFill>
                  <a:schemeClr val="accent1"/>
                </a:solidFill>
              </a:rPr>
              <a:t>All adults should have a dental check up at least every 24 months. The dentist will give advice about maintaining good oral health and check their teeth, gums and mouth for signs of oral disease.</a:t>
            </a:r>
          </a:p>
          <a:p>
            <a:r>
              <a:rPr lang="en-GB" sz="5600" dirty="0">
                <a:solidFill>
                  <a:schemeClr val="accent1"/>
                </a:solidFill>
              </a:rPr>
              <a:t>Adults needing more complex extractions of decayed teeth, for example some surgical extractions, may be referred to a specialist oral surgery service, often in an acute hospital setting.  The proportion of patients seen within 18 weeks in 2020/2021 has decreased due to COVID and varies from 32.35% and 686 52 week waits in Staffordshire and Stoke-on-Trent ICS to 62.53% and 250 52 week waits in Northamptonshire ICS.</a:t>
            </a:r>
          </a:p>
          <a:p>
            <a:r>
              <a:rPr lang="en-GB" sz="5600" dirty="0">
                <a:solidFill>
                  <a:schemeClr val="accent1"/>
                </a:solidFill>
              </a:rPr>
              <a:t>Antibiotics do not cure toothache.  However, many antibiotics are prescribed in dental practices and work has taken place in dentistry both nationally and locally to reduce antibiotic prescribing so that this only takes place when clinically necessary.  Antimicrobial items as a total of total FP17s in 2019/2020 varies from 8.13% in Birmingham and Solihull ICS and The Black Country and West Birmingham ICS to 5.4% in Joined up Care Derbyshire ICS and Nottingham and Nottinghamshire Health and Care ICS.</a:t>
            </a:r>
          </a:p>
          <a:p>
            <a:r>
              <a:rPr lang="en-GB" sz="5600" dirty="0">
                <a:solidFill>
                  <a:schemeClr val="accent1"/>
                </a:solidFill>
              </a:rPr>
              <a:t>Adults will receive the majority of their dental care in a primary care setting, or ‘high street’ dentist.  However, sometimes more specialist care is needed.  Specialists work in primary care, in Community Dental Services and in Acute hospital providers.  Dental specialists are members of the local Managed Clinical Network for their specialist area, and sometimes members of other MCNs who they work closely with.  MCNs also include general dental practitioners.  In the Midlands there are MCNs for Paediatric Dentistry, Oral Surgery, Oral Medicine, Orthodontics, Restorative Dentistry, Secure Settings, Special Care Dentistry and Urgent Care.  MCN Chairs come together with the Local Dental Network regularly to discuss system wide issues.</a:t>
            </a:r>
          </a:p>
          <a:p>
            <a:r>
              <a:rPr lang="en-GB" sz="5600" dirty="0">
                <a:solidFill>
                  <a:schemeClr val="accent1"/>
                </a:solidFill>
              </a:rPr>
              <a:t>More data about oral health and dental services is available in the ICS reports ref here and  </a:t>
            </a:r>
            <a:r>
              <a:rPr lang="en-GB" sz="5600" dirty="0">
                <a:solidFill>
                  <a:schemeClr val="accent1"/>
                </a:solidFill>
                <a:hlinkClick r:id="rId2">
                  <a:extLst>
                    <a:ext uri="{A12FA001-AC4F-418D-AE19-62706E023703}">
                      <ahyp:hlinkClr xmlns:ahyp="http://schemas.microsoft.com/office/drawing/2018/hyperlinkcolor" val="tx"/>
                    </a:ext>
                  </a:extLst>
                </a:hlinkClick>
              </a:rPr>
              <a:t>Adult oral health: applying All Our Health - GOV.UK (www.gov.uk)</a:t>
            </a:r>
            <a:endParaRPr lang="en-GB" sz="5600" dirty="0">
              <a:solidFill>
                <a:schemeClr val="accent1"/>
              </a:solidFill>
            </a:endParaRPr>
          </a:p>
        </p:txBody>
      </p:sp>
    </p:spTree>
    <p:extLst>
      <p:ext uri="{BB962C8B-B14F-4D97-AF65-F5344CB8AC3E}">
        <p14:creationId xmlns:p14="http://schemas.microsoft.com/office/powerpoint/2010/main" val="27428252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7632A-9817-478C-93A9-09E3BF464FA4}"/>
              </a:ext>
            </a:extLst>
          </p:cNvPr>
          <p:cNvSpPr>
            <a:spLocks noGrp="1"/>
          </p:cNvSpPr>
          <p:nvPr>
            <p:ph type="title"/>
          </p:nvPr>
        </p:nvSpPr>
        <p:spPr>
          <a:xfrm>
            <a:off x="505431" y="241161"/>
            <a:ext cx="10986938" cy="904351"/>
          </a:xfrm>
        </p:spPr>
        <p:txBody>
          <a:bodyPr>
            <a:normAutofit fontScale="90000"/>
          </a:bodyPr>
          <a:lstStyle/>
          <a:p>
            <a:r>
              <a:rPr lang="en-GB" b="1" dirty="0">
                <a:solidFill>
                  <a:schemeClr val="accent1"/>
                </a:solidFill>
              </a:rPr>
              <a:t>An older adult’s experience of oral health and </a:t>
            </a:r>
            <a:br>
              <a:rPr lang="en-GB" b="1" dirty="0">
                <a:solidFill>
                  <a:schemeClr val="accent1"/>
                </a:solidFill>
              </a:rPr>
            </a:br>
            <a:r>
              <a:rPr lang="en-GB" b="1" dirty="0">
                <a:solidFill>
                  <a:schemeClr val="accent1"/>
                </a:solidFill>
              </a:rPr>
              <a:t>dental services</a:t>
            </a:r>
          </a:p>
        </p:txBody>
      </p:sp>
      <p:sp>
        <p:nvSpPr>
          <p:cNvPr id="3" name="Content Placeholder 2">
            <a:extLst>
              <a:ext uri="{FF2B5EF4-FFF2-40B4-BE49-F238E27FC236}">
                <a16:creationId xmlns:a16="http://schemas.microsoft.com/office/drawing/2014/main" id="{0DDED956-D9D2-4D81-9F97-7B1CCE98129F}"/>
              </a:ext>
            </a:extLst>
          </p:cNvPr>
          <p:cNvSpPr>
            <a:spLocks noGrp="1"/>
          </p:cNvSpPr>
          <p:nvPr>
            <p:ph sz="quarter" idx="10"/>
          </p:nvPr>
        </p:nvSpPr>
        <p:spPr>
          <a:xfrm>
            <a:off x="0" y="1145513"/>
            <a:ext cx="11957537" cy="5245014"/>
          </a:xfrm>
        </p:spPr>
        <p:txBody>
          <a:bodyPr>
            <a:noAutofit/>
          </a:bodyPr>
          <a:lstStyle/>
          <a:p>
            <a:r>
              <a:rPr lang="en-GB" sz="1200" dirty="0">
                <a:solidFill>
                  <a:schemeClr val="accent1"/>
                </a:solidFill>
              </a:rPr>
              <a:t>In 2016 a survey of widely dependent older people found that 9.5% of survey volunteers reported current pain in their mouth, with 7.8% having one or more PUFA conditions (an open pulp, ulceration, fistula or abscess – a sign of chronic infection).  In the Midlands, 21% in Lincolnshire had current pain compared to 3.6% in Rutland and 23% had one or more PUFA conditions in Derbyshire compared to 0% in Stoke-on-Trent.</a:t>
            </a:r>
          </a:p>
          <a:p>
            <a:r>
              <a:rPr lang="en-GB" sz="1200" dirty="0">
                <a:solidFill>
                  <a:schemeClr val="accent1"/>
                </a:solidFill>
              </a:rPr>
              <a:t>The same survey found that across England 13% of volunteers had partial dentures in need of replacement, 14.8% of volunteers had full dentures in need of replacement, 3.2% of volunteers had a need for urgent dental treatment and 5.1% had a need for domiciliary treatment.</a:t>
            </a:r>
          </a:p>
          <a:p>
            <a:r>
              <a:rPr lang="en-GB" sz="1200" dirty="0">
                <a:solidFill>
                  <a:schemeClr val="accent1"/>
                </a:solidFill>
              </a:rPr>
              <a:t>In 2011 the West Midlands carried out a survey of the oral health of those in care homes.  41.8% of the care homes reported having at least one resident waiting to see a dentist.  180 care homes reported problems accessing urgent dental care and 194 care homes reported problems accessing dental services.  97 care homes reported issues of concern with dental services.</a:t>
            </a:r>
          </a:p>
          <a:p>
            <a:r>
              <a:rPr lang="en-GB" sz="1200" dirty="0">
                <a:solidFill>
                  <a:schemeClr val="accent1"/>
                </a:solidFill>
              </a:rPr>
              <a:t>They may live in an area which received fluoridated water at 1 part per million, the optimum level to prevent dental decay.</a:t>
            </a:r>
          </a:p>
          <a:p>
            <a:r>
              <a:rPr lang="en-GB" sz="1200" dirty="0">
                <a:solidFill>
                  <a:schemeClr val="accent1"/>
                </a:solidFill>
              </a:rPr>
              <a:t>All adults should have a dental check up at least every 24 months. The dentist will give advice about maintaining good oral health and check their teeth, gums and mouth for signs of oral disease.  As someone gets older their risk of oral disease increases due to a number of factors and, therefore, they may require more frequent check-ups and additional advice (such as using fluoride mouth rinse daily) or treatment (such as twice yearly fluoride varnish application and prescription of high strength fluoride toothpaste).  Dental Care Professionals use Delivering Better Oral Health to decide what evidence-based interventions to use.</a:t>
            </a:r>
          </a:p>
          <a:p>
            <a:r>
              <a:rPr lang="en-GB" sz="1200" dirty="0">
                <a:solidFill>
                  <a:schemeClr val="accent1"/>
                </a:solidFill>
              </a:rPr>
              <a:t>Domiciliary care is dental care provided in the place of residence of the patient, such as their own home or a care home.  This care is provided by General Dental Practitioners or Community Dental Services.  If the care needed requires more specialist input then this is provided by Specialists or Consultants in Special Care Dentistry.  They are members of the Special Care Dentistry MCN.</a:t>
            </a:r>
          </a:p>
          <a:p>
            <a:r>
              <a:rPr lang="en-GB" sz="1200" dirty="0">
                <a:solidFill>
                  <a:schemeClr val="accent1"/>
                </a:solidFill>
              </a:rPr>
              <a:t>The Framework for Enhanced Health in Care Homes includes a section on Oral Health (4.6) and builds on previous work in this area.  It states that best practice includes:</a:t>
            </a:r>
          </a:p>
          <a:p>
            <a:pPr lvl="1"/>
            <a:r>
              <a:rPr lang="en-GB" sz="1200" dirty="0">
                <a:solidFill>
                  <a:schemeClr val="accent1"/>
                </a:solidFill>
              </a:rPr>
              <a:t>Every person’s oral health should be assessed as part of the holistic assessment of needs and personalised care and support planning process. </a:t>
            </a:r>
          </a:p>
          <a:p>
            <a:pPr lvl="1"/>
            <a:r>
              <a:rPr lang="en-GB" sz="1200" dirty="0">
                <a:solidFill>
                  <a:schemeClr val="accent1"/>
                </a:solidFill>
              </a:rPr>
              <a:t>Care homes should have an oral health policy in place with one staff member taking responsibility for this policy within the home. This should be clearly aligned to NICE guidance 48 Oral Health for adults in care homes. </a:t>
            </a:r>
          </a:p>
          <a:p>
            <a:pPr lvl="1"/>
            <a:r>
              <a:rPr lang="en-GB" sz="1200" dirty="0">
                <a:solidFill>
                  <a:schemeClr val="accent1"/>
                </a:solidFill>
              </a:rPr>
              <a:t>Every person’s oral health should be enquired after and/or observed regularly by care home staff as part of their usual hygiene routine and they should have access to routine dental checks and specialist dental professionals as appropriate. Local systems should work collaboratively to provide access to appropriate clinical dental services for people living in care homes. </a:t>
            </a:r>
          </a:p>
          <a:p>
            <a:pPr lvl="1"/>
            <a:r>
              <a:rPr lang="en-GB" sz="1200" dirty="0">
                <a:solidFill>
                  <a:schemeClr val="accent1"/>
                </a:solidFill>
              </a:rPr>
              <a:t>Staff employed by care home providers should undertake training in oral healthcare to support delivery of oral health assessments and daily mouthcare for individuals and maintain this knowledge and skill through ongoing professional development.</a:t>
            </a:r>
          </a:p>
          <a:p>
            <a:r>
              <a:rPr lang="en-GB" sz="1200" dirty="0">
                <a:solidFill>
                  <a:schemeClr val="accent1"/>
                </a:solidFill>
              </a:rPr>
              <a:t>More data about oral health and dental services is available in the ICS reports ref here and </a:t>
            </a:r>
            <a:r>
              <a:rPr lang="en-GB" sz="1200" b="1" dirty="0">
                <a:solidFill>
                  <a:schemeClr val="accent1"/>
                </a:solidFill>
                <a:hlinkClick r:id="rId3">
                  <a:extLst>
                    <a:ext uri="{A12FA001-AC4F-418D-AE19-62706E023703}">
                      <ahyp:hlinkClr xmlns:ahyp="http://schemas.microsoft.com/office/drawing/2018/hyperlinkcolor" val="tx"/>
                    </a:ext>
                  </a:extLst>
                </a:hlinkClick>
              </a:rPr>
              <a:t>Commissioning better oral health for vulnerable older people - GOV.UK (www.gov.uk)</a:t>
            </a:r>
            <a:endParaRPr lang="en-GB" sz="1200" b="1" dirty="0">
              <a:solidFill>
                <a:schemeClr val="accent1"/>
              </a:solidFill>
            </a:endParaRPr>
          </a:p>
        </p:txBody>
      </p:sp>
    </p:spTree>
    <p:extLst>
      <p:ext uri="{BB962C8B-B14F-4D97-AF65-F5344CB8AC3E}">
        <p14:creationId xmlns:p14="http://schemas.microsoft.com/office/powerpoint/2010/main" val="18748151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612849-E00B-4EFD-A5FE-DB8F066D7649}"/>
              </a:ext>
            </a:extLst>
          </p:cNvPr>
          <p:cNvSpPr txBox="1">
            <a:spLocks/>
          </p:cNvSpPr>
          <p:nvPr/>
        </p:nvSpPr>
        <p:spPr>
          <a:xfrm>
            <a:off x="234462" y="381837"/>
            <a:ext cx="9415169" cy="5675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Future commissioning plans - Access</a:t>
            </a:r>
          </a:p>
        </p:txBody>
      </p:sp>
      <p:sp>
        <p:nvSpPr>
          <p:cNvPr id="4" name="TextBox 3">
            <a:extLst>
              <a:ext uri="{FF2B5EF4-FFF2-40B4-BE49-F238E27FC236}">
                <a16:creationId xmlns:a16="http://schemas.microsoft.com/office/drawing/2014/main" id="{069CA8EF-941F-4F4D-A7DD-7956C8471C4D}"/>
              </a:ext>
            </a:extLst>
          </p:cNvPr>
          <p:cNvSpPr txBox="1"/>
          <p:nvPr/>
        </p:nvSpPr>
        <p:spPr>
          <a:xfrm>
            <a:off x="237184" y="949413"/>
            <a:ext cx="11720354" cy="5816977"/>
          </a:xfrm>
          <a:prstGeom prst="rect">
            <a:avLst/>
          </a:prstGeom>
          <a:noFill/>
        </p:spPr>
        <p:txBody>
          <a:bodyPr wrap="square" lIns="91440" tIns="45720" rIns="91440" bIns="45720" rtlCol="0" anchor="t">
            <a:spAutoFit/>
          </a:bodyPr>
          <a:lstStyle/>
          <a:p>
            <a:pPr fontAlgn="base"/>
            <a:r>
              <a:rPr lang="en-GB" sz="1200" b="1" u="sng" dirty="0">
                <a:solidFill>
                  <a:schemeClr val="accent1"/>
                </a:solidFill>
                <a:latin typeface="Arial" panose="020B0604020202020204" pitchFamily="34" charset="0"/>
                <a:cs typeface="Arial" panose="020B0604020202020204" pitchFamily="34" charset="0"/>
              </a:rPr>
              <a:t>Improve access to NHS Level 1 dentistry</a:t>
            </a:r>
            <a:r>
              <a:rPr lang="en-GB" sz="1200" dirty="0">
                <a:solidFill>
                  <a:schemeClr val="accent1"/>
                </a:solidFill>
                <a:latin typeface="Arial" panose="020B0604020202020204" pitchFamily="34" charset="0"/>
                <a:cs typeface="Arial" panose="020B0604020202020204" pitchFamily="34" charset="0"/>
              </a:rPr>
              <a:t> </a:t>
            </a:r>
          </a:p>
          <a:p>
            <a:pPr fontAlgn="base"/>
            <a:r>
              <a:rPr lang="en-GB" sz="1200" dirty="0">
                <a:solidFill>
                  <a:schemeClr val="accent1"/>
                </a:solidFill>
                <a:latin typeface="Arial" panose="020B0604020202020204" pitchFamily="34" charset="0"/>
                <a:cs typeface="Arial" panose="020B0604020202020204" pitchFamily="34" charset="0"/>
              </a:rPr>
              <a:t>It is critical to the success of the ambition of patients receiving the right care by the right clinician, in the right place, at the right time and at the right price, that Level 1 dentistry is easily accessible.  If this bedrock of NHS dentistry is not effective, then the whole dental health system is not able to operate efficiently and the right care ambition cannot be achieved.  Dental commissioning needs to take into account local population need and address inequalities in access and care.</a:t>
            </a:r>
          </a:p>
          <a:p>
            <a:pPr fontAlgn="base"/>
            <a:r>
              <a:rPr lang="en-GB" sz="1200" dirty="0">
                <a:solidFill>
                  <a:schemeClr val="accent1"/>
                </a:solidFill>
                <a:latin typeface="Arial" panose="020B0604020202020204" pitchFamily="34" charset="0"/>
                <a:cs typeface="Arial" panose="020B0604020202020204" pitchFamily="34" charset="0"/>
              </a:rPr>
              <a:t>It has been identified that there are significant gaps in access to NHS Level 1 dentistry, in large part due to contract hand backs, in the following areas:</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Oswestry </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Spalding</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Mablethorpe</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Skegness and </a:t>
            </a:r>
            <a:r>
              <a:rPr lang="en-GB" sz="1200" dirty="0" err="1">
                <a:solidFill>
                  <a:schemeClr val="accent1"/>
                </a:solidFill>
                <a:latin typeface="Arial" panose="020B0604020202020204" pitchFamily="34" charset="0"/>
                <a:cs typeface="Arial" panose="020B0604020202020204" pitchFamily="34" charset="0"/>
              </a:rPr>
              <a:t>Spilsbury</a:t>
            </a:r>
            <a:endParaRPr lang="en-GB" sz="1200"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Melton Mowbray</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Herefordshire</a:t>
            </a:r>
          </a:p>
          <a:p>
            <a:r>
              <a:rPr lang="en-GB" sz="1200" dirty="0">
                <a:solidFill>
                  <a:schemeClr val="accent1"/>
                </a:solidFill>
                <a:latin typeface="Arial" panose="020B0604020202020204" pitchFamily="34" charset="0"/>
                <a:cs typeface="Arial" panose="020B0604020202020204" pitchFamily="34" charset="0"/>
              </a:rPr>
              <a:t>It is the intention that NHSE Midlands will be going out to procurement for new NHS Level 1 dental services for these areas. Funding has been included in the regional investment plans and commissioners are looking at ways to ensure that contracts are attractive to potential bidders to ensure a successful procurement. </a:t>
            </a:r>
          </a:p>
          <a:p>
            <a:pPr fontAlgn="base"/>
            <a:endParaRPr lang="en-GB" sz="1200" b="1" u="sng" dirty="0">
              <a:solidFill>
                <a:schemeClr val="accent1"/>
              </a:solidFill>
              <a:latin typeface="Arial" panose="020B0604020202020204" pitchFamily="34" charset="0"/>
              <a:cs typeface="Arial" panose="020B0604020202020204" pitchFamily="34" charset="0"/>
            </a:endParaRPr>
          </a:p>
          <a:p>
            <a:pPr fontAlgn="base"/>
            <a:r>
              <a:rPr lang="en-GB" sz="1200" b="1" u="sng" dirty="0">
                <a:solidFill>
                  <a:schemeClr val="accent1"/>
                </a:solidFill>
                <a:latin typeface="Arial" panose="020B0604020202020204" pitchFamily="34" charset="0"/>
                <a:cs typeface="Arial" panose="020B0604020202020204" pitchFamily="34" charset="0"/>
              </a:rPr>
              <a:t>Improve the pathways for vulnerable groups of patients</a:t>
            </a:r>
            <a:endParaRPr lang="en-GB" sz="1200" dirty="0">
              <a:solidFill>
                <a:schemeClr val="accent1"/>
              </a:solidFill>
              <a:latin typeface="Arial" panose="020B0604020202020204" pitchFamily="34" charset="0"/>
              <a:cs typeface="Arial" panose="020B0604020202020204" pitchFamily="34" charset="0"/>
            </a:endParaRPr>
          </a:p>
          <a:p>
            <a:pPr fontAlgn="base"/>
            <a:r>
              <a:rPr lang="en-GB" sz="1200" dirty="0">
                <a:solidFill>
                  <a:schemeClr val="accent1"/>
                </a:solidFill>
                <a:latin typeface="Arial" panose="020B0604020202020204" pitchFamily="34" charset="0"/>
                <a:cs typeface="Arial" panose="020B0604020202020204" pitchFamily="34" charset="0"/>
              </a:rPr>
              <a:t>A range of dental services may be available locally but people may be unaware of them and find it hard to navigate the health system to access appropriate care.   </a:t>
            </a:r>
          </a:p>
          <a:p>
            <a:pPr fontAlgn="base"/>
            <a:r>
              <a:rPr lang="en-GB" sz="1200" dirty="0">
                <a:solidFill>
                  <a:schemeClr val="accent1"/>
                </a:solidFill>
                <a:latin typeface="Arial" panose="020B0604020202020204" pitchFamily="34" charset="0"/>
                <a:cs typeface="Arial" panose="020B0604020202020204" pitchFamily="34" charset="0"/>
              </a:rPr>
              <a:t>Dental care pathways need to be simple, clear and effective for both the referrer and the individual.  The ability of an individual to access appropriate services depends on a number of factors, including the accessibility of the premises from outside and within and the availability of appointments at a time convenient to the patient (and carer).   </a:t>
            </a:r>
          </a:p>
          <a:p>
            <a:pPr fontAlgn="base"/>
            <a:endParaRPr lang="en-GB" sz="1200" dirty="0">
              <a:solidFill>
                <a:schemeClr val="accent1"/>
              </a:solidFill>
              <a:latin typeface="Arial" panose="020B0604020202020204" pitchFamily="34" charset="0"/>
              <a:cs typeface="Arial" panose="020B0604020202020204" pitchFamily="34" charset="0"/>
            </a:endParaRPr>
          </a:p>
          <a:p>
            <a:pPr fontAlgn="base"/>
            <a:r>
              <a:rPr lang="en-GB" sz="1200" dirty="0">
                <a:solidFill>
                  <a:schemeClr val="accent1"/>
                </a:solidFill>
                <a:latin typeface="Arial" panose="020B0604020202020204" pitchFamily="34" charset="0"/>
                <a:cs typeface="Arial" panose="020B0604020202020204" pitchFamily="34" charset="0"/>
              </a:rPr>
              <a:t>Planned procurements will take account of the needs of more vulnerable groups of patients and NHSE Midlands will look to ensure that all new contracts commissioned will include longer opening hours and access over weekends. New premises will be accessible for all.  Additionally, NHSE Midlands will continue to work with all existing providers to ensure their premises are accessible to all and offer initiatives, where funding allows, for longer opening hours and opening at weekends. </a:t>
            </a:r>
          </a:p>
          <a:p>
            <a:pPr fontAlgn="base"/>
            <a:endParaRPr lang="en-GB" sz="1200" b="1" u="sng" dirty="0">
              <a:solidFill>
                <a:schemeClr val="accent1"/>
              </a:solidFill>
              <a:latin typeface="Arial" panose="020B0604020202020204" pitchFamily="34" charset="0"/>
              <a:cs typeface="Arial" panose="020B0604020202020204" pitchFamily="34" charset="0"/>
            </a:endParaRPr>
          </a:p>
          <a:p>
            <a:pPr fontAlgn="base"/>
            <a:r>
              <a:rPr lang="en-GB" sz="1200" b="1" u="sng" dirty="0">
                <a:solidFill>
                  <a:schemeClr val="accent1"/>
                </a:solidFill>
                <a:latin typeface="Arial" panose="020B0604020202020204" pitchFamily="34" charset="0"/>
                <a:cs typeface="Arial" panose="020B0604020202020204" pitchFamily="34" charset="0"/>
              </a:rPr>
              <a:t>Review, redesign and recommission unscheduled/urgent dental care</a:t>
            </a:r>
            <a:r>
              <a:rPr lang="en-GB" sz="1200" dirty="0">
                <a:solidFill>
                  <a:schemeClr val="accent1"/>
                </a:solidFill>
                <a:latin typeface="Arial" panose="020B0604020202020204" pitchFamily="34" charset="0"/>
                <a:cs typeface="Arial" panose="020B0604020202020204" pitchFamily="34" charset="0"/>
              </a:rPr>
              <a:t> </a:t>
            </a:r>
          </a:p>
          <a:p>
            <a:pPr fontAlgn="base"/>
            <a:r>
              <a:rPr lang="en-GB" sz="1200" dirty="0">
                <a:solidFill>
                  <a:schemeClr val="accent1"/>
                </a:solidFill>
                <a:latin typeface="Arial" panose="020B0604020202020204" pitchFamily="34" charset="0"/>
                <a:cs typeface="Arial" panose="020B0604020202020204" pitchFamily="34" charset="0"/>
              </a:rPr>
              <a:t>Across the Midlands, there are currently inconsistent systems and approaches to unscheduled dental care services. This objective has the primary purpose of defining the population level need for unscheduled care provision, with the secondary purpose of understanding, in depth, the current system of unscheduled care. There is anecdotal evidence of patients not accessing NHS dentistry and accessing general practice and A&amp;E instead.  Procurements are planned for Birmingham, Solihull and Daventry to support urgent access in those areas. Services in other areas were successfully re-procured in 2019.</a:t>
            </a:r>
          </a:p>
          <a:p>
            <a:pPr fontAlgn="base"/>
            <a:endParaRPr lang="en-GB" sz="1200" dirty="0">
              <a:solidFill>
                <a:srgbClr val="0070C0"/>
              </a:solidFill>
              <a:latin typeface="Arial" panose="020B0604020202020204" pitchFamily="34" charset="0"/>
              <a:cs typeface="Arial" panose="020B0604020202020204" pitchFamily="34" charset="0"/>
            </a:endParaRPr>
          </a:p>
          <a:p>
            <a:pPr fontAlgn="base"/>
            <a:endParaRPr lang="en-GB" sz="1200" dirty="0">
              <a:solidFill>
                <a:srgbClr val="0070C0"/>
              </a:solidFill>
              <a:latin typeface="Arial" panose="020B0604020202020204" pitchFamily="34" charset="0"/>
              <a:cs typeface="Arial" panose="020B0604020202020204" pitchFamily="34" charset="0"/>
            </a:endParaRPr>
          </a:p>
          <a:p>
            <a:endParaRPr lang="en-GB" sz="1200" dirty="0"/>
          </a:p>
        </p:txBody>
      </p:sp>
    </p:spTree>
    <p:extLst>
      <p:ext uri="{BB962C8B-B14F-4D97-AF65-F5344CB8AC3E}">
        <p14:creationId xmlns:p14="http://schemas.microsoft.com/office/powerpoint/2010/main" val="3522933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6DE3D832-5B54-4175-9281-C41F390D05EE}"/>
              </a:ext>
            </a:extLst>
          </p:cNvPr>
          <p:cNvSpPr/>
          <p:nvPr/>
        </p:nvSpPr>
        <p:spPr>
          <a:xfrm>
            <a:off x="0" y="0"/>
            <a:ext cx="3295650" cy="6858000"/>
          </a:xfrm>
          <a:prstGeom prst="rect">
            <a:avLst/>
          </a:prstGeom>
          <a:solidFill>
            <a:srgbClr val="0072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itle 9">
            <a:extLst>
              <a:ext uri="{FF2B5EF4-FFF2-40B4-BE49-F238E27FC236}">
                <a16:creationId xmlns:a16="http://schemas.microsoft.com/office/drawing/2014/main" id="{3F4AECDD-1780-4F8F-955B-6133824591D1}"/>
              </a:ext>
            </a:extLst>
          </p:cNvPr>
          <p:cNvSpPr>
            <a:spLocks noGrp="1"/>
          </p:cNvSpPr>
          <p:nvPr>
            <p:ph type="title"/>
          </p:nvPr>
        </p:nvSpPr>
        <p:spPr>
          <a:xfrm>
            <a:off x="0" y="0"/>
            <a:ext cx="3295650" cy="6858000"/>
          </a:xfrm>
        </p:spPr>
        <p:txBody>
          <a:bodyPr anchor="ctr">
            <a:normAutofit/>
          </a:bodyPr>
          <a:lstStyle/>
          <a:p>
            <a:pPr algn="ctr"/>
            <a:r>
              <a:rPr lang="en-GB" sz="2800">
                <a:solidFill>
                  <a:schemeClr val="bg1"/>
                </a:solidFill>
                <a:latin typeface="Yu Gothic Light" panose="020B0300000000000000" pitchFamily="34" charset="-128"/>
                <a:ea typeface="Yu Gothic Light" panose="020B0300000000000000" pitchFamily="34" charset="-128"/>
              </a:rPr>
              <a:t>EXECUTIVE SUMMARY</a:t>
            </a:r>
            <a:br>
              <a:rPr lang="en-GB">
                <a:latin typeface="Yu Gothic Light" panose="020B0300000000000000" pitchFamily="34" charset="-128"/>
                <a:ea typeface="Yu Gothic Light" panose="020B0300000000000000" pitchFamily="34" charset="-128"/>
              </a:rPr>
            </a:br>
            <a:br>
              <a:rPr lang="en-GB">
                <a:latin typeface="Yu Gothic Light" panose="020B0300000000000000" pitchFamily="34" charset="-128"/>
                <a:ea typeface="Yu Gothic Light" panose="020B0300000000000000" pitchFamily="34" charset="-128"/>
              </a:rPr>
            </a:br>
            <a:endParaRPr lang="en-GB" sz="2000">
              <a:solidFill>
                <a:schemeClr val="bg1"/>
              </a:solidFill>
              <a:latin typeface="Yu Gothic Light" panose="020B0300000000000000" pitchFamily="34" charset="-128"/>
              <a:ea typeface="Yu Gothic Light" panose="020B0300000000000000" pitchFamily="34" charset="-128"/>
            </a:endParaRPr>
          </a:p>
        </p:txBody>
      </p:sp>
      <p:sp>
        <p:nvSpPr>
          <p:cNvPr id="3" name="Rectangle 2">
            <a:extLst>
              <a:ext uri="{FF2B5EF4-FFF2-40B4-BE49-F238E27FC236}">
                <a16:creationId xmlns:a16="http://schemas.microsoft.com/office/drawing/2014/main" id="{10BFBBDD-9F08-4B7E-8A59-F7A99BEA3AEF}"/>
              </a:ext>
            </a:extLst>
          </p:cNvPr>
          <p:cNvSpPr/>
          <p:nvPr/>
        </p:nvSpPr>
        <p:spPr>
          <a:xfrm>
            <a:off x="3671021" y="725683"/>
            <a:ext cx="8033857" cy="7201972"/>
          </a:xfrm>
          <a:prstGeom prst="rect">
            <a:avLst/>
          </a:prstGeom>
        </p:spPr>
        <p:txBody>
          <a:bodyPr wrap="square" lIns="91440" tIns="45720" rIns="91440" bIns="45720" anchor="t">
            <a:spAutoFit/>
          </a:bodyPr>
          <a:lstStyle/>
          <a:p>
            <a:endParaRPr lang="en-GB" sz="1200" dirty="0"/>
          </a:p>
          <a:p>
            <a:pPr fontAlgn="base"/>
            <a:r>
              <a:rPr lang="en-GB" sz="1200" dirty="0">
                <a:solidFill>
                  <a:schemeClr val="accent1"/>
                </a:solidFill>
                <a:latin typeface="Arial" panose="020B0604020202020204" pitchFamily="34" charset="0"/>
                <a:cs typeface="Arial" panose="020B0604020202020204" pitchFamily="34" charset="0"/>
              </a:rPr>
              <a:t>Across the Midlands geography, dental services are facing pressures, both in terms of the demand being placed on them, their sustainability and the resources available to provide those services. The purpose of this document is to bring strategic coherency, efficiency and consistency to the commissioning of dental services across the Midlands with the intention of: </a:t>
            </a:r>
          </a:p>
          <a:p>
            <a:pPr fontAlgn="base"/>
            <a:endParaRPr lang="en-GB" sz="12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Enabling the public to access dental care that is safe, high quality and at a convenient time and place, making services sustainable and able to flex to meet anticipated fluctuations in demand. </a:t>
            </a:r>
          </a:p>
          <a:p>
            <a:pPr marL="285750"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Ensuring value for money is always achieved, demonstrating that NHS England (NHSE) is effective in its stewardship role of public funds. </a:t>
            </a:r>
            <a:endParaRPr lang="en-GB" sz="1200" dirty="0">
              <a:solidFill>
                <a:schemeClr val="accent1"/>
              </a:solidFill>
              <a:latin typeface="Arial" panose="020B0604020202020204" pitchFamily="34" charset="0"/>
              <a:ea typeface="Calibri" panose="020F0502020204030204"/>
              <a:cs typeface="Arial" panose="020B0604020202020204" pitchFamily="34" charset="0"/>
            </a:endParaRPr>
          </a:p>
          <a:p>
            <a:pPr marL="285750" indent="-285750">
              <a:buFont typeface="Arial" panose="020B0604020202020204" pitchFamily="34" charset="0"/>
              <a:buChar char="•"/>
            </a:pPr>
            <a:r>
              <a:rPr lang="en-GB" sz="1200" dirty="0">
                <a:solidFill>
                  <a:schemeClr val="accent1"/>
                </a:solidFill>
                <a:latin typeface="Arial" panose="020B0604020202020204" pitchFamily="34" charset="0"/>
                <a:ea typeface="+mn-lt"/>
                <a:cs typeface="Arial" panose="020B0604020202020204" pitchFamily="34" charset="0"/>
              </a:rPr>
              <a:t>Ensuring services are commissioned in line with the needs of population to improve and maintain oral health.  </a:t>
            </a:r>
          </a:p>
          <a:p>
            <a:pPr marL="285750" indent="-285750">
              <a:buFont typeface="Arial" panose="020B0604020202020204" pitchFamily="34" charset="0"/>
              <a:buChar char="•"/>
            </a:pPr>
            <a:endParaRPr lang="en-GB" sz="1200" dirty="0">
              <a:solidFill>
                <a:schemeClr val="accent1"/>
              </a:solidFill>
              <a:latin typeface="Arial" panose="020B0604020202020204" pitchFamily="34" charset="0"/>
              <a:ea typeface="Calibri"/>
              <a:cs typeface="Arial" panose="020B0604020202020204" pitchFamily="34" charset="0"/>
            </a:endParaRPr>
          </a:p>
          <a:p>
            <a:pPr fontAlgn="base"/>
            <a:r>
              <a:rPr lang="en-US" sz="1200" dirty="0">
                <a:solidFill>
                  <a:schemeClr val="accent1"/>
                </a:solidFill>
                <a:latin typeface="Arial" panose="020B0604020202020204" pitchFamily="34" charset="0"/>
                <a:cs typeface="Arial" panose="020B0604020202020204" pitchFamily="34" charset="0"/>
              </a:rPr>
              <a:t>It is expected that local commissioners will work closely with Managed Clinical Networks (MCNs), Local Dental Networks (LDNs), Health Education England (HEE) and Consultants in Dental Public Health (CDPH).  Together they will be responsible for ensuring the optimal patient pathway possible, supported by specialist advice and/or access to care, that meets the needs of the local population whilst achieving the nationally expected standards of care provision.</a:t>
            </a:r>
            <a:r>
              <a:rPr lang="en-GB" sz="1200" dirty="0">
                <a:solidFill>
                  <a:schemeClr val="accent1"/>
                </a:solidFill>
                <a:latin typeface="Arial" panose="020B0604020202020204" pitchFamily="34" charset="0"/>
                <a:cs typeface="Arial" panose="020B0604020202020204" pitchFamily="34" charset="0"/>
              </a:rPr>
              <a:t>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The Midlands Dental Strategy 2022-24 will aim to:</a:t>
            </a:r>
          </a:p>
          <a:p>
            <a:pPr marL="742950" lvl="1"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Address and remedy the reduction in throughput of patients due to COVID-19 and flex as COVID-19 continues to challenge delivery and access to care; </a:t>
            </a:r>
            <a:endParaRPr lang="en-GB" sz="1200" strike="sngStrike" dirty="0">
              <a:solidFill>
                <a:schemeClr val="accent1"/>
              </a:solidFill>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Address regional inequalities in oral health, which have been exacerbated by the COVID-19 pandemic which has had a greater impact on those in more deprived and vulnerable groups of society;</a:t>
            </a:r>
          </a:p>
          <a:p>
            <a:pPr marL="742950" lvl="1"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Address inequity of access across the life course including the impact of rurality; </a:t>
            </a:r>
            <a:endParaRPr lang="en-GB" sz="1200" dirty="0">
              <a:solidFill>
                <a:schemeClr val="accent1"/>
              </a:solidFill>
              <a:latin typeface="Arial" panose="020B0604020202020204" pitchFamily="34" charset="0"/>
              <a:ea typeface="Calibri"/>
              <a:cs typeface="Arial" panose="020B0604020202020204" pitchFamily="34" charset="0"/>
            </a:endParaRPr>
          </a:p>
          <a:p>
            <a:pPr marL="742950" lvl="1" indent="-2857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Align to the NHS LTP, encouraging LDNs to support local dental providers to work collaboratively within their ICS to meet the needs of local communities, particularly for the vulnerable or less likely to engage.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Dental services have a significant transformation opportunity as there is long standing inequality of access, which is demonstrated in the per head of population variation in both spend and access.</a:t>
            </a:r>
          </a:p>
          <a:p>
            <a:r>
              <a:rPr lang="en-GB" sz="1200" dirty="0">
                <a:solidFill>
                  <a:schemeClr val="accent1"/>
                </a:solidFill>
                <a:latin typeface="Arial" panose="020B0604020202020204" pitchFamily="34" charset="0"/>
                <a:cs typeface="Arial" panose="020B0604020202020204" pitchFamily="34" charset="0"/>
              </a:rPr>
              <a:t>Any plans need to take account of the needs of people classed as vulnerable/hard to reach/irregular attenders (those experiencing Severe and Multiple Disadvantage –SMD). The pandemic has increased longstanding problems with access and there has been growth in long waits for many specialties, including for orthodontics or paediatric dentistry.</a:t>
            </a:r>
            <a:endParaRPr lang="en-GB" sz="1200" dirty="0">
              <a:solidFill>
                <a:schemeClr val="accent1"/>
              </a:solidFill>
              <a:latin typeface="Arial" panose="020B0604020202020204" pitchFamily="34" charset="0"/>
              <a:ea typeface="Calibri"/>
              <a:cs typeface="Arial" panose="020B0604020202020204" pitchFamily="34" charset="0"/>
            </a:endParaRPr>
          </a:p>
          <a:p>
            <a:endParaRPr lang="en-GB" sz="1200" dirty="0">
              <a:solidFill>
                <a:schemeClr val="accent1"/>
              </a:solidFill>
              <a:ea typeface="Yu Gothic Light" panose="020B0300000000000000" pitchFamily="34" charset="-128"/>
              <a:cs typeface="Arial" panose="020B0604020202020204" pitchFamily="34" charset="0"/>
            </a:endParaRPr>
          </a:p>
          <a:p>
            <a:endParaRPr lang="en-GB" dirty="0"/>
          </a:p>
          <a:p>
            <a:endParaRPr lang="en-GB" dirty="0"/>
          </a:p>
          <a:p>
            <a:endParaRPr lang="en-GB" dirty="0">
              <a:solidFill>
                <a:schemeClr val="bg2">
                  <a:lumMod val="25000"/>
                </a:schemeClr>
              </a:solid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2901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612849-E00B-4EFD-A5FE-DB8F066D7649}"/>
              </a:ext>
            </a:extLst>
          </p:cNvPr>
          <p:cNvSpPr txBox="1">
            <a:spLocks/>
          </p:cNvSpPr>
          <p:nvPr/>
        </p:nvSpPr>
        <p:spPr>
          <a:xfrm>
            <a:off x="505631" y="348302"/>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Future commissioning plans - Access</a:t>
            </a:r>
          </a:p>
        </p:txBody>
      </p:sp>
      <p:sp>
        <p:nvSpPr>
          <p:cNvPr id="4" name="TextBox 3">
            <a:extLst>
              <a:ext uri="{FF2B5EF4-FFF2-40B4-BE49-F238E27FC236}">
                <a16:creationId xmlns:a16="http://schemas.microsoft.com/office/drawing/2014/main" id="{069CA8EF-941F-4F4D-A7DD-7956C8471C4D}"/>
              </a:ext>
            </a:extLst>
          </p:cNvPr>
          <p:cNvSpPr txBox="1"/>
          <p:nvPr/>
        </p:nvSpPr>
        <p:spPr>
          <a:xfrm>
            <a:off x="237184" y="949413"/>
            <a:ext cx="11770596" cy="5632311"/>
          </a:xfrm>
          <a:prstGeom prst="rect">
            <a:avLst/>
          </a:prstGeom>
          <a:noFill/>
        </p:spPr>
        <p:txBody>
          <a:bodyPr wrap="square" lIns="91440" tIns="45720" rIns="91440" bIns="45720" rtlCol="0" anchor="t">
            <a:spAutoFit/>
          </a:bodyPr>
          <a:lstStyle/>
          <a:p>
            <a:pPr fontAlgn="base"/>
            <a:r>
              <a:rPr lang="en-GB" sz="1200" b="1" u="sng" dirty="0">
                <a:solidFill>
                  <a:schemeClr val="accent1"/>
                </a:solidFill>
                <a:latin typeface="Arial" panose="020B0604020202020204" pitchFamily="34" charset="0"/>
                <a:cs typeface="Arial" panose="020B0604020202020204" pitchFamily="34" charset="0"/>
              </a:rPr>
              <a:t>Parity and equitable access for Intermediate Minor Oral Surgery (IMOS) Level 2</a:t>
            </a:r>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Currently IMOS Level 2 procedures are carried out in both acute and non-acute settings and providers are remunerated on the basis of either Units of Dental Activity (UDA), Payments by Results (</a:t>
            </a:r>
            <a:r>
              <a:rPr lang="en-GB" sz="1200" dirty="0" err="1">
                <a:solidFill>
                  <a:schemeClr val="accent1"/>
                </a:solidFill>
                <a:latin typeface="Arial" panose="020B0604020202020204" pitchFamily="34" charset="0"/>
                <a:cs typeface="Arial" panose="020B0604020202020204" pitchFamily="34" charset="0"/>
              </a:rPr>
              <a:t>PbR</a:t>
            </a:r>
            <a:r>
              <a:rPr lang="en-GB" sz="1200" dirty="0">
                <a:solidFill>
                  <a:schemeClr val="accent1"/>
                </a:solidFill>
                <a:latin typeface="Arial" panose="020B0604020202020204" pitchFamily="34" charset="0"/>
                <a:cs typeface="Arial" panose="020B0604020202020204" pitchFamily="34" charset="0"/>
              </a:rPr>
              <a:t>) tariffs or local tariffs respectively. </a:t>
            </a:r>
          </a:p>
          <a:p>
            <a:endParaRPr lang="en-GB" sz="1200" dirty="0">
              <a:solidFill>
                <a:schemeClr val="accent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It is acknowledged that since NHSE Midlands came into being that there are inconsistencies in the provision of Level 2 Minor Oral Surgery. There is a lack of IMOS access in some areas, for example Birmingham, Solihull, Worcestershire and the Black Country, and limited or no access to IMOS treatment under Conscious Sedation across parts of the region. </a:t>
            </a:r>
          </a:p>
          <a:p>
            <a:pPr marL="171450" indent="-1714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NHSE Midlands intends to review and will aim to recommission existing IMOS services and will review the options to procure new IMOS services, including treatment under conscious sedation, to cover those areas that currently do not have provision. </a:t>
            </a:r>
          </a:p>
          <a:p>
            <a:pPr marL="171450" indent="-171450">
              <a:buFont typeface="Arial" panose="020B0604020202020204" pitchFamily="34" charset="0"/>
              <a:buChar char="•"/>
            </a:pPr>
            <a:endParaRPr lang="en-GB" sz="1200" dirty="0">
              <a:solidFill>
                <a:schemeClr val="accent1"/>
              </a:solidFill>
              <a:latin typeface="Arial" panose="020B0604020202020204" pitchFamily="34" charset="0"/>
              <a:cs typeface="Arial" panose="020B0604020202020204" pitchFamily="34" charset="0"/>
            </a:endParaRPr>
          </a:p>
          <a:p>
            <a:r>
              <a:rPr lang="en-GB" sz="1200" b="1" u="sng" dirty="0">
                <a:solidFill>
                  <a:schemeClr val="accent1"/>
                </a:solidFill>
                <a:latin typeface="Arial" panose="020B0604020202020204" pitchFamily="34" charset="0"/>
                <a:cs typeface="Arial" panose="020B0604020202020204" pitchFamily="34" charset="0"/>
              </a:rPr>
              <a:t>Parity and equitable access for high quality orthodontic services</a:t>
            </a:r>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Orthodontic services are currently available to patients in both acute and non-acute settings and attract differential prices.  There are some similarities to the provision of IMOS Level 2 services, orthodontic providers are either remunerated on a Unit of Orthodontic Activity (UOA) basis or on a Payment by Results basis, dependent on the contract under which care is provided.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A Midlands wide Orthodontic procurement under PDS is planned to be restarted following the abandoned procurement at the end of 2019. Current PDS contracts have been extended to ensure continuity for patients. </a:t>
            </a:r>
          </a:p>
          <a:p>
            <a:endParaRPr lang="en-GB" sz="1200" dirty="0">
              <a:solidFill>
                <a:schemeClr val="accent1"/>
              </a:solidFill>
              <a:latin typeface="Arial" panose="020B0604020202020204" pitchFamily="34" charset="0"/>
              <a:cs typeface="Arial" panose="020B0604020202020204" pitchFamily="34" charset="0"/>
            </a:endParaRPr>
          </a:p>
          <a:p>
            <a:pPr fontAlgn="base"/>
            <a:r>
              <a:rPr lang="en-GB" sz="1200" b="1" u="sng" dirty="0">
                <a:solidFill>
                  <a:schemeClr val="accent1"/>
                </a:solidFill>
                <a:latin typeface="Arial" panose="020B0604020202020204" pitchFamily="34" charset="0"/>
                <a:cs typeface="Arial" panose="020B0604020202020204" pitchFamily="34" charset="0"/>
              </a:rPr>
              <a:t>Review, redesign and recommission Anxiety Management, Sedation and General Anaesthesia services</a:t>
            </a:r>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Whilst GA services must be provided in a hospital setting, sedation can be delivered in primary or secondary dental care. Across the Midlands, a number of different contracting arrangements are in place for GA and sedation services.  Due, in part, to the variability of these contracting arrangements, the activity and outcome data provided by these services is inconsistent and incomplete. This links with the above plans for IMOS services.</a:t>
            </a:r>
          </a:p>
          <a:p>
            <a:endParaRPr lang="en-GB" sz="1200" dirty="0">
              <a:solidFill>
                <a:schemeClr val="accent1"/>
              </a:solidFill>
              <a:latin typeface="Arial" panose="020B0604020202020204" pitchFamily="34" charset="0"/>
              <a:cs typeface="Arial" panose="020B0604020202020204" pitchFamily="34" charset="0"/>
            </a:endParaRPr>
          </a:p>
          <a:p>
            <a:pPr fontAlgn="base"/>
            <a:r>
              <a:rPr lang="en-GB" sz="1200" b="1" u="sng" dirty="0">
                <a:solidFill>
                  <a:schemeClr val="accent1"/>
                </a:solidFill>
                <a:latin typeface="Arial" panose="020B0604020202020204" pitchFamily="34" charset="0"/>
                <a:cs typeface="Arial" panose="020B0604020202020204" pitchFamily="34" charset="0"/>
              </a:rPr>
              <a:t>Reviewing, redesigning and recommissioning Paediatric and Special Care Dental services</a:t>
            </a:r>
            <a:endParaRPr lang="en-GB" sz="1200" dirty="0">
              <a:solidFill>
                <a:schemeClr val="accent1"/>
              </a:solidFill>
              <a:latin typeface="Arial" panose="020B0604020202020204" pitchFamily="34" charset="0"/>
              <a:cs typeface="Arial" panose="020B0604020202020204" pitchFamily="34" charset="0"/>
            </a:endParaRPr>
          </a:p>
          <a:p>
            <a:pPr fontAlgn="base"/>
            <a:r>
              <a:rPr lang="en-GB" sz="1200" dirty="0">
                <a:solidFill>
                  <a:schemeClr val="accent1"/>
                </a:solidFill>
                <a:latin typeface="Arial" panose="020B0604020202020204" pitchFamily="34" charset="0"/>
                <a:cs typeface="Arial" panose="020B0604020202020204" pitchFamily="34" charset="0"/>
              </a:rPr>
              <a:t>Currently provision of Paediatric and Special Care dentistry takes place in the high street via dental practices, via the community dental services and via secondary care providers. Community Dental Services (CDS) have developed over time to meet the needs of local populations and there is some variation in current provision based on this local development of services.  Most CDS provide an element of paediatric dentistry and special care dentistry. A benchmarking exercise has been undertaken and is being used to develop core and non core service specifications.</a:t>
            </a:r>
          </a:p>
          <a:p>
            <a:endParaRPr lang="en-GB" sz="1200" dirty="0">
              <a:solidFill>
                <a:srgbClr val="0070C0"/>
              </a:solidFill>
            </a:endParaRPr>
          </a:p>
        </p:txBody>
      </p:sp>
    </p:spTree>
    <p:extLst>
      <p:ext uri="{BB962C8B-B14F-4D97-AF65-F5344CB8AC3E}">
        <p14:creationId xmlns:p14="http://schemas.microsoft.com/office/powerpoint/2010/main" val="365842264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E76FA16-6710-431C-BEEC-58C10EA12E78}"/>
              </a:ext>
            </a:extLst>
          </p:cNvPr>
          <p:cNvSpPr txBox="1">
            <a:spLocks/>
          </p:cNvSpPr>
          <p:nvPr/>
        </p:nvSpPr>
        <p:spPr>
          <a:xfrm>
            <a:off x="505767" y="271305"/>
            <a:ext cx="9846273" cy="796418"/>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br>
              <a:rPr lang="en-GB" sz="3200" b="1" dirty="0">
                <a:solidFill>
                  <a:srgbClr val="0070C0"/>
                </a:solidFill>
              </a:rPr>
            </a:br>
            <a:br>
              <a:rPr lang="en-GB" sz="3200" b="1" dirty="0">
                <a:solidFill>
                  <a:srgbClr val="0070C0"/>
                </a:solidFill>
              </a:rPr>
            </a:br>
            <a:br>
              <a:rPr lang="en-GB" sz="3200" b="1" dirty="0">
                <a:solidFill>
                  <a:srgbClr val="0070C0"/>
                </a:solidFill>
              </a:rPr>
            </a:br>
            <a:r>
              <a:rPr lang="en-GB" sz="12800" b="1" dirty="0">
                <a:solidFill>
                  <a:schemeClr val="accent1"/>
                </a:solidFill>
              </a:rPr>
              <a:t>Developing Pathways to support access</a:t>
            </a:r>
            <a:br>
              <a:rPr lang="en-GB" sz="3200" b="1" dirty="0">
                <a:solidFill>
                  <a:schemeClr val="accent1"/>
                </a:solidFill>
              </a:rPr>
            </a:br>
            <a:r>
              <a:rPr lang="en-GB" sz="3200" b="1" dirty="0">
                <a:solidFill>
                  <a:schemeClr val="bg1"/>
                </a:solidFill>
              </a:rPr>
              <a:t>Multiple Disadvantaged (SMD) /Paediatrics</a:t>
            </a:r>
            <a:br>
              <a:rPr lang="en-GB" sz="3200" b="1" dirty="0">
                <a:solidFill>
                  <a:schemeClr val="bg1"/>
                </a:solidFill>
              </a:rPr>
            </a:br>
            <a:endParaRPr lang="en-GB" sz="3200" b="1" dirty="0">
              <a:solidFill>
                <a:srgbClr val="0070C0"/>
              </a:solidFill>
            </a:endParaRPr>
          </a:p>
        </p:txBody>
      </p:sp>
      <p:sp>
        <p:nvSpPr>
          <p:cNvPr id="4" name="Rectangle 3">
            <a:extLst>
              <a:ext uri="{FF2B5EF4-FFF2-40B4-BE49-F238E27FC236}">
                <a16:creationId xmlns:a16="http://schemas.microsoft.com/office/drawing/2014/main" id="{E95920B8-4EEB-4CFF-874D-7105E800C0F1}"/>
              </a:ext>
            </a:extLst>
          </p:cNvPr>
          <p:cNvSpPr/>
          <p:nvPr/>
        </p:nvSpPr>
        <p:spPr>
          <a:xfrm>
            <a:off x="282199" y="1067723"/>
            <a:ext cx="11404034" cy="5616922"/>
          </a:xfrm>
          <a:prstGeom prst="rect">
            <a:avLst/>
          </a:prstGeom>
        </p:spPr>
        <p:txBody>
          <a:bodyPr wrap="square">
            <a:spAutoFit/>
          </a:bodyPr>
          <a:lstStyle/>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Urgent Care is normally accessed via NHS111, which may include clinical triage from a Dental Nurse through a Clinical Assessment Service.  This is in line with a national principle for a single point of access.</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Patients are routed via call handlers to relevant services including General Dental Practices or Out of Hours Providers or dedicated in hours urgent slots. Some areas (Staffordshire and Shropshire) still retain dental advice lines and Dental Access Centres are still in place in some (mainly rural) areas.  Some areas in the East Midlands have extended access through 8-8 provision at dedicated practices.</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It is recognised that some patients, particularly those without a regular dentist, may struggle to find a practice willing to take them on and treat them.</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For the West Midlands, additional in hours urgent capacity has been commissioned specifically for patients signposted via NHS111. This is a mix of sessional or activity based work.  In the East Midlands, practices have volunteered to provide protected slots for these patients. </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Additional urgent access sessions were also commissioned at the end of 2021/22 as part of a nationally funded scheme which has now ceased.</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Work is ongoing in both the East and West to try and pilot Direct Booking schemes where patients can be booked straight into practice slots, although this currently depends on the interoperability of systems.</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Urgent Care MCNs in both areas have reviewed local triage criteria to help ensure patients are appropriately assessed and signposted.</a:t>
            </a:r>
          </a:p>
          <a:p>
            <a:pPr marL="342900" lvl="0" indent="-342900">
              <a:spcBef>
                <a:spcPts val="600"/>
              </a:spcBef>
              <a:spcAft>
                <a:spcPts val="0"/>
              </a:spcAft>
              <a:buFont typeface="Symbol" panose="05050102010706020507" pitchFamily="18" charset="2"/>
              <a:buChar char=""/>
            </a:pPr>
            <a:r>
              <a:rPr lang="en-GB" sz="1200" dirty="0">
                <a:solidFill>
                  <a:schemeClr val="accent1"/>
                </a:solidFill>
                <a:latin typeface="Arial" panose="020B0604020202020204" pitchFamily="34" charset="0"/>
                <a:cs typeface="Arial" panose="020B0604020202020204" pitchFamily="34" charset="0"/>
              </a:rPr>
              <a:t>There is ongoing work with WMAS (West Midlands NHS111 provider) to remap and refine the “pathways” system used and to use dental nurses to ensure only patients who match a medical pathway are routed into A&amp;E departments.</a:t>
            </a:r>
          </a:p>
          <a:p>
            <a:pPr marL="342900" lvl="0" indent="-342900">
              <a:spcAft>
                <a:spcPts val="0"/>
              </a:spcAft>
              <a:buFont typeface="Symbol" panose="05050102010706020507" pitchFamily="18" charset="2"/>
              <a:buChar char=""/>
            </a:pPr>
            <a:endParaRPr lang="en-GB" sz="1200" dirty="0">
              <a:solidFill>
                <a:schemeClr val="accent1"/>
              </a:solidFill>
              <a:latin typeface="Arial" panose="020B0604020202020204" pitchFamily="34" charset="0"/>
              <a:cs typeface="Arial" panose="020B0604020202020204" pitchFamily="34" charset="0"/>
            </a:endParaRPr>
          </a:p>
          <a:p>
            <a:pPr lvl="0">
              <a:spcAft>
                <a:spcPts val="0"/>
              </a:spcAft>
            </a:pPr>
            <a:r>
              <a:rPr lang="en-GB" sz="1200" b="1" u="sng" dirty="0">
                <a:solidFill>
                  <a:schemeClr val="accent1"/>
                </a:solidFill>
                <a:latin typeface="Arial" panose="020B0604020202020204" pitchFamily="34" charset="0"/>
                <a:cs typeface="Arial" panose="020B0604020202020204" pitchFamily="34" charset="0"/>
              </a:rPr>
              <a:t>Vulnerable Groups</a:t>
            </a:r>
          </a:p>
          <a:p>
            <a:pPr marL="171450" indent="-171450">
              <a:buFont typeface="Arial" panose="020B0604020202020204" pitchFamily="34" charset="0"/>
              <a:buChar char="•"/>
            </a:pPr>
            <a:endParaRPr lang="en-GB" sz="1200" dirty="0">
              <a:solidFill>
                <a:schemeClr val="accent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There is a recognition that some groups may find it particularly hard to access services (for example, the homeless).  It is hard to target services to these groups as NHS111 is not good at flagging relevant characteristics.  Tackling these types of issues is key to reducing inequalities.  A group has been set up with the involvement of the Regional Chief Dentist to consider options to improve uptake in some of these groups and investment monies have been identified to pilot solutions.</a:t>
            </a:r>
          </a:p>
          <a:p>
            <a:pPr lvl="0">
              <a:spcAft>
                <a:spcPts val="0"/>
              </a:spcAft>
            </a:pPr>
            <a:endParaRPr lang="en-GB" sz="1200" dirty="0">
              <a:solidFill>
                <a:schemeClr val="accent1"/>
              </a:solidFill>
              <a:latin typeface="Arial" panose="020B0604020202020204" pitchFamily="34" charset="0"/>
              <a:cs typeface="Arial" panose="020B0604020202020204" pitchFamily="34" charset="0"/>
            </a:endParaRPr>
          </a:p>
          <a:p>
            <a:pPr lvl="0">
              <a:spcAft>
                <a:spcPts val="0"/>
              </a:spcAft>
            </a:pPr>
            <a:r>
              <a:rPr lang="en-GB" sz="1200" b="1" u="sng" dirty="0">
                <a:solidFill>
                  <a:schemeClr val="accent1"/>
                </a:solidFill>
                <a:latin typeface="Arial" panose="020B0604020202020204" pitchFamily="34" charset="0"/>
                <a:cs typeface="Arial" panose="020B0604020202020204" pitchFamily="34" charset="0"/>
              </a:rPr>
              <a:t>Areas of Deprivation</a:t>
            </a:r>
          </a:p>
          <a:p>
            <a:pPr lvl="0">
              <a:spcAft>
                <a:spcPts val="0"/>
              </a:spcAft>
            </a:pPr>
            <a:endParaRPr lang="en-GB" sz="1200" b="1" u="sng" dirty="0">
              <a:solidFill>
                <a:schemeClr val="accent1"/>
              </a:solidFill>
              <a:latin typeface="Arial" panose="020B0604020202020204" pitchFamily="34" charset="0"/>
              <a:cs typeface="Arial" panose="020B0604020202020204" pitchFamily="34" charset="0"/>
            </a:endParaRPr>
          </a:p>
          <a:p>
            <a:pPr marL="171450" lvl="0" indent="-171450">
              <a:spcAft>
                <a:spcPts val="0"/>
              </a:spcAft>
              <a:buFont typeface="Arial" panose="020B0604020202020204" pitchFamily="34" charset="0"/>
              <a:buChar char="•"/>
            </a:pPr>
            <a:r>
              <a:rPr lang="en-GB" sz="1200" dirty="0">
                <a:solidFill>
                  <a:schemeClr val="accent1"/>
                </a:solidFill>
                <a:latin typeface="Arial" panose="020B0604020202020204" pitchFamily="34" charset="0"/>
                <a:cs typeface="Arial" panose="020B0604020202020204" pitchFamily="34" charset="0"/>
              </a:rPr>
              <a:t>There is also an issue around targeting services in areas with high deprivation where oral health is poor.  This is being looked at by the same group but additionally opportunities presented by contract </a:t>
            </a:r>
            <a:r>
              <a:rPr lang="en-GB" sz="1200" dirty="0" err="1">
                <a:solidFill>
                  <a:schemeClr val="accent1"/>
                </a:solidFill>
                <a:latin typeface="Arial" panose="020B0604020202020204" pitchFamily="34" charset="0"/>
                <a:cs typeface="Arial" panose="020B0604020202020204" pitchFamily="34" charset="0"/>
              </a:rPr>
              <a:t>handback</a:t>
            </a:r>
            <a:r>
              <a:rPr lang="en-GB" sz="1200" dirty="0">
                <a:solidFill>
                  <a:schemeClr val="accent1"/>
                </a:solidFill>
                <a:latin typeface="Arial" panose="020B0604020202020204" pitchFamily="34" charset="0"/>
                <a:cs typeface="Arial" panose="020B0604020202020204" pitchFamily="34" charset="0"/>
              </a:rPr>
              <a:t> allow freed up activity to be relocated to areas of high need.  This work is being supported by Consultants in Dental  Public Health.</a:t>
            </a:r>
          </a:p>
          <a:p>
            <a:pPr marL="171450" lvl="0" indent="-171450">
              <a:spcAft>
                <a:spcPts val="0"/>
              </a:spcAft>
              <a:buFont typeface="Arial" panose="020B0604020202020204" pitchFamily="34" charset="0"/>
              <a:buChar char="•"/>
            </a:pPr>
            <a:endParaRPr lang="en-GB" sz="1200"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1412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3C868B7-59E5-4CB2-94C7-9DEF91BC948C}"/>
              </a:ext>
            </a:extLst>
          </p:cNvPr>
          <p:cNvSpPr txBox="1">
            <a:spLocks/>
          </p:cNvSpPr>
          <p:nvPr/>
        </p:nvSpPr>
        <p:spPr>
          <a:xfrm>
            <a:off x="281354" y="382385"/>
            <a:ext cx="10217621" cy="814648"/>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br>
              <a:rPr lang="en-GB" sz="12800" b="1" dirty="0">
                <a:solidFill>
                  <a:srgbClr val="0070C0"/>
                </a:solidFill>
              </a:rPr>
            </a:br>
            <a:r>
              <a:rPr lang="en-GB" sz="12800" b="1" dirty="0">
                <a:solidFill>
                  <a:schemeClr val="accent1"/>
                </a:solidFill>
              </a:rPr>
              <a:t>Developing Pathways to support access for LACs</a:t>
            </a:r>
            <a:br>
              <a:rPr lang="en-GB" sz="3200" dirty="0">
                <a:solidFill>
                  <a:srgbClr val="0070C0"/>
                </a:solidFill>
              </a:rPr>
            </a:br>
            <a:endParaRPr lang="en-GB" sz="3200" dirty="0">
              <a:solidFill>
                <a:srgbClr val="0070C0"/>
              </a:solidFill>
            </a:endParaRPr>
          </a:p>
        </p:txBody>
      </p:sp>
      <p:sp>
        <p:nvSpPr>
          <p:cNvPr id="4" name="Rectangle 3">
            <a:extLst>
              <a:ext uri="{FF2B5EF4-FFF2-40B4-BE49-F238E27FC236}">
                <a16:creationId xmlns:a16="http://schemas.microsoft.com/office/drawing/2014/main" id="{C332C534-9891-4F2C-8F8B-9C0A287866E8}"/>
              </a:ext>
            </a:extLst>
          </p:cNvPr>
          <p:cNvSpPr/>
          <p:nvPr/>
        </p:nvSpPr>
        <p:spPr>
          <a:xfrm>
            <a:off x="281354" y="1301750"/>
            <a:ext cx="11746523" cy="4970591"/>
          </a:xfrm>
          <a:prstGeom prst="rect">
            <a:avLst/>
          </a:prstGeom>
        </p:spPr>
        <p:txBody>
          <a:bodyPr wrap="square" lIns="91440" tIns="45720" rIns="91440" bIns="45720" anchor="t">
            <a:spAutoFit/>
          </a:bodyPr>
          <a:lstStyle/>
          <a:p>
            <a:pPr lvl="0"/>
            <a:r>
              <a:rPr lang="en-GB" b="1" dirty="0">
                <a:solidFill>
                  <a:schemeClr val="accent1"/>
                </a:solidFill>
                <a:latin typeface="Arial" panose="020B0604020202020204" pitchFamily="34" charset="0"/>
                <a:cs typeface="Arial" panose="020B0604020202020204" pitchFamily="34" charset="0"/>
              </a:rPr>
              <a:t>Looked After Children (LAC) Pathways</a:t>
            </a:r>
          </a:p>
          <a:p>
            <a:pPr lvl="0"/>
            <a:endParaRPr lang="en-GB" b="1" dirty="0">
              <a:solidFill>
                <a:schemeClr val="accent1"/>
              </a:solidFill>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Supports looked after children moving into care.  When a child is placed in care, they must legally have a health assessment that includes a consideration of their oral health. </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Once placed with a family, it is expected that they have a full dental examination/treatment as soon as possible.</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Work is ongoing in both the East Midlands and West Midlands to introduce new pathways to ensure this vulnerable group of patients have access to dental care.</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It is expected that local general dental practices would manage most children but with CDS acting as a failsafe – particularly for those with complex safeguarding needs.</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Orthodontic transfer forms flag these children as a priority and teams will step in to identify a new service.</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In the West Midlands, there has been work to pilot a passport that can be shared as a child moves between providers. In the East Midlands, Oral Health assessment support sheets have been developed.</a:t>
            </a:r>
          </a:p>
          <a:p>
            <a:pPr marL="285750" lvl="0" indent="-285750">
              <a:buFont typeface="Arial" panose="020B0604020202020204" pitchFamily="34" charset="0"/>
              <a:buChar char="•"/>
            </a:pPr>
            <a:r>
              <a:rPr lang="en-GB" dirty="0">
                <a:solidFill>
                  <a:schemeClr val="accent1"/>
                </a:solidFill>
                <a:latin typeface="Arial" panose="020B0604020202020204" pitchFamily="34" charset="0"/>
                <a:cs typeface="Arial" panose="020B0604020202020204" pitchFamily="34" charset="0"/>
              </a:rPr>
              <a:t>There are also issues about consent for these children that can delay treatment with local authorities often having inconsistent protocols and with relevant staff not always accessible in a timely way.  This is being reviewed as a project by one of the Clinical Fellows and the East Midlands have been trialling a delegated authority form.</a:t>
            </a:r>
          </a:p>
          <a:p>
            <a:pPr lvl="0"/>
            <a:endParaRPr lang="en-GB" dirty="0">
              <a:solidFill>
                <a:schemeClr val="accent1"/>
              </a:solidFill>
              <a:latin typeface="Arial" panose="020B0604020202020204" pitchFamily="34" charset="0"/>
              <a:cs typeface="Arial" panose="020B0604020202020204" pitchFamily="34" charset="0"/>
            </a:endParaRPr>
          </a:p>
          <a:p>
            <a:pPr marL="342900" lvl="0" indent="-342900">
              <a:spcAft>
                <a:spcPts val="0"/>
              </a:spcAft>
              <a:buFont typeface="Symbol" panose="05050102010706020507" pitchFamily="18" charset="2"/>
              <a:buChar char=""/>
            </a:pPr>
            <a:endParaRPr lang="en-GB" sz="11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357316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3EBB14F-158E-437A-920B-A82BC8C3E493}"/>
              </a:ext>
            </a:extLst>
          </p:cNvPr>
          <p:cNvSpPr txBox="1">
            <a:spLocks/>
          </p:cNvSpPr>
          <p:nvPr/>
        </p:nvSpPr>
        <p:spPr>
          <a:xfrm>
            <a:off x="505631" y="431429"/>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Expected Outcomes</a:t>
            </a:r>
          </a:p>
        </p:txBody>
      </p:sp>
      <p:sp>
        <p:nvSpPr>
          <p:cNvPr id="4" name="TextBox 3">
            <a:extLst>
              <a:ext uri="{FF2B5EF4-FFF2-40B4-BE49-F238E27FC236}">
                <a16:creationId xmlns:a16="http://schemas.microsoft.com/office/drawing/2014/main" id="{B3E23D00-6B57-4BE1-9386-21A387ADC09B}"/>
              </a:ext>
            </a:extLst>
          </p:cNvPr>
          <p:cNvSpPr txBox="1"/>
          <p:nvPr/>
        </p:nvSpPr>
        <p:spPr>
          <a:xfrm>
            <a:off x="505630" y="1416688"/>
            <a:ext cx="10051534" cy="4955203"/>
          </a:xfrm>
          <a:prstGeom prst="rect">
            <a:avLst/>
          </a:prstGeom>
          <a:noFill/>
        </p:spPr>
        <p:txBody>
          <a:bodyPr wrap="square" rtlCol="0">
            <a:spAutoFit/>
          </a:bodyPr>
          <a:lstStyle/>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increase access to high quality dental services across the region, addressing areas where access is poor.</a:t>
            </a:r>
          </a:p>
          <a:p>
            <a:pPr fontAlgn="base"/>
            <a:r>
              <a:rPr lang="en-GB" sz="1600" dirty="0">
                <a:solidFill>
                  <a:schemeClr val="accent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tackle inequalities in access and those providers who fail to adhere to guidelines and whose performance falls below that which would be expected.</a:t>
            </a:r>
          </a:p>
          <a:p>
            <a:pPr fontAlgn="base"/>
            <a:r>
              <a:rPr lang="en-GB" sz="1600" dirty="0">
                <a:solidFill>
                  <a:schemeClr val="accent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use flexible commissioning/substitution methodology to support initiatives. </a:t>
            </a:r>
          </a:p>
          <a:p>
            <a:pPr fontAlgn="base"/>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Develop a robust process for commissioning of additional dental activity with existing providers which reflects population health management principles.  </a:t>
            </a:r>
          </a:p>
          <a:p>
            <a:pPr fontAlgn="base"/>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Ensure that future commissioning, either full scale procurements or targeted commissioning, addresses inequalities, in particular for those that struggle to access dental care through no fault of their own. </a:t>
            </a:r>
          </a:p>
          <a:p>
            <a:pPr fontAlgn="base"/>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produce a consistent, enhanced procurement offer for NHS dentistry which attracts providers and supports them to bid for new contracts.  </a:t>
            </a:r>
          </a:p>
          <a:p>
            <a:pPr fontAlgn="base"/>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Scope the benefits and opportunities of digitalisation for dentistry in the Midlands region and to scope an investment programme to support implementation. </a:t>
            </a:r>
          </a:p>
          <a:p>
            <a:pPr fontAlgn="base"/>
            <a:endParaRPr lang="en-GB" sz="1200" b="1" dirty="0">
              <a:solidFill>
                <a:srgbClr val="0070C0"/>
              </a:solidFill>
            </a:endParaRPr>
          </a:p>
        </p:txBody>
      </p:sp>
    </p:spTree>
    <p:extLst>
      <p:ext uri="{BB962C8B-B14F-4D97-AF65-F5344CB8AC3E}">
        <p14:creationId xmlns:p14="http://schemas.microsoft.com/office/powerpoint/2010/main" val="4241529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E9F0C332-7270-460A-B3D4-B589087C4368}"/>
              </a:ext>
            </a:extLst>
          </p:cNvPr>
          <p:cNvSpPr txBox="1">
            <a:spLocks/>
          </p:cNvSpPr>
          <p:nvPr/>
        </p:nvSpPr>
        <p:spPr>
          <a:xfrm>
            <a:off x="505631" y="348302"/>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Midlands Dental Workforce Challenges</a:t>
            </a:r>
          </a:p>
        </p:txBody>
      </p:sp>
      <p:sp>
        <p:nvSpPr>
          <p:cNvPr id="4" name="TextBox 3">
            <a:extLst>
              <a:ext uri="{FF2B5EF4-FFF2-40B4-BE49-F238E27FC236}">
                <a16:creationId xmlns:a16="http://schemas.microsoft.com/office/drawing/2014/main" id="{E3C1C244-1B9A-4567-928A-27F59B7D2AF4}"/>
              </a:ext>
            </a:extLst>
          </p:cNvPr>
          <p:cNvSpPr txBox="1"/>
          <p:nvPr/>
        </p:nvSpPr>
        <p:spPr>
          <a:xfrm>
            <a:off x="505631" y="1246908"/>
            <a:ext cx="10869841" cy="5109091"/>
          </a:xfrm>
          <a:prstGeom prst="rect">
            <a:avLst/>
          </a:prstGeom>
          <a:noFill/>
        </p:spPr>
        <p:txBody>
          <a:bodyPr wrap="square" rtlCol="0">
            <a:spAutoFit/>
          </a:bodyPr>
          <a:lstStyle/>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cs typeface="Arial" panose="020B0604020202020204" pitchFamily="34" charset="0"/>
              </a:rPr>
              <a:t>Difficulties in recruiting and retaining dentists, particularly in rural areas. </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cs typeface="Arial" panose="020B0604020202020204" pitchFamily="34" charset="0"/>
              </a:rPr>
              <a:t>Sustainability of trainee supply and the unequal distribution of training sites. </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cs typeface="Arial" panose="020B0604020202020204" pitchFamily="34" charset="0"/>
              </a:rPr>
              <a:t>Lack of experience and competencies of newly qualifying dentists, which is then deferring activity into more acute settings.</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cs typeface="Arial" panose="020B0604020202020204" pitchFamily="34" charset="0"/>
              </a:rPr>
              <a:t>Shortage of qualified, experienced dental nurses which ultimately limits the ability of dentists to undertake consultations. </a:t>
            </a:r>
          </a:p>
          <a:p>
            <a:pPr fontAlgn="base"/>
            <a:r>
              <a:rPr lang="en-GB" sz="1400" dirty="0">
                <a:solidFill>
                  <a:schemeClr val="accent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Significant need for accurate data, especially around workforce numbers.</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Fewer specialist training places in the region compared to others, despite higher projected population need. </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No evidence of the service delivered through private dental practices.</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Many younger practitioners do not view NHS dentistry as a long-term career and certainly not on a full-time basis.</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Early Years practitioners are not adequately prepared for primary care practice, particularly lacking knowledge of NHS processes.</a:t>
            </a:r>
          </a:p>
          <a:p>
            <a:pPr fontAlgn="base"/>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Leadership training required at all levels.</a:t>
            </a:r>
          </a:p>
          <a:p>
            <a:pPr marL="285750" indent="-285750" fontAlgn="base">
              <a:buFont typeface="Arial" panose="020B0604020202020204" pitchFamily="34" charset="0"/>
              <a:buChar char="•"/>
            </a:pPr>
            <a:endPar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endParaRPr>
          </a:p>
          <a:p>
            <a:pPr marL="285750" indent="-285750" fontAlgn="base">
              <a:buFont typeface="Arial" panose="020B0604020202020204" pitchFamily="34" charset="0"/>
              <a:buChar char="•"/>
            </a:pPr>
            <a:r>
              <a:rPr lang="en-GB" sz="1400" dirty="0">
                <a:solidFill>
                  <a:schemeClr val="accent1"/>
                </a:solidFill>
                <a:latin typeface="Arial" panose="020B0604020202020204" pitchFamily="34" charset="0"/>
                <a:ea typeface="Calibri" panose="020F0502020204030204" pitchFamily="34" charset="0"/>
                <a:cs typeface="Arial" panose="020B0604020202020204" pitchFamily="34" charset="0"/>
              </a:rPr>
              <a:t>Advancing Dental Care (delayed until September). Recommendation to create a Dental Education Reform Programme. </a:t>
            </a:r>
            <a:br>
              <a:rPr lang="en-GB" sz="1400" dirty="0">
                <a:solidFill>
                  <a:srgbClr val="0070C0"/>
                </a:solidFill>
                <a:latin typeface="Arial" panose="020B0604020202020204" pitchFamily="34" charset="0"/>
                <a:ea typeface="Calibri" panose="020F0502020204030204" pitchFamily="34" charset="0"/>
                <a:cs typeface="Arial" panose="020B0604020202020204" pitchFamily="34" charset="0"/>
              </a:rPr>
            </a:br>
            <a:endParaRPr lang="en-GB" sz="1400" dirty="0">
              <a:solidFill>
                <a:srgbClr val="0070C0"/>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14503955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4C4E3C4-EE26-4490-A7CC-6CE5CAE273A4}"/>
              </a:ext>
            </a:extLst>
          </p:cNvPr>
          <p:cNvSpPr txBox="1">
            <a:spLocks/>
          </p:cNvSpPr>
          <p:nvPr/>
        </p:nvSpPr>
        <p:spPr>
          <a:xfrm>
            <a:off x="505631" y="348302"/>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Future Planning - Workforce </a:t>
            </a:r>
          </a:p>
        </p:txBody>
      </p:sp>
      <p:sp>
        <p:nvSpPr>
          <p:cNvPr id="4" name="TextBox 3">
            <a:extLst>
              <a:ext uri="{FF2B5EF4-FFF2-40B4-BE49-F238E27FC236}">
                <a16:creationId xmlns:a16="http://schemas.microsoft.com/office/drawing/2014/main" id="{802754BF-753B-4C24-92F5-17DA20C4169A}"/>
              </a:ext>
            </a:extLst>
          </p:cNvPr>
          <p:cNvSpPr txBox="1"/>
          <p:nvPr/>
        </p:nvSpPr>
        <p:spPr>
          <a:xfrm>
            <a:off x="505631" y="971528"/>
            <a:ext cx="11155066" cy="5970865"/>
          </a:xfrm>
          <a:prstGeom prst="rect">
            <a:avLst/>
          </a:prstGeom>
          <a:noFill/>
        </p:spPr>
        <p:txBody>
          <a:bodyPr wrap="square" rtlCol="0">
            <a:spAutoFit/>
          </a:bodyPr>
          <a:lstStyle/>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produce a work plan for the Midlands region that improves recruitment and retention of General Dental Practitioners (GDPs) and other dental staff within NHS dentistry.  </a:t>
            </a:r>
          </a:p>
          <a:p>
            <a:pPr marL="285750" indent="-285750" fontAlgn="base">
              <a:buFont typeface="Arial" panose="020B0604020202020204" pitchFamily="34" charset="0"/>
              <a:buChar char="•"/>
            </a:pPr>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identify and focus on specific “hot spot” areas in the region to increase recruitment and retention and ensure stability of the NHS dental workforce.</a:t>
            </a:r>
          </a:p>
          <a:p>
            <a:pPr fontAlgn="base"/>
            <a:r>
              <a:rPr lang="en-GB" sz="1600" dirty="0">
                <a:solidFill>
                  <a:schemeClr val="accent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Scope short, medium and long-term objectives workforce development. </a:t>
            </a:r>
          </a:p>
          <a:p>
            <a:pPr fontAlgn="base"/>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Mentorship and peer review, learning from work undertaken by Shropshire &amp; Staffordshire LDN.</a:t>
            </a:r>
          </a:p>
          <a:p>
            <a:pPr fontAlgn="base"/>
            <a:r>
              <a:rPr lang="en-GB" sz="1600" dirty="0">
                <a:solidFill>
                  <a:schemeClr val="accent1"/>
                </a:solidFill>
                <a:latin typeface="Arial" panose="020B0604020202020204" pitchFamily="34" charset="0"/>
                <a:cs typeface="Arial" panose="020B0604020202020204" pitchFamily="34" charset="0"/>
              </a:rPr>
              <a:t> </a:t>
            </a: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build on the commitments of the Interim NHS People Plan in relation to recruitment and retention of dental workforce and integration with PCNs and ICSs.  </a:t>
            </a:r>
          </a:p>
          <a:p>
            <a:pPr marL="285750" indent="-285750" fontAlgn="base">
              <a:buFont typeface="Arial" panose="020B0604020202020204" pitchFamily="34" charset="0"/>
              <a:buChar char="•"/>
            </a:pPr>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Explore ways in which to make NHS dentistry an attractive long-term career choice for the entire dental team. </a:t>
            </a:r>
          </a:p>
          <a:p>
            <a:pPr marL="285750" indent="-285750" fontAlgn="base">
              <a:buFont typeface="Arial" panose="020B0604020202020204" pitchFamily="34" charset="0"/>
              <a:buChar char="•"/>
            </a:pPr>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Scope opportunities to introduce a bespoke multi-professional workforce by upskilling and utilising the entire scope of practice of dental care professionals, including dental therapists. Contribute data to highlight the need for contract reform to enable the wider dental team to undertake a comprehensive range of services, normally reserved for GDPs. Support discussions for dental regulatory reform of dental care professionals. </a:t>
            </a:r>
          </a:p>
          <a:p>
            <a:pPr marL="285750" indent="-285750" fontAlgn="base">
              <a:buFont typeface="Arial" panose="020B0604020202020204" pitchFamily="34" charset="0"/>
              <a:buChar char="•"/>
            </a:pPr>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use the learning from the GPIR/GPFV as an opportunity to extend incentives into NHS dentistry, e.g. Golden Hello.</a:t>
            </a:r>
          </a:p>
          <a:p>
            <a:pPr marL="285750" indent="-285750" fontAlgn="base">
              <a:buFont typeface="Arial" panose="020B0604020202020204" pitchFamily="34" charset="0"/>
              <a:buChar char="•"/>
            </a:pPr>
            <a:endParaRPr lang="en-GB" sz="1600" dirty="0">
              <a:solidFill>
                <a:schemeClr val="accent1"/>
              </a:solidFill>
              <a:latin typeface="Arial" panose="020B0604020202020204" pitchFamily="34" charset="0"/>
              <a:cs typeface="Arial" panose="020B0604020202020204" pitchFamily="34" charset="0"/>
            </a:endParaRPr>
          </a:p>
          <a:p>
            <a:pPr marL="285750" indent="-285750" fontAlgn="base">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To work with HEE to expand on the CPD opportunities available to the NHS dental workforce.  </a:t>
            </a:r>
          </a:p>
          <a:p>
            <a:endParaRPr lang="en-GB" sz="1400" dirty="0">
              <a:solidFill>
                <a:srgbClr val="0070C0"/>
              </a:solidFill>
            </a:endParaRPr>
          </a:p>
        </p:txBody>
      </p:sp>
    </p:spTree>
    <p:extLst>
      <p:ext uri="{BB962C8B-B14F-4D97-AF65-F5344CB8AC3E}">
        <p14:creationId xmlns:p14="http://schemas.microsoft.com/office/powerpoint/2010/main" val="5838373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BF2DEAA-16EC-4E42-8874-BC4A2BDD3F46}"/>
              </a:ext>
            </a:extLst>
          </p:cNvPr>
          <p:cNvSpPr>
            <a:spLocks noGrp="1"/>
          </p:cNvSpPr>
          <p:nvPr>
            <p:ph type="title"/>
          </p:nvPr>
        </p:nvSpPr>
        <p:spPr>
          <a:xfrm>
            <a:off x="838200" y="406835"/>
            <a:ext cx="4688378" cy="665653"/>
          </a:xfrm>
        </p:spPr>
        <p:txBody>
          <a:bodyPr>
            <a:normAutofit/>
          </a:bodyPr>
          <a:lstStyle/>
          <a:p>
            <a:pPr algn="ctr"/>
            <a:r>
              <a:rPr lang="en-US" sz="3200" b="1" dirty="0">
                <a:solidFill>
                  <a:schemeClr val="accent1"/>
                </a:solidFill>
                <a:latin typeface="Arial" panose="020B0604020202020204" pitchFamily="34" charset="0"/>
                <a:cs typeface="Arial" panose="020B0604020202020204" pitchFamily="34" charset="0"/>
              </a:rPr>
              <a:t>Education &amp; Training</a:t>
            </a:r>
            <a:endParaRPr lang="en-GB" sz="3200" b="1" dirty="0">
              <a:solidFill>
                <a:schemeClr val="accent1"/>
              </a:solidFill>
              <a:latin typeface="Arial" panose="020B0604020202020204" pitchFamily="34" charset="0"/>
              <a:cs typeface="Arial" panose="020B0604020202020204" pitchFamily="34" charset="0"/>
            </a:endParaRPr>
          </a:p>
        </p:txBody>
      </p:sp>
      <p:graphicFrame>
        <p:nvGraphicFramePr>
          <p:cNvPr id="4" name="Content Placeholder 3">
            <a:extLst>
              <a:ext uri="{FF2B5EF4-FFF2-40B4-BE49-F238E27FC236}">
                <a16:creationId xmlns:a16="http://schemas.microsoft.com/office/drawing/2014/main" id="{0CEACA30-2B1B-4DF2-BAAF-55C89E86AE3B}"/>
              </a:ext>
            </a:extLst>
          </p:cNvPr>
          <p:cNvGraphicFramePr>
            <a:graphicFrameLocks/>
          </p:cNvGraphicFramePr>
          <p:nvPr>
            <p:extLst>
              <p:ext uri="{D42A27DB-BD31-4B8C-83A1-F6EECF244321}">
                <p14:modId xmlns:p14="http://schemas.microsoft.com/office/powerpoint/2010/main" val="141918002"/>
              </p:ext>
            </p:extLst>
          </p:nvPr>
        </p:nvGraphicFramePr>
        <p:xfrm>
          <a:off x="838200" y="1443484"/>
          <a:ext cx="10515600" cy="50323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2870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3BF2DEAA-16EC-4E42-8874-BC4A2BDD3F46}"/>
              </a:ext>
            </a:extLst>
          </p:cNvPr>
          <p:cNvSpPr>
            <a:spLocks noGrp="1"/>
          </p:cNvSpPr>
          <p:nvPr>
            <p:ph type="title"/>
          </p:nvPr>
        </p:nvSpPr>
        <p:spPr>
          <a:xfrm>
            <a:off x="838200" y="406835"/>
            <a:ext cx="4688378" cy="665653"/>
          </a:xfrm>
        </p:spPr>
        <p:txBody>
          <a:bodyPr>
            <a:normAutofit/>
          </a:bodyPr>
          <a:lstStyle/>
          <a:p>
            <a:pPr algn="ctr"/>
            <a:r>
              <a:rPr lang="en-US" sz="3200" b="1" dirty="0">
                <a:solidFill>
                  <a:schemeClr val="accent1"/>
                </a:solidFill>
                <a:latin typeface="Arial" panose="020B0604020202020204" pitchFamily="34" charset="0"/>
                <a:cs typeface="Arial" panose="020B0604020202020204" pitchFamily="34" charset="0"/>
              </a:rPr>
              <a:t>Education &amp; Training</a:t>
            </a:r>
            <a:endParaRPr lang="en-GB" sz="3200" b="1" dirty="0">
              <a:solidFill>
                <a:schemeClr val="accent1"/>
              </a:solidFill>
              <a:latin typeface="Arial" panose="020B0604020202020204" pitchFamily="34" charset="0"/>
              <a:cs typeface="Arial" panose="020B0604020202020204" pitchFamily="34" charset="0"/>
            </a:endParaRPr>
          </a:p>
        </p:txBody>
      </p:sp>
      <p:graphicFrame>
        <p:nvGraphicFramePr>
          <p:cNvPr id="25" name="Content Placeholder 4">
            <a:extLst>
              <a:ext uri="{FF2B5EF4-FFF2-40B4-BE49-F238E27FC236}">
                <a16:creationId xmlns:a16="http://schemas.microsoft.com/office/drawing/2014/main" id="{39BC6C31-AFFD-461E-BC70-B9ACAFD68ECB}"/>
              </a:ext>
            </a:extLst>
          </p:cNvPr>
          <p:cNvGraphicFramePr>
            <a:graphicFrameLocks/>
          </p:cNvGraphicFramePr>
          <p:nvPr>
            <p:extLst>
              <p:ext uri="{D42A27DB-BD31-4B8C-83A1-F6EECF244321}">
                <p14:modId xmlns:p14="http://schemas.microsoft.com/office/powerpoint/2010/main" val="1370679834"/>
              </p:ext>
            </p:extLst>
          </p:nvPr>
        </p:nvGraphicFramePr>
        <p:xfrm>
          <a:off x="335560" y="1072488"/>
          <a:ext cx="11551640" cy="54449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76900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69D20E3-B639-4078-8784-64EC7D5048C6}"/>
              </a:ext>
            </a:extLst>
          </p:cNvPr>
          <p:cNvSpPr txBox="1">
            <a:spLocks/>
          </p:cNvSpPr>
          <p:nvPr/>
        </p:nvSpPr>
        <p:spPr>
          <a:xfrm>
            <a:off x="505630" y="348302"/>
            <a:ext cx="9577707" cy="8321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Provider collaboration and clinical leadership</a:t>
            </a:r>
          </a:p>
        </p:txBody>
      </p:sp>
      <p:sp>
        <p:nvSpPr>
          <p:cNvPr id="4" name="TextBox 3">
            <a:extLst>
              <a:ext uri="{FF2B5EF4-FFF2-40B4-BE49-F238E27FC236}">
                <a16:creationId xmlns:a16="http://schemas.microsoft.com/office/drawing/2014/main" id="{CC3B3D50-79DE-4440-A565-0CA5D76D8F2B}"/>
              </a:ext>
            </a:extLst>
          </p:cNvPr>
          <p:cNvSpPr txBox="1"/>
          <p:nvPr/>
        </p:nvSpPr>
        <p:spPr>
          <a:xfrm>
            <a:off x="505629" y="1492163"/>
            <a:ext cx="11332409" cy="526297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“Integrating Care: Next steps to building strong and effective integrated care systems across England”, published November 2020, recommends system wide clinical and professional leadership.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Provider organisations will play an active and strong leadership role in system integration. Through their mandated representation in ICS leadership and decision-making, they will help to set system priorities and allocate resources. </a:t>
            </a: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ICSs should embed system-wide clinical and professional leadership through their partnership board and other governance arrangement ensuring that clinical and multi-professional development is woven throughout all that the ICS does and how decisions are made.</a:t>
            </a:r>
            <a:endParaRPr lang="en-GB" sz="1600" dirty="0">
              <a:solidFill>
                <a:schemeClr val="accent1"/>
              </a:solidFill>
              <a:latin typeface="Arial" panose="020B0604020202020204" pitchFamily="34" charset="0"/>
              <a:ea typeface="Calibri"/>
              <a:cs typeface="Arial" panose="020B0604020202020204" pitchFamily="34" charset="0"/>
            </a:endParaRP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There is an expectation that all systems have an inclusive approach to clinical and multi-professional development and this expands further than inclusion purely at ICS Board level. It is expected that the dental profession will be included in all decision making at all levels, e.g. PCN/Place.</a:t>
            </a:r>
            <a:endParaRPr lang="en-GB" sz="1600" dirty="0">
              <a:solidFill>
                <a:schemeClr val="accent1"/>
              </a:solidFill>
              <a:latin typeface="Arial" panose="020B0604020202020204" pitchFamily="34" charset="0"/>
              <a:ea typeface="Calibri"/>
              <a:cs typeface="Arial" panose="020B0604020202020204" pitchFamily="34" charset="0"/>
            </a:endParaRP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Local Dental Networks (LDNs), Managed Clinical Networks (MCNs) and Consultants in Dental Public Health (CDPH) are integral to clinical leadership and support commissioning.  They support the development of dental pathways and ensure that oral/dental health is considered alongside, and in the same context as, general health.  The Midlands region dental commissioners enjoy strong working relationships with our wider dental colleagues which will need to be maintained and enhanced.  </a:t>
            </a:r>
            <a:endParaRPr lang="en-GB" sz="1600" dirty="0">
              <a:solidFill>
                <a:schemeClr val="accent1"/>
              </a:solidFill>
              <a:latin typeface="Arial" panose="020B0604020202020204" pitchFamily="34" charset="0"/>
              <a:ea typeface="Calibri"/>
              <a:cs typeface="Arial" panose="020B0604020202020204" pitchFamily="34" charset="0"/>
            </a:endParaRP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Each LDN will have developed and be working to a local plan which is refreshed annually to take account of the ever changing needs of the local demographic. </a:t>
            </a:r>
            <a:endParaRPr lang="en-GB" sz="1600" dirty="0">
              <a:solidFill>
                <a:schemeClr val="accent1"/>
              </a:solidFill>
              <a:latin typeface="Arial" panose="020B0604020202020204" pitchFamily="34" charset="0"/>
              <a:ea typeface="Calibri"/>
              <a:cs typeface="Arial" panose="020B0604020202020204" pitchFamily="34" charset="0"/>
            </a:endParaRPr>
          </a:p>
          <a:p>
            <a:pPr marL="285750" indent="-285750">
              <a:buFont typeface="Arial" panose="020B0604020202020204" pitchFamily="34" charset="0"/>
              <a:buChar char="•"/>
            </a:pPr>
            <a:r>
              <a:rPr lang="en-GB" sz="1600" dirty="0">
                <a:solidFill>
                  <a:schemeClr val="accent1"/>
                </a:solidFill>
                <a:latin typeface="Arial" panose="020B0604020202020204" pitchFamily="34" charset="0"/>
                <a:cs typeface="Arial" panose="020B0604020202020204" pitchFamily="34" charset="0"/>
              </a:rPr>
              <a:t>Working within the ICS Partnership model, LDNs and MCNs should work towards developing formal </a:t>
            </a:r>
            <a:r>
              <a:rPr lang="en-GB" sz="1600" dirty="0">
                <a:solidFill>
                  <a:schemeClr val="accent1"/>
                </a:solidFill>
                <a:latin typeface="Arial" panose="020B0604020202020204" pitchFamily="34" charset="0"/>
                <a:ea typeface="Arial Unicode MS"/>
                <a:cs typeface="Arial" panose="020B0604020202020204" pitchFamily="34" charset="0"/>
              </a:rPr>
              <a:t>Provider Collaboratives. </a:t>
            </a:r>
            <a:endParaRPr lang="en-GB" sz="1600" dirty="0">
              <a:solidFill>
                <a:schemeClr val="accent1"/>
              </a:solidFill>
              <a:latin typeface="Arial" panose="020B0604020202020204" pitchFamily="34" charset="0"/>
              <a:cs typeface="Arial" panose="020B0604020202020204" pitchFamily="34" charset="0"/>
            </a:endParaRPr>
          </a:p>
          <a:p>
            <a:pPr fontAlgn="base"/>
            <a:endParaRPr lang="en-GB" dirty="0">
              <a:solidFill>
                <a:srgbClr val="0070C0"/>
              </a:solidFill>
            </a:endParaRPr>
          </a:p>
          <a:p>
            <a:endParaRPr lang="en-GB" sz="1400" dirty="0">
              <a:solidFill>
                <a:srgbClr val="0070C0"/>
              </a:solidFill>
            </a:endParaRPr>
          </a:p>
        </p:txBody>
      </p:sp>
    </p:spTree>
    <p:extLst>
      <p:ext uri="{BB962C8B-B14F-4D97-AF65-F5344CB8AC3E}">
        <p14:creationId xmlns:p14="http://schemas.microsoft.com/office/powerpoint/2010/main" val="1053304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F27A10D-E38C-4E78-BBF9-8120B5F6462D}"/>
              </a:ext>
            </a:extLst>
          </p:cNvPr>
          <p:cNvSpPr txBox="1">
            <a:spLocks/>
          </p:cNvSpPr>
          <p:nvPr/>
        </p:nvSpPr>
        <p:spPr>
          <a:xfrm>
            <a:off x="231113" y="291090"/>
            <a:ext cx="11122686" cy="932688"/>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spcAft>
                <a:spcPts val="600"/>
              </a:spcAft>
            </a:pPr>
            <a:r>
              <a:rPr lang="en-US" sz="3200" b="1" kern="1200" dirty="0">
                <a:solidFill>
                  <a:schemeClr val="accent1"/>
                </a:solidFill>
              </a:rPr>
              <a:t>Risks</a:t>
            </a:r>
          </a:p>
        </p:txBody>
      </p:sp>
      <p:graphicFrame>
        <p:nvGraphicFramePr>
          <p:cNvPr id="4" name="Table 3">
            <a:extLst>
              <a:ext uri="{FF2B5EF4-FFF2-40B4-BE49-F238E27FC236}">
                <a16:creationId xmlns:a16="http://schemas.microsoft.com/office/drawing/2014/main" id="{4BD495CA-0C07-4AEF-8101-2EE1B84A4D4E}"/>
              </a:ext>
            </a:extLst>
          </p:cNvPr>
          <p:cNvGraphicFramePr>
            <a:graphicFrameLocks noGrp="1"/>
          </p:cNvGraphicFramePr>
          <p:nvPr>
            <p:extLst>
              <p:ext uri="{D42A27DB-BD31-4B8C-83A1-F6EECF244321}">
                <p14:modId xmlns:p14="http://schemas.microsoft.com/office/powerpoint/2010/main" val="1276284703"/>
              </p:ext>
            </p:extLst>
          </p:nvPr>
        </p:nvGraphicFramePr>
        <p:xfrm>
          <a:off x="388647" y="1188151"/>
          <a:ext cx="11572240" cy="5513370"/>
        </p:xfrm>
        <a:graphic>
          <a:graphicData uri="http://schemas.openxmlformats.org/drawingml/2006/table">
            <a:tbl>
              <a:tblPr firstRow="1" bandRow="1"/>
              <a:tblGrid>
                <a:gridCol w="4686236">
                  <a:extLst>
                    <a:ext uri="{9D8B030D-6E8A-4147-A177-3AD203B41FA5}">
                      <a16:colId xmlns:a16="http://schemas.microsoft.com/office/drawing/2014/main" val="3576477247"/>
                    </a:ext>
                  </a:extLst>
                </a:gridCol>
                <a:gridCol w="6886004">
                  <a:extLst>
                    <a:ext uri="{9D8B030D-6E8A-4147-A177-3AD203B41FA5}">
                      <a16:colId xmlns:a16="http://schemas.microsoft.com/office/drawing/2014/main" val="1641195617"/>
                    </a:ext>
                  </a:extLst>
                </a:gridCol>
              </a:tblGrid>
              <a:tr h="251136">
                <a:tc>
                  <a:txBody>
                    <a:bodyPr/>
                    <a:lstStyle/>
                    <a:p>
                      <a:pPr algn="ctr" fontAlgn="b">
                        <a:spcBef>
                          <a:spcPts val="0"/>
                        </a:spcBef>
                        <a:spcAft>
                          <a:spcPts val="0"/>
                        </a:spcAft>
                      </a:pPr>
                      <a:r>
                        <a:rPr lang="en-GB" sz="1800" b="1" i="0" u="none" strike="noStrike">
                          <a:solidFill>
                            <a:srgbClr val="FFFFFF"/>
                          </a:solidFill>
                          <a:effectLst/>
                          <a:latin typeface="Calibri" panose="020F0502020204030204" pitchFamily="34" charset="0"/>
                        </a:rPr>
                        <a:t>Risk Description</a:t>
                      </a:r>
                      <a:endParaRPr lang="en-GB" sz="1800" b="0" i="0" u="none" strike="noStrike">
                        <a:effectLst/>
                        <a:latin typeface="Arial" panose="020B0604020202020204" pitchFamily="34" charset="0"/>
                      </a:endParaRPr>
                    </a:p>
                  </a:txBody>
                  <a:tcPr marL="3962" marR="3962" marT="3962" marB="0" anchor="b">
                    <a:lnL w="6350" cap="flat" cmpd="sng" algn="ctr">
                      <a:solidFill>
                        <a:srgbClr val="0B0C0D"/>
                      </a:solidFill>
                      <a:prstDash val="solid"/>
                      <a:round/>
                      <a:headEnd type="none" w="med" len="med"/>
                      <a:tailEnd type="none" w="med" len="med"/>
                    </a:lnL>
                    <a:lnR w="6350" cap="flat" cmpd="sng" algn="ctr">
                      <a:solidFill>
                        <a:srgbClr val="0B0C0D"/>
                      </a:solidFill>
                      <a:prstDash val="solid"/>
                      <a:round/>
                      <a:headEnd type="none" w="med" len="med"/>
                      <a:tailEnd type="none" w="med" len="med"/>
                    </a:lnR>
                    <a:lnT w="6350" cap="flat" cmpd="sng" algn="ctr">
                      <a:solidFill>
                        <a:srgbClr val="0B0C0D"/>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D8FEB"/>
                    </a:solidFill>
                  </a:tcPr>
                </a:tc>
                <a:tc>
                  <a:txBody>
                    <a:bodyPr/>
                    <a:lstStyle/>
                    <a:p>
                      <a:pPr algn="ctr" fontAlgn="b">
                        <a:spcBef>
                          <a:spcPts val="0"/>
                        </a:spcBef>
                        <a:spcAft>
                          <a:spcPts val="0"/>
                        </a:spcAft>
                      </a:pPr>
                      <a:r>
                        <a:rPr lang="en-GB" sz="1800" b="1" i="0" u="none" strike="noStrike" dirty="0">
                          <a:solidFill>
                            <a:srgbClr val="FFFFFF"/>
                          </a:solidFill>
                          <a:effectLst/>
                          <a:latin typeface="Calibri" panose="020F0502020204030204" pitchFamily="34" charset="0"/>
                        </a:rPr>
                        <a:t>Mitigating Action Title</a:t>
                      </a:r>
                      <a:endParaRPr lang="en-GB" sz="1800" b="0" i="0" u="none" strike="noStrike" dirty="0">
                        <a:effectLst/>
                        <a:latin typeface="Arial" panose="020B0604020202020204" pitchFamily="34" charset="0"/>
                      </a:endParaRPr>
                    </a:p>
                  </a:txBody>
                  <a:tcPr marL="3962" marR="3962" marT="3962" marB="0" anchor="b">
                    <a:lnL w="6350" cap="flat" cmpd="sng" algn="ctr">
                      <a:solidFill>
                        <a:srgbClr val="0B0C0D"/>
                      </a:solidFill>
                      <a:prstDash val="solid"/>
                      <a:round/>
                      <a:headEnd type="none" w="med" len="med"/>
                      <a:tailEnd type="none" w="med" len="med"/>
                    </a:lnL>
                    <a:lnR w="6350" cap="flat" cmpd="sng" algn="ctr">
                      <a:solidFill>
                        <a:srgbClr val="0B0C0D"/>
                      </a:solidFill>
                      <a:prstDash val="solid"/>
                      <a:round/>
                      <a:headEnd type="none" w="med" len="med"/>
                      <a:tailEnd type="none" w="med" len="med"/>
                    </a:lnR>
                    <a:lnT w="6350" cap="flat" cmpd="sng" algn="ctr">
                      <a:solidFill>
                        <a:srgbClr val="0B0C0D"/>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D8FEB"/>
                    </a:solidFill>
                  </a:tcPr>
                </a:tc>
                <a:extLst>
                  <a:ext uri="{0D108BD9-81ED-4DB2-BD59-A6C34878D82A}">
                    <a16:rowId xmlns:a16="http://schemas.microsoft.com/office/drawing/2014/main" val="3985310802"/>
                  </a:ext>
                </a:extLst>
              </a:tr>
              <a:tr h="691244">
                <a:tc>
                  <a:txBody>
                    <a:bodyPr/>
                    <a:lstStyle/>
                    <a:p>
                      <a:pPr algn="l" fontAlgn="ctr">
                        <a:spcBef>
                          <a:spcPts val="0"/>
                        </a:spcBef>
                        <a:spcAft>
                          <a:spcPts val="0"/>
                        </a:spcAft>
                      </a:pPr>
                      <a:r>
                        <a:rPr lang="en-GB" sz="1000" b="0" i="0" u="none" strike="noStrike">
                          <a:solidFill>
                            <a:srgbClr val="0B0C0D"/>
                          </a:solidFill>
                          <a:effectLst/>
                          <a:latin typeface="Arial" panose="020B0604020202020204" pitchFamily="34" charset="0"/>
                          <a:cs typeface="Arial" panose="020B0604020202020204" pitchFamily="34" charset="0"/>
                        </a:rPr>
                        <a:t> Financial risk associated with orthodontic contracts</a:t>
                      </a:r>
                      <a:endParaRPr lang="en-GB" sz="1000" b="0" i="0" u="none" strike="noStrike">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Secure funding to manage costs.</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There is a significant financial risk associated with the close down of orthodontic contracts as part of planned procurement.</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The original Midlands wide procurement was split into a number of lots so that the impact of closedown costs will materialise over an extended mobilisation period. Procurement now delayed pending outcome of review following failed procurement.   </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49880552"/>
                  </a:ext>
                </a:extLst>
              </a:tr>
              <a:tr h="691244">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Future provision of GA at Birmingham Dental Hospital</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Secure alternative/additional theatre capacity. Review GA through CDS review to secure more theatre slots at DGHs.</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A long term solution to the future provision of GA at BDH remains unresolved at the current time. There is a risk that if the business case for replacement theatres is not approved then we will lose significant capacity which will prevent patients being treated once the current planning permission for the temporary modular theatre expires.</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536229858"/>
                  </a:ext>
                </a:extLst>
              </a:tr>
              <a:tr h="416177">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Dental contracts may be terminated by the contractor or by mutual consent</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Scoping potential solutions in collaboration with HEE.</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There are problems in some areas (particularly rural) getting interest in procurement for replacement services. This would impact on the delivery of primary dental services.</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00555908"/>
                  </a:ext>
                </a:extLst>
              </a:tr>
              <a:tr h="691244">
                <a:tc>
                  <a:txBody>
                    <a:bodyPr/>
                    <a:lstStyle/>
                    <a:p>
                      <a:pPr algn="l" fontAlgn="ctr">
                        <a:spcBef>
                          <a:spcPts val="0"/>
                        </a:spcBef>
                        <a:spcAft>
                          <a:spcPts val="0"/>
                        </a:spcAft>
                      </a:pPr>
                      <a:r>
                        <a:rPr lang="en-GB" sz="1000" b="0" i="0" u="none" strike="noStrike">
                          <a:solidFill>
                            <a:srgbClr val="0B0C0D"/>
                          </a:solidFill>
                          <a:effectLst/>
                          <a:latin typeface="Arial" panose="020B0604020202020204" pitchFamily="34" charset="0"/>
                          <a:cs typeface="Arial" panose="020B0604020202020204" pitchFamily="34" charset="0"/>
                        </a:rPr>
                        <a:t>Delays to full restoration of dental activity in Primary Care</a:t>
                      </a:r>
                      <a:endParaRPr lang="en-GB" sz="1000" b="0" i="0" u="none" strike="noStrike">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Changes to contract arrangements:</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 Reduced capacity to deliver orthodontic and general dental appointments, particularly routine care.  </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 Lack of ability to deliver AGP activity, impacting on patient care.  Reduced capacity is due to Infection Prevention    Control.  </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 Reduced PCR income due to reduced activity. </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21642791"/>
                  </a:ext>
                </a:extLst>
              </a:tr>
              <a:tr h="416177">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Access to routine paediatric GA</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Raise profile of issue nationally to seek review of prioritisation of </a:t>
                      </a:r>
                      <a:r>
                        <a:rPr lang="en-GB" sz="1000" b="0" i="0" u="none" strike="noStrike" dirty="0" err="1">
                          <a:solidFill>
                            <a:srgbClr val="0B0C0D"/>
                          </a:solidFill>
                          <a:effectLst/>
                          <a:latin typeface="Arial" panose="020B0604020202020204" pitchFamily="34" charset="0"/>
                          <a:cs typeface="Arial" panose="020B0604020202020204" pitchFamily="34" charset="0"/>
                        </a:rPr>
                        <a:t>Paeds</a:t>
                      </a:r>
                      <a:r>
                        <a:rPr lang="en-GB" sz="1000" b="0" i="0" u="none" strike="noStrike" dirty="0">
                          <a:solidFill>
                            <a:srgbClr val="0B0C0D"/>
                          </a:solidFill>
                          <a:effectLst/>
                          <a:latin typeface="Arial" panose="020B0604020202020204" pitchFamily="34" charset="0"/>
                          <a:cs typeface="Arial" panose="020B0604020202020204" pitchFamily="34" charset="0"/>
                        </a:rPr>
                        <a:t> and SC routine cases.</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Test and trace isolation impact on small contractors and ability to continue with service provision.  Potentially some single handers could be shielded and not able to resume service provision.</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571438258"/>
                  </a:ext>
                </a:extLst>
              </a:tr>
              <a:tr h="416177">
                <a:tc>
                  <a:txBody>
                    <a:bodyPr/>
                    <a:lstStyle/>
                    <a:p>
                      <a:pPr algn="l" fontAlgn="ctr">
                        <a:spcBef>
                          <a:spcPts val="0"/>
                        </a:spcBef>
                        <a:spcAft>
                          <a:spcPts val="0"/>
                        </a:spcAft>
                      </a:pPr>
                      <a:r>
                        <a:rPr lang="en-GB" sz="1000" b="0" i="0" u="none" strike="noStrike">
                          <a:solidFill>
                            <a:srgbClr val="0B0C0D"/>
                          </a:solidFill>
                          <a:effectLst/>
                          <a:latin typeface="Arial" panose="020B0604020202020204" pitchFamily="34" charset="0"/>
                          <a:cs typeface="Arial" panose="020B0604020202020204" pitchFamily="34" charset="0"/>
                        </a:rPr>
                        <a:t>Restoration of dental activity in Community and Secondary Care dental </a:t>
                      </a:r>
                      <a:endParaRPr lang="en-GB" sz="1000" b="0" i="0" u="none" strike="noStrike">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Secondary and Community Care Investment initiative (subject to agreed funding).</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Reduced capacity in Community and secondary care due to COVID control measures and changes to contractual arrangements and redeployment of staff.</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67600294"/>
                  </a:ext>
                </a:extLst>
              </a:tr>
              <a:tr h="416177">
                <a:tc>
                  <a:txBody>
                    <a:bodyPr/>
                    <a:lstStyle/>
                    <a:p>
                      <a:pPr algn="l" fontAlgn="ctr">
                        <a:spcBef>
                          <a:spcPts val="0"/>
                        </a:spcBef>
                        <a:spcAft>
                          <a:spcPts val="0"/>
                        </a:spcAft>
                      </a:pPr>
                      <a:r>
                        <a:rPr lang="en-GB" sz="1000" b="0" i="0" u="none" strike="noStrike">
                          <a:solidFill>
                            <a:srgbClr val="0B0C0D"/>
                          </a:solidFill>
                          <a:effectLst/>
                          <a:latin typeface="Arial" panose="020B0604020202020204" pitchFamily="34" charset="0"/>
                          <a:cs typeface="Arial" panose="020B0604020202020204" pitchFamily="34" charset="0"/>
                        </a:rPr>
                        <a:t>Restoration of dental activity in Community and Secondary Care dental </a:t>
                      </a:r>
                      <a:endParaRPr lang="en-GB" sz="1000" b="0" i="0" u="none" strike="noStrike">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Monitoring activity and waiting times.</a:t>
                      </a:r>
                      <a:br>
                        <a:rPr lang="en-GB" sz="1000" b="0" i="0" u="none" strike="noStrike" dirty="0">
                          <a:solidFill>
                            <a:srgbClr val="0B0C0D"/>
                          </a:solidFill>
                          <a:effectLst/>
                          <a:latin typeface="Arial" panose="020B0604020202020204" pitchFamily="34" charset="0"/>
                          <a:cs typeface="Arial" panose="020B0604020202020204" pitchFamily="34" charset="0"/>
                        </a:rPr>
                      </a:br>
                      <a:r>
                        <a:rPr lang="en-GB" sz="1000" b="0" i="0" u="none" strike="noStrike" dirty="0">
                          <a:solidFill>
                            <a:srgbClr val="0B0C0D"/>
                          </a:solidFill>
                          <a:effectLst/>
                          <a:latin typeface="Arial" panose="020B0604020202020204" pitchFamily="34" charset="0"/>
                          <a:cs typeface="Arial" panose="020B0604020202020204" pitchFamily="34" charset="0"/>
                        </a:rPr>
                        <a:t>Reduced capacity in Community and secondary care due to COVID control measures and changes to contractual arrangements and redeployment of staff.</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98184782"/>
                  </a:ext>
                </a:extLst>
              </a:tr>
              <a:tr h="553710">
                <a:tc>
                  <a:txBody>
                    <a:bodyPr/>
                    <a:lstStyle/>
                    <a:p>
                      <a:pPr algn="l" fontAlgn="ctr">
                        <a:spcBef>
                          <a:spcPts val="0"/>
                        </a:spcBef>
                        <a:spcAft>
                          <a:spcPts val="0"/>
                        </a:spcAft>
                      </a:pPr>
                      <a:r>
                        <a:rPr lang="en-GB" sz="1000" b="0" i="0" u="none" strike="noStrike" dirty="0">
                          <a:solidFill>
                            <a:srgbClr val="0B0C0D"/>
                          </a:solidFill>
                          <a:effectLst/>
                          <a:latin typeface="Arial" panose="020B0604020202020204" pitchFamily="34" charset="0"/>
                          <a:cs typeface="Arial" panose="020B0604020202020204" pitchFamily="34" charset="0"/>
                        </a:rPr>
                        <a:t>Patients without a regular dentist will be unable to access urgent dental care in a timely way</a:t>
                      </a: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000" b="0" i="0" u="none" strike="noStrike" dirty="0">
                          <a:solidFill>
                            <a:srgbClr val="000000"/>
                          </a:solidFill>
                          <a:effectLst/>
                          <a:latin typeface="Arial" panose="020B0604020202020204" pitchFamily="34" charset="0"/>
                          <a:cs typeface="Arial" panose="020B0604020202020204" pitchFamily="34" charset="0"/>
                        </a:rPr>
                        <a:t>Current restricted capacity in dental services means that many practices are no longer accepting patients they do not regularly see.  Restricted capacity </a:t>
                      </a:r>
                      <a:r>
                        <a:rPr lang="en-GB" sz="1000" b="0" i="0" u="none" strike="noStrike">
                          <a:solidFill>
                            <a:srgbClr val="000000"/>
                          </a:solidFill>
                          <a:effectLst/>
                          <a:latin typeface="Arial" panose="020B0604020202020204" pitchFamily="34" charset="0"/>
                          <a:cs typeface="Arial" panose="020B0604020202020204" pitchFamily="34" charset="0"/>
                        </a:rPr>
                        <a:t>in Community </a:t>
                      </a:r>
                      <a:r>
                        <a:rPr lang="en-GB" sz="1000" b="0" i="0" u="none" strike="noStrike" dirty="0">
                          <a:solidFill>
                            <a:srgbClr val="000000"/>
                          </a:solidFill>
                          <a:effectLst/>
                          <a:latin typeface="Arial" panose="020B0604020202020204" pitchFamily="34" charset="0"/>
                          <a:cs typeface="Arial" panose="020B0604020202020204" pitchFamily="34" charset="0"/>
                        </a:rPr>
                        <a:t>and secondary care services mean that patients are unable to get appointments and instead present in OOH services or A&amp;E.</a:t>
                      </a:r>
                    </a:p>
                    <a:p>
                      <a:pPr marL="0" marR="0" lvl="0" indent="0" algn="l" defTabSz="914400" rtl="0" eaLnBrk="1" fontAlgn="b" latinLnBrk="0" hangingPunct="1">
                        <a:lnSpc>
                          <a:spcPct val="100000"/>
                        </a:lnSpc>
                        <a:spcBef>
                          <a:spcPts val="0"/>
                        </a:spcBef>
                        <a:spcAft>
                          <a:spcPts val="0"/>
                        </a:spcAft>
                        <a:buClrTx/>
                        <a:buSzTx/>
                        <a:buFontTx/>
                        <a:buNone/>
                        <a:tabLst/>
                        <a:defRPr/>
                      </a:pP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3962" marR="3962" marT="39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04487399"/>
                  </a:ext>
                </a:extLst>
              </a:tr>
              <a:tr h="553710">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000" kern="1200" dirty="0">
                          <a:solidFill>
                            <a:schemeClr val="tx1"/>
                          </a:solidFill>
                          <a:effectLst/>
                          <a:latin typeface="Arial" panose="020B0604020202020204" pitchFamily="34" charset="0"/>
                          <a:ea typeface="+mn-ea"/>
                          <a:cs typeface="Arial" panose="020B0604020202020204" pitchFamily="34" charset="0"/>
                        </a:rPr>
                        <a:t>Increased number of UOA/UDA contract </a:t>
                      </a:r>
                      <a:r>
                        <a:rPr lang="en-GB" sz="1000" kern="1200" dirty="0" err="1">
                          <a:solidFill>
                            <a:schemeClr val="tx1"/>
                          </a:solidFill>
                          <a:effectLst/>
                          <a:latin typeface="Arial" panose="020B0604020202020204" pitchFamily="34" charset="0"/>
                          <a:ea typeface="+mn-ea"/>
                          <a:cs typeface="Arial" panose="020B0604020202020204" pitchFamily="34" charset="0"/>
                        </a:rPr>
                        <a:t>handbacks</a:t>
                      </a:r>
                      <a:endParaRPr lang="en-GB" sz="1000" kern="1200" dirty="0">
                        <a:solidFill>
                          <a:schemeClr val="tx1"/>
                        </a:solidFill>
                        <a:effectLst/>
                        <a:latin typeface="Arial" panose="020B0604020202020204" pitchFamily="34" charset="0"/>
                        <a:ea typeface="+mn-ea"/>
                        <a:cs typeface="Arial" panose="020B0604020202020204" pitchFamily="34" charset="0"/>
                      </a:endParaRPr>
                    </a:p>
                    <a:p>
                      <a:pPr algn="l" fontAlgn="ctr">
                        <a:spcBef>
                          <a:spcPts val="0"/>
                        </a:spcBef>
                        <a:spcAft>
                          <a:spcPts val="0"/>
                        </a:spcAft>
                      </a:pPr>
                      <a:endParaRPr lang="en-GB" sz="1000" b="0" i="0" u="none" strike="noStrike" dirty="0">
                        <a:effectLst/>
                        <a:latin typeface="Arial" panose="020B0604020202020204" pitchFamily="34" charset="0"/>
                        <a:cs typeface="Arial" panose="020B0604020202020204" pitchFamily="34" charset="0"/>
                      </a:endParaRPr>
                    </a:p>
                  </a:txBody>
                  <a:tcPr marL="3962" marR="3962" marT="39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GB" sz="1000" kern="1200" dirty="0">
                          <a:solidFill>
                            <a:schemeClr val="tx1"/>
                          </a:solidFill>
                          <a:effectLst/>
                          <a:latin typeface="Arial" panose="020B0604020202020204" pitchFamily="34" charset="0"/>
                          <a:ea typeface="+mn-ea"/>
                          <a:cs typeface="Arial" panose="020B0604020202020204" pitchFamily="34" charset="0"/>
                        </a:rPr>
                        <a:t>Working closely with contractors expressing interest in handing back contract. Where contract is handed back, explore options for re-commissioning activity and managing patients in treatment.</a:t>
                      </a:r>
                    </a:p>
                    <a:p>
                      <a:pPr marL="0" marR="0" lvl="0" indent="0" algn="l" defTabSz="914400" rtl="0" eaLnBrk="1" fontAlgn="b" latinLnBrk="0" hangingPunct="1">
                        <a:lnSpc>
                          <a:spcPct val="100000"/>
                        </a:lnSpc>
                        <a:spcBef>
                          <a:spcPts val="0"/>
                        </a:spcBef>
                        <a:spcAft>
                          <a:spcPts val="0"/>
                        </a:spcAft>
                        <a:buClrTx/>
                        <a:buSzTx/>
                        <a:buFontTx/>
                        <a:buNone/>
                        <a:tabLst/>
                        <a:defRPr/>
                      </a:pPr>
                      <a:endParaRPr lang="en-GB" sz="1000" b="0" i="0" u="none" strike="noStrike" dirty="0">
                        <a:solidFill>
                          <a:srgbClr val="000000"/>
                        </a:solidFill>
                        <a:effectLst/>
                        <a:latin typeface="Arial" panose="020B0604020202020204" pitchFamily="34" charset="0"/>
                        <a:cs typeface="Arial" panose="020B0604020202020204" pitchFamily="34" charset="0"/>
                      </a:endParaRPr>
                    </a:p>
                  </a:txBody>
                  <a:tcPr marL="3962" marR="3962" marT="396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4273634668"/>
                  </a:ext>
                </a:extLst>
              </a:tr>
            </a:tbl>
          </a:graphicData>
        </a:graphic>
      </p:graphicFrame>
    </p:spTree>
    <p:extLst>
      <p:ext uri="{BB962C8B-B14F-4D97-AF65-F5344CB8AC3E}">
        <p14:creationId xmlns:p14="http://schemas.microsoft.com/office/powerpoint/2010/main" val="5175417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097AA6-B9D7-4E73-8455-7501D2612B52}"/>
              </a:ext>
            </a:extLst>
          </p:cNvPr>
          <p:cNvSpPr txBox="1"/>
          <p:nvPr/>
        </p:nvSpPr>
        <p:spPr>
          <a:xfrm>
            <a:off x="627661" y="442520"/>
            <a:ext cx="7741920" cy="584775"/>
          </a:xfrm>
          <a:prstGeom prst="rect">
            <a:avLst/>
          </a:prstGeom>
          <a:noFill/>
        </p:spPr>
        <p:txBody>
          <a:bodyPr wrap="square" rtlCol="0">
            <a:spAutoFit/>
          </a:bodyPr>
          <a:lstStyle/>
          <a:p>
            <a:r>
              <a:rPr lang="en-GB" sz="3200" b="1" dirty="0">
                <a:solidFill>
                  <a:schemeClr val="accent1"/>
                </a:solidFill>
                <a:latin typeface="Arial" panose="020B0604020202020204" pitchFamily="34" charset="0"/>
                <a:cs typeface="Arial" panose="020B0604020202020204" pitchFamily="34" charset="0"/>
              </a:rPr>
              <a:t>Primary Care Services Dental Services </a:t>
            </a:r>
          </a:p>
        </p:txBody>
      </p:sp>
      <p:sp>
        <p:nvSpPr>
          <p:cNvPr id="3" name="Rectangle 2">
            <a:extLst>
              <a:ext uri="{FF2B5EF4-FFF2-40B4-BE49-F238E27FC236}">
                <a16:creationId xmlns:a16="http://schemas.microsoft.com/office/drawing/2014/main" id="{DC634BFF-20E2-4A8D-B333-2EC680361A9F}"/>
              </a:ext>
            </a:extLst>
          </p:cNvPr>
          <p:cNvSpPr/>
          <p:nvPr/>
        </p:nvSpPr>
        <p:spPr>
          <a:xfrm>
            <a:off x="452176" y="1027295"/>
            <a:ext cx="11354637" cy="5786199"/>
          </a:xfrm>
          <a:prstGeom prst="rect">
            <a:avLst/>
          </a:prstGeom>
        </p:spPr>
        <p:txBody>
          <a:bodyPr wrap="square">
            <a:spAutoFit/>
          </a:bodyPr>
          <a:lstStyle/>
          <a:p>
            <a:r>
              <a:rPr lang="en-GB" sz="1400" dirty="0">
                <a:solidFill>
                  <a:schemeClr val="accent1"/>
                </a:solidFill>
                <a:latin typeface="Arial" panose="020B0604020202020204" pitchFamily="34" charset="0"/>
                <a:cs typeface="Arial" panose="020B0604020202020204" pitchFamily="34" charset="0"/>
              </a:rPr>
              <a:t>NHS Primary Care Dental Services are the main point of contact and undertake the care of oral health needs for members of the population that choose NHS dental care. Independent Providers are commissioned via General Dental Services contracts or Personal Dental Services agreements in accordance with national regulations to provide a full range of level 1 care under NHS terms.</a:t>
            </a:r>
          </a:p>
          <a:p>
            <a:r>
              <a:rPr lang="en-GB" sz="1400" dirty="0">
                <a:solidFill>
                  <a:schemeClr val="accent1"/>
                </a:solidFill>
                <a:latin typeface="Arial" panose="020B0604020202020204" pitchFamily="34" charset="0"/>
                <a:cs typeface="Arial" panose="020B0604020202020204" pitchFamily="34" charset="0"/>
              </a:rPr>
              <a:t>Patients are not registered with a practice but regular attendance may be informally regarded as such for those attending within a two-year re-attendance period. There are no limitations based on patient residence. </a:t>
            </a:r>
          </a:p>
          <a:p>
            <a:endParaRPr lang="en-GB" sz="20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rPr>
              <a:t>Care provided includes routine assessments and urgent appointments including, where necessary, radiographs to assist in treatment planning. Preventative care includes advice and, where appropriate, the application of Fluoride Varnish or Fissure Sealants. Treatment may include fillings, extractions and root canal treatment (endodontics) as well as wider oral health matters such as gum disease (periodontics) or referral for specialist consultation where an oral cancer is suspected. Some interventions may include laboratory prepared restorations – for instance crowns, bridges, partial or complete dentures. </a:t>
            </a:r>
          </a:p>
          <a:p>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rPr>
              <a:t>Treatment is assigned to one of three treatment bands or urgent care that is used as the basis for renumeration of the contract holder. Some categories of patients will not be required to pay for treatment (including all children) but others pay a charge in line with the band of treatment.</a:t>
            </a:r>
          </a:p>
          <a:p>
            <a:r>
              <a:rPr lang="en-GB" sz="1400" dirty="0">
                <a:solidFill>
                  <a:schemeClr val="accent1"/>
                </a:solidFill>
                <a:latin typeface="Arial" panose="020B0604020202020204" pitchFamily="34" charset="0"/>
                <a:cs typeface="Arial" panose="020B0604020202020204" pitchFamily="34" charset="0"/>
              </a:rPr>
              <a:t>Under certain circumstances, further treatment within a short timescale may be provided free of further charge.</a:t>
            </a:r>
          </a:p>
          <a:p>
            <a:r>
              <a:rPr lang="en-GB" sz="1400" dirty="0">
                <a:solidFill>
                  <a:schemeClr val="accent1"/>
                </a:solidFill>
                <a:latin typeface="Arial" panose="020B0604020202020204" pitchFamily="34" charset="0"/>
                <a:cs typeface="Arial" panose="020B0604020202020204" pitchFamily="34" charset="0"/>
              </a:rPr>
              <a:t>Orthodontics (relating to improvement of appearance, position or function of crooked or abnormally arranged teeth) is provided in specified circumstances and there is a standard method for assessing whether treatment is clinically necessary and available under the NHS. </a:t>
            </a:r>
          </a:p>
          <a:p>
            <a:r>
              <a:rPr lang="en-GB" sz="1400" dirty="0">
                <a:solidFill>
                  <a:schemeClr val="accent1"/>
                </a:solidFill>
                <a:latin typeface="Arial" panose="020B0604020202020204" pitchFamily="34" charset="0"/>
                <a:cs typeface="Arial" panose="020B0604020202020204" pitchFamily="34" charset="0"/>
              </a:rPr>
              <a:t>A small number of contracts operate under Prototype (Dental Contract Reform) arrangements as part of a national initiative exploring different methods of contract incentivisation.</a:t>
            </a:r>
          </a:p>
          <a:p>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rPr>
              <a:t>The contract holders may be independent individuals, partnerships or corporate providers. The dentists working under the contract are required to be included on the NHS National Performers List and other members of the team such as dental nurses are also required to be registered with the relevant professional bodies.</a:t>
            </a:r>
          </a:p>
          <a:p>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rPr>
              <a:t>Contract delivery and the outcomes of the services provided are monitored in comparison to nationally set standards (e.g. contract delivery versus target) or national and regional norms (e.g. rates of Fluoride Varnish preventative interventions).</a:t>
            </a:r>
          </a:p>
        </p:txBody>
      </p:sp>
    </p:spTree>
    <p:extLst>
      <p:ext uri="{BB962C8B-B14F-4D97-AF65-F5344CB8AC3E}">
        <p14:creationId xmlns:p14="http://schemas.microsoft.com/office/powerpoint/2010/main" val="32037666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D92F45A7-F375-41FA-8A04-A5A673E2D2BB}"/>
              </a:ext>
            </a:extLst>
          </p:cNvPr>
          <p:cNvSpPr txBox="1">
            <a:spLocks/>
          </p:cNvSpPr>
          <p:nvPr/>
        </p:nvSpPr>
        <p:spPr>
          <a:xfrm>
            <a:off x="505630"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Links</a:t>
            </a:r>
            <a:r>
              <a:rPr lang="en-GB" sz="3200" b="1" dirty="0">
                <a:solidFill>
                  <a:srgbClr val="0070C0"/>
                </a:solidFill>
              </a:rPr>
              <a:t> </a:t>
            </a:r>
          </a:p>
        </p:txBody>
      </p:sp>
      <p:sp>
        <p:nvSpPr>
          <p:cNvPr id="2" name="TextBox 1">
            <a:extLst>
              <a:ext uri="{FF2B5EF4-FFF2-40B4-BE49-F238E27FC236}">
                <a16:creationId xmlns:a16="http://schemas.microsoft.com/office/drawing/2014/main" id="{A6401D01-A03B-42CA-BDEA-BB5FDF0178B6}"/>
              </a:ext>
            </a:extLst>
          </p:cNvPr>
          <p:cNvSpPr txBox="1"/>
          <p:nvPr/>
        </p:nvSpPr>
        <p:spPr>
          <a:xfrm>
            <a:off x="579120" y="1320800"/>
            <a:ext cx="10871200" cy="2954655"/>
          </a:xfrm>
          <a:prstGeom prst="rect">
            <a:avLst/>
          </a:prstGeom>
          <a:noFill/>
        </p:spPr>
        <p:txBody>
          <a:bodyPr wrap="square" rtlCol="0">
            <a:spAutoFit/>
          </a:bodyPr>
          <a:lstStyle/>
          <a:p>
            <a:r>
              <a:rPr lang="en-GB" sz="1400" dirty="0">
                <a:solidFill>
                  <a:schemeClr val="accent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Child oral health: applying All Our Health - GOV.UK (www.gov.uk)</a:t>
            </a:r>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Commissioning better oral health for vulnerable older people - GOV.UK (www.gov.uk)</a:t>
            </a:r>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Adult oral health: applying All Our Health - GOV.UK (www.gov.uk)</a:t>
            </a:r>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hlinkClick r:id="rId5"/>
              </a:rPr>
              <a:t>https://www.gov.uk/government/publications/health-and-care-bill-factsheets/health-and-care-bill-water-fluoridation</a:t>
            </a:r>
            <a:r>
              <a:rPr lang="en-GB" sz="1400" dirty="0">
                <a:solidFill>
                  <a:schemeClr val="accent1"/>
                </a:solidFill>
                <a:latin typeface="Arial" panose="020B0604020202020204" pitchFamily="34" charset="0"/>
                <a:cs typeface="Arial" panose="020B0604020202020204" pitchFamily="34" charset="0"/>
              </a:rPr>
              <a:t> </a:t>
            </a:r>
          </a:p>
          <a:p>
            <a:r>
              <a:rPr lang="en-GB" sz="1400" dirty="0">
                <a:solidFill>
                  <a:schemeClr val="accent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The NHS Bodies and Local Authorities (Partnership Arrangements, Care Trusts, Public Health and Local Healthwatch) Regulations 2012 (legislation.gov.uk)</a:t>
            </a:r>
            <a:r>
              <a:rPr lang="en-GB" sz="1400" dirty="0">
                <a:solidFill>
                  <a:schemeClr val="accent1"/>
                </a:solidFill>
                <a:latin typeface="Arial" panose="020B0604020202020204" pitchFamily="34" charset="0"/>
                <a:cs typeface="Arial" panose="020B0604020202020204" pitchFamily="34" charset="0"/>
              </a:rPr>
              <a:t>. </a:t>
            </a:r>
          </a:p>
          <a:p>
            <a:r>
              <a:rPr lang="en-GB" sz="1400" dirty="0">
                <a:solidFill>
                  <a:schemeClr val="accent1"/>
                </a:solidFill>
                <a:latin typeface="Arial" panose="020B0604020202020204" pitchFamily="34" charset="0"/>
                <a:cs typeface="Arial" panose="020B0604020202020204" pitchFamily="34" charset="0"/>
                <a:hlinkClick r:id="rId7"/>
              </a:rPr>
              <a:t>https://www.england.nhs.uk/primary-care/dentistry/dental-commissioning/dental-specialities/</a:t>
            </a:r>
            <a:r>
              <a:rPr lang="en-GB" sz="1400" dirty="0">
                <a:solidFill>
                  <a:schemeClr val="accent1"/>
                </a:solidFill>
                <a:latin typeface="Arial" panose="020B0604020202020204" pitchFamily="34" charset="0"/>
                <a:cs typeface="Arial" panose="020B0604020202020204" pitchFamily="34" charset="0"/>
              </a:rPr>
              <a:t> </a:t>
            </a:r>
          </a:p>
          <a:p>
            <a:r>
              <a:rPr lang="en-GB" sz="1400" dirty="0">
                <a:solidFill>
                  <a:schemeClr val="accent1"/>
                </a:solidFill>
                <a:latin typeface="Arial" panose="020B0604020202020204" pitchFamily="34" charset="0"/>
                <a:cs typeface="Arial" panose="020B0604020202020204" pitchFamily="34" charset="0"/>
                <a:hlinkClick r:id="rId8"/>
              </a:rPr>
              <a:t>https://www.england.nhs.uk/primary-care/dentistry/dental-commissioning/dental-policies-and-procedures/</a:t>
            </a:r>
            <a:endParaRPr lang="en-GB" sz="1400" dirty="0">
              <a:solidFill>
                <a:schemeClr val="accent1"/>
              </a:solidFill>
              <a:latin typeface="Arial" panose="020B0604020202020204" pitchFamily="34" charset="0"/>
              <a:cs typeface="Arial" panose="020B0604020202020204" pitchFamily="34" charset="0"/>
            </a:endParaRPr>
          </a:p>
          <a:p>
            <a:r>
              <a:rPr lang="en-GB" sz="1400" dirty="0">
                <a:solidFill>
                  <a:schemeClr val="accent1"/>
                </a:solidFill>
                <a:latin typeface="Arial" panose="020B0604020202020204" pitchFamily="34" charset="0"/>
                <a:cs typeface="Arial" panose="020B0604020202020204" pitchFamily="34" charset="0"/>
                <a:hlinkClick r:id="rId9"/>
              </a:rPr>
              <a:t>https://www.england.nhs.uk/primary-care/dentistry/dental-commissioning/dental-contract/</a:t>
            </a:r>
            <a:r>
              <a:rPr lang="en-GB" sz="1400" dirty="0">
                <a:solidFill>
                  <a:schemeClr val="accent1"/>
                </a:solidFill>
                <a:latin typeface="Arial" panose="020B0604020202020204" pitchFamily="34" charset="0"/>
                <a:cs typeface="Arial" panose="020B0604020202020204" pitchFamily="34" charset="0"/>
              </a:rPr>
              <a:t>  </a:t>
            </a:r>
          </a:p>
          <a:p>
            <a:r>
              <a:rPr lang="en-GB" sz="1400" dirty="0">
                <a:latin typeface="Arial" panose="020B0604020202020204" pitchFamily="34" charset="0"/>
                <a:cs typeface="Arial" panose="020B0604020202020204" pitchFamily="34" charset="0"/>
                <a:hlinkClick r:id="rId10"/>
              </a:rPr>
              <a:t>Water fluoridation: seeking views on future consultation process - GOV.UK (www.gov.uk)</a:t>
            </a:r>
            <a:endParaRPr lang="en-GB" sz="1400" dirty="0">
              <a:latin typeface="Arial" panose="020B0604020202020204" pitchFamily="34" charset="0"/>
              <a:cs typeface="Arial" panose="020B0604020202020204" pitchFamily="34" charset="0"/>
            </a:endParaRPr>
          </a:p>
          <a:p>
            <a:endParaRPr lang="en-GB" sz="1400" dirty="0">
              <a:solidFill>
                <a:srgbClr val="0070C0"/>
              </a:solidFill>
              <a:highlight>
                <a:srgbClr val="FFFF00"/>
              </a:highlight>
              <a:latin typeface="Arial" panose="020B0604020202020204" pitchFamily="34" charset="0"/>
              <a:cs typeface="Arial" panose="020B0604020202020204" pitchFamily="34" charset="0"/>
            </a:endParaRPr>
          </a:p>
          <a:p>
            <a:endParaRPr lang="en-GB" sz="1400" dirty="0">
              <a:solidFill>
                <a:schemeClr val="accent1"/>
              </a:solidFill>
              <a:latin typeface="Arial" panose="020B0604020202020204" pitchFamily="34" charset="0"/>
              <a:cs typeface="Arial" panose="020B0604020202020204" pitchFamily="34" charset="0"/>
            </a:endParaRPr>
          </a:p>
          <a:p>
            <a:endParaRPr lang="en-GB" b="1" dirty="0"/>
          </a:p>
        </p:txBody>
      </p:sp>
    </p:spTree>
    <p:extLst>
      <p:ext uri="{BB962C8B-B14F-4D97-AF65-F5344CB8AC3E}">
        <p14:creationId xmlns:p14="http://schemas.microsoft.com/office/powerpoint/2010/main" val="4143897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C37017B-BBBA-4691-BD7B-600C7B1EE28B}"/>
              </a:ext>
            </a:extLst>
          </p:cNvPr>
          <p:cNvSpPr txBox="1">
            <a:spLocks/>
          </p:cNvSpPr>
          <p:nvPr/>
        </p:nvSpPr>
        <p:spPr>
          <a:xfrm>
            <a:off x="478996" y="348303"/>
            <a:ext cx="9577707" cy="6250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rgbClr val="0070C0"/>
                </a:solidFill>
              </a:rPr>
              <a:t>Glossary</a:t>
            </a:r>
          </a:p>
        </p:txBody>
      </p:sp>
      <p:graphicFrame>
        <p:nvGraphicFramePr>
          <p:cNvPr id="2" name="Table 1">
            <a:extLst>
              <a:ext uri="{FF2B5EF4-FFF2-40B4-BE49-F238E27FC236}">
                <a16:creationId xmlns:a16="http://schemas.microsoft.com/office/drawing/2014/main" id="{862D10A1-F51A-43DF-A294-48BB10A3ACF2}"/>
              </a:ext>
            </a:extLst>
          </p:cNvPr>
          <p:cNvGraphicFramePr>
            <a:graphicFrameLocks noGrp="1"/>
          </p:cNvGraphicFramePr>
          <p:nvPr>
            <p:extLst>
              <p:ext uri="{D42A27DB-BD31-4B8C-83A1-F6EECF244321}">
                <p14:modId xmlns:p14="http://schemas.microsoft.com/office/powerpoint/2010/main" val="2295691748"/>
              </p:ext>
            </p:extLst>
          </p:nvPr>
        </p:nvGraphicFramePr>
        <p:xfrm>
          <a:off x="430176" y="908625"/>
          <a:ext cx="9577707" cy="5169712"/>
        </p:xfrm>
        <a:graphic>
          <a:graphicData uri="http://schemas.openxmlformats.org/drawingml/2006/table">
            <a:tbl>
              <a:tblPr firstRow="1" firstCol="1" bandRow="1">
                <a:tableStyleId>{5C22544A-7EE6-4342-B048-85BDC9FD1C3A}</a:tableStyleId>
              </a:tblPr>
              <a:tblGrid>
                <a:gridCol w="3803992">
                  <a:extLst>
                    <a:ext uri="{9D8B030D-6E8A-4147-A177-3AD203B41FA5}">
                      <a16:colId xmlns:a16="http://schemas.microsoft.com/office/drawing/2014/main" val="3248329196"/>
                    </a:ext>
                  </a:extLst>
                </a:gridCol>
                <a:gridCol w="5773715">
                  <a:extLst>
                    <a:ext uri="{9D8B030D-6E8A-4147-A177-3AD203B41FA5}">
                      <a16:colId xmlns:a16="http://schemas.microsoft.com/office/drawing/2014/main" val="2666093411"/>
                    </a:ext>
                  </a:extLst>
                </a:gridCol>
              </a:tblGrid>
              <a:tr h="111477">
                <a:tc>
                  <a:txBody>
                    <a:bodyPr/>
                    <a:lstStyle/>
                    <a:p>
                      <a:pPr>
                        <a:lnSpc>
                          <a:spcPct val="107000"/>
                        </a:lnSpc>
                        <a:spcAft>
                          <a:spcPts val="800"/>
                        </a:spcAft>
                      </a:pPr>
                      <a:r>
                        <a:rPr lang="en-GB" sz="700">
                          <a:effectLst/>
                        </a:rPr>
                        <a:t>A&amp;E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Accident and Emergency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78287933"/>
                  </a:ext>
                </a:extLst>
              </a:tr>
              <a:tr h="111477">
                <a:tc>
                  <a:txBody>
                    <a:bodyPr/>
                    <a:lstStyle/>
                    <a:p>
                      <a:pPr>
                        <a:lnSpc>
                          <a:spcPct val="107000"/>
                        </a:lnSpc>
                        <a:spcAft>
                          <a:spcPts val="800"/>
                        </a:spcAft>
                      </a:pPr>
                      <a:r>
                        <a:rPr lang="en-GB" sz="700">
                          <a:effectLst/>
                        </a:rPr>
                        <a:t>ACP</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Advanced Clinical Practice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242167541"/>
                  </a:ext>
                </a:extLst>
              </a:tr>
              <a:tr h="111477">
                <a:tc>
                  <a:txBody>
                    <a:bodyPr/>
                    <a:lstStyle/>
                    <a:p>
                      <a:pPr>
                        <a:lnSpc>
                          <a:spcPct val="107000"/>
                        </a:lnSpc>
                        <a:spcAft>
                          <a:spcPts val="800"/>
                        </a:spcAft>
                      </a:pPr>
                      <a:r>
                        <a:rPr lang="en-GB" sz="700">
                          <a:effectLst/>
                        </a:rPr>
                        <a:t>AGP</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Aerosol generating procedures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022636548"/>
                  </a:ext>
                </a:extLst>
              </a:tr>
              <a:tr h="111477">
                <a:tc>
                  <a:txBody>
                    <a:bodyPr/>
                    <a:lstStyle/>
                    <a:p>
                      <a:pPr>
                        <a:lnSpc>
                          <a:spcPct val="107000"/>
                        </a:lnSpc>
                        <a:spcAft>
                          <a:spcPts val="800"/>
                        </a:spcAft>
                      </a:pPr>
                      <a:r>
                        <a:rPr lang="en-GB" sz="700">
                          <a:effectLst/>
                        </a:rPr>
                        <a:t>BIU</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Business Intelligence Unit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249538342"/>
                  </a:ext>
                </a:extLst>
              </a:tr>
              <a:tr h="111477">
                <a:tc>
                  <a:txBody>
                    <a:bodyPr/>
                    <a:lstStyle/>
                    <a:p>
                      <a:pPr>
                        <a:lnSpc>
                          <a:spcPct val="107000"/>
                        </a:lnSpc>
                        <a:spcAft>
                          <a:spcPts val="800"/>
                        </a:spcAft>
                      </a:pPr>
                      <a:r>
                        <a:rPr lang="en-GB" sz="700">
                          <a:effectLst/>
                        </a:rPr>
                        <a:t>CDS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Community Dental Service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529832871"/>
                  </a:ext>
                </a:extLst>
              </a:tr>
              <a:tr h="111477">
                <a:tc>
                  <a:txBody>
                    <a:bodyPr/>
                    <a:lstStyle/>
                    <a:p>
                      <a:pPr>
                        <a:lnSpc>
                          <a:spcPct val="107000"/>
                        </a:lnSpc>
                        <a:spcAft>
                          <a:spcPts val="800"/>
                        </a:spcAft>
                      </a:pPr>
                      <a:r>
                        <a:rPr lang="en-GB" sz="700">
                          <a:effectLst/>
                        </a:rPr>
                        <a:t>CPD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dirty="0">
                          <a:effectLst/>
                        </a:rPr>
                        <a:t>Continuing Professional Development</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835344646"/>
                  </a:ext>
                </a:extLst>
              </a:tr>
              <a:tr h="111477">
                <a:tc>
                  <a:txBody>
                    <a:bodyPr/>
                    <a:lstStyle/>
                    <a:p>
                      <a:pPr>
                        <a:lnSpc>
                          <a:spcPct val="107000"/>
                        </a:lnSpc>
                        <a:spcAft>
                          <a:spcPts val="800"/>
                        </a:spcAft>
                      </a:pPr>
                      <a:r>
                        <a:rPr lang="en-GB" sz="700" dirty="0">
                          <a:effectLst/>
                        </a:rPr>
                        <a:t>DAC</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Dental Access Centre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31086771"/>
                  </a:ext>
                </a:extLst>
              </a:tr>
              <a:tr h="111477">
                <a:tc>
                  <a:txBody>
                    <a:bodyPr/>
                    <a:lstStyle/>
                    <a:p>
                      <a:pPr>
                        <a:lnSpc>
                          <a:spcPct val="107000"/>
                        </a:lnSpc>
                        <a:spcAft>
                          <a:spcPts val="800"/>
                        </a:spcAft>
                      </a:pPr>
                      <a:r>
                        <a:rPr lang="en-GB" sz="700">
                          <a:effectLst/>
                        </a:rPr>
                        <a:t>DCP</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Dental Care Professional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287361432"/>
                  </a:ext>
                </a:extLst>
              </a:tr>
              <a:tr h="111477">
                <a:tc>
                  <a:txBody>
                    <a:bodyPr/>
                    <a:lstStyle/>
                    <a:p>
                      <a:pPr>
                        <a:lnSpc>
                          <a:spcPct val="107000"/>
                        </a:lnSpc>
                        <a:spcAft>
                          <a:spcPts val="800"/>
                        </a:spcAft>
                      </a:pPr>
                      <a:r>
                        <a:rPr lang="en-GB" sz="700">
                          <a:effectLst/>
                        </a:rPr>
                        <a:t>DeRs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Dental Electronic Referral System</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240689378"/>
                  </a:ext>
                </a:extLst>
              </a:tr>
              <a:tr h="111477">
                <a:tc>
                  <a:txBody>
                    <a:bodyPr/>
                    <a:lstStyle/>
                    <a:p>
                      <a:pPr>
                        <a:lnSpc>
                          <a:spcPct val="107000"/>
                        </a:lnSpc>
                        <a:spcAft>
                          <a:spcPts val="800"/>
                        </a:spcAft>
                      </a:pPr>
                      <a:r>
                        <a:rPr lang="en-GB" sz="700">
                          <a:effectLst/>
                        </a:rPr>
                        <a:t>DGH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District General Hospital</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647829692"/>
                  </a:ext>
                </a:extLst>
              </a:tr>
              <a:tr h="111477">
                <a:tc>
                  <a:txBody>
                    <a:bodyPr/>
                    <a:lstStyle/>
                    <a:p>
                      <a:pPr>
                        <a:lnSpc>
                          <a:spcPct val="107000"/>
                        </a:lnSpc>
                        <a:spcAft>
                          <a:spcPts val="800"/>
                        </a:spcAft>
                      </a:pPr>
                      <a:r>
                        <a:rPr lang="en-GB" sz="700">
                          <a:effectLst/>
                        </a:rPr>
                        <a:t>DWD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Dental Workforce Development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602825741"/>
                  </a:ext>
                </a:extLst>
              </a:tr>
              <a:tr h="111477">
                <a:tc>
                  <a:txBody>
                    <a:bodyPr/>
                    <a:lstStyle/>
                    <a:p>
                      <a:pPr>
                        <a:lnSpc>
                          <a:spcPct val="107000"/>
                        </a:lnSpc>
                        <a:spcAft>
                          <a:spcPts val="800"/>
                        </a:spcAft>
                      </a:pPr>
                      <a:r>
                        <a:rPr lang="en-GB" sz="700">
                          <a:effectLst/>
                        </a:rPr>
                        <a:t>EOI</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Expression of Interest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948101652"/>
                  </a:ext>
                </a:extLst>
              </a:tr>
              <a:tr h="111477">
                <a:tc>
                  <a:txBody>
                    <a:bodyPr/>
                    <a:lstStyle/>
                    <a:p>
                      <a:pPr>
                        <a:lnSpc>
                          <a:spcPct val="107000"/>
                        </a:lnSpc>
                        <a:spcAft>
                          <a:spcPts val="800"/>
                        </a:spcAft>
                      </a:pPr>
                      <a:r>
                        <a:rPr lang="en-GB" sz="700">
                          <a:effectLst/>
                        </a:rPr>
                        <a:t>GA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General Anaesthesia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992415963"/>
                  </a:ext>
                </a:extLst>
              </a:tr>
              <a:tr h="153247">
                <a:tc>
                  <a:txBody>
                    <a:bodyPr/>
                    <a:lstStyle/>
                    <a:p>
                      <a:pPr>
                        <a:lnSpc>
                          <a:spcPct val="107000"/>
                        </a:lnSpc>
                        <a:spcAft>
                          <a:spcPts val="800"/>
                        </a:spcAft>
                      </a:pPr>
                      <a:r>
                        <a:rPr lang="en-GB" sz="700" dirty="0">
                          <a:effectLst/>
                        </a:rPr>
                        <a:t>GDPs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dirty="0">
                          <a:effectLst/>
                        </a:rPr>
                        <a:t>General Dental Practitioner</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879653663"/>
                  </a:ext>
                </a:extLst>
              </a:tr>
              <a:tr h="111477">
                <a:tc>
                  <a:txBody>
                    <a:bodyPr/>
                    <a:lstStyle/>
                    <a:p>
                      <a:pPr>
                        <a:lnSpc>
                          <a:spcPct val="107000"/>
                        </a:lnSpc>
                        <a:spcAft>
                          <a:spcPts val="80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GIRFT</a:t>
                      </a:r>
                    </a:p>
                  </a:txBody>
                  <a:tcPr marL="34161" marR="34161" marT="0" marB="0"/>
                </a:tc>
                <a:tc>
                  <a:txBody>
                    <a:bodyPr/>
                    <a:lstStyle/>
                    <a:p>
                      <a:pPr>
                        <a:lnSpc>
                          <a:spcPct val="107000"/>
                        </a:lnSpc>
                        <a:spcAft>
                          <a:spcPts val="800"/>
                        </a:spcAft>
                      </a:pPr>
                      <a:r>
                        <a:rPr lang="en-GB" sz="700" dirty="0">
                          <a:effectLst/>
                          <a:latin typeface="Calibri" panose="020F0502020204030204" pitchFamily="34" charset="0"/>
                          <a:ea typeface="Calibri" panose="020F0502020204030204" pitchFamily="34" charset="0"/>
                          <a:cs typeface="Times New Roman" panose="02020603050405020304" pitchFamily="18" charset="0"/>
                        </a:rPr>
                        <a:t>Getting it Right First Time</a:t>
                      </a:r>
                    </a:p>
                  </a:txBody>
                  <a:tcPr marL="34161" marR="34161" marT="0" marB="0"/>
                </a:tc>
                <a:extLst>
                  <a:ext uri="{0D108BD9-81ED-4DB2-BD59-A6C34878D82A}">
                    <a16:rowId xmlns:a16="http://schemas.microsoft.com/office/drawing/2014/main" val="2866233165"/>
                  </a:ext>
                </a:extLst>
              </a:tr>
              <a:tr h="111477">
                <a:tc>
                  <a:txBody>
                    <a:bodyPr/>
                    <a:lstStyle/>
                    <a:p>
                      <a:pPr>
                        <a:lnSpc>
                          <a:spcPct val="107000"/>
                        </a:lnSpc>
                        <a:spcAft>
                          <a:spcPts val="800"/>
                        </a:spcAft>
                      </a:pPr>
                      <a:r>
                        <a:rPr lang="en-GB" sz="700">
                          <a:effectLst/>
                        </a:rPr>
                        <a:t>GPIR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dirty="0">
                          <a:effectLst/>
                        </a:rPr>
                        <a:t>GP Induction and Refresher Schemes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204745936"/>
                  </a:ext>
                </a:extLst>
              </a:tr>
              <a:tr h="111477">
                <a:tc>
                  <a:txBody>
                    <a:bodyPr/>
                    <a:lstStyle/>
                    <a:p>
                      <a:pPr>
                        <a:lnSpc>
                          <a:spcPct val="107000"/>
                        </a:lnSpc>
                        <a:spcAft>
                          <a:spcPts val="800"/>
                        </a:spcAft>
                      </a:pPr>
                      <a:r>
                        <a:rPr lang="en-GB" sz="700" dirty="0">
                          <a:effectLst/>
                        </a:rPr>
                        <a:t>HAPPS Tools</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Health Application Protocol Tools (COVID-19 app / LFD)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177720122"/>
                  </a:ext>
                </a:extLst>
              </a:tr>
              <a:tr h="111477">
                <a:tc>
                  <a:txBody>
                    <a:bodyPr/>
                    <a:lstStyle/>
                    <a:p>
                      <a:pPr>
                        <a:lnSpc>
                          <a:spcPct val="107000"/>
                        </a:lnSpc>
                        <a:spcAft>
                          <a:spcPts val="800"/>
                        </a:spcAft>
                      </a:pPr>
                      <a:r>
                        <a:rPr lang="en-GB" sz="700">
                          <a:effectLst/>
                        </a:rPr>
                        <a:t>HEE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dirty="0">
                          <a:effectLst/>
                        </a:rPr>
                        <a:t>Health Education England</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694931375"/>
                  </a:ext>
                </a:extLst>
              </a:tr>
              <a:tr h="111477">
                <a:tc>
                  <a:txBody>
                    <a:bodyPr/>
                    <a:lstStyle/>
                    <a:p>
                      <a:pPr>
                        <a:lnSpc>
                          <a:spcPct val="107000"/>
                        </a:lnSpc>
                        <a:spcAft>
                          <a:spcPts val="800"/>
                        </a:spcAft>
                      </a:pPr>
                      <a:r>
                        <a:rPr lang="en-GB" sz="700">
                          <a:effectLst/>
                        </a:rPr>
                        <a:t>HEIs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Higher Education Institutes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56925364"/>
                  </a:ext>
                </a:extLst>
              </a:tr>
              <a:tr h="111477">
                <a:tc>
                  <a:txBody>
                    <a:bodyPr/>
                    <a:lstStyle/>
                    <a:p>
                      <a:pPr>
                        <a:lnSpc>
                          <a:spcPct val="107000"/>
                        </a:lnSpc>
                        <a:spcAft>
                          <a:spcPts val="800"/>
                        </a:spcAft>
                      </a:pPr>
                      <a:r>
                        <a:rPr lang="en-GB" sz="700">
                          <a:effectLst/>
                        </a:rPr>
                        <a:t>ICA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Integrated Clinical Academic Programme (HEE)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747608369"/>
                  </a:ext>
                </a:extLst>
              </a:tr>
              <a:tr h="111477">
                <a:tc>
                  <a:txBody>
                    <a:bodyPr/>
                    <a:lstStyle/>
                    <a:p>
                      <a:pPr>
                        <a:lnSpc>
                          <a:spcPct val="107000"/>
                        </a:lnSpc>
                        <a:spcAft>
                          <a:spcPts val="800"/>
                        </a:spcAft>
                      </a:pPr>
                      <a:r>
                        <a:rPr lang="en-GB" sz="700">
                          <a:effectLst/>
                        </a:rPr>
                        <a:t>ICS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Integrated Care Systems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627402086"/>
                  </a:ext>
                </a:extLst>
              </a:tr>
              <a:tr h="111477">
                <a:tc>
                  <a:txBody>
                    <a:bodyPr/>
                    <a:lstStyle/>
                    <a:p>
                      <a:pPr>
                        <a:lnSpc>
                          <a:spcPct val="107000"/>
                        </a:lnSpc>
                        <a:spcAft>
                          <a:spcPts val="800"/>
                        </a:spcAft>
                      </a:pPr>
                      <a:r>
                        <a:rPr lang="en-GB" sz="700">
                          <a:effectLst/>
                        </a:rPr>
                        <a:t>IMOS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Intermediate Minor Oral Surgery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658093525"/>
                  </a:ext>
                </a:extLst>
              </a:tr>
              <a:tr h="111477">
                <a:tc>
                  <a:txBody>
                    <a:bodyPr/>
                    <a:lstStyle/>
                    <a:p>
                      <a:pPr>
                        <a:lnSpc>
                          <a:spcPct val="107000"/>
                        </a:lnSpc>
                        <a:spcAft>
                          <a:spcPts val="800"/>
                        </a:spcAft>
                      </a:pPr>
                      <a:r>
                        <a:rPr lang="en-GB" sz="700">
                          <a:effectLst/>
                        </a:rPr>
                        <a:t>IPC measures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Infection Prevention and Control Measures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4147736791"/>
                  </a:ext>
                </a:extLst>
              </a:tr>
              <a:tr h="111477">
                <a:tc>
                  <a:txBody>
                    <a:bodyPr/>
                    <a:lstStyle/>
                    <a:p>
                      <a:pPr>
                        <a:lnSpc>
                          <a:spcPct val="107000"/>
                        </a:lnSpc>
                        <a:spcAft>
                          <a:spcPts val="800"/>
                        </a:spcAft>
                      </a:pPr>
                      <a:r>
                        <a:rPr lang="en-GB" sz="700">
                          <a:effectLst/>
                        </a:rPr>
                        <a:t>IPC protocols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Infection Prevention and Control Protocols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034318302"/>
                  </a:ext>
                </a:extLst>
              </a:tr>
              <a:tr h="111477">
                <a:tc>
                  <a:txBody>
                    <a:bodyPr/>
                    <a:lstStyle/>
                    <a:p>
                      <a:pPr>
                        <a:lnSpc>
                          <a:spcPct val="107000"/>
                        </a:lnSpc>
                        <a:spcAft>
                          <a:spcPts val="800"/>
                        </a:spcAft>
                      </a:pPr>
                      <a:r>
                        <a:rPr lang="en-GB" sz="700">
                          <a:effectLst/>
                        </a:rPr>
                        <a:t>LAC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Looked after children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530187562"/>
                  </a:ext>
                </a:extLst>
              </a:tr>
              <a:tr h="111477">
                <a:tc>
                  <a:txBody>
                    <a:bodyPr/>
                    <a:lstStyle/>
                    <a:p>
                      <a:pPr>
                        <a:lnSpc>
                          <a:spcPct val="107000"/>
                        </a:lnSpc>
                        <a:spcAft>
                          <a:spcPts val="800"/>
                        </a:spcAft>
                      </a:pPr>
                      <a:r>
                        <a:rPr lang="en-GB" sz="700">
                          <a:effectLst/>
                        </a:rPr>
                        <a:t>LDNs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Local Dental Networks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61176549"/>
                  </a:ext>
                </a:extLst>
              </a:tr>
              <a:tr h="111477">
                <a:tc>
                  <a:txBody>
                    <a:bodyPr/>
                    <a:lstStyle/>
                    <a:p>
                      <a:pPr>
                        <a:lnSpc>
                          <a:spcPct val="107000"/>
                        </a:lnSpc>
                        <a:spcAft>
                          <a:spcPts val="800"/>
                        </a:spcAft>
                      </a:pPr>
                      <a:r>
                        <a:rPr lang="en-GB" sz="700">
                          <a:effectLst/>
                        </a:rPr>
                        <a:t>Level 2 Services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Tier 2 level of specialist service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4008068179"/>
                  </a:ext>
                </a:extLst>
              </a:tr>
              <a:tr h="111477">
                <a:tc>
                  <a:txBody>
                    <a:bodyPr/>
                    <a:lstStyle/>
                    <a:p>
                      <a:pPr>
                        <a:lnSpc>
                          <a:spcPct val="107000"/>
                        </a:lnSpc>
                        <a:spcAft>
                          <a:spcPts val="800"/>
                        </a:spcAft>
                      </a:pPr>
                      <a:r>
                        <a:rPr lang="en-GB" sz="700">
                          <a:effectLst/>
                        </a:rPr>
                        <a:t>MCNs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Managed Clinical Networks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72656430"/>
                  </a:ext>
                </a:extLst>
              </a:tr>
              <a:tr h="111477">
                <a:tc>
                  <a:txBody>
                    <a:bodyPr/>
                    <a:lstStyle/>
                    <a:p>
                      <a:pPr>
                        <a:lnSpc>
                          <a:spcPct val="107000"/>
                        </a:lnSpc>
                        <a:spcAft>
                          <a:spcPts val="800"/>
                        </a:spcAft>
                      </a:pPr>
                      <a:r>
                        <a:rPr lang="en-GB" sz="700">
                          <a:effectLst/>
                        </a:rPr>
                        <a:t>NHSEI</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National Health Services England and Improvement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4287957598"/>
                  </a:ext>
                </a:extLst>
              </a:tr>
              <a:tr h="111477">
                <a:tc>
                  <a:txBody>
                    <a:bodyPr/>
                    <a:lstStyle/>
                    <a:p>
                      <a:pPr>
                        <a:lnSpc>
                          <a:spcPct val="107000"/>
                        </a:lnSpc>
                        <a:spcAft>
                          <a:spcPts val="800"/>
                        </a:spcAft>
                      </a:pPr>
                      <a:r>
                        <a:rPr lang="en-GB" sz="700">
                          <a:effectLst/>
                        </a:rPr>
                        <a:t>NICE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The National Institute for Health and Care Excellence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3886813134"/>
                  </a:ext>
                </a:extLst>
              </a:tr>
              <a:tr h="111477">
                <a:tc>
                  <a:txBody>
                    <a:bodyPr/>
                    <a:lstStyle/>
                    <a:p>
                      <a:pPr>
                        <a:lnSpc>
                          <a:spcPct val="107000"/>
                        </a:lnSpc>
                        <a:spcAft>
                          <a:spcPts val="800"/>
                        </a:spcAft>
                      </a:pPr>
                      <a:r>
                        <a:rPr lang="en-GB" sz="700">
                          <a:effectLst/>
                        </a:rPr>
                        <a:t>NIHR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National Institute for Health and Care Research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94601522"/>
                  </a:ext>
                </a:extLst>
              </a:tr>
              <a:tr h="111477">
                <a:tc>
                  <a:txBody>
                    <a:bodyPr/>
                    <a:lstStyle/>
                    <a:p>
                      <a:pPr>
                        <a:lnSpc>
                          <a:spcPct val="107000"/>
                        </a:lnSpc>
                        <a:spcAft>
                          <a:spcPts val="800"/>
                        </a:spcAft>
                      </a:pPr>
                      <a:r>
                        <a:rPr lang="en-GB" sz="700">
                          <a:effectLst/>
                        </a:rPr>
                        <a:t>OH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Oral Health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046074109"/>
                  </a:ext>
                </a:extLst>
              </a:tr>
              <a:tr h="111477">
                <a:tc>
                  <a:txBody>
                    <a:bodyPr/>
                    <a:lstStyle/>
                    <a:p>
                      <a:pPr>
                        <a:lnSpc>
                          <a:spcPct val="107000"/>
                        </a:lnSpc>
                        <a:spcAft>
                          <a:spcPts val="800"/>
                        </a:spcAft>
                      </a:pPr>
                      <a:r>
                        <a:rPr lang="en-GB" sz="700">
                          <a:effectLst/>
                        </a:rPr>
                        <a:t>OOH</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Out of Hours Services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006876363"/>
                  </a:ext>
                </a:extLst>
              </a:tr>
              <a:tr h="111477">
                <a:tc>
                  <a:txBody>
                    <a:bodyPr/>
                    <a:lstStyle/>
                    <a:p>
                      <a:pPr>
                        <a:lnSpc>
                          <a:spcPct val="107000"/>
                        </a:lnSpc>
                        <a:spcAft>
                          <a:spcPts val="800"/>
                        </a:spcAft>
                      </a:pPr>
                      <a:r>
                        <a:rPr lang="en-GB" sz="700">
                          <a:effectLst/>
                        </a:rPr>
                        <a:t>Paed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Paediatrics </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297667643"/>
                  </a:ext>
                </a:extLst>
              </a:tr>
              <a:tr h="111477">
                <a:tc>
                  <a:txBody>
                    <a:bodyPr/>
                    <a:lstStyle/>
                    <a:p>
                      <a:pPr>
                        <a:lnSpc>
                          <a:spcPct val="107000"/>
                        </a:lnSpc>
                        <a:spcAft>
                          <a:spcPts val="800"/>
                        </a:spcAft>
                      </a:pPr>
                      <a:r>
                        <a:rPr lang="en-GB" sz="700">
                          <a:effectLst/>
                        </a:rPr>
                        <a:t>PbR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Payment by result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080932418"/>
                  </a:ext>
                </a:extLst>
              </a:tr>
              <a:tr h="111477">
                <a:tc>
                  <a:txBody>
                    <a:bodyPr/>
                    <a:lstStyle/>
                    <a:p>
                      <a:pPr>
                        <a:lnSpc>
                          <a:spcPct val="107000"/>
                        </a:lnSpc>
                        <a:spcAft>
                          <a:spcPts val="800"/>
                        </a:spcAft>
                      </a:pPr>
                      <a:r>
                        <a:rPr lang="en-GB" sz="700">
                          <a:effectLst/>
                        </a:rPr>
                        <a:t>PCNs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Primary Care Networks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417561604"/>
                  </a:ext>
                </a:extLst>
              </a:tr>
              <a:tr h="111477">
                <a:tc>
                  <a:txBody>
                    <a:bodyPr/>
                    <a:lstStyle/>
                    <a:p>
                      <a:pPr>
                        <a:lnSpc>
                          <a:spcPct val="107000"/>
                        </a:lnSpc>
                        <a:spcAft>
                          <a:spcPts val="800"/>
                        </a:spcAft>
                      </a:pPr>
                      <a:r>
                        <a:rPr lang="en-GB" sz="700">
                          <a:effectLst/>
                        </a:rPr>
                        <a:t>PCR</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Polymerase chain reaction</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931849120"/>
                  </a:ext>
                </a:extLst>
              </a:tr>
              <a:tr h="111477">
                <a:tc>
                  <a:txBody>
                    <a:bodyPr/>
                    <a:lstStyle/>
                    <a:p>
                      <a:pPr>
                        <a:lnSpc>
                          <a:spcPct val="107000"/>
                        </a:lnSpc>
                        <a:spcAft>
                          <a:spcPts val="800"/>
                        </a:spcAft>
                      </a:pPr>
                      <a:r>
                        <a:rPr lang="en-GB" sz="700">
                          <a:effectLst/>
                        </a:rPr>
                        <a:t>PGMD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Post Graduate Medical Department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574482855"/>
                  </a:ext>
                </a:extLst>
              </a:tr>
              <a:tr h="111477">
                <a:tc>
                  <a:txBody>
                    <a:bodyPr/>
                    <a:lstStyle/>
                    <a:p>
                      <a:pPr>
                        <a:lnSpc>
                          <a:spcPct val="107000"/>
                        </a:lnSpc>
                        <a:spcAft>
                          <a:spcPts val="800"/>
                        </a:spcAft>
                      </a:pPr>
                      <a:r>
                        <a:rPr lang="en-GB" sz="700">
                          <a:effectLst/>
                        </a:rPr>
                        <a:t>PHE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Public Health England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839510842"/>
                  </a:ext>
                </a:extLst>
              </a:tr>
              <a:tr h="111477">
                <a:tc>
                  <a:txBody>
                    <a:bodyPr/>
                    <a:lstStyle/>
                    <a:p>
                      <a:pPr>
                        <a:lnSpc>
                          <a:spcPct val="107000"/>
                        </a:lnSpc>
                        <a:spcAft>
                          <a:spcPts val="800"/>
                        </a:spcAft>
                      </a:pPr>
                      <a:r>
                        <a:rPr lang="en-GB" sz="700">
                          <a:effectLst/>
                        </a:rPr>
                        <a:t>PLVE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Performers List Validation by Experience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378971218"/>
                  </a:ext>
                </a:extLst>
              </a:tr>
              <a:tr h="111477">
                <a:tc>
                  <a:txBody>
                    <a:bodyPr/>
                    <a:lstStyle/>
                    <a:p>
                      <a:pPr>
                        <a:lnSpc>
                          <a:spcPct val="107000"/>
                        </a:lnSpc>
                        <a:spcAft>
                          <a:spcPts val="800"/>
                        </a:spcAft>
                      </a:pPr>
                      <a:r>
                        <a:rPr lang="en-GB" sz="700">
                          <a:effectLst/>
                        </a:rPr>
                        <a:t>RTT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Referral to Treatment</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521074656"/>
                  </a:ext>
                </a:extLst>
              </a:tr>
              <a:tr h="111477">
                <a:tc>
                  <a:txBody>
                    <a:bodyPr/>
                    <a:lstStyle/>
                    <a:p>
                      <a:pPr>
                        <a:lnSpc>
                          <a:spcPct val="107000"/>
                        </a:lnSpc>
                        <a:spcAft>
                          <a:spcPts val="800"/>
                        </a:spcAft>
                      </a:pPr>
                      <a:r>
                        <a:rPr lang="en-GB" sz="700">
                          <a:effectLst/>
                        </a:rPr>
                        <a:t>SC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Secondary Care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1801900576"/>
                  </a:ext>
                </a:extLst>
              </a:tr>
              <a:tr h="111477">
                <a:tc>
                  <a:txBody>
                    <a:bodyPr/>
                    <a:lstStyle/>
                    <a:p>
                      <a:pPr>
                        <a:lnSpc>
                          <a:spcPct val="107000"/>
                        </a:lnSpc>
                        <a:spcAft>
                          <a:spcPts val="800"/>
                        </a:spcAft>
                      </a:pPr>
                      <a:r>
                        <a:rPr lang="en-GB" sz="700">
                          <a:effectLst/>
                        </a:rPr>
                        <a:t>SMD</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Severely and Multiple Disadvantage</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4039419850"/>
                  </a:ext>
                </a:extLst>
              </a:tr>
              <a:tr h="111477">
                <a:tc>
                  <a:txBody>
                    <a:bodyPr/>
                    <a:lstStyle/>
                    <a:p>
                      <a:pPr>
                        <a:lnSpc>
                          <a:spcPct val="107000"/>
                        </a:lnSpc>
                        <a:spcAft>
                          <a:spcPts val="800"/>
                        </a:spcAft>
                      </a:pPr>
                      <a:r>
                        <a:rPr lang="en-GB" sz="700">
                          <a:effectLst/>
                        </a:rPr>
                        <a:t>UDAs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Unit of Dental Activity</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4018127177"/>
                  </a:ext>
                </a:extLst>
              </a:tr>
              <a:tr h="111477">
                <a:tc>
                  <a:txBody>
                    <a:bodyPr/>
                    <a:lstStyle/>
                    <a:p>
                      <a:pPr>
                        <a:lnSpc>
                          <a:spcPct val="107000"/>
                        </a:lnSpc>
                        <a:spcAft>
                          <a:spcPts val="800"/>
                        </a:spcAft>
                      </a:pPr>
                      <a:r>
                        <a:rPr lang="en-GB" sz="700">
                          <a:effectLst/>
                        </a:rPr>
                        <a:t>UDC</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a:effectLst/>
                        </a:rPr>
                        <a:t>Urgent Dental Centres</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568264816"/>
                  </a:ext>
                </a:extLst>
              </a:tr>
              <a:tr h="111477">
                <a:tc>
                  <a:txBody>
                    <a:bodyPr/>
                    <a:lstStyle/>
                    <a:p>
                      <a:pPr>
                        <a:lnSpc>
                          <a:spcPct val="107000"/>
                        </a:lnSpc>
                        <a:spcAft>
                          <a:spcPts val="800"/>
                        </a:spcAft>
                      </a:pPr>
                      <a:r>
                        <a:rPr lang="en-GB" sz="700">
                          <a:effectLst/>
                        </a:rPr>
                        <a:t>UOA</a:t>
                      </a:r>
                      <a:endParaRPr lang="en-GB" sz="60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tc>
                  <a:txBody>
                    <a:bodyPr/>
                    <a:lstStyle/>
                    <a:p>
                      <a:pPr>
                        <a:lnSpc>
                          <a:spcPct val="107000"/>
                        </a:lnSpc>
                        <a:spcAft>
                          <a:spcPts val="800"/>
                        </a:spcAft>
                      </a:pPr>
                      <a:r>
                        <a:rPr lang="en-GB" sz="700" dirty="0">
                          <a:effectLst/>
                        </a:rPr>
                        <a:t>Unit of Orthodontic activity</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4161" marR="34161" marT="0" marB="0"/>
                </a:tc>
                <a:extLst>
                  <a:ext uri="{0D108BD9-81ED-4DB2-BD59-A6C34878D82A}">
                    <a16:rowId xmlns:a16="http://schemas.microsoft.com/office/drawing/2014/main" val="2074829268"/>
                  </a:ext>
                </a:extLst>
              </a:tr>
            </a:tbl>
          </a:graphicData>
        </a:graphic>
      </p:graphicFrame>
    </p:spTree>
    <p:extLst>
      <p:ext uri="{BB962C8B-B14F-4D97-AF65-F5344CB8AC3E}">
        <p14:creationId xmlns:p14="http://schemas.microsoft.com/office/powerpoint/2010/main" val="2799797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097AA6-B9D7-4E73-8455-7501D2612B52}"/>
              </a:ext>
            </a:extLst>
          </p:cNvPr>
          <p:cNvSpPr txBox="1"/>
          <p:nvPr/>
        </p:nvSpPr>
        <p:spPr>
          <a:xfrm>
            <a:off x="640080" y="291090"/>
            <a:ext cx="10515599" cy="932688"/>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200" b="1" kern="1200" dirty="0">
                <a:solidFill>
                  <a:schemeClr val="accent1"/>
                </a:solidFill>
                <a:latin typeface="Arial" panose="020B0604020202020204" pitchFamily="34" charset="0"/>
                <a:ea typeface="+mj-ea"/>
                <a:cs typeface="Arial" panose="020B0604020202020204" pitchFamily="34" charset="0"/>
              </a:rPr>
              <a:t>Community Dental Services</a:t>
            </a:r>
          </a:p>
        </p:txBody>
      </p:sp>
      <p:graphicFrame>
        <p:nvGraphicFramePr>
          <p:cNvPr id="3" name="Table 2">
            <a:extLst>
              <a:ext uri="{FF2B5EF4-FFF2-40B4-BE49-F238E27FC236}">
                <a16:creationId xmlns:a16="http://schemas.microsoft.com/office/drawing/2014/main" id="{D3E310F2-B2AE-471F-8389-A6FC4749486D}"/>
              </a:ext>
            </a:extLst>
          </p:cNvPr>
          <p:cNvGraphicFramePr>
            <a:graphicFrameLocks noGrp="1"/>
          </p:cNvGraphicFramePr>
          <p:nvPr>
            <p:extLst>
              <p:ext uri="{D42A27DB-BD31-4B8C-83A1-F6EECF244321}">
                <p14:modId xmlns:p14="http://schemas.microsoft.com/office/powerpoint/2010/main" val="152229479"/>
              </p:ext>
            </p:extLst>
          </p:nvPr>
        </p:nvGraphicFramePr>
        <p:xfrm>
          <a:off x="640080" y="1432560"/>
          <a:ext cx="10713719" cy="4598391"/>
        </p:xfrm>
        <a:graphic>
          <a:graphicData uri="http://schemas.openxmlformats.org/drawingml/2006/table">
            <a:tbl>
              <a:tblPr/>
              <a:tblGrid>
                <a:gridCol w="10713719">
                  <a:extLst>
                    <a:ext uri="{9D8B030D-6E8A-4147-A177-3AD203B41FA5}">
                      <a16:colId xmlns:a16="http://schemas.microsoft.com/office/drawing/2014/main" val="1963006543"/>
                    </a:ext>
                  </a:extLst>
                </a:gridCol>
              </a:tblGrid>
              <a:tr h="4598391">
                <a:tc>
                  <a:txBody>
                    <a:bodyPr/>
                    <a:lstStyle/>
                    <a:p>
                      <a:pPr algn="l" fontAlgn="ctr">
                        <a:spcBef>
                          <a:spcPts val="0"/>
                        </a:spcBef>
                        <a:spcAft>
                          <a:spcPts val="0"/>
                        </a:spcAft>
                      </a:pPr>
                      <a:r>
                        <a:rPr lang="en-GB" sz="1400" b="0" i="0" u="none" strike="noStrike" dirty="0">
                          <a:solidFill>
                            <a:schemeClr val="accent1"/>
                          </a:solidFill>
                          <a:effectLst/>
                          <a:latin typeface="Arial" panose="020B0604020202020204" pitchFamily="34" charset="0"/>
                          <a:cs typeface="Arial" panose="020B0604020202020204" pitchFamily="34" charset="0"/>
                        </a:rPr>
                        <a:t>Community Dental Services is a referral service which provides services to children and adults.  It is concerned with the provision of dental care and enabling the improvement of oral health for individuals and groups in society who have a physical, sensory, intellectual, mental, medical, emotional or social impairment or disability, or more often, a combination of a number of these factors.  As such, care will be provided to patients who have a need beyond the skill set and facilities of a general dental practitioner (high street dentist).</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 </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Community Dental Services provide dental treatment under general anaesthetic (GA) in secondary care sites with access to critical care facilities for children who require multiple tooth extractions, children with complex health needs and who require restorative treatment, for children when it is not possible to provide dental care using alternative treatments methods and for adults with special needs that may impact upon their ability to co-operate.</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 </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The Community Dental Services also provide additional services, for example oral health promotion, epidemiology for Local Authorities, outreach projects for vulnerable groups.  </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 </a:t>
                      </a: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The GA pathway is commissioned under the PDS contract under a shared care arrangement, although there are problems with this arrangement and a lack of clarity regarding governance.  There is a particular issue in Worcestershire with a lack of clarity regarding joint working between the community and acute trusts - particularly around special care GA.</a:t>
                      </a:r>
                      <a:br>
                        <a:rPr lang="en-GB" sz="1400" b="0" i="0" u="none" strike="noStrike" dirty="0">
                          <a:solidFill>
                            <a:schemeClr val="accent1"/>
                          </a:solidFill>
                          <a:effectLst/>
                          <a:latin typeface="Arial" panose="020B0604020202020204" pitchFamily="34" charset="0"/>
                          <a:cs typeface="Arial" panose="020B0604020202020204" pitchFamily="34" charset="0"/>
                        </a:rPr>
                      </a:br>
                      <a:br>
                        <a:rPr lang="en-GB" sz="1400" b="0" i="0" u="none" strike="noStrike" dirty="0">
                          <a:solidFill>
                            <a:schemeClr val="accent1"/>
                          </a:solidFill>
                          <a:effectLst/>
                          <a:latin typeface="Arial" panose="020B0604020202020204" pitchFamily="34" charset="0"/>
                          <a:cs typeface="Arial" panose="020B0604020202020204" pitchFamily="34" charset="0"/>
                        </a:rPr>
                      </a:br>
                      <a:r>
                        <a:rPr lang="en-GB" sz="1400" b="0" i="0" u="none" strike="noStrike" dirty="0">
                          <a:solidFill>
                            <a:schemeClr val="accent1"/>
                          </a:solidFill>
                          <a:effectLst/>
                          <a:latin typeface="Arial" panose="020B0604020202020204" pitchFamily="34" charset="0"/>
                          <a:cs typeface="Arial" panose="020B0604020202020204" pitchFamily="34" charset="0"/>
                        </a:rPr>
                        <a:t>Epidemiology and Oral Health Promotion in Herefordshire is procured separately by the LA as funding for this aspect transferred in 2013.</a:t>
                      </a:r>
                      <a:endParaRPr lang="en-GB" sz="1800" b="0" i="0" u="none" strike="noStrike" dirty="0">
                        <a:solidFill>
                          <a:schemeClr val="accent1"/>
                        </a:solidFill>
                        <a:effectLst/>
                        <a:latin typeface="Arial" panose="020B0604020202020204" pitchFamily="34" charset="0"/>
                        <a:cs typeface="Arial" panose="020B0604020202020204" pitchFamily="34" charset="0"/>
                      </a:endParaRPr>
                    </a:p>
                  </a:txBody>
                  <a:tcPr marL="7549" marR="7549" marT="7549" marB="45291" anchor="ctr">
                    <a:lnL>
                      <a:noFill/>
                    </a:lnL>
                    <a:lnR>
                      <a:noFill/>
                    </a:lnR>
                    <a:lnT>
                      <a:noFill/>
                    </a:lnT>
                    <a:lnB>
                      <a:noFill/>
                    </a:lnB>
                  </a:tcPr>
                </a:tc>
                <a:extLst>
                  <a:ext uri="{0D108BD9-81ED-4DB2-BD59-A6C34878D82A}">
                    <a16:rowId xmlns:a16="http://schemas.microsoft.com/office/drawing/2014/main" val="1309222722"/>
                  </a:ext>
                </a:extLst>
              </a:tr>
            </a:tbl>
          </a:graphicData>
        </a:graphic>
      </p:graphicFrame>
    </p:spTree>
    <p:extLst>
      <p:ext uri="{BB962C8B-B14F-4D97-AF65-F5344CB8AC3E}">
        <p14:creationId xmlns:p14="http://schemas.microsoft.com/office/powerpoint/2010/main" val="3077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097AA6-B9D7-4E73-8455-7501D2612B52}"/>
              </a:ext>
            </a:extLst>
          </p:cNvPr>
          <p:cNvSpPr txBox="1"/>
          <p:nvPr/>
        </p:nvSpPr>
        <p:spPr>
          <a:xfrm>
            <a:off x="612949" y="291090"/>
            <a:ext cx="10740849" cy="932688"/>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200" b="1" kern="1200" dirty="0">
                <a:solidFill>
                  <a:schemeClr val="accent1"/>
                </a:solidFill>
                <a:latin typeface="Arial" panose="020B0604020202020204" pitchFamily="34" charset="0"/>
                <a:ea typeface="+mj-ea"/>
                <a:cs typeface="Arial" panose="020B0604020202020204" pitchFamily="34" charset="0"/>
              </a:rPr>
              <a:t>Intermediate Minor Oral Surgery (IMOS) Level 2</a:t>
            </a:r>
          </a:p>
        </p:txBody>
      </p:sp>
      <p:sp>
        <p:nvSpPr>
          <p:cNvPr id="3" name="Rectangle 2">
            <a:extLst>
              <a:ext uri="{FF2B5EF4-FFF2-40B4-BE49-F238E27FC236}">
                <a16:creationId xmlns:a16="http://schemas.microsoft.com/office/drawing/2014/main" id="{AB809DE3-C2D3-4354-AA3E-1DE7EE84D3B7}"/>
              </a:ext>
            </a:extLst>
          </p:cNvPr>
          <p:cNvSpPr/>
          <p:nvPr/>
        </p:nvSpPr>
        <p:spPr>
          <a:xfrm>
            <a:off x="582803" y="1223778"/>
            <a:ext cx="11173767" cy="5262979"/>
          </a:xfrm>
          <a:prstGeom prst="rect">
            <a:avLst/>
          </a:prstGeom>
        </p:spPr>
        <p:txBody>
          <a:bodyPr wrap="square">
            <a:spAutoFit/>
          </a:bodyPr>
          <a:lstStyle/>
          <a:p>
            <a:r>
              <a:rPr lang="en-GB" sz="1200" dirty="0">
                <a:solidFill>
                  <a:schemeClr val="accent1"/>
                </a:solidFill>
                <a:latin typeface="Arial" panose="020B0604020202020204" pitchFamily="34" charset="0"/>
                <a:cs typeface="Arial" panose="020B0604020202020204" pitchFamily="34" charset="0"/>
              </a:rPr>
              <a:t>The specialty of Oral Surgery deals with the diagnosis and management of pathology of the mouth and jaws that requires surgical intervention. Oral Surgery involves the treatment of children, adolescents and adults and the management of dentally anxious and medically complex patients. Oral Surgery care is provided by Oral Surgeons and by Oral &amp; Maxillofacial Surgeons as the clinical competencies of these two specialties overlap. </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The IMOS service provides minor oral surgery treatment (e.g. teeth extraction of special difficulty, wisdom teeth removal, apicectomies) for adults where the surgery is too complex for the referring general dental practitioner and does not meet the secondary care dental complexity criteria.</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Intermediate Minor Oral Surgery Level 2 can be performed within a primary care or a secondary care setting.  Level 2 care is defined by complexity of treatment requiring a clinician with enhanced skills and experience who may be on the General Dental Council Specialist List or Accredited by NHSE. Commissioned IMOS Level 2 services have a defined referral pathway.  Existing contracting arrangements varies across the Midlands region e.g. access for patients who meet the clinical criteria aged 16/17 or 18 years or above and is commissioned within primary, secondary and community care.</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The provision of adequate anxiety control is an integral part of modern dental practice.  Often this can be achieved with effective local anaesthesia and quality behavioural management techniques, yet there will be patients who require additional pharmacological support to enable them to undergo/accept dental treatment.  This may particularly be the case if the treatment required is invasive or lengthy, as in the case of many minor oral surgical procedures.  As such there is a necessity for appropriate, safe, predictable and effective intravenous Conscious Sedation techniques to facilitate minor oral surgery procedures. However, access to sedation varies across the different STP/ICS areas.</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IMOS Level 2 services can be commissioned under a time limited Personal Dental Services Agreement with either a cost per case or with an annual activity target and contract value if delivered in a primary care setting.  If delivered within secondary care dental, then this would be incorporated into the annual NHS Standard Contract with the Acute Trust.</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IMOS providers’ activity is monitored via the Referral Management System and submissions of FP17s to the Business Service Authority.</a:t>
            </a:r>
          </a:p>
          <a:p>
            <a:r>
              <a:rPr lang="en-GB" sz="1200" dirty="0">
                <a:solidFill>
                  <a:schemeClr val="accent1"/>
                </a:solidFill>
                <a:latin typeface="Arial" panose="020B0604020202020204" pitchFamily="34" charset="0"/>
                <a:cs typeface="Arial" panose="020B0604020202020204" pitchFamily="34" charset="0"/>
              </a:rPr>
              <a:t> </a:t>
            </a:r>
          </a:p>
          <a:p>
            <a:r>
              <a:rPr lang="en-GB" sz="1200" dirty="0">
                <a:solidFill>
                  <a:schemeClr val="accent1"/>
                </a:solidFill>
                <a:latin typeface="Arial" panose="020B0604020202020204" pitchFamily="34" charset="0"/>
                <a:cs typeface="Arial" panose="020B0604020202020204" pitchFamily="34" charset="0"/>
              </a:rPr>
              <a:t>NHS England Dental Commissioning Guides provide details of competency levels and standards required.  Further details are available at:</a:t>
            </a:r>
          </a:p>
          <a:p>
            <a:r>
              <a:rPr lang="en-GB" sz="1200" dirty="0">
                <a:solidFill>
                  <a:schemeClr val="accent1"/>
                </a:solidFill>
                <a:latin typeface="Arial" panose="020B0604020202020204" pitchFamily="34" charset="0"/>
                <a:cs typeface="Arial" panose="020B0604020202020204" pitchFamily="34" charset="0"/>
              </a:rPr>
              <a:t> </a:t>
            </a:r>
          </a:p>
          <a:p>
            <a:r>
              <a:rPr lang="en-GB" sz="1200" i="1" dirty="0">
                <a:solidFill>
                  <a:schemeClr val="accent1"/>
                </a:solidFill>
                <a:latin typeface="Arial" panose="020B0604020202020204" pitchFamily="34" charset="0"/>
                <a:cs typeface="Arial" panose="020B0604020202020204" pitchFamily="34" charset="0"/>
              </a:rPr>
              <a:t>https://www.england.nhs.uk/primary-care/dentistry/dental-commissioning/dental-specialities/</a:t>
            </a:r>
            <a:endParaRPr lang="en-GB" sz="1100" i="1" dirty="0">
              <a:solidFill>
                <a:schemeClr val="accent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52968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097AA6-B9D7-4E73-8455-7501D2612B52}"/>
              </a:ext>
            </a:extLst>
          </p:cNvPr>
          <p:cNvSpPr txBox="1"/>
          <p:nvPr/>
        </p:nvSpPr>
        <p:spPr>
          <a:xfrm>
            <a:off x="304801" y="291090"/>
            <a:ext cx="11048998" cy="552972"/>
          </a:xfrm>
          <a:prstGeom prst="rect">
            <a:avLst/>
          </a:prstGeom>
        </p:spPr>
        <p:txBody>
          <a:bodyPr vert="horz" lIns="91440" tIns="45720" rIns="91440" bIns="45720" rtlCol="0" anchor="b">
            <a:normAutofit/>
          </a:bodyPr>
          <a:lstStyle/>
          <a:p>
            <a:pPr defTabSz="914400">
              <a:lnSpc>
                <a:spcPct val="90000"/>
              </a:lnSpc>
              <a:spcBef>
                <a:spcPct val="0"/>
              </a:spcBef>
              <a:spcAft>
                <a:spcPts val="600"/>
              </a:spcAft>
            </a:pPr>
            <a:r>
              <a:rPr lang="en-US" sz="3200" b="1" dirty="0">
                <a:solidFill>
                  <a:schemeClr val="accent1"/>
                </a:solidFill>
                <a:latin typeface="Arial" panose="020B0604020202020204" pitchFamily="34" charset="0"/>
                <a:ea typeface="+mj-ea"/>
                <a:cs typeface="Arial" panose="020B0604020202020204" pitchFamily="34" charset="0"/>
              </a:rPr>
              <a:t>Secondary Care Dental Services</a:t>
            </a:r>
            <a:endParaRPr lang="en-US" sz="3200" b="1" kern="1200" dirty="0">
              <a:solidFill>
                <a:schemeClr val="accent1"/>
              </a:solidFill>
              <a:latin typeface="Arial" panose="020B0604020202020204" pitchFamily="34" charset="0"/>
              <a:ea typeface="+mj-ea"/>
              <a:cs typeface="Arial" panose="020B0604020202020204" pitchFamily="34" charset="0"/>
            </a:endParaRPr>
          </a:p>
        </p:txBody>
      </p:sp>
      <p:sp>
        <p:nvSpPr>
          <p:cNvPr id="3" name="AutoShape 1">
            <a:extLst>
              <a:ext uri="{FF2B5EF4-FFF2-40B4-BE49-F238E27FC236}">
                <a16:creationId xmlns:a16="http://schemas.microsoft.com/office/drawing/2014/main" id="{04E94D0A-1AAF-4D00-975E-B797851C6A87}"/>
              </a:ext>
            </a:extLst>
          </p:cNvPr>
          <p:cNvSpPr>
            <a:spLocks noChangeAspect="1" noChangeArrowheads="1"/>
          </p:cNvSpPr>
          <p:nvPr/>
        </p:nvSpPr>
        <p:spPr bwMode="auto">
          <a:xfrm>
            <a:off x="0" y="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AutoShape 4">
            <a:extLst>
              <a:ext uri="{FF2B5EF4-FFF2-40B4-BE49-F238E27FC236}">
                <a16:creationId xmlns:a16="http://schemas.microsoft.com/office/drawing/2014/main" id="{5BA50E5B-CB59-46C6-9D1B-AA0409D0C7A5}"/>
              </a:ext>
            </a:extLst>
          </p:cNvPr>
          <p:cNvSpPr>
            <a:spLocks noChangeAspect="1" noChangeArrowheads="1"/>
          </p:cNvSpPr>
          <p:nvPr/>
        </p:nvSpPr>
        <p:spPr bwMode="auto">
          <a:xfrm>
            <a:off x="838200" y="1398395"/>
            <a:ext cx="10034118" cy="5886659"/>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 name="Rectangle 3">
            <a:extLst>
              <a:ext uri="{FF2B5EF4-FFF2-40B4-BE49-F238E27FC236}">
                <a16:creationId xmlns:a16="http://schemas.microsoft.com/office/drawing/2014/main" id="{E10C86D7-A82D-4487-AEC8-CC61F662B829}"/>
              </a:ext>
            </a:extLst>
          </p:cNvPr>
          <p:cNvSpPr/>
          <p:nvPr/>
        </p:nvSpPr>
        <p:spPr>
          <a:xfrm>
            <a:off x="197617" y="860050"/>
            <a:ext cx="11796765" cy="6001643"/>
          </a:xfrm>
          <a:prstGeom prst="rect">
            <a:avLst/>
          </a:prstGeom>
        </p:spPr>
        <p:txBody>
          <a:bodyPr wrap="square">
            <a:spAutoFit/>
          </a:bodyPr>
          <a:lstStyle/>
          <a:p>
            <a:r>
              <a:rPr lang="en-GB" sz="1200" dirty="0">
                <a:solidFill>
                  <a:schemeClr val="accent1"/>
                </a:solidFill>
                <a:latin typeface="Arial" panose="020B0604020202020204" pitchFamily="34" charset="0"/>
                <a:cs typeface="Arial" panose="020B0604020202020204" pitchFamily="34" charset="0"/>
              </a:rPr>
              <a:t>As part of its direct commissioning responsibilities, NHS England commissions all NHS dental services: primary, community and secondary care services, including dental hospitals and urgent dental care services.</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The majority of Secondary Care Dental services are specialist services at Level 3 but may incorporate Level 2 services where these are not separately available.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All Secondary Care Dental services are commissioned under the NHS Standard Contract with annual renewal possible through the contracting round.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At a national level the majority of specialist dental services are delivered in secondary care settings, in acute hospitals, foundation trusts, district general hospitals and dental hospitals funded by national and local tariff arrangements. Specialist dental services are listed below*, however, some of these are recognised as multi-disciplinary care (dental and medical specialties).  The definitions listed are in line with the General Dental Council:</a:t>
            </a:r>
          </a:p>
          <a:p>
            <a:r>
              <a:rPr lang="en-GB" sz="1200" dirty="0">
                <a:solidFill>
                  <a:schemeClr val="accent1"/>
                </a:solidFill>
                <a:latin typeface="Arial" panose="020B0604020202020204" pitchFamily="34" charset="0"/>
                <a:cs typeface="Arial" panose="020B0604020202020204" pitchFamily="34" charset="0"/>
              </a:rPr>
              <a:t>Special care dentistry;</a:t>
            </a:r>
          </a:p>
          <a:p>
            <a:r>
              <a:rPr lang="en-GB" sz="1200" dirty="0">
                <a:solidFill>
                  <a:schemeClr val="accent1"/>
                </a:solidFill>
                <a:latin typeface="Arial" panose="020B0604020202020204" pitchFamily="34" charset="0"/>
                <a:cs typeface="Arial" panose="020B0604020202020204" pitchFamily="34" charset="0"/>
              </a:rPr>
              <a:t>Oral surgery;</a:t>
            </a:r>
          </a:p>
          <a:p>
            <a:r>
              <a:rPr lang="en-GB" sz="1200" dirty="0">
                <a:solidFill>
                  <a:schemeClr val="accent1"/>
                </a:solidFill>
                <a:latin typeface="Arial" panose="020B0604020202020204" pitchFamily="34" charset="0"/>
                <a:cs typeface="Arial" panose="020B0604020202020204" pitchFamily="34" charset="0"/>
              </a:rPr>
              <a:t>Orthodontics;</a:t>
            </a:r>
          </a:p>
          <a:p>
            <a:r>
              <a:rPr lang="en-GB" sz="1200" dirty="0">
                <a:solidFill>
                  <a:schemeClr val="accent1"/>
                </a:solidFill>
                <a:latin typeface="Arial" panose="020B0604020202020204" pitchFamily="34" charset="0"/>
                <a:cs typeface="Arial" panose="020B0604020202020204" pitchFamily="34" charset="0"/>
              </a:rPr>
              <a:t>Paediatric dentistry;</a:t>
            </a:r>
          </a:p>
          <a:p>
            <a:r>
              <a:rPr lang="en-GB" sz="1200" dirty="0">
                <a:solidFill>
                  <a:schemeClr val="accent1"/>
                </a:solidFill>
                <a:latin typeface="Arial" panose="020B0604020202020204" pitchFamily="34" charset="0"/>
                <a:cs typeface="Arial" panose="020B0604020202020204" pitchFamily="34" charset="0"/>
              </a:rPr>
              <a:t>Restorative (endodontics, periodontics, prosthodontics, implant dentistry);</a:t>
            </a:r>
          </a:p>
          <a:p>
            <a:r>
              <a:rPr lang="en-GB" sz="1200" dirty="0">
                <a:solidFill>
                  <a:schemeClr val="accent1"/>
                </a:solidFill>
                <a:latin typeface="Arial" panose="020B0604020202020204" pitchFamily="34" charset="0"/>
                <a:cs typeface="Arial" panose="020B0604020202020204" pitchFamily="34" charset="0"/>
              </a:rPr>
              <a:t>Oral medicine;</a:t>
            </a:r>
          </a:p>
          <a:p>
            <a:r>
              <a:rPr lang="en-GB" sz="1200" dirty="0">
                <a:solidFill>
                  <a:schemeClr val="accent1"/>
                </a:solidFill>
                <a:latin typeface="Arial" panose="020B0604020202020204" pitchFamily="34" charset="0"/>
                <a:cs typeface="Arial" panose="020B0604020202020204" pitchFamily="34" charset="0"/>
              </a:rPr>
              <a:t>Oral microbiology;</a:t>
            </a:r>
          </a:p>
          <a:p>
            <a:r>
              <a:rPr lang="en-GB" sz="1200" dirty="0">
                <a:solidFill>
                  <a:schemeClr val="accent1"/>
                </a:solidFill>
                <a:latin typeface="Arial" panose="020B0604020202020204" pitchFamily="34" charset="0"/>
                <a:cs typeface="Arial" panose="020B0604020202020204" pitchFamily="34" charset="0"/>
              </a:rPr>
              <a:t>Oral and maxillofacial pathology;</a:t>
            </a:r>
          </a:p>
          <a:p>
            <a:r>
              <a:rPr lang="en-GB" sz="1200" dirty="0">
                <a:solidFill>
                  <a:schemeClr val="accent1"/>
                </a:solidFill>
                <a:latin typeface="Arial" panose="020B0604020202020204" pitchFamily="34" charset="0"/>
                <a:cs typeface="Arial" panose="020B0604020202020204" pitchFamily="34" charset="0"/>
              </a:rPr>
              <a:t>Dental and maxillofacial radiology;</a:t>
            </a:r>
          </a:p>
          <a:p>
            <a:r>
              <a:rPr lang="en-GB" sz="1200" dirty="0">
                <a:solidFill>
                  <a:schemeClr val="accent1"/>
                </a:solidFill>
                <a:latin typeface="Arial" panose="020B0604020202020204" pitchFamily="34" charset="0"/>
                <a:cs typeface="Arial" panose="020B0604020202020204" pitchFamily="34" charset="0"/>
              </a:rPr>
              <a:t>Oral and maxillofacial surgery.</a:t>
            </a:r>
          </a:p>
          <a:p>
            <a:r>
              <a:rPr lang="en-GB" sz="1200" dirty="0">
                <a:solidFill>
                  <a:schemeClr val="accent1"/>
                </a:solidFill>
                <a:latin typeface="Arial" panose="020B0604020202020204" pitchFamily="34" charset="0"/>
                <a:cs typeface="Arial" panose="020B0604020202020204" pitchFamily="34" charset="0"/>
              </a:rPr>
              <a:t>* Not all services are provided at every secondary or tertiary provider.</a:t>
            </a:r>
          </a:p>
          <a:p>
            <a:r>
              <a:rPr lang="en-GB" sz="1200" dirty="0">
                <a:solidFill>
                  <a:schemeClr val="accent1"/>
                </a:solidFill>
                <a:latin typeface="Arial" panose="020B0604020202020204" pitchFamily="34" charset="0"/>
                <a:cs typeface="Arial" panose="020B0604020202020204" pitchFamily="34" charset="0"/>
              </a:rPr>
              <a:t>In the Midlands region there are 24 providers of Secondary Care Dental Services, 16 in the West of the region and 8 in the East, including two regional services at Birmingham Dental Hospital and Birmingham Women's and Children's Hospital and one Independent Sector Provider. The Birmingham Dental Hospital is also home to the University of Birmingham School of Dentistry. </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Additionally, Secondary Care Dental Activity for the Midlands is commissioned from four 'Out of Region' providers and there is a further Independent Sector Provider currently commissioned by the local CCG which needs to be regularised.</a:t>
            </a:r>
          </a:p>
          <a:p>
            <a:endParaRPr lang="en-GB" sz="1200" dirty="0">
              <a:solidFill>
                <a:schemeClr val="accent1"/>
              </a:solidFill>
              <a:latin typeface="Arial" panose="020B0604020202020204" pitchFamily="34" charset="0"/>
              <a:cs typeface="Arial" panose="020B0604020202020204" pitchFamily="34" charset="0"/>
            </a:endParaRPr>
          </a:p>
          <a:p>
            <a:r>
              <a:rPr lang="en-GB" sz="1200" dirty="0">
                <a:solidFill>
                  <a:schemeClr val="accent1"/>
                </a:solidFill>
                <a:latin typeface="Arial" panose="020B0604020202020204" pitchFamily="34" charset="0"/>
                <a:cs typeface="Arial" panose="020B0604020202020204" pitchFamily="34" charset="0"/>
              </a:rPr>
              <a:t>All providers of Secondary Care Dental Services are subject to local and national performance indicators, such as RTT, and regular reporting of activity and finance data. Service Specifications have been drawn up for Orthodontics, Oral Surgery and Oral Medicine to be included in contracts when contracting resumes following the pandemic. Further Service Specifications for Maxillofacial Surgery and other specialties are to be written by Commissioners.</a:t>
            </a:r>
          </a:p>
        </p:txBody>
      </p:sp>
    </p:spTree>
    <p:extLst>
      <p:ext uri="{BB962C8B-B14F-4D97-AF65-F5344CB8AC3E}">
        <p14:creationId xmlns:p14="http://schemas.microsoft.com/office/powerpoint/2010/main" val="2072616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F5EF4A-96EC-4CE0-AF7F-1135A9EE88B7}"/>
              </a:ext>
            </a:extLst>
          </p:cNvPr>
          <p:cNvSpPr txBox="1"/>
          <p:nvPr/>
        </p:nvSpPr>
        <p:spPr>
          <a:xfrm>
            <a:off x="461784" y="535774"/>
            <a:ext cx="7045384" cy="584775"/>
          </a:xfrm>
          <a:prstGeom prst="rect">
            <a:avLst/>
          </a:prstGeom>
          <a:noFill/>
        </p:spPr>
        <p:txBody>
          <a:bodyPr wrap="square" rtlCol="0">
            <a:spAutoFit/>
          </a:bodyPr>
          <a:lstStyle/>
          <a:p>
            <a:r>
              <a:rPr lang="en-GB" sz="3200" b="1" dirty="0">
                <a:solidFill>
                  <a:schemeClr val="accent1"/>
                </a:solidFill>
                <a:latin typeface="Arial" panose="020B0604020202020204" pitchFamily="34" charset="0"/>
                <a:cs typeface="Arial" panose="020B0604020202020204" pitchFamily="34" charset="0"/>
              </a:rPr>
              <a:t>Background</a:t>
            </a:r>
          </a:p>
        </p:txBody>
      </p:sp>
      <p:sp>
        <p:nvSpPr>
          <p:cNvPr id="4" name="TextBox 3">
            <a:extLst>
              <a:ext uri="{FF2B5EF4-FFF2-40B4-BE49-F238E27FC236}">
                <a16:creationId xmlns:a16="http://schemas.microsoft.com/office/drawing/2014/main" id="{832B1382-CCC4-419A-A83C-A4F693D2DDF4}"/>
              </a:ext>
            </a:extLst>
          </p:cNvPr>
          <p:cNvSpPr txBox="1"/>
          <p:nvPr/>
        </p:nvSpPr>
        <p:spPr>
          <a:xfrm>
            <a:off x="451887" y="1057617"/>
            <a:ext cx="11288225" cy="830997"/>
          </a:xfrm>
          <a:prstGeom prst="rect">
            <a:avLst/>
          </a:prstGeom>
          <a:noFill/>
        </p:spPr>
        <p:txBody>
          <a:bodyPr wrap="square" rtlCol="0">
            <a:spAutoFit/>
          </a:bodyPr>
          <a:lstStyle/>
          <a:p>
            <a:pPr fontAlgn="base"/>
            <a:r>
              <a:rPr lang="en-GB" sz="1200" dirty="0">
                <a:solidFill>
                  <a:schemeClr val="accent1"/>
                </a:solidFill>
                <a:latin typeface="Arial" panose="020B0604020202020204" pitchFamily="34" charset="0"/>
                <a:cs typeface="Arial" panose="020B0604020202020204" pitchFamily="34" charset="0"/>
              </a:rPr>
              <a:t>Over recent years NHS services faced significant challenges to the sustainability of service provision across the complete range of dental activity including general, specialised, urgent, secondary and tertiary specialist dental treatment and prevention programmes. </a:t>
            </a:r>
          </a:p>
          <a:p>
            <a:pPr fontAlgn="base"/>
            <a:r>
              <a:rPr lang="en-GB" sz="1200" dirty="0">
                <a:solidFill>
                  <a:schemeClr val="accent1"/>
                </a:solidFill>
                <a:latin typeface="Arial" panose="020B0604020202020204" pitchFamily="34" charset="0"/>
                <a:cs typeface="Arial" panose="020B0604020202020204" pitchFamily="34" charset="0"/>
              </a:rPr>
              <a:t>These challenges are increasing year on year including but not limited to:</a:t>
            </a:r>
          </a:p>
          <a:p>
            <a:pPr fontAlgn="base"/>
            <a:endParaRPr lang="en-GB" sz="1200" dirty="0"/>
          </a:p>
        </p:txBody>
      </p:sp>
      <p:sp>
        <p:nvSpPr>
          <p:cNvPr id="5" name="Title 2">
            <a:extLst>
              <a:ext uri="{FF2B5EF4-FFF2-40B4-BE49-F238E27FC236}">
                <a16:creationId xmlns:a16="http://schemas.microsoft.com/office/drawing/2014/main" id="{D097F5D6-7D42-45FE-86EB-7F9086FFB3CD}"/>
              </a:ext>
            </a:extLst>
          </p:cNvPr>
          <p:cNvSpPr txBox="1">
            <a:spLocks/>
          </p:cNvSpPr>
          <p:nvPr/>
        </p:nvSpPr>
        <p:spPr>
          <a:xfrm>
            <a:off x="334441" y="1840480"/>
            <a:ext cx="5495905" cy="2835478"/>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fontAlgn="base"/>
            <a:r>
              <a:rPr lang="en-GB" sz="1100" b="1" u="sng" dirty="0">
                <a:solidFill>
                  <a:schemeClr val="accent1"/>
                </a:solidFill>
              </a:rPr>
              <a:t>Primary Care</a:t>
            </a:r>
          </a:p>
          <a:p>
            <a:pPr marL="171450" indent="-171450" fontAlgn="base">
              <a:buFont typeface="Arial" panose="020B0604020202020204" pitchFamily="34" charset="0"/>
              <a:buChar char="•"/>
            </a:pPr>
            <a:r>
              <a:rPr lang="en-GB" sz="1100" dirty="0">
                <a:solidFill>
                  <a:schemeClr val="accent1"/>
                </a:solidFill>
              </a:rPr>
              <a:t>Falling levels of dental access, especially for those in more vulnerable groups, in part due to population growth and difficulties with staffing.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Significant numbers of providers under delivering on contracted activity levels.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Difficulties in recruiting and retaining all members of the dental team.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Lack of flexibility on UDA rates.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Ongoing shortfall in orthodontic capacity due to a delay to the planned region wide orthodontic procurement.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Significant numbers of contract change requests and legal challenges. </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Capacity in practices remains restricted due to ongoing enhanced IPC measures and the need for down time between procedures which limits the throughput of patients. </a:t>
            </a:r>
          </a:p>
          <a:p>
            <a:pPr marL="171450" indent="-171450" fontAlgn="base">
              <a:buFont typeface="Arial" panose="020B0604020202020204" pitchFamily="34" charset="0"/>
              <a:buChar char="•"/>
            </a:pPr>
            <a:r>
              <a:rPr lang="en-GB" sz="1100" dirty="0">
                <a:solidFill>
                  <a:schemeClr val="accent1"/>
                </a:solidFill>
              </a:rPr>
              <a:t>Pressure on Dental Access Centres (DACs) due to private patients repatriating into NHS, patients without a regular dentist and the challenge of getting appointments in high street dental practices.</a:t>
            </a:r>
            <a:endParaRPr lang="en-GB" sz="1100" dirty="0">
              <a:solidFill>
                <a:schemeClr val="accent1"/>
              </a:solidFill>
              <a:ea typeface="Calibri"/>
            </a:endParaRPr>
          </a:p>
          <a:p>
            <a:pPr marL="171450" indent="-171450" fontAlgn="base">
              <a:buFont typeface="Arial" panose="020B0604020202020204" pitchFamily="34" charset="0"/>
              <a:buChar char="•"/>
            </a:pPr>
            <a:endParaRPr lang="en-GB" sz="1000" dirty="0">
              <a:solidFill>
                <a:srgbClr val="0070C0"/>
              </a:solidFill>
            </a:endParaRPr>
          </a:p>
          <a:p>
            <a:pPr marL="171450" indent="-171450" fontAlgn="base">
              <a:buFont typeface="Arial" panose="020B0604020202020204" pitchFamily="34" charset="0"/>
              <a:buChar char="•"/>
            </a:pPr>
            <a:endParaRPr lang="en-GB" sz="1000" dirty="0">
              <a:solidFill>
                <a:srgbClr val="0070C0"/>
              </a:solidFill>
            </a:endParaRPr>
          </a:p>
          <a:p>
            <a:endParaRPr lang="en-GB" sz="1000" dirty="0"/>
          </a:p>
        </p:txBody>
      </p:sp>
      <p:sp>
        <p:nvSpPr>
          <p:cNvPr id="2" name="Rectangle 1">
            <a:extLst>
              <a:ext uri="{FF2B5EF4-FFF2-40B4-BE49-F238E27FC236}">
                <a16:creationId xmlns:a16="http://schemas.microsoft.com/office/drawing/2014/main" id="{A4238640-3F86-4D89-9AF7-49F1FC1ACF78}"/>
              </a:ext>
            </a:extLst>
          </p:cNvPr>
          <p:cNvSpPr/>
          <p:nvPr/>
        </p:nvSpPr>
        <p:spPr>
          <a:xfrm>
            <a:off x="6096000" y="1828435"/>
            <a:ext cx="5306229" cy="2462213"/>
          </a:xfrm>
          <a:prstGeom prst="rect">
            <a:avLst/>
          </a:prstGeom>
        </p:spPr>
        <p:txBody>
          <a:bodyPr wrap="square" lIns="91440" tIns="45720" rIns="91440" bIns="45720" anchor="t">
            <a:spAutoFit/>
          </a:bodyPr>
          <a:lstStyle/>
          <a:p>
            <a:r>
              <a:rPr lang="en-GB" sz="1100" b="1" u="sng" dirty="0">
                <a:solidFill>
                  <a:schemeClr val="accent1"/>
                </a:solidFill>
                <a:latin typeface="Arial" panose="020B0604020202020204" pitchFamily="34" charset="0"/>
                <a:cs typeface="Arial" panose="020B0604020202020204" pitchFamily="34" charset="0"/>
              </a:rPr>
              <a:t>Community</a:t>
            </a:r>
          </a:p>
          <a:p>
            <a:pPr marL="171450" indent="-171450">
              <a:buFont typeface="Arial,Sans-Serif" panose="020B0604020202020204" pitchFamily="34" charset="0"/>
              <a:buChar char="•"/>
            </a:pPr>
            <a:r>
              <a:rPr lang="en-GB" sz="1100" dirty="0">
                <a:solidFill>
                  <a:schemeClr val="accent1"/>
                </a:solidFill>
                <a:latin typeface="Arial" panose="020B0604020202020204" pitchFamily="34" charset="0"/>
                <a:cs typeface="Arial" panose="020B0604020202020204" pitchFamily="34" charset="0"/>
              </a:rPr>
              <a:t>Lack of theatre access for paediatrics and special care GA and some restored sessions are now being cancelled due to Trust workforce or premises issues. A</a:t>
            </a:r>
            <a:r>
              <a:rPr lang="en-GB" sz="1100" dirty="0">
                <a:solidFill>
                  <a:schemeClr val="accent1"/>
                </a:solidFill>
                <a:latin typeface="Arial" panose="020B0604020202020204" pitchFamily="34" charset="0"/>
                <a:ea typeface="+mn-lt"/>
                <a:cs typeface="Arial" panose="020B0604020202020204" pitchFamily="34" charset="0"/>
              </a:rPr>
              <a:t> regional review of prioritisation of surgical and paediatric cases using HAPPS Tool may impact on current theatre access due to lack of dental information in the tool.</a:t>
            </a:r>
          </a:p>
          <a:p>
            <a:pPr marL="171450" indent="-171450">
              <a:buFont typeface="Arial" panose="020B0604020202020204" pitchFamily="34" charset="0"/>
              <a:buChar char="•"/>
            </a:pPr>
            <a:r>
              <a:rPr lang="en-GB" sz="1100" dirty="0">
                <a:solidFill>
                  <a:schemeClr val="accent1"/>
                </a:solidFill>
                <a:latin typeface="Arial" panose="020B0604020202020204" pitchFamily="34" charset="0"/>
                <a:cs typeface="Arial" panose="020B0604020202020204" pitchFamily="34" charset="0"/>
              </a:rPr>
              <a:t>Lack of general capacity for managing existing case load and new patient assessments for both paediatrics and special care.</a:t>
            </a:r>
            <a:endParaRPr lang="en-GB" sz="1100" dirty="0">
              <a:solidFill>
                <a:schemeClr val="accent1"/>
              </a:solidFill>
              <a:latin typeface="Arial" panose="020B0604020202020204" pitchFamily="34" charset="0"/>
              <a:ea typeface="Calibri"/>
              <a:cs typeface="Arial" panose="020B0604020202020204" pitchFamily="34" charset="0"/>
            </a:endParaRPr>
          </a:p>
          <a:p>
            <a:pPr marL="171450" indent="-171450">
              <a:buFont typeface="Arial" panose="020B0604020202020204" pitchFamily="34" charset="0"/>
              <a:buChar char="•"/>
            </a:pPr>
            <a:r>
              <a:rPr lang="en-GB" sz="1100" dirty="0">
                <a:solidFill>
                  <a:schemeClr val="accent1"/>
                </a:solidFill>
                <a:latin typeface="Arial" panose="020B0604020202020204" pitchFamily="34" charset="0"/>
                <a:cs typeface="Arial" panose="020B0604020202020204" pitchFamily="34" charset="0"/>
              </a:rPr>
              <a:t>Increase in inappropriate paediatric referrals following the pandemic.</a:t>
            </a:r>
            <a:endParaRPr lang="en-GB" sz="1100" dirty="0">
              <a:solidFill>
                <a:schemeClr val="accent1"/>
              </a:solidFill>
              <a:latin typeface="Arial" panose="020B0604020202020204" pitchFamily="34" charset="0"/>
              <a:ea typeface="Calibri"/>
              <a:cs typeface="Arial" panose="020B0604020202020204" pitchFamily="34" charset="0"/>
            </a:endParaRPr>
          </a:p>
          <a:p>
            <a:pPr marL="171450" indent="-171450">
              <a:buFont typeface="Arial" panose="020B0604020202020204" pitchFamily="34" charset="0"/>
              <a:buChar char="•"/>
            </a:pPr>
            <a:r>
              <a:rPr lang="en-GB" sz="1100" dirty="0">
                <a:solidFill>
                  <a:schemeClr val="accent1"/>
                </a:solidFill>
                <a:latin typeface="Arial" panose="020B0604020202020204" pitchFamily="34" charset="0"/>
                <a:cs typeface="Arial" panose="020B0604020202020204" pitchFamily="34" charset="0"/>
              </a:rPr>
              <a:t>Restoration may be constrained by premises issues that restrict the type of clinics provided in some settings particularly for AGP.</a:t>
            </a:r>
            <a:endParaRPr lang="en-GB" sz="1100" dirty="0">
              <a:solidFill>
                <a:schemeClr val="accent1"/>
              </a:solidFill>
              <a:latin typeface="Arial" panose="020B0604020202020204" pitchFamily="34" charset="0"/>
              <a:ea typeface="Calibri"/>
              <a:cs typeface="Arial" panose="020B0604020202020204" pitchFamily="34" charset="0"/>
            </a:endParaRPr>
          </a:p>
          <a:p>
            <a:pPr marL="171450" indent="-171450">
              <a:buFont typeface="Arial" panose="020B0604020202020204" pitchFamily="34" charset="0"/>
              <a:buChar char="•"/>
            </a:pPr>
            <a:r>
              <a:rPr lang="en-GB" sz="1100" dirty="0">
                <a:solidFill>
                  <a:schemeClr val="accent1"/>
                </a:solidFill>
                <a:latin typeface="Arial" panose="020B0604020202020204" pitchFamily="34" charset="0"/>
                <a:cs typeface="Arial" panose="020B0604020202020204" pitchFamily="34" charset="0"/>
              </a:rPr>
              <a:t>Significant waiting list backlogs.</a:t>
            </a:r>
          </a:p>
          <a:p>
            <a:pPr marL="171450" indent="-171450">
              <a:buFont typeface="Arial" panose="020B0604020202020204" pitchFamily="34" charset="0"/>
              <a:buChar char="•"/>
            </a:pPr>
            <a:r>
              <a:rPr lang="en-GB" sz="1100" dirty="0">
                <a:solidFill>
                  <a:schemeClr val="accent1"/>
                </a:solidFill>
                <a:latin typeface="Arial" panose="020B0604020202020204" pitchFamily="34" charset="0"/>
                <a:ea typeface="Calibri"/>
                <a:cs typeface="Arial" panose="020B0604020202020204" pitchFamily="34" charset="0"/>
              </a:rPr>
              <a:t>Increased use of remote triage and of sedation, stricter application of criteria for domiciliary visits following risk assessment.</a:t>
            </a:r>
          </a:p>
        </p:txBody>
      </p:sp>
      <p:sp>
        <p:nvSpPr>
          <p:cNvPr id="6" name="Title 2">
            <a:extLst>
              <a:ext uri="{FF2B5EF4-FFF2-40B4-BE49-F238E27FC236}">
                <a16:creationId xmlns:a16="http://schemas.microsoft.com/office/drawing/2014/main" id="{71F589FF-B570-4AC3-A86F-18312AB1275C}"/>
              </a:ext>
            </a:extLst>
          </p:cNvPr>
          <p:cNvSpPr txBox="1">
            <a:spLocks/>
          </p:cNvSpPr>
          <p:nvPr/>
        </p:nvSpPr>
        <p:spPr>
          <a:xfrm>
            <a:off x="6095999" y="4453773"/>
            <a:ext cx="5306230" cy="2359403"/>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1100" b="1" u="sng" dirty="0">
                <a:solidFill>
                  <a:schemeClr val="accent1"/>
                </a:solidFill>
              </a:rPr>
              <a:t>Secondary Care</a:t>
            </a:r>
          </a:p>
          <a:p>
            <a:pPr marL="171450" indent="-171450">
              <a:buFont typeface="Arial,Sans-Serif" panose="020B0604020202020204" pitchFamily="34" charset="0"/>
              <a:buChar char="•"/>
            </a:pPr>
            <a:r>
              <a:rPr lang="en-GB" sz="1100" dirty="0">
                <a:solidFill>
                  <a:schemeClr val="accent1"/>
                </a:solidFill>
              </a:rPr>
              <a:t>Pressure on access to oral surgery and wider dental services as Maxillofacial Departments deal with an increase in urgent cancer cases (head and neck cancer or skin cancer).</a:t>
            </a:r>
            <a:endParaRPr lang="en-GB" sz="1100" dirty="0">
              <a:solidFill>
                <a:schemeClr val="accent1"/>
              </a:solidFill>
              <a:ea typeface="Calibri"/>
            </a:endParaRPr>
          </a:p>
          <a:p>
            <a:pPr marL="171450" indent="-171450" fontAlgn="base">
              <a:buFont typeface="Arial" panose="020B0604020202020204" pitchFamily="34" charset="0"/>
              <a:buChar char="•"/>
            </a:pPr>
            <a:r>
              <a:rPr lang="en-GB" sz="1100" dirty="0">
                <a:solidFill>
                  <a:schemeClr val="accent1"/>
                </a:solidFill>
              </a:rPr>
              <a:t>Significant waiting list backlogs leading to a deterioration in referral to treatment times and an increase in patients waiting for routine treatment including a large and static number of 52 week waits and a smaller number of 104 week waits with a few providers.  </a:t>
            </a:r>
            <a:endParaRPr lang="en-GB" sz="1100" dirty="0">
              <a:solidFill>
                <a:schemeClr val="accent1"/>
              </a:solidFill>
              <a:ea typeface="Calibri"/>
            </a:endParaRPr>
          </a:p>
          <a:p>
            <a:pPr marL="171450" indent="-171450">
              <a:buFont typeface="Arial" panose="020B0604020202020204" pitchFamily="34" charset="0"/>
              <a:buChar char="•"/>
            </a:pPr>
            <a:r>
              <a:rPr lang="en-GB" sz="1100" dirty="0">
                <a:solidFill>
                  <a:schemeClr val="accent1"/>
                </a:solidFill>
              </a:rPr>
              <a:t>Workforce issues: Trusts struggling to recruit Orthodontic Consultants which is impacting on capacity.</a:t>
            </a:r>
            <a:endParaRPr lang="en-GB" sz="1100" dirty="0">
              <a:solidFill>
                <a:schemeClr val="accent1"/>
              </a:solidFill>
              <a:ea typeface="Calibri"/>
            </a:endParaRPr>
          </a:p>
          <a:p>
            <a:pPr marL="171450" indent="-171450">
              <a:buFont typeface="Arial" panose="020B0604020202020204" pitchFamily="34" charset="0"/>
              <a:buChar char="•"/>
            </a:pPr>
            <a:r>
              <a:rPr lang="en-GB" sz="1100" dirty="0">
                <a:solidFill>
                  <a:schemeClr val="accent1"/>
                </a:solidFill>
              </a:rPr>
              <a:t>Previous impact and ongoing risk of loss of capacity at some Trusts due to COVID pressures and redeployment of staff.</a:t>
            </a:r>
            <a:endParaRPr lang="en-GB" sz="1100" dirty="0">
              <a:solidFill>
                <a:schemeClr val="accent1"/>
              </a:solidFill>
              <a:ea typeface="Calibri"/>
            </a:endParaRPr>
          </a:p>
          <a:p>
            <a:endParaRPr lang="en-GB" sz="1000" dirty="0"/>
          </a:p>
        </p:txBody>
      </p:sp>
      <p:sp>
        <p:nvSpPr>
          <p:cNvPr id="7" name="Title 2">
            <a:extLst>
              <a:ext uri="{FF2B5EF4-FFF2-40B4-BE49-F238E27FC236}">
                <a16:creationId xmlns:a16="http://schemas.microsoft.com/office/drawing/2014/main" id="{339387FF-79C2-48FA-85BB-F983B6EA1428}"/>
              </a:ext>
            </a:extLst>
          </p:cNvPr>
          <p:cNvSpPr txBox="1">
            <a:spLocks/>
          </p:cNvSpPr>
          <p:nvPr/>
        </p:nvSpPr>
        <p:spPr>
          <a:xfrm>
            <a:off x="451887" y="4369843"/>
            <a:ext cx="5225951" cy="2314837"/>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1100" b="1" u="sng" dirty="0">
                <a:solidFill>
                  <a:schemeClr val="accent1"/>
                </a:solidFill>
              </a:rPr>
              <a:t>IMOS</a:t>
            </a:r>
          </a:p>
          <a:p>
            <a:pPr marL="171450" indent="-171450">
              <a:buFont typeface="Arial" panose="020B0604020202020204" pitchFamily="34" charset="0"/>
              <a:buChar char="•"/>
            </a:pPr>
            <a:r>
              <a:rPr lang="en-GB" sz="1100" dirty="0">
                <a:solidFill>
                  <a:schemeClr val="accent1"/>
                </a:solidFill>
              </a:rPr>
              <a:t>Lack of parity and equitable access for Intermediate Minor Oral Surgery (IMOS).</a:t>
            </a:r>
          </a:p>
          <a:p>
            <a:pPr marL="171450" indent="-171450">
              <a:buFont typeface="Arial" panose="020B0604020202020204" pitchFamily="34" charset="0"/>
              <a:buChar char="•"/>
            </a:pPr>
            <a:r>
              <a:rPr lang="en-GB" sz="1100" dirty="0">
                <a:solidFill>
                  <a:schemeClr val="accent1"/>
                </a:solidFill>
              </a:rPr>
              <a:t>There is a complete lack of IMOS access in some areas, for example, Birmingham, Solihull, Worcestershire and the Black Country and consequent pressure on hospital services.</a:t>
            </a:r>
            <a:endParaRPr lang="en-GB" sz="1100" dirty="0">
              <a:solidFill>
                <a:schemeClr val="accent1"/>
              </a:solidFill>
              <a:ea typeface="Calibri"/>
            </a:endParaRPr>
          </a:p>
          <a:p>
            <a:pPr marL="171450" indent="-171450">
              <a:buFont typeface="Arial" panose="020B0604020202020204" pitchFamily="34" charset="0"/>
              <a:buChar char="•"/>
            </a:pPr>
            <a:r>
              <a:rPr lang="en-GB" sz="1100" dirty="0">
                <a:solidFill>
                  <a:schemeClr val="accent1"/>
                </a:solidFill>
              </a:rPr>
              <a:t>Limited or lack of access to IMOS treatment under Conscious Sedation across parts of the region.</a:t>
            </a:r>
            <a:endParaRPr lang="en-GB" sz="1100" dirty="0">
              <a:solidFill>
                <a:schemeClr val="accent1"/>
              </a:solidFill>
              <a:ea typeface="Calibri"/>
            </a:endParaRPr>
          </a:p>
          <a:p>
            <a:pPr marL="171450" indent="-171450">
              <a:buFont typeface="Arial" panose="020B0604020202020204" pitchFamily="34" charset="0"/>
              <a:buChar char="•"/>
            </a:pPr>
            <a:r>
              <a:rPr lang="en-GB" sz="1100" dirty="0">
                <a:solidFill>
                  <a:schemeClr val="accent1"/>
                </a:solidFill>
              </a:rPr>
              <a:t>Financial risk of over performance on some historic uncapped activity-based contracts.</a:t>
            </a:r>
            <a:endParaRPr lang="en-GB" sz="1100" dirty="0">
              <a:solidFill>
                <a:schemeClr val="accent1"/>
              </a:solidFill>
              <a:ea typeface="Calibri"/>
            </a:endParaRPr>
          </a:p>
          <a:p>
            <a:pPr marL="171450" indent="-171450">
              <a:buFont typeface="Arial" panose="020B0604020202020204" pitchFamily="34" charset="0"/>
              <a:buChar char="•"/>
            </a:pPr>
            <a:r>
              <a:rPr lang="en-GB" sz="1100" dirty="0">
                <a:solidFill>
                  <a:schemeClr val="accent1"/>
                </a:solidFill>
              </a:rPr>
              <a:t>Some providers remain constrained with reduced capacity due to social distancing requirements in waiting rooms and the need for down time between procedures. </a:t>
            </a:r>
          </a:p>
          <a:p>
            <a:pPr marL="171450" indent="-171450">
              <a:buFont typeface="Arial" panose="020B0604020202020204" pitchFamily="34" charset="0"/>
              <a:buChar char="•"/>
            </a:pPr>
            <a:r>
              <a:rPr lang="en-GB" sz="1100" dirty="0">
                <a:solidFill>
                  <a:schemeClr val="accent1"/>
                </a:solidFill>
              </a:rPr>
              <a:t>Significant waiting list backlogs in some areas.</a:t>
            </a:r>
            <a:endParaRPr lang="en-GB" sz="1100" dirty="0">
              <a:solidFill>
                <a:schemeClr val="accent1"/>
              </a:solidFill>
              <a:ea typeface="Calibri"/>
            </a:endParaRPr>
          </a:p>
          <a:p>
            <a:pPr marL="171450" indent="-171450">
              <a:buFont typeface="Arial" panose="020B0604020202020204" pitchFamily="34" charset="0"/>
              <a:buChar char="•"/>
            </a:pPr>
            <a:endParaRPr lang="en-GB" sz="1000" dirty="0">
              <a:solidFill>
                <a:schemeClr val="accent1"/>
              </a:solidFill>
            </a:endParaRPr>
          </a:p>
          <a:p>
            <a:pPr marL="171450" indent="-171450">
              <a:buFont typeface="Arial" panose="020B0604020202020204" pitchFamily="34" charset="0"/>
              <a:buChar char="•"/>
            </a:pPr>
            <a:endParaRPr lang="en-GB" sz="1000" dirty="0">
              <a:solidFill>
                <a:srgbClr val="0070C0"/>
              </a:solidFill>
            </a:endParaRPr>
          </a:p>
          <a:p>
            <a:pPr marL="171450" indent="-171450">
              <a:buFont typeface="Arial" panose="020B0604020202020204" pitchFamily="34" charset="0"/>
              <a:buChar char="•"/>
            </a:pPr>
            <a:endParaRPr lang="en-GB" sz="1000" dirty="0">
              <a:solidFill>
                <a:srgbClr val="0070C0"/>
              </a:solidFill>
            </a:endParaRPr>
          </a:p>
          <a:p>
            <a:pPr marL="171450" indent="-171450">
              <a:buFont typeface="Arial" panose="020B0604020202020204" pitchFamily="34" charset="0"/>
              <a:buChar char="•"/>
            </a:pPr>
            <a:endParaRPr lang="en-GB" sz="1000" dirty="0">
              <a:solidFill>
                <a:srgbClr val="0070C0"/>
              </a:solidFill>
            </a:endParaRPr>
          </a:p>
          <a:p>
            <a:endParaRPr lang="en-GB" sz="1000" dirty="0">
              <a:solidFill>
                <a:srgbClr val="0070C0"/>
              </a:solidFill>
            </a:endParaRPr>
          </a:p>
          <a:p>
            <a:endParaRPr lang="en-GB" sz="1000" dirty="0"/>
          </a:p>
        </p:txBody>
      </p:sp>
      <p:cxnSp>
        <p:nvCxnSpPr>
          <p:cNvPr id="9" name="Straight Connector 8">
            <a:extLst>
              <a:ext uri="{FF2B5EF4-FFF2-40B4-BE49-F238E27FC236}">
                <a16:creationId xmlns:a16="http://schemas.microsoft.com/office/drawing/2014/main" id="{C6A018CE-EB8E-40A7-BB54-7D0AD7CC6CC7}"/>
              </a:ext>
            </a:extLst>
          </p:cNvPr>
          <p:cNvCxnSpPr/>
          <p:nvPr/>
        </p:nvCxnSpPr>
        <p:spPr>
          <a:xfrm>
            <a:off x="5830346" y="1888614"/>
            <a:ext cx="0" cy="459716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B4CF208-02AD-44E8-9AC1-38CA8F199D3E}"/>
              </a:ext>
            </a:extLst>
          </p:cNvPr>
          <p:cNvCxnSpPr/>
          <p:nvPr/>
        </p:nvCxnSpPr>
        <p:spPr>
          <a:xfrm>
            <a:off x="367994" y="4314040"/>
            <a:ext cx="10923585"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285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45BB083-A52A-40A1-835D-E81FC501595D}"/>
              </a:ext>
            </a:extLst>
          </p:cNvPr>
          <p:cNvSpPr txBox="1">
            <a:spLocks/>
          </p:cNvSpPr>
          <p:nvPr/>
        </p:nvSpPr>
        <p:spPr>
          <a:xfrm>
            <a:off x="987769" y="1067215"/>
            <a:ext cx="9144000" cy="6011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3200" b="1" dirty="0">
                <a:solidFill>
                  <a:schemeClr val="accent1"/>
                </a:solidFill>
              </a:rPr>
              <a:t>Scope of the Strategy </a:t>
            </a:r>
          </a:p>
        </p:txBody>
      </p:sp>
      <p:graphicFrame>
        <p:nvGraphicFramePr>
          <p:cNvPr id="4" name="Title 2">
            <a:extLst>
              <a:ext uri="{FF2B5EF4-FFF2-40B4-BE49-F238E27FC236}">
                <a16:creationId xmlns:a16="http://schemas.microsoft.com/office/drawing/2014/main" id="{3CDF9810-19FD-4FE1-B8EA-F5D1664DB611}"/>
              </a:ext>
            </a:extLst>
          </p:cNvPr>
          <p:cNvGraphicFramePr/>
          <p:nvPr>
            <p:extLst>
              <p:ext uri="{D42A27DB-BD31-4B8C-83A1-F6EECF244321}">
                <p14:modId xmlns:p14="http://schemas.microsoft.com/office/powerpoint/2010/main" val="3856877987"/>
              </p:ext>
            </p:extLst>
          </p:nvPr>
        </p:nvGraphicFramePr>
        <p:xfrm>
          <a:off x="1359610" y="1657840"/>
          <a:ext cx="9144000" cy="34501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317342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Review_x0020_Date xmlns="1f9631f2-53b7-4504-8a67-63957d9ca75c" xsi:nil="true"/>
    <lcf76f155ced4ddcb4097134ff3c332f xmlns="1f9631f2-53b7-4504-8a67-63957d9ca75c">
      <Terms xmlns="http://schemas.microsoft.com/office/infopath/2007/PartnerControls"/>
    </lcf76f155ced4ddcb4097134ff3c332f>
    <TaxCatchAll xmlns="cccaf3ac-2de9-44d4-aa31-54302fceb5f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A17BD62838AE46A38CA0E2442E6B45" ma:contentTypeVersion="25" ma:contentTypeDescription="Create a new document." ma:contentTypeScope="" ma:versionID="d2c860b82caec045265bf947db2c05ec">
  <xsd:schema xmlns:xsd="http://www.w3.org/2001/XMLSchema" xmlns:xs="http://www.w3.org/2001/XMLSchema" xmlns:p="http://schemas.microsoft.com/office/2006/metadata/properties" xmlns:ns1="http://schemas.microsoft.com/sharepoint/v3" xmlns:ns2="1f9631f2-53b7-4504-8a67-63957d9ca75c" xmlns:ns3="7b2726de-4687-4263-8224-4950174ee603" xmlns:ns4="cccaf3ac-2de9-44d4-aa31-54302fceb5f7" targetNamespace="http://schemas.microsoft.com/office/2006/metadata/properties" ma:root="true" ma:fieldsID="a81de9496165f941512b352c05d49c07" ns1:_="" ns2:_="" ns3:_="" ns4:_="">
    <xsd:import namespace="http://schemas.microsoft.com/sharepoint/v3"/>
    <xsd:import namespace="1f9631f2-53b7-4504-8a67-63957d9ca75c"/>
    <xsd:import namespace="7b2726de-4687-4263-8224-4950174ee603"/>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LengthInSeconds" minOccurs="0"/>
                <xsd:element ref="ns2:MediaServiceLocation" minOccurs="0"/>
                <xsd:element ref="ns3:SharedWithUsers" minOccurs="0"/>
                <xsd:element ref="ns3:SharedWithDetails" minOccurs="0"/>
                <xsd:element ref="ns2:Review_x0020_Date"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f9631f2-53b7-4504-8a67-63957d9ca7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Review_x0020_Date" ma:index="23" nillable="true" ma:displayName="Review date" ma:indexed="true" ma:internalName="Review_x0020_Date">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b2726de-4687-4263-8224-4950174ee603" elementFormDefault="qualified">
    <xsd:import namespace="http://schemas.microsoft.com/office/2006/documentManagement/types"/>
    <xsd:import namespace="http://schemas.microsoft.com/office/infopath/2007/PartnerControls"/>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0231dacd-326e-4c85-be6a-59c44c7bc009}" ma:internalName="TaxCatchAll" ma:showField="CatchAllData" ma:web="ebd64cbd-6cf5-435c-bd4a-b8fc9bc14ad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D9FD49-C1C5-400A-B04D-90A236984D1F}">
  <ds:schemaRefs>
    <ds:schemaRef ds:uri="http://purl.org/dc/elements/1.1/"/>
    <ds:schemaRef ds:uri="http://schemas.microsoft.com/office/2006/metadata/properties"/>
    <ds:schemaRef ds:uri="http://purl.org/dc/terms/"/>
    <ds:schemaRef ds:uri="http://schemas.microsoft.com/office/infopath/2007/PartnerControls"/>
    <ds:schemaRef ds:uri="http://purl.org/dc/dcmitype/"/>
    <ds:schemaRef ds:uri="e25358fe-5ad6-4fd6-9be6-5441e90926df"/>
    <ds:schemaRef ds:uri="http://schemas.microsoft.com/office/2006/documentManagement/types"/>
    <ds:schemaRef ds:uri="http://schemas.openxmlformats.org/package/2006/metadata/core-properties"/>
    <ds:schemaRef ds:uri="aaa6655c-c982-4ab5-a9bd-72434f445af7"/>
    <ds:schemaRef ds:uri="http://www.w3.org/XML/1998/namespace"/>
    <ds:schemaRef ds:uri="http://schemas.microsoft.com/sharepoint/v3"/>
    <ds:schemaRef ds:uri="1f9631f2-53b7-4504-8a67-63957d9ca75c"/>
    <ds:schemaRef ds:uri="cccaf3ac-2de9-44d4-aa31-54302fceb5f7"/>
  </ds:schemaRefs>
</ds:datastoreItem>
</file>

<file path=customXml/itemProps2.xml><?xml version="1.0" encoding="utf-8"?>
<ds:datastoreItem xmlns:ds="http://schemas.openxmlformats.org/officeDocument/2006/customXml" ds:itemID="{A6333066-D95F-4DC9-8F45-8431A5C3C76B}">
  <ds:schemaRefs>
    <ds:schemaRef ds:uri="http://schemas.microsoft.com/sharepoint/v3/contenttype/forms"/>
  </ds:schemaRefs>
</ds:datastoreItem>
</file>

<file path=customXml/itemProps3.xml><?xml version="1.0" encoding="utf-8"?>
<ds:datastoreItem xmlns:ds="http://schemas.openxmlformats.org/officeDocument/2006/customXml" ds:itemID="{3C0764FA-DFE8-4A06-91A3-1B20D13F7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f9631f2-53b7-4504-8a67-63957d9ca75c"/>
    <ds:schemaRef ds:uri="7b2726de-4687-4263-8224-4950174ee603"/>
    <ds:schemaRef ds:uri="cccaf3ac-2de9-44d4-aa31-54302fceb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10917</TotalTime>
  <Words>12206</Words>
  <Application>Microsoft Office PowerPoint</Application>
  <PresentationFormat>Widescreen</PresentationFormat>
  <Paragraphs>730</Paragraphs>
  <Slides>41</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Yu Gothic Light</vt:lpstr>
      <vt:lpstr>Arial</vt:lpstr>
      <vt:lpstr>Arial,Sans-Serif</vt:lpstr>
      <vt:lpstr>Calibri</vt:lpstr>
      <vt:lpstr>Calibri Light</vt:lpstr>
      <vt:lpstr>Symbol</vt:lpstr>
      <vt:lpstr>Custom Design</vt:lpstr>
      <vt:lpstr>PowerPoint Presentation</vt:lpstr>
      <vt:lpstr>Context</vt:lpstr>
      <vt:lpstr>EXECUTIVE SUMMARY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Units of orthodontic activity commissioned in ordinary ‘High Street’ practices</vt:lpstr>
      <vt:lpstr>Community Dental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5 year old child’s experience of oral health  and dental services</vt:lpstr>
      <vt:lpstr>PowerPoint Presentation</vt:lpstr>
      <vt:lpstr>A 50 year old adult’s experience of oral health  and dental services</vt:lpstr>
      <vt:lpstr>An older adult’s experience of oral health and  dental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Education &amp; Training</vt:lpstr>
      <vt:lpstr>Education &amp; Training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Dental Strategy 2021-2023</dc:title>
  <dc:creator>Amanda Alamanos</dc:creator>
  <cp:lastModifiedBy>Amanda Alamanos</cp:lastModifiedBy>
  <cp:revision>149</cp:revision>
  <dcterms:created xsi:type="dcterms:W3CDTF">2021-06-23T10:37:05Z</dcterms:created>
  <dcterms:modified xsi:type="dcterms:W3CDTF">2022-07-21T14:17:31Z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0x0101001FA17BD62838AE46A38CA0E2442E6B45</vt:lpwstr>
  </property>
  <property fmtid="{D5CDD505-2E9C-101B-9397-08002B2CF9AE}" pid="3" name="MediaServiceImageTags">
    <vt:lpwstr/>
  </property>
</Properties>
</file>