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72" r:id="rId6"/>
    <p:sldId id="290" r:id="rId7"/>
    <p:sldId id="286" r:id="rId8"/>
    <p:sldId id="283" r:id="rId9"/>
    <p:sldId id="288" r:id="rId10"/>
    <p:sldId id="282" r:id="rId11"/>
    <p:sldId id="274" r:id="rId12"/>
    <p:sldId id="275" r:id="rId13"/>
    <p:sldId id="276" r:id="rId14"/>
    <p:sldId id="292" r:id="rId15"/>
    <p:sldId id="294" r:id="rId16"/>
    <p:sldId id="280"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135C41-414E-43B7-9B81-602F053B4E8A}">
          <p14:sldIdLst>
            <p14:sldId id="256"/>
            <p14:sldId id="272"/>
            <p14:sldId id="290"/>
            <p14:sldId id="286"/>
            <p14:sldId id="283"/>
            <p14:sldId id="288"/>
            <p14:sldId id="282"/>
            <p14:sldId id="274"/>
            <p14:sldId id="275"/>
            <p14:sldId id="276"/>
            <p14:sldId id="292"/>
            <p14:sldId id="294"/>
            <p14:sldId id="280"/>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B8"/>
    <a:srgbClr val="133087"/>
    <a:srgbClr val="003087"/>
    <a:srgbClr val="2F407A"/>
    <a:srgbClr val="1E3A78"/>
    <a:srgbClr val="8384AE"/>
    <a:srgbClr val="4E578E"/>
    <a:srgbClr val="1F3A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B7C1D6-2421-46AF-898E-926CE3363B5A}" v="2" dt="2022-10-13T08:55:09.649"/>
    <p1510:client id="{705D1326-A8B4-45D9-8D9C-7301DE2C9062}" v="12" dt="2022-10-12T12:26:33.7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p:restoredTop sz="96208"/>
  </p:normalViewPr>
  <p:slideViewPr>
    <p:cSldViewPr snapToGrid="0" snapToObjects="1">
      <p:cViewPr varScale="1">
        <p:scale>
          <a:sx n="89" d="100"/>
          <a:sy n="89" d="100"/>
        </p:scale>
        <p:origin x="96"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userId="a3c9a606-44ca-4c40-bf90-19b9179ee781" providerId="ADAL" clId="{4AB7C1D6-2421-46AF-898E-926CE3363B5A}"/>
    <pc:docChg chg="undo custSel modSld">
      <pc:chgData name="Paul" userId="a3c9a606-44ca-4c40-bf90-19b9179ee781" providerId="ADAL" clId="{4AB7C1D6-2421-46AF-898E-926CE3363B5A}" dt="2022-10-13T08:57:00.753" v="57" actId="20577"/>
      <pc:docMkLst>
        <pc:docMk/>
      </pc:docMkLst>
      <pc:sldChg chg="addSp delSp modSp mod">
        <pc:chgData name="Paul" userId="a3c9a606-44ca-4c40-bf90-19b9179ee781" providerId="ADAL" clId="{4AB7C1D6-2421-46AF-898E-926CE3363B5A}" dt="2022-10-13T08:55:24.007" v="37" actId="14100"/>
        <pc:sldMkLst>
          <pc:docMk/>
          <pc:sldMk cId="2230879829" sldId="274"/>
        </pc:sldMkLst>
        <pc:spChg chg="mod">
          <ac:chgData name="Paul" userId="a3c9a606-44ca-4c40-bf90-19b9179ee781" providerId="ADAL" clId="{4AB7C1D6-2421-46AF-898E-926CE3363B5A}" dt="2022-10-13T08:51:39.725" v="30" actId="20577"/>
          <ac:spMkLst>
            <pc:docMk/>
            <pc:sldMk cId="2230879829" sldId="274"/>
            <ac:spMk id="5" creationId="{6F24DAEE-54C2-4FBB-A4A5-D1B7F4385394}"/>
          </ac:spMkLst>
        </pc:spChg>
        <pc:picChg chg="add mod">
          <ac:chgData name="Paul" userId="a3c9a606-44ca-4c40-bf90-19b9179ee781" providerId="ADAL" clId="{4AB7C1D6-2421-46AF-898E-926CE3363B5A}" dt="2022-10-13T08:55:24.007" v="37" actId="14100"/>
          <ac:picMkLst>
            <pc:docMk/>
            <pc:sldMk cId="2230879829" sldId="274"/>
            <ac:picMk id="2" creationId="{C9E65A79-63F0-478E-B7EA-26D9A1261C46}"/>
          </ac:picMkLst>
        </pc:picChg>
        <pc:picChg chg="del">
          <ac:chgData name="Paul" userId="a3c9a606-44ca-4c40-bf90-19b9179ee781" providerId="ADAL" clId="{4AB7C1D6-2421-46AF-898E-926CE3363B5A}" dt="2022-10-13T08:55:08.303" v="31" actId="478"/>
          <ac:picMkLst>
            <pc:docMk/>
            <pc:sldMk cId="2230879829" sldId="274"/>
            <ac:picMk id="4" creationId="{F386A159-0751-4834-845E-7D30CA823A15}"/>
          </ac:picMkLst>
        </pc:picChg>
      </pc:sldChg>
      <pc:sldChg chg="modSp mod">
        <pc:chgData name="Paul" userId="a3c9a606-44ca-4c40-bf90-19b9179ee781" providerId="ADAL" clId="{4AB7C1D6-2421-46AF-898E-926CE3363B5A}" dt="2022-10-13T08:56:38.920" v="56" actId="20577"/>
        <pc:sldMkLst>
          <pc:docMk/>
          <pc:sldMk cId="3345550450" sldId="275"/>
        </pc:sldMkLst>
        <pc:spChg chg="mod">
          <ac:chgData name="Paul" userId="a3c9a606-44ca-4c40-bf90-19b9179ee781" providerId="ADAL" clId="{4AB7C1D6-2421-46AF-898E-926CE3363B5A}" dt="2022-10-13T08:56:38.920" v="56" actId="20577"/>
          <ac:spMkLst>
            <pc:docMk/>
            <pc:sldMk cId="3345550450" sldId="275"/>
            <ac:spMk id="5" creationId="{CFA50089-574E-4393-8833-CF924D794CD8}"/>
          </ac:spMkLst>
        </pc:spChg>
      </pc:sldChg>
      <pc:sldChg chg="modSp mod">
        <pc:chgData name="Paul" userId="a3c9a606-44ca-4c40-bf90-19b9179ee781" providerId="ADAL" clId="{4AB7C1D6-2421-46AF-898E-926CE3363B5A}" dt="2022-10-13T08:57:00.753" v="57" actId="20577"/>
        <pc:sldMkLst>
          <pc:docMk/>
          <pc:sldMk cId="1762637292" sldId="276"/>
        </pc:sldMkLst>
        <pc:spChg chg="mod">
          <ac:chgData name="Paul" userId="a3c9a606-44ca-4c40-bf90-19b9179ee781" providerId="ADAL" clId="{4AB7C1D6-2421-46AF-898E-926CE3363B5A}" dt="2022-10-13T08:57:00.753" v="57" actId="20577"/>
          <ac:spMkLst>
            <pc:docMk/>
            <pc:sldMk cId="1762637292" sldId="276"/>
            <ac:spMk id="2" creationId="{D31C9D0E-ACBD-4036-AD67-67877DF9373C}"/>
          </ac:spMkLst>
        </pc:spChg>
      </pc:sldChg>
      <pc:sldChg chg="modSp mod">
        <pc:chgData name="Paul" userId="a3c9a606-44ca-4c40-bf90-19b9179ee781" providerId="ADAL" clId="{4AB7C1D6-2421-46AF-898E-926CE3363B5A}" dt="2022-10-13T08:50:08.094" v="14" actId="20577"/>
        <pc:sldMkLst>
          <pc:docMk/>
          <pc:sldMk cId="828076673" sldId="288"/>
        </pc:sldMkLst>
        <pc:spChg chg="mod">
          <ac:chgData name="Paul" userId="a3c9a606-44ca-4c40-bf90-19b9179ee781" providerId="ADAL" clId="{4AB7C1D6-2421-46AF-898E-926CE3363B5A}" dt="2022-10-13T08:50:08.094" v="14" actId="20577"/>
          <ac:spMkLst>
            <pc:docMk/>
            <pc:sldMk cId="828076673" sldId="288"/>
            <ac:spMk id="7" creationId="{56CFB804-4BBD-4433-AA13-7688D1652640}"/>
          </ac:spMkLst>
        </pc:spChg>
      </pc:sldChg>
      <pc:sldChg chg="modSp mod">
        <pc:chgData name="Paul" userId="a3c9a606-44ca-4c40-bf90-19b9179ee781" providerId="ADAL" clId="{4AB7C1D6-2421-46AF-898E-926CE3363B5A}" dt="2022-10-13T08:46:46.774" v="3" actId="20577"/>
        <pc:sldMkLst>
          <pc:docMk/>
          <pc:sldMk cId="1805066539" sldId="290"/>
        </pc:sldMkLst>
        <pc:spChg chg="mod">
          <ac:chgData name="Paul" userId="a3c9a606-44ca-4c40-bf90-19b9179ee781" providerId="ADAL" clId="{4AB7C1D6-2421-46AF-898E-926CE3363B5A}" dt="2022-10-13T08:46:46.774" v="3" actId="20577"/>
          <ac:spMkLst>
            <pc:docMk/>
            <pc:sldMk cId="1805066539" sldId="290"/>
            <ac:spMk id="2" creationId="{7709AE66-DEFB-4F40-9775-F3B2834BB3C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E8166-861C-9749-BA34-7BAEFB665376}" type="datetimeFigureOut">
              <a:rPr lang="en-US" smtClean="0"/>
              <a:t>10/13/2022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A181E-18D3-E54E-A851-DA26FBA37517}" type="slidenum">
              <a:rPr lang="en-US" smtClean="0"/>
              <a:t>‹#›</a:t>
            </a:fld>
            <a:endParaRPr lang="en-US" dirty="0"/>
          </a:p>
        </p:txBody>
      </p:sp>
    </p:spTree>
    <p:extLst>
      <p:ext uri="{BB962C8B-B14F-4D97-AF65-F5344CB8AC3E}">
        <p14:creationId xmlns:p14="http://schemas.microsoft.com/office/powerpoint/2010/main" val="1584487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9806-0B63-3C4D-83C6-EB7449762F4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7F12C8C-64A8-644F-84BF-02281CC056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C7C3F2F-27E5-0643-8728-ABCC65ABB768}"/>
              </a:ext>
            </a:extLst>
          </p:cNvPr>
          <p:cNvSpPr>
            <a:spLocks noGrp="1"/>
          </p:cNvSpPr>
          <p:nvPr>
            <p:ph type="dt" sz="half" idx="10"/>
          </p:nvPr>
        </p:nvSpPr>
        <p:spPr/>
        <p:txBody>
          <a:bodyPr/>
          <a:lstStyle/>
          <a:p>
            <a:fld id="{89C813A0-7037-6249-8A12-9C8B126406AD}" type="datetime1">
              <a:rPr lang="en-GB" smtClean="0"/>
              <a:t>13/10/2022</a:t>
            </a:fld>
            <a:endParaRPr lang="en-US" dirty="0"/>
          </a:p>
        </p:txBody>
      </p:sp>
      <p:sp>
        <p:nvSpPr>
          <p:cNvPr id="5" name="Footer Placeholder 4">
            <a:extLst>
              <a:ext uri="{FF2B5EF4-FFF2-40B4-BE49-F238E27FC236}">
                <a16:creationId xmlns:a16="http://schemas.microsoft.com/office/drawing/2014/main" id="{F51E5450-6193-3240-9A16-84D9F23305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336D19-6B42-DA42-8A5F-29621CD44AD8}"/>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1569485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D5298-4327-424A-9A76-0C9DBA9551B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E0C6471-175B-994D-9F2E-CB418270FD6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01D6198-B718-6E4F-A26A-7A817FB93B8B}"/>
              </a:ext>
            </a:extLst>
          </p:cNvPr>
          <p:cNvSpPr>
            <a:spLocks noGrp="1"/>
          </p:cNvSpPr>
          <p:nvPr>
            <p:ph type="dt" sz="half" idx="10"/>
          </p:nvPr>
        </p:nvSpPr>
        <p:spPr/>
        <p:txBody>
          <a:bodyPr/>
          <a:lstStyle/>
          <a:p>
            <a:fld id="{D1DCF4E6-0542-BF4C-8913-EF627CE647B1}" type="datetime1">
              <a:rPr lang="en-GB" smtClean="0"/>
              <a:t>13/10/2022</a:t>
            </a:fld>
            <a:endParaRPr lang="en-US" dirty="0"/>
          </a:p>
        </p:txBody>
      </p:sp>
      <p:sp>
        <p:nvSpPr>
          <p:cNvPr id="5" name="Footer Placeholder 4">
            <a:extLst>
              <a:ext uri="{FF2B5EF4-FFF2-40B4-BE49-F238E27FC236}">
                <a16:creationId xmlns:a16="http://schemas.microsoft.com/office/drawing/2014/main" id="{AB8288C4-E793-004F-BA04-683A2B0BF2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0CCAAE-C738-2B40-9AA0-3F6DBA272DC2}"/>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333660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5A6D45-753F-9448-8A15-010E1A3B6DC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499A812-2FB8-8548-95F8-FF1F2D03676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753112-209B-3640-A795-9F3A80B8EBF1}"/>
              </a:ext>
            </a:extLst>
          </p:cNvPr>
          <p:cNvSpPr>
            <a:spLocks noGrp="1"/>
          </p:cNvSpPr>
          <p:nvPr>
            <p:ph type="dt" sz="half" idx="10"/>
          </p:nvPr>
        </p:nvSpPr>
        <p:spPr/>
        <p:txBody>
          <a:bodyPr/>
          <a:lstStyle/>
          <a:p>
            <a:fld id="{A47B2B85-745B-8B4C-8240-C3D1FE1926E1}" type="datetime1">
              <a:rPr lang="en-GB" smtClean="0"/>
              <a:t>13/10/2022</a:t>
            </a:fld>
            <a:endParaRPr lang="en-US" dirty="0"/>
          </a:p>
        </p:txBody>
      </p:sp>
      <p:sp>
        <p:nvSpPr>
          <p:cNvPr id="5" name="Footer Placeholder 4">
            <a:extLst>
              <a:ext uri="{FF2B5EF4-FFF2-40B4-BE49-F238E27FC236}">
                <a16:creationId xmlns:a16="http://schemas.microsoft.com/office/drawing/2014/main" id="{702F184A-31A6-444C-A5BB-092520942D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8DB644-0BCD-AD4D-A5BA-823B1ECAD4BF}"/>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249362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E61E-ABA0-A749-8C39-11B23BF984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90300E7-E425-0245-A63E-6F3ECAC64D0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0AE1DB-A979-CB47-8885-502535260737}"/>
              </a:ext>
            </a:extLst>
          </p:cNvPr>
          <p:cNvSpPr>
            <a:spLocks noGrp="1"/>
          </p:cNvSpPr>
          <p:nvPr>
            <p:ph type="dt" sz="half" idx="10"/>
          </p:nvPr>
        </p:nvSpPr>
        <p:spPr/>
        <p:txBody>
          <a:bodyPr/>
          <a:lstStyle/>
          <a:p>
            <a:fld id="{47C7BFE7-5E8A-D74C-9C7C-8ED59DD06E8F}" type="datetime1">
              <a:rPr lang="en-GB" smtClean="0"/>
              <a:t>13/10/2022</a:t>
            </a:fld>
            <a:endParaRPr lang="en-US" dirty="0"/>
          </a:p>
        </p:txBody>
      </p:sp>
      <p:sp>
        <p:nvSpPr>
          <p:cNvPr id="5" name="Footer Placeholder 4">
            <a:extLst>
              <a:ext uri="{FF2B5EF4-FFF2-40B4-BE49-F238E27FC236}">
                <a16:creationId xmlns:a16="http://schemas.microsoft.com/office/drawing/2014/main" id="{1DCBF391-AC7C-1942-884E-5EEBA783AA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F69BC2-3A41-0443-B8E8-D644BD3D94E2}"/>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228545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9CE7-E0C3-0E4B-AC75-987EE6CF94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6B5D188-9480-4741-99EE-860DFCAE0B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4B7CB94-2AB6-CC45-A4DE-EEC9970F2C56}"/>
              </a:ext>
            </a:extLst>
          </p:cNvPr>
          <p:cNvSpPr>
            <a:spLocks noGrp="1"/>
          </p:cNvSpPr>
          <p:nvPr>
            <p:ph type="dt" sz="half" idx="10"/>
          </p:nvPr>
        </p:nvSpPr>
        <p:spPr/>
        <p:txBody>
          <a:bodyPr/>
          <a:lstStyle/>
          <a:p>
            <a:fld id="{AA6E36C3-C62B-6A4C-BBB9-60180C86B733}" type="datetime1">
              <a:rPr lang="en-GB" smtClean="0"/>
              <a:t>13/10/2022</a:t>
            </a:fld>
            <a:endParaRPr lang="en-US" dirty="0"/>
          </a:p>
        </p:txBody>
      </p:sp>
      <p:sp>
        <p:nvSpPr>
          <p:cNvPr id="5" name="Footer Placeholder 4">
            <a:extLst>
              <a:ext uri="{FF2B5EF4-FFF2-40B4-BE49-F238E27FC236}">
                <a16:creationId xmlns:a16="http://schemas.microsoft.com/office/drawing/2014/main" id="{61C53760-D08F-384D-8DE0-9C1449ACCE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7549F9-7CE3-494B-8876-611A8E05DC8E}"/>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390864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7A69-A989-9542-A63A-05BA6D8D5EB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6330BA5-521A-3649-80F0-F6FFAF4F1DD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155991E-B298-BC49-AF60-B527002173E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762825A-9E37-C744-87E4-EC1018D4E9BB}"/>
              </a:ext>
            </a:extLst>
          </p:cNvPr>
          <p:cNvSpPr>
            <a:spLocks noGrp="1"/>
          </p:cNvSpPr>
          <p:nvPr>
            <p:ph type="dt" sz="half" idx="10"/>
          </p:nvPr>
        </p:nvSpPr>
        <p:spPr/>
        <p:txBody>
          <a:bodyPr/>
          <a:lstStyle/>
          <a:p>
            <a:fld id="{D28A8339-4C6C-4544-B952-1A63C9548A29}" type="datetime1">
              <a:rPr lang="en-GB" smtClean="0"/>
              <a:t>13/10/2022</a:t>
            </a:fld>
            <a:endParaRPr lang="en-US" dirty="0"/>
          </a:p>
        </p:txBody>
      </p:sp>
      <p:sp>
        <p:nvSpPr>
          <p:cNvPr id="6" name="Footer Placeholder 5">
            <a:extLst>
              <a:ext uri="{FF2B5EF4-FFF2-40B4-BE49-F238E27FC236}">
                <a16:creationId xmlns:a16="http://schemas.microsoft.com/office/drawing/2014/main" id="{236C8660-B05C-DD41-B241-5C03164A44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C29EE1-F2E1-A544-A59A-287D5BE3FE11}"/>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79072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E204-95FB-0B4D-8EB4-98EB2B1D5F8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191F583-EE28-BC49-B2EA-9DB4963C24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2A3FA7D-D777-3447-86B9-B0A1526E4A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C0588D1-6448-F74D-B288-E04A5E2DF8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E34E04-084A-4545-8D64-8917F8E9592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2A90A42-D7C1-CD41-81C7-48995C02A5EB}"/>
              </a:ext>
            </a:extLst>
          </p:cNvPr>
          <p:cNvSpPr>
            <a:spLocks noGrp="1"/>
          </p:cNvSpPr>
          <p:nvPr>
            <p:ph type="dt" sz="half" idx="10"/>
          </p:nvPr>
        </p:nvSpPr>
        <p:spPr/>
        <p:txBody>
          <a:bodyPr/>
          <a:lstStyle/>
          <a:p>
            <a:fld id="{CA3A8E2C-B847-4248-BB1F-418FEE2ECAE0}" type="datetime1">
              <a:rPr lang="en-GB" smtClean="0"/>
              <a:t>13/10/2022</a:t>
            </a:fld>
            <a:endParaRPr lang="en-US" dirty="0"/>
          </a:p>
        </p:txBody>
      </p:sp>
      <p:sp>
        <p:nvSpPr>
          <p:cNvPr id="8" name="Footer Placeholder 7">
            <a:extLst>
              <a:ext uri="{FF2B5EF4-FFF2-40B4-BE49-F238E27FC236}">
                <a16:creationId xmlns:a16="http://schemas.microsoft.com/office/drawing/2014/main" id="{6363BFF5-542B-1F4E-8B47-048AF754625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DEAE386-DC64-1549-808D-A665905D9CD7}"/>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286890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CFE21-642F-0448-A4C2-FD453DBC66C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4E48AFC-B5E1-EB46-8F11-86CE9AC7FFC1}"/>
              </a:ext>
            </a:extLst>
          </p:cNvPr>
          <p:cNvSpPr>
            <a:spLocks noGrp="1"/>
          </p:cNvSpPr>
          <p:nvPr>
            <p:ph type="dt" sz="half" idx="10"/>
          </p:nvPr>
        </p:nvSpPr>
        <p:spPr/>
        <p:txBody>
          <a:bodyPr/>
          <a:lstStyle/>
          <a:p>
            <a:fld id="{C35BD2A9-26EE-9B4A-A51E-0F6F9D410D50}" type="datetime1">
              <a:rPr lang="en-GB" smtClean="0"/>
              <a:t>13/10/2022</a:t>
            </a:fld>
            <a:endParaRPr lang="en-US" dirty="0"/>
          </a:p>
        </p:txBody>
      </p:sp>
      <p:sp>
        <p:nvSpPr>
          <p:cNvPr id="4" name="Footer Placeholder 3">
            <a:extLst>
              <a:ext uri="{FF2B5EF4-FFF2-40B4-BE49-F238E27FC236}">
                <a16:creationId xmlns:a16="http://schemas.microsoft.com/office/drawing/2014/main" id="{EE6F4745-B7DB-C24C-A575-FFC7C9DD20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C5AB4C5-8F35-744F-9859-CB97F571E415}"/>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386632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A6990D-ABC2-5A4B-848F-D676350B3D22}"/>
              </a:ext>
            </a:extLst>
          </p:cNvPr>
          <p:cNvSpPr>
            <a:spLocks noGrp="1"/>
          </p:cNvSpPr>
          <p:nvPr>
            <p:ph type="dt" sz="half" idx="10"/>
          </p:nvPr>
        </p:nvSpPr>
        <p:spPr/>
        <p:txBody>
          <a:bodyPr/>
          <a:lstStyle/>
          <a:p>
            <a:fld id="{1870E178-9AFF-374B-8A51-C1EC98DA62C6}" type="datetime1">
              <a:rPr lang="en-GB" smtClean="0"/>
              <a:t>13/10/2022</a:t>
            </a:fld>
            <a:endParaRPr lang="en-US" dirty="0"/>
          </a:p>
        </p:txBody>
      </p:sp>
      <p:sp>
        <p:nvSpPr>
          <p:cNvPr id="3" name="Footer Placeholder 2">
            <a:extLst>
              <a:ext uri="{FF2B5EF4-FFF2-40B4-BE49-F238E27FC236}">
                <a16:creationId xmlns:a16="http://schemas.microsoft.com/office/drawing/2014/main" id="{BF059A17-9775-B84F-A0E5-FEAEC9456E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1CACE4-11F5-9140-9F29-9CD9910A8E21}"/>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204899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62339-D994-AF46-AF60-6014CA3BE5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846AE4A-2DCA-BF4C-906D-C2410B257E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3F82C15-26AE-6E48-BF01-94E692447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99E6D8-6262-AF43-9CD3-53916FC9AD4E}"/>
              </a:ext>
            </a:extLst>
          </p:cNvPr>
          <p:cNvSpPr>
            <a:spLocks noGrp="1"/>
          </p:cNvSpPr>
          <p:nvPr>
            <p:ph type="dt" sz="half" idx="10"/>
          </p:nvPr>
        </p:nvSpPr>
        <p:spPr/>
        <p:txBody>
          <a:bodyPr/>
          <a:lstStyle/>
          <a:p>
            <a:fld id="{62FA1742-8932-AD43-8760-D532037A98EB}" type="datetime1">
              <a:rPr lang="en-GB" smtClean="0"/>
              <a:t>13/10/2022</a:t>
            </a:fld>
            <a:endParaRPr lang="en-US" dirty="0"/>
          </a:p>
        </p:txBody>
      </p:sp>
      <p:sp>
        <p:nvSpPr>
          <p:cNvPr id="6" name="Footer Placeholder 5">
            <a:extLst>
              <a:ext uri="{FF2B5EF4-FFF2-40B4-BE49-F238E27FC236}">
                <a16:creationId xmlns:a16="http://schemas.microsoft.com/office/drawing/2014/main" id="{0A0E859D-DADD-DF4A-A2ED-00E04893C9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02ABE5-07EB-A14D-879D-E5907F07BD9E}"/>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70581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D4D76-6428-DC47-8E99-20ECF42A8D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B486B40-9B5A-4E4E-A9E5-13C64EF40C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7796C68-5926-1E47-BCD3-6EC9ECB9C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EED8F31-180A-154F-9E1D-0FCF906FF02B}"/>
              </a:ext>
            </a:extLst>
          </p:cNvPr>
          <p:cNvSpPr>
            <a:spLocks noGrp="1"/>
          </p:cNvSpPr>
          <p:nvPr>
            <p:ph type="dt" sz="half" idx="10"/>
          </p:nvPr>
        </p:nvSpPr>
        <p:spPr/>
        <p:txBody>
          <a:bodyPr/>
          <a:lstStyle/>
          <a:p>
            <a:fld id="{82ED166C-0D3E-BF47-984E-5865FEE87DEC}" type="datetime1">
              <a:rPr lang="en-GB" smtClean="0"/>
              <a:t>13/10/2022</a:t>
            </a:fld>
            <a:endParaRPr lang="en-US" dirty="0"/>
          </a:p>
        </p:txBody>
      </p:sp>
      <p:sp>
        <p:nvSpPr>
          <p:cNvPr id="6" name="Footer Placeholder 5">
            <a:extLst>
              <a:ext uri="{FF2B5EF4-FFF2-40B4-BE49-F238E27FC236}">
                <a16:creationId xmlns:a16="http://schemas.microsoft.com/office/drawing/2014/main" id="{23B43D1C-D62B-BA4F-8D02-777B3FF06F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3E91F6E-7545-1E4E-BA28-66C345ABFBB9}"/>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251970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EFF85C-7694-AF44-81FD-6B81F61B7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CBD5E35-8067-7446-BD15-6C09C14F2E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D85020-7D9E-B247-A77F-FDE5A57288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8F247-2200-5E44-BC0C-E890629C1D09}" type="datetime1">
              <a:rPr lang="en-GB" smtClean="0"/>
              <a:t>13/10/2022</a:t>
            </a:fld>
            <a:endParaRPr lang="en-US" dirty="0"/>
          </a:p>
        </p:txBody>
      </p:sp>
      <p:sp>
        <p:nvSpPr>
          <p:cNvPr id="5" name="Footer Placeholder 4">
            <a:extLst>
              <a:ext uri="{FF2B5EF4-FFF2-40B4-BE49-F238E27FC236}">
                <a16:creationId xmlns:a16="http://schemas.microsoft.com/office/drawing/2014/main" id="{E02475BB-0F46-0340-85D1-152E9486BB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4750FE9-D9E3-8E46-B5DE-0437F497B3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3BBA1-C3A5-544F-A37C-DC155C341E59}" type="slidenum">
              <a:rPr lang="en-US" smtClean="0"/>
              <a:t>‹#›</a:t>
            </a:fld>
            <a:endParaRPr lang="en-US" dirty="0"/>
          </a:p>
        </p:txBody>
      </p:sp>
    </p:spTree>
    <p:extLst>
      <p:ext uri="{BB962C8B-B14F-4D97-AF65-F5344CB8AC3E}">
        <p14:creationId xmlns:p14="http://schemas.microsoft.com/office/powerpoint/2010/main" val="977274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www.societyofeditors.org/resources/editors-code-of-practice/"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checkwellbeing.leadershipacademy.nhs.uk/" TargetMode="External"/><Relationship Id="rId5" Type="http://schemas.openxmlformats.org/officeDocument/2006/relationships/hyperlink" Target="https://www.victimsupport.org.uk/" TargetMode="Externa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8" Type="http://schemas.openxmlformats.org/officeDocument/2006/relationships/hyperlink" Target="https://sproutsocial.com/insights/social-media-image-sizes-guide/#linkedin" TargetMode="External"/><Relationship Id="rId3" Type="http://schemas.openxmlformats.org/officeDocument/2006/relationships/image" Target="../media/image13.png"/><Relationship Id="rId7" Type="http://schemas.openxmlformats.org/officeDocument/2006/relationships/hyperlink" Target="https://sproutsocial.com/insights/social-media-image-sizes-guide/#facebook"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sproutsocial.com/insights/social-media-image-sizes-guide/#instagram" TargetMode="External"/><Relationship Id="rId5" Type="http://schemas.openxmlformats.org/officeDocument/2006/relationships/hyperlink" Target="https://sproutsocial.com/insights/social-media-image-sizes-guide/#twitter" TargetMode="Externa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hsstaffsurveys.com/results/"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mailto:Strategic.comms@nhs.net"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hsstaffsurveys.com/results/"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hyperlink" Target="https://www.england.nhs.uk/supporting-our-nhs-people/support-now/support-for-our-diverse-colleagues/" TargetMode="External"/><Relationship Id="rId3" Type="http://schemas.openxmlformats.org/officeDocument/2006/relationships/hyperlink" Target="https://www.longtermplan.nhs.uk/online-version/chapter-4-nhs-staff-will-get-the-backing-they-need/5-supporting-our-current-nhs-staff/" TargetMode="External"/><Relationship Id="rId7" Type="http://schemas.openxmlformats.org/officeDocument/2006/relationships/hyperlink" Target="https://www.england.nhs.uk/publication/primary-medical-care-policy-and-guidance-manual-pgm/" TargetMode="External"/><Relationship Id="rId12"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www.cps.gov.uk/sites/default/files/documents/publications/Joint%20Agreement%20on%20Offences%20against%20Emergency%20Workers.pdf" TargetMode="External"/><Relationship Id="rId11" Type="http://schemas.openxmlformats.org/officeDocument/2006/relationships/image" Target="../media/image5.jpg"/><Relationship Id="rId5" Type="http://schemas.openxmlformats.org/officeDocument/2006/relationships/hyperlink" Target="https://www.england.nhs.uk/publication/violence-prevention-and-reduction-standard/" TargetMode="External"/><Relationship Id="rId10" Type="http://schemas.openxmlformats.org/officeDocument/2006/relationships/hyperlink" Target="https://www.england.nhs.uk/supporting-our-nhs-people/support-now/wellbeing-apps/" TargetMode="External"/><Relationship Id="rId4" Type="http://schemas.openxmlformats.org/officeDocument/2006/relationships/hyperlink" Target="https://www.england.nhs.uk/ournhspeople/online-version/lfaop/our-nhs-people-promise/the-promise/#we-are-safe-and-healthy" TargetMode="External"/><Relationship Id="rId9" Type="http://schemas.openxmlformats.org/officeDocument/2006/relationships/hyperlink" Target="https://www.england.nhs.uk/supporting-our-nhs-people/support-now/looking-after-you-confidential-coaching-and-support-for-the-primary-care-workforce/looking-after-your-tea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hsstaffsurveys.com/results/"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yougov.co.uk/topics/health/articles-reports/2022/02/01/three-10-healthcare-workers-say-they-experience-vi"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victimsupport.org.uk/"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heckwellbeing.leadershipacademy.nhs.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ampaignresources.phe.gov.uk/resources/campaigns/132-nhs-staff-respect"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england.nhs.uk/statistics/statistical-work-areas/nhs-staff-survey-in-englan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ampaignresources.phe.gov.uk/resources/campaigns/132-nhs-staff-respect"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england.nhs.uk/nhs-people-puls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icture containing text&#10;&#10;Description automatically generated">
            <a:extLst>
              <a:ext uri="{FF2B5EF4-FFF2-40B4-BE49-F238E27FC236}">
                <a16:creationId xmlns:a16="http://schemas.microsoft.com/office/drawing/2014/main" id="{34FD5F05-F608-46C0-9336-5E993DC5F275}"/>
              </a:ext>
            </a:extLst>
          </p:cNvPr>
          <p:cNvPicPr>
            <a:picLocks noChangeAspect="1"/>
          </p:cNvPicPr>
          <p:nvPr/>
        </p:nvPicPr>
        <p:blipFill rotWithShape="1">
          <a:blip r:embed="rId2"/>
          <a:srcRect l="9845" t="11528" r="25171" b="10011"/>
          <a:stretch/>
        </p:blipFill>
        <p:spPr>
          <a:xfrm>
            <a:off x="6930907" y="1445635"/>
            <a:ext cx="5261093" cy="5296864"/>
          </a:xfrm>
          <a:prstGeom prst="rect">
            <a:avLst/>
          </a:prstGeom>
        </p:spPr>
      </p:pic>
      <p:pic>
        <p:nvPicPr>
          <p:cNvPr id="34" name="Picture 33" descr="A picture containing drawing&#10;&#10;Description automatically generated">
            <a:extLst>
              <a:ext uri="{FF2B5EF4-FFF2-40B4-BE49-F238E27FC236}">
                <a16:creationId xmlns:a16="http://schemas.microsoft.com/office/drawing/2014/main" id="{2327BAA0-987E-C547-9403-EF286C09511B}"/>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35" name="TextBox 34">
            <a:extLst>
              <a:ext uri="{FF2B5EF4-FFF2-40B4-BE49-F238E27FC236}">
                <a16:creationId xmlns:a16="http://schemas.microsoft.com/office/drawing/2014/main" id="{1CF84402-09F7-3149-946A-AED2C93D60E1}"/>
              </a:ext>
            </a:extLst>
          </p:cNvPr>
          <p:cNvSpPr txBox="1"/>
          <p:nvPr/>
        </p:nvSpPr>
        <p:spPr>
          <a:xfrm>
            <a:off x="367519" y="2368739"/>
            <a:ext cx="6931628" cy="3323987"/>
          </a:xfrm>
          <a:prstGeom prst="rect">
            <a:avLst/>
          </a:prstGeom>
          <a:noFill/>
        </p:spPr>
        <p:txBody>
          <a:bodyPr wrap="square" lIns="91440" tIns="45720" rIns="91440" bIns="45720" rtlCol="0" anchor="t">
            <a:spAutoFit/>
          </a:bodyPr>
          <a:lstStyle/>
          <a:p>
            <a:pPr algn="ctr">
              <a:lnSpc>
                <a:spcPts val="6280"/>
              </a:lnSpc>
            </a:pPr>
            <a:r>
              <a:rPr lang="en-US" sz="6600" b="1" dirty="0">
                <a:solidFill>
                  <a:srgbClr val="005EB8"/>
                </a:solidFill>
                <a:latin typeface="Arial"/>
                <a:cs typeface="Arial"/>
              </a:rPr>
              <a:t>Reducing violence against staff comms toolkit</a:t>
            </a:r>
          </a:p>
        </p:txBody>
      </p:sp>
      <p:pic>
        <p:nvPicPr>
          <p:cNvPr id="42" name="Picture 41" descr="A picture containing drawing&#10;&#10;Description automatically generated">
            <a:extLst>
              <a:ext uri="{FF2B5EF4-FFF2-40B4-BE49-F238E27FC236}">
                <a16:creationId xmlns:a16="http://schemas.microsoft.com/office/drawing/2014/main" id="{8C36CA3A-6BD3-964D-93BB-D02A9C96F85E}"/>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Tree>
    <p:extLst>
      <p:ext uri="{BB962C8B-B14F-4D97-AF65-F5344CB8AC3E}">
        <p14:creationId xmlns:p14="http://schemas.microsoft.com/office/powerpoint/2010/main" val="77212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B0D0AA5-8103-4719-BE52-FEB44A84CCEF}"/>
              </a:ext>
            </a:extLst>
          </p:cNvPr>
          <p:cNvPicPr>
            <a:picLocks noChangeAspect="1"/>
          </p:cNvPicPr>
          <p:nvPr/>
        </p:nvPicPr>
        <p:blipFill rotWithShape="1">
          <a:blip r:embed="rId2">
            <a:alphaModFix amt="30000"/>
          </a:blip>
          <a:srcRect l="1683" r="1683"/>
          <a:stretch/>
        </p:blipFill>
        <p:spPr>
          <a:xfrm>
            <a:off x="9318955" y="4096330"/>
            <a:ext cx="2568245" cy="2568245"/>
          </a:xfrm>
          <a:prstGeom prst="rect">
            <a:avLst/>
          </a:prstGeom>
        </p:spPr>
      </p:pic>
      <p:pic>
        <p:nvPicPr>
          <p:cNvPr id="14" name="Picture 13">
            <a:extLst>
              <a:ext uri="{FF2B5EF4-FFF2-40B4-BE49-F238E27FC236}">
                <a16:creationId xmlns:a16="http://schemas.microsoft.com/office/drawing/2014/main" id="{A6155FF6-0B29-4F74-A4D0-106FE0373DC0}"/>
              </a:ext>
            </a:extLst>
          </p:cNvPr>
          <p:cNvPicPr>
            <a:picLocks noChangeAspect="1"/>
          </p:cNvPicPr>
          <p:nvPr/>
        </p:nvPicPr>
        <p:blipFill rotWithShape="1">
          <a:blip r:embed="rId3">
            <a:alphaModFix amt="30000"/>
          </a:blip>
          <a:srcRect l="3896" r="3896"/>
          <a:stretch/>
        </p:blipFill>
        <p:spPr>
          <a:xfrm>
            <a:off x="6828301" y="1682232"/>
            <a:ext cx="2668123" cy="2668123"/>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4"/>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4"/>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80702"/>
            <a:ext cx="9537779" cy="803361"/>
          </a:xfrm>
          <a:prstGeom prst="rect">
            <a:avLst/>
          </a:prstGeom>
          <a:noFill/>
        </p:spPr>
        <p:txBody>
          <a:bodyPr wrap="square" rtlCol="0">
            <a:spAutoFit/>
          </a:bodyPr>
          <a:lstStyle/>
          <a:p>
            <a:pPr>
              <a:lnSpc>
                <a:spcPts val="6280"/>
              </a:lnSpc>
            </a:pPr>
            <a:r>
              <a:rPr lang="en-US" sz="3600" b="1" dirty="0">
                <a:solidFill>
                  <a:srgbClr val="005EB8"/>
                </a:solidFill>
                <a:latin typeface="Arial" panose="020B0604020202020204" pitchFamily="34" charset="0"/>
                <a:cs typeface="Arial" panose="020B0604020202020204" pitchFamily="34" charset="0"/>
              </a:rPr>
              <a:t>Social and traditional media guidance</a:t>
            </a:r>
          </a:p>
        </p:txBody>
      </p:sp>
      <p:sp>
        <p:nvSpPr>
          <p:cNvPr id="2" name="TextBox 1">
            <a:extLst>
              <a:ext uri="{FF2B5EF4-FFF2-40B4-BE49-F238E27FC236}">
                <a16:creationId xmlns:a16="http://schemas.microsoft.com/office/drawing/2014/main" id="{D31C9D0E-ACBD-4036-AD67-67877DF9373C}"/>
              </a:ext>
            </a:extLst>
          </p:cNvPr>
          <p:cNvSpPr txBox="1"/>
          <p:nvPr/>
        </p:nvSpPr>
        <p:spPr>
          <a:xfrm>
            <a:off x="566760" y="1270673"/>
            <a:ext cx="10003368" cy="4921027"/>
          </a:xfrm>
          <a:prstGeom prst="rect">
            <a:avLst/>
          </a:prstGeom>
          <a:noFill/>
        </p:spPr>
        <p:txBody>
          <a:bodyPr wrap="square" rtlCol="0">
            <a:spAutoFit/>
          </a:bodyPr>
          <a:lstStyle/>
          <a:p>
            <a:pPr>
              <a:spcAft>
                <a:spcPts val="600"/>
              </a:spcAft>
            </a:pPr>
            <a:r>
              <a:rPr lang="en-US" sz="1200" dirty="0">
                <a:latin typeface="Arial" panose="020B0604020202020204" pitchFamily="34" charset="0"/>
                <a:cs typeface="Arial" panose="020B0604020202020204" pitchFamily="34" charset="0"/>
              </a:rPr>
              <a:t>Your staff facing social media channels may be a good place to profile local case studies featuring staff who have come forward after experiencing abuse. Personal examples work well on these platforms, particularly where you can highlight action has been taken and changes made to your organisation.</a:t>
            </a:r>
          </a:p>
          <a:p>
            <a:pPr>
              <a:spcAft>
                <a:spcPts val="600"/>
              </a:spcAft>
            </a:pPr>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Safeguarding considerations: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Please ensure you have the consent of your staff to tell their story and make sure they are clear where and how it will be used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Issues around assault are very sensitive and although some members of staff may feel comfortable sharing their story as part of their recovery process, they may need extra support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Where a legal issue is still under investigation there may be </a:t>
            </a:r>
            <a:r>
              <a:rPr lang="en-GB" sz="1200" dirty="0">
                <a:latin typeface="Arial" panose="020B0604020202020204" pitchFamily="34" charset="0"/>
                <a:cs typeface="Arial" panose="020B0604020202020204" pitchFamily="34" charset="0"/>
              </a:rPr>
              <a:t>restrictions by law in what you can discuss in public forums  </a:t>
            </a:r>
          </a:p>
          <a:p>
            <a:pPr marL="171450" indent="-1714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Resources </a:t>
            </a:r>
          </a:p>
          <a:p>
            <a:pPr marL="342900" indent="-34290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NHS England runs a confidential text support service that you can access by texting FRONTLINE to 85258 for support 24/7. This service is available to all our NHS colleagues who have had a tough day, who are feeling worried or overwhelmed, or who have a lot on their mind and need to talk it through.</a:t>
            </a:r>
          </a:p>
          <a:p>
            <a:pPr marL="342900" indent="-34290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Victim Support </a:t>
            </a:r>
            <a:r>
              <a:rPr lang="en-GB" sz="1200" dirty="0">
                <a:latin typeface="Arial" panose="020B0604020202020204" pitchFamily="34" charset="0"/>
                <a:cs typeface="Arial" panose="020B0604020202020204" pitchFamily="34" charset="0"/>
              </a:rPr>
              <a:t>operates a free and confidential 24/7 Support line and live chat service, every day of the year - offering specialist support to anyone who has been a victim of crime. </a:t>
            </a:r>
          </a:p>
          <a:p>
            <a:pPr marL="342900" indent="-34290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If you don’t know where to go to access NHS support, our free and confidential self-check tool can provide you with further information on the range of support offers that are available to help you identify what option is the right one for you to access. The self-check tool is now available at the following link: </a:t>
            </a:r>
            <a:r>
              <a:rPr lang="en-GB" sz="1200" dirty="0">
                <a:latin typeface="Arial" panose="020B0604020202020204" pitchFamily="34" charset="0"/>
                <a:cs typeface="Arial" panose="020B0604020202020204" pitchFamily="34" charset="0"/>
                <a:hlinkClick r:id="rId6"/>
              </a:rPr>
              <a:t>self-check tool.</a:t>
            </a:r>
            <a:endParaRPr lang="en-GB" sz="12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hlinkClick r:id="rId7"/>
              </a:rPr>
              <a:t>Editors code on reporting crime </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637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B0D0AA5-8103-4719-BE52-FEB44A84CCEF}"/>
              </a:ext>
            </a:extLst>
          </p:cNvPr>
          <p:cNvPicPr>
            <a:picLocks noChangeAspect="1"/>
          </p:cNvPicPr>
          <p:nvPr/>
        </p:nvPicPr>
        <p:blipFill rotWithShape="1">
          <a:blip r:embed="rId2">
            <a:alphaModFix amt="30000"/>
          </a:blip>
          <a:srcRect l="1683" r="1683"/>
          <a:stretch/>
        </p:blipFill>
        <p:spPr>
          <a:xfrm>
            <a:off x="9318955" y="4096330"/>
            <a:ext cx="2568245" cy="2568245"/>
          </a:xfrm>
          <a:prstGeom prst="rect">
            <a:avLst/>
          </a:prstGeom>
        </p:spPr>
      </p:pic>
      <p:pic>
        <p:nvPicPr>
          <p:cNvPr id="14" name="Picture 13">
            <a:extLst>
              <a:ext uri="{FF2B5EF4-FFF2-40B4-BE49-F238E27FC236}">
                <a16:creationId xmlns:a16="http://schemas.microsoft.com/office/drawing/2014/main" id="{A6155FF6-0B29-4F74-A4D0-106FE0373DC0}"/>
              </a:ext>
            </a:extLst>
          </p:cNvPr>
          <p:cNvPicPr>
            <a:picLocks noChangeAspect="1"/>
          </p:cNvPicPr>
          <p:nvPr/>
        </p:nvPicPr>
        <p:blipFill rotWithShape="1">
          <a:blip r:embed="rId3">
            <a:alphaModFix amt="30000"/>
          </a:blip>
          <a:srcRect l="3896" r="3896"/>
          <a:stretch/>
        </p:blipFill>
        <p:spPr>
          <a:xfrm>
            <a:off x="7831837" y="1607146"/>
            <a:ext cx="2668123" cy="2668123"/>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4"/>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4"/>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460924" y="140786"/>
            <a:ext cx="9537779" cy="803361"/>
          </a:xfrm>
          <a:prstGeom prst="rect">
            <a:avLst/>
          </a:prstGeom>
          <a:noFill/>
        </p:spPr>
        <p:txBody>
          <a:bodyPr wrap="square" rtlCol="0">
            <a:spAutoFit/>
          </a:bodyPr>
          <a:lstStyle/>
          <a:p>
            <a:pPr>
              <a:lnSpc>
                <a:spcPts val="6280"/>
              </a:lnSpc>
            </a:pPr>
            <a:r>
              <a:rPr lang="en-US" sz="3600" b="1" dirty="0">
                <a:solidFill>
                  <a:srgbClr val="005EB8"/>
                </a:solidFill>
                <a:latin typeface="Arial" panose="020B0604020202020204" pitchFamily="34" charset="0"/>
                <a:cs typeface="Arial" panose="020B0604020202020204" pitchFamily="34" charset="0"/>
              </a:rPr>
              <a:t>Example social media posts</a:t>
            </a:r>
          </a:p>
        </p:txBody>
      </p:sp>
      <p:sp>
        <p:nvSpPr>
          <p:cNvPr id="7" name="TextBox 6">
            <a:extLst>
              <a:ext uri="{FF2B5EF4-FFF2-40B4-BE49-F238E27FC236}">
                <a16:creationId xmlns:a16="http://schemas.microsoft.com/office/drawing/2014/main" id="{02B650A2-1162-4AF1-9E09-1A11987B34A0}"/>
              </a:ext>
            </a:extLst>
          </p:cNvPr>
          <p:cNvSpPr txBox="1"/>
          <p:nvPr/>
        </p:nvSpPr>
        <p:spPr>
          <a:xfrm>
            <a:off x="560272" y="1567419"/>
            <a:ext cx="8605626" cy="5232202"/>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Public Facing </a:t>
            </a:r>
          </a:p>
          <a:p>
            <a:endParaRPr lang="en-GB"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NHS staff are here to help you. Thank you for treating us with respect</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We have launched a campaign to urge people using local health and care services to treat our staff with kindness and respect. Please remember our teams are here to help you. Thank you for treating us with respect</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14.5% of NHS staff in England experienced at least one incident of physical violence from the public in the last 12 months. Please remember, our staff are here to help you. Thank you for treating us with respect.</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Your *</a:t>
            </a:r>
            <a:r>
              <a:rPr lang="en-GB" sz="1200" dirty="0">
                <a:highlight>
                  <a:srgbClr val="FFFF00"/>
                </a:highlight>
                <a:latin typeface="Arial" panose="020B0604020202020204" pitchFamily="34" charset="0"/>
                <a:cs typeface="Arial" panose="020B0604020202020204" pitchFamily="34" charset="0"/>
              </a:rPr>
              <a:t>Pharmacy/Optometry/Dental/NHS* </a:t>
            </a:r>
            <a:r>
              <a:rPr lang="en-GB" sz="1200" dirty="0">
                <a:latin typeface="Arial" panose="020B0604020202020204" pitchFamily="34" charset="0"/>
                <a:cs typeface="Arial" panose="020B0604020202020204" pitchFamily="34" charset="0"/>
              </a:rPr>
              <a:t>team is here to help you. Thank you for treating us with respect.</a:t>
            </a:r>
          </a:p>
          <a:p>
            <a:endParaRPr lang="en-GB" sz="1200" b="1" i="1" dirty="0">
              <a:solidFill>
                <a:srgbClr val="005EB8"/>
              </a:solidFill>
              <a:latin typeface="Arial" panose="020B0604020202020204" pitchFamily="34" charset="0"/>
              <a:cs typeface="Arial" panose="020B0604020202020204" pitchFamily="34" charset="0"/>
              <a:hlinkClick r:id="rId5"/>
            </a:endParaRPr>
          </a:p>
          <a:p>
            <a:r>
              <a:rPr lang="en-GB" sz="1200" b="1"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Staff Facing:</a:t>
            </a:r>
          </a:p>
          <a:p>
            <a:endParaRPr lang="en-GB" sz="700" b="1" i="1" dirty="0">
              <a:solidFill>
                <a:srgbClr val="005EB8"/>
              </a:solidFill>
              <a:latin typeface="Arial" panose="020B0604020202020204" pitchFamily="34" charset="0"/>
              <a:cs typeface="Arial" panose="020B0604020202020204" pitchFamily="34" charset="0"/>
              <a:hlinkClick r:id="rId5"/>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You deserve to work without fear. Any abuse or violence directed at NHS staff, in whatever setting they work, is unacceptable. We are taking steps to protect you, find out more. </a:t>
            </a:r>
            <a:r>
              <a:rPr lang="en-GB" sz="1200" dirty="0">
                <a:highlight>
                  <a:srgbClr val="FFFF00"/>
                </a:highlight>
                <a:latin typeface="Arial" panose="020B0604020202020204" pitchFamily="34" charset="0"/>
                <a:cs typeface="Arial" panose="020B0604020202020204" pitchFamily="34" charset="0"/>
              </a:rPr>
              <a:t>[insert link to press release/relevant weblink].</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Only XX% of our staff reported violence when it occurred. We know that it can be difficult to come forward after experiencing assault or harassment, We encourage you to report all forms of verbal or physical abuse to some one you trust,</a:t>
            </a:r>
            <a:r>
              <a:rPr lang="en-GB" sz="1200" i="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You will be believed, and we will take action, you deserve to work without fear.</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We have launched a campaign to urge people using local health and care services to treat our staff with kindness and respect. Any abuse or violence directed at NHS staff, in whatever setting they work, is unacceptable. We are taking steps to protect you by </a:t>
            </a:r>
            <a:r>
              <a:rPr lang="en-GB" sz="1200" dirty="0">
                <a:highlight>
                  <a:srgbClr val="FFFF00"/>
                </a:highlight>
                <a:latin typeface="Arial" panose="020B0604020202020204" pitchFamily="34" charset="0"/>
                <a:cs typeface="Arial" panose="020B0604020202020204" pitchFamily="34" charset="0"/>
              </a:rPr>
              <a:t>[insert specific interventions] </a:t>
            </a:r>
            <a:r>
              <a:rPr lang="en-GB" sz="1200" dirty="0">
                <a:latin typeface="Arial" panose="020B0604020202020204" pitchFamily="34" charset="0"/>
                <a:cs typeface="Arial" panose="020B0604020202020204" pitchFamily="34" charset="0"/>
              </a:rPr>
              <a:t>We encourage you to report all forms of verbal or physical abuse to some one you trust.</a:t>
            </a:r>
            <a:r>
              <a:rPr lang="en-GB" sz="1200" i="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You will be believed, and we will take action - you deserve to work without fear.</a:t>
            </a:r>
          </a:p>
          <a:p>
            <a:endParaRPr lang="en-GB" sz="1200" b="1" i="1" dirty="0">
              <a:solidFill>
                <a:srgbClr val="005EB8"/>
              </a:solidFill>
              <a:latin typeface="Arial" panose="020B0604020202020204" pitchFamily="34" charset="0"/>
              <a:cs typeface="Arial" panose="020B0604020202020204" pitchFamily="34" charset="0"/>
              <a:hlinkClick r:id="rId5"/>
            </a:endParaRPr>
          </a:p>
          <a:p>
            <a:r>
              <a:rPr lang="en-GB" sz="1200" b="1"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Image guidance </a:t>
            </a:r>
          </a:p>
          <a:p>
            <a:endParaRPr lang="en-GB" sz="800" b="1" i="1" dirty="0">
              <a:solidFill>
                <a:srgbClr val="005EB8"/>
              </a:solidFill>
              <a:latin typeface="Arial" panose="020B0604020202020204" pitchFamily="34" charset="0"/>
              <a:cs typeface="Arial" panose="020B0604020202020204" pitchFamily="34" charset="0"/>
              <a:hlinkClick r:id="rId5"/>
            </a:endParaRPr>
          </a:p>
          <a:p>
            <a:pPr marL="171450" indent="-171450">
              <a:buFont typeface="Arial" panose="020B0604020202020204" pitchFamily="34" charset="0"/>
              <a:buChar char="•"/>
            </a:pPr>
            <a:r>
              <a:rPr lang="en-GB" sz="1200" b="1" i="1" dirty="0">
                <a:solidFill>
                  <a:srgbClr val="005EB8"/>
                </a:solidFill>
                <a:latin typeface="Arial" panose="020B0604020202020204" pitchFamily="34" charset="0"/>
                <a:cs typeface="Arial" panose="020B0604020202020204" pitchFamily="34" charset="0"/>
                <a:hlinkClick r:id="rId5"/>
              </a:rPr>
              <a:t>Always up-to-date image size guide for Twitter can be found here.</a:t>
            </a:r>
            <a:endParaRPr lang="en-GB" sz="1200" b="1" i="1" dirty="0">
              <a:solidFill>
                <a:srgbClr val="005EB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i="1" dirty="0">
                <a:solidFill>
                  <a:srgbClr val="0563C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Always up-to-date image size guide for Instagram can be found here</a:t>
            </a:r>
            <a:r>
              <a:rPr lang="en-US" sz="1200" b="1" i="1" dirty="0">
                <a:solidFill>
                  <a:srgbClr val="005EB8"/>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t>
            </a:r>
            <a:endParaRPr lang="en-US" sz="1200" b="1" i="1" dirty="0">
              <a:solidFill>
                <a:srgbClr val="005EB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i="1" dirty="0">
                <a:solidFill>
                  <a:srgbClr val="0563C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Always up-to-date image size guide for Facebook </a:t>
            </a:r>
            <a:r>
              <a:rPr lang="en-US" sz="1200" b="1" i="1" dirty="0">
                <a:solidFill>
                  <a:srgbClr val="005EB8"/>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can be found here</a:t>
            </a:r>
            <a:endParaRPr lang="en-US" sz="1200" b="1" i="1" dirty="0">
              <a:solidFill>
                <a:srgbClr val="005EB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i="1" dirty="0">
                <a:solidFill>
                  <a:srgbClr val="005EB8"/>
                </a:solidFill>
                <a:latin typeface="Arial" panose="020B0604020202020204" pitchFamily="34" charset="0"/>
                <a:cs typeface="Arial" panose="020B0604020202020204" pitchFamily="34" charset="0"/>
                <a:hlinkClick r:id="rId8"/>
              </a:rPr>
              <a:t>Always up-to-date image size guide for LinkedIn can be found here</a:t>
            </a:r>
            <a:endParaRPr lang="en-GB" sz="1200" b="1" i="1" dirty="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b="1" dirty="0">
              <a:solidFill>
                <a:srgbClr val="005EB8"/>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21818CD-62C0-47C6-AA61-375F5DD47A06}"/>
              </a:ext>
            </a:extLst>
          </p:cNvPr>
          <p:cNvSpPr txBox="1"/>
          <p:nvPr/>
        </p:nvSpPr>
        <p:spPr>
          <a:xfrm>
            <a:off x="460923" y="764058"/>
            <a:ext cx="10922937" cy="739113"/>
          </a:xfrm>
          <a:prstGeom prst="rect">
            <a:avLst/>
          </a:prstGeom>
          <a:noFill/>
        </p:spPr>
        <p:txBody>
          <a:bodyPr wrap="square" rtlCol="0">
            <a:spAutoFit/>
          </a:bodyPr>
          <a:lstStyle/>
          <a:p>
            <a:pPr>
              <a:lnSpc>
                <a:spcPts val="6280"/>
              </a:lnSpc>
            </a:pPr>
            <a:r>
              <a:rPr lang="en-US" sz="1400" b="1" dirty="0">
                <a:solidFill>
                  <a:srgbClr val="005EB8"/>
                </a:solidFill>
                <a:latin typeface="Arial" panose="020B0604020202020204" pitchFamily="34" charset="0"/>
                <a:cs typeface="Arial" panose="020B0604020202020204" pitchFamily="34" charset="0"/>
              </a:rPr>
              <a:t>Depending on the make up of your social media following, you may want to use more or less staff facing messaging  </a:t>
            </a:r>
          </a:p>
        </p:txBody>
      </p:sp>
    </p:spTree>
    <p:extLst>
      <p:ext uri="{BB962C8B-B14F-4D97-AF65-F5344CB8AC3E}">
        <p14:creationId xmlns:p14="http://schemas.microsoft.com/office/powerpoint/2010/main" val="1833315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460924" y="140786"/>
            <a:ext cx="9537779" cy="803361"/>
          </a:xfrm>
          <a:prstGeom prst="rect">
            <a:avLst/>
          </a:prstGeom>
          <a:noFill/>
        </p:spPr>
        <p:txBody>
          <a:bodyPr wrap="square" rtlCol="0">
            <a:spAutoFit/>
          </a:bodyPr>
          <a:lstStyle/>
          <a:p>
            <a:pPr>
              <a:lnSpc>
                <a:spcPts val="6280"/>
              </a:lnSpc>
            </a:pPr>
            <a:r>
              <a:rPr lang="en-US" sz="3600" b="1" dirty="0">
                <a:solidFill>
                  <a:srgbClr val="005EB8"/>
                </a:solidFill>
                <a:latin typeface="Arial" panose="020B0604020202020204" pitchFamily="34" charset="0"/>
                <a:cs typeface="Arial" panose="020B0604020202020204" pitchFamily="34" charset="0"/>
              </a:rPr>
              <a:t>Quotes from staff</a:t>
            </a:r>
          </a:p>
        </p:txBody>
      </p:sp>
      <p:sp>
        <p:nvSpPr>
          <p:cNvPr id="7" name="TextBox 6">
            <a:extLst>
              <a:ext uri="{FF2B5EF4-FFF2-40B4-BE49-F238E27FC236}">
                <a16:creationId xmlns:a16="http://schemas.microsoft.com/office/drawing/2014/main" id="{02B650A2-1162-4AF1-9E09-1A11987B34A0}"/>
              </a:ext>
            </a:extLst>
          </p:cNvPr>
          <p:cNvSpPr txBox="1"/>
          <p:nvPr/>
        </p:nvSpPr>
        <p:spPr>
          <a:xfrm>
            <a:off x="1212269" y="1584855"/>
            <a:ext cx="9013108" cy="1323439"/>
          </a:xfrm>
          <a:prstGeom prst="rect">
            <a:avLst/>
          </a:prstGeom>
          <a:noFill/>
        </p:spPr>
        <p:txBody>
          <a:bodyPr wrap="square" rtlCol="0">
            <a:spAutoFit/>
          </a:bodyPr>
          <a:lstStyle/>
          <a:p>
            <a:r>
              <a:rPr lang="en-GB" sz="1600" i="1" dirty="0">
                <a:solidFill>
                  <a:srgbClr val="1F497D"/>
                </a:solidFill>
                <a:latin typeface="Calibri" panose="020F0502020204030204" pitchFamily="34" charset="0"/>
              </a:rPr>
              <a:t>“The first time I experienced verbal abuse at work I hadn’t been a qualified nurse very long. The transition from student nurse to qualified takes some time to get used to and to be verbally abused because you weren’t quick enough doing something can really knock your confidence. The first time it happened it made me wonder if I was good enough to be a nurse. The first time I was physically assaulted, I was punched in the face, and this made me question if being a nurse was worth it.”</a:t>
            </a:r>
          </a:p>
        </p:txBody>
      </p:sp>
      <p:sp>
        <p:nvSpPr>
          <p:cNvPr id="11" name="TextBox 10">
            <a:extLst>
              <a:ext uri="{FF2B5EF4-FFF2-40B4-BE49-F238E27FC236}">
                <a16:creationId xmlns:a16="http://schemas.microsoft.com/office/drawing/2014/main" id="{521818CD-62C0-47C6-AA61-375F5DD47A06}"/>
              </a:ext>
            </a:extLst>
          </p:cNvPr>
          <p:cNvSpPr txBox="1"/>
          <p:nvPr/>
        </p:nvSpPr>
        <p:spPr>
          <a:xfrm>
            <a:off x="367463" y="686497"/>
            <a:ext cx="10328997" cy="739113"/>
          </a:xfrm>
          <a:prstGeom prst="rect">
            <a:avLst/>
          </a:prstGeom>
          <a:noFill/>
        </p:spPr>
        <p:txBody>
          <a:bodyPr wrap="square" rtlCol="0">
            <a:spAutoFit/>
          </a:bodyPr>
          <a:lstStyle/>
          <a:p>
            <a:pPr>
              <a:lnSpc>
                <a:spcPts val="6280"/>
              </a:lnSpc>
            </a:pPr>
            <a:r>
              <a:rPr lang="en-US" sz="1400" b="1" dirty="0">
                <a:solidFill>
                  <a:srgbClr val="005EB8"/>
                </a:solidFill>
                <a:latin typeface="Arial" panose="020B0604020202020204" pitchFamily="34" charset="0"/>
                <a:cs typeface="Arial" panose="020B0604020202020204" pitchFamily="34" charset="0"/>
              </a:rPr>
              <a:t>You may like to share messages, with permission, from your staff about the importance of reporting violence and abuse</a:t>
            </a:r>
          </a:p>
        </p:txBody>
      </p:sp>
      <p:sp>
        <p:nvSpPr>
          <p:cNvPr id="2" name="Rectangle 1">
            <a:extLst>
              <a:ext uri="{FF2B5EF4-FFF2-40B4-BE49-F238E27FC236}">
                <a16:creationId xmlns:a16="http://schemas.microsoft.com/office/drawing/2014/main" id="{1031E18F-A639-4216-B918-A864D4CB48D0}"/>
              </a:ext>
            </a:extLst>
          </p:cNvPr>
          <p:cNvSpPr/>
          <p:nvPr/>
        </p:nvSpPr>
        <p:spPr>
          <a:xfrm>
            <a:off x="331753" y="4767023"/>
            <a:ext cx="9796120" cy="1569660"/>
          </a:xfrm>
          <a:prstGeom prst="rect">
            <a:avLst/>
          </a:prstGeom>
        </p:spPr>
        <p:txBody>
          <a:bodyPr wrap="square">
            <a:spAutoFit/>
          </a:bodyPr>
          <a:lstStyle/>
          <a:p>
            <a:pPr marL="914400"/>
            <a:r>
              <a:rPr lang="en-GB" sz="1600" i="1" dirty="0">
                <a:solidFill>
                  <a:srgbClr val="1F497D"/>
                </a:solidFill>
                <a:latin typeface="Calibri" panose="020F0502020204030204" pitchFamily="34" charset="0"/>
                <a:ea typeface="Calibri" panose="020F0502020204030204" pitchFamily="34" charset="0"/>
              </a:rPr>
              <a:t>“There are so many reasons why people don’t report incidents of violence or aggression; it’s just part of the job, no one will do anything, I don’t have the time… We need to make sure all of our staff know this isn’t part of the job and it’s not ok.”</a:t>
            </a:r>
          </a:p>
          <a:p>
            <a:pPr marL="914400"/>
            <a:endParaRPr lang="en-GB" sz="1600" i="1" dirty="0">
              <a:latin typeface="Calibri" panose="020F0502020204030204" pitchFamily="34" charset="0"/>
              <a:ea typeface="Calibri" panose="020F0502020204030204" pitchFamily="34" charset="0"/>
            </a:endParaRPr>
          </a:p>
          <a:p>
            <a:r>
              <a:rPr lang="en-GB" sz="1600" b="1" dirty="0">
                <a:latin typeface="Calibri" panose="020F0502020204030204" pitchFamily="34" charset="0"/>
                <a:ea typeface="Calibri" panose="020F0502020204030204" pitchFamily="34" charset="0"/>
              </a:rPr>
              <a:t>Nicola Rose, </a:t>
            </a:r>
            <a:r>
              <a:rPr lang="en-GB" sz="1600" b="1" dirty="0"/>
              <a:t>Divisional Director of Nursing, Planned Care, Chelsea and Westminster  Hospital NHS Foundation Trust</a:t>
            </a:r>
            <a:endParaRPr lang="en-GB" sz="1600" b="1" dirty="0">
              <a:latin typeface="Calibri" panose="020F05020202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31964D97-4947-4D0C-A4C6-70ACA0899399}"/>
              </a:ext>
            </a:extLst>
          </p:cNvPr>
          <p:cNvSpPr/>
          <p:nvPr/>
        </p:nvSpPr>
        <p:spPr>
          <a:xfrm>
            <a:off x="304800" y="3048765"/>
            <a:ext cx="9920577" cy="1569660"/>
          </a:xfrm>
          <a:prstGeom prst="rect">
            <a:avLst/>
          </a:prstGeom>
        </p:spPr>
        <p:txBody>
          <a:bodyPr wrap="square">
            <a:spAutoFit/>
          </a:bodyPr>
          <a:lstStyle/>
          <a:p>
            <a:pPr marL="914400"/>
            <a:r>
              <a:rPr lang="en-GB" sz="1600" i="1" dirty="0">
                <a:solidFill>
                  <a:srgbClr val="1F497D"/>
                </a:solidFill>
                <a:latin typeface="Calibri" panose="020F0502020204030204" pitchFamily="34" charset="0"/>
                <a:ea typeface="Calibri" panose="020F0502020204030204" pitchFamily="34" charset="0"/>
              </a:rPr>
              <a:t>Having been physically and verbally abused at work I know how much of an impact this has on our teams. Its hurtful and its personal – when someone is commenting about you, your appearance, what they don’t think you are good at or attacking you it’s incredibly personal and something that you take home and you continue to think about. It makes you feel like less of a human. When the opportunity arose to be the operational lead for staff safety at our organisation this was something that I was really keen to be involved in.”</a:t>
            </a:r>
            <a:endParaRPr lang="en-GB" sz="1600" i="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2734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304800" y="177145"/>
            <a:ext cx="9433265" cy="803361"/>
          </a:xfrm>
          <a:prstGeom prst="rect">
            <a:avLst/>
          </a:prstGeom>
          <a:noFill/>
        </p:spPr>
        <p:txBody>
          <a:bodyPr wrap="square" rtlCol="0">
            <a:spAutoFit/>
          </a:bodyPr>
          <a:lstStyle/>
          <a:p>
            <a:pPr>
              <a:lnSpc>
                <a:spcPts val="6280"/>
              </a:lnSpc>
            </a:pPr>
            <a:r>
              <a:rPr lang="en-US" sz="3600" b="1" dirty="0">
                <a:solidFill>
                  <a:srgbClr val="005EB8"/>
                </a:solidFill>
                <a:latin typeface="Arial" panose="020B0604020202020204" pitchFamily="34" charset="0"/>
                <a:cs typeface="Arial" panose="020B0604020202020204" pitchFamily="34" charset="0"/>
              </a:rPr>
              <a:t>Example wording for staff facing message </a:t>
            </a:r>
          </a:p>
        </p:txBody>
      </p:sp>
      <p:sp>
        <p:nvSpPr>
          <p:cNvPr id="5" name="TextBox 4">
            <a:extLst>
              <a:ext uri="{FF2B5EF4-FFF2-40B4-BE49-F238E27FC236}">
                <a16:creationId xmlns:a16="http://schemas.microsoft.com/office/drawing/2014/main" id="{5C20DC15-65BB-48FB-A5D5-6FC02E3B0B71}"/>
              </a:ext>
            </a:extLst>
          </p:cNvPr>
          <p:cNvSpPr txBox="1"/>
          <p:nvPr/>
        </p:nvSpPr>
        <p:spPr>
          <a:xfrm>
            <a:off x="475035" y="1428373"/>
            <a:ext cx="7943871" cy="4401205"/>
          </a:xfrm>
          <a:prstGeom prst="rect">
            <a:avLst/>
          </a:prstGeom>
          <a:noFill/>
        </p:spPr>
        <p:txBody>
          <a:bodyPr wrap="square" rtlCol="0">
            <a:spAutoFit/>
          </a:bodyPr>
          <a:lstStyle/>
          <a:p>
            <a:pPr fontAlgn="base">
              <a:spcAft>
                <a:spcPts val="600"/>
              </a:spcAft>
            </a:pPr>
            <a:r>
              <a:rPr lang="en-GB" dirty="0"/>
              <a:t>The </a:t>
            </a:r>
            <a:r>
              <a:rPr lang="en-GB" u="sng" dirty="0">
                <a:hlinkClick r:id="rId3"/>
              </a:rPr>
              <a:t>2021 NHS Staff Survey</a:t>
            </a:r>
            <a:r>
              <a:rPr lang="en-GB" dirty="0"/>
              <a:t> for England found that </a:t>
            </a:r>
            <a:r>
              <a:rPr lang="en-US" dirty="0"/>
              <a:t>27.5% of NHS Staff experienced harassment, bullying or abuse </a:t>
            </a:r>
            <a:r>
              <a:rPr lang="en-GB" dirty="0"/>
              <a:t>from patients, service users, their relatives or other members of the public in the last 12 months. </a:t>
            </a:r>
          </a:p>
          <a:p>
            <a:r>
              <a:rPr lang="en-GB" dirty="0"/>
              <a:t>We know that you go to work each day to do the very best for our patients, their families and the community.</a:t>
            </a:r>
          </a:p>
          <a:p>
            <a:endParaRPr lang="en-GB" sz="500" dirty="0"/>
          </a:p>
          <a:p>
            <a:r>
              <a:rPr lang="en-GB" dirty="0"/>
              <a:t>We, the executive team of </a:t>
            </a:r>
            <a:r>
              <a:rPr lang="en-GB" dirty="0">
                <a:highlight>
                  <a:srgbClr val="FFFF00"/>
                </a:highlight>
              </a:rPr>
              <a:t>(organisation), </a:t>
            </a:r>
            <a:r>
              <a:rPr lang="en-GB" dirty="0"/>
              <a:t>are speaking with one voice to say that any abuse or violence directed at NHS staff, in whatever setting they work, is unacceptable. </a:t>
            </a:r>
            <a:r>
              <a:rPr lang="en-GB" u="sng" dirty="0"/>
              <a:t>We are taking steps to protect you by </a:t>
            </a:r>
            <a:r>
              <a:rPr lang="en-GB" dirty="0"/>
              <a:t> </a:t>
            </a:r>
            <a:r>
              <a:rPr lang="en-GB" dirty="0">
                <a:highlight>
                  <a:srgbClr val="FFFF00"/>
                </a:highlight>
              </a:rPr>
              <a:t>[insert specific interventions here:]</a:t>
            </a:r>
          </a:p>
          <a:p>
            <a:endParaRPr lang="en-GB" sz="700" dirty="0"/>
          </a:p>
          <a:p>
            <a:r>
              <a:rPr lang="en-GB" dirty="0"/>
              <a:t>We want to encourage you to report all forms of verbal or physical abuse from patients, their families and their friends so that we may support you and so that we may act. </a:t>
            </a:r>
            <a:r>
              <a:rPr lang="en-GB" dirty="0">
                <a:highlight>
                  <a:srgbClr val="FFFF00"/>
                </a:highlight>
              </a:rPr>
              <a:t>[insert information about how to report abuse locally]</a:t>
            </a:r>
          </a:p>
          <a:p>
            <a:endParaRPr lang="en-GB" sz="1100" dirty="0">
              <a:highlight>
                <a:srgbClr val="FFFF00"/>
              </a:highlight>
            </a:endParaRPr>
          </a:p>
          <a:p>
            <a:r>
              <a:rPr lang="en-GB" dirty="0"/>
              <a:t>Above all we want you to know that we appreciate you and thank you for continuing to care for people when they are at their most vulnerable.</a:t>
            </a:r>
          </a:p>
        </p:txBody>
      </p:sp>
      <p:pic>
        <p:nvPicPr>
          <p:cNvPr id="3" name="Picture 2">
            <a:extLst>
              <a:ext uri="{FF2B5EF4-FFF2-40B4-BE49-F238E27FC236}">
                <a16:creationId xmlns:a16="http://schemas.microsoft.com/office/drawing/2014/main" id="{9DCEF2C1-1979-464C-8BD2-A6A85FFCEC9C}"/>
              </a:ext>
            </a:extLst>
          </p:cNvPr>
          <p:cNvPicPr>
            <a:picLocks noChangeAspect="1"/>
          </p:cNvPicPr>
          <p:nvPr/>
        </p:nvPicPr>
        <p:blipFill>
          <a:blip r:embed="rId4"/>
          <a:stretch>
            <a:fillRect/>
          </a:stretch>
        </p:blipFill>
        <p:spPr>
          <a:xfrm>
            <a:off x="8347344" y="3257945"/>
            <a:ext cx="3658575" cy="1825783"/>
          </a:xfrm>
          <a:prstGeom prst="rect">
            <a:avLst/>
          </a:prstGeom>
        </p:spPr>
      </p:pic>
    </p:spTree>
    <p:extLst>
      <p:ext uri="{BB962C8B-B14F-4D97-AF65-F5344CB8AC3E}">
        <p14:creationId xmlns:p14="http://schemas.microsoft.com/office/powerpoint/2010/main" val="2205765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418116" y="390268"/>
            <a:ext cx="9433265" cy="900246"/>
          </a:xfrm>
          <a:prstGeom prst="rect">
            <a:avLst/>
          </a:prstGeom>
          <a:noFill/>
        </p:spPr>
        <p:txBody>
          <a:bodyPr wrap="square" rtlCol="0">
            <a:spAutoFit/>
          </a:bodyPr>
          <a:lstStyle/>
          <a:p>
            <a:pPr>
              <a:lnSpc>
                <a:spcPts val="6280"/>
              </a:lnSpc>
            </a:pPr>
            <a:r>
              <a:rPr lang="en-US" sz="5400" b="1" dirty="0">
                <a:solidFill>
                  <a:srgbClr val="005EB8"/>
                </a:solidFill>
                <a:latin typeface="Arial" panose="020B0604020202020204" pitchFamily="34" charset="0"/>
                <a:cs typeface="Arial" panose="020B0604020202020204" pitchFamily="34" charset="0"/>
              </a:rPr>
              <a:t>Get in touch!</a:t>
            </a:r>
          </a:p>
        </p:txBody>
      </p:sp>
      <p:sp>
        <p:nvSpPr>
          <p:cNvPr id="5" name="TextBox 4">
            <a:extLst>
              <a:ext uri="{FF2B5EF4-FFF2-40B4-BE49-F238E27FC236}">
                <a16:creationId xmlns:a16="http://schemas.microsoft.com/office/drawing/2014/main" id="{82567991-3B33-4B31-89D4-A83A66C1A06C}"/>
              </a:ext>
            </a:extLst>
          </p:cNvPr>
          <p:cNvSpPr txBox="1"/>
          <p:nvPr/>
        </p:nvSpPr>
        <p:spPr>
          <a:xfrm>
            <a:off x="723410" y="2037780"/>
            <a:ext cx="10607199" cy="3117007"/>
          </a:xfrm>
          <a:prstGeom prst="rect">
            <a:avLst/>
          </a:prstGeom>
          <a:noFill/>
        </p:spPr>
        <p:txBody>
          <a:bodyPr wrap="square" rtlCol="0">
            <a:spAutoFit/>
          </a:bodyPr>
          <a:lstStyle/>
          <a:p>
            <a:pPr>
              <a:lnSpc>
                <a:spcPct val="150000"/>
              </a:lnSpc>
            </a:pPr>
            <a:r>
              <a:rPr lang="en-US" sz="2400" b="1" dirty="0">
                <a:solidFill>
                  <a:srgbClr val="005EB8"/>
                </a:solidFill>
                <a:latin typeface="Arial" panose="020B0604020202020204" pitchFamily="34" charset="0"/>
                <a:cs typeface="Arial" panose="020B0604020202020204" pitchFamily="34" charset="0"/>
              </a:rPr>
              <a:t>Please do let us know how this activity went!</a:t>
            </a:r>
          </a:p>
          <a:p>
            <a:pPr>
              <a:lnSpc>
                <a:spcPct val="150000"/>
              </a:lnSpc>
            </a:pPr>
            <a:r>
              <a:rPr lang="en-US" sz="2400" b="1" dirty="0">
                <a:solidFill>
                  <a:srgbClr val="005EB8"/>
                </a:solidFill>
                <a:latin typeface="Arial" panose="020B0604020202020204" pitchFamily="34" charset="0"/>
                <a:cs typeface="Arial" panose="020B0604020202020204" pitchFamily="34" charset="0"/>
              </a:rPr>
              <a:t>If you have any feedback or questions about this toolkit or any of the information within it, please contact the strategic communications team at NHS England </a:t>
            </a:r>
            <a:r>
              <a:rPr lang="en-US" sz="2400" b="1" dirty="0">
                <a:solidFill>
                  <a:srgbClr val="005EB8"/>
                </a:solidFill>
                <a:latin typeface="Arial" panose="020B0604020202020204" pitchFamily="34" charset="0"/>
                <a:cs typeface="Arial" panose="020B0604020202020204" pitchFamily="34" charset="0"/>
                <a:hlinkClick r:id="rId3"/>
              </a:rPr>
              <a:t>Strategic.comms@nhs.net</a:t>
            </a:r>
            <a:r>
              <a:rPr lang="en-US" sz="2400" b="1" dirty="0">
                <a:solidFill>
                  <a:srgbClr val="005EB8"/>
                </a:solidFill>
                <a:latin typeface="Arial" panose="020B0604020202020204" pitchFamily="34" charset="0"/>
                <a:cs typeface="Arial" panose="020B0604020202020204" pitchFamily="34" charset="0"/>
              </a:rPr>
              <a:t> </a:t>
            </a:r>
          </a:p>
          <a:p>
            <a:pPr>
              <a:lnSpc>
                <a:spcPct val="150000"/>
              </a:lnSpc>
            </a:pPr>
            <a:endParaRPr lang="en-US" sz="1200" b="1" dirty="0">
              <a:solidFill>
                <a:srgbClr val="005EB8"/>
              </a:solidFill>
              <a:latin typeface="Arial" panose="020B0604020202020204" pitchFamily="34" charset="0"/>
              <a:cs typeface="Arial" panose="020B0604020202020204" pitchFamily="34" charset="0"/>
            </a:endParaRPr>
          </a:p>
          <a:p>
            <a:pPr>
              <a:lnSpc>
                <a:spcPct val="150000"/>
              </a:lnSpc>
            </a:pPr>
            <a:r>
              <a:rPr lang="en-US" sz="2400" b="1" dirty="0">
                <a:solidFill>
                  <a:srgbClr val="005EB8"/>
                </a:solidFill>
                <a:latin typeface="Arial" panose="020B0604020202020204" pitchFamily="34" charset="0"/>
                <a:cs typeface="Arial" panose="020B0604020202020204" pitchFamily="34" charset="0"/>
              </a:rPr>
              <a:t>If people have questions or need help – Please get in touch</a:t>
            </a:r>
          </a:p>
        </p:txBody>
      </p:sp>
    </p:spTree>
    <p:extLst>
      <p:ext uri="{BB962C8B-B14F-4D97-AF65-F5344CB8AC3E}">
        <p14:creationId xmlns:p14="http://schemas.microsoft.com/office/powerpoint/2010/main" val="310505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6870"/>
            <a:ext cx="8270286" cy="803361"/>
          </a:xfrm>
          <a:prstGeom prst="rect">
            <a:avLst/>
          </a:prstGeom>
          <a:noFill/>
        </p:spPr>
        <p:txBody>
          <a:bodyPr wrap="square" rtlCol="0">
            <a:spAutoFit/>
          </a:bodyPr>
          <a:lstStyle/>
          <a:p>
            <a:pPr>
              <a:lnSpc>
                <a:spcPts val="6280"/>
              </a:lnSpc>
            </a:pPr>
            <a:r>
              <a:rPr lang="en-US" sz="3600" b="1" dirty="0">
                <a:solidFill>
                  <a:srgbClr val="005EB8"/>
                </a:solidFill>
                <a:latin typeface="Arial" panose="020B0604020202020204" pitchFamily="34" charset="0"/>
                <a:cs typeface="Arial" panose="020B0604020202020204" pitchFamily="34" charset="0"/>
              </a:rPr>
              <a:t>What is the campaign?</a:t>
            </a:r>
          </a:p>
        </p:txBody>
      </p:sp>
      <p:sp>
        <p:nvSpPr>
          <p:cNvPr id="2" name="Rectangle 1">
            <a:extLst>
              <a:ext uri="{FF2B5EF4-FFF2-40B4-BE49-F238E27FC236}">
                <a16:creationId xmlns:a16="http://schemas.microsoft.com/office/drawing/2014/main" id="{7709AE66-DEFB-4F40-9775-F3B2834BB3CC}"/>
              </a:ext>
            </a:extLst>
          </p:cNvPr>
          <p:cNvSpPr/>
          <p:nvPr/>
        </p:nvSpPr>
        <p:spPr>
          <a:xfrm>
            <a:off x="563005" y="1743435"/>
            <a:ext cx="5949114" cy="4231928"/>
          </a:xfrm>
          <a:prstGeom prst="rect">
            <a:avLst/>
          </a:prstGeom>
        </p:spPr>
        <p:txBody>
          <a:bodyPr wrap="square">
            <a:spAutoFit/>
          </a:bodyPr>
          <a:lstStyle/>
          <a:p>
            <a:pPr marL="28575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The </a:t>
            </a:r>
            <a:r>
              <a:rPr lang="en-GB" sz="1200" u="sng" dirty="0">
                <a:latin typeface="Arial" panose="020B0604020202020204" pitchFamily="34" charset="0"/>
                <a:cs typeface="Arial" panose="020B0604020202020204" pitchFamily="34" charset="0"/>
                <a:hlinkClick r:id="rId3"/>
              </a:rPr>
              <a:t>2021 NHS Staff Survey</a:t>
            </a:r>
            <a:r>
              <a:rPr lang="en-GB" sz="1200" dirty="0">
                <a:latin typeface="Arial" panose="020B0604020202020204" pitchFamily="34" charset="0"/>
                <a:cs typeface="Arial" panose="020B0604020202020204" pitchFamily="34" charset="0"/>
              </a:rPr>
              <a:t> for England found that </a:t>
            </a:r>
            <a:r>
              <a:rPr lang="en-US" sz="1200" dirty="0">
                <a:latin typeface="Arial" panose="020B0604020202020204" pitchFamily="34" charset="0"/>
                <a:cs typeface="Arial" panose="020B0604020202020204" pitchFamily="34" charset="0"/>
              </a:rPr>
              <a:t>27.5% of NHS Staff experienced harassment, bullying or abuse </a:t>
            </a:r>
            <a:r>
              <a:rPr lang="en-GB" sz="1200" dirty="0">
                <a:latin typeface="Arial" panose="020B0604020202020204" pitchFamily="34" charset="0"/>
                <a:cs typeface="Arial" panose="020B0604020202020204" pitchFamily="34" charset="0"/>
              </a:rPr>
              <a:t>from patients, service users, their relatives or other members of the public in the last 12 months.</a:t>
            </a:r>
          </a:p>
          <a:p>
            <a:pPr fontAlgn="base"/>
            <a:endParaRPr lang="en-GB" sz="100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14.3% of staff</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responding experienced at least one incident of physical violence, staff in the ambulance service report far higher levels of violence - 31.4% more than double the national average. </a:t>
            </a:r>
          </a:p>
          <a:p>
            <a:pPr marL="171450" indent="-171450" fontAlgn="base">
              <a:buFont typeface="Arial" panose="020B0604020202020204" pitchFamily="34" charset="0"/>
              <a:buChar char="•"/>
            </a:pPr>
            <a:endParaRPr lang="en-GB" sz="105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We know the damaging impact that violence, abuse and harassment can have on people’s health and wellbeing, affecting both mental and physical health.</a:t>
            </a:r>
          </a:p>
          <a:p>
            <a:pPr fontAlgn="base"/>
            <a:r>
              <a:rPr lang="en-GB" sz="12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This toolkit aims to bring together new public-facing assets which have been produced support NHS teams to reduce abuse and violence against staff featuring real NHS staff.  </a:t>
            </a:r>
          </a:p>
          <a:p>
            <a:pPr marL="285750" indent="-2857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We recognise that many local organisations will already have, or be planning, campaigns to achieve objectives, and communications and engagement colleagues will be best placed to decide if and how to integrate these resources. </a:t>
            </a:r>
          </a:p>
          <a:p>
            <a:pPr marL="285750" indent="-285750">
              <a:buFont typeface="Arial" panose="020B0604020202020204" pitchFamily="34" charset="0"/>
              <a:buChar char="•"/>
            </a:pPr>
            <a:endParaRPr lang="en-GB" sz="10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We would strongly recommend a similar ‘norming positive behaviour’ approach to these messages, as this is supported by behavioural science and staff/patient groups.</a:t>
            </a:r>
            <a:r>
              <a:rPr lang="en-US" sz="1200" b="1" dirty="0">
                <a:solidFill>
                  <a:srgbClr val="005EB8"/>
                </a:solidFill>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This means encouraging the public to treat our staff with respect rather than emphasising “zero tolerance” messaging </a:t>
            </a:r>
            <a:endParaRPr lang="en-US" sz="1200" b="1" dirty="0">
              <a:latin typeface="Arial" panose="020B0604020202020204" pitchFamily="34" charset="0"/>
              <a:cs typeface="Arial" panose="020B0604020202020204" pitchFamily="34" charset="0"/>
            </a:endParaRPr>
          </a:p>
        </p:txBody>
      </p:sp>
      <p:pic>
        <p:nvPicPr>
          <p:cNvPr id="4" name="Picture 3" descr="Graphical user interface&#10;&#10;Description automatically generated">
            <a:extLst>
              <a:ext uri="{FF2B5EF4-FFF2-40B4-BE49-F238E27FC236}">
                <a16:creationId xmlns:a16="http://schemas.microsoft.com/office/drawing/2014/main" id="{BCFE8B57-EC09-4F51-8449-87FFF37014BA}"/>
              </a:ext>
            </a:extLst>
          </p:cNvPr>
          <p:cNvPicPr>
            <a:picLocks noChangeAspect="1"/>
          </p:cNvPicPr>
          <p:nvPr/>
        </p:nvPicPr>
        <p:blipFill>
          <a:blip r:embed="rId4"/>
          <a:stretch>
            <a:fillRect/>
          </a:stretch>
        </p:blipFill>
        <p:spPr>
          <a:xfrm>
            <a:off x="6860488" y="1359258"/>
            <a:ext cx="4317476" cy="2428580"/>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038C4AC6-B132-4B1B-AB6B-8BD116C9E1FE}"/>
              </a:ext>
            </a:extLst>
          </p:cNvPr>
          <p:cNvPicPr>
            <a:picLocks noChangeAspect="1"/>
          </p:cNvPicPr>
          <p:nvPr/>
        </p:nvPicPr>
        <p:blipFill>
          <a:blip r:embed="rId5"/>
          <a:stretch>
            <a:fillRect/>
          </a:stretch>
        </p:blipFill>
        <p:spPr>
          <a:xfrm>
            <a:off x="7933909" y="4290345"/>
            <a:ext cx="3870100" cy="2176931"/>
          </a:xfrm>
          <a:prstGeom prst="rect">
            <a:avLst/>
          </a:prstGeom>
        </p:spPr>
      </p:pic>
    </p:spTree>
    <p:extLst>
      <p:ext uri="{BB962C8B-B14F-4D97-AF65-F5344CB8AC3E}">
        <p14:creationId xmlns:p14="http://schemas.microsoft.com/office/powerpoint/2010/main" val="389659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77145"/>
            <a:ext cx="8270286" cy="803361"/>
          </a:xfrm>
          <a:prstGeom prst="rect">
            <a:avLst/>
          </a:prstGeom>
          <a:noFill/>
        </p:spPr>
        <p:txBody>
          <a:bodyPr wrap="square" rtlCol="0">
            <a:spAutoFit/>
          </a:bodyPr>
          <a:lstStyle/>
          <a:p>
            <a:pPr>
              <a:lnSpc>
                <a:spcPts val="6280"/>
              </a:lnSpc>
            </a:pPr>
            <a:r>
              <a:rPr lang="en-US" sz="3600" b="1" dirty="0">
                <a:solidFill>
                  <a:srgbClr val="005EB8"/>
                </a:solidFill>
                <a:latin typeface="Arial" panose="020B0604020202020204" pitchFamily="34" charset="0"/>
                <a:cs typeface="Arial" panose="020B0604020202020204" pitchFamily="34" charset="0"/>
              </a:rPr>
              <a:t>Policy</a:t>
            </a:r>
          </a:p>
        </p:txBody>
      </p:sp>
      <p:sp>
        <p:nvSpPr>
          <p:cNvPr id="2" name="Rectangle 1">
            <a:extLst>
              <a:ext uri="{FF2B5EF4-FFF2-40B4-BE49-F238E27FC236}">
                <a16:creationId xmlns:a16="http://schemas.microsoft.com/office/drawing/2014/main" id="{7709AE66-DEFB-4F40-9775-F3B2834BB3CC}"/>
              </a:ext>
            </a:extLst>
          </p:cNvPr>
          <p:cNvSpPr/>
          <p:nvPr/>
        </p:nvSpPr>
        <p:spPr>
          <a:xfrm>
            <a:off x="480571" y="1046546"/>
            <a:ext cx="8758845" cy="5463034"/>
          </a:xfrm>
          <a:prstGeom prst="rect">
            <a:avLst/>
          </a:prstGeom>
        </p:spPr>
        <p:txBody>
          <a:bodyPr wrap="square">
            <a:spAutoFit/>
          </a:bodyPr>
          <a:lstStyle/>
          <a:p>
            <a:pPr fontAlgn="base"/>
            <a:r>
              <a:rPr lang="en-GB" sz="1200" dirty="0">
                <a:latin typeface="Arial" panose="020B0604020202020204" pitchFamily="34" charset="0"/>
                <a:cs typeface="Arial" panose="020B0604020202020204" pitchFamily="34" charset="0"/>
              </a:rPr>
              <a:t>The </a:t>
            </a:r>
            <a:r>
              <a:rPr lang="en-GB" sz="1200" dirty="0">
                <a:latin typeface="Arial" panose="020B0604020202020204" pitchFamily="34" charset="0"/>
                <a:cs typeface="Arial" panose="020B0604020202020204" pitchFamily="34" charset="0"/>
                <a:hlinkClick r:id="rId3"/>
              </a:rPr>
              <a:t>NHS Long Term Plan </a:t>
            </a:r>
            <a:r>
              <a:rPr lang="en-GB" sz="1200" dirty="0">
                <a:latin typeface="Arial" panose="020B0604020202020204" pitchFamily="34" charset="0"/>
                <a:cs typeface="Arial" panose="020B0604020202020204" pitchFamily="34" charset="0"/>
              </a:rPr>
              <a:t>and the </a:t>
            </a:r>
            <a:r>
              <a:rPr lang="en-GB" sz="1200" dirty="0">
                <a:latin typeface="Arial" panose="020B0604020202020204" pitchFamily="34" charset="0"/>
                <a:cs typeface="Arial" panose="020B0604020202020204" pitchFamily="34" charset="0"/>
                <a:hlinkClick r:id="rId4"/>
              </a:rPr>
              <a:t>NHS People Promise </a:t>
            </a:r>
            <a:r>
              <a:rPr lang="en-GB" sz="1200" dirty="0">
                <a:latin typeface="Arial" panose="020B0604020202020204" pitchFamily="34" charset="0"/>
                <a:cs typeface="Arial" panose="020B0604020202020204" pitchFamily="34" charset="0"/>
              </a:rPr>
              <a:t>both demonstrate a commitment to the health and wellbeing of NHS colleagues, and violence and abuse toward NHS colleagues is one of the many factors that can have a devastating and lasting impact on health and wellbeing.</a:t>
            </a:r>
          </a:p>
          <a:p>
            <a:endParaRPr lang="en-GB" sz="8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government has now legislated for the maximum prison sentence for common assault to be doubled to two years if the victim is an NHS worker, through the Police, Crime, Sentencing and Courts Bill 2021. </a:t>
            </a:r>
          </a:p>
          <a:p>
            <a:endParaRPr lang="en-GB" sz="7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However, we know that we need to focus on prevention rather than prosecution so we are taking action to protect and support all staff through the </a:t>
            </a:r>
            <a:r>
              <a:rPr lang="en-GB" sz="1200" u="sng" dirty="0">
                <a:latin typeface="Arial" panose="020B0604020202020204" pitchFamily="34" charset="0"/>
                <a:cs typeface="Arial" panose="020B0604020202020204" pitchFamily="34" charset="0"/>
                <a:hlinkClick r:id="rId5"/>
              </a:rPr>
              <a:t>NHS Violence Prevention and Reduction Standard</a:t>
            </a:r>
            <a:r>
              <a:rPr lang="en-GB" sz="1200" u="sng" dirty="0">
                <a:latin typeface="Arial" panose="020B0604020202020204" pitchFamily="34" charset="0"/>
                <a:cs typeface="Arial" panose="020B0604020202020204" pitchFamily="34" charset="0"/>
              </a:rPr>
              <a:t> – a risk based framework to improve staff safety</a:t>
            </a:r>
            <a:r>
              <a:rPr lang="en-GB" sz="1200" dirty="0">
                <a:latin typeface="Arial" panose="020B0604020202020204" pitchFamily="34" charset="0"/>
                <a:cs typeface="Arial" panose="020B0604020202020204" pitchFamily="34" charset="0"/>
              </a:rPr>
              <a:t>, complementing action taken already by individual employers. This includes: </a:t>
            </a:r>
          </a:p>
          <a:p>
            <a:endParaRPr lang="en-GB" sz="1000" dirty="0">
              <a:latin typeface="Arial" panose="020B0604020202020204" pitchFamily="34" charset="0"/>
              <a:cs typeface="Arial" panose="020B0604020202020204" pitchFamily="34" charset="0"/>
            </a:endParaRPr>
          </a:p>
          <a:p>
            <a:pPr marL="285750" lvl="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Investing, £8.4 million in a 3 year trial on the use of body worn video across the 11 Ambulance Services (10 Trusts plus the Isle of Wight Ambulance Service) in England </a:t>
            </a:r>
          </a:p>
          <a:p>
            <a:pPr marL="285750" lvl="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Investing a further £500K through our work with the Association of Ambulance Chief Executives to develop a central violence prevention hub to improve and better coordinate responses, training and support to staff experiencing violence and abuse across the service, including a review of de-escalation and restraint training</a:t>
            </a:r>
          </a:p>
          <a:p>
            <a:pPr marL="285750" lvl="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Developing a national NHS Preventing Violence Against Staff Network with over 300 members which aims to bring violence prevention leads together to facilitate the sharing of good practice and evidence-based practice to inform violence prevention activities</a:t>
            </a:r>
          </a:p>
          <a:p>
            <a:pPr marL="285750" lvl="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Developing a comprehensive programme of education, training and development opportunities to improve understanding and knowledge around violence prevention, advocating a public health, trauma informed approach in line with WHO guidance</a:t>
            </a:r>
          </a:p>
          <a:p>
            <a:pPr marL="285750" lvl="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Entering in to a </a:t>
            </a:r>
            <a:r>
              <a:rPr lang="en-GB" sz="1200" u="sng" dirty="0">
                <a:latin typeface="Arial" panose="020B0604020202020204" pitchFamily="34" charset="0"/>
                <a:cs typeface="Arial" panose="020B0604020202020204" pitchFamily="34" charset="0"/>
                <a:hlinkClick r:id="rId6"/>
              </a:rPr>
              <a:t>joint agreement</a:t>
            </a:r>
            <a:r>
              <a:rPr lang="en-GB" sz="1200" dirty="0">
                <a:latin typeface="Arial" panose="020B0604020202020204" pitchFamily="34" charset="0"/>
                <a:cs typeface="Arial" panose="020B0604020202020204" pitchFamily="34" charset="0"/>
              </a:rPr>
              <a:t> with His Majesty’s Prison and Probation Service (HMPPS), the National Fire Chiefs Council (NFCC), the National Police Chiefs Council (NPCC) and the Crown Prosecution Service (CPS) to ensure the more effective investigation and prosecution of cases where emergency workers are the victim of a crime</a:t>
            </a:r>
          </a:p>
          <a:p>
            <a:pPr marL="285750" lvl="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Updating the </a:t>
            </a:r>
            <a:r>
              <a:rPr lang="en-GB" sz="1200" u="sng" dirty="0">
                <a:latin typeface="Arial" panose="020B0604020202020204" pitchFamily="34" charset="0"/>
                <a:cs typeface="Arial" panose="020B0604020202020204" pitchFamily="34" charset="0"/>
                <a:hlinkClick r:id="rId7"/>
              </a:rPr>
              <a:t>NHS England » Primary Medical Care Policy and Guidance Manual (PGM)</a:t>
            </a:r>
            <a:r>
              <a:rPr lang="en-GB" sz="1200" dirty="0">
                <a:latin typeface="Arial" panose="020B0604020202020204" pitchFamily="34" charset="0"/>
                <a:cs typeface="Arial" panose="020B0604020202020204" pitchFamily="34" charset="0"/>
              </a:rPr>
              <a:t> with a new chapter on managing (non-violent) inappropriate and unacceptable patient behaviours, including protecting against discrimination, harassment or victimisation</a:t>
            </a:r>
          </a:p>
          <a:p>
            <a:pPr marL="285750" lvl="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Developing enhanced health and wellbeing </a:t>
            </a:r>
            <a:r>
              <a:rPr lang="en-GB" sz="1200" u="sng" dirty="0">
                <a:latin typeface="Arial" panose="020B0604020202020204" pitchFamily="34" charset="0"/>
                <a:cs typeface="Arial" panose="020B0604020202020204" pitchFamily="34" charset="0"/>
                <a:hlinkClick r:id="rId8"/>
              </a:rPr>
              <a:t>support for our NHS people</a:t>
            </a:r>
            <a:r>
              <a:rPr lang="en-GB" sz="1200" dirty="0">
                <a:latin typeface="Arial" panose="020B0604020202020204" pitchFamily="34" charset="0"/>
                <a:cs typeface="Arial" panose="020B0604020202020204" pitchFamily="34" charset="0"/>
              </a:rPr>
              <a:t>, including counselling, </a:t>
            </a:r>
            <a:r>
              <a:rPr lang="en-GB" sz="1200" u="sng" dirty="0">
                <a:latin typeface="Arial" panose="020B0604020202020204" pitchFamily="34" charset="0"/>
                <a:cs typeface="Arial" panose="020B0604020202020204" pitchFamily="34" charset="0"/>
                <a:hlinkClick r:id="rId9"/>
              </a:rPr>
              <a:t>coaching</a:t>
            </a:r>
            <a:r>
              <a:rPr lang="en-GB" sz="1200" dirty="0">
                <a:latin typeface="Arial" panose="020B0604020202020204" pitchFamily="34" charset="0"/>
                <a:cs typeface="Arial" panose="020B0604020202020204" pitchFamily="34" charset="0"/>
              </a:rPr>
              <a:t>, text support service, staff mental health and wellbeing hubs, </a:t>
            </a:r>
            <a:r>
              <a:rPr lang="en-GB" sz="1200" u="sng" dirty="0">
                <a:latin typeface="Arial" panose="020B0604020202020204" pitchFamily="34" charset="0"/>
                <a:cs typeface="Arial" panose="020B0604020202020204" pitchFamily="34" charset="0"/>
                <a:hlinkClick r:id="rId10"/>
              </a:rPr>
              <a:t>wellbeing apps</a:t>
            </a:r>
            <a:r>
              <a:rPr lang="en-GB" sz="1200" dirty="0">
                <a:latin typeface="Arial" panose="020B0604020202020204" pitchFamily="34" charset="0"/>
                <a:cs typeface="Arial" panose="020B0604020202020204" pitchFamily="34" charset="0"/>
              </a:rPr>
              <a:t> and more.</a:t>
            </a:r>
          </a:p>
        </p:txBody>
      </p:sp>
      <p:pic>
        <p:nvPicPr>
          <p:cNvPr id="4" name="Picture 3" descr="Text&#10;&#10;Description automatically generated">
            <a:extLst>
              <a:ext uri="{FF2B5EF4-FFF2-40B4-BE49-F238E27FC236}">
                <a16:creationId xmlns:a16="http://schemas.microsoft.com/office/drawing/2014/main" id="{E4912B46-ED51-4FD6-933D-B694F231B99A}"/>
              </a:ext>
            </a:extLst>
          </p:cNvPr>
          <p:cNvPicPr>
            <a:picLocks noChangeAspect="1"/>
          </p:cNvPicPr>
          <p:nvPr/>
        </p:nvPicPr>
        <p:blipFill>
          <a:blip r:embed="rId11"/>
          <a:stretch>
            <a:fillRect/>
          </a:stretch>
        </p:blipFill>
        <p:spPr>
          <a:xfrm>
            <a:off x="9692281" y="2180430"/>
            <a:ext cx="1813560" cy="2450592"/>
          </a:xfrm>
          <a:prstGeom prst="rect">
            <a:avLst/>
          </a:prstGeom>
        </p:spPr>
      </p:pic>
      <p:pic>
        <p:nvPicPr>
          <p:cNvPr id="7" name="Picture 6" descr="Diagram, schematic&#10;&#10;Description automatically generated">
            <a:extLst>
              <a:ext uri="{FF2B5EF4-FFF2-40B4-BE49-F238E27FC236}">
                <a16:creationId xmlns:a16="http://schemas.microsoft.com/office/drawing/2014/main" id="{FD155F21-BC18-4884-9EDA-839143B84F27}"/>
              </a:ext>
            </a:extLst>
          </p:cNvPr>
          <p:cNvPicPr>
            <a:picLocks noChangeAspect="1"/>
          </p:cNvPicPr>
          <p:nvPr/>
        </p:nvPicPr>
        <p:blipFill>
          <a:blip r:embed="rId12"/>
          <a:stretch>
            <a:fillRect/>
          </a:stretch>
        </p:blipFill>
        <p:spPr>
          <a:xfrm>
            <a:off x="9002290" y="5747043"/>
            <a:ext cx="2956417" cy="957371"/>
          </a:xfrm>
          <a:prstGeom prst="rect">
            <a:avLst/>
          </a:prstGeom>
        </p:spPr>
      </p:pic>
    </p:spTree>
    <p:extLst>
      <p:ext uri="{BB962C8B-B14F-4D97-AF65-F5344CB8AC3E}">
        <p14:creationId xmlns:p14="http://schemas.microsoft.com/office/powerpoint/2010/main" val="1805066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243784" y="198533"/>
            <a:ext cx="9363233" cy="646331"/>
          </a:xfrm>
          <a:prstGeom prst="rect">
            <a:avLst/>
          </a:prstGeom>
          <a:noFill/>
        </p:spPr>
        <p:txBody>
          <a:bodyPr wrap="square" rtlCol="0">
            <a:spAutoFit/>
          </a:bodyPr>
          <a:lstStyle/>
          <a:p>
            <a:r>
              <a:rPr lang="en-US" sz="3600" b="1" dirty="0">
                <a:solidFill>
                  <a:srgbClr val="005EB8"/>
                </a:solidFill>
                <a:latin typeface="Arial" panose="020B0604020202020204" pitchFamily="34" charset="0"/>
                <a:cs typeface="Arial" panose="020B0604020202020204" pitchFamily="34" charset="0"/>
              </a:rPr>
              <a:t>Audience and insights</a:t>
            </a:r>
          </a:p>
        </p:txBody>
      </p:sp>
      <p:sp>
        <p:nvSpPr>
          <p:cNvPr id="9" name="TextBox 8">
            <a:extLst>
              <a:ext uri="{FF2B5EF4-FFF2-40B4-BE49-F238E27FC236}">
                <a16:creationId xmlns:a16="http://schemas.microsoft.com/office/drawing/2014/main" id="{4AF9D709-AD54-4072-9233-9179F778DE77}"/>
              </a:ext>
            </a:extLst>
          </p:cNvPr>
          <p:cNvSpPr txBox="1"/>
          <p:nvPr/>
        </p:nvSpPr>
        <p:spPr>
          <a:xfrm>
            <a:off x="558448" y="1795657"/>
            <a:ext cx="7533739" cy="3714598"/>
          </a:xfrm>
          <a:prstGeom prst="rect">
            <a:avLst/>
          </a:prstGeom>
          <a:noFill/>
        </p:spPr>
        <p:txBody>
          <a:bodyPr wrap="square" rtlCol="0">
            <a:spAutoFit/>
          </a:bodyPr>
          <a:lstStyle/>
          <a:p>
            <a:endParaRPr lang="en-US" sz="1200" b="1" dirty="0">
              <a:solidFill>
                <a:srgbClr val="005EB8"/>
              </a:solidFill>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The </a:t>
            </a:r>
            <a:r>
              <a:rPr lang="en-GB" sz="1200" u="sng" dirty="0">
                <a:latin typeface="Arial" panose="020B0604020202020204" pitchFamily="34" charset="0"/>
                <a:cs typeface="Arial" panose="020B0604020202020204" pitchFamily="34" charset="0"/>
                <a:hlinkClick r:id="rId3"/>
              </a:rPr>
              <a:t>2021 NHS Staff Survey</a:t>
            </a:r>
            <a:r>
              <a:rPr lang="en-GB" sz="1200" dirty="0">
                <a:latin typeface="Arial" panose="020B0604020202020204" pitchFamily="34" charset="0"/>
                <a:cs typeface="Arial" panose="020B0604020202020204" pitchFamily="34" charset="0"/>
              </a:rPr>
              <a:t> for England found that </a:t>
            </a:r>
            <a:r>
              <a:rPr lang="en-US" sz="1200" dirty="0">
                <a:latin typeface="Arial" panose="020B0604020202020204" pitchFamily="34" charset="0"/>
                <a:cs typeface="Arial" panose="020B0604020202020204" pitchFamily="34" charset="0"/>
              </a:rPr>
              <a:t>27.5% of NHS Staff experienced harassment, bullying or abuse </a:t>
            </a:r>
            <a:r>
              <a:rPr lang="en-GB" sz="1200" dirty="0">
                <a:latin typeface="Arial" panose="020B0604020202020204" pitchFamily="34" charset="0"/>
                <a:cs typeface="Arial" panose="020B0604020202020204" pitchFamily="34" charset="0"/>
              </a:rPr>
              <a:t>from patients, service users, their relatives or other members of the public in the last 12 months. </a:t>
            </a:r>
          </a:p>
          <a:p>
            <a:pPr fontAlgn="base"/>
            <a:endParaRPr lang="en-GB" sz="105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14.3% of NHS staff</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responding experienced at least one incident of physical violence, with staff in the ambulance service reporting far higher levels of violence - 31.4%, more than double the national average.</a:t>
            </a:r>
          </a:p>
          <a:p>
            <a:pPr fontAlgn="base"/>
            <a:endParaRPr lang="en-GB" sz="10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46.8% of staff said that violent attacks at work contributed to them feeling unwell as a result of work-related stress in the last 12 months, with 31.1% thinking about leaving the organisation. (</a:t>
            </a:r>
            <a:r>
              <a:rPr lang="en-GB" sz="1200" u="sng" dirty="0">
                <a:latin typeface="Arial" panose="020B0604020202020204" pitchFamily="34" charset="0"/>
                <a:cs typeface="Arial" panose="020B0604020202020204" pitchFamily="34" charset="0"/>
                <a:hlinkClick r:id="rId4"/>
              </a:rPr>
              <a:t>YouGov</a:t>
            </a:r>
            <a:r>
              <a:rPr lang="en-GB" sz="1200" u="sng"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sz="1050"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Only 49% of staff said that last time they had experienced harassment, bullying or abuse at work it was reported.</a:t>
            </a:r>
          </a:p>
          <a:p>
            <a:endParaRPr lang="en-GB" sz="105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The latest reported data taken from 11 Ambulance Services in England for 2020/21 shows a total of 3,569 physical assaults were recorded, representing a 32% increase in violence over the last five years.</a:t>
            </a:r>
          </a:p>
          <a:p>
            <a:pPr marL="285750" indent="-285750" fontAlgn="base">
              <a:buFont typeface="Arial" panose="020B0604020202020204" pitchFamily="34" charset="0"/>
              <a:buChar char="•"/>
            </a:pPr>
            <a:endParaRPr lang="en-GB" sz="105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NHS Resolution report that between 2016/17 and 2020/21 there were 2,852 claims made in respect of personal injury to NHS staff, and the cost of claims settled to date is £43.5m.</a:t>
            </a:r>
          </a:p>
        </p:txBody>
      </p:sp>
      <p:pic>
        <p:nvPicPr>
          <p:cNvPr id="5" name="Picture 4">
            <a:extLst>
              <a:ext uri="{FF2B5EF4-FFF2-40B4-BE49-F238E27FC236}">
                <a16:creationId xmlns:a16="http://schemas.microsoft.com/office/drawing/2014/main" id="{CB2BF871-EDC2-42F7-A9F9-93CF157392BC}"/>
              </a:ext>
            </a:extLst>
          </p:cNvPr>
          <p:cNvPicPr>
            <a:picLocks noChangeAspect="1"/>
          </p:cNvPicPr>
          <p:nvPr/>
        </p:nvPicPr>
        <p:blipFill>
          <a:blip r:embed="rId5"/>
          <a:stretch>
            <a:fillRect/>
          </a:stretch>
        </p:blipFill>
        <p:spPr>
          <a:xfrm>
            <a:off x="8404841" y="2110597"/>
            <a:ext cx="3228711" cy="2877286"/>
          </a:xfrm>
          <a:prstGeom prst="rect">
            <a:avLst/>
          </a:prstGeom>
        </p:spPr>
      </p:pic>
    </p:spTree>
    <p:extLst>
      <p:ext uri="{BB962C8B-B14F-4D97-AF65-F5344CB8AC3E}">
        <p14:creationId xmlns:p14="http://schemas.microsoft.com/office/powerpoint/2010/main" val="693016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803361"/>
          </a:xfrm>
          <a:prstGeom prst="rect">
            <a:avLst/>
          </a:prstGeom>
          <a:noFill/>
        </p:spPr>
        <p:txBody>
          <a:bodyPr wrap="square" rtlCol="0">
            <a:spAutoFit/>
          </a:bodyPr>
          <a:lstStyle/>
          <a:p>
            <a:pPr>
              <a:lnSpc>
                <a:spcPts val="6280"/>
              </a:lnSpc>
            </a:pPr>
            <a:r>
              <a:rPr lang="en-US" sz="3600" b="1" dirty="0">
                <a:solidFill>
                  <a:srgbClr val="005EB8"/>
                </a:solidFill>
                <a:latin typeface="Arial" panose="020B0604020202020204" pitchFamily="34" charset="0"/>
                <a:cs typeface="Arial" panose="020B0604020202020204" pitchFamily="34" charset="0"/>
              </a:rPr>
              <a:t>Key messages (Staff facing)</a:t>
            </a:r>
          </a:p>
        </p:txBody>
      </p:sp>
      <p:sp>
        <p:nvSpPr>
          <p:cNvPr id="7" name="TextBox 6">
            <a:extLst>
              <a:ext uri="{FF2B5EF4-FFF2-40B4-BE49-F238E27FC236}">
                <a16:creationId xmlns:a16="http://schemas.microsoft.com/office/drawing/2014/main" id="{56CFB804-4BBD-4433-AA13-7688D1652640}"/>
              </a:ext>
            </a:extLst>
          </p:cNvPr>
          <p:cNvSpPr txBox="1"/>
          <p:nvPr/>
        </p:nvSpPr>
        <p:spPr>
          <a:xfrm>
            <a:off x="404322" y="1241266"/>
            <a:ext cx="11383356" cy="504413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Last year our staff survey showed that </a:t>
            </a:r>
            <a:r>
              <a:rPr lang="en-GB" sz="1200" dirty="0">
                <a:highlight>
                  <a:srgbClr val="FFFF00"/>
                </a:highlight>
                <a:latin typeface="Arial" panose="020B0604020202020204" pitchFamily="34" charset="0"/>
                <a:cs typeface="Arial" panose="020B0604020202020204" pitchFamily="34" charset="0"/>
              </a:rPr>
              <a:t>[insert local stat] </a:t>
            </a:r>
            <a:r>
              <a:rPr lang="en-GB" sz="1200" dirty="0">
                <a:latin typeface="Arial" panose="020B0604020202020204" pitchFamily="34" charset="0"/>
                <a:cs typeface="Arial" panose="020B0604020202020204" pitchFamily="34" charset="0"/>
              </a:rPr>
              <a:t>at </a:t>
            </a:r>
            <a:r>
              <a:rPr lang="en-GB" sz="1200" dirty="0">
                <a:highlight>
                  <a:srgbClr val="FFFF00"/>
                </a:highlight>
                <a:latin typeface="Arial" panose="020B0604020202020204" pitchFamily="34" charset="0"/>
                <a:cs typeface="Arial" panose="020B0604020202020204" pitchFamily="34" charset="0"/>
              </a:rPr>
              <a:t>[NHS Organisation] </a:t>
            </a:r>
            <a:r>
              <a:rPr lang="en-GB" sz="1200" dirty="0">
                <a:latin typeface="Arial" panose="020B0604020202020204" pitchFamily="34" charset="0"/>
                <a:cs typeface="Arial" panose="020B0604020202020204" pitchFamily="34" charset="0"/>
              </a:rPr>
              <a:t>had been subject to physical violence from the people they were trying to care for. </a:t>
            </a:r>
          </a:p>
          <a:p>
            <a:pPr marL="285750" indent="-2857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We know that you go to work each day to do the very best for your patients, their families and the community.</a:t>
            </a:r>
          </a:p>
          <a:p>
            <a:pPr marL="285750" indent="-2857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Being assaulted or abused is not part of your job.</a:t>
            </a:r>
          </a:p>
          <a:p>
            <a:pPr marL="285750" indent="-2857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Nationally, only 49% of staff who had experienced abuse last year reported it.</a:t>
            </a:r>
          </a:p>
          <a:p>
            <a:pPr marL="285750" indent="-2857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You deserve to work without fear.</a:t>
            </a:r>
          </a:p>
          <a:p>
            <a:pPr>
              <a:lnSpc>
                <a:spcPct val="150000"/>
              </a:lnSpc>
            </a:pPr>
            <a:r>
              <a:rPr lang="en-US" sz="2400" b="1" dirty="0">
                <a:solidFill>
                  <a:srgbClr val="005EB8"/>
                </a:solidFill>
                <a:latin typeface="Arial" panose="020B0604020202020204" pitchFamily="34" charset="0"/>
                <a:cs typeface="Arial" panose="020B0604020202020204" pitchFamily="34" charset="0"/>
              </a:rPr>
              <a:t>Call to action</a:t>
            </a:r>
            <a:endParaRPr lang="en-US" sz="1600" b="1" i="1" dirty="0">
              <a:solidFill>
                <a:srgbClr val="FF0000"/>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We encourage you to report all forms of verbal or physical abuse from patients, their families and their friends so that we may support you and so that we may act</a:t>
            </a:r>
            <a:r>
              <a:rPr lang="en-GB" sz="1200" i="1" dirty="0">
                <a:latin typeface="Arial" panose="020B0604020202020204" pitchFamily="34" charset="0"/>
                <a:cs typeface="Arial" panose="020B0604020202020204" pitchFamily="34" charset="0"/>
              </a:rPr>
              <a:t>. </a:t>
            </a:r>
            <a:r>
              <a:rPr lang="en-GB" sz="1200" i="1" dirty="0">
                <a:highlight>
                  <a:srgbClr val="FFFF00"/>
                </a:highlight>
                <a:latin typeface="Arial" panose="020B0604020202020204" pitchFamily="34" charset="0"/>
                <a:cs typeface="Arial" panose="020B0604020202020204" pitchFamily="34" charset="0"/>
              </a:rPr>
              <a:t>(insert local mechanisms here)</a:t>
            </a:r>
          </a:p>
          <a:p>
            <a:pPr marL="342900" indent="-342900">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P</a:t>
            </a:r>
            <a:r>
              <a:rPr lang="en-GB" sz="1200" dirty="0">
                <a:latin typeface="Arial" panose="020B0604020202020204" pitchFamily="34" charset="0"/>
                <a:cs typeface="Arial" panose="020B0604020202020204" pitchFamily="34" charset="0"/>
              </a:rPr>
              <a:t>lease report any incidents of violence, aggression, bullying or harassment to someone that you trust. </a:t>
            </a:r>
          </a:p>
          <a:p>
            <a:pPr marL="342900" indent="-34290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You will be believed, and we will take action.</a:t>
            </a:r>
            <a:endParaRPr lang="en-US" sz="1200" dirty="0">
              <a:highlight>
                <a:srgbClr val="FFFF00"/>
              </a:highlight>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If you need someone to talk to, we have a confidential text support service that you can access by texting FRONTLINE to 85258 for support 24/7. This service is available to all our NHS colleagues who have had a tough day, who are feeling worried or overwhelmed, or who have a lot on their mind and need to talk it through.</a:t>
            </a:r>
          </a:p>
          <a:p>
            <a:pPr marL="342900" indent="-34290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hlinkClick r:id="rId3"/>
              </a:rPr>
              <a:t>Victim Support </a:t>
            </a:r>
            <a:r>
              <a:rPr lang="en-GB" sz="1200" dirty="0">
                <a:latin typeface="Arial" panose="020B0604020202020204" pitchFamily="34" charset="0"/>
                <a:cs typeface="Arial" panose="020B0604020202020204" pitchFamily="34" charset="0"/>
              </a:rPr>
              <a:t>operates a free and confidential 24/7 Support line and live chat service, every day of the year - offering specialist support to anyone who has been a victim of crime. </a:t>
            </a:r>
          </a:p>
          <a:p>
            <a:pPr marL="342900" indent="-34290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If you don’t know where to go to access NHS support, our free and confidential self-check tool can provide you with further information on the range of support offers that are available to help you identify what option is the right one for you to access. The self-check tool is now available at the following link: </a:t>
            </a:r>
            <a:r>
              <a:rPr lang="en-GB" sz="1200" dirty="0">
                <a:latin typeface="Arial" panose="020B0604020202020204" pitchFamily="34" charset="0"/>
                <a:cs typeface="Arial" panose="020B0604020202020204" pitchFamily="34" charset="0"/>
                <a:hlinkClick r:id="rId4"/>
              </a:rPr>
              <a:t>self-check tool.</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594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803361"/>
          </a:xfrm>
          <a:prstGeom prst="rect">
            <a:avLst/>
          </a:prstGeom>
          <a:noFill/>
        </p:spPr>
        <p:txBody>
          <a:bodyPr wrap="square" rtlCol="0">
            <a:spAutoFit/>
          </a:bodyPr>
          <a:lstStyle/>
          <a:p>
            <a:pPr>
              <a:lnSpc>
                <a:spcPts val="6280"/>
              </a:lnSpc>
            </a:pPr>
            <a:r>
              <a:rPr lang="en-US" sz="3600" b="1" dirty="0">
                <a:solidFill>
                  <a:srgbClr val="005EB8"/>
                </a:solidFill>
                <a:latin typeface="Arial" panose="020B0604020202020204" pitchFamily="34" charset="0"/>
                <a:cs typeface="Arial" panose="020B0604020202020204" pitchFamily="34" charset="0"/>
              </a:rPr>
              <a:t>Key messages (public facing)</a:t>
            </a:r>
          </a:p>
        </p:txBody>
      </p:sp>
      <p:sp>
        <p:nvSpPr>
          <p:cNvPr id="7" name="TextBox 6">
            <a:extLst>
              <a:ext uri="{FF2B5EF4-FFF2-40B4-BE49-F238E27FC236}">
                <a16:creationId xmlns:a16="http://schemas.microsoft.com/office/drawing/2014/main" id="{56CFB804-4BBD-4433-AA13-7688D1652640}"/>
              </a:ext>
            </a:extLst>
          </p:cNvPr>
          <p:cNvSpPr txBox="1"/>
          <p:nvPr/>
        </p:nvSpPr>
        <p:spPr>
          <a:xfrm>
            <a:off x="503844" y="1826750"/>
            <a:ext cx="7792868" cy="392466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Last year, our staff survey showed that </a:t>
            </a:r>
            <a:r>
              <a:rPr lang="en-GB" sz="1600" dirty="0">
                <a:highlight>
                  <a:srgbClr val="FFFF00"/>
                </a:highlight>
                <a:latin typeface="Arial" panose="020B0604020202020204" pitchFamily="34" charset="0"/>
                <a:cs typeface="Arial" panose="020B0604020202020204" pitchFamily="34" charset="0"/>
              </a:rPr>
              <a:t>[insert local stat] </a:t>
            </a:r>
            <a:r>
              <a:rPr lang="en-GB" sz="1600" dirty="0">
                <a:latin typeface="Arial" panose="020B0604020202020204" pitchFamily="34" charset="0"/>
                <a:cs typeface="Arial" panose="020B0604020202020204" pitchFamily="34" charset="0"/>
              </a:rPr>
              <a:t>at </a:t>
            </a:r>
            <a:r>
              <a:rPr lang="en-GB" sz="1600" dirty="0">
                <a:highlight>
                  <a:srgbClr val="FFFF00"/>
                </a:highlight>
                <a:latin typeface="Arial" panose="020B0604020202020204" pitchFamily="34" charset="0"/>
                <a:cs typeface="Arial" panose="020B0604020202020204" pitchFamily="34" charset="0"/>
              </a:rPr>
              <a:t>[NHS Organisation] </a:t>
            </a:r>
            <a:r>
              <a:rPr lang="en-GB" sz="1600" dirty="0">
                <a:latin typeface="Arial" panose="020B0604020202020204" pitchFamily="34" charset="0"/>
                <a:cs typeface="Arial" panose="020B0604020202020204" pitchFamily="34" charset="0"/>
              </a:rPr>
              <a:t>had been subject to physical violence from the people they were trying to care for. </a:t>
            </a:r>
          </a:p>
          <a:p>
            <a:pPr marL="342900" indent="-342900">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We believe that no member of our staff should have to work in fear. </a:t>
            </a:r>
          </a:p>
          <a:p>
            <a:pPr marL="342900" indent="-342900">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The NHS is here to help you. Thank you for treating us with respect.</a:t>
            </a:r>
            <a:endParaRPr lang="en-US" sz="1600" b="1" dirty="0">
              <a:solidFill>
                <a:srgbClr val="005EB8"/>
              </a:solidFill>
              <a:latin typeface="Arial" panose="020B0604020202020204" pitchFamily="34" charset="0"/>
              <a:cs typeface="Arial" panose="020B0604020202020204" pitchFamily="34" charset="0"/>
            </a:endParaRPr>
          </a:p>
          <a:p>
            <a:pPr>
              <a:lnSpc>
                <a:spcPct val="150000"/>
              </a:lnSpc>
            </a:pPr>
            <a:endParaRPr lang="en-US" sz="1600" b="1" dirty="0">
              <a:solidFill>
                <a:srgbClr val="005EB8"/>
              </a:solidFill>
              <a:latin typeface="Arial" panose="020B0604020202020204" pitchFamily="34" charset="0"/>
              <a:cs typeface="Arial" panose="020B0604020202020204" pitchFamily="34" charset="0"/>
            </a:endParaRPr>
          </a:p>
          <a:p>
            <a:pPr>
              <a:lnSpc>
                <a:spcPct val="150000"/>
              </a:lnSpc>
            </a:pPr>
            <a:r>
              <a:rPr lang="en-US" sz="2400" b="1" dirty="0">
                <a:solidFill>
                  <a:srgbClr val="005EB8"/>
                </a:solidFill>
                <a:latin typeface="Arial" panose="020B0604020202020204" pitchFamily="34" charset="0"/>
                <a:cs typeface="Arial" panose="020B0604020202020204" pitchFamily="34" charset="0"/>
              </a:rPr>
              <a:t>Call to action</a:t>
            </a:r>
            <a:endParaRPr lang="en-US" sz="1600" b="1" i="1" dirty="0">
              <a:solidFill>
                <a:srgbClr val="FF0000"/>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We are here to help you.</a:t>
            </a:r>
          </a:p>
          <a:p>
            <a:pPr marL="342900" indent="-34290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Thank you for treating us with staff respect. </a:t>
            </a:r>
          </a:p>
          <a:p>
            <a:pPr>
              <a:lnSpc>
                <a:spcPct val="150000"/>
              </a:lnSpc>
            </a:pPr>
            <a:r>
              <a:rPr lang="en-US" sz="1600" b="1" dirty="0">
                <a:solidFill>
                  <a:srgbClr val="005EB8"/>
                </a:solidFill>
                <a:latin typeface="Arial" panose="020B0604020202020204" pitchFamily="34" charset="0"/>
                <a:cs typeface="Arial" panose="020B0604020202020204" pitchFamily="34" charset="0"/>
              </a:rPr>
              <a:t> </a:t>
            </a:r>
          </a:p>
        </p:txBody>
      </p:sp>
      <p:pic>
        <p:nvPicPr>
          <p:cNvPr id="9" name="Picture 6">
            <a:extLst>
              <a:ext uri="{FF2B5EF4-FFF2-40B4-BE49-F238E27FC236}">
                <a16:creationId xmlns:a16="http://schemas.microsoft.com/office/drawing/2014/main" id="{FE8A3D71-F019-46D0-AAD9-EEB58E865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729" y="2091686"/>
            <a:ext cx="3220905" cy="33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076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3461981" cy="803361"/>
          </a:xfrm>
          <a:prstGeom prst="rect">
            <a:avLst/>
          </a:prstGeom>
          <a:noFill/>
        </p:spPr>
        <p:txBody>
          <a:bodyPr wrap="square" rtlCol="0">
            <a:spAutoFit/>
          </a:bodyPr>
          <a:lstStyle/>
          <a:p>
            <a:pPr>
              <a:lnSpc>
                <a:spcPts val="6280"/>
              </a:lnSpc>
            </a:pPr>
            <a:r>
              <a:rPr lang="en-US" sz="3600" b="1" dirty="0">
                <a:solidFill>
                  <a:srgbClr val="005EB8"/>
                </a:solidFill>
                <a:latin typeface="Arial" panose="020B0604020202020204" pitchFamily="34" charset="0"/>
                <a:cs typeface="Arial" panose="020B0604020202020204" pitchFamily="34" charset="0"/>
              </a:rPr>
              <a:t>Key dates</a:t>
            </a:r>
          </a:p>
        </p:txBody>
      </p:sp>
      <p:sp>
        <p:nvSpPr>
          <p:cNvPr id="2" name="Rectangle 1">
            <a:extLst>
              <a:ext uri="{FF2B5EF4-FFF2-40B4-BE49-F238E27FC236}">
                <a16:creationId xmlns:a16="http://schemas.microsoft.com/office/drawing/2014/main" id="{C8F24DA7-8CCD-4A3D-B4AA-4596822B3186}"/>
              </a:ext>
            </a:extLst>
          </p:cNvPr>
          <p:cNvSpPr/>
          <p:nvPr/>
        </p:nvSpPr>
        <p:spPr>
          <a:xfrm>
            <a:off x="847726" y="1438275"/>
            <a:ext cx="114300" cy="5130903"/>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oup 3">
            <a:extLst>
              <a:ext uri="{FF2B5EF4-FFF2-40B4-BE49-F238E27FC236}">
                <a16:creationId xmlns:a16="http://schemas.microsoft.com/office/drawing/2014/main" id="{62D7BC11-306F-4896-B903-8FCC3A83CEB1}"/>
              </a:ext>
            </a:extLst>
          </p:cNvPr>
          <p:cNvGrpSpPr/>
          <p:nvPr/>
        </p:nvGrpSpPr>
        <p:grpSpPr>
          <a:xfrm>
            <a:off x="700088" y="2130505"/>
            <a:ext cx="409575" cy="3746440"/>
            <a:chOff x="709612" y="1613708"/>
            <a:chExt cx="409575" cy="3746440"/>
          </a:xfrm>
          <a:solidFill>
            <a:srgbClr val="005EB8"/>
          </a:solidFill>
        </p:grpSpPr>
        <p:sp>
          <p:nvSpPr>
            <p:cNvPr id="3" name="Oval 2">
              <a:extLst>
                <a:ext uri="{FF2B5EF4-FFF2-40B4-BE49-F238E27FC236}">
                  <a16:creationId xmlns:a16="http://schemas.microsoft.com/office/drawing/2014/main" id="{F408F9C9-6815-43DC-9269-6AA46A62EFBA}"/>
                </a:ext>
              </a:extLst>
            </p:cNvPr>
            <p:cNvSpPr/>
            <p:nvPr/>
          </p:nvSpPr>
          <p:spPr>
            <a:xfrm>
              <a:off x="709612" y="1613708"/>
              <a:ext cx="409575" cy="4095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899EE51C-10A0-4F4E-9724-4DC3540717E0}"/>
                </a:ext>
              </a:extLst>
            </p:cNvPr>
            <p:cNvSpPr/>
            <p:nvPr/>
          </p:nvSpPr>
          <p:spPr>
            <a:xfrm>
              <a:off x="709612" y="3282141"/>
              <a:ext cx="409575" cy="4095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26129382-CA74-4D84-85BD-DF92B18FAE47}"/>
                </a:ext>
              </a:extLst>
            </p:cNvPr>
            <p:cNvSpPr/>
            <p:nvPr/>
          </p:nvSpPr>
          <p:spPr>
            <a:xfrm>
              <a:off x="709612" y="4950573"/>
              <a:ext cx="409575" cy="4095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7" name="TextBox 16">
            <a:extLst>
              <a:ext uri="{FF2B5EF4-FFF2-40B4-BE49-F238E27FC236}">
                <a16:creationId xmlns:a16="http://schemas.microsoft.com/office/drawing/2014/main" id="{3758DB35-3273-4F71-B355-E7413EB15AFE}"/>
              </a:ext>
            </a:extLst>
          </p:cNvPr>
          <p:cNvSpPr txBox="1"/>
          <p:nvPr/>
        </p:nvSpPr>
        <p:spPr>
          <a:xfrm>
            <a:off x="1247668" y="1547191"/>
            <a:ext cx="10638483" cy="1576201"/>
          </a:xfrm>
          <a:prstGeom prst="rect">
            <a:avLst/>
          </a:prstGeom>
          <a:noFill/>
        </p:spPr>
        <p:txBody>
          <a:bodyPr wrap="square" rtlCol="0">
            <a:spAutoFit/>
          </a:bodyPr>
          <a:lstStyle/>
          <a:p>
            <a:pPr>
              <a:lnSpc>
                <a:spcPts val="6280"/>
              </a:lnSpc>
            </a:pPr>
            <a:r>
              <a:rPr lang="en-GB" sz="2400" b="1" dirty="0">
                <a:solidFill>
                  <a:srgbClr val="005EB8"/>
                </a:solidFill>
                <a:latin typeface="Arial" panose="020B0604020202020204" pitchFamily="34" charset="0"/>
                <a:cs typeface="Arial" panose="020B0604020202020204" pitchFamily="34" charset="0"/>
              </a:rPr>
              <a:t>W/c 10 October, updated assets and communications toolkit live on the</a:t>
            </a:r>
            <a:r>
              <a:rPr lang="en-GB" sz="2400" b="1" dirty="0">
                <a:solidFill>
                  <a:srgbClr val="005EB8"/>
                </a:solidFill>
                <a:latin typeface="Arial" panose="020B0604020202020204" pitchFamily="34" charset="0"/>
                <a:cs typeface="Arial" panose="020B0604020202020204" pitchFamily="34" charset="0"/>
                <a:hlinkClick r:id="rId3"/>
              </a:rPr>
              <a:t> Campaign Resource Centre</a:t>
            </a:r>
            <a:endParaRPr lang="en-US" sz="2400" b="1" dirty="0">
              <a:solidFill>
                <a:srgbClr val="005EB8"/>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2CF7904-8653-43CB-AEEA-931CF245FC2F}"/>
              </a:ext>
            </a:extLst>
          </p:cNvPr>
          <p:cNvSpPr txBox="1"/>
          <p:nvPr/>
        </p:nvSpPr>
        <p:spPr>
          <a:xfrm>
            <a:off x="1370618" y="3677675"/>
            <a:ext cx="9078307" cy="830997"/>
          </a:xfrm>
          <a:prstGeom prst="rect">
            <a:avLst/>
          </a:prstGeom>
          <a:noFill/>
        </p:spPr>
        <p:txBody>
          <a:bodyPr wrap="square" rtlCol="0">
            <a:spAutoFit/>
          </a:bodyPr>
          <a:lstStyle/>
          <a:p>
            <a:r>
              <a:rPr lang="en-GB" sz="2400" b="1" dirty="0">
                <a:solidFill>
                  <a:srgbClr val="005EB8"/>
                </a:solidFill>
                <a:latin typeface="Arial" panose="020B0604020202020204" pitchFamily="34" charset="0"/>
                <a:cs typeface="Arial" panose="020B0604020202020204" pitchFamily="34" charset="0"/>
                <a:hlinkClick r:id="rId4"/>
              </a:rPr>
              <a:t>NHS Staff Survey 2022 </a:t>
            </a:r>
            <a:r>
              <a:rPr lang="en-GB" sz="2400" b="1" dirty="0">
                <a:solidFill>
                  <a:srgbClr val="005EB8"/>
                </a:solidFill>
                <a:latin typeface="Arial" panose="020B0604020202020204" pitchFamily="34" charset="0"/>
                <a:cs typeface="Arial" panose="020B0604020202020204" pitchFamily="34" charset="0"/>
              </a:rPr>
              <a:t>fieldwork (5 September – 25 November) </a:t>
            </a:r>
            <a:endParaRPr lang="en-US" sz="2400" b="1" dirty="0">
              <a:solidFill>
                <a:srgbClr val="005EB8"/>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FCD06BF-18A0-4848-9F59-2A57AC8C8E23}"/>
              </a:ext>
            </a:extLst>
          </p:cNvPr>
          <p:cNvSpPr txBox="1"/>
          <p:nvPr/>
        </p:nvSpPr>
        <p:spPr>
          <a:xfrm>
            <a:off x="1370618" y="5467370"/>
            <a:ext cx="9078307" cy="461665"/>
          </a:xfrm>
          <a:prstGeom prst="rect">
            <a:avLst/>
          </a:prstGeom>
          <a:noFill/>
        </p:spPr>
        <p:txBody>
          <a:bodyPr wrap="square" rtlCol="0">
            <a:spAutoFit/>
          </a:bodyPr>
          <a:lstStyle/>
          <a:p>
            <a:r>
              <a:rPr lang="en-GB" sz="2400" b="1" dirty="0">
                <a:solidFill>
                  <a:srgbClr val="005EB8"/>
                </a:solidFill>
                <a:latin typeface="Arial" panose="020B0604020202020204" pitchFamily="34" charset="0"/>
                <a:cs typeface="Arial" panose="020B0604020202020204" pitchFamily="34" charset="0"/>
              </a:rPr>
              <a:t>NHS Staff survey results  (Q1 2023 tbc) </a:t>
            </a:r>
            <a:endParaRPr lang="en-US" sz="2400" b="1" dirty="0">
              <a:solidFill>
                <a:srgbClr val="005EB8"/>
              </a:solidFill>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FD6C2E0E-2E47-4502-8AA3-337AD42DB889}"/>
              </a:ext>
            </a:extLst>
          </p:cNvPr>
          <p:cNvSpPr/>
          <p:nvPr/>
        </p:nvSpPr>
        <p:spPr>
          <a:xfrm>
            <a:off x="838093" y="2268511"/>
            <a:ext cx="133564" cy="1335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A612CC45-3200-459C-A220-07859A9B2237}"/>
              </a:ext>
            </a:extLst>
          </p:cNvPr>
          <p:cNvSpPr/>
          <p:nvPr/>
        </p:nvSpPr>
        <p:spPr>
          <a:xfrm>
            <a:off x="837025" y="3936943"/>
            <a:ext cx="133564" cy="1335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D81B6F90-3E75-4F22-8CA5-6F20934E7AE0}"/>
              </a:ext>
            </a:extLst>
          </p:cNvPr>
          <p:cNvSpPr/>
          <p:nvPr/>
        </p:nvSpPr>
        <p:spPr>
          <a:xfrm>
            <a:off x="836224" y="5605375"/>
            <a:ext cx="133564" cy="1335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48394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0"/>
            <a:ext cx="8270286" cy="803361"/>
          </a:xfrm>
          <a:prstGeom prst="rect">
            <a:avLst/>
          </a:prstGeom>
          <a:noFill/>
        </p:spPr>
        <p:txBody>
          <a:bodyPr wrap="square" rtlCol="0">
            <a:spAutoFit/>
          </a:bodyPr>
          <a:lstStyle/>
          <a:p>
            <a:pPr>
              <a:lnSpc>
                <a:spcPts val="6280"/>
              </a:lnSpc>
            </a:pPr>
            <a:r>
              <a:rPr lang="en-US" sz="3600" b="1" dirty="0">
                <a:solidFill>
                  <a:srgbClr val="005EB8"/>
                </a:solidFill>
                <a:latin typeface="Arial" panose="020B0604020202020204" pitchFamily="34" charset="0"/>
                <a:cs typeface="Arial" panose="020B0604020202020204" pitchFamily="34" charset="0"/>
              </a:rPr>
              <a:t>Top ways to help</a:t>
            </a:r>
          </a:p>
        </p:txBody>
      </p:sp>
      <p:sp>
        <p:nvSpPr>
          <p:cNvPr id="5" name="TextBox 4">
            <a:extLst>
              <a:ext uri="{FF2B5EF4-FFF2-40B4-BE49-F238E27FC236}">
                <a16:creationId xmlns:a16="http://schemas.microsoft.com/office/drawing/2014/main" id="{6F24DAEE-54C2-4FBB-A4A5-D1B7F4385394}"/>
              </a:ext>
            </a:extLst>
          </p:cNvPr>
          <p:cNvSpPr txBox="1"/>
          <p:nvPr/>
        </p:nvSpPr>
        <p:spPr>
          <a:xfrm>
            <a:off x="360460" y="1047165"/>
            <a:ext cx="6512906" cy="5401992"/>
          </a:xfrm>
          <a:prstGeom prst="rect">
            <a:avLst/>
          </a:prstGeom>
          <a:noFill/>
        </p:spPr>
        <p:txBody>
          <a:bodyPr wrap="square" rtlCol="0">
            <a:spAutoFit/>
          </a:bodyPr>
          <a:lstStyle/>
          <a:p>
            <a:pPr>
              <a:lnSpc>
                <a:spcPct val="150000"/>
              </a:lnSpc>
            </a:pPr>
            <a:r>
              <a:rPr lang="en-US" sz="2000" b="1" dirty="0">
                <a:solidFill>
                  <a:srgbClr val="005EB8"/>
                </a:solidFill>
                <a:latin typeface="Arial" panose="020B0604020202020204" pitchFamily="34" charset="0"/>
                <a:cs typeface="Arial" panose="020B0604020202020204" pitchFamily="34" charset="0"/>
              </a:rPr>
              <a:t>What three things can communications colleagues do to help? </a:t>
            </a:r>
          </a:p>
          <a:p>
            <a:pPr marL="342900" indent="-34290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Share our messages across your channels, particularly on email and staff intranets or staff facing social channels. </a:t>
            </a:r>
          </a:p>
          <a:p>
            <a:pPr marL="342900" indent="-34290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Highlight the ways that staff can report abuse and the support available to them, both from within your organisation and from partner organisations.</a:t>
            </a:r>
          </a:p>
          <a:p>
            <a:pPr marL="342900" indent="-34290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hlinkClick r:id="rId3"/>
              </a:rPr>
              <a:t>Download</a:t>
            </a:r>
            <a:r>
              <a:rPr lang="en-US" sz="1600" dirty="0">
                <a:latin typeface="Arial" panose="020B0604020202020204" pitchFamily="34" charset="0"/>
                <a:cs typeface="Arial" panose="020B0604020202020204" pitchFamily="34" charset="0"/>
              </a:rPr>
              <a:t> campaign materials and share with colleagues, local communications networks and community organisations</a:t>
            </a:r>
          </a:p>
          <a:p>
            <a:pPr marL="342900" indent="-342900">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The NHS Staff Survey is the main way to evaluate the impact of messaging around violence and abuse, as there is a standard question on this asked every year. However, you may like to talk to your local staff experience lead about additional ways to measure staff experience (i.e. the </a:t>
            </a:r>
            <a:r>
              <a:rPr lang="en-GB" sz="1600" dirty="0">
                <a:latin typeface="Arial" panose="020B0604020202020204" pitchFamily="34" charset="0"/>
                <a:cs typeface="Arial" panose="020B0604020202020204" pitchFamily="34" charset="0"/>
                <a:hlinkClick r:id="rId4"/>
              </a:rPr>
              <a:t>NHS People Pulse)</a:t>
            </a:r>
            <a:r>
              <a:rPr lang="en-GB" sz="1600" dirty="0">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C9E65A79-63F0-478E-B7EA-26D9A1261C46}"/>
              </a:ext>
            </a:extLst>
          </p:cNvPr>
          <p:cNvPicPr>
            <a:picLocks noChangeAspect="1"/>
          </p:cNvPicPr>
          <p:nvPr/>
        </p:nvPicPr>
        <p:blipFill>
          <a:blip r:embed="rId5"/>
          <a:stretch>
            <a:fillRect/>
          </a:stretch>
        </p:blipFill>
        <p:spPr>
          <a:xfrm>
            <a:off x="7001958" y="3205779"/>
            <a:ext cx="4829581" cy="3135064"/>
          </a:xfrm>
          <a:prstGeom prst="rect">
            <a:avLst/>
          </a:prstGeom>
        </p:spPr>
      </p:pic>
    </p:spTree>
    <p:extLst>
      <p:ext uri="{BB962C8B-B14F-4D97-AF65-F5344CB8AC3E}">
        <p14:creationId xmlns:p14="http://schemas.microsoft.com/office/powerpoint/2010/main" val="2230879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9688780" cy="803361"/>
          </a:xfrm>
          <a:prstGeom prst="rect">
            <a:avLst/>
          </a:prstGeom>
          <a:noFill/>
        </p:spPr>
        <p:txBody>
          <a:bodyPr wrap="square" rtlCol="0">
            <a:spAutoFit/>
          </a:bodyPr>
          <a:lstStyle/>
          <a:p>
            <a:pPr>
              <a:lnSpc>
                <a:spcPts val="6280"/>
              </a:lnSpc>
            </a:pPr>
            <a:r>
              <a:rPr lang="en-US" sz="3600" b="1" dirty="0">
                <a:solidFill>
                  <a:srgbClr val="005EB8"/>
                </a:solidFill>
                <a:latin typeface="Arial" panose="020B0604020202020204" pitchFamily="34" charset="0"/>
                <a:cs typeface="Arial" panose="020B0604020202020204" pitchFamily="34" charset="0"/>
              </a:rPr>
              <a:t>Resources to use</a:t>
            </a:r>
          </a:p>
        </p:txBody>
      </p:sp>
      <p:sp>
        <p:nvSpPr>
          <p:cNvPr id="5" name="TextBox 4">
            <a:extLst>
              <a:ext uri="{FF2B5EF4-FFF2-40B4-BE49-F238E27FC236}">
                <a16:creationId xmlns:a16="http://schemas.microsoft.com/office/drawing/2014/main" id="{CFA50089-574E-4393-8833-CF924D794CD8}"/>
              </a:ext>
            </a:extLst>
          </p:cNvPr>
          <p:cNvSpPr txBox="1"/>
          <p:nvPr/>
        </p:nvSpPr>
        <p:spPr>
          <a:xfrm>
            <a:off x="393738" y="1723083"/>
            <a:ext cx="6769675" cy="4201150"/>
          </a:xfrm>
          <a:prstGeom prst="rect">
            <a:avLst/>
          </a:prstGeom>
          <a:noFill/>
        </p:spPr>
        <p:txBody>
          <a:bodyPr wrap="square" rtlCol="0">
            <a:spAutoFit/>
          </a:bodyPr>
          <a:lstStyle/>
          <a:p>
            <a:pPr fontAlgn="base"/>
            <a:r>
              <a:rPr lang="en-GB" sz="1400" dirty="0">
                <a:latin typeface="Arial" panose="020B0604020202020204" pitchFamily="34" charset="0"/>
                <a:cs typeface="Arial" panose="020B0604020202020204" pitchFamily="34" charset="0"/>
              </a:rPr>
              <a:t>We have created pre-populated assets featuring NHS staff working in a range of different NHS settings:</a:t>
            </a:r>
          </a:p>
          <a:p>
            <a:pPr marL="742950" lvl="1" indent="-2857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General Practice</a:t>
            </a:r>
          </a:p>
          <a:p>
            <a:pPr marL="742950" lvl="1" indent="-2857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Pharmacy </a:t>
            </a:r>
          </a:p>
          <a:p>
            <a:pPr marL="742950" lvl="1" indent="-2857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Optometry </a:t>
            </a:r>
          </a:p>
          <a:p>
            <a:pPr marL="742950" lvl="1" indent="-2857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Secondary Care (Hospital) </a:t>
            </a:r>
          </a:p>
          <a:p>
            <a:pPr marL="742950" lvl="1" indent="-285750" fontAlgn="base">
              <a:spcAft>
                <a:spcPts val="600"/>
              </a:spcAft>
              <a:buFont typeface="Arial" panose="020B0604020202020204" pitchFamily="34" charset="0"/>
              <a:buChar char="•"/>
            </a:pPr>
            <a:r>
              <a:rPr lang="en-GB" sz="1400" dirty="0">
                <a:latin typeface="Arial" panose="020B0604020202020204" pitchFamily="34" charset="0"/>
                <a:cs typeface="Arial" panose="020B0604020202020204" pitchFamily="34" charset="0"/>
              </a:rPr>
              <a:t>Dental</a:t>
            </a:r>
          </a:p>
          <a:p>
            <a:pPr fontAlgn="base">
              <a:spcAft>
                <a:spcPts val="600"/>
              </a:spcAft>
            </a:pPr>
            <a:r>
              <a:rPr lang="en-GB" sz="1400" dirty="0">
                <a:latin typeface="Arial" panose="020B0604020202020204" pitchFamily="34" charset="0"/>
                <a:cs typeface="Arial" panose="020B0604020202020204" pitchFamily="34" charset="0"/>
              </a:rPr>
              <a:t>They all carry the message ‘We are here to help you. Thank you for treating us with respect’. Assets available are:</a:t>
            </a:r>
            <a:endParaRPr lang="en-GB" sz="1050" b="1" dirty="0">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en-GB" sz="1400" b="1" dirty="0">
                <a:latin typeface="Arial" panose="020B0604020202020204" pitchFamily="34" charset="0"/>
                <a:cs typeface="Arial" panose="020B0604020202020204" pitchFamily="34" charset="0"/>
              </a:rPr>
              <a:t>Posters featuring groups</a:t>
            </a:r>
            <a:r>
              <a:rPr lang="en-GB" sz="1400" dirty="0">
                <a:latin typeface="Arial" panose="020B0604020202020204" pitchFamily="34" charset="0"/>
                <a:cs typeface="Arial" panose="020B0604020202020204" pitchFamily="34" charset="0"/>
              </a:rPr>
              <a:t> of NHS staff,</a:t>
            </a:r>
          </a:p>
          <a:p>
            <a:pPr marL="171450" indent="-171450" fontAlgn="base">
              <a:buFont typeface="Arial" panose="020B0604020202020204" pitchFamily="34" charset="0"/>
              <a:buChar char="•"/>
            </a:pPr>
            <a:r>
              <a:rPr lang="en-GB" sz="1400" b="1" dirty="0">
                <a:latin typeface="Arial" panose="020B0604020202020204" pitchFamily="34" charset="0"/>
                <a:cs typeface="Arial" panose="020B0604020202020204" pitchFamily="34" charset="0"/>
              </a:rPr>
              <a:t>Posters featuring individuals</a:t>
            </a:r>
            <a:r>
              <a:rPr lang="en-GB" sz="1400" dirty="0">
                <a:latin typeface="Arial" panose="020B0604020202020204" pitchFamily="34" charset="0"/>
                <a:cs typeface="Arial" panose="020B0604020202020204" pitchFamily="34" charset="0"/>
              </a:rPr>
              <a:t> from a range of roles ‘I am here to help you. Thank you for treating me with respect’, </a:t>
            </a:r>
          </a:p>
          <a:p>
            <a:pPr marL="171450" indent="-171450" fontAlgn="base">
              <a:buFont typeface="Arial" panose="020B0604020202020204" pitchFamily="34" charset="0"/>
              <a:buChar char="•"/>
            </a:pPr>
            <a:r>
              <a:rPr lang="en-GB" sz="1400" b="1" dirty="0">
                <a:latin typeface="Arial" panose="020B0604020202020204" pitchFamily="34" charset="0"/>
                <a:cs typeface="Arial" panose="020B0604020202020204" pitchFamily="34" charset="0"/>
              </a:rPr>
              <a:t>Social media assets</a:t>
            </a:r>
            <a:r>
              <a:rPr lang="en-GB" sz="1400" dirty="0">
                <a:latin typeface="Arial" panose="020B0604020202020204" pitchFamily="34" charset="0"/>
                <a:cs typeface="Arial" panose="020B0604020202020204" pitchFamily="34" charset="0"/>
              </a:rPr>
              <a:t> featuring alternative groups of NHS staff, </a:t>
            </a:r>
          </a:p>
          <a:p>
            <a:pPr marL="171450" indent="-171450" fontAlgn="base">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Digital screen</a:t>
            </a:r>
            <a:r>
              <a:rPr lang="en-GB" sz="1400" dirty="0">
                <a:latin typeface="Arial" panose="020B0604020202020204" pitchFamily="34" charset="0"/>
                <a:cs typeface="Arial" panose="020B0604020202020204" pitchFamily="34" charset="0"/>
              </a:rPr>
              <a:t> featuring groups of NHS staff for waiting room or staff room screens  </a:t>
            </a:r>
          </a:p>
          <a:p>
            <a:pPr fontAlgn="base">
              <a:spcAft>
                <a:spcPts val="600"/>
              </a:spcAft>
            </a:pPr>
            <a:r>
              <a:rPr lang="en-GB" sz="1400" b="1" dirty="0">
                <a:latin typeface="Arial" panose="020B0604020202020204" pitchFamily="34" charset="0"/>
                <a:cs typeface="Arial" panose="020B0604020202020204" pitchFamily="34" charset="0"/>
              </a:rPr>
              <a:t>A poster template </a:t>
            </a:r>
            <a:r>
              <a:rPr lang="en-GB" sz="1400" dirty="0">
                <a:latin typeface="Arial" panose="020B0604020202020204" pitchFamily="34" charset="0"/>
                <a:cs typeface="Arial" panose="020B0604020202020204" pitchFamily="34" charset="0"/>
              </a:rPr>
              <a:t>is also available that allows NHS primary and secondary care organisations to feature photographs of their own staff and teams with the same messages - please ensure you have the correct consent for this.</a:t>
            </a:r>
          </a:p>
        </p:txBody>
      </p:sp>
      <p:pic>
        <p:nvPicPr>
          <p:cNvPr id="1026" name="Picture 3">
            <a:extLst>
              <a:ext uri="{FF2B5EF4-FFF2-40B4-BE49-F238E27FC236}">
                <a16:creationId xmlns:a16="http://schemas.microsoft.com/office/drawing/2014/main" id="{53D7A3A5-3D61-485E-ABE2-E95407F8E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7450" y="1640237"/>
            <a:ext cx="18097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8050D2ED-EA3C-4DD8-AC97-54DDF4FABE91}"/>
              </a:ext>
            </a:extLst>
          </p:cNvPr>
          <p:cNvGrpSpPr/>
          <p:nvPr/>
        </p:nvGrpSpPr>
        <p:grpSpPr>
          <a:xfrm>
            <a:off x="7268560" y="1640238"/>
            <a:ext cx="3949773" cy="4928940"/>
            <a:chOff x="7210994" y="1629900"/>
            <a:chExt cx="3713765" cy="4348545"/>
          </a:xfrm>
        </p:grpSpPr>
        <p:pic>
          <p:nvPicPr>
            <p:cNvPr id="12" name="Picture 6">
              <a:extLst>
                <a:ext uri="{FF2B5EF4-FFF2-40B4-BE49-F238E27FC236}">
                  <a16:creationId xmlns:a16="http://schemas.microsoft.com/office/drawing/2014/main" id="{CBB412DE-F3BC-4511-99FA-86FC6D19C9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0994" y="1629900"/>
              <a:ext cx="2542189" cy="251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5ED45348-4BD3-4D87-A594-B47E849B9A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1609" y="4378245"/>
              <a:ext cx="23431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45550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ccaf3ac-2de9-44d4-aa31-54302fceb5f7" xsi:nil="true"/>
    <lcf76f155ced4ddcb4097134ff3c332f xmlns="c04a05b0-b5dd-407d-9aec-7b903f7b628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3267B80491144BBC2F5FB910FA53ED" ma:contentTypeVersion="16" ma:contentTypeDescription="Create a new document." ma:contentTypeScope="" ma:versionID="17dca5268f5ad53c940ff6b4c05d964c">
  <xsd:schema xmlns:xsd="http://www.w3.org/2001/XMLSchema" xmlns:xs="http://www.w3.org/2001/XMLSchema" xmlns:p="http://schemas.microsoft.com/office/2006/metadata/properties" xmlns:ns2="c04a05b0-b5dd-407d-9aec-7b903f7b628f" xmlns:ns3="f701f9b7-db48-47d9-8c7b-b43882fe4997" xmlns:ns4="cccaf3ac-2de9-44d4-aa31-54302fceb5f7" targetNamespace="http://schemas.microsoft.com/office/2006/metadata/properties" ma:root="true" ma:fieldsID="06f81b5092bdc3ba946c2ad3bd6e24a4" ns2:_="" ns3:_="" ns4:_="">
    <xsd:import namespace="c04a05b0-b5dd-407d-9aec-7b903f7b628f"/>
    <xsd:import namespace="f701f9b7-db48-47d9-8c7b-b43882fe4997"/>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4a05b0-b5dd-407d-9aec-7b903f7b62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701f9b7-db48-47d9-8c7b-b43882fe499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8466697-beb9-4025-ad25-6fd642317010}" ma:internalName="TaxCatchAll" ma:showField="CatchAllData" ma:web="f701f9b7-db48-47d9-8c7b-b43882fe49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A89E0A-D4AE-4B22-945E-7C6ACEDDA58A}">
  <ds:schemaRefs>
    <ds:schemaRef ds:uri="http://schemas.microsoft.com/sharepoint/v3/contenttype/forms"/>
  </ds:schemaRefs>
</ds:datastoreItem>
</file>

<file path=customXml/itemProps2.xml><?xml version="1.0" encoding="utf-8"?>
<ds:datastoreItem xmlns:ds="http://schemas.openxmlformats.org/officeDocument/2006/customXml" ds:itemID="{4F447C2E-BD9F-44E5-AC92-6473AC24C5DE}">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c04a05b0-b5dd-407d-9aec-7b903f7b628f"/>
    <ds:schemaRef ds:uri="cccaf3ac-2de9-44d4-aa31-54302fceb5f7"/>
    <ds:schemaRef ds:uri="f701f9b7-db48-47d9-8c7b-b43882fe4997"/>
    <ds:schemaRef ds:uri="http://www.w3.org/XML/1998/namespace"/>
    <ds:schemaRef ds:uri="http://purl.org/dc/dcmitype/"/>
  </ds:schemaRefs>
</ds:datastoreItem>
</file>

<file path=customXml/itemProps3.xml><?xml version="1.0" encoding="utf-8"?>
<ds:datastoreItem xmlns:ds="http://schemas.openxmlformats.org/officeDocument/2006/customXml" ds:itemID="{F3A5B92C-C65D-4544-9481-3D9FF681E0AB}">
  <ds:schemaRefs>
    <ds:schemaRef ds:uri="http://schemas.microsoft.com/office/2006/metadata/contentType"/>
    <ds:schemaRef ds:uri="http://schemas.microsoft.com/office/2006/metadata/properties/metaAttributes"/>
    <ds:schemaRef ds:uri="http://www.w3.org/2000/xmlns/"/>
    <ds:schemaRef ds:uri="http://www.w3.org/2001/XMLSchema"/>
    <ds:schemaRef ds:uri="c04a05b0-b5dd-407d-9aec-7b903f7b628f"/>
    <ds:schemaRef ds:uri="f701f9b7-db48-47d9-8c7b-b43882fe4997"/>
    <ds:schemaRef ds:uri="cccaf3ac-2de9-44d4-aa31-54302fceb5f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8183</TotalTime>
  <Words>2848</Words>
  <Application>Microsoft Office PowerPoint</Application>
  <PresentationFormat>Widescreen</PresentationFormat>
  <Paragraphs>140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BROTHWOOD, Emma (NHS ENGLAND &amp; NHS IMPROVEMENT - X24)</dc:creator>
  <cp:lastModifiedBy>GOODWIN, Paul (NHS ENGLAND – X24)</cp:lastModifiedBy>
  <cp:revision>356</cp:revision>
  <cp:lastPrinted>2020-09-18T09:35:49Z</cp:lastPrinted>
  <dcterms:created xsi:type="dcterms:W3CDTF">2020-07-21T10:50:26Z</dcterms:created>
  <dcterms:modified xsi:type="dcterms:W3CDTF">2022-10-13T08:57:10Z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0x010100E23267B80491144BBC2F5FB910FA53ED</vt:lpwstr>
  </property>
  <property fmtid="{D5CDD505-2E9C-101B-9397-08002B2CF9AE}" pid="3" name="MediaServiceImageTags">
    <vt:lpwstr/>
  </property>
</Properties>
</file>