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8.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9.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10.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11.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25"/>
  </p:notesMasterIdLst>
  <p:handoutMasterIdLst>
    <p:handoutMasterId r:id="rId26"/>
  </p:handoutMasterIdLst>
  <p:sldIdLst>
    <p:sldId id="1923" r:id="rId5"/>
    <p:sldId id="2145707290" r:id="rId6"/>
    <p:sldId id="2145707281" r:id="rId7"/>
    <p:sldId id="2145707326" r:id="rId8"/>
    <p:sldId id="2145707352" r:id="rId9"/>
    <p:sldId id="2145707342" r:id="rId10"/>
    <p:sldId id="2145707337" r:id="rId11"/>
    <p:sldId id="2145707336" r:id="rId12"/>
    <p:sldId id="2145707341" r:id="rId13"/>
    <p:sldId id="2145707334" r:id="rId14"/>
    <p:sldId id="2145707350" r:id="rId15"/>
    <p:sldId id="2145707313" r:id="rId16"/>
    <p:sldId id="2145707335" r:id="rId17"/>
    <p:sldId id="2145707328" r:id="rId18"/>
    <p:sldId id="2145707301" r:id="rId19"/>
    <p:sldId id="2145707345" r:id="rId20"/>
    <p:sldId id="2145707349" r:id="rId21"/>
    <p:sldId id="2145707347" r:id="rId22"/>
    <p:sldId id="2145707339" r:id="rId23"/>
    <p:sldId id="214570734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E0296-49D9-B0BD-226A-B32A124665C0}" name="Ashis Banerjee" initials="AB" userId="S::ashisbanerjee@england.nhs.uk::5c0b7098-1a92-42c9-8dab-9362c0cbbb2e" providerId="AD"/>
  <p188:author id="{84679FCD-B236-253C-D7D6-868F9EFF725E}" name="Laura Elizabeth Turnbull" initials="LT" userId="S::laura.turnbull@england.nhs.uk::97acf31f-fef0-4766-97cb-f1655d0ac44a" providerId="AD"/>
  <p188:author id="{8BAE11D4-F887-B490-3F53-3AF81CE245F6}" name="Diane Beale" initials="DB" userId="S::Diane.Beale1@england.nhs.uk::947bac1b-fe78-448a-bac9-869ef154e2af" providerId="AD"/>
  <p188:author id="{3D96DBFB-B341-6F06-5292-ACD2E44B90BB}" name="WOOD, Laura (NHS ENGLAND)" initials="LW" userId="S::laura.wood47@nhs.net::160ea690-ee50-4a7d-9fb0-9592a766a7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8F8"/>
    <a:srgbClr val="99DBD6"/>
    <a:srgbClr val="99DDEB"/>
    <a:srgbClr val="80D2CC"/>
    <a:srgbClr val="425563"/>
    <a:srgbClr val="80D4E7"/>
    <a:srgbClr val="005EB8"/>
    <a:srgbClr val="E8EDEE"/>
    <a:srgbClr val="003087"/>
    <a:srgbClr val="82D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013E00-AA48-44E1-A2C0-FEE281EF46F6}" v="55" dt="2025-07-29T10:49:10.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8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 Laura (NHS ENGLAND)" userId="160ea690-ee50-4a7d-9fb0-9592a766a783" providerId="ADAL" clId="{C1013E00-AA48-44E1-A2C0-FEE281EF46F6}"/>
    <pc:docChg chg="modSld">
      <pc:chgData name="WOOD, Laura (NHS ENGLAND)" userId="160ea690-ee50-4a7d-9fb0-9592a766a783" providerId="ADAL" clId="{C1013E00-AA48-44E1-A2C0-FEE281EF46F6}" dt="2025-07-29T10:49:10.411" v="53" actId="14734"/>
      <pc:docMkLst>
        <pc:docMk/>
      </pc:docMkLst>
      <pc:sldChg chg="modSp mod">
        <pc:chgData name="WOOD, Laura (NHS ENGLAND)" userId="160ea690-ee50-4a7d-9fb0-9592a766a783" providerId="ADAL" clId="{C1013E00-AA48-44E1-A2C0-FEE281EF46F6}" dt="2025-07-29T10:46:01.506" v="0" actId="13926"/>
        <pc:sldMkLst>
          <pc:docMk/>
          <pc:sldMk cId="1871410777" sldId="2145707339"/>
        </pc:sldMkLst>
        <pc:graphicFrameChg chg="modGraphic">
          <ac:chgData name="WOOD, Laura (NHS ENGLAND)" userId="160ea690-ee50-4a7d-9fb0-9592a766a783" providerId="ADAL" clId="{C1013E00-AA48-44E1-A2C0-FEE281EF46F6}" dt="2025-07-29T10:46:01.506" v="0" actId="13926"/>
          <ac:graphicFrameMkLst>
            <pc:docMk/>
            <pc:sldMk cId="1871410777" sldId="2145707339"/>
            <ac:graphicFrameMk id="3" creationId="{2F9A15C7-9AA0-015C-7BD1-11343FE6CBE3}"/>
          </ac:graphicFrameMkLst>
        </pc:graphicFrameChg>
      </pc:sldChg>
      <pc:sldChg chg="modSp mod">
        <pc:chgData name="WOOD, Laura (NHS ENGLAND)" userId="160ea690-ee50-4a7d-9fb0-9592a766a783" providerId="ADAL" clId="{C1013E00-AA48-44E1-A2C0-FEE281EF46F6}" dt="2025-07-29T10:47:00.236" v="3" actId="20577"/>
        <pc:sldMkLst>
          <pc:docMk/>
          <pc:sldMk cId="524139817" sldId="2145707341"/>
        </pc:sldMkLst>
        <pc:spChg chg="mod">
          <ac:chgData name="WOOD, Laura (NHS ENGLAND)" userId="160ea690-ee50-4a7d-9fb0-9592a766a783" providerId="ADAL" clId="{C1013E00-AA48-44E1-A2C0-FEE281EF46F6}" dt="2025-07-29T10:47:00.236" v="3" actId="20577"/>
          <ac:spMkLst>
            <pc:docMk/>
            <pc:sldMk cId="524139817" sldId="2145707341"/>
            <ac:spMk id="2" creationId="{70929DE3-6B9E-51E2-1A03-8868067A1FE3}"/>
          </ac:spMkLst>
        </pc:spChg>
      </pc:sldChg>
      <pc:sldChg chg="modSp mod">
        <pc:chgData name="WOOD, Laura (NHS ENGLAND)" userId="160ea690-ee50-4a7d-9fb0-9592a766a783" providerId="ADAL" clId="{C1013E00-AA48-44E1-A2C0-FEE281EF46F6}" dt="2025-07-29T10:49:10.411" v="53" actId="14734"/>
        <pc:sldMkLst>
          <pc:docMk/>
          <pc:sldMk cId="3775243539" sldId="2145707347"/>
        </pc:sldMkLst>
        <pc:graphicFrameChg chg="mod modGraphic">
          <ac:chgData name="WOOD, Laura (NHS ENGLAND)" userId="160ea690-ee50-4a7d-9fb0-9592a766a783" providerId="ADAL" clId="{C1013E00-AA48-44E1-A2C0-FEE281EF46F6}" dt="2025-07-29T10:49:10.411" v="53" actId="14734"/>
          <ac:graphicFrameMkLst>
            <pc:docMk/>
            <pc:sldMk cId="3775243539" sldId="2145707347"/>
            <ac:graphicFrameMk id="3" creationId="{2F9A15C7-9AA0-015C-7BD1-11343FE6CBE3}"/>
          </ac:graphicFrameMkLst>
        </pc:graphicFrameChg>
      </pc:sldChg>
    </pc:docChg>
  </pc:docChgLst>
</pc:chgInfo>
</file>

<file path=ppt/diagrams/_rels/data11.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13.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16.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19.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22.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25.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28.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31.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34.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37.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39.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4.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41.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44.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47.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49.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6.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_rels/data8.xml.rels><?xml version="1.0" encoding="UTF-8" standalone="yes"?>
<Relationships xmlns="http://schemas.openxmlformats.org/package/2006/relationships"><Relationship Id="rId8" Type="http://schemas.openxmlformats.org/officeDocument/2006/relationships/slide" Target="../slides/slide18.xml"/><Relationship Id="rId3" Type="http://schemas.openxmlformats.org/officeDocument/2006/relationships/slide" Target="../slides/slide9.xml"/><Relationship Id="rId7"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8.xml"/><Relationship Id="rId4" Type="http://schemas.openxmlformats.org/officeDocument/2006/relationships/slide" Target="../slides/slide1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custLinFactNeighborX="-11083">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FAF75601-69F4-45FC-BCDB-CF792B47659B}" type="pres">
      <dgm:prSet presAssocID="{9FF08158-8AE6-4A1A-AB79-533E7ACA72E6}" presName="Name0" presStyleCnt="0">
        <dgm:presLayoutVars>
          <dgm:dir/>
          <dgm:resizeHandles val="exact"/>
        </dgm:presLayoutVars>
      </dgm:prSet>
      <dgm:spPr/>
    </dgm:pt>
  </dgm:ptLst>
  <dgm:cxnLst>
    <dgm:cxn modelId="{334DD5F5-A641-404A-A0C2-D23C4DDC021A}" type="presOf" srcId="{9FF08158-8AE6-4A1A-AB79-533E7ACA72E6}" destId="{FAF75601-69F4-45FC-BCDB-CF792B47659B}"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custLinFactNeighborX="-3390" custLinFactNeighborY="-5096">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F08158-8AE6-4A1A-AB79-533E7ACA72E6}" type="doc">
      <dgm:prSet loTypeId="urn:microsoft.com/office/officeart/2005/8/layout/hChevron3" loCatId="process" qsTypeId="urn:microsoft.com/office/officeart/2005/8/quickstyle/simple1" qsCatId="simple" csTypeId="urn:microsoft.com/office/officeart/2005/8/colors/accent4_2" csCatId="accent4" phldr="1"/>
      <dgm:spPr/>
    </dgm:pt>
    <dgm:pt modelId="{AD6DB546-976D-46E0-86E2-6AEFBED7EFB9}">
      <dgm:prSet phldrT="[Text]"/>
      <dgm:spPr/>
      <dgm:t>
        <a:bodyPr/>
        <a:lstStyle/>
        <a:p>
          <a:r>
            <a:rPr lang="en-GB">
              <a:hlinkClick xmlns:r="http://schemas.openxmlformats.org/officeDocument/2006/relationships" r:id="rId1" action="ppaction://hlinksldjump"/>
            </a:rPr>
            <a:t>Background</a:t>
          </a:r>
          <a:endParaRPr lang="en-GB"/>
        </a:p>
      </dgm:t>
    </dgm:pt>
    <dgm:pt modelId="{3CFE7CF4-3DD2-419F-AB20-9AB9472DC72A}" type="parTrans" cxnId="{E160A007-F462-45CE-A6E9-7A9D2210E266}">
      <dgm:prSet/>
      <dgm:spPr/>
      <dgm:t>
        <a:bodyPr/>
        <a:lstStyle/>
        <a:p>
          <a:endParaRPr lang="en-GB"/>
        </a:p>
      </dgm:t>
    </dgm:pt>
    <dgm:pt modelId="{613FBEAB-E74F-4C4C-867B-9224D058898A}" type="sibTrans" cxnId="{E160A007-F462-45CE-A6E9-7A9D2210E266}">
      <dgm:prSet/>
      <dgm:spPr/>
      <dgm:t>
        <a:bodyPr/>
        <a:lstStyle/>
        <a:p>
          <a:endParaRPr lang="en-GB"/>
        </a:p>
      </dgm:t>
    </dgm:pt>
    <dgm:pt modelId="{35A83B05-205E-4F77-9961-740CDE3B3AAC}">
      <dgm:prSet phldrT="[Text]"/>
      <dgm:spPr/>
      <dgm:t>
        <a:bodyPr/>
        <a:lstStyle/>
        <a:p>
          <a:r>
            <a:rPr lang="en-GB">
              <a:hlinkClick xmlns:r="http://schemas.openxmlformats.org/officeDocument/2006/relationships" r:id="rId2" action="ppaction://hlinksldjump"/>
            </a:rPr>
            <a:t>2025/26 Flu programme</a:t>
          </a:r>
          <a:endParaRPr lang="en-GB"/>
        </a:p>
      </dgm:t>
    </dgm:pt>
    <dgm:pt modelId="{343BAD00-3F02-40BF-856E-6ADFC031D3A2}" type="parTrans" cxnId="{88EF3580-A949-4A0F-86E3-4D98D5D07FF0}">
      <dgm:prSet/>
      <dgm:spPr/>
      <dgm:t>
        <a:bodyPr/>
        <a:lstStyle/>
        <a:p>
          <a:endParaRPr lang="en-GB"/>
        </a:p>
      </dgm:t>
    </dgm:pt>
    <dgm:pt modelId="{DF283F78-4F7D-41BD-A720-55FBC947F1C8}" type="sibTrans" cxnId="{88EF3580-A949-4A0F-86E3-4D98D5D07FF0}">
      <dgm:prSet/>
      <dgm:spPr/>
      <dgm:t>
        <a:bodyPr/>
        <a:lstStyle/>
        <a:p>
          <a:endParaRPr lang="en-GB"/>
        </a:p>
      </dgm:t>
    </dgm:pt>
    <dgm:pt modelId="{CC9B727A-81B8-4E8F-B458-D337B009AD4A}">
      <dgm:prSet phldrT="[Text]"/>
      <dgm:spPr/>
      <dgm:t>
        <a:bodyPr/>
        <a:lstStyle/>
        <a:p>
          <a:r>
            <a:rPr lang="en-GB">
              <a:hlinkClick xmlns:r="http://schemas.openxmlformats.org/officeDocument/2006/relationships" r:id="rId3" action="ppaction://hlinksldjump"/>
            </a:rPr>
            <a:t>Top Tips</a:t>
          </a:r>
          <a:endParaRPr lang="en-GB"/>
        </a:p>
      </dgm:t>
    </dgm:pt>
    <dgm:pt modelId="{D8990C24-2F1A-4D4F-9515-3F535D5607E7}" type="parTrans" cxnId="{529C2A84-7030-4D2A-A8BE-6BF07C8E7C66}">
      <dgm:prSet/>
      <dgm:spPr/>
      <dgm:t>
        <a:bodyPr/>
        <a:lstStyle/>
        <a:p>
          <a:endParaRPr lang="en-GB"/>
        </a:p>
      </dgm:t>
    </dgm:pt>
    <dgm:pt modelId="{D2045720-02B9-4CC4-B944-C0AC48AF2C1F}" type="sibTrans" cxnId="{529C2A84-7030-4D2A-A8BE-6BF07C8E7C66}">
      <dgm:prSet/>
      <dgm:spPr/>
      <dgm:t>
        <a:bodyPr/>
        <a:lstStyle/>
        <a:p>
          <a:endParaRPr lang="en-GB"/>
        </a:p>
      </dgm:t>
    </dgm:pt>
    <dgm:pt modelId="{DDC5E33C-9812-4360-B2F0-BDF40C9F64E5}">
      <dgm:prSet phldrT="[Text]"/>
      <dgm:spPr/>
      <dgm:t>
        <a:bodyPr/>
        <a:lstStyle/>
        <a:p>
          <a:r>
            <a:rPr lang="en-GB">
              <a:highlight>
                <a:srgbClr val="99DBD6"/>
              </a:highlight>
              <a:hlinkClick xmlns:r="http://schemas.openxmlformats.org/officeDocument/2006/relationships" r:id="rId4" action="ppaction://hlinksldjump"/>
            </a:rPr>
            <a:t>Recording</a:t>
          </a:r>
          <a:r>
            <a:rPr lang="en-GB">
              <a:highlight>
                <a:srgbClr val="99DDEB"/>
              </a:highlight>
              <a:hlinkClick xmlns:r="http://schemas.openxmlformats.org/officeDocument/2006/relationships" r:id="rId4" action="ppaction://hlinksldjump"/>
            </a:rPr>
            <a:t> vaccinations</a:t>
          </a:r>
          <a:endParaRPr lang="en-GB">
            <a:highlight>
              <a:srgbClr val="99DDEB"/>
            </a:highlight>
          </a:endParaRPr>
        </a:p>
      </dgm:t>
    </dgm:pt>
    <dgm:pt modelId="{DB306D07-C39C-46C1-839E-9800B81F6492}" type="parTrans" cxnId="{F1281683-90F2-430A-84B4-22497429A259}">
      <dgm:prSet/>
      <dgm:spPr/>
      <dgm:t>
        <a:bodyPr/>
        <a:lstStyle/>
        <a:p>
          <a:endParaRPr lang="en-GB"/>
        </a:p>
      </dgm:t>
    </dgm:pt>
    <dgm:pt modelId="{0769BFAF-DA12-4822-918E-ED06C88C1752}" type="sibTrans" cxnId="{F1281683-90F2-430A-84B4-22497429A259}">
      <dgm:prSet/>
      <dgm:spPr/>
      <dgm:t>
        <a:bodyPr/>
        <a:lstStyle/>
        <a:p>
          <a:endParaRPr lang="en-GB"/>
        </a:p>
      </dgm:t>
    </dgm:pt>
    <dgm:pt modelId="{5751F668-B1CD-4E48-B2BE-239A0F53AF6D}">
      <dgm:prSet phldrT="[Text]"/>
      <dgm:spPr/>
      <dgm:t>
        <a:bodyPr/>
        <a:lstStyle/>
        <a:p>
          <a:r>
            <a:rPr lang="en-GB">
              <a:hlinkClick xmlns:r="http://schemas.openxmlformats.org/officeDocument/2006/relationships" r:id="rId5" action="ppaction://hlinksldjump"/>
            </a:rPr>
            <a:t>IMMFORM</a:t>
          </a:r>
          <a:endParaRPr lang="en-GB"/>
        </a:p>
      </dgm:t>
    </dgm:pt>
    <dgm:pt modelId="{2C52E458-68FC-4641-BF56-EE008AD72A34}" type="parTrans" cxnId="{776F2ADD-84BA-420C-8D4C-554367124A6A}">
      <dgm:prSet/>
      <dgm:spPr/>
      <dgm:t>
        <a:bodyPr/>
        <a:lstStyle/>
        <a:p>
          <a:endParaRPr lang="en-GB"/>
        </a:p>
      </dgm:t>
    </dgm:pt>
    <dgm:pt modelId="{DA32AC64-C293-4E38-BD3B-4DF259C9A5A7}" type="sibTrans" cxnId="{776F2ADD-84BA-420C-8D4C-554367124A6A}">
      <dgm:prSet/>
      <dgm:spPr/>
      <dgm:t>
        <a:bodyPr/>
        <a:lstStyle/>
        <a:p>
          <a:endParaRPr lang="en-GB"/>
        </a:p>
      </dgm:t>
    </dgm:pt>
    <dgm:pt modelId="{8EF2B014-ABED-4840-B2C1-C6C77CDBB54F}">
      <dgm:prSet phldrT="[Text]"/>
      <dgm:spPr/>
      <dgm:t>
        <a:bodyPr/>
        <a:lstStyle/>
        <a:p>
          <a:r>
            <a:rPr lang="en-GB">
              <a:hlinkClick xmlns:r="http://schemas.openxmlformats.org/officeDocument/2006/relationships" r:id="rId6" action="ppaction://hlinksldjump"/>
            </a:rPr>
            <a:t>Clinical queries &amp; PGD's</a:t>
          </a:r>
          <a:endParaRPr lang="en-GB"/>
        </a:p>
      </dgm:t>
    </dgm:pt>
    <dgm:pt modelId="{03A90CD0-E7B1-4BD6-BFDA-902EFABC3D71}" type="parTrans" cxnId="{0FEE8073-D851-417C-8448-05F288D0F640}">
      <dgm:prSet/>
      <dgm:spPr/>
      <dgm:t>
        <a:bodyPr/>
        <a:lstStyle/>
        <a:p>
          <a:endParaRPr lang="en-GB"/>
        </a:p>
      </dgm:t>
    </dgm:pt>
    <dgm:pt modelId="{7F49BC48-062A-4AE6-9E85-C3A8382C85CD}" type="sibTrans" cxnId="{0FEE8073-D851-417C-8448-05F288D0F640}">
      <dgm:prSet/>
      <dgm:spPr/>
      <dgm:t>
        <a:bodyPr/>
        <a:lstStyle/>
        <a:p>
          <a:endParaRPr lang="en-GB"/>
        </a:p>
      </dgm:t>
    </dgm:pt>
    <dgm:pt modelId="{42872753-DEAA-4F8F-9478-BF1F6A55E464}">
      <dgm:prSet phldrT="[Text]"/>
      <dgm:spPr/>
      <dgm:t>
        <a:bodyPr/>
        <a:lstStyle/>
        <a:p>
          <a:r>
            <a:rPr lang="en-GB">
              <a:hlinkClick xmlns:r="http://schemas.openxmlformats.org/officeDocument/2006/relationships" r:id="rId7" action="ppaction://hlinksldjump"/>
            </a:rPr>
            <a:t>FAQ’s</a:t>
          </a:r>
          <a:endParaRPr lang="en-GB"/>
        </a:p>
      </dgm:t>
    </dgm:pt>
    <dgm:pt modelId="{B6146A58-AD1F-4934-B36F-F5000E39EECF}" type="parTrans" cxnId="{31BE9F63-B913-423B-9BB9-ADB144C3B02D}">
      <dgm:prSet/>
      <dgm:spPr/>
      <dgm:t>
        <a:bodyPr/>
        <a:lstStyle/>
        <a:p>
          <a:endParaRPr lang="en-GB"/>
        </a:p>
      </dgm:t>
    </dgm:pt>
    <dgm:pt modelId="{8222A1E2-09E3-4D60-9140-8B97B2839337}" type="sibTrans" cxnId="{31BE9F63-B913-423B-9BB9-ADB144C3B02D}">
      <dgm:prSet/>
      <dgm:spPr/>
      <dgm:t>
        <a:bodyPr/>
        <a:lstStyle/>
        <a:p>
          <a:endParaRPr lang="en-GB"/>
        </a:p>
      </dgm:t>
    </dgm:pt>
    <dgm:pt modelId="{81ED4F6B-970E-4B07-B8D5-913535F02DCB}">
      <dgm:prSet phldrT="[Text]"/>
      <dgm:spPr/>
      <dgm:t>
        <a:bodyPr/>
        <a:lstStyle/>
        <a:p>
          <a:r>
            <a:rPr lang="en-GB">
              <a:hlinkClick xmlns:r="http://schemas.openxmlformats.org/officeDocument/2006/relationships" r:id="rId8" action="ppaction://hlinksldjump"/>
            </a:rPr>
            <a:t>National Resources</a:t>
          </a:r>
          <a:endParaRPr lang="en-GB"/>
        </a:p>
      </dgm:t>
    </dgm:pt>
    <dgm:pt modelId="{E6A8F33B-CF4C-4C48-BF6C-8DBEF1DB1FE7}" type="parTrans" cxnId="{5F2CB260-7772-4434-88C2-5E0AA6887029}">
      <dgm:prSet/>
      <dgm:spPr/>
      <dgm:t>
        <a:bodyPr/>
        <a:lstStyle/>
        <a:p>
          <a:endParaRPr lang="en-GB"/>
        </a:p>
      </dgm:t>
    </dgm:pt>
    <dgm:pt modelId="{E0C98171-884C-43F3-A67F-3E390E056BE2}" type="sibTrans" cxnId="{5F2CB260-7772-4434-88C2-5E0AA6887029}">
      <dgm:prSet/>
      <dgm:spPr/>
      <dgm:t>
        <a:bodyPr/>
        <a:lstStyle/>
        <a:p>
          <a:endParaRPr lang="en-GB"/>
        </a:p>
      </dgm:t>
    </dgm:pt>
    <dgm:pt modelId="{C91988A3-1065-4CCE-8DF5-E2BE9F9DF9AF}">
      <dgm:prSet phldrT="[Text]"/>
      <dgm:spPr/>
      <dgm:t>
        <a:bodyPr/>
        <a:lstStyle/>
        <a:p>
          <a:r>
            <a:rPr lang="en-GB">
              <a:hlinkClick xmlns:r="http://schemas.openxmlformats.org/officeDocument/2006/relationships" r:id="rId9" action="ppaction://hlinksldjump"/>
            </a:rPr>
            <a:t>Adult Vaccines</a:t>
          </a:r>
          <a:endParaRPr lang="en-GB"/>
        </a:p>
      </dgm:t>
    </dgm:pt>
    <dgm:pt modelId="{89E4FE97-E55C-421F-BA6A-B2EAE8F87B93}" type="parTrans" cxnId="{CD6A4425-1EB6-4CD1-A711-A1F369ABC729}">
      <dgm:prSet/>
      <dgm:spPr/>
      <dgm:t>
        <a:bodyPr/>
        <a:lstStyle/>
        <a:p>
          <a:endParaRPr lang="en-GB"/>
        </a:p>
      </dgm:t>
    </dgm:pt>
    <dgm:pt modelId="{ECD50DEA-EF1D-4857-9DC7-1320CB039599}" type="sibTrans" cxnId="{CD6A4425-1EB6-4CD1-A711-A1F369ABC729}">
      <dgm:prSet/>
      <dgm:spPr/>
      <dgm:t>
        <a:bodyPr/>
        <a:lstStyle/>
        <a:p>
          <a:endParaRPr lang="en-GB"/>
        </a:p>
      </dgm:t>
    </dgm:pt>
    <dgm:pt modelId="{5C504C5D-542C-43A4-A5AC-3614B0A9C192}">
      <dgm:prSet phldrT="[Text]"/>
      <dgm:spPr/>
      <dgm:t>
        <a:bodyPr/>
        <a:lstStyle/>
        <a:p>
          <a:r>
            <a:rPr lang="en-GB">
              <a:hlinkClick xmlns:r="http://schemas.openxmlformats.org/officeDocument/2006/relationships" r:id="rId10" action="ppaction://hlinksldjump"/>
            </a:rPr>
            <a:t>Children’s Vaccines</a:t>
          </a:r>
          <a:endParaRPr lang="en-GB"/>
        </a:p>
      </dgm:t>
    </dgm:pt>
    <dgm:pt modelId="{78A8FF78-A10A-4A28-9AC9-AD3BB5CF7AFA}" type="parTrans" cxnId="{3651CE25-1FBB-4F12-A611-219E57828BEC}">
      <dgm:prSet/>
      <dgm:spPr/>
      <dgm:t>
        <a:bodyPr/>
        <a:lstStyle/>
        <a:p>
          <a:endParaRPr lang="en-GB"/>
        </a:p>
      </dgm:t>
    </dgm:pt>
    <dgm:pt modelId="{3300C994-49B9-4FC9-8803-B56164EF1AA4}" type="sibTrans" cxnId="{3651CE25-1FBB-4F12-A611-219E57828BEC}">
      <dgm:prSet/>
      <dgm:spPr/>
      <dgm:t>
        <a:bodyPr/>
        <a:lstStyle/>
        <a:p>
          <a:endParaRPr lang="en-GB"/>
        </a:p>
      </dgm:t>
    </dgm:pt>
    <dgm:pt modelId="{DF143216-0F66-4D5A-8A2F-BCF881D93F4A}">
      <dgm:prSet phldrT="[Text]"/>
      <dgm:spPr/>
      <dgm:t>
        <a:bodyPr/>
        <a:lstStyle/>
        <a:p>
          <a:r>
            <a:rPr lang="en-GB">
              <a:hlinkClick xmlns:r="http://schemas.openxmlformats.org/officeDocument/2006/relationships" r:id="rId11" action="ppaction://hlinksldjump"/>
            </a:rPr>
            <a:t>Local Resources</a:t>
          </a:r>
          <a:endParaRPr lang="en-GB"/>
        </a:p>
      </dgm:t>
    </dgm:pt>
    <dgm:pt modelId="{0DFCD8BD-4D3D-42E4-8EE9-AA7DFA7D2556}" type="parTrans" cxnId="{5ACBC026-A7D6-4964-9288-CDE422DB93A6}">
      <dgm:prSet/>
      <dgm:spPr/>
      <dgm:t>
        <a:bodyPr/>
        <a:lstStyle/>
        <a:p>
          <a:endParaRPr lang="en-GB"/>
        </a:p>
      </dgm:t>
    </dgm:pt>
    <dgm:pt modelId="{09A9A91C-E119-403D-9385-A6D1FFD19705}" type="sibTrans" cxnId="{5ACBC026-A7D6-4964-9288-CDE422DB93A6}">
      <dgm:prSet/>
      <dgm:spPr/>
      <dgm:t>
        <a:bodyPr/>
        <a:lstStyle/>
        <a:p>
          <a:endParaRPr lang="en-GB"/>
        </a:p>
      </dgm:t>
    </dgm:pt>
    <dgm:pt modelId="{FAF75601-69F4-45FC-BCDB-CF792B47659B}" type="pres">
      <dgm:prSet presAssocID="{9FF08158-8AE6-4A1A-AB79-533E7ACA72E6}" presName="Name0" presStyleCnt="0">
        <dgm:presLayoutVars>
          <dgm:dir/>
          <dgm:resizeHandles val="exact"/>
        </dgm:presLayoutVars>
      </dgm:prSet>
      <dgm:spPr/>
    </dgm:pt>
    <dgm:pt modelId="{AF67516A-71AB-4AFE-8FF4-7EA8981298DB}" type="pres">
      <dgm:prSet presAssocID="{AD6DB546-976D-46E0-86E2-6AEFBED7EFB9}" presName="parTxOnly" presStyleLbl="node1" presStyleIdx="0" presStyleCnt="11" custLinFactNeighborX="909" custLinFactNeighborY="-455">
        <dgm:presLayoutVars>
          <dgm:bulletEnabled val="1"/>
        </dgm:presLayoutVars>
      </dgm:prSet>
      <dgm:spPr/>
    </dgm:pt>
    <dgm:pt modelId="{79D9F690-8B8A-4D22-BA0A-37A4A4904375}" type="pres">
      <dgm:prSet presAssocID="{613FBEAB-E74F-4C4C-867B-9224D058898A}" presName="parSpace" presStyleCnt="0"/>
      <dgm:spPr/>
    </dgm:pt>
    <dgm:pt modelId="{77879027-1797-497E-AF30-D405F081D893}" type="pres">
      <dgm:prSet presAssocID="{35A83B05-205E-4F77-9961-740CDE3B3AAC}" presName="parTxOnly" presStyleLbl="node1" presStyleIdx="1" presStyleCnt="11">
        <dgm:presLayoutVars>
          <dgm:bulletEnabled val="1"/>
        </dgm:presLayoutVars>
      </dgm:prSet>
      <dgm:spPr/>
    </dgm:pt>
    <dgm:pt modelId="{7E7B373D-7AF1-427D-B794-6D92ED8D7A31}" type="pres">
      <dgm:prSet presAssocID="{DF283F78-4F7D-41BD-A720-55FBC947F1C8}" presName="parSpace" presStyleCnt="0"/>
      <dgm:spPr/>
    </dgm:pt>
    <dgm:pt modelId="{5A1241AC-6BB1-4C98-AAAC-B5AC4357F6FF}" type="pres">
      <dgm:prSet presAssocID="{C91988A3-1065-4CCE-8DF5-E2BE9F9DF9AF}" presName="parTxOnly" presStyleLbl="node1" presStyleIdx="2" presStyleCnt="11">
        <dgm:presLayoutVars>
          <dgm:bulletEnabled val="1"/>
        </dgm:presLayoutVars>
      </dgm:prSet>
      <dgm:spPr/>
    </dgm:pt>
    <dgm:pt modelId="{2E09C2FB-A118-41A8-9D72-BB0E0BD7D8FD}" type="pres">
      <dgm:prSet presAssocID="{ECD50DEA-EF1D-4857-9DC7-1320CB039599}" presName="parSpace" presStyleCnt="0"/>
      <dgm:spPr/>
    </dgm:pt>
    <dgm:pt modelId="{ED77CCB9-E2E2-48B6-ABA4-0087CE2012AB}" type="pres">
      <dgm:prSet presAssocID="{5C504C5D-542C-43A4-A5AC-3614B0A9C192}" presName="parTxOnly" presStyleLbl="node1" presStyleIdx="3" presStyleCnt="11">
        <dgm:presLayoutVars>
          <dgm:bulletEnabled val="1"/>
        </dgm:presLayoutVars>
      </dgm:prSet>
      <dgm:spPr/>
    </dgm:pt>
    <dgm:pt modelId="{833BBA47-B949-43C5-A4E0-F11771105E15}" type="pres">
      <dgm:prSet presAssocID="{3300C994-49B9-4FC9-8803-B56164EF1AA4}" presName="parSpace" presStyleCnt="0"/>
      <dgm:spPr/>
    </dgm:pt>
    <dgm:pt modelId="{F8DDF5B8-4425-4970-B7EC-F328C1709258}" type="pres">
      <dgm:prSet presAssocID="{CC9B727A-81B8-4E8F-B458-D337B009AD4A}" presName="parTxOnly" presStyleLbl="node1" presStyleIdx="4" presStyleCnt="11">
        <dgm:presLayoutVars>
          <dgm:bulletEnabled val="1"/>
        </dgm:presLayoutVars>
      </dgm:prSet>
      <dgm:spPr/>
    </dgm:pt>
    <dgm:pt modelId="{D2B743DA-D971-4D97-A648-2F584036861F}" type="pres">
      <dgm:prSet presAssocID="{D2045720-02B9-4CC4-B944-C0AC48AF2C1F}" presName="parSpace" presStyleCnt="0"/>
      <dgm:spPr/>
    </dgm:pt>
    <dgm:pt modelId="{73955238-3AFC-4D6F-BE09-C7377E2A42B5}" type="pres">
      <dgm:prSet presAssocID="{DDC5E33C-9812-4360-B2F0-BDF40C9F64E5}" presName="parTxOnly" presStyleLbl="node1" presStyleIdx="5" presStyleCnt="11">
        <dgm:presLayoutVars>
          <dgm:bulletEnabled val="1"/>
        </dgm:presLayoutVars>
      </dgm:prSet>
      <dgm:spPr/>
    </dgm:pt>
    <dgm:pt modelId="{AF830EF5-6954-4A92-803D-92C50205B0B1}" type="pres">
      <dgm:prSet presAssocID="{0769BFAF-DA12-4822-918E-ED06C88C1752}" presName="parSpace" presStyleCnt="0"/>
      <dgm:spPr/>
    </dgm:pt>
    <dgm:pt modelId="{FD4BD145-F047-4B44-8749-F0D65757BC4D}" type="pres">
      <dgm:prSet presAssocID="{5751F668-B1CD-4E48-B2BE-239A0F53AF6D}" presName="parTxOnly" presStyleLbl="node1" presStyleIdx="6" presStyleCnt="11">
        <dgm:presLayoutVars>
          <dgm:bulletEnabled val="1"/>
        </dgm:presLayoutVars>
      </dgm:prSet>
      <dgm:spPr/>
    </dgm:pt>
    <dgm:pt modelId="{34B0C814-9FAC-4B46-AA7A-86CE533BD5F2}" type="pres">
      <dgm:prSet presAssocID="{DA32AC64-C293-4E38-BD3B-4DF259C9A5A7}" presName="parSpace" presStyleCnt="0"/>
      <dgm:spPr/>
    </dgm:pt>
    <dgm:pt modelId="{B1F687D4-27C2-4981-B78A-261EBECBA9A4}" type="pres">
      <dgm:prSet presAssocID="{8EF2B014-ABED-4840-B2C1-C6C77CDBB54F}" presName="parTxOnly" presStyleLbl="node1" presStyleIdx="7" presStyleCnt="11">
        <dgm:presLayoutVars>
          <dgm:bulletEnabled val="1"/>
        </dgm:presLayoutVars>
      </dgm:prSet>
      <dgm:spPr/>
    </dgm:pt>
    <dgm:pt modelId="{DC53E2C2-41E5-4765-947C-040C36A55C39}" type="pres">
      <dgm:prSet presAssocID="{7F49BC48-062A-4AE6-9E85-C3A8382C85CD}" presName="parSpace" presStyleCnt="0"/>
      <dgm:spPr/>
    </dgm:pt>
    <dgm:pt modelId="{2B2CC2F2-101E-43CB-928B-907C880FC7F5}" type="pres">
      <dgm:prSet presAssocID="{42872753-DEAA-4F8F-9478-BF1F6A55E464}" presName="parTxOnly" presStyleLbl="node1" presStyleIdx="8" presStyleCnt="11">
        <dgm:presLayoutVars>
          <dgm:bulletEnabled val="1"/>
        </dgm:presLayoutVars>
      </dgm:prSet>
      <dgm:spPr/>
    </dgm:pt>
    <dgm:pt modelId="{32443FF1-ED8A-4F51-9B36-C3336691DA9C}" type="pres">
      <dgm:prSet presAssocID="{8222A1E2-09E3-4D60-9140-8B97B2839337}" presName="parSpace" presStyleCnt="0"/>
      <dgm:spPr/>
    </dgm:pt>
    <dgm:pt modelId="{422B89B7-D71B-4E0C-84DF-539D5B1516C1}" type="pres">
      <dgm:prSet presAssocID="{81ED4F6B-970E-4B07-B8D5-913535F02DCB}" presName="parTxOnly" presStyleLbl="node1" presStyleIdx="9" presStyleCnt="11" custLinFactNeighborX="-3390" custLinFactNeighborY="-5096">
        <dgm:presLayoutVars>
          <dgm:bulletEnabled val="1"/>
        </dgm:presLayoutVars>
      </dgm:prSet>
      <dgm:spPr/>
    </dgm:pt>
    <dgm:pt modelId="{EC64B0B6-E149-49C7-AC5D-D679A9DB6763}" type="pres">
      <dgm:prSet presAssocID="{E0C98171-884C-43F3-A67F-3E390E056BE2}" presName="parSpace" presStyleCnt="0"/>
      <dgm:spPr/>
    </dgm:pt>
    <dgm:pt modelId="{3F438CE8-5911-41E4-8AF9-FDC6F7E21707}" type="pres">
      <dgm:prSet presAssocID="{DF143216-0F66-4D5A-8A2F-BCF881D93F4A}" presName="parTxOnly" presStyleLbl="node1" presStyleIdx="10" presStyleCnt="11">
        <dgm:presLayoutVars>
          <dgm:bulletEnabled val="1"/>
        </dgm:presLayoutVars>
      </dgm:prSet>
      <dgm:spPr/>
    </dgm:pt>
  </dgm:ptLst>
  <dgm:cxnLst>
    <dgm:cxn modelId="{E160A007-F462-45CE-A6E9-7A9D2210E266}" srcId="{9FF08158-8AE6-4A1A-AB79-533E7ACA72E6}" destId="{AD6DB546-976D-46E0-86E2-6AEFBED7EFB9}" srcOrd="0" destOrd="0" parTransId="{3CFE7CF4-3DD2-419F-AB20-9AB9472DC72A}" sibTransId="{613FBEAB-E74F-4C4C-867B-9224D058898A}"/>
    <dgm:cxn modelId="{C68C7C1B-0852-4C3F-B39E-469C25176F73}" type="presOf" srcId="{5C504C5D-542C-43A4-A5AC-3614B0A9C192}" destId="{ED77CCB9-E2E2-48B6-ABA4-0087CE2012AB}" srcOrd="0" destOrd="0" presId="urn:microsoft.com/office/officeart/2005/8/layout/hChevron3"/>
    <dgm:cxn modelId="{8165B91D-6F5B-4C83-84F5-416BEA678648}" type="presOf" srcId="{C91988A3-1065-4CCE-8DF5-E2BE9F9DF9AF}" destId="{5A1241AC-6BB1-4C98-AAAC-B5AC4357F6FF}" srcOrd="0" destOrd="0" presId="urn:microsoft.com/office/officeart/2005/8/layout/hChevron3"/>
    <dgm:cxn modelId="{C2CA1F1F-EE8B-489A-A3E8-75BBB44E2BD3}" type="presOf" srcId="{DDC5E33C-9812-4360-B2F0-BDF40C9F64E5}" destId="{73955238-3AFC-4D6F-BE09-C7377E2A42B5}" srcOrd="0" destOrd="0" presId="urn:microsoft.com/office/officeart/2005/8/layout/hChevron3"/>
    <dgm:cxn modelId="{9A833F23-7FB7-4495-89D3-7B7DB462047B}" type="presOf" srcId="{42872753-DEAA-4F8F-9478-BF1F6A55E464}" destId="{2B2CC2F2-101E-43CB-928B-907C880FC7F5}" srcOrd="0" destOrd="0" presId="urn:microsoft.com/office/officeart/2005/8/layout/hChevron3"/>
    <dgm:cxn modelId="{CD6A4425-1EB6-4CD1-A711-A1F369ABC729}" srcId="{9FF08158-8AE6-4A1A-AB79-533E7ACA72E6}" destId="{C91988A3-1065-4CCE-8DF5-E2BE9F9DF9AF}" srcOrd="2" destOrd="0" parTransId="{89E4FE97-E55C-421F-BA6A-B2EAE8F87B93}" sibTransId="{ECD50DEA-EF1D-4857-9DC7-1320CB039599}"/>
    <dgm:cxn modelId="{3651CE25-1FBB-4F12-A611-219E57828BEC}" srcId="{9FF08158-8AE6-4A1A-AB79-533E7ACA72E6}" destId="{5C504C5D-542C-43A4-A5AC-3614B0A9C192}" srcOrd="3" destOrd="0" parTransId="{78A8FF78-A10A-4A28-9AC9-AD3BB5CF7AFA}" sibTransId="{3300C994-49B9-4FC9-8803-B56164EF1AA4}"/>
    <dgm:cxn modelId="{5ACBC026-A7D6-4964-9288-CDE422DB93A6}" srcId="{9FF08158-8AE6-4A1A-AB79-533E7ACA72E6}" destId="{DF143216-0F66-4D5A-8A2F-BCF881D93F4A}" srcOrd="10" destOrd="0" parTransId="{0DFCD8BD-4D3D-42E4-8EE9-AA7DFA7D2556}" sibTransId="{09A9A91C-E119-403D-9385-A6D1FFD19705}"/>
    <dgm:cxn modelId="{9454332F-2874-488A-B5F3-71AB456BD7D9}" type="presOf" srcId="{81ED4F6B-970E-4B07-B8D5-913535F02DCB}" destId="{422B89B7-D71B-4E0C-84DF-539D5B1516C1}" srcOrd="0" destOrd="0" presId="urn:microsoft.com/office/officeart/2005/8/layout/hChevron3"/>
    <dgm:cxn modelId="{86A93B30-9F55-4CC5-8032-7D81393C48D1}" type="presOf" srcId="{CC9B727A-81B8-4E8F-B458-D337B009AD4A}" destId="{F8DDF5B8-4425-4970-B7EC-F328C1709258}" srcOrd="0" destOrd="0" presId="urn:microsoft.com/office/officeart/2005/8/layout/hChevron3"/>
    <dgm:cxn modelId="{5F2CB260-7772-4434-88C2-5E0AA6887029}" srcId="{9FF08158-8AE6-4A1A-AB79-533E7ACA72E6}" destId="{81ED4F6B-970E-4B07-B8D5-913535F02DCB}" srcOrd="9" destOrd="0" parTransId="{E6A8F33B-CF4C-4C48-BF6C-8DBEF1DB1FE7}" sibTransId="{E0C98171-884C-43F3-A67F-3E390E056BE2}"/>
    <dgm:cxn modelId="{31BE9F63-B913-423B-9BB9-ADB144C3B02D}" srcId="{9FF08158-8AE6-4A1A-AB79-533E7ACA72E6}" destId="{42872753-DEAA-4F8F-9478-BF1F6A55E464}" srcOrd="8" destOrd="0" parTransId="{B6146A58-AD1F-4934-B36F-F5000E39EECF}" sibTransId="{8222A1E2-09E3-4D60-9140-8B97B2839337}"/>
    <dgm:cxn modelId="{817D2F4B-4C3D-4AD8-973D-CA4FFAA0CB2D}" type="presOf" srcId="{AD6DB546-976D-46E0-86E2-6AEFBED7EFB9}" destId="{AF67516A-71AB-4AFE-8FF4-7EA8981298DB}" srcOrd="0" destOrd="0" presId="urn:microsoft.com/office/officeart/2005/8/layout/hChevron3"/>
    <dgm:cxn modelId="{B288E86B-DEE1-48F0-8292-C25A50009C36}" type="presOf" srcId="{8EF2B014-ABED-4840-B2C1-C6C77CDBB54F}" destId="{B1F687D4-27C2-4981-B78A-261EBECBA9A4}" srcOrd="0" destOrd="0" presId="urn:microsoft.com/office/officeart/2005/8/layout/hChevron3"/>
    <dgm:cxn modelId="{F9018D72-579E-47A5-94A9-4C0304D0D66E}" type="presOf" srcId="{35A83B05-205E-4F77-9961-740CDE3B3AAC}" destId="{77879027-1797-497E-AF30-D405F081D893}" srcOrd="0" destOrd="0" presId="urn:microsoft.com/office/officeart/2005/8/layout/hChevron3"/>
    <dgm:cxn modelId="{0FEE8073-D851-417C-8448-05F288D0F640}" srcId="{9FF08158-8AE6-4A1A-AB79-533E7ACA72E6}" destId="{8EF2B014-ABED-4840-B2C1-C6C77CDBB54F}" srcOrd="7" destOrd="0" parTransId="{03A90CD0-E7B1-4BD6-BFDA-902EFABC3D71}" sibTransId="{7F49BC48-062A-4AE6-9E85-C3A8382C85CD}"/>
    <dgm:cxn modelId="{88EF3580-A949-4A0F-86E3-4D98D5D07FF0}" srcId="{9FF08158-8AE6-4A1A-AB79-533E7ACA72E6}" destId="{35A83B05-205E-4F77-9961-740CDE3B3AAC}" srcOrd="1" destOrd="0" parTransId="{343BAD00-3F02-40BF-856E-6ADFC031D3A2}" sibTransId="{DF283F78-4F7D-41BD-A720-55FBC947F1C8}"/>
    <dgm:cxn modelId="{F1281683-90F2-430A-84B4-22497429A259}" srcId="{9FF08158-8AE6-4A1A-AB79-533E7ACA72E6}" destId="{DDC5E33C-9812-4360-B2F0-BDF40C9F64E5}" srcOrd="5" destOrd="0" parTransId="{DB306D07-C39C-46C1-839E-9800B81F6492}" sibTransId="{0769BFAF-DA12-4822-918E-ED06C88C1752}"/>
    <dgm:cxn modelId="{529C2A84-7030-4D2A-A8BE-6BF07C8E7C66}" srcId="{9FF08158-8AE6-4A1A-AB79-533E7ACA72E6}" destId="{CC9B727A-81B8-4E8F-B458-D337B009AD4A}" srcOrd="4" destOrd="0" parTransId="{D8990C24-2F1A-4D4F-9515-3F535D5607E7}" sibTransId="{D2045720-02B9-4CC4-B944-C0AC48AF2C1F}"/>
    <dgm:cxn modelId="{4C741E8C-3701-4E72-81BA-E14ED5C4DB98}" type="presOf" srcId="{DF143216-0F66-4D5A-8A2F-BCF881D93F4A}" destId="{3F438CE8-5911-41E4-8AF9-FDC6F7E21707}" srcOrd="0" destOrd="0" presId="urn:microsoft.com/office/officeart/2005/8/layout/hChevron3"/>
    <dgm:cxn modelId="{3168CCCB-D6DA-491C-80F1-4ABA749E0C51}" type="presOf" srcId="{5751F668-B1CD-4E48-B2BE-239A0F53AF6D}" destId="{FD4BD145-F047-4B44-8749-F0D65757BC4D}" srcOrd="0" destOrd="0" presId="urn:microsoft.com/office/officeart/2005/8/layout/hChevron3"/>
    <dgm:cxn modelId="{776F2ADD-84BA-420C-8D4C-554367124A6A}" srcId="{9FF08158-8AE6-4A1A-AB79-533E7ACA72E6}" destId="{5751F668-B1CD-4E48-B2BE-239A0F53AF6D}" srcOrd="6" destOrd="0" parTransId="{2C52E458-68FC-4641-BF56-EE008AD72A34}" sibTransId="{DA32AC64-C293-4E38-BD3B-4DF259C9A5A7}"/>
    <dgm:cxn modelId="{334DD5F5-A641-404A-A0C2-D23C4DDC021A}" type="presOf" srcId="{9FF08158-8AE6-4A1A-AB79-533E7ACA72E6}" destId="{FAF75601-69F4-45FC-BCDB-CF792B47659B}" srcOrd="0" destOrd="0" presId="urn:microsoft.com/office/officeart/2005/8/layout/hChevron3"/>
    <dgm:cxn modelId="{493541DE-AD1D-4481-8FF3-DC314A0C07B4}" type="presParOf" srcId="{FAF75601-69F4-45FC-BCDB-CF792B47659B}" destId="{AF67516A-71AB-4AFE-8FF4-7EA8981298DB}" srcOrd="0" destOrd="0" presId="urn:microsoft.com/office/officeart/2005/8/layout/hChevron3"/>
    <dgm:cxn modelId="{B0595140-67F9-4FB5-AF1E-42BBA87417A6}" type="presParOf" srcId="{FAF75601-69F4-45FC-BCDB-CF792B47659B}" destId="{79D9F690-8B8A-4D22-BA0A-37A4A4904375}" srcOrd="1" destOrd="0" presId="urn:microsoft.com/office/officeart/2005/8/layout/hChevron3"/>
    <dgm:cxn modelId="{CC1B8637-8915-4005-801E-56F6DBC84D86}" type="presParOf" srcId="{FAF75601-69F4-45FC-BCDB-CF792B47659B}" destId="{77879027-1797-497E-AF30-D405F081D893}" srcOrd="2" destOrd="0" presId="urn:microsoft.com/office/officeart/2005/8/layout/hChevron3"/>
    <dgm:cxn modelId="{700FD612-98D8-4FE0-B5BE-050439B5E920}" type="presParOf" srcId="{FAF75601-69F4-45FC-BCDB-CF792B47659B}" destId="{7E7B373D-7AF1-427D-B794-6D92ED8D7A31}" srcOrd="3" destOrd="0" presId="urn:microsoft.com/office/officeart/2005/8/layout/hChevron3"/>
    <dgm:cxn modelId="{95090AF7-F542-4BD7-A4E7-53EEF91A5D95}" type="presParOf" srcId="{FAF75601-69F4-45FC-BCDB-CF792B47659B}" destId="{5A1241AC-6BB1-4C98-AAAC-B5AC4357F6FF}" srcOrd="4" destOrd="0" presId="urn:microsoft.com/office/officeart/2005/8/layout/hChevron3"/>
    <dgm:cxn modelId="{BDD6C78C-110B-4425-B779-DA357368055F}" type="presParOf" srcId="{FAF75601-69F4-45FC-BCDB-CF792B47659B}" destId="{2E09C2FB-A118-41A8-9D72-BB0E0BD7D8FD}" srcOrd="5" destOrd="0" presId="urn:microsoft.com/office/officeart/2005/8/layout/hChevron3"/>
    <dgm:cxn modelId="{E5DF53DA-4FD5-4B50-8ACC-BC4C87899AD8}" type="presParOf" srcId="{FAF75601-69F4-45FC-BCDB-CF792B47659B}" destId="{ED77CCB9-E2E2-48B6-ABA4-0087CE2012AB}" srcOrd="6" destOrd="0" presId="urn:microsoft.com/office/officeart/2005/8/layout/hChevron3"/>
    <dgm:cxn modelId="{41C1111A-0505-4CEA-98BC-E44EBD12F41D}" type="presParOf" srcId="{FAF75601-69F4-45FC-BCDB-CF792B47659B}" destId="{833BBA47-B949-43C5-A4E0-F11771105E15}" srcOrd="7" destOrd="0" presId="urn:microsoft.com/office/officeart/2005/8/layout/hChevron3"/>
    <dgm:cxn modelId="{6CF67D72-6A59-4FA5-986A-D4E527C5D3FB}" type="presParOf" srcId="{FAF75601-69F4-45FC-BCDB-CF792B47659B}" destId="{F8DDF5B8-4425-4970-B7EC-F328C1709258}" srcOrd="8" destOrd="0" presId="urn:microsoft.com/office/officeart/2005/8/layout/hChevron3"/>
    <dgm:cxn modelId="{60B158A3-344D-4657-BF50-705AE7168A08}" type="presParOf" srcId="{FAF75601-69F4-45FC-BCDB-CF792B47659B}" destId="{D2B743DA-D971-4D97-A648-2F584036861F}" srcOrd="9" destOrd="0" presId="urn:microsoft.com/office/officeart/2005/8/layout/hChevron3"/>
    <dgm:cxn modelId="{2DCADF32-8C5C-4F8F-A274-6B50E8536A77}" type="presParOf" srcId="{FAF75601-69F4-45FC-BCDB-CF792B47659B}" destId="{73955238-3AFC-4D6F-BE09-C7377E2A42B5}" srcOrd="10" destOrd="0" presId="urn:microsoft.com/office/officeart/2005/8/layout/hChevron3"/>
    <dgm:cxn modelId="{AD533C31-35D5-438C-B18E-2E3ABD9AACBF}" type="presParOf" srcId="{FAF75601-69F4-45FC-BCDB-CF792B47659B}" destId="{AF830EF5-6954-4A92-803D-92C50205B0B1}" srcOrd="11" destOrd="0" presId="urn:microsoft.com/office/officeart/2005/8/layout/hChevron3"/>
    <dgm:cxn modelId="{17546919-B408-4456-A5AC-365E717ACAB1}" type="presParOf" srcId="{FAF75601-69F4-45FC-BCDB-CF792B47659B}" destId="{FD4BD145-F047-4B44-8749-F0D65757BC4D}" srcOrd="12" destOrd="0" presId="urn:microsoft.com/office/officeart/2005/8/layout/hChevron3"/>
    <dgm:cxn modelId="{A72EA716-4A8B-4DFF-86FB-C09CE5B82F59}" type="presParOf" srcId="{FAF75601-69F4-45FC-BCDB-CF792B47659B}" destId="{34B0C814-9FAC-4B46-AA7A-86CE533BD5F2}" srcOrd="13" destOrd="0" presId="urn:microsoft.com/office/officeart/2005/8/layout/hChevron3"/>
    <dgm:cxn modelId="{1909B5F1-8FCA-43CB-B487-DFCBED775E10}" type="presParOf" srcId="{FAF75601-69F4-45FC-BCDB-CF792B47659B}" destId="{B1F687D4-27C2-4981-B78A-261EBECBA9A4}" srcOrd="14" destOrd="0" presId="urn:microsoft.com/office/officeart/2005/8/layout/hChevron3"/>
    <dgm:cxn modelId="{52E53C6D-C9E9-4F8E-8D6F-178A0DE5569C}" type="presParOf" srcId="{FAF75601-69F4-45FC-BCDB-CF792B47659B}" destId="{DC53E2C2-41E5-4765-947C-040C36A55C39}" srcOrd="15" destOrd="0" presId="urn:microsoft.com/office/officeart/2005/8/layout/hChevron3"/>
    <dgm:cxn modelId="{4E38CD38-31D0-409F-BC26-472AF0E151D6}" type="presParOf" srcId="{FAF75601-69F4-45FC-BCDB-CF792B47659B}" destId="{2B2CC2F2-101E-43CB-928B-907C880FC7F5}" srcOrd="16" destOrd="0" presId="urn:microsoft.com/office/officeart/2005/8/layout/hChevron3"/>
    <dgm:cxn modelId="{AF15F59D-996F-4C95-9F46-5E036F6AE065}" type="presParOf" srcId="{FAF75601-69F4-45FC-BCDB-CF792B47659B}" destId="{32443FF1-ED8A-4F51-9B36-C3336691DA9C}" srcOrd="17" destOrd="0" presId="urn:microsoft.com/office/officeart/2005/8/layout/hChevron3"/>
    <dgm:cxn modelId="{19D6EBA9-83E1-48D2-8F1F-5286D1714999}" type="presParOf" srcId="{FAF75601-69F4-45FC-BCDB-CF792B47659B}" destId="{422B89B7-D71B-4E0C-84DF-539D5B1516C1}" srcOrd="18" destOrd="0" presId="urn:microsoft.com/office/officeart/2005/8/layout/hChevron3"/>
    <dgm:cxn modelId="{879E0140-F5F0-4AFD-93D0-C4737C9F80C0}" type="presParOf" srcId="{FAF75601-69F4-45FC-BCDB-CF792B47659B}" destId="{EC64B0B6-E149-49C7-AC5D-D679A9DB6763}" srcOrd="19" destOrd="0" presId="urn:microsoft.com/office/officeart/2005/8/layout/hChevron3"/>
    <dgm:cxn modelId="{528099CB-0C9D-4707-BADA-EA752AE94089}" type="presParOf" srcId="{FAF75601-69F4-45FC-BCDB-CF792B47659B}" destId="{3F438CE8-5911-41E4-8AF9-FDC6F7E21707}" srcOrd="2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9A196B4-3897-494D-95E5-6808822577C9}" type="doc">
      <dgm:prSet loTypeId="urn:microsoft.com/office/officeart/2005/8/layout/hChevron3" loCatId="process" qsTypeId="urn:microsoft.com/office/officeart/2005/8/quickstyle/simple1" qsCatId="simple" csTypeId="urn:microsoft.com/office/officeart/2005/8/colors/accent0_1" csCatId="mainScheme" phldr="1"/>
      <dgm:spPr/>
    </dgm:pt>
    <dgm:pt modelId="{9F3EE88C-22C4-4CEB-99F1-46DAA6EF254E}" type="pres">
      <dgm:prSet presAssocID="{F9A196B4-3897-494D-95E5-6808822577C9}" presName="Name0" presStyleCnt="0">
        <dgm:presLayoutVars>
          <dgm:dir/>
          <dgm:resizeHandles val="exact"/>
        </dgm:presLayoutVars>
      </dgm:prSet>
      <dgm:spPr/>
    </dgm:pt>
  </dgm:ptLst>
  <dgm:cxnLst>
    <dgm:cxn modelId="{59EBE7D7-7AB4-4E82-9735-84B7437ED393}" type="presOf" srcId="{F9A196B4-3897-494D-95E5-6808822577C9}" destId="{9F3EE88C-22C4-4CEB-99F1-46DAA6EF254E}"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20528"/>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20528"/>
        <a:ext cx="926668" cy="411852"/>
      </dsp:txXfrm>
    </dsp:sp>
    <dsp:sp modelId="{77879027-1797-497E-AF30-D405F081D893}">
      <dsp:nvSpPr>
        <dsp:cNvPr id="0" name=""/>
        <dsp:cNvSpPr/>
      </dsp:nvSpPr>
      <dsp:spPr>
        <a:xfrm>
          <a:off x="824836"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2025/26 Flu programme</a:t>
          </a:r>
          <a:endParaRPr lang="en-GB" sz="800" kern="1200"/>
        </a:p>
      </dsp:txBody>
      <dsp:txXfrm>
        <a:off x="1030762" y="22402"/>
        <a:ext cx="617779" cy="411852"/>
      </dsp:txXfrm>
    </dsp:sp>
    <dsp:sp modelId="{5A1241AC-6BB1-4C98-AAAC-B5AC4357F6FF}">
      <dsp:nvSpPr>
        <dsp:cNvPr id="0" name=""/>
        <dsp:cNvSpPr/>
      </dsp:nvSpPr>
      <dsp:spPr>
        <a:xfrm>
          <a:off x="1648542"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22402"/>
        <a:ext cx="617779" cy="411852"/>
      </dsp:txXfrm>
    </dsp:sp>
    <dsp:sp modelId="{ED77CCB9-E2E2-48B6-ABA4-0087CE2012AB}">
      <dsp:nvSpPr>
        <dsp:cNvPr id="0" name=""/>
        <dsp:cNvSpPr/>
      </dsp:nvSpPr>
      <dsp:spPr>
        <a:xfrm>
          <a:off x="2472247"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22402"/>
        <a:ext cx="617779" cy="411852"/>
      </dsp:txXfrm>
    </dsp:sp>
    <dsp:sp modelId="{F8DDF5B8-4425-4970-B7EC-F328C1709258}">
      <dsp:nvSpPr>
        <dsp:cNvPr id="0" name=""/>
        <dsp:cNvSpPr/>
      </dsp:nvSpPr>
      <dsp:spPr>
        <a:xfrm>
          <a:off x="3295953"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22402"/>
        <a:ext cx="617779" cy="411852"/>
      </dsp:txXfrm>
    </dsp:sp>
    <dsp:sp modelId="{73955238-3AFC-4D6F-BE09-C7377E2A42B5}">
      <dsp:nvSpPr>
        <dsp:cNvPr id="0" name=""/>
        <dsp:cNvSpPr/>
      </dsp:nvSpPr>
      <dsp:spPr>
        <a:xfrm>
          <a:off x="4119658"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22402"/>
        <a:ext cx="617779" cy="411852"/>
      </dsp:txXfrm>
    </dsp:sp>
    <dsp:sp modelId="{FD4BD145-F047-4B44-8749-F0D65757BC4D}">
      <dsp:nvSpPr>
        <dsp:cNvPr id="0" name=""/>
        <dsp:cNvSpPr/>
      </dsp:nvSpPr>
      <dsp:spPr>
        <a:xfrm>
          <a:off x="4943364"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22402"/>
        <a:ext cx="617779" cy="411852"/>
      </dsp:txXfrm>
    </dsp:sp>
    <dsp:sp modelId="{B1F687D4-27C2-4981-B78A-261EBECBA9A4}">
      <dsp:nvSpPr>
        <dsp:cNvPr id="0" name=""/>
        <dsp:cNvSpPr/>
      </dsp:nvSpPr>
      <dsp:spPr>
        <a:xfrm>
          <a:off x="5767069"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22402"/>
        <a:ext cx="617779" cy="411852"/>
      </dsp:txXfrm>
    </dsp:sp>
    <dsp:sp modelId="{2B2CC2F2-101E-43CB-928B-907C880FC7F5}">
      <dsp:nvSpPr>
        <dsp:cNvPr id="0" name=""/>
        <dsp:cNvSpPr/>
      </dsp:nvSpPr>
      <dsp:spPr>
        <a:xfrm>
          <a:off x="6590774"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22402"/>
        <a:ext cx="617779" cy="411852"/>
      </dsp:txXfrm>
    </dsp:sp>
    <dsp:sp modelId="{422B89B7-D71B-4E0C-84DF-539D5B1516C1}">
      <dsp:nvSpPr>
        <dsp:cNvPr id="0" name=""/>
        <dsp:cNvSpPr/>
      </dsp:nvSpPr>
      <dsp:spPr>
        <a:xfrm>
          <a:off x="7414480"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22402"/>
        <a:ext cx="617779" cy="411852"/>
      </dsp:txXfrm>
    </dsp:sp>
    <dsp:sp modelId="{3F438CE8-5911-41E4-8AF9-FDC6F7E21707}">
      <dsp:nvSpPr>
        <dsp:cNvPr id="0" name=""/>
        <dsp:cNvSpPr/>
      </dsp:nvSpPr>
      <dsp:spPr>
        <a:xfrm>
          <a:off x="8238185" y="2240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22402"/>
        <a:ext cx="617779" cy="4118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0"/>
          <a:ext cx="1029631" cy="31237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Background</a:t>
          </a:r>
          <a:endParaRPr lang="en-GB" sz="700" kern="1200"/>
        </a:p>
      </dsp:txBody>
      <dsp:txXfrm>
        <a:off x="3003" y="0"/>
        <a:ext cx="951538" cy="312372"/>
      </dsp:txXfrm>
    </dsp:sp>
    <dsp:sp modelId="{77879027-1797-497E-AF30-D405F081D893}">
      <dsp:nvSpPr>
        <dsp:cNvPr id="0" name=""/>
        <dsp:cNvSpPr/>
      </dsp:nvSpPr>
      <dsp:spPr>
        <a:xfrm>
          <a:off x="824836"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81022" y="0"/>
        <a:ext cx="717259" cy="312372"/>
      </dsp:txXfrm>
    </dsp:sp>
    <dsp:sp modelId="{5A1241AC-6BB1-4C98-AAAC-B5AC4357F6FF}">
      <dsp:nvSpPr>
        <dsp:cNvPr id="0" name=""/>
        <dsp:cNvSpPr/>
      </dsp:nvSpPr>
      <dsp:spPr>
        <a:xfrm>
          <a:off x="1648542"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804728" y="0"/>
        <a:ext cx="717259" cy="312372"/>
      </dsp:txXfrm>
    </dsp:sp>
    <dsp:sp modelId="{ED77CCB9-E2E2-48B6-ABA4-0087CE2012AB}">
      <dsp:nvSpPr>
        <dsp:cNvPr id="0" name=""/>
        <dsp:cNvSpPr/>
      </dsp:nvSpPr>
      <dsp:spPr>
        <a:xfrm>
          <a:off x="2472247"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628433" y="0"/>
        <a:ext cx="717259" cy="312372"/>
      </dsp:txXfrm>
    </dsp:sp>
    <dsp:sp modelId="{F8DDF5B8-4425-4970-B7EC-F328C1709258}">
      <dsp:nvSpPr>
        <dsp:cNvPr id="0" name=""/>
        <dsp:cNvSpPr/>
      </dsp:nvSpPr>
      <dsp:spPr>
        <a:xfrm>
          <a:off x="3295953"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452139" y="0"/>
        <a:ext cx="717259" cy="312372"/>
      </dsp:txXfrm>
    </dsp:sp>
    <dsp:sp modelId="{73955238-3AFC-4D6F-BE09-C7377E2A42B5}">
      <dsp:nvSpPr>
        <dsp:cNvPr id="0" name=""/>
        <dsp:cNvSpPr/>
      </dsp:nvSpPr>
      <dsp:spPr>
        <a:xfrm>
          <a:off x="4119658"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4275844" y="0"/>
        <a:ext cx="717259" cy="312372"/>
      </dsp:txXfrm>
    </dsp:sp>
    <dsp:sp modelId="{FD4BD145-F047-4B44-8749-F0D65757BC4D}">
      <dsp:nvSpPr>
        <dsp:cNvPr id="0" name=""/>
        <dsp:cNvSpPr/>
      </dsp:nvSpPr>
      <dsp:spPr>
        <a:xfrm>
          <a:off x="4943364"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5099550" y="0"/>
        <a:ext cx="717259" cy="312372"/>
      </dsp:txXfrm>
    </dsp:sp>
    <dsp:sp modelId="{B1F687D4-27C2-4981-B78A-261EBECBA9A4}">
      <dsp:nvSpPr>
        <dsp:cNvPr id="0" name=""/>
        <dsp:cNvSpPr/>
      </dsp:nvSpPr>
      <dsp:spPr>
        <a:xfrm>
          <a:off x="5767069"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923255" y="0"/>
        <a:ext cx="717259" cy="312372"/>
      </dsp:txXfrm>
    </dsp:sp>
    <dsp:sp modelId="{2B2CC2F2-101E-43CB-928B-907C880FC7F5}">
      <dsp:nvSpPr>
        <dsp:cNvPr id="0" name=""/>
        <dsp:cNvSpPr/>
      </dsp:nvSpPr>
      <dsp:spPr>
        <a:xfrm>
          <a:off x="6590774"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746960" y="0"/>
        <a:ext cx="717259" cy="312372"/>
      </dsp:txXfrm>
    </dsp:sp>
    <dsp:sp modelId="{422B89B7-D71B-4E0C-84DF-539D5B1516C1}">
      <dsp:nvSpPr>
        <dsp:cNvPr id="0" name=""/>
        <dsp:cNvSpPr/>
      </dsp:nvSpPr>
      <dsp:spPr>
        <a:xfrm>
          <a:off x="7414480"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a:p>
      </dsp:txBody>
      <dsp:txXfrm>
        <a:off x="7570666" y="0"/>
        <a:ext cx="717259" cy="312372"/>
      </dsp:txXfrm>
    </dsp:sp>
    <dsp:sp modelId="{3F438CE8-5911-41E4-8AF9-FDC6F7E21707}">
      <dsp:nvSpPr>
        <dsp:cNvPr id="0" name=""/>
        <dsp:cNvSpPr/>
      </dsp:nvSpPr>
      <dsp:spPr>
        <a:xfrm>
          <a:off x="8238185" y="0"/>
          <a:ext cx="1029631"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Local Resources</a:t>
          </a:r>
          <a:endParaRPr lang="en-GB" sz="700" kern="1200"/>
        </a:p>
      </dsp:txBody>
      <dsp:txXfrm>
        <a:off x="8394371" y="0"/>
        <a:ext cx="717259" cy="3123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0"/>
          <a:ext cx="1029631" cy="386206"/>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0"/>
        <a:ext cx="933080" cy="386206"/>
      </dsp:txXfrm>
    </dsp:sp>
    <dsp:sp modelId="{77879027-1797-497E-AF30-D405F081D893}">
      <dsp:nvSpPr>
        <dsp:cNvPr id="0" name=""/>
        <dsp:cNvSpPr/>
      </dsp:nvSpPr>
      <dsp:spPr>
        <a:xfrm>
          <a:off x="824836"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2025/26 Flu programme</a:t>
          </a:r>
          <a:endParaRPr lang="en-GB" sz="800" kern="1200"/>
        </a:p>
      </dsp:txBody>
      <dsp:txXfrm>
        <a:off x="1017939" y="0"/>
        <a:ext cx="643425" cy="386206"/>
      </dsp:txXfrm>
    </dsp:sp>
    <dsp:sp modelId="{5A1241AC-6BB1-4C98-AAAC-B5AC4357F6FF}">
      <dsp:nvSpPr>
        <dsp:cNvPr id="0" name=""/>
        <dsp:cNvSpPr/>
      </dsp:nvSpPr>
      <dsp:spPr>
        <a:xfrm>
          <a:off x="1648542"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41645" y="0"/>
        <a:ext cx="643425" cy="386206"/>
      </dsp:txXfrm>
    </dsp:sp>
    <dsp:sp modelId="{ED77CCB9-E2E2-48B6-ABA4-0087CE2012AB}">
      <dsp:nvSpPr>
        <dsp:cNvPr id="0" name=""/>
        <dsp:cNvSpPr/>
      </dsp:nvSpPr>
      <dsp:spPr>
        <a:xfrm>
          <a:off x="2472247"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65350" y="0"/>
        <a:ext cx="643425" cy="386206"/>
      </dsp:txXfrm>
    </dsp:sp>
    <dsp:sp modelId="{F8DDF5B8-4425-4970-B7EC-F328C1709258}">
      <dsp:nvSpPr>
        <dsp:cNvPr id="0" name=""/>
        <dsp:cNvSpPr/>
      </dsp:nvSpPr>
      <dsp:spPr>
        <a:xfrm>
          <a:off x="3295953"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489056" y="0"/>
        <a:ext cx="643425" cy="386206"/>
      </dsp:txXfrm>
    </dsp:sp>
    <dsp:sp modelId="{73955238-3AFC-4D6F-BE09-C7377E2A42B5}">
      <dsp:nvSpPr>
        <dsp:cNvPr id="0" name=""/>
        <dsp:cNvSpPr/>
      </dsp:nvSpPr>
      <dsp:spPr>
        <a:xfrm>
          <a:off x="4119658"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12761" y="0"/>
        <a:ext cx="643425" cy="386206"/>
      </dsp:txXfrm>
    </dsp:sp>
    <dsp:sp modelId="{FD4BD145-F047-4B44-8749-F0D65757BC4D}">
      <dsp:nvSpPr>
        <dsp:cNvPr id="0" name=""/>
        <dsp:cNvSpPr/>
      </dsp:nvSpPr>
      <dsp:spPr>
        <a:xfrm>
          <a:off x="4943364"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36467" y="0"/>
        <a:ext cx="643425" cy="386206"/>
      </dsp:txXfrm>
    </dsp:sp>
    <dsp:sp modelId="{B1F687D4-27C2-4981-B78A-261EBECBA9A4}">
      <dsp:nvSpPr>
        <dsp:cNvPr id="0" name=""/>
        <dsp:cNvSpPr/>
      </dsp:nvSpPr>
      <dsp:spPr>
        <a:xfrm>
          <a:off x="5767069"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60172" y="0"/>
        <a:ext cx="643425" cy="386206"/>
      </dsp:txXfrm>
    </dsp:sp>
    <dsp:sp modelId="{2B2CC2F2-101E-43CB-928B-907C880FC7F5}">
      <dsp:nvSpPr>
        <dsp:cNvPr id="0" name=""/>
        <dsp:cNvSpPr/>
      </dsp:nvSpPr>
      <dsp:spPr>
        <a:xfrm>
          <a:off x="6590774"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83877" y="0"/>
        <a:ext cx="643425" cy="386206"/>
      </dsp:txXfrm>
    </dsp:sp>
    <dsp:sp modelId="{422B89B7-D71B-4E0C-84DF-539D5B1516C1}">
      <dsp:nvSpPr>
        <dsp:cNvPr id="0" name=""/>
        <dsp:cNvSpPr/>
      </dsp:nvSpPr>
      <dsp:spPr>
        <a:xfrm>
          <a:off x="7414480"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07583" y="0"/>
        <a:ext cx="643425" cy="386206"/>
      </dsp:txXfrm>
    </dsp:sp>
    <dsp:sp modelId="{3F438CE8-5911-41E4-8AF9-FDC6F7E21707}">
      <dsp:nvSpPr>
        <dsp:cNvPr id="0" name=""/>
        <dsp:cNvSpPr/>
      </dsp:nvSpPr>
      <dsp:spPr>
        <a:xfrm>
          <a:off x="8238185" y="0"/>
          <a:ext cx="1029631" cy="38620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31288" y="0"/>
        <a:ext cx="643425" cy="3862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3509"/>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3509"/>
        <a:ext cx="926668" cy="411852"/>
      </dsp:txXfrm>
    </dsp:sp>
    <dsp:sp modelId="{77879027-1797-497E-AF30-D405F081D893}">
      <dsp:nvSpPr>
        <dsp:cNvPr id="0" name=""/>
        <dsp:cNvSpPr/>
      </dsp:nvSpPr>
      <dsp:spPr>
        <a:xfrm>
          <a:off x="824836"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2025/26 Flu programme</a:t>
          </a:r>
          <a:endParaRPr lang="en-GB" sz="800" kern="1200"/>
        </a:p>
      </dsp:txBody>
      <dsp:txXfrm>
        <a:off x="1030762" y="5383"/>
        <a:ext cx="617779" cy="411852"/>
      </dsp:txXfrm>
    </dsp:sp>
    <dsp:sp modelId="{5A1241AC-6BB1-4C98-AAAC-B5AC4357F6FF}">
      <dsp:nvSpPr>
        <dsp:cNvPr id="0" name=""/>
        <dsp:cNvSpPr/>
      </dsp:nvSpPr>
      <dsp:spPr>
        <a:xfrm>
          <a:off x="1648542"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5383"/>
        <a:ext cx="617779" cy="411852"/>
      </dsp:txXfrm>
    </dsp:sp>
    <dsp:sp modelId="{ED77CCB9-E2E2-48B6-ABA4-0087CE2012AB}">
      <dsp:nvSpPr>
        <dsp:cNvPr id="0" name=""/>
        <dsp:cNvSpPr/>
      </dsp:nvSpPr>
      <dsp:spPr>
        <a:xfrm>
          <a:off x="2472247"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5383"/>
        <a:ext cx="617779" cy="411852"/>
      </dsp:txXfrm>
    </dsp:sp>
    <dsp:sp modelId="{F8DDF5B8-4425-4970-B7EC-F328C1709258}">
      <dsp:nvSpPr>
        <dsp:cNvPr id="0" name=""/>
        <dsp:cNvSpPr/>
      </dsp:nvSpPr>
      <dsp:spPr>
        <a:xfrm>
          <a:off x="3295952"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8" y="5383"/>
        <a:ext cx="617779" cy="411852"/>
      </dsp:txXfrm>
    </dsp:sp>
    <dsp:sp modelId="{73955238-3AFC-4D6F-BE09-C7377E2A42B5}">
      <dsp:nvSpPr>
        <dsp:cNvPr id="0" name=""/>
        <dsp:cNvSpPr/>
      </dsp:nvSpPr>
      <dsp:spPr>
        <a:xfrm>
          <a:off x="4119658"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5383"/>
        <a:ext cx="617779" cy="411852"/>
      </dsp:txXfrm>
    </dsp:sp>
    <dsp:sp modelId="{FD4BD145-F047-4B44-8749-F0D65757BC4D}">
      <dsp:nvSpPr>
        <dsp:cNvPr id="0" name=""/>
        <dsp:cNvSpPr/>
      </dsp:nvSpPr>
      <dsp:spPr>
        <a:xfrm>
          <a:off x="4943363"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89" y="5383"/>
        <a:ext cx="617779" cy="411852"/>
      </dsp:txXfrm>
    </dsp:sp>
    <dsp:sp modelId="{B1F687D4-27C2-4981-B78A-261EBECBA9A4}">
      <dsp:nvSpPr>
        <dsp:cNvPr id="0" name=""/>
        <dsp:cNvSpPr/>
      </dsp:nvSpPr>
      <dsp:spPr>
        <a:xfrm>
          <a:off x="5767068"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4" y="5383"/>
        <a:ext cx="617779" cy="411852"/>
      </dsp:txXfrm>
    </dsp:sp>
    <dsp:sp modelId="{2B2CC2F2-101E-43CB-928B-907C880FC7F5}">
      <dsp:nvSpPr>
        <dsp:cNvPr id="0" name=""/>
        <dsp:cNvSpPr/>
      </dsp:nvSpPr>
      <dsp:spPr>
        <a:xfrm>
          <a:off x="6590774"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5383"/>
        <a:ext cx="617779" cy="411852"/>
      </dsp:txXfrm>
    </dsp:sp>
    <dsp:sp modelId="{422B89B7-D71B-4E0C-84DF-539D5B1516C1}">
      <dsp:nvSpPr>
        <dsp:cNvPr id="0" name=""/>
        <dsp:cNvSpPr/>
      </dsp:nvSpPr>
      <dsp:spPr>
        <a:xfrm>
          <a:off x="7414479"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5" y="5383"/>
        <a:ext cx="617779" cy="411852"/>
      </dsp:txXfrm>
    </dsp:sp>
    <dsp:sp modelId="{3F438CE8-5911-41E4-8AF9-FDC6F7E21707}">
      <dsp:nvSpPr>
        <dsp:cNvPr id="0" name=""/>
        <dsp:cNvSpPr/>
      </dsp:nvSpPr>
      <dsp:spPr>
        <a:xfrm>
          <a:off x="8238184"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0" y="5383"/>
        <a:ext cx="617779" cy="411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61502"/>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61502"/>
        <a:ext cx="926668" cy="411852"/>
      </dsp:txXfrm>
    </dsp:sp>
    <dsp:sp modelId="{77879027-1797-497E-AF30-D405F081D893}">
      <dsp:nvSpPr>
        <dsp:cNvPr id="0" name=""/>
        <dsp:cNvSpPr/>
      </dsp:nvSpPr>
      <dsp:spPr>
        <a:xfrm>
          <a:off x="824836"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2025/26 Flu programme</a:t>
          </a:r>
          <a:endParaRPr lang="en-GB" sz="800" kern="1200"/>
        </a:p>
      </dsp:txBody>
      <dsp:txXfrm>
        <a:off x="1030762" y="63376"/>
        <a:ext cx="617779" cy="411852"/>
      </dsp:txXfrm>
    </dsp:sp>
    <dsp:sp modelId="{5A1241AC-6BB1-4C98-AAAC-B5AC4357F6FF}">
      <dsp:nvSpPr>
        <dsp:cNvPr id="0" name=""/>
        <dsp:cNvSpPr/>
      </dsp:nvSpPr>
      <dsp:spPr>
        <a:xfrm>
          <a:off x="1648542"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63376"/>
        <a:ext cx="617779" cy="411852"/>
      </dsp:txXfrm>
    </dsp:sp>
    <dsp:sp modelId="{ED77CCB9-E2E2-48B6-ABA4-0087CE2012AB}">
      <dsp:nvSpPr>
        <dsp:cNvPr id="0" name=""/>
        <dsp:cNvSpPr/>
      </dsp:nvSpPr>
      <dsp:spPr>
        <a:xfrm>
          <a:off x="2472247"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63376"/>
        <a:ext cx="617779" cy="411852"/>
      </dsp:txXfrm>
    </dsp:sp>
    <dsp:sp modelId="{F8DDF5B8-4425-4970-B7EC-F328C1709258}">
      <dsp:nvSpPr>
        <dsp:cNvPr id="0" name=""/>
        <dsp:cNvSpPr/>
      </dsp:nvSpPr>
      <dsp:spPr>
        <a:xfrm>
          <a:off x="3295953"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63376"/>
        <a:ext cx="617779" cy="411852"/>
      </dsp:txXfrm>
    </dsp:sp>
    <dsp:sp modelId="{73955238-3AFC-4D6F-BE09-C7377E2A42B5}">
      <dsp:nvSpPr>
        <dsp:cNvPr id="0" name=""/>
        <dsp:cNvSpPr/>
      </dsp:nvSpPr>
      <dsp:spPr>
        <a:xfrm>
          <a:off x="4119658"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63376"/>
        <a:ext cx="617779" cy="411852"/>
      </dsp:txXfrm>
    </dsp:sp>
    <dsp:sp modelId="{FD4BD145-F047-4B44-8749-F0D65757BC4D}">
      <dsp:nvSpPr>
        <dsp:cNvPr id="0" name=""/>
        <dsp:cNvSpPr/>
      </dsp:nvSpPr>
      <dsp:spPr>
        <a:xfrm>
          <a:off x="4943364"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63376"/>
        <a:ext cx="617779" cy="411852"/>
      </dsp:txXfrm>
    </dsp:sp>
    <dsp:sp modelId="{B1F687D4-27C2-4981-B78A-261EBECBA9A4}">
      <dsp:nvSpPr>
        <dsp:cNvPr id="0" name=""/>
        <dsp:cNvSpPr/>
      </dsp:nvSpPr>
      <dsp:spPr>
        <a:xfrm>
          <a:off x="5767069"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63376"/>
        <a:ext cx="617779" cy="411852"/>
      </dsp:txXfrm>
    </dsp:sp>
    <dsp:sp modelId="{2B2CC2F2-101E-43CB-928B-907C880FC7F5}">
      <dsp:nvSpPr>
        <dsp:cNvPr id="0" name=""/>
        <dsp:cNvSpPr/>
      </dsp:nvSpPr>
      <dsp:spPr>
        <a:xfrm>
          <a:off x="6590774"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63376"/>
        <a:ext cx="617779" cy="411852"/>
      </dsp:txXfrm>
    </dsp:sp>
    <dsp:sp modelId="{422B89B7-D71B-4E0C-84DF-539D5B1516C1}">
      <dsp:nvSpPr>
        <dsp:cNvPr id="0" name=""/>
        <dsp:cNvSpPr/>
      </dsp:nvSpPr>
      <dsp:spPr>
        <a:xfrm>
          <a:off x="7414480"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63376"/>
        <a:ext cx="617779" cy="411852"/>
      </dsp:txXfrm>
    </dsp:sp>
    <dsp:sp modelId="{3F438CE8-5911-41E4-8AF9-FDC6F7E21707}">
      <dsp:nvSpPr>
        <dsp:cNvPr id="0" name=""/>
        <dsp:cNvSpPr/>
      </dsp:nvSpPr>
      <dsp:spPr>
        <a:xfrm>
          <a:off x="8238185"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63376"/>
        <a:ext cx="617779" cy="41185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61502"/>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61502"/>
        <a:ext cx="926668" cy="411852"/>
      </dsp:txXfrm>
    </dsp:sp>
    <dsp:sp modelId="{77879027-1797-497E-AF30-D405F081D893}">
      <dsp:nvSpPr>
        <dsp:cNvPr id="0" name=""/>
        <dsp:cNvSpPr/>
      </dsp:nvSpPr>
      <dsp:spPr>
        <a:xfrm>
          <a:off x="824836"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2025/26 Flu programme</a:t>
          </a:r>
          <a:endParaRPr lang="en-GB" sz="800" kern="1200"/>
        </a:p>
      </dsp:txBody>
      <dsp:txXfrm>
        <a:off x="1030762" y="63376"/>
        <a:ext cx="617779" cy="411852"/>
      </dsp:txXfrm>
    </dsp:sp>
    <dsp:sp modelId="{5A1241AC-6BB1-4C98-AAAC-B5AC4357F6FF}">
      <dsp:nvSpPr>
        <dsp:cNvPr id="0" name=""/>
        <dsp:cNvSpPr/>
      </dsp:nvSpPr>
      <dsp:spPr>
        <a:xfrm>
          <a:off x="1648542"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63376"/>
        <a:ext cx="617779" cy="411852"/>
      </dsp:txXfrm>
    </dsp:sp>
    <dsp:sp modelId="{ED77CCB9-E2E2-48B6-ABA4-0087CE2012AB}">
      <dsp:nvSpPr>
        <dsp:cNvPr id="0" name=""/>
        <dsp:cNvSpPr/>
      </dsp:nvSpPr>
      <dsp:spPr>
        <a:xfrm>
          <a:off x="2472247"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63376"/>
        <a:ext cx="617779" cy="411852"/>
      </dsp:txXfrm>
    </dsp:sp>
    <dsp:sp modelId="{F8DDF5B8-4425-4970-B7EC-F328C1709258}">
      <dsp:nvSpPr>
        <dsp:cNvPr id="0" name=""/>
        <dsp:cNvSpPr/>
      </dsp:nvSpPr>
      <dsp:spPr>
        <a:xfrm>
          <a:off x="3295953"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63376"/>
        <a:ext cx="617779" cy="411852"/>
      </dsp:txXfrm>
    </dsp:sp>
    <dsp:sp modelId="{73955238-3AFC-4D6F-BE09-C7377E2A42B5}">
      <dsp:nvSpPr>
        <dsp:cNvPr id="0" name=""/>
        <dsp:cNvSpPr/>
      </dsp:nvSpPr>
      <dsp:spPr>
        <a:xfrm>
          <a:off x="4119658"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63376"/>
        <a:ext cx="617779" cy="411852"/>
      </dsp:txXfrm>
    </dsp:sp>
    <dsp:sp modelId="{FD4BD145-F047-4B44-8749-F0D65757BC4D}">
      <dsp:nvSpPr>
        <dsp:cNvPr id="0" name=""/>
        <dsp:cNvSpPr/>
      </dsp:nvSpPr>
      <dsp:spPr>
        <a:xfrm>
          <a:off x="4943364"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63376"/>
        <a:ext cx="617779" cy="411852"/>
      </dsp:txXfrm>
    </dsp:sp>
    <dsp:sp modelId="{B1F687D4-27C2-4981-B78A-261EBECBA9A4}">
      <dsp:nvSpPr>
        <dsp:cNvPr id="0" name=""/>
        <dsp:cNvSpPr/>
      </dsp:nvSpPr>
      <dsp:spPr>
        <a:xfrm>
          <a:off x="5767069"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63376"/>
        <a:ext cx="617779" cy="411852"/>
      </dsp:txXfrm>
    </dsp:sp>
    <dsp:sp modelId="{2B2CC2F2-101E-43CB-928B-907C880FC7F5}">
      <dsp:nvSpPr>
        <dsp:cNvPr id="0" name=""/>
        <dsp:cNvSpPr/>
      </dsp:nvSpPr>
      <dsp:spPr>
        <a:xfrm>
          <a:off x="6590774"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63376"/>
        <a:ext cx="617779" cy="411852"/>
      </dsp:txXfrm>
    </dsp:sp>
    <dsp:sp modelId="{422B89B7-D71B-4E0C-84DF-539D5B1516C1}">
      <dsp:nvSpPr>
        <dsp:cNvPr id="0" name=""/>
        <dsp:cNvSpPr/>
      </dsp:nvSpPr>
      <dsp:spPr>
        <a:xfrm>
          <a:off x="7414480"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63376"/>
        <a:ext cx="617779" cy="411852"/>
      </dsp:txXfrm>
    </dsp:sp>
    <dsp:sp modelId="{3F438CE8-5911-41E4-8AF9-FDC6F7E21707}">
      <dsp:nvSpPr>
        <dsp:cNvPr id="0" name=""/>
        <dsp:cNvSpPr/>
      </dsp:nvSpPr>
      <dsp:spPr>
        <a:xfrm>
          <a:off x="8238185" y="63376"/>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63376"/>
        <a:ext cx="617779" cy="41185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983" y="25941"/>
          <a:ext cx="1022913" cy="409165"/>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2983" y="25941"/>
        <a:ext cx="920622" cy="409165"/>
      </dsp:txXfrm>
    </dsp:sp>
    <dsp:sp modelId="{77879027-1797-497E-AF30-D405F081D893}">
      <dsp:nvSpPr>
        <dsp:cNvPr id="0" name=""/>
        <dsp:cNvSpPr/>
      </dsp:nvSpPr>
      <dsp:spPr>
        <a:xfrm>
          <a:off x="819454"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2025/26 Flu programme</a:t>
          </a:r>
          <a:endParaRPr lang="en-GB" sz="800" kern="1200"/>
        </a:p>
      </dsp:txBody>
      <dsp:txXfrm>
        <a:off x="1024037" y="27803"/>
        <a:ext cx="613748" cy="409165"/>
      </dsp:txXfrm>
    </dsp:sp>
    <dsp:sp modelId="{5A1241AC-6BB1-4C98-AAAC-B5AC4357F6FF}">
      <dsp:nvSpPr>
        <dsp:cNvPr id="0" name=""/>
        <dsp:cNvSpPr/>
      </dsp:nvSpPr>
      <dsp:spPr>
        <a:xfrm>
          <a:off x="1637785"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42368" y="27803"/>
        <a:ext cx="613748" cy="409165"/>
      </dsp:txXfrm>
    </dsp:sp>
    <dsp:sp modelId="{ED77CCB9-E2E2-48B6-ABA4-0087CE2012AB}">
      <dsp:nvSpPr>
        <dsp:cNvPr id="0" name=""/>
        <dsp:cNvSpPr/>
      </dsp:nvSpPr>
      <dsp:spPr>
        <a:xfrm>
          <a:off x="2456116"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60699" y="27803"/>
        <a:ext cx="613748" cy="409165"/>
      </dsp:txXfrm>
    </dsp:sp>
    <dsp:sp modelId="{F8DDF5B8-4425-4970-B7EC-F328C1709258}">
      <dsp:nvSpPr>
        <dsp:cNvPr id="0" name=""/>
        <dsp:cNvSpPr/>
      </dsp:nvSpPr>
      <dsp:spPr>
        <a:xfrm>
          <a:off x="3274447"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479030" y="27803"/>
        <a:ext cx="613748" cy="409165"/>
      </dsp:txXfrm>
    </dsp:sp>
    <dsp:sp modelId="{73955238-3AFC-4D6F-BE09-C7377E2A42B5}">
      <dsp:nvSpPr>
        <dsp:cNvPr id="0" name=""/>
        <dsp:cNvSpPr/>
      </dsp:nvSpPr>
      <dsp:spPr>
        <a:xfrm>
          <a:off x="4092777"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297360" y="27803"/>
        <a:ext cx="613748" cy="409165"/>
      </dsp:txXfrm>
    </dsp:sp>
    <dsp:sp modelId="{FD4BD145-F047-4B44-8749-F0D65757BC4D}">
      <dsp:nvSpPr>
        <dsp:cNvPr id="0" name=""/>
        <dsp:cNvSpPr/>
      </dsp:nvSpPr>
      <dsp:spPr>
        <a:xfrm>
          <a:off x="4911108"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15691" y="27803"/>
        <a:ext cx="613748" cy="409165"/>
      </dsp:txXfrm>
    </dsp:sp>
    <dsp:sp modelId="{B1F687D4-27C2-4981-B78A-261EBECBA9A4}">
      <dsp:nvSpPr>
        <dsp:cNvPr id="0" name=""/>
        <dsp:cNvSpPr/>
      </dsp:nvSpPr>
      <dsp:spPr>
        <a:xfrm>
          <a:off x="5729439"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34022" y="27803"/>
        <a:ext cx="613748" cy="409165"/>
      </dsp:txXfrm>
    </dsp:sp>
    <dsp:sp modelId="{2B2CC2F2-101E-43CB-928B-907C880FC7F5}">
      <dsp:nvSpPr>
        <dsp:cNvPr id="0" name=""/>
        <dsp:cNvSpPr/>
      </dsp:nvSpPr>
      <dsp:spPr>
        <a:xfrm>
          <a:off x="6547770"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52353" y="27803"/>
        <a:ext cx="613748" cy="409165"/>
      </dsp:txXfrm>
    </dsp:sp>
    <dsp:sp modelId="{422B89B7-D71B-4E0C-84DF-539D5B1516C1}">
      <dsp:nvSpPr>
        <dsp:cNvPr id="0" name=""/>
        <dsp:cNvSpPr/>
      </dsp:nvSpPr>
      <dsp:spPr>
        <a:xfrm>
          <a:off x="7366100"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570683" y="27803"/>
        <a:ext cx="613748" cy="409165"/>
      </dsp:txXfrm>
    </dsp:sp>
    <dsp:sp modelId="{3F438CE8-5911-41E4-8AF9-FDC6F7E21707}">
      <dsp:nvSpPr>
        <dsp:cNvPr id="0" name=""/>
        <dsp:cNvSpPr/>
      </dsp:nvSpPr>
      <dsp:spPr>
        <a:xfrm>
          <a:off x="8184431" y="27803"/>
          <a:ext cx="1022913" cy="40916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389014" y="27803"/>
        <a:ext cx="613748" cy="40916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24585"/>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24585"/>
        <a:ext cx="926668" cy="411852"/>
      </dsp:txXfrm>
    </dsp:sp>
    <dsp:sp modelId="{77879027-1797-497E-AF30-D405F081D893}">
      <dsp:nvSpPr>
        <dsp:cNvPr id="0" name=""/>
        <dsp:cNvSpPr/>
      </dsp:nvSpPr>
      <dsp:spPr>
        <a:xfrm>
          <a:off x="824836"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2025/26 Flu programme</a:t>
          </a:r>
          <a:endParaRPr lang="en-GB" sz="800" kern="1200"/>
        </a:p>
      </dsp:txBody>
      <dsp:txXfrm>
        <a:off x="1030762" y="26459"/>
        <a:ext cx="617779" cy="411852"/>
      </dsp:txXfrm>
    </dsp:sp>
    <dsp:sp modelId="{5A1241AC-6BB1-4C98-AAAC-B5AC4357F6FF}">
      <dsp:nvSpPr>
        <dsp:cNvPr id="0" name=""/>
        <dsp:cNvSpPr/>
      </dsp:nvSpPr>
      <dsp:spPr>
        <a:xfrm>
          <a:off x="1648542"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26459"/>
        <a:ext cx="617779" cy="411852"/>
      </dsp:txXfrm>
    </dsp:sp>
    <dsp:sp modelId="{ED77CCB9-E2E2-48B6-ABA4-0087CE2012AB}">
      <dsp:nvSpPr>
        <dsp:cNvPr id="0" name=""/>
        <dsp:cNvSpPr/>
      </dsp:nvSpPr>
      <dsp:spPr>
        <a:xfrm>
          <a:off x="2472247"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26459"/>
        <a:ext cx="617779" cy="411852"/>
      </dsp:txXfrm>
    </dsp:sp>
    <dsp:sp modelId="{F8DDF5B8-4425-4970-B7EC-F328C1709258}">
      <dsp:nvSpPr>
        <dsp:cNvPr id="0" name=""/>
        <dsp:cNvSpPr/>
      </dsp:nvSpPr>
      <dsp:spPr>
        <a:xfrm>
          <a:off x="3295953"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26459"/>
        <a:ext cx="617779" cy="411852"/>
      </dsp:txXfrm>
    </dsp:sp>
    <dsp:sp modelId="{73955238-3AFC-4D6F-BE09-C7377E2A42B5}">
      <dsp:nvSpPr>
        <dsp:cNvPr id="0" name=""/>
        <dsp:cNvSpPr/>
      </dsp:nvSpPr>
      <dsp:spPr>
        <a:xfrm>
          <a:off x="4119658"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26459"/>
        <a:ext cx="617779" cy="411852"/>
      </dsp:txXfrm>
    </dsp:sp>
    <dsp:sp modelId="{FD4BD145-F047-4B44-8749-F0D65757BC4D}">
      <dsp:nvSpPr>
        <dsp:cNvPr id="0" name=""/>
        <dsp:cNvSpPr/>
      </dsp:nvSpPr>
      <dsp:spPr>
        <a:xfrm>
          <a:off x="4943364"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26459"/>
        <a:ext cx="617779" cy="411852"/>
      </dsp:txXfrm>
    </dsp:sp>
    <dsp:sp modelId="{B1F687D4-27C2-4981-B78A-261EBECBA9A4}">
      <dsp:nvSpPr>
        <dsp:cNvPr id="0" name=""/>
        <dsp:cNvSpPr/>
      </dsp:nvSpPr>
      <dsp:spPr>
        <a:xfrm>
          <a:off x="5767069"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26459"/>
        <a:ext cx="617779" cy="411852"/>
      </dsp:txXfrm>
    </dsp:sp>
    <dsp:sp modelId="{2B2CC2F2-101E-43CB-928B-907C880FC7F5}">
      <dsp:nvSpPr>
        <dsp:cNvPr id="0" name=""/>
        <dsp:cNvSpPr/>
      </dsp:nvSpPr>
      <dsp:spPr>
        <a:xfrm>
          <a:off x="6590774"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26459"/>
        <a:ext cx="617779" cy="411852"/>
      </dsp:txXfrm>
    </dsp:sp>
    <dsp:sp modelId="{422B89B7-D71B-4E0C-84DF-539D5B1516C1}">
      <dsp:nvSpPr>
        <dsp:cNvPr id="0" name=""/>
        <dsp:cNvSpPr/>
      </dsp:nvSpPr>
      <dsp:spPr>
        <a:xfrm>
          <a:off x="7414480"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26459"/>
        <a:ext cx="617779" cy="411852"/>
      </dsp:txXfrm>
    </dsp:sp>
    <dsp:sp modelId="{3F438CE8-5911-41E4-8AF9-FDC6F7E21707}">
      <dsp:nvSpPr>
        <dsp:cNvPr id="0" name=""/>
        <dsp:cNvSpPr/>
      </dsp:nvSpPr>
      <dsp:spPr>
        <a:xfrm>
          <a:off x="8238185"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26459"/>
        <a:ext cx="617779" cy="41185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3509"/>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3509"/>
        <a:ext cx="926668" cy="411852"/>
      </dsp:txXfrm>
    </dsp:sp>
    <dsp:sp modelId="{77879027-1797-497E-AF30-D405F081D893}">
      <dsp:nvSpPr>
        <dsp:cNvPr id="0" name=""/>
        <dsp:cNvSpPr/>
      </dsp:nvSpPr>
      <dsp:spPr>
        <a:xfrm>
          <a:off x="824836"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2025/26 Flu programme</a:t>
          </a:r>
          <a:endParaRPr lang="en-GB" sz="800" kern="1200"/>
        </a:p>
      </dsp:txBody>
      <dsp:txXfrm>
        <a:off x="1030762" y="5383"/>
        <a:ext cx="617779" cy="411852"/>
      </dsp:txXfrm>
    </dsp:sp>
    <dsp:sp modelId="{5A1241AC-6BB1-4C98-AAAC-B5AC4357F6FF}">
      <dsp:nvSpPr>
        <dsp:cNvPr id="0" name=""/>
        <dsp:cNvSpPr/>
      </dsp:nvSpPr>
      <dsp:spPr>
        <a:xfrm>
          <a:off x="1648542"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5383"/>
        <a:ext cx="617779" cy="411852"/>
      </dsp:txXfrm>
    </dsp:sp>
    <dsp:sp modelId="{ED77CCB9-E2E2-48B6-ABA4-0087CE2012AB}">
      <dsp:nvSpPr>
        <dsp:cNvPr id="0" name=""/>
        <dsp:cNvSpPr/>
      </dsp:nvSpPr>
      <dsp:spPr>
        <a:xfrm>
          <a:off x="2472247"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5383"/>
        <a:ext cx="617779" cy="411852"/>
      </dsp:txXfrm>
    </dsp:sp>
    <dsp:sp modelId="{F8DDF5B8-4425-4970-B7EC-F328C1709258}">
      <dsp:nvSpPr>
        <dsp:cNvPr id="0" name=""/>
        <dsp:cNvSpPr/>
      </dsp:nvSpPr>
      <dsp:spPr>
        <a:xfrm>
          <a:off x="3295953"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5383"/>
        <a:ext cx="617779" cy="411852"/>
      </dsp:txXfrm>
    </dsp:sp>
    <dsp:sp modelId="{73955238-3AFC-4D6F-BE09-C7377E2A42B5}">
      <dsp:nvSpPr>
        <dsp:cNvPr id="0" name=""/>
        <dsp:cNvSpPr/>
      </dsp:nvSpPr>
      <dsp:spPr>
        <a:xfrm>
          <a:off x="4119658"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5383"/>
        <a:ext cx="617779" cy="411852"/>
      </dsp:txXfrm>
    </dsp:sp>
    <dsp:sp modelId="{FD4BD145-F047-4B44-8749-F0D65757BC4D}">
      <dsp:nvSpPr>
        <dsp:cNvPr id="0" name=""/>
        <dsp:cNvSpPr/>
      </dsp:nvSpPr>
      <dsp:spPr>
        <a:xfrm>
          <a:off x="4943364"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5383"/>
        <a:ext cx="617779" cy="411852"/>
      </dsp:txXfrm>
    </dsp:sp>
    <dsp:sp modelId="{B1F687D4-27C2-4981-B78A-261EBECBA9A4}">
      <dsp:nvSpPr>
        <dsp:cNvPr id="0" name=""/>
        <dsp:cNvSpPr/>
      </dsp:nvSpPr>
      <dsp:spPr>
        <a:xfrm>
          <a:off x="5767069"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5383"/>
        <a:ext cx="617779" cy="411852"/>
      </dsp:txXfrm>
    </dsp:sp>
    <dsp:sp modelId="{2B2CC2F2-101E-43CB-928B-907C880FC7F5}">
      <dsp:nvSpPr>
        <dsp:cNvPr id="0" name=""/>
        <dsp:cNvSpPr/>
      </dsp:nvSpPr>
      <dsp:spPr>
        <a:xfrm>
          <a:off x="6590774"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5383"/>
        <a:ext cx="617779" cy="411852"/>
      </dsp:txXfrm>
    </dsp:sp>
    <dsp:sp modelId="{422B89B7-D71B-4E0C-84DF-539D5B1516C1}">
      <dsp:nvSpPr>
        <dsp:cNvPr id="0" name=""/>
        <dsp:cNvSpPr/>
      </dsp:nvSpPr>
      <dsp:spPr>
        <a:xfrm>
          <a:off x="7414480"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5383"/>
        <a:ext cx="617779" cy="411852"/>
      </dsp:txXfrm>
    </dsp:sp>
    <dsp:sp modelId="{3F438CE8-5911-41E4-8AF9-FDC6F7E21707}">
      <dsp:nvSpPr>
        <dsp:cNvPr id="0" name=""/>
        <dsp:cNvSpPr/>
      </dsp:nvSpPr>
      <dsp:spPr>
        <a:xfrm>
          <a:off x="8238185"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5383"/>
        <a:ext cx="617779" cy="41185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3509"/>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3509"/>
        <a:ext cx="926668" cy="411852"/>
      </dsp:txXfrm>
    </dsp:sp>
    <dsp:sp modelId="{77879027-1797-497E-AF30-D405F081D893}">
      <dsp:nvSpPr>
        <dsp:cNvPr id="0" name=""/>
        <dsp:cNvSpPr/>
      </dsp:nvSpPr>
      <dsp:spPr>
        <a:xfrm>
          <a:off x="824836"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2025/26 Flu programme</a:t>
          </a:r>
          <a:endParaRPr lang="en-GB" sz="800" kern="1200"/>
        </a:p>
      </dsp:txBody>
      <dsp:txXfrm>
        <a:off x="1030762" y="5383"/>
        <a:ext cx="617779" cy="411852"/>
      </dsp:txXfrm>
    </dsp:sp>
    <dsp:sp modelId="{5A1241AC-6BB1-4C98-AAAC-B5AC4357F6FF}">
      <dsp:nvSpPr>
        <dsp:cNvPr id="0" name=""/>
        <dsp:cNvSpPr/>
      </dsp:nvSpPr>
      <dsp:spPr>
        <a:xfrm>
          <a:off x="1648542"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5383"/>
        <a:ext cx="617779" cy="411852"/>
      </dsp:txXfrm>
    </dsp:sp>
    <dsp:sp modelId="{ED77CCB9-E2E2-48B6-ABA4-0087CE2012AB}">
      <dsp:nvSpPr>
        <dsp:cNvPr id="0" name=""/>
        <dsp:cNvSpPr/>
      </dsp:nvSpPr>
      <dsp:spPr>
        <a:xfrm>
          <a:off x="2472247"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5383"/>
        <a:ext cx="617779" cy="411852"/>
      </dsp:txXfrm>
    </dsp:sp>
    <dsp:sp modelId="{F8DDF5B8-4425-4970-B7EC-F328C1709258}">
      <dsp:nvSpPr>
        <dsp:cNvPr id="0" name=""/>
        <dsp:cNvSpPr/>
      </dsp:nvSpPr>
      <dsp:spPr>
        <a:xfrm>
          <a:off x="3295953"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5383"/>
        <a:ext cx="617779" cy="411852"/>
      </dsp:txXfrm>
    </dsp:sp>
    <dsp:sp modelId="{73955238-3AFC-4D6F-BE09-C7377E2A42B5}">
      <dsp:nvSpPr>
        <dsp:cNvPr id="0" name=""/>
        <dsp:cNvSpPr/>
      </dsp:nvSpPr>
      <dsp:spPr>
        <a:xfrm>
          <a:off x="4119658"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5383"/>
        <a:ext cx="617779" cy="411852"/>
      </dsp:txXfrm>
    </dsp:sp>
    <dsp:sp modelId="{FD4BD145-F047-4B44-8749-F0D65757BC4D}">
      <dsp:nvSpPr>
        <dsp:cNvPr id="0" name=""/>
        <dsp:cNvSpPr/>
      </dsp:nvSpPr>
      <dsp:spPr>
        <a:xfrm>
          <a:off x="4943364"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5383"/>
        <a:ext cx="617779" cy="411852"/>
      </dsp:txXfrm>
    </dsp:sp>
    <dsp:sp modelId="{B1F687D4-27C2-4981-B78A-261EBECBA9A4}">
      <dsp:nvSpPr>
        <dsp:cNvPr id="0" name=""/>
        <dsp:cNvSpPr/>
      </dsp:nvSpPr>
      <dsp:spPr>
        <a:xfrm>
          <a:off x="5767069"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5383"/>
        <a:ext cx="617779" cy="411852"/>
      </dsp:txXfrm>
    </dsp:sp>
    <dsp:sp modelId="{2B2CC2F2-101E-43CB-928B-907C880FC7F5}">
      <dsp:nvSpPr>
        <dsp:cNvPr id="0" name=""/>
        <dsp:cNvSpPr/>
      </dsp:nvSpPr>
      <dsp:spPr>
        <a:xfrm>
          <a:off x="6590774"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5383"/>
        <a:ext cx="617779" cy="411852"/>
      </dsp:txXfrm>
    </dsp:sp>
    <dsp:sp modelId="{422B89B7-D71B-4E0C-84DF-539D5B1516C1}">
      <dsp:nvSpPr>
        <dsp:cNvPr id="0" name=""/>
        <dsp:cNvSpPr/>
      </dsp:nvSpPr>
      <dsp:spPr>
        <a:xfrm>
          <a:off x="7414480"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5383"/>
        <a:ext cx="617779" cy="411852"/>
      </dsp:txXfrm>
    </dsp:sp>
    <dsp:sp modelId="{3F438CE8-5911-41E4-8AF9-FDC6F7E21707}">
      <dsp:nvSpPr>
        <dsp:cNvPr id="0" name=""/>
        <dsp:cNvSpPr/>
      </dsp:nvSpPr>
      <dsp:spPr>
        <a:xfrm>
          <a:off x="8238185" y="5383"/>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5383"/>
        <a:ext cx="617779" cy="41185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24585"/>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24585"/>
        <a:ext cx="926668" cy="411852"/>
      </dsp:txXfrm>
    </dsp:sp>
    <dsp:sp modelId="{77879027-1797-497E-AF30-D405F081D893}">
      <dsp:nvSpPr>
        <dsp:cNvPr id="0" name=""/>
        <dsp:cNvSpPr/>
      </dsp:nvSpPr>
      <dsp:spPr>
        <a:xfrm>
          <a:off x="824836"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2025/26 Flu programme</a:t>
          </a:r>
          <a:endParaRPr lang="en-GB" sz="800" kern="1200"/>
        </a:p>
      </dsp:txBody>
      <dsp:txXfrm>
        <a:off x="1030762" y="26459"/>
        <a:ext cx="617779" cy="411852"/>
      </dsp:txXfrm>
    </dsp:sp>
    <dsp:sp modelId="{5A1241AC-6BB1-4C98-AAAC-B5AC4357F6FF}">
      <dsp:nvSpPr>
        <dsp:cNvPr id="0" name=""/>
        <dsp:cNvSpPr/>
      </dsp:nvSpPr>
      <dsp:spPr>
        <a:xfrm>
          <a:off x="1648542"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26459"/>
        <a:ext cx="617779" cy="411852"/>
      </dsp:txXfrm>
    </dsp:sp>
    <dsp:sp modelId="{ED77CCB9-E2E2-48B6-ABA4-0087CE2012AB}">
      <dsp:nvSpPr>
        <dsp:cNvPr id="0" name=""/>
        <dsp:cNvSpPr/>
      </dsp:nvSpPr>
      <dsp:spPr>
        <a:xfrm>
          <a:off x="2472247"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26459"/>
        <a:ext cx="617779" cy="411852"/>
      </dsp:txXfrm>
    </dsp:sp>
    <dsp:sp modelId="{F8DDF5B8-4425-4970-B7EC-F328C1709258}">
      <dsp:nvSpPr>
        <dsp:cNvPr id="0" name=""/>
        <dsp:cNvSpPr/>
      </dsp:nvSpPr>
      <dsp:spPr>
        <a:xfrm>
          <a:off x="3295953"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26459"/>
        <a:ext cx="617779" cy="411852"/>
      </dsp:txXfrm>
    </dsp:sp>
    <dsp:sp modelId="{73955238-3AFC-4D6F-BE09-C7377E2A42B5}">
      <dsp:nvSpPr>
        <dsp:cNvPr id="0" name=""/>
        <dsp:cNvSpPr/>
      </dsp:nvSpPr>
      <dsp:spPr>
        <a:xfrm>
          <a:off x="4119658"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26459"/>
        <a:ext cx="617779" cy="411852"/>
      </dsp:txXfrm>
    </dsp:sp>
    <dsp:sp modelId="{FD4BD145-F047-4B44-8749-F0D65757BC4D}">
      <dsp:nvSpPr>
        <dsp:cNvPr id="0" name=""/>
        <dsp:cNvSpPr/>
      </dsp:nvSpPr>
      <dsp:spPr>
        <a:xfrm>
          <a:off x="4943364"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26459"/>
        <a:ext cx="617779" cy="411852"/>
      </dsp:txXfrm>
    </dsp:sp>
    <dsp:sp modelId="{B1F687D4-27C2-4981-B78A-261EBECBA9A4}">
      <dsp:nvSpPr>
        <dsp:cNvPr id="0" name=""/>
        <dsp:cNvSpPr/>
      </dsp:nvSpPr>
      <dsp:spPr>
        <a:xfrm>
          <a:off x="5767069"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26459"/>
        <a:ext cx="617779" cy="411852"/>
      </dsp:txXfrm>
    </dsp:sp>
    <dsp:sp modelId="{2B2CC2F2-101E-43CB-928B-907C880FC7F5}">
      <dsp:nvSpPr>
        <dsp:cNvPr id="0" name=""/>
        <dsp:cNvSpPr/>
      </dsp:nvSpPr>
      <dsp:spPr>
        <a:xfrm>
          <a:off x="6590774"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26459"/>
        <a:ext cx="617779" cy="411852"/>
      </dsp:txXfrm>
    </dsp:sp>
    <dsp:sp modelId="{422B89B7-D71B-4E0C-84DF-539D5B1516C1}">
      <dsp:nvSpPr>
        <dsp:cNvPr id="0" name=""/>
        <dsp:cNvSpPr/>
      </dsp:nvSpPr>
      <dsp:spPr>
        <a:xfrm>
          <a:off x="7414480"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26459"/>
        <a:ext cx="617779" cy="411852"/>
      </dsp:txXfrm>
    </dsp:sp>
    <dsp:sp modelId="{3F438CE8-5911-41E4-8AF9-FDC6F7E21707}">
      <dsp:nvSpPr>
        <dsp:cNvPr id="0" name=""/>
        <dsp:cNvSpPr/>
      </dsp:nvSpPr>
      <dsp:spPr>
        <a:xfrm>
          <a:off x="8238185"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26459"/>
        <a:ext cx="617779" cy="411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2186"/>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2186"/>
        <a:ext cx="926668" cy="411852"/>
      </dsp:txXfrm>
    </dsp:sp>
    <dsp:sp modelId="{77879027-1797-497E-AF30-D405F081D893}">
      <dsp:nvSpPr>
        <dsp:cNvPr id="0" name=""/>
        <dsp:cNvSpPr/>
      </dsp:nvSpPr>
      <dsp:spPr>
        <a:xfrm>
          <a:off x="824836"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2025/26 Flu programme</a:t>
          </a:r>
          <a:endParaRPr lang="en-GB" sz="800" kern="1200"/>
        </a:p>
      </dsp:txBody>
      <dsp:txXfrm>
        <a:off x="1030762" y="4060"/>
        <a:ext cx="617779" cy="411852"/>
      </dsp:txXfrm>
    </dsp:sp>
    <dsp:sp modelId="{5A1241AC-6BB1-4C98-AAAC-B5AC4357F6FF}">
      <dsp:nvSpPr>
        <dsp:cNvPr id="0" name=""/>
        <dsp:cNvSpPr/>
      </dsp:nvSpPr>
      <dsp:spPr>
        <a:xfrm>
          <a:off x="1648542"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4060"/>
        <a:ext cx="617779" cy="411852"/>
      </dsp:txXfrm>
    </dsp:sp>
    <dsp:sp modelId="{ED77CCB9-E2E2-48B6-ABA4-0087CE2012AB}">
      <dsp:nvSpPr>
        <dsp:cNvPr id="0" name=""/>
        <dsp:cNvSpPr/>
      </dsp:nvSpPr>
      <dsp:spPr>
        <a:xfrm>
          <a:off x="2472247"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4060"/>
        <a:ext cx="617779" cy="411852"/>
      </dsp:txXfrm>
    </dsp:sp>
    <dsp:sp modelId="{F8DDF5B8-4425-4970-B7EC-F328C1709258}">
      <dsp:nvSpPr>
        <dsp:cNvPr id="0" name=""/>
        <dsp:cNvSpPr/>
      </dsp:nvSpPr>
      <dsp:spPr>
        <a:xfrm>
          <a:off x="3295953"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4060"/>
        <a:ext cx="617779" cy="411852"/>
      </dsp:txXfrm>
    </dsp:sp>
    <dsp:sp modelId="{73955238-3AFC-4D6F-BE09-C7377E2A42B5}">
      <dsp:nvSpPr>
        <dsp:cNvPr id="0" name=""/>
        <dsp:cNvSpPr/>
      </dsp:nvSpPr>
      <dsp:spPr>
        <a:xfrm>
          <a:off x="4119658"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4060"/>
        <a:ext cx="617779" cy="411852"/>
      </dsp:txXfrm>
    </dsp:sp>
    <dsp:sp modelId="{FD4BD145-F047-4B44-8749-F0D65757BC4D}">
      <dsp:nvSpPr>
        <dsp:cNvPr id="0" name=""/>
        <dsp:cNvSpPr/>
      </dsp:nvSpPr>
      <dsp:spPr>
        <a:xfrm>
          <a:off x="4943364"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4060"/>
        <a:ext cx="617779" cy="411852"/>
      </dsp:txXfrm>
    </dsp:sp>
    <dsp:sp modelId="{B1F687D4-27C2-4981-B78A-261EBECBA9A4}">
      <dsp:nvSpPr>
        <dsp:cNvPr id="0" name=""/>
        <dsp:cNvSpPr/>
      </dsp:nvSpPr>
      <dsp:spPr>
        <a:xfrm>
          <a:off x="5767069"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4060"/>
        <a:ext cx="617779" cy="411852"/>
      </dsp:txXfrm>
    </dsp:sp>
    <dsp:sp modelId="{2B2CC2F2-101E-43CB-928B-907C880FC7F5}">
      <dsp:nvSpPr>
        <dsp:cNvPr id="0" name=""/>
        <dsp:cNvSpPr/>
      </dsp:nvSpPr>
      <dsp:spPr>
        <a:xfrm>
          <a:off x="6590774"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4060"/>
        <a:ext cx="617779" cy="411852"/>
      </dsp:txXfrm>
    </dsp:sp>
    <dsp:sp modelId="{422B89B7-D71B-4E0C-84DF-539D5B1516C1}">
      <dsp:nvSpPr>
        <dsp:cNvPr id="0" name=""/>
        <dsp:cNvSpPr/>
      </dsp:nvSpPr>
      <dsp:spPr>
        <a:xfrm>
          <a:off x="7414480"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4060"/>
        <a:ext cx="617779" cy="411852"/>
      </dsp:txXfrm>
    </dsp:sp>
    <dsp:sp modelId="{3F438CE8-5911-41E4-8AF9-FDC6F7E21707}">
      <dsp:nvSpPr>
        <dsp:cNvPr id="0" name=""/>
        <dsp:cNvSpPr/>
      </dsp:nvSpPr>
      <dsp:spPr>
        <a:xfrm>
          <a:off x="8238185" y="4060"/>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4060"/>
        <a:ext cx="617779" cy="41185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24585"/>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24585"/>
        <a:ext cx="926668" cy="411852"/>
      </dsp:txXfrm>
    </dsp:sp>
    <dsp:sp modelId="{77879027-1797-497E-AF30-D405F081D893}">
      <dsp:nvSpPr>
        <dsp:cNvPr id="0" name=""/>
        <dsp:cNvSpPr/>
      </dsp:nvSpPr>
      <dsp:spPr>
        <a:xfrm>
          <a:off x="824836"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2025/26 Flu programme</a:t>
          </a:r>
          <a:endParaRPr lang="en-GB" sz="800" kern="1200"/>
        </a:p>
      </dsp:txBody>
      <dsp:txXfrm>
        <a:off x="1030762" y="26459"/>
        <a:ext cx="617779" cy="411852"/>
      </dsp:txXfrm>
    </dsp:sp>
    <dsp:sp modelId="{5A1241AC-6BB1-4C98-AAAC-B5AC4357F6FF}">
      <dsp:nvSpPr>
        <dsp:cNvPr id="0" name=""/>
        <dsp:cNvSpPr/>
      </dsp:nvSpPr>
      <dsp:spPr>
        <a:xfrm>
          <a:off x="1648542"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26459"/>
        <a:ext cx="617779" cy="411852"/>
      </dsp:txXfrm>
    </dsp:sp>
    <dsp:sp modelId="{ED77CCB9-E2E2-48B6-ABA4-0087CE2012AB}">
      <dsp:nvSpPr>
        <dsp:cNvPr id="0" name=""/>
        <dsp:cNvSpPr/>
      </dsp:nvSpPr>
      <dsp:spPr>
        <a:xfrm>
          <a:off x="2472247"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26459"/>
        <a:ext cx="617779" cy="411852"/>
      </dsp:txXfrm>
    </dsp:sp>
    <dsp:sp modelId="{F8DDF5B8-4425-4970-B7EC-F328C1709258}">
      <dsp:nvSpPr>
        <dsp:cNvPr id="0" name=""/>
        <dsp:cNvSpPr/>
      </dsp:nvSpPr>
      <dsp:spPr>
        <a:xfrm>
          <a:off x="3295953"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26459"/>
        <a:ext cx="617779" cy="411852"/>
      </dsp:txXfrm>
    </dsp:sp>
    <dsp:sp modelId="{73955238-3AFC-4D6F-BE09-C7377E2A42B5}">
      <dsp:nvSpPr>
        <dsp:cNvPr id="0" name=""/>
        <dsp:cNvSpPr/>
      </dsp:nvSpPr>
      <dsp:spPr>
        <a:xfrm>
          <a:off x="4119658"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26459"/>
        <a:ext cx="617779" cy="411852"/>
      </dsp:txXfrm>
    </dsp:sp>
    <dsp:sp modelId="{FD4BD145-F047-4B44-8749-F0D65757BC4D}">
      <dsp:nvSpPr>
        <dsp:cNvPr id="0" name=""/>
        <dsp:cNvSpPr/>
      </dsp:nvSpPr>
      <dsp:spPr>
        <a:xfrm>
          <a:off x="4943364"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26459"/>
        <a:ext cx="617779" cy="411852"/>
      </dsp:txXfrm>
    </dsp:sp>
    <dsp:sp modelId="{B1F687D4-27C2-4981-B78A-261EBECBA9A4}">
      <dsp:nvSpPr>
        <dsp:cNvPr id="0" name=""/>
        <dsp:cNvSpPr/>
      </dsp:nvSpPr>
      <dsp:spPr>
        <a:xfrm>
          <a:off x="5767069"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26459"/>
        <a:ext cx="617779" cy="411852"/>
      </dsp:txXfrm>
    </dsp:sp>
    <dsp:sp modelId="{2B2CC2F2-101E-43CB-928B-907C880FC7F5}">
      <dsp:nvSpPr>
        <dsp:cNvPr id="0" name=""/>
        <dsp:cNvSpPr/>
      </dsp:nvSpPr>
      <dsp:spPr>
        <a:xfrm>
          <a:off x="6590774"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26459"/>
        <a:ext cx="617779" cy="411852"/>
      </dsp:txXfrm>
    </dsp:sp>
    <dsp:sp modelId="{422B89B7-D71B-4E0C-84DF-539D5B1516C1}">
      <dsp:nvSpPr>
        <dsp:cNvPr id="0" name=""/>
        <dsp:cNvSpPr/>
      </dsp:nvSpPr>
      <dsp:spPr>
        <a:xfrm>
          <a:off x="7414480"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20406" y="26459"/>
        <a:ext cx="617779" cy="411852"/>
      </dsp:txXfrm>
    </dsp:sp>
    <dsp:sp modelId="{3F438CE8-5911-41E4-8AF9-FDC6F7E21707}">
      <dsp:nvSpPr>
        <dsp:cNvPr id="0" name=""/>
        <dsp:cNvSpPr/>
      </dsp:nvSpPr>
      <dsp:spPr>
        <a:xfrm>
          <a:off x="8238185" y="26459"/>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26459"/>
        <a:ext cx="617779" cy="41185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953" y="0"/>
          <a:ext cx="1012702" cy="31237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338"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Background</a:t>
          </a:r>
          <a:endParaRPr lang="en-GB" sz="700" kern="1200"/>
        </a:p>
      </dsp:txBody>
      <dsp:txXfrm>
        <a:off x="2953" y="0"/>
        <a:ext cx="934609" cy="312372"/>
      </dsp:txXfrm>
    </dsp:sp>
    <dsp:sp modelId="{77879027-1797-497E-AF30-D405F081D893}">
      <dsp:nvSpPr>
        <dsp:cNvPr id="0" name=""/>
        <dsp:cNvSpPr/>
      </dsp:nvSpPr>
      <dsp:spPr>
        <a:xfrm>
          <a:off x="811274"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2025/26 Flu programme</a:t>
          </a:r>
          <a:endParaRPr lang="en-GB" sz="700" kern="1200"/>
        </a:p>
      </dsp:txBody>
      <dsp:txXfrm>
        <a:off x="967460" y="0"/>
        <a:ext cx="700330" cy="312372"/>
      </dsp:txXfrm>
    </dsp:sp>
    <dsp:sp modelId="{5A1241AC-6BB1-4C98-AAAC-B5AC4357F6FF}">
      <dsp:nvSpPr>
        <dsp:cNvPr id="0" name=""/>
        <dsp:cNvSpPr/>
      </dsp:nvSpPr>
      <dsp:spPr>
        <a:xfrm>
          <a:off x="1621436"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Adult Vaccines</a:t>
          </a:r>
          <a:endParaRPr lang="en-GB" sz="700" kern="1200"/>
        </a:p>
      </dsp:txBody>
      <dsp:txXfrm>
        <a:off x="1777622" y="0"/>
        <a:ext cx="700330" cy="312372"/>
      </dsp:txXfrm>
    </dsp:sp>
    <dsp:sp modelId="{ED77CCB9-E2E2-48B6-ABA4-0087CE2012AB}">
      <dsp:nvSpPr>
        <dsp:cNvPr id="0" name=""/>
        <dsp:cNvSpPr/>
      </dsp:nvSpPr>
      <dsp:spPr>
        <a:xfrm>
          <a:off x="2431599"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Children’s Vaccines</a:t>
          </a:r>
          <a:endParaRPr lang="en-GB" sz="700" kern="1200"/>
        </a:p>
      </dsp:txBody>
      <dsp:txXfrm>
        <a:off x="2587785" y="0"/>
        <a:ext cx="700330" cy="312372"/>
      </dsp:txXfrm>
    </dsp:sp>
    <dsp:sp modelId="{F8DDF5B8-4425-4970-B7EC-F328C1709258}">
      <dsp:nvSpPr>
        <dsp:cNvPr id="0" name=""/>
        <dsp:cNvSpPr/>
      </dsp:nvSpPr>
      <dsp:spPr>
        <a:xfrm>
          <a:off x="3241761"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Top Tips</a:t>
          </a:r>
          <a:endParaRPr lang="en-GB" sz="700" kern="1200"/>
        </a:p>
      </dsp:txBody>
      <dsp:txXfrm>
        <a:off x="3397947" y="0"/>
        <a:ext cx="700330" cy="312372"/>
      </dsp:txXfrm>
    </dsp:sp>
    <dsp:sp modelId="{73955238-3AFC-4D6F-BE09-C7377E2A42B5}">
      <dsp:nvSpPr>
        <dsp:cNvPr id="0" name=""/>
        <dsp:cNvSpPr/>
      </dsp:nvSpPr>
      <dsp:spPr>
        <a:xfrm>
          <a:off x="4051923"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ighlight>
                <a:srgbClr val="99DBD6"/>
              </a:highlight>
              <a:hlinkClick xmlns:r="http://schemas.openxmlformats.org/officeDocument/2006/relationships" r:id="" action="ppaction://hlinksldjump"/>
            </a:rPr>
            <a:t>Recording</a:t>
          </a:r>
          <a:r>
            <a:rPr lang="en-GB" sz="700" kern="1200">
              <a:highlight>
                <a:srgbClr val="99DDEB"/>
              </a:highlight>
              <a:hlinkClick xmlns:r="http://schemas.openxmlformats.org/officeDocument/2006/relationships" r:id="" action="ppaction://hlinksldjump"/>
            </a:rPr>
            <a:t> vaccinations</a:t>
          </a:r>
          <a:endParaRPr lang="en-GB" sz="700" kern="1200">
            <a:highlight>
              <a:srgbClr val="99DDEB"/>
            </a:highlight>
          </a:endParaRPr>
        </a:p>
      </dsp:txBody>
      <dsp:txXfrm>
        <a:off x="4208109" y="0"/>
        <a:ext cx="700330" cy="312372"/>
      </dsp:txXfrm>
    </dsp:sp>
    <dsp:sp modelId="{FD4BD145-F047-4B44-8749-F0D65757BC4D}">
      <dsp:nvSpPr>
        <dsp:cNvPr id="0" name=""/>
        <dsp:cNvSpPr/>
      </dsp:nvSpPr>
      <dsp:spPr>
        <a:xfrm>
          <a:off x="4862085"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IMMFORM</a:t>
          </a:r>
          <a:endParaRPr lang="en-GB" sz="700" kern="1200"/>
        </a:p>
      </dsp:txBody>
      <dsp:txXfrm>
        <a:off x="5018271" y="0"/>
        <a:ext cx="700330" cy="312372"/>
      </dsp:txXfrm>
    </dsp:sp>
    <dsp:sp modelId="{B1F687D4-27C2-4981-B78A-261EBECBA9A4}">
      <dsp:nvSpPr>
        <dsp:cNvPr id="0" name=""/>
        <dsp:cNvSpPr/>
      </dsp:nvSpPr>
      <dsp:spPr>
        <a:xfrm>
          <a:off x="5672247"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Clinical queries &amp; PGD's</a:t>
          </a:r>
          <a:endParaRPr lang="en-GB" sz="700" kern="1200"/>
        </a:p>
      </dsp:txBody>
      <dsp:txXfrm>
        <a:off x="5828433" y="0"/>
        <a:ext cx="700330" cy="312372"/>
      </dsp:txXfrm>
    </dsp:sp>
    <dsp:sp modelId="{2B2CC2F2-101E-43CB-928B-907C880FC7F5}">
      <dsp:nvSpPr>
        <dsp:cNvPr id="0" name=""/>
        <dsp:cNvSpPr/>
      </dsp:nvSpPr>
      <dsp:spPr>
        <a:xfrm>
          <a:off x="6482409"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FAQ’s</a:t>
          </a:r>
          <a:endParaRPr lang="en-GB" sz="700" kern="1200"/>
        </a:p>
      </dsp:txBody>
      <dsp:txXfrm>
        <a:off x="6638595" y="0"/>
        <a:ext cx="700330" cy="312372"/>
      </dsp:txXfrm>
    </dsp:sp>
    <dsp:sp modelId="{422B89B7-D71B-4E0C-84DF-539D5B1516C1}">
      <dsp:nvSpPr>
        <dsp:cNvPr id="0" name=""/>
        <dsp:cNvSpPr/>
      </dsp:nvSpPr>
      <dsp:spPr>
        <a:xfrm>
          <a:off x="7292571"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National Resources</a:t>
          </a:r>
          <a:endParaRPr lang="en-GB" sz="700" kern="1200"/>
        </a:p>
      </dsp:txBody>
      <dsp:txXfrm>
        <a:off x="7448757" y="0"/>
        <a:ext cx="700330" cy="312372"/>
      </dsp:txXfrm>
    </dsp:sp>
    <dsp:sp modelId="{3F438CE8-5911-41E4-8AF9-FDC6F7E21707}">
      <dsp:nvSpPr>
        <dsp:cNvPr id="0" name=""/>
        <dsp:cNvSpPr/>
      </dsp:nvSpPr>
      <dsp:spPr>
        <a:xfrm>
          <a:off x="8102733" y="0"/>
          <a:ext cx="1012702" cy="31237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18669" rIns="9335" bIns="18669" numCol="1" spcCol="1270" anchor="ctr" anchorCtr="0">
          <a:noAutofit/>
        </a:bodyPr>
        <a:lstStyle/>
        <a:p>
          <a:pPr marL="0" lvl="0" indent="0" algn="ctr" defTabSz="311150">
            <a:lnSpc>
              <a:spcPct val="90000"/>
            </a:lnSpc>
            <a:spcBef>
              <a:spcPct val="0"/>
            </a:spcBef>
            <a:spcAft>
              <a:spcPct val="35000"/>
            </a:spcAft>
            <a:buNone/>
          </a:pPr>
          <a:r>
            <a:rPr lang="en-GB" sz="700" kern="1200">
              <a:hlinkClick xmlns:r="http://schemas.openxmlformats.org/officeDocument/2006/relationships" r:id="" action="ppaction://hlinksldjump"/>
            </a:rPr>
            <a:t>Local Resources</a:t>
          </a:r>
          <a:endParaRPr lang="en-GB" sz="700" kern="1200"/>
        </a:p>
      </dsp:txBody>
      <dsp:txXfrm>
        <a:off x="8258919" y="0"/>
        <a:ext cx="700330" cy="31237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2986" y="0"/>
          <a:ext cx="1024020" cy="361834"/>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2986" y="0"/>
        <a:ext cx="933562" cy="361834"/>
      </dsp:txXfrm>
    </dsp:sp>
    <dsp:sp modelId="{77879027-1797-497E-AF30-D405F081D893}">
      <dsp:nvSpPr>
        <dsp:cNvPr id="0" name=""/>
        <dsp:cNvSpPr/>
      </dsp:nvSpPr>
      <dsp:spPr>
        <a:xfrm>
          <a:off x="820342"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2025/26 Flu programme</a:t>
          </a:r>
          <a:endParaRPr lang="en-GB" sz="800" kern="1200"/>
        </a:p>
      </dsp:txBody>
      <dsp:txXfrm>
        <a:off x="1001259" y="0"/>
        <a:ext cx="662186" cy="361834"/>
      </dsp:txXfrm>
    </dsp:sp>
    <dsp:sp modelId="{5A1241AC-6BB1-4C98-AAAC-B5AC4357F6FF}">
      <dsp:nvSpPr>
        <dsp:cNvPr id="0" name=""/>
        <dsp:cNvSpPr/>
      </dsp:nvSpPr>
      <dsp:spPr>
        <a:xfrm>
          <a:off x="1639558"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20475" y="0"/>
        <a:ext cx="662186" cy="361834"/>
      </dsp:txXfrm>
    </dsp:sp>
    <dsp:sp modelId="{ED77CCB9-E2E2-48B6-ABA4-0087CE2012AB}">
      <dsp:nvSpPr>
        <dsp:cNvPr id="0" name=""/>
        <dsp:cNvSpPr/>
      </dsp:nvSpPr>
      <dsp:spPr>
        <a:xfrm>
          <a:off x="2458775"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39692" y="0"/>
        <a:ext cx="662186" cy="361834"/>
      </dsp:txXfrm>
    </dsp:sp>
    <dsp:sp modelId="{F8DDF5B8-4425-4970-B7EC-F328C1709258}">
      <dsp:nvSpPr>
        <dsp:cNvPr id="0" name=""/>
        <dsp:cNvSpPr/>
      </dsp:nvSpPr>
      <dsp:spPr>
        <a:xfrm>
          <a:off x="3277992"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458909" y="0"/>
        <a:ext cx="662186" cy="361834"/>
      </dsp:txXfrm>
    </dsp:sp>
    <dsp:sp modelId="{73955238-3AFC-4D6F-BE09-C7377E2A42B5}">
      <dsp:nvSpPr>
        <dsp:cNvPr id="0" name=""/>
        <dsp:cNvSpPr/>
      </dsp:nvSpPr>
      <dsp:spPr>
        <a:xfrm>
          <a:off x="4097209"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278126" y="0"/>
        <a:ext cx="662186" cy="361834"/>
      </dsp:txXfrm>
    </dsp:sp>
    <dsp:sp modelId="{FD4BD145-F047-4B44-8749-F0D65757BC4D}">
      <dsp:nvSpPr>
        <dsp:cNvPr id="0" name=""/>
        <dsp:cNvSpPr/>
      </dsp:nvSpPr>
      <dsp:spPr>
        <a:xfrm>
          <a:off x="4916425"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097342" y="0"/>
        <a:ext cx="662186" cy="361834"/>
      </dsp:txXfrm>
    </dsp:sp>
    <dsp:sp modelId="{B1F687D4-27C2-4981-B78A-261EBECBA9A4}">
      <dsp:nvSpPr>
        <dsp:cNvPr id="0" name=""/>
        <dsp:cNvSpPr/>
      </dsp:nvSpPr>
      <dsp:spPr>
        <a:xfrm>
          <a:off x="5735642"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16559" y="0"/>
        <a:ext cx="662186" cy="361834"/>
      </dsp:txXfrm>
    </dsp:sp>
    <dsp:sp modelId="{2B2CC2F2-101E-43CB-928B-907C880FC7F5}">
      <dsp:nvSpPr>
        <dsp:cNvPr id="0" name=""/>
        <dsp:cNvSpPr/>
      </dsp:nvSpPr>
      <dsp:spPr>
        <a:xfrm>
          <a:off x="6532160"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13077" y="0"/>
        <a:ext cx="662186" cy="361834"/>
      </dsp:txXfrm>
    </dsp:sp>
    <dsp:sp modelId="{422B89B7-D71B-4E0C-84DF-539D5B1516C1}">
      <dsp:nvSpPr>
        <dsp:cNvPr id="0" name=""/>
        <dsp:cNvSpPr/>
      </dsp:nvSpPr>
      <dsp:spPr>
        <a:xfrm>
          <a:off x="7374076"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554993" y="0"/>
        <a:ext cx="662186" cy="361834"/>
      </dsp:txXfrm>
    </dsp:sp>
    <dsp:sp modelId="{3F438CE8-5911-41E4-8AF9-FDC6F7E21707}">
      <dsp:nvSpPr>
        <dsp:cNvPr id="0" name=""/>
        <dsp:cNvSpPr/>
      </dsp:nvSpPr>
      <dsp:spPr>
        <a:xfrm>
          <a:off x="8193292" y="0"/>
          <a:ext cx="1024020" cy="36183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374209" y="0"/>
        <a:ext cx="662186" cy="361834"/>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22" y="0"/>
          <a:ext cx="1036094" cy="30129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22" y="0"/>
        <a:ext cx="960771" cy="301292"/>
      </dsp:txXfrm>
    </dsp:sp>
    <dsp:sp modelId="{77879027-1797-497E-AF30-D405F081D893}">
      <dsp:nvSpPr>
        <dsp:cNvPr id="0" name=""/>
        <dsp:cNvSpPr/>
      </dsp:nvSpPr>
      <dsp:spPr>
        <a:xfrm>
          <a:off x="830014"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2025/26 Flu programme</a:t>
          </a:r>
          <a:endParaRPr lang="en-GB" sz="800" kern="1200"/>
        </a:p>
      </dsp:txBody>
      <dsp:txXfrm>
        <a:off x="980660" y="0"/>
        <a:ext cx="734802" cy="301292"/>
      </dsp:txXfrm>
    </dsp:sp>
    <dsp:sp modelId="{5A1241AC-6BB1-4C98-AAAC-B5AC4357F6FF}">
      <dsp:nvSpPr>
        <dsp:cNvPr id="0" name=""/>
        <dsp:cNvSpPr/>
      </dsp:nvSpPr>
      <dsp:spPr>
        <a:xfrm>
          <a:off x="1658890"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09536" y="0"/>
        <a:ext cx="734802" cy="301292"/>
      </dsp:txXfrm>
    </dsp:sp>
    <dsp:sp modelId="{ED77CCB9-E2E2-48B6-ABA4-0087CE2012AB}">
      <dsp:nvSpPr>
        <dsp:cNvPr id="0" name=""/>
        <dsp:cNvSpPr/>
      </dsp:nvSpPr>
      <dsp:spPr>
        <a:xfrm>
          <a:off x="2487766"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38412" y="0"/>
        <a:ext cx="734802" cy="301292"/>
      </dsp:txXfrm>
    </dsp:sp>
    <dsp:sp modelId="{F8DDF5B8-4425-4970-B7EC-F328C1709258}">
      <dsp:nvSpPr>
        <dsp:cNvPr id="0" name=""/>
        <dsp:cNvSpPr/>
      </dsp:nvSpPr>
      <dsp:spPr>
        <a:xfrm>
          <a:off x="3316642"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467288" y="0"/>
        <a:ext cx="734802" cy="301292"/>
      </dsp:txXfrm>
    </dsp:sp>
    <dsp:sp modelId="{73955238-3AFC-4D6F-BE09-C7377E2A42B5}">
      <dsp:nvSpPr>
        <dsp:cNvPr id="0" name=""/>
        <dsp:cNvSpPr/>
      </dsp:nvSpPr>
      <dsp:spPr>
        <a:xfrm>
          <a:off x="4145518"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296164" y="0"/>
        <a:ext cx="734802" cy="301292"/>
      </dsp:txXfrm>
    </dsp:sp>
    <dsp:sp modelId="{FD4BD145-F047-4B44-8749-F0D65757BC4D}">
      <dsp:nvSpPr>
        <dsp:cNvPr id="0" name=""/>
        <dsp:cNvSpPr/>
      </dsp:nvSpPr>
      <dsp:spPr>
        <a:xfrm>
          <a:off x="4974393"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25039" y="0"/>
        <a:ext cx="734802" cy="301292"/>
      </dsp:txXfrm>
    </dsp:sp>
    <dsp:sp modelId="{B1F687D4-27C2-4981-B78A-261EBECBA9A4}">
      <dsp:nvSpPr>
        <dsp:cNvPr id="0" name=""/>
        <dsp:cNvSpPr/>
      </dsp:nvSpPr>
      <dsp:spPr>
        <a:xfrm>
          <a:off x="5803269"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53915" y="0"/>
        <a:ext cx="734802" cy="301292"/>
      </dsp:txXfrm>
    </dsp:sp>
    <dsp:sp modelId="{2B2CC2F2-101E-43CB-928B-907C880FC7F5}">
      <dsp:nvSpPr>
        <dsp:cNvPr id="0" name=""/>
        <dsp:cNvSpPr/>
      </dsp:nvSpPr>
      <dsp:spPr>
        <a:xfrm>
          <a:off x="6632145"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82791" y="0"/>
        <a:ext cx="734802" cy="301292"/>
      </dsp:txXfrm>
    </dsp:sp>
    <dsp:sp modelId="{422B89B7-D71B-4E0C-84DF-539D5B1516C1}">
      <dsp:nvSpPr>
        <dsp:cNvPr id="0" name=""/>
        <dsp:cNvSpPr/>
      </dsp:nvSpPr>
      <dsp:spPr>
        <a:xfrm>
          <a:off x="7461021"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11667" y="0"/>
        <a:ext cx="734802" cy="301292"/>
      </dsp:txXfrm>
    </dsp:sp>
    <dsp:sp modelId="{3F438CE8-5911-41E4-8AF9-FDC6F7E21707}">
      <dsp:nvSpPr>
        <dsp:cNvPr id="0" name=""/>
        <dsp:cNvSpPr/>
      </dsp:nvSpPr>
      <dsp:spPr>
        <a:xfrm>
          <a:off x="8289897" y="0"/>
          <a:ext cx="1036094" cy="30129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0543" y="0"/>
        <a:ext cx="734802" cy="301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30998"/>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30998"/>
        <a:ext cx="926668" cy="411852"/>
      </dsp:txXfrm>
    </dsp:sp>
    <dsp:sp modelId="{77879027-1797-497E-AF30-D405F081D893}">
      <dsp:nvSpPr>
        <dsp:cNvPr id="0" name=""/>
        <dsp:cNvSpPr/>
      </dsp:nvSpPr>
      <dsp:spPr>
        <a:xfrm>
          <a:off x="824836"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2025/26 Flu programme</a:t>
          </a:r>
          <a:endParaRPr lang="en-GB" sz="800" kern="1200"/>
        </a:p>
      </dsp:txBody>
      <dsp:txXfrm>
        <a:off x="1030762" y="32872"/>
        <a:ext cx="617779" cy="411852"/>
      </dsp:txXfrm>
    </dsp:sp>
    <dsp:sp modelId="{5A1241AC-6BB1-4C98-AAAC-B5AC4357F6FF}">
      <dsp:nvSpPr>
        <dsp:cNvPr id="0" name=""/>
        <dsp:cNvSpPr/>
      </dsp:nvSpPr>
      <dsp:spPr>
        <a:xfrm>
          <a:off x="1648542"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32872"/>
        <a:ext cx="617779" cy="411852"/>
      </dsp:txXfrm>
    </dsp:sp>
    <dsp:sp modelId="{ED77CCB9-E2E2-48B6-ABA4-0087CE2012AB}">
      <dsp:nvSpPr>
        <dsp:cNvPr id="0" name=""/>
        <dsp:cNvSpPr/>
      </dsp:nvSpPr>
      <dsp:spPr>
        <a:xfrm>
          <a:off x="2472247"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32872"/>
        <a:ext cx="617779" cy="411852"/>
      </dsp:txXfrm>
    </dsp:sp>
    <dsp:sp modelId="{F8DDF5B8-4425-4970-B7EC-F328C1709258}">
      <dsp:nvSpPr>
        <dsp:cNvPr id="0" name=""/>
        <dsp:cNvSpPr/>
      </dsp:nvSpPr>
      <dsp:spPr>
        <a:xfrm>
          <a:off x="3295953"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32872"/>
        <a:ext cx="617779" cy="411852"/>
      </dsp:txXfrm>
    </dsp:sp>
    <dsp:sp modelId="{73955238-3AFC-4D6F-BE09-C7377E2A42B5}">
      <dsp:nvSpPr>
        <dsp:cNvPr id="0" name=""/>
        <dsp:cNvSpPr/>
      </dsp:nvSpPr>
      <dsp:spPr>
        <a:xfrm>
          <a:off x="4119658"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32872"/>
        <a:ext cx="617779" cy="411852"/>
      </dsp:txXfrm>
    </dsp:sp>
    <dsp:sp modelId="{FD4BD145-F047-4B44-8749-F0D65757BC4D}">
      <dsp:nvSpPr>
        <dsp:cNvPr id="0" name=""/>
        <dsp:cNvSpPr/>
      </dsp:nvSpPr>
      <dsp:spPr>
        <a:xfrm>
          <a:off x="4943364"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32872"/>
        <a:ext cx="617779" cy="411852"/>
      </dsp:txXfrm>
    </dsp:sp>
    <dsp:sp modelId="{B1F687D4-27C2-4981-B78A-261EBECBA9A4}">
      <dsp:nvSpPr>
        <dsp:cNvPr id="0" name=""/>
        <dsp:cNvSpPr/>
      </dsp:nvSpPr>
      <dsp:spPr>
        <a:xfrm>
          <a:off x="5767069"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32872"/>
        <a:ext cx="617779" cy="411852"/>
      </dsp:txXfrm>
    </dsp:sp>
    <dsp:sp modelId="{2B2CC2F2-101E-43CB-928B-907C880FC7F5}">
      <dsp:nvSpPr>
        <dsp:cNvPr id="0" name=""/>
        <dsp:cNvSpPr/>
      </dsp:nvSpPr>
      <dsp:spPr>
        <a:xfrm>
          <a:off x="6590774"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32872"/>
        <a:ext cx="617779" cy="411852"/>
      </dsp:txXfrm>
    </dsp:sp>
    <dsp:sp modelId="{422B89B7-D71B-4E0C-84DF-539D5B1516C1}">
      <dsp:nvSpPr>
        <dsp:cNvPr id="0" name=""/>
        <dsp:cNvSpPr/>
      </dsp:nvSpPr>
      <dsp:spPr>
        <a:xfrm>
          <a:off x="7407499" y="11884"/>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13425" y="11884"/>
        <a:ext cx="617779" cy="411852"/>
      </dsp:txXfrm>
    </dsp:sp>
    <dsp:sp modelId="{3F438CE8-5911-41E4-8AF9-FDC6F7E21707}">
      <dsp:nvSpPr>
        <dsp:cNvPr id="0" name=""/>
        <dsp:cNvSpPr/>
      </dsp:nvSpPr>
      <dsp:spPr>
        <a:xfrm>
          <a:off x="8238185"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32872"/>
        <a:ext cx="617779" cy="411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7516A-71AB-4AFE-8FF4-7EA8981298DB}">
      <dsp:nvSpPr>
        <dsp:cNvPr id="0" name=""/>
        <dsp:cNvSpPr/>
      </dsp:nvSpPr>
      <dsp:spPr>
        <a:xfrm>
          <a:off x="3003" y="30998"/>
          <a:ext cx="1029631" cy="41185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Background</a:t>
          </a:r>
          <a:endParaRPr lang="en-GB" sz="800" kern="1200"/>
        </a:p>
      </dsp:txBody>
      <dsp:txXfrm>
        <a:off x="3003" y="30998"/>
        <a:ext cx="926668" cy="411852"/>
      </dsp:txXfrm>
    </dsp:sp>
    <dsp:sp modelId="{77879027-1797-497E-AF30-D405F081D893}">
      <dsp:nvSpPr>
        <dsp:cNvPr id="0" name=""/>
        <dsp:cNvSpPr/>
      </dsp:nvSpPr>
      <dsp:spPr>
        <a:xfrm>
          <a:off x="824836"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2025/26 Flu programme</a:t>
          </a:r>
          <a:endParaRPr lang="en-GB" sz="800" kern="1200"/>
        </a:p>
      </dsp:txBody>
      <dsp:txXfrm>
        <a:off x="1030762" y="32872"/>
        <a:ext cx="617779" cy="411852"/>
      </dsp:txXfrm>
    </dsp:sp>
    <dsp:sp modelId="{5A1241AC-6BB1-4C98-AAAC-B5AC4357F6FF}">
      <dsp:nvSpPr>
        <dsp:cNvPr id="0" name=""/>
        <dsp:cNvSpPr/>
      </dsp:nvSpPr>
      <dsp:spPr>
        <a:xfrm>
          <a:off x="1648542"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Adult Vaccines</a:t>
          </a:r>
          <a:endParaRPr lang="en-GB" sz="800" kern="1200"/>
        </a:p>
      </dsp:txBody>
      <dsp:txXfrm>
        <a:off x="1854468" y="32872"/>
        <a:ext cx="617779" cy="411852"/>
      </dsp:txXfrm>
    </dsp:sp>
    <dsp:sp modelId="{ED77CCB9-E2E2-48B6-ABA4-0087CE2012AB}">
      <dsp:nvSpPr>
        <dsp:cNvPr id="0" name=""/>
        <dsp:cNvSpPr/>
      </dsp:nvSpPr>
      <dsp:spPr>
        <a:xfrm>
          <a:off x="2472247"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Children’s Vaccines</a:t>
          </a:r>
          <a:endParaRPr lang="en-GB" sz="800" kern="1200"/>
        </a:p>
      </dsp:txBody>
      <dsp:txXfrm>
        <a:off x="2678173" y="32872"/>
        <a:ext cx="617779" cy="411852"/>
      </dsp:txXfrm>
    </dsp:sp>
    <dsp:sp modelId="{F8DDF5B8-4425-4970-B7EC-F328C1709258}">
      <dsp:nvSpPr>
        <dsp:cNvPr id="0" name=""/>
        <dsp:cNvSpPr/>
      </dsp:nvSpPr>
      <dsp:spPr>
        <a:xfrm>
          <a:off x="3295953"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Top Tips</a:t>
          </a:r>
          <a:endParaRPr lang="en-GB" sz="800" kern="1200"/>
        </a:p>
      </dsp:txBody>
      <dsp:txXfrm>
        <a:off x="3501879" y="32872"/>
        <a:ext cx="617779" cy="411852"/>
      </dsp:txXfrm>
    </dsp:sp>
    <dsp:sp modelId="{73955238-3AFC-4D6F-BE09-C7377E2A42B5}">
      <dsp:nvSpPr>
        <dsp:cNvPr id="0" name=""/>
        <dsp:cNvSpPr/>
      </dsp:nvSpPr>
      <dsp:spPr>
        <a:xfrm>
          <a:off x="4119658"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ighlight>
                <a:srgbClr val="99DBD6"/>
              </a:highlight>
              <a:hlinkClick xmlns:r="http://schemas.openxmlformats.org/officeDocument/2006/relationships" r:id="" action="ppaction://hlinksldjump"/>
            </a:rPr>
            <a:t>Recording</a:t>
          </a:r>
          <a:r>
            <a:rPr lang="en-GB" sz="800" kern="1200">
              <a:highlight>
                <a:srgbClr val="99DDEB"/>
              </a:highlight>
              <a:hlinkClick xmlns:r="http://schemas.openxmlformats.org/officeDocument/2006/relationships" r:id="" action="ppaction://hlinksldjump"/>
            </a:rPr>
            <a:t> vaccinations</a:t>
          </a:r>
          <a:endParaRPr lang="en-GB" sz="800" kern="1200">
            <a:highlight>
              <a:srgbClr val="99DDEB"/>
            </a:highlight>
          </a:endParaRPr>
        </a:p>
      </dsp:txBody>
      <dsp:txXfrm>
        <a:off x="4325584" y="32872"/>
        <a:ext cx="617779" cy="411852"/>
      </dsp:txXfrm>
    </dsp:sp>
    <dsp:sp modelId="{FD4BD145-F047-4B44-8749-F0D65757BC4D}">
      <dsp:nvSpPr>
        <dsp:cNvPr id="0" name=""/>
        <dsp:cNvSpPr/>
      </dsp:nvSpPr>
      <dsp:spPr>
        <a:xfrm>
          <a:off x="4943364"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IMMFORM</a:t>
          </a:r>
          <a:endParaRPr lang="en-GB" sz="800" kern="1200"/>
        </a:p>
      </dsp:txBody>
      <dsp:txXfrm>
        <a:off x="5149290" y="32872"/>
        <a:ext cx="617779" cy="411852"/>
      </dsp:txXfrm>
    </dsp:sp>
    <dsp:sp modelId="{B1F687D4-27C2-4981-B78A-261EBECBA9A4}">
      <dsp:nvSpPr>
        <dsp:cNvPr id="0" name=""/>
        <dsp:cNvSpPr/>
      </dsp:nvSpPr>
      <dsp:spPr>
        <a:xfrm>
          <a:off x="5767069"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Clinical queries &amp; PGD's</a:t>
          </a:r>
          <a:endParaRPr lang="en-GB" sz="800" kern="1200"/>
        </a:p>
      </dsp:txBody>
      <dsp:txXfrm>
        <a:off x="5972995" y="32872"/>
        <a:ext cx="617779" cy="411852"/>
      </dsp:txXfrm>
    </dsp:sp>
    <dsp:sp modelId="{2B2CC2F2-101E-43CB-928B-907C880FC7F5}">
      <dsp:nvSpPr>
        <dsp:cNvPr id="0" name=""/>
        <dsp:cNvSpPr/>
      </dsp:nvSpPr>
      <dsp:spPr>
        <a:xfrm>
          <a:off x="6590774"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FAQ’s</a:t>
          </a:r>
          <a:endParaRPr lang="en-GB" sz="800" kern="1200"/>
        </a:p>
      </dsp:txBody>
      <dsp:txXfrm>
        <a:off x="6796700" y="32872"/>
        <a:ext cx="617779" cy="411852"/>
      </dsp:txXfrm>
    </dsp:sp>
    <dsp:sp modelId="{422B89B7-D71B-4E0C-84DF-539D5B1516C1}">
      <dsp:nvSpPr>
        <dsp:cNvPr id="0" name=""/>
        <dsp:cNvSpPr/>
      </dsp:nvSpPr>
      <dsp:spPr>
        <a:xfrm>
          <a:off x="7407499" y="11884"/>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National Resources</a:t>
          </a:r>
          <a:endParaRPr lang="en-GB" sz="800" kern="1200"/>
        </a:p>
      </dsp:txBody>
      <dsp:txXfrm>
        <a:off x="7613425" y="11884"/>
        <a:ext cx="617779" cy="411852"/>
      </dsp:txXfrm>
    </dsp:sp>
    <dsp:sp modelId="{3F438CE8-5911-41E4-8AF9-FDC6F7E21707}">
      <dsp:nvSpPr>
        <dsp:cNvPr id="0" name=""/>
        <dsp:cNvSpPr/>
      </dsp:nvSpPr>
      <dsp:spPr>
        <a:xfrm>
          <a:off x="8238185" y="32872"/>
          <a:ext cx="1029631" cy="41185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21336" rIns="10668" bIns="21336" numCol="1" spcCol="1270" anchor="ctr" anchorCtr="0">
          <a:noAutofit/>
        </a:bodyPr>
        <a:lstStyle/>
        <a:p>
          <a:pPr marL="0" lvl="0" indent="0" algn="ctr" defTabSz="355600">
            <a:lnSpc>
              <a:spcPct val="90000"/>
            </a:lnSpc>
            <a:spcBef>
              <a:spcPct val="0"/>
            </a:spcBef>
            <a:spcAft>
              <a:spcPct val="35000"/>
            </a:spcAft>
            <a:buNone/>
          </a:pPr>
          <a:r>
            <a:rPr lang="en-GB" sz="800" kern="1200">
              <a:hlinkClick xmlns:r="http://schemas.openxmlformats.org/officeDocument/2006/relationships" r:id="" action="ppaction://hlinksldjump"/>
            </a:rPr>
            <a:t>Local Resources</a:t>
          </a:r>
          <a:endParaRPr lang="en-GB" sz="800" kern="1200"/>
        </a:p>
      </dsp:txBody>
      <dsp:txXfrm>
        <a:off x="8444111" y="32872"/>
        <a:ext cx="617779" cy="4118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29/07/2025</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29/07/2025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95655-07EF-8AE4-8DE4-1EB5B23A1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7F287-0946-1BB8-BFD6-12060F619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450D0-95DD-0754-3C5D-6C49C77F3522}"/>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6F5BD0D6-AF32-DC2B-5E2E-4C45851B4813}"/>
              </a:ext>
            </a:extLst>
          </p:cNvPr>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187581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20</a:t>
            </a:fld>
            <a:endParaRPr lang="en-GB"/>
          </a:p>
        </p:txBody>
      </p:sp>
    </p:spTree>
    <p:extLst>
      <p:ext uri="{BB962C8B-B14F-4D97-AF65-F5344CB8AC3E}">
        <p14:creationId xmlns:p14="http://schemas.microsoft.com/office/powerpoint/2010/main" val="28732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145142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44415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25E08-C60E-4D2C-108C-F8BFCF5C3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5BF4A6-DA1D-9AF9-D10B-CD23DD45DF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4B6F5-5E96-78B6-1F17-0F9BF8B0A55D}"/>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CC328232-4D68-4910-1A51-79150362002D}"/>
              </a:ext>
            </a:extLst>
          </p:cNvPr>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280414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32C4E-7D5F-17DE-DE9C-F8A06DB668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E5562-80C3-7B1C-B3E2-1F566F64E2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618CE-0B65-7C7E-268B-8940D415D426}"/>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9436C877-939F-6B38-ACD9-4B7F78ED8A4A}"/>
              </a:ext>
            </a:extLst>
          </p:cNvPr>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212658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2089763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118633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720958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95655-07EF-8AE4-8DE4-1EB5B23A1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7F287-0946-1BB8-BFD6-12060F619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450D0-95DD-0754-3C5D-6C49C77F3522}"/>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6F5BD0D6-AF32-DC2B-5E2E-4C45851B4813}"/>
              </a:ext>
            </a:extLst>
          </p:cNvPr>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3764559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195223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29/07/2025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789" r:id="rId7"/>
    <p:sldLayoutId id="2147483818" r:id="rId8"/>
    <p:sldLayoutId id="2147483813" r:id="rId9"/>
    <p:sldLayoutId id="2147483814" r:id="rId10"/>
    <p:sldLayoutId id="2147483815" r:id="rId11"/>
    <p:sldLayoutId id="2147483719" r:id="rId12"/>
    <p:sldLayoutId id="2147483938" r:id="rId13"/>
    <p:sldLayoutId id="2147483939" r:id="rId14"/>
    <p:sldLayoutId id="2147483933" r:id="rId15"/>
    <p:sldLayoutId id="2147483824" r:id="rId16"/>
    <p:sldLayoutId id="2147483926" r:id="rId17"/>
    <p:sldLayoutId id="2147483927" r:id="rId18"/>
    <p:sldLayoutId id="2147483929" r:id="rId19"/>
    <p:sldLayoutId id="2147483928" r:id="rId20"/>
    <p:sldLayoutId id="2147483930" r:id="rId21"/>
    <p:sldLayoutId id="2147483924" r:id="rId22"/>
    <p:sldLayoutId id="2147483940" r:id="rId23"/>
    <p:sldLayoutId id="2147483941"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0.xml"/><Relationship Id="rId13" Type="http://schemas.microsoft.com/office/2007/relationships/diagramDrawing" Target="../diagrams/drawing21.xml"/><Relationship Id="rId18" Type="http://schemas.microsoft.com/office/2007/relationships/diagramDrawing" Target="../diagrams/drawing22.xml"/><Relationship Id="rId3" Type="http://schemas.openxmlformats.org/officeDocument/2006/relationships/slide" Target="slide14.xml"/><Relationship Id="rId7" Type="http://schemas.openxmlformats.org/officeDocument/2006/relationships/diagramColors" Target="../diagrams/colors20.xml"/><Relationship Id="rId12" Type="http://schemas.openxmlformats.org/officeDocument/2006/relationships/diagramColors" Target="../diagrams/colors21.xml"/><Relationship Id="rId17" Type="http://schemas.openxmlformats.org/officeDocument/2006/relationships/diagramColors" Target="../diagrams/colors22.xml"/><Relationship Id="rId2" Type="http://schemas.openxmlformats.org/officeDocument/2006/relationships/hyperlink" Target="https://www.gov.uk/government/collections/annual-flu-programme#2024-to-2025-flu-season" TargetMode="External"/><Relationship Id="rId16" Type="http://schemas.openxmlformats.org/officeDocument/2006/relationships/diagramQuickStyle" Target="../diagrams/quickStyle22.xml"/><Relationship Id="rId1" Type="http://schemas.openxmlformats.org/officeDocument/2006/relationships/slideLayout" Target="../slideLayouts/slideLayout7.xml"/><Relationship Id="rId6" Type="http://schemas.openxmlformats.org/officeDocument/2006/relationships/diagramQuickStyle" Target="../diagrams/quickStyle20.xml"/><Relationship Id="rId11" Type="http://schemas.openxmlformats.org/officeDocument/2006/relationships/diagramQuickStyle" Target="../diagrams/quickStyle21.xml"/><Relationship Id="rId5" Type="http://schemas.openxmlformats.org/officeDocument/2006/relationships/diagramLayout" Target="../diagrams/layout20.xml"/><Relationship Id="rId15" Type="http://schemas.openxmlformats.org/officeDocument/2006/relationships/diagramLayout" Target="../diagrams/layout22.xml"/><Relationship Id="rId10" Type="http://schemas.openxmlformats.org/officeDocument/2006/relationships/diagramLayout" Target="../diagrams/layout21.xml"/><Relationship Id="rId4" Type="http://schemas.openxmlformats.org/officeDocument/2006/relationships/diagramData" Target="../diagrams/data20.xml"/><Relationship Id="rId9" Type="http://schemas.openxmlformats.org/officeDocument/2006/relationships/diagramData" Target="../diagrams/data21.xml"/><Relationship Id="rId14" Type="http://schemas.openxmlformats.org/officeDocument/2006/relationships/diagramData" Target="../diagrams/data2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3.xml"/><Relationship Id="rId13" Type="http://schemas.openxmlformats.org/officeDocument/2006/relationships/diagramLayout" Target="../diagrams/layout24.xml"/><Relationship Id="rId18" Type="http://schemas.openxmlformats.org/officeDocument/2006/relationships/diagramLayout" Target="../diagrams/layout25.xml"/><Relationship Id="rId3" Type="http://schemas.openxmlformats.org/officeDocument/2006/relationships/hyperlink" Target="https://www.e-lfh.org.uk/programmes/flu-immunisation/" TargetMode="External"/><Relationship Id="rId21" Type="http://schemas.microsoft.com/office/2007/relationships/diagramDrawing" Target="../diagrams/drawing25.xml"/><Relationship Id="rId7" Type="http://schemas.openxmlformats.org/officeDocument/2006/relationships/diagramData" Target="../diagrams/data23.xml"/><Relationship Id="rId12" Type="http://schemas.openxmlformats.org/officeDocument/2006/relationships/diagramData" Target="../diagrams/data24.xml"/><Relationship Id="rId17" Type="http://schemas.openxmlformats.org/officeDocument/2006/relationships/diagramData" Target="../diagrams/data25.xml"/><Relationship Id="rId2" Type="http://schemas.openxmlformats.org/officeDocument/2006/relationships/hyperlink" Target="https://assets.publishing.service.gov.uk/media/6855b286b46781eacfd71dc9/UKHSA_National_Minimum_Standards_for_immunisation_training_2025.pdf" TargetMode="External"/><Relationship Id="rId16" Type="http://schemas.microsoft.com/office/2007/relationships/diagramDrawing" Target="../diagrams/drawing24.xml"/><Relationship Id="rId20" Type="http://schemas.openxmlformats.org/officeDocument/2006/relationships/diagramColors" Target="../diagrams/colors25.xml"/><Relationship Id="rId1" Type="http://schemas.openxmlformats.org/officeDocument/2006/relationships/slideLayout" Target="../slideLayouts/slideLayout7.xml"/><Relationship Id="rId6" Type="http://schemas.openxmlformats.org/officeDocument/2006/relationships/slide" Target="slide14.xml"/><Relationship Id="rId11" Type="http://schemas.microsoft.com/office/2007/relationships/diagramDrawing" Target="../diagrams/drawing23.xml"/><Relationship Id="rId5" Type="http://schemas.openxmlformats.org/officeDocument/2006/relationships/hyperlink" Target="https://www.rcn.org.uk/Professional-Development/publications/immunisation-knowledge-and-skills-competence-assessment-tool-uk-pub-010-074" TargetMode="External"/><Relationship Id="rId15" Type="http://schemas.openxmlformats.org/officeDocument/2006/relationships/diagramColors" Target="../diagrams/colors24.xml"/><Relationship Id="rId10" Type="http://schemas.openxmlformats.org/officeDocument/2006/relationships/diagramColors" Target="../diagrams/colors23.xml"/><Relationship Id="rId19" Type="http://schemas.openxmlformats.org/officeDocument/2006/relationships/diagramQuickStyle" Target="../diagrams/quickStyle25.xml"/><Relationship Id="rId4" Type="http://schemas.openxmlformats.org/officeDocument/2006/relationships/hyperlink" Target="https://www.gov.uk/government/collections/annual-flu-programme#2024-to-2025-flu-season" TargetMode="External"/><Relationship Id="rId9" Type="http://schemas.openxmlformats.org/officeDocument/2006/relationships/diagramQuickStyle" Target="../diagrams/quickStyle23.xml"/><Relationship Id="rId14" Type="http://schemas.openxmlformats.org/officeDocument/2006/relationships/diagramQuickStyle" Target="../diagrams/quickStyle24.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26.xml"/><Relationship Id="rId13" Type="http://schemas.openxmlformats.org/officeDocument/2006/relationships/diagramQuickStyle" Target="../diagrams/quickStyle27.xml"/><Relationship Id="rId18" Type="http://schemas.openxmlformats.org/officeDocument/2006/relationships/diagramQuickStyle" Target="../diagrams/quickStyle28.xml"/><Relationship Id="rId3" Type="http://schemas.openxmlformats.org/officeDocument/2006/relationships/hyperlink" Target="https://portal.immform.phe.gov.uk/cms/getfile/a887bcd7-43a8-4304-af5b-9aab25da1b62/UKHSA_FLU_SCT_codeclusters_v5-2-230811.aspx?chset=2d38cc6f-bcc5-4ba2-b698-f8799231c327" TargetMode="External"/><Relationship Id="rId7" Type="http://schemas.openxmlformats.org/officeDocument/2006/relationships/diagramLayout" Target="../diagrams/layout26.xml"/><Relationship Id="rId12" Type="http://schemas.openxmlformats.org/officeDocument/2006/relationships/diagramLayout" Target="../diagrams/layout27.xml"/><Relationship Id="rId17" Type="http://schemas.openxmlformats.org/officeDocument/2006/relationships/diagramLayout" Target="../diagrams/layout28.xml"/><Relationship Id="rId2" Type="http://schemas.openxmlformats.org/officeDocument/2006/relationships/notesSlide" Target="../notesSlides/notesSlide6.xml"/><Relationship Id="rId16" Type="http://schemas.openxmlformats.org/officeDocument/2006/relationships/diagramData" Target="../diagrams/data28.xml"/><Relationship Id="rId20" Type="http://schemas.microsoft.com/office/2007/relationships/diagramDrawing" Target="../diagrams/drawing28.xml"/><Relationship Id="rId1" Type="http://schemas.openxmlformats.org/officeDocument/2006/relationships/slideLayout" Target="../slideLayouts/slideLayout7.xml"/><Relationship Id="rId6" Type="http://schemas.openxmlformats.org/officeDocument/2006/relationships/diagramData" Target="../diagrams/data26.xml"/><Relationship Id="rId11" Type="http://schemas.openxmlformats.org/officeDocument/2006/relationships/diagramData" Target="../diagrams/data27.xml"/><Relationship Id="rId5" Type="http://schemas.openxmlformats.org/officeDocument/2006/relationships/slide" Target="slide14.xml"/><Relationship Id="rId15" Type="http://schemas.microsoft.com/office/2007/relationships/diagramDrawing" Target="../diagrams/drawing27.xml"/><Relationship Id="rId10" Type="http://schemas.microsoft.com/office/2007/relationships/diagramDrawing" Target="../diagrams/drawing26.xml"/><Relationship Id="rId19" Type="http://schemas.openxmlformats.org/officeDocument/2006/relationships/diagramColors" Target="../diagrams/colors28.xml"/><Relationship Id="rId4" Type="http://schemas.openxmlformats.org/officeDocument/2006/relationships/hyperlink" Target="https://digital.nhs.uk/services/terminology-and-classifications/snomed-ct#top" TargetMode="External"/><Relationship Id="rId9" Type="http://schemas.openxmlformats.org/officeDocument/2006/relationships/diagramColors" Target="../diagrams/colors26.xml"/><Relationship Id="rId14" Type="http://schemas.openxmlformats.org/officeDocument/2006/relationships/diagramColors" Target="../diagrams/colors27.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9.xml"/><Relationship Id="rId13" Type="http://schemas.openxmlformats.org/officeDocument/2006/relationships/diagramQuickStyle" Target="../diagrams/quickStyle30.xml"/><Relationship Id="rId18" Type="http://schemas.openxmlformats.org/officeDocument/2006/relationships/diagramQuickStyle" Target="../diagrams/quickStyle31.xml"/><Relationship Id="rId3" Type="http://schemas.openxmlformats.org/officeDocument/2006/relationships/hyperlink" Target="https://www.gov.uk/government/publications/how-to-register-immform-helpsheet-8/how-to-register-immform-helpsheet" TargetMode="External"/><Relationship Id="rId7" Type="http://schemas.openxmlformats.org/officeDocument/2006/relationships/diagramLayout" Target="../diagrams/layout29.xml"/><Relationship Id="rId12" Type="http://schemas.openxmlformats.org/officeDocument/2006/relationships/diagramLayout" Target="../diagrams/layout30.xml"/><Relationship Id="rId17" Type="http://schemas.openxmlformats.org/officeDocument/2006/relationships/diagramLayout" Target="../diagrams/layout31.xml"/><Relationship Id="rId2" Type="http://schemas.openxmlformats.org/officeDocument/2006/relationships/notesSlide" Target="../notesSlides/notesSlide7.xml"/><Relationship Id="rId16" Type="http://schemas.openxmlformats.org/officeDocument/2006/relationships/diagramData" Target="../diagrams/data31.xml"/><Relationship Id="rId20" Type="http://schemas.microsoft.com/office/2007/relationships/diagramDrawing" Target="../diagrams/drawing31.xml"/><Relationship Id="rId1" Type="http://schemas.openxmlformats.org/officeDocument/2006/relationships/slideLayout" Target="../slideLayouts/slideLayout7.xml"/><Relationship Id="rId6" Type="http://schemas.openxmlformats.org/officeDocument/2006/relationships/diagramData" Target="../diagrams/data29.xml"/><Relationship Id="rId11" Type="http://schemas.openxmlformats.org/officeDocument/2006/relationships/diagramData" Target="../diagrams/data30.xml"/><Relationship Id="rId5" Type="http://schemas.openxmlformats.org/officeDocument/2006/relationships/slide" Target="slide14.xml"/><Relationship Id="rId15" Type="http://schemas.microsoft.com/office/2007/relationships/diagramDrawing" Target="../diagrams/drawing30.xml"/><Relationship Id="rId10" Type="http://schemas.microsoft.com/office/2007/relationships/diagramDrawing" Target="../diagrams/drawing29.xml"/><Relationship Id="rId19" Type="http://schemas.openxmlformats.org/officeDocument/2006/relationships/diagramColors" Target="../diagrams/colors31.xml"/><Relationship Id="rId4" Type="http://schemas.openxmlformats.org/officeDocument/2006/relationships/hyperlink" Target="mailto:Helpdesk@immform.org.uk" TargetMode="External"/><Relationship Id="rId9" Type="http://schemas.openxmlformats.org/officeDocument/2006/relationships/diagramColors" Target="../diagrams/colors29.xml"/><Relationship Id="rId14" Type="http://schemas.openxmlformats.org/officeDocument/2006/relationships/diagramColors" Target="../diagrams/colors30.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32.xml"/><Relationship Id="rId13" Type="http://schemas.openxmlformats.org/officeDocument/2006/relationships/diagramQuickStyle" Target="../diagrams/quickStyle33.xml"/><Relationship Id="rId18" Type="http://schemas.openxmlformats.org/officeDocument/2006/relationships/diagramQuickStyle" Target="../diagrams/quickStyle34.xml"/><Relationship Id="rId3" Type="http://schemas.openxmlformats.org/officeDocument/2006/relationships/hyperlink" Target="mailto:england.imms@nhs.net" TargetMode="External"/><Relationship Id="rId7" Type="http://schemas.openxmlformats.org/officeDocument/2006/relationships/diagramLayout" Target="../diagrams/layout32.xml"/><Relationship Id="rId12" Type="http://schemas.openxmlformats.org/officeDocument/2006/relationships/diagramLayout" Target="../diagrams/layout33.xml"/><Relationship Id="rId17" Type="http://schemas.openxmlformats.org/officeDocument/2006/relationships/diagramLayout" Target="../diagrams/layout34.xml"/><Relationship Id="rId2" Type="http://schemas.openxmlformats.org/officeDocument/2006/relationships/notesSlide" Target="../notesSlides/notesSlide8.xml"/><Relationship Id="rId16" Type="http://schemas.openxmlformats.org/officeDocument/2006/relationships/diagramData" Target="../diagrams/data34.xml"/><Relationship Id="rId20" Type="http://schemas.microsoft.com/office/2007/relationships/diagramDrawing" Target="../diagrams/drawing34.xml"/><Relationship Id="rId1" Type="http://schemas.openxmlformats.org/officeDocument/2006/relationships/slideLayout" Target="../slideLayouts/slideLayout5.xml"/><Relationship Id="rId6" Type="http://schemas.openxmlformats.org/officeDocument/2006/relationships/diagramData" Target="../diagrams/data32.xml"/><Relationship Id="rId11" Type="http://schemas.openxmlformats.org/officeDocument/2006/relationships/diagramData" Target="../diagrams/data33.xml"/><Relationship Id="rId5" Type="http://schemas.openxmlformats.org/officeDocument/2006/relationships/slide" Target="slide14.xml"/><Relationship Id="rId15" Type="http://schemas.microsoft.com/office/2007/relationships/diagramDrawing" Target="../diagrams/drawing33.xml"/><Relationship Id="rId10" Type="http://schemas.microsoft.com/office/2007/relationships/diagramDrawing" Target="../diagrams/drawing32.xml"/><Relationship Id="rId19" Type="http://schemas.openxmlformats.org/officeDocument/2006/relationships/diagramColors" Target="../diagrams/colors34.xml"/><Relationship Id="rId4" Type="http://schemas.openxmlformats.org/officeDocument/2006/relationships/hyperlink" Target="https://www.england.nhs.uk/midlands/information-for-professionals/leicestershire-lincolnshire-northamptonshire-screening-and-immunisation-team-sit/patient-group-directions-pgds/" TargetMode="External"/><Relationship Id="rId9" Type="http://schemas.openxmlformats.org/officeDocument/2006/relationships/diagramColors" Target="../diagrams/colors32.xml"/><Relationship Id="rId14" Type="http://schemas.openxmlformats.org/officeDocument/2006/relationships/diagramColors" Target="../diagrams/colors33.xml"/></Relationships>
</file>

<file path=ppt/slides/_rels/slide15.xml.rels><?xml version="1.0" encoding="UTF-8" standalone="yes"?>
<Relationships xmlns="http://schemas.openxmlformats.org/package/2006/relationships"><Relationship Id="rId8" Type="http://schemas.microsoft.com/office/2007/relationships/diagramDrawing" Target="../diagrams/drawing35.xml"/><Relationship Id="rId13" Type="http://schemas.microsoft.com/office/2007/relationships/diagramDrawing" Target="../diagrams/drawing36.xml"/><Relationship Id="rId18" Type="http://schemas.microsoft.com/office/2007/relationships/diagramDrawing" Target="../diagrams/drawing37.xml"/><Relationship Id="rId3" Type="http://schemas.openxmlformats.org/officeDocument/2006/relationships/slide" Target="slide14.xml"/><Relationship Id="rId7" Type="http://schemas.openxmlformats.org/officeDocument/2006/relationships/diagramColors" Target="../diagrams/colors35.xml"/><Relationship Id="rId12" Type="http://schemas.openxmlformats.org/officeDocument/2006/relationships/diagramColors" Target="../diagrams/colors36.xml"/><Relationship Id="rId17" Type="http://schemas.openxmlformats.org/officeDocument/2006/relationships/diagramColors" Target="../diagrams/colors37.xml"/><Relationship Id="rId2" Type="http://schemas.openxmlformats.org/officeDocument/2006/relationships/hyperlink" Target="https://www.england.nhs.uk/wp-content/uploads/2025/07/prn01998-i-gp-enhanced-service-specification-2025-26-adult-and-at-risk-seasonal-influenza-vaccination.pdf" TargetMode="External"/><Relationship Id="rId16" Type="http://schemas.openxmlformats.org/officeDocument/2006/relationships/diagramQuickStyle" Target="../diagrams/quickStyle37.xml"/><Relationship Id="rId1" Type="http://schemas.openxmlformats.org/officeDocument/2006/relationships/slideLayout" Target="../slideLayouts/slideLayout2.xml"/><Relationship Id="rId6" Type="http://schemas.openxmlformats.org/officeDocument/2006/relationships/diagramQuickStyle" Target="../diagrams/quickStyle35.xml"/><Relationship Id="rId11" Type="http://schemas.openxmlformats.org/officeDocument/2006/relationships/diagramQuickStyle" Target="../diagrams/quickStyle36.xml"/><Relationship Id="rId5" Type="http://schemas.openxmlformats.org/officeDocument/2006/relationships/diagramLayout" Target="../diagrams/layout35.xml"/><Relationship Id="rId15" Type="http://schemas.openxmlformats.org/officeDocument/2006/relationships/diagramLayout" Target="../diagrams/layout37.xml"/><Relationship Id="rId10" Type="http://schemas.openxmlformats.org/officeDocument/2006/relationships/diagramLayout" Target="../diagrams/layout36.xml"/><Relationship Id="rId4" Type="http://schemas.openxmlformats.org/officeDocument/2006/relationships/diagramData" Target="../diagrams/data35.xml"/><Relationship Id="rId9" Type="http://schemas.openxmlformats.org/officeDocument/2006/relationships/diagramData" Target="../diagrams/data36.xml"/><Relationship Id="rId14" Type="http://schemas.openxmlformats.org/officeDocument/2006/relationships/diagramData" Target="../diagrams/data37.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9.xml"/><Relationship Id="rId3" Type="http://schemas.openxmlformats.org/officeDocument/2006/relationships/diagramLayout" Target="../diagrams/layout38.xml"/><Relationship Id="rId7" Type="http://schemas.openxmlformats.org/officeDocument/2006/relationships/diagramData" Target="../diagrams/data39.xml"/><Relationship Id="rId12" Type="http://schemas.openxmlformats.org/officeDocument/2006/relationships/hyperlink" Target="https://www.gov.uk/government/publications/national-flu-immunisation-programme-plan-2025-to-2026/national-flu-immunisation-programme-2025-to-2026-letter" TargetMode="External"/><Relationship Id="rId2" Type="http://schemas.openxmlformats.org/officeDocument/2006/relationships/diagramData" Target="../diagrams/data38.xml"/><Relationship Id="rId1" Type="http://schemas.openxmlformats.org/officeDocument/2006/relationships/slideLayout" Target="../slideLayouts/slideLayout5.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0" Type="http://schemas.openxmlformats.org/officeDocument/2006/relationships/diagramColors" Target="../diagrams/colors39.xml"/><Relationship Id="rId4" Type="http://schemas.openxmlformats.org/officeDocument/2006/relationships/diagramQuickStyle" Target="../diagrams/quickStyle38.xml"/><Relationship Id="rId9" Type="http://schemas.openxmlformats.org/officeDocument/2006/relationships/diagramQuickStyle" Target="../diagrams/quickStyle39.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1.xml"/><Relationship Id="rId3" Type="http://schemas.openxmlformats.org/officeDocument/2006/relationships/diagramData" Target="../diagrams/data40.xml"/><Relationship Id="rId7" Type="http://schemas.microsoft.com/office/2007/relationships/diagramDrawing" Target="../diagrams/drawing40.xml"/><Relationship Id="rId12" Type="http://schemas.microsoft.com/office/2007/relationships/diagramDrawing" Target="../diagrams/drawing41.xml"/><Relationship Id="rId2" Type="http://schemas.openxmlformats.org/officeDocument/2006/relationships/hyperlink" Target="https://www.gov.uk/government/publications/national-flu-immunisation-programme-plan-2025-to-2026/national-flu-immunisation-programme-2025-to-2026-letter#:~:text=at%20all%20times.-,Co%2Dadministration,the%20same%20time%20as%20flu." TargetMode="External"/><Relationship Id="rId1" Type="http://schemas.openxmlformats.org/officeDocument/2006/relationships/slideLayout" Target="../slideLayouts/slideLayout2.xml"/><Relationship Id="rId6" Type="http://schemas.openxmlformats.org/officeDocument/2006/relationships/diagramColors" Target="../diagrams/colors40.xml"/><Relationship Id="rId11" Type="http://schemas.openxmlformats.org/officeDocument/2006/relationships/diagramColors" Target="../diagrams/colors41.xml"/><Relationship Id="rId5" Type="http://schemas.openxmlformats.org/officeDocument/2006/relationships/diagramQuickStyle" Target="../diagrams/quickStyle40.xml"/><Relationship Id="rId10" Type="http://schemas.openxmlformats.org/officeDocument/2006/relationships/diagramQuickStyle" Target="../diagrams/quickStyle41.xml"/><Relationship Id="rId4" Type="http://schemas.openxmlformats.org/officeDocument/2006/relationships/diagramLayout" Target="../diagrams/layout40.xml"/><Relationship Id="rId9" Type="http://schemas.openxmlformats.org/officeDocument/2006/relationships/diagramLayout" Target="../diagrams/layout41.xml"/></Relationships>
</file>

<file path=ppt/slides/_rels/slide18.xml.rels><?xml version="1.0" encoding="UTF-8" standalone="yes"?>
<Relationships xmlns="http://schemas.openxmlformats.org/package/2006/relationships"><Relationship Id="rId8" Type="http://schemas.openxmlformats.org/officeDocument/2006/relationships/hyperlink" Target="https://www.healthpublications.gov.uk/Home.html" TargetMode="External"/><Relationship Id="rId13" Type="http://schemas.openxmlformats.org/officeDocument/2006/relationships/slide" Target="slide19.xml"/><Relationship Id="rId18" Type="http://schemas.microsoft.com/office/2007/relationships/diagramDrawing" Target="../diagrams/drawing42.xml"/><Relationship Id="rId26" Type="http://schemas.openxmlformats.org/officeDocument/2006/relationships/diagramQuickStyle" Target="../diagrams/quickStyle44.xml"/><Relationship Id="rId3" Type="http://schemas.openxmlformats.org/officeDocument/2006/relationships/hyperlink" Target="https://www.gov.uk/government/publications/national-flu-immunisation-programme-plan-2025-to-2026/national-flu-immunisation-programme-2025-to-2026-letter#table1" TargetMode="External"/><Relationship Id="rId21" Type="http://schemas.openxmlformats.org/officeDocument/2006/relationships/diagramQuickStyle" Target="../diagrams/quickStyle43.xml"/><Relationship Id="rId7" Type="http://schemas.openxmlformats.org/officeDocument/2006/relationships/hyperlink" Target="https://assets.publishing.service.gov.uk/media/67ab66d10f72884e1756aa4a/UKHSA_Influenza_ovalbumin_MASTER_25-26_Feb2025.pdf" TargetMode="External"/><Relationship Id="rId12" Type="http://schemas.openxmlformats.org/officeDocument/2006/relationships/hyperlink" Target="https://www.gov.uk/government/publications/flu-vaccination-invitation-letter-template-for-at-risk-patients-and-their-carers" TargetMode="External"/><Relationship Id="rId17" Type="http://schemas.openxmlformats.org/officeDocument/2006/relationships/diagramColors" Target="../diagrams/colors42.xml"/><Relationship Id="rId25" Type="http://schemas.openxmlformats.org/officeDocument/2006/relationships/diagramLayout" Target="../diagrams/layout44.xml"/><Relationship Id="rId2" Type="http://schemas.openxmlformats.org/officeDocument/2006/relationships/notesSlide" Target="../notesSlides/notesSlide9.xml"/><Relationship Id="rId16" Type="http://schemas.openxmlformats.org/officeDocument/2006/relationships/diagramQuickStyle" Target="../diagrams/quickStyle42.xml"/><Relationship Id="rId20" Type="http://schemas.openxmlformats.org/officeDocument/2006/relationships/diagramLayout" Target="../diagrams/layout43.xml"/><Relationship Id="rId1" Type="http://schemas.openxmlformats.org/officeDocument/2006/relationships/slideLayout" Target="../slideLayouts/slideLayout7.xml"/><Relationship Id="rId6" Type="http://schemas.openxmlformats.org/officeDocument/2006/relationships/hyperlink" Target="https://www.gov.uk/government/publications/influenza-the-green-book-chapter-19" TargetMode="External"/><Relationship Id="rId11" Type="http://schemas.openxmlformats.org/officeDocument/2006/relationships/hyperlink" Target="https://www.gov.uk/government/publications/flu-vaccination-invitation-letter-template-for-children-aged-2-3-and-4-years" TargetMode="External"/><Relationship Id="rId24" Type="http://schemas.openxmlformats.org/officeDocument/2006/relationships/diagramData" Target="../diagrams/data44.xml"/><Relationship Id="rId5" Type="http://schemas.openxmlformats.org/officeDocument/2006/relationships/hyperlink" Target="https://assets.publishing.service.gov.uk/media/6855b6a835070b6957ab904a/UKHSA_Quality_criteria_for_an_effective_immunisation_programme_2025.pdf" TargetMode="External"/><Relationship Id="rId15" Type="http://schemas.openxmlformats.org/officeDocument/2006/relationships/diagramLayout" Target="../diagrams/layout42.xml"/><Relationship Id="rId23" Type="http://schemas.microsoft.com/office/2007/relationships/diagramDrawing" Target="../diagrams/drawing43.xml"/><Relationship Id="rId28" Type="http://schemas.microsoft.com/office/2007/relationships/diagramDrawing" Target="../diagrams/drawing44.xml"/><Relationship Id="rId10" Type="http://schemas.openxmlformats.org/officeDocument/2006/relationships/hyperlink" Target="https://assets.publishing.service.gov.uk/media/64fb106f57e884000de1278d/UKHSA_12738_Pre-school_children_Flu_immunisation_uptake_guidance_02_WEB.pdf" TargetMode="External"/><Relationship Id="rId19" Type="http://schemas.openxmlformats.org/officeDocument/2006/relationships/diagramData" Target="../diagrams/data43.xml"/><Relationship Id="rId4" Type="http://schemas.openxmlformats.org/officeDocument/2006/relationships/hyperlink" Target="https://www.gov.uk/government/publications/national-flu-immunisation-programme-plan-2025-to-2026/amendment-to-national-flu-immunisation-programme-2025-to-2026-letter" TargetMode="External"/><Relationship Id="rId9" Type="http://schemas.openxmlformats.org/officeDocument/2006/relationships/hyperlink" Target="https://www.gov.uk/government/collections/annual-flu-programme#2024-to-2025-flu-season" TargetMode="External"/><Relationship Id="rId14" Type="http://schemas.openxmlformats.org/officeDocument/2006/relationships/diagramData" Target="../diagrams/data42.xml"/><Relationship Id="rId22" Type="http://schemas.openxmlformats.org/officeDocument/2006/relationships/diagramColors" Target="../diagrams/colors43.xml"/><Relationship Id="rId27" Type="http://schemas.openxmlformats.org/officeDocument/2006/relationships/diagramColors" Target="../diagrams/colors4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45.xml"/><Relationship Id="rId13" Type="http://schemas.openxmlformats.org/officeDocument/2006/relationships/diagramLayout" Target="../diagrams/layout46.xml"/><Relationship Id="rId18" Type="http://schemas.openxmlformats.org/officeDocument/2006/relationships/diagramLayout" Target="../diagrams/layout47.xml"/><Relationship Id="rId3" Type="http://schemas.openxmlformats.org/officeDocument/2006/relationships/hyperlink" Target="https://www.england.nhs.uk/midlands/information-for-professionals/leicestershire-lincolnshire-northamptonshire-screening-and-immunisation-team-sit/patient-group-directions-pgds/" TargetMode="External"/><Relationship Id="rId21" Type="http://schemas.microsoft.com/office/2007/relationships/diagramDrawing" Target="../diagrams/drawing47.xml"/><Relationship Id="rId7" Type="http://schemas.openxmlformats.org/officeDocument/2006/relationships/diagramData" Target="../diagrams/data45.xml"/><Relationship Id="rId12" Type="http://schemas.openxmlformats.org/officeDocument/2006/relationships/diagramData" Target="../diagrams/data46.xml"/><Relationship Id="rId17" Type="http://schemas.openxmlformats.org/officeDocument/2006/relationships/diagramData" Target="../diagrams/data47.xml"/><Relationship Id="rId2" Type="http://schemas.openxmlformats.org/officeDocument/2006/relationships/notesSlide" Target="../notesSlides/notesSlide10.xml"/><Relationship Id="rId16" Type="http://schemas.microsoft.com/office/2007/relationships/diagramDrawing" Target="../diagrams/drawing46.xml"/><Relationship Id="rId20" Type="http://schemas.openxmlformats.org/officeDocument/2006/relationships/diagramColors" Target="../diagrams/colors47.xml"/><Relationship Id="rId1" Type="http://schemas.openxmlformats.org/officeDocument/2006/relationships/slideLayout" Target="../slideLayouts/slideLayout7.xml"/><Relationship Id="rId6" Type="http://schemas.openxmlformats.org/officeDocument/2006/relationships/slide" Target="slide19.xml"/><Relationship Id="rId11" Type="http://schemas.microsoft.com/office/2007/relationships/diagramDrawing" Target="../diagrams/drawing45.xml"/><Relationship Id="rId5" Type="http://schemas.openxmlformats.org/officeDocument/2006/relationships/hyperlink" Target="https://www.england.nhs.uk/midlands/information-for-professionals/leicestershire-lincolnshire-northamptonshire-screening-and-immunisation-team-sit/" TargetMode="External"/><Relationship Id="rId15" Type="http://schemas.openxmlformats.org/officeDocument/2006/relationships/diagramColors" Target="../diagrams/colors46.xml"/><Relationship Id="rId10" Type="http://schemas.openxmlformats.org/officeDocument/2006/relationships/diagramColors" Target="../diagrams/colors45.xml"/><Relationship Id="rId19" Type="http://schemas.openxmlformats.org/officeDocument/2006/relationships/diagramQuickStyle" Target="../diagrams/quickStyle47.xml"/><Relationship Id="rId4" Type="http://schemas.openxmlformats.org/officeDocument/2006/relationships/hyperlink" Target="mailto:england.imms@nhs.net" TargetMode="External"/><Relationship Id="rId9" Type="http://schemas.openxmlformats.org/officeDocument/2006/relationships/diagramQuickStyle" Target="../diagrams/quickStyle45.xml"/><Relationship Id="rId14" Type="http://schemas.openxmlformats.org/officeDocument/2006/relationships/diagramQuickStyle" Target="../diagrams/quickStyle46.xml"/></Relationships>
</file>

<file path=ppt/slides/_rels/slide2.xml.rels><?xml version="1.0" encoding="UTF-8" standalone="yes"?>
<Relationships xmlns="http://schemas.openxmlformats.org/package/2006/relationships"><Relationship Id="rId3" Type="http://schemas.openxmlformats.org/officeDocument/2006/relationships/hyperlink" Target="https://gbr01.safelinks.protection.outlook.com/?url=https%3A%2F%2Fwww.gov.uk%2Fgovernment%2Fpublications%2Fnational-flu-immunisation-programme-plan-2024-to-2025&amp;data=05%7C02%7Cdiane.beale1%40nhs.net%7Cbb4502a8f65149a0748408dc428634ee%7C37c354b285b047f5b22207b48d774ee3%7C0%7C0%7C638458391371587644%7CUnknown%7CTWFpbGZsb3d8eyJWIjoiMC4wLjAwMDAiLCJQIjoiV2luMzIiLCJBTiI6Ik1haWwiLCJXVCI6Mn0%3D%7C0%7C%7C%7C&amp;sdata=bjX%2BpmWl%2BGNi2D%2B6ORuOotMqxifxG4itE9Dyhl6BEIE%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s://www.gov.uk/government/publications/national-flu-immunisation-programme-plan-2025-to-2026/national-flu-immunisation-programme-2025-to-2026-letter#table1" TargetMode="Externa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49.xml"/><Relationship Id="rId13" Type="http://schemas.openxmlformats.org/officeDocument/2006/relationships/hyperlink" Target="mailto:immunisations.derbyshire@intrahealth.co.uk" TargetMode="External"/><Relationship Id="rId3" Type="http://schemas.openxmlformats.org/officeDocument/2006/relationships/diagramData" Target="../diagrams/data48.xml"/><Relationship Id="rId7" Type="http://schemas.microsoft.com/office/2007/relationships/diagramDrawing" Target="../diagrams/drawing48.xml"/><Relationship Id="rId12" Type="http://schemas.microsoft.com/office/2007/relationships/diagramDrawing" Target="../diagrams/drawing4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8.xml"/><Relationship Id="rId11" Type="http://schemas.openxmlformats.org/officeDocument/2006/relationships/diagramColors" Target="../diagrams/colors49.xml"/><Relationship Id="rId5" Type="http://schemas.openxmlformats.org/officeDocument/2006/relationships/diagramQuickStyle" Target="../diagrams/quickStyle48.xml"/><Relationship Id="rId10" Type="http://schemas.openxmlformats.org/officeDocument/2006/relationships/diagramQuickStyle" Target="../diagrams/quickStyle49.xml"/><Relationship Id="rId4" Type="http://schemas.openxmlformats.org/officeDocument/2006/relationships/diagramLayout" Target="../diagrams/layout48.xml"/><Relationship Id="rId9" Type="http://schemas.openxmlformats.org/officeDocument/2006/relationships/diagramLayout" Target="../diagrams/layout4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slide" Target="slide14.xml"/><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3.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slide" Target="slide14.xml"/><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hyperlink" Target="https://www.gov.uk/government/publications/influenza-the-green-book-chapter-19" TargetMode="External"/><Relationship Id="rId1" Type="http://schemas.openxmlformats.org/officeDocument/2006/relationships/slideLayout" Target="../slideLayouts/slideLayout7.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slide" Target="slide14.xml"/><Relationship Id="rId16" Type="http://schemas.openxmlformats.org/officeDocument/2006/relationships/diagramColors" Target="../diagrams/colors11.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7.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3" Type="http://schemas.openxmlformats.org/officeDocument/2006/relationships/slide" Target="slide19.xml"/><Relationship Id="rId7" Type="http://schemas.openxmlformats.org/officeDocument/2006/relationships/diagramColors" Target="../diagrams/colors12.xml"/><Relationship Id="rId12" Type="http://schemas.openxmlformats.org/officeDocument/2006/relationships/diagramColors" Target="../diagrams/colors1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5" Type="http://schemas.openxmlformats.org/officeDocument/2006/relationships/diagramLayout" Target="../diagrams/layout12.xml"/><Relationship Id="rId10" Type="http://schemas.openxmlformats.org/officeDocument/2006/relationships/diagramLayout" Target="../diagrams/layout13.xml"/><Relationship Id="rId4" Type="http://schemas.openxmlformats.org/officeDocument/2006/relationships/diagramData" Target="../diagrams/data12.xml"/><Relationship Id="rId9" Type="http://schemas.openxmlformats.org/officeDocument/2006/relationships/diagramData" Target="../diagrams/data13.xml"/></Relationships>
</file>

<file path=ppt/slides/_rels/slide8.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18" Type="http://schemas.microsoft.com/office/2007/relationships/diagramDrawing" Target="../diagrams/drawing16.xml"/><Relationship Id="rId3" Type="http://schemas.openxmlformats.org/officeDocument/2006/relationships/slide" Target="slide15.xml"/><Relationship Id="rId7" Type="http://schemas.openxmlformats.org/officeDocument/2006/relationships/diagramColors" Target="../diagrams/colors14.xml"/><Relationship Id="rId12" Type="http://schemas.openxmlformats.org/officeDocument/2006/relationships/diagramColors" Target="../diagrams/colors15.xml"/><Relationship Id="rId17" Type="http://schemas.openxmlformats.org/officeDocument/2006/relationships/diagramColors" Target="../diagrams/colors16.xml"/><Relationship Id="rId2" Type="http://schemas.openxmlformats.org/officeDocument/2006/relationships/notesSlide" Target="../notesSlides/notesSlide5.xml"/><Relationship Id="rId16" Type="http://schemas.openxmlformats.org/officeDocument/2006/relationships/diagramQuickStyle" Target="../diagrams/quickStyle16.xml"/><Relationship Id="rId1" Type="http://schemas.openxmlformats.org/officeDocument/2006/relationships/slideLayout" Target="../slideLayouts/slideLayout7.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5" Type="http://schemas.openxmlformats.org/officeDocument/2006/relationships/diagramLayout" Target="../diagrams/layout16.xml"/><Relationship Id="rId10" Type="http://schemas.openxmlformats.org/officeDocument/2006/relationships/diagramLayout" Target="../diagrams/layout15.xml"/><Relationship Id="rId4" Type="http://schemas.openxmlformats.org/officeDocument/2006/relationships/diagramData" Target="../diagrams/data14.xml"/><Relationship Id="rId9" Type="http://schemas.openxmlformats.org/officeDocument/2006/relationships/diagramData" Target="../diagrams/data15.xml"/><Relationship Id="rId14" Type="http://schemas.openxmlformats.org/officeDocument/2006/relationships/diagramData" Target="../diagrams/data16.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7.xml"/><Relationship Id="rId13" Type="http://schemas.openxmlformats.org/officeDocument/2006/relationships/diagramColors" Target="../diagrams/colors18.xml"/><Relationship Id="rId18" Type="http://schemas.openxmlformats.org/officeDocument/2006/relationships/diagramColors" Target="../diagrams/colors19.xml"/><Relationship Id="rId3" Type="http://schemas.openxmlformats.org/officeDocument/2006/relationships/hyperlink" Target="https://portal.immform.ukhsa.gov.uk/Identity/Authentication/SignIn" TargetMode="External"/><Relationship Id="rId7" Type="http://schemas.openxmlformats.org/officeDocument/2006/relationships/diagramQuickStyle" Target="../diagrams/quickStyle17.xml"/><Relationship Id="rId12" Type="http://schemas.openxmlformats.org/officeDocument/2006/relationships/diagramQuickStyle" Target="../diagrams/quickStyle18.xml"/><Relationship Id="rId17" Type="http://schemas.openxmlformats.org/officeDocument/2006/relationships/diagramQuickStyle" Target="../diagrams/quickStyle19.xml"/><Relationship Id="rId2" Type="http://schemas.openxmlformats.org/officeDocument/2006/relationships/hyperlink" Target="https://www.england.nhs.uk/wp-content/uploads/2021/03/B0434_Update-on-vaccination-and-immunisation-changes-for-202122-v4.pdf" TargetMode="External"/><Relationship Id="rId16" Type="http://schemas.openxmlformats.org/officeDocument/2006/relationships/diagramLayout" Target="../diagrams/layout19.xml"/><Relationship Id="rId1" Type="http://schemas.openxmlformats.org/officeDocument/2006/relationships/slideLayout" Target="../slideLayouts/slideLayout7.xml"/><Relationship Id="rId6" Type="http://schemas.openxmlformats.org/officeDocument/2006/relationships/diagramLayout" Target="../diagrams/layout17.xml"/><Relationship Id="rId11" Type="http://schemas.openxmlformats.org/officeDocument/2006/relationships/diagramLayout" Target="../diagrams/layout18.xml"/><Relationship Id="rId5" Type="http://schemas.openxmlformats.org/officeDocument/2006/relationships/diagramData" Target="../diagrams/data17.xml"/><Relationship Id="rId15" Type="http://schemas.openxmlformats.org/officeDocument/2006/relationships/diagramData" Target="../diagrams/data19.xml"/><Relationship Id="rId10" Type="http://schemas.openxmlformats.org/officeDocument/2006/relationships/diagramData" Target="../diagrams/data18.xml"/><Relationship Id="rId19" Type="http://schemas.microsoft.com/office/2007/relationships/diagramDrawing" Target="../diagrams/drawing19.xml"/><Relationship Id="rId4" Type="http://schemas.openxmlformats.org/officeDocument/2006/relationships/slide" Target="slide14.xml"/><Relationship Id="rId9" Type="http://schemas.microsoft.com/office/2007/relationships/diagramDrawing" Target="../diagrams/drawing17.xml"/><Relationship Id="rId14" Type="http://schemas.microsoft.com/office/2007/relationships/diagramDrawing" Target="../diagrams/drawin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197084" y="1658861"/>
            <a:ext cx="5803666" cy="1687320"/>
          </a:xfrm>
        </p:spPr>
        <p:txBody>
          <a:bodyPr/>
          <a:lstStyle/>
          <a:p>
            <a:br>
              <a:rPr lang="en-GB" sz="6000"/>
            </a:br>
            <a:br>
              <a:rPr lang="en-GB" sz="6000"/>
            </a:br>
            <a:br>
              <a:rPr lang="en-GB" sz="6000"/>
            </a:br>
            <a:r>
              <a:rPr lang="en-GB" sz="4800"/>
              <a:t>East Midlands</a:t>
            </a:r>
            <a:br>
              <a:rPr lang="en-GB" sz="6000"/>
            </a:br>
            <a:r>
              <a:rPr lang="en-GB" sz="4800"/>
              <a:t>GP Practice </a:t>
            </a:r>
            <a:br>
              <a:rPr lang="en-GB" sz="4800"/>
            </a:br>
            <a:r>
              <a:rPr lang="en-GB" sz="4800"/>
              <a:t>Flu Vaccination </a:t>
            </a:r>
            <a:br>
              <a:rPr lang="en-GB" sz="4800"/>
            </a:br>
            <a:r>
              <a:rPr lang="en-GB" sz="4800"/>
              <a:t>Toolkit </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197084" y="4040607"/>
            <a:ext cx="6356116" cy="1024967"/>
          </a:xfrm>
        </p:spPr>
        <p:txBody>
          <a:bodyPr>
            <a:normAutofit lnSpcReduction="10000"/>
          </a:bodyPr>
          <a:lstStyle/>
          <a:p>
            <a:r>
              <a:rPr lang="en-GB"/>
              <a:t>East Midlands Vaccinations Public Health Commissioning Team - NHS England (Midlands)</a:t>
            </a:r>
            <a:endParaRPr lang="en-GB" b="1"/>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a:bodyPr>
          <a:lstStyle/>
          <a:p>
            <a:pPr>
              <a:lnSpc>
                <a:spcPct val="120000"/>
              </a:lnSpc>
            </a:pPr>
            <a:r>
              <a:rPr lang="en-GB" b="1"/>
              <a:t>     July 2025</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359113" y="1190065"/>
            <a:ext cx="11088000" cy="5064431"/>
          </a:xfrm>
        </p:spPr>
        <p:txBody>
          <a:bodyPr>
            <a:normAutofit fontScale="92500" lnSpcReduction="10000"/>
          </a:bodyPr>
          <a:lstStyle/>
          <a:p>
            <a:r>
              <a:rPr lang="en-GB" sz="1800" b="1">
                <a:cs typeface="Arial"/>
              </a:rPr>
              <a:t>Vaccine ordering</a:t>
            </a:r>
          </a:p>
          <a:p>
            <a:pPr marL="285750" indent="-285750">
              <a:buFont typeface="Arial" panose="020B0604020202020204" pitchFamily="34" charset="0"/>
              <a:buChar char="•"/>
            </a:pPr>
            <a:r>
              <a:rPr lang="en-GB" sz="1800">
                <a:cs typeface="Arial"/>
              </a:rPr>
              <a:t>Ensure you have ordered </a:t>
            </a:r>
            <a:r>
              <a:rPr lang="en-GB" sz="1800" b="1">
                <a:cs typeface="Arial"/>
              </a:rPr>
              <a:t>sufficient</a:t>
            </a:r>
            <a:r>
              <a:rPr lang="en-GB" sz="1800">
                <a:cs typeface="Arial"/>
              </a:rPr>
              <a:t> vaccines of the </a:t>
            </a:r>
            <a:r>
              <a:rPr lang="en-GB" sz="1800" b="1">
                <a:cs typeface="Arial"/>
              </a:rPr>
              <a:t>right types </a:t>
            </a:r>
            <a:r>
              <a:rPr lang="en-GB" sz="1800">
                <a:highlight>
                  <a:srgbClr val="F6F8F8"/>
                </a:highlight>
                <a:cs typeface="Arial"/>
              </a:rPr>
              <a:t>(slides 7 &amp; 8) </a:t>
            </a:r>
            <a:r>
              <a:rPr lang="en-GB" sz="1800">
                <a:cs typeface="Arial"/>
              </a:rPr>
              <a:t>to achieve your </a:t>
            </a:r>
            <a:r>
              <a:rPr lang="en-GB" sz="1800" b="1">
                <a:cs typeface="Arial"/>
              </a:rPr>
              <a:t>increased practice level ambitions</a:t>
            </a:r>
            <a:endParaRPr lang="en-GB" sz="1800">
              <a:cs typeface="Arial"/>
            </a:endParaRPr>
          </a:p>
          <a:p>
            <a:pPr marL="285750" indent="-285750">
              <a:buFont typeface="Arial" panose="020B0604020202020204" pitchFamily="34" charset="0"/>
              <a:buChar char="•"/>
            </a:pPr>
            <a:r>
              <a:rPr lang="en-GB" sz="1800">
                <a:cs typeface="Arial"/>
              </a:rPr>
              <a:t>Ensure you are aware of ImmForm caps for ordering children’s vaccines and the process for exceptional requests for larger orders  </a:t>
            </a:r>
            <a:r>
              <a:rPr lang="en-GB" sz="1800" err="1">
                <a:cs typeface="Arial"/>
              </a:rPr>
              <a:t>e.g</a:t>
            </a:r>
            <a:r>
              <a:rPr lang="en-GB" sz="1800">
                <a:cs typeface="Arial"/>
              </a:rPr>
              <a:t>: if running large children’s clinics</a:t>
            </a:r>
            <a:endParaRPr lang="en-GB" sz="1800" b="1">
              <a:cs typeface="Arial"/>
            </a:endParaRPr>
          </a:p>
          <a:p>
            <a:endParaRPr lang="en-GB" sz="1800" b="1">
              <a:cs typeface="Arial"/>
            </a:endParaRPr>
          </a:p>
          <a:p>
            <a:r>
              <a:rPr lang="en-GB" sz="1800" b="1">
                <a:cs typeface="Arial"/>
              </a:rPr>
              <a:t>Invitation and managing DNA’s</a:t>
            </a:r>
            <a:endParaRPr lang="en-GB" sz="1800" b="1"/>
          </a:p>
          <a:p>
            <a:r>
              <a:rPr lang="en-GB" sz="1800" b="1"/>
              <a:t>Ensure all eligible patients receive a personalised invitation – at least one written communication (to include letters/SMS text messages) – 100% offer is mandatory in the specification</a:t>
            </a:r>
          </a:p>
          <a:p>
            <a:pPr marL="971550" lvl="1" indent="-285750"/>
            <a:r>
              <a:rPr lang="en-GB" sz="1800">
                <a:cs typeface="Arial"/>
              </a:rPr>
              <a:t>National letter templates available </a:t>
            </a:r>
            <a:r>
              <a:rPr lang="en-GB" sz="1800">
                <a:cs typeface="Arial"/>
                <a:hlinkClick r:id="rId2"/>
              </a:rPr>
              <a:t>here</a:t>
            </a:r>
            <a:r>
              <a:rPr lang="en-GB" sz="1800">
                <a:cs typeface="Arial"/>
              </a:rPr>
              <a:t> </a:t>
            </a:r>
          </a:p>
          <a:p>
            <a:pPr marL="971550" lvl="1" indent="-285750"/>
            <a:r>
              <a:rPr lang="en-GB" sz="1800">
                <a:cs typeface="Arial"/>
              </a:rPr>
              <a:t>Offer a range of appointments including </a:t>
            </a:r>
            <a:r>
              <a:rPr lang="en-GB" sz="1800"/>
              <a:t>weekends and evenings. </a:t>
            </a:r>
          </a:p>
          <a:p>
            <a:pPr marL="971550" lvl="1" indent="-285750"/>
            <a:r>
              <a:rPr lang="en-GB" sz="1800"/>
              <a:t>Offer alongside other appointments such as Health Checks and Health Visitor clinics</a:t>
            </a:r>
            <a:endParaRPr lang="en-GB" sz="1800">
              <a:cs typeface="Arial"/>
            </a:endParaRPr>
          </a:p>
          <a:p>
            <a:pPr marL="971550" lvl="1" indent="-285750"/>
            <a:r>
              <a:rPr lang="en-GB" sz="1800">
                <a:cs typeface="Arial"/>
              </a:rPr>
              <a:t>Offer opportunistic vaccination </a:t>
            </a:r>
            <a:r>
              <a:rPr lang="en-GB" sz="1800" err="1">
                <a:cs typeface="Arial"/>
              </a:rPr>
              <a:t>e.g</a:t>
            </a:r>
            <a:r>
              <a:rPr lang="en-GB" sz="1800">
                <a:cs typeface="Arial"/>
              </a:rPr>
              <a:t>: using pop-ups/flags on patient records</a:t>
            </a:r>
          </a:p>
          <a:p>
            <a:pPr marL="971550" lvl="1" indent="-285750"/>
            <a:r>
              <a:rPr lang="en-GB" sz="1800">
                <a:cs typeface="Arial"/>
              </a:rPr>
              <a:t>Consider phoning eligible patients and offering one-to-one clinician conversations for those who fail to respond initially. </a:t>
            </a:r>
          </a:p>
          <a:p>
            <a:pPr marL="971550" lvl="1" indent="-285750"/>
            <a:r>
              <a:rPr lang="en-GB" sz="1800">
                <a:cs typeface="Arial"/>
              </a:rPr>
              <a:t>Continue to recall unless you have an active decline</a:t>
            </a:r>
          </a:p>
          <a:p>
            <a:pPr marL="971550" lvl="1" indent="-285750"/>
            <a:r>
              <a:rPr lang="en-GB" sz="1800">
                <a:cs typeface="Arial"/>
              </a:rPr>
              <a:t>Have plans in place for the vaccination of care home and housebound patients</a:t>
            </a:r>
          </a:p>
          <a:p>
            <a:pPr marL="285750" indent="-285750">
              <a:buFont typeface="Arial" panose="020B0604020202020204" pitchFamily="34" charset="0"/>
              <a:buChar char="•"/>
            </a:pPr>
            <a:endParaRPr lang="en-GB" sz="1800" b="1">
              <a:cs typeface="Arial"/>
            </a:endParaRPr>
          </a:p>
          <a:p>
            <a:pPr marL="285750" indent="-285750">
              <a:buFont typeface="Arial" panose="020B0604020202020204" pitchFamily="34" charset="0"/>
              <a:buChar char="•"/>
            </a:pPr>
            <a:endParaRPr lang="en-GB" sz="1800">
              <a:cs typeface="Arial"/>
            </a:endParaRPr>
          </a:p>
          <a:p>
            <a:pPr marL="285750" indent="-285750">
              <a:buFont typeface="Arial" panose="020B0604020202020204" pitchFamily="34" charset="0"/>
              <a:buChar char="•"/>
            </a:pPr>
            <a:endParaRPr lang="en-GB" sz="1800">
              <a:cs typeface="Arial"/>
            </a:endParaRPr>
          </a:p>
          <a:p>
            <a:pPr marL="285750" indent="-285750">
              <a:buFont typeface="Arial" panose="020B0604020202020204" pitchFamily="34" charset="0"/>
              <a:buChar char="•"/>
            </a:pPr>
            <a:endParaRPr lang="en-GB" sz="1800">
              <a:cs typeface="Arial"/>
            </a:endParaRPr>
          </a:p>
          <a:p>
            <a:pPr marL="735330" algn="just">
              <a:spcBef>
                <a:spcPts val="460"/>
              </a:spcBef>
              <a:spcAft>
                <a:spcPts val="0"/>
              </a:spcAft>
              <a:tabLst>
                <a:tab pos="990600" algn="l"/>
              </a:tabLst>
            </a:pPr>
            <a:endParaRPr lang="en-GB" sz="1800" b="1">
              <a:effectLst/>
              <a:latin typeface="Arial" panose="020B0604020202020204" pitchFamily="34" charset="0"/>
              <a:ea typeface="Arial" panose="020B0604020202020204" pitchFamily="34" charset="0"/>
            </a:endParaRPr>
          </a:p>
          <a:p>
            <a:pPr marL="519430">
              <a:spcBef>
                <a:spcPts val="460"/>
              </a:spcBef>
              <a:spcAft>
                <a:spcPts val="0"/>
              </a:spcAft>
              <a:tabLst>
                <a:tab pos="990600" algn="l"/>
              </a:tabLst>
            </a:pPr>
            <a:endParaRPr lang="en-GB"/>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282804" y="432000"/>
            <a:ext cx="11553350" cy="865186"/>
          </a:xfrm>
        </p:spPr>
        <p:txBody>
          <a:bodyPr/>
          <a:lstStyle/>
          <a:p>
            <a:r>
              <a:rPr lang="en-GB"/>
              <a:t>Top Tips</a:t>
            </a:r>
          </a:p>
        </p:txBody>
      </p:sp>
      <p:graphicFrame>
        <p:nvGraphicFramePr>
          <p:cNvPr id="3" name="Diagram 2">
            <a:hlinkClick r:id="rId3" action="ppaction://hlinksldjump"/>
            <a:extLst>
              <a:ext uri="{FF2B5EF4-FFF2-40B4-BE49-F238E27FC236}">
                <a16:creationId xmlns:a16="http://schemas.microsoft.com/office/drawing/2014/main" id="{C4B18C57-841D-23AA-9FF7-D6E58A53D9FA}"/>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D632B153-64A5-AA08-E53A-7F1B88D4BA63}"/>
              </a:ext>
            </a:extLst>
          </p:cNvPr>
          <p:cNvGraphicFramePr/>
          <p:nvPr>
            <p:extLst>
              <p:ext uri="{D42A27DB-BD31-4B8C-83A1-F6EECF244321}">
                <p14:modId xmlns:p14="http://schemas.microsoft.com/office/powerpoint/2010/main" val="580207335"/>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 name="Diagram 4">
            <a:extLst>
              <a:ext uri="{FF2B5EF4-FFF2-40B4-BE49-F238E27FC236}">
                <a16:creationId xmlns:a16="http://schemas.microsoft.com/office/drawing/2014/main" id="{14A36411-80EE-E3C0-9C05-1129D9EC7E0E}"/>
              </a:ext>
            </a:extLst>
          </p:cNvPr>
          <p:cNvGraphicFramePr/>
          <p:nvPr>
            <p:extLst>
              <p:ext uri="{D42A27DB-BD31-4B8C-83A1-F6EECF244321}">
                <p14:modId xmlns:p14="http://schemas.microsoft.com/office/powerpoint/2010/main" val="1707908647"/>
              </p:ext>
            </p:extLst>
          </p:nvPr>
        </p:nvGraphicFramePr>
        <p:xfrm>
          <a:off x="68154" y="0"/>
          <a:ext cx="9268949" cy="53860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57522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359113" y="1403011"/>
            <a:ext cx="11088000" cy="4851485"/>
          </a:xfrm>
        </p:spPr>
        <p:txBody>
          <a:bodyPr>
            <a:normAutofit/>
          </a:bodyPr>
          <a:lstStyle/>
          <a:p>
            <a:r>
              <a:rPr lang="en-GB" sz="2000" b="1">
                <a:cs typeface="Arial"/>
              </a:rPr>
              <a:t>Training</a:t>
            </a:r>
          </a:p>
          <a:p>
            <a:endParaRPr lang="en-GB" sz="2000" b="1">
              <a:cs typeface="Arial"/>
            </a:endParaRPr>
          </a:p>
          <a:p>
            <a:pPr marL="285750" indent="-285750">
              <a:buFont typeface="Arial" panose="020B0604020202020204" pitchFamily="34" charset="0"/>
              <a:buChar char="•"/>
            </a:pPr>
            <a:r>
              <a:rPr lang="en-GB" sz="1800">
                <a:cs typeface="Arial"/>
              </a:rPr>
              <a:t>The </a:t>
            </a:r>
            <a:r>
              <a:rPr lang="en-GB" sz="1800">
                <a:hlinkClick r:id="rId2"/>
              </a:rPr>
              <a:t>National minimum standards and core curriculum for vaccination </a:t>
            </a:r>
            <a:r>
              <a:rPr lang="en-GB" sz="1800"/>
              <a:t> (updated June 2025) </a:t>
            </a:r>
            <a:r>
              <a:rPr lang="en-GB" sz="1800">
                <a:cs typeface="Arial"/>
              </a:rPr>
              <a:t>describe the minimum training, assessment and supervision that should be provided to those with a role in advising on or delivering immunisations for both registered and unregistered staff. </a:t>
            </a:r>
          </a:p>
          <a:p>
            <a:pPr marL="285750" indent="-285750">
              <a:buFont typeface="Arial" panose="020B0604020202020204" pitchFamily="34" charset="0"/>
              <a:buChar char="•"/>
            </a:pPr>
            <a:r>
              <a:rPr lang="en-GB" sz="1800">
                <a:cs typeface="Arial"/>
              </a:rPr>
              <a:t>Theoretical e-learning specific for flu can be found </a:t>
            </a:r>
            <a:r>
              <a:rPr lang="en-GB" sz="1800">
                <a:cs typeface="Arial"/>
                <a:hlinkClick r:id="rId3"/>
              </a:rPr>
              <a:t>here</a:t>
            </a:r>
            <a:endParaRPr lang="en-GB" sz="1800">
              <a:cs typeface="Arial"/>
            </a:endParaRPr>
          </a:p>
          <a:p>
            <a:pPr marL="285750" indent="-285750">
              <a:buFont typeface="Arial" panose="020B0604020202020204" pitchFamily="34" charset="0"/>
              <a:buChar char="•"/>
            </a:pPr>
            <a:r>
              <a:rPr lang="en-GB" sz="1800">
                <a:cs typeface="Arial"/>
              </a:rPr>
              <a:t>The UKHSA National flu vaccination programme slide set for 20245/26 will be found </a:t>
            </a:r>
            <a:r>
              <a:rPr lang="en-GB" sz="1800">
                <a:cs typeface="Arial"/>
                <a:hlinkClick r:id="rId4"/>
              </a:rPr>
              <a:t>here</a:t>
            </a:r>
            <a:r>
              <a:rPr lang="en-GB" sz="1800">
                <a:cs typeface="Arial"/>
              </a:rPr>
              <a:t> when it becomes available</a:t>
            </a:r>
          </a:p>
          <a:p>
            <a:pPr marL="285750" indent="-285750">
              <a:buFont typeface="Arial" panose="020B0604020202020204" pitchFamily="34" charset="0"/>
              <a:buChar char="•"/>
            </a:pPr>
            <a:r>
              <a:rPr lang="en-GB" sz="1800">
                <a:cs typeface="Arial"/>
              </a:rPr>
              <a:t>The RCN Immunisation knowledge and skills competence assessment tool can be found </a:t>
            </a:r>
            <a:r>
              <a:rPr lang="en-GB" sz="1800">
                <a:cs typeface="Arial"/>
                <a:hlinkClick r:id="rId5"/>
              </a:rPr>
              <a:t>here</a:t>
            </a:r>
            <a:endParaRPr lang="en-GB" sz="1800">
              <a:cs typeface="Arial"/>
            </a:endParaRPr>
          </a:p>
          <a:p>
            <a:pPr marL="285750" indent="-285750">
              <a:buFont typeface="Arial" panose="020B0604020202020204" pitchFamily="34" charset="0"/>
              <a:buChar char="•"/>
            </a:pPr>
            <a:endParaRPr lang="en-GB" sz="1800">
              <a:cs typeface="Arial"/>
            </a:endParaRPr>
          </a:p>
          <a:p>
            <a:pPr marL="285750" indent="-285750">
              <a:buFont typeface="Arial" panose="020B0604020202020204" pitchFamily="34" charset="0"/>
              <a:buChar char="•"/>
            </a:pPr>
            <a:endParaRPr lang="en-GB" sz="1800">
              <a:cs typeface="Arial"/>
            </a:endParaRPr>
          </a:p>
          <a:p>
            <a:endParaRPr lang="en-GB" sz="1800" b="0" i="0">
              <a:solidFill>
                <a:srgbClr val="0B0C0C"/>
              </a:solidFill>
              <a:effectLst/>
              <a:highlight>
                <a:srgbClr val="FFFFFF"/>
              </a:highlight>
            </a:endParaRPr>
          </a:p>
          <a:p>
            <a:pPr marL="285750" indent="-285750">
              <a:buFont typeface="Arial" panose="020B0604020202020204" pitchFamily="34" charset="0"/>
              <a:buChar char="•"/>
            </a:pPr>
            <a:endParaRPr lang="en-GB" sz="1800">
              <a:cs typeface="Arial"/>
            </a:endParaRPr>
          </a:p>
          <a:p>
            <a:pPr marL="735330" algn="just">
              <a:spcBef>
                <a:spcPts val="460"/>
              </a:spcBef>
              <a:spcAft>
                <a:spcPts val="0"/>
              </a:spcAft>
              <a:tabLst>
                <a:tab pos="990600" algn="l"/>
              </a:tabLst>
            </a:pPr>
            <a:endParaRPr lang="en-GB" sz="1800" b="1">
              <a:effectLst/>
              <a:latin typeface="Arial" panose="020B0604020202020204" pitchFamily="34" charset="0"/>
              <a:ea typeface="Arial" panose="020B0604020202020204" pitchFamily="34" charset="0"/>
            </a:endParaRPr>
          </a:p>
          <a:p>
            <a:pPr marL="519430">
              <a:spcBef>
                <a:spcPts val="460"/>
              </a:spcBef>
              <a:spcAft>
                <a:spcPts val="0"/>
              </a:spcAft>
              <a:tabLst>
                <a:tab pos="990600" algn="l"/>
              </a:tabLst>
            </a:pPr>
            <a:endParaRPr lang="en-GB"/>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282804" y="432000"/>
            <a:ext cx="11553350" cy="865186"/>
          </a:xfrm>
        </p:spPr>
        <p:txBody>
          <a:bodyPr/>
          <a:lstStyle/>
          <a:p>
            <a:r>
              <a:rPr lang="en-GB"/>
              <a:t>Top Tips</a:t>
            </a:r>
          </a:p>
        </p:txBody>
      </p:sp>
      <p:graphicFrame>
        <p:nvGraphicFramePr>
          <p:cNvPr id="3" name="Diagram 2">
            <a:hlinkClick r:id="rId6" action="ppaction://hlinksldjump"/>
            <a:extLst>
              <a:ext uri="{FF2B5EF4-FFF2-40B4-BE49-F238E27FC236}">
                <a16:creationId xmlns:a16="http://schemas.microsoft.com/office/drawing/2014/main" id="{C4B18C57-841D-23AA-9FF7-D6E58A53D9FA}"/>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a:extLst>
              <a:ext uri="{FF2B5EF4-FFF2-40B4-BE49-F238E27FC236}">
                <a16:creationId xmlns:a16="http://schemas.microsoft.com/office/drawing/2014/main" id="{D632B153-64A5-AA08-E53A-7F1B88D4BA63}"/>
              </a:ext>
            </a:extLst>
          </p:cNvPr>
          <p:cNvGraphicFramePr/>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 name="Diagram 4">
            <a:extLst>
              <a:ext uri="{FF2B5EF4-FFF2-40B4-BE49-F238E27FC236}">
                <a16:creationId xmlns:a16="http://schemas.microsoft.com/office/drawing/2014/main" id="{14A36411-80EE-E3C0-9C05-1129D9EC7E0E}"/>
              </a:ext>
            </a:extLst>
          </p:cNvPr>
          <p:cNvGraphicFramePr/>
          <p:nvPr>
            <p:extLst>
              <p:ext uri="{D42A27DB-BD31-4B8C-83A1-F6EECF244321}">
                <p14:modId xmlns:p14="http://schemas.microsoft.com/office/powerpoint/2010/main" val="1630122459"/>
              </p:ext>
            </p:extLst>
          </p:nvPr>
        </p:nvGraphicFramePr>
        <p:xfrm>
          <a:off x="68154" y="0"/>
          <a:ext cx="9268949" cy="53860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21249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294243" y="536922"/>
            <a:ext cx="11404154" cy="865186"/>
          </a:xfrm>
        </p:spPr>
        <p:txBody>
          <a:bodyPr>
            <a:normAutofit/>
          </a:bodyPr>
          <a:lstStyle/>
          <a:p>
            <a:r>
              <a:rPr lang="en-GB" sz="4800" spc="-40"/>
              <a:t> </a:t>
            </a:r>
            <a:r>
              <a:rPr lang="en-GB" spc="-40"/>
              <a:t>Accurate recording of flu vaccinations</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52320" y="1149120"/>
            <a:ext cx="11088000" cy="5084155"/>
          </a:xfrm>
        </p:spPr>
        <p:txBody>
          <a:bodyPr>
            <a:normAutofit/>
          </a:bodyPr>
          <a:lstStyle/>
          <a:p>
            <a:endParaRPr lang="en-GB" sz="1800" b="1"/>
          </a:p>
          <a:p>
            <a:r>
              <a:rPr lang="en-GB" sz="2400" b="1"/>
              <a:t>Don’t let your hard work go unmeasured!</a:t>
            </a:r>
          </a:p>
          <a:p>
            <a:pPr marL="285750" indent="-285750">
              <a:buFont typeface="Arial" panose="020B0604020202020204" pitchFamily="34" charset="0"/>
              <a:buChar char="•"/>
            </a:pPr>
            <a:r>
              <a:rPr lang="en-GB" sz="1800"/>
              <a:t>Identify and correctly code your eligible practice population – this will be the denominator on ImmForm</a:t>
            </a:r>
          </a:p>
          <a:p>
            <a:pPr marL="285750" indent="-285750">
              <a:buFont typeface="Arial" panose="020B0604020202020204" pitchFamily="34" charset="0"/>
              <a:buChar char="•"/>
            </a:pPr>
            <a:r>
              <a:rPr lang="en-GB" sz="1800"/>
              <a:t>Code all flu vaccinations administered by the practice and other healthcare providers – this will inform the practice uptake on ImmForm</a:t>
            </a:r>
          </a:p>
          <a:p>
            <a:pPr marL="285750" indent="-285750">
              <a:buFont typeface="Arial" panose="020B0604020202020204" pitchFamily="34" charset="0"/>
              <a:buChar char="•"/>
            </a:pPr>
            <a:r>
              <a:rPr lang="en-GB" sz="1800"/>
              <a:t>All SNOMED codes associated with the flu vaccination programme can be found here - </a:t>
            </a:r>
            <a:r>
              <a:rPr lang="en-GB" sz="1800">
                <a:hlinkClick r:id="rId3"/>
              </a:rPr>
              <a:t>UKHSA Flu SCT code clusters v5.2 230811</a:t>
            </a:r>
            <a:r>
              <a:rPr lang="en-GB" sz="1800"/>
              <a:t>  (you will need to use your ImmForm login details to access this information)</a:t>
            </a:r>
            <a:endParaRPr lang="en-GB" sz="1800" b="1" u="sng"/>
          </a:p>
          <a:p>
            <a:endParaRPr lang="en-GB" sz="1800" b="1" u="sng"/>
          </a:p>
          <a:p>
            <a:r>
              <a:rPr lang="en-GB" sz="2400" b="1"/>
              <a:t>What is SNOMED </a:t>
            </a:r>
          </a:p>
          <a:p>
            <a:r>
              <a:rPr lang="en-GB" sz="1800"/>
              <a:t>SNOMED CT is a clinical vocabulary readable by computers, giving clinical IT systems a single shared language, which makes exchanging information between systems easier, safer and more accurate. All NHS healthcare providers in England must now use SNOMED CT for capturing clinical terms within electronic patient record systems.</a:t>
            </a:r>
          </a:p>
          <a:p>
            <a:r>
              <a:rPr lang="en-GB" sz="1800"/>
              <a:t>More information on SNOMED CT can be found at SNOMED CT - </a:t>
            </a:r>
            <a:r>
              <a:rPr lang="en-GB" sz="1800">
                <a:hlinkClick r:id="rId4" tooltip="https://digital.nhs.uk/services/terminology-and-classifications/snomed-ct#top"/>
              </a:rPr>
              <a:t>SNOMED CT - NHS Digital</a:t>
            </a:r>
            <a:r>
              <a:rPr lang="en-GB" sz="1800">
                <a:effectLst/>
                <a:ea typeface="Times New Roman" panose="02020603050405020304" pitchFamily="18" charset="0"/>
                <a:cs typeface="Times New Roman" panose="02020603050405020304" pitchFamily="18" charset="0"/>
              </a:rPr>
              <a:t> </a:t>
            </a:r>
          </a:p>
          <a:p>
            <a:endParaRPr lang="en-GB" sz="1800"/>
          </a:p>
        </p:txBody>
      </p:sp>
      <p:graphicFrame>
        <p:nvGraphicFramePr>
          <p:cNvPr id="2" name="Diagram 1">
            <a:hlinkClick r:id="rId5" action="ppaction://hlinksldjump"/>
            <a:extLst>
              <a:ext uri="{FF2B5EF4-FFF2-40B4-BE49-F238E27FC236}">
                <a16:creationId xmlns:a16="http://schemas.microsoft.com/office/drawing/2014/main" id="{5975B146-7803-A2BA-128B-F315C0BDBEA6}"/>
              </a:ext>
            </a:extLst>
          </p:cNvPr>
          <p:cNvGraphicFramePr/>
          <p:nvPr>
            <p:extLst>
              <p:ext uri="{D42A27DB-BD31-4B8C-83A1-F6EECF244321}">
                <p14:modId xmlns:p14="http://schemas.microsoft.com/office/powerpoint/2010/main" val="1031846303"/>
              </p:ext>
            </p:extLst>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4" name="Diagram 3">
            <a:extLst>
              <a:ext uri="{FF2B5EF4-FFF2-40B4-BE49-F238E27FC236}">
                <a16:creationId xmlns:a16="http://schemas.microsoft.com/office/drawing/2014/main" id="{8CC7E394-0AE3-8741-8149-09DD45CE1A0B}"/>
              </a:ext>
            </a:extLst>
          </p:cNvPr>
          <p:cNvGraphicFramePr/>
          <p:nvPr>
            <p:extLst>
              <p:ext uri="{D42A27DB-BD31-4B8C-83A1-F6EECF244321}">
                <p14:modId xmlns:p14="http://schemas.microsoft.com/office/powerpoint/2010/main" val="3325361528"/>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3" name="Diagram 2">
            <a:extLst>
              <a:ext uri="{FF2B5EF4-FFF2-40B4-BE49-F238E27FC236}">
                <a16:creationId xmlns:a16="http://schemas.microsoft.com/office/drawing/2014/main" id="{E7C438BB-991B-3A35-EFAE-F225D6F1F038}"/>
              </a:ext>
            </a:extLst>
          </p:cNvPr>
          <p:cNvGraphicFramePr/>
          <p:nvPr>
            <p:extLst>
              <p:ext uri="{D42A27DB-BD31-4B8C-83A1-F6EECF244321}">
                <p14:modId xmlns:p14="http://schemas.microsoft.com/office/powerpoint/2010/main" val="1888877478"/>
              </p:ext>
            </p:extLst>
          </p:nvPr>
        </p:nvGraphicFramePr>
        <p:xfrm>
          <a:off x="68154" y="73834"/>
          <a:ext cx="9208469" cy="46477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284550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294243" y="536922"/>
            <a:ext cx="11404154" cy="865186"/>
          </a:xfrm>
        </p:spPr>
        <p:txBody>
          <a:bodyPr>
            <a:normAutofit/>
          </a:bodyPr>
          <a:lstStyle/>
          <a:p>
            <a:r>
              <a:rPr lang="en-GB" sz="4800" spc="-40"/>
              <a:t> </a:t>
            </a:r>
            <a:r>
              <a:rPr lang="en-GB" sz="3800" spc="-40"/>
              <a:t>ImmForm</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52320" y="1149120"/>
            <a:ext cx="11088000" cy="5276880"/>
          </a:xfrm>
        </p:spPr>
        <p:txBody>
          <a:bodyPr>
            <a:normAutofit lnSpcReduction="10000"/>
          </a:bodyPr>
          <a:lstStyle/>
          <a:p>
            <a:pPr algn="l" rtl="0" fontAlgn="base"/>
            <a:endParaRPr lang="en-GB" sz="1700" b="0" i="0">
              <a:solidFill>
                <a:srgbClr val="000000"/>
              </a:solidFill>
              <a:effectLst/>
            </a:endParaRPr>
          </a:p>
          <a:p>
            <a:pPr algn="l" rtl="0" fontAlgn="base"/>
            <a:r>
              <a:rPr lang="en-GB" sz="1700" b="0" i="0">
                <a:solidFill>
                  <a:srgbClr val="000000"/>
                </a:solidFill>
                <a:effectLst/>
              </a:rPr>
              <a:t>Register an account on ImmForm – </a:t>
            </a:r>
            <a:r>
              <a:rPr lang="en-GB" sz="1700">
                <a:solidFill>
                  <a:srgbClr val="005EB8"/>
                </a:solidFill>
                <a:hlinkClick r:id="rId3">
                  <a:extLst>
                    <a:ext uri="{A12FA001-AC4F-418D-AE19-62706E023703}">
                      <ahyp:hlinkClr xmlns:ahyp="http://schemas.microsoft.com/office/drawing/2018/hyperlinkcolor" val="tx"/>
                    </a:ext>
                  </a:extLst>
                </a:hlinkClick>
              </a:rPr>
              <a:t>How to register: ImmForm </a:t>
            </a:r>
            <a:r>
              <a:rPr lang="en-GB" sz="1700" err="1">
                <a:solidFill>
                  <a:srgbClr val="005EB8"/>
                </a:solidFill>
                <a:hlinkClick r:id="rId3">
                  <a:extLst>
                    <a:ext uri="{A12FA001-AC4F-418D-AE19-62706E023703}">
                      <ahyp:hlinkClr xmlns:ahyp="http://schemas.microsoft.com/office/drawing/2018/hyperlinkcolor" val="tx"/>
                    </a:ext>
                  </a:extLst>
                </a:hlinkClick>
              </a:rPr>
              <a:t>helpsheet</a:t>
            </a:r>
            <a:r>
              <a:rPr lang="en-GB" sz="1700">
                <a:solidFill>
                  <a:srgbClr val="005EB8"/>
                </a:solidFill>
                <a:hlinkClick r:id="rId3">
                  <a:extLst>
                    <a:ext uri="{A12FA001-AC4F-418D-AE19-62706E023703}">
                      <ahyp:hlinkClr xmlns:ahyp="http://schemas.microsoft.com/office/drawing/2018/hyperlinkcolor" val="tx"/>
                    </a:ext>
                  </a:extLst>
                </a:hlinkClick>
              </a:rPr>
              <a:t> - GOV.UK (www.gov.uk)</a:t>
            </a:r>
            <a:endParaRPr lang="en-GB" sz="1700" b="1" i="0">
              <a:solidFill>
                <a:srgbClr val="000000"/>
              </a:solidFill>
              <a:effectLst/>
            </a:endParaRPr>
          </a:p>
          <a:p>
            <a:pPr algn="l" rtl="0" fontAlgn="base"/>
            <a:r>
              <a:rPr lang="en-GB" sz="1700" b="1" i="0">
                <a:solidFill>
                  <a:srgbClr val="000000"/>
                </a:solidFill>
                <a:effectLst/>
              </a:rPr>
              <a:t>or</a:t>
            </a:r>
            <a:r>
              <a:rPr lang="en-GB" sz="1700" b="0" i="0">
                <a:solidFill>
                  <a:srgbClr val="000000"/>
                </a:solidFill>
                <a:effectLst/>
              </a:rPr>
              <a:t> </a:t>
            </a:r>
          </a:p>
          <a:p>
            <a:pPr algn="l" rtl="0" fontAlgn="base"/>
            <a:r>
              <a:rPr lang="en-GB" sz="1700">
                <a:solidFill>
                  <a:srgbClr val="000000"/>
                </a:solidFill>
              </a:rPr>
              <a:t>C</a:t>
            </a:r>
            <a:r>
              <a:rPr lang="en-GB" sz="1700" b="0" i="0">
                <a:solidFill>
                  <a:srgbClr val="000000"/>
                </a:solidFill>
                <a:effectLst/>
              </a:rPr>
              <a:t>ontact the ImmForm Helpdesk on 0207 183 8580 or email </a:t>
            </a:r>
            <a:r>
              <a:rPr lang="en-GB" sz="1700" b="0" i="0" u="sng" strike="noStrike">
                <a:solidFill>
                  <a:srgbClr val="0563C1"/>
                </a:solidFill>
                <a:effectLst/>
                <a:hlinkClick r:id="rId4"/>
              </a:rPr>
              <a:t>Helpdesk@immform.org.uk</a:t>
            </a:r>
            <a:r>
              <a:rPr lang="en-GB" sz="1700" b="0" i="0">
                <a:solidFill>
                  <a:srgbClr val="000000"/>
                </a:solidFill>
                <a:effectLst/>
              </a:rPr>
              <a:t>  </a:t>
            </a:r>
          </a:p>
          <a:p>
            <a:pPr algn="l" rtl="0" fontAlgn="base"/>
            <a:endParaRPr lang="en-GB" sz="1700" b="1" i="0">
              <a:solidFill>
                <a:srgbClr val="000000"/>
              </a:solidFill>
              <a:effectLst/>
            </a:endParaRPr>
          </a:p>
          <a:p>
            <a:pPr algn="l" rtl="0" fontAlgn="base"/>
            <a:r>
              <a:rPr lang="en-GB" sz="1700" b="1" i="0">
                <a:solidFill>
                  <a:srgbClr val="000000"/>
                </a:solidFill>
                <a:effectLst/>
              </a:rPr>
              <a:t>Registered ImmForm users can:  </a:t>
            </a:r>
          </a:p>
          <a:p>
            <a:pPr marL="285750" indent="-285750" algn="l" rtl="0" fontAlgn="base">
              <a:buFont typeface="Arial" panose="020B0604020202020204" pitchFamily="34" charset="0"/>
              <a:buChar char="•"/>
            </a:pPr>
            <a:r>
              <a:rPr lang="en-GB" sz="1700" b="0" i="0">
                <a:solidFill>
                  <a:srgbClr val="000000"/>
                </a:solidFill>
                <a:effectLst/>
              </a:rPr>
              <a:t>Order NHS childhood vaccines online using the ImmForm vaccine </a:t>
            </a:r>
            <a:r>
              <a:rPr lang="en-GB" sz="1700">
                <a:solidFill>
                  <a:srgbClr val="000000"/>
                </a:solidFill>
              </a:rPr>
              <a:t>s</a:t>
            </a:r>
            <a:r>
              <a:rPr lang="en-GB" sz="1700" b="0" i="0">
                <a:solidFill>
                  <a:srgbClr val="000000"/>
                </a:solidFill>
                <a:effectLst/>
              </a:rPr>
              <a:t>upply system  </a:t>
            </a:r>
          </a:p>
          <a:p>
            <a:pPr algn="l" rtl="0" fontAlgn="base"/>
            <a:r>
              <a:rPr lang="en-GB" sz="1700" b="1" i="0">
                <a:solidFill>
                  <a:srgbClr val="000000"/>
                </a:solidFill>
                <a:effectLst/>
              </a:rPr>
              <a:t>And/or </a:t>
            </a:r>
          </a:p>
          <a:p>
            <a:pPr algn="l" rtl="0" fontAlgn="base">
              <a:buFont typeface="Arial" panose="020B0604020202020204" pitchFamily="34" charset="0"/>
              <a:buChar char="•"/>
            </a:pPr>
            <a:r>
              <a:rPr lang="en-GB" sz="1700" b="0" i="0">
                <a:solidFill>
                  <a:srgbClr val="000000"/>
                </a:solidFill>
                <a:effectLst/>
              </a:rPr>
              <a:t>   View or provide vaccine uptake data</a:t>
            </a:r>
          </a:p>
          <a:p>
            <a:pPr algn="l" rtl="0" fontAlgn="base"/>
            <a:endParaRPr lang="en-GB" sz="1700" b="0" i="0">
              <a:solidFill>
                <a:srgbClr val="000000"/>
              </a:solidFill>
              <a:effectLst/>
            </a:endParaRPr>
          </a:p>
          <a:p>
            <a:pPr algn="l" rtl="0" fontAlgn="base"/>
            <a:r>
              <a:rPr lang="en-GB" sz="1700" b="1" i="0" u="sng">
                <a:solidFill>
                  <a:srgbClr val="000000"/>
                </a:solidFill>
                <a:effectLst/>
              </a:rPr>
              <a:t>How to make a manual data submission</a:t>
            </a:r>
            <a:r>
              <a:rPr lang="en-GB" sz="1700" b="0" i="0">
                <a:solidFill>
                  <a:srgbClr val="000000"/>
                </a:solidFill>
                <a:effectLst/>
              </a:rPr>
              <a:t> </a:t>
            </a:r>
          </a:p>
          <a:p>
            <a:pPr algn="l" rtl="0" fontAlgn="base"/>
            <a:r>
              <a:rPr lang="en-GB" sz="1700" b="0" i="0">
                <a:solidFill>
                  <a:srgbClr val="000000"/>
                </a:solidFill>
                <a:effectLst/>
              </a:rPr>
              <a:t>In the event of automatic extraction failing, you are required to make a manual submission for the mandatory part of the survey. </a:t>
            </a:r>
          </a:p>
          <a:p>
            <a:pPr algn="l" rtl="0" fontAlgn="base"/>
            <a:r>
              <a:rPr lang="en-GB" sz="1700" b="0" i="0">
                <a:solidFill>
                  <a:srgbClr val="000000"/>
                </a:solidFill>
                <a:effectLst/>
              </a:rPr>
              <a:t>Information on the seasonal </a:t>
            </a:r>
            <a:r>
              <a:rPr lang="en-GB" sz="1700">
                <a:solidFill>
                  <a:srgbClr val="000000"/>
                </a:solidFill>
              </a:rPr>
              <a:t>i</a:t>
            </a:r>
            <a:r>
              <a:rPr lang="en-GB" sz="1700" b="0" i="0">
                <a:solidFill>
                  <a:srgbClr val="000000"/>
                </a:solidFill>
                <a:effectLst/>
              </a:rPr>
              <a:t>nfluenza </a:t>
            </a:r>
            <a:r>
              <a:rPr lang="en-GB" sz="1700">
                <a:solidFill>
                  <a:srgbClr val="000000"/>
                </a:solidFill>
              </a:rPr>
              <a:t>s</a:t>
            </a:r>
            <a:r>
              <a:rPr lang="en-GB" sz="1700" b="0" i="0">
                <a:solidFill>
                  <a:srgbClr val="000000"/>
                </a:solidFill>
                <a:effectLst/>
              </a:rPr>
              <a:t>urvey and guidance on making a ‘manual submission’ can be found on ImmForm</a:t>
            </a:r>
            <a:r>
              <a:rPr lang="en-GB" sz="1700">
                <a:solidFill>
                  <a:srgbClr val="000000"/>
                </a:solidFill>
              </a:rPr>
              <a:t>. </a:t>
            </a:r>
            <a:r>
              <a:rPr lang="en-GB" sz="1700" b="0" i="0">
                <a:solidFill>
                  <a:srgbClr val="000000"/>
                </a:solidFill>
                <a:effectLst/>
              </a:rPr>
              <a:t> The guidance will be updated for 2025/26.</a:t>
            </a:r>
          </a:p>
          <a:p>
            <a:pPr algn="l" rtl="0" fontAlgn="base"/>
            <a:r>
              <a:rPr lang="en-GB" sz="1700" b="0" i="0">
                <a:solidFill>
                  <a:srgbClr val="000000"/>
                </a:solidFill>
                <a:effectLst/>
              </a:rPr>
              <a:t>Please note - once the deadline for manual submission has passed each month you will have to wait until the following month’s data upload to input your figures. </a:t>
            </a:r>
          </a:p>
          <a:p>
            <a:endParaRPr lang="en-GB" sz="2400">
              <a:solidFill>
                <a:schemeClr val="tx1"/>
              </a:solidFill>
            </a:endParaRPr>
          </a:p>
        </p:txBody>
      </p:sp>
      <p:graphicFrame>
        <p:nvGraphicFramePr>
          <p:cNvPr id="2" name="Diagram 1">
            <a:hlinkClick r:id="rId5" action="ppaction://hlinksldjump"/>
            <a:extLst>
              <a:ext uri="{FF2B5EF4-FFF2-40B4-BE49-F238E27FC236}">
                <a16:creationId xmlns:a16="http://schemas.microsoft.com/office/drawing/2014/main" id="{5975B146-7803-A2BA-128B-F315C0BDBEA6}"/>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4" name="Diagram 3">
            <a:extLst>
              <a:ext uri="{FF2B5EF4-FFF2-40B4-BE49-F238E27FC236}">
                <a16:creationId xmlns:a16="http://schemas.microsoft.com/office/drawing/2014/main" id="{0A417B05-DF2E-DF8A-AACF-A33AA642F74E}"/>
              </a:ext>
            </a:extLst>
          </p:cNvPr>
          <p:cNvGraphicFramePr/>
          <p:nvPr>
            <p:extLst>
              <p:ext uri="{D42A27DB-BD31-4B8C-83A1-F6EECF244321}">
                <p14:modId xmlns:p14="http://schemas.microsoft.com/office/powerpoint/2010/main" val="1556547939"/>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3" name="Diagram 2">
            <a:extLst>
              <a:ext uri="{FF2B5EF4-FFF2-40B4-BE49-F238E27FC236}">
                <a16:creationId xmlns:a16="http://schemas.microsoft.com/office/drawing/2014/main" id="{461AF7B4-2A7C-7301-9939-D04FC84F0849}"/>
              </a:ext>
            </a:extLst>
          </p:cNvPr>
          <p:cNvGraphicFramePr/>
          <p:nvPr>
            <p:extLst>
              <p:ext uri="{D42A27DB-BD31-4B8C-83A1-F6EECF244321}">
                <p14:modId xmlns:p14="http://schemas.microsoft.com/office/powerpoint/2010/main" val="2519271199"/>
              </p:ext>
            </p:extLst>
          </p:nvPr>
        </p:nvGraphicFramePr>
        <p:xfrm>
          <a:off x="68154" y="73834"/>
          <a:ext cx="9268949" cy="46477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139117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9DE5-3785-036C-1615-2CAB9AD79349}"/>
              </a:ext>
            </a:extLst>
          </p:cNvPr>
          <p:cNvSpPr>
            <a:spLocks noGrp="1"/>
          </p:cNvSpPr>
          <p:nvPr>
            <p:ph type="title"/>
          </p:nvPr>
        </p:nvSpPr>
        <p:spPr>
          <a:xfrm>
            <a:off x="393923" y="724582"/>
            <a:ext cx="11404154" cy="865186"/>
          </a:xfrm>
        </p:spPr>
        <p:txBody>
          <a:bodyPr/>
          <a:lstStyle/>
          <a:p>
            <a:r>
              <a:rPr lang="en-GB" sz="3800"/>
              <a:t>Clinical Queries &amp; PGD’s</a:t>
            </a:r>
          </a:p>
        </p:txBody>
      </p:sp>
      <p:sp>
        <p:nvSpPr>
          <p:cNvPr id="3" name="Text Placeholder 2">
            <a:extLst>
              <a:ext uri="{FF2B5EF4-FFF2-40B4-BE49-F238E27FC236}">
                <a16:creationId xmlns:a16="http://schemas.microsoft.com/office/drawing/2014/main" id="{0FD24036-A8D0-B08B-4486-95A7391C8FBC}"/>
              </a:ext>
            </a:extLst>
          </p:cNvPr>
          <p:cNvSpPr>
            <a:spLocks noGrp="1"/>
          </p:cNvSpPr>
          <p:nvPr>
            <p:ph type="body" sz="quarter" idx="13"/>
          </p:nvPr>
        </p:nvSpPr>
        <p:spPr>
          <a:xfrm>
            <a:off x="393923" y="1891354"/>
            <a:ext cx="11050700" cy="3693369"/>
          </a:xfrm>
        </p:spPr>
        <p:txBody>
          <a:bodyPr numCol="1">
            <a:normAutofit/>
          </a:bodyPr>
          <a:lstStyle/>
          <a:p>
            <a:r>
              <a:rPr lang="en-GB" sz="1700" b="0" u="sng">
                <a:solidFill>
                  <a:schemeClr val="tx1"/>
                </a:solidFill>
              </a:rPr>
              <a:t>East Midlands- Immunisation Clinical Advice Service (EMICAS)</a:t>
            </a:r>
          </a:p>
          <a:p>
            <a:pPr>
              <a:lnSpc>
                <a:spcPct val="150000"/>
              </a:lnSpc>
            </a:pPr>
            <a:r>
              <a:rPr lang="en-US" sz="1700" b="0">
                <a:solidFill>
                  <a:schemeClr val="tx1"/>
                </a:solidFill>
              </a:rPr>
              <a:t>For further information and support with clinical immunisation queries and/or incidents please contact the </a:t>
            </a:r>
            <a:r>
              <a:rPr lang="en-GB" sz="1700" b="0">
                <a:solidFill>
                  <a:schemeClr val="tx1"/>
                </a:solidFill>
              </a:rPr>
              <a:t>East Midlands Vaccinations Public Health Commissioning Team - NHS England (Midlands) on </a:t>
            </a:r>
            <a:r>
              <a:rPr lang="en-GB" sz="1700" b="0" u="sng">
                <a:solidFill>
                  <a:schemeClr val="tx1"/>
                </a:solidFill>
                <a:hlinkClick r:id="rId3" tooltip="mailto:england.imms@nhs.net">
                  <a:extLst>
                    <a:ext uri="{A12FA001-AC4F-418D-AE19-62706E023703}">
                      <ahyp:hlinkClr xmlns:ahyp="http://schemas.microsoft.com/office/drawing/2018/hyperlinkcolor" val="tx"/>
                    </a:ext>
                  </a:extLst>
                </a:hlinkClick>
              </a:rPr>
              <a:t>england.imms@nhs.net</a:t>
            </a:r>
            <a:endParaRPr lang="en-GB" sz="1700" b="0">
              <a:solidFill>
                <a:schemeClr val="tx1"/>
              </a:solidFill>
            </a:endParaRPr>
          </a:p>
          <a:p>
            <a:pPr>
              <a:lnSpc>
                <a:spcPct val="150000"/>
              </a:lnSpc>
            </a:pPr>
            <a:endParaRPr lang="en-GB" sz="1700" b="0">
              <a:solidFill>
                <a:schemeClr val="tx1"/>
              </a:solidFill>
              <a:effectLst/>
              <a:ea typeface="Calibri" panose="020F0502020204030204" pitchFamily="34" charset="0"/>
            </a:endParaRPr>
          </a:p>
          <a:p>
            <a:pPr>
              <a:lnSpc>
                <a:spcPct val="150000"/>
              </a:lnSpc>
            </a:pPr>
            <a:r>
              <a:rPr lang="en-GB" sz="1700" b="0">
                <a:solidFill>
                  <a:schemeClr val="tx1"/>
                </a:solidFill>
                <a:effectLst/>
                <a:ea typeface="Calibri" panose="020F0502020204030204" pitchFamily="34" charset="0"/>
              </a:rPr>
              <a:t>The flu PGD’s can be found on our local webpage: </a:t>
            </a:r>
            <a:r>
              <a:rPr lang="en-GB" sz="1700" b="0">
                <a:solidFill>
                  <a:srgbClr val="005EB8"/>
                </a:solidFill>
                <a:hlinkClick r:id="rId4">
                  <a:extLst>
                    <a:ext uri="{A12FA001-AC4F-418D-AE19-62706E023703}">
                      <ahyp:hlinkClr xmlns:ahyp="http://schemas.microsoft.com/office/drawing/2018/hyperlinkcolor" val="tx"/>
                    </a:ext>
                  </a:extLst>
                </a:hlinkClick>
              </a:rPr>
              <a:t>NHS England — Midlands » Patient Group Directions (PGDs</a:t>
            </a:r>
            <a:r>
              <a:rPr lang="en-GB" sz="1700" b="0">
                <a:solidFill>
                  <a:schemeClr val="tx1"/>
                </a:solidFill>
                <a:hlinkClick r:id="rId4">
                  <a:extLst>
                    <a:ext uri="{A12FA001-AC4F-418D-AE19-62706E023703}">
                      <ahyp:hlinkClr xmlns:ahyp="http://schemas.microsoft.com/office/drawing/2018/hyperlinkcolor" val="tx"/>
                    </a:ext>
                  </a:extLst>
                </a:hlinkClick>
              </a:rPr>
              <a:t>)</a:t>
            </a:r>
            <a:r>
              <a:rPr lang="en-GB" sz="1700" b="0">
                <a:solidFill>
                  <a:schemeClr val="tx1"/>
                </a:solidFill>
              </a:rPr>
              <a:t>. They have also been circulated to practices. </a:t>
            </a:r>
          </a:p>
        </p:txBody>
      </p:sp>
      <p:graphicFrame>
        <p:nvGraphicFramePr>
          <p:cNvPr id="4" name="Diagram 3">
            <a:hlinkClick r:id="rId5" action="ppaction://hlinksldjump"/>
            <a:extLst>
              <a:ext uri="{FF2B5EF4-FFF2-40B4-BE49-F238E27FC236}">
                <a16:creationId xmlns:a16="http://schemas.microsoft.com/office/drawing/2014/main" id="{79EDE240-CA7B-91FA-9806-6DBEF3FC03BD}"/>
              </a:ext>
            </a:extLst>
          </p:cNvPr>
          <p:cNvGraphicFramePr/>
          <p:nvPr>
            <p:extLst>
              <p:ext uri="{D42A27DB-BD31-4B8C-83A1-F6EECF244321}">
                <p14:modId xmlns:p14="http://schemas.microsoft.com/office/powerpoint/2010/main" val="2978311795"/>
              </p:ext>
            </p:extLst>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Diagram 5">
            <a:extLst>
              <a:ext uri="{FF2B5EF4-FFF2-40B4-BE49-F238E27FC236}">
                <a16:creationId xmlns:a16="http://schemas.microsoft.com/office/drawing/2014/main" id="{64FE6E1D-2285-14C9-48C5-DB60CC5CFDDE}"/>
              </a:ext>
            </a:extLst>
          </p:cNvPr>
          <p:cNvGraphicFramePr/>
          <p:nvPr>
            <p:extLst>
              <p:ext uri="{D42A27DB-BD31-4B8C-83A1-F6EECF244321}">
                <p14:modId xmlns:p14="http://schemas.microsoft.com/office/powerpoint/2010/main" val="2956667392"/>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5" name="Diagram 4">
            <a:extLst>
              <a:ext uri="{FF2B5EF4-FFF2-40B4-BE49-F238E27FC236}">
                <a16:creationId xmlns:a16="http://schemas.microsoft.com/office/drawing/2014/main" id="{9C7BDBCD-448F-DE43-D71F-CBD13694B0A7}"/>
              </a:ext>
            </a:extLst>
          </p:cNvPr>
          <p:cNvGraphicFramePr/>
          <p:nvPr>
            <p:extLst>
              <p:ext uri="{D42A27DB-BD31-4B8C-83A1-F6EECF244321}">
                <p14:modId xmlns:p14="http://schemas.microsoft.com/office/powerpoint/2010/main" val="86007843"/>
              </p:ext>
            </p:extLst>
          </p:nvPr>
        </p:nvGraphicFramePr>
        <p:xfrm>
          <a:off x="220554" y="115986"/>
          <a:ext cx="9268949" cy="42262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392663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3BE048-326F-2C63-38D7-4C3DEE6BD21D}"/>
              </a:ext>
            </a:extLst>
          </p:cNvPr>
          <p:cNvSpPr>
            <a:spLocks noGrp="1"/>
          </p:cNvSpPr>
          <p:nvPr>
            <p:ph type="title"/>
          </p:nvPr>
        </p:nvSpPr>
        <p:spPr>
          <a:xfrm>
            <a:off x="393923" y="797150"/>
            <a:ext cx="11404154" cy="86518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a:t> </a:t>
            </a:r>
            <a:r>
              <a:rPr lang="en-GB"/>
              <a:t>FAQ’s</a:t>
            </a:r>
            <a:endParaRPr kumimoji="0" lang="en-GB" b="1" i="0" u="none" strike="noStrike" kern="1200" cap="none" spc="0" normalizeH="0" baseline="0" noProof="0">
              <a:ln>
                <a:noFill/>
              </a:ln>
              <a:effectLst/>
              <a:uLnTx/>
              <a:uFillTx/>
              <a:latin typeface="+mn-lt"/>
              <a:ea typeface="+mn-ea"/>
              <a:cs typeface="+mn-cs"/>
            </a:endParaRPr>
          </a:p>
        </p:txBody>
      </p:sp>
      <p:sp>
        <p:nvSpPr>
          <p:cNvPr id="4" name="Content Placeholder 3">
            <a:extLst>
              <a:ext uri="{FF2B5EF4-FFF2-40B4-BE49-F238E27FC236}">
                <a16:creationId xmlns:a16="http://schemas.microsoft.com/office/drawing/2014/main" id="{EED8021C-3E56-CB35-EB50-D1E39F046BDF}"/>
              </a:ext>
            </a:extLst>
          </p:cNvPr>
          <p:cNvSpPr>
            <a:spLocks noGrp="1"/>
          </p:cNvSpPr>
          <p:nvPr>
            <p:ph idx="1"/>
          </p:nvPr>
        </p:nvSpPr>
        <p:spPr>
          <a:xfrm>
            <a:off x="375138" y="1415778"/>
            <a:ext cx="11404154" cy="4026443"/>
          </a:xfrm>
        </p:spPr>
        <p:txBody>
          <a:bodyPr>
            <a:normAutofit/>
          </a:bodyPr>
          <a:lstStyle/>
          <a:p>
            <a:r>
              <a:rPr lang="en-GB"/>
              <a:t>Q. </a:t>
            </a:r>
            <a:r>
              <a:rPr lang="en-GB" b="1"/>
              <a:t>If an adult is vaccinated before the 1st October, will we get paid?</a:t>
            </a:r>
          </a:p>
          <a:p>
            <a:r>
              <a:rPr lang="en-GB" sz="1800"/>
              <a:t>Practices will not be eligible for payment for the administration of influenza vaccinations outside the announced and authorised cohorts unless they are able to evidence exceptional clinical circumstances requiring influenza vaccination to be administered at the request of the Commissioner - </a:t>
            </a:r>
            <a:r>
              <a:rPr lang="en-GB" sz="1800">
                <a:hlinkClick r:id="rId2"/>
              </a:rPr>
              <a:t>General Practice Enhanced Service Specification Seasonal influenza vaccination programme 2025/26</a:t>
            </a:r>
            <a:endParaRPr lang="en-GB" sz="1800"/>
          </a:p>
          <a:p>
            <a:endParaRPr lang="en-GB" sz="1800" b="1"/>
          </a:p>
          <a:p>
            <a:r>
              <a:rPr lang="en-GB"/>
              <a:t>Q</a:t>
            </a:r>
            <a:r>
              <a:rPr lang="en-GB" b="1"/>
              <a:t>. Up until when can patients be given a flu vaccine?</a:t>
            </a:r>
          </a:p>
          <a:p>
            <a:r>
              <a:rPr lang="en-GB" sz="1800"/>
              <a:t>Flu vaccines can be administered up until the 31</a:t>
            </a:r>
            <a:r>
              <a:rPr lang="en-GB" sz="1800" baseline="30000"/>
              <a:t>st</a:t>
            </a:r>
            <a:r>
              <a:rPr lang="en-GB" sz="1800"/>
              <a:t> March. However practice are asked to maximise the administration of the vaccinations to patients by 30 November 2025 - </a:t>
            </a:r>
            <a:r>
              <a:rPr lang="en-GB" sz="1800">
                <a:hlinkClick r:id="rId2"/>
              </a:rPr>
              <a:t>General Practice Enhanced Service Specification Seasonal influenza vaccination programme 2025/26</a:t>
            </a:r>
            <a:endParaRPr lang="en-GB" sz="1800" b="1"/>
          </a:p>
          <a:p>
            <a:endParaRPr lang="en-GB" b="1"/>
          </a:p>
          <a:p>
            <a:endParaRPr lang="en-GB" sz="1800"/>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sp>
        <p:nvSpPr>
          <p:cNvPr id="10" name="Rectangle 12">
            <a:extLst>
              <a:ext uri="{FF2B5EF4-FFF2-40B4-BE49-F238E27FC236}">
                <a16:creationId xmlns:a16="http://schemas.microsoft.com/office/drawing/2014/main" id="{545687FE-E0F6-CC9E-C221-7264472FCA51}"/>
              </a:ext>
            </a:extLst>
          </p:cNvPr>
          <p:cNvSpPr>
            <a:spLocks noChangeArrowheads="1"/>
          </p:cNvSpPr>
          <p:nvPr/>
        </p:nvSpPr>
        <p:spPr bwMode="auto">
          <a:xfrm>
            <a:off x="5742432" y="1875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3">
            <a:extLst>
              <a:ext uri="{FF2B5EF4-FFF2-40B4-BE49-F238E27FC236}">
                <a16:creationId xmlns:a16="http://schemas.microsoft.com/office/drawing/2014/main" id="{381ED5D9-4219-C193-4222-8437BCA7FEB1}"/>
              </a:ext>
            </a:extLst>
          </p:cNvPr>
          <p:cNvSpPr>
            <a:spLocks noChangeArrowheads="1"/>
          </p:cNvSpPr>
          <p:nvPr/>
        </p:nvSpPr>
        <p:spPr bwMode="auto">
          <a:xfrm>
            <a:off x="5742432" y="2409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4">
            <a:extLst>
              <a:ext uri="{FF2B5EF4-FFF2-40B4-BE49-F238E27FC236}">
                <a16:creationId xmlns:a16="http://schemas.microsoft.com/office/drawing/2014/main" id="{29A4B5D4-74F5-99B2-C98C-16B1F2DA3D7D}"/>
              </a:ext>
            </a:extLst>
          </p:cNvPr>
          <p:cNvSpPr>
            <a:spLocks noChangeArrowheads="1"/>
          </p:cNvSpPr>
          <p:nvPr/>
        </p:nvSpPr>
        <p:spPr bwMode="auto">
          <a:xfrm>
            <a:off x="5742432" y="2999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Diagram 2">
            <a:hlinkClick r:id="rId3" action="ppaction://hlinksldjump"/>
            <a:extLst>
              <a:ext uri="{FF2B5EF4-FFF2-40B4-BE49-F238E27FC236}">
                <a16:creationId xmlns:a16="http://schemas.microsoft.com/office/drawing/2014/main" id="{5081475C-BE73-9431-2D0C-4BD82EFB4BAD}"/>
              </a:ext>
            </a:extLst>
          </p:cNvPr>
          <p:cNvGraphicFramePr/>
          <p:nvPr>
            <p:extLst>
              <p:ext uri="{D42A27DB-BD31-4B8C-83A1-F6EECF244321}">
                <p14:modId xmlns:p14="http://schemas.microsoft.com/office/powerpoint/2010/main" val="3324658631"/>
              </p:ext>
            </p:extLst>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DFE5F276-310F-61C9-E448-1CA37A317310}"/>
              </a:ext>
            </a:extLst>
          </p:cNvPr>
          <p:cNvGraphicFramePr/>
          <p:nvPr>
            <p:extLst>
              <p:ext uri="{D42A27DB-BD31-4B8C-83A1-F6EECF244321}">
                <p14:modId xmlns:p14="http://schemas.microsoft.com/office/powerpoint/2010/main" val="3791537275"/>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3" name="Diagram 12">
            <a:extLst>
              <a:ext uri="{FF2B5EF4-FFF2-40B4-BE49-F238E27FC236}">
                <a16:creationId xmlns:a16="http://schemas.microsoft.com/office/drawing/2014/main" id="{A76CF2E3-2759-B836-3057-B7738C96F4BD}"/>
              </a:ext>
            </a:extLst>
          </p:cNvPr>
          <p:cNvGraphicFramePr/>
          <p:nvPr>
            <p:extLst>
              <p:ext uri="{D42A27DB-BD31-4B8C-83A1-F6EECF244321}">
                <p14:modId xmlns:p14="http://schemas.microsoft.com/office/powerpoint/2010/main" val="130838694"/>
              </p:ext>
            </p:extLst>
          </p:nvPr>
        </p:nvGraphicFramePr>
        <p:xfrm>
          <a:off x="220554" y="115986"/>
          <a:ext cx="9268949" cy="42262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64294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D1ADE8D-5436-D8EA-AFAE-D17E84C161EA}"/>
              </a:ext>
            </a:extLst>
          </p:cNvPr>
          <p:cNvSpPr>
            <a:spLocks noGrp="1"/>
          </p:cNvSpPr>
          <p:nvPr>
            <p:ph type="title"/>
          </p:nvPr>
        </p:nvSpPr>
        <p:spPr>
          <a:xfrm>
            <a:off x="393923" y="527434"/>
            <a:ext cx="11404154" cy="865186"/>
          </a:xfrm>
        </p:spPr>
        <p:txBody>
          <a:bodyPr/>
          <a:lstStyle/>
          <a:p>
            <a:r>
              <a:rPr lang="en-GB"/>
              <a:t>FAQ’s</a:t>
            </a:r>
          </a:p>
        </p:txBody>
      </p:sp>
      <p:sp>
        <p:nvSpPr>
          <p:cNvPr id="4" name="Content Placeholder 3">
            <a:extLst>
              <a:ext uri="{FF2B5EF4-FFF2-40B4-BE49-F238E27FC236}">
                <a16:creationId xmlns:a16="http://schemas.microsoft.com/office/drawing/2014/main" id="{B9280316-525E-A3CE-43B3-7318D4391B84}"/>
              </a:ext>
            </a:extLst>
          </p:cNvPr>
          <p:cNvSpPr>
            <a:spLocks noGrp="1"/>
          </p:cNvSpPr>
          <p:nvPr>
            <p:ph idx="1"/>
          </p:nvPr>
        </p:nvSpPr>
        <p:spPr>
          <a:xfrm>
            <a:off x="393923" y="1247085"/>
            <a:ext cx="11088000" cy="3456000"/>
          </a:xfrm>
        </p:spPr>
        <p:txBody>
          <a:bodyPr numCol="1">
            <a:normAutofit/>
          </a:bodyPr>
          <a:lstStyle/>
          <a:p>
            <a:r>
              <a:rPr lang="en-GB"/>
              <a:t> Q. </a:t>
            </a:r>
            <a:r>
              <a:rPr lang="en-GB" b="1"/>
              <a:t>We have administered a flu vaccine that is not recommended for a specific age group will we get reimbursed?</a:t>
            </a:r>
          </a:p>
          <a:p>
            <a:endParaRPr lang="en-GB"/>
          </a:p>
          <a:p>
            <a:endParaRPr lang="en-GB"/>
          </a:p>
          <a:p>
            <a:endParaRPr lang="en-GB"/>
          </a:p>
          <a:p>
            <a:endParaRPr lang="en-GB"/>
          </a:p>
          <a:p>
            <a:r>
              <a:rPr lang="en-GB"/>
              <a:t>Q. </a:t>
            </a:r>
            <a:r>
              <a:rPr lang="en-GB" b="1"/>
              <a:t>What are the exceptions for an adult to be vaccinated before 1st October?</a:t>
            </a:r>
          </a:p>
          <a:p>
            <a:endParaRPr lang="en-GB"/>
          </a:p>
          <a:p>
            <a:endParaRPr lang="en-GB"/>
          </a:p>
          <a:p>
            <a:endParaRPr lang="en-GB"/>
          </a:p>
        </p:txBody>
      </p:sp>
      <p:graphicFrame>
        <p:nvGraphicFramePr>
          <p:cNvPr id="7" name="Diagram 6">
            <a:extLst>
              <a:ext uri="{FF2B5EF4-FFF2-40B4-BE49-F238E27FC236}">
                <a16:creationId xmlns:a16="http://schemas.microsoft.com/office/drawing/2014/main" id="{785F0336-8CC6-ABB0-D5AD-0470A3BB81A6}"/>
              </a:ext>
            </a:extLst>
          </p:cNvPr>
          <p:cNvGraphicFramePr/>
          <p:nvPr>
            <p:extLst>
              <p:ext uri="{D42A27DB-BD31-4B8C-83A1-F6EECF244321}">
                <p14:modId xmlns:p14="http://schemas.microsoft.com/office/powerpoint/2010/main" val="3385669155"/>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48578C8B-1A54-EC3A-BBAD-5BFBD2B93B21}"/>
              </a:ext>
            </a:extLst>
          </p:cNvPr>
          <p:cNvGraphicFramePr/>
          <p:nvPr>
            <p:extLst>
              <p:ext uri="{D42A27DB-BD31-4B8C-83A1-F6EECF244321}">
                <p14:modId xmlns:p14="http://schemas.microsoft.com/office/powerpoint/2010/main" val="3947216718"/>
              </p:ext>
            </p:extLst>
          </p:nvPr>
        </p:nvGraphicFramePr>
        <p:xfrm>
          <a:off x="220554" y="73834"/>
          <a:ext cx="9268949" cy="4647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id="{0BA47E68-40EA-16CC-6CEB-0FC457B6547B}"/>
              </a:ext>
            </a:extLst>
          </p:cNvPr>
          <p:cNvSpPr txBox="1"/>
          <p:nvPr/>
        </p:nvSpPr>
        <p:spPr>
          <a:xfrm>
            <a:off x="393922" y="4128663"/>
            <a:ext cx="10765690" cy="2308324"/>
          </a:xfrm>
          <a:prstGeom prst="rect">
            <a:avLst/>
          </a:prstGeom>
          <a:noFill/>
        </p:spPr>
        <p:txBody>
          <a:bodyPr wrap="square">
            <a:spAutoFit/>
          </a:bodyPr>
          <a:lstStyle/>
          <a:p>
            <a:r>
              <a:rPr lang="en-GB" b="0" i="0">
                <a:solidFill>
                  <a:srgbClr val="0B0C0C"/>
                </a:solidFill>
                <a:effectLst/>
                <a:latin typeface="+mj-lt"/>
              </a:rPr>
              <a:t>Following clinical assessment there may be a small number of other adults who would benefit from vaccination from 1 September. For example, for those who are due to commence immunosuppressive treatment (such as chemotherapy), having a flu vaccine before they start treatment would allow them to make a better response to their vaccination. GPs should use clinical judgement to bring forward vaccination only in these exceptional circumstances otherwise payment will not be made for adults vaccinated before October, in line with contractual arrangements - </a:t>
            </a:r>
            <a:r>
              <a:rPr lang="en-GB">
                <a:latin typeface="+mj-lt"/>
                <a:hlinkClick r:id="rId12"/>
              </a:rPr>
              <a:t>National flu immunisation programme 2025 to 2026 letter - GOV.UK (www.gov.uk)</a:t>
            </a:r>
            <a:endParaRPr lang="en-GB">
              <a:latin typeface="+mj-lt"/>
            </a:endParaRPr>
          </a:p>
          <a:p>
            <a:endParaRPr lang="en-GB"/>
          </a:p>
        </p:txBody>
      </p:sp>
      <p:sp>
        <p:nvSpPr>
          <p:cNvPr id="16" name="TextBox 15">
            <a:extLst>
              <a:ext uri="{FF2B5EF4-FFF2-40B4-BE49-F238E27FC236}">
                <a16:creationId xmlns:a16="http://schemas.microsoft.com/office/drawing/2014/main" id="{D0821241-E58F-FA69-085C-98ABF9AA6DEA}"/>
              </a:ext>
            </a:extLst>
          </p:cNvPr>
          <p:cNvSpPr txBox="1"/>
          <p:nvPr/>
        </p:nvSpPr>
        <p:spPr>
          <a:xfrm>
            <a:off x="393922" y="1949210"/>
            <a:ext cx="10667367" cy="1754326"/>
          </a:xfrm>
          <a:prstGeom prst="rect">
            <a:avLst/>
          </a:prstGeom>
          <a:noFill/>
        </p:spPr>
        <p:txBody>
          <a:bodyPr wrap="square">
            <a:spAutoFit/>
          </a:bodyPr>
          <a:lstStyle/>
          <a:p>
            <a:r>
              <a:rPr lang="en-GB" b="0" i="0">
                <a:solidFill>
                  <a:srgbClr val="0B0C0C"/>
                </a:solidFill>
                <a:effectLst/>
                <a:latin typeface="+mj-lt"/>
              </a:rPr>
              <a:t>To receive payment for flu vaccination and reimbursement of flu vaccine </a:t>
            </a:r>
            <a:r>
              <a:rPr lang="en-GB">
                <a:solidFill>
                  <a:srgbClr val="0B0C0C"/>
                </a:solidFill>
                <a:latin typeface="+mj-lt"/>
              </a:rPr>
              <a:t>providers</a:t>
            </a:r>
            <a:r>
              <a:rPr lang="en-GB" b="0" i="0">
                <a:solidFill>
                  <a:srgbClr val="0B0C0C"/>
                </a:solidFill>
                <a:effectLst/>
                <a:latin typeface="+mj-lt"/>
              </a:rPr>
              <a:t> will need to use the specific flu vaccines outlined above for the appropriate cohort and administer vaccines in line with the announced and authorised cohorts. Please note that commissioners will actively recover any payments made for the incorrect vaccine administered - </a:t>
            </a:r>
            <a:r>
              <a:rPr lang="en-GB">
                <a:latin typeface="+mj-lt"/>
                <a:hlinkClick r:id="rId12"/>
              </a:rPr>
              <a:t>National flu immunisation programme 2025 to 2026 letter - GOV.UK (www.gov.uk)</a:t>
            </a:r>
            <a:endParaRPr lang="en-GB">
              <a:latin typeface="+mj-lt"/>
            </a:endParaRPr>
          </a:p>
          <a:p>
            <a:endParaRPr lang="en-GB"/>
          </a:p>
        </p:txBody>
      </p:sp>
    </p:spTree>
    <p:extLst>
      <p:ext uri="{BB962C8B-B14F-4D97-AF65-F5344CB8AC3E}">
        <p14:creationId xmlns:p14="http://schemas.microsoft.com/office/powerpoint/2010/main" val="262590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CC4C99-0659-2D8F-DD0F-6B14F5A168C4}"/>
              </a:ext>
            </a:extLst>
          </p:cNvPr>
          <p:cNvSpPr>
            <a:spLocks noGrp="1"/>
          </p:cNvSpPr>
          <p:nvPr>
            <p:ph type="title"/>
          </p:nvPr>
        </p:nvSpPr>
        <p:spPr>
          <a:xfrm>
            <a:off x="393923" y="506523"/>
            <a:ext cx="11404154" cy="865186"/>
          </a:xfrm>
        </p:spPr>
        <p:txBody>
          <a:bodyPr/>
          <a:lstStyle/>
          <a:p>
            <a:r>
              <a:rPr lang="en-GB"/>
              <a:t>FAQs</a:t>
            </a:r>
          </a:p>
        </p:txBody>
      </p:sp>
      <p:sp>
        <p:nvSpPr>
          <p:cNvPr id="4" name="Content Placeholder 3">
            <a:extLst>
              <a:ext uri="{FF2B5EF4-FFF2-40B4-BE49-F238E27FC236}">
                <a16:creationId xmlns:a16="http://schemas.microsoft.com/office/drawing/2014/main" id="{B9280316-525E-A3CE-43B3-7318D4391B84}"/>
              </a:ext>
            </a:extLst>
          </p:cNvPr>
          <p:cNvSpPr>
            <a:spLocks noGrp="1"/>
          </p:cNvSpPr>
          <p:nvPr>
            <p:ph idx="1"/>
          </p:nvPr>
        </p:nvSpPr>
        <p:spPr>
          <a:xfrm>
            <a:off x="375137" y="1415778"/>
            <a:ext cx="11422939" cy="4235992"/>
          </a:xfrm>
        </p:spPr>
        <p:txBody>
          <a:bodyPr>
            <a:normAutofit fontScale="92500" lnSpcReduction="20000"/>
          </a:bodyPr>
          <a:lstStyle/>
          <a:p>
            <a:r>
              <a:rPr lang="en-GB" sz="2600"/>
              <a:t>Q</a:t>
            </a:r>
            <a:r>
              <a:rPr lang="en-GB" sz="2600" b="1"/>
              <a:t>. Why have the vaccines changed from a quadrivalent to trivalent?</a:t>
            </a:r>
          </a:p>
          <a:p>
            <a:r>
              <a:rPr lang="en-GB" sz="2100"/>
              <a:t>Flu vaccines are now trivalent because the B/Yamagata lineage of influenza has not been detected since March 2020, making it no longer necessary to include it in the vaccine. This means that quadrivalent (four-strain) vaccines, which included two influenza A strains and two influenza B strains, are being replaced by trivalent (three-strain) vaccines with only one influenza B strain</a:t>
            </a:r>
          </a:p>
          <a:p>
            <a:endParaRPr lang="en-GB"/>
          </a:p>
          <a:p>
            <a:r>
              <a:rPr lang="en-GB" sz="2600"/>
              <a:t>Q. </a:t>
            </a:r>
            <a:r>
              <a:rPr lang="en-GB" sz="2600" b="1"/>
              <a:t>Can the Flu vaccine be co administered with RSV? </a:t>
            </a:r>
          </a:p>
          <a:p>
            <a:r>
              <a:rPr lang="en-GB" sz="2100"/>
              <a:t>The RSV vaccine should not routinely be scheduled to be given to an older adult at the same appointment as a flu vaccine as some data indicates that this may reduce the immune response to the flu and RSV vaccines. No specific interval is required between administering the vaccines. If it is thought that the individual is unlikely to return for a second appointment or immediate protection is necessary, then the RSV can be administered at the same time as flu - </a:t>
            </a:r>
            <a:r>
              <a:rPr lang="en-GB" sz="2100">
                <a:hlinkClick r:id="rId2"/>
              </a:rPr>
              <a:t>National flu immunisation programme 2025 to 2026 letter - GOV.UK</a:t>
            </a:r>
            <a:endParaRPr lang="en-GB" sz="2100"/>
          </a:p>
          <a:p>
            <a:endParaRPr lang="en-GB"/>
          </a:p>
          <a:p>
            <a:r>
              <a:rPr lang="en-GB"/>
              <a:t> </a:t>
            </a:r>
          </a:p>
          <a:p>
            <a:endParaRPr lang="en-GB"/>
          </a:p>
        </p:txBody>
      </p:sp>
      <p:graphicFrame>
        <p:nvGraphicFramePr>
          <p:cNvPr id="7" name="Diagram 6">
            <a:extLst>
              <a:ext uri="{FF2B5EF4-FFF2-40B4-BE49-F238E27FC236}">
                <a16:creationId xmlns:a16="http://schemas.microsoft.com/office/drawing/2014/main" id="{785F0336-8CC6-ABB0-D5AD-0470A3BB81A6}"/>
              </a:ext>
            </a:extLst>
          </p:cNvPr>
          <p:cNvGraphicFramePr/>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48578C8B-1A54-EC3A-BBAD-5BFBD2B93B21}"/>
              </a:ext>
            </a:extLst>
          </p:cNvPr>
          <p:cNvGraphicFramePr/>
          <p:nvPr>
            <p:extLst>
              <p:ext uri="{D42A27DB-BD31-4B8C-83A1-F6EECF244321}">
                <p14:modId xmlns:p14="http://schemas.microsoft.com/office/powerpoint/2010/main" val="2976493143"/>
              </p:ext>
            </p:extLst>
          </p:nvPr>
        </p:nvGraphicFramePr>
        <p:xfrm>
          <a:off x="220554" y="73834"/>
          <a:ext cx="9268949" cy="4647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2036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8080A-762C-FB21-5EBE-1FDB82C3145E}"/>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9DA91F0D-BB93-83B8-6717-BAC9150F57D3}"/>
              </a:ext>
            </a:extLst>
          </p:cNvPr>
          <p:cNvSpPr>
            <a:spLocks noGrp="1"/>
          </p:cNvSpPr>
          <p:nvPr>
            <p:ph type="title"/>
          </p:nvPr>
        </p:nvSpPr>
        <p:spPr>
          <a:xfrm>
            <a:off x="432000" y="432000"/>
            <a:ext cx="11404154" cy="468440"/>
          </a:xfrm>
        </p:spPr>
        <p:txBody>
          <a:bodyPr>
            <a:normAutofit fontScale="90000"/>
          </a:bodyPr>
          <a:lstStyle/>
          <a:p>
            <a:r>
              <a:rPr lang="en-GB" sz="4800" spc="-40"/>
              <a:t> National Resources</a:t>
            </a:r>
          </a:p>
        </p:txBody>
      </p:sp>
      <p:graphicFrame>
        <p:nvGraphicFramePr>
          <p:cNvPr id="3" name="Content Placeholder 2">
            <a:extLst>
              <a:ext uri="{FF2B5EF4-FFF2-40B4-BE49-F238E27FC236}">
                <a16:creationId xmlns:a16="http://schemas.microsoft.com/office/drawing/2014/main" id="{2F9A15C7-9AA0-015C-7BD1-11343FE6CBE3}"/>
              </a:ext>
            </a:extLst>
          </p:cNvPr>
          <p:cNvGraphicFramePr>
            <a:graphicFrameLocks noGrp="1"/>
          </p:cNvGraphicFramePr>
          <p:nvPr>
            <p:ph idx="1"/>
            <p:extLst>
              <p:ext uri="{D42A27DB-BD31-4B8C-83A1-F6EECF244321}">
                <p14:modId xmlns:p14="http://schemas.microsoft.com/office/powerpoint/2010/main" val="159946010"/>
              </p:ext>
            </p:extLst>
          </p:nvPr>
        </p:nvGraphicFramePr>
        <p:xfrm>
          <a:off x="432000" y="955607"/>
          <a:ext cx="11088688" cy="5278045"/>
        </p:xfrm>
        <a:graphic>
          <a:graphicData uri="http://schemas.openxmlformats.org/drawingml/2006/table">
            <a:tbl>
              <a:tblPr firstRow="1" bandRow="1">
                <a:tableStyleId>{5C22544A-7EE6-4342-B048-85BDC9FD1C3A}</a:tableStyleId>
              </a:tblPr>
              <a:tblGrid>
                <a:gridCol w="4159455">
                  <a:extLst>
                    <a:ext uri="{9D8B030D-6E8A-4147-A177-3AD203B41FA5}">
                      <a16:colId xmlns:a16="http://schemas.microsoft.com/office/drawing/2014/main" val="3439151486"/>
                    </a:ext>
                  </a:extLst>
                </a:gridCol>
                <a:gridCol w="6929233">
                  <a:extLst>
                    <a:ext uri="{9D8B030D-6E8A-4147-A177-3AD203B41FA5}">
                      <a16:colId xmlns:a16="http://schemas.microsoft.com/office/drawing/2014/main" val="1072472794"/>
                    </a:ext>
                  </a:extLst>
                </a:gridCol>
              </a:tblGrid>
              <a:tr h="352034">
                <a:tc>
                  <a:txBody>
                    <a:bodyPr/>
                    <a:lstStyle/>
                    <a:p>
                      <a:r>
                        <a:rPr lang="en-GB">
                          <a:solidFill>
                            <a:schemeClr val="bg1"/>
                          </a:solidFill>
                        </a:rPr>
                        <a:t>Resource</a:t>
                      </a:r>
                    </a:p>
                  </a:txBody>
                  <a:tcPr/>
                </a:tc>
                <a:tc>
                  <a:txBody>
                    <a:bodyPr/>
                    <a:lstStyle/>
                    <a:p>
                      <a:r>
                        <a:rPr lang="en-GB">
                          <a:solidFill>
                            <a:schemeClr val="bg1"/>
                          </a:solidFill>
                        </a:rPr>
                        <a:t>Link</a:t>
                      </a:r>
                    </a:p>
                  </a:txBody>
                  <a:tcPr/>
                </a:tc>
                <a:extLst>
                  <a:ext uri="{0D108BD9-81ED-4DB2-BD59-A6C34878D82A}">
                    <a16:rowId xmlns:a16="http://schemas.microsoft.com/office/drawing/2014/main" val="527975212"/>
                  </a:ext>
                </a:extLst>
              </a:tr>
              <a:tr h="341903">
                <a:tc>
                  <a:txBody>
                    <a:bodyPr/>
                    <a:lstStyle/>
                    <a:p>
                      <a:r>
                        <a:rPr lang="en-GB" sz="1300">
                          <a:solidFill>
                            <a:schemeClr val="tx1"/>
                          </a:solidFill>
                        </a:rPr>
                        <a:t>Flu Letter 2025/26</a:t>
                      </a:r>
                    </a:p>
                    <a:p>
                      <a:endParaRPr lang="en-GB" sz="130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hlinkClick r:id="rId3"/>
                        </a:rPr>
                        <a:t>National flu immunisation programme 2025 to 2026 letter - GOV.UK</a:t>
                      </a:r>
                      <a:endParaRPr lang="en-GB" sz="1300">
                        <a:solidFill>
                          <a:schemeClr val="tx1"/>
                        </a:solidFill>
                      </a:endParaRPr>
                    </a:p>
                  </a:txBody>
                  <a:tcPr/>
                </a:tc>
                <a:extLst>
                  <a:ext uri="{0D108BD9-81ED-4DB2-BD59-A6C34878D82A}">
                    <a16:rowId xmlns:a16="http://schemas.microsoft.com/office/drawing/2014/main" val="3939314590"/>
                  </a:ext>
                </a:extLst>
              </a:tr>
              <a:tr h="421104">
                <a:tc>
                  <a:txBody>
                    <a:bodyPr/>
                    <a:lstStyle/>
                    <a:p>
                      <a:r>
                        <a:rPr lang="en-GB" sz="1300">
                          <a:solidFill>
                            <a:schemeClr val="tx1"/>
                          </a:solidFill>
                        </a:rPr>
                        <a:t>Flu Letter Amendment 2025/26</a:t>
                      </a:r>
                    </a:p>
                  </a:txBody>
                  <a:tcPr/>
                </a:tc>
                <a:tc>
                  <a:txBody>
                    <a:bodyPr/>
                    <a:lstStyle/>
                    <a:p>
                      <a:r>
                        <a:rPr lang="en-GB" sz="1300">
                          <a:hlinkClick r:id="rId4"/>
                        </a:rPr>
                        <a:t>Amendment to national flu immunisation programme 2025 to 2026 letter - GOV.UK</a:t>
                      </a:r>
                      <a:endParaRPr lang="en-GB" sz="1300">
                        <a:solidFill>
                          <a:schemeClr val="tx1"/>
                        </a:solidFill>
                      </a:endParaRPr>
                    </a:p>
                  </a:txBody>
                  <a:tcPr/>
                </a:tc>
                <a:extLst>
                  <a:ext uri="{0D108BD9-81ED-4DB2-BD59-A6C34878D82A}">
                    <a16:rowId xmlns:a16="http://schemas.microsoft.com/office/drawing/2014/main" val="3596083880"/>
                  </a:ext>
                </a:extLst>
              </a:tr>
              <a:tr h="428017">
                <a:tc>
                  <a:txBody>
                    <a:bodyPr/>
                    <a:lstStyle/>
                    <a:p>
                      <a:r>
                        <a:rPr lang="en-GB" sz="1300" dirty="0">
                          <a:solidFill>
                            <a:schemeClr val="tx1"/>
                          </a:solidFill>
                        </a:rPr>
                        <a:t>Quality Criteria for an Effective Immunisation Programme</a:t>
                      </a:r>
                    </a:p>
                  </a:txBody>
                  <a:tcPr/>
                </a:tc>
                <a:tc>
                  <a:txBody>
                    <a:bodyPr/>
                    <a:lstStyle/>
                    <a:p>
                      <a:r>
                        <a:rPr lang="en-GB" sz="1400" dirty="0">
                          <a:hlinkClick r:id="rId5"/>
                        </a:rPr>
                        <a:t>Quality criteria for an effective immunisation programme</a:t>
                      </a:r>
                      <a:endParaRPr lang="en-GB" sz="1300" dirty="0">
                        <a:solidFill>
                          <a:schemeClr val="tx1"/>
                        </a:solidFill>
                      </a:endParaRPr>
                    </a:p>
                  </a:txBody>
                  <a:tcPr/>
                </a:tc>
                <a:extLst>
                  <a:ext uri="{0D108BD9-81ED-4DB2-BD59-A6C34878D82A}">
                    <a16:rowId xmlns:a16="http://schemas.microsoft.com/office/drawing/2014/main" val="2551987688"/>
                  </a:ext>
                </a:extLst>
              </a:tr>
              <a:tr h="428017">
                <a:tc>
                  <a:txBody>
                    <a:bodyPr/>
                    <a:lstStyle/>
                    <a:p>
                      <a:r>
                        <a:rPr lang="en-GB" sz="1300" dirty="0">
                          <a:solidFill>
                            <a:schemeClr val="tx1"/>
                          </a:solidFill>
                        </a:rPr>
                        <a:t>Green Book Immunisations – Influenza Chapter 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hlinkClick r:id="rId6"/>
                        </a:rPr>
                        <a:t>Influenza: the green book, chapter 19 - GOV.UK (www.gov.uk)</a:t>
                      </a:r>
                      <a:endParaRPr lang="en-GB" sz="1300"/>
                    </a:p>
                    <a:p>
                      <a:endParaRPr lang="en-GB" sz="1300">
                        <a:solidFill>
                          <a:schemeClr val="tx1"/>
                        </a:solidFill>
                      </a:endParaRPr>
                    </a:p>
                  </a:txBody>
                  <a:tcPr/>
                </a:tc>
                <a:extLst>
                  <a:ext uri="{0D108BD9-81ED-4DB2-BD59-A6C34878D82A}">
                    <a16:rowId xmlns:a16="http://schemas.microsoft.com/office/drawing/2014/main" val="2619350991"/>
                  </a:ext>
                </a:extLst>
              </a:tr>
              <a:tr h="543452">
                <a:tc>
                  <a:txBody>
                    <a:bodyPr/>
                    <a:lstStyle/>
                    <a:p>
                      <a:r>
                        <a:rPr lang="en-GB" sz="1300">
                          <a:solidFill>
                            <a:schemeClr val="tx1"/>
                          </a:solidFill>
                        </a:rPr>
                        <a:t>Available vaccines for 2025/26 season + ovalbumin content</a:t>
                      </a:r>
                    </a:p>
                  </a:txBody>
                  <a:tcPr/>
                </a:tc>
                <a:tc>
                  <a:txBody>
                    <a:bodyPr/>
                    <a:lstStyle/>
                    <a:p>
                      <a:r>
                        <a:rPr lang="en-GB" sz="1300">
                          <a:hlinkClick r:id="rId7"/>
                        </a:rPr>
                        <a:t>All vaccines marketed in the UK for the 2025 to 2026 season</a:t>
                      </a:r>
                      <a:endParaRPr lang="en-GB" sz="1300">
                        <a:solidFill>
                          <a:schemeClr val="tx1"/>
                        </a:solidFill>
                      </a:endParaRPr>
                    </a:p>
                  </a:txBody>
                  <a:tcPr/>
                </a:tc>
                <a:extLst>
                  <a:ext uri="{0D108BD9-81ED-4DB2-BD59-A6C34878D82A}">
                    <a16:rowId xmlns:a16="http://schemas.microsoft.com/office/drawing/2014/main" val="747587972"/>
                  </a:ext>
                </a:extLst>
              </a:tr>
              <a:tr h="408562">
                <a:tc>
                  <a:txBody>
                    <a:bodyPr/>
                    <a:lstStyle/>
                    <a:p>
                      <a:r>
                        <a:rPr lang="en-GB" sz="1300">
                          <a:solidFill>
                            <a:schemeClr val="tx1"/>
                          </a:solidFill>
                        </a:rPr>
                        <a:t>Promotional Materials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hlinkClick r:id="rId8"/>
                        </a:rPr>
                        <a:t>Home - Health Publications</a:t>
                      </a:r>
                      <a:endParaRPr lang="en-GB" sz="1300"/>
                    </a:p>
                    <a:p>
                      <a:endParaRPr lang="en-GB" sz="1300">
                        <a:solidFill>
                          <a:schemeClr val="tx1"/>
                        </a:solidFill>
                      </a:endParaRPr>
                    </a:p>
                  </a:txBody>
                  <a:tcPr/>
                </a:tc>
                <a:extLst>
                  <a:ext uri="{0D108BD9-81ED-4DB2-BD59-A6C34878D82A}">
                    <a16:rowId xmlns:a16="http://schemas.microsoft.com/office/drawing/2014/main" val="1204341695"/>
                  </a:ext>
                </a:extLst>
              </a:tr>
              <a:tr h="402954">
                <a:tc>
                  <a:txBody>
                    <a:bodyPr/>
                    <a:lstStyle/>
                    <a:p>
                      <a:r>
                        <a:rPr lang="en-GB" sz="1300">
                          <a:solidFill>
                            <a:schemeClr val="tx1"/>
                          </a:solidFill>
                        </a:rPr>
                        <a:t>Training resources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solidFill>
                            <a:schemeClr val="tx1"/>
                          </a:solidFill>
                          <a:cs typeface="Arial"/>
                        </a:rPr>
                        <a:t>When available -  </a:t>
                      </a:r>
                      <a:r>
                        <a:rPr lang="en-GB" sz="1300">
                          <a:solidFill>
                            <a:srgbClr val="005EB8"/>
                          </a:solidFill>
                          <a:hlinkClick r:id="rId9">
                            <a:extLst>
                              <a:ext uri="{A12FA001-AC4F-418D-AE19-62706E023703}">
                                <ahyp:hlinkClr xmlns:ahyp="http://schemas.microsoft.com/office/drawing/2018/hyperlinkcolor" val="tx"/>
                              </a:ext>
                            </a:extLst>
                          </a:hlinkClick>
                        </a:rPr>
                        <a:t>Annual flu programme - GOV.UK (www.gov.uk)</a:t>
                      </a:r>
                      <a:endParaRPr lang="en-GB" sz="1300">
                        <a:solidFill>
                          <a:schemeClr val="tx1"/>
                        </a:solidFill>
                      </a:endParaRPr>
                    </a:p>
                  </a:txBody>
                  <a:tcPr/>
                </a:tc>
                <a:extLst>
                  <a:ext uri="{0D108BD9-81ED-4DB2-BD59-A6C34878D82A}">
                    <a16:rowId xmlns:a16="http://schemas.microsoft.com/office/drawing/2014/main" val="1430422266"/>
                  </a:ext>
                </a:extLst>
              </a:tr>
              <a:tr h="481783">
                <a:tc>
                  <a:txBody>
                    <a:bodyPr/>
                    <a:lstStyle/>
                    <a:p>
                      <a:r>
                        <a:rPr lang="en-GB" sz="1300">
                          <a:solidFill>
                            <a:schemeClr val="tx1"/>
                          </a:solidFill>
                        </a:rPr>
                        <a:t>Increasing uptake 2–3-year-olds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hlinkClick r:id="rId10"/>
                        </a:rPr>
                        <a:t>Increasing influenza immunisation uptake among pre-school children - Best practice guidance for general practice (publishing.service.gov.uk)</a:t>
                      </a:r>
                      <a:endParaRPr lang="en-GB" sz="1300"/>
                    </a:p>
                    <a:p>
                      <a:endParaRPr lang="en-GB" sz="1300">
                        <a:solidFill>
                          <a:schemeClr val="tx1"/>
                        </a:solidFill>
                      </a:endParaRPr>
                    </a:p>
                  </a:txBody>
                  <a:tcPr/>
                </a:tc>
                <a:extLst>
                  <a:ext uri="{0D108BD9-81ED-4DB2-BD59-A6C34878D82A}">
                    <a16:rowId xmlns:a16="http://schemas.microsoft.com/office/drawing/2014/main" val="2298297852"/>
                  </a:ext>
                </a:extLst>
              </a:tr>
              <a:tr h="418741">
                <a:tc>
                  <a:txBody>
                    <a:bodyPr/>
                    <a:lstStyle/>
                    <a:p>
                      <a:r>
                        <a:rPr lang="en-GB" sz="1300">
                          <a:solidFill>
                            <a:schemeClr val="tx1"/>
                          </a:solidFill>
                        </a:rPr>
                        <a:t>Childrens aged 2-3 years Flu letter template</a:t>
                      </a:r>
                    </a:p>
                  </a:txBody>
                  <a:tcPr/>
                </a:tc>
                <a:tc>
                  <a:txBody>
                    <a:bodyPr/>
                    <a:lstStyle/>
                    <a:p>
                      <a:r>
                        <a:rPr lang="en-GB" sz="1300">
                          <a:hlinkClick r:id="rId11"/>
                        </a:rPr>
                        <a:t>Flu vaccination: letter template for children aged 2 and 3 years - GOV.UK (www.gov.uk)</a:t>
                      </a:r>
                      <a:endParaRPr lang="en-GB" sz="1300">
                        <a:solidFill>
                          <a:schemeClr val="tx1"/>
                        </a:solidFill>
                      </a:endParaRPr>
                    </a:p>
                  </a:txBody>
                  <a:tcPr/>
                </a:tc>
                <a:extLst>
                  <a:ext uri="{0D108BD9-81ED-4DB2-BD59-A6C34878D82A}">
                    <a16:rowId xmlns:a16="http://schemas.microsoft.com/office/drawing/2014/main" val="2929335523"/>
                  </a:ext>
                </a:extLst>
              </a:tr>
              <a:tr h="489514">
                <a:tc>
                  <a:txBody>
                    <a:bodyPr/>
                    <a:lstStyle/>
                    <a:p>
                      <a:r>
                        <a:rPr lang="en-GB" sz="1300" dirty="0">
                          <a:solidFill>
                            <a:schemeClr val="tx1"/>
                          </a:solidFill>
                        </a:rPr>
                        <a:t>At Risk and carers Flu letter template</a:t>
                      </a:r>
                    </a:p>
                  </a:txBody>
                  <a:tcPr/>
                </a:tc>
                <a:tc>
                  <a:txBody>
                    <a:bodyPr/>
                    <a:lstStyle/>
                    <a:p>
                      <a:r>
                        <a:rPr lang="en-GB" sz="1300" dirty="0">
                          <a:hlinkClick r:id="rId12"/>
                        </a:rPr>
                        <a:t>Flu vaccination: letter template for at risk patients and carers - GOV.UK (www.gov.uk)</a:t>
                      </a:r>
                      <a:endParaRPr lang="en-GB" sz="1300" dirty="0">
                        <a:solidFill>
                          <a:schemeClr val="tx1"/>
                        </a:solidFill>
                      </a:endParaRPr>
                    </a:p>
                  </a:txBody>
                  <a:tcPr/>
                </a:tc>
                <a:extLst>
                  <a:ext uri="{0D108BD9-81ED-4DB2-BD59-A6C34878D82A}">
                    <a16:rowId xmlns:a16="http://schemas.microsoft.com/office/drawing/2014/main" val="572956880"/>
                  </a:ext>
                </a:extLst>
              </a:tr>
            </a:tbl>
          </a:graphicData>
        </a:graphic>
      </p:graphicFrame>
      <p:graphicFrame>
        <p:nvGraphicFramePr>
          <p:cNvPr id="2" name="Diagram 1">
            <a:hlinkClick r:id="rId13" action="ppaction://hlinksldjump"/>
            <a:extLst>
              <a:ext uri="{FF2B5EF4-FFF2-40B4-BE49-F238E27FC236}">
                <a16:creationId xmlns:a16="http://schemas.microsoft.com/office/drawing/2014/main" id="{EBA1AC9A-5B2B-A13D-4ADC-091A5F07D83C}"/>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5" name="Diagram 4">
            <a:extLst>
              <a:ext uri="{FF2B5EF4-FFF2-40B4-BE49-F238E27FC236}">
                <a16:creationId xmlns:a16="http://schemas.microsoft.com/office/drawing/2014/main" id="{D6729F07-B24F-79B8-1626-E235E94E82B8}"/>
              </a:ext>
            </a:extLst>
          </p:cNvPr>
          <p:cNvGraphicFramePr/>
          <p:nvPr>
            <p:extLst>
              <p:ext uri="{D42A27DB-BD31-4B8C-83A1-F6EECF244321}">
                <p14:modId xmlns:p14="http://schemas.microsoft.com/office/powerpoint/2010/main" val="449410876"/>
              </p:ext>
            </p:extLst>
          </p:nvPr>
        </p:nvGraphicFramePr>
        <p:xfrm>
          <a:off x="68154" y="0"/>
          <a:ext cx="9268949" cy="31237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4" name="Diagram 3">
            <a:extLst>
              <a:ext uri="{FF2B5EF4-FFF2-40B4-BE49-F238E27FC236}">
                <a16:creationId xmlns:a16="http://schemas.microsoft.com/office/drawing/2014/main" id="{2D896C07-1829-850A-FA33-621E729BB0BE}"/>
              </a:ext>
            </a:extLst>
          </p:cNvPr>
          <p:cNvGraphicFramePr/>
          <p:nvPr>
            <p:extLst>
              <p:ext uri="{D42A27DB-BD31-4B8C-83A1-F6EECF244321}">
                <p14:modId xmlns:p14="http://schemas.microsoft.com/office/powerpoint/2010/main" val="1112899808"/>
              </p:ext>
            </p:extLst>
          </p:nvPr>
        </p:nvGraphicFramePr>
        <p:xfrm>
          <a:off x="220554" y="70166"/>
          <a:ext cx="9116549" cy="312372"/>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Tree>
    <p:extLst>
      <p:ext uri="{BB962C8B-B14F-4D97-AF65-F5344CB8AC3E}">
        <p14:creationId xmlns:p14="http://schemas.microsoft.com/office/powerpoint/2010/main" val="377524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8080A-762C-FB21-5EBE-1FDB82C3145E}"/>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9DA91F0D-BB93-83B8-6717-BAC9150F57D3}"/>
              </a:ext>
            </a:extLst>
          </p:cNvPr>
          <p:cNvSpPr>
            <a:spLocks noGrp="1"/>
          </p:cNvSpPr>
          <p:nvPr>
            <p:ph type="title"/>
          </p:nvPr>
        </p:nvSpPr>
        <p:spPr>
          <a:xfrm>
            <a:off x="432000" y="588068"/>
            <a:ext cx="11404154" cy="438014"/>
          </a:xfrm>
        </p:spPr>
        <p:txBody>
          <a:bodyPr>
            <a:normAutofit fontScale="90000"/>
          </a:bodyPr>
          <a:lstStyle/>
          <a:p>
            <a:r>
              <a:rPr lang="en-GB" sz="4800" spc="-40"/>
              <a:t> Local Resources</a:t>
            </a:r>
          </a:p>
        </p:txBody>
      </p:sp>
      <p:graphicFrame>
        <p:nvGraphicFramePr>
          <p:cNvPr id="3" name="Content Placeholder 2">
            <a:extLst>
              <a:ext uri="{FF2B5EF4-FFF2-40B4-BE49-F238E27FC236}">
                <a16:creationId xmlns:a16="http://schemas.microsoft.com/office/drawing/2014/main" id="{2F9A15C7-9AA0-015C-7BD1-11343FE6CBE3}"/>
              </a:ext>
            </a:extLst>
          </p:cNvPr>
          <p:cNvGraphicFramePr>
            <a:graphicFrameLocks noGrp="1"/>
          </p:cNvGraphicFramePr>
          <p:nvPr>
            <p:ph idx="1"/>
            <p:extLst>
              <p:ext uri="{D42A27DB-BD31-4B8C-83A1-F6EECF244321}">
                <p14:modId xmlns:p14="http://schemas.microsoft.com/office/powerpoint/2010/main" val="255996078"/>
              </p:ext>
            </p:extLst>
          </p:nvPr>
        </p:nvGraphicFramePr>
        <p:xfrm>
          <a:off x="432000" y="1163099"/>
          <a:ext cx="11088688" cy="4389120"/>
        </p:xfrm>
        <a:graphic>
          <a:graphicData uri="http://schemas.openxmlformats.org/drawingml/2006/table">
            <a:tbl>
              <a:tblPr firstRow="1" bandRow="1">
                <a:tableStyleId>{5C22544A-7EE6-4342-B048-85BDC9FD1C3A}</a:tableStyleId>
              </a:tblPr>
              <a:tblGrid>
                <a:gridCol w="2841552">
                  <a:extLst>
                    <a:ext uri="{9D8B030D-6E8A-4147-A177-3AD203B41FA5}">
                      <a16:colId xmlns:a16="http://schemas.microsoft.com/office/drawing/2014/main" val="3439151486"/>
                    </a:ext>
                  </a:extLst>
                </a:gridCol>
                <a:gridCol w="8247136">
                  <a:extLst>
                    <a:ext uri="{9D8B030D-6E8A-4147-A177-3AD203B41FA5}">
                      <a16:colId xmlns:a16="http://schemas.microsoft.com/office/drawing/2014/main" val="1072472794"/>
                    </a:ext>
                  </a:extLst>
                </a:gridCol>
              </a:tblGrid>
              <a:tr h="0">
                <a:tc>
                  <a:txBody>
                    <a:bodyPr/>
                    <a:lstStyle/>
                    <a:p>
                      <a:r>
                        <a:rPr lang="en-GB">
                          <a:solidFill>
                            <a:schemeClr val="bg1"/>
                          </a:solidFill>
                        </a:rPr>
                        <a:t>Resource</a:t>
                      </a:r>
                    </a:p>
                  </a:txBody>
                  <a:tcPr/>
                </a:tc>
                <a:tc>
                  <a:txBody>
                    <a:bodyPr/>
                    <a:lstStyle/>
                    <a:p>
                      <a:r>
                        <a:rPr lang="en-GB">
                          <a:solidFill>
                            <a:schemeClr val="bg1"/>
                          </a:solidFill>
                        </a:rPr>
                        <a:t>Link</a:t>
                      </a:r>
                    </a:p>
                  </a:txBody>
                  <a:tcPr/>
                </a:tc>
                <a:extLst>
                  <a:ext uri="{0D108BD9-81ED-4DB2-BD59-A6C34878D82A}">
                    <a16:rowId xmlns:a16="http://schemas.microsoft.com/office/drawing/2014/main" val="527975212"/>
                  </a:ext>
                </a:extLst>
              </a:tr>
              <a:tr h="600088">
                <a:tc>
                  <a:txBody>
                    <a:bodyPr/>
                    <a:lstStyle/>
                    <a:p>
                      <a:endParaRPr lang="en-GB" sz="1600">
                        <a:solidFill>
                          <a:schemeClr val="tx1"/>
                        </a:solidFill>
                      </a:endParaRPr>
                    </a:p>
                    <a:p>
                      <a:r>
                        <a:rPr lang="en-GB" sz="1600">
                          <a:solidFill>
                            <a:schemeClr val="tx1"/>
                          </a:solidFill>
                        </a:rPr>
                        <a:t>PGD’s</a:t>
                      </a:r>
                    </a:p>
                    <a:p>
                      <a:endParaRPr lang="en-GB" sz="160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hlinkClick r:id="rId3"/>
                        </a:rPr>
                        <a:t>NHS England — Midlands » Patient Group Directions (PGDs)</a:t>
                      </a:r>
                      <a:endParaRPr lang="en-GB" sz="1600">
                        <a:solidFill>
                          <a:schemeClr val="tx1"/>
                        </a:solidFill>
                      </a:endParaRPr>
                    </a:p>
                  </a:txBody>
                  <a:tcPr/>
                </a:tc>
                <a:extLst>
                  <a:ext uri="{0D108BD9-81ED-4DB2-BD59-A6C34878D82A}">
                    <a16:rowId xmlns:a16="http://schemas.microsoft.com/office/drawing/2014/main" val="3939314590"/>
                  </a:ext>
                </a:extLst>
              </a:tr>
              <a:tr h="595796">
                <a:tc>
                  <a:txBody>
                    <a:bodyPr/>
                    <a:lstStyle/>
                    <a:p>
                      <a:endParaRPr lang="en-GB" sz="1600">
                        <a:solidFill>
                          <a:schemeClr val="tx1"/>
                        </a:solidFill>
                      </a:endParaRPr>
                    </a:p>
                    <a:p>
                      <a:r>
                        <a:rPr lang="en-GB" sz="1600">
                          <a:solidFill>
                            <a:schemeClr val="tx1"/>
                          </a:solidFill>
                        </a:rPr>
                        <a:t>East Midlands Immunisation Clinical Advice Service (EMICAS)</a:t>
                      </a:r>
                    </a:p>
                    <a:p>
                      <a:endParaRPr lang="en-GB" sz="1600">
                        <a:solidFill>
                          <a:schemeClr val="tx1"/>
                        </a:solidFill>
                      </a:endParaRPr>
                    </a:p>
                  </a:txBody>
                  <a:tcPr/>
                </a:tc>
                <a:tc>
                  <a:txBody>
                    <a:bodyPr/>
                    <a:lstStyle/>
                    <a:p>
                      <a:endParaRPr lang="en-GB" sz="16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kern="1200">
                          <a:solidFill>
                            <a:schemeClr val="dk1"/>
                          </a:solidFill>
                          <a:effectLst/>
                          <a:latin typeface="+mn-lt"/>
                          <a:ea typeface="+mn-ea"/>
                          <a:cs typeface="+mn-cs"/>
                          <a:hlinkClick r:id="rId4"/>
                        </a:rPr>
                        <a:t>england.imms@nhs.net</a:t>
                      </a:r>
                      <a:endParaRPr lang="en-GB" sz="1600">
                        <a:solidFill>
                          <a:schemeClr val="tx1"/>
                        </a:solidFill>
                      </a:endParaRPr>
                    </a:p>
                  </a:txBody>
                  <a:tcPr/>
                </a:tc>
                <a:extLst>
                  <a:ext uri="{0D108BD9-81ED-4DB2-BD59-A6C34878D82A}">
                    <a16:rowId xmlns:a16="http://schemas.microsoft.com/office/drawing/2014/main" val="2619350991"/>
                  </a:ext>
                </a:extLst>
              </a:tr>
              <a:tr h="672705">
                <a:tc>
                  <a:txBody>
                    <a:bodyPr/>
                    <a:lstStyle/>
                    <a:p>
                      <a:endParaRPr lang="en-GB" sz="1600">
                        <a:solidFill>
                          <a:schemeClr val="tx1"/>
                        </a:solidFill>
                      </a:endParaRPr>
                    </a:p>
                    <a:p>
                      <a:r>
                        <a:rPr lang="en-GB" sz="1600">
                          <a:solidFill>
                            <a:schemeClr val="tx1"/>
                          </a:solidFill>
                        </a:rPr>
                        <a:t>At-risk patient leaflets</a:t>
                      </a:r>
                    </a:p>
                    <a:p>
                      <a:endParaRPr lang="en-GB" sz="1600">
                        <a:solidFill>
                          <a:schemeClr val="tx1"/>
                        </a:solidFill>
                      </a:endParaRPr>
                    </a:p>
                  </a:txBody>
                  <a:tcPr/>
                </a:tc>
                <a:tc>
                  <a:txBody>
                    <a:bodyPr/>
                    <a:lstStyle/>
                    <a:p>
                      <a:endParaRPr lang="en-GB" sz="1600">
                        <a:solidFill>
                          <a:schemeClr val="tx1"/>
                        </a:solidFill>
                      </a:endParaRPr>
                    </a:p>
                    <a:p>
                      <a:r>
                        <a:rPr lang="en-GB" sz="1600">
                          <a:hlinkClick r:id="rId5"/>
                        </a:rPr>
                        <a:t>NHS England — Midlands » East Midlands Screening and Immunisation Team (SIT)</a:t>
                      </a:r>
                      <a:endParaRPr lang="en-GB" sz="1600">
                        <a:solidFill>
                          <a:schemeClr val="tx1"/>
                        </a:solidFill>
                      </a:endParaRPr>
                    </a:p>
                  </a:txBody>
                  <a:tcPr/>
                </a:tc>
                <a:extLst>
                  <a:ext uri="{0D108BD9-81ED-4DB2-BD59-A6C34878D82A}">
                    <a16:rowId xmlns:a16="http://schemas.microsoft.com/office/drawing/2014/main" val="747587972"/>
                  </a:ext>
                </a:extLst>
              </a:tr>
              <a:tr h="595796">
                <a:tc>
                  <a:txBody>
                    <a:bodyPr/>
                    <a:lstStyle/>
                    <a:p>
                      <a:endParaRPr lang="en-GB" sz="1600">
                        <a:solidFill>
                          <a:schemeClr val="tx1"/>
                        </a:solidFill>
                      </a:endParaRPr>
                    </a:p>
                    <a:p>
                      <a:r>
                        <a:rPr lang="en-GB" sz="1600">
                          <a:solidFill>
                            <a:schemeClr val="tx1"/>
                          </a:solidFill>
                        </a:rPr>
                        <a:t>GP Practice Flu vaccination Toolkit</a:t>
                      </a:r>
                    </a:p>
                    <a:p>
                      <a:endParaRPr lang="en-GB" sz="1600">
                        <a:solidFill>
                          <a:schemeClr val="tx1"/>
                        </a:solidFill>
                      </a:endParaRPr>
                    </a:p>
                  </a:txBody>
                  <a:tcPr/>
                </a:tc>
                <a:tc>
                  <a:txBody>
                    <a:bodyPr/>
                    <a:lstStyle/>
                    <a:p>
                      <a:endParaRPr lang="en-GB" sz="16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hlinkClick r:id="rId5"/>
                        </a:rPr>
                        <a:t>NHS England — Midlands » East Midlands Screening and Immunisation Team (SIT)</a:t>
                      </a:r>
                      <a:endParaRPr lang="en-GB" sz="1600">
                        <a:solidFill>
                          <a:schemeClr val="tx1"/>
                        </a:solidFill>
                      </a:endParaRPr>
                    </a:p>
                    <a:p>
                      <a:endParaRPr lang="en-GB" sz="1600">
                        <a:solidFill>
                          <a:schemeClr val="tx1"/>
                        </a:solidFill>
                      </a:endParaRPr>
                    </a:p>
                  </a:txBody>
                  <a:tcPr/>
                </a:tc>
                <a:extLst>
                  <a:ext uri="{0D108BD9-81ED-4DB2-BD59-A6C34878D82A}">
                    <a16:rowId xmlns:a16="http://schemas.microsoft.com/office/drawing/2014/main" val="1204341695"/>
                  </a:ext>
                </a:extLst>
              </a:tr>
            </a:tbl>
          </a:graphicData>
        </a:graphic>
      </p:graphicFrame>
      <p:graphicFrame>
        <p:nvGraphicFramePr>
          <p:cNvPr id="2" name="Diagram 1">
            <a:hlinkClick r:id="rId6" action="ppaction://hlinksldjump"/>
            <a:extLst>
              <a:ext uri="{FF2B5EF4-FFF2-40B4-BE49-F238E27FC236}">
                <a16:creationId xmlns:a16="http://schemas.microsoft.com/office/drawing/2014/main" id="{EBA1AC9A-5B2B-A13D-4ADC-091A5F07D83C}"/>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a:extLst>
              <a:ext uri="{FF2B5EF4-FFF2-40B4-BE49-F238E27FC236}">
                <a16:creationId xmlns:a16="http://schemas.microsoft.com/office/drawing/2014/main" id="{D6729F07-B24F-79B8-1626-E235E94E82B8}"/>
              </a:ext>
            </a:extLst>
          </p:cNvPr>
          <p:cNvGraphicFramePr/>
          <p:nvPr>
            <p:extLst>
              <p:ext uri="{D42A27DB-BD31-4B8C-83A1-F6EECF244321}">
                <p14:modId xmlns:p14="http://schemas.microsoft.com/office/powerpoint/2010/main" val="426700690"/>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 name="Diagram 3">
            <a:extLst>
              <a:ext uri="{FF2B5EF4-FFF2-40B4-BE49-F238E27FC236}">
                <a16:creationId xmlns:a16="http://schemas.microsoft.com/office/drawing/2014/main" id="{CACD16A9-ABD6-E93B-C821-C2A39DD420C5}"/>
              </a:ext>
            </a:extLst>
          </p:cNvPr>
          <p:cNvGraphicFramePr/>
          <p:nvPr>
            <p:extLst>
              <p:ext uri="{D42A27DB-BD31-4B8C-83A1-F6EECF244321}">
                <p14:modId xmlns:p14="http://schemas.microsoft.com/office/powerpoint/2010/main" val="3492814958"/>
              </p:ext>
            </p:extLst>
          </p:nvPr>
        </p:nvGraphicFramePr>
        <p:xfrm>
          <a:off x="118664" y="70166"/>
          <a:ext cx="9218439" cy="36183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87141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E91C-37E4-996A-C58F-FE59E524D37F}"/>
              </a:ext>
            </a:extLst>
          </p:cNvPr>
          <p:cNvSpPr>
            <a:spLocks noGrp="1"/>
          </p:cNvSpPr>
          <p:nvPr>
            <p:ph type="title"/>
          </p:nvPr>
        </p:nvSpPr>
        <p:spPr>
          <a:xfrm>
            <a:off x="771852" y="897677"/>
            <a:ext cx="4467999" cy="1325563"/>
          </a:xfrm>
        </p:spPr>
        <p:txBody>
          <a:bodyPr/>
          <a:lstStyle/>
          <a:p>
            <a:r>
              <a:rPr lang="en-GB"/>
              <a:t>Aim of this toolkit</a:t>
            </a:r>
          </a:p>
        </p:txBody>
      </p:sp>
      <p:sp>
        <p:nvSpPr>
          <p:cNvPr id="3" name="Text Placeholder 2">
            <a:extLst>
              <a:ext uri="{FF2B5EF4-FFF2-40B4-BE49-F238E27FC236}">
                <a16:creationId xmlns:a16="http://schemas.microsoft.com/office/drawing/2014/main" id="{150115BC-3C5F-8278-55BC-EE10F6951668}"/>
              </a:ext>
            </a:extLst>
          </p:cNvPr>
          <p:cNvSpPr>
            <a:spLocks noGrp="1"/>
          </p:cNvSpPr>
          <p:nvPr>
            <p:ph type="body" sz="quarter" idx="13"/>
          </p:nvPr>
        </p:nvSpPr>
        <p:spPr>
          <a:xfrm>
            <a:off x="684652" y="2562098"/>
            <a:ext cx="6557396" cy="4191993"/>
          </a:xfrm>
        </p:spPr>
        <p:txBody>
          <a:bodyPr>
            <a:normAutofit/>
          </a:bodyPr>
          <a:lstStyle/>
          <a:p>
            <a:r>
              <a:rPr lang="en-GB" sz="1800"/>
              <a:t>The purpose of this toolkit is to support GP Practices improve </a:t>
            </a:r>
          </a:p>
          <a:p>
            <a:r>
              <a:rPr lang="en-GB" sz="1800"/>
              <a:t>flu vaccine uptake in 2025/26 flu season</a:t>
            </a:r>
            <a:endParaRPr lang="en-GB" sz="1800" u="sng">
              <a:solidFill>
                <a:srgbClr val="0563C1"/>
              </a:solidFill>
              <a:effectLst/>
              <a:latin typeface="Calibri" panose="020F0502020204030204" pitchFamily="34" charset="0"/>
              <a:ea typeface="Calibri" panose="020F0502020204030204" pitchFamily="34" charset="0"/>
              <a:hlinkClick r:id="rId3"/>
            </a:endParaRPr>
          </a:p>
          <a:p>
            <a:endParaRPr lang="en-GB" sz="1800" u="sng">
              <a:solidFill>
                <a:srgbClr val="0563C1"/>
              </a:solidFill>
              <a:latin typeface="Calibri" panose="020F0502020204030204" pitchFamily="34" charset="0"/>
              <a:ea typeface="Calibri" panose="020F0502020204030204" pitchFamily="34" charset="0"/>
              <a:hlinkClick r:id="rId3"/>
            </a:endParaRPr>
          </a:p>
          <a:p>
            <a:r>
              <a:rPr lang="en-GB" sz="1800">
                <a:hlinkClick r:id="rId4"/>
              </a:rPr>
              <a:t>National flu immunisation programme 2025 to 2026 letter - GOV.UK</a:t>
            </a:r>
            <a:endParaRPr lang="en-GB" sz="1800"/>
          </a:p>
        </p:txBody>
      </p:sp>
    </p:spTree>
    <p:extLst>
      <p:ext uri="{BB962C8B-B14F-4D97-AF65-F5344CB8AC3E}">
        <p14:creationId xmlns:p14="http://schemas.microsoft.com/office/powerpoint/2010/main" val="18018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AE774D-3A44-88A5-DD9E-F9048AA7DD2A}"/>
              </a:ext>
            </a:extLst>
          </p:cNvPr>
          <p:cNvSpPr>
            <a:spLocks noGrp="1"/>
          </p:cNvSpPr>
          <p:nvPr>
            <p:ph type="body" sz="quarter" idx="13"/>
          </p:nvPr>
        </p:nvSpPr>
        <p:spPr>
          <a:xfrm>
            <a:off x="432001" y="1272985"/>
            <a:ext cx="11012644" cy="412379"/>
          </a:xfrm>
        </p:spPr>
        <p:txBody>
          <a:bodyPr/>
          <a:lstStyle/>
          <a:p>
            <a:r>
              <a:rPr lang="en-GB" sz="2000"/>
              <a:t>Please refer any healthy school aged children to the appropriate SAIS Team if they have missed vaccination in school, including children that are home schooled</a:t>
            </a:r>
          </a:p>
        </p:txBody>
      </p:sp>
      <p:sp>
        <p:nvSpPr>
          <p:cNvPr id="4" name="Title 3">
            <a:extLst>
              <a:ext uri="{FF2B5EF4-FFF2-40B4-BE49-F238E27FC236}">
                <a16:creationId xmlns:a16="http://schemas.microsoft.com/office/drawing/2014/main" id="{0D4EE3D1-5841-0BF9-F3D9-F177DA544776}"/>
              </a:ext>
            </a:extLst>
          </p:cNvPr>
          <p:cNvSpPr>
            <a:spLocks noGrp="1"/>
          </p:cNvSpPr>
          <p:nvPr>
            <p:ph type="title"/>
          </p:nvPr>
        </p:nvSpPr>
        <p:spPr>
          <a:xfrm>
            <a:off x="432000" y="62754"/>
            <a:ext cx="11404154" cy="1500800"/>
          </a:xfrm>
        </p:spPr>
        <p:txBody>
          <a:bodyPr>
            <a:normAutofit/>
          </a:bodyPr>
          <a:lstStyle/>
          <a:p>
            <a:r>
              <a:rPr lang="en-GB" sz="3200"/>
              <a:t>Local Resources</a:t>
            </a:r>
            <a:br>
              <a:rPr lang="en-GB" sz="3200"/>
            </a:br>
            <a:r>
              <a:rPr lang="en-GB" sz="3200"/>
              <a:t>School Aged Immunisation Team Contact Details</a:t>
            </a:r>
          </a:p>
        </p:txBody>
      </p:sp>
      <p:graphicFrame>
        <p:nvGraphicFramePr>
          <p:cNvPr id="2" name="Diagram 1">
            <a:extLst>
              <a:ext uri="{FF2B5EF4-FFF2-40B4-BE49-F238E27FC236}">
                <a16:creationId xmlns:a16="http://schemas.microsoft.com/office/drawing/2014/main" id="{A4BB0E52-7247-5732-1656-EC61308BC9D4}"/>
              </a:ext>
            </a:extLst>
          </p:cNvPr>
          <p:cNvGraphicFramePr/>
          <p:nvPr>
            <p:extLst>
              <p:ext uri="{D42A27DB-BD31-4B8C-83A1-F6EECF244321}">
                <p14:modId xmlns:p14="http://schemas.microsoft.com/office/powerpoint/2010/main" val="1580357332"/>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A48C8F35-DE79-D204-66B3-5837D6F65D93}"/>
              </a:ext>
            </a:extLst>
          </p:cNvPr>
          <p:cNvGraphicFramePr/>
          <p:nvPr>
            <p:extLst>
              <p:ext uri="{D42A27DB-BD31-4B8C-83A1-F6EECF244321}">
                <p14:modId xmlns:p14="http://schemas.microsoft.com/office/powerpoint/2010/main" val="175953001"/>
              </p:ext>
            </p:extLst>
          </p:nvPr>
        </p:nvGraphicFramePr>
        <p:xfrm>
          <a:off x="68154" y="73834"/>
          <a:ext cx="9327131" cy="3012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ontent Placeholder 6">
            <a:extLst>
              <a:ext uri="{FF2B5EF4-FFF2-40B4-BE49-F238E27FC236}">
                <a16:creationId xmlns:a16="http://schemas.microsoft.com/office/drawing/2014/main" id="{D3C41186-1486-F330-45B3-2B3212ECBA7F}"/>
              </a:ext>
            </a:extLst>
          </p:cNvPr>
          <p:cNvSpPr>
            <a:spLocks noGrp="1"/>
          </p:cNvSpPr>
          <p:nvPr>
            <p:ph idx="1"/>
          </p:nvPr>
        </p:nvSpPr>
        <p:spPr/>
        <p:txBody>
          <a:bodyPr/>
          <a:lstStyle/>
          <a:p>
            <a:endParaRPr lang="en-GB"/>
          </a:p>
        </p:txBody>
      </p:sp>
      <p:graphicFrame>
        <p:nvGraphicFramePr>
          <p:cNvPr id="8" name="Content Placeholder 11">
            <a:extLst>
              <a:ext uri="{FF2B5EF4-FFF2-40B4-BE49-F238E27FC236}">
                <a16:creationId xmlns:a16="http://schemas.microsoft.com/office/drawing/2014/main" id="{D487C347-0015-8E7B-5B51-91A7C4D53657}"/>
              </a:ext>
            </a:extLst>
          </p:cNvPr>
          <p:cNvGraphicFramePr>
            <a:graphicFrameLocks/>
          </p:cNvGraphicFramePr>
          <p:nvPr>
            <p:extLst>
              <p:ext uri="{D42A27DB-BD31-4B8C-83A1-F6EECF244321}">
                <p14:modId xmlns:p14="http://schemas.microsoft.com/office/powerpoint/2010/main" val="797028759"/>
              </p:ext>
            </p:extLst>
          </p:nvPr>
        </p:nvGraphicFramePr>
        <p:xfrm>
          <a:off x="432000" y="1966659"/>
          <a:ext cx="11126016" cy="4123245"/>
        </p:xfrm>
        <a:graphic>
          <a:graphicData uri="http://schemas.openxmlformats.org/drawingml/2006/table">
            <a:tbl>
              <a:tblPr firstRow="1" firstCol="1" bandRow="1"/>
              <a:tblGrid>
                <a:gridCol w="2153884">
                  <a:extLst>
                    <a:ext uri="{9D8B030D-6E8A-4147-A177-3AD203B41FA5}">
                      <a16:colId xmlns:a16="http://schemas.microsoft.com/office/drawing/2014/main" val="2023087109"/>
                    </a:ext>
                  </a:extLst>
                </a:gridCol>
                <a:gridCol w="3696929">
                  <a:extLst>
                    <a:ext uri="{9D8B030D-6E8A-4147-A177-3AD203B41FA5}">
                      <a16:colId xmlns:a16="http://schemas.microsoft.com/office/drawing/2014/main" val="1088338875"/>
                    </a:ext>
                  </a:extLst>
                </a:gridCol>
                <a:gridCol w="5275203">
                  <a:extLst>
                    <a:ext uri="{9D8B030D-6E8A-4147-A177-3AD203B41FA5}">
                      <a16:colId xmlns:a16="http://schemas.microsoft.com/office/drawing/2014/main" val="4211673938"/>
                    </a:ext>
                  </a:extLst>
                </a:gridCol>
              </a:tblGrid>
              <a:tr h="831885">
                <a:tc>
                  <a:txBody>
                    <a:bodyPr/>
                    <a:lstStyle/>
                    <a:p>
                      <a:pPr>
                        <a:lnSpc>
                          <a:spcPct val="107000"/>
                        </a:lnSpc>
                        <a:spcAft>
                          <a:spcPts val="800"/>
                        </a:spcAft>
                        <a:tabLst>
                          <a:tab pos="838200" algn="l"/>
                        </a:tabLst>
                      </a:pPr>
                      <a:r>
                        <a:rPr lang="en-GB" sz="1800" b="1" kern="100">
                          <a:solidFill>
                            <a:srgbClr val="000000"/>
                          </a:solidFill>
                          <a:effectLst/>
                          <a:highlight>
                            <a:srgbClr val="C1E4F5"/>
                          </a:highlight>
                          <a:latin typeface="+mn-lt"/>
                          <a:ea typeface="Aptos" panose="020B0004020202020204" pitchFamily="34" charset="0"/>
                          <a:cs typeface="Arial" panose="020B0604020202020204" pitchFamily="34" charset="0"/>
                        </a:rPr>
                        <a:t>Derbyshire</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IntraHealth</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u="sng" kern="100">
                          <a:solidFill>
                            <a:srgbClr val="000000"/>
                          </a:solidFill>
                          <a:effectLst/>
                          <a:highlight>
                            <a:srgbClr val="C1E4F5"/>
                          </a:highlight>
                          <a:latin typeface="+mn-lt"/>
                          <a:ea typeface="Aptos" panose="020B0004020202020204" pitchFamily="34" charset="0"/>
                          <a:cs typeface="Arial" panose="020B0604020202020204" pitchFamily="34" charset="0"/>
                          <a:hlinkClick r:id="rId13"/>
                        </a:rPr>
                        <a:t>immunisations.derbyshire@intrahealth.co.uk</a:t>
                      </a: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 </a:t>
                      </a:r>
                      <a:endParaRPr lang="en-GB" sz="1800" kern="100">
                        <a:effectLst/>
                        <a:highlight>
                          <a:srgbClr val="C1E4F5"/>
                        </a:highlight>
                        <a:latin typeface="+mn-lt"/>
                        <a:ea typeface="Aptos" panose="020B0004020202020204" pitchFamily="34" charset="0"/>
                        <a:cs typeface="Arial" panose="020B0604020202020204" pitchFamily="34" charset="0"/>
                      </a:endParaRPr>
                    </a:p>
                    <a:p>
                      <a:pPr>
                        <a:lnSpc>
                          <a:spcPct val="107000"/>
                        </a:lnSpc>
                        <a:spcAft>
                          <a:spcPts val="800"/>
                        </a:spcAft>
                        <a:tabLst>
                          <a:tab pos="838200" algn="l"/>
                        </a:tabLst>
                      </a:pP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Tel: 03333583397 Option 5</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4194988528"/>
                  </a:ext>
                </a:extLst>
              </a:tr>
              <a:tr h="831885">
                <a:tc>
                  <a:txBody>
                    <a:bodyPr/>
                    <a:lstStyle/>
                    <a:p>
                      <a:pPr>
                        <a:lnSpc>
                          <a:spcPct val="107000"/>
                        </a:lnSpc>
                        <a:spcAft>
                          <a:spcPts val="800"/>
                        </a:spcAft>
                        <a:tabLst>
                          <a:tab pos="838200" algn="l"/>
                        </a:tabLst>
                      </a:pPr>
                      <a:r>
                        <a:rPr lang="en-GB" sz="1800" b="1" kern="100">
                          <a:solidFill>
                            <a:srgbClr val="000000"/>
                          </a:solidFill>
                          <a:effectLst/>
                          <a:highlight>
                            <a:srgbClr val="C1E4F5"/>
                          </a:highlight>
                          <a:latin typeface="+mn-lt"/>
                          <a:ea typeface="Aptos" panose="020B0004020202020204" pitchFamily="34" charset="0"/>
                          <a:cs typeface="Arial" panose="020B0604020202020204" pitchFamily="34" charset="0"/>
                        </a:rPr>
                        <a:t>Nottinghamshire</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kern="100" err="1">
                          <a:solidFill>
                            <a:srgbClr val="000000"/>
                          </a:solidFill>
                          <a:effectLst/>
                          <a:highlight>
                            <a:srgbClr val="C1E4F5"/>
                          </a:highlight>
                          <a:latin typeface="+mn-lt"/>
                          <a:ea typeface="Aptos" panose="020B0004020202020204" pitchFamily="34" charset="0"/>
                          <a:cs typeface="Arial" panose="020B0604020202020204" pitchFamily="34" charset="0"/>
                        </a:rPr>
                        <a:t>IntraHealth</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u="sng" kern="100">
                          <a:solidFill>
                            <a:srgbClr val="000000"/>
                          </a:solidFill>
                          <a:effectLst/>
                          <a:highlight>
                            <a:srgbClr val="C1E4F5"/>
                          </a:highlight>
                          <a:latin typeface="+mn-lt"/>
                          <a:ea typeface="Aptos" panose="020B0004020202020204" pitchFamily="34" charset="0"/>
                          <a:cs typeface="Arial" panose="020B0604020202020204" pitchFamily="34" charset="0"/>
                          <a:hlinkClick r:id="rId13"/>
                        </a:rPr>
                        <a:t>immunisations.nottinghamshire@intrahealth.co.uk</a:t>
                      </a: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 </a:t>
                      </a:r>
                      <a:endParaRPr lang="en-GB" sz="1800" kern="100">
                        <a:effectLst/>
                        <a:highlight>
                          <a:srgbClr val="C1E4F5"/>
                        </a:highlight>
                        <a:latin typeface="+mn-lt"/>
                        <a:ea typeface="Aptos" panose="020B0004020202020204" pitchFamily="34" charset="0"/>
                        <a:cs typeface="Arial" panose="020B0604020202020204" pitchFamily="34" charset="0"/>
                      </a:endParaRPr>
                    </a:p>
                    <a:p>
                      <a:pPr>
                        <a:lnSpc>
                          <a:spcPct val="107000"/>
                        </a:lnSpc>
                        <a:spcAft>
                          <a:spcPts val="800"/>
                        </a:spcAft>
                        <a:tabLst>
                          <a:tab pos="838200" algn="l"/>
                        </a:tabLst>
                      </a:pP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Tel: 03333583397 Option 4</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2433628523"/>
                  </a:ext>
                </a:extLst>
              </a:tr>
              <a:tr h="718765">
                <a:tc>
                  <a:txBody>
                    <a:bodyPr/>
                    <a:lstStyle/>
                    <a:p>
                      <a:pPr>
                        <a:lnSpc>
                          <a:spcPct val="107000"/>
                        </a:lnSpc>
                        <a:spcAft>
                          <a:spcPts val="800"/>
                        </a:spcAft>
                        <a:tabLst>
                          <a:tab pos="838200" algn="l"/>
                        </a:tabLst>
                      </a:pPr>
                      <a:r>
                        <a:rPr lang="en-GB" sz="1800" b="1" kern="100">
                          <a:solidFill>
                            <a:srgbClr val="000000"/>
                          </a:solidFill>
                          <a:effectLst/>
                          <a:highlight>
                            <a:srgbClr val="C1E4F5"/>
                          </a:highlight>
                          <a:latin typeface="+mn-lt"/>
                          <a:ea typeface="Aptos" panose="020B0004020202020204" pitchFamily="34" charset="0"/>
                          <a:cs typeface="Arial" panose="020B0604020202020204" pitchFamily="34" charset="0"/>
                        </a:rPr>
                        <a:t>Lincolnshire</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Lincolnshire Community Health Services NHS Trust </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Tel: 01522 572950</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3571600619"/>
                  </a:ext>
                </a:extLst>
              </a:tr>
              <a:tr h="718765">
                <a:tc>
                  <a:txBody>
                    <a:bodyPr/>
                    <a:lstStyle/>
                    <a:p>
                      <a:pPr>
                        <a:lnSpc>
                          <a:spcPct val="107000"/>
                        </a:lnSpc>
                        <a:spcAft>
                          <a:spcPts val="800"/>
                        </a:spcAft>
                        <a:tabLst>
                          <a:tab pos="838200" algn="l"/>
                        </a:tabLst>
                      </a:pPr>
                      <a:r>
                        <a:rPr lang="en-GB" sz="1800" b="1" kern="100">
                          <a:solidFill>
                            <a:srgbClr val="000000"/>
                          </a:solidFill>
                          <a:effectLst/>
                          <a:highlight>
                            <a:srgbClr val="C1E4F5"/>
                          </a:highlight>
                          <a:latin typeface="+mn-lt"/>
                          <a:ea typeface="Aptos" panose="020B0004020202020204" pitchFamily="34" charset="0"/>
                          <a:cs typeface="Arial" panose="020B0604020202020204" pitchFamily="34" charset="0"/>
                        </a:rPr>
                        <a:t>Leicestershire</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Leicestershire Partnership NHS Trust</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Tel: 0300 3000 007</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437626606"/>
                  </a:ext>
                </a:extLst>
              </a:tr>
              <a:tr h="1021945">
                <a:tc>
                  <a:txBody>
                    <a:bodyPr/>
                    <a:lstStyle/>
                    <a:p>
                      <a:pPr>
                        <a:lnSpc>
                          <a:spcPct val="107000"/>
                        </a:lnSpc>
                        <a:spcAft>
                          <a:spcPts val="800"/>
                        </a:spcAft>
                        <a:tabLst>
                          <a:tab pos="838200" algn="l"/>
                        </a:tabLst>
                      </a:pPr>
                      <a:r>
                        <a:rPr lang="en-GB" sz="1800" b="1" kern="100">
                          <a:solidFill>
                            <a:srgbClr val="000000"/>
                          </a:solidFill>
                          <a:effectLst/>
                          <a:highlight>
                            <a:srgbClr val="C1E4F5"/>
                          </a:highlight>
                          <a:latin typeface="+mn-lt"/>
                          <a:ea typeface="Aptos" panose="020B0004020202020204" pitchFamily="34" charset="0"/>
                          <a:cs typeface="Arial" panose="020B0604020202020204" pitchFamily="34" charset="0"/>
                        </a:rPr>
                        <a:t>Northamptonshire</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Northamptonshire Healthcare Foundation Trust</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tc>
                  <a:txBody>
                    <a:bodyPr/>
                    <a:lstStyle/>
                    <a:p>
                      <a:pPr>
                        <a:lnSpc>
                          <a:spcPct val="107000"/>
                        </a:lnSpc>
                        <a:spcAft>
                          <a:spcPts val="800"/>
                        </a:spcAft>
                        <a:tabLst>
                          <a:tab pos="838200" algn="l"/>
                        </a:tabLst>
                      </a:pPr>
                      <a:r>
                        <a:rPr lang="en-GB" sz="1800" kern="100">
                          <a:solidFill>
                            <a:srgbClr val="000000"/>
                          </a:solidFill>
                          <a:effectLst/>
                          <a:highlight>
                            <a:srgbClr val="C1E4F5"/>
                          </a:highlight>
                          <a:latin typeface="+mn-lt"/>
                          <a:ea typeface="Aptos" panose="020B0004020202020204" pitchFamily="34" charset="0"/>
                          <a:cs typeface="Arial" panose="020B0604020202020204" pitchFamily="34" charset="0"/>
                        </a:rPr>
                        <a:t>0800 170 7055 option 5</a:t>
                      </a:r>
                      <a:endParaRPr lang="en-GB" sz="1800" kern="100">
                        <a:effectLst/>
                        <a:highlight>
                          <a:srgbClr val="C1E4F5"/>
                        </a:highlight>
                        <a:latin typeface="+mn-lt"/>
                        <a:ea typeface="Aptos" panose="020B00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E4F5"/>
                    </a:solidFill>
                  </a:tcPr>
                </a:tc>
                <a:extLst>
                  <a:ext uri="{0D108BD9-81ED-4DB2-BD59-A6C34878D82A}">
                    <a16:rowId xmlns:a16="http://schemas.microsoft.com/office/drawing/2014/main" val="2930512072"/>
                  </a:ext>
                </a:extLst>
              </a:tr>
            </a:tbl>
          </a:graphicData>
        </a:graphic>
      </p:graphicFrame>
    </p:spTree>
    <p:extLst>
      <p:ext uri="{BB962C8B-B14F-4D97-AF65-F5344CB8AC3E}">
        <p14:creationId xmlns:p14="http://schemas.microsoft.com/office/powerpoint/2010/main" val="273777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168676" y="403412"/>
            <a:ext cx="11404154" cy="735106"/>
          </a:xfrm>
        </p:spPr>
        <p:txBody>
          <a:bodyPr/>
          <a:lstStyle/>
          <a:p>
            <a:r>
              <a:rPr lang="en-GB" spc="-40"/>
              <a:t>Contents</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84830" y="1312269"/>
            <a:ext cx="11088000" cy="5046650"/>
          </a:xfrm>
        </p:spPr>
        <p:txBody>
          <a:bodyPr>
            <a:normAutofit fontScale="92500" lnSpcReduction="10000"/>
          </a:bodyPr>
          <a:lstStyle/>
          <a:p>
            <a:pPr marL="457200" indent="-457200">
              <a:lnSpc>
                <a:spcPct val="100000"/>
              </a:lnSpc>
              <a:spcAft>
                <a:spcPts val="1200"/>
              </a:spcAft>
              <a:buClr>
                <a:schemeClr val="accent6"/>
              </a:buClr>
              <a:buFont typeface="+mj-lt"/>
              <a:buAutoNum type="arabicPeriod"/>
            </a:pPr>
            <a:r>
              <a:rPr lang="en-GB" sz="2400"/>
              <a:t>Background </a:t>
            </a:r>
          </a:p>
          <a:p>
            <a:pPr marL="457200" indent="-457200">
              <a:lnSpc>
                <a:spcPct val="100000"/>
              </a:lnSpc>
              <a:spcAft>
                <a:spcPts val="1200"/>
              </a:spcAft>
              <a:buClr>
                <a:schemeClr val="accent6"/>
              </a:buClr>
              <a:buFont typeface="+mj-lt"/>
              <a:buAutoNum type="arabicPeriod"/>
            </a:pPr>
            <a:r>
              <a:rPr lang="en-GB" sz="2400"/>
              <a:t>2025/2026 flu programme rationale</a:t>
            </a:r>
          </a:p>
          <a:p>
            <a:pPr marL="457200" indent="-457200">
              <a:spcAft>
                <a:spcPts val="1200"/>
              </a:spcAft>
              <a:buClr>
                <a:schemeClr val="accent6"/>
              </a:buClr>
              <a:buFont typeface="+mj-lt"/>
              <a:buAutoNum type="arabicPeriod"/>
            </a:pPr>
            <a:r>
              <a:rPr lang="en-GB" sz="2400"/>
              <a:t>Adult flu vaccines 2025/26</a:t>
            </a:r>
          </a:p>
          <a:p>
            <a:pPr marL="457200" indent="-457200">
              <a:spcAft>
                <a:spcPts val="1200"/>
              </a:spcAft>
              <a:buClr>
                <a:schemeClr val="accent6"/>
              </a:buClr>
              <a:buFont typeface="+mj-lt"/>
              <a:buAutoNum type="arabicPeriod"/>
            </a:pPr>
            <a:r>
              <a:rPr lang="en-GB" sz="2400"/>
              <a:t>Children’s flu vaccines 2025/26</a:t>
            </a:r>
          </a:p>
          <a:p>
            <a:pPr marL="457200" indent="-457200">
              <a:lnSpc>
                <a:spcPct val="100000"/>
              </a:lnSpc>
              <a:spcAft>
                <a:spcPts val="1200"/>
              </a:spcAft>
              <a:buClr>
                <a:schemeClr val="accent6"/>
              </a:buClr>
              <a:buFont typeface="+mj-lt"/>
              <a:buAutoNum type="arabicPeriod"/>
            </a:pPr>
            <a:r>
              <a:rPr lang="en-GB" sz="2400"/>
              <a:t>Top Tips</a:t>
            </a:r>
          </a:p>
          <a:p>
            <a:pPr marL="457200" indent="-457200">
              <a:lnSpc>
                <a:spcPct val="100000"/>
              </a:lnSpc>
              <a:spcAft>
                <a:spcPts val="1200"/>
              </a:spcAft>
              <a:buClr>
                <a:schemeClr val="accent6"/>
              </a:buClr>
              <a:buFont typeface="+mj-lt"/>
              <a:buAutoNum type="arabicPeriod"/>
            </a:pPr>
            <a:r>
              <a:rPr lang="en-GB" sz="2400"/>
              <a:t>Accurate recording of flu vaccinations</a:t>
            </a:r>
          </a:p>
          <a:p>
            <a:pPr marL="457200" indent="-457200">
              <a:lnSpc>
                <a:spcPct val="100000"/>
              </a:lnSpc>
              <a:spcAft>
                <a:spcPts val="1200"/>
              </a:spcAft>
              <a:buClr>
                <a:schemeClr val="accent6"/>
              </a:buClr>
              <a:buFont typeface="+mj-lt"/>
              <a:buAutoNum type="arabicPeriod"/>
            </a:pPr>
            <a:r>
              <a:rPr lang="en-GB" sz="2400" err="1"/>
              <a:t>ImmForm</a:t>
            </a:r>
            <a:endParaRPr lang="en-GB" sz="2400"/>
          </a:p>
          <a:p>
            <a:pPr marL="457200" indent="-457200">
              <a:lnSpc>
                <a:spcPct val="100000"/>
              </a:lnSpc>
              <a:spcAft>
                <a:spcPts val="1200"/>
              </a:spcAft>
              <a:buClr>
                <a:schemeClr val="accent6"/>
              </a:buClr>
              <a:buFont typeface="+mj-lt"/>
              <a:buAutoNum type="arabicPeriod"/>
            </a:pPr>
            <a:r>
              <a:rPr lang="en-GB" sz="2400"/>
              <a:t>Clinical queries &amp; PGD’s</a:t>
            </a:r>
          </a:p>
          <a:p>
            <a:pPr marL="457200" indent="-457200">
              <a:lnSpc>
                <a:spcPct val="100000"/>
              </a:lnSpc>
              <a:spcAft>
                <a:spcPts val="1200"/>
              </a:spcAft>
              <a:buClr>
                <a:schemeClr val="accent6"/>
              </a:buClr>
              <a:buFont typeface="+mj-lt"/>
              <a:buAutoNum type="arabicPeriod"/>
            </a:pPr>
            <a:r>
              <a:rPr lang="en-GB" sz="2400"/>
              <a:t>FAQ’s</a:t>
            </a:r>
          </a:p>
          <a:p>
            <a:pPr marL="457200" indent="-457200">
              <a:spcAft>
                <a:spcPts val="1200"/>
              </a:spcAft>
              <a:buClr>
                <a:schemeClr val="accent6"/>
              </a:buClr>
              <a:buFont typeface="+mj-lt"/>
              <a:buAutoNum type="arabicPeriod"/>
            </a:pPr>
            <a:r>
              <a:rPr lang="en-GB" sz="2400"/>
              <a:t>National resources </a:t>
            </a:r>
          </a:p>
          <a:p>
            <a:pPr marL="457200" indent="-457200">
              <a:spcAft>
                <a:spcPts val="1200"/>
              </a:spcAft>
              <a:buClr>
                <a:schemeClr val="accent6"/>
              </a:buClr>
              <a:buFont typeface="+mj-lt"/>
              <a:buAutoNum type="arabicPeriod"/>
            </a:pPr>
            <a:r>
              <a:rPr lang="en-GB" sz="2400"/>
              <a:t>Local resources</a:t>
            </a:r>
          </a:p>
          <a:p>
            <a:pPr>
              <a:spcAft>
                <a:spcPts val="1200"/>
              </a:spcAft>
              <a:buClr>
                <a:schemeClr val="accent6"/>
              </a:buClr>
            </a:pPr>
            <a:endParaRPr lang="en-GB" sz="2400"/>
          </a:p>
          <a:p>
            <a:pPr>
              <a:lnSpc>
                <a:spcPct val="100000"/>
              </a:lnSpc>
              <a:spcAft>
                <a:spcPts val="1200"/>
              </a:spcAft>
              <a:buClr>
                <a:schemeClr val="accent6"/>
              </a:buClr>
            </a:pPr>
            <a:endParaRPr lang="en-GB" sz="2400"/>
          </a:p>
          <a:p>
            <a:pPr>
              <a:lnSpc>
                <a:spcPct val="100000"/>
              </a:lnSpc>
              <a:spcAft>
                <a:spcPts val="1200"/>
              </a:spcAft>
              <a:buClr>
                <a:schemeClr val="accent6"/>
              </a:buClr>
            </a:pPr>
            <a:endParaRPr lang="en-GB" sz="2400"/>
          </a:p>
          <a:p>
            <a:pPr>
              <a:lnSpc>
                <a:spcPct val="100000"/>
              </a:lnSpc>
              <a:spcAft>
                <a:spcPts val="1200"/>
              </a:spcAft>
              <a:buClr>
                <a:schemeClr val="accent6"/>
              </a:buClr>
            </a:pPr>
            <a:endParaRPr lang="en-GB" sz="2400"/>
          </a:p>
          <a:p>
            <a:pPr>
              <a:lnSpc>
                <a:spcPct val="100000"/>
              </a:lnSpc>
              <a:spcAft>
                <a:spcPts val="1200"/>
              </a:spcAft>
              <a:buClr>
                <a:schemeClr val="accent6"/>
              </a:buClr>
            </a:pPr>
            <a:endParaRPr lang="en-GB" sz="2400"/>
          </a:p>
          <a:p>
            <a:pPr>
              <a:lnSpc>
                <a:spcPct val="100000"/>
              </a:lnSpc>
              <a:spcAft>
                <a:spcPts val="1200"/>
              </a:spcAft>
              <a:buClr>
                <a:schemeClr val="accent6"/>
              </a:buClr>
            </a:pPr>
            <a:endParaRPr lang="en-GB" sz="2400"/>
          </a:p>
        </p:txBody>
      </p:sp>
      <p:graphicFrame>
        <p:nvGraphicFramePr>
          <p:cNvPr id="4" name="Diagram 3">
            <a:hlinkClick r:id="rId3" action="ppaction://hlinksldjump"/>
            <a:extLst>
              <a:ext uri="{FF2B5EF4-FFF2-40B4-BE49-F238E27FC236}">
                <a16:creationId xmlns:a16="http://schemas.microsoft.com/office/drawing/2014/main" id="{0741F5A1-467A-C486-993B-D3E841AF2D0F}"/>
              </a:ext>
            </a:extLst>
          </p:cNvPr>
          <p:cNvGraphicFramePr/>
          <p:nvPr>
            <p:extLst>
              <p:ext uri="{D42A27DB-BD31-4B8C-83A1-F6EECF244321}">
                <p14:modId xmlns:p14="http://schemas.microsoft.com/office/powerpoint/2010/main" val="611079491"/>
              </p:ext>
            </p:extLst>
          </p:nvPr>
        </p:nvGraphicFramePr>
        <p:xfrm>
          <a:off x="168675" y="115986"/>
          <a:ext cx="9114927" cy="4563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a:hlinkClick r:id="rId3" action="ppaction://hlinksldjump"/>
            <a:extLst>
              <a:ext uri="{FF2B5EF4-FFF2-40B4-BE49-F238E27FC236}">
                <a16:creationId xmlns:a16="http://schemas.microsoft.com/office/drawing/2014/main" id="{1FA63D4C-64BA-AA9F-4D11-0745974BC578}"/>
              </a:ext>
            </a:extLst>
          </p:cNvPr>
          <p:cNvGraphicFramePr/>
          <p:nvPr>
            <p:extLst>
              <p:ext uri="{D42A27DB-BD31-4B8C-83A1-F6EECF244321}">
                <p14:modId xmlns:p14="http://schemas.microsoft.com/office/powerpoint/2010/main" val="4061765900"/>
              </p:ext>
            </p:extLst>
          </p:nvPr>
        </p:nvGraphicFramePr>
        <p:xfrm>
          <a:off x="68154" y="0"/>
          <a:ext cx="9168427" cy="63919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 5">
            <a:hlinkClick r:id="rId3" action="ppaction://hlinksldjump"/>
            <a:extLst>
              <a:ext uri="{FF2B5EF4-FFF2-40B4-BE49-F238E27FC236}">
                <a16:creationId xmlns:a16="http://schemas.microsoft.com/office/drawing/2014/main" id="{5CB87D6A-5329-5FC7-0E6E-21A7D704FFD5}"/>
              </a:ext>
            </a:extLst>
          </p:cNvPr>
          <p:cNvGraphicFramePr/>
          <p:nvPr>
            <p:extLst>
              <p:ext uri="{D42A27DB-BD31-4B8C-83A1-F6EECF244321}">
                <p14:modId xmlns:p14="http://schemas.microsoft.com/office/powerpoint/2010/main" val="3808029299"/>
              </p:ext>
            </p:extLst>
          </p:nvPr>
        </p:nvGraphicFramePr>
        <p:xfrm>
          <a:off x="220554" y="152400"/>
          <a:ext cx="9168427" cy="41997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7" name="Diagram 6">
            <a:extLst>
              <a:ext uri="{FF2B5EF4-FFF2-40B4-BE49-F238E27FC236}">
                <a16:creationId xmlns:a16="http://schemas.microsoft.com/office/drawing/2014/main" id="{4F9E6058-63EB-923B-09BF-14E11B7E7F7F}"/>
              </a:ext>
            </a:extLst>
          </p:cNvPr>
          <p:cNvGraphicFramePr/>
          <p:nvPr>
            <p:extLst>
              <p:ext uri="{D42A27DB-BD31-4B8C-83A1-F6EECF244321}">
                <p14:modId xmlns:p14="http://schemas.microsoft.com/office/powerpoint/2010/main" val="2347621602"/>
              </p:ext>
            </p:extLst>
          </p:nvPr>
        </p:nvGraphicFramePr>
        <p:xfrm>
          <a:off x="68154" y="73833"/>
          <a:ext cx="9268949" cy="419973"/>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22821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359113" y="1416971"/>
            <a:ext cx="11088000" cy="4613881"/>
          </a:xfrm>
        </p:spPr>
        <p:txBody>
          <a:bodyPr>
            <a:normAutofit/>
          </a:bodyPr>
          <a:lstStyle/>
          <a:p>
            <a:r>
              <a:rPr lang="en-GB" sz="1800" b="0" i="0">
                <a:solidFill>
                  <a:srgbClr val="0B0C0C"/>
                </a:solidFill>
                <a:effectLst/>
              </a:rPr>
              <a:t>The purpose of the seasonal flu vaccination programme is to protect those most at risk of developing influenza associated morbidity and mortality.</a:t>
            </a:r>
          </a:p>
          <a:p>
            <a:endParaRPr lang="en-GB" sz="1800" b="0" i="0">
              <a:solidFill>
                <a:srgbClr val="0B0C0C"/>
              </a:solidFill>
              <a:effectLst/>
            </a:endParaRPr>
          </a:p>
          <a:p>
            <a:r>
              <a:rPr lang="en-GB" sz="1800" b="0" i="0">
                <a:solidFill>
                  <a:srgbClr val="0B0C0C"/>
                </a:solidFill>
                <a:effectLst/>
              </a:rPr>
              <a:t>Influenza is a highly infectious, acute viral respiratory tract infection which has a usual incubation period of 1 to 3 days. Patients can experience sudden onset of symptoms such as dry cough, headache, fever and extreme fatigue. For otherwise healthy individuals, it is an unpleasant but usually self-limiting disease with recovery occurring within 2 to 7 days.</a:t>
            </a:r>
          </a:p>
          <a:p>
            <a:pPr algn="l"/>
            <a:endParaRPr lang="en-GB" sz="1800" b="0" i="0">
              <a:solidFill>
                <a:srgbClr val="0B0C0C"/>
              </a:solidFill>
              <a:effectLst/>
            </a:endParaRPr>
          </a:p>
          <a:p>
            <a:pPr algn="l"/>
            <a:r>
              <a:rPr lang="en-GB" sz="1800" b="0" i="0">
                <a:solidFill>
                  <a:srgbClr val="0B0C0C"/>
                </a:solidFill>
                <a:effectLst/>
              </a:rPr>
              <a:t>More serious illness may occur in children under 5 years, pregnant women, those aged over 65 years and those with underlying health conditions. These groups are at higher risk of developing severe complications such as bronchitis, secondary bacterial pneumonia, or otitis media in children.</a:t>
            </a:r>
            <a:endParaRPr lang="en-GB" sz="1800" b="1" i="0">
              <a:solidFill>
                <a:srgbClr val="0B0C0C"/>
              </a:solidFill>
              <a:latin typeface="Arial" panose="020B0604020202020204" pitchFamily="34" charset="0"/>
            </a:endParaRPr>
          </a:p>
          <a:p>
            <a:pPr algn="l"/>
            <a:endParaRPr lang="en-GB" sz="1800" b="0" i="0">
              <a:solidFill>
                <a:srgbClr val="0B0C0C"/>
              </a:solidFill>
              <a:effectLst/>
            </a:endParaRPr>
          </a:p>
          <a:p>
            <a:pPr algn="l"/>
            <a:r>
              <a:rPr lang="en-GB" sz="1800" b="0" i="0">
                <a:solidFill>
                  <a:srgbClr val="0B0C0C"/>
                </a:solidFill>
                <a:effectLst/>
              </a:rPr>
              <a:t>Seasonal flu vaccination is a critically important public health intervention that reduces morbidity, mortality, hospitalisation and pressure on primary care associated with flu at a time when the NHS and social care will be managing winter pressures. </a:t>
            </a:r>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168676" y="602989"/>
            <a:ext cx="11553350" cy="865186"/>
          </a:xfrm>
        </p:spPr>
        <p:txBody>
          <a:bodyPr/>
          <a:lstStyle/>
          <a:p>
            <a:r>
              <a:rPr lang="en-GB"/>
              <a:t>Background - Influenza</a:t>
            </a:r>
          </a:p>
        </p:txBody>
      </p:sp>
      <p:graphicFrame>
        <p:nvGraphicFramePr>
          <p:cNvPr id="3" name="Diagram 2">
            <a:hlinkClick r:id="rId2" action="ppaction://hlinksldjump"/>
            <a:extLst>
              <a:ext uri="{FF2B5EF4-FFF2-40B4-BE49-F238E27FC236}">
                <a16:creationId xmlns:a16="http://schemas.microsoft.com/office/drawing/2014/main" id="{C4B18C57-841D-23AA-9FF7-D6E58A53D9FA}"/>
              </a:ext>
            </a:extLst>
          </p:cNvPr>
          <p:cNvGraphicFramePr/>
          <p:nvPr>
            <p:extLst>
              <p:ext uri="{D42A27DB-BD31-4B8C-83A1-F6EECF244321}">
                <p14:modId xmlns:p14="http://schemas.microsoft.com/office/powerpoint/2010/main" val="2106261375"/>
              </p:ext>
            </p:extLst>
          </p:nvPr>
        </p:nvGraphicFramePr>
        <p:xfrm>
          <a:off x="68154" y="0"/>
          <a:ext cx="9168427" cy="639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1" name="Diagram 20">
            <a:extLst>
              <a:ext uri="{FF2B5EF4-FFF2-40B4-BE49-F238E27FC236}">
                <a16:creationId xmlns:a16="http://schemas.microsoft.com/office/drawing/2014/main" id="{E7940872-72AC-361D-F35D-A0B036414232}"/>
              </a:ext>
            </a:extLst>
          </p:cNvPr>
          <p:cNvGraphicFramePr/>
          <p:nvPr>
            <p:extLst>
              <p:ext uri="{D42A27DB-BD31-4B8C-83A1-F6EECF244321}">
                <p14:modId xmlns:p14="http://schemas.microsoft.com/office/powerpoint/2010/main" val="1265526484"/>
              </p:ext>
            </p:extLst>
          </p:nvPr>
        </p:nvGraphicFramePr>
        <p:xfrm>
          <a:off x="68154" y="73834"/>
          <a:ext cx="9268949" cy="4775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6828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25B83-8681-D020-3644-57AD07D4AB5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A3E75A-03D5-5BCE-2168-0E3BCA9E9A82}"/>
              </a:ext>
            </a:extLst>
          </p:cNvPr>
          <p:cNvSpPr>
            <a:spLocks noGrp="1"/>
          </p:cNvSpPr>
          <p:nvPr>
            <p:ph idx="1"/>
          </p:nvPr>
        </p:nvSpPr>
        <p:spPr>
          <a:xfrm>
            <a:off x="359113" y="1416971"/>
            <a:ext cx="11088000" cy="4613881"/>
          </a:xfrm>
        </p:spPr>
        <p:txBody>
          <a:bodyPr>
            <a:normAutofit fontScale="92500"/>
          </a:bodyPr>
          <a:lstStyle/>
          <a:p>
            <a:pPr algn="l"/>
            <a:r>
              <a:rPr lang="en-GB" sz="2000" b="1" i="0">
                <a:solidFill>
                  <a:srgbClr val="0B0C0C"/>
                </a:solidFill>
                <a:effectLst/>
              </a:rPr>
              <a:t>From 1st September 2025</a:t>
            </a:r>
          </a:p>
          <a:p>
            <a:pPr marL="285750" indent="-285750" algn="l">
              <a:buFont typeface="Arial" panose="020B0604020202020204" pitchFamily="34" charset="0"/>
              <a:buChar char="•"/>
            </a:pPr>
            <a:r>
              <a:rPr lang="en-GB" sz="1800">
                <a:solidFill>
                  <a:srgbClr val="0B0C0C"/>
                </a:solidFill>
              </a:rPr>
              <a:t>P</a:t>
            </a:r>
            <a:r>
              <a:rPr lang="en-GB" sz="1800" b="0" i="0">
                <a:solidFill>
                  <a:srgbClr val="0B0C0C"/>
                </a:solidFill>
                <a:effectLst/>
              </a:rPr>
              <a:t>regnant women</a:t>
            </a:r>
          </a:p>
          <a:p>
            <a:pPr marL="285750" indent="-285750" algn="l">
              <a:buFont typeface="Arial" panose="020B0604020202020204" pitchFamily="34" charset="0"/>
              <a:buChar char="•"/>
            </a:pPr>
            <a:r>
              <a:rPr lang="en-GB" sz="1800">
                <a:solidFill>
                  <a:srgbClr val="0B0C0C"/>
                </a:solidFill>
              </a:rPr>
              <a:t>A</a:t>
            </a:r>
            <a:r>
              <a:rPr lang="en-GB" sz="1800" b="0" i="0">
                <a:solidFill>
                  <a:srgbClr val="0B0C0C"/>
                </a:solidFill>
                <a:effectLst/>
              </a:rPr>
              <a:t>ll children aged 2 or 3 years on 31 August 2025</a:t>
            </a:r>
          </a:p>
          <a:p>
            <a:pPr marL="285750" indent="-285750" algn="l">
              <a:buFont typeface="Arial" panose="020B0604020202020204" pitchFamily="34" charset="0"/>
              <a:buChar char="•"/>
            </a:pPr>
            <a:r>
              <a:rPr lang="en-GB" sz="1800">
                <a:solidFill>
                  <a:srgbClr val="0B0C0C"/>
                </a:solidFill>
              </a:rPr>
              <a:t>P</a:t>
            </a:r>
            <a:r>
              <a:rPr lang="en-GB" sz="1800" b="0" i="0">
                <a:solidFill>
                  <a:srgbClr val="0B0C0C"/>
                </a:solidFill>
                <a:effectLst/>
              </a:rPr>
              <a:t>rimary and secondary school aged children (from Reception to Year 11) with priority given to primary schools</a:t>
            </a:r>
          </a:p>
          <a:p>
            <a:pPr marL="285750" indent="-285750" algn="l">
              <a:buFont typeface="Arial" panose="020B0604020202020204" pitchFamily="34" charset="0"/>
              <a:buChar char="•"/>
            </a:pPr>
            <a:r>
              <a:rPr lang="en-GB" sz="1800">
                <a:solidFill>
                  <a:srgbClr val="0B0C0C"/>
                </a:solidFill>
              </a:rPr>
              <a:t>A</a:t>
            </a:r>
            <a:r>
              <a:rPr lang="en-GB" sz="1800" b="0" i="0">
                <a:solidFill>
                  <a:srgbClr val="0B0C0C"/>
                </a:solidFill>
                <a:effectLst/>
              </a:rPr>
              <a:t>ll children in clinical risk groups aged from 6 months to less than 18 years</a:t>
            </a:r>
          </a:p>
          <a:p>
            <a:pPr algn="l"/>
            <a:endParaRPr lang="en-GB" sz="1050" b="1" i="0">
              <a:solidFill>
                <a:srgbClr val="0B0C0C"/>
              </a:solidFill>
              <a:effectLst/>
            </a:endParaRPr>
          </a:p>
          <a:p>
            <a:pPr algn="l"/>
            <a:r>
              <a:rPr lang="en-GB" sz="2000" b="1" i="0">
                <a:solidFill>
                  <a:srgbClr val="0B0C0C"/>
                </a:solidFill>
                <a:effectLst/>
              </a:rPr>
              <a:t>From 1</a:t>
            </a:r>
            <a:r>
              <a:rPr lang="en-GB" sz="2000" b="1" i="0" baseline="30000">
                <a:solidFill>
                  <a:srgbClr val="0B0C0C"/>
                </a:solidFill>
                <a:effectLst/>
              </a:rPr>
              <a:t>st</a:t>
            </a:r>
            <a:r>
              <a:rPr lang="en-GB" sz="2000" b="1" i="0">
                <a:solidFill>
                  <a:srgbClr val="0B0C0C"/>
                </a:solidFill>
                <a:effectLst/>
              </a:rPr>
              <a:t> October 2025 </a:t>
            </a:r>
          </a:p>
          <a:p>
            <a:pPr marL="285750" indent="-285750" algn="l">
              <a:buFont typeface="Arial" panose="020B0604020202020204" pitchFamily="34" charset="0"/>
              <a:buChar char="•"/>
            </a:pPr>
            <a:r>
              <a:rPr lang="en-GB" sz="1800">
                <a:solidFill>
                  <a:srgbClr val="0B0C0C"/>
                </a:solidFill>
              </a:rPr>
              <a:t>T</a:t>
            </a:r>
            <a:r>
              <a:rPr lang="en-GB" sz="1800" b="0" i="0">
                <a:solidFill>
                  <a:srgbClr val="0B0C0C"/>
                </a:solidFill>
                <a:effectLst/>
              </a:rPr>
              <a:t>hose aged 65 years and over</a:t>
            </a:r>
          </a:p>
          <a:p>
            <a:pPr marL="285750" indent="-285750" algn="l">
              <a:buFont typeface="Arial" panose="020B0604020202020204" pitchFamily="34" charset="0"/>
              <a:buChar char="•"/>
            </a:pPr>
            <a:r>
              <a:rPr lang="en-GB" sz="1800">
                <a:solidFill>
                  <a:srgbClr val="0B0C0C"/>
                </a:solidFill>
              </a:rPr>
              <a:t>T</a:t>
            </a:r>
            <a:r>
              <a:rPr lang="en-GB" sz="1800" b="0" i="0">
                <a:solidFill>
                  <a:srgbClr val="0B0C0C"/>
                </a:solidFill>
                <a:effectLst/>
              </a:rPr>
              <a:t>hose aged 18 to under 65 years in clinical risk groups (as defined by the </a:t>
            </a:r>
            <a:r>
              <a:rPr lang="en-GB" sz="1700" b="0" i="0">
                <a:solidFill>
                  <a:srgbClr val="1D70B8"/>
                </a:solidFill>
                <a:effectLst/>
                <a:hlinkClick r:id="rId2"/>
              </a:rPr>
              <a:t>Green Book, Influenza Chapter 19</a:t>
            </a:r>
            <a:r>
              <a:rPr lang="en-GB" sz="1800" b="0" i="0">
                <a:solidFill>
                  <a:srgbClr val="0B0C0C"/>
                </a:solidFill>
                <a:effectLst/>
              </a:rPr>
              <a:t>)</a:t>
            </a:r>
          </a:p>
          <a:p>
            <a:pPr marL="285750" indent="-285750" algn="l">
              <a:buFont typeface="Arial" panose="020B0604020202020204" pitchFamily="34" charset="0"/>
              <a:buChar char="•"/>
            </a:pPr>
            <a:r>
              <a:rPr lang="en-GB" sz="1800">
                <a:solidFill>
                  <a:srgbClr val="0B0C0C"/>
                </a:solidFill>
              </a:rPr>
              <a:t>T</a:t>
            </a:r>
            <a:r>
              <a:rPr lang="en-GB" sz="1800" b="0" i="0">
                <a:solidFill>
                  <a:srgbClr val="0B0C0C"/>
                </a:solidFill>
                <a:effectLst/>
              </a:rPr>
              <a:t>hose in long-stay residential care homes</a:t>
            </a:r>
          </a:p>
          <a:p>
            <a:pPr marL="285750" indent="-285750" algn="l">
              <a:buFont typeface="Arial" panose="020B0604020202020204" pitchFamily="34" charset="0"/>
              <a:buChar char="•"/>
            </a:pPr>
            <a:r>
              <a:rPr lang="en-GB" sz="1800">
                <a:solidFill>
                  <a:srgbClr val="0B0C0C"/>
                </a:solidFill>
              </a:rPr>
              <a:t>C</a:t>
            </a:r>
            <a:r>
              <a:rPr lang="en-GB" sz="1800" b="0" i="0">
                <a:solidFill>
                  <a:srgbClr val="0B0C0C"/>
                </a:solidFill>
                <a:effectLst/>
              </a:rPr>
              <a:t>arers in receipt of carer’s allowance, or those who are the main carer of an elderly or disabled person</a:t>
            </a:r>
          </a:p>
          <a:p>
            <a:pPr marL="285750" indent="-285750" algn="l">
              <a:buFont typeface="Arial" panose="020B0604020202020204" pitchFamily="34" charset="0"/>
              <a:buChar char="•"/>
            </a:pPr>
            <a:r>
              <a:rPr lang="en-GB" sz="1800">
                <a:solidFill>
                  <a:srgbClr val="0B0C0C"/>
                </a:solidFill>
              </a:rPr>
              <a:t>C</a:t>
            </a:r>
            <a:r>
              <a:rPr lang="en-GB" sz="1800" b="0" i="0">
                <a:solidFill>
                  <a:srgbClr val="0B0C0C"/>
                </a:solidFill>
                <a:effectLst/>
              </a:rPr>
              <a:t>lose contacts of immunocompromised individuals</a:t>
            </a:r>
          </a:p>
          <a:p>
            <a:pPr marL="285750" indent="-285750" algn="l">
              <a:buFont typeface="Arial" panose="020B0604020202020204" pitchFamily="34" charset="0"/>
              <a:buChar char="•"/>
            </a:pPr>
            <a:r>
              <a:rPr lang="en-GB" sz="1800">
                <a:solidFill>
                  <a:srgbClr val="0B0C0C"/>
                </a:solidFill>
              </a:rPr>
              <a:t>F</a:t>
            </a:r>
            <a:r>
              <a:rPr lang="en-GB" sz="1800" b="0" i="0">
                <a:solidFill>
                  <a:srgbClr val="0B0C0C"/>
                </a:solidFill>
                <a:effectLst/>
              </a:rPr>
              <a:t>rontline workers in a social care setting without an employer led occupational health scheme</a:t>
            </a:r>
          </a:p>
          <a:p>
            <a:endParaRPr lang="en-GB" sz="1800" b="0" i="0">
              <a:solidFill>
                <a:srgbClr val="0B0C0C"/>
              </a:solidFill>
              <a:effectLst/>
            </a:endParaRPr>
          </a:p>
        </p:txBody>
      </p:sp>
      <p:sp>
        <p:nvSpPr>
          <p:cNvPr id="4" name="Title 3">
            <a:extLst>
              <a:ext uri="{FF2B5EF4-FFF2-40B4-BE49-F238E27FC236}">
                <a16:creationId xmlns:a16="http://schemas.microsoft.com/office/drawing/2014/main" id="{0F2E261B-1F51-68AC-1FC5-0308CB460CAD}"/>
              </a:ext>
            </a:extLst>
          </p:cNvPr>
          <p:cNvSpPr>
            <a:spLocks noGrp="1"/>
          </p:cNvSpPr>
          <p:nvPr>
            <p:ph type="title"/>
          </p:nvPr>
        </p:nvSpPr>
        <p:spPr>
          <a:xfrm>
            <a:off x="168676" y="602989"/>
            <a:ext cx="11553350" cy="865186"/>
          </a:xfrm>
        </p:spPr>
        <p:txBody>
          <a:bodyPr/>
          <a:lstStyle/>
          <a:p>
            <a:r>
              <a:rPr lang="en-GB"/>
              <a:t>Eligibility and commencement dates</a:t>
            </a:r>
          </a:p>
        </p:txBody>
      </p:sp>
      <p:graphicFrame>
        <p:nvGraphicFramePr>
          <p:cNvPr id="3" name="Diagram 2">
            <a:hlinkClick r:id="rId3" action="ppaction://hlinksldjump"/>
            <a:extLst>
              <a:ext uri="{FF2B5EF4-FFF2-40B4-BE49-F238E27FC236}">
                <a16:creationId xmlns:a16="http://schemas.microsoft.com/office/drawing/2014/main" id="{47957602-46AA-9EB1-DAE7-AF0125B584DF}"/>
              </a:ext>
            </a:extLst>
          </p:cNvPr>
          <p:cNvGraphicFramePr/>
          <p:nvPr/>
        </p:nvGraphicFramePr>
        <p:xfrm>
          <a:off x="68154" y="0"/>
          <a:ext cx="9168427" cy="6391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1" name="Diagram 20">
            <a:extLst>
              <a:ext uri="{FF2B5EF4-FFF2-40B4-BE49-F238E27FC236}">
                <a16:creationId xmlns:a16="http://schemas.microsoft.com/office/drawing/2014/main" id="{E6354479-C903-DFCC-F3E7-EA73CE6131CD}"/>
              </a:ext>
            </a:extLst>
          </p:cNvPr>
          <p:cNvGraphicFramePr/>
          <p:nvPr>
            <p:extLst>
              <p:ext uri="{D42A27DB-BD31-4B8C-83A1-F6EECF244321}">
                <p14:modId xmlns:p14="http://schemas.microsoft.com/office/powerpoint/2010/main" val="4117951428"/>
              </p:ext>
            </p:extLst>
          </p:nvPr>
        </p:nvGraphicFramePr>
        <p:xfrm>
          <a:off x="68154" y="73834"/>
          <a:ext cx="9268949" cy="4775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13559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383907" y="1172666"/>
            <a:ext cx="11063205" cy="5500360"/>
          </a:xfrm>
        </p:spPr>
        <p:txBody>
          <a:bodyPr>
            <a:normAutofit/>
          </a:bodyPr>
          <a:lstStyle/>
          <a:p>
            <a:pPr algn="l"/>
            <a:r>
              <a:rPr lang="en-GB" sz="1600" b="1"/>
              <a:t> 1</a:t>
            </a:r>
            <a:r>
              <a:rPr lang="en-GB" sz="1600" b="1" baseline="30000"/>
              <a:t>st</a:t>
            </a:r>
            <a:r>
              <a:rPr lang="en-GB" sz="1600" b="1"/>
              <a:t> October start date for Adult programme</a:t>
            </a:r>
            <a:endParaRPr lang="en-GB" sz="1600"/>
          </a:p>
          <a:p>
            <a:pPr marL="285750" indent="-285750" algn="l">
              <a:buFont typeface="Arial" panose="020B0604020202020204" pitchFamily="34" charset="0"/>
              <a:buChar char="•"/>
            </a:pPr>
            <a:r>
              <a:rPr lang="en-GB" sz="1600"/>
              <a:t>Evidence shows that flu vaccine effectiveness in adults wanes overtime</a:t>
            </a:r>
          </a:p>
          <a:p>
            <a:pPr marL="285750" indent="-285750" algn="l">
              <a:buFont typeface="Arial" panose="020B0604020202020204" pitchFamily="34" charset="0"/>
              <a:buChar char="•"/>
            </a:pPr>
            <a:r>
              <a:rPr lang="en-GB" sz="1600"/>
              <a:t>Vaccinating most adults during October and November will provide optimal protection during the highest risk period – typically December or January</a:t>
            </a:r>
          </a:p>
          <a:p>
            <a:pPr algn="l"/>
            <a:r>
              <a:rPr lang="en-GB" sz="1600"/>
              <a:t>*</a:t>
            </a:r>
            <a:r>
              <a:rPr lang="en-GB" sz="1400" b="0" i="0">
                <a:solidFill>
                  <a:srgbClr val="0B0C0C"/>
                </a:solidFill>
                <a:effectLst/>
              </a:rPr>
              <a:t>GPs should use clinical judgement to bring forward vaccination in exceptional circumstances i.e. individuals due to commence immunosuppressive treatment (such as chemotherapy)</a:t>
            </a:r>
          </a:p>
          <a:p>
            <a:pPr algn="l"/>
            <a:r>
              <a:rPr lang="en-GB" sz="1600" b="1"/>
              <a:t>1</a:t>
            </a:r>
            <a:r>
              <a:rPr lang="en-GB" sz="1600" b="1" baseline="30000"/>
              <a:t>st</a:t>
            </a:r>
            <a:r>
              <a:rPr lang="en-GB" sz="1600" b="1"/>
              <a:t> September start date for Pregnant women;</a:t>
            </a:r>
          </a:p>
          <a:p>
            <a:pPr marL="285750" indent="-285750" algn="l">
              <a:buFont typeface="Arial" panose="020B0604020202020204" pitchFamily="34" charset="0"/>
              <a:buChar char="•"/>
            </a:pPr>
            <a:r>
              <a:rPr lang="en-GB" sz="1600" b="0" i="0">
                <a:solidFill>
                  <a:srgbClr val="0B0C0C"/>
                </a:solidFill>
                <a:effectLst/>
              </a:rPr>
              <a:t>To provide protection for as many newborn babies as possible - particularly important for women who are in the later stages of pregnancy in September</a:t>
            </a:r>
          </a:p>
          <a:p>
            <a:pPr marL="285750" indent="-285750" algn="l">
              <a:buFont typeface="Arial" panose="020B0604020202020204" pitchFamily="34" charset="0"/>
              <a:buChar char="•"/>
            </a:pPr>
            <a:r>
              <a:rPr lang="en-GB" sz="1600" b="0" i="0">
                <a:solidFill>
                  <a:srgbClr val="0B0C0C"/>
                </a:solidFill>
                <a:effectLst/>
              </a:rPr>
              <a:t>Pregnant women are not expected to lose protection as rapidly as the elderly population</a:t>
            </a:r>
          </a:p>
          <a:p>
            <a:pPr algn="l"/>
            <a:r>
              <a:rPr lang="en-GB" sz="1600" b="1"/>
              <a:t>1</a:t>
            </a:r>
            <a:r>
              <a:rPr lang="en-GB" sz="1600" b="1" baseline="30000"/>
              <a:t>st</a:t>
            </a:r>
            <a:r>
              <a:rPr lang="en-GB" sz="1600" b="1"/>
              <a:t> September start date Children’s programme;</a:t>
            </a:r>
          </a:p>
          <a:p>
            <a:pPr marL="285750" indent="-285750" algn="l">
              <a:buFont typeface="Arial" panose="020B0604020202020204" pitchFamily="34" charset="0"/>
              <a:buChar char="•"/>
            </a:pPr>
            <a:r>
              <a:rPr lang="en-GB" sz="1600"/>
              <a:t>Flu circulation in children usually precedes that in adults</a:t>
            </a:r>
          </a:p>
          <a:p>
            <a:pPr marL="285750" indent="-285750" algn="l">
              <a:buFont typeface="Arial" panose="020B0604020202020204" pitchFamily="34" charset="0"/>
              <a:buChar char="•"/>
            </a:pPr>
            <a:r>
              <a:rPr lang="en-GB" sz="1600"/>
              <a:t>Protection from the vaccine lasts longer in children</a:t>
            </a:r>
          </a:p>
          <a:p>
            <a:pPr marL="285750" indent="-285750" algn="l">
              <a:buFont typeface="Arial" panose="020B0604020202020204" pitchFamily="34" charset="0"/>
              <a:buChar char="•"/>
            </a:pPr>
            <a:r>
              <a:rPr lang="en-GB" sz="1600"/>
              <a:t>Provides early protection for children and reduces transmission to the wider population</a:t>
            </a:r>
          </a:p>
          <a:p>
            <a:pPr marL="171450" indent="-171450" algn="l">
              <a:buFont typeface="Arial" panose="020B0604020202020204" pitchFamily="34" charset="0"/>
              <a:buChar char="•"/>
            </a:pPr>
            <a:r>
              <a:rPr lang="en-GB" sz="1600" b="1"/>
              <a:t>Trivalent vaccines</a:t>
            </a:r>
          </a:p>
          <a:p>
            <a:pPr marL="171450" indent="-171450" algn="l">
              <a:buFont typeface="Arial" panose="020B0604020202020204" pitchFamily="34" charset="0"/>
              <a:buChar char="•"/>
            </a:pPr>
            <a:r>
              <a:rPr lang="en-GB" sz="1600"/>
              <a:t>B/Yamagata lineage antigen no longer required</a:t>
            </a:r>
          </a:p>
          <a:p>
            <a:pPr marL="171450" indent="-171450" algn="l">
              <a:buFont typeface="Arial" panose="020B0604020202020204" pitchFamily="34" charset="0"/>
              <a:buChar char="•"/>
            </a:pPr>
            <a:r>
              <a:rPr lang="en-GB" sz="1600"/>
              <a:t>All vaccine manufacturers have received or applied for MHRA approval to produce trivalent vaccines for 2025/2026</a:t>
            </a:r>
          </a:p>
          <a:p>
            <a:pPr marL="171450" indent="-171450" algn="l">
              <a:buFont typeface="Arial" panose="020B0604020202020204" pitchFamily="34" charset="0"/>
              <a:buChar char="•"/>
            </a:pPr>
            <a:endParaRPr lang="en-GB" sz="1600" b="1"/>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282804" y="432000"/>
            <a:ext cx="11553350" cy="865186"/>
          </a:xfrm>
        </p:spPr>
        <p:txBody>
          <a:bodyPr>
            <a:normAutofit/>
          </a:bodyPr>
          <a:lstStyle/>
          <a:p>
            <a:r>
              <a:rPr lang="en-GB"/>
              <a:t>JCVI advice for the 2025/26 flu programme</a:t>
            </a:r>
          </a:p>
        </p:txBody>
      </p:sp>
      <p:graphicFrame>
        <p:nvGraphicFramePr>
          <p:cNvPr id="3" name="Diagram 2">
            <a:hlinkClick r:id="rId2" action="ppaction://hlinksldjump"/>
            <a:extLst>
              <a:ext uri="{FF2B5EF4-FFF2-40B4-BE49-F238E27FC236}">
                <a16:creationId xmlns:a16="http://schemas.microsoft.com/office/drawing/2014/main" id="{C4B18C57-841D-23AA-9FF7-D6E58A53D9FA}"/>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hlinkClick r:id="rId2" action="ppaction://hlinksldjump"/>
            <a:extLst>
              <a:ext uri="{FF2B5EF4-FFF2-40B4-BE49-F238E27FC236}">
                <a16:creationId xmlns:a16="http://schemas.microsoft.com/office/drawing/2014/main" id="{15E56231-30B4-5D43-B04E-125B7FE4CD4A}"/>
              </a:ext>
            </a:extLst>
          </p:cNvPr>
          <p:cNvGraphicFramePr/>
          <p:nvPr>
            <p:extLst>
              <p:ext uri="{D42A27DB-BD31-4B8C-83A1-F6EECF244321}">
                <p14:modId xmlns:p14="http://schemas.microsoft.com/office/powerpoint/2010/main" val="3955619840"/>
              </p:ext>
            </p:extLst>
          </p:nvPr>
        </p:nvGraphicFramePr>
        <p:xfrm>
          <a:off x="321076" y="48862"/>
          <a:ext cx="8128000" cy="5898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2FFA23A1-C488-0615-A117-F1261A54525F}"/>
              </a:ext>
            </a:extLst>
          </p:cNvPr>
          <p:cNvGraphicFramePr/>
          <p:nvPr>
            <p:extLst>
              <p:ext uri="{D42A27DB-BD31-4B8C-83A1-F6EECF244321}">
                <p14:modId xmlns:p14="http://schemas.microsoft.com/office/powerpoint/2010/main" val="3002245132"/>
              </p:ext>
            </p:extLst>
          </p:nvPr>
        </p:nvGraphicFramePr>
        <p:xfrm>
          <a:off x="68154" y="73834"/>
          <a:ext cx="9268949" cy="45665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86267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8AD6C-C0D7-1B5E-82D6-C7CFA1BFC83C}"/>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D0BD01A4-B7A5-7DD5-9CB8-ED76BD91F6B7}"/>
              </a:ext>
            </a:extLst>
          </p:cNvPr>
          <p:cNvSpPr>
            <a:spLocks noGrp="1"/>
          </p:cNvSpPr>
          <p:nvPr>
            <p:ph type="title"/>
          </p:nvPr>
        </p:nvSpPr>
        <p:spPr>
          <a:xfrm>
            <a:off x="432000" y="432000"/>
            <a:ext cx="11404154" cy="468440"/>
          </a:xfrm>
        </p:spPr>
        <p:txBody>
          <a:bodyPr>
            <a:noAutofit/>
          </a:bodyPr>
          <a:lstStyle/>
          <a:p>
            <a:r>
              <a:rPr lang="en-GB" sz="3800" spc="-40"/>
              <a:t>Adult Vaccines 2025/26</a:t>
            </a:r>
          </a:p>
        </p:txBody>
      </p:sp>
      <p:graphicFrame>
        <p:nvGraphicFramePr>
          <p:cNvPr id="3" name="Content Placeholder 2">
            <a:extLst>
              <a:ext uri="{FF2B5EF4-FFF2-40B4-BE49-F238E27FC236}">
                <a16:creationId xmlns:a16="http://schemas.microsoft.com/office/drawing/2014/main" id="{84A625DB-CC85-48A1-09A1-716B8BD34387}"/>
              </a:ext>
            </a:extLst>
          </p:cNvPr>
          <p:cNvGraphicFramePr>
            <a:graphicFrameLocks noGrp="1"/>
          </p:cNvGraphicFramePr>
          <p:nvPr>
            <p:ph idx="1"/>
            <p:extLst>
              <p:ext uri="{D42A27DB-BD31-4B8C-83A1-F6EECF244321}">
                <p14:modId xmlns:p14="http://schemas.microsoft.com/office/powerpoint/2010/main" val="3595872940"/>
              </p:ext>
            </p:extLst>
          </p:nvPr>
        </p:nvGraphicFramePr>
        <p:xfrm>
          <a:off x="548120" y="900440"/>
          <a:ext cx="10908812" cy="5381238"/>
        </p:xfrm>
        <a:graphic>
          <a:graphicData uri="http://schemas.openxmlformats.org/drawingml/2006/table">
            <a:tbl>
              <a:tblPr firstRow="1" bandRow="1">
                <a:tableStyleId>{5C22544A-7EE6-4342-B048-85BDC9FD1C3A}</a:tableStyleId>
              </a:tblPr>
              <a:tblGrid>
                <a:gridCol w="4241838">
                  <a:extLst>
                    <a:ext uri="{9D8B030D-6E8A-4147-A177-3AD203B41FA5}">
                      <a16:colId xmlns:a16="http://schemas.microsoft.com/office/drawing/2014/main" val="3439151486"/>
                    </a:ext>
                  </a:extLst>
                </a:gridCol>
                <a:gridCol w="6666974">
                  <a:extLst>
                    <a:ext uri="{9D8B030D-6E8A-4147-A177-3AD203B41FA5}">
                      <a16:colId xmlns:a16="http://schemas.microsoft.com/office/drawing/2014/main" val="1072472794"/>
                    </a:ext>
                  </a:extLst>
                </a:gridCol>
              </a:tblGrid>
              <a:tr h="296852">
                <a:tc>
                  <a:txBody>
                    <a:bodyPr/>
                    <a:lstStyle/>
                    <a:p>
                      <a:r>
                        <a:rPr lang="en-GB" sz="1400">
                          <a:solidFill>
                            <a:schemeClr val="bg1"/>
                          </a:solidFill>
                        </a:rPr>
                        <a:t>Eligible Age Group</a:t>
                      </a:r>
                    </a:p>
                  </a:txBody>
                  <a:tcPr/>
                </a:tc>
                <a:tc>
                  <a:txBody>
                    <a:bodyPr/>
                    <a:lstStyle/>
                    <a:p>
                      <a:r>
                        <a:rPr lang="en-GB" sz="1400">
                          <a:solidFill>
                            <a:schemeClr val="bg1"/>
                          </a:solidFill>
                        </a:rPr>
                        <a:t>Vaccine</a:t>
                      </a:r>
                    </a:p>
                  </a:txBody>
                  <a:tcPr/>
                </a:tc>
                <a:extLst>
                  <a:ext uri="{0D108BD9-81ED-4DB2-BD59-A6C34878D82A}">
                    <a16:rowId xmlns:a16="http://schemas.microsoft.com/office/drawing/2014/main" val="527975212"/>
                  </a:ext>
                </a:extLst>
              </a:tr>
              <a:tr h="2167022">
                <a:tc>
                  <a:txBody>
                    <a:bodyPr/>
                    <a:lstStyle/>
                    <a:p>
                      <a:r>
                        <a:rPr lang="en-GB" sz="1400" kern="1200">
                          <a:solidFill>
                            <a:schemeClr val="tx1"/>
                          </a:solidFill>
                          <a:effectLst/>
                          <a:latin typeface="+mn-lt"/>
                          <a:ea typeface="+mn-ea"/>
                          <a:cs typeface="+mn-cs"/>
                        </a:rPr>
                        <a:t>Aged 18 to 64 years in a clinical risk group</a:t>
                      </a:r>
                    </a:p>
                    <a:p>
                      <a:r>
                        <a:rPr lang="en-GB" sz="1400" kern="1200">
                          <a:solidFill>
                            <a:schemeClr val="tx1"/>
                          </a:solidFill>
                          <a:effectLst/>
                          <a:latin typeface="+mn-lt"/>
                          <a:ea typeface="+mn-ea"/>
                          <a:cs typeface="+mn-cs"/>
                        </a:rPr>
                        <a:t>(including pregnant women)</a:t>
                      </a:r>
                    </a:p>
                    <a:p>
                      <a:endParaRPr lang="en-GB" sz="1400" kern="1200">
                        <a:solidFill>
                          <a:schemeClr val="tx1"/>
                        </a:solidFill>
                        <a:effectLst/>
                        <a:latin typeface="+mn-lt"/>
                        <a:ea typeface="+mn-ea"/>
                        <a:cs typeface="+mn-cs"/>
                      </a:endParaRPr>
                    </a:p>
                    <a:p>
                      <a:r>
                        <a:rPr lang="en-GB" sz="1400" u="none" strike="noStrike" kern="1200">
                          <a:solidFill>
                            <a:schemeClr val="tx1"/>
                          </a:solidFill>
                          <a:effectLst/>
                          <a:latin typeface="+mn-lt"/>
                          <a:ea typeface="+mn-ea"/>
                          <a:cs typeface="+mn-cs"/>
                        </a:rPr>
                        <a:t> </a:t>
                      </a:r>
                    </a:p>
                  </a:txBody>
                  <a:tcPr/>
                </a:tc>
                <a:tc>
                  <a:txBody>
                    <a:bodyPr/>
                    <a:lstStyle/>
                    <a:p>
                      <a:r>
                        <a:rPr lang="en-GB" sz="1400">
                          <a:solidFill>
                            <a:schemeClr val="tx1"/>
                          </a:solidFill>
                        </a:rPr>
                        <a:t>1st choice:</a:t>
                      </a:r>
                    </a:p>
                    <a:p>
                      <a:pPr marL="285750" indent="-285750">
                        <a:buFont typeface="Arial" panose="020B0604020202020204" pitchFamily="34" charset="0"/>
                        <a:buChar char="•"/>
                      </a:pPr>
                      <a:r>
                        <a:rPr lang="en-GB" sz="1400" b="0" i="0" kern="1200">
                          <a:solidFill>
                            <a:schemeClr val="tx1"/>
                          </a:solidFill>
                          <a:effectLst/>
                          <a:latin typeface="+mn-lt"/>
                          <a:ea typeface="+mn-ea"/>
                          <a:cs typeface="+mn-cs"/>
                        </a:rPr>
                        <a:t>adjuvanted (</a:t>
                      </a:r>
                      <a:r>
                        <a:rPr lang="en-GB" sz="1400" err="1">
                          <a:solidFill>
                            <a:schemeClr val="tx1"/>
                          </a:solidFill>
                        </a:rPr>
                        <a:t>aTIV</a:t>
                      </a:r>
                      <a:r>
                        <a:rPr lang="en-GB" sz="1400" b="0" i="0" kern="1200">
                          <a:solidFill>
                            <a:schemeClr val="tx1"/>
                          </a:solidFill>
                          <a:effectLst/>
                          <a:latin typeface="+mn-lt"/>
                          <a:ea typeface="+mn-ea"/>
                          <a:cs typeface="+mn-cs"/>
                        </a:rPr>
                        <a:t>) (in those from 50 years of age)</a:t>
                      </a:r>
                    </a:p>
                    <a:p>
                      <a:pPr marL="285750" indent="-285750">
                        <a:buFont typeface="Arial" panose="020B0604020202020204" pitchFamily="34" charset="0"/>
                        <a:buChar char="•"/>
                      </a:pPr>
                      <a:r>
                        <a:rPr lang="en-GB" sz="1400" b="0" i="0" kern="1200">
                          <a:solidFill>
                            <a:schemeClr val="tx1"/>
                          </a:solidFill>
                          <a:effectLst/>
                          <a:latin typeface="+mn-lt"/>
                          <a:ea typeface="+mn-ea"/>
                          <a:cs typeface="+mn-cs"/>
                        </a:rPr>
                        <a:t>or cell-culture (</a:t>
                      </a:r>
                      <a:r>
                        <a:rPr lang="en-GB" sz="1400" err="1">
                          <a:solidFill>
                            <a:schemeClr val="tx1"/>
                          </a:solidFill>
                        </a:rPr>
                        <a:t>TIVc</a:t>
                      </a:r>
                      <a:r>
                        <a:rPr lang="en-GB" sz="1400" b="0" i="0" kern="1200">
                          <a:solidFill>
                            <a:schemeClr val="tx1"/>
                          </a:solidFill>
                          <a:effectLst/>
                          <a:latin typeface="+mn-lt"/>
                          <a:ea typeface="+mn-ea"/>
                          <a:cs typeface="+mn-cs"/>
                        </a:rPr>
                        <a:t>)</a:t>
                      </a:r>
                    </a:p>
                    <a:p>
                      <a:pPr marL="285750" indent="-285750">
                        <a:buFont typeface="Arial" panose="020B0604020202020204" pitchFamily="34" charset="0"/>
                        <a:buChar char="•"/>
                      </a:pPr>
                      <a:r>
                        <a:rPr lang="en-GB" sz="1400" b="0" i="0" kern="1200">
                          <a:solidFill>
                            <a:schemeClr val="tx1"/>
                          </a:solidFill>
                          <a:effectLst/>
                          <a:latin typeface="+mn-lt"/>
                          <a:ea typeface="+mn-ea"/>
                          <a:cs typeface="+mn-cs"/>
                        </a:rPr>
                        <a:t>or high dose (</a:t>
                      </a:r>
                      <a:r>
                        <a:rPr lang="en-GB" sz="1400">
                          <a:solidFill>
                            <a:schemeClr val="tx1"/>
                          </a:solidFill>
                        </a:rPr>
                        <a:t>TIV-HD/QIV-HD</a:t>
                      </a:r>
                      <a:r>
                        <a:rPr lang="en-GB" sz="1400" b="0" i="0" kern="1200">
                          <a:solidFill>
                            <a:schemeClr val="tx1"/>
                          </a:solidFill>
                          <a:effectLst/>
                          <a:latin typeface="+mn-lt"/>
                          <a:ea typeface="+mn-ea"/>
                          <a:cs typeface="+mn-cs"/>
                        </a:rPr>
                        <a:t>) (in those from 60 years of age)</a:t>
                      </a:r>
                    </a:p>
                    <a:p>
                      <a:pPr marL="285750" indent="-285750">
                        <a:buFont typeface="Arial" panose="020B0604020202020204" pitchFamily="34" charset="0"/>
                        <a:buChar char="•"/>
                      </a:pPr>
                      <a:r>
                        <a:rPr lang="en-GB" sz="1400" b="0" i="0" kern="1200">
                          <a:solidFill>
                            <a:schemeClr val="tx1"/>
                          </a:solidFill>
                          <a:effectLst/>
                          <a:latin typeface="+mn-lt"/>
                          <a:ea typeface="+mn-ea"/>
                          <a:cs typeface="+mn-cs"/>
                        </a:rPr>
                        <a:t>or recombinant (</a:t>
                      </a:r>
                      <a:r>
                        <a:rPr lang="en-GB" sz="1400" err="1">
                          <a:solidFill>
                            <a:schemeClr val="tx1"/>
                          </a:solidFill>
                        </a:rPr>
                        <a:t>TIVr</a:t>
                      </a:r>
                      <a:r>
                        <a:rPr lang="en-GB" sz="1400">
                          <a:solidFill>
                            <a:schemeClr val="tx1"/>
                          </a:solidFill>
                        </a:rPr>
                        <a:t>/</a:t>
                      </a:r>
                      <a:r>
                        <a:rPr lang="en-GB" sz="1400" err="1">
                          <a:solidFill>
                            <a:schemeClr val="tx1"/>
                          </a:solidFill>
                        </a:rPr>
                        <a:t>QIVr</a:t>
                      </a:r>
                      <a:r>
                        <a:rPr lang="en-GB" sz="1400" b="0" i="0" kern="1200">
                          <a:solidFill>
                            <a:schemeClr val="tx1"/>
                          </a:solidFill>
                          <a:effectLst/>
                          <a:latin typeface="+mn-lt"/>
                          <a:ea typeface="+mn-ea"/>
                          <a:cs typeface="+mn-cs"/>
                        </a:rPr>
                        <a:t>)</a:t>
                      </a:r>
                    </a:p>
                    <a:p>
                      <a:pPr marL="0" indent="0">
                        <a:buFont typeface="Arial" panose="020B0604020202020204" pitchFamily="34" charset="0"/>
                        <a:buNone/>
                      </a:pPr>
                      <a:endParaRPr lang="en-GB" sz="1400" b="0" i="0" kern="1200">
                        <a:solidFill>
                          <a:schemeClr val="tx1"/>
                        </a:solidFill>
                        <a:effectLst/>
                        <a:latin typeface="+mn-lt"/>
                        <a:ea typeface="+mn-ea"/>
                        <a:cs typeface="+mn-cs"/>
                      </a:endParaRPr>
                    </a:p>
                    <a:p>
                      <a:pPr marL="0" indent="0">
                        <a:buFont typeface="Arial" panose="020B0604020202020204" pitchFamily="34" charset="0"/>
                        <a:buNone/>
                      </a:pPr>
                      <a:r>
                        <a:rPr lang="en-GB" sz="1400" b="0" i="0" kern="1200">
                          <a:solidFill>
                            <a:schemeClr val="tx1"/>
                          </a:solidFill>
                          <a:effectLst/>
                          <a:latin typeface="+mn-lt"/>
                          <a:ea typeface="+mn-ea"/>
                          <a:cs typeface="+mn-cs"/>
                        </a:rPr>
                        <a:t>2</a:t>
                      </a:r>
                      <a:r>
                        <a:rPr lang="en-GB" sz="1400" b="0" i="0" kern="1200" baseline="30000">
                          <a:solidFill>
                            <a:schemeClr val="tx1"/>
                          </a:solidFill>
                          <a:effectLst/>
                          <a:latin typeface="+mn-lt"/>
                          <a:ea typeface="+mn-ea"/>
                          <a:cs typeface="+mn-cs"/>
                        </a:rPr>
                        <a:t>nd</a:t>
                      </a:r>
                      <a:r>
                        <a:rPr lang="en-GB" sz="1400" b="0" i="0" kern="1200">
                          <a:solidFill>
                            <a:schemeClr val="tx1"/>
                          </a:solidFill>
                          <a:effectLst/>
                          <a:latin typeface="+mn-lt"/>
                          <a:ea typeface="+mn-ea"/>
                          <a:cs typeface="+mn-cs"/>
                        </a:rPr>
                        <a:t> choice:</a:t>
                      </a:r>
                    </a:p>
                    <a:p>
                      <a:pPr marL="285750" indent="-285750">
                        <a:buFont typeface="Arial" panose="020B0604020202020204" pitchFamily="34" charset="0"/>
                        <a:buChar char="•"/>
                      </a:pPr>
                      <a:r>
                        <a:rPr lang="en-GB" sz="1400" b="0" i="0" kern="1200">
                          <a:solidFill>
                            <a:schemeClr val="tx1"/>
                          </a:solidFill>
                          <a:effectLst/>
                          <a:latin typeface="+mn-lt"/>
                          <a:ea typeface="+mn-ea"/>
                          <a:cs typeface="+mn-cs"/>
                        </a:rPr>
                        <a:t>egg-culture (</a:t>
                      </a:r>
                      <a:r>
                        <a:rPr lang="en-GB" sz="1400" err="1">
                          <a:solidFill>
                            <a:schemeClr val="tx1"/>
                          </a:solidFill>
                        </a:rPr>
                        <a:t>TIVe</a:t>
                      </a:r>
                      <a:r>
                        <a:rPr lang="en-GB" sz="1400">
                          <a:solidFill>
                            <a:schemeClr val="tx1"/>
                          </a:solidFill>
                        </a:rPr>
                        <a:t>/</a:t>
                      </a:r>
                      <a:r>
                        <a:rPr lang="en-GB" sz="1400" err="1">
                          <a:solidFill>
                            <a:schemeClr val="tx1"/>
                          </a:solidFill>
                        </a:rPr>
                        <a:t>QIVe</a:t>
                      </a:r>
                      <a:r>
                        <a:rPr lang="en-GB" sz="1400" b="0" i="0" kern="1200">
                          <a:solidFill>
                            <a:schemeClr val="tx1"/>
                          </a:solidFill>
                          <a:effectLst/>
                          <a:latin typeface="+mn-lt"/>
                          <a:ea typeface="+mn-ea"/>
                          <a:cs typeface="+mn-cs"/>
                        </a:rPr>
                        <a:t>) </a:t>
                      </a:r>
                    </a:p>
                    <a:p>
                      <a:pPr marL="0" indent="0">
                        <a:buFont typeface="Arial" panose="020B0604020202020204" pitchFamily="34" charset="0"/>
                        <a:buNone/>
                      </a:pPr>
                      <a:endParaRPr lang="en-GB" sz="1400" b="0" i="0" kern="1200">
                        <a:solidFill>
                          <a:schemeClr val="tx1"/>
                        </a:solidFill>
                        <a:effectLst/>
                        <a:latin typeface="+mn-lt"/>
                        <a:ea typeface="+mn-ea"/>
                        <a:cs typeface="+mn-cs"/>
                      </a:endParaRPr>
                    </a:p>
                    <a:p>
                      <a:pPr marL="0" indent="0">
                        <a:buFont typeface="Arial" panose="020B0604020202020204" pitchFamily="34" charset="0"/>
                        <a:buNone/>
                      </a:pPr>
                      <a:endParaRPr sz="1400">
                        <a:solidFill>
                          <a:schemeClr val="tx1"/>
                        </a:solidFill>
                      </a:endParaRPr>
                    </a:p>
                  </a:txBody>
                  <a:tcPr/>
                </a:tc>
                <a:extLst>
                  <a:ext uri="{0D108BD9-81ED-4DB2-BD59-A6C34878D82A}">
                    <a16:rowId xmlns:a16="http://schemas.microsoft.com/office/drawing/2014/main" val="3939314590"/>
                  </a:ext>
                </a:extLst>
              </a:tr>
              <a:tr h="1543632">
                <a:tc>
                  <a:txBody>
                    <a:bodyPr/>
                    <a:lstStyle/>
                    <a:p>
                      <a:r>
                        <a:rPr lang="en-GB" sz="1400" kern="1200">
                          <a:solidFill>
                            <a:schemeClr val="tx1"/>
                          </a:solidFill>
                          <a:effectLst/>
                          <a:latin typeface="+mn-lt"/>
                          <a:ea typeface="+mn-ea"/>
                          <a:cs typeface="+mn-cs"/>
                        </a:rPr>
                        <a:t>Aged 65 years and over</a:t>
                      </a:r>
                    </a:p>
                    <a:p>
                      <a:endParaRPr lang="en-GB" sz="1400" kern="1200">
                        <a:solidFill>
                          <a:schemeClr val="tx1"/>
                        </a:solidFill>
                        <a:effectLst/>
                        <a:latin typeface="+mn-lt"/>
                        <a:ea typeface="+mn-ea"/>
                        <a:cs typeface="+mn-cs"/>
                      </a:endParaRPr>
                    </a:p>
                    <a:p>
                      <a:endParaRPr lang="en-GB" sz="1400">
                        <a:solidFill>
                          <a:schemeClr val="tx1"/>
                        </a:solidFill>
                      </a:endParaRPr>
                    </a:p>
                  </a:txBody>
                  <a:tcPr/>
                </a:tc>
                <a:tc>
                  <a:txBody>
                    <a:bodyPr/>
                    <a:lstStyle/>
                    <a:p>
                      <a:r>
                        <a:rPr lang="en-GB" sz="1400" kern="1200">
                          <a:solidFill>
                            <a:schemeClr val="tx1"/>
                          </a:solidFill>
                          <a:effectLst/>
                          <a:latin typeface="+mn-lt"/>
                          <a:ea typeface="+mn-ea"/>
                          <a:cs typeface="+mn-cs"/>
                        </a:rPr>
                        <a:t>1</a:t>
                      </a:r>
                      <a:r>
                        <a:rPr lang="en-GB" sz="1400" kern="1200" baseline="30000">
                          <a:solidFill>
                            <a:schemeClr val="tx1"/>
                          </a:solidFill>
                          <a:effectLst/>
                          <a:latin typeface="+mn-lt"/>
                          <a:ea typeface="+mn-ea"/>
                          <a:cs typeface="+mn-cs"/>
                        </a:rPr>
                        <a:t>st</a:t>
                      </a:r>
                      <a:r>
                        <a:rPr lang="en-GB" sz="1400" kern="1200">
                          <a:solidFill>
                            <a:schemeClr val="tx1"/>
                          </a:solidFill>
                          <a:effectLst/>
                          <a:latin typeface="+mn-lt"/>
                          <a:ea typeface="+mn-ea"/>
                          <a:cs typeface="+mn-cs"/>
                        </a:rPr>
                        <a:t> choice:</a:t>
                      </a:r>
                    </a:p>
                    <a:p>
                      <a:pPr marL="285750" indent="-285750">
                        <a:buFont typeface="Arial" panose="020B0604020202020204" pitchFamily="34" charset="0"/>
                        <a:buChar char="•"/>
                      </a:pPr>
                      <a:r>
                        <a:rPr lang="en-GB" sz="1400" b="0" i="0" kern="1200">
                          <a:solidFill>
                            <a:schemeClr val="tx1"/>
                          </a:solidFill>
                          <a:effectLst/>
                          <a:latin typeface="+mn-lt"/>
                          <a:ea typeface="+mn-ea"/>
                          <a:cs typeface="+mn-cs"/>
                        </a:rPr>
                        <a:t>adjuvanted (</a:t>
                      </a:r>
                      <a:r>
                        <a:rPr lang="en-GB" sz="1400" err="1">
                          <a:solidFill>
                            <a:schemeClr val="tx1"/>
                          </a:solidFill>
                        </a:rPr>
                        <a:t>aTIV</a:t>
                      </a:r>
                      <a:r>
                        <a:rPr lang="en-GB" sz="1400" b="0" i="0" kern="1200">
                          <a:solidFill>
                            <a:schemeClr val="tx1"/>
                          </a:solidFill>
                          <a:effectLst/>
                          <a:latin typeface="+mn-lt"/>
                          <a:ea typeface="+mn-ea"/>
                          <a:cs typeface="+mn-cs"/>
                        </a:rPr>
                        <a:t>)</a:t>
                      </a:r>
                    </a:p>
                    <a:p>
                      <a:pPr marL="285750" indent="-285750">
                        <a:buFont typeface="Arial" panose="020B0604020202020204" pitchFamily="34" charset="0"/>
                        <a:buChar char="•"/>
                      </a:pPr>
                      <a:r>
                        <a:rPr lang="en-GB" sz="1400" b="0" i="0" kern="1200">
                          <a:solidFill>
                            <a:schemeClr val="tx1"/>
                          </a:solidFill>
                          <a:effectLst/>
                          <a:latin typeface="+mn-lt"/>
                          <a:ea typeface="+mn-ea"/>
                          <a:cs typeface="+mn-cs"/>
                        </a:rPr>
                        <a:t>or high dose (</a:t>
                      </a:r>
                      <a:r>
                        <a:rPr lang="en-GB" sz="1400">
                          <a:solidFill>
                            <a:schemeClr val="tx1"/>
                          </a:solidFill>
                        </a:rPr>
                        <a:t>TIV-HD/QIV-HD</a:t>
                      </a:r>
                      <a:r>
                        <a:rPr lang="en-GB" sz="1400" b="0" i="0" kern="1200">
                          <a:solidFill>
                            <a:schemeClr val="tx1"/>
                          </a:solidFill>
                          <a:effectLst/>
                          <a:latin typeface="+mn-lt"/>
                          <a:ea typeface="+mn-ea"/>
                          <a:cs typeface="+mn-cs"/>
                        </a:rPr>
                        <a:t>)</a:t>
                      </a:r>
                    </a:p>
                    <a:p>
                      <a:pPr marL="285750" indent="-285750">
                        <a:buFont typeface="Arial" panose="020B0604020202020204" pitchFamily="34" charset="0"/>
                        <a:buChar char="•"/>
                      </a:pPr>
                      <a:r>
                        <a:rPr lang="en-GB" sz="1400" b="0" i="0" kern="1200">
                          <a:solidFill>
                            <a:schemeClr val="tx1"/>
                          </a:solidFill>
                          <a:effectLst/>
                          <a:latin typeface="+mn-lt"/>
                          <a:ea typeface="+mn-ea"/>
                          <a:cs typeface="+mn-cs"/>
                        </a:rPr>
                        <a:t>or recombinant (</a:t>
                      </a:r>
                      <a:r>
                        <a:rPr lang="en-GB" sz="1400" err="1">
                          <a:solidFill>
                            <a:schemeClr val="tx1"/>
                          </a:solidFill>
                        </a:rPr>
                        <a:t>TIVr</a:t>
                      </a:r>
                      <a:r>
                        <a:rPr lang="en-GB" sz="1400">
                          <a:solidFill>
                            <a:schemeClr val="tx1"/>
                          </a:solidFill>
                        </a:rPr>
                        <a:t>/</a:t>
                      </a:r>
                      <a:r>
                        <a:rPr lang="en-GB" sz="1400" err="1">
                          <a:solidFill>
                            <a:schemeClr val="tx1"/>
                          </a:solidFill>
                        </a:rPr>
                        <a:t>QIVr</a:t>
                      </a:r>
                      <a:r>
                        <a:rPr lang="en-GB" sz="1400" b="0" i="0" kern="1200">
                          <a:solidFill>
                            <a:schemeClr val="tx1"/>
                          </a:solidFill>
                          <a:effectLst/>
                          <a:latin typeface="+mn-lt"/>
                          <a:ea typeface="+mn-ea"/>
                          <a:cs typeface="+mn-cs"/>
                        </a:rPr>
                        <a:t>)</a:t>
                      </a:r>
                    </a:p>
                    <a:p>
                      <a:pPr marL="0" indent="0">
                        <a:buFont typeface="Arial" panose="020B0604020202020204" pitchFamily="34" charset="0"/>
                        <a:buNone/>
                      </a:pPr>
                      <a:endParaRPr lang="en-GB" sz="1400" kern="1200">
                        <a:solidFill>
                          <a:schemeClr val="tx1"/>
                        </a:solidFill>
                        <a:effectLst/>
                        <a:latin typeface="+mn-lt"/>
                        <a:ea typeface="+mn-ea"/>
                        <a:cs typeface="+mn-cs"/>
                      </a:endParaRPr>
                    </a:p>
                    <a:p>
                      <a:r>
                        <a:rPr lang="en-GB" sz="1400" kern="1200">
                          <a:solidFill>
                            <a:schemeClr val="tx1"/>
                          </a:solidFill>
                          <a:effectLst/>
                          <a:latin typeface="+mn-lt"/>
                          <a:ea typeface="+mn-ea"/>
                          <a:cs typeface="+mn-cs"/>
                        </a:rPr>
                        <a:t>2</a:t>
                      </a:r>
                      <a:r>
                        <a:rPr lang="en-GB" sz="1400" kern="1200" baseline="30000">
                          <a:solidFill>
                            <a:schemeClr val="tx1"/>
                          </a:solidFill>
                          <a:effectLst/>
                          <a:latin typeface="+mn-lt"/>
                          <a:ea typeface="+mn-ea"/>
                          <a:cs typeface="+mn-cs"/>
                        </a:rPr>
                        <a:t>nd</a:t>
                      </a:r>
                      <a:r>
                        <a:rPr lang="en-GB" sz="1400" kern="1200">
                          <a:solidFill>
                            <a:schemeClr val="tx1"/>
                          </a:solidFill>
                          <a:effectLst/>
                          <a:latin typeface="+mn-lt"/>
                          <a:ea typeface="+mn-ea"/>
                          <a:cs typeface="+mn-cs"/>
                        </a:rPr>
                        <a:t> choice:</a:t>
                      </a:r>
                    </a:p>
                    <a:p>
                      <a:pPr marL="285750" indent="-285750">
                        <a:buFont typeface="Arial" panose="020B0604020202020204" pitchFamily="34" charset="0"/>
                        <a:buChar char="•"/>
                      </a:pPr>
                      <a:r>
                        <a:rPr lang="en-GB" sz="1400" b="0" i="0" kern="1200">
                          <a:solidFill>
                            <a:schemeClr val="tx1"/>
                          </a:solidFill>
                          <a:effectLst/>
                          <a:latin typeface="+mn-lt"/>
                          <a:ea typeface="+mn-ea"/>
                          <a:cs typeface="+mn-cs"/>
                        </a:rPr>
                        <a:t>cell-culture (</a:t>
                      </a:r>
                      <a:r>
                        <a:rPr lang="en-GB" sz="1400" err="1">
                          <a:solidFill>
                            <a:schemeClr val="tx1"/>
                          </a:solidFill>
                        </a:rPr>
                        <a:t>TIVc</a:t>
                      </a:r>
                      <a:r>
                        <a:rPr lang="en-GB" sz="1400" b="0" i="0" kern="1200">
                          <a:solidFill>
                            <a:schemeClr val="tx1"/>
                          </a:solidFill>
                          <a:effectLst/>
                          <a:latin typeface="+mn-lt"/>
                          <a:ea typeface="+mn-ea"/>
                          <a:cs typeface="+mn-cs"/>
                        </a:rPr>
                        <a:t>)</a:t>
                      </a:r>
                      <a:endParaRPr lang="en-GB" sz="1400" kern="1200">
                        <a:solidFill>
                          <a:schemeClr val="tx1"/>
                        </a:solidFill>
                        <a:effectLst/>
                        <a:latin typeface="+mn-lt"/>
                        <a:ea typeface="+mn-ea"/>
                        <a:cs typeface="+mn-cs"/>
                      </a:endParaRPr>
                    </a:p>
                  </a:txBody>
                  <a:tcPr/>
                </a:tc>
                <a:extLst>
                  <a:ext uri="{0D108BD9-81ED-4DB2-BD59-A6C34878D82A}">
                    <a16:rowId xmlns:a16="http://schemas.microsoft.com/office/drawing/2014/main" val="747587972"/>
                  </a:ext>
                </a:extLst>
              </a:tr>
              <a:tr h="1266438">
                <a:tc gridSpan="2">
                  <a:txBody>
                    <a:bodyPr/>
                    <a:lstStyle/>
                    <a:p>
                      <a:pPr marL="0" indent="0">
                        <a:buFont typeface="Arial" panose="020B0604020202020204" pitchFamily="34" charset="0"/>
                        <a:buNone/>
                      </a:pPr>
                      <a:r>
                        <a:rPr lang="en-GB" sz="1400" b="0" i="0" kern="1200">
                          <a:solidFill>
                            <a:schemeClr val="tx1"/>
                          </a:solidFill>
                          <a:effectLst/>
                          <a:latin typeface="+mn-lt"/>
                          <a:ea typeface="+mn-ea"/>
                          <a:cs typeface="+mn-cs"/>
                        </a:rPr>
                        <a:t>* Vaccines currently listed as quadrivalent (Q) formulations are likely to be supplied as trivalent (T) ones (both are included on this table).</a:t>
                      </a:r>
                    </a:p>
                    <a:p>
                      <a:pPr marL="0" indent="0">
                        <a:buFont typeface="Arial" panose="020B0604020202020204" pitchFamily="34" charset="0"/>
                        <a:buNone/>
                      </a:pPr>
                      <a:endParaRPr lang="en-GB" sz="1400" b="0" i="0" kern="1200">
                        <a:solidFill>
                          <a:schemeClr val="tx1"/>
                        </a:solidFill>
                        <a:effectLst/>
                        <a:latin typeface="+mn-lt"/>
                        <a:ea typeface="+mn-ea"/>
                        <a:cs typeface="+mn-cs"/>
                      </a:endParaRPr>
                    </a:p>
                    <a:p>
                      <a:pPr marL="0" indent="0">
                        <a:buFont typeface="Arial" panose="020B0604020202020204" pitchFamily="34" charset="0"/>
                        <a:buNone/>
                      </a:pPr>
                      <a:r>
                        <a:rPr lang="en-GB" sz="1400" b="0" i="0" kern="1200">
                          <a:solidFill>
                            <a:schemeClr val="tx1"/>
                          </a:solidFill>
                          <a:effectLst/>
                          <a:latin typeface="+mn-lt"/>
                          <a:ea typeface="+mn-ea"/>
                          <a:cs typeface="+mn-cs"/>
                        </a:rPr>
                        <a:t>** Where a provider does not have a first line vaccine in stock, patients should be directed to an alternative provider who has stock of a first line vaccine or told to rebook when the new stock is available. Vaccination with a second line vaccine should only be considered on an exceptional basis where there is a valid reason why the patient may not return for a further appointment. </a:t>
                      </a:r>
                      <a:endParaRPr lang="en-GB" sz="1400">
                        <a:solidFill>
                          <a:schemeClr val="tx1"/>
                        </a:solidFill>
                      </a:endParaRPr>
                    </a:p>
                  </a:txBody>
                  <a:tcPr/>
                </a:tc>
                <a:tc hMerge="1">
                  <a:txBody>
                    <a:bodyPr/>
                    <a:lstStyle/>
                    <a:p>
                      <a:pPr marL="285750" indent="-285750">
                        <a:buFont typeface="Arial" panose="020B0604020202020204" pitchFamily="34" charset="0"/>
                        <a:buChar char="•"/>
                      </a:pPr>
                      <a:endParaRPr lang="en-GB" sz="1400" kern="1200">
                        <a:solidFill>
                          <a:schemeClr val="tx1"/>
                        </a:solidFill>
                        <a:effectLst/>
                        <a:latin typeface="+mn-lt"/>
                        <a:ea typeface="+mn-ea"/>
                        <a:cs typeface="+mn-cs"/>
                      </a:endParaRPr>
                    </a:p>
                  </a:txBody>
                  <a:tcPr/>
                </a:tc>
                <a:extLst>
                  <a:ext uri="{0D108BD9-81ED-4DB2-BD59-A6C34878D82A}">
                    <a16:rowId xmlns:a16="http://schemas.microsoft.com/office/drawing/2014/main" val="4058801767"/>
                  </a:ext>
                </a:extLst>
              </a:tr>
            </a:tbl>
          </a:graphicData>
        </a:graphic>
      </p:graphicFrame>
      <p:graphicFrame>
        <p:nvGraphicFramePr>
          <p:cNvPr id="2" name="Diagram 1">
            <a:hlinkClick r:id="rId3" action="ppaction://hlinksldjump"/>
            <a:extLst>
              <a:ext uri="{FF2B5EF4-FFF2-40B4-BE49-F238E27FC236}">
                <a16:creationId xmlns:a16="http://schemas.microsoft.com/office/drawing/2014/main" id="{9DAEFBCF-EF65-95EE-7834-87BBD2FBE5EC}"/>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id="{D0F4126D-FD7D-CB57-5637-F02D746FE0DF}"/>
              </a:ext>
            </a:extLst>
          </p:cNvPr>
          <p:cNvGraphicFramePr/>
          <p:nvPr>
            <p:extLst>
              <p:ext uri="{D42A27DB-BD31-4B8C-83A1-F6EECF244321}">
                <p14:modId xmlns:p14="http://schemas.microsoft.com/office/powerpoint/2010/main" val="3435233001"/>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72983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140D8-DD0F-CC1F-8AAA-AA2B60729BF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EE12651-0362-DDEE-5325-2D1B4CB869B8}"/>
              </a:ext>
            </a:extLst>
          </p:cNvPr>
          <p:cNvSpPr>
            <a:spLocks noGrp="1"/>
          </p:cNvSpPr>
          <p:nvPr>
            <p:ph type="title"/>
          </p:nvPr>
        </p:nvSpPr>
        <p:spPr>
          <a:xfrm>
            <a:off x="432000" y="432000"/>
            <a:ext cx="11404154" cy="468440"/>
          </a:xfrm>
        </p:spPr>
        <p:txBody>
          <a:bodyPr>
            <a:normAutofit fontScale="90000"/>
          </a:bodyPr>
          <a:lstStyle/>
          <a:p>
            <a:r>
              <a:rPr lang="en-GB" sz="4800" spc="-40"/>
              <a:t> </a:t>
            </a:r>
            <a:r>
              <a:rPr lang="en-GB" sz="4200" spc="-40"/>
              <a:t>Children’s Vaccines 2025/26</a:t>
            </a:r>
          </a:p>
        </p:txBody>
      </p:sp>
      <p:graphicFrame>
        <p:nvGraphicFramePr>
          <p:cNvPr id="3" name="Content Placeholder 2">
            <a:extLst>
              <a:ext uri="{FF2B5EF4-FFF2-40B4-BE49-F238E27FC236}">
                <a16:creationId xmlns:a16="http://schemas.microsoft.com/office/drawing/2014/main" id="{6CCF869F-18FA-C528-859A-402FF41F98D6}"/>
              </a:ext>
            </a:extLst>
          </p:cNvPr>
          <p:cNvGraphicFramePr>
            <a:graphicFrameLocks noGrp="1"/>
          </p:cNvGraphicFramePr>
          <p:nvPr>
            <p:ph idx="1"/>
            <p:extLst>
              <p:ext uri="{D42A27DB-BD31-4B8C-83A1-F6EECF244321}">
                <p14:modId xmlns:p14="http://schemas.microsoft.com/office/powerpoint/2010/main" val="116463571"/>
              </p:ext>
            </p:extLst>
          </p:nvPr>
        </p:nvGraphicFramePr>
        <p:xfrm>
          <a:off x="589733" y="946235"/>
          <a:ext cx="11088688" cy="4840911"/>
        </p:xfrm>
        <a:graphic>
          <a:graphicData uri="http://schemas.openxmlformats.org/drawingml/2006/table">
            <a:tbl>
              <a:tblPr firstRow="1" bandRow="1">
                <a:tableStyleId>{5C22544A-7EE6-4342-B048-85BDC9FD1C3A}</a:tableStyleId>
              </a:tblPr>
              <a:tblGrid>
                <a:gridCol w="4363565">
                  <a:extLst>
                    <a:ext uri="{9D8B030D-6E8A-4147-A177-3AD203B41FA5}">
                      <a16:colId xmlns:a16="http://schemas.microsoft.com/office/drawing/2014/main" val="3439151486"/>
                    </a:ext>
                  </a:extLst>
                </a:gridCol>
                <a:gridCol w="6725123">
                  <a:extLst>
                    <a:ext uri="{9D8B030D-6E8A-4147-A177-3AD203B41FA5}">
                      <a16:colId xmlns:a16="http://schemas.microsoft.com/office/drawing/2014/main" val="1072472794"/>
                    </a:ext>
                  </a:extLst>
                </a:gridCol>
              </a:tblGrid>
              <a:tr h="354390">
                <a:tc>
                  <a:txBody>
                    <a:bodyPr/>
                    <a:lstStyle/>
                    <a:p>
                      <a:r>
                        <a:rPr lang="en-GB">
                          <a:solidFill>
                            <a:schemeClr val="bg1"/>
                          </a:solidFill>
                        </a:rPr>
                        <a:t>Eligible Age group</a:t>
                      </a:r>
                    </a:p>
                  </a:txBody>
                  <a:tcPr/>
                </a:tc>
                <a:tc>
                  <a:txBody>
                    <a:bodyPr/>
                    <a:lstStyle/>
                    <a:p>
                      <a:r>
                        <a:rPr lang="en-GB">
                          <a:solidFill>
                            <a:schemeClr val="bg1"/>
                          </a:solidFill>
                        </a:rPr>
                        <a:t>Vaccine</a:t>
                      </a:r>
                    </a:p>
                  </a:txBody>
                  <a:tcPr/>
                </a:tc>
                <a:extLst>
                  <a:ext uri="{0D108BD9-81ED-4DB2-BD59-A6C34878D82A}">
                    <a16:rowId xmlns:a16="http://schemas.microsoft.com/office/drawing/2014/main" val="527975212"/>
                  </a:ext>
                </a:extLst>
              </a:tr>
              <a:tr h="1176178">
                <a:tc>
                  <a:txBody>
                    <a:bodyPr/>
                    <a:lstStyle/>
                    <a:p>
                      <a:r>
                        <a:rPr lang="en-GB" sz="1400" kern="1200">
                          <a:solidFill>
                            <a:schemeClr val="tx1"/>
                          </a:solidFill>
                          <a:effectLst/>
                          <a:latin typeface="+mn-lt"/>
                          <a:ea typeface="+mn-ea"/>
                          <a:cs typeface="+mn-cs"/>
                        </a:rPr>
                        <a:t>Children aged from 6 months to less than 2 years in a clinical risk group</a:t>
                      </a:r>
                      <a:endParaRPr lang="en-GB" sz="1400">
                        <a:solidFill>
                          <a:schemeClr val="tx1"/>
                        </a:solidFill>
                      </a:endParaRPr>
                    </a:p>
                  </a:txBody>
                  <a:tcPr/>
                </a:tc>
                <a:tc>
                  <a:txBody>
                    <a:bodyPr/>
                    <a:lstStyle/>
                    <a:p>
                      <a:r>
                        <a:rPr lang="en-GB" sz="1400" kern="1200">
                          <a:solidFill>
                            <a:schemeClr val="tx1"/>
                          </a:solidFill>
                          <a:effectLst/>
                          <a:latin typeface="+mn-lt"/>
                          <a:ea typeface="+mn-ea"/>
                          <a:cs typeface="+mn-cs"/>
                        </a:rPr>
                        <a:t>1</a:t>
                      </a:r>
                      <a:r>
                        <a:rPr lang="en-GB" sz="1400" kern="1200" baseline="30000">
                          <a:solidFill>
                            <a:schemeClr val="tx1"/>
                          </a:solidFill>
                          <a:effectLst/>
                          <a:latin typeface="+mn-lt"/>
                          <a:ea typeface="+mn-ea"/>
                          <a:cs typeface="+mn-cs"/>
                        </a:rPr>
                        <a:t>st</a:t>
                      </a:r>
                      <a:r>
                        <a:rPr lang="en-GB" sz="1400" kern="1200">
                          <a:solidFill>
                            <a:schemeClr val="tx1"/>
                          </a:solidFill>
                          <a:effectLst/>
                          <a:latin typeface="+mn-lt"/>
                          <a:ea typeface="+mn-ea"/>
                          <a:cs typeface="+mn-cs"/>
                        </a:rPr>
                        <a:t> choice </a:t>
                      </a:r>
                    </a:p>
                    <a:p>
                      <a:pPr marL="285750" indent="-285750">
                        <a:buFont typeface="Arial" panose="020B0604020202020204" pitchFamily="34" charset="0"/>
                        <a:buChar char="•"/>
                      </a:pPr>
                      <a:r>
                        <a:rPr lang="en-GB" sz="1400" b="0" i="0" kern="1200" err="1">
                          <a:solidFill>
                            <a:schemeClr val="tx1"/>
                          </a:solidFill>
                          <a:effectLst/>
                          <a:latin typeface="+mn-lt"/>
                          <a:ea typeface="+mn-ea"/>
                          <a:cs typeface="+mn-cs"/>
                        </a:rPr>
                        <a:t>TIVc</a:t>
                      </a:r>
                      <a:r>
                        <a:rPr lang="en-GB" sz="1400" kern="1200">
                          <a:solidFill>
                            <a:schemeClr val="tx1"/>
                          </a:solidFill>
                          <a:effectLst/>
                          <a:latin typeface="+mn-lt"/>
                          <a:ea typeface="+mn-ea"/>
                          <a:cs typeface="+mn-cs"/>
                        </a:rPr>
                        <a:t> </a:t>
                      </a:r>
                    </a:p>
                    <a:p>
                      <a:endParaRPr lang="en-GB" sz="1400" kern="1200">
                        <a:solidFill>
                          <a:schemeClr val="tx1"/>
                        </a:solidFill>
                        <a:effectLst/>
                        <a:latin typeface="+mn-lt"/>
                        <a:ea typeface="+mn-ea"/>
                        <a:cs typeface="+mn-cs"/>
                      </a:endParaRPr>
                    </a:p>
                    <a:p>
                      <a:r>
                        <a:rPr lang="en-GB" sz="1400" kern="1200">
                          <a:solidFill>
                            <a:schemeClr val="tx1"/>
                          </a:solidFill>
                          <a:effectLst/>
                          <a:latin typeface="+mn-lt"/>
                          <a:ea typeface="+mn-ea"/>
                          <a:cs typeface="+mn-cs"/>
                        </a:rPr>
                        <a:t>2</a:t>
                      </a:r>
                      <a:r>
                        <a:rPr lang="en-GB" sz="1400" kern="1200" baseline="30000">
                          <a:solidFill>
                            <a:schemeClr val="tx1"/>
                          </a:solidFill>
                          <a:effectLst/>
                          <a:latin typeface="+mn-lt"/>
                          <a:ea typeface="+mn-ea"/>
                          <a:cs typeface="+mn-cs"/>
                        </a:rPr>
                        <a:t>nd</a:t>
                      </a:r>
                      <a:r>
                        <a:rPr lang="en-GB" sz="1400" kern="1200">
                          <a:solidFill>
                            <a:schemeClr val="tx1"/>
                          </a:solidFill>
                          <a:effectLst/>
                          <a:latin typeface="+mn-lt"/>
                          <a:ea typeface="+mn-ea"/>
                          <a:cs typeface="+mn-cs"/>
                        </a:rPr>
                        <a:t> choice  </a:t>
                      </a:r>
                    </a:p>
                    <a:p>
                      <a:pPr marL="285750" indent="-285750">
                        <a:buFont typeface="Arial" panose="020B0604020202020204" pitchFamily="34" charset="0"/>
                        <a:buChar char="•"/>
                      </a:pPr>
                      <a:r>
                        <a:rPr lang="en-GB" sz="1400" kern="1200" err="1">
                          <a:solidFill>
                            <a:schemeClr val="tx1"/>
                          </a:solidFill>
                          <a:effectLst/>
                          <a:latin typeface="+mn-lt"/>
                          <a:ea typeface="+mn-ea"/>
                          <a:cs typeface="+mn-cs"/>
                        </a:rPr>
                        <a:t>TIVe</a:t>
                      </a:r>
                      <a:r>
                        <a:rPr lang="en-GB" sz="1400" kern="1200">
                          <a:solidFill>
                            <a:schemeClr val="tx1"/>
                          </a:solidFill>
                          <a:effectLst/>
                          <a:latin typeface="+mn-lt"/>
                          <a:ea typeface="+mn-ea"/>
                          <a:cs typeface="+mn-cs"/>
                        </a:rPr>
                        <a:t>/</a:t>
                      </a:r>
                      <a:r>
                        <a:rPr lang="en-GB" sz="1400" kern="1200" err="1">
                          <a:solidFill>
                            <a:schemeClr val="tx1"/>
                          </a:solidFill>
                          <a:effectLst/>
                          <a:latin typeface="+mn-lt"/>
                          <a:ea typeface="+mn-ea"/>
                          <a:cs typeface="+mn-cs"/>
                        </a:rPr>
                        <a:t>QIVe</a:t>
                      </a:r>
                      <a:endParaRPr lang="en-GB" sz="1400" kern="1200">
                        <a:solidFill>
                          <a:schemeClr val="tx1"/>
                        </a:solidFill>
                        <a:effectLst/>
                        <a:latin typeface="+mn-lt"/>
                        <a:ea typeface="+mn-ea"/>
                        <a:cs typeface="+mn-cs"/>
                      </a:endParaRPr>
                    </a:p>
                    <a:p>
                      <a:endParaRPr lang="en-GB" sz="1400">
                        <a:solidFill>
                          <a:schemeClr val="tx1"/>
                        </a:solidFill>
                      </a:endParaRPr>
                    </a:p>
                  </a:txBody>
                  <a:tcPr/>
                </a:tc>
                <a:extLst>
                  <a:ext uri="{0D108BD9-81ED-4DB2-BD59-A6C34878D82A}">
                    <a16:rowId xmlns:a16="http://schemas.microsoft.com/office/drawing/2014/main" val="3939314590"/>
                  </a:ext>
                </a:extLst>
              </a:tr>
              <a:tr h="2360353">
                <a:tc>
                  <a:txBody>
                    <a:bodyPr/>
                    <a:lstStyle/>
                    <a:p>
                      <a:r>
                        <a:rPr lang="en-GB" sz="1400" kern="1200">
                          <a:solidFill>
                            <a:schemeClr val="tx1"/>
                          </a:solidFill>
                          <a:effectLst/>
                          <a:latin typeface="+mn-lt"/>
                          <a:ea typeface="+mn-ea"/>
                          <a:cs typeface="+mn-cs"/>
                        </a:rPr>
                        <a:t>Children aged 2 to less than 18 years in eligible groups (including clinical risk groups)</a:t>
                      </a:r>
                      <a:endParaRPr lang="en-GB" sz="1400">
                        <a:solidFill>
                          <a:schemeClr val="tx1"/>
                        </a:solidFill>
                      </a:endParaRPr>
                    </a:p>
                  </a:txBody>
                  <a:tcPr/>
                </a:tc>
                <a:tc>
                  <a:txBody>
                    <a:bodyPr/>
                    <a:lstStyle/>
                    <a:p>
                      <a:r>
                        <a:rPr lang="en-GB" sz="1400" kern="1200">
                          <a:solidFill>
                            <a:schemeClr val="tx1"/>
                          </a:solidFill>
                          <a:effectLst/>
                          <a:latin typeface="+mn-lt"/>
                          <a:ea typeface="+mn-ea"/>
                          <a:cs typeface="+mn-cs"/>
                        </a:rPr>
                        <a:t>1</a:t>
                      </a:r>
                      <a:r>
                        <a:rPr lang="en-GB" sz="1400" kern="1200" baseline="30000">
                          <a:solidFill>
                            <a:schemeClr val="tx1"/>
                          </a:solidFill>
                          <a:effectLst/>
                          <a:latin typeface="+mn-lt"/>
                          <a:ea typeface="+mn-ea"/>
                          <a:cs typeface="+mn-cs"/>
                        </a:rPr>
                        <a:t>st</a:t>
                      </a:r>
                      <a:r>
                        <a:rPr lang="en-GB" sz="1400" kern="1200">
                          <a:solidFill>
                            <a:schemeClr val="tx1"/>
                          </a:solidFill>
                          <a:effectLst/>
                          <a:latin typeface="+mn-lt"/>
                          <a:ea typeface="+mn-ea"/>
                          <a:cs typeface="+mn-cs"/>
                        </a:rPr>
                        <a:t> choice </a:t>
                      </a:r>
                    </a:p>
                    <a:p>
                      <a:pPr marL="285750" indent="-285750">
                        <a:buFont typeface="Arial" panose="020B0604020202020204" pitchFamily="34" charset="0"/>
                        <a:buChar char="•"/>
                      </a:pPr>
                      <a:r>
                        <a:rPr lang="en-GB" sz="1400" kern="1200">
                          <a:solidFill>
                            <a:schemeClr val="tx1"/>
                          </a:solidFill>
                          <a:effectLst/>
                          <a:latin typeface="+mn-lt"/>
                          <a:ea typeface="+mn-ea"/>
                          <a:cs typeface="+mn-cs"/>
                        </a:rPr>
                        <a:t>LAIV (Live attenuated influenza vaccine) </a:t>
                      </a:r>
                      <a:r>
                        <a:rPr lang="en-GB" sz="1400" err="1">
                          <a:solidFill>
                            <a:schemeClr val="tx1"/>
                          </a:solidFill>
                        </a:rPr>
                        <a:t>Fluenz</a:t>
                      </a:r>
                      <a:r>
                        <a:rPr lang="en-GB" sz="1400">
                          <a:solidFill>
                            <a:schemeClr val="tx1"/>
                          </a:solidFill>
                        </a:rPr>
                        <a:t> Trivalent</a:t>
                      </a:r>
                      <a:br>
                        <a:rPr lang="en-GB" sz="1400" kern="1200">
                          <a:solidFill>
                            <a:schemeClr val="tx1"/>
                          </a:solidFill>
                          <a:effectLst/>
                          <a:latin typeface="+mn-lt"/>
                          <a:ea typeface="+mn-ea"/>
                          <a:cs typeface="+mn-cs"/>
                        </a:rPr>
                      </a:br>
                      <a:endParaRPr lang="en-GB" sz="1400" kern="1200">
                        <a:solidFill>
                          <a:schemeClr val="tx1"/>
                        </a:solidFill>
                        <a:effectLst/>
                        <a:latin typeface="+mn-lt"/>
                        <a:ea typeface="+mn-ea"/>
                        <a:cs typeface="+mn-cs"/>
                      </a:endParaRPr>
                    </a:p>
                    <a:p>
                      <a:r>
                        <a:rPr lang="en-GB" sz="1400" kern="1200">
                          <a:solidFill>
                            <a:schemeClr val="tx1"/>
                          </a:solidFill>
                          <a:effectLst/>
                          <a:latin typeface="+mn-lt"/>
                          <a:ea typeface="+mn-ea"/>
                          <a:cs typeface="+mn-cs"/>
                        </a:rPr>
                        <a:t>2</a:t>
                      </a:r>
                      <a:r>
                        <a:rPr lang="en-GB" sz="1400" kern="1200" baseline="30000">
                          <a:solidFill>
                            <a:schemeClr val="tx1"/>
                          </a:solidFill>
                          <a:effectLst/>
                          <a:latin typeface="+mn-lt"/>
                          <a:ea typeface="+mn-ea"/>
                          <a:cs typeface="+mn-cs"/>
                        </a:rPr>
                        <a:t>nd</a:t>
                      </a:r>
                      <a:r>
                        <a:rPr lang="en-GB" sz="1400" kern="1200">
                          <a:solidFill>
                            <a:schemeClr val="tx1"/>
                          </a:solidFill>
                          <a:effectLst/>
                          <a:latin typeface="+mn-lt"/>
                          <a:ea typeface="+mn-ea"/>
                          <a:cs typeface="+mn-cs"/>
                        </a:rPr>
                        <a:t> choice</a:t>
                      </a:r>
                    </a:p>
                    <a:p>
                      <a:pPr marL="285750" indent="-285750">
                        <a:buFont typeface="Arial" panose="020B0604020202020204" pitchFamily="34" charset="0"/>
                        <a:buChar char="•"/>
                      </a:pPr>
                      <a:r>
                        <a:rPr lang="en-GB" sz="1400">
                          <a:solidFill>
                            <a:schemeClr val="tx1"/>
                          </a:solidFill>
                        </a:rPr>
                        <a:t> </a:t>
                      </a:r>
                      <a:r>
                        <a:rPr lang="en-GB" sz="1400" err="1">
                          <a:solidFill>
                            <a:schemeClr val="tx1"/>
                          </a:solidFill>
                        </a:rPr>
                        <a:t>TIVc</a:t>
                      </a:r>
                      <a:r>
                        <a:rPr lang="en-GB" sz="1400">
                          <a:solidFill>
                            <a:schemeClr val="tx1"/>
                          </a:solidFill>
                        </a:rPr>
                        <a:t> is recommended where LAIV is contraindicated or otherwise unsuitable (for example, parents object to LAIV on the grounds of its porcine gelatine content)</a:t>
                      </a:r>
                    </a:p>
                    <a:p>
                      <a:pPr marL="285750" indent="-285750">
                        <a:buFont typeface="Arial" panose="020B0604020202020204" pitchFamily="34" charset="0"/>
                        <a:buChar char="•"/>
                      </a:pPr>
                      <a:endParaRPr lang="en-GB" sz="1400">
                        <a:solidFill>
                          <a:schemeClr val="tx1"/>
                        </a:solidFill>
                      </a:endParaRPr>
                    </a:p>
                    <a:p>
                      <a:pPr marL="0" indent="0">
                        <a:buFont typeface="Arial" panose="020B0604020202020204" pitchFamily="34" charset="0"/>
                        <a:buNone/>
                      </a:pPr>
                      <a:r>
                        <a:rPr lang="en-GB" sz="1400">
                          <a:solidFill>
                            <a:schemeClr val="tx1"/>
                          </a:solidFill>
                        </a:rPr>
                        <a:t>3</a:t>
                      </a:r>
                      <a:r>
                        <a:rPr lang="en-GB" sz="1400" baseline="30000">
                          <a:solidFill>
                            <a:schemeClr val="tx1"/>
                          </a:solidFill>
                        </a:rPr>
                        <a:t>rd</a:t>
                      </a:r>
                      <a:r>
                        <a:rPr lang="en-GB" sz="1400">
                          <a:solidFill>
                            <a:schemeClr val="tx1"/>
                          </a:solidFill>
                        </a:rPr>
                        <a:t> choice</a:t>
                      </a:r>
                    </a:p>
                    <a:p>
                      <a:pPr marL="285750" indent="-285750">
                        <a:buFont typeface="Arial" panose="020B0604020202020204" pitchFamily="34" charset="0"/>
                        <a:buChar char="•"/>
                      </a:pPr>
                      <a:r>
                        <a:rPr lang="en-GB" sz="1400" err="1">
                          <a:solidFill>
                            <a:schemeClr val="tx1"/>
                          </a:solidFill>
                        </a:rPr>
                        <a:t>TIVe</a:t>
                      </a:r>
                      <a:r>
                        <a:rPr lang="en-GB" sz="1400">
                          <a:solidFill>
                            <a:schemeClr val="tx1"/>
                          </a:solidFill>
                        </a:rPr>
                        <a:t>/</a:t>
                      </a:r>
                      <a:r>
                        <a:rPr lang="en-GB" sz="1400" err="1">
                          <a:solidFill>
                            <a:schemeClr val="tx1"/>
                          </a:solidFill>
                        </a:rPr>
                        <a:t>QIVe</a:t>
                      </a:r>
                      <a:endParaRPr lang="en-GB" sz="1400">
                        <a:solidFill>
                          <a:schemeClr val="tx1"/>
                        </a:solidFill>
                      </a:endParaRPr>
                    </a:p>
                  </a:txBody>
                  <a:tcPr/>
                </a:tc>
                <a:extLst>
                  <a:ext uri="{0D108BD9-81ED-4DB2-BD59-A6C34878D82A}">
                    <a16:rowId xmlns:a16="http://schemas.microsoft.com/office/drawing/2014/main" val="747587972"/>
                  </a:ext>
                </a:extLst>
              </a:tr>
              <a:tr h="743198">
                <a:tc gridSpan="2">
                  <a:txBody>
                    <a:bodyPr/>
                    <a:lstStyle/>
                    <a:p>
                      <a:r>
                        <a:rPr lang="en-GB" sz="1400">
                          <a:solidFill>
                            <a:schemeClr val="tx1"/>
                          </a:solidFill>
                        </a:rPr>
                        <a:t>* </a:t>
                      </a:r>
                      <a:r>
                        <a:rPr lang="en-GB" sz="1400" b="0" i="0" kern="1200">
                          <a:solidFill>
                            <a:schemeClr val="tx1"/>
                          </a:solidFill>
                          <a:effectLst/>
                          <a:latin typeface="+mn-lt"/>
                          <a:ea typeface="+mn-ea"/>
                          <a:cs typeface="+mn-cs"/>
                        </a:rPr>
                        <a:t>The UK Health Security Agency (</a:t>
                      </a:r>
                      <a:r>
                        <a:rPr lang="en-GB" sz="1400">
                          <a:solidFill>
                            <a:schemeClr val="tx1"/>
                          </a:solidFill>
                        </a:rPr>
                        <a:t>UKHSA</a:t>
                      </a:r>
                      <a:r>
                        <a:rPr lang="en-GB" sz="1400" b="0" i="0" kern="1200">
                          <a:solidFill>
                            <a:schemeClr val="tx1"/>
                          </a:solidFill>
                          <a:effectLst/>
                          <a:latin typeface="+mn-lt"/>
                          <a:ea typeface="+mn-ea"/>
                          <a:cs typeface="+mn-cs"/>
                        </a:rPr>
                        <a:t>) supplies all flu vaccines for the children’s programme and these will be available to order through </a:t>
                      </a:r>
                      <a:r>
                        <a:rPr lang="en-GB" sz="1400" b="0" i="0" kern="1200" err="1">
                          <a:solidFill>
                            <a:schemeClr val="tx1"/>
                          </a:solidFill>
                          <a:effectLst/>
                          <a:latin typeface="+mn-lt"/>
                          <a:ea typeface="+mn-ea"/>
                          <a:cs typeface="+mn-cs"/>
                        </a:rPr>
                        <a:t>ImmForm</a:t>
                      </a:r>
                      <a:r>
                        <a:rPr lang="en-GB" sz="1400" b="0" i="0" kern="1200">
                          <a:solidFill>
                            <a:schemeClr val="tx1"/>
                          </a:solidFill>
                          <a:effectLst/>
                          <a:latin typeface="+mn-lt"/>
                          <a:ea typeface="+mn-ea"/>
                          <a:cs typeface="+mn-cs"/>
                        </a:rPr>
                        <a:t> and are not reimbursable.</a:t>
                      </a:r>
                      <a:endParaRPr lang="en-GB" sz="1400">
                        <a:solidFill>
                          <a:schemeClr val="tx1"/>
                        </a:solidFill>
                      </a:endParaRPr>
                    </a:p>
                  </a:txBody>
                  <a:tcPr/>
                </a:tc>
                <a:tc hMerge="1">
                  <a:txBody>
                    <a:bodyPr/>
                    <a:lstStyle/>
                    <a:p>
                      <a:pPr marL="285750" indent="-285750">
                        <a:buFont typeface="Arial" panose="020B0604020202020204" pitchFamily="34" charset="0"/>
                        <a:buChar char="•"/>
                      </a:pPr>
                      <a:endParaRPr lang="en-GB" sz="1800">
                        <a:solidFill>
                          <a:schemeClr val="tx1"/>
                        </a:solidFill>
                      </a:endParaRPr>
                    </a:p>
                  </a:txBody>
                  <a:tcPr/>
                </a:tc>
                <a:extLst>
                  <a:ext uri="{0D108BD9-81ED-4DB2-BD59-A6C34878D82A}">
                    <a16:rowId xmlns:a16="http://schemas.microsoft.com/office/drawing/2014/main" val="3599678716"/>
                  </a:ext>
                </a:extLst>
              </a:tr>
            </a:tbl>
          </a:graphicData>
        </a:graphic>
      </p:graphicFrame>
      <p:graphicFrame>
        <p:nvGraphicFramePr>
          <p:cNvPr id="2" name="Diagram 1">
            <a:hlinkClick r:id="rId3" action="ppaction://hlinksldjump"/>
            <a:extLst>
              <a:ext uri="{FF2B5EF4-FFF2-40B4-BE49-F238E27FC236}">
                <a16:creationId xmlns:a16="http://schemas.microsoft.com/office/drawing/2014/main" id="{73C31DE5-99A8-E5EC-AF2F-1B2D50900DF5}"/>
              </a:ext>
            </a:extLst>
          </p:cNvPr>
          <p:cNvGraphicFramePr/>
          <p:nvPr>
            <p:extLst>
              <p:ext uri="{D42A27DB-BD31-4B8C-83A1-F6EECF244321}">
                <p14:modId xmlns:p14="http://schemas.microsoft.com/office/powerpoint/2010/main" val="1591371708"/>
              </p:ext>
            </p:extLst>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1BD5D11B-712D-50E8-5BD9-330B1CB55442}"/>
              </a:ext>
            </a:extLst>
          </p:cNvPr>
          <p:cNvGraphicFramePr/>
          <p:nvPr>
            <p:extLst>
              <p:ext uri="{D42A27DB-BD31-4B8C-83A1-F6EECF244321}">
                <p14:modId xmlns:p14="http://schemas.microsoft.com/office/powerpoint/2010/main" val="3342142251"/>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 name="Diagram 3">
            <a:extLst>
              <a:ext uri="{FF2B5EF4-FFF2-40B4-BE49-F238E27FC236}">
                <a16:creationId xmlns:a16="http://schemas.microsoft.com/office/drawing/2014/main" id="{28603ECD-8B3D-AACB-AF8A-73576D055C19}"/>
              </a:ext>
            </a:extLst>
          </p:cNvPr>
          <p:cNvGraphicFramePr/>
          <p:nvPr>
            <p:extLst>
              <p:ext uri="{D42A27DB-BD31-4B8C-83A1-F6EECF244321}">
                <p14:modId xmlns:p14="http://schemas.microsoft.com/office/powerpoint/2010/main" val="162139448"/>
              </p:ext>
            </p:extLst>
          </p:nvPr>
        </p:nvGraphicFramePr>
        <p:xfrm>
          <a:off x="68154" y="0"/>
          <a:ext cx="9268949" cy="38620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58959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29DE3-6B9E-51E2-1A03-8868067A1FE3}"/>
              </a:ext>
            </a:extLst>
          </p:cNvPr>
          <p:cNvSpPr>
            <a:spLocks noGrp="1"/>
          </p:cNvSpPr>
          <p:nvPr>
            <p:ph idx="1"/>
          </p:nvPr>
        </p:nvSpPr>
        <p:spPr>
          <a:xfrm>
            <a:off x="282804" y="1297186"/>
            <a:ext cx="11088000" cy="4518265"/>
          </a:xfrm>
        </p:spPr>
        <p:txBody>
          <a:bodyPr>
            <a:noAutofit/>
          </a:bodyPr>
          <a:lstStyle/>
          <a:p>
            <a:r>
              <a:rPr lang="en-GB" sz="1800" b="1">
                <a:cs typeface="Arial"/>
              </a:rPr>
              <a:t>Identifying eligible patients</a:t>
            </a:r>
          </a:p>
          <a:p>
            <a:pPr marL="285750" indent="-285750">
              <a:buFont typeface="Arial" panose="020B0604020202020204" pitchFamily="34" charset="0"/>
              <a:buChar char="•"/>
            </a:pPr>
            <a:r>
              <a:rPr lang="en-GB" sz="1800" b="1"/>
              <a:t>Have a flu vaccination lead who is responsible for the flu programme </a:t>
            </a:r>
            <a:r>
              <a:rPr lang="en-GB" sz="1800"/>
              <a:t>– </a:t>
            </a:r>
            <a:r>
              <a:rPr lang="en-GB" sz="1800">
                <a:hlinkClick r:id="rId2"/>
              </a:rPr>
              <a:t>Vaccination Lead</a:t>
            </a:r>
            <a:endParaRPr lang="en-GB" sz="1800"/>
          </a:p>
          <a:p>
            <a:pPr marL="285750" indent="-285750">
              <a:buFont typeface="Arial" panose="020B0604020202020204" pitchFamily="34" charset="0"/>
              <a:buChar char="•"/>
            </a:pPr>
            <a:r>
              <a:rPr lang="en-GB" sz="1800">
                <a:cs typeface="Arial"/>
              </a:rPr>
              <a:t>Check 2024/2025 practice level uptake for different cohorts and set a higher goal for 2025/26. You can check directly on ImmForm or you can run GP searches. </a:t>
            </a:r>
          </a:p>
          <a:p>
            <a:pPr marL="285750" indent="-285750">
              <a:buFont typeface="Arial" panose="020B0604020202020204" pitchFamily="34" charset="0"/>
              <a:buChar char="•"/>
            </a:pPr>
            <a:r>
              <a:rPr lang="en-GB" sz="1800">
                <a:cs typeface="Arial"/>
              </a:rPr>
              <a:t>Identify what went well and where improvements could be made</a:t>
            </a:r>
          </a:p>
          <a:p>
            <a:pPr marL="285750" indent="-285750">
              <a:buFont typeface="Arial" panose="020B0604020202020204" pitchFamily="34" charset="0"/>
              <a:buChar char="•"/>
            </a:pPr>
            <a:r>
              <a:rPr lang="en-GB" sz="1800">
                <a:cs typeface="Arial"/>
              </a:rPr>
              <a:t>Ensure at least 2 members of staff have </a:t>
            </a:r>
            <a:r>
              <a:rPr lang="en-GB" sz="1800" err="1">
                <a:cs typeface="Arial"/>
              </a:rPr>
              <a:t>ImmForm</a:t>
            </a:r>
            <a:r>
              <a:rPr lang="en-GB" sz="1800">
                <a:cs typeface="Arial"/>
              </a:rPr>
              <a:t> accounts set up: </a:t>
            </a:r>
            <a:r>
              <a:rPr lang="en-GB" sz="1800">
                <a:hlinkClick r:id="rId3"/>
              </a:rPr>
              <a:t>Sign in | </a:t>
            </a:r>
            <a:r>
              <a:rPr lang="en-GB" sz="1800" err="1">
                <a:hlinkClick r:id="rId3"/>
              </a:rPr>
              <a:t>ImmForm</a:t>
            </a:r>
            <a:r>
              <a:rPr lang="en-GB" sz="1800">
                <a:hlinkClick r:id="rId3"/>
              </a:rPr>
              <a:t> | UKHSA</a:t>
            </a:r>
            <a:endParaRPr lang="en-GB" sz="1800">
              <a:cs typeface="Arial"/>
            </a:endParaRPr>
          </a:p>
          <a:p>
            <a:pPr marL="285750" indent="-285750">
              <a:buFont typeface="Arial" panose="020B0604020202020204" pitchFamily="34" charset="0"/>
              <a:buChar char="•"/>
            </a:pPr>
            <a:r>
              <a:rPr lang="en-GB" sz="1800" b="1"/>
              <a:t>Hold an up-to-date and regularly reviewed register of eligible patients and doses administered  - </a:t>
            </a:r>
            <a:r>
              <a:rPr lang="en-GB" sz="1800"/>
              <a:t>Check phone numbers, addresses, include newly diagnosed patients, update pregnancy status before and during the season. Update patients records when you are notified of doses given elsewhere (</a:t>
            </a:r>
            <a:r>
              <a:rPr lang="en-GB" sz="1800" err="1"/>
              <a:t>e.g</a:t>
            </a:r>
            <a:r>
              <a:rPr lang="en-GB" sz="1800"/>
              <a:t>: maternity, community pharmacy, SAIS).</a:t>
            </a:r>
          </a:p>
          <a:p>
            <a:pPr marL="285750" indent="-285750">
              <a:buFont typeface="Arial" panose="020B0604020202020204" pitchFamily="34" charset="0"/>
              <a:buChar char="•"/>
            </a:pPr>
            <a:r>
              <a:rPr lang="en-GB" sz="1800" b="1">
                <a:cs typeface="Arial"/>
              </a:rPr>
              <a:t>Review your plans for tackling inequalities in vaccine uptake for all underserved groups</a:t>
            </a:r>
          </a:p>
          <a:p>
            <a:pPr marL="285750" indent="-285750">
              <a:buFont typeface="Arial" panose="020B0604020202020204" pitchFamily="34" charset="0"/>
              <a:buChar char="•"/>
            </a:pPr>
            <a:r>
              <a:rPr lang="en-GB" sz="1800"/>
              <a:t>Ensure that staff phoning patients have a script but can also answer questions or know where to direct people to for further information</a:t>
            </a:r>
          </a:p>
          <a:p>
            <a:endParaRPr lang="en-GB" sz="1800">
              <a:cs typeface="Arial"/>
            </a:endParaRPr>
          </a:p>
          <a:p>
            <a:endParaRPr lang="en-GB" sz="1800">
              <a:cs typeface="Arial"/>
            </a:endParaRPr>
          </a:p>
          <a:p>
            <a:pPr marL="735330" algn="just">
              <a:spcBef>
                <a:spcPts val="460"/>
              </a:spcBef>
              <a:spcAft>
                <a:spcPts val="0"/>
              </a:spcAft>
              <a:tabLst>
                <a:tab pos="990600" algn="l"/>
              </a:tabLst>
            </a:pPr>
            <a:r>
              <a:rPr lang="en-US" sz="1800" b="1">
                <a:effectLst/>
                <a:ea typeface="Arial" panose="020B0604020202020204" pitchFamily="34" charset="0"/>
              </a:rPr>
              <a:t> </a:t>
            </a:r>
            <a:endParaRPr lang="en-GB" sz="1800" b="1">
              <a:effectLst/>
              <a:ea typeface="Arial" panose="020B0604020202020204" pitchFamily="34" charset="0"/>
            </a:endParaRPr>
          </a:p>
          <a:p>
            <a:pPr marL="519430">
              <a:spcBef>
                <a:spcPts val="460"/>
              </a:spcBef>
              <a:spcAft>
                <a:spcPts val="0"/>
              </a:spcAft>
              <a:tabLst>
                <a:tab pos="990600" algn="l"/>
              </a:tabLst>
            </a:pPr>
            <a:endParaRPr lang="en-GB" sz="1800"/>
          </a:p>
        </p:txBody>
      </p:sp>
      <p:sp>
        <p:nvSpPr>
          <p:cNvPr id="4" name="Title 3">
            <a:extLst>
              <a:ext uri="{FF2B5EF4-FFF2-40B4-BE49-F238E27FC236}">
                <a16:creationId xmlns:a16="http://schemas.microsoft.com/office/drawing/2014/main" id="{2E122613-256F-A7FC-44A0-6DA63F404C35}"/>
              </a:ext>
            </a:extLst>
          </p:cNvPr>
          <p:cNvSpPr>
            <a:spLocks noGrp="1"/>
          </p:cNvSpPr>
          <p:nvPr>
            <p:ph type="title"/>
          </p:nvPr>
        </p:nvSpPr>
        <p:spPr>
          <a:xfrm>
            <a:off x="282804" y="432000"/>
            <a:ext cx="11553350" cy="865186"/>
          </a:xfrm>
        </p:spPr>
        <p:txBody>
          <a:bodyPr/>
          <a:lstStyle/>
          <a:p>
            <a:r>
              <a:rPr lang="en-GB"/>
              <a:t>Top Tips</a:t>
            </a:r>
          </a:p>
        </p:txBody>
      </p:sp>
      <p:graphicFrame>
        <p:nvGraphicFramePr>
          <p:cNvPr id="3" name="Diagram 2">
            <a:hlinkClick r:id="rId4" action="ppaction://hlinksldjump"/>
            <a:extLst>
              <a:ext uri="{FF2B5EF4-FFF2-40B4-BE49-F238E27FC236}">
                <a16:creationId xmlns:a16="http://schemas.microsoft.com/office/drawing/2014/main" id="{C4B18C57-841D-23AA-9FF7-D6E58A53D9FA}"/>
              </a:ext>
            </a:extLst>
          </p:cNvPr>
          <p:cNvGraphicFramePr/>
          <p:nvPr/>
        </p:nvGraphicFramePr>
        <p:xfrm>
          <a:off x="168676" y="115986"/>
          <a:ext cx="8128000" cy="5232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Diagram 5">
            <a:extLst>
              <a:ext uri="{FF2B5EF4-FFF2-40B4-BE49-F238E27FC236}">
                <a16:creationId xmlns:a16="http://schemas.microsoft.com/office/drawing/2014/main" id="{32FFD042-1520-0476-6928-6522EF1031CD}"/>
              </a:ext>
            </a:extLst>
          </p:cNvPr>
          <p:cNvGraphicFramePr/>
          <p:nvPr>
            <p:extLst>
              <p:ext uri="{D42A27DB-BD31-4B8C-83A1-F6EECF244321}">
                <p14:modId xmlns:p14="http://schemas.microsoft.com/office/powerpoint/2010/main" val="1795462271"/>
              </p:ext>
            </p:extLst>
          </p:nvPr>
        </p:nvGraphicFramePr>
        <p:xfrm>
          <a:off x="68154" y="73834"/>
          <a:ext cx="9268949" cy="3123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5" name="Diagram 4">
            <a:extLst>
              <a:ext uri="{FF2B5EF4-FFF2-40B4-BE49-F238E27FC236}">
                <a16:creationId xmlns:a16="http://schemas.microsoft.com/office/drawing/2014/main" id="{8FB593C7-841C-0C55-63FD-27B496C34EAF}"/>
              </a:ext>
            </a:extLst>
          </p:cNvPr>
          <p:cNvGraphicFramePr/>
          <p:nvPr>
            <p:extLst>
              <p:ext uri="{D42A27DB-BD31-4B8C-83A1-F6EECF244321}">
                <p14:modId xmlns:p14="http://schemas.microsoft.com/office/powerpoint/2010/main" val="1735333790"/>
              </p:ext>
            </p:extLst>
          </p:nvPr>
        </p:nvGraphicFramePr>
        <p:xfrm>
          <a:off x="68155" y="115986"/>
          <a:ext cx="9268948" cy="42262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52413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F3FE7125EEDB438C7A8E047FDF2212" ma:contentTypeVersion="10" ma:contentTypeDescription="Create a new document." ma:contentTypeScope="" ma:versionID="76d4a424783e43c0d62f48740c444294">
  <xsd:schema xmlns:xsd="http://www.w3.org/2001/XMLSchema" xmlns:xs="http://www.w3.org/2001/XMLSchema" xmlns:p="http://schemas.microsoft.com/office/2006/metadata/properties" xmlns:ns2="eebb7817-0c9e-4e9a-8ee8-09cb727b68d6" xmlns:ns3="d69ecf06-fcd1-43cf-b7f9-53d3d43b3287" targetNamespace="http://schemas.microsoft.com/office/2006/metadata/properties" ma:root="true" ma:fieldsID="17e137346dc53535da8134277fd95218" ns2:_="" ns3:_="">
    <xsd:import namespace="eebb7817-0c9e-4e9a-8ee8-09cb727b68d6"/>
    <xsd:import namespace="d69ecf06-fcd1-43cf-b7f9-53d3d43b3287"/>
    <xsd:element name="properties">
      <xsd:complexType>
        <xsd:sequence>
          <xsd:element name="documentManagement">
            <xsd:complexType>
              <xsd:all>
                <xsd:element ref="ns2:FolderOrde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b7817-0c9e-4e9a-8ee8-09cb727b68d6" elementFormDefault="qualified">
    <xsd:import namespace="http://schemas.microsoft.com/office/2006/documentManagement/types"/>
    <xsd:import namespace="http://schemas.microsoft.com/office/infopath/2007/PartnerControls"/>
    <xsd:element name="FolderOrder" ma:index="8" nillable="true" ma:displayName="Folder Order" ma:decimals="0" ma:hidden="true" ma:indexed="true" ma:internalName="FolderOrder" ma:readOnly="false" ma:percentage="FALSE">
      <xsd:simpleType>
        <xsd:restriction base="dms:Number"/>
      </xsd:simpleType>
    </xsd:element>
    <xsd:element name="lcf76f155ced4ddcb4097134ff3c332f" ma:index="9" nillable="true" ma:displayName="Image Tags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9ecf06-fcd1-43cf-b7f9-53d3d43b328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3f87f42-180b-4a0c-8eeb-1e46c6561b9c}" ma:internalName="TaxCatchAll" ma:showField="CatchAllData" ma:web="d69ecf06-fcd1-43cf-b7f9-53d3d43b32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69ecf06-fcd1-43cf-b7f9-53d3d43b3287" xsi:nil="true"/>
    <lcf76f155ced4ddcb4097134ff3c332f xmlns="eebb7817-0c9e-4e9a-8ee8-09cb727b68d6" xsi:nil="true"/>
    <FolderOrder xmlns="eebb7817-0c9e-4e9a-8ee8-09cb727b68d6" xsi:nil="true"/>
  </documentManagement>
</p:properties>
</file>

<file path=customXml/itemProps1.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2.xml><?xml version="1.0" encoding="utf-8"?>
<ds:datastoreItem xmlns:ds="http://schemas.openxmlformats.org/officeDocument/2006/customXml" ds:itemID="{02CE1F60-F416-4867-84AE-69059892C89B}">
  <ds:schemaRefs>
    <ds:schemaRef ds:uri="d69ecf06-fcd1-43cf-b7f9-53d3d43b3287"/>
    <ds:schemaRef ds:uri="eebb7817-0c9e-4e9a-8ee8-09cb727b68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2B3C52-C4E5-4003-8240-632FDE102EAB}">
  <ds:schemaRefs>
    <ds:schemaRef ds:uri="d69ecf06-fcd1-43cf-b7f9-53d3d43b3287"/>
    <ds:schemaRef ds:uri="eebb7817-0c9e-4e9a-8ee8-09cb727b68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3121</Words>
  <Application>Microsoft Office PowerPoint</Application>
  <PresentationFormat>Widescreen</PresentationFormat>
  <Paragraphs>497</Paragraphs>
  <Slides>20</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NHSD-Refresh-Theme-NOV1120B</vt:lpstr>
      <vt:lpstr>   East Midlands GP Practice  Flu Vaccination  Toolkit </vt:lpstr>
      <vt:lpstr>Aim of this toolkit</vt:lpstr>
      <vt:lpstr>Contents</vt:lpstr>
      <vt:lpstr>Background - Influenza</vt:lpstr>
      <vt:lpstr>Eligibility and commencement dates</vt:lpstr>
      <vt:lpstr>JCVI advice for the 2025/26 flu programme</vt:lpstr>
      <vt:lpstr>Adult Vaccines 2025/26</vt:lpstr>
      <vt:lpstr> Children’s Vaccines 2025/26</vt:lpstr>
      <vt:lpstr>Top Tips</vt:lpstr>
      <vt:lpstr>Top Tips</vt:lpstr>
      <vt:lpstr>Top Tips</vt:lpstr>
      <vt:lpstr> Accurate recording of flu vaccinations</vt:lpstr>
      <vt:lpstr> ImmForm</vt:lpstr>
      <vt:lpstr>Clinical Queries &amp; PGD’s</vt:lpstr>
      <vt:lpstr> FAQ’s</vt:lpstr>
      <vt:lpstr>FAQ’s</vt:lpstr>
      <vt:lpstr>FAQs</vt:lpstr>
      <vt:lpstr> National Resources</vt:lpstr>
      <vt:lpstr> Local Resources</vt:lpstr>
      <vt:lpstr>Local Resources School Aged Immunisation Team 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WOOD, Laura (NHS ENGLAND)</cp:lastModifiedBy>
  <cp:revision>3</cp:revision>
  <dcterms:created xsi:type="dcterms:W3CDTF">2020-11-30T10:49:03Z</dcterms:created>
  <dcterms:modified xsi:type="dcterms:W3CDTF">2025-07-29T11:00:25Z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0x010100B7F3FE7125EEDB438C7A8E047FDF2212</vt:lpwstr>
  </property>
  <property fmtid="{D5CDD505-2E9C-101B-9397-08002B2CF9AE}" pid="3" name="_dlc_DocIdItemGuid">
    <vt:lpwstr>56579ddb-1cdf-4035-9a3d-2da04fab6c26</vt:lpwstr>
  </property>
  <property fmtid="{D5CDD505-2E9C-101B-9397-08002B2CF9AE}" pid="4" name="MediaServiceImageTags">
    <vt:lpwstr/>
  </property>
</Properties>
</file>