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2.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13.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6"/>
  </p:notesMasterIdLst>
  <p:handoutMasterIdLst>
    <p:handoutMasterId r:id="rId27"/>
  </p:handoutMasterIdLst>
  <p:sldIdLst>
    <p:sldId id="1923" r:id="rId5"/>
    <p:sldId id="2145707290" r:id="rId6"/>
    <p:sldId id="2145707281" r:id="rId7"/>
    <p:sldId id="2145707326" r:id="rId8"/>
    <p:sldId id="2145707352" r:id="rId9"/>
    <p:sldId id="2145707342" r:id="rId10"/>
    <p:sldId id="2145707337" r:id="rId11"/>
    <p:sldId id="2145707336" r:id="rId12"/>
    <p:sldId id="2145707341" r:id="rId13"/>
    <p:sldId id="2145707334" r:id="rId14"/>
    <p:sldId id="2145707350" r:id="rId15"/>
    <p:sldId id="2145707313" r:id="rId16"/>
    <p:sldId id="2145707335" r:id="rId17"/>
    <p:sldId id="2145707328" r:id="rId18"/>
    <p:sldId id="2145707354" r:id="rId19"/>
    <p:sldId id="2145707301" r:id="rId20"/>
    <p:sldId id="2145707345" r:id="rId21"/>
    <p:sldId id="2145707349" r:id="rId22"/>
    <p:sldId id="2145707347" r:id="rId23"/>
    <p:sldId id="2145707356" r:id="rId24"/>
    <p:sldId id="21457073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95D269-16A5-57D2-25B8-8E84D4D94537}" name="BANERJEE, Ashis (NHS ENGLAND)" initials="AB" userId="S::ashisbanerjee@nhs.net::652800fa-b991-4b0a-ac6f-417bbd0a5eb5" providerId="AD"/>
  <p188:author id="{844E0296-49D9-B0BD-226A-B32A124665C0}" name="Ashis Banerjee" initials="AB" userId="S::ashisbanerjee@england.nhs.uk::5c0b7098-1a92-42c9-8dab-9362c0cbbb2e" providerId="AD"/>
  <p188:author id="{84679FCD-B236-253C-D7D6-868F9EFF725E}" name="Laura Elizabeth Turnbull" initials="LT" userId="S::laura.turnbull@england.nhs.uk::97acf31f-fef0-4766-97cb-f1655d0ac44a" providerId="AD"/>
  <p188:author id="{8BAE11D4-F887-B490-3F53-3AF81CE245F6}" name="Diane Beale" initials="DB" userId="S::Diane.Beale1@england.nhs.uk::947bac1b-fe78-448a-bac9-869ef154e2af" providerId="AD"/>
  <p188:author id="{3D96DBFB-B341-6F06-5292-ACD2E44B90BB}" name="WOOD, Laura (NHS ENGLAND)" initials="LW" userId="S::laura.wood47@nhs.net::160ea690-ee50-4a7d-9fb0-9592a766a7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6F8F8"/>
    <a:srgbClr val="99DBD6"/>
    <a:srgbClr val="99DDEB"/>
    <a:srgbClr val="80D2CC"/>
    <a:srgbClr val="425563"/>
    <a:srgbClr val="80D4E7"/>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69301-A05E-4745-83F6-18A4998140FF}" v="1" dt="2025-08-26T11:29:00.553"/>
    <p1510:client id="{38E3D5B2-E2FB-4C7B-9546-C11D38E7441E}" v="1" dt="2025-09-01T07:19:13.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48"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diagrams/_rels/data11.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13.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1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19.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22.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25.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28.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31.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3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37.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0.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2.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9.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51.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8.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0"/>
          <a:ext cx="939484" cy="36891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0"/>
        <a:ext cx="847256" cy="368914"/>
      </dsp:txXfrm>
    </dsp:sp>
    <dsp:sp modelId="{77879027-1797-497E-AF30-D405F081D893}">
      <dsp:nvSpPr>
        <dsp:cNvPr id="0" name=""/>
        <dsp:cNvSpPr/>
      </dsp:nvSpPr>
      <dsp:spPr>
        <a:xfrm>
          <a:off x="756650"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1107" y="0"/>
        <a:ext cx="570570" cy="368914"/>
      </dsp:txXfrm>
    </dsp:sp>
    <dsp:sp modelId="{5A1241AC-6BB1-4C98-AAAC-B5AC4357F6FF}">
      <dsp:nvSpPr>
        <dsp:cNvPr id="0" name=""/>
        <dsp:cNvSpPr/>
      </dsp:nvSpPr>
      <dsp:spPr>
        <a:xfrm>
          <a:off x="1508237"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2694" y="0"/>
        <a:ext cx="570570" cy="368914"/>
      </dsp:txXfrm>
    </dsp:sp>
    <dsp:sp modelId="{ED77CCB9-E2E2-48B6-ABA4-0087CE2012AB}">
      <dsp:nvSpPr>
        <dsp:cNvPr id="0" name=""/>
        <dsp:cNvSpPr/>
      </dsp:nvSpPr>
      <dsp:spPr>
        <a:xfrm>
          <a:off x="2259825"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4282" y="0"/>
        <a:ext cx="570570" cy="368914"/>
      </dsp:txXfrm>
    </dsp:sp>
    <dsp:sp modelId="{F8DDF5B8-4425-4970-B7EC-F328C1709258}">
      <dsp:nvSpPr>
        <dsp:cNvPr id="0" name=""/>
        <dsp:cNvSpPr/>
      </dsp:nvSpPr>
      <dsp:spPr>
        <a:xfrm>
          <a:off x="3011412"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5869" y="0"/>
        <a:ext cx="570570" cy="368914"/>
      </dsp:txXfrm>
    </dsp:sp>
    <dsp:sp modelId="{73955238-3AFC-4D6F-BE09-C7377E2A42B5}">
      <dsp:nvSpPr>
        <dsp:cNvPr id="0" name=""/>
        <dsp:cNvSpPr/>
      </dsp:nvSpPr>
      <dsp:spPr>
        <a:xfrm>
          <a:off x="3762999"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47456" y="0"/>
        <a:ext cx="570570" cy="368914"/>
      </dsp:txXfrm>
    </dsp:sp>
    <dsp:sp modelId="{FD4BD145-F047-4B44-8749-F0D65757BC4D}">
      <dsp:nvSpPr>
        <dsp:cNvPr id="0" name=""/>
        <dsp:cNvSpPr/>
      </dsp:nvSpPr>
      <dsp:spPr>
        <a:xfrm>
          <a:off x="4514587"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699044" y="0"/>
        <a:ext cx="570570" cy="368914"/>
      </dsp:txXfrm>
    </dsp:sp>
    <dsp:sp modelId="{B1F687D4-27C2-4981-B78A-261EBECBA9A4}">
      <dsp:nvSpPr>
        <dsp:cNvPr id="0" name=""/>
        <dsp:cNvSpPr/>
      </dsp:nvSpPr>
      <dsp:spPr>
        <a:xfrm>
          <a:off x="5266174"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0631" y="0"/>
        <a:ext cx="570570" cy="368914"/>
      </dsp:txXfrm>
    </dsp:sp>
    <dsp:sp modelId="{422B89B7-D71B-4E0C-84DF-539D5B1516C1}">
      <dsp:nvSpPr>
        <dsp:cNvPr id="0" name=""/>
        <dsp:cNvSpPr/>
      </dsp:nvSpPr>
      <dsp:spPr>
        <a:xfrm>
          <a:off x="6017761"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2218" y="0"/>
        <a:ext cx="570570" cy="368914"/>
      </dsp:txXfrm>
    </dsp:sp>
    <dsp:sp modelId="{8920BC13-9AB3-446C-A595-536C0F7FF172}">
      <dsp:nvSpPr>
        <dsp:cNvPr id="0" name=""/>
        <dsp:cNvSpPr/>
      </dsp:nvSpPr>
      <dsp:spPr>
        <a:xfrm>
          <a:off x="6769349"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3806" y="0"/>
        <a:ext cx="570570" cy="368914"/>
      </dsp:txXfrm>
    </dsp:sp>
    <dsp:sp modelId="{56799FFB-5506-48DD-BCDD-041B8CACC910}">
      <dsp:nvSpPr>
        <dsp:cNvPr id="0" name=""/>
        <dsp:cNvSpPr/>
      </dsp:nvSpPr>
      <dsp:spPr>
        <a:xfrm>
          <a:off x="7520936"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5393" y="0"/>
        <a:ext cx="570570" cy="368914"/>
      </dsp:txXfrm>
    </dsp:sp>
    <dsp:sp modelId="{26A7A880-B1D5-40A2-B96A-445071994771}">
      <dsp:nvSpPr>
        <dsp:cNvPr id="0" name=""/>
        <dsp:cNvSpPr/>
      </dsp:nvSpPr>
      <dsp:spPr>
        <a:xfrm>
          <a:off x="8272523"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56980" y="0"/>
        <a:ext cx="570570" cy="3689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78949"/>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78949"/>
        <a:ext cx="845536" cy="375793"/>
      </dsp:txXfrm>
    </dsp:sp>
    <dsp:sp modelId="{77879027-1797-497E-AF30-D405F081D893}">
      <dsp:nvSpPr>
        <dsp:cNvPr id="0" name=""/>
        <dsp:cNvSpPr/>
      </dsp:nvSpPr>
      <dsp:spPr>
        <a:xfrm>
          <a:off x="756650"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73707"/>
        <a:ext cx="563691" cy="375793"/>
      </dsp:txXfrm>
    </dsp:sp>
    <dsp:sp modelId="{5A1241AC-6BB1-4C98-AAAC-B5AC4357F6FF}">
      <dsp:nvSpPr>
        <dsp:cNvPr id="0" name=""/>
        <dsp:cNvSpPr/>
      </dsp:nvSpPr>
      <dsp:spPr>
        <a:xfrm>
          <a:off x="1508237"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73707"/>
        <a:ext cx="563691" cy="375793"/>
      </dsp:txXfrm>
    </dsp:sp>
    <dsp:sp modelId="{ED77CCB9-E2E2-48B6-ABA4-0087CE2012AB}">
      <dsp:nvSpPr>
        <dsp:cNvPr id="0" name=""/>
        <dsp:cNvSpPr/>
      </dsp:nvSpPr>
      <dsp:spPr>
        <a:xfrm>
          <a:off x="2259825"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73707"/>
        <a:ext cx="563691" cy="375793"/>
      </dsp:txXfrm>
    </dsp:sp>
    <dsp:sp modelId="{F8DDF5B8-4425-4970-B7EC-F328C1709258}">
      <dsp:nvSpPr>
        <dsp:cNvPr id="0" name=""/>
        <dsp:cNvSpPr/>
      </dsp:nvSpPr>
      <dsp:spPr>
        <a:xfrm>
          <a:off x="3011412"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73707"/>
        <a:ext cx="563691" cy="375793"/>
      </dsp:txXfrm>
    </dsp:sp>
    <dsp:sp modelId="{73955238-3AFC-4D6F-BE09-C7377E2A42B5}">
      <dsp:nvSpPr>
        <dsp:cNvPr id="0" name=""/>
        <dsp:cNvSpPr/>
      </dsp:nvSpPr>
      <dsp:spPr>
        <a:xfrm>
          <a:off x="3762999"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73707"/>
        <a:ext cx="563691" cy="375793"/>
      </dsp:txXfrm>
    </dsp:sp>
    <dsp:sp modelId="{FD4BD145-F047-4B44-8749-F0D65757BC4D}">
      <dsp:nvSpPr>
        <dsp:cNvPr id="0" name=""/>
        <dsp:cNvSpPr/>
      </dsp:nvSpPr>
      <dsp:spPr>
        <a:xfrm>
          <a:off x="4514587"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73707"/>
        <a:ext cx="563691" cy="375793"/>
      </dsp:txXfrm>
    </dsp:sp>
    <dsp:sp modelId="{B1F687D4-27C2-4981-B78A-261EBECBA9A4}">
      <dsp:nvSpPr>
        <dsp:cNvPr id="0" name=""/>
        <dsp:cNvSpPr/>
      </dsp:nvSpPr>
      <dsp:spPr>
        <a:xfrm>
          <a:off x="5266174"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73707"/>
        <a:ext cx="563691" cy="375793"/>
      </dsp:txXfrm>
    </dsp:sp>
    <dsp:sp modelId="{422B89B7-D71B-4E0C-84DF-539D5B1516C1}">
      <dsp:nvSpPr>
        <dsp:cNvPr id="0" name=""/>
        <dsp:cNvSpPr/>
      </dsp:nvSpPr>
      <dsp:spPr>
        <a:xfrm>
          <a:off x="6017761"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73707"/>
        <a:ext cx="563691" cy="375793"/>
      </dsp:txXfrm>
    </dsp:sp>
    <dsp:sp modelId="{8920BC13-9AB3-446C-A595-536C0F7FF172}">
      <dsp:nvSpPr>
        <dsp:cNvPr id="0" name=""/>
        <dsp:cNvSpPr/>
      </dsp:nvSpPr>
      <dsp:spPr>
        <a:xfrm>
          <a:off x="6769349"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73707"/>
        <a:ext cx="563691" cy="375793"/>
      </dsp:txXfrm>
    </dsp:sp>
    <dsp:sp modelId="{56799FFB-5506-48DD-BCDD-041B8CACC910}">
      <dsp:nvSpPr>
        <dsp:cNvPr id="0" name=""/>
        <dsp:cNvSpPr/>
      </dsp:nvSpPr>
      <dsp:spPr>
        <a:xfrm>
          <a:off x="7520936"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73707"/>
        <a:ext cx="563691" cy="375793"/>
      </dsp:txXfrm>
    </dsp:sp>
    <dsp:sp modelId="{26A7A880-B1D5-40A2-B96A-445071994771}">
      <dsp:nvSpPr>
        <dsp:cNvPr id="0" name=""/>
        <dsp:cNvSpPr/>
      </dsp:nvSpPr>
      <dsp:spPr>
        <a:xfrm>
          <a:off x="8272523"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73707"/>
        <a:ext cx="563691" cy="3757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1039"/>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1039"/>
        <a:ext cx="845536" cy="375793"/>
      </dsp:txXfrm>
    </dsp:sp>
    <dsp:sp modelId="{77879027-1797-497E-AF30-D405F081D893}">
      <dsp:nvSpPr>
        <dsp:cNvPr id="0" name=""/>
        <dsp:cNvSpPr/>
      </dsp:nvSpPr>
      <dsp:spPr>
        <a:xfrm>
          <a:off x="756650"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519"/>
        <a:ext cx="563691" cy="375793"/>
      </dsp:txXfrm>
    </dsp:sp>
    <dsp:sp modelId="{5A1241AC-6BB1-4C98-AAAC-B5AC4357F6FF}">
      <dsp:nvSpPr>
        <dsp:cNvPr id="0" name=""/>
        <dsp:cNvSpPr/>
      </dsp:nvSpPr>
      <dsp:spPr>
        <a:xfrm>
          <a:off x="1508237"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519"/>
        <a:ext cx="563691" cy="375793"/>
      </dsp:txXfrm>
    </dsp:sp>
    <dsp:sp modelId="{ED77CCB9-E2E2-48B6-ABA4-0087CE2012AB}">
      <dsp:nvSpPr>
        <dsp:cNvPr id="0" name=""/>
        <dsp:cNvSpPr/>
      </dsp:nvSpPr>
      <dsp:spPr>
        <a:xfrm>
          <a:off x="2259825"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519"/>
        <a:ext cx="563691" cy="375793"/>
      </dsp:txXfrm>
    </dsp:sp>
    <dsp:sp modelId="{F8DDF5B8-4425-4970-B7EC-F328C1709258}">
      <dsp:nvSpPr>
        <dsp:cNvPr id="0" name=""/>
        <dsp:cNvSpPr/>
      </dsp:nvSpPr>
      <dsp:spPr>
        <a:xfrm>
          <a:off x="3011412"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519"/>
        <a:ext cx="563691" cy="375793"/>
      </dsp:txXfrm>
    </dsp:sp>
    <dsp:sp modelId="{73955238-3AFC-4D6F-BE09-C7377E2A42B5}">
      <dsp:nvSpPr>
        <dsp:cNvPr id="0" name=""/>
        <dsp:cNvSpPr/>
      </dsp:nvSpPr>
      <dsp:spPr>
        <a:xfrm>
          <a:off x="3762999"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519"/>
        <a:ext cx="563691" cy="375793"/>
      </dsp:txXfrm>
    </dsp:sp>
    <dsp:sp modelId="{FD4BD145-F047-4B44-8749-F0D65757BC4D}">
      <dsp:nvSpPr>
        <dsp:cNvPr id="0" name=""/>
        <dsp:cNvSpPr/>
      </dsp:nvSpPr>
      <dsp:spPr>
        <a:xfrm>
          <a:off x="4514587"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519"/>
        <a:ext cx="563691" cy="375793"/>
      </dsp:txXfrm>
    </dsp:sp>
    <dsp:sp modelId="{B1F687D4-27C2-4981-B78A-261EBECBA9A4}">
      <dsp:nvSpPr>
        <dsp:cNvPr id="0" name=""/>
        <dsp:cNvSpPr/>
      </dsp:nvSpPr>
      <dsp:spPr>
        <a:xfrm>
          <a:off x="5266174"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519"/>
        <a:ext cx="563691" cy="375793"/>
      </dsp:txXfrm>
    </dsp:sp>
    <dsp:sp modelId="{422B89B7-D71B-4E0C-84DF-539D5B1516C1}">
      <dsp:nvSpPr>
        <dsp:cNvPr id="0" name=""/>
        <dsp:cNvSpPr/>
      </dsp:nvSpPr>
      <dsp:spPr>
        <a:xfrm>
          <a:off x="6017761"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519"/>
        <a:ext cx="563691" cy="375793"/>
      </dsp:txXfrm>
    </dsp:sp>
    <dsp:sp modelId="{8920BC13-9AB3-446C-A595-536C0F7FF172}">
      <dsp:nvSpPr>
        <dsp:cNvPr id="0" name=""/>
        <dsp:cNvSpPr/>
      </dsp:nvSpPr>
      <dsp:spPr>
        <a:xfrm>
          <a:off x="6769349"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519"/>
        <a:ext cx="563691" cy="375793"/>
      </dsp:txXfrm>
    </dsp:sp>
    <dsp:sp modelId="{56799FFB-5506-48DD-BCDD-041B8CACC910}">
      <dsp:nvSpPr>
        <dsp:cNvPr id="0" name=""/>
        <dsp:cNvSpPr/>
      </dsp:nvSpPr>
      <dsp:spPr>
        <a:xfrm>
          <a:off x="7520936"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519"/>
        <a:ext cx="563691" cy="375793"/>
      </dsp:txXfrm>
    </dsp:sp>
    <dsp:sp modelId="{26A7A880-B1D5-40A2-B96A-445071994771}">
      <dsp:nvSpPr>
        <dsp:cNvPr id="0" name=""/>
        <dsp:cNvSpPr/>
      </dsp:nvSpPr>
      <dsp:spPr>
        <a:xfrm>
          <a:off x="8272523"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519"/>
        <a:ext cx="563691" cy="37579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10412"/>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10412"/>
        <a:ext cx="845536" cy="375793"/>
      </dsp:txXfrm>
    </dsp:sp>
    <dsp:sp modelId="{77879027-1797-497E-AF30-D405F081D893}">
      <dsp:nvSpPr>
        <dsp:cNvPr id="0" name=""/>
        <dsp:cNvSpPr/>
      </dsp:nvSpPr>
      <dsp:spPr>
        <a:xfrm>
          <a:off x="756650"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5206"/>
        <a:ext cx="563691" cy="375793"/>
      </dsp:txXfrm>
    </dsp:sp>
    <dsp:sp modelId="{5A1241AC-6BB1-4C98-AAAC-B5AC4357F6FF}">
      <dsp:nvSpPr>
        <dsp:cNvPr id="0" name=""/>
        <dsp:cNvSpPr/>
      </dsp:nvSpPr>
      <dsp:spPr>
        <a:xfrm>
          <a:off x="1508237"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5206"/>
        <a:ext cx="563691" cy="375793"/>
      </dsp:txXfrm>
    </dsp:sp>
    <dsp:sp modelId="{ED77CCB9-E2E2-48B6-ABA4-0087CE2012AB}">
      <dsp:nvSpPr>
        <dsp:cNvPr id="0" name=""/>
        <dsp:cNvSpPr/>
      </dsp:nvSpPr>
      <dsp:spPr>
        <a:xfrm>
          <a:off x="2259825"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5206"/>
        <a:ext cx="563691" cy="375793"/>
      </dsp:txXfrm>
    </dsp:sp>
    <dsp:sp modelId="{F8DDF5B8-4425-4970-B7EC-F328C1709258}">
      <dsp:nvSpPr>
        <dsp:cNvPr id="0" name=""/>
        <dsp:cNvSpPr/>
      </dsp:nvSpPr>
      <dsp:spPr>
        <a:xfrm>
          <a:off x="3011412"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5206"/>
        <a:ext cx="563691" cy="375793"/>
      </dsp:txXfrm>
    </dsp:sp>
    <dsp:sp modelId="{73955238-3AFC-4D6F-BE09-C7377E2A42B5}">
      <dsp:nvSpPr>
        <dsp:cNvPr id="0" name=""/>
        <dsp:cNvSpPr/>
      </dsp:nvSpPr>
      <dsp:spPr>
        <a:xfrm>
          <a:off x="3762999"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5206"/>
        <a:ext cx="563691" cy="375793"/>
      </dsp:txXfrm>
    </dsp:sp>
    <dsp:sp modelId="{FD4BD145-F047-4B44-8749-F0D65757BC4D}">
      <dsp:nvSpPr>
        <dsp:cNvPr id="0" name=""/>
        <dsp:cNvSpPr/>
      </dsp:nvSpPr>
      <dsp:spPr>
        <a:xfrm>
          <a:off x="4514587"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5206"/>
        <a:ext cx="563691" cy="375793"/>
      </dsp:txXfrm>
    </dsp:sp>
    <dsp:sp modelId="{B1F687D4-27C2-4981-B78A-261EBECBA9A4}">
      <dsp:nvSpPr>
        <dsp:cNvPr id="0" name=""/>
        <dsp:cNvSpPr/>
      </dsp:nvSpPr>
      <dsp:spPr>
        <a:xfrm>
          <a:off x="5266174"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5206"/>
        <a:ext cx="563691" cy="375793"/>
      </dsp:txXfrm>
    </dsp:sp>
    <dsp:sp modelId="{422B89B7-D71B-4E0C-84DF-539D5B1516C1}">
      <dsp:nvSpPr>
        <dsp:cNvPr id="0" name=""/>
        <dsp:cNvSpPr/>
      </dsp:nvSpPr>
      <dsp:spPr>
        <a:xfrm>
          <a:off x="6017761"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5206"/>
        <a:ext cx="563691" cy="375793"/>
      </dsp:txXfrm>
    </dsp:sp>
    <dsp:sp modelId="{8920BC13-9AB3-446C-A595-536C0F7FF172}">
      <dsp:nvSpPr>
        <dsp:cNvPr id="0" name=""/>
        <dsp:cNvSpPr/>
      </dsp:nvSpPr>
      <dsp:spPr>
        <a:xfrm>
          <a:off x="6769349"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5206"/>
        <a:ext cx="563691" cy="375793"/>
      </dsp:txXfrm>
    </dsp:sp>
    <dsp:sp modelId="{56799FFB-5506-48DD-BCDD-041B8CACC910}">
      <dsp:nvSpPr>
        <dsp:cNvPr id="0" name=""/>
        <dsp:cNvSpPr/>
      </dsp:nvSpPr>
      <dsp:spPr>
        <a:xfrm>
          <a:off x="7520936"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5206"/>
        <a:ext cx="563691" cy="375793"/>
      </dsp:txXfrm>
    </dsp:sp>
    <dsp:sp modelId="{26A7A880-B1D5-40A2-B96A-445071994771}">
      <dsp:nvSpPr>
        <dsp:cNvPr id="0" name=""/>
        <dsp:cNvSpPr/>
      </dsp:nvSpPr>
      <dsp:spPr>
        <a:xfrm>
          <a:off x="8272523"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5206"/>
        <a:ext cx="563691" cy="3757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01/09/2025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B8CC-2E30-5FD5-031D-12C159E29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B1EF7-74CD-69D2-2244-A5C1E5E3E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262EF-C83C-34F3-30F6-2FBC25D82FD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4ACCC4-C3F7-D794-E1CF-B1CA6A244EEE}"/>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383152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655-07EF-8AE4-8DE4-1EB5B23A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F287-0946-1BB8-BFD6-12060F619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50D0-95DD-0754-3C5D-6C49C77F352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F5BD0D6-AF32-DC2B-5E2E-4C45851B4813}"/>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76455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655-07EF-8AE4-8DE4-1EB5B23A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F287-0946-1BB8-BFD6-12060F619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50D0-95DD-0754-3C5D-6C49C77F352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F5BD0D6-AF32-DC2B-5E2E-4C45851B4813}"/>
              </a:ext>
            </a:extLst>
          </p:cNvPr>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18758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2873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45142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68651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25E08-C60E-4D2C-108C-F8BFCF5C3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BF4A6-DA1D-9AF9-D10B-CD23DD45D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4B6F5-5E96-78B6-1F17-0F9BF8B0A55D}"/>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CC328232-4D68-4910-1A51-79150362002D}"/>
              </a:ext>
            </a:extLst>
          </p:cNvPr>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80414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32C4E-7D5F-17DE-DE9C-F8A06DB66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E5562-80C3-7B1C-B3E2-1F566F64E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618CE-0B65-7C7E-268B-8940D415D426}"/>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436C877-939F-6B38-ACD9-4B7F78ED8A4A}"/>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12658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08976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18633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720958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9522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01/09/2025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18" Type="http://schemas.microsoft.com/office/2007/relationships/diagramDrawing" Target="../diagrams/drawing22.xml"/><Relationship Id="rId3" Type="http://schemas.openxmlformats.org/officeDocument/2006/relationships/slide" Target="slide14.xml"/><Relationship Id="rId7" Type="http://schemas.openxmlformats.org/officeDocument/2006/relationships/diagramColors" Target="../diagrams/colors20.xml"/><Relationship Id="rId12" Type="http://schemas.openxmlformats.org/officeDocument/2006/relationships/diagramColors" Target="../diagrams/colors21.xml"/><Relationship Id="rId17" Type="http://schemas.openxmlformats.org/officeDocument/2006/relationships/diagramColors" Target="../diagrams/colors22.xml"/><Relationship Id="rId2" Type="http://schemas.openxmlformats.org/officeDocument/2006/relationships/hyperlink" Target="https://www.gov.uk/government/collections/annual-flu-programme#2025-to-2026-flu-season" TargetMode="External"/><Relationship Id="rId16" Type="http://schemas.openxmlformats.org/officeDocument/2006/relationships/diagramQuickStyle" Target="../diagrams/quickStyle22.xml"/><Relationship Id="rId1" Type="http://schemas.openxmlformats.org/officeDocument/2006/relationships/slideLayout" Target="../slideLayouts/slideLayout7.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5" Type="http://schemas.openxmlformats.org/officeDocument/2006/relationships/diagramLayout" Target="../diagrams/layout22.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 Id="rId14" Type="http://schemas.openxmlformats.org/officeDocument/2006/relationships/diagramData" Target="../diagrams/data2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3.xml"/><Relationship Id="rId13" Type="http://schemas.openxmlformats.org/officeDocument/2006/relationships/diagramQuickStyle" Target="../diagrams/quickStyle24.xml"/><Relationship Id="rId18" Type="http://schemas.openxmlformats.org/officeDocument/2006/relationships/diagramQuickStyle" Target="../diagrams/quickStyle25.xml"/><Relationship Id="rId3" Type="http://schemas.openxmlformats.org/officeDocument/2006/relationships/hyperlink" Target="https://www.e-lfh.org.uk/programmes/flu-immunisation/" TargetMode="External"/><Relationship Id="rId7" Type="http://schemas.openxmlformats.org/officeDocument/2006/relationships/diagramLayout" Target="../diagrams/layout23.xml"/><Relationship Id="rId12" Type="http://schemas.openxmlformats.org/officeDocument/2006/relationships/diagramLayout" Target="../diagrams/layout24.xml"/><Relationship Id="rId17" Type="http://schemas.openxmlformats.org/officeDocument/2006/relationships/diagramLayout" Target="../diagrams/layout25.xml"/><Relationship Id="rId2" Type="http://schemas.openxmlformats.org/officeDocument/2006/relationships/hyperlink" Target="https://assets.publishing.service.gov.uk/media/6855b286b46781eacfd71dc9/UKHSA_National_Minimum_Standards_for_immunisation_training_2025.pdf" TargetMode="External"/><Relationship Id="rId16" Type="http://schemas.openxmlformats.org/officeDocument/2006/relationships/diagramData" Target="../diagrams/data25.xml"/><Relationship Id="rId20" Type="http://schemas.microsoft.com/office/2007/relationships/diagramDrawing" Target="../diagrams/drawing25.xml"/><Relationship Id="rId1" Type="http://schemas.openxmlformats.org/officeDocument/2006/relationships/slideLayout" Target="../slideLayouts/slideLayout7.xml"/><Relationship Id="rId6" Type="http://schemas.openxmlformats.org/officeDocument/2006/relationships/diagramData" Target="../diagrams/data23.xml"/><Relationship Id="rId11" Type="http://schemas.openxmlformats.org/officeDocument/2006/relationships/diagramData" Target="../diagrams/data24.xml"/><Relationship Id="rId5" Type="http://schemas.openxmlformats.org/officeDocument/2006/relationships/slide" Target="slide14.xml"/><Relationship Id="rId15" Type="http://schemas.microsoft.com/office/2007/relationships/diagramDrawing" Target="../diagrams/drawing24.xml"/><Relationship Id="rId10" Type="http://schemas.microsoft.com/office/2007/relationships/diagramDrawing" Target="../diagrams/drawing23.xml"/><Relationship Id="rId19" Type="http://schemas.openxmlformats.org/officeDocument/2006/relationships/diagramColors" Target="../diagrams/colors25.xml"/><Relationship Id="rId4" Type="http://schemas.openxmlformats.org/officeDocument/2006/relationships/hyperlink" Target="https://www.gov.uk/government/collections/annual-flu-programme#2025-to-2026-flu-season" TargetMode="External"/><Relationship Id="rId9" Type="http://schemas.openxmlformats.org/officeDocument/2006/relationships/diagramColors" Target="../diagrams/colors23.xml"/><Relationship Id="rId14" Type="http://schemas.openxmlformats.org/officeDocument/2006/relationships/diagramColors" Target="../diagrams/colors2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6.xml"/><Relationship Id="rId13" Type="http://schemas.openxmlformats.org/officeDocument/2006/relationships/diagramQuickStyle" Target="../diagrams/quickStyle27.xml"/><Relationship Id="rId18" Type="http://schemas.openxmlformats.org/officeDocument/2006/relationships/diagramQuickStyle" Target="../diagrams/quickStyle28.xml"/><Relationship Id="rId3" Type="http://schemas.openxmlformats.org/officeDocument/2006/relationships/hyperlink" Target="https://portal.immform.ukhsa.gov.uk/Data-Collections/Flu/Documents" TargetMode="External"/><Relationship Id="rId7" Type="http://schemas.openxmlformats.org/officeDocument/2006/relationships/diagramLayout" Target="../diagrams/layout26.xml"/><Relationship Id="rId12" Type="http://schemas.openxmlformats.org/officeDocument/2006/relationships/diagramLayout" Target="../diagrams/layout27.xml"/><Relationship Id="rId17" Type="http://schemas.openxmlformats.org/officeDocument/2006/relationships/diagramLayout" Target="../diagrams/layout28.xml"/><Relationship Id="rId2" Type="http://schemas.openxmlformats.org/officeDocument/2006/relationships/notesSlide" Target="../notesSlides/notesSlide7.xml"/><Relationship Id="rId16" Type="http://schemas.openxmlformats.org/officeDocument/2006/relationships/diagramData" Target="../diagrams/data28.xml"/><Relationship Id="rId20" Type="http://schemas.microsoft.com/office/2007/relationships/diagramDrawing" Target="../diagrams/drawing28.xml"/><Relationship Id="rId1" Type="http://schemas.openxmlformats.org/officeDocument/2006/relationships/slideLayout" Target="../slideLayouts/slideLayout7.xml"/><Relationship Id="rId6" Type="http://schemas.openxmlformats.org/officeDocument/2006/relationships/diagramData" Target="../diagrams/data26.xml"/><Relationship Id="rId11" Type="http://schemas.openxmlformats.org/officeDocument/2006/relationships/diagramData" Target="../diagrams/data27.xml"/><Relationship Id="rId5" Type="http://schemas.openxmlformats.org/officeDocument/2006/relationships/slide" Target="slide14.xml"/><Relationship Id="rId15" Type="http://schemas.microsoft.com/office/2007/relationships/diagramDrawing" Target="../diagrams/drawing27.xml"/><Relationship Id="rId10" Type="http://schemas.microsoft.com/office/2007/relationships/diagramDrawing" Target="../diagrams/drawing26.xml"/><Relationship Id="rId19" Type="http://schemas.openxmlformats.org/officeDocument/2006/relationships/diagramColors" Target="../diagrams/colors28.xml"/><Relationship Id="rId4" Type="http://schemas.openxmlformats.org/officeDocument/2006/relationships/hyperlink" Target="https://digital.nhs.uk/services/terminology-and-classifications/snomed-ct#top" TargetMode="External"/><Relationship Id="rId9" Type="http://schemas.openxmlformats.org/officeDocument/2006/relationships/diagramColors" Target="../diagrams/colors26.xml"/><Relationship Id="rId14" Type="http://schemas.openxmlformats.org/officeDocument/2006/relationships/diagramColors" Target="../diagrams/colors2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9.xml"/><Relationship Id="rId13" Type="http://schemas.openxmlformats.org/officeDocument/2006/relationships/diagramQuickStyle" Target="../diagrams/quickStyle30.xml"/><Relationship Id="rId18" Type="http://schemas.openxmlformats.org/officeDocument/2006/relationships/diagramQuickStyle" Target="../diagrams/quickStyle31.xml"/><Relationship Id="rId3" Type="http://schemas.openxmlformats.org/officeDocument/2006/relationships/hyperlink" Target="https://www.gov.uk/government/publications/how-to-register-immform-helpsheet-8/how-to-register-immform-helpsheet" TargetMode="External"/><Relationship Id="rId7" Type="http://schemas.openxmlformats.org/officeDocument/2006/relationships/diagramLayout" Target="../diagrams/layout29.xml"/><Relationship Id="rId12" Type="http://schemas.openxmlformats.org/officeDocument/2006/relationships/diagramLayout" Target="../diagrams/layout30.xml"/><Relationship Id="rId17" Type="http://schemas.openxmlformats.org/officeDocument/2006/relationships/diagramLayout" Target="../diagrams/layout31.xml"/><Relationship Id="rId2" Type="http://schemas.openxmlformats.org/officeDocument/2006/relationships/notesSlide" Target="../notesSlides/notesSlide8.xml"/><Relationship Id="rId16" Type="http://schemas.openxmlformats.org/officeDocument/2006/relationships/diagramData" Target="../diagrams/data31.xml"/><Relationship Id="rId20" Type="http://schemas.microsoft.com/office/2007/relationships/diagramDrawing" Target="../diagrams/drawing31.xml"/><Relationship Id="rId1" Type="http://schemas.openxmlformats.org/officeDocument/2006/relationships/slideLayout" Target="../slideLayouts/slideLayout7.xml"/><Relationship Id="rId6" Type="http://schemas.openxmlformats.org/officeDocument/2006/relationships/diagramData" Target="../diagrams/data29.xml"/><Relationship Id="rId11" Type="http://schemas.openxmlformats.org/officeDocument/2006/relationships/diagramData" Target="../diagrams/data30.xml"/><Relationship Id="rId5" Type="http://schemas.openxmlformats.org/officeDocument/2006/relationships/slide" Target="slide14.xml"/><Relationship Id="rId15" Type="http://schemas.microsoft.com/office/2007/relationships/diagramDrawing" Target="../diagrams/drawing30.xml"/><Relationship Id="rId10" Type="http://schemas.microsoft.com/office/2007/relationships/diagramDrawing" Target="../diagrams/drawing29.xml"/><Relationship Id="rId19" Type="http://schemas.openxmlformats.org/officeDocument/2006/relationships/diagramColors" Target="../diagrams/colors31.xml"/><Relationship Id="rId4" Type="http://schemas.openxmlformats.org/officeDocument/2006/relationships/hyperlink" Target="mailto:helpdesk@immform.org.uk" TargetMode="External"/><Relationship Id="rId9" Type="http://schemas.openxmlformats.org/officeDocument/2006/relationships/diagramColors" Target="../diagrams/colors29.xml"/><Relationship Id="rId14" Type="http://schemas.openxmlformats.org/officeDocument/2006/relationships/diagramColors" Target="../diagrams/colors30.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2.xml"/><Relationship Id="rId13" Type="http://schemas.openxmlformats.org/officeDocument/2006/relationships/diagramQuickStyle" Target="../diagrams/quickStyle33.xml"/><Relationship Id="rId18" Type="http://schemas.openxmlformats.org/officeDocument/2006/relationships/diagramQuickStyle" Target="../diagrams/quickStyle34.xml"/><Relationship Id="rId3" Type="http://schemas.openxmlformats.org/officeDocument/2006/relationships/hyperlink" Target="mailto:england.wmid-imms@nhs.net" TargetMode="External"/><Relationship Id="rId7" Type="http://schemas.openxmlformats.org/officeDocument/2006/relationships/diagramLayout" Target="../diagrams/layout32.xml"/><Relationship Id="rId12" Type="http://schemas.openxmlformats.org/officeDocument/2006/relationships/diagramLayout" Target="../diagrams/layout33.xml"/><Relationship Id="rId17" Type="http://schemas.openxmlformats.org/officeDocument/2006/relationships/diagramLayout" Target="../diagrams/layout34.xml"/><Relationship Id="rId2" Type="http://schemas.openxmlformats.org/officeDocument/2006/relationships/notesSlide" Target="../notesSlides/notesSlide9.xml"/><Relationship Id="rId16" Type="http://schemas.openxmlformats.org/officeDocument/2006/relationships/diagramData" Target="../diagrams/data34.xml"/><Relationship Id="rId20" Type="http://schemas.microsoft.com/office/2007/relationships/diagramDrawing" Target="../diagrams/drawing34.xml"/><Relationship Id="rId1" Type="http://schemas.openxmlformats.org/officeDocument/2006/relationships/slideLayout" Target="../slideLayouts/slideLayout5.xml"/><Relationship Id="rId6" Type="http://schemas.openxmlformats.org/officeDocument/2006/relationships/diagramData" Target="../diagrams/data32.xml"/><Relationship Id="rId11" Type="http://schemas.openxmlformats.org/officeDocument/2006/relationships/diagramData" Target="../diagrams/data33.xml"/><Relationship Id="rId5" Type="http://schemas.openxmlformats.org/officeDocument/2006/relationships/slide" Target="slide14.xml"/><Relationship Id="rId15" Type="http://schemas.microsoft.com/office/2007/relationships/diagramDrawing" Target="../diagrams/drawing33.xml"/><Relationship Id="rId10" Type="http://schemas.microsoft.com/office/2007/relationships/diagramDrawing" Target="../diagrams/drawing32.xml"/><Relationship Id="rId19" Type="http://schemas.openxmlformats.org/officeDocument/2006/relationships/diagramColors" Target="../diagrams/colors34.xml"/><Relationship Id="rId4" Type="http://schemas.openxmlformats.org/officeDocument/2006/relationships/hyperlink" Target="https://www.england.nhs.uk/midlands/information-for-professionals/information-for-professionals-west-midlands-screening-and-immunisation-team-sit/west-midlands-immunisation-service/patient-group-directions-pgds/" TargetMode="External"/><Relationship Id="rId9" Type="http://schemas.openxmlformats.org/officeDocument/2006/relationships/diagramColors" Target="../diagrams/colors32.xml"/><Relationship Id="rId14" Type="http://schemas.openxmlformats.org/officeDocument/2006/relationships/diagramColors" Target="../diagrams/colors3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5.xml"/><Relationship Id="rId13" Type="http://schemas.openxmlformats.org/officeDocument/2006/relationships/diagramColors" Target="../diagrams/colors36.xml"/><Relationship Id="rId18" Type="http://schemas.openxmlformats.org/officeDocument/2006/relationships/diagramColors" Target="../diagrams/colors37.xml"/><Relationship Id="rId3" Type="http://schemas.openxmlformats.org/officeDocument/2006/relationships/hyperlink" Target="https://www.england.nhs.uk/wp-content/uploads/2025/07/prn01998-iii-gp-additional-guidance-on-recording-seasonal-influenza-vaccination-events-payments-collaboration-2025-26.pdf" TargetMode="External"/><Relationship Id="rId7" Type="http://schemas.openxmlformats.org/officeDocument/2006/relationships/diagramQuickStyle" Target="../diagrams/quickStyle35.xml"/><Relationship Id="rId12" Type="http://schemas.openxmlformats.org/officeDocument/2006/relationships/diagramQuickStyle" Target="../diagrams/quickStyle36.xml"/><Relationship Id="rId17" Type="http://schemas.openxmlformats.org/officeDocument/2006/relationships/diagramQuickStyle" Target="../diagrams/quickStyle37.xml"/><Relationship Id="rId2" Type="http://schemas.openxmlformats.org/officeDocument/2006/relationships/notesSlide" Target="../notesSlides/notesSlide10.xml"/><Relationship Id="rId16" Type="http://schemas.openxmlformats.org/officeDocument/2006/relationships/diagramLayout" Target="../diagrams/layout37.xml"/><Relationship Id="rId1" Type="http://schemas.openxmlformats.org/officeDocument/2006/relationships/slideLayout" Target="../slideLayouts/slideLayout5.xml"/><Relationship Id="rId6" Type="http://schemas.openxmlformats.org/officeDocument/2006/relationships/diagramLayout" Target="../diagrams/layout35.xml"/><Relationship Id="rId11" Type="http://schemas.openxmlformats.org/officeDocument/2006/relationships/diagramLayout" Target="../diagrams/layout36.xml"/><Relationship Id="rId5" Type="http://schemas.openxmlformats.org/officeDocument/2006/relationships/diagramData" Target="../diagrams/data35.xml"/><Relationship Id="rId15" Type="http://schemas.openxmlformats.org/officeDocument/2006/relationships/diagramData" Target="../diagrams/data37.xml"/><Relationship Id="rId10" Type="http://schemas.openxmlformats.org/officeDocument/2006/relationships/diagramData" Target="../diagrams/data36.xml"/><Relationship Id="rId19" Type="http://schemas.microsoft.com/office/2007/relationships/diagramDrawing" Target="../diagrams/drawing37.xml"/><Relationship Id="rId4" Type="http://schemas.openxmlformats.org/officeDocument/2006/relationships/slide" Target="slide14.xml"/><Relationship Id="rId9" Type="http://schemas.microsoft.com/office/2007/relationships/diagramDrawing" Target="../diagrams/drawing35.xml"/><Relationship Id="rId14" Type="http://schemas.microsoft.com/office/2007/relationships/diagramDrawing" Target="../diagrams/drawing36.xml"/></Relationships>
</file>

<file path=ppt/slides/_rels/slide16.xml.rels><?xml version="1.0" encoding="UTF-8" standalone="yes"?>
<Relationships xmlns="http://schemas.openxmlformats.org/package/2006/relationships"><Relationship Id="rId8" Type="http://schemas.microsoft.com/office/2007/relationships/diagramDrawing" Target="../diagrams/drawing38.xml"/><Relationship Id="rId13" Type="http://schemas.microsoft.com/office/2007/relationships/diagramDrawing" Target="../diagrams/drawing39.xml"/><Relationship Id="rId18" Type="http://schemas.microsoft.com/office/2007/relationships/diagramDrawing" Target="../diagrams/drawing40.xml"/><Relationship Id="rId3" Type="http://schemas.openxmlformats.org/officeDocument/2006/relationships/slide" Target="slide14.xml"/><Relationship Id="rId7" Type="http://schemas.openxmlformats.org/officeDocument/2006/relationships/diagramColors" Target="../diagrams/colors38.xml"/><Relationship Id="rId12" Type="http://schemas.openxmlformats.org/officeDocument/2006/relationships/diagramColors" Target="../diagrams/colors39.xml"/><Relationship Id="rId17" Type="http://schemas.openxmlformats.org/officeDocument/2006/relationships/diagramColors" Target="../diagrams/colors40.xml"/><Relationship Id="rId2" Type="http://schemas.openxmlformats.org/officeDocument/2006/relationships/hyperlink" Target="https://www.england.nhs.uk/wp-content/uploads/2025/07/prn01998-i-gp-enhanced-service-specification-2025-26-adult-and-at-risk-seasonal-influenza-vaccination.pdf" TargetMode="External"/><Relationship Id="rId16" Type="http://schemas.openxmlformats.org/officeDocument/2006/relationships/diagramQuickStyle" Target="../diagrams/quickStyle40.xml"/><Relationship Id="rId1" Type="http://schemas.openxmlformats.org/officeDocument/2006/relationships/slideLayout" Target="../slideLayouts/slideLayout2.xml"/><Relationship Id="rId6" Type="http://schemas.openxmlformats.org/officeDocument/2006/relationships/diagramQuickStyle" Target="../diagrams/quickStyle38.xml"/><Relationship Id="rId11" Type="http://schemas.openxmlformats.org/officeDocument/2006/relationships/diagramQuickStyle" Target="../diagrams/quickStyle39.xml"/><Relationship Id="rId5" Type="http://schemas.openxmlformats.org/officeDocument/2006/relationships/diagramLayout" Target="../diagrams/layout38.xml"/><Relationship Id="rId15" Type="http://schemas.openxmlformats.org/officeDocument/2006/relationships/diagramLayout" Target="../diagrams/layout40.xml"/><Relationship Id="rId10" Type="http://schemas.openxmlformats.org/officeDocument/2006/relationships/diagramLayout" Target="../diagrams/layout39.xml"/><Relationship Id="rId4" Type="http://schemas.openxmlformats.org/officeDocument/2006/relationships/diagramData" Target="../diagrams/data38.xml"/><Relationship Id="rId9" Type="http://schemas.openxmlformats.org/officeDocument/2006/relationships/diagramData" Target="../diagrams/data39.xml"/><Relationship Id="rId14" Type="http://schemas.openxmlformats.org/officeDocument/2006/relationships/diagramData" Target="../diagrams/data4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2.xml"/><Relationship Id="rId3" Type="http://schemas.openxmlformats.org/officeDocument/2006/relationships/diagramData" Target="../diagrams/data41.xml"/><Relationship Id="rId7" Type="http://schemas.microsoft.com/office/2007/relationships/diagramDrawing" Target="../diagrams/drawing41.xml"/><Relationship Id="rId12" Type="http://schemas.microsoft.com/office/2007/relationships/diagramDrawing" Target="../diagrams/drawing42.xml"/><Relationship Id="rId2" Type="http://schemas.openxmlformats.org/officeDocument/2006/relationships/hyperlink" Target="https://www.gov.uk/government/publications/national-flu-immunisation-programme-plan-2025-to-2026/national-flu-immunisation-programme-2025-to-2026-letter" TargetMode="External"/><Relationship Id="rId1" Type="http://schemas.openxmlformats.org/officeDocument/2006/relationships/slideLayout" Target="../slideLayouts/slideLayout5.xml"/><Relationship Id="rId6" Type="http://schemas.openxmlformats.org/officeDocument/2006/relationships/diagramColors" Target="../diagrams/colors41.xml"/><Relationship Id="rId11" Type="http://schemas.openxmlformats.org/officeDocument/2006/relationships/diagramColors" Target="../diagrams/colors42.xml"/><Relationship Id="rId5" Type="http://schemas.openxmlformats.org/officeDocument/2006/relationships/diagramQuickStyle" Target="../diagrams/quickStyle41.xml"/><Relationship Id="rId10" Type="http://schemas.openxmlformats.org/officeDocument/2006/relationships/diagramQuickStyle" Target="../diagrams/quickStyle42.xml"/><Relationship Id="rId4" Type="http://schemas.openxmlformats.org/officeDocument/2006/relationships/diagramLayout" Target="../diagrams/layout41.xml"/><Relationship Id="rId9" Type="http://schemas.openxmlformats.org/officeDocument/2006/relationships/diagramLayout" Target="../diagrams/layout42.xml"/></Relationships>
</file>

<file path=ppt/slides/_rels/slide18.xml.rels><?xml version="1.0" encoding="UTF-8" standalone="yes"?>
<Relationships xmlns="http://schemas.openxmlformats.org/package/2006/relationships"><Relationship Id="rId8" Type="http://schemas.microsoft.com/office/2007/relationships/diagramDrawing" Target="../diagrams/drawing43.xml"/><Relationship Id="rId13" Type="http://schemas.microsoft.com/office/2007/relationships/diagramDrawing" Target="../diagrams/drawing44.xml"/><Relationship Id="rId3" Type="http://schemas.openxmlformats.org/officeDocument/2006/relationships/hyperlink" Target="https://www.england.nhs.uk/wp-content/uploads/2025/07/prn01998-i-gp-enhanced-service-specification-2025-26-adult-and-at-risk-seasonal-influenza-vaccination.pdf" TargetMode="External"/><Relationship Id="rId7" Type="http://schemas.openxmlformats.org/officeDocument/2006/relationships/diagramColors" Target="../diagrams/colors43.xml"/><Relationship Id="rId12" Type="http://schemas.openxmlformats.org/officeDocument/2006/relationships/diagramColors" Target="../diagrams/colors44.xml"/><Relationship Id="rId2" Type="http://schemas.openxmlformats.org/officeDocument/2006/relationships/hyperlink" Target="https://www.gov.uk/government/publications/national-flu-immunisation-programme-plan-2025-to-2026/national-flu-immunisation-programme-2025-to-2026-letter#:~:text=at%20all%20times.-,Co%2Dadministration,the%20same%20time%20as%20flu." TargetMode="External"/><Relationship Id="rId1" Type="http://schemas.openxmlformats.org/officeDocument/2006/relationships/slideLayout" Target="../slideLayouts/slideLayout2.xml"/><Relationship Id="rId6" Type="http://schemas.openxmlformats.org/officeDocument/2006/relationships/diagramQuickStyle" Target="../diagrams/quickStyle43.xml"/><Relationship Id="rId11" Type="http://schemas.openxmlformats.org/officeDocument/2006/relationships/diagramQuickStyle" Target="../diagrams/quickStyle44.xml"/><Relationship Id="rId5" Type="http://schemas.openxmlformats.org/officeDocument/2006/relationships/diagramLayout" Target="../diagrams/layout43.xml"/><Relationship Id="rId10" Type="http://schemas.openxmlformats.org/officeDocument/2006/relationships/diagramLayout" Target="../diagrams/layout44.xml"/><Relationship Id="rId4" Type="http://schemas.openxmlformats.org/officeDocument/2006/relationships/diagramData" Target="../diagrams/data43.xml"/><Relationship Id="rId9" Type="http://schemas.openxmlformats.org/officeDocument/2006/relationships/diagramData" Target="../diagrams/data44.xml"/></Relationships>
</file>

<file path=ppt/slides/_rels/slide19.xml.rels><?xml version="1.0" encoding="UTF-8" standalone="yes"?>
<Relationships xmlns="http://schemas.openxmlformats.org/package/2006/relationships"><Relationship Id="rId8" Type="http://schemas.openxmlformats.org/officeDocument/2006/relationships/hyperlink" Target="https://www.gov.uk/government/publications/flu-vaccination-programme-information-for-healthcare-practitioners" TargetMode="External"/><Relationship Id="rId13" Type="http://schemas.openxmlformats.org/officeDocument/2006/relationships/hyperlink" Target="https://www.gov.uk/government/publications/flu-vaccination-invitation-letter-template-for-at-risk-patients-and-their-carers" TargetMode="External"/><Relationship Id="rId18" Type="http://schemas.openxmlformats.org/officeDocument/2006/relationships/diagramLayout" Target="../diagrams/layout45.xml"/><Relationship Id="rId26" Type="http://schemas.microsoft.com/office/2007/relationships/diagramDrawing" Target="../diagrams/drawing46.xml"/><Relationship Id="rId3" Type="http://schemas.openxmlformats.org/officeDocument/2006/relationships/hyperlink" Target="https://www.gov.uk/government/publications/national-flu-immunisation-programme-plan-2025-to-2026/national-flu-immunisation-programme-2025-to-2026-letter#table1" TargetMode="External"/><Relationship Id="rId21" Type="http://schemas.microsoft.com/office/2007/relationships/diagramDrawing" Target="../diagrams/drawing45.xml"/><Relationship Id="rId7" Type="http://schemas.openxmlformats.org/officeDocument/2006/relationships/hyperlink" Target="https://www.e-lfh.org.uk/programmes/flu-immunisation/" TargetMode="External"/><Relationship Id="rId12" Type="http://schemas.openxmlformats.org/officeDocument/2006/relationships/hyperlink" Target="https://www.gov.uk/government/publications/flu-vaccination-invitation-letter-template-for-children-aged-2-3-and-4-years" TargetMode="External"/><Relationship Id="rId17" Type="http://schemas.openxmlformats.org/officeDocument/2006/relationships/diagramData" Target="../diagrams/data45.xml"/><Relationship Id="rId25" Type="http://schemas.openxmlformats.org/officeDocument/2006/relationships/diagramColors" Target="../diagrams/colors46.xml"/><Relationship Id="rId2" Type="http://schemas.openxmlformats.org/officeDocument/2006/relationships/notesSlide" Target="../notesSlides/notesSlide11.xml"/><Relationship Id="rId16" Type="http://schemas.openxmlformats.org/officeDocument/2006/relationships/slide" Target="slide19.xml"/><Relationship Id="rId20" Type="http://schemas.openxmlformats.org/officeDocument/2006/relationships/diagramColors" Target="../diagrams/colors45.xml"/><Relationship Id="rId1" Type="http://schemas.openxmlformats.org/officeDocument/2006/relationships/slideLayout" Target="../slideLayouts/slideLayout7.xml"/><Relationship Id="rId6" Type="http://schemas.openxmlformats.org/officeDocument/2006/relationships/hyperlink" Target="https://www.gov.uk/government/collections/annual-flu-programme#2025-to-2026-flu-season" TargetMode="External"/><Relationship Id="rId11" Type="http://schemas.openxmlformats.org/officeDocument/2006/relationships/hyperlink" Target="https://www.healthpublications.gov.uk/Home.html" TargetMode="External"/><Relationship Id="rId24" Type="http://schemas.openxmlformats.org/officeDocument/2006/relationships/diagramQuickStyle" Target="../diagrams/quickStyle46.xml"/><Relationship Id="rId5" Type="http://schemas.openxmlformats.org/officeDocument/2006/relationships/hyperlink" Target="https://www.gov.uk/government/publications/influenza-the-green-book-chapter-19" TargetMode="External"/><Relationship Id="rId15" Type="http://schemas.openxmlformats.org/officeDocument/2006/relationships/hyperlink" Target="https://assets.publishing.service.gov.uk/media/6855b6a835070b6957ab904a/UKHSA_Quality_criteria_for_an_effective_immunisation_programme_2025.pdf" TargetMode="External"/><Relationship Id="rId23" Type="http://schemas.openxmlformats.org/officeDocument/2006/relationships/diagramLayout" Target="../diagrams/layout46.xml"/><Relationship Id="rId10" Type="http://schemas.openxmlformats.org/officeDocument/2006/relationships/hyperlink" Target="https://assets.publishing.service.gov.uk/media/68a5d0f92a1dfc29763d5164/UKHSA_13250_Which_Flu_Vaccine_Poster_2025-2026_06_WEB.pdf" TargetMode="External"/><Relationship Id="rId19" Type="http://schemas.openxmlformats.org/officeDocument/2006/relationships/diagramQuickStyle" Target="../diagrams/quickStyle45.xml"/><Relationship Id="rId4" Type="http://schemas.openxmlformats.org/officeDocument/2006/relationships/hyperlink" Target="https://www.gov.uk/government/publications/national-flu-immunisation-programme-plan-2025-to-2026/amendment-to-national-flu-immunisation-programme-2025-to-2026-letter" TargetMode="External"/><Relationship Id="rId9" Type="http://schemas.openxmlformats.org/officeDocument/2006/relationships/hyperlink" Target="https://assets.publishing.service.gov.uk/media/67ab66d10f72884e1756aa4a/UKHSA_Influenza_ovalbumin_MASTER_25-26_Feb2025.pdf" TargetMode="External"/><Relationship Id="rId14" Type="http://schemas.openxmlformats.org/officeDocument/2006/relationships/hyperlink" Target="https://assets.publishing.service.gov.uk/media/64fb106f57e884000de1278d/UKHSA_12738_Pre-school_children_Flu_immunisation_uptake_guidance_02_WEB.pdf" TargetMode="External"/><Relationship Id="rId22" Type="http://schemas.openxmlformats.org/officeDocument/2006/relationships/diagramData" Target="../diagrams/data46.xml"/></Relationships>
</file>

<file path=ppt/slides/_rels/slide2.xml.rels><?xml version="1.0" encoding="UTF-8" standalone="yes"?>
<Relationships xmlns="http://schemas.openxmlformats.org/package/2006/relationships"><Relationship Id="rId3" Type="http://schemas.openxmlformats.org/officeDocument/2006/relationships/hyperlink" Target="https://gbr01.safelinks.protection.outlook.com/?url=https%3A%2F%2Fwww.gov.uk%2Fgovernment%2Fpublications%2Fnational-flu-immunisation-programme-plan-2024-to-2025&amp;data=05%7C02%7Cdiane.beale1%40nhs.net%7Cbb4502a8f65149a0748408dc428634ee%7C37c354b285b047f5b22207b48d774ee3%7C0%7C0%7C638458391371587644%7CUnknown%7CTWFpbGZsb3d8eyJWIjoiMC4wLjAwMDAiLCJQIjoiV2luMzIiLCJBTiI6Ik1haWwiLCJXVCI6Mn0%3D%7C0%7C%7C%7C&amp;sdata=bjX%2BpmWl%2BGNi2D%2B6ORuOotMqxifxG4itE9Dyhl6BEIE%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gov.uk/government/publications/national-flu-immunisation-programme-plan-2025-to-2026" TargetMode="Externa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7.xml"/><Relationship Id="rId13" Type="http://schemas.openxmlformats.org/officeDocument/2006/relationships/diagramLayout" Target="../diagrams/layout48.xml"/><Relationship Id="rId18" Type="http://schemas.openxmlformats.org/officeDocument/2006/relationships/diagramLayout" Target="../diagrams/layout49.xml"/><Relationship Id="rId3" Type="http://schemas.openxmlformats.org/officeDocument/2006/relationships/hyperlink" Target="https://www.england.nhs.uk/midlands/information-for-professionals/information-for-professionals-west-midlands-screening-and-immunisation-team-sit/west-midlands-immunisation-service/patient-group-directions-pgds/" TargetMode="External"/><Relationship Id="rId21" Type="http://schemas.microsoft.com/office/2007/relationships/diagramDrawing" Target="../diagrams/drawing49.xml"/><Relationship Id="rId7" Type="http://schemas.openxmlformats.org/officeDocument/2006/relationships/diagramData" Target="../diagrams/data47.xml"/><Relationship Id="rId12" Type="http://schemas.openxmlformats.org/officeDocument/2006/relationships/diagramData" Target="../diagrams/data48.xml"/><Relationship Id="rId17" Type="http://schemas.openxmlformats.org/officeDocument/2006/relationships/diagramData" Target="../diagrams/data49.xml"/><Relationship Id="rId2" Type="http://schemas.openxmlformats.org/officeDocument/2006/relationships/notesSlide" Target="../notesSlides/notesSlide12.xml"/><Relationship Id="rId16" Type="http://schemas.microsoft.com/office/2007/relationships/diagramDrawing" Target="../diagrams/drawing48.xml"/><Relationship Id="rId20" Type="http://schemas.openxmlformats.org/officeDocument/2006/relationships/diagramColors" Target="../diagrams/colors49.xml"/><Relationship Id="rId1" Type="http://schemas.openxmlformats.org/officeDocument/2006/relationships/slideLayout" Target="../slideLayouts/slideLayout7.xml"/><Relationship Id="rId6" Type="http://schemas.openxmlformats.org/officeDocument/2006/relationships/slide" Target="slide20.xml"/><Relationship Id="rId11" Type="http://schemas.microsoft.com/office/2007/relationships/diagramDrawing" Target="../diagrams/drawing47.xml"/><Relationship Id="rId5" Type="http://schemas.openxmlformats.org/officeDocument/2006/relationships/hyperlink" Target="https://www.england.nhs.uk/midlands/information-for-professionals/information-for-professionals-west-midlands-screening-and-immunisation-team-sit/" TargetMode="External"/><Relationship Id="rId15" Type="http://schemas.openxmlformats.org/officeDocument/2006/relationships/diagramColors" Target="../diagrams/colors48.xml"/><Relationship Id="rId10" Type="http://schemas.openxmlformats.org/officeDocument/2006/relationships/diagramColors" Target="../diagrams/colors47.xml"/><Relationship Id="rId19" Type="http://schemas.openxmlformats.org/officeDocument/2006/relationships/diagramQuickStyle" Target="../diagrams/quickStyle49.xml"/><Relationship Id="rId4" Type="http://schemas.openxmlformats.org/officeDocument/2006/relationships/hyperlink" Target="mailto:England.wmid-imms@nhs.net" TargetMode="External"/><Relationship Id="rId9" Type="http://schemas.openxmlformats.org/officeDocument/2006/relationships/diagramQuickStyle" Target="../diagrams/quickStyle47.xml"/><Relationship Id="rId14" Type="http://schemas.openxmlformats.org/officeDocument/2006/relationships/diagramQuickStyle" Target="../diagrams/quickStyle48.xml"/></Relationships>
</file>

<file path=ppt/slides/_rels/slide21.xml.rels><?xml version="1.0" encoding="UTF-8" standalone="yes"?>
<Relationships xmlns="http://schemas.openxmlformats.org/package/2006/relationships"><Relationship Id="rId8" Type="http://schemas.openxmlformats.org/officeDocument/2006/relationships/hyperlink" Target="mailto:BCHNT.Birminghamimms@nhs.net" TargetMode="External"/><Relationship Id="rId13" Type="http://schemas.openxmlformats.org/officeDocument/2006/relationships/hyperlink" Target="mailto:worcestershire@v-uk.co.uk" TargetMode="External"/><Relationship Id="rId18" Type="http://schemas.openxmlformats.org/officeDocument/2006/relationships/diagramQuickStyle" Target="../diagrams/quickStyle50.xml"/><Relationship Id="rId3" Type="http://schemas.openxmlformats.org/officeDocument/2006/relationships/hyperlink" Target="mailto:sandwell@v-uk.co.uk" TargetMode="External"/><Relationship Id="rId21" Type="http://schemas.openxmlformats.org/officeDocument/2006/relationships/diagramData" Target="../diagrams/data51.xml"/><Relationship Id="rId7" Type="http://schemas.openxmlformats.org/officeDocument/2006/relationships/hyperlink" Target="mailto:Dudley@v-uk.co.uk" TargetMode="External"/><Relationship Id="rId12" Type="http://schemas.openxmlformats.org/officeDocument/2006/relationships/hyperlink" Target="mailto:School.immunisations@mpft.nhs.uk" TargetMode="External"/><Relationship Id="rId17" Type="http://schemas.openxmlformats.org/officeDocument/2006/relationships/diagramLayout" Target="../diagrams/layout50.xml"/><Relationship Id="rId25" Type="http://schemas.microsoft.com/office/2007/relationships/diagramDrawing" Target="../diagrams/drawing51.xml"/><Relationship Id="rId2" Type="http://schemas.openxmlformats.org/officeDocument/2006/relationships/notesSlide" Target="../notesSlides/notesSlide13.xml"/><Relationship Id="rId16" Type="http://schemas.openxmlformats.org/officeDocument/2006/relationships/diagramData" Target="../diagrams/data50.xml"/><Relationship Id="rId20" Type="http://schemas.microsoft.com/office/2007/relationships/diagramDrawing" Target="../diagrams/drawing50.xml"/><Relationship Id="rId1" Type="http://schemas.openxmlformats.org/officeDocument/2006/relationships/slideLayout" Target="../slideLayouts/slideLayout7.xml"/><Relationship Id="rId6" Type="http://schemas.openxmlformats.org/officeDocument/2006/relationships/hyperlink" Target="mailto:Bewise.Immunise@covwarkpt.nhs.uk" TargetMode="External"/><Relationship Id="rId11" Type="http://schemas.openxmlformats.org/officeDocument/2006/relationships/hyperlink" Target="mailto:Herefordshire@v-uk.co.uk" TargetMode="External"/><Relationship Id="rId24" Type="http://schemas.openxmlformats.org/officeDocument/2006/relationships/diagramColors" Target="../diagrams/colors51.xml"/><Relationship Id="rId5" Type="http://schemas.openxmlformats.org/officeDocument/2006/relationships/hyperlink" Target="mailto:walsall@v-uk.co.uk" TargetMode="External"/><Relationship Id="rId15" Type="http://schemas.openxmlformats.org/officeDocument/2006/relationships/hyperlink" Target="mailto:SOUTHIMMS@covwarkpt.nhs.uk" TargetMode="External"/><Relationship Id="rId23" Type="http://schemas.openxmlformats.org/officeDocument/2006/relationships/diagramQuickStyle" Target="../diagrams/quickStyle51.xml"/><Relationship Id="rId10" Type="http://schemas.openxmlformats.org/officeDocument/2006/relationships/hyperlink" Target="mailto:BCHNT.Solihullimms@nhs.net" TargetMode="External"/><Relationship Id="rId19" Type="http://schemas.openxmlformats.org/officeDocument/2006/relationships/diagramColors" Target="../diagrams/colors50.xml"/><Relationship Id="rId4" Type="http://schemas.openxmlformats.org/officeDocument/2006/relationships/hyperlink" Target="mailto:NORTHIMMS@covwarkpt.nhs.uk" TargetMode="External"/><Relationship Id="rId9" Type="http://schemas.openxmlformats.org/officeDocument/2006/relationships/hyperlink" Target="mailto:Wolverhampton@v-uk.co.uk" TargetMode="External"/><Relationship Id="rId14" Type="http://schemas.openxmlformats.org/officeDocument/2006/relationships/hyperlink" Target="mailto:shropcom.immunisationteam@nhs.net" TargetMode="External"/><Relationship Id="rId22" Type="http://schemas.openxmlformats.org/officeDocument/2006/relationships/diagramLayout" Target="../diagrams/layout5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slide" Target="slide14.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slide" Target="slide14.xml"/><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hyperlink" Target="https://www.gov.uk/government/publications/influenza-the-green-book-chapter-19" TargetMode="Externa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6.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slide" Target="slide14.xml"/><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notesSlide" Target="../notesSlides/notesSlide4.xml"/><Relationship Id="rId16" Type="http://schemas.openxmlformats.org/officeDocument/2006/relationships/diagramQuickStyle" Target="../diagrams/quickStyle11.xml"/><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7.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slide" Target="slide19.xml"/><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8.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18" Type="http://schemas.microsoft.com/office/2007/relationships/diagramDrawing" Target="../diagrams/drawing16.xml"/><Relationship Id="rId3" Type="http://schemas.openxmlformats.org/officeDocument/2006/relationships/slide" Target="slide16.xml"/><Relationship Id="rId7" Type="http://schemas.openxmlformats.org/officeDocument/2006/relationships/diagramColors" Target="../diagrams/colors14.xml"/><Relationship Id="rId12" Type="http://schemas.openxmlformats.org/officeDocument/2006/relationships/diagramColors" Target="../diagrams/colors15.xml"/><Relationship Id="rId17" Type="http://schemas.openxmlformats.org/officeDocument/2006/relationships/diagramColors" Target="../diagrams/colors16.xml"/><Relationship Id="rId2" Type="http://schemas.openxmlformats.org/officeDocument/2006/relationships/notesSlide" Target="../notesSlides/notesSlide6.xml"/><Relationship Id="rId16" Type="http://schemas.openxmlformats.org/officeDocument/2006/relationships/diagramQuickStyle" Target="../diagrams/quickStyle16.xml"/><Relationship Id="rId1" Type="http://schemas.openxmlformats.org/officeDocument/2006/relationships/slideLayout" Target="../slideLayouts/slideLayout7.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5" Type="http://schemas.openxmlformats.org/officeDocument/2006/relationships/diagramLayout" Target="../diagrams/layout16.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diagramData" Target="../diagrams/data1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7.xml"/><Relationship Id="rId13" Type="http://schemas.openxmlformats.org/officeDocument/2006/relationships/diagramColors" Target="../diagrams/colors18.xml"/><Relationship Id="rId18" Type="http://schemas.openxmlformats.org/officeDocument/2006/relationships/diagramColors" Target="../diagrams/colors19.xml"/><Relationship Id="rId3" Type="http://schemas.openxmlformats.org/officeDocument/2006/relationships/hyperlink" Target="https://portal.immform.ukhsa.gov.uk/Identity/Authentication/SignIn" TargetMode="External"/><Relationship Id="rId7" Type="http://schemas.openxmlformats.org/officeDocument/2006/relationships/diagramQuickStyle" Target="../diagrams/quickStyle17.xml"/><Relationship Id="rId12" Type="http://schemas.openxmlformats.org/officeDocument/2006/relationships/diagramQuickStyle" Target="../diagrams/quickStyle18.xml"/><Relationship Id="rId17" Type="http://schemas.openxmlformats.org/officeDocument/2006/relationships/diagramQuickStyle" Target="../diagrams/quickStyle19.xml"/><Relationship Id="rId2" Type="http://schemas.openxmlformats.org/officeDocument/2006/relationships/hyperlink" Target="https://www.england.nhs.uk/long-read/general-practice-vaccination-and-immunisation-services-standards-and-core-contractual-requirements/" TargetMode="External"/><Relationship Id="rId16" Type="http://schemas.openxmlformats.org/officeDocument/2006/relationships/diagramLayout" Target="../diagrams/layout19.xml"/><Relationship Id="rId1" Type="http://schemas.openxmlformats.org/officeDocument/2006/relationships/slideLayout" Target="../slideLayouts/slideLayout7.xml"/><Relationship Id="rId6" Type="http://schemas.openxmlformats.org/officeDocument/2006/relationships/diagramLayout" Target="../diagrams/layout17.xml"/><Relationship Id="rId11" Type="http://schemas.openxmlformats.org/officeDocument/2006/relationships/diagramLayout" Target="../diagrams/layout18.xml"/><Relationship Id="rId5" Type="http://schemas.openxmlformats.org/officeDocument/2006/relationships/diagramData" Target="../diagrams/data17.xml"/><Relationship Id="rId15" Type="http://schemas.openxmlformats.org/officeDocument/2006/relationships/diagramData" Target="../diagrams/data19.xml"/><Relationship Id="rId10" Type="http://schemas.openxmlformats.org/officeDocument/2006/relationships/diagramData" Target="../diagrams/data18.xml"/><Relationship Id="rId19" Type="http://schemas.microsoft.com/office/2007/relationships/diagramDrawing" Target="../diagrams/drawing19.xml"/><Relationship Id="rId4" Type="http://schemas.openxmlformats.org/officeDocument/2006/relationships/slide" Target="slide14.xml"/><Relationship Id="rId9" Type="http://schemas.microsoft.com/office/2007/relationships/diagramDrawing" Target="../diagrams/drawing17.xml"/><Relationship Id="rId14" Type="http://schemas.microsoft.com/office/2007/relationships/diagramDrawing" Target="../diagrams/drawin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197084" y="1658861"/>
            <a:ext cx="5803666" cy="1687320"/>
          </a:xfrm>
        </p:spPr>
        <p:txBody>
          <a:bodyPr/>
          <a:lstStyle/>
          <a:p>
            <a:br>
              <a:rPr lang="en-GB" sz="6000" dirty="0"/>
            </a:br>
            <a:br>
              <a:rPr lang="en-GB" sz="6000" dirty="0"/>
            </a:br>
            <a:br>
              <a:rPr lang="en-GB" sz="6000" dirty="0"/>
            </a:br>
            <a:r>
              <a:rPr lang="en-GB" sz="4800" dirty="0"/>
              <a:t>West Midlands</a:t>
            </a:r>
            <a:br>
              <a:rPr lang="en-GB" sz="6000" dirty="0"/>
            </a:br>
            <a:r>
              <a:rPr lang="en-GB" sz="4800" dirty="0"/>
              <a:t>GP Practice </a:t>
            </a:r>
            <a:br>
              <a:rPr lang="en-GB" sz="4800" dirty="0"/>
            </a:br>
            <a:r>
              <a:rPr lang="en-GB" sz="4800" dirty="0"/>
              <a:t>Flu Vaccination </a:t>
            </a:r>
            <a:br>
              <a:rPr lang="en-GB" sz="4800" dirty="0"/>
            </a:br>
            <a:r>
              <a:rPr lang="en-GB" sz="4800" dirty="0"/>
              <a:t>Toolkit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197084" y="4040607"/>
            <a:ext cx="6356116" cy="1024967"/>
          </a:xfrm>
        </p:spPr>
        <p:txBody>
          <a:bodyPr>
            <a:normAutofit lnSpcReduction="10000"/>
          </a:bodyPr>
          <a:lstStyle/>
          <a:p>
            <a:r>
              <a:rPr lang="en-GB" dirty="0"/>
              <a:t>West Midlands Vaccination Public Health Commissioning Team - NHS England (Midlands)</a:t>
            </a:r>
            <a:endParaRPr lang="en-GB" b="1" dirty="0"/>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a:bodyPr>
          <a:lstStyle/>
          <a:p>
            <a:pPr>
              <a:lnSpc>
                <a:spcPct val="120000"/>
              </a:lnSpc>
            </a:pPr>
            <a:r>
              <a:rPr lang="en-GB" b="1" dirty="0"/>
              <a:t>     August 2025</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190065"/>
            <a:ext cx="11088000" cy="5064431"/>
          </a:xfrm>
        </p:spPr>
        <p:txBody>
          <a:bodyPr>
            <a:normAutofit fontScale="92500" lnSpcReduction="10000"/>
          </a:bodyPr>
          <a:lstStyle/>
          <a:p>
            <a:r>
              <a:rPr lang="en-GB" sz="1800" b="1" dirty="0">
                <a:cs typeface="Arial"/>
              </a:rPr>
              <a:t>Vaccine ordering</a:t>
            </a:r>
          </a:p>
          <a:p>
            <a:pPr marL="285750" indent="-285750">
              <a:buFont typeface="Arial" panose="020B0604020202020204" pitchFamily="34" charset="0"/>
              <a:buChar char="•"/>
            </a:pPr>
            <a:r>
              <a:rPr lang="en-GB" sz="1800" dirty="0">
                <a:cs typeface="Arial"/>
              </a:rPr>
              <a:t>Ensure you have ordered </a:t>
            </a:r>
            <a:r>
              <a:rPr lang="en-GB" sz="1800" b="1" dirty="0">
                <a:cs typeface="Arial"/>
              </a:rPr>
              <a:t>sufficient</a:t>
            </a:r>
            <a:r>
              <a:rPr lang="en-GB" sz="1800" dirty="0">
                <a:cs typeface="Arial"/>
              </a:rPr>
              <a:t> vaccines of the </a:t>
            </a:r>
            <a:r>
              <a:rPr lang="en-GB" sz="1800" b="1" dirty="0">
                <a:cs typeface="Arial"/>
              </a:rPr>
              <a:t>right types </a:t>
            </a:r>
            <a:r>
              <a:rPr lang="en-GB" sz="1800" dirty="0">
                <a:highlight>
                  <a:srgbClr val="F6F8F8"/>
                </a:highlight>
                <a:cs typeface="Arial"/>
              </a:rPr>
              <a:t>(slides 7 &amp; 8) </a:t>
            </a:r>
            <a:r>
              <a:rPr lang="en-GB" sz="1800" dirty="0">
                <a:cs typeface="Arial"/>
              </a:rPr>
              <a:t>to achieve your </a:t>
            </a:r>
            <a:r>
              <a:rPr lang="en-GB" sz="1800" b="1" dirty="0">
                <a:cs typeface="Arial"/>
              </a:rPr>
              <a:t>increased practice level ambitions</a:t>
            </a:r>
            <a:endParaRPr lang="en-GB" sz="1800" dirty="0">
              <a:cs typeface="Arial"/>
            </a:endParaRPr>
          </a:p>
          <a:p>
            <a:pPr marL="285750" indent="-285750">
              <a:buFont typeface="Arial" panose="020B0604020202020204" pitchFamily="34" charset="0"/>
              <a:buChar char="•"/>
            </a:pPr>
            <a:r>
              <a:rPr lang="en-GB" sz="1800" dirty="0">
                <a:cs typeface="Arial"/>
              </a:rPr>
              <a:t>Ensure you are aware of </a:t>
            </a:r>
            <a:r>
              <a:rPr lang="en-GB" sz="1800" dirty="0" err="1">
                <a:cs typeface="Arial"/>
              </a:rPr>
              <a:t>ImmForm</a:t>
            </a:r>
            <a:r>
              <a:rPr lang="en-GB" sz="1800" dirty="0">
                <a:cs typeface="Arial"/>
              </a:rPr>
              <a:t> caps for ordering children’s vaccines and the process for exceptional requests for larger orders  </a:t>
            </a:r>
            <a:r>
              <a:rPr lang="en-GB" sz="1800" dirty="0" err="1">
                <a:cs typeface="Arial"/>
              </a:rPr>
              <a:t>e.g</a:t>
            </a:r>
            <a:r>
              <a:rPr lang="en-GB" sz="1800" dirty="0">
                <a:cs typeface="Arial"/>
              </a:rPr>
              <a:t>: if running large children’s clinics</a:t>
            </a:r>
            <a:endParaRPr lang="en-GB" sz="1800" b="1" dirty="0">
              <a:cs typeface="Arial"/>
            </a:endParaRPr>
          </a:p>
          <a:p>
            <a:endParaRPr lang="en-GB" sz="1800" b="1" dirty="0">
              <a:cs typeface="Arial"/>
            </a:endParaRPr>
          </a:p>
          <a:p>
            <a:r>
              <a:rPr lang="en-GB" sz="1800" b="1" dirty="0">
                <a:cs typeface="Arial"/>
              </a:rPr>
              <a:t>Invitation and managing DNA’s</a:t>
            </a:r>
            <a:endParaRPr lang="en-GB" sz="1800" b="1" dirty="0"/>
          </a:p>
          <a:p>
            <a:r>
              <a:rPr lang="en-GB" sz="1800" b="1" dirty="0"/>
              <a:t>Ensure all eligible patients receive a personalised invitation – at least one written communication (to include letters/SMS text messages) – 100% offer is mandatory in the specification</a:t>
            </a:r>
          </a:p>
          <a:p>
            <a:pPr marL="971550" lvl="1" indent="-285750"/>
            <a:r>
              <a:rPr lang="en-GB" sz="1800" dirty="0">
                <a:cs typeface="Arial"/>
              </a:rPr>
              <a:t>National letter templates are available </a:t>
            </a:r>
            <a:r>
              <a:rPr lang="en-GB" sz="1800" dirty="0">
                <a:cs typeface="Arial"/>
                <a:hlinkClick r:id="rId2"/>
              </a:rPr>
              <a:t>here</a:t>
            </a:r>
            <a:endParaRPr lang="en-GB" sz="1800" dirty="0">
              <a:cs typeface="Arial"/>
            </a:endParaRPr>
          </a:p>
          <a:p>
            <a:pPr marL="971550" lvl="1" indent="-285750"/>
            <a:r>
              <a:rPr lang="en-GB" sz="1800" dirty="0">
                <a:cs typeface="Arial"/>
              </a:rPr>
              <a:t>Offer a range of appointments including </a:t>
            </a:r>
            <a:r>
              <a:rPr lang="en-GB" sz="1800" dirty="0"/>
              <a:t>weekends and evenings. </a:t>
            </a:r>
          </a:p>
          <a:p>
            <a:pPr marL="971550" lvl="1" indent="-285750"/>
            <a:r>
              <a:rPr lang="en-GB" sz="1800" dirty="0"/>
              <a:t>Offer alongside other appointments such as Health Checks and Health Visitor clinics</a:t>
            </a:r>
            <a:endParaRPr lang="en-GB" sz="1800" dirty="0">
              <a:cs typeface="Arial"/>
            </a:endParaRPr>
          </a:p>
          <a:p>
            <a:pPr marL="971550" lvl="1" indent="-285750"/>
            <a:r>
              <a:rPr lang="en-GB" sz="1800" dirty="0">
                <a:cs typeface="Arial"/>
              </a:rPr>
              <a:t>Offer opportunistic vaccination </a:t>
            </a:r>
            <a:r>
              <a:rPr lang="en-GB" sz="1800" dirty="0" err="1">
                <a:cs typeface="Arial"/>
              </a:rPr>
              <a:t>e.g</a:t>
            </a:r>
            <a:r>
              <a:rPr lang="en-GB" sz="1800" dirty="0">
                <a:cs typeface="Arial"/>
              </a:rPr>
              <a:t>: using pop-ups/flags on patient records</a:t>
            </a:r>
          </a:p>
          <a:p>
            <a:pPr marL="971550" lvl="1" indent="-285750"/>
            <a:r>
              <a:rPr lang="en-GB" sz="1800" dirty="0">
                <a:cs typeface="Arial"/>
              </a:rPr>
              <a:t>Consider phoning eligible patients and offering one-to-one clinician conversations for those who fail to respond initially. </a:t>
            </a:r>
          </a:p>
          <a:p>
            <a:pPr marL="971550" lvl="1" indent="-285750"/>
            <a:r>
              <a:rPr lang="en-GB" sz="1800" dirty="0">
                <a:cs typeface="Arial"/>
              </a:rPr>
              <a:t>Continue to recall unless you have an active decline</a:t>
            </a:r>
          </a:p>
          <a:p>
            <a:pPr marL="971550" lvl="1" indent="-285750"/>
            <a:r>
              <a:rPr lang="en-GB" sz="1800" dirty="0">
                <a:cs typeface="Arial"/>
              </a:rPr>
              <a:t>Have plans in place for the vaccination of care home and housebound patients</a:t>
            </a:r>
          </a:p>
          <a:p>
            <a:pPr marL="285750" indent="-285750">
              <a:buFont typeface="Arial" panose="020B0604020202020204" pitchFamily="34" charset="0"/>
              <a:buChar char="•"/>
            </a:pPr>
            <a:endParaRPr lang="en-GB" sz="1800" b="1" dirty="0">
              <a:cs typeface="Arial"/>
            </a:endParaRPr>
          </a:p>
          <a:p>
            <a:pPr marL="285750" indent="-285750">
              <a:buFont typeface="Arial" panose="020B0604020202020204" pitchFamily="34" charset="0"/>
              <a:buChar char="•"/>
            </a:pPr>
            <a:endParaRPr lang="en-GB" sz="1800" dirty="0">
              <a:cs typeface="Arial"/>
            </a:endParaRPr>
          </a:p>
          <a:p>
            <a:pPr marL="285750" indent="-285750">
              <a:buFont typeface="Arial" panose="020B0604020202020204" pitchFamily="34" charset="0"/>
              <a:buChar char="•"/>
            </a:pPr>
            <a:endParaRPr lang="en-GB" sz="1800" dirty="0">
              <a:cs typeface="Arial"/>
            </a:endParaRPr>
          </a:p>
          <a:p>
            <a:pPr marL="285750" indent="-285750">
              <a:buFont typeface="Arial" panose="020B0604020202020204" pitchFamily="34" charset="0"/>
              <a:buChar char="•"/>
            </a:pPr>
            <a:endParaRPr lang="en-GB" sz="1800" dirty="0">
              <a:cs typeface="Arial"/>
            </a:endParaRPr>
          </a:p>
          <a:p>
            <a:pPr marL="735330" algn="just">
              <a:spcBef>
                <a:spcPts val="460"/>
              </a:spcBef>
              <a:spcAft>
                <a:spcPts val="0"/>
              </a:spcAft>
              <a:tabLst>
                <a:tab pos="990600" algn="l"/>
              </a:tabLst>
            </a:pPr>
            <a:endParaRPr lang="en-GB" sz="1800" b="1" dirty="0">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3"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D632B153-64A5-AA08-E53A-7F1B88D4BA63}"/>
              </a:ext>
            </a:extLst>
          </p:cNvPr>
          <p:cNvGraphicFramePr/>
          <p:nvPr>
            <p:extLst>
              <p:ext uri="{D42A27DB-BD31-4B8C-83A1-F6EECF244321}">
                <p14:modId xmlns:p14="http://schemas.microsoft.com/office/powerpoint/2010/main" val="58020733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a:extLst>
              <a:ext uri="{FF2B5EF4-FFF2-40B4-BE49-F238E27FC236}">
                <a16:creationId xmlns:a16="http://schemas.microsoft.com/office/drawing/2014/main" id="{8C00198A-CAC6-127B-10C4-89C0CBB7CD75}"/>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5752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403011"/>
            <a:ext cx="11088000" cy="4851485"/>
          </a:xfrm>
        </p:spPr>
        <p:txBody>
          <a:bodyPr>
            <a:normAutofit/>
          </a:bodyPr>
          <a:lstStyle/>
          <a:p>
            <a:r>
              <a:rPr lang="en-GB" sz="2000" b="1" dirty="0">
                <a:cs typeface="Arial"/>
              </a:rPr>
              <a:t>Training</a:t>
            </a:r>
          </a:p>
          <a:p>
            <a:endParaRPr lang="en-GB" sz="2000" b="1" dirty="0">
              <a:cs typeface="Arial"/>
            </a:endParaRPr>
          </a:p>
          <a:p>
            <a:pPr marL="285750" indent="-285750">
              <a:buFont typeface="Arial" panose="020B0604020202020204" pitchFamily="34" charset="0"/>
              <a:buChar char="•"/>
            </a:pPr>
            <a:r>
              <a:rPr lang="en-GB" sz="1800" dirty="0">
                <a:cs typeface="Arial"/>
              </a:rPr>
              <a:t>The </a:t>
            </a:r>
            <a:r>
              <a:rPr lang="en-GB" sz="1800" dirty="0">
                <a:hlinkClick r:id="rId2"/>
              </a:rPr>
              <a:t>National minimum standards and core curriculum for vaccination training</a:t>
            </a:r>
            <a:r>
              <a:rPr lang="en-GB" sz="1800" dirty="0"/>
              <a:t> (updated June 2025) </a:t>
            </a:r>
            <a:r>
              <a:rPr lang="en-GB" sz="1800" dirty="0">
                <a:cs typeface="Arial"/>
              </a:rPr>
              <a:t>describes the minimum training, assessment and supervision that should be provided to those with a role in advising on or delivering immunisations for both registered and unregistered staff. </a:t>
            </a:r>
          </a:p>
          <a:p>
            <a:endParaRPr lang="en-GB" sz="1800" dirty="0">
              <a:cs typeface="Arial"/>
            </a:endParaRPr>
          </a:p>
          <a:p>
            <a:pPr marL="285750" indent="-285750">
              <a:buFont typeface="Arial" panose="020B0604020202020204" pitchFamily="34" charset="0"/>
              <a:buChar char="•"/>
            </a:pPr>
            <a:r>
              <a:rPr lang="en-GB" sz="1800" dirty="0">
                <a:cs typeface="Arial"/>
              </a:rPr>
              <a:t>The UKHSA </a:t>
            </a:r>
            <a:r>
              <a:rPr lang="en-GB" sz="1800" b="1" dirty="0">
                <a:cs typeface="Arial"/>
              </a:rPr>
              <a:t>Vaccinator competency assessment tool </a:t>
            </a:r>
            <a:r>
              <a:rPr lang="en-GB" sz="1800" dirty="0">
                <a:cs typeface="Arial"/>
              </a:rPr>
              <a:t>can be found in Appendix A </a:t>
            </a:r>
            <a:r>
              <a:rPr lang="en-GB" sz="1800" dirty="0">
                <a:cs typeface="Arial"/>
                <a:hlinkClick r:id="rId2"/>
              </a:rPr>
              <a:t>here</a:t>
            </a:r>
            <a:endParaRPr lang="en-GB" sz="1800" dirty="0">
              <a:cs typeface="Arial"/>
            </a:endParaRPr>
          </a:p>
          <a:p>
            <a:endParaRPr lang="en-GB" sz="1800" dirty="0">
              <a:cs typeface="Arial"/>
            </a:endParaRPr>
          </a:p>
          <a:p>
            <a:pPr marL="285750" indent="-285750">
              <a:buFont typeface="Arial" panose="020B0604020202020204" pitchFamily="34" charset="0"/>
              <a:buChar char="•"/>
            </a:pPr>
            <a:r>
              <a:rPr lang="en-GB" sz="1800" dirty="0">
                <a:cs typeface="Arial"/>
              </a:rPr>
              <a:t>Theoretical e-learning specific for flu can be found </a:t>
            </a:r>
            <a:r>
              <a:rPr lang="en-GB" sz="1800" dirty="0">
                <a:cs typeface="Arial"/>
                <a:hlinkClick r:id="rId3"/>
              </a:rPr>
              <a:t>here</a:t>
            </a:r>
            <a:r>
              <a:rPr lang="en-GB" sz="1800" dirty="0">
                <a:cs typeface="Arial"/>
              </a:rPr>
              <a:t> </a:t>
            </a:r>
          </a:p>
          <a:p>
            <a:endParaRPr lang="en-GB" sz="1800" dirty="0">
              <a:cs typeface="Arial"/>
            </a:endParaRPr>
          </a:p>
          <a:p>
            <a:pPr marL="285750" indent="-285750">
              <a:buFont typeface="Arial" panose="020B0604020202020204" pitchFamily="34" charset="0"/>
              <a:buChar char="•"/>
            </a:pPr>
            <a:r>
              <a:rPr lang="en-GB" sz="1800" dirty="0">
                <a:cs typeface="Arial"/>
              </a:rPr>
              <a:t>The UKHSA National flu vaccination programme slide set for 2025/26 will be found </a:t>
            </a:r>
            <a:r>
              <a:rPr lang="en-GB" sz="1800" dirty="0">
                <a:cs typeface="Arial"/>
                <a:hlinkClick r:id="rId4"/>
              </a:rPr>
              <a:t>here </a:t>
            </a:r>
            <a:r>
              <a:rPr lang="en-GB" sz="1800" dirty="0">
                <a:cs typeface="Arial"/>
              </a:rPr>
              <a:t>when it becomes available</a:t>
            </a:r>
          </a:p>
          <a:p>
            <a:endParaRPr lang="en-GB" sz="1800" dirty="0">
              <a:cs typeface="Arial"/>
            </a:endParaRPr>
          </a:p>
          <a:p>
            <a:pPr marL="285750" indent="-285750">
              <a:buFont typeface="Arial" panose="020B0604020202020204" pitchFamily="34" charset="0"/>
              <a:buChar char="•"/>
            </a:pPr>
            <a:endParaRPr lang="en-GB" sz="1800" dirty="0">
              <a:cs typeface="Arial"/>
            </a:endParaRPr>
          </a:p>
          <a:p>
            <a:endParaRPr lang="en-GB" sz="1800" b="0" i="0" dirty="0">
              <a:solidFill>
                <a:srgbClr val="0B0C0C"/>
              </a:solidFill>
              <a:effectLst/>
              <a:highlight>
                <a:srgbClr val="FFFFFF"/>
              </a:highlight>
            </a:endParaRPr>
          </a:p>
          <a:p>
            <a:pPr marL="285750" indent="-285750">
              <a:buFont typeface="Arial" panose="020B0604020202020204" pitchFamily="34" charset="0"/>
              <a:buChar char="•"/>
            </a:pPr>
            <a:endParaRPr lang="en-GB" sz="1800" dirty="0">
              <a:cs typeface="Arial"/>
            </a:endParaRPr>
          </a:p>
          <a:p>
            <a:pPr marL="735330" algn="just">
              <a:spcBef>
                <a:spcPts val="460"/>
              </a:spcBef>
              <a:spcAft>
                <a:spcPts val="0"/>
              </a:spcAft>
              <a:tabLst>
                <a:tab pos="990600" algn="l"/>
              </a:tabLst>
            </a:pPr>
            <a:endParaRPr lang="en-GB" sz="1800" b="1" dirty="0">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5"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a:extLst>
              <a:ext uri="{FF2B5EF4-FFF2-40B4-BE49-F238E27FC236}">
                <a16:creationId xmlns:a16="http://schemas.microsoft.com/office/drawing/2014/main" id="{D632B153-64A5-AA08-E53A-7F1B88D4BA63}"/>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Diagram 6">
            <a:extLst>
              <a:ext uri="{FF2B5EF4-FFF2-40B4-BE49-F238E27FC236}">
                <a16:creationId xmlns:a16="http://schemas.microsoft.com/office/drawing/2014/main" id="{261B9471-1877-A53D-CCB8-0B983D1C5D5D}"/>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124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4243" y="536922"/>
            <a:ext cx="11404154" cy="865186"/>
          </a:xfrm>
        </p:spPr>
        <p:txBody>
          <a:bodyPr>
            <a:normAutofit/>
          </a:bodyPr>
          <a:lstStyle/>
          <a:p>
            <a:r>
              <a:rPr lang="en-GB" sz="4800" spc="-40"/>
              <a:t> </a:t>
            </a:r>
            <a:r>
              <a:rPr lang="en-GB" spc="-40"/>
              <a:t>Accurate recording of flu vaccinations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2320" y="1149120"/>
            <a:ext cx="11088000" cy="5084155"/>
          </a:xfrm>
        </p:spPr>
        <p:txBody>
          <a:bodyPr>
            <a:normAutofit/>
          </a:bodyPr>
          <a:lstStyle/>
          <a:p>
            <a:endParaRPr lang="en-GB" sz="1800" b="1" dirty="0"/>
          </a:p>
          <a:p>
            <a:r>
              <a:rPr lang="en-GB" sz="2400" b="1" dirty="0"/>
              <a:t>Don’t let your hard work go unmeasured</a:t>
            </a:r>
          </a:p>
          <a:p>
            <a:pPr marL="285750" indent="-285750">
              <a:buFont typeface="Arial" panose="020B0604020202020204" pitchFamily="34" charset="0"/>
              <a:buChar char="•"/>
            </a:pPr>
            <a:r>
              <a:rPr lang="en-GB" sz="1800" dirty="0"/>
              <a:t>Identify and correctly code your eligible practice population – this will be the denominator on </a:t>
            </a:r>
            <a:r>
              <a:rPr lang="en-GB" sz="1800" dirty="0" err="1"/>
              <a:t>ImmForm</a:t>
            </a:r>
            <a:endParaRPr lang="en-GB" sz="1800" dirty="0"/>
          </a:p>
          <a:p>
            <a:pPr marL="285750" indent="-285750">
              <a:buFont typeface="Arial" panose="020B0604020202020204" pitchFamily="34" charset="0"/>
              <a:buChar char="•"/>
            </a:pPr>
            <a:r>
              <a:rPr lang="en-GB" sz="1800" dirty="0"/>
              <a:t>Code all flu vaccinations administered by the practice and other healthcare providers – this will inform the practice uptake on </a:t>
            </a:r>
            <a:r>
              <a:rPr lang="en-GB" sz="1800" dirty="0" err="1"/>
              <a:t>ImmForm</a:t>
            </a:r>
            <a:endParaRPr lang="en-GB" sz="1800" dirty="0"/>
          </a:p>
          <a:p>
            <a:pPr marL="285750" indent="-285750">
              <a:buFont typeface="Arial" panose="020B0604020202020204" pitchFamily="34" charset="0"/>
              <a:buChar char="•"/>
            </a:pPr>
            <a:r>
              <a:rPr lang="en-GB" sz="1800" dirty="0"/>
              <a:t>All SNOMED codes associated with the flu vaccination programme can be found here - </a:t>
            </a:r>
            <a:r>
              <a:rPr lang="en-GB" sz="1800" dirty="0">
                <a:hlinkClick r:id="rId3"/>
              </a:rPr>
              <a:t>UKHSA Flu SCT code clusters v5.6 20241206</a:t>
            </a:r>
            <a:r>
              <a:rPr lang="en-GB" sz="1800" dirty="0"/>
              <a:t> (you will need to use your </a:t>
            </a:r>
            <a:r>
              <a:rPr lang="en-GB" sz="1800" dirty="0" err="1"/>
              <a:t>ImmForm</a:t>
            </a:r>
            <a:r>
              <a:rPr lang="en-GB" sz="1800" dirty="0"/>
              <a:t> login details to access this information)</a:t>
            </a:r>
            <a:endParaRPr lang="en-GB" sz="1800" b="1" u="sng" dirty="0"/>
          </a:p>
          <a:p>
            <a:endParaRPr lang="en-GB" sz="1800" b="1" u="sng" dirty="0"/>
          </a:p>
          <a:p>
            <a:r>
              <a:rPr lang="en-GB" sz="2400" b="1" dirty="0"/>
              <a:t>What is SNOMED </a:t>
            </a:r>
          </a:p>
          <a:p>
            <a:r>
              <a:rPr lang="en-GB" sz="1800" dirty="0"/>
              <a:t>SNOMED CT is a clinical vocabulary readable by computers, giving clinical IT systems a single shared language, which makes exchanging information between systems easier, safer and more accurate. All NHS healthcare providers in England must now use SNOMED CT for capturing clinical terms within electronic patient record systems.</a:t>
            </a:r>
          </a:p>
          <a:p>
            <a:r>
              <a:rPr lang="en-GB" sz="1800" dirty="0"/>
              <a:t>More information on SNOMED CT can be found at SNOMED CT - </a:t>
            </a:r>
            <a:r>
              <a:rPr lang="en-GB" sz="1800" dirty="0">
                <a:hlinkClick r:id="rId4" tooltip="https://digital.nhs.uk/services/terminology-and-classifications/snomed-ct#top"/>
              </a:rPr>
              <a:t>SNOMED CT - NHS Digital</a:t>
            </a:r>
            <a:r>
              <a:rPr lang="en-GB" sz="1800" dirty="0">
                <a:effectLst/>
                <a:ea typeface="Times New Roman" panose="02020603050405020304" pitchFamily="18" charset="0"/>
                <a:cs typeface="Times New Roman" panose="02020603050405020304" pitchFamily="18" charset="0"/>
              </a:rPr>
              <a:t> </a:t>
            </a:r>
          </a:p>
          <a:p>
            <a:endParaRPr lang="en-GB" sz="1800" dirty="0"/>
          </a:p>
        </p:txBody>
      </p:sp>
      <p:graphicFrame>
        <p:nvGraphicFramePr>
          <p:cNvPr id="2" name="Diagram 1">
            <a:hlinkClick r:id="rId5" action="ppaction://hlinksldjump"/>
            <a:extLst>
              <a:ext uri="{FF2B5EF4-FFF2-40B4-BE49-F238E27FC236}">
                <a16:creationId xmlns:a16="http://schemas.microsoft.com/office/drawing/2014/main" id="{5975B146-7803-A2BA-128B-F315C0BDBEA6}"/>
              </a:ext>
            </a:extLst>
          </p:cNvPr>
          <p:cNvGraphicFramePr/>
          <p:nvPr>
            <p:extLst>
              <p:ext uri="{D42A27DB-BD31-4B8C-83A1-F6EECF244321}">
                <p14:modId xmlns:p14="http://schemas.microsoft.com/office/powerpoint/2010/main" val="1031846303"/>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a:extLst>
              <a:ext uri="{FF2B5EF4-FFF2-40B4-BE49-F238E27FC236}">
                <a16:creationId xmlns:a16="http://schemas.microsoft.com/office/drawing/2014/main" id="{8CC7E394-0AE3-8741-8149-09DD45CE1A0B}"/>
              </a:ext>
            </a:extLst>
          </p:cNvPr>
          <p:cNvGraphicFramePr/>
          <p:nvPr>
            <p:extLst>
              <p:ext uri="{D42A27DB-BD31-4B8C-83A1-F6EECF244321}">
                <p14:modId xmlns:p14="http://schemas.microsoft.com/office/powerpoint/2010/main" val="3325361528"/>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6" name="Diagram 5">
            <a:extLst>
              <a:ext uri="{FF2B5EF4-FFF2-40B4-BE49-F238E27FC236}">
                <a16:creationId xmlns:a16="http://schemas.microsoft.com/office/drawing/2014/main" id="{1952841C-4A5E-6A6B-DE7A-584B5C1FC79E}"/>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8455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4243" y="536922"/>
            <a:ext cx="11404154" cy="865186"/>
          </a:xfrm>
        </p:spPr>
        <p:txBody>
          <a:bodyPr>
            <a:normAutofit/>
          </a:bodyPr>
          <a:lstStyle/>
          <a:p>
            <a:r>
              <a:rPr lang="en-GB" sz="4800" spc="-40"/>
              <a:t> </a:t>
            </a:r>
            <a:r>
              <a:rPr lang="en-GB" sz="3800" spc="-40"/>
              <a:t>ImmForm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2320" y="1149120"/>
            <a:ext cx="11088000" cy="5276880"/>
          </a:xfrm>
        </p:spPr>
        <p:txBody>
          <a:bodyPr>
            <a:normAutofit lnSpcReduction="10000"/>
          </a:bodyPr>
          <a:lstStyle/>
          <a:p>
            <a:pPr algn="l" rtl="0" fontAlgn="base"/>
            <a:endParaRPr lang="en-GB" sz="1700" b="0" i="0" dirty="0">
              <a:solidFill>
                <a:srgbClr val="000000"/>
              </a:solidFill>
              <a:effectLst/>
            </a:endParaRPr>
          </a:p>
          <a:p>
            <a:pPr algn="l" rtl="0" fontAlgn="base"/>
            <a:r>
              <a:rPr lang="en-GB" sz="1700" b="0" i="0" dirty="0">
                <a:solidFill>
                  <a:srgbClr val="000000"/>
                </a:solidFill>
                <a:effectLst/>
              </a:rPr>
              <a:t>Register an account on </a:t>
            </a:r>
            <a:r>
              <a:rPr lang="en-GB" sz="1700" b="0" i="0" dirty="0" err="1">
                <a:solidFill>
                  <a:srgbClr val="000000"/>
                </a:solidFill>
                <a:effectLst/>
              </a:rPr>
              <a:t>ImmForm</a:t>
            </a:r>
            <a:r>
              <a:rPr lang="en-GB" sz="1700" b="0" i="0" dirty="0">
                <a:solidFill>
                  <a:srgbClr val="000000"/>
                </a:solidFill>
                <a:effectLst/>
              </a:rPr>
              <a:t> – </a:t>
            </a:r>
            <a:r>
              <a:rPr lang="en-GB" sz="1700" dirty="0">
                <a:solidFill>
                  <a:srgbClr val="005EB8"/>
                </a:solidFill>
                <a:hlinkClick r:id="rId3">
                  <a:extLst>
                    <a:ext uri="{A12FA001-AC4F-418D-AE19-62706E023703}">
                      <ahyp:hlinkClr xmlns:ahyp="http://schemas.microsoft.com/office/drawing/2018/hyperlinkcolor" val="tx"/>
                    </a:ext>
                  </a:extLst>
                </a:hlinkClick>
              </a:rPr>
              <a:t>How to register: </a:t>
            </a:r>
            <a:r>
              <a:rPr lang="en-GB" sz="1700" dirty="0" err="1">
                <a:solidFill>
                  <a:srgbClr val="005EB8"/>
                </a:solidFill>
                <a:hlinkClick r:id="rId3">
                  <a:extLst>
                    <a:ext uri="{A12FA001-AC4F-418D-AE19-62706E023703}">
                      <ahyp:hlinkClr xmlns:ahyp="http://schemas.microsoft.com/office/drawing/2018/hyperlinkcolor" val="tx"/>
                    </a:ext>
                  </a:extLst>
                </a:hlinkClick>
              </a:rPr>
              <a:t>ImmForm</a:t>
            </a:r>
            <a:r>
              <a:rPr lang="en-GB" sz="1700" dirty="0">
                <a:solidFill>
                  <a:srgbClr val="005EB8"/>
                </a:solidFill>
                <a:hlinkClick r:id="rId3">
                  <a:extLst>
                    <a:ext uri="{A12FA001-AC4F-418D-AE19-62706E023703}">
                      <ahyp:hlinkClr xmlns:ahyp="http://schemas.microsoft.com/office/drawing/2018/hyperlinkcolor" val="tx"/>
                    </a:ext>
                  </a:extLst>
                </a:hlinkClick>
              </a:rPr>
              <a:t> </a:t>
            </a:r>
            <a:r>
              <a:rPr lang="en-GB" sz="1700" dirty="0" err="1">
                <a:solidFill>
                  <a:srgbClr val="005EB8"/>
                </a:solidFill>
                <a:hlinkClick r:id="rId3">
                  <a:extLst>
                    <a:ext uri="{A12FA001-AC4F-418D-AE19-62706E023703}">
                      <ahyp:hlinkClr xmlns:ahyp="http://schemas.microsoft.com/office/drawing/2018/hyperlinkcolor" val="tx"/>
                    </a:ext>
                  </a:extLst>
                </a:hlinkClick>
              </a:rPr>
              <a:t>helpsheet</a:t>
            </a:r>
            <a:r>
              <a:rPr lang="en-GB" sz="1700" dirty="0">
                <a:solidFill>
                  <a:srgbClr val="005EB8"/>
                </a:solidFill>
                <a:hlinkClick r:id="rId3">
                  <a:extLst>
                    <a:ext uri="{A12FA001-AC4F-418D-AE19-62706E023703}">
                      <ahyp:hlinkClr xmlns:ahyp="http://schemas.microsoft.com/office/drawing/2018/hyperlinkcolor" val="tx"/>
                    </a:ext>
                  </a:extLst>
                </a:hlinkClick>
              </a:rPr>
              <a:t> - GOV.UK (www.gov.uk)</a:t>
            </a:r>
            <a:endParaRPr lang="en-GB" sz="1700" b="1" i="0" dirty="0">
              <a:solidFill>
                <a:srgbClr val="000000"/>
              </a:solidFill>
              <a:effectLst/>
            </a:endParaRPr>
          </a:p>
          <a:p>
            <a:pPr algn="l" rtl="0" fontAlgn="base"/>
            <a:r>
              <a:rPr lang="en-GB" sz="1700" b="1" i="0" dirty="0">
                <a:solidFill>
                  <a:srgbClr val="000000"/>
                </a:solidFill>
                <a:effectLst/>
              </a:rPr>
              <a:t>or</a:t>
            </a:r>
            <a:r>
              <a:rPr lang="en-GB" sz="1700" b="0" i="0" dirty="0">
                <a:solidFill>
                  <a:srgbClr val="000000"/>
                </a:solidFill>
                <a:effectLst/>
              </a:rPr>
              <a:t> </a:t>
            </a:r>
          </a:p>
          <a:p>
            <a:pPr fontAlgn="base"/>
            <a:r>
              <a:rPr lang="en-GB" sz="1700" dirty="0">
                <a:solidFill>
                  <a:srgbClr val="000000"/>
                </a:solidFill>
              </a:rPr>
              <a:t>C</a:t>
            </a:r>
            <a:r>
              <a:rPr lang="en-GB" sz="1700" b="0" i="0" dirty="0">
                <a:solidFill>
                  <a:srgbClr val="000000"/>
                </a:solidFill>
                <a:effectLst/>
              </a:rPr>
              <a:t>ontact the </a:t>
            </a:r>
            <a:r>
              <a:rPr lang="en-GB" sz="1700" b="0" i="0" dirty="0" err="1">
                <a:solidFill>
                  <a:srgbClr val="000000"/>
                </a:solidFill>
                <a:effectLst/>
              </a:rPr>
              <a:t>ImmForm</a:t>
            </a:r>
            <a:r>
              <a:rPr lang="en-GB" sz="1700" b="0" i="0" dirty="0">
                <a:solidFill>
                  <a:srgbClr val="000000"/>
                </a:solidFill>
                <a:effectLst/>
              </a:rPr>
              <a:t> Helpdesk on </a:t>
            </a:r>
            <a:r>
              <a:rPr lang="en-GB" sz="1700" dirty="0"/>
              <a:t>020 7183 8580 </a:t>
            </a:r>
            <a:r>
              <a:rPr lang="en-GB" sz="1700" b="0" i="0" dirty="0">
                <a:solidFill>
                  <a:srgbClr val="000000"/>
                </a:solidFill>
                <a:effectLst/>
              </a:rPr>
              <a:t>or email </a:t>
            </a:r>
            <a:r>
              <a:rPr lang="en-GB" sz="1700" dirty="0">
                <a:hlinkClick r:id="rId4"/>
              </a:rPr>
              <a:t>helpdesk@immform.org.uk</a:t>
            </a:r>
            <a:r>
              <a:rPr lang="en-GB" sz="1700" dirty="0"/>
              <a:t> </a:t>
            </a:r>
            <a:endParaRPr lang="en-GB" sz="1700" b="0" i="0" dirty="0">
              <a:solidFill>
                <a:srgbClr val="000000"/>
              </a:solidFill>
              <a:effectLst/>
            </a:endParaRPr>
          </a:p>
          <a:p>
            <a:pPr algn="l" rtl="0" fontAlgn="base"/>
            <a:endParaRPr lang="en-GB" sz="1700" b="1" i="0" dirty="0">
              <a:solidFill>
                <a:srgbClr val="000000"/>
              </a:solidFill>
              <a:effectLst/>
            </a:endParaRPr>
          </a:p>
          <a:p>
            <a:pPr algn="l" rtl="0" fontAlgn="base"/>
            <a:r>
              <a:rPr lang="en-GB" sz="1700" b="1" i="0" dirty="0">
                <a:solidFill>
                  <a:srgbClr val="000000"/>
                </a:solidFill>
                <a:effectLst/>
              </a:rPr>
              <a:t>Registered </a:t>
            </a:r>
            <a:r>
              <a:rPr lang="en-GB" sz="1700" b="1" i="0" dirty="0" err="1">
                <a:solidFill>
                  <a:srgbClr val="000000"/>
                </a:solidFill>
                <a:effectLst/>
              </a:rPr>
              <a:t>ImmForm</a:t>
            </a:r>
            <a:r>
              <a:rPr lang="en-GB" sz="1700" b="1" i="0" dirty="0">
                <a:solidFill>
                  <a:srgbClr val="000000"/>
                </a:solidFill>
                <a:effectLst/>
              </a:rPr>
              <a:t> users can:  </a:t>
            </a:r>
          </a:p>
          <a:p>
            <a:pPr marL="285750" indent="-285750" algn="l" rtl="0" fontAlgn="base">
              <a:buFont typeface="Arial" panose="020B0604020202020204" pitchFamily="34" charset="0"/>
              <a:buChar char="•"/>
            </a:pPr>
            <a:r>
              <a:rPr lang="en-GB" sz="1700" b="0" i="0" dirty="0">
                <a:solidFill>
                  <a:srgbClr val="000000"/>
                </a:solidFill>
                <a:effectLst/>
              </a:rPr>
              <a:t>Order NHS childhood vaccines online using the </a:t>
            </a:r>
            <a:r>
              <a:rPr lang="en-GB" sz="1700" b="0" i="0" dirty="0" err="1">
                <a:solidFill>
                  <a:srgbClr val="000000"/>
                </a:solidFill>
                <a:effectLst/>
              </a:rPr>
              <a:t>ImmForm</a:t>
            </a:r>
            <a:r>
              <a:rPr lang="en-GB" sz="1700" b="0" i="0" dirty="0">
                <a:solidFill>
                  <a:srgbClr val="000000"/>
                </a:solidFill>
                <a:effectLst/>
              </a:rPr>
              <a:t> vaccine </a:t>
            </a:r>
            <a:r>
              <a:rPr lang="en-GB" sz="1700" dirty="0">
                <a:solidFill>
                  <a:srgbClr val="000000"/>
                </a:solidFill>
              </a:rPr>
              <a:t>s</a:t>
            </a:r>
            <a:r>
              <a:rPr lang="en-GB" sz="1700" b="0" i="0" dirty="0">
                <a:solidFill>
                  <a:srgbClr val="000000"/>
                </a:solidFill>
                <a:effectLst/>
              </a:rPr>
              <a:t>upply system  </a:t>
            </a:r>
          </a:p>
          <a:p>
            <a:pPr algn="l" rtl="0" fontAlgn="base"/>
            <a:r>
              <a:rPr lang="en-GB" sz="1700" b="1" i="0" dirty="0">
                <a:solidFill>
                  <a:srgbClr val="000000"/>
                </a:solidFill>
                <a:effectLst/>
              </a:rPr>
              <a:t>And/or </a:t>
            </a:r>
          </a:p>
          <a:p>
            <a:pPr algn="l" rtl="0" fontAlgn="base">
              <a:buFont typeface="Arial" panose="020B0604020202020204" pitchFamily="34" charset="0"/>
              <a:buChar char="•"/>
            </a:pPr>
            <a:r>
              <a:rPr lang="en-GB" sz="1700" b="0" i="0" dirty="0">
                <a:solidFill>
                  <a:srgbClr val="000000"/>
                </a:solidFill>
                <a:effectLst/>
              </a:rPr>
              <a:t>   View or provide vaccine uptake data</a:t>
            </a:r>
          </a:p>
          <a:p>
            <a:pPr algn="l" rtl="0" fontAlgn="base"/>
            <a:endParaRPr lang="en-GB" sz="1700" b="0" i="0" dirty="0">
              <a:solidFill>
                <a:srgbClr val="000000"/>
              </a:solidFill>
              <a:effectLst/>
            </a:endParaRPr>
          </a:p>
          <a:p>
            <a:pPr algn="l" rtl="0" fontAlgn="base"/>
            <a:r>
              <a:rPr lang="en-GB" sz="1700" b="1" i="0" u="sng" dirty="0">
                <a:solidFill>
                  <a:srgbClr val="000000"/>
                </a:solidFill>
                <a:effectLst/>
              </a:rPr>
              <a:t>How to make a manual data submission</a:t>
            </a:r>
            <a:r>
              <a:rPr lang="en-GB" sz="1700" b="0" i="0" dirty="0">
                <a:solidFill>
                  <a:srgbClr val="000000"/>
                </a:solidFill>
                <a:effectLst/>
              </a:rPr>
              <a:t> </a:t>
            </a:r>
          </a:p>
          <a:p>
            <a:pPr algn="l" rtl="0" fontAlgn="base"/>
            <a:r>
              <a:rPr lang="en-GB" sz="1700" b="0" i="0" dirty="0">
                <a:solidFill>
                  <a:srgbClr val="000000"/>
                </a:solidFill>
                <a:effectLst/>
              </a:rPr>
              <a:t>In the event of automatic extraction failing, you are required to make a manual submission for the mandatory part of the survey. </a:t>
            </a:r>
          </a:p>
          <a:p>
            <a:pPr algn="l" rtl="0" fontAlgn="base"/>
            <a:r>
              <a:rPr lang="en-GB" sz="1700" b="0" i="0" dirty="0">
                <a:solidFill>
                  <a:srgbClr val="000000"/>
                </a:solidFill>
                <a:effectLst/>
              </a:rPr>
              <a:t>Information on the seasonal </a:t>
            </a:r>
            <a:r>
              <a:rPr lang="en-GB" sz="1700" dirty="0">
                <a:solidFill>
                  <a:srgbClr val="000000"/>
                </a:solidFill>
              </a:rPr>
              <a:t>i</a:t>
            </a:r>
            <a:r>
              <a:rPr lang="en-GB" sz="1700" b="0" i="0" dirty="0">
                <a:solidFill>
                  <a:srgbClr val="000000"/>
                </a:solidFill>
                <a:effectLst/>
              </a:rPr>
              <a:t>nfluenza </a:t>
            </a:r>
            <a:r>
              <a:rPr lang="en-GB" sz="1700" dirty="0">
                <a:solidFill>
                  <a:srgbClr val="000000"/>
                </a:solidFill>
              </a:rPr>
              <a:t>s</a:t>
            </a:r>
            <a:r>
              <a:rPr lang="en-GB" sz="1700" b="0" i="0" dirty="0">
                <a:solidFill>
                  <a:srgbClr val="000000"/>
                </a:solidFill>
                <a:effectLst/>
              </a:rPr>
              <a:t>urvey and guidance on making a ‘manual submission’ can be found on </a:t>
            </a:r>
            <a:r>
              <a:rPr lang="en-GB" sz="1700" b="0" i="0" dirty="0" err="1">
                <a:solidFill>
                  <a:srgbClr val="000000"/>
                </a:solidFill>
                <a:effectLst/>
              </a:rPr>
              <a:t>ImmForm</a:t>
            </a:r>
            <a:r>
              <a:rPr lang="en-GB" sz="1700" dirty="0">
                <a:solidFill>
                  <a:srgbClr val="000000"/>
                </a:solidFill>
              </a:rPr>
              <a:t>. </a:t>
            </a:r>
            <a:r>
              <a:rPr lang="en-GB" sz="1700" b="0" i="0" dirty="0">
                <a:solidFill>
                  <a:srgbClr val="000000"/>
                </a:solidFill>
                <a:effectLst/>
              </a:rPr>
              <a:t> The guidance will be updated for 2025/26.</a:t>
            </a:r>
          </a:p>
          <a:p>
            <a:pPr algn="l" rtl="0" fontAlgn="base"/>
            <a:r>
              <a:rPr lang="en-GB" sz="1700" b="0" i="0" dirty="0">
                <a:solidFill>
                  <a:srgbClr val="000000"/>
                </a:solidFill>
                <a:effectLst/>
              </a:rPr>
              <a:t>Please note - once the deadline for manual submission has passed each month you will have to wait until the following month’s data upload to input your figures. </a:t>
            </a:r>
          </a:p>
          <a:p>
            <a:endParaRPr lang="en-GB" sz="2400" dirty="0">
              <a:solidFill>
                <a:schemeClr val="tx1"/>
              </a:solidFill>
            </a:endParaRPr>
          </a:p>
        </p:txBody>
      </p:sp>
      <p:graphicFrame>
        <p:nvGraphicFramePr>
          <p:cNvPr id="2" name="Diagram 1">
            <a:hlinkClick r:id="rId5" action="ppaction://hlinksldjump"/>
            <a:extLst>
              <a:ext uri="{FF2B5EF4-FFF2-40B4-BE49-F238E27FC236}">
                <a16:creationId xmlns:a16="http://schemas.microsoft.com/office/drawing/2014/main" id="{5975B146-7803-A2BA-128B-F315C0BDBEA6}"/>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a:extLst>
              <a:ext uri="{FF2B5EF4-FFF2-40B4-BE49-F238E27FC236}">
                <a16:creationId xmlns:a16="http://schemas.microsoft.com/office/drawing/2014/main" id="{0A417B05-DF2E-DF8A-AACF-A33AA642F74E}"/>
              </a:ext>
            </a:extLst>
          </p:cNvPr>
          <p:cNvGraphicFramePr/>
          <p:nvPr>
            <p:extLst>
              <p:ext uri="{D42A27DB-BD31-4B8C-83A1-F6EECF244321}">
                <p14:modId xmlns:p14="http://schemas.microsoft.com/office/powerpoint/2010/main" val="1556547939"/>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6" name="Diagram 5">
            <a:extLst>
              <a:ext uri="{FF2B5EF4-FFF2-40B4-BE49-F238E27FC236}">
                <a16:creationId xmlns:a16="http://schemas.microsoft.com/office/drawing/2014/main" id="{202C2666-6DC6-66B1-4A12-E9B1035E618D}"/>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13911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9DE5-3785-036C-1615-2CAB9AD79349}"/>
              </a:ext>
            </a:extLst>
          </p:cNvPr>
          <p:cNvSpPr>
            <a:spLocks noGrp="1"/>
          </p:cNvSpPr>
          <p:nvPr>
            <p:ph type="title"/>
          </p:nvPr>
        </p:nvSpPr>
        <p:spPr>
          <a:xfrm>
            <a:off x="393923" y="757712"/>
            <a:ext cx="11404154" cy="865186"/>
          </a:xfrm>
        </p:spPr>
        <p:txBody>
          <a:bodyPr/>
          <a:lstStyle/>
          <a:p>
            <a:r>
              <a:rPr lang="en-GB" sz="3800" dirty="0"/>
              <a:t>Clinical Queries &amp; PGD’s</a:t>
            </a:r>
          </a:p>
        </p:txBody>
      </p:sp>
      <p:sp>
        <p:nvSpPr>
          <p:cNvPr id="3" name="Text Placeholder 2">
            <a:extLst>
              <a:ext uri="{FF2B5EF4-FFF2-40B4-BE49-F238E27FC236}">
                <a16:creationId xmlns:a16="http://schemas.microsoft.com/office/drawing/2014/main" id="{0FD24036-A8D0-B08B-4486-95A7391C8FBC}"/>
              </a:ext>
            </a:extLst>
          </p:cNvPr>
          <p:cNvSpPr>
            <a:spLocks noGrp="1"/>
          </p:cNvSpPr>
          <p:nvPr>
            <p:ph type="body" sz="quarter" idx="13"/>
          </p:nvPr>
        </p:nvSpPr>
        <p:spPr>
          <a:xfrm>
            <a:off x="393923" y="1891354"/>
            <a:ext cx="11050700" cy="3693369"/>
          </a:xfrm>
        </p:spPr>
        <p:txBody>
          <a:bodyPr numCol="1">
            <a:normAutofit/>
          </a:bodyPr>
          <a:lstStyle/>
          <a:p>
            <a:r>
              <a:rPr lang="en-GB" sz="2800" u="sng" dirty="0">
                <a:solidFill>
                  <a:schemeClr val="tx1"/>
                </a:solidFill>
              </a:rPr>
              <a:t>West Midlands- Immunisation Clinical Advice Service (WMICAS)</a:t>
            </a:r>
          </a:p>
          <a:p>
            <a:pPr>
              <a:lnSpc>
                <a:spcPct val="150000"/>
              </a:lnSpc>
            </a:pPr>
            <a:r>
              <a:rPr lang="en-US" sz="1700" b="0" dirty="0">
                <a:solidFill>
                  <a:schemeClr val="tx1"/>
                </a:solidFill>
              </a:rPr>
              <a:t>For further information and support with clinical immunisation queries and/or incidents please contact the </a:t>
            </a:r>
            <a:r>
              <a:rPr lang="en-GB" sz="1700" b="0" dirty="0">
                <a:solidFill>
                  <a:schemeClr val="tx1"/>
                </a:solidFill>
              </a:rPr>
              <a:t>West Midlands Vaccinations Public Health Commissioning Team - NHS England (Midlands) </a:t>
            </a:r>
          </a:p>
          <a:p>
            <a:pPr>
              <a:lnSpc>
                <a:spcPct val="150000"/>
              </a:lnSpc>
            </a:pPr>
            <a:r>
              <a:rPr lang="en-GB" sz="2000" u="sng" dirty="0">
                <a:solidFill>
                  <a:srgbClr val="005EB8"/>
                </a:solidFill>
                <a:hlinkClick r:id="rId3" tooltip="mailto:england.imms@nhs.net">
                  <a:extLst>
                    <a:ext uri="{A12FA001-AC4F-418D-AE19-62706E023703}">
                      <ahyp:hlinkClr xmlns:ahyp="http://schemas.microsoft.com/office/drawing/2018/hyperlinkcolor" val="tx"/>
                    </a:ext>
                  </a:extLst>
                </a:hlinkClick>
              </a:rPr>
              <a:t>england.wmid-imms@nhs.net</a:t>
            </a:r>
            <a:endParaRPr lang="en-GB" sz="2000" dirty="0">
              <a:solidFill>
                <a:srgbClr val="005EB8"/>
              </a:solidFill>
            </a:endParaRPr>
          </a:p>
          <a:p>
            <a:pPr>
              <a:lnSpc>
                <a:spcPct val="150000"/>
              </a:lnSpc>
            </a:pPr>
            <a:endParaRPr lang="en-GB" sz="1700" b="0" dirty="0">
              <a:solidFill>
                <a:schemeClr val="tx1"/>
              </a:solidFill>
              <a:effectLst/>
              <a:ea typeface="Calibri" panose="020F0502020204030204" pitchFamily="34" charset="0"/>
            </a:endParaRPr>
          </a:p>
          <a:p>
            <a:pPr>
              <a:lnSpc>
                <a:spcPct val="150000"/>
              </a:lnSpc>
            </a:pPr>
            <a:r>
              <a:rPr lang="en-GB" sz="1700" b="0" dirty="0">
                <a:solidFill>
                  <a:schemeClr val="tx1"/>
                </a:solidFill>
                <a:effectLst/>
                <a:ea typeface="Calibri" panose="020F0502020204030204" pitchFamily="34" charset="0"/>
              </a:rPr>
              <a:t>The flu PGD’s can be found on our local webpage: </a:t>
            </a:r>
          </a:p>
          <a:p>
            <a:pPr>
              <a:lnSpc>
                <a:spcPct val="150000"/>
              </a:lnSpc>
            </a:pPr>
            <a:r>
              <a:rPr lang="en-GB" sz="1800" dirty="0">
                <a:hlinkClick r:id="rId4"/>
              </a:rPr>
              <a:t>NHS England — Midlands » Patient Group Directions (PGDs)</a:t>
            </a:r>
            <a:endParaRPr lang="en-GB" sz="1800" dirty="0"/>
          </a:p>
          <a:p>
            <a:pPr>
              <a:lnSpc>
                <a:spcPct val="150000"/>
              </a:lnSpc>
            </a:pPr>
            <a:r>
              <a:rPr lang="en-GB" sz="1700" b="0" dirty="0">
                <a:solidFill>
                  <a:schemeClr val="tx1"/>
                </a:solidFill>
              </a:rPr>
              <a:t>They have also been circulated to practices. </a:t>
            </a:r>
          </a:p>
        </p:txBody>
      </p:sp>
      <p:graphicFrame>
        <p:nvGraphicFramePr>
          <p:cNvPr id="4" name="Diagram 3">
            <a:hlinkClick r:id="rId5" action="ppaction://hlinksldjump"/>
            <a:extLst>
              <a:ext uri="{FF2B5EF4-FFF2-40B4-BE49-F238E27FC236}">
                <a16:creationId xmlns:a16="http://schemas.microsoft.com/office/drawing/2014/main" id="{79EDE240-CA7B-91FA-9806-6DBEF3FC03BD}"/>
              </a:ext>
            </a:extLst>
          </p:cNvPr>
          <p:cNvGraphicFramePr/>
          <p:nvPr>
            <p:extLst>
              <p:ext uri="{D42A27DB-BD31-4B8C-83A1-F6EECF244321}">
                <p14:modId xmlns:p14="http://schemas.microsoft.com/office/powerpoint/2010/main" val="2978311795"/>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a:extLst>
              <a:ext uri="{FF2B5EF4-FFF2-40B4-BE49-F238E27FC236}">
                <a16:creationId xmlns:a16="http://schemas.microsoft.com/office/drawing/2014/main" id="{64FE6E1D-2285-14C9-48C5-DB60CC5CFDDE}"/>
              </a:ext>
            </a:extLst>
          </p:cNvPr>
          <p:cNvGraphicFramePr/>
          <p:nvPr>
            <p:extLst>
              <p:ext uri="{D42A27DB-BD31-4B8C-83A1-F6EECF244321}">
                <p14:modId xmlns:p14="http://schemas.microsoft.com/office/powerpoint/2010/main" val="2956667392"/>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Diagram 8">
            <a:extLst>
              <a:ext uri="{FF2B5EF4-FFF2-40B4-BE49-F238E27FC236}">
                <a16:creationId xmlns:a16="http://schemas.microsoft.com/office/drawing/2014/main" id="{C5370E59-2CD1-639E-AD9D-155B86100BBD}"/>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39266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6BCF1-86EF-4597-4439-01C64141B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F7E65-1E95-C7C2-033B-2967A1B65810}"/>
              </a:ext>
            </a:extLst>
          </p:cNvPr>
          <p:cNvSpPr>
            <a:spLocks noGrp="1"/>
          </p:cNvSpPr>
          <p:nvPr>
            <p:ph type="title"/>
          </p:nvPr>
        </p:nvSpPr>
        <p:spPr>
          <a:xfrm>
            <a:off x="393923" y="538606"/>
            <a:ext cx="11404154" cy="680594"/>
          </a:xfrm>
        </p:spPr>
        <p:txBody>
          <a:bodyPr>
            <a:normAutofit/>
          </a:bodyPr>
          <a:lstStyle/>
          <a:p>
            <a:r>
              <a:rPr lang="en-GB" sz="4000" dirty="0"/>
              <a:t>Flu vaccinations for frontline primary care staff</a:t>
            </a:r>
            <a:endParaRPr lang="en-GB" sz="3800" dirty="0"/>
          </a:p>
        </p:txBody>
      </p:sp>
      <p:sp>
        <p:nvSpPr>
          <p:cNvPr id="3" name="Text Placeholder 2">
            <a:extLst>
              <a:ext uri="{FF2B5EF4-FFF2-40B4-BE49-F238E27FC236}">
                <a16:creationId xmlns:a16="http://schemas.microsoft.com/office/drawing/2014/main" id="{EE3F70AE-DEE7-C4A2-986B-CC4ABE736022}"/>
              </a:ext>
            </a:extLst>
          </p:cNvPr>
          <p:cNvSpPr>
            <a:spLocks noGrp="1"/>
          </p:cNvSpPr>
          <p:nvPr>
            <p:ph type="body" sz="quarter" idx="13"/>
          </p:nvPr>
        </p:nvSpPr>
        <p:spPr>
          <a:xfrm>
            <a:off x="393923" y="1166192"/>
            <a:ext cx="11050700" cy="5479774"/>
          </a:xfrm>
        </p:spPr>
        <p:txBody>
          <a:bodyPr numCol="1">
            <a:normAutofit/>
          </a:bodyPr>
          <a:lstStyle/>
          <a:p>
            <a:r>
              <a:rPr lang="en-GB" sz="1800" dirty="0">
                <a:hlinkClick r:id="rId3"/>
              </a:rPr>
              <a:t>General Practice Seasonal Influenza Vaccination Programme Additional Guidance</a:t>
            </a:r>
            <a:endParaRPr lang="en-GB" sz="1800" dirty="0"/>
          </a:p>
          <a:p>
            <a:pPr marL="285750" indent="-285750">
              <a:buFont typeface="Arial" panose="020B0604020202020204" pitchFamily="34" charset="0"/>
              <a:buChar char="•"/>
            </a:pPr>
            <a:r>
              <a:rPr lang="en-GB" sz="1800" b="0" dirty="0">
                <a:solidFill>
                  <a:schemeClr val="tx1"/>
                </a:solidFill>
              </a:rPr>
              <a:t>Practices may under the 2025/26 Seasonal Influenza ES offer their frontline patient facing staff an influenza vaccination. This forms part of employer occupational health responsibilities and can be provided either by the employing practice or under other arrangements, for example through an occupational health provider or influenza voucher scheme with a community pharmacy. </a:t>
            </a:r>
          </a:p>
          <a:p>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Where eligible frontline patient-facing staff are administered an influenza vaccination by their employing practice, the practice will not be eligible for reimbursement of the influenza vaccine cost nor an </a:t>
            </a:r>
            <a:r>
              <a:rPr lang="en-GB" sz="1800" b="0" dirty="0" err="1">
                <a:solidFill>
                  <a:schemeClr val="tx1"/>
                </a:solidFill>
              </a:rPr>
              <a:t>IoS</a:t>
            </a:r>
            <a:r>
              <a:rPr lang="en-GB" sz="1800" b="0" dirty="0">
                <a:solidFill>
                  <a:schemeClr val="tx1"/>
                </a:solidFill>
              </a:rPr>
              <a:t> payment. Practices must not record any vaccination administered to staff as part of this occupational health offer in the GP IT clinical system or PoC system for this reason. This is with the exception of where the eligible frontline patient-facing staff member is:</a:t>
            </a:r>
          </a:p>
          <a:p>
            <a:r>
              <a:rPr lang="en-GB" sz="1800" b="0" dirty="0">
                <a:solidFill>
                  <a:schemeClr val="tx1"/>
                </a:solidFill>
              </a:rPr>
              <a:t>	 </a:t>
            </a:r>
            <a:r>
              <a:rPr lang="en-GB" sz="1800" b="0" dirty="0" err="1">
                <a:solidFill>
                  <a:schemeClr val="tx1"/>
                </a:solidFill>
              </a:rPr>
              <a:t>i</a:t>
            </a:r>
            <a:r>
              <a:rPr lang="en-GB" sz="1800" b="0" dirty="0">
                <a:solidFill>
                  <a:schemeClr val="tx1"/>
                </a:solidFill>
              </a:rPr>
              <a:t>. eligible under the NHS influenza programme due to age or clinical risk AND is a registered 	     	   patient at their employing practice, or </a:t>
            </a:r>
          </a:p>
          <a:p>
            <a:r>
              <a:rPr lang="en-GB" sz="1800" b="0" dirty="0">
                <a:solidFill>
                  <a:schemeClr val="tx1"/>
                </a:solidFill>
              </a:rPr>
              <a:t>	ii. a GP locum. </a:t>
            </a:r>
          </a:p>
          <a:p>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With the exception of a GP locum as set out in section 2.2 of this guidance, practices must not use the INT status to record influenza vaccinations administered to their eligible frontline patient-facing staff. </a:t>
            </a:r>
          </a:p>
          <a:p>
            <a:endParaRPr lang="en-GB" sz="1800" dirty="0"/>
          </a:p>
          <a:p>
            <a:pPr marL="285750" indent="-285750">
              <a:buFont typeface="Arial" panose="020B0604020202020204" pitchFamily="34" charset="0"/>
              <a:buChar char="•"/>
            </a:pPr>
            <a:endParaRPr lang="en-GB" sz="1700" b="0" dirty="0">
              <a:solidFill>
                <a:schemeClr val="tx1"/>
              </a:solidFill>
            </a:endParaRPr>
          </a:p>
        </p:txBody>
      </p:sp>
      <p:graphicFrame>
        <p:nvGraphicFramePr>
          <p:cNvPr id="4" name="Diagram 3">
            <a:hlinkClick r:id="rId4" action="ppaction://hlinksldjump"/>
            <a:extLst>
              <a:ext uri="{FF2B5EF4-FFF2-40B4-BE49-F238E27FC236}">
                <a16:creationId xmlns:a16="http://schemas.microsoft.com/office/drawing/2014/main" id="{807E7066-D815-C7D9-6D03-A94F24176103}"/>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72C2863B-7C03-C932-1958-0D822E71BF91}"/>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7" name="Diagram 6">
            <a:extLst>
              <a:ext uri="{FF2B5EF4-FFF2-40B4-BE49-F238E27FC236}">
                <a16:creationId xmlns:a16="http://schemas.microsoft.com/office/drawing/2014/main" id="{E48DB3C9-C5A8-CE1E-A4AB-10159C273B09}"/>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08691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BE048-326F-2C63-38D7-4C3DEE6BD21D}"/>
              </a:ext>
            </a:extLst>
          </p:cNvPr>
          <p:cNvSpPr>
            <a:spLocks noGrp="1"/>
          </p:cNvSpPr>
          <p:nvPr>
            <p:ph type="title"/>
          </p:nvPr>
        </p:nvSpPr>
        <p:spPr>
          <a:xfrm>
            <a:off x="393923" y="797150"/>
            <a:ext cx="11404154" cy="8651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 </a:t>
            </a:r>
            <a:r>
              <a:rPr lang="en-GB"/>
              <a:t>FAQ’s</a:t>
            </a:r>
            <a:endParaRPr kumimoji="0" lang="en-GB" b="1" i="0" u="none" strike="noStrike" kern="1200" cap="none" spc="0" normalizeH="0" baseline="0" noProof="0">
              <a:ln>
                <a:noFill/>
              </a:ln>
              <a:effectLst/>
              <a:uLnTx/>
              <a:uFillTx/>
              <a:latin typeface="+mn-lt"/>
              <a:ea typeface="+mn-ea"/>
              <a:cs typeface="+mn-cs"/>
            </a:endParaRPr>
          </a:p>
        </p:txBody>
      </p:sp>
      <p:sp>
        <p:nvSpPr>
          <p:cNvPr id="4" name="Content Placeholder 3">
            <a:extLst>
              <a:ext uri="{FF2B5EF4-FFF2-40B4-BE49-F238E27FC236}">
                <a16:creationId xmlns:a16="http://schemas.microsoft.com/office/drawing/2014/main" id="{EED8021C-3E56-CB35-EB50-D1E39F046BDF}"/>
              </a:ext>
            </a:extLst>
          </p:cNvPr>
          <p:cNvSpPr>
            <a:spLocks noGrp="1"/>
          </p:cNvSpPr>
          <p:nvPr>
            <p:ph idx="1"/>
          </p:nvPr>
        </p:nvSpPr>
        <p:spPr>
          <a:xfrm>
            <a:off x="375138" y="1415778"/>
            <a:ext cx="11404154" cy="4026443"/>
          </a:xfrm>
        </p:spPr>
        <p:txBody>
          <a:bodyPr>
            <a:normAutofit/>
          </a:bodyPr>
          <a:lstStyle/>
          <a:p>
            <a:r>
              <a:rPr lang="en-GB" dirty="0"/>
              <a:t>Q. </a:t>
            </a:r>
            <a:r>
              <a:rPr lang="en-GB" b="1" dirty="0"/>
              <a:t>If an adult is vaccinated before the 1st October, will we get paid?</a:t>
            </a:r>
          </a:p>
          <a:p>
            <a:endParaRPr lang="en-GB" sz="1800" dirty="0"/>
          </a:p>
          <a:p>
            <a:r>
              <a:rPr lang="en-GB" sz="1800" dirty="0"/>
              <a:t>Practices will not be eligible for payment for the administration of influenza vaccinations outside the announced and authorised cohorts unless they are able to evidence exceptional clinical circumstances requiring influenza vaccination to be administered at the request of the Commissioner. </a:t>
            </a:r>
          </a:p>
          <a:p>
            <a:r>
              <a:rPr lang="en-GB" sz="1800" dirty="0">
                <a:hlinkClick r:id="rId2"/>
              </a:rPr>
              <a:t>General Practice Enhanced Service Specification Seasonal influenza vaccination programme 2025/26</a:t>
            </a:r>
            <a:endParaRPr lang="en-GB" sz="1800" dirty="0"/>
          </a:p>
          <a:p>
            <a:r>
              <a:rPr lang="en-GB" sz="1800" dirty="0"/>
              <a:t>9.3. Subject to paragraph 9.1 and 9.7, the Practice must administer the vaccinations to Patients in the priority order announced and authorised by the Commissioner. Practices must not commence vaccinations prior to the announcement and authorisation by the Commissioner.</a:t>
            </a:r>
          </a:p>
          <a:p>
            <a:r>
              <a:rPr lang="en-GB" sz="1800" dirty="0"/>
              <a:t>9.7. Practices will not be eligible for payment for the administration of influenza vaccinations outside the announced and authorised cohorts unless they are able to evidence exceptional clinical circumstances requiring influenza vaccination to be administered at the request of the Commissioner.</a:t>
            </a:r>
          </a:p>
          <a:p>
            <a:endParaRPr lang="en-GB" sz="1800" b="1" dirty="0"/>
          </a:p>
          <a:p>
            <a:endParaRPr lang="en-GB" b="1" dirty="0"/>
          </a:p>
          <a:p>
            <a:endParaRPr lang="en-GB" sz="18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Rectangle 12">
            <a:extLst>
              <a:ext uri="{FF2B5EF4-FFF2-40B4-BE49-F238E27FC236}">
                <a16:creationId xmlns:a16="http://schemas.microsoft.com/office/drawing/2014/main" id="{545687FE-E0F6-CC9E-C221-7264472FCA51}"/>
              </a:ext>
            </a:extLst>
          </p:cNvPr>
          <p:cNvSpPr>
            <a:spLocks noChangeArrowheads="1"/>
          </p:cNvSpPr>
          <p:nvPr/>
        </p:nvSpPr>
        <p:spPr bwMode="auto">
          <a:xfrm>
            <a:off x="5742432" y="1875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3">
            <a:extLst>
              <a:ext uri="{FF2B5EF4-FFF2-40B4-BE49-F238E27FC236}">
                <a16:creationId xmlns:a16="http://schemas.microsoft.com/office/drawing/2014/main" id="{381ED5D9-4219-C193-4222-8437BCA7FEB1}"/>
              </a:ext>
            </a:extLst>
          </p:cNvPr>
          <p:cNvSpPr>
            <a:spLocks noChangeArrowheads="1"/>
          </p:cNvSpPr>
          <p:nvPr/>
        </p:nvSpPr>
        <p:spPr bwMode="auto">
          <a:xfrm>
            <a:off x="5742432" y="240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4">
            <a:extLst>
              <a:ext uri="{FF2B5EF4-FFF2-40B4-BE49-F238E27FC236}">
                <a16:creationId xmlns:a16="http://schemas.microsoft.com/office/drawing/2014/main" id="{29A4B5D4-74F5-99B2-C98C-16B1F2DA3D7D}"/>
              </a:ext>
            </a:extLst>
          </p:cNvPr>
          <p:cNvSpPr>
            <a:spLocks noChangeArrowheads="1"/>
          </p:cNvSpPr>
          <p:nvPr/>
        </p:nvSpPr>
        <p:spPr bwMode="auto">
          <a:xfrm>
            <a:off x="5742432" y="2999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Diagram 2">
            <a:hlinkClick r:id="rId3" action="ppaction://hlinksldjump"/>
            <a:extLst>
              <a:ext uri="{FF2B5EF4-FFF2-40B4-BE49-F238E27FC236}">
                <a16:creationId xmlns:a16="http://schemas.microsoft.com/office/drawing/2014/main" id="{5081475C-BE73-9431-2D0C-4BD82EFB4BAD}"/>
              </a:ext>
            </a:extLst>
          </p:cNvPr>
          <p:cNvGraphicFramePr/>
          <p:nvPr>
            <p:extLst>
              <p:ext uri="{D42A27DB-BD31-4B8C-83A1-F6EECF244321}">
                <p14:modId xmlns:p14="http://schemas.microsoft.com/office/powerpoint/2010/main" val="3324658631"/>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DFE5F276-310F-61C9-E448-1CA37A317310}"/>
              </a:ext>
            </a:extLst>
          </p:cNvPr>
          <p:cNvGraphicFramePr/>
          <p:nvPr>
            <p:extLst>
              <p:ext uri="{D42A27DB-BD31-4B8C-83A1-F6EECF244321}">
                <p14:modId xmlns:p14="http://schemas.microsoft.com/office/powerpoint/2010/main" val="379153727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 4">
            <a:extLst>
              <a:ext uri="{FF2B5EF4-FFF2-40B4-BE49-F238E27FC236}">
                <a16:creationId xmlns:a16="http://schemas.microsoft.com/office/drawing/2014/main" id="{83E5CF31-F049-5631-A1B6-BF02CEB574F7}"/>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6429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D1ADE8D-5436-D8EA-AFAE-D17E84C161EA}"/>
              </a:ext>
            </a:extLst>
          </p:cNvPr>
          <p:cNvSpPr>
            <a:spLocks noGrp="1"/>
          </p:cNvSpPr>
          <p:nvPr>
            <p:ph type="title"/>
          </p:nvPr>
        </p:nvSpPr>
        <p:spPr>
          <a:xfrm>
            <a:off x="393923" y="527434"/>
            <a:ext cx="11404154" cy="865186"/>
          </a:xfrm>
        </p:spPr>
        <p:txBody>
          <a:bodyPr/>
          <a:lstStyle/>
          <a:p>
            <a:r>
              <a:rPr lang="en-GB" dirty="0"/>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460184" y="1247084"/>
            <a:ext cx="11088000" cy="4974811"/>
          </a:xfrm>
        </p:spPr>
        <p:txBody>
          <a:bodyPr numCol="1">
            <a:normAutofit fontScale="92500" lnSpcReduction="20000"/>
          </a:bodyPr>
          <a:lstStyle/>
          <a:p>
            <a:r>
              <a:rPr lang="en-GB" dirty="0"/>
              <a:t> </a:t>
            </a:r>
            <a:r>
              <a:rPr lang="en-GB" sz="2400" b="1" dirty="0"/>
              <a:t>Q. What are the exceptions for an adult to be vaccinated before 1st October?</a:t>
            </a:r>
          </a:p>
          <a:p>
            <a:r>
              <a:rPr lang="en-GB" dirty="0"/>
              <a:t>Following clinical assessment there may be a small number of other adults who would benefit from vaccination from 1 September. For example, for those who are due to commence immunosuppressive treatment (such as chemotherapy), having a flu vaccine before they start treatment would allow them to make a better response to their vaccination. GPs should use clinical judgement to bring forward vaccination only in these exceptional circumstances otherwise payment will not be made for adults vaccinated before October, in line with contractual arrangements</a:t>
            </a:r>
            <a:endParaRPr lang="en-GB" sz="1800" dirty="0"/>
          </a:p>
          <a:p>
            <a:r>
              <a:rPr lang="en-GB" sz="1900" dirty="0">
                <a:hlinkClick r:id="rId2"/>
              </a:rPr>
              <a:t>National flu immunisation programme 2025 to 2026 letter - GOV.UK (www.gov.uk)</a:t>
            </a:r>
            <a:endParaRPr lang="en-GB" sz="1900" dirty="0"/>
          </a:p>
          <a:p>
            <a:endParaRPr lang="en-GB" sz="1100" b="1" dirty="0"/>
          </a:p>
          <a:p>
            <a:r>
              <a:rPr lang="en-GB" sz="2400" b="1" dirty="0"/>
              <a:t>Q. We have administered a flu vaccine that is not recommended for a specific age group will we get reimbursed?</a:t>
            </a:r>
          </a:p>
          <a:p>
            <a:r>
              <a:rPr lang="en-GB" dirty="0"/>
              <a:t>Contractual requirements for all commissioned NHS flu vaccination providers will state that to receive payment for flu vaccination and reimbursement of flu vaccine they will need to use the specific flu vaccines outlined for the appropriate cohort and administer vaccines in line with the announced and authorised cohorts. Please note that commissioners will actively recover any payments made for the incorrect vaccine administered.</a:t>
            </a:r>
            <a:endParaRPr lang="en-GB" sz="1800" dirty="0"/>
          </a:p>
          <a:p>
            <a:r>
              <a:rPr lang="en-GB" sz="1900" dirty="0">
                <a:hlinkClick r:id="rId2"/>
              </a:rPr>
              <a:t>National flu immunisation programme 2025 to 2026 letter - GOV.UK (www.gov.uk)</a:t>
            </a:r>
            <a:endParaRPr lang="en-GB" sz="1900"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7" name="Diagram 6">
            <a:extLst>
              <a:ext uri="{FF2B5EF4-FFF2-40B4-BE49-F238E27FC236}">
                <a16:creationId xmlns:a16="http://schemas.microsoft.com/office/drawing/2014/main" id="{785F0336-8CC6-ABB0-D5AD-0470A3BB81A6}"/>
              </a:ext>
            </a:extLst>
          </p:cNvPr>
          <p:cNvGraphicFramePr/>
          <p:nvPr>
            <p:extLst>
              <p:ext uri="{D42A27DB-BD31-4B8C-83A1-F6EECF244321}">
                <p14:modId xmlns:p14="http://schemas.microsoft.com/office/powerpoint/2010/main" val="338566915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2FC7E051-B928-4F83-1534-FE6C965A8DDB}"/>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259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CC4C99-0659-2D8F-DD0F-6B14F5A168C4}"/>
              </a:ext>
            </a:extLst>
          </p:cNvPr>
          <p:cNvSpPr>
            <a:spLocks noGrp="1"/>
          </p:cNvSpPr>
          <p:nvPr>
            <p:ph type="title"/>
          </p:nvPr>
        </p:nvSpPr>
        <p:spPr>
          <a:xfrm>
            <a:off x="393923" y="506523"/>
            <a:ext cx="11404154" cy="865186"/>
          </a:xfrm>
        </p:spPr>
        <p:txBody>
          <a:bodyPr/>
          <a:lstStyle/>
          <a:p>
            <a:r>
              <a:rPr lang="en-GB"/>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375137" y="1212575"/>
            <a:ext cx="11422939" cy="5138902"/>
          </a:xfrm>
        </p:spPr>
        <p:txBody>
          <a:bodyPr>
            <a:normAutofit fontScale="62500" lnSpcReduction="20000"/>
          </a:bodyPr>
          <a:lstStyle/>
          <a:p>
            <a:r>
              <a:rPr lang="en-GB" sz="3500" b="1" dirty="0"/>
              <a:t>Q. Why have the vaccines changed from a quadrivalent to trivalent?</a:t>
            </a:r>
          </a:p>
          <a:p>
            <a:r>
              <a:rPr lang="en-GB" sz="2900" dirty="0"/>
              <a:t>Flu vaccines are now trivalent because the B/Yamagata lineage of influenza has not been detected since March 2020, making it no longer necessary to include it in the vaccine. This means that quadrivalent (four-strain) vaccines, which included two influenza A strains and two influenza B strains, are being replaced by trivalent (three-strain) vaccines with only one influenza B strain</a:t>
            </a:r>
          </a:p>
          <a:p>
            <a:endParaRPr lang="en-GB" sz="3500" b="1" dirty="0"/>
          </a:p>
          <a:p>
            <a:r>
              <a:rPr lang="en-GB" sz="3500" b="1" dirty="0"/>
              <a:t>Q. Can the Flu vaccine be co administered with RSV? </a:t>
            </a:r>
          </a:p>
          <a:p>
            <a:r>
              <a:rPr lang="en-GB" sz="2900" dirty="0"/>
              <a:t>The RSV vaccine should not routinely be scheduled to be given to an older adult at the same appointment as a flu vaccine as some data indicates that this may reduce the immune response to the flu and RSV vaccines. No specific interval is required between administering the vaccines. If it is thought that the individual is unlikely to return for a second appointment or immediate protection is necessary, then the RSV can be administered at the same time as flu.</a:t>
            </a:r>
          </a:p>
          <a:p>
            <a:r>
              <a:rPr lang="en-GB" sz="2900" dirty="0">
                <a:hlinkClick r:id="rId2"/>
              </a:rPr>
              <a:t>National flu immunisation programme 2025 to 2026 letter - GOV.UK</a:t>
            </a:r>
            <a:endParaRPr lang="en-GB" sz="2900" dirty="0"/>
          </a:p>
          <a:p>
            <a:endParaRPr lang="en-GB" sz="3100" b="1" dirty="0"/>
          </a:p>
          <a:p>
            <a:r>
              <a:rPr lang="en-GB" sz="3500" b="1" dirty="0"/>
              <a:t>Q. When does the Flu programme finish?</a:t>
            </a:r>
          </a:p>
          <a:p>
            <a:r>
              <a:rPr lang="en-GB" sz="2900" dirty="0"/>
              <a:t>Flu vaccines can be administered up until the 31</a:t>
            </a:r>
            <a:r>
              <a:rPr lang="en-GB" sz="2900" baseline="30000" dirty="0"/>
              <a:t>st</a:t>
            </a:r>
            <a:r>
              <a:rPr lang="en-GB" sz="2900" dirty="0"/>
              <a:t> March 2026. However, practices are asked to maximise the administration of flu vaccinations to patients by 30 November 2025 - </a:t>
            </a:r>
            <a:r>
              <a:rPr lang="en-GB" sz="2900" dirty="0">
                <a:hlinkClick r:id="rId3"/>
              </a:rPr>
              <a:t>General Practice Enhanced Service Specification Seasonal influenza vaccination programme 2025/26</a:t>
            </a:r>
            <a:endParaRPr lang="en-GB" sz="2900" b="1" dirty="0"/>
          </a:p>
          <a:p>
            <a:endParaRPr lang="en-GB" dirty="0"/>
          </a:p>
          <a:p>
            <a:endParaRPr lang="en-GB" dirty="0"/>
          </a:p>
          <a:p>
            <a:endParaRPr lang="en-GB" dirty="0"/>
          </a:p>
        </p:txBody>
      </p:sp>
      <p:graphicFrame>
        <p:nvGraphicFramePr>
          <p:cNvPr id="7" name="Diagram 6">
            <a:extLst>
              <a:ext uri="{FF2B5EF4-FFF2-40B4-BE49-F238E27FC236}">
                <a16:creationId xmlns:a16="http://schemas.microsoft.com/office/drawing/2014/main" id="{785F0336-8CC6-ABB0-D5AD-0470A3BB81A6}"/>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C83BB553-8008-FCB5-4D0D-DC45B822B5B7}"/>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203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080A-762C-FB21-5EBE-1FDB82C3145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DA91F0D-BB93-83B8-6717-BAC9150F57D3}"/>
              </a:ext>
            </a:extLst>
          </p:cNvPr>
          <p:cNvSpPr>
            <a:spLocks noGrp="1"/>
          </p:cNvSpPr>
          <p:nvPr>
            <p:ph type="title"/>
          </p:nvPr>
        </p:nvSpPr>
        <p:spPr>
          <a:xfrm>
            <a:off x="432000" y="432000"/>
            <a:ext cx="11404154" cy="323180"/>
          </a:xfrm>
        </p:spPr>
        <p:txBody>
          <a:bodyPr>
            <a:normAutofit fontScale="90000"/>
          </a:bodyPr>
          <a:lstStyle/>
          <a:p>
            <a:r>
              <a:rPr lang="en-GB" sz="4800" spc="-40" dirty="0"/>
              <a:t> </a:t>
            </a:r>
            <a:r>
              <a:rPr lang="en-GB" sz="4000" spc="-40" dirty="0"/>
              <a:t>National Resources</a:t>
            </a:r>
          </a:p>
        </p:txBody>
      </p:sp>
      <p:graphicFrame>
        <p:nvGraphicFramePr>
          <p:cNvPr id="3" name="Content Placeholder 2">
            <a:extLst>
              <a:ext uri="{FF2B5EF4-FFF2-40B4-BE49-F238E27FC236}">
                <a16:creationId xmlns:a16="http://schemas.microsoft.com/office/drawing/2014/main" id="{2F9A15C7-9AA0-015C-7BD1-11343FE6CBE3}"/>
              </a:ext>
            </a:extLst>
          </p:cNvPr>
          <p:cNvGraphicFramePr>
            <a:graphicFrameLocks noGrp="1"/>
          </p:cNvGraphicFramePr>
          <p:nvPr>
            <p:ph idx="1"/>
            <p:extLst>
              <p:ext uri="{D42A27DB-BD31-4B8C-83A1-F6EECF244321}">
                <p14:modId xmlns:p14="http://schemas.microsoft.com/office/powerpoint/2010/main" val="3252169874"/>
              </p:ext>
            </p:extLst>
          </p:nvPr>
        </p:nvGraphicFramePr>
        <p:xfrm>
          <a:off x="220554" y="777747"/>
          <a:ext cx="11825672" cy="5962004"/>
        </p:xfrm>
        <a:graphic>
          <a:graphicData uri="http://schemas.openxmlformats.org/drawingml/2006/table">
            <a:tbl>
              <a:tblPr firstRow="1" bandRow="1">
                <a:tableStyleId>{5C22544A-7EE6-4342-B048-85BDC9FD1C3A}</a:tableStyleId>
              </a:tblPr>
              <a:tblGrid>
                <a:gridCol w="4355669">
                  <a:extLst>
                    <a:ext uri="{9D8B030D-6E8A-4147-A177-3AD203B41FA5}">
                      <a16:colId xmlns:a16="http://schemas.microsoft.com/office/drawing/2014/main" val="3439151486"/>
                    </a:ext>
                  </a:extLst>
                </a:gridCol>
                <a:gridCol w="7470003">
                  <a:extLst>
                    <a:ext uri="{9D8B030D-6E8A-4147-A177-3AD203B41FA5}">
                      <a16:colId xmlns:a16="http://schemas.microsoft.com/office/drawing/2014/main" val="1072472794"/>
                    </a:ext>
                  </a:extLst>
                </a:gridCol>
              </a:tblGrid>
              <a:tr h="351411">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618145">
                <a:tc>
                  <a:txBody>
                    <a:bodyPr/>
                    <a:lstStyle/>
                    <a:p>
                      <a:r>
                        <a:rPr lang="en-GB" sz="1200" dirty="0">
                          <a:solidFill>
                            <a:schemeClr val="tx1"/>
                          </a:solidFill>
                          <a:latin typeface="+mn-lt"/>
                        </a:rPr>
                        <a:t>Flu Letter 2025/26 + Amendment</a:t>
                      </a:r>
                    </a:p>
                    <a:p>
                      <a:endParaRPr lang="en-GB" sz="1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3"/>
                        </a:rPr>
                        <a:t>National flu immunisation programme 2025 to 2026 letter - GOV.UK</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4"/>
                        </a:rPr>
                        <a:t>Amendment to national flu immunisation programme 2025 to 2026 letter - GOV.UK</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ndParaRPr>
                    </a:p>
                  </a:txBody>
                  <a:tcPr/>
                </a:tc>
                <a:extLst>
                  <a:ext uri="{0D108BD9-81ED-4DB2-BD59-A6C34878D82A}">
                    <a16:rowId xmlns:a16="http://schemas.microsoft.com/office/drawing/2014/main" val="3939314590"/>
                  </a:ext>
                </a:extLst>
              </a:tr>
              <a:tr h="439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Green Book Immunisations – Influenza Chapter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5"/>
                        </a:rPr>
                        <a:t>Influenza: the green book, chapter 19 - GOV.UK (www.gov.uk)</a:t>
                      </a:r>
                      <a:endParaRPr lang="en-GB" sz="1200" dirty="0">
                        <a:solidFill>
                          <a:schemeClr val="tx1"/>
                        </a:solidFill>
                        <a:latin typeface="+mn-lt"/>
                      </a:endParaRPr>
                    </a:p>
                  </a:txBody>
                  <a:tcPr/>
                </a:tc>
                <a:extLst>
                  <a:ext uri="{0D108BD9-81ED-4DB2-BD59-A6C34878D82A}">
                    <a16:rowId xmlns:a16="http://schemas.microsoft.com/office/drawing/2014/main" val="3596083880"/>
                  </a:ext>
                </a:extLst>
              </a:tr>
              <a:tr h="789219">
                <a:tc>
                  <a:txBody>
                    <a:bodyPr/>
                    <a:lstStyle/>
                    <a:p>
                      <a:r>
                        <a:rPr lang="en-GB" sz="1200" dirty="0">
                          <a:solidFill>
                            <a:schemeClr val="tx1"/>
                          </a:solidFill>
                          <a:latin typeface="+mn-lt"/>
                        </a:rPr>
                        <a:t>Training resources: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solidFill>
                            <a:schemeClr val="tx1"/>
                          </a:solidFill>
                          <a:latin typeface="+mn-lt"/>
                        </a:rPr>
                        <a:t>UKHSA Flu training slide set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solidFill>
                            <a:schemeClr val="tx1"/>
                          </a:solidFill>
                          <a:latin typeface="+mn-lt"/>
                        </a:rPr>
                        <a:t>Flu e-learning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hlinkClick r:id="rId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6"/>
                        </a:rPr>
                        <a:t>Annual flu programme - GOV.UK</a:t>
                      </a:r>
                      <a:endParaRPr lang="en-GB" sz="1200" dirty="0">
                        <a:solidFill>
                          <a:schemeClr val="tx1"/>
                        </a:solidFill>
                        <a:latin typeface="+mn-lt"/>
                      </a:endParaRPr>
                    </a:p>
                    <a:p>
                      <a:r>
                        <a:rPr lang="en-GB" sz="1200" dirty="0">
                          <a:latin typeface="+mn-lt"/>
                          <a:hlinkClick r:id="rId7"/>
                        </a:rPr>
                        <a:t>Flu Immunisation - </a:t>
                      </a:r>
                      <a:r>
                        <a:rPr lang="en-GB" sz="1200" dirty="0" err="1">
                          <a:latin typeface="+mn-lt"/>
                          <a:hlinkClick r:id="rId7"/>
                        </a:rPr>
                        <a:t>elearning</a:t>
                      </a:r>
                      <a:r>
                        <a:rPr lang="en-GB" sz="1200" dirty="0">
                          <a:latin typeface="+mn-lt"/>
                          <a:hlinkClick r:id="rId7"/>
                        </a:rPr>
                        <a:t> for healthcare</a:t>
                      </a:r>
                      <a:endParaRPr lang="en-GB" sz="1200" dirty="0">
                        <a:solidFill>
                          <a:schemeClr val="tx1"/>
                        </a:solidFill>
                        <a:latin typeface="+mn-lt"/>
                      </a:endParaRPr>
                    </a:p>
                  </a:txBody>
                  <a:tcPr/>
                </a:tc>
                <a:extLst>
                  <a:ext uri="{0D108BD9-81ED-4DB2-BD59-A6C34878D82A}">
                    <a16:rowId xmlns:a16="http://schemas.microsoft.com/office/drawing/2014/main" val="2551987688"/>
                  </a:ext>
                </a:extLst>
              </a:tr>
              <a:tr h="439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Information for HCP’s</a:t>
                      </a:r>
                    </a:p>
                    <a:p>
                      <a:endParaRPr lang="en-GB" sz="1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8"/>
                        </a:rPr>
                        <a:t>Flu vaccination programme 2025 to 2026: healthcare practitioners - GOV.UK</a:t>
                      </a:r>
                      <a:endParaRPr lang="en-GB" sz="1200" dirty="0">
                        <a:solidFill>
                          <a:schemeClr val="tx1"/>
                        </a:solidFill>
                        <a:latin typeface="+mn-lt"/>
                      </a:endParaRPr>
                    </a:p>
                    <a:p>
                      <a:endParaRPr lang="en-GB" sz="1200" dirty="0">
                        <a:solidFill>
                          <a:schemeClr val="tx1"/>
                        </a:solidFill>
                        <a:latin typeface="+mn-lt"/>
                      </a:endParaRPr>
                    </a:p>
                  </a:txBody>
                  <a:tcPr/>
                </a:tc>
                <a:extLst>
                  <a:ext uri="{0D108BD9-81ED-4DB2-BD59-A6C34878D82A}">
                    <a16:rowId xmlns:a16="http://schemas.microsoft.com/office/drawing/2014/main" val="2619350991"/>
                  </a:ext>
                </a:extLst>
              </a:tr>
              <a:tr h="489841">
                <a:tc>
                  <a:txBody>
                    <a:bodyPr/>
                    <a:lstStyle/>
                    <a:p>
                      <a:r>
                        <a:rPr lang="en-GB" sz="1200">
                          <a:solidFill>
                            <a:schemeClr val="tx1"/>
                          </a:solidFill>
                          <a:latin typeface="+mn-lt"/>
                        </a:rPr>
                        <a:t>Available vaccines for 2025/26 season + ovalbumin content</a:t>
                      </a:r>
                    </a:p>
                  </a:txBody>
                  <a:tcPr/>
                </a:tc>
                <a:tc>
                  <a:txBody>
                    <a:bodyPr/>
                    <a:lstStyle/>
                    <a:p>
                      <a:r>
                        <a:rPr lang="en-GB" sz="1200" dirty="0">
                          <a:latin typeface="+mn-lt"/>
                          <a:hlinkClick r:id="rId9"/>
                        </a:rPr>
                        <a:t>All vaccines marketed in the UK for the 2025 to 2026 season</a:t>
                      </a:r>
                      <a:endParaRPr lang="en-GB" sz="1200" dirty="0">
                        <a:solidFill>
                          <a:schemeClr val="tx1"/>
                        </a:solidFill>
                        <a:latin typeface="+mn-lt"/>
                      </a:endParaRPr>
                    </a:p>
                  </a:txBody>
                  <a:tcPr/>
                </a:tc>
                <a:extLst>
                  <a:ext uri="{0D108BD9-81ED-4DB2-BD59-A6C34878D82A}">
                    <a16:rowId xmlns:a16="http://schemas.microsoft.com/office/drawing/2014/main" val="747587972"/>
                  </a:ext>
                </a:extLst>
              </a:tr>
              <a:tr h="489841">
                <a:tc>
                  <a:txBody>
                    <a:bodyPr/>
                    <a:lstStyle/>
                    <a:p>
                      <a:r>
                        <a:rPr lang="en-GB" sz="1200" dirty="0">
                          <a:solidFill>
                            <a:schemeClr val="tx1"/>
                          </a:solidFill>
                          <a:latin typeface="+mn-lt"/>
                        </a:rPr>
                        <a:t>Flu Vaccine Poster</a:t>
                      </a:r>
                    </a:p>
                  </a:txBody>
                  <a:tcPr/>
                </a:tc>
                <a:tc>
                  <a:txBody>
                    <a:bodyPr/>
                    <a:lstStyle/>
                    <a:p>
                      <a:r>
                        <a:rPr lang="en-GB" sz="1200" dirty="0">
                          <a:latin typeface="+mn-lt"/>
                          <a:hlinkClick r:id="rId10"/>
                        </a:rPr>
                        <a:t>Flu vaccines 2025 to 2026 season A3 landscape poster</a:t>
                      </a:r>
                      <a:endParaRPr lang="en-GB" sz="1200" dirty="0">
                        <a:solidFill>
                          <a:schemeClr val="tx1"/>
                        </a:solidFill>
                        <a:latin typeface="+mn-lt"/>
                      </a:endParaRPr>
                    </a:p>
                  </a:txBody>
                  <a:tcPr/>
                </a:tc>
                <a:extLst>
                  <a:ext uri="{0D108BD9-81ED-4DB2-BD59-A6C34878D82A}">
                    <a16:rowId xmlns:a16="http://schemas.microsoft.com/office/drawing/2014/main" val="2608458163"/>
                  </a:ext>
                </a:extLst>
              </a:tr>
              <a:tr h="575068">
                <a:tc>
                  <a:txBody>
                    <a:bodyPr/>
                    <a:lstStyle/>
                    <a:p>
                      <a:r>
                        <a:rPr lang="en-GB" sz="1200" dirty="0">
                          <a:solidFill>
                            <a:schemeClr val="tx1"/>
                          </a:solidFill>
                          <a:latin typeface="+mn-lt"/>
                        </a:rPr>
                        <a:t>Promotional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1"/>
                        </a:rPr>
                        <a:t>Home - Health Publications</a:t>
                      </a:r>
                      <a:r>
                        <a:rPr lang="en-GB" sz="1200" dirty="0">
                          <a:latin typeface="+mn-lt"/>
                        </a:rPr>
                        <a:t> </a:t>
                      </a:r>
                      <a:r>
                        <a:rPr lang="en-GB" sz="1200" dirty="0">
                          <a:solidFill>
                            <a:srgbClr val="FF0000"/>
                          </a:solidFill>
                          <a:latin typeface="+mn-lt"/>
                          <a:cs typeface="Calibri" panose="020F0502020204030204" pitchFamily="34" charset="0"/>
                        </a:rPr>
                        <a:t>At the end of August 2025, Health Publications will be moving to a new site – ‘Find Public Health Resources’. Please note there may be disruptions around this time.</a:t>
                      </a:r>
                      <a:endParaRPr lang="en-GB" sz="1200" dirty="0">
                        <a:solidFill>
                          <a:schemeClr val="tx1"/>
                        </a:solidFill>
                        <a:latin typeface="+mn-lt"/>
                      </a:endParaRPr>
                    </a:p>
                  </a:txBody>
                  <a:tcPr/>
                </a:tc>
                <a:extLst>
                  <a:ext uri="{0D108BD9-81ED-4DB2-BD59-A6C34878D82A}">
                    <a16:rowId xmlns:a16="http://schemas.microsoft.com/office/drawing/2014/main" val="1204341695"/>
                  </a:ext>
                </a:extLst>
              </a:tr>
              <a:tr h="618145">
                <a:tc>
                  <a:txBody>
                    <a:bodyPr/>
                    <a:lstStyle/>
                    <a:p>
                      <a:r>
                        <a:rPr lang="en-GB" sz="1200" dirty="0">
                          <a:solidFill>
                            <a:schemeClr val="tx1"/>
                          </a:solidFill>
                          <a:latin typeface="+mn-lt"/>
                        </a:rPr>
                        <a:t>Letter templates:</a:t>
                      </a:r>
                    </a:p>
                    <a:p>
                      <a:r>
                        <a:rPr lang="en-GB" sz="1200" dirty="0">
                          <a:solidFill>
                            <a:schemeClr val="tx1"/>
                          </a:solidFill>
                          <a:latin typeface="+mn-lt"/>
                        </a:rPr>
                        <a:t>2-3 years &amp; Clinical risk groups and carers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2"/>
                        </a:rPr>
                        <a:t>Flu vaccination: letter template for children aged 2 and 3 years - GOV.UK (www.gov.uk)</a:t>
                      </a:r>
                      <a:endParaRPr lang="en-GB"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3"/>
                        </a:rPr>
                        <a:t>Flu vaccination: letter template for at risk patients and carers - GOV.UK (www.gov.uk)</a:t>
                      </a:r>
                      <a:endParaRPr lang="en-GB" sz="1200" dirty="0">
                        <a:solidFill>
                          <a:schemeClr val="tx1"/>
                        </a:solidFill>
                        <a:latin typeface="+mn-lt"/>
                      </a:endParaRPr>
                    </a:p>
                  </a:txBody>
                  <a:tcPr/>
                </a:tc>
                <a:extLst>
                  <a:ext uri="{0D108BD9-81ED-4DB2-BD59-A6C34878D82A}">
                    <a16:rowId xmlns:a16="http://schemas.microsoft.com/office/drawing/2014/main" val="1430422266"/>
                  </a:ext>
                </a:extLst>
              </a:tr>
              <a:tr h="618145">
                <a:tc>
                  <a:txBody>
                    <a:bodyPr/>
                    <a:lstStyle/>
                    <a:p>
                      <a:r>
                        <a:rPr lang="en-GB" sz="1200">
                          <a:solidFill>
                            <a:schemeClr val="tx1"/>
                          </a:solidFill>
                          <a:latin typeface="+mn-lt"/>
                        </a:rPr>
                        <a:t>Increasing uptake 2–3-year-olds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4"/>
                        </a:rPr>
                        <a:t>Increasing influenza immunisation uptake among pre-school children - Best practice guidance for general practice (publishing.service.gov.uk)</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ndParaRPr>
                    </a:p>
                  </a:txBody>
                  <a:tcPr/>
                </a:tc>
                <a:extLst>
                  <a:ext uri="{0D108BD9-81ED-4DB2-BD59-A6C34878D82A}">
                    <a16:rowId xmlns:a16="http://schemas.microsoft.com/office/drawing/2014/main" val="2298297852"/>
                  </a:ext>
                </a:extLst>
              </a:tr>
              <a:tr h="439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Quality Criteria for an Effective Immunisation Programme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5"/>
                        </a:rPr>
                        <a:t>Quality criteria for an effective immunisation programme</a:t>
                      </a:r>
                      <a:endParaRPr lang="en-GB" sz="1200" dirty="0">
                        <a:solidFill>
                          <a:schemeClr val="tx1"/>
                        </a:solidFill>
                        <a:latin typeface="+mn-lt"/>
                      </a:endParaRPr>
                    </a:p>
                    <a:p>
                      <a:endParaRPr lang="en-GB" sz="1200" dirty="0">
                        <a:solidFill>
                          <a:schemeClr val="tx1"/>
                        </a:solidFill>
                        <a:latin typeface="+mn-lt"/>
                      </a:endParaRPr>
                    </a:p>
                  </a:txBody>
                  <a:tcPr/>
                </a:tc>
                <a:extLst>
                  <a:ext uri="{0D108BD9-81ED-4DB2-BD59-A6C34878D82A}">
                    <a16:rowId xmlns:a16="http://schemas.microsoft.com/office/drawing/2014/main" val="572956880"/>
                  </a:ext>
                </a:extLst>
              </a:tr>
            </a:tbl>
          </a:graphicData>
        </a:graphic>
      </p:graphicFrame>
      <p:graphicFrame>
        <p:nvGraphicFramePr>
          <p:cNvPr id="2" name="Diagram 1">
            <a:hlinkClick r:id="rId16" action="ppaction://hlinksldjump"/>
            <a:extLst>
              <a:ext uri="{FF2B5EF4-FFF2-40B4-BE49-F238E27FC236}">
                <a16:creationId xmlns:a16="http://schemas.microsoft.com/office/drawing/2014/main" id="{EBA1AC9A-5B2B-A13D-4ADC-091A5F07D83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 name="Diagram 5">
            <a:extLst>
              <a:ext uri="{FF2B5EF4-FFF2-40B4-BE49-F238E27FC236}">
                <a16:creationId xmlns:a16="http://schemas.microsoft.com/office/drawing/2014/main" id="{A9101768-D38E-0E93-9BAF-688B3A2A1F50}"/>
              </a:ext>
            </a:extLst>
          </p:cNvPr>
          <p:cNvGraphicFramePr/>
          <p:nvPr>
            <p:extLst>
              <p:ext uri="{D42A27DB-BD31-4B8C-83A1-F6EECF244321}">
                <p14:modId xmlns:p14="http://schemas.microsoft.com/office/powerpoint/2010/main" val="853878389"/>
              </p:ext>
            </p:extLst>
          </p:nvPr>
        </p:nvGraphicFramePr>
        <p:xfrm>
          <a:off x="220554" y="0"/>
          <a:ext cx="9217071" cy="37683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7752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71852" y="897677"/>
            <a:ext cx="4467999" cy="1325563"/>
          </a:xfrm>
        </p:spPr>
        <p:txBody>
          <a:bodyPr/>
          <a:lstStyle/>
          <a:p>
            <a:r>
              <a:rPr lang="en-GB"/>
              <a:t>Aim of this toolkit</a:t>
            </a:r>
          </a:p>
        </p:txBody>
      </p:sp>
      <p:sp>
        <p:nvSpPr>
          <p:cNvPr id="3" name="Text Placeholder 2">
            <a:extLst>
              <a:ext uri="{FF2B5EF4-FFF2-40B4-BE49-F238E27FC236}">
                <a16:creationId xmlns:a16="http://schemas.microsoft.com/office/drawing/2014/main" id="{150115BC-3C5F-8278-55BC-EE10F6951668}"/>
              </a:ext>
            </a:extLst>
          </p:cNvPr>
          <p:cNvSpPr>
            <a:spLocks noGrp="1"/>
          </p:cNvSpPr>
          <p:nvPr>
            <p:ph type="body" sz="quarter" idx="13"/>
          </p:nvPr>
        </p:nvSpPr>
        <p:spPr>
          <a:xfrm>
            <a:off x="684652" y="2562098"/>
            <a:ext cx="6557396" cy="4191993"/>
          </a:xfrm>
        </p:spPr>
        <p:txBody>
          <a:bodyPr>
            <a:normAutofit/>
          </a:bodyPr>
          <a:lstStyle/>
          <a:p>
            <a:r>
              <a:rPr lang="en-GB" sz="1800" dirty="0"/>
              <a:t>The purpose of this toolkit is to support GP Practices improve </a:t>
            </a:r>
          </a:p>
          <a:p>
            <a:r>
              <a:rPr lang="en-GB" sz="1800" dirty="0"/>
              <a:t>flu vaccine uptake in 2025/26 flu season</a:t>
            </a:r>
            <a:endParaRPr lang="en-GB" sz="1800" u="sng" dirty="0">
              <a:solidFill>
                <a:srgbClr val="0563C1"/>
              </a:solidFill>
              <a:effectLst/>
              <a:latin typeface="Calibri" panose="020F0502020204030204" pitchFamily="34" charset="0"/>
              <a:ea typeface="Calibri" panose="020F0502020204030204" pitchFamily="34" charset="0"/>
              <a:hlinkClick r:id="rId3"/>
            </a:endParaRPr>
          </a:p>
          <a:p>
            <a:endParaRPr lang="en-GB" sz="1800" u="sng" dirty="0">
              <a:solidFill>
                <a:srgbClr val="0563C1"/>
              </a:solidFill>
              <a:latin typeface="Calibri" panose="020F0502020204030204" pitchFamily="34" charset="0"/>
              <a:ea typeface="Calibri" panose="020F0502020204030204" pitchFamily="34" charset="0"/>
              <a:hlinkClick r:id="rId3"/>
            </a:endParaRPr>
          </a:p>
          <a:p>
            <a:r>
              <a:rPr lang="en-GB" sz="1800">
                <a:hlinkClick r:id="rId4"/>
              </a:rPr>
              <a:t>National </a:t>
            </a:r>
            <a:r>
              <a:rPr lang="en-GB" sz="1800" dirty="0">
                <a:hlinkClick r:id="rId4"/>
              </a:rPr>
              <a:t>flu immunisation programme plan 2025 to 2026 - GOV.UK</a:t>
            </a:r>
            <a:endParaRPr lang="en-GB" sz="1800" dirty="0"/>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080A-762C-FB21-5EBE-1FDB82C3145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DA91F0D-BB93-83B8-6717-BAC9150F57D3}"/>
              </a:ext>
            </a:extLst>
          </p:cNvPr>
          <p:cNvSpPr>
            <a:spLocks noGrp="1"/>
          </p:cNvSpPr>
          <p:nvPr>
            <p:ph type="title"/>
          </p:nvPr>
        </p:nvSpPr>
        <p:spPr>
          <a:xfrm>
            <a:off x="432000" y="588068"/>
            <a:ext cx="11404154" cy="438014"/>
          </a:xfrm>
        </p:spPr>
        <p:txBody>
          <a:bodyPr>
            <a:normAutofit fontScale="90000"/>
          </a:bodyPr>
          <a:lstStyle/>
          <a:p>
            <a:r>
              <a:rPr lang="en-GB" sz="4800" spc="-40"/>
              <a:t> Local Resources</a:t>
            </a:r>
          </a:p>
        </p:txBody>
      </p:sp>
      <p:graphicFrame>
        <p:nvGraphicFramePr>
          <p:cNvPr id="3" name="Content Placeholder 2">
            <a:extLst>
              <a:ext uri="{FF2B5EF4-FFF2-40B4-BE49-F238E27FC236}">
                <a16:creationId xmlns:a16="http://schemas.microsoft.com/office/drawing/2014/main" id="{2F9A15C7-9AA0-015C-7BD1-11343FE6CBE3}"/>
              </a:ext>
            </a:extLst>
          </p:cNvPr>
          <p:cNvGraphicFramePr>
            <a:graphicFrameLocks noGrp="1"/>
          </p:cNvGraphicFramePr>
          <p:nvPr>
            <p:ph idx="1"/>
          </p:nvPr>
        </p:nvGraphicFramePr>
        <p:xfrm>
          <a:off x="432000" y="1163099"/>
          <a:ext cx="11088688" cy="4389120"/>
        </p:xfrm>
        <a:graphic>
          <a:graphicData uri="http://schemas.openxmlformats.org/drawingml/2006/table">
            <a:tbl>
              <a:tblPr firstRow="1" bandRow="1">
                <a:tableStyleId>{5C22544A-7EE6-4342-B048-85BDC9FD1C3A}</a:tableStyleId>
              </a:tblPr>
              <a:tblGrid>
                <a:gridCol w="2841552">
                  <a:extLst>
                    <a:ext uri="{9D8B030D-6E8A-4147-A177-3AD203B41FA5}">
                      <a16:colId xmlns:a16="http://schemas.microsoft.com/office/drawing/2014/main" val="3439151486"/>
                    </a:ext>
                  </a:extLst>
                </a:gridCol>
                <a:gridCol w="8247136">
                  <a:extLst>
                    <a:ext uri="{9D8B030D-6E8A-4147-A177-3AD203B41FA5}">
                      <a16:colId xmlns:a16="http://schemas.microsoft.com/office/drawing/2014/main" val="1072472794"/>
                    </a:ext>
                  </a:extLst>
                </a:gridCol>
              </a:tblGrid>
              <a:tr h="0">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600088">
                <a:tc>
                  <a:txBody>
                    <a:bodyPr/>
                    <a:lstStyle/>
                    <a:p>
                      <a:endParaRPr lang="en-GB" sz="1600">
                        <a:solidFill>
                          <a:schemeClr val="tx1"/>
                        </a:solidFill>
                      </a:endParaRPr>
                    </a:p>
                    <a:p>
                      <a:r>
                        <a:rPr lang="en-GB" sz="1600">
                          <a:solidFill>
                            <a:schemeClr val="tx1"/>
                          </a:solidFill>
                        </a:rPr>
                        <a:t>PGD’s</a:t>
                      </a:r>
                    </a:p>
                    <a:p>
                      <a:endParaRPr lang="en-GB" sz="16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3"/>
                        </a:rPr>
                        <a:t>NHS England — Midlands » Patient Group Directions (PGDs)</a:t>
                      </a:r>
                      <a:endParaRPr lang="en-GB" sz="1600">
                        <a:solidFill>
                          <a:schemeClr val="tx1"/>
                        </a:solidFill>
                      </a:endParaRPr>
                    </a:p>
                  </a:txBody>
                  <a:tcPr/>
                </a:tc>
                <a:extLst>
                  <a:ext uri="{0D108BD9-81ED-4DB2-BD59-A6C34878D82A}">
                    <a16:rowId xmlns:a16="http://schemas.microsoft.com/office/drawing/2014/main" val="3939314590"/>
                  </a:ext>
                </a:extLst>
              </a:tr>
              <a:tr h="595796">
                <a:tc>
                  <a:txBody>
                    <a:bodyPr/>
                    <a:lstStyle/>
                    <a:p>
                      <a:endParaRPr lang="en-GB" sz="1600">
                        <a:solidFill>
                          <a:schemeClr val="tx1"/>
                        </a:solidFill>
                      </a:endParaRPr>
                    </a:p>
                    <a:p>
                      <a:r>
                        <a:rPr lang="en-GB" sz="1600">
                          <a:solidFill>
                            <a:schemeClr val="tx1"/>
                          </a:solidFill>
                        </a:rPr>
                        <a:t>West Midlands Immunisation Clinical Advice Service (WMICAS)</a:t>
                      </a:r>
                    </a:p>
                    <a:p>
                      <a:endParaRPr lang="en-GB" sz="1600">
                        <a:solidFill>
                          <a:schemeClr val="tx1"/>
                        </a:solidFill>
                      </a:endParaRPr>
                    </a:p>
                  </a:txBody>
                  <a:tcPr/>
                </a:tc>
                <a:tc>
                  <a:txBody>
                    <a:bodyPr/>
                    <a:lstStyle/>
                    <a:p>
                      <a:endParaRPr lang="en-GB" sz="16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4"/>
                        </a:rPr>
                        <a:t>England.wmid-imms@nhs.net</a:t>
                      </a:r>
                      <a:r>
                        <a:rPr lang="en-GB" sz="1600"/>
                        <a:t> </a:t>
                      </a:r>
                    </a:p>
                    <a:p>
                      <a:endParaRPr lang="en-GB" sz="1600">
                        <a:solidFill>
                          <a:schemeClr val="tx1"/>
                        </a:solidFill>
                      </a:endParaRPr>
                    </a:p>
                  </a:txBody>
                  <a:tcPr/>
                </a:tc>
                <a:extLst>
                  <a:ext uri="{0D108BD9-81ED-4DB2-BD59-A6C34878D82A}">
                    <a16:rowId xmlns:a16="http://schemas.microsoft.com/office/drawing/2014/main" val="2619350991"/>
                  </a:ext>
                </a:extLst>
              </a:tr>
              <a:tr h="672705">
                <a:tc>
                  <a:txBody>
                    <a:bodyPr/>
                    <a:lstStyle/>
                    <a:p>
                      <a:endParaRPr lang="en-GB" sz="1600">
                        <a:solidFill>
                          <a:schemeClr val="tx1"/>
                        </a:solidFill>
                      </a:endParaRPr>
                    </a:p>
                    <a:p>
                      <a:r>
                        <a:rPr lang="en-GB" sz="1600">
                          <a:solidFill>
                            <a:schemeClr val="tx1"/>
                          </a:solidFill>
                        </a:rPr>
                        <a:t>At-risk patient leaflets</a:t>
                      </a:r>
                    </a:p>
                    <a:p>
                      <a:endParaRPr lang="en-GB" sz="1600">
                        <a:solidFill>
                          <a:schemeClr val="tx1"/>
                        </a:solidFill>
                      </a:endParaRPr>
                    </a:p>
                  </a:txBody>
                  <a:tcPr/>
                </a:tc>
                <a:tc>
                  <a:txBody>
                    <a:bodyPr/>
                    <a:lstStyle/>
                    <a:p>
                      <a:endParaRPr lang="en-GB" sz="1600">
                        <a:solidFill>
                          <a:schemeClr val="tx1"/>
                        </a:solidFill>
                      </a:endParaRPr>
                    </a:p>
                    <a:p>
                      <a:r>
                        <a:rPr lang="en-GB" sz="1600">
                          <a:hlinkClick r:id="rId5"/>
                        </a:rPr>
                        <a:t>NHS England — Midlands » West Midlands Screening and Immunisation Team (SIT)</a:t>
                      </a:r>
                      <a:endParaRPr lang="en-GB" sz="1600">
                        <a:solidFill>
                          <a:schemeClr val="tx1"/>
                        </a:solidFill>
                      </a:endParaRPr>
                    </a:p>
                  </a:txBody>
                  <a:tcPr/>
                </a:tc>
                <a:extLst>
                  <a:ext uri="{0D108BD9-81ED-4DB2-BD59-A6C34878D82A}">
                    <a16:rowId xmlns:a16="http://schemas.microsoft.com/office/drawing/2014/main" val="747587972"/>
                  </a:ext>
                </a:extLst>
              </a:tr>
              <a:tr h="595796">
                <a:tc>
                  <a:txBody>
                    <a:bodyPr/>
                    <a:lstStyle/>
                    <a:p>
                      <a:endParaRPr lang="en-GB" sz="1600">
                        <a:solidFill>
                          <a:schemeClr val="tx1"/>
                        </a:solidFill>
                      </a:endParaRPr>
                    </a:p>
                    <a:p>
                      <a:r>
                        <a:rPr lang="en-GB" sz="1600">
                          <a:solidFill>
                            <a:schemeClr val="tx1"/>
                          </a:solidFill>
                        </a:rPr>
                        <a:t>GP Practice Flu vaccination Toolkit</a:t>
                      </a:r>
                    </a:p>
                    <a:p>
                      <a:endParaRPr lang="en-GB" sz="1600">
                        <a:solidFill>
                          <a:schemeClr val="tx1"/>
                        </a:solidFill>
                      </a:endParaRPr>
                    </a:p>
                  </a:txBody>
                  <a:tcPr/>
                </a:tc>
                <a:tc>
                  <a:txBody>
                    <a:bodyPr/>
                    <a:lstStyle/>
                    <a:p>
                      <a:endParaRPr lang="en-GB" sz="1600">
                        <a:solidFill>
                          <a:schemeClr val="tx1"/>
                        </a:solidFill>
                      </a:endParaRPr>
                    </a:p>
                    <a:p>
                      <a:r>
                        <a:rPr lang="en-GB" sz="1600">
                          <a:hlinkClick r:id="rId5"/>
                        </a:rPr>
                        <a:t>NHS England — Midlands » West Midlands Screening and Immunisation Team (SIT)</a:t>
                      </a:r>
                      <a:endParaRPr lang="en-GB" sz="1600">
                        <a:solidFill>
                          <a:schemeClr val="tx1"/>
                        </a:solidFill>
                      </a:endParaRPr>
                    </a:p>
                  </a:txBody>
                  <a:tcPr/>
                </a:tc>
                <a:extLst>
                  <a:ext uri="{0D108BD9-81ED-4DB2-BD59-A6C34878D82A}">
                    <a16:rowId xmlns:a16="http://schemas.microsoft.com/office/drawing/2014/main" val="1204341695"/>
                  </a:ext>
                </a:extLst>
              </a:tr>
            </a:tbl>
          </a:graphicData>
        </a:graphic>
      </p:graphicFrame>
      <p:graphicFrame>
        <p:nvGraphicFramePr>
          <p:cNvPr id="2" name="Diagram 1">
            <a:hlinkClick r:id="rId6" action="ppaction://hlinksldjump"/>
            <a:extLst>
              <a:ext uri="{FF2B5EF4-FFF2-40B4-BE49-F238E27FC236}">
                <a16:creationId xmlns:a16="http://schemas.microsoft.com/office/drawing/2014/main" id="{EBA1AC9A-5B2B-A13D-4ADC-091A5F07D83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extLst>
              <a:ext uri="{FF2B5EF4-FFF2-40B4-BE49-F238E27FC236}">
                <a16:creationId xmlns:a16="http://schemas.microsoft.com/office/drawing/2014/main" id="{D6729F07-B24F-79B8-1626-E235E94E82B8}"/>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 5">
            <a:extLst>
              <a:ext uri="{FF2B5EF4-FFF2-40B4-BE49-F238E27FC236}">
                <a16:creationId xmlns:a16="http://schemas.microsoft.com/office/drawing/2014/main" id="{605CB699-7FB4-71F5-9D7C-C6009844126A}"/>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4620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AE774D-3A44-88A5-DD9E-F9048AA7DD2A}"/>
              </a:ext>
            </a:extLst>
          </p:cNvPr>
          <p:cNvSpPr>
            <a:spLocks noGrp="1"/>
          </p:cNvSpPr>
          <p:nvPr>
            <p:ph type="body" sz="quarter" idx="13"/>
          </p:nvPr>
        </p:nvSpPr>
        <p:spPr>
          <a:xfrm>
            <a:off x="432001" y="1272985"/>
            <a:ext cx="11012644" cy="412379"/>
          </a:xfrm>
        </p:spPr>
        <p:txBody>
          <a:bodyPr/>
          <a:lstStyle/>
          <a:p>
            <a:r>
              <a:rPr lang="en-GB" sz="2000"/>
              <a:t>Please refer any healthy school aged children to the appropriate SAIS Team if they have missed vaccination in school, including children that are home schooled</a:t>
            </a:r>
          </a:p>
        </p:txBody>
      </p:sp>
      <p:sp>
        <p:nvSpPr>
          <p:cNvPr id="4" name="Title 3">
            <a:extLst>
              <a:ext uri="{FF2B5EF4-FFF2-40B4-BE49-F238E27FC236}">
                <a16:creationId xmlns:a16="http://schemas.microsoft.com/office/drawing/2014/main" id="{0D4EE3D1-5841-0BF9-F3D9-F177DA544776}"/>
              </a:ext>
            </a:extLst>
          </p:cNvPr>
          <p:cNvSpPr>
            <a:spLocks noGrp="1"/>
          </p:cNvSpPr>
          <p:nvPr>
            <p:ph type="title"/>
          </p:nvPr>
        </p:nvSpPr>
        <p:spPr>
          <a:xfrm>
            <a:off x="432000" y="62754"/>
            <a:ext cx="11404154" cy="1500800"/>
          </a:xfrm>
        </p:spPr>
        <p:txBody>
          <a:bodyPr/>
          <a:lstStyle/>
          <a:p>
            <a:r>
              <a:rPr lang="en-GB" dirty="0"/>
              <a:t>Local Resources</a:t>
            </a:r>
            <a:br>
              <a:rPr lang="en-GB" dirty="0"/>
            </a:br>
            <a:r>
              <a:rPr lang="en-GB" dirty="0"/>
              <a:t>School Aged Immunisation Team Contact Details</a:t>
            </a:r>
          </a:p>
        </p:txBody>
      </p:sp>
      <p:graphicFrame>
        <p:nvGraphicFramePr>
          <p:cNvPr id="15" name="Content Placeholder 14">
            <a:extLst>
              <a:ext uri="{FF2B5EF4-FFF2-40B4-BE49-F238E27FC236}">
                <a16:creationId xmlns:a16="http://schemas.microsoft.com/office/drawing/2014/main" id="{757042D3-514E-E231-DF03-44819B887AB4}"/>
              </a:ext>
            </a:extLst>
          </p:cNvPr>
          <p:cNvGraphicFramePr>
            <a:graphicFrameLocks noGrp="1"/>
          </p:cNvGraphicFramePr>
          <p:nvPr>
            <p:ph idx="1"/>
          </p:nvPr>
        </p:nvGraphicFramePr>
        <p:xfrm>
          <a:off x="116541" y="1837040"/>
          <a:ext cx="11976846" cy="4977410"/>
        </p:xfrm>
        <a:graphic>
          <a:graphicData uri="http://schemas.openxmlformats.org/drawingml/2006/table">
            <a:tbl>
              <a:tblPr firstRow="1" bandRow="1">
                <a:tableStyleId>{5C22544A-7EE6-4342-B048-85BDC9FD1C3A}</a:tableStyleId>
              </a:tblPr>
              <a:tblGrid>
                <a:gridCol w="1925251">
                  <a:extLst>
                    <a:ext uri="{9D8B030D-6E8A-4147-A177-3AD203B41FA5}">
                      <a16:colId xmlns:a16="http://schemas.microsoft.com/office/drawing/2014/main" val="3736367435"/>
                    </a:ext>
                  </a:extLst>
                </a:gridCol>
                <a:gridCol w="3892463">
                  <a:extLst>
                    <a:ext uri="{9D8B030D-6E8A-4147-A177-3AD203B41FA5}">
                      <a16:colId xmlns:a16="http://schemas.microsoft.com/office/drawing/2014/main" val="3367888750"/>
                    </a:ext>
                  </a:extLst>
                </a:gridCol>
                <a:gridCol w="2187769">
                  <a:extLst>
                    <a:ext uri="{9D8B030D-6E8A-4147-A177-3AD203B41FA5}">
                      <a16:colId xmlns:a16="http://schemas.microsoft.com/office/drawing/2014/main" val="2056763706"/>
                    </a:ext>
                  </a:extLst>
                </a:gridCol>
                <a:gridCol w="3971363">
                  <a:extLst>
                    <a:ext uri="{9D8B030D-6E8A-4147-A177-3AD203B41FA5}">
                      <a16:colId xmlns:a16="http://schemas.microsoft.com/office/drawing/2014/main" val="1704057351"/>
                    </a:ext>
                  </a:extLst>
                </a:gridCol>
              </a:tblGrid>
              <a:tr h="43589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46600343"/>
                  </a:ext>
                </a:extLst>
              </a:tr>
              <a:tr h="576671">
                <a:tc>
                  <a:txBody>
                    <a:bodyPr/>
                    <a:lstStyle/>
                    <a:p>
                      <a:r>
                        <a:rPr lang="en-GB" sz="1600" kern="1200">
                          <a:solidFill>
                            <a:schemeClr val="tx1"/>
                          </a:solidFill>
                          <a:effectLst/>
                          <a:latin typeface="+mn-lt"/>
                          <a:ea typeface="+mn-ea"/>
                          <a:cs typeface="+mn-cs"/>
                        </a:rPr>
                        <a:t>Sandwell</a:t>
                      </a:r>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0121 5921110 </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3"/>
                        </a:rPr>
                        <a:t>sandwell@v-uk.co.uk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North Warwickshire</a:t>
                      </a:r>
                      <a:endParaRPr lang="en-GB" sz="1600">
                        <a:solidFill>
                          <a:schemeClr val="tx1"/>
                        </a:solidFill>
                      </a:endParaRP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024 7632 1550 </a:t>
                      </a:r>
                    </a:p>
                    <a:p>
                      <a:r>
                        <a:rPr lang="en-GB" sz="1600" kern="1200">
                          <a:solidFill>
                            <a:schemeClr val="tx1"/>
                          </a:solidFill>
                          <a:effectLst/>
                          <a:latin typeface="+mn-lt"/>
                          <a:ea typeface="+mn-ea"/>
                          <a:cs typeface="+mn-cs"/>
                        </a:rPr>
                        <a:t>E:</a:t>
                      </a:r>
                      <a:r>
                        <a:rPr lang="en-GB" sz="1600" u="sng" kern="1200">
                          <a:solidFill>
                            <a:schemeClr val="dk1"/>
                          </a:solidFill>
                          <a:effectLst/>
                          <a:latin typeface="+mn-lt"/>
                          <a:ea typeface="+mn-ea"/>
                          <a:cs typeface="+mn-cs"/>
                          <a:hlinkClick r:id="rId4"/>
                        </a:rPr>
                        <a:t>NORTHIMMS@covwarkpt.nhs.uk</a:t>
                      </a:r>
                      <a:endParaRPr lang="en-GB" sz="1600"/>
                    </a:p>
                  </a:txBody>
                  <a:tcPr/>
                </a:tc>
                <a:extLst>
                  <a:ext uri="{0D108BD9-81ED-4DB2-BD59-A6C34878D82A}">
                    <a16:rowId xmlns:a16="http://schemas.microsoft.com/office/drawing/2014/main" val="2241923976"/>
                  </a:ext>
                </a:extLst>
              </a:tr>
              <a:tr h="576671">
                <a:tc>
                  <a:txBody>
                    <a:bodyPr/>
                    <a:lstStyle/>
                    <a:p>
                      <a:r>
                        <a:rPr lang="en-GB" sz="1600" kern="1200">
                          <a:solidFill>
                            <a:schemeClr val="tx1"/>
                          </a:solidFill>
                          <a:effectLst/>
                          <a:latin typeface="+mn-lt"/>
                          <a:ea typeface="+mn-ea"/>
                          <a:cs typeface="+mn-cs"/>
                        </a:rPr>
                        <a:t>Walsall</a:t>
                      </a:r>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01922 902035    </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5"/>
                        </a:rPr>
                        <a:t>walsall@v-uk.co.uk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Coventry</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024 7696 1422 </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6"/>
                        </a:rPr>
                        <a:t>Bewise.Immunise@covwarkpt.nhs.uk</a:t>
                      </a:r>
                      <a:endParaRPr lang="en-GB" sz="1600"/>
                    </a:p>
                  </a:txBody>
                  <a:tcPr/>
                </a:tc>
                <a:extLst>
                  <a:ext uri="{0D108BD9-81ED-4DB2-BD59-A6C34878D82A}">
                    <a16:rowId xmlns:a16="http://schemas.microsoft.com/office/drawing/2014/main" val="4098076786"/>
                  </a:ext>
                </a:extLst>
              </a:tr>
              <a:tr h="576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Dudley </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01384 431712</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7"/>
                        </a:rPr>
                        <a:t>Dudley@v-uk.co.uk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Birmingham</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0121 466 3460</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8"/>
                        </a:rPr>
                        <a:t>BCHNT.Birminghamimms@nhs.net</a:t>
                      </a:r>
                      <a:endParaRPr lang="en-GB" sz="1600"/>
                    </a:p>
                  </a:txBody>
                  <a:tcPr/>
                </a:tc>
                <a:extLst>
                  <a:ext uri="{0D108BD9-81ED-4DB2-BD59-A6C34878D82A}">
                    <a16:rowId xmlns:a16="http://schemas.microsoft.com/office/drawing/2014/main" val="1168268355"/>
                  </a:ext>
                </a:extLst>
              </a:tr>
              <a:tr h="576671">
                <a:tc>
                  <a:txBody>
                    <a:bodyPr/>
                    <a:lstStyle/>
                    <a:p>
                      <a:r>
                        <a:rPr lang="en-GB" sz="1600" kern="1200">
                          <a:solidFill>
                            <a:schemeClr val="tx1"/>
                          </a:solidFill>
                          <a:effectLst/>
                          <a:latin typeface="+mn-lt"/>
                          <a:ea typeface="+mn-ea"/>
                          <a:cs typeface="+mn-cs"/>
                        </a:rPr>
                        <a:t>Wolverhampton</a:t>
                      </a:r>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01902 200077    </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9"/>
                        </a:rPr>
                        <a:t>Wolverhampton@v-uk.co.uk</a:t>
                      </a:r>
                      <a:r>
                        <a:rPr lang="en-GB" sz="1600" kern="1200">
                          <a:solidFill>
                            <a:schemeClr val="dk1"/>
                          </a:solidFill>
                          <a:effectLst/>
                          <a:latin typeface="+mn-lt"/>
                          <a:ea typeface="+mn-ea"/>
                          <a:cs typeface="+mn-cs"/>
                        </a:rPr>
                        <a:t>  </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Solihull</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0121 466 3460</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10"/>
                        </a:rPr>
                        <a:t>BCHNT.Solihullimms@nhs.net</a:t>
                      </a:r>
                      <a:endParaRPr lang="en-GB" sz="1600"/>
                    </a:p>
                  </a:txBody>
                  <a:tcPr/>
                </a:tc>
                <a:extLst>
                  <a:ext uri="{0D108BD9-81ED-4DB2-BD59-A6C34878D82A}">
                    <a16:rowId xmlns:a16="http://schemas.microsoft.com/office/drawing/2014/main" val="2567978939"/>
                  </a:ext>
                </a:extLst>
              </a:tr>
              <a:tr h="81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Herefordshire</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01432 663085</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11"/>
                        </a:rPr>
                        <a:t>Herefordshire@v-uk.co.uk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Staffordshire and Stoke-on-Trent</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0300 124 0366</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12"/>
                        </a:rPr>
                        <a:t>School.immunisations@mpft.nhs.uk</a:t>
                      </a:r>
                      <a:endParaRPr lang="en-GB" sz="1600"/>
                    </a:p>
                  </a:txBody>
                  <a:tcPr/>
                </a:tc>
                <a:extLst>
                  <a:ext uri="{0D108BD9-81ED-4DB2-BD59-A6C34878D82A}">
                    <a16:rowId xmlns:a16="http://schemas.microsoft.com/office/drawing/2014/main" val="1128436256"/>
                  </a:ext>
                </a:extLst>
              </a:tr>
              <a:tr h="81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Worcestershire</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01527 390030</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13"/>
                        </a:rPr>
                        <a:t>worcestershire@v-uk.co.uk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Shropshire, Telford, and Wrekin</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01743 730028</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14"/>
                        </a:rPr>
                        <a:t>shropcom.immunisationteam@nhs.net</a:t>
                      </a:r>
                      <a:endParaRPr lang="en-GB" sz="1600"/>
                    </a:p>
                  </a:txBody>
                  <a:tcPr/>
                </a:tc>
                <a:extLst>
                  <a:ext uri="{0D108BD9-81ED-4DB2-BD59-A6C34878D82A}">
                    <a16:rowId xmlns:a16="http://schemas.microsoft.com/office/drawing/2014/main" val="4121827574"/>
                  </a:ext>
                </a:extLst>
              </a:tr>
              <a:tr h="576671">
                <a:tc>
                  <a:txBody>
                    <a:bodyPr/>
                    <a:lstStyle/>
                    <a:p>
                      <a:r>
                        <a:rPr lang="en-GB" sz="1600" kern="1200">
                          <a:solidFill>
                            <a:schemeClr val="tx1"/>
                          </a:solidFill>
                          <a:effectLst/>
                          <a:latin typeface="+mn-lt"/>
                          <a:ea typeface="+mn-ea"/>
                          <a:cs typeface="+mn-cs"/>
                        </a:rPr>
                        <a:t>South Warwickshire</a:t>
                      </a:r>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01926 353 899 </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15"/>
                        </a:rPr>
                        <a:t>SOUTHIMMS@covwarkpt.nhs.uk</a:t>
                      </a:r>
                      <a:endParaRPr lang="en-GB" sz="1600"/>
                    </a:p>
                  </a:txBody>
                  <a:tcPr/>
                </a:tc>
                <a:tc>
                  <a:txBody>
                    <a:bodyPr/>
                    <a:lstStyle/>
                    <a:p>
                      <a:endParaRPr lang="en-GB" sz="1600"/>
                    </a:p>
                  </a:txBody>
                  <a:tcPr/>
                </a:tc>
                <a:tc>
                  <a:txBody>
                    <a:bodyPr/>
                    <a:lstStyle/>
                    <a:p>
                      <a:endParaRPr lang="en-GB" sz="1600"/>
                    </a:p>
                  </a:txBody>
                  <a:tcPr/>
                </a:tc>
                <a:extLst>
                  <a:ext uri="{0D108BD9-81ED-4DB2-BD59-A6C34878D82A}">
                    <a16:rowId xmlns:a16="http://schemas.microsoft.com/office/drawing/2014/main" val="3901289636"/>
                  </a:ext>
                </a:extLst>
              </a:tr>
            </a:tbl>
          </a:graphicData>
        </a:graphic>
      </p:graphicFrame>
      <p:graphicFrame>
        <p:nvGraphicFramePr>
          <p:cNvPr id="2" name="Diagram 1">
            <a:extLst>
              <a:ext uri="{FF2B5EF4-FFF2-40B4-BE49-F238E27FC236}">
                <a16:creationId xmlns:a16="http://schemas.microsoft.com/office/drawing/2014/main" id="{A4BB0E52-7247-5732-1656-EC61308BC9D4}"/>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6" name="Diagram 5">
            <a:extLst>
              <a:ext uri="{FF2B5EF4-FFF2-40B4-BE49-F238E27FC236}">
                <a16:creationId xmlns:a16="http://schemas.microsoft.com/office/drawing/2014/main" id="{90A65B51-F5E8-F27E-0E5C-C896A7CCA1C9}"/>
              </a:ext>
            </a:extLst>
          </p:cNvPr>
          <p:cNvGraphicFramePr/>
          <p:nvPr>
            <p:extLst>
              <p:ext uri="{D42A27DB-BD31-4B8C-83A1-F6EECF244321}">
                <p14:modId xmlns:p14="http://schemas.microsoft.com/office/powerpoint/2010/main" val="3096342056"/>
              </p:ext>
            </p:extLst>
          </p:nvPr>
        </p:nvGraphicFramePr>
        <p:xfrm>
          <a:off x="220554" y="0"/>
          <a:ext cx="9217071" cy="386206"/>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228255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68676" y="403412"/>
            <a:ext cx="11404154" cy="735106"/>
          </a:xfrm>
        </p:spPr>
        <p:txBody>
          <a:bodyPr/>
          <a:lstStyle/>
          <a:p>
            <a:r>
              <a:rPr lang="en-GB" spc="-40"/>
              <a:t>Contents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84830" y="1312269"/>
            <a:ext cx="11088000" cy="5046650"/>
          </a:xfrm>
        </p:spPr>
        <p:txBody>
          <a:bodyPr>
            <a:normAutofit fontScale="85000" lnSpcReduction="20000"/>
          </a:bodyPr>
          <a:lstStyle/>
          <a:p>
            <a:pPr marL="457200" indent="-457200">
              <a:lnSpc>
                <a:spcPct val="100000"/>
              </a:lnSpc>
              <a:spcAft>
                <a:spcPts val="1200"/>
              </a:spcAft>
              <a:buClr>
                <a:schemeClr val="accent6"/>
              </a:buClr>
              <a:buFont typeface="+mj-lt"/>
              <a:buAutoNum type="arabicPeriod"/>
            </a:pPr>
            <a:r>
              <a:rPr lang="en-GB" sz="2400" dirty="0"/>
              <a:t>Background </a:t>
            </a:r>
          </a:p>
          <a:p>
            <a:pPr marL="457200" indent="-457200">
              <a:lnSpc>
                <a:spcPct val="100000"/>
              </a:lnSpc>
              <a:spcAft>
                <a:spcPts val="1200"/>
              </a:spcAft>
              <a:buClr>
                <a:schemeClr val="accent6"/>
              </a:buClr>
              <a:buFont typeface="+mj-lt"/>
              <a:buAutoNum type="arabicPeriod"/>
            </a:pPr>
            <a:r>
              <a:rPr lang="en-GB" sz="2400" dirty="0"/>
              <a:t>2025/2026 flu programme rationale</a:t>
            </a:r>
          </a:p>
          <a:p>
            <a:pPr marL="457200" indent="-457200">
              <a:spcAft>
                <a:spcPts val="1200"/>
              </a:spcAft>
              <a:buClr>
                <a:schemeClr val="accent6"/>
              </a:buClr>
              <a:buFont typeface="+mj-lt"/>
              <a:buAutoNum type="arabicPeriod"/>
            </a:pPr>
            <a:r>
              <a:rPr lang="en-GB" sz="2400" dirty="0"/>
              <a:t>Adult flu vaccines 2025/26</a:t>
            </a:r>
          </a:p>
          <a:p>
            <a:pPr marL="457200" indent="-457200">
              <a:spcAft>
                <a:spcPts val="1200"/>
              </a:spcAft>
              <a:buClr>
                <a:schemeClr val="accent6"/>
              </a:buClr>
              <a:buFont typeface="+mj-lt"/>
              <a:buAutoNum type="arabicPeriod"/>
            </a:pPr>
            <a:r>
              <a:rPr lang="en-GB" sz="2400" dirty="0"/>
              <a:t>Children’s flu vaccines 2025/26</a:t>
            </a:r>
          </a:p>
          <a:p>
            <a:pPr marL="457200" indent="-457200">
              <a:lnSpc>
                <a:spcPct val="100000"/>
              </a:lnSpc>
              <a:spcAft>
                <a:spcPts val="1200"/>
              </a:spcAft>
              <a:buClr>
                <a:schemeClr val="accent6"/>
              </a:buClr>
              <a:buFont typeface="+mj-lt"/>
              <a:buAutoNum type="arabicPeriod"/>
            </a:pPr>
            <a:r>
              <a:rPr lang="en-GB" sz="2400" dirty="0"/>
              <a:t>Top Tips</a:t>
            </a:r>
          </a:p>
          <a:p>
            <a:pPr marL="457200" indent="-457200">
              <a:lnSpc>
                <a:spcPct val="100000"/>
              </a:lnSpc>
              <a:spcAft>
                <a:spcPts val="1200"/>
              </a:spcAft>
              <a:buClr>
                <a:schemeClr val="accent6"/>
              </a:buClr>
              <a:buFont typeface="+mj-lt"/>
              <a:buAutoNum type="arabicPeriod"/>
            </a:pPr>
            <a:r>
              <a:rPr lang="en-GB" sz="2400" dirty="0"/>
              <a:t>Accurate recording of flu vaccinations</a:t>
            </a:r>
          </a:p>
          <a:p>
            <a:pPr marL="457200" indent="-457200">
              <a:lnSpc>
                <a:spcPct val="100000"/>
              </a:lnSpc>
              <a:spcAft>
                <a:spcPts val="1200"/>
              </a:spcAft>
              <a:buClr>
                <a:schemeClr val="accent6"/>
              </a:buClr>
              <a:buFont typeface="+mj-lt"/>
              <a:buAutoNum type="arabicPeriod"/>
            </a:pPr>
            <a:r>
              <a:rPr lang="en-GB" sz="2400" dirty="0" err="1"/>
              <a:t>ImmForm</a:t>
            </a:r>
            <a:endParaRPr lang="en-GB" sz="2400" dirty="0"/>
          </a:p>
          <a:p>
            <a:pPr marL="457200" indent="-457200">
              <a:lnSpc>
                <a:spcPct val="100000"/>
              </a:lnSpc>
              <a:spcAft>
                <a:spcPts val="1200"/>
              </a:spcAft>
              <a:buClr>
                <a:schemeClr val="accent6"/>
              </a:buClr>
              <a:buFont typeface="+mj-lt"/>
              <a:buAutoNum type="arabicPeriod"/>
            </a:pPr>
            <a:r>
              <a:rPr lang="en-GB" sz="2400" dirty="0"/>
              <a:t>Clinical queries &amp; PGD’s</a:t>
            </a:r>
          </a:p>
          <a:p>
            <a:pPr marL="457200" indent="-457200">
              <a:lnSpc>
                <a:spcPct val="100000"/>
              </a:lnSpc>
              <a:spcAft>
                <a:spcPts val="1200"/>
              </a:spcAft>
              <a:buClr>
                <a:schemeClr val="accent6"/>
              </a:buClr>
              <a:buFont typeface="+mj-lt"/>
              <a:buAutoNum type="arabicPeriod"/>
            </a:pPr>
            <a:r>
              <a:rPr lang="en-GB" sz="2400" dirty="0"/>
              <a:t>Vaccinating staff</a:t>
            </a:r>
          </a:p>
          <a:p>
            <a:pPr marL="457200" indent="-457200">
              <a:lnSpc>
                <a:spcPct val="100000"/>
              </a:lnSpc>
              <a:spcAft>
                <a:spcPts val="1200"/>
              </a:spcAft>
              <a:buClr>
                <a:schemeClr val="accent6"/>
              </a:buClr>
              <a:buFont typeface="+mj-lt"/>
              <a:buAutoNum type="arabicPeriod"/>
            </a:pPr>
            <a:r>
              <a:rPr lang="en-GB" sz="2400" dirty="0"/>
              <a:t>FAQ’s</a:t>
            </a:r>
          </a:p>
          <a:p>
            <a:pPr marL="457200" indent="-457200">
              <a:spcAft>
                <a:spcPts val="1200"/>
              </a:spcAft>
              <a:buClr>
                <a:schemeClr val="accent6"/>
              </a:buClr>
              <a:buFont typeface="+mj-lt"/>
              <a:buAutoNum type="arabicPeriod"/>
            </a:pPr>
            <a:r>
              <a:rPr lang="en-GB" sz="2400" dirty="0"/>
              <a:t>National resources </a:t>
            </a:r>
          </a:p>
          <a:p>
            <a:pPr marL="457200" indent="-457200">
              <a:spcAft>
                <a:spcPts val="1200"/>
              </a:spcAft>
              <a:buClr>
                <a:schemeClr val="accent6"/>
              </a:buClr>
              <a:buFont typeface="+mj-lt"/>
              <a:buAutoNum type="arabicPeriod"/>
            </a:pPr>
            <a:r>
              <a:rPr lang="en-GB" sz="2400" dirty="0"/>
              <a:t>Local resources</a:t>
            </a:r>
          </a:p>
          <a:p>
            <a:pPr>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p:txBody>
      </p:sp>
      <p:graphicFrame>
        <p:nvGraphicFramePr>
          <p:cNvPr id="4" name="Diagram 3">
            <a:hlinkClick r:id="rId3" action="ppaction://hlinksldjump"/>
            <a:extLst>
              <a:ext uri="{FF2B5EF4-FFF2-40B4-BE49-F238E27FC236}">
                <a16:creationId xmlns:a16="http://schemas.microsoft.com/office/drawing/2014/main" id="{0741F5A1-467A-C486-993B-D3E841AF2D0F}"/>
              </a:ext>
            </a:extLst>
          </p:cNvPr>
          <p:cNvGraphicFramePr/>
          <p:nvPr>
            <p:extLst>
              <p:ext uri="{D42A27DB-BD31-4B8C-83A1-F6EECF244321}">
                <p14:modId xmlns:p14="http://schemas.microsoft.com/office/powerpoint/2010/main" val="611079491"/>
              </p:ext>
            </p:extLst>
          </p:nvPr>
        </p:nvGraphicFramePr>
        <p:xfrm>
          <a:off x="168675" y="115986"/>
          <a:ext cx="9114927" cy="456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hlinkClick r:id="rId3" action="ppaction://hlinksldjump"/>
            <a:extLst>
              <a:ext uri="{FF2B5EF4-FFF2-40B4-BE49-F238E27FC236}">
                <a16:creationId xmlns:a16="http://schemas.microsoft.com/office/drawing/2014/main" id="{1FA63D4C-64BA-AA9F-4D11-0745974BC578}"/>
              </a:ext>
            </a:extLst>
          </p:cNvPr>
          <p:cNvGraphicFramePr/>
          <p:nvPr>
            <p:extLst>
              <p:ext uri="{D42A27DB-BD31-4B8C-83A1-F6EECF244321}">
                <p14:modId xmlns:p14="http://schemas.microsoft.com/office/powerpoint/2010/main" val="4061765900"/>
              </p:ext>
            </p:extLst>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a:hlinkClick r:id="rId3" action="ppaction://hlinksldjump"/>
            <a:extLst>
              <a:ext uri="{FF2B5EF4-FFF2-40B4-BE49-F238E27FC236}">
                <a16:creationId xmlns:a16="http://schemas.microsoft.com/office/drawing/2014/main" id="{5CB87D6A-5329-5FC7-0E6E-21A7D704FFD5}"/>
              </a:ext>
            </a:extLst>
          </p:cNvPr>
          <p:cNvGraphicFramePr/>
          <p:nvPr>
            <p:extLst>
              <p:ext uri="{D42A27DB-BD31-4B8C-83A1-F6EECF244321}">
                <p14:modId xmlns:p14="http://schemas.microsoft.com/office/powerpoint/2010/main" val="3808029299"/>
              </p:ext>
            </p:extLst>
          </p:nvPr>
        </p:nvGraphicFramePr>
        <p:xfrm>
          <a:off x="220554" y="152400"/>
          <a:ext cx="9168427" cy="41997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 name="Diagram 1">
            <a:extLst>
              <a:ext uri="{FF2B5EF4-FFF2-40B4-BE49-F238E27FC236}">
                <a16:creationId xmlns:a16="http://schemas.microsoft.com/office/drawing/2014/main" id="{2383806A-4AF1-B9A9-7AC3-DAF5889EEB54}"/>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416971"/>
            <a:ext cx="11088000" cy="4613881"/>
          </a:xfrm>
        </p:spPr>
        <p:txBody>
          <a:bodyPr>
            <a:normAutofit/>
          </a:bodyPr>
          <a:lstStyle/>
          <a:p>
            <a:r>
              <a:rPr lang="en-GB" sz="1800" b="0" i="0">
                <a:solidFill>
                  <a:srgbClr val="0B0C0C"/>
                </a:solidFill>
                <a:effectLst/>
              </a:rPr>
              <a:t>The purpose of the seasonal flu vaccination programme is to protect those most at risk of developing influenza associated morbidity and mortality.</a:t>
            </a:r>
          </a:p>
          <a:p>
            <a:endParaRPr lang="en-GB" sz="1800" b="0" i="0">
              <a:solidFill>
                <a:srgbClr val="0B0C0C"/>
              </a:solidFill>
              <a:effectLst/>
            </a:endParaRPr>
          </a:p>
          <a:p>
            <a:r>
              <a:rPr lang="en-GB" sz="1800" b="0" i="0">
                <a:solidFill>
                  <a:srgbClr val="0B0C0C"/>
                </a:solidFill>
                <a:effectLst/>
              </a:rPr>
              <a:t>Influenza is a highly infectious, acute viral respiratory tract infection which has a usual incubation period of 1 to 3 days. Patients can experience sudden onset of symptoms such as dry cough, headache, fever and extreme fatigue. For otherwise healthy individuals, it is an unpleasant but usually self-limiting disease with recovery occurring within 2 to 7 days.</a:t>
            </a:r>
          </a:p>
          <a:p>
            <a:pPr algn="l"/>
            <a:endParaRPr lang="en-GB" sz="1800" b="0" i="0">
              <a:solidFill>
                <a:srgbClr val="0B0C0C"/>
              </a:solidFill>
              <a:effectLst/>
            </a:endParaRPr>
          </a:p>
          <a:p>
            <a:pPr algn="l"/>
            <a:r>
              <a:rPr lang="en-GB" sz="1800" b="0" i="0">
                <a:solidFill>
                  <a:srgbClr val="0B0C0C"/>
                </a:solidFill>
                <a:effectLst/>
              </a:rPr>
              <a:t>More serious illness may occur in children under 5 years, pregnant women, those aged over 65 years and those with underlying health conditions. These groups are at higher risk of developing severe complications such as bronchitis, secondary bacterial pneumonia, or otitis media in children.</a:t>
            </a:r>
            <a:endParaRPr lang="en-GB" sz="1800" b="1" i="0">
              <a:solidFill>
                <a:srgbClr val="0B0C0C"/>
              </a:solidFill>
              <a:latin typeface="Arial" panose="020B0604020202020204" pitchFamily="34" charset="0"/>
            </a:endParaRPr>
          </a:p>
          <a:p>
            <a:pPr algn="l"/>
            <a:endParaRPr lang="en-GB" sz="1800" b="0" i="0">
              <a:solidFill>
                <a:srgbClr val="0B0C0C"/>
              </a:solidFill>
              <a:effectLst/>
            </a:endParaRPr>
          </a:p>
          <a:p>
            <a:pPr algn="l"/>
            <a:r>
              <a:rPr lang="en-GB" sz="1800" b="0" i="0">
                <a:solidFill>
                  <a:srgbClr val="0B0C0C"/>
                </a:solidFill>
                <a:effectLst/>
              </a:rPr>
              <a:t>Seasonal flu vaccination is a critically important public health intervention that reduces morbidity, mortality, hospitalisation and pressure on primary care associated with flu at a time when the NHS and social care will be managing winter pressures. </a:t>
            </a:r>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168676" y="602989"/>
            <a:ext cx="11553350" cy="865186"/>
          </a:xfrm>
        </p:spPr>
        <p:txBody>
          <a:bodyPr/>
          <a:lstStyle/>
          <a:p>
            <a:r>
              <a:rPr lang="en-GB"/>
              <a:t>Background - Influenza</a:t>
            </a:r>
          </a:p>
        </p:txBody>
      </p:sp>
      <p:graphicFrame>
        <p:nvGraphicFramePr>
          <p:cNvPr id="3" name="Diagram 2">
            <a:hlinkClick r:id="rId2" action="ppaction://hlinksldjump"/>
            <a:extLst>
              <a:ext uri="{FF2B5EF4-FFF2-40B4-BE49-F238E27FC236}">
                <a16:creationId xmlns:a16="http://schemas.microsoft.com/office/drawing/2014/main" id="{C4B18C57-841D-23AA-9FF7-D6E58A53D9FA}"/>
              </a:ext>
            </a:extLst>
          </p:cNvPr>
          <p:cNvGraphicFramePr/>
          <p:nvPr>
            <p:extLst>
              <p:ext uri="{D42A27DB-BD31-4B8C-83A1-F6EECF244321}">
                <p14:modId xmlns:p14="http://schemas.microsoft.com/office/powerpoint/2010/main" val="2106261375"/>
              </p:ext>
            </p:extLst>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7DBFF98A-4D92-2AB4-452E-78C1334FB7D2}"/>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82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25B83-8681-D020-3644-57AD07D4AB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A3E75A-03D5-5BCE-2168-0E3BCA9E9A82}"/>
              </a:ext>
            </a:extLst>
          </p:cNvPr>
          <p:cNvSpPr>
            <a:spLocks noGrp="1"/>
          </p:cNvSpPr>
          <p:nvPr>
            <p:ph idx="1"/>
          </p:nvPr>
        </p:nvSpPr>
        <p:spPr>
          <a:xfrm>
            <a:off x="359113" y="1416971"/>
            <a:ext cx="11088000" cy="4613881"/>
          </a:xfrm>
        </p:spPr>
        <p:txBody>
          <a:bodyPr>
            <a:normAutofit fontScale="92500" lnSpcReduction="10000"/>
          </a:bodyPr>
          <a:lstStyle/>
          <a:p>
            <a:pPr algn="l"/>
            <a:r>
              <a:rPr lang="en-GB" sz="2000" b="1" i="0" dirty="0">
                <a:solidFill>
                  <a:srgbClr val="0B0C0C"/>
                </a:solidFill>
                <a:effectLst/>
              </a:rPr>
              <a:t>From 1st September 2025</a:t>
            </a:r>
          </a:p>
          <a:p>
            <a:pPr marL="285750" indent="-285750" algn="l">
              <a:buFont typeface="Arial" panose="020B0604020202020204" pitchFamily="34" charset="0"/>
              <a:buChar char="•"/>
            </a:pPr>
            <a:r>
              <a:rPr lang="en-GB" sz="1800" dirty="0">
                <a:solidFill>
                  <a:srgbClr val="0B0C0C"/>
                </a:solidFill>
              </a:rPr>
              <a:t>P</a:t>
            </a:r>
            <a:r>
              <a:rPr lang="en-GB" sz="1800" b="0" i="0" dirty="0">
                <a:solidFill>
                  <a:srgbClr val="0B0C0C"/>
                </a:solidFill>
                <a:effectLst/>
              </a:rPr>
              <a:t>regnant women</a:t>
            </a:r>
          </a:p>
          <a:p>
            <a:pPr marL="285750" indent="-285750" algn="l">
              <a:buFont typeface="Arial" panose="020B0604020202020204" pitchFamily="34" charset="0"/>
              <a:buChar char="•"/>
            </a:pPr>
            <a:r>
              <a:rPr lang="en-GB" sz="1800" dirty="0">
                <a:solidFill>
                  <a:srgbClr val="0B0C0C"/>
                </a:solidFill>
              </a:rPr>
              <a:t>A</a:t>
            </a:r>
            <a:r>
              <a:rPr lang="en-GB" sz="1800" b="0" i="0" dirty="0">
                <a:solidFill>
                  <a:srgbClr val="0B0C0C"/>
                </a:solidFill>
                <a:effectLst/>
              </a:rPr>
              <a:t>ll children aged 2 or 3 years on 31 August 2025</a:t>
            </a:r>
          </a:p>
          <a:p>
            <a:pPr marL="285750" indent="-285750" algn="l">
              <a:buFont typeface="Arial" panose="020B0604020202020204" pitchFamily="34" charset="0"/>
              <a:buChar char="•"/>
            </a:pPr>
            <a:r>
              <a:rPr lang="en-GB" sz="1800" dirty="0">
                <a:solidFill>
                  <a:srgbClr val="0B0C0C"/>
                </a:solidFill>
              </a:rPr>
              <a:t>P</a:t>
            </a:r>
            <a:r>
              <a:rPr lang="en-GB" sz="1800" b="0" i="0" dirty="0">
                <a:solidFill>
                  <a:srgbClr val="0B0C0C"/>
                </a:solidFill>
                <a:effectLst/>
              </a:rPr>
              <a:t>rimary and secondary school aged children (from Reception to Year 11) with priority given to primary schools</a:t>
            </a:r>
          </a:p>
          <a:p>
            <a:pPr marL="285750" indent="-285750" algn="l">
              <a:buFont typeface="Arial" panose="020B0604020202020204" pitchFamily="34" charset="0"/>
              <a:buChar char="•"/>
            </a:pPr>
            <a:r>
              <a:rPr lang="en-GB" sz="1800" dirty="0">
                <a:solidFill>
                  <a:srgbClr val="0B0C0C"/>
                </a:solidFill>
              </a:rPr>
              <a:t>A</a:t>
            </a:r>
            <a:r>
              <a:rPr lang="en-GB" sz="1800" b="0" i="0" dirty="0">
                <a:solidFill>
                  <a:srgbClr val="0B0C0C"/>
                </a:solidFill>
                <a:effectLst/>
              </a:rPr>
              <a:t>ll children in clinical risk groups aged from 6 months to less than 18 years</a:t>
            </a:r>
          </a:p>
          <a:p>
            <a:pPr algn="l"/>
            <a:endParaRPr lang="en-GB" sz="1050" b="1" i="0" dirty="0">
              <a:solidFill>
                <a:srgbClr val="0B0C0C"/>
              </a:solidFill>
              <a:effectLst/>
            </a:endParaRPr>
          </a:p>
          <a:p>
            <a:pPr algn="l"/>
            <a:r>
              <a:rPr lang="en-GB" sz="2000" b="1" i="0" dirty="0">
                <a:solidFill>
                  <a:srgbClr val="0B0C0C"/>
                </a:solidFill>
                <a:effectLst/>
              </a:rPr>
              <a:t>From 1</a:t>
            </a:r>
            <a:r>
              <a:rPr lang="en-GB" sz="2000" b="1" i="0" baseline="30000" dirty="0">
                <a:solidFill>
                  <a:srgbClr val="0B0C0C"/>
                </a:solidFill>
                <a:effectLst/>
              </a:rPr>
              <a:t>st</a:t>
            </a:r>
            <a:r>
              <a:rPr lang="en-GB" sz="2000" b="1" i="0" dirty="0">
                <a:solidFill>
                  <a:srgbClr val="0B0C0C"/>
                </a:solidFill>
                <a:effectLst/>
              </a:rPr>
              <a:t> October 2025 </a:t>
            </a:r>
          </a:p>
          <a:p>
            <a:pPr marL="285750" indent="-285750" algn="l">
              <a:buFont typeface="Arial" panose="020B0604020202020204" pitchFamily="34" charset="0"/>
              <a:buChar char="•"/>
            </a:pPr>
            <a:r>
              <a:rPr lang="en-GB" sz="1800" dirty="0">
                <a:solidFill>
                  <a:srgbClr val="0B0C0C"/>
                </a:solidFill>
              </a:rPr>
              <a:t>T</a:t>
            </a:r>
            <a:r>
              <a:rPr lang="en-GB" sz="1800" b="0" i="0" dirty="0">
                <a:solidFill>
                  <a:srgbClr val="0B0C0C"/>
                </a:solidFill>
                <a:effectLst/>
              </a:rPr>
              <a:t>hose aged 65 years and over</a:t>
            </a:r>
          </a:p>
          <a:p>
            <a:pPr marL="285750" indent="-285750" algn="l">
              <a:buFont typeface="Arial" panose="020B0604020202020204" pitchFamily="34" charset="0"/>
              <a:buChar char="•"/>
            </a:pPr>
            <a:r>
              <a:rPr lang="en-GB" sz="1800" dirty="0">
                <a:solidFill>
                  <a:srgbClr val="0B0C0C"/>
                </a:solidFill>
              </a:rPr>
              <a:t>T</a:t>
            </a:r>
            <a:r>
              <a:rPr lang="en-GB" sz="1800" b="0" i="0" dirty="0">
                <a:solidFill>
                  <a:srgbClr val="0B0C0C"/>
                </a:solidFill>
                <a:effectLst/>
              </a:rPr>
              <a:t>hose aged 18 to under 65 years in clinical risk groups (as defined by the </a:t>
            </a:r>
            <a:r>
              <a:rPr lang="en-GB" sz="1700" b="0" i="0" dirty="0">
                <a:solidFill>
                  <a:srgbClr val="1D70B8"/>
                </a:solidFill>
                <a:effectLst/>
                <a:hlinkClick r:id="rId2"/>
              </a:rPr>
              <a:t>Green Book, Influenza Chapter 19</a:t>
            </a:r>
            <a:r>
              <a:rPr lang="en-GB" sz="1800" b="0" i="0" dirty="0">
                <a:solidFill>
                  <a:srgbClr val="0B0C0C"/>
                </a:solidFill>
                <a:effectLst/>
              </a:rPr>
              <a:t>)</a:t>
            </a:r>
          </a:p>
          <a:p>
            <a:pPr marL="285750" indent="-285750" algn="l">
              <a:buFont typeface="Arial" panose="020B0604020202020204" pitchFamily="34" charset="0"/>
              <a:buChar char="•"/>
            </a:pPr>
            <a:r>
              <a:rPr lang="en-GB" sz="1800" dirty="0">
                <a:solidFill>
                  <a:srgbClr val="0B0C0C"/>
                </a:solidFill>
              </a:rPr>
              <a:t>T</a:t>
            </a:r>
            <a:r>
              <a:rPr lang="en-GB" sz="1800" b="0" i="0" dirty="0">
                <a:solidFill>
                  <a:srgbClr val="0B0C0C"/>
                </a:solidFill>
                <a:effectLst/>
              </a:rPr>
              <a:t>hose in long-stay residential care homes</a:t>
            </a:r>
          </a:p>
          <a:p>
            <a:pPr marL="285750" indent="-285750" algn="l">
              <a:buFont typeface="Arial" panose="020B0604020202020204" pitchFamily="34" charset="0"/>
              <a:buChar char="•"/>
            </a:pPr>
            <a:r>
              <a:rPr lang="en-GB" sz="1800" dirty="0">
                <a:solidFill>
                  <a:srgbClr val="0B0C0C"/>
                </a:solidFill>
              </a:rPr>
              <a:t>C</a:t>
            </a:r>
            <a:r>
              <a:rPr lang="en-GB" sz="1800" b="0" i="0" dirty="0">
                <a:solidFill>
                  <a:srgbClr val="0B0C0C"/>
                </a:solidFill>
                <a:effectLst/>
              </a:rPr>
              <a:t>arers in receipt of carer’s allowance, or those who are the main carer of an elderly or disabled person</a:t>
            </a:r>
          </a:p>
          <a:p>
            <a:pPr marL="285750" indent="-285750" algn="l">
              <a:buFont typeface="Arial" panose="020B0604020202020204" pitchFamily="34" charset="0"/>
              <a:buChar char="•"/>
            </a:pPr>
            <a:r>
              <a:rPr lang="en-GB" sz="1800" dirty="0">
                <a:solidFill>
                  <a:srgbClr val="0B0C0C"/>
                </a:solidFill>
              </a:rPr>
              <a:t>C</a:t>
            </a:r>
            <a:r>
              <a:rPr lang="en-GB" sz="1800" b="0" i="0" dirty="0">
                <a:solidFill>
                  <a:srgbClr val="0B0C0C"/>
                </a:solidFill>
                <a:effectLst/>
              </a:rPr>
              <a:t>lose contacts of immunocompromised individuals</a:t>
            </a:r>
          </a:p>
          <a:p>
            <a:pPr marL="285750" indent="-285750">
              <a:buFont typeface="Arial" panose="020B0604020202020204" pitchFamily="34" charset="0"/>
              <a:buChar char="•"/>
            </a:pPr>
            <a:r>
              <a:rPr lang="en-GB" sz="1800" dirty="0">
                <a:solidFill>
                  <a:srgbClr val="0B0C0C"/>
                </a:solidFill>
              </a:rPr>
              <a:t>F</a:t>
            </a:r>
            <a:r>
              <a:rPr lang="en-GB" sz="1800" b="0" i="0" dirty="0">
                <a:solidFill>
                  <a:srgbClr val="0B0C0C"/>
                </a:solidFill>
                <a:effectLst/>
              </a:rPr>
              <a:t>rontline health and social care staff </a:t>
            </a:r>
            <a:r>
              <a:rPr lang="en-GB" sz="1800" dirty="0"/>
              <a:t>in direct contact with patients/clients</a:t>
            </a:r>
          </a:p>
          <a:p>
            <a:pPr marL="285750" indent="-285750">
              <a:buFont typeface="Arial" panose="020B0604020202020204" pitchFamily="34" charset="0"/>
              <a:buChar char="•"/>
            </a:pPr>
            <a:r>
              <a:rPr lang="en-GB" sz="1800" b="0" i="0" dirty="0">
                <a:solidFill>
                  <a:srgbClr val="0B0C0C"/>
                </a:solidFill>
                <a:effectLst/>
              </a:rPr>
              <a:t>Commencement of Community Pharmacy 2-3 year old flu vaccine offer</a:t>
            </a:r>
          </a:p>
          <a:p>
            <a:endParaRPr lang="en-GB" sz="1800" b="0" i="0" dirty="0">
              <a:solidFill>
                <a:srgbClr val="0B0C0C"/>
              </a:solidFill>
              <a:effectLst/>
            </a:endParaRPr>
          </a:p>
        </p:txBody>
      </p:sp>
      <p:sp>
        <p:nvSpPr>
          <p:cNvPr id="4" name="Title 3">
            <a:extLst>
              <a:ext uri="{FF2B5EF4-FFF2-40B4-BE49-F238E27FC236}">
                <a16:creationId xmlns:a16="http://schemas.microsoft.com/office/drawing/2014/main" id="{0F2E261B-1F51-68AC-1FC5-0308CB460CAD}"/>
              </a:ext>
            </a:extLst>
          </p:cNvPr>
          <p:cNvSpPr>
            <a:spLocks noGrp="1"/>
          </p:cNvSpPr>
          <p:nvPr>
            <p:ph type="title"/>
          </p:nvPr>
        </p:nvSpPr>
        <p:spPr>
          <a:xfrm>
            <a:off x="168676" y="602989"/>
            <a:ext cx="11553350" cy="865186"/>
          </a:xfrm>
        </p:spPr>
        <p:txBody>
          <a:bodyPr/>
          <a:lstStyle/>
          <a:p>
            <a:r>
              <a:rPr lang="en-GB"/>
              <a:t>Eligibility and commencement dates</a:t>
            </a:r>
          </a:p>
        </p:txBody>
      </p:sp>
      <p:graphicFrame>
        <p:nvGraphicFramePr>
          <p:cNvPr id="3" name="Diagram 2">
            <a:hlinkClick r:id="rId3" action="ppaction://hlinksldjump"/>
            <a:extLst>
              <a:ext uri="{FF2B5EF4-FFF2-40B4-BE49-F238E27FC236}">
                <a16:creationId xmlns:a16="http://schemas.microsoft.com/office/drawing/2014/main" id="{47957602-46AA-9EB1-DAE7-AF0125B584DF}"/>
              </a:ext>
            </a:extLst>
          </p:cNvPr>
          <p:cNvGraphicFramePr/>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540D5CB8-C6D2-CAF2-EABF-243E7A1FCA30}"/>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355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83907" y="1172666"/>
            <a:ext cx="11063205" cy="5500360"/>
          </a:xfrm>
        </p:spPr>
        <p:txBody>
          <a:bodyPr>
            <a:normAutofit/>
          </a:bodyPr>
          <a:lstStyle/>
          <a:p>
            <a:pPr algn="l"/>
            <a:r>
              <a:rPr lang="en-GB" sz="1600" b="1" dirty="0"/>
              <a:t> 1</a:t>
            </a:r>
            <a:r>
              <a:rPr lang="en-GB" sz="1600" b="1" baseline="30000" dirty="0"/>
              <a:t>st</a:t>
            </a:r>
            <a:r>
              <a:rPr lang="en-GB" sz="1600" b="1" dirty="0"/>
              <a:t> October start date for Adult programme</a:t>
            </a:r>
            <a:endParaRPr lang="en-GB" sz="1600" dirty="0"/>
          </a:p>
          <a:p>
            <a:pPr marL="285750" indent="-285750" algn="l">
              <a:buFont typeface="Arial" panose="020B0604020202020204" pitchFamily="34" charset="0"/>
              <a:buChar char="•"/>
            </a:pPr>
            <a:r>
              <a:rPr lang="en-GB" sz="1600" dirty="0"/>
              <a:t>Evidence shows that flu vaccine effectiveness in adults wanes overtime</a:t>
            </a:r>
          </a:p>
          <a:p>
            <a:pPr marL="285750" indent="-285750" algn="l">
              <a:buFont typeface="Arial" panose="020B0604020202020204" pitchFamily="34" charset="0"/>
              <a:buChar char="•"/>
            </a:pPr>
            <a:r>
              <a:rPr lang="en-GB" sz="1600" dirty="0"/>
              <a:t>Vaccinating most adults during October and November will provide optimal protection during the highest risk period – typically December or January</a:t>
            </a:r>
          </a:p>
          <a:p>
            <a:pPr algn="l"/>
            <a:r>
              <a:rPr lang="en-GB" sz="1600" dirty="0"/>
              <a:t>*</a:t>
            </a:r>
            <a:r>
              <a:rPr lang="en-GB" sz="1400" b="0" i="0" dirty="0">
                <a:solidFill>
                  <a:srgbClr val="0B0C0C"/>
                </a:solidFill>
                <a:effectLst/>
              </a:rPr>
              <a:t>GPs should use clinical judgement to bring forward vaccination in exceptional circumstances i.e. individuals due to commence immunosuppressive treatment (such as chemotherapy)</a:t>
            </a:r>
          </a:p>
          <a:p>
            <a:pPr algn="l"/>
            <a:r>
              <a:rPr lang="en-GB" sz="1600" b="1" dirty="0"/>
              <a:t>1</a:t>
            </a:r>
            <a:r>
              <a:rPr lang="en-GB" sz="1600" b="1" baseline="30000" dirty="0"/>
              <a:t>st</a:t>
            </a:r>
            <a:r>
              <a:rPr lang="en-GB" sz="1600" b="1" dirty="0"/>
              <a:t> September start date for Pregnant women;</a:t>
            </a:r>
          </a:p>
          <a:p>
            <a:pPr marL="285750" indent="-285750" algn="l">
              <a:buFont typeface="Arial" panose="020B0604020202020204" pitchFamily="34" charset="0"/>
              <a:buChar char="•"/>
            </a:pPr>
            <a:r>
              <a:rPr lang="en-GB" sz="1600" b="0" i="0" dirty="0">
                <a:solidFill>
                  <a:srgbClr val="0B0C0C"/>
                </a:solidFill>
                <a:effectLst/>
              </a:rPr>
              <a:t>To provide protection for as many newborn babies as possible - particularly important for women who are in the later stages of pregnancy in September</a:t>
            </a:r>
          </a:p>
          <a:p>
            <a:pPr marL="285750" indent="-285750" algn="l">
              <a:buFont typeface="Arial" panose="020B0604020202020204" pitchFamily="34" charset="0"/>
              <a:buChar char="•"/>
            </a:pPr>
            <a:r>
              <a:rPr lang="en-GB" sz="1600" b="0" i="0" dirty="0">
                <a:solidFill>
                  <a:srgbClr val="0B0C0C"/>
                </a:solidFill>
                <a:effectLst/>
              </a:rPr>
              <a:t>Pregnant women are not expected to lose protection as rapidly as the elderly population</a:t>
            </a:r>
          </a:p>
          <a:p>
            <a:pPr algn="l"/>
            <a:r>
              <a:rPr lang="en-GB" sz="1600" b="1" dirty="0"/>
              <a:t>1</a:t>
            </a:r>
            <a:r>
              <a:rPr lang="en-GB" sz="1600" b="1" baseline="30000" dirty="0"/>
              <a:t>st</a:t>
            </a:r>
            <a:r>
              <a:rPr lang="en-GB" sz="1600" b="1" dirty="0"/>
              <a:t> September start date Children’s programme;</a:t>
            </a:r>
          </a:p>
          <a:p>
            <a:pPr marL="285750" indent="-285750" algn="l">
              <a:buFont typeface="Arial" panose="020B0604020202020204" pitchFamily="34" charset="0"/>
              <a:buChar char="•"/>
            </a:pPr>
            <a:r>
              <a:rPr lang="en-GB" sz="1600" dirty="0"/>
              <a:t>Flu circulation in children usually precedes that in adults</a:t>
            </a:r>
          </a:p>
          <a:p>
            <a:pPr marL="285750" indent="-285750" algn="l">
              <a:buFont typeface="Arial" panose="020B0604020202020204" pitchFamily="34" charset="0"/>
              <a:buChar char="•"/>
            </a:pPr>
            <a:r>
              <a:rPr lang="en-GB" sz="1600" dirty="0"/>
              <a:t>Protection from the vaccine lasts longer in children</a:t>
            </a:r>
          </a:p>
          <a:p>
            <a:pPr marL="285750" indent="-285750" algn="l">
              <a:buFont typeface="Arial" panose="020B0604020202020204" pitchFamily="34" charset="0"/>
              <a:buChar char="•"/>
            </a:pPr>
            <a:r>
              <a:rPr lang="en-GB" sz="1600" dirty="0"/>
              <a:t>Provides early protection for children and reduces transmission to the wider population</a:t>
            </a:r>
          </a:p>
          <a:p>
            <a:pPr marL="171450" indent="-171450" algn="l">
              <a:buFont typeface="Arial" panose="020B0604020202020204" pitchFamily="34" charset="0"/>
              <a:buChar char="•"/>
            </a:pPr>
            <a:r>
              <a:rPr lang="en-GB" sz="1600" b="1" dirty="0"/>
              <a:t>Trivalent vaccines</a:t>
            </a:r>
          </a:p>
          <a:p>
            <a:pPr marL="171450" indent="-171450" algn="l">
              <a:buFont typeface="Arial" panose="020B0604020202020204" pitchFamily="34" charset="0"/>
              <a:buChar char="•"/>
            </a:pPr>
            <a:r>
              <a:rPr lang="en-GB" sz="1600" dirty="0"/>
              <a:t>B/Yamagata lineage antigen no longer required</a:t>
            </a:r>
          </a:p>
          <a:p>
            <a:pPr marL="171450" indent="-171450" algn="l">
              <a:buFont typeface="Arial" panose="020B0604020202020204" pitchFamily="34" charset="0"/>
              <a:buChar char="•"/>
            </a:pPr>
            <a:r>
              <a:rPr lang="en-GB" sz="1600" dirty="0"/>
              <a:t>All vaccines for the 2025/2026 flu season in the </a:t>
            </a:r>
            <a:r>
              <a:rPr lang="en-GB" sz="1600"/>
              <a:t>UK are Trivalent </a:t>
            </a:r>
            <a:r>
              <a:rPr lang="en-GB" sz="1600" dirty="0"/>
              <a:t>formulations</a:t>
            </a:r>
          </a:p>
          <a:p>
            <a:pPr marL="171450" indent="-171450" algn="l">
              <a:buFont typeface="Arial" panose="020B0604020202020204" pitchFamily="34" charset="0"/>
              <a:buChar char="•"/>
            </a:pPr>
            <a:endParaRPr lang="en-GB" sz="1600" b="1"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normAutofit/>
          </a:bodyPr>
          <a:lstStyle/>
          <a:p>
            <a:r>
              <a:rPr lang="en-GB"/>
              <a:t>JCVI advice for the 2025/26 flu programme</a:t>
            </a:r>
          </a:p>
        </p:txBody>
      </p:sp>
      <p:graphicFrame>
        <p:nvGraphicFramePr>
          <p:cNvPr id="3" name="Diagram 2">
            <a:hlinkClick r:id="rId3"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hlinkClick r:id="rId3" action="ppaction://hlinksldjump"/>
            <a:extLst>
              <a:ext uri="{FF2B5EF4-FFF2-40B4-BE49-F238E27FC236}">
                <a16:creationId xmlns:a16="http://schemas.microsoft.com/office/drawing/2014/main" id="{15E56231-30B4-5D43-B04E-125B7FE4CD4A}"/>
              </a:ext>
            </a:extLst>
          </p:cNvPr>
          <p:cNvGraphicFramePr/>
          <p:nvPr>
            <p:extLst>
              <p:ext uri="{D42A27DB-BD31-4B8C-83A1-F6EECF244321}">
                <p14:modId xmlns:p14="http://schemas.microsoft.com/office/powerpoint/2010/main" val="3955619840"/>
              </p:ext>
            </p:extLst>
          </p:nvPr>
        </p:nvGraphicFramePr>
        <p:xfrm>
          <a:off x="321076" y="48862"/>
          <a:ext cx="8128000" cy="5898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a:extLst>
              <a:ext uri="{FF2B5EF4-FFF2-40B4-BE49-F238E27FC236}">
                <a16:creationId xmlns:a16="http://schemas.microsoft.com/office/drawing/2014/main" id="{B82DF4AB-4FFC-FB46-9EFD-C3F8E721D4AE}"/>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8626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AD6C-C0D7-1B5E-82D6-C7CFA1BFC83C}"/>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0BD01A4-B7A5-7DD5-9CB8-ED76BD91F6B7}"/>
              </a:ext>
            </a:extLst>
          </p:cNvPr>
          <p:cNvSpPr>
            <a:spLocks noGrp="1"/>
          </p:cNvSpPr>
          <p:nvPr>
            <p:ph type="title"/>
          </p:nvPr>
        </p:nvSpPr>
        <p:spPr>
          <a:xfrm>
            <a:off x="432000" y="432000"/>
            <a:ext cx="11404154" cy="468440"/>
          </a:xfrm>
        </p:spPr>
        <p:txBody>
          <a:bodyPr>
            <a:noAutofit/>
          </a:bodyPr>
          <a:lstStyle/>
          <a:p>
            <a:r>
              <a:rPr lang="en-GB" sz="3800" spc="-40"/>
              <a:t>Adult Vaccines 2025/26</a:t>
            </a:r>
          </a:p>
        </p:txBody>
      </p:sp>
      <p:graphicFrame>
        <p:nvGraphicFramePr>
          <p:cNvPr id="3" name="Content Placeholder 2">
            <a:extLst>
              <a:ext uri="{FF2B5EF4-FFF2-40B4-BE49-F238E27FC236}">
                <a16:creationId xmlns:a16="http://schemas.microsoft.com/office/drawing/2014/main" id="{84A625DB-CC85-48A1-09A1-716B8BD34387}"/>
              </a:ext>
            </a:extLst>
          </p:cNvPr>
          <p:cNvGraphicFramePr>
            <a:graphicFrameLocks noGrp="1"/>
          </p:cNvGraphicFramePr>
          <p:nvPr>
            <p:ph idx="1"/>
            <p:extLst>
              <p:ext uri="{D42A27DB-BD31-4B8C-83A1-F6EECF244321}">
                <p14:modId xmlns:p14="http://schemas.microsoft.com/office/powerpoint/2010/main" val="1974698909"/>
              </p:ext>
            </p:extLst>
          </p:nvPr>
        </p:nvGraphicFramePr>
        <p:xfrm>
          <a:off x="548120" y="900440"/>
          <a:ext cx="10908812" cy="5917201"/>
        </p:xfrm>
        <a:graphic>
          <a:graphicData uri="http://schemas.openxmlformats.org/drawingml/2006/table">
            <a:tbl>
              <a:tblPr firstRow="1" bandRow="1">
                <a:tableStyleId>{5C22544A-7EE6-4342-B048-85BDC9FD1C3A}</a:tableStyleId>
              </a:tblPr>
              <a:tblGrid>
                <a:gridCol w="4241838">
                  <a:extLst>
                    <a:ext uri="{9D8B030D-6E8A-4147-A177-3AD203B41FA5}">
                      <a16:colId xmlns:a16="http://schemas.microsoft.com/office/drawing/2014/main" val="3439151486"/>
                    </a:ext>
                  </a:extLst>
                </a:gridCol>
                <a:gridCol w="6666974">
                  <a:extLst>
                    <a:ext uri="{9D8B030D-6E8A-4147-A177-3AD203B41FA5}">
                      <a16:colId xmlns:a16="http://schemas.microsoft.com/office/drawing/2014/main" val="1072472794"/>
                    </a:ext>
                  </a:extLst>
                </a:gridCol>
              </a:tblGrid>
              <a:tr h="290822">
                <a:tc>
                  <a:txBody>
                    <a:bodyPr/>
                    <a:lstStyle/>
                    <a:p>
                      <a:r>
                        <a:rPr lang="en-GB" sz="1400">
                          <a:solidFill>
                            <a:schemeClr val="bg1"/>
                          </a:solidFill>
                        </a:rPr>
                        <a:t>Eligible Age Group</a:t>
                      </a:r>
                    </a:p>
                  </a:txBody>
                  <a:tcPr/>
                </a:tc>
                <a:tc>
                  <a:txBody>
                    <a:bodyPr/>
                    <a:lstStyle/>
                    <a:p>
                      <a:r>
                        <a:rPr lang="en-GB" sz="1400">
                          <a:solidFill>
                            <a:schemeClr val="bg1"/>
                          </a:solidFill>
                        </a:rPr>
                        <a:t>Vaccine</a:t>
                      </a:r>
                    </a:p>
                  </a:txBody>
                  <a:tcPr/>
                </a:tc>
                <a:extLst>
                  <a:ext uri="{0D108BD9-81ED-4DB2-BD59-A6C34878D82A}">
                    <a16:rowId xmlns:a16="http://schemas.microsoft.com/office/drawing/2014/main" val="527975212"/>
                  </a:ext>
                </a:extLst>
              </a:tr>
              <a:tr h="2326575">
                <a:tc>
                  <a:txBody>
                    <a:bodyPr/>
                    <a:lstStyle/>
                    <a:p>
                      <a:r>
                        <a:rPr lang="en-GB" sz="1400" kern="1200">
                          <a:solidFill>
                            <a:schemeClr val="tx1"/>
                          </a:solidFill>
                          <a:effectLst/>
                          <a:latin typeface="+mn-lt"/>
                          <a:ea typeface="+mn-ea"/>
                          <a:cs typeface="+mn-cs"/>
                        </a:rPr>
                        <a:t>Aged 18 to 64 years in a clinical risk group</a:t>
                      </a:r>
                    </a:p>
                    <a:p>
                      <a:r>
                        <a:rPr lang="en-GB" sz="1400" kern="1200">
                          <a:solidFill>
                            <a:schemeClr val="tx1"/>
                          </a:solidFill>
                          <a:effectLst/>
                          <a:latin typeface="+mn-lt"/>
                          <a:ea typeface="+mn-ea"/>
                          <a:cs typeface="+mn-cs"/>
                        </a:rPr>
                        <a:t>(including pregnant women)</a:t>
                      </a:r>
                    </a:p>
                    <a:p>
                      <a:endParaRPr lang="en-GB" sz="1400" kern="1200">
                        <a:solidFill>
                          <a:schemeClr val="tx1"/>
                        </a:solidFill>
                        <a:effectLst/>
                        <a:latin typeface="+mn-lt"/>
                        <a:ea typeface="+mn-ea"/>
                        <a:cs typeface="+mn-cs"/>
                      </a:endParaRPr>
                    </a:p>
                    <a:p>
                      <a:r>
                        <a:rPr lang="en-GB" sz="1400" u="none" strike="noStrike" kern="1200">
                          <a:solidFill>
                            <a:schemeClr val="tx1"/>
                          </a:solidFill>
                          <a:effectLst/>
                          <a:latin typeface="+mn-lt"/>
                          <a:ea typeface="+mn-ea"/>
                          <a:cs typeface="+mn-cs"/>
                        </a:rPr>
                        <a:t> </a:t>
                      </a:r>
                    </a:p>
                  </a:txBody>
                  <a:tcPr/>
                </a:tc>
                <a:tc>
                  <a:txBody>
                    <a:bodyPr/>
                    <a:lstStyle/>
                    <a:p>
                      <a:r>
                        <a:rPr lang="en-GB" sz="1400" dirty="0">
                          <a:solidFill>
                            <a:schemeClr val="tx1"/>
                          </a:solidFill>
                        </a:rPr>
                        <a:t>1st choice:</a:t>
                      </a:r>
                    </a:p>
                    <a:p>
                      <a:pPr marL="285750" indent="-285750">
                        <a:buFont typeface="Arial" panose="020B0604020202020204" pitchFamily="34" charset="0"/>
                        <a:buChar char="•"/>
                      </a:pPr>
                      <a:r>
                        <a:rPr lang="en-GB" sz="1400" b="1" i="0" kern="1200" dirty="0">
                          <a:solidFill>
                            <a:schemeClr val="tx1"/>
                          </a:solidFill>
                          <a:effectLst/>
                          <a:latin typeface="+mn-lt"/>
                          <a:ea typeface="+mn-ea"/>
                          <a:cs typeface="+mn-cs"/>
                        </a:rPr>
                        <a:t>I</a:t>
                      </a:r>
                      <a:r>
                        <a:rPr lang="en-GB" sz="1400" b="1" dirty="0">
                          <a:solidFill>
                            <a:schemeClr val="tx1"/>
                          </a:solidFill>
                        </a:rPr>
                        <a:t>IVc </a:t>
                      </a:r>
                      <a:r>
                        <a:rPr lang="en-GB" sz="1400" dirty="0">
                          <a:solidFill>
                            <a:schemeClr val="tx1"/>
                          </a:solidFill>
                        </a:rPr>
                        <a:t>(cell cultured trivalent influenza vaccine)</a:t>
                      </a:r>
                      <a:endParaRPr lang="en-GB" sz="1400" b="0" i="0" kern="1200" dirty="0">
                        <a:solidFill>
                          <a:schemeClr val="tx1"/>
                        </a:solidFill>
                        <a:effectLst/>
                        <a:latin typeface="+mn-lt"/>
                        <a:ea typeface="+mn-ea"/>
                        <a:cs typeface="+mn-cs"/>
                      </a:endParaRPr>
                    </a:p>
                    <a:p>
                      <a:pPr marL="0" indent="0">
                        <a:buFont typeface="Arial" panose="020B0604020202020204" pitchFamily="34" charset="0"/>
                        <a:buNone/>
                      </a:pPr>
                      <a:r>
                        <a:rPr lang="en-GB" sz="1400" b="0" i="0" kern="1200" dirty="0">
                          <a:solidFill>
                            <a:schemeClr val="tx1"/>
                          </a:solidFill>
                          <a:effectLst/>
                          <a:latin typeface="+mn-lt"/>
                          <a:ea typeface="+mn-ea"/>
                          <a:cs typeface="+mn-cs"/>
                        </a:rPr>
                        <a:t>or </a:t>
                      </a:r>
                    </a:p>
                    <a:p>
                      <a:pPr marL="285750" indent="-285750">
                        <a:buFont typeface="Arial" panose="020B0604020202020204" pitchFamily="34" charset="0"/>
                        <a:buChar char="•"/>
                      </a:pPr>
                      <a:r>
                        <a:rPr lang="en-GB" sz="1400" b="1" i="0" kern="1200" dirty="0">
                          <a:solidFill>
                            <a:schemeClr val="tx1"/>
                          </a:solidFill>
                          <a:effectLst/>
                          <a:latin typeface="+mn-lt"/>
                          <a:ea typeface="+mn-ea"/>
                          <a:cs typeface="+mn-cs"/>
                        </a:rPr>
                        <a:t>I</a:t>
                      </a:r>
                      <a:r>
                        <a:rPr lang="en-GB" sz="1400" b="1" dirty="0">
                          <a:solidFill>
                            <a:schemeClr val="tx1"/>
                          </a:solidFill>
                        </a:rPr>
                        <a:t>IVr</a:t>
                      </a:r>
                      <a:r>
                        <a:rPr lang="en-GB" sz="1400" dirty="0">
                          <a:solidFill>
                            <a:schemeClr val="tx1"/>
                          </a:solidFill>
                        </a:rPr>
                        <a:t> (recombinant trivalent influenza vaccine)</a:t>
                      </a:r>
                      <a:endParaRPr lang="en-GB" sz="1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kern="1200" dirty="0">
                          <a:solidFill>
                            <a:schemeClr val="tx1"/>
                          </a:solidFill>
                          <a:effectLst/>
                          <a:latin typeface="+mn-lt"/>
                          <a:ea typeface="+mn-ea"/>
                          <a:cs typeface="+mn-cs"/>
                        </a:rPr>
                        <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rPr>
                        <a:t>aIIV</a:t>
                      </a:r>
                      <a:r>
                        <a:rPr lang="en-GB" sz="1400" b="1" i="0" kern="1200" dirty="0">
                          <a:solidFill>
                            <a:schemeClr val="tx1"/>
                          </a:solidFill>
                          <a:effectLst/>
                          <a:latin typeface="+mn-lt"/>
                          <a:ea typeface="+mn-ea"/>
                          <a:cs typeface="+mn-cs"/>
                        </a:rPr>
                        <a:t> </a:t>
                      </a:r>
                      <a:r>
                        <a:rPr lang="en-GB" sz="1400" b="0" i="0" kern="1200" dirty="0">
                          <a:solidFill>
                            <a:schemeClr val="tx1"/>
                          </a:solidFill>
                          <a:effectLst/>
                          <a:latin typeface="+mn-lt"/>
                          <a:ea typeface="+mn-ea"/>
                          <a:cs typeface="+mn-cs"/>
                        </a:rPr>
                        <a:t> (</a:t>
                      </a:r>
                      <a:r>
                        <a:rPr lang="en-GB" sz="1400" dirty="0">
                          <a:solidFill>
                            <a:schemeClr val="tx1"/>
                          </a:solidFill>
                          <a:latin typeface="+mn-lt"/>
                        </a:rPr>
                        <a:t>adjuvanted trivalent influenza vaccine)</a:t>
                      </a:r>
                      <a:r>
                        <a:rPr lang="en-GB" sz="1400" dirty="0"/>
                        <a:t> </a:t>
                      </a:r>
                      <a:r>
                        <a:rPr lang="en-GB" sz="1400" b="0" i="0" kern="1200" dirty="0">
                          <a:solidFill>
                            <a:schemeClr val="tx1"/>
                          </a:solidFill>
                          <a:effectLst/>
                          <a:latin typeface="+mn-lt"/>
                          <a:ea typeface="+mn-ea"/>
                          <a:cs typeface="+mn-cs"/>
                        </a:rPr>
                        <a:t>from 50 years of 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kern="1200" dirty="0">
                          <a:solidFill>
                            <a:schemeClr val="tx1"/>
                          </a:solidFill>
                          <a:effectLst/>
                          <a:latin typeface="+mn-lt"/>
                          <a:ea typeface="+mn-ea"/>
                          <a:cs typeface="+mn-cs"/>
                        </a:rPr>
                        <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kern="1200" dirty="0">
                          <a:solidFill>
                            <a:schemeClr val="tx1"/>
                          </a:solidFill>
                          <a:effectLst/>
                          <a:latin typeface="+mn-lt"/>
                          <a:ea typeface="+mn-ea"/>
                          <a:cs typeface="+mn-cs"/>
                        </a:rPr>
                        <a:t>I</a:t>
                      </a:r>
                      <a:r>
                        <a:rPr lang="en-GB" sz="1400" b="1" dirty="0">
                          <a:solidFill>
                            <a:schemeClr val="tx1"/>
                          </a:solidFill>
                        </a:rPr>
                        <a:t>IV-HD</a:t>
                      </a:r>
                      <a:r>
                        <a:rPr lang="en-GB" sz="1400" b="0" i="0" kern="1200" dirty="0">
                          <a:solidFill>
                            <a:schemeClr val="tx1"/>
                          </a:solidFill>
                          <a:effectLst/>
                          <a:latin typeface="+mn-lt"/>
                          <a:ea typeface="+mn-ea"/>
                          <a:cs typeface="+mn-cs"/>
                        </a:rPr>
                        <a:t> (</a:t>
                      </a:r>
                      <a:r>
                        <a:rPr lang="en-GB" sz="1400" dirty="0">
                          <a:solidFill>
                            <a:schemeClr val="tx1"/>
                          </a:solidFill>
                        </a:rPr>
                        <a:t>high dose inactivated vaccine) </a:t>
                      </a:r>
                      <a:r>
                        <a:rPr lang="en-GB" sz="1400" b="0" i="0" kern="1200" dirty="0">
                          <a:solidFill>
                            <a:schemeClr val="tx1"/>
                          </a:solidFill>
                          <a:effectLst/>
                          <a:latin typeface="+mn-lt"/>
                          <a:ea typeface="+mn-ea"/>
                          <a:cs typeface="+mn-cs"/>
                        </a:rPr>
                        <a:t>from 60 years of age</a:t>
                      </a:r>
                    </a:p>
                    <a:p>
                      <a:pPr marL="0" indent="0">
                        <a:buFont typeface="Arial" panose="020B0604020202020204" pitchFamily="34" charset="0"/>
                        <a:buNone/>
                      </a:pPr>
                      <a:endParaRPr lang="en-GB" sz="1400" b="0" i="0" kern="1200" dirty="0">
                        <a:solidFill>
                          <a:schemeClr val="tx1"/>
                        </a:solidFill>
                        <a:effectLst/>
                        <a:latin typeface="+mn-lt"/>
                        <a:ea typeface="+mn-ea"/>
                        <a:cs typeface="+mn-cs"/>
                      </a:endParaRPr>
                    </a:p>
                    <a:p>
                      <a:pPr marL="0" indent="0">
                        <a:buFont typeface="Arial" panose="020B0604020202020204" pitchFamily="34" charset="0"/>
                        <a:buNone/>
                      </a:pPr>
                      <a:r>
                        <a:rPr lang="en-GB" sz="1400" b="0" i="0" kern="1200" dirty="0">
                          <a:solidFill>
                            <a:schemeClr val="tx1"/>
                          </a:solidFill>
                          <a:effectLst/>
                          <a:latin typeface="+mn-lt"/>
                          <a:ea typeface="+mn-ea"/>
                          <a:cs typeface="+mn-cs"/>
                        </a:rPr>
                        <a:t>2</a:t>
                      </a:r>
                      <a:r>
                        <a:rPr lang="en-GB" sz="1400" b="0" i="0" kern="1200" baseline="30000" dirty="0">
                          <a:solidFill>
                            <a:schemeClr val="tx1"/>
                          </a:solidFill>
                          <a:effectLst/>
                          <a:latin typeface="+mn-lt"/>
                          <a:ea typeface="+mn-ea"/>
                          <a:cs typeface="+mn-cs"/>
                        </a:rPr>
                        <a:t>nd</a:t>
                      </a:r>
                      <a:r>
                        <a:rPr lang="en-GB" sz="1400" b="0" i="0" kern="1200" dirty="0">
                          <a:solidFill>
                            <a:schemeClr val="tx1"/>
                          </a:solidFill>
                          <a:effectLst/>
                          <a:latin typeface="+mn-lt"/>
                          <a:ea typeface="+mn-ea"/>
                          <a:cs typeface="+mn-cs"/>
                        </a:rPr>
                        <a:t> choice: </a:t>
                      </a:r>
                    </a:p>
                    <a:p>
                      <a:pPr marL="285750" indent="-285750">
                        <a:buFont typeface="Arial" panose="020B0604020202020204" pitchFamily="34" charset="0"/>
                        <a:buChar char="•"/>
                      </a:pPr>
                      <a:r>
                        <a:rPr lang="en-GB" sz="1400" b="1" i="0" kern="1200" dirty="0">
                          <a:solidFill>
                            <a:schemeClr val="tx1"/>
                          </a:solidFill>
                          <a:effectLst/>
                          <a:latin typeface="+mn-lt"/>
                          <a:ea typeface="+mn-ea"/>
                          <a:cs typeface="+mn-cs"/>
                        </a:rPr>
                        <a:t> I</a:t>
                      </a:r>
                      <a:r>
                        <a:rPr lang="en-GB" sz="1400" b="1" dirty="0">
                          <a:solidFill>
                            <a:schemeClr val="tx1"/>
                          </a:solidFill>
                        </a:rPr>
                        <a:t>IVe  </a:t>
                      </a:r>
                      <a:r>
                        <a:rPr lang="en-GB" sz="1400" dirty="0">
                          <a:solidFill>
                            <a:schemeClr val="tx1"/>
                          </a:solidFill>
                        </a:rPr>
                        <a:t>(egg cultured trivalent influenza vaccine)</a:t>
                      </a:r>
                      <a:endParaRPr sz="1400" dirty="0">
                        <a:solidFill>
                          <a:schemeClr val="tx1"/>
                        </a:solidFill>
                      </a:endParaRPr>
                    </a:p>
                  </a:txBody>
                  <a:tcPr/>
                </a:tc>
                <a:extLst>
                  <a:ext uri="{0D108BD9-81ED-4DB2-BD59-A6C34878D82A}">
                    <a16:rowId xmlns:a16="http://schemas.microsoft.com/office/drawing/2014/main" val="3939314590"/>
                  </a:ext>
                </a:extLst>
              </a:tr>
              <a:tr h="1919425">
                <a:tc>
                  <a:txBody>
                    <a:bodyPr/>
                    <a:lstStyle/>
                    <a:p>
                      <a:r>
                        <a:rPr lang="en-GB" sz="1400" kern="1200">
                          <a:solidFill>
                            <a:schemeClr val="tx1"/>
                          </a:solidFill>
                          <a:effectLst/>
                          <a:latin typeface="+mn-lt"/>
                          <a:ea typeface="+mn-ea"/>
                          <a:cs typeface="+mn-cs"/>
                        </a:rPr>
                        <a:t>Aged 65 years and over</a:t>
                      </a:r>
                    </a:p>
                    <a:p>
                      <a:endParaRPr lang="en-GB" sz="1400" kern="1200">
                        <a:solidFill>
                          <a:schemeClr val="tx1"/>
                        </a:solidFill>
                        <a:effectLst/>
                        <a:latin typeface="+mn-lt"/>
                        <a:ea typeface="+mn-ea"/>
                        <a:cs typeface="+mn-cs"/>
                      </a:endParaRPr>
                    </a:p>
                    <a:p>
                      <a:endParaRPr lang="en-GB" sz="1400">
                        <a:solidFill>
                          <a:schemeClr val="tx1"/>
                        </a:solidFill>
                      </a:endParaRPr>
                    </a:p>
                  </a:txBody>
                  <a:tcPr/>
                </a:tc>
                <a:tc>
                  <a:txBody>
                    <a:bodyPr/>
                    <a:lstStyle/>
                    <a:p>
                      <a:r>
                        <a:rPr lang="en-GB" sz="1400" kern="1200" dirty="0">
                          <a:solidFill>
                            <a:schemeClr val="tx1"/>
                          </a:solidFill>
                          <a:effectLst/>
                          <a:latin typeface="+mn-lt"/>
                          <a:ea typeface="+mn-ea"/>
                          <a:cs typeface="+mn-cs"/>
                        </a:rPr>
                        <a:t>1</a:t>
                      </a:r>
                      <a:r>
                        <a:rPr lang="en-GB" sz="1400" kern="1200" baseline="30000" dirty="0">
                          <a:solidFill>
                            <a:schemeClr val="tx1"/>
                          </a:solidFill>
                          <a:effectLst/>
                          <a:latin typeface="+mn-lt"/>
                          <a:ea typeface="+mn-ea"/>
                          <a:cs typeface="+mn-cs"/>
                        </a:rPr>
                        <a:t>st</a:t>
                      </a:r>
                      <a:r>
                        <a:rPr lang="en-GB" sz="1400" kern="1200" dirty="0">
                          <a:solidFill>
                            <a:schemeClr val="tx1"/>
                          </a:solidFill>
                          <a:effectLst/>
                          <a:latin typeface="+mn-lt"/>
                          <a:ea typeface="+mn-ea"/>
                          <a:cs typeface="+mn-cs"/>
                        </a:rPr>
                        <a:t> choice:</a:t>
                      </a:r>
                    </a:p>
                    <a:p>
                      <a:pPr marL="285750" indent="-285750">
                        <a:buFont typeface="Arial" panose="020B0604020202020204" pitchFamily="34" charset="0"/>
                        <a:buChar char="•"/>
                      </a:pPr>
                      <a:r>
                        <a:rPr lang="en-GB" sz="1400" b="1" dirty="0">
                          <a:solidFill>
                            <a:schemeClr val="tx1"/>
                          </a:solidFill>
                        </a:rPr>
                        <a:t>aIIV </a:t>
                      </a:r>
                      <a:r>
                        <a:rPr lang="en-GB" sz="1400" b="0" i="0" kern="1200" dirty="0">
                          <a:solidFill>
                            <a:schemeClr val="tx1"/>
                          </a:solidFill>
                          <a:effectLst/>
                          <a:latin typeface="+mn-lt"/>
                          <a:ea typeface="+mn-ea"/>
                          <a:cs typeface="+mn-cs"/>
                        </a:rPr>
                        <a:t>(</a:t>
                      </a:r>
                      <a:r>
                        <a:rPr lang="en-GB" sz="1400" dirty="0">
                          <a:solidFill>
                            <a:schemeClr val="tx1"/>
                          </a:solidFill>
                          <a:latin typeface="+mn-lt"/>
                        </a:rPr>
                        <a:t>adjuvanted trivalent influenza vaccine)</a:t>
                      </a:r>
                      <a:r>
                        <a:rPr lang="en-GB" sz="1400" dirty="0"/>
                        <a:t> </a:t>
                      </a:r>
                      <a:endParaRPr lang="en-GB" sz="1400" b="0" i="0" kern="1200" dirty="0">
                        <a:solidFill>
                          <a:schemeClr val="tx1"/>
                        </a:solidFill>
                        <a:effectLst/>
                        <a:latin typeface="+mn-lt"/>
                        <a:ea typeface="+mn-ea"/>
                        <a:cs typeface="+mn-cs"/>
                      </a:endParaRPr>
                    </a:p>
                    <a:p>
                      <a:pPr marL="0" indent="0">
                        <a:buFont typeface="Arial" panose="020B0604020202020204" pitchFamily="34" charset="0"/>
                        <a:buNone/>
                      </a:pPr>
                      <a:r>
                        <a:rPr lang="en-GB" sz="1400" b="0" i="0" kern="1200" dirty="0">
                          <a:solidFill>
                            <a:schemeClr val="tx1"/>
                          </a:solidFill>
                          <a:effectLst/>
                          <a:latin typeface="+mn-lt"/>
                          <a:ea typeface="+mn-ea"/>
                          <a:cs typeface="+mn-cs"/>
                        </a:rPr>
                        <a:t>or</a:t>
                      </a:r>
                    </a:p>
                    <a:p>
                      <a:pPr marL="285750" indent="-285750">
                        <a:buFont typeface="Arial" panose="020B0604020202020204" pitchFamily="34" charset="0"/>
                        <a:buChar char="•"/>
                      </a:pPr>
                      <a:r>
                        <a:rPr lang="en-GB" sz="1400" b="1" dirty="0">
                          <a:solidFill>
                            <a:schemeClr val="tx1"/>
                          </a:solidFill>
                        </a:rPr>
                        <a:t>IIV-HD </a:t>
                      </a:r>
                      <a:r>
                        <a:rPr lang="en-GB" sz="1400" b="0" i="0" kern="1200" dirty="0">
                          <a:solidFill>
                            <a:schemeClr val="tx1"/>
                          </a:solidFill>
                          <a:effectLst/>
                          <a:latin typeface="+mn-lt"/>
                          <a:ea typeface="+mn-ea"/>
                          <a:cs typeface="+mn-cs"/>
                        </a:rPr>
                        <a:t>(</a:t>
                      </a:r>
                      <a:r>
                        <a:rPr lang="en-GB" sz="1400" dirty="0">
                          <a:solidFill>
                            <a:schemeClr val="tx1"/>
                          </a:solidFill>
                        </a:rPr>
                        <a:t>high dose inactivated vaccine) </a:t>
                      </a:r>
                    </a:p>
                    <a:p>
                      <a:pPr marL="0" indent="0">
                        <a:buFont typeface="Arial" panose="020B0604020202020204" pitchFamily="34" charset="0"/>
                        <a:buNone/>
                      </a:pPr>
                      <a:r>
                        <a:rPr lang="en-GB" sz="1400" b="0" i="0" kern="1200" dirty="0">
                          <a:solidFill>
                            <a:schemeClr val="tx1"/>
                          </a:solidFill>
                          <a:effectLst/>
                          <a:latin typeface="+mn-lt"/>
                          <a:ea typeface="+mn-ea"/>
                          <a:cs typeface="+mn-cs"/>
                        </a:rPr>
                        <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rPr>
                        <a:t>IIVr </a:t>
                      </a:r>
                      <a:r>
                        <a:rPr lang="en-GB" sz="1400" dirty="0">
                          <a:solidFill>
                            <a:schemeClr val="tx1"/>
                          </a:solidFill>
                        </a:rPr>
                        <a:t>(recombinant trivalent influenza vaccine)</a:t>
                      </a:r>
                      <a:endParaRPr lang="en-GB" sz="1400" b="0" i="0" kern="1200" dirty="0">
                        <a:solidFill>
                          <a:schemeClr val="tx1"/>
                        </a:solidFill>
                        <a:effectLst/>
                        <a:latin typeface="+mn-lt"/>
                        <a:ea typeface="+mn-ea"/>
                        <a:cs typeface="+mn-cs"/>
                      </a:endParaRPr>
                    </a:p>
                    <a:p>
                      <a:pPr marL="0" indent="0">
                        <a:buFont typeface="Arial" panose="020B0604020202020204" pitchFamily="34" charset="0"/>
                        <a:buNone/>
                      </a:pP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2</a:t>
                      </a:r>
                      <a:r>
                        <a:rPr lang="en-GB" sz="1400" kern="1200" baseline="30000" dirty="0">
                          <a:solidFill>
                            <a:schemeClr val="tx1"/>
                          </a:solidFill>
                          <a:effectLst/>
                          <a:latin typeface="+mn-lt"/>
                          <a:ea typeface="+mn-ea"/>
                          <a:cs typeface="+mn-cs"/>
                        </a:rPr>
                        <a:t>nd</a:t>
                      </a:r>
                      <a:r>
                        <a:rPr lang="en-GB" sz="1400" kern="1200" dirty="0">
                          <a:solidFill>
                            <a:schemeClr val="tx1"/>
                          </a:solidFill>
                          <a:effectLst/>
                          <a:latin typeface="+mn-lt"/>
                          <a:ea typeface="+mn-ea"/>
                          <a:cs typeface="+mn-cs"/>
                        </a:rPr>
                        <a:t>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kern="1200" dirty="0">
                          <a:solidFill>
                            <a:schemeClr val="tx1"/>
                          </a:solidFill>
                          <a:effectLst/>
                          <a:latin typeface="+mn-lt"/>
                          <a:ea typeface="+mn-ea"/>
                          <a:cs typeface="+mn-cs"/>
                        </a:rPr>
                        <a:t>I</a:t>
                      </a:r>
                      <a:r>
                        <a:rPr lang="en-GB" sz="1400" b="1" dirty="0">
                          <a:solidFill>
                            <a:schemeClr val="tx1"/>
                          </a:solidFill>
                        </a:rPr>
                        <a:t>IVc</a:t>
                      </a:r>
                      <a:r>
                        <a:rPr lang="en-GB" sz="1400" dirty="0">
                          <a:solidFill>
                            <a:schemeClr val="tx1"/>
                          </a:solidFill>
                        </a:rPr>
                        <a:t> (cell cultured trivalent influenza vaccine)</a:t>
                      </a:r>
                      <a:endParaRPr lang="en-GB" sz="1400" kern="1200" dirty="0">
                        <a:solidFill>
                          <a:schemeClr val="tx1"/>
                        </a:solidFill>
                        <a:effectLst/>
                        <a:latin typeface="+mn-lt"/>
                        <a:ea typeface="+mn-ea"/>
                        <a:cs typeface="+mn-cs"/>
                      </a:endParaRPr>
                    </a:p>
                  </a:txBody>
                  <a:tcPr/>
                </a:tc>
                <a:extLst>
                  <a:ext uri="{0D108BD9-81ED-4DB2-BD59-A6C34878D82A}">
                    <a16:rowId xmlns:a16="http://schemas.microsoft.com/office/drawing/2014/main" val="747587972"/>
                  </a:ext>
                </a:extLst>
              </a:tr>
              <a:tr h="1162321">
                <a:tc gridSpan="2">
                  <a:txBody>
                    <a:bodyPr/>
                    <a:lstStyle/>
                    <a:p>
                      <a:pPr marL="0" indent="0">
                        <a:buFont typeface="Arial" panose="020B0604020202020204" pitchFamily="34" charset="0"/>
                        <a:buNone/>
                      </a:pPr>
                      <a:r>
                        <a:rPr lang="en-GB" sz="1400" b="0" i="0" kern="1200" dirty="0">
                          <a:solidFill>
                            <a:schemeClr val="tx1"/>
                          </a:solidFill>
                          <a:effectLst/>
                          <a:latin typeface="+mn-lt"/>
                          <a:ea typeface="+mn-ea"/>
                          <a:cs typeface="+mn-cs"/>
                        </a:rPr>
                        <a:t>* Where a provider does not have a first line vaccine in stock, patients should be directed to an alternative provider who has stock of a first line vaccine or told to rebook when the new stock is available. Vaccination with a second line vaccine should only be considered on an exceptional basis where there is a valid reason why the patient may not return for a further appointment. </a:t>
                      </a:r>
                      <a:endParaRPr lang="en-GB" sz="1400" dirty="0">
                        <a:solidFill>
                          <a:schemeClr val="tx1"/>
                        </a:solidFill>
                      </a:endParaRPr>
                    </a:p>
                  </a:txBody>
                  <a:tcPr/>
                </a:tc>
                <a:tc hMerge="1">
                  <a:txBody>
                    <a:bodyPr/>
                    <a:lstStyle/>
                    <a:p>
                      <a:pPr marL="285750" indent="-285750">
                        <a:buFont typeface="Arial" panose="020B0604020202020204" pitchFamily="34" charset="0"/>
                        <a:buChar char="•"/>
                      </a:pPr>
                      <a:endParaRPr lang="en-GB" sz="1400" kern="1200">
                        <a:solidFill>
                          <a:schemeClr val="tx1"/>
                        </a:solidFill>
                        <a:effectLst/>
                        <a:latin typeface="+mn-lt"/>
                        <a:ea typeface="+mn-ea"/>
                        <a:cs typeface="+mn-cs"/>
                      </a:endParaRPr>
                    </a:p>
                  </a:txBody>
                  <a:tcPr/>
                </a:tc>
                <a:extLst>
                  <a:ext uri="{0D108BD9-81ED-4DB2-BD59-A6C34878D82A}">
                    <a16:rowId xmlns:a16="http://schemas.microsoft.com/office/drawing/2014/main" val="4058801767"/>
                  </a:ext>
                </a:extLst>
              </a:tr>
            </a:tbl>
          </a:graphicData>
        </a:graphic>
      </p:graphicFrame>
      <p:graphicFrame>
        <p:nvGraphicFramePr>
          <p:cNvPr id="2" name="Diagram 1">
            <a:hlinkClick r:id="rId3" action="ppaction://hlinksldjump"/>
            <a:extLst>
              <a:ext uri="{FF2B5EF4-FFF2-40B4-BE49-F238E27FC236}">
                <a16:creationId xmlns:a16="http://schemas.microsoft.com/office/drawing/2014/main" id="{9DAEFBCF-EF65-95EE-7834-87BBD2FBE5E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5DEACC2B-19AC-049B-A8A3-64CD11E1E38A}"/>
              </a:ext>
            </a:extLst>
          </p:cNvPr>
          <p:cNvGraphicFramePr/>
          <p:nvPr>
            <p:extLst>
              <p:ext uri="{D42A27DB-BD31-4B8C-83A1-F6EECF244321}">
                <p14:modId xmlns:p14="http://schemas.microsoft.com/office/powerpoint/2010/main" val="3966425401"/>
              </p:ext>
            </p:extLst>
          </p:nvPr>
        </p:nvGraphicFramePr>
        <p:xfrm>
          <a:off x="220554" y="15398"/>
          <a:ext cx="9217071" cy="3689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298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40D8-DD0F-CC1F-8AAA-AA2B60729BF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EE12651-0362-DDEE-5325-2D1B4CB869B8}"/>
              </a:ext>
            </a:extLst>
          </p:cNvPr>
          <p:cNvSpPr>
            <a:spLocks noGrp="1"/>
          </p:cNvSpPr>
          <p:nvPr>
            <p:ph type="title"/>
          </p:nvPr>
        </p:nvSpPr>
        <p:spPr>
          <a:xfrm>
            <a:off x="432000" y="681346"/>
            <a:ext cx="11404154" cy="516778"/>
          </a:xfrm>
        </p:spPr>
        <p:txBody>
          <a:bodyPr>
            <a:normAutofit fontScale="90000"/>
          </a:bodyPr>
          <a:lstStyle/>
          <a:p>
            <a:r>
              <a:rPr lang="en-GB" sz="4800" spc="-40" dirty="0"/>
              <a:t> </a:t>
            </a:r>
            <a:r>
              <a:rPr lang="en-GB" sz="4200" spc="-40" dirty="0"/>
              <a:t>Children’s Vaccines 2025/26</a:t>
            </a:r>
          </a:p>
        </p:txBody>
      </p:sp>
      <p:graphicFrame>
        <p:nvGraphicFramePr>
          <p:cNvPr id="3" name="Content Placeholder 2">
            <a:extLst>
              <a:ext uri="{FF2B5EF4-FFF2-40B4-BE49-F238E27FC236}">
                <a16:creationId xmlns:a16="http://schemas.microsoft.com/office/drawing/2014/main" id="{6CCF869F-18FA-C528-859A-402FF41F98D6}"/>
              </a:ext>
            </a:extLst>
          </p:cNvPr>
          <p:cNvGraphicFramePr>
            <a:graphicFrameLocks noGrp="1"/>
          </p:cNvGraphicFramePr>
          <p:nvPr>
            <p:ph idx="1"/>
            <p:extLst>
              <p:ext uri="{D42A27DB-BD31-4B8C-83A1-F6EECF244321}">
                <p14:modId xmlns:p14="http://schemas.microsoft.com/office/powerpoint/2010/main" val="2665263664"/>
              </p:ext>
            </p:extLst>
          </p:nvPr>
        </p:nvGraphicFramePr>
        <p:xfrm>
          <a:off x="589733" y="1451113"/>
          <a:ext cx="11088688" cy="4974887"/>
        </p:xfrm>
        <a:graphic>
          <a:graphicData uri="http://schemas.openxmlformats.org/drawingml/2006/table">
            <a:tbl>
              <a:tblPr firstRow="1" bandRow="1">
                <a:tableStyleId>{5C22544A-7EE6-4342-B048-85BDC9FD1C3A}</a:tableStyleId>
              </a:tblPr>
              <a:tblGrid>
                <a:gridCol w="4363565">
                  <a:extLst>
                    <a:ext uri="{9D8B030D-6E8A-4147-A177-3AD203B41FA5}">
                      <a16:colId xmlns:a16="http://schemas.microsoft.com/office/drawing/2014/main" val="3439151486"/>
                    </a:ext>
                  </a:extLst>
                </a:gridCol>
                <a:gridCol w="6725123">
                  <a:extLst>
                    <a:ext uri="{9D8B030D-6E8A-4147-A177-3AD203B41FA5}">
                      <a16:colId xmlns:a16="http://schemas.microsoft.com/office/drawing/2014/main" val="1072472794"/>
                    </a:ext>
                  </a:extLst>
                </a:gridCol>
              </a:tblGrid>
              <a:tr h="391695">
                <a:tc>
                  <a:txBody>
                    <a:bodyPr/>
                    <a:lstStyle/>
                    <a:p>
                      <a:r>
                        <a:rPr lang="en-GB">
                          <a:solidFill>
                            <a:schemeClr val="bg1"/>
                          </a:solidFill>
                        </a:rPr>
                        <a:t>Eligible Age group</a:t>
                      </a:r>
                    </a:p>
                  </a:txBody>
                  <a:tcPr/>
                </a:tc>
                <a:tc>
                  <a:txBody>
                    <a:bodyPr/>
                    <a:lstStyle/>
                    <a:p>
                      <a:r>
                        <a:rPr lang="en-GB">
                          <a:solidFill>
                            <a:schemeClr val="bg1"/>
                          </a:solidFill>
                        </a:rPr>
                        <a:t>Vaccine</a:t>
                      </a:r>
                    </a:p>
                  </a:txBody>
                  <a:tcPr/>
                </a:tc>
                <a:extLst>
                  <a:ext uri="{0D108BD9-81ED-4DB2-BD59-A6C34878D82A}">
                    <a16:rowId xmlns:a16="http://schemas.microsoft.com/office/drawing/2014/main" val="527975212"/>
                  </a:ext>
                </a:extLst>
              </a:tr>
              <a:tr h="1259577">
                <a:tc>
                  <a:txBody>
                    <a:bodyPr/>
                    <a:lstStyle/>
                    <a:p>
                      <a:r>
                        <a:rPr lang="en-GB" sz="1400" kern="1200">
                          <a:solidFill>
                            <a:schemeClr val="tx1"/>
                          </a:solidFill>
                          <a:effectLst/>
                          <a:latin typeface="+mn-lt"/>
                          <a:ea typeface="+mn-ea"/>
                          <a:cs typeface="+mn-cs"/>
                        </a:rPr>
                        <a:t>Children aged from 6 months to less than 2 years in a clinical risk group</a:t>
                      </a:r>
                      <a:endParaRPr lang="en-GB" sz="1400">
                        <a:solidFill>
                          <a:schemeClr val="tx1"/>
                        </a:solidFill>
                      </a:endParaRPr>
                    </a:p>
                  </a:txBody>
                  <a:tcPr/>
                </a:tc>
                <a:tc>
                  <a:txBody>
                    <a:bodyPr/>
                    <a:lstStyle/>
                    <a:p>
                      <a:r>
                        <a:rPr lang="en-GB" sz="1400" kern="1200" dirty="0">
                          <a:solidFill>
                            <a:schemeClr val="tx1"/>
                          </a:solidFill>
                          <a:effectLst/>
                          <a:latin typeface="+mn-lt"/>
                          <a:ea typeface="+mn-ea"/>
                          <a:cs typeface="+mn-cs"/>
                        </a:rPr>
                        <a:t>1</a:t>
                      </a:r>
                      <a:r>
                        <a:rPr lang="en-GB" sz="1400" kern="1200" baseline="30000" dirty="0">
                          <a:solidFill>
                            <a:schemeClr val="tx1"/>
                          </a:solidFill>
                          <a:effectLst/>
                          <a:latin typeface="+mn-lt"/>
                          <a:ea typeface="+mn-ea"/>
                          <a:cs typeface="+mn-cs"/>
                        </a:rPr>
                        <a:t>st</a:t>
                      </a:r>
                      <a:r>
                        <a:rPr lang="en-GB" sz="1400" kern="1200" dirty="0">
                          <a:solidFill>
                            <a:schemeClr val="tx1"/>
                          </a:solidFill>
                          <a:effectLst/>
                          <a:latin typeface="+mn-lt"/>
                          <a:ea typeface="+mn-ea"/>
                          <a:cs typeface="+mn-cs"/>
                        </a:rPr>
                        <a:t> choice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kern="1200" dirty="0">
                          <a:solidFill>
                            <a:schemeClr val="tx1"/>
                          </a:solidFill>
                          <a:effectLst/>
                          <a:latin typeface="+mn-lt"/>
                          <a:ea typeface="+mn-ea"/>
                          <a:cs typeface="+mn-cs"/>
                        </a:rPr>
                        <a:t>IIVc</a:t>
                      </a:r>
                      <a:r>
                        <a:rPr lang="en-GB" sz="1400" kern="1200" dirty="0">
                          <a:solidFill>
                            <a:schemeClr val="tx1"/>
                          </a:solidFill>
                          <a:effectLst/>
                          <a:latin typeface="+mn-lt"/>
                          <a:ea typeface="+mn-ea"/>
                          <a:cs typeface="+mn-cs"/>
                        </a:rPr>
                        <a:t> </a:t>
                      </a:r>
                      <a:r>
                        <a:rPr lang="en-GB" sz="1400" dirty="0">
                          <a:solidFill>
                            <a:schemeClr val="tx1"/>
                          </a:solidFill>
                        </a:rPr>
                        <a:t>(cell cultured trivalent influenza vaccine)</a:t>
                      </a:r>
                      <a:endParaRPr lang="en-GB" sz="1400" b="0" i="0" kern="1200" dirty="0">
                        <a:solidFill>
                          <a:schemeClr val="tx1"/>
                        </a:solidFill>
                        <a:effectLst/>
                        <a:latin typeface="+mn-lt"/>
                        <a:ea typeface="+mn-ea"/>
                        <a:cs typeface="+mn-cs"/>
                      </a:endParaRP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2</a:t>
                      </a:r>
                      <a:r>
                        <a:rPr lang="en-GB" sz="1400" kern="1200" baseline="30000" dirty="0">
                          <a:solidFill>
                            <a:schemeClr val="tx1"/>
                          </a:solidFill>
                          <a:effectLst/>
                          <a:latin typeface="+mn-lt"/>
                          <a:ea typeface="+mn-ea"/>
                          <a:cs typeface="+mn-cs"/>
                        </a:rPr>
                        <a:t>nd</a:t>
                      </a:r>
                      <a:r>
                        <a:rPr lang="en-GB" sz="1400" kern="1200" dirty="0">
                          <a:solidFill>
                            <a:schemeClr val="tx1"/>
                          </a:solidFill>
                          <a:effectLst/>
                          <a:latin typeface="+mn-lt"/>
                          <a:ea typeface="+mn-ea"/>
                          <a:cs typeface="+mn-cs"/>
                        </a:rPr>
                        <a:t> choice  </a:t>
                      </a:r>
                    </a:p>
                    <a:p>
                      <a:pPr marL="285750" indent="-285750">
                        <a:buFont typeface="Arial" panose="020B0604020202020204" pitchFamily="34" charset="0"/>
                        <a:buChar char="•"/>
                      </a:pPr>
                      <a:r>
                        <a:rPr lang="en-GB" sz="1400" b="1" kern="1200" dirty="0">
                          <a:solidFill>
                            <a:schemeClr val="tx1"/>
                          </a:solidFill>
                          <a:effectLst/>
                          <a:latin typeface="+mn-lt"/>
                          <a:ea typeface="+mn-ea"/>
                          <a:cs typeface="+mn-cs"/>
                        </a:rPr>
                        <a:t>IIVe</a:t>
                      </a:r>
                      <a:r>
                        <a:rPr lang="en-GB" sz="1400" kern="1200" dirty="0">
                          <a:solidFill>
                            <a:schemeClr val="tx1"/>
                          </a:solidFill>
                          <a:effectLst/>
                          <a:latin typeface="+mn-lt"/>
                          <a:ea typeface="+mn-ea"/>
                          <a:cs typeface="+mn-cs"/>
                        </a:rPr>
                        <a:t> </a:t>
                      </a:r>
                      <a:r>
                        <a:rPr lang="en-GB" sz="1400" dirty="0">
                          <a:solidFill>
                            <a:schemeClr val="tx1"/>
                          </a:solidFill>
                        </a:rPr>
                        <a:t>(egg cultured trivalent influenza vaccine)</a:t>
                      </a:r>
                    </a:p>
                  </a:txBody>
                  <a:tcPr/>
                </a:tc>
                <a:extLst>
                  <a:ext uri="{0D108BD9-81ED-4DB2-BD59-A6C34878D82A}">
                    <a16:rowId xmlns:a16="http://schemas.microsoft.com/office/drawing/2014/main" val="3939314590"/>
                  </a:ext>
                </a:extLst>
              </a:tr>
              <a:tr h="2527719">
                <a:tc>
                  <a:txBody>
                    <a:bodyPr/>
                    <a:lstStyle/>
                    <a:p>
                      <a:r>
                        <a:rPr lang="en-GB" sz="1400" kern="1200" dirty="0">
                          <a:solidFill>
                            <a:schemeClr val="tx1"/>
                          </a:solidFill>
                          <a:effectLst/>
                          <a:latin typeface="+mn-lt"/>
                          <a:ea typeface="+mn-ea"/>
                          <a:cs typeface="+mn-cs"/>
                        </a:rPr>
                        <a:t>Children aged 2 to less than 18 years in eligible groups (including clinical risk groups)</a:t>
                      </a:r>
                      <a:endParaRPr lang="en-GB" sz="1400" dirty="0">
                        <a:solidFill>
                          <a:schemeClr val="tx1"/>
                        </a:solidFill>
                      </a:endParaRPr>
                    </a:p>
                  </a:txBody>
                  <a:tcPr/>
                </a:tc>
                <a:tc>
                  <a:txBody>
                    <a:bodyPr/>
                    <a:lstStyle/>
                    <a:p>
                      <a:r>
                        <a:rPr lang="en-GB" sz="1400" kern="1200" dirty="0">
                          <a:solidFill>
                            <a:schemeClr val="tx1"/>
                          </a:solidFill>
                          <a:effectLst/>
                          <a:latin typeface="+mn-lt"/>
                          <a:ea typeface="+mn-ea"/>
                          <a:cs typeface="+mn-cs"/>
                        </a:rPr>
                        <a:t>1</a:t>
                      </a:r>
                      <a:r>
                        <a:rPr lang="en-GB" sz="1400" kern="1200" baseline="30000" dirty="0">
                          <a:solidFill>
                            <a:schemeClr val="tx1"/>
                          </a:solidFill>
                          <a:effectLst/>
                          <a:latin typeface="+mn-lt"/>
                          <a:ea typeface="+mn-ea"/>
                          <a:cs typeface="+mn-cs"/>
                        </a:rPr>
                        <a:t>st</a:t>
                      </a:r>
                      <a:r>
                        <a:rPr lang="en-GB" sz="1400" kern="1200" dirty="0">
                          <a:solidFill>
                            <a:schemeClr val="tx1"/>
                          </a:solidFill>
                          <a:effectLst/>
                          <a:latin typeface="+mn-lt"/>
                          <a:ea typeface="+mn-ea"/>
                          <a:cs typeface="+mn-cs"/>
                        </a:rPr>
                        <a:t> choice </a:t>
                      </a:r>
                    </a:p>
                    <a:p>
                      <a:pPr marL="285750" indent="-285750">
                        <a:buFont typeface="Arial" panose="020B0604020202020204" pitchFamily="34" charset="0"/>
                        <a:buChar char="•"/>
                      </a:pPr>
                      <a:r>
                        <a:rPr lang="en-GB" sz="1400" b="1" kern="1200" dirty="0">
                          <a:solidFill>
                            <a:schemeClr val="tx1"/>
                          </a:solidFill>
                          <a:effectLst/>
                          <a:latin typeface="+mn-lt"/>
                          <a:ea typeface="+mn-ea"/>
                          <a:cs typeface="+mn-cs"/>
                        </a:rPr>
                        <a:t>LAIV </a:t>
                      </a:r>
                      <a:r>
                        <a:rPr lang="en-GB" sz="1400" kern="1200" dirty="0">
                          <a:solidFill>
                            <a:schemeClr val="tx1"/>
                          </a:solidFill>
                          <a:effectLst/>
                          <a:latin typeface="+mn-lt"/>
                          <a:ea typeface="+mn-ea"/>
                          <a:cs typeface="+mn-cs"/>
                        </a:rPr>
                        <a:t>(Live attenuated influenza vaccine) </a:t>
                      </a:r>
                      <a:r>
                        <a:rPr lang="en-GB" sz="1400" dirty="0" err="1">
                          <a:solidFill>
                            <a:schemeClr val="tx1"/>
                          </a:solidFill>
                        </a:rPr>
                        <a:t>Fluenz</a:t>
                      </a:r>
                      <a:r>
                        <a:rPr lang="en-GB" sz="1400" dirty="0">
                          <a:solidFill>
                            <a:schemeClr val="tx1"/>
                          </a:solidFill>
                        </a:rPr>
                        <a:t> Trivalent</a:t>
                      </a:r>
                      <a:br>
                        <a:rPr lang="en-GB" sz="1400" kern="1200" dirty="0">
                          <a:solidFill>
                            <a:schemeClr val="tx1"/>
                          </a:solidFill>
                          <a:effectLst/>
                          <a:latin typeface="+mn-lt"/>
                          <a:ea typeface="+mn-ea"/>
                          <a:cs typeface="+mn-cs"/>
                        </a:rPr>
                      </a:b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2</a:t>
                      </a:r>
                      <a:r>
                        <a:rPr lang="en-GB" sz="1400" kern="1200" baseline="30000" dirty="0">
                          <a:solidFill>
                            <a:schemeClr val="tx1"/>
                          </a:solidFill>
                          <a:effectLst/>
                          <a:latin typeface="+mn-lt"/>
                          <a:ea typeface="+mn-ea"/>
                          <a:cs typeface="+mn-cs"/>
                        </a:rPr>
                        <a:t>nd</a:t>
                      </a:r>
                      <a:r>
                        <a:rPr lang="en-GB" sz="1400" kern="1200" dirty="0">
                          <a:solidFill>
                            <a:schemeClr val="tx1"/>
                          </a:solidFill>
                          <a:effectLst/>
                          <a:latin typeface="+mn-lt"/>
                          <a:ea typeface="+mn-ea"/>
                          <a:cs typeface="+mn-cs"/>
                        </a:rPr>
                        <a:t>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rPr>
                        <a:t> IIVc </a:t>
                      </a:r>
                      <a:r>
                        <a:rPr lang="en-GB" sz="1400" dirty="0">
                          <a:solidFill>
                            <a:schemeClr val="tx1"/>
                          </a:solidFill>
                        </a:rPr>
                        <a:t>(cell cultured trivalent influenza vaccine)  is recommended where LAIV is contraindicated or otherwise unsuitable (for example, parents object to LAIV on the grounds of its porcine gelatine content)</a:t>
                      </a:r>
                    </a:p>
                    <a:p>
                      <a:pPr marL="285750" indent="-285750">
                        <a:buFont typeface="Arial" panose="020B0604020202020204" pitchFamily="34" charset="0"/>
                        <a:buChar char="•"/>
                      </a:pPr>
                      <a:endParaRPr lang="en-GB" sz="1400" dirty="0">
                        <a:solidFill>
                          <a:schemeClr val="tx1"/>
                        </a:solidFill>
                      </a:endParaRPr>
                    </a:p>
                    <a:p>
                      <a:pPr marL="0" indent="0">
                        <a:buFont typeface="Arial" panose="020B0604020202020204" pitchFamily="34" charset="0"/>
                        <a:buNone/>
                      </a:pPr>
                      <a:r>
                        <a:rPr lang="en-GB" sz="1400" dirty="0">
                          <a:solidFill>
                            <a:schemeClr val="tx1"/>
                          </a:solidFill>
                        </a:rPr>
                        <a:t>3</a:t>
                      </a:r>
                      <a:r>
                        <a:rPr lang="en-GB" sz="1400" baseline="30000" dirty="0">
                          <a:solidFill>
                            <a:schemeClr val="tx1"/>
                          </a:solidFill>
                        </a:rPr>
                        <a:t>rd</a:t>
                      </a:r>
                      <a:r>
                        <a:rPr lang="en-GB" sz="1400" dirty="0">
                          <a:solidFill>
                            <a:schemeClr val="tx1"/>
                          </a:solidFill>
                        </a:rPr>
                        <a:t> choice</a:t>
                      </a:r>
                    </a:p>
                    <a:p>
                      <a:pPr marL="285750" indent="-285750">
                        <a:buFont typeface="Arial" panose="020B0604020202020204" pitchFamily="34" charset="0"/>
                        <a:buChar char="•"/>
                      </a:pPr>
                      <a:r>
                        <a:rPr lang="en-GB" sz="1400" b="1" dirty="0">
                          <a:solidFill>
                            <a:schemeClr val="tx1"/>
                          </a:solidFill>
                        </a:rPr>
                        <a:t>IIVe</a:t>
                      </a:r>
                      <a:r>
                        <a:rPr lang="en-GB" sz="1400" dirty="0">
                          <a:solidFill>
                            <a:schemeClr val="tx1"/>
                          </a:solidFill>
                        </a:rPr>
                        <a:t> (egg cultured trivalent influenza vaccine)</a:t>
                      </a:r>
                    </a:p>
                  </a:txBody>
                  <a:tcPr/>
                </a:tc>
                <a:extLst>
                  <a:ext uri="{0D108BD9-81ED-4DB2-BD59-A6C34878D82A}">
                    <a16:rowId xmlns:a16="http://schemas.microsoft.com/office/drawing/2014/main" val="747587972"/>
                  </a:ext>
                </a:extLst>
              </a:tr>
              <a:tr h="795896">
                <a:tc gridSpan="2">
                  <a:txBody>
                    <a:bodyPr/>
                    <a:lstStyle/>
                    <a:p>
                      <a:r>
                        <a:rPr lang="en-GB" sz="1400" dirty="0">
                          <a:solidFill>
                            <a:schemeClr val="tx1"/>
                          </a:solidFill>
                        </a:rPr>
                        <a:t>* </a:t>
                      </a:r>
                      <a:r>
                        <a:rPr lang="en-GB" sz="1400" b="0" i="0" kern="1200" dirty="0">
                          <a:solidFill>
                            <a:schemeClr val="tx1"/>
                          </a:solidFill>
                          <a:effectLst/>
                          <a:latin typeface="+mn-lt"/>
                          <a:ea typeface="+mn-ea"/>
                          <a:cs typeface="+mn-cs"/>
                        </a:rPr>
                        <a:t>The UK Health Security Agency (</a:t>
                      </a:r>
                      <a:r>
                        <a:rPr lang="en-GB" sz="1400" dirty="0">
                          <a:solidFill>
                            <a:schemeClr val="tx1"/>
                          </a:solidFill>
                        </a:rPr>
                        <a:t>UKHSA</a:t>
                      </a:r>
                      <a:r>
                        <a:rPr lang="en-GB" sz="1400" b="0" i="0" kern="1200" dirty="0">
                          <a:solidFill>
                            <a:schemeClr val="tx1"/>
                          </a:solidFill>
                          <a:effectLst/>
                          <a:latin typeface="+mn-lt"/>
                          <a:ea typeface="+mn-ea"/>
                          <a:cs typeface="+mn-cs"/>
                        </a:rPr>
                        <a:t>) supplies all flu vaccines for the children’s programme and these will be available to order through </a:t>
                      </a:r>
                      <a:r>
                        <a:rPr lang="en-GB" sz="1400" b="0" i="0" kern="1200" dirty="0" err="1">
                          <a:solidFill>
                            <a:schemeClr val="tx1"/>
                          </a:solidFill>
                          <a:effectLst/>
                          <a:latin typeface="+mn-lt"/>
                          <a:ea typeface="+mn-ea"/>
                          <a:cs typeface="+mn-cs"/>
                        </a:rPr>
                        <a:t>ImmForm</a:t>
                      </a:r>
                      <a:r>
                        <a:rPr lang="en-GB" sz="1400" b="0" i="0" kern="1200" dirty="0">
                          <a:solidFill>
                            <a:schemeClr val="tx1"/>
                          </a:solidFill>
                          <a:effectLst/>
                          <a:latin typeface="+mn-lt"/>
                          <a:ea typeface="+mn-ea"/>
                          <a:cs typeface="+mn-cs"/>
                        </a:rPr>
                        <a:t> and are not reimbursable.</a:t>
                      </a:r>
                      <a:endParaRPr lang="en-GB" sz="1400" dirty="0">
                        <a:solidFill>
                          <a:schemeClr val="tx1"/>
                        </a:solidFill>
                      </a:endParaRPr>
                    </a:p>
                  </a:txBody>
                  <a:tcPr/>
                </a:tc>
                <a:tc hMerge="1">
                  <a:txBody>
                    <a:bodyPr/>
                    <a:lstStyle/>
                    <a:p>
                      <a:pPr marL="285750" indent="-285750">
                        <a:buFont typeface="Arial" panose="020B0604020202020204" pitchFamily="34" charset="0"/>
                        <a:buChar char="•"/>
                      </a:pPr>
                      <a:endParaRPr lang="en-GB" sz="1800">
                        <a:solidFill>
                          <a:schemeClr val="tx1"/>
                        </a:solidFill>
                      </a:endParaRPr>
                    </a:p>
                  </a:txBody>
                  <a:tcPr/>
                </a:tc>
                <a:extLst>
                  <a:ext uri="{0D108BD9-81ED-4DB2-BD59-A6C34878D82A}">
                    <a16:rowId xmlns:a16="http://schemas.microsoft.com/office/drawing/2014/main" val="3599678716"/>
                  </a:ext>
                </a:extLst>
              </a:tr>
            </a:tbl>
          </a:graphicData>
        </a:graphic>
      </p:graphicFrame>
      <p:graphicFrame>
        <p:nvGraphicFramePr>
          <p:cNvPr id="2" name="Diagram 1">
            <a:hlinkClick r:id="rId3" action="ppaction://hlinksldjump"/>
            <a:extLst>
              <a:ext uri="{FF2B5EF4-FFF2-40B4-BE49-F238E27FC236}">
                <a16:creationId xmlns:a16="http://schemas.microsoft.com/office/drawing/2014/main" id="{73C31DE5-99A8-E5EC-AF2F-1B2D50900DF5}"/>
              </a:ext>
            </a:extLst>
          </p:cNvPr>
          <p:cNvGraphicFramePr/>
          <p:nvPr>
            <p:extLst>
              <p:ext uri="{D42A27DB-BD31-4B8C-83A1-F6EECF244321}">
                <p14:modId xmlns:p14="http://schemas.microsoft.com/office/powerpoint/2010/main" val="1591371708"/>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1BD5D11B-712D-50E8-5BD9-330B1CB55442}"/>
              </a:ext>
            </a:extLst>
          </p:cNvPr>
          <p:cNvGraphicFramePr/>
          <p:nvPr>
            <p:extLst>
              <p:ext uri="{D42A27DB-BD31-4B8C-83A1-F6EECF244321}">
                <p14:modId xmlns:p14="http://schemas.microsoft.com/office/powerpoint/2010/main" val="334214225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a:extLst>
              <a:ext uri="{FF2B5EF4-FFF2-40B4-BE49-F238E27FC236}">
                <a16:creationId xmlns:a16="http://schemas.microsoft.com/office/drawing/2014/main" id="{4CD43D6D-BA39-D675-E242-3B8B4AD5A4D4}"/>
              </a:ext>
            </a:extLst>
          </p:cNvPr>
          <p:cNvGraphicFramePr/>
          <p:nvPr>
            <p:extLst>
              <p:ext uri="{D42A27DB-BD31-4B8C-83A1-F6EECF244321}">
                <p14:modId xmlns:p14="http://schemas.microsoft.com/office/powerpoint/2010/main" val="1949362327"/>
              </p:ext>
            </p:extLst>
          </p:nvPr>
        </p:nvGraphicFramePr>
        <p:xfrm>
          <a:off x="220554" y="66514"/>
          <a:ext cx="9217071" cy="5232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895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282804" y="1297186"/>
            <a:ext cx="11088000" cy="4518265"/>
          </a:xfrm>
        </p:spPr>
        <p:txBody>
          <a:bodyPr>
            <a:noAutofit/>
          </a:bodyPr>
          <a:lstStyle/>
          <a:p>
            <a:r>
              <a:rPr lang="en-GB" sz="1800" b="1" dirty="0">
                <a:cs typeface="Arial"/>
              </a:rPr>
              <a:t>Identifying eligible patients</a:t>
            </a:r>
          </a:p>
          <a:p>
            <a:pPr marL="285750" indent="-285750">
              <a:buFont typeface="Arial" panose="020B0604020202020204" pitchFamily="34" charset="0"/>
              <a:buChar char="•"/>
            </a:pPr>
            <a:r>
              <a:rPr lang="en-GB" sz="1800" b="1" dirty="0"/>
              <a:t>Have a flu vaccination lead who is responsible for the flu programme </a:t>
            </a:r>
            <a:r>
              <a:rPr lang="en-GB" sz="1800" dirty="0"/>
              <a:t>– </a:t>
            </a:r>
            <a:r>
              <a:rPr lang="en-GB" sz="1800" dirty="0">
                <a:hlinkClick r:id="rId2"/>
              </a:rPr>
              <a:t>Vaccination Lead</a:t>
            </a:r>
            <a:endParaRPr lang="en-GB" sz="1800" dirty="0"/>
          </a:p>
          <a:p>
            <a:pPr marL="285750" indent="-285750">
              <a:buFont typeface="Arial" panose="020B0604020202020204" pitchFamily="34" charset="0"/>
              <a:buChar char="•"/>
            </a:pPr>
            <a:r>
              <a:rPr lang="en-GB" sz="1800" dirty="0">
                <a:cs typeface="Arial"/>
              </a:rPr>
              <a:t>Check 2024/2025 practice level uptake for different cohorts and set a higher goal for 2025/26. These will be emailed to practices or you can check directly on </a:t>
            </a:r>
            <a:r>
              <a:rPr lang="en-GB" sz="1800" dirty="0" err="1">
                <a:cs typeface="Arial"/>
              </a:rPr>
              <a:t>ImmForm</a:t>
            </a:r>
            <a:r>
              <a:rPr lang="en-GB" sz="1800" dirty="0">
                <a:cs typeface="Arial"/>
              </a:rPr>
              <a:t> or you can run GP searches. </a:t>
            </a:r>
          </a:p>
          <a:p>
            <a:pPr marL="285750" indent="-285750">
              <a:buFont typeface="Arial" panose="020B0604020202020204" pitchFamily="34" charset="0"/>
              <a:buChar char="•"/>
            </a:pPr>
            <a:r>
              <a:rPr lang="en-GB" sz="1800" dirty="0">
                <a:cs typeface="Arial"/>
              </a:rPr>
              <a:t>Identify what went well and where improvements could be made</a:t>
            </a:r>
          </a:p>
          <a:p>
            <a:pPr marL="285750" indent="-285750">
              <a:buFont typeface="Arial" panose="020B0604020202020204" pitchFamily="34" charset="0"/>
              <a:buChar char="•"/>
            </a:pPr>
            <a:r>
              <a:rPr lang="en-GB" sz="1800" dirty="0">
                <a:cs typeface="Arial"/>
              </a:rPr>
              <a:t>Ensure at least 2 members of staff have </a:t>
            </a:r>
            <a:r>
              <a:rPr lang="en-GB" sz="1800" dirty="0" err="1">
                <a:cs typeface="Arial"/>
              </a:rPr>
              <a:t>ImmForm</a:t>
            </a:r>
            <a:r>
              <a:rPr lang="en-GB" sz="1800" dirty="0">
                <a:cs typeface="Arial"/>
              </a:rPr>
              <a:t> accounts set up: </a:t>
            </a:r>
            <a:r>
              <a:rPr lang="en-GB" sz="1800" dirty="0">
                <a:hlinkClick r:id="rId3"/>
              </a:rPr>
              <a:t>Sign in | </a:t>
            </a:r>
            <a:r>
              <a:rPr lang="en-GB" sz="1800" dirty="0" err="1">
                <a:hlinkClick r:id="rId3"/>
              </a:rPr>
              <a:t>ImmForm</a:t>
            </a:r>
            <a:r>
              <a:rPr lang="en-GB" sz="1800" dirty="0">
                <a:hlinkClick r:id="rId3"/>
              </a:rPr>
              <a:t> | UKHSA</a:t>
            </a:r>
            <a:endParaRPr lang="en-GB" sz="1800" dirty="0">
              <a:cs typeface="Arial"/>
            </a:endParaRPr>
          </a:p>
          <a:p>
            <a:pPr marL="285750" indent="-285750">
              <a:buFont typeface="Arial" panose="020B0604020202020204" pitchFamily="34" charset="0"/>
              <a:buChar char="•"/>
            </a:pPr>
            <a:r>
              <a:rPr lang="en-GB" sz="1800" b="1" dirty="0"/>
              <a:t>Hold an up-to-date and regularly reviewed register of eligible patients and doses administered  - </a:t>
            </a:r>
            <a:r>
              <a:rPr lang="en-GB" sz="1800" dirty="0"/>
              <a:t>Check phone numbers, addresses, include newly diagnosed patients, update pregnancy status before and during the season. Update patients records when you are notified of doses given elsewhere (</a:t>
            </a:r>
            <a:r>
              <a:rPr lang="en-GB" sz="1800" dirty="0" err="1"/>
              <a:t>e.g</a:t>
            </a:r>
            <a:r>
              <a:rPr lang="en-GB" sz="1800" dirty="0"/>
              <a:t>: maternity, community pharmacy, SAIS).</a:t>
            </a:r>
          </a:p>
          <a:p>
            <a:pPr marL="285750" indent="-285750">
              <a:buFont typeface="Arial" panose="020B0604020202020204" pitchFamily="34" charset="0"/>
              <a:buChar char="•"/>
            </a:pPr>
            <a:r>
              <a:rPr lang="en-GB" sz="1800" b="1" dirty="0">
                <a:cs typeface="Arial"/>
              </a:rPr>
              <a:t>Review your plans for tackling inequalities in vaccine uptake for all underserved groups</a:t>
            </a:r>
          </a:p>
          <a:p>
            <a:pPr marL="285750" indent="-285750">
              <a:buFont typeface="Arial" panose="020B0604020202020204" pitchFamily="34" charset="0"/>
              <a:buChar char="•"/>
            </a:pPr>
            <a:r>
              <a:rPr lang="en-GB" sz="1800" dirty="0"/>
              <a:t>Ensure that staff phoning patients have a script but can also answer questions or know where to direct people to for further information</a:t>
            </a:r>
          </a:p>
          <a:p>
            <a:endParaRPr lang="en-GB" sz="1800" dirty="0">
              <a:cs typeface="Arial"/>
            </a:endParaRPr>
          </a:p>
          <a:p>
            <a:endParaRPr lang="en-GB" sz="1800" dirty="0">
              <a:cs typeface="Arial"/>
            </a:endParaRPr>
          </a:p>
          <a:p>
            <a:pPr marL="735330" algn="just">
              <a:spcBef>
                <a:spcPts val="460"/>
              </a:spcBef>
              <a:spcAft>
                <a:spcPts val="0"/>
              </a:spcAft>
              <a:tabLst>
                <a:tab pos="990600" algn="l"/>
              </a:tabLst>
            </a:pPr>
            <a:r>
              <a:rPr lang="en-US" sz="1800" b="1" dirty="0">
                <a:effectLst/>
                <a:ea typeface="Arial" panose="020B0604020202020204" pitchFamily="34" charset="0"/>
              </a:rPr>
              <a:t> </a:t>
            </a:r>
            <a:endParaRPr lang="en-GB" sz="1800" b="1" dirty="0">
              <a:effectLst/>
              <a:ea typeface="Arial" panose="020B0604020202020204" pitchFamily="34" charset="0"/>
            </a:endParaRPr>
          </a:p>
          <a:p>
            <a:pPr marL="519430">
              <a:spcBef>
                <a:spcPts val="460"/>
              </a:spcBef>
              <a:spcAft>
                <a:spcPts val="0"/>
              </a:spcAft>
              <a:tabLst>
                <a:tab pos="990600" algn="l"/>
              </a:tabLst>
            </a:pPr>
            <a:endParaRPr lang="en-GB" sz="1800"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4"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32FFD042-1520-0476-6928-6522EF1031CD}"/>
              </a:ext>
            </a:extLst>
          </p:cNvPr>
          <p:cNvGraphicFramePr/>
          <p:nvPr>
            <p:extLst>
              <p:ext uri="{D42A27DB-BD31-4B8C-83A1-F6EECF244321}">
                <p14:modId xmlns:p14="http://schemas.microsoft.com/office/powerpoint/2010/main" val="179546227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7" name="Diagram 6">
            <a:extLst>
              <a:ext uri="{FF2B5EF4-FFF2-40B4-BE49-F238E27FC236}">
                <a16:creationId xmlns:a16="http://schemas.microsoft.com/office/drawing/2014/main" id="{5C46181E-16B0-F0AC-D391-9016B1D689BC}"/>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5241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9ecf06-fcd1-43cf-b7f9-53d3d43b3287" xsi:nil="true"/>
    <lcf76f155ced4ddcb4097134ff3c332f xmlns="eebb7817-0c9e-4e9a-8ee8-09cb727b68d6" xsi:nil="true"/>
    <FolderOrder xmlns="eebb7817-0c9e-4e9a-8ee8-09cb727b68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F3FE7125EEDB438C7A8E047FDF2212" ma:contentTypeVersion="10" ma:contentTypeDescription="Create a new document." ma:contentTypeScope="" ma:versionID="76d4a424783e43c0d62f48740c444294">
  <xsd:schema xmlns:xsd="http://www.w3.org/2001/XMLSchema" xmlns:xs="http://www.w3.org/2001/XMLSchema" xmlns:p="http://schemas.microsoft.com/office/2006/metadata/properties" xmlns:ns2="eebb7817-0c9e-4e9a-8ee8-09cb727b68d6" xmlns:ns3="d69ecf06-fcd1-43cf-b7f9-53d3d43b3287" targetNamespace="http://schemas.microsoft.com/office/2006/metadata/properties" ma:root="true" ma:fieldsID="17e137346dc53535da8134277fd95218" ns2:_="" ns3:_="">
    <xsd:import namespace="eebb7817-0c9e-4e9a-8ee8-09cb727b68d6"/>
    <xsd:import namespace="d69ecf06-fcd1-43cf-b7f9-53d3d43b3287"/>
    <xsd:element name="properties">
      <xsd:complexType>
        <xsd:sequence>
          <xsd:element name="documentManagement">
            <xsd:complexType>
              <xsd:all>
                <xsd:element ref="ns2:FolderOrde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b7817-0c9e-4e9a-8ee8-09cb727b68d6" elementFormDefault="qualified">
    <xsd:import namespace="http://schemas.microsoft.com/office/2006/documentManagement/types"/>
    <xsd:import namespace="http://schemas.microsoft.com/office/infopath/2007/PartnerControls"/>
    <xsd:element name="FolderOrder" ma:index="8" nillable="true" ma:displayName="Folder Order" ma:decimals="0" ma:hidden="true" ma:indexed="true" ma:internalName="FolderOrder" ma:readOnly="false" ma:percentage="FALSE">
      <xsd:simpleType>
        <xsd:restriction base="dms:Number"/>
      </xsd:simpleType>
    </xsd:element>
    <xsd:element name="lcf76f155ced4ddcb4097134ff3c332f" ma:index="9"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ecf06-fcd1-43cf-b7f9-53d3d43b3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3f87f42-180b-4a0c-8eeb-1e46c6561b9c}" ma:internalName="TaxCatchAll" ma:showField="CatchAllData" ma:web="d69ecf06-fcd1-43cf-b7f9-53d3d43b3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B3C52-C4E5-4003-8240-632FDE102EAB}">
  <ds:schemaRef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purl.org/dc/dcmitype/"/>
    <ds:schemaRef ds:uri="http://schemas.microsoft.com/office/2006/documentManagement/types"/>
    <ds:schemaRef ds:uri="d69ecf06-fcd1-43cf-b7f9-53d3d43b3287"/>
    <ds:schemaRef ds:uri="eebb7817-0c9e-4e9a-8ee8-09cb727b68d6"/>
    <ds:schemaRef ds:uri="http://purl.org/dc/elements/1.1/"/>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02CE1F60-F416-4867-84AE-69059892C89B}">
  <ds:schemaRefs>
    <ds:schemaRef ds:uri="d69ecf06-fcd1-43cf-b7f9-53d3d43b3287"/>
    <ds:schemaRef ds:uri="eebb7817-0c9e-4e9a-8ee8-09cb727b68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3110</TotalTime>
  <Words>3736</Words>
  <Application>Microsoft Office PowerPoint</Application>
  <PresentationFormat>Widescreen</PresentationFormat>
  <Paragraphs>586</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NHSD-Refresh-Theme-NOV1120B</vt:lpstr>
      <vt:lpstr>   West Midlands GP Practice  Flu Vaccination  Toolkit </vt:lpstr>
      <vt:lpstr>Aim of this toolkit</vt:lpstr>
      <vt:lpstr>Contents</vt:lpstr>
      <vt:lpstr>Background - Influenza</vt:lpstr>
      <vt:lpstr>Eligibility and commencement dates</vt:lpstr>
      <vt:lpstr>JCVI advice for the 2025/26 flu programme</vt:lpstr>
      <vt:lpstr>Adult Vaccines 2025/26</vt:lpstr>
      <vt:lpstr> Children’s Vaccines 2025/26</vt:lpstr>
      <vt:lpstr>Top Tips</vt:lpstr>
      <vt:lpstr>Top Tips</vt:lpstr>
      <vt:lpstr>Top Tips</vt:lpstr>
      <vt:lpstr> Accurate recording of flu vaccinations</vt:lpstr>
      <vt:lpstr> ImmForm</vt:lpstr>
      <vt:lpstr>Clinical Queries &amp; PGD’s</vt:lpstr>
      <vt:lpstr>Flu vaccinations for frontline primary care staff</vt:lpstr>
      <vt:lpstr> FAQ’s</vt:lpstr>
      <vt:lpstr>FAQ’s</vt:lpstr>
      <vt:lpstr>FAQs</vt:lpstr>
      <vt:lpstr> National Resources</vt:lpstr>
      <vt:lpstr> Local Resources</vt:lpstr>
      <vt:lpstr>Local Resources School Aged Immunisation Team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BEALE, Diane (NHS ENGLAND)</cp:lastModifiedBy>
  <cp:revision>7</cp:revision>
  <dcterms:created xsi:type="dcterms:W3CDTF">2020-11-30T10:49:03Z</dcterms:created>
  <dcterms:modified xsi:type="dcterms:W3CDTF">2025-09-01T07:19:14Z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0x010100B7F3FE7125EEDB438C7A8E047FDF2212</vt:lpwstr>
  </property>
  <property fmtid="{D5CDD505-2E9C-101B-9397-08002B2CF9AE}" pid="3" name="_dlc_DocIdItemGuid">
    <vt:lpwstr>56579ddb-1cdf-4035-9a3d-2da04fab6c26</vt:lpwstr>
  </property>
  <property fmtid="{D5CDD505-2E9C-101B-9397-08002B2CF9AE}" pid="4" name="MediaServiceImageTags">
    <vt:lpwstr/>
  </property>
</Properties>
</file>