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31"/>
  </p:notesMasterIdLst>
  <p:handoutMasterIdLst>
    <p:handoutMasterId r:id="rId32"/>
  </p:handoutMasterIdLst>
  <p:sldIdLst>
    <p:sldId id="1923" r:id="rId5"/>
    <p:sldId id="2145707290" r:id="rId6"/>
    <p:sldId id="2145707281" r:id="rId7"/>
    <p:sldId id="2145707367" r:id="rId8"/>
    <p:sldId id="2145707326" r:id="rId9"/>
    <p:sldId id="2145707358" r:id="rId10"/>
    <p:sldId id="2145707376" r:id="rId11"/>
    <p:sldId id="2145707368" r:id="rId12"/>
    <p:sldId id="2145707369" r:id="rId13"/>
    <p:sldId id="2145707370" r:id="rId14"/>
    <p:sldId id="2145707371" r:id="rId15"/>
    <p:sldId id="2145707373" r:id="rId16"/>
    <p:sldId id="2145707375" r:id="rId17"/>
    <p:sldId id="2145707339" r:id="rId18"/>
    <p:sldId id="2145707341" r:id="rId19"/>
    <p:sldId id="2145707340" r:id="rId20"/>
    <p:sldId id="2145707360" r:id="rId21"/>
    <p:sldId id="2145707342" r:id="rId22"/>
    <p:sldId id="2145707362" r:id="rId23"/>
    <p:sldId id="2145707348" r:id="rId24"/>
    <p:sldId id="2145707363" r:id="rId25"/>
    <p:sldId id="2145707351" r:id="rId26"/>
    <p:sldId id="2145707350" r:id="rId27"/>
    <p:sldId id="2145707374" r:id="rId28"/>
    <p:sldId id="2145707330" r:id="rId29"/>
    <p:sldId id="21457073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431222-C718-7205-DBAE-8520844F47BA}" name="Nicola Philbin" initials="NP" userId="S::n.philbin@england.nhs.uk::d7ed30f0-a355-4744-b630-c1581c531d20" providerId="AD"/>
  <p188:author id="{DF42F43F-5E5F-89F8-1D69-1EA63FBE63E8}" name="MCFALL, Suzi (NHS ENGLAND)" initials="ME" userId="S::suzi.mcfall@nhs.net::bfc52320-ec70-4443-9214-ffb8b6710eb0" providerId="AD"/>
  <p188:author id="{844E0296-49D9-B0BD-226A-B32A124665C0}" name="Ashis Banerjee" initials="AB" userId="S::ashisbanerjee@england.nhs.uk::5c0b7098-1a92-42c9-8dab-9362c0cbbb2e" providerId="AD"/>
  <p188:author id="{84679FCD-B236-253C-D7D6-868F9EFF725E}" name="Laura Elizabeth Turnbull" initials="LT" userId="S::laura.turnbull@england.nhs.uk::97acf31f-fef0-4766-97cb-f1655d0ac44a" providerId="AD"/>
  <p188:author id="{8BAE11D4-F887-B490-3F53-3AF81CE245F6}" name="Diane Beale" initials="DB" userId="S::Diane.Beale1@england.nhs.uk::947bac1b-fe78-448a-bac9-869ef154e2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425563"/>
    <a:srgbClr val="80D2CC"/>
    <a:srgbClr val="99DBD6"/>
    <a:srgbClr val="99DDEB"/>
    <a:srgbClr val="80D4E7"/>
    <a:srgbClr val="005EB8"/>
    <a:srgbClr val="E8EDEE"/>
    <a:srgbClr val="003087"/>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660"/>
  </p:normalViewPr>
  <p:slideViewPr>
    <p:cSldViewPr snapToGrid="0">
      <p:cViewPr varScale="1">
        <p:scale>
          <a:sx n="105" d="100"/>
          <a:sy n="105" d="100"/>
        </p:scale>
        <p:origin x="1050"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ON, Briony (NHS ENGLAND)" userId="37e25ed9-564d-4682-aaa5-4aa7667a79f7" providerId="ADAL" clId="{ADC9A0A8-B5E2-4988-AC77-B576390E8D36}"/>
    <pc:docChg chg="modSld">
      <pc:chgData name="MASON, Briony (NHS ENGLAND)" userId="37e25ed9-564d-4682-aaa5-4aa7667a79f7" providerId="ADAL" clId="{ADC9A0A8-B5E2-4988-AC77-B576390E8D36}" dt="2025-08-13T15:49:45.486" v="7" actId="20577"/>
      <pc:docMkLst>
        <pc:docMk/>
      </pc:docMkLst>
      <pc:sldChg chg="modSp mod">
        <pc:chgData name="MASON, Briony (NHS ENGLAND)" userId="37e25ed9-564d-4682-aaa5-4aa7667a79f7" providerId="ADAL" clId="{ADC9A0A8-B5E2-4988-AC77-B576390E8D36}" dt="2025-08-13T15:49:45.486" v="7" actId="20577"/>
        <pc:sldMkLst>
          <pc:docMk/>
          <pc:sldMk cId="3830231407" sldId="1923"/>
        </pc:sldMkLst>
        <pc:spChg chg="mod">
          <ac:chgData name="MASON, Briony (NHS ENGLAND)" userId="37e25ed9-564d-4682-aaa5-4aa7667a79f7" providerId="ADAL" clId="{ADC9A0A8-B5E2-4988-AC77-B576390E8D36}" dt="2025-08-13T15:49:45.486" v="7" actId="20577"/>
          <ac:spMkLst>
            <pc:docMk/>
            <pc:sldMk cId="3830231407" sldId="1923"/>
            <ac:spMk id="2" creationId="{623499A9-ADAE-F54A-B49E-F294E7BCE9E8}"/>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3.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4.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5.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6.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7.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8.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9.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1.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2.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4.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6.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7.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9.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0.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1.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2.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3.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4.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6.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8.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5.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7.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55" y="36701"/>
          <a:ext cx="889609" cy="35584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55" y="36701"/>
        <a:ext cx="800648" cy="355843"/>
      </dsp:txXfrm>
    </dsp:sp>
    <dsp:sp modelId="{50B6A062-17AD-4972-923E-B9979887219A}">
      <dsp:nvSpPr>
        <dsp:cNvPr id="0" name=""/>
        <dsp:cNvSpPr/>
      </dsp:nvSpPr>
      <dsp:spPr>
        <a:xfrm>
          <a:off x="713143"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91065" y="36701"/>
        <a:ext cx="533766" cy="355843"/>
      </dsp:txXfrm>
    </dsp:sp>
    <dsp:sp modelId="{2272EA75-C848-4CC9-91D0-24669D0954BE}">
      <dsp:nvSpPr>
        <dsp:cNvPr id="0" name=""/>
        <dsp:cNvSpPr/>
      </dsp:nvSpPr>
      <dsp:spPr>
        <a:xfrm>
          <a:off x="1430795"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608717" y="36701"/>
        <a:ext cx="533766" cy="355843"/>
      </dsp:txXfrm>
    </dsp:sp>
    <dsp:sp modelId="{C4EAF017-A442-4583-907D-EC6999222544}">
      <dsp:nvSpPr>
        <dsp:cNvPr id="0" name=""/>
        <dsp:cNvSpPr/>
      </dsp:nvSpPr>
      <dsp:spPr>
        <a:xfrm>
          <a:off x="2142482"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320404" y="36701"/>
        <a:ext cx="533766" cy="355843"/>
      </dsp:txXfrm>
    </dsp:sp>
    <dsp:sp modelId="{ECBD8CE6-0245-4552-8F54-86B91489311F}">
      <dsp:nvSpPr>
        <dsp:cNvPr id="0" name=""/>
        <dsp:cNvSpPr/>
      </dsp:nvSpPr>
      <dsp:spPr>
        <a:xfrm>
          <a:off x="2848206"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3026128" y="36701"/>
        <a:ext cx="533766" cy="355843"/>
      </dsp:txXfrm>
    </dsp:sp>
    <dsp:sp modelId="{87896636-D98F-498E-8C16-5D46C2D1BF35}">
      <dsp:nvSpPr>
        <dsp:cNvPr id="0" name=""/>
        <dsp:cNvSpPr/>
      </dsp:nvSpPr>
      <dsp:spPr>
        <a:xfrm>
          <a:off x="3559894"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737816" y="36701"/>
        <a:ext cx="533766" cy="355843"/>
      </dsp:txXfrm>
    </dsp:sp>
    <dsp:sp modelId="{F99EE3D2-C21C-43C9-8713-8AA0E7178334}">
      <dsp:nvSpPr>
        <dsp:cNvPr id="0" name=""/>
        <dsp:cNvSpPr/>
      </dsp:nvSpPr>
      <dsp:spPr>
        <a:xfrm>
          <a:off x="4271582"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449504" y="36701"/>
        <a:ext cx="533766" cy="355843"/>
      </dsp:txXfrm>
    </dsp:sp>
    <dsp:sp modelId="{B64FC3D3-2187-4389-9C4C-6F6193C2D430}">
      <dsp:nvSpPr>
        <dsp:cNvPr id="0" name=""/>
        <dsp:cNvSpPr/>
      </dsp:nvSpPr>
      <dsp:spPr>
        <a:xfrm>
          <a:off x="4983269" y="36701"/>
          <a:ext cx="885846"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161191" y="36701"/>
        <a:ext cx="530003" cy="355843"/>
      </dsp:txXfrm>
    </dsp:sp>
    <dsp:sp modelId="{FC3464C5-9904-4F99-8471-599D93B83010}">
      <dsp:nvSpPr>
        <dsp:cNvPr id="0" name=""/>
        <dsp:cNvSpPr/>
      </dsp:nvSpPr>
      <dsp:spPr>
        <a:xfrm>
          <a:off x="5691194"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869116" y="36701"/>
        <a:ext cx="533766" cy="355843"/>
      </dsp:txXfrm>
    </dsp:sp>
    <dsp:sp modelId="{CA778251-98A3-49E2-898B-06D8127BFD84}">
      <dsp:nvSpPr>
        <dsp:cNvPr id="0" name=""/>
        <dsp:cNvSpPr/>
      </dsp:nvSpPr>
      <dsp:spPr>
        <a:xfrm>
          <a:off x="6402882"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580804" y="36701"/>
        <a:ext cx="533766" cy="355843"/>
      </dsp:txXfrm>
    </dsp:sp>
    <dsp:sp modelId="{E7E759C9-7C6D-44DA-AD33-A08079CE1AF4}">
      <dsp:nvSpPr>
        <dsp:cNvPr id="0" name=""/>
        <dsp:cNvSpPr/>
      </dsp:nvSpPr>
      <dsp:spPr>
        <a:xfrm>
          <a:off x="7114569"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292491" y="36701"/>
        <a:ext cx="533766" cy="355843"/>
      </dsp:txXfrm>
    </dsp:sp>
    <dsp:sp modelId="{4B44927D-C652-402D-8065-0A71E2CB9235}">
      <dsp:nvSpPr>
        <dsp:cNvPr id="0" name=""/>
        <dsp:cNvSpPr/>
      </dsp:nvSpPr>
      <dsp:spPr>
        <a:xfrm>
          <a:off x="7826257"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8004179" y="36701"/>
        <a:ext cx="533766" cy="3558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13/08/2025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145142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1626302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19522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Vaccination and Screening Public Health Commissioning Team NHS England West Midlands</a:t>
            </a:r>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4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19.png"/><Relationship Id="rId7" Type="http://schemas.openxmlformats.org/officeDocument/2006/relationships/diagramQuickStyle" Target="../diagrams/quickStyle18.xml"/><Relationship Id="rId2" Type="http://schemas.openxmlformats.org/officeDocument/2006/relationships/hyperlink" Target="https://www.healthpublications.gov.uk/Home.html" TargetMode="External"/><Relationship Id="rId1" Type="http://schemas.openxmlformats.org/officeDocument/2006/relationships/slideLayout" Target="../slideLayouts/slideLayout7.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20.png"/><Relationship Id="rId9" Type="http://schemas.microsoft.com/office/2007/relationships/diagramDrawing" Target="../diagrams/drawing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hyperlink" Target="mailto:england.wmid-imms@nhs.net" TargetMode="Externa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hyperlink" Target="https://assets.publishing.service.gov.uk/media/6838317b5150d70c85aafab9/Green-book-chapter-19-influenza-28May2025.pdf" TargetMode="Externa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3.xml"/><Relationship Id="rId13" Type="http://schemas.openxmlformats.org/officeDocument/2006/relationships/diagramColors" Target="../diagrams/colors24.xml"/><Relationship Id="rId3" Type="http://schemas.openxmlformats.org/officeDocument/2006/relationships/hyperlink" Target="https://www.gov.uk/government/publications/respiratory-syncytial-virus-rsv-programme-information-for-healthcare-professionals/rsv-vaccination-of-pregnant-women-for-infant-protection-information-for-healthcare-practitioners" TargetMode="External"/><Relationship Id="rId7" Type="http://schemas.openxmlformats.org/officeDocument/2006/relationships/diagramQuickStyle" Target="../diagrams/quickStyle23.xml"/><Relationship Id="rId12" Type="http://schemas.openxmlformats.org/officeDocument/2006/relationships/diagramQuickStyle" Target="../diagrams/quickStyle24.xml"/><Relationship Id="rId2" Type="http://schemas.openxmlformats.org/officeDocument/2006/relationships/hyperlink" Target="https://www.gov.uk/government/publications/vaccination-against-pertussis-whooping-cough-for-pregnant-women/pertussis-whooping-cough-vaccination-programme-for-pregnant-women#pertussis-vaccination-programme-for-pregnant-women" TargetMode="External"/><Relationship Id="rId1" Type="http://schemas.openxmlformats.org/officeDocument/2006/relationships/slideLayout" Target="../slideLayouts/slideLayout7.xml"/><Relationship Id="rId6" Type="http://schemas.openxmlformats.org/officeDocument/2006/relationships/diagramLayout" Target="../diagrams/layout23.xml"/><Relationship Id="rId11" Type="http://schemas.openxmlformats.org/officeDocument/2006/relationships/diagramLayout" Target="../diagrams/layout24.xml"/><Relationship Id="rId5" Type="http://schemas.openxmlformats.org/officeDocument/2006/relationships/diagramData" Target="../diagrams/data23.xml"/><Relationship Id="rId10" Type="http://schemas.openxmlformats.org/officeDocument/2006/relationships/diagramData" Target="../diagrams/data24.xml"/><Relationship Id="rId4" Type="http://schemas.openxmlformats.org/officeDocument/2006/relationships/hyperlink" Target="https://assets.publishing.service.gov.uk/media/6838317b5150d70c85aafab9/Green-book-chapter-19-influenza-28May2025.pdf" TargetMode="External"/><Relationship Id="rId9" Type="http://schemas.microsoft.com/office/2007/relationships/diagramDrawing" Target="../diagrams/drawing23.xml"/><Relationship Id="rId14" Type="http://schemas.microsoft.com/office/2007/relationships/diagramDrawing" Target="../diagrams/drawing2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hyperlink" Target="https://www.nhs.uk/vaccinations/flu-vaccine/" TargetMode="External"/><Relationship Id="rId1" Type="http://schemas.openxmlformats.org/officeDocument/2006/relationships/slideLayout" Target="../slideLayouts/slideLayout7.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gbr01.safelinks.protection.outlook.com/?url=https%3A%2F%2Fwww.gov.uk%2Fgovernment%2Fpublications%2Fnational-flu-immunisation-programme-plan-2024-to-2025&amp;data=05%7C02%7Cdiane.beale1%40nhs.net%7Cbb4502a8f65149a0748408dc428634ee%7C37c354b285b047f5b22207b48d774ee3%7C0%7C0%7C638458391371587644%7CUnknown%7CTWFpbGZsb3d8eyJWIjoiMC4wLjAwMDAiLCJQIjoiV2luMzIiLCJBTiI6Ik1haWwiLCJXVCI6Mn0%3D%7C0%7C%7C%7C&amp;sdata=bjX%2BpmWl%2BGNi2D%2B6ORuOotMqxifxG4itE9Dyhl6BEIE%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gov.uk/government/publications/national-flu-immunisation-programme-plan-2025-to-2026"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hyperlink" Target="https://www.nhs.uk/pregnancy/keeping-well/flu-jab/" TargetMode="Externa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22.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hyperlink" Target="https://www.gov.uk/government/publications/influenza-vaccines-marketed-in-the-uk" TargetMode="External"/><Relationship Id="rId7" Type="http://schemas.openxmlformats.org/officeDocument/2006/relationships/diagramColors" Target="../diagrams/colors32.xml"/><Relationship Id="rId2" Type="http://schemas.openxmlformats.org/officeDocument/2006/relationships/hyperlink" Target="https://assets.publishing.service.gov.uk/media/6838317b5150d70c85aafab9/Green-book-chapter-19-influenza-28May2025.pdf" TargetMode="External"/><Relationship Id="rId1" Type="http://schemas.openxmlformats.org/officeDocument/2006/relationships/slideLayout" Target="../slideLayouts/slideLayout7.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hyperlink" Target="https://www.gov.uk/government/publications/vaccines-and-porcine-gelatine/vaccines-and-porcine-gelatine" TargetMode="External"/><Relationship Id="rId7" Type="http://schemas.openxmlformats.org/officeDocument/2006/relationships/diagramData" Target="../diagrams/data33.xml"/><Relationship Id="rId2" Type="http://schemas.openxmlformats.org/officeDocument/2006/relationships/hyperlink" Target="https://www.gov.uk/government/publications/use-of-human-and-animal-products-in-vaccines/guide-to-the-use-of-human-and-animal-products-in-vaccines#animal-products-used-to-make-vaccines" TargetMode="External"/><Relationship Id="rId1" Type="http://schemas.openxmlformats.org/officeDocument/2006/relationships/slideLayout" Target="../slideLayouts/slideLayout7.xml"/><Relationship Id="rId6" Type="http://schemas.openxmlformats.org/officeDocument/2006/relationships/hyperlink" Target="https://www.veganfriendly.org.uk/health-fitness/vaccines/" TargetMode="External"/><Relationship Id="rId11" Type="http://schemas.microsoft.com/office/2007/relationships/diagramDrawing" Target="../diagrams/drawing33.xml"/><Relationship Id="rId5" Type="http://schemas.openxmlformats.org/officeDocument/2006/relationships/hyperlink" Target="https://britishima.org/advice/flu-2024/" TargetMode="External"/><Relationship Id="rId10" Type="http://schemas.openxmlformats.org/officeDocument/2006/relationships/diagramColors" Target="../diagrams/colors33.xml"/><Relationship Id="rId4" Type="http://schemas.openxmlformats.org/officeDocument/2006/relationships/hyperlink" Target="https://britishima.org/advice/flu/" TargetMode="External"/><Relationship Id="rId9" Type="http://schemas.openxmlformats.org/officeDocument/2006/relationships/diagramQuickStyle" Target="../diagrams/quickStyle3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hyperlink" Target="https://assets.publishing.service.gov.uk/media/6838317b5150d70c85aafab9/Green-book-chapter-19-influenza-28May2025.pdf" TargetMode="External"/><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25.xml.rels><?xml version="1.0" encoding="UTF-8" standalone="yes"?>
<Relationships xmlns="http://schemas.openxmlformats.org/package/2006/relationships"><Relationship Id="rId8" Type="http://schemas.openxmlformats.org/officeDocument/2006/relationships/hyperlink" Target="https://www.gov.uk/government/publications/national-flu-immunisation-programme-plan-2025-to-2026/national-flu-immunisation-programme-2025-to-2026-letter" TargetMode="External"/><Relationship Id="rId13" Type="http://schemas.openxmlformats.org/officeDocument/2006/relationships/hyperlink" Target="https://campaignresources.dhsc.gov.uk/campaigns/" TargetMode="External"/><Relationship Id="rId18" Type="http://schemas.openxmlformats.org/officeDocument/2006/relationships/hyperlink" Target="https://www.nice.org.uk/guidance/ng201" TargetMode="External"/><Relationship Id="rId3" Type="http://schemas.openxmlformats.org/officeDocument/2006/relationships/diagramData" Target="../diagrams/data35.xml"/><Relationship Id="rId21" Type="http://schemas.openxmlformats.org/officeDocument/2006/relationships/diagramLayout" Target="../diagrams/layout36.xml"/><Relationship Id="rId7" Type="http://schemas.microsoft.com/office/2007/relationships/diagramDrawing" Target="../diagrams/drawing35.xml"/><Relationship Id="rId12" Type="http://schemas.openxmlformats.org/officeDocument/2006/relationships/hyperlink" Target="https://www.healthpublications.gov.uk/Home.html" TargetMode="External"/><Relationship Id="rId17" Type="http://schemas.openxmlformats.org/officeDocument/2006/relationships/hyperlink" Target="https://www.nice.org.uk/guidance/ng103" TargetMode="External"/><Relationship Id="rId2" Type="http://schemas.openxmlformats.org/officeDocument/2006/relationships/slide" Target="slide25.xml"/><Relationship Id="rId16" Type="http://schemas.openxmlformats.org/officeDocument/2006/relationships/hyperlink" Target="https://www.e-lfh.org.uk/" TargetMode="External"/><Relationship Id="rId20" Type="http://schemas.openxmlformats.org/officeDocument/2006/relationships/diagramData" Target="../diagrams/data36.xml"/><Relationship Id="rId1" Type="http://schemas.openxmlformats.org/officeDocument/2006/relationships/slideLayout" Target="../slideLayouts/slideLayout20.xml"/><Relationship Id="rId6" Type="http://schemas.openxmlformats.org/officeDocument/2006/relationships/diagramColors" Target="../diagrams/colors35.xml"/><Relationship Id="rId11" Type="http://schemas.openxmlformats.org/officeDocument/2006/relationships/hyperlink" Target="https://www.gov.uk/government/publications/influenza-vaccines-marketed-in-the-uk" TargetMode="External"/><Relationship Id="rId24" Type="http://schemas.microsoft.com/office/2007/relationships/diagramDrawing" Target="../diagrams/drawing36.xml"/><Relationship Id="rId5" Type="http://schemas.openxmlformats.org/officeDocument/2006/relationships/diagramQuickStyle" Target="../diagrams/quickStyle35.xml"/><Relationship Id="rId15" Type="http://schemas.openxmlformats.org/officeDocument/2006/relationships/hyperlink" Target="https://drive.google.com/drive/folders/1yvsiUpR0wNiss4YFu3iRRIYSHTS9pCZB" TargetMode="External"/><Relationship Id="rId23" Type="http://schemas.openxmlformats.org/officeDocument/2006/relationships/diagramColors" Target="../diagrams/colors36.xml"/><Relationship Id="rId10" Type="http://schemas.openxmlformats.org/officeDocument/2006/relationships/hyperlink" Target="https://www.gov.uk/government/collections/annual-flu-programme#2025-to-2026-flu-season" TargetMode="External"/><Relationship Id="rId19" Type="http://schemas.openxmlformats.org/officeDocument/2006/relationships/hyperlink" Target="https://www.nice.org.uk/guidance/qs22/chapter/Quality-statement-4-Vaccination" TargetMode="External"/><Relationship Id="rId4" Type="http://schemas.openxmlformats.org/officeDocument/2006/relationships/diagramLayout" Target="../diagrams/layout35.xml"/><Relationship Id="rId9" Type="http://schemas.openxmlformats.org/officeDocument/2006/relationships/hyperlink" Target="https://www.gov.uk/government/publications/influenza-the-green-book-chapter-19" TargetMode="External"/><Relationship Id="rId14" Type="http://schemas.openxmlformats.org/officeDocument/2006/relationships/hyperlink" Target="https://drive.google.com/drive/folders/1QbMQDD9cbs2l51VhNnQqyF1aXns1DEsb" TargetMode="External"/><Relationship Id="rId22" Type="http://schemas.openxmlformats.org/officeDocument/2006/relationships/diagramQuickStyle" Target="../diagrams/quickStyle36.xml"/></Relationships>
</file>

<file path=ppt/slides/_rels/slide26.xml.rels><?xml version="1.0" encoding="UTF-8" standalone="yes"?>
<Relationships xmlns="http://schemas.openxmlformats.org/package/2006/relationships"><Relationship Id="rId8" Type="http://schemas.openxmlformats.org/officeDocument/2006/relationships/hyperlink" Target="https://gbr01.safelinks.protection.outlook.com/?url=https%3A%2F%2Fwww.england.nhs.uk%2Fmidlands%2Finformation-for-professionals%2Fleicestershire-lincolnshire-northamptonshire-screening-and-immunisation-team-sit%2Fpatient-group-directions-pgds%2F&amp;data=05%7C02%7Claura.turnbull1%40nhs.net%7C476e2f9d0d7a47ee1c0808ddc936f22f%7C37c354b285b047f5b22207b48d774ee3%7C0%7C0%7C638887960009007410%7CUnknown%7CTWFpbGZsb3d8eyJFbXB0eU1hcGkiOnRydWUsIlYiOiIwLjAuMDAwMCIsIlAiOiJXaW4zMiIsIkFOIjoiTWFpbCIsIldUIjoyfQ%3D%3D%7C0%7C%7C%7C&amp;sdata=HdrIHHaVfRScLzpNZN%2FNfcSMeoL9dgY443%2BlyN4UxjI%3D&amp;reserved=0" TargetMode="External"/><Relationship Id="rId13" Type="http://schemas.openxmlformats.org/officeDocument/2006/relationships/hyperlink" Target="https://vaccineknowledge.ox.ac.uk/flu-vaccine#Flu-vaccine-in-pregnancy" TargetMode="External"/><Relationship Id="rId18" Type="http://schemas.openxmlformats.org/officeDocument/2006/relationships/diagramColors" Target="../diagrams/colors38.xml"/><Relationship Id="rId3" Type="http://schemas.openxmlformats.org/officeDocument/2006/relationships/diagramData" Target="../diagrams/data37.xml"/><Relationship Id="rId7" Type="http://schemas.microsoft.com/office/2007/relationships/diagramDrawing" Target="../diagrams/drawing37.xml"/><Relationship Id="rId12" Type="http://schemas.openxmlformats.org/officeDocument/2006/relationships/hyperlink" Target="mailto:england.imms@nhs.net" TargetMode="External"/><Relationship Id="rId17" Type="http://schemas.openxmlformats.org/officeDocument/2006/relationships/diagramQuickStyle" Target="../diagrams/quickStyle38.xml"/><Relationship Id="rId2" Type="http://schemas.openxmlformats.org/officeDocument/2006/relationships/slide" Target="slide25.xml"/><Relationship Id="rId16" Type="http://schemas.openxmlformats.org/officeDocument/2006/relationships/diagramLayout" Target="../diagrams/layout38.xml"/><Relationship Id="rId1" Type="http://schemas.openxmlformats.org/officeDocument/2006/relationships/slideLayout" Target="../slideLayouts/slideLayout20.xml"/><Relationship Id="rId6" Type="http://schemas.openxmlformats.org/officeDocument/2006/relationships/diagramColors" Target="../diagrams/colors37.xml"/><Relationship Id="rId11" Type="http://schemas.openxmlformats.org/officeDocument/2006/relationships/hyperlink" Target="https://www.gov.uk/government/publications/national-minimum-standards-and-core-curriculum-for-immunisation-training-for-registered-healthcare-practitioners" TargetMode="External"/><Relationship Id="rId5" Type="http://schemas.openxmlformats.org/officeDocument/2006/relationships/diagramQuickStyle" Target="../diagrams/quickStyle37.xml"/><Relationship Id="rId15" Type="http://schemas.openxmlformats.org/officeDocument/2006/relationships/diagramData" Target="../diagrams/data38.xml"/><Relationship Id="rId10" Type="http://schemas.openxmlformats.org/officeDocument/2006/relationships/hyperlink" Target="https://www.gov.uk/government/publications/quality-criteria-for-an-effective-immunisation-programme" TargetMode="External"/><Relationship Id="rId19" Type="http://schemas.microsoft.com/office/2007/relationships/diagramDrawing" Target="../diagrams/drawing38.xml"/><Relationship Id="rId4" Type="http://schemas.openxmlformats.org/officeDocument/2006/relationships/diagramLayout" Target="../diagrams/layout37.xml"/><Relationship Id="rId9" Type="http://schemas.openxmlformats.org/officeDocument/2006/relationships/hyperlink" Target="https://future.nhs.uk/" TargetMode="External"/><Relationship Id="rId14" Type="http://schemas.openxmlformats.org/officeDocument/2006/relationships/hyperlink" Target="https://www.gov.uk/government/publications/vaccine-update-issue-349-september-2024-flu-special/vaccine-update-issue-349-september-2024-flu-special"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slide" Target="slide25.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slide" Target="slide25.xml"/><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hyperlink" Target="https://vaccineknowledge.ox.ac.uk/flu-vaccine#Flu-vaccine-in-pregnancy" TargetMode="Externa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slide" Target="slide25.xml"/><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hyperlink" Target="https://www.gov.uk/government/publications/national-flu-immunisation-programme-plan-2025-to-2026/national-flu-immunisation-programme-2025-to-2026-letter" TargetMode="External"/><Relationship Id="rId16" Type="http://schemas.openxmlformats.org/officeDocument/2006/relationships/diagramQuickStyle" Target="../diagrams/quickStyle10.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diagramLayout" Target="../diagrams/layout10.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7.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18" Type="http://schemas.microsoft.com/office/2007/relationships/diagramDrawing" Target="../diagrams/drawing13.xml"/><Relationship Id="rId3" Type="http://schemas.openxmlformats.org/officeDocument/2006/relationships/slide" Target="slide25.xml"/><Relationship Id="rId7" Type="http://schemas.openxmlformats.org/officeDocument/2006/relationships/diagramColors" Target="../diagrams/colors11.xml"/><Relationship Id="rId12" Type="http://schemas.openxmlformats.org/officeDocument/2006/relationships/diagramColors" Target="../diagrams/colors12.xml"/><Relationship Id="rId17" Type="http://schemas.openxmlformats.org/officeDocument/2006/relationships/diagramColors" Target="../diagrams/colors13.xml"/><Relationship Id="rId2" Type="http://schemas.openxmlformats.org/officeDocument/2006/relationships/hyperlink" Target="https://www.gov.uk/government/publications/national-flu-immunisation-programme-plan-2025-to-2026/national-flu-immunisation-programme-2025-to-2026-letter" TargetMode="External"/><Relationship Id="rId16" Type="http://schemas.openxmlformats.org/officeDocument/2006/relationships/diagramQuickStyle" Target="../diagrams/quickStyle13.xml"/><Relationship Id="rId1" Type="http://schemas.openxmlformats.org/officeDocument/2006/relationships/slideLayout" Target="../slideLayouts/slideLayout7.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5" Type="http://schemas.openxmlformats.org/officeDocument/2006/relationships/diagramLayout" Target="../diagrams/layout13.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diagramData" Target="../diagrams/data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hyperlink" Target="https://www.nice.org.uk/guidance/qs22/chapter/Quality-statement-4-Vaccination" TargetMode="Externa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54447" y="417251"/>
            <a:ext cx="6137476" cy="1974564"/>
          </a:xfrm>
        </p:spPr>
        <p:txBody>
          <a:bodyPr/>
          <a:lstStyle/>
          <a:p>
            <a:r>
              <a:rPr lang="en-GB" sz="6000"/>
              <a:t>Maternity Flu  Toolkit 2025/26 </a:t>
            </a:r>
            <a:endParaRPr lang="en-GB" sz="6000">
              <a:solidFill>
                <a:srgbClr val="FF0000"/>
              </a:solidFill>
            </a:endParaRP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319596" y="3563424"/>
            <a:ext cx="8061071" cy="1024967"/>
          </a:xfrm>
        </p:spPr>
        <p:txBody>
          <a:bodyPr>
            <a:normAutofit/>
          </a:bodyPr>
          <a:lstStyle/>
          <a:p>
            <a:r>
              <a:rPr lang="en-GB" sz="2400">
                <a:effectLst/>
                <a:highlight>
                  <a:srgbClr val="F6F8F8"/>
                </a:highlight>
                <a:latin typeface="Arial" panose="020B0604020202020204" pitchFamily="34" charset="0"/>
                <a:ea typeface="Aptos" panose="020B0004020202020204" pitchFamily="34" charset="0"/>
                <a:cs typeface="Aptos" panose="020B0004020202020204" pitchFamily="34" charset="0"/>
              </a:rPr>
              <a:t>Vaccinations Public Health Commissioning </a:t>
            </a:r>
          </a:p>
          <a:p>
            <a:r>
              <a:rPr lang="en-GB" sz="2400">
                <a:effectLst/>
                <a:highlight>
                  <a:srgbClr val="F6F8F8"/>
                </a:highlight>
                <a:latin typeface="Arial" panose="020B0604020202020204" pitchFamily="34" charset="0"/>
                <a:ea typeface="Aptos" panose="020B0004020202020204" pitchFamily="34" charset="0"/>
                <a:cs typeface="Aptos" panose="020B0004020202020204" pitchFamily="34" charset="0"/>
              </a:rPr>
              <a:t>Team - NHS England (Midlands)</a:t>
            </a:r>
            <a:r>
              <a:rPr lang="en-GB" sz="2400" b="1">
                <a:effectLst/>
                <a:highlight>
                  <a:srgbClr val="F6F8F8"/>
                </a:highlight>
                <a:latin typeface="Arial" panose="020B0604020202020204" pitchFamily="34" charset="0"/>
                <a:ea typeface="Aptos" panose="020B0004020202020204" pitchFamily="34" charset="0"/>
                <a:cs typeface="Aptos" panose="020B0004020202020204" pitchFamily="34" charset="0"/>
              </a:rPr>
              <a:t>  </a:t>
            </a:r>
            <a:endParaRPr lang="en-GB" sz="2400">
              <a:effectLst/>
              <a:highlight>
                <a:srgbClr val="F6F8F8"/>
              </a:highlight>
              <a:latin typeface="Aptos" panose="020B0004020202020204" pitchFamily="34" charset="0"/>
              <a:ea typeface="Aptos" panose="020B0004020202020204" pitchFamily="34" charset="0"/>
              <a:cs typeface="Aptos" panose="020B0004020202020204" pitchFamily="34" charset="0"/>
            </a:endParaRPr>
          </a:p>
          <a:p>
            <a:endParaRPr lang="en-GB" b="1"/>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07616" y="5742244"/>
            <a:ext cx="6259513" cy="592674"/>
          </a:xfrm>
        </p:spPr>
        <p:txBody>
          <a:bodyPr>
            <a:normAutofit/>
          </a:bodyPr>
          <a:lstStyle/>
          <a:p>
            <a:pPr>
              <a:lnSpc>
                <a:spcPct val="120000"/>
              </a:lnSpc>
            </a:pPr>
            <a:r>
              <a:rPr lang="en-GB" b="1"/>
              <a:t>July 2025</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5A88F-AA3B-0799-93C3-F7B638CB25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14C660-854B-7761-773E-B0D0B23C54F5}"/>
              </a:ext>
            </a:extLst>
          </p:cNvPr>
          <p:cNvSpPr>
            <a:spLocks noGrp="1"/>
          </p:cNvSpPr>
          <p:nvPr>
            <p:ph idx="1"/>
          </p:nvPr>
        </p:nvSpPr>
        <p:spPr>
          <a:xfrm>
            <a:off x="432000" y="1527049"/>
            <a:ext cx="11088000" cy="4700950"/>
          </a:xfrm>
        </p:spPr>
        <p:txBody>
          <a:bodyPr vert="horz" lIns="0" tIns="0" rIns="0" bIns="0" rtlCol="0" anchor="t">
            <a:normAutofit fontScale="92500"/>
          </a:bodyPr>
          <a:lstStyle/>
          <a:p>
            <a:pPr marL="342900" indent="-342900">
              <a:buFont typeface="Wingdings" panose="05000000000000000000" pitchFamily="2" charset="2"/>
              <a:buChar char="ü"/>
            </a:pPr>
            <a:r>
              <a:rPr lang="en-GB" sz="2400" dirty="0"/>
              <a:t>Order resources (see slides 25 and 26): consider digital exclusion, poverty, communication barriers. </a:t>
            </a:r>
          </a:p>
          <a:p>
            <a:pPr marL="342900" indent="-342900">
              <a:buFont typeface="Wingdings" panose="05000000000000000000" pitchFamily="2" charset="2"/>
              <a:buChar char="ü"/>
            </a:pPr>
            <a:r>
              <a:rPr lang="en-GB" sz="2400" dirty="0"/>
              <a:t>Provide paper and accessible versions and time to talk it through</a:t>
            </a:r>
          </a:p>
          <a:p>
            <a:pPr marL="1028700" lvl="1" indent="-342900">
              <a:buFont typeface="Wingdings" panose="05000000000000000000" pitchFamily="2" charset="2"/>
              <a:buChar char="ü"/>
            </a:pPr>
            <a:r>
              <a:rPr lang="en-GB" sz="2400" dirty="0"/>
              <a:t>Use other media: video, push notifications, audio</a:t>
            </a:r>
          </a:p>
          <a:p>
            <a:pPr marL="342900" indent="-342900" fontAlgn="ctr">
              <a:lnSpc>
                <a:spcPct val="110000"/>
              </a:lnSpc>
              <a:buFont typeface="Wingdings" panose="05000000000000000000" pitchFamily="2" charset="2"/>
              <a:buChar char="ü"/>
            </a:pPr>
            <a:r>
              <a:rPr lang="en-GB" sz="2400" dirty="0"/>
              <a:t>Patient facing maternity social media sites</a:t>
            </a:r>
          </a:p>
          <a:p>
            <a:pPr marL="342900" indent="-342900" fontAlgn="ctr">
              <a:lnSpc>
                <a:spcPct val="110000"/>
              </a:lnSpc>
              <a:buFont typeface="Wingdings" panose="05000000000000000000" pitchFamily="2" charset="2"/>
              <a:buChar char="ü"/>
            </a:pPr>
            <a:r>
              <a:rPr lang="en-GB" sz="2400" dirty="0"/>
              <a:t>Trust social media</a:t>
            </a:r>
          </a:p>
          <a:p>
            <a:pPr marL="342900" indent="-342900" fontAlgn="ctr">
              <a:lnSpc>
                <a:spcPct val="110000"/>
              </a:lnSpc>
              <a:buFont typeface="Wingdings" panose="05000000000000000000" pitchFamily="2" charset="2"/>
              <a:buChar char="ü"/>
            </a:pPr>
            <a:r>
              <a:rPr lang="en-GB" sz="2400" dirty="0"/>
              <a:t>Translated materials and access to translation services for appointments</a:t>
            </a:r>
          </a:p>
          <a:p>
            <a:pPr marL="342900" indent="-342900" fontAlgn="ctr">
              <a:lnSpc>
                <a:spcPct val="110000"/>
              </a:lnSpc>
              <a:buFont typeface="Wingdings" panose="05000000000000000000" pitchFamily="2" charset="2"/>
              <a:buChar char="ü"/>
            </a:pPr>
            <a:r>
              <a:rPr lang="en-GB" sz="2400" dirty="0"/>
              <a:t>Engage wider trust, ICB, LMNS, local authority and voluntary organisations (Maternity and Neonatal Voice Partnerships) to promote flu vaccination and obtain feedback</a:t>
            </a:r>
          </a:p>
          <a:p>
            <a:pPr marL="342900" indent="-342900" fontAlgn="ctr">
              <a:lnSpc>
                <a:spcPct val="110000"/>
              </a:lnSpc>
              <a:buFont typeface="Wingdings" panose="05000000000000000000" pitchFamily="2" charset="2"/>
              <a:buChar char="ü"/>
            </a:pPr>
            <a:r>
              <a:rPr lang="en-GB" sz="2400" dirty="0"/>
              <a:t>Find “trusted voices” within local communities</a:t>
            </a:r>
          </a:p>
          <a:p>
            <a:pPr marL="342900" indent="-342900" fontAlgn="ctr">
              <a:lnSpc>
                <a:spcPct val="110000"/>
              </a:lnSpc>
              <a:buFont typeface="Wingdings" panose="05000000000000000000" pitchFamily="2" charset="2"/>
              <a:buChar char="ü"/>
            </a:pPr>
            <a:r>
              <a:rPr lang="en-GB" sz="2400" dirty="0"/>
              <a:t>Engage with local GPs and Community Pharmacies to signpost and promote</a:t>
            </a:r>
          </a:p>
          <a:p>
            <a:pPr marL="342900" indent="-342900">
              <a:buFont typeface="Wingdings" panose="05000000000000000000" pitchFamily="2" charset="2"/>
              <a:buChar char="ü"/>
            </a:pPr>
            <a:endParaRPr lang="en-GB" sz="2400" dirty="0"/>
          </a:p>
          <a:p>
            <a:pPr marL="342900" indent="-342900">
              <a:buFont typeface="Wingdings" panose="05000000000000000000" pitchFamily="2" charset="2"/>
              <a:buChar char="ü"/>
            </a:pPr>
            <a:endParaRPr lang="en-GB" sz="2400"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p:txBody>
      </p:sp>
      <p:sp>
        <p:nvSpPr>
          <p:cNvPr id="3" name="Text Placeholder 2">
            <a:extLst>
              <a:ext uri="{FF2B5EF4-FFF2-40B4-BE49-F238E27FC236}">
                <a16:creationId xmlns:a16="http://schemas.microsoft.com/office/drawing/2014/main" id="{31E90B4F-3DD9-60CD-3657-B022E981E44F}"/>
              </a:ext>
            </a:extLst>
          </p:cNvPr>
          <p:cNvSpPr>
            <a:spLocks noGrp="1"/>
          </p:cNvSpPr>
          <p:nvPr>
            <p:ph type="body" sz="quarter" idx="13"/>
          </p:nvPr>
        </p:nvSpPr>
        <p:spPr>
          <a:xfrm>
            <a:off x="432000" y="1167703"/>
            <a:ext cx="11012644" cy="359346"/>
          </a:xfrm>
        </p:spPr>
        <p:txBody>
          <a:bodyPr/>
          <a:lstStyle/>
          <a:p>
            <a:r>
              <a:rPr lang="en-GB"/>
              <a:t>Communication</a:t>
            </a:r>
          </a:p>
        </p:txBody>
      </p:sp>
      <p:sp>
        <p:nvSpPr>
          <p:cNvPr id="4" name="Title 3">
            <a:extLst>
              <a:ext uri="{FF2B5EF4-FFF2-40B4-BE49-F238E27FC236}">
                <a16:creationId xmlns:a16="http://schemas.microsoft.com/office/drawing/2014/main" id="{43734029-89D2-D222-D672-11193B6C7244}"/>
              </a:ext>
            </a:extLst>
          </p:cNvPr>
          <p:cNvSpPr>
            <a:spLocks noGrp="1"/>
          </p:cNvSpPr>
          <p:nvPr>
            <p:ph type="title"/>
          </p:nvPr>
        </p:nvSpPr>
        <p:spPr/>
        <p:txBody>
          <a:bodyPr/>
          <a:lstStyle/>
          <a:p>
            <a:r>
              <a:rPr lang="en-GB"/>
              <a:t>Checklist </a:t>
            </a:r>
          </a:p>
        </p:txBody>
      </p:sp>
      <p:graphicFrame>
        <p:nvGraphicFramePr>
          <p:cNvPr id="6" name="Diagram 5">
            <a:extLst>
              <a:ext uri="{FF2B5EF4-FFF2-40B4-BE49-F238E27FC236}">
                <a16:creationId xmlns:a16="http://schemas.microsoft.com/office/drawing/2014/main" id="{60E251A8-6A05-B086-72C5-31F12A866AB5}"/>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43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79005-995B-7E77-112F-3BD169A647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BC5F4-BCD3-3EDF-096B-8EB321112BCF}"/>
              </a:ext>
            </a:extLst>
          </p:cNvPr>
          <p:cNvSpPr>
            <a:spLocks noGrp="1"/>
          </p:cNvSpPr>
          <p:nvPr>
            <p:ph idx="1"/>
          </p:nvPr>
        </p:nvSpPr>
        <p:spPr>
          <a:xfrm>
            <a:off x="432000" y="1527049"/>
            <a:ext cx="11088000" cy="4700950"/>
          </a:xfrm>
        </p:spPr>
        <p:txBody>
          <a:bodyPr/>
          <a:lstStyle/>
          <a:p>
            <a:pPr marL="342900" indent="-342900">
              <a:buFont typeface="Wingdings" panose="05000000000000000000" pitchFamily="2" charset="2"/>
              <a:buChar char="ü"/>
            </a:pPr>
            <a:r>
              <a:rPr lang="en-GB" dirty="0"/>
              <a:t>Obtain and understand details of the demographics of your population</a:t>
            </a:r>
          </a:p>
          <a:p>
            <a:pPr marL="1028700" lvl="1" indent="-342900">
              <a:buFont typeface="Wingdings" panose="05000000000000000000" pitchFamily="2" charset="2"/>
              <a:buChar char="ü"/>
            </a:pPr>
            <a:r>
              <a:rPr lang="en-GB" dirty="0"/>
              <a:t>Does your planning include all groups?</a:t>
            </a:r>
          </a:p>
          <a:p>
            <a:pPr marL="1028700" lvl="1" indent="-342900">
              <a:buFont typeface="Wingdings" panose="05000000000000000000" pitchFamily="2" charset="2"/>
              <a:buChar char="ü"/>
            </a:pPr>
            <a:r>
              <a:rPr lang="en-GB" dirty="0"/>
              <a:t>How can clinics or access be adapted or better planned?</a:t>
            </a:r>
          </a:p>
          <a:p>
            <a:pPr marL="1028700" lvl="1" indent="-342900">
              <a:buFont typeface="Wingdings" panose="05000000000000000000" pitchFamily="2" charset="2"/>
              <a:buChar char="ü"/>
            </a:pPr>
            <a:r>
              <a:rPr lang="en-GB" dirty="0"/>
              <a:t>Do you need to provide targeted calls, letters or clinics?</a:t>
            </a:r>
          </a:p>
          <a:p>
            <a:pPr marL="342900" indent="-342900">
              <a:buFont typeface="Wingdings" panose="05000000000000000000" pitchFamily="2" charset="2"/>
              <a:buChar char="ü"/>
            </a:pPr>
            <a:r>
              <a:rPr lang="en-GB" dirty="0"/>
              <a:t>Undertake a gap analysis: who is not accessing the vaccine and why?</a:t>
            </a:r>
          </a:p>
          <a:p>
            <a:pPr marL="342900" indent="-342900">
              <a:buFont typeface="Wingdings" panose="05000000000000000000" pitchFamily="2" charset="2"/>
              <a:buChar char="ü"/>
            </a:pPr>
            <a:r>
              <a:rPr lang="en-GB" dirty="0"/>
              <a:t>Do you need to change the way you offer the vaccine to access more people?</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ü"/>
            </a:pPr>
            <a:endParaRPr lang="en-GB" dirty="0"/>
          </a:p>
          <a:p>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p:txBody>
      </p:sp>
      <p:sp>
        <p:nvSpPr>
          <p:cNvPr id="3" name="Text Placeholder 2">
            <a:extLst>
              <a:ext uri="{FF2B5EF4-FFF2-40B4-BE49-F238E27FC236}">
                <a16:creationId xmlns:a16="http://schemas.microsoft.com/office/drawing/2014/main" id="{0C484A5A-2AAA-97DF-B334-A9BCAF450C12}"/>
              </a:ext>
            </a:extLst>
          </p:cNvPr>
          <p:cNvSpPr>
            <a:spLocks noGrp="1"/>
          </p:cNvSpPr>
          <p:nvPr>
            <p:ph type="body" sz="quarter" idx="13"/>
          </p:nvPr>
        </p:nvSpPr>
        <p:spPr>
          <a:xfrm>
            <a:off x="432000" y="1167703"/>
            <a:ext cx="11012644" cy="359346"/>
          </a:xfrm>
        </p:spPr>
        <p:txBody>
          <a:bodyPr/>
          <a:lstStyle/>
          <a:p>
            <a:r>
              <a:rPr lang="en-GB" dirty="0"/>
              <a:t>Reducing health inequalities</a:t>
            </a:r>
          </a:p>
        </p:txBody>
      </p:sp>
      <p:sp>
        <p:nvSpPr>
          <p:cNvPr id="4" name="Title 3">
            <a:extLst>
              <a:ext uri="{FF2B5EF4-FFF2-40B4-BE49-F238E27FC236}">
                <a16:creationId xmlns:a16="http://schemas.microsoft.com/office/drawing/2014/main" id="{FCBCA7BD-0AE9-E8E5-9E5B-F843FD6D1712}"/>
              </a:ext>
            </a:extLst>
          </p:cNvPr>
          <p:cNvSpPr>
            <a:spLocks noGrp="1"/>
          </p:cNvSpPr>
          <p:nvPr>
            <p:ph type="title"/>
          </p:nvPr>
        </p:nvSpPr>
        <p:spPr/>
        <p:txBody>
          <a:bodyPr/>
          <a:lstStyle/>
          <a:p>
            <a:r>
              <a:rPr lang="en-GB"/>
              <a:t>Checklist </a:t>
            </a:r>
          </a:p>
        </p:txBody>
      </p:sp>
      <p:graphicFrame>
        <p:nvGraphicFramePr>
          <p:cNvPr id="6" name="Diagram 5">
            <a:extLst>
              <a:ext uri="{FF2B5EF4-FFF2-40B4-BE49-F238E27FC236}">
                <a16:creationId xmlns:a16="http://schemas.microsoft.com/office/drawing/2014/main" id="{26F342D4-B446-B9E7-0802-D59CD9F00220}"/>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5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A840E-76DD-0713-73E1-7EBEF7F164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017AEE-96E6-F13F-950C-08EBD31AA457}"/>
              </a:ext>
            </a:extLst>
          </p:cNvPr>
          <p:cNvSpPr>
            <a:spLocks noGrp="1"/>
          </p:cNvSpPr>
          <p:nvPr>
            <p:ph idx="1"/>
          </p:nvPr>
        </p:nvSpPr>
        <p:spPr>
          <a:xfrm>
            <a:off x="432000" y="1527049"/>
            <a:ext cx="11012644" cy="4700950"/>
          </a:xfrm>
        </p:spPr>
        <p:txBody>
          <a:bodyPr/>
          <a:lstStyle/>
          <a:p>
            <a:pPr marL="342900" indent="-342900">
              <a:buFont typeface="Wingdings" panose="05000000000000000000" pitchFamily="2" charset="2"/>
              <a:buChar char="ü"/>
            </a:pPr>
            <a:r>
              <a:rPr lang="en-GB"/>
              <a:t>Celebrate successes: feedback immunisation numbers and uptake to keep staff enthused and the momentum going! </a:t>
            </a:r>
          </a:p>
          <a:p>
            <a:pPr marL="342900" indent="-342900">
              <a:buFont typeface="Wingdings" panose="05000000000000000000" pitchFamily="2" charset="2"/>
              <a:buChar char="ü"/>
            </a:pPr>
            <a:r>
              <a:rPr lang="en-GB" dirty="0"/>
              <a:t>Appoint flu </a:t>
            </a:r>
            <a:r>
              <a:rPr lang="en-GB"/>
              <a:t>vaccine champions to promote the vaccine to staff and patients: give your non-clinical staff the opportunity to own this.</a:t>
            </a:r>
          </a:p>
          <a:p>
            <a:pPr marL="342900" indent="-342900">
              <a:buFont typeface="Wingdings" panose="05000000000000000000" pitchFamily="2" charset="2"/>
              <a:buChar char="ü"/>
            </a:pPr>
            <a:r>
              <a:rPr lang="en-GB"/>
              <a:t>Identify those who decline and why: provide targeted education and myth-busting.</a:t>
            </a:r>
          </a:p>
          <a:p>
            <a:pPr marL="342900" indent="-342900">
              <a:buFont typeface="Wingdings" panose="05000000000000000000" pitchFamily="2" charset="2"/>
              <a:buChar char="ü"/>
            </a:pPr>
            <a:r>
              <a:rPr lang="en-GB"/>
              <a:t>Identify those with no recorded outcome and how they can be reached.</a:t>
            </a:r>
            <a:endParaRPr lang="en-GB" dirty="0"/>
          </a:p>
          <a:p>
            <a:pPr marL="342900" indent="-342900">
              <a:buFont typeface="Wingdings" panose="05000000000000000000" pitchFamily="2" charset="2"/>
              <a:buChar char="ü"/>
            </a:pPr>
            <a:r>
              <a:rPr lang="en-GB" dirty="0"/>
              <a:t>Ensure everyone who receives their vaccine knows which other vaccines they can have, and when. </a:t>
            </a:r>
          </a:p>
          <a:p>
            <a:pPr marL="342900" indent="-342900">
              <a:buFont typeface="Wingdings" panose="05000000000000000000" pitchFamily="2" charset="2"/>
              <a:buChar char="ü"/>
            </a:pPr>
            <a:r>
              <a:rPr lang="en-GB" dirty="0"/>
              <a:t>Stickers! Order an array of the free stickers from </a:t>
            </a:r>
            <a:r>
              <a:rPr lang="en-GB" dirty="0">
                <a:hlinkClick r:id="rId2"/>
              </a:rPr>
              <a:t>Home - Health Publications</a:t>
            </a:r>
            <a:r>
              <a:rPr lang="en-GB" dirty="0"/>
              <a:t> as a reward for those who have their vaccine and for staff to show they’ve had theirs too!</a:t>
            </a:r>
            <a:endParaRPr lang="en-GB"/>
          </a:p>
          <a:p>
            <a:pPr marL="342900" indent="-342900">
              <a:buFont typeface="Wingdings" panose="05000000000000000000" pitchFamily="2" charset="2"/>
              <a:buChar char="ü"/>
            </a:pPr>
            <a:endParaRPr lang="en-GB"/>
          </a:p>
          <a:p>
            <a:pPr marL="342900" indent="-342900">
              <a:buFont typeface="Wingdings" panose="05000000000000000000" pitchFamily="2" charset="2"/>
              <a:buChar char="ü"/>
            </a:pPr>
            <a:endParaRPr lang="en-GB"/>
          </a:p>
          <a:p>
            <a:pPr marL="342900" indent="-342900">
              <a:buFont typeface="Wingdings" panose="05000000000000000000" pitchFamily="2" charset="2"/>
              <a:buChar char="Ø"/>
            </a:pPr>
            <a:endParaRPr lang="en-GB"/>
          </a:p>
          <a:p>
            <a:pPr marL="342900" indent="-342900">
              <a:buFont typeface="Wingdings" panose="05000000000000000000" pitchFamily="2" charset="2"/>
              <a:buChar char="ü"/>
            </a:pPr>
            <a:endParaRPr lang="en-GB"/>
          </a:p>
          <a:p>
            <a:pPr marL="342900" indent="-342900">
              <a:buFont typeface="Wingdings" panose="05000000000000000000" pitchFamily="2" charset="2"/>
              <a:buChar char="ü"/>
            </a:pPr>
            <a:endParaRPr lang="en-GB"/>
          </a:p>
          <a:p>
            <a:pPr marL="342900" indent="-342900">
              <a:buFont typeface="Wingdings" panose="05000000000000000000" pitchFamily="2" charset="2"/>
              <a:buChar char="ü"/>
            </a:pPr>
            <a:endParaRPr lang="en-GB"/>
          </a:p>
        </p:txBody>
      </p:sp>
      <p:sp>
        <p:nvSpPr>
          <p:cNvPr id="3" name="Text Placeholder 2">
            <a:extLst>
              <a:ext uri="{FF2B5EF4-FFF2-40B4-BE49-F238E27FC236}">
                <a16:creationId xmlns:a16="http://schemas.microsoft.com/office/drawing/2014/main" id="{EA0FB37B-D4EF-2ECE-4543-C2D0840345CA}"/>
              </a:ext>
            </a:extLst>
          </p:cNvPr>
          <p:cNvSpPr>
            <a:spLocks noGrp="1"/>
          </p:cNvSpPr>
          <p:nvPr>
            <p:ph type="body" sz="quarter" idx="13"/>
          </p:nvPr>
        </p:nvSpPr>
        <p:spPr>
          <a:xfrm>
            <a:off x="432000" y="1167703"/>
            <a:ext cx="11012644" cy="359346"/>
          </a:xfrm>
        </p:spPr>
        <p:txBody>
          <a:bodyPr/>
          <a:lstStyle/>
          <a:p>
            <a:r>
              <a:rPr lang="en-GB"/>
              <a:t>Quick wins to improve uptake</a:t>
            </a:r>
          </a:p>
        </p:txBody>
      </p:sp>
      <p:sp>
        <p:nvSpPr>
          <p:cNvPr id="4" name="Title 3">
            <a:extLst>
              <a:ext uri="{FF2B5EF4-FFF2-40B4-BE49-F238E27FC236}">
                <a16:creationId xmlns:a16="http://schemas.microsoft.com/office/drawing/2014/main" id="{EA4BE7FE-6BB8-C39F-78AF-E1A87D7AFAD6}"/>
              </a:ext>
            </a:extLst>
          </p:cNvPr>
          <p:cNvSpPr>
            <a:spLocks noGrp="1"/>
          </p:cNvSpPr>
          <p:nvPr>
            <p:ph type="title"/>
          </p:nvPr>
        </p:nvSpPr>
        <p:spPr/>
        <p:txBody>
          <a:bodyPr/>
          <a:lstStyle/>
          <a:p>
            <a:r>
              <a:rPr lang="en-GB"/>
              <a:t>Top tips</a:t>
            </a:r>
          </a:p>
        </p:txBody>
      </p:sp>
      <p:pic>
        <p:nvPicPr>
          <p:cNvPr id="8" name="Picture 7">
            <a:extLst>
              <a:ext uri="{FF2B5EF4-FFF2-40B4-BE49-F238E27FC236}">
                <a16:creationId xmlns:a16="http://schemas.microsoft.com/office/drawing/2014/main" id="{686517EC-F13B-18D9-4E85-77A3D7069225}"/>
              </a:ext>
            </a:extLst>
          </p:cNvPr>
          <p:cNvPicPr>
            <a:picLocks noChangeAspect="1"/>
          </p:cNvPicPr>
          <p:nvPr/>
        </p:nvPicPr>
        <p:blipFill>
          <a:blip r:embed="rId3"/>
          <a:stretch>
            <a:fillRect/>
          </a:stretch>
        </p:blipFill>
        <p:spPr>
          <a:xfrm>
            <a:off x="7736205" y="5271197"/>
            <a:ext cx="3486150" cy="838200"/>
          </a:xfrm>
          <a:prstGeom prst="rect">
            <a:avLst/>
          </a:prstGeom>
          <a:ln>
            <a:noFill/>
          </a:ln>
          <a:effectLst>
            <a:softEdge rad="112500"/>
          </a:effectLst>
        </p:spPr>
      </p:pic>
      <p:pic>
        <p:nvPicPr>
          <p:cNvPr id="10" name="Picture 9">
            <a:extLst>
              <a:ext uri="{FF2B5EF4-FFF2-40B4-BE49-F238E27FC236}">
                <a16:creationId xmlns:a16="http://schemas.microsoft.com/office/drawing/2014/main" id="{32140D52-7DC1-81C1-DDB6-C1971DA17483}"/>
              </a:ext>
            </a:extLst>
          </p:cNvPr>
          <p:cNvPicPr>
            <a:picLocks noChangeAspect="1"/>
          </p:cNvPicPr>
          <p:nvPr/>
        </p:nvPicPr>
        <p:blipFill>
          <a:blip r:embed="rId4"/>
          <a:stretch>
            <a:fillRect/>
          </a:stretch>
        </p:blipFill>
        <p:spPr>
          <a:xfrm>
            <a:off x="4269105" y="5330951"/>
            <a:ext cx="3467100" cy="790575"/>
          </a:xfrm>
          <a:prstGeom prst="rect">
            <a:avLst/>
          </a:prstGeom>
          <a:ln>
            <a:noFill/>
          </a:ln>
          <a:effectLst>
            <a:softEdge rad="112500"/>
          </a:effectLst>
        </p:spPr>
      </p:pic>
      <p:graphicFrame>
        <p:nvGraphicFramePr>
          <p:cNvPr id="6" name="Diagram 5">
            <a:extLst>
              <a:ext uri="{FF2B5EF4-FFF2-40B4-BE49-F238E27FC236}">
                <a16:creationId xmlns:a16="http://schemas.microsoft.com/office/drawing/2014/main" id="{5BB9BEAF-CCC2-8194-AC9B-F1C63A967193}"/>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8659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8AAC3-B43D-EC4B-C989-BEA744A74FC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4ACBF5-A5A2-0F73-A828-CD33E02DCF2D}"/>
              </a:ext>
            </a:extLst>
          </p:cNvPr>
          <p:cNvSpPr>
            <a:spLocks noGrp="1"/>
          </p:cNvSpPr>
          <p:nvPr>
            <p:ph idx="1"/>
          </p:nvPr>
        </p:nvSpPr>
        <p:spPr>
          <a:xfrm>
            <a:off x="432000" y="1752483"/>
            <a:ext cx="11012644" cy="4700950"/>
          </a:xfrm>
        </p:spPr>
        <p:txBody>
          <a:bodyPr/>
          <a:lstStyle/>
          <a:p>
            <a:pPr>
              <a:lnSpc>
                <a:spcPct val="150000"/>
              </a:lnSpc>
            </a:pPr>
            <a:r>
              <a:rPr lang="en-US" sz="2400" dirty="0"/>
              <a:t>For further information and support with clinical immunisation queries and to report any incidents please contact the West</a:t>
            </a:r>
            <a:r>
              <a:rPr lang="en-GB" sz="2400" dirty="0">
                <a:highlight>
                  <a:srgbClr val="F6F8F8"/>
                </a:highlight>
                <a:ea typeface="Aptos" panose="020B0004020202020204" pitchFamily="34" charset="0"/>
                <a:cs typeface="Aptos" panose="020B0004020202020204" pitchFamily="34" charset="0"/>
              </a:rPr>
              <a:t> Midlands Vaccinations Public Health Commissioning Team - NHS England (Midlands)</a:t>
            </a:r>
            <a:r>
              <a:rPr lang="en-GB" sz="2400" b="1" dirty="0">
                <a:highlight>
                  <a:srgbClr val="F6F8F8"/>
                </a:highlight>
                <a:ea typeface="Aptos" panose="020B0004020202020204" pitchFamily="34" charset="0"/>
                <a:cs typeface="Aptos" panose="020B0004020202020204" pitchFamily="34" charset="0"/>
              </a:rPr>
              <a:t>: </a:t>
            </a:r>
            <a:endParaRPr lang="en-GB" sz="2400" dirty="0">
              <a:highlight>
                <a:srgbClr val="F6F8F8"/>
              </a:highlight>
              <a:ea typeface="Aptos" panose="020B0004020202020204" pitchFamily="34" charset="0"/>
              <a:cs typeface="Aptos" panose="020B0004020202020204" pitchFamily="34" charset="0"/>
            </a:endParaRPr>
          </a:p>
          <a:p>
            <a:pPr marL="342900" indent="-342900">
              <a:lnSpc>
                <a:spcPct val="150000"/>
              </a:lnSpc>
              <a:buFont typeface="Arial" panose="020B0604020202020204" pitchFamily="34" charset="0"/>
              <a:buChar char="•"/>
            </a:pPr>
            <a:r>
              <a:rPr lang="en-GB" sz="2400" dirty="0"/>
              <a:t>West Midlands </a:t>
            </a:r>
            <a:r>
              <a:rPr lang="en-GB" sz="2400" dirty="0">
                <a:hlinkClick r:id="rId2"/>
              </a:rPr>
              <a:t>england.wmid-imms@nhs.net</a:t>
            </a:r>
            <a:r>
              <a:rPr lang="en-GB" sz="2400" dirty="0"/>
              <a:t> </a:t>
            </a:r>
          </a:p>
          <a:p>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p:txBody>
      </p:sp>
      <p:sp>
        <p:nvSpPr>
          <p:cNvPr id="3" name="Text Placeholder 2">
            <a:extLst>
              <a:ext uri="{FF2B5EF4-FFF2-40B4-BE49-F238E27FC236}">
                <a16:creationId xmlns:a16="http://schemas.microsoft.com/office/drawing/2014/main" id="{6DB85952-2603-5B05-E6F8-48411F54A8C1}"/>
              </a:ext>
            </a:extLst>
          </p:cNvPr>
          <p:cNvSpPr>
            <a:spLocks noGrp="1"/>
          </p:cNvSpPr>
          <p:nvPr>
            <p:ph type="body" sz="quarter" idx="13"/>
          </p:nvPr>
        </p:nvSpPr>
        <p:spPr>
          <a:xfrm>
            <a:off x="432000" y="1345161"/>
            <a:ext cx="11012644" cy="359346"/>
          </a:xfrm>
        </p:spPr>
        <p:txBody>
          <a:bodyPr/>
          <a:lstStyle/>
          <a:p>
            <a:r>
              <a:rPr lang="en-GB" dirty="0"/>
              <a:t>Immunisation Clinical Advice Service for support and guidance</a:t>
            </a:r>
          </a:p>
        </p:txBody>
      </p:sp>
      <p:sp>
        <p:nvSpPr>
          <p:cNvPr id="4" name="Title 3">
            <a:extLst>
              <a:ext uri="{FF2B5EF4-FFF2-40B4-BE49-F238E27FC236}">
                <a16:creationId xmlns:a16="http://schemas.microsoft.com/office/drawing/2014/main" id="{A3BD766E-D133-E031-6899-AB9B345DD017}"/>
              </a:ext>
            </a:extLst>
          </p:cNvPr>
          <p:cNvSpPr>
            <a:spLocks noGrp="1"/>
          </p:cNvSpPr>
          <p:nvPr>
            <p:ph type="title"/>
          </p:nvPr>
        </p:nvSpPr>
        <p:spPr/>
        <p:txBody>
          <a:bodyPr/>
          <a:lstStyle/>
          <a:p>
            <a:r>
              <a:rPr lang="en-GB" dirty="0"/>
              <a:t>Clinical queries and expertise</a:t>
            </a:r>
          </a:p>
        </p:txBody>
      </p:sp>
      <p:graphicFrame>
        <p:nvGraphicFramePr>
          <p:cNvPr id="6" name="Diagram 5">
            <a:extLst>
              <a:ext uri="{FF2B5EF4-FFF2-40B4-BE49-F238E27FC236}">
                <a16:creationId xmlns:a16="http://schemas.microsoft.com/office/drawing/2014/main" id="{8CF7BBA6-13D7-568A-6814-2988A31C4D50}"/>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038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017142"/>
            <a:ext cx="11088000" cy="5332287"/>
          </a:xfrm>
        </p:spPr>
        <p:txBody>
          <a:bodyPr>
            <a:normAutofit/>
          </a:bodyPr>
          <a:lstStyle/>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Is the vaccine safe to have in pregnancy </a:t>
            </a:r>
            <a:r>
              <a:rPr lang="en-GB" sz="2000" kern="100" dirty="0">
                <a:effectLst/>
                <a:latin typeface="Arial" panose="020B0604020202020204" pitchFamily="34" charset="0"/>
                <a:ea typeface="Calibri" panose="020F0502020204030204" pitchFamily="34" charset="0"/>
                <a:cs typeface="Times New Roman" panose="02020603050405020304" pitchFamily="18" charset="0"/>
              </a:rPr>
              <a:t>and while</a:t>
            </a:r>
            <a:r>
              <a:rPr lang="en-GB" sz="2000" kern="100">
                <a:effectLst/>
                <a:latin typeface="Arial" panose="020B0604020202020204" pitchFamily="34" charset="0"/>
                <a:ea typeface="Calibri" panose="020F0502020204030204" pitchFamily="34" charset="0"/>
                <a:cs typeface="Times New Roman" panose="02020603050405020304" pitchFamily="18" charset="0"/>
              </a:rPr>
              <a:t> breastfeeding?</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Can the flu vaccine be co-administered with other vaccines?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Can the flu vaccine be given with anti-D immunoglobulin?</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a:t>Can I get flu from the flu vaccine? </a:t>
            </a: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Are there any side effects from having the flu vaccine?</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a:t>When can pregnant women have the flu vaccine?</a:t>
            </a: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If a woman was pregnant at the end of the last flu season and had the vaccine, can she have a vaccine in the new flu season?</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Can a pregnant woman have a flu vaccine if they are allergic to egg?</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Are there vegan and porcine free vaccines available?</a:t>
            </a:r>
          </a:p>
          <a:p>
            <a:pPr marL="342900" indent="-342900">
              <a:lnSpc>
                <a:spcPct val="107000"/>
              </a:lnSpc>
              <a:spcAft>
                <a:spcPts val="800"/>
              </a:spcAft>
              <a:buFont typeface="+mj-lt"/>
              <a:buAutoNum type="arabicPeriod"/>
            </a:pPr>
            <a:r>
              <a:rPr lang="en-GB" sz="2000" kern="100">
                <a:latin typeface="Arial" panose="020B0604020202020204" pitchFamily="34" charset="0"/>
                <a:ea typeface="Calibri" panose="020F0502020204030204" pitchFamily="34" charset="0"/>
                <a:cs typeface="Times New Roman" panose="02020603050405020304" pitchFamily="18" charset="0"/>
              </a:rPr>
              <a:t> Can we vaccinate other family members?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800"/>
              <a:t>FAQs </a:t>
            </a:r>
            <a:br>
              <a:rPr lang="en-GB" sz="1600"/>
            </a:br>
            <a:endParaRPr lang="en-GB" sz="1600">
              <a:highlight>
                <a:srgbClr val="F6F8F8"/>
              </a:highlight>
            </a:endParaRPr>
          </a:p>
        </p:txBody>
      </p:sp>
      <p:graphicFrame>
        <p:nvGraphicFramePr>
          <p:cNvPr id="5" name="Diagram 4">
            <a:extLst>
              <a:ext uri="{FF2B5EF4-FFF2-40B4-BE49-F238E27FC236}">
                <a16:creationId xmlns:a16="http://schemas.microsoft.com/office/drawing/2014/main" id="{681BDC59-273F-396D-EC9A-FDBB820D6AFB}"/>
              </a:ext>
            </a:extLst>
          </p:cNvPr>
          <p:cNvGraphicFramePr/>
          <p:nvPr>
            <p:extLst>
              <p:ext uri="{D42A27DB-BD31-4B8C-83A1-F6EECF244321}">
                <p14:modId xmlns:p14="http://schemas.microsoft.com/office/powerpoint/2010/main" val="3326122745"/>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9BAB877-76AE-B149-1230-77833A94B950}"/>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360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sz="2400" dirty="0"/>
              <a:t>Yes. Studies have shown that pregnant women can safely receive the inactive (non-live) flu vaccine during any part of the pregnancy and that their infants also receive some protection from the maternal antibodies as result of the mothers having the vaccine.  This protection can last for the first few month of the baby’s life. </a:t>
            </a:r>
          </a:p>
          <a:p>
            <a:r>
              <a:rPr lang="en-GB" sz="2400" dirty="0"/>
              <a:t>The vaccine can be given to breastfeeding women if they are pregnant or in a clinical risk group, and it is safe to breastfeed after having received the vaccine. See </a:t>
            </a:r>
            <a:r>
              <a:rPr lang="en-GB" sz="2400" dirty="0">
                <a:hlinkClick r:id="rId2"/>
              </a:rPr>
              <a:t>Green Book Chapter 19 Influenza</a:t>
            </a:r>
            <a:r>
              <a:rPr lang="en-GB" sz="2400" dirty="0"/>
              <a:t> for more information. </a:t>
            </a:r>
          </a:p>
          <a:p>
            <a:endParaRPr lang="en-GB" sz="1900"/>
          </a:p>
          <a:p>
            <a:endParaRPr lang="en-GB"/>
          </a:p>
          <a:p>
            <a:endParaRPr lang="en-GB"/>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b="1"/>
              <a:t>1. Is the vaccine safe to have in pregnancy </a:t>
            </a:r>
            <a:r>
              <a:rPr lang="en-GB" sz="2400" b="1" dirty="0"/>
              <a:t>and while</a:t>
            </a:r>
            <a:r>
              <a:rPr lang="en-GB" sz="2400" b="1"/>
              <a:t> breastfeeding? </a:t>
            </a:r>
          </a:p>
        </p:txBody>
      </p:sp>
      <p:graphicFrame>
        <p:nvGraphicFramePr>
          <p:cNvPr id="5" name="Diagram 4">
            <a:extLst>
              <a:ext uri="{FF2B5EF4-FFF2-40B4-BE49-F238E27FC236}">
                <a16:creationId xmlns:a16="http://schemas.microsoft.com/office/drawing/2014/main" id="{7C6EE201-CCAC-BC36-C96A-8168BC6EF91D}"/>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72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a:t>Yes. The flu, pertussis and RSV </a:t>
            </a:r>
            <a:r>
              <a:rPr lang="en-GB">
                <a:highlight>
                  <a:srgbClr val="F6F8F8"/>
                </a:highlight>
              </a:rPr>
              <a:t>vaccines</a:t>
            </a:r>
            <a:r>
              <a:rPr lang="en-GB"/>
              <a:t> are</a:t>
            </a:r>
            <a:r>
              <a:rPr lang="en-GB" b="1" dirty="0"/>
              <a:t> inactive </a:t>
            </a:r>
            <a:r>
              <a:rPr lang="en-GB"/>
              <a:t>(</a:t>
            </a:r>
            <a:r>
              <a:rPr lang="en-GB" dirty="0"/>
              <a:t>they are </a:t>
            </a:r>
            <a:r>
              <a:rPr lang="en-GB"/>
              <a:t>not live</a:t>
            </a:r>
            <a:r>
              <a:rPr lang="en-GB" dirty="0"/>
              <a:t> vaccines</a:t>
            </a:r>
            <a:r>
              <a:rPr lang="en-GB"/>
              <a:t>) and can be </a:t>
            </a:r>
            <a:r>
              <a:rPr lang="en-GB" dirty="0"/>
              <a:t>safely </a:t>
            </a:r>
            <a:r>
              <a:rPr lang="en-GB"/>
              <a:t>given at the same time, on the same day or with any interval between them. </a:t>
            </a:r>
            <a:r>
              <a:rPr lang="en-GB" dirty="0"/>
              <a:t>See guidance in </a:t>
            </a:r>
            <a:r>
              <a:rPr lang="en-GB">
                <a:hlinkClick r:id="rId2"/>
              </a:rPr>
              <a:t>Pertussis (whooping cough) vaccination programme for pregnant women: information for healthcare practitioners - GOV.UK (www.gov.uk</a:t>
            </a:r>
            <a:r>
              <a:rPr lang="en-GB" dirty="0">
                <a:hlinkClick r:id="rId2"/>
              </a:rPr>
              <a:t>)</a:t>
            </a:r>
            <a:r>
              <a:rPr lang="en-GB" dirty="0"/>
              <a:t>, </a:t>
            </a:r>
            <a:r>
              <a:rPr lang="en-GB" dirty="0">
                <a:hlinkClick r:id="rId3"/>
              </a:rPr>
              <a:t>RSV vaccination of pregnant women for infant protection: information for healthcare practitioners - GOV.UK</a:t>
            </a:r>
            <a:r>
              <a:rPr lang="en-GB" dirty="0"/>
              <a:t> </a:t>
            </a:r>
            <a:r>
              <a:rPr lang="en-GB"/>
              <a:t>and </a:t>
            </a:r>
            <a:r>
              <a:rPr lang="en-GB">
                <a:hlinkClick r:id="rId4"/>
              </a:rPr>
              <a:t>Green Book Chapter 19 Influenza</a:t>
            </a:r>
            <a:r>
              <a:rPr lang="en-GB" dirty="0"/>
              <a:t>.</a:t>
            </a:r>
            <a:endParaRPr lang="en-GB"/>
          </a:p>
          <a:p>
            <a:endParaRPr lang="en-GB" sz="1200">
              <a:solidFill>
                <a:srgbClr val="FF0000"/>
              </a:solidFill>
            </a:endParaRPr>
          </a:p>
          <a:p>
            <a:r>
              <a:rPr lang="en-GB"/>
              <a:t>The vaccines should be given at the recommended stage of pregnancy</a:t>
            </a:r>
            <a:r>
              <a:rPr lang="en-GB" dirty="0"/>
              <a:t>. For </a:t>
            </a:r>
            <a:r>
              <a:rPr lang="en-GB"/>
              <a:t>flu this is at any stage </a:t>
            </a:r>
            <a:r>
              <a:rPr lang="en-GB">
                <a:highlight>
                  <a:srgbClr val="F6F8F8"/>
                </a:highlight>
              </a:rPr>
              <a:t>of pregnancy,</a:t>
            </a:r>
            <a:r>
              <a:rPr lang="en-GB"/>
              <a:t> for pertussis from 16 </a:t>
            </a:r>
            <a:r>
              <a:rPr lang="en-GB" dirty="0"/>
              <a:t>weeks </a:t>
            </a:r>
            <a:r>
              <a:rPr lang="en-GB"/>
              <a:t>gestation and RSV from 28 weeks.  The flu </a:t>
            </a:r>
            <a:r>
              <a:rPr lang="en-GB" b="0" i="0">
                <a:effectLst/>
              </a:rPr>
              <a:t>vaccine should not be deferred </a:t>
            </a:r>
            <a:r>
              <a:rPr lang="en-GB" b="0" i="0" dirty="0">
                <a:effectLst/>
              </a:rPr>
              <a:t>or delayed </a:t>
            </a:r>
            <a:r>
              <a:rPr lang="en-GB" b="0" i="0">
                <a:effectLst/>
              </a:rPr>
              <a:t>to give the vaccine at the same appointment </a:t>
            </a:r>
            <a:r>
              <a:rPr lang="en-GB" dirty="0"/>
              <a:t>as</a:t>
            </a:r>
            <a:r>
              <a:rPr lang="en-GB" b="0" i="0" dirty="0">
                <a:effectLst/>
              </a:rPr>
              <a:t> </a:t>
            </a:r>
            <a:r>
              <a:rPr lang="en-GB" b="0" i="0">
                <a:effectLst/>
              </a:rPr>
              <a:t>pertussis or RSV </a:t>
            </a:r>
            <a:r>
              <a:rPr lang="en-GB" dirty="0"/>
              <a:t>vaccine</a:t>
            </a:r>
            <a:r>
              <a:rPr lang="en-GB" b="0" i="0" dirty="0">
                <a:effectLst/>
              </a:rPr>
              <a:t>:</a:t>
            </a:r>
            <a:r>
              <a:rPr lang="en-GB" b="0" i="0">
                <a:effectLst/>
              </a:rPr>
              <a:t> it should be administered as soon as possible</a:t>
            </a:r>
            <a:r>
              <a:rPr lang="en-GB" b="0" i="0" dirty="0">
                <a:effectLst/>
              </a:rPr>
              <a:t>,</a:t>
            </a:r>
            <a:r>
              <a:rPr lang="en-GB" b="0" i="0">
                <a:effectLst/>
              </a:rPr>
              <a:t> as </a:t>
            </a:r>
            <a:r>
              <a:rPr lang="en-GB"/>
              <a:t>the risk of serious illness from influenza is higher in pregnant women</a:t>
            </a:r>
            <a:r>
              <a:rPr lang="en-GB" b="0" i="0">
                <a:effectLst/>
              </a:rPr>
              <a:t>. </a:t>
            </a:r>
            <a:endParaRPr lang="en-GB" sz="2400"/>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800" b="1"/>
              <a:t>2. Can the flu vaccine be co-administered with other vaccines? </a:t>
            </a:r>
            <a:endParaRPr lang="en-GB" sz="2800"/>
          </a:p>
        </p:txBody>
      </p:sp>
      <p:graphicFrame>
        <p:nvGraphicFramePr>
          <p:cNvPr id="3" name="Diagram 2">
            <a:extLst>
              <a:ext uri="{FF2B5EF4-FFF2-40B4-BE49-F238E27FC236}">
                <a16:creationId xmlns:a16="http://schemas.microsoft.com/office/drawing/2014/main" id="{5FA05141-B7E4-9522-CBF6-2537CD6AEC35}"/>
              </a:ext>
            </a:extLst>
          </p:cNvPr>
          <p:cNvGraphicFramePr/>
          <p:nvPr>
            <p:extLst>
              <p:ext uri="{D42A27DB-BD31-4B8C-83A1-F6EECF244321}">
                <p14:modId xmlns:p14="http://schemas.microsoft.com/office/powerpoint/2010/main" val="3126570124"/>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6AF8C265-B7D3-44CF-B4DD-9411CFBE8926}"/>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0166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sz="2400"/>
              <a:t>Yes, anti-D immunoglobulin can be given at the same time </a:t>
            </a:r>
            <a:r>
              <a:rPr lang="en-GB" sz="2400" dirty="0"/>
              <a:t>as, </a:t>
            </a:r>
            <a:r>
              <a:rPr lang="en-GB" sz="2400"/>
              <a:t>or at any interval before or after the flu</a:t>
            </a:r>
            <a:r>
              <a:rPr lang="en-GB" sz="2400" dirty="0"/>
              <a:t>, pertussis</a:t>
            </a:r>
            <a:r>
              <a:rPr lang="en-GB" sz="2400"/>
              <a:t> and </a:t>
            </a:r>
            <a:r>
              <a:rPr lang="en-GB" sz="2400" dirty="0"/>
              <a:t>RSV </a:t>
            </a:r>
            <a:r>
              <a:rPr lang="en-GB" sz="2400"/>
              <a:t>vaccines.</a:t>
            </a:r>
          </a:p>
          <a:p>
            <a:endParaRPr lang="en-GB"/>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b="1"/>
              <a:t>3. Can the flu vaccine be given with anti-D immunoglobulin? </a:t>
            </a:r>
          </a:p>
        </p:txBody>
      </p:sp>
      <p:graphicFrame>
        <p:nvGraphicFramePr>
          <p:cNvPr id="3" name="Diagram 2">
            <a:extLst>
              <a:ext uri="{FF2B5EF4-FFF2-40B4-BE49-F238E27FC236}">
                <a16:creationId xmlns:a16="http://schemas.microsoft.com/office/drawing/2014/main" id="{4858FF80-1965-221A-A7E2-9A8793430890}"/>
              </a:ext>
            </a:extLst>
          </p:cNvPr>
          <p:cNvGraphicFramePr/>
          <p:nvPr>
            <p:extLst>
              <p:ext uri="{D42A27DB-BD31-4B8C-83A1-F6EECF244321}">
                <p14:modId xmlns:p14="http://schemas.microsoft.com/office/powerpoint/2010/main" val="1527721866"/>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5E2AD49-D865-A427-00C4-B0068178F046}"/>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097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sz="2800"/>
              <a:t>No, you cannot get flu from the flu vaccine. The vaccine that is recommended for pregnant women is inactive; it does not contain any live viruses and cannot cause the flu. </a:t>
            </a:r>
          </a:p>
          <a:p>
            <a:pPr marL="342900" lvl="0" indent="-342900">
              <a:lnSpc>
                <a:spcPct val="107000"/>
              </a:lnSpc>
              <a:spcAft>
                <a:spcPts val="800"/>
              </a:spcAft>
              <a:buFont typeface="Arial" panose="020B0604020202020204" pitchFamily="34" charset="0"/>
              <a:buChar char="•"/>
              <a:tabLst>
                <a:tab pos="228600" algn="l"/>
              </a:tabLst>
            </a:pPr>
            <a:endParaRPr lang="en-GB" sz="1600" kern="100">
              <a:ea typeface="Calibri" panose="020F0502020204030204" pitchFamily="34" charset="0"/>
              <a:cs typeface="Times New Roman" panose="02020603050405020304" pitchFamily="18" charset="0"/>
            </a:endParaRPr>
          </a:p>
          <a:p>
            <a:pPr indent="-228600"/>
            <a:r>
              <a:rPr lang="en-GB" sz="2800" b="1"/>
              <a:t>The flu vaccine cannot cause the flu.</a:t>
            </a:r>
          </a:p>
          <a:p>
            <a:endParaRPr lang="en-GB"/>
          </a:p>
          <a:p>
            <a:endParaRPr lang="en-GB"/>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b="1"/>
              <a:t>4. </a:t>
            </a:r>
            <a:r>
              <a:rPr lang="en-GB" sz="2400"/>
              <a:t>C</a:t>
            </a:r>
            <a:r>
              <a:rPr lang="en-GB" sz="2400" b="1"/>
              <a:t>an I get flu from the flu vaccine? </a:t>
            </a:r>
          </a:p>
        </p:txBody>
      </p:sp>
      <p:graphicFrame>
        <p:nvGraphicFramePr>
          <p:cNvPr id="5" name="Diagram 4">
            <a:extLst>
              <a:ext uri="{FF2B5EF4-FFF2-40B4-BE49-F238E27FC236}">
                <a16:creationId xmlns:a16="http://schemas.microsoft.com/office/drawing/2014/main" id="{AA96EEA9-FE36-D69B-2F26-EA3A0B77509B}"/>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92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a:highlight>
                  <a:srgbClr val="F6F8F8"/>
                </a:highlight>
              </a:rPr>
              <a:t>The most common side effects of the flu vaccine are mild and get better within 1 to 2 days.</a:t>
            </a:r>
          </a:p>
          <a:p>
            <a:r>
              <a:rPr lang="en-GB">
                <a:highlight>
                  <a:srgbClr val="F6F8F8"/>
                </a:highlight>
              </a:rPr>
              <a:t>They can include:</a:t>
            </a:r>
          </a:p>
          <a:p>
            <a:pPr marL="342900" indent="-342900">
              <a:buFont typeface="Arial" panose="020B0604020202020204" pitchFamily="34" charset="0"/>
              <a:buChar char="•"/>
            </a:pPr>
            <a:r>
              <a:rPr lang="en-GB">
                <a:highlight>
                  <a:srgbClr val="F6F8F8"/>
                </a:highlight>
              </a:rPr>
              <a:t>pain or soreness where the injection was given</a:t>
            </a:r>
          </a:p>
          <a:p>
            <a:pPr marL="342900" indent="-342900">
              <a:buFont typeface="Arial" panose="020B0604020202020204" pitchFamily="34" charset="0"/>
              <a:buChar char="•"/>
            </a:pPr>
            <a:r>
              <a:rPr lang="en-GB">
                <a:highlight>
                  <a:srgbClr val="F6F8F8"/>
                </a:highlight>
              </a:rPr>
              <a:t>a slightly raised temperature</a:t>
            </a:r>
          </a:p>
          <a:p>
            <a:pPr marL="342900" indent="-342900">
              <a:buFont typeface="Arial" panose="020B0604020202020204" pitchFamily="34" charset="0"/>
              <a:buChar char="•"/>
            </a:pPr>
            <a:r>
              <a:rPr lang="en-GB">
                <a:highlight>
                  <a:srgbClr val="F6F8F8"/>
                </a:highlight>
              </a:rPr>
              <a:t>an aching body</a:t>
            </a:r>
          </a:p>
          <a:p>
            <a:endParaRPr lang="en-GB" dirty="0">
              <a:highlight>
                <a:srgbClr val="F6F8F8"/>
              </a:highlight>
            </a:endParaRPr>
          </a:p>
          <a:p>
            <a:r>
              <a:rPr lang="en-GB">
                <a:highlight>
                  <a:srgbClr val="F6F8F8"/>
                </a:highlight>
              </a:rPr>
              <a:t>More serious side effects such as a severe allergic reaction (anaphylaxis) are very rare. </a:t>
            </a:r>
            <a:r>
              <a:rPr lang="en-GB" dirty="0">
                <a:highlight>
                  <a:srgbClr val="F6F8F8"/>
                </a:highlight>
              </a:rPr>
              <a:t>See </a:t>
            </a:r>
            <a:r>
              <a:rPr lang="en-GB" dirty="0">
                <a:highlight>
                  <a:srgbClr val="F6F8F8"/>
                </a:highlight>
                <a:hlinkClick r:id="rId2"/>
              </a:rPr>
              <a:t>Flu vaccine - NHS</a:t>
            </a:r>
            <a:endParaRPr lang="en-GB">
              <a:highlight>
                <a:srgbClr val="F6F8F8"/>
              </a:highlight>
            </a:endParaRPr>
          </a:p>
          <a:p>
            <a:pPr marL="342900" indent="-342900"/>
            <a:endParaRPr lang="en-GB" sz="1700">
              <a:latin typeface="+mj-lt"/>
            </a:endParaRPr>
          </a:p>
          <a:p>
            <a:pPr marL="342900" indent="-342900"/>
            <a:endParaRPr lang="en-GB"/>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b="1">
                <a:latin typeface="+mj-lt"/>
              </a:rPr>
              <a:t>5. Are there any side effects from having the flu vaccine?</a:t>
            </a:r>
          </a:p>
        </p:txBody>
      </p:sp>
      <p:graphicFrame>
        <p:nvGraphicFramePr>
          <p:cNvPr id="3" name="Diagram 2">
            <a:extLst>
              <a:ext uri="{FF2B5EF4-FFF2-40B4-BE49-F238E27FC236}">
                <a16:creationId xmlns:a16="http://schemas.microsoft.com/office/drawing/2014/main" id="{9F916A60-6D75-1E61-6F83-A1119D6E5B1A}"/>
              </a:ext>
            </a:extLst>
          </p:cNvPr>
          <p:cNvGraphicFramePr/>
          <p:nvPr>
            <p:extLst>
              <p:ext uri="{D42A27DB-BD31-4B8C-83A1-F6EECF244321}">
                <p14:modId xmlns:p14="http://schemas.microsoft.com/office/powerpoint/2010/main" val="2610316457"/>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5EA2D7B1-05F7-7A23-E324-97B642A46C22}"/>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512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71852" y="897677"/>
            <a:ext cx="4467999" cy="1325563"/>
          </a:xfrm>
        </p:spPr>
        <p:txBody>
          <a:bodyPr/>
          <a:lstStyle/>
          <a:p>
            <a:r>
              <a:rPr lang="en-GB"/>
              <a:t>Aim of the toolkit</a:t>
            </a:r>
          </a:p>
        </p:txBody>
      </p:sp>
      <p:sp>
        <p:nvSpPr>
          <p:cNvPr id="3" name="Text Placeholder 2">
            <a:extLst>
              <a:ext uri="{FF2B5EF4-FFF2-40B4-BE49-F238E27FC236}">
                <a16:creationId xmlns:a16="http://schemas.microsoft.com/office/drawing/2014/main" id="{150115BC-3C5F-8278-55BC-EE10F6951668}"/>
              </a:ext>
            </a:extLst>
          </p:cNvPr>
          <p:cNvSpPr>
            <a:spLocks noGrp="1"/>
          </p:cNvSpPr>
          <p:nvPr>
            <p:ph type="body" sz="quarter" idx="13"/>
          </p:nvPr>
        </p:nvSpPr>
        <p:spPr>
          <a:xfrm>
            <a:off x="684652" y="2562098"/>
            <a:ext cx="6557396" cy="4191993"/>
          </a:xfrm>
        </p:spPr>
        <p:txBody>
          <a:bodyPr>
            <a:normAutofit/>
          </a:bodyPr>
          <a:lstStyle/>
          <a:p>
            <a:r>
              <a:rPr lang="en-GB" sz="2000" dirty="0"/>
              <a:t>The purpose of this toolkit is to support midwives and maternal vaccinators to improve flu vaccine uptake in the 2025-2026 flu season</a:t>
            </a:r>
            <a:endParaRPr lang="en-GB" sz="2000" u="sng" dirty="0">
              <a:solidFill>
                <a:srgbClr val="0563C1"/>
              </a:solidFill>
              <a:effectLst/>
              <a:latin typeface="Calibri" panose="020F0502020204030204" pitchFamily="34" charset="0"/>
              <a:ea typeface="Calibri" panose="020F0502020204030204" pitchFamily="34" charset="0"/>
              <a:hlinkClick r:id="rId3"/>
            </a:endParaRPr>
          </a:p>
          <a:p>
            <a:endParaRPr lang="en-GB" sz="1800" u="sng">
              <a:solidFill>
                <a:srgbClr val="0563C1"/>
              </a:solidFill>
              <a:latin typeface="Calibri" panose="020F0502020204030204" pitchFamily="34" charset="0"/>
              <a:ea typeface="Calibri" panose="020F0502020204030204" pitchFamily="34" charset="0"/>
              <a:hlinkClick r:id="rId3"/>
            </a:endParaRPr>
          </a:p>
          <a:p>
            <a:r>
              <a:rPr lang="en-GB" sz="1800" dirty="0">
                <a:hlinkClick r:id="rId4"/>
              </a:rPr>
              <a:t>National flu immunisation programme plan 2025 to 2026 - GOV.UK</a:t>
            </a:r>
            <a:endParaRPr lang="en-GB" dirty="0"/>
          </a:p>
        </p:txBody>
      </p:sp>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sz="2400" dirty="0"/>
              <a:t>The flu season for pregnant women commences on the 1</a:t>
            </a:r>
            <a:r>
              <a:rPr lang="en-GB" sz="2400" baseline="30000" dirty="0"/>
              <a:t>st</a:t>
            </a:r>
            <a:r>
              <a:rPr lang="en-GB" sz="2400" dirty="0"/>
              <a:t> September 2025 and finishes on the 31</a:t>
            </a:r>
            <a:r>
              <a:rPr lang="en-GB" sz="2400" baseline="30000" dirty="0"/>
              <a:t>st</a:t>
            </a:r>
            <a:r>
              <a:rPr lang="en-GB" sz="2400" dirty="0"/>
              <a:t> March 2026. </a:t>
            </a:r>
          </a:p>
          <a:p>
            <a:r>
              <a:rPr lang="en-GB" sz="2400" b="1" dirty="0"/>
              <a:t>Any woman pregnant at any time during the flu season is eligible for the flu vaccine and should be offered the vaccine as soon as possible.  </a:t>
            </a:r>
            <a:r>
              <a:rPr lang="en-GB" sz="2400" dirty="0"/>
              <a:t>It can take up to 2 weeks for an individual to make a response to the flu vaccine, so the earlier it is given the better the protection, although some protection is still gained in late pregnancy. </a:t>
            </a:r>
          </a:p>
          <a:p>
            <a:r>
              <a:rPr lang="en-GB" sz="2400" dirty="0"/>
              <a:t>The vaccine is available in all maternity trusts in the Midlands and women can access it when they attend or are invited. </a:t>
            </a:r>
          </a:p>
          <a:p>
            <a:r>
              <a:rPr lang="en-GB" sz="2400" dirty="0"/>
              <a:t>The vaccine is also accessible via their GP, a local Community Pharmacy or through their </a:t>
            </a:r>
            <a:r>
              <a:rPr lang="en-GB" sz="2400" dirty="0">
                <a:highlight>
                  <a:srgbClr val="F6F8F8"/>
                </a:highlight>
              </a:rPr>
              <a:t>Occupational Health service (if offered). </a:t>
            </a:r>
          </a:p>
          <a:p>
            <a:endParaRPr lang="en-GB" dirty="0"/>
          </a:p>
          <a:p>
            <a:endParaRPr lang="en-GB" dirty="0"/>
          </a:p>
          <a:p>
            <a:endParaRPr lang="en-GB" dirty="0"/>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a:t>6. When can pregnant women have the flu vaccine?</a:t>
            </a:r>
          </a:p>
        </p:txBody>
      </p:sp>
      <p:graphicFrame>
        <p:nvGraphicFramePr>
          <p:cNvPr id="5" name="Diagram 4">
            <a:extLst>
              <a:ext uri="{FF2B5EF4-FFF2-40B4-BE49-F238E27FC236}">
                <a16:creationId xmlns:a16="http://schemas.microsoft.com/office/drawing/2014/main" id="{2B4EF93C-8B90-A768-F75C-E8CA24AA08A3}"/>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67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657398"/>
            <a:ext cx="11088000" cy="4570601"/>
          </a:xfrm>
        </p:spPr>
        <p:txBody>
          <a:bodyPr>
            <a:normAutofit/>
          </a:bodyPr>
          <a:lstStyle/>
          <a:p>
            <a:r>
              <a:rPr lang="en-GB" sz="2400" dirty="0"/>
              <a:t>Yes, because the viruses that cause flu change every year.</a:t>
            </a:r>
            <a:r>
              <a:rPr lang="en-GB" sz="2400" dirty="0">
                <a:solidFill>
                  <a:srgbClr val="212B32"/>
                </a:solidFill>
              </a:rPr>
              <a:t> This means the flu strains the vaccines are designed to prevent against, this season may be different from last flu season. </a:t>
            </a:r>
          </a:p>
          <a:p>
            <a:r>
              <a:rPr lang="en-GB" sz="2400" dirty="0"/>
              <a:t>If a woman had the vaccine during the last flu season because they were pregnant with the same or </a:t>
            </a:r>
            <a:r>
              <a:rPr lang="en-GB" sz="2400"/>
              <a:t>different pregnancy </a:t>
            </a:r>
            <a:r>
              <a:rPr lang="en-GB" sz="2400" b="0" i="0">
                <a:solidFill>
                  <a:srgbClr val="212B32"/>
                </a:solidFill>
                <a:effectLst/>
              </a:rPr>
              <a:t>they </a:t>
            </a:r>
            <a:r>
              <a:rPr lang="en-GB" sz="2400" b="0" i="0" dirty="0">
                <a:solidFill>
                  <a:srgbClr val="212B32"/>
                </a:solidFill>
                <a:effectLst/>
              </a:rPr>
              <a:t>will need to have the vaccine again. </a:t>
            </a:r>
            <a:r>
              <a:rPr lang="en-GB" sz="2400" dirty="0">
                <a:hlinkClick r:id="rId2"/>
              </a:rPr>
              <a:t>The flu jab in pregnancy - NHS (www.nhs.uk)</a:t>
            </a:r>
            <a:endParaRPr lang="en-GB" sz="2400" dirty="0"/>
          </a:p>
          <a:p>
            <a:endParaRPr lang="en-GB" sz="2400" dirty="0"/>
          </a:p>
          <a:p>
            <a:endParaRPr lang="en-GB"/>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a:xfrm>
            <a:off x="432000" y="630001"/>
            <a:ext cx="11404154" cy="865186"/>
          </a:xfrm>
        </p:spPr>
        <p:txBody>
          <a:bodyPr>
            <a:normAutofit/>
          </a:bodyPr>
          <a:lstStyle/>
          <a:p>
            <a:r>
              <a:rPr lang="en-GB" sz="2400"/>
              <a:t>7. If a woman was pregnant at the end of the last flu season and had the vaccine, can she have a vaccine in the new flu season? </a:t>
            </a:r>
          </a:p>
        </p:txBody>
      </p:sp>
      <p:graphicFrame>
        <p:nvGraphicFramePr>
          <p:cNvPr id="5" name="Diagram 4">
            <a:extLst>
              <a:ext uri="{FF2B5EF4-FFF2-40B4-BE49-F238E27FC236}">
                <a16:creationId xmlns:a16="http://schemas.microsoft.com/office/drawing/2014/main" id="{C21E710D-72C4-D073-C715-D77DDE4C268C}"/>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62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sz="2000"/>
              <a:t>The recommended vaccines for pregnant women do not contain egg. The Green Book Chapter 19 page 15 </a:t>
            </a:r>
            <a:r>
              <a:rPr lang="en-GB" sz="2000">
                <a:hlinkClick r:id="rId2"/>
              </a:rPr>
              <a:t>Green Book Chapter 19 Influenza </a:t>
            </a:r>
            <a:r>
              <a:rPr lang="en-GB" sz="2000"/>
              <a:t>states:</a:t>
            </a:r>
          </a:p>
          <a:p>
            <a:endParaRPr lang="en-GB" sz="2000"/>
          </a:p>
          <a:p>
            <a:r>
              <a:rPr lang="en-GB" sz="2000"/>
              <a:t>“</a:t>
            </a:r>
            <a:r>
              <a:rPr lang="en-GB" sz="2000" b="1"/>
              <a:t>For those adults eligible for influenza vaccination JCVI advises that the first line vaccines should be either </a:t>
            </a:r>
            <a:r>
              <a:rPr lang="en-GB" sz="2000" b="1" err="1"/>
              <a:t>IIVc</a:t>
            </a:r>
            <a:r>
              <a:rPr lang="en-GB" sz="2000" b="1"/>
              <a:t> or </a:t>
            </a:r>
            <a:r>
              <a:rPr lang="en-GB" sz="2000" b="1" err="1"/>
              <a:t>IIVr</a:t>
            </a:r>
            <a:r>
              <a:rPr lang="en-GB" sz="2000" b="1"/>
              <a:t>. </a:t>
            </a:r>
            <a:r>
              <a:rPr lang="en-GB" sz="2000" err="1"/>
              <a:t>IIVe</a:t>
            </a:r>
            <a:r>
              <a:rPr lang="en-GB" sz="2000"/>
              <a:t> (egg cultured vaccine) should only be offered in circumstances where the preferred first line influenza vaccines are not available.”</a:t>
            </a:r>
          </a:p>
          <a:p>
            <a:endParaRPr lang="en-GB" sz="2000"/>
          </a:p>
          <a:p>
            <a:r>
              <a:rPr lang="en-GB" sz="2000" i="1"/>
              <a:t>Please note not available refers to a national shortage only, where vaccine is available in other providers locally the patient should be appropriately signposted or asked to return, rather than </a:t>
            </a:r>
            <a:r>
              <a:rPr lang="en-GB" sz="2000" i="1" err="1"/>
              <a:t>IIVe</a:t>
            </a:r>
            <a:r>
              <a:rPr lang="en-GB" sz="2000" i="1"/>
              <a:t> given. </a:t>
            </a:r>
            <a:r>
              <a:rPr lang="en-GB" sz="2000"/>
              <a:t>For more detailed or individualised advice about egg allergy and vaccines see the following resource: </a:t>
            </a:r>
            <a:r>
              <a:rPr lang="en-GB" sz="2000">
                <a:hlinkClick r:id="rId3"/>
              </a:rPr>
              <a:t>Influenza vaccines marketed in the UK - GOV.UK</a:t>
            </a:r>
            <a:r>
              <a:rPr lang="en-GB" sz="2000"/>
              <a:t>, the Green Book or email East or West Midlands ICAS for support. </a:t>
            </a:r>
          </a:p>
          <a:p>
            <a:endParaRPr lang="en-GB" sz="1800"/>
          </a:p>
          <a:p>
            <a:endParaRPr lang="en-GB" sz="1800"/>
          </a:p>
          <a:p>
            <a:endParaRPr lang="en-GB" sz="1800"/>
          </a:p>
          <a:p>
            <a:endParaRPr lang="en-GB" sz="1800"/>
          </a:p>
          <a:p>
            <a:endParaRPr lang="en-GB" sz="1800"/>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a:t>8. Can a pregnant woman have a flu vaccine if they are allergic to egg? </a:t>
            </a:r>
          </a:p>
        </p:txBody>
      </p:sp>
      <p:graphicFrame>
        <p:nvGraphicFramePr>
          <p:cNvPr id="5" name="Diagram 4">
            <a:extLst>
              <a:ext uri="{FF2B5EF4-FFF2-40B4-BE49-F238E27FC236}">
                <a16:creationId xmlns:a16="http://schemas.microsoft.com/office/drawing/2014/main" id="{1BAA9906-EFD1-BB70-C2D3-D9AF8B0040B8}"/>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092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Autofit/>
          </a:bodyPr>
          <a:lstStyle/>
          <a:p>
            <a:r>
              <a:rPr lang="en-GB" sz="1800" dirty="0"/>
              <a:t>Please see the UKHSA guidance: </a:t>
            </a:r>
            <a:r>
              <a:rPr lang="en-GB" sz="1800" dirty="0">
                <a:hlinkClick r:id="rId2"/>
              </a:rPr>
              <a:t>Guide to the use of human and animal products in vaccines - GOV.UK (www.gov.uk)</a:t>
            </a:r>
            <a:endParaRPr lang="en-GB" sz="1800" dirty="0"/>
          </a:p>
          <a:p>
            <a:endParaRPr lang="en-GB" sz="1800" dirty="0">
              <a:highlight>
                <a:srgbClr val="FF0000"/>
              </a:highlight>
            </a:endParaRPr>
          </a:p>
          <a:p>
            <a:r>
              <a:rPr lang="en-GB" sz="1800" dirty="0"/>
              <a:t>Porcine gelatine is only used in children's flu vaccines. Currently </a:t>
            </a:r>
            <a:r>
              <a:rPr lang="en-GB" sz="1800" dirty="0">
                <a:highlight>
                  <a:srgbClr val="F6F8F8"/>
                </a:highlight>
              </a:rPr>
              <a:t>only 3 vaccines used in the UK contain </a:t>
            </a:r>
            <a:r>
              <a:rPr lang="en-GB" sz="1800" dirty="0"/>
              <a:t>porcine gelatine and only one of these is a flu vaccine, this vaccine is used to protect children, not adults. The UKHSA have produced guidance on Vaccine and porcine gelatine </a:t>
            </a:r>
            <a:r>
              <a:rPr lang="en-GB" sz="1800" dirty="0">
                <a:hlinkClick r:id="rId3"/>
              </a:rPr>
              <a:t>Vaccines and porcine gelatine - GOV.UK (www.gov.uk)</a:t>
            </a:r>
            <a:r>
              <a:rPr lang="en-GB" sz="1800" dirty="0"/>
              <a:t>, which may help when discussing this with women. </a:t>
            </a:r>
          </a:p>
          <a:p>
            <a:endParaRPr lang="en-GB" sz="1800" dirty="0"/>
          </a:p>
          <a:p>
            <a:r>
              <a:rPr lang="en-GB" sz="1800" dirty="0"/>
              <a:t>The British Islamic Medical Association </a:t>
            </a:r>
            <a:r>
              <a:rPr lang="en-GB" sz="1800" dirty="0">
                <a:hlinkClick r:id="rId4"/>
              </a:rPr>
              <a:t>BIMA Flu Vaccination Guidance | British Islamic Medical Association</a:t>
            </a:r>
            <a:r>
              <a:rPr lang="en-GB" sz="1800" dirty="0"/>
              <a:t> update May 2025  </a:t>
            </a:r>
            <a:r>
              <a:rPr lang="en-GB" sz="1800" dirty="0">
                <a:hlinkClick r:id="rId5"/>
              </a:rPr>
              <a:t>BIMA Flu Vaccination Guidance 2024-2025</a:t>
            </a:r>
            <a:r>
              <a:rPr lang="en-GB" sz="1800" dirty="0"/>
              <a:t> offers guidance to support discussions with women and families about the flu vaccines. This guidance is updated yearly.</a:t>
            </a:r>
          </a:p>
          <a:p>
            <a:endParaRPr lang="en-GB" sz="1800" dirty="0"/>
          </a:p>
          <a:p>
            <a:r>
              <a:rPr lang="en-GB" sz="1800" dirty="0"/>
              <a:t>The Vegan friendly organisation has some information which you may find useful in counselling women who are vegan </a:t>
            </a:r>
            <a:r>
              <a:rPr lang="en-GB" sz="1800" dirty="0">
                <a:hlinkClick r:id="rId6"/>
              </a:rPr>
              <a:t>Are Vaccines Vegan? | VeganFriendly.org.uk</a:t>
            </a:r>
            <a:endParaRPr lang="en-GB" sz="1800" dirty="0"/>
          </a:p>
          <a:p>
            <a:endParaRPr lang="en-GB" sz="1600" dirty="0">
              <a:latin typeface="+mj-lt"/>
            </a:endParaRPr>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b="1">
                <a:latin typeface="+mj-lt"/>
              </a:rPr>
              <a:t>9. Are there vegan and </a:t>
            </a:r>
            <a:r>
              <a:rPr lang="en-GB" sz="2400"/>
              <a:t>p</a:t>
            </a:r>
            <a:r>
              <a:rPr lang="en-GB" sz="2400" b="1">
                <a:latin typeface="+mj-lt"/>
              </a:rPr>
              <a:t>orcine free vaccines available?</a:t>
            </a:r>
          </a:p>
        </p:txBody>
      </p:sp>
      <p:graphicFrame>
        <p:nvGraphicFramePr>
          <p:cNvPr id="5" name="Diagram 4">
            <a:extLst>
              <a:ext uri="{FF2B5EF4-FFF2-40B4-BE49-F238E27FC236}">
                <a16:creationId xmlns:a16="http://schemas.microsoft.com/office/drawing/2014/main" id="{318F83D2-1CFB-9B76-104C-84319EBE30FE}"/>
              </a:ext>
            </a:extLst>
          </p:cNvPr>
          <p:cNvGraphicFramePr/>
          <p:nvPr>
            <p:extLst>
              <p:ext uri="{D42A27DB-BD31-4B8C-83A1-F6EECF244321}">
                <p14:modId xmlns:p14="http://schemas.microsoft.com/office/powerpoint/2010/main" val="3847759450"/>
              </p:ext>
            </p:extLst>
          </p:nvPr>
        </p:nvGraphicFramePr>
        <p:xfrm>
          <a:off x="87464" y="137250"/>
          <a:ext cx="8555603" cy="429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4706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9BA56-96C3-17A8-3A65-50547FAAA58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BED73-74DD-2ED0-E130-3E76C771DE53}"/>
              </a:ext>
            </a:extLst>
          </p:cNvPr>
          <p:cNvSpPr>
            <a:spLocks noGrp="1"/>
          </p:cNvSpPr>
          <p:nvPr>
            <p:ph idx="1"/>
          </p:nvPr>
        </p:nvSpPr>
        <p:spPr>
          <a:xfrm>
            <a:off x="432000" y="1297186"/>
            <a:ext cx="11088000" cy="4930813"/>
          </a:xfrm>
        </p:spPr>
        <p:txBody>
          <a:bodyPr>
            <a:noAutofit/>
          </a:bodyPr>
          <a:lstStyle/>
          <a:p>
            <a:r>
              <a:rPr lang="en-GB" sz="2400"/>
              <a:t>NHS England Midlands commission maternity providers to vaccinate pregnant women. </a:t>
            </a:r>
          </a:p>
          <a:p>
            <a:r>
              <a:rPr lang="en-GB" sz="2400"/>
              <a:t>Other family members who may be in a clinical risk group as per </a:t>
            </a:r>
            <a:r>
              <a:rPr lang="en-GB" sz="2400">
                <a:hlinkClick r:id="rId2"/>
              </a:rPr>
              <a:t>Green Book Chapter 19 Influenza</a:t>
            </a:r>
            <a:r>
              <a:rPr lang="en-GB" sz="2400"/>
              <a:t> can access the vaccine via their GP, local pharmacy or their occupation health department if applicable. If they are not in a clinical risk group but would still like to access the vaccine it is available privately. </a:t>
            </a:r>
            <a:endParaRPr lang="en-GB" sz="2400">
              <a:highlight>
                <a:srgbClr val="FFFF00"/>
              </a:highlight>
            </a:endParaRPr>
          </a:p>
          <a:p>
            <a:endParaRPr lang="en-GB" sz="1600">
              <a:latin typeface="+mj-lt"/>
            </a:endParaRPr>
          </a:p>
        </p:txBody>
      </p:sp>
      <p:sp>
        <p:nvSpPr>
          <p:cNvPr id="4" name="Title 3">
            <a:extLst>
              <a:ext uri="{FF2B5EF4-FFF2-40B4-BE49-F238E27FC236}">
                <a16:creationId xmlns:a16="http://schemas.microsoft.com/office/drawing/2014/main" id="{D965206B-EABE-D3E1-E15D-523C3FDCC7BA}"/>
              </a:ext>
            </a:extLst>
          </p:cNvPr>
          <p:cNvSpPr>
            <a:spLocks noGrp="1"/>
          </p:cNvSpPr>
          <p:nvPr>
            <p:ph type="title"/>
          </p:nvPr>
        </p:nvSpPr>
        <p:spPr/>
        <p:txBody>
          <a:bodyPr>
            <a:normAutofit/>
          </a:bodyPr>
          <a:lstStyle/>
          <a:p>
            <a:r>
              <a:rPr lang="en-GB" sz="2400" b="1">
                <a:latin typeface="+mj-lt"/>
              </a:rPr>
              <a:t>10. Can we vaccinate other family members?</a:t>
            </a:r>
          </a:p>
        </p:txBody>
      </p:sp>
      <p:graphicFrame>
        <p:nvGraphicFramePr>
          <p:cNvPr id="5" name="Diagram 4">
            <a:extLst>
              <a:ext uri="{FF2B5EF4-FFF2-40B4-BE49-F238E27FC236}">
                <a16:creationId xmlns:a16="http://schemas.microsoft.com/office/drawing/2014/main" id="{C6BA893A-BC42-0C3F-A22F-21F6148C8A61}"/>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888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ECEF-6C72-96FF-370B-BFEFB8D1EC0B}"/>
              </a:ext>
            </a:extLst>
          </p:cNvPr>
          <p:cNvSpPr>
            <a:spLocks noGrp="1"/>
          </p:cNvSpPr>
          <p:nvPr>
            <p:ph type="title"/>
          </p:nvPr>
        </p:nvSpPr>
        <p:spPr>
          <a:xfrm>
            <a:off x="432000" y="526685"/>
            <a:ext cx="10515600" cy="768986"/>
          </a:xfrm>
        </p:spPr>
        <p:txBody>
          <a:bodyPr/>
          <a:lstStyle/>
          <a:p>
            <a:r>
              <a:rPr lang="en-GB"/>
              <a:t>Resources</a:t>
            </a:r>
          </a:p>
        </p:txBody>
      </p:sp>
      <p:sp>
        <p:nvSpPr>
          <p:cNvPr id="3" name="Text Placeholder 2">
            <a:extLst>
              <a:ext uri="{FF2B5EF4-FFF2-40B4-BE49-F238E27FC236}">
                <a16:creationId xmlns:a16="http://schemas.microsoft.com/office/drawing/2014/main" id="{2DB417D5-73F3-A338-9D8A-20F9B09C7D27}"/>
              </a:ext>
            </a:extLst>
          </p:cNvPr>
          <p:cNvSpPr>
            <a:spLocks noGrp="1"/>
          </p:cNvSpPr>
          <p:nvPr>
            <p:ph type="body" sz="quarter" idx="13"/>
          </p:nvPr>
        </p:nvSpPr>
        <p:spPr>
          <a:xfrm>
            <a:off x="917359" y="1677163"/>
            <a:ext cx="4285573" cy="4892511"/>
          </a:xfrm>
        </p:spPr>
        <p:txBody>
          <a:bodyPr>
            <a:normAutofit/>
          </a:bodyPr>
          <a:lstStyle/>
          <a:p>
            <a:pPr>
              <a:lnSpc>
                <a:spcPct val="110000"/>
              </a:lnSpc>
            </a:pPr>
            <a:endParaRPr lang="en-GB" sz="1700">
              <a:effectLst/>
              <a:ea typeface="Calibri" panose="020F0502020204030204" pitchFamily="34" charset="0"/>
            </a:endParaRPr>
          </a:p>
          <a:p>
            <a:endParaRPr lang="en-GB" sz="1600"/>
          </a:p>
        </p:txBody>
      </p:sp>
      <p:graphicFrame>
        <p:nvGraphicFramePr>
          <p:cNvPr id="4" name="Diagram 3">
            <a:hlinkClick r:id="rId2" action="ppaction://hlinksldjump"/>
            <a:extLst>
              <a:ext uri="{FF2B5EF4-FFF2-40B4-BE49-F238E27FC236}">
                <a16:creationId xmlns:a16="http://schemas.microsoft.com/office/drawing/2014/main" id="{8B3F2561-3188-7B27-19A4-BB59DBE35252}"/>
              </a:ext>
            </a:extLst>
          </p:cNvPr>
          <p:cNvGraphicFramePr/>
          <p:nvPr>
            <p:extLst>
              <p:ext uri="{D42A27DB-BD31-4B8C-83A1-F6EECF244321}">
                <p14:modId xmlns:p14="http://schemas.microsoft.com/office/powerpoint/2010/main" val="1413896886"/>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2">
            <a:extLst>
              <a:ext uri="{FF2B5EF4-FFF2-40B4-BE49-F238E27FC236}">
                <a16:creationId xmlns:a16="http://schemas.microsoft.com/office/drawing/2014/main" id="{43E8DF42-14A9-7FBD-C261-ECDA3FE0C8BF}"/>
              </a:ext>
            </a:extLst>
          </p:cNvPr>
          <p:cNvGraphicFramePr>
            <a:graphicFrameLocks/>
          </p:cNvGraphicFramePr>
          <p:nvPr>
            <p:extLst>
              <p:ext uri="{D42A27DB-BD31-4B8C-83A1-F6EECF244321}">
                <p14:modId xmlns:p14="http://schemas.microsoft.com/office/powerpoint/2010/main" val="376471579"/>
              </p:ext>
            </p:extLst>
          </p:nvPr>
        </p:nvGraphicFramePr>
        <p:xfrm>
          <a:off x="671312" y="1295671"/>
          <a:ext cx="11088688" cy="5224043"/>
        </p:xfrm>
        <a:graphic>
          <a:graphicData uri="http://schemas.openxmlformats.org/drawingml/2006/table">
            <a:tbl>
              <a:tblPr firstRow="1" bandRow="1">
                <a:tableStyleId>{5C22544A-7EE6-4342-B048-85BDC9FD1C3A}</a:tableStyleId>
              </a:tblPr>
              <a:tblGrid>
                <a:gridCol w="4002056">
                  <a:extLst>
                    <a:ext uri="{9D8B030D-6E8A-4147-A177-3AD203B41FA5}">
                      <a16:colId xmlns:a16="http://schemas.microsoft.com/office/drawing/2014/main" val="3439151486"/>
                    </a:ext>
                  </a:extLst>
                </a:gridCol>
                <a:gridCol w="7086632">
                  <a:extLst>
                    <a:ext uri="{9D8B030D-6E8A-4147-A177-3AD203B41FA5}">
                      <a16:colId xmlns:a16="http://schemas.microsoft.com/office/drawing/2014/main" val="1072472794"/>
                    </a:ext>
                  </a:extLst>
                </a:gridCol>
              </a:tblGrid>
              <a:tr h="352034">
                <a:tc>
                  <a:txBody>
                    <a:bodyPr/>
                    <a:lstStyle/>
                    <a:p>
                      <a:r>
                        <a:rPr lang="en-GB">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537431">
                <a:tc>
                  <a:txBody>
                    <a:bodyPr/>
                    <a:lstStyle/>
                    <a:p>
                      <a:r>
                        <a:rPr lang="en-GB" sz="1600" dirty="0">
                          <a:solidFill>
                            <a:schemeClr val="tx1"/>
                          </a:solidFill>
                        </a:rPr>
                        <a:t>Flu Letter 2025/2026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8"/>
                        </a:rPr>
                        <a:t>National flu immunisation programme 2025 to 2026 letter - GOV.UK</a:t>
                      </a:r>
                      <a:endParaRPr lang="en-GB" sz="1600">
                        <a:solidFill>
                          <a:schemeClr val="tx1"/>
                        </a:solidFill>
                      </a:endParaRPr>
                    </a:p>
                  </a:txBody>
                  <a:tcPr/>
                </a:tc>
                <a:extLst>
                  <a:ext uri="{0D108BD9-81ED-4DB2-BD59-A6C34878D82A}">
                    <a16:rowId xmlns:a16="http://schemas.microsoft.com/office/drawing/2014/main" val="3939314590"/>
                  </a:ext>
                </a:extLst>
              </a:tr>
              <a:tr h="603328">
                <a:tc>
                  <a:txBody>
                    <a:bodyPr/>
                    <a:lstStyle/>
                    <a:p>
                      <a:r>
                        <a:rPr lang="en-GB" sz="1600">
                          <a:solidFill>
                            <a:schemeClr val="tx1"/>
                          </a:solidFill>
                        </a:rPr>
                        <a:t>Green Book Immunisations – Influenza Chapter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9"/>
                        </a:rPr>
                        <a:t>Influenza: the green book, chapter 19 - GOV.UK (www.gov.uk)</a:t>
                      </a:r>
                      <a:endParaRPr lang="en-GB" sz="1600"/>
                    </a:p>
                    <a:p>
                      <a:endParaRPr lang="en-GB" sz="1600">
                        <a:solidFill>
                          <a:schemeClr val="tx1"/>
                        </a:solidFill>
                      </a:endParaRPr>
                    </a:p>
                  </a:txBody>
                  <a:tcPr/>
                </a:tc>
                <a:extLst>
                  <a:ext uri="{0D108BD9-81ED-4DB2-BD59-A6C34878D82A}">
                    <a16:rowId xmlns:a16="http://schemas.microsoft.com/office/drawing/2014/main" val="2619350991"/>
                  </a:ext>
                </a:extLst>
              </a:tr>
              <a:tr h="624322">
                <a:tc>
                  <a:txBody>
                    <a:bodyPr/>
                    <a:lstStyle/>
                    <a:p>
                      <a:r>
                        <a:rPr lang="en-GB" sz="1600" dirty="0">
                          <a:solidFill>
                            <a:schemeClr val="tx1"/>
                          </a:solidFill>
                        </a:rPr>
                        <a:t>UKHSA  Annual Programme collection</a:t>
                      </a:r>
                    </a:p>
                  </a:txBody>
                  <a:tcPr/>
                </a:tc>
                <a:tc>
                  <a:txBody>
                    <a:bodyPr/>
                    <a:lstStyle/>
                    <a:p>
                      <a:r>
                        <a:rPr lang="en-GB" sz="1600" dirty="0">
                          <a:hlinkClick r:id="rId10"/>
                        </a:rPr>
                        <a:t>Annual flu programme - GOV.UK</a:t>
                      </a:r>
                      <a:endParaRPr lang="en-GB" sz="1600" dirty="0">
                        <a:solidFill>
                          <a:schemeClr val="tx1"/>
                        </a:solidFill>
                      </a:endParaRPr>
                    </a:p>
                  </a:txBody>
                  <a:tcPr/>
                </a:tc>
                <a:extLst>
                  <a:ext uri="{0D108BD9-81ED-4DB2-BD59-A6C34878D82A}">
                    <a16:rowId xmlns:a16="http://schemas.microsoft.com/office/drawing/2014/main" val="3998659507"/>
                  </a:ext>
                </a:extLst>
              </a:tr>
              <a:tr h="624322">
                <a:tc>
                  <a:txBody>
                    <a:bodyPr/>
                    <a:lstStyle/>
                    <a:p>
                      <a:r>
                        <a:rPr lang="en-GB" sz="1600" dirty="0">
                          <a:solidFill>
                            <a:schemeClr val="tx1"/>
                          </a:solidFill>
                        </a:rPr>
                        <a:t>Available vaccines for 2025/26 season + ovalbumin content</a:t>
                      </a:r>
                    </a:p>
                  </a:txBody>
                  <a:tcPr/>
                </a:tc>
                <a:tc>
                  <a:txBody>
                    <a:bodyPr/>
                    <a:lstStyle/>
                    <a:p>
                      <a:r>
                        <a:rPr lang="en-GB" sz="1600" dirty="0">
                          <a:solidFill>
                            <a:schemeClr val="tx1"/>
                          </a:solidFill>
                          <a:hlinkClick r:id="rId11"/>
                        </a:rPr>
                        <a:t>https://www.gov.uk/government/publications/influenza-vaccines-marketed-in-the-uk</a:t>
                      </a:r>
                      <a:r>
                        <a:rPr lang="en-GB" sz="1600" dirty="0">
                          <a:solidFill>
                            <a:schemeClr val="tx1"/>
                          </a:solidFill>
                        </a:rPr>
                        <a:t> </a:t>
                      </a:r>
                    </a:p>
                  </a:txBody>
                  <a:tcPr/>
                </a:tc>
                <a:extLst>
                  <a:ext uri="{0D108BD9-81ED-4DB2-BD59-A6C34878D82A}">
                    <a16:rowId xmlns:a16="http://schemas.microsoft.com/office/drawing/2014/main" val="747587972"/>
                  </a:ext>
                </a:extLst>
              </a:tr>
              <a:tr h="438111">
                <a:tc>
                  <a:txBody>
                    <a:bodyPr/>
                    <a:lstStyle/>
                    <a:p>
                      <a:r>
                        <a:rPr lang="en-GB" sz="1600">
                          <a:solidFill>
                            <a:schemeClr val="tx1"/>
                          </a:solidFill>
                        </a:rPr>
                        <a:t>Promotional Materials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2"/>
                        </a:rPr>
                        <a:t>Home - Health Publications</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kern="1200" dirty="0">
                          <a:solidFill>
                            <a:schemeClr val="dk1"/>
                          </a:solidFill>
                          <a:effectLst/>
                          <a:latin typeface="+mn-lt"/>
                          <a:ea typeface="+mn-ea"/>
                          <a:cs typeface="+mn-cs"/>
                          <a:hlinkClick r:id="rId13"/>
                        </a:rPr>
                        <a:t>Campaigns | Campaign Resource Centre</a:t>
                      </a:r>
                      <a:endParaRPr lang="en-GB" sz="1600" u="sng"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kern="1200" dirty="0">
                          <a:solidFill>
                            <a:schemeClr val="dk1"/>
                          </a:solidFill>
                          <a:effectLst/>
                          <a:latin typeface="+mn-lt"/>
                          <a:ea typeface="+mn-ea"/>
                          <a:cs typeface="+mn-cs"/>
                          <a:hlinkClick r:id="rId14"/>
                        </a:rPr>
                        <a:t>UKHSA communications toolkits - Google Drive</a:t>
                      </a:r>
                      <a:endParaRPr lang="en-GB" sz="1600" u="sng"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kern="1200" dirty="0">
                          <a:solidFill>
                            <a:schemeClr val="dk1"/>
                          </a:solidFill>
                          <a:effectLst/>
                          <a:latin typeface="+mn-lt"/>
                          <a:ea typeface="+mn-ea"/>
                          <a:cs typeface="+mn-cs"/>
                          <a:hlinkClick r:id="rId15"/>
                        </a:rPr>
                        <a:t>Maternal vaccination programme - Google Drive</a:t>
                      </a:r>
                      <a:endParaRPr lang="en-GB" sz="1600" dirty="0"/>
                    </a:p>
                  </a:txBody>
                  <a:tcPr/>
                </a:tc>
                <a:extLst>
                  <a:ext uri="{0D108BD9-81ED-4DB2-BD59-A6C34878D82A}">
                    <a16:rowId xmlns:a16="http://schemas.microsoft.com/office/drawing/2014/main" val="1204341695"/>
                  </a:ext>
                </a:extLst>
              </a:tr>
              <a:tr h="402954">
                <a:tc>
                  <a:txBody>
                    <a:bodyPr/>
                    <a:lstStyle/>
                    <a:p>
                      <a:r>
                        <a:rPr lang="en-GB" sz="1600">
                          <a:solidFill>
                            <a:schemeClr val="tx1"/>
                          </a:solidFill>
                        </a:rPr>
                        <a:t>Training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0"/>
                        </a:rPr>
                        <a:t>Annual flu programme - GOV.UK</a:t>
                      </a:r>
                      <a:endParaRPr lang="en-GB" sz="1600" dirty="0">
                        <a:solidFill>
                          <a:srgbClr val="005EB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6"/>
                        </a:rPr>
                        <a:t>Home - </a:t>
                      </a:r>
                      <a:r>
                        <a:rPr lang="en-GB" sz="1600" dirty="0" err="1">
                          <a:hlinkClick r:id="rId16"/>
                        </a:rPr>
                        <a:t>elearning</a:t>
                      </a:r>
                      <a:r>
                        <a:rPr lang="en-GB" sz="1600" dirty="0">
                          <a:hlinkClick r:id="rId16"/>
                        </a:rPr>
                        <a:t> for healthcare (e-lfh.org.uk)</a:t>
                      </a:r>
                      <a:endParaRPr lang="en-GB" sz="1600" dirty="0"/>
                    </a:p>
                  </a:txBody>
                  <a:tcPr/>
                </a:tc>
                <a:extLst>
                  <a:ext uri="{0D108BD9-81ED-4DB2-BD59-A6C34878D82A}">
                    <a16:rowId xmlns:a16="http://schemas.microsoft.com/office/drawing/2014/main" val="1430422266"/>
                  </a:ext>
                </a:extLst>
              </a:tr>
              <a:tr h="792077">
                <a:tc>
                  <a:txBody>
                    <a:bodyPr/>
                    <a:lstStyle/>
                    <a:p>
                      <a:r>
                        <a:rPr lang="en-GB" sz="1600" dirty="0">
                          <a:solidFill>
                            <a:schemeClr val="tx1"/>
                          </a:solidFill>
                        </a:rPr>
                        <a:t>NICE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7"/>
                        </a:rPr>
                        <a:t>Overview | Flu vaccination: increasing uptake | Guidance | NICE</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8"/>
                        </a:rPr>
                        <a:t>Overview | Antenatal care | Guidance | NICE</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9"/>
                        </a:rPr>
                        <a:t>Quality statement 4: Vaccination | Antenatal care | Quality standards | NICE</a:t>
                      </a:r>
                      <a:endParaRPr lang="en-GB" sz="1600" dirty="0"/>
                    </a:p>
                  </a:txBody>
                  <a:tcPr/>
                </a:tc>
                <a:extLst>
                  <a:ext uri="{0D108BD9-81ED-4DB2-BD59-A6C34878D82A}">
                    <a16:rowId xmlns:a16="http://schemas.microsoft.com/office/drawing/2014/main" val="2298297852"/>
                  </a:ext>
                </a:extLst>
              </a:tr>
            </a:tbl>
          </a:graphicData>
        </a:graphic>
      </p:graphicFrame>
      <p:graphicFrame>
        <p:nvGraphicFramePr>
          <p:cNvPr id="6" name="Diagram 5">
            <a:extLst>
              <a:ext uri="{FF2B5EF4-FFF2-40B4-BE49-F238E27FC236}">
                <a16:creationId xmlns:a16="http://schemas.microsoft.com/office/drawing/2014/main" id="{A427F081-02D5-C80E-C049-A8A505A38380}"/>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extLst>
      <p:ext uri="{BB962C8B-B14F-4D97-AF65-F5344CB8AC3E}">
        <p14:creationId xmlns:p14="http://schemas.microsoft.com/office/powerpoint/2010/main" val="403305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ECEF-6C72-96FF-370B-BFEFB8D1EC0B}"/>
              </a:ext>
            </a:extLst>
          </p:cNvPr>
          <p:cNvSpPr>
            <a:spLocks noGrp="1"/>
          </p:cNvSpPr>
          <p:nvPr>
            <p:ph type="title"/>
          </p:nvPr>
        </p:nvSpPr>
        <p:spPr>
          <a:xfrm>
            <a:off x="463382" y="674197"/>
            <a:ext cx="10515600" cy="1325563"/>
          </a:xfrm>
        </p:spPr>
        <p:txBody>
          <a:bodyPr/>
          <a:lstStyle/>
          <a:p>
            <a:r>
              <a:rPr lang="en-GB"/>
              <a:t>Resources</a:t>
            </a:r>
          </a:p>
        </p:txBody>
      </p:sp>
      <p:graphicFrame>
        <p:nvGraphicFramePr>
          <p:cNvPr id="4" name="Diagram 3">
            <a:hlinkClick r:id="rId2" action="ppaction://hlinksldjump"/>
            <a:extLst>
              <a:ext uri="{FF2B5EF4-FFF2-40B4-BE49-F238E27FC236}">
                <a16:creationId xmlns:a16="http://schemas.microsoft.com/office/drawing/2014/main" id="{8B3F2561-3188-7B27-19A4-BB59DBE35252}"/>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92F6840-DFF8-FE01-6FCD-E980A12839D1}"/>
              </a:ext>
            </a:extLst>
          </p:cNvPr>
          <p:cNvSpPr txBox="1"/>
          <p:nvPr/>
        </p:nvSpPr>
        <p:spPr>
          <a:xfrm>
            <a:off x="5539666" y="1999760"/>
            <a:ext cx="5734975" cy="369332"/>
          </a:xfrm>
          <a:prstGeom prst="rect">
            <a:avLst/>
          </a:prstGeom>
          <a:noFill/>
        </p:spPr>
        <p:txBody>
          <a:bodyPr wrap="square" rtlCol="0">
            <a:spAutoFit/>
          </a:bodyPr>
          <a:lstStyle/>
          <a:p>
            <a:endParaRPr lang="en-GB"/>
          </a:p>
        </p:txBody>
      </p:sp>
      <p:sp>
        <p:nvSpPr>
          <p:cNvPr id="10" name="Text Placeholder 9">
            <a:extLst>
              <a:ext uri="{FF2B5EF4-FFF2-40B4-BE49-F238E27FC236}">
                <a16:creationId xmlns:a16="http://schemas.microsoft.com/office/drawing/2014/main" id="{B7E023D8-428F-B822-069F-1613F47BB288}"/>
              </a:ext>
            </a:extLst>
          </p:cNvPr>
          <p:cNvSpPr>
            <a:spLocks noGrp="1"/>
          </p:cNvSpPr>
          <p:nvPr>
            <p:ph type="body" sz="quarter" idx="13"/>
          </p:nvPr>
        </p:nvSpPr>
        <p:spPr/>
        <p:txBody>
          <a:bodyPr/>
          <a:lstStyle/>
          <a:p>
            <a:endParaRPr lang="en-GB"/>
          </a:p>
        </p:txBody>
      </p:sp>
      <p:graphicFrame>
        <p:nvGraphicFramePr>
          <p:cNvPr id="12" name="Content Placeholder 2">
            <a:extLst>
              <a:ext uri="{FF2B5EF4-FFF2-40B4-BE49-F238E27FC236}">
                <a16:creationId xmlns:a16="http://schemas.microsoft.com/office/drawing/2014/main" id="{E38F72CB-22EF-499D-3D47-681BC65E2B15}"/>
              </a:ext>
            </a:extLst>
          </p:cNvPr>
          <p:cNvGraphicFramePr>
            <a:graphicFrameLocks/>
          </p:cNvGraphicFramePr>
          <p:nvPr>
            <p:extLst>
              <p:ext uri="{D42A27DB-BD31-4B8C-83A1-F6EECF244321}">
                <p14:modId xmlns:p14="http://schemas.microsoft.com/office/powerpoint/2010/main" val="1437288313"/>
              </p:ext>
            </p:extLst>
          </p:nvPr>
        </p:nvGraphicFramePr>
        <p:xfrm>
          <a:off x="551656" y="1794683"/>
          <a:ext cx="11088688" cy="4724197"/>
        </p:xfrm>
        <a:graphic>
          <a:graphicData uri="http://schemas.openxmlformats.org/drawingml/2006/table">
            <a:tbl>
              <a:tblPr firstRow="1" bandRow="1">
                <a:tableStyleId>{5C22544A-7EE6-4342-B048-85BDC9FD1C3A}</a:tableStyleId>
              </a:tblPr>
              <a:tblGrid>
                <a:gridCol w="2841552">
                  <a:extLst>
                    <a:ext uri="{9D8B030D-6E8A-4147-A177-3AD203B41FA5}">
                      <a16:colId xmlns:a16="http://schemas.microsoft.com/office/drawing/2014/main" val="3439151486"/>
                    </a:ext>
                  </a:extLst>
                </a:gridCol>
                <a:gridCol w="8247136">
                  <a:extLst>
                    <a:ext uri="{9D8B030D-6E8A-4147-A177-3AD203B41FA5}">
                      <a16:colId xmlns:a16="http://schemas.microsoft.com/office/drawing/2014/main" val="1072472794"/>
                    </a:ext>
                  </a:extLst>
                </a:gridCol>
              </a:tblGrid>
              <a:tr h="0">
                <a:tc>
                  <a:txBody>
                    <a:bodyPr/>
                    <a:lstStyle/>
                    <a:p>
                      <a:r>
                        <a:rPr lang="en-GB" dirty="0">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600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PGD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1200">
                          <a:solidFill>
                            <a:schemeClr val="dk1"/>
                          </a:solidFill>
                          <a:effectLst/>
                          <a:latin typeface="+mn-lt"/>
                          <a:ea typeface="+mn-ea"/>
                          <a:cs typeface="+mn-cs"/>
                          <a:hlinkClick r:id="rId8"/>
                        </a:rPr>
                        <a:t>NHS </a:t>
                      </a:r>
                      <a:r>
                        <a:rPr lang="en-GB" sz="1800" u="sng" kern="1200" dirty="0">
                          <a:solidFill>
                            <a:schemeClr val="dk1"/>
                          </a:solidFill>
                          <a:effectLst/>
                          <a:latin typeface="+mn-lt"/>
                          <a:ea typeface="+mn-ea"/>
                          <a:cs typeface="+mn-cs"/>
                          <a:hlinkClick r:id="rId8"/>
                        </a:rPr>
                        <a:t>England — Midlands » Patient Group Directions (PGDs)</a:t>
                      </a:r>
                      <a:endParaRPr lang="en-GB" sz="1600" dirty="0">
                        <a:solidFill>
                          <a:schemeClr val="tx1"/>
                        </a:solidFill>
                      </a:endParaRPr>
                    </a:p>
                  </a:txBody>
                  <a:tcPr/>
                </a:tc>
                <a:extLst>
                  <a:ext uri="{0D108BD9-81ED-4DB2-BD59-A6C34878D82A}">
                    <a16:rowId xmlns:a16="http://schemas.microsoft.com/office/drawing/2014/main" val="1826662065"/>
                  </a:ext>
                </a:extLst>
              </a:tr>
              <a:tr h="600088">
                <a:tc>
                  <a:txBody>
                    <a:bodyPr/>
                    <a:lstStyle/>
                    <a:p>
                      <a:r>
                        <a:rPr lang="en-GB" sz="1600" dirty="0">
                          <a:solidFill>
                            <a:schemeClr val="tx1"/>
                          </a:solidFill>
                        </a:rPr>
                        <a:t>NHS futures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hlinkClick r:id="rId9"/>
                        </a:rPr>
                        <a:t>FutureNHS</a:t>
                      </a:r>
                      <a:r>
                        <a:rPr lang="en-GB" sz="1600" dirty="0">
                          <a:hlinkClick r:id="rId9"/>
                        </a:rPr>
                        <a:t> Collaboration Platform - </a:t>
                      </a:r>
                      <a:r>
                        <a:rPr lang="en-GB" sz="1600" dirty="0" err="1">
                          <a:hlinkClick r:id="rId9"/>
                        </a:rPr>
                        <a:t>FutureNHS</a:t>
                      </a:r>
                      <a:r>
                        <a:rPr lang="en-GB" sz="1600" dirty="0">
                          <a:hlinkClick r:id="rId9"/>
                        </a:rPr>
                        <a:t> Collaboration Platform</a:t>
                      </a:r>
                      <a:endParaRPr lang="en-GB" sz="1600" dirty="0"/>
                    </a:p>
                  </a:txBody>
                  <a:tcPr/>
                </a:tc>
                <a:extLst>
                  <a:ext uri="{0D108BD9-81ED-4DB2-BD59-A6C34878D82A}">
                    <a16:rowId xmlns:a16="http://schemas.microsoft.com/office/drawing/2014/main" val="3065602067"/>
                  </a:ext>
                </a:extLst>
              </a:tr>
              <a:tr h="600088">
                <a:tc>
                  <a:txBody>
                    <a:bodyPr/>
                    <a:lstStyle/>
                    <a:p>
                      <a:r>
                        <a:rPr lang="en-GB" sz="1600" dirty="0">
                          <a:solidFill>
                            <a:schemeClr val="tx1"/>
                          </a:solidFill>
                        </a:rPr>
                        <a:t>Health inequalities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0"/>
                        </a:rPr>
                        <a:t>https://www.gov.uk/government/publications/quality-criteria-for-an-effective-immunisation-programme</a:t>
                      </a:r>
                      <a:r>
                        <a:rPr lang="en-GB"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1"/>
                        </a:rPr>
                        <a:t>https://www.gov.uk/government/publications/national-minimum-standards-and-core-curriculum-for-immunisation-training-for-registered-healthcare-practitioners</a:t>
                      </a:r>
                      <a:endParaRPr lang="en-GB" sz="1600" dirty="0"/>
                    </a:p>
                  </a:txBody>
                  <a:tcPr/>
                </a:tc>
                <a:extLst>
                  <a:ext uri="{0D108BD9-81ED-4DB2-BD59-A6C34878D82A}">
                    <a16:rowId xmlns:a16="http://schemas.microsoft.com/office/drawing/2014/main" val="3939314590"/>
                  </a:ext>
                </a:extLst>
              </a:tr>
              <a:tr h="595796">
                <a:tc>
                  <a:txBody>
                    <a:bodyPr/>
                    <a:lstStyle/>
                    <a:p>
                      <a:r>
                        <a:rPr lang="en-GB" sz="1600">
                          <a:solidFill>
                            <a:schemeClr val="tx1"/>
                          </a:solidFill>
                        </a:rPr>
                        <a:t>East Midlands </a:t>
                      </a:r>
                      <a:r>
                        <a:rPr lang="en-GB" sz="1600" dirty="0">
                          <a:solidFill>
                            <a:schemeClr val="tx1"/>
                          </a:solidFill>
                        </a:rPr>
                        <a:t>Immunisation Clinical Advice </a:t>
                      </a:r>
                      <a:r>
                        <a:rPr lang="en-GB" sz="1600">
                          <a:solidFill>
                            <a:schemeClr val="tx1"/>
                          </a:solidFill>
                        </a:rPr>
                        <a:t>Service (EMICAS</a:t>
                      </a:r>
                      <a:r>
                        <a:rPr lang="en-GB" sz="1600" dirty="0">
                          <a:solidFill>
                            <a:schemeClr val="tx1"/>
                          </a:solidFill>
                        </a:rPr>
                        <a:t>)</a:t>
                      </a:r>
                    </a:p>
                  </a:txBody>
                  <a:tcPr/>
                </a:tc>
                <a:tc>
                  <a:txBody>
                    <a:bodyPr/>
                    <a:lstStyle/>
                    <a:p>
                      <a:endParaRPr lang="en-GB" sz="1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2"/>
                        </a:rPr>
                        <a:t>england.imms@nhs.net</a:t>
                      </a:r>
                      <a:r>
                        <a:rPr lang="en-GB"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extLst>
                  <a:ext uri="{0D108BD9-81ED-4DB2-BD59-A6C34878D82A}">
                    <a16:rowId xmlns:a16="http://schemas.microsoft.com/office/drawing/2014/main" val="2619350991"/>
                  </a:ext>
                </a:extLst>
              </a:tr>
              <a:tr h="672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Vaccine Knowledge Project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3"/>
                        </a:rPr>
                        <a:t>Flu vaccine | Vaccine Knowledge Project</a:t>
                      </a:r>
                      <a:endParaRPr lang="en-GB" sz="1600" dirty="0">
                        <a:solidFill>
                          <a:schemeClr val="tx1"/>
                        </a:solidFill>
                      </a:endParaRPr>
                    </a:p>
                  </a:txBody>
                  <a:tcPr/>
                </a:tc>
                <a:extLst>
                  <a:ext uri="{0D108BD9-81ED-4DB2-BD59-A6C34878D82A}">
                    <a16:rowId xmlns:a16="http://schemas.microsoft.com/office/drawing/2014/main" val="747587972"/>
                  </a:ext>
                </a:extLst>
              </a:tr>
              <a:tr h="595796">
                <a:tc>
                  <a:txBody>
                    <a:bodyPr/>
                    <a:lstStyle/>
                    <a:p>
                      <a:r>
                        <a:rPr lang="en-GB" sz="1600" dirty="0">
                          <a:solidFill>
                            <a:schemeClr val="tx1"/>
                          </a:solidFill>
                        </a:rPr>
                        <a:t>UKHSA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4"/>
                        </a:rPr>
                        <a:t>Vaccine update: issue 349, September 2024, flu special - GOV.UK</a:t>
                      </a:r>
                      <a:r>
                        <a:rPr lang="en-GB" sz="1600" dirty="0"/>
                        <a:t> </a:t>
                      </a:r>
                      <a:endParaRPr lang="en-GB" sz="1600" b="0" i="0" kern="1200" dirty="0">
                        <a:solidFill>
                          <a:srgbClr val="0B0C0C"/>
                        </a:solidFill>
                        <a:effectLst/>
                        <a:latin typeface="+mn-lt"/>
                        <a:ea typeface="+mn-ea"/>
                        <a:cs typeface="Calibri" panose="020F0502020204030204" pitchFamily="34" charset="0"/>
                      </a:endParaRPr>
                    </a:p>
                    <a:p>
                      <a:endParaRPr lang="en-GB" sz="1600" dirty="0">
                        <a:solidFill>
                          <a:schemeClr val="tx1"/>
                        </a:solidFill>
                      </a:endParaRPr>
                    </a:p>
                  </a:txBody>
                  <a:tcPr/>
                </a:tc>
                <a:extLst>
                  <a:ext uri="{0D108BD9-81ED-4DB2-BD59-A6C34878D82A}">
                    <a16:rowId xmlns:a16="http://schemas.microsoft.com/office/drawing/2014/main" val="1204341695"/>
                  </a:ext>
                </a:extLst>
              </a:tr>
            </a:tbl>
          </a:graphicData>
        </a:graphic>
      </p:graphicFrame>
      <p:graphicFrame>
        <p:nvGraphicFramePr>
          <p:cNvPr id="5" name="Diagram 4">
            <a:extLst>
              <a:ext uri="{FF2B5EF4-FFF2-40B4-BE49-F238E27FC236}">
                <a16:creationId xmlns:a16="http://schemas.microsoft.com/office/drawing/2014/main" id="{60379C52-4FC9-F9B9-4CF6-BDBC96E603CD}"/>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194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68676" y="495054"/>
            <a:ext cx="11404154" cy="645378"/>
          </a:xfrm>
        </p:spPr>
        <p:txBody>
          <a:bodyPr/>
          <a:lstStyle/>
          <a:p>
            <a:r>
              <a:rPr lang="en-GB" spc="-40" dirty="0"/>
              <a:t>Contents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84830" y="1167696"/>
            <a:ext cx="11088000" cy="5195250"/>
          </a:xfrm>
        </p:spPr>
        <p:txBody>
          <a:bodyPr vert="horz" lIns="0" tIns="0" rIns="0" bIns="0" rtlCol="0" anchor="t">
            <a:normAutofit fontScale="32500" lnSpcReduction="20000"/>
          </a:bodyPr>
          <a:lstStyle/>
          <a:p>
            <a:pPr marL="457200" indent="-457200">
              <a:lnSpc>
                <a:spcPct val="100000"/>
              </a:lnSpc>
              <a:spcAft>
                <a:spcPts val="1200"/>
              </a:spcAft>
              <a:buClr>
                <a:schemeClr val="accent6"/>
              </a:buClr>
              <a:buFont typeface="+mj-lt"/>
              <a:buAutoNum type="arabicPeriod"/>
            </a:pPr>
            <a:r>
              <a:rPr lang="en-GB" sz="4900" b="1" dirty="0"/>
              <a:t>Background </a:t>
            </a:r>
          </a:p>
          <a:p>
            <a:pPr marL="457200" indent="-457200">
              <a:lnSpc>
                <a:spcPct val="100000"/>
              </a:lnSpc>
              <a:spcAft>
                <a:spcPts val="1200"/>
              </a:spcAft>
              <a:buClr>
                <a:schemeClr val="accent6"/>
              </a:buClr>
              <a:buFont typeface="+mj-lt"/>
              <a:buAutoNum type="arabicPeriod"/>
            </a:pPr>
            <a:r>
              <a:rPr lang="en-GB" sz="4900" b="1" dirty="0"/>
              <a:t>Influenza and pregnancy</a:t>
            </a:r>
          </a:p>
          <a:p>
            <a:pPr marL="457200" indent="-457200">
              <a:lnSpc>
                <a:spcPct val="100000"/>
              </a:lnSpc>
              <a:spcAft>
                <a:spcPts val="1200"/>
              </a:spcAft>
              <a:buClr>
                <a:schemeClr val="accent6"/>
              </a:buClr>
              <a:buFont typeface="+mj-lt"/>
              <a:buAutoNum type="arabicPeriod"/>
            </a:pPr>
            <a:r>
              <a:rPr lang="en-GB" sz="4900" b="1" dirty="0"/>
              <a:t>Timing of the maternity flu programme</a:t>
            </a:r>
          </a:p>
          <a:p>
            <a:pPr marL="457200" indent="-457200">
              <a:spcAft>
                <a:spcPts val="1200"/>
              </a:spcAft>
              <a:buClr>
                <a:schemeClr val="accent6"/>
              </a:buClr>
              <a:buAutoNum type="arabicPeriod"/>
            </a:pPr>
            <a:r>
              <a:rPr lang="en-GB" sz="4900" b="1" dirty="0">
                <a:cs typeface="Arial"/>
              </a:rPr>
              <a:t>Recommended Vaccines</a:t>
            </a:r>
            <a:endParaRPr lang="en-GB" sz="4900" b="1" dirty="0"/>
          </a:p>
          <a:p>
            <a:pPr marL="457200" indent="-457200">
              <a:lnSpc>
                <a:spcPct val="100000"/>
              </a:lnSpc>
              <a:spcAft>
                <a:spcPts val="1200"/>
              </a:spcAft>
              <a:buClr>
                <a:schemeClr val="accent6"/>
              </a:buClr>
              <a:buFont typeface="+mj-lt"/>
              <a:buAutoNum type="arabicPeriod"/>
            </a:pPr>
            <a:r>
              <a:rPr lang="en-GB" sz="4900" b="1" dirty="0"/>
              <a:t>Checklist</a:t>
            </a:r>
          </a:p>
          <a:p>
            <a:pPr marL="1143000" lvl="1" indent="-457200">
              <a:lnSpc>
                <a:spcPct val="100000"/>
              </a:lnSpc>
              <a:spcAft>
                <a:spcPts val="1200"/>
              </a:spcAft>
              <a:buClr>
                <a:schemeClr val="accent6"/>
              </a:buClr>
            </a:pPr>
            <a:r>
              <a:rPr lang="en-GB" sz="4900" b="1" dirty="0"/>
              <a:t>Pre-season </a:t>
            </a:r>
          </a:p>
          <a:p>
            <a:pPr marL="1143000" lvl="1" indent="-457200">
              <a:lnSpc>
                <a:spcPct val="100000"/>
              </a:lnSpc>
              <a:spcAft>
                <a:spcPts val="1200"/>
              </a:spcAft>
              <a:buClr>
                <a:schemeClr val="accent6"/>
              </a:buClr>
            </a:pPr>
            <a:r>
              <a:rPr lang="en-GB" sz="4900" b="1" dirty="0"/>
              <a:t>Ensuring everyone can access the vaccination</a:t>
            </a:r>
          </a:p>
          <a:p>
            <a:pPr marL="1143000" lvl="1" indent="-457200">
              <a:lnSpc>
                <a:spcPct val="100000"/>
              </a:lnSpc>
              <a:spcAft>
                <a:spcPts val="1200"/>
              </a:spcAft>
              <a:buClr>
                <a:schemeClr val="accent6"/>
              </a:buClr>
            </a:pPr>
            <a:r>
              <a:rPr lang="en-GB" sz="4900" b="1" dirty="0"/>
              <a:t>Communication</a:t>
            </a:r>
          </a:p>
          <a:p>
            <a:pPr marL="1143000" lvl="1" indent="-457200">
              <a:lnSpc>
                <a:spcPct val="100000"/>
              </a:lnSpc>
              <a:spcAft>
                <a:spcPts val="1200"/>
              </a:spcAft>
              <a:buClr>
                <a:schemeClr val="accent6"/>
              </a:buClr>
            </a:pPr>
            <a:r>
              <a:rPr lang="en-GB" sz="4900" b="1" dirty="0"/>
              <a:t>Reducing health inequalities</a:t>
            </a:r>
          </a:p>
          <a:p>
            <a:pPr marL="457200" indent="-457200">
              <a:spcAft>
                <a:spcPts val="1200"/>
              </a:spcAft>
              <a:buClr>
                <a:schemeClr val="accent6"/>
              </a:buClr>
              <a:buFont typeface="+mj-lt"/>
              <a:buAutoNum type="arabicPeriod"/>
            </a:pPr>
            <a:r>
              <a:rPr lang="en-GB" sz="4900" b="1" dirty="0"/>
              <a:t>Top tips</a:t>
            </a:r>
          </a:p>
          <a:p>
            <a:pPr marL="457200" indent="-457200">
              <a:spcAft>
                <a:spcPts val="1200"/>
              </a:spcAft>
              <a:buClr>
                <a:schemeClr val="accent6"/>
              </a:buClr>
              <a:buFont typeface="+mj-lt"/>
              <a:buAutoNum type="arabicPeriod"/>
            </a:pPr>
            <a:r>
              <a:rPr lang="en-GB" sz="4900" b="1" dirty="0"/>
              <a:t>Clinical queries and expertise</a:t>
            </a:r>
          </a:p>
          <a:p>
            <a:pPr marL="457200" indent="-457200">
              <a:spcAft>
                <a:spcPts val="1200"/>
              </a:spcAft>
              <a:buClr>
                <a:schemeClr val="accent6"/>
              </a:buClr>
              <a:buFont typeface="+mj-lt"/>
              <a:buAutoNum type="arabicPeriod"/>
            </a:pPr>
            <a:r>
              <a:rPr lang="en-GB" sz="4900" b="1" dirty="0"/>
              <a:t>FAQ’s</a:t>
            </a:r>
          </a:p>
          <a:p>
            <a:pPr marL="457200" indent="-457200">
              <a:spcAft>
                <a:spcPts val="1200"/>
              </a:spcAft>
              <a:buClr>
                <a:schemeClr val="accent6"/>
              </a:buClr>
              <a:buFont typeface="+mj-lt"/>
              <a:buAutoNum type="arabicPeriod"/>
            </a:pPr>
            <a:r>
              <a:rPr lang="en-GB" sz="4900" b="1" dirty="0"/>
              <a:t>Resources (2)</a:t>
            </a:r>
          </a:p>
          <a:p>
            <a:pPr marL="457200" indent="-457200">
              <a:lnSpc>
                <a:spcPct val="100000"/>
              </a:lnSpc>
              <a:spcAft>
                <a:spcPts val="1200"/>
              </a:spcAft>
              <a:buClr>
                <a:schemeClr val="accent6"/>
              </a:buClr>
              <a:buAutoNum type="arabicPeriod"/>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p:txBody>
      </p:sp>
      <p:graphicFrame>
        <p:nvGraphicFramePr>
          <p:cNvPr id="4" name="Diagram 3">
            <a:hlinkClick r:id="rId3" action="ppaction://hlinksldjump"/>
            <a:extLst>
              <a:ext uri="{FF2B5EF4-FFF2-40B4-BE49-F238E27FC236}">
                <a16:creationId xmlns:a16="http://schemas.microsoft.com/office/drawing/2014/main" id="{0741F5A1-467A-C486-993B-D3E841AF2D0F}"/>
              </a:ext>
            </a:extLst>
          </p:cNvPr>
          <p:cNvGraphicFramePr/>
          <p:nvPr>
            <p:extLst>
              <p:ext uri="{D42A27DB-BD31-4B8C-83A1-F6EECF244321}">
                <p14:modId xmlns:p14="http://schemas.microsoft.com/office/powerpoint/2010/main" val="1230817159"/>
              </p:ext>
            </p:extLst>
          </p:nvPr>
        </p:nvGraphicFramePr>
        <p:xfrm>
          <a:off x="168676" y="115985"/>
          <a:ext cx="10050268" cy="812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8E56779A-1B5D-9E51-7351-22085873BFB8}"/>
              </a:ext>
            </a:extLst>
          </p:cNvPr>
          <p:cNvGraphicFramePr/>
          <p:nvPr>
            <p:extLst>
              <p:ext uri="{D42A27DB-BD31-4B8C-83A1-F6EECF244321}">
                <p14:modId xmlns:p14="http://schemas.microsoft.com/office/powerpoint/2010/main" val="3511396040"/>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C8919-FB26-9E1F-91EB-0B7E49441A8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D3A324-4FE4-1E8D-ABB1-A46ED388D16B}"/>
              </a:ext>
            </a:extLst>
          </p:cNvPr>
          <p:cNvSpPr>
            <a:spLocks noGrp="1"/>
          </p:cNvSpPr>
          <p:nvPr>
            <p:ph idx="1"/>
          </p:nvPr>
        </p:nvSpPr>
        <p:spPr>
          <a:xfrm>
            <a:off x="488272" y="955208"/>
            <a:ext cx="11152039" cy="5353125"/>
          </a:xfrm>
        </p:spPr>
        <p:txBody>
          <a:bodyPr>
            <a:normAutofit fontScale="85000" lnSpcReduction="20000"/>
          </a:bodyPr>
          <a:lstStyle/>
          <a:p>
            <a:pPr marL="735330">
              <a:spcBef>
                <a:spcPts val="460"/>
              </a:spcBef>
              <a:tabLst>
                <a:tab pos="990600" algn="l"/>
              </a:tabLst>
            </a:pPr>
            <a:endParaRPr lang="en-US" sz="1600" dirty="0">
              <a:latin typeface="+mj-lt"/>
              <a:ea typeface="Arial" panose="020B0604020202020204" pitchFamily="34" charset="0"/>
            </a:endParaRPr>
          </a:p>
          <a:p>
            <a:pPr>
              <a:lnSpc>
                <a:spcPct val="107000"/>
              </a:lnSpc>
              <a:spcAft>
                <a:spcPts val="800"/>
              </a:spcAft>
            </a:pPr>
            <a:r>
              <a:rPr lang="en-GB" sz="2000" dirty="0">
                <a:solidFill>
                  <a:srgbClr val="0B0C0C"/>
                </a:solidFill>
                <a:cs typeface="Calibri" panose="020F0502020204030204" pitchFamily="34" charset="0"/>
              </a:rPr>
              <a:t>Seasonal influenza (flu) is a highly infectious, acute viral respiratory tract infection which has an incubation period of 1 to 3 days. Patients can experience sudden onset of symptoms such as dry cough, headache, fever and extreme fatigue. For healthy, non-pregnant people it is usually a self-limiting disease with recovery within 2-7 days. Flu can be more serious for pregnant women, who are at higher risk of developing severe complications such as bronchitis and pneumonia.</a:t>
            </a:r>
          </a:p>
          <a:p>
            <a:pPr>
              <a:lnSpc>
                <a:spcPct val="107000"/>
              </a:lnSpc>
              <a:spcAft>
                <a:spcPts val="800"/>
              </a:spcAft>
            </a:pPr>
            <a:endParaRPr lang="en-US" sz="16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000" kern="100" dirty="0">
                <a:effectLst/>
                <a:ea typeface="Calibri" panose="020F0502020204030204" pitchFamily="34" charset="0"/>
                <a:cs typeface="Times New Roman" panose="02020603050405020304" pitchFamily="18" charset="0"/>
              </a:rPr>
              <a:t>Flu symptoms can occur very quickly and can include: </a:t>
            </a:r>
            <a:endParaRPr lang="en-GB" sz="20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A sudden high temperature of over 38 degrees or more</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Fever or Chills </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Aches and pains in joints and muscles</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Feeling tired or exhausted, but may also have trouble sleeping </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Dry cough, sore throat, headache</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Loss of appetite</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Diarrhoea or tummy pain</a:t>
            </a:r>
          </a:p>
          <a:p>
            <a:pPr lvl="0">
              <a:lnSpc>
                <a:spcPct val="107000"/>
              </a:lnSpc>
              <a:spcAft>
                <a:spcPts val="800"/>
              </a:spcAft>
              <a:tabLst>
                <a:tab pos="228600" algn="l"/>
              </a:tabLst>
            </a:pPr>
            <a:endParaRPr lang="en-GB" sz="2000" kern="100" dirty="0">
              <a:effectLst/>
              <a:ea typeface="Calibri" panose="020F0502020204030204" pitchFamily="34" charset="0"/>
              <a:cs typeface="Times New Roman" panose="02020603050405020304" pitchFamily="18" charset="0"/>
            </a:endParaRPr>
          </a:p>
          <a:p>
            <a:pPr indent="-228600"/>
            <a:r>
              <a:rPr lang="en-GB" sz="2800" b="1" dirty="0"/>
              <a:t>The flu vaccine prevents serious complications from the flu in pregnancy</a:t>
            </a:r>
            <a:endParaRPr lang="en-GB" sz="1400" b="0" i="0" dirty="0">
              <a:solidFill>
                <a:srgbClr val="212B32"/>
              </a:solidFill>
              <a:effectLst/>
              <a:latin typeface="Frutiger W01"/>
            </a:endParaRPr>
          </a:p>
          <a:p>
            <a:pPr marL="735330" algn="just">
              <a:spcBef>
                <a:spcPts val="460"/>
              </a:spcBef>
              <a:spcAft>
                <a:spcPts val="0"/>
              </a:spcAft>
              <a:tabLst>
                <a:tab pos="990600" algn="l"/>
              </a:tabLst>
            </a:pPr>
            <a:endParaRPr lang="en-GB" sz="1800" dirty="0">
              <a:effectLst/>
              <a:latin typeface="Arial" panose="020B0604020202020204" pitchFamily="34" charset="0"/>
              <a:ea typeface="Arial" panose="020B0604020202020204" pitchFamily="34" charset="0"/>
            </a:endParaRPr>
          </a:p>
        </p:txBody>
      </p:sp>
      <p:sp>
        <p:nvSpPr>
          <p:cNvPr id="4" name="Title 3">
            <a:extLst>
              <a:ext uri="{FF2B5EF4-FFF2-40B4-BE49-F238E27FC236}">
                <a16:creationId xmlns:a16="http://schemas.microsoft.com/office/drawing/2014/main" id="{DA17876B-A0E1-EC5D-5E9D-EADB9558CFAF}"/>
              </a:ext>
            </a:extLst>
          </p:cNvPr>
          <p:cNvSpPr>
            <a:spLocks noGrp="1"/>
          </p:cNvSpPr>
          <p:nvPr>
            <p:ph type="title"/>
          </p:nvPr>
        </p:nvSpPr>
        <p:spPr>
          <a:xfrm>
            <a:off x="282804" y="432000"/>
            <a:ext cx="11553350" cy="865186"/>
          </a:xfrm>
        </p:spPr>
        <p:txBody>
          <a:bodyPr/>
          <a:lstStyle/>
          <a:p>
            <a:r>
              <a:rPr lang="en-GB"/>
              <a:t>Background</a:t>
            </a:r>
          </a:p>
        </p:txBody>
      </p:sp>
      <p:graphicFrame>
        <p:nvGraphicFramePr>
          <p:cNvPr id="3" name="Diagram 2">
            <a:hlinkClick r:id="rId2" action="ppaction://hlinksldjump"/>
            <a:extLst>
              <a:ext uri="{FF2B5EF4-FFF2-40B4-BE49-F238E27FC236}">
                <a16:creationId xmlns:a16="http://schemas.microsoft.com/office/drawing/2014/main" id="{21E8BD7E-24AA-3F6D-E64D-2F8BB872E430}"/>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hlinkClick r:id="rId2" action="ppaction://hlinksldjump"/>
            <a:extLst>
              <a:ext uri="{FF2B5EF4-FFF2-40B4-BE49-F238E27FC236}">
                <a16:creationId xmlns:a16="http://schemas.microsoft.com/office/drawing/2014/main" id="{E2A39206-7FD3-6EBF-7E42-6790947CAB85}"/>
              </a:ext>
            </a:extLst>
          </p:cNvPr>
          <p:cNvGraphicFramePr/>
          <p:nvPr/>
        </p:nvGraphicFramePr>
        <p:xfrm>
          <a:off x="168676" y="115985"/>
          <a:ext cx="10050268" cy="8123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870CC056-35DE-132D-CA46-A26B994BF086}"/>
              </a:ext>
            </a:extLst>
          </p:cNvPr>
          <p:cNvGraphicFramePr/>
          <p:nvPr>
            <p:extLst>
              <p:ext uri="{D42A27DB-BD31-4B8C-83A1-F6EECF244321}">
                <p14:modId xmlns:p14="http://schemas.microsoft.com/office/powerpoint/2010/main" val="2124047698"/>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64263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701000"/>
            <a:ext cx="11088000" cy="3456000"/>
          </a:xfrm>
        </p:spPr>
        <p:txBody>
          <a:bodyPr>
            <a:normAutofit/>
          </a:bodyPr>
          <a:lstStyle/>
          <a:p>
            <a:pPr marL="735330" algn="just">
              <a:spcBef>
                <a:spcPts val="460"/>
              </a:spcBef>
              <a:spcAft>
                <a:spcPts val="0"/>
              </a:spcAft>
              <a:tabLst>
                <a:tab pos="990600" algn="l"/>
              </a:tabLst>
            </a:pPr>
            <a:r>
              <a:rPr lang="en-US" sz="1800" b="1">
                <a:effectLst/>
                <a:latin typeface="Arial" panose="020B0604020202020204" pitchFamily="34" charset="0"/>
                <a:ea typeface="Arial" panose="020B0604020202020204" pitchFamily="34" charset="0"/>
              </a:rPr>
              <a:t> </a:t>
            </a:r>
            <a:endParaRPr lang="en-GB" sz="1800" b="1">
              <a:effectLst/>
              <a:latin typeface="Arial" panose="020B0604020202020204" pitchFamily="34" charset="0"/>
              <a:ea typeface="Arial" panose="020B0604020202020204" pitchFamily="34" charset="0"/>
            </a:endParaRPr>
          </a:p>
          <a:p>
            <a:pPr marL="519430">
              <a:spcBef>
                <a:spcPts val="460"/>
              </a:spcBef>
              <a:spcAft>
                <a:spcPts val="0"/>
              </a:spcAft>
              <a:tabLst>
                <a:tab pos="990600" algn="l"/>
              </a:tabLst>
            </a:pPr>
            <a:endParaRPr lang="en-GB"/>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Influenza and pregnancy</a:t>
            </a:r>
          </a:p>
        </p:txBody>
      </p:sp>
      <p:sp>
        <p:nvSpPr>
          <p:cNvPr id="5" name="TextBox 4">
            <a:extLst>
              <a:ext uri="{FF2B5EF4-FFF2-40B4-BE49-F238E27FC236}">
                <a16:creationId xmlns:a16="http://schemas.microsoft.com/office/drawing/2014/main" id="{F3452682-C82B-F22F-CC3A-948DC9FAEAC8}"/>
              </a:ext>
            </a:extLst>
          </p:cNvPr>
          <p:cNvSpPr txBox="1"/>
          <p:nvPr/>
        </p:nvSpPr>
        <p:spPr>
          <a:xfrm>
            <a:off x="239697" y="1109610"/>
            <a:ext cx="11593190" cy="498598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GB" sz="1600" b="0" i="0" dirty="0">
                <a:solidFill>
                  <a:srgbClr val="0B0C0C"/>
                </a:solidFill>
                <a:effectLst/>
                <a:cs typeface="Calibri" panose="020F0502020204030204" pitchFamily="34" charset="0"/>
              </a:rPr>
              <a:t>If a pregnant woman gets flu during pregnancy, it can be harmful to their </a:t>
            </a:r>
            <a:r>
              <a:rPr lang="en-GB" sz="1600" dirty="0">
                <a:solidFill>
                  <a:srgbClr val="0B0C0C"/>
                </a:solidFill>
                <a:cs typeface="Calibri" panose="020F0502020204030204" pitchFamily="34" charset="0"/>
              </a:rPr>
              <a:t>unborn baby and </a:t>
            </a:r>
            <a:r>
              <a:rPr lang="en-GB" sz="1600" b="0" i="0" dirty="0">
                <a:solidFill>
                  <a:srgbClr val="0B0C0C"/>
                </a:solidFill>
                <a:effectLst/>
                <a:cs typeface="Calibri" panose="020F0502020204030204" pitchFamily="34" charset="0"/>
              </a:rPr>
              <a:t>themselves. </a:t>
            </a:r>
            <a:r>
              <a:rPr lang="en-GB" sz="1600" dirty="0">
                <a:solidFill>
                  <a:srgbClr val="0B0C0C"/>
                </a:solidFill>
                <a:cs typeface="Calibri" panose="020F0502020204030204" pitchFamily="34" charset="0"/>
              </a:rPr>
              <a:t>These complications can lead to increased risk of admission to intensive care for both the baby and pregnant woman. </a:t>
            </a:r>
          </a:p>
          <a:p>
            <a:pPr marL="285750" indent="-285750">
              <a:buFont typeface="Wingdings" panose="05000000000000000000" pitchFamily="2" charset="2"/>
              <a:buChar char="Ø"/>
            </a:pPr>
            <a:r>
              <a:rPr lang="en-GB" sz="1600" dirty="0">
                <a:solidFill>
                  <a:srgbClr val="0B0C0C"/>
                </a:solidFill>
                <a:cs typeface="Calibri" panose="020F0502020204030204" pitchFamily="34" charset="0"/>
              </a:rPr>
              <a:t>There is strong evidence that pregnant women have a much higher risk of serious illness compared to the general population and that the risk is highest in the last three </a:t>
            </a:r>
            <a:r>
              <a:rPr lang="en-GB" sz="1600" dirty="0">
                <a:solidFill>
                  <a:srgbClr val="0B0C0C"/>
                </a:solidFill>
                <a:highlight>
                  <a:srgbClr val="F6F8F8"/>
                </a:highlight>
                <a:cs typeface="Calibri" panose="020F0502020204030204" pitchFamily="34" charset="0"/>
              </a:rPr>
              <a:t>months</a:t>
            </a:r>
            <a:r>
              <a:rPr lang="en-GB" sz="1600" dirty="0">
                <a:solidFill>
                  <a:srgbClr val="0B0C0C"/>
                </a:solidFill>
                <a:cs typeface="Calibri" panose="020F0502020204030204" pitchFamily="34" charset="0"/>
              </a:rPr>
              <a:t> of pregnancy. See </a:t>
            </a:r>
            <a:r>
              <a:rPr lang="en-GB" sz="1600" dirty="0">
                <a:hlinkClick r:id="rId2"/>
              </a:rPr>
              <a:t>Flu vaccine | Vaccine Knowledge Project</a:t>
            </a:r>
            <a:r>
              <a:rPr lang="en-GB" sz="1600" dirty="0"/>
              <a:t> for more information. </a:t>
            </a:r>
            <a:endParaRPr lang="en-GB" sz="1600" dirty="0">
              <a:solidFill>
                <a:srgbClr val="0B0C0C"/>
              </a:solidFill>
              <a:cs typeface="Calibri" panose="020F0502020204030204" pitchFamily="34" charset="0"/>
            </a:endParaRPr>
          </a:p>
          <a:p>
            <a:pPr marL="285750" indent="-285750">
              <a:buFont typeface="Wingdings" panose="05000000000000000000" pitchFamily="2" charset="2"/>
              <a:buChar char="Ø"/>
            </a:pPr>
            <a:r>
              <a:rPr lang="en-GB" sz="1600" dirty="0">
                <a:solidFill>
                  <a:srgbClr val="0B0C0C"/>
                </a:solidFill>
                <a:cs typeface="Calibri"/>
              </a:rPr>
              <a:t>The flu vaccine can be given safely at any stage of pregnancy</a:t>
            </a:r>
            <a:r>
              <a:rPr lang="en-GB" sz="1600" dirty="0">
                <a:solidFill>
                  <a:srgbClr val="0B0C0C"/>
                </a:solidFill>
                <a:highlight>
                  <a:srgbClr val="F6F8F8"/>
                </a:highlight>
                <a:cs typeface="Calibri"/>
              </a:rPr>
              <a:t>. Vaccination of the mother will create passive immunity to the baby, protecting them when they are most vulnerable in the first few months of life. </a:t>
            </a:r>
          </a:p>
          <a:p>
            <a:pPr indent="-228600"/>
            <a:endParaRPr lang="en-GB" sz="2400" b="1" dirty="0"/>
          </a:p>
          <a:p>
            <a:pPr indent="-228600"/>
            <a:endParaRPr lang="en-GB" sz="2400" b="1" dirty="0"/>
          </a:p>
          <a:p>
            <a:pPr indent="-228600"/>
            <a:endParaRPr lang="en-GB" sz="2400" b="1" dirty="0"/>
          </a:p>
          <a:p>
            <a:pPr indent="-228600"/>
            <a:endParaRPr lang="en-GB" sz="2400" b="1" dirty="0"/>
          </a:p>
          <a:p>
            <a:pPr indent="-228600"/>
            <a:endParaRPr lang="en-GB" sz="2400" b="1" dirty="0"/>
          </a:p>
          <a:p>
            <a:pPr indent="-228600"/>
            <a:endParaRPr lang="en-GB" sz="2400" b="1" dirty="0"/>
          </a:p>
          <a:p>
            <a:pPr indent="-228600"/>
            <a:endParaRPr lang="en-GB" sz="2400" b="1" dirty="0"/>
          </a:p>
          <a:p>
            <a:pPr indent="-228600"/>
            <a:r>
              <a:rPr lang="en-GB" sz="2400" b="1" dirty="0"/>
              <a:t>The flu vaccine prevents serious complications from the flu in pregnancy</a:t>
            </a:r>
          </a:p>
          <a:p>
            <a:endParaRPr lang="en-GB" sz="1400">
              <a:solidFill>
                <a:srgbClr val="0B0C0C"/>
              </a:solidFill>
              <a:latin typeface="+mj-lt"/>
              <a:cs typeface="Calibri" panose="020F0502020204030204" pitchFamily="34" charset="0"/>
            </a:endParaRPr>
          </a:p>
        </p:txBody>
      </p:sp>
      <p:graphicFrame>
        <p:nvGraphicFramePr>
          <p:cNvPr id="3" name="Diagram 2">
            <a:extLst>
              <a:ext uri="{FF2B5EF4-FFF2-40B4-BE49-F238E27FC236}">
                <a16:creationId xmlns:a16="http://schemas.microsoft.com/office/drawing/2014/main" id="{8F96B0E4-C700-10FB-AD3B-D0D82AC8DC1C}"/>
              </a:ext>
            </a:extLst>
          </p:cNvPr>
          <p:cNvGraphicFramePr/>
          <p:nvPr>
            <p:extLst>
              <p:ext uri="{D42A27DB-BD31-4B8C-83A1-F6EECF244321}">
                <p14:modId xmlns:p14="http://schemas.microsoft.com/office/powerpoint/2010/main" val="2232284553"/>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a:extLst>
              <a:ext uri="{FF2B5EF4-FFF2-40B4-BE49-F238E27FC236}">
                <a16:creationId xmlns:a16="http://schemas.microsoft.com/office/drawing/2014/main" id="{99556915-78C1-FFD5-67D7-BCCA9DAD06D4}"/>
              </a:ext>
            </a:extLst>
          </p:cNvPr>
          <p:cNvGraphicFramePr>
            <a:graphicFrameLocks noGrp="1"/>
          </p:cNvGraphicFramePr>
          <p:nvPr>
            <p:extLst>
              <p:ext uri="{D42A27DB-BD31-4B8C-83A1-F6EECF244321}">
                <p14:modId xmlns:p14="http://schemas.microsoft.com/office/powerpoint/2010/main" val="1076103682"/>
              </p:ext>
            </p:extLst>
          </p:nvPr>
        </p:nvGraphicFramePr>
        <p:xfrm>
          <a:off x="359113" y="3032544"/>
          <a:ext cx="11088000" cy="2225040"/>
        </p:xfrm>
        <a:graphic>
          <a:graphicData uri="http://schemas.openxmlformats.org/drawingml/2006/table">
            <a:tbl>
              <a:tblPr firstRow="1" bandRow="1">
                <a:tableStyleId>{7DF18680-E054-41AD-8BC1-D1AEF772440D}</a:tableStyleId>
              </a:tblPr>
              <a:tblGrid>
                <a:gridCol w="5544000">
                  <a:extLst>
                    <a:ext uri="{9D8B030D-6E8A-4147-A177-3AD203B41FA5}">
                      <a16:colId xmlns:a16="http://schemas.microsoft.com/office/drawing/2014/main" val="798721386"/>
                    </a:ext>
                  </a:extLst>
                </a:gridCol>
                <a:gridCol w="5544000">
                  <a:extLst>
                    <a:ext uri="{9D8B030D-6E8A-4147-A177-3AD203B41FA5}">
                      <a16:colId xmlns:a16="http://schemas.microsoft.com/office/drawing/2014/main" val="354476840"/>
                    </a:ext>
                  </a:extLst>
                </a:gridCol>
              </a:tblGrid>
              <a:tr h="370840">
                <a:tc>
                  <a:txBody>
                    <a:bodyPr/>
                    <a:lstStyle/>
                    <a:p>
                      <a:r>
                        <a:rPr lang="en-GB" dirty="0"/>
                        <a:t>Complications for the mother</a:t>
                      </a:r>
                    </a:p>
                  </a:txBody>
                  <a:tcPr/>
                </a:tc>
                <a:tc>
                  <a:txBody>
                    <a:bodyPr/>
                    <a:lstStyle/>
                    <a:p>
                      <a:r>
                        <a:rPr lang="en-GB" dirty="0"/>
                        <a:t>Complications for the baby</a:t>
                      </a:r>
                    </a:p>
                  </a:txBody>
                  <a:tcPr/>
                </a:tc>
                <a:extLst>
                  <a:ext uri="{0D108BD9-81ED-4DB2-BD59-A6C34878D82A}">
                    <a16:rowId xmlns:a16="http://schemas.microsoft.com/office/drawing/2014/main" val="12741867"/>
                  </a:ext>
                </a:extLst>
              </a:tr>
              <a:tr h="370840">
                <a:tc>
                  <a:txBody>
                    <a:bodyPr/>
                    <a:lstStyle/>
                    <a:p>
                      <a:r>
                        <a:rPr lang="en-GB" dirty="0">
                          <a:solidFill>
                            <a:schemeClr val="accent1"/>
                          </a:solidFill>
                        </a:rPr>
                        <a:t>Bronchitis</a:t>
                      </a:r>
                    </a:p>
                  </a:txBody>
                  <a:tcPr/>
                </a:tc>
                <a:tc>
                  <a:txBody>
                    <a:bodyPr/>
                    <a:lstStyle/>
                    <a:p>
                      <a:r>
                        <a:rPr lang="en-GB" dirty="0">
                          <a:solidFill>
                            <a:schemeClr val="accent1"/>
                          </a:solidFill>
                        </a:rPr>
                        <a:t>Prematurity</a:t>
                      </a:r>
                    </a:p>
                  </a:txBody>
                  <a:tcPr/>
                </a:tc>
                <a:extLst>
                  <a:ext uri="{0D108BD9-81ED-4DB2-BD59-A6C34878D82A}">
                    <a16:rowId xmlns:a16="http://schemas.microsoft.com/office/drawing/2014/main" val="1546527609"/>
                  </a:ext>
                </a:extLst>
              </a:tr>
              <a:tr h="370840">
                <a:tc>
                  <a:txBody>
                    <a:bodyPr/>
                    <a:lstStyle/>
                    <a:p>
                      <a:r>
                        <a:rPr lang="en-GB" dirty="0">
                          <a:solidFill>
                            <a:schemeClr val="accent1"/>
                          </a:solidFill>
                        </a:rPr>
                        <a:t>Pneumonia</a:t>
                      </a:r>
                    </a:p>
                  </a:txBody>
                  <a:tcPr/>
                </a:tc>
                <a:tc>
                  <a:txBody>
                    <a:bodyPr/>
                    <a:lstStyle/>
                    <a:p>
                      <a:r>
                        <a:rPr lang="en-GB" dirty="0">
                          <a:solidFill>
                            <a:schemeClr val="accent1"/>
                          </a:solidFill>
                        </a:rPr>
                        <a:t>Lower birth weight and associated complications</a:t>
                      </a:r>
                    </a:p>
                  </a:txBody>
                  <a:tcPr/>
                </a:tc>
                <a:extLst>
                  <a:ext uri="{0D108BD9-81ED-4DB2-BD59-A6C34878D82A}">
                    <a16:rowId xmlns:a16="http://schemas.microsoft.com/office/drawing/2014/main" val="504664343"/>
                  </a:ext>
                </a:extLst>
              </a:tr>
              <a:tr h="370840">
                <a:tc>
                  <a:txBody>
                    <a:bodyPr/>
                    <a:lstStyle/>
                    <a:p>
                      <a:r>
                        <a:rPr lang="en-GB" dirty="0">
                          <a:solidFill>
                            <a:schemeClr val="accent1"/>
                          </a:solidFill>
                        </a:rPr>
                        <a:t>Septic shock</a:t>
                      </a:r>
                    </a:p>
                  </a:txBody>
                  <a:tcPr/>
                </a:tc>
                <a:tc>
                  <a:txBody>
                    <a:bodyPr/>
                    <a:lstStyle/>
                    <a:p>
                      <a:r>
                        <a:rPr lang="en-GB" dirty="0">
                          <a:solidFill>
                            <a:schemeClr val="accent1"/>
                          </a:solidFill>
                        </a:rPr>
                        <a:t>Smaller neonatal size and associated complications</a:t>
                      </a:r>
                    </a:p>
                  </a:txBody>
                  <a:tcPr/>
                </a:tc>
                <a:extLst>
                  <a:ext uri="{0D108BD9-81ED-4DB2-BD59-A6C34878D82A}">
                    <a16:rowId xmlns:a16="http://schemas.microsoft.com/office/drawing/2014/main" val="671668713"/>
                  </a:ext>
                </a:extLst>
              </a:tr>
              <a:tr h="370840">
                <a:tc>
                  <a:txBody>
                    <a:bodyPr/>
                    <a:lstStyle/>
                    <a:p>
                      <a:r>
                        <a:rPr lang="en-GB" dirty="0">
                          <a:solidFill>
                            <a:schemeClr val="accent1"/>
                          </a:solidFill>
                        </a:rPr>
                        <a:t>Meningitis</a:t>
                      </a:r>
                    </a:p>
                  </a:txBody>
                  <a:tcPr/>
                </a:tc>
                <a:tc>
                  <a:txBody>
                    <a:bodyPr/>
                    <a:lstStyle/>
                    <a:p>
                      <a:r>
                        <a:rPr lang="en-GB" dirty="0">
                          <a:solidFill>
                            <a:schemeClr val="accent1"/>
                          </a:solidFill>
                        </a:rPr>
                        <a:t>Stillbirth or neonatal death</a:t>
                      </a:r>
                    </a:p>
                  </a:txBody>
                  <a:tcPr/>
                </a:tc>
                <a:extLst>
                  <a:ext uri="{0D108BD9-81ED-4DB2-BD59-A6C34878D82A}">
                    <a16:rowId xmlns:a16="http://schemas.microsoft.com/office/drawing/2014/main" val="2495447849"/>
                  </a:ext>
                </a:extLst>
              </a:tr>
              <a:tr h="370840">
                <a:tc>
                  <a:txBody>
                    <a:bodyPr/>
                    <a:lstStyle/>
                    <a:p>
                      <a:r>
                        <a:rPr lang="en-GB" dirty="0">
                          <a:solidFill>
                            <a:schemeClr val="accent1"/>
                          </a:solidFill>
                        </a:rPr>
                        <a:t>Encephalitis</a:t>
                      </a:r>
                    </a:p>
                  </a:txBody>
                  <a:tcPr/>
                </a:tc>
                <a:tc>
                  <a:txBody>
                    <a:bodyPr/>
                    <a:lstStyle/>
                    <a:p>
                      <a:endParaRPr lang="en-GB" dirty="0">
                        <a:solidFill>
                          <a:schemeClr val="accent1"/>
                        </a:solidFill>
                      </a:endParaRPr>
                    </a:p>
                  </a:txBody>
                  <a:tcPr/>
                </a:tc>
                <a:extLst>
                  <a:ext uri="{0D108BD9-81ED-4DB2-BD59-A6C34878D82A}">
                    <a16:rowId xmlns:a16="http://schemas.microsoft.com/office/drawing/2014/main" val="1408996129"/>
                  </a:ext>
                </a:extLst>
              </a:tr>
            </a:tbl>
          </a:graphicData>
        </a:graphic>
      </p:graphicFrame>
      <p:graphicFrame>
        <p:nvGraphicFramePr>
          <p:cNvPr id="8" name="Diagram 7">
            <a:extLst>
              <a:ext uri="{FF2B5EF4-FFF2-40B4-BE49-F238E27FC236}">
                <a16:creationId xmlns:a16="http://schemas.microsoft.com/office/drawing/2014/main" id="{B8E41961-1FBC-2F6D-44A2-528D566897FA}"/>
              </a:ext>
            </a:extLst>
          </p:cNvPr>
          <p:cNvGraphicFramePr/>
          <p:nvPr>
            <p:extLst>
              <p:ext uri="{D42A27DB-BD31-4B8C-83A1-F6EECF244321}">
                <p14:modId xmlns:p14="http://schemas.microsoft.com/office/powerpoint/2010/main" val="253127271"/>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682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477077" y="1263721"/>
            <a:ext cx="11395597" cy="5451031"/>
          </a:xfrm>
        </p:spPr>
        <p:txBody>
          <a:bodyPr>
            <a:noAutofit/>
          </a:bodyPr>
          <a:lstStyle/>
          <a:p>
            <a:pPr indent="-228600"/>
            <a:r>
              <a:rPr lang="en-GB" sz="2000" dirty="0">
                <a:solidFill>
                  <a:srgbClr val="0B0C0C"/>
                </a:solidFill>
                <a:latin typeface="+mj-lt"/>
              </a:rPr>
              <a:t>The maternity flu programme starts on 1</a:t>
            </a:r>
            <a:r>
              <a:rPr lang="en-GB" sz="2000" baseline="30000" dirty="0">
                <a:solidFill>
                  <a:srgbClr val="0B0C0C"/>
                </a:solidFill>
                <a:latin typeface="+mj-lt"/>
              </a:rPr>
              <a:t>st</a:t>
            </a:r>
            <a:r>
              <a:rPr lang="en-GB" sz="2000" dirty="0">
                <a:solidFill>
                  <a:srgbClr val="0B0C0C"/>
                </a:solidFill>
                <a:latin typeface="+mj-lt"/>
              </a:rPr>
              <a:t> September 2025. This is earlier than the programme for older adults, clinical risk group and healthcare workers. </a:t>
            </a:r>
          </a:p>
          <a:p>
            <a:pPr>
              <a:lnSpc>
                <a:spcPct val="107000"/>
              </a:lnSpc>
              <a:spcAft>
                <a:spcPts val="800"/>
              </a:spcAft>
            </a:pPr>
            <a:r>
              <a:rPr lang="en-US" sz="2000" kern="100" dirty="0">
                <a:effectLst/>
                <a:ea typeface="Calibri" panose="020F0502020204030204" pitchFamily="34" charset="0"/>
                <a:cs typeface="Times New Roman" panose="02020603050405020304" pitchFamily="18" charset="0"/>
              </a:rPr>
              <a:t>T</a:t>
            </a:r>
            <a:r>
              <a:rPr lang="en-GB" sz="2000" kern="100" dirty="0">
                <a:effectLst/>
                <a:ea typeface="Calibri" panose="020F0502020204030204" pitchFamily="34" charset="0"/>
                <a:cs typeface="Times New Roman" panose="02020603050405020304" pitchFamily="18" charset="0"/>
              </a:rPr>
              <a:t>he flu letter </a:t>
            </a:r>
            <a:r>
              <a:rPr lang="en-GB" sz="2000" dirty="0">
                <a:hlinkClick r:id="rId2"/>
              </a:rPr>
              <a:t>National flu immunisation programme 2025 to 2026 letter - GOV.UK</a:t>
            </a:r>
            <a:r>
              <a:rPr lang="en-GB" sz="2000" u="sng" kern="100" dirty="0">
                <a:solidFill>
                  <a:srgbClr val="0563C1"/>
                </a:solidFill>
                <a:ea typeface="Calibri" panose="020F0502020204030204" pitchFamily="34" charset="0"/>
                <a:cs typeface="Times New Roman" panose="02020603050405020304" pitchFamily="18" charset="0"/>
              </a:rPr>
              <a:t> </a:t>
            </a:r>
            <a:r>
              <a:rPr lang="en-GB" sz="2000" kern="100" dirty="0">
                <a:effectLst/>
                <a:ea typeface="Calibri" panose="020F0502020204030204" pitchFamily="34" charset="0"/>
                <a:cs typeface="Times New Roman" panose="02020603050405020304" pitchFamily="18" charset="0"/>
              </a:rPr>
              <a:t>outlines there are clinical reasons to vaccinate pregnant women against flu:</a:t>
            </a:r>
          </a:p>
          <a:p>
            <a:pPr marL="457200" lvl="1" indent="0">
              <a:lnSpc>
                <a:spcPct val="107000"/>
              </a:lnSpc>
              <a:spcAft>
                <a:spcPts val="800"/>
              </a:spcAft>
              <a:buNone/>
            </a:pPr>
            <a:r>
              <a:rPr lang="en-GB" sz="2000" kern="100" dirty="0">
                <a:effectLst/>
                <a:ea typeface="Calibri" panose="020F0502020204030204" pitchFamily="34" charset="0"/>
                <a:cs typeface="Times New Roman" panose="02020603050405020304" pitchFamily="18" charset="0"/>
              </a:rPr>
              <a:t>1. To protect the pregnant women themselves (they are at higher risk from complications from flu)</a:t>
            </a:r>
          </a:p>
          <a:p>
            <a:pPr marL="457200" lvl="1" indent="0">
              <a:lnSpc>
                <a:spcPct val="107000"/>
              </a:lnSpc>
              <a:spcAft>
                <a:spcPts val="800"/>
              </a:spcAft>
              <a:buNone/>
            </a:pPr>
            <a:r>
              <a:rPr lang="en-GB" sz="2000" kern="100" dirty="0">
                <a:effectLst/>
                <a:ea typeface="Calibri" panose="020F0502020204030204" pitchFamily="34" charset="0"/>
                <a:cs typeface="Times New Roman" panose="02020603050405020304" pitchFamily="18" charset="0"/>
              </a:rPr>
              <a:t>2. To protect the baby during pregnancy (for example flu infection increases the risks of the baby being premature or stillborn)</a:t>
            </a:r>
          </a:p>
          <a:p>
            <a:pPr marL="457200" lvl="1" indent="0">
              <a:lnSpc>
                <a:spcPct val="107000"/>
              </a:lnSpc>
              <a:spcAft>
                <a:spcPts val="800"/>
              </a:spcAft>
              <a:buNone/>
            </a:pPr>
            <a:r>
              <a:rPr lang="en-GB" sz="2000" kern="100" dirty="0">
                <a:effectLst/>
                <a:ea typeface="Calibri" panose="020F0502020204030204" pitchFamily="34" charset="0"/>
                <a:cs typeface="Times New Roman" panose="02020603050405020304" pitchFamily="18" charset="0"/>
              </a:rPr>
              <a:t>3. To protect the baby in the first few months of life (babies aged under 6 months are at high risk of complications from flu)</a:t>
            </a:r>
          </a:p>
          <a:p>
            <a:pPr indent="-228600"/>
            <a:r>
              <a:rPr lang="en-GB" sz="2000" dirty="0">
                <a:solidFill>
                  <a:srgbClr val="0B0C0C"/>
                </a:solidFill>
              </a:rPr>
              <a:t>Pregnant women are not expected to lose protection as rapidly as the elderly population and therefore vaccinating earlier, especially those who are in the later stages of pregnancy will continue to offer protection in the peak season. </a:t>
            </a:r>
          </a:p>
          <a:p>
            <a:pPr indent="-228600"/>
            <a:r>
              <a:rPr lang="en-GB" sz="2000" dirty="0">
                <a:solidFill>
                  <a:srgbClr val="0B0C0C"/>
                </a:solidFill>
              </a:rPr>
              <a:t>Commencing the programme early will ensure as many newborn babies are protected as possible and optimise uptake.</a:t>
            </a:r>
          </a:p>
          <a:p>
            <a:pPr marL="914400" lvl="2" indent="0">
              <a:buNone/>
            </a:pPr>
            <a:endParaRPr lang="en-GB" sz="1600" b="0" i="0" dirty="0">
              <a:solidFill>
                <a:srgbClr val="0B0C0C"/>
              </a:solidFill>
              <a:effectLst/>
              <a:latin typeface="+mj-lt"/>
            </a:endParaRPr>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319325" y="639194"/>
            <a:ext cx="11553350" cy="768187"/>
          </a:xfrm>
        </p:spPr>
        <p:txBody>
          <a:bodyPr>
            <a:normAutofit/>
          </a:bodyPr>
          <a:lstStyle/>
          <a:p>
            <a:r>
              <a:rPr lang="en-GB" sz="3600"/>
              <a:t>Timing of the maternity flu programme</a:t>
            </a:r>
            <a:endParaRPr lang="en-GB"/>
          </a:p>
        </p:txBody>
      </p:sp>
      <p:graphicFrame>
        <p:nvGraphicFramePr>
          <p:cNvPr id="3" name="Diagram 2">
            <a:hlinkClick r:id="rId3"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77920083-54ED-1B28-8060-8AF1AC9B865C}"/>
              </a:ext>
            </a:extLst>
          </p:cNvPr>
          <p:cNvGraphicFramePr/>
          <p:nvPr>
            <p:extLst>
              <p:ext uri="{D42A27DB-BD31-4B8C-83A1-F6EECF244321}">
                <p14:modId xmlns:p14="http://schemas.microsoft.com/office/powerpoint/2010/main" val="2924778514"/>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 6">
            <a:extLst>
              <a:ext uri="{FF2B5EF4-FFF2-40B4-BE49-F238E27FC236}">
                <a16:creationId xmlns:a16="http://schemas.microsoft.com/office/drawing/2014/main" id="{17B873D1-754A-091E-B5F2-6BE6181DB1C4}"/>
              </a:ext>
            </a:extLst>
          </p:cNvPr>
          <p:cNvGraphicFramePr/>
          <p:nvPr>
            <p:extLst>
              <p:ext uri="{D42A27DB-BD31-4B8C-83A1-F6EECF244321}">
                <p14:modId xmlns:p14="http://schemas.microsoft.com/office/powerpoint/2010/main" val="1812279610"/>
              </p:ext>
            </p:extLst>
          </p:nvPr>
        </p:nvGraphicFramePr>
        <p:xfrm>
          <a:off x="87464" y="115985"/>
          <a:ext cx="8717323" cy="42924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10163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EAFFF-2914-E407-9B68-D09D6EB6AD8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2D786-CC51-7784-3A77-D91AFDE7AE29}"/>
              </a:ext>
            </a:extLst>
          </p:cNvPr>
          <p:cNvSpPr>
            <a:spLocks noGrp="1"/>
          </p:cNvSpPr>
          <p:nvPr>
            <p:ph idx="1"/>
          </p:nvPr>
        </p:nvSpPr>
        <p:spPr>
          <a:xfrm>
            <a:off x="477077" y="1256365"/>
            <a:ext cx="11395597" cy="4962441"/>
          </a:xfrm>
        </p:spPr>
        <p:txBody>
          <a:bodyPr vert="horz" lIns="0" tIns="0" rIns="0" bIns="0" rtlCol="0" anchor="t">
            <a:noAutofit/>
          </a:bodyPr>
          <a:lstStyle/>
          <a:p>
            <a:pPr>
              <a:lnSpc>
                <a:spcPct val="107000"/>
              </a:lnSpc>
              <a:spcAft>
                <a:spcPts val="800"/>
              </a:spcAft>
            </a:pPr>
            <a:r>
              <a:rPr lang="en-US" sz="2000" kern="100" dirty="0">
                <a:effectLst/>
                <a:ea typeface="Calibri" panose="020F0502020204030204" pitchFamily="34" charset="0"/>
                <a:cs typeface="Times New Roman" panose="02020603050405020304" pitchFamily="18" charset="0"/>
              </a:rPr>
              <a:t>T</a:t>
            </a:r>
            <a:r>
              <a:rPr lang="en-GB" sz="2000" kern="100" dirty="0">
                <a:effectLst/>
                <a:ea typeface="Calibri" panose="020F0502020204030204" pitchFamily="34" charset="0"/>
                <a:cs typeface="Times New Roman" panose="02020603050405020304" pitchFamily="18" charset="0"/>
              </a:rPr>
              <a:t>he flu letter </a:t>
            </a:r>
            <a:r>
              <a:rPr lang="en-GB" sz="2000" dirty="0">
                <a:hlinkClick r:id="rId2"/>
              </a:rPr>
              <a:t>National flu immunisation programme 2025 to 2026 letter - GOV.UK</a:t>
            </a:r>
            <a:r>
              <a:rPr lang="en-GB" sz="2000" u="sng" kern="100" dirty="0">
                <a:solidFill>
                  <a:srgbClr val="0563C1"/>
                </a:solidFill>
                <a:ea typeface="Calibri" panose="020F0502020204030204" pitchFamily="34" charset="0"/>
                <a:cs typeface="Times New Roman" panose="02020603050405020304" pitchFamily="18" charset="0"/>
              </a:rPr>
              <a:t> </a:t>
            </a:r>
            <a:r>
              <a:rPr lang="en-GB" sz="2000" kern="100" dirty="0">
                <a:effectLst/>
                <a:ea typeface="Calibri" panose="020F0502020204030204" pitchFamily="34" charset="0"/>
                <a:cs typeface="Times New Roman" panose="02020603050405020304" pitchFamily="18" charset="0"/>
              </a:rPr>
              <a:t>outlines the recommended vaccines those aged 18 to 64 years in a clinical risk group which includes pregnant women </a:t>
            </a:r>
          </a:p>
          <a:p>
            <a:pPr>
              <a:lnSpc>
                <a:spcPct val="107000"/>
              </a:lnSpc>
              <a:spcAft>
                <a:spcPts val="800"/>
              </a:spcAft>
            </a:pPr>
            <a:r>
              <a:rPr lang="en-GB" sz="2000" kern="100" dirty="0">
                <a:effectLst/>
                <a:ea typeface="Calibri" panose="020F0502020204030204" pitchFamily="34" charset="0"/>
                <a:cs typeface="Times New Roman" panose="02020603050405020304" pitchFamily="18" charset="0"/>
              </a:rPr>
              <a:t>These inactivated vaccines are:</a:t>
            </a:r>
          </a:p>
          <a:p>
            <a:pPr marL="342900" indent="-342900">
              <a:lnSpc>
                <a:spcPct val="107000"/>
              </a:lnSpc>
              <a:spcAft>
                <a:spcPts val="800"/>
              </a:spcAft>
              <a:buFont typeface="Arial" panose="020B0604020202020204" pitchFamily="34" charset="0"/>
              <a:buChar char="•"/>
            </a:pPr>
            <a:r>
              <a:rPr lang="en-GB" sz="2000" kern="100" dirty="0">
                <a:ea typeface="Calibri" panose="020F0502020204030204" pitchFamily="34" charset="0"/>
                <a:cs typeface="Times New Roman" panose="02020603050405020304" pitchFamily="18" charset="0"/>
              </a:rPr>
              <a:t>Cell – cultured trivalent influenza vaccine (</a:t>
            </a:r>
            <a:r>
              <a:rPr lang="en-GB" sz="2000" kern="100" dirty="0" err="1">
                <a:ea typeface="Calibri" panose="020F0502020204030204" pitchFamily="34" charset="0"/>
                <a:cs typeface="Times New Roman" panose="02020603050405020304" pitchFamily="18" charset="0"/>
              </a:rPr>
              <a:t>TIVc</a:t>
            </a:r>
            <a:r>
              <a:rPr lang="en-GB" sz="2000" kern="100" dirty="0">
                <a:ea typeface="Calibri" panose="020F0502020204030204" pitchFamily="34" charset="0"/>
                <a:cs typeface="Times New Roman" panose="02020603050405020304" pitchFamily="18" charset="0"/>
              </a:rPr>
              <a:t> sometimes seen as </a:t>
            </a:r>
            <a:r>
              <a:rPr lang="en-GB" sz="2000" kern="100" dirty="0" err="1">
                <a:ea typeface="Calibri" panose="020F0502020204030204" pitchFamily="34" charset="0"/>
                <a:cs typeface="Times New Roman" panose="02020603050405020304" pitchFamily="18" charset="0"/>
              </a:rPr>
              <a:t>IIVc</a:t>
            </a:r>
            <a:r>
              <a:rPr lang="en-GB" sz="2000" kern="100" dirty="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kern="100" dirty="0">
                <a:ea typeface="Calibri" panose="020F0502020204030204" pitchFamily="34" charset="0"/>
                <a:cs typeface="Times New Roman" panose="02020603050405020304" pitchFamily="18" charset="0"/>
              </a:rPr>
              <a:t>Recombinant trivalent influenza vaccine (</a:t>
            </a:r>
            <a:r>
              <a:rPr lang="en-GB" sz="2000" kern="100" dirty="0" err="1">
                <a:ea typeface="Calibri" panose="020F0502020204030204" pitchFamily="34" charset="0"/>
                <a:cs typeface="Times New Roman" panose="02020603050405020304" pitchFamily="18" charset="0"/>
              </a:rPr>
              <a:t>TIVr</a:t>
            </a:r>
            <a:r>
              <a:rPr lang="en-GB" sz="2000" kern="100" dirty="0">
                <a:ea typeface="Calibri" panose="020F0502020204030204" pitchFamily="34" charset="0"/>
                <a:cs typeface="Times New Roman" panose="02020603050405020304" pitchFamily="18" charset="0"/>
              </a:rPr>
              <a:t> sometimes seen as </a:t>
            </a:r>
            <a:r>
              <a:rPr lang="en-GB" sz="2000" kern="100" dirty="0" err="1">
                <a:ea typeface="Calibri" panose="020F0502020204030204" pitchFamily="34" charset="0"/>
                <a:cs typeface="Times New Roman" panose="02020603050405020304" pitchFamily="18" charset="0"/>
              </a:rPr>
              <a:t>IIVr</a:t>
            </a:r>
            <a:r>
              <a:rPr lang="en-GB" sz="2000" kern="100" dirty="0">
                <a:ea typeface="Calibri" panose="020F0502020204030204" pitchFamily="34" charset="0"/>
                <a:cs typeface="Times New Roman" panose="02020603050405020304" pitchFamily="18" charset="0"/>
              </a:rPr>
              <a:t>)</a:t>
            </a:r>
            <a:endParaRPr lang="en-GB" sz="20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000" b="0" i="0" dirty="0">
                <a:solidFill>
                  <a:srgbClr val="0B0C0C"/>
                </a:solidFill>
                <a:effectLst/>
                <a:latin typeface="+mj-lt"/>
              </a:rPr>
              <a:t>Flu vaccines are now trivalent (three strain)</a:t>
            </a:r>
            <a:r>
              <a:rPr lang="en-GB" sz="2000" dirty="0">
                <a:solidFill>
                  <a:srgbClr val="0B0C0C"/>
                </a:solidFill>
                <a:latin typeface="+mj-lt"/>
              </a:rPr>
              <a:t> </a:t>
            </a:r>
            <a:r>
              <a:rPr lang="en-GB" sz="2000" b="0" i="0" dirty="0">
                <a:solidFill>
                  <a:srgbClr val="0B0C0C"/>
                </a:solidFill>
                <a:effectLst/>
                <a:latin typeface="+mj-lt"/>
              </a:rPr>
              <a:t>because the </a:t>
            </a:r>
            <a:r>
              <a:rPr lang="en-GB" sz="2000" dirty="0"/>
              <a:t>B/Yamagata lineage of influenza has not been detected since March 2020, making it no longer necessary to include it in the vaccine. This means that quadrivalent (four-strain) vaccines, which included two influenza A strains and two influenza B strains, are being replaced by trivalent (three-strain) vaccines with only one influenza B strain.</a:t>
            </a:r>
            <a:endParaRPr lang="en-GB" sz="2000" dirty="0">
              <a:cs typeface="Arial"/>
            </a:endParaRPr>
          </a:p>
          <a:p>
            <a:r>
              <a:rPr lang="en-GB" sz="2000" b="1" i="0" dirty="0">
                <a:solidFill>
                  <a:srgbClr val="0B0C0C"/>
                </a:solidFill>
                <a:effectLst/>
                <a:latin typeface="+mj-lt"/>
              </a:rPr>
              <a:t>If you have a pregnant woman under 18 years of age they should be offered the c</a:t>
            </a:r>
            <a:r>
              <a:rPr lang="en-GB" sz="2000" b="1" kern="100" dirty="0">
                <a:ea typeface="Calibri"/>
                <a:cs typeface="Times New Roman"/>
              </a:rPr>
              <a:t>ell – cultured trivalent influenza vaccine (</a:t>
            </a:r>
            <a:r>
              <a:rPr lang="en-GB" sz="2000" b="1" kern="100" dirty="0" err="1">
                <a:ea typeface="Calibri"/>
                <a:cs typeface="Times New Roman"/>
              </a:rPr>
              <a:t>TIVc</a:t>
            </a:r>
            <a:r>
              <a:rPr lang="en-GB" sz="2000" b="1" kern="100" dirty="0">
                <a:ea typeface="Calibri"/>
                <a:cs typeface="Times New Roman"/>
              </a:rPr>
              <a:t> sometimes seen as </a:t>
            </a:r>
            <a:r>
              <a:rPr lang="en-GB" sz="2000" b="1" kern="100" dirty="0" err="1">
                <a:ea typeface="Calibri"/>
                <a:cs typeface="Times New Roman"/>
              </a:rPr>
              <a:t>IIVc</a:t>
            </a:r>
            <a:r>
              <a:rPr lang="en-GB" sz="2000" b="1" kern="100" dirty="0">
                <a:ea typeface="Calibri"/>
                <a:cs typeface="Times New Roman"/>
              </a:rPr>
              <a:t>), </a:t>
            </a:r>
            <a:r>
              <a:rPr lang="en-GB" sz="2000" b="1" dirty="0"/>
              <a:t>please ensure you will be able to access a supply of this vaccine in your trust.</a:t>
            </a:r>
            <a:endParaRPr lang="en-GB" sz="2000" b="1" dirty="0">
              <a:cs typeface="Arial"/>
            </a:endParaRPr>
          </a:p>
          <a:p>
            <a:endParaRPr lang="en-GB" dirty="0"/>
          </a:p>
          <a:p>
            <a:pPr>
              <a:lnSpc>
                <a:spcPct val="107000"/>
              </a:lnSpc>
              <a:spcAft>
                <a:spcPts val="800"/>
              </a:spcAft>
            </a:pPr>
            <a:endParaRPr lang="en-GB" sz="2000" kern="100" dirty="0">
              <a:ea typeface="Calibri" panose="020F0502020204030204" pitchFamily="34" charset="0"/>
              <a:cs typeface="Times New Roman" panose="02020603050405020304" pitchFamily="18" charset="0"/>
            </a:endParaRPr>
          </a:p>
          <a:p>
            <a:pPr>
              <a:lnSpc>
                <a:spcPct val="107000"/>
              </a:lnSpc>
              <a:spcAft>
                <a:spcPts val="800"/>
              </a:spcAft>
            </a:pPr>
            <a:endParaRPr lang="en-GB" sz="2000" b="0" i="0" dirty="0">
              <a:solidFill>
                <a:srgbClr val="0B0C0C"/>
              </a:solidFill>
              <a:effectLst/>
              <a:latin typeface="+mj-lt"/>
            </a:endParaRPr>
          </a:p>
        </p:txBody>
      </p:sp>
      <p:sp>
        <p:nvSpPr>
          <p:cNvPr id="4" name="Title 3">
            <a:extLst>
              <a:ext uri="{FF2B5EF4-FFF2-40B4-BE49-F238E27FC236}">
                <a16:creationId xmlns:a16="http://schemas.microsoft.com/office/drawing/2014/main" id="{EE1BF61A-1FD2-09AD-8C16-80183E7D139E}"/>
              </a:ext>
            </a:extLst>
          </p:cNvPr>
          <p:cNvSpPr>
            <a:spLocks noGrp="1"/>
          </p:cNvSpPr>
          <p:nvPr>
            <p:ph type="title"/>
          </p:nvPr>
        </p:nvSpPr>
        <p:spPr>
          <a:xfrm>
            <a:off x="319325" y="639194"/>
            <a:ext cx="11553350" cy="523209"/>
          </a:xfrm>
        </p:spPr>
        <p:txBody>
          <a:bodyPr>
            <a:normAutofit fontScale="90000"/>
          </a:bodyPr>
          <a:lstStyle/>
          <a:p>
            <a:r>
              <a:rPr lang="en-GB" sz="3600" dirty="0"/>
              <a:t>Recommended </a:t>
            </a:r>
            <a:r>
              <a:rPr lang="en-GB" dirty="0"/>
              <a:t>vaccines</a:t>
            </a:r>
            <a:r>
              <a:rPr lang="en-GB" sz="3600" dirty="0"/>
              <a:t> for the maternal flu programme</a:t>
            </a:r>
            <a:endParaRPr lang="en-GB" dirty="0"/>
          </a:p>
        </p:txBody>
      </p:sp>
      <p:graphicFrame>
        <p:nvGraphicFramePr>
          <p:cNvPr id="3" name="Diagram 2">
            <a:hlinkClick r:id="rId3" action="ppaction://hlinksldjump"/>
            <a:extLst>
              <a:ext uri="{FF2B5EF4-FFF2-40B4-BE49-F238E27FC236}">
                <a16:creationId xmlns:a16="http://schemas.microsoft.com/office/drawing/2014/main" id="{CD88C190-96BA-D1B1-0DB2-41A5B70BFD71}"/>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D34DF91E-2C54-D42D-AE9E-216FE094BA9B}"/>
              </a:ext>
            </a:extLst>
          </p:cNvPr>
          <p:cNvGraphicFramePr/>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 6">
            <a:extLst>
              <a:ext uri="{FF2B5EF4-FFF2-40B4-BE49-F238E27FC236}">
                <a16:creationId xmlns:a16="http://schemas.microsoft.com/office/drawing/2014/main" id="{C3035414-4816-FAE4-F07B-39FEAB8D6492}"/>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37351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BDFE6F-A552-1B81-881B-9712D1C66D31}"/>
              </a:ext>
            </a:extLst>
          </p:cNvPr>
          <p:cNvSpPr>
            <a:spLocks noGrp="1"/>
          </p:cNvSpPr>
          <p:nvPr>
            <p:ph idx="1"/>
          </p:nvPr>
        </p:nvSpPr>
        <p:spPr>
          <a:xfrm>
            <a:off x="432001" y="1527049"/>
            <a:ext cx="7294680" cy="4700950"/>
          </a:xfrm>
        </p:spPr>
        <p:txBody>
          <a:bodyPr vert="horz" lIns="0" tIns="0" rIns="0" bIns="0" rtlCol="0" anchor="t">
            <a:normAutofit fontScale="85000" lnSpcReduction="10000"/>
          </a:bodyPr>
          <a:lstStyle/>
          <a:p>
            <a:pPr marL="342900" indent="-342900">
              <a:buFont typeface="Wingdings" panose="05000000000000000000" pitchFamily="2" charset="2"/>
              <a:buChar char="ü"/>
            </a:pPr>
            <a:r>
              <a:rPr lang="en-GB" dirty="0"/>
              <a:t>Named flu lead identified</a:t>
            </a:r>
          </a:p>
          <a:p>
            <a:pPr marL="342900" indent="-342900">
              <a:buFont typeface="Wingdings" panose="05000000000000000000" pitchFamily="2" charset="2"/>
              <a:buChar char="ü"/>
            </a:pPr>
            <a:r>
              <a:rPr lang="en-GB" dirty="0"/>
              <a:t>Stock ordered in sufficient quantity to arrive before 1</a:t>
            </a:r>
            <a:r>
              <a:rPr lang="en-GB" baseline="30000" dirty="0"/>
              <a:t>st</a:t>
            </a:r>
            <a:r>
              <a:rPr lang="en-GB" dirty="0"/>
              <a:t> September 2025</a:t>
            </a:r>
          </a:p>
          <a:p>
            <a:pPr marL="342900" indent="-342900">
              <a:buFont typeface="Wingdings" panose="05000000000000000000" pitchFamily="2" charset="2"/>
              <a:buChar char="ü"/>
            </a:pPr>
            <a:r>
              <a:rPr lang="en-GB" dirty="0"/>
              <a:t>PGD arranged according to trust processes</a:t>
            </a:r>
          </a:p>
          <a:p>
            <a:pPr marL="342900" indent="-342900">
              <a:buFont typeface="Wingdings" panose="05000000000000000000" pitchFamily="2" charset="2"/>
              <a:buChar char="ü"/>
            </a:pPr>
            <a:r>
              <a:rPr lang="en-GB" dirty="0"/>
              <a:t>Summer pre-season promotional activity arranged with whole maternity team</a:t>
            </a:r>
          </a:p>
          <a:p>
            <a:pPr marL="342900" indent="-342900">
              <a:buFont typeface="Wingdings" panose="05000000000000000000" pitchFamily="2" charset="2"/>
              <a:buChar char="ü"/>
            </a:pPr>
            <a:r>
              <a:rPr lang="en-GB" dirty="0"/>
              <a:t>Vaccination team have completed training and signed PGD and have accessed available resources as appropriate (slides 25/26)</a:t>
            </a:r>
            <a:endParaRPr lang="en-GB" dirty="0">
              <a:cs typeface="Arial"/>
            </a:endParaRPr>
          </a:p>
          <a:p>
            <a:pPr marL="342900" indent="-342900">
              <a:buFont typeface="Wingdings" panose="05000000000000000000" pitchFamily="2" charset="2"/>
              <a:buChar char="ü"/>
            </a:pPr>
            <a:r>
              <a:rPr lang="en-GB" dirty="0"/>
              <a:t>Wider maternity team updates and education about importance of flu vaccine</a:t>
            </a:r>
          </a:p>
          <a:p>
            <a:pPr marL="342900" indent="-342900">
              <a:buFont typeface="Wingdings" panose="05000000000000000000" pitchFamily="2" charset="2"/>
              <a:buChar char="ü"/>
            </a:pPr>
            <a:r>
              <a:rPr lang="en-GB" dirty="0"/>
              <a:t>Access to local staff seasonal vaccination programme arranged</a:t>
            </a:r>
          </a:p>
          <a:p>
            <a:pPr marL="342900" indent="-342900">
              <a:buFont typeface="Wingdings" panose="05000000000000000000" pitchFamily="2" charset="2"/>
              <a:buChar char="ü"/>
            </a:pPr>
            <a:r>
              <a:rPr lang="en-GB" dirty="0"/>
              <a:t>RAVS accounts set up for staff; digital maternity record set up for recording</a:t>
            </a:r>
          </a:p>
          <a:p>
            <a:pPr marL="342900" indent="-342900">
              <a:buFont typeface="Wingdings" panose="05000000000000000000" pitchFamily="2" charset="2"/>
              <a:buChar char="ü"/>
            </a:pPr>
            <a:r>
              <a:rPr lang="en-GB" dirty="0"/>
              <a:t>Set target above previous year’s uptake and share with the team</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p:txBody>
      </p:sp>
      <p:sp>
        <p:nvSpPr>
          <p:cNvPr id="3" name="Text Placeholder 2">
            <a:extLst>
              <a:ext uri="{FF2B5EF4-FFF2-40B4-BE49-F238E27FC236}">
                <a16:creationId xmlns:a16="http://schemas.microsoft.com/office/drawing/2014/main" id="{8779854C-68F9-3975-C236-ECEFEF5ECDF0}"/>
              </a:ext>
            </a:extLst>
          </p:cNvPr>
          <p:cNvSpPr>
            <a:spLocks noGrp="1"/>
          </p:cNvSpPr>
          <p:nvPr>
            <p:ph type="body" sz="quarter" idx="13"/>
          </p:nvPr>
        </p:nvSpPr>
        <p:spPr>
          <a:xfrm>
            <a:off x="432000" y="1167703"/>
            <a:ext cx="11012644" cy="359346"/>
          </a:xfrm>
        </p:spPr>
        <p:txBody>
          <a:bodyPr/>
          <a:lstStyle/>
          <a:p>
            <a:r>
              <a:rPr lang="en-GB"/>
              <a:t>Pre-season </a:t>
            </a:r>
          </a:p>
        </p:txBody>
      </p:sp>
      <p:sp>
        <p:nvSpPr>
          <p:cNvPr id="4" name="Title 3">
            <a:extLst>
              <a:ext uri="{FF2B5EF4-FFF2-40B4-BE49-F238E27FC236}">
                <a16:creationId xmlns:a16="http://schemas.microsoft.com/office/drawing/2014/main" id="{B3D35B01-337D-539B-3F22-1F01053159BC}"/>
              </a:ext>
            </a:extLst>
          </p:cNvPr>
          <p:cNvSpPr>
            <a:spLocks noGrp="1"/>
          </p:cNvSpPr>
          <p:nvPr>
            <p:ph type="title"/>
          </p:nvPr>
        </p:nvSpPr>
        <p:spPr/>
        <p:txBody>
          <a:bodyPr/>
          <a:lstStyle/>
          <a:p>
            <a:r>
              <a:rPr lang="en-GB"/>
              <a:t>Checklist </a:t>
            </a:r>
          </a:p>
        </p:txBody>
      </p:sp>
      <p:sp>
        <p:nvSpPr>
          <p:cNvPr id="10" name="TextBox 9">
            <a:extLst>
              <a:ext uri="{FF2B5EF4-FFF2-40B4-BE49-F238E27FC236}">
                <a16:creationId xmlns:a16="http://schemas.microsoft.com/office/drawing/2014/main" id="{8FFF43F9-8B75-467B-94B2-078DF6E883E1}"/>
              </a:ext>
            </a:extLst>
          </p:cNvPr>
          <p:cNvSpPr txBox="1"/>
          <p:nvPr/>
        </p:nvSpPr>
        <p:spPr>
          <a:xfrm>
            <a:off x="7921592" y="1297186"/>
            <a:ext cx="3914563" cy="3046988"/>
          </a:xfrm>
          <a:prstGeom prst="rect">
            <a:avLst/>
          </a:prstGeom>
          <a:noFill/>
          <a:ln w="38100">
            <a:solidFill>
              <a:schemeClr val="bg2"/>
            </a:solidFill>
          </a:ln>
        </p:spPr>
        <p:txBody>
          <a:bodyPr wrap="square" rtlCol="0">
            <a:spAutoFit/>
          </a:bodyPr>
          <a:lstStyle/>
          <a:p>
            <a:r>
              <a:rPr lang="en-GB" sz="2400">
                <a:cs typeface="Arial"/>
              </a:rPr>
              <a:t>NICE 2023 </a:t>
            </a:r>
            <a:r>
              <a:rPr lang="en-GB" sz="2400">
                <a:hlinkClick r:id="rId2"/>
              </a:rPr>
              <a:t>Quality statement 4: Vaccination | Antenatal care | Quality standards | NICE</a:t>
            </a:r>
            <a:r>
              <a:rPr lang="en-GB" sz="2400"/>
              <a:t> highlights the importance of </a:t>
            </a:r>
            <a:r>
              <a:rPr lang="en-GB" sz="2400" dirty="0"/>
              <a:t>ensuring </a:t>
            </a:r>
            <a:r>
              <a:rPr lang="en-GB" sz="2400"/>
              <a:t>appropriate training and providing sufficient time to discuss vaccination</a:t>
            </a:r>
            <a:endParaRPr lang="en-GB" sz="2400">
              <a:cs typeface="Arial"/>
            </a:endParaRPr>
          </a:p>
        </p:txBody>
      </p:sp>
      <p:graphicFrame>
        <p:nvGraphicFramePr>
          <p:cNvPr id="6" name="Diagram 5">
            <a:extLst>
              <a:ext uri="{FF2B5EF4-FFF2-40B4-BE49-F238E27FC236}">
                <a16:creationId xmlns:a16="http://schemas.microsoft.com/office/drawing/2014/main" id="{39C5AE21-7298-881C-58A0-10176E8A8E24}"/>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071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305DF-E87A-C86E-DFB5-2A6F9E56AE2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15F-D044-E886-BB09-F4CD3CEEED1D}"/>
              </a:ext>
            </a:extLst>
          </p:cNvPr>
          <p:cNvSpPr>
            <a:spLocks noGrp="1"/>
          </p:cNvSpPr>
          <p:nvPr>
            <p:ph idx="1"/>
          </p:nvPr>
        </p:nvSpPr>
        <p:spPr>
          <a:xfrm>
            <a:off x="432000" y="1527049"/>
            <a:ext cx="11088000" cy="4700950"/>
          </a:xfrm>
        </p:spPr>
        <p:txBody>
          <a:bodyPr/>
          <a:lstStyle/>
          <a:p>
            <a:pPr marL="342900" indent="-342900">
              <a:buFont typeface="Wingdings" panose="05000000000000000000" pitchFamily="2" charset="2"/>
              <a:buChar char="ü"/>
            </a:pPr>
            <a:r>
              <a:rPr lang="en-GB" dirty="0"/>
              <a:t>Pregnant cohort on 1</a:t>
            </a:r>
            <a:r>
              <a:rPr lang="en-GB" baseline="30000" dirty="0"/>
              <a:t>st</a:t>
            </a:r>
            <a:r>
              <a:rPr lang="en-GB" dirty="0"/>
              <a:t> September 2025 identified and invited for vaccination</a:t>
            </a:r>
          </a:p>
          <a:p>
            <a:pPr marL="342900" indent="-342900">
              <a:buFont typeface="Wingdings" panose="05000000000000000000" pitchFamily="2" charset="2"/>
              <a:buChar char="ü"/>
            </a:pPr>
            <a:r>
              <a:rPr lang="en-GB" dirty="0"/>
              <a:t>Additional clinics arranged to ensure full access</a:t>
            </a:r>
          </a:p>
          <a:p>
            <a:pPr marL="342900" indent="-342900">
              <a:buFont typeface="Wingdings" panose="05000000000000000000" pitchFamily="2" charset="2"/>
              <a:buChar char="ü"/>
            </a:pPr>
            <a:r>
              <a:rPr lang="en-GB" dirty="0"/>
              <a:t>Appointment system for everyone, incorporating a recall system for DNAs</a:t>
            </a:r>
          </a:p>
          <a:p>
            <a:pPr marL="342900" indent="-342900">
              <a:buFont typeface="Wingdings" panose="05000000000000000000" pitchFamily="2" charset="2"/>
              <a:buChar char="ü"/>
            </a:pPr>
            <a:r>
              <a:rPr lang="en-GB" dirty="0"/>
              <a:t>How will vaccination be offered to those attending GTT clinics, antenatal classes, additional scans, triage, pregnancy assessment unit, labour ward attenders etc?</a:t>
            </a:r>
          </a:p>
          <a:p>
            <a:pPr marL="342900" indent="-342900">
              <a:buFont typeface="Wingdings" panose="05000000000000000000" pitchFamily="2" charset="2"/>
              <a:buChar char="ü"/>
            </a:pPr>
            <a:r>
              <a:rPr lang="en-GB" dirty="0"/>
              <a:t>Ensure flu is discussed at every opportunity, and that all women are aware of the full immunisation offer throughout pregnancy</a:t>
            </a:r>
          </a:p>
          <a:p>
            <a:pPr marL="342900" indent="-342900">
              <a:buFont typeface="Wingdings" panose="05000000000000000000" pitchFamily="2" charset="2"/>
              <a:buChar char="ü"/>
            </a:pPr>
            <a:r>
              <a:rPr lang="en-GB" dirty="0"/>
              <a:t>Maintain momentum of flu immunisation offer throughout September to March</a:t>
            </a:r>
          </a:p>
          <a:p>
            <a:pPr marL="342900" indent="-342900">
              <a:buFont typeface="Wingdings" panose="05000000000000000000" pitchFamily="2" charset="2"/>
              <a:buChar char="ü"/>
            </a:pPr>
            <a:r>
              <a:rPr lang="en-GB" dirty="0"/>
              <a:t>Clear processes for signposting where trust immunisation is not available, clear to all members of maternity team</a:t>
            </a:r>
          </a:p>
          <a:p>
            <a:pPr marL="342900" indent="-342900">
              <a:buFont typeface="Wingdings" panose="05000000000000000000" pitchFamily="2" charset="2"/>
              <a:buChar char="ü"/>
            </a:pPr>
            <a:r>
              <a:rPr lang="en-GB" dirty="0"/>
              <a:t>Obstetrician buy-in: obstetric staff taking every opportunity to actively promote vaccine</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p:txBody>
      </p:sp>
      <p:sp>
        <p:nvSpPr>
          <p:cNvPr id="3" name="Text Placeholder 2">
            <a:extLst>
              <a:ext uri="{FF2B5EF4-FFF2-40B4-BE49-F238E27FC236}">
                <a16:creationId xmlns:a16="http://schemas.microsoft.com/office/drawing/2014/main" id="{00AF0E29-F173-CE71-D77D-214B3C283CC4}"/>
              </a:ext>
            </a:extLst>
          </p:cNvPr>
          <p:cNvSpPr>
            <a:spLocks noGrp="1"/>
          </p:cNvSpPr>
          <p:nvPr>
            <p:ph type="body" sz="quarter" idx="13"/>
          </p:nvPr>
        </p:nvSpPr>
        <p:spPr>
          <a:xfrm>
            <a:off x="432000" y="1167703"/>
            <a:ext cx="11012644" cy="359346"/>
          </a:xfrm>
        </p:spPr>
        <p:txBody>
          <a:bodyPr/>
          <a:lstStyle/>
          <a:p>
            <a:r>
              <a:rPr lang="en-GB"/>
              <a:t>Ensuring everyone accesses the vaccine </a:t>
            </a:r>
          </a:p>
        </p:txBody>
      </p:sp>
      <p:sp>
        <p:nvSpPr>
          <p:cNvPr id="4" name="Title 3">
            <a:extLst>
              <a:ext uri="{FF2B5EF4-FFF2-40B4-BE49-F238E27FC236}">
                <a16:creationId xmlns:a16="http://schemas.microsoft.com/office/drawing/2014/main" id="{6935CA51-5FB2-E139-FDF0-A94BFA06F3E4}"/>
              </a:ext>
            </a:extLst>
          </p:cNvPr>
          <p:cNvSpPr>
            <a:spLocks noGrp="1"/>
          </p:cNvSpPr>
          <p:nvPr>
            <p:ph type="title"/>
          </p:nvPr>
        </p:nvSpPr>
        <p:spPr/>
        <p:txBody>
          <a:bodyPr/>
          <a:lstStyle/>
          <a:p>
            <a:r>
              <a:rPr lang="en-GB"/>
              <a:t>Checklist </a:t>
            </a:r>
          </a:p>
        </p:txBody>
      </p:sp>
      <p:graphicFrame>
        <p:nvGraphicFramePr>
          <p:cNvPr id="6" name="Diagram 5">
            <a:extLst>
              <a:ext uri="{FF2B5EF4-FFF2-40B4-BE49-F238E27FC236}">
                <a16:creationId xmlns:a16="http://schemas.microsoft.com/office/drawing/2014/main" id="{5FBDE57E-BB4C-C729-02EB-A287177CE841}"/>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667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F3FE7125EEDB438C7A8E047FDF2212" ma:contentTypeVersion="10" ma:contentTypeDescription="Create a new document." ma:contentTypeScope="" ma:versionID="76d4a424783e43c0d62f48740c444294">
  <xsd:schema xmlns:xsd="http://www.w3.org/2001/XMLSchema" xmlns:xs="http://www.w3.org/2001/XMLSchema" xmlns:p="http://schemas.microsoft.com/office/2006/metadata/properties" xmlns:ns2="eebb7817-0c9e-4e9a-8ee8-09cb727b68d6" xmlns:ns3="d69ecf06-fcd1-43cf-b7f9-53d3d43b3287" targetNamespace="http://schemas.microsoft.com/office/2006/metadata/properties" ma:root="true" ma:fieldsID="17e137346dc53535da8134277fd95218" ns2:_="" ns3:_="">
    <xsd:import namespace="eebb7817-0c9e-4e9a-8ee8-09cb727b68d6"/>
    <xsd:import namespace="d69ecf06-fcd1-43cf-b7f9-53d3d43b3287"/>
    <xsd:element name="properties">
      <xsd:complexType>
        <xsd:sequence>
          <xsd:element name="documentManagement">
            <xsd:complexType>
              <xsd:all>
                <xsd:element ref="ns2:FolderOrde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b7817-0c9e-4e9a-8ee8-09cb727b68d6" elementFormDefault="qualified">
    <xsd:import namespace="http://schemas.microsoft.com/office/2006/documentManagement/types"/>
    <xsd:import namespace="http://schemas.microsoft.com/office/infopath/2007/PartnerControls"/>
    <xsd:element name="FolderOrder" ma:index="8" nillable="true" ma:displayName="Folder Order" ma:decimals="0" ma:hidden="true" ma:indexed="true" ma:internalName="FolderOrder" ma:readOnly="false" ma:percentage="FALSE">
      <xsd:simpleType>
        <xsd:restriction base="dms:Number"/>
      </xsd:simpleType>
    </xsd:element>
    <xsd:element name="lcf76f155ced4ddcb4097134ff3c332f" ma:index="9"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9ecf06-fcd1-43cf-b7f9-53d3d43b328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3f87f42-180b-4a0c-8eeb-1e46c6561b9c}" ma:internalName="TaxCatchAll" ma:showField="CatchAllData" ma:web="d69ecf06-fcd1-43cf-b7f9-53d3d43b3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Order xmlns="eebb7817-0c9e-4e9a-8ee8-09cb727b68d6" xsi:nil="true"/>
    <TaxCatchAll xmlns="d69ecf06-fcd1-43cf-b7f9-53d3d43b3287" xsi:nil="true"/>
    <lcf76f155ced4ddcb4097134ff3c332f xmlns="eebb7817-0c9e-4e9a-8ee8-09cb727b68d6" xsi:nil="true"/>
  </documentManagement>
</p:properties>
</file>

<file path=customXml/itemProps1.xml><?xml version="1.0" encoding="utf-8"?>
<ds:datastoreItem xmlns:ds="http://schemas.openxmlformats.org/officeDocument/2006/customXml" ds:itemID="{1C2C85F8-5284-4F69-BB31-3BA5AF861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b7817-0c9e-4e9a-8ee8-09cb727b68d6"/>
    <ds:schemaRef ds:uri="d69ecf06-fcd1-43cf-b7f9-53d3d43b3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A12B3C52-C4E5-4003-8240-632FDE102EAB}">
  <ds:schemaRef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d69ecf06-fcd1-43cf-b7f9-53d3d43b3287"/>
    <ds:schemaRef ds:uri="http://schemas.openxmlformats.org/package/2006/metadata/core-properties"/>
    <ds:schemaRef ds:uri="eebb7817-0c9e-4e9a-8ee8-09cb727b68d6"/>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140</TotalTime>
  <Words>3572</Words>
  <Application>Microsoft Office PowerPoint</Application>
  <PresentationFormat>Widescreen</PresentationFormat>
  <Paragraphs>578</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Frutiger W01</vt:lpstr>
      <vt:lpstr>Wingdings</vt:lpstr>
      <vt:lpstr>NHSD-Refresh-Theme-NOV1120B</vt:lpstr>
      <vt:lpstr>Maternity Flu  Toolkit 2025/26 </vt:lpstr>
      <vt:lpstr>Aim of the toolkit</vt:lpstr>
      <vt:lpstr>Contents</vt:lpstr>
      <vt:lpstr>Background</vt:lpstr>
      <vt:lpstr>Influenza and pregnancy</vt:lpstr>
      <vt:lpstr>Timing of the maternity flu programme</vt:lpstr>
      <vt:lpstr>Recommended vaccines for the maternal flu programme</vt:lpstr>
      <vt:lpstr>Checklist </vt:lpstr>
      <vt:lpstr>Checklist </vt:lpstr>
      <vt:lpstr>Checklist </vt:lpstr>
      <vt:lpstr>Checklist </vt:lpstr>
      <vt:lpstr>Top tips</vt:lpstr>
      <vt:lpstr>Clinical queries and expertise</vt:lpstr>
      <vt:lpstr>FAQs  </vt:lpstr>
      <vt:lpstr>1. Is the vaccine safe to have in pregnancy and while breastfeeding? </vt:lpstr>
      <vt:lpstr>2. Can the flu vaccine be co-administered with other vaccines? </vt:lpstr>
      <vt:lpstr>3. Can the flu vaccine be given with anti-D immunoglobulin? </vt:lpstr>
      <vt:lpstr>4. Can I get flu from the flu vaccine? </vt:lpstr>
      <vt:lpstr>5. Are there any side effects from having the flu vaccine?</vt:lpstr>
      <vt:lpstr>6. When can pregnant women have the flu vaccine?</vt:lpstr>
      <vt:lpstr>7. If a woman was pregnant at the end of the last flu season and had the vaccine, can she have a vaccine in the new flu season? </vt:lpstr>
      <vt:lpstr>8. Can a pregnant woman have a flu vaccine if they are allergic to egg? </vt:lpstr>
      <vt:lpstr>9. Are there vegan and porcine free vaccines available?</vt:lpstr>
      <vt:lpstr>10. Can we vaccinate other family members?</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MASON, Briony (NHS ENGLAND)</cp:lastModifiedBy>
  <cp:revision>24</cp:revision>
  <dcterms:created xsi:type="dcterms:W3CDTF">2020-11-30T10:49:03Z</dcterms:created>
  <dcterms:modified xsi:type="dcterms:W3CDTF">2025-08-13T15:49:47Z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0x010100B7F3FE7125EEDB438C7A8E047FDF2212</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Review Date">
    <vt:lpwstr/>
  </property>
  <property fmtid="{D5CDD505-2E9C-101B-9397-08002B2CF9AE}" pid="6" name="_ExtendedDescription">
    <vt:lpwstr/>
  </property>
  <property fmtid="{D5CDD505-2E9C-101B-9397-08002B2CF9AE}" pid="7" name="URL">
    <vt:lpwstr/>
  </property>
</Properties>
</file>