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265" r:id="rId5"/>
    <p:sldId id="257" r:id="rId6"/>
    <p:sldId id="292" r:id="rId7"/>
    <p:sldId id="278" r:id="rId8"/>
    <p:sldId id="13088" r:id="rId9"/>
    <p:sldId id="13089" r:id="rId10"/>
    <p:sldId id="294" r:id="rId11"/>
    <p:sldId id="295" r:id="rId12"/>
    <p:sldId id="13090" r:id="rId13"/>
    <p:sldId id="13091" r:id="rId14"/>
    <p:sldId id="13105" r:id="rId15"/>
    <p:sldId id="13106" r:id="rId16"/>
    <p:sldId id="13107" r:id="rId17"/>
    <p:sldId id="13095" r:id="rId18"/>
    <p:sldId id="13102" r:id="rId19"/>
    <p:sldId id="13108" r:id="rId20"/>
    <p:sldId id="13100" r:id="rId21"/>
    <p:sldId id="13109" r:id="rId22"/>
    <p:sldId id="13104" r:id="rId23"/>
    <p:sldId id="13093" r:id="rId24"/>
    <p:sldId id="13101" r:id="rId25"/>
    <p:sldId id="13096" r:id="rId26"/>
    <p:sldId id="13098" r:id="rId27"/>
    <p:sldId id="13103" r:id="rId28"/>
    <p:sldId id="13094" r:id="rId29"/>
    <p:sldId id="1309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F5FE06-2A12-E28B-ED3B-6ACBDC82FD67}" name="Juliet Kitson" initials="JK" userId="S::juliet.kitson_freudsplus.com#ext#@nhsengland.onmicrosoft.com::7c5f2b2f-f013-431c-9369-15ab7ce5a95e" providerId="AD"/>
  <p188:author id="{3D6CD40B-0F27-1114-884A-0685B746A393}" name="Hannah Davies" initials="HD" userId="S::hannah.davies56@england.nhs.uk::7aacf1c5-7a08-4230-941c-fa24546bd82b" providerId="AD"/>
  <p188:author id="{29EE4A12-D911-DE28-F75E-8CBED77A5581}" name="Charlotte Pool" initials="CP" userId="S::charlotte.pool@freuds.com::f1069d9b-de37-4053-8e2a-21938b2065c5" providerId="AD"/>
  <p188:author id="{E45ADA13-A69B-1A82-21B8-A1C59C02424E}" name="Gail Harding" initials="GH" userId="S::gail.harding1@england.nhs.uk::f6ad3d39-176a-4547-a78e-8254d832125e" providerId="AD"/>
  <p188:author id="{C1B4E817-E997-77F4-A19D-5B977840CFD7}" name="Vaishnavi Bongale" initials="VB" userId="S::vaishnavi.bongale@freudsplus.com::798965bc-b140-4419-953c-31783e78a437" providerId="AD"/>
  <p188:author id="{87FE5C1C-97FE-AD00-1B25-1F31B7600AA8}" name="Ben King" initials="BK" userId="S::benking@england.nhs.uk::8328fab9-f186-4e59-a972-77fc61c5acf8" providerId="AD"/>
  <p188:author id="{C4DDB31D-C9BA-EA0D-F9EF-034837F5D71D}" name="Kirsty Callingham" initials="KC" userId="S::kirsty.callingham@england.nhs.uk::4233069b-0a2b-4de7-abf2-62ef62257e1b" providerId="AD"/>
  <p188:author id="{55492021-FBA9-B5C3-EF1D-6AEB9EB49C6A}" name="Guest User" initials="GU" userId="S::urn:spo:anon#77b6d20f87d847aedddc36f7694309f9a001ce4008dea05fe0c344a0bcd41375::" providerId="AD"/>
  <p188:author id="{08F8C226-01E5-3FE9-3A6A-95EFC90562C0}" name="Ian Hampton" initials="IH" userId="S::ian.hampton@england.nhs.uk::15dfeaa9-1b4e-48ab-be6d-83060ef3e770" providerId="AD"/>
  <p188:author id="{F86F4F2F-7F6C-B459-E5C2-7ED1C44A8706}" name="Carolyn Bond" initials="CB" userId="S::carolyn.bond1@england.nhs.uk::ad130d5a-a161-474b-941e-a1ed38d208a2" providerId="AD"/>
  <p188:author id="{0AFEF236-8253-761D-A689-D6F5898A81CE}" name="Emma Jacobs" initials="EK" userId="S::emma.kaye@freuds.com::847627fe-9915-4090-ba88-dc3e65f92df5" providerId="AD"/>
  <p188:author id="{B8ACA149-A58B-7D5F-53DC-67AB99FA738B}" name="Daniel Ferreira" initials="DF" userId="S::daniel.ferreria_freudsplus.com#ext#@nhsengland.onmicrosoft.com::bd59a460-bc03-4dd1-a0b6-51e2b0e0fbd1" providerId="AD"/>
  <p188:author id="{E10B3354-CA99-686D-CEA4-6239C5EE066D}" name="Paul Wastell" initials="PW" userId="S::Paul.Wastell@england.nhs.uk::4ad46f91-b117-4ee0-a085-6c3ccd1a8943" providerId="AD"/>
  <p188:author id="{3B620659-82DE-048D-C44A-BC63B7984E9A}" name="Vaishnavi Bongale" initials="VB" userId="S::vaishnavi.bongale@freuds.com::798965bc-b140-4419-953c-31783e78a437" providerId="AD"/>
  <p188:author id="{39F92E61-DD1E-3776-C20A-ED610197EA2F}" name="George Starkey-Midha" initials="GS" userId="S::george.starkey@freudsplus.com::9d87a10a-e401-47a7-9248-f3bfa78a36de" providerId="AD"/>
  <p188:author id="{C2CE7B6E-E2A0-01D2-61B9-666053D8D48E}" name="Imelda McAloon" initials="IM" userId="S::imelda.mcaloon@england.nhs.uk::aa7021bb-cfd6-4a09-8ce9-39caf69aba31" providerId="AD"/>
  <p188:author id="{5C310B79-3AC5-7C6B-A7F6-BAB8B7CD23E0}" name="HAMPTON, Ian (NHS ENGLAND)" initials="HE" userId="S::ian.hampton@nhs.net::143bf430-786d-42cf-9325-03c933fbd488" providerId="AD"/>
  <p188:author id="{A842D79E-91A4-06D3-F610-730EBD270C50}" name="Juliet Kitson" initials="JK" userId="S::Juliet.Kitson@freuds.com::38775964-6b25-475a-a782-a3a996eb7d4c" providerId="AD"/>
  <p188:author id="{875F1ACC-0162-E1D4-7917-523A63B7108A}" name="Guest User" initials="GU" userId="S::urn:spo:anon#6ef771636a1aa4c75c7f91c0167679eec063acc2e1c417e2f81abaf194314362::" providerId="AD"/>
  <p188:author id="{91E7D6D1-D3AE-0A5B-2BBB-76EBFA8D998C}" name="Juliet Kitson" initials="JK" userId="S::juliet.kitson@freuds.com::38775964-6b25-475a-a782-a3a996eb7d4c" providerId="AD"/>
  <p188:author id="{65347EDA-27A8-C46F-EDB9-3960B674A8AA}" name="Charlotte Squires" initials="CP" userId="S::charlotte.squires@freuds.com::f1069d9b-de37-4053-8e2a-21938b2065c5" providerId="AD"/>
  <p188:author id="{AB994BDB-1212-44BA-4ADD-85DB66DF472F}" name="KING, Ben (NHS ENGLAND)" initials="KE" userId="S::benking@nhs.net::1d5dc310-a60a-4f1c-984e-7dfb6cd216b5" providerId="AD"/>
  <p188:author id="{B58C46E7-173F-2D35-C182-CF16C453B5A4}" name="Lara Cooper" initials="LC" userId="S::lara_mmc-uk.co.uk#ext#@nhsengland.onmicrosoft.com::47c6aab3-8289-4344-99d5-7671e7f91735" providerId="AD"/>
  <p188:author id="{5DC726EF-2790-DCBE-D96C-A02AD17AEBD8}" name="George Starkey-Midha" initials="" userId="S::George.Starkey@freudsplus.com::9d87a10a-e401-47a7-9248-f3bfa78a36de" providerId="AD"/>
  <p188:author id="{BF7F91F1-155D-A747-213B-8B59098ED700}" name="George Starkey-Midha" initials="GS" userId="S::george.starkey_freudsplus.com#ext#@nhsengland.onmicrosoft.com::06d051b4-4fb1-446c-a09a-ea096731284d" providerId="AD"/>
  <p188:author id="{1D86E5F5-E5C8-B42D-4CAF-A0A3025EF08D}" name="Brian Lobo" initials="BL" userId="S::brian.lobo@england.nhs.uk::c85c1a5d-e879-455c-90c8-ffa70842ef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B8"/>
    <a:srgbClr val="F7E2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Lydia (NHS ENGLAND)" userId="fc5f3153-fa67-41e2-9cd8-3016449ccae1" providerId="ADAL" clId="{B87A0164-BD5C-427F-86AF-7E5919ECE2D6}"/>
    <pc:docChg chg="modSld">
      <pc:chgData name="TAYLOR, Lydia (NHS ENGLAND)" userId="fc5f3153-fa67-41e2-9cd8-3016449ccae1" providerId="ADAL" clId="{B87A0164-BD5C-427F-86AF-7E5919ECE2D6}" dt="2025-11-18T12:10:09.905" v="35" actId="20577"/>
      <pc:docMkLst>
        <pc:docMk/>
      </pc:docMkLst>
      <pc:sldChg chg="modSp mod">
        <pc:chgData name="TAYLOR, Lydia (NHS ENGLAND)" userId="fc5f3153-fa67-41e2-9cd8-3016449ccae1" providerId="ADAL" clId="{B87A0164-BD5C-427F-86AF-7E5919ECE2D6}" dt="2025-11-18T12:10:09.905" v="35" actId="20577"/>
        <pc:sldMkLst>
          <pc:docMk/>
          <pc:sldMk cId="12223279" sldId="13090"/>
        </pc:sldMkLst>
        <pc:spChg chg="mod">
          <ac:chgData name="TAYLOR, Lydia (NHS ENGLAND)" userId="fc5f3153-fa67-41e2-9cd8-3016449ccae1" providerId="ADAL" clId="{B87A0164-BD5C-427F-86AF-7E5919ECE2D6}" dt="2025-11-18T12:10:09.905" v="35" actId="20577"/>
          <ac:spMkLst>
            <pc:docMk/>
            <pc:sldMk cId="12223279" sldId="13090"/>
            <ac:spMk id="26" creationId="{57566266-7035-7AF8-2499-4F1792E420D1}"/>
          </ac:spMkLst>
        </pc:spChg>
      </pc:sldChg>
      <pc:sldChg chg="modSp mod">
        <pc:chgData name="TAYLOR, Lydia (NHS ENGLAND)" userId="fc5f3153-fa67-41e2-9cd8-3016449ccae1" providerId="ADAL" clId="{B87A0164-BD5C-427F-86AF-7E5919ECE2D6}" dt="2025-11-18T12:07:21.428" v="0" actId="6549"/>
        <pc:sldMkLst>
          <pc:docMk/>
          <pc:sldMk cId="3696858219" sldId="13101"/>
        </pc:sldMkLst>
        <pc:spChg chg="mod">
          <ac:chgData name="TAYLOR, Lydia (NHS ENGLAND)" userId="fc5f3153-fa67-41e2-9cd8-3016449ccae1" providerId="ADAL" clId="{B87A0164-BD5C-427F-86AF-7E5919ECE2D6}" dt="2025-11-18T12:07:21.428" v="0" actId="6549"/>
          <ac:spMkLst>
            <pc:docMk/>
            <pc:sldMk cId="3696858219" sldId="13101"/>
            <ac:spMk id="10" creationId="{F1AAF770-3A6D-4F60-31A9-21C4485F42E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731AE7-4854-065F-CCD0-6A12B059A5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3E892F-E73E-728A-F746-73036E6C17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4C640D-0DFC-4742-9999-3ACE4D08CAC4}" type="datetimeFigureOut">
              <a:rPr lang="en-US" smtClean="0"/>
              <a:t>11/18/2025</a:t>
            </a:fld>
            <a:endParaRPr lang="en-US"/>
          </a:p>
        </p:txBody>
      </p:sp>
      <p:sp>
        <p:nvSpPr>
          <p:cNvPr id="4" name="Footer Placeholder 3">
            <a:extLst>
              <a:ext uri="{FF2B5EF4-FFF2-40B4-BE49-F238E27FC236}">
                <a16:creationId xmlns:a16="http://schemas.microsoft.com/office/drawing/2014/main" id="{5B3D9A7A-8D57-EC49-3970-A961DB412E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5C5E4F3-352F-5D0F-CC7A-09B8C283B9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FBAE65-13FD-AC4C-ABF4-DE3DA9EB5F7A}" type="slidenum">
              <a:rPr lang="en-US" smtClean="0"/>
              <a:t>‹#›</a:t>
            </a:fld>
            <a:endParaRPr lang="en-US"/>
          </a:p>
        </p:txBody>
      </p:sp>
    </p:spTree>
    <p:extLst>
      <p:ext uri="{BB962C8B-B14F-4D97-AF65-F5344CB8AC3E}">
        <p14:creationId xmlns:p14="http://schemas.microsoft.com/office/powerpoint/2010/main" val="2057010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2F77EE-54B3-C740-AD1A-B11737C35760}"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019D0-4360-AB47-84ED-7D518342C509}" type="slidenum">
              <a:rPr lang="en-US" smtClean="0"/>
              <a:t>‹#›</a:t>
            </a:fld>
            <a:endParaRPr lang="en-US"/>
          </a:p>
        </p:txBody>
      </p:sp>
    </p:spTree>
    <p:extLst>
      <p:ext uri="{BB962C8B-B14F-4D97-AF65-F5344CB8AC3E}">
        <p14:creationId xmlns:p14="http://schemas.microsoft.com/office/powerpoint/2010/main" val="212973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D019D0-4360-AB47-84ED-7D518342C509}" type="slidenum">
              <a:rPr lang="en-US" smtClean="0"/>
              <a:t>1</a:t>
            </a:fld>
            <a:endParaRPr lang="en-US"/>
          </a:p>
        </p:txBody>
      </p:sp>
    </p:spTree>
    <p:extLst>
      <p:ext uri="{BB962C8B-B14F-4D97-AF65-F5344CB8AC3E}">
        <p14:creationId xmlns:p14="http://schemas.microsoft.com/office/powerpoint/2010/main" val="2905150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297BB-1198-F7DA-FA56-386B0A66E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8106BE-CC46-5B48-79DE-1D9E101816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89D8A-ABDF-FF91-C03A-A213C749FE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C3BABCB-EB0B-8E90-BC50-1366CDDE406A}"/>
              </a:ext>
            </a:extLst>
          </p:cNvPr>
          <p:cNvSpPr>
            <a:spLocks noGrp="1"/>
          </p:cNvSpPr>
          <p:nvPr>
            <p:ph type="sldNum" sz="quarter" idx="5"/>
          </p:nvPr>
        </p:nvSpPr>
        <p:spPr/>
        <p:txBody>
          <a:bodyPr/>
          <a:lstStyle/>
          <a:p>
            <a:fld id="{0DD019D0-4360-AB47-84ED-7D518342C509}" type="slidenum">
              <a:rPr lang="en-US" smtClean="0"/>
              <a:t>12</a:t>
            </a:fld>
            <a:endParaRPr lang="en-US"/>
          </a:p>
        </p:txBody>
      </p:sp>
    </p:spTree>
    <p:extLst>
      <p:ext uri="{BB962C8B-B14F-4D97-AF65-F5344CB8AC3E}">
        <p14:creationId xmlns:p14="http://schemas.microsoft.com/office/powerpoint/2010/main" val="3968501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710BD-7D04-228E-FF85-F989B7AA7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07D49-6807-6BCD-CC49-9617811A4B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EEB1A-5F56-AE54-23D5-6901E511AC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701949-36D9-FFBD-F547-7A9FD9A89E5A}"/>
              </a:ext>
            </a:extLst>
          </p:cNvPr>
          <p:cNvSpPr>
            <a:spLocks noGrp="1"/>
          </p:cNvSpPr>
          <p:nvPr>
            <p:ph type="sldNum" sz="quarter" idx="5"/>
          </p:nvPr>
        </p:nvSpPr>
        <p:spPr/>
        <p:txBody>
          <a:bodyPr/>
          <a:lstStyle/>
          <a:p>
            <a:fld id="{0DD019D0-4360-AB47-84ED-7D518342C509}" type="slidenum">
              <a:rPr lang="en-US" smtClean="0"/>
              <a:t>13</a:t>
            </a:fld>
            <a:endParaRPr lang="en-US"/>
          </a:p>
        </p:txBody>
      </p:sp>
    </p:spTree>
    <p:extLst>
      <p:ext uri="{BB962C8B-B14F-4D97-AF65-F5344CB8AC3E}">
        <p14:creationId xmlns:p14="http://schemas.microsoft.com/office/powerpoint/2010/main" val="236765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35D01-9357-C2D0-8ECB-DE6F8CA77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04BC6E-D7EF-148A-B6F6-12191257E4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88B82A-67E7-3FE3-92B7-61AEFF2EB680}"/>
              </a:ext>
            </a:extLst>
          </p:cNvPr>
          <p:cNvSpPr>
            <a:spLocks noGrp="1"/>
          </p:cNvSpPr>
          <p:nvPr>
            <p:ph type="body" idx="1"/>
          </p:nvPr>
        </p:nvSpPr>
        <p:spPr/>
        <p:txBody>
          <a:bodyPr/>
          <a:lstStyle/>
          <a:p>
            <a:r>
              <a:rPr lang="en-US"/>
              <a:t>Add Ian’s images when ready</a:t>
            </a:r>
          </a:p>
        </p:txBody>
      </p:sp>
      <p:sp>
        <p:nvSpPr>
          <p:cNvPr id="4" name="Slide Number Placeholder 3">
            <a:extLst>
              <a:ext uri="{FF2B5EF4-FFF2-40B4-BE49-F238E27FC236}">
                <a16:creationId xmlns:a16="http://schemas.microsoft.com/office/drawing/2014/main" id="{BB44B818-9F77-D158-6805-F8DC8FC831D2}"/>
              </a:ext>
            </a:extLst>
          </p:cNvPr>
          <p:cNvSpPr>
            <a:spLocks noGrp="1"/>
          </p:cNvSpPr>
          <p:nvPr>
            <p:ph type="sldNum" sz="quarter" idx="5"/>
          </p:nvPr>
        </p:nvSpPr>
        <p:spPr/>
        <p:txBody>
          <a:bodyPr/>
          <a:lstStyle/>
          <a:p>
            <a:fld id="{0DD019D0-4360-AB47-84ED-7D518342C509}" type="slidenum">
              <a:rPr lang="en-US" smtClean="0"/>
              <a:t>14</a:t>
            </a:fld>
            <a:endParaRPr lang="en-US"/>
          </a:p>
        </p:txBody>
      </p:sp>
    </p:spTree>
    <p:extLst>
      <p:ext uri="{BB962C8B-B14F-4D97-AF65-F5344CB8AC3E}">
        <p14:creationId xmlns:p14="http://schemas.microsoft.com/office/powerpoint/2010/main" val="2396001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10171-87C9-F3EE-9388-DBE5A1BF4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4868E7-905E-D98F-15C6-EF6EE2595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F9E777-074B-8789-8736-786E7426AF14}"/>
              </a:ext>
            </a:extLst>
          </p:cNvPr>
          <p:cNvSpPr>
            <a:spLocks noGrp="1"/>
          </p:cNvSpPr>
          <p:nvPr>
            <p:ph type="body" idx="1"/>
          </p:nvPr>
        </p:nvSpPr>
        <p:spPr/>
        <p:txBody>
          <a:bodyPr/>
          <a:lstStyle/>
          <a:p>
            <a:r>
              <a:rPr lang="en-US"/>
              <a:t>Add Ian’s images when ready</a:t>
            </a:r>
          </a:p>
        </p:txBody>
      </p:sp>
      <p:sp>
        <p:nvSpPr>
          <p:cNvPr id="4" name="Slide Number Placeholder 3">
            <a:extLst>
              <a:ext uri="{FF2B5EF4-FFF2-40B4-BE49-F238E27FC236}">
                <a16:creationId xmlns:a16="http://schemas.microsoft.com/office/drawing/2014/main" id="{CC708085-F7DA-11A6-0045-7F8A99C90265}"/>
              </a:ext>
            </a:extLst>
          </p:cNvPr>
          <p:cNvSpPr>
            <a:spLocks noGrp="1"/>
          </p:cNvSpPr>
          <p:nvPr>
            <p:ph type="sldNum" sz="quarter" idx="5"/>
          </p:nvPr>
        </p:nvSpPr>
        <p:spPr/>
        <p:txBody>
          <a:bodyPr/>
          <a:lstStyle/>
          <a:p>
            <a:fld id="{0DD019D0-4360-AB47-84ED-7D518342C509}" type="slidenum">
              <a:rPr lang="en-US" smtClean="0"/>
              <a:t>15</a:t>
            </a:fld>
            <a:endParaRPr lang="en-US"/>
          </a:p>
        </p:txBody>
      </p:sp>
    </p:spTree>
    <p:extLst>
      <p:ext uri="{BB962C8B-B14F-4D97-AF65-F5344CB8AC3E}">
        <p14:creationId xmlns:p14="http://schemas.microsoft.com/office/powerpoint/2010/main" val="4010762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C1B91-993A-3D58-DD2E-F34608C6D9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6905C0-B94B-DD4A-B682-D4F2A41A1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ACBA14-9F5C-E0D7-780F-E71A709B0973}"/>
              </a:ext>
            </a:extLst>
          </p:cNvPr>
          <p:cNvSpPr>
            <a:spLocks noGrp="1"/>
          </p:cNvSpPr>
          <p:nvPr>
            <p:ph type="body" idx="1"/>
          </p:nvPr>
        </p:nvSpPr>
        <p:spPr/>
        <p:txBody>
          <a:bodyPr/>
          <a:lstStyle/>
          <a:p>
            <a:r>
              <a:rPr lang="en-US"/>
              <a:t>Add Ian’s images when ready</a:t>
            </a:r>
          </a:p>
        </p:txBody>
      </p:sp>
      <p:sp>
        <p:nvSpPr>
          <p:cNvPr id="4" name="Slide Number Placeholder 3">
            <a:extLst>
              <a:ext uri="{FF2B5EF4-FFF2-40B4-BE49-F238E27FC236}">
                <a16:creationId xmlns:a16="http://schemas.microsoft.com/office/drawing/2014/main" id="{E2AB75EF-8BFB-E950-3259-EAA71D8BA63B}"/>
              </a:ext>
            </a:extLst>
          </p:cNvPr>
          <p:cNvSpPr>
            <a:spLocks noGrp="1"/>
          </p:cNvSpPr>
          <p:nvPr>
            <p:ph type="sldNum" sz="quarter" idx="5"/>
          </p:nvPr>
        </p:nvSpPr>
        <p:spPr/>
        <p:txBody>
          <a:bodyPr/>
          <a:lstStyle/>
          <a:p>
            <a:fld id="{0DD019D0-4360-AB47-84ED-7D518342C509}" type="slidenum">
              <a:rPr lang="en-US" smtClean="0"/>
              <a:t>16</a:t>
            </a:fld>
            <a:endParaRPr lang="en-US"/>
          </a:p>
        </p:txBody>
      </p:sp>
    </p:spTree>
    <p:extLst>
      <p:ext uri="{BB962C8B-B14F-4D97-AF65-F5344CB8AC3E}">
        <p14:creationId xmlns:p14="http://schemas.microsoft.com/office/powerpoint/2010/main" val="3164938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BA55E-8FBA-F62E-CF88-25B751FBFD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995FF-73A2-543F-DD54-A327480941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C403E7-9934-F9A4-EA59-2D5E269220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C7CDA2-E58D-A706-94A2-2C5472629B85}"/>
              </a:ext>
            </a:extLst>
          </p:cNvPr>
          <p:cNvSpPr>
            <a:spLocks noGrp="1"/>
          </p:cNvSpPr>
          <p:nvPr>
            <p:ph type="sldNum" sz="quarter" idx="5"/>
          </p:nvPr>
        </p:nvSpPr>
        <p:spPr/>
        <p:txBody>
          <a:bodyPr/>
          <a:lstStyle/>
          <a:p>
            <a:fld id="{0DD019D0-4360-AB47-84ED-7D518342C509}" type="slidenum">
              <a:rPr lang="en-US" smtClean="0"/>
              <a:t>17</a:t>
            </a:fld>
            <a:endParaRPr lang="en-US"/>
          </a:p>
        </p:txBody>
      </p:sp>
    </p:spTree>
    <p:extLst>
      <p:ext uri="{BB962C8B-B14F-4D97-AF65-F5344CB8AC3E}">
        <p14:creationId xmlns:p14="http://schemas.microsoft.com/office/powerpoint/2010/main" val="3021862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5E687-8DBC-2020-46E7-F9F955CD8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93316-927B-7507-1476-D358E8738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3CE81-E6A2-AB1B-4F5E-EA02C50179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0592EB-3BE4-094A-CC9D-DE21F1652C2C}"/>
              </a:ext>
            </a:extLst>
          </p:cNvPr>
          <p:cNvSpPr>
            <a:spLocks noGrp="1"/>
          </p:cNvSpPr>
          <p:nvPr>
            <p:ph type="sldNum" sz="quarter" idx="5"/>
          </p:nvPr>
        </p:nvSpPr>
        <p:spPr/>
        <p:txBody>
          <a:bodyPr/>
          <a:lstStyle/>
          <a:p>
            <a:fld id="{0DD019D0-4360-AB47-84ED-7D518342C509}" type="slidenum">
              <a:rPr lang="en-US" smtClean="0"/>
              <a:t>18</a:t>
            </a:fld>
            <a:endParaRPr lang="en-US"/>
          </a:p>
        </p:txBody>
      </p:sp>
    </p:spTree>
    <p:extLst>
      <p:ext uri="{BB962C8B-B14F-4D97-AF65-F5344CB8AC3E}">
        <p14:creationId xmlns:p14="http://schemas.microsoft.com/office/powerpoint/2010/main" val="3341047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8907C-ECCB-08CC-8C25-576BD16319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E542C-9B46-58DF-7936-8AEE587506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2D5C1D-BA97-C1F8-B043-AB9567C627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06BA84-B09C-5A9E-D933-C94AD6A74676}"/>
              </a:ext>
            </a:extLst>
          </p:cNvPr>
          <p:cNvSpPr>
            <a:spLocks noGrp="1"/>
          </p:cNvSpPr>
          <p:nvPr>
            <p:ph type="sldNum" sz="quarter" idx="5"/>
          </p:nvPr>
        </p:nvSpPr>
        <p:spPr/>
        <p:txBody>
          <a:bodyPr/>
          <a:lstStyle/>
          <a:p>
            <a:fld id="{0DD019D0-4360-AB47-84ED-7D518342C509}" type="slidenum">
              <a:rPr lang="en-US" smtClean="0"/>
              <a:t>19</a:t>
            </a:fld>
            <a:endParaRPr lang="en-US"/>
          </a:p>
        </p:txBody>
      </p:sp>
    </p:spTree>
    <p:extLst>
      <p:ext uri="{BB962C8B-B14F-4D97-AF65-F5344CB8AC3E}">
        <p14:creationId xmlns:p14="http://schemas.microsoft.com/office/powerpoint/2010/main" val="1194872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652C3-A35F-35C7-88AA-B8D644ECA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B8F7DC-625F-7567-F710-4F5CA878D8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6BA0F2-AAC3-CA03-73BC-4B688DD28AF5}"/>
              </a:ext>
            </a:extLst>
          </p:cNvPr>
          <p:cNvSpPr>
            <a:spLocks noGrp="1"/>
          </p:cNvSpPr>
          <p:nvPr>
            <p:ph type="body" idx="1"/>
          </p:nvPr>
        </p:nvSpPr>
        <p:spPr/>
        <p:txBody>
          <a:bodyPr/>
          <a:lstStyle/>
          <a:p>
            <a:pPr algn="just"/>
            <a:r>
              <a:rPr lang="en-GB" sz="1200">
                <a:latin typeface="Arial" panose="020B0604020202020204" pitchFamily="34" charset="0"/>
                <a:ea typeface="MS Mincho"/>
                <a:cs typeface="Arial" panose="020B0604020202020204" pitchFamily="34" charset="0"/>
              </a:rPr>
              <a:t>Profession facing:</a:t>
            </a:r>
          </a:p>
          <a:p>
            <a:pPr algn="just"/>
            <a:endParaRPr lang="en-GB" sz="1200">
              <a:latin typeface="Arial" panose="020B0604020202020204" pitchFamily="34" charset="0"/>
              <a:ea typeface="MS Mincho"/>
              <a:cs typeface="Arial" panose="020B0604020202020204" pitchFamily="34" charset="0"/>
            </a:endParaRPr>
          </a:p>
          <a:p>
            <a:pPr algn="just"/>
            <a:r>
              <a:rPr lang="en-GB" sz="1200">
                <a:latin typeface="Arial" panose="020B0604020202020204" pitchFamily="34" charset="0"/>
                <a:cs typeface="Arial" panose="020B0604020202020204" pitchFamily="34" charset="0"/>
              </a:rPr>
              <a:t>The New Medicine Service has been expanded to include depression medication</a:t>
            </a:r>
          </a:p>
          <a:p>
            <a:pPr algn="just"/>
            <a:endParaRPr lang="en-GB" sz="1200">
              <a:latin typeface="Arial" panose="020B0604020202020204" pitchFamily="34" charset="0"/>
              <a:cs typeface="Arial" panose="020B0604020202020204" pitchFamily="34" charset="0"/>
            </a:endParaRPr>
          </a:p>
          <a:p>
            <a:pPr algn="just"/>
            <a:r>
              <a:rPr lang="en-GB" sz="1200">
                <a:latin typeface="Arial" panose="020B0604020202020204" pitchFamily="34" charset="0"/>
                <a:cs typeface="Arial" panose="020B0604020202020204" pitchFamily="34" charset="0"/>
              </a:rPr>
              <a:t>Community pharmacists can now provide additional guidance and follow-up support when you start antidepressant treatment. </a:t>
            </a:r>
          </a:p>
          <a:p>
            <a:pPr algn="just"/>
            <a:endParaRPr lang="en-GB" sz="1200">
              <a:latin typeface="Arial" panose="020B0604020202020204" pitchFamily="34" charset="0"/>
              <a:cs typeface="Arial" panose="020B0604020202020204" pitchFamily="34" charset="0"/>
            </a:endParaRPr>
          </a:p>
          <a:p>
            <a:pPr algn="just"/>
            <a:r>
              <a:rPr lang="en-GB" sz="1200">
                <a:latin typeface="Arial" panose="020B0604020202020204" pitchFamily="34" charset="0"/>
                <a:cs typeface="Arial" panose="020B0604020202020204" pitchFamily="34" charset="0"/>
              </a:rPr>
              <a:t>#NewMedicineService #CommunityPharmacy</a:t>
            </a:r>
          </a:p>
          <a:p>
            <a:endParaRPr lang="en-US"/>
          </a:p>
        </p:txBody>
      </p:sp>
      <p:sp>
        <p:nvSpPr>
          <p:cNvPr id="4" name="Slide Number Placeholder 3">
            <a:extLst>
              <a:ext uri="{FF2B5EF4-FFF2-40B4-BE49-F238E27FC236}">
                <a16:creationId xmlns:a16="http://schemas.microsoft.com/office/drawing/2014/main" id="{18970984-030F-DB5B-86AC-FE3F736150BB}"/>
              </a:ext>
            </a:extLst>
          </p:cNvPr>
          <p:cNvSpPr>
            <a:spLocks noGrp="1"/>
          </p:cNvSpPr>
          <p:nvPr>
            <p:ph type="sldNum" sz="quarter" idx="5"/>
          </p:nvPr>
        </p:nvSpPr>
        <p:spPr/>
        <p:txBody>
          <a:bodyPr/>
          <a:lstStyle/>
          <a:p>
            <a:fld id="{0DD019D0-4360-AB47-84ED-7D518342C509}" type="slidenum">
              <a:rPr lang="en-US" smtClean="0"/>
              <a:t>20</a:t>
            </a:fld>
            <a:endParaRPr lang="en-US"/>
          </a:p>
        </p:txBody>
      </p:sp>
    </p:spTree>
    <p:extLst>
      <p:ext uri="{BB962C8B-B14F-4D97-AF65-F5344CB8AC3E}">
        <p14:creationId xmlns:p14="http://schemas.microsoft.com/office/powerpoint/2010/main" val="4157286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2A5B0-87EB-FB07-B3AC-3F7A6F5CF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A5C2C-437C-8316-3785-E213288394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17C30D-96AE-E8A9-A9B6-024234293D76}"/>
              </a:ext>
            </a:extLst>
          </p:cNvPr>
          <p:cNvSpPr>
            <a:spLocks noGrp="1"/>
          </p:cNvSpPr>
          <p:nvPr>
            <p:ph type="body" idx="1"/>
          </p:nvPr>
        </p:nvSpPr>
        <p:spPr/>
        <p:txBody>
          <a:bodyPr/>
          <a:lstStyle/>
          <a:p>
            <a:pPr algn="just"/>
            <a:r>
              <a:rPr lang="en-GB" sz="1200">
                <a:latin typeface="Arial" panose="020B0604020202020204" pitchFamily="34" charset="0"/>
                <a:ea typeface="MS Mincho"/>
                <a:cs typeface="Arial" panose="020B0604020202020204" pitchFamily="34" charset="0"/>
              </a:rPr>
              <a:t>Profession facing:</a:t>
            </a:r>
          </a:p>
          <a:p>
            <a:pPr algn="just"/>
            <a:endParaRPr lang="en-GB" sz="1200">
              <a:latin typeface="Arial" panose="020B0604020202020204" pitchFamily="34" charset="0"/>
              <a:ea typeface="MS Mincho"/>
              <a:cs typeface="Arial" panose="020B0604020202020204" pitchFamily="34" charset="0"/>
            </a:endParaRPr>
          </a:p>
          <a:p>
            <a:pPr algn="just"/>
            <a:r>
              <a:rPr lang="en-GB" sz="1200">
                <a:latin typeface="Arial" panose="020B0604020202020204" pitchFamily="34" charset="0"/>
                <a:cs typeface="Arial" panose="020B0604020202020204" pitchFamily="34" charset="0"/>
              </a:rPr>
              <a:t>The New Medicine Service has been expanded to include depression medication</a:t>
            </a:r>
          </a:p>
          <a:p>
            <a:pPr algn="just"/>
            <a:endParaRPr lang="en-GB" sz="1200">
              <a:latin typeface="Arial" panose="020B0604020202020204" pitchFamily="34" charset="0"/>
              <a:cs typeface="Arial" panose="020B0604020202020204" pitchFamily="34" charset="0"/>
            </a:endParaRPr>
          </a:p>
          <a:p>
            <a:pPr algn="just"/>
            <a:r>
              <a:rPr lang="en-GB" sz="1200">
                <a:latin typeface="Arial" panose="020B0604020202020204" pitchFamily="34" charset="0"/>
                <a:cs typeface="Arial" panose="020B0604020202020204" pitchFamily="34" charset="0"/>
              </a:rPr>
              <a:t>Community pharmacists can now provide additional guidance and follow-up support when you start antidepressant treatment. </a:t>
            </a:r>
          </a:p>
          <a:p>
            <a:pPr algn="just"/>
            <a:endParaRPr lang="en-GB" sz="1200">
              <a:latin typeface="Arial" panose="020B0604020202020204" pitchFamily="34" charset="0"/>
              <a:cs typeface="Arial" panose="020B0604020202020204" pitchFamily="34" charset="0"/>
            </a:endParaRPr>
          </a:p>
          <a:p>
            <a:pPr algn="just"/>
            <a:r>
              <a:rPr lang="en-GB" sz="1200">
                <a:latin typeface="Arial" panose="020B0604020202020204" pitchFamily="34" charset="0"/>
                <a:cs typeface="Arial" panose="020B0604020202020204" pitchFamily="34" charset="0"/>
              </a:rPr>
              <a:t>#NewMedicineService #CommunityPharmacy</a:t>
            </a:r>
          </a:p>
          <a:p>
            <a:endParaRPr lang="en-US"/>
          </a:p>
        </p:txBody>
      </p:sp>
      <p:sp>
        <p:nvSpPr>
          <p:cNvPr id="4" name="Slide Number Placeholder 3">
            <a:extLst>
              <a:ext uri="{FF2B5EF4-FFF2-40B4-BE49-F238E27FC236}">
                <a16:creationId xmlns:a16="http://schemas.microsoft.com/office/drawing/2014/main" id="{8B3DC2D1-2059-262A-F8B4-76D2AA2FD3EE}"/>
              </a:ext>
            </a:extLst>
          </p:cNvPr>
          <p:cNvSpPr>
            <a:spLocks noGrp="1"/>
          </p:cNvSpPr>
          <p:nvPr>
            <p:ph type="sldNum" sz="quarter" idx="5"/>
          </p:nvPr>
        </p:nvSpPr>
        <p:spPr/>
        <p:txBody>
          <a:bodyPr/>
          <a:lstStyle/>
          <a:p>
            <a:fld id="{0DD019D0-4360-AB47-84ED-7D518342C509}" type="slidenum">
              <a:rPr lang="en-US" smtClean="0"/>
              <a:t>21</a:t>
            </a:fld>
            <a:endParaRPr lang="en-US"/>
          </a:p>
        </p:txBody>
      </p:sp>
    </p:spTree>
    <p:extLst>
      <p:ext uri="{BB962C8B-B14F-4D97-AF65-F5344CB8AC3E}">
        <p14:creationId xmlns:p14="http://schemas.microsoft.com/office/powerpoint/2010/main" val="110720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service will enable pharmacists to supply prescription-only medicines, including antibiotics and antivirals where clinically appropriate, to treat seven common health conditions (sinusitis, sore throat, earache, infected insect bite, impetigo, shingles, and uncomplicated urinary tract infections in women) without the need to visit a GP. </a:t>
            </a:r>
            <a:endParaRPr lang="en-US"/>
          </a:p>
        </p:txBody>
      </p:sp>
      <p:sp>
        <p:nvSpPr>
          <p:cNvPr id="4" name="Slide Number Placeholder 3"/>
          <p:cNvSpPr>
            <a:spLocks noGrp="1"/>
          </p:cNvSpPr>
          <p:nvPr>
            <p:ph type="sldNum" sz="quarter" idx="5"/>
          </p:nvPr>
        </p:nvSpPr>
        <p:spPr/>
        <p:txBody>
          <a:bodyPr/>
          <a:lstStyle/>
          <a:p>
            <a:fld id="{0DD019D0-4360-AB47-84ED-7D518342C509}" type="slidenum">
              <a:rPr lang="en-US" smtClean="0"/>
              <a:t>2</a:t>
            </a:fld>
            <a:endParaRPr lang="en-US"/>
          </a:p>
        </p:txBody>
      </p:sp>
    </p:spTree>
    <p:extLst>
      <p:ext uri="{BB962C8B-B14F-4D97-AF65-F5344CB8AC3E}">
        <p14:creationId xmlns:p14="http://schemas.microsoft.com/office/powerpoint/2010/main" val="1009435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338E4-03EB-6495-A7D1-40B9946685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BA25E-9323-34F5-B20F-369EE9F71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8A052-8023-567D-328B-5292E736CC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1F4FE0-7EA7-5F77-48AC-CDF43E55B22F}"/>
              </a:ext>
            </a:extLst>
          </p:cNvPr>
          <p:cNvSpPr>
            <a:spLocks noGrp="1"/>
          </p:cNvSpPr>
          <p:nvPr>
            <p:ph type="sldNum" sz="quarter" idx="5"/>
          </p:nvPr>
        </p:nvSpPr>
        <p:spPr/>
        <p:txBody>
          <a:bodyPr/>
          <a:lstStyle/>
          <a:p>
            <a:fld id="{0DD019D0-4360-AB47-84ED-7D518342C509}" type="slidenum">
              <a:rPr lang="en-US" smtClean="0"/>
              <a:t>22</a:t>
            </a:fld>
            <a:endParaRPr lang="en-US"/>
          </a:p>
        </p:txBody>
      </p:sp>
    </p:spTree>
    <p:extLst>
      <p:ext uri="{BB962C8B-B14F-4D97-AF65-F5344CB8AC3E}">
        <p14:creationId xmlns:p14="http://schemas.microsoft.com/office/powerpoint/2010/main" val="399245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12D9F-9C07-D5C8-DEA8-3B10300E9E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BB251-E6DD-978E-C925-61388899C3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244370-B577-B7A3-21FA-345BED70CA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063CA0-0166-FBCB-B4E8-73750F883A77}"/>
              </a:ext>
            </a:extLst>
          </p:cNvPr>
          <p:cNvSpPr>
            <a:spLocks noGrp="1"/>
          </p:cNvSpPr>
          <p:nvPr>
            <p:ph type="sldNum" sz="quarter" idx="5"/>
          </p:nvPr>
        </p:nvSpPr>
        <p:spPr/>
        <p:txBody>
          <a:bodyPr/>
          <a:lstStyle/>
          <a:p>
            <a:fld id="{0DD019D0-4360-AB47-84ED-7D518342C509}" type="slidenum">
              <a:rPr lang="en-US" smtClean="0"/>
              <a:t>23</a:t>
            </a:fld>
            <a:endParaRPr lang="en-US"/>
          </a:p>
        </p:txBody>
      </p:sp>
    </p:spTree>
    <p:extLst>
      <p:ext uri="{BB962C8B-B14F-4D97-AF65-F5344CB8AC3E}">
        <p14:creationId xmlns:p14="http://schemas.microsoft.com/office/powerpoint/2010/main" val="3629504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550E2-9653-5C67-E055-BBFB754796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B4B23-7897-D77C-A44D-D780DFEFC2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A7DCF2-3027-35EE-EAF1-1638C56CC0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02E682-6976-E4DE-9CB5-8CC0F2AAA919}"/>
              </a:ext>
            </a:extLst>
          </p:cNvPr>
          <p:cNvSpPr>
            <a:spLocks noGrp="1"/>
          </p:cNvSpPr>
          <p:nvPr>
            <p:ph type="sldNum" sz="quarter" idx="5"/>
          </p:nvPr>
        </p:nvSpPr>
        <p:spPr/>
        <p:txBody>
          <a:bodyPr/>
          <a:lstStyle/>
          <a:p>
            <a:fld id="{0DD019D0-4360-AB47-84ED-7D518342C509}" type="slidenum">
              <a:rPr lang="en-US" smtClean="0"/>
              <a:t>24</a:t>
            </a:fld>
            <a:endParaRPr lang="en-US"/>
          </a:p>
        </p:txBody>
      </p:sp>
    </p:spTree>
    <p:extLst>
      <p:ext uri="{BB962C8B-B14F-4D97-AF65-F5344CB8AC3E}">
        <p14:creationId xmlns:p14="http://schemas.microsoft.com/office/powerpoint/2010/main" val="240292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29836-3108-DCD4-CE0C-AD5D3C83EF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157A53-A066-372E-83D4-B6F172080A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EE3951-D407-1B86-D24A-8368F0F828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F40CD6-3AE1-72B8-2B8D-537D39C20E84}"/>
              </a:ext>
            </a:extLst>
          </p:cNvPr>
          <p:cNvSpPr>
            <a:spLocks noGrp="1"/>
          </p:cNvSpPr>
          <p:nvPr>
            <p:ph type="sldNum" sz="quarter" idx="5"/>
          </p:nvPr>
        </p:nvSpPr>
        <p:spPr/>
        <p:txBody>
          <a:bodyPr/>
          <a:lstStyle/>
          <a:p>
            <a:fld id="{0DD019D0-4360-AB47-84ED-7D518342C509}" type="slidenum">
              <a:rPr lang="en-US" smtClean="0"/>
              <a:t>25</a:t>
            </a:fld>
            <a:endParaRPr lang="en-US"/>
          </a:p>
        </p:txBody>
      </p:sp>
    </p:spTree>
    <p:extLst>
      <p:ext uri="{BB962C8B-B14F-4D97-AF65-F5344CB8AC3E}">
        <p14:creationId xmlns:p14="http://schemas.microsoft.com/office/powerpoint/2010/main" val="3355273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EEA60-EB3D-3C51-643D-97329EF6E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6F250A-4444-F5E3-5F25-F0F8814A1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8A3508-F0A9-8880-C722-FF763552AC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453C9F-995F-39A9-3B22-B56BCAF2EA12}"/>
              </a:ext>
            </a:extLst>
          </p:cNvPr>
          <p:cNvSpPr>
            <a:spLocks noGrp="1"/>
          </p:cNvSpPr>
          <p:nvPr>
            <p:ph type="sldNum" sz="quarter" idx="5"/>
          </p:nvPr>
        </p:nvSpPr>
        <p:spPr/>
        <p:txBody>
          <a:bodyPr/>
          <a:lstStyle/>
          <a:p>
            <a:fld id="{0DD019D0-4360-AB47-84ED-7D518342C509}" type="slidenum">
              <a:rPr lang="en-US" smtClean="0"/>
              <a:t>26</a:t>
            </a:fld>
            <a:endParaRPr lang="en-US"/>
          </a:p>
        </p:txBody>
      </p:sp>
    </p:spTree>
    <p:extLst>
      <p:ext uri="{BB962C8B-B14F-4D97-AF65-F5344CB8AC3E}">
        <p14:creationId xmlns:p14="http://schemas.microsoft.com/office/powerpoint/2010/main" val="2657014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service will enable pharmacists to supply prescription-only medicines, including antibiotics and antivirals where clinically appropriate, to treat seven common health conditions (sinusitis, sore throat, earache, infected insect bite, impetigo, shingles, and uncomplicated urinary tract infections in women) without the need to visit a GP. </a:t>
            </a:r>
            <a:endParaRPr lang="en-US"/>
          </a:p>
          <a:p>
            <a:pPr marL="171450" indent="-171450">
              <a:buFont typeface="Arial"/>
              <a:buChar char="•"/>
            </a:pPr>
            <a:endParaRPr lang="en-GB">
              <a:cs typeface="Calibri"/>
            </a:endParaRPr>
          </a:p>
          <a:p>
            <a:pPr marL="171450" indent="-171450">
              <a:buFont typeface="Arial"/>
              <a:buChar char="•"/>
            </a:pPr>
            <a:endParaRPr lang="en-GB">
              <a:cs typeface="Calibri"/>
            </a:endParaRPr>
          </a:p>
          <a:p>
            <a:pPr marL="171450" indent="-171450">
              <a:buFont typeface="Arial"/>
              <a:buChar char="•"/>
            </a:pPr>
            <a:endParaRPr lang="en-GB">
              <a:cs typeface="Calibri"/>
            </a:endParaRPr>
          </a:p>
          <a:p>
            <a:endParaRPr lang="en-GB">
              <a:cs typeface="Calibri"/>
            </a:endParaRPr>
          </a:p>
          <a:p>
            <a:endParaRPr lang="en-GB"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DD019D0-4360-AB47-84ED-7D518342C509}" type="slidenum">
              <a:rPr lang="en-US" smtClean="0"/>
              <a:t>4</a:t>
            </a:fld>
            <a:endParaRPr lang="en-US"/>
          </a:p>
        </p:txBody>
      </p:sp>
    </p:spTree>
    <p:extLst>
      <p:ext uri="{BB962C8B-B14F-4D97-AF65-F5344CB8AC3E}">
        <p14:creationId xmlns:p14="http://schemas.microsoft.com/office/powerpoint/2010/main" val="2694462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C383E-7841-10E9-4DAB-E862B23A4D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E0E02D-C0D3-08D2-012D-3A75236037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DD6583-3E8E-AC17-26A1-352C7FF173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BDA4A8-3F3D-2EB3-F966-DF809BEF65DA}"/>
              </a:ext>
            </a:extLst>
          </p:cNvPr>
          <p:cNvSpPr>
            <a:spLocks noGrp="1"/>
          </p:cNvSpPr>
          <p:nvPr>
            <p:ph type="sldNum" sz="quarter" idx="5"/>
          </p:nvPr>
        </p:nvSpPr>
        <p:spPr/>
        <p:txBody>
          <a:bodyPr/>
          <a:lstStyle/>
          <a:p>
            <a:fld id="{0DD019D0-4360-AB47-84ED-7D518342C509}" type="slidenum">
              <a:rPr lang="en-US" smtClean="0"/>
              <a:t>5</a:t>
            </a:fld>
            <a:endParaRPr lang="en-US"/>
          </a:p>
        </p:txBody>
      </p:sp>
    </p:spTree>
    <p:extLst>
      <p:ext uri="{BB962C8B-B14F-4D97-AF65-F5344CB8AC3E}">
        <p14:creationId xmlns:p14="http://schemas.microsoft.com/office/powerpoint/2010/main" val="1747117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901DD-F90A-E2D4-5DD2-6EDB40065D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84506-4EC3-73D9-9B9E-31F08913CB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EE1F45-2CF8-2D85-BE03-79185871B81A}"/>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FD2EC90E-5E57-9A53-3946-8DA6C02A3C18}"/>
              </a:ext>
            </a:extLst>
          </p:cNvPr>
          <p:cNvSpPr>
            <a:spLocks noGrp="1"/>
          </p:cNvSpPr>
          <p:nvPr>
            <p:ph type="sldNum" sz="quarter" idx="5"/>
          </p:nvPr>
        </p:nvSpPr>
        <p:spPr/>
        <p:txBody>
          <a:bodyPr/>
          <a:lstStyle/>
          <a:p>
            <a:fld id="{0DD019D0-4360-AB47-84ED-7D518342C509}" type="slidenum">
              <a:rPr lang="en-US" smtClean="0"/>
              <a:t>6</a:t>
            </a:fld>
            <a:endParaRPr lang="en-US"/>
          </a:p>
        </p:txBody>
      </p:sp>
    </p:spTree>
    <p:extLst>
      <p:ext uri="{BB962C8B-B14F-4D97-AF65-F5344CB8AC3E}">
        <p14:creationId xmlns:p14="http://schemas.microsoft.com/office/powerpoint/2010/main" val="344845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6EFBF-164F-BF95-4007-497C8E65B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12734-6202-5ACA-78E4-80E5A57BC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6F6CE0-E4A8-A998-7ABE-4BA3CBF036F5}"/>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67C4E3DA-F166-36E8-9169-BDAE376939CA}"/>
              </a:ext>
            </a:extLst>
          </p:cNvPr>
          <p:cNvSpPr>
            <a:spLocks noGrp="1"/>
          </p:cNvSpPr>
          <p:nvPr>
            <p:ph type="sldNum" sz="quarter" idx="5"/>
          </p:nvPr>
        </p:nvSpPr>
        <p:spPr/>
        <p:txBody>
          <a:bodyPr/>
          <a:lstStyle/>
          <a:p>
            <a:fld id="{0DD019D0-4360-AB47-84ED-7D518342C509}" type="slidenum">
              <a:rPr lang="en-US" smtClean="0"/>
              <a:t>7</a:t>
            </a:fld>
            <a:endParaRPr lang="en-US"/>
          </a:p>
        </p:txBody>
      </p:sp>
    </p:spTree>
    <p:extLst>
      <p:ext uri="{BB962C8B-B14F-4D97-AF65-F5344CB8AC3E}">
        <p14:creationId xmlns:p14="http://schemas.microsoft.com/office/powerpoint/2010/main" val="1817552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D019D0-4360-AB47-84ED-7D518342C509}" type="slidenum">
              <a:rPr lang="en-US" smtClean="0"/>
              <a:t>9</a:t>
            </a:fld>
            <a:endParaRPr lang="en-US"/>
          </a:p>
        </p:txBody>
      </p:sp>
    </p:spTree>
    <p:extLst>
      <p:ext uri="{BB962C8B-B14F-4D97-AF65-F5344CB8AC3E}">
        <p14:creationId xmlns:p14="http://schemas.microsoft.com/office/powerpoint/2010/main" val="2905150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D019D0-4360-AB47-84ED-7D518342C509}" type="slidenum">
              <a:rPr lang="en-US" smtClean="0"/>
              <a:t>10</a:t>
            </a:fld>
            <a:endParaRPr lang="en-US"/>
          </a:p>
        </p:txBody>
      </p:sp>
    </p:spTree>
    <p:extLst>
      <p:ext uri="{BB962C8B-B14F-4D97-AF65-F5344CB8AC3E}">
        <p14:creationId xmlns:p14="http://schemas.microsoft.com/office/powerpoint/2010/main" val="1009435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AB46A-784D-451E-C567-207F1B9573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0DDF5-14F8-2D62-F4E0-83F1EE038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A9FCB-A503-8796-13B8-2C5BC40861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F8DDB1-D7FA-6E19-5A5F-C72A0C19D23C}"/>
              </a:ext>
            </a:extLst>
          </p:cNvPr>
          <p:cNvSpPr>
            <a:spLocks noGrp="1"/>
          </p:cNvSpPr>
          <p:nvPr>
            <p:ph type="sldNum" sz="quarter" idx="5"/>
          </p:nvPr>
        </p:nvSpPr>
        <p:spPr/>
        <p:txBody>
          <a:bodyPr/>
          <a:lstStyle/>
          <a:p>
            <a:fld id="{0DD019D0-4360-AB47-84ED-7D518342C509}" type="slidenum">
              <a:rPr lang="en-US" smtClean="0"/>
              <a:t>11</a:t>
            </a:fld>
            <a:endParaRPr lang="en-US"/>
          </a:p>
        </p:txBody>
      </p:sp>
    </p:spTree>
    <p:extLst>
      <p:ext uri="{BB962C8B-B14F-4D97-AF65-F5344CB8AC3E}">
        <p14:creationId xmlns:p14="http://schemas.microsoft.com/office/powerpoint/2010/main" val="2201237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0F55-9D82-6C7E-99AF-879DFC28063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3AD8737-1EE1-E48D-2249-E69B3133A9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0A9B8A2-3F60-0481-AC37-C6A4434EB4F6}"/>
              </a:ext>
            </a:extLst>
          </p:cNvPr>
          <p:cNvSpPr>
            <a:spLocks noGrp="1"/>
          </p:cNvSpPr>
          <p:nvPr>
            <p:ph type="dt" sz="half" idx="10"/>
          </p:nvPr>
        </p:nvSpPr>
        <p:spPr/>
        <p:txBody>
          <a:bodyPr/>
          <a:lstStyle/>
          <a:p>
            <a:fld id="{5308EB10-B2E3-414C-97CE-61E5BBDE2BE0}" type="datetimeFigureOut">
              <a:rPr lang="en-US" smtClean="0"/>
              <a:t>11/18/2025</a:t>
            </a:fld>
            <a:endParaRPr lang="en-US"/>
          </a:p>
        </p:txBody>
      </p:sp>
      <p:sp>
        <p:nvSpPr>
          <p:cNvPr id="5" name="Footer Placeholder 4">
            <a:extLst>
              <a:ext uri="{FF2B5EF4-FFF2-40B4-BE49-F238E27FC236}">
                <a16:creationId xmlns:a16="http://schemas.microsoft.com/office/drawing/2014/main" id="{F44D3A7E-2844-EA94-B0D7-B957AE740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E087F-E947-85F5-5A35-2278AFFB9694}"/>
              </a:ext>
            </a:extLst>
          </p:cNvPr>
          <p:cNvSpPr>
            <a:spLocks noGrp="1"/>
          </p:cNvSpPr>
          <p:nvPr>
            <p:ph type="sldNum" sz="quarter" idx="12"/>
          </p:nvPr>
        </p:nvSpPr>
        <p:spPr/>
        <p:txBody>
          <a:bodyPr/>
          <a:lstStyle/>
          <a:p>
            <a:fld id="{8746C1D0-7B2E-8E4C-BFC6-5FE5AE16A40A}" type="slidenum">
              <a:rPr lang="en-US" smtClean="0"/>
              <a:t>‹#›</a:t>
            </a:fld>
            <a:endParaRPr lang="en-US"/>
          </a:p>
        </p:txBody>
      </p:sp>
    </p:spTree>
    <p:extLst>
      <p:ext uri="{BB962C8B-B14F-4D97-AF65-F5344CB8AC3E}">
        <p14:creationId xmlns:p14="http://schemas.microsoft.com/office/powerpoint/2010/main" val="3215129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9B289-7E33-BCCF-4B90-D303AF22499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E9E569F-8D89-F0F7-E165-7817FA4DD6E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E1A57DA-0F06-6792-5F8C-CE417BE0D49B}"/>
              </a:ext>
            </a:extLst>
          </p:cNvPr>
          <p:cNvSpPr>
            <a:spLocks noGrp="1"/>
          </p:cNvSpPr>
          <p:nvPr>
            <p:ph type="dt" sz="half" idx="10"/>
          </p:nvPr>
        </p:nvSpPr>
        <p:spPr/>
        <p:txBody>
          <a:bodyPr/>
          <a:lstStyle/>
          <a:p>
            <a:fld id="{5308EB10-B2E3-414C-97CE-61E5BBDE2BE0}" type="datetimeFigureOut">
              <a:rPr lang="en-US" smtClean="0"/>
              <a:t>11/18/2025</a:t>
            </a:fld>
            <a:endParaRPr lang="en-US"/>
          </a:p>
        </p:txBody>
      </p:sp>
      <p:sp>
        <p:nvSpPr>
          <p:cNvPr id="5" name="Footer Placeholder 4">
            <a:extLst>
              <a:ext uri="{FF2B5EF4-FFF2-40B4-BE49-F238E27FC236}">
                <a16:creationId xmlns:a16="http://schemas.microsoft.com/office/drawing/2014/main" id="{747B79D2-45DD-3425-9532-16511984D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4A9D5-C281-7162-3862-60E41DB643EF}"/>
              </a:ext>
            </a:extLst>
          </p:cNvPr>
          <p:cNvSpPr>
            <a:spLocks noGrp="1"/>
          </p:cNvSpPr>
          <p:nvPr>
            <p:ph type="sldNum" sz="quarter" idx="12"/>
          </p:nvPr>
        </p:nvSpPr>
        <p:spPr/>
        <p:txBody>
          <a:bodyPr/>
          <a:lstStyle/>
          <a:p>
            <a:fld id="{8746C1D0-7B2E-8E4C-BFC6-5FE5AE16A40A}" type="slidenum">
              <a:rPr lang="en-US" smtClean="0"/>
              <a:t>‹#›</a:t>
            </a:fld>
            <a:endParaRPr lang="en-US"/>
          </a:p>
        </p:txBody>
      </p:sp>
    </p:spTree>
    <p:extLst>
      <p:ext uri="{BB962C8B-B14F-4D97-AF65-F5344CB8AC3E}">
        <p14:creationId xmlns:p14="http://schemas.microsoft.com/office/powerpoint/2010/main" val="3873572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2F8E82-E6F2-F808-FC50-F7F8FA9C841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598C01-F433-BE93-591B-D16F882792C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F0CB160-A6A5-2850-7203-7499048CCF9A}"/>
              </a:ext>
            </a:extLst>
          </p:cNvPr>
          <p:cNvSpPr>
            <a:spLocks noGrp="1"/>
          </p:cNvSpPr>
          <p:nvPr>
            <p:ph type="dt" sz="half" idx="10"/>
          </p:nvPr>
        </p:nvSpPr>
        <p:spPr/>
        <p:txBody>
          <a:bodyPr/>
          <a:lstStyle/>
          <a:p>
            <a:fld id="{5308EB10-B2E3-414C-97CE-61E5BBDE2BE0}" type="datetimeFigureOut">
              <a:rPr lang="en-US" smtClean="0"/>
              <a:t>11/18/2025</a:t>
            </a:fld>
            <a:endParaRPr lang="en-US"/>
          </a:p>
        </p:txBody>
      </p:sp>
      <p:sp>
        <p:nvSpPr>
          <p:cNvPr id="5" name="Footer Placeholder 4">
            <a:extLst>
              <a:ext uri="{FF2B5EF4-FFF2-40B4-BE49-F238E27FC236}">
                <a16:creationId xmlns:a16="http://schemas.microsoft.com/office/drawing/2014/main" id="{207B7C9A-4345-6B26-4619-F529B86B0E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711795-269F-1D9A-4291-3BDC3F4033C6}"/>
              </a:ext>
            </a:extLst>
          </p:cNvPr>
          <p:cNvSpPr>
            <a:spLocks noGrp="1"/>
          </p:cNvSpPr>
          <p:nvPr>
            <p:ph type="sldNum" sz="quarter" idx="12"/>
          </p:nvPr>
        </p:nvSpPr>
        <p:spPr/>
        <p:txBody>
          <a:bodyPr/>
          <a:lstStyle/>
          <a:p>
            <a:fld id="{8746C1D0-7B2E-8E4C-BFC6-5FE5AE16A40A}" type="slidenum">
              <a:rPr lang="en-US" smtClean="0"/>
              <a:t>‹#›</a:t>
            </a:fld>
            <a:endParaRPr lang="en-US"/>
          </a:p>
        </p:txBody>
      </p:sp>
    </p:spTree>
    <p:extLst>
      <p:ext uri="{BB962C8B-B14F-4D97-AF65-F5344CB8AC3E}">
        <p14:creationId xmlns:p14="http://schemas.microsoft.com/office/powerpoint/2010/main" val="716451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38CCC-DE9D-B898-7AF8-D89AE5E8F0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97F08AB-8253-94F4-C590-1EAAFEAEE2A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F347D9-EE27-A66A-F4C9-34FEAA8FA51E}"/>
              </a:ext>
            </a:extLst>
          </p:cNvPr>
          <p:cNvSpPr>
            <a:spLocks noGrp="1"/>
          </p:cNvSpPr>
          <p:nvPr>
            <p:ph type="dt" sz="half" idx="10"/>
          </p:nvPr>
        </p:nvSpPr>
        <p:spPr/>
        <p:txBody>
          <a:bodyPr/>
          <a:lstStyle/>
          <a:p>
            <a:fld id="{5308EB10-B2E3-414C-97CE-61E5BBDE2BE0}" type="datetimeFigureOut">
              <a:rPr lang="en-US" smtClean="0"/>
              <a:t>11/18/2025</a:t>
            </a:fld>
            <a:endParaRPr lang="en-US"/>
          </a:p>
        </p:txBody>
      </p:sp>
      <p:sp>
        <p:nvSpPr>
          <p:cNvPr id="5" name="Footer Placeholder 4">
            <a:extLst>
              <a:ext uri="{FF2B5EF4-FFF2-40B4-BE49-F238E27FC236}">
                <a16:creationId xmlns:a16="http://schemas.microsoft.com/office/drawing/2014/main" id="{2DE5C87A-9DFB-FDDB-5DBA-20ACFCA84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CDCC2-B7FC-AB1C-D4B3-309FE02A262E}"/>
              </a:ext>
            </a:extLst>
          </p:cNvPr>
          <p:cNvSpPr>
            <a:spLocks noGrp="1"/>
          </p:cNvSpPr>
          <p:nvPr>
            <p:ph type="sldNum" sz="quarter" idx="12"/>
          </p:nvPr>
        </p:nvSpPr>
        <p:spPr/>
        <p:txBody>
          <a:bodyPr/>
          <a:lstStyle/>
          <a:p>
            <a:fld id="{8746C1D0-7B2E-8E4C-BFC6-5FE5AE16A40A}" type="slidenum">
              <a:rPr lang="en-US" smtClean="0"/>
              <a:t>‹#›</a:t>
            </a:fld>
            <a:endParaRPr lang="en-US"/>
          </a:p>
        </p:txBody>
      </p:sp>
    </p:spTree>
    <p:extLst>
      <p:ext uri="{BB962C8B-B14F-4D97-AF65-F5344CB8AC3E}">
        <p14:creationId xmlns:p14="http://schemas.microsoft.com/office/powerpoint/2010/main" val="2543183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5298-15EA-15BC-8B9B-0C00243190B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4704929-C710-7FFA-B194-3AC7100880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56C521A-083C-C613-1347-BE896580EAF6}"/>
              </a:ext>
            </a:extLst>
          </p:cNvPr>
          <p:cNvSpPr>
            <a:spLocks noGrp="1"/>
          </p:cNvSpPr>
          <p:nvPr>
            <p:ph type="dt" sz="half" idx="10"/>
          </p:nvPr>
        </p:nvSpPr>
        <p:spPr/>
        <p:txBody>
          <a:bodyPr/>
          <a:lstStyle/>
          <a:p>
            <a:fld id="{5308EB10-B2E3-414C-97CE-61E5BBDE2BE0}" type="datetimeFigureOut">
              <a:rPr lang="en-US" smtClean="0"/>
              <a:t>11/18/2025</a:t>
            </a:fld>
            <a:endParaRPr lang="en-US"/>
          </a:p>
        </p:txBody>
      </p:sp>
      <p:sp>
        <p:nvSpPr>
          <p:cNvPr id="5" name="Footer Placeholder 4">
            <a:extLst>
              <a:ext uri="{FF2B5EF4-FFF2-40B4-BE49-F238E27FC236}">
                <a16:creationId xmlns:a16="http://schemas.microsoft.com/office/drawing/2014/main" id="{38F9A92C-9D02-E7F7-A884-8821E3382E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527BC8-AE0B-A58E-848E-D018AC450891}"/>
              </a:ext>
            </a:extLst>
          </p:cNvPr>
          <p:cNvSpPr>
            <a:spLocks noGrp="1"/>
          </p:cNvSpPr>
          <p:nvPr>
            <p:ph type="sldNum" sz="quarter" idx="12"/>
          </p:nvPr>
        </p:nvSpPr>
        <p:spPr/>
        <p:txBody>
          <a:bodyPr/>
          <a:lstStyle/>
          <a:p>
            <a:fld id="{8746C1D0-7B2E-8E4C-BFC6-5FE5AE16A40A}" type="slidenum">
              <a:rPr lang="en-US" smtClean="0"/>
              <a:t>‹#›</a:t>
            </a:fld>
            <a:endParaRPr lang="en-US"/>
          </a:p>
        </p:txBody>
      </p:sp>
    </p:spTree>
    <p:extLst>
      <p:ext uri="{BB962C8B-B14F-4D97-AF65-F5344CB8AC3E}">
        <p14:creationId xmlns:p14="http://schemas.microsoft.com/office/powerpoint/2010/main" val="3301235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ADF4F-5698-0C5D-E9E2-445348255D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C44B86D-E051-E57A-D913-BD7B612DA38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93CA460-CAD8-1B6C-6A77-335CE9F4915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3C8AB8A-2C58-8D90-EED9-3BEF0D1372BA}"/>
              </a:ext>
            </a:extLst>
          </p:cNvPr>
          <p:cNvSpPr>
            <a:spLocks noGrp="1"/>
          </p:cNvSpPr>
          <p:nvPr>
            <p:ph type="dt" sz="half" idx="10"/>
          </p:nvPr>
        </p:nvSpPr>
        <p:spPr/>
        <p:txBody>
          <a:bodyPr/>
          <a:lstStyle/>
          <a:p>
            <a:fld id="{5308EB10-B2E3-414C-97CE-61E5BBDE2BE0}" type="datetimeFigureOut">
              <a:rPr lang="en-US" smtClean="0"/>
              <a:t>11/18/2025</a:t>
            </a:fld>
            <a:endParaRPr lang="en-US"/>
          </a:p>
        </p:txBody>
      </p:sp>
      <p:sp>
        <p:nvSpPr>
          <p:cNvPr id="6" name="Footer Placeholder 5">
            <a:extLst>
              <a:ext uri="{FF2B5EF4-FFF2-40B4-BE49-F238E27FC236}">
                <a16:creationId xmlns:a16="http://schemas.microsoft.com/office/drawing/2014/main" id="{1BBDAD35-DDAE-7A7F-AC85-398981B3A8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2CCE4A-7BEF-223F-18D9-DB2C93F031C8}"/>
              </a:ext>
            </a:extLst>
          </p:cNvPr>
          <p:cNvSpPr>
            <a:spLocks noGrp="1"/>
          </p:cNvSpPr>
          <p:nvPr>
            <p:ph type="sldNum" sz="quarter" idx="12"/>
          </p:nvPr>
        </p:nvSpPr>
        <p:spPr/>
        <p:txBody>
          <a:bodyPr/>
          <a:lstStyle/>
          <a:p>
            <a:fld id="{8746C1D0-7B2E-8E4C-BFC6-5FE5AE16A40A}" type="slidenum">
              <a:rPr lang="en-US" smtClean="0"/>
              <a:t>‹#›</a:t>
            </a:fld>
            <a:endParaRPr lang="en-US"/>
          </a:p>
        </p:txBody>
      </p:sp>
    </p:spTree>
    <p:extLst>
      <p:ext uri="{BB962C8B-B14F-4D97-AF65-F5344CB8AC3E}">
        <p14:creationId xmlns:p14="http://schemas.microsoft.com/office/powerpoint/2010/main" val="1912264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DE0B-DB6A-BC92-239D-14111C2E447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7CE1770-F7A6-CF33-82E2-944BC445C0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0BC6320-28D8-8E46-8536-97E19D8C197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899EDDB-0C71-C9B3-28DC-5EA27A1580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12C00B0-0AF4-748D-B9AD-94D868A89D4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EEAF8D3-0FCA-CE19-FC77-4D2E91D764F1}"/>
              </a:ext>
            </a:extLst>
          </p:cNvPr>
          <p:cNvSpPr>
            <a:spLocks noGrp="1"/>
          </p:cNvSpPr>
          <p:nvPr>
            <p:ph type="dt" sz="half" idx="10"/>
          </p:nvPr>
        </p:nvSpPr>
        <p:spPr/>
        <p:txBody>
          <a:bodyPr/>
          <a:lstStyle/>
          <a:p>
            <a:fld id="{5308EB10-B2E3-414C-97CE-61E5BBDE2BE0}" type="datetimeFigureOut">
              <a:rPr lang="en-US" smtClean="0"/>
              <a:t>11/18/2025</a:t>
            </a:fld>
            <a:endParaRPr lang="en-US"/>
          </a:p>
        </p:txBody>
      </p:sp>
      <p:sp>
        <p:nvSpPr>
          <p:cNvPr id="8" name="Footer Placeholder 7">
            <a:extLst>
              <a:ext uri="{FF2B5EF4-FFF2-40B4-BE49-F238E27FC236}">
                <a16:creationId xmlns:a16="http://schemas.microsoft.com/office/drawing/2014/main" id="{828892CA-9E34-1F1D-A8C9-9199CBE52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1FDD23-A351-49E0-4071-6DB33F74D733}"/>
              </a:ext>
            </a:extLst>
          </p:cNvPr>
          <p:cNvSpPr>
            <a:spLocks noGrp="1"/>
          </p:cNvSpPr>
          <p:nvPr>
            <p:ph type="sldNum" sz="quarter" idx="12"/>
          </p:nvPr>
        </p:nvSpPr>
        <p:spPr/>
        <p:txBody>
          <a:bodyPr/>
          <a:lstStyle/>
          <a:p>
            <a:fld id="{8746C1D0-7B2E-8E4C-BFC6-5FE5AE16A40A}" type="slidenum">
              <a:rPr lang="en-US" smtClean="0"/>
              <a:t>‹#›</a:t>
            </a:fld>
            <a:endParaRPr lang="en-US"/>
          </a:p>
        </p:txBody>
      </p:sp>
    </p:spTree>
    <p:extLst>
      <p:ext uri="{BB962C8B-B14F-4D97-AF65-F5344CB8AC3E}">
        <p14:creationId xmlns:p14="http://schemas.microsoft.com/office/powerpoint/2010/main" val="4278983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B415-D8F8-6EEC-2251-C235E4A6BF8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E1C9EC5-9563-651D-8FA3-E1DACCC99FA3}"/>
              </a:ext>
            </a:extLst>
          </p:cNvPr>
          <p:cNvSpPr>
            <a:spLocks noGrp="1"/>
          </p:cNvSpPr>
          <p:nvPr>
            <p:ph type="dt" sz="half" idx="10"/>
          </p:nvPr>
        </p:nvSpPr>
        <p:spPr/>
        <p:txBody>
          <a:bodyPr/>
          <a:lstStyle/>
          <a:p>
            <a:fld id="{5308EB10-B2E3-414C-97CE-61E5BBDE2BE0}" type="datetimeFigureOut">
              <a:rPr lang="en-US" smtClean="0"/>
              <a:t>11/18/2025</a:t>
            </a:fld>
            <a:endParaRPr lang="en-US"/>
          </a:p>
        </p:txBody>
      </p:sp>
      <p:sp>
        <p:nvSpPr>
          <p:cNvPr id="4" name="Footer Placeholder 3">
            <a:extLst>
              <a:ext uri="{FF2B5EF4-FFF2-40B4-BE49-F238E27FC236}">
                <a16:creationId xmlns:a16="http://schemas.microsoft.com/office/drawing/2014/main" id="{91831642-4C3D-6DE3-E164-ABB3D8EE2A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D8BC37-A621-C5E3-171D-F805D388BA48}"/>
              </a:ext>
            </a:extLst>
          </p:cNvPr>
          <p:cNvSpPr>
            <a:spLocks noGrp="1"/>
          </p:cNvSpPr>
          <p:nvPr>
            <p:ph type="sldNum" sz="quarter" idx="12"/>
          </p:nvPr>
        </p:nvSpPr>
        <p:spPr/>
        <p:txBody>
          <a:bodyPr/>
          <a:lstStyle/>
          <a:p>
            <a:fld id="{8746C1D0-7B2E-8E4C-BFC6-5FE5AE16A40A}" type="slidenum">
              <a:rPr lang="en-US" smtClean="0"/>
              <a:t>‹#›</a:t>
            </a:fld>
            <a:endParaRPr lang="en-US"/>
          </a:p>
        </p:txBody>
      </p:sp>
    </p:spTree>
    <p:extLst>
      <p:ext uri="{BB962C8B-B14F-4D97-AF65-F5344CB8AC3E}">
        <p14:creationId xmlns:p14="http://schemas.microsoft.com/office/powerpoint/2010/main" val="499951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3381D0-455E-4DD8-CAA1-9F48F3AE7987}"/>
              </a:ext>
            </a:extLst>
          </p:cNvPr>
          <p:cNvSpPr>
            <a:spLocks noGrp="1"/>
          </p:cNvSpPr>
          <p:nvPr>
            <p:ph type="dt" sz="half" idx="10"/>
          </p:nvPr>
        </p:nvSpPr>
        <p:spPr/>
        <p:txBody>
          <a:bodyPr/>
          <a:lstStyle/>
          <a:p>
            <a:fld id="{5308EB10-B2E3-414C-97CE-61E5BBDE2BE0}" type="datetimeFigureOut">
              <a:rPr lang="en-US" smtClean="0"/>
              <a:t>11/18/2025</a:t>
            </a:fld>
            <a:endParaRPr lang="en-US"/>
          </a:p>
        </p:txBody>
      </p:sp>
      <p:sp>
        <p:nvSpPr>
          <p:cNvPr id="3" name="Footer Placeholder 2">
            <a:extLst>
              <a:ext uri="{FF2B5EF4-FFF2-40B4-BE49-F238E27FC236}">
                <a16:creationId xmlns:a16="http://schemas.microsoft.com/office/drawing/2014/main" id="{0F4BD087-E418-BF5E-10B4-290C018DE5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B9FFBB-2A16-1FB5-5AAA-C572AE40D05F}"/>
              </a:ext>
            </a:extLst>
          </p:cNvPr>
          <p:cNvSpPr>
            <a:spLocks noGrp="1"/>
          </p:cNvSpPr>
          <p:nvPr>
            <p:ph type="sldNum" sz="quarter" idx="12"/>
          </p:nvPr>
        </p:nvSpPr>
        <p:spPr/>
        <p:txBody>
          <a:bodyPr/>
          <a:lstStyle/>
          <a:p>
            <a:fld id="{8746C1D0-7B2E-8E4C-BFC6-5FE5AE16A40A}" type="slidenum">
              <a:rPr lang="en-US" smtClean="0"/>
              <a:t>‹#›</a:t>
            </a:fld>
            <a:endParaRPr lang="en-US"/>
          </a:p>
        </p:txBody>
      </p:sp>
    </p:spTree>
    <p:extLst>
      <p:ext uri="{BB962C8B-B14F-4D97-AF65-F5344CB8AC3E}">
        <p14:creationId xmlns:p14="http://schemas.microsoft.com/office/powerpoint/2010/main" val="2984534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CCD5E-4151-F2C9-574F-9F1E4BBF623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EDFF421-6DD8-7E7A-5320-9E15E7CA31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521FDE2-0DA4-F65E-F6C5-DBE662313E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C48CA6E-480D-1A0C-B3CC-EAD7147F47CA}"/>
              </a:ext>
            </a:extLst>
          </p:cNvPr>
          <p:cNvSpPr>
            <a:spLocks noGrp="1"/>
          </p:cNvSpPr>
          <p:nvPr>
            <p:ph type="dt" sz="half" idx="10"/>
          </p:nvPr>
        </p:nvSpPr>
        <p:spPr/>
        <p:txBody>
          <a:bodyPr/>
          <a:lstStyle/>
          <a:p>
            <a:fld id="{5308EB10-B2E3-414C-97CE-61E5BBDE2BE0}" type="datetimeFigureOut">
              <a:rPr lang="en-US" smtClean="0"/>
              <a:t>11/18/2025</a:t>
            </a:fld>
            <a:endParaRPr lang="en-US"/>
          </a:p>
        </p:txBody>
      </p:sp>
      <p:sp>
        <p:nvSpPr>
          <p:cNvPr id="6" name="Footer Placeholder 5">
            <a:extLst>
              <a:ext uri="{FF2B5EF4-FFF2-40B4-BE49-F238E27FC236}">
                <a16:creationId xmlns:a16="http://schemas.microsoft.com/office/drawing/2014/main" id="{123D58C5-F5A1-4463-B3DE-5FF8C6F5C4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0D66F2-EC40-CBA1-4C18-7877144288D3}"/>
              </a:ext>
            </a:extLst>
          </p:cNvPr>
          <p:cNvSpPr>
            <a:spLocks noGrp="1"/>
          </p:cNvSpPr>
          <p:nvPr>
            <p:ph type="sldNum" sz="quarter" idx="12"/>
          </p:nvPr>
        </p:nvSpPr>
        <p:spPr/>
        <p:txBody>
          <a:bodyPr/>
          <a:lstStyle/>
          <a:p>
            <a:fld id="{8746C1D0-7B2E-8E4C-BFC6-5FE5AE16A40A}" type="slidenum">
              <a:rPr lang="en-US" smtClean="0"/>
              <a:t>‹#›</a:t>
            </a:fld>
            <a:endParaRPr lang="en-US"/>
          </a:p>
        </p:txBody>
      </p:sp>
    </p:spTree>
    <p:extLst>
      <p:ext uri="{BB962C8B-B14F-4D97-AF65-F5344CB8AC3E}">
        <p14:creationId xmlns:p14="http://schemas.microsoft.com/office/powerpoint/2010/main" val="3164721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28DD9-C4C5-C1CA-4FED-24C7E94CF01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DBB1D80-376D-94BF-C4F4-3466B13699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146AEA-EFB6-2205-D9BB-372EDD0379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7A1982D-A2D2-8146-45F1-A32F41C70FE3}"/>
              </a:ext>
            </a:extLst>
          </p:cNvPr>
          <p:cNvSpPr>
            <a:spLocks noGrp="1"/>
          </p:cNvSpPr>
          <p:nvPr>
            <p:ph type="dt" sz="half" idx="10"/>
          </p:nvPr>
        </p:nvSpPr>
        <p:spPr/>
        <p:txBody>
          <a:bodyPr/>
          <a:lstStyle/>
          <a:p>
            <a:fld id="{5308EB10-B2E3-414C-97CE-61E5BBDE2BE0}" type="datetimeFigureOut">
              <a:rPr lang="en-US" smtClean="0"/>
              <a:t>11/18/2025</a:t>
            </a:fld>
            <a:endParaRPr lang="en-US"/>
          </a:p>
        </p:txBody>
      </p:sp>
      <p:sp>
        <p:nvSpPr>
          <p:cNvPr id="6" name="Footer Placeholder 5">
            <a:extLst>
              <a:ext uri="{FF2B5EF4-FFF2-40B4-BE49-F238E27FC236}">
                <a16:creationId xmlns:a16="http://schemas.microsoft.com/office/drawing/2014/main" id="{DC86D27B-83F6-FC9E-A89F-359F9EBFA4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32BBB8-BED8-70D4-9A5C-9D43E3B9A718}"/>
              </a:ext>
            </a:extLst>
          </p:cNvPr>
          <p:cNvSpPr>
            <a:spLocks noGrp="1"/>
          </p:cNvSpPr>
          <p:nvPr>
            <p:ph type="sldNum" sz="quarter" idx="12"/>
          </p:nvPr>
        </p:nvSpPr>
        <p:spPr/>
        <p:txBody>
          <a:bodyPr/>
          <a:lstStyle/>
          <a:p>
            <a:fld id="{8746C1D0-7B2E-8E4C-BFC6-5FE5AE16A40A}" type="slidenum">
              <a:rPr lang="en-US" smtClean="0"/>
              <a:t>‹#›</a:t>
            </a:fld>
            <a:endParaRPr lang="en-US"/>
          </a:p>
        </p:txBody>
      </p:sp>
    </p:spTree>
    <p:extLst>
      <p:ext uri="{BB962C8B-B14F-4D97-AF65-F5344CB8AC3E}">
        <p14:creationId xmlns:p14="http://schemas.microsoft.com/office/powerpoint/2010/main" val="2714639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1DD2E5-07D3-C1EF-40B9-4CAA5D2F21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E04BB62-BE2A-5479-5006-F8D950C98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1BF123-5717-E1FF-A3B3-8ED468BD70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EB10-B2E3-414C-97CE-61E5BBDE2BE0}" type="datetimeFigureOut">
              <a:rPr lang="en-US" smtClean="0"/>
              <a:t>11/18/2025</a:t>
            </a:fld>
            <a:endParaRPr lang="en-US"/>
          </a:p>
        </p:txBody>
      </p:sp>
      <p:sp>
        <p:nvSpPr>
          <p:cNvPr id="5" name="Footer Placeholder 4">
            <a:extLst>
              <a:ext uri="{FF2B5EF4-FFF2-40B4-BE49-F238E27FC236}">
                <a16:creationId xmlns:a16="http://schemas.microsoft.com/office/drawing/2014/main" id="{CA2CBD4A-2832-FD76-253D-0864C815E8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8EFCDE-A202-89C2-C645-F1E6714672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46C1D0-7B2E-8E4C-BFC6-5FE5AE16A40A}" type="slidenum">
              <a:rPr lang="en-US" smtClean="0"/>
              <a:t>‹#›</a:t>
            </a:fld>
            <a:endParaRPr lang="en-US"/>
          </a:p>
        </p:txBody>
      </p:sp>
    </p:spTree>
    <p:extLst>
      <p:ext uri="{BB962C8B-B14F-4D97-AF65-F5344CB8AC3E}">
        <p14:creationId xmlns:p14="http://schemas.microsoft.com/office/powerpoint/2010/main" val="3821295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campaignresources.dhsc.gov.uk/campaigns/help-us-help-you-primary-care/think-pharmacy-firs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mailto:pccs.communications@nhs.net" TargetMode="External"/><Relationship Id="rId4" Type="http://schemas.openxmlformats.org/officeDocument/2006/relationships/hyperlink" Target="https://gbr01.safelinks.protection.outlook.com/?url=https%3A%2F%2Fprimarycarebulletin.cmail20.com%2Ft%2Fd-l-gyusdk-jhlymulll-d%2F&amp;data=05%7C02%7Clydia.taylor9%40nhs.net%7C937406d0353f4d23c85408de124ebe28%7C37c354b285b047f5b22207b48d774ee3%7C0%7C1%7C638968326596161035%7CUnknown%7CTWFpbGZsb3d8eyJFbXB0eU1hcGkiOnRydWUsIlYiOiIwLjAuMDAwMCIsIlAiOiJXaW4zMiIsIkFOIjoiTWFpbCIsIldUIjoyfQ%3D%3D%7C0%7C%7C%7C&amp;sdata=G7aqE6wCI5IZvccs%2BQZf3eu1uf%2Brxmi3FTxaMFRule4%3D&amp;reserved=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nhs.uk/nhs-services/pharmacies/how-pharmacies-can-help/"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nhs.uk/service-search/pharmacy"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england.nhs.uk/publication/nhs-pharmacy-contraception-servic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england.nhs.uk/primary-care/pharmacy/pharmacy-services/nhs-pharmacy-contraception-servic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nhs.uk/nhs-services/pharmacies/how-pharmacies-can-help/"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nhs.uk/service-search/sexual-health-services/find-emergency-contraceptio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england.nhs.uk/primary-care/pharmacy/pharmacy-services/nhs-pharmacy-contraception-servic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hyperlink" Target="https://gbr01.safelinks.protection.outlook.com/?url=https%3A%2F%2Fwww.nhs.uk%2Fservice-search%2Fsexual-health-services%2Ffind-emergency-contraception%2F&amp;data=05%7C02%7Clydia.taylor9%40nhs.net%7C081a5affab964a9317e608de16177589%7C37c354b285b047f5b22207b48d774ee3%7C0%7C0%7C638972487176035143%7CUnknown%7CTWFpbGZsb3d8eyJFbXB0eU1hcGkiOnRydWUsIlYiOiIwLjAuMDAwMCIsIlAiOiJXaW4zMiIsIkFOIjoiTWFpbCIsIldUIjoyfQ%3D%3D%7C0%7C%7C%7C&amp;sdata=FVD9pMMy0LJdcmIN1TrUJVH4HGNt8O3x49ZJWhevFmo%3D&amp;reserved=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hyperlink" Target="https://gbr01.safelinks.protection.outlook.com/?url=https%3A%2F%2Fwww.nhs.uk%2Fservice-search%2Fsexual-health-services%2Ffind-emergency-contraception%2F&amp;data=05%7C02%7Clydia.taylor9%40nhs.net%7C90f7e9b616dd49975dba08de1638247b%7C37c354b285b047f5b22207b48d774ee3%7C0%7C0%7C638972627564495634%7CUnknown%7CTWFpbGZsb3d8eyJFbXB0eU1hcGkiOnRydWUsIlYiOiIwLjAuMDAwMCIsIlAiOiJXaW4zMiIsIkFOIjoiTWFpbCIsIldUIjoyfQ%3D%3D%7C0%7C%7C%7C&amp;sdata=SIdS5az6ZB3u3krIjdAtSWYCFXbzr18AF7%2BZ5MfDK4c%3D&amp;reserved=0" TargetMode="External"/><Relationship Id="rId7"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gbr01.safelinks.protection.outlook.com/?url=https%3A%2F%2Fwww.nhs.uk%2Fservice-search%2Fsexual-health-services%2Ffind-emergency-contraception%2F&amp;data=05%7C02%7Clydia.taylor9%40nhs.net%7C90f7e9b616dd49975dba08de1638247b%7C37c354b285b047f5b22207b48d774ee3%7C0%7C0%7C638972627564540499%7CUnknown%7CTWFpbGZsb3d8eyJFbXB0eU1hcGkiOnRydWUsIlYiOiIwLjAuMDAwMCIsIlAiOiJXaW4zMiIsIkFOIjoiTWFpbCIsIldUIjoyfQ%3D%3D%7C0%7C%7C%7C&amp;sdata=hJ%2FqICv3cq6YhJyc3eNpW4rb%2BG%2B3RBtHQrJ%2BBWFiKmI%3D&amp;reserved=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england.nhs.uk/primary-care/pharmacy/pharmacy-services/nhs-pharmacy-contraception-servic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hyperlink" Target="https://www.nhs.uk/nhs-services/pharmacies/get-help-with-newly-prescribed-medicines/" TargetMode="External"/><Relationship Id="rId3" Type="http://schemas.openxmlformats.org/officeDocument/2006/relationships/hyperlink" Target="https://www.nhsbsa.nhs.uk/pharmacies-gp-practices-and-appliance-contractors/dispensing-contractors-information/new-medicine-service-nms-drug-lists" TargetMode="External"/><Relationship Id="rId7" Type="http://schemas.openxmlformats.org/officeDocument/2006/relationships/hyperlink" Target="https://www.england.nhs.uk/primary-care/pharmacy/pharmacy-services/nhs-new-medicine-servic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england.nhs.uk/primary-care/pharmacy/pharmacy-quality-payments-scheme/" TargetMode="External"/><Relationship Id="rId5" Type="http://schemas.openxmlformats.org/officeDocument/2006/relationships/hyperlink" Target="https://www.cppe.ac.uk/programmes/l/mentheal-e-01" TargetMode="External"/><Relationship Id="rId4" Type="http://schemas.openxmlformats.org/officeDocument/2006/relationships/hyperlink" Target="https://www.england.nhs.uk/publication/advanced-service-specification-nhs-new-medicine-service-nm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nhs.uk/nhs-services/pharmacies/get-help-with-newly-prescribed-medicine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england.nhs.uk/publication/advanced-service-specification-nhs-new-medicine-service-nm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hyperlink" Target="https://www.england.nhs.uk/primary-care/pharmacy/pharmacy-services/nhs-new-medicine-servic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nhs.uk/nhs-services/pharmacies/get-help-with-newly-prescribed-medicine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england.nhs.uk/publication/nhs-pharmacy-contraception-service/" TargetMode="External"/><Relationship Id="rId7" Type="http://schemas.openxmlformats.org/officeDocument/2006/relationships/hyperlink" Target="https://www.nhs.uk/nhs-services/pharmacies/get-help-with-newly-prescribed-medicine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england.nhs.uk/publication/advanced-service-specification-nhs-new-medicine-service-nms/" TargetMode="External"/><Relationship Id="rId5" Type="http://schemas.openxmlformats.org/officeDocument/2006/relationships/hyperlink" Target="https://www.nhsbsa.nhs.uk/pharmacies-gp-practices-and-appliance-contractors/dispensing-contractors-information/new-medicine-service-nms-drug-lists" TargetMode="External"/><Relationship Id="rId4" Type="http://schemas.openxmlformats.org/officeDocument/2006/relationships/hyperlink" Target="https://www.england.nhs.uk/primary-care/pharmacy/pharmacy-services/nhs-new-medicine-servic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nhs.uk/nhs-services/pharmacies/how-pharmacies-can-help/"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www.nhs.uk/nhs-services/pharmacies/get-help-with-newly-prescribed-medicines/" TargetMode="External"/><Relationship Id="rId4" Type="http://schemas.openxmlformats.org/officeDocument/2006/relationships/hyperlink" Target="https://www.nhs.uk/service-search/sexual-health-services/find-emergency-contraception/"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NULL" TargetMode="External"/><Relationship Id="rId3" Type="http://schemas.openxmlformats.org/officeDocument/2006/relationships/hyperlink" Target="https://www.england.nhs.uk/long-read/pharmacy-contraception-service-growing-peoples-confidence-in-local-nhs-care/" TargetMode="External"/><Relationship Id="rId7" Type="http://schemas.openxmlformats.org/officeDocument/2006/relationships/hyperlink" Target="https://x.com/NHSDDICB/status/1970058363317756366"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england.nhs.uk/midlands/2024/11/29/over-17000-women-visit-local-pharmacy-for-oral-contraception-in-the-east-midlands-as-service-marks-its-first-anniversary/" TargetMode="External"/><Relationship Id="rId5" Type="http://schemas.openxmlformats.org/officeDocument/2006/relationships/hyperlink" Target="https://joinedupcarederbyshire.co.uk/news/a-new-service-offering-oral-contraception-through-pharmacies-has-already-saved-over-1000-hours-of-gp-time/" TargetMode="External"/><Relationship Id="rId4" Type="http://schemas.openxmlformats.org/officeDocument/2006/relationships/hyperlink" Target="https://www.england.nhs.uk/publication/case-study-community-pharmacy-contraception-service-involve-your-whole-team-for-success/" TargetMode="External"/><Relationship Id="rId9" Type="http://schemas.openxmlformats.org/officeDocument/2006/relationships/hyperlink" Target="https://gbr01.safelinks.protection.outlook.com/?url=https%3A%2F%2Fwww.england.nhs.uk%2Fnorth-east-yorkshire%2Four-work%2Fnorth-east-and-yorkshire-primary-care%2Fblog-12-months-of-the-nhs-pharmacy-contraception-service-from-emergency-to-long-term-supply%2F&amp;data=05%7C02%7Cengland.pccscomms%40nhs.net%7Cdc398d8f0bec462a095108de065e56b5%7C37c354b285b047f5b22207b48d774ee3%7C0%7C0%7C638955199403218829%7CUnknown%7CTWFpbGZsb3d8eyJFbXB0eU1hcGkiOnRydWUsIlYiOiIwLjAuMDAwMCIsIlAiOiJXaW4zMiIsIkFOIjoiTWFpbCIsIldUIjoyfQ%3D%3D%7C0%7C%7C%7C&amp;sdata=GXBmsRTYDFqvQanI6R1eEn4n1xvOZLtKKCsQYJJ37Jk%3D&amp;reserved=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england.nhs.uk/2025/10/free-morning-after-pill-women-high-street-pharmacies-nhs-expansion/"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2" Type="http://schemas.openxmlformats.org/officeDocument/2006/relationships/hyperlink" Target="https://campaignresources.dhsc.gov.uk/campaigns/help-us-help-you-primary-care/think-pharmacy-firs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campaignresources.dhsc.gov.uk/campaigns/help-us-help-you-primary-care/think-pharmacy-first/social-assets/" TargetMode="External"/><Relationship Id="rId7"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hyperlink" Target="https://gcs.civilservice.gov.uk/guidance/strategic-communication/evaluatio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57566266-7035-7AF8-2499-4F1792E420D1}"/>
              </a:ext>
            </a:extLst>
          </p:cNvPr>
          <p:cNvSpPr txBox="1"/>
          <p:nvPr/>
        </p:nvSpPr>
        <p:spPr>
          <a:xfrm>
            <a:off x="7026909" y="2257567"/>
            <a:ext cx="4820458" cy="3539430"/>
          </a:xfrm>
          <a:prstGeom prst="rect">
            <a:avLst/>
          </a:prstGeom>
          <a:noFill/>
        </p:spPr>
        <p:txBody>
          <a:bodyPr wrap="square" lIns="91440" tIns="45720" rIns="91440" bIns="45720" rtlCol="0" anchor="t">
            <a:spAutoFit/>
          </a:bodyPr>
          <a:lstStyle/>
          <a:p>
            <a:pPr algn="ctr"/>
            <a:r>
              <a:rPr lang="en-GB" sz="3000" b="1" dirty="0">
                <a:solidFill>
                  <a:srgbClr val="005DB8"/>
                </a:solidFill>
                <a:latin typeface="Arial"/>
                <a:ea typeface="Calibri"/>
                <a:cs typeface="Arial"/>
              </a:rPr>
              <a:t>NHS England </a:t>
            </a:r>
          </a:p>
          <a:p>
            <a:pPr algn="ctr"/>
            <a:r>
              <a:rPr lang="en-GB" sz="3000" b="1" dirty="0">
                <a:solidFill>
                  <a:srgbClr val="005DB8"/>
                </a:solidFill>
                <a:latin typeface="Arial"/>
                <a:ea typeface="Calibri"/>
                <a:cs typeface="Arial"/>
              </a:rPr>
              <a:t>Pharmacy</a:t>
            </a:r>
            <a:r>
              <a:rPr lang="en-GB" sz="3000" b="1" dirty="0">
                <a:solidFill>
                  <a:srgbClr val="005DB8"/>
                </a:solidFill>
                <a:effectLst/>
                <a:latin typeface="Arial"/>
                <a:ea typeface="Calibri"/>
                <a:cs typeface="Arial"/>
              </a:rPr>
              <a:t> </a:t>
            </a:r>
            <a:r>
              <a:rPr lang="en-GB" sz="3000" b="1" dirty="0">
                <a:solidFill>
                  <a:srgbClr val="005DB8"/>
                </a:solidFill>
                <a:latin typeface="Arial"/>
                <a:ea typeface="Calibri"/>
                <a:cs typeface="Arial"/>
              </a:rPr>
              <a:t>First Campaign  </a:t>
            </a:r>
            <a:endParaRPr lang="en-GB" sz="3000" b="1" dirty="0">
              <a:solidFill>
                <a:srgbClr val="005DB8"/>
              </a:solidFill>
              <a:latin typeface="Arial" panose="020B0604020202020204" pitchFamily="34" charset="0"/>
              <a:ea typeface="Calibri"/>
              <a:cs typeface="Arial" panose="020B0604020202020204" pitchFamily="34" charset="0"/>
            </a:endParaRPr>
          </a:p>
          <a:p>
            <a:pPr algn="ctr"/>
            <a:endParaRPr lang="en-GB" sz="3000" b="1" dirty="0">
              <a:solidFill>
                <a:srgbClr val="005DB8"/>
              </a:solidFill>
              <a:latin typeface="Arial"/>
              <a:ea typeface="Calibri"/>
              <a:cs typeface="Arial"/>
            </a:endParaRPr>
          </a:p>
          <a:p>
            <a:pPr algn="ctr"/>
            <a:r>
              <a:rPr lang="en-GB" sz="3000" b="1" dirty="0">
                <a:solidFill>
                  <a:srgbClr val="005DB8"/>
                </a:solidFill>
                <a:latin typeface="Arial"/>
                <a:ea typeface="Calibri"/>
                <a:cs typeface="Arial"/>
              </a:rPr>
              <a:t>CAMPAIGN TOOLKIT </a:t>
            </a:r>
            <a:endParaRPr lang="en-GB" sz="3000" b="1" dirty="0">
              <a:solidFill>
                <a:srgbClr val="005DB8"/>
              </a:solidFill>
              <a:effectLst/>
              <a:latin typeface="Arial" panose="020B0604020202020204" pitchFamily="34" charset="0"/>
              <a:ea typeface="Calibri"/>
              <a:cs typeface="Arial" panose="020B0604020202020204" pitchFamily="34" charset="0"/>
            </a:endParaRPr>
          </a:p>
          <a:p>
            <a:pPr algn="ctr"/>
            <a:r>
              <a:rPr lang="en-GB" sz="2800" dirty="0">
                <a:solidFill>
                  <a:srgbClr val="005DB8"/>
                </a:solidFill>
                <a:latin typeface="Arial"/>
                <a:ea typeface="Calibri"/>
                <a:cs typeface="Arial"/>
              </a:rPr>
              <a:t>Launch: 20</a:t>
            </a:r>
            <a:r>
              <a:rPr lang="en-GB" sz="2800" baseline="30000" dirty="0">
                <a:solidFill>
                  <a:srgbClr val="005DB8"/>
                </a:solidFill>
                <a:latin typeface="Arial"/>
                <a:ea typeface="Calibri"/>
                <a:cs typeface="Arial"/>
              </a:rPr>
              <a:t>th</a:t>
            </a:r>
            <a:r>
              <a:rPr lang="en-GB" sz="2800" dirty="0">
                <a:solidFill>
                  <a:srgbClr val="005DB8"/>
                </a:solidFill>
                <a:latin typeface="Arial"/>
                <a:ea typeface="Calibri"/>
                <a:cs typeface="Arial"/>
              </a:rPr>
              <a:t> October 2025</a:t>
            </a:r>
          </a:p>
          <a:p>
            <a:pPr algn="ctr"/>
            <a:r>
              <a:rPr lang="en-GB" sz="2800" dirty="0">
                <a:solidFill>
                  <a:srgbClr val="005DB8"/>
                </a:solidFill>
                <a:effectLst/>
                <a:latin typeface="Arial"/>
                <a:ea typeface="Calibri"/>
                <a:cs typeface="Arial"/>
              </a:rPr>
              <a:t>Updated 29 October 2025</a:t>
            </a:r>
            <a:endParaRPr lang="en-GB" sz="2800" dirty="0">
              <a:solidFill>
                <a:srgbClr val="005DB8"/>
              </a:solidFill>
              <a:effectLst/>
              <a:latin typeface="Arial" panose="020B0604020202020204" pitchFamily="34" charset="0"/>
              <a:ea typeface="Calibri" panose="020F0502020204030204" pitchFamily="34" charset="0"/>
              <a:cs typeface="Arial" panose="020B0604020202020204" pitchFamily="34" charset="0"/>
            </a:endParaRPr>
          </a:p>
          <a:p>
            <a:endParaRPr lang="en-GB" dirty="0">
              <a:solidFill>
                <a:srgbClr val="005DB8"/>
              </a:solidFill>
              <a:cs typeface="Calibri"/>
            </a:endParaRPr>
          </a:p>
        </p:txBody>
      </p:sp>
      <p:pic>
        <p:nvPicPr>
          <p:cNvPr id="2" name="Picture 1" descr="A picture containing text, clipart&#10;&#10;Description automatically generated">
            <a:extLst>
              <a:ext uri="{FF2B5EF4-FFF2-40B4-BE49-F238E27FC236}">
                <a16:creationId xmlns:a16="http://schemas.microsoft.com/office/drawing/2014/main" id="{A92572A0-27FA-F4E8-B007-DA6D5B12750F}"/>
              </a:ext>
            </a:extLst>
          </p:cNvPr>
          <p:cNvPicPr>
            <a:picLocks noChangeAspect="1"/>
          </p:cNvPicPr>
          <p:nvPr/>
        </p:nvPicPr>
        <p:blipFill>
          <a:blip r:embed="rId3"/>
          <a:stretch>
            <a:fillRect/>
          </a:stretch>
        </p:blipFill>
        <p:spPr>
          <a:xfrm>
            <a:off x="9753718" y="343546"/>
            <a:ext cx="1809750" cy="733425"/>
          </a:xfrm>
          <a:prstGeom prst="rect">
            <a:avLst/>
          </a:prstGeom>
        </p:spPr>
      </p:pic>
      <p:pic>
        <p:nvPicPr>
          <p:cNvPr id="3" name="Picture 2" descr="A person walking on a ladder in front of a pharmacy&#10;&#10;Description automatically generated">
            <a:extLst>
              <a:ext uri="{FF2B5EF4-FFF2-40B4-BE49-F238E27FC236}">
                <a16:creationId xmlns:a16="http://schemas.microsoft.com/office/drawing/2014/main" id="{45520C76-BC29-E096-E8FE-190AD25FCC04}"/>
              </a:ext>
            </a:extLst>
          </p:cNvPr>
          <p:cNvPicPr>
            <a:picLocks noChangeAspect="1"/>
          </p:cNvPicPr>
          <p:nvPr/>
        </p:nvPicPr>
        <p:blipFill rotWithShape="1">
          <a:blip r:embed="rId4"/>
          <a:srcRect l="18399" t="-81" r="140" b="-284"/>
          <a:stretch/>
        </p:blipFill>
        <p:spPr>
          <a:xfrm>
            <a:off x="602514" y="2118177"/>
            <a:ext cx="6183827" cy="3780605"/>
          </a:xfrm>
          <a:prstGeom prst="rect">
            <a:avLst/>
          </a:prstGeom>
        </p:spPr>
      </p:pic>
    </p:spTree>
    <p:extLst>
      <p:ext uri="{BB962C8B-B14F-4D97-AF65-F5344CB8AC3E}">
        <p14:creationId xmlns:p14="http://schemas.microsoft.com/office/powerpoint/2010/main" val="836510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476A6B-F11C-AA6C-8221-D516453EB98C}"/>
              </a:ext>
            </a:extLst>
          </p:cNvPr>
          <p:cNvSpPr txBox="1"/>
          <p:nvPr/>
        </p:nvSpPr>
        <p:spPr>
          <a:xfrm>
            <a:off x="335584" y="1085854"/>
            <a:ext cx="11854382" cy="5293757"/>
          </a:xfrm>
          <a:prstGeom prst="rect">
            <a:avLst/>
          </a:prstGeom>
          <a:noFill/>
        </p:spPr>
        <p:txBody>
          <a:bodyPr wrap="square" lIns="91440" tIns="45720" rIns="91440" bIns="45720" rtlCol="0" anchor="t">
            <a:spAutoFit/>
          </a:bodyPr>
          <a:lstStyle/>
          <a:p>
            <a:pPr fontAlgn="base"/>
            <a:r>
              <a:rPr lang="en-GB" sz="1600" dirty="0">
                <a:latin typeface="Arial"/>
                <a:cs typeface="Arial"/>
              </a:rPr>
              <a:t>This communications toolkit has been developed to help regional and local NHS communications teams promote existing and new community pharmacy services.</a:t>
            </a:r>
          </a:p>
          <a:p>
            <a:endParaRPr lang="en-GB" sz="1600" dirty="0">
              <a:latin typeface="Arial"/>
              <a:cs typeface="Arial"/>
            </a:endParaRPr>
          </a:p>
          <a:p>
            <a:pPr marL="285750" indent="-285750">
              <a:buFont typeface="Arial" panose="020B0604020202020204" pitchFamily="34" charset="0"/>
              <a:buChar char="•"/>
            </a:pPr>
            <a:r>
              <a:rPr lang="en-GB" sz="1600" dirty="0">
                <a:latin typeface="Arial"/>
                <a:cs typeface="Arial"/>
              </a:rPr>
              <a:t>Please continue to support the </a:t>
            </a:r>
            <a:r>
              <a:rPr lang="en-GB" sz="1600" b="1" dirty="0">
                <a:latin typeface="Arial"/>
                <a:cs typeface="Arial"/>
              </a:rPr>
              <a:t>Pharmacy First campaign</a:t>
            </a:r>
            <a:r>
              <a:rPr lang="en-GB" sz="1600" dirty="0">
                <a:latin typeface="Arial"/>
                <a:cs typeface="Arial"/>
              </a:rPr>
              <a:t> (which runs from 20 October – 4 January), to help raise awareness of how patients can get treatment for seven common conditions directly from a pharmacy, without the need for a GP appointment or prescription. Communications materials can be accessed and downloaded from </a:t>
            </a:r>
            <a:r>
              <a:rPr lang="en-GB" sz="1600" dirty="0">
                <a:latin typeface="Arial"/>
                <a:cs typeface="Arial"/>
                <a:hlinkClick r:id="rId3"/>
              </a:rPr>
              <a:t>the Communications Resource Centre</a:t>
            </a:r>
            <a:r>
              <a:rPr lang="en-GB" sz="1600" dirty="0">
                <a:latin typeface="Arial"/>
                <a:cs typeface="Arial"/>
              </a:rPr>
              <a:t>. </a:t>
            </a:r>
            <a:r>
              <a:rPr lang="en-GB" sz="1600" dirty="0">
                <a:solidFill>
                  <a:srgbClr val="000000"/>
                </a:solidFill>
                <a:latin typeface="Arial"/>
                <a:ea typeface="Calibri"/>
                <a:cs typeface="Arial"/>
              </a:rPr>
              <a:t> </a:t>
            </a:r>
            <a:r>
              <a:rPr lang="en-GB" sz="1600" dirty="0">
                <a:solidFill>
                  <a:srgbClr val="030303"/>
                </a:solidFill>
                <a:latin typeface="Arial"/>
                <a:ea typeface="Calibri"/>
                <a:cs typeface="Arial"/>
              </a:rPr>
              <a:t>As part of the </a:t>
            </a:r>
            <a:r>
              <a:rPr lang="en-GB" sz="1600" dirty="0">
                <a:solidFill>
                  <a:srgbClr val="005EB8"/>
                </a:solidFill>
                <a:latin typeface="Arial"/>
                <a:ea typeface="Calibri"/>
                <a:cs typeface="Arial"/>
                <a:hlinkClick r:id="rId4"/>
              </a:rPr>
              <a:t>Community Pharmacy Contractual Framework (CPCF) 2025/26</a:t>
            </a:r>
            <a:r>
              <a:rPr lang="en-GB" sz="1600" dirty="0">
                <a:solidFill>
                  <a:srgbClr val="030303"/>
                </a:solidFill>
                <a:latin typeface="Arial"/>
                <a:ea typeface="Calibri"/>
                <a:cs typeface="Arial"/>
              </a:rPr>
              <a:t>, pharmacy contractors are required to take part in two national health campaigns promoting Pharmacy First to the public, and two local health campaigns agreed by ICBs and Local Pharmaceutical Committees at a local level. Colleagues can use these materials for their own promotional activity.</a:t>
            </a:r>
            <a:endParaRPr lang="en-GB" sz="1600" dirty="0">
              <a:ea typeface="Calibri" panose="020F0502020204030204"/>
              <a:cs typeface="Calibri" panose="020F0502020204030204"/>
            </a:endParaRPr>
          </a:p>
          <a:p>
            <a:pPr marL="285750" indent="-285750">
              <a:buFont typeface="Arial" panose="020B0604020202020204" pitchFamily="34" charset="0"/>
              <a:buChar char="•"/>
              <a:defRPr/>
            </a:pPr>
            <a:endParaRPr lang="en-GB" sz="1600" dirty="0">
              <a:latin typeface="Arial"/>
              <a:ea typeface="Calibri"/>
              <a:cs typeface="Arial"/>
            </a:endParaRPr>
          </a:p>
          <a:p>
            <a:pPr>
              <a:defRPr/>
            </a:pPr>
            <a:r>
              <a:rPr lang="en-GB" sz="1600" dirty="0">
                <a:latin typeface="Arial"/>
                <a:ea typeface="Calibri"/>
                <a:cs typeface="Calibri"/>
              </a:rPr>
              <a:t>From 29 October, two services available from community pharmacies have been expanded. </a:t>
            </a:r>
            <a:r>
              <a:rPr lang="en-GB" sz="1600" dirty="0">
                <a:latin typeface="Arial"/>
                <a:cs typeface="Arial"/>
              </a:rPr>
              <a:t>Please can teams promote and target key messages by using the communications materials provided in this toolkit to relevant public and professional audiences. </a:t>
            </a:r>
            <a:r>
              <a:rPr lang="en-GB" sz="1600" dirty="0">
                <a:latin typeface="Arial"/>
                <a:ea typeface="+mn-lt"/>
                <a:cs typeface="+mn-lt"/>
              </a:rPr>
              <a:t>The expansions are:</a:t>
            </a:r>
            <a:endParaRPr lang="en-GB" sz="1600" dirty="0">
              <a:latin typeface="Arial"/>
              <a:cs typeface="Arial"/>
            </a:endParaRPr>
          </a:p>
          <a:p>
            <a:pPr>
              <a:defRPr/>
            </a:pPr>
            <a:endParaRPr lang="en-GB" sz="1600" dirty="0">
              <a:latin typeface="Arial"/>
              <a:ea typeface="+mn-lt"/>
              <a:cs typeface="+mn-lt"/>
            </a:endParaRPr>
          </a:p>
          <a:p>
            <a:pPr marL="285750" indent="-285750">
              <a:buFont typeface="Arial"/>
              <a:buChar char="•"/>
              <a:defRPr/>
            </a:pPr>
            <a:r>
              <a:rPr lang="en-GB" sz="1600" dirty="0">
                <a:latin typeface="Arial"/>
                <a:cs typeface="Arial"/>
              </a:rPr>
              <a:t>The emergency contraceptive pill (o</a:t>
            </a:r>
            <a:r>
              <a:rPr lang="en-GB" sz="1600" dirty="0">
                <a:latin typeface="Arial"/>
                <a:ea typeface="+mn-lt"/>
                <a:cs typeface="+mn-lt"/>
              </a:rPr>
              <a:t>ral emergency contraception) being made available free of charge in pharmacies across England that are providing the NHS Pharmacy Contraception Service</a:t>
            </a:r>
            <a:endParaRPr lang="en-GB" sz="1600" dirty="0">
              <a:latin typeface="Arial"/>
              <a:cs typeface="Arial"/>
            </a:endParaRPr>
          </a:p>
          <a:p>
            <a:pPr marL="285750" indent="-285750">
              <a:buFont typeface="Arial"/>
              <a:buChar char="•"/>
              <a:defRPr/>
            </a:pPr>
            <a:r>
              <a:rPr lang="en-GB" sz="1600" dirty="0">
                <a:latin typeface="Arial"/>
                <a:ea typeface="+mn-lt"/>
                <a:cs typeface="+mn-lt"/>
              </a:rPr>
              <a:t>Pharmacists providing the NHS New Medicine Service to offer extra support to those newly prescribed antidepressants</a:t>
            </a:r>
            <a:r>
              <a:rPr lang="en-GB" dirty="0"/>
              <a:t>.</a:t>
            </a:r>
            <a:endParaRPr lang="en-GB" sz="1600" dirty="0">
              <a:solidFill>
                <a:srgbClr val="333333"/>
              </a:solidFill>
              <a:latin typeface="Segoe UI"/>
              <a:ea typeface="Calibri"/>
              <a:cs typeface="Segoe UI"/>
            </a:endParaRPr>
          </a:p>
          <a:p>
            <a:pPr marL="285750" indent="-285750">
              <a:buFont typeface="Arial"/>
              <a:buChar char="•"/>
              <a:defRPr/>
            </a:pPr>
            <a:endParaRPr lang="en-GB" sz="1600" dirty="0">
              <a:latin typeface="Arial"/>
              <a:ea typeface="Calibri"/>
              <a:cs typeface="Calibri"/>
            </a:endParaRPr>
          </a:p>
          <a:p>
            <a:pPr>
              <a:defRPr/>
            </a:pPr>
            <a:r>
              <a:rPr lang="en-GB" sz="1600" dirty="0">
                <a:latin typeface="Arial"/>
                <a:cs typeface="Arial"/>
              </a:rPr>
              <a:t>If you have any questions, please contact the primary care communications team at NHS England on: </a:t>
            </a:r>
            <a:r>
              <a:rPr lang="en-GB" sz="1600" dirty="0">
                <a:latin typeface="Arial"/>
                <a:cs typeface="Arial"/>
                <a:hlinkClick r:id="rId5">
                  <a:extLst>
                    <a:ext uri="{A12FA001-AC4F-418D-AE19-62706E023703}">
                      <ahyp:hlinkClr xmlns:ahyp="http://schemas.microsoft.com/office/drawing/2018/hyperlinkcolor" val="tx"/>
                    </a:ext>
                  </a:extLst>
                </a:hlinkClick>
              </a:rPr>
              <a:t>pccs.communications@nhs.net</a:t>
            </a:r>
            <a:endParaRPr lang="en-GB" sz="1600" dirty="0">
              <a:latin typeface="Arial"/>
              <a:cs typeface="Arial"/>
            </a:endParaRPr>
          </a:p>
        </p:txBody>
      </p:sp>
      <p:sp>
        <p:nvSpPr>
          <p:cNvPr id="10" name="Title 1">
            <a:extLst>
              <a:ext uri="{FF2B5EF4-FFF2-40B4-BE49-F238E27FC236}">
                <a16:creationId xmlns:a16="http://schemas.microsoft.com/office/drawing/2014/main" id="{C4710693-F2AB-75EF-9E5A-C476CE2A61E5}"/>
              </a:ext>
            </a:extLst>
          </p:cNvPr>
          <p:cNvSpPr txBox="1">
            <a:spLocks/>
          </p:cNvSpPr>
          <p:nvPr/>
        </p:nvSpPr>
        <p:spPr>
          <a:xfrm>
            <a:off x="335586" y="384599"/>
            <a:ext cx="10704000" cy="57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B8"/>
                </a:solidFill>
                <a:latin typeface="Arial"/>
                <a:cs typeface="Arial"/>
              </a:rPr>
              <a:t> Communications activity</a:t>
            </a:r>
            <a:endParaRPr lang="en-US" sz="2800" b="1">
              <a:solidFill>
                <a:srgbClr val="005DB8"/>
              </a:solidFill>
              <a:latin typeface="Arial"/>
              <a:cs typeface="Arial"/>
            </a:endParaRPr>
          </a:p>
        </p:txBody>
      </p:sp>
    </p:spTree>
    <p:extLst>
      <p:ext uri="{BB962C8B-B14F-4D97-AF65-F5344CB8AC3E}">
        <p14:creationId xmlns:p14="http://schemas.microsoft.com/office/powerpoint/2010/main" val="4092599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B2446-4287-0024-21E3-DA78E5300F3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01C73DE-C1EA-1013-AE37-0641E61281E6}"/>
              </a:ext>
            </a:extLst>
          </p:cNvPr>
          <p:cNvSpPr txBox="1"/>
          <p:nvPr/>
        </p:nvSpPr>
        <p:spPr>
          <a:xfrm>
            <a:off x="335584" y="1085854"/>
            <a:ext cx="11578314" cy="5324535"/>
          </a:xfrm>
          <a:prstGeom prst="rect">
            <a:avLst/>
          </a:prstGeom>
          <a:noFill/>
        </p:spPr>
        <p:txBody>
          <a:bodyPr wrap="square" lIns="91440" tIns="45720" rIns="91440" bIns="45720" rtlCol="0" anchor="t">
            <a:spAutoFit/>
          </a:bodyPr>
          <a:lstStyle/>
          <a:p>
            <a:pPr>
              <a:lnSpc>
                <a:spcPts val="1800"/>
              </a:lnSpc>
              <a:spcAft>
                <a:spcPts val="600"/>
              </a:spcAft>
              <a:buClr>
                <a:srgbClr val="003087"/>
              </a:buClr>
            </a:pPr>
            <a:r>
              <a:rPr lang="en-GB" sz="1600" b="1" dirty="0">
                <a:latin typeface="Arial"/>
                <a:ea typeface="+mn-lt"/>
                <a:cs typeface="+mn-lt"/>
              </a:rPr>
              <a:t>NHS Pharmacy Contraception Service expanded to include the </a:t>
            </a:r>
            <a:r>
              <a:rPr lang="en-GB" sz="1600" b="1" dirty="0">
                <a:latin typeface="Arial"/>
                <a:cs typeface="Arial"/>
              </a:rPr>
              <a:t>emergency contraceptive pill </a:t>
            </a:r>
          </a:p>
          <a:p>
            <a:pPr marL="285750" indent="-285750">
              <a:lnSpc>
                <a:spcPts val="1800"/>
              </a:lnSpc>
              <a:spcAft>
                <a:spcPts val="600"/>
              </a:spcAft>
              <a:buClr>
                <a:srgbClr val="003087"/>
              </a:buClr>
              <a:buFont typeface="Arial" panose="020B0604020202020204" pitchFamily="34" charset="0"/>
              <a:buChar char="•"/>
            </a:pPr>
            <a:r>
              <a:rPr lang="en-GB" sz="1600" dirty="0">
                <a:latin typeface="Arial"/>
                <a:cs typeface="Arial"/>
              </a:rPr>
              <a:t>The emergency contraceptive pill (oral emergency contraception) </a:t>
            </a:r>
            <a:r>
              <a:rPr lang="en-GB" sz="1600" dirty="0">
                <a:latin typeface="Arial"/>
                <a:ea typeface="+mn-lt"/>
                <a:cs typeface="Arial"/>
              </a:rPr>
              <a:t>is available free of charge in pharmacies across England that are providing the NHS Pharmacy Contraception Service.</a:t>
            </a:r>
          </a:p>
          <a:p>
            <a:pPr marL="285750" indent="-285750">
              <a:lnSpc>
                <a:spcPts val="1800"/>
              </a:lnSpc>
              <a:spcAft>
                <a:spcPts val="600"/>
              </a:spcAft>
              <a:buClr>
                <a:srgbClr val="003087"/>
              </a:buClr>
              <a:buFont typeface="Arial" panose="020B0604020202020204" pitchFamily="34" charset="0"/>
              <a:buChar char="•"/>
            </a:pPr>
            <a:r>
              <a:rPr lang="en-GB" sz="1600" dirty="0">
                <a:latin typeface="Arial"/>
                <a:cs typeface="Arial"/>
              </a:rPr>
              <a:t>The emergency contraceptive pill was already free from most GPs and sexual health clinics, but not all pharmacies were able to offer it for free, with some women paying up to £30 for the medication. Making it available free of charge has ended variation across the country. </a:t>
            </a:r>
            <a:r>
              <a:rPr lang="en-GB" sz="1600" dirty="0">
                <a:latin typeface="Arial"/>
                <a:cs typeface="Arial"/>
                <a:hlinkClick r:id="rId3"/>
              </a:rPr>
              <a:t>Find out more</a:t>
            </a:r>
            <a:r>
              <a:rPr lang="en-GB" sz="1600" dirty="0">
                <a:latin typeface="Arial"/>
                <a:cs typeface="Arial"/>
              </a:rPr>
              <a:t> or </a:t>
            </a:r>
            <a:r>
              <a:rPr lang="en-GB" sz="1600" dirty="0">
                <a:latin typeface="Arial"/>
                <a:ea typeface="Calibri"/>
                <a:cs typeface="Arial"/>
              </a:rPr>
              <a:t>find a participating pharmacy: </a:t>
            </a:r>
            <a:r>
              <a:rPr lang="en-GB" sz="1600" dirty="0">
                <a:latin typeface="Arial"/>
                <a:ea typeface="+mn-lt"/>
                <a:cs typeface="+mn-lt"/>
                <a:hlinkClick r:id="rId4"/>
              </a:rPr>
              <a:t>Find Pharmacy Services - NHS</a:t>
            </a:r>
            <a:r>
              <a:rPr lang="en-GB" sz="1600" dirty="0">
                <a:latin typeface="Arial"/>
                <a:ea typeface="+mn-lt"/>
                <a:cs typeface="+mn-lt"/>
              </a:rPr>
              <a:t>.</a:t>
            </a:r>
            <a:endParaRPr lang="en-GB" sz="1600" dirty="0">
              <a:solidFill>
                <a:srgbClr val="000000"/>
              </a:solidFill>
              <a:latin typeface="Arial"/>
              <a:ea typeface="Times New Roman" panose="02020603050405020304" pitchFamily="18" charset="0"/>
              <a:cs typeface="Times New Roman"/>
            </a:endParaRPr>
          </a:p>
          <a:p>
            <a:pPr>
              <a:lnSpc>
                <a:spcPts val="1800"/>
              </a:lnSpc>
              <a:spcAft>
                <a:spcPts val="600"/>
              </a:spcAft>
              <a:buClr>
                <a:srgbClr val="003087"/>
              </a:buClr>
            </a:pPr>
            <a:r>
              <a:rPr lang="en-GB" sz="1600" b="1" dirty="0">
                <a:solidFill>
                  <a:srgbClr val="000000"/>
                </a:solidFill>
                <a:latin typeface="Arial"/>
                <a:ea typeface="Times New Roman" panose="02020603050405020304" pitchFamily="18" charset="0"/>
                <a:cs typeface="Times New Roman"/>
              </a:rPr>
              <a:t>NHS New Medicine Service expanded to include medicines for depression</a:t>
            </a:r>
          </a:p>
          <a:p>
            <a:pPr marL="342900" lvl="0" indent="-342900">
              <a:lnSpc>
                <a:spcPts val="1800"/>
              </a:lnSpc>
              <a:spcAft>
                <a:spcPts val="600"/>
              </a:spcAft>
              <a:buClr>
                <a:srgbClr val="003087"/>
              </a:buClr>
              <a:buFont typeface="Symbol" panose="05050102010706020507" pitchFamily="18" charset="2"/>
              <a:buChar char=""/>
            </a:pPr>
            <a:r>
              <a:rPr lang="en-GB" sz="1600" dirty="0">
                <a:solidFill>
                  <a:srgbClr val="000000"/>
                </a:solidFill>
                <a:effectLst/>
                <a:latin typeface="Arial"/>
                <a:ea typeface="Times New Roman" panose="02020603050405020304" pitchFamily="18" charset="0"/>
                <a:cs typeface="Times New Roman"/>
              </a:rPr>
              <a:t>The </a:t>
            </a:r>
            <a:r>
              <a:rPr lang="en-GB" sz="1600" dirty="0">
                <a:latin typeface="Arial"/>
                <a:ea typeface="+mn-lt"/>
                <a:cs typeface="+mn-lt"/>
              </a:rPr>
              <a:t>NHS New Medicine Service</a:t>
            </a:r>
            <a:r>
              <a:rPr lang="en-GB" sz="1600" dirty="0">
                <a:solidFill>
                  <a:srgbClr val="000000"/>
                </a:solidFill>
                <a:effectLst/>
                <a:latin typeface="Arial"/>
                <a:ea typeface="Times New Roman" panose="02020603050405020304" pitchFamily="18" charset="0"/>
                <a:cs typeface="Times New Roman"/>
              </a:rPr>
              <a:t> allows community pharmacists to provide structured support to patients and carers, helping them manage newly prescribed medicines for eligible conditions, such as asthma and hypertension, and make shared decisions about their care.</a:t>
            </a:r>
            <a:endParaRPr lang="en-GB" sz="1600" dirty="0">
              <a:solidFill>
                <a:srgbClr val="000000"/>
              </a:solidFill>
              <a:latin typeface="Arial"/>
              <a:ea typeface="Times New Roman" panose="02020603050405020304" pitchFamily="18" charset="0"/>
              <a:cs typeface="Times New Roman"/>
            </a:endParaRPr>
          </a:p>
          <a:p>
            <a:pPr marL="342900" lvl="0" indent="-342900">
              <a:lnSpc>
                <a:spcPts val="1800"/>
              </a:lnSpc>
              <a:spcAft>
                <a:spcPts val="600"/>
              </a:spcAft>
              <a:buClr>
                <a:srgbClr val="003087"/>
              </a:buClr>
              <a:buFont typeface="Symbol" panose="05050102010706020507" pitchFamily="18" charset="2"/>
              <a:buChar char=""/>
            </a:pPr>
            <a:r>
              <a:rPr lang="en-GB" sz="1600" dirty="0">
                <a:solidFill>
                  <a:srgbClr val="000000"/>
                </a:solidFill>
                <a:latin typeface="Arial"/>
                <a:ea typeface="Times New Roman" panose="02020603050405020304" pitchFamily="18" charset="0"/>
                <a:cs typeface="Times New Roman"/>
              </a:rPr>
              <a:t>The service is intended to support patients in a person-centred manner, and to complement and inform the shared decision-making process about taking a new medicine. This is of particular importance for people seen under the service for depression. </a:t>
            </a:r>
          </a:p>
          <a:p>
            <a:pPr marL="342900" lvl="0" indent="-342900">
              <a:lnSpc>
                <a:spcPts val="1800"/>
              </a:lnSpc>
              <a:spcAft>
                <a:spcPts val="600"/>
              </a:spcAft>
              <a:buClr>
                <a:srgbClr val="003087"/>
              </a:buClr>
              <a:buFont typeface="Symbol" panose="05050102010706020507" pitchFamily="18" charset="2"/>
              <a:buChar char=""/>
            </a:pPr>
            <a:r>
              <a:rPr lang="en-GB" sz="1600" dirty="0">
                <a:solidFill>
                  <a:srgbClr val="000000"/>
                </a:solidFill>
                <a:effectLst/>
                <a:latin typeface="Arial"/>
                <a:ea typeface="Times New Roman" panose="02020603050405020304" pitchFamily="18" charset="0"/>
                <a:cs typeface="Times New Roman"/>
              </a:rPr>
              <a:t>This service also provides an opportunity to promote lifestyle changes or other non-pharmacological interventions to enhance well-being.</a:t>
            </a:r>
          </a:p>
          <a:p>
            <a:pPr marL="342900" indent="-342900">
              <a:lnSpc>
                <a:spcPts val="1800"/>
              </a:lnSpc>
              <a:spcAft>
                <a:spcPts val="600"/>
              </a:spcAft>
              <a:buClr>
                <a:srgbClr val="003087"/>
              </a:buClr>
              <a:buFont typeface="Symbol" panose="05050102010706020507" pitchFamily="18" charset="2"/>
              <a:buChar char=""/>
            </a:pPr>
            <a:r>
              <a:rPr lang="en-GB" sz="1600" dirty="0">
                <a:latin typeface="Arial"/>
                <a:ea typeface="+mn-lt"/>
                <a:cs typeface="+mn-lt"/>
              </a:rPr>
              <a:t>The service is provided either in-person or over the phone, and takes place over three conversations, usually during the first several weeks after the medicine is started.</a:t>
            </a:r>
          </a:p>
          <a:p>
            <a:pPr marL="342900" lvl="0" indent="-342900">
              <a:lnSpc>
                <a:spcPts val="1800"/>
              </a:lnSpc>
              <a:spcAft>
                <a:spcPts val="600"/>
              </a:spcAft>
              <a:buClr>
                <a:srgbClr val="003087"/>
              </a:buClr>
              <a:buFont typeface="Symbol" panose="05050102010706020507" pitchFamily="18" charset="2"/>
              <a:buChar char=""/>
            </a:pPr>
            <a:r>
              <a:rPr lang="en-GB" sz="1600" dirty="0">
                <a:solidFill>
                  <a:srgbClr val="000000"/>
                </a:solidFill>
                <a:latin typeface="Arial"/>
                <a:ea typeface="+mn-lt"/>
                <a:cs typeface="Times New Roman"/>
              </a:rPr>
              <a:t>Community p</a:t>
            </a:r>
            <a:r>
              <a:rPr lang="en-GB" sz="1600" dirty="0">
                <a:latin typeface="Arial"/>
                <a:ea typeface="+mn-lt"/>
                <a:cs typeface="+mn-lt"/>
              </a:rPr>
              <a:t>harmacists providing the NHS New Medicine Service will now be able to offer extra support to adults aged 18 years and over newly prescribed most common antidepressants (citalopram, escitalopram, fluoxetine, paroxetine, sertraline, duloxetine and mirtazapine) to treat depression.</a:t>
            </a:r>
          </a:p>
        </p:txBody>
      </p:sp>
      <p:sp>
        <p:nvSpPr>
          <p:cNvPr id="10" name="Title 1">
            <a:extLst>
              <a:ext uri="{FF2B5EF4-FFF2-40B4-BE49-F238E27FC236}">
                <a16:creationId xmlns:a16="http://schemas.microsoft.com/office/drawing/2014/main" id="{DC610C4E-852B-FC35-7A7E-921F8587079E}"/>
              </a:ext>
            </a:extLst>
          </p:cNvPr>
          <p:cNvSpPr txBox="1">
            <a:spLocks/>
          </p:cNvSpPr>
          <p:nvPr/>
        </p:nvSpPr>
        <p:spPr>
          <a:xfrm>
            <a:off x="335586" y="384599"/>
            <a:ext cx="10704000" cy="57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B8"/>
                </a:solidFill>
                <a:latin typeface="Arial"/>
                <a:cs typeface="Arial"/>
              </a:rPr>
              <a:t> Background notes</a:t>
            </a:r>
            <a:endParaRPr lang="en-US" sz="2800" b="1">
              <a:solidFill>
                <a:srgbClr val="005DB8"/>
              </a:solidFill>
              <a:latin typeface="Arial"/>
              <a:cs typeface="Arial"/>
            </a:endParaRPr>
          </a:p>
        </p:txBody>
      </p:sp>
    </p:spTree>
    <p:extLst>
      <p:ext uri="{BB962C8B-B14F-4D97-AF65-F5344CB8AC3E}">
        <p14:creationId xmlns:p14="http://schemas.microsoft.com/office/powerpoint/2010/main" val="3891999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B74F7-9537-28D4-EB7A-E2C6806A7C3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0BC537C-592F-BF99-AB04-CEAA2906A573}"/>
              </a:ext>
            </a:extLst>
          </p:cNvPr>
          <p:cNvSpPr txBox="1"/>
          <p:nvPr/>
        </p:nvSpPr>
        <p:spPr>
          <a:xfrm>
            <a:off x="266313" y="891890"/>
            <a:ext cx="10722311" cy="3785652"/>
          </a:xfrm>
          <a:prstGeom prst="rect">
            <a:avLst/>
          </a:prstGeom>
          <a:noFill/>
        </p:spPr>
        <p:txBody>
          <a:bodyPr wrap="square" lIns="91440" tIns="45720" rIns="91440" bIns="45720" rtlCol="0" anchor="t">
            <a:spAutoFit/>
          </a:bodyPr>
          <a:lstStyle/>
          <a:p>
            <a:pPr fontAlgn="base">
              <a:defRPr/>
            </a:pPr>
            <a:r>
              <a:rPr lang="en-GB" sz="1600" b="1" dirty="0">
                <a:latin typeface="Arial"/>
                <a:cs typeface="Arial"/>
              </a:rPr>
              <a:t>Bulletin copy for professionals and stakeholders (137 words):</a:t>
            </a:r>
            <a:endParaRPr lang="en-GB" sz="1600" b="1" dirty="0">
              <a:latin typeface="Arial" panose="020B0604020202020204" pitchFamily="34" charset="0"/>
              <a:cs typeface="Arial" panose="020B0604020202020204" pitchFamily="34" charset="0"/>
            </a:endParaRPr>
          </a:p>
          <a:p>
            <a:pPr fontAlgn="base">
              <a:defRPr/>
            </a:pPr>
            <a:endParaRPr lang="en-GB" sz="1600" dirty="0">
              <a:latin typeface="Arial" panose="020B0604020202020204" pitchFamily="34" charset="0"/>
              <a:cs typeface="Arial" panose="020B0604020202020204" pitchFamily="34" charset="0"/>
            </a:endParaRPr>
          </a:p>
          <a:p>
            <a:pPr fontAlgn="base">
              <a:defRPr/>
            </a:pPr>
            <a:r>
              <a:rPr lang="en-GB" sz="1600" b="1" dirty="0">
                <a:latin typeface="Arial"/>
                <a:cs typeface="Arial"/>
              </a:rPr>
              <a:t>Community pharmacies can provide the emergency contraceptive pill free of charge</a:t>
            </a:r>
          </a:p>
          <a:p>
            <a:pPr>
              <a:defRPr/>
            </a:pPr>
            <a:endParaRPr lang="en-GB" sz="1600" dirty="0">
              <a:latin typeface="Arial"/>
              <a:cs typeface="Arial"/>
            </a:endParaRPr>
          </a:p>
          <a:p>
            <a:r>
              <a:rPr lang="en-GB" sz="1600" dirty="0">
                <a:latin typeface="Arial"/>
                <a:cs typeface="Arial"/>
              </a:rPr>
              <a:t>Community pharmacies can provide the emergency contraceptive pill (oral emergency contraception) free of charge as part of the expanded NHS Pharmacy Contraception Service. </a:t>
            </a:r>
          </a:p>
          <a:p>
            <a:endParaRPr lang="en-GB" sz="1600" dirty="0">
              <a:latin typeface="Arial" panose="020B0604020202020204" pitchFamily="34" charset="0"/>
              <a:cs typeface="Arial" panose="020B0604020202020204" pitchFamily="34" charset="0"/>
            </a:endParaRPr>
          </a:p>
          <a:p>
            <a:r>
              <a:rPr lang="en-GB" sz="1600" dirty="0">
                <a:latin typeface="Arial"/>
                <a:cs typeface="Arial"/>
              </a:rPr>
              <a:t>This means that more women can access the emergency contraceptive pill for free from community pharmacies without needing to see their GP or having to get an appointment at a sexual health clinic. This can be provided by pharmacists and pharmacy technicians, and teams should also discuss long-term contraception options with patients, as appropriate. This move helps to make healthcare more convenient and closer to people's homes, with four in five people living a 20-minute walk from their local community pharmacy. </a:t>
            </a:r>
          </a:p>
          <a:p>
            <a:endParaRPr lang="en-GB" sz="1600" dirty="0">
              <a:latin typeface="Arial" panose="020B0604020202020204" pitchFamily="34" charset="0"/>
              <a:cs typeface="Arial" panose="020B0604020202020204" pitchFamily="34" charset="0"/>
            </a:endParaRPr>
          </a:p>
          <a:p>
            <a:r>
              <a:rPr lang="en-GB" sz="1600" dirty="0">
                <a:latin typeface="Arial"/>
                <a:cs typeface="Arial"/>
              </a:rPr>
              <a:t>Further information, including </a:t>
            </a:r>
            <a:r>
              <a:rPr lang="en-GB" sz="1600" dirty="0">
                <a:latin typeface="Arial"/>
                <a:cs typeface="Arial"/>
                <a:hlinkClick r:id="rId3"/>
              </a:rPr>
              <a:t>updated service specification and patient group directions</a:t>
            </a:r>
            <a:r>
              <a:rPr lang="en-GB" sz="1600" dirty="0">
                <a:latin typeface="Arial"/>
                <a:cs typeface="Arial"/>
              </a:rPr>
              <a:t> for the expanded NHS Pharmacy Contraception Service are available </a:t>
            </a:r>
            <a:r>
              <a:rPr lang="en-GB" sz="1600" dirty="0">
                <a:latin typeface="Arial"/>
                <a:cs typeface="Arial"/>
                <a:hlinkClick r:id="rId4"/>
              </a:rPr>
              <a:t>on NHS England's website</a:t>
            </a:r>
            <a:r>
              <a:rPr lang="en-GB" sz="1600" dirty="0">
                <a:latin typeface="Arial"/>
                <a:cs typeface="Arial"/>
              </a:rPr>
              <a:t>. </a:t>
            </a:r>
            <a:endParaRPr lang="en-GB" sz="1600" dirty="0">
              <a:latin typeface="Arial"/>
              <a:ea typeface="Calibri"/>
              <a:cs typeface="Arial"/>
            </a:endParaRPr>
          </a:p>
        </p:txBody>
      </p:sp>
      <p:sp>
        <p:nvSpPr>
          <p:cNvPr id="10" name="Title 1">
            <a:extLst>
              <a:ext uri="{FF2B5EF4-FFF2-40B4-BE49-F238E27FC236}">
                <a16:creationId xmlns:a16="http://schemas.microsoft.com/office/drawing/2014/main" id="{8DEF052F-5C12-C211-EBBA-CE0659754F59}"/>
              </a:ext>
            </a:extLst>
          </p:cNvPr>
          <p:cNvSpPr txBox="1">
            <a:spLocks/>
          </p:cNvSpPr>
          <p:nvPr/>
        </p:nvSpPr>
        <p:spPr>
          <a:xfrm>
            <a:off x="266313" y="204490"/>
            <a:ext cx="10704000" cy="57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B8"/>
                </a:solidFill>
                <a:latin typeface="Arial"/>
                <a:cs typeface="Arial"/>
              </a:rPr>
              <a:t>Key messages – emergency contraceptive pill</a:t>
            </a:r>
            <a:endParaRPr lang="en-US" sz="2800" b="1">
              <a:solidFill>
                <a:srgbClr val="005DB8"/>
              </a:solidFill>
              <a:latin typeface="Arial"/>
              <a:cs typeface="Arial"/>
            </a:endParaRPr>
          </a:p>
        </p:txBody>
      </p:sp>
    </p:spTree>
    <p:extLst>
      <p:ext uri="{BB962C8B-B14F-4D97-AF65-F5344CB8AC3E}">
        <p14:creationId xmlns:p14="http://schemas.microsoft.com/office/powerpoint/2010/main" val="2786805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ED27A-D9CE-AC0E-F3DC-24CB741E7B5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833A9E5-1D74-5EBA-BF12-A14D621CC0A2}"/>
              </a:ext>
            </a:extLst>
          </p:cNvPr>
          <p:cNvSpPr txBox="1"/>
          <p:nvPr/>
        </p:nvSpPr>
        <p:spPr>
          <a:xfrm>
            <a:off x="266313" y="891890"/>
            <a:ext cx="11534747" cy="2800767"/>
          </a:xfrm>
          <a:prstGeom prst="rect">
            <a:avLst/>
          </a:prstGeom>
          <a:noFill/>
        </p:spPr>
        <p:txBody>
          <a:bodyPr wrap="square" lIns="91440" tIns="45720" rIns="91440" bIns="45720" rtlCol="0" anchor="t">
            <a:spAutoFit/>
          </a:bodyPr>
          <a:lstStyle/>
          <a:p>
            <a:r>
              <a:rPr lang="en-GB" sz="1600" b="1">
                <a:latin typeface="Arial"/>
                <a:cs typeface="Arial"/>
              </a:rPr>
              <a:t>Bulletin copy for patients (88 words):</a:t>
            </a:r>
            <a:endParaRPr lang="en-US" sz="1600">
              <a:ea typeface="Calibri"/>
              <a:cs typeface="Calibri"/>
            </a:endParaRPr>
          </a:p>
          <a:p>
            <a:endParaRPr lang="en-GB" sz="1600">
              <a:latin typeface="Arial" panose="020B0604020202020204" pitchFamily="34" charset="0"/>
              <a:cs typeface="Arial" panose="020B0604020202020204" pitchFamily="34" charset="0"/>
            </a:endParaRPr>
          </a:p>
          <a:p>
            <a:r>
              <a:rPr lang="en-GB" sz="1600" b="1">
                <a:latin typeface="Arial"/>
                <a:cs typeface="Arial"/>
              </a:rPr>
              <a:t>Emergency contraceptive pill available free of charge from your local pharmacy</a:t>
            </a:r>
            <a:endParaRPr lang="en-GB" sz="1600" b="1">
              <a:latin typeface="Arial" panose="020B0604020202020204" pitchFamily="34" charset="0"/>
              <a:cs typeface="Arial" panose="020B0604020202020204" pitchFamily="34" charset="0"/>
            </a:endParaRPr>
          </a:p>
          <a:p>
            <a:endParaRPr lang="en-GB" sz="1600">
              <a:latin typeface="Arial"/>
              <a:cs typeface="Arial"/>
            </a:endParaRPr>
          </a:p>
          <a:p>
            <a:r>
              <a:rPr lang="en-GB" sz="1600">
                <a:latin typeface="Arial"/>
                <a:cs typeface="Arial"/>
              </a:rPr>
              <a:t>Your local pharmacist can provide the emergency contraceptive pill, also known as 'the morning after pill', for free, without having to see a GP or having to get an appointment at a sexual health clinic. They can also discuss long-term contraception options with you at the same time. </a:t>
            </a:r>
            <a:r>
              <a:rPr lang="en-GB" sz="1600">
                <a:latin typeface="Arial"/>
                <a:ea typeface="+mn-lt"/>
                <a:cs typeface="+mn-lt"/>
                <a:hlinkClick r:id="rId3"/>
              </a:rPr>
              <a:t>Find out more</a:t>
            </a:r>
            <a:r>
              <a:rPr lang="en-GB" sz="1600">
                <a:latin typeface="Arial"/>
                <a:ea typeface="Calibri"/>
                <a:cs typeface="Arial"/>
              </a:rPr>
              <a:t> or find a participating pharmacy </a:t>
            </a:r>
            <a:r>
              <a:rPr lang="en-GB" sz="1600">
                <a:latin typeface="Arial"/>
                <a:ea typeface="+mn-lt"/>
                <a:cs typeface="+mn-lt"/>
                <a:hlinkClick r:id="rId4"/>
              </a:rPr>
              <a:t>on the NHS.uk website.</a:t>
            </a:r>
            <a:endParaRPr lang="en-GB" sz="1600">
              <a:latin typeface="Arial"/>
              <a:ea typeface="Calibri"/>
              <a:cs typeface="Arial"/>
            </a:endParaRPr>
          </a:p>
          <a:p>
            <a:endParaRPr lang="en-GB" sz="1600">
              <a:latin typeface="Arial" panose="020B0604020202020204" pitchFamily="34" charset="0"/>
              <a:ea typeface="Calibri"/>
              <a:cs typeface="Arial" panose="020B0604020202020204" pitchFamily="34" charset="0"/>
            </a:endParaRPr>
          </a:p>
          <a:p>
            <a:r>
              <a:rPr lang="en-GB" sz="1600">
                <a:latin typeface="Arial"/>
                <a:ea typeface="Calibri"/>
                <a:cs typeface="Arial"/>
              </a:rPr>
              <a:t>This makes healthcare more accessible and convenient, with four in five people living a 20-minute walk from their local community pharmacy.</a:t>
            </a:r>
            <a:endParaRPr lang="en-GB" sz="1600">
              <a:latin typeface="Calibri" panose="020F0502020204030204"/>
              <a:ea typeface="Calibri"/>
              <a:cs typeface="Calibri"/>
            </a:endParaRPr>
          </a:p>
          <a:p>
            <a:endParaRPr lang="en-GB" sz="1600">
              <a:latin typeface="Arial"/>
              <a:ea typeface="Calibri"/>
              <a:cs typeface="Arial"/>
            </a:endParaRPr>
          </a:p>
        </p:txBody>
      </p:sp>
      <p:sp>
        <p:nvSpPr>
          <p:cNvPr id="10" name="Title 1">
            <a:extLst>
              <a:ext uri="{FF2B5EF4-FFF2-40B4-BE49-F238E27FC236}">
                <a16:creationId xmlns:a16="http://schemas.microsoft.com/office/drawing/2014/main" id="{8F052766-12B5-1FE9-39B0-C7DE25564470}"/>
              </a:ext>
            </a:extLst>
          </p:cNvPr>
          <p:cNvSpPr txBox="1">
            <a:spLocks/>
          </p:cNvSpPr>
          <p:nvPr/>
        </p:nvSpPr>
        <p:spPr>
          <a:xfrm>
            <a:off x="266313" y="204490"/>
            <a:ext cx="10704000" cy="57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B8"/>
                </a:solidFill>
                <a:latin typeface="Arial"/>
                <a:cs typeface="Arial"/>
              </a:rPr>
              <a:t>Key messages – emergency contraceptive pill</a:t>
            </a:r>
            <a:endParaRPr lang="en-US" sz="2800" b="1">
              <a:solidFill>
                <a:srgbClr val="005DB8"/>
              </a:solidFill>
              <a:latin typeface="Arial"/>
              <a:cs typeface="Arial"/>
            </a:endParaRPr>
          </a:p>
        </p:txBody>
      </p:sp>
    </p:spTree>
    <p:extLst>
      <p:ext uri="{BB962C8B-B14F-4D97-AF65-F5344CB8AC3E}">
        <p14:creationId xmlns:p14="http://schemas.microsoft.com/office/powerpoint/2010/main" val="1732314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7B872-1D96-5FF3-6A91-D4626010677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7EEDD41-EBC6-469F-2771-69BF6611D1C9}"/>
              </a:ext>
            </a:extLst>
          </p:cNvPr>
          <p:cNvSpPr txBox="1"/>
          <p:nvPr/>
        </p:nvSpPr>
        <p:spPr>
          <a:xfrm>
            <a:off x="266314" y="891890"/>
            <a:ext cx="8339804" cy="5863144"/>
          </a:xfrm>
          <a:prstGeom prst="rect">
            <a:avLst/>
          </a:prstGeom>
          <a:noFill/>
        </p:spPr>
        <p:txBody>
          <a:bodyPr wrap="square" lIns="91440" tIns="45720" rIns="91440" bIns="45720" rtlCol="0" anchor="t">
            <a:spAutoFit/>
          </a:bodyPr>
          <a:lstStyle/>
          <a:p>
            <a:pPr algn="just"/>
            <a:r>
              <a:rPr lang="en-GB" sz="1500">
                <a:latin typeface="Arial"/>
                <a:ea typeface="MS Mincho"/>
                <a:cs typeface="Arial"/>
              </a:rPr>
              <a:t>Please help us get the message out there by using your social media channels to support the campaign: </a:t>
            </a:r>
            <a:endParaRPr lang="en-US" sz="1500">
              <a:latin typeface="Arial"/>
              <a:ea typeface="MS Mincho"/>
              <a:cs typeface="Arial"/>
            </a:endParaRPr>
          </a:p>
          <a:p>
            <a:pPr algn="just"/>
            <a:endParaRPr lang="en-GB" sz="1500">
              <a:latin typeface="Arial" panose="020B0604020202020204" pitchFamily="34" charset="0"/>
              <a:ea typeface="MS Mincho"/>
              <a:cs typeface="Arial" panose="020B0604020202020204" pitchFamily="34" charset="0"/>
            </a:endParaRPr>
          </a:p>
          <a:p>
            <a:pPr algn="just"/>
            <a:r>
              <a:rPr lang="en-GB" sz="1500">
                <a:latin typeface="Arial"/>
                <a:ea typeface="MS Mincho"/>
                <a:cs typeface="Arial"/>
              </a:rPr>
              <a:t>Social media assets along with recommended accompanying post copy is available:</a:t>
            </a:r>
          </a:p>
          <a:p>
            <a:pPr algn="just"/>
            <a:endParaRPr lang="en-GB" sz="1500">
              <a:latin typeface="Arial" panose="020B0604020202020204" pitchFamily="34" charset="0"/>
              <a:ea typeface="MS Mincho"/>
              <a:cs typeface="Arial" panose="020B0604020202020204" pitchFamily="34" charset="0"/>
            </a:endParaRPr>
          </a:p>
          <a:p>
            <a:r>
              <a:rPr lang="en-GB" sz="1500" b="1">
                <a:latin typeface="Arial"/>
                <a:cs typeface="Arial"/>
              </a:rPr>
              <a:t>Profession-facing:</a:t>
            </a:r>
          </a:p>
          <a:p>
            <a:endParaRPr lang="en-GB" sz="1500">
              <a:latin typeface="Arial" panose="020B0604020202020204" pitchFamily="34" charset="0"/>
              <a:cs typeface="Arial" panose="020B0604020202020204" pitchFamily="34" charset="0"/>
            </a:endParaRPr>
          </a:p>
          <a:p>
            <a:r>
              <a:rPr lang="en-GB" sz="1500">
                <a:latin typeface="Arial"/>
                <a:cs typeface="Arial"/>
              </a:rPr>
              <a:t>Post 1:</a:t>
            </a:r>
            <a:endParaRPr lang="en-GB" sz="1500">
              <a:latin typeface="Arial" panose="020B0604020202020204" pitchFamily="34" charset="0"/>
              <a:cs typeface="Arial" panose="020B0604020202020204" pitchFamily="34" charset="0"/>
            </a:endParaRPr>
          </a:p>
          <a:p>
            <a:endParaRPr lang="en-GB" sz="1500">
              <a:latin typeface="Arial" panose="020B0604020202020204" pitchFamily="34" charset="0"/>
              <a:cs typeface="Arial" panose="020B0604020202020204" pitchFamily="34" charset="0"/>
            </a:endParaRPr>
          </a:p>
          <a:p>
            <a:r>
              <a:rPr lang="en-GB" sz="1500">
                <a:latin typeface="Arial"/>
                <a:cs typeface="Arial"/>
              </a:rPr>
              <a:t>🏥 There's now a national service to provide the emergency contraceptive pill free of charge from community pharmacies </a:t>
            </a:r>
          </a:p>
          <a:p>
            <a:endParaRPr lang="en-GB" sz="1500">
              <a:latin typeface="Arial"/>
              <a:cs typeface="Arial"/>
            </a:endParaRPr>
          </a:p>
          <a:p>
            <a:r>
              <a:rPr lang="en-GB" sz="1500">
                <a:latin typeface="Arial"/>
                <a:cs typeface="Arial"/>
              </a:rPr>
              <a:t>Making healthcare more convenient for patients and closer to people's homes</a:t>
            </a:r>
            <a:endParaRPr lang="en-GB" sz="1500">
              <a:latin typeface="Arial" panose="020B0604020202020204" pitchFamily="34" charset="0"/>
              <a:cs typeface="Arial" panose="020B0604020202020204" pitchFamily="34" charset="0"/>
            </a:endParaRPr>
          </a:p>
          <a:p>
            <a:endParaRPr lang="en-GB" sz="1500">
              <a:latin typeface="Arial"/>
              <a:cs typeface="Arial"/>
            </a:endParaRPr>
          </a:p>
          <a:p>
            <a:r>
              <a:rPr lang="en-GB" sz="1500">
                <a:latin typeface="Arial"/>
                <a:cs typeface="Arial"/>
              </a:rPr>
              <a:t>For more info: </a:t>
            </a:r>
            <a:r>
              <a:rPr lang="en-GB" sz="1500">
                <a:latin typeface="Arial"/>
                <a:ea typeface="+mn-lt"/>
                <a:cs typeface="+mn-lt"/>
                <a:hlinkClick r:id="rId3"/>
              </a:rPr>
              <a:t>https://www.england.nhs.uk/primary-care/pharmacy/pharmacy-services/nhs-pharmacy-contraception-service/</a:t>
            </a:r>
            <a:endParaRPr lang="en-GB" sz="1500">
              <a:latin typeface="Arial"/>
              <a:cs typeface="Arial" panose="020B0604020202020204" pitchFamily="34" charset="0"/>
            </a:endParaRPr>
          </a:p>
          <a:p>
            <a:endParaRPr lang="en-GB" sz="1500">
              <a:latin typeface="Arial"/>
              <a:ea typeface="Calibri"/>
              <a:cs typeface="Arial"/>
            </a:endParaRPr>
          </a:p>
          <a:p>
            <a:r>
              <a:rPr lang="en-GB" sz="1500">
                <a:latin typeface="Arial"/>
                <a:cs typeface="Arial"/>
              </a:rPr>
              <a:t>Post 2:</a:t>
            </a:r>
            <a:endParaRPr lang="en-GB" sz="1500">
              <a:ea typeface="Calibri"/>
              <a:cs typeface="Calibri"/>
            </a:endParaRPr>
          </a:p>
          <a:p>
            <a:endParaRPr lang="en-GB" sz="1500">
              <a:latin typeface="Arial"/>
              <a:cs typeface="Arial"/>
            </a:endParaRPr>
          </a:p>
          <a:p>
            <a:r>
              <a:rPr lang="en-GB" sz="1500">
                <a:latin typeface="Arial"/>
                <a:cs typeface="Arial"/>
              </a:rPr>
              <a:t>The emergency contraceptive pill can be provided free of charge in community pharmacies, as part of the expanded NHS Pharmacy Contraception Service</a:t>
            </a:r>
            <a:endParaRPr lang="en-GB" sz="1500"/>
          </a:p>
          <a:p>
            <a:endParaRPr lang="en-GB" sz="1500">
              <a:latin typeface="Arial" panose="020B0604020202020204" pitchFamily="34" charset="0"/>
              <a:cs typeface="Arial" panose="020B0604020202020204" pitchFamily="34" charset="0"/>
            </a:endParaRPr>
          </a:p>
          <a:p>
            <a:r>
              <a:rPr lang="en-GB" sz="1500">
                <a:latin typeface="Arial"/>
                <a:cs typeface="Arial"/>
              </a:rPr>
              <a:t>For more information, including the updated service specification and patient group directions: </a:t>
            </a:r>
            <a:r>
              <a:rPr lang="en-GB" sz="1500">
                <a:latin typeface="Arial"/>
                <a:cs typeface="Arial"/>
                <a:hlinkClick r:id="rId3"/>
              </a:rPr>
              <a:t>https://www.england.nhs.uk/primary-care/pharmacy/pharmacy-services/nhs-pharmacy-contraception-service/</a:t>
            </a:r>
            <a:endParaRPr lang="en-GB" sz="1500">
              <a:latin typeface="Arial"/>
              <a:ea typeface="+mn-lt"/>
              <a:cs typeface="Calibri"/>
            </a:endParaRPr>
          </a:p>
        </p:txBody>
      </p:sp>
      <p:sp>
        <p:nvSpPr>
          <p:cNvPr id="10" name="Title 1">
            <a:extLst>
              <a:ext uri="{FF2B5EF4-FFF2-40B4-BE49-F238E27FC236}">
                <a16:creationId xmlns:a16="http://schemas.microsoft.com/office/drawing/2014/main" id="{35B5CF11-C8EF-A38B-C104-36A3ED8083F5}"/>
              </a:ext>
            </a:extLst>
          </p:cNvPr>
          <p:cNvSpPr txBox="1">
            <a:spLocks/>
          </p:cNvSpPr>
          <p:nvPr/>
        </p:nvSpPr>
        <p:spPr>
          <a:xfrm>
            <a:off x="266313" y="204490"/>
            <a:ext cx="10704000" cy="57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B8"/>
                </a:solidFill>
                <a:latin typeface="Arial"/>
                <a:cs typeface="Arial"/>
              </a:rPr>
              <a:t>Resources – emergency contraceptive pill</a:t>
            </a:r>
            <a:endParaRPr lang="en-US" sz="2800" b="1">
              <a:solidFill>
                <a:srgbClr val="005DB8"/>
              </a:solidFill>
              <a:latin typeface="Arial"/>
              <a:cs typeface="Arial"/>
            </a:endParaRPr>
          </a:p>
        </p:txBody>
      </p:sp>
      <p:pic>
        <p:nvPicPr>
          <p:cNvPr id="2" name="Picture 1" descr="A person standing next to a person at a pharmacy&#10;&#10;AI-generated content may be incorrect.">
            <a:extLst>
              <a:ext uri="{FF2B5EF4-FFF2-40B4-BE49-F238E27FC236}">
                <a16:creationId xmlns:a16="http://schemas.microsoft.com/office/drawing/2014/main" id="{1D8EB5E8-490B-FB23-DCA1-FE1B35035E61}"/>
              </a:ext>
            </a:extLst>
          </p:cNvPr>
          <p:cNvPicPr>
            <a:picLocks noChangeAspect="1"/>
          </p:cNvPicPr>
          <p:nvPr/>
        </p:nvPicPr>
        <p:blipFill>
          <a:blip r:embed="rId4"/>
          <a:stretch>
            <a:fillRect/>
          </a:stretch>
        </p:blipFill>
        <p:spPr>
          <a:xfrm>
            <a:off x="8941040" y="1869329"/>
            <a:ext cx="2878628" cy="2885555"/>
          </a:xfrm>
          <a:prstGeom prst="rect">
            <a:avLst/>
          </a:prstGeom>
        </p:spPr>
      </p:pic>
    </p:spTree>
    <p:extLst>
      <p:ext uri="{BB962C8B-B14F-4D97-AF65-F5344CB8AC3E}">
        <p14:creationId xmlns:p14="http://schemas.microsoft.com/office/powerpoint/2010/main" val="2435134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47B48-DC38-1346-7AFB-D298D1E35B5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2839FCC-BB52-8CEB-663A-2FF9B5FCEF94}"/>
              </a:ext>
            </a:extLst>
          </p:cNvPr>
          <p:cNvSpPr txBox="1"/>
          <p:nvPr/>
        </p:nvSpPr>
        <p:spPr>
          <a:xfrm>
            <a:off x="266314" y="891890"/>
            <a:ext cx="7945358" cy="6093976"/>
          </a:xfrm>
          <a:prstGeom prst="rect">
            <a:avLst/>
          </a:prstGeom>
          <a:noFill/>
        </p:spPr>
        <p:txBody>
          <a:bodyPr wrap="square" lIns="91440" tIns="45720" rIns="91440" bIns="45720" rtlCol="0" anchor="t">
            <a:spAutoFit/>
          </a:bodyPr>
          <a:lstStyle/>
          <a:p>
            <a:pPr algn="just"/>
            <a:r>
              <a:rPr lang="en-GB" sz="1500">
                <a:latin typeface="Arial"/>
                <a:ea typeface="MS Mincho"/>
                <a:cs typeface="Arial"/>
              </a:rPr>
              <a:t>Please help us get the message out there by using your social media channels to support the campaign: </a:t>
            </a:r>
            <a:endParaRPr lang="en-US" sz="1500">
              <a:latin typeface="Arial"/>
              <a:ea typeface="MS Mincho"/>
              <a:cs typeface="Arial"/>
            </a:endParaRPr>
          </a:p>
          <a:p>
            <a:pPr algn="just"/>
            <a:endParaRPr lang="en-GB" sz="1500">
              <a:latin typeface="Arial" panose="020B0604020202020204" pitchFamily="34" charset="0"/>
              <a:ea typeface="MS Mincho"/>
              <a:cs typeface="Arial" panose="020B0604020202020204" pitchFamily="34" charset="0"/>
            </a:endParaRPr>
          </a:p>
          <a:p>
            <a:r>
              <a:rPr lang="en-GB" sz="1500">
                <a:latin typeface="Arial"/>
                <a:cs typeface="Arial"/>
              </a:rPr>
              <a:t>Public-facing: </a:t>
            </a:r>
            <a:endParaRPr lang="en-GB" sz="1500" i="1">
              <a:highlight>
                <a:srgbClr val="FFFF00"/>
              </a:highlight>
              <a:latin typeface="Arial"/>
              <a:cs typeface="Arial"/>
            </a:endParaRPr>
          </a:p>
          <a:p>
            <a:endParaRPr lang="en-GB" sz="1500">
              <a:latin typeface="Arial" panose="020B0604020202020204" pitchFamily="34" charset="0"/>
              <a:cs typeface="Arial" panose="020B0604020202020204" pitchFamily="34" charset="0"/>
            </a:endParaRPr>
          </a:p>
          <a:p>
            <a:r>
              <a:rPr lang="en-GB" sz="1500">
                <a:latin typeface="Arial"/>
                <a:cs typeface="Arial"/>
              </a:rPr>
              <a:t>Post 1:</a:t>
            </a:r>
            <a:endParaRPr lang="en-GB" sz="1500">
              <a:latin typeface="Arial" panose="020B0604020202020204" pitchFamily="34" charset="0"/>
              <a:cs typeface="Arial" panose="020B0604020202020204" pitchFamily="34" charset="0"/>
            </a:endParaRPr>
          </a:p>
          <a:p>
            <a:endParaRPr lang="en-GB" sz="1500">
              <a:latin typeface="Arial" panose="020B0604020202020204" pitchFamily="34" charset="0"/>
              <a:cs typeface="Arial" panose="020B0604020202020204" pitchFamily="34" charset="0"/>
            </a:endParaRPr>
          </a:p>
          <a:p>
            <a:r>
              <a:rPr lang="en-GB" sz="1500">
                <a:latin typeface="Arial"/>
                <a:cs typeface="Arial"/>
              </a:rPr>
              <a:t>💊 If you need the emergency contraceptive pill, your local community pharmacy can provide this at no cost </a:t>
            </a:r>
          </a:p>
          <a:p>
            <a:endParaRPr lang="en-GB" sz="1500">
              <a:latin typeface="Arial"/>
              <a:cs typeface="Arial"/>
            </a:endParaRPr>
          </a:p>
          <a:p>
            <a:r>
              <a:rPr lang="en-GB" sz="1500">
                <a:latin typeface="Arial"/>
                <a:cs typeface="Arial"/>
              </a:rPr>
              <a:t>They can also talk through long-term contraception options with you at the same time</a:t>
            </a:r>
          </a:p>
          <a:p>
            <a:endParaRPr lang="en-GB" sz="1500">
              <a:latin typeface="Arial" panose="020B0604020202020204" pitchFamily="34" charset="0"/>
              <a:cs typeface="Arial" panose="020B0604020202020204" pitchFamily="34" charset="0"/>
            </a:endParaRPr>
          </a:p>
          <a:p>
            <a:r>
              <a:rPr lang="en-GB" sz="1500">
                <a:latin typeface="Arial"/>
                <a:cs typeface="Arial"/>
              </a:rPr>
              <a:t>Find a participating pharmacy: </a:t>
            </a:r>
            <a:r>
              <a:rPr lang="en-GB" sz="1500">
                <a:solidFill>
                  <a:srgbClr val="467886"/>
                </a:solidFill>
                <a:latin typeface="Arial"/>
                <a:ea typeface="+mn-lt"/>
                <a:cs typeface="Arial"/>
                <a:hlinkClick r:id="rId3"/>
              </a:rPr>
              <a:t>https://www.nhs.uk/service-search/sexual-health-services/find-emergency-contraception/</a:t>
            </a:r>
            <a:r>
              <a:rPr lang="en-GB" sz="1500">
                <a:latin typeface="Arial"/>
                <a:ea typeface="+mn-lt"/>
                <a:cs typeface="Arial"/>
              </a:rPr>
              <a:t> </a:t>
            </a:r>
            <a:endParaRPr lang="en-GB" sz="1500">
              <a:latin typeface="Arial"/>
              <a:ea typeface="Calibri"/>
              <a:cs typeface="Calibri"/>
            </a:endParaRPr>
          </a:p>
          <a:p>
            <a:endParaRPr lang="en-GB" sz="1500" b="1">
              <a:latin typeface="Arial" panose="020B0604020202020204" pitchFamily="34" charset="0"/>
              <a:cs typeface="Arial" panose="020B0604020202020204" pitchFamily="34" charset="0"/>
            </a:endParaRPr>
          </a:p>
          <a:p>
            <a:r>
              <a:rPr lang="en-GB" sz="1500">
                <a:latin typeface="Arial"/>
                <a:cs typeface="Arial"/>
              </a:rPr>
              <a:t>Post 2:</a:t>
            </a:r>
          </a:p>
          <a:p>
            <a:endParaRPr lang="en-GB" sz="1500">
              <a:latin typeface="Arial" panose="020B0604020202020204" pitchFamily="34" charset="0"/>
              <a:cs typeface="Arial" panose="020B0604020202020204" pitchFamily="34" charset="0"/>
            </a:endParaRPr>
          </a:p>
          <a:p>
            <a:r>
              <a:rPr lang="en-GB" sz="1500">
                <a:latin typeface="Arial"/>
                <a:cs typeface="Arial"/>
              </a:rPr>
              <a:t>💊 If you think you need the emergency contraceptive pill - 'morning after pill' - you can access this from your local pharmacy free of charge</a:t>
            </a:r>
          </a:p>
          <a:p>
            <a:endParaRPr lang="en-GB" sz="1500">
              <a:latin typeface="Arial" panose="020B0604020202020204" pitchFamily="34" charset="0"/>
              <a:cs typeface="Arial" panose="020B0604020202020204" pitchFamily="34" charset="0"/>
            </a:endParaRPr>
          </a:p>
          <a:p>
            <a:r>
              <a:rPr lang="en-GB" sz="1500">
                <a:latin typeface="Arial"/>
                <a:cs typeface="Arial"/>
              </a:rPr>
              <a:t>You can also discuss long-term options at the same time </a:t>
            </a:r>
            <a:endParaRPr lang="en-GB" sz="1500">
              <a:latin typeface="Arial" panose="020B0604020202020204" pitchFamily="34" charset="0"/>
              <a:cs typeface="Arial" panose="020B0604020202020204" pitchFamily="34" charset="0"/>
            </a:endParaRPr>
          </a:p>
          <a:p>
            <a:endParaRPr lang="en-GB" sz="1500">
              <a:latin typeface="Arial" panose="020B0604020202020204" pitchFamily="34" charset="0"/>
              <a:cs typeface="Arial" panose="020B0604020202020204" pitchFamily="34" charset="0"/>
            </a:endParaRPr>
          </a:p>
          <a:p>
            <a:r>
              <a:rPr lang="en-GB" sz="1500">
                <a:latin typeface="Arial"/>
                <a:cs typeface="Arial"/>
              </a:rPr>
              <a:t>Find a participating pharmacy: </a:t>
            </a:r>
            <a:r>
              <a:rPr lang="en-GB" sz="1500">
                <a:solidFill>
                  <a:srgbClr val="467886"/>
                </a:solidFill>
                <a:latin typeface="Arial"/>
                <a:ea typeface="+mn-lt"/>
                <a:cs typeface="Arial"/>
                <a:hlinkClick r:id="rId3"/>
              </a:rPr>
              <a:t>https://www.nhs.uk/service-search/sexual-health-services/find-emergency-contraception/</a:t>
            </a:r>
            <a:r>
              <a:rPr lang="en-GB" sz="1500">
                <a:latin typeface="Arial"/>
                <a:ea typeface="+mn-lt"/>
                <a:cs typeface="Arial"/>
              </a:rPr>
              <a:t> </a:t>
            </a:r>
          </a:p>
          <a:p>
            <a:endParaRPr lang="en-GB" sz="1500">
              <a:latin typeface="Arial" panose="020B0604020202020204" pitchFamily="34" charset="0"/>
              <a:cs typeface="Arial" panose="020B0604020202020204" pitchFamily="34" charset="0"/>
            </a:endParaRPr>
          </a:p>
          <a:p>
            <a:endParaRPr lang="en-GB" sz="1500" b="1">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BA2DBEA5-C224-4864-BED1-D8E72555E45E}"/>
              </a:ext>
            </a:extLst>
          </p:cNvPr>
          <p:cNvSpPr txBox="1">
            <a:spLocks/>
          </p:cNvSpPr>
          <p:nvPr/>
        </p:nvSpPr>
        <p:spPr>
          <a:xfrm>
            <a:off x="266313" y="204490"/>
            <a:ext cx="10704000" cy="57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B8"/>
                </a:solidFill>
                <a:latin typeface="Arial"/>
                <a:cs typeface="Arial"/>
              </a:rPr>
              <a:t>Resources – emergency contraceptive pill</a:t>
            </a:r>
            <a:endParaRPr lang="en-US" sz="2800" b="1">
              <a:solidFill>
                <a:srgbClr val="005DB8"/>
              </a:solidFill>
              <a:latin typeface="Arial"/>
              <a:cs typeface="Arial"/>
            </a:endParaRPr>
          </a:p>
        </p:txBody>
      </p:sp>
      <p:pic>
        <p:nvPicPr>
          <p:cNvPr id="8" name="Picture 7">
            <a:extLst>
              <a:ext uri="{FF2B5EF4-FFF2-40B4-BE49-F238E27FC236}">
                <a16:creationId xmlns:a16="http://schemas.microsoft.com/office/drawing/2014/main" id="{EDB6B61D-B6B2-90F6-A543-5C09A60F75AB}"/>
              </a:ext>
            </a:extLst>
          </p:cNvPr>
          <p:cNvPicPr>
            <a:picLocks noChangeAspect="1"/>
          </p:cNvPicPr>
          <p:nvPr/>
        </p:nvPicPr>
        <p:blipFill>
          <a:blip r:embed="rId4"/>
          <a:stretch>
            <a:fillRect/>
          </a:stretch>
        </p:blipFill>
        <p:spPr>
          <a:xfrm>
            <a:off x="8498541" y="1093694"/>
            <a:ext cx="3236758" cy="1820676"/>
          </a:xfrm>
          <a:prstGeom prst="rect">
            <a:avLst/>
          </a:prstGeom>
        </p:spPr>
      </p:pic>
      <p:pic>
        <p:nvPicPr>
          <p:cNvPr id="9" name="Picture 8">
            <a:extLst>
              <a:ext uri="{FF2B5EF4-FFF2-40B4-BE49-F238E27FC236}">
                <a16:creationId xmlns:a16="http://schemas.microsoft.com/office/drawing/2014/main" id="{0D5B8E04-8CCD-9CCA-3277-FD91357F0B5E}"/>
              </a:ext>
            </a:extLst>
          </p:cNvPr>
          <p:cNvPicPr>
            <a:picLocks noChangeAspect="1"/>
          </p:cNvPicPr>
          <p:nvPr/>
        </p:nvPicPr>
        <p:blipFill>
          <a:blip r:embed="rId5"/>
          <a:stretch>
            <a:fillRect/>
          </a:stretch>
        </p:blipFill>
        <p:spPr>
          <a:xfrm>
            <a:off x="9098305" y="3148310"/>
            <a:ext cx="2037229" cy="3621741"/>
          </a:xfrm>
          <a:prstGeom prst="rect">
            <a:avLst/>
          </a:prstGeom>
        </p:spPr>
      </p:pic>
    </p:spTree>
    <p:extLst>
      <p:ext uri="{BB962C8B-B14F-4D97-AF65-F5344CB8AC3E}">
        <p14:creationId xmlns:p14="http://schemas.microsoft.com/office/powerpoint/2010/main" val="885457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449DF-0D87-7AEA-0E33-6E0B15FA106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59ADD4D-E2BE-9458-9136-97846F744247}"/>
              </a:ext>
            </a:extLst>
          </p:cNvPr>
          <p:cNvSpPr txBox="1"/>
          <p:nvPr/>
        </p:nvSpPr>
        <p:spPr>
          <a:xfrm>
            <a:off x="266314" y="891890"/>
            <a:ext cx="7945358" cy="1938992"/>
          </a:xfrm>
          <a:prstGeom prst="rect">
            <a:avLst/>
          </a:prstGeom>
          <a:noFill/>
        </p:spPr>
        <p:txBody>
          <a:bodyPr wrap="square" lIns="91440" tIns="45720" rIns="91440" bIns="45720" rtlCol="0" anchor="t">
            <a:spAutoFit/>
          </a:bodyPr>
          <a:lstStyle/>
          <a:p>
            <a:pPr algn="just"/>
            <a:r>
              <a:rPr lang="en-GB" sz="1500">
                <a:latin typeface="Arial"/>
                <a:ea typeface="MS Mincho"/>
                <a:cs typeface="Arial"/>
              </a:rPr>
              <a:t>Please help us get the message out there by using your social media channels to support the campaign: </a:t>
            </a:r>
            <a:endParaRPr lang="en-US" sz="1500">
              <a:latin typeface="Arial"/>
              <a:ea typeface="MS Mincho"/>
              <a:cs typeface="Arial"/>
            </a:endParaRPr>
          </a:p>
          <a:p>
            <a:pPr algn="just"/>
            <a:endParaRPr lang="en-GB" sz="1500">
              <a:latin typeface="Arial" panose="020B0604020202020204" pitchFamily="34" charset="0"/>
              <a:ea typeface="MS Mincho"/>
              <a:cs typeface="Arial" panose="020B0604020202020204" pitchFamily="34" charset="0"/>
            </a:endParaRPr>
          </a:p>
          <a:p>
            <a:r>
              <a:rPr lang="en-GB" sz="1500">
                <a:latin typeface="Arial"/>
                <a:cs typeface="Arial"/>
              </a:rPr>
              <a:t>Public-facing: </a:t>
            </a:r>
            <a:endParaRPr lang="en-GB" sz="1500" i="1">
              <a:highlight>
                <a:srgbClr val="FFFF00"/>
              </a:highlight>
              <a:latin typeface="Arial"/>
              <a:cs typeface="Arial"/>
            </a:endParaRPr>
          </a:p>
          <a:p>
            <a:endParaRPr lang="en-GB" sz="1500">
              <a:latin typeface="Arial" panose="020B0604020202020204" pitchFamily="34" charset="0"/>
              <a:cs typeface="Arial" panose="020B0604020202020204" pitchFamily="34" charset="0"/>
            </a:endParaRPr>
          </a:p>
          <a:p>
            <a:endParaRPr lang="en-GB" sz="1500">
              <a:latin typeface="Arial"/>
              <a:ea typeface="Calibri"/>
              <a:cs typeface="Arial"/>
            </a:endParaRPr>
          </a:p>
          <a:p>
            <a:endParaRPr lang="en-GB" sz="1500">
              <a:latin typeface="Arial" panose="020B0604020202020204" pitchFamily="34" charset="0"/>
              <a:cs typeface="Arial" panose="020B0604020202020204" pitchFamily="34" charset="0"/>
            </a:endParaRPr>
          </a:p>
          <a:p>
            <a:endParaRPr lang="en-GB" sz="1500" b="1">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0003C5C1-731F-34B1-8FDA-E67C3F43A329}"/>
              </a:ext>
            </a:extLst>
          </p:cNvPr>
          <p:cNvSpPr txBox="1">
            <a:spLocks/>
          </p:cNvSpPr>
          <p:nvPr/>
        </p:nvSpPr>
        <p:spPr>
          <a:xfrm>
            <a:off x="266313" y="204490"/>
            <a:ext cx="10704000" cy="57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B8"/>
                </a:solidFill>
                <a:latin typeface="Arial"/>
                <a:cs typeface="Arial"/>
              </a:rPr>
              <a:t>Resources – emergency contraceptive pill</a:t>
            </a:r>
            <a:endParaRPr lang="en-US" sz="2800" b="1">
              <a:solidFill>
                <a:srgbClr val="005DB8"/>
              </a:solidFill>
              <a:latin typeface="Arial"/>
              <a:cs typeface="Arial"/>
            </a:endParaRPr>
          </a:p>
        </p:txBody>
      </p:sp>
      <p:graphicFrame>
        <p:nvGraphicFramePr>
          <p:cNvPr id="2" name="Table 1">
            <a:extLst>
              <a:ext uri="{FF2B5EF4-FFF2-40B4-BE49-F238E27FC236}">
                <a16:creationId xmlns:a16="http://schemas.microsoft.com/office/drawing/2014/main" id="{78818608-9964-6732-DBAD-C0F9A8713D2A}"/>
              </a:ext>
            </a:extLst>
          </p:cNvPr>
          <p:cNvGraphicFramePr>
            <a:graphicFrameLocks noGrp="1"/>
          </p:cNvGraphicFramePr>
          <p:nvPr/>
        </p:nvGraphicFramePr>
        <p:xfrm>
          <a:off x="377684" y="2083522"/>
          <a:ext cx="6168888" cy="1855305"/>
        </p:xfrm>
        <a:graphic>
          <a:graphicData uri="http://schemas.openxmlformats.org/drawingml/2006/table">
            <a:tbl>
              <a:tblPr firstRow="1" firstCol="1" bandRow="1">
                <a:tableStyleId>{5C22544A-7EE6-4342-B048-85BDC9FD1C3A}</a:tableStyleId>
              </a:tblPr>
              <a:tblGrid>
                <a:gridCol w="1709124">
                  <a:extLst>
                    <a:ext uri="{9D8B030D-6E8A-4147-A177-3AD203B41FA5}">
                      <a16:colId xmlns:a16="http://schemas.microsoft.com/office/drawing/2014/main" val="1705164041"/>
                    </a:ext>
                  </a:extLst>
                </a:gridCol>
                <a:gridCol w="2670720">
                  <a:extLst>
                    <a:ext uri="{9D8B030D-6E8A-4147-A177-3AD203B41FA5}">
                      <a16:colId xmlns:a16="http://schemas.microsoft.com/office/drawing/2014/main" val="2022528099"/>
                    </a:ext>
                  </a:extLst>
                </a:gridCol>
                <a:gridCol w="1789044">
                  <a:extLst>
                    <a:ext uri="{9D8B030D-6E8A-4147-A177-3AD203B41FA5}">
                      <a16:colId xmlns:a16="http://schemas.microsoft.com/office/drawing/2014/main" val="1556084384"/>
                    </a:ext>
                  </a:extLst>
                </a:gridCol>
              </a:tblGrid>
              <a:tr h="1855305">
                <a:tc>
                  <a:txBody>
                    <a:bodyPr/>
                    <a:lstStyle/>
                    <a:p>
                      <a:pPr algn="ctr">
                        <a:buNone/>
                      </a:pPr>
                      <a:r>
                        <a:rPr lang="en-GB" sz="1100" b="0">
                          <a:solidFill>
                            <a:schemeClr val="tx1"/>
                          </a:solidFill>
                          <a:effectLst/>
                          <a:latin typeface="Arial" panose="020B0604020202020204" pitchFamily="34" charset="0"/>
                          <a:cs typeface="Arial" panose="020B0604020202020204" pitchFamily="34" charset="0"/>
                        </a:rPr>
                        <a:t>NHSUK Instagram (4x5) </a:t>
                      </a:r>
                      <a:endParaRPr lang="en-GB"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1100" b="0">
                          <a:solidFill>
                            <a:schemeClr val="tx1"/>
                          </a:solidFill>
                          <a:effectLst/>
                          <a:latin typeface="Arial" panose="020B0604020202020204" pitchFamily="34" charset="0"/>
                          <a:cs typeface="Arial" panose="020B0604020202020204" pitchFamily="34" charset="0"/>
                        </a:rPr>
                        <a:t>If you need the emergency contraceptive pill, you can get it free from pharmacies across England — without needing an appointment with your GP or at a sexual health clinic. </a:t>
                      </a:r>
                      <a:endParaRPr lang="en-GB" sz="1200" b="0">
                        <a:solidFill>
                          <a:schemeClr val="tx1"/>
                        </a:solidFill>
                        <a:effectLst/>
                        <a:latin typeface="Arial" panose="020B0604020202020204" pitchFamily="34" charset="0"/>
                        <a:cs typeface="Arial" panose="020B0604020202020204" pitchFamily="34" charset="0"/>
                      </a:endParaRPr>
                    </a:p>
                    <a:p>
                      <a:pPr>
                        <a:buNone/>
                      </a:pPr>
                      <a:r>
                        <a:rPr lang="en-GB" sz="1100" b="0">
                          <a:solidFill>
                            <a:schemeClr val="tx1"/>
                          </a:solidFill>
                          <a:effectLst/>
                          <a:latin typeface="Arial" panose="020B0604020202020204" pitchFamily="34" charset="0"/>
                          <a:cs typeface="Arial" panose="020B0604020202020204" pitchFamily="34" charset="0"/>
                        </a:rPr>
                        <a:t> </a:t>
                      </a:r>
                      <a:endParaRPr lang="en-GB" sz="1200" b="0">
                        <a:solidFill>
                          <a:schemeClr val="tx1"/>
                        </a:solidFill>
                        <a:effectLst/>
                        <a:latin typeface="Arial" panose="020B0604020202020204" pitchFamily="34" charset="0"/>
                        <a:cs typeface="Arial" panose="020B0604020202020204" pitchFamily="34" charset="0"/>
                      </a:endParaRPr>
                    </a:p>
                    <a:p>
                      <a:pPr>
                        <a:buNone/>
                      </a:pPr>
                      <a:r>
                        <a:rPr lang="en-GB" sz="1100" b="0">
                          <a:solidFill>
                            <a:schemeClr val="tx1"/>
                          </a:solidFill>
                          <a:effectLst/>
                          <a:latin typeface="Arial" panose="020B0604020202020204" pitchFamily="34" charset="0"/>
                          <a:cs typeface="Arial" panose="020B0604020202020204" pitchFamily="34" charset="0"/>
                        </a:rPr>
                        <a:t>Search ‘find emergency contraception NHS’ to find your nearest participating pharmacy. </a:t>
                      </a:r>
                      <a:endParaRPr lang="en-GB" sz="1200" b="0">
                        <a:solidFill>
                          <a:schemeClr val="tx1"/>
                        </a:solidFill>
                        <a:effectLst/>
                        <a:latin typeface="Arial" panose="020B0604020202020204" pitchFamily="34" charset="0"/>
                        <a:cs typeface="Arial" panose="020B0604020202020204" pitchFamily="34" charset="0"/>
                      </a:endParaRPr>
                    </a:p>
                    <a:p>
                      <a:pPr>
                        <a:buNone/>
                      </a:pPr>
                      <a:r>
                        <a:rPr lang="en-GB" sz="1100" b="0">
                          <a:solidFill>
                            <a:schemeClr val="tx1"/>
                          </a:solidFill>
                          <a:effectLst/>
                          <a:latin typeface="Arial" panose="020B0604020202020204" pitchFamily="34" charset="0"/>
                          <a:cs typeface="Arial" panose="020B0604020202020204" pitchFamily="34" charset="0"/>
                        </a:rPr>
                        <a:t> </a:t>
                      </a:r>
                      <a:endParaRPr lang="en-GB"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900" b="0" dirty="0">
                          <a:solidFill>
                            <a:schemeClr val="tx1"/>
                          </a:solidFill>
                          <a:effectLst/>
                          <a:latin typeface="Arial" panose="020B0604020202020204" pitchFamily="34" charset="0"/>
                          <a:cs typeface="Arial" panose="020B0604020202020204" pitchFamily="34" charset="0"/>
                        </a:rPr>
                        <a:t> </a:t>
                      </a:r>
                    </a:p>
                    <a:p>
                      <a:pPr>
                        <a:buNone/>
                      </a:pPr>
                      <a:r>
                        <a:rPr lang="en-GB" sz="1200" b="0" dirty="0">
                          <a:solidFill>
                            <a:schemeClr val="tx1"/>
                          </a:solidFill>
                          <a:effectLst/>
                          <a:latin typeface="Arial" panose="020B0604020202020204" pitchFamily="34" charset="0"/>
                          <a:cs typeface="Arial" panose="020B0604020202020204" pitchFamily="34" charset="0"/>
                        </a:rPr>
                        <a:t> </a:t>
                      </a:r>
                      <a:endParaRPr lang="en-GB" sz="1200" b="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5649174"/>
                  </a:ext>
                </a:extLst>
              </a:tr>
            </a:tbl>
          </a:graphicData>
        </a:graphic>
      </p:graphicFrame>
      <p:graphicFrame>
        <p:nvGraphicFramePr>
          <p:cNvPr id="3" name="Table 2">
            <a:extLst>
              <a:ext uri="{FF2B5EF4-FFF2-40B4-BE49-F238E27FC236}">
                <a16:creationId xmlns:a16="http://schemas.microsoft.com/office/drawing/2014/main" id="{06D1F398-29B1-1A74-E11F-6BE4419160A6}"/>
              </a:ext>
            </a:extLst>
          </p:cNvPr>
          <p:cNvGraphicFramePr>
            <a:graphicFrameLocks noGrp="1"/>
          </p:cNvGraphicFramePr>
          <p:nvPr/>
        </p:nvGraphicFramePr>
        <p:xfrm>
          <a:off x="384311" y="3938827"/>
          <a:ext cx="6162261" cy="1771650"/>
        </p:xfrm>
        <a:graphic>
          <a:graphicData uri="http://schemas.openxmlformats.org/drawingml/2006/table">
            <a:tbl>
              <a:tblPr firstRow="1" firstCol="1" bandRow="1">
                <a:tableStyleId>{5C22544A-7EE6-4342-B048-85BDC9FD1C3A}</a:tableStyleId>
              </a:tblPr>
              <a:tblGrid>
                <a:gridCol w="1716157">
                  <a:extLst>
                    <a:ext uri="{9D8B030D-6E8A-4147-A177-3AD203B41FA5}">
                      <a16:colId xmlns:a16="http://schemas.microsoft.com/office/drawing/2014/main" val="130594130"/>
                    </a:ext>
                  </a:extLst>
                </a:gridCol>
                <a:gridCol w="2657061">
                  <a:extLst>
                    <a:ext uri="{9D8B030D-6E8A-4147-A177-3AD203B41FA5}">
                      <a16:colId xmlns:a16="http://schemas.microsoft.com/office/drawing/2014/main" val="2774181369"/>
                    </a:ext>
                  </a:extLst>
                </a:gridCol>
                <a:gridCol w="1789043">
                  <a:extLst>
                    <a:ext uri="{9D8B030D-6E8A-4147-A177-3AD203B41FA5}">
                      <a16:colId xmlns:a16="http://schemas.microsoft.com/office/drawing/2014/main" val="936472689"/>
                    </a:ext>
                  </a:extLst>
                </a:gridCol>
              </a:tblGrid>
              <a:tr h="909071">
                <a:tc>
                  <a:txBody>
                    <a:bodyPr/>
                    <a:lstStyle/>
                    <a:p>
                      <a:pPr algn="ctr">
                        <a:buNone/>
                      </a:pPr>
                      <a:r>
                        <a:rPr lang="en-GB" sz="1100" b="0">
                          <a:solidFill>
                            <a:schemeClr val="tx1"/>
                          </a:solidFill>
                          <a:effectLst/>
                          <a:latin typeface="Arial" panose="020B0604020202020204" pitchFamily="34" charset="0"/>
                          <a:cs typeface="Arial" panose="020B0604020202020204" pitchFamily="34" charset="0"/>
                        </a:rPr>
                        <a:t>NHSUK Instagram story (9x16)</a:t>
                      </a:r>
                      <a:endParaRPr lang="en-GB"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1100" b="0">
                          <a:solidFill>
                            <a:schemeClr val="tx1"/>
                          </a:solidFill>
                          <a:effectLst/>
                          <a:latin typeface="Arial" panose="020B0604020202020204" pitchFamily="34" charset="0"/>
                          <a:cs typeface="Arial" panose="020B0604020202020204" pitchFamily="34" charset="0"/>
                        </a:rPr>
                        <a:t>Text on link sticker: Find your nearest participating pharmacy </a:t>
                      </a:r>
                      <a:endParaRPr lang="en-GB" sz="1200" b="0">
                        <a:solidFill>
                          <a:schemeClr val="tx1"/>
                        </a:solidFill>
                        <a:effectLst/>
                        <a:latin typeface="Arial" panose="020B0604020202020204" pitchFamily="34" charset="0"/>
                        <a:cs typeface="Arial" panose="020B0604020202020204" pitchFamily="34" charset="0"/>
                      </a:endParaRPr>
                    </a:p>
                    <a:p>
                      <a:pPr>
                        <a:buNone/>
                      </a:pPr>
                      <a:r>
                        <a:rPr lang="en-GB" sz="1100" b="0">
                          <a:solidFill>
                            <a:schemeClr val="tx1"/>
                          </a:solidFill>
                          <a:effectLst/>
                          <a:latin typeface="Arial" panose="020B0604020202020204" pitchFamily="34" charset="0"/>
                          <a:cs typeface="Arial" panose="020B0604020202020204" pitchFamily="34" charset="0"/>
                        </a:rPr>
                        <a:t>URL: </a:t>
                      </a:r>
                      <a:r>
                        <a:rPr lang="en-GB" sz="1100" b="0" u="sng">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https://www.nhs.uk/service-search/sexual-health-services/find-emergency-contraception/</a:t>
                      </a:r>
                      <a:r>
                        <a:rPr lang="en-GB" sz="1100" b="0">
                          <a:solidFill>
                            <a:schemeClr val="tx1"/>
                          </a:solidFill>
                          <a:effectLst/>
                          <a:latin typeface="Arial" panose="020B0604020202020204" pitchFamily="34" charset="0"/>
                          <a:cs typeface="Arial" panose="020B0604020202020204" pitchFamily="34" charset="0"/>
                        </a:rPr>
                        <a:t> </a:t>
                      </a:r>
                      <a:endParaRPr lang="en-GB" sz="1200" b="0">
                        <a:solidFill>
                          <a:schemeClr val="tx1"/>
                        </a:solidFill>
                        <a:effectLst/>
                        <a:latin typeface="Arial" panose="020B0604020202020204" pitchFamily="34" charset="0"/>
                        <a:cs typeface="Arial" panose="020B0604020202020204" pitchFamily="34" charset="0"/>
                      </a:endParaRPr>
                    </a:p>
                    <a:p>
                      <a:pPr>
                        <a:buNone/>
                      </a:pPr>
                      <a:endParaRPr lang="en-GB"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a:buNone/>
                      </a:pPr>
                      <a:endParaRPr lang="en-GB"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a:buNone/>
                      </a:pPr>
                      <a:endParaRPr lang="en-GB"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a:buNone/>
                      </a:pPr>
                      <a:endParaRPr lang="en-GB"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a:buNone/>
                      </a:pPr>
                      <a:endParaRPr lang="en-GB"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900" b="0">
                          <a:solidFill>
                            <a:schemeClr val="tx1"/>
                          </a:solidFill>
                          <a:effectLst/>
                          <a:latin typeface="Arial" panose="020B0604020202020204" pitchFamily="34" charset="0"/>
                          <a:cs typeface="Arial" panose="020B0604020202020204" pitchFamily="34" charset="0"/>
                        </a:rPr>
                        <a:t> </a:t>
                      </a:r>
                    </a:p>
                    <a:p>
                      <a:pPr>
                        <a:buNone/>
                      </a:pPr>
                      <a:r>
                        <a:rPr lang="en-GB" sz="1200" b="0">
                          <a:solidFill>
                            <a:schemeClr val="tx1"/>
                          </a:solidFill>
                          <a:effectLst/>
                          <a:latin typeface="Arial" panose="020B0604020202020204" pitchFamily="34" charset="0"/>
                          <a:cs typeface="Arial" panose="020B0604020202020204" pitchFamily="34" charset="0"/>
                        </a:rPr>
                        <a:t> </a:t>
                      </a:r>
                    </a:p>
                    <a:p>
                      <a:pPr>
                        <a:buNone/>
                      </a:pPr>
                      <a:r>
                        <a:rPr lang="en-GB" sz="1200" b="0">
                          <a:solidFill>
                            <a:schemeClr val="tx1"/>
                          </a:solidFill>
                          <a:effectLst/>
                          <a:latin typeface="Arial" panose="020B0604020202020204" pitchFamily="34" charset="0"/>
                          <a:cs typeface="Arial" panose="020B0604020202020204" pitchFamily="34" charset="0"/>
                        </a:rPr>
                        <a:t> </a:t>
                      </a:r>
                      <a:endParaRPr lang="en-GB"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174158"/>
                  </a:ext>
                </a:extLst>
              </a:tr>
            </a:tbl>
          </a:graphicData>
        </a:graphic>
      </p:graphicFrame>
      <p:graphicFrame>
        <p:nvGraphicFramePr>
          <p:cNvPr id="6" name="Table 5">
            <a:extLst>
              <a:ext uri="{FF2B5EF4-FFF2-40B4-BE49-F238E27FC236}">
                <a16:creationId xmlns:a16="http://schemas.microsoft.com/office/drawing/2014/main" id="{C6B00B71-9510-9610-DA6A-0C0D706931EF}"/>
              </a:ext>
            </a:extLst>
          </p:cNvPr>
          <p:cNvGraphicFramePr>
            <a:graphicFrameLocks noGrp="1"/>
          </p:cNvGraphicFramePr>
          <p:nvPr/>
        </p:nvGraphicFramePr>
        <p:xfrm>
          <a:off x="6771860" y="2084383"/>
          <a:ext cx="5035826" cy="2764376"/>
        </p:xfrm>
        <a:graphic>
          <a:graphicData uri="http://schemas.openxmlformats.org/drawingml/2006/table">
            <a:tbl>
              <a:tblPr firstRow="1" firstCol="1" bandRow="1">
                <a:tableStyleId>{5C22544A-7EE6-4342-B048-85BDC9FD1C3A}</a:tableStyleId>
              </a:tblPr>
              <a:tblGrid>
                <a:gridCol w="732043">
                  <a:extLst>
                    <a:ext uri="{9D8B030D-6E8A-4147-A177-3AD203B41FA5}">
                      <a16:colId xmlns:a16="http://schemas.microsoft.com/office/drawing/2014/main" val="1446468775"/>
                    </a:ext>
                  </a:extLst>
                </a:gridCol>
                <a:gridCol w="2879175">
                  <a:extLst>
                    <a:ext uri="{9D8B030D-6E8A-4147-A177-3AD203B41FA5}">
                      <a16:colId xmlns:a16="http://schemas.microsoft.com/office/drawing/2014/main" val="3311754592"/>
                    </a:ext>
                  </a:extLst>
                </a:gridCol>
                <a:gridCol w="1424608">
                  <a:extLst>
                    <a:ext uri="{9D8B030D-6E8A-4147-A177-3AD203B41FA5}">
                      <a16:colId xmlns:a16="http://schemas.microsoft.com/office/drawing/2014/main" val="2909107684"/>
                    </a:ext>
                  </a:extLst>
                </a:gridCol>
              </a:tblGrid>
              <a:tr h="2764376">
                <a:tc>
                  <a:txBody>
                    <a:bodyPr/>
                    <a:lstStyle/>
                    <a:p>
                      <a:pPr algn="ctr">
                        <a:buNone/>
                      </a:pPr>
                      <a:r>
                        <a:rPr lang="en-GB" sz="1100" b="0">
                          <a:solidFill>
                            <a:schemeClr val="tx1"/>
                          </a:solidFill>
                          <a:effectLst/>
                          <a:latin typeface="Arial" panose="020B0604020202020204" pitchFamily="34" charset="0"/>
                          <a:cs typeface="Arial" panose="020B0604020202020204" pitchFamily="34" charset="0"/>
                        </a:rPr>
                        <a:t>NHSUK Facebook and X </a:t>
                      </a:r>
                      <a:endParaRPr lang="en-GB" sz="1200" b="0">
                        <a:solidFill>
                          <a:schemeClr val="tx1"/>
                        </a:solidFill>
                        <a:effectLst/>
                        <a:latin typeface="Arial" panose="020B0604020202020204" pitchFamily="34" charset="0"/>
                        <a:cs typeface="Arial" panose="020B0604020202020204" pitchFamily="34" charset="0"/>
                      </a:endParaRPr>
                    </a:p>
                    <a:p>
                      <a:pPr algn="ctr">
                        <a:buNone/>
                      </a:pPr>
                      <a:r>
                        <a:rPr lang="en-GB" sz="1100" b="0">
                          <a:solidFill>
                            <a:schemeClr val="tx1"/>
                          </a:solidFill>
                          <a:effectLst/>
                          <a:latin typeface="Arial" panose="020B0604020202020204" pitchFamily="34" charset="0"/>
                          <a:cs typeface="Arial" panose="020B0604020202020204" pitchFamily="34" charset="0"/>
                        </a:rPr>
                        <a:t>(4x5 or 1x1)</a:t>
                      </a:r>
                      <a:endParaRPr lang="en-GB"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1100" b="0">
                          <a:solidFill>
                            <a:schemeClr val="tx1"/>
                          </a:solidFill>
                          <a:effectLst/>
                          <a:latin typeface="Arial" panose="020B0604020202020204" pitchFamily="34" charset="0"/>
                          <a:cs typeface="Arial" panose="020B0604020202020204" pitchFamily="34" charset="0"/>
                        </a:rPr>
                        <a:t>If you need the emergency contraceptive pill, you can get it free from pharmacies across England — without needing an appointment with your GP or at a sexual health clinic. </a:t>
                      </a:r>
                      <a:endParaRPr lang="en-GB" sz="1200" b="0">
                        <a:solidFill>
                          <a:schemeClr val="tx1"/>
                        </a:solidFill>
                        <a:effectLst/>
                        <a:latin typeface="Arial" panose="020B0604020202020204" pitchFamily="34" charset="0"/>
                        <a:cs typeface="Arial" panose="020B0604020202020204" pitchFamily="34" charset="0"/>
                      </a:endParaRPr>
                    </a:p>
                    <a:p>
                      <a:pPr>
                        <a:buNone/>
                      </a:pPr>
                      <a:r>
                        <a:rPr lang="en-GB" sz="1100" b="0">
                          <a:solidFill>
                            <a:schemeClr val="tx1"/>
                          </a:solidFill>
                          <a:effectLst/>
                          <a:latin typeface="Arial" panose="020B0604020202020204" pitchFamily="34" charset="0"/>
                          <a:cs typeface="Arial" panose="020B0604020202020204" pitchFamily="34" charset="0"/>
                        </a:rPr>
                        <a:t> </a:t>
                      </a:r>
                      <a:endParaRPr lang="en-GB" sz="1200" b="0">
                        <a:solidFill>
                          <a:schemeClr val="tx1"/>
                        </a:solidFill>
                        <a:effectLst/>
                        <a:latin typeface="Arial" panose="020B0604020202020204" pitchFamily="34" charset="0"/>
                        <a:cs typeface="Arial" panose="020B0604020202020204" pitchFamily="34" charset="0"/>
                      </a:endParaRPr>
                    </a:p>
                    <a:p>
                      <a:pPr>
                        <a:buNone/>
                      </a:pPr>
                      <a:r>
                        <a:rPr lang="en-GB" sz="1100" b="0">
                          <a:solidFill>
                            <a:schemeClr val="tx1"/>
                          </a:solidFill>
                          <a:effectLst/>
                          <a:latin typeface="Arial" panose="020B0604020202020204" pitchFamily="34" charset="0"/>
                          <a:cs typeface="Arial" panose="020B0604020202020204" pitchFamily="34" charset="0"/>
                        </a:rPr>
                        <a:t>Pharmacists can provide advice and support. Find your nearest participating pharmacy: </a:t>
                      </a:r>
                      <a:r>
                        <a:rPr lang="en-GB" sz="1100" b="0" u="sng">
                          <a:solidFill>
                            <a:schemeClr val="tx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https://www.nhs.uk/service-search/sexual-health-services/find-emergency-contraception/</a:t>
                      </a:r>
                      <a:r>
                        <a:rPr lang="en-GB" sz="1100" b="0">
                          <a:solidFill>
                            <a:schemeClr val="tx1"/>
                          </a:solidFill>
                          <a:effectLst/>
                          <a:latin typeface="Arial" panose="020B0604020202020204" pitchFamily="34" charset="0"/>
                          <a:cs typeface="Arial" panose="020B0604020202020204" pitchFamily="34" charset="0"/>
                        </a:rPr>
                        <a:t> </a:t>
                      </a:r>
                      <a:endParaRPr lang="en-GB" sz="1200" b="0">
                        <a:solidFill>
                          <a:schemeClr val="tx1"/>
                        </a:solidFill>
                        <a:effectLst/>
                        <a:latin typeface="Arial" panose="020B0604020202020204" pitchFamily="34" charset="0"/>
                        <a:cs typeface="Arial" panose="020B0604020202020204" pitchFamily="34" charset="0"/>
                      </a:endParaRPr>
                    </a:p>
                    <a:p>
                      <a:pPr>
                        <a:buNone/>
                      </a:pPr>
                      <a:r>
                        <a:rPr lang="en-GB" sz="1100" b="0">
                          <a:solidFill>
                            <a:schemeClr val="tx1"/>
                          </a:solidFill>
                          <a:effectLst/>
                          <a:latin typeface="Arial" panose="020B0604020202020204" pitchFamily="34" charset="0"/>
                          <a:cs typeface="Arial" panose="020B0604020202020204" pitchFamily="34" charset="0"/>
                        </a:rPr>
                        <a:t> </a:t>
                      </a:r>
                      <a:endParaRPr lang="en-GB"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900" b="0">
                          <a:solidFill>
                            <a:schemeClr val="tx1"/>
                          </a:solidFill>
                          <a:effectLst/>
                          <a:latin typeface="Arial" panose="020B0604020202020204" pitchFamily="34" charset="0"/>
                          <a:cs typeface="Arial" panose="020B0604020202020204" pitchFamily="34" charset="0"/>
                        </a:rPr>
                        <a:t> </a:t>
                      </a:r>
                      <a:endParaRPr lang="en-GB" sz="9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8029085"/>
                  </a:ext>
                </a:extLst>
              </a:tr>
            </a:tbl>
          </a:graphicData>
        </a:graphic>
      </p:graphicFrame>
      <p:pic>
        <p:nvPicPr>
          <p:cNvPr id="5" name="Picture 4">
            <a:extLst>
              <a:ext uri="{FF2B5EF4-FFF2-40B4-BE49-F238E27FC236}">
                <a16:creationId xmlns:a16="http://schemas.microsoft.com/office/drawing/2014/main" id="{613515AF-A424-5A2D-EEDA-5BB6C4F7A9B0}"/>
              </a:ext>
            </a:extLst>
          </p:cNvPr>
          <p:cNvPicPr>
            <a:picLocks noChangeAspect="1"/>
          </p:cNvPicPr>
          <p:nvPr/>
        </p:nvPicPr>
        <p:blipFill>
          <a:blip r:embed="rId5"/>
          <a:stretch>
            <a:fillRect/>
          </a:stretch>
        </p:blipFill>
        <p:spPr>
          <a:xfrm>
            <a:off x="5156474" y="4022514"/>
            <a:ext cx="939526" cy="1670269"/>
          </a:xfrm>
          <a:prstGeom prst="rect">
            <a:avLst/>
          </a:prstGeom>
        </p:spPr>
      </p:pic>
      <p:pic>
        <p:nvPicPr>
          <p:cNvPr id="12" name="Picture 11" descr="A person standing in front of a pharmacy&#10;&#10;AI-generated content may be incorrect.">
            <a:extLst>
              <a:ext uri="{FF2B5EF4-FFF2-40B4-BE49-F238E27FC236}">
                <a16:creationId xmlns:a16="http://schemas.microsoft.com/office/drawing/2014/main" id="{20CC983A-9531-2BAE-D4FD-2A0D3BE8FBF4}"/>
              </a:ext>
            </a:extLst>
          </p:cNvPr>
          <p:cNvPicPr>
            <a:picLocks noChangeAspect="1"/>
          </p:cNvPicPr>
          <p:nvPr/>
        </p:nvPicPr>
        <p:blipFill>
          <a:blip r:embed="rId6"/>
          <a:stretch>
            <a:fillRect/>
          </a:stretch>
        </p:blipFill>
        <p:spPr>
          <a:xfrm>
            <a:off x="10472911" y="2172974"/>
            <a:ext cx="1255262" cy="1255262"/>
          </a:xfrm>
          <a:prstGeom prst="rect">
            <a:avLst/>
          </a:prstGeom>
        </p:spPr>
      </p:pic>
      <p:pic>
        <p:nvPicPr>
          <p:cNvPr id="16" name="Picture 15" descr="A person looking up at a pharmacy&#10;&#10;AI-generated content may be incorrect.">
            <a:extLst>
              <a:ext uri="{FF2B5EF4-FFF2-40B4-BE49-F238E27FC236}">
                <a16:creationId xmlns:a16="http://schemas.microsoft.com/office/drawing/2014/main" id="{4E0CA2C4-7327-61FE-A44B-BB56922E06ED}"/>
              </a:ext>
            </a:extLst>
          </p:cNvPr>
          <p:cNvPicPr>
            <a:picLocks noChangeAspect="1"/>
          </p:cNvPicPr>
          <p:nvPr/>
        </p:nvPicPr>
        <p:blipFill>
          <a:blip r:embed="rId7"/>
          <a:stretch>
            <a:fillRect/>
          </a:stretch>
        </p:blipFill>
        <p:spPr>
          <a:xfrm>
            <a:off x="4813137" y="2186081"/>
            <a:ext cx="1656207" cy="1242155"/>
          </a:xfrm>
          <a:prstGeom prst="rect">
            <a:avLst/>
          </a:prstGeom>
        </p:spPr>
      </p:pic>
    </p:spTree>
    <p:extLst>
      <p:ext uri="{BB962C8B-B14F-4D97-AF65-F5344CB8AC3E}">
        <p14:creationId xmlns:p14="http://schemas.microsoft.com/office/powerpoint/2010/main" val="1123709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F9B90-BECC-46E0-644C-8B2E68A8BE0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CA1F76C-F28C-9C96-903C-234AC0367B30}"/>
              </a:ext>
            </a:extLst>
          </p:cNvPr>
          <p:cNvSpPr txBox="1"/>
          <p:nvPr/>
        </p:nvSpPr>
        <p:spPr>
          <a:xfrm>
            <a:off x="372639" y="971634"/>
            <a:ext cx="8672749" cy="5016758"/>
          </a:xfrm>
          <a:prstGeom prst="rect">
            <a:avLst/>
          </a:prstGeom>
          <a:noFill/>
        </p:spPr>
        <p:txBody>
          <a:bodyPr wrap="square" lIns="91440" tIns="45720" rIns="91440" bIns="45720" rtlCol="0" anchor="t">
            <a:spAutoFit/>
          </a:bodyPr>
          <a:lstStyle/>
          <a:p>
            <a:pPr algn="just"/>
            <a:r>
              <a:rPr lang="en-GB" sz="1600" dirty="0">
                <a:latin typeface="Arial"/>
                <a:ea typeface="MS Mincho"/>
                <a:cs typeface="Arial"/>
              </a:rPr>
              <a:t>Please help us get the message out there by using your social media channels to support the campaign: </a:t>
            </a:r>
            <a:endParaRPr lang="en-US" sz="1600" dirty="0">
              <a:latin typeface="Arial"/>
              <a:ea typeface="MS Mincho"/>
              <a:cs typeface="Arial"/>
            </a:endParaRPr>
          </a:p>
          <a:p>
            <a:pPr algn="just"/>
            <a:endParaRPr lang="en-GB" sz="1600" dirty="0">
              <a:latin typeface="Arial"/>
              <a:ea typeface="MS Mincho"/>
              <a:cs typeface="Arial"/>
            </a:endParaRPr>
          </a:p>
          <a:p>
            <a:pPr algn="just"/>
            <a:r>
              <a:rPr lang="en-GB" sz="1600" dirty="0">
                <a:latin typeface="Arial"/>
                <a:ea typeface="MS Mincho"/>
                <a:cs typeface="Arial"/>
              </a:rPr>
              <a:t>Social media assets along with recommended accompanying post copy is available:</a:t>
            </a:r>
          </a:p>
          <a:p>
            <a:pPr algn="just"/>
            <a:endParaRPr lang="en-GB" sz="1600" dirty="0">
              <a:latin typeface="Arial" panose="020B0604020202020204" pitchFamily="34" charset="0"/>
              <a:ea typeface="MS Mincho"/>
              <a:cs typeface="Arial" panose="020B0604020202020204" pitchFamily="34" charset="0"/>
            </a:endParaRPr>
          </a:p>
          <a:p>
            <a:r>
              <a:rPr lang="en-GB" sz="1600" b="1" dirty="0">
                <a:latin typeface="Arial"/>
                <a:cs typeface="Arial"/>
              </a:rPr>
              <a:t>LinkedIn – (profession-facing):</a:t>
            </a:r>
            <a:endParaRPr lang="en-GB" sz="1600" b="1" dirty="0">
              <a:latin typeface="Arial" panose="020B0604020202020204" pitchFamily="34" charset="0"/>
              <a:cs typeface="Arial" panose="020B0604020202020204" pitchFamily="34" charset="0"/>
            </a:endParaRPr>
          </a:p>
          <a:p>
            <a:endParaRPr lang="en-GB" sz="1600" b="1" dirty="0">
              <a:latin typeface="Arial"/>
              <a:cs typeface="Arial"/>
            </a:endParaRPr>
          </a:p>
          <a:p>
            <a:r>
              <a:rPr lang="en-GB" sz="1600" b="1" dirty="0">
                <a:latin typeface="Arial"/>
                <a:cs typeface="Arial"/>
              </a:rPr>
              <a:t>Community pharmacies can provide the emergency contraceptive pill free of charge</a:t>
            </a:r>
            <a:endParaRPr lang="en-US" sz="1600" dirty="0">
              <a:latin typeface="Arial"/>
              <a:cs typeface="Arial"/>
            </a:endParaRPr>
          </a:p>
          <a:p>
            <a:endParaRPr lang="en-GB" sz="1600" dirty="0">
              <a:latin typeface="Arial"/>
              <a:cs typeface="Arial"/>
            </a:endParaRPr>
          </a:p>
          <a:p>
            <a:r>
              <a:rPr lang="en-GB" sz="1600" dirty="0">
                <a:latin typeface="Arial"/>
                <a:cs typeface="Arial"/>
              </a:rPr>
              <a:t>Community pharmacies can offer the emergency contraceptive pill (oral emergency contraception) can be provided free of charge as part of the expanded NHS Pharmacy Contraception Service. </a:t>
            </a:r>
          </a:p>
          <a:p>
            <a:endParaRPr lang="en-GB" sz="1600" dirty="0">
              <a:latin typeface="Arial" panose="020B0604020202020204" pitchFamily="34" charset="0"/>
              <a:cs typeface="Arial" panose="020B0604020202020204" pitchFamily="34" charset="0"/>
            </a:endParaRPr>
          </a:p>
          <a:p>
            <a:r>
              <a:rPr lang="en-GB" sz="1600" dirty="0">
                <a:latin typeface="Arial"/>
                <a:cs typeface="Arial"/>
              </a:rPr>
              <a:t>This means that women can access the emergency contraceptive pill for free from community pharmacies without needing to see their GP or having to get an appointment at a sexual health clinic. This can be provided by pharmacists and pharmacy technicians, and teams should also discuss long-term contraception options with patients, as appropriate. </a:t>
            </a:r>
          </a:p>
          <a:p>
            <a:endParaRPr lang="en-GB" sz="1600" dirty="0">
              <a:latin typeface="Arial"/>
              <a:cs typeface="Arial"/>
            </a:endParaRPr>
          </a:p>
          <a:p>
            <a:r>
              <a:rPr lang="en-GB" sz="1600" dirty="0">
                <a:latin typeface="Arial"/>
                <a:cs typeface="Arial"/>
                <a:hlinkClick r:id="rId3"/>
              </a:rPr>
              <a:t>Further information can be found on NHS England's website</a:t>
            </a:r>
            <a:r>
              <a:rPr lang="en-GB" sz="1600" dirty="0">
                <a:latin typeface="Arial"/>
                <a:cs typeface="Arial"/>
              </a:rPr>
              <a:t>  including updated service specification and patient group directions. </a:t>
            </a:r>
            <a:endParaRPr lang="en-GB" sz="1600" dirty="0">
              <a:latin typeface="Arial"/>
              <a:ea typeface="Calibri"/>
              <a:cs typeface="Arial"/>
            </a:endParaRPr>
          </a:p>
        </p:txBody>
      </p:sp>
      <p:sp>
        <p:nvSpPr>
          <p:cNvPr id="10" name="Title 1">
            <a:extLst>
              <a:ext uri="{FF2B5EF4-FFF2-40B4-BE49-F238E27FC236}">
                <a16:creationId xmlns:a16="http://schemas.microsoft.com/office/drawing/2014/main" id="{717BCD8D-2AE1-437C-AD3E-1B434B834EC9}"/>
              </a:ext>
            </a:extLst>
          </p:cNvPr>
          <p:cNvSpPr txBox="1">
            <a:spLocks/>
          </p:cNvSpPr>
          <p:nvPr/>
        </p:nvSpPr>
        <p:spPr>
          <a:xfrm>
            <a:off x="266313" y="204490"/>
            <a:ext cx="10704000" cy="57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B8"/>
                </a:solidFill>
                <a:latin typeface="Arial"/>
                <a:cs typeface="Arial"/>
              </a:rPr>
              <a:t>Resources – emergency contraceptive pill</a:t>
            </a:r>
            <a:endParaRPr lang="en-US" sz="2800" b="1">
              <a:solidFill>
                <a:srgbClr val="005DB8"/>
              </a:solidFill>
              <a:latin typeface="Arial"/>
              <a:cs typeface="Arial"/>
            </a:endParaRPr>
          </a:p>
        </p:txBody>
      </p:sp>
      <p:pic>
        <p:nvPicPr>
          <p:cNvPr id="1026" name="Picture 2" descr="A person standing next to a person at a pharmacy&#10;&#10;AI-generated content may be incorrect.">
            <a:extLst>
              <a:ext uri="{FF2B5EF4-FFF2-40B4-BE49-F238E27FC236}">
                <a16:creationId xmlns:a16="http://schemas.microsoft.com/office/drawing/2014/main" id="{D2A286B8-E3B9-64D3-11A4-82CB92D87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8494" y="1954305"/>
            <a:ext cx="2700867" cy="2700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92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84D80-F9E5-3DF7-6A63-D0BD77A2C82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79D0861-1680-7F15-D674-56602AF32B2A}"/>
              </a:ext>
            </a:extLst>
          </p:cNvPr>
          <p:cNvSpPr txBox="1"/>
          <p:nvPr/>
        </p:nvSpPr>
        <p:spPr>
          <a:xfrm>
            <a:off x="266313" y="891890"/>
            <a:ext cx="11375722" cy="5509200"/>
          </a:xfrm>
          <a:prstGeom prst="rect">
            <a:avLst/>
          </a:prstGeom>
          <a:noFill/>
        </p:spPr>
        <p:txBody>
          <a:bodyPr wrap="square" lIns="91440" tIns="45720" rIns="91440" bIns="45720" rtlCol="0" anchor="t">
            <a:spAutoFit/>
          </a:bodyPr>
          <a:lstStyle/>
          <a:p>
            <a:pPr fontAlgn="base">
              <a:defRPr/>
            </a:pPr>
            <a:r>
              <a:rPr lang="en-GB" sz="1600" b="1" dirty="0">
                <a:solidFill>
                  <a:srgbClr val="000000"/>
                </a:solidFill>
                <a:latin typeface="Arial"/>
                <a:cs typeface="Arial"/>
              </a:rPr>
              <a:t>Bulletin copy for professionals and stakeholders (209 words):</a:t>
            </a:r>
            <a:endParaRPr lang="en-GB" sz="1600" b="1" dirty="0">
              <a:solidFill>
                <a:srgbClr val="FF0000"/>
              </a:solidFill>
              <a:latin typeface="Arial"/>
              <a:cs typeface="Arial"/>
            </a:endParaRPr>
          </a:p>
          <a:p>
            <a:pPr fontAlgn="base">
              <a:defRPr/>
            </a:pPr>
            <a:endParaRPr lang="en-GB" sz="1600" dirty="0">
              <a:latin typeface="Arial" panose="020B0604020202020204" pitchFamily="34" charset="0"/>
              <a:cs typeface="Arial" panose="020B0604020202020204" pitchFamily="34" charset="0"/>
            </a:endParaRPr>
          </a:p>
          <a:p>
            <a:pPr fontAlgn="base">
              <a:defRPr/>
            </a:pPr>
            <a:r>
              <a:rPr lang="en-GB" sz="1600" b="1" dirty="0">
                <a:latin typeface="Arial"/>
                <a:cs typeface="Arial"/>
              </a:rPr>
              <a:t>NHS New Medicine Service expanded to support patients newly prescribed medication for depression</a:t>
            </a:r>
          </a:p>
          <a:p>
            <a:pPr fontAlgn="base">
              <a:defRPr/>
            </a:pPr>
            <a:endParaRPr lang="en-GB" sz="1600" dirty="0">
              <a:latin typeface="Arial" panose="020B0604020202020204" pitchFamily="34" charset="0"/>
              <a:cs typeface="Arial" panose="020B0604020202020204" pitchFamily="34" charset="0"/>
            </a:endParaRPr>
          </a:p>
          <a:p>
            <a:r>
              <a:rPr lang="en-GB" sz="1600" dirty="0">
                <a:latin typeface="Arial"/>
                <a:cs typeface="Arial"/>
              </a:rPr>
              <a:t>The NHS New Medicine Service (NMS) provided by community pharmacists has been expanded to include medicines for depression. </a:t>
            </a:r>
          </a:p>
          <a:p>
            <a:endParaRPr lang="en-GB" sz="1600" dirty="0">
              <a:latin typeface="Arial"/>
              <a:cs typeface="Arial"/>
            </a:endParaRPr>
          </a:p>
          <a:p>
            <a:r>
              <a:rPr lang="en-GB" sz="1600" dirty="0">
                <a:latin typeface="Arial"/>
                <a:cs typeface="Arial"/>
              </a:rPr>
              <a:t>This means that adults who are newly prescribed the most common antidepressants will be able to seek additional advice and support about their medicine, healthy lifestyle changes, and help to understand their treatment options, from their local pharmacist.</a:t>
            </a:r>
          </a:p>
          <a:p>
            <a:endParaRPr lang="en-GB" sz="1600" dirty="0">
              <a:latin typeface="Arial"/>
              <a:cs typeface="Arial"/>
            </a:endParaRPr>
          </a:p>
          <a:p>
            <a:r>
              <a:rPr lang="en-GB" sz="1600" dirty="0">
                <a:latin typeface="Arial"/>
                <a:cs typeface="Arial"/>
              </a:rPr>
              <a:t>This support can be provided either in-person or over the phone, and takes place over three conversations, usually during the first several weeks after the medicine is started. </a:t>
            </a:r>
          </a:p>
          <a:p>
            <a:endParaRPr lang="en-GB" sz="1600" dirty="0">
              <a:latin typeface="Arial"/>
              <a:cs typeface="Arial"/>
            </a:endParaRPr>
          </a:p>
          <a:p>
            <a:r>
              <a:rPr lang="en-GB" sz="1600" dirty="0">
                <a:latin typeface="Arial"/>
                <a:ea typeface="Calibri"/>
                <a:cs typeface="Arial"/>
              </a:rPr>
              <a:t>Pharmacists are reminded that the service should be used to identify instances where continuing with the prescribed medicine is not tolerated, desired, and/or clinically appropriate and refer patients back to the prescriber. This includes cases where, in their professional judgement, a change to the prescribed medicine may be required including discontinuation.</a:t>
            </a:r>
          </a:p>
          <a:p>
            <a:pPr>
              <a:defRPr/>
            </a:pPr>
            <a:endParaRPr lang="en-GB" sz="1600" dirty="0">
              <a:latin typeface="Arial"/>
              <a:cs typeface="Arial"/>
            </a:endParaRPr>
          </a:p>
          <a:p>
            <a:pPr>
              <a:defRPr/>
            </a:pPr>
            <a:r>
              <a:rPr lang="en-GB" sz="1600" dirty="0">
                <a:latin typeface="Arial"/>
                <a:cs typeface="Arial"/>
              </a:rPr>
              <a:t>The </a:t>
            </a:r>
            <a:r>
              <a:rPr lang="en-GB" sz="1600" dirty="0">
                <a:latin typeface="Arial"/>
                <a:cs typeface="Arial"/>
                <a:hlinkClick r:id="rId3"/>
              </a:rPr>
              <a:t>NMS Eligible Drug List</a:t>
            </a:r>
            <a:r>
              <a:rPr lang="en-GB" sz="1600" dirty="0">
                <a:latin typeface="Arial"/>
                <a:cs typeface="Arial"/>
              </a:rPr>
              <a:t> and </a:t>
            </a:r>
            <a:r>
              <a:rPr lang="en-GB" sz="1600" dirty="0">
                <a:latin typeface="Arial"/>
                <a:cs typeface="Arial"/>
                <a:hlinkClick r:id="rId4"/>
              </a:rPr>
              <a:t>NMS service specification</a:t>
            </a:r>
            <a:r>
              <a:rPr lang="en-GB" sz="1600" dirty="0">
                <a:latin typeface="Arial"/>
                <a:cs typeface="Arial"/>
              </a:rPr>
              <a:t> have been updated. A range of learning resources are also available to support effective service delivery, and </a:t>
            </a:r>
            <a:r>
              <a:rPr lang="en-GB" sz="1600" dirty="0">
                <a:latin typeface="Arial"/>
                <a:cs typeface="Arial"/>
                <a:hlinkClick r:id="rId5"/>
              </a:rPr>
              <a:t>the CPPE online training module 'consulting with people with mental health problems'</a:t>
            </a:r>
            <a:r>
              <a:rPr lang="en-GB" sz="1600" dirty="0">
                <a:latin typeface="Arial"/>
                <a:cs typeface="Arial"/>
              </a:rPr>
              <a:t> has been included as a requirement in </a:t>
            </a:r>
            <a:r>
              <a:rPr lang="en-GB" sz="1600" dirty="0">
                <a:latin typeface="Arial"/>
                <a:cs typeface="Arial"/>
                <a:hlinkClick r:id="rId6"/>
              </a:rPr>
              <a:t>the 2025/26 Pharmacy Quality Scheme.</a:t>
            </a:r>
            <a:r>
              <a:rPr lang="en-GB" sz="1600" dirty="0">
                <a:latin typeface="Arial"/>
                <a:cs typeface="Arial"/>
              </a:rPr>
              <a:t> More information is available on the </a:t>
            </a:r>
            <a:r>
              <a:rPr lang="en-GB" sz="1600" dirty="0">
                <a:latin typeface="Arial"/>
                <a:cs typeface="Arial"/>
                <a:hlinkClick r:id="rId7"/>
              </a:rPr>
              <a:t>NHS England</a:t>
            </a:r>
            <a:r>
              <a:rPr lang="en-GB" sz="1600" dirty="0">
                <a:latin typeface="Arial"/>
                <a:cs typeface="Arial"/>
              </a:rPr>
              <a:t> and </a:t>
            </a:r>
            <a:r>
              <a:rPr lang="en-GB" sz="1600" dirty="0">
                <a:latin typeface="Arial"/>
                <a:cs typeface="Arial"/>
                <a:hlinkClick r:id="rId8"/>
              </a:rPr>
              <a:t>NHS.uk websites</a:t>
            </a:r>
            <a:r>
              <a:rPr lang="en-GB" sz="1600" dirty="0">
                <a:latin typeface="Arial"/>
                <a:cs typeface="Arial"/>
              </a:rPr>
              <a:t>.</a:t>
            </a:r>
            <a:endParaRPr lang="en-GB" sz="1600"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2971DDB4-D8AC-40CA-A79A-476F59BC197D}"/>
              </a:ext>
            </a:extLst>
          </p:cNvPr>
          <p:cNvSpPr txBox="1">
            <a:spLocks/>
          </p:cNvSpPr>
          <p:nvPr/>
        </p:nvSpPr>
        <p:spPr>
          <a:xfrm>
            <a:off x="266313" y="204490"/>
            <a:ext cx="10704000" cy="57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B8"/>
                </a:solidFill>
                <a:latin typeface="Arial"/>
                <a:cs typeface="Arial"/>
              </a:rPr>
              <a:t>Key messages – NHS New Medicine Service</a:t>
            </a:r>
            <a:endParaRPr lang="en-US" sz="2800" b="1">
              <a:solidFill>
                <a:srgbClr val="005DB8"/>
              </a:solidFill>
              <a:latin typeface="Arial"/>
              <a:cs typeface="Arial"/>
            </a:endParaRPr>
          </a:p>
        </p:txBody>
      </p:sp>
    </p:spTree>
    <p:extLst>
      <p:ext uri="{BB962C8B-B14F-4D97-AF65-F5344CB8AC3E}">
        <p14:creationId xmlns:p14="http://schemas.microsoft.com/office/powerpoint/2010/main" val="616345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C6944-A590-0159-3ED6-4A30EF5FA91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7D00016-2E65-ADDD-A71E-6EE976BAB138}"/>
              </a:ext>
            </a:extLst>
          </p:cNvPr>
          <p:cNvSpPr txBox="1"/>
          <p:nvPr/>
        </p:nvSpPr>
        <p:spPr>
          <a:xfrm>
            <a:off x="266313" y="891890"/>
            <a:ext cx="11375722" cy="5447645"/>
          </a:xfrm>
          <a:prstGeom prst="rect">
            <a:avLst/>
          </a:prstGeom>
          <a:noFill/>
        </p:spPr>
        <p:txBody>
          <a:bodyPr wrap="square" lIns="91440" tIns="45720" rIns="91440" bIns="45720" rtlCol="0" anchor="t">
            <a:spAutoFit/>
          </a:bodyPr>
          <a:lstStyle/>
          <a:p>
            <a:r>
              <a:rPr lang="en-GB" sz="2400" b="1">
                <a:latin typeface="Arial"/>
                <a:cs typeface="Arial"/>
              </a:rPr>
              <a:t>Bulletin copy for patients (171 words)</a:t>
            </a:r>
            <a:r>
              <a:rPr lang="en-GB" sz="2400">
                <a:latin typeface="Arial"/>
                <a:cs typeface="Arial"/>
              </a:rPr>
              <a:t>:</a:t>
            </a:r>
            <a:endParaRPr lang="en-US" sz="2400">
              <a:ea typeface="Calibri"/>
              <a:cs typeface="Calibri"/>
            </a:endParaRPr>
          </a:p>
          <a:p>
            <a:endParaRPr lang="en-GB">
              <a:latin typeface="Arial" panose="020B0604020202020204" pitchFamily="34" charset="0"/>
              <a:cs typeface="Arial" panose="020B0604020202020204" pitchFamily="34" charset="0"/>
            </a:endParaRPr>
          </a:p>
          <a:p>
            <a:r>
              <a:rPr lang="en-GB" b="1">
                <a:latin typeface="Arial"/>
                <a:cs typeface="Arial"/>
              </a:rPr>
              <a:t>If you have been newly prescribed antidepressants, your local pharmacist can offer additional advice and support</a:t>
            </a:r>
            <a:endParaRPr lang="en-GB" b="1">
              <a:latin typeface="Arial" panose="020B0604020202020204" pitchFamily="34" charset="0"/>
              <a:cs typeface="Arial" panose="020B0604020202020204" pitchFamily="34" charset="0"/>
            </a:endParaRPr>
          </a:p>
          <a:p>
            <a:endParaRPr lang="en-GB" b="1">
              <a:latin typeface="Arial"/>
              <a:cs typeface="Arial"/>
            </a:endParaRPr>
          </a:p>
          <a:p>
            <a:r>
              <a:rPr lang="en-GB">
                <a:latin typeface="Arial"/>
                <a:cs typeface="Arial"/>
              </a:rPr>
              <a:t>If you have been newly prescribed antidepressants and want more information about them, or if you're worried about how they're working, you can discuss this with your local community pharmacist. </a:t>
            </a:r>
            <a:endParaRPr lang="en-GB">
              <a:latin typeface="Calibri" panose="020F0502020204030204"/>
              <a:ea typeface="Calibri"/>
              <a:cs typeface="Calibri"/>
            </a:endParaRPr>
          </a:p>
          <a:p>
            <a:endParaRPr lang="en-GB">
              <a:latin typeface="Arial"/>
              <a:cs typeface="Arial"/>
            </a:endParaRPr>
          </a:p>
          <a:p>
            <a:r>
              <a:rPr lang="en-GB">
                <a:latin typeface="Arial"/>
                <a:cs typeface="Arial"/>
              </a:rPr>
              <a:t>You can do this when collecting your medicine or arrange a dedicated conversation, so you don't have to wait until your next GP appointment to discuss your medication concerns. </a:t>
            </a:r>
            <a:r>
              <a:rPr lang="en-GB">
                <a:latin typeface="Arial"/>
                <a:ea typeface="+mn-lt"/>
                <a:cs typeface="+mn-lt"/>
              </a:rPr>
              <a:t>If needed, the pharmacist can refer you back to your GP practice.</a:t>
            </a:r>
            <a:endParaRPr lang="en-GB">
              <a:latin typeface="Arial"/>
              <a:ea typeface="Calibri"/>
              <a:cs typeface="Calibri"/>
            </a:endParaRPr>
          </a:p>
          <a:p>
            <a:r>
              <a:rPr lang="en-GB">
                <a:latin typeface="Arial"/>
                <a:cs typeface="Arial"/>
              </a:rPr>
              <a:t>  </a:t>
            </a:r>
            <a:endParaRPr lang="en-GB">
              <a:ea typeface="Calibri"/>
              <a:cs typeface="Calibri"/>
            </a:endParaRPr>
          </a:p>
          <a:p>
            <a:r>
              <a:rPr lang="en-GB">
                <a:latin typeface="Arial"/>
                <a:cs typeface="Arial"/>
              </a:rPr>
              <a:t>Local pharmacists can provide adults aged 18 and over with additional advice and support about their medicine and healthy lifestyle changes. </a:t>
            </a:r>
            <a:r>
              <a:rPr lang="en-GB">
                <a:latin typeface="Arial"/>
                <a:cs typeface="Arial"/>
                <a:hlinkClick r:id="rId3"/>
              </a:rPr>
              <a:t>Further information about this service can be found on the NHS.uk website.</a:t>
            </a:r>
            <a:r>
              <a:rPr lang="en-GB">
                <a:latin typeface="Arial"/>
                <a:cs typeface="Arial"/>
              </a:rPr>
              <a:t> The additional flexibility of pharmacy opening times means you’ll be able to fit your visit round your life or arrange a convenient time to speak over the phone. </a:t>
            </a:r>
          </a:p>
          <a:p>
            <a:endParaRPr lang="en-GB">
              <a:latin typeface="Arial"/>
              <a:cs typeface="Arial"/>
            </a:endParaRPr>
          </a:p>
          <a:p>
            <a:r>
              <a:rPr lang="en-GB">
                <a:latin typeface="Arial"/>
                <a:cs typeface="Arial"/>
              </a:rPr>
              <a:t>By making this available at local pharmacies, it will be easier for people to get the advice and information they need closer to home.</a:t>
            </a:r>
            <a:endParaRPr lang="en-GB">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7AA8A8FE-9A92-BEF2-D678-3CD9BB199D5C}"/>
              </a:ext>
            </a:extLst>
          </p:cNvPr>
          <p:cNvSpPr txBox="1">
            <a:spLocks/>
          </p:cNvSpPr>
          <p:nvPr/>
        </p:nvSpPr>
        <p:spPr>
          <a:xfrm>
            <a:off x="266313" y="204490"/>
            <a:ext cx="10704000" cy="57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B8"/>
                </a:solidFill>
                <a:latin typeface="Arial"/>
                <a:cs typeface="Arial"/>
              </a:rPr>
              <a:t>Key messages – NHS New Medicine Service</a:t>
            </a:r>
            <a:endParaRPr lang="en-US" sz="2800" b="1">
              <a:solidFill>
                <a:srgbClr val="005DB8"/>
              </a:solidFill>
              <a:latin typeface="Arial"/>
              <a:cs typeface="Arial"/>
            </a:endParaRPr>
          </a:p>
        </p:txBody>
      </p:sp>
    </p:spTree>
    <p:extLst>
      <p:ext uri="{BB962C8B-B14F-4D97-AF65-F5344CB8AC3E}">
        <p14:creationId xmlns:p14="http://schemas.microsoft.com/office/powerpoint/2010/main" val="4231686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476A6B-F11C-AA6C-8221-D516453EB98C}"/>
              </a:ext>
            </a:extLst>
          </p:cNvPr>
          <p:cNvSpPr txBox="1"/>
          <p:nvPr/>
        </p:nvSpPr>
        <p:spPr>
          <a:xfrm>
            <a:off x="266313" y="656033"/>
            <a:ext cx="8682320" cy="6370975"/>
          </a:xfrm>
          <a:prstGeom prst="rect">
            <a:avLst/>
          </a:prstGeom>
          <a:noFill/>
        </p:spPr>
        <p:txBody>
          <a:bodyPr wrap="square" lIns="91440" tIns="45720" rIns="91440" bIns="45720" rtlCol="0" anchor="t">
            <a:spAutoFit/>
          </a:bodyPr>
          <a:lstStyle/>
          <a:p>
            <a:pPr fontAlgn="base">
              <a:defRPr/>
            </a:pPr>
            <a:r>
              <a:rPr lang="en-GB" sz="1200" dirty="0">
                <a:latin typeface="Arial"/>
                <a:cs typeface="Arial"/>
              </a:rPr>
              <a:t>NHS England’s community pharmacy campaign will run from 20 October 2025 until 4 January 2026. This campaign ran twice in 2024.</a:t>
            </a:r>
          </a:p>
          <a:p>
            <a:pPr>
              <a:defRPr/>
            </a:pPr>
            <a:endParaRPr lang="en-GB" sz="1200" dirty="0">
              <a:latin typeface="Arial"/>
              <a:cs typeface="Arial"/>
            </a:endParaRPr>
          </a:p>
          <a:p>
            <a:pPr>
              <a:defRPr/>
            </a:pPr>
            <a:r>
              <a:rPr lang="en-GB" sz="1200" dirty="0">
                <a:latin typeface="Arial"/>
                <a:cs typeface="Arial"/>
              </a:rPr>
              <a:t>The campaign will </a:t>
            </a:r>
            <a:r>
              <a:rPr lang="en-GB" sz="1200" dirty="0">
                <a:solidFill>
                  <a:srgbClr val="000000"/>
                </a:solidFill>
                <a:latin typeface="Arial"/>
                <a:cs typeface="Arial"/>
              </a:rPr>
              <a:t>build awareness of the support community pharmacists can offer to patients on their doorstep and encourage people to use community pharmacy services for seven common conditions</a:t>
            </a:r>
            <a:r>
              <a:rPr lang="en-GB" sz="1200" dirty="0">
                <a:latin typeface="Arial"/>
                <a:cs typeface="Arial"/>
              </a:rPr>
              <a:t>.</a:t>
            </a:r>
            <a:r>
              <a:rPr lang="en-GB" sz="1200" dirty="0">
                <a:latin typeface="Arial"/>
                <a:ea typeface="Calibri"/>
                <a:cs typeface="Arial"/>
              </a:rPr>
              <a:t> </a:t>
            </a:r>
            <a:r>
              <a:rPr lang="en-GB" sz="1200" dirty="0">
                <a:latin typeface="Arial"/>
                <a:ea typeface="Calibri"/>
                <a:cs typeface="Calibri"/>
              </a:rPr>
              <a:t>This</a:t>
            </a:r>
            <a:r>
              <a:rPr lang="en-GB" sz="1200" dirty="0">
                <a:latin typeface="Arial"/>
                <a:ea typeface="+mn-lt"/>
                <a:cs typeface="+mn-lt"/>
              </a:rPr>
              <a:t> will include highlighting the Pharmacy First service that allows pharmacists to provide treatment or some prescription medicine, if needed, for seven common conditions, without needing to see a GP.</a:t>
            </a:r>
            <a:r>
              <a:rPr lang="en-GB" sz="1200" dirty="0">
                <a:latin typeface="Arial"/>
                <a:cs typeface="Arial"/>
              </a:rPr>
              <a:t> </a:t>
            </a:r>
            <a:endParaRPr lang="en-GB" dirty="0">
              <a:ea typeface="Calibri"/>
              <a:cs typeface="Calibri"/>
            </a:endParaRPr>
          </a:p>
          <a:p>
            <a:pPr>
              <a:defRPr/>
            </a:pPr>
            <a:endParaRPr lang="en-GB" sz="1200" strike="sngStrike" dirty="0">
              <a:latin typeface="Arial"/>
              <a:ea typeface="Calibri"/>
              <a:cs typeface="Arial"/>
            </a:endParaRPr>
          </a:p>
          <a:p>
            <a:pPr>
              <a:defRPr/>
            </a:pPr>
            <a:r>
              <a:rPr lang="en-GB" sz="1200" dirty="0">
                <a:latin typeface="Arial"/>
                <a:ea typeface="+mn-lt"/>
                <a:cs typeface="+mn-lt"/>
              </a:rPr>
              <a:t>Conditions they can offer prescription medicine for are:</a:t>
            </a:r>
            <a:endParaRPr lang="en-GB" dirty="0">
              <a:latin typeface="Arial"/>
              <a:cs typeface="Arial"/>
            </a:endParaRPr>
          </a:p>
          <a:p>
            <a:pPr marL="285750" indent="-285750">
              <a:buFont typeface="Arial"/>
              <a:buChar char="•"/>
              <a:defRPr/>
            </a:pPr>
            <a:r>
              <a:rPr lang="en-GB" sz="1200" dirty="0">
                <a:latin typeface="Arial"/>
                <a:ea typeface="+mn-lt"/>
                <a:cs typeface="+mn-lt"/>
              </a:rPr>
              <a:t>sinusitis (aged 12 years and over)</a:t>
            </a:r>
            <a:endParaRPr lang="en-GB" dirty="0">
              <a:latin typeface="Arial"/>
              <a:cs typeface="Arial"/>
            </a:endParaRPr>
          </a:p>
          <a:p>
            <a:pPr marL="285750" indent="-285750">
              <a:buFont typeface="Arial"/>
              <a:buChar char="•"/>
              <a:defRPr/>
            </a:pPr>
            <a:r>
              <a:rPr lang="en-GB" sz="1200" dirty="0">
                <a:latin typeface="Arial"/>
                <a:ea typeface="+mn-lt"/>
                <a:cs typeface="+mn-lt"/>
              </a:rPr>
              <a:t>sore throat (aged 5 years and over)</a:t>
            </a:r>
            <a:endParaRPr lang="en-GB" dirty="0">
              <a:latin typeface="Arial"/>
              <a:cs typeface="Arial"/>
            </a:endParaRPr>
          </a:p>
          <a:p>
            <a:pPr marL="285750" indent="-285750">
              <a:buFont typeface="Arial"/>
              <a:buChar char="•"/>
              <a:defRPr/>
            </a:pPr>
            <a:r>
              <a:rPr lang="en-GB" sz="1200" dirty="0">
                <a:latin typeface="Arial"/>
                <a:ea typeface="+mn-lt"/>
                <a:cs typeface="+mn-lt"/>
              </a:rPr>
              <a:t>earache (aged 1 to 17 years)</a:t>
            </a:r>
            <a:endParaRPr lang="en-GB" dirty="0">
              <a:latin typeface="Arial"/>
              <a:cs typeface="Arial"/>
            </a:endParaRPr>
          </a:p>
          <a:p>
            <a:pPr marL="285750" indent="-285750">
              <a:buFont typeface="Arial"/>
              <a:buChar char="•"/>
              <a:defRPr/>
            </a:pPr>
            <a:r>
              <a:rPr lang="en-GB" sz="1200" dirty="0">
                <a:latin typeface="Arial"/>
                <a:ea typeface="+mn-lt"/>
                <a:cs typeface="+mn-lt"/>
              </a:rPr>
              <a:t>infected insect bites (aged 1 year and over)</a:t>
            </a:r>
            <a:endParaRPr lang="en-GB" dirty="0">
              <a:latin typeface="Arial"/>
              <a:cs typeface="Arial"/>
            </a:endParaRPr>
          </a:p>
          <a:p>
            <a:pPr marL="285750" indent="-285750">
              <a:buFont typeface="Arial"/>
              <a:buChar char="•"/>
              <a:defRPr/>
            </a:pPr>
            <a:r>
              <a:rPr lang="en-GB" sz="1200" dirty="0">
                <a:latin typeface="Arial"/>
                <a:ea typeface="+mn-lt"/>
                <a:cs typeface="+mn-lt"/>
              </a:rPr>
              <a:t>impetigo (aged 1 year and over)</a:t>
            </a:r>
            <a:endParaRPr lang="en-GB" dirty="0">
              <a:latin typeface="Arial"/>
              <a:cs typeface="Arial"/>
            </a:endParaRPr>
          </a:p>
          <a:p>
            <a:pPr marL="285750" indent="-285750">
              <a:buFont typeface="Arial"/>
              <a:buChar char="•"/>
              <a:defRPr/>
            </a:pPr>
            <a:r>
              <a:rPr lang="en-GB" sz="1200" dirty="0">
                <a:latin typeface="Arial"/>
                <a:ea typeface="+mn-lt"/>
                <a:cs typeface="+mn-lt"/>
              </a:rPr>
              <a:t>shingles (aged 18 years and over)</a:t>
            </a:r>
            <a:endParaRPr lang="en-GB" dirty="0">
              <a:latin typeface="Arial"/>
              <a:cs typeface="Arial"/>
            </a:endParaRPr>
          </a:p>
          <a:p>
            <a:pPr marL="285750" indent="-285750">
              <a:buFont typeface="Arial"/>
              <a:buChar char="•"/>
              <a:defRPr/>
            </a:pPr>
            <a:r>
              <a:rPr lang="en-GB" sz="1200" dirty="0">
                <a:latin typeface="Arial"/>
                <a:ea typeface="+mn-lt"/>
                <a:cs typeface="+mn-lt"/>
              </a:rPr>
              <a:t>urinary tract infections (UTIs) (women aged 16 to 64 years)</a:t>
            </a:r>
            <a:endParaRPr lang="en-GB" dirty="0">
              <a:latin typeface="Arial"/>
            </a:endParaRPr>
          </a:p>
          <a:p>
            <a:pPr>
              <a:defRPr/>
            </a:pPr>
            <a:endParaRPr lang="en-GB" sz="1200" dirty="0">
              <a:latin typeface="Arial"/>
              <a:ea typeface="Calibri"/>
              <a:cs typeface="Arial"/>
            </a:endParaRPr>
          </a:p>
          <a:p>
            <a:pPr>
              <a:defRPr/>
            </a:pPr>
            <a:r>
              <a:rPr lang="en-GB" sz="1200" dirty="0">
                <a:latin typeface="Arial"/>
                <a:ea typeface="Calibri"/>
                <a:cs typeface="Arial"/>
              </a:rPr>
              <a:t>The campaign will also promote:</a:t>
            </a:r>
          </a:p>
          <a:p>
            <a:pPr marL="285750" indent="-285750">
              <a:buFont typeface="Arial"/>
              <a:buChar char="•"/>
              <a:defRPr/>
            </a:pPr>
            <a:r>
              <a:rPr lang="en-GB" sz="1200" dirty="0">
                <a:latin typeface="Arial"/>
                <a:ea typeface="Calibri"/>
                <a:cs typeface="Arial"/>
              </a:rPr>
              <a:t>The ability to initiate or provide the ongoing supply of oral contraception</a:t>
            </a:r>
          </a:p>
          <a:p>
            <a:pPr marL="285750" indent="-285750">
              <a:buFont typeface="Arial"/>
              <a:buChar char="•"/>
              <a:defRPr/>
            </a:pPr>
            <a:r>
              <a:rPr lang="en-GB" sz="1200" dirty="0">
                <a:latin typeface="Arial"/>
                <a:ea typeface="Calibri"/>
                <a:cs typeface="Arial"/>
              </a:rPr>
              <a:t>The ability to provide the emergency contraceptive pill (morning after pill) for free. And the offer to discuss long-term contraception options with you at the same time. </a:t>
            </a:r>
          </a:p>
          <a:p>
            <a:pPr marL="285750" indent="-285750">
              <a:buFont typeface="Arial"/>
              <a:buChar char="•"/>
              <a:defRPr/>
            </a:pPr>
            <a:endParaRPr lang="en-GB" sz="1200" dirty="0">
              <a:latin typeface="Arial"/>
              <a:ea typeface="Calibri"/>
              <a:cs typeface="Arial"/>
            </a:endParaRPr>
          </a:p>
          <a:p>
            <a:pPr>
              <a:defRPr/>
            </a:pPr>
            <a:r>
              <a:rPr lang="en-GB" sz="1200" dirty="0">
                <a:latin typeface="Arial"/>
                <a:cs typeface="Arial"/>
              </a:rPr>
              <a:t>The campaign will seek to demonstrate how the health service is making it more convenient for people to access care. It will primarily target working age adults (18-40) who may experience minor health conditions. It will also reach ethnic minority people, and those with disabilities, to ensure it is addressing key health inequalities.</a:t>
            </a:r>
            <a:endParaRPr lang="en-GB" sz="1200" dirty="0">
              <a:ea typeface="Calibri" panose="020F0502020204030204"/>
              <a:cs typeface="Calibri" panose="020F0502020204030204"/>
            </a:endParaRPr>
          </a:p>
          <a:p>
            <a:pPr>
              <a:defRPr/>
            </a:pPr>
            <a:endParaRPr lang="en-GB" sz="1200" dirty="0">
              <a:latin typeface="Arial"/>
              <a:cs typeface="Arial"/>
            </a:endParaRPr>
          </a:p>
          <a:p>
            <a:pPr>
              <a:defRPr/>
            </a:pPr>
            <a:r>
              <a:rPr lang="en-GB" sz="1200" dirty="0">
                <a:solidFill>
                  <a:srgbClr val="212121"/>
                </a:solidFill>
                <a:latin typeface="Arial"/>
                <a:ea typeface="+mn-lt"/>
                <a:cs typeface="+mn-lt"/>
              </a:rPr>
              <a:t>The campaign will run for 10 weeks across England, with adverts on TV on Demand, on radio, in public spaces such as bus shelters, as well as adverts on relevant websites and search engines, online videos and paid for social media. </a:t>
            </a:r>
          </a:p>
          <a:p>
            <a:pPr>
              <a:defRPr/>
            </a:pPr>
            <a:endParaRPr lang="en-GB" sz="1200" dirty="0">
              <a:solidFill>
                <a:srgbClr val="212121"/>
              </a:solidFill>
              <a:latin typeface="Arial"/>
              <a:ea typeface="+mn-lt"/>
              <a:cs typeface="+mn-lt"/>
            </a:endParaRPr>
          </a:p>
          <a:p>
            <a:pPr>
              <a:defRPr/>
            </a:pPr>
            <a:r>
              <a:rPr lang="en-GB" sz="1200" dirty="0">
                <a:solidFill>
                  <a:srgbClr val="212121"/>
                </a:solidFill>
                <a:latin typeface="Arial"/>
                <a:ea typeface="+mn-lt"/>
                <a:cs typeface="+mn-lt"/>
              </a:rPr>
              <a:t>The advertising will be supported by PR and partnership activity until the end of March 2026. </a:t>
            </a:r>
            <a:r>
              <a:rPr lang="en-US" sz="1200" dirty="0">
                <a:latin typeface="Arial"/>
                <a:cs typeface="Arial"/>
              </a:rPr>
              <a:t>This also includes activity targeted to multicultural audiences and engagement with charities and </a:t>
            </a:r>
            <a:r>
              <a:rPr lang="en-US" sz="1200" dirty="0" err="1">
                <a:latin typeface="Arial"/>
                <a:cs typeface="Arial"/>
              </a:rPr>
              <a:t>organisations</a:t>
            </a:r>
            <a:r>
              <a:rPr lang="en-US" sz="1200" dirty="0">
                <a:latin typeface="Arial"/>
                <a:cs typeface="Arial"/>
              </a:rPr>
              <a:t> that reach disabled audiences, including people with learning disabilities. Alternative formats, including British Sign Language (BSL) and Easy Read versions of materials, will be available on the campaign resource .</a:t>
            </a:r>
            <a:endParaRPr lang="en-GB" sz="1200" dirty="0">
              <a:latin typeface="Arial"/>
              <a:cs typeface="Arial"/>
            </a:endParaRPr>
          </a:p>
        </p:txBody>
      </p:sp>
      <p:sp>
        <p:nvSpPr>
          <p:cNvPr id="10" name="Title 1">
            <a:extLst>
              <a:ext uri="{FF2B5EF4-FFF2-40B4-BE49-F238E27FC236}">
                <a16:creationId xmlns:a16="http://schemas.microsoft.com/office/drawing/2014/main" id="{C4710693-F2AB-75EF-9E5A-C476CE2A61E5}"/>
              </a:ext>
            </a:extLst>
          </p:cNvPr>
          <p:cNvSpPr txBox="1">
            <a:spLocks/>
          </p:cNvSpPr>
          <p:nvPr/>
        </p:nvSpPr>
        <p:spPr>
          <a:xfrm>
            <a:off x="266313" y="204490"/>
            <a:ext cx="10704000" cy="57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B8"/>
                </a:solidFill>
                <a:latin typeface="Arial"/>
                <a:cs typeface="Arial"/>
              </a:rPr>
              <a:t>Campaign Overview</a:t>
            </a:r>
            <a:endParaRPr lang="en-US" sz="2800" b="1">
              <a:solidFill>
                <a:srgbClr val="005DB8"/>
              </a:solidFill>
              <a:latin typeface="Arial"/>
              <a:cs typeface="Arial"/>
            </a:endParaRPr>
          </a:p>
        </p:txBody>
      </p:sp>
      <p:pic>
        <p:nvPicPr>
          <p:cNvPr id="3" name="Picture 2" descr="A person walking outside a pharmacy&#10;&#10;AI-generated content may be incorrect.">
            <a:extLst>
              <a:ext uri="{FF2B5EF4-FFF2-40B4-BE49-F238E27FC236}">
                <a16:creationId xmlns:a16="http://schemas.microsoft.com/office/drawing/2014/main" id="{1D06009F-465C-1A18-973F-E3581CBBC877}"/>
              </a:ext>
            </a:extLst>
          </p:cNvPr>
          <p:cNvPicPr>
            <a:picLocks noChangeAspect="1"/>
          </p:cNvPicPr>
          <p:nvPr/>
        </p:nvPicPr>
        <p:blipFill>
          <a:blip r:embed="rId3"/>
          <a:stretch>
            <a:fillRect/>
          </a:stretch>
        </p:blipFill>
        <p:spPr>
          <a:xfrm>
            <a:off x="9120186" y="1124856"/>
            <a:ext cx="2587625" cy="4608286"/>
          </a:xfrm>
          <a:prstGeom prst="rect">
            <a:avLst/>
          </a:prstGeom>
        </p:spPr>
      </p:pic>
    </p:spTree>
    <p:extLst>
      <p:ext uri="{BB962C8B-B14F-4D97-AF65-F5344CB8AC3E}">
        <p14:creationId xmlns:p14="http://schemas.microsoft.com/office/powerpoint/2010/main" val="719369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6D867-DF87-C596-BE65-FCD0AC9BF2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D4A8257-B4BA-5063-34BB-6AAA0AF051C9}"/>
              </a:ext>
            </a:extLst>
          </p:cNvPr>
          <p:cNvSpPr txBox="1"/>
          <p:nvPr/>
        </p:nvSpPr>
        <p:spPr>
          <a:xfrm>
            <a:off x="266314" y="688099"/>
            <a:ext cx="8957741" cy="5863144"/>
          </a:xfrm>
          <a:prstGeom prst="rect">
            <a:avLst/>
          </a:prstGeom>
          <a:noFill/>
        </p:spPr>
        <p:txBody>
          <a:bodyPr wrap="square" lIns="91440" tIns="45720" rIns="91440" bIns="45720" rtlCol="0" anchor="t">
            <a:spAutoFit/>
          </a:bodyPr>
          <a:lstStyle/>
          <a:p>
            <a:pPr algn="just"/>
            <a:r>
              <a:rPr lang="en-GB" sz="1500">
                <a:latin typeface="Arial"/>
                <a:ea typeface="MS Mincho"/>
                <a:cs typeface="Arial"/>
              </a:rPr>
              <a:t>Please help us get the message out there by using your social media channels to support the campaign: </a:t>
            </a:r>
            <a:endParaRPr lang="en-US" sz="1500">
              <a:latin typeface="Arial"/>
              <a:ea typeface="MS Mincho"/>
              <a:cs typeface="Arial"/>
            </a:endParaRPr>
          </a:p>
          <a:p>
            <a:pPr algn="just"/>
            <a:endParaRPr lang="en-GB" sz="1500">
              <a:latin typeface="Arial"/>
              <a:ea typeface="MS Mincho"/>
              <a:cs typeface="Arial"/>
            </a:endParaRPr>
          </a:p>
          <a:p>
            <a:pPr algn="just"/>
            <a:r>
              <a:rPr lang="en-GB" sz="1500">
                <a:latin typeface="Arial"/>
                <a:ea typeface="MS Mincho"/>
                <a:cs typeface="Arial"/>
              </a:rPr>
              <a:t>Social media assets (videos and static images, some examples below) along with recommended accompanying post copy is available for X:</a:t>
            </a:r>
          </a:p>
          <a:p>
            <a:pPr algn="just"/>
            <a:endParaRPr lang="en-GB" sz="1500" b="1">
              <a:latin typeface="Arial" panose="020B0604020202020204" pitchFamily="34" charset="0"/>
              <a:ea typeface="MS Mincho"/>
              <a:cs typeface="Arial" panose="020B0604020202020204" pitchFamily="34" charset="0"/>
            </a:endParaRPr>
          </a:p>
          <a:p>
            <a:r>
              <a:rPr lang="en-GB" sz="1500" b="1">
                <a:latin typeface="Arial"/>
                <a:cs typeface="Arial"/>
              </a:rPr>
              <a:t>Profession-facing</a:t>
            </a:r>
          </a:p>
          <a:p>
            <a:endParaRPr lang="en-GB" sz="1500">
              <a:latin typeface="Arial"/>
              <a:cs typeface="Arial"/>
            </a:endParaRPr>
          </a:p>
          <a:p>
            <a:r>
              <a:rPr lang="en-GB" sz="1500">
                <a:latin typeface="Arial"/>
                <a:cs typeface="Arial"/>
              </a:rPr>
              <a:t>Post 1:</a:t>
            </a:r>
            <a:endParaRPr lang="en-GB" sz="1500">
              <a:ea typeface="Calibri"/>
              <a:cs typeface="Calibri"/>
            </a:endParaRPr>
          </a:p>
          <a:p>
            <a:endParaRPr lang="en-GB" sz="1500">
              <a:latin typeface="Arial" panose="020B0604020202020204" pitchFamily="34" charset="0"/>
              <a:cs typeface="Arial" panose="020B0604020202020204" pitchFamily="34" charset="0"/>
            </a:endParaRPr>
          </a:p>
          <a:p>
            <a:r>
              <a:rPr lang="en-GB" sz="1500">
                <a:latin typeface="Arial"/>
                <a:cs typeface="Arial"/>
              </a:rPr>
              <a:t>The NHS New Medicine Service has been expanded to include medicines for depression </a:t>
            </a:r>
            <a:endParaRPr lang="en-US" sz="1500">
              <a:latin typeface="Arial"/>
              <a:cs typeface="Arial"/>
            </a:endParaRPr>
          </a:p>
          <a:p>
            <a:endParaRPr lang="en-GB" sz="1500">
              <a:latin typeface="Arial"/>
              <a:cs typeface="Arial"/>
            </a:endParaRPr>
          </a:p>
          <a:p>
            <a:r>
              <a:rPr lang="en-GB" sz="1500">
                <a:latin typeface="Arial"/>
                <a:cs typeface="Arial"/>
              </a:rPr>
              <a:t>Adults who have been newly prescribed the most common antidepressants can seek additional advice about their medicine from their local pharmacist</a:t>
            </a:r>
            <a:endParaRPr lang="en-GB" sz="1500">
              <a:latin typeface="Arial"/>
              <a:ea typeface="Calibri" panose="020F0502020204030204"/>
              <a:cs typeface="Arial"/>
            </a:endParaRPr>
          </a:p>
          <a:p>
            <a:endParaRPr lang="en-GB" sz="1500">
              <a:latin typeface="Arial"/>
              <a:cs typeface="Arial"/>
            </a:endParaRPr>
          </a:p>
          <a:p>
            <a:r>
              <a:rPr lang="en-GB" sz="1500">
                <a:latin typeface="Arial"/>
                <a:ea typeface="Calibri"/>
                <a:cs typeface="Calibri"/>
              </a:rPr>
              <a:t>Find out more: </a:t>
            </a:r>
            <a:r>
              <a:rPr lang="en-GB" sz="1500">
                <a:latin typeface="Arial"/>
                <a:ea typeface="+mn-lt"/>
                <a:cs typeface="+mn-lt"/>
              </a:rPr>
              <a:t>https://www.england.nhs.uk/primary-care/pharmacy/pharmacy-services/nhs-new-medicine-service/</a:t>
            </a:r>
            <a:endParaRPr lang="en-GB" sz="1500">
              <a:latin typeface="Arial"/>
              <a:ea typeface="+mn-lt"/>
              <a:cs typeface="Arial"/>
            </a:endParaRPr>
          </a:p>
          <a:p>
            <a:endParaRPr lang="en-GB" sz="1500">
              <a:latin typeface="Arial" panose="020B0604020202020204" pitchFamily="34" charset="0"/>
              <a:ea typeface="Calibri"/>
              <a:cs typeface="Calibri"/>
            </a:endParaRPr>
          </a:p>
          <a:p>
            <a:r>
              <a:rPr lang="en-GB" sz="1500">
                <a:latin typeface="Arial"/>
                <a:ea typeface="Calibri"/>
                <a:cs typeface="Calibri"/>
              </a:rPr>
              <a:t>Post 2:</a:t>
            </a:r>
            <a:endParaRPr lang="en-GB" sz="1500">
              <a:latin typeface="Arial" panose="020B0604020202020204" pitchFamily="34" charset="0"/>
              <a:ea typeface="Calibri"/>
              <a:cs typeface="Calibri"/>
            </a:endParaRPr>
          </a:p>
          <a:p>
            <a:endParaRPr lang="en-GB" sz="1500">
              <a:latin typeface="Arial" panose="020B0604020202020204" pitchFamily="34" charset="0"/>
              <a:ea typeface="MS Mincho"/>
              <a:cs typeface="Arial" panose="020B0604020202020204" pitchFamily="34" charset="0"/>
            </a:endParaRPr>
          </a:p>
          <a:p>
            <a:r>
              <a:rPr lang="en-GB" sz="1500">
                <a:latin typeface="Arial"/>
                <a:ea typeface="MS Mincho"/>
                <a:cs typeface="Arial"/>
              </a:rPr>
              <a:t>The NHS New Medicine Service has been expanded to include medicines for depression</a:t>
            </a:r>
          </a:p>
          <a:p>
            <a:endParaRPr lang="en-GB" sz="1500">
              <a:latin typeface="Arial"/>
              <a:ea typeface="MS Mincho"/>
              <a:cs typeface="Arial"/>
            </a:endParaRPr>
          </a:p>
          <a:p>
            <a:r>
              <a:rPr lang="en-GB" sz="1500">
                <a:latin typeface="Arial"/>
                <a:ea typeface="MS Mincho"/>
                <a:cs typeface="Arial"/>
              </a:rPr>
              <a:t>Community pharmacy teams delivering this should read the updated service specification: </a:t>
            </a:r>
            <a:endParaRPr lang="en-GB" sz="1500">
              <a:latin typeface="Arial"/>
              <a:cs typeface="Arial"/>
            </a:endParaRPr>
          </a:p>
          <a:p>
            <a:r>
              <a:rPr lang="en-GB" sz="1500">
                <a:latin typeface="Arial"/>
                <a:ea typeface="MS Mincho"/>
                <a:cs typeface="Arial"/>
                <a:hlinkClick r:id="rId3"/>
              </a:rPr>
              <a:t>https://www.england.nhs.uk/publication/advanced-service-specification-nhs-new-medicine-service-nms/</a:t>
            </a:r>
            <a:endParaRPr lang="en-GB" sz="1500">
              <a:latin typeface="Arial"/>
              <a:ea typeface="Calibri"/>
              <a:cs typeface="Arial"/>
            </a:endParaRPr>
          </a:p>
          <a:p>
            <a:endParaRPr lang="en-GB" sz="1500">
              <a:ea typeface="Calibri"/>
              <a:cs typeface="Calibri"/>
            </a:endParaRPr>
          </a:p>
        </p:txBody>
      </p:sp>
      <p:sp>
        <p:nvSpPr>
          <p:cNvPr id="10" name="Title 1">
            <a:extLst>
              <a:ext uri="{FF2B5EF4-FFF2-40B4-BE49-F238E27FC236}">
                <a16:creationId xmlns:a16="http://schemas.microsoft.com/office/drawing/2014/main" id="{AFD4173F-8AB1-5934-C486-4EC72B4D4B7D}"/>
              </a:ext>
            </a:extLst>
          </p:cNvPr>
          <p:cNvSpPr txBox="1">
            <a:spLocks/>
          </p:cNvSpPr>
          <p:nvPr/>
        </p:nvSpPr>
        <p:spPr>
          <a:xfrm>
            <a:off x="266313" y="204490"/>
            <a:ext cx="10704000" cy="57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B8"/>
                </a:solidFill>
                <a:latin typeface="Arial"/>
                <a:cs typeface="Arial"/>
              </a:rPr>
              <a:t>Resources – NHS New Medicines Service </a:t>
            </a:r>
          </a:p>
        </p:txBody>
      </p:sp>
      <p:pic>
        <p:nvPicPr>
          <p:cNvPr id="2" name="Picture 1">
            <a:extLst>
              <a:ext uri="{FF2B5EF4-FFF2-40B4-BE49-F238E27FC236}">
                <a16:creationId xmlns:a16="http://schemas.microsoft.com/office/drawing/2014/main" id="{F57339C2-9D92-140E-D5CE-C87ECC31A927}"/>
              </a:ext>
            </a:extLst>
          </p:cNvPr>
          <p:cNvPicPr>
            <a:picLocks noChangeAspect="1"/>
          </p:cNvPicPr>
          <p:nvPr/>
        </p:nvPicPr>
        <p:blipFill>
          <a:blip r:embed="rId4"/>
          <a:stretch>
            <a:fillRect/>
          </a:stretch>
        </p:blipFill>
        <p:spPr>
          <a:xfrm>
            <a:off x="9300902" y="3983382"/>
            <a:ext cx="2723291" cy="2670128"/>
          </a:xfrm>
          <a:prstGeom prst="rect">
            <a:avLst/>
          </a:prstGeom>
        </p:spPr>
      </p:pic>
      <p:pic>
        <p:nvPicPr>
          <p:cNvPr id="5" name="Picture 4" descr="A person standing in a pharmacy&#10;&#10;AI-generated content may be incorrect.">
            <a:extLst>
              <a:ext uri="{FF2B5EF4-FFF2-40B4-BE49-F238E27FC236}">
                <a16:creationId xmlns:a16="http://schemas.microsoft.com/office/drawing/2014/main" id="{C8205B38-F965-474F-2525-ACD987850751}"/>
              </a:ext>
            </a:extLst>
          </p:cNvPr>
          <p:cNvPicPr>
            <a:picLocks noChangeAspect="1"/>
          </p:cNvPicPr>
          <p:nvPr/>
        </p:nvPicPr>
        <p:blipFill>
          <a:blip r:embed="rId5"/>
          <a:stretch>
            <a:fillRect/>
          </a:stretch>
        </p:blipFill>
        <p:spPr>
          <a:xfrm>
            <a:off x="9283292" y="885322"/>
            <a:ext cx="2740901" cy="2740901"/>
          </a:xfrm>
          <a:prstGeom prst="rect">
            <a:avLst/>
          </a:prstGeom>
        </p:spPr>
      </p:pic>
    </p:spTree>
    <p:extLst>
      <p:ext uri="{BB962C8B-B14F-4D97-AF65-F5344CB8AC3E}">
        <p14:creationId xmlns:p14="http://schemas.microsoft.com/office/powerpoint/2010/main" val="361313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F9383-4CED-DDCA-9C35-CA9E93A9112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E1D620E-77D9-96B4-4A58-0483694B076E}"/>
              </a:ext>
            </a:extLst>
          </p:cNvPr>
          <p:cNvSpPr txBox="1"/>
          <p:nvPr/>
        </p:nvSpPr>
        <p:spPr>
          <a:xfrm>
            <a:off x="266314" y="891890"/>
            <a:ext cx="8771670" cy="5509200"/>
          </a:xfrm>
          <a:prstGeom prst="rect">
            <a:avLst/>
          </a:prstGeom>
          <a:noFill/>
        </p:spPr>
        <p:txBody>
          <a:bodyPr wrap="square" lIns="91440" tIns="45720" rIns="91440" bIns="45720" rtlCol="0" anchor="t">
            <a:spAutoFit/>
          </a:bodyPr>
          <a:lstStyle/>
          <a:p>
            <a:r>
              <a:rPr lang="en-GB" sz="1600" b="1" dirty="0">
                <a:latin typeface="Arial"/>
                <a:cs typeface="Arial"/>
              </a:rPr>
              <a:t>Patient-facing:</a:t>
            </a:r>
            <a:endParaRPr lang="en-US" sz="1600" b="1" dirty="0">
              <a:latin typeface="Arial"/>
              <a:cs typeface="Arial"/>
            </a:endParaRPr>
          </a:p>
          <a:p>
            <a:endParaRPr lang="en-GB" sz="1600" dirty="0">
              <a:latin typeface="Arial" panose="020B0604020202020204" pitchFamily="34" charset="0"/>
              <a:cs typeface="Arial" panose="020B0604020202020204" pitchFamily="34" charset="0"/>
            </a:endParaRPr>
          </a:p>
          <a:p>
            <a:r>
              <a:rPr lang="en-GB" sz="1600" dirty="0">
                <a:latin typeface="Arial"/>
                <a:cs typeface="Arial"/>
              </a:rPr>
              <a:t>Post 1:</a:t>
            </a:r>
          </a:p>
          <a:p>
            <a:endParaRPr lang="en-GB" sz="1600" dirty="0">
              <a:latin typeface="Arial"/>
              <a:cs typeface="Arial"/>
            </a:endParaRPr>
          </a:p>
          <a:p>
            <a:r>
              <a:rPr lang="en-GB" sz="1600" dirty="0">
                <a:latin typeface="Arial"/>
                <a:cs typeface="Arial"/>
              </a:rPr>
              <a:t>If you've been newly prescribed antidepressants, your local pharmacist can offer additional advice and support about your medicine</a:t>
            </a:r>
          </a:p>
          <a:p>
            <a:endParaRPr lang="en-GB" sz="1600" dirty="0">
              <a:latin typeface="Arial"/>
              <a:cs typeface="Arial"/>
            </a:endParaRPr>
          </a:p>
          <a:p>
            <a:r>
              <a:rPr lang="en-GB" sz="1600" dirty="0">
                <a:latin typeface="Arial"/>
                <a:cs typeface="Arial"/>
              </a:rPr>
              <a:t>Available in-person or over the phone, so you can access support in a convenient way </a:t>
            </a:r>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r>
              <a:rPr lang="en-GB" sz="1600" dirty="0">
                <a:latin typeface="Arial"/>
                <a:ea typeface="+mn-lt"/>
                <a:cs typeface="+mn-lt"/>
              </a:rPr>
              <a:t>For more information: https://www.nhs.uk/nhs-services/pharmacies/get-help-with-newly-prescribed-medicines/</a:t>
            </a:r>
            <a:endParaRPr lang="en-GB" dirty="0">
              <a:latin typeface="Arial"/>
            </a:endParaRPr>
          </a:p>
          <a:p>
            <a:endParaRPr lang="en-GB" sz="1600" dirty="0">
              <a:latin typeface="Arial" panose="020B0604020202020204" pitchFamily="34" charset="0"/>
              <a:cs typeface="Arial" panose="020B0604020202020204" pitchFamily="34" charset="0"/>
            </a:endParaRPr>
          </a:p>
          <a:p>
            <a:r>
              <a:rPr lang="en-GB" sz="1600" dirty="0">
                <a:latin typeface="Arial"/>
                <a:cs typeface="Arial"/>
              </a:rPr>
              <a:t>Post 2:</a:t>
            </a:r>
          </a:p>
          <a:p>
            <a:endParaRPr lang="en-GB" sz="1600" dirty="0">
              <a:latin typeface="Arial" panose="020B0604020202020204" pitchFamily="34" charset="0"/>
              <a:cs typeface="Arial" panose="020B0604020202020204" pitchFamily="34" charset="0"/>
            </a:endParaRPr>
          </a:p>
          <a:p>
            <a:r>
              <a:rPr lang="en-GB" sz="1600" dirty="0">
                <a:latin typeface="Arial"/>
                <a:cs typeface="Arial"/>
              </a:rPr>
              <a:t>Your local pharmacist is here to help you with your newly prescribed antidepressant medicine🤝 </a:t>
            </a:r>
          </a:p>
          <a:p>
            <a:endParaRPr lang="en-GB" sz="1600" dirty="0">
              <a:latin typeface="Arial" panose="020B0604020202020204" pitchFamily="34" charset="0"/>
              <a:cs typeface="Arial" panose="020B0604020202020204" pitchFamily="34" charset="0"/>
            </a:endParaRPr>
          </a:p>
          <a:p>
            <a:r>
              <a:rPr lang="en-GB" sz="1600" dirty="0">
                <a:latin typeface="Arial"/>
                <a:cs typeface="Arial"/>
              </a:rPr>
              <a:t>They can offer information and advice on your medicine, and any concerns you might have, </a:t>
            </a:r>
            <a:r>
              <a:rPr lang="en-GB" sz="1600" dirty="0">
                <a:latin typeface="Arial"/>
                <a:ea typeface="Calibri"/>
                <a:cs typeface="Arial"/>
              </a:rPr>
              <a:t>in-person or on the phone</a:t>
            </a:r>
            <a:endParaRPr lang="en-GB" sz="1600" dirty="0">
              <a:latin typeface="Arial" panose="020B0604020202020204" pitchFamily="34" charset="0"/>
              <a:ea typeface="Calibri"/>
              <a:cs typeface="Arial"/>
            </a:endParaRPr>
          </a:p>
          <a:p>
            <a:pPr algn="just"/>
            <a:endParaRPr lang="en-GB" sz="1600" dirty="0">
              <a:latin typeface="Arial" panose="020B0604020202020204" pitchFamily="34" charset="0"/>
              <a:ea typeface="Calibri"/>
              <a:cs typeface="Calibri"/>
            </a:endParaRPr>
          </a:p>
          <a:p>
            <a:r>
              <a:rPr lang="en-GB" sz="1600" dirty="0">
                <a:latin typeface="Arial"/>
                <a:ea typeface="+mn-lt"/>
                <a:cs typeface="+mn-lt"/>
              </a:rPr>
              <a:t>For more information: https://www.nhs.uk/nhs-services/pharmacies/get-help-with-newly-prescribed-medicines/</a:t>
            </a:r>
            <a:endParaRPr lang="en-GB" dirty="0">
              <a:latin typeface="Arial"/>
            </a:endParaRPr>
          </a:p>
        </p:txBody>
      </p:sp>
      <p:sp>
        <p:nvSpPr>
          <p:cNvPr id="10" name="Title 1">
            <a:extLst>
              <a:ext uri="{FF2B5EF4-FFF2-40B4-BE49-F238E27FC236}">
                <a16:creationId xmlns:a16="http://schemas.microsoft.com/office/drawing/2014/main" id="{F1AAF770-3A6D-4F60-31A9-21C4485F42EA}"/>
              </a:ext>
            </a:extLst>
          </p:cNvPr>
          <p:cNvSpPr txBox="1">
            <a:spLocks/>
          </p:cNvSpPr>
          <p:nvPr/>
        </p:nvSpPr>
        <p:spPr>
          <a:xfrm>
            <a:off x="266313" y="204490"/>
            <a:ext cx="10704000" cy="57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05DB8"/>
                </a:solidFill>
                <a:latin typeface="Arial"/>
                <a:cs typeface="Arial"/>
              </a:rPr>
              <a:t>Resources – NHS New Medicine Service </a:t>
            </a:r>
          </a:p>
        </p:txBody>
      </p:sp>
      <p:pic>
        <p:nvPicPr>
          <p:cNvPr id="5" name="Picture 4" descr="A person standing in a pharmacy&#10;&#10;AI-generated content may be incorrect.">
            <a:extLst>
              <a:ext uri="{FF2B5EF4-FFF2-40B4-BE49-F238E27FC236}">
                <a16:creationId xmlns:a16="http://schemas.microsoft.com/office/drawing/2014/main" id="{3085A87A-4A04-B7B3-8860-C0EEE6C69A0F}"/>
              </a:ext>
            </a:extLst>
          </p:cNvPr>
          <p:cNvPicPr>
            <a:picLocks noChangeAspect="1"/>
          </p:cNvPicPr>
          <p:nvPr/>
        </p:nvPicPr>
        <p:blipFill>
          <a:blip r:embed="rId3"/>
          <a:stretch>
            <a:fillRect/>
          </a:stretch>
        </p:blipFill>
        <p:spPr>
          <a:xfrm>
            <a:off x="8950783" y="205605"/>
            <a:ext cx="3084730" cy="3075437"/>
          </a:xfrm>
          <a:prstGeom prst="rect">
            <a:avLst/>
          </a:prstGeom>
        </p:spPr>
      </p:pic>
      <p:pic>
        <p:nvPicPr>
          <p:cNvPr id="7" name="Picture 6" descr="A person looking at a magazine&#10;&#10;AI-generated content may be incorrect.">
            <a:extLst>
              <a:ext uri="{FF2B5EF4-FFF2-40B4-BE49-F238E27FC236}">
                <a16:creationId xmlns:a16="http://schemas.microsoft.com/office/drawing/2014/main" id="{E4521AFF-7AF3-13B7-0633-C90C1725D3C5}"/>
              </a:ext>
            </a:extLst>
          </p:cNvPr>
          <p:cNvPicPr>
            <a:picLocks noChangeAspect="1"/>
          </p:cNvPicPr>
          <p:nvPr/>
        </p:nvPicPr>
        <p:blipFill>
          <a:blip r:embed="rId4"/>
          <a:stretch>
            <a:fillRect/>
          </a:stretch>
        </p:blipFill>
        <p:spPr>
          <a:xfrm>
            <a:off x="8950783" y="3433387"/>
            <a:ext cx="3084730" cy="3084730"/>
          </a:xfrm>
          <a:prstGeom prst="rect">
            <a:avLst/>
          </a:prstGeom>
        </p:spPr>
      </p:pic>
    </p:spTree>
    <p:extLst>
      <p:ext uri="{BB962C8B-B14F-4D97-AF65-F5344CB8AC3E}">
        <p14:creationId xmlns:p14="http://schemas.microsoft.com/office/powerpoint/2010/main" val="3696858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50F9E-9879-CB34-EBA5-F1334B1EB6C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ACA991D-20CB-EBA0-08EC-9B9B02D8274C}"/>
              </a:ext>
            </a:extLst>
          </p:cNvPr>
          <p:cNvSpPr txBox="1"/>
          <p:nvPr/>
        </p:nvSpPr>
        <p:spPr>
          <a:xfrm>
            <a:off x="270551" y="766148"/>
            <a:ext cx="8882973" cy="6478697"/>
          </a:xfrm>
          <a:prstGeom prst="rect">
            <a:avLst/>
          </a:prstGeom>
          <a:noFill/>
        </p:spPr>
        <p:txBody>
          <a:bodyPr wrap="square" lIns="91440" tIns="45720" rIns="91440" bIns="45720" rtlCol="0" anchor="t">
            <a:spAutoFit/>
          </a:bodyPr>
          <a:lstStyle/>
          <a:p>
            <a:pPr algn="just"/>
            <a:r>
              <a:rPr lang="en-GB" sz="1600">
                <a:latin typeface="Arial"/>
                <a:ea typeface="MS Mincho"/>
                <a:cs typeface="Arial"/>
              </a:rPr>
              <a:t>Please help us get the message out there by using your social media channels to support the campaign: </a:t>
            </a:r>
            <a:endParaRPr lang="en-US" sz="1600">
              <a:latin typeface="Arial"/>
              <a:ea typeface="MS Mincho"/>
              <a:cs typeface="Arial"/>
            </a:endParaRPr>
          </a:p>
          <a:p>
            <a:pPr algn="just"/>
            <a:endParaRPr lang="en-GB" sz="1600">
              <a:latin typeface="Arial"/>
              <a:ea typeface="MS Mincho"/>
              <a:cs typeface="Arial"/>
            </a:endParaRPr>
          </a:p>
          <a:p>
            <a:pPr algn="just"/>
            <a:r>
              <a:rPr lang="en-GB" sz="1600">
                <a:latin typeface="Arial"/>
                <a:ea typeface="MS Mincho"/>
                <a:cs typeface="Arial"/>
              </a:rPr>
              <a:t>LinkedIn (profession-facing):</a:t>
            </a:r>
          </a:p>
          <a:p>
            <a:pPr algn="just"/>
            <a:endParaRPr lang="en-GB" sz="1600">
              <a:latin typeface="Arial"/>
              <a:ea typeface="MS Mincho"/>
              <a:cs typeface="Arial"/>
            </a:endParaRPr>
          </a:p>
          <a:p>
            <a:r>
              <a:rPr lang="en-GB" sz="1600" b="1">
                <a:latin typeface="Arial"/>
                <a:ea typeface="MS Mincho"/>
                <a:cs typeface="Arial"/>
              </a:rPr>
              <a:t>NHS New Medicine Service expanded to support patients starting medication for depression</a:t>
            </a:r>
            <a:endParaRPr lang="en-US" sz="1600">
              <a:latin typeface="Arial"/>
              <a:ea typeface="MS Mincho"/>
              <a:cs typeface="Arial"/>
            </a:endParaRPr>
          </a:p>
          <a:p>
            <a:endParaRPr lang="en-GB" sz="1600">
              <a:latin typeface="Arial"/>
              <a:ea typeface="MS Mincho"/>
              <a:cs typeface="Arial"/>
            </a:endParaRPr>
          </a:p>
          <a:p>
            <a:r>
              <a:rPr lang="en-GB" sz="1600">
                <a:latin typeface="Arial"/>
                <a:ea typeface="MS Mincho"/>
                <a:cs typeface="Arial"/>
              </a:rPr>
              <a:t>The NHS New Medicine Service (NMS) provided by community pharmacists has been expanded to include medicines for depression. </a:t>
            </a:r>
            <a:endParaRPr lang="en-US" sz="1600">
              <a:latin typeface="Arial"/>
              <a:ea typeface="MS Mincho"/>
              <a:cs typeface="Arial"/>
            </a:endParaRPr>
          </a:p>
          <a:p>
            <a:endParaRPr lang="en-GB" sz="1600">
              <a:latin typeface="Arial"/>
              <a:ea typeface="MS Mincho"/>
              <a:cs typeface="Arial"/>
            </a:endParaRPr>
          </a:p>
          <a:p>
            <a:r>
              <a:rPr lang="en-GB" sz="1600">
                <a:latin typeface="Arial"/>
                <a:ea typeface="MS Mincho"/>
                <a:cs typeface="Arial"/>
              </a:rPr>
              <a:t>This means that adults aged 18 and over who are newly prescribed the most common antidepressants will be able to seek additional advice and support about their medicine, healthy lifestyle changes, and help to understand their treatment options, from their local pharmacist.</a:t>
            </a:r>
          </a:p>
          <a:p>
            <a:endParaRPr lang="en-GB" sz="1600">
              <a:latin typeface="Arial"/>
              <a:ea typeface="MS Mincho"/>
              <a:cs typeface="Arial"/>
            </a:endParaRPr>
          </a:p>
          <a:p>
            <a:r>
              <a:rPr lang="en-GB" sz="1600">
                <a:latin typeface="Arial"/>
                <a:ea typeface="MS Mincho"/>
                <a:cs typeface="Arial"/>
              </a:rPr>
              <a:t>This support can be provided either in-person or over the phone, and takes place over three conversations, usually during the first several weeks after the medicine has started. </a:t>
            </a:r>
            <a:endParaRPr lang="en-US" sz="1600">
              <a:latin typeface="Arial"/>
              <a:ea typeface="MS Mincho"/>
              <a:cs typeface="Arial"/>
            </a:endParaRPr>
          </a:p>
          <a:p>
            <a:endParaRPr lang="en-GB" sz="1600">
              <a:latin typeface="Arial"/>
              <a:ea typeface="MS Mincho"/>
              <a:cs typeface="Arial"/>
            </a:endParaRPr>
          </a:p>
          <a:p>
            <a:r>
              <a:rPr lang="en-GB" sz="1600">
                <a:latin typeface="Arial"/>
                <a:ea typeface="Calibri"/>
                <a:cs typeface="Arial"/>
              </a:rPr>
              <a:t>Pharmacists are reminded that the service should be used to identify instances where continuing with the prescribed medicine is not tolerated, desired, and/or clinically appropriate and refer patients back to the prescriber. This includes cases where, in their professional judgement, a change to the prescribed medicine may be required including discontinuation.</a:t>
            </a:r>
          </a:p>
          <a:p>
            <a:endParaRPr lang="en-GB" sz="1600">
              <a:latin typeface="Arial"/>
              <a:ea typeface="Calibri"/>
              <a:cs typeface="Arial"/>
            </a:endParaRPr>
          </a:p>
          <a:p>
            <a:r>
              <a:rPr lang="en-GB" sz="1600">
                <a:latin typeface="Arial"/>
                <a:ea typeface="Calibri"/>
                <a:cs typeface="Arial"/>
              </a:rPr>
              <a:t>More information is available on the </a:t>
            </a:r>
            <a:r>
              <a:rPr lang="en-GB" sz="1600">
                <a:latin typeface="Arial"/>
                <a:ea typeface="Calibri"/>
                <a:cs typeface="Arial"/>
                <a:hlinkClick r:id="rId3"/>
              </a:rPr>
              <a:t>NHS England</a:t>
            </a:r>
            <a:r>
              <a:rPr lang="en-GB" sz="1600">
                <a:latin typeface="Arial"/>
                <a:ea typeface="Calibri"/>
                <a:cs typeface="Arial"/>
              </a:rPr>
              <a:t> and </a:t>
            </a:r>
            <a:r>
              <a:rPr lang="en-GB" sz="1600">
                <a:latin typeface="Arial"/>
                <a:ea typeface="Calibri"/>
                <a:cs typeface="Arial"/>
                <a:hlinkClick r:id="rId4"/>
              </a:rPr>
              <a:t>NHS.uk websites</a:t>
            </a:r>
            <a:r>
              <a:rPr lang="en-GB" sz="1600">
                <a:latin typeface="Arial"/>
                <a:ea typeface="Calibri"/>
                <a:cs typeface="Arial"/>
              </a:rPr>
              <a:t>.</a:t>
            </a:r>
            <a:endParaRPr lang="en-GB" sz="1600">
              <a:ea typeface="Calibri"/>
              <a:cs typeface="Calibri"/>
            </a:endParaRPr>
          </a:p>
          <a:p>
            <a:endParaRPr lang="en-GB" sz="1500">
              <a:latin typeface="Arial"/>
              <a:ea typeface="MS Mincho"/>
              <a:cs typeface="Arial"/>
            </a:endParaRPr>
          </a:p>
        </p:txBody>
      </p:sp>
      <p:sp>
        <p:nvSpPr>
          <p:cNvPr id="10" name="Title 1">
            <a:extLst>
              <a:ext uri="{FF2B5EF4-FFF2-40B4-BE49-F238E27FC236}">
                <a16:creationId xmlns:a16="http://schemas.microsoft.com/office/drawing/2014/main" id="{5C8BEE08-1625-64DE-0CE1-12A265C1A13B}"/>
              </a:ext>
            </a:extLst>
          </p:cNvPr>
          <p:cNvSpPr txBox="1">
            <a:spLocks/>
          </p:cNvSpPr>
          <p:nvPr/>
        </p:nvSpPr>
        <p:spPr>
          <a:xfrm>
            <a:off x="266313" y="204490"/>
            <a:ext cx="10704000" cy="57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B8"/>
                </a:solidFill>
                <a:latin typeface="Arial"/>
                <a:cs typeface="Arial"/>
              </a:rPr>
              <a:t>Resources</a:t>
            </a:r>
            <a:endParaRPr lang="en-US" sz="2800" b="1">
              <a:solidFill>
                <a:srgbClr val="005DB8"/>
              </a:solidFill>
              <a:latin typeface="Arial"/>
              <a:cs typeface="Arial"/>
            </a:endParaRPr>
          </a:p>
        </p:txBody>
      </p:sp>
      <p:pic>
        <p:nvPicPr>
          <p:cNvPr id="3" name="Picture 2" descr="A person standing in a pharmacy&#10;&#10;AI-generated content may be incorrect.">
            <a:extLst>
              <a:ext uri="{FF2B5EF4-FFF2-40B4-BE49-F238E27FC236}">
                <a16:creationId xmlns:a16="http://schemas.microsoft.com/office/drawing/2014/main" id="{7DE7DD71-1B8E-EC67-B261-7BE144A76697}"/>
              </a:ext>
            </a:extLst>
          </p:cNvPr>
          <p:cNvPicPr>
            <a:picLocks noChangeAspect="1"/>
          </p:cNvPicPr>
          <p:nvPr/>
        </p:nvPicPr>
        <p:blipFill>
          <a:blip r:embed="rId5"/>
          <a:stretch>
            <a:fillRect/>
          </a:stretch>
        </p:blipFill>
        <p:spPr>
          <a:xfrm>
            <a:off x="9171718" y="2054134"/>
            <a:ext cx="2749731" cy="2749731"/>
          </a:xfrm>
          <a:prstGeom prst="rect">
            <a:avLst/>
          </a:prstGeom>
        </p:spPr>
      </p:pic>
    </p:spTree>
    <p:extLst>
      <p:ext uri="{BB962C8B-B14F-4D97-AF65-F5344CB8AC3E}">
        <p14:creationId xmlns:p14="http://schemas.microsoft.com/office/powerpoint/2010/main" val="3975741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45031-5CD7-AB5E-0444-01B30FFB123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C1B1419-9E78-442C-DD47-D2D70BAA0658}"/>
              </a:ext>
            </a:extLst>
          </p:cNvPr>
          <p:cNvSpPr txBox="1"/>
          <p:nvPr/>
        </p:nvSpPr>
        <p:spPr>
          <a:xfrm>
            <a:off x="266313" y="891890"/>
            <a:ext cx="11375722" cy="5401479"/>
          </a:xfrm>
          <a:prstGeom prst="rect">
            <a:avLst/>
          </a:prstGeom>
          <a:noFill/>
        </p:spPr>
        <p:txBody>
          <a:bodyPr wrap="square" lIns="91440" tIns="45720" rIns="91440" bIns="45720" rtlCol="0" anchor="t">
            <a:spAutoFit/>
          </a:bodyPr>
          <a:lstStyle/>
          <a:p>
            <a:pPr fontAlgn="base">
              <a:defRPr/>
            </a:pPr>
            <a:r>
              <a:rPr lang="en-GB" sz="1500">
                <a:latin typeface="Arial"/>
                <a:cs typeface="Arial"/>
              </a:rPr>
              <a:t>Bulletin copy for professionals and stakeholders (222 words):</a:t>
            </a:r>
          </a:p>
          <a:p>
            <a:pPr fontAlgn="base">
              <a:defRPr/>
            </a:pPr>
            <a:endParaRPr lang="en-GB" sz="1500">
              <a:latin typeface="Arial" panose="020B0604020202020204" pitchFamily="34" charset="0"/>
              <a:cs typeface="Arial" panose="020B0604020202020204" pitchFamily="34" charset="0"/>
            </a:endParaRPr>
          </a:p>
          <a:p>
            <a:r>
              <a:rPr lang="en-GB" sz="1500" b="1">
                <a:latin typeface="Arial"/>
                <a:cs typeface="Arial"/>
              </a:rPr>
              <a:t>Community pharmacy services expanded to include the emergency contraceptive pill  and medicines for depression</a:t>
            </a:r>
          </a:p>
          <a:p>
            <a:endParaRPr lang="en-GB" sz="1500">
              <a:latin typeface="Arial"/>
              <a:cs typeface="Arial"/>
            </a:endParaRPr>
          </a:p>
          <a:p>
            <a:r>
              <a:rPr lang="en-GB" sz="1500">
                <a:latin typeface="Arial"/>
                <a:cs typeface="Arial"/>
              </a:rPr>
              <a:t>Community pharmacies can offer the emergency contraceptive pill (oral emergency contraception) free of charge as part of the expanded NHS Pharmacy Contraception Service. </a:t>
            </a:r>
          </a:p>
          <a:p>
            <a:endParaRPr lang="en-GB" sz="1500">
              <a:latin typeface="Arial" panose="020B0604020202020204" pitchFamily="34" charset="0"/>
              <a:cs typeface="Arial" panose="020B0604020202020204" pitchFamily="34" charset="0"/>
            </a:endParaRPr>
          </a:p>
          <a:p>
            <a:r>
              <a:rPr lang="en-GB" sz="1500">
                <a:latin typeface="Arial" panose="020B0604020202020204" pitchFamily="34" charset="0"/>
                <a:cs typeface="Arial" panose="020B0604020202020204" pitchFamily="34" charset="0"/>
              </a:rPr>
              <a:t>This means that women can access the emergency contraceptive pill for free from community pharmacies without needing to see their GP or having to get an appointment at a sexual health clinic. This can be provided by pharmacists and pharmacy technicians, and teams should also discuss long-term contraception options with patients, as appropriate. Further information, and updated service specification and patient group directions for the expanded NHS Pharmacy Contraception Service are available </a:t>
            </a:r>
            <a:r>
              <a:rPr lang="en-GB" sz="1500" u="sng">
                <a:latin typeface="Arial" panose="020B0604020202020204" pitchFamily="34" charset="0"/>
                <a:cs typeface="Arial" panose="020B0604020202020204" pitchFamily="34" charset="0"/>
                <a:hlinkClick r:id="rId3"/>
              </a:rPr>
              <a:t>on NHS England's website</a:t>
            </a:r>
            <a:r>
              <a:rPr lang="en-GB" sz="1500">
                <a:latin typeface="Arial" panose="020B0604020202020204" pitchFamily="34" charset="0"/>
                <a:cs typeface="Arial" panose="020B0604020202020204" pitchFamily="34" charset="0"/>
              </a:rPr>
              <a:t>. </a:t>
            </a:r>
          </a:p>
          <a:p>
            <a:endParaRPr lang="en-GB" sz="1500">
              <a:latin typeface="Arial" panose="020B0604020202020204" pitchFamily="34" charset="0"/>
              <a:cs typeface="Arial" panose="020B0604020202020204" pitchFamily="34" charset="0"/>
            </a:endParaRPr>
          </a:p>
          <a:p>
            <a:r>
              <a:rPr lang="en-GB" sz="1500">
                <a:latin typeface="Arial"/>
                <a:cs typeface="Arial"/>
              </a:rPr>
              <a:t>In addition, the NHS New Medicine Service (NMS) provided by community pharmacists has been </a:t>
            </a:r>
            <a:r>
              <a:rPr lang="en-GB" sz="1500">
                <a:latin typeface="Arial"/>
                <a:cs typeface="Arial"/>
                <a:hlinkClick r:id="rId4"/>
              </a:rPr>
              <a:t>expanded to include medicines for depression</a:t>
            </a:r>
            <a:r>
              <a:rPr lang="en-GB" sz="1500">
                <a:latin typeface="Arial"/>
                <a:cs typeface="Arial"/>
              </a:rPr>
              <a:t>. </a:t>
            </a:r>
            <a:endParaRPr lang="en-US" sz="1500">
              <a:latin typeface="Arial"/>
              <a:cs typeface="Arial"/>
            </a:endParaRPr>
          </a:p>
          <a:p>
            <a:endParaRPr lang="en-GB" sz="1500">
              <a:latin typeface="Arial"/>
              <a:cs typeface="Arial"/>
            </a:endParaRPr>
          </a:p>
          <a:p>
            <a:r>
              <a:rPr lang="en-GB" sz="1500">
                <a:latin typeface="Arial"/>
                <a:cs typeface="Arial"/>
              </a:rPr>
              <a:t>This means that adults who are newly prescribed the most common antidepressants will be able to seek additional advice and support about their medicine, healthy lifestyle changes, and help to understand their treatment options, from their local pharmacist. The </a:t>
            </a:r>
            <a:r>
              <a:rPr lang="en-GB" sz="1500">
                <a:latin typeface="Arial"/>
                <a:cs typeface="Arial"/>
                <a:hlinkClick r:id="rId5"/>
              </a:rPr>
              <a:t>NMS Eligible Drug List</a:t>
            </a:r>
            <a:r>
              <a:rPr lang="en-GB" sz="1500">
                <a:latin typeface="Arial"/>
                <a:cs typeface="Arial"/>
              </a:rPr>
              <a:t> and </a:t>
            </a:r>
            <a:r>
              <a:rPr lang="en-GB" sz="1500">
                <a:latin typeface="Arial"/>
                <a:cs typeface="Arial"/>
                <a:hlinkClick r:id="rId6"/>
              </a:rPr>
              <a:t>NMS service specification</a:t>
            </a:r>
            <a:r>
              <a:rPr lang="en-GB" sz="1500">
                <a:latin typeface="Arial"/>
                <a:cs typeface="Arial"/>
              </a:rPr>
              <a:t> have been updated. More information is available on the </a:t>
            </a:r>
            <a:r>
              <a:rPr lang="en-GB" sz="1500">
                <a:latin typeface="Arial"/>
                <a:cs typeface="Arial"/>
                <a:hlinkClick r:id="rId4"/>
              </a:rPr>
              <a:t>NHS England</a:t>
            </a:r>
            <a:r>
              <a:rPr lang="en-GB" sz="1500">
                <a:latin typeface="Arial"/>
                <a:cs typeface="Arial"/>
              </a:rPr>
              <a:t> and </a:t>
            </a:r>
            <a:r>
              <a:rPr lang="en-GB" sz="1500">
                <a:latin typeface="Arial"/>
                <a:cs typeface="Arial"/>
                <a:hlinkClick r:id="rId7"/>
              </a:rPr>
              <a:t>NHS.uk websites</a:t>
            </a:r>
            <a:r>
              <a:rPr lang="en-GB" sz="1500">
                <a:latin typeface="Arial"/>
                <a:cs typeface="Arial"/>
              </a:rPr>
              <a:t>.  </a:t>
            </a:r>
          </a:p>
          <a:p>
            <a:endParaRPr lang="en-GB" sz="1500">
              <a:latin typeface="Arial"/>
              <a:cs typeface="Arial"/>
            </a:endParaRPr>
          </a:p>
          <a:p>
            <a:r>
              <a:rPr lang="en-GB" sz="1500">
                <a:latin typeface="Arial"/>
                <a:cs typeface="Arial"/>
              </a:rPr>
              <a:t>These moves </a:t>
            </a:r>
            <a:r>
              <a:rPr lang="en-GB" sz="1500">
                <a:latin typeface="Arial" panose="020B0604020202020204" pitchFamily="34" charset="0"/>
                <a:cs typeface="Arial" panose="020B0604020202020204" pitchFamily="34" charset="0"/>
              </a:rPr>
              <a:t>helps to make healthcare more convenient and closer to people's homes, with four in five people living a 20-minute walk from their local community pharmacy. </a:t>
            </a:r>
            <a:endParaRPr lang="en-GB" sz="1500">
              <a:latin typeface="Arial"/>
              <a:cs typeface="Arial"/>
            </a:endParaRPr>
          </a:p>
        </p:txBody>
      </p:sp>
      <p:sp>
        <p:nvSpPr>
          <p:cNvPr id="10" name="Title 1">
            <a:extLst>
              <a:ext uri="{FF2B5EF4-FFF2-40B4-BE49-F238E27FC236}">
                <a16:creationId xmlns:a16="http://schemas.microsoft.com/office/drawing/2014/main" id="{ED2FAB8F-AD27-0E13-1714-C531A62DF66A}"/>
              </a:ext>
            </a:extLst>
          </p:cNvPr>
          <p:cNvSpPr txBox="1">
            <a:spLocks/>
          </p:cNvSpPr>
          <p:nvPr/>
        </p:nvSpPr>
        <p:spPr>
          <a:xfrm>
            <a:off x="266313" y="204490"/>
            <a:ext cx="10704000" cy="57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B8"/>
                </a:solidFill>
                <a:latin typeface="Arial"/>
                <a:cs typeface="Arial"/>
              </a:rPr>
              <a:t>Key messages – combining</a:t>
            </a:r>
            <a:endParaRPr lang="en-US" sz="2800" b="1">
              <a:solidFill>
                <a:srgbClr val="005DB8"/>
              </a:solidFill>
              <a:latin typeface="Arial"/>
              <a:cs typeface="Arial"/>
            </a:endParaRPr>
          </a:p>
        </p:txBody>
      </p:sp>
    </p:spTree>
    <p:extLst>
      <p:ext uri="{BB962C8B-B14F-4D97-AF65-F5344CB8AC3E}">
        <p14:creationId xmlns:p14="http://schemas.microsoft.com/office/powerpoint/2010/main" val="2508090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DE585-93EC-A70E-C5EF-AF742B2D5FA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52E8389-3A79-A07B-D5A7-8AD4C200484B}"/>
              </a:ext>
            </a:extLst>
          </p:cNvPr>
          <p:cNvSpPr txBox="1"/>
          <p:nvPr/>
        </p:nvSpPr>
        <p:spPr>
          <a:xfrm>
            <a:off x="266313" y="891890"/>
            <a:ext cx="11375722" cy="3539430"/>
          </a:xfrm>
          <a:prstGeom prst="rect">
            <a:avLst/>
          </a:prstGeom>
          <a:noFill/>
        </p:spPr>
        <p:txBody>
          <a:bodyPr wrap="square" lIns="91440" tIns="45720" rIns="91440" bIns="45720" rtlCol="0" anchor="t">
            <a:spAutoFit/>
          </a:bodyPr>
          <a:lstStyle/>
          <a:p>
            <a:r>
              <a:rPr lang="en-GB" sz="1600">
                <a:latin typeface="Arial"/>
                <a:cs typeface="Arial"/>
              </a:rPr>
              <a:t>Bulletin copy for patients (104 words):</a:t>
            </a:r>
          </a:p>
          <a:p>
            <a:endParaRPr lang="en-GB" sz="1600">
              <a:latin typeface="Arial" panose="020B0604020202020204" pitchFamily="34" charset="0"/>
              <a:cs typeface="Arial" panose="020B0604020202020204" pitchFamily="34" charset="0"/>
            </a:endParaRPr>
          </a:p>
          <a:p>
            <a:r>
              <a:rPr lang="en-GB" sz="1600" b="1">
                <a:latin typeface="Arial"/>
                <a:cs typeface="Arial"/>
              </a:rPr>
              <a:t>Expanded health services now available at your local pharmacy</a:t>
            </a:r>
          </a:p>
          <a:p>
            <a:endParaRPr lang="en-GB" sz="1600">
              <a:latin typeface="Arial" panose="020B0604020202020204" pitchFamily="34" charset="0"/>
              <a:cs typeface="Arial" panose="020B0604020202020204" pitchFamily="34" charset="0"/>
            </a:endParaRPr>
          </a:p>
          <a:p>
            <a:r>
              <a:rPr lang="en-GB" sz="1600">
                <a:latin typeface="Arial"/>
                <a:cs typeface="Arial"/>
              </a:rPr>
              <a:t>Your local pharmacy can provide the emergency contraceptive pill, also known as 'the morning after pill', for free, without you having to see a GP or having to get an appointment at a sexual health clinic. They can also discuss long-term contraception options at the same time. You can find </a:t>
            </a:r>
            <a:r>
              <a:rPr lang="en-GB" sz="1600">
                <a:latin typeface="Arial"/>
                <a:cs typeface="Arial"/>
                <a:hlinkClick r:id="rId3"/>
              </a:rPr>
              <a:t>further information,</a:t>
            </a:r>
            <a:r>
              <a:rPr lang="en-GB" sz="1600">
                <a:latin typeface="Arial"/>
                <a:cs typeface="Arial"/>
              </a:rPr>
              <a:t> or a </a:t>
            </a:r>
            <a:r>
              <a:rPr lang="en-GB" sz="1600">
                <a:latin typeface="Arial"/>
                <a:cs typeface="Arial"/>
                <a:hlinkClick r:id="rId4"/>
              </a:rPr>
              <a:t>participating pharmacy</a:t>
            </a:r>
            <a:r>
              <a:rPr lang="en-GB" sz="1600">
                <a:latin typeface="Arial"/>
                <a:cs typeface="Arial"/>
              </a:rPr>
              <a:t> on the NHS.uk website.</a:t>
            </a:r>
            <a:endParaRPr lang="en-US" sz="1600">
              <a:latin typeface="Arial"/>
              <a:cs typeface="Arial"/>
            </a:endParaRPr>
          </a:p>
          <a:p>
            <a:endParaRPr lang="en-GB" sz="1600">
              <a:latin typeface="Arial" panose="020B0604020202020204" pitchFamily="34" charset="0"/>
              <a:cs typeface="Arial" panose="020B0604020202020204" pitchFamily="34" charset="0"/>
            </a:endParaRPr>
          </a:p>
          <a:p>
            <a:r>
              <a:rPr lang="en-GB" sz="1600">
                <a:latin typeface="Arial"/>
                <a:cs typeface="Arial"/>
              </a:rPr>
              <a:t>If you have been newly prescribed antidepressants and want more information about them, or if you're worried about how they're working, you can discuss this with your local community pharmacist. You can do this when collecting your medicine or arrange a dedicated conversation. </a:t>
            </a:r>
            <a:r>
              <a:rPr lang="en-GB" sz="1600">
                <a:latin typeface="Arial"/>
                <a:cs typeface="Arial"/>
                <a:hlinkClick r:id="rId5"/>
              </a:rPr>
              <a:t>More information including eligibility can be found on the NHS.uk website.</a:t>
            </a:r>
            <a:r>
              <a:rPr lang="en-GB" sz="1600">
                <a:latin typeface="Arial"/>
                <a:cs typeface="Arial"/>
              </a:rPr>
              <a:t> </a:t>
            </a:r>
            <a:endParaRPr lang="en-GB" sz="1600">
              <a:latin typeface="Arial"/>
              <a:ea typeface="Calibri"/>
              <a:cs typeface="Calibri"/>
            </a:endParaRPr>
          </a:p>
          <a:p>
            <a:endParaRPr lang="en-GB" sz="1600">
              <a:latin typeface="Arial" panose="020B0604020202020204" pitchFamily="34" charset="0"/>
              <a:cs typeface="Arial" panose="020B0604020202020204" pitchFamily="34" charset="0"/>
            </a:endParaRPr>
          </a:p>
          <a:p>
            <a:r>
              <a:rPr lang="en-GB" sz="1600">
                <a:latin typeface="Arial"/>
                <a:cs typeface="Arial"/>
              </a:rPr>
              <a:t>Four in five people live a 20-minute walk from their local community pharmacy.  These services make healthcare more accessible and convenient for patients, bringing support closer to home. </a:t>
            </a:r>
            <a:endParaRPr lang="en-GB" sz="1600">
              <a:latin typeface="Calibri"/>
              <a:ea typeface="Calibri"/>
              <a:cs typeface="Calibri"/>
            </a:endParaRPr>
          </a:p>
        </p:txBody>
      </p:sp>
      <p:sp>
        <p:nvSpPr>
          <p:cNvPr id="10" name="Title 1">
            <a:extLst>
              <a:ext uri="{FF2B5EF4-FFF2-40B4-BE49-F238E27FC236}">
                <a16:creationId xmlns:a16="http://schemas.microsoft.com/office/drawing/2014/main" id="{DB8276E7-44E8-7EDD-6053-9D4A9BCAEF11}"/>
              </a:ext>
            </a:extLst>
          </p:cNvPr>
          <p:cNvSpPr txBox="1">
            <a:spLocks/>
          </p:cNvSpPr>
          <p:nvPr/>
        </p:nvSpPr>
        <p:spPr>
          <a:xfrm>
            <a:off x="266313" y="204490"/>
            <a:ext cx="10704000" cy="57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B8"/>
                </a:solidFill>
                <a:latin typeface="Arial"/>
                <a:cs typeface="Arial"/>
              </a:rPr>
              <a:t>Key messages – combining</a:t>
            </a:r>
            <a:endParaRPr lang="en-US" sz="2800" b="1">
              <a:solidFill>
                <a:srgbClr val="005DB8"/>
              </a:solidFill>
              <a:latin typeface="Arial"/>
              <a:cs typeface="Arial"/>
            </a:endParaRPr>
          </a:p>
        </p:txBody>
      </p:sp>
    </p:spTree>
    <p:extLst>
      <p:ext uri="{BB962C8B-B14F-4D97-AF65-F5344CB8AC3E}">
        <p14:creationId xmlns:p14="http://schemas.microsoft.com/office/powerpoint/2010/main" val="4183259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EC7E3-87C3-3906-8476-7519C6CEB49D}"/>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FA2F94F-0D2B-834C-8F87-EE29BB55B833}"/>
              </a:ext>
            </a:extLst>
          </p:cNvPr>
          <p:cNvSpPr txBox="1">
            <a:spLocks/>
          </p:cNvSpPr>
          <p:nvPr/>
        </p:nvSpPr>
        <p:spPr>
          <a:xfrm>
            <a:off x="356442" y="337012"/>
            <a:ext cx="10704000" cy="57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B8"/>
                </a:solidFill>
                <a:latin typeface="Arial"/>
                <a:cs typeface="Arial"/>
              </a:rPr>
              <a:t>Case studies</a:t>
            </a:r>
            <a:endParaRPr lang="en-US" sz="2800" b="1">
              <a:solidFill>
                <a:srgbClr val="005DB8"/>
              </a:solidFill>
              <a:latin typeface="Arial"/>
              <a:cs typeface="Arial"/>
            </a:endParaRPr>
          </a:p>
        </p:txBody>
      </p:sp>
      <p:sp>
        <p:nvSpPr>
          <p:cNvPr id="3" name="Content Placeholder 2">
            <a:extLst>
              <a:ext uri="{FF2B5EF4-FFF2-40B4-BE49-F238E27FC236}">
                <a16:creationId xmlns:a16="http://schemas.microsoft.com/office/drawing/2014/main" id="{CC82CAA0-FEFF-BAD4-92A3-9E4CF5A49446}"/>
              </a:ext>
            </a:extLst>
          </p:cNvPr>
          <p:cNvSpPr txBox="1">
            <a:spLocks/>
          </p:cNvSpPr>
          <p:nvPr/>
        </p:nvSpPr>
        <p:spPr>
          <a:xfrm>
            <a:off x="436186" y="2165574"/>
            <a:ext cx="10704000" cy="403703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chemeClr val="tx1"/>
                </a:solidFill>
                <a:latin typeface="Arial"/>
                <a:cs typeface="Arial"/>
              </a:rPr>
              <a:t>Where possible, please identify examples of pharmacies delivering these services well and showcase them across your channels. </a:t>
            </a:r>
          </a:p>
          <a:p>
            <a:endParaRPr lang="en-GB" sz="1600">
              <a:solidFill>
                <a:schemeClr val="tx1"/>
              </a:solidFill>
              <a:latin typeface="Arial" panose="020B0604020202020204" pitchFamily="34" charset="0"/>
              <a:cs typeface="Arial" panose="020B0604020202020204" pitchFamily="34" charset="0"/>
            </a:endParaRPr>
          </a:p>
          <a:p>
            <a:r>
              <a:rPr lang="en-GB" sz="1600">
                <a:solidFill>
                  <a:schemeClr val="tx1"/>
                </a:solidFill>
                <a:latin typeface="Arial"/>
                <a:ea typeface="+mn-lt"/>
                <a:cs typeface="Arial"/>
              </a:rPr>
              <a:t>Examples of how case studies for the contraception service have been used: </a:t>
            </a:r>
          </a:p>
          <a:p>
            <a:endParaRPr lang="en-GB" sz="1600">
              <a:solidFill>
                <a:srgbClr val="000000"/>
              </a:solidFill>
              <a:latin typeface="Arial" panose="020B0604020202020204" pitchFamily="34" charset="0"/>
              <a:ea typeface="+mn-lt"/>
              <a:cs typeface="Arial" panose="020B0604020202020204" pitchFamily="34" charset="0"/>
            </a:endParaRPr>
          </a:p>
          <a:p>
            <a:pPr marL="342900" indent="-342900">
              <a:buFont typeface="Arial" panose="020B0604020202020204" pitchFamily="34" charset="0"/>
              <a:buChar char="•"/>
            </a:pPr>
            <a:r>
              <a:rPr lang="en-GB" sz="1600">
                <a:latin typeface="Arial"/>
                <a:ea typeface="+mn-lt"/>
                <a:cs typeface="+mn-lt"/>
                <a:hlinkClick r:id="rId3"/>
              </a:rPr>
              <a:t>NHS England » Case study: Pharmacy contraception service – growing people’s confidence in local NHS care</a:t>
            </a:r>
            <a:endParaRPr lang="en-GB" sz="1600">
              <a:latin typeface="Arial"/>
              <a:ea typeface="Calibri"/>
              <a:cs typeface="Calibri"/>
            </a:endParaRPr>
          </a:p>
          <a:p>
            <a:pPr marL="342900" indent="-342900">
              <a:buFont typeface="Arial" panose="020B0604020202020204" pitchFamily="34" charset="0"/>
              <a:buChar char="•"/>
            </a:pPr>
            <a:endParaRPr lang="en-GB" sz="1600">
              <a:latin typeface="Arial"/>
              <a:ea typeface="Calibri"/>
              <a:cs typeface="Calibri"/>
            </a:endParaRPr>
          </a:p>
          <a:p>
            <a:pPr marL="342900" indent="-342900">
              <a:buFont typeface="Arial" panose="020B0604020202020204" pitchFamily="34" charset="0"/>
              <a:buChar char="•"/>
            </a:pPr>
            <a:r>
              <a:rPr lang="en-GB" sz="1600">
                <a:latin typeface="Arial"/>
                <a:ea typeface="+mn-lt"/>
                <a:cs typeface="+mn-lt"/>
                <a:hlinkClick r:id="rId4"/>
              </a:rPr>
              <a:t>NHS England » Case study: Community pharmacy contraception service – involve your whole team for success</a:t>
            </a:r>
            <a:endParaRPr lang="en-GB" sz="1600">
              <a:latin typeface="Arial"/>
              <a:ea typeface="Calibri"/>
              <a:cs typeface="Calibri"/>
            </a:endParaRPr>
          </a:p>
          <a:p>
            <a:pPr marL="342900" indent="-342900">
              <a:buFont typeface="Arial" panose="020B0604020202020204" pitchFamily="34" charset="0"/>
              <a:buChar char="•"/>
            </a:pPr>
            <a:endParaRPr lang="en-GB" sz="1600">
              <a:latin typeface="Arial"/>
              <a:cs typeface="Arial"/>
            </a:endParaRPr>
          </a:p>
          <a:p>
            <a:pPr marL="342900" indent="-342900">
              <a:buFont typeface="Arial" panose="020B0604020202020204" pitchFamily="34" charset="0"/>
              <a:buChar char="•"/>
            </a:pPr>
            <a:r>
              <a:rPr lang="en-GB" sz="1600">
                <a:latin typeface="Arial"/>
                <a:cs typeface="Arial"/>
                <a:hlinkClick r:id="rId5"/>
              </a:rPr>
              <a:t>A new service offering oral contraception through pharmacies has already saved over 1,000 hours of GP time » Joined Up Care Derbyshire</a:t>
            </a:r>
            <a:endParaRPr lang="en-GB" sz="1600">
              <a:latin typeface="Arial"/>
              <a:cs typeface="Arial"/>
            </a:endParaRPr>
          </a:p>
          <a:p>
            <a:pPr marL="342900" indent="-342900">
              <a:buFont typeface="Arial" panose="020B0604020202020204" pitchFamily="34" charset="0"/>
              <a:buChar char="•"/>
            </a:pPr>
            <a:endParaRPr lang="en-GB" sz="1600">
              <a:solidFill>
                <a:srgbClr val="898989"/>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600">
                <a:solidFill>
                  <a:srgbClr val="898989"/>
                </a:solidFill>
                <a:latin typeface="Arial"/>
                <a:ea typeface="+mn-lt"/>
                <a:cs typeface="Arial"/>
                <a:hlinkClick r:id="rId6"/>
              </a:rPr>
              <a:t>NHS England — Midlands » Over 17,000 women visit local pharmacy for oral contraception in the East Midlands as service marks its first anniversary</a:t>
            </a:r>
            <a:endParaRPr lang="en-GB" sz="1600">
              <a:solidFill>
                <a:srgbClr val="898989"/>
              </a:solidFill>
              <a:latin typeface="Arial"/>
              <a:ea typeface="+mn-lt"/>
              <a:cs typeface="Arial"/>
            </a:endParaRPr>
          </a:p>
          <a:p>
            <a:pPr marL="342900" indent="-342900">
              <a:buFont typeface="Arial" panose="020B0604020202020204" pitchFamily="34" charset="0"/>
              <a:buChar char="•"/>
            </a:pPr>
            <a:endParaRPr lang="en-GB" sz="1600">
              <a:solidFill>
                <a:srgbClr val="898989"/>
              </a:solidFill>
              <a:latin typeface="Arial" panose="020B0604020202020204" pitchFamily="34" charset="0"/>
              <a:ea typeface="+mn-lt"/>
              <a:cs typeface="Arial" panose="020B0604020202020204" pitchFamily="34" charset="0"/>
            </a:endParaRPr>
          </a:p>
          <a:p>
            <a:pPr marL="342900" indent="-342900">
              <a:buFont typeface="Arial" panose="020B0604020202020204" pitchFamily="34" charset="0"/>
              <a:buChar char="•"/>
            </a:pPr>
            <a:r>
              <a:rPr lang="en-GB" sz="1600">
                <a:latin typeface="Arial"/>
                <a:cs typeface="Arial"/>
                <a:hlinkClick r:id="rId7"/>
              </a:rPr>
              <a:t>NHS Derby and Derbyshire 💙 on X </a:t>
            </a:r>
            <a:endParaRPr lang="en-GB" sz="1600">
              <a:solidFill>
                <a:srgbClr val="898989"/>
              </a:solidFill>
              <a:latin typeface="Arial"/>
              <a:cs typeface="Arial"/>
            </a:endParaRPr>
          </a:p>
          <a:p>
            <a:pPr marL="342900" indent="-342900">
              <a:buFont typeface="Arial" panose="020B0604020202020204" pitchFamily="34" charset="0"/>
              <a:buChar char="•"/>
            </a:pPr>
            <a:endParaRPr lang="en-GB" sz="1600" u="sng">
              <a:solidFill>
                <a:srgbClr val="898989"/>
              </a:solidFill>
              <a:latin typeface="Arial" panose="020B0604020202020204" pitchFamily="34" charset="0"/>
              <a:ea typeface="+mn-lt"/>
              <a:cs typeface="Arial" panose="020B0604020202020204" pitchFamily="34" charset="0"/>
              <a:hlinkClick r:id="rId8" invalidUrl="http:///"/>
            </a:endParaRPr>
          </a:p>
          <a:p>
            <a:pPr marL="342900" indent="-342900">
              <a:buFont typeface="Arial" panose="020B0604020202020204" pitchFamily="34" charset="0"/>
              <a:buChar char="•"/>
            </a:pPr>
            <a:r>
              <a:rPr lang="en-GB" sz="1600" u="sng">
                <a:latin typeface="Arial"/>
                <a:cs typeface="Arial"/>
                <a:hlinkClick r:id="rId9"/>
              </a:rPr>
              <a:t>NHS England — North East and Yorkshire » Blog : 12 months of the NHS Pharmacy Contraception Service – from emergency to long-term supply</a:t>
            </a:r>
            <a:endParaRPr lang="en-GB" sz="1600">
              <a:latin typeface="Arial"/>
              <a:cs typeface="Arial"/>
            </a:endParaRPr>
          </a:p>
          <a:p>
            <a:pPr marL="342900" indent="-342900">
              <a:buFont typeface="Arial" panose="020B0604020202020204" pitchFamily="34" charset="0"/>
              <a:buChar char="•"/>
            </a:pPr>
            <a:endParaRPr lang="en-GB" sz="1600">
              <a:solidFill>
                <a:srgbClr val="898989"/>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600">
              <a:solidFill>
                <a:srgbClr val="898989"/>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600">
              <a:solidFill>
                <a:srgbClr val="898989"/>
              </a:solidFill>
              <a:latin typeface="Arial" panose="020B0604020202020204" pitchFamily="34" charset="0"/>
              <a:ea typeface="Calibri"/>
              <a:cs typeface="Arial" panose="020B0604020202020204" pitchFamily="34" charset="0"/>
            </a:endParaRPr>
          </a:p>
          <a:p>
            <a:pPr marL="342900" indent="-342900">
              <a:buFont typeface="Arial" panose="020B0604020202020204" pitchFamily="34" charset="0"/>
              <a:buChar char="•"/>
            </a:pPr>
            <a:endParaRPr lang="en-GB" sz="1600">
              <a:solidFill>
                <a:srgbClr val="898989"/>
              </a:solidFill>
              <a:latin typeface="Arial"/>
              <a:ea typeface="Calibri"/>
              <a:cs typeface="Calibri"/>
            </a:endParaRPr>
          </a:p>
          <a:p>
            <a:pPr marL="342900" indent="-342900">
              <a:buFont typeface="Arial" panose="020B0604020202020204" pitchFamily="34" charset="0"/>
              <a:buChar char="•"/>
            </a:pPr>
            <a:endParaRPr lang="en-GB" sz="160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600">
              <a:solidFill>
                <a:schemeClr val="tx1"/>
              </a:solidFill>
              <a:latin typeface="Arial" panose="020B0604020202020204" pitchFamily="34" charset="0"/>
              <a:cs typeface="Arial" panose="020B0604020202020204" pitchFamily="34" charset="0"/>
            </a:endParaRPr>
          </a:p>
          <a:p>
            <a:endParaRPr lang="en-GB" sz="1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8606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6B563-5336-AFD7-B6D4-84AD3265A79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9A3D7FB-D73C-BF4F-4E00-F8B0684D9A3E}"/>
              </a:ext>
            </a:extLst>
          </p:cNvPr>
          <p:cNvSpPr txBox="1"/>
          <p:nvPr/>
        </p:nvSpPr>
        <p:spPr>
          <a:xfrm>
            <a:off x="266313" y="774189"/>
            <a:ext cx="11754719" cy="1323439"/>
          </a:xfrm>
          <a:prstGeom prst="rect">
            <a:avLst/>
          </a:prstGeom>
          <a:noFill/>
        </p:spPr>
        <p:txBody>
          <a:bodyPr wrap="square" lIns="91440" tIns="45720" rIns="91440" bIns="45720" rtlCol="0" anchor="t">
            <a:spAutoFit/>
          </a:bodyPr>
          <a:lstStyle/>
          <a:p>
            <a:pPr algn="just"/>
            <a:r>
              <a:rPr lang="en-GB" sz="1600">
                <a:latin typeface="Arial"/>
                <a:ea typeface="MS Mincho"/>
                <a:cs typeface="Arial"/>
              </a:rPr>
              <a:t>The press notice is available on NHS England's website: </a:t>
            </a:r>
            <a:r>
              <a:rPr lang="en-GB" sz="1600">
                <a:latin typeface="Arial"/>
                <a:ea typeface="+mn-lt"/>
                <a:cs typeface="+mn-lt"/>
                <a:hlinkClick r:id="rId3"/>
              </a:rPr>
              <a:t>NHS England » Free ‘morning after pill’ for women at high street pharmacies thanks to NHS expansion</a:t>
            </a:r>
            <a:endParaRPr lang="en-GB" sz="1600">
              <a:latin typeface="Arial"/>
              <a:ea typeface="MS Mincho"/>
              <a:cs typeface="Arial"/>
            </a:endParaRPr>
          </a:p>
          <a:p>
            <a:pPr algn="just"/>
            <a:endParaRPr lang="en-GB" sz="1600">
              <a:latin typeface="Arial" panose="020B0604020202020204" pitchFamily="34" charset="0"/>
              <a:ea typeface="MS Mincho"/>
              <a:cs typeface="Arial" panose="020B0604020202020204" pitchFamily="34" charset="0"/>
            </a:endParaRPr>
          </a:p>
          <a:p>
            <a:pPr algn="just"/>
            <a:r>
              <a:rPr lang="en-GB" sz="1600">
                <a:latin typeface="Arial"/>
                <a:ea typeface="MS Mincho"/>
                <a:cs typeface="Arial"/>
              </a:rPr>
              <a:t>Social media cards are available to help further promote the press notice and key leader quotes:</a:t>
            </a:r>
            <a:endParaRPr lang="en-GB" sz="1600">
              <a:latin typeface="Arial" panose="020B0604020202020204" pitchFamily="34" charset="0"/>
              <a:ea typeface="MS Mincho"/>
              <a:cs typeface="Arial" panose="020B0604020202020204" pitchFamily="34" charset="0"/>
            </a:endParaRPr>
          </a:p>
          <a:p>
            <a:endParaRPr lang="en-GB" sz="1600">
              <a:latin typeface="Arial" panose="020B0604020202020204" pitchFamily="34" charset="0"/>
              <a:ea typeface="MS Mincho"/>
              <a:cs typeface="Arial" panose="020B0604020202020204" pitchFamily="34" charset="0"/>
            </a:endParaRPr>
          </a:p>
        </p:txBody>
      </p:sp>
      <p:sp>
        <p:nvSpPr>
          <p:cNvPr id="10" name="Title 1">
            <a:extLst>
              <a:ext uri="{FF2B5EF4-FFF2-40B4-BE49-F238E27FC236}">
                <a16:creationId xmlns:a16="http://schemas.microsoft.com/office/drawing/2014/main" id="{09F12FF7-583D-358D-21BF-25351D774D24}"/>
              </a:ext>
            </a:extLst>
          </p:cNvPr>
          <p:cNvSpPr txBox="1">
            <a:spLocks/>
          </p:cNvSpPr>
          <p:nvPr/>
        </p:nvSpPr>
        <p:spPr>
          <a:xfrm>
            <a:off x="266313" y="204490"/>
            <a:ext cx="10704000" cy="57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5DB8"/>
                </a:solidFill>
                <a:latin typeface="Arial"/>
                <a:cs typeface="Arial"/>
              </a:rPr>
              <a:t>Resources</a:t>
            </a:r>
            <a:endParaRPr lang="en-US" sz="2800" b="1">
              <a:solidFill>
                <a:srgbClr val="005DB8"/>
              </a:solidFill>
              <a:latin typeface="Arial"/>
              <a:cs typeface="Arial"/>
            </a:endParaRPr>
          </a:p>
        </p:txBody>
      </p:sp>
      <p:pic>
        <p:nvPicPr>
          <p:cNvPr id="3" name="Picture 2" descr="A person with a blue badge&#10;&#10;AI-generated content may be incorrect.">
            <a:extLst>
              <a:ext uri="{FF2B5EF4-FFF2-40B4-BE49-F238E27FC236}">
                <a16:creationId xmlns:a16="http://schemas.microsoft.com/office/drawing/2014/main" id="{D0112A94-B597-3FC1-4AA0-B202DB6F259A}"/>
              </a:ext>
            </a:extLst>
          </p:cNvPr>
          <p:cNvPicPr>
            <a:picLocks noChangeAspect="1"/>
          </p:cNvPicPr>
          <p:nvPr/>
        </p:nvPicPr>
        <p:blipFill>
          <a:blip r:embed="rId4"/>
          <a:stretch>
            <a:fillRect/>
          </a:stretch>
        </p:blipFill>
        <p:spPr>
          <a:xfrm>
            <a:off x="736769" y="2384893"/>
            <a:ext cx="3944471" cy="3944471"/>
          </a:xfrm>
          <a:prstGeom prst="rect">
            <a:avLst/>
          </a:prstGeom>
        </p:spPr>
      </p:pic>
      <p:pic>
        <p:nvPicPr>
          <p:cNvPr id="6" name="Picture 5" descr="A person with a blue badge around her neck&#10;&#10;AI-generated content may be incorrect.">
            <a:extLst>
              <a:ext uri="{FF2B5EF4-FFF2-40B4-BE49-F238E27FC236}">
                <a16:creationId xmlns:a16="http://schemas.microsoft.com/office/drawing/2014/main" id="{6BF0C285-4F69-E757-9065-E62A1B69D903}"/>
              </a:ext>
            </a:extLst>
          </p:cNvPr>
          <p:cNvPicPr>
            <a:picLocks noChangeAspect="1"/>
          </p:cNvPicPr>
          <p:nvPr/>
        </p:nvPicPr>
        <p:blipFill>
          <a:blip r:embed="rId5"/>
          <a:stretch>
            <a:fillRect/>
          </a:stretch>
        </p:blipFill>
        <p:spPr>
          <a:xfrm>
            <a:off x="5618313" y="2384892"/>
            <a:ext cx="3944471" cy="3944471"/>
          </a:xfrm>
          <a:prstGeom prst="rect">
            <a:avLst/>
          </a:prstGeom>
        </p:spPr>
      </p:pic>
    </p:spTree>
    <p:extLst>
      <p:ext uri="{BB962C8B-B14F-4D97-AF65-F5344CB8AC3E}">
        <p14:creationId xmlns:p14="http://schemas.microsoft.com/office/powerpoint/2010/main" val="2783415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760ACE-CF91-4381-9A27-3EC2D97A24B4}"/>
              </a:ext>
            </a:extLst>
          </p:cNvPr>
          <p:cNvSpPr/>
          <p:nvPr/>
        </p:nvSpPr>
        <p:spPr>
          <a:xfrm>
            <a:off x="442678" y="1013960"/>
            <a:ext cx="10840008" cy="1815882"/>
          </a:xfrm>
          <a:prstGeom prst="rect">
            <a:avLst/>
          </a:prstGeom>
        </p:spPr>
        <p:txBody>
          <a:bodyPr wrap="square" lIns="91440" tIns="45720" rIns="91440" bIns="45720" anchor="t">
            <a:spAutoFit/>
          </a:bodyPr>
          <a:lstStyle/>
          <a:p>
            <a:pPr algn="just"/>
            <a:r>
              <a:rPr lang="en-GB" sz="1400">
                <a:effectLst/>
                <a:latin typeface="Arial"/>
                <a:ea typeface="Calibri"/>
                <a:cs typeface="Arial"/>
              </a:rPr>
              <a:t>This toolkit includes campaign messages, long and short copy, and links to suggested social media posts to help you support the national campaign.</a:t>
            </a:r>
            <a:r>
              <a:rPr lang="en-GB" sz="1400">
                <a:latin typeface="Arial"/>
                <a:ea typeface="Calibri"/>
                <a:cs typeface="Arial"/>
              </a:rPr>
              <a:t>  </a:t>
            </a:r>
            <a:endParaRPr lang="en-GB" sz="1400">
              <a:effectLst/>
              <a:latin typeface="Arial" panose="020B0604020202020204" pitchFamily="34" charset="0"/>
              <a:ea typeface="Calibri"/>
              <a:cs typeface="Arial" panose="020B0604020202020204" pitchFamily="34" charset="0"/>
            </a:endParaRPr>
          </a:p>
          <a:p>
            <a:pPr algn="just"/>
            <a:endParaRPr lang="en-GB" sz="1400">
              <a:effectLst/>
              <a:latin typeface="Arial" panose="020B0604020202020204" pitchFamily="34" charset="0"/>
              <a:ea typeface="Calibri" panose="020F0502020204030204" pitchFamily="34" charset="0"/>
              <a:cs typeface="Arial" panose="020B0604020202020204" pitchFamily="34" charset="0"/>
            </a:endParaRPr>
          </a:p>
          <a:p>
            <a:pPr algn="just"/>
            <a:r>
              <a:rPr lang="en-GB" sz="1400">
                <a:latin typeface="Arial"/>
                <a:ea typeface="Calibri"/>
                <a:cs typeface="Arial"/>
              </a:rPr>
              <a:t>NHS Pharmacy First campaign resources can be downloaded, free of charge, from the </a:t>
            </a:r>
            <a:r>
              <a:rPr lang="en-GB" sz="1400">
                <a:latin typeface="Arial"/>
                <a:ea typeface="Calibri"/>
                <a:cs typeface="Arial"/>
                <a:hlinkClick r:id="rId2"/>
              </a:rPr>
              <a:t>Campaign Resource Centre</a:t>
            </a:r>
            <a:r>
              <a:rPr lang="en-GB" sz="1400">
                <a:latin typeface="Arial"/>
                <a:ea typeface="Calibri"/>
                <a:cs typeface="Arial"/>
              </a:rPr>
              <a:t> from 20 October 2025. </a:t>
            </a:r>
          </a:p>
          <a:p>
            <a:pPr algn="just"/>
            <a:endParaRPr lang="en-GB" sz="1400" u="sng">
              <a:solidFill>
                <a:srgbClr val="0563C1"/>
              </a:solidFill>
              <a:latin typeface="Arial" panose="020B0604020202020204" pitchFamily="34" charset="0"/>
              <a:ea typeface="Calibri" panose="020F0502020204030204" pitchFamily="34" charset="0"/>
              <a:cs typeface="Arial" panose="020B0604020202020204" pitchFamily="34" charset="0"/>
            </a:endParaRPr>
          </a:p>
          <a:p>
            <a:pPr algn="just"/>
            <a:r>
              <a:rPr lang="en-GB" sz="1400">
                <a:effectLst/>
                <a:latin typeface="Arial"/>
                <a:ea typeface="Calibri"/>
                <a:cs typeface="Arial"/>
              </a:rPr>
              <a:t>You can support the campaign by:</a:t>
            </a:r>
          </a:p>
          <a:p>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DA22399-F499-4833-9EC8-42E662F706EA}"/>
              </a:ext>
            </a:extLst>
          </p:cNvPr>
          <p:cNvSpPr txBox="1"/>
          <p:nvPr/>
        </p:nvSpPr>
        <p:spPr>
          <a:xfrm>
            <a:off x="1191206" y="3934790"/>
            <a:ext cx="6411027" cy="738664"/>
          </a:xfrm>
          <a:prstGeom prst="rect">
            <a:avLst/>
          </a:prstGeom>
          <a:noFill/>
        </p:spPr>
        <p:txBody>
          <a:bodyPr wrap="square" lIns="91440" tIns="45720" rIns="91440" bIns="45720" rtlCol="0" anchor="t">
            <a:spAutoFit/>
          </a:bodyPr>
          <a:lstStyle/>
          <a:p>
            <a:pPr fontAlgn="base">
              <a:defRPr/>
            </a:pPr>
            <a:r>
              <a:rPr kumimoji="0" lang="en-GB" sz="1400" i="0" u="none" strike="noStrike" kern="1200" cap="none" spc="0" normalizeH="0" baseline="0" noProof="0">
                <a:ln>
                  <a:noFill/>
                </a:ln>
                <a:solidFill>
                  <a:prstClr val="black"/>
                </a:solidFill>
                <a:effectLst/>
                <a:uLnTx/>
                <a:uFillTx/>
                <a:latin typeface="Arial"/>
                <a:cs typeface="Arial"/>
              </a:rPr>
              <a:t>Downloading the campaign resources and sharing these with your colleagues,</a:t>
            </a:r>
            <a:r>
              <a:rPr lang="en-GB" sz="1400">
                <a:solidFill>
                  <a:prstClr val="black"/>
                </a:solidFill>
                <a:latin typeface="Arial"/>
                <a:cs typeface="Arial"/>
              </a:rPr>
              <a:t> </a:t>
            </a:r>
            <a:r>
              <a:rPr lang="en-GB" sz="1400">
                <a:latin typeface="Arial"/>
                <a:cs typeface="Arial"/>
              </a:rPr>
              <a:t>including local community pharmacies</a:t>
            </a:r>
            <a:r>
              <a:rPr lang="en-GB" sz="1400">
                <a:solidFill>
                  <a:prstClr val="black"/>
                </a:solidFill>
                <a:latin typeface="Arial"/>
                <a:cs typeface="Arial"/>
              </a:rPr>
              <a:t>, general practice, </a:t>
            </a:r>
            <a:r>
              <a:rPr kumimoji="0" lang="en-GB" sz="1400" i="0" u="none" strike="noStrike" kern="1200" cap="none" spc="0" normalizeH="0" baseline="0" noProof="0">
                <a:ln>
                  <a:noFill/>
                </a:ln>
                <a:solidFill>
                  <a:prstClr val="black"/>
                </a:solidFill>
                <a:effectLst/>
                <a:uLnTx/>
                <a:uFillTx/>
                <a:latin typeface="Arial"/>
                <a:cs typeface="Arial"/>
              </a:rPr>
              <a:t>local communications networks and community organisations.</a:t>
            </a:r>
          </a:p>
        </p:txBody>
      </p:sp>
      <p:grpSp>
        <p:nvGrpSpPr>
          <p:cNvPr id="22" name="Group 21">
            <a:extLst>
              <a:ext uri="{FF2B5EF4-FFF2-40B4-BE49-F238E27FC236}">
                <a16:creationId xmlns:a16="http://schemas.microsoft.com/office/drawing/2014/main" id="{C2C0522F-AC24-1D75-660F-1F2EA2CD822E}"/>
              </a:ext>
            </a:extLst>
          </p:cNvPr>
          <p:cNvGrpSpPr/>
          <p:nvPr/>
        </p:nvGrpSpPr>
        <p:grpSpPr>
          <a:xfrm>
            <a:off x="404762" y="3218874"/>
            <a:ext cx="655755" cy="2160327"/>
            <a:chOff x="360154" y="2795452"/>
            <a:chExt cx="655755" cy="2160327"/>
          </a:xfrm>
        </p:grpSpPr>
        <p:grpSp>
          <p:nvGrpSpPr>
            <p:cNvPr id="8" name="Group 7">
              <a:extLst>
                <a:ext uri="{FF2B5EF4-FFF2-40B4-BE49-F238E27FC236}">
                  <a16:creationId xmlns:a16="http://schemas.microsoft.com/office/drawing/2014/main" id="{CE65ECF9-B58F-46BA-97B2-1FB48DEC8D70}"/>
                </a:ext>
              </a:extLst>
            </p:cNvPr>
            <p:cNvGrpSpPr/>
            <p:nvPr/>
          </p:nvGrpSpPr>
          <p:grpSpPr>
            <a:xfrm>
              <a:off x="371475" y="2795452"/>
              <a:ext cx="644434" cy="627017"/>
              <a:chOff x="1114697" y="4911635"/>
              <a:chExt cx="644434" cy="627017"/>
            </a:xfrm>
          </p:grpSpPr>
          <p:sp>
            <p:nvSpPr>
              <p:cNvPr id="3" name="Oval 2">
                <a:extLst>
                  <a:ext uri="{FF2B5EF4-FFF2-40B4-BE49-F238E27FC236}">
                    <a16:creationId xmlns:a16="http://schemas.microsoft.com/office/drawing/2014/main" id="{5CAE6EEE-42B6-46F4-B5F6-21BEA400C979}"/>
                  </a:ext>
                </a:extLst>
              </p:cNvPr>
              <p:cNvSpPr/>
              <p:nvPr/>
            </p:nvSpPr>
            <p:spPr>
              <a:xfrm>
                <a:off x="1114697" y="4911635"/>
                <a:ext cx="644434" cy="627017"/>
              </a:xfrm>
              <a:prstGeom prst="ellipse">
                <a:avLst/>
              </a:prstGeom>
              <a:noFill/>
              <a:ln w="38100">
                <a:solidFill>
                  <a:srgbClr val="006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5DC4428-F01D-4BE7-8EC7-C858AB84FFCF}"/>
                  </a:ext>
                </a:extLst>
              </p:cNvPr>
              <p:cNvSpPr txBox="1"/>
              <p:nvPr/>
            </p:nvSpPr>
            <p:spPr>
              <a:xfrm>
                <a:off x="1227909" y="4929051"/>
                <a:ext cx="348342"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65B7"/>
                    </a:solidFill>
                    <a:effectLst/>
                    <a:uLnTx/>
                    <a:uFillTx/>
                    <a:latin typeface="Arial" panose="020B0604020202020204" pitchFamily="34" charset="0"/>
                    <a:ea typeface="+mn-ea"/>
                    <a:cs typeface="Arial" panose="020B0604020202020204" pitchFamily="34" charset="0"/>
                  </a:rPr>
                  <a:t>1</a:t>
                </a:r>
              </a:p>
            </p:txBody>
          </p:sp>
        </p:grpSp>
        <p:grpSp>
          <p:nvGrpSpPr>
            <p:cNvPr id="11" name="Group 10">
              <a:extLst>
                <a:ext uri="{FF2B5EF4-FFF2-40B4-BE49-F238E27FC236}">
                  <a16:creationId xmlns:a16="http://schemas.microsoft.com/office/drawing/2014/main" id="{4A244936-1844-4732-B011-8C287DD72313}"/>
                </a:ext>
              </a:extLst>
            </p:cNvPr>
            <p:cNvGrpSpPr/>
            <p:nvPr/>
          </p:nvGrpSpPr>
          <p:grpSpPr>
            <a:xfrm>
              <a:off x="371475" y="3572352"/>
              <a:ext cx="644434" cy="627017"/>
              <a:chOff x="1114697" y="4604318"/>
              <a:chExt cx="644434" cy="627017"/>
            </a:xfrm>
          </p:grpSpPr>
          <p:sp>
            <p:nvSpPr>
              <p:cNvPr id="12" name="Oval 11">
                <a:extLst>
                  <a:ext uri="{FF2B5EF4-FFF2-40B4-BE49-F238E27FC236}">
                    <a16:creationId xmlns:a16="http://schemas.microsoft.com/office/drawing/2014/main" id="{26ED1BEB-4B85-4474-A130-8DA686CE27DB}"/>
                  </a:ext>
                </a:extLst>
              </p:cNvPr>
              <p:cNvSpPr/>
              <p:nvPr/>
            </p:nvSpPr>
            <p:spPr>
              <a:xfrm>
                <a:off x="1114697" y="4604318"/>
                <a:ext cx="644434" cy="627017"/>
              </a:xfrm>
              <a:prstGeom prst="ellipse">
                <a:avLst/>
              </a:prstGeom>
              <a:noFill/>
              <a:ln w="38100">
                <a:solidFill>
                  <a:srgbClr val="0065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70D1A89-061E-4B41-AEBD-AD8B39B99BD1}"/>
                  </a:ext>
                </a:extLst>
              </p:cNvPr>
              <p:cNvSpPr txBox="1"/>
              <p:nvPr/>
            </p:nvSpPr>
            <p:spPr>
              <a:xfrm>
                <a:off x="1227909" y="4621734"/>
                <a:ext cx="348342"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65B7"/>
                    </a:solidFill>
                    <a:effectLst/>
                    <a:uLnTx/>
                    <a:uFillTx/>
                    <a:latin typeface="Arial" panose="020B0604020202020204" pitchFamily="34" charset="0"/>
                    <a:ea typeface="+mn-ea"/>
                    <a:cs typeface="Arial" panose="020B0604020202020204" pitchFamily="34" charset="0"/>
                  </a:rPr>
                  <a:t>2</a:t>
                </a:r>
              </a:p>
            </p:txBody>
          </p:sp>
        </p:grpSp>
        <p:grpSp>
          <p:nvGrpSpPr>
            <p:cNvPr id="14" name="Group 13">
              <a:extLst>
                <a:ext uri="{FF2B5EF4-FFF2-40B4-BE49-F238E27FC236}">
                  <a16:creationId xmlns:a16="http://schemas.microsoft.com/office/drawing/2014/main" id="{73AD4769-5C1D-4620-842E-9A14EF4DAFA4}"/>
                </a:ext>
              </a:extLst>
            </p:cNvPr>
            <p:cNvGrpSpPr/>
            <p:nvPr/>
          </p:nvGrpSpPr>
          <p:grpSpPr>
            <a:xfrm>
              <a:off x="360154" y="4328762"/>
              <a:ext cx="644434" cy="627017"/>
              <a:chOff x="1131084" y="4246468"/>
              <a:chExt cx="644434" cy="627017"/>
            </a:xfrm>
          </p:grpSpPr>
          <p:sp>
            <p:nvSpPr>
              <p:cNvPr id="15" name="Oval 14">
                <a:extLst>
                  <a:ext uri="{FF2B5EF4-FFF2-40B4-BE49-F238E27FC236}">
                    <a16:creationId xmlns:a16="http://schemas.microsoft.com/office/drawing/2014/main" id="{A4AC555E-5F14-4DB3-908C-5554EA7FAED2}"/>
                  </a:ext>
                </a:extLst>
              </p:cNvPr>
              <p:cNvSpPr/>
              <p:nvPr/>
            </p:nvSpPr>
            <p:spPr>
              <a:xfrm>
                <a:off x="1131084" y="4246468"/>
                <a:ext cx="644434" cy="627017"/>
              </a:xfrm>
              <a:prstGeom prst="ellipse">
                <a:avLst/>
              </a:prstGeom>
              <a:noFill/>
              <a:ln w="38100">
                <a:solidFill>
                  <a:srgbClr val="0065B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prstClr val="white"/>
                    </a:solidFill>
                    <a:latin typeface="Calibri" panose="020F0502020204030204"/>
                    <a:cs typeface="Calibri"/>
                  </a:rPr>
                  <a:t>≈</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FEBA3DD-0FDA-416C-8320-4BA533A9FAC2}"/>
                  </a:ext>
                </a:extLst>
              </p:cNvPr>
              <p:cNvSpPr txBox="1"/>
              <p:nvPr/>
            </p:nvSpPr>
            <p:spPr>
              <a:xfrm>
                <a:off x="1244296" y="4263884"/>
                <a:ext cx="348342"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65B7"/>
                    </a:solidFill>
                    <a:effectLst/>
                    <a:uLnTx/>
                    <a:uFillTx/>
                    <a:latin typeface="Arial" panose="020B0604020202020204" pitchFamily="34" charset="0"/>
                    <a:ea typeface="+mn-ea"/>
                    <a:cs typeface="Arial" panose="020B0604020202020204" pitchFamily="34" charset="0"/>
                  </a:rPr>
                  <a:t>3</a:t>
                </a:r>
              </a:p>
            </p:txBody>
          </p:sp>
        </p:grpSp>
        <p:cxnSp>
          <p:nvCxnSpPr>
            <p:cNvPr id="30" name="Straight Connector 29">
              <a:extLst>
                <a:ext uri="{FF2B5EF4-FFF2-40B4-BE49-F238E27FC236}">
                  <a16:creationId xmlns:a16="http://schemas.microsoft.com/office/drawing/2014/main" id="{489E58FF-7CB1-494E-A497-33D9B66C8A7B}"/>
                </a:ext>
              </a:extLst>
            </p:cNvPr>
            <p:cNvCxnSpPr>
              <a:cxnSpLocks/>
            </p:cNvCxnSpPr>
            <p:nvPr/>
          </p:nvCxnSpPr>
          <p:spPr>
            <a:xfrm flipH="1">
              <a:off x="675973" y="3404750"/>
              <a:ext cx="0" cy="142134"/>
            </a:xfrm>
            <a:prstGeom prst="line">
              <a:avLst/>
            </a:prstGeom>
            <a:ln w="38100">
              <a:solidFill>
                <a:srgbClr val="0065B7"/>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08E2CDEB-8B34-04F1-FDD6-D186C3A1B193}"/>
              </a:ext>
            </a:extLst>
          </p:cNvPr>
          <p:cNvSpPr txBox="1"/>
          <p:nvPr/>
        </p:nvSpPr>
        <p:spPr>
          <a:xfrm>
            <a:off x="1187499" y="3220788"/>
            <a:ext cx="5898233" cy="523220"/>
          </a:xfrm>
          <a:prstGeom prst="rect">
            <a:avLst/>
          </a:prstGeom>
          <a:noFill/>
        </p:spPr>
        <p:txBody>
          <a:bodyPr wrap="square" lIns="91440" tIns="45720" rIns="91440" bIns="45720" rtlCol="0" anchor="t">
            <a:spAutoFit/>
          </a:bodyPr>
          <a:lstStyle/>
          <a:p>
            <a:pPr marL="0" marR="0" lvl="0" indent="0" defTabSz="914400" rtl="0" eaLnBrk="1" fontAlgn="base"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a:ln>
                  <a:noFill/>
                </a:ln>
                <a:solidFill>
                  <a:prstClr val="black"/>
                </a:solidFill>
                <a:effectLst/>
                <a:uLnTx/>
                <a:uFillTx/>
                <a:latin typeface="Arial"/>
                <a:cs typeface="Arial"/>
              </a:rPr>
              <a:t>Sharing our campaign messages on social media, websites, email, and staff intranets to reach as wide an audience as possible</a:t>
            </a:r>
            <a:endParaRPr lang="en-GB" sz="1400" i="0" u="none" strike="noStrike" kern="1200" cap="none" spc="0" normalizeH="0" baseline="0" noProof="0">
              <a:ln>
                <a:noFill/>
              </a:ln>
              <a:solidFill>
                <a:prstClr val="black"/>
              </a:solidFill>
              <a:effectLst/>
              <a:uLnTx/>
              <a:uFillTx/>
              <a:latin typeface="Arial"/>
              <a:cs typeface="Arial"/>
            </a:endParaRPr>
          </a:p>
        </p:txBody>
      </p:sp>
      <p:sp>
        <p:nvSpPr>
          <p:cNvPr id="18" name="Title 1">
            <a:extLst>
              <a:ext uri="{FF2B5EF4-FFF2-40B4-BE49-F238E27FC236}">
                <a16:creationId xmlns:a16="http://schemas.microsoft.com/office/drawing/2014/main" id="{278A5CFD-1D0B-3687-6F00-CF62B8A3EF2F}"/>
              </a:ext>
            </a:extLst>
          </p:cNvPr>
          <p:cNvSpPr txBox="1">
            <a:spLocks/>
          </p:cNvSpPr>
          <p:nvPr/>
        </p:nvSpPr>
        <p:spPr>
          <a:xfrm>
            <a:off x="266312" y="290667"/>
            <a:ext cx="10704000" cy="57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72C3"/>
                </a:solidFill>
                <a:latin typeface="Arial" panose="020B0604020202020204" pitchFamily="34" charset="0"/>
                <a:cs typeface="Arial" panose="020B0604020202020204" pitchFamily="34" charset="0"/>
              </a:rPr>
              <a:t>Campaign Support</a:t>
            </a:r>
            <a:endParaRPr lang="en-US" sz="2800" b="1">
              <a:solidFill>
                <a:srgbClr val="0072C3"/>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24B5BFF-946C-0266-CFC7-6CF368322B16}"/>
              </a:ext>
            </a:extLst>
          </p:cNvPr>
          <p:cNvSpPr txBox="1"/>
          <p:nvPr/>
        </p:nvSpPr>
        <p:spPr>
          <a:xfrm>
            <a:off x="266312" y="6250121"/>
            <a:ext cx="11620782" cy="307777"/>
          </a:xfrm>
          <a:prstGeom prst="rect">
            <a:avLst/>
          </a:prstGeom>
          <a:noFill/>
        </p:spPr>
        <p:txBody>
          <a:bodyPr wrap="square">
            <a:spAutoFit/>
          </a:bodyPr>
          <a:lstStyle/>
          <a:p>
            <a:r>
              <a:rPr lang="en-GB" sz="1400" b="0" i="0" u="none" strike="noStrike">
                <a:solidFill>
                  <a:srgbClr val="000000"/>
                </a:solidFill>
                <a:effectLst/>
                <a:latin typeface="Arial" panose="020B0604020202020204" pitchFamily="34" charset="0"/>
              </a:rPr>
              <a:t>If you have any queries about the campaign, please contact the NHS England Campaigns Team: england.campaigns@nhs.net</a:t>
            </a:r>
            <a:r>
              <a:rPr lang="en-GB" sz="1400" b="0" i="0">
                <a:solidFill>
                  <a:srgbClr val="000000"/>
                </a:solidFill>
                <a:effectLst/>
                <a:latin typeface="Arial" panose="020B0604020202020204" pitchFamily="34" charset="0"/>
              </a:rPr>
              <a:t>​</a:t>
            </a:r>
            <a:endParaRPr lang="en-US" sz="1400"/>
          </a:p>
        </p:txBody>
      </p:sp>
      <p:cxnSp>
        <p:nvCxnSpPr>
          <p:cNvPr id="31" name="Straight Connector 30">
            <a:extLst>
              <a:ext uri="{FF2B5EF4-FFF2-40B4-BE49-F238E27FC236}">
                <a16:creationId xmlns:a16="http://schemas.microsoft.com/office/drawing/2014/main" id="{1E3DE294-76F5-6D77-6B1C-C5AA53BC8E14}"/>
              </a:ext>
            </a:extLst>
          </p:cNvPr>
          <p:cNvCxnSpPr>
            <a:cxnSpLocks/>
          </p:cNvCxnSpPr>
          <p:nvPr/>
        </p:nvCxnSpPr>
        <p:spPr>
          <a:xfrm flipH="1">
            <a:off x="721886" y="4631201"/>
            <a:ext cx="0" cy="106021"/>
          </a:xfrm>
          <a:prstGeom prst="line">
            <a:avLst/>
          </a:prstGeom>
          <a:ln w="38100">
            <a:solidFill>
              <a:srgbClr val="0065B7"/>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7B013F7-7155-E663-9CDB-014742377F8F}"/>
              </a:ext>
            </a:extLst>
          </p:cNvPr>
          <p:cNvSpPr txBox="1"/>
          <p:nvPr/>
        </p:nvSpPr>
        <p:spPr>
          <a:xfrm>
            <a:off x="1188144" y="4814947"/>
            <a:ext cx="5769247" cy="738664"/>
          </a:xfrm>
          <a:prstGeom prst="rect">
            <a:avLst/>
          </a:prstGeom>
          <a:noFill/>
        </p:spPr>
        <p:txBody>
          <a:bodyPr wrap="square" lIns="91440" tIns="45720" rIns="91440" bIns="45720" rtlCol="0" anchor="t">
            <a:spAutoFit/>
          </a:bodyPr>
          <a:lstStyle/>
          <a:p>
            <a:pPr>
              <a:defRPr/>
            </a:pPr>
            <a:r>
              <a:rPr lang="en-GB" sz="1400">
                <a:solidFill>
                  <a:prstClr val="black"/>
                </a:solidFill>
                <a:latin typeface="Arial"/>
                <a:cs typeface="Arial"/>
              </a:rPr>
              <a:t>Identify and share community pharmacy case studies in your region with the NHS England campaigns team for potential involvement in media activities and to support the campaign locally.</a:t>
            </a:r>
          </a:p>
        </p:txBody>
      </p:sp>
    </p:spTree>
    <p:extLst>
      <p:ext uri="{BB962C8B-B14F-4D97-AF65-F5344CB8AC3E}">
        <p14:creationId xmlns:p14="http://schemas.microsoft.com/office/powerpoint/2010/main" val="2619548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24CABEA-8761-BBAA-7C45-45401AAB43B8}"/>
              </a:ext>
            </a:extLst>
          </p:cNvPr>
          <p:cNvSpPr>
            <a:spLocks noGrp="1"/>
          </p:cNvSpPr>
          <p:nvPr>
            <p:ph type="title"/>
          </p:nvPr>
        </p:nvSpPr>
        <p:spPr>
          <a:xfrm>
            <a:off x="266313" y="204490"/>
            <a:ext cx="10704000" cy="570373"/>
          </a:xfrm>
        </p:spPr>
        <p:txBody>
          <a:bodyPr>
            <a:normAutofit/>
          </a:bodyPr>
          <a:lstStyle/>
          <a:p>
            <a:r>
              <a:rPr lang="en-GB" sz="2800" b="1">
                <a:solidFill>
                  <a:srgbClr val="005DB8"/>
                </a:solidFill>
                <a:latin typeface="Arial"/>
                <a:cs typeface="Arial"/>
              </a:rPr>
              <a:t>Key Messages</a:t>
            </a:r>
            <a:r>
              <a:rPr lang="en-GB" sz="2800" b="1">
                <a:latin typeface="Arial"/>
                <a:cs typeface="Arial"/>
              </a:rPr>
              <a:t> </a:t>
            </a:r>
            <a:endParaRPr lang="en-US" sz="2800" b="1">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887D96E-935C-82A7-F6D2-C174586AC723}"/>
              </a:ext>
            </a:extLst>
          </p:cNvPr>
          <p:cNvSpPr txBox="1"/>
          <p:nvPr/>
        </p:nvSpPr>
        <p:spPr>
          <a:xfrm>
            <a:off x="351873" y="1019871"/>
            <a:ext cx="107840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dirty="0">
                <a:latin typeface="Arial"/>
                <a:ea typeface="MS Mincho"/>
                <a:cs typeface="Arial"/>
              </a:rPr>
              <a:t>Core messaging ​(Seven common conditions)</a:t>
            </a:r>
            <a:endParaRPr lang="en-US" sz="1200" b="1" dirty="0">
              <a:latin typeface="Arial"/>
              <a:ea typeface="MS Mincho"/>
              <a:cs typeface="Arial"/>
            </a:endParaRPr>
          </a:p>
          <a:p>
            <a:pPr marL="285750" indent="-285750">
              <a:buFont typeface="Arial"/>
              <a:buChar char="•"/>
            </a:pPr>
            <a:r>
              <a:rPr lang="en-GB" sz="1200" dirty="0">
                <a:latin typeface="Arial"/>
                <a:ea typeface="+mn-lt"/>
                <a:cs typeface="+mn-lt"/>
              </a:rPr>
              <a:t>Your pharmacist can now provide treatment or some prescription medicine, if needed, for seven common conditions, without you seeing a GP</a:t>
            </a:r>
          </a:p>
          <a:p>
            <a:pPr marL="285750" indent="-285750">
              <a:buFont typeface="Arial,Sans-Serif"/>
              <a:buChar char="•"/>
            </a:pPr>
            <a:r>
              <a:rPr lang="en-US" sz="1200" dirty="0">
                <a:latin typeface="Arial"/>
                <a:ea typeface="MS Mincho"/>
                <a:cs typeface="Arial"/>
              </a:rPr>
              <a:t>Think pharmacy first and get seen by your local community pharmacy team.</a:t>
            </a:r>
          </a:p>
          <a:p>
            <a:pPr marL="285750" indent="-285750">
              <a:buFont typeface="Arial,Sans-Serif"/>
              <a:buChar char="•"/>
            </a:pPr>
            <a:r>
              <a:rPr lang="en-US" sz="1200" dirty="0">
                <a:latin typeface="Arial"/>
                <a:ea typeface="MS Mincho"/>
                <a:cs typeface="Arial"/>
              </a:rPr>
              <a:t>For more information, visit nhs.uk/</a:t>
            </a:r>
            <a:r>
              <a:rPr lang="en-US" sz="1200" dirty="0" err="1">
                <a:latin typeface="Arial"/>
                <a:ea typeface="MS Mincho"/>
                <a:cs typeface="Arial"/>
              </a:rPr>
              <a:t>thinkpharmacyfirst</a:t>
            </a:r>
            <a:r>
              <a:rPr lang="en-US" sz="1200" dirty="0">
                <a:latin typeface="Arial"/>
                <a:ea typeface="MS Mincho"/>
                <a:cs typeface="Arial"/>
              </a:rPr>
              <a:t> </a:t>
            </a:r>
            <a:endParaRPr lang="en-GB" sz="1200" dirty="0">
              <a:latin typeface="Arial"/>
              <a:ea typeface="MS Mincho"/>
              <a:cs typeface="Arial"/>
            </a:endParaRPr>
          </a:p>
        </p:txBody>
      </p:sp>
      <p:sp>
        <p:nvSpPr>
          <p:cNvPr id="3" name="TextBox 2">
            <a:extLst>
              <a:ext uri="{FF2B5EF4-FFF2-40B4-BE49-F238E27FC236}">
                <a16:creationId xmlns:a16="http://schemas.microsoft.com/office/drawing/2014/main" id="{89DBE44C-0BD8-14CD-3F14-641A426393B5}"/>
              </a:ext>
            </a:extLst>
          </p:cNvPr>
          <p:cNvSpPr txBox="1"/>
          <p:nvPr/>
        </p:nvSpPr>
        <p:spPr>
          <a:xfrm>
            <a:off x="351873" y="3171883"/>
            <a:ext cx="1126167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dirty="0">
                <a:latin typeface="Arial"/>
                <a:ea typeface="MS Mincho"/>
                <a:cs typeface="Arial"/>
              </a:rPr>
              <a:t>Wider messaging​</a:t>
            </a:r>
            <a:endParaRPr lang="en-US" sz="1200" b="1" dirty="0">
              <a:latin typeface="Arial"/>
              <a:ea typeface="MS Mincho"/>
              <a:cs typeface="Arial"/>
            </a:endParaRPr>
          </a:p>
          <a:p>
            <a:pPr marL="285750" indent="-285750">
              <a:buFont typeface="Arial"/>
              <a:buChar char="•"/>
            </a:pPr>
            <a:r>
              <a:rPr lang="en-US" sz="1200" dirty="0">
                <a:latin typeface="Arial"/>
                <a:ea typeface="MS Mincho"/>
                <a:cs typeface="Arial"/>
              </a:rPr>
              <a:t>Conditions pharmacists can offer prescription medicine for are sinusitis (aged 12 years and over), sore throat (aged 5 years and over), earache (aged 1 to 17 years), infected insect bites (aged 1 year and over), impetigo (aged 1 year and over), shingles (aged 18 years and over) and urinary tract infections (UTIs) (women aged 16 to 64 years).</a:t>
            </a:r>
          </a:p>
          <a:p>
            <a:pPr marL="285750" indent="-285750">
              <a:buFont typeface="Arial"/>
              <a:buChar char="•"/>
            </a:pPr>
            <a:r>
              <a:rPr lang="en-GB" sz="1200" dirty="0">
                <a:latin typeface="Arial"/>
                <a:ea typeface="MS Mincho"/>
                <a:cs typeface="Arial"/>
              </a:rPr>
              <a:t>Going to your local pharmacy offers an easy and convenient way to get clinical advice on minor health concerns - you don't need an appointment and you can be seen in a private consultation room. </a:t>
            </a:r>
            <a:endParaRPr lang="en-US" sz="1200" dirty="0">
              <a:latin typeface="Arial"/>
              <a:ea typeface="MS Mincho"/>
              <a:cs typeface="Arial"/>
            </a:endParaRPr>
          </a:p>
          <a:p>
            <a:pPr marL="285750" indent="-285750">
              <a:buFont typeface="Arial"/>
              <a:buChar char="•"/>
            </a:pPr>
            <a:r>
              <a:rPr lang="en-US" sz="1200" dirty="0">
                <a:latin typeface="Arial"/>
                <a:ea typeface="MS Mincho"/>
                <a:cs typeface="Arial"/>
              </a:rPr>
              <a:t>Community pharmacies are staffed by highly-skilled and qualified health professionals who are trusted parts of local communities:</a:t>
            </a:r>
            <a:r>
              <a:rPr lang="en-GB" sz="1200" dirty="0">
                <a:latin typeface="Arial"/>
                <a:ea typeface="MS Mincho"/>
                <a:cs typeface="Arial"/>
              </a:rPr>
              <a:t>​</a:t>
            </a:r>
            <a:endParaRPr lang="en-GB" sz="1200" dirty="0">
              <a:ea typeface="Calibri"/>
              <a:cs typeface="Calibri"/>
            </a:endParaRPr>
          </a:p>
          <a:p>
            <a:pPr marL="285750" indent="-285750">
              <a:buFont typeface="Arial"/>
              <a:buChar char="•"/>
            </a:pPr>
            <a:r>
              <a:rPr lang="en-GB" sz="1200" dirty="0">
                <a:latin typeface="Arial"/>
                <a:ea typeface="MS Mincho"/>
                <a:cs typeface="Arial"/>
              </a:rPr>
              <a:t>All pharmacists train for five years in the use of medicines before they qualify and are also trained in clinically assessing and treating minor illnesses and giving health and wellbeing advice to help people stay well. </a:t>
            </a:r>
            <a:endParaRPr lang="en-US" sz="1200" dirty="0">
              <a:latin typeface="Arial"/>
              <a:ea typeface="MS Mincho"/>
              <a:cs typeface="Arial"/>
            </a:endParaRPr>
          </a:p>
          <a:p>
            <a:pPr marL="285750" indent="-285750">
              <a:buFont typeface="Arial"/>
              <a:buChar char="•"/>
            </a:pPr>
            <a:r>
              <a:rPr lang="en-GB" sz="1200" dirty="0">
                <a:latin typeface="Arial"/>
                <a:ea typeface="MS Mincho"/>
                <a:cs typeface="Arial"/>
              </a:rPr>
              <a:t>Pharmacy technicians are part of the pharmacy team and are also registered health professionals. </a:t>
            </a:r>
            <a:r>
              <a:rPr lang="en-US" sz="1200" dirty="0">
                <a:latin typeface="Arial"/>
                <a:ea typeface="MS Mincho"/>
                <a:cs typeface="Arial"/>
              </a:rPr>
              <a:t> </a:t>
            </a:r>
          </a:p>
          <a:p>
            <a:pPr marL="285750" indent="-285750">
              <a:buFont typeface="Arial"/>
              <a:buChar char="•"/>
            </a:pPr>
            <a:r>
              <a:rPr lang="en-GB" sz="1200" dirty="0">
                <a:solidFill>
                  <a:srgbClr val="000000"/>
                </a:solidFill>
                <a:latin typeface="Arial"/>
                <a:ea typeface="MS Mincho"/>
                <a:cs typeface="Arial"/>
              </a:rPr>
              <a:t>Pharmacists have the right clinical training to make sure you get the help you need and can also signpost you to your general practice team, A&amp;E or other relevant local service, where necessary.</a:t>
            </a:r>
            <a:endParaRPr lang="en-US" sz="1200" dirty="0">
              <a:ea typeface="Calibri" panose="020F0502020204030204"/>
              <a:cs typeface="Calibri" panose="020F0502020204030204"/>
            </a:endParaRPr>
          </a:p>
          <a:p>
            <a:pPr marL="285750" indent="-285750">
              <a:buFont typeface="Arial"/>
              <a:buChar char="•"/>
            </a:pPr>
            <a:r>
              <a:rPr lang="en-GB" sz="1200" dirty="0">
                <a:latin typeface="Arial"/>
                <a:ea typeface="MS Mincho"/>
                <a:cs typeface="Arial"/>
              </a:rPr>
              <a:t>Over 10,100 pharmacies (97%+)</a:t>
            </a:r>
            <a:r>
              <a:rPr lang="en-GB" sz="1200" dirty="0">
                <a:solidFill>
                  <a:srgbClr val="C00000"/>
                </a:solidFill>
                <a:latin typeface="Aptos"/>
                <a:ea typeface="MS Mincho"/>
                <a:cs typeface="Arial"/>
              </a:rPr>
              <a:t> </a:t>
            </a:r>
            <a:r>
              <a:rPr lang="en-GB" sz="1200" dirty="0">
                <a:latin typeface="Arial"/>
                <a:ea typeface="MS Mincho"/>
                <a:cs typeface="Arial"/>
              </a:rPr>
              <a:t>have opted to deliver the Pharmacy First service and 80% of people live within 20 minutes of a community pharmacy, making it a convenient and quicker way of accessing care.</a:t>
            </a:r>
            <a:endParaRPr lang="en-US" sz="1200" dirty="0">
              <a:latin typeface="Arial"/>
              <a:ea typeface="MS Mincho"/>
              <a:cs typeface="Arial"/>
            </a:endParaRPr>
          </a:p>
          <a:p>
            <a:pPr marL="171450" indent="-171450">
              <a:buFont typeface="Arial"/>
              <a:buChar char="•"/>
            </a:pPr>
            <a:endParaRPr lang="en-GB" sz="1200" dirty="0">
              <a:latin typeface="Arial"/>
              <a:ea typeface="MS Mincho"/>
              <a:cs typeface="Arial"/>
            </a:endParaRPr>
          </a:p>
        </p:txBody>
      </p:sp>
      <p:sp>
        <p:nvSpPr>
          <p:cNvPr id="4" name="TextBox 3">
            <a:extLst>
              <a:ext uri="{FF2B5EF4-FFF2-40B4-BE49-F238E27FC236}">
                <a16:creationId xmlns:a16="http://schemas.microsoft.com/office/drawing/2014/main" id="{3F70A2FD-ED41-F5C6-1103-9A78294930E3}"/>
              </a:ext>
            </a:extLst>
          </p:cNvPr>
          <p:cNvSpPr txBox="1"/>
          <p:nvPr/>
        </p:nvSpPr>
        <p:spPr>
          <a:xfrm>
            <a:off x="351873" y="1850948"/>
            <a:ext cx="1078400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dirty="0">
                <a:latin typeface="Arial"/>
                <a:ea typeface="MS Mincho"/>
                <a:cs typeface="Arial"/>
              </a:rPr>
              <a:t>Core messaging ​(Contraception)</a:t>
            </a:r>
            <a:endParaRPr lang="en-US" sz="1200" b="1" dirty="0">
              <a:latin typeface="Arial"/>
              <a:ea typeface="MS Mincho"/>
              <a:cs typeface="Arial"/>
            </a:endParaRPr>
          </a:p>
          <a:p>
            <a:pPr marL="285750" indent="-285750">
              <a:buFont typeface="Arial"/>
              <a:buChar char="•"/>
            </a:pPr>
            <a:r>
              <a:rPr lang="en-GB" sz="1200" dirty="0">
                <a:latin typeface="Arial"/>
                <a:ea typeface="+mn-lt"/>
                <a:cs typeface="+mn-lt"/>
              </a:rPr>
              <a:t>Your pharmacist can now provide you with oral contraception, without a prescription or the need to see a GP.</a:t>
            </a:r>
            <a:endParaRPr lang="en-GB" sz="1200" dirty="0">
              <a:latin typeface="Arial"/>
              <a:ea typeface="Calibri" panose="020F0502020204030204"/>
              <a:cs typeface="Calibri" panose="020F0502020204030204"/>
            </a:endParaRPr>
          </a:p>
          <a:p>
            <a:pPr marL="285750" indent="-285750">
              <a:buFont typeface="Arial"/>
              <a:buChar char="•"/>
            </a:pPr>
            <a:r>
              <a:rPr lang="en-GB" sz="1200">
                <a:latin typeface="Arial"/>
                <a:ea typeface="Calibri"/>
                <a:cs typeface="Arial"/>
              </a:rPr>
              <a:t>Your pharmacist can provide you with the emergency contraceptive pill (morning after pill) for free, without you seeing a GP. They can also discuss long-term contraception options with you at the same time. </a:t>
            </a:r>
            <a:endParaRPr lang="en-GB" sz="1200" dirty="0">
              <a:latin typeface="Arial"/>
              <a:ea typeface="Calibri"/>
              <a:cs typeface="Calibri"/>
            </a:endParaRPr>
          </a:p>
          <a:p>
            <a:pPr marL="285750" indent="-285750">
              <a:buFont typeface="Arial,Sans-Serif"/>
              <a:buChar char="•"/>
            </a:pPr>
            <a:r>
              <a:rPr lang="en-US" sz="1200" dirty="0">
                <a:latin typeface="Arial"/>
                <a:ea typeface="MS Mincho"/>
                <a:cs typeface="Arial"/>
              </a:rPr>
              <a:t>Think pharmacy first and get seen by your local community pharmacy </a:t>
            </a:r>
            <a:r>
              <a:rPr lang="en-US" sz="1200">
                <a:latin typeface="Arial"/>
                <a:ea typeface="MS Mincho"/>
                <a:cs typeface="Arial"/>
              </a:rPr>
              <a:t>team.</a:t>
            </a:r>
          </a:p>
          <a:p>
            <a:pPr marL="285750" indent="-285750">
              <a:buFont typeface="Arial,Sans-Serif"/>
              <a:buChar char="•"/>
            </a:pPr>
            <a:r>
              <a:rPr lang="en-US" sz="1200" dirty="0">
                <a:latin typeface="Arial"/>
                <a:ea typeface="MS Mincho"/>
                <a:cs typeface="Arial"/>
              </a:rPr>
              <a:t>For more information, visit nhs.uk/</a:t>
            </a:r>
            <a:r>
              <a:rPr lang="en-US" sz="1200" dirty="0" err="1">
                <a:latin typeface="Arial"/>
                <a:ea typeface="MS Mincho"/>
                <a:cs typeface="Arial"/>
              </a:rPr>
              <a:t>thinkpharmacyfirst</a:t>
            </a:r>
            <a:r>
              <a:rPr lang="en-US" sz="1200" dirty="0">
                <a:latin typeface="Arial"/>
                <a:ea typeface="MS Mincho"/>
                <a:cs typeface="Arial"/>
              </a:rPr>
              <a:t> </a:t>
            </a:r>
            <a:endParaRPr lang="en-GB" sz="1200" dirty="0">
              <a:latin typeface="Arial"/>
              <a:ea typeface="MS Mincho"/>
              <a:cs typeface="Arial"/>
            </a:endParaRPr>
          </a:p>
        </p:txBody>
      </p:sp>
    </p:spTree>
    <p:extLst>
      <p:ext uri="{BB962C8B-B14F-4D97-AF65-F5344CB8AC3E}">
        <p14:creationId xmlns:p14="http://schemas.microsoft.com/office/powerpoint/2010/main" val="2640184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C8071-3DAE-6EF9-BEF3-E6813FDA50E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68A8FBB-CBFC-5B56-8087-CAC26D27EE17}"/>
              </a:ext>
            </a:extLst>
          </p:cNvPr>
          <p:cNvSpPr>
            <a:spLocks noGrp="1"/>
          </p:cNvSpPr>
          <p:nvPr>
            <p:ph type="title"/>
          </p:nvPr>
        </p:nvSpPr>
        <p:spPr>
          <a:xfrm>
            <a:off x="266313" y="204490"/>
            <a:ext cx="10704000" cy="570373"/>
          </a:xfrm>
        </p:spPr>
        <p:txBody>
          <a:bodyPr>
            <a:normAutofit/>
          </a:bodyPr>
          <a:lstStyle/>
          <a:p>
            <a:r>
              <a:rPr lang="en-GB" sz="2800" b="1">
                <a:solidFill>
                  <a:srgbClr val="005DB8"/>
                </a:solidFill>
                <a:latin typeface="Arial"/>
                <a:cs typeface="Arial"/>
              </a:rPr>
              <a:t>Content (1)</a:t>
            </a:r>
            <a:endParaRPr lang="en-US">
              <a:solidFill>
                <a:srgbClr val="005DB8"/>
              </a:solidFill>
            </a:endParaRPr>
          </a:p>
        </p:txBody>
      </p:sp>
      <p:sp>
        <p:nvSpPr>
          <p:cNvPr id="4" name="TextBox 3">
            <a:extLst>
              <a:ext uri="{FF2B5EF4-FFF2-40B4-BE49-F238E27FC236}">
                <a16:creationId xmlns:a16="http://schemas.microsoft.com/office/drawing/2014/main" id="{D94F128C-68A6-3FB6-7DC5-873E5443945F}"/>
              </a:ext>
            </a:extLst>
          </p:cNvPr>
          <p:cNvSpPr txBox="1"/>
          <p:nvPr/>
        </p:nvSpPr>
        <p:spPr>
          <a:xfrm>
            <a:off x="266313" y="1132772"/>
            <a:ext cx="11777825" cy="6068328"/>
          </a:xfrm>
          <a:prstGeom prst="rect">
            <a:avLst/>
          </a:prstGeom>
          <a:noFill/>
        </p:spPr>
        <p:txBody>
          <a:bodyPr wrap="square" lIns="91440" tIns="45720" rIns="91440" bIns="45720" rtlCol="0" anchor="t">
            <a:spAutoFit/>
          </a:bodyPr>
          <a:lstStyle/>
          <a:p>
            <a:pPr algn="just"/>
            <a:r>
              <a:rPr lang="en-GB" sz="1400" dirty="0">
                <a:latin typeface="Arial"/>
                <a:ea typeface="MS Mincho"/>
                <a:cs typeface="Arial"/>
              </a:rPr>
              <a:t>Below are some examples of long and short copy that could be used when communicating with audiences about the campaign. Please use the copy for any newsletters, emails or other materials, including websites, e-bulletins. </a:t>
            </a:r>
            <a:endParaRPr lang="en-GB" sz="1400" dirty="0">
              <a:solidFill>
                <a:srgbClr val="000000"/>
              </a:solidFill>
              <a:latin typeface="Arial"/>
              <a:ea typeface="MS Mincho"/>
              <a:cs typeface="Arial"/>
            </a:endParaRPr>
          </a:p>
          <a:p>
            <a:pPr algn="just"/>
            <a:endParaRPr lang="en-GB" sz="1400" dirty="0">
              <a:solidFill>
                <a:srgbClr val="000000"/>
              </a:solidFill>
              <a:latin typeface="Arial"/>
              <a:ea typeface="MS Mincho"/>
              <a:cs typeface="Arial"/>
            </a:endParaRPr>
          </a:p>
          <a:p>
            <a:pPr>
              <a:spcAft>
                <a:spcPts val="600"/>
              </a:spcAft>
            </a:pPr>
            <a:r>
              <a:rPr lang="en-US" sz="1400" b="1" dirty="0">
                <a:solidFill>
                  <a:srgbClr val="000000"/>
                </a:solidFill>
                <a:latin typeface="Arial"/>
                <a:ea typeface="MS Mincho"/>
                <a:cs typeface="Arial"/>
              </a:rPr>
              <a:t>LONG COPY </a:t>
            </a:r>
          </a:p>
          <a:p>
            <a:pPr>
              <a:spcAft>
                <a:spcPts val="600"/>
              </a:spcAft>
            </a:pPr>
            <a:endParaRPr lang="en-US" sz="1400" b="1" dirty="0">
              <a:solidFill>
                <a:srgbClr val="000000"/>
              </a:solidFill>
              <a:latin typeface="Arial"/>
              <a:ea typeface="MS Mincho"/>
              <a:cs typeface="Arial"/>
            </a:endParaRPr>
          </a:p>
          <a:p>
            <a:pPr>
              <a:spcAft>
                <a:spcPts val="600"/>
              </a:spcAft>
            </a:pPr>
            <a:r>
              <a:rPr lang="en-GB" sz="1400" dirty="0">
                <a:latin typeface="Arial"/>
                <a:ea typeface="MS Mincho"/>
                <a:cs typeface="Arial"/>
              </a:rPr>
              <a:t>Going to your local pharmacy offers an easy and convenient way to get clinical advice on minor health concerns, and your pharmacist can provide treatment or some prescription medicine, if needed, for seven common conditions, without you seeing a GP</a:t>
            </a:r>
            <a:endParaRPr lang="en-GB" sz="1400" b="1" dirty="0">
              <a:latin typeface="Arial"/>
              <a:ea typeface="MS Mincho"/>
              <a:cs typeface="Arial"/>
            </a:endParaRPr>
          </a:p>
          <a:p>
            <a:r>
              <a:rPr lang="en-US" sz="1400" dirty="0">
                <a:latin typeface="Arial"/>
                <a:ea typeface="+mn-lt"/>
                <a:cs typeface="+mn-lt"/>
              </a:rPr>
              <a:t>Highly trained pharmacists can assess, treat, and if needed, provide some prescription medicine </a:t>
            </a:r>
            <a:r>
              <a:rPr lang="en-GB" sz="1400" dirty="0">
                <a:latin typeface="Arial"/>
                <a:ea typeface="+mn-lt"/>
                <a:cs typeface="+mn-lt"/>
              </a:rPr>
              <a:t>sinusitis (aged 12 years and over), sore throat (aged 5 years and over), earache (aged 1 to 17 years), infected insect bites (aged 1 year and over), impetigo (aged 1 year and over), shingles (aged 18 years and over) and urinary tract infections (UTIs) (women aged 16 to 64 years), without needing to see a GP.</a:t>
            </a:r>
            <a:endParaRPr lang="en-GB" dirty="0">
              <a:latin typeface="Arial"/>
              <a:ea typeface="Calibri" panose="020F0502020204030204"/>
              <a:cs typeface="Calibri" panose="020F0502020204030204"/>
            </a:endParaRPr>
          </a:p>
          <a:p>
            <a:endParaRPr lang="en-GB" sz="1400" dirty="0">
              <a:latin typeface="Arial"/>
              <a:ea typeface="MS Mincho"/>
              <a:cs typeface="Arial"/>
            </a:endParaRPr>
          </a:p>
          <a:p>
            <a:r>
              <a:rPr lang="en-GB" sz="1400" dirty="0">
                <a:latin typeface="Arial"/>
                <a:ea typeface="MS Mincho"/>
                <a:cs typeface="Arial"/>
              </a:rPr>
              <a:t>Your pharmacist can also provide you with oral contraception, without a prescription or the need to see a GP. In addition, your pharmacist can now provide you with the emergency contraceptive pill (morning after pill) for free, without you seeing a GP. They can also discuss long-term contraception options with you at the same time. </a:t>
            </a:r>
            <a:endParaRPr lang="en-US" sz="1400" b="1" dirty="0">
              <a:latin typeface="Arial"/>
              <a:ea typeface="MS Mincho"/>
              <a:cs typeface="Arial"/>
            </a:endParaRPr>
          </a:p>
          <a:p>
            <a:endParaRPr lang="en-GB" sz="1400" dirty="0">
              <a:latin typeface="Arial"/>
              <a:ea typeface="MS Mincho"/>
              <a:cs typeface="Arial"/>
            </a:endParaRPr>
          </a:p>
          <a:p>
            <a:pPr>
              <a:spcAft>
                <a:spcPts val="600"/>
              </a:spcAft>
            </a:pPr>
            <a:r>
              <a:rPr lang="en-US" sz="1400" dirty="0">
                <a:latin typeface="Arial"/>
                <a:ea typeface="MS Mincho"/>
                <a:cs typeface="Arial"/>
              </a:rPr>
              <a:t>Community pharmacy teams are highly-skilled, qualified health professionals who have the right clinical training to give people the health advice they need. Patients don't need an appointment and private consultation rooms are available. Pharmacy teams can also signpost to other relevant local services where necessary. </a:t>
            </a:r>
            <a:endParaRPr lang="en-US" dirty="0">
              <a:ea typeface="Calibri"/>
              <a:cs typeface="Calibri"/>
            </a:endParaRPr>
          </a:p>
          <a:p>
            <a:pPr>
              <a:spcAft>
                <a:spcPts val="600"/>
              </a:spcAft>
            </a:pPr>
            <a:r>
              <a:rPr lang="en-US" sz="1400" dirty="0">
                <a:latin typeface="Arial"/>
                <a:ea typeface="MS Mincho"/>
                <a:cs typeface="Arial"/>
              </a:rPr>
              <a:t>Pharmacists have always helped patients, families and carers in their communities stay healthy and are well placed to offer treatment for health conditions. By expanding the services community pharmacies offer, the NHS is aiming to free up GP appointments and give people more choice in how and where they access care.</a:t>
            </a:r>
          </a:p>
          <a:p>
            <a:pPr>
              <a:spcAft>
                <a:spcPts val="600"/>
              </a:spcAft>
            </a:pPr>
            <a:r>
              <a:rPr lang="en-US" sz="1400" dirty="0">
                <a:latin typeface="Arial"/>
                <a:ea typeface="MS Mincho"/>
                <a:cs typeface="Arial"/>
              </a:rPr>
              <a:t>Think pharmacy first and get seen by your local pharmacy team.</a:t>
            </a:r>
          </a:p>
          <a:p>
            <a:pPr>
              <a:spcAft>
                <a:spcPts val="500"/>
              </a:spcAft>
            </a:pPr>
            <a:r>
              <a:rPr lang="en-US" sz="1400" b="1" dirty="0">
                <a:latin typeface="Arial"/>
                <a:ea typeface="MS Mincho"/>
                <a:cs typeface="Arial"/>
              </a:rPr>
              <a:t>For more information, visit nhs.uk/</a:t>
            </a:r>
            <a:r>
              <a:rPr lang="en-US" sz="1400" b="1" dirty="0" err="1">
                <a:latin typeface="Arial"/>
                <a:ea typeface="MS Mincho"/>
                <a:cs typeface="Arial"/>
              </a:rPr>
              <a:t>thinkpharmacyfirst</a:t>
            </a:r>
            <a:r>
              <a:rPr lang="en-US" sz="1400" b="1" dirty="0">
                <a:latin typeface="Arial"/>
                <a:ea typeface="MS Mincho"/>
                <a:cs typeface="Arial"/>
              </a:rPr>
              <a:t> </a:t>
            </a:r>
          </a:p>
          <a:p>
            <a:pPr>
              <a:spcAft>
                <a:spcPts val="500"/>
              </a:spcAft>
            </a:pPr>
            <a:endParaRPr lang="en-US" sz="1400" dirty="0">
              <a:latin typeface="Arial"/>
              <a:ea typeface="MS Mincho"/>
              <a:cs typeface="Arial"/>
            </a:endParaRPr>
          </a:p>
          <a:p>
            <a:endParaRPr lang="en-GB" sz="1400" b="1" dirty="0">
              <a:highlight>
                <a:srgbClr val="FFFF00"/>
              </a:highlight>
              <a:latin typeface="Arial"/>
              <a:ea typeface="MS Mincho"/>
              <a:cs typeface="Arial"/>
            </a:endParaRPr>
          </a:p>
        </p:txBody>
      </p:sp>
    </p:spTree>
    <p:extLst>
      <p:ext uri="{BB962C8B-B14F-4D97-AF65-F5344CB8AC3E}">
        <p14:creationId xmlns:p14="http://schemas.microsoft.com/office/powerpoint/2010/main" val="3601113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B6B2C-1001-9CD6-0E45-B59F7B463A8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EE6567F-4194-769A-6C22-1E6B151E4EF6}"/>
              </a:ext>
            </a:extLst>
          </p:cNvPr>
          <p:cNvSpPr>
            <a:spLocks noGrp="1"/>
          </p:cNvSpPr>
          <p:nvPr>
            <p:ph type="title"/>
          </p:nvPr>
        </p:nvSpPr>
        <p:spPr>
          <a:xfrm>
            <a:off x="266313" y="204490"/>
            <a:ext cx="10704000" cy="570373"/>
          </a:xfrm>
        </p:spPr>
        <p:txBody>
          <a:bodyPr>
            <a:normAutofit/>
          </a:bodyPr>
          <a:lstStyle/>
          <a:p>
            <a:r>
              <a:rPr lang="en-GB" sz="2800" b="1">
                <a:solidFill>
                  <a:srgbClr val="005DB8"/>
                </a:solidFill>
                <a:latin typeface="Arial"/>
                <a:cs typeface="Arial"/>
              </a:rPr>
              <a:t>Content (2)</a:t>
            </a:r>
            <a:endParaRPr lang="en-US">
              <a:solidFill>
                <a:srgbClr val="005DB8"/>
              </a:solidFill>
            </a:endParaRPr>
          </a:p>
        </p:txBody>
      </p:sp>
      <p:sp>
        <p:nvSpPr>
          <p:cNvPr id="4" name="TextBox 3">
            <a:extLst>
              <a:ext uri="{FF2B5EF4-FFF2-40B4-BE49-F238E27FC236}">
                <a16:creationId xmlns:a16="http://schemas.microsoft.com/office/drawing/2014/main" id="{B354FE2E-79BE-57BC-5FE8-22445C86510E}"/>
              </a:ext>
            </a:extLst>
          </p:cNvPr>
          <p:cNvSpPr txBox="1"/>
          <p:nvPr/>
        </p:nvSpPr>
        <p:spPr>
          <a:xfrm>
            <a:off x="266313" y="1132772"/>
            <a:ext cx="10939625" cy="5309146"/>
          </a:xfrm>
          <a:prstGeom prst="rect">
            <a:avLst/>
          </a:prstGeom>
          <a:noFill/>
        </p:spPr>
        <p:txBody>
          <a:bodyPr wrap="square" lIns="91440" tIns="45720" rIns="91440" bIns="45720" rtlCol="0" anchor="t">
            <a:spAutoFit/>
          </a:bodyPr>
          <a:lstStyle/>
          <a:p>
            <a:pPr>
              <a:spcAft>
                <a:spcPts val="600"/>
              </a:spcAft>
            </a:pPr>
            <a:r>
              <a:rPr lang="en-US" sz="1400" b="1" dirty="0">
                <a:solidFill>
                  <a:srgbClr val="000000"/>
                </a:solidFill>
                <a:latin typeface="Arial"/>
                <a:ea typeface="MS Mincho"/>
                <a:cs typeface="Arial"/>
              </a:rPr>
              <a:t>S</a:t>
            </a:r>
            <a:r>
              <a:rPr lang="en-US" sz="1400" b="1" dirty="0">
                <a:latin typeface="Arial"/>
                <a:ea typeface="MS Mincho"/>
                <a:cs typeface="Arial"/>
              </a:rPr>
              <a:t>HORT COPY</a:t>
            </a:r>
          </a:p>
          <a:p>
            <a:pPr>
              <a:spcAft>
                <a:spcPts val="600"/>
              </a:spcAft>
            </a:pPr>
            <a:endParaRPr lang="en-US" sz="1400" b="1" dirty="0">
              <a:latin typeface="Arial"/>
              <a:ea typeface="MS Mincho"/>
              <a:cs typeface="Arial"/>
            </a:endParaRPr>
          </a:p>
          <a:p>
            <a:r>
              <a:rPr lang="en-US" sz="1400" dirty="0">
                <a:latin typeface="Arial"/>
                <a:ea typeface="+mn-lt"/>
                <a:cs typeface="+mn-lt"/>
              </a:rPr>
              <a:t>Your pharmacist can provide treatment or some prescription medicine, if needed, for seven common conditions, without you seeing a GP</a:t>
            </a:r>
          </a:p>
          <a:p>
            <a:endParaRPr lang="en-US" sz="1400" dirty="0">
              <a:latin typeface="Arial"/>
              <a:ea typeface="+mn-lt"/>
              <a:cs typeface="+mn-lt"/>
            </a:endParaRPr>
          </a:p>
          <a:p>
            <a:r>
              <a:rPr lang="en-US" sz="1400" dirty="0">
                <a:latin typeface="Arial"/>
                <a:ea typeface="+mn-lt"/>
                <a:cs typeface="+mn-lt"/>
              </a:rPr>
              <a:t>Highly trained pharmacists can assess, treat, and if needed, provide some prescription medicine </a:t>
            </a:r>
            <a:r>
              <a:rPr lang="en-GB" sz="1400" dirty="0">
                <a:latin typeface="Arial"/>
                <a:ea typeface="+mn-lt"/>
                <a:cs typeface="+mn-lt"/>
              </a:rPr>
              <a:t>sinusitis (aged 12 years and over), sore throat (aged 5 years and over), earache (aged 1 to 17 years), infected insect bites (aged 1 year and over), impetigo (aged 1 year and over), shingles (aged 18 years and over) and urinary tract infections (UTIs) (women aged 16 to 64 years), without needing to see a GP.</a:t>
            </a:r>
            <a:endParaRPr lang="en-US" dirty="0">
              <a:latin typeface="Arial"/>
              <a:cs typeface="Arial"/>
            </a:endParaRPr>
          </a:p>
          <a:p>
            <a:endParaRPr lang="en-US" sz="1400" dirty="0">
              <a:latin typeface="Arial"/>
              <a:ea typeface="+mn-lt"/>
              <a:cs typeface="+mn-lt"/>
            </a:endParaRPr>
          </a:p>
          <a:p>
            <a:r>
              <a:rPr lang="en-US" sz="1400" dirty="0">
                <a:latin typeface="Arial"/>
                <a:ea typeface="+mn-lt"/>
                <a:cs typeface="+mn-lt"/>
              </a:rPr>
              <a:t>Your pharmacist can also provide you with oral contraception, without a prescription or the need to see a GP.</a:t>
            </a:r>
            <a:r>
              <a:rPr lang="en-US" sz="1400" dirty="0">
                <a:latin typeface="Arial"/>
                <a:ea typeface="+mn-lt"/>
                <a:cs typeface="Calibri"/>
              </a:rPr>
              <a:t> In addition, y</a:t>
            </a:r>
            <a:r>
              <a:rPr lang="en-US" sz="1400" dirty="0">
                <a:latin typeface="Arial"/>
                <a:ea typeface="+mn-lt"/>
                <a:cs typeface="Arial"/>
              </a:rPr>
              <a:t>our pharmacist can now provide you with the emergency contraceptive pill (morning after pill) for free, without you seeing a GP. They can also discuss long-term contraception options with you at the same time. </a:t>
            </a:r>
          </a:p>
          <a:p>
            <a:endParaRPr lang="en-US" sz="1400" dirty="0">
              <a:latin typeface="Arial"/>
              <a:ea typeface="Calibri"/>
              <a:cs typeface="Calibri"/>
            </a:endParaRPr>
          </a:p>
          <a:p>
            <a:endParaRPr lang="en-US" sz="1400" dirty="0">
              <a:latin typeface="Arial"/>
              <a:cs typeface="Arial"/>
            </a:endParaRPr>
          </a:p>
          <a:p>
            <a:r>
              <a:rPr lang="en-US" sz="1400" dirty="0">
                <a:latin typeface="Arial"/>
                <a:ea typeface="+mn-lt"/>
                <a:cs typeface="+mn-lt"/>
              </a:rPr>
              <a:t>Available at the heart of local communities, community pharmacy teams have the right clinical training to give people the health advice they need, with no appointment necessary and private consultations available. Community pharmacists will signpost patients to other local services where necessary. </a:t>
            </a:r>
            <a:endParaRPr lang="en-US" sz="1400" dirty="0">
              <a:latin typeface="Arial"/>
              <a:cs typeface="Arial"/>
            </a:endParaRPr>
          </a:p>
          <a:p>
            <a:endParaRPr lang="en-US" sz="1400" dirty="0">
              <a:latin typeface="Arial"/>
              <a:cs typeface="Arial"/>
            </a:endParaRPr>
          </a:p>
          <a:p>
            <a:r>
              <a:rPr lang="en-US" sz="1400" dirty="0">
                <a:latin typeface="Arial"/>
                <a:ea typeface="+mn-lt"/>
                <a:cs typeface="+mn-lt"/>
              </a:rPr>
              <a:t>Think pharmacy first and get seen by your local pharmacy team.</a:t>
            </a:r>
            <a:endParaRPr lang="en-US" sz="1400" dirty="0">
              <a:latin typeface="Arial"/>
              <a:cs typeface="Arial"/>
            </a:endParaRPr>
          </a:p>
          <a:p>
            <a:r>
              <a:rPr lang="en-US" sz="1400" dirty="0">
                <a:latin typeface="Arial"/>
                <a:ea typeface="+mn-lt"/>
                <a:cs typeface="+mn-lt"/>
              </a:rPr>
              <a:t>For more information, visit nhs.uk/</a:t>
            </a:r>
            <a:r>
              <a:rPr lang="en-US" sz="1400" dirty="0" err="1">
                <a:latin typeface="Arial"/>
                <a:ea typeface="+mn-lt"/>
                <a:cs typeface="+mn-lt"/>
              </a:rPr>
              <a:t>thinkpharmacyfirst</a:t>
            </a:r>
            <a:r>
              <a:rPr lang="en-US" sz="1400" dirty="0">
                <a:latin typeface="Arial"/>
                <a:ea typeface="+mn-lt"/>
                <a:cs typeface="+mn-lt"/>
              </a:rPr>
              <a:t> </a:t>
            </a:r>
            <a:endParaRPr lang="en-US" sz="1400" dirty="0">
              <a:latin typeface="Arial"/>
              <a:cs typeface="Arial"/>
            </a:endParaRPr>
          </a:p>
          <a:p>
            <a:endParaRPr lang="en-US" dirty="0"/>
          </a:p>
          <a:p>
            <a:pPr>
              <a:spcAft>
                <a:spcPts val="600"/>
              </a:spcAft>
            </a:pPr>
            <a:r>
              <a:rPr lang="en-US" sz="1100" dirty="0">
                <a:ea typeface="+mn-lt"/>
                <a:cs typeface="+mn-lt"/>
              </a:rPr>
              <a:t> </a:t>
            </a:r>
            <a:r>
              <a:rPr lang="en-US" sz="1400" dirty="0">
                <a:latin typeface="Arial"/>
                <a:ea typeface="MS Mincho"/>
                <a:cs typeface="Arial"/>
              </a:rPr>
              <a:t> </a:t>
            </a:r>
            <a:endParaRPr lang="en-US" sz="1400" dirty="0">
              <a:highlight>
                <a:srgbClr val="FFFF00"/>
              </a:highlight>
              <a:latin typeface="Arial"/>
              <a:ea typeface="MS Mincho"/>
              <a:cs typeface="Arial"/>
            </a:endParaRPr>
          </a:p>
          <a:p>
            <a:endParaRPr lang="en-US" sz="1200" dirty="0">
              <a:latin typeface="Calibri"/>
              <a:ea typeface="MS Mincho"/>
              <a:cs typeface="Calibri"/>
            </a:endParaRPr>
          </a:p>
          <a:p>
            <a:endParaRPr lang="en-GB" sz="1400" b="1" dirty="0">
              <a:highlight>
                <a:srgbClr val="FFFF00"/>
              </a:highlight>
              <a:latin typeface="Arial"/>
              <a:ea typeface="MS Mincho"/>
              <a:cs typeface="Arial"/>
            </a:endParaRPr>
          </a:p>
        </p:txBody>
      </p:sp>
    </p:spTree>
    <p:extLst>
      <p:ext uri="{BB962C8B-B14F-4D97-AF65-F5344CB8AC3E}">
        <p14:creationId xmlns:p14="http://schemas.microsoft.com/office/powerpoint/2010/main" val="552109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70D46-726B-E271-2AC1-B53C82088A5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DD964A7-A8FD-AF89-EDC9-D4BE984D956D}"/>
              </a:ext>
            </a:extLst>
          </p:cNvPr>
          <p:cNvSpPr>
            <a:spLocks noGrp="1"/>
          </p:cNvSpPr>
          <p:nvPr>
            <p:ph type="title"/>
          </p:nvPr>
        </p:nvSpPr>
        <p:spPr>
          <a:xfrm>
            <a:off x="266313" y="204490"/>
            <a:ext cx="10704000" cy="570373"/>
          </a:xfrm>
        </p:spPr>
        <p:txBody>
          <a:bodyPr>
            <a:normAutofit/>
          </a:bodyPr>
          <a:lstStyle/>
          <a:p>
            <a:r>
              <a:rPr lang="en-GB" sz="2800" b="1">
                <a:solidFill>
                  <a:srgbClr val="005DB8"/>
                </a:solidFill>
                <a:latin typeface="Arial"/>
                <a:cs typeface="Arial"/>
              </a:rPr>
              <a:t>Social media</a:t>
            </a:r>
            <a:endParaRPr lang="en-US">
              <a:solidFill>
                <a:srgbClr val="005DB8"/>
              </a:solidFill>
            </a:endParaRPr>
          </a:p>
        </p:txBody>
      </p:sp>
      <p:sp>
        <p:nvSpPr>
          <p:cNvPr id="4" name="TextBox 3">
            <a:extLst>
              <a:ext uri="{FF2B5EF4-FFF2-40B4-BE49-F238E27FC236}">
                <a16:creationId xmlns:a16="http://schemas.microsoft.com/office/drawing/2014/main" id="{84529132-61AB-08C9-20A5-D455C9B7A231}"/>
              </a:ext>
            </a:extLst>
          </p:cNvPr>
          <p:cNvSpPr txBox="1"/>
          <p:nvPr/>
        </p:nvSpPr>
        <p:spPr>
          <a:xfrm>
            <a:off x="266313" y="1274286"/>
            <a:ext cx="9241454" cy="1815882"/>
          </a:xfrm>
          <a:prstGeom prst="rect">
            <a:avLst/>
          </a:prstGeom>
          <a:noFill/>
        </p:spPr>
        <p:txBody>
          <a:bodyPr wrap="square" lIns="91440" tIns="45720" rIns="91440" bIns="45720" rtlCol="0" anchor="t">
            <a:spAutoFit/>
          </a:bodyPr>
          <a:lstStyle/>
          <a:p>
            <a:pPr algn="just"/>
            <a:r>
              <a:rPr lang="en-GB" sz="1400">
                <a:latin typeface="Arial"/>
                <a:ea typeface="MS Mincho"/>
                <a:cs typeface="Arial"/>
              </a:rPr>
              <a:t>We will amplify the reach of the campaign by posting content across NHS media channels including X (formerly known as Twitter), Facebook and Instagram, Snapchat, and Reddit. </a:t>
            </a:r>
            <a:endParaRPr lang="en-US" sz="1400">
              <a:latin typeface="Arial"/>
              <a:ea typeface="MS Mincho"/>
              <a:cs typeface="Arial"/>
            </a:endParaRPr>
          </a:p>
          <a:p>
            <a:pPr algn="just"/>
            <a:endParaRPr lang="en-GB" sz="1400">
              <a:latin typeface="Arial"/>
              <a:ea typeface="MS Mincho"/>
              <a:cs typeface="Arial"/>
            </a:endParaRPr>
          </a:p>
          <a:p>
            <a:pPr algn="just"/>
            <a:r>
              <a:rPr lang="en-GB" sz="1400">
                <a:latin typeface="Arial"/>
                <a:ea typeface="MS Mincho"/>
                <a:cs typeface="Arial"/>
              </a:rPr>
              <a:t>Please help us get the message out there by using your social media channels </a:t>
            </a:r>
            <a:r>
              <a:rPr lang="en-GB" sz="1400">
                <a:highlight>
                  <a:srgbClr val="FFFFFF"/>
                </a:highlight>
                <a:latin typeface="Arial"/>
                <a:ea typeface="MS Mincho"/>
                <a:cs typeface="Arial"/>
              </a:rPr>
              <a:t>to support the campaign. </a:t>
            </a:r>
            <a:endParaRPr lang="en-US" sz="1400">
              <a:latin typeface="Arial"/>
              <a:ea typeface="MS Mincho"/>
              <a:cs typeface="Arial"/>
            </a:endParaRPr>
          </a:p>
          <a:p>
            <a:pPr algn="just"/>
            <a:endParaRPr lang="en-GB" sz="1400">
              <a:latin typeface="Arial"/>
              <a:ea typeface="MS Mincho"/>
              <a:cs typeface="Arial"/>
            </a:endParaRPr>
          </a:p>
          <a:p>
            <a:pPr algn="just"/>
            <a:r>
              <a:rPr lang="en-GB" sz="1400">
                <a:latin typeface="Arial"/>
                <a:ea typeface="MS Mincho"/>
                <a:cs typeface="Arial"/>
              </a:rPr>
              <a:t>Social media assets (videos and static images, some examples below) along with recommended accompanying post copy is available on the Campaign Resource Centre [</a:t>
            </a:r>
            <a:r>
              <a:rPr lang="en-GB" sz="1400">
                <a:ea typeface="+mn-lt"/>
                <a:cs typeface="+mn-lt"/>
                <a:hlinkClick r:id="rId3"/>
              </a:rPr>
              <a:t>Social media | Think Pharmacy First | Campaign Resource Centre (dhsc.gov.uk)</a:t>
            </a:r>
            <a:r>
              <a:rPr lang="en-GB" sz="1400">
                <a:ea typeface="+mn-lt"/>
                <a:cs typeface="+mn-lt"/>
              </a:rPr>
              <a:t>]</a:t>
            </a:r>
            <a:endParaRPr lang="en-GB" sz="1400">
              <a:latin typeface="Calibri"/>
              <a:ea typeface="Calibri"/>
              <a:cs typeface="Calibri"/>
            </a:endParaRPr>
          </a:p>
        </p:txBody>
      </p:sp>
      <p:pic>
        <p:nvPicPr>
          <p:cNvPr id="2" name="Picture 1" descr="Twitter's new X logo changed twice while you were asleep; 'will evolve over  time,' says Elon Musk - BusinessToday">
            <a:extLst>
              <a:ext uri="{FF2B5EF4-FFF2-40B4-BE49-F238E27FC236}">
                <a16:creationId xmlns:a16="http://schemas.microsoft.com/office/drawing/2014/main" id="{3DF4555E-3EF6-3D59-13ED-C08CE7DBF5C6}"/>
              </a:ext>
            </a:extLst>
          </p:cNvPr>
          <p:cNvPicPr>
            <a:picLocks noChangeAspect="1"/>
          </p:cNvPicPr>
          <p:nvPr/>
        </p:nvPicPr>
        <p:blipFill>
          <a:blip r:embed="rId4"/>
          <a:stretch>
            <a:fillRect/>
          </a:stretch>
        </p:blipFill>
        <p:spPr>
          <a:xfrm>
            <a:off x="10418989" y="1993446"/>
            <a:ext cx="819150" cy="809625"/>
          </a:xfrm>
          <a:prstGeom prst="rect">
            <a:avLst/>
          </a:prstGeom>
        </p:spPr>
      </p:pic>
      <p:pic>
        <p:nvPicPr>
          <p:cNvPr id="3" name="Picture 2" descr="A blue square with a white letter f&#10;&#10;Description automatically generated">
            <a:extLst>
              <a:ext uri="{FF2B5EF4-FFF2-40B4-BE49-F238E27FC236}">
                <a16:creationId xmlns:a16="http://schemas.microsoft.com/office/drawing/2014/main" id="{F647A52A-62F5-2F98-20BA-55E2C3761E56}"/>
              </a:ext>
            </a:extLst>
          </p:cNvPr>
          <p:cNvPicPr>
            <a:picLocks noChangeAspect="1"/>
          </p:cNvPicPr>
          <p:nvPr/>
        </p:nvPicPr>
        <p:blipFill>
          <a:blip r:embed="rId5"/>
          <a:stretch>
            <a:fillRect/>
          </a:stretch>
        </p:blipFill>
        <p:spPr>
          <a:xfrm>
            <a:off x="10420350" y="3246664"/>
            <a:ext cx="857250" cy="847725"/>
          </a:xfrm>
          <a:prstGeom prst="rect">
            <a:avLst/>
          </a:prstGeom>
        </p:spPr>
      </p:pic>
      <p:pic>
        <p:nvPicPr>
          <p:cNvPr id="5" name="Picture 4" descr="A logo of a camera&#10;&#10;Description automatically generated">
            <a:extLst>
              <a:ext uri="{FF2B5EF4-FFF2-40B4-BE49-F238E27FC236}">
                <a16:creationId xmlns:a16="http://schemas.microsoft.com/office/drawing/2014/main" id="{7116A5C0-6CDD-138C-FF36-1BB4282E0675}"/>
              </a:ext>
            </a:extLst>
          </p:cNvPr>
          <p:cNvPicPr>
            <a:picLocks noChangeAspect="1"/>
          </p:cNvPicPr>
          <p:nvPr/>
        </p:nvPicPr>
        <p:blipFill>
          <a:blip r:embed="rId6"/>
          <a:stretch>
            <a:fillRect/>
          </a:stretch>
        </p:blipFill>
        <p:spPr>
          <a:xfrm>
            <a:off x="10421711" y="4576081"/>
            <a:ext cx="857250" cy="847725"/>
          </a:xfrm>
          <a:prstGeom prst="rect">
            <a:avLst/>
          </a:prstGeom>
        </p:spPr>
      </p:pic>
      <p:pic>
        <p:nvPicPr>
          <p:cNvPr id="9" name="Picture 8" descr="A person and child standing in front of a pharmacy&#10;&#10;AI-generated content may be incorrect.">
            <a:extLst>
              <a:ext uri="{FF2B5EF4-FFF2-40B4-BE49-F238E27FC236}">
                <a16:creationId xmlns:a16="http://schemas.microsoft.com/office/drawing/2014/main" id="{96627BB0-3CCC-7EFA-3AE5-84A02A7C7613}"/>
              </a:ext>
            </a:extLst>
          </p:cNvPr>
          <p:cNvPicPr>
            <a:picLocks noChangeAspect="1"/>
          </p:cNvPicPr>
          <p:nvPr/>
        </p:nvPicPr>
        <p:blipFill>
          <a:blip r:embed="rId7"/>
          <a:stretch>
            <a:fillRect/>
          </a:stretch>
        </p:blipFill>
        <p:spPr>
          <a:xfrm>
            <a:off x="589642" y="3537856"/>
            <a:ext cx="2930072" cy="2939143"/>
          </a:xfrm>
          <a:prstGeom prst="rect">
            <a:avLst/>
          </a:prstGeom>
        </p:spPr>
      </p:pic>
      <p:pic>
        <p:nvPicPr>
          <p:cNvPr id="10" name="Picture 9" descr="A person standing outside a pharmacy&#10;&#10;AI-generated content may be incorrect.">
            <a:extLst>
              <a:ext uri="{FF2B5EF4-FFF2-40B4-BE49-F238E27FC236}">
                <a16:creationId xmlns:a16="http://schemas.microsoft.com/office/drawing/2014/main" id="{2FAEFE59-A8BD-8CED-DC02-15B35B99F27C}"/>
              </a:ext>
            </a:extLst>
          </p:cNvPr>
          <p:cNvPicPr>
            <a:picLocks noChangeAspect="1"/>
          </p:cNvPicPr>
          <p:nvPr/>
        </p:nvPicPr>
        <p:blipFill>
          <a:blip r:embed="rId8"/>
          <a:stretch>
            <a:fillRect/>
          </a:stretch>
        </p:blipFill>
        <p:spPr>
          <a:xfrm>
            <a:off x="3746499" y="3528785"/>
            <a:ext cx="2930074" cy="2939144"/>
          </a:xfrm>
          <a:prstGeom prst="rect">
            <a:avLst/>
          </a:prstGeom>
        </p:spPr>
      </p:pic>
      <p:pic>
        <p:nvPicPr>
          <p:cNvPr id="14" name="Picture 13">
            <a:extLst>
              <a:ext uri="{FF2B5EF4-FFF2-40B4-BE49-F238E27FC236}">
                <a16:creationId xmlns:a16="http://schemas.microsoft.com/office/drawing/2014/main" id="{ABF9A930-882B-0EDD-1192-53496C827A24}"/>
              </a:ext>
            </a:extLst>
          </p:cNvPr>
          <p:cNvPicPr>
            <a:picLocks noChangeAspect="1"/>
          </p:cNvPicPr>
          <p:nvPr/>
        </p:nvPicPr>
        <p:blipFill>
          <a:blip r:embed="rId9"/>
          <a:stretch>
            <a:fillRect/>
          </a:stretch>
        </p:blipFill>
        <p:spPr>
          <a:xfrm>
            <a:off x="6814686" y="3528785"/>
            <a:ext cx="2930074" cy="2930074"/>
          </a:xfrm>
          <a:prstGeom prst="rect">
            <a:avLst/>
          </a:prstGeom>
        </p:spPr>
      </p:pic>
    </p:spTree>
    <p:extLst>
      <p:ext uri="{BB962C8B-B14F-4D97-AF65-F5344CB8AC3E}">
        <p14:creationId xmlns:p14="http://schemas.microsoft.com/office/powerpoint/2010/main" val="3333928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760ACE-CF91-4381-9A27-3EC2D97A24B4}"/>
              </a:ext>
            </a:extLst>
          </p:cNvPr>
          <p:cNvSpPr/>
          <p:nvPr/>
        </p:nvSpPr>
        <p:spPr>
          <a:xfrm>
            <a:off x="330712" y="1293065"/>
            <a:ext cx="11530576" cy="3754874"/>
          </a:xfrm>
          <a:prstGeom prst="rect">
            <a:avLst/>
          </a:prstGeom>
        </p:spPr>
        <p:txBody>
          <a:bodyPr wrap="square" lIns="91440" tIns="45720" rIns="91440" bIns="45720" anchor="t">
            <a:spAutoFit/>
          </a:bodyPr>
          <a:lstStyle/>
          <a:p>
            <a:pPr>
              <a:defRPr/>
            </a:pPr>
            <a:r>
              <a:rPr lang="en-GB" sz="1400">
                <a:latin typeface="Arial" panose="020B0604020202020204" pitchFamily="34" charset="0"/>
                <a:ea typeface="+mn-lt"/>
                <a:cs typeface="Arial" panose="020B0604020202020204" pitchFamily="34" charset="0"/>
              </a:rPr>
              <a:t>NHS campaign activity is evaluated in line with the Government Communications Service (GCS) Evaluation Framework 2.0.</a:t>
            </a:r>
          </a:p>
          <a:p>
            <a:pPr marL="0" marR="0" lvl="0" indent="0" algn="l" defTabSz="914400">
              <a:lnSpc>
                <a:spcPct val="100000"/>
              </a:lnSpc>
              <a:spcBef>
                <a:spcPts val="0"/>
              </a:spcBef>
              <a:spcAft>
                <a:spcPts val="0"/>
              </a:spcAft>
              <a:buClrTx/>
              <a:buSzTx/>
              <a:buFontTx/>
              <a:buNone/>
              <a:tabLst/>
              <a:defRPr/>
            </a:pPr>
            <a:endParaRPr lang="en-GB" sz="1400" b="0" i="0" strike="noStrike" kern="1200" cap="none" spc="0" normalizeH="0" baseline="0" noProof="0">
              <a:ln>
                <a:noFill/>
              </a:ln>
              <a:effectLst/>
              <a:uLnTx/>
              <a:uFillTx/>
              <a:latin typeface="Arial" panose="020B0604020202020204" pitchFamily="34" charset="0"/>
              <a:cs typeface="Arial" panose="020B0604020202020204" pitchFamily="34" charset="0"/>
            </a:endParaRPr>
          </a:p>
          <a:p>
            <a:pPr marL="0" marR="0" lvl="0" indent="0" algn="l" defTabSz="914400">
              <a:lnSpc>
                <a:spcPct val="100000"/>
              </a:lnSpc>
              <a:spcBef>
                <a:spcPts val="0"/>
              </a:spcBef>
              <a:spcAft>
                <a:spcPts val="0"/>
              </a:spcAft>
              <a:buClrTx/>
              <a:buSzTx/>
              <a:buFontTx/>
              <a:buNone/>
              <a:tabLst/>
              <a:defRPr/>
            </a:pPr>
            <a:r>
              <a:rPr lang="en-GB" sz="1400" i="0">
                <a:solidFill>
                  <a:srgbClr val="0B0C0C"/>
                </a:solidFill>
                <a:effectLst/>
                <a:latin typeface="Arial" panose="020B0604020202020204" pitchFamily="34" charset="0"/>
                <a:cs typeface="Arial" panose="020B0604020202020204" pitchFamily="34" charset="0"/>
              </a:rPr>
              <a:t>It is important that we monitor and evaluate all our campaign activities effectively to show how campaigns contribute towards successful policy outcomes, providing clear evidence of impact and value for money.</a:t>
            </a:r>
            <a:endParaRPr lang="en-GB" sz="1400">
              <a:latin typeface="Arial" panose="020B0604020202020204" pitchFamily="34" charset="0"/>
              <a:cs typeface="Arial" panose="020B0604020202020204" pitchFamily="34" charset="0"/>
            </a:endParaRPr>
          </a:p>
          <a:p>
            <a:pPr marL="0" marR="0" lvl="0" indent="0" algn="l" defTabSz="914400">
              <a:lnSpc>
                <a:spcPct val="100000"/>
              </a:lnSpc>
              <a:spcBef>
                <a:spcPts val="0"/>
              </a:spcBef>
              <a:spcAft>
                <a:spcPts val="0"/>
              </a:spcAft>
              <a:buClrTx/>
              <a:buSzTx/>
              <a:buFontTx/>
              <a:buNone/>
              <a:tabLst/>
              <a:defRPr/>
            </a:pPr>
            <a:endParaRPr lang="en-GB" sz="1400" b="0" i="0" strike="noStrike" kern="1200" cap="none" spc="0" normalizeH="0" baseline="0" noProof="0">
              <a:ln>
                <a:noFill/>
              </a:ln>
              <a:effectLst/>
              <a:uLnTx/>
              <a:uFillTx/>
              <a:latin typeface="Arial" panose="020B0604020202020204" pitchFamily="34" charset="0"/>
              <a:cs typeface="Arial" panose="020B0604020202020204" pitchFamily="34" charset="0"/>
            </a:endParaRPr>
          </a:p>
          <a:p>
            <a:pPr rtl="0"/>
            <a:r>
              <a:rPr lang="en-GB" sz="1400">
                <a:latin typeface="Arial" panose="020B0604020202020204" pitchFamily="34" charset="0"/>
                <a:cs typeface="Arial" panose="020B0604020202020204" pitchFamily="34" charset="0"/>
              </a:rPr>
              <a:t>The GCS Evaluation Framework 2.0 provides a structure for a monitoring and evaluation plan including outputs, out-takes, outcomes and organisational impact that you can apply to your local activity.</a:t>
            </a:r>
          </a:p>
          <a:p>
            <a:pPr rtl="0"/>
            <a:endParaRPr lang="en-GB" sz="1400">
              <a:latin typeface="Arial" panose="020B0604020202020204" pitchFamily="34" charset="0"/>
              <a:cs typeface="Arial" panose="020B0604020202020204" pitchFamily="34" charset="0"/>
            </a:endParaRPr>
          </a:p>
          <a:p>
            <a:pPr rtl="0"/>
            <a:r>
              <a:rPr lang="en-GB" sz="1400">
                <a:latin typeface="Arial" panose="020B0604020202020204" pitchFamily="34" charset="0"/>
                <a:cs typeface="Arial" panose="020B0604020202020204" pitchFamily="34" charset="0"/>
              </a:rPr>
              <a:t>It recommends standard evaluation measures that you can use to:</a:t>
            </a:r>
          </a:p>
          <a:p>
            <a:pPr rtl="0"/>
            <a:endParaRPr lang="en-GB" sz="1400">
              <a:latin typeface="Arial" panose="020B0604020202020204" pitchFamily="34" charset="0"/>
              <a:cs typeface="Arial" panose="020B0604020202020204" pitchFamily="34" charset="0"/>
            </a:endParaRPr>
          </a:p>
          <a:p>
            <a:pPr marL="285750" indent="-285750" rtl="0">
              <a:buFont typeface="Arial" panose="020B0604020202020204" pitchFamily="34" charset="0"/>
              <a:buChar char="•"/>
            </a:pPr>
            <a:r>
              <a:rPr lang="en-GB" sz="1400">
                <a:latin typeface="Arial" panose="020B0604020202020204" pitchFamily="34" charset="0"/>
                <a:cs typeface="Arial" panose="020B0604020202020204" pitchFamily="34" charset="0"/>
              </a:rPr>
              <a:t>develop SMART (Specific, Measurable, Attainable, Relevant, Time-bound) communication objectives and Key Performance Indicators (KPIs)</a:t>
            </a:r>
          </a:p>
          <a:p>
            <a:pPr marL="285750" indent="-285750" rtl="0">
              <a:buFont typeface="Arial" panose="020B0604020202020204" pitchFamily="34" charset="0"/>
              <a:buChar char="•"/>
            </a:pPr>
            <a:r>
              <a:rPr lang="en-GB" sz="1400">
                <a:latin typeface="Arial" panose="020B0604020202020204" pitchFamily="34" charset="0"/>
                <a:cs typeface="Arial" panose="020B0604020202020204" pitchFamily="34" charset="0"/>
              </a:rPr>
              <a:t>use evaluation to improve the effectiveness of all communication and campaign activity</a:t>
            </a:r>
          </a:p>
          <a:p>
            <a:pPr marL="0" marR="0" lvl="0" indent="0" algn="l" defTabSz="914400">
              <a:lnSpc>
                <a:spcPct val="100000"/>
              </a:lnSpc>
              <a:spcBef>
                <a:spcPts val="0"/>
              </a:spcBef>
              <a:spcAft>
                <a:spcPts val="0"/>
              </a:spcAft>
              <a:buClrTx/>
              <a:buSzTx/>
              <a:buFontTx/>
              <a:buNone/>
              <a:tabLst/>
              <a:defRPr/>
            </a:pPr>
            <a:endParaRPr lang="en-GB" sz="1400">
              <a:latin typeface="Arial" panose="020B0604020202020204" pitchFamily="34" charset="0"/>
              <a:cs typeface="Arial" panose="020B0604020202020204" pitchFamily="34" charset="0"/>
            </a:endParaRPr>
          </a:p>
          <a:p>
            <a:pPr marL="0" marR="0" lvl="0" indent="0" algn="l" defTabSz="914400">
              <a:lnSpc>
                <a:spcPct val="100000"/>
              </a:lnSpc>
              <a:spcBef>
                <a:spcPts val="0"/>
              </a:spcBef>
              <a:spcAft>
                <a:spcPts val="0"/>
              </a:spcAft>
              <a:buClrTx/>
              <a:buSzTx/>
              <a:buFontTx/>
              <a:buNone/>
              <a:tabLst/>
              <a:defRPr/>
            </a:pPr>
            <a:r>
              <a:rPr lang="en-GB" sz="1400" b="0" i="0" strike="noStrike" kern="1200" cap="none" spc="0" normalizeH="0" baseline="0" noProof="0">
                <a:ln>
                  <a:noFill/>
                </a:ln>
                <a:effectLst/>
                <a:uLnTx/>
                <a:uFillTx/>
                <a:latin typeface="Arial" panose="020B0604020202020204" pitchFamily="34" charset="0"/>
                <a:cs typeface="Arial" panose="020B0604020202020204" pitchFamily="34" charset="0"/>
              </a:rPr>
              <a:t>More information can be found via:</a:t>
            </a:r>
          </a:p>
          <a:p>
            <a:pPr marL="0" marR="0" lvl="0" indent="0" algn="l" defTabSz="914400">
              <a:lnSpc>
                <a:spcPct val="10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hlinkClick r:id="rId2"/>
              </a:rPr>
              <a:t>Monitoring and evaluating government communications activity - GCS (civilservice.gov.uk)</a:t>
            </a:r>
            <a:endParaRPr lang="en-GB" sz="1400">
              <a:latin typeface="Arial" panose="020B0604020202020204" pitchFamily="34" charset="0"/>
              <a:cs typeface="Arial" panose="020B0604020202020204" pitchFamily="34" charset="0"/>
            </a:endParaRPr>
          </a:p>
          <a:p>
            <a:pPr marL="0" marR="0" lvl="0" indent="0" algn="l" defTabSz="914400">
              <a:lnSpc>
                <a:spcPct val="100000"/>
              </a:lnSpc>
              <a:spcBef>
                <a:spcPts val="0"/>
              </a:spcBef>
              <a:spcAft>
                <a:spcPts val="0"/>
              </a:spcAft>
              <a:buClrTx/>
              <a:buSzTx/>
              <a:buFontTx/>
              <a:buNone/>
              <a:tabLst/>
              <a:defRPr/>
            </a:pPr>
            <a:endParaRPr lang="en-GB" sz="1400" b="0" i="0" strike="noStrike" kern="1200" cap="none" spc="0" normalizeH="0" baseline="0" noProof="0">
              <a:ln>
                <a:noFill/>
              </a:ln>
              <a:effectLst/>
              <a:uLnTx/>
              <a:uFillTx/>
              <a:latin typeface="Arial"/>
              <a:cs typeface="Arial"/>
            </a:endParaRPr>
          </a:p>
          <a:p>
            <a:pPr marL="0" marR="0" lvl="0" indent="0" algn="l" defTabSz="914400">
              <a:lnSpc>
                <a:spcPct val="100000"/>
              </a:lnSpc>
              <a:spcBef>
                <a:spcPts val="0"/>
              </a:spcBef>
              <a:spcAft>
                <a:spcPts val="0"/>
              </a:spcAft>
              <a:buClrTx/>
              <a:buSzTx/>
              <a:buFontTx/>
              <a:buNone/>
              <a:tabLst/>
              <a:defRPr/>
            </a:pPr>
            <a:endParaRPr lang="en-GB" sz="1400" b="0" i="0" strike="noStrike" kern="1200" cap="none" spc="0" normalizeH="0" baseline="0" noProof="0">
              <a:ln>
                <a:noFill/>
              </a:ln>
              <a:effectLst/>
              <a:uLnTx/>
              <a:uFillTx/>
              <a:latin typeface="Arial"/>
              <a:cs typeface="Arial"/>
            </a:endParaRPr>
          </a:p>
        </p:txBody>
      </p:sp>
      <p:sp>
        <p:nvSpPr>
          <p:cNvPr id="8" name="Title 1">
            <a:extLst>
              <a:ext uri="{FF2B5EF4-FFF2-40B4-BE49-F238E27FC236}">
                <a16:creationId xmlns:a16="http://schemas.microsoft.com/office/drawing/2014/main" id="{710199A5-7D7E-A0CC-EA1C-766868F146EF}"/>
              </a:ext>
            </a:extLst>
          </p:cNvPr>
          <p:cNvSpPr txBox="1">
            <a:spLocks/>
          </p:cNvSpPr>
          <p:nvPr/>
        </p:nvSpPr>
        <p:spPr>
          <a:xfrm>
            <a:off x="266312" y="290667"/>
            <a:ext cx="10704000" cy="570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72C3"/>
                </a:solidFill>
                <a:latin typeface="Arial" panose="020B0604020202020204" pitchFamily="34" charset="0"/>
                <a:cs typeface="Arial" panose="020B0604020202020204" pitchFamily="34" charset="0"/>
              </a:rPr>
              <a:t>Evaluation - Measurement</a:t>
            </a:r>
            <a:endParaRPr lang="en-US" sz="2800" b="1">
              <a:solidFill>
                <a:srgbClr val="0072C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609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57566266-7035-7AF8-2499-4F1792E420D1}"/>
              </a:ext>
            </a:extLst>
          </p:cNvPr>
          <p:cNvSpPr txBox="1"/>
          <p:nvPr/>
        </p:nvSpPr>
        <p:spPr>
          <a:xfrm>
            <a:off x="493588" y="3980350"/>
            <a:ext cx="10419578" cy="2585323"/>
          </a:xfrm>
          <a:prstGeom prst="rect">
            <a:avLst/>
          </a:prstGeom>
          <a:noFill/>
        </p:spPr>
        <p:txBody>
          <a:bodyPr wrap="square" lIns="91440" tIns="45720" rIns="91440" bIns="45720" rtlCol="0" anchor="t">
            <a:spAutoFit/>
          </a:bodyPr>
          <a:lstStyle/>
          <a:p>
            <a:r>
              <a:rPr lang="en-GB" sz="3000" b="1" dirty="0">
                <a:solidFill>
                  <a:srgbClr val="005DB8"/>
                </a:solidFill>
                <a:latin typeface="Arial"/>
                <a:ea typeface="Calibri"/>
                <a:cs typeface="Arial"/>
              </a:rPr>
              <a:t>NHS England </a:t>
            </a:r>
          </a:p>
          <a:p>
            <a:endParaRPr lang="en-GB" sz="3000" b="1" dirty="0">
              <a:solidFill>
                <a:srgbClr val="005DB8"/>
              </a:solidFill>
              <a:latin typeface="Arial"/>
              <a:ea typeface="Calibri"/>
              <a:cs typeface="Arial"/>
            </a:endParaRPr>
          </a:p>
          <a:p>
            <a:endParaRPr lang="en-GB" sz="3000" b="1" dirty="0">
              <a:solidFill>
                <a:srgbClr val="005DB8"/>
              </a:solidFill>
              <a:latin typeface="Arial"/>
              <a:ea typeface="Calibri"/>
              <a:cs typeface="Arial"/>
            </a:endParaRPr>
          </a:p>
          <a:p>
            <a:r>
              <a:rPr lang="en-GB" sz="3000" b="1" dirty="0">
                <a:solidFill>
                  <a:srgbClr val="005DB8"/>
                </a:solidFill>
                <a:latin typeface="Arial"/>
                <a:ea typeface="Calibri"/>
                <a:cs typeface="Arial"/>
              </a:rPr>
              <a:t>Expansion of community pharmacy clinical services</a:t>
            </a:r>
          </a:p>
          <a:p>
            <a:r>
              <a:rPr lang="en-GB" sz="2400" b="1" dirty="0">
                <a:solidFill>
                  <a:srgbClr val="005DB8"/>
                </a:solidFill>
                <a:latin typeface="Arial"/>
                <a:ea typeface="Calibri"/>
                <a:cs typeface="Arial"/>
              </a:rPr>
              <a:t>Communications toolkit			Updated 29.10.2025</a:t>
            </a:r>
            <a:endParaRPr lang="en-GB" sz="2000" dirty="0">
              <a:solidFill>
                <a:srgbClr val="005DB8"/>
              </a:solidFill>
              <a:effectLst/>
              <a:latin typeface="Arial" panose="020B0604020202020204" pitchFamily="34" charset="0"/>
              <a:ea typeface="Calibri" panose="020F0502020204030204" pitchFamily="34" charset="0"/>
              <a:cs typeface="Arial" panose="020B0604020202020204" pitchFamily="34" charset="0"/>
            </a:endParaRPr>
          </a:p>
          <a:p>
            <a:endParaRPr lang="en-GB" dirty="0">
              <a:solidFill>
                <a:srgbClr val="005DB8"/>
              </a:solidFill>
              <a:cs typeface="Calibri"/>
            </a:endParaRPr>
          </a:p>
        </p:txBody>
      </p:sp>
      <p:pic>
        <p:nvPicPr>
          <p:cNvPr id="2" name="Picture 1" descr="A picture containing text, clipart&#10;&#10;Description automatically generated">
            <a:extLst>
              <a:ext uri="{FF2B5EF4-FFF2-40B4-BE49-F238E27FC236}">
                <a16:creationId xmlns:a16="http://schemas.microsoft.com/office/drawing/2014/main" id="{A92572A0-27FA-F4E8-B007-DA6D5B12750F}"/>
              </a:ext>
            </a:extLst>
          </p:cNvPr>
          <p:cNvPicPr>
            <a:picLocks noChangeAspect="1"/>
          </p:cNvPicPr>
          <p:nvPr/>
        </p:nvPicPr>
        <p:blipFill>
          <a:blip r:embed="rId3"/>
          <a:stretch>
            <a:fillRect/>
          </a:stretch>
        </p:blipFill>
        <p:spPr>
          <a:xfrm>
            <a:off x="9753718" y="343546"/>
            <a:ext cx="1809750" cy="733425"/>
          </a:xfrm>
          <a:prstGeom prst="rect">
            <a:avLst/>
          </a:prstGeom>
        </p:spPr>
      </p:pic>
    </p:spTree>
    <p:extLst>
      <p:ext uri="{BB962C8B-B14F-4D97-AF65-F5344CB8AC3E}">
        <p14:creationId xmlns:p14="http://schemas.microsoft.com/office/powerpoint/2010/main" val="12223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40ac5ba-045a-47a6-a061-fa666bbc226b">
      <Terms xmlns="http://schemas.microsoft.com/office/infopath/2007/PartnerControls"/>
    </lcf76f155ced4ddcb4097134ff3c332f>
    <TaxCatchAll xmlns="259e4d84-82f8-4a51-97d8-52963ba2343f"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E4A8276C2D744EA544B271A5371D7C" ma:contentTypeVersion="22" ma:contentTypeDescription="Create a new document." ma:contentTypeScope="" ma:versionID="edabe406390360b3b182a30a991cd920">
  <xsd:schema xmlns:xsd="http://www.w3.org/2001/XMLSchema" xmlns:xs="http://www.w3.org/2001/XMLSchema" xmlns:p="http://schemas.microsoft.com/office/2006/metadata/properties" xmlns:ns1="http://schemas.microsoft.com/sharepoint/v3" xmlns:ns2="140ac5ba-045a-47a6-a061-fa666bbc226b" xmlns:ns3="259e4d84-82f8-4a51-97d8-52963ba2343f" targetNamespace="http://schemas.microsoft.com/office/2006/metadata/properties" ma:root="true" ma:fieldsID="0470bf9a28492187858440114b4cf768" ns1:_="" ns2:_="" ns3:_="">
    <xsd:import namespace="http://schemas.microsoft.com/sharepoint/v3"/>
    <xsd:import namespace="140ac5ba-045a-47a6-a061-fa666bbc226b"/>
    <xsd:import namespace="259e4d84-82f8-4a51-97d8-52963ba2343f"/>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LengthInSeconds" minOccurs="0"/>
                <xsd:element ref="ns1:_ip_UnifiedCompliancePolicyProperties" minOccurs="0"/>
                <xsd:element ref="ns1:_ip_UnifiedCompliancePolicyUIAction"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0ac5ba-045a-47a6-a061-fa666bbc226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9e4d84-82f8-4a51-97d8-52963ba2343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18e4ece0-dab1-406d-9be6-30f33c241f94}" ma:internalName="TaxCatchAll" ma:showField="CatchAllData" ma:web="259e4d84-82f8-4a51-97d8-52963ba234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77162E-17ED-478F-970A-318286913BB2}">
  <ds:schemaRefs>
    <ds:schemaRef ds:uri="http://purl.org/dc/dcmitype/"/>
    <ds:schemaRef ds:uri="http://www.w3.org/XML/1998/namespace"/>
    <ds:schemaRef ds:uri="http://schemas.microsoft.com/office/2006/metadata/properties"/>
    <ds:schemaRef ds:uri="http://purl.org/dc/terms/"/>
    <ds:schemaRef ds:uri="http://purl.org/dc/elements/1.1/"/>
    <ds:schemaRef ds:uri="http://schemas.microsoft.com/office/2006/documentManagement/types"/>
    <ds:schemaRef ds:uri="http://schemas.microsoft.com/sharepoint/v3"/>
    <ds:schemaRef ds:uri="140ac5ba-045a-47a6-a061-fa666bbc226b"/>
    <ds:schemaRef ds:uri="http://schemas.microsoft.com/office/infopath/2007/PartnerControls"/>
    <ds:schemaRef ds:uri="http://schemas.openxmlformats.org/package/2006/metadata/core-properties"/>
    <ds:schemaRef ds:uri="259e4d84-82f8-4a51-97d8-52963ba2343f"/>
  </ds:schemaRefs>
</ds:datastoreItem>
</file>

<file path=customXml/itemProps2.xml><?xml version="1.0" encoding="utf-8"?>
<ds:datastoreItem xmlns:ds="http://schemas.openxmlformats.org/officeDocument/2006/customXml" ds:itemID="{D1DF9829-FCC7-4884-ABE0-996FC93595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40ac5ba-045a-47a6-a061-fa666bbc226b"/>
    <ds:schemaRef ds:uri="259e4d84-82f8-4a51-97d8-52963ba234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D7E56F-0B1B-4340-A051-BE84AE4BE5C6}">
  <ds:schemaRefs>
    <ds:schemaRef ds:uri="http://schemas.microsoft.com/sharepoint/v3/contenttype/forms"/>
  </ds:schemaRefs>
</ds:datastoreItem>
</file>

<file path=docMetadata/LabelInfo.xml><?xml version="1.0" encoding="utf-8"?>
<clbl:labelList xmlns:clbl="http://schemas.microsoft.com/office/2020/mipLabelMetadata">
  <clbl:label id="{1705c8a1-bbff-444b-a7ab-805028dd5ca2}" enabled="0" method="" siteId="{1705c8a1-bbff-444b-a7ab-805028dd5ca2}" removed="1"/>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31</TotalTime>
  <Words>5101</Words>
  <Application>Microsoft Office PowerPoint</Application>
  <PresentationFormat>Widescreen</PresentationFormat>
  <Paragraphs>415</Paragraphs>
  <Slides>26</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Aptos</vt:lpstr>
      <vt:lpstr>Arial</vt:lpstr>
      <vt:lpstr>Arial,Sans-Serif</vt:lpstr>
      <vt:lpstr>Calibri</vt:lpstr>
      <vt:lpstr>Calibri Light</vt:lpstr>
      <vt:lpstr>Segoe UI</vt:lpstr>
      <vt:lpstr>Symbol</vt:lpstr>
      <vt:lpstr>Office Theme</vt:lpstr>
      <vt:lpstr>PowerPoint Presentation</vt:lpstr>
      <vt:lpstr>PowerPoint Presentation</vt:lpstr>
      <vt:lpstr>PowerPoint Presentation</vt:lpstr>
      <vt:lpstr>Key Messages </vt:lpstr>
      <vt:lpstr>Content (1)</vt:lpstr>
      <vt:lpstr>Content (2)</vt:lpstr>
      <vt:lpstr>Social media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Snell</dc:creator>
  <cp:lastModifiedBy>TAYLOR, Lydia (NHS ENGLAND)</cp:lastModifiedBy>
  <cp:revision>94</cp:revision>
  <dcterms:created xsi:type="dcterms:W3CDTF">2023-03-27T10:49:54Z</dcterms:created>
  <dcterms:modified xsi:type="dcterms:W3CDTF">2025-11-18T12:10:13Z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0x0101005AE4A8276C2D744EA544B271A5371D7C</vt:lpwstr>
  </property>
  <property fmtid="{D5CDD505-2E9C-101B-9397-08002B2CF9AE}" pid="4" name="Order">
    <vt:r8>4118100</vt:r8>
  </property>
  <property fmtid="{D5CDD505-2E9C-101B-9397-08002B2CF9AE}" pid="5" name="_ExtendedDescription">
    <vt:lpwstr/>
  </property>
</Properties>
</file>