
<file path=[Content_Types].xml><?xml version="1.0" encoding="utf-8"?>
<Types xmlns="http://schemas.openxmlformats.org/package/2006/content-types">
  <Default Extension="emf" ContentType="image/x-emf"/>
  <Default Extension="jpeg" ContentType="image/jpeg"/>
  <Default Extension="png" ContentType="image/png"/>
  <Default Extension="pptx" ContentType="application/vnd.openxmlformats-officedocument.presentationml.presentation"/>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3" r:id="rId4"/>
  </p:sldMasterIdLst>
  <p:notesMasterIdLst>
    <p:notesMasterId r:id="rId19"/>
  </p:notesMasterIdLst>
  <p:handoutMasterIdLst>
    <p:handoutMasterId r:id="rId20"/>
  </p:handoutMasterIdLst>
  <p:sldIdLst>
    <p:sldId id="1923" r:id="rId5"/>
    <p:sldId id="2145707305" r:id="rId6"/>
    <p:sldId id="2145707313" r:id="rId7"/>
    <p:sldId id="2145707306" r:id="rId8"/>
    <p:sldId id="2145707307" r:id="rId9"/>
    <p:sldId id="2145707321" r:id="rId10"/>
    <p:sldId id="2145707317" r:id="rId11"/>
    <p:sldId id="2145707318" r:id="rId12"/>
    <p:sldId id="2145707319" r:id="rId13"/>
    <p:sldId id="2145707322" r:id="rId14"/>
    <p:sldId id="2145707320" r:id="rId15"/>
    <p:sldId id="2145707315" r:id="rId16"/>
    <p:sldId id="2145707316" r:id="rId17"/>
    <p:sldId id="214570732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Wilkinson" initials="SW" lastIdx="1" clrIdx="0">
    <p:extLst>
      <p:ext uri="{19B8F6BF-5375-455C-9EA6-DF929625EA0E}">
        <p15:presenceInfo xmlns:p15="http://schemas.microsoft.com/office/powerpoint/2012/main" userId="1186059c3be801a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2CE"/>
    <a:srgbClr val="E8EDEE"/>
    <a:srgbClr val="005EB8"/>
    <a:srgbClr val="80D2CC"/>
    <a:srgbClr val="99DBD6"/>
    <a:srgbClr val="99DDEB"/>
    <a:srgbClr val="80D4E7"/>
    <a:srgbClr val="003087"/>
    <a:srgbClr val="82D1CB"/>
    <a:srgbClr val="00A4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0C1D2B-0F45-4294-8A90-62CBEA936CBF}" v="211" dt="2025-05-22T13:41:28.0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558"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2EEC95-64DF-BC69-FC71-A682B404867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9611872-9401-5D00-CCCA-46DDE0B8B9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C6D816-94D6-40FC-B977-F8A94C7E4824}" type="datetimeFigureOut">
              <a:rPr lang="en-GB" smtClean="0"/>
              <a:t>22/05/2025</a:t>
            </a:fld>
            <a:endParaRPr lang="en-GB"/>
          </a:p>
        </p:txBody>
      </p:sp>
      <p:sp>
        <p:nvSpPr>
          <p:cNvPr id="4" name="Footer Placeholder 3">
            <a:extLst>
              <a:ext uri="{FF2B5EF4-FFF2-40B4-BE49-F238E27FC236}">
                <a16:creationId xmlns:a16="http://schemas.microsoft.com/office/drawing/2014/main" id="{46056112-4593-5EC1-B7DA-2B07022F7A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19C22BD-2C7D-A062-42A2-EA161F716A2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00EB188-56CE-4FCB-8130-436851797F69}" type="slidenum">
              <a:rPr lang="en-GB" smtClean="0"/>
              <a:t>‹#›</a:t>
            </a:fld>
            <a:endParaRPr lang="en-GB"/>
          </a:p>
        </p:txBody>
      </p:sp>
    </p:spTree>
    <p:extLst>
      <p:ext uri="{BB962C8B-B14F-4D97-AF65-F5344CB8AC3E}">
        <p14:creationId xmlns:p14="http://schemas.microsoft.com/office/powerpoint/2010/main" val="31621816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EED4C3-48B6-4E4A-9B0F-8051E56348DC}" type="datetimeFigureOut">
              <a:rPr lang="en-GB" smtClean="0"/>
              <a:t>22/05/2025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4EC7EF-95E1-3D44-A982-BC7A3E9C617E}" type="slidenum">
              <a:rPr lang="en-GB" smtClean="0"/>
              <a:t>‹#›</a:t>
            </a:fld>
            <a:endParaRPr lang="en-GB"/>
          </a:p>
        </p:txBody>
      </p:sp>
    </p:spTree>
    <p:extLst>
      <p:ext uri="{BB962C8B-B14F-4D97-AF65-F5344CB8AC3E}">
        <p14:creationId xmlns:p14="http://schemas.microsoft.com/office/powerpoint/2010/main" val="1501633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A4EC7EF-95E1-3D44-A982-BC7A3E9C617E}" type="slidenum">
              <a:rPr lang="en-GB" smtClean="0"/>
              <a:t>1</a:t>
            </a:fld>
            <a:endParaRPr lang="en-GB"/>
          </a:p>
        </p:txBody>
      </p:sp>
    </p:spTree>
    <p:extLst>
      <p:ext uri="{BB962C8B-B14F-4D97-AF65-F5344CB8AC3E}">
        <p14:creationId xmlns:p14="http://schemas.microsoft.com/office/powerpoint/2010/main" val="24757560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Heading, content, basic text one col">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32DDCA5-A307-96EA-64A8-CCBA8E5F6393}"/>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347413" y="3166643"/>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sp>
        <p:nvSpPr>
          <p:cNvPr id="3" name="Content Placeholder 2"/>
          <p:cNvSpPr>
            <a:spLocks noGrp="1"/>
          </p:cNvSpPr>
          <p:nvPr>
            <p:ph idx="1" hasCustomPrompt="1"/>
          </p:nvPr>
        </p:nvSpPr>
        <p:spPr>
          <a:xfrm>
            <a:off x="412708" y="2106000"/>
            <a:ext cx="7632000" cy="4026443"/>
          </a:xfrm>
          <a:prstGeom prst="rect">
            <a:avLst/>
          </a:prstGeom>
        </p:spPr>
        <p:txBody>
          <a:bodyPr lIns="0" tIns="0" rIns="0" bIns="0">
            <a:normAutofit/>
          </a:bodyPr>
          <a:lstStyle>
            <a:lvl1pPr marL="0" indent="0">
              <a:lnSpc>
                <a:spcPct val="100000"/>
              </a:lnSpc>
              <a:spcBef>
                <a:spcPts val="0"/>
              </a:spcBef>
              <a:spcAft>
                <a:spcPts val="600"/>
              </a:spcAft>
              <a:buClr>
                <a:schemeClr val="tx1"/>
              </a:buClr>
              <a:buFont typeface="Arial" panose="020B0604020202020204" pitchFamily="34" charset="0"/>
              <a:buNone/>
              <a:defRPr sz="2200" b="0">
                <a:solidFill>
                  <a:schemeClr val="accent6"/>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add text</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645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CON Grid Boxes 2UP Grey">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9B26CA0-4967-284E-42B6-5686F8C6B07B}"/>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2000" y="2699082"/>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Lst>
          </p:cNvPr>
          <p:cNvSpPr/>
          <p:nvPr userDrawn="1"/>
        </p:nvSpPr>
        <p:spPr>
          <a:xfrm>
            <a:off x="432000" y="1691082"/>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4324378" y="2699082"/>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2" name="Rectangle: Top Corners Rounded 21">
            <a:extLst>
              <a:ext uri="{FF2B5EF4-FFF2-40B4-BE49-F238E27FC236}">
                <a16:creationId xmlns:a16="http://schemas.microsoft.com/office/drawing/2014/main" id="{9E7ED11E-4751-6140-AC11-8C5B88B96EE4}"/>
              </a:ext>
            </a:extLst>
          </p:cNvPr>
          <p:cNvSpPr/>
          <p:nvPr userDrawn="1"/>
        </p:nvSpPr>
        <p:spPr>
          <a:xfrm>
            <a:off x="4324378" y="1691082"/>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1" name="Title 1">
            <a:extLst>
              <a:ext uri="{FF2B5EF4-FFF2-40B4-BE49-F238E27FC236}">
                <a16:creationId xmlns:a16="http://schemas.microsoft.com/office/drawing/2014/main" id="{C5DD270E-858A-0745-A4F5-3FE5B49194FA}"/>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a:t>Heading</a:t>
            </a:r>
          </a:p>
        </p:txBody>
      </p:sp>
      <p:pic>
        <p:nvPicPr>
          <p:cNvPr id="3" name="Picture 2">
            <a:extLst>
              <a:ext uri="{FF2B5EF4-FFF2-40B4-BE49-F238E27FC236}">
                <a16:creationId xmlns:a16="http://schemas.microsoft.com/office/drawing/2014/main" id="{6FD787DC-00EF-B13A-FE97-CE51273E8674}"/>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cxnSp>
        <p:nvCxnSpPr>
          <p:cNvPr id="5" name="Straight Connector 4">
            <a:extLst>
              <a:ext uri="{FF2B5EF4-FFF2-40B4-BE49-F238E27FC236}">
                <a16:creationId xmlns:a16="http://schemas.microsoft.com/office/drawing/2014/main" id="{20783BA3-377B-7D8A-0B7B-91C314676A0C}"/>
              </a:ext>
            </a:extLst>
          </p:cNvPr>
          <p:cNvCxnSpPr>
            <a:cxnSpLocks/>
          </p:cNvCxnSpPr>
          <p:nvPr userDrawn="1"/>
        </p:nvCxnSpPr>
        <p:spPr>
          <a:xfrm>
            <a:off x="432000" y="6336000"/>
            <a:ext cx="11384862"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616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Grid, Titles 4UP Grey">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28BBC9FB-69CA-ACB9-E6B9-6E2830215B65}"/>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Top Corners Rounded 17">
            <a:extLst>
              <a:ext uri="{FF2B5EF4-FFF2-40B4-BE49-F238E27FC236}">
                <a16:creationId xmlns:a16="http://schemas.microsoft.com/office/drawing/2014/main" id="{205929B3-ED58-E54F-B724-E24FB5F163DF}"/>
              </a:ext>
            </a:extLst>
          </p:cNvPr>
          <p:cNvSpPr/>
          <p:nvPr userDrawn="1"/>
        </p:nvSpPr>
        <p:spPr>
          <a:xfrm>
            <a:off x="179053" y="1187997"/>
            <a:ext cx="5900377" cy="504808"/>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179052" y="1704537"/>
            <a:ext cx="5900378" cy="1997193"/>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1" name="Title 1">
            <a:extLst>
              <a:ext uri="{FF2B5EF4-FFF2-40B4-BE49-F238E27FC236}">
                <a16:creationId xmlns:a16="http://schemas.microsoft.com/office/drawing/2014/main" id="{7F5640E1-FA0E-4F42-9387-CD7C434D28C4}"/>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a:t>Heading</a:t>
            </a:r>
          </a:p>
        </p:txBody>
      </p:sp>
      <p:sp>
        <p:nvSpPr>
          <p:cNvPr id="3" name="Text Placeholder 2">
            <a:extLst>
              <a:ext uri="{FF2B5EF4-FFF2-40B4-BE49-F238E27FC236}">
                <a16:creationId xmlns:a16="http://schemas.microsoft.com/office/drawing/2014/main" id="{AEF555C5-A77A-2E44-BAF7-246298421E13}"/>
              </a:ext>
            </a:extLst>
          </p:cNvPr>
          <p:cNvSpPr>
            <a:spLocks noGrp="1"/>
          </p:cNvSpPr>
          <p:nvPr>
            <p:ph type="body" sz="quarter" idx="18" hasCustomPrompt="1"/>
          </p:nvPr>
        </p:nvSpPr>
        <p:spPr>
          <a:xfrm>
            <a:off x="287482" y="1294148"/>
            <a:ext cx="5683518" cy="324808"/>
          </a:xfrm>
        </p:spPr>
        <p:txBody>
          <a:bodyPr anchor="ctr"/>
          <a:lstStyle>
            <a:lvl1pPr algn="ctr">
              <a:buNone/>
              <a:defRPr sz="2200" b="1">
                <a:solidFill>
                  <a:schemeClr val="accent6"/>
                </a:solidFill>
              </a:defRPr>
            </a:lvl1pPr>
          </a:lstStyle>
          <a:p>
            <a:pPr lvl="0"/>
            <a:r>
              <a:rPr lang="en-GB"/>
              <a:t>Insert title</a:t>
            </a:r>
          </a:p>
        </p:txBody>
      </p:sp>
      <p:cxnSp>
        <p:nvCxnSpPr>
          <p:cNvPr id="29" name="Straight Connector 28">
            <a:extLst>
              <a:ext uri="{FF2B5EF4-FFF2-40B4-BE49-F238E27FC236}">
                <a16:creationId xmlns:a16="http://schemas.microsoft.com/office/drawing/2014/main" id="{59357DCD-A469-B34A-A880-D744CA731C1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BA4CC6C-41AA-2D50-A8B9-63559566F418}"/>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2" name="Rectangle: Top Corners Rounded 1">
            <a:extLst>
              <a:ext uri="{FF2B5EF4-FFF2-40B4-BE49-F238E27FC236}">
                <a16:creationId xmlns:a16="http://schemas.microsoft.com/office/drawing/2014/main" id="{6664CE43-6C62-A10D-EDCB-A36383874BB2}"/>
              </a:ext>
            </a:extLst>
          </p:cNvPr>
          <p:cNvSpPr/>
          <p:nvPr userDrawn="1"/>
        </p:nvSpPr>
        <p:spPr>
          <a:xfrm>
            <a:off x="179052" y="3746573"/>
            <a:ext cx="5924266" cy="504808"/>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7">
            <a:extLst>
              <a:ext uri="{FF2B5EF4-FFF2-40B4-BE49-F238E27FC236}">
                <a16:creationId xmlns:a16="http://schemas.microsoft.com/office/drawing/2014/main" id="{201A6483-9B8D-9C30-EFDC-AEF4D2A10595}"/>
              </a:ext>
            </a:extLst>
          </p:cNvPr>
          <p:cNvSpPr>
            <a:spLocks noGrp="1"/>
          </p:cNvSpPr>
          <p:nvPr>
            <p:ph type="body" sz="quarter" idx="19"/>
          </p:nvPr>
        </p:nvSpPr>
        <p:spPr>
          <a:xfrm>
            <a:off x="202942" y="4251381"/>
            <a:ext cx="5900376" cy="1997191"/>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6" name="Text Placeholder 2">
            <a:extLst>
              <a:ext uri="{FF2B5EF4-FFF2-40B4-BE49-F238E27FC236}">
                <a16:creationId xmlns:a16="http://schemas.microsoft.com/office/drawing/2014/main" id="{77AC3E78-5837-C993-D8CE-CFBE7030350A}"/>
              </a:ext>
            </a:extLst>
          </p:cNvPr>
          <p:cNvSpPr>
            <a:spLocks noGrp="1"/>
          </p:cNvSpPr>
          <p:nvPr>
            <p:ph type="body" sz="quarter" idx="20" hasCustomPrompt="1"/>
          </p:nvPr>
        </p:nvSpPr>
        <p:spPr>
          <a:xfrm>
            <a:off x="287482" y="3858788"/>
            <a:ext cx="5683518" cy="324808"/>
          </a:xfrm>
        </p:spPr>
        <p:txBody>
          <a:bodyPr anchor="ctr"/>
          <a:lstStyle>
            <a:lvl1pPr algn="ctr">
              <a:buNone/>
              <a:defRPr sz="2200" b="1">
                <a:solidFill>
                  <a:schemeClr val="accent6"/>
                </a:solidFill>
              </a:defRPr>
            </a:lvl1pPr>
          </a:lstStyle>
          <a:p>
            <a:pPr lvl="0"/>
            <a:r>
              <a:rPr lang="en-GB"/>
              <a:t>Insert title</a:t>
            </a:r>
          </a:p>
        </p:txBody>
      </p:sp>
      <p:sp>
        <p:nvSpPr>
          <p:cNvPr id="12" name="Rectangle: Top Corners Rounded 11">
            <a:extLst>
              <a:ext uri="{FF2B5EF4-FFF2-40B4-BE49-F238E27FC236}">
                <a16:creationId xmlns:a16="http://schemas.microsoft.com/office/drawing/2014/main" id="{B15EDE70-4055-0387-7F8B-5AC0F6E35218}"/>
              </a:ext>
            </a:extLst>
          </p:cNvPr>
          <p:cNvSpPr/>
          <p:nvPr userDrawn="1"/>
        </p:nvSpPr>
        <p:spPr>
          <a:xfrm>
            <a:off x="6187859" y="1187997"/>
            <a:ext cx="5900376" cy="504808"/>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7">
            <a:extLst>
              <a:ext uri="{FF2B5EF4-FFF2-40B4-BE49-F238E27FC236}">
                <a16:creationId xmlns:a16="http://schemas.microsoft.com/office/drawing/2014/main" id="{B637A6C4-B06B-C3CC-0423-A5C69E7C42F3}"/>
              </a:ext>
            </a:extLst>
          </p:cNvPr>
          <p:cNvSpPr>
            <a:spLocks noGrp="1"/>
          </p:cNvSpPr>
          <p:nvPr>
            <p:ph type="body" sz="quarter" idx="21"/>
          </p:nvPr>
        </p:nvSpPr>
        <p:spPr>
          <a:xfrm>
            <a:off x="6187859" y="1714941"/>
            <a:ext cx="5900376" cy="1997191"/>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14" name="Text Placeholder 2">
            <a:extLst>
              <a:ext uri="{FF2B5EF4-FFF2-40B4-BE49-F238E27FC236}">
                <a16:creationId xmlns:a16="http://schemas.microsoft.com/office/drawing/2014/main" id="{B9B665D2-EE28-85D7-63AA-B4D7B087BF0E}"/>
              </a:ext>
            </a:extLst>
          </p:cNvPr>
          <p:cNvSpPr>
            <a:spLocks noGrp="1"/>
          </p:cNvSpPr>
          <p:nvPr>
            <p:ph type="body" sz="quarter" idx="22" hasCustomPrompt="1"/>
          </p:nvPr>
        </p:nvSpPr>
        <p:spPr>
          <a:xfrm>
            <a:off x="6258483" y="1291132"/>
            <a:ext cx="5683518" cy="324808"/>
          </a:xfrm>
        </p:spPr>
        <p:txBody>
          <a:bodyPr anchor="ctr"/>
          <a:lstStyle>
            <a:lvl1pPr algn="ctr">
              <a:buNone/>
              <a:defRPr sz="2200" b="1">
                <a:solidFill>
                  <a:schemeClr val="accent6"/>
                </a:solidFill>
              </a:defRPr>
            </a:lvl1pPr>
          </a:lstStyle>
          <a:p>
            <a:pPr lvl="0"/>
            <a:r>
              <a:rPr lang="en-GB"/>
              <a:t>Insert title</a:t>
            </a:r>
          </a:p>
        </p:txBody>
      </p:sp>
      <p:sp>
        <p:nvSpPr>
          <p:cNvPr id="15" name="Rectangle: Top Corners Rounded 14">
            <a:extLst>
              <a:ext uri="{FF2B5EF4-FFF2-40B4-BE49-F238E27FC236}">
                <a16:creationId xmlns:a16="http://schemas.microsoft.com/office/drawing/2014/main" id="{FC8A6BCD-5F46-3734-3281-A187BB90B956}"/>
              </a:ext>
            </a:extLst>
          </p:cNvPr>
          <p:cNvSpPr/>
          <p:nvPr userDrawn="1"/>
        </p:nvSpPr>
        <p:spPr>
          <a:xfrm>
            <a:off x="6204789" y="3760693"/>
            <a:ext cx="5900376" cy="504808"/>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7">
            <a:extLst>
              <a:ext uri="{FF2B5EF4-FFF2-40B4-BE49-F238E27FC236}">
                <a16:creationId xmlns:a16="http://schemas.microsoft.com/office/drawing/2014/main" id="{E200A780-A99E-A044-534A-D12253ECF6EB}"/>
              </a:ext>
            </a:extLst>
          </p:cNvPr>
          <p:cNvSpPr>
            <a:spLocks noGrp="1"/>
          </p:cNvSpPr>
          <p:nvPr>
            <p:ph type="body" sz="quarter" idx="23"/>
          </p:nvPr>
        </p:nvSpPr>
        <p:spPr>
          <a:xfrm>
            <a:off x="6204789" y="4265500"/>
            <a:ext cx="5900376" cy="1997191"/>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17" name="Text Placeholder 2">
            <a:extLst>
              <a:ext uri="{FF2B5EF4-FFF2-40B4-BE49-F238E27FC236}">
                <a16:creationId xmlns:a16="http://schemas.microsoft.com/office/drawing/2014/main" id="{1672FEF7-E6E2-C675-DF7B-E9DBD29F00F7}"/>
              </a:ext>
            </a:extLst>
          </p:cNvPr>
          <p:cNvSpPr>
            <a:spLocks noGrp="1"/>
          </p:cNvSpPr>
          <p:nvPr>
            <p:ph type="body" sz="quarter" idx="24" hasCustomPrompt="1"/>
          </p:nvPr>
        </p:nvSpPr>
        <p:spPr>
          <a:xfrm>
            <a:off x="6312789" y="3868694"/>
            <a:ext cx="5683518" cy="324808"/>
          </a:xfrm>
        </p:spPr>
        <p:txBody>
          <a:bodyPr anchor="ctr"/>
          <a:lstStyle>
            <a:lvl1pPr algn="ctr">
              <a:buNone/>
              <a:defRPr sz="2200" b="1">
                <a:solidFill>
                  <a:schemeClr val="accent6"/>
                </a:solidFill>
              </a:defRPr>
            </a:lvl1pPr>
          </a:lstStyle>
          <a:p>
            <a:pPr lvl="0"/>
            <a:r>
              <a:rPr lang="en-GB"/>
              <a:t>Insert title</a:t>
            </a:r>
          </a:p>
        </p:txBody>
      </p:sp>
    </p:spTree>
    <p:extLst>
      <p:ext uri="{BB962C8B-B14F-4D97-AF65-F5344CB8AC3E}">
        <p14:creationId xmlns:p14="http://schemas.microsoft.com/office/powerpoint/2010/main" val="127148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Grid boxes, Titles 4UP +Intro">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EBD2400-C5F8-6FA7-2AD7-D6C6E9D59298}"/>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1" name="Text Placeholder 7">
            <a:extLst>
              <a:ext uri="{FF2B5EF4-FFF2-40B4-BE49-F238E27FC236}">
                <a16:creationId xmlns:a16="http://schemas.microsoft.com/office/drawing/2014/main" id="{BA897845-DFE8-7140-BE24-7AD33E02F2ED}"/>
              </a:ext>
            </a:extLst>
          </p:cNvPr>
          <p:cNvSpPr>
            <a:spLocks noGrp="1"/>
          </p:cNvSpPr>
          <p:nvPr>
            <p:ph type="body" sz="quarter" idx="13"/>
          </p:nvPr>
        </p:nvSpPr>
        <p:spPr>
          <a:xfrm>
            <a:off x="4310428" y="2185014"/>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12" name="Rectangle: Top Corners Rounded 11">
            <a:extLst>
              <a:ext uri="{FF2B5EF4-FFF2-40B4-BE49-F238E27FC236}">
                <a16:creationId xmlns:a16="http://schemas.microsoft.com/office/drawing/2014/main" id="{5E206611-9F04-2C46-95B1-573726492E29}"/>
              </a:ext>
            </a:extLst>
          </p:cNvPr>
          <p:cNvSpPr/>
          <p:nvPr userDrawn="1"/>
        </p:nvSpPr>
        <p:spPr>
          <a:xfrm>
            <a:off x="4310428" y="1285014"/>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7">
            <a:extLst>
              <a:ext uri="{FF2B5EF4-FFF2-40B4-BE49-F238E27FC236}">
                <a16:creationId xmlns:a16="http://schemas.microsoft.com/office/drawing/2014/main" id="{9E4DF866-0267-6D4B-8CF4-FAFA97285DCA}"/>
              </a:ext>
            </a:extLst>
          </p:cNvPr>
          <p:cNvSpPr>
            <a:spLocks noGrp="1"/>
          </p:cNvSpPr>
          <p:nvPr>
            <p:ph type="body" sz="quarter" idx="14"/>
          </p:nvPr>
        </p:nvSpPr>
        <p:spPr>
          <a:xfrm>
            <a:off x="8264591" y="2186048"/>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14" name="Rectangle: Top Corners Rounded 13">
            <a:extLst>
              <a:ext uri="{FF2B5EF4-FFF2-40B4-BE49-F238E27FC236}">
                <a16:creationId xmlns:a16="http://schemas.microsoft.com/office/drawing/2014/main" id="{C737232C-EBE9-2647-917F-C7C76B087CA4}"/>
              </a:ext>
            </a:extLst>
          </p:cNvPr>
          <p:cNvSpPr/>
          <p:nvPr userDrawn="1"/>
        </p:nvSpPr>
        <p:spPr>
          <a:xfrm>
            <a:off x="8264591" y="1285014"/>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7">
            <a:extLst>
              <a:ext uri="{FF2B5EF4-FFF2-40B4-BE49-F238E27FC236}">
                <a16:creationId xmlns:a16="http://schemas.microsoft.com/office/drawing/2014/main" id="{B8ADAB78-EE5F-B741-8763-DEC022B42E15}"/>
              </a:ext>
            </a:extLst>
          </p:cNvPr>
          <p:cNvSpPr>
            <a:spLocks noGrp="1"/>
          </p:cNvSpPr>
          <p:nvPr>
            <p:ph type="body" sz="quarter" idx="17"/>
          </p:nvPr>
        </p:nvSpPr>
        <p:spPr>
          <a:xfrm>
            <a:off x="4310428" y="4746281"/>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16" name="Rectangle: Top Corners Rounded 15">
            <a:extLst>
              <a:ext uri="{FF2B5EF4-FFF2-40B4-BE49-F238E27FC236}">
                <a16:creationId xmlns:a16="http://schemas.microsoft.com/office/drawing/2014/main" id="{E29E7FE3-94A7-274E-9C79-62D4A777C7A5}"/>
              </a:ext>
            </a:extLst>
          </p:cNvPr>
          <p:cNvSpPr/>
          <p:nvPr userDrawn="1"/>
        </p:nvSpPr>
        <p:spPr>
          <a:xfrm>
            <a:off x="4310428" y="3846281"/>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 Placeholder 7">
            <a:extLst>
              <a:ext uri="{FF2B5EF4-FFF2-40B4-BE49-F238E27FC236}">
                <a16:creationId xmlns:a16="http://schemas.microsoft.com/office/drawing/2014/main" id="{827DCFD9-112E-A945-955D-F67D14142C69}"/>
              </a:ext>
            </a:extLst>
          </p:cNvPr>
          <p:cNvSpPr>
            <a:spLocks noGrp="1"/>
          </p:cNvSpPr>
          <p:nvPr>
            <p:ph type="body" sz="quarter" idx="18"/>
          </p:nvPr>
        </p:nvSpPr>
        <p:spPr>
          <a:xfrm>
            <a:off x="8264591" y="4747441"/>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18" name="Rectangle: Top Corners Rounded 17">
            <a:extLst>
              <a:ext uri="{FF2B5EF4-FFF2-40B4-BE49-F238E27FC236}">
                <a16:creationId xmlns:a16="http://schemas.microsoft.com/office/drawing/2014/main" id="{70713629-27C4-A749-B40D-6E3D13CBC59F}"/>
              </a:ext>
            </a:extLst>
          </p:cNvPr>
          <p:cNvSpPr/>
          <p:nvPr userDrawn="1"/>
        </p:nvSpPr>
        <p:spPr>
          <a:xfrm>
            <a:off x="8272154" y="3849215"/>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Content Placeholder 3">
            <a:extLst>
              <a:ext uri="{FF2B5EF4-FFF2-40B4-BE49-F238E27FC236}">
                <a16:creationId xmlns:a16="http://schemas.microsoft.com/office/drawing/2014/main" id="{EA0FBD3D-6E21-E549-967B-395F00EE1908}"/>
              </a:ext>
            </a:extLst>
          </p:cNvPr>
          <p:cNvSpPr>
            <a:spLocks noGrp="1"/>
          </p:cNvSpPr>
          <p:nvPr>
            <p:ph sz="quarter" idx="4294967295" hasCustomPrompt="1"/>
          </p:nvPr>
        </p:nvSpPr>
        <p:spPr>
          <a:xfrm>
            <a:off x="432000" y="1393014"/>
            <a:ext cx="3564001" cy="4865268"/>
          </a:xfrm>
        </p:spPr>
        <p:txBody>
          <a:bodyPr lIns="0" tIns="0" rIns="0" bIns="0"/>
          <a:lstStyle>
            <a:lvl1pPr marL="0" indent="0">
              <a:buNone/>
              <a:defRPr sz="2200"/>
            </a:lvl1pPr>
          </a:lstStyle>
          <a:p>
            <a:r>
              <a:rPr lang="en-GB"/>
              <a:t>Intro summary text goes here</a:t>
            </a:r>
          </a:p>
        </p:txBody>
      </p:sp>
      <p:sp>
        <p:nvSpPr>
          <p:cNvPr id="19" name="Title 1">
            <a:extLst>
              <a:ext uri="{FF2B5EF4-FFF2-40B4-BE49-F238E27FC236}">
                <a16:creationId xmlns:a16="http://schemas.microsoft.com/office/drawing/2014/main" id="{E8CEA5C8-040E-A042-A8BE-B661106C8E75}"/>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a:t>Heading</a:t>
            </a:r>
          </a:p>
        </p:txBody>
      </p:sp>
      <p:sp>
        <p:nvSpPr>
          <p:cNvPr id="26" name="Text Placeholder 2">
            <a:extLst>
              <a:ext uri="{FF2B5EF4-FFF2-40B4-BE49-F238E27FC236}">
                <a16:creationId xmlns:a16="http://schemas.microsoft.com/office/drawing/2014/main" id="{F63E93DE-B0A0-E448-839F-EC15B688DA99}"/>
              </a:ext>
            </a:extLst>
          </p:cNvPr>
          <p:cNvSpPr>
            <a:spLocks noGrp="1"/>
          </p:cNvSpPr>
          <p:nvPr>
            <p:ph type="body" sz="quarter" idx="19" hasCustomPrompt="1"/>
          </p:nvPr>
        </p:nvSpPr>
        <p:spPr>
          <a:xfrm>
            <a:off x="4418428" y="1393014"/>
            <a:ext cx="3348000" cy="684000"/>
          </a:xfrm>
        </p:spPr>
        <p:txBody>
          <a:bodyPr anchor="ctr"/>
          <a:lstStyle>
            <a:lvl1pPr algn="ctr">
              <a:buNone/>
              <a:defRPr sz="2200" b="1">
                <a:solidFill>
                  <a:schemeClr val="accent6"/>
                </a:solidFill>
              </a:defRPr>
            </a:lvl1pPr>
          </a:lstStyle>
          <a:p>
            <a:pPr lvl="0"/>
            <a:r>
              <a:rPr lang="en-GB"/>
              <a:t>Insert title</a:t>
            </a:r>
          </a:p>
        </p:txBody>
      </p:sp>
      <p:sp>
        <p:nvSpPr>
          <p:cNvPr id="27" name="Text Placeholder 2">
            <a:extLst>
              <a:ext uri="{FF2B5EF4-FFF2-40B4-BE49-F238E27FC236}">
                <a16:creationId xmlns:a16="http://schemas.microsoft.com/office/drawing/2014/main" id="{8728E9EF-F5FD-C54D-A0C4-E79B3934E34F}"/>
              </a:ext>
            </a:extLst>
          </p:cNvPr>
          <p:cNvSpPr>
            <a:spLocks noGrp="1"/>
          </p:cNvSpPr>
          <p:nvPr>
            <p:ph type="body" sz="quarter" idx="20" hasCustomPrompt="1"/>
          </p:nvPr>
        </p:nvSpPr>
        <p:spPr>
          <a:xfrm>
            <a:off x="8372591" y="1394399"/>
            <a:ext cx="3348000" cy="684000"/>
          </a:xfrm>
        </p:spPr>
        <p:txBody>
          <a:bodyPr anchor="ctr"/>
          <a:lstStyle>
            <a:lvl1pPr algn="ctr">
              <a:buNone/>
              <a:defRPr sz="2200" b="1">
                <a:solidFill>
                  <a:schemeClr val="accent6"/>
                </a:solidFill>
              </a:defRPr>
            </a:lvl1pPr>
          </a:lstStyle>
          <a:p>
            <a:pPr lvl="0"/>
            <a:r>
              <a:rPr lang="en-GB"/>
              <a:t>Insert title</a:t>
            </a:r>
          </a:p>
        </p:txBody>
      </p:sp>
      <p:sp>
        <p:nvSpPr>
          <p:cNvPr id="28" name="Text Placeholder 2">
            <a:extLst>
              <a:ext uri="{FF2B5EF4-FFF2-40B4-BE49-F238E27FC236}">
                <a16:creationId xmlns:a16="http://schemas.microsoft.com/office/drawing/2014/main" id="{13CE4756-EA5A-644E-8E3C-7A8854117627}"/>
              </a:ext>
            </a:extLst>
          </p:cNvPr>
          <p:cNvSpPr>
            <a:spLocks noGrp="1"/>
          </p:cNvSpPr>
          <p:nvPr>
            <p:ph type="body" sz="quarter" idx="21" hasCustomPrompt="1"/>
          </p:nvPr>
        </p:nvSpPr>
        <p:spPr>
          <a:xfrm>
            <a:off x="4418428" y="3954281"/>
            <a:ext cx="3348000" cy="684000"/>
          </a:xfrm>
        </p:spPr>
        <p:txBody>
          <a:bodyPr anchor="ctr"/>
          <a:lstStyle>
            <a:lvl1pPr algn="ctr">
              <a:buNone/>
              <a:defRPr sz="2200" b="1">
                <a:solidFill>
                  <a:schemeClr val="accent6"/>
                </a:solidFill>
              </a:defRPr>
            </a:lvl1pPr>
          </a:lstStyle>
          <a:p>
            <a:pPr lvl="0"/>
            <a:r>
              <a:rPr lang="en-GB"/>
              <a:t>Insert title</a:t>
            </a:r>
          </a:p>
        </p:txBody>
      </p:sp>
      <p:sp>
        <p:nvSpPr>
          <p:cNvPr id="29" name="Text Placeholder 2">
            <a:extLst>
              <a:ext uri="{FF2B5EF4-FFF2-40B4-BE49-F238E27FC236}">
                <a16:creationId xmlns:a16="http://schemas.microsoft.com/office/drawing/2014/main" id="{A023CEAC-43CB-D349-B655-0C148109A5B5}"/>
              </a:ext>
            </a:extLst>
          </p:cNvPr>
          <p:cNvSpPr>
            <a:spLocks noGrp="1"/>
          </p:cNvSpPr>
          <p:nvPr>
            <p:ph type="body" sz="quarter" idx="22" hasCustomPrompt="1"/>
          </p:nvPr>
        </p:nvSpPr>
        <p:spPr>
          <a:xfrm>
            <a:off x="8380154" y="3954281"/>
            <a:ext cx="3348000" cy="684000"/>
          </a:xfrm>
        </p:spPr>
        <p:txBody>
          <a:bodyPr anchor="ctr"/>
          <a:lstStyle>
            <a:lvl1pPr algn="ctr">
              <a:buNone/>
              <a:defRPr sz="2200" b="1">
                <a:solidFill>
                  <a:schemeClr val="accent6"/>
                </a:solidFill>
              </a:defRPr>
            </a:lvl1pPr>
          </a:lstStyle>
          <a:p>
            <a:pPr lvl="0"/>
            <a:r>
              <a:rPr lang="en-GB"/>
              <a:t>Insert title</a:t>
            </a:r>
          </a:p>
        </p:txBody>
      </p:sp>
      <p:cxnSp>
        <p:nvCxnSpPr>
          <p:cNvPr id="21" name="Straight Connector 20">
            <a:extLst>
              <a:ext uri="{FF2B5EF4-FFF2-40B4-BE49-F238E27FC236}">
                <a16:creationId xmlns:a16="http://schemas.microsoft.com/office/drawing/2014/main" id="{7116781D-5A03-6141-8389-E5AB404ECD9E}"/>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6B9BB60-BD70-1857-B877-C41DEC1AF454}"/>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978841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blu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0190978-5FC4-6858-371C-AF3DAD50E21F}"/>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11" name="Text Placeholder 7">
            <a:extLst>
              <a:ext uri="{FF2B5EF4-FFF2-40B4-BE49-F238E27FC236}">
                <a16:creationId xmlns:a16="http://schemas.microsoft.com/office/drawing/2014/main" id="{9F1649F8-C95E-B04E-A0E7-F89193CC9718}"/>
              </a:ext>
            </a:extLst>
          </p:cNvPr>
          <p:cNvSpPr>
            <a:spLocks noGrp="1"/>
          </p:cNvSpPr>
          <p:nvPr>
            <p:ph type="body" sz="quarter" idx="14" hasCustomPrompt="1"/>
          </p:nvPr>
        </p:nvSpPr>
        <p:spPr>
          <a:xfrm>
            <a:off x="537224" y="1314156"/>
            <a:ext cx="7503849" cy="3466727"/>
          </a:xfrm>
          <a:prstGeom prst="rect">
            <a:avLst/>
          </a:prstGeom>
        </p:spPr>
        <p:txBody>
          <a:bodyPr>
            <a:noAutofit/>
          </a:bodyPr>
          <a:lstStyle>
            <a:lvl1pPr marL="288000" indent="-288000" algn="l">
              <a:buNone/>
              <a:defRPr sz="42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“Showcase quotation</a:t>
            </a:r>
            <a:br>
              <a:rPr lang="en-GB"/>
            </a:br>
            <a:r>
              <a:rPr lang="en-GB"/>
              <a:t>with left aligned text over multiple lines. Try to keep</a:t>
            </a:r>
            <a:br>
              <a:rPr lang="en-GB"/>
            </a:br>
            <a:r>
              <a:rPr lang="en-GB"/>
              <a:t>it to four lines if </a:t>
            </a:r>
            <a:r>
              <a:rPr lang="en-GB" err="1"/>
              <a:t>poss</a:t>
            </a:r>
            <a:r>
              <a:rPr lang="en-GB"/>
              <a:t> or five lines max.”</a:t>
            </a:r>
          </a:p>
        </p:txBody>
      </p:sp>
      <p:sp>
        <p:nvSpPr>
          <p:cNvPr id="6" name="Text Placeholder 6">
            <a:extLst>
              <a:ext uri="{FF2B5EF4-FFF2-40B4-BE49-F238E27FC236}">
                <a16:creationId xmlns:a16="http://schemas.microsoft.com/office/drawing/2014/main" id="{D406466E-798B-BE4C-B09F-C1B1244AAB6A}"/>
              </a:ext>
            </a:extLst>
          </p:cNvPr>
          <p:cNvSpPr>
            <a:spLocks noGrp="1"/>
          </p:cNvSpPr>
          <p:nvPr>
            <p:ph type="body" sz="quarter" idx="13" hasCustomPrompt="1"/>
          </p:nvPr>
        </p:nvSpPr>
        <p:spPr>
          <a:xfrm>
            <a:off x="828000" y="4780883"/>
            <a:ext cx="7503849" cy="896938"/>
          </a:xfrm>
          <a:prstGeom prst="rect">
            <a:avLst/>
          </a:prstGeom>
        </p:spPr>
        <p:txBody>
          <a:bodyPr/>
          <a:lstStyle>
            <a:lvl1pPr marL="0" indent="0" algn="l">
              <a:buNone/>
              <a:defRPr b="1">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a:t>Name Surname,</a:t>
            </a:r>
            <a:br>
              <a:rPr lang="en-GB"/>
            </a:br>
            <a:r>
              <a:rPr lang="en-GB"/>
              <a:t>Job Title</a:t>
            </a:r>
          </a:p>
        </p:txBody>
      </p:sp>
      <p:cxnSp>
        <p:nvCxnSpPr>
          <p:cNvPr id="8" name="Straight Connector 7">
            <a:extLst>
              <a:ext uri="{FF2B5EF4-FFF2-40B4-BE49-F238E27FC236}">
                <a16:creationId xmlns:a16="http://schemas.microsoft.com/office/drawing/2014/main" id="{B43FE3F0-85CD-934D-A3A3-CF2B78D73A35}"/>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A86FEEE-9136-D68E-6360-B4FDD6D917D2}"/>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412778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Quote and imag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4EE10-8D4E-C85B-5620-784900182A4E}"/>
              </a:ext>
            </a:extLst>
          </p:cNvPr>
          <p:cNvPicPr>
            <a:picLocks noChangeAspect="1"/>
          </p:cNvPicPr>
          <p:nvPr userDrawn="1"/>
        </p:nvPicPr>
        <p:blipFill>
          <a:blip r:embed="rId2"/>
          <a:srcRect/>
          <a:stretch/>
        </p:blipFill>
        <p:spPr>
          <a:xfrm>
            <a:off x="0" y="0"/>
            <a:ext cx="12192000" cy="6857999"/>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 name="Picture Placeholder 6">
            <a:extLst>
              <a:ext uri="{FF2B5EF4-FFF2-40B4-BE49-F238E27FC236}">
                <a16:creationId xmlns:a16="http://schemas.microsoft.com/office/drawing/2014/main" id="{2C90ABAC-E435-5C65-A8FA-9E315CE9DE53}"/>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a:t>
            </a:r>
          </a:p>
        </p:txBody>
      </p:sp>
      <p:sp>
        <p:nvSpPr>
          <p:cNvPr id="6" name="Text Placeholder 7">
            <a:extLst>
              <a:ext uri="{FF2B5EF4-FFF2-40B4-BE49-F238E27FC236}">
                <a16:creationId xmlns:a16="http://schemas.microsoft.com/office/drawing/2014/main" id="{D43F37B1-1F8A-2CA4-9D19-C0E420FB42AE}"/>
              </a:ext>
            </a:extLst>
          </p:cNvPr>
          <p:cNvSpPr>
            <a:spLocks noGrp="1"/>
          </p:cNvSpPr>
          <p:nvPr>
            <p:ph type="body" sz="quarter" idx="15" hasCustomPrompt="1"/>
          </p:nvPr>
        </p:nvSpPr>
        <p:spPr>
          <a:xfrm>
            <a:off x="1337052" y="1673324"/>
            <a:ext cx="3461285" cy="658367"/>
          </a:xfrm>
          <a:prstGeom prst="rect">
            <a:avLst/>
          </a:prstGeom>
        </p:spPr>
        <p:txBody>
          <a:bodyPr lIns="0" tIns="0" rIns="0" bIns="0">
            <a:noAutofit/>
          </a:bodyPr>
          <a:lstStyle>
            <a:lvl1pPr marL="0" indent="0">
              <a:buNone/>
              <a:defRPr sz="36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Heading label</a:t>
            </a:r>
          </a:p>
        </p:txBody>
      </p:sp>
      <p:sp>
        <p:nvSpPr>
          <p:cNvPr id="7" name="TextBox 6">
            <a:extLst>
              <a:ext uri="{FF2B5EF4-FFF2-40B4-BE49-F238E27FC236}">
                <a16:creationId xmlns:a16="http://schemas.microsoft.com/office/drawing/2014/main" id="{2DFAD1B1-54FF-2FC6-D407-337D3737411D}"/>
              </a:ext>
            </a:extLst>
          </p:cNvPr>
          <p:cNvSpPr txBox="1"/>
          <p:nvPr userDrawn="1"/>
        </p:nvSpPr>
        <p:spPr>
          <a:xfrm>
            <a:off x="1245609" y="2349016"/>
            <a:ext cx="3552728" cy="1200329"/>
          </a:xfrm>
          <a:prstGeom prst="rect">
            <a:avLst/>
          </a:prstGeom>
          <a:noFill/>
        </p:spPr>
        <p:txBody>
          <a:bodyPr wrap="square" rtlCol="0">
            <a:spAutoFit/>
          </a:bodyPr>
          <a:lstStyle/>
          <a:p>
            <a:r>
              <a:rPr lang="en-GB"/>
              <a:t>Text content goes over single column. Text content here goes over single column. Text content here goes over single column.  </a:t>
            </a:r>
          </a:p>
        </p:txBody>
      </p:sp>
    </p:spTree>
    <p:extLst>
      <p:ext uri="{BB962C8B-B14F-4D97-AF65-F5344CB8AC3E}">
        <p14:creationId xmlns:p14="http://schemas.microsoft.com/office/powerpoint/2010/main" val="4038698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Quote and imag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4EE10-8D4E-C85B-5620-784900182A4E}"/>
              </a:ext>
            </a:extLst>
          </p:cNvPr>
          <p:cNvPicPr>
            <a:picLocks noChangeAspect="1"/>
          </p:cNvPicPr>
          <p:nvPr userDrawn="1"/>
        </p:nvPicPr>
        <p:blipFill>
          <a:blip r:embed="rId2"/>
          <a:srcRect/>
          <a:stretch/>
        </p:blipFill>
        <p:spPr>
          <a:xfrm>
            <a:off x="1" y="0"/>
            <a:ext cx="12191998" cy="6857999"/>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 name="Picture Placeholder 6">
            <a:extLst>
              <a:ext uri="{FF2B5EF4-FFF2-40B4-BE49-F238E27FC236}">
                <a16:creationId xmlns:a16="http://schemas.microsoft.com/office/drawing/2014/main" id="{2C90ABAC-E435-5C65-A8FA-9E315CE9DE53}"/>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a:t>
            </a:r>
          </a:p>
        </p:txBody>
      </p:sp>
      <p:sp>
        <p:nvSpPr>
          <p:cNvPr id="3" name="Text Placeholder 7">
            <a:extLst>
              <a:ext uri="{FF2B5EF4-FFF2-40B4-BE49-F238E27FC236}">
                <a16:creationId xmlns:a16="http://schemas.microsoft.com/office/drawing/2014/main" id="{BA16B251-D1BB-394C-319F-40E8F04D7FB9}"/>
              </a:ext>
            </a:extLst>
          </p:cNvPr>
          <p:cNvSpPr>
            <a:spLocks noGrp="1"/>
          </p:cNvSpPr>
          <p:nvPr>
            <p:ph type="body" sz="quarter" idx="15" hasCustomPrompt="1"/>
          </p:nvPr>
        </p:nvSpPr>
        <p:spPr>
          <a:xfrm>
            <a:off x="1337052" y="1673324"/>
            <a:ext cx="3461285" cy="658367"/>
          </a:xfrm>
          <a:prstGeom prst="rect">
            <a:avLst/>
          </a:prstGeom>
        </p:spPr>
        <p:txBody>
          <a:bodyPr lIns="0" tIns="0" rIns="0" bIns="0">
            <a:noAutofit/>
          </a:bodyPr>
          <a:lstStyle>
            <a:lvl1pPr marL="0" indent="0">
              <a:buNone/>
              <a:defRPr sz="36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Heading label</a:t>
            </a:r>
          </a:p>
        </p:txBody>
      </p:sp>
      <p:sp>
        <p:nvSpPr>
          <p:cNvPr id="6" name="TextBox 5">
            <a:extLst>
              <a:ext uri="{FF2B5EF4-FFF2-40B4-BE49-F238E27FC236}">
                <a16:creationId xmlns:a16="http://schemas.microsoft.com/office/drawing/2014/main" id="{20A68404-D948-7642-8BC6-F42E883389E5}"/>
              </a:ext>
            </a:extLst>
          </p:cNvPr>
          <p:cNvSpPr txBox="1"/>
          <p:nvPr userDrawn="1"/>
        </p:nvSpPr>
        <p:spPr>
          <a:xfrm>
            <a:off x="1245609" y="2349016"/>
            <a:ext cx="3552728" cy="1200329"/>
          </a:xfrm>
          <a:prstGeom prst="rect">
            <a:avLst/>
          </a:prstGeom>
          <a:noFill/>
        </p:spPr>
        <p:txBody>
          <a:bodyPr wrap="square" rtlCol="0">
            <a:spAutoFit/>
          </a:bodyPr>
          <a:lstStyle/>
          <a:p>
            <a:r>
              <a:rPr lang="en-GB"/>
              <a:t>Text content goes over single column. Text content here goes over single column. Text content here goes over single column.  </a:t>
            </a:r>
          </a:p>
        </p:txBody>
      </p:sp>
    </p:spTree>
    <p:extLst>
      <p:ext uri="{BB962C8B-B14F-4D97-AF65-F5344CB8AC3E}">
        <p14:creationId xmlns:p14="http://schemas.microsoft.com/office/powerpoint/2010/main" val="405208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Quote and image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2196E5-15CA-15E3-1E10-32B3D19927EF}"/>
              </a:ext>
            </a:extLst>
          </p:cNvPr>
          <p:cNvPicPr>
            <a:picLocks noChangeAspect="1"/>
          </p:cNvPicPr>
          <p:nvPr userDrawn="1"/>
        </p:nvPicPr>
        <p:blipFill>
          <a:blip r:embed="rId2"/>
          <a:srcRect/>
          <a:stretch/>
        </p:blipFill>
        <p:spPr>
          <a:xfrm>
            <a:off x="0" y="0"/>
            <a:ext cx="12192000" cy="6857999"/>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6" name="Picture Placeholder 6">
            <a:extLst>
              <a:ext uri="{FF2B5EF4-FFF2-40B4-BE49-F238E27FC236}">
                <a16:creationId xmlns:a16="http://schemas.microsoft.com/office/drawing/2014/main" id="{652C93B3-5A12-5AAD-2ACF-93939EE7FBF5}"/>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a:t>
            </a:r>
          </a:p>
        </p:txBody>
      </p:sp>
      <p:sp>
        <p:nvSpPr>
          <p:cNvPr id="2" name="TextBox 1">
            <a:extLst>
              <a:ext uri="{FF2B5EF4-FFF2-40B4-BE49-F238E27FC236}">
                <a16:creationId xmlns:a16="http://schemas.microsoft.com/office/drawing/2014/main" id="{B77551A3-9BAE-400C-B485-0F4ED3DB7306}"/>
              </a:ext>
            </a:extLst>
          </p:cNvPr>
          <p:cNvSpPr txBox="1"/>
          <p:nvPr userDrawn="1"/>
        </p:nvSpPr>
        <p:spPr>
          <a:xfrm>
            <a:off x="1245609" y="2349016"/>
            <a:ext cx="3552728" cy="1384995"/>
          </a:xfrm>
          <a:prstGeom prst="rect">
            <a:avLst/>
          </a:prstGeom>
          <a:noFill/>
        </p:spPr>
        <p:txBody>
          <a:bodyPr wrap="square" rtlCol="0">
            <a:spAutoFit/>
          </a:bodyPr>
          <a:lstStyle/>
          <a:p>
            <a:r>
              <a:rPr lang="en-GB" sz="2800" b="1"/>
              <a:t>“Quote text here. Quote text here. Quote text here.”</a:t>
            </a:r>
          </a:p>
        </p:txBody>
      </p:sp>
    </p:spTree>
    <p:extLst>
      <p:ext uri="{BB962C8B-B14F-4D97-AF65-F5344CB8AC3E}">
        <p14:creationId xmlns:p14="http://schemas.microsoft.com/office/powerpoint/2010/main" val="2841820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and imag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2" name="Picture Placeholder 6">
            <a:extLst>
              <a:ext uri="{FF2B5EF4-FFF2-40B4-BE49-F238E27FC236}">
                <a16:creationId xmlns:a16="http://schemas.microsoft.com/office/drawing/2014/main" id="{EA7B0BA1-E61A-5019-0AA4-5328CA2AB0E1}"/>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 </a:t>
            </a:r>
          </a:p>
        </p:txBody>
      </p:sp>
      <p:pic>
        <p:nvPicPr>
          <p:cNvPr id="6" name="Picture 5">
            <a:extLst>
              <a:ext uri="{FF2B5EF4-FFF2-40B4-BE49-F238E27FC236}">
                <a16:creationId xmlns:a16="http://schemas.microsoft.com/office/drawing/2014/main" id="{CEB4F947-0C85-DAF2-683C-40847EF7F07B}"/>
              </a:ext>
            </a:extLst>
          </p:cNvPr>
          <p:cNvPicPr>
            <a:picLocks noChangeAspect="1"/>
          </p:cNvPicPr>
          <p:nvPr userDrawn="1"/>
        </p:nvPicPr>
        <p:blipFill>
          <a:blip r:embed="rId2"/>
          <a:src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072D8FDB-A40F-9C14-5A8C-BCBBA006B64D}"/>
              </a:ext>
            </a:extLst>
          </p:cNvPr>
          <p:cNvSpPr txBox="1"/>
          <p:nvPr userDrawn="1"/>
        </p:nvSpPr>
        <p:spPr>
          <a:xfrm>
            <a:off x="1245609" y="2349016"/>
            <a:ext cx="3552728" cy="1384995"/>
          </a:xfrm>
          <a:prstGeom prst="rect">
            <a:avLst/>
          </a:prstGeom>
          <a:noFill/>
        </p:spPr>
        <p:txBody>
          <a:bodyPr wrap="square" rtlCol="0">
            <a:spAutoFit/>
          </a:bodyPr>
          <a:lstStyle/>
          <a:p>
            <a:r>
              <a:rPr lang="en-GB" sz="2800" b="1"/>
              <a:t>“Quote text here. Quote text here. Quote text here.”</a:t>
            </a:r>
          </a:p>
        </p:txBody>
      </p:sp>
    </p:spTree>
    <p:extLst>
      <p:ext uri="{BB962C8B-B14F-4D97-AF65-F5344CB8AC3E}">
        <p14:creationId xmlns:p14="http://schemas.microsoft.com/office/powerpoint/2010/main" val="12316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Breaker Heading1-Blue-DarkBlueA">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C30C3909-1482-1013-E118-A2CE0A1DD3D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82932" y="3564000"/>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882932" y="2520000"/>
            <a:ext cx="6948488" cy="96361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a:solidFill>
                <a:schemeClr val="tx1"/>
              </a:solidFill>
            </a:endParaRPr>
          </a:p>
        </p:txBody>
      </p:sp>
    </p:spTree>
    <p:extLst>
      <p:ext uri="{BB962C8B-B14F-4D97-AF65-F5344CB8AC3E}">
        <p14:creationId xmlns:p14="http://schemas.microsoft.com/office/powerpoint/2010/main" val="334119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Breaker Heading1-Blue-DarkBlue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7092F3-915E-341D-8AD1-B8E398E9BFA4}"/>
              </a:ext>
            </a:extLst>
          </p:cNvPr>
          <p:cNvSpPr/>
          <p:nvPr userDrawn="1"/>
        </p:nvSpPr>
        <p:spPr>
          <a:xfrm>
            <a:off x="-14636" y="-34893"/>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Chart&#10;&#10;Description automatically generated with medium confidence">
            <a:extLst>
              <a:ext uri="{FF2B5EF4-FFF2-40B4-BE49-F238E27FC236}">
                <a16:creationId xmlns:a16="http://schemas.microsoft.com/office/drawing/2014/main" id="{0AF6C2AD-0E53-2A94-6EDF-C2BC1C35E66B}"/>
              </a:ext>
            </a:extLst>
          </p:cNvPr>
          <p:cNvPicPr>
            <a:picLocks noChangeAspect="1"/>
          </p:cNvPicPr>
          <p:nvPr userDrawn="1"/>
        </p:nvPicPr>
        <p:blipFill>
          <a:blip r:embed="rId2"/>
          <a:stretch>
            <a:fillRect/>
          </a:stretch>
        </p:blipFill>
        <p:spPr>
          <a:xfrm>
            <a:off x="-216747" y="-121920"/>
            <a:ext cx="12408747" cy="697992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612000"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612000"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a:solidFill>
                <a:schemeClr val="tx1"/>
              </a:solidFill>
            </a:endParaRPr>
          </a:p>
        </p:txBody>
      </p:sp>
    </p:spTree>
    <p:extLst>
      <p:ext uri="{BB962C8B-B14F-4D97-AF65-F5344CB8AC3E}">
        <p14:creationId xmlns:p14="http://schemas.microsoft.com/office/powerpoint/2010/main" val="210589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Front title slide">
    <p:spTree>
      <p:nvGrpSpPr>
        <p:cNvPr id="1" name=""/>
        <p:cNvGrpSpPr/>
        <p:nvPr/>
      </p:nvGrpSpPr>
      <p:grpSpPr>
        <a:xfrm>
          <a:off x="0" y="0"/>
          <a:ext cx="0" cy="0"/>
          <a:chOff x="0" y="0"/>
          <a:chExt cx="0" cy="0"/>
        </a:xfrm>
      </p:grpSpPr>
      <p:pic>
        <p:nvPicPr>
          <p:cNvPr id="31" name="Picture 30" descr="A picture containing icon&#10;&#10;Description automatically generated">
            <a:extLst>
              <a:ext uri="{FF2B5EF4-FFF2-40B4-BE49-F238E27FC236}">
                <a16:creationId xmlns:a16="http://schemas.microsoft.com/office/drawing/2014/main" id="{598E9D71-498A-0294-DB92-FA8A45963CAF}"/>
              </a:ext>
            </a:extLst>
          </p:cNvPr>
          <p:cNvPicPr>
            <a:picLocks noChangeAspect="1"/>
          </p:cNvPicPr>
          <p:nvPr userDrawn="1"/>
        </p:nvPicPr>
        <p:blipFill>
          <a:blip r:embed="rId2"/>
          <a:stretch>
            <a:fillRect/>
          </a:stretch>
        </p:blipFill>
        <p:spPr>
          <a:xfrm>
            <a:off x="3051110" y="-335576"/>
            <a:ext cx="10599187" cy="7496175"/>
          </a:xfrm>
          <a:prstGeom prst="rect">
            <a:avLst/>
          </a:prstGeom>
        </p:spPr>
      </p:pic>
      <p:sp>
        <p:nvSpPr>
          <p:cNvPr id="2" name="Title 1">
            <a:extLst>
              <a:ext uri="{FF2B5EF4-FFF2-40B4-BE49-F238E27FC236}">
                <a16:creationId xmlns:a16="http://schemas.microsoft.com/office/drawing/2014/main" id="{7CD054BE-B63C-B248-A010-D04767679CD8}"/>
              </a:ext>
            </a:extLst>
          </p:cNvPr>
          <p:cNvSpPr>
            <a:spLocks noGrp="1"/>
          </p:cNvSpPr>
          <p:nvPr>
            <p:ph type="ctrTitle" hasCustomPrompt="1"/>
          </p:nvPr>
        </p:nvSpPr>
        <p:spPr>
          <a:xfrm>
            <a:off x="432000" y="1002268"/>
            <a:ext cx="4643853" cy="2507695"/>
          </a:xfrm>
          <a:prstGeom prst="rect">
            <a:avLst/>
          </a:prstGeom>
        </p:spPr>
        <p:txBody>
          <a:bodyPr lIns="0" tIns="0" rIns="0" bIns="0" anchor="b">
            <a:noAutofit/>
          </a:bodyPr>
          <a:lstStyle>
            <a:lvl1pPr algn="l">
              <a:defRPr sz="5400" b="1" spc="-30" baseline="0">
                <a:solidFill>
                  <a:schemeClr val="tx1"/>
                </a:solidFill>
              </a:defRPr>
            </a:lvl1pPr>
          </a:lstStyle>
          <a:p>
            <a:r>
              <a:rPr lang="en-GB"/>
              <a:t>Presentation title</a:t>
            </a:r>
          </a:p>
        </p:txBody>
      </p:sp>
      <p:sp>
        <p:nvSpPr>
          <p:cNvPr id="3" name="Subtitle 2">
            <a:extLst>
              <a:ext uri="{FF2B5EF4-FFF2-40B4-BE49-F238E27FC236}">
                <a16:creationId xmlns:a16="http://schemas.microsoft.com/office/drawing/2014/main" id="{AEB3AB80-4EA2-FC4A-9654-92EF4DFF45D6}"/>
              </a:ext>
            </a:extLst>
          </p:cNvPr>
          <p:cNvSpPr>
            <a:spLocks noGrp="1"/>
          </p:cNvSpPr>
          <p:nvPr>
            <p:ph type="subTitle" idx="1"/>
          </p:nvPr>
        </p:nvSpPr>
        <p:spPr>
          <a:xfrm>
            <a:off x="432000" y="3600000"/>
            <a:ext cx="7973051" cy="1024967"/>
          </a:xfrm>
          <a:prstGeom prst="rect">
            <a:avLst/>
          </a:prstGeom>
        </p:spPr>
        <p:txBody>
          <a:bodyPr lIns="0" tIns="0" rIns="0" bIns="0">
            <a:normAutofit/>
          </a:bodyPr>
          <a:lstStyle>
            <a:lvl1pPr marL="0" indent="0" algn="l">
              <a:buNone/>
              <a:defRPr sz="28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6" name="Slide Number Placeholder 5">
            <a:extLst>
              <a:ext uri="{FF2B5EF4-FFF2-40B4-BE49-F238E27FC236}">
                <a16:creationId xmlns:a16="http://schemas.microsoft.com/office/drawing/2014/main" id="{DA80857E-40D1-074A-8CBC-E3E38E695791}"/>
              </a:ext>
            </a:extLst>
          </p:cNvPr>
          <p:cNvSpPr>
            <a:spLocks noGrp="1"/>
          </p:cNvSpPr>
          <p:nvPr>
            <p:ph type="sldNum" sz="quarter" idx="12"/>
          </p:nvPr>
        </p:nvSpPr>
        <p:spPr>
          <a:xfrm>
            <a:off x="8610600" y="6356350"/>
            <a:ext cx="3002280" cy="365125"/>
          </a:xfrm>
          <a:prstGeom prst="rect">
            <a:avLst/>
          </a:prstGeom>
        </p:spPr>
        <p:txBody>
          <a:bodyPr/>
          <a:lstStyle/>
          <a:p>
            <a:fld id="{B8B67EA4-DCE3-FB49-A794-A4595EF638BC}" type="slidenum">
              <a:rPr lang="en-GB" smtClean="0"/>
              <a:t>‹#›</a:t>
            </a:fld>
            <a:endParaRPr lang="en-GB"/>
          </a:p>
        </p:txBody>
      </p:sp>
      <p:sp>
        <p:nvSpPr>
          <p:cNvPr id="12" name="TextBox 11">
            <a:extLst>
              <a:ext uri="{FF2B5EF4-FFF2-40B4-BE49-F238E27FC236}">
                <a16:creationId xmlns:a16="http://schemas.microsoft.com/office/drawing/2014/main" id="{391DEB39-6B31-D948-AF21-75D8DF423B1B}"/>
              </a:ext>
            </a:extLst>
          </p:cNvPr>
          <p:cNvSpPr txBox="1"/>
          <p:nvPr userDrawn="1"/>
        </p:nvSpPr>
        <p:spPr>
          <a:xfrm>
            <a:off x="3225114" y="601774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1" name="Text Placeholder 10">
            <a:extLst>
              <a:ext uri="{FF2B5EF4-FFF2-40B4-BE49-F238E27FC236}">
                <a16:creationId xmlns:a16="http://schemas.microsoft.com/office/drawing/2014/main" id="{78E63D1E-5669-124C-90CA-03B13A7D7AE0}"/>
              </a:ext>
            </a:extLst>
          </p:cNvPr>
          <p:cNvSpPr>
            <a:spLocks noGrp="1"/>
          </p:cNvSpPr>
          <p:nvPr>
            <p:ph type="body" sz="quarter" idx="13"/>
          </p:nvPr>
        </p:nvSpPr>
        <p:spPr>
          <a:xfrm>
            <a:off x="432000" y="5760000"/>
            <a:ext cx="6259513" cy="488950"/>
          </a:xfrm>
          <a:prstGeom prst="rect">
            <a:avLst/>
          </a:prstGeom>
        </p:spPr>
        <p:txBody>
          <a:bodyPr lIns="0" tIns="0" rIns="0" bIns="0">
            <a:normAutofit/>
          </a:bodyPr>
          <a:lstStyle>
            <a:lvl1pPr marL="0" indent="0">
              <a:lnSpc>
                <a:spcPct val="100000"/>
              </a:lnSpc>
              <a:spcBef>
                <a:spcPts val="0"/>
              </a:spcBef>
              <a:buNone/>
              <a:defRPr sz="2400">
                <a:solidFill>
                  <a:schemeClr val="accent6"/>
                </a:solidFill>
              </a:defRPr>
            </a:lvl1pPr>
            <a:lvl2pPr marL="357188" indent="0">
              <a:buNone/>
              <a:defRPr>
                <a:solidFill>
                  <a:schemeClr val="accent2"/>
                </a:solidFill>
              </a:defRPr>
            </a:lvl2pPr>
            <a:lvl3pPr marL="714375" indent="0">
              <a:buNone/>
              <a:defRPr>
                <a:solidFill>
                  <a:schemeClr val="accent2"/>
                </a:solidFill>
              </a:defRPr>
            </a:lvl3pPr>
            <a:lvl4pPr marL="1081087" indent="0">
              <a:buNone/>
              <a:defRPr>
                <a:solidFill>
                  <a:schemeClr val="accent2"/>
                </a:solidFill>
              </a:defRPr>
            </a:lvl4pPr>
            <a:lvl5pPr marL="1438275" indent="0">
              <a:buNone/>
              <a:defRPr>
                <a:solidFill>
                  <a:schemeClr val="accent2"/>
                </a:solidFill>
              </a:defRPr>
            </a:lvl5pPr>
          </a:lstStyle>
          <a:p>
            <a:pPr lvl="0"/>
            <a:r>
              <a:rPr lang="en-GB"/>
              <a:t>Click to edit Master text styles</a:t>
            </a:r>
          </a:p>
        </p:txBody>
      </p:sp>
      <p:sp>
        <p:nvSpPr>
          <p:cNvPr id="4" name="TextBox 3">
            <a:extLst>
              <a:ext uri="{FF2B5EF4-FFF2-40B4-BE49-F238E27FC236}">
                <a16:creationId xmlns:a16="http://schemas.microsoft.com/office/drawing/2014/main" id="{4DF2A1D7-0D87-D844-942F-FEAD20579184}"/>
              </a:ext>
            </a:extLst>
          </p:cNvPr>
          <p:cNvSpPr txBox="1"/>
          <p:nvPr userDrawn="1"/>
        </p:nvSpPr>
        <p:spPr>
          <a:xfrm>
            <a:off x="9233452" y="5486400"/>
            <a:ext cx="184731" cy="369332"/>
          </a:xfrm>
          <a:prstGeom prst="rect">
            <a:avLst/>
          </a:prstGeom>
          <a:noFill/>
        </p:spPr>
        <p:txBody>
          <a:bodyPr wrap="none" rtlCol="0">
            <a:spAutoFit/>
          </a:bodyPr>
          <a:lstStyle/>
          <a:p>
            <a:endParaRPr lang="en-US"/>
          </a:p>
        </p:txBody>
      </p:sp>
      <p:pic>
        <p:nvPicPr>
          <p:cNvPr id="7" name="Picture 6" descr="A blue and black logo&#10;&#10;Description automatically generated">
            <a:extLst>
              <a:ext uri="{FF2B5EF4-FFF2-40B4-BE49-F238E27FC236}">
                <a16:creationId xmlns:a16="http://schemas.microsoft.com/office/drawing/2014/main" id="{8EC99ADB-33F8-80FA-22C3-14C05395F330}"/>
              </a:ext>
            </a:extLst>
          </p:cNvPr>
          <p:cNvPicPr>
            <a:picLocks noChangeAspect="1"/>
          </p:cNvPicPr>
          <p:nvPr userDrawn="1"/>
        </p:nvPicPr>
        <p:blipFill>
          <a:blip r:embed="rId3"/>
          <a:stretch>
            <a:fillRect/>
          </a:stretch>
        </p:blipFill>
        <p:spPr>
          <a:xfrm>
            <a:off x="10457690" y="136525"/>
            <a:ext cx="1516145" cy="1451628"/>
          </a:xfrm>
          <a:prstGeom prst="rect">
            <a:avLst/>
          </a:prstGeom>
        </p:spPr>
      </p:pic>
    </p:spTree>
    <p:extLst>
      <p:ext uri="{BB962C8B-B14F-4D97-AF65-F5344CB8AC3E}">
        <p14:creationId xmlns:p14="http://schemas.microsoft.com/office/powerpoint/2010/main" val="774542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Breaker Heading1-Blue-DarkBlue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C9A4BA-CD7C-BF8C-6221-BCB58BC96EC4}"/>
              </a:ext>
            </a:extLst>
          </p:cNvPr>
          <p:cNvSpPr/>
          <p:nvPr userDrawn="1"/>
        </p:nvSpPr>
        <p:spPr>
          <a:xfrm>
            <a:off x="-14636" y="-34893"/>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picture containing icon&#10;&#10;Description automatically generated">
            <a:extLst>
              <a:ext uri="{FF2B5EF4-FFF2-40B4-BE49-F238E27FC236}">
                <a16:creationId xmlns:a16="http://schemas.microsoft.com/office/drawing/2014/main" id="{2D07C2D6-AB1B-B84B-BC13-7D79E8BCFCF8}"/>
              </a:ext>
            </a:extLst>
          </p:cNvPr>
          <p:cNvPicPr>
            <a:picLocks noChangeAspect="1"/>
          </p:cNvPicPr>
          <p:nvPr userDrawn="1"/>
        </p:nvPicPr>
        <p:blipFill>
          <a:blip r:embed="rId2"/>
          <a:stretch>
            <a:fillRect/>
          </a:stretch>
        </p:blipFill>
        <p:spPr>
          <a:xfrm>
            <a:off x="-52265" y="-122410"/>
            <a:ext cx="12499929" cy="703121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91916"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891916"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a:solidFill>
                <a:schemeClr val="tx1"/>
              </a:solidFill>
            </a:endParaRPr>
          </a:p>
        </p:txBody>
      </p:sp>
    </p:spTree>
    <p:extLst>
      <p:ext uri="{BB962C8B-B14F-4D97-AF65-F5344CB8AC3E}">
        <p14:creationId xmlns:p14="http://schemas.microsoft.com/office/powerpoint/2010/main" val="136091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Breaker Heading1-Blue-DarkBlueA">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268FFC32-6059-0DED-CEB1-02D4D3CCBC8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54598"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854598"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a:solidFill>
                <a:schemeClr val="tx1"/>
              </a:solidFill>
            </a:endParaRPr>
          </a:p>
        </p:txBody>
      </p:sp>
    </p:spTree>
    <p:extLst>
      <p:ext uri="{BB962C8B-B14F-4D97-AF65-F5344CB8AC3E}">
        <p14:creationId xmlns:p14="http://schemas.microsoft.com/office/powerpoint/2010/main" val="174172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Headline slide with image A">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a:t>
            </a:r>
          </a:p>
        </p:txBody>
      </p:sp>
      <p:sp>
        <p:nvSpPr>
          <p:cNvPr id="11" name="Rectangle 10">
            <a:extLst>
              <a:ext uri="{FF2B5EF4-FFF2-40B4-BE49-F238E27FC236}">
                <a16:creationId xmlns:a16="http://schemas.microsoft.com/office/drawing/2014/main" id="{72C3761D-E146-5B7A-CD68-6CC98EA19A5F}"/>
              </a:ext>
            </a:extLst>
          </p:cNvPr>
          <p:cNvSpPr/>
          <p:nvPr userDrawn="1"/>
        </p:nvSpPr>
        <p:spPr>
          <a:xfrm>
            <a:off x="0" y="0"/>
            <a:ext cx="6096000"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pPr algn="r"/>
              <a:t>‹#›</a:t>
            </a:fld>
            <a:endParaRPr lang="en-GB" sz="1200">
              <a:solidFill>
                <a:schemeClr val="tx1"/>
              </a:solidFill>
            </a:endParaRPr>
          </a:p>
        </p:txBody>
      </p:sp>
      <p:sp>
        <p:nvSpPr>
          <p:cNvPr id="5" name="Text Placeholder 6">
            <a:extLst>
              <a:ext uri="{FF2B5EF4-FFF2-40B4-BE49-F238E27FC236}">
                <a16:creationId xmlns:a16="http://schemas.microsoft.com/office/drawing/2014/main" id="{50355A0D-4235-0CF1-A976-C33D8CCCBFCD}"/>
              </a:ext>
            </a:extLst>
          </p:cNvPr>
          <p:cNvSpPr>
            <a:spLocks noGrp="1"/>
          </p:cNvSpPr>
          <p:nvPr>
            <p:ph type="body" sz="quarter" idx="13" hasCustomPrompt="1"/>
          </p:nvPr>
        </p:nvSpPr>
        <p:spPr>
          <a:xfrm>
            <a:off x="891916"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a:t>Section subhead</a:t>
            </a:r>
          </a:p>
        </p:txBody>
      </p:sp>
      <p:sp>
        <p:nvSpPr>
          <p:cNvPr id="6" name="Text Placeholder 7">
            <a:extLst>
              <a:ext uri="{FF2B5EF4-FFF2-40B4-BE49-F238E27FC236}">
                <a16:creationId xmlns:a16="http://schemas.microsoft.com/office/drawing/2014/main" id="{5B6F326D-0ECB-4952-2659-CD1729198654}"/>
              </a:ext>
            </a:extLst>
          </p:cNvPr>
          <p:cNvSpPr>
            <a:spLocks noGrp="1"/>
          </p:cNvSpPr>
          <p:nvPr>
            <p:ph type="body" sz="quarter" idx="14" hasCustomPrompt="1"/>
          </p:nvPr>
        </p:nvSpPr>
        <p:spPr>
          <a:xfrm>
            <a:off x="891916"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Breaker heading</a:t>
            </a:r>
          </a:p>
        </p:txBody>
      </p:sp>
    </p:spTree>
    <p:extLst>
      <p:ext uri="{BB962C8B-B14F-4D97-AF65-F5344CB8AC3E}">
        <p14:creationId xmlns:p14="http://schemas.microsoft.com/office/powerpoint/2010/main" val="125684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 Slide ACCESSIBLE">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9D383FB-0467-4241-BEF0-D636E886723B}"/>
              </a:ext>
            </a:extLst>
          </p:cNvPr>
          <p:cNvCxnSpPr/>
          <p:nvPr userDrawn="1"/>
        </p:nvCxnSpPr>
        <p:spPr>
          <a:xfrm>
            <a:off x="5715926" y="2605852"/>
            <a:ext cx="8651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pic>
        <p:nvPicPr>
          <p:cNvPr id="6" name="Picture 5" descr="Icon&#10;&#10;Description automatically generated">
            <a:extLst>
              <a:ext uri="{FF2B5EF4-FFF2-40B4-BE49-F238E27FC236}">
                <a16:creationId xmlns:a16="http://schemas.microsoft.com/office/drawing/2014/main" id="{76D92FD5-08EA-6BC8-29BC-BCF5EEFE18AA}"/>
              </a:ext>
            </a:extLst>
          </p:cNvPr>
          <p:cNvPicPr>
            <a:picLocks noChangeAspect="1"/>
          </p:cNvPicPr>
          <p:nvPr userDrawn="1"/>
        </p:nvPicPr>
        <p:blipFill>
          <a:blip r:embed="rId2"/>
          <a:stretch>
            <a:fillRect/>
          </a:stretch>
        </p:blipFill>
        <p:spPr>
          <a:xfrm rot="5400000">
            <a:off x="-2448989" y="-379120"/>
            <a:ext cx="10768951" cy="7616239"/>
          </a:xfrm>
          <a:prstGeom prst="rect">
            <a:avLst/>
          </a:prstGeom>
        </p:spPr>
      </p:pic>
      <p:pic>
        <p:nvPicPr>
          <p:cNvPr id="7" name="Picture 6" descr="A blue and black logo&#10;&#10;Description automatically generated">
            <a:extLst>
              <a:ext uri="{FF2B5EF4-FFF2-40B4-BE49-F238E27FC236}">
                <a16:creationId xmlns:a16="http://schemas.microsoft.com/office/drawing/2014/main" id="{8E86E7BD-B823-D1F4-0C4D-F9BE2677038D}"/>
              </a:ext>
            </a:extLst>
          </p:cNvPr>
          <p:cNvPicPr>
            <a:picLocks noChangeAspect="1"/>
          </p:cNvPicPr>
          <p:nvPr userDrawn="1"/>
        </p:nvPicPr>
        <p:blipFill>
          <a:blip r:embed="rId3"/>
          <a:stretch>
            <a:fillRect/>
          </a:stretch>
        </p:blipFill>
        <p:spPr>
          <a:xfrm>
            <a:off x="10484941" y="88173"/>
            <a:ext cx="1437921" cy="1376733"/>
          </a:xfrm>
          <a:prstGeom prst="rect">
            <a:avLst/>
          </a:prstGeom>
        </p:spPr>
      </p:pic>
    </p:spTree>
    <p:extLst>
      <p:ext uri="{BB962C8B-B14F-4D97-AF65-F5344CB8AC3E}">
        <p14:creationId xmlns:p14="http://schemas.microsoft.com/office/powerpoint/2010/main" val="461523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ata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763076-72CB-117E-F240-98C1D1050D3E}"/>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432000" y="310075"/>
            <a:ext cx="11404154" cy="426721"/>
          </a:xfrm>
          <a:prstGeom prst="rect">
            <a:avLst/>
          </a:prstGeom>
        </p:spPr>
        <p:txBody>
          <a:bodyPr lIns="0" tIns="0" rIns="0" bIns="0" anchor="t">
            <a:normAutofit/>
          </a:bodyPr>
          <a:lstStyle>
            <a:lvl1pPr>
              <a:defRPr sz="2400" b="1">
                <a:solidFill>
                  <a:schemeClr val="tx1"/>
                </a:solidFill>
              </a:defRPr>
            </a:lvl1pPr>
          </a:lstStyle>
          <a:p>
            <a:r>
              <a:rPr lang="en-GB"/>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FF8B4B32-B7B7-DB40-9D0C-2D4D8414C6EC}"/>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4" name="TextBox 3">
            <a:extLst>
              <a:ext uri="{FF2B5EF4-FFF2-40B4-BE49-F238E27FC236}">
                <a16:creationId xmlns:a16="http://schemas.microsoft.com/office/drawing/2014/main" id="{97C3715D-C90E-7C4B-B312-C707773A39DD}"/>
              </a:ext>
            </a:extLst>
          </p:cNvPr>
          <p:cNvSpPr txBox="1"/>
          <p:nvPr userDrawn="1"/>
        </p:nvSpPr>
        <p:spPr>
          <a:xfrm>
            <a:off x="2232561" y="3170712"/>
            <a:ext cx="0" cy="0"/>
          </a:xfrm>
          <a:prstGeom prst="rect">
            <a:avLst/>
          </a:prstGeom>
          <a:noFill/>
        </p:spPr>
        <p:txBody>
          <a:bodyPr wrap="none" lIns="0" tIns="0" rIns="0" bIns="0" rtlCol="0">
            <a:noAutofit/>
          </a:bodyPr>
          <a:lstStyle/>
          <a:p>
            <a:endParaRPr lang="en-GB" sz="1200" b="1">
              <a:solidFill>
                <a:schemeClr val="accent1"/>
              </a:solidFill>
            </a:endParaRPr>
          </a:p>
        </p:txBody>
      </p:sp>
      <p:cxnSp>
        <p:nvCxnSpPr>
          <p:cNvPr id="12" name="Straight Connector 11">
            <a:extLst>
              <a:ext uri="{FF2B5EF4-FFF2-40B4-BE49-F238E27FC236}">
                <a16:creationId xmlns:a16="http://schemas.microsoft.com/office/drawing/2014/main" id="{137E920E-FCD4-834F-9787-A19C03BDF9AE}"/>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055424E-84DC-71BA-CBB2-BE0007D93CE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3" name="Text Placeholder 7">
            <a:extLst>
              <a:ext uri="{FF2B5EF4-FFF2-40B4-BE49-F238E27FC236}">
                <a16:creationId xmlns:a16="http://schemas.microsoft.com/office/drawing/2014/main" id="{FB2922A9-9C8F-43B1-7D0A-0C7761EE45F2}"/>
              </a:ext>
            </a:extLst>
          </p:cNvPr>
          <p:cNvSpPr>
            <a:spLocks noGrp="1"/>
          </p:cNvSpPr>
          <p:nvPr>
            <p:ph type="body" sz="quarter" idx="13" hasCustomPrompt="1"/>
          </p:nvPr>
        </p:nvSpPr>
        <p:spPr>
          <a:xfrm>
            <a:off x="432001" y="7672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18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 if needed</a:t>
            </a:r>
          </a:p>
        </p:txBody>
      </p:sp>
    </p:spTree>
    <p:extLst>
      <p:ext uri="{BB962C8B-B14F-4D97-AF65-F5344CB8AC3E}">
        <p14:creationId xmlns:p14="http://schemas.microsoft.com/office/powerpoint/2010/main" val="11083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Headline and image with header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Tree>
    <p:extLst>
      <p:ext uri="{BB962C8B-B14F-4D97-AF65-F5344CB8AC3E}">
        <p14:creationId xmlns:p14="http://schemas.microsoft.com/office/powerpoint/2010/main" val="1562603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Headline and image with header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Tree>
    <p:extLst>
      <p:ext uri="{BB962C8B-B14F-4D97-AF65-F5344CB8AC3E}">
        <p14:creationId xmlns:p14="http://schemas.microsoft.com/office/powerpoint/2010/main" val="914408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Headline and image with header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6" name="TextBox 5">
            <a:extLst>
              <a:ext uri="{FF2B5EF4-FFF2-40B4-BE49-F238E27FC236}">
                <a16:creationId xmlns:a16="http://schemas.microsoft.com/office/drawing/2014/main" id="{17BDFC27-AE77-990E-E3A7-5DF7B8BEB8B0}"/>
              </a:ext>
            </a:extLst>
          </p:cNvPr>
          <p:cNvSpPr txBox="1"/>
          <p:nvPr userDrawn="1"/>
        </p:nvSpPr>
        <p:spPr>
          <a:xfrm>
            <a:off x="7202551" y="2249424"/>
            <a:ext cx="4428148" cy="1200329"/>
          </a:xfrm>
          <a:prstGeom prst="rect">
            <a:avLst/>
          </a:prstGeom>
          <a:noFill/>
        </p:spPr>
        <p:txBody>
          <a:bodyPr wrap="square" rtlCol="0">
            <a:spAutoFit/>
          </a:bodyPr>
          <a:lstStyle/>
          <a:p>
            <a:r>
              <a:rPr lang="en-GB">
                <a:solidFill>
                  <a:schemeClr val="bg1"/>
                </a:solidFill>
              </a:rPr>
              <a:t>Text content goes over single column. Text content here goes over single column. Text content here goes over single column.  </a:t>
            </a:r>
          </a:p>
        </p:txBody>
      </p:sp>
    </p:spTree>
    <p:extLst>
      <p:ext uri="{BB962C8B-B14F-4D97-AF65-F5344CB8AC3E}">
        <p14:creationId xmlns:p14="http://schemas.microsoft.com/office/powerpoint/2010/main" val="3783450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adline and image with header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Tree>
    <p:extLst>
      <p:ext uri="{BB962C8B-B14F-4D97-AF65-F5344CB8AC3E}">
        <p14:creationId xmlns:p14="http://schemas.microsoft.com/office/powerpoint/2010/main" val="1125462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Headline and image with header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Tree>
    <p:extLst>
      <p:ext uri="{BB962C8B-B14F-4D97-AF65-F5344CB8AC3E}">
        <p14:creationId xmlns:p14="http://schemas.microsoft.com/office/powerpoint/2010/main" val="1153162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ample-Icons-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741F68A-44AA-5742-B124-91614CFD14BB}"/>
              </a:ext>
            </a:extLst>
          </p:cNvPr>
          <p:cNvSpPr/>
          <p:nvPr userDrawn="1"/>
        </p:nvSpPr>
        <p:spPr>
          <a:xfrm>
            <a:off x="383058"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568E66E-4300-C34D-B490-E2E6A73E585A}"/>
              </a:ext>
            </a:extLst>
          </p:cNvPr>
          <p:cNvSpPr/>
          <p:nvPr userDrawn="1"/>
        </p:nvSpPr>
        <p:spPr>
          <a:xfrm>
            <a:off x="383058"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337980B-A75B-014B-A7A8-965882204640}"/>
              </a:ext>
            </a:extLst>
          </p:cNvPr>
          <p:cNvSpPr/>
          <p:nvPr userDrawn="1"/>
        </p:nvSpPr>
        <p:spPr>
          <a:xfrm>
            <a:off x="1534525"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E8B5FF7D-C2EF-9E4C-A4CF-A835052E5DF8}"/>
              </a:ext>
            </a:extLst>
          </p:cNvPr>
          <p:cNvSpPr/>
          <p:nvPr userDrawn="1"/>
        </p:nvSpPr>
        <p:spPr>
          <a:xfrm>
            <a:off x="2685992"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177481C1-F4F0-BE4E-B991-152BB9620270}"/>
              </a:ext>
            </a:extLst>
          </p:cNvPr>
          <p:cNvSpPr/>
          <p:nvPr userDrawn="1"/>
        </p:nvSpPr>
        <p:spPr>
          <a:xfrm>
            <a:off x="3837459"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2FBC860F-BE8A-634D-9A96-33CE6D96B9F0}"/>
              </a:ext>
            </a:extLst>
          </p:cNvPr>
          <p:cNvSpPr/>
          <p:nvPr userDrawn="1"/>
        </p:nvSpPr>
        <p:spPr>
          <a:xfrm>
            <a:off x="4988926"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5FA913FF-786C-1944-BF18-E9AB064B3444}"/>
              </a:ext>
            </a:extLst>
          </p:cNvPr>
          <p:cNvSpPr/>
          <p:nvPr userDrawn="1"/>
        </p:nvSpPr>
        <p:spPr>
          <a:xfrm>
            <a:off x="6140393"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6C22D839-E390-8340-B649-B4FC5A6CFD70}"/>
              </a:ext>
            </a:extLst>
          </p:cNvPr>
          <p:cNvSpPr/>
          <p:nvPr userDrawn="1"/>
        </p:nvSpPr>
        <p:spPr>
          <a:xfrm>
            <a:off x="7291860"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4640EE3D-EEFC-874A-A65B-DDDE03FC3221}"/>
              </a:ext>
            </a:extLst>
          </p:cNvPr>
          <p:cNvSpPr/>
          <p:nvPr userDrawn="1"/>
        </p:nvSpPr>
        <p:spPr>
          <a:xfrm>
            <a:off x="8443327"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2A667BF2-B8EF-D949-9F15-FC3B3099AD58}"/>
              </a:ext>
            </a:extLst>
          </p:cNvPr>
          <p:cNvSpPr/>
          <p:nvPr userDrawn="1"/>
        </p:nvSpPr>
        <p:spPr>
          <a:xfrm>
            <a:off x="9594794"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47201170-3375-514F-99C2-E37C6903968A}"/>
              </a:ext>
            </a:extLst>
          </p:cNvPr>
          <p:cNvSpPr/>
          <p:nvPr userDrawn="1"/>
        </p:nvSpPr>
        <p:spPr>
          <a:xfrm>
            <a:off x="10746258"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1E18572B-1544-A043-9B02-7AB01C90C51F}"/>
              </a:ext>
            </a:extLst>
          </p:cNvPr>
          <p:cNvSpPr/>
          <p:nvPr userDrawn="1"/>
        </p:nvSpPr>
        <p:spPr>
          <a:xfrm>
            <a:off x="1534525"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8D2BEC2-9D68-CC4D-A04A-BB949A02D509}"/>
              </a:ext>
            </a:extLst>
          </p:cNvPr>
          <p:cNvSpPr/>
          <p:nvPr userDrawn="1"/>
        </p:nvSpPr>
        <p:spPr>
          <a:xfrm>
            <a:off x="2685992"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7415083-D44F-FE40-A8D1-7BFAC700DF6C}"/>
              </a:ext>
            </a:extLst>
          </p:cNvPr>
          <p:cNvSpPr/>
          <p:nvPr userDrawn="1"/>
        </p:nvSpPr>
        <p:spPr>
          <a:xfrm>
            <a:off x="3837459"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5E67BC68-4FB2-EE4A-A33E-6A7AF0CF413F}"/>
              </a:ext>
            </a:extLst>
          </p:cNvPr>
          <p:cNvSpPr/>
          <p:nvPr userDrawn="1"/>
        </p:nvSpPr>
        <p:spPr>
          <a:xfrm>
            <a:off x="4988926"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277C142-7A53-7A4A-A8FB-FBF33048E364}"/>
              </a:ext>
            </a:extLst>
          </p:cNvPr>
          <p:cNvSpPr/>
          <p:nvPr userDrawn="1"/>
        </p:nvSpPr>
        <p:spPr>
          <a:xfrm>
            <a:off x="6140393"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6ADC5831-BE66-5045-87AF-18EBDF02747B}"/>
              </a:ext>
            </a:extLst>
          </p:cNvPr>
          <p:cNvSpPr/>
          <p:nvPr userDrawn="1"/>
        </p:nvSpPr>
        <p:spPr>
          <a:xfrm>
            <a:off x="7291860"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2CB65DE4-B016-474E-A1C1-495957C7CA04}"/>
              </a:ext>
            </a:extLst>
          </p:cNvPr>
          <p:cNvSpPr/>
          <p:nvPr userDrawn="1"/>
        </p:nvSpPr>
        <p:spPr>
          <a:xfrm>
            <a:off x="8443327"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58B3AA15-3E6B-C347-B0BE-F416C5684A23}"/>
              </a:ext>
            </a:extLst>
          </p:cNvPr>
          <p:cNvSpPr/>
          <p:nvPr userDrawn="1"/>
        </p:nvSpPr>
        <p:spPr>
          <a:xfrm>
            <a:off x="9594794"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7AC0924D-A95B-1E43-84A3-825886C48DD3}"/>
              </a:ext>
            </a:extLst>
          </p:cNvPr>
          <p:cNvSpPr/>
          <p:nvPr userDrawn="1"/>
        </p:nvSpPr>
        <p:spPr>
          <a:xfrm>
            <a:off x="10746258"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A6737CC-78B4-0C46-99B9-341CFA60EF40}"/>
              </a:ext>
            </a:extLst>
          </p:cNvPr>
          <p:cNvSpPr/>
          <p:nvPr userDrawn="1"/>
        </p:nvSpPr>
        <p:spPr>
          <a:xfrm>
            <a:off x="383058"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2455CAA-C332-E746-A62B-4F86F892F94A}"/>
              </a:ext>
            </a:extLst>
          </p:cNvPr>
          <p:cNvSpPr/>
          <p:nvPr userDrawn="1"/>
        </p:nvSpPr>
        <p:spPr>
          <a:xfrm>
            <a:off x="1534525"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8BF322EA-8B44-2C46-9412-34692FAFE8CB}"/>
              </a:ext>
            </a:extLst>
          </p:cNvPr>
          <p:cNvSpPr/>
          <p:nvPr userDrawn="1"/>
        </p:nvSpPr>
        <p:spPr>
          <a:xfrm>
            <a:off x="2685992"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BDB462B7-0B7F-EA46-9EFF-D26991D2304D}"/>
              </a:ext>
            </a:extLst>
          </p:cNvPr>
          <p:cNvSpPr/>
          <p:nvPr userDrawn="1"/>
        </p:nvSpPr>
        <p:spPr>
          <a:xfrm>
            <a:off x="3837459"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FF522785-C8F3-734E-AF20-487FED2CEBCA}"/>
              </a:ext>
            </a:extLst>
          </p:cNvPr>
          <p:cNvSpPr/>
          <p:nvPr userDrawn="1"/>
        </p:nvSpPr>
        <p:spPr>
          <a:xfrm>
            <a:off x="4988926"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798AD1D6-A541-1941-8B56-2FF0936767C6}"/>
              </a:ext>
            </a:extLst>
          </p:cNvPr>
          <p:cNvSpPr/>
          <p:nvPr userDrawn="1"/>
        </p:nvSpPr>
        <p:spPr>
          <a:xfrm>
            <a:off x="6140393"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A844F750-124C-F246-BCDD-67595B93DC88}"/>
              </a:ext>
            </a:extLst>
          </p:cNvPr>
          <p:cNvSpPr/>
          <p:nvPr userDrawn="1"/>
        </p:nvSpPr>
        <p:spPr>
          <a:xfrm>
            <a:off x="7291860"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15499656-96AE-C649-B3C1-81D5C6F60DA6}"/>
              </a:ext>
            </a:extLst>
          </p:cNvPr>
          <p:cNvSpPr/>
          <p:nvPr userDrawn="1"/>
        </p:nvSpPr>
        <p:spPr>
          <a:xfrm>
            <a:off x="8443327"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B3150134-3C23-2A41-8EC0-2D0F308CD2FE}"/>
              </a:ext>
            </a:extLst>
          </p:cNvPr>
          <p:cNvSpPr/>
          <p:nvPr userDrawn="1"/>
        </p:nvSpPr>
        <p:spPr>
          <a:xfrm>
            <a:off x="9594794"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4A542EAC-EEE9-2748-9DAC-6986FFF6348A}"/>
              </a:ext>
            </a:extLst>
          </p:cNvPr>
          <p:cNvSpPr/>
          <p:nvPr userDrawn="1"/>
        </p:nvSpPr>
        <p:spPr>
          <a:xfrm>
            <a:off x="10746258"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2D1CDB1A-8B42-520A-323D-5D120AA42E9C}"/>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909195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Data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4A03389-AFFC-D562-CFEA-903FB9952FA7}"/>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FF8B4B32-B7B7-DB40-9D0C-2D4D8414C6EC}"/>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4" name="TextBox 3">
            <a:extLst>
              <a:ext uri="{FF2B5EF4-FFF2-40B4-BE49-F238E27FC236}">
                <a16:creationId xmlns:a16="http://schemas.microsoft.com/office/drawing/2014/main" id="{97C3715D-C90E-7C4B-B312-C707773A39DD}"/>
              </a:ext>
            </a:extLst>
          </p:cNvPr>
          <p:cNvSpPr txBox="1"/>
          <p:nvPr userDrawn="1"/>
        </p:nvSpPr>
        <p:spPr>
          <a:xfrm>
            <a:off x="2232561" y="3170712"/>
            <a:ext cx="0" cy="0"/>
          </a:xfrm>
          <a:prstGeom prst="rect">
            <a:avLst/>
          </a:prstGeom>
          <a:noFill/>
        </p:spPr>
        <p:txBody>
          <a:bodyPr wrap="none" lIns="0" tIns="0" rIns="0" bIns="0" rtlCol="0">
            <a:noAutofit/>
          </a:bodyPr>
          <a:lstStyle/>
          <a:p>
            <a:endParaRPr lang="en-GB" sz="1200" b="1">
              <a:solidFill>
                <a:schemeClr val="accent1"/>
              </a:solidFill>
            </a:endParaRPr>
          </a:p>
        </p:txBody>
      </p:sp>
      <p:cxnSp>
        <p:nvCxnSpPr>
          <p:cNvPr id="7" name="Straight Connector 6">
            <a:extLst>
              <a:ext uri="{FF2B5EF4-FFF2-40B4-BE49-F238E27FC236}">
                <a16:creationId xmlns:a16="http://schemas.microsoft.com/office/drawing/2014/main" id="{864D7BC1-63C2-8C4A-9DF2-1AD2DA1C73BA}"/>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284297CC-11A8-6F97-008D-CE9C34365A17}"/>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228599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Sample-Icons-Layou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DF01C83-A866-28AC-7B1F-38947CCF6D80}"/>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741F68A-44AA-5742-B124-91614CFD14BB}"/>
              </a:ext>
            </a:extLst>
          </p:cNvPr>
          <p:cNvSpPr/>
          <p:nvPr userDrawn="1"/>
        </p:nvSpPr>
        <p:spPr>
          <a:xfrm>
            <a:off x="383058"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1E18572B-1544-A043-9B02-7AB01C90C51F}"/>
              </a:ext>
            </a:extLst>
          </p:cNvPr>
          <p:cNvSpPr/>
          <p:nvPr userDrawn="1"/>
        </p:nvSpPr>
        <p:spPr>
          <a:xfrm>
            <a:off x="1534525"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8D2BEC2-9D68-CC4D-A04A-BB949A02D509}"/>
              </a:ext>
            </a:extLst>
          </p:cNvPr>
          <p:cNvSpPr/>
          <p:nvPr userDrawn="1"/>
        </p:nvSpPr>
        <p:spPr>
          <a:xfrm>
            <a:off x="2685992"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7415083-D44F-FE40-A8D1-7BFAC700DF6C}"/>
              </a:ext>
            </a:extLst>
          </p:cNvPr>
          <p:cNvSpPr/>
          <p:nvPr userDrawn="1"/>
        </p:nvSpPr>
        <p:spPr>
          <a:xfrm>
            <a:off x="3837459"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A6737CC-78B4-0C46-99B9-341CFA60EF40}"/>
              </a:ext>
            </a:extLst>
          </p:cNvPr>
          <p:cNvSpPr/>
          <p:nvPr userDrawn="1"/>
        </p:nvSpPr>
        <p:spPr>
          <a:xfrm>
            <a:off x="383058"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2455CAA-C332-E746-A62B-4F86F892F94A}"/>
              </a:ext>
            </a:extLst>
          </p:cNvPr>
          <p:cNvSpPr/>
          <p:nvPr userDrawn="1"/>
        </p:nvSpPr>
        <p:spPr>
          <a:xfrm>
            <a:off x="1534525"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8BF322EA-8B44-2C46-9412-34692FAFE8CB}"/>
              </a:ext>
            </a:extLst>
          </p:cNvPr>
          <p:cNvSpPr/>
          <p:nvPr userDrawn="1"/>
        </p:nvSpPr>
        <p:spPr>
          <a:xfrm>
            <a:off x="2685992"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BDB462B7-0B7F-EA46-9EFF-D26991D2304D}"/>
              </a:ext>
            </a:extLst>
          </p:cNvPr>
          <p:cNvSpPr/>
          <p:nvPr userDrawn="1"/>
        </p:nvSpPr>
        <p:spPr>
          <a:xfrm>
            <a:off x="3837459"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510BDAA4-2C6C-4E47-9616-5977DD23D840}"/>
              </a:ext>
            </a:extLst>
          </p:cNvPr>
          <p:cNvSpPr/>
          <p:nvPr userDrawn="1"/>
        </p:nvSpPr>
        <p:spPr>
          <a:xfrm>
            <a:off x="5122911"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2691AF0D-B60D-2949-AB30-089AD6A4A5A1}"/>
              </a:ext>
            </a:extLst>
          </p:cNvPr>
          <p:cNvSpPr/>
          <p:nvPr userDrawn="1"/>
        </p:nvSpPr>
        <p:spPr>
          <a:xfrm>
            <a:off x="7474153"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D76B0456-3FC3-5D44-A9F1-56A57FD0B992}"/>
              </a:ext>
            </a:extLst>
          </p:cNvPr>
          <p:cNvSpPr/>
          <p:nvPr userDrawn="1"/>
        </p:nvSpPr>
        <p:spPr>
          <a:xfrm>
            <a:off x="9825395"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D569F651-3737-5832-DC5A-9DB8A57B6C79}"/>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5" name="Title 1">
            <a:extLst>
              <a:ext uri="{FF2B5EF4-FFF2-40B4-BE49-F238E27FC236}">
                <a16:creationId xmlns:a16="http://schemas.microsoft.com/office/drawing/2014/main" id="{A1CA835D-248C-29AB-B7DE-5AD7C7D2A867}"/>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spTree>
    <p:extLst>
      <p:ext uri="{BB962C8B-B14F-4D97-AF65-F5344CB8AC3E}">
        <p14:creationId xmlns:p14="http://schemas.microsoft.com/office/powerpoint/2010/main" val="4218441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subhead, two column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A60DD58-05DE-E835-E697-CB9A9B0B94EE}"/>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432000" y="2735992"/>
            <a:ext cx="11088000" cy="3456000"/>
          </a:xfrm>
          <a:prstGeom prst="rect">
            <a:avLst/>
          </a:prstGeom>
        </p:spPr>
        <p:txBody>
          <a:bodyPr lIns="0" tIns="0" rIns="0" bIns="0" numCol="2"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cxnSp>
        <p:nvCxnSpPr>
          <p:cNvPr id="12" name="Straight Connector 11">
            <a:extLst>
              <a:ext uri="{FF2B5EF4-FFF2-40B4-BE49-F238E27FC236}">
                <a16:creationId xmlns:a16="http://schemas.microsoft.com/office/drawing/2014/main" id="{18E2133D-2149-6B45-BEAB-A2D5E225B5AD}"/>
              </a:ext>
            </a:extLst>
          </p:cNvPr>
          <p:cNvCxnSpPr>
            <a:cxnSpLocks/>
          </p:cNvCxnSpPr>
          <p:nvPr userDrawn="1"/>
        </p:nvCxnSpPr>
        <p:spPr>
          <a:xfrm>
            <a:off x="408789" y="6336000"/>
            <a:ext cx="1139921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BB79D01-2A70-DAF1-6A65-BC0424C2FEEC}"/>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4243720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subhead, two column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A60DD58-05DE-E835-E697-CB9A9B0B94EE}"/>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432000" y="2735992"/>
            <a:ext cx="11088000" cy="3456000"/>
          </a:xfrm>
          <a:prstGeom prst="rect">
            <a:avLst/>
          </a:prstGeom>
        </p:spPr>
        <p:txBody>
          <a:bodyPr lIns="0" tIns="0" rIns="0" bIns="0" numCol="2"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cxnSp>
        <p:nvCxnSpPr>
          <p:cNvPr id="12" name="Straight Connector 11">
            <a:extLst>
              <a:ext uri="{FF2B5EF4-FFF2-40B4-BE49-F238E27FC236}">
                <a16:creationId xmlns:a16="http://schemas.microsoft.com/office/drawing/2014/main" id="{18E2133D-2149-6B45-BEAB-A2D5E225B5AD}"/>
              </a:ext>
            </a:extLst>
          </p:cNvPr>
          <p:cNvCxnSpPr>
            <a:cxnSpLocks/>
          </p:cNvCxnSpPr>
          <p:nvPr userDrawn="1"/>
        </p:nvCxnSpPr>
        <p:spPr>
          <a:xfrm>
            <a:off x="408789" y="6336000"/>
            <a:ext cx="1139921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29FE9CC-24C2-9AAC-6340-A9E7BC324939}"/>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57332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Title, subhead, Three column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5C4A9B1-8C9A-5B25-6E7A-B9589ECCAD85}"/>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432000" y="2736000"/>
            <a:ext cx="11088000" cy="3456000"/>
          </a:xfrm>
          <a:prstGeom prst="rect">
            <a:avLst/>
          </a:prstGeom>
        </p:spPr>
        <p:txBody>
          <a:bodyPr lIns="0" tIns="0" rIns="0" bIns="0" numCol="3"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cxnSp>
        <p:nvCxnSpPr>
          <p:cNvPr id="12" name="Straight Connector 11">
            <a:extLst>
              <a:ext uri="{FF2B5EF4-FFF2-40B4-BE49-F238E27FC236}">
                <a16:creationId xmlns:a16="http://schemas.microsoft.com/office/drawing/2014/main" id="{6A9D545D-FD2F-4843-8588-07EBE7DDAA13}"/>
              </a:ext>
            </a:extLst>
          </p:cNvPr>
          <p:cNvCxnSpPr>
            <a:cxnSpLocks/>
          </p:cNvCxnSpPr>
          <p:nvPr userDrawn="1"/>
        </p:nvCxnSpPr>
        <p:spPr>
          <a:xfrm>
            <a:off x="432000" y="63487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07F89CB-5AF7-9C7B-6503-F287E127E820}"/>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28701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line slide with image A">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2C3761D-E146-5B7A-CD68-6CC98EA19A5F}"/>
              </a:ext>
            </a:extLst>
          </p:cNvPr>
          <p:cNvSpPr/>
          <p:nvPr userDrawn="1"/>
        </p:nvSpPr>
        <p:spPr>
          <a:xfrm>
            <a:off x="0" y="0"/>
            <a:ext cx="6096000"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354093" y="1647568"/>
            <a:ext cx="4909569" cy="3130069"/>
          </a:xfrm>
          <a:prstGeom prst="rect">
            <a:avLst/>
          </a:prstGeom>
        </p:spPr>
        <p:txBody>
          <a:bodyPr anchor="t">
            <a:normAutofit/>
          </a:bodyPr>
          <a:lstStyle>
            <a:lvl1pPr marL="0" indent="0">
              <a:lnSpc>
                <a:spcPts val="4200"/>
              </a:lnSpc>
              <a:defRPr sz="3600" b="1">
                <a:solidFill>
                  <a:schemeClr val="tx1"/>
                </a:solidFill>
              </a:defRPr>
            </a:lvl1pPr>
          </a:lstStyle>
          <a:p>
            <a:r>
              <a:rPr lang="en-GB"/>
              <a:t>Headline over a number of lines,</a:t>
            </a:r>
            <a:br>
              <a:rPr lang="en-GB"/>
            </a:br>
            <a:r>
              <a:rPr lang="en-GB"/>
              <a:t>keep to maximum of four lines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pPr algn="r"/>
              <a:t>‹#›</a:t>
            </a:fld>
            <a:endParaRPr lang="en-GB" sz="1200">
              <a:solidFill>
                <a:schemeClr val="tx1"/>
              </a:solidFill>
            </a:endParaRPr>
          </a:p>
        </p:txBody>
      </p:sp>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a:t>
            </a:r>
          </a:p>
        </p:txBody>
      </p:sp>
    </p:spTree>
    <p:extLst>
      <p:ext uri="{BB962C8B-B14F-4D97-AF65-F5344CB8AC3E}">
        <p14:creationId xmlns:p14="http://schemas.microsoft.com/office/powerpoint/2010/main" val="3043285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CON Grid Boxes 4UP Grey">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2277721" y="2088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4" name="Rectangle: Top Corners Rounded 3">
            <a:extLst>
              <a:ext uri="{FF2B5EF4-FFF2-40B4-BE49-F238E27FC236}">
                <a16:creationId xmlns:a16="http://schemas.microsoft.com/office/drawing/2014/main" id="{B540671A-ED56-3548-A508-080ABBDB5E58}"/>
              </a:ext>
            </a:extLst>
          </p:cNvPr>
          <p:cNvSpPr/>
          <p:nvPr userDrawn="1"/>
        </p:nvSpPr>
        <p:spPr>
          <a:xfrm>
            <a:off x="2277721"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6231884" y="2089034"/>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Lst>
          </p:cNvPr>
          <p:cNvSpPr/>
          <p:nvPr userDrawn="1"/>
        </p:nvSpPr>
        <p:spPr>
          <a:xfrm>
            <a:off x="6231884"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2277721" y="4649267"/>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5" name="Rectangle: Top Corners Rounded 24">
            <a:extLst>
              <a:ext uri="{FF2B5EF4-FFF2-40B4-BE49-F238E27FC236}">
                <a16:creationId xmlns:a16="http://schemas.microsoft.com/office/drawing/2014/main" id="{8FD6A08D-6DD3-C845-8B17-CC9297B607DC}"/>
              </a:ext>
            </a:extLst>
          </p:cNvPr>
          <p:cNvSpPr/>
          <p:nvPr userDrawn="1"/>
        </p:nvSpPr>
        <p:spPr>
          <a:xfrm>
            <a:off x="2277721" y="3749267"/>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6231884" y="4650427"/>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7" name="Rectangle: Top Corners Rounded 26">
            <a:extLst>
              <a:ext uri="{FF2B5EF4-FFF2-40B4-BE49-F238E27FC236}">
                <a16:creationId xmlns:a16="http://schemas.microsoft.com/office/drawing/2014/main" id="{B5A7277B-59DD-844A-A364-77AED24CBAC1}"/>
              </a:ext>
            </a:extLst>
          </p:cNvPr>
          <p:cNvSpPr/>
          <p:nvPr userDrawn="1"/>
        </p:nvSpPr>
        <p:spPr>
          <a:xfrm>
            <a:off x="6239447" y="3752201"/>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1ACF78F6-439A-384B-9C21-D11B5B50E050}"/>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a:t>Heading</a:t>
            </a:r>
          </a:p>
        </p:txBody>
      </p:sp>
      <p:pic>
        <p:nvPicPr>
          <p:cNvPr id="6" name="Picture 5">
            <a:extLst>
              <a:ext uri="{FF2B5EF4-FFF2-40B4-BE49-F238E27FC236}">
                <a16:creationId xmlns:a16="http://schemas.microsoft.com/office/drawing/2014/main" id="{2F244FF8-F4E4-0514-77D0-8D8D69F9337B}"/>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cxnSp>
        <p:nvCxnSpPr>
          <p:cNvPr id="7" name="Straight Connector 6">
            <a:extLst>
              <a:ext uri="{FF2B5EF4-FFF2-40B4-BE49-F238E27FC236}">
                <a16:creationId xmlns:a16="http://schemas.microsoft.com/office/drawing/2014/main" id="{7DBEB741-20EA-C36A-7EF8-DE1CD1F1AA0C}"/>
              </a:ext>
            </a:extLst>
          </p:cNvPr>
          <p:cNvCxnSpPr>
            <a:cxnSpLocks/>
          </p:cNvCxnSpPr>
          <p:nvPr userDrawn="1"/>
        </p:nvCxnSpPr>
        <p:spPr>
          <a:xfrm>
            <a:off x="432000" y="6336000"/>
            <a:ext cx="11384862"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918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CE947E-1F3C-4CE2-B205-42ACABCDF3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E34187EB-CD8C-4429-80A8-057E397FFC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278BCC8-525B-41FD-8646-596B1960C6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4574AD-8404-48D7-8DB8-BCC9125C3396}" type="datetimeFigureOut">
              <a:rPr lang="en-GB" smtClean="0"/>
              <a:t>22/05/2025</a:t>
            </a:fld>
            <a:endParaRPr lang="en-GB"/>
          </a:p>
        </p:txBody>
      </p:sp>
      <p:sp>
        <p:nvSpPr>
          <p:cNvPr id="5" name="Footer Placeholder 4">
            <a:extLst>
              <a:ext uri="{FF2B5EF4-FFF2-40B4-BE49-F238E27FC236}">
                <a16:creationId xmlns:a16="http://schemas.microsoft.com/office/drawing/2014/main" id="{882564A6-47BB-43DB-A152-9E15557601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E33BD63-EE18-4132-8F91-68A0A2C0DA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B67EA4-DCE3-FB49-A794-A4595EF638BC}" type="slidenum">
              <a:rPr lang="en-GB" smtClean="0"/>
              <a:t>‹#›</a:t>
            </a:fld>
            <a:endParaRPr lang="en-GB"/>
          </a:p>
        </p:txBody>
      </p:sp>
    </p:spTree>
    <p:extLst>
      <p:ext uri="{BB962C8B-B14F-4D97-AF65-F5344CB8AC3E}">
        <p14:creationId xmlns:p14="http://schemas.microsoft.com/office/powerpoint/2010/main" val="945044896"/>
      </p:ext>
    </p:extLst>
  </p:cSld>
  <p:clrMap bg1="dk1" tx1="lt1" bg2="dk2" tx2="lt2" accent1="accent1" accent2="accent2" accent3="accent3" accent4="accent4" accent5="accent5" accent6="accent6" hlink="hlink" folHlink="folHlink"/>
  <p:sldLayoutIdLst>
    <p:sldLayoutId id="2147483817" r:id="rId1"/>
    <p:sldLayoutId id="2147483785" r:id="rId2"/>
    <p:sldLayoutId id="2147483833" r:id="rId3"/>
    <p:sldLayoutId id="2147483834" r:id="rId4"/>
    <p:sldLayoutId id="2147483826" r:id="rId5"/>
    <p:sldLayoutId id="2147483931" r:id="rId6"/>
    <p:sldLayoutId id="2147483827" r:id="rId7"/>
    <p:sldLayoutId id="2147483818" r:id="rId8"/>
    <p:sldLayoutId id="2147483813" r:id="rId9"/>
    <p:sldLayoutId id="2147483814" r:id="rId10"/>
    <p:sldLayoutId id="2147483815" r:id="rId11"/>
    <p:sldLayoutId id="2147483799" r:id="rId12"/>
    <p:sldLayoutId id="2147483719" r:id="rId13"/>
    <p:sldLayoutId id="2147483938" r:id="rId14"/>
    <p:sldLayoutId id="2147483939" r:id="rId15"/>
    <p:sldLayoutId id="2147483933" r:id="rId16"/>
    <p:sldLayoutId id="2147483824" r:id="rId17"/>
    <p:sldLayoutId id="2147483926" r:id="rId18"/>
    <p:sldLayoutId id="2147483927" r:id="rId19"/>
    <p:sldLayoutId id="2147483929" r:id="rId20"/>
    <p:sldLayoutId id="2147483928" r:id="rId21"/>
    <p:sldLayoutId id="2147483930" r:id="rId22"/>
    <p:sldLayoutId id="2147483924" r:id="rId23"/>
    <p:sldLayoutId id="2147483940" r:id="rId24"/>
    <p:sldLayoutId id="2147483934" r:id="rId25"/>
    <p:sldLayoutId id="2147483936" r:id="rId26"/>
    <p:sldLayoutId id="2147483937" r:id="rId27"/>
    <p:sldLayoutId id="2147483825" r:id="rId28"/>
    <p:sldLayoutId id="2147483935" r:id="rId29"/>
    <p:sldLayoutId id="2147483941"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6.png"/><Relationship Id="rId7" Type="http://schemas.openxmlformats.org/officeDocument/2006/relationships/package" Target="../embeddings/Microsoft_PowerPoint_Presentation1.pptx"/><Relationship Id="rId2" Type="http://schemas.openxmlformats.org/officeDocument/2006/relationships/image" Target="../media/image20.png"/><Relationship Id="rId1" Type="http://schemas.openxmlformats.org/officeDocument/2006/relationships/slideLayout" Target="../slideLayouts/slideLayout30.xml"/><Relationship Id="rId6" Type="http://schemas.openxmlformats.org/officeDocument/2006/relationships/image" Target="../media/image30.emf"/><Relationship Id="rId5" Type="http://schemas.openxmlformats.org/officeDocument/2006/relationships/package" Target="../embeddings/Microsoft_PowerPoint_Presentation.pptx"/><Relationship Id="rId4" Type="http://schemas.openxmlformats.org/officeDocument/2006/relationships/hyperlink" Target="mailto:scwcsu.chis.datawarehouse@nhs.net"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s://gbr01.safelinks.protection.outlook.com/?url=https%3A%2F%2Fsupport-ew.ardens.org.uk%2Fsupport%2Fsolutions%2Farticles%2F31000155307-5-40-cqrs-searches&amp;data=05%7C02%7Ccorrinn.elford%40nhs.net%7C28412d7544374c28e36e08dcb52c4397%7C37c354b285b047f5b22207b48d774ee3%7C0%7C0%7C638584448993806910%7CUnknown%7CTWFpbGZsb3d8eyJWIjoiMC4wLjAwMDAiLCJQIjoiV2luMzIiLCJBTiI6Ik1haWwiLCJXVCI6Mn0%3D%7C0%7C%7C%7C&amp;sdata=56rD%2BT5m7y9vPQ9EqcvRZAY0hrfVgVdm1DNLSVrOE8s%3D&amp;reserved=0" TargetMode="External"/><Relationship Id="rId7"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Layout" Target="../slideLayouts/slideLayout30.xml"/><Relationship Id="rId6" Type="http://schemas.openxmlformats.org/officeDocument/2006/relationships/image" Target="../media/image24.png"/><Relationship Id="rId5" Type="http://schemas.openxmlformats.org/officeDocument/2006/relationships/hyperlink" Target="https://gbr01.safelinks.protection.outlook.com/?url=https%3A%2F%2Femail.ardens.org.uk%2Ft%2Fi-l-fsnky-iythbdrw-r%2F&amp;data=05%7C02%7Ccorrinn.elford%40nhs.net%7Cef6bff7a2972458939da08dcd23903c2%7C37c354b285b047f5b22207b48d774ee3%7C0%7C0%7C638616389519911487%7CUnknown%7CTWFpbGZsb3d8eyJWIjoiMC4wLjAwMDAiLCJQIjoiV2luMzIiLCJBTiI6Ik1haWwiLCJXVCI6Mn0%3D%7C0%7C%7C%7C&amp;sdata=6NDhTyK0PT7y9PVdXztjFKADnykBOSJeHCJRK5Y%2FyKs%3D&amp;reserved=0" TargetMode="Externa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hyperlink" Target="https://www.gov.uk/government/publications/single-dose-of-hpv-vaccine-jcvi-concluding-advice/jcvi-statement-on-a-one-dose-schedule-for-the-routine-hpv-immunisation-programme" TargetMode="External"/><Relationship Id="rId13" Type="http://schemas.openxmlformats.org/officeDocument/2006/relationships/hyperlink" Target="https://www.gov.uk/government/publications/hpv-vaccine-vaccination-guide-leaflet" TargetMode="External"/><Relationship Id="rId18" Type="http://schemas.openxmlformats.org/officeDocument/2006/relationships/image" Target="../media/image17.png"/><Relationship Id="rId3" Type="http://schemas.openxmlformats.org/officeDocument/2006/relationships/hyperlink" Target="https://www.gov.uk/government/publications/the-complete-routine-immunisation-schedule" TargetMode="External"/><Relationship Id="rId7" Type="http://schemas.openxmlformats.org/officeDocument/2006/relationships/slide" Target="slide11.xml"/><Relationship Id="rId12" Type="http://schemas.openxmlformats.org/officeDocument/2006/relationships/hyperlink" Target="https://assets.publishing.service.gov.uk/media/62291db38fa8f526d907f6c7/UKHSA-12304-HPV-healthcare-professional-factsheet.pdf" TargetMode="External"/><Relationship Id="rId17" Type="http://schemas.openxmlformats.org/officeDocument/2006/relationships/image" Target="../media/image16.png"/><Relationship Id="rId2" Type="http://schemas.openxmlformats.org/officeDocument/2006/relationships/image" Target="../media/image20.png"/><Relationship Id="rId16" Type="http://schemas.openxmlformats.org/officeDocument/2006/relationships/image" Target="../media/image24.png"/><Relationship Id="rId1" Type="http://schemas.openxmlformats.org/officeDocument/2006/relationships/slideLayout" Target="../slideLayouts/slideLayout30.xml"/><Relationship Id="rId6" Type="http://schemas.openxmlformats.org/officeDocument/2006/relationships/hyperlink" Target="https://www.nice.org.uk/guidance/ng218/resources/visual-summary-1-identifying-people-eligible-for-vaccination-and-opportunistic-vaccination-pdf-11072363005" TargetMode="External"/><Relationship Id="rId11" Type="http://schemas.openxmlformats.org/officeDocument/2006/relationships/hyperlink" Target="https://www.gov.uk/government/publications/hpv-vaccine-vaccination-guide-leaflet/information-on-the-hpv-vaccination-from-september-2023" TargetMode="External"/><Relationship Id="rId5" Type="http://schemas.openxmlformats.org/officeDocument/2006/relationships/image" Target="../media/image32.png"/><Relationship Id="rId15" Type="http://schemas.openxmlformats.org/officeDocument/2006/relationships/hyperlink" Target="https://www.cancerresearchuk.org/about-cancer/causes-of-cancer/infections-eg-hpv-and-cancer/the-hpv-vaccine?_gl=1*s5mdo4*_gcl_au*MTYwODM5MTg1My4xNzE1NjA3OTYx*_ga*NjY1MzE0Ny4xNzE1NjA3OTYx*_ga_58736Z2GNN*MTcxOTgyNzI3MS41LjEuMTcxOTgyNzQ0MS41NS4wLjA." TargetMode="External"/><Relationship Id="rId10" Type="http://schemas.openxmlformats.org/officeDocument/2006/relationships/hyperlink" Target="https://www.gov.uk/government/publications/hpv-universal-vaccination-guidance-for-health-professionals/hpv-vaccination-guidance-for-healthcare-practitioners" TargetMode="External"/><Relationship Id="rId4" Type="http://schemas.openxmlformats.org/officeDocument/2006/relationships/hyperlink" Target="https://www.gov.uk/government/publications/human-papillomavirus-hpv-the-green-book-chapter-18a" TargetMode="External"/><Relationship Id="rId9" Type="http://schemas.openxmlformats.org/officeDocument/2006/relationships/hyperlink" Target="http://www.gov.uk/government/publications/hpv-vaccination-programme-changes-from-september-2023-letter" TargetMode="External"/><Relationship Id="rId14" Type="http://schemas.openxmlformats.org/officeDocument/2006/relationships/hyperlink" Target="https://www.england.nhs.uk/long-read/nhs-vaccination-strategy/"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www.gov.uk/government/publications/hpv-vaccine-vaccination-guide-leaflet" TargetMode="External"/><Relationship Id="rId13" Type="http://schemas.openxmlformats.org/officeDocument/2006/relationships/image" Target="../media/image24.png"/><Relationship Id="rId3" Type="http://schemas.openxmlformats.org/officeDocument/2006/relationships/hyperlink" Target="https://assets.publishing.service.gov.uk/media/65290228244f8e00138e7524/Green-book-chapter-2-consent-12oct23.pdf" TargetMode="External"/><Relationship Id="rId7" Type="http://schemas.openxmlformats.org/officeDocument/2006/relationships/hyperlink" Target="https://www.gov.uk/government/publications/hpv-vaccination-and-cervical-cancer-addressing-the-myths" TargetMode="External"/><Relationship Id="rId12" Type="http://schemas.openxmlformats.org/officeDocument/2006/relationships/hyperlink" Target="https://www.msdconnect.co.uk/training-and-resources/gardasil-9/#healthcare-professional-resources" TargetMode="External"/><Relationship Id="rId2" Type="http://schemas.openxmlformats.org/officeDocument/2006/relationships/image" Target="../media/image20.png"/><Relationship Id="rId1" Type="http://schemas.openxmlformats.org/officeDocument/2006/relationships/slideLayout" Target="../slideLayouts/slideLayout30.xml"/><Relationship Id="rId6" Type="http://schemas.openxmlformats.org/officeDocument/2006/relationships/hyperlink" Target="https://www.gov.uk/government/publications/hpv-immunisation-programme-changes-from-april-2022-letter/annexe-c-vaccination-records-and-data-capture" TargetMode="External"/><Relationship Id="rId11" Type="http://schemas.openxmlformats.org/officeDocument/2006/relationships/hyperlink" Target="https://www.gov.uk/government/publications/hpv-vaccination-programme-from-september-2014-poster" TargetMode="External"/><Relationship Id="rId5" Type="http://schemas.openxmlformats.org/officeDocument/2006/relationships/hyperlink" Target="https://www.gov.uk/government/publications/hpv-immunisation-programme-changes-from-april-2022-letter/annexe-b-vaccine-coverage-data-collection" TargetMode="External"/><Relationship Id="rId15" Type="http://schemas.openxmlformats.org/officeDocument/2006/relationships/image" Target="../media/image17.png"/><Relationship Id="rId10" Type="http://schemas.openxmlformats.org/officeDocument/2006/relationships/hyperlink" Target="https://www.gov.uk/government/publications/human-papillomavirus-hpv-vaccination-record-card" TargetMode="External"/><Relationship Id="rId4" Type="http://schemas.openxmlformats.org/officeDocument/2006/relationships/hyperlink" Target="https://www.gov.uk/government/publications/hpv-immunisation-programme-changes-from-april-2022-letter/annexe-a-detailed-information-and-guidance-for-healthcare-professionals" TargetMode="External"/><Relationship Id="rId9" Type="http://schemas.openxmlformats.org/officeDocument/2006/relationships/hyperlink" Target="https://www.gov.uk/government/publications/hpv-vaccine-vaccination-guide-leaflet" TargetMode="External"/><Relationship Id="rId1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Layout" Target="../slideLayouts/slideLayout30.xml"/><Relationship Id="rId6" Type="http://schemas.openxmlformats.org/officeDocument/2006/relationships/image" Target="../media/image17.png"/><Relationship Id="rId5" Type="http://schemas.openxmlformats.org/officeDocument/2006/relationships/hyperlink" Target="mailto:england.imms@nhs.net" TargetMode="Externa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 Target="slide3.xml"/><Relationship Id="rId7"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0.xml"/><Relationship Id="rId6" Type="http://schemas.openxmlformats.org/officeDocument/2006/relationships/slide" Target="slide6.xml"/><Relationship Id="rId5" Type="http://schemas.openxmlformats.org/officeDocument/2006/relationships/slide" Target="slide5.xml"/><Relationship Id="rId4" Type="http://schemas.openxmlformats.org/officeDocument/2006/relationships/slide" Target="slide4.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30.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hyperlink" Target="https://www.gov.uk/government/news/hpv-vaccination-programme-moves-to-single-dose-from-september-2023" TargetMode="External"/><Relationship Id="rId7"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30.xml"/><Relationship Id="rId6" Type="http://schemas.openxmlformats.org/officeDocument/2006/relationships/image" Target="../media/image16.png"/><Relationship Id="rId5" Type="http://schemas.openxmlformats.org/officeDocument/2006/relationships/hyperlink" Target="https://www.england.nhs.uk/2023/11/nhs-sets-ambition-to-eliminate-cervical-cancer-by-2040/" TargetMode="External"/><Relationship Id="rId4" Type="http://schemas.openxmlformats.org/officeDocument/2006/relationships/hyperlink" Target="https://www.thelancet.com/journals/lancet/article/PIIS0140-6736(21)02178-4/abstract"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nhs.uk/service-search/find-a-sexual-health-clinic" TargetMode="External"/><Relationship Id="rId2" Type="http://schemas.openxmlformats.org/officeDocument/2006/relationships/image" Target="../media/image19.png"/><Relationship Id="rId1" Type="http://schemas.openxmlformats.org/officeDocument/2006/relationships/slideLayout" Target="../slideLayouts/slideLayout30.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hyperlink" Target="mailto:immunisations.nottinghamshire@intrahealth.co.uk" TargetMode="External"/><Relationship Id="rId13" Type="http://schemas.openxmlformats.org/officeDocument/2006/relationships/hyperlink" Target="https://assets.publishing.service.gov.uk/media/62291db38fa8f526d907f6c7/UKHSA-12304-HPV-healthcare-professional-factsheet.pdf" TargetMode="External"/><Relationship Id="rId3" Type="http://schemas.openxmlformats.org/officeDocument/2006/relationships/hyperlink" Target="https://bnf.nice.org.uk/treatment-summaries/immunisation-schedule/" TargetMode="External"/><Relationship Id="rId7" Type="http://schemas.openxmlformats.org/officeDocument/2006/relationships/hyperlink" Target="mailto:immunisations.derbyshire@intrahealth.co.uk" TargetMode="External"/><Relationship Id="rId12" Type="http://schemas.openxmlformats.org/officeDocument/2006/relationships/image" Target="../media/image22.png"/><Relationship Id="rId17" Type="http://schemas.openxmlformats.org/officeDocument/2006/relationships/image" Target="../media/image17.png"/><Relationship Id="rId2" Type="http://schemas.openxmlformats.org/officeDocument/2006/relationships/image" Target="../media/image20.png"/><Relationship Id="rId16" Type="http://schemas.openxmlformats.org/officeDocument/2006/relationships/image" Target="../media/image16.png"/><Relationship Id="rId1" Type="http://schemas.openxmlformats.org/officeDocument/2006/relationships/slideLayout" Target="../slideLayouts/slideLayout30.xml"/><Relationship Id="rId6" Type="http://schemas.openxmlformats.org/officeDocument/2006/relationships/hyperlink" Target="mailto:Imms.nhft@nhs.net" TargetMode="External"/><Relationship Id="rId11" Type="http://schemas.openxmlformats.org/officeDocument/2006/relationships/hyperlink" Target="https://assets.publishing.service.gov.uk/media/6495affb831311000c2962b7/UKHSA_12609_HPV_A3_Poster_02_WEB.pdf" TargetMode="External"/><Relationship Id="rId5" Type="http://schemas.openxmlformats.org/officeDocument/2006/relationships/hyperlink" Target="mailto:lpt.sais@nhs.net" TargetMode="External"/><Relationship Id="rId15" Type="http://schemas.openxmlformats.org/officeDocument/2006/relationships/image" Target="../media/image24.png"/><Relationship Id="rId10" Type="http://schemas.openxmlformats.org/officeDocument/2006/relationships/image" Target="../media/image21.png"/><Relationship Id="rId4" Type="http://schemas.openxmlformats.org/officeDocument/2006/relationships/hyperlink" Target="mailto:lhnt.sais@nhs.net" TargetMode="External"/><Relationship Id="rId9" Type="http://schemas.openxmlformats.org/officeDocument/2006/relationships/hyperlink" Target="https://assets.publishing.service.gov.uk/media/61007ad28fa8f5042e78724c/PHE_12082_HPV_record_card_2021.pdf" TargetMode="External"/><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0.png"/><Relationship Id="rId3" Type="http://schemas.openxmlformats.org/officeDocument/2006/relationships/hyperlink" Target="https://assets.publishing.service.gov.uk/media/649032b6b32b9e000ca969a7/HPV-green-book-chapter-18a-June-2023.pdf" TargetMode="External"/><Relationship Id="rId7" Type="http://schemas.openxmlformats.org/officeDocument/2006/relationships/hyperlink" Target="https://assets.publishing.service.gov.uk/media/6495affb831311000c2962b7/UKHSA_12609_HPV_A3_Poster_02_WEB.pdf" TargetMode="External"/><Relationship Id="rId12" Type="http://schemas.openxmlformats.org/officeDocument/2006/relationships/image" Target="../media/image23.png"/><Relationship Id="rId2" Type="http://schemas.openxmlformats.org/officeDocument/2006/relationships/hyperlink" Target="https://bnf.nice.org.uk/treatment-summaries/immunisation-schedule/" TargetMode="External"/><Relationship Id="rId1" Type="http://schemas.openxmlformats.org/officeDocument/2006/relationships/slideLayout" Target="../slideLayouts/slideLayout30.xml"/><Relationship Id="rId6" Type="http://schemas.openxmlformats.org/officeDocument/2006/relationships/image" Target="../media/image21.png"/><Relationship Id="rId11" Type="http://schemas.openxmlformats.org/officeDocument/2006/relationships/hyperlink" Target="https://assets.publishing.service.gov.uk/media/62291db38fa8f526d907f6c7/UKHSA-12304-HPV-healthcare-professional-factsheet.pdf" TargetMode="External"/><Relationship Id="rId5" Type="http://schemas.openxmlformats.org/officeDocument/2006/relationships/hyperlink" Target="https://assets.publishing.service.gov.uk/media/61007ad28fa8f5042e78724c/PHE_12082_HPV_record_card_2021.pdf" TargetMode="External"/><Relationship Id="rId15" Type="http://schemas.openxmlformats.org/officeDocument/2006/relationships/image" Target="../media/image17.png"/><Relationship Id="rId10"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hyperlink" Target="https://www.healthpublications.gov.uk/ViewArticle,$ArticleTypedDownloads.$ArticleDownload.$DirectLink_1.sdirect?sp=l601&amp;updateParts=articleDownloadDialogUpdateArea" TargetMode="External"/><Relationship Id="rId1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hyperlink" Target="https://assets.publishing.service.gov.uk/media/6231faa0d3bf7f5a86be8ff2/UKHSA-12322-HPV-vaccination-for-MSM-leaflet.pdf" TargetMode="External"/><Relationship Id="rId13" Type="http://schemas.openxmlformats.org/officeDocument/2006/relationships/image" Target="../media/image29.png"/><Relationship Id="rId3" Type="http://schemas.openxmlformats.org/officeDocument/2006/relationships/hyperlink" Target="https://assets.publishing.service.gov.uk/media/649032b6b32b9e000ca969a7/HPV-green-book-chapter-18a-June-2023.pdf" TargetMode="External"/><Relationship Id="rId7" Type="http://schemas.openxmlformats.org/officeDocument/2006/relationships/image" Target="../media/image26.png"/><Relationship Id="rId12" Type="http://schemas.openxmlformats.org/officeDocument/2006/relationships/hyperlink" Target="https://khub.net/documents/135939561/174090192/HPV+GBMSM+programme+training+slideset+June+23.pptx/42635b8d-9d25-881b-7f6e-60d61606aba3" TargetMode="External"/><Relationship Id="rId2" Type="http://schemas.openxmlformats.org/officeDocument/2006/relationships/image" Target="../media/image20.png"/><Relationship Id="rId1" Type="http://schemas.openxmlformats.org/officeDocument/2006/relationships/slideLayout" Target="../slideLayouts/slideLayout30.xml"/><Relationship Id="rId6" Type="http://schemas.openxmlformats.org/officeDocument/2006/relationships/hyperlink" Target="https://www.tht.org.uk/news/hpv-vaccination-moves-single-dose-september" TargetMode="External"/><Relationship Id="rId11" Type="http://schemas.openxmlformats.org/officeDocument/2006/relationships/image" Target="../media/image28.png"/><Relationship Id="rId5" Type="http://schemas.openxmlformats.org/officeDocument/2006/relationships/image" Target="../media/image24.png"/><Relationship Id="rId15" Type="http://schemas.openxmlformats.org/officeDocument/2006/relationships/image" Target="../media/image17.png"/><Relationship Id="rId10" Type="http://schemas.openxmlformats.org/officeDocument/2006/relationships/hyperlink" Target="https://assets.publishing.service.gov.uk/media/6231fad48fa8f56c239671a0/UKHSA-12322-HPV-vaccination-for-MSM-poster.pdf" TargetMode="External"/><Relationship Id="rId4" Type="http://schemas.openxmlformats.org/officeDocument/2006/relationships/hyperlink" Target="https://www.nhs.uk/service-search/find-a-sexual-health-clinic" TargetMode="External"/><Relationship Id="rId9" Type="http://schemas.openxmlformats.org/officeDocument/2006/relationships/image" Target="../media/image27.png"/><Relationship Id="rId1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hyperlink" Target="https://www.england.nhs.uk/long-read/general-practice-vaccination-and-immunisation-services-standards-and-core-contractual-requirements/" TargetMode="External"/><Relationship Id="rId7"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30.xml"/><Relationship Id="rId6" Type="http://schemas.openxmlformats.org/officeDocument/2006/relationships/image" Target="../media/image16.png"/><Relationship Id="rId5" Type="http://schemas.openxmlformats.org/officeDocument/2006/relationships/hyperlink" Target="https://www.gov.uk/government/statistics/human-papillomavirus-hpv-vaccine-coverage-estimates-in-england-2023-to-2024?utm_medium=email&amp;utm_campaign=govuk-notifications-topic&amp;utm_source=45886eec-d875-421d-84f2-c4f5f317a2c0&amp;utm_content=immediately" TargetMode="External"/><Relationship Id="rId4" Type="http://schemas.openxmlformats.org/officeDocument/2006/relationships/hyperlink" Target="https://www.england.nhs.uk/long-read/changes-to-the-gp-contract-in-2025-26/"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F29420-3DFE-6164-FCB2-6D6DD34D4873}"/>
              </a:ext>
            </a:extLst>
          </p:cNvPr>
          <p:cNvPicPr>
            <a:picLocks noChangeAspect="1"/>
          </p:cNvPicPr>
          <p:nvPr/>
        </p:nvPicPr>
        <p:blipFill>
          <a:blip r:embed="rId3"/>
          <a:stretch>
            <a:fillRect/>
          </a:stretch>
        </p:blipFill>
        <p:spPr>
          <a:xfrm>
            <a:off x="432000" y="1691640"/>
            <a:ext cx="5798828" cy="2816352"/>
          </a:xfrm>
          <a:prstGeom prst="rect">
            <a:avLst/>
          </a:prstGeom>
        </p:spPr>
      </p:pic>
      <p:sp>
        <p:nvSpPr>
          <p:cNvPr id="3" name="Subtitle 2">
            <a:extLst>
              <a:ext uri="{FF2B5EF4-FFF2-40B4-BE49-F238E27FC236}">
                <a16:creationId xmlns:a16="http://schemas.microsoft.com/office/drawing/2014/main" id="{2AB96998-8BA0-CF4D-B57F-DEBCAD1141C5}"/>
              </a:ext>
            </a:extLst>
          </p:cNvPr>
          <p:cNvSpPr>
            <a:spLocks noGrp="1"/>
          </p:cNvSpPr>
          <p:nvPr>
            <p:ph type="subTitle" idx="1"/>
          </p:nvPr>
        </p:nvSpPr>
        <p:spPr>
          <a:xfrm>
            <a:off x="432000" y="4637755"/>
            <a:ext cx="6764327" cy="1772189"/>
          </a:xfrm>
        </p:spPr>
        <p:txBody>
          <a:bodyPr vert="horz" lIns="0" tIns="0" rIns="0" bIns="0" rtlCol="0" anchor="t">
            <a:normAutofit fontScale="925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Improving human papillomavirus (HPV) vaccine uptake: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2400" b="1">
              <a:solidFill>
                <a:srgbClr val="0070C0"/>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A toolkit of information and resources for general practice</a:t>
            </a:r>
          </a:p>
          <a:p>
            <a:pPr marL="0" marR="0" lvl="0" indent="0" algn="l" defTabSz="457200" rtl="0" eaLnBrk="1" fontAlgn="auto" latinLnBrk="0" hangingPunct="1">
              <a:lnSpc>
                <a:spcPct val="100000"/>
              </a:lnSpc>
              <a:spcBef>
                <a:spcPts val="300"/>
              </a:spcBef>
              <a:spcAft>
                <a:spcPts val="0"/>
              </a:spcAft>
              <a:buClrTx/>
              <a:buSzTx/>
              <a:buFontTx/>
              <a:buNone/>
              <a:tabLst/>
              <a:defRPr/>
            </a:pPr>
            <a:endParaRPr kumimoji="0" lang="en-GB"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en-GB" sz="16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Published March 2025 Version 2.0 Review date March 2026</a:t>
            </a:r>
          </a:p>
          <a:p>
            <a:pPr marL="0" marR="0" lvl="0" indent="0" algn="l" defTabSz="457200" rtl="0" eaLnBrk="1" fontAlgn="auto" latinLnBrk="0" hangingPunct="1">
              <a:lnSpc>
                <a:spcPct val="100000"/>
              </a:lnSpc>
              <a:spcBef>
                <a:spcPts val="300"/>
              </a:spcBef>
              <a:spcAft>
                <a:spcPts val="0"/>
              </a:spcAft>
              <a:buClrTx/>
              <a:buSzTx/>
              <a:buFontTx/>
              <a:buNone/>
              <a:tabLst/>
              <a:defRPr/>
            </a:pPr>
            <a:r>
              <a:rPr lang="en-GB" sz="1000">
                <a:solidFill>
                  <a:srgbClr val="0070C0"/>
                </a:solidFill>
                <a:latin typeface="Arial" panose="020B0604020202020204" pitchFamily="34" charset="0"/>
                <a:cs typeface="Arial" panose="020B0604020202020204" pitchFamily="34" charset="0"/>
              </a:rPr>
              <a:t>With thanks to Surrey and Sussex Cancer Alliance who developed the toolkit</a:t>
            </a:r>
            <a:endParaRPr kumimoji="0" lang="en-GB" sz="11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300"/>
              </a:spcBef>
              <a:spcAft>
                <a:spcPts val="0"/>
              </a:spcAft>
              <a:buClrTx/>
              <a:buSzTx/>
              <a:buFontTx/>
              <a:buNone/>
              <a:tabLst/>
              <a:defRPr/>
            </a:pPr>
            <a:endParaRPr kumimoji="0" lang="en-GB" sz="16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endParaRPr>
          </a:p>
          <a:p>
            <a:endParaRPr lang="en-GB" sz="2200" b="1">
              <a:cs typeface="Arial" panose="020B0604020202020204"/>
            </a:endParaRPr>
          </a:p>
        </p:txBody>
      </p:sp>
      <p:pic>
        <p:nvPicPr>
          <p:cNvPr id="2" name="Picture 1">
            <a:extLst>
              <a:ext uri="{FF2B5EF4-FFF2-40B4-BE49-F238E27FC236}">
                <a16:creationId xmlns:a16="http://schemas.microsoft.com/office/drawing/2014/main" id="{65A61672-6B07-430D-791A-3469C5668683}"/>
              </a:ext>
            </a:extLst>
          </p:cNvPr>
          <p:cNvPicPr>
            <a:picLocks noChangeAspect="1"/>
          </p:cNvPicPr>
          <p:nvPr/>
        </p:nvPicPr>
        <p:blipFill>
          <a:blip r:embed="rId4"/>
          <a:stretch>
            <a:fillRect/>
          </a:stretch>
        </p:blipFill>
        <p:spPr>
          <a:xfrm>
            <a:off x="432000" y="283431"/>
            <a:ext cx="1627773" cy="749873"/>
          </a:xfrm>
          <a:prstGeom prst="rect">
            <a:avLst/>
          </a:prstGeom>
        </p:spPr>
      </p:pic>
    </p:spTree>
    <p:extLst>
      <p:ext uri="{BB962C8B-B14F-4D97-AF65-F5344CB8AC3E}">
        <p14:creationId xmlns:p14="http://schemas.microsoft.com/office/powerpoint/2010/main" val="3830231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F5BBD-4C2C-00E3-9F59-17F1AEAA144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011E839-0C4F-3BC0-D94C-6EA6C9294FF3}"/>
              </a:ext>
            </a:extLst>
          </p:cNvPr>
          <p:cNvPicPr>
            <a:picLocks noChangeAspect="1"/>
          </p:cNvPicPr>
          <p:nvPr/>
        </p:nvPicPr>
        <p:blipFill>
          <a:blip r:embed="rId2"/>
          <a:stretch>
            <a:fillRect/>
          </a:stretch>
        </p:blipFill>
        <p:spPr>
          <a:xfrm>
            <a:off x="98061" y="221925"/>
            <a:ext cx="669629" cy="804237"/>
          </a:xfrm>
          <a:prstGeom prst="rect">
            <a:avLst/>
          </a:prstGeom>
        </p:spPr>
      </p:pic>
      <p:sp>
        <p:nvSpPr>
          <p:cNvPr id="4" name="TextBox 3">
            <a:extLst>
              <a:ext uri="{FF2B5EF4-FFF2-40B4-BE49-F238E27FC236}">
                <a16:creationId xmlns:a16="http://schemas.microsoft.com/office/drawing/2014/main" id="{6E31484C-E563-C004-64E4-E813E6889F81}"/>
              </a:ext>
            </a:extLst>
          </p:cNvPr>
          <p:cNvSpPr txBox="1"/>
          <p:nvPr/>
        </p:nvSpPr>
        <p:spPr>
          <a:xfrm>
            <a:off x="767690" y="393210"/>
            <a:ext cx="4737358" cy="830997"/>
          </a:xfrm>
          <a:prstGeom prst="rect">
            <a:avLst/>
          </a:prstGeom>
          <a:noFill/>
        </p:spPr>
        <p:txBody>
          <a:bodyPr wrap="square" rtlCol="0">
            <a:spAutoFit/>
          </a:bodyPr>
          <a:lstStyle/>
          <a:p>
            <a:pPr lvl="0">
              <a:defRPr/>
            </a:pPr>
            <a:r>
              <a:rPr lang="en-GB" sz="2400" dirty="0">
                <a:solidFill>
                  <a:srgbClr val="0070C0"/>
                </a:solidFill>
                <a:latin typeface="Arial" panose="020B0604020202020204" pitchFamily="34" charset="0"/>
                <a:cs typeface="Arial" panose="020B0604020202020204" pitchFamily="34" charset="0"/>
              </a:rPr>
              <a:t>How can general practice help? Incomplete Immunisation Lists</a:t>
            </a:r>
          </a:p>
        </p:txBody>
      </p:sp>
      <p:pic>
        <p:nvPicPr>
          <p:cNvPr id="10" name="Picture 9" descr="A blue and white logo&#10;&#10;AI-generated content may be incorrect.">
            <a:extLst>
              <a:ext uri="{FF2B5EF4-FFF2-40B4-BE49-F238E27FC236}">
                <a16:creationId xmlns:a16="http://schemas.microsoft.com/office/drawing/2014/main" id="{A3782183-94D8-1FCF-4BA7-B5DD215A3AF2}"/>
              </a:ext>
            </a:extLst>
          </p:cNvPr>
          <p:cNvPicPr>
            <a:picLocks noChangeAspect="1"/>
          </p:cNvPicPr>
          <p:nvPr/>
        </p:nvPicPr>
        <p:blipFill>
          <a:blip r:embed="rId3"/>
          <a:stretch>
            <a:fillRect/>
          </a:stretch>
        </p:blipFill>
        <p:spPr>
          <a:xfrm>
            <a:off x="11380762" y="432000"/>
            <a:ext cx="683691" cy="646331"/>
          </a:xfrm>
          <a:prstGeom prst="rect">
            <a:avLst/>
          </a:prstGeom>
        </p:spPr>
      </p:pic>
      <p:sp>
        <p:nvSpPr>
          <p:cNvPr id="7" name="TextBox 6">
            <a:extLst>
              <a:ext uri="{FF2B5EF4-FFF2-40B4-BE49-F238E27FC236}">
                <a16:creationId xmlns:a16="http://schemas.microsoft.com/office/drawing/2014/main" id="{A04EF16D-F9FB-E837-06D4-5D658924B883}"/>
              </a:ext>
            </a:extLst>
          </p:cNvPr>
          <p:cNvSpPr txBox="1"/>
          <p:nvPr/>
        </p:nvSpPr>
        <p:spPr>
          <a:xfrm>
            <a:off x="380437" y="1346289"/>
            <a:ext cx="11236751" cy="5078313"/>
          </a:xfrm>
          <a:prstGeom prst="rect">
            <a:avLst/>
          </a:prstGeom>
          <a:noFill/>
        </p:spPr>
        <p:txBody>
          <a:bodyPr wrap="square">
            <a:spAutoFit/>
          </a:bodyPr>
          <a:lstStyle/>
          <a:p>
            <a:r>
              <a:rPr lang="en-GB" dirty="0"/>
              <a:t>Practices will receive a list of young people aged 16-18 years registered at your practice who have no record on the Child Health Information System (CHIS) as having received their HPV vaccination. The data will also include any other vaccines they are missing to enable you to 'Make Every Contact Count'. The list will be sent out via the East Midlands Primary Care Team to your practice generic email account. </a:t>
            </a:r>
          </a:p>
          <a:p>
            <a:endParaRPr lang="en-GB" dirty="0"/>
          </a:p>
          <a:p>
            <a:r>
              <a:rPr lang="en-GB" dirty="0"/>
              <a:t>Practices already receive Incomplete Immunisation lists from CHIS as per below </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800" b="0"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List of all children </a:t>
            </a:r>
            <a:r>
              <a:rPr lang="en-GB" sz="1800" dirty="0">
                <a:latin typeface="Arial" panose="020B0604020202020204" pitchFamily="34" charset="0"/>
                <a:ea typeface="Calibri" panose="020F0502020204030204" pitchFamily="34" charset="0"/>
                <a:cs typeface="Arial" panose="020B0604020202020204" pitchFamily="34" charset="0"/>
              </a:rPr>
              <a:t>0-</a:t>
            </a:r>
            <a:r>
              <a:rPr kumimoji="0" lang="en-GB" sz="1800" b="0"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5 missing immunisations (Appears Monthly)</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800" b="0"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List of all children 5-19 missing immunisations (Appears Every Other Month)</a:t>
            </a:r>
          </a:p>
          <a:p>
            <a:pPr marR="0" lvl="0" algn="l" defTabSz="457200" rtl="0" eaLnBrk="1" fontAlgn="auto" latinLnBrk="0" hangingPunct="1">
              <a:lnSpc>
                <a:spcPct val="100000"/>
              </a:lnSpc>
              <a:spcBef>
                <a:spcPts val="0"/>
              </a:spcBef>
              <a:spcAft>
                <a:spcPts val="0"/>
              </a:spcAft>
              <a:buClrTx/>
              <a:buSzTx/>
              <a:tabLst/>
              <a:defRPr/>
            </a:pPr>
            <a:endParaRPr lang="en-GB" dirty="0">
              <a:latin typeface="Arial" panose="020B0604020202020204" pitchFamily="34" charset="0"/>
              <a:ea typeface="Calibri" panose="020F0502020204030204" pitchFamily="34" charset="0"/>
              <a:cs typeface="Arial" panose="020B0604020202020204" pitchFamily="34" charset="0"/>
            </a:endParaRPr>
          </a:p>
          <a:p>
            <a:pPr marR="0" lvl="0" algn="l" defTabSz="457200" rtl="0" eaLnBrk="1" fontAlgn="auto" latinLnBrk="0" hangingPunct="1">
              <a:lnSpc>
                <a:spcPct val="100000"/>
              </a:lnSpc>
              <a:spcBef>
                <a:spcPts val="0"/>
              </a:spcBef>
              <a:spcAft>
                <a:spcPts val="0"/>
              </a:spcAft>
              <a:buClrTx/>
              <a:buSzTx/>
              <a:tabLst/>
              <a:defRPr/>
            </a:pPr>
            <a:r>
              <a:rPr kumimoji="0" lang="en-GB" sz="1800" b="0"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Please see below guidance on how to action the Incomplete Immunisation lists</a:t>
            </a:r>
          </a:p>
          <a:p>
            <a:pPr marR="0" lvl="0" algn="l" defTabSz="457200" rtl="0" eaLnBrk="1" fontAlgn="auto" latinLnBrk="0" hangingPunct="1">
              <a:lnSpc>
                <a:spcPct val="100000"/>
              </a:lnSpc>
              <a:spcBef>
                <a:spcPts val="0"/>
              </a:spcBef>
              <a:spcAft>
                <a:spcPts val="0"/>
              </a:spcAft>
              <a:buClrTx/>
              <a:buSzTx/>
              <a:tabLst/>
              <a:defRPr/>
            </a:pPr>
            <a:endParaRPr kumimoji="0" lang="en-GB" sz="1800" b="0"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en-GB" dirty="0">
              <a:latin typeface="Arial" panose="020B0604020202020204" pitchFamily="34" charset="0"/>
              <a:ea typeface="Calibri" panose="020F0502020204030204" pitchFamily="34" charset="0"/>
              <a:cs typeface="Arial" panose="020B0604020202020204" pitchFamily="34" charset="0"/>
            </a:endParaRPr>
          </a:p>
          <a:p>
            <a:pPr marR="0" lvl="0" algn="l" defTabSz="457200" rtl="0" eaLnBrk="1" fontAlgn="auto" latinLnBrk="0" hangingPunct="1">
              <a:lnSpc>
                <a:spcPct val="100000"/>
              </a:lnSpc>
              <a:spcBef>
                <a:spcPts val="0"/>
              </a:spcBef>
              <a:spcAft>
                <a:spcPts val="0"/>
              </a:spcAft>
              <a:buClrTx/>
              <a:buSzTx/>
              <a:tabLst/>
              <a:defRPr/>
            </a:pPr>
            <a:endParaRPr kumimoji="0" lang="en-GB" sz="1800" b="0"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a:p>
            <a:pPr marR="0" lvl="0" algn="l" defTabSz="457200" rtl="0" eaLnBrk="1" fontAlgn="auto" latinLnBrk="0" hangingPunct="1">
              <a:lnSpc>
                <a:spcPct val="100000"/>
              </a:lnSpc>
              <a:spcBef>
                <a:spcPts val="0"/>
              </a:spcBef>
              <a:spcAft>
                <a:spcPts val="0"/>
              </a:spcAft>
              <a:buClrTx/>
              <a:buSzTx/>
              <a:tabLst/>
              <a:defRPr/>
            </a:pPr>
            <a:endParaRPr kumimoji="0" lang="en-GB" sz="1800" b="0"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a:p>
            <a:pPr marR="0" lvl="0" algn="l" defTabSz="457200" rtl="0" eaLnBrk="1" fontAlgn="auto" latinLnBrk="0" hangingPunct="1">
              <a:lnSpc>
                <a:spcPct val="100000"/>
              </a:lnSpc>
              <a:spcBef>
                <a:spcPts val="0"/>
              </a:spcBef>
              <a:spcAft>
                <a:spcPts val="0"/>
              </a:spcAft>
              <a:buClrTx/>
              <a:buSzTx/>
              <a:tabLst/>
              <a:defRPr/>
            </a:pPr>
            <a:endParaRPr lang="en-GB" dirty="0">
              <a:latin typeface="Arial" panose="020B0604020202020204" pitchFamily="34" charset="0"/>
              <a:ea typeface="Calibri" panose="020F0502020204030204" pitchFamily="34" charset="0"/>
              <a:cs typeface="Arial" panose="020B0604020202020204" pitchFamily="34" charset="0"/>
            </a:endParaRPr>
          </a:p>
          <a:p>
            <a:pPr marR="0" lvl="0" algn="l" defTabSz="457200" rtl="0" eaLnBrk="1" fontAlgn="auto" latinLnBrk="0" hangingPunct="1">
              <a:lnSpc>
                <a:spcPct val="100000"/>
              </a:lnSpc>
              <a:spcBef>
                <a:spcPts val="0"/>
              </a:spcBef>
              <a:spcAft>
                <a:spcPts val="0"/>
              </a:spcAft>
              <a:buClrTx/>
              <a:buSzTx/>
              <a:tabLst/>
              <a:defRPr/>
            </a:pPr>
            <a:r>
              <a:rPr kumimoji="0" lang="en-GB" sz="1800" b="0"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EMIS guidance               SYSTMONE guidance</a:t>
            </a:r>
          </a:p>
          <a:p>
            <a:endParaRPr lang="en-GB" dirty="0"/>
          </a:p>
          <a:p>
            <a:r>
              <a:rPr lang="en-GB" dirty="0"/>
              <a:t>If you are not receiving these lists, please contact </a:t>
            </a:r>
            <a:r>
              <a:rPr lang="en-GB" dirty="0">
                <a:hlinkClick r:id="rId4"/>
              </a:rPr>
              <a:t>scwcsu.chis.datawarehouse@nhs.net</a:t>
            </a:r>
            <a:r>
              <a:rPr lang="en-GB" dirty="0"/>
              <a:t> </a:t>
            </a:r>
          </a:p>
        </p:txBody>
      </p:sp>
      <p:graphicFrame>
        <p:nvGraphicFramePr>
          <p:cNvPr id="11" name="Object 10">
            <a:hlinkClick r:id="" action="ppaction://ole?verb=0"/>
            <a:extLst>
              <a:ext uri="{FF2B5EF4-FFF2-40B4-BE49-F238E27FC236}">
                <a16:creationId xmlns:a16="http://schemas.microsoft.com/office/drawing/2014/main" id="{6BE7086D-5C3C-45AA-E343-47C83330A544}"/>
              </a:ext>
            </a:extLst>
          </p:cNvPr>
          <p:cNvGraphicFramePr>
            <a:graphicFrameLocks noChangeAspect="1"/>
          </p:cNvGraphicFramePr>
          <p:nvPr>
            <p:extLst>
              <p:ext uri="{D42A27DB-BD31-4B8C-83A1-F6EECF244321}">
                <p14:modId xmlns:p14="http://schemas.microsoft.com/office/powerpoint/2010/main" val="603342690"/>
              </p:ext>
            </p:extLst>
          </p:nvPr>
        </p:nvGraphicFramePr>
        <p:xfrm>
          <a:off x="574812" y="4471766"/>
          <a:ext cx="1233934" cy="952326"/>
        </p:xfrm>
        <a:graphic>
          <a:graphicData uri="http://schemas.openxmlformats.org/presentationml/2006/ole">
            <mc:AlternateContent xmlns:mc="http://schemas.openxmlformats.org/markup-compatibility/2006">
              <mc:Choice xmlns:v="urn:schemas-microsoft-com:vml" Requires="v">
                <p:oleObj name="Presentation" showAsIcon="1" r:id="rId5" imgW="914325" imgH="806255" progId="PowerPoint.Show.12">
                  <p:embed/>
                </p:oleObj>
              </mc:Choice>
              <mc:Fallback>
                <p:oleObj name="Presentation" showAsIcon="1" r:id="rId5" imgW="914325" imgH="806255" progId="PowerPoint.Show.12">
                  <p:embed/>
                  <p:pic>
                    <p:nvPicPr>
                      <p:cNvPr id="11" name="Object 10">
                        <a:hlinkClick r:id="" action="ppaction://ole?verb=0"/>
                        <a:extLst>
                          <a:ext uri="{FF2B5EF4-FFF2-40B4-BE49-F238E27FC236}">
                            <a16:creationId xmlns:a16="http://schemas.microsoft.com/office/drawing/2014/main" id="{6BE7086D-5C3C-45AA-E343-47C83330A544}"/>
                          </a:ext>
                        </a:extLst>
                      </p:cNvPr>
                      <p:cNvPicPr/>
                      <p:nvPr/>
                    </p:nvPicPr>
                    <p:blipFill>
                      <a:blip r:embed="rId6"/>
                      <a:stretch>
                        <a:fillRect/>
                      </a:stretch>
                    </p:blipFill>
                    <p:spPr>
                      <a:xfrm>
                        <a:off x="574812" y="4471766"/>
                        <a:ext cx="1233934" cy="952326"/>
                      </a:xfrm>
                      <a:prstGeom prst="rect">
                        <a:avLst/>
                      </a:prstGeom>
                    </p:spPr>
                  </p:pic>
                </p:oleObj>
              </mc:Fallback>
            </mc:AlternateContent>
          </a:graphicData>
        </a:graphic>
      </p:graphicFrame>
      <p:graphicFrame>
        <p:nvGraphicFramePr>
          <p:cNvPr id="12" name="Object 11">
            <a:hlinkClick r:id="" action="ppaction://ole?verb=0"/>
            <a:extLst>
              <a:ext uri="{FF2B5EF4-FFF2-40B4-BE49-F238E27FC236}">
                <a16:creationId xmlns:a16="http://schemas.microsoft.com/office/drawing/2014/main" id="{F9E43A71-C7D9-78BC-FFAC-04A5A7A5E00A}"/>
              </a:ext>
            </a:extLst>
          </p:cNvPr>
          <p:cNvGraphicFramePr>
            <a:graphicFrameLocks noChangeAspect="1"/>
          </p:cNvGraphicFramePr>
          <p:nvPr>
            <p:extLst>
              <p:ext uri="{D42A27DB-BD31-4B8C-83A1-F6EECF244321}">
                <p14:modId xmlns:p14="http://schemas.microsoft.com/office/powerpoint/2010/main" val="1719868405"/>
              </p:ext>
            </p:extLst>
          </p:nvPr>
        </p:nvGraphicFramePr>
        <p:xfrm>
          <a:off x="3310381" y="4517757"/>
          <a:ext cx="903402" cy="796750"/>
        </p:xfrm>
        <a:graphic>
          <a:graphicData uri="http://schemas.openxmlformats.org/presentationml/2006/ole">
            <mc:AlternateContent xmlns:mc="http://schemas.openxmlformats.org/markup-compatibility/2006">
              <mc:Choice xmlns:v="urn:schemas-microsoft-com:vml" Requires="v">
                <p:oleObj name="Presentation" showAsIcon="1" r:id="rId7" imgW="914325" imgH="806255" progId="PowerPoint.Show.12">
                  <p:embed/>
                </p:oleObj>
              </mc:Choice>
              <mc:Fallback>
                <p:oleObj name="Presentation" showAsIcon="1" r:id="rId7" imgW="914325" imgH="806255" progId="PowerPoint.Show.12">
                  <p:embed/>
                  <p:pic>
                    <p:nvPicPr>
                      <p:cNvPr id="12" name="Object 11">
                        <a:hlinkClick r:id="" action="ppaction://ole?verb=0"/>
                        <a:extLst>
                          <a:ext uri="{FF2B5EF4-FFF2-40B4-BE49-F238E27FC236}">
                            <a16:creationId xmlns:a16="http://schemas.microsoft.com/office/drawing/2014/main" id="{F9E43A71-C7D9-78BC-FFAC-04A5A7A5E00A}"/>
                          </a:ext>
                        </a:extLst>
                      </p:cNvPr>
                      <p:cNvPicPr/>
                      <p:nvPr/>
                    </p:nvPicPr>
                    <p:blipFill>
                      <a:blip r:embed="rId6"/>
                      <a:stretch>
                        <a:fillRect/>
                      </a:stretch>
                    </p:blipFill>
                    <p:spPr>
                      <a:xfrm>
                        <a:off x="3310381" y="4517757"/>
                        <a:ext cx="903402" cy="796750"/>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id="{E3E14F52-400D-1623-714C-B4575628A717}"/>
              </a:ext>
            </a:extLst>
          </p:cNvPr>
          <p:cNvPicPr>
            <a:picLocks noChangeAspect="1"/>
          </p:cNvPicPr>
          <p:nvPr/>
        </p:nvPicPr>
        <p:blipFill>
          <a:blip r:embed="rId8"/>
          <a:stretch>
            <a:fillRect/>
          </a:stretch>
        </p:blipFill>
        <p:spPr>
          <a:xfrm>
            <a:off x="9605634" y="456340"/>
            <a:ext cx="1627773" cy="646331"/>
          </a:xfrm>
          <a:prstGeom prst="rect">
            <a:avLst/>
          </a:prstGeom>
        </p:spPr>
      </p:pic>
    </p:spTree>
    <p:extLst>
      <p:ext uri="{BB962C8B-B14F-4D97-AF65-F5344CB8AC3E}">
        <p14:creationId xmlns:p14="http://schemas.microsoft.com/office/powerpoint/2010/main" val="3533432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65155C-20B2-2E51-7A71-C104EA87F073}"/>
              </a:ext>
            </a:extLst>
          </p:cNvPr>
          <p:cNvPicPr>
            <a:picLocks noChangeAspect="1"/>
          </p:cNvPicPr>
          <p:nvPr/>
        </p:nvPicPr>
        <p:blipFill>
          <a:blip r:embed="rId2"/>
          <a:stretch>
            <a:fillRect/>
          </a:stretch>
        </p:blipFill>
        <p:spPr>
          <a:xfrm>
            <a:off x="98061" y="221925"/>
            <a:ext cx="669629" cy="804237"/>
          </a:xfrm>
          <a:prstGeom prst="rect">
            <a:avLst/>
          </a:prstGeom>
        </p:spPr>
      </p:pic>
      <p:sp>
        <p:nvSpPr>
          <p:cNvPr id="4" name="TextBox 3">
            <a:extLst>
              <a:ext uri="{FF2B5EF4-FFF2-40B4-BE49-F238E27FC236}">
                <a16:creationId xmlns:a16="http://schemas.microsoft.com/office/drawing/2014/main" id="{21DDC955-17BA-2526-8D6A-C773964E8BB0}"/>
              </a:ext>
            </a:extLst>
          </p:cNvPr>
          <p:cNvSpPr txBox="1"/>
          <p:nvPr/>
        </p:nvSpPr>
        <p:spPr>
          <a:xfrm>
            <a:off x="767690" y="392679"/>
            <a:ext cx="4266842" cy="461665"/>
          </a:xfrm>
          <a:prstGeom prst="rect">
            <a:avLst/>
          </a:prstGeom>
          <a:noFill/>
        </p:spPr>
        <p:txBody>
          <a:bodyPr wrap="square" rtlCol="0">
            <a:spAutoFit/>
          </a:bodyPr>
          <a:lstStyle/>
          <a:p>
            <a:pPr lvl="0"/>
            <a:r>
              <a:rPr lang="en-GB" sz="2400">
                <a:solidFill>
                  <a:srgbClr val="0070C0"/>
                </a:solidFill>
                <a:latin typeface="Arial" panose="020B0604020202020204" pitchFamily="34" charset="0"/>
                <a:cs typeface="Arial" panose="020B0604020202020204" pitchFamily="34" charset="0"/>
              </a:rPr>
              <a:t>Ardens and HPV searches </a:t>
            </a:r>
          </a:p>
        </p:txBody>
      </p:sp>
      <p:grpSp>
        <p:nvGrpSpPr>
          <p:cNvPr id="5" name="Group 4">
            <a:extLst>
              <a:ext uri="{FF2B5EF4-FFF2-40B4-BE49-F238E27FC236}">
                <a16:creationId xmlns:a16="http://schemas.microsoft.com/office/drawing/2014/main" id="{CC4A23EB-6537-24FB-6CA4-3BEB93A65DEA}"/>
              </a:ext>
            </a:extLst>
          </p:cNvPr>
          <p:cNvGrpSpPr/>
          <p:nvPr/>
        </p:nvGrpSpPr>
        <p:grpSpPr>
          <a:xfrm>
            <a:off x="472658" y="1170747"/>
            <a:ext cx="11332800" cy="2772014"/>
            <a:chOff x="469835" y="1079228"/>
            <a:chExt cx="8457360" cy="2486462"/>
          </a:xfrm>
        </p:grpSpPr>
        <p:grpSp>
          <p:nvGrpSpPr>
            <p:cNvPr id="6" name="Group 5">
              <a:extLst>
                <a:ext uri="{FF2B5EF4-FFF2-40B4-BE49-F238E27FC236}">
                  <a16:creationId xmlns:a16="http://schemas.microsoft.com/office/drawing/2014/main" id="{90163078-EE38-1BE3-CBE3-3E8C4C019B0B}"/>
                </a:ext>
              </a:extLst>
            </p:cNvPr>
            <p:cNvGrpSpPr/>
            <p:nvPr/>
          </p:nvGrpSpPr>
          <p:grpSpPr>
            <a:xfrm>
              <a:off x="469835" y="1079228"/>
              <a:ext cx="8457360" cy="791967"/>
              <a:chOff x="452274" y="2648224"/>
              <a:chExt cx="8457360" cy="791967"/>
            </a:xfrm>
          </p:grpSpPr>
          <p:sp>
            <p:nvSpPr>
              <p:cNvPr id="8" name="Rounded Rectangle 10">
                <a:extLst>
                  <a:ext uri="{FF2B5EF4-FFF2-40B4-BE49-F238E27FC236}">
                    <a16:creationId xmlns:a16="http://schemas.microsoft.com/office/drawing/2014/main" id="{F3597AC2-F062-3DCB-930D-CEE32E326440}"/>
                  </a:ext>
                </a:extLst>
              </p:cNvPr>
              <p:cNvSpPr/>
              <p:nvPr/>
            </p:nvSpPr>
            <p:spPr>
              <a:xfrm>
                <a:off x="452274" y="2648224"/>
                <a:ext cx="8457360" cy="275906"/>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Ardens searches</a:t>
                </a:r>
              </a:p>
            </p:txBody>
          </p:sp>
          <p:sp>
            <p:nvSpPr>
              <p:cNvPr id="9" name="TextBox 8">
                <a:extLst>
                  <a:ext uri="{FF2B5EF4-FFF2-40B4-BE49-F238E27FC236}">
                    <a16:creationId xmlns:a16="http://schemas.microsoft.com/office/drawing/2014/main" id="{4908E4F2-8D65-312B-822C-349828554397}"/>
                  </a:ext>
                </a:extLst>
              </p:cNvPr>
              <p:cNvSpPr txBox="1"/>
              <p:nvPr/>
            </p:nvSpPr>
            <p:spPr>
              <a:xfrm>
                <a:off x="452274" y="2970869"/>
                <a:ext cx="7906520" cy="469322"/>
              </a:xfrm>
              <a:prstGeom prst="rect">
                <a:avLst/>
              </a:prstGeom>
              <a:noFill/>
            </p:spPr>
            <p:txBody>
              <a:bodyPr wrap="square" rtlCol="0">
                <a:spAutoFit/>
              </a:bodyPr>
              <a:lstStyle/>
              <a:p>
                <a:pPr>
                  <a:spcBef>
                    <a:spcPts val="300"/>
                  </a:spcBef>
                </a:pPr>
                <a:r>
                  <a:rPr lang="en-GB" sz="1400">
                    <a:latin typeface="Arial" panose="020B0604020202020204" pitchFamily="34" charset="0"/>
                    <a:cs typeface="Arial" panose="020B0604020202020204" pitchFamily="34" charset="0"/>
                  </a:rPr>
                  <a:t>To support data quality of HPV, Ardens have included </a:t>
                </a:r>
                <a:r>
                  <a:rPr lang="en-GB" sz="1400" u="sng">
                    <a:solidFill>
                      <a:srgbClr val="0563C1"/>
                    </a:solidFill>
                    <a:latin typeface="Arial" panose="020B0604020202020204" pitchFamily="34" charset="0"/>
                    <a:ea typeface="Calibri" panose="020F0502020204030204" pitchFamily="34" charset="0"/>
                    <a:cs typeface="Arial" panose="020B0604020202020204" pitchFamily="34" charset="0"/>
                    <a:hlinkClick r:id="rId3"/>
                  </a:rPr>
                  <a:t>5.40 CQRS Searches : Ardens EMIS Web</a:t>
                </a:r>
                <a:r>
                  <a:rPr lang="en-GB" sz="1400">
                    <a:latin typeface="Arial" panose="020B0604020202020204" pitchFamily="34" charset="0"/>
                    <a:cs typeface="Arial" panose="020B0604020202020204" pitchFamily="34" charset="0"/>
                  </a:rPr>
                  <a:t> as part of their CQRS search suite.</a:t>
                </a:r>
                <a:endParaRPr lang="en-GB" sz="1400">
                  <a:solidFill>
                    <a:srgbClr val="92D050"/>
                  </a:solidFill>
                  <a:latin typeface="Arial" panose="020B0604020202020204" pitchFamily="34" charset="0"/>
                  <a:cs typeface="Arial" panose="020B0604020202020204" pitchFamily="34" charset="0"/>
                </a:endParaRPr>
              </a:p>
            </p:txBody>
          </p:sp>
        </p:grpSp>
        <p:pic>
          <p:nvPicPr>
            <p:cNvPr id="7" name="Picture 6">
              <a:extLst>
                <a:ext uri="{FF2B5EF4-FFF2-40B4-BE49-F238E27FC236}">
                  <a16:creationId xmlns:a16="http://schemas.microsoft.com/office/drawing/2014/main" id="{410CCDB1-4735-6BF5-B5EB-AB45C5C2AEE0}"/>
                </a:ext>
              </a:extLst>
            </p:cNvPr>
            <p:cNvPicPr>
              <a:picLocks noChangeAspect="1"/>
            </p:cNvPicPr>
            <p:nvPr/>
          </p:nvPicPr>
          <p:blipFill>
            <a:blip r:embed="rId4"/>
            <a:stretch>
              <a:fillRect/>
            </a:stretch>
          </p:blipFill>
          <p:spPr>
            <a:xfrm>
              <a:off x="845965" y="1914233"/>
              <a:ext cx="6946603" cy="1651457"/>
            </a:xfrm>
            <a:prstGeom prst="rect">
              <a:avLst/>
            </a:prstGeom>
          </p:spPr>
        </p:pic>
      </p:grpSp>
      <p:grpSp>
        <p:nvGrpSpPr>
          <p:cNvPr id="10" name="Group 9">
            <a:extLst>
              <a:ext uri="{FF2B5EF4-FFF2-40B4-BE49-F238E27FC236}">
                <a16:creationId xmlns:a16="http://schemas.microsoft.com/office/drawing/2014/main" id="{B29BC28E-0C85-9399-8BB3-1BB5C19F0C11}"/>
              </a:ext>
            </a:extLst>
          </p:cNvPr>
          <p:cNvGrpSpPr/>
          <p:nvPr/>
        </p:nvGrpSpPr>
        <p:grpSpPr>
          <a:xfrm>
            <a:off x="469834" y="4081070"/>
            <a:ext cx="11332800" cy="2251424"/>
            <a:chOff x="452273" y="4213164"/>
            <a:chExt cx="8524109" cy="2251424"/>
          </a:xfrm>
        </p:grpSpPr>
        <p:sp>
          <p:nvSpPr>
            <p:cNvPr id="11" name="Rounded Rectangle 12">
              <a:extLst>
                <a:ext uri="{FF2B5EF4-FFF2-40B4-BE49-F238E27FC236}">
                  <a16:creationId xmlns:a16="http://schemas.microsoft.com/office/drawing/2014/main" id="{73A6E429-72AE-C1A5-3A7D-EED34E6568A3}"/>
                </a:ext>
              </a:extLst>
            </p:cNvPr>
            <p:cNvSpPr/>
            <p:nvPr/>
          </p:nvSpPr>
          <p:spPr>
            <a:xfrm>
              <a:off x="454849" y="4213164"/>
              <a:ext cx="8454784" cy="275906"/>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1400">
                  <a:solidFill>
                    <a:prstClr val="white"/>
                  </a:solidFill>
                  <a:latin typeface="Arial" panose="020B0604020202020204" pitchFamily="34" charset="0"/>
                  <a:cs typeface="Arial" panose="020B0604020202020204" pitchFamily="34" charset="0"/>
                </a:rPr>
                <a:t>New “Smart” Childhood Immunisations Template</a:t>
              </a:r>
              <a:endParaRPr kumimoji="0" lang="en-GB"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4F5F5DB2-57AF-D4AF-5807-9199C215B4B9}"/>
                </a:ext>
              </a:extLst>
            </p:cNvPr>
            <p:cNvSpPr/>
            <p:nvPr/>
          </p:nvSpPr>
          <p:spPr>
            <a:xfrm>
              <a:off x="452273" y="4517901"/>
              <a:ext cx="8524109" cy="1946687"/>
            </a:xfrm>
            <a:prstGeom prst="rect">
              <a:avLst/>
            </a:prstGeom>
          </p:spPr>
          <p:txBody>
            <a:bodyPr wrap="square">
              <a:spAutoFit/>
            </a:bodyPr>
            <a:lstStyle/>
            <a:p>
              <a:pPr>
                <a:spcBef>
                  <a:spcPts val="300"/>
                </a:spcBef>
                <a:spcAft>
                  <a:spcPts val="300"/>
                </a:spcAft>
              </a:pPr>
              <a:r>
                <a:rPr lang="en-GB" sz="1400">
                  <a:latin typeface="Arial" pitchFamily="34" charset="0"/>
                  <a:ea typeface="Calibri"/>
                  <a:cs typeface="Arial" pitchFamily="34" charset="0"/>
                </a:rPr>
                <a:t>Ardens have deployed a new version of the Childhood Immunisations Template (v18.45 or above), which includes the following:</a:t>
              </a:r>
            </a:p>
            <a:p>
              <a:pPr marL="171450" indent="-171450">
                <a:spcBef>
                  <a:spcPts val="300"/>
                </a:spcBef>
                <a:spcAft>
                  <a:spcPts val="300"/>
                </a:spcAft>
                <a:buFont typeface="Arial" panose="020B0604020202020204" pitchFamily="34" charset="0"/>
                <a:buChar char="•"/>
              </a:pPr>
              <a:r>
                <a:rPr lang="en-GB" sz="1400">
                  <a:latin typeface="Arial" pitchFamily="34" charset="0"/>
                  <a:ea typeface="Calibri"/>
                  <a:cs typeface="Arial" pitchFamily="34" charset="0"/>
                </a:rPr>
                <a:t>a new “smart” front page advising clinicians of which vaccines a child has had based on their age and vaccination history </a:t>
              </a:r>
            </a:p>
            <a:p>
              <a:pPr marL="171450" indent="-171450">
                <a:spcBef>
                  <a:spcPts val="300"/>
                </a:spcBef>
                <a:spcAft>
                  <a:spcPts val="300"/>
                </a:spcAft>
                <a:buFont typeface="Arial" panose="020B0604020202020204" pitchFamily="34" charset="0"/>
                <a:buChar char="•"/>
              </a:pPr>
              <a:r>
                <a:rPr lang="en-GB" sz="1400">
                  <a:latin typeface="Arial" pitchFamily="34" charset="0"/>
                  <a:ea typeface="Calibri"/>
                  <a:cs typeface="Arial" pitchFamily="34" charset="0"/>
                </a:rPr>
                <a:t>any catch-up vaccines the child is eligible for</a:t>
              </a:r>
            </a:p>
            <a:p>
              <a:pPr marL="171450" indent="-171450">
                <a:spcBef>
                  <a:spcPts val="300"/>
                </a:spcBef>
                <a:spcAft>
                  <a:spcPts val="600"/>
                </a:spcAft>
                <a:buFont typeface="Arial" panose="020B0604020202020204" pitchFamily="34" charset="0"/>
                <a:buChar char="•"/>
              </a:pPr>
              <a:r>
                <a:rPr lang="en-GB" sz="1400">
                  <a:latin typeface="Arial" pitchFamily="34" charset="0"/>
                  <a:ea typeface="Calibri"/>
                  <a:cs typeface="Arial" pitchFamily="34" charset="0"/>
                </a:rPr>
                <a:t>if a vaccine is contraindicated or has previously been declined. </a:t>
              </a:r>
            </a:p>
            <a:p>
              <a:pPr>
                <a:spcBef>
                  <a:spcPts val="300"/>
                </a:spcBef>
                <a:spcAft>
                  <a:spcPts val="300"/>
                </a:spcAft>
              </a:pPr>
              <a:r>
                <a:rPr lang="en-GB" sz="1400">
                  <a:latin typeface="Arial" pitchFamily="34" charset="0"/>
                  <a:ea typeface="Calibri"/>
                  <a:cs typeface="Arial" pitchFamily="34" charset="0"/>
                </a:rPr>
                <a:t>To find out more, please read the </a:t>
              </a:r>
              <a:r>
                <a:rPr lang="en-GB" sz="1400" u="sng">
                  <a:solidFill>
                    <a:srgbClr val="3ABD9A"/>
                  </a:solidFill>
                  <a:latin typeface="Arial" panose="020B0604020202020204" pitchFamily="34" charset="0"/>
                  <a:ea typeface="Calibri" panose="020F0502020204030204" pitchFamily="34" charset="0"/>
                  <a:hlinkClick r:id="rId5"/>
                </a:rPr>
                <a:t>Smart Childhood Immunisations Template support article</a:t>
              </a:r>
              <a:r>
                <a:rPr lang="en-GB" sz="1400" u="sng">
                  <a:solidFill>
                    <a:srgbClr val="3ABD9A"/>
                  </a:solidFill>
                  <a:latin typeface="Arial" panose="020B0604020202020204" pitchFamily="34" charset="0"/>
                  <a:ea typeface="Calibri" panose="020F0502020204030204" pitchFamily="34" charset="0"/>
                </a:rPr>
                <a:t>.</a:t>
              </a:r>
              <a:endParaRPr lang="en-GB" sz="1400">
                <a:latin typeface="Arial" pitchFamily="34" charset="0"/>
                <a:ea typeface="Calibri"/>
                <a:cs typeface="Arial" pitchFamily="34" charset="0"/>
              </a:endParaRPr>
            </a:p>
          </p:txBody>
        </p:sp>
      </p:grpSp>
      <p:pic>
        <p:nvPicPr>
          <p:cNvPr id="13" name="Picture 12">
            <a:extLst>
              <a:ext uri="{FF2B5EF4-FFF2-40B4-BE49-F238E27FC236}">
                <a16:creationId xmlns:a16="http://schemas.microsoft.com/office/drawing/2014/main" id="{384FC62E-8FB9-DA1C-DE3D-40430ADD3CFA}"/>
              </a:ext>
            </a:extLst>
          </p:cNvPr>
          <p:cNvPicPr>
            <a:picLocks noChangeAspect="1"/>
          </p:cNvPicPr>
          <p:nvPr/>
        </p:nvPicPr>
        <p:blipFill>
          <a:blip r:embed="rId6"/>
          <a:stretch>
            <a:fillRect/>
          </a:stretch>
        </p:blipFill>
        <p:spPr>
          <a:xfrm>
            <a:off x="98061" y="4081070"/>
            <a:ext cx="315915" cy="315915"/>
          </a:xfrm>
          <a:prstGeom prst="rect">
            <a:avLst/>
          </a:prstGeom>
        </p:spPr>
      </p:pic>
      <p:pic>
        <p:nvPicPr>
          <p:cNvPr id="14" name="Picture 13">
            <a:extLst>
              <a:ext uri="{FF2B5EF4-FFF2-40B4-BE49-F238E27FC236}">
                <a16:creationId xmlns:a16="http://schemas.microsoft.com/office/drawing/2014/main" id="{3C093E73-95E7-7EC5-21D6-AE47CB738BED}"/>
              </a:ext>
            </a:extLst>
          </p:cNvPr>
          <p:cNvPicPr>
            <a:picLocks noChangeAspect="1"/>
          </p:cNvPicPr>
          <p:nvPr/>
        </p:nvPicPr>
        <p:blipFill>
          <a:blip r:embed="rId6"/>
          <a:stretch>
            <a:fillRect/>
          </a:stretch>
        </p:blipFill>
        <p:spPr>
          <a:xfrm>
            <a:off x="99137" y="1170747"/>
            <a:ext cx="315915" cy="315915"/>
          </a:xfrm>
          <a:prstGeom prst="rect">
            <a:avLst/>
          </a:prstGeom>
        </p:spPr>
      </p:pic>
      <p:pic>
        <p:nvPicPr>
          <p:cNvPr id="15" name="Picture 14" descr="A blue and white logo&#10;&#10;AI-generated content may be incorrect.">
            <a:extLst>
              <a:ext uri="{FF2B5EF4-FFF2-40B4-BE49-F238E27FC236}">
                <a16:creationId xmlns:a16="http://schemas.microsoft.com/office/drawing/2014/main" id="{D57F8D18-9F23-A92A-0D86-531EC24C5736}"/>
              </a:ext>
            </a:extLst>
          </p:cNvPr>
          <p:cNvPicPr>
            <a:picLocks noChangeAspect="1"/>
          </p:cNvPicPr>
          <p:nvPr/>
        </p:nvPicPr>
        <p:blipFill>
          <a:blip r:embed="rId7"/>
          <a:stretch>
            <a:fillRect/>
          </a:stretch>
        </p:blipFill>
        <p:spPr>
          <a:xfrm>
            <a:off x="11380762" y="432000"/>
            <a:ext cx="683691" cy="646331"/>
          </a:xfrm>
          <a:prstGeom prst="rect">
            <a:avLst/>
          </a:prstGeom>
        </p:spPr>
      </p:pic>
      <p:pic>
        <p:nvPicPr>
          <p:cNvPr id="2" name="Picture 1">
            <a:extLst>
              <a:ext uri="{FF2B5EF4-FFF2-40B4-BE49-F238E27FC236}">
                <a16:creationId xmlns:a16="http://schemas.microsoft.com/office/drawing/2014/main" id="{C368A316-17AB-E470-8C9A-C2BC7CF8CFDC}"/>
              </a:ext>
            </a:extLst>
          </p:cNvPr>
          <p:cNvPicPr>
            <a:picLocks noChangeAspect="1"/>
          </p:cNvPicPr>
          <p:nvPr/>
        </p:nvPicPr>
        <p:blipFill>
          <a:blip r:embed="rId8"/>
          <a:stretch>
            <a:fillRect/>
          </a:stretch>
        </p:blipFill>
        <p:spPr>
          <a:xfrm>
            <a:off x="9605634" y="432000"/>
            <a:ext cx="1627773" cy="686640"/>
          </a:xfrm>
          <a:prstGeom prst="rect">
            <a:avLst/>
          </a:prstGeom>
        </p:spPr>
      </p:pic>
    </p:spTree>
    <p:extLst>
      <p:ext uri="{BB962C8B-B14F-4D97-AF65-F5344CB8AC3E}">
        <p14:creationId xmlns:p14="http://schemas.microsoft.com/office/powerpoint/2010/main" val="3646792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892FAF-5F90-818C-4C7D-6AF750A8BFE6}"/>
              </a:ext>
            </a:extLst>
          </p:cNvPr>
          <p:cNvPicPr>
            <a:picLocks noChangeAspect="1"/>
          </p:cNvPicPr>
          <p:nvPr/>
        </p:nvPicPr>
        <p:blipFill>
          <a:blip r:embed="rId2"/>
          <a:stretch>
            <a:fillRect/>
          </a:stretch>
        </p:blipFill>
        <p:spPr>
          <a:xfrm>
            <a:off x="98061" y="221925"/>
            <a:ext cx="669629" cy="804237"/>
          </a:xfrm>
          <a:prstGeom prst="rect">
            <a:avLst/>
          </a:prstGeom>
        </p:spPr>
      </p:pic>
      <p:sp>
        <p:nvSpPr>
          <p:cNvPr id="4" name="TextBox 3">
            <a:extLst>
              <a:ext uri="{FF2B5EF4-FFF2-40B4-BE49-F238E27FC236}">
                <a16:creationId xmlns:a16="http://schemas.microsoft.com/office/drawing/2014/main" id="{C131793D-791D-63E2-9937-779E820A7C4A}"/>
              </a:ext>
            </a:extLst>
          </p:cNvPr>
          <p:cNvSpPr txBox="1"/>
          <p:nvPr/>
        </p:nvSpPr>
        <p:spPr>
          <a:xfrm>
            <a:off x="767690" y="393210"/>
            <a:ext cx="5597599" cy="461665"/>
          </a:xfrm>
          <a:prstGeom prst="rect">
            <a:avLst/>
          </a:prstGeom>
          <a:noFill/>
        </p:spPr>
        <p:txBody>
          <a:bodyPr wrap="square" rtlCol="0">
            <a:spAutoFit/>
          </a:bodyPr>
          <a:lstStyle/>
          <a:p>
            <a:pPr lvl="0"/>
            <a:r>
              <a:rPr lang="en-GB" sz="2400">
                <a:solidFill>
                  <a:srgbClr val="0070C0"/>
                </a:solidFill>
                <a:latin typeface="Arial" panose="020B0604020202020204" pitchFamily="34" charset="0"/>
                <a:cs typeface="Arial" panose="020B0604020202020204" pitchFamily="34" charset="0"/>
              </a:rPr>
              <a:t>Resources for healthcare professionals</a:t>
            </a:r>
          </a:p>
        </p:txBody>
      </p:sp>
      <p:grpSp>
        <p:nvGrpSpPr>
          <p:cNvPr id="5" name="Group 4">
            <a:extLst>
              <a:ext uri="{FF2B5EF4-FFF2-40B4-BE49-F238E27FC236}">
                <a16:creationId xmlns:a16="http://schemas.microsoft.com/office/drawing/2014/main" id="{816168AE-04D2-557F-D45D-18C13B9444B2}"/>
              </a:ext>
            </a:extLst>
          </p:cNvPr>
          <p:cNvGrpSpPr/>
          <p:nvPr/>
        </p:nvGrpSpPr>
        <p:grpSpPr>
          <a:xfrm>
            <a:off x="504940" y="1276840"/>
            <a:ext cx="11332800" cy="1373439"/>
            <a:chOff x="452274" y="2648224"/>
            <a:chExt cx="7698864" cy="1373439"/>
          </a:xfrm>
        </p:grpSpPr>
        <p:sp>
          <p:nvSpPr>
            <p:cNvPr id="6" name="Rounded Rectangle 10">
              <a:extLst>
                <a:ext uri="{FF2B5EF4-FFF2-40B4-BE49-F238E27FC236}">
                  <a16:creationId xmlns:a16="http://schemas.microsoft.com/office/drawing/2014/main" id="{38FC3AA4-3447-5F55-6B93-CFFAA0E245C2}"/>
                </a:ext>
              </a:extLst>
            </p:cNvPr>
            <p:cNvSpPr/>
            <p:nvPr/>
          </p:nvSpPr>
          <p:spPr>
            <a:xfrm>
              <a:off x="452274" y="2648224"/>
              <a:ext cx="7698864" cy="275906"/>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HPV vaccination schedule</a:t>
              </a:r>
            </a:p>
          </p:txBody>
        </p:sp>
        <p:sp>
          <p:nvSpPr>
            <p:cNvPr id="7" name="TextBox 6">
              <a:extLst>
                <a:ext uri="{FF2B5EF4-FFF2-40B4-BE49-F238E27FC236}">
                  <a16:creationId xmlns:a16="http://schemas.microsoft.com/office/drawing/2014/main" id="{C77F6823-4388-EA65-C629-59E0873FCC1D}"/>
                </a:ext>
              </a:extLst>
            </p:cNvPr>
            <p:cNvSpPr txBox="1"/>
            <p:nvPr/>
          </p:nvSpPr>
          <p:spPr>
            <a:xfrm>
              <a:off x="452276" y="2990612"/>
              <a:ext cx="5791619" cy="1031051"/>
            </a:xfrm>
            <a:prstGeom prst="rect">
              <a:avLst/>
            </a:prstGeom>
            <a:noFill/>
          </p:spPr>
          <p:txBody>
            <a:bodyPr wrap="square" rtlCol="0">
              <a:spAutoFit/>
            </a:bodyPr>
            <a:lstStyle/>
            <a:p>
              <a:pPr>
                <a:spcBef>
                  <a:spcPts val="300"/>
                </a:spcBef>
              </a:pPr>
              <a:r>
                <a:rPr lang="en-GB" sz="1400">
                  <a:latin typeface="Arial" panose="020B0604020202020204" pitchFamily="34" charset="0"/>
                  <a:cs typeface="Arial" panose="020B0604020202020204" pitchFamily="34" charset="0"/>
                </a:rPr>
                <a:t>The vaccine schedule has been updated several times since its introduction.</a:t>
              </a:r>
            </a:p>
            <a:p>
              <a:pPr>
                <a:spcBef>
                  <a:spcPts val="300"/>
                </a:spcBef>
              </a:pPr>
              <a:r>
                <a:rPr lang="en-GB" sz="1400">
                  <a:hlinkClick r:id="rId3"/>
                </a:rPr>
                <a:t>Complete routine immunisation schedule - GOV.UK</a:t>
              </a:r>
              <a:endParaRPr lang="en-GB" sz="1400">
                <a:latin typeface="Arial" panose="020B0604020202020204" pitchFamily="34" charset="0"/>
                <a:cs typeface="Arial" panose="020B0604020202020204" pitchFamily="34" charset="0"/>
              </a:endParaRPr>
            </a:p>
            <a:p>
              <a:pPr>
                <a:spcBef>
                  <a:spcPts val="300"/>
                </a:spcBef>
              </a:pPr>
              <a:r>
                <a:rPr lang="en-GB" sz="1400">
                  <a:latin typeface="Arial" panose="020B0604020202020204" pitchFamily="34" charset="0"/>
                  <a:cs typeface="Arial" panose="020B0604020202020204" pitchFamily="34" charset="0"/>
                </a:rPr>
                <a:t>The </a:t>
              </a:r>
              <a:r>
                <a:rPr lang="en-GB" sz="1400">
                  <a:latin typeface="Arial" pitchFamily="34" charset="0"/>
                  <a:ea typeface="Calibri"/>
                  <a:cs typeface="Arial" pitchFamily="34" charset="0"/>
                </a:rPr>
                <a:t>Green Book, HPV chapter 18a provides Human papillomavirus (HPV) immunisation information for public health professionals, including updates – link via thumbnail </a:t>
              </a:r>
              <a:endParaRPr lang="en-GB" sz="1400" strike="sngStrike">
                <a:solidFill>
                  <a:srgbClr val="92D050"/>
                </a:solidFill>
                <a:highlight>
                  <a:srgbClr val="FFFF00"/>
                </a:highlight>
                <a:latin typeface="Arial" panose="020B0604020202020204" pitchFamily="34" charset="0"/>
                <a:cs typeface="Arial" panose="020B0604020202020204" pitchFamily="34" charset="0"/>
              </a:endParaRPr>
            </a:p>
          </p:txBody>
        </p:sp>
      </p:grpSp>
      <p:pic>
        <p:nvPicPr>
          <p:cNvPr id="8" name="Picture 7">
            <a:hlinkClick r:id="rId4"/>
            <a:extLst>
              <a:ext uri="{FF2B5EF4-FFF2-40B4-BE49-F238E27FC236}">
                <a16:creationId xmlns:a16="http://schemas.microsoft.com/office/drawing/2014/main" id="{622DB7CE-0A18-3793-3FEA-02A921EB36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6653" y="1606646"/>
            <a:ext cx="833133" cy="1178167"/>
          </a:xfrm>
          <a:prstGeom prst="rect">
            <a:avLst/>
          </a:prstGeom>
        </p:spPr>
      </p:pic>
      <p:grpSp>
        <p:nvGrpSpPr>
          <p:cNvPr id="9" name="Group 8">
            <a:extLst>
              <a:ext uri="{FF2B5EF4-FFF2-40B4-BE49-F238E27FC236}">
                <a16:creationId xmlns:a16="http://schemas.microsoft.com/office/drawing/2014/main" id="{546FFB64-2B92-DAAC-AD86-0638A3A3099F}"/>
              </a:ext>
            </a:extLst>
          </p:cNvPr>
          <p:cNvGrpSpPr/>
          <p:nvPr/>
        </p:nvGrpSpPr>
        <p:grpSpPr>
          <a:xfrm>
            <a:off x="469835" y="2838713"/>
            <a:ext cx="11332800" cy="956080"/>
            <a:chOff x="452274" y="4213164"/>
            <a:chExt cx="8524109" cy="956080"/>
          </a:xfrm>
        </p:grpSpPr>
        <p:sp>
          <p:nvSpPr>
            <p:cNvPr id="10" name="Rounded Rectangle 19">
              <a:extLst>
                <a:ext uri="{FF2B5EF4-FFF2-40B4-BE49-F238E27FC236}">
                  <a16:creationId xmlns:a16="http://schemas.microsoft.com/office/drawing/2014/main" id="{CC86F941-D3BC-49AA-1AD3-709871B9B35B}"/>
                </a:ext>
              </a:extLst>
            </p:cNvPr>
            <p:cNvSpPr/>
            <p:nvPr/>
          </p:nvSpPr>
          <p:spPr>
            <a:xfrm>
              <a:off x="454849" y="4213164"/>
              <a:ext cx="8454784" cy="275906"/>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1400">
                  <a:solidFill>
                    <a:prstClr val="white"/>
                  </a:solidFill>
                  <a:latin typeface="Arial" panose="020B0604020202020204" pitchFamily="34" charset="0"/>
                  <a:cs typeface="Arial" panose="020B0604020202020204" pitchFamily="34" charset="0"/>
                </a:rPr>
                <a:t>Opportunistic vaccination</a:t>
              </a:r>
              <a:endParaRPr kumimoji="0" lang="en-GB"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B0929872-A133-C389-0E66-16D3122E2777}"/>
                </a:ext>
              </a:extLst>
            </p:cNvPr>
            <p:cNvSpPr/>
            <p:nvPr/>
          </p:nvSpPr>
          <p:spPr>
            <a:xfrm>
              <a:off x="452274" y="4569080"/>
              <a:ext cx="8524109" cy="600164"/>
            </a:xfrm>
            <a:prstGeom prst="rect">
              <a:avLst/>
            </a:prstGeom>
          </p:spPr>
          <p:txBody>
            <a:bodyPr wrap="square">
              <a:spAutoFit/>
            </a:bodyPr>
            <a:lstStyle/>
            <a:p>
              <a:pPr marL="171450" indent="-171450">
                <a:spcBef>
                  <a:spcPts val="300"/>
                </a:spcBef>
                <a:spcAft>
                  <a:spcPts val="300"/>
                </a:spcAft>
                <a:buFont typeface="Arial" panose="020B0604020202020204" pitchFamily="34" charset="0"/>
                <a:buChar char="•"/>
              </a:pPr>
              <a:r>
                <a:rPr lang="en-GB" sz="1400">
                  <a:latin typeface="Arial" pitchFamily="34" charset="0"/>
                  <a:ea typeface="Calibri"/>
                  <a:cs typeface="Arial" pitchFamily="34" charset="0"/>
                  <a:hlinkClick r:id="rId6"/>
                </a:rPr>
                <a:t>NICE: Identifying people eligible for vaccination and opportunistic vaccination</a:t>
              </a:r>
              <a:endParaRPr lang="en-GB" sz="1400">
                <a:latin typeface="Arial" pitchFamily="34" charset="0"/>
                <a:ea typeface="Calibri"/>
                <a:cs typeface="Arial" pitchFamily="34" charset="0"/>
              </a:endParaRPr>
            </a:p>
            <a:p>
              <a:pPr marL="171450" indent="-171450">
                <a:spcBef>
                  <a:spcPts val="300"/>
                </a:spcBef>
                <a:spcAft>
                  <a:spcPts val="300"/>
                </a:spcAft>
                <a:buFont typeface="Arial" panose="020B0604020202020204" pitchFamily="34" charset="0"/>
                <a:buChar char="•"/>
              </a:pPr>
              <a:r>
                <a:rPr lang="en-GB" sz="1400">
                  <a:latin typeface="Arial" pitchFamily="34" charset="0"/>
                  <a:ea typeface="Calibri"/>
                  <a:cs typeface="Arial" pitchFamily="34" charset="0"/>
                  <a:hlinkClick r:id="rId7" action="ppaction://hlinksldjump"/>
                </a:rPr>
                <a:t>Ardens Searches</a:t>
              </a:r>
              <a:endParaRPr lang="en-GB" sz="1400">
                <a:latin typeface="Arial" pitchFamily="34" charset="0"/>
                <a:ea typeface="Calibri"/>
                <a:cs typeface="Arial" pitchFamily="34" charset="0"/>
              </a:endParaRPr>
            </a:p>
          </p:txBody>
        </p:sp>
      </p:grpSp>
      <p:grpSp>
        <p:nvGrpSpPr>
          <p:cNvPr id="12" name="Group 11">
            <a:extLst>
              <a:ext uri="{FF2B5EF4-FFF2-40B4-BE49-F238E27FC236}">
                <a16:creationId xmlns:a16="http://schemas.microsoft.com/office/drawing/2014/main" id="{E7409A38-C72C-8C8C-4B56-31374582786B}"/>
              </a:ext>
            </a:extLst>
          </p:cNvPr>
          <p:cNvGrpSpPr/>
          <p:nvPr/>
        </p:nvGrpSpPr>
        <p:grpSpPr>
          <a:xfrm>
            <a:off x="469835" y="3837230"/>
            <a:ext cx="11332800" cy="2870707"/>
            <a:chOff x="452274" y="4213164"/>
            <a:chExt cx="8524109" cy="2870707"/>
          </a:xfrm>
        </p:grpSpPr>
        <p:sp>
          <p:nvSpPr>
            <p:cNvPr id="13" name="Rounded Rectangle 12">
              <a:extLst>
                <a:ext uri="{FF2B5EF4-FFF2-40B4-BE49-F238E27FC236}">
                  <a16:creationId xmlns:a16="http://schemas.microsoft.com/office/drawing/2014/main" id="{4E9467E4-1A31-3578-4BF5-FA37565F5417}"/>
                </a:ext>
              </a:extLst>
            </p:cNvPr>
            <p:cNvSpPr/>
            <p:nvPr/>
          </p:nvSpPr>
          <p:spPr>
            <a:xfrm>
              <a:off x="454849" y="4213164"/>
              <a:ext cx="8454784" cy="275906"/>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1400">
                  <a:solidFill>
                    <a:prstClr val="white"/>
                  </a:solidFill>
                  <a:latin typeface="Arial" panose="020B0604020202020204" pitchFamily="34" charset="0"/>
                  <a:cs typeface="Arial" panose="020B0604020202020204" pitchFamily="34" charset="0"/>
                </a:rPr>
                <a:t>Supplementary resources</a:t>
              </a:r>
              <a:endParaRPr kumimoji="0" lang="en-GB"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Rectangle 13">
              <a:extLst>
                <a:ext uri="{FF2B5EF4-FFF2-40B4-BE49-F238E27FC236}">
                  <a16:creationId xmlns:a16="http://schemas.microsoft.com/office/drawing/2014/main" id="{3C7D1191-4AE5-2C73-A1E1-D49AD3F95BE2}"/>
                </a:ext>
              </a:extLst>
            </p:cNvPr>
            <p:cNvSpPr/>
            <p:nvPr/>
          </p:nvSpPr>
          <p:spPr>
            <a:xfrm>
              <a:off x="452274" y="4569080"/>
              <a:ext cx="8524109" cy="2514791"/>
            </a:xfrm>
            <a:prstGeom prst="rect">
              <a:avLst/>
            </a:prstGeom>
          </p:spPr>
          <p:txBody>
            <a:bodyPr wrap="square">
              <a:spAutoFit/>
            </a:bodyPr>
            <a:lstStyle/>
            <a:p>
              <a:pPr marL="171450" indent="-171450">
                <a:spcBef>
                  <a:spcPts val="300"/>
                </a:spcBef>
                <a:spcAft>
                  <a:spcPts val="300"/>
                </a:spcAft>
                <a:buFont typeface="Arial" panose="020B0604020202020204" pitchFamily="34" charset="0"/>
                <a:buChar char="•"/>
              </a:pPr>
              <a:r>
                <a:rPr lang="en-GB" sz="1400">
                  <a:latin typeface="Arial" pitchFamily="34" charset="0"/>
                  <a:ea typeface="Calibri"/>
                  <a:cs typeface="Arial" pitchFamily="34" charset="0"/>
                  <a:hlinkClick r:id="rId8"/>
                </a:rPr>
                <a:t>JCVI statement on a one-dose schedule for the routine HPV immunisation programme</a:t>
              </a:r>
              <a:endParaRPr lang="en-GB" sz="1400">
                <a:latin typeface="Arial" pitchFamily="34" charset="0"/>
                <a:ea typeface="Calibri"/>
                <a:cs typeface="Arial" pitchFamily="34" charset="0"/>
              </a:endParaRPr>
            </a:p>
            <a:p>
              <a:pPr marL="171450" indent="-171450">
                <a:spcBef>
                  <a:spcPts val="300"/>
                </a:spcBef>
                <a:spcAft>
                  <a:spcPts val="300"/>
                </a:spcAft>
                <a:buFont typeface="Arial" panose="020B0604020202020204" pitchFamily="34" charset="0"/>
                <a:buChar char="•"/>
              </a:pPr>
              <a:r>
                <a:rPr lang="en-GB" sz="1400">
                  <a:latin typeface="Arial" pitchFamily="34" charset="0"/>
                  <a:ea typeface="Calibri"/>
                  <a:cs typeface="Arial" pitchFamily="34" charset="0"/>
                  <a:hlinkClick r:id="rId9"/>
                </a:rPr>
                <a:t>HPV vaccination programme: changes from September 2023 letter</a:t>
              </a:r>
              <a:endParaRPr lang="en-GB" sz="1400">
                <a:latin typeface="Arial" pitchFamily="34" charset="0"/>
                <a:ea typeface="Calibri"/>
                <a:cs typeface="Arial" pitchFamily="34" charset="0"/>
              </a:endParaRPr>
            </a:p>
            <a:p>
              <a:pPr marL="171450" lvl="0" indent="-171450">
                <a:lnSpc>
                  <a:spcPct val="114000"/>
                </a:lnSpc>
                <a:spcBef>
                  <a:spcPts val="300"/>
                </a:spcBef>
                <a:spcAft>
                  <a:spcPts val="300"/>
                </a:spcAft>
                <a:buClr>
                  <a:schemeClr val="tx1"/>
                </a:buClr>
                <a:buFont typeface="Arial" panose="020B0604020202020204" pitchFamily="34" charset="0"/>
                <a:buChar char="•"/>
                <a:defRPr/>
              </a:pPr>
              <a:r>
                <a:rPr lang="en-GB" sz="1400" u="sng">
                  <a:solidFill>
                    <a:srgbClr val="A7A8AA"/>
                  </a:solidFill>
                  <a:latin typeface="Arial" pitchFamily="34" charset="0"/>
                  <a:ea typeface="Calibri"/>
                  <a:cs typeface="Arial" pitchFamily="34" charset="0"/>
                  <a:hlinkClick r:id="rId10"/>
                </a:rPr>
                <a:t>HPV vaccination guidance for healthcare practitioners (UKHSA)</a:t>
              </a:r>
              <a:endParaRPr lang="en-GB" sz="1400" u="sng">
                <a:solidFill>
                  <a:srgbClr val="A7A8AA"/>
                </a:solidFill>
                <a:latin typeface="Arial" pitchFamily="34" charset="0"/>
                <a:ea typeface="Calibri"/>
                <a:cs typeface="Arial" pitchFamily="34" charset="0"/>
              </a:endParaRPr>
            </a:p>
            <a:p>
              <a:pPr marL="171450" lvl="0" indent="-171450">
                <a:lnSpc>
                  <a:spcPct val="114000"/>
                </a:lnSpc>
                <a:spcBef>
                  <a:spcPts val="300"/>
                </a:spcBef>
                <a:spcAft>
                  <a:spcPts val="300"/>
                </a:spcAft>
                <a:buClr>
                  <a:schemeClr val="tx1"/>
                </a:buClr>
                <a:buFont typeface="Arial" panose="020B0604020202020204" pitchFamily="34" charset="0"/>
                <a:buChar char="•"/>
                <a:defRPr/>
              </a:pPr>
              <a:r>
                <a:rPr lang="en-GB" sz="1400" u="sng">
                  <a:solidFill>
                    <a:srgbClr val="A7A8AA"/>
                  </a:solidFill>
                  <a:latin typeface="Arial" pitchFamily="34" charset="0"/>
                  <a:ea typeface="Calibri"/>
                  <a:cs typeface="Arial" pitchFamily="34" charset="0"/>
                  <a:hlinkClick r:id="rId11"/>
                </a:rPr>
                <a:t>Information on the HPV vaccination from September 2023</a:t>
              </a:r>
              <a:endParaRPr lang="en-GB" sz="1400" u="sng">
                <a:solidFill>
                  <a:srgbClr val="A7A8AA"/>
                </a:solidFill>
                <a:latin typeface="Arial" pitchFamily="34" charset="0"/>
                <a:ea typeface="Calibri"/>
                <a:cs typeface="Arial" pitchFamily="34" charset="0"/>
              </a:endParaRPr>
            </a:p>
            <a:p>
              <a:pPr marL="171450" lvl="0" indent="-171450">
                <a:lnSpc>
                  <a:spcPct val="114000"/>
                </a:lnSpc>
                <a:spcBef>
                  <a:spcPts val="300"/>
                </a:spcBef>
                <a:spcAft>
                  <a:spcPts val="300"/>
                </a:spcAft>
                <a:buClr>
                  <a:schemeClr val="tx1"/>
                </a:buClr>
                <a:buFont typeface="Arial" panose="020B0604020202020204" pitchFamily="34" charset="0"/>
                <a:buChar char="•"/>
                <a:defRPr/>
              </a:pPr>
              <a:r>
                <a:rPr lang="en-GB" sz="1400" u="sng">
                  <a:solidFill>
                    <a:srgbClr val="A7A8AA"/>
                  </a:solidFill>
                  <a:latin typeface="Arial" pitchFamily="34" charset="0"/>
                  <a:ea typeface="Calibri"/>
                  <a:cs typeface="Arial" pitchFamily="34" charset="0"/>
                  <a:hlinkClick r:id="rId12"/>
                </a:rPr>
                <a:t>HPV Vaccines and Cervical Cancer Factsheet for Health Professionals</a:t>
              </a:r>
              <a:endParaRPr lang="en-GB" sz="1400" u="sng">
                <a:solidFill>
                  <a:srgbClr val="A7A8AA"/>
                </a:solidFill>
                <a:latin typeface="Arial" pitchFamily="34" charset="0"/>
                <a:ea typeface="Calibri"/>
                <a:cs typeface="Arial" pitchFamily="34" charset="0"/>
              </a:endParaRPr>
            </a:p>
            <a:p>
              <a:pPr marL="171450" lvl="0" indent="-171450">
                <a:lnSpc>
                  <a:spcPct val="114000"/>
                </a:lnSpc>
                <a:spcBef>
                  <a:spcPts val="300"/>
                </a:spcBef>
                <a:spcAft>
                  <a:spcPts val="300"/>
                </a:spcAft>
                <a:buClr>
                  <a:schemeClr val="tx1"/>
                </a:buClr>
                <a:buFont typeface="Arial" panose="020B0604020202020204" pitchFamily="34" charset="0"/>
                <a:buChar char="•"/>
                <a:defRPr/>
              </a:pPr>
              <a:r>
                <a:rPr lang="en-GB" sz="1400" u="sng">
                  <a:solidFill>
                    <a:srgbClr val="A7A8AA"/>
                  </a:solidFill>
                  <a:latin typeface="Arial" pitchFamily="34" charset="0"/>
                  <a:ea typeface="Calibri"/>
                  <a:cs typeface="Arial" pitchFamily="34" charset="0"/>
                  <a:hlinkClick r:id="rId13"/>
                </a:rPr>
                <a:t>HPV universal vaccination: leaflet (UKHSA) </a:t>
              </a:r>
              <a:endParaRPr lang="en-GB" sz="1400" u="sng">
                <a:solidFill>
                  <a:srgbClr val="A7A8AA"/>
                </a:solidFill>
                <a:latin typeface="Arial" pitchFamily="34" charset="0"/>
                <a:ea typeface="Calibri"/>
                <a:cs typeface="Arial" pitchFamily="34" charset="0"/>
              </a:endParaRPr>
            </a:p>
            <a:p>
              <a:pPr marL="171450" indent="-171450">
                <a:lnSpc>
                  <a:spcPct val="114000"/>
                </a:lnSpc>
                <a:spcBef>
                  <a:spcPts val="300"/>
                </a:spcBef>
                <a:spcAft>
                  <a:spcPts val="300"/>
                </a:spcAft>
                <a:buClr>
                  <a:schemeClr val="tx1"/>
                </a:buClr>
                <a:buFont typeface="Arial" panose="020B0604020202020204" pitchFamily="34" charset="0"/>
                <a:buChar char="•"/>
                <a:defRPr/>
              </a:pPr>
              <a:r>
                <a:rPr lang="en-GB" sz="1400" u="sng">
                  <a:solidFill>
                    <a:srgbClr val="A7A8AA"/>
                  </a:solidFill>
                  <a:latin typeface="Arial" pitchFamily="34" charset="0"/>
                  <a:ea typeface="Calibri"/>
                  <a:cs typeface="Arial" pitchFamily="34" charset="0"/>
                  <a:hlinkClick r:id="rId14"/>
                </a:rPr>
                <a:t>NHS England » NHS vaccination strategy</a:t>
              </a:r>
              <a:endParaRPr lang="en-GB" sz="1400" u="sng">
                <a:solidFill>
                  <a:srgbClr val="A7A8AA"/>
                </a:solidFill>
                <a:latin typeface="Arial" pitchFamily="34" charset="0"/>
                <a:ea typeface="Calibri"/>
                <a:cs typeface="Arial" pitchFamily="34" charset="0"/>
              </a:endParaRPr>
            </a:p>
            <a:p>
              <a:pPr marL="171450" indent="-171450">
                <a:lnSpc>
                  <a:spcPct val="114000"/>
                </a:lnSpc>
                <a:spcBef>
                  <a:spcPts val="300"/>
                </a:spcBef>
                <a:spcAft>
                  <a:spcPts val="300"/>
                </a:spcAft>
                <a:buClr>
                  <a:schemeClr val="tx1"/>
                </a:buClr>
                <a:buFont typeface="Arial" panose="020B0604020202020204" pitchFamily="34" charset="0"/>
                <a:buChar char="•"/>
                <a:defRPr/>
              </a:pPr>
              <a:r>
                <a:rPr lang="en-GB" sz="1400" u="sng">
                  <a:solidFill>
                    <a:srgbClr val="A7A8AA"/>
                  </a:solidFill>
                  <a:latin typeface="Arial" pitchFamily="34" charset="0"/>
                  <a:ea typeface="Calibri"/>
                  <a:cs typeface="Arial" pitchFamily="34" charset="0"/>
                  <a:hlinkClick r:id="rId15"/>
                </a:rPr>
                <a:t>The HPV vaccine | Cancer Research UK</a:t>
              </a:r>
              <a:endParaRPr lang="en-GB" sz="1400" u="sng">
                <a:solidFill>
                  <a:srgbClr val="A7A8AA"/>
                </a:solidFill>
                <a:latin typeface="Arial" pitchFamily="34" charset="0"/>
                <a:ea typeface="Calibri"/>
                <a:cs typeface="Arial" pitchFamily="34" charset="0"/>
              </a:endParaRPr>
            </a:p>
          </p:txBody>
        </p:sp>
      </p:grpSp>
      <p:pic>
        <p:nvPicPr>
          <p:cNvPr id="15" name="Picture 14">
            <a:extLst>
              <a:ext uri="{FF2B5EF4-FFF2-40B4-BE49-F238E27FC236}">
                <a16:creationId xmlns:a16="http://schemas.microsoft.com/office/drawing/2014/main" id="{AE58C21F-9E9F-142A-1367-CB41A1F74A56}"/>
              </a:ext>
            </a:extLst>
          </p:cNvPr>
          <p:cNvPicPr>
            <a:picLocks noChangeAspect="1"/>
          </p:cNvPicPr>
          <p:nvPr/>
        </p:nvPicPr>
        <p:blipFill>
          <a:blip r:embed="rId16"/>
          <a:stretch>
            <a:fillRect/>
          </a:stretch>
        </p:blipFill>
        <p:spPr>
          <a:xfrm>
            <a:off x="98061" y="3837230"/>
            <a:ext cx="315915" cy="315915"/>
          </a:xfrm>
          <a:prstGeom prst="rect">
            <a:avLst/>
          </a:prstGeom>
        </p:spPr>
      </p:pic>
      <p:pic>
        <p:nvPicPr>
          <p:cNvPr id="16" name="Picture 15">
            <a:extLst>
              <a:ext uri="{FF2B5EF4-FFF2-40B4-BE49-F238E27FC236}">
                <a16:creationId xmlns:a16="http://schemas.microsoft.com/office/drawing/2014/main" id="{49BFB225-42C1-F4FB-D284-038B3C685687}"/>
              </a:ext>
            </a:extLst>
          </p:cNvPr>
          <p:cNvPicPr>
            <a:picLocks noChangeAspect="1"/>
          </p:cNvPicPr>
          <p:nvPr/>
        </p:nvPicPr>
        <p:blipFill>
          <a:blip r:embed="rId16"/>
          <a:stretch>
            <a:fillRect/>
          </a:stretch>
        </p:blipFill>
        <p:spPr>
          <a:xfrm>
            <a:off x="98060" y="2838713"/>
            <a:ext cx="315915" cy="315915"/>
          </a:xfrm>
          <a:prstGeom prst="rect">
            <a:avLst/>
          </a:prstGeom>
        </p:spPr>
      </p:pic>
      <p:pic>
        <p:nvPicPr>
          <p:cNvPr id="17" name="Picture 16">
            <a:extLst>
              <a:ext uri="{FF2B5EF4-FFF2-40B4-BE49-F238E27FC236}">
                <a16:creationId xmlns:a16="http://schemas.microsoft.com/office/drawing/2014/main" id="{A787823D-330E-8BAA-0879-4A2BBCA46DD6}"/>
              </a:ext>
            </a:extLst>
          </p:cNvPr>
          <p:cNvPicPr>
            <a:picLocks noChangeAspect="1"/>
          </p:cNvPicPr>
          <p:nvPr/>
        </p:nvPicPr>
        <p:blipFill>
          <a:blip r:embed="rId16"/>
          <a:stretch>
            <a:fillRect/>
          </a:stretch>
        </p:blipFill>
        <p:spPr>
          <a:xfrm>
            <a:off x="98059" y="1275222"/>
            <a:ext cx="315915" cy="315915"/>
          </a:xfrm>
          <a:prstGeom prst="rect">
            <a:avLst/>
          </a:prstGeom>
        </p:spPr>
      </p:pic>
      <p:pic>
        <p:nvPicPr>
          <p:cNvPr id="18" name="Picture 17" descr="A blue and white logo&#10;&#10;AI-generated content may be incorrect.">
            <a:extLst>
              <a:ext uri="{FF2B5EF4-FFF2-40B4-BE49-F238E27FC236}">
                <a16:creationId xmlns:a16="http://schemas.microsoft.com/office/drawing/2014/main" id="{643A648F-3700-E61F-42EA-19E015422EE0}"/>
              </a:ext>
            </a:extLst>
          </p:cNvPr>
          <p:cNvPicPr>
            <a:picLocks noChangeAspect="1"/>
          </p:cNvPicPr>
          <p:nvPr/>
        </p:nvPicPr>
        <p:blipFill>
          <a:blip r:embed="rId17"/>
          <a:stretch>
            <a:fillRect/>
          </a:stretch>
        </p:blipFill>
        <p:spPr>
          <a:xfrm>
            <a:off x="11380762" y="432000"/>
            <a:ext cx="683691" cy="646331"/>
          </a:xfrm>
          <a:prstGeom prst="rect">
            <a:avLst/>
          </a:prstGeom>
        </p:spPr>
      </p:pic>
      <p:pic>
        <p:nvPicPr>
          <p:cNvPr id="2" name="Picture 1">
            <a:extLst>
              <a:ext uri="{FF2B5EF4-FFF2-40B4-BE49-F238E27FC236}">
                <a16:creationId xmlns:a16="http://schemas.microsoft.com/office/drawing/2014/main" id="{979AC7D7-D16F-2A77-38F5-940018C5864F}"/>
              </a:ext>
            </a:extLst>
          </p:cNvPr>
          <p:cNvPicPr>
            <a:picLocks noChangeAspect="1"/>
          </p:cNvPicPr>
          <p:nvPr/>
        </p:nvPicPr>
        <p:blipFill>
          <a:blip r:embed="rId18"/>
          <a:stretch>
            <a:fillRect/>
          </a:stretch>
        </p:blipFill>
        <p:spPr>
          <a:xfrm>
            <a:off x="9635452" y="458796"/>
            <a:ext cx="1627773" cy="646331"/>
          </a:xfrm>
          <a:prstGeom prst="rect">
            <a:avLst/>
          </a:prstGeom>
        </p:spPr>
      </p:pic>
    </p:spTree>
    <p:extLst>
      <p:ext uri="{BB962C8B-B14F-4D97-AF65-F5344CB8AC3E}">
        <p14:creationId xmlns:p14="http://schemas.microsoft.com/office/powerpoint/2010/main" val="4016767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7282BE-3150-774D-3B2C-D5F37B4695DE}"/>
              </a:ext>
            </a:extLst>
          </p:cNvPr>
          <p:cNvPicPr>
            <a:picLocks noChangeAspect="1"/>
          </p:cNvPicPr>
          <p:nvPr/>
        </p:nvPicPr>
        <p:blipFill>
          <a:blip r:embed="rId2"/>
          <a:stretch>
            <a:fillRect/>
          </a:stretch>
        </p:blipFill>
        <p:spPr>
          <a:xfrm>
            <a:off x="98061" y="221925"/>
            <a:ext cx="669629" cy="804237"/>
          </a:xfrm>
          <a:prstGeom prst="rect">
            <a:avLst/>
          </a:prstGeom>
        </p:spPr>
      </p:pic>
      <p:sp>
        <p:nvSpPr>
          <p:cNvPr id="4" name="TextBox 3">
            <a:extLst>
              <a:ext uri="{FF2B5EF4-FFF2-40B4-BE49-F238E27FC236}">
                <a16:creationId xmlns:a16="http://schemas.microsoft.com/office/drawing/2014/main" id="{23663D59-DCCB-4C5C-4ACC-DA4F3F14E5E1}"/>
              </a:ext>
            </a:extLst>
          </p:cNvPr>
          <p:cNvSpPr txBox="1"/>
          <p:nvPr/>
        </p:nvSpPr>
        <p:spPr>
          <a:xfrm>
            <a:off x="767690" y="371221"/>
            <a:ext cx="6090678" cy="461665"/>
          </a:xfrm>
          <a:prstGeom prst="rect">
            <a:avLst/>
          </a:prstGeom>
          <a:noFill/>
        </p:spPr>
        <p:txBody>
          <a:bodyPr wrap="square" rtlCol="0">
            <a:spAutoFit/>
          </a:bodyPr>
          <a:lstStyle/>
          <a:p>
            <a:r>
              <a:rPr lang="en-GB" sz="2400">
                <a:solidFill>
                  <a:srgbClr val="0070C0"/>
                </a:solidFill>
                <a:latin typeface="Arial" panose="020B0604020202020204" pitchFamily="34" charset="0"/>
                <a:cs typeface="Arial" panose="020B0604020202020204" pitchFamily="34" charset="0"/>
              </a:rPr>
              <a:t>Patient facing resources </a:t>
            </a:r>
          </a:p>
        </p:txBody>
      </p:sp>
      <p:grpSp>
        <p:nvGrpSpPr>
          <p:cNvPr id="6" name="Group 5">
            <a:extLst>
              <a:ext uri="{FF2B5EF4-FFF2-40B4-BE49-F238E27FC236}">
                <a16:creationId xmlns:a16="http://schemas.microsoft.com/office/drawing/2014/main" id="{FAB3DC52-236C-8BC3-9F6E-E426EBE86DEC}"/>
              </a:ext>
            </a:extLst>
          </p:cNvPr>
          <p:cNvGrpSpPr/>
          <p:nvPr/>
        </p:nvGrpSpPr>
        <p:grpSpPr>
          <a:xfrm>
            <a:off x="495997" y="1184446"/>
            <a:ext cx="11332800" cy="1512220"/>
            <a:chOff x="452274" y="4241800"/>
            <a:chExt cx="8524109" cy="1512220"/>
          </a:xfrm>
        </p:grpSpPr>
        <p:sp>
          <p:nvSpPr>
            <p:cNvPr id="7" name="Rounded Rectangle 17">
              <a:extLst>
                <a:ext uri="{FF2B5EF4-FFF2-40B4-BE49-F238E27FC236}">
                  <a16:creationId xmlns:a16="http://schemas.microsoft.com/office/drawing/2014/main" id="{D0312444-5907-A0A7-D6DB-57171B66081C}"/>
                </a:ext>
              </a:extLst>
            </p:cNvPr>
            <p:cNvSpPr/>
            <p:nvPr/>
          </p:nvSpPr>
          <p:spPr>
            <a:xfrm>
              <a:off x="454849" y="4241800"/>
              <a:ext cx="8378722" cy="252167"/>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1400" noProof="0">
                  <a:solidFill>
                    <a:prstClr val="white"/>
                  </a:solidFill>
                  <a:latin typeface="Arial" panose="020B0604020202020204" pitchFamily="34" charset="0"/>
                  <a:cs typeface="Arial" panose="020B0604020202020204" pitchFamily="34" charset="0"/>
                </a:rPr>
                <a:t>Practical tools</a:t>
              </a:r>
              <a:endParaRPr kumimoji="0" lang="en-GB"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Rectangle 7">
              <a:extLst>
                <a:ext uri="{FF2B5EF4-FFF2-40B4-BE49-F238E27FC236}">
                  <a16:creationId xmlns:a16="http://schemas.microsoft.com/office/drawing/2014/main" id="{D0B8BAD6-48B2-972C-E24F-EE022EEA0C8E}"/>
                </a:ext>
              </a:extLst>
            </p:cNvPr>
            <p:cNvSpPr/>
            <p:nvPr/>
          </p:nvSpPr>
          <p:spPr>
            <a:xfrm>
              <a:off x="452274" y="4569080"/>
              <a:ext cx="8524109" cy="1184940"/>
            </a:xfrm>
            <a:prstGeom prst="rect">
              <a:avLst/>
            </a:prstGeom>
          </p:spPr>
          <p:txBody>
            <a:bodyPr wrap="square">
              <a:spAutoFit/>
            </a:bodyPr>
            <a:lstStyle/>
            <a:p>
              <a:pPr marL="171450" indent="-171450">
                <a:spcBef>
                  <a:spcPts val="300"/>
                </a:spcBef>
                <a:spcAft>
                  <a:spcPts val="300"/>
                </a:spcAft>
                <a:buFont typeface="Arial" panose="020B0604020202020204" pitchFamily="34" charset="0"/>
                <a:buChar char="•"/>
                <a:defRPr/>
              </a:pPr>
              <a:r>
                <a:rPr lang="en-GB" sz="1400">
                  <a:latin typeface="Arial" pitchFamily="34" charset="0"/>
                  <a:ea typeface="Calibri"/>
                  <a:cs typeface="Arial" pitchFamily="34" charset="0"/>
                  <a:hlinkClick r:id="rId3"/>
                </a:rPr>
                <a:t>The Green Book, chapter 2, Consent</a:t>
              </a:r>
              <a:endParaRPr lang="en-GB" sz="1400">
                <a:latin typeface="Arial" pitchFamily="34" charset="0"/>
                <a:ea typeface="Calibri"/>
                <a:cs typeface="Arial" pitchFamily="34" charset="0"/>
              </a:endParaRPr>
            </a:p>
            <a:p>
              <a:pPr marL="171450" indent="-171450">
                <a:spcBef>
                  <a:spcPts val="300"/>
                </a:spcBef>
                <a:spcAft>
                  <a:spcPts val="300"/>
                </a:spcAft>
                <a:buFont typeface="Arial" panose="020B0604020202020204" pitchFamily="34" charset="0"/>
                <a:buChar char="•"/>
              </a:pPr>
              <a:r>
                <a:rPr lang="en-GB" sz="1400">
                  <a:latin typeface="Arial" pitchFamily="34" charset="0"/>
                  <a:ea typeface="Calibri"/>
                  <a:cs typeface="Arial" pitchFamily="34" charset="0"/>
                  <a:hlinkClick r:id="rId4"/>
                </a:rPr>
                <a:t>Detailed information and guidance for healthcare professionals</a:t>
              </a:r>
              <a:endParaRPr lang="en-GB" sz="1400">
                <a:latin typeface="Arial" pitchFamily="34" charset="0"/>
                <a:ea typeface="Calibri"/>
                <a:cs typeface="Arial" pitchFamily="34" charset="0"/>
              </a:endParaRPr>
            </a:p>
            <a:p>
              <a:pPr marL="171450" indent="-171450">
                <a:spcBef>
                  <a:spcPts val="300"/>
                </a:spcBef>
                <a:spcAft>
                  <a:spcPts val="300"/>
                </a:spcAft>
                <a:buFont typeface="Arial" panose="020B0604020202020204" pitchFamily="34" charset="0"/>
                <a:buChar char="•"/>
              </a:pPr>
              <a:r>
                <a:rPr lang="en-GB" sz="1400">
                  <a:latin typeface="Arial" pitchFamily="34" charset="0"/>
                  <a:ea typeface="Calibri"/>
                  <a:cs typeface="Arial" pitchFamily="34" charset="0"/>
                  <a:hlinkClick r:id="rId5"/>
                </a:rPr>
                <a:t>Vaccine coverage data collection</a:t>
              </a:r>
              <a:endParaRPr lang="en-GB" sz="1400">
                <a:latin typeface="Arial" pitchFamily="34" charset="0"/>
                <a:ea typeface="Calibri"/>
                <a:cs typeface="Arial" pitchFamily="34" charset="0"/>
              </a:endParaRPr>
            </a:p>
            <a:p>
              <a:pPr marL="171450" indent="-171450">
                <a:spcBef>
                  <a:spcPts val="300"/>
                </a:spcBef>
                <a:spcAft>
                  <a:spcPts val="300"/>
                </a:spcAft>
                <a:buFont typeface="Arial" panose="020B0604020202020204" pitchFamily="34" charset="0"/>
                <a:buChar char="•"/>
              </a:pPr>
              <a:r>
                <a:rPr lang="en-GB" sz="1400">
                  <a:latin typeface="Arial" pitchFamily="34" charset="0"/>
                  <a:ea typeface="Calibri"/>
                  <a:cs typeface="Arial" pitchFamily="34" charset="0"/>
                  <a:hlinkClick r:id="rId6"/>
                </a:rPr>
                <a:t>Vaccination records and data capture</a:t>
              </a:r>
              <a:endParaRPr lang="en-GB" sz="1400">
                <a:latin typeface="Arial" pitchFamily="34" charset="0"/>
                <a:ea typeface="Calibri"/>
                <a:cs typeface="Arial" pitchFamily="34" charset="0"/>
              </a:endParaRPr>
            </a:p>
          </p:txBody>
        </p:sp>
      </p:grpSp>
      <p:grpSp>
        <p:nvGrpSpPr>
          <p:cNvPr id="10" name="Group 9">
            <a:extLst>
              <a:ext uri="{FF2B5EF4-FFF2-40B4-BE49-F238E27FC236}">
                <a16:creationId xmlns:a16="http://schemas.microsoft.com/office/drawing/2014/main" id="{4F98E227-4C35-A4E1-B4C2-449E84AC71BA}"/>
              </a:ext>
            </a:extLst>
          </p:cNvPr>
          <p:cNvGrpSpPr/>
          <p:nvPr/>
        </p:nvGrpSpPr>
        <p:grpSpPr>
          <a:xfrm>
            <a:off x="498891" y="3028398"/>
            <a:ext cx="11332800" cy="1804608"/>
            <a:chOff x="452274" y="4241800"/>
            <a:chExt cx="8524109" cy="1804608"/>
          </a:xfrm>
        </p:grpSpPr>
        <p:sp>
          <p:nvSpPr>
            <p:cNvPr id="11" name="Rounded Rectangle 22">
              <a:extLst>
                <a:ext uri="{FF2B5EF4-FFF2-40B4-BE49-F238E27FC236}">
                  <a16:creationId xmlns:a16="http://schemas.microsoft.com/office/drawing/2014/main" id="{5BE5DB59-54DF-EF40-2932-1F0EF2140991}"/>
                </a:ext>
              </a:extLst>
            </p:cNvPr>
            <p:cNvSpPr/>
            <p:nvPr/>
          </p:nvSpPr>
          <p:spPr>
            <a:xfrm>
              <a:off x="454849" y="4241800"/>
              <a:ext cx="8378722" cy="252167"/>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1400" noProof="0">
                  <a:solidFill>
                    <a:prstClr val="white"/>
                  </a:solidFill>
                  <a:latin typeface="Arial" panose="020B0604020202020204" pitchFamily="34" charset="0"/>
                  <a:cs typeface="Arial" panose="020B0604020202020204" pitchFamily="34" charset="0"/>
                </a:rPr>
                <a:t>Patient facing resources</a:t>
              </a:r>
              <a:endParaRPr kumimoji="0" lang="en-GB"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41CDA403-ABA4-9D78-7D2B-47EA84B45731}"/>
                </a:ext>
              </a:extLst>
            </p:cNvPr>
            <p:cNvSpPr/>
            <p:nvPr/>
          </p:nvSpPr>
          <p:spPr>
            <a:xfrm>
              <a:off x="452274" y="4569080"/>
              <a:ext cx="8524109" cy="1477328"/>
            </a:xfrm>
            <a:prstGeom prst="rect">
              <a:avLst/>
            </a:prstGeom>
          </p:spPr>
          <p:txBody>
            <a:bodyPr wrap="square">
              <a:spAutoFit/>
            </a:bodyPr>
            <a:lstStyle/>
            <a:p>
              <a:pPr marL="171450" indent="-171450">
                <a:spcBef>
                  <a:spcPts val="300"/>
                </a:spcBef>
                <a:spcAft>
                  <a:spcPts val="300"/>
                </a:spcAft>
                <a:buFont typeface="Arial" panose="020B0604020202020204" pitchFamily="34" charset="0"/>
                <a:buChar char="•"/>
              </a:pPr>
              <a:r>
                <a:rPr lang="en-GB" sz="1400">
                  <a:latin typeface="Arial" pitchFamily="34" charset="0"/>
                  <a:ea typeface="Calibri"/>
                  <a:cs typeface="Arial" pitchFamily="34" charset="0"/>
                  <a:hlinkClick r:id="rId7"/>
                </a:rPr>
                <a:t>HPV and cervical cancer factsheet</a:t>
              </a:r>
              <a:endParaRPr lang="en-GB" sz="1400">
                <a:latin typeface="Arial" pitchFamily="34" charset="0"/>
                <a:ea typeface="Calibri"/>
                <a:cs typeface="Arial" pitchFamily="34" charset="0"/>
              </a:endParaRPr>
            </a:p>
            <a:p>
              <a:pPr marL="171450" indent="-171450">
                <a:spcBef>
                  <a:spcPts val="300"/>
                </a:spcBef>
                <a:spcAft>
                  <a:spcPts val="300"/>
                </a:spcAft>
                <a:buFont typeface="Arial" panose="020B0604020202020204" pitchFamily="34" charset="0"/>
                <a:buChar char="•"/>
              </a:pPr>
              <a:r>
                <a:rPr lang="en-GB" sz="1400">
                  <a:latin typeface="Arial" pitchFamily="34" charset="0"/>
                  <a:ea typeface="Calibri"/>
                  <a:cs typeface="Arial" pitchFamily="34" charset="0"/>
                  <a:hlinkClick r:id="rId8"/>
                </a:rPr>
                <a:t>Universal HPV leaflet</a:t>
              </a:r>
              <a:r>
                <a:rPr lang="en-GB" sz="1400">
                  <a:latin typeface="Arial" pitchFamily="34" charset="0"/>
                  <a:ea typeface="Calibri"/>
                  <a:cs typeface="Arial" pitchFamily="34" charset="0"/>
                </a:rPr>
                <a:t> (available in 33 languages and easy read)</a:t>
              </a:r>
            </a:p>
            <a:p>
              <a:pPr marL="171450" indent="-171450">
                <a:spcBef>
                  <a:spcPts val="300"/>
                </a:spcBef>
                <a:spcAft>
                  <a:spcPts val="300"/>
                </a:spcAft>
                <a:buClr>
                  <a:schemeClr val="tx1"/>
                </a:buClr>
                <a:buFont typeface="Arial" panose="020B0604020202020204" pitchFamily="34" charset="0"/>
                <a:buChar char="•"/>
              </a:pPr>
              <a:r>
                <a:rPr lang="en-GB" sz="1400">
                  <a:latin typeface="Arial" pitchFamily="34" charset="0"/>
                  <a:ea typeface="Calibri"/>
                  <a:cs typeface="Arial" pitchFamily="34" charset="0"/>
                </a:rPr>
                <a:t>A British Sign Language (BSL) video of this leaflet is available to download, </a:t>
              </a:r>
              <a:r>
                <a:rPr lang="en-GB" sz="1400">
                  <a:latin typeface="Arial" pitchFamily="34" charset="0"/>
                  <a:ea typeface="Calibri"/>
                  <a:cs typeface="Arial" pitchFamily="34" charset="0"/>
                  <a:hlinkClick r:id="rId9"/>
                </a:rPr>
                <a:t>watch</a:t>
              </a:r>
              <a:r>
                <a:rPr lang="en-GB" sz="1400">
                  <a:latin typeface="Arial" pitchFamily="34" charset="0"/>
                  <a:ea typeface="Calibri"/>
                  <a:cs typeface="Arial" pitchFamily="34" charset="0"/>
                </a:rPr>
                <a:t> or signpost to</a:t>
              </a:r>
            </a:p>
            <a:p>
              <a:pPr marL="171450" indent="-171450">
                <a:spcBef>
                  <a:spcPts val="300"/>
                </a:spcBef>
                <a:spcAft>
                  <a:spcPts val="300"/>
                </a:spcAft>
                <a:buFont typeface="Arial" panose="020B0604020202020204" pitchFamily="34" charset="0"/>
                <a:buChar char="•"/>
              </a:pPr>
              <a:r>
                <a:rPr lang="en-GB" sz="1400">
                  <a:latin typeface="Arial" pitchFamily="34" charset="0"/>
                  <a:ea typeface="Calibri"/>
                  <a:cs typeface="Arial" pitchFamily="34" charset="0"/>
                  <a:hlinkClick r:id="rId10"/>
                </a:rPr>
                <a:t>HPV universal vaccination: record card</a:t>
              </a:r>
              <a:endParaRPr lang="en-GB" sz="1400">
                <a:latin typeface="Arial" pitchFamily="34" charset="0"/>
                <a:ea typeface="Calibri"/>
                <a:cs typeface="Arial" pitchFamily="34" charset="0"/>
              </a:endParaRPr>
            </a:p>
            <a:p>
              <a:pPr marL="171450" indent="-171450">
                <a:spcBef>
                  <a:spcPts val="300"/>
                </a:spcBef>
                <a:spcAft>
                  <a:spcPts val="300"/>
                </a:spcAft>
                <a:buFont typeface="Arial" panose="020B0604020202020204" pitchFamily="34" charset="0"/>
                <a:buChar char="•"/>
              </a:pPr>
              <a:r>
                <a:rPr lang="en-GB" sz="1400">
                  <a:latin typeface="Arial" pitchFamily="34" charset="0"/>
                  <a:ea typeface="Calibri"/>
                  <a:cs typeface="Arial" pitchFamily="34" charset="0"/>
                  <a:hlinkClick r:id="rId11"/>
                </a:rPr>
                <a:t>HPV universal vaccination: poster</a:t>
              </a:r>
              <a:endParaRPr lang="en-GB" sz="1400">
                <a:latin typeface="Arial" pitchFamily="34" charset="0"/>
                <a:ea typeface="Calibri"/>
                <a:cs typeface="Arial" pitchFamily="34" charset="0"/>
              </a:endParaRPr>
            </a:p>
          </p:txBody>
        </p:sp>
      </p:grpSp>
      <p:grpSp>
        <p:nvGrpSpPr>
          <p:cNvPr id="13" name="Group 12">
            <a:extLst>
              <a:ext uri="{FF2B5EF4-FFF2-40B4-BE49-F238E27FC236}">
                <a16:creationId xmlns:a16="http://schemas.microsoft.com/office/drawing/2014/main" id="{31DA4E2B-4B4D-805D-D0E0-59A72E84D31F}"/>
              </a:ext>
            </a:extLst>
          </p:cNvPr>
          <p:cNvGrpSpPr/>
          <p:nvPr/>
        </p:nvGrpSpPr>
        <p:grpSpPr>
          <a:xfrm>
            <a:off x="495997" y="5190974"/>
            <a:ext cx="11332800" cy="635057"/>
            <a:chOff x="452274" y="4241800"/>
            <a:chExt cx="8524109" cy="635057"/>
          </a:xfrm>
        </p:grpSpPr>
        <p:sp>
          <p:nvSpPr>
            <p:cNvPr id="14" name="Rounded Rectangle 13">
              <a:extLst>
                <a:ext uri="{FF2B5EF4-FFF2-40B4-BE49-F238E27FC236}">
                  <a16:creationId xmlns:a16="http://schemas.microsoft.com/office/drawing/2014/main" id="{905386E5-5699-26B1-9CCE-01308D62DDA5}"/>
                </a:ext>
              </a:extLst>
            </p:cNvPr>
            <p:cNvSpPr/>
            <p:nvPr/>
          </p:nvSpPr>
          <p:spPr>
            <a:xfrm>
              <a:off x="454849" y="4241800"/>
              <a:ext cx="8378722" cy="252167"/>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1400">
                  <a:solidFill>
                    <a:prstClr val="white"/>
                  </a:solidFill>
                  <a:latin typeface="Arial" panose="020B0604020202020204" pitchFamily="34" charset="0"/>
                  <a:cs typeface="Arial" panose="020B0604020202020204" pitchFamily="34" charset="0"/>
                </a:rPr>
                <a:t>MSD resources</a:t>
              </a:r>
              <a:endParaRPr kumimoji="0" lang="en-GB"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Rectangle 14">
              <a:extLst>
                <a:ext uri="{FF2B5EF4-FFF2-40B4-BE49-F238E27FC236}">
                  <a16:creationId xmlns:a16="http://schemas.microsoft.com/office/drawing/2014/main" id="{C8202EFD-B38B-ED97-889A-A204D837CBD1}"/>
                </a:ext>
              </a:extLst>
            </p:cNvPr>
            <p:cNvSpPr/>
            <p:nvPr/>
          </p:nvSpPr>
          <p:spPr>
            <a:xfrm>
              <a:off x="452274" y="4569080"/>
              <a:ext cx="8524109" cy="307777"/>
            </a:xfrm>
            <a:prstGeom prst="rect">
              <a:avLst/>
            </a:prstGeom>
          </p:spPr>
          <p:txBody>
            <a:bodyPr wrap="square">
              <a:spAutoFit/>
            </a:bodyPr>
            <a:lstStyle/>
            <a:p>
              <a:pPr marL="171450" indent="-171450">
                <a:spcBef>
                  <a:spcPts val="300"/>
                </a:spcBef>
                <a:spcAft>
                  <a:spcPts val="300"/>
                </a:spcAft>
                <a:buFont typeface="Arial" panose="020B0604020202020204" pitchFamily="34" charset="0"/>
                <a:buChar char="•"/>
              </a:pPr>
              <a:r>
                <a:rPr lang="en-GB" sz="1400">
                  <a:latin typeface="Arial" pitchFamily="34" charset="0"/>
                  <a:ea typeface="Calibri"/>
                  <a:cs typeface="Arial" pitchFamily="34" charset="0"/>
                  <a:hlinkClick r:id="rId12"/>
                </a:rPr>
                <a:t>Training and resources | GARDASIL®9 (Human Papillomavirus 9 valent Vaccine) | MSD Connect</a:t>
              </a:r>
              <a:endParaRPr lang="en-GB" sz="1400">
                <a:latin typeface="Arial" pitchFamily="34" charset="0"/>
                <a:ea typeface="Calibri"/>
                <a:cs typeface="Arial" pitchFamily="34" charset="0"/>
              </a:endParaRPr>
            </a:p>
          </p:txBody>
        </p:sp>
      </p:grpSp>
      <p:pic>
        <p:nvPicPr>
          <p:cNvPr id="16" name="Picture 15">
            <a:extLst>
              <a:ext uri="{FF2B5EF4-FFF2-40B4-BE49-F238E27FC236}">
                <a16:creationId xmlns:a16="http://schemas.microsoft.com/office/drawing/2014/main" id="{B816B55F-5E48-591B-E2E5-AD141E4F26CF}"/>
              </a:ext>
            </a:extLst>
          </p:cNvPr>
          <p:cNvPicPr>
            <a:picLocks noChangeAspect="1"/>
          </p:cNvPicPr>
          <p:nvPr/>
        </p:nvPicPr>
        <p:blipFill>
          <a:blip r:embed="rId13"/>
          <a:stretch>
            <a:fillRect/>
          </a:stretch>
        </p:blipFill>
        <p:spPr>
          <a:xfrm>
            <a:off x="98061" y="1184446"/>
            <a:ext cx="315915" cy="315915"/>
          </a:xfrm>
          <a:prstGeom prst="rect">
            <a:avLst/>
          </a:prstGeom>
        </p:spPr>
      </p:pic>
      <p:pic>
        <p:nvPicPr>
          <p:cNvPr id="17" name="Picture 16">
            <a:extLst>
              <a:ext uri="{FF2B5EF4-FFF2-40B4-BE49-F238E27FC236}">
                <a16:creationId xmlns:a16="http://schemas.microsoft.com/office/drawing/2014/main" id="{E5329BC0-7356-30AF-F804-9D6EF56DF49B}"/>
              </a:ext>
            </a:extLst>
          </p:cNvPr>
          <p:cNvPicPr>
            <a:picLocks noChangeAspect="1"/>
          </p:cNvPicPr>
          <p:nvPr/>
        </p:nvPicPr>
        <p:blipFill>
          <a:blip r:embed="rId13"/>
          <a:stretch>
            <a:fillRect/>
          </a:stretch>
        </p:blipFill>
        <p:spPr>
          <a:xfrm>
            <a:off x="98060" y="3028398"/>
            <a:ext cx="315915" cy="315915"/>
          </a:xfrm>
          <a:prstGeom prst="rect">
            <a:avLst/>
          </a:prstGeom>
        </p:spPr>
      </p:pic>
      <p:pic>
        <p:nvPicPr>
          <p:cNvPr id="18" name="Picture 17">
            <a:extLst>
              <a:ext uri="{FF2B5EF4-FFF2-40B4-BE49-F238E27FC236}">
                <a16:creationId xmlns:a16="http://schemas.microsoft.com/office/drawing/2014/main" id="{7024E6FD-540A-DF92-0C06-2365505DACE4}"/>
              </a:ext>
            </a:extLst>
          </p:cNvPr>
          <p:cNvPicPr>
            <a:picLocks noChangeAspect="1"/>
          </p:cNvPicPr>
          <p:nvPr/>
        </p:nvPicPr>
        <p:blipFill>
          <a:blip r:embed="rId13"/>
          <a:stretch>
            <a:fillRect/>
          </a:stretch>
        </p:blipFill>
        <p:spPr>
          <a:xfrm>
            <a:off x="98060" y="5188591"/>
            <a:ext cx="315915" cy="315915"/>
          </a:xfrm>
          <a:prstGeom prst="rect">
            <a:avLst/>
          </a:prstGeom>
        </p:spPr>
      </p:pic>
      <p:pic>
        <p:nvPicPr>
          <p:cNvPr id="19" name="Picture 18" descr="A blue and white logo&#10;&#10;AI-generated content may be incorrect.">
            <a:extLst>
              <a:ext uri="{FF2B5EF4-FFF2-40B4-BE49-F238E27FC236}">
                <a16:creationId xmlns:a16="http://schemas.microsoft.com/office/drawing/2014/main" id="{04980948-D824-2822-6E07-BCCC7EA298BB}"/>
              </a:ext>
            </a:extLst>
          </p:cNvPr>
          <p:cNvPicPr>
            <a:picLocks noChangeAspect="1"/>
          </p:cNvPicPr>
          <p:nvPr/>
        </p:nvPicPr>
        <p:blipFill>
          <a:blip r:embed="rId14"/>
          <a:stretch>
            <a:fillRect/>
          </a:stretch>
        </p:blipFill>
        <p:spPr>
          <a:xfrm>
            <a:off x="11380762" y="432000"/>
            <a:ext cx="683691" cy="646331"/>
          </a:xfrm>
          <a:prstGeom prst="rect">
            <a:avLst/>
          </a:prstGeom>
        </p:spPr>
      </p:pic>
      <p:pic>
        <p:nvPicPr>
          <p:cNvPr id="2" name="Picture 1">
            <a:extLst>
              <a:ext uri="{FF2B5EF4-FFF2-40B4-BE49-F238E27FC236}">
                <a16:creationId xmlns:a16="http://schemas.microsoft.com/office/drawing/2014/main" id="{CC2FCBF4-6359-F452-01CA-73A4A6FE1594}"/>
              </a:ext>
            </a:extLst>
          </p:cNvPr>
          <p:cNvPicPr>
            <a:picLocks noChangeAspect="1"/>
          </p:cNvPicPr>
          <p:nvPr/>
        </p:nvPicPr>
        <p:blipFill>
          <a:blip r:embed="rId15"/>
          <a:stretch>
            <a:fillRect/>
          </a:stretch>
        </p:blipFill>
        <p:spPr>
          <a:xfrm>
            <a:off x="9635452" y="426250"/>
            <a:ext cx="1627773" cy="683083"/>
          </a:xfrm>
          <a:prstGeom prst="rect">
            <a:avLst/>
          </a:prstGeom>
        </p:spPr>
      </p:pic>
    </p:spTree>
    <p:extLst>
      <p:ext uri="{BB962C8B-B14F-4D97-AF65-F5344CB8AC3E}">
        <p14:creationId xmlns:p14="http://schemas.microsoft.com/office/powerpoint/2010/main" val="1639297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EC629-8D55-3CC2-AB01-E14D3D5B9E0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EB1A3A4-8642-C0A5-D73B-5CA90668A2C7}"/>
              </a:ext>
            </a:extLst>
          </p:cNvPr>
          <p:cNvPicPr>
            <a:picLocks noChangeAspect="1"/>
          </p:cNvPicPr>
          <p:nvPr/>
        </p:nvPicPr>
        <p:blipFill>
          <a:blip r:embed="rId2"/>
          <a:stretch>
            <a:fillRect/>
          </a:stretch>
        </p:blipFill>
        <p:spPr>
          <a:xfrm>
            <a:off x="98061" y="221925"/>
            <a:ext cx="669629" cy="804237"/>
          </a:xfrm>
          <a:prstGeom prst="rect">
            <a:avLst/>
          </a:prstGeom>
        </p:spPr>
      </p:pic>
      <p:pic>
        <p:nvPicPr>
          <p:cNvPr id="10" name="Picture 9" descr="A blue and white logo&#10;&#10;AI-generated content may be incorrect.">
            <a:extLst>
              <a:ext uri="{FF2B5EF4-FFF2-40B4-BE49-F238E27FC236}">
                <a16:creationId xmlns:a16="http://schemas.microsoft.com/office/drawing/2014/main" id="{1CAB61D7-560E-C604-6E12-7DF37CCBB5CA}"/>
              </a:ext>
            </a:extLst>
          </p:cNvPr>
          <p:cNvPicPr>
            <a:picLocks noChangeAspect="1"/>
          </p:cNvPicPr>
          <p:nvPr/>
        </p:nvPicPr>
        <p:blipFill>
          <a:blip r:embed="rId3"/>
          <a:stretch>
            <a:fillRect/>
          </a:stretch>
        </p:blipFill>
        <p:spPr>
          <a:xfrm>
            <a:off x="11380762" y="432000"/>
            <a:ext cx="683691" cy="646331"/>
          </a:xfrm>
          <a:prstGeom prst="rect">
            <a:avLst/>
          </a:prstGeom>
        </p:spPr>
      </p:pic>
      <p:pic>
        <p:nvPicPr>
          <p:cNvPr id="5" name="Picture 4">
            <a:extLst>
              <a:ext uri="{FF2B5EF4-FFF2-40B4-BE49-F238E27FC236}">
                <a16:creationId xmlns:a16="http://schemas.microsoft.com/office/drawing/2014/main" id="{93E74A3F-8F85-17C1-0181-B808906BBF5E}"/>
              </a:ext>
            </a:extLst>
          </p:cNvPr>
          <p:cNvPicPr>
            <a:picLocks noChangeAspect="1"/>
          </p:cNvPicPr>
          <p:nvPr/>
        </p:nvPicPr>
        <p:blipFill>
          <a:blip r:embed="rId4"/>
          <a:stretch>
            <a:fillRect/>
          </a:stretch>
        </p:blipFill>
        <p:spPr>
          <a:xfrm>
            <a:off x="3997217" y="653907"/>
            <a:ext cx="4197566" cy="5550185"/>
          </a:xfrm>
          <a:prstGeom prst="rect">
            <a:avLst/>
          </a:prstGeom>
        </p:spPr>
      </p:pic>
      <p:sp>
        <p:nvSpPr>
          <p:cNvPr id="6" name="Teardrop 5">
            <a:extLst>
              <a:ext uri="{FF2B5EF4-FFF2-40B4-BE49-F238E27FC236}">
                <a16:creationId xmlns:a16="http://schemas.microsoft.com/office/drawing/2014/main" id="{E8EFC7B8-4485-B3C6-36B5-6503CE5AFA40}"/>
              </a:ext>
            </a:extLst>
          </p:cNvPr>
          <p:cNvSpPr/>
          <p:nvPr/>
        </p:nvSpPr>
        <p:spPr>
          <a:xfrm>
            <a:off x="98060" y="1759226"/>
            <a:ext cx="3698687" cy="2832742"/>
          </a:xfrm>
          <a:prstGeom prst="teardrop">
            <a:avLst/>
          </a:prstGeom>
          <a:solidFill>
            <a:schemeClr val="bg2">
              <a:lumMod val="20000"/>
              <a:lumOff val="80000"/>
            </a:schemeClr>
          </a:solidFill>
        </p:spPr>
        <p:style>
          <a:lnRef idx="2">
            <a:schemeClr val="accent4">
              <a:shade val="15000"/>
            </a:schemeClr>
          </a:lnRef>
          <a:fillRef idx="1003">
            <a:schemeClr val="dk2"/>
          </a:fillRef>
          <a:effectRef idx="0">
            <a:schemeClr val="accent4"/>
          </a:effectRef>
          <a:fontRef idx="minor">
            <a:schemeClr val="lt1"/>
          </a:fontRef>
        </p:style>
        <p:txBody>
          <a:bodyPr rtlCol="0" anchor="ctr"/>
          <a:lstStyle/>
          <a:p>
            <a:pPr algn="ctr"/>
            <a:r>
              <a:rPr lang="en-GB" dirty="0"/>
              <a:t>Please contact </a:t>
            </a:r>
            <a:r>
              <a:rPr lang="en-GB" dirty="0">
                <a:hlinkClick r:id="rId5"/>
              </a:rPr>
              <a:t>england.imms@nhs.net</a:t>
            </a:r>
            <a:r>
              <a:rPr lang="en-GB" dirty="0"/>
              <a:t> if you have any vaccination queries</a:t>
            </a:r>
          </a:p>
        </p:txBody>
      </p:sp>
      <p:sp>
        <p:nvSpPr>
          <p:cNvPr id="8" name="Teardrop 7">
            <a:extLst>
              <a:ext uri="{FF2B5EF4-FFF2-40B4-BE49-F238E27FC236}">
                <a16:creationId xmlns:a16="http://schemas.microsoft.com/office/drawing/2014/main" id="{9EF9C9B2-9607-1253-44B2-5A98D69A77AE}"/>
              </a:ext>
            </a:extLst>
          </p:cNvPr>
          <p:cNvSpPr/>
          <p:nvPr/>
        </p:nvSpPr>
        <p:spPr>
          <a:xfrm>
            <a:off x="8395254" y="1759226"/>
            <a:ext cx="3327354" cy="2802926"/>
          </a:xfrm>
          <a:prstGeom prst="teardrop">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Thank you for your ongoing support with all vaccination programmes</a:t>
            </a:r>
          </a:p>
        </p:txBody>
      </p:sp>
      <p:pic>
        <p:nvPicPr>
          <p:cNvPr id="9" name="Picture 8">
            <a:extLst>
              <a:ext uri="{FF2B5EF4-FFF2-40B4-BE49-F238E27FC236}">
                <a16:creationId xmlns:a16="http://schemas.microsoft.com/office/drawing/2014/main" id="{A8172EA5-A2C6-9998-9CD1-29F435833BE9}"/>
              </a:ext>
            </a:extLst>
          </p:cNvPr>
          <p:cNvPicPr>
            <a:picLocks noChangeAspect="1"/>
          </p:cNvPicPr>
          <p:nvPr/>
        </p:nvPicPr>
        <p:blipFill>
          <a:blip r:embed="rId6"/>
          <a:stretch>
            <a:fillRect/>
          </a:stretch>
        </p:blipFill>
        <p:spPr>
          <a:xfrm>
            <a:off x="9655330" y="432000"/>
            <a:ext cx="1627773" cy="646331"/>
          </a:xfrm>
          <a:prstGeom prst="rect">
            <a:avLst/>
          </a:prstGeom>
        </p:spPr>
      </p:pic>
    </p:spTree>
    <p:extLst>
      <p:ext uri="{BB962C8B-B14F-4D97-AF65-F5344CB8AC3E}">
        <p14:creationId xmlns:p14="http://schemas.microsoft.com/office/powerpoint/2010/main" val="2058662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CD1AC-3F37-F618-ED74-60018FAF552A}"/>
              </a:ext>
            </a:extLst>
          </p:cNvPr>
          <p:cNvSpPr>
            <a:spLocks noGrp="1"/>
          </p:cNvSpPr>
          <p:nvPr>
            <p:ph type="title"/>
          </p:nvPr>
        </p:nvSpPr>
        <p:spPr>
          <a:xfrm>
            <a:off x="1102618" y="432000"/>
            <a:ext cx="10733536" cy="857304"/>
          </a:xfrm>
        </p:spPr>
        <p:txBody>
          <a:bodyPr>
            <a:normAutofit/>
          </a:bodyPr>
          <a:lstStyle/>
          <a:p>
            <a:r>
              <a:rPr kumimoji="0" lang="en-GB" sz="28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Contents</a:t>
            </a:r>
            <a:endParaRPr lang="en-GB" sz="2800"/>
          </a:p>
        </p:txBody>
      </p:sp>
      <p:pic>
        <p:nvPicPr>
          <p:cNvPr id="4" name="Picture 3">
            <a:extLst>
              <a:ext uri="{FF2B5EF4-FFF2-40B4-BE49-F238E27FC236}">
                <a16:creationId xmlns:a16="http://schemas.microsoft.com/office/drawing/2014/main" id="{7A2EA489-EFD6-90A7-99D0-D1AA37051584}"/>
              </a:ext>
            </a:extLst>
          </p:cNvPr>
          <p:cNvPicPr>
            <a:picLocks noChangeAspect="1"/>
          </p:cNvPicPr>
          <p:nvPr/>
        </p:nvPicPr>
        <p:blipFill>
          <a:blip r:embed="rId2"/>
          <a:stretch>
            <a:fillRect/>
          </a:stretch>
        </p:blipFill>
        <p:spPr>
          <a:xfrm>
            <a:off x="239976" y="484562"/>
            <a:ext cx="670618" cy="804742"/>
          </a:xfrm>
          <a:prstGeom prst="rect">
            <a:avLst/>
          </a:prstGeom>
        </p:spPr>
      </p:pic>
      <p:sp>
        <p:nvSpPr>
          <p:cNvPr id="5" name="TextBox 4">
            <a:extLst>
              <a:ext uri="{FF2B5EF4-FFF2-40B4-BE49-F238E27FC236}">
                <a16:creationId xmlns:a16="http://schemas.microsoft.com/office/drawing/2014/main" id="{7D6D8B59-9C0D-E24B-E6C6-FDAA5321A8A0}"/>
              </a:ext>
            </a:extLst>
          </p:cNvPr>
          <p:cNvSpPr txBox="1"/>
          <p:nvPr/>
        </p:nvSpPr>
        <p:spPr>
          <a:xfrm>
            <a:off x="347472" y="1289304"/>
            <a:ext cx="11375136" cy="646331"/>
          </a:xfrm>
          <a:prstGeom prst="rect">
            <a:avLst/>
          </a:prstGeom>
          <a:noFill/>
        </p:spPr>
        <p:txBody>
          <a:bodyPr wrap="square" rtlCol="0">
            <a:spAutoFit/>
          </a:bodyPr>
          <a:lstStyle/>
          <a:p>
            <a:r>
              <a:rPr lang="en-GB"/>
              <a:t>This toolkit aims to provide health professionals in general practice with information and resources on HPV vaccination that can be used to improve local uptake and help prevent HPV-related cancers and diseases. </a:t>
            </a:r>
          </a:p>
        </p:txBody>
      </p:sp>
      <p:sp>
        <p:nvSpPr>
          <p:cNvPr id="9" name="TextBox 8">
            <a:extLst>
              <a:ext uri="{FF2B5EF4-FFF2-40B4-BE49-F238E27FC236}">
                <a16:creationId xmlns:a16="http://schemas.microsoft.com/office/drawing/2014/main" id="{07A8EB9F-CB92-C87E-FD4A-34607861C9B2}"/>
              </a:ext>
            </a:extLst>
          </p:cNvPr>
          <p:cNvSpPr txBox="1"/>
          <p:nvPr/>
        </p:nvSpPr>
        <p:spPr>
          <a:xfrm>
            <a:off x="347472" y="1924259"/>
            <a:ext cx="5495544" cy="4299703"/>
          </a:xfrm>
          <a:prstGeom prst="rect">
            <a:avLst/>
          </a:prstGeom>
          <a:noFill/>
        </p:spPr>
        <p:txBody>
          <a:bodyPr wrap="square">
            <a:spAutoFit/>
          </a:bodyPr>
          <a:lstStyle/>
          <a:p>
            <a:pPr marL="0" marR="0" lvl="0" indent="0" algn="l" defTabSz="914400" rtl="0" eaLnBrk="1" fontAlgn="auto" latinLnBrk="0" hangingPunct="1">
              <a:lnSpc>
                <a:spcPct val="150000"/>
              </a:lnSpc>
              <a:spcBef>
                <a:spcPts val="300"/>
              </a:spcBef>
              <a:spcAft>
                <a:spcPts val="30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Introduction to the HPV vaccine</a:t>
            </a: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4" action="ppaction://hlinksldjump"/>
            </a:endParaRPr>
          </a:p>
          <a:p>
            <a:pPr marL="0" marR="0" lvl="0" indent="0" algn="l" defTabSz="914400" rtl="0" eaLnBrk="1" fontAlgn="auto" latinLnBrk="0" hangingPunct="1">
              <a:lnSpc>
                <a:spcPct val="150000"/>
              </a:lnSpc>
              <a:spcBef>
                <a:spcPts val="300"/>
              </a:spcBef>
              <a:spcAft>
                <a:spcPts val="300"/>
              </a:spcAft>
              <a:buClrTx/>
              <a:buSzTx/>
              <a:buFontTx/>
              <a:buNone/>
              <a:tabLst/>
              <a:defRPr/>
            </a:pPr>
            <a:r>
              <a:rPr kumimoji="0" lang="en-GB" sz="14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hlinkClick r:id="rId4" action="ppaction://hlinksldjump"/>
              </a:rPr>
              <a:t>Benefits of HPV vaccination</a:t>
            </a: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300"/>
              </a:spcBef>
              <a:spcAft>
                <a:spcPts val="30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5" action="ppaction://hlinksldjump"/>
              </a:rPr>
              <a:t>Who is eligible for HPV vaccination?</a:t>
            </a: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300"/>
              </a:spcBef>
              <a:spcAft>
                <a:spcPts val="300"/>
              </a:spcAft>
              <a:buClrTx/>
              <a:buSzTx/>
              <a:buFontTx/>
              <a:buNone/>
              <a:tabLst/>
              <a:defRPr/>
            </a:pPr>
            <a:r>
              <a:rPr kumimoji="0" lang="en-GB" sz="14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hlinkClick r:id="rId6" action="ppaction://hlinksldjump"/>
              </a:rPr>
              <a:t>Cohort 1: Children aged 12-13 (school year 8)</a:t>
            </a:r>
            <a:endParaRPr kumimoji="0" lang="en-GB" sz="14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300"/>
              </a:spcBef>
              <a:spcAft>
                <a:spcPts val="300"/>
              </a:spcAft>
              <a:buClrTx/>
              <a:buSzTx/>
              <a:buFontTx/>
              <a:buNone/>
              <a:tabLst/>
              <a:defRPr/>
            </a:pPr>
            <a:r>
              <a:rPr kumimoji="0" lang="en-GB" sz="14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hlinkClick r:id="" action="ppaction://noaction"/>
              </a:rPr>
              <a:t>Cohort 2: Girls under 25 and boys born after 1 September 2006 who missed their vaccine at school </a:t>
            </a:r>
            <a:endParaRPr kumimoji="0" lang="en-GB" sz="14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300"/>
              </a:spcBef>
              <a:spcAft>
                <a:spcPts val="300"/>
              </a:spcAft>
              <a:buClrTx/>
              <a:buSzTx/>
              <a:buFontTx/>
              <a:buNone/>
              <a:tabLst/>
              <a:defRPr/>
            </a:pPr>
            <a:r>
              <a:rPr kumimoji="0" lang="en-GB" sz="14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hlinkClick r:id="" action="ppaction://noaction"/>
              </a:rPr>
              <a:t>Cohort 3: GBMSM and other at-risk individuals (up to 46th birthday)</a:t>
            </a:r>
            <a:endParaRPr kumimoji="0" lang="en-GB" sz="14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300"/>
              </a:spcBef>
              <a:spcAft>
                <a:spcPts val="300"/>
              </a:spcAft>
              <a:buClrTx/>
              <a:buSzTx/>
              <a:buFontTx/>
              <a:buNone/>
              <a:tabLst/>
              <a:defRPr/>
            </a:pPr>
            <a:r>
              <a:rPr kumimoji="0" lang="en-GB" sz="14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hlinkClick r:id="" action="ppaction://noaction"/>
              </a:rPr>
              <a:t>How can general practice help?</a:t>
            </a:r>
            <a:endParaRPr kumimoji="0" lang="en-GB" sz="14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300"/>
              </a:spcBef>
              <a:spcAft>
                <a:spcPts val="300"/>
              </a:spcAft>
              <a:buClrTx/>
              <a:buSzTx/>
              <a:buFontTx/>
              <a:buNone/>
              <a:tabLst/>
              <a:defRPr/>
            </a:pPr>
            <a:r>
              <a:rPr kumimoji="0" lang="en-GB" sz="14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hlinkClick r:id="" action="ppaction://noaction"/>
              </a:rPr>
              <a:t>Ardens and HPV</a:t>
            </a:r>
            <a:endParaRPr kumimoji="0" lang="en-GB" sz="14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300"/>
              </a:spcBef>
              <a:spcAft>
                <a:spcPts val="300"/>
              </a:spcAft>
              <a:buClrTx/>
              <a:buSzTx/>
              <a:buFontTx/>
              <a:buNone/>
              <a:tabLst/>
              <a:defRPr/>
            </a:pPr>
            <a:r>
              <a:rPr kumimoji="0" lang="en-GB" sz="14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hlinkClick r:id="" action="ppaction://noaction"/>
              </a:rPr>
              <a:t>Resources for healthcare professionals</a:t>
            </a:r>
            <a:endParaRPr kumimoji="0" lang="en-GB" sz="14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300"/>
              </a:spcBef>
              <a:spcAft>
                <a:spcPts val="300"/>
              </a:spcAft>
              <a:buClrTx/>
              <a:buSzTx/>
              <a:buFontTx/>
              <a:buNone/>
              <a:tabLst/>
              <a:defRPr/>
            </a:pPr>
            <a:r>
              <a:rPr kumimoji="0" lang="en-GB" sz="14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hlinkClick r:id="" action="ppaction://noaction"/>
              </a:rPr>
              <a:t>Patient facing resources </a:t>
            </a:r>
            <a:endParaRPr kumimoji="0" lang="en-GB" sz="14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endParaRPr>
          </a:p>
        </p:txBody>
      </p:sp>
      <p:pic>
        <p:nvPicPr>
          <p:cNvPr id="6" name="Picture 5" descr="A blue and white logo&#10;&#10;AI-generated content may be incorrect.">
            <a:extLst>
              <a:ext uri="{FF2B5EF4-FFF2-40B4-BE49-F238E27FC236}">
                <a16:creationId xmlns:a16="http://schemas.microsoft.com/office/drawing/2014/main" id="{3F217441-20BC-DBCE-F974-0B634C184412}"/>
              </a:ext>
            </a:extLst>
          </p:cNvPr>
          <p:cNvPicPr>
            <a:picLocks noChangeAspect="1"/>
          </p:cNvPicPr>
          <p:nvPr/>
        </p:nvPicPr>
        <p:blipFill>
          <a:blip r:embed="rId7"/>
          <a:stretch>
            <a:fillRect/>
          </a:stretch>
        </p:blipFill>
        <p:spPr>
          <a:xfrm>
            <a:off x="11380762" y="432000"/>
            <a:ext cx="683691" cy="646331"/>
          </a:xfrm>
          <a:prstGeom prst="rect">
            <a:avLst/>
          </a:prstGeom>
        </p:spPr>
      </p:pic>
      <p:pic>
        <p:nvPicPr>
          <p:cNvPr id="3" name="Picture 2">
            <a:extLst>
              <a:ext uri="{FF2B5EF4-FFF2-40B4-BE49-F238E27FC236}">
                <a16:creationId xmlns:a16="http://schemas.microsoft.com/office/drawing/2014/main" id="{3313702B-07B0-8582-F097-519FF2A80D86}"/>
              </a:ext>
            </a:extLst>
          </p:cNvPr>
          <p:cNvPicPr>
            <a:picLocks noChangeAspect="1"/>
          </p:cNvPicPr>
          <p:nvPr/>
        </p:nvPicPr>
        <p:blipFill>
          <a:blip r:embed="rId8"/>
          <a:stretch>
            <a:fillRect/>
          </a:stretch>
        </p:blipFill>
        <p:spPr>
          <a:xfrm>
            <a:off x="9508644" y="432000"/>
            <a:ext cx="1627773" cy="646331"/>
          </a:xfrm>
          <a:prstGeom prst="rect">
            <a:avLst/>
          </a:prstGeom>
        </p:spPr>
      </p:pic>
    </p:spTree>
    <p:extLst>
      <p:ext uri="{BB962C8B-B14F-4D97-AF65-F5344CB8AC3E}">
        <p14:creationId xmlns:p14="http://schemas.microsoft.com/office/powerpoint/2010/main" val="264143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102F50-A392-30D0-B1AA-6B51DC3E2715}"/>
              </a:ext>
            </a:extLst>
          </p:cNvPr>
          <p:cNvPicPr>
            <a:picLocks noChangeAspect="1"/>
          </p:cNvPicPr>
          <p:nvPr/>
        </p:nvPicPr>
        <p:blipFill>
          <a:blip r:embed="rId2"/>
          <a:stretch>
            <a:fillRect/>
          </a:stretch>
        </p:blipFill>
        <p:spPr>
          <a:xfrm>
            <a:off x="347245" y="320005"/>
            <a:ext cx="5224725" cy="804742"/>
          </a:xfrm>
          <a:prstGeom prst="rect">
            <a:avLst/>
          </a:prstGeom>
        </p:spPr>
      </p:pic>
      <p:sp>
        <p:nvSpPr>
          <p:cNvPr id="8" name="TextBox 7">
            <a:extLst>
              <a:ext uri="{FF2B5EF4-FFF2-40B4-BE49-F238E27FC236}">
                <a16:creationId xmlns:a16="http://schemas.microsoft.com/office/drawing/2014/main" id="{800118A4-413D-320A-E070-8458E760352A}"/>
              </a:ext>
            </a:extLst>
          </p:cNvPr>
          <p:cNvSpPr txBox="1"/>
          <p:nvPr/>
        </p:nvSpPr>
        <p:spPr>
          <a:xfrm>
            <a:off x="1069848" y="1366448"/>
            <a:ext cx="10963656" cy="4125104"/>
          </a:xfrm>
          <a:prstGeom prst="rect">
            <a:avLst/>
          </a:prstGeom>
          <a:noFill/>
        </p:spPr>
        <p:txBody>
          <a:bodyPr wrap="square">
            <a:spAutoFit/>
          </a:bodyPr>
          <a:lstStyle/>
          <a:p>
            <a:pPr marL="0" marR="0" lvl="0" indent="0" algn="l" defTabSz="457200" rtl="0" eaLnBrk="1" fontAlgn="auto" latinLnBrk="0" hangingPunct="1">
              <a:lnSpc>
                <a:spcPct val="114000"/>
              </a:lnSpc>
              <a:spcBef>
                <a:spcPts val="300"/>
              </a:spcBef>
              <a:spcAft>
                <a:spcPts val="60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Human papillomavirus (HPV) is a common sexually transmitted infection that can lead to various cancers and other diseases.</a:t>
            </a:r>
          </a:p>
          <a:p>
            <a:pPr marL="285750" marR="0" lvl="0" indent="-285750" algn="l" defTabSz="457200" rtl="0" eaLnBrk="1" fontAlgn="auto" latinLnBrk="0" hangingPunct="1">
              <a:lnSpc>
                <a:spcPct val="114000"/>
              </a:lnSpc>
              <a:spcBef>
                <a:spcPts val="30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 human papillomavirus (HPV) is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usually a symptom-free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virus.</a:t>
            </a:r>
          </a:p>
          <a:p>
            <a:pPr marL="285750" marR="0" lvl="0" indent="-285750" algn="l" defTabSz="457200" rtl="0" eaLnBrk="1" fontAlgn="auto" latinLnBrk="0" hangingPunct="1">
              <a:lnSpc>
                <a:spcPct val="114000"/>
              </a:lnSpc>
              <a:spcBef>
                <a:spcPts val="30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There are more than 100 types of HPV. Some can cause warts and verrucae, but “high-risk” types of HPV can cause changes to DNA, increasing the risk of certain cancers. </a:t>
            </a:r>
          </a:p>
          <a:p>
            <a:pPr marL="0" marR="0" lvl="0" indent="0" algn="l" defTabSz="457200" rtl="0" eaLnBrk="1" fontAlgn="auto" latinLnBrk="0" hangingPunct="1">
              <a:lnSpc>
                <a:spcPct val="114000"/>
              </a:lnSpc>
              <a:spcBef>
                <a:spcPts val="300"/>
              </a:spcBef>
              <a:spcAft>
                <a:spcPts val="60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HPV vaccines became part of the routine vaccination schedule in 2008 for school-age girls and the programme was extended to include boys in 2019. A programme for gay, bisexual and other men who have sex with men (GBMSM) was introduced in 2018.</a:t>
            </a:r>
          </a:p>
          <a:p>
            <a:pPr marL="285750" marR="0" lvl="0" indent="-285750" algn="l" defTabSz="457200" rtl="0" eaLnBrk="1" fontAlgn="auto" latinLnBrk="0" hangingPunct="1">
              <a:lnSpc>
                <a:spcPct val="114000"/>
              </a:lnSpc>
              <a:spcBef>
                <a:spcPts val="30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 HPV vaccine used in the NHS vaccination programme is called Gardasil 9 and targets nine types of HPV, which protect against oral, throat, cervical, vulval, vaginal, penile and anal cancers and genital warts.</a:t>
            </a:r>
          </a:p>
          <a:p>
            <a:pPr marL="285750" marR="0" lvl="0" indent="-285750" algn="l" defTabSz="457200" rtl="0" eaLnBrk="1" fontAlgn="auto" latinLnBrk="0" hangingPunct="1">
              <a:lnSpc>
                <a:spcPct val="114000"/>
              </a:lnSpc>
              <a:spcBef>
                <a:spcPts val="30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For most individuals, only one dose of HPV vaccine is now needed to offer protection.</a:t>
            </a:r>
          </a:p>
        </p:txBody>
      </p:sp>
      <p:pic>
        <p:nvPicPr>
          <p:cNvPr id="2" name="Picture 1" descr="A blue and white logo&#10;&#10;AI-generated content may be incorrect.">
            <a:extLst>
              <a:ext uri="{FF2B5EF4-FFF2-40B4-BE49-F238E27FC236}">
                <a16:creationId xmlns:a16="http://schemas.microsoft.com/office/drawing/2014/main" id="{E816B8EC-A98A-C8C5-49C5-1CB25F310EFE}"/>
              </a:ext>
            </a:extLst>
          </p:cNvPr>
          <p:cNvPicPr>
            <a:picLocks noChangeAspect="1"/>
          </p:cNvPicPr>
          <p:nvPr/>
        </p:nvPicPr>
        <p:blipFill>
          <a:blip r:embed="rId3"/>
          <a:stretch>
            <a:fillRect/>
          </a:stretch>
        </p:blipFill>
        <p:spPr>
          <a:xfrm>
            <a:off x="11380762" y="432000"/>
            <a:ext cx="683691" cy="646331"/>
          </a:xfrm>
          <a:prstGeom prst="rect">
            <a:avLst/>
          </a:prstGeom>
        </p:spPr>
      </p:pic>
      <p:pic>
        <p:nvPicPr>
          <p:cNvPr id="3" name="Picture 2">
            <a:extLst>
              <a:ext uri="{FF2B5EF4-FFF2-40B4-BE49-F238E27FC236}">
                <a16:creationId xmlns:a16="http://schemas.microsoft.com/office/drawing/2014/main" id="{7996399D-101A-15C3-7833-3D1510E5248B}"/>
              </a:ext>
            </a:extLst>
          </p:cNvPr>
          <p:cNvPicPr>
            <a:picLocks noChangeAspect="1"/>
          </p:cNvPicPr>
          <p:nvPr/>
        </p:nvPicPr>
        <p:blipFill>
          <a:blip r:embed="rId4"/>
          <a:stretch>
            <a:fillRect/>
          </a:stretch>
        </p:blipFill>
        <p:spPr>
          <a:xfrm>
            <a:off x="9615574" y="466420"/>
            <a:ext cx="1627773" cy="658327"/>
          </a:xfrm>
          <a:prstGeom prst="rect">
            <a:avLst/>
          </a:prstGeom>
        </p:spPr>
      </p:pic>
    </p:spTree>
    <p:extLst>
      <p:ext uri="{BB962C8B-B14F-4D97-AF65-F5344CB8AC3E}">
        <p14:creationId xmlns:p14="http://schemas.microsoft.com/office/powerpoint/2010/main" val="1026184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E3ED94-5F76-23A9-A971-E407256522CF}"/>
              </a:ext>
            </a:extLst>
          </p:cNvPr>
          <p:cNvPicPr>
            <a:picLocks noChangeAspect="1"/>
          </p:cNvPicPr>
          <p:nvPr/>
        </p:nvPicPr>
        <p:blipFill>
          <a:blip r:embed="rId2"/>
          <a:stretch>
            <a:fillRect/>
          </a:stretch>
        </p:blipFill>
        <p:spPr>
          <a:xfrm>
            <a:off x="210283" y="280159"/>
            <a:ext cx="670618" cy="804742"/>
          </a:xfrm>
          <a:prstGeom prst="rect">
            <a:avLst/>
          </a:prstGeom>
        </p:spPr>
      </p:pic>
      <p:sp>
        <p:nvSpPr>
          <p:cNvPr id="2" name="Title 1">
            <a:extLst>
              <a:ext uri="{FF2B5EF4-FFF2-40B4-BE49-F238E27FC236}">
                <a16:creationId xmlns:a16="http://schemas.microsoft.com/office/drawing/2014/main" id="{A88CD1AC-3F37-F618-ED74-60018FAF552A}"/>
              </a:ext>
            </a:extLst>
          </p:cNvPr>
          <p:cNvSpPr>
            <a:spLocks noGrp="1"/>
          </p:cNvSpPr>
          <p:nvPr>
            <p:ph type="title"/>
          </p:nvPr>
        </p:nvSpPr>
        <p:spPr>
          <a:xfrm>
            <a:off x="1014984" y="432000"/>
            <a:ext cx="10821170" cy="501061"/>
          </a:xfrm>
        </p:spPr>
        <p:txBody>
          <a:bodyPr>
            <a:normAutofit fontScale="90000"/>
          </a:bodyPr>
          <a:lstStyle/>
          <a:p>
            <a:r>
              <a:rPr lang="en-GB" sz="2400">
                <a:solidFill>
                  <a:srgbClr val="0070C0"/>
                </a:solidFill>
                <a:latin typeface="Arial" panose="020B0604020202020204" pitchFamily="34" charset="0"/>
                <a:cs typeface="Arial" panose="020B0604020202020204" pitchFamily="34" charset="0"/>
              </a:rPr>
              <a:t>Benefits of HPV vaccination</a:t>
            </a:r>
            <a:br>
              <a:rPr lang="en-GB" sz="2400">
                <a:solidFill>
                  <a:srgbClr val="0070C0"/>
                </a:solidFill>
                <a:latin typeface="Arial" panose="020B0604020202020204" pitchFamily="34" charset="0"/>
                <a:cs typeface="Arial" panose="020B0604020202020204" pitchFamily="34" charset="0"/>
              </a:rPr>
            </a:br>
            <a:endParaRPr lang="en-GB" sz="2400"/>
          </a:p>
        </p:txBody>
      </p:sp>
      <p:sp>
        <p:nvSpPr>
          <p:cNvPr id="8" name="TextBox 7">
            <a:extLst>
              <a:ext uri="{FF2B5EF4-FFF2-40B4-BE49-F238E27FC236}">
                <a16:creationId xmlns:a16="http://schemas.microsoft.com/office/drawing/2014/main" id="{59F15FB9-9AE9-BE0C-7775-07AE1B049ADF}"/>
              </a:ext>
            </a:extLst>
          </p:cNvPr>
          <p:cNvSpPr txBox="1"/>
          <p:nvPr/>
        </p:nvSpPr>
        <p:spPr>
          <a:xfrm>
            <a:off x="1014985" y="1084901"/>
            <a:ext cx="10821169" cy="4787144"/>
          </a:xfrm>
          <a:prstGeom prst="rect">
            <a:avLst/>
          </a:prstGeom>
          <a:noFill/>
        </p:spPr>
        <p:txBody>
          <a:bodyPr wrap="square">
            <a:spAutoFit/>
          </a:bodyPr>
          <a:lstStyle/>
          <a:p>
            <a:pPr marL="0" marR="0" lvl="0" indent="0" algn="l" defTabSz="457200" rtl="0" eaLnBrk="1" fontAlgn="auto" latinLnBrk="0" hangingPunct="1">
              <a:lnSpc>
                <a:spcPct val="114000"/>
              </a:lnSpc>
              <a:spcBef>
                <a:spcPts val="300"/>
              </a:spcBef>
              <a:spcAft>
                <a:spcPts val="60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Vaccination against HPV has proven effective in reducing the rates of cervical cancer </a:t>
            </a:r>
            <a:r>
              <a:rPr kumimoji="0" lang="en-GB" sz="1800" b="0" i="0" u="none" strike="noStrike" kern="1200" cap="none" spc="0" normalizeH="0" baseline="0" noProof="0">
                <a:ln>
                  <a:noFill/>
                </a:ln>
                <a:solidFill>
                  <a:srgbClr val="0070C0"/>
                </a:solidFill>
                <a:effectLst/>
                <a:uLnTx/>
                <a:uFillTx/>
                <a:latin typeface="Calibri" panose="020F0502020204030204"/>
                <a:ea typeface="+mn-ea"/>
                <a:cs typeface="+mn-cs"/>
              </a:rPr>
              <a:t>(</a:t>
            </a:r>
            <a:r>
              <a:rPr kumimoji="0" lang="en-GB" sz="1800" b="0" i="0" u="none" strike="noStrike" kern="1200" cap="none" spc="0" normalizeH="0" baseline="0" noProof="0">
                <a:ln>
                  <a:noFill/>
                </a:ln>
                <a:solidFill>
                  <a:srgbClr val="0070C0"/>
                </a:solidFill>
                <a:effectLst/>
                <a:uLnTx/>
                <a:uFillTx/>
                <a:latin typeface="Calibri" panose="020F0502020204030204"/>
                <a:ea typeface="+mn-ea"/>
                <a:cs typeface="+mn-cs"/>
                <a:hlinkClick r:id="rId3"/>
              </a:rPr>
              <a:t>UK Health Security Agency</a:t>
            </a:r>
            <a:r>
              <a:rPr kumimoji="0" lang="en-GB" sz="1800" b="0" i="0" u="none" strike="noStrike" kern="1200" cap="none" spc="0" normalizeH="0" baseline="0" noProof="0">
                <a:ln>
                  <a:noFill/>
                </a:ln>
                <a:solidFill>
                  <a:srgbClr val="0070C0"/>
                </a:solidFill>
                <a:effectLst/>
                <a:uLnTx/>
                <a:uFillTx/>
                <a:latin typeface="Calibri" panose="020F0502020204030204"/>
                <a:ea typeface="+mn-ea"/>
                <a:cs typeface="+mn-cs"/>
              </a:rPr>
              <a:t>)</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GB" sz="1800" b="0" i="0" u="none" strike="noStrike" kern="1200" cap="none" spc="0" normalizeH="0" baseline="0" noProof="0">
                <a:ln>
                  <a:noFill/>
                </a:ln>
                <a:solidFill>
                  <a:srgbClr val="92D050"/>
                </a:solidFill>
                <a:effectLst/>
                <a:uLnTx/>
                <a:uFillTx/>
                <a:latin typeface="Calibri" panose="020F0502020204030204"/>
                <a:ea typeface="+mn-ea"/>
                <a:cs typeface="+mn-cs"/>
              </a:rPr>
              <a:t>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A 2021 study found that cervical cancer rates were reduced by almost 90% in women in their 20s in England, who were offered the vaccine aged 12-13 (</a:t>
            </a:r>
            <a:r>
              <a:rPr kumimoji="0" lang="en-GB" sz="1800" b="0" i="0" u="none" strike="noStrike" kern="1200" cap="none" spc="0" normalizeH="0" baseline="0" noProof="0" err="1">
                <a:ln>
                  <a:noFill/>
                </a:ln>
                <a:solidFill>
                  <a:prstClr val="black"/>
                </a:solidFill>
                <a:effectLst/>
                <a:uLnTx/>
                <a:uFillTx/>
                <a:latin typeface="Calibri" panose="020F0502020204030204"/>
                <a:ea typeface="+mn-ea"/>
                <a:cs typeface="+mn-cs"/>
                <a:hlinkClick r:id="rId4"/>
              </a:rPr>
              <a:t>Falcaro</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hlinkClick r:id="rId4"/>
              </a:rPr>
              <a:t> et al. 2021</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457200" rtl="0" eaLnBrk="1" fontAlgn="auto" latinLnBrk="0" hangingPunct="1">
              <a:lnSpc>
                <a:spcPct val="114000"/>
              </a:lnSpc>
              <a:spcBef>
                <a:spcPts val="300"/>
              </a:spcBef>
              <a:spcAft>
                <a:spcPts val="60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Additionally, it is one of the key pillars alongside cervical screening and pre-cancer treatment to help achieve the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hlinkClick r:id="rId5"/>
              </a:rPr>
              <a:t>NHS ambition to eliminate cervical cancer by 2040</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0" algn="l" defTabSz="457200" rtl="0" eaLnBrk="1" fontAlgn="auto" latinLnBrk="0" hangingPunct="1">
              <a:lnSpc>
                <a:spcPct val="114000"/>
              </a:lnSpc>
              <a:spcBef>
                <a:spcPts val="300"/>
              </a:spcBef>
              <a:spcAft>
                <a:spcPts val="60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Other benefits include</a:t>
            </a:r>
          </a:p>
          <a:p>
            <a:pPr marL="171450" marR="0" lvl="0" indent="-171450" algn="l" defTabSz="457200" rtl="0" eaLnBrk="1" fontAlgn="auto" latinLnBrk="0" hangingPunct="1">
              <a:lnSpc>
                <a:spcPct val="114000"/>
              </a:lnSpc>
              <a:spcBef>
                <a:spcPts val="300"/>
              </a:spcBef>
              <a:spcAft>
                <a:spcPts val="60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Prevention of HPV-related cancers (anal, penile, oropharyngeal, vulval, and vaginal)</a:t>
            </a:r>
          </a:p>
          <a:p>
            <a:pPr marL="171450" marR="0" lvl="0" indent="-171450" algn="l" defTabSz="457200" rtl="0" eaLnBrk="1" fontAlgn="auto" latinLnBrk="0" hangingPunct="1">
              <a:lnSpc>
                <a:spcPct val="114000"/>
              </a:lnSpc>
              <a:spcBef>
                <a:spcPts val="300"/>
              </a:spcBef>
              <a:spcAft>
                <a:spcPts val="60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Reduction in genital warts</a:t>
            </a:r>
          </a:p>
          <a:p>
            <a:pPr marL="171450" marR="0" lvl="0" indent="-171450" algn="l" defTabSz="457200" rtl="0" eaLnBrk="1" fontAlgn="auto" latinLnBrk="0" hangingPunct="1">
              <a:lnSpc>
                <a:spcPct val="114000"/>
              </a:lnSpc>
              <a:spcBef>
                <a:spcPts val="300"/>
              </a:spcBef>
              <a:spcAft>
                <a:spcPts val="60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Herd immunity (reducing overall circulation rates of HPV in the community)</a:t>
            </a:r>
          </a:p>
          <a:p>
            <a:pPr marL="171450" marR="0" lvl="0" indent="-171450" algn="l" defTabSz="457200" rtl="0" eaLnBrk="1" fontAlgn="auto" latinLnBrk="0" hangingPunct="1">
              <a:lnSpc>
                <a:spcPct val="114000"/>
              </a:lnSpc>
              <a:spcBef>
                <a:spcPts val="300"/>
              </a:spcBef>
              <a:spcAft>
                <a:spcPts val="60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Prevention of transmission</a:t>
            </a:r>
          </a:p>
          <a:p>
            <a:pPr marL="171450" marR="0" lvl="0" indent="-171450" algn="l" defTabSz="457200" rtl="0" eaLnBrk="1" fontAlgn="auto" latinLnBrk="0" hangingPunct="1">
              <a:lnSpc>
                <a:spcPct val="114000"/>
              </a:lnSpc>
              <a:spcBef>
                <a:spcPts val="300"/>
              </a:spcBef>
              <a:spcAft>
                <a:spcPts val="60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Protection against recurrent respiratory papillomatosis</a:t>
            </a:r>
          </a:p>
          <a:p>
            <a:pPr marL="171450" marR="0" lvl="0" indent="-171450" algn="l" defTabSz="457200" rtl="0" eaLnBrk="1" fontAlgn="auto" latinLnBrk="0" hangingPunct="1">
              <a:lnSpc>
                <a:spcPct val="114000"/>
              </a:lnSpc>
              <a:spcBef>
                <a:spcPts val="300"/>
              </a:spcBef>
              <a:spcAft>
                <a:spcPts val="60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Cost-effectiveness (reducing the burden of HPV-related diseases)</a:t>
            </a:r>
          </a:p>
        </p:txBody>
      </p:sp>
      <p:pic>
        <p:nvPicPr>
          <p:cNvPr id="3" name="Picture 2" descr="A blue and white logo&#10;&#10;AI-generated content may be incorrect.">
            <a:extLst>
              <a:ext uri="{FF2B5EF4-FFF2-40B4-BE49-F238E27FC236}">
                <a16:creationId xmlns:a16="http://schemas.microsoft.com/office/drawing/2014/main" id="{E9198A9C-5E23-06F4-C4D8-88E85521F504}"/>
              </a:ext>
            </a:extLst>
          </p:cNvPr>
          <p:cNvPicPr>
            <a:picLocks noChangeAspect="1"/>
          </p:cNvPicPr>
          <p:nvPr/>
        </p:nvPicPr>
        <p:blipFill>
          <a:blip r:embed="rId6"/>
          <a:stretch>
            <a:fillRect/>
          </a:stretch>
        </p:blipFill>
        <p:spPr>
          <a:xfrm>
            <a:off x="11380762" y="432000"/>
            <a:ext cx="683691" cy="646331"/>
          </a:xfrm>
          <a:prstGeom prst="rect">
            <a:avLst/>
          </a:prstGeom>
        </p:spPr>
      </p:pic>
      <p:pic>
        <p:nvPicPr>
          <p:cNvPr id="5" name="Picture 4">
            <a:extLst>
              <a:ext uri="{FF2B5EF4-FFF2-40B4-BE49-F238E27FC236}">
                <a16:creationId xmlns:a16="http://schemas.microsoft.com/office/drawing/2014/main" id="{9C09D203-BC48-A14F-85AE-767062DD80A8}"/>
              </a:ext>
            </a:extLst>
          </p:cNvPr>
          <p:cNvPicPr>
            <a:picLocks noChangeAspect="1"/>
          </p:cNvPicPr>
          <p:nvPr/>
        </p:nvPicPr>
        <p:blipFill>
          <a:blip r:embed="rId7"/>
          <a:stretch>
            <a:fillRect/>
          </a:stretch>
        </p:blipFill>
        <p:spPr>
          <a:xfrm>
            <a:off x="9524690" y="432000"/>
            <a:ext cx="1627773" cy="652901"/>
          </a:xfrm>
          <a:prstGeom prst="rect">
            <a:avLst/>
          </a:prstGeom>
        </p:spPr>
      </p:pic>
    </p:spTree>
    <p:extLst>
      <p:ext uri="{BB962C8B-B14F-4D97-AF65-F5344CB8AC3E}">
        <p14:creationId xmlns:p14="http://schemas.microsoft.com/office/powerpoint/2010/main" val="2346092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17AB09-39B7-3CF5-254C-61C7AAC37FD9}"/>
              </a:ext>
            </a:extLst>
          </p:cNvPr>
          <p:cNvPicPr>
            <a:picLocks noChangeAspect="1"/>
          </p:cNvPicPr>
          <p:nvPr/>
        </p:nvPicPr>
        <p:blipFill>
          <a:blip r:embed="rId2"/>
          <a:stretch>
            <a:fillRect/>
          </a:stretch>
        </p:blipFill>
        <p:spPr>
          <a:xfrm>
            <a:off x="423396" y="362668"/>
            <a:ext cx="6352583" cy="1012024"/>
          </a:xfrm>
          <a:prstGeom prst="rect">
            <a:avLst/>
          </a:prstGeom>
        </p:spPr>
      </p:pic>
      <p:graphicFrame>
        <p:nvGraphicFramePr>
          <p:cNvPr id="7" name="Table 6">
            <a:extLst>
              <a:ext uri="{FF2B5EF4-FFF2-40B4-BE49-F238E27FC236}">
                <a16:creationId xmlns:a16="http://schemas.microsoft.com/office/drawing/2014/main" id="{1E4E66D0-C394-E249-F9DA-BEC6A7B6F20F}"/>
              </a:ext>
            </a:extLst>
          </p:cNvPr>
          <p:cNvGraphicFramePr>
            <a:graphicFrameLocks noGrp="1"/>
          </p:cNvGraphicFramePr>
          <p:nvPr>
            <p:extLst>
              <p:ext uri="{D42A27DB-BD31-4B8C-83A1-F6EECF244321}">
                <p14:modId xmlns:p14="http://schemas.microsoft.com/office/powerpoint/2010/main" val="1010737845"/>
              </p:ext>
            </p:extLst>
          </p:nvPr>
        </p:nvGraphicFramePr>
        <p:xfrm>
          <a:off x="1322832" y="1807336"/>
          <a:ext cx="8644128" cy="3733928"/>
        </p:xfrm>
        <a:graphic>
          <a:graphicData uri="http://schemas.openxmlformats.org/drawingml/2006/table">
            <a:tbl>
              <a:tblPr firstRow="1" bandRow="1"/>
              <a:tblGrid>
                <a:gridCol w="1427256">
                  <a:extLst>
                    <a:ext uri="{9D8B030D-6E8A-4147-A177-3AD203B41FA5}">
                      <a16:colId xmlns:a16="http://schemas.microsoft.com/office/drawing/2014/main" val="1871820129"/>
                    </a:ext>
                  </a:extLst>
                </a:gridCol>
                <a:gridCol w="4003981">
                  <a:extLst>
                    <a:ext uri="{9D8B030D-6E8A-4147-A177-3AD203B41FA5}">
                      <a16:colId xmlns:a16="http://schemas.microsoft.com/office/drawing/2014/main" val="939557290"/>
                    </a:ext>
                  </a:extLst>
                </a:gridCol>
                <a:gridCol w="3212891">
                  <a:extLst>
                    <a:ext uri="{9D8B030D-6E8A-4147-A177-3AD203B41FA5}">
                      <a16:colId xmlns:a16="http://schemas.microsoft.com/office/drawing/2014/main" val="3084452016"/>
                    </a:ext>
                  </a:extLst>
                </a:gridCol>
              </a:tblGrid>
              <a:tr h="36824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algn="l" defTabSz="914400" rtl="0" eaLnBrk="1" latinLnBrk="0" hangingPunct="1"/>
                      <a:endParaRPr lang="en-GB" sz="1400" b="1" kern="1200">
                        <a:solidFill>
                          <a:schemeClr val="lt1"/>
                        </a:solidFill>
                        <a:latin typeface="Arial" panose="020B0604020202020204" pitchFamily="34" charset="0"/>
                        <a:ea typeface="+mn-ea"/>
                        <a:cs typeface="Arial" panose="020B0604020202020204" pitchFamily="34"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algn="l" defTabSz="914400" rtl="0" eaLnBrk="1" latinLnBrk="0" hangingPunct="1"/>
                      <a:r>
                        <a:rPr lang="en-GB" sz="1400" b="1" kern="1200">
                          <a:solidFill>
                            <a:schemeClr val="lt1"/>
                          </a:solidFill>
                          <a:latin typeface="Arial" panose="020B0604020202020204" pitchFamily="34" charset="0"/>
                          <a:ea typeface="+mn-ea"/>
                          <a:cs typeface="Arial" panose="020B0604020202020204" pitchFamily="34" charset="0"/>
                        </a:rPr>
                        <a:t>Eligible population</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algn="l" defTabSz="914400" rtl="0" eaLnBrk="1" latinLnBrk="0" hangingPunct="1"/>
                      <a:r>
                        <a:rPr lang="en-GB" sz="1400" b="1" kern="1200">
                          <a:solidFill>
                            <a:schemeClr val="lt1"/>
                          </a:solidFill>
                          <a:latin typeface="Arial" panose="020B0604020202020204" pitchFamily="34" charset="0"/>
                          <a:ea typeface="+mn-ea"/>
                          <a:cs typeface="Arial" panose="020B0604020202020204" pitchFamily="34" charset="0"/>
                        </a:rPr>
                        <a:t>Where to get</a:t>
                      </a:r>
                      <a:r>
                        <a:rPr lang="en-GB" sz="1400" b="1" kern="1200" baseline="0">
                          <a:solidFill>
                            <a:schemeClr val="lt1"/>
                          </a:solidFill>
                          <a:latin typeface="Arial" panose="020B0604020202020204" pitchFamily="34" charset="0"/>
                          <a:ea typeface="+mn-ea"/>
                          <a:cs typeface="Arial" panose="020B0604020202020204" pitchFamily="34" charset="0"/>
                        </a:rPr>
                        <a:t> the vaccine</a:t>
                      </a:r>
                      <a:endParaRPr lang="en-GB" sz="1400" b="1" kern="1200">
                        <a:solidFill>
                          <a:schemeClr val="lt1"/>
                        </a:solidFill>
                        <a:latin typeface="Arial" panose="020B0604020202020204" pitchFamily="34" charset="0"/>
                        <a:ea typeface="+mn-ea"/>
                        <a:cs typeface="Arial" panose="020B0604020202020204" pitchFamily="34"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2011284976"/>
                  </a:ext>
                </a:extLst>
              </a:tr>
              <a:tr h="8227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400">
                          <a:solidFill>
                            <a:schemeClr val="tx1"/>
                          </a:solidFill>
                          <a:latin typeface="Arial" panose="020B0604020202020204" pitchFamily="34" charset="0"/>
                          <a:cs typeface="Arial" panose="020B0604020202020204" pitchFamily="34" charset="0"/>
                        </a:rPr>
                        <a:t>Cohort 1</a:t>
                      </a:r>
                    </a:p>
                  </a:txBody>
                  <a:tcPr anchor="ctr">
                    <a:lnL w="12700" cmpd="sng">
                      <a:solidFill>
                        <a:sysClr val="window" lastClr="FFFFFF"/>
                      </a:solidFill>
                    </a:lnL>
                    <a:lnR w="12700" cmpd="sng">
                      <a:solidFill>
                        <a:sysClr val="window" lastClr="FFFFFF"/>
                      </a:solidFill>
                    </a:lnR>
                    <a:lnT w="12700" cmpd="sng">
                      <a:no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400">
                          <a:solidFill>
                            <a:schemeClr val="tx1"/>
                          </a:solidFill>
                          <a:latin typeface="Arial" panose="020B0604020202020204" pitchFamily="34" charset="0"/>
                          <a:cs typeface="Arial" panose="020B0604020202020204" pitchFamily="34" charset="0"/>
                        </a:rPr>
                        <a:t>Children aged 12 to 13 (school year 8)</a:t>
                      </a:r>
                    </a:p>
                  </a:txBody>
                  <a:tcPr anchor="ctr">
                    <a:lnL w="12700" cmpd="sng">
                      <a:solidFill>
                        <a:sysClr val="window" lastClr="FFFFFF"/>
                      </a:solidFill>
                    </a:lnL>
                    <a:lnR w="12700" cmpd="sng">
                      <a:solidFill>
                        <a:sysClr val="window" lastClr="FFFFFF"/>
                      </a:solidFill>
                    </a:lnR>
                    <a:lnT w="12700" cmpd="sng">
                      <a:no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400">
                          <a:solidFill>
                            <a:schemeClr val="tx1"/>
                          </a:solidFill>
                          <a:latin typeface="Arial" panose="020B0604020202020204" pitchFamily="34" charset="0"/>
                          <a:cs typeface="Arial" panose="020B0604020202020204" pitchFamily="34" charset="0"/>
                        </a:rPr>
                        <a:t>Secondary school (or community clinics for those not in school)</a:t>
                      </a:r>
                    </a:p>
                  </a:txBody>
                  <a:tcPr anchor="ctr">
                    <a:lnL w="12700" cmpd="sng">
                      <a:solidFill>
                        <a:sysClr val="window" lastClr="FFFFFF"/>
                      </a:solidFill>
                    </a:lnL>
                    <a:lnR w="12700" cmpd="sng">
                      <a:solidFill>
                        <a:sysClr val="window" lastClr="FFFFFF"/>
                      </a:solidFill>
                    </a:lnR>
                    <a:lnT w="12700" cmpd="sng">
                      <a:no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498665323"/>
                  </a:ext>
                </a:extLst>
              </a:tr>
              <a:tr h="108826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400">
                          <a:solidFill>
                            <a:schemeClr val="tx1"/>
                          </a:solidFill>
                          <a:latin typeface="Arial" panose="020B0604020202020204" pitchFamily="34" charset="0"/>
                          <a:cs typeface="Arial" panose="020B0604020202020204" pitchFamily="34" charset="0"/>
                        </a:rPr>
                        <a:t>Cohort 2</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400">
                          <a:solidFill>
                            <a:schemeClr val="tx1"/>
                          </a:solidFill>
                          <a:latin typeface="Arial" panose="020B0604020202020204" pitchFamily="34" charset="0"/>
                          <a:cs typeface="Arial" panose="020B0604020202020204" pitchFamily="34" charset="0"/>
                        </a:rPr>
                        <a:t>Girls aged 14 up to their 25</a:t>
                      </a:r>
                      <a:r>
                        <a:rPr lang="en-GB" sz="1400" baseline="30000">
                          <a:solidFill>
                            <a:schemeClr val="tx1"/>
                          </a:solidFill>
                          <a:latin typeface="Arial" panose="020B0604020202020204" pitchFamily="34" charset="0"/>
                          <a:cs typeface="Arial" panose="020B0604020202020204" pitchFamily="34" charset="0"/>
                        </a:rPr>
                        <a:t>th</a:t>
                      </a:r>
                      <a:r>
                        <a:rPr lang="en-GB" sz="1400">
                          <a:solidFill>
                            <a:schemeClr val="tx1"/>
                          </a:solidFill>
                          <a:latin typeface="Arial" panose="020B0604020202020204" pitchFamily="34" charset="0"/>
                          <a:cs typeface="Arial" panose="020B0604020202020204" pitchFamily="34" charset="0"/>
                        </a:rPr>
                        <a:t> birthday and boys born after 1 September 2006 up to their 25</a:t>
                      </a:r>
                      <a:r>
                        <a:rPr lang="en-GB" sz="1400" baseline="30000">
                          <a:solidFill>
                            <a:schemeClr val="tx1"/>
                          </a:solidFill>
                          <a:latin typeface="Arial" panose="020B0604020202020204" pitchFamily="34" charset="0"/>
                          <a:cs typeface="Arial" panose="020B0604020202020204" pitchFamily="34" charset="0"/>
                        </a:rPr>
                        <a:t>th</a:t>
                      </a:r>
                      <a:r>
                        <a:rPr lang="en-GB" sz="1400">
                          <a:solidFill>
                            <a:schemeClr val="tx1"/>
                          </a:solidFill>
                          <a:latin typeface="Arial" panose="020B0604020202020204" pitchFamily="34" charset="0"/>
                          <a:cs typeface="Arial" panose="020B0604020202020204" pitchFamily="34" charset="0"/>
                        </a:rPr>
                        <a:t> birthday who missed having the vaccine at school</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400">
                          <a:solidFill>
                            <a:schemeClr val="tx1"/>
                          </a:solidFill>
                          <a:latin typeface="Arial" panose="020B0604020202020204" pitchFamily="34" charset="0"/>
                          <a:cs typeface="Arial" panose="020B0604020202020204" pitchFamily="34" charset="0"/>
                        </a:rPr>
                        <a:t>Via the school vaccination team or </a:t>
                      </a:r>
                      <a:r>
                        <a:rPr lang="en-GB" sz="1400" b="1">
                          <a:solidFill>
                            <a:schemeClr val="tx1"/>
                          </a:solidFill>
                          <a:latin typeface="Arial" panose="020B0604020202020204" pitchFamily="34" charset="0"/>
                          <a:cs typeface="Arial" panose="020B0604020202020204" pitchFamily="34" charset="0"/>
                        </a:rPr>
                        <a:t>GP surgery</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4230255922"/>
                  </a:ext>
                </a:extLst>
              </a:tr>
              <a:tr h="145471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a:solidFill>
                            <a:schemeClr val="tx1"/>
                          </a:solidFill>
                          <a:latin typeface="Arial" panose="020B0604020202020204" pitchFamily="34" charset="0"/>
                          <a:ea typeface="+mn-ea"/>
                          <a:cs typeface="Arial" panose="020B0604020202020204" pitchFamily="34" charset="0"/>
                        </a:rPr>
                        <a:t>Cohort 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a:solidFill>
                            <a:schemeClr val="tx1"/>
                          </a:solidFill>
                          <a:latin typeface="Arial" panose="020B0604020202020204" pitchFamily="34" charset="0"/>
                          <a:ea typeface="+mn-ea"/>
                          <a:cs typeface="Arial" panose="020B0604020202020204" pitchFamily="34" charset="0"/>
                        </a:rPr>
                        <a:t>Gay, bisexual and other men who have sex with men (GBMSM) and other at-risk individuals (up to 46th birthday) not previously vaccinated</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400" b="0" u="sng">
                          <a:solidFill>
                            <a:srgbClr val="A7A8AA"/>
                          </a:solidFill>
                          <a:latin typeface="Arial" panose="020B0604020202020204" pitchFamily="34" charset="0"/>
                          <a:ea typeface="Calibri"/>
                          <a:cs typeface="Arial" panose="020B0604020202020204" pitchFamily="34" charset="0"/>
                          <a:hlinkClick r:id="rId3"/>
                        </a:rPr>
                        <a:t>Sexual health clinic</a:t>
                      </a:r>
                      <a:r>
                        <a:rPr lang="en-GB" sz="1400" b="0">
                          <a:solidFill>
                            <a:srgbClr val="0E0E0E"/>
                          </a:solidFill>
                          <a:latin typeface="Arial" panose="020B0604020202020204" pitchFamily="34" charset="0"/>
                          <a:cs typeface="Arial" panose="020B0604020202020204" pitchFamily="34" charset="0"/>
                        </a:rPr>
                        <a:t> or HIV clinic</a:t>
                      </a:r>
                      <a:endParaRPr lang="en-GB" sz="1400" b="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2873776989"/>
                  </a:ext>
                </a:extLst>
              </a:tr>
            </a:tbl>
          </a:graphicData>
        </a:graphic>
      </p:graphicFrame>
      <p:pic>
        <p:nvPicPr>
          <p:cNvPr id="2" name="Picture 1" descr="A blue and white logo&#10;&#10;AI-generated content may be incorrect.">
            <a:extLst>
              <a:ext uri="{FF2B5EF4-FFF2-40B4-BE49-F238E27FC236}">
                <a16:creationId xmlns:a16="http://schemas.microsoft.com/office/drawing/2014/main" id="{830DDC0D-74EB-B6D6-BB1B-C8BAE22EABB1}"/>
              </a:ext>
            </a:extLst>
          </p:cNvPr>
          <p:cNvPicPr>
            <a:picLocks noChangeAspect="1"/>
          </p:cNvPicPr>
          <p:nvPr/>
        </p:nvPicPr>
        <p:blipFill>
          <a:blip r:embed="rId4"/>
          <a:stretch>
            <a:fillRect/>
          </a:stretch>
        </p:blipFill>
        <p:spPr>
          <a:xfrm>
            <a:off x="11380762" y="432000"/>
            <a:ext cx="683691" cy="646331"/>
          </a:xfrm>
          <a:prstGeom prst="rect">
            <a:avLst/>
          </a:prstGeom>
        </p:spPr>
      </p:pic>
      <p:pic>
        <p:nvPicPr>
          <p:cNvPr id="3" name="Picture 2">
            <a:extLst>
              <a:ext uri="{FF2B5EF4-FFF2-40B4-BE49-F238E27FC236}">
                <a16:creationId xmlns:a16="http://schemas.microsoft.com/office/drawing/2014/main" id="{DDB57D4A-2C72-8054-0AE9-0A9733F422CE}"/>
              </a:ext>
            </a:extLst>
          </p:cNvPr>
          <p:cNvPicPr>
            <a:picLocks noChangeAspect="1"/>
          </p:cNvPicPr>
          <p:nvPr/>
        </p:nvPicPr>
        <p:blipFill>
          <a:blip r:embed="rId5"/>
          <a:stretch>
            <a:fillRect/>
          </a:stretch>
        </p:blipFill>
        <p:spPr>
          <a:xfrm>
            <a:off x="9456548" y="457059"/>
            <a:ext cx="1627773" cy="646331"/>
          </a:xfrm>
          <a:prstGeom prst="rect">
            <a:avLst/>
          </a:prstGeom>
        </p:spPr>
      </p:pic>
    </p:spTree>
    <p:extLst>
      <p:ext uri="{BB962C8B-B14F-4D97-AF65-F5344CB8AC3E}">
        <p14:creationId xmlns:p14="http://schemas.microsoft.com/office/powerpoint/2010/main" val="2604222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B882BF-E342-5931-9B1A-76FD544F1AA4}"/>
              </a:ext>
            </a:extLst>
          </p:cNvPr>
          <p:cNvPicPr>
            <a:picLocks noChangeAspect="1"/>
          </p:cNvPicPr>
          <p:nvPr/>
        </p:nvPicPr>
        <p:blipFill>
          <a:blip r:embed="rId2"/>
          <a:stretch>
            <a:fillRect/>
          </a:stretch>
        </p:blipFill>
        <p:spPr>
          <a:xfrm>
            <a:off x="98061" y="221925"/>
            <a:ext cx="669629" cy="804237"/>
          </a:xfrm>
          <a:prstGeom prst="rect">
            <a:avLst/>
          </a:prstGeom>
        </p:spPr>
      </p:pic>
      <p:sp>
        <p:nvSpPr>
          <p:cNvPr id="4" name="TextBox 3">
            <a:extLst>
              <a:ext uri="{FF2B5EF4-FFF2-40B4-BE49-F238E27FC236}">
                <a16:creationId xmlns:a16="http://schemas.microsoft.com/office/drawing/2014/main" id="{3BA4A4C0-3394-1A19-85F4-5EEF3D482F67}"/>
              </a:ext>
            </a:extLst>
          </p:cNvPr>
          <p:cNvSpPr txBox="1"/>
          <p:nvPr/>
        </p:nvSpPr>
        <p:spPr>
          <a:xfrm>
            <a:off x="764698" y="350599"/>
            <a:ext cx="6464238" cy="513346"/>
          </a:xfrm>
          <a:prstGeom prst="rect">
            <a:avLst/>
          </a:prstGeom>
          <a:noFill/>
        </p:spPr>
        <p:txBody>
          <a:bodyPr wrap="square" rtlCol="0">
            <a:spAutoFit/>
          </a:bodyPr>
          <a:lstStyle/>
          <a:p>
            <a:pPr defTabSz="914400">
              <a:lnSpc>
                <a:spcPct val="114000"/>
              </a:lnSpc>
              <a:spcBef>
                <a:spcPts val="300"/>
              </a:spcBef>
              <a:spcAft>
                <a:spcPts val="300"/>
              </a:spcAft>
              <a:defRPr/>
            </a:pPr>
            <a:r>
              <a:rPr lang="en-GB" sz="2400">
                <a:solidFill>
                  <a:srgbClr val="0070C0"/>
                </a:solidFill>
                <a:latin typeface="Arial" panose="020B0604020202020204" pitchFamily="34" charset="0"/>
                <a:cs typeface="Arial" panose="020B0604020202020204" pitchFamily="34" charset="0"/>
              </a:rPr>
              <a:t>Cohort 1: Children aged 12-13 (school year 8)</a:t>
            </a:r>
          </a:p>
        </p:txBody>
      </p:sp>
      <p:grpSp>
        <p:nvGrpSpPr>
          <p:cNvPr id="5" name="Group 4">
            <a:extLst>
              <a:ext uri="{FF2B5EF4-FFF2-40B4-BE49-F238E27FC236}">
                <a16:creationId xmlns:a16="http://schemas.microsoft.com/office/drawing/2014/main" id="{FC3B36DF-7C44-DF33-6A1D-D87A901C6A79}"/>
              </a:ext>
            </a:extLst>
          </p:cNvPr>
          <p:cNvGrpSpPr/>
          <p:nvPr/>
        </p:nvGrpSpPr>
        <p:grpSpPr>
          <a:xfrm>
            <a:off x="464419" y="1382071"/>
            <a:ext cx="11332800" cy="1373761"/>
            <a:chOff x="452274" y="2648224"/>
            <a:chExt cx="8371824" cy="937758"/>
          </a:xfrm>
        </p:grpSpPr>
        <p:sp>
          <p:nvSpPr>
            <p:cNvPr id="6" name="Rounded Rectangle 10">
              <a:extLst>
                <a:ext uri="{FF2B5EF4-FFF2-40B4-BE49-F238E27FC236}">
                  <a16:creationId xmlns:a16="http://schemas.microsoft.com/office/drawing/2014/main" id="{E17CB5BB-E321-6D30-0F36-28567CF33749}"/>
                </a:ext>
              </a:extLst>
            </p:cNvPr>
            <p:cNvSpPr/>
            <p:nvPr/>
          </p:nvSpPr>
          <p:spPr>
            <a:xfrm>
              <a:off x="452274" y="2648224"/>
              <a:ext cx="8371824" cy="164648"/>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1400">
                  <a:solidFill>
                    <a:prstClr val="white"/>
                  </a:solidFill>
                  <a:latin typeface="Arial" panose="020B0604020202020204" pitchFamily="34" charset="0"/>
                  <a:cs typeface="Arial" panose="020B0604020202020204" pitchFamily="34" charset="0"/>
                </a:rPr>
                <a:t>Children aged 12 to 13 years</a:t>
              </a:r>
              <a:endParaRPr kumimoji="0" lang="en-GB"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9AB6D5FB-3005-3CF8-E228-26995739AEDE}"/>
                </a:ext>
              </a:extLst>
            </p:cNvPr>
            <p:cNvSpPr txBox="1"/>
            <p:nvPr/>
          </p:nvSpPr>
          <p:spPr>
            <a:xfrm>
              <a:off x="452274" y="2855902"/>
              <a:ext cx="8221596" cy="730080"/>
            </a:xfrm>
            <a:prstGeom prst="rect">
              <a:avLst/>
            </a:prstGeom>
            <a:noFill/>
          </p:spPr>
          <p:txBody>
            <a:bodyPr wrap="square" rtlCol="0">
              <a:spAutoFit/>
            </a:bodyPr>
            <a:lstStyle/>
            <a:p>
              <a:pPr>
                <a:spcBef>
                  <a:spcPts val="300"/>
                </a:spcBef>
                <a:spcAft>
                  <a:spcPts val="600"/>
                </a:spcAft>
              </a:pPr>
              <a:r>
                <a:rPr lang="en-GB" sz="1400">
                  <a:latin typeface="Arial" panose="020B0604020202020204" pitchFamily="34" charset="0"/>
                  <a:cs typeface="Arial" panose="020B0604020202020204" pitchFamily="34" charset="0"/>
                </a:rPr>
                <a:t>The HPV vaccine is routinely recommended for children in school year 8, for children aged 12 to 13 years old, see</a:t>
              </a:r>
              <a:r>
                <a:rPr lang="en-GB" sz="1400">
                  <a:solidFill>
                    <a:srgbClr val="92D050"/>
                  </a:solidFill>
                  <a:latin typeface="Arial" panose="020B0604020202020204" pitchFamily="34" charset="0"/>
                  <a:cs typeface="Arial" panose="020B0604020202020204" pitchFamily="34" charset="0"/>
                </a:rPr>
                <a:t> </a:t>
              </a:r>
              <a:r>
                <a:rPr lang="en-GB" sz="1400">
                  <a:solidFill>
                    <a:srgbClr val="92D050"/>
                  </a:solidFill>
                  <a:latin typeface="Arial" panose="020B0604020202020204" pitchFamily="34" charset="0"/>
                  <a:cs typeface="Arial" panose="020B0604020202020204" pitchFamily="34" charset="0"/>
                  <a:hlinkClick r:id="rId3" tooltip="Immunisation schedule"/>
                </a:rPr>
                <a:t>Immunisation schedule</a:t>
              </a:r>
              <a:r>
                <a:rPr lang="en-GB" sz="1400">
                  <a:solidFill>
                    <a:srgbClr val="92D050"/>
                  </a:solidFill>
                  <a:latin typeface="Arial" panose="020B0604020202020204" pitchFamily="34" charset="0"/>
                  <a:cs typeface="Arial" panose="020B0604020202020204" pitchFamily="34" charset="0"/>
                </a:rPr>
                <a:t> </a:t>
              </a:r>
              <a:r>
                <a:rPr lang="en-GB" sz="1400">
                  <a:latin typeface="Arial" panose="020B0604020202020204" pitchFamily="34" charset="0"/>
                  <a:cs typeface="Arial" panose="020B0604020202020204" pitchFamily="34" charset="0"/>
                </a:rPr>
                <a:t>for further guidance). </a:t>
              </a:r>
            </a:p>
            <a:p>
              <a:pPr>
                <a:spcBef>
                  <a:spcPts val="300"/>
                </a:spcBef>
                <a:spcAft>
                  <a:spcPts val="300"/>
                </a:spcAft>
              </a:pPr>
              <a:r>
                <a:rPr lang="en-GB" sz="1400" b="1">
                  <a:solidFill>
                    <a:srgbClr val="0E0E0E"/>
                  </a:solidFill>
                  <a:latin typeface="Arial" panose="020B0604020202020204" pitchFamily="34" charset="0"/>
                  <a:cs typeface="Arial" panose="020B0604020202020204" pitchFamily="34" charset="0"/>
                </a:rPr>
                <a:t>This cohort normally receive their vaccination as part of the school-age immunisations programme delivered by school-age immunisation services in the East Midlands which also offer catch-up opportunities in school and via community clinics.</a:t>
              </a:r>
            </a:p>
          </p:txBody>
        </p:sp>
      </p:grpSp>
      <p:graphicFrame>
        <p:nvGraphicFramePr>
          <p:cNvPr id="8" name="Table 7">
            <a:extLst>
              <a:ext uri="{FF2B5EF4-FFF2-40B4-BE49-F238E27FC236}">
                <a16:creationId xmlns:a16="http://schemas.microsoft.com/office/drawing/2014/main" id="{020E764C-3E6F-5671-524F-2717D508B098}"/>
              </a:ext>
            </a:extLst>
          </p:cNvPr>
          <p:cNvGraphicFramePr>
            <a:graphicFrameLocks noGrp="1"/>
          </p:cNvGraphicFramePr>
          <p:nvPr>
            <p:extLst>
              <p:ext uri="{D42A27DB-BD31-4B8C-83A1-F6EECF244321}">
                <p14:modId xmlns:p14="http://schemas.microsoft.com/office/powerpoint/2010/main" val="3059679103"/>
              </p:ext>
            </p:extLst>
          </p:nvPr>
        </p:nvGraphicFramePr>
        <p:xfrm>
          <a:off x="2136639" y="2891472"/>
          <a:ext cx="7918721" cy="1075055"/>
        </p:xfrm>
        <a:graphic>
          <a:graphicData uri="http://schemas.openxmlformats.org/drawingml/2006/table">
            <a:tbl>
              <a:tblPr firstRow="1" firstCol="1" bandRow="1"/>
              <a:tblGrid>
                <a:gridCol w="2610298">
                  <a:extLst>
                    <a:ext uri="{9D8B030D-6E8A-4147-A177-3AD203B41FA5}">
                      <a16:colId xmlns:a16="http://schemas.microsoft.com/office/drawing/2014/main" val="256940968"/>
                    </a:ext>
                  </a:extLst>
                </a:gridCol>
                <a:gridCol w="5308423">
                  <a:extLst>
                    <a:ext uri="{9D8B030D-6E8A-4147-A177-3AD203B41FA5}">
                      <a16:colId xmlns:a16="http://schemas.microsoft.com/office/drawing/2014/main" val="1773150149"/>
                    </a:ext>
                  </a:extLst>
                </a:gridCol>
              </a:tblGrid>
              <a:tr h="0">
                <a:tc gridSpan="2">
                  <a:txBody>
                    <a:bodyPr/>
                    <a:lstStyle/>
                    <a:p>
                      <a:pPr algn="ctr">
                        <a:spcBef>
                          <a:spcPts val="500"/>
                        </a:spcBef>
                      </a:pPr>
                      <a:r>
                        <a:rPr lang="en-GB" sz="11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EM SCHOOL AGED IMMUNISATION SERVICE (SAIS) </a:t>
                      </a:r>
                      <a:endParaRPr lang="en-GB"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hMerge="1">
                  <a:txBody>
                    <a:bodyPr/>
                    <a:lstStyle/>
                    <a:p>
                      <a:endParaRPr lang="en-GB"/>
                    </a:p>
                  </a:txBody>
                  <a:tcPr/>
                </a:tc>
                <a:extLst>
                  <a:ext uri="{0D108BD9-81ED-4DB2-BD59-A6C34878D82A}">
                    <a16:rowId xmlns:a16="http://schemas.microsoft.com/office/drawing/2014/main" val="642702691"/>
                  </a:ext>
                </a:extLst>
              </a:tr>
              <a:tr h="0">
                <a:tc>
                  <a:txBody>
                    <a:bodyPr/>
                    <a:lstStyle/>
                    <a:p>
                      <a:pPr>
                        <a:spcBef>
                          <a:spcPts val="500"/>
                        </a:spcBef>
                      </a:pPr>
                      <a:r>
                        <a:rPr lang="en-GB"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LINCOLNSHIRE</a:t>
                      </a:r>
                      <a:endParaRPr lang="en-GB"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nSpc>
                          <a:spcPct val="115000"/>
                        </a:lnSpc>
                        <a:spcBef>
                          <a:spcPts val="500"/>
                        </a:spcBef>
                        <a:spcAft>
                          <a:spcPts val="1000"/>
                        </a:spcAft>
                      </a:pPr>
                      <a:r>
                        <a:rPr lang="en-GB" sz="1100" u="sng">
                          <a:solidFill>
                            <a:srgbClr val="000000"/>
                          </a:solidFill>
                          <a:effectLst/>
                          <a:latin typeface="Calibri" panose="020F0502020204030204" pitchFamily="34" charset="0"/>
                          <a:ea typeface="Times New Roman" panose="02020603050405020304" pitchFamily="18" charset="0"/>
                          <a:cs typeface="Arial" panose="020B0604020202020204" pitchFamily="34" charset="0"/>
                          <a:hlinkClick r:id="rId4"/>
                        </a:rPr>
                        <a:t>lhnt.sais@nhs.net</a:t>
                      </a:r>
                      <a:r>
                        <a:rPr lang="en-GB"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Tel: 01522 572950</a:t>
                      </a:r>
                      <a:endParaRPr lang="en-GB"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505283930"/>
                  </a:ext>
                </a:extLst>
              </a:tr>
              <a:tr h="0">
                <a:tc>
                  <a:txBody>
                    <a:bodyPr/>
                    <a:lstStyle/>
                    <a:p>
                      <a:pPr>
                        <a:spcBef>
                          <a:spcPts val="500"/>
                        </a:spcBef>
                      </a:pPr>
                      <a:r>
                        <a:rPr lang="en-GB"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LEICESTERSHIRE </a:t>
                      </a:r>
                      <a:endParaRPr lang="en-GB"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nSpc>
                          <a:spcPct val="115000"/>
                        </a:lnSpc>
                        <a:spcBef>
                          <a:spcPts val="500"/>
                        </a:spcBef>
                        <a:spcAft>
                          <a:spcPts val="1000"/>
                        </a:spcAft>
                      </a:pPr>
                      <a:r>
                        <a:rPr lang="en-GB" sz="1100" u="sng">
                          <a:solidFill>
                            <a:srgbClr val="000000"/>
                          </a:solidFill>
                          <a:effectLst/>
                          <a:latin typeface="Calibri" panose="020F0502020204030204" pitchFamily="34" charset="0"/>
                          <a:ea typeface="Times New Roman" panose="02020603050405020304" pitchFamily="18" charset="0"/>
                          <a:cs typeface="Calibri" panose="020F0502020204030204" pitchFamily="34" charset="0"/>
                          <a:hlinkClick r:id="rId5"/>
                        </a:rPr>
                        <a:t>lpt.sais@nhs.net</a:t>
                      </a:r>
                      <a:r>
                        <a:rPr lang="en-GB"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Tel: 0300 3000 007</a:t>
                      </a:r>
                      <a:endParaRPr lang="en-GB"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588199136"/>
                  </a:ext>
                </a:extLst>
              </a:tr>
              <a:tr h="0">
                <a:tc>
                  <a:txBody>
                    <a:bodyPr/>
                    <a:lstStyle/>
                    <a:p>
                      <a:pPr>
                        <a:spcBef>
                          <a:spcPts val="500"/>
                        </a:spcBef>
                      </a:pPr>
                      <a:r>
                        <a:rPr lang="en-GB"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NORTHAMPTONSHIRE </a:t>
                      </a:r>
                      <a:endParaRPr lang="en-GB"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nSpc>
                          <a:spcPct val="115000"/>
                        </a:lnSpc>
                        <a:spcBef>
                          <a:spcPts val="500"/>
                        </a:spcBef>
                        <a:spcAft>
                          <a:spcPts val="1000"/>
                        </a:spcAft>
                      </a:pPr>
                      <a:r>
                        <a:rPr lang="fr-FR" sz="1100" u="sng">
                          <a:solidFill>
                            <a:srgbClr val="000000"/>
                          </a:solidFill>
                          <a:effectLst/>
                          <a:latin typeface="Calibri" panose="020F0502020204030204" pitchFamily="34" charset="0"/>
                          <a:ea typeface="Times New Roman" panose="02020603050405020304" pitchFamily="18" charset="0"/>
                          <a:cs typeface="Arial" panose="020B0604020202020204" pitchFamily="34" charset="0"/>
                          <a:hlinkClick r:id="rId6"/>
                        </a:rPr>
                        <a:t>Imms.nhft@nhs.net</a:t>
                      </a:r>
                      <a:r>
                        <a:rPr lang="fr-FR" sz="1100" u="sng">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Tel : </a:t>
                      </a:r>
                      <a:r>
                        <a:rPr lang="fr-FR"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0800 170 7055 (option 5)</a:t>
                      </a:r>
                      <a:endParaRPr lang="en-GB"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3736430582"/>
                  </a:ext>
                </a:extLst>
              </a:tr>
              <a:tr h="178435">
                <a:tc>
                  <a:txBody>
                    <a:bodyPr/>
                    <a:lstStyle/>
                    <a:p>
                      <a:pPr>
                        <a:spcBef>
                          <a:spcPts val="500"/>
                        </a:spcBef>
                      </a:pPr>
                      <a:r>
                        <a:rPr lang="en-GB"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DERBY AND DERBYSHIRE</a:t>
                      </a:r>
                      <a:endParaRPr lang="en-GB"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nSpc>
                          <a:spcPct val="115000"/>
                        </a:lnSpc>
                        <a:spcBef>
                          <a:spcPts val="500"/>
                        </a:spcBef>
                        <a:spcAft>
                          <a:spcPts val="1000"/>
                        </a:spcAft>
                      </a:pPr>
                      <a:r>
                        <a:rPr lang="en-GB" sz="1100" u="sng">
                          <a:solidFill>
                            <a:srgbClr val="000000"/>
                          </a:solidFill>
                          <a:effectLst/>
                          <a:latin typeface="Calibri" panose="020F0502020204030204" pitchFamily="34" charset="0"/>
                          <a:ea typeface="Times New Roman" panose="02020603050405020304" pitchFamily="18" charset="0"/>
                          <a:cs typeface="Calibri" panose="020F0502020204030204" pitchFamily="34" charset="0"/>
                          <a:hlinkClick r:id="rId7"/>
                        </a:rPr>
                        <a:t>immunisations.derbyshire@intrahealth.co.uk</a:t>
                      </a:r>
                      <a:r>
                        <a:rPr lang="en-GB"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Tel: 03333583397 Option 5</a:t>
                      </a:r>
                      <a:endParaRPr lang="en-GB"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3154874070"/>
                  </a:ext>
                </a:extLst>
              </a:tr>
              <a:tr h="0">
                <a:tc>
                  <a:txBody>
                    <a:bodyPr/>
                    <a:lstStyle/>
                    <a:p>
                      <a:pPr>
                        <a:spcBef>
                          <a:spcPts val="500"/>
                        </a:spcBef>
                      </a:pPr>
                      <a:r>
                        <a:rPr lang="en-GB"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NOTTS AND NOTTINGHAMSHIRE</a:t>
                      </a:r>
                      <a:endParaRPr lang="en-GB"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nSpc>
                          <a:spcPct val="115000"/>
                        </a:lnSpc>
                        <a:spcBef>
                          <a:spcPts val="500"/>
                        </a:spcBef>
                        <a:spcAft>
                          <a:spcPts val="1000"/>
                        </a:spcAft>
                      </a:pPr>
                      <a:r>
                        <a:rPr lang="en-GB" sz="1100" u="sng">
                          <a:solidFill>
                            <a:srgbClr val="000000"/>
                          </a:solidFill>
                          <a:effectLst/>
                          <a:latin typeface="Calibri" panose="020F0502020204030204" pitchFamily="34" charset="0"/>
                          <a:ea typeface="Times New Roman" panose="02020603050405020304" pitchFamily="18" charset="0"/>
                          <a:cs typeface="Calibri" panose="020F0502020204030204" pitchFamily="34" charset="0"/>
                          <a:hlinkClick r:id="rId8"/>
                        </a:rPr>
                        <a:t>immunisations.nottinghamshire@intrahealth.co.uk</a:t>
                      </a:r>
                      <a:r>
                        <a:rPr lang="en-GB"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Tel: 03333583397 Option 4</a:t>
                      </a:r>
                      <a:endParaRPr lang="en-GB"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780403474"/>
                  </a:ext>
                </a:extLst>
              </a:tr>
            </a:tbl>
          </a:graphicData>
        </a:graphic>
      </p:graphicFrame>
      <p:grpSp>
        <p:nvGrpSpPr>
          <p:cNvPr id="13" name="Group 12">
            <a:extLst>
              <a:ext uri="{FF2B5EF4-FFF2-40B4-BE49-F238E27FC236}">
                <a16:creationId xmlns:a16="http://schemas.microsoft.com/office/drawing/2014/main" id="{B6316839-DC6D-91E9-4EB9-63D15C6F2208}"/>
              </a:ext>
            </a:extLst>
          </p:cNvPr>
          <p:cNvGrpSpPr/>
          <p:nvPr/>
        </p:nvGrpSpPr>
        <p:grpSpPr>
          <a:xfrm>
            <a:off x="464418" y="4176440"/>
            <a:ext cx="11332800" cy="864904"/>
            <a:chOff x="338205" y="4513908"/>
            <a:chExt cx="8524109" cy="998588"/>
          </a:xfrm>
        </p:grpSpPr>
        <p:sp>
          <p:nvSpPr>
            <p:cNvPr id="14" name="Rounded Rectangle 25">
              <a:extLst>
                <a:ext uri="{FF2B5EF4-FFF2-40B4-BE49-F238E27FC236}">
                  <a16:creationId xmlns:a16="http://schemas.microsoft.com/office/drawing/2014/main" id="{AF0064C1-AD87-E747-9DDF-8029DCFB00F0}"/>
                </a:ext>
              </a:extLst>
            </p:cNvPr>
            <p:cNvSpPr/>
            <p:nvPr/>
          </p:nvSpPr>
          <p:spPr>
            <a:xfrm>
              <a:off x="338205" y="4513908"/>
              <a:ext cx="8409060" cy="278902"/>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Education and resources</a:t>
              </a:r>
            </a:p>
          </p:txBody>
        </p:sp>
        <p:sp>
          <p:nvSpPr>
            <p:cNvPr id="15" name="Rectangle 14">
              <a:extLst>
                <a:ext uri="{FF2B5EF4-FFF2-40B4-BE49-F238E27FC236}">
                  <a16:creationId xmlns:a16="http://schemas.microsoft.com/office/drawing/2014/main" id="{D0983C45-D285-3C96-6ED9-F0ACBB4C9149}"/>
                </a:ext>
              </a:extLst>
            </p:cNvPr>
            <p:cNvSpPr/>
            <p:nvPr/>
          </p:nvSpPr>
          <p:spPr>
            <a:xfrm>
              <a:off x="338205" y="4819567"/>
              <a:ext cx="8524109" cy="692929"/>
            </a:xfrm>
            <a:prstGeom prst="rect">
              <a:avLst/>
            </a:prstGeom>
          </p:spPr>
          <p:txBody>
            <a:bodyPr wrap="square">
              <a:spAutoFit/>
            </a:bodyPr>
            <a:lstStyle/>
            <a:p>
              <a:pPr>
                <a:spcBef>
                  <a:spcPts val="300"/>
                </a:spcBef>
                <a:spcAft>
                  <a:spcPts val="300"/>
                </a:spcAft>
              </a:pPr>
              <a:r>
                <a:rPr lang="en-GB" sz="1400">
                  <a:latin typeface="Arial" pitchFamily="34" charset="0"/>
                  <a:ea typeface="Calibri"/>
                  <a:cs typeface="Arial" pitchFamily="34" charset="0"/>
                </a:rPr>
                <a:t>Ctrl+Click on the images below for further information and promotional materials.</a:t>
              </a:r>
            </a:p>
            <a:p>
              <a:pPr>
                <a:spcBef>
                  <a:spcPts val="300"/>
                </a:spcBef>
                <a:spcAft>
                  <a:spcPts val="300"/>
                </a:spcAft>
              </a:pPr>
              <a:endParaRPr lang="en-GB" sz="1400" u="sng">
                <a:solidFill>
                  <a:srgbClr val="A7A8AA"/>
                </a:solidFill>
                <a:latin typeface="Arial" pitchFamily="34" charset="0"/>
                <a:ea typeface="Calibri"/>
                <a:cs typeface="Arial" pitchFamily="34" charset="0"/>
              </a:endParaRPr>
            </a:p>
          </p:txBody>
        </p:sp>
      </p:grpSp>
      <p:pic>
        <p:nvPicPr>
          <p:cNvPr id="16" name="Picture 15">
            <a:hlinkClick r:id="rId9"/>
            <a:extLst>
              <a:ext uri="{FF2B5EF4-FFF2-40B4-BE49-F238E27FC236}">
                <a16:creationId xmlns:a16="http://schemas.microsoft.com/office/drawing/2014/main" id="{AF32973B-A93F-32F4-85FD-B6D189087C5F}"/>
              </a:ext>
            </a:extLst>
          </p:cNvPr>
          <p:cNvPicPr>
            <a:picLocks noChangeAspect="1"/>
          </p:cNvPicPr>
          <p:nvPr/>
        </p:nvPicPr>
        <p:blipFill>
          <a:blip r:embed="rId10"/>
          <a:stretch>
            <a:fillRect/>
          </a:stretch>
        </p:blipFill>
        <p:spPr>
          <a:xfrm>
            <a:off x="813246" y="4998812"/>
            <a:ext cx="1805744" cy="997986"/>
          </a:xfrm>
          <a:prstGeom prst="rect">
            <a:avLst/>
          </a:prstGeom>
        </p:spPr>
      </p:pic>
      <p:pic>
        <p:nvPicPr>
          <p:cNvPr id="17" name="Picture 16">
            <a:hlinkClick r:id="rId11"/>
            <a:extLst>
              <a:ext uri="{FF2B5EF4-FFF2-40B4-BE49-F238E27FC236}">
                <a16:creationId xmlns:a16="http://schemas.microsoft.com/office/drawing/2014/main" id="{43A01B5D-3BD2-BE36-1CE5-D219FD57725F}"/>
              </a:ext>
            </a:extLst>
          </p:cNvPr>
          <p:cNvPicPr>
            <a:picLocks noChangeAspect="1"/>
          </p:cNvPicPr>
          <p:nvPr/>
        </p:nvPicPr>
        <p:blipFill>
          <a:blip r:embed="rId12"/>
          <a:stretch>
            <a:fillRect/>
          </a:stretch>
        </p:blipFill>
        <p:spPr>
          <a:xfrm>
            <a:off x="5526335" y="4785864"/>
            <a:ext cx="1139330" cy="1423883"/>
          </a:xfrm>
          <a:prstGeom prst="rect">
            <a:avLst/>
          </a:prstGeom>
        </p:spPr>
      </p:pic>
      <p:pic>
        <p:nvPicPr>
          <p:cNvPr id="18" name="Picture 17">
            <a:hlinkClick r:id="rId13"/>
            <a:extLst>
              <a:ext uri="{FF2B5EF4-FFF2-40B4-BE49-F238E27FC236}">
                <a16:creationId xmlns:a16="http://schemas.microsoft.com/office/drawing/2014/main" id="{BB222273-4DD7-50B1-DD26-66C41ACF9D33}"/>
              </a:ext>
            </a:extLst>
          </p:cNvPr>
          <p:cNvPicPr>
            <a:picLocks noChangeAspect="1"/>
          </p:cNvPicPr>
          <p:nvPr/>
        </p:nvPicPr>
        <p:blipFill>
          <a:blip r:embed="rId14"/>
          <a:stretch>
            <a:fillRect/>
          </a:stretch>
        </p:blipFill>
        <p:spPr>
          <a:xfrm>
            <a:off x="9573010" y="4998812"/>
            <a:ext cx="1805744" cy="997986"/>
          </a:xfrm>
          <a:prstGeom prst="rect">
            <a:avLst/>
          </a:prstGeom>
        </p:spPr>
      </p:pic>
      <p:pic>
        <p:nvPicPr>
          <p:cNvPr id="20" name="Picture 19">
            <a:extLst>
              <a:ext uri="{FF2B5EF4-FFF2-40B4-BE49-F238E27FC236}">
                <a16:creationId xmlns:a16="http://schemas.microsoft.com/office/drawing/2014/main" id="{EDC88EC3-CCBB-97B7-9C96-1C8FDD5508F6}"/>
              </a:ext>
            </a:extLst>
          </p:cNvPr>
          <p:cNvPicPr>
            <a:picLocks noChangeAspect="1"/>
          </p:cNvPicPr>
          <p:nvPr/>
        </p:nvPicPr>
        <p:blipFill>
          <a:blip r:embed="rId15"/>
          <a:stretch>
            <a:fillRect/>
          </a:stretch>
        </p:blipFill>
        <p:spPr>
          <a:xfrm>
            <a:off x="98061" y="1382071"/>
            <a:ext cx="315915" cy="315915"/>
          </a:xfrm>
          <a:prstGeom prst="rect">
            <a:avLst/>
          </a:prstGeom>
        </p:spPr>
      </p:pic>
      <p:pic>
        <p:nvPicPr>
          <p:cNvPr id="21" name="Picture 20">
            <a:extLst>
              <a:ext uri="{FF2B5EF4-FFF2-40B4-BE49-F238E27FC236}">
                <a16:creationId xmlns:a16="http://schemas.microsoft.com/office/drawing/2014/main" id="{453F9F98-6F95-EDA5-7918-0B3E51D7627A}"/>
              </a:ext>
            </a:extLst>
          </p:cNvPr>
          <p:cNvPicPr>
            <a:picLocks noChangeAspect="1"/>
          </p:cNvPicPr>
          <p:nvPr/>
        </p:nvPicPr>
        <p:blipFill>
          <a:blip r:embed="rId15"/>
          <a:stretch>
            <a:fillRect/>
          </a:stretch>
        </p:blipFill>
        <p:spPr>
          <a:xfrm>
            <a:off x="98061" y="4176440"/>
            <a:ext cx="315915" cy="315915"/>
          </a:xfrm>
          <a:prstGeom prst="rect">
            <a:avLst/>
          </a:prstGeom>
        </p:spPr>
      </p:pic>
      <p:pic>
        <p:nvPicPr>
          <p:cNvPr id="22" name="Picture 21" descr="A blue and white logo&#10;&#10;AI-generated content may be incorrect.">
            <a:extLst>
              <a:ext uri="{FF2B5EF4-FFF2-40B4-BE49-F238E27FC236}">
                <a16:creationId xmlns:a16="http://schemas.microsoft.com/office/drawing/2014/main" id="{7E22D679-AA43-F518-DEE4-AF646EDCCABF}"/>
              </a:ext>
            </a:extLst>
          </p:cNvPr>
          <p:cNvPicPr>
            <a:picLocks noChangeAspect="1"/>
          </p:cNvPicPr>
          <p:nvPr/>
        </p:nvPicPr>
        <p:blipFill>
          <a:blip r:embed="rId16"/>
          <a:stretch>
            <a:fillRect/>
          </a:stretch>
        </p:blipFill>
        <p:spPr>
          <a:xfrm>
            <a:off x="11380762" y="432000"/>
            <a:ext cx="683691" cy="646331"/>
          </a:xfrm>
          <a:prstGeom prst="rect">
            <a:avLst/>
          </a:prstGeom>
        </p:spPr>
      </p:pic>
      <p:pic>
        <p:nvPicPr>
          <p:cNvPr id="2" name="Picture 1">
            <a:extLst>
              <a:ext uri="{FF2B5EF4-FFF2-40B4-BE49-F238E27FC236}">
                <a16:creationId xmlns:a16="http://schemas.microsoft.com/office/drawing/2014/main" id="{4CD98B2E-79A3-52F7-0837-E485248E06BD}"/>
              </a:ext>
            </a:extLst>
          </p:cNvPr>
          <p:cNvPicPr>
            <a:picLocks noChangeAspect="1"/>
          </p:cNvPicPr>
          <p:nvPr/>
        </p:nvPicPr>
        <p:blipFill>
          <a:blip r:embed="rId17"/>
          <a:stretch>
            <a:fillRect/>
          </a:stretch>
        </p:blipFill>
        <p:spPr>
          <a:xfrm>
            <a:off x="9573010" y="497092"/>
            <a:ext cx="1627773" cy="646331"/>
          </a:xfrm>
          <a:prstGeom prst="rect">
            <a:avLst/>
          </a:prstGeom>
        </p:spPr>
      </p:pic>
    </p:spTree>
    <p:extLst>
      <p:ext uri="{BB962C8B-B14F-4D97-AF65-F5344CB8AC3E}">
        <p14:creationId xmlns:p14="http://schemas.microsoft.com/office/powerpoint/2010/main" val="185153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EBAC515-B7E3-E045-268E-71E0A08C8BB7}"/>
              </a:ext>
            </a:extLst>
          </p:cNvPr>
          <p:cNvGrpSpPr/>
          <p:nvPr/>
        </p:nvGrpSpPr>
        <p:grpSpPr>
          <a:xfrm>
            <a:off x="504112" y="1518079"/>
            <a:ext cx="11332042" cy="2983669"/>
            <a:chOff x="413038" y="2642013"/>
            <a:chExt cx="8514412" cy="2983669"/>
          </a:xfrm>
        </p:grpSpPr>
        <p:sp>
          <p:nvSpPr>
            <p:cNvPr id="4" name="Rounded Rectangle 18">
              <a:extLst>
                <a:ext uri="{FF2B5EF4-FFF2-40B4-BE49-F238E27FC236}">
                  <a16:creationId xmlns:a16="http://schemas.microsoft.com/office/drawing/2014/main" id="{39B15359-3F64-0BA6-B605-44635AD54F43}"/>
                </a:ext>
              </a:extLst>
            </p:cNvPr>
            <p:cNvSpPr/>
            <p:nvPr/>
          </p:nvSpPr>
          <p:spPr>
            <a:xfrm>
              <a:off x="413038" y="2642013"/>
              <a:ext cx="8409091" cy="241200"/>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bg1"/>
                  </a:solidFill>
                  <a:latin typeface="Arial" panose="020B0604020202020204" pitchFamily="34" charset="0"/>
                  <a:cs typeface="Arial" panose="020B0604020202020204" pitchFamily="34" charset="0"/>
                </a:rPr>
                <a:t>Girls aged 14-24 and boys born after 1 September 2006 who missed having the vaccine at school</a:t>
              </a:r>
            </a:p>
          </p:txBody>
        </p:sp>
        <p:sp>
          <p:nvSpPr>
            <p:cNvPr id="5" name="TextBox 4">
              <a:extLst>
                <a:ext uri="{FF2B5EF4-FFF2-40B4-BE49-F238E27FC236}">
                  <a16:creationId xmlns:a16="http://schemas.microsoft.com/office/drawing/2014/main" id="{BB321BAC-79CA-8D8D-2214-12781C9CB0C7}"/>
                </a:ext>
              </a:extLst>
            </p:cNvPr>
            <p:cNvSpPr txBox="1"/>
            <p:nvPr/>
          </p:nvSpPr>
          <p:spPr>
            <a:xfrm>
              <a:off x="491477" y="2978804"/>
              <a:ext cx="8435973" cy="2646878"/>
            </a:xfrm>
            <a:prstGeom prst="rect">
              <a:avLst/>
            </a:prstGeom>
            <a:noFill/>
          </p:spPr>
          <p:txBody>
            <a:bodyPr wrap="square" rtlCol="0">
              <a:spAutoFit/>
            </a:bodyPr>
            <a:lstStyle/>
            <a:p>
              <a:pPr>
                <a:spcBef>
                  <a:spcPts val="300"/>
                </a:spcBef>
                <a:spcAft>
                  <a:spcPts val="600"/>
                </a:spcAft>
              </a:pPr>
              <a:r>
                <a:rPr lang="en-GB" sz="1400">
                  <a:solidFill>
                    <a:prstClr val="black"/>
                  </a:solidFill>
                  <a:latin typeface="Arial" panose="020B0604020202020204" pitchFamily="34" charset="0"/>
                  <a:cs typeface="Arial" panose="020B0604020202020204" pitchFamily="34" charset="0"/>
                </a:rPr>
                <a:t>If the routine HPV vaccine delivered through the school's programme is missed: </a:t>
              </a:r>
            </a:p>
            <a:p>
              <a:pPr marL="180975" indent="-180975">
                <a:spcBef>
                  <a:spcPts val="300"/>
                </a:spcBef>
                <a:spcAft>
                  <a:spcPts val="600"/>
                </a:spcAft>
                <a:buFont typeface="Arial" panose="020B0604020202020204" pitchFamily="34" charset="0"/>
                <a:buChar char="•"/>
              </a:pPr>
              <a:r>
                <a:rPr lang="en-GB" sz="1400">
                  <a:solidFill>
                    <a:prstClr val="black"/>
                  </a:solidFill>
                  <a:latin typeface="Arial" panose="020B0604020202020204" pitchFamily="34" charset="0"/>
                  <a:cs typeface="Arial" panose="020B0604020202020204" pitchFamily="34" charset="0"/>
                </a:rPr>
                <a:t>Girls remain eligible to receive the HPV vaccine up to their 25th birthday</a:t>
              </a:r>
            </a:p>
            <a:p>
              <a:pPr marL="180975" indent="-180975">
                <a:spcBef>
                  <a:spcPts val="300"/>
                </a:spcBef>
                <a:spcAft>
                  <a:spcPts val="600"/>
                </a:spcAft>
                <a:buFont typeface="Arial" panose="020B0604020202020204" pitchFamily="34" charset="0"/>
                <a:buChar char="•"/>
              </a:pPr>
              <a:r>
                <a:rPr lang="en-GB" sz="1400">
                  <a:solidFill>
                    <a:prstClr val="black"/>
                  </a:solidFill>
                  <a:latin typeface="Arial" panose="020B0604020202020204" pitchFamily="34" charset="0"/>
                  <a:cs typeface="Arial" panose="020B0604020202020204" pitchFamily="34" charset="0"/>
                </a:rPr>
                <a:t>Boys who were born on/after 1 September 2006 are eligible up until their 25th birthday </a:t>
              </a:r>
            </a:p>
            <a:p>
              <a:pPr marL="180975" indent="-180975">
                <a:spcBef>
                  <a:spcPts val="300"/>
                </a:spcBef>
                <a:spcAft>
                  <a:spcPts val="600"/>
                </a:spcAft>
                <a:buFont typeface="Arial" panose="020B0604020202020204" pitchFamily="34" charset="0"/>
                <a:buChar char="•"/>
              </a:pPr>
              <a:r>
                <a:rPr lang="en-GB" sz="1400">
                  <a:solidFill>
                    <a:srgbClr val="0E0E0E"/>
                  </a:solidFill>
                  <a:latin typeface="Arial" panose="020B0604020202020204" pitchFamily="34" charset="0"/>
                  <a:cs typeface="Arial" panose="020B0604020202020204" pitchFamily="34" charset="0"/>
                </a:rPr>
                <a:t>For individuals who started but did not complete their vaccination before reaching the age of 25 years, the vaccination course should be completed where possible as per the </a:t>
              </a:r>
              <a:r>
                <a:rPr lang="en-GB" sz="1400">
                  <a:solidFill>
                    <a:srgbClr val="005EA5"/>
                  </a:solidFill>
                  <a:latin typeface="Arial" panose="020B0604020202020204" pitchFamily="34" charset="0"/>
                  <a:cs typeface="Arial" panose="020B0604020202020204" pitchFamily="34" charset="0"/>
                  <a:hlinkClick r:id="rId2" tooltip="Immunisation schedule"/>
                </a:rPr>
                <a:t>vaccination schedule</a:t>
              </a:r>
              <a:endParaRPr lang="en-GB" sz="1400">
                <a:solidFill>
                  <a:srgbClr val="0E0E0E"/>
                </a:solidFill>
                <a:latin typeface="Arial" panose="020B0604020202020204" pitchFamily="34" charset="0"/>
                <a:cs typeface="Arial" panose="020B0604020202020204" pitchFamily="34" charset="0"/>
              </a:endParaRPr>
            </a:p>
            <a:p>
              <a:pPr marL="171450" indent="-171450">
                <a:spcBef>
                  <a:spcPts val="300"/>
                </a:spcBef>
                <a:spcAft>
                  <a:spcPts val="300"/>
                </a:spcAft>
                <a:buFont typeface="Arial" panose="020B0604020202020204" pitchFamily="34" charset="0"/>
                <a:buChar char="•"/>
              </a:pPr>
              <a:r>
                <a:rPr lang="en-GB" sz="1400">
                  <a:solidFill>
                    <a:prstClr val="black"/>
                  </a:solidFill>
                  <a:latin typeface="Arial" panose="020B0604020202020204" pitchFamily="34" charset="0"/>
                  <a:cs typeface="Arial" panose="020B0604020202020204" pitchFamily="34" charset="0"/>
                </a:rPr>
                <a:t>HPV vaccine should also be offered to eligible individuals coming into the UK if they have not been offered vaccination in their country of origin</a:t>
              </a:r>
            </a:p>
            <a:p>
              <a:pPr marL="171450" indent="-171450">
                <a:spcBef>
                  <a:spcPts val="300"/>
                </a:spcBef>
                <a:spcAft>
                  <a:spcPts val="300"/>
                </a:spcAft>
                <a:buFont typeface="Arial" panose="020B0604020202020204" pitchFamily="34" charset="0"/>
                <a:buChar char="•"/>
              </a:pPr>
              <a:r>
                <a:rPr lang="en-GB" sz="1400">
                  <a:solidFill>
                    <a:prstClr val="black"/>
                  </a:solidFill>
                  <a:latin typeface="Arial" panose="020B0604020202020204" pitchFamily="34" charset="0"/>
                  <a:cs typeface="Arial" panose="020B0604020202020204" pitchFamily="34" charset="0"/>
                </a:rPr>
                <a:t>For individuals who are immunosuppressed see </a:t>
              </a:r>
              <a:r>
                <a:rPr lang="en-GB" sz="1400">
                  <a:solidFill>
                    <a:srgbClr val="0E0E0E"/>
                  </a:solidFill>
                  <a:latin typeface="Arial" panose="020B0604020202020204" pitchFamily="34" charset="0"/>
                  <a:cs typeface="Arial" panose="020B0604020202020204" pitchFamily="34" charset="0"/>
                  <a:hlinkClick r:id="rId3"/>
                </a:rPr>
                <a:t>Green Book chapter 18a</a:t>
              </a:r>
              <a:r>
                <a:rPr lang="en-GB" sz="1400">
                  <a:solidFill>
                    <a:prstClr val="black"/>
                  </a:solidFill>
                  <a:latin typeface="Arial" panose="020B0604020202020204" pitchFamily="34" charset="0"/>
                  <a:cs typeface="Arial" panose="020B0604020202020204" pitchFamily="34" charset="0"/>
                </a:rPr>
                <a:t> </a:t>
              </a:r>
              <a:endParaRPr lang="en-GB" sz="1400" b="1">
                <a:solidFill>
                  <a:srgbClr val="0E0E0E"/>
                </a:solidFill>
                <a:latin typeface="Arial" panose="020B0604020202020204" pitchFamily="34" charset="0"/>
                <a:cs typeface="Arial" panose="020B0604020202020204" pitchFamily="34" charset="0"/>
              </a:endParaRPr>
            </a:p>
            <a:p>
              <a:pPr>
                <a:spcBef>
                  <a:spcPts val="300"/>
                </a:spcBef>
                <a:spcAft>
                  <a:spcPts val="600"/>
                </a:spcAft>
              </a:pPr>
              <a:r>
                <a:rPr lang="en-GB" sz="1400" b="1">
                  <a:solidFill>
                    <a:srgbClr val="0E0E0E"/>
                  </a:solidFill>
                  <a:latin typeface="Arial" panose="020B0604020202020204" pitchFamily="34" charset="0"/>
                  <a:cs typeface="Arial" panose="020B0604020202020204" pitchFamily="34" charset="0"/>
                </a:rPr>
                <a:t>This cohort can receive their HPV vaccination </a:t>
              </a:r>
              <a:r>
                <a:rPr lang="en-GB" sz="1400" b="1">
                  <a:latin typeface="Arial" panose="020B0604020202020204" pitchFamily="34" charset="0"/>
                  <a:cs typeface="Arial" panose="020B0604020202020204" pitchFamily="34" charset="0"/>
                </a:rPr>
                <a:t>via the school vaccination team or GP surgery.</a:t>
              </a:r>
            </a:p>
          </p:txBody>
        </p:sp>
      </p:grpSp>
      <p:grpSp>
        <p:nvGrpSpPr>
          <p:cNvPr id="6" name="Group 5">
            <a:extLst>
              <a:ext uri="{FF2B5EF4-FFF2-40B4-BE49-F238E27FC236}">
                <a16:creationId xmlns:a16="http://schemas.microsoft.com/office/drawing/2014/main" id="{CF617D69-B9AA-B685-9D07-03AC0F41FBF4}"/>
              </a:ext>
            </a:extLst>
          </p:cNvPr>
          <p:cNvGrpSpPr/>
          <p:nvPr/>
        </p:nvGrpSpPr>
        <p:grpSpPr>
          <a:xfrm>
            <a:off x="504112" y="4754039"/>
            <a:ext cx="11332042" cy="556683"/>
            <a:chOff x="465114" y="4362774"/>
            <a:chExt cx="8524109" cy="624396"/>
          </a:xfrm>
        </p:grpSpPr>
        <p:sp>
          <p:nvSpPr>
            <p:cNvPr id="7" name="Rounded Rectangle 22">
              <a:extLst>
                <a:ext uri="{FF2B5EF4-FFF2-40B4-BE49-F238E27FC236}">
                  <a16:creationId xmlns:a16="http://schemas.microsoft.com/office/drawing/2014/main" id="{5543DF91-E503-599C-CA6E-52083F870349}"/>
                </a:ext>
              </a:extLst>
            </p:cNvPr>
            <p:cNvSpPr/>
            <p:nvPr/>
          </p:nvSpPr>
          <p:spPr>
            <a:xfrm>
              <a:off x="465114" y="4362774"/>
              <a:ext cx="8378722" cy="271755"/>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Education and resources</a:t>
              </a:r>
            </a:p>
          </p:txBody>
        </p:sp>
        <p:sp>
          <p:nvSpPr>
            <p:cNvPr id="8" name="Rectangle 7">
              <a:extLst>
                <a:ext uri="{FF2B5EF4-FFF2-40B4-BE49-F238E27FC236}">
                  <a16:creationId xmlns:a16="http://schemas.microsoft.com/office/drawing/2014/main" id="{A7F6FBBF-2BCE-59FA-0170-9FAD0E0B6DF2}"/>
                </a:ext>
              </a:extLst>
            </p:cNvPr>
            <p:cNvSpPr/>
            <p:nvPr/>
          </p:nvSpPr>
          <p:spPr>
            <a:xfrm>
              <a:off x="465114" y="4641957"/>
              <a:ext cx="8524109" cy="345213"/>
            </a:xfrm>
            <a:prstGeom prst="rect">
              <a:avLst/>
            </a:prstGeom>
          </p:spPr>
          <p:txBody>
            <a:bodyPr wrap="square">
              <a:spAutoFit/>
            </a:bodyPr>
            <a:lstStyle/>
            <a:p>
              <a:pPr lvl="0">
                <a:spcBef>
                  <a:spcPts val="300"/>
                </a:spcBef>
                <a:spcAft>
                  <a:spcPts val="300"/>
                </a:spcAft>
              </a:pPr>
              <a:r>
                <a:rPr lang="en-GB" sz="1400">
                  <a:solidFill>
                    <a:prstClr val="black"/>
                  </a:solidFill>
                  <a:latin typeface="Arial" pitchFamily="34" charset="0"/>
                  <a:ea typeface="Calibri"/>
                  <a:cs typeface="Arial" pitchFamily="34" charset="0"/>
                </a:rPr>
                <a:t>Ctrl+Click on the images below for further information and promotional materials.</a:t>
              </a:r>
            </a:p>
          </p:txBody>
        </p:sp>
      </p:grpSp>
      <p:pic>
        <p:nvPicPr>
          <p:cNvPr id="9" name="Picture 8">
            <a:extLst>
              <a:ext uri="{FF2B5EF4-FFF2-40B4-BE49-F238E27FC236}">
                <a16:creationId xmlns:a16="http://schemas.microsoft.com/office/drawing/2014/main" id="{BB84CC1D-B484-2E96-B3FD-3E2F9EF7D988}"/>
              </a:ext>
            </a:extLst>
          </p:cNvPr>
          <p:cNvPicPr>
            <a:picLocks noChangeAspect="1"/>
          </p:cNvPicPr>
          <p:nvPr/>
        </p:nvPicPr>
        <p:blipFill>
          <a:blip r:embed="rId4"/>
          <a:stretch>
            <a:fillRect/>
          </a:stretch>
        </p:blipFill>
        <p:spPr>
          <a:xfrm>
            <a:off x="98061" y="4754039"/>
            <a:ext cx="315915" cy="315915"/>
          </a:xfrm>
          <a:prstGeom prst="rect">
            <a:avLst/>
          </a:prstGeom>
        </p:spPr>
      </p:pic>
      <p:pic>
        <p:nvPicPr>
          <p:cNvPr id="10" name="Picture 9">
            <a:extLst>
              <a:ext uri="{FF2B5EF4-FFF2-40B4-BE49-F238E27FC236}">
                <a16:creationId xmlns:a16="http://schemas.microsoft.com/office/drawing/2014/main" id="{D7639F55-1C99-54B2-C5F9-288C9F6DE887}"/>
              </a:ext>
            </a:extLst>
          </p:cNvPr>
          <p:cNvPicPr>
            <a:picLocks noChangeAspect="1"/>
          </p:cNvPicPr>
          <p:nvPr/>
        </p:nvPicPr>
        <p:blipFill>
          <a:blip r:embed="rId4"/>
          <a:stretch>
            <a:fillRect/>
          </a:stretch>
        </p:blipFill>
        <p:spPr>
          <a:xfrm>
            <a:off x="98061" y="1518079"/>
            <a:ext cx="315915" cy="315915"/>
          </a:xfrm>
          <a:prstGeom prst="rect">
            <a:avLst/>
          </a:prstGeom>
        </p:spPr>
      </p:pic>
      <p:pic>
        <p:nvPicPr>
          <p:cNvPr id="16" name="Picture 15">
            <a:hlinkClick r:id="rId5"/>
            <a:extLst>
              <a:ext uri="{FF2B5EF4-FFF2-40B4-BE49-F238E27FC236}">
                <a16:creationId xmlns:a16="http://schemas.microsoft.com/office/drawing/2014/main" id="{752372D0-9A7A-1331-4196-C60D96CF919A}"/>
              </a:ext>
            </a:extLst>
          </p:cNvPr>
          <p:cNvPicPr>
            <a:picLocks noChangeAspect="1"/>
          </p:cNvPicPr>
          <p:nvPr/>
        </p:nvPicPr>
        <p:blipFill>
          <a:blip r:embed="rId6"/>
          <a:stretch>
            <a:fillRect/>
          </a:stretch>
        </p:blipFill>
        <p:spPr>
          <a:xfrm>
            <a:off x="813246" y="5531615"/>
            <a:ext cx="1762128" cy="1104135"/>
          </a:xfrm>
          <a:prstGeom prst="rect">
            <a:avLst/>
          </a:prstGeom>
        </p:spPr>
      </p:pic>
      <p:pic>
        <p:nvPicPr>
          <p:cNvPr id="17" name="Picture 16">
            <a:hlinkClick r:id="rId7"/>
            <a:extLst>
              <a:ext uri="{FF2B5EF4-FFF2-40B4-BE49-F238E27FC236}">
                <a16:creationId xmlns:a16="http://schemas.microsoft.com/office/drawing/2014/main" id="{F92F44D6-2926-A411-1955-F0705D5DDE5E}"/>
              </a:ext>
            </a:extLst>
          </p:cNvPr>
          <p:cNvPicPr>
            <a:picLocks noChangeAspect="1"/>
          </p:cNvPicPr>
          <p:nvPr/>
        </p:nvPicPr>
        <p:blipFill>
          <a:blip r:embed="rId8"/>
          <a:stretch>
            <a:fillRect/>
          </a:stretch>
        </p:blipFill>
        <p:spPr>
          <a:xfrm>
            <a:off x="4112264" y="5366387"/>
            <a:ext cx="988591" cy="1400741"/>
          </a:xfrm>
          <a:prstGeom prst="rect">
            <a:avLst/>
          </a:prstGeom>
        </p:spPr>
      </p:pic>
      <p:pic>
        <p:nvPicPr>
          <p:cNvPr id="18" name="Picture 17">
            <a:hlinkClick r:id="rId9"/>
            <a:extLst>
              <a:ext uri="{FF2B5EF4-FFF2-40B4-BE49-F238E27FC236}">
                <a16:creationId xmlns:a16="http://schemas.microsoft.com/office/drawing/2014/main" id="{E141B3D5-BF71-2148-C1B6-D3E29BD4C5CC}"/>
              </a:ext>
            </a:extLst>
          </p:cNvPr>
          <p:cNvPicPr>
            <a:picLocks noChangeAspect="1"/>
          </p:cNvPicPr>
          <p:nvPr/>
        </p:nvPicPr>
        <p:blipFill>
          <a:blip r:embed="rId10"/>
          <a:stretch>
            <a:fillRect/>
          </a:stretch>
        </p:blipFill>
        <p:spPr>
          <a:xfrm>
            <a:off x="6637745" y="5398855"/>
            <a:ext cx="1319971" cy="1325765"/>
          </a:xfrm>
          <a:prstGeom prst="rect">
            <a:avLst/>
          </a:prstGeom>
        </p:spPr>
      </p:pic>
      <p:pic>
        <p:nvPicPr>
          <p:cNvPr id="19" name="Picture 18">
            <a:hlinkClick r:id="rId11"/>
            <a:extLst>
              <a:ext uri="{FF2B5EF4-FFF2-40B4-BE49-F238E27FC236}">
                <a16:creationId xmlns:a16="http://schemas.microsoft.com/office/drawing/2014/main" id="{E4516AEB-E75B-D9AB-AC87-187868879E6C}"/>
              </a:ext>
            </a:extLst>
          </p:cNvPr>
          <p:cNvPicPr>
            <a:picLocks noChangeAspect="1"/>
          </p:cNvPicPr>
          <p:nvPr/>
        </p:nvPicPr>
        <p:blipFill>
          <a:blip r:embed="rId12"/>
          <a:stretch>
            <a:fillRect/>
          </a:stretch>
        </p:blipFill>
        <p:spPr>
          <a:xfrm>
            <a:off x="9494607" y="5522760"/>
            <a:ext cx="1884147" cy="1077953"/>
          </a:xfrm>
          <a:prstGeom prst="rect">
            <a:avLst/>
          </a:prstGeom>
        </p:spPr>
      </p:pic>
      <p:pic>
        <p:nvPicPr>
          <p:cNvPr id="20" name="Picture 19">
            <a:extLst>
              <a:ext uri="{FF2B5EF4-FFF2-40B4-BE49-F238E27FC236}">
                <a16:creationId xmlns:a16="http://schemas.microsoft.com/office/drawing/2014/main" id="{20269A76-A728-DD8D-FF1F-888A7907B697}"/>
              </a:ext>
            </a:extLst>
          </p:cNvPr>
          <p:cNvPicPr>
            <a:picLocks noChangeAspect="1"/>
          </p:cNvPicPr>
          <p:nvPr/>
        </p:nvPicPr>
        <p:blipFill>
          <a:blip r:embed="rId13"/>
          <a:stretch>
            <a:fillRect/>
          </a:stretch>
        </p:blipFill>
        <p:spPr>
          <a:xfrm>
            <a:off x="98061" y="221925"/>
            <a:ext cx="669629" cy="804237"/>
          </a:xfrm>
          <a:prstGeom prst="rect">
            <a:avLst/>
          </a:prstGeom>
        </p:spPr>
      </p:pic>
      <p:sp>
        <p:nvSpPr>
          <p:cNvPr id="21" name="TextBox 20">
            <a:extLst>
              <a:ext uri="{FF2B5EF4-FFF2-40B4-BE49-F238E27FC236}">
                <a16:creationId xmlns:a16="http://schemas.microsoft.com/office/drawing/2014/main" id="{339F9898-C386-ED44-5188-1EE97A4DF125}"/>
              </a:ext>
            </a:extLst>
          </p:cNvPr>
          <p:cNvSpPr txBox="1"/>
          <p:nvPr/>
        </p:nvSpPr>
        <p:spPr>
          <a:xfrm>
            <a:off x="810821" y="163422"/>
            <a:ext cx="8390329" cy="1200329"/>
          </a:xfrm>
          <a:prstGeom prst="rect">
            <a:avLst/>
          </a:prstGeom>
          <a:noFill/>
        </p:spPr>
        <p:txBody>
          <a:bodyPr wrap="square" lIns="36000" rIns="144000" rtlCol="0">
            <a:spAutoFit/>
          </a:bodyPr>
          <a:lstStyle/>
          <a:p>
            <a:r>
              <a:rPr lang="en-GB" sz="2400">
                <a:solidFill>
                  <a:srgbClr val="0070C0"/>
                </a:solidFill>
                <a:latin typeface="Arial" panose="020B0604020202020204" pitchFamily="34" charset="0"/>
                <a:cs typeface="Arial" panose="020B0604020202020204" pitchFamily="34" charset="0"/>
              </a:rPr>
              <a:t>Cohort 2: Girls aged 14 up to their 25th birthday and boys born after 1 September 2006 up to their 25th birthday who missed having the vaccine at school</a:t>
            </a:r>
          </a:p>
        </p:txBody>
      </p:sp>
      <p:pic>
        <p:nvPicPr>
          <p:cNvPr id="22" name="Picture 21" descr="A blue and white logo&#10;&#10;AI-generated content may be incorrect.">
            <a:extLst>
              <a:ext uri="{FF2B5EF4-FFF2-40B4-BE49-F238E27FC236}">
                <a16:creationId xmlns:a16="http://schemas.microsoft.com/office/drawing/2014/main" id="{9528901A-76F4-3F78-D6C8-D51D0C0AC5D3}"/>
              </a:ext>
            </a:extLst>
          </p:cNvPr>
          <p:cNvPicPr>
            <a:picLocks noChangeAspect="1"/>
          </p:cNvPicPr>
          <p:nvPr/>
        </p:nvPicPr>
        <p:blipFill>
          <a:blip r:embed="rId14"/>
          <a:stretch>
            <a:fillRect/>
          </a:stretch>
        </p:blipFill>
        <p:spPr>
          <a:xfrm>
            <a:off x="11380762" y="432000"/>
            <a:ext cx="683691" cy="646331"/>
          </a:xfrm>
          <a:prstGeom prst="rect">
            <a:avLst/>
          </a:prstGeom>
        </p:spPr>
      </p:pic>
      <p:pic>
        <p:nvPicPr>
          <p:cNvPr id="2" name="Picture 1">
            <a:extLst>
              <a:ext uri="{FF2B5EF4-FFF2-40B4-BE49-F238E27FC236}">
                <a16:creationId xmlns:a16="http://schemas.microsoft.com/office/drawing/2014/main" id="{2E538A17-B1A8-8DC1-4DF3-8008E60C023D}"/>
              </a:ext>
            </a:extLst>
          </p:cNvPr>
          <p:cNvPicPr>
            <a:picLocks noChangeAspect="1"/>
          </p:cNvPicPr>
          <p:nvPr/>
        </p:nvPicPr>
        <p:blipFill>
          <a:blip r:embed="rId15"/>
          <a:stretch>
            <a:fillRect/>
          </a:stretch>
        </p:blipFill>
        <p:spPr>
          <a:xfrm>
            <a:off x="9494607" y="470316"/>
            <a:ext cx="1627773" cy="608015"/>
          </a:xfrm>
          <a:prstGeom prst="rect">
            <a:avLst/>
          </a:prstGeom>
        </p:spPr>
      </p:pic>
    </p:spTree>
    <p:extLst>
      <p:ext uri="{BB962C8B-B14F-4D97-AF65-F5344CB8AC3E}">
        <p14:creationId xmlns:p14="http://schemas.microsoft.com/office/powerpoint/2010/main" val="2056759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C26392-714D-EE56-2F56-3F3BA5F6CF8F}"/>
              </a:ext>
            </a:extLst>
          </p:cNvPr>
          <p:cNvPicPr>
            <a:picLocks noChangeAspect="1"/>
          </p:cNvPicPr>
          <p:nvPr/>
        </p:nvPicPr>
        <p:blipFill>
          <a:blip r:embed="rId2"/>
          <a:stretch>
            <a:fillRect/>
          </a:stretch>
        </p:blipFill>
        <p:spPr>
          <a:xfrm>
            <a:off x="98061" y="221925"/>
            <a:ext cx="669629" cy="804237"/>
          </a:xfrm>
          <a:prstGeom prst="rect">
            <a:avLst/>
          </a:prstGeom>
        </p:spPr>
      </p:pic>
      <p:grpSp>
        <p:nvGrpSpPr>
          <p:cNvPr id="4" name="Group 3">
            <a:extLst>
              <a:ext uri="{FF2B5EF4-FFF2-40B4-BE49-F238E27FC236}">
                <a16:creationId xmlns:a16="http://schemas.microsoft.com/office/drawing/2014/main" id="{29A44592-89F4-A191-713A-F63F80EB0447}"/>
              </a:ext>
            </a:extLst>
          </p:cNvPr>
          <p:cNvGrpSpPr/>
          <p:nvPr/>
        </p:nvGrpSpPr>
        <p:grpSpPr>
          <a:xfrm>
            <a:off x="471680" y="1193555"/>
            <a:ext cx="11332800" cy="3470027"/>
            <a:chOff x="452274" y="4239995"/>
            <a:chExt cx="8524109" cy="3453017"/>
          </a:xfrm>
        </p:grpSpPr>
        <p:sp>
          <p:nvSpPr>
            <p:cNvPr id="5" name="Rounded Rectangle 22">
              <a:extLst>
                <a:ext uri="{FF2B5EF4-FFF2-40B4-BE49-F238E27FC236}">
                  <a16:creationId xmlns:a16="http://schemas.microsoft.com/office/drawing/2014/main" id="{5DF814A5-0E99-5415-3F89-C8C8B1812C25}"/>
                </a:ext>
              </a:extLst>
            </p:cNvPr>
            <p:cNvSpPr/>
            <p:nvPr/>
          </p:nvSpPr>
          <p:spPr>
            <a:xfrm>
              <a:off x="454850" y="4239995"/>
              <a:ext cx="8378722" cy="253972"/>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1400" noProof="0">
                  <a:solidFill>
                    <a:prstClr val="white"/>
                  </a:solidFill>
                  <a:latin typeface="Arial" panose="020B0604020202020204" pitchFamily="34" charset="0"/>
                  <a:cs typeface="Arial" panose="020B0604020202020204" pitchFamily="34" charset="0"/>
                </a:rPr>
                <a:t>GBMSM and other at-risk individuals (up to 46</a:t>
              </a:r>
              <a:r>
                <a:rPr lang="en-GB" sz="1400" baseline="30000" noProof="0">
                  <a:solidFill>
                    <a:prstClr val="white"/>
                  </a:solidFill>
                  <a:latin typeface="Arial" panose="020B0604020202020204" pitchFamily="34" charset="0"/>
                  <a:cs typeface="Arial" panose="020B0604020202020204" pitchFamily="34" charset="0"/>
                </a:rPr>
                <a:t>th</a:t>
              </a:r>
              <a:r>
                <a:rPr lang="en-GB" sz="1400" noProof="0">
                  <a:solidFill>
                    <a:prstClr val="white"/>
                  </a:solidFill>
                  <a:latin typeface="Arial" panose="020B0604020202020204" pitchFamily="34" charset="0"/>
                  <a:cs typeface="Arial" panose="020B0604020202020204" pitchFamily="34" charset="0"/>
                </a:rPr>
                <a:t> birthday)</a:t>
              </a:r>
              <a:endParaRPr kumimoji="0" lang="en-GB"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5B863AA4-D7F2-687F-9761-03B3343E71A5}"/>
                </a:ext>
              </a:extLst>
            </p:cNvPr>
            <p:cNvSpPr/>
            <p:nvPr/>
          </p:nvSpPr>
          <p:spPr>
            <a:xfrm>
              <a:off x="452274" y="4569080"/>
              <a:ext cx="8524109" cy="3123932"/>
            </a:xfrm>
            <a:prstGeom prst="rect">
              <a:avLst/>
            </a:prstGeom>
          </p:spPr>
          <p:txBody>
            <a:bodyPr wrap="square">
              <a:spAutoFit/>
            </a:bodyPr>
            <a:lstStyle/>
            <a:p>
              <a:pPr>
                <a:spcBef>
                  <a:spcPts val="300"/>
                </a:spcBef>
                <a:spcAft>
                  <a:spcPts val="300"/>
                </a:spcAft>
              </a:pPr>
              <a:r>
                <a:rPr lang="en-GB" sz="1400" dirty="0">
                  <a:solidFill>
                    <a:srgbClr val="0E0E0E"/>
                  </a:solidFill>
                  <a:latin typeface="Arial" panose="020B0604020202020204" pitchFamily="34" charset="0"/>
                  <a:cs typeface="Arial" panose="020B0604020202020204" pitchFamily="34" charset="0"/>
                </a:rPr>
                <a:t>Gay, bisexual and other men who have sex with men (GBMSM), up to and including 45 years old, who attend specialist sexual health services, are eligible for HPV vaccination if they have not previously been vaccinated. </a:t>
              </a:r>
            </a:p>
            <a:p>
              <a:pPr>
                <a:spcBef>
                  <a:spcPts val="300"/>
                </a:spcBef>
                <a:spcAft>
                  <a:spcPts val="300"/>
                </a:spcAft>
              </a:pPr>
              <a:r>
                <a:rPr lang="en-GB" sz="1400" dirty="0">
                  <a:solidFill>
                    <a:srgbClr val="0E0E0E"/>
                  </a:solidFill>
                  <a:latin typeface="Arial" panose="020B0604020202020204" pitchFamily="34" charset="0"/>
                  <a:cs typeface="Arial" panose="020B0604020202020204" pitchFamily="34" charset="0"/>
                </a:rPr>
                <a:t>Other eligible at-risk individuals include some transgender individuals, sex workers, and men and women living with HIV infection (See </a:t>
              </a:r>
              <a:r>
                <a:rPr lang="en-GB" sz="1400" dirty="0">
                  <a:solidFill>
                    <a:srgbClr val="0E0E0E"/>
                  </a:solidFill>
                  <a:latin typeface="Arial" panose="020B0604020202020204" pitchFamily="34" charset="0"/>
                  <a:cs typeface="Arial" panose="020B0604020202020204" pitchFamily="34" charset="0"/>
                  <a:hlinkClick r:id="rId3"/>
                </a:rPr>
                <a:t>Green Book chapter 18a</a:t>
              </a:r>
              <a:r>
                <a:rPr lang="en-GB" sz="1400" dirty="0">
                  <a:solidFill>
                    <a:srgbClr val="0E0E0E"/>
                  </a:solidFill>
                  <a:latin typeface="Arial" panose="020B0604020202020204" pitchFamily="34" charset="0"/>
                  <a:cs typeface="Arial" panose="020B0604020202020204" pitchFamily="34" charset="0"/>
                </a:rPr>
                <a:t>).</a:t>
              </a:r>
            </a:p>
            <a:p>
              <a:pPr marL="285750" indent="-285750">
                <a:spcBef>
                  <a:spcPts val="300"/>
                </a:spcBef>
                <a:spcAft>
                  <a:spcPts val="300"/>
                </a:spcAft>
                <a:buFont typeface="Arial" panose="020B0604020202020204" pitchFamily="34" charset="0"/>
                <a:buChar char="•"/>
              </a:pPr>
              <a:r>
                <a:rPr lang="en-GB" sz="1400" dirty="0">
                  <a:solidFill>
                    <a:srgbClr val="0E0E0E"/>
                  </a:solidFill>
                  <a:latin typeface="Arial" panose="020B0604020202020204" pitchFamily="34" charset="0"/>
                  <a:cs typeface="Arial" panose="020B0604020202020204" pitchFamily="34" charset="0"/>
                </a:rPr>
                <a:t>Under 25s in this cohort should be offered a single dose of HPV vaccine*</a:t>
              </a:r>
            </a:p>
            <a:p>
              <a:pPr marL="285750" indent="-285750">
                <a:spcBef>
                  <a:spcPts val="300"/>
                </a:spcBef>
                <a:spcAft>
                  <a:spcPts val="300"/>
                </a:spcAft>
                <a:buFont typeface="Arial" panose="020B0604020202020204" pitchFamily="34" charset="0"/>
                <a:buChar char="•"/>
              </a:pPr>
              <a:r>
                <a:rPr lang="en-GB" sz="1400" dirty="0">
                  <a:solidFill>
                    <a:srgbClr val="0E0E0E"/>
                  </a:solidFill>
                  <a:latin typeface="Arial" panose="020B0604020202020204" pitchFamily="34" charset="0"/>
                  <a:cs typeface="Arial" panose="020B0604020202020204" pitchFamily="34" charset="0"/>
                </a:rPr>
                <a:t>GBMSM who have already received at least one dose before their 25th birthday are considered to have completed their vaccination course and do not require further doses</a:t>
              </a:r>
            </a:p>
            <a:p>
              <a:pPr marL="285750" indent="-285750">
                <a:spcBef>
                  <a:spcPts val="300"/>
                </a:spcBef>
                <a:spcAft>
                  <a:spcPts val="300"/>
                </a:spcAft>
                <a:buFont typeface="Arial" panose="020B0604020202020204" pitchFamily="34" charset="0"/>
                <a:buChar char="•"/>
              </a:pPr>
              <a:r>
                <a:rPr lang="en-GB" sz="1400" dirty="0">
                  <a:solidFill>
                    <a:srgbClr val="0E0E0E"/>
                  </a:solidFill>
                  <a:latin typeface="Arial" panose="020B0604020202020204" pitchFamily="34" charset="0"/>
                  <a:cs typeface="Arial" panose="020B0604020202020204" pitchFamily="34" charset="0"/>
                </a:rPr>
                <a:t>GBMSM aged 25 years and older (up to and including 45 years) should continue on the 2 dose HPV vaccination schedule*</a:t>
              </a:r>
            </a:p>
            <a:p>
              <a:pPr>
                <a:spcBef>
                  <a:spcPts val="300"/>
                </a:spcBef>
                <a:spcAft>
                  <a:spcPts val="300"/>
                </a:spcAft>
              </a:pPr>
              <a:r>
                <a:rPr lang="en-GB" sz="1400" dirty="0">
                  <a:solidFill>
                    <a:srgbClr val="0E0E0E"/>
                  </a:solidFill>
                  <a:latin typeface="Arial" panose="020B0604020202020204" pitchFamily="34" charset="0"/>
                  <a:cs typeface="Arial" panose="020B0604020202020204" pitchFamily="34" charset="0"/>
                </a:rPr>
                <a:t>* unless immunosuppressed or known to be living with HIV – 3 doses are required</a:t>
              </a:r>
            </a:p>
            <a:p>
              <a:pPr>
                <a:spcBef>
                  <a:spcPts val="300"/>
                </a:spcBef>
                <a:spcAft>
                  <a:spcPts val="300"/>
                </a:spcAft>
              </a:pPr>
              <a:r>
                <a:rPr lang="en-GB" sz="1400" b="1" dirty="0">
                  <a:solidFill>
                    <a:srgbClr val="0E0E0E"/>
                  </a:solidFill>
                  <a:latin typeface="Arial" panose="020B0604020202020204" pitchFamily="34" charset="0"/>
                  <a:cs typeface="Arial" panose="020B0604020202020204" pitchFamily="34" charset="0"/>
                </a:rPr>
                <a:t>This cohort can receive their HPV vaccination at a </a:t>
              </a:r>
              <a:r>
                <a:rPr lang="en-GB" sz="1400" b="1" u="sng" dirty="0">
                  <a:solidFill>
                    <a:srgbClr val="A7A8AA"/>
                  </a:solidFill>
                  <a:latin typeface="Arial" pitchFamily="34" charset="0"/>
                  <a:ea typeface="Calibri"/>
                  <a:cs typeface="Arial" pitchFamily="34" charset="0"/>
                  <a:hlinkClick r:id="rId4"/>
                </a:rPr>
                <a:t>sexual health clinic</a:t>
              </a:r>
              <a:r>
                <a:rPr lang="en-GB" sz="1400" b="1" dirty="0">
                  <a:solidFill>
                    <a:srgbClr val="0E0E0E"/>
                  </a:solidFill>
                  <a:latin typeface="Arial" panose="020B0604020202020204" pitchFamily="34" charset="0"/>
                  <a:cs typeface="Arial" panose="020B0604020202020204" pitchFamily="34" charset="0"/>
                </a:rPr>
                <a:t> or HIV clinic.</a:t>
              </a:r>
              <a:endParaRPr lang="en-GB" sz="1400" b="1" dirty="0">
                <a:solidFill>
                  <a:prstClr val="black"/>
                </a:solidFill>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ABCFCA50-4766-4893-DE45-F40B3ABA57BC}"/>
              </a:ext>
            </a:extLst>
          </p:cNvPr>
          <p:cNvGrpSpPr/>
          <p:nvPr/>
        </p:nvGrpSpPr>
        <p:grpSpPr>
          <a:xfrm>
            <a:off x="467612" y="4699090"/>
            <a:ext cx="11332800" cy="624004"/>
            <a:chOff x="454849" y="4241800"/>
            <a:chExt cx="8581922" cy="624004"/>
          </a:xfrm>
        </p:grpSpPr>
        <p:sp>
          <p:nvSpPr>
            <p:cNvPr id="8" name="Rounded Rectangle 12">
              <a:extLst>
                <a:ext uri="{FF2B5EF4-FFF2-40B4-BE49-F238E27FC236}">
                  <a16:creationId xmlns:a16="http://schemas.microsoft.com/office/drawing/2014/main" id="{2150F8DE-085C-FDAC-F5DE-093AA320E831}"/>
                </a:ext>
              </a:extLst>
            </p:cNvPr>
            <p:cNvSpPr/>
            <p:nvPr/>
          </p:nvSpPr>
          <p:spPr>
            <a:xfrm>
              <a:off x="454849" y="4241800"/>
              <a:ext cx="8378722" cy="252167"/>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Education and resources</a:t>
              </a:r>
            </a:p>
          </p:txBody>
        </p:sp>
        <p:sp>
          <p:nvSpPr>
            <p:cNvPr id="9" name="Rectangle 8">
              <a:extLst>
                <a:ext uri="{FF2B5EF4-FFF2-40B4-BE49-F238E27FC236}">
                  <a16:creationId xmlns:a16="http://schemas.microsoft.com/office/drawing/2014/main" id="{73ADA3F6-2C76-0777-77BC-E6ED2902B6A9}"/>
                </a:ext>
              </a:extLst>
            </p:cNvPr>
            <p:cNvSpPr/>
            <p:nvPr/>
          </p:nvSpPr>
          <p:spPr>
            <a:xfrm>
              <a:off x="512662" y="4558027"/>
              <a:ext cx="8524109" cy="307777"/>
            </a:xfrm>
            <a:prstGeom prst="rect">
              <a:avLst/>
            </a:prstGeom>
          </p:spPr>
          <p:txBody>
            <a:bodyPr wrap="square">
              <a:spAutoFit/>
            </a:bodyPr>
            <a:lstStyle/>
            <a:p>
              <a:pPr lvl="0">
                <a:spcBef>
                  <a:spcPts val="300"/>
                </a:spcBef>
                <a:spcAft>
                  <a:spcPts val="300"/>
                </a:spcAft>
              </a:pPr>
              <a:r>
                <a:rPr lang="en-GB" sz="1400">
                  <a:solidFill>
                    <a:prstClr val="black"/>
                  </a:solidFill>
                  <a:latin typeface="Arial" pitchFamily="34" charset="0"/>
                  <a:ea typeface="Calibri"/>
                  <a:cs typeface="Arial" pitchFamily="34" charset="0"/>
                </a:rPr>
                <a:t>Ctrl+Click on the images below for further information and promotional materials.</a:t>
              </a:r>
            </a:p>
          </p:txBody>
        </p:sp>
      </p:grpSp>
      <p:pic>
        <p:nvPicPr>
          <p:cNvPr id="10" name="Picture 9">
            <a:extLst>
              <a:ext uri="{FF2B5EF4-FFF2-40B4-BE49-F238E27FC236}">
                <a16:creationId xmlns:a16="http://schemas.microsoft.com/office/drawing/2014/main" id="{346B41D0-C665-4925-B64F-A44D266B1B85}"/>
              </a:ext>
            </a:extLst>
          </p:cNvPr>
          <p:cNvPicPr>
            <a:picLocks noChangeAspect="1"/>
          </p:cNvPicPr>
          <p:nvPr/>
        </p:nvPicPr>
        <p:blipFill>
          <a:blip r:embed="rId5"/>
          <a:stretch>
            <a:fillRect/>
          </a:stretch>
        </p:blipFill>
        <p:spPr>
          <a:xfrm>
            <a:off x="98061" y="4699402"/>
            <a:ext cx="315915" cy="315915"/>
          </a:xfrm>
          <a:prstGeom prst="rect">
            <a:avLst/>
          </a:prstGeom>
        </p:spPr>
      </p:pic>
      <p:pic>
        <p:nvPicPr>
          <p:cNvPr id="11" name="Picture 10">
            <a:extLst>
              <a:ext uri="{FF2B5EF4-FFF2-40B4-BE49-F238E27FC236}">
                <a16:creationId xmlns:a16="http://schemas.microsoft.com/office/drawing/2014/main" id="{42C70F90-E419-B161-AD0A-8B8DD09BB79B}"/>
              </a:ext>
            </a:extLst>
          </p:cNvPr>
          <p:cNvPicPr>
            <a:picLocks noChangeAspect="1"/>
          </p:cNvPicPr>
          <p:nvPr/>
        </p:nvPicPr>
        <p:blipFill>
          <a:blip r:embed="rId5"/>
          <a:stretch>
            <a:fillRect/>
          </a:stretch>
        </p:blipFill>
        <p:spPr>
          <a:xfrm>
            <a:off x="98061" y="1193555"/>
            <a:ext cx="315915" cy="315915"/>
          </a:xfrm>
          <a:prstGeom prst="rect">
            <a:avLst/>
          </a:prstGeom>
        </p:spPr>
      </p:pic>
      <p:sp>
        <p:nvSpPr>
          <p:cNvPr id="12" name="TextBox 11">
            <a:extLst>
              <a:ext uri="{FF2B5EF4-FFF2-40B4-BE49-F238E27FC236}">
                <a16:creationId xmlns:a16="http://schemas.microsoft.com/office/drawing/2014/main" id="{A1278CBD-B98C-F3E0-4747-13123796C04E}"/>
              </a:ext>
            </a:extLst>
          </p:cNvPr>
          <p:cNvSpPr txBox="1"/>
          <p:nvPr/>
        </p:nvSpPr>
        <p:spPr>
          <a:xfrm>
            <a:off x="767690" y="220037"/>
            <a:ext cx="8383034" cy="830997"/>
          </a:xfrm>
          <a:prstGeom prst="rect">
            <a:avLst/>
          </a:prstGeom>
          <a:noFill/>
        </p:spPr>
        <p:txBody>
          <a:bodyPr wrap="square" rtlCol="0">
            <a:spAutoFit/>
          </a:bodyPr>
          <a:lstStyle/>
          <a:p>
            <a:pPr defTabSz="914400">
              <a:defRPr/>
            </a:pPr>
            <a:r>
              <a:rPr lang="en-GB" sz="2400">
                <a:solidFill>
                  <a:srgbClr val="0070C0"/>
                </a:solidFill>
                <a:latin typeface="Arial" panose="020B0604020202020204" pitchFamily="34" charset="0"/>
                <a:cs typeface="Arial" panose="020B0604020202020204" pitchFamily="34" charset="0"/>
              </a:rPr>
              <a:t>Cohort 3: GBMSM and other at-risk individuals (up to 46th birthday)</a:t>
            </a:r>
          </a:p>
        </p:txBody>
      </p:sp>
      <p:pic>
        <p:nvPicPr>
          <p:cNvPr id="13" name="Picture 12">
            <a:hlinkClick r:id="rId6"/>
            <a:extLst>
              <a:ext uri="{FF2B5EF4-FFF2-40B4-BE49-F238E27FC236}">
                <a16:creationId xmlns:a16="http://schemas.microsoft.com/office/drawing/2014/main" id="{189D0F2A-C0EF-8076-E7C6-D0BF834A4D15}"/>
              </a:ext>
            </a:extLst>
          </p:cNvPr>
          <p:cNvPicPr>
            <a:picLocks noChangeAspect="1"/>
          </p:cNvPicPr>
          <p:nvPr/>
        </p:nvPicPr>
        <p:blipFill>
          <a:blip r:embed="rId7"/>
          <a:stretch>
            <a:fillRect/>
          </a:stretch>
        </p:blipFill>
        <p:spPr>
          <a:xfrm>
            <a:off x="10149812" y="5425394"/>
            <a:ext cx="1228942" cy="1228942"/>
          </a:xfrm>
          <a:prstGeom prst="rect">
            <a:avLst/>
          </a:prstGeom>
        </p:spPr>
      </p:pic>
      <p:pic>
        <p:nvPicPr>
          <p:cNvPr id="14" name="Picture 13" title="HPV vaccination leaflet for MSM">
            <a:hlinkClick r:id="rId8"/>
            <a:extLst>
              <a:ext uri="{FF2B5EF4-FFF2-40B4-BE49-F238E27FC236}">
                <a16:creationId xmlns:a16="http://schemas.microsoft.com/office/drawing/2014/main" id="{F6FC503F-EEB1-1584-01D4-84C88C3CDC6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V="1">
            <a:off x="4297365" y="5495129"/>
            <a:ext cx="1526686" cy="1079420"/>
          </a:xfrm>
          <a:prstGeom prst="rect">
            <a:avLst/>
          </a:prstGeom>
        </p:spPr>
      </p:pic>
      <p:pic>
        <p:nvPicPr>
          <p:cNvPr id="15" name="Picture 14">
            <a:hlinkClick r:id="rId10"/>
            <a:extLst>
              <a:ext uri="{FF2B5EF4-FFF2-40B4-BE49-F238E27FC236}">
                <a16:creationId xmlns:a16="http://schemas.microsoft.com/office/drawing/2014/main" id="{43087163-B122-D52D-1037-41104EF85E9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78764" y="5313042"/>
            <a:ext cx="1016334" cy="1443594"/>
          </a:xfrm>
          <a:prstGeom prst="rect">
            <a:avLst/>
          </a:prstGeom>
        </p:spPr>
      </p:pic>
      <p:pic>
        <p:nvPicPr>
          <p:cNvPr id="16" name="Picture 15">
            <a:hlinkClick r:id="rId12"/>
            <a:extLst>
              <a:ext uri="{FF2B5EF4-FFF2-40B4-BE49-F238E27FC236}">
                <a16:creationId xmlns:a16="http://schemas.microsoft.com/office/drawing/2014/main" id="{B43AFCAC-0B6B-857C-68FB-75F86A935051}"/>
              </a:ext>
            </a:extLst>
          </p:cNvPr>
          <p:cNvPicPr>
            <a:picLocks noChangeAspect="1"/>
          </p:cNvPicPr>
          <p:nvPr/>
        </p:nvPicPr>
        <p:blipFill rotWithShape="1">
          <a:blip r:embed="rId13"/>
          <a:srcRect r="3590" b="738"/>
          <a:stretch/>
        </p:blipFill>
        <p:spPr>
          <a:xfrm>
            <a:off x="813246" y="5503654"/>
            <a:ext cx="1829406" cy="1062371"/>
          </a:xfrm>
          <a:prstGeom prst="rect">
            <a:avLst/>
          </a:prstGeom>
        </p:spPr>
      </p:pic>
      <p:pic>
        <p:nvPicPr>
          <p:cNvPr id="18" name="Picture 17" descr="A blue and white logo&#10;&#10;AI-generated content may be incorrect.">
            <a:extLst>
              <a:ext uri="{FF2B5EF4-FFF2-40B4-BE49-F238E27FC236}">
                <a16:creationId xmlns:a16="http://schemas.microsoft.com/office/drawing/2014/main" id="{EEC4279B-D375-7D80-2A4B-E655F4CF8BD3}"/>
              </a:ext>
            </a:extLst>
          </p:cNvPr>
          <p:cNvPicPr>
            <a:picLocks noChangeAspect="1"/>
          </p:cNvPicPr>
          <p:nvPr/>
        </p:nvPicPr>
        <p:blipFill>
          <a:blip r:embed="rId14"/>
          <a:stretch>
            <a:fillRect/>
          </a:stretch>
        </p:blipFill>
        <p:spPr>
          <a:xfrm>
            <a:off x="11380762" y="432000"/>
            <a:ext cx="683691" cy="646331"/>
          </a:xfrm>
          <a:prstGeom prst="rect">
            <a:avLst/>
          </a:prstGeom>
        </p:spPr>
      </p:pic>
      <p:pic>
        <p:nvPicPr>
          <p:cNvPr id="2" name="Picture 1">
            <a:extLst>
              <a:ext uri="{FF2B5EF4-FFF2-40B4-BE49-F238E27FC236}">
                <a16:creationId xmlns:a16="http://schemas.microsoft.com/office/drawing/2014/main" id="{6C6BCABF-B8F5-6E14-7160-5F042CFCE52A}"/>
              </a:ext>
            </a:extLst>
          </p:cNvPr>
          <p:cNvPicPr>
            <a:picLocks noChangeAspect="1"/>
          </p:cNvPicPr>
          <p:nvPr/>
        </p:nvPicPr>
        <p:blipFill>
          <a:blip r:embed="rId15"/>
          <a:stretch>
            <a:fillRect/>
          </a:stretch>
        </p:blipFill>
        <p:spPr>
          <a:xfrm>
            <a:off x="9625513" y="456313"/>
            <a:ext cx="1627773" cy="622018"/>
          </a:xfrm>
          <a:prstGeom prst="rect">
            <a:avLst/>
          </a:prstGeom>
        </p:spPr>
      </p:pic>
    </p:spTree>
    <p:extLst>
      <p:ext uri="{BB962C8B-B14F-4D97-AF65-F5344CB8AC3E}">
        <p14:creationId xmlns:p14="http://schemas.microsoft.com/office/powerpoint/2010/main" val="404412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A317C8-48CB-38DD-2464-0A074106E89F}"/>
              </a:ext>
            </a:extLst>
          </p:cNvPr>
          <p:cNvPicPr>
            <a:picLocks noChangeAspect="1"/>
          </p:cNvPicPr>
          <p:nvPr/>
        </p:nvPicPr>
        <p:blipFill>
          <a:blip r:embed="rId2"/>
          <a:stretch>
            <a:fillRect/>
          </a:stretch>
        </p:blipFill>
        <p:spPr>
          <a:xfrm>
            <a:off x="98061" y="221925"/>
            <a:ext cx="669629" cy="804237"/>
          </a:xfrm>
          <a:prstGeom prst="rect">
            <a:avLst/>
          </a:prstGeom>
        </p:spPr>
      </p:pic>
      <p:sp>
        <p:nvSpPr>
          <p:cNvPr id="4" name="TextBox 3">
            <a:extLst>
              <a:ext uri="{FF2B5EF4-FFF2-40B4-BE49-F238E27FC236}">
                <a16:creationId xmlns:a16="http://schemas.microsoft.com/office/drawing/2014/main" id="{F4B6DED2-B874-13C3-3BC8-377E421292AE}"/>
              </a:ext>
            </a:extLst>
          </p:cNvPr>
          <p:cNvSpPr txBox="1"/>
          <p:nvPr/>
        </p:nvSpPr>
        <p:spPr>
          <a:xfrm>
            <a:off x="767690" y="393210"/>
            <a:ext cx="4737358" cy="461665"/>
          </a:xfrm>
          <a:prstGeom prst="rect">
            <a:avLst/>
          </a:prstGeom>
          <a:noFill/>
        </p:spPr>
        <p:txBody>
          <a:bodyPr wrap="square" rtlCol="0">
            <a:spAutoFit/>
          </a:bodyPr>
          <a:lstStyle/>
          <a:p>
            <a:pPr lvl="0">
              <a:defRPr/>
            </a:pPr>
            <a:r>
              <a:rPr lang="en-GB" sz="2400">
                <a:solidFill>
                  <a:srgbClr val="0070C0"/>
                </a:solidFill>
                <a:latin typeface="Arial" panose="020B0604020202020204" pitchFamily="34" charset="0"/>
                <a:cs typeface="Arial" panose="020B0604020202020204" pitchFamily="34" charset="0"/>
              </a:rPr>
              <a:t>How can general practice help?</a:t>
            </a:r>
          </a:p>
        </p:txBody>
      </p:sp>
      <p:sp>
        <p:nvSpPr>
          <p:cNvPr id="5" name="Rectangle 4">
            <a:extLst>
              <a:ext uri="{FF2B5EF4-FFF2-40B4-BE49-F238E27FC236}">
                <a16:creationId xmlns:a16="http://schemas.microsoft.com/office/drawing/2014/main" id="{2687A7D0-957A-81EA-29D6-A63D89C5D4B5}"/>
              </a:ext>
            </a:extLst>
          </p:cNvPr>
          <p:cNvSpPr/>
          <p:nvPr/>
        </p:nvSpPr>
        <p:spPr>
          <a:xfrm>
            <a:off x="109032" y="967233"/>
            <a:ext cx="11332800" cy="495841"/>
          </a:xfrm>
          <a:prstGeom prst="rect">
            <a:avLst/>
          </a:prstGeom>
        </p:spPr>
        <p:txBody>
          <a:bodyPr wrap="square">
            <a:spAutoFit/>
          </a:bodyPr>
          <a:lstStyle/>
          <a:p>
            <a:pPr lvl="0" algn="just">
              <a:lnSpc>
                <a:spcPct val="114000"/>
              </a:lnSpc>
              <a:spcBef>
                <a:spcPts val="300"/>
              </a:spcBef>
              <a:spcAft>
                <a:spcPts val="300"/>
              </a:spcAft>
              <a:defRPr/>
            </a:pPr>
            <a:r>
              <a:rPr lang="en-GB" sz="1200" dirty="0">
                <a:latin typeface="Arial" panose="020B0604020202020204" pitchFamily="34" charset="0"/>
                <a:cs typeface="Arial" panose="020B0604020202020204" pitchFamily="34" charset="0"/>
              </a:rPr>
              <a:t>The national uptake ambition for the school-age HPV vaccination programme is 90% but the national uptake is less than pre-pandemic levels and there is a way to go to meet this target – see figures below for your local area.</a:t>
            </a:r>
          </a:p>
        </p:txBody>
      </p:sp>
      <p:sp>
        <p:nvSpPr>
          <p:cNvPr id="8" name="Rectangle 7">
            <a:extLst>
              <a:ext uri="{FF2B5EF4-FFF2-40B4-BE49-F238E27FC236}">
                <a16:creationId xmlns:a16="http://schemas.microsoft.com/office/drawing/2014/main" id="{A9682A02-2DB1-2B25-692C-25B494F4808B}"/>
              </a:ext>
            </a:extLst>
          </p:cNvPr>
          <p:cNvSpPr/>
          <p:nvPr/>
        </p:nvSpPr>
        <p:spPr>
          <a:xfrm>
            <a:off x="380436" y="3892375"/>
            <a:ext cx="11332800" cy="2743700"/>
          </a:xfrm>
          <a:prstGeom prst="rect">
            <a:avLst/>
          </a:prstGeom>
        </p:spPr>
        <p:txBody>
          <a:bodyPr wrap="square" lIns="91440" tIns="45720" rIns="91440" bIns="45720" anchor="t">
            <a:spAutoFit/>
          </a:bodyPr>
          <a:lstStyle/>
          <a:p>
            <a:pPr>
              <a:lnSpc>
                <a:spcPct val="114000"/>
              </a:lnSpc>
              <a:spcBef>
                <a:spcPts val="300"/>
              </a:spcBef>
              <a:spcAft>
                <a:spcPts val="300"/>
              </a:spcAft>
              <a:defRPr/>
            </a:pPr>
            <a:r>
              <a:rPr lang="en-GB" sz="1400" dirty="0">
                <a:solidFill>
                  <a:prstClr val="black"/>
                </a:solidFill>
                <a:latin typeface="Arial" panose="020B0604020202020204" pitchFamily="34" charset="0"/>
                <a:cs typeface="Arial" panose="020B0604020202020204" pitchFamily="34" charset="0"/>
              </a:rPr>
              <a:t>You can help by offering opportunistic* </a:t>
            </a:r>
            <a:r>
              <a:rPr lang="en-GB" sz="1400" b="1" dirty="0">
                <a:solidFill>
                  <a:srgbClr val="FF0000"/>
                </a:solidFill>
                <a:latin typeface="Arial" panose="020B0604020202020204" pitchFamily="34" charset="0"/>
                <a:cs typeface="Arial" panose="020B0604020202020204" pitchFamily="34" charset="0"/>
                <a:hlinkClick r:id="rId3"/>
              </a:rPr>
              <a:t>catch-up HPV vaccination to 14 to 24-year-olds</a:t>
            </a:r>
            <a:r>
              <a:rPr lang="en-GB" sz="1400" b="1" dirty="0">
                <a:solidFill>
                  <a:srgbClr val="FF0000"/>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who have missed their school-age vaccine. </a:t>
            </a:r>
          </a:p>
          <a:p>
            <a:pPr>
              <a:lnSpc>
                <a:spcPct val="114000"/>
              </a:lnSpc>
              <a:spcBef>
                <a:spcPts val="300"/>
              </a:spcBef>
              <a:spcAft>
                <a:spcPts val="300"/>
              </a:spcAft>
              <a:defRPr/>
            </a:pPr>
            <a:r>
              <a:rPr lang="en-GB" sz="1400" dirty="0">
                <a:latin typeface="Arial" panose="020B0604020202020204" pitchFamily="34" charset="0"/>
                <a:cs typeface="Arial" panose="020B0604020202020204" pitchFamily="34" charset="0"/>
              </a:rPr>
              <a:t>*opportunistic vaccinations can be triggered by:</a:t>
            </a:r>
          </a:p>
          <a:p>
            <a:pPr marL="285750" indent="-285750">
              <a:lnSpc>
                <a:spcPct val="114000"/>
              </a:lnSpc>
              <a:spcBef>
                <a:spcPts val="300"/>
              </a:spcBef>
              <a:spcAft>
                <a:spcPts val="300"/>
              </a:spcAft>
              <a:buFontTx/>
              <a:buChar char="-"/>
              <a:defRPr/>
            </a:pPr>
            <a:r>
              <a:rPr lang="en-GB" sz="1400" dirty="0">
                <a:solidFill>
                  <a:prstClr val="black"/>
                </a:solidFill>
                <a:latin typeface="Arial" panose="020B0604020202020204" pitchFamily="34" charset="0"/>
                <a:cs typeface="Arial" panose="020B0604020202020204" pitchFamily="34" charset="0"/>
              </a:rPr>
              <a:t>Patient request (following a review that they are eligible)</a:t>
            </a:r>
          </a:p>
          <a:p>
            <a:pPr marL="285750" indent="-285750">
              <a:lnSpc>
                <a:spcPct val="114000"/>
              </a:lnSpc>
              <a:spcBef>
                <a:spcPts val="300"/>
              </a:spcBef>
              <a:spcAft>
                <a:spcPts val="600"/>
              </a:spcAft>
              <a:buFontTx/>
              <a:buChar char="-"/>
              <a:defRPr/>
            </a:pPr>
            <a:r>
              <a:rPr lang="en-GB" sz="1400" dirty="0">
                <a:solidFill>
                  <a:prstClr val="black"/>
                </a:solidFill>
                <a:latin typeface="Arial"/>
                <a:cs typeface="Arial"/>
              </a:rPr>
              <a:t>Identification of gaps in a patient’s vaccination record upon presentation of an unrelated issue or other key points e.g. new patient registration.</a:t>
            </a:r>
          </a:p>
          <a:p>
            <a:pPr marL="285750" indent="-285750">
              <a:lnSpc>
                <a:spcPct val="114000"/>
              </a:lnSpc>
              <a:spcBef>
                <a:spcPts val="300"/>
              </a:spcBef>
              <a:spcAft>
                <a:spcPts val="600"/>
              </a:spcAft>
              <a:buFontTx/>
              <a:buChar char="-"/>
              <a:defRPr/>
            </a:pPr>
            <a:r>
              <a:rPr lang="en-GB" sz="1400" dirty="0">
                <a:solidFill>
                  <a:srgbClr val="FF0000"/>
                </a:solidFill>
                <a:highlight>
                  <a:srgbClr val="E8EDEE"/>
                </a:highlight>
                <a:latin typeface="Arial" panose="020B0604020202020204" pitchFamily="34" charset="0"/>
                <a:cs typeface="Arial" panose="020B0604020202020204" pitchFamily="34" charset="0"/>
              </a:rPr>
              <a:t>If a patient is missing HPV, there is opportunity to check if they are missing other eligible vaccinations (e.g. </a:t>
            </a:r>
            <a:r>
              <a:rPr lang="en-GB" sz="1400" dirty="0" err="1">
                <a:solidFill>
                  <a:srgbClr val="FF0000"/>
                </a:solidFill>
                <a:highlight>
                  <a:srgbClr val="E8EDEE"/>
                </a:highlight>
                <a:latin typeface="Arial" panose="020B0604020202020204" pitchFamily="34" charset="0"/>
                <a:cs typeface="Arial" panose="020B0604020202020204" pitchFamily="34" charset="0"/>
              </a:rPr>
              <a:t>MenACWY</a:t>
            </a:r>
            <a:r>
              <a:rPr lang="en-GB" sz="1400" dirty="0">
                <a:solidFill>
                  <a:srgbClr val="FF0000"/>
                </a:solidFill>
                <a:highlight>
                  <a:srgbClr val="E8EDEE"/>
                </a:highlight>
                <a:latin typeface="Arial" panose="020B0604020202020204" pitchFamily="34" charset="0"/>
                <a:cs typeface="Arial" panose="020B0604020202020204" pitchFamily="34" charset="0"/>
              </a:rPr>
              <a:t>, Td/IPV, MMR) and administration would attract the relevant fee</a:t>
            </a:r>
          </a:p>
          <a:p>
            <a:pPr lvl="0" algn="ctr">
              <a:lnSpc>
                <a:spcPct val="114000"/>
              </a:lnSpc>
              <a:spcBef>
                <a:spcPts val="300"/>
              </a:spcBef>
              <a:spcAft>
                <a:spcPts val="300"/>
              </a:spcAft>
              <a:defRPr/>
            </a:pPr>
            <a:r>
              <a:rPr lang="en-GB" sz="1400" i="1" dirty="0">
                <a:solidFill>
                  <a:srgbClr val="FF0000"/>
                </a:solidFill>
                <a:highlight>
                  <a:srgbClr val="E8EDEE"/>
                </a:highlight>
                <a:latin typeface="Arial" panose="020B0604020202020204" pitchFamily="34" charset="0"/>
                <a:cs typeface="Arial" panose="020B0604020202020204" pitchFamily="34" charset="0"/>
              </a:rPr>
              <a:t>For each eligible HPV </a:t>
            </a:r>
            <a:r>
              <a:rPr lang="en-GB" sz="1400" i="1" dirty="0">
                <a:solidFill>
                  <a:srgbClr val="FF0000"/>
                </a:solidFill>
                <a:latin typeface="Arial" panose="020B0604020202020204" pitchFamily="34" charset="0"/>
                <a:cs typeface="Arial" panose="020B0604020202020204" pitchFamily="34" charset="0"/>
              </a:rPr>
              <a:t>vaccination dose delivered, </a:t>
            </a:r>
            <a:r>
              <a:rPr lang="en-GB" sz="1400" i="1" dirty="0">
                <a:solidFill>
                  <a:srgbClr val="FF0000"/>
                </a:solidFill>
                <a:highlight>
                  <a:srgbClr val="E8EDEE"/>
                </a:highlight>
                <a:latin typeface="Arial" panose="020B0604020202020204" pitchFamily="34" charset="0"/>
                <a:cs typeface="Arial" panose="020B0604020202020204" pitchFamily="34" charset="0"/>
              </a:rPr>
              <a:t>a £10.06 item </a:t>
            </a:r>
            <a:r>
              <a:rPr lang="en-GB" sz="1400" i="1" dirty="0">
                <a:solidFill>
                  <a:srgbClr val="FF0000"/>
                </a:solidFill>
                <a:latin typeface="Arial" panose="020B0604020202020204" pitchFamily="34" charset="0"/>
                <a:cs typeface="Arial" panose="020B0604020202020204" pitchFamily="34" charset="0"/>
              </a:rPr>
              <a:t>of service fee is payable under the General Medical Service Contract. For more information </a:t>
            </a:r>
            <a:r>
              <a:rPr lang="en-GB" sz="1400" i="1" dirty="0">
                <a:solidFill>
                  <a:srgbClr val="FF0000"/>
                </a:solidFill>
                <a:latin typeface="Arial" panose="020B0604020202020204" pitchFamily="34" charset="0"/>
                <a:cs typeface="Arial" panose="020B0604020202020204" pitchFamily="34" charset="0"/>
                <a:hlinkClick r:id="rId4"/>
              </a:rPr>
              <a:t>click here</a:t>
            </a:r>
            <a:r>
              <a:rPr lang="en-GB" sz="1400" i="1" dirty="0">
                <a:solidFill>
                  <a:prstClr val="black"/>
                </a:solidFill>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F64F0C51-00EF-330F-06B6-B0A576158868}"/>
              </a:ext>
            </a:extLst>
          </p:cNvPr>
          <p:cNvSpPr txBox="1"/>
          <p:nvPr/>
        </p:nvSpPr>
        <p:spPr>
          <a:xfrm>
            <a:off x="2204265" y="3561197"/>
            <a:ext cx="10402596" cy="215444"/>
          </a:xfrm>
          <a:prstGeom prst="rect">
            <a:avLst/>
          </a:prstGeom>
          <a:noFill/>
        </p:spPr>
        <p:txBody>
          <a:bodyPr wrap="square" rtlCol="0">
            <a:spAutoFit/>
          </a:bodyPr>
          <a:lstStyle/>
          <a:p>
            <a:r>
              <a:rPr lang="en-GB" sz="800" dirty="0">
                <a:solidFill>
                  <a:srgbClr val="969696"/>
                </a:solidFill>
                <a:latin typeface="Arial" panose="020B0604020202020204" pitchFamily="34" charset="0"/>
                <a:cs typeface="Arial" panose="020B0604020202020204" pitchFamily="34" charset="0"/>
              </a:rPr>
              <a:t>Reference: UK Health Security Agency - HPV vaccine coverage 23/24 </a:t>
            </a:r>
            <a:r>
              <a:rPr lang="en-GB" sz="800" dirty="0">
                <a:hlinkClick r:id="rId5"/>
              </a:rPr>
              <a:t>Human papillomavirus (HPV) vaccine coverage estimates in England: 2023 to 2024 - GOV.UK</a:t>
            </a:r>
            <a:r>
              <a:rPr lang="en-GB" sz="800" dirty="0">
                <a:solidFill>
                  <a:srgbClr val="969696"/>
                </a:solidFill>
                <a:latin typeface="Arial" panose="020B0604020202020204" pitchFamily="34" charset="0"/>
                <a:cs typeface="Arial" panose="020B0604020202020204" pitchFamily="34" charset="0"/>
              </a:rPr>
              <a:t> </a:t>
            </a:r>
          </a:p>
        </p:txBody>
      </p:sp>
      <p:pic>
        <p:nvPicPr>
          <p:cNvPr id="10" name="Picture 9" descr="A blue and white logo&#10;&#10;AI-generated content may be incorrect.">
            <a:extLst>
              <a:ext uri="{FF2B5EF4-FFF2-40B4-BE49-F238E27FC236}">
                <a16:creationId xmlns:a16="http://schemas.microsoft.com/office/drawing/2014/main" id="{BBF3D665-15E0-41A4-CAEE-A74E5BFAFD22}"/>
              </a:ext>
            </a:extLst>
          </p:cNvPr>
          <p:cNvPicPr>
            <a:picLocks noChangeAspect="1"/>
          </p:cNvPicPr>
          <p:nvPr/>
        </p:nvPicPr>
        <p:blipFill>
          <a:blip r:embed="rId6"/>
          <a:stretch>
            <a:fillRect/>
          </a:stretch>
        </p:blipFill>
        <p:spPr>
          <a:xfrm>
            <a:off x="11380762" y="432000"/>
            <a:ext cx="683691" cy="646331"/>
          </a:xfrm>
          <a:prstGeom prst="rect">
            <a:avLst/>
          </a:prstGeom>
        </p:spPr>
      </p:pic>
      <p:graphicFrame>
        <p:nvGraphicFramePr>
          <p:cNvPr id="6" name="Table 5">
            <a:extLst>
              <a:ext uri="{FF2B5EF4-FFF2-40B4-BE49-F238E27FC236}">
                <a16:creationId xmlns:a16="http://schemas.microsoft.com/office/drawing/2014/main" id="{6D8453B0-FF71-A805-4E14-5F2AB8B56451}"/>
              </a:ext>
            </a:extLst>
          </p:cNvPr>
          <p:cNvGraphicFramePr>
            <a:graphicFrameLocks noGrp="1"/>
          </p:cNvGraphicFramePr>
          <p:nvPr>
            <p:extLst>
              <p:ext uri="{D42A27DB-BD31-4B8C-83A1-F6EECF244321}">
                <p14:modId xmlns:p14="http://schemas.microsoft.com/office/powerpoint/2010/main" val="1090571487"/>
              </p:ext>
            </p:extLst>
          </p:nvPr>
        </p:nvGraphicFramePr>
        <p:xfrm>
          <a:off x="2407524" y="1463074"/>
          <a:ext cx="7278625" cy="2048256"/>
        </p:xfrm>
        <a:graphic>
          <a:graphicData uri="http://schemas.openxmlformats.org/drawingml/2006/table">
            <a:tbl>
              <a:tblPr firstRow="1" firstCol="1" bandRow="1"/>
              <a:tblGrid>
                <a:gridCol w="3314778">
                  <a:extLst>
                    <a:ext uri="{9D8B030D-6E8A-4147-A177-3AD203B41FA5}">
                      <a16:colId xmlns:a16="http://schemas.microsoft.com/office/drawing/2014/main" val="1993257875"/>
                    </a:ext>
                  </a:extLst>
                </a:gridCol>
                <a:gridCol w="2174061">
                  <a:extLst>
                    <a:ext uri="{9D8B030D-6E8A-4147-A177-3AD203B41FA5}">
                      <a16:colId xmlns:a16="http://schemas.microsoft.com/office/drawing/2014/main" val="546002633"/>
                    </a:ext>
                  </a:extLst>
                </a:gridCol>
                <a:gridCol w="1789786">
                  <a:extLst>
                    <a:ext uri="{9D8B030D-6E8A-4147-A177-3AD203B41FA5}">
                      <a16:colId xmlns:a16="http://schemas.microsoft.com/office/drawing/2014/main" val="2120597752"/>
                    </a:ext>
                  </a:extLst>
                </a:gridCol>
              </a:tblGrid>
              <a:tr h="264033">
                <a:tc gridSpan="3">
                  <a:txBody>
                    <a:bodyPr/>
                    <a:lstStyle/>
                    <a:p>
                      <a:pPr algn="ctr">
                        <a:lnSpc>
                          <a:spcPct val="115000"/>
                        </a:lnSpc>
                        <a:spcAft>
                          <a:spcPts val="800"/>
                        </a:spcAft>
                        <a:buNone/>
                      </a:pPr>
                      <a:r>
                        <a:rPr lang="en-GB" sz="12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2023/24 HPV vaccination uptake by ICB</a:t>
                      </a:r>
                      <a:endParaRPr lang="en-GB"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274332798"/>
                  </a:ext>
                </a:extLst>
              </a:tr>
              <a:tr h="254889">
                <a:tc>
                  <a:txBody>
                    <a:bodyPr/>
                    <a:lstStyle/>
                    <a:p>
                      <a:pPr>
                        <a:lnSpc>
                          <a:spcPct val="115000"/>
                        </a:lnSpc>
                        <a:spcAft>
                          <a:spcPts val="800"/>
                        </a:spcAft>
                        <a:buNone/>
                      </a:pPr>
                      <a:r>
                        <a:rPr lang="en-GB" sz="12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ICB</a:t>
                      </a:r>
                      <a:endParaRPr lang="en-GB"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nSpc>
                          <a:spcPct val="115000"/>
                        </a:lnSpc>
                        <a:spcAft>
                          <a:spcPts val="800"/>
                        </a:spcAft>
                        <a:buNone/>
                      </a:pPr>
                      <a:r>
                        <a:rPr lang="en-GB" sz="12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Girls (dose 1 )</a:t>
                      </a:r>
                      <a:endParaRPr lang="en-GB"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nSpc>
                          <a:spcPct val="115000"/>
                        </a:lnSpc>
                        <a:spcAft>
                          <a:spcPts val="800"/>
                        </a:spcAft>
                        <a:buNone/>
                      </a:pPr>
                      <a:r>
                        <a:rPr lang="en-GB" sz="12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Boys (dose 1)</a:t>
                      </a:r>
                      <a:endParaRPr lang="en-GB" sz="12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2119196170"/>
                  </a:ext>
                </a:extLst>
              </a:tr>
              <a:tr h="254889">
                <a:tc>
                  <a:txBody>
                    <a:bodyPr/>
                    <a:lstStyle/>
                    <a:p>
                      <a:pPr>
                        <a:lnSpc>
                          <a:spcPct val="115000"/>
                        </a:lnSpc>
                        <a:spcAft>
                          <a:spcPts val="800"/>
                        </a:spcAft>
                        <a:buNone/>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Derby and Derbyshire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800"/>
                        </a:spcAft>
                        <a:buNone/>
                      </a:pPr>
                      <a:r>
                        <a:rPr lang="en-GB" sz="1200" kern="100">
                          <a:effectLst/>
                          <a:latin typeface="Aptos" panose="020B0004020202020204" pitchFamily="34" charset="0"/>
                          <a:ea typeface="Aptos" panose="020B0004020202020204" pitchFamily="34" charset="0"/>
                          <a:cs typeface="Times New Roman" panose="02020603050405020304" pitchFamily="18" charset="0"/>
                        </a:rPr>
                        <a:t>72.1%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800"/>
                        </a:spcAft>
                        <a:buNone/>
                      </a:pPr>
                      <a:r>
                        <a:rPr lang="en-GB" sz="1200" kern="100">
                          <a:effectLst/>
                          <a:latin typeface="Aptos" panose="020B0004020202020204" pitchFamily="34" charset="0"/>
                          <a:ea typeface="Aptos" panose="020B0004020202020204" pitchFamily="34" charset="0"/>
                          <a:cs typeface="Times New Roman" panose="02020603050405020304" pitchFamily="18" charset="0"/>
                        </a:rPr>
                        <a:t>65.3%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16283330"/>
                  </a:ext>
                </a:extLst>
              </a:tr>
              <a:tr h="254889">
                <a:tc>
                  <a:txBody>
                    <a:bodyPr/>
                    <a:lstStyle/>
                    <a:p>
                      <a:pPr>
                        <a:lnSpc>
                          <a:spcPct val="115000"/>
                        </a:lnSpc>
                        <a:spcAft>
                          <a:spcPts val="800"/>
                        </a:spcAft>
                        <a:buNone/>
                      </a:pPr>
                      <a:r>
                        <a:rPr lang="en-GB" sz="1200" kern="100">
                          <a:effectLst/>
                          <a:latin typeface="Aptos" panose="020B0004020202020204" pitchFamily="34" charset="0"/>
                          <a:ea typeface="Aptos" panose="020B0004020202020204" pitchFamily="34" charset="0"/>
                          <a:cs typeface="Times New Roman" panose="02020603050405020304" pitchFamily="18" charset="0"/>
                        </a:rPr>
                        <a:t>Leicester, Leicestershire and Rutland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800"/>
                        </a:spcAft>
                        <a:buNone/>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69.9%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800"/>
                        </a:spcAft>
                        <a:buNone/>
                      </a:pPr>
                      <a:r>
                        <a:rPr lang="en-GB" sz="1200" kern="100">
                          <a:effectLst/>
                          <a:latin typeface="Aptos" panose="020B0004020202020204" pitchFamily="34" charset="0"/>
                          <a:ea typeface="Aptos" panose="020B0004020202020204" pitchFamily="34" charset="0"/>
                          <a:cs typeface="Times New Roman" panose="02020603050405020304" pitchFamily="18" charset="0"/>
                        </a:rPr>
                        <a:t>64.8%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475563992"/>
                  </a:ext>
                </a:extLst>
              </a:tr>
              <a:tr h="254889">
                <a:tc>
                  <a:txBody>
                    <a:bodyPr/>
                    <a:lstStyle/>
                    <a:p>
                      <a:pPr>
                        <a:lnSpc>
                          <a:spcPct val="115000"/>
                        </a:lnSpc>
                        <a:spcAft>
                          <a:spcPts val="800"/>
                        </a:spcAft>
                        <a:buNone/>
                      </a:pPr>
                      <a:r>
                        <a:rPr lang="en-GB" sz="1200" kern="100">
                          <a:effectLst/>
                          <a:latin typeface="Aptos" panose="020B0004020202020204" pitchFamily="34" charset="0"/>
                          <a:ea typeface="Aptos" panose="020B0004020202020204" pitchFamily="34" charset="0"/>
                          <a:cs typeface="Times New Roman" panose="02020603050405020304" pitchFamily="18" charset="0"/>
                        </a:rPr>
                        <a:t>Lincolnshire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800"/>
                        </a:spcAft>
                        <a:buNone/>
                      </a:pPr>
                      <a:r>
                        <a:rPr lang="en-GB" sz="1200" kern="100">
                          <a:effectLst/>
                          <a:latin typeface="Aptos" panose="020B0004020202020204" pitchFamily="34" charset="0"/>
                          <a:ea typeface="Aptos" panose="020B0004020202020204" pitchFamily="34" charset="0"/>
                          <a:cs typeface="Times New Roman" panose="02020603050405020304" pitchFamily="18" charset="0"/>
                        </a:rPr>
                        <a:t>71.3%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800"/>
                        </a:spcAft>
                        <a:buNone/>
                      </a:pPr>
                      <a:r>
                        <a:rPr lang="en-GB" sz="1200" kern="100">
                          <a:effectLst/>
                          <a:latin typeface="Aptos" panose="020B0004020202020204" pitchFamily="34" charset="0"/>
                          <a:ea typeface="Aptos" panose="020B0004020202020204" pitchFamily="34" charset="0"/>
                          <a:cs typeface="Times New Roman" panose="02020603050405020304" pitchFamily="18" charset="0"/>
                        </a:rPr>
                        <a:t>65.1%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932559025"/>
                  </a:ext>
                </a:extLst>
              </a:tr>
              <a:tr h="254889">
                <a:tc>
                  <a:txBody>
                    <a:bodyPr/>
                    <a:lstStyle/>
                    <a:p>
                      <a:pPr>
                        <a:lnSpc>
                          <a:spcPct val="115000"/>
                        </a:lnSpc>
                        <a:spcAft>
                          <a:spcPts val="800"/>
                        </a:spcAft>
                        <a:buNone/>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Northamptonshire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800"/>
                        </a:spcAft>
                        <a:buNone/>
                      </a:pPr>
                      <a:r>
                        <a:rPr lang="en-GB" sz="1200" kern="100">
                          <a:effectLst/>
                          <a:latin typeface="Aptos" panose="020B0004020202020204" pitchFamily="34" charset="0"/>
                          <a:ea typeface="Aptos" panose="020B0004020202020204" pitchFamily="34" charset="0"/>
                          <a:cs typeface="Times New Roman" panose="02020603050405020304" pitchFamily="18" charset="0"/>
                        </a:rPr>
                        <a:t>75.6%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800"/>
                        </a:spcAft>
                        <a:buNone/>
                      </a:pPr>
                      <a:r>
                        <a:rPr lang="en-GB" sz="1200" kern="100">
                          <a:effectLst/>
                          <a:latin typeface="Aptos" panose="020B0004020202020204" pitchFamily="34" charset="0"/>
                          <a:ea typeface="Aptos" panose="020B0004020202020204" pitchFamily="34" charset="0"/>
                          <a:cs typeface="Times New Roman" panose="02020603050405020304" pitchFamily="18" charset="0"/>
                        </a:rPr>
                        <a:t>74.2%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73036374"/>
                  </a:ext>
                </a:extLst>
              </a:tr>
              <a:tr h="254889">
                <a:tc>
                  <a:txBody>
                    <a:bodyPr/>
                    <a:lstStyle/>
                    <a:p>
                      <a:pPr>
                        <a:lnSpc>
                          <a:spcPct val="115000"/>
                        </a:lnSpc>
                        <a:spcAft>
                          <a:spcPts val="800"/>
                        </a:spcAft>
                        <a:buNone/>
                      </a:pPr>
                      <a:r>
                        <a:rPr lang="en-GB" sz="1200" kern="100">
                          <a:effectLst/>
                          <a:latin typeface="Aptos" panose="020B0004020202020204" pitchFamily="34" charset="0"/>
                          <a:ea typeface="Aptos" panose="020B0004020202020204" pitchFamily="34" charset="0"/>
                          <a:cs typeface="Times New Roman" panose="02020603050405020304" pitchFamily="18" charset="0"/>
                        </a:rPr>
                        <a:t>Nottingham and Nottinghamshire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800"/>
                        </a:spcAft>
                        <a:buNone/>
                      </a:pPr>
                      <a:r>
                        <a:rPr lang="en-GB" sz="1200" kern="100">
                          <a:effectLst/>
                          <a:latin typeface="Aptos" panose="020B0004020202020204" pitchFamily="34" charset="0"/>
                          <a:ea typeface="Aptos" panose="020B0004020202020204" pitchFamily="34" charset="0"/>
                          <a:cs typeface="Times New Roman" panose="02020603050405020304" pitchFamily="18" charset="0"/>
                        </a:rPr>
                        <a:t>68.4%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800"/>
                        </a:spcAft>
                        <a:buNone/>
                      </a:pPr>
                      <a:r>
                        <a:rPr lang="en-GB" sz="1200" kern="100">
                          <a:effectLst/>
                          <a:latin typeface="Aptos" panose="020B0004020202020204" pitchFamily="34" charset="0"/>
                          <a:ea typeface="Aptos" panose="020B0004020202020204" pitchFamily="34" charset="0"/>
                          <a:cs typeface="Times New Roman" panose="02020603050405020304" pitchFamily="18" charset="0"/>
                        </a:rPr>
                        <a:t>61.7%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669307249"/>
                  </a:ext>
                </a:extLst>
              </a:tr>
              <a:tr h="254889">
                <a:tc>
                  <a:txBody>
                    <a:bodyPr/>
                    <a:lstStyle/>
                    <a:p>
                      <a:pPr>
                        <a:lnSpc>
                          <a:spcPct val="115000"/>
                        </a:lnSpc>
                        <a:spcAft>
                          <a:spcPts val="800"/>
                        </a:spcAft>
                        <a:buNone/>
                      </a:pPr>
                      <a:r>
                        <a:rPr lang="en-GB" sz="1200" b="1" kern="100">
                          <a:effectLst/>
                          <a:latin typeface="Aptos" panose="020B0004020202020204" pitchFamily="34" charset="0"/>
                          <a:ea typeface="Aptos" panose="020B0004020202020204" pitchFamily="34" charset="0"/>
                          <a:cs typeface="Times New Roman" panose="02020603050405020304" pitchFamily="18" charset="0"/>
                        </a:rPr>
                        <a:t>England</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800"/>
                        </a:spcAft>
                        <a:buNone/>
                      </a:pPr>
                      <a:r>
                        <a:rPr lang="en-GB" sz="1200" b="1" kern="100">
                          <a:effectLst/>
                          <a:latin typeface="Aptos" panose="020B0004020202020204" pitchFamily="34" charset="0"/>
                          <a:ea typeface="Aptos" panose="020B0004020202020204" pitchFamily="34" charset="0"/>
                          <a:cs typeface="Times New Roman" panose="02020603050405020304" pitchFamily="18" charset="0"/>
                        </a:rPr>
                        <a:t>72.9%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800"/>
                        </a:spcAft>
                        <a:buNone/>
                      </a:pPr>
                      <a:r>
                        <a:rPr lang="en-GB" sz="1200" b="1" kern="100" dirty="0">
                          <a:effectLst/>
                          <a:latin typeface="Aptos" panose="020B0004020202020204" pitchFamily="34" charset="0"/>
                          <a:ea typeface="Aptos" panose="020B0004020202020204" pitchFamily="34" charset="0"/>
                          <a:cs typeface="Times New Roman" panose="02020603050405020304" pitchFamily="18" charset="0"/>
                        </a:rPr>
                        <a:t>67.7%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26783406"/>
                  </a:ext>
                </a:extLst>
              </a:tr>
            </a:tbl>
          </a:graphicData>
        </a:graphic>
      </p:graphicFrame>
      <p:pic>
        <p:nvPicPr>
          <p:cNvPr id="2" name="Picture 1">
            <a:extLst>
              <a:ext uri="{FF2B5EF4-FFF2-40B4-BE49-F238E27FC236}">
                <a16:creationId xmlns:a16="http://schemas.microsoft.com/office/drawing/2014/main" id="{F01316E2-F8EF-3123-0641-EFCDA518444F}"/>
              </a:ext>
            </a:extLst>
          </p:cNvPr>
          <p:cNvPicPr>
            <a:picLocks noChangeAspect="1"/>
          </p:cNvPicPr>
          <p:nvPr/>
        </p:nvPicPr>
        <p:blipFill>
          <a:blip r:embed="rId7"/>
          <a:stretch>
            <a:fillRect/>
          </a:stretch>
        </p:blipFill>
        <p:spPr>
          <a:xfrm>
            <a:off x="9686149" y="473514"/>
            <a:ext cx="1627773" cy="552648"/>
          </a:xfrm>
          <a:prstGeom prst="rect">
            <a:avLst/>
          </a:prstGeom>
        </p:spPr>
      </p:pic>
    </p:spTree>
    <p:extLst>
      <p:ext uri="{BB962C8B-B14F-4D97-AF65-F5344CB8AC3E}">
        <p14:creationId xmlns:p14="http://schemas.microsoft.com/office/powerpoint/2010/main" val="3447957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HSD-Refresh-Theme-NOV1120B">
  <a:themeElements>
    <a:clrScheme name="Custom 2">
      <a:dk1>
        <a:srgbClr val="FFFFFF"/>
      </a:dk1>
      <a:lt1>
        <a:srgbClr val="231F20"/>
      </a:lt1>
      <a:dk2>
        <a:srgbClr val="005EB8"/>
      </a:dk2>
      <a:lt2>
        <a:srgbClr val="F4F6F8"/>
      </a:lt2>
      <a:accent1>
        <a:srgbClr val="003087"/>
      </a:accent1>
      <a:accent2>
        <a:srgbClr val="768692"/>
      </a:accent2>
      <a:accent3>
        <a:srgbClr val="C7CED3"/>
      </a:accent3>
      <a:accent4>
        <a:srgbClr val="99DDEB"/>
      </a:accent4>
      <a:accent5>
        <a:srgbClr val="80D2CC"/>
      </a:accent5>
      <a:accent6>
        <a:srgbClr val="425563"/>
      </a:accent6>
      <a:hlink>
        <a:srgbClr val="005EB8"/>
      </a:hlink>
      <a:folHlink>
        <a:srgbClr val="0030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HSD-PPT-Template-Refresh_NOV2020-B" id="{06B772CD-B1AE-2743-BE7F-0BA8B46714EA}" vid="{16F65E12-3586-BC44-90B1-43C17D38503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7F3FE7125EEDB438C7A8E047FDF2212" ma:contentTypeVersion="10" ma:contentTypeDescription="Create a new document." ma:contentTypeScope="" ma:versionID="76d4a424783e43c0d62f48740c444294">
  <xsd:schema xmlns:xsd="http://www.w3.org/2001/XMLSchema" xmlns:xs="http://www.w3.org/2001/XMLSchema" xmlns:p="http://schemas.microsoft.com/office/2006/metadata/properties" xmlns:ns2="eebb7817-0c9e-4e9a-8ee8-09cb727b68d6" xmlns:ns3="d69ecf06-fcd1-43cf-b7f9-53d3d43b3287" targetNamespace="http://schemas.microsoft.com/office/2006/metadata/properties" ma:root="true" ma:fieldsID="17e137346dc53535da8134277fd95218" ns2:_="" ns3:_="">
    <xsd:import namespace="eebb7817-0c9e-4e9a-8ee8-09cb727b68d6"/>
    <xsd:import namespace="d69ecf06-fcd1-43cf-b7f9-53d3d43b3287"/>
    <xsd:element name="properties">
      <xsd:complexType>
        <xsd:sequence>
          <xsd:element name="documentManagement">
            <xsd:complexType>
              <xsd:all>
                <xsd:element ref="ns2:FolderOrder"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bb7817-0c9e-4e9a-8ee8-09cb727b68d6" elementFormDefault="qualified">
    <xsd:import namespace="http://schemas.microsoft.com/office/2006/documentManagement/types"/>
    <xsd:import namespace="http://schemas.microsoft.com/office/infopath/2007/PartnerControls"/>
    <xsd:element name="FolderOrder" ma:index="8" nillable="true" ma:displayName="Folder Order" ma:decimals="0" ma:hidden="true" ma:indexed="true" ma:internalName="FolderOrder" ma:readOnly="false" ma:percentage="FALSE">
      <xsd:simpleType>
        <xsd:restriction base="dms:Number"/>
      </xsd:simpleType>
    </xsd:element>
    <xsd:element name="lcf76f155ced4ddcb4097134ff3c332f" ma:index="9" nillable="true" ma:displayName="Image Tags_0" ma:hidden="true" ma:internalName="lcf76f155ced4ddcb4097134ff3c332f">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69ecf06-fcd1-43cf-b7f9-53d3d43b3287"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93f87f42-180b-4a0c-8eeb-1e46c6561b9c}" ma:internalName="TaxCatchAll" ma:showField="CatchAllData" ma:web="d69ecf06-fcd1-43cf-b7f9-53d3d43b32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FolderOrder xmlns="eebb7817-0c9e-4e9a-8ee8-09cb727b68d6" xsi:nil="true"/>
    <lcf76f155ced4ddcb4097134ff3c332f xmlns="eebb7817-0c9e-4e9a-8ee8-09cb727b68d6" xsi:nil="true"/>
    <TaxCatchAll xmlns="d69ecf06-fcd1-43cf-b7f9-53d3d43b3287" xsi:nil="true"/>
  </documentManagement>
</p:properties>
</file>

<file path=customXml/itemProps1.xml><?xml version="1.0" encoding="utf-8"?>
<ds:datastoreItem xmlns:ds="http://schemas.openxmlformats.org/officeDocument/2006/customXml" ds:itemID="{149662BD-18A1-4514-8D74-5CF08508BF44}">
  <ds:schemaRefs>
    <ds:schemaRef ds:uri="d69ecf06-fcd1-43cf-b7f9-53d3d43b3287"/>
    <ds:schemaRef ds:uri="eebb7817-0c9e-4e9a-8ee8-09cb727b68d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7B6D4F5-ECA0-4A22-A4DD-3335756FD664}">
  <ds:schemaRefs>
    <ds:schemaRef ds:uri="http://schemas.microsoft.com/sharepoint/v3/contenttype/forms"/>
  </ds:schemaRefs>
</ds:datastoreItem>
</file>

<file path=customXml/itemProps3.xml><?xml version="1.0" encoding="utf-8"?>
<ds:datastoreItem xmlns:ds="http://schemas.openxmlformats.org/officeDocument/2006/customXml" ds:itemID="{A12B3C52-C4E5-4003-8240-632FDE102EAB}">
  <ds:schemaRefs>
    <ds:schemaRef ds:uri="http://schemas.openxmlformats.org/package/2006/metadata/core-properties"/>
    <ds:schemaRef ds:uri="http://purl.org/dc/terms/"/>
    <ds:schemaRef ds:uri="http://purl.org/dc/elements/1.1/"/>
    <ds:schemaRef ds:uri="http://www.w3.org/XML/1998/namespace"/>
    <ds:schemaRef ds:uri="http://purl.org/dc/dcmitype/"/>
    <ds:schemaRef ds:uri="http://schemas.microsoft.com/office/2006/documentManagement/types"/>
    <ds:schemaRef ds:uri="http://schemas.microsoft.com/office/infopath/2007/PartnerControls"/>
    <ds:schemaRef ds:uri="d69ecf06-fcd1-43cf-b7f9-53d3d43b3287"/>
    <ds:schemaRef ds:uri="eebb7817-0c9e-4e9a-8ee8-09cb727b68d6"/>
    <ds:schemaRef ds:uri="http://schemas.microsoft.com/office/2006/metadata/properties"/>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emplate>NHSD-Refresh-Theme-NOV1120B</Template>
  <TotalTime>153</TotalTime>
  <Words>1943</Words>
  <Application>Microsoft Office PowerPoint</Application>
  <PresentationFormat>Widescreen</PresentationFormat>
  <Paragraphs>174</Paragraphs>
  <Slides>14</Slides>
  <Notes>1</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20" baseType="lpstr">
      <vt:lpstr>Aptos</vt:lpstr>
      <vt:lpstr>Arial</vt:lpstr>
      <vt:lpstr>Calibri</vt:lpstr>
      <vt:lpstr>Wingdings</vt:lpstr>
      <vt:lpstr>NHSD-Refresh-Theme-NOV1120B</vt:lpstr>
      <vt:lpstr>Presentation</vt:lpstr>
      <vt:lpstr>PowerPoint Presentation</vt:lpstr>
      <vt:lpstr>Contents</vt:lpstr>
      <vt:lpstr>PowerPoint Presentation</vt:lpstr>
      <vt:lpstr>Benefits of HPV vaccination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template</dc:title>
  <dc:creator>Gregory Wye</dc:creator>
  <cp:lastModifiedBy>MAYFIELD, Sarah (NHS ENGLAND)</cp:lastModifiedBy>
  <cp:revision>2</cp:revision>
  <dcterms:created xsi:type="dcterms:W3CDTF">2020-11-30T10:49:03Z</dcterms:created>
  <dcterms:modified xsi:type="dcterms:W3CDTF">2025-05-22T13:49:52Z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0x010100B7F3FE7125EEDB438C7A8E047FDF2212</vt:lpwstr>
  </property>
  <property fmtid="{D5CDD505-2E9C-101B-9397-08002B2CF9AE}" pid="3" name="_dlc_DocIdItemGuid">
    <vt:lpwstr>56579ddb-1cdf-4035-9a3d-2da04fab6c26</vt:lpwstr>
  </property>
  <property fmtid="{D5CDD505-2E9C-101B-9397-08002B2CF9AE}" pid="4" name="MediaServiceImageTags">
    <vt:lpwstr/>
  </property>
  <property fmtid="{D5CDD505-2E9C-101B-9397-08002B2CF9AE}" pid="5" name="Review Date">
    <vt:lpwstr/>
  </property>
  <property fmtid="{D5CDD505-2E9C-101B-9397-08002B2CF9AE}" pid="6" name="_ExtendedDescription">
    <vt:lpwstr/>
  </property>
  <property fmtid="{D5CDD505-2E9C-101B-9397-08002B2CF9AE}" pid="7" name="_ip_UnifiedCompliancePolicyProperties">
    <vt:lpwstr/>
  </property>
  <property fmtid="{D5CDD505-2E9C-101B-9397-08002B2CF9AE}" pid="8" name="URL">
    <vt:lpwstr/>
  </property>
</Properties>
</file>