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0"/>
  </p:notesMasterIdLst>
  <p:sldIdLst>
    <p:sldId id="260" r:id="rId5"/>
    <p:sldId id="268" r:id="rId6"/>
    <p:sldId id="279" r:id="rId7"/>
    <p:sldId id="280" r:id="rId8"/>
    <p:sldId id="283" r:id="rId9"/>
    <p:sldId id="292" r:id="rId10"/>
    <p:sldId id="294" r:id="rId11"/>
    <p:sldId id="293" r:id="rId12"/>
    <p:sldId id="286" r:id="rId13"/>
    <p:sldId id="287" r:id="rId14"/>
    <p:sldId id="288" r:id="rId15"/>
    <p:sldId id="297" r:id="rId16"/>
    <p:sldId id="299" r:id="rId17"/>
    <p:sldId id="295" r:id="rId18"/>
    <p:sldId id="296"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C69E37A-6BE5-0581-5532-8F4470CD057C}" name="Hana Taylor" initials="HT" userId="S::hana.taylor@hwccg.nhs.uk::3a6bb8dd-36dc-4bd1-96fc-7cbee043d00b"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EB8"/>
    <a:srgbClr val="ED8B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53714AC-B5C7-4F84-8881-B74F1801DDBD}" v="20" dt="2025-11-14T12:54:22.79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4" d="100"/>
          <a:sy n="104" d="100"/>
        </p:scale>
        <p:origin x="756" y="31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 Id="rId27"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WYNNE, Mark (NHS COVENTRY AND WARWICKSHIRE ICB - B2M3M)" userId="1980d237-f036-4e67-bbae-1eb999c2e0c7" providerId="ADAL" clId="{253714AC-B5C7-4F84-8881-B74F1801DDBD}"/>
    <pc:docChg chg="undo custSel addSld delSld modSld">
      <pc:chgData name="GWYNNE, Mark (NHS COVENTRY AND WARWICKSHIRE ICB - B2M3M)" userId="1980d237-f036-4e67-bbae-1eb999c2e0c7" providerId="ADAL" clId="{253714AC-B5C7-4F84-8881-B74F1801DDBD}" dt="2025-11-24T12:59:43.377" v="803" actId="20577"/>
      <pc:docMkLst>
        <pc:docMk/>
      </pc:docMkLst>
      <pc:sldChg chg="modSp mod">
        <pc:chgData name="GWYNNE, Mark (NHS COVENTRY AND WARWICKSHIRE ICB - B2M3M)" userId="1980d237-f036-4e67-bbae-1eb999c2e0c7" providerId="ADAL" clId="{253714AC-B5C7-4F84-8881-B74F1801DDBD}" dt="2025-11-11T19:49:19.788" v="717" actId="1036"/>
        <pc:sldMkLst>
          <pc:docMk/>
          <pc:sldMk cId="1786218548" sldId="260"/>
        </pc:sldMkLst>
        <pc:spChg chg="mod">
          <ac:chgData name="GWYNNE, Mark (NHS COVENTRY AND WARWICKSHIRE ICB - B2M3M)" userId="1980d237-f036-4e67-bbae-1eb999c2e0c7" providerId="ADAL" clId="{253714AC-B5C7-4F84-8881-B74F1801DDBD}" dt="2025-11-11T14:02:30.265" v="187" actId="14100"/>
          <ac:spMkLst>
            <pc:docMk/>
            <pc:sldMk cId="1786218548" sldId="260"/>
            <ac:spMk id="2" creationId="{565B2A9C-BCEB-97F8-233B-B5B050AF2BBD}"/>
          </ac:spMkLst>
        </pc:spChg>
        <pc:spChg chg="mod">
          <ac:chgData name="GWYNNE, Mark (NHS COVENTRY AND WARWICKSHIRE ICB - B2M3M)" userId="1980d237-f036-4e67-bbae-1eb999c2e0c7" providerId="ADAL" clId="{253714AC-B5C7-4F84-8881-B74F1801DDBD}" dt="2025-11-11T19:49:19.788" v="717" actId="1036"/>
          <ac:spMkLst>
            <pc:docMk/>
            <pc:sldMk cId="1786218548" sldId="260"/>
            <ac:spMk id="3" creationId="{030EBD72-0739-8853-47A2-F260BF4D53CA}"/>
          </ac:spMkLst>
        </pc:spChg>
      </pc:sldChg>
      <pc:sldChg chg="modSp mod">
        <pc:chgData name="GWYNNE, Mark (NHS COVENTRY AND WARWICKSHIRE ICB - B2M3M)" userId="1980d237-f036-4e67-bbae-1eb999c2e0c7" providerId="ADAL" clId="{253714AC-B5C7-4F84-8881-B74F1801DDBD}" dt="2025-11-14T12:54:22.798" v="749" actId="404"/>
        <pc:sldMkLst>
          <pc:docMk/>
          <pc:sldMk cId="3062326315" sldId="279"/>
        </pc:sldMkLst>
        <pc:spChg chg="mod">
          <ac:chgData name="GWYNNE, Mark (NHS COVENTRY AND WARWICKSHIRE ICB - B2M3M)" userId="1980d237-f036-4e67-bbae-1eb999c2e0c7" providerId="ADAL" clId="{253714AC-B5C7-4F84-8881-B74F1801DDBD}" dt="2025-11-14T12:54:22.798" v="749" actId="404"/>
          <ac:spMkLst>
            <pc:docMk/>
            <pc:sldMk cId="3062326315" sldId="279"/>
            <ac:spMk id="3" creationId="{3081F1E4-0B97-A185-36C1-71FED8997C56}"/>
          </ac:spMkLst>
        </pc:spChg>
      </pc:sldChg>
      <pc:sldChg chg="modSp mod">
        <pc:chgData name="GWYNNE, Mark (NHS COVENTRY AND WARWICKSHIRE ICB - B2M3M)" userId="1980d237-f036-4e67-bbae-1eb999c2e0c7" providerId="ADAL" clId="{253714AC-B5C7-4F84-8881-B74F1801DDBD}" dt="2025-11-14T12:51:36.342" v="730" actId="14100"/>
        <pc:sldMkLst>
          <pc:docMk/>
          <pc:sldMk cId="3746718226" sldId="280"/>
        </pc:sldMkLst>
        <pc:spChg chg="mod">
          <ac:chgData name="GWYNNE, Mark (NHS COVENTRY AND WARWICKSHIRE ICB - B2M3M)" userId="1980d237-f036-4e67-bbae-1eb999c2e0c7" providerId="ADAL" clId="{253714AC-B5C7-4F84-8881-B74F1801DDBD}" dt="2025-11-14T12:51:36.342" v="730" actId="14100"/>
          <ac:spMkLst>
            <pc:docMk/>
            <pc:sldMk cId="3746718226" sldId="280"/>
            <ac:spMk id="5" creationId="{9678844D-DA19-C033-31D1-C843ADC71F6B}"/>
          </ac:spMkLst>
        </pc:spChg>
      </pc:sldChg>
      <pc:sldChg chg="modSp mod">
        <pc:chgData name="GWYNNE, Mark (NHS COVENTRY AND WARWICKSHIRE ICB - B2M3M)" userId="1980d237-f036-4e67-bbae-1eb999c2e0c7" providerId="ADAL" clId="{253714AC-B5C7-4F84-8881-B74F1801DDBD}" dt="2025-11-11T14:20:18.788" v="457" actId="123"/>
        <pc:sldMkLst>
          <pc:docMk/>
          <pc:sldMk cId="3879781721" sldId="286"/>
        </pc:sldMkLst>
        <pc:graphicFrameChg chg="modGraphic">
          <ac:chgData name="GWYNNE, Mark (NHS COVENTRY AND WARWICKSHIRE ICB - B2M3M)" userId="1980d237-f036-4e67-bbae-1eb999c2e0c7" providerId="ADAL" clId="{253714AC-B5C7-4F84-8881-B74F1801DDBD}" dt="2025-11-11T14:20:18.788" v="457" actId="123"/>
          <ac:graphicFrameMkLst>
            <pc:docMk/>
            <pc:sldMk cId="3879781721" sldId="286"/>
            <ac:graphicFrameMk id="7" creationId="{6A0D3131-350A-CA07-A0FB-05FC79F2ACBA}"/>
          </ac:graphicFrameMkLst>
        </pc:graphicFrameChg>
      </pc:sldChg>
      <pc:sldChg chg="modSp mod">
        <pc:chgData name="GWYNNE, Mark (NHS COVENTRY AND WARWICKSHIRE ICB - B2M3M)" userId="1980d237-f036-4e67-bbae-1eb999c2e0c7" providerId="ADAL" clId="{253714AC-B5C7-4F84-8881-B74F1801DDBD}" dt="2025-11-11T14:19:14.027" v="456" actId="123"/>
        <pc:sldMkLst>
          <pc:docMk/>
          <pc:sldMk cId="2771639168" sldId="287"/>
        </pc:sldMkLst>
        <pc:graphicFrameChg chg="modGraphic">
          <ac:chgData name="GWYNNE, Mark (NHS COVENTRY AND WARWICKSHIRE ICB - B2M3M)" userId="1980d237-f036-4e67-bbae-1eb999c2e0c7" providerId="ADAL" clId="{253714AC-B5C7-4F84-8881-B74F1801DDBD}" dt="2025-11-11T14:19:14.027" v="456" actId="123"/>
          <ac:graphicFrameMkLst>
            <pc:docMk/>
            <pc:sldMk cId="2771639168" sldId="287"/>
            <ac:graphicFrameMk id="7" creationId="{46C93808-C5B7-1DD1-4F9D-6DC591C41265}"/>
          </ac:graphicFrameMkLst>
        </pc:graphicFrameChg>
      </pc:sldChg>
      <pc:sldChg chg="modSp mod">
        <pc:chgData name="GWYNNE, Mark (NHS COVENTRY AND WARWICKSHIRE ICB - B2M3M)" userId="1980d237-f036-4e67-bbae-1eb999c2e0c7" providerId="ADAL" clId="{253714AC-B5C7-4F84-8881-B74F1801DDBD}" dt="2025-11-11T14:19:05.064" v="455" actId="123"/>
        <pc:sldMkLst>
          <pc:docMk/>
          <pc:sldMk cId="2555487521" sldId="288"/>
        </pc:sldMkLst>
        <pc:graphicFrameChg chg="modGraphic">
          <ac:chgData name="GWYNNE, Mark (NHS COVENTRY AND WARWICKSHIRE ICB - B2M3M)" userId="1980d237-f036-4e67-bbae-1eb999c2e0c7" providerId="ADAL" clId="{253714AC-B5C7-4F84-8881-B74F1801DDBD}" dt="2025-11-11T14:19:05.064" v="455" actId="123"/>
          <ac:graphicFrameMkLst>
            <pc:docMk/>
            <pc:sldMk cId="2555487521" sldId="288"/>
            <ac:graphicFrameMk id="7" creationId="{DF2F29EF-F8CC-E15C-7F5A-06BBCDD2A675}"/>
          </ac:graphicFrameMkLst>
        </pc:graphicFrameChg>
      </pc:sldChg>
      <pc:sldChg chg="modSp mod">
        <pc:chgData name="GWYNNE, Mark (NHS COVENTRY AND WARWICKSHIRE ICB - B2M3M)" userId="1980d237-f036-4e67-bbae-1eb999c2e0c7" providerId="ADAL" clId="{253714AC-B5C7-4F84-8881-B74F1801DDBD}" dt="2025-11-14T12:51:45.873" v="731" actId="14100"/>
        <pc:sldMkLst>
          <pc:docMk/>
          <pc:sldMk cId="4118788663" sldId="292"/>
        </pc:sldMkLst>
        <pc:spChg chg="mod">
          <ac:chgData name="GWYNNE, Mark (NHS COVENTRY AND WARWICKSHIRE ICB - B2M3M)" userId="1980d237-f036-4e67-bbae-1eb999c2e0c7" providerId="ADAL" clId="{253714AC-B5C7-4F84-8881-B74F1801DDBD}" dt="2025-11-11T14:06:25.599" v="227" actId="20577"/>
          <ac:spMkLst>
            <pc:docMk/>
            <pc:sldMk cId="4118788663" sldId="292"/>
            <ac:spMk id="2" creationId="{C49776A8-A111-27B7-14AB-CC18A8B73DFA}"/>
          </ac:spMkLst>
        </pc:spChg>
        <pc:spChg chg="mod">
          <ac:chgData name="GWYNNE, Mark (NHS COVENTRY AND WARWICKSHIRE ICB - B2M3M)" userId="1980d237-f036-4e67-bbae-1eb999c2e0c7" providerId="ADAL" clId="{253714AC-B5C7-4F84-8881-B74F1801DDBD}" dt="2025-11-14T12:51:45.873" v="731" actId="14100"/>
          <ac:spMkLst>
            <pc:docMk/>
            <pc:sldMk cId="4118788663" sldId="292"/>
            <ac:spMk id="5" creationId="{7B8BDD13-0165-58B0-E099-F591619186A0}"/>
          </ac:spMkLst>
        </pc:spChg>
      </pc:sldChg>
      <pc:sldChg chg="modSp mod">
        <pc:chgData name="GWYNNE, Mark (NHS COVENTRY AND WARWICKSHIRE ICB - B2M3M)" userId="1980d237-f036-4e67-bbae-1eb999c2e0c7" providerId="ADAL" clId="{253714AC-B5C7-4F84-8881-B74F1801DDBD}" dt="2025-11-14T12:53:54.967" v="740" actId="14100"/>
        <pc:sldMkLst>
          <pc:docMk/>
          <pc:sldMk cId="742890939" sldId="293"/>
        </pc:sldMkLst>
        <pc:spChg chg="mod">
          <ac:chgData name="GWYNNE, Mark (NHS COVENTRY AND WARWICKSHIRE ICB - B2M3M)" userId="1980d237-f036-4e67-bbae-1eb999c2e0c7" providerId="ADAL" clId="{253714AC-B5C7-4F84-8881-B74F1801DDBD}" dt="2025-11-14T12:53:54.967" v="740" actId="14100"/>
          <ac:spMkLst>
            <pc:docMk/>
            <pc:sldMk cId="742890939" sldId="293"/>
            <ac:spMk id="5" creationId="{62F3F4F3-7C2E-5291-48E8-006E7C070FB9}"/>
          </ac:spMkLst>
        </pc:spChg>
      </pc:sldChg>
      <pc:sldChg chg="modSp mod">
        <pc:chgData name="GWYNNE, Mark (NHS COVENTRY AND WARWICKSHIRE ICB - B2M3M)" userId="1980d237-f036-4e67-bbae-1eb999c2e0c7" providerId="ADAL" clId="{253714AC-B5C7-4F84-8881-B74F1801DDBD}" dt="2025-11-14T12:51:53.936" v="732" actId="14100"/>
        <pc:sldMkLst>
          <pc:docMk/>
          <pc:sldMk cId="3979779601" sldId="294"/>
        </pc:sldMkLst>
        <pc:spChg chg="mod">
          <ac:chgData name="GWYNNE, Mark (NHS COVENTRY AND WARWICKSHIRE ICB - B2M3M)" userId="1980d237-f036-4e67-bbae-1eb999c2e0c7" providerId="ADAL" clId="{253714AC-B5C7-4F84-8881-B74F1801DDBD}" dt="2025-11-11T14:06:32.548" v="229" actId="20577"/>
          <ac:spMkLst>
            <pc:docMk/>
            <pc:sldMk cId="3979779601" sldId="294"/>
            <ac:spMk id="2" creationId="{C49776A8-A111-27B7-14AB-CC18A8B73DFA}"/>
          </ac:spMkLst>
        </pc:spChg>
        <pc:spChg chg="mod">
          <ac:chgData name="GWYNNE, Mark (NHS COVENTRY AND WARWICKSHIRE ICB - B2M3M)" userId="1980d237-f036-4e67-bbae-1eb999c2e0c7" providerId="ADAL" clId="{253714AC-B5C7-4F84-8881-B74F1801DDBD}" dt="2025-11-14T12:51:53.936" v="732" actId="14100"/>
          <ac:spMkLst>
            <pc:docMk/>
            <pc:sldMk cId="3979779601" sldId="294"/>
            <ac:spMk id="5" creationId="{7B8BDD13-0165-58B0-E099-F591619186A0}"/>
          </ac:spMkLst>
        </pc:spChg>
      </pc:sldChg>
      <pc:sldChg chg="modSp mod">
        <pc:chgData name="GWYNNE, Mark (NHS COVENTRY AND WARWICKSHIRE ICB - B2M3M)" userId="1980d237-f036-4e67-bbae-1eb999c2e0c7" providerId="ADAL" clId="{253714AC-B5C7-4F84-8881-B74F1801DDBD}" dt="2025-11-14T12:52:46.812" v="738" actId="20577"/>
        <pc:sldMkLst>
          <pc:docMk/>
          <pc:sldMk cId="4052148643" sldId="295"/>
        </pc:sldMkLst>
        <pc:spChg chg="mod">
          <ac:chgData name="GWYNNE, Mark (NHS COVENTRY AND WARWICKSHIRE ICB - B2M3M)" userId="1980d237-f036-4e67-bbae-1eb999c2e0c7" providerId="ADAL" clId="{253714AC-B5C7-4F84-8881-B74F1801DDBD}" dt="2025-11-14T12:52:46.812" v="738" actId="20577"/>
          <ac:spMkLst>
            <pc:docMk/>
            <pc:sldMk cId="4052148643" sldId="295"/>
            <ac:spMk id="5" creationId="{B28DC6CD-432E-145F-EC68-88B42E87DE09}"/>
          </ac:spMkLst>
        </pc:spChg>
      </pc:sldChg>
      <pc:sldChg chg="modSp mod">
        <pc:chgData name="GWYNNE, Mark (NHS COVENTRY AND WARWICKSHIRE ICB - B2M3M)" userId="1980d237-f036-4e67-bbae-1eb999c2e0c7" providerId="ADAL" clId="{253714AC-B5C7-4F84-8881-B74F1801DDBD}" dt="2025-11-24T12:59:43.377" v="803" actId="20577"/>
        <pc:sldMkLst>
          <pc:docMk/>
          <pc:sldMk cId="3153649271" sldId="296"/>
        </pc:sldMkLst>
        <pc:spChg chg="mod">
          <ac:chgData name="GWYNNE, Mark (NHS COVENTRY AND WARWICKSHIRE ICB - B2M3M)" userId="1980d237-f036-4e67-bbae-1eb999c2e0c7" providerId="ADAL" clId="{253714AC-B5C7-4F84-8881-B74F1801DDBD}" dt="2025-11-24T12:59:43.377" v="803" actId="20577"/>
          <ac:spMkLst>
            <pc:docMk/>
            <pc:sldMk cId="3153649271" sldId="296"/>
            <ac:spMk id="5" creationId="{EA97A28A-5260-FA49-2527-1B6CAB269F9E}"/>
          </ac:spMkLst>
        </pc:spChg>
      </pc:sldChg>
      <pc:sldChg chg="addSp delSp modSp add mod chgLayout">
        <pc:chgData name="GWYNNE, Mark (NHS COVENTRY AND WARWICKSHIRE ICB - B2M3M)" userId="1980d237-f036-4e67-bbae-1eb999c2e0c7" providerId="ADAL" clId="{253714AC-B5C7-4F84-8881-B74F1801DDBD}" dt="2025-11-14T12:52:06.220" v="734" actId="14100"/>
        <pc:sldMkLst>
          <pc:docMk/>
          <pc:sldMk cId="2514603584" sldId="297"/>
        </pc:sldMkLst>
        <pc:spChg chg="mod ord">
          <ac:chgData name="GWYNNE, Mark (NHS COVENTRY AND WARWICKSHIRE ICB - B2M3M)" userId="1980d237-f036-4e67-bbae-1eb999c2e0c7" providerId="ADAL" clId="{253714AC-B5C7-4F84-8881-B74F1801DDBD}" dt="2025-11-11T19:45:19.575" v="696" actId="20577"/>
          <ac:spMkLst>
            <pc:docMk/>
            <pc:sldMk cId="2514603584" sldId="297"/>
            <ac:spMk id="2" creationId="{9F52278C-2DB3-E48C-D570-5AC801837060}"/>
          </ac:spMkLst>
        </pc:spChg>
        <pc:spChg chg="mod ord">
          <ac:chgData name="GWYNNE, Mark (NHS COVENTRY AND WARWICKSHIRE ICB - B2M3M)" userId="1980d237-f036-4e67-bbae-1eb999c2e0c7" providerId="ADAL" clId="{253714AC-B5C7-4F84-8881-B74F1801DDBD}" dt="2025-11-11T14:09:09.866" v="287" actId="700"/>
          <ac:spMkLst>
            <pc:docMk/>
            <pc:sldMk cId="2514603584" sldId="297"/>
            <ac:spMk id="6" creationId="{DC88C63A-C5D6-161A-8252-EF169E239DBF}"/>
          </ac:spMkLst>
        </pc:spChg>
        <pc:spChg chg="add mod">
          <ac:chgData name="GWYNNE, Mark (NHS COVENTRY AND WARWICKSHIRE ICB - B2M3M)" userId="1980d237-f036-4e67-bbae-1eb999c2e0c7" providerId="ADAL" clId="{253714AC-B5C7-4F84-8881-B74F1801DDBD}" dt="2025-11-14T12:52:06.220" v="734" actId="14100"/>
          <ac:spMkLst>
            <pc:docMk/>
            <pc:sldMk cId="2514603584" sldId="297"/>
            <ac:spMk id="8" creationId="{6AC183A4-B6BA-875B-6575-8E5AB9D5EA6C}"/>
          </ac:spMkLst>
        </pc:spChg>
      </pc:sldChg>
      <pc:sldChg chg="modSp mod">
        <pc:chgData name="GWYNNE, Mark (NHS COVENTRY AND WARWICKSHIRE ICB - B2M3M)" userId="1980d237-f036-4e67-bbae-1eb999c2e0c7" providerId="ADAL" clId="{253714AC-B5C7-4F84-8881-B74F1801DDBD}" dt="2025-11-13T16:53:55.433" v="727" actId="179"/>
        <pc:sldMkLst>
          <pc:docMk/>
          <pc:sldMk cId="1588623611" sldId="299"/>
        </pc:sldMkLst>
        <pc:spChg chg="mod">
          <ac:chgData name="GWYNNE, Mark (NHS COVENTRY AND WARWICKSHIRE ICB - B2M3M)" userId="1980d237-f036-4e67-bbae-1eb999c2e0c7" providerId="ADAL" clId="{253714AC-B5C7-4F84-8881-B74F1801DDBD}" dt="2025-11-13T16:53:55.433" v="727" actId="179"/>
          <ac:spMkLst>
            <pc:docMk/>
            <pc:sldMk cId="1588623611" sldId="299"/>
            <ac:spMk id="8" creationId="{994AB538-623F-C6CF-21DA-8F66E93953A0}"/>
          </ac:spMkLst>
        </pc:spChg>
      </pc:sldChg>
    </pc:docChg>
  </pc:docChgLst>
  <pc:docChgLst>
    <pc:chgData name="Hana Taylor" userId="3a6bb8dd-36dc-4bd1-96fc-7cbee043d00b" providerId="ADAL" clId="{529BB749-8239-47E3-8DA8-A6FA9F96A25F}"/>
    <pc:docChg chg="undo custSel addSld delSld modSld sldOrd">
      <pc:chgData name="Hana Taylor" userId="3a6bb8dd-36dc-4bd1-96fc-7cbee043d00b" providerId="ADAL" clId="{529BB749-8239-47E3-8DA8-A6FA9F96A25F}" dt="2025-11-14T11:08:55.224" v="14816" actId="20577"/>
      <pc:docMkLst>
        <pc:docMk/>
      </pc:docMkLst>
      <pc:sldChg chg="modSp mod">
        <pc:chgData name="Hana Taylor" userId="3a6bb8dd-36dc-4bd1-96fc-7cbee043d00b" providerId="ADAL" clId="{529BB749-8239-47E3-8DA8-A6FA9F96A25F}" dt="2025-10-21T15:34:34.435" v="12515" actId="20577"/>
        <pc:sldMkLst>
          <pc:docMk/>
          <pc:sldMk cId="1786218548" sldId="260"/>
        </pc:sldMkLst>
      </pc:sldChg>
      <pc:sldChg chg="modSp add mod">
        <pc:chgData name="Hana Taylor" userId="3a6bb8dd-36dc-4bd1-96fc-7cbee043d00b" providerId="ADAL" clId="{529BB749-8239-47E3-8DA8-A6FA9F96A25F}" dt="2025-11-13T09:11:24.394" v="14699" actId="20577"/>
        <pc:sldMkLst>
          <pc:docMk/>
          <pc:sldMk cId="1173974557" sldId="268"/>
        </pc:sldMkLst>
        <pc:spChg chg="mod">
          <ac:chgData name="Hana Taylor" userId="3a6bb8dd-36dc-4bd1-96fc-7cbee043d00b" providerId="ADAL" clId="{529BB749-8239-47E3-8DA8-A6FA9F96A25F}" dt="2025-11-13T09:11:24.394" v="14699" actId="20577"/>
          <ac:spMkLst>
            <pc:docMk/>
            <pc:sldMk cId="1173974557" sldId="268"/>
            <ac:spMk id="5" creationId="{F6C4BE08-807B-47BA-A65A-7B6ABBCD7626}"/>
          </ac:spMkLst>
        </pc:spChg>
      </pc:sldChg>
      <pc:sldChg chg="modSp add mod">
        <pc:chgData name="Hana Taylor" userId="3a6bb8dd-36dc-4bd1-96fc-7cbee043d00b" providerId="ADAL" clId="{529BB749-8239-47E3-8DA8-A6FA9F96A25F}" dt="2025-10-22T08:07:40.365" v="12639" actId="1076"/>
        <pc:sldMkLst>
          <pc:docMk/>
          <pc:sldMk cId="3062326315" sldId="279"/>
        </pc:sldMkLst>
      </pc:sldChg>
      <pc:sldChg chg="modSp add mod ord">
        <pc:chgData name="Hana Taylor" userId="3a6bb8dd-36dc-4bd1-96fc-7cbee043d00b" providerId="ADAL" clId="{529BB749-8239-47E3-8DA8-A6FA9F96A25F}" dt="2025-10-22T09:36:08.129" v="13550" actId="20577"/>
        <pc:sldMkLst>
          <pc:docMk/>
          <pc:sldMk cId="3746718226" sldId="280"/>
        </pc:sldMkLst>
      </pc:sldChg>
      <pc:sldChg chg="modSp add mod">
        <pc:chgData name="Hana Taylor" userId="3a6bb8dd-36dc-4bd1-96fc-7cbee043d00b" providerId="ADAL" clId="{529BB749-8239-47E3-8DA8-A6FA9F96A25F}" dt="2025-10-24T12:48:56.020" v="13917" actId="20577"/>
        <pc:sldMkLst>
          <pc:docMk/>
          <pc:sldMk cId="3117550883" sldId="283"/>
        </pc:sldMkLst>
      </pc:sldChg>
      <pc:sldChg chg="addSp modSp add mod">
        <pc:chgData name="Hana Taylor" userId="3a6bb8dd-36dc-4bd1-96fc-7cbee043d00b" providerId="ADAL" clId="{529BB749-8239-47E3-8DA8-A6FA9F96A25F}" dt="2025-10-21T15:26:39.386" v="12226" actId="20577"/>
        <pc:sldMkLst>
          <pc:docMk/>
          <pc:sldMk cId="3879781721" sldId="286"/>
        </pc:sldMkLst>
      </pc:sldChg>
      <pc:sldChg chg="modSp add mod">
        <pc:chgData name="Hana Taylor" userId="3a6bb8dd-36dc-4bd1-96fc-7cbee043d00b" providerId="ADAL" clId="{529BB749-8239-47E3-8DA8-A6FA9F96A25F}" dt="2025-10-21T15:34:08.637" v="12477" actId="14734"/>
        <pc:sldMkLst>
          <pc:docMk/>
          <pc:sldMk cId="2771639168" sldId="287"/>
        </pc:sldMkLst>
      </pc:sldChg>
      <pc:sldChg chg="modSp add mod">
        <pc:chgData name="Hana Taylor" userId="3a6bb8dd-36dc-4bd1-96fc-7cbee043d00b" providerId="ADAL" clId="{529BB749-8239-47E3-8DA8-A6FA9F96A25F}" dt="2025-10-21T15:33:52.080" v="12475" actId="2711"/>
        <pc:sldMkLst>
          <pc:docMk/>
          <pc:sldMk cId="2555487521" sldId="288"/>
        </pc:sldMkLst>
      </pc:sldChg>
      <pc:sldChg chg="modSp add del mod">
        <pc:chgData name="Hana Taylor" userId="3a6bb8dd-36dc-4bd1-96fc-7cbee043d00b" providerId="ADAL" clId="{529BB749-8239-47E3-8DA8-A6FA9F96A25F}" dt="2025-10-22T08:22:49.792" v="12818" actId="20577"/>
        <pc:sldMkLst>
          <pc:docMk/>
          <pc:sldMk cId="4118788663" sldId="292"/>
        </pc:sldMkLst>
      </pc:sldChg>
      <pc:sldChg chg="addSp delSp modSp add mod">
        <pc:chgData name="Hana Taylor" userId="3a6bb8dd-36dc-4bd1-96fc-7cbee043d00b" providerId="ADAL" clId="{529BB749-8239-47E3-8DA8-A6FA9F96A25F}" dt="2025-10-22T08:24:02.406" v="12884" actId="20577"/>
        <pc:sldMkLst>
          <pc:docMk/>
          <pc:sldMk cId="742890939" sldId="293"/>
        </pc:sldMkLst>
      </pc:sldChg>
      <pc:sldChg chg="modSp add mod ord">
        <pc:chgData name="Hana Taylor" userId="3a6bb8dd-36dc-4bd1-96fc-7cbee043d00b" providerId="ADAL" clId="{529BB749-8239-47E3-8DA8-A6FA9F96A25F}" dt="2025-10-23T14:37:21.400" v="13552" actId="207"/>
        <pc:sldMkLst>
          <pc:docMk/>
          <pc:sldMk cId="3979779601" sldId="294"/>
        </pc:sldMkLst>
      </pc:sldChg>
      <pc:sldChg chg="modSp add mod ord">
        <pc:chgData name="Hana Taylor" userId="3a6bb8dd-36dc-4bd1-96fc-7cbee043d00b" providerId="ADAL" clId="{529BB749-8239-47E3-8DA8-A6FA9F96A25F}" dt="2025-11-14T11:08:55.224" v="14816" actId="20577"/>
        <pc:sldMkLst>
          <pc:docMk/>
          <pc:sldMk cId="4052148643" sldId="295"/>
        </pc:sldMkLst>
        <pc:spChg chg="mod">
          <ac:chgData name="Hana Taylor" userId="3a6bb8dd-36dc-4bd1-96fc-7cbee043d00b" providerId="ADAL" clId="{529BB749-8239-47E3-8DA8-A6FA9F96A25F}" dt="2025-11-14T11:08:55.224" v="14816" actId="20577"/>
          <ac:spMkLst>
            <pc:docMk/>
            <pc:sldMk cId="4052148643" sldId="295"/>
            <ac:spMk id="5" creationId="{B28DC6CD-432E-145F-EC68-88B42E87DE09}"/>
          </ac:spMkLst>
        </pc:spChg>
      </pc:sldChg>
      <pc:sldChg chg="modSp add mod">
        <pc:chgData name="Hana Taylor" userId="3a6bb8dd-36dc-4bd1-96fc-7cbee043d00b" providerId="ADAL" clId="{529BB749-8239-47E3-8DA8-A6FA9F96A25F}" dt="2025-10-22T09:54:31.127" v="13551" actId="20577"/>
        <pc:sldMkLst>
          <pc:docMk/>
          <pc:sldMk cId="3153649271" sldId="296"/>
        </pc:sldMkLst>
      </pc:sldChg>
      <pc:sldChg chg="modSp mod">
        <pc:chgData name="Hana Taylor" userId="3a6bb8dd-36dc-4bd1-96fc-7cbee043d00b" providerId="ADAL" clId="{529BB749-8239-47E3-8DA8-A6FA9F96A25F}" dt="2025-11-14T11:07:44.936" v="14802" actId="20577"/>
        <pc:sldMkLst>
          <pc:docMk/>
          <pc:sldMk cId="2514603584" sldId="297"/>
        </pc:sldMkLst>
        <pc:spChg chg="mod">
          <ac:chgData name="Hana Taylor" userId="3a6bb8dd-36dc-4bd1-96fc-7cbee043d00b" providerId="ADAL" clId="{529BB749-8239-47E3-8DA8-A6FA9F96A25F}" dt="2025-11-13T09:17:31.475" v="14718" actId="1076"/>
          <ac:spMkLst>
            <pc:docMk/>
            <pc:sldMk cId="2514603584" sldId="297"/>
            <ac:spMk id="2" creationId="{9F52278C-2DB3-E48C-D570-5AC801837060}"/>
          </ac:spMkLst>
        </pc:spChg>
        <pc:spChg chg="mod">
          <ac:chgData name="Hana Taylor" userId="3a6bb8dd-36dc-4bd1-96fc-7cbee043d00b" providerId="ADAL" clId="{529BB749-8239-47E3-8DA8-A6FA9F96A25F}" dt="2025-11-14T11:07:44.936" v="14802" actId="20577"/>
          <ac:spMkLst>
            <pc:docMk/>
            <pc:sldMk cId="2514603584" sldId="297"/>
            <ac:spMk id="8" creationId="{6AC183A4-B6BA-875B-6575-8E5AB9D5EA6C}"/>
          </ac:spMkLst>
        </pc:spChg>
      </pc:sldChg>
      <pc:sldChg chg="modSp new del mod">
        <pc:chgData name="Hana Taylor" userId="3a6bb8dd-36dc-4bd1-96fc-7cbee043d00b" providerId="ADAL" clId="{529BB749-8239-47E3-8DA8-A6FA9F96A25F}" dt="2025-11-13T09:17:57.751" v="14763" actId="2696"/>
        <pc:sldMkLst>
          <pc:docMk/>
          <pc:sldMk cId="1579208006" sldId="298"/>
        </pc:sldMkLst>
      </pc:sldChg>
      <pc:sldChg chg="modSp add mod">
        <pc:chgData name="Hana Taylor" userId="3a6bb8dd-36dc-4bd1-96fc-7cbee043d00b" providerId="ADAL" clId="{529BB749-8239-47E3-8DA8-A6FA9F96A25F}" dt="2025-11-13T09:19:48.099" v="14800" actId="20577"/>
        <pc:sldMkLst>
          <pc:docMk/>
          <pc:sldMk cId="1588623611" sldId="299"/>
        </pc:sldMkLst>
        <pc:spChg chg="mod">
          <ac:chgData name="Hana Taylor" userId="3a6bb8dd-36dc-4bd1-96fc-7cbee043d00b" providerId="ADAL" clId="{529BB749-8239-47E3-8DA8-A6FA9F96A25F}" dt="2025-11-13T09:19:29.459" v="14797" actId="1076"/>
          <ac:spMkLst>
            <pc:docMk/>
            <pc:sldMk cId="1588623611" sldId="299"/>
            <ac:spMk id="2" creationId="{B4813FF5-2497-EF7D-43B3-7A3B42B2A799}"/>
          </ac:spMkLst>
        </pc:spChg>
        <pc:spChg chg="mod">
          <ac:chgData name="Hana Taylor" userId="3a6bb8dd-36dc-4bd1-96fc-7cbee043d00b" providerId="ADAL" clId="{529BB749-8239-47E3-8DA8-A6FA9F96A25F}" dt="2025-11-13T09:19:48.099" v="14800" actId="20577"/>
          <ac:spMkLst>
            <pc:docMk/>
            <pc:sldMk cId="1588623611" sldId="299"/>
            <ac:spMk id="8" creationId="{994AB538-623F-C6CF-21DA-8F66E93953A0}"/>
          </ac:spMkLst>
        </pc:spChg>
      </pc:sldChg>
    </pc:docChg>
  </pc:docChgLst>
  <pc:docChgLst>
    <pc:chgData name="GWYNNE, Mark (NHS COVENTRY AND WARWICKSHIRE ICB - B2M3M)" userId="1980d237-f036-4e67-bbae-1eb999c2e0c7" providerId="ADAL" clId="{9204A8AB-A802-4D4F-8F2D-E982ED4098E6}"/>
    <pc:docChg chg="custSel modSld">
      <pc:chgData name="GWYNNE, Mark (NHS COVENTRY AND WARWICKSHIRE ICB - B2M3M)" userId="1980d237-f036-4e67-bbae-1eb999c2e0c7" providerId="ADAL" clId="{9204A8AB-A802-4D4F-8F2D-E982ED4098E6}" dt="2025-10-23T14:15:32.960" v="544" actId="14100"/>
      <pc:docMkLst>
        <pc:docMk/>
      </pc:docMkLst>
      <pc:sldChg chg="addSp delSp modSp mod">
        <pc:chgData name="GWYNNE, Mark (NHS COVENTRY AND WARWICKSHIRE ICB - B2M3M)" userId="1980d237-f036-4e67-bbae-1eb999c2e0c7" providerId="ADAL" clId="{9204A8AB-A802-4D4F-8F2D-E982ED4098E6}" dt="2025-10-23T13:44:56.908" v="1" actId="478"/>
        <pc:sldMkLst>
          <pc:docMk/>
          <pc:sldMk cId="1786218548" sldId="260"/>
        </pc:sldMkLst>
      </pc:sldChg>
      <pc:sldChg chg="modSp mod">
        <pc:chgData name="GWYNNE, Mark (NHS COVENTRY AND WARWICKSHIRE ICB - B2M3M)" userId="1980d237-f036-4e67-bbae-1eb999c2e0c7" providerId="ADAL" clId="{9204A8AB-A802-4D4F-8F2D-E982ED4098E6}" dt="2025-10-23T14:10:38.382" v="443" actId="20577"/>
        <pc:sldMkLst>
          <pc:docMk/>
          <pc:sldMk cId="1173974557" sldId="268"/>
        </pc:sldMkLst>
      </pc:sldChg>
      <pc:sldChg chg="modSp mod">
        <pc:chgData name="GWYNNE, Mark (NHS COVENTRY AND WARWICKSHIRE ICB - B2M3M)" userId="1980d237-f036-4e67-bbae-1eb999c2e0c7" providerId="ADAL" clId="{9204A8AB-A802-4D4F-8F2D-E982ED4098E6}" dt="2025-10-23T14:11:07.681" v="445" actId="20577"/>
        <pc:sldMkLst>
          <pc:docMk/>
          <pc:sldMk cId="3746718226" sldId="280"/>
        </pc:sldMkLst>
      </pc:sldChg>
      <pc:sldChg chg="modSp mod">
        <pc:chgData name="GWYNNE, Mark (NHS COVENTRY AND WARWICKSHIRE ICB - B2M3M)" userId="1980d237-f036-4e67-bbae-1eb999c2e0c7" providerId="ADAL" clId="{9204A8AB-A802-4D4F-8F2D-E982ED4098E6}" dt="2025-10-23T14:12:41.101" v="484" actId="123"/>
        <pc:sldMkLst>
          <pc:docMk/>
          <pc:sldMk cId="3117550883" sldId="283"/>
        </pc:sldMkLst>
      </pc:sldChg>
      <pc:sldChg chg="modSp mod">
        <pc:chgData name="GWYNNE, Mark (NHS COVENTRY AND WARWICKSHIRE ICB - B2M3M)" userId="1980d237-f036-4e67-bbae-1eb999c2e0c7" providerId="ADAL" clId="{9204A8AB-A802-4D4F-8F2D-E982ED4098E6}" dt="2025-10-23T14:13:34.631" v="492" actId="20577"/>
        <pc:sldMkLst>
          <pc:docMk/>
          <pc:sldMk cId="4118788663" sldId="292"/>
        </pc:sldMkLst>
      </pc:sldChg>
      <pc:sldChg chg="modSp mod">
        <pc:chgData name="GWYNNE, Mark (NHS COVENTRY AND WARWICKSHIRE ICB - B2M3M)" userId="1980d237-f036-4e67-bbae-1eb999c2e0c7" providerId="ADAL" clId="{9204A8AB-A802-4D4F-8F2D-E982ED4098E6}" dt="2025-10-23T14:03:04.393" v="157" actId="123"/>
        <pc:sldMkLst>
          <pc:docMk/>
          <pc:sldMk cId="742890939" sldId="293"/>
        </pc:sldMkLst>
      </pc:sldChg>
      <pc:sldChg chg="modSp mod">
        <pc:chgData name="GWYNNE, Mark (NHS COVENTRY AND WARWICKSHIRE ICB - B2M3M)" userId="1980d237-f036-4e67-bbae-1eb999c2e0c7" providerId="ADAL" clId="{9204A8AB-A802-4D4F-8F2D-E982ED4098E6}" dt="2025-10-23T14:15:32.960" v="544" actId="14100"/>
        <pc:sldMkLst>
          <pc:docMk/>
          <pc:sldMk cId="3979779601" sldId="294"/>
        </pc:sldMkLst>
      </pc:sldChg>
      <pc:sldChg chg="modSp mod">
        <pc:chgData name="GWYNNE, Mark (NHS COVENTRY AND WARWICKSHIRE ICB - B2M3M)" userId="1980d237-f036-4e67-bbae-1eb999c2e0c7" providerId="ADAL" clId="{9204A8AB-A802-4D4F-8F2D-E982ED4098E6}" dt="2025-10-23T14:08:52.322" v="432" actId="207"/>
        <pc:sldMkLst>
          <pc:docMk/>
          <pc:sldMk cId="4052148643" sldId="295"/>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E17041-2AA2-4718-9FFD-770057BE9E8A}" type="datetimeFigureOut">
              <a:rPr lang="en-GB" smtClean="0"/>
              <a:t>24/11/2025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F3CCD01-0984-4E06-A5F1-7841E054C7A5}" type="slidenum">
              <a:rPr lang="en-GB" smtClean="0"/>
              <a:t>‹#›</a:t>
            </a:fld>
            <a:endParaRPr lang="en-GB"/>
          </a:p>
        </p:txBody>
      </p:sp>
    </p:spTree>
    <p:extLst>
      <p:ext uri="{BB962C8B-B14F-4D97-AF65-F5344CB8AC3E}">
        <p14:creationId xmlns:p14="http://schemas.microsoft.com/office/powerpoint/2010/main" val="19870217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6D2D35-099A-11BC-EE95-3C3FA81BCC5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470ACC0-1D11-ADC9-80F0-8994F67708C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57C37C9-EB77-EFEC-3962-A0F6C97FBFDC}"/>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2FAF3CDB-0C00-6016-832C-18E15CE23F59}"/>
              </a:ext>
            </a:extLst>
          </p:cNvPr>
          <p:cNvSpPr>
            <a:spLocks noGrp="1"/>
          </p:cNvSpPr>
          <p:nvPr>
            <p:ph type="sldNum" sz="quarter" idx="5"/>
          </p:nvPr>
        </p:nvSpPr>
        <p:spPr/>
        <p:txBody>
          <a:bodyPr/>
          <a:lstStyle/>
          <a:p>
            <a:fld id="{EF3CCD01-0984-4E06-A5F1-7841E054C7A5}" type="slidenum">
              <a:rPr lang="en-GB" smtClean="0"/>
              <a:t>1</a:t>
            </a:fld>
            <a:endParaRPr lang="en-GB"/>
          </a:p>
        </p:txBody>
      </p:sp>
    </p:spTree>
    <p:extLst>
      <p:ext uri="{BB962C8B-B14F-4D97-AF65-F5344CB8AC3E}">
        <p14:creationId xmlns:p14="http://schemas.microsoft.com/office/powerpoint/2010/main" val="100599304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FC728B-D4F1-ED97-8852-47EAEA50DEE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726D8EF-26B6-EB4F-AE33-AA1D4169EDE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2BFA5F9-0815-AECF-A60C-A1A6E1B96198}"/>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75A9A050-43E2-8E8D-2B70-6CC99D4DBE48}"/>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1ABF0EE-D6E0-4B61-B5AD-F2C81B64C735}"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36795908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13D941-C4DF-D298-F5EB-E3AC8F6ED74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40B7142-BD93-FAD0-E818-1E4F37C52D7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AC6913A-6361-3EB5-C499-320BD1F6AA65}"/>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0F17A0C5-DDC0-96CC-47FD-6EDD21EA7781}"/>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1ABF0EE-D6E0-4B61-B5AD-F2C81B64C735}"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96209789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719E51-4DEA-79B7-EEC5-D07D7806E04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72380A3-E943-5193-8AE0-8D970B05FA0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7DFB3B9-3FEF-D89E-97D0-DDE2F861FDC9}"/>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B721242C-7E9E-6BDF-56E4-06F3E3CD9405}"/>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1ABF0EE-D6E0-4B61-B5AD-F2C81B64C735}"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7397253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263577-3D6B-EB5A-078E-F3CDE0EC7E2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D707DC9-2326-1D02-59FF-A3062973D61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41C4C0B-C258-8383-D466-1FCB0D7E3923}"/>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EEA514EB-4DC5-A948-7A4B-557F47A6068B}"/>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1ABF0EE-D6E0-4B61-B5AD-F2C81B64C735}"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26729459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222B5D-663C-EDC7-7171-8BB1A2EB97A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27D278D-939B-F961-3FC9-EEA180A8121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D44393D-8E21-79F7-FC0C-BE8C14A6D826}"/>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2CA3073C-A219-FE0E-6178-384E43E8B3BC}"/>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1ABF0EE-D6E0-4B61-B5AD-F2C81B64C735}"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1857561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96F639-AEC8-BC09-50A6-FE83669D5EB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58D775A-277C-9B48-9067-3B093880D82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4B026EB-6602-CDE9-36E4-2B2B1E532A35}"/>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DD6FD988-972D-4C53-DE76-16B1A37526D9}"/>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1ABF0EE-D6E0-4B61-B5AD-F2C81B64C735}"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6909779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BD490A-C40B-1A7B-99C8-5ABAFE2D4F5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8AA1B0D-3A9C-7CE7-5208-75BB763BD92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C0403EA-9CE8-6F3A-CA48-7DFAC07737AE}"/>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21CE7E60-7B12-5EC3-BA85-81C58664A20E}"/>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1ABF0EE-D6E0-4B61-B5AD-F2C81B64C735}"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4506619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51DC36-6087-02B5-7477-30F2B90B091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4E5A2C1-283E-0298-C0A2-A68B442BACB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636D857-7121-E543-DEBE-D76F3F0B5C65}"/>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278768FF-2CDD-79D0-0529-1042D6392BC7}"/>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1ABF0EE-D6E0-4B61-B5AD-F2C81B64C735}"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5226426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B22A0C-DE44-DC31-57CC-11689D42FAC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221FE44-EE44-CADD-752D-6F958F21DC1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A44344C-471F-C4B3-8B2A-5B49447FC6C1}"/>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67EE4E77-5918-DFA1-30D9-41722C84FE6E}"/>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1ABF0EE-D6E0-4B61-B5AD-F2C81B64C735}"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1952720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B22A0C-DE44-DC31-57CC-11689D42FAC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221FE44-EE44-CADD-752D-6F958F21DC1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A44344C-471F-C4B3-8B2A-5B49447FC6C1}"/>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67EE4E77-5918-DFA1-30D9-41722C84FE6E}"/>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1ABF0EE-D6E0-4B61-B5AD-F2C81B64C735}"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0794318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ED6E3D-692E-9B42-B11F-57BDA7479AD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2C6CCA9-75D3-A440-DF68-D94A5C94D38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A0768CA-36B0-50DD-5010-BB8F80420EFB}"/>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1DCE4B7B-7373-2BEB-5673-F8A4AB87622F}"/>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1ABF0EE-D6E0-4B61-B5AD-F2C81B64C735}"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0416825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31EEEF-4C21-1850-3D5A-219F3C8CBBE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8842F7F-7EA4-5C55-B8DC-A817B18A69B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0056548-D8F1-B138-5ABE-676840C98A0D}"/>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BE19789B-5ED9-9876-6632-6B46D6D447C9}"/>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1ABF0EE-D6E0-4B61-B5AD-F2C81B64C735}"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4361791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C14C2C-072D-973A-0C86-E94D04DEE12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E228EBE-9CFB-49CC-EF91-3755D9D2708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B35259B-B43B-D87E-3B7D-0F8382A9B43C}"/>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300088A4-A8D4-B251-3410-74120053CC8F}"/>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1ABF0EE-D6E0-4B61-B5AD-F2C81B64C735}"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0472925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27B4C4-C5CF-3744-3C99-6BA031469AC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159C860E-9BED-31E1-1A20-660CA786979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9A4B4CEE-4DBE-0236-3398-99E2856A903B}"/>
              </a:ext>
            </a:extLst>
          </p:cNvPr>
          <p:cNvSpPr>
            <a:spLocks noGrp="1"/>
          </p:cNvSpPr>
          <p:nvPr>
            <p:ph type="dt" sz="half" idx="10"/>
          </p:nvPr>
        </p:nvSpPr>
        <p:spPr/>
        <p:txBody>
          <a:bodyPr/>
          <a:lstStyle/>
          <a:p>
            <a:fld id="{968CEE0A-4864-4328-AB79-DFD3F211828B}" type="datetimeFigureOut">
              <a:rPr lang="en-GB" smtClean="0"/>
              <a:t>24/11/2025</a:t>
            </a:fld>
            <a:endParaRPr lang="en-GB"/>
          </a:p>
        </p:txBody>
      </p:sp>
      <p:sp>
        <p:nvSpPr>
          <p:cNvPr id="5" name="Footer Placeholder 4">
            <a:extLst>
              <a:ext uri="{FF2B5EF4-FFF2-40B4-BE49-F238E27FC236}">
                <a16:creationId xmlns:a16="http://schemas.microsoft.com/office/drawing/2014/main" id="{460B3969-03D2-8314-2B66-58756BC468F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24AFEA5-6014-95BD-4C88-5F3AEE385E39}"/>
              </a:ext>
            </a:extLst>
          </p:cNvPr>
          <p:cNvSpPr>
            <a:spLocks noGrp="1"/>
          </p:cNvSpPr>
          <p:nvPr>
            <p:ph type="sldNum" sz="quarter" idx="12"/>
          </p:nvPr>
        </p:nvSpPr>
        <p:spPr/>
        <p:txBody>
          <a:bodyPr/>
          <a:lstStyle/>
          <a:p>
            <a:fld id="{C1A37F1F-A3B9-42E7-88ED-F2645346725E}" type="slidenum">
              <a:rPr lang="en-GB" smtClean="0"/>
              <a:t>‹#›</a:t>
            </a:fld>
            <a:endParaRPr lang="en-GB"/>
          </a:p>
        </p:txBody>
      </p:sp>
    </p:spTree>
    <p:extLst>
      <p:ext uri="{BB962C8B-B14F-4D97-AF65-F5344CB8AC3E}">
        <p14:creationId xmlns:p14="http://schemas.microsoft.com/office/powerpoint/2010/main" val="40569188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65355B-A794-27C4-3296-31B577B72675}"/>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B020027-49C6-CF76-4D72-3DA6FCA3CE5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FC54BCC-3505-C45B-69C4-DC2AE79416D9}"/>
              </a:ext>
            </a:extLst>
          </p:cNvPr>
          <p:cNvSpPr>
            <a:spLocks noGrp="1"/>
          </p:cNvSpPr>
          <p:nvPr>
            <p:ph type="dt" sz="half" idx="10"/>
          </p:nvPr>
        </p:nvSpPr>
        <p:spPr/>
        <p:txBody>
          <a:bodyPr/>
          <a:lstStyle/>
          <a:p>
            <a:fld id="{968CEE0A-4864-4328-AB79-DFD3F211828B}" type="datetimeFigureOut">
              <a:rPr lang="en-GB" smtClean="0"/>
              <a:t>24/11/2025</a:t>
            </a:fld>
            <a:endParaRPr lang="en-GB"/>
          </a:p>
        </p:txBody>
      </p:sp>
      <p:sp>
        <p:nvSpPr>
          <p:cNvPr id="5" name="Footer Placeholder 4">
            <a:extLst>
              <a:ext uri="{FF2B5EF4-FFF2-40B4-BE49-F238E27FC236}">
                <a16:creationId xmlns:a16="http://schemas.microsoft.com/office/drawing/2014/main" id="{D0A4F0D5-E414-D607-8087-8F407ECD1DD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F29B9B9-BCAC-653B-D8DF-046C8E78AD9D}"/>
              </a:ext>
            </a:extLst>
          </p:cNvPr>
          <p:cNvSpPr>
            <a:spLocks noGrp="1"/>
          </p:cNvSpPr>
          <p:nvPr>
            <p:ph type="sldNum" sz="quarter" idx="12"/>
          </p:nvPr>
        </p:nvSpPr>
        <p:spPr/>
        <p:txBody>
          <a:bodyPr/>
          <a:lstStyle/>
          <a:p>
            <a:fld id="{C1A37F1F-A3B9-42E7-88ED-F2645346725E}" type="slidenum">
              <a:rPr lang="en-GB" smtClean="0"/>
              <a:t>‹#›</a:t>
            </a:fld>
            <a:endParaRPr lang="en-GB"/>
          </a:p>
        </p:txBody>
      </p:sp>
    </p:spTree>
    <p:extLst>
      <p:ext uri="{BB962C8B-B14F-4D97-AF65-F5344CB8AC3E}">
        <p14:creationId xmlns:p14="http://schemas.microsoft.com/office/powerpoint/2010/main" val="8435654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EE34E30-690C-BD38-1340-333928DE864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EFEB8A0-322A-A942-ADEE-F735DCA20F1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EE3FC29-B963-3982-B2E0-DEBB53E61E36}"/>
              </a:ext>
            </a:extLst>
          </p:cNvPr>
          <p:cNvSpPr>
            <a:spLocks noGrp="1"/>
          </p:cNvSpPr>
          <p:nvPr>
            <p:ph type="dt" sz="half" idx="10"/>
          </p:nvPr>
        </p:nvSpPr>
        <p:spPr/>
        <p:txBody>
          <a:bodyPr/>
          <a:lstStyle/>
          <a:p>
            <a:fld id="{968CEE0A-4864-4328-AB79-DFD3F211828B}" type="datetimeFigureOut">
              <a:rPr lang="en-GB" smtClean="0"/>
              <a:t>24/11/2025</a:t>
            </a:fld>
            <a:endParaRPr lang="en-GB"/>
          </a:p>
        </p:txBody>
      </p:sp>
      <p:sp>
        <p:nvSpPr>
          <p:cNvPr id="5" name="Footer Placeholder 4">
            <a:extLst>
              <a:ext uri="{FF2B5EF4-FFF2-40B4-BE49-F238E27FC236}">
                <a16:creationId xmlns:a16="http://schemas.microsoft.com/office/drawing/2014/main" id="{1960C41C-4398-5C29-C18E-2541E97357A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05488E0-2E32-79BD-64E9-B21D2FD27C5C}"/>
              </a:ext>
            </a:extLst>
          </p:cNvPr>
          <p:cNvSpPr>
            <a:spLocks noGrp="1"/>
          </p:cNvSpPr>
          <p:nvPr>
            <p:ph type="sldNum" sz="quarter" idx="12"/>
          </p:nvPr>
        </p:nvSpPr>
        <p:spPr/>
        <p:txBody>
          <a:bodyPr/>
          <a:lstStyle/>
          <a:p>
            <a:fld id="{C1A37F1F-A3B9-42E7-88ED-F2645346725E}" type="slidenum">
              <a:rPr lang="en-GB" smtClean="0"/>
              <a:t>‹#›</a:t>
            </a:fld>
            <a:endParaRPr lang="en-GB"/>
          </a:p>
        </p:txBody>
      </p:sp>
    </p:spTree>
    <p:extLst>
      <p:ext uri="{BB962C8B-B14F-4D97-AF65-F5344CB8AC3E}">
        <p14:creationId xmlns:p14="http://schemas.microsoft.com/office/powerpoint/2010/main" val="1593495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794E38-3717-6781-FD17-19DCACA9147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039926E-9A14-B4FD-C23F-87E9DCCE3FA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1B5BDF2-CAD6-6FC6-C388-192C34CA42B9}"/>
              </a:ext>
            </a:extLst>
          </p:cNvPr>
          <p:cNvSpPr>
            <a:spLocks noGrp="1"/>
          </p:cNvSpPr>
          <p:nvPr>
            <p:ph type="dt" sz="half" idx="10"/>
          </p:nvPr>
        </p:nvSpPr>
        <p:spPr/>
        <p:txBody>
          <a:bodyPr/>
          <a:lstStyle/>
          <a:p>
            <a:fld id="{968CEE0A-4864-4328-AB79-DFD3F211828B}" type="datetimeFigureOut">
              <a:rPr lang="en-GB" smtClean="0"/>
              <a:t>24/11/2025</a:t>
            </a:fld>
            <a:endParaRPr lang="en-GB"/>
          </a:p>
        </p:txBody>
      </p:sp>
      <p:sp>
        <p:nvSpPr>
          <p:cNvPr id="5" name="Footer Placeholder 4">
            <a:extLst>
              <a:ext uri="{FF2B5EF4-FFF2-40B4-BE49-F238E27FC236}">
                <a16:creationId xmlns:a16="http://schemas.microsoft.com/office/drawing/2014/main" id="{B9C59A09-A95B-F42A-77DD-50C42771DE7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8DF5BFF-2386-8B1E-B652-0841B6F17780}"/>
              </a:ext>
            </a:extLst>
          </p:cNvPr>
          <p:cNvSpPr>
            <a:spLocks noGrp="1"/>
          </p:cNvSpPr>
          <p:nvPr>
            <p:ph type="sldNum" sz="quarter" idx="12"/>
          </p:nvPr>
        </p:nvSpPr>
        <p:spPr/>
        <p:txBody>
          <a:bodyPr/>
          <a:lstStyle/>
          <a:p>
            <a:fld id="{C1A37F1F-A3B9-42E7-88ED-F2645346725E}" type="slidenum">
              <a:rPr lang="en-GB" smtClean="0"/>
              <a:t>‹#›</a:t>
            </a:fld>
            <a:endParaRPr lang="en-GB"/>
          </a:p>
        </p:txBody>
      </p:sp>
    </p:spTree>
    <p:extLst>
      <p:ext uri="{BB962C8B-B14F-4D97-AF65-F5344CB8AC3E}">
        <p14:creationId xmlns:p14="http://schemas.microsoft.com/office/powerpoint/2010/main" val="3730247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FFE843-5D65-FD05-2B35-EB650354A07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A95247B5-5652-3AC6-B07E-F6622212C31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E733A53-EF19-72B6-7A9D-EFFF00AB687A}"/>
              </a:ext>
            </a:extLst>
          </p:cNvPr>
          <p:cNvSpPr>
            <a:spLocks noGrp="1"/>
          </p:cNvSpPr>
          <p:nvPr>
            <p:ph type="dt" sz="half" idx="10"/>
          </p:nvPr>
        </p:nvSpPr>
        <p:spPr/>
        <p:txBody>
          <a:bodyPr/>
          <a:lstStyle/>
          <a:p>
            <a:fld id="{968CEE0A-4864-4328-AB79-DFD3F211828B}" type="datetimeFigureOut">
              <a:rPr lang="en-GB" smtClean="0"/>
              <a:t>24/11/2025</a:t>
            </a:fld>
            <a:endParaRPr lang="en-GB"/>
          </a:p>
        </p:txBody>
      </p:sp>
      <p:sp>
        <p:nvSpPr>
          <p:cNvPr id="5" name="Footer Placeholder 4">
            <a:extLst>
              <a:ext uri="{FF2B5EF4-FFF2-40B4-BE49-F238E27FC236}">
                <a16:creationId xmlns:a16="http://schemas.microsoft.com/office/drawing/2014/main" id="{25EB929F-AC04-3C4A-AC66-3401B52CA2C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212FCC6-2475-ACF8-0858-B5DD4AD64DA1}"/>
              </a:ext>
            </a:extLst>
          </p:cNvPr>
          <p:cNvSpPr>
            <a:spLocks noGrp="1"/>
          </p:cNvSpPr>
          <p:nvPr>
            <p:ph type="sldNum" sz="quarter" idx="12"/>
          </p:nvPr>
        </p:nvSpPr>
        <p:spPr/>
        <p:txBody>
          <a:bodyPr/>
          <a:lstStyle/>
          <a:p>
            <a:fld id="{C1A37F1F-A3B9-42E7-88ED-F2645346725E}" type="slidenum">
              <a:rPr lang="en-GB" smtClean="0"/>
              <a:t>‹#›</a:t>
            </a:fld>
            <a:endParaRPr lang="en-GB"/>
          </a:p>
        </p:txBody>
      </p:sp>
    </p:spTree>
    <p:extLst>
      <p:ext uri="{BB962C8B-B14F-4D97-AF65-F5344CB8AC3E}">
        <p14:creationId xmlns:p14="http://schemas.microsoft.com/office/powerpoint/2010/main" val="21977439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CDAAE7-1813-A86F-5E6E-0CAE754E621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6492CAE-0593-3589-71B7-A0AB710E110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A1A8CF5E-8CE2-3829-8216-FC20C0456E3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9C5B68AE-6A6B-719F-793B-859C9819FEAA}"/>
              </a:ext>
            </a:extLst>
          </p:cNvPr>
          <p:cNvSpPr>
            <a:spLocks noGrp="1"/>
          </p:cNvSpPr>
          <p:nvPr>
            <p:ph type="dt" sz="half" idx="10"/>
          </p:nvPr>
        </p:nvSpPr>
        <p:spPr/>
        <p:txBody>
          <a:bodyPr/>
          <a:lstStyle/>
          <a:p>
            <a:fld id="{968CEE0A-4864-4328-AB79-DFD3F211828B}" type="datetimeFigureOut">
              <a:rPr lang="en-GB" smtClean="0"/>
              <a:t>24/11/2025</a:t>
            </a:fld>
            <a:endParaRPr lang="en-GB"/>
          </a:p>
        </p:txBody>
      </p:sp>
      <p:sp>
        <p:nvSpPr>
          <p:cNvPr id="6" name="Footer Placeholder 5">
            <a:extLst>
              <a:ext uri="{FF2B5EF4-FFF2-40B4-BE49-F238E27FC236}">
                <a16:creationId xmlns:a16="http://schemas.microsoft.com/office/drawing/2014/main" id="{3EA6AC57-1059-7A32-78E7-9E8BD47D370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3596C9E-8B7A-5868-2743-BCACB2D66673}"/>
              </a:ext>
            </a:extLst>
          </p:cNvPr>
          <p:cNvSpPr>
            <a:spLocks noGrp="1"/>
          </p:cNvSpPr>
          <p:nvPr>
            <p:ph type="sldNum" sz="quarter" idx="12"/>
          </p:nvPr>
        </p:nvSpPr>
        <p:spPr/>
        <p:txBody>
          <a:bodyPr/>
          <a:lstStyle/>
          <a:p>
            <a:fld id="{C1A37F1F-A3B9-42E7-88ED-F2645346725E}" type="slidenum">
              <a:rPr lang="en-GB" smtClean="0"/>
              <a:t>‹#›</a:t>
            </a:fld>
            <a:endParaRPr lang="en-GB"/>
          </a:p>
        </p:txBody>
      </p:sp>
    </p:spTree>
    <p:extLst>
      <p:ext uri="{BB962C8B-B14F-4D97-AF65-F5344CB8AC3E}">
        <p14:creationId xmlns:p14="http://schemas.microsoft.com/office/powerpoint/2010/main" val="32976419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C4A246-B8D4-325D-FB29-C650FD4F0B81}"/>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1822F74-FFC3-AF14-8904-BAE3045CC22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8821217-15C2-5BB7-41E8-DBB169BABFC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241F0288-16A1-666D-31D3-DB9C0D3DFDB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AA76167-30DD-0ED8-F4C2-80E8E031F79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646BB469-0242-1CD4-947F-A0D906ED1324}"/>
              </a:ext>
            </a:extLst>
          </p:cNvPr>
          <p:cNvSpPr>
            <a:spLocks noGrp="1"/>
          </p:cNvSpPr>
          <p:nvPr>
            <p:ph type="dt" sz="half" idx="10"/>
          </p:nvPr>
        </p:nvSpPr>
        <p:spPr/>
        <p:txBody>
          <a:bodyPr/>
          <a:lstStyle/>
          <a:p>
            <a:fld id="{968CEE0A-4864-4328-AB79-DFD3F211828B}" type="datetimeFigureOut">
              <a:rPr lang="en-GB" smtClean="0"/>
              <a:t>24/11/2025</a:t>
            </a:fld>
            <a:endParaRPr lang="en-GB"/>
          </a:p>
        </p:txBody>
      </p:sp>
      <p:sp>
        <p:nvSpPr>
          <p:cNvPr id="8" name="Footer Placeholder 7">
            <a:extLst>
              <a:ext uri="{FF2B5EF4-FFF2-40B4-BE49-F238E27FC236}">
                <a16:creationId xmlns:a16="http://schemas.microsoft.com/office/drawing/2014/main" id="{55064085-7AC3-96B3-C80E-A6C0ED91217A}"/>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EC096130-7E3E-A0CA-49CA-8CAB38BF6782}"/>
              </a:ext>
            </a:extLst>
          </p:cNvPr>
          <p:cNvSpPr>
            <a:spLocks noGrp="1"/>
          </p:cNvSpPr>
          <p:nvPr>
            <p:ph type="sldNum" sz="quarter" idx="12"/>
          </p:nvPr>
        </p:nvSpPr>
        <p:spPr/>
        <p:txBody>
          <a:bodyPr/>
          <a:lstStyle/>
          <a:p>
            <a:fld id="{C1A37F1F-A3B9-42E7-88ED-F2645346725E}" type="slidenum">
              <a:rPr lang="en-GB" smtClean="0"/>
              <a:t>‹#›</a:t>
            </a:fld>
            <a:endParaRPr lang="en-GB"/>
          </a:p>
        </p:txBody>
      </p:sp>
    </p:spTree>
    <p:extLst>
      <p:ext uri="{BB962C8B-B14F-4D97-AF65-F5344CB8AC3E}">
        <p14:creationId xmlns:p14="http://schemas.microsoft.com/office/powerpoint/2010/main" val="34283160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540376-6AFE-7ECB-1884-57F6CC6D3A26}"/>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DE912A0F-D555-B529-51DF-6C4803A4116E}"/>
              </a:ext>
            </a:extLst>
          </p:cNvPr>
          <p:cNvSpPr>
            <a:spLocks noGrp="1"/>
          </p:cNvSpPr>
          <p:nvPr>
            <p:ph type="dt" sz="half" idx="10"/>
          </p:nvPr>
        </p:nvSpPr>
        <p:spPr/>
        <p:txBody>
          <a:bodyPr/>
          <a:lstStyle/>
          <a:p>
            <a:fld id="{968CEE0A-4864-4328-AB79-DFD3F211828B}" type="datetimeFigureOut">
              <a:rPr lang="en-GB" smtClean="0"/>
              <a:t>24/11/2025</a:t>
            </a:fld>
            <a:endParaRPr lang="en-GB"/>
          </a:p>
        </p:txBody>
      </p:sp>
      <p:sp>
        <p:nvSpPr>
          <p:cNvPr id="4" name="Footer Placeholder 3">
            <a:extLst>
              <a:ext uri="{FF2B5EF4-FFF2-40B4-BE49-F238E27FC236}">
                <a16:creationId xmlns:a16="http://schemas.microsoft.com/office/drawing/2014/main" id="{66E0866C-9E49-D1E4-3F1F-5AB86D29E0C9}"/>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7D578A38-65DD-2443-E010-CBE91B1C8165}"/>
              </a:ext>
            </a:extLst>
          </p:cNvPr>
          <p:cNvSpPr>
            <a:spLocks noGrp="1"/>
          </p:cNvSpPr>
          <p:nvPr>
            <p:ph type="sldNum" sz="quarter" idx="12"/>
          </p:nvPr>
        </p:nvSpPr>
        <p:spPr/>
        <p:txBody>
          <a:bodyPr/>
          <a:lstStyle/>
          <a:p>
            <a:fld id="{C1A37F1F-A3B9-42E7-88ED-F2645346725E}" type="slidenum">
              <a:rPr lang="en-GB" smtClean="0"/>
              <a:t>‹#›</a:t>
            </a:fld>
            <a:endParaRPr lang="en-GB"/>
          </a:p>
        </p:txBody>
      </p:sp>
    </p:spTree>
    <p:extLst>
      <p:ext uri="{BB962C8B-B14F-4D97-AF65-F5344CB8AC3E}">
        <p14:creationId xmlns:p14="http://schemas.microsoft.com/office/powerpoint/2010/main" val="37336157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C4416A3-4F39-2523-D0E2-093DED48CE65}"/>
              </a:ext>
            </a:extLst>
          </p:cNvPr>
          <p:cNvSpPr>
            <a:spLocks noGrp="1"/>
          </p:cNvSpPr>
          <p:nvPr>
            <p:ph type="dt" sz="half" idx="10"/>
          </p:nvPr>
        </p:nvSpPr>
        <p:spPr/>
        <p:txBody>
          <a:bodyPr/>
          <a:lstStyle/>
          <a:p>
            <a:fld id="{968CEE0A-4864-4328-AB79-DFD3F211828B}" type="datetimeFigureOut">
              <a:rPr lang="en-GB" smtClean="0"/>
              <a:t>24/11/2025</a:t>
            </a:fld>
            <a:endParaRPr lang="en-GB"/>
          </a:p>
        </p:txBody>
      </p:sp>
      <p:sp>
        <p:nvSpPr>
          <p:cNvPr id="3" name="Footer Placeholder 2">
            <a:extLst>
              <a:ext uri="{FF2B5EF4-FFF2-40B4-BE49-F238E27FC236}">
                <a16:creationId xmlns:a16="http://schemas.microsoft.com/office/drawing/2014/main" id="{43BF2533-F613-A4BE-A6C2-8DE852E223EB}"/>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F7BEA16B-6C0C-7BE1-0E92-1F33E30B6C00}"/>
              </a:ext>
            </a:extLst>
          </p:cNvPr>
          <p:cNvSpPr>
            <a:spLocks noGrp="1"/>
          </p:cNvSpPr>
          <p:nvPr>
            <p:ph type="sldNum" sz="quarter" idx="12"/>
          </p:nvPr>
        </p:nvSpPr>
        <p:spPr/>
        <p:txBody>
          <a:bodyPr/>
          <a:lstStyle/>
          <a:p>
            <a:fld id="{C1A37F1F-A3B9-42E7-88ED-F2645346725E}" type="slidenum">
              <a:rPr lang="en-GB" smtClean="0"/>
              <a:t>‹#›</a:t>
            </a:fld>
            <a:endParaRPr lang="en-GB"/>
          </a:p>
        </p:txBody>
      </p:sp>
    </p:spTree>
    <p:extLst>
      <p:ext uri="{BB962C8B-B14F-4D97-AF65-F5344CB8AC3E}">
        <p14:creationId xmlns:p14="http://schemas.microsoft.com/office/powerpoint/2010/main" val="6055378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AFF635-665E-1898-C92C-72D15F5FD1E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0AA8D687-762A-140E-046C-E459BEFC210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EF39B1C9-95A2-A9CA-B9DD-BDB295F2376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8C852E9-4E03-97ED-9B2A-F21500B448FE}"/>
              </a:ext>
            </a:extLst>
          </p:cNvPr>
          <p:cNvSpPr>
            <a:spLocks noGrp="1"/>
          </p:cNvSpPr>
          <p:nvPr>
            <p:ph type="dt" sz="half" idx="10"/>
          </p:nvPr>
        </p:nvSpPr>
        <p:spPr/>
        <p:txBody>
          <a:bodyPr/>
          <a:lstStyle/>
          <a:p>
            <a:fld id="{968CEE0A-4864-4328-AB79-DFD3F211828B}" type="datetimeFigureOut">
              <a:rPr lang="en-GB" smtClean="0"/>
              <a:t>24/11/2025</a:t>
            </a:fld>
            <a:endParaRPr lang="en-GB"/>
          </a:p>
        </p:txBody>
      </p:sp>
      <p:sp>
        <p:nvSpPr>
          <p:cNvPr id="6" name="Footer Placeholder 5">
            <a:extLst>
              <a:ext uri="{FF2B5EF4-FFF2-40B4-BE49-F238E27FC236}">
                <a16:creationId xmlns:a16="http://schemas.microsoft.com/office/drawing/2014/main" id="{CEB937C3-6F6B-00DC-D87D-57A5B58BA87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A4714DB-C9F4-5A90-06D4-DCED11A0864F}"/>
              </a:ext>
            </a:extLst>
          </p:cNvPr>
          <p:cNvSpPr>
            <a:spLocks noGrp="1"/>
          </p:cNvSpPr>
          <p:nvPr>
            <p:ph type="sldNum" sz="quarter" idx="12"/>
          </p:nvPr>
        </p:nvSpPr>
        <p:spPr/>
        <p:txBody>
          <a:bodyPr/>
          <a:lstStyle/>
          <a:p>
            <a:fld id="{C1A37F1F-A3B9-42E7-88ED-F2645346725E}" type="slidenum">
              <a:rPr lang="en-GB" smtClean="0"/>
              <a:t>‹#›</a:t>
            </a:fld>
            <a:endParaRPr lang="en-GB"/>
          </a:p>
        </p:txBody>
      </p:sp>
    </p:spTree>
    <p:extLst>
      <p:ext uri="{BB962C8B-B14F-4D97-AF65-F5344CB8AC3E}">
        <p14:creationId xmlns:p14="http://schemas.microsoft.com/office/powerpoint/2010/main" val="3250332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D105A0-9DC6-2023-5B29-0834CAEC7BF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AB237B15-8487-4CCD-5EB4-4362AF07325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5E581DB9-346D-CFEF-8837-77C4AAA3457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542E013-5211-9E98-D75E-3D61D7ABC39D}"/>
              </a:ext>
            </a:extLst>
          </p:cNvPr>
          <p:cNvSpPr>
            <a:spLocks noGrp="1"/>
          </p:cNvSpPr>
          <p:nvPr>
            <p:ph type="dt" sz="half" idx="10"/>
          </p:nvPr>
        </p:nvSpPr>
        <p:spPr/>
        <p:txBody>
          <a:bodyPr/>
          <a:lstStyle/>
          <a:p>
            <a:fld id="{968CEE0A-4864-4328-AB79-DFD3F211828B}" type="datetimeFigureOut">
              <a:rPr lang="en-GB" smtClean="0"/>
              <a:t>24/11/2025</a:t>
            </a:fld>
            <a:endParaRPr lang="en-GB"/>
          </a:p>
        </p:txBody>
      </p:sp>
      <p:sp>
        <p:nvSpPr>
          <p:cNvPr id="6" name="Footer Placeholder 5">
            <a:extLst>
              <a:ext uri="{FF2B5EF4-FFF2-40B4-BE49-F238E27FC236}">
                <a16:creationId xmlns:a16="http://schemas.microsoft.com/office/drawing/2014/main" id="{2B42727E-7010-6EE5-6017-4BB31EC7643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5C52AF3-85D5-BA1A-7D7F-34B92575DDE0}"/>
              </a:ext>
            </a:extLst>
          </p:cNvPr>
          <p:cNvSpPr>
            <a:spLocks noGrp="1"/>
          </p:cNvSpPr>
          <p:nvPr>
            <p:ph type="sldNum" sz="quarter" idx="12"/>
          </p:nvPr>
        </p:nvSpPr>
        <p:spPr/>
        <p:txBody>
          <a:bodyPr/>
          <a:lstStyle/>
          <a:p>
            <a:fld id="{C1A37F1F-A3B9-42E7-88ED-F2645346725E}" type="slidenum">
              <a:rPr lang="en-GB" smtClean="0"/>
              <a:t>‹#›</a:t>
            </a:fld>
            <a:endParaRPr lang="en-GB"/>
          </a:p>
        </p:txBody>
      </p:sp>
    </p:spTree>
    <p:extLst>
      <p:ext uri="{BB962C8B-B14F-4D97-AF65-F5344CB8AC3E}">
        <p14:creationId xmlns:p14="http://schemas.microsoft.com/office/powerpoint/2010/main" val="19293950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4B20303-AEB2-4E2A-18A5-5213290DD63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A54058C-130B-055A-B1C2-AF8499B7136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BAAE3F2-8077-A611-24A9-7C69C4F8C8E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68CEE0A-4864-4328-AB79-DFD3F211828B}" type="datetimeFigureOut">
              <a:rPr lang="en-GB" smtClean="0"/>
              <a:t>24/11/2025</a:t>
            </a:fld>
            <a:endParaRPr lang="en-GB"/>
          </a:p>
        </p:txBody>
      </p:sp>
      <p:sp>
        <p:nvSpPr>
          <p:cNvPr id="5" name="Footer Placeholder 4">
            <a:extLst>
              <a:ext uri="{FF2B5EF4-FFF2-40B4-BE49-F238E27FC236}">
                <a16:creationId xmlns:a16="http://schemas.microsoft.com/office/drawing/2014/main" id="{20001CD9-42D1-3EC1-E854-5D686DD6560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C50AFC0C-0956-4D76-9474-5D39771EBF4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1A37F1F-A3B9-42E7-88ED-F2645346725E}" type="slidenum">
              <a:rPr lang="en-GB" smtClean="0"/>
              <a:t>‹#›</a:t>
            </a:fld>
            <a:endParaRPr lang="en-GB"/>
          </a:p>
        </p:txBody>
      </p:sp>
    </p:spTree>
    <p:extLst>
      <p:ext uri="{BB962C8B-B14F-4D97-AF65-F5344CB8AC3E}">
        <p14:creationId xmlns:p14="http://schemas.microsoft.com/office/powerpoint/2010/main" val="6823641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229DC2-39A2-663C-CD97-D386E38D821B}"/>
            </a:ext>
          </a:extLst>
        </p:cNvPr>
        <p:cNvGrpSpPr/>
        <p:nvPr/>
      </p:nvGrpSpPr>
      <p:grpSpPr>
        <a:xfrm>
          <a:off x="0" y="0"/>
          <a:ext cx="0" cy="0"/>
          <a:chOff x="0" y="0"/>
          <a:chExt cx="0" cy="0"/>
        </a:xfrm>
      </p:grpSpPr>
      <p:pic>
        <p:nvPicPr>
          <p:cNvPr id="6" name="Picture 5">
            <a:extLst>
              <a:ext uri="{FF2B5EF4-FFF2-40B4-BE49-F238E27FC236}">
                <a16:creationId xmlns:a16="http://schemas.microsoft.com/office/drawing/2014/main" id="{26B8B91F-0BC7-23D1-228B-9CC6CB6BABA0}"/>
              </a:ext>
            </a:extLst>
          </p:cNvPr>
          <p:cNvPicPr>
            <a:picLocks noChangeAspect="1"/>
          </p:cNvPicPr>
          <p:nvPr/>
        </p:nvPicPr>
        <p:blipFill>
          <a:blip r:embed="rId3">
            <a:extLst>
              <a:ext uri="{28A0092B-C50C-407E-A947-70E740481C1C}">
                <a14:useLocalDpi xmlns:a14="http://schemas.microsoft.com/office/drawing/2010/main" val="0"/>
              </a:ext>
            </a:extLst>
          </a:blip>
          <a:srcRect l="14797" t="35396" r="15561" b="36531"/>
          <a:stretch>
            <a:fillRect/>
          </a:stretch>
        </p:blipFill>
        <p:spPr>
          <a:xfrm rot="16200000">
            <a:off x="-2667875" y="2667871"/>
            <a:ext cx="6858004" cy="1522253"/>
          </a:xfrm>
          <a:prstGeom prst="rect">
            <a:avLst/>
          </a:prstGeom>
        </p:spPr>
      </p:pic>
      <p:sp>
        <p:nvSpPr>
          <p:cNvPr id="7" name="Rectangle 6">
            <a:extLst>
              <a:ext uri="{FF2B5EF4-FFF2-40B4-BE49-F238E27FC236}">
                <a16:creationId xmlns:a16="http://schemas.microsoft.com/office/drawing/2014/main" id="{47F00BA2-7573-4318-89DB-89BCD008E908}"/>
              </a:ext>
            </a:extLst>
          </p:cNvPr>
          <p:cNvSpPr/>
          <p:nvPr/>
        </p:nvSpPr>
        <p:spPr>
          <a:xfrm rot="16200000">
            <a:off x="3665458" y="-1668545"/>
            <a:ext cx="6858001" cy="10195082"/>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565B2A9C-BCEB-97F8-233B-B5B050AF2BBD}"/>
              </a:ext>
            </a:extLst>
          </p:cNvPr>
          <p:cNvSpPr>
            <a:spLocks noGrp="1"/>
          </p:cNvSpPr>
          <p:nvPr>
            <p:ph type="title"/>
          </p:nvPr>
        </p:nvSpPr>
        <p:spPr>
          <a:xfrm>
            <a:off x="1522253" y="1008709"/>
            <a:ext cx="10595765" cy="3847376"/>
          </a:xfrm>
        </p:spPr>
        <p:txBody>
          <a:bodyPr>
            <a:noAutofit/>
          </a:bodyPr>
          <a:lstStyle/>
          <a:p>
            <a:pPr>
              <a:lnSpc>
                <a:spcPct val="85000"/>
              </a:lnSpc>
            </a:pPr>
            <a:r>
              <a:rPr lang="en-GB" sz="6000" b="1">
                <a:solidFill>
                  <a:srgbClr val="005EB8"/>
                </a:solidFill>
                <a:cs typeface="Aharoni" pitchFamily="2" charset="-79"/>
              </a:rPr>
              <a:t>Coventry &amp; Warwickshire</a:t>
            </a:r>
            <a:br>
              <a:rPr lang="en-GB" sz="6000" b="1">
                <a:solidFill>
                  <a:srgbClr val="005EB8"/>
                </a:solidFill>
                <a:cs typeface="Aharoni" pitchFamily="2" charset="-79"/>
              </a:rPr>
            </a:br>
            <a:r>
              <a:rPr lang="en-GB" sz="6000" b="1">
                <a:solidFill>
                  <a:srgbClr val="005EB8"/>
                </a:solidFill>
                <a:cs typeface="Aharoni" pitchFamily="2" charset="-79"/>
              </a:rPr>
              <a:t>Herefordshire &amp; Worcestershire</a:t>
            </a:r>
            <a:br>
              <a:rPr lang="en-GB" sz="6000" b="1">
                <a:solidFill>
                  <a:srgbClr val="005EB8"/>
                </a:solidFill>
                <a:cs typeface="Aharoni" pitchFamily="2" charset="-79"/>
              </a:rPr>
            </a:br>
            <a:r>
              <a:rPr lang="en-GB" sz="6000" b="1">
                <a:solidFill>
                  <a:srgbClr val="005EB8"/>
                </a:solidFill>
                <a:cs typeface="Aharoni" pitchFamily="2" charset="-79"/>
              </a:rPr>
              <a:t>Cluster </a:t>
            </a:r>
            <a:br>
              <a:rPr lang="en-GB" sz="6000" b="1">
                <a:solidFill>
                  <a:srgbClr val="005EB8"/>
                </a:solidFill>
                <a:cs typeface="Aharoni" pitchFamily="2" charset="-79"/>
              </a:rPr>
            </a:br>
            <a:br>
              <a:rPr lang="en-GB" sz="2000" b="1">
                <a:solidFill>
                  <a:srgbClr val="005EB8"/>
                </a:solidFill>
                <a:cs typeface="Aharoni" pitchFamily="2" charset="-79"/>
              </a:rPr>
            </a:br>
            <a:r>
              <a:rPr lang="en-GB" sz="4800" b="1">
                <a:solidFill>
                  <a:srgbClr val="00B0F0"/>
                </a:solidFill>
                <a:cs typeface="Arial" panose="020B0604020202020204" pitchFamily="34" charset="0"/>
              </a:rPr>
              <a:t>Appointment</a:t>
            </a:r>
            <a:r>
              <a:rPr lang="en-GB" sz="4800" b="1">
                <a:solidFill>
                  <a:srgbClr val="005EB8"/>
                </a:solidFill>
                <a:cs typeface="Aharoni" pitchFamily="2" charset="-79"/>
              </a:rPr>
              <a:t> </a:t>
            </a:r>
            <a:r>
              <a:rPr lang="en-GB" sz="4800" b="1">
                <a:solidFill>
                  <a:srgbClr val="00B0F0"/>
                </a:solidFill>
                <a:cs typeface="Arial" panose="020B0604020202020204" pitchFamily="34" charset="0"/>
              </a:rPr>
              <a:t>of</a:t>
            </a:r>
            <a:r>
              <a:rPr lang="en-GB" sz="4800" b="1">
                <a:solidFill>
                  <a:srgbClr val="005EB8"/>
                </a:solidFill>
                <a:cs typeface="Aharoni" pitchFamily="2" charset="-79"/>
              </a:rPr>
              <a:t> </a:t>
            </a:r>
            <a:r>
              <a:rPr lang="en-GB" sz="4800" b="1">
                <a:solidFill>
                  <a:srgbClr val="00B0F0"/>
                </a:solidFill>
                <a:cs typeface="Arial" panose="020B0604020202020204" pitchFamily="34" charset="0"/>
              </a:rPr>
              <a:t>Non-Executive Member:</a:t>
            </a:r>
            <a:br>
              <a:rPr lang="en-GB" sz="4800" b="1">
                <a:solidFill>
                  <a:srgbClr val="00B0F0"/>
                </a:solidFill>
                <a:cs typeface="Arial" panose="020B0604020202020204" pitchFamily="34" charset="0"/>
              </a:rPr>
            </a:br>
            <a:r>
              <a:rPr lang="en-GB" sz="4800" b="1">
                <a:solidFill>
                  <a:srgbClr val="00B0F0"/>
                </a:solidFill>
                <a:cs typeface="Arial" panose="020B0604020202020204" pitchFamily="34" charset="0"/>
              </a:rPr>
              <a:t>Strategic Commissioning and Population Health Management</a:t>
            </a:r>
            <a:endParaRPr lang="en-GB" sz="6000" b="1">
              <a:solidFill>
                <a:srgbClr val="005EB8"/>
              </a:solidFill>
              <a:cs typeface="Aharoni" pitchFamily="2" charset="-79"/>
            </a:endParaRPr>
          </a:p>
        </p:txBody>
      </p:sp>
      <p:sp>
        <p:nvSpPr>
          <p:cNvPr id="3" name="Content Placeholder 2">
            <a:extLst>
              <a:ext uri="{FF2B5EF4-FFF2-40B4-BE49-F238E27FC236}">
                <a16:creationId xmlns:a16="http://schemas.microsoft.com/office/drawing/2014/main" id="{030EBD72-0739-8853-47A2-F260BF4D53CA}"/>
              </a:ext>
            </a:extLst>
          </p:cNvPr>
          <p:cNvSpPr>
            <a:spLocks noGrp="1"/>
          </p:cNvSpPr>
          <p:nvPr>
            <p:ph idx="1"/>
          </p:nvPr>
        </p:nvSpPr>
        <p:spPr>
          <a:xfrm>
            <a:off x="2348731" y="5474053"/>
            <a:ext cx="5740020" cy="573543"/>
          </a:xfrm>
        </p:spPr>
        <p:txBody>
          <a:bodyPr/>
          <a:lstStyle/>
          <a:p>
            <a:pPr marL="0" indent="0">
              <a:buNone/>
            </a:pPr>
            <a:r>
              <a:rPr lang="en-GB">
                <a:solidFill>
                  <a:srgbClr val="ED8B00"/>
                </a:solidFill>
                <a:latin typeface="Arial" panose="020B0604020202020204" pitchFamily="34" charset="0"/>
                <a:cs typeface="Arial" panose="020B0604020202020204" pitchFamily="34" charset="0"/>
              </a:rPr>
              <a:t>Information Pack</a:t>
            </a:r>
          </a:p>
        </p:txBody>
      </p:sp>
      <p:sp>
        <p:nvSpPr>
          <p:cNvPr id="5" name="Content Placeholder 2">
            <a:extLst>
              <a:ext uri="{FF2B5EF4-FFF2-40B4-BE49-F238E27FC236}">
                <a16:creationId xmlns:a16="http://schemas.microsoft.com/office/drawing/2014/main" id="{476CFA16-2FFE-DCC5-782B-C5EEBBE4E2C0}"/>
              </a:ext>
            </a:extLst>
          </p:cNvPr>
          <p:cNvSpPr txBox="1">
            <a:spLocks/>
          </p:cNvSpPr>
          <p:nvPr/>
        </p:nvSpPr>
        <p:spPr>
          <a:xfrm>
            <a:off x="6229067" y="6177443"/>
            <a:ext cx="5740020" cy="573543"/>
          </a:xfrm>
          <a:prstGeom prst="rect">
            <a:avLst/>
          </a:prstGeom>
        </p:spPr>
        <p:txBody>
          <a:bodyPr vert="horz" lIns="91440" tIns="45720" rIns="91440" bIns="45720" rtlCol="0">
            <a:normAutofit fontScale="4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30000"/>
              </a:lnSpc>
              <a:spcBef>
                <a:spcPts val="0"/>
              </a:spcBef>
              <a:buFont typeface="Arial" panose="020B0604020202020204" pitchFamily="34" charset="0"/>
              <a:buNone/>
            </a:pPr>
            <a:r>
              <a:rPr lang="en-GB">
                <a:latin typeface="Arial" panose="020B0604020202020204" pitchFamily="34" charset="0"/>
                <a:cs typeface="Arial" panose="020B0604020202020204" pitchFamily="34" charset="0"/>
              </a:rPr>
              <a:t>NHS Coventry and Warwickshire</a:t>
            </a:r>
          </a:p>
          <a:p>
            <a:pPr marL="0" indent="0" algn="r">
              <a:lnSpc>
                <a:spcPct val="130000"/>
              </a:lnSpc>
              <a:spcBef>
                <a:spcPts val="0"/>
              </a:spcBef>
              <a:buFont typeface="Arial" panose="020B0604020202020204" pitchFamily="34" charset="0"/>
              <a:buNone/>
            </a:pPr>
            <a:r>
              <a:rPr lang="en-GB">
                <a:latin typeface="Arial" panose="020B0604020202020204" pitchFamily="34" charset="0"/>
                <a:cs typeface="Arial" panose="020B0604020202020204" pitchFamily="34" charset="0"/>
              </a:rPr>
              <a:t>NHS Herefordshire and Worcestershire</a:t>
            </a:r>
          </a:p>
        </p:txBody>
      </p:sp>
      <p:pic>
        <p:nvPicPr>
          <p:cNvPr id="10" name="Picture 9" descr="A blue and black logo&#10;&#10;AI-generated content may be incorrect.">
            <a:extLst>
              <a:ext uri="{FF2B5EF4-FFF2-40B4-BE49-F238E27FC236}">
                <a16:creationId xmlns:a16="http://schemas.microsoft.com/office/drawing/2014/main" id="{385D1F14-B883-7A61-6696-47E5328080B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845119" y="202548"/>
            <a:ext cx="1123968" cy="452544"/>
          </a:xfrm>
          <a:prstGeom prst="rect">
            <a:avLst/>
          </a:prstGeom>
        </p:spPr>
      </p:pic>
    </p:spTree>
    <p:extLst>
      <p:ext uri="{BB962C8B-B14F-4D97-AF65-F5344CB8AC3E}">
        <p14:creationId xmlns:p14="http://schemas.microsoft.com/office/powerpoint/2010/main" val="17862185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C21A5A-8582-4800-C2E9-1F8D659916D5}"/>
            </a:ext>
          </a:extLst>
        </p:cNvPr>
        <p:cNvGrpSpPr/>
        <p:nvPr/>
      </p:nvGrpSpPr>
      <p:grpSpPr>
        <a:xfrm>
          <a:off x="0" y="0"/>
          <a:ext cx="0" cy="0"/>
          <a:chOff x="0" y="0"/>
          <a:chExt cx="0" cy="0"/>
        </a:xfrm>
      </p:grpSpPr>
      <p:pic>
        <p:nvPicPr>
          <p:cNvPr id="4" name="Picture 3" descr="A black background with a black square&#10;&#10;AI-generated content may be incorrect.">
            <a:extLst>
              <a:ext uri="{FF2B5EF4-FFF2-40B4-BE49-F238E27FC236}">
                <a16:creationId xmlns:a16="http://schemas.microsoft.com/office/drawing/2014/main" id="{3C7CE083-ECC1-816C-C590-205018FDBDCC}"/>
              </a:ext>
            </a:extLst>
          </p:cNvPr>
          <p:cNvPicPr>
            <a:picLocks noChangeAspect="1"/>
          </p:cNvPicPr>
          <p:nvPr/>
        </p:nvPicPr>
        <p:blipFill>
          <a:blip r:embed="rId3">
            <a:extLst>
              <a:ext uri="{28A0092B-C50C-407E-A947-70E740481C1C}">
                <a14:useLocalDpi xmlns:a14="http://schemas.microsoft.com/office/drawing/2010/main" val="0"/>
              </a:ext>
            </a:extLst>
          </a:blip>
          <a:srcRect l="9406" t="87710" r="79190"/>
          <a:stretch>
            <a:fillRect/>
          </a:stretch>
        </p:blipFill>
        <p:spPr>
          <a:xfrm>
            <a:off x="1358018" y="6369113"/>
            <a:ext cx="1346377" cy="488887"/>
          </a:xfrm>
          <a:prstGeom prst="rect">
            <a:avLst/>
          </a:prstGeom>
        </p:spPr>
      </p:pic>
      <p:pic>
        <p:nvPicPr>
          <p:cNvPr id="3" name="Picture 2" descr="A black background with a black square&#10;&#10;AI-generated content may be incorrect.">
            <a:extLst>
              <a:ext uri="{FF2B5EF4-FFF2-40B4-BE49-F238E27FC236}">
                <a16:creationId xmlns:a16="http://schemas.microsoft.com/office/drawing/2014/main" id="{6A45BD9B-6466-D8B7-D290-F4368B3E1B56}"/>
              </a:ext>
            </a:extLst>
          </p:cNvPr>
          <p:cNvPicPr>
            <a:picLocks noChangeAspect="1"/>
          </p:cNvPicPr>
          <p:nvPr/>
        </p:nvPicPr>
        <p:blipFill>
          <a:blip r:embed="rId3">
            <a:extLst>
              <a:ext uri="{28A0092B-C50C-407E-A947-70E740481C1C}">
                <a14:useLocalDpi xmlns:a14="http://schemas.microsoft.com/office/drawing/2010/main" val="0"/>
              </a:ext>
            </a:extLst>
          </a:blip>
          <a:srcRect t="81656" r="90799"/>
          <a:stretch>
            <a:fillRect/>
          </a:stretch>
        </p:blipFill>
        <p:spPr>
          <a:xfrm>
            <a:off x="1" y="5994399"/>
            <a:ext cx="1285592" cy="863601"/>
          </a:xfrm>
          <a:prstGeom prst="rect">
            <a:avLst/>
          </a:prstGeom>
        </p:spPr>
      </p:pic>
      <p:sp>
        <p:nvSpPr>
          <p:cNvPr id="2" name="Title 1">
            <a:extLst>
              <a:ext uri="{FF2B5EF4-FFF2-40B4-BE49-F238E27FC236}">
                <a16:creationId xmlns:a16="http://schemas.microsoft.com/office/drawing/2014/main" id="{0F38E253-08AE-0221-5E09-261909C45709}"/>
              </a:ext>
            </a:extLst>
          </p:cNvPr>
          <p:cNvSpPr>
            <a:spLocks noGrp="1"/>
          </p:cNvSpPr>
          <p:nvPr>
            <p:ph type="title"/>
          </p:nvPr>
        </p:nvSpPr>
        <p:spPr>
          <a:xfrm>
            <a:off x="113614" y="254790"/>
            <a:ext cx="10515600" cy="343031"/>
          </a:xfrm>
        </p:spPr>
        <p:txBody>
          <a:bodyPr>
            <a:normAutofit fontScale="90000"/>
          </a:bodyPr>
          <a:lstStyle/>
          <a:p>
            <a:r>
              <a:rPr lang="en-GB" sz="3600" b="1">
                <a:solidFill>
                  <a:srgbClr val="005EB8"/>
                </a:solidFill>
                <a:cs typeface="Aharoni" pitchFamily="2" charset="-79"/>
              </a:rPr>
              <a:t>NHS Leadership Competency Framework (ii)</a:t>
            </a:r>
            <a:endParaRPr lang="en-GB" sz="3600"/>
          </a:p>
        </p:txBody>
      </p:sp>
      <p:sp>
        <p:nvSpPr>
          <p:cNvPr id="6" name="Content Placeholder 5">
            <a:extLst>
              <a:ext uri="{FF2B5EF4-FFF2-40B4-BE49-F238E27FC236}">
                <a16:creationId xmlns:a16="http://schemas.microsoft.com/office/drawing/2014/main" id="{0D572864-C1EF-0E12-851D-3464E8DADEBE}"/>
              </a:ext>
            </a:extLst>
          </p:cNvPr>
          <p:cNvSpPr>
            <a:spLocks noGrp="1"/>
          </p:cNvSpPr>
          <p:nvPr>
            <p:ph idx="1"/>
          </p:nvPr>
        </p:nvSpPr>
        <p:spPr>
          <a:xfrm>
            <a:off x="152399" y="974935"/>
            <a:ext cx="11756571" cy="2671779"/>
          </a:xfrm>
        </p:spPr>
        <p:txBody>
          <a:bodyPr>
            <a:normAutofit/>
          </a:bodyPr>
          <a:lstStyle/>
          <a:p>
            <a:pPr marL="0" lvl="0" indent="0">
              <a:buNone/>
            </a:pPr>
            <a:endParaRPr lang="en-GB" b="1"/>
          </a:p>
          <a:p>
            <a:pPr marL="0" indent="0">
              <a:buNone/>
            </a:pPr>
            <a:endParaRPr lang="en-GB"/>
          </a:p>
          <a:p>
            <a:pPr marL="0" indent="0">
              <a:buNone/>
            </a:pPr>
            <a:endParaRPr lang="en-GB"/>
          </a:p>
        </p:txBody>
      </p:sp>
      <p:sp>
        <p:nvSpPr>
          <p:cNvPr id="5" name="TextBox 4">
            <a:extLst>
              <a:ext uri="{FF2B5EF4-FFF2-40B4-BE49-F238E27FC236}">
                <a16:creationId xmlns:a16="http://schemas.microsoft.com/office/drawing/2014/main" id="{2F8D6FE7-DF26-16DE-1045-1C1EA6679FA1}"/>
              </a:ext>
            </a:extLst>
          </p:cNvPr>
          <p:cNvSpPr txBox="1"/>
          <p:nvPr/>
        </p:nvSpPr>
        <p:spPr>
          <a:xfrm>
            <a:off x="78983" y="641262"/>
            <a:ext cx="11662996" cy="5416868"/>
          </a:xfrm>
          <a:prstGeom prst="rect">
            <a:avLst/>
          </a:prstGeom>
          <a:noFill/>
        </p:spPr>
        <p:txBody>
          <a:bodyPr wrap="square">
            <a:spAutoFit/>
          </a:bodyPr>
          <a:lstStyle/>
          <a:p>
            <a:pPr>
              <a:defRPr/>
            </a:pPr>
            <a:r>
              <a:rPr lang="en-US" sz="1200"/>
              <a:t>All ICB Board Members are expected to demonstrate and role model  the  competencies contained in the NHS Leadership  Competency Framework for Board Members:</a:t>
            </a:r>
          </a:p>
          <a:p>
            <a:pPr>
              <a:defRPr/>
            </a:pPr>
            <a:endParaRPr lang="en-US"/>
          </a:p>
          <a:p>
            <a:pPr>
              <a:defRPr/>
            </a:pPr>
            <a:endParaRPr lang="en-US"/>
          </a:p>
          <a:p>
            <a:pPr>
              <a:defRPr/>
            </a:pPr>
            <a:endParaRPr lang="en-US">
              <a:solidFill>
                <a:srgbClr val="467886"/>
              </a:solidFill>
            </a:endParaRPr>
          </a:p>
          <a:p>
            <a:pPr>
              <a:defRPr/>
            </a:pPr>
            <a:endParaRPr lang="en-US">
              <a:solidFill>
                <a:srgbClr val="467886"/>
              </a:solidFill>
            </a:endParaRPr>
          </a:p>
          <a:p>
            <a:pPr>
              <a:defRPr/>
            </a:pPr>
            <a:endParaRPr lang="en-US">
              <a:solidFill>
                <a:srgbClr val="467886"/>
              </a:solidFill>
            </a:endParaRPr>
          </a:p>
          <a:p>
            <a:pPr>
              <a:defRPr/>
            </a:pPr>
            <a:endParaRPr lang="en-US">
              <a:solidFill>
                <a:srgbClr val="467886"/>
              </a:solidFill>
            </a:endParaRPr>
          </a:p>
          <a:p>
            <a:pPr>
              <a:defRPr/>
            </a:pPr>
            <a:endParaRPr lang="en-US">
              <a:solidFill>
                <a:srgbClr val="467886"/>
              </a:solidFill>
            </a:endParaRPr>
          </a:p>
          <a:p>
            <a:pPr>
              <a:defRPr/>
            </a:pPr>
            <a:endParaRPr lang="en-US">
              <a:solidFill>
                <a:srgbClr val="467886"/>
              </a:solidFill>
            </a:endParaRPr>
          </a:p>
          <a:p>
            <a:pPr>
              <a:defRPr/>
            </a:pPr>
            <a:endParaRPr lang="en-US">
              <a:solidFill>
                <a:srgbClr val="467886"/>
              </a:solidFill>
            </a:endParaRPr>
          </a:p>
          <a:p>
            <a:pPr>
              <a:defRPr/>
            </a:pPr>
            <a:endParaRPr lang="en-US">
              <a:solidFill>
                <a:srgbClr val="467886"/>
              </a:solidFill>
            </a:endParaRPr>
          </a:p>
          <a:p>
            <a:pPr>
              <a:defRPr/>
            </a:pPr>
            <a:endParaRPr lang="en-US">
              <a:solidFill>
                <a:srgbClr val="467886"/>
              </a:solidFill>
            </a:endParaRPr>
          </a:p>
          <a:p>
            <a:pPr>
              <a:defRPr/>
            </a:pPr>
            <a:endParaRPr lang="en-US">
              <a:solidFill>
                <a:srgbClr val="467886"/>
              </a:solidFill>
            </a:endParaRPr>
          </a:p>
          <a:p>
            <a:pPr>
              <a:defRPr/>
            </a:pPr>
            <a:endParaRPr lang="en-US">
              <a:solidFill>
                <a:srgbClr val="467886"/>
              </a:solidFill>
            </a:endParaRPr>
          </a:p>
          <a:p>
            <a:pPr>
              <a:defRPr/>
            </a:pPr>
            <a:endParaRPr lang="en-US">
              <a:solidFill>
                <a:srgbClr val="467886"/>
              </a:solidFill>
            </a:endParaRPr>
          </a:p>
          <a:p>
            <a:pPr>
              <a:defRPr/>
            </a:pPr>
            <a:endParaRPr lang="en-US">
              <a:solidFill>
                <a:srgbClr val="467886"/>
              </a:solidFill>
            </a:endParaRPr>
          </a:p>
          <a:p>
            <a:pPr>
              <a:defRPr/>
            </a:pPr>
            <a:endParaRPr lang="en-US">
              <a:solidFill>
                <a:srgbClr val="467886"/>
              </a:solidFill>
            </a:endParaRPr>
          </a:p>
          <a:p>
            <a:pPr>
              <a:defRPr/>
            </a:pPr>
            <a:endParaRPr lang="en-US">
              <a:solidFill>
                <a:srgbClr val="467886"/>
              </a:solidFill>
            </a:endParaRPr>
          </a:p>
          <a:p>
            <a:pPr>
              <a:defRPr/>
            </a:pPr>
            <a:endParaRPr lang="en-GB" sz="1400">
              <a:latin typeface="Arial" panose="020B0604020202020204" pitchFamily="34" charset="0"/>
              <a:cs typeface="Arial" panose="020B0604020202020204" pitchFamily="34" charset="0"/>
            </a:endParaRPr>
          </a:p>
          <a:p>
            <a:pPr marL="342900" indent="-342900">
              <a:buFont typeface="Arial" panose="020B0604020202020204" pitchFamily="34" charset="0"/>
              <a:buChar char="•"/>
              <a:defRPr/>
            </a:pPr>
            <a:endParaRPr lang="en-US" sz="1400">
              <a:solidFill>
                <a:prstClr val="black"/>
              </a:solidFill>
              <a:latin typeface="Arial" panose="020B0604020202020204" pitchFamily="34" charset="0"/>
              <a:cs typeface="Arial" panose="020B0604020202020204" pitchFamily="34" charset="0"/>
            </a:endParaRPr>
          </a:p>
        </p:txBody>
      </p:sp>
      <p:graphicFrame>
        <p:nvGraphicFramePr>
          <p:cNvPr id="7" name="Table 6">
            <a:extLst>
              <a:ext uri="{FF2B5EF4-FFF2-40B4-BE49-F238E27FC236}">
                <a16:creationId xmlns:a16="http://schemas.microsoft.com/office/drawing/2014/main" id="{46C93808-C5B7-1DD1-4F9D-6DC591C41265}"/>
              </a:ext>
            </a:extLst>
          </p:cNvPr>
          <p:cNvGraphicFramePr>
            <a:graphicFrameLocks noGrp="1"/>
          </p:cNvGraphicFramePr>
          <p:nvPr>
            <p:extLst>
              <p:ext uri="{D42A27DB-BD31-4B8C-83A1-F6EECF244321}">
                <p14:modId xmlns:p14="http://schemas.microsoft.com/office/powerpoint/2010/main" val="3275364894"/>
              </p:ext>
            </p:extLst>
          </p:nvPr>
        </p:nvGraphicFramePr>
        <p:xfrm>
          <a:off x="0" y="876197"/>
          <a:ext cx="12166242" cy="5920740"/>
        </p:xfrm>
        <a:graphic>
          <a:graphicData uri="http://schemas.openxmlformats.org/drawingml/2006/table">
            <a:tbl>
              <a:tblPr firstRow="1" bandRow="1">
                <a:tableStyleId>{073A0DAA-6AF3-43AB-8588-CEC1D06C72B9}</a:tableStyleId>
              </a:tblPr>
              <a:tblGrid>
                <a:gridCol w="1104900">
                  <a:extLst>
                    <a:ext uri="{9D8B030D-6E8A-4147-A177-3AD203B41FA5}">
                      <a16:colId xmlns:a16="http://schemas.microsoft.com/office/drawing/2014/main" val="2625734424"/>
                    </a:ext>
                  </a:extLst>
                </a:gridCol>
                <a:gridCol w="1790700">
                  <a:extLst>
                    <a:ext uri="{9D8B030D-6E8A-4147-A177-3AD203B41FA5}">
                      <a16:colId xmlns:a16="http://schemas.microsoft.com/office/drawing/2014/main" val="822786068"/>
                    </a:ext>
                  </a:extLst>
                </a:gridCol>
                <a:gridCol w="2489200">
                  <a:extLst>
                    <a:ext uri="{9D8B030D-6E8A-4147-A177-3AD203B41FA5}">
                      <a16:colId xmlns:a16="http://schemas.microsoft.com/office/drawing/2014/main" val="697959786"/>
                    </a:ext>
                  </a:extLst>
                </a:gridCol>
                <a:gridCol w="3505200">
                  <a:extLst>
                    <a:ext uri="{9D8B030D-6E8A-4147-A177-3AD203B41FA5}">
                      <a16:colId xmlns:a16="http://schemas.microsoft.com/office/drawing/2014/main" val="2028955382"/>
                    </a:ext>
                  </a:extLst>
                </a:gridCol>
                <a:gridCol w="1403350">
                  <a:extLst>
                    <a:ext uri="{9D8B030D-6E8A-4147-A177-3AD203B41FA5}">
                      <a16:colId xmlns:a16="http://schemas.microsoft.com/office/drawing/2014/main" val="3374652002"/>
                    </a:ext>
                  </a:extLst>
                </a:gridCol>
                <a:gridCol w="1872892">
                  <a:extLst>
                    <a:ext uri="{9D8B030D-6E8A-4147-A177-3AD203B41FA5}">
                      <a16:colId xmlns:a16="http://schemas.microsoft.com/office/drawing/2014/main" val="4284249811"/>
                    </a:ext>
                  </a:extLst>
                </a:gridCol>
              </a:tblGrid>
              <a:tr h="0">
                <a:tc>
                  <a:txBody>
                    <a:bodyPr/>
                    <a:lstStyle/>
                    <a:p>
                      <a:r>
                        <a:rPr lang="en-GB" sz="950">
                          <a:latin typeface="Arial" panose="020B0604020202020204" pitchFamily="34" charset="0"/>
                          <a:cs typeface="Arial" panose="020B0604020202020204" pitchFamily="34" charset="0"/>
                        </a:rPr>
                        <a:t>Domain</a:t>
                      </a:r>
                    </a:p>
                  </a:txBody>
                  <a:tcPr/>
                </a:tc>
                <a:tc>
                  <a:txBody>
                    <a:bodyPr/>
                    <a:lstStyle/>
                    <a:p>
                      <a:r>
                        <a:rPr lang="en-GB" sz="950">
                          <a:latin typeface="Arial" panose="020B0604020202020204" pitchFamily="34" charset="0"/>
                          <a:cs typeface="Arial" panose="020B0604020202020204" pitchFamily="34" charset="0"/>
                        </a:rPr>
                        <a:t>What does good look like?</a:t>
                      </a:r>
                    </a:p>
                  </a:txBody>
                  <a:tcPr/>
                </a:tc>
                <a:tc>
                  <a:txBody>
                    <a:bodyPr/>
                    <a:lstStyle/>
                    <a:p>
                      <a:r>
                        <a:rPr lang="en-GB" sz="950">
                          <a:latin typeface="Arial" panose="020B0604020202020204" pitchFamily="34" charset="0"/>
                          <a:cs typeface="Arial" panose="020B0604020202020204" pitchFamily="34" charset="0"/>
                        </a:rPr>
                        <a:t>I contribute as a leader:</a:t>
                      </a:r>
                    </a:p>
                  </a:txBody>
                  <a:tcPr/>
                </a:tc>
                <a:tc>
                  <a:txBody>
                    <a:bodyPr/>
                    <a:lstStyle/>
                    <a:p>
                      <a:r>
                        <a:rPr lang="en-GB" sz="950">
                          <a:latin typeface="Arial" panose="020B0604020202020204" pitchFamily="34" charset="0"/>
                          <a:cs typeface="Arial" panose="020B0604020202020204" pitchFamily="34" charset="0"/>
                        </a:rPr>
                        <a:t>I assess and understand:</a:t>
                      </a:r>
                    </a:p>
                  </a:txBody>
                  <a:tcPr/>
                </a:tc>
                <a:tc>
                  <a:txBody>
                    <a:bodyPr/>
                    <a:lstStyle/>
                    <a:p>
                      <a:r>
                        <a:rPr lang="en-GB" sz="950">
                          <a:latin typeface="Arial" panose="020B0604020202020204" pitchFamily="34" charset="0"/>
                          <a:cs typeface="Arial" panose="020B0604020202020204" pitchFamily="34" charset="0"/>
                        </a:rPr>
                        <a:t>I recognise and champion the importance of:</a:t>
                      </a:r>
                    </a:p>
                  </a:txBody>
                  <a:tcPr/>
                </a:tc>
                <a:tc>
                  <a:txBody>
                    <a:bodyPr/>
                    <a:lstStyle/>
                    <a:p>
                      <a:r>
                        <a:rPr lang="en-GB" sz="950">
                          <a:latin typeface="Arial" panose="020B0604020202020204" pitchFamily="34" charset="0"/>
                          <a:cs typeface="Arial" panose="020B0604020202020204" pitchFamily="34" charset="0"/>
                        </a:rPr>
                        <a:t>I personally:</a:t>
                      </a:r>
                    </a:p>
                  </a:txBody>
                  <a:tcPr/>
                </a:tc>
                <a:extLst>
                  <a:ext uri="{0D108BD9-81ED-4DB2-BD59-A6C34878D82A}">
                    <a16:rowId xmlns:a16="http://schemas.microsoft.com/office/drawing/2014/main" val="439777376"/>
                  </a:ext>
                </a:extLst>
              </a:tr>
              <a:tr h="1638300">
                <a:tc>
                  <a:txBody>
                    <a:bodyPr/>
                    <a:lstStyle/>
                    <a:p>
                      <a:r>
                        <a:rPr lang="en-US" sz="950" b="1">
                          <a:latin typeface="Arial" panose="020B0604020202020204" pitchFamily="34" charset="0"/>
                          <a:cs typeface="Arial" panose="020B0604020202020204" pitchFamily="34" charset="0"/>
                        </a:rPr>
                        <a:t>3. Promoting equality and inclusion, and reducing health and workforce inequalities</a:t>
                      </a:r>
                      <a:r>
                        <a:rPr lang="en-GB" sz="950" b="1">
                          <a:latin typeface="Arial" panose="020B0604020202020204" pitchFamily="34" charset="0"/>
                          <a:cs typeface="Arial" panose="020B0604020202020204" pitchFamily="34" charset="0"/>
                        </a:rPr>
                        <a:t> </a:t>
                      </a:r>
                    </a:p>
                  </a:txBody>
                  <a:tcPr/>
                </a:tc>
                <a:tc>
                  <a:txBody>
                    <a:bodyPr/>
                    <a:lstStyle/>
                    <a:p>
                      <a:pPr algn="just"/>
                      <a:r>
                        <a:rPr lang="en-US" sz="950">
                          <a:latin typeface="Arial" panose="020B0604020202020204" pitchFamily="34" charset="0"/>
                          <a:cs typeface="Arial" panose="020B0604020202020204" pitchFamily="34" charset="0"/>
                        </a:rPr>
                        <a:t>I am a member of a unitary board which identifies, understands and addresses variation and inequalities in the quality of care and outcomes to ensure there are improved services and outcomes for all patients and communities, including our workforce, and continued improvements to health and workforce inequalities.</a:t>
                      </a:r>
                      <a:endParaRPr lang="en-GB" sz="950">
                        <a:latin typeface="Arial" panose="020B0604020202020204" pitchFamily="34" charset="0"/>
                        <a:cs typeface="Arial" panose="020B0604020202020204" pitchFamily="34" charset="0"/>
                      </a:endParaRPr>
                    </a:p>
                  </a:txBody>
                  <a:tcPr/>
                </a:tc>
                <a:tc>
                  <a:txBody>
                    <a:bodyPr/>
                    <a:lstStyle/>
                    <a:p>
                      <a:pPr marL="228600" indent="-228600" algn="just">
                        <a:buAutoNum type="alphaLcPeriod"/>
                      </a:pPr>
                      <a:r>
                        <a:rPr lang="en-US" sz="950">
                          <a:latin typeface="Arial" panose="020B0604020202020204" pitchFamily="34" charset="0"/>
                          <a:cs typeface="Arial" panose="020B0604020202020204" pitchFamily="34" charset="0"/>
                        </a:rPr>
                        <a:t>improve population health outcomes and reduce health inequalities by improving access, experience and the quality of care</a:t>
                      </a:r>
                    </a:p>
                    <a:p>
                      <a:pPr marL="228600" indent="-228600" algn="just">
                        <a:buAutoNum type="alphaLcPeriod"/>
                      </a:pPr>
                      <a:endParaRPr lang="en-US" sz="950">
                        <a:latin typeface="Arial" panose="020B0604020202020204" pitchFamily="34" charset="0"/>
                        <a:cs typeface="Arial" panose="020B0604020202020204" pitchFamily="34" charset="0"/>
                      </a:endParaRPr>
                    </a:p>
                    <a:p>
                      <a:pPr marL="228600" indent="-228600" algn="just">
                        <a:buAutoNum type="alphaLcPeriod"/>
                      </a:pPr>
                      <a:r>
                        <a:rPr lang="en-US" sz="950">
                          <a:latin typeface="Arial" panose="020B0604020202020204" pitchFamily="34" charset="0"/>
                          <a:cs typeface="Arial" panose="020B0604020202020204" pitchFamily="34" charset="0"/>
                        </a:rPr>
                        <a:t>ensure that resource deployment takes account of the need to improve equity of health outcomes with measurable impact and identifiable outcomes</a:t>
                      </a:r>
                    </a:p>
                    <a:p>
                      <a:pPr marL="228600" indent="-228600" algn="just">
                        <a:buAutoNum type="alphaLcPeriod"/>
                      </a:pPr>
                      <a:endParaRPr lang="en-US" sz="950">
                        <a:latin typeface="Arial" panose="020B0604020202020204" pitchFamily="34" charset="0"/>
                        <a:cs typeface="Arial" panose="020B0604020202020204" pitchFamily="34" charset="0"/>
                      </a:endParaRPr>
                    </a:p>
                    <a:p>
                      <a:pPr marL="228600" indent="-228600" algn="just">
                        <a:buAutoNum type="alphaLcPeriod"/>
                      </a:pPr>
                      <a:r>
                        <a:rPr lang="en-US" sz="950">
                          <a:latin typeface="Arial" panose="020B0604020202020204" pitchFamily="34" charset="0"/>
                          <a:cs typeface="Arial" panose="020B0604020202020204" pitchFamily="34" charset="0"/>
                        </a:rPr>
                        <a:t>reduce workforce inequalities and promote inclusive and compassionate leadership across all staff groups</a:t>
                      </a:r>
                      <a:endParaRPr lang="en-GB" sz="950">
                        <a:latin typeface="Arial" panose="020B0604020202020204" pitchFamily="34" charset="0"/>
                        <a:cs typeface="Arial" panose="020B0604020202020204" pitchFamily="34" charset="0"/>
                      </a:endParaRPr>
                    </a:p>
                  </a:txBody>
                  <a:tcPr/>
                </a:tc>
                <a:tc>
                  <a:txBody>
                    <a:bodyPr/>
                    <a:lstStyle/>
                    <a:p>
                      <a:pPr marL="228600" indent="-228600" algn="just">
                        <a:buAutoNum type="alphaLcPeriod"/>
                      </a:pPr>
                      <a:r>
                        <a:rPr lang="en-US" sz="950">
                          <a:latin typeface="Arial" panose="020B0604020202020204" pitchFamily="34" charset="0"/>
                          <a:cs typeface="Arial" panose="020B0604020202020204" pitchFamily="34" charset="0"/>
                        </a:rPr>
                        <a:t>the need to work in partnership with other boards and </a:t>
                      </a:r>
                      <a:r>
                        <a:rPr lang="en-US" sz="950" err="1">
                          <a:latin typeface="Arial" panose="020B0604020202020204" pitchFamily="34" charset="0"/>
                          <a:cs typeface="Arial" panose="020B0604020202020204" pitchFamily="34" charset="0"/>
                        </a:rPr>
                        <a:t>organisations</a:t>
                      </a:r>
                      <a:r>
                        <a:rPr lang="en-US" sz="950">
                          <a:latin typeface="Arial" panose="020B0604020202020204" pitchFamily="34" charset="0"/>
                          <a:cs typeface="Arial" panose="020B0604020202020204" pitchFamily="34" charset="0"/>
                        </a:rPr>
                        <a:t> across the system to improve population health and reduce health inequalities (linked to Domain 6)</a:t>
                      </a:r>
                    </a:p>
                    <a:p>
                      <a:pPr marL="228600" indent="-228600" algn="just">
                        <a:buAutoNum type="alphaLcPeriod"/>
                      </a:pPr>
                      <a:endParaRPr lang="en-GB" sz="950">
                        <a:latin typeface="Arial" panose="020B0604020202020204" pitchFamily="34" charset="0"/>
                        <a:cs typeface="Arial" panose="020B0604020202020204" pitchFamily="34" charset="0"/>
                      </a:endParaRPr>
                    </a:p>
                  </a:txBody>
                  <a:tcPr/>
                </a:tc>
                <a:tc>
                  <a:txBody>
                    <a:bodyPr/>
                    <a:lstStyle/>
                    <a:p>
                      <a:pPr marL="228600" indent="-228600" algn="just">
                        <a:buAutoNum type="alphaLcPeriod"/>
                      </a:pPr>
                      <a:r>
                        <a:rPr lang="en-US" sz="950">
                          <a:latin typeface="Arial" panose="020B0604020202020204" pitchFamily="34" charset="0"/>
                          <a:cs typeface="Arial" panose="020B0604020202020204" pitchFamily="34" charset="0"/>
                        </a:rPr>
                        <a:t>the need for the board to consider population health risks as well as organisational and system risks</a:t>
                      </a:r>
                    </a:p>
                    <a:p>
                      <a:pPr marL="228600" indent="-228600" algn="just">
                        <a:buAutoNum type="alphaLcPeriod"/>
                      </a:pPr>
                      <a:endParaRPr lang="en-GB" sz="950">
                        <a:latin typeface="Arial" panose="020B0604020202020204" pitchFamily="34" charset="0"/>
                        <a:cs typeface="Arial" panose="020B0604020202020204" pitchFamily="34" charset="0"/>
                      </a:endParaRPr>
                    </a:p>
                  </a:txBody>
                  <a:tcPr/>
                </a:tc>
                <a:tc>
                  <a:txBody>
                    <a:bodyPr/>
                    <a:lstStyle/>
                    <a:p>
                      <a:pPr marL="228600" indent="-228600" algn="just">
                        <a:buAutoNum type="alphaLcPeriod"/>
                      </a:pPr>
                      <a:r>
                        <a:rPr lang="en-US" sz="950" b="0" i="0">
                          <a:solidFill>
                            <a:srgbClr val="202A30"/>
                          </a:solidFill>
                          <a:effectLst/>
                          <a:latin typeface="Arial" panose="020B0604020202020204" pitchFamily="34" charset="0"/>
                          <a:cs typeface="Arial" panose="020B0604020202020204" pitchFamily="34" charset="0"/>
                        </a:rPr>
                        <a:t>demonstrate social and cultural awareness and work professionally and</a:t>
                      </a:r>
                      <a:r>
                        <a:rPr lang="en-US" sz="950">
                          <a:latin typeface="Arial" panose="020B0604020202020204" pitchFamily="34" charset="0"/>
                          <a:cs typeface="Arial" panose="020B0604020202020204" pitchFamily="34" charset="0"/>
                        </a:rPr>
                        <a:t>thoughtfully with people from all backgrounds</a:t>
                      </a:r>
                    </a:p>
                    <a:p>
                      <a:pPr marL="228600" indent="-228600" algn="just">
                        <a:buAutoNum type="alphaLcPeriod"/>
                      </a:pPr>
                      <a:endParaRPr lang="en-US" sz="950">
                        <a:latin typeface="Arial" panose="020B0604020202020204" pitchFamily="34" charset="0"/>
                        <a:cs typeface="Arial" panose="020B0604020202020204" pitchFamily="34" charset="0"/>
                      </a:endParaRPr>
                    </a:p>
                    <a:p>
                      <a:pPr marL="228600" indent="-228600" algn="just">
                        <a:buAutoNum type="alphaLcPeriod"/>
                      </a:pPr>
                      <a:r>
                        <a:rPr lang="en-US" sz="950">
                          <a:latin typeface="Arial" panose="020B0604020202020204" pitchFamily="34" charset="0"/>
                          <a:cs typeface="Arial" panose="020B0604020202020204" pitchFamily="34" charset="0"/>
                        </a:rPr>
                        <a:t>encourage challenge to the way I lead and use this to continually improve my approaches to equality, diversity and inclusion and reducing health and workforce inequalities</a:t>
                      </a:r>
                      <a:endParaRPr lang="en-GB" sz="95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634369981"/>
                  </a:ext>
                </a:extLst>
              </a:tr>
              <a:tr h="16383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950" b="1" i="0" kern="1200">
                          <a:solidFill>
                            <a:schemeClr val="dk1"/>
                          </a:solidFill>
                          <a:effectLst/>
                          <a:latin typeface="Arial" panose="020B0604020202020204" pitchFamily="34" charset="0"/>
                          <a:ea typeface="+mn-ea"/>
                          <a:cs typeface="Arial" panose="020B0604020202020204" pitchFamily="34" charset="0"/>
                        </a:rPr>
                        <a:t>4. Providing robust governance and assurance</a:t>
                      </a:r>
                    </a:p>
                  </a:txBody>
                  <a:tcPr/>
                </a:tc>
                <a:tc>
                  <a:txBody>
                    <a:bodyPr/>
                    <a:lstStyle/>
                    <a:p>
                      <a:pPr algn="just"/>
                      <a:r>
                        <a:rPr lang="en-US" sz="950">
                          <a:latin typeface="Arial" panose="020B0604020202020204" pitchFamily="34" charset="0"/>
                          <a:cs typeface="Arial" panose="020B0604020202020204" pitchFamily="34" charset="0"/>
                        </a:rPr>
                        <a:t>I understand my responsibilities as a board member and how we work together as a unitary board to reach collective agreement on our approach and decisions. We use a variety of information sources and data to assure our financial performance, quality and safety frameworks, workforce arrangements and operational delivery. We are visible throughout the </a:t>
                      </a:r>
                      <a:r>
                        <a:rPr lang="en-US" sz="950" err="1">
                          <a:latin typeface="Arial" panose="020B0604020202020204" pitchFamily="34" charset="0"/>
                          <a:cs typeface="Arial" panose="020B0604020202020204" pitchFamily="34" charset="0"/>
                        </a:rPr>
                        <a:t>organisation</a:t>
                      </a:r>
                      <a:r>
                        <a:rPr lang="en-US" sz="950">
                          <a:latin typeface="Arial" panose="020B0604020202020204" pitchFamily="34" charset="0"/>
                          <a:cs typeface="Arial" panose="020B0604020202020204" pitchFamily="34" charset="0"/>
                        </a:rPr>
                        <a:t> and our leadership is underpinned by the </a:t>
                      </a:r>
                      <a:r>
                        <a:rPr lang="en-US" sz="950" err="1">
                          <a:latin typeface="Arial" panose="020B0604020202020204" pitchFamily="34" charset="0"/>
                          <a:cs typeface="Arial" panose="020B0604020202020204" pitchFamily="34" charset="0"/>
                        </a:rPr>
                        <a:t>organisation’s</a:t>
                      </a:r>
                      <a:r>
                        <a:rPr lang="en-US" sz="950">
                          <a:latin typeface="Arial" panose="020B0604020202020204" pitchFamily="34" charset="0"/>
                          <a:cs typeface="Arial" panose="020B0604020202020204" pitchFamily="34" charset="0"/>
                        </a:rPr>
                        <a:t> </a:t>
                      </a:r>
                      <a:r>
                        <a:rPr lang="en-US" sz="950" err="1">
                          <a:latin typeface="Arial" panose="020B0604020202020204" pitchFamily="34" charset="0"/>
                          <a:cs typeface="Arial" panose="020B0604020202020204" pitchFamily="34" charset="0"/>
                        </a:rPr>
                        <a:t>behaviours</a:t>
                      </a:r>
                      <a:r>
                        <a:rPr lang="en-US" sz="950">
                          <a:latin typeface="Arial" panose="020B0604020202020204" pitchFamily="34" charset="0"/>
                          <a:cs typeface="Arial" panose="020B0604020202020204" pitchFamily="34" charset="0"/>
                        </a:rPr>
                        <a:t>, values and standards. We are seen as a Well Led </a:t>
                      </a:r>
                      <a:r>
                        <a:rPr lang="en-US" sz="950" err="1">
                          <a:latin typeface="Arial" panose="020B0604020202020204" pitchFamily="34" charset="0"/>
                          <a:cs typeface="Arial" panose="020B0604020202020204" pitchFamily="34" charset="0"/>
                        </a:rPr>
                        <a:t>organisation</a:t>
                      </a:r>
                      <a:r>
                        <a:rPr lang="en-US" sz="950">
                          <a:latin typeface="Arial" panose="020B0604020202020204" pitchFamily="34" charset="0"/>
                          <a:cs typeface="Arial" panose="020B0604020202020204" pitchFamily="34" charset="0"/>
                        </a:rPr>
                        <a:t> and we understand the vital importance of working collaboratively.</a:t>
                      </a:r>
                      <a:endParaRPr lang="en-GB" sz="950">
                        <a:latin typeface="Arial" panose="020B0604020202020204" pitchFamily="34" charset="0"/>
                        <a:cs typeface="Arial" panose="020B0604020202020204" pitchFamily="34" charset="0"/>
                      </a:endParaRPr>
                    </a:p>
                  </a:txBody>
                  <a:tcPr/>
                </a:tc>
                <a:tc>
                  <a:txBody>
                    <a:bodyPr/>
                    <a:lstStyle/>
                    <a:p>
                      <a:pPr marL="228600" indent="-228600" algn="just">
                        <a:buAutoNum type="alphaLcPeriod"/>
                      </a:pPr>
                      <a:r>
                        <a:rPr lang="en-US" sz="950">
                          <a:latin typeface="Arial" panose="020B0604020202020204" pitchFamily="34" charset="0"/>
                          <a:cs typeface="Arial" panose="020B0604020202020204" pitchFamily="34" charset="0"/>
                        </a:rPr>
                        <a:t>working collaboratively on the implementation of agreed strategies</a:t>
                      </a:r>
                    </a:p>
                    <a:p>
                      <a:pPr marL="228600" indent="-228600" algn="just">
                        <a:buAutoNum type="alphaLcPeriod"/>
                      </a:pPr>
                      <a:endParaRPr lang="en-US" sz="950">
                        <a:latin typeface="Arial" panose="020B0604020202020204" pitchFamily="34" charset="0"/>
                        <a:cs typeface="Arial" panose="020B0604020202020204" pitchFamily="34" charset="0"/>
                      </a:endParaRPr>
                    </a:p>
                    <a:p>
                      <a:pPr marL="228600" indent="-228600" algn="just">
                        <a:buAutoNum type="alphaLcPeriod"/>
                      </a:pPr>
                      <a:r>
                        <a:rPr lang="en-US" sz="950">
                          <a:latin typeface="Arial" panose="020B0604020202020204" pitchFamily="34" charset="0"/>
                          <a:cs typeface="Arial" panose="020B0604020202020204" pitchFamily="34" charset="0"/>
                        </a:rPr>
                        <a:t>participating in robust and respectful debate and constructive </a:t>
                      </a:r>
                    </a:p>
                    <a:p>
                      <a:pPr marL="228600" indent="-228600" algn="just">
                        <a:buAutoNum type="alphaLcPeriod"/>
                      </a:pPr>
                      <a:endParaRPr lang="en-US" sz="950">
                        <a:latin typeface="Arial" panose="020B0604020202020204" pitchFamily="34" charset="0"/>
                        <a:cs typeface="Arial" panose="020B0604020202020204" pitchFamily="34" charset="0"/>
                      </a:endParaRPr>
                    </a:p>
                    <a:p>
                      <a:pPr marL="228600" indent="-228600" algn="just">
                        <a:buAutoNum type="alphaLcPeriod"/>
                      </a:pPr>
                      <a:r>
                        <a:rPr lang="en-US" sz="950">
                          <a:latin typeface="Arial" panose="020B0604020202020204" pitchFamily="34" charset="0"/>
                          <a:cs typeface="Arial" panose="020B0604020202020204" pitchFamily="34" charset="0"/>
                        </a:rPr>
                        <a:t>challenge to other board members</a:t>
                      </a:r>
                    </a:p>
                    <a:p>
                      <a:pPr marL="228600" indent="-228600" algn="just">
                        <a:buAutoNum type="alphaLcPeriod"/>
                      </a:pPr>
                      <a:endParaRPr lang="en-US" sz="950">
                        <a:latin typeface="Arial" panose="020B0604020202020204" pitchFamily="34" charset="0"/>
                        <a:cs typeface="Arial" panose="020B0604020202020204" pitchFamily="34" charset="0"/>
                      </a:endParaRPr>
                    </a:p>
                    <a:p>
                      <a:pPr marL="228600" indent="-228600" algn="just">
                        <a:buAutoNum type="alphaLcPeriod"/>
                      </a:pPr>
                      <a:r>
                        <a:rPr lang="en-US" sz="950">
                          <a:latin typeface="Arial" panose="020B0604020202020204" pitchFamily="34" charset="0"/>
                          <a:cs typeface="Arial" panose="020B0604020202020204" pitchFamily="34" charset="0"/>
                        </a:rPr>
                        <a:t>being bound by collective decisions based on objective evaluation of research, evidence, risks and options</a:t>
                      </a:r>
                    </a:p>
                    <a:p>
                      <a:pPr marL="228600" indent="-228600" algn="just">
                        <a:buAutoNum type="alphaLcPeriod"/>
                      </a:pPr>
                      <a:endParaRPr lang="en-US" sz="950">
                        <a:latin typeface="Arial" panose="020B0604020202020204" pitchFamily="34" charset="0"/>
                        <a:cs typeface="Arial" panose="020B0604020202020204" pitchFamily="34" charset="0"/>
                      </a:endParaRPr>
                    </a:p>
                    <a:p>
                      <a:pPr marL="228600" indent="-228600" algn="just">
                        <a:buAutoNum type="alphaLcPeriod"/>
                      </a:pPr>
                      <a:r>
                        <a:rPr lang="en-US" sz="950">
                          <a:latin typeface="Arial" panose="020B0604020202020204" pitchFamily="34" charset="0"/>
                          <a:cs typeface="Arial" panose="020B0604020202020204" pitchFamily="34" charset="0"/>
                        </a:rPr>
                        <a:t>contributing to effective governance and risk management arrangements</a:t>
                      </a:r>
                    </a:p>
                    <a:p>
                      <a:pPr marL="228600" indent="-228600" algn="just">
                        <a:buAutoNum type="alphaLcPeriod"/>
                      </a:pPr>
                      <a:endParaRPr lang="en-US" sz="950">
                        <a:latin typeface="Arial" panose="020B0604020202020204" pitchFamily="34" charset="0"/>
                        <a:cs typeface="Arial" panose="020B0604020202020204" pitchFamily="34" charset="0"/>
                      </a:endParaRPr>
                    </a:p>
                    <a:p>
                      <a:pPr marL="228600" indent="-228600" algn="just">
                        <a:buAutoNum type="alphaLcPeriod"/>
                      </a:pPr>
                      <a:r>
                        <a:rPr lang="en-US" sz="950">
                          <a:latin typeface="Arial" panose="020B0604020202020204" pitchFamily="34" charset="0"/>
                          <a:cs typeface="Arial" panose="020B0604020202020204" pitchFamily="34" charset="0"/>
                        </a:rPr>
                        <a:t>contributing to evaluation and development of board effectiveness.</a:t>
                      </a:r>
                      <a:endParaRPr lang="en-GB" sz="950">
                        <a:latin typeface="Arial" panose="020B0604020202020204" pitchFamily="34" charset="0"/>
                        <a:cs typeface="Arial" panose="020B0604020202020204" pitchFamily="34" charset="0"/>
                      </a:endParaRPr>
                    </a:p>
                  </a:txBody>
                  <a:tcPr/>
                </a:tc>
                <a:tc>
                  <a:txBody>
                    <a:bodyPr/>
                    <a:lstStyle/>
                    <a:p>
                      <a:pPr algn="just"/>
                      <a:r>
                        <a:rPr lang="en-US" sz="950">
                          <a:latin typeface="Arial" panose="020B0604020202020204" pitchFamily="34" charset="0"/>
                          <a:cs typeface="Arial" panose="020B0604020202020204" pitchFamily="34" charset="0"/>
                        </a:rPr>
                        <a:t> I understand board member responsibilities and my individual contribution in relation to:</a:t>
                      </a:r>
                    </a:p>
                    <a:p>
                      <a:pPr marL="228600" indent="-228600" algn="just">
                        <a:buAutoNum type="alphaLcPeriod"/>
                      </a:pPr>
                      <a:r>
                        <a:rPr lang="en-US" sz="950">
                          <a:latin typeface="Arial" panose="020B0604020202020204" pitchFamily="34" charset="0"/>
                          <a:cs typeface="Arial" panose="020B0604020202020204" pitchFamily="34" charset="0"/>
                        </a:rPr>
                        <a:t>financial performance</a:t>
                      </a:r>
                    </a:p>
                    <a:p>
                      <a:pPr marL="228600" indent="-228600" algn="just">
                        <a:buAutoNum type="alphaLcPeriod"/>
                      </a:pPr>
                      <a:r>
                        <a:rPr lang="en-US" sz="950">
                          <a:latin typeface="Arial" panose="020B0604020202020204" pitchFamily="34" charset="0"/>
                          <a:cs typeface="Arial" panose="020B0604020202020204" pitchFamily="34" charset="0"/>
                        </a:rPr>
                        <a:t>establishing and maintaining arrangements to meet statutory duties, national and local system priorities</a:t>
                      </a:r>
                    </a:p>
                    <a:p>
                      <a:pPr marL="228600" indent="-228600" algn="just">
                        <a:buAutoNum type="alphaLcPeriod"/>
                      </a:pPr>
                      <a:r>
                        <a:rPr lang="en-US" sz="950">
                          <a:latin typeface="Arial" panose="020B0604020202020204" pitchFamily="34" charset="0"/>
                          <a:cs typeface="Arial" panose="020B0604020202020204" pitchFamily="34" charset="0"/>
                        </a:rPr>
                        <a:t>delivery of high quality and safe care</a:t>
                      </a:r>
                    </a:p>
                    <a:p>
                      <a:pPr marL="228600" indent="-228600" algn="just">
                        <a:buAutoNum type="alphaLcPeriod"/>
                      </a:pPr>
                      <a:r>
                        <a:rPr lang="en-US" sz="950">
                          <a:latin typeface="Arial" panose="020B0604020202020204" pitchFamily="34" charset="0"/>
                          <a:cs typeface="Arial" panose="020B0604020202020204" pitchFamily="34" charset="0"/>
                        </a:rPr>
                        <a:t>continuous, measurable improvement</a:t>
                      </a:r>
                    </a:p>
                    <a:p>
                      <a:pPr algn="just"/>
                      <a:endParaRPr lang="en-US" sz="950">
                        <a:latin typeface="Arial" panose="020B0604020202020204" pitchFamily="34" charset="0"/>
                        <a:cs typeface="Arial" panose="020B0604020202020204" pitchFamily="34" charset="0"/>
                      </a:endParaRPr>
                    </a:p>
                    <a:p>
                      <a:pPr algn="just"/>
                      <a:r>
                        <a:rPr lang="en-US" sz="950">
                          <a:latin typeface="Arial" panose="020B0604020202020204" pitchFamily="34" charset="0"/>
                          <a:cs typeface="Arial" panose="020B0604020202020204" pitchFamily="34" charset="0"/>
                        </a:rPr>
                        <a:t>I assess and understand:</a:t>
                      </a:r>
                    </a:p>
                    <a:p>
                      <a:pPr marL="228600" indent="-228600" algn="just">
                        <a:buAutoNum type="alphaLcPeriod"/>
                      </a:pPr>
                      <a:r>
                        <a:rPr lang="en-US" sz="950">
                          <a:latin typeface="Arial" panose="020B0604020202020204" pitchFamily="34" charset="0"/>
                          <a:cs typeface="Arial" panose="020B0604020202020204" pitchFamily="34" charset="0"/>
                        </a:rPr>
                        <a:t>the level and quality of assurance from the board’s committees and other sources</a:t>
                      </a:r>
                    </a:p>
                    <a:p>
                      <a:pPr marL="228600" indent="-228600" algn="just">
                        <a:buAutoNum type="alphaLcPeriod"/>
                      </a:pPr>
                      <a:r>
                        <a:rPr lang="en-US" sz="950">
                          <a:latin typeface="Arial" panose="020B0604020202020204" pitchFamily="34" charset="0"/>
                          <a:cs typeface="Arial" panose="020B0604020202020204" pitchFamily="34" charset="0"/>
                        </a:rPr>
                        <a:t>where I need to challenge other board members to provide evidence and assurance on risks and how they impact decision making</a:t>
                      </a:r>
                    </a:p>
                    <a:p>
                      <a:pPr marL="228600" indent="-228600" algn="just">
                        <a:buAutoNum type="alphaLcPeriod"/>
                      </a:pPr>
                      <a:r>
                        <a:rPr lang="en-US" sz="950">
                          <a:latin typeface="Arial" panose="020B0604020202020204" pitchFamily="34" charset="0"/>
                          <a:cs typeface="Arial" panose="020B0604020202020204" pitchFamily="34" charset="0"/>
                        </a:rPr>
                        <a:t>how to proactively monitor my </a:t>
                      </a:r>
                      <a:r>
                        <a:rPr lang="en-US" sz="950" err="1">
                          <a:latin typeface="Arial" panose="020B0604020202020204" pitchFamily="34" charset="0"/>
                          <a:cs typeface="Arial" panose="020B0604020202020204" pitchFamily="34" charset="0"/>
                        </a:rPr>
                        <a:t>organisation’s</a:t>
                      </a:r>
                      <a:r>
                        <a:rPr lang="en-US" sz="950">
                          <a:latin typeface="Arial" panose="020B0604020202020204" pitchFamily="34" charset="0"/>
                          <a:cs typeface="Arial" panose="020B0604020202020204" pitchFamily="34" charset="0"/>
                        </a:rPr>
                        <a:t> risks through the use of the Board Assurance Framework, the risk management strategy and risk appetite statements</a:t>
                      </a:r>
                    </a:p>
                    <a:p>
                      <a:pPr marL="228600" indent="-228600" algn="just">
                        <a:buAutoNum type="alphaLcPeriod"/>
                      </a:pPr>
                      <a:r>
                        <a:rPr lang="en-US" sz="950">
                          <a:latin typeface="Arial" panose="020B0604020202020204" pitchFamily="34" charset="0"/>
                          <a:cs typeface="Arial" panose="020B0604020202020204" pitchFamily="34" charset="0"/>
                        </a:rPr>
                        <a:t>the use of intelligence and data from a variety of sources to </a:t>
                      </a:r>
                      <a:r>
                        <a:rPr lang="en-US" sz="950" err="1">
                          <a:latin typeface="Arial" panose="020B0604020202020204" pitchFamily="34" charset="0"/>
                          <a:cs typeface="Arial" panose="020B0604020202020204" pitchFamily="34" charset="0"/>
                        </a:rPr>
                        <a:t>recognise</a:t>
                      </a:r>
                      <a:r>
                        <a:rPr lang="en-US" sz="950">
                          <a:latin typeface="Arial" panose="020B0604020202020204" pitchFamily="34" charset="0"/>
                          <a:cs typeface="Arial" panose="020B0604020202020204" pitchFamily="34" charset="0"/>
                        </a:rPr>
                        <a:t> and identify early warning signals and risks – including, for example, incident data; surveys; external reviews; regulatory intelligence; understanding variation and inequalities.</a:t>
                      </a:r>
                      <a:endParaRPr lang="en-GB" sz="950">
                        <a:latin typeface="Arial" panose="020B0604020202020204" pitchFamily="34" charset="0"/>
                        <a:cs typeface="Arial" panose="020B0604020202020204" pitchFamily="34" charset="0"/>
                      </a:endParaRPr>
                    </a:p>
                  </a:txBody>
                  <a:tcPr/>
                </a:tc>
                <a:tc>
                  <a:txBody>
                    <a:bodyPr/>
                    <a:lstStyle/>
                    <a:p>
                      <a:pPr marL="228600" indent="-228600" algn="just">
                        <a:buAutoNum type="alphaLcPeriod"/>
                      </a:pPr>
                      <a:r>
                        <a:rPr lang="en-US" sz="950">
                          <a:latin typeface="Arial" panose="020B0604020202020204" pitchFamily="34" charset="0"/>
                          <a:cs typeface="Arial" panose="020B0604020202020204" pitchFamily="34" charset="0"/>
                        </a:rPr>
                        <a:t>the need to triangulate observations from direct engagement with staff, patients and service users, and engagement with stakeholders</a:t>
                      </a:r>
                    </a:p>
                    <a:p>
                      <a:pPr marL="228600" indent="-228600" algn="just">
                        <a:buAutoNum type="alphaLcPeriod"/>
                      </a:pPr>
                      <a:endParaRPr lang="en-US" sz="950">
                        <a:latin typeface="Arial" panose="020B0604020202020204" pitchFamily="34" charset="0"/>
                        <a:cs typeface="Arial" panose="020B0604020202020204" pitchFamily="34" charset="0"/>
                      </a:endParaRPr>
                    </a:p>
                    <a:p>
                      <a:pPr marL="228600" indent="-228600" algn="just">
                        <a:buAutoNum type="alphaLcPeriod"/>
                      </a:pPr>
                      <a:r>
                        <a:rPr lang="en-US" sz="950">
                          <a:latin typeface="Arial" panose="020B0604020202020204" pitchFamily="34" charset="0"/>
                          <a:cs typeface="Arial" panose="020B0604020202020204" pitchFamily="34" charset="0"/>
                        </a:rPr>
                        <a:t>working across systems, particularly in responding to patient safety incidents, and an understanding of how this links with continuous quality improvement</a:t>
                      </a:r>
                      <a:endParaRPr lang="en-GB" sz="950">
                        <a:latin typeface="Arial" panose="020B0604020202020204" pitchFamily="34" charset="0"/>
                        <a:cs typeface="Arial" panose="020B0604020202020204" pitchFamily="34" charset="0"/>
                      </a:endParaRPr>
                    </a:p>
                  </a:txBody>
                  <a:tcPr/>
                </a:tc>
                <a:tc>
                  <a:txBody>
                    <a:bodyPr/>
                    <a:lstStyle/>
                    <a:p>
                      <a:pPr marL="228600" indent="-228600" algn="just">
                        <a:buAutoNum type="alphaLcPeriod"/>
                      </a:pPr>
                      <a:r>
                        <a:rPr lang="en-US" sz="950">
                          <a:latin typeface="Arial" panose="020B0604020202020204" pitchFamily="34" charset="0"/>
                          <a:cs typeface="Arial" panose="020B0604020202020204" pitchFamily="34" charset="0"/>
                        </a:rPr>
                        <a:t>understand the individual and collective strengths of the board, and I use my personal and professional knowledge and experience to contribute at the board and support others to do the same</a:t>
                      </a:r>
                    </a:p>
                    <a:p>
                      <a:pPr marL="228600" indent="-228600" algn="just">
                        <a:buAutoNum type="alphaLcPeriod"/>
                      </a:pPr>
                      <a:endParaRPr lang="en-GB" sz="95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450346936"/>
                  </a:ext>
                </a:extLst>
              </a:tr>
            </a:tbl>
          </a:graphicData>
        </a:graphic>
      </p:graphicFrame>
    </p:spTree>
    <p:extLst>
      <p:ext uri="{BB962C8B-B14F-4D97-AF65-F5344CB8AC3E}">
        <p14:creationId xmlns:p14="http://schemas.microsoft.com/office/powerpoint/2010/main" val="27716391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2916F7-3A8A-B277-B567-2A754FDEB13E}"/>
            </a:ext>
          </a:extLst>
        </p:cNvPr>
        <p:cNvGrpSpPr/>
        <p:nvPr/>
      </p:nvGrpSpPr>
      <p:grpSpPr>
        <a:xfrm>
          <a:off x="0" y="0"/>
          <a:ext cx="0" cy="0"/>
          <a:chOff x="0" y="0"/>
          <a:chExt cx="0" cy="0"/>
        </a:xfrm>
      </p:grpSpPr>
      <p:pic>
        <p:nvPicPr>
          <p:cNvPr id="4" name="Picture 3" descr="A black background with a black square&#10;&#10;AI-generated content may be incorrect.">
            <a:extLst>
              <a:ext uri="{FF2B5EF4-FFF2-40B4-BE49-F238E27FC236}">
                <a16:creationId xmlns:a16="http://schemas.microsoft.com/office/drawing/2014/main" id="{A617E8D4-1504-A367-BF66-47AE0C3B606E}"/>
              </a:ext>
            </a:extLst>
          </p:cNvPr>
          <p:cNvPicPr>
            <a:picLocks noChangeAspect="1"/>
          </p:cNvPicPr>
          <p:nvPr/>
        </p:nvPicPr>
        <p:blipFill>
          <a:blip r:embed="rId3">
            <a:extLst>
              <a:ext uri="{28A0092B-C50C-407E-A947-70E740481C1C}">
                <a14:useLocalDpi xmlns:a14="http://schemas.microsoft.com/office/drawing/2010/main" val="0"/>
              </a:ext>
            </a:extLst>
          </a:blip>
          <a:srcRect l="9406" t="87710" r="79190"/>
          <a:stretch>
            <a:fillRect/>
          </a:stretch>
        </p:blipFill>
        <p:spPr>
          <a:xfrm>
            <a:off x="1358018" y="6369113"/>
            <a:ext cx="1346377" cy="488887"/>
          </a:xfrm>
          <a:prstGeom prst="rect">
            <a:avLst/>
          </a:prstGeom>
        </p:spPr>
      </p:pic>
      <p:pic>
        <p:nvPicPr>
          <p:cNvPr id="3" name="Picture 2" descr="A black background with a black square&#10;&#10;AI-generated content may be incorrect.">
            <a:extLst>
              <a:ext uri="{FF2B5EF4-FFF2-40B4-BE49-F238E27FC236}">
                <a16:creationId xmlns:a16="http://schemas.microsoft.com/office/drawing/2014/main" id="{B976E057-005D-B0DF-DF34-2114D78E9601}"/>
              </a:ext>
            </a:extLst>
          </p:cNvPr>
          <p:cNvPicPr>
            <a:picLocks noChangeAspect="1"/>
          </p:cNvPicPr>
          <p:nvPr/>
        </p:nvPicPr>
        <p:blipFill>
          <a:blip r:embed="rId3">
            <a:extLst>
              <a:ext uri="{28A0092B-C50C-407E-A947-70E740481C1C}">
                <a14:useLocalDpi xmlns:a14="http://schemas.microsoft.com/office/drawing/2010/main" val="0"/>
              </a:ext>
            </a:extLst>
          </a:blip>
          <a:srcRect t="81656" r="90799"/>
          <a:stretch>
            <a:fillRect/>
          </a:stretch>
        </p:blipFill>
        <p:spPr>
          <a:xfrm>
            <a:off x="1" y="5994399"/>
            <a:ext cx="1285592" cy="863601"/>
          </a:xfrm>
          <a:prstGeom prst="rect">
            <a:avLst/>
          </a:prstGeom>
        </p:spPr>
      </p:pic>
      <p:sp>
        <p:nvSpPr>
          <p:cNvPr id="2" name="Title 1">
            <a:extLst>
              <a:ext uri="{FF2B5EF4-FFF2-40B4-BE49-F238E27FC236}">
                <a16:creationId xmlns:a16="http://schemas.microsoft.com/office/drawing/2014/main" id="{B36DF3C5-AC3D-96FE-2407-21107F1920EE}"/>
              </a:ext>
            </a:extLst>
          </p:cNvPr>
          <p:cNvSpPr>
            <a:spLocks noGrp="1"/>
          </p:cNvSpPr>
          <p:nvPr>
            <p:ph type="title"/>
          </p:nvPr>
        </p:nvSpPr>
        <p:spPr>
          <a:xfrm>
            <a:off x="113614" y="254790"/>
            <a:ext cx="10515600" cy="343031"/>
          </a:xfrm>
        </p:spPr>
        <p:txBody>
          <a:bodyPr>
            <a:normAutofit fontScale="90000"/>
          </a:bodyPr>
          <a:lstStyle/>
          <a:p>
            <a:r>
              <a:rPr lang="en-GB" sz="3600" b="1">
                <a:solidFill>
                  <a:srgbClr val="005EB8"/>
                </a:solidFill>
                <a:cs typeface="Aharoni" pitchFamily="2" charset="-79"/>
              </a:rPr>
              <a:t>NHS Leadership Competency Framework (iii)</a:t>
            </a:r>
            <a:endParaRPr lang="en-GB" sz="3600"/>
          </a:p>
        </p:txBody>
      </p:sp>
      <p:sp>
        <p:nvSpPr>
          <p:cNvPr id="6" name="Content Placeholder 5">
            <a:extLst>
              <a:ext uri="{FF2B5EF4-FFF2-40B4-BE49-F238E27FC236}">
                <a16:creationId xmlns:a16="http://schemas.microsoft.com/office/drawing/2014/main" id="{94F0FF64-898F-DE15-8A9B-73325355CA9E}"/>
              </a:ext>
            </a:extLst>
          </p:cNvPr>
          <p:cNvSpPr>
            <a:spLocks noGrp="1"/>
          </p:cNvSpPr>
          <p:nvPr>
            <p:ph idx="1"/>
          </p:nvPr>
        </p:nvSpPr>
        <p:spPr>
          <a:xfrm>
            <a:off x="152399" y="974935"/>
            <a:ext cx="11756571" cy="2671779"/>
          </a:xfrm>
        </p:spPr>
        <p:txBody>
          <a:bodyPr>
            <a:normAutofit/>
          </a:bodyPr>
          <a:lstStyle/>
          <a:p>
            <a:pPr marL="0" lvl="0" indent="0">
              <a:buNone/>
            </a:pPr>
            <a:endParaRPr lang="en-GB" b="1"/>
          </a:p>
          <a:p>
            <a:pPr marL="0" indent="0">
              <a:buNone/>
            </a:pPr>
            <a:endParaRPr lang="en-GB"/>
          </a:p>
          <a:p>
            <a:pPr marL="0" indent="0">
              <a:buNone/>
            </a:pPr>
            <a:endParaRPr lang="en-GB"/>
          </a:p>
        </p:txBody>
      </p:sp>
      <p:sp>
        <p:nvSpPr>
          <p:cNvPr id="5" name="TextBox 4">
            <a:extLst>
              <a:ext uri="{FF2B5EF4-FFF2-40B4-BE49-F238E27FC236}">
                <a16:creationId xmlns:a16="http://schemas.microsoft.com/office/drawing/2014/main" id="{E45D9AF7-433B-B870-4F5B-D1D3DC87AB69}"/>
              </a:ext>
            </a:extLst>
          </p:cNvPr>
          <p:cNvSpPr txBox="1"/>
          <p:nvPr/>
        </p:nvSpPr>
        <p:spPr>
          <a:xfrm>
            <a:off x="78983" y="641262"/>
            <a:ext cx="11662996" cy="5416868"/>
          </a:xfrm>
          <a:prstGeom prst="rect">
            <a:avLst/>
          </a:prstGeom>
          <a:noFill/>
        </p:spPr>
        <p:txBody>
          <a:bodyPr wrap="square">
            <a:spAutoFit/>
          </a:bodyPr>
          <a:lstStyle/>
          <a:p>
            <a:pPr>
              <a:defRPr/>
            </a:pPr>
            <a:r>
              <a:rPr lang="en-US" sz="1200"/>
              <a:t>All ICB Board Members are expected to demonstrate and role model  the  competencies contained in the NHS Leadership  Competency Framework for Board Members:</a:t>
            </a:r>
          </a:p>
          <a:p>
            <a:pPr>
              <a:defRPr/>
            </a:pPr>
            <a:endParaRPr lang="en-US"/>
          </a:p>
          <a:p>
            <a:pPr>
              <a:defRPr/>
            </a:pPr>
            <a:endParaRPr lang="en-US"/>
          </a:p>
          <a:p>
            <a:pPr>
              <a:defRPr/>
            </a:pPr>
            <a:endParaRPr lang="en-US">
              <a:solidFill>
                <a:srgbClr val="467886"/>
              </a:solidFill>
            </a:endParaRPr>
          </a:p>
          <a:p>
            <a:pPr>
              <a:defRPr/>
            </a:pPr>
            <a:endParaRPr lang="en-US">
              <a:solidFill>
                <a:srgbClr val="467886"/>
              </a:solidFill>
            </a:endParaRPr>
          </a:p>
          <a:p>
            <a:pPr>
              <a:defRPr/>
            </a:pPr>
            <a:endParaRPr lang="en-US">
              <a:solidFill>
                <a:srgbClr val="467886"/>
              </a:solidFill>
            </a:endParaRPr>
          </a:p>
          <a:p>
            <a:pPr>
              <a:defRPr/>
            </a:pPr>
            <a:endParaRPr lang="en-US">
              <a:solidFill>
                <a:srgbClr val="467886"/>
              </a:solidFill>
            </a:endParaRPr>
          </a:p>
          <a:p>
            <a:pPr>
              <a:defRPr/>
            </a:pPr>
            <a:endParaRPr lang="en-US">
              <a:solidFill>
                <a:srgbClr val="467886"/>
              </a:solidFill>
            </a:endParaRPr>
          </a:p>
          <a:p>
            <a:pPr>
              <a:defRPr/>
            </a:pPr>
            <a:endParaRPr lang="en-US">
              <a:solidFill>
                <a:srgbClr val="467886"/>
              </a:solidFill>
            </a:endParaRPr>
          </a:p>
          <a:p>
            <a:pPr>
              <a:defRPr/>
            </a:pPr>
            <a:endParaRPr lang="en-US">
              <a:solidFill>
                <a:srgbClr val="467886"/>
              </a:solidFill>
            </a:endParaRPr>
          </a:p>
          <a:p>
            <a:pPr>
              <a:defRPr/>
            </a:pPr>
            <a:endParaRPr lang="en-US">
              <a:solidFill>
                <a:srgbClr val="467886"/>
              </a:solidFill>
            </a:endParaRPr>
          </a:p>
          <a:p>
            <a:pPr>
              <a:defRPr/>
            </a:pPr>
            <a:endParaRPr lang="en-US">
              <a:solidFill>
                <a:srgbClr val="467886"/>
              </a:solidFill>
            </a:endParaRPr>
          </a:p>
          <a:p>
            <a:pPr>
              <a:defRPr/>
            </a:pPr>
            <a:endParaRPr lang="en-US">
              <a:solidFill>
                <a:srgbClr val="467886"/>
              </a:solidFill>
            </a:endParaRPr>
          </a:p>
          <a:p>
            <a:pPr>
              <a:defRPr/>
            </a:pPr>
            <a:endParaRPr lang="en-US">
              <a:solidFill>
                <a:srgbClr val="467886"/>
              </a:solidFill>
            </a:endParaRPr>
          </a:p>
          <a:p>
            <a:pPr>
              <a:defRPr/>
            </a:pPr>
            <a:endParaRPr lang="en-US">
              <a:solidFill>
                <a:srgbClr val="467886"/>
              </a:solidFill>
            </a:endParaRPr>
          </a:p>
          <a:p>
            <a:pPr>
              <a:defRPr/>
            </a:pPr>
            <a:endParaRPr lang="en-US">
              <a:solidFill>
                <a:srgbClr val="467886"/>
              </a:solidFill>
            </a:endParaRPr>
          </a:p>
          <a:p>
            <a:pPr>
              <a:defRPr/>
            </a:pPr>
            <a:endParaRPr lang="en-US">
              <a:solidFill>
                <a:srgbClr val="467886"/>
              </a:solidFill>
            </a:endParaRPr>
          </a:p>
          <a:p>
            <a:pPr>
              <a:defRPr/>
            </a:pPr>
            <a:endParaRPr lang="en-US">
              <a:solidFill>
                <a:srgbClr val="467886"/>
              </a:solidFill>
            </a:endParaRPr>
          </a:p>
          <a:p>
            <a:pPr>
              <a:defRPr/>
            </a:pPr>
            <a:endParaRPr lang="en-GB" sz="1400">
              <a:latin typeface="Arial" panose="020B0604020202020204" pitchFamily="34" charset="0"/>
              <a:cs typeface="Arial" panose="020B0604020202020204" pitchFamily="34" charset="0"/>
            </a:endParaRPr>
          </a:p>
          <a:p>
            <a:pPr marL="342900" indent="-342900">
              <a:buFont typeface="Arial" panose="020B0604020202020204" pitchFamily="34" charset="0"/>
              <a:buChar char="•"/>
              <a:defRPr/>
            </a:pPr>
            <a:endParaRPr lang="en-US" sz="1400">
              <a:solidFill>
                <a:prstClr val="black"/>
              </a:solidFill>
              <a:latin typeface="Arial" panose="020B0604020202020204" pitchFamily="34" charset="0"/>
              <a:cs typeface="Arial" panose="020B0604020202020204" pitchFamily="34" charset="0"/>
            </a:endParaRPr>
          </a:p>
        </p:txBody>
      </p:sp>
      <p:graphicFrame>
        <p:nvGraphicFramePr>
          <p:cNvPr id="7" name="Table 6">
            <a:extLst>
              <a:ext uri="{FF2B5EF4-FFF2-40B4-BE49-F238E27FC236}">
                <a16:creationId xmlns:a16="http://schemas.microsoft.com/office/drawing/2014/main" id="{DF2F29EF-F8CC-E15C-7F5A-06BBCDD2A675}"/>
              </a:ext>
            </a:extLst>
          </p:cNvPr>
          <p:cNvGraphicFramePr>
            <a:graphicFrameLocks noGrp="1"/>
          </p:cNvGraphicFramePr>
          <p:nvPr>
            <p:extLst>
              <p:ext uri="{D42A27DB-BD31-4B8C-83A1-F6EECF244321}">
                <p14:modId xmlns:p14="http://schemas.microsoft.com/office/powerpoint/2010/main" val="2731141400"/>
              </p:ext>
            </p:extLst>
          </p:nvPr>
        </p:nvGraphicFramePr>
        <p:xfrm>
          <a:off x="78982" y="974935"/>
          <a:ext cx="11829989" cy="5158740"/>
        </p:xfrm>
        <a:graphic>
          <a:graphicData uri="http://schemas.openxmlformats.org/drawingml/2006/table">
            <a:tbl>
              <a:tblPr firstRow="1" bandRow="1">
                <a:tableStyleId>{073A0DAA-6AF3-43AB-8588-CEC1D06C72B9}</a:tableStyleId>
              </a:tblPr>
              <a:tblGrid>
                <a:gridCol w="1192248">
                  <a:extLst>
                    <a:ext uri="{9D8B030D-6E8A-4147-A177-3AD203B41FA5}">
                      <a16:colId xmlns:a16="http://schemas.microsoft.com/office/drawing/2014/main" val="2625734424"/>
                    </a:ext>
                  </a:extLst>
                </a:gridCol>
                <a:gridCol w="2653070">
                  <a:extLst>
                    <a:ext uri="{9D8B030D-6E8A-4147-A177-3AD203B41FA5}">
                      <a16:colId xmlns:a16="http://schemas.microsoft.com/office/drawing/2014/main" val="822786068"/>
                    </a:ext>
                  </a:extLst>
                </a:gridCol>
                <a:gridCol w="2981325">
                  <a:extLst>
                    <a:ext uri="{9D8B030D-6E8A-4147-A177-3AD203B41FA5}">
                      <a16:colId xmlns:a16="http://schemas.microsoft.com/office/drawing/2014/main" val="697959786"/>
                    </a:ext>
                  </a:extLst>
                </a:gridCol>
                <a:gridCol w="3062288">
                  <a:extLst>
                    <a:ext uri="{9D8B030D-6E8A-4147-A177-3AD203B41FA5}">
                      <a16:colId xmlns:a16="http://schemas.microsoft.com/office/drawing/2014/main" val="2028955382"/>
                    </a:ext>
                  </a:extLst>
                </a:gridCol>
                <a:gridCol w="1941058">
                  <a:extLst>
                    <a:ext uri="{9D8B030D-6E8A-4147-A177-3AD203B41FA5}">
                      <a16:colId xmlns:a16="http://schemas.microsoft.com/office/drawing/2014/main" val="3374652002"/>
                    </a:ext>
                  </a:extLst>
                </a:gridCol>
              </a:tblGrid>
              <a:tr h="0">
                <a:tc>
                  <a:txBody>
                    <a:bodyPr/>
                    <a:lstStyle/>
                    <a:p>
                      <a:r>
                        <a:rPr lang="en-GB" sz="1000"/>
                        <a:t>Domain</a:t>
                      </a:r>
                    </a:p>
                  </a:txBody>
                  <a:tcPr/>
                </a:tc>
                <a:tc>
                  <a:txBody>
                    <a:bodyPr/>
                    <a:lstStyle/>
                    <a:p>
                      <a:r>
                        <a:rPr lang="en-GB" sz="1000"/>
                        <a:t>What does good look like?</a:t>
                      </a:r>
                    </a:p>
                  </a:txBody>
                  <a:tcPr/>
                </a:tc>
                <a:tc>
                  <a:txBody>
                    <a:bodyPr/>
                    <a:lstStyle/>
                    <a:p>
                      <a:r>
                        <a:rPr lang="en-GB" sz="1000"/>
                        <a:t>I contribute as a leader:</a:t>
                      </a:r>
                    </a:p>
                  </a:txBody>
                  <a:tcPr/>
                </a:tc>
                <a:tc>
                  <a:txBody>
                    <a:bodyPr/>
                    <a:lstStyle/>
                    <a:p>
                      <a:r>
                        <a:rPr lang="en-GB" sz="1000"/>
                        <a:t>I assess and understand:</a:t>
                      </a:r>
                    </a:p>
                  </a:txBody>
                  <a:tcPr/>
                </a:tc>
                <a:tc>
                  <a:txBody>
                    <a:bodyPr/>
                    <a:lstStyle/>
                    <a:p>
                      <a:r>
                        <a:rPr lang="en-GB" sz="1000"/>
                        <a:t>I recognise and champion the importance of:</a:t>
                      </a:r>
                    </a:p>
                  </a:txBody>
                  <a:tcPr/>
                </a:tc>
                <a:extLst>
                  <a:ext uri="{0D108BD9-81ED-4DB2-BD59-A6C34878D82A}">
                    <a16:rowId xmlns:a16="http://schemas.microsoft.com/office/drawing/2014/main" val="439777376"/>
                  </a:ext>
                </a:extLst>
              </a:tr>
              <a:tr h="807720">
                <a:tc>
                  <a:txBody>
                    <a:bodyPr/>
                    <a:lstStyle/>
                    <a:p>
                      <a:r>
                        <a:rPr lang="en-GB" sz="950" b="1">
                          <a:latin typeface="Arial" panose="020B0604020202020204" pitchFamily="34" charset="0"/>
                          <a:cs typeface="Arial" panose="020B0604020202020204" pitchFamily="34" charset="0"/>
                        </a:rPr>
                        <a:t>5. Creating a compassionate, just and positive culture</a:t>
                      </a:r>
                    </a:p>
                  </a:txBody>
                  <a:tcPr/>
                </a:tc>
                <a:tc>
                  <a:txBody>
                    <a:bodyPr/>
                    <a:lstStyle/>
                    <a:p>
                      <a:pPr algn="just"/>
                      <a:r>
                        <a:rPr lang="en-US" sz="950">
                          <a:latin typeface="Arial" panose="020B0604020202020204" pitchFamily="34" charset="0"/>
                          <a:cs typeface="Arial" panose="020B0604020202020204" pitchFamily="34" charset="0"/>
                        </a:rPr>
                        <a:t>As a board member I contribute to the development and ongoing maintenance of a compassionate and just learning culture, where staff are empowered to be involved in decision making and work effectively for their patients, communities and colleagues. As a member of the board, we are each committed to continually improving our approach to quality improvement, including taking a proactive approach and culture.</a:t>
                      </a:r>
                    </a:p>
                  </a:txBody>
                  <a:tcPr/>
                </a:tc>
                <a:tc>
                  <a:txBody>
                    <a:bodyPr/>
                    <a:lstStyle/>
                    <a:p>
                      <a:pPr marL="228600" indent="-228600" algn="just">
                        <a:buAutoNum type="alphaLcPeriod"/>
                      </a:pPr>
                      <a:r>
                        <a:rPr lang="en-US" sz="950">
                          <a:latin typeface="Arial" panose="020B0604020202020204" pitchFamily="34" charset="0"/>
                          <a:cs typeface="Arial" panose="020B0604020202020204" pitchFamily="34" charset="0"/>
                        </a:rPr>
                        <a:t>to develop a supportive, just and positive culture across the organisation (and system) to enable all staff to work effectively for the benefit of patients, communities and colleagues</a:t>
                      </a:r>
                    </a:p>
                    <a:p>
                      <a:pPr marL="228600" indent="-228600" algn="just">
                        <a:buAutoNum type="alphaLcPeriod"/>
                      </a:pPr>
                      <a:endParaRPr lang="en-US" sz="950">
                        <a:latin typeface="Arial" panose="020B0604020202020204" pitchFamily="34" charset="0"/>
                        <a:cs typeface="Arial" panose="020B0604020202020204" pitchFamily="34" charset="0"/>
                      </a:endParaRPr>
                    </a:p>
                    <a:p>
                      <a:pPr marL="228600" indent="-228600" algn="just">
                        <a:buAutoNum type="alphaLcPeriod"/>
                      </a:pPr>
                      <a:r>
                        <a:rPr lang="en-US" sz="950">
                          <a:latin typeface="Arial" panose="020B0604020202020204" pitchFamily="34" charset="0"/>
                          <a:cs typeface="Arial" panose="020B0604020202020204" pitchFamily="34" charset="0"/>
                        </a:rPr>
                        <a:t>to ensure that all staff can take ownership of their work and contribute to meaningful decision making and improvement</a:t>
                      </a:r>
                    </a:p>
                    <a:p>
                      <a:pPr marL="228600" indent="-228600" algn="just">
                        <a:buAutoNum type="alphaLcPeriod"/>
                      </a:pPr>
                      <a:endParaRPr lang="en-US" sz="950">
                        <a:latin typeface="Arial" panose="020B0604020202020204" pitchFamily="34" charset="0"/>
                        <a:cs typeface="Arial" panose="020B0604020202020204" pitchFamily="34" charset="0"/>
                      </a:endParaRPr>
                    </a:p>
                    <a:p>
                      <a:pPr marL="228600" indent="-228600" algn="just">
                        <a:buAutoNum type="alphaLcPeriod"/>
                      </a:pPr>
                      <a:r>
                        <a:rPr lang="en-US" sz="950">
                          <a:latin typeface="Arial" panose="020B0604020202020204" pitchFamily="34" charset="0"/>
                          <a:cs typeface="Arial" panose="020B0604020202020204" pitchFamily="34" charset="0"/>
                        </a:rPr>
                        <a:t>to improve staff engagement, experience and wellbeing in line with our NHS People Promise (for example, with reference to equality, diversity and inclusion; freedom to speak up; personal and professional development; holding difficult conversations respectfully and addressing conflict)</a:t>
                      </a:r>
                    </a:p>
                    <a:p>
                      <a:pPr marL="228600" indent="-228600" algn="just">
                        <a:buAutoNum type="alphaLcPeriod"/>
                      </a:pPr>
                      <a:endParaRPr lang="en-US" sz="950">
                        <a:latin typeface="Arial" panose="020B0604020202020204" pitchFamily="34" charset="0"/>
                        <a:cs typeface="Arial" panose="020B0604020202020204" pitchFamily="34" charset="0"/>
                      </a:endParaRPr>
                    </a:p>
                    <a:p>
                      <a:pPr marL="228600" indent="-228600" algn="just">
                        <a:buAutoNum type="alphaLcPeriod"/>
                      </a:pPr>
                      <a:r>
                        <a:rPr lang="en-US" sz="950">
                          <a:latin typeface="Arial" panose="020B0604020202020204" pitchFamily="34" charset="0"/>
                          <a:cs typeface="Arial" panose="020B0604020202020204" pitchFamily="34" charset="0"/>
                        </a:rPr>
                        <a:t>to ensure there is a safe culture of speaking up for our workforce</a:t>
                      </a:r>
                      <a:endParaRPr lang="en-GB" sz="950">
                        <a:latin typeface="Arial" panose="020B0604020202020204" pitchFamily="34" charset="0"/>
                        <a:cs typeface="Arial" panose="020B0604020202020204" pitchFamily="34" charset="0"/>
                      </a:endParaRPr>
                    </a:p>
                  </a:txBody>
                  <a:tcPr/>
                </a:tc>
                <a:tc>
                  <a:txBody>
                    <a:bodyPr/>
                    <a:lstStyle/>
                    <a:p>
                      <a:pPr marL="228600" indent="-228600" algn="just">
                        <a:buAutoNum type="alphaLcPeriod"/>
                      </a:pPr>
                      <a:r>
                        <a:rPr lang="en-US" sz="950">
                          <a:latin typeface="Arial" panose="020B0604020202020204" pitchFamily="34" charset="0"/>
                          <a:cs typeface="Arial" panose="020B0604020202020204" pitchFamily="34" charset="0"/>
                        </a:rPr>
                        <a:t>my role in leading the organisation’s approach to improving quality, from immediate safety responses to creating a proactive and improvement-focused culture</a:t>
                      </a:r>
                    </a:p>
                    <a:p>
                      <a:pPr marL="228600" indent="-228600" algn="just">
                        <a:buAutoNum type="alphaLcPeriod"/>
                      </a:pPr>
                      <a:endParaRPr lang="en-GB" sz="950">
                        <a:latin typeface="Arial" panose="020B0604020202020204" pitchFamily="34" charset="0"/>
                        <a:cs typeface="Arial" panose="020B0604020202020204" pitchFamily="34" charset="0"/>
                      </a:endParaRPr>
                    </a:p>
                  </a:txBody>
                  <a:tcPr/>
                </a:tc>
                <a:tc>
                  <a:txBody>
                    <a:bodyPr/>
                    <a:lstStyle/>
                    <a:p>
                      <a:pPr marL="228600" indent="-228600" algn="just">
                        <a:buAutoNum type="alphaLcPeriod"/>
                      </a:pPr>
                      <a:r>
                        <a:rPr lang="en-US" sz="950">
                          <a:latin typeface="Arial" panose="020B0604020202020204" pitchFamily="34" charset="0"/>
                          <a:cs typeface="Arial" panose="020B0604020202020204" pitchFamily="34" charset="0"/>
                        </a:rPr>
                        <a:t>being respectful and I promote diversity and inclusion in my work</a:t>
                      </a:r>
                    </a:p>
                    <a:p>
                      <a:pPr marL="228600" indent="-228600" algn="just">
                        <a:buAutoNum type="alphaLcPeriod"/>
                      </a:pPr>
                      <a:endParaRPr lang="en-US" sz="950">
                        <a:latin typeface="Arial" panose="020B0604020202020204" pitchFamily="34" charset="0"/>
                        <a:cs typeface="Arial" panose="020B0604020202020204" pitchFamily="34" charset="0"/>
                      </a:endParaRPr>
                    </a:p>
                    <a:p>
                      <a:pPr marL="228600" indent="-228600" algn="just">
                        <a:buAutoNum type="alphaLcPeriod"/>
                      </a:pPr>
                      <a:r>
                        <a:rPr lang="en-US" sz="950">
                          <a:latin typeface="Arial" panose="020B0604020202020204" pitchFamily="34" charset="0"/>
                          <a:cs typeface="Arial" panose="020B0604020202020204" pitchFamily="34" charset="0"/>
                        </a:rPr>
                        <a:t>the ability to respond effectively in times of crisis or uncertainty</a:t>
                      </a:r>
                    </a:p>
                    <a:p>
                      <a:pPr algn="just"/>
                      <a:endParaRPr lang="en-US" sz="950">
                        <a:latin typeface="Arial" panose="020B0604020202020204" pitchFamily="34" charset="0"/>
                        <a:cs typeface="Arial" panose="020B0604020202020204" pitchFamily="34" charset="0"/>
                      </a:endParaRPr>
                    </a:p>
                    <a:p>
                      <a:pPr algn="just"/>
                      <a:endParaRPr lang="en-US" sz="950">
                        <a:latin typeface="Arial" panose="020B0604020202020204" pitchFamily="34" charset="0"/>
                        <a:cs typeface="Arial" panose="020B0604020202020204" pitchFamily="34" charset="0"/>
                      </a:endParaRPr>
                    </a:p>
                    <a:p>
                      <a:pPr algn="just"/>
                      <a:endParaRPr lang="en-GB" sz="95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634369981"/>
                  </a:ext>
                </a:extLst>
              </a:tr>
              <a:tr h="80772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1" i="0" kern="1200">
                          <a:solidFill>
                            <a:schemeClr val="dk1"/>
                          </a:solidFill>
                          <a:effectLst/>
                          <a:latin typeface="Arial" panose="020B0604020202020204" pitchFamily="34" charset="0"/>
                          <a:ea typeface="+mn-ea"/>
                          <a:cs typeface="Arial" panose="020B0604020202020204" pitchFamily="34" charset="0"/>
                        </a:rPr>
                        <a:t>6. Building trusted relationships with partners and communities</a:t>
                      </a:r>
                    </a:p>
                  </a:txBody>
                  <a:tcPr/>
                </a:tc>
                <a:tc>
                  <a:txBody>
                    <a:bodyPr/>
                    <a:lstStyle/>
                    <a:p>
                      <a:pPr algn="just"/>
                      <a:r>
                        <a:rPr lang="en-US" sz="1000">
                          <a:latin typeface="Arial" panose="020B0604020202020204" pitchFamily="34" charset="0"/>
                          <a:cs typeface="Arial" panose="020B0604020202020204" pitchFamily="34" charset="0"/>
                        </a:rPr>
                        <a:t>I am part of a board that </a:t>
                      </a:r>
                      <a:r>
                        <a:rPr lang="en-US" sz="1000" err="1">
                          <a:latin typeface="Arial" panose="020B0604020202020204" pitchFamily="34" charset="0"/>
                          <a:cs typeface="Arial" panose="020B0604020202020204" pitchFamily="34" charset="0"/>
                        </a:rPr>
                        <a:t>recognises</a:t>
                      </a:r>
                      <a:r>
                        <a:rPr lang="en-US" sz="1000">
                          <a:latin typeface="Arial" panose="020B0604020202020204" pitchFamily="34" charset="0"/>
                          <a:cs typeface="Arial" panose="020B0604020202020204" pitchFamily="34" charset="0"/>
                        </a:rPr>
                        <a:t> the need to collaborate, consult and co-produce with colleagues in </a:t>
                      </a:r>
                      <a:r>
                        <a:rPr lang="en-US" sz="1000" err="1">
                          <a:latin typeface="Arial" panose="020B0604020202020204" pitchFamily="34" charset="0"/>
                          <a:cs typeface="Arial" panose="020B0604020202020204" pitchFamily="34" charset="0"/>
                        </a:rPr>
                        <a:t>neighbouring</a:t>
                      </a:r>
                      <a:r>
                        <a:rPr lang="en-US" sz="1000">
                          <a:latin typeface="Arial" panose="020B0604020202020204" pitchFamily="34" charset="0"/>
                          <a:cs typeface="Arial" panose="020B0604020202020204" pitchFamily="34" charset="0"/>
                        </a:rPr>
                        <a:t> teams, providers and systems, people using services, our communities and our workforce. We are seen as leading an </a:t>
                      </a:r>
                      <a:r>
                        <a:rPr lang="en-US" sz="1000" err="1">
                          <a:latin typeface="Arial" panose="020B0604020202020204" pitchFamily="34" charset="0"/>
                          <a:cs typeface="Arial" panose="020B0604020202020204" pitchFamily="34" charset="0"/>
                        </a:rPr>
                        <a:t>organisation</a:t>
                      </a:r>
                      <a:r>
                        <a:rPr lang="en-US" sz="1000">
                          <a:latin typeface="Arial" panose="020B0604020202020204" pitchFamily="34" charset="0"/>
                          <a:cs typeface="Arial" panose="020B0604020202020204" pitchFamily="34" charset="0"/>
                        </a:rPr>
                        <a:t> that proactively works to strengthen relationships and develop collaborative </a:t>
                      </a:r>
                      <a:r>
                        <a:rPr lang="en-US" sz="1000" err="1">
                          <a:latin typeface="Arial" panose="020B0604020202020204" pitchFamily="34" charset="0"/>
                          <a:cs typeface="Arial" panose="020B0604020202020204" pitchFamily="34" charset="0"/>
                        </a:rPr>
                        <a:t>behaviours</a:t>
                      </a:r>
                      <a:r>
                        <a:rPr lang="en-US" sz="1000">
                          <a:latin typeface="Arial" panose="020B0604020202020204" pitchFamily="34" charset="0"/>
                          <a:cs typeface="Arial" panose="020B0604020202020204" pitchFamily="34" charset="0"/>
                        </a:rPr>
                        <a:t> to support working together effectively in an integrated care environment.</a:t>
                      </a:r>
                      <a:endParaRPr lang="en-GB" sz="1000">
                        <a:latin typeface="Arial" panose="020B0604020202020204" pitchFamily="34" charset="0"/>
                        <a:cs typeface="Arial" panose="020B0604020202020204" pitchFamily="34" charset="0"/>
                      </a:endParaRPr>
                    </a:p>
                  </a:txBody>
                  <a:tcPr/>
                </a:tc>
                <a:tc>
                  <a:txBody>
                    <a:bodyPr/>
                    <a:lstStyle/>
                    <a:p>
                      <a:pPr marL="228600" indent="-228600" algn="just">
                        <a:buAutoNum type="alphaLcPeriod"/>
                      </a:pPr>
                      <a:r>
                        <a:rPr lang="en-US" sz="1000">
                          <a:latin typeface="Arial" panose="020B0604020202020204" pitchFamily="34" charset="0"/>
                          <a:cs typeface="Arial" panose="020B0604020202020204" pitchFamily="34" charset="0"/>
                        </a:rPr>
                        <a:t>fostering productive partnerships and harnessing opportunities to build and strengthen collaborative working, including with regulators and external partners</a:t>
                      </a:r>
                    </a:p>
                    <a:p>
                      <a:pPr marL="228600" indent="-228600" algn="just">
                        <a:buAutoNum type="alphaLcPeriod"/>
                      </a:pPr>
                      <a:endParaRPr lang="en-US" sz="1000">
                        <a:latin typeface="Arial" panose="020B0604020202020204" pitchFamily="34" charset="0"/>
                        <a:cs typeface="Arial" panose="020B0604020202020204" pitchFamily="34" charset="0"/>
                      </a:endParaRPr>
                    </a:p>
                    <a:p>
                      <a:pPr marL="228600" indent="-228600" algn="just">
                        <a:buAutoNum type="alphaLcPeriod"/>
                      </a:pPr>
                      <a:r>
                        <a:rPr lang="en-US" sz="1000">
                          <a:latin typeface="Arial" panose="020B0604020202020204" pitchFamily="34" charset="0"/>
                          <a:cs typeface="Arial" panose="020B0604020202020204" pitchFamily="34" charset="0"/>
                        </a:rPr>
                        <a:t> identifying and communicating the priorities for financial, access and quality improvement, working with system partners to align our efforts where the need for improvement is greatest.</a:t>
                      </a:r>
                      <a:endParaRPr lang="en-GB" sz="1000">
                        <a:latin typeface="Arial" panose="020B0604020202020204" pitchFamily="34" charset="0"/>
                        <a:cs typeface="Arial" panose="020B0604020202020204" pitchFamily="34" charset="0"/>
                      </a:endParaRPr>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endParaRPr>
                    </a:p>
                    <a:p>
                      <a:pPr marL="228600" marR="0" lvl="0" indent="-228600" algn="just" defTabSz="914400" rtl="0" eaLnBrk="1" fontAlgn="auto" latinLnBrk="0" hangingPunct="1">
                        <a:lnSpc>
                          <a:spcPct val="100000"/>
                        </a:lnSpc>
                        <a:spcBef>
                          <a:spcPts val="0"/>
                        </a:spcBef>
                        <a:spcAft>
                          <a:spcPts val="0"/>
                        </a:spcAft>
                        <a:buClrTx/>
                        <a:buSzTx/>
                        <a:buFontTx/>
                        <a:buAutoNum type="alphaLcPeriod"/>
                        <a:tabLst/>
                        <a:defRPr/>
                      </a:pPr>
                      <a:r>
                        <a:rPr lang="en-US" sz="1000">
                          <a:latin typeface="Arial" panose="020B0604020202020204" pitchFamily="34" charset="0"/>
                          <a:cs typeface="Arial" panose="020B0604020202020204" pitchFamily="34" charset="0"/>
                        </a:rPr>
                        <a:t>the need to demonstrate continued curiosity and develop knowledge to understand and learn about the different parts of my own and other systems</a:t>
                      </a:r>
                    </a:p>
                    <a:p>
                      <a:pPr marL="228600" marR="0" lvl="0" indent="-228600" algn="just" defTabSz="914400" rtl="0" eaLnBrk="1" fontAlgn="auto" latinLnBrk="0" hangingPunct="1">
                        <a:lnSpc>
                          <a:spcPct val="100000"/>
                        </a:lnSpc>
                        <a:spcBef>
                          <a:spcPts val="0"/>
                        </a:spcBef>
                        <a:spcAft>
                          <a:spcPts val="0"/>
                        </a:spcAft>
                        <a:buClrTx/>
                        <a:buSzTx/>
                        <a:buFontTx/>
                        <a:buAutoNum type="alphaLcPeriod"/>
                        <a:tabLst/>
                        <a:defRPr/>
                      </a:pPr>
                      <a:endParaRPr lang="en-US" sz="1000">
                        <a:latin typeface="Arial" panose="020B0604020202020204" pitchFamily="34" charset="0"/>
                        <a:cs typeface="Arial" panose="020B0604020202020204" pitchFamily="34" charset="0"/>
                      </a:endParaRPr>
                    </a:p>
                    <a:p>
                      <a:pPr marL="228600" marR="0" lvl="0" indent="-228600" algn="just" defTabSz="914400" rtl="0" eaLnBrk="1" fontAlgn="auto" latinLnBrk="0" hangingPunct="1">
                        <a:lnSpc>
                          <a:spcPct val="100000"/>
                        </a:lnSpc>
                        <a:spcBef>
                          <a:spcPts val="0"/>
                        </a:spcBef>
                        <a:spcAft>
                          <a:spcPts val="0"/>
                        </a:spcAft>
                        <a:buClrTx/>
                        <a:buSzTx/>
                        <a:buFontTx/>
                        <a:buAutoNum type="alphaLcPeriod"/>
                        <a:tabLst/>
                        <a:defRPr/>
                      </a:pPr>
                      <a:r>
                        <a:rPr lang="en-US" sz="1000">
                          <a:latin typeface="Arial" panose="020B0604020202020204" pitchFamily="34" charset="0"/>
                          <a:cs typeface="Arial" panose="020B0604020202020204" pitchFamily="34" charset="0"/>
                        </a:rPr>
                        <a:t>the need to seek insight from patient, carer, staff and public groups across different parts of the system, including Patient Safety Partners.</a:t>
                      </a:r>
                      <a:endParaRPr lang="en-GB" sz="1000">
                        <a:latin typeface="Arial" panose="020B0604020202020204" pitchFamily="34" charset="0"/>
                        <a:cs typeface="Arial" panose="020B0604020202020204" pitchFamily="34" charset="0"/>
                      </a:endParaRPr>
                    </a:p>
                  </a:txBody>
                  <a:tcPr/>
                </a:tc>
                <a:tc>
                  <a:txBody>
                    <a:bodyPr/>
                    <a:lstStyle/>
                    <a:p>
                      <a:pPr marL="228600" indent="-228600" algn="just">
                        <a:buAutoNum type="alphaLcPeriod"/>
                      </a:pPr>
                      <a:r>
                        <a:rPr lang="en-US" sz="1000">
                          <a:latin typeface="Arial" panose="020B0604020202020204" pitchFamily="34" charset="0"/>
                          <a:cs typeface="Arial" panose="020B0604020202020204" pitchFamily="34" charset="0"/>
                        </a:rPr>
                        <a:t>management, and transparent sharing, of </a:t>
                      </a:r>
                      <a:r>
                        <a:rPr lang="en-US" sz="1000" err="1">
                          <a:latin typeface="Arial" panose="020B0604020202020204" pitchFamily="34" charset="0"/>
                          <a:cs typeface="Arial" panose="020B0604020202020204" pitchFamily="34" charset="0"/>
                        </a:rPr>
                        <a:t>organisational</a:t>
                      </a:r>
                      <a:r>
                        <a:rPr lang="en-US" sz="1000">
                          <a:latin typeface="Arial" panose="020B0604020202020204" pitchFamily="34" charset="0"/>
                          <a:cs typeface="Arial" panose="020B0604020202020204" pitchFamily="34" charset="0"/>
                        </a:rPr>
                        <a:t> and system level information about financial and other risks, concerns and issues</a:t>
                      </a:r>
                    </a:p>
                    <a:p>
                      <a:pPr marL="228600" indent="-228600" algn="just">
                        <a:buAutoNum type="alphaLcPeriod"/>
                      </a:pPr>
                      <a:endParaRPr lang="en-US" sz="1000">
                        <a:latin typeface="Arial" panose="020B0604020202020204" pitchFamily="34" charset="0"/>
                        <a:cs typeface="Arial" panose="020B0604020202020204" pitchFamily="34" charset="0"/>
                      </a:endParaRPr>
                    </a:p>
                    <a:p>
                      <a:pPr marL="228600" indent="-228600" algn="just">
                        <a:buAutoNum type="alphaLcPeriod"/>
                      </a:pPr>
                      <a:r>
                        <a:rPr lang="en-US" sz="1000">
                          <a:latin typeface="Arial" panose="020B0604020202020204" pitchFamily="34" charset="0"/>
                          <a:cs typeface="Arial" panose="020B0604020202020204" pitchFamily="34" charset="0"/>
                        </a:rPr>
                        <a:t>open and constructive communication with all system partners to share a common purpose, vision and strategy.</a:t>
                      </a:r>
                      <a:endParaRPr lang="en-GB" sz="100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989155053"/>
                  </a:ext>
                </a:extLst>
              </a:tr>
            </a:tbl>
          </a:graphicData>
        </a:graphic>
      </p:graphicFrame>
    </p:spTree>
    <p:extLst>
      <p:ext uri="{BB962C8B-B14F-4D97-AF65-F5344CB8AC3E}">
        <p14:creationId xmlns:p14="http://schemas.microsoft.com/office/powerpoint/2010/main" val="25554875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A39E55-3659-ED70-AD08-AC098693415E}"/>
            </a:ext>
          </a:extLst>
        </p:cNvPr>
        <p:cNvGrpSpPr/>
        <p:nvPr/>
      </p:nvGrpSpPr>
      <p:grpSpPr>
        <a:xfrm>
          <a:off x="0" y="0"/>
          <a:ext cx="0" cy="0"/>
          <a:chOff x="0" y="0"/>
          <a:chExt cx="0" cy="0"/>
        </a:xfrm>
      </p:grpSpPr>
      <p:pic>
        <p:nvPicPr>
          <p:cNvPr id="4" name="Picture 3" descr="A black background with a black square&#10;&#10;AI-generated content may be incorrect.">
            <a:extLst>
              <a:ext uri="{FF2B5EF4-FFF2-40B4-BE49-F238E27FC236}">
                <a16:creationId xmlns:a16="http://schemas.microsoft.com/office/drawing/2014/main" id="{C46A0514-D5A2-85D3-9734-0D03C77495DA}"/>
              </a:ext>
            </a:extLst>
          </p:cNvPr>
          <p:cNvPicPr>
            <a:picLocks noChangeAspect="1"/>
          </p:cNvPicPr>
          <p:nvPr/>
        </p:nvPicPr>
        <p:blipFill>
          <a:blip r:embed="rId3">
            <a:extLst>
              <a:ext uri="{28A0092B-C50C-407E-A947-70E740481C1C}">
                <a14:useLocalDpi xmlns:a14="http://schemas.microsoft.com/office/drawing/2010/main" val="0"/>
              </a:ext>
            </a:extLst>
          </a:blip>
          <a:srcRect l="9406" t="87710" r="79190"/>
          <a:stretch>
            <a:fillRect/>
          </a:stretch>
        </p:blipFill>
        <p:spPr>
          <a:xfrm>
            <a:off x="1358018" y="6369113"/>
            <a:ext cx="1346377" cy="488887"/>
          </a:xfrm>
          <a:prstGeom prst="rect">
            <a:avLst/>
          </a:prstGeom>
        </p:spPr>
      </p:pic>
      <p:pic>
        <p:nvPicPr>
          <p:cNvPr id="3" name="Picture 2" descr="A black background with a black square&#10;&#10;AI-generated content may be incorrect.">
            <a:extLst>
              <a:ext uri="{FF2B5EF4-FFF2-40B4-BE49-F238E27FC236}">
                <a16:creationId xmlns:a16="http://schemas.microsoft.com/office/drawing/2014/main" id="{03FE95B5-75E3-A464-B759-830C28D4E4F7}"/>
              </a:ext>
            </a:extLst>
          </p:cNvPr>
          <p:cNvPicPr>
            <a:picLocks noChangeAspect="1"/>
          </p:cNvPicPr>
          <p:nvPr/>
        </p:nvPicPr>
        <p:blipFill>
          <a:blip r:embed="rId3">
            <a:extLst>
              <a:ext uri="{28A0092B-C50C-407E-A947-70E740481C1C}">
                <a14:useLocalDpi xmlns:a14="http://schemas.microsoft.com/office/drawing/2010/main" val="0"/>
              </a:ext>
            </a:extLst>
          </a:blip>
          <a:srcRect t="81656" r="90799"/>
          <a:stretch>
            <a:fillRect/>
          </a:stretch>
        </p:blipFill>
        <p:spPr>
          <a:xfrm>
            <a:off x="1" y="5994399"/>
            <a:ext cx="1285592" cy="863601"/>
          </a:xfrm>
          <a:prstGeom prst="rect">
            <a:avLst/>
          </a:prstGeom>
        </p:spPr>
      </p:pic>
      <p:sp>
        <p:nvSpPr>
          <p:cNvPr id="2" name="Title 1">
            <a:extLst>
              <a:ext uri="{FF2B5EF4-FFF2-40B4-BE49-F238E27FC236}">
                <a16:creationId xmlns:a16="http://schemas.microsoft.com/office/drawing/2014/main" id="{9F52278C-2DB3-E48C-D570-5AC801837060}"/>
              </a:ext>
            </a:extLst>
          </p:cNvPr>
          <p:cNvSpPr>
            <a:spLocks noGrp="1"/>
          </p:cNvSpPr>
          <p:nvPr>
            <p:ph type="title"/>
          </p:nvPr>
        </p:nvSpPr>
        <p:spPr>
          <a:xfrm>
            <a:off x="406879" y="307912"/>
            <a:ext cx="10515600" cy="1325563"/>
          </a:xfrm>
        </p:spPr>
        <p:txBody>
          <a:bodyPr>
            <a:normAutofit/>
          </a:bodyPr>
          <a:lstStyle/>
          <a:p>
            <a:r>
              <a:rPr lang="en-GB" sz="3200" b="1">
                <a:solidFill>
                  <a:srgbClr val="005EB8"/>
                </a:solidFill>
                <a:cs typeface="Aharoni" pitchFamily="2" charset="-79"/>
              </a:rPr>
              <a:t>NEM Role Requirements –  Strategic Commissioning &amp; PHM</a:t>
            </a:r>
            <a:endParaRPr lang="en-GB" sz="3200"/>
          </a:p>
        </p:txBody>
      </p:sp>
      <p:sp>
        <p:nvSpPr>
          <p:cNvPr id="6" name="Content Placeholder 5">
            <a:extLst>
              <a:ext uri="{FF2B5EF4-FFF2-40B4-BE49-F238E27FC236}">
                <a16:creationId xmlns:a16="http://schemas.microsoft.com/office/drawing/2014/main" id="{DC88C63A-C5D6-161A-8252-EF169E239DBF}"/>
              </a:ext>
            </a:extLst>
          </p:cNvPr>
          <p:cNvSpPr>
            <a:spLocks noGrp="1"/>
          </p:cNvSpPr>
          <p:nvPr>
            <p:ph idx="1"/>
          </p:nvPr>
        </p:nvSpPr>
        <p:spPr/>
        <p:txBody>
          <a:bodyPr>
            <a:normAutofit/>
          </a:bodyPr>
          <a:lstStyle/>
          <a:p>
            <a:pPr marL="0" lvl="0" indent="0">
              <a:buNone/>
            </a:pPr>
            <a:endParaRPr lang="en-GB" b="1"/>
          </a:p>
          <a:p>
            <a:pPr marL="0" indent="0">
              <a:buNone/>
            </a:pPr>
            <a:endParaRPr lang="en-GB"/>
          </a:p>
          <a:p>
            <a:pPr marL="0" indent="0">
              <a:buNone/>
            </a:pPr>
            <a:endParaRPr lang="en-GB"/>
          </a:p>
        </p:txBody>
      </p:sp>
      <p:sp>
        <p:nvSpPr>
          <p:cNvPr id="8" name="TextBox 7">
            <a:extLst>
              <a:ext uri="{FF2B5EF4-FFF2-40B4-BE49-F238E27FC236}">
                <a16:creationId xmlns:a16="http://schemas.microsoft.com/office/drawing/2014/main" id="{6AC183A4-B6BA-875B-6575-8E5AB9D5EA6C}"/>
              </a:ext>
            </a:extLst>
          </p:cNvPr>
          <p:cNvSpPr txBox="1"/>
          <p:nvPr/>
        </p:nvSpPr>
        <p:spPr>
          <a:xfrm>
            <a:off x="406879" y="1379174"/>
            <a:ext cx="9527401" cy="4678204"/>
          </a:xfrm>
          <a:prstGeom prst="rect">
            <a:avLst/>
          </a:prstGeom>
          <a:noFill/>
        </p:spPr>
        <p:txBody>
          <a:bodyPr wrap="square">
            <a:spAutoFit/>
          </a:bodyPr>
          <a:lstStyle/>
          <a:p>
            <a:pPr marL="0" lvl="1" algn="just">
              <a:lnSpc>
                <a:spcPct val="100000"/>
              </a:lnSpc>
              <a:spcBef>
                <a:spcPts val="0"/>
              </a:spcBef>
              <a:defRPr/>
            </a:pPr>
            <a:r>
              <a:rPr lang="en-GB" b="1">
                <a:latin typeface="Arial" panose="020B0604020202020204" pitchFamily="34" charset="0"/>
                <a:cs typeface="Arial" panose="020B0604020202020204" pitchFamily="34" charset="0"/>
              </a:rPr>
              <a:t>Person Specification</a:t>
            </a:r>
          </a:p>
          <a:p>
            <a:pPr marL="0" lvl="1" algn="just">
              <a:lnSpc>
                <a:spcPct val="100000"/>
              </a:lnSpc>
              <a:spcBef>
                <a:spcPts val="0"/>
              </a:spcBef>
              <a:defRPr/>
            </a:pPr>
            <a:endParaRPr lang="en-GB" sz="1400" b="1">
              <a:solidFill>
                <a:srgbClr val="00B0F0"/>
              </a:solidFill>
              <a:latin typeface="Arial" panose="020B0604020202020204" pitchFamily="34" charset="0"/>
              <a:cs typeface="Arial" panose="020B0604020202020204" pitchFamily="34" charset="0"/>
            </a:endParaRP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a:latin typeface="Arial" panose="020B0604020202020204" pitchFamily="34" charset="0"/>
                <a:ea typeface="Calibri" panose="020F0502020204030204" pitchFamily="34" charset="0"/>
                <a:cs typeface="Arial" panose="020B0604020202020204" pitchFamily="34" charset="0"/>
              </a:rPr>
              <a:t>Knowledge</a:t>
            </a:r>
            <a:r>
              <a:rPr kumimoji="0" lang="en-GB"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 or previous experience of one of the below:</a:t>
            </a:r>
          </a:p>
          <a:p>
            <a:pPr marL="742950" marR="0" lvl="1"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a:solidFill>
                  <a:prstClr val="black"/>
                </a:solidFill>
                <a:latin typeface="Arial" panose="020B0604020202020204" pitchFamily="34" charset="0"/>
                <a:cs typeface="Arial" panose="020B0604020202020204" pitchFamily="34" charset="0"/>
              </a:rPr>
              <a:t>Strategic</a:t>
            </a:r>
            <a:r>
              <a:rPr kumimoji="0" lang="en-GB"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 commissioning;</a:t>
            </a:r>
          </a:p>
          <a:p>
            <a:pPr marL="742950" marR="0" lvl="1"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a:solidFill>
                  <a:prstClr val="black"/>
                </a:solidFill>
                <a:latin typeface="Arial" panose="020B0604020202020204" pitchFamily="34" charset="0"/>
                <a:cs typeface="Arial" panose="020B0604020202020204" pitchFamily="34" charset="0"/>
              </a:rPr>
              <a:t>Public</a:t>
            </a:r>
            <a:r>
              <a:rPr kumimoji="0" lang="en-GB"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 health; or</a:t>
            </a:r>
          </a:p>
          <a:p>
            <a:pPr marL="742950" marR="0" lvl="1"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Population health management</a:t>
            </a:r>
          </a:p>
          <a:p>
            <a:pPr marL="285750" marR="0" lvl="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a:latin typeface="Arial" panose="020B0604020202020204" pitchFamily="34" charset="0"/>
                <a:ea typeface="Calibri" panose="020F0502020204030204" pitchFamily="34" charset="0"/>
                <a:cs typeface="Arial" panose="020B0604020202020204" pitchFamily="34" charset="0"/>
              </a:rPr>
              <a:t>Understanding</a:t>
            </a:r>
            <a:r>
              <a:rPr kumimoji="0" lang="en-GB" b="0" i="0" u="none" strike="noStrike" kern="1200" cap="none" spc="0" normalizeH="0" baseline="0" noProof="0">
                <a:ln>
                  <a:noFill/>
                </a:ln>
                <a:solidFill>
                  <a:prstClr val="black"/>
                </a:solidFill>
                <a:effectLst/>
                <a:uLnTx/>
                <a:uFillTx/>
                <a:latin typeface="Arial" panose="020B0604020202020204" pitchFamily="34" charset="0"/>
                <a:ea typeface="+mn-ea"/>
                <a:cs typeface="Arial" panose="020B0604020202020204" pitchFamily="34" charset="0"/>
              </a:rPr>
              <a:t> of the health inequalities agenda</a:t>
            </a:r>
          </a:p>
          <a:p>
            <a:pPr marL="0" lvl="1" algn="just">
              <a:lnSpc>
                <a:spcPct val="100000"/>
              </a:lnSpc>
              <a:spcBef>
                <a:spcPts val="0"/>
              </a:spcBef>
              <a:defRPr/>
            </a:pPr>
            <a:endParaRPr lang="en-GB">
              <a:solidFill>
                <a:srgbClr val="00B0F0"/>
              </a:solidFill>
              <a:latin typeface="Arial" panose="020B0604020202020204" pitchFamily="34" charset="0"/>
              <a:cs typeface="Arial" panose="020B0604020202020204" pitchFamily="34" charset="0"/>
            </a:endParaRPr>
          </a:p>
          <a:p>
            <a:pPr marL="0" lvl="1" algn="just">
              <a:defRPr/>
            </a:pPr>
            <a:r>
              <a:rPr lang="en-GB" b="1">
                <a:latin typeface="Arial" panose="020B0604020202020204" pitchFamily="34" charset="0"/>
                <a:cs typeface="Arial" panose="020B0604020202020204" pitchFamily="34" charset="0"/>
              </a:rPr>
              <a:t>Key Stakeholders</a:t>
            </a:r>
          </a:p>
          <a:p>
            <a:pPr marL="0" lvl="1" algn="just">
              <a:lnSpc>
                <a:spcPct val="100000"/>
              </a:lnSpc>
              <a:spcBef>
                <a:spcPts val="0"/>
              </a:spcBef>
              <a:defRPr/>
            </a:pPr>
            <a:endParaRPr lang="en-GB" sz="1400">
              <a:solidFill>
                <a:srgbClr val="00B0F0"/>
              </a:solidFill>
              <a:latin typeface="Arial" panose="020B0604020202020204" pitchFamily="34" charset="0"/>
              <a:cs typeface="Arial" panose="020B0604020202020204" pitchFamily="34" charset="0"/>
            </a:endParaRPr>
          </a:p>
          <a:p>
            <a:pPr marL="355600" indent="-355600">
              <a:buFont typeface="Arial" panose="020B0604020202020204" pitchFamily="34" charset="0"/>
              <a:buChar char="•"/>
            </a:pPr>
            <a:r>
              <a:rPr lang="en-US">
                <a:latin typeface="Arial" panose="020B0604020202020204" pitchFamily="34" charset="0"/>
                <a:ea typeface="Calibri" panose="020F0502020204030204" pitchFamily="34" charset="0"/>
                <a:cs typeface="Arial" panose="020B0604020202020204" pitchFamily="34" charset="0"/>
              </a:rPr>
              <a:t>ICB</a:t>
            </a:r>
            <a:r>
              <a:rPr lang="en-US">
                <a:latin typeface="Arial" panose="020B0604020202020204" pitchFamily="34" charset="0"/>
                <a:cs typeface="Arial" panose="020B0604020202020204" pitchFamily="34" charset="0"/>
              </a:rPr>
              <a:t> Chair</a:t>
            </a:r>
          </a:p>
          <a:p>
            <a:pPr marL="355600" indent="-355600">
              <a:buFont typeface="Arial" panose="020B0604020202020204" pitchFamily="34" charset="0"/>
              <a:buChar char="•"/>
            </a:pPr>
            <a:r>
              <a:rPr lang="en-US">
                <a:latin typeface="Arial" panose="020B0604020202020204" pitchFamily="34" charset="0"/>
                <a:cs typeface="Arial" panose="020B0604020202020204" pitchFamily="34" charset="0"/>
              </a:rPr>
              <a:t>Other ICB Non-Executive Members</a:t>
            </a:r>
          </a:p>
          <a:p>
            <a:pPr marL="355600" indent="-355600">
              <a:buFont typeface="Arial" panose="020B0604020202020204" pitchFamily="34" charset="0"/>
              <a:buChar char="•"/>
            </a:pPr>
            <a:r>
              <a:rPr lang="en-US">
                <a:latin typeface="Arial" panose="020B0604020202020204" pitchFamily="34" charset="0"/>
                <a:cs typeface="Arial" panose="020B0604020202020204" pitchFamily="34" charset="0"/>
              </a:rPr>
              <a:t>Executive Directors, in particular </a:t>
            </a:r>
          </a:p>
          <a:p>
            <a:pPr marL="812800" lvl="1" indent="-355600">
              <a:buFont typeface="Arial" panose="020B0604020202020204" pitchFamily="34" charset="0"/>
              <a:buChar char="•"/>
            </a:pPr>
            <a:r>
              <a:rPr lang="en-US">
                <a:latin typeface="Arial" panose="020B0604020202020204" pitchFamily="34" charset="0"/>
                <a:cs typeface="Arial" panose="020B0604020202020204" pitchFamily="34" charset="0"/>
              </a:rPr>
              <a:t>Executive Director of Strategic Commissioning</a:t>
            </a:r>
          </a:p>
          <a:p>
            <a:pPr marL="812800" lvl="1" indent="-355600">
              <a:buFont typeface="Arial" panose="020B0604020202020204" pitchFamily="34" charset="0"/>
              <a:buChar char="•"/>
            </a:pPr>
            <a:r>
              <a:rPr lang="en-US">
                <a:latin typeface="Arial" panose="020B0604020202020204" pitchFamily="34" charset="0"/>
                <a:cs typeface="Arial" panose="020B0604020202020204" pitchFamily="34" charset="0"/>
              </a:rPr>
              <a:t>Executive Director of Integration and Delivery </a:t>
            </a:r>
          </a:p>
          <a:p>
            <a:pPr marL="812800" lvl="1" indent="-355600">
              <a:buFont typeface="Arial" panose="020B0604020202020204" pitchFamily="34" charset="0"/>
              <a:buChar char="•"/>
            </a:pPr>
            <a:r>
              <a:rPr lang="en-US">
                <a:latin typeface="Arial" panose="020B0604020202020204" pitchFamily="34" charset="0"/>
                <a:cs typeface="Arial" panose="020B0604020202020204" pitchFamily="34" charset="0"/>
              </a:rPr>
              <a:t>Executive Director of Strategy, PHM and Partnerships</a:t>
            </a:r>
          </a:p>
          <a:p>
            <a:pPr marL="0" lvl="1" algn="just">
              <a:lnSpc>
                <a:spcPct val="100000"/>
              </a:lnSpc>
              <a:spcBef>
                <a:spcPts val="0"/>
              </a:spcBef>
              <a:defRPr/>
            </a:pPr>
            <a:endParaRPr lang="en-GB">
              <a:solidFill>
                <a:srgbClr val="00B0F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146035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974B45-78CD-A2E9-47E2-29C1047C9AC0}"/>
            </a:ext>
          </a:extLst>
        </p:cNvPr>
        <p:cNvGrpSpPr/>
        <p:nvPr/>
      </p:nvGrpSpPr>
      <p:grpSpPr>
        <a:xfrm>
          <a:off x="0" y="0"/>
          <a:ext cx="0" cy="0"/>
          <a:chOff x="0" y="0"/>
          <a:chExt cx="0" cy="0"/>
        </a:xfrm>
      </p:grpSpPr>
      <p:pic>
        <p:nvPicPr>
          <p:cNvPr id="4" name="Picture 3" descr="A black background with a black square&#10;&#10;AI-generated content may be incorrect.">
            <a:extLst>
              <a:ext uri="{FF2B5EF4-FFF2-40B4-BE49-F238E27FC236}">
                <a16:creationId xmlns:a16="http://schemas.microsoft.com/office/drawing/2014/main" id="{508EA027-7A2D-88FA-ACA9-EEEEEEC5C684}"/>
              </a:ext>
            </a:extLst>
          </p:cNvPr>
          <p:cNvPicPr>
            <a:picLocks noChangeAspect="1"/>
          </p:cNvPicPr>
          <p:nvPr/>
        </p:nvPicPr>
        <p:blipFill>
          <a:blip r:embed="rId3">
            <a:extLst>
              <a:ext uri="{28A0092B-C50C-407E-A947-70E740481C1C}">
                <a14:useLocalDpi xmlns:a14="http://schemas.microsoft.com/office/drawing/2010/main" val="0"/>
              </a:ext>
            </a:extLst>
          </a:blip>
          <a:srcRect l="9406" t="87710" r="79190"/>
          <a:stretch>
            <a:fillRect/>
          </a:stretch>
        </p:blipFill>
        <p:spPr>
          <a:xfrm>
            <a:off x="1358018" y="6369113"/>
            <a:ext cx="1346377" cy="488887"/>
          </a:xfrm>
          <a:prstGeom prst="rect">
            <a:avLst/>
          </a:prstGeom>
        </p:spPr>
      </p:pic>
      <p:pic>
        <p:nvPicPr>
          <p:cNvPr id="3" name="Picture 2" descr="A black background with a black square&#10;&#10;AI-generated content may be incorrect.">
            <a:extLst>
              <a:ext uri="{FF2B5EF4-FFF2-40B4-BE49-F238E27FC236}">
                <a16:creationId xmlns:a16="http://schemas.microsoft.com/office/drawing/2014/main" id="{668C412C-6338-CF81-E156-E65D7B92FCDD}"/>
              </a:ext>
            </a:extLst>
          </p:cNvPr>
          <p:cNvPicPr>
            <a:picLocks noChangeAspect="1"/>
          </p:cNvPicPr>
          <p:nvPr/>
        </p:nvPicPr>
        <p:blipFill>
          <a:blip r:embed="rId3">
            <a:extLst>
              <a:ext uri="{28A0092B-C50C-407E-A947-70E740481C1C}">
                <a14:useLocalDpi xmlns:a14="http://schemas.microsoft.com/office/drawing/2010/main" val="0"/>
              </a:ext>
            </a:extLst>
          </a:blip>
          <a:srcRect t="81656" r="90799"/>
          <a:stretch>
            <a:fillRect/>
          </a:stretch>
        </p:blipFill>
        <p:spPr>
          <a:xfrm>
            <a:off x="1" y="5994399"/>
            <a:ext cx="1285592" cy="863601"/>
          </a:xfrm>
          <a:prstGeom prst="rect">
            <a:avLst/>
          </a:prstGeom>
        </p:spPr>
      </p:pic>
      <p:sp>
        <p:nvSpPr>
          <p:cNvPr id="2" name="Title 1">
            <a:extLst>
              <a:ext uri="{FF2B5EF4-FFF2-40B4-BE49-F238E27FC236}">
                <a16:creationId xmlns:a16="http://schemas.microsoft.com/office/drawing/2014/main" id="{B4813FF5-2497-EF7D-43B3-7A3B42B2A799}"/>
              </a:ext>
            </a:extLst>
          </p:cNvPr>
          <p:cNvSpPr>
            <a:spLocks noGrp="1"/>
          </p:cNvSpPr>
          <p:nvPr>
            <p:ph type="title"/>
          </p:nvPr>
        </p:nvSpPr>
        <p:spPr>
          <a:xfrm>
            <a:off x="406879" y="122657"/>
            <a:ext cx="10515600" cy="1071262"/>
          </a:xfrm>
        </p:spPr>
        <p:txBody>
          <a:bodyPr>
            <a:normAutofit/>
          </a:bodyPr>
          <a:lstStyle/>
          <a:p>
            <a:r>
              <a:rPr lang="en-GB" sz="3200" b="1">
                <a:solidFill>
                  <a:srgbClr val="005EB8"/>
                </a:solidFill>
                <a:cs typeface="Aharoni" pitchFamily="2" charset="-79"/>
              </a:rPr>
              <a:t>Remit of Strategic Commissioning Committee</a:t>
            </a:r>
            <a:endParaRPr lang="en-GB" sz="3200"/>
          </a:p>
        </p:txBody>
      </p:sp>
      <p:sp>
        <p:nvSpPr>
          <p:cNvPr id="6" name="Content Placeholder 5">
            <a:extLst>
              <a:ext uri="{FF2B5EF4-FFF2-40B4-BE49-F238E27FC236}">
                <a16:creationId xmlns:a16="http://schemas.microsoft.com/office/drawing/2014/main" id="{8A2FB41D-9BF5-4A68-F0C0-C6C4F74B8797}"/>
              </a:ext>
            </a:extLst>
          </p:cNvPr>
          <p:cNvSpPr>
            <a:spLocks noGrp="1"/>
          </p:cNvSpPr>
          <p:nvPr>
            <p:ph idx="1"/>
          </p:nvPr>
        </p:nvSpPr>
        <p:spPr/>
        <p:txBody>
          <a:bodyPr>
            <a:normAutofit/>
          </a:bodyPr>
          <a:lstStyle/>
          <a:p>
            <a:pPr marL="0" lvl="0" indent="0">
              <a:buNone/>
            </a:pPr>
            <a:endParaRPr lang="en-GB" b="1"/>
          </a:p>
          <a:p>
            <a:pPr marL="0" indent="0">
              <a:buNone/>
            </a:pPr>
            <a:endParaRPr lang="en-GB"/>
          </a:p>
          <a:p>
            <a:pPr marL="0" indent="0">
              <a:buNone/>
            </a:pPr>
            <a:endParaRPr lang="en-GB"/>
          </a:p>
        </p:txBody>
      </p:sp>
      <p:sp>
        <p:nvSpPr>
          <p:cNvPr id="8" name="TextBox 7">
            <a:extLst>
              <a:ext uri="{FF2B5EF4-FFF2-40B4-BE49-F238E27FC236}">
                <a16:creationId xmlns:a16="http://schemas.microsoft.com/office/drawing/2014/main" id="{994AB538-623F-C6CF-21DA-8F66E93953A0}"/>
              </a:ext>
            </a:extLst>
          </p:cNvPr>
          <p:cNvSpPr txBox="1"/>
          <p:nvPr/>
        </p:nvSpPr>
        <p:spPr>
          <a:xfrm>
            <a:off x="253040" y="1130345"/>
            <a:ext cx="11100759" cy="5201424"/>
          </a:xfrm>
          <a:prstGeom prst="rect">
            <a:avLst/>
          </a:prstGeom>
          <a:noFill/>
        </p:spPr>
        <p:txBody>
          <a:bodyPr wrap="square" numCol="2">
            <a:spAutoFit/>
          </a:bodyPr>
          <a:lstStyle/>
          <a:p>
            <a:pPr marL="285750" lvl="0" indent="-200025" algn="just">
              <a:buFont typeface="Arial" panose="020B0604020202020204" pitchFamily="34" charset="0"/>
              <a:buChar char="•"/>
            </a:pPr>
            <a:r>
              <a:rPr lang="en-GB" sz="1600">
                <a:latin typeface="Arial" panose="020B0604020202020204" pitchFamily="34" charset="0"/>
                <a:cs typeface="Arial" panose="020B0604020202020204" pitchFamily="34" charset="0"/>
              </a:rPr>
              <a:t>Strategic commissioning plan development (incl. oversight of population health management towards the achievement of improved health outcomes and reduced health inequalities).</a:t>
            </a:r>
          </a:p>
          <a:p>
            <a:pPr marL="285750" lvl="0" indent="-200025" algn="just">
              <a:buFont typeface="Arial" panose="020B0604020202020204" pitchFamily="34" charset="0"/>
              <a:buChar char="•"/>
            </a:pPr>
            <a:r>
              <a:rPr lang="en-GB" sz="1600">
                <a:latin typeface="Arial" panose="020B0604020202020204" pitchFamily="34" charset="0"/>
                <a:cs typeface="Arial" panose="020B0604020202020204" pitchFamily="34" charset="0"/>
              </a:rPr>
              <a:t>Delivery of transformation programmes across ICB commissioned services, in line with the approved strategic commissioning plan, e.g. Development of Integrated Neighbourhood Teams.</a:t>
            </a:r>
          </a:p>
          <a:p>
            <a:pPr marL="285750" lvl="0" indent="-200025" algn="just">
              <a:buFont typeface="Arial" panose="020B0604020202020204" pitchFamily="34" charset="0"/>
              <a:buChar char="•"/>
            </a:pPr>
            <a:r>
              <a:rPr lang="en-GB" sz="1600">
                <a:latin typeface="Arial" panose="020B0604020202020204" pitchFamily="34" charset="0"/>
                <a:cs typeface="Arial" panose="020B0604020202020204" pitchFamily="34" charset="0"/>
              </a:rPr>
              <a:t>Decision-making arrangements for investments and disinvestments in healthcare services, including arrangements for service evaluations. This will include making decisions on any proposals falling with the committee’s remit in line with the SFIs.</a:t>
            </a:r>
          </a:p>
          <a:p>
            <a:pPr marL="285750" lvl="0" indent="-200025" algn="just">
              <a:buFont typeface="Arial" panose="020B0604020202020204" pitchFamily="34" charset="0"/>
              <a:buChar char="•"/>
            </a:pPr>
            <a:r>
              <a:rPr lang="en-GB" sz="1600">
                <a:latin typeface="Arial" panose="020B0604020202020204" pitchFamily="34" charset="0"/>
                <a:cs typeface="Arial" panose="020B0604020202020204" pitchFamily="34" charset="0"/>
              </a:rPr>
              <a:t>Decision-making arrangements for healthcare contract awards (incl. compliance with PSR). This will include making decisions on any proposals falling with the committee’s remit in line with SFIs.</a:t>
            </a:r>
          </a:p>
          <a:p>
            <a:pPr marL="285750" lvl="0" indent="-200025" algn="just">
              <a:buFont typeface="Arial" panose="020B0604020202020204" pitchFamily="34" charset="0"/>
              <a:buChar char="•"/>
            </a:pPr>
            <a:r>
              <a:rPr lang="en-GB" sz="1600">
                <a:latin typeface="Arial" panose="020B0604020202020204" pitchFamily="34" charset="0"/>
                <a:cs typeface="Arial" panose="020B0604020202020204" pitchFamily="34" charset="0"/>
              </a:rPr>
              <a:t>Decision-making arrangements for NHS England Delegated Commissioning functions. </a:t>
            </a:r>
          </a:p>
          <a:p>
            <a:pPr marL="285750" lvl="0" indent="-200025" algn="just">
              <a:buFont typeface="Arial" panose="020B0604020202020204" pitchFamily="34" charset="0"/>
              <a:buChar char="•"/>
            </a:pPr>
            <a:r>
              <a:rPr lang="en-GB" sz="1600">
                <a:latin typeface="Arial" panose="020B0604020202020204" pitchFamily="34" charset="0"/>
                <a:cs typeface="Arial" panose="020B0604020202020204" pitchFamily="34" charset="0"/>
              </a:rPr>
              <a:t>Market management and development arrangements.</a:t>
            </a:r>
          </a:p>
          <a:p>
            <a:pPr marL="355600" lvl="0" indent="-173038" algn="just">
              <a:buFont typeface="Arial" panose="020B0604020202020204" pitchFamily="34" charset="0"/>
              <a:buChar char="•"/>
            </a:pPr>
            <a:r>
              <a:rPr lang="en-GB" sz="1600">
                <a:latin typeface="Arial" panose="020B0604020202020204" pitchFamily="34" charset="0"/>
                <a:cs typeface="Arial" panose="020B0604020202020204" pitchFamily="34" charset="0"/>
              </a:rPr>
              <a:t>Public involvement and consultation arrangements (across strategy / planning / policy development, co-production of services / pathways, and service / pathway evaluation, with a particular focus on underserved communities).</a:t>
            </a:r>
          </a:p>
          <a:p>
            <a:pPr marL="355600" lvl="0" indent="-173038" algn="just">
              <a:buFont typeface="Arial" panose="020B0604020202020204" pitchFamily="34" charset="0"/>
              <a:buChar char="•"/>
            </a:pPr>
            <a:r>
              <a:rPr lang="en-GB" sz="1600">
                <a:latin typeface="Arial" panose="020B0604020202020204" pitchFamily="34" charset="0"/>
                <a:cs typeface="Arial" panose="020B0604020202020204" pitchFamily="34" charset="0"/>
              </a:rPr>
              <a:t>Arrangements for meeting the ICB’s equality duties as a strategic commissioner.</a:t>
            </a:r>
          </a:p>
          <a:p>
            <a:pPr marL="355600" lvl="0" indent="-173038" algn="just">
              <a:buFont typeface="Arial" panose="020B0604020202020204" pitchFamily="34" charset="0"/>
              <a:buChar char="•"/>
            </a:pPr>
            <a:r>
              <a:rPr lang="en-GB" sz="1600">
                <a:latin typeface="Arial" panose="020B0604020202020204" pitchFamily="34" charset="0"/>
                <a:cs typeface="Arial" panose="020B0604020202020204" pitchFamily="34" charset="0"/>
              </a:rPr>
              <a:t>Personalised care arrangements (incl. patient choice, shared decision making, supported self-management and self-care, social prescribing and community-based support, personalised care and support planning, and personal health budgets and integrated personal budgets).</a:t>
            </a:r>
          </a:p>
          <a:p>
            <a:pPr marL="355600" lvl="0" indent="-173038" algn="just">
              <a:buFont typeface="Arial" panose="020B0604020202020204" pitchFamily="34" charset="0"/>
              <a:buChar char="•"/>
            </a:pPr>
            <a:r>
              <a:rPr lang="en-GB" sz="1600">
                <a:latin typeface="Arial" panose="020B0604020202020204" pitchFamily="34" charset="0"/>
                <a:cs typeface="Arial" panose="020B0604020202020204" pitchFamily="34" charset="0"/>
              </a:rPr>
              <a:t>Research Strategy development and delivery.</a:t>
            </a:r>
          </a:p>
          <a:p>
            <a:pPr marL="355600" lvl="0" indent="-173038" algn="just" fontAlgn="auto">
              <a:buFont typeface="Arial" panose="020B0604020202020204" pitchFamily="34" charset="0"/>
              <a:buChar char="•"/>
            </a:pPr>
            <a:r>
              <a:rPr lang="en-GB" sz="1600">
                <a:latin typeface="Arial" panose="020B0604020202020204" pitchFamily="34" charset="0"/>
                <a:cs typeface="Arial" panose="020B0604020202020204" pitchFamily="34" charset="0"/>
              </a:rPr>
              <a:t>Approval of policies within Committee’s remit.</a:t>
            </a:r>
            <a:r>
              <a:rPr lang="en-GB" sz="1050">
                <a:latin typeface="Arial" panose="020B0604020202020204" pitchFamily="34" charset="0"/>
                <a:cs typeface="Arial" panose="020B0604020202020204" pitchFamily="34" charset="0"/>
              </a:rPr>
              <a:t> </a:t>
            </a:r>
            <a:endParaRPr lang="en-GB" sz="1600">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GB">
              <a:solidFill>
                <a:srgbClr val="00B0F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886236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A98480-07DB-1094-AC08-7D303BFA68B9}"/>
            </a:ext>
          </a:extLst>
        </p:cNvPr>
        <p:cNvGrpSpPr/>
        <p:nvPr/>
      </p:nvGrpSpPr>
      <p:grpSpPr>
        <a:xfrm>
          <a:off x="0" y="0"/>
          <a:ext cx="0" cy="0"/>
          <a:chOff x="0" y="0"/>
          <a:chExt cx="0" cy="0"/>
        </a:xfrm>
      </p:grpSpPr>
      <p:pic>
        <p:nvPicPr>
          <p:cNvPr id="4" name="Picture 3" descr="A black background with a black square&#10;&#10;AI-generated content may be incorrect.">
            <a:extLst>
              <a:ext uri="{FF2B5EF4-FFF2-40B4-BE49-F238E27FC236}">
                <a16:creationId xmlns:a16="http://schemas.microsoft.com/office/drawing/2014/main" id="{7C59DBED-64F7-625D-911B-AA7AC9A19257}"/>
              </a:ext>
            </a:extLst>
          </p:cNvPr>
          <p:cNvPicPr>
            <a:picLocks noChangeAspect="1"/>
          </p:cNvPicPr>
          <p:nvPr/>
        </p:nvPicPr>
        <p:blipFill>
          <a:blip r:embed="rId3">
            <a:extLst>
              <a:ext uri="{28A0092B-C50C-407E-A947-70E740481C1C}">
                <a14:useLocalDpi xmlns:a14="http://schemas.microsoft.com/office/drawing/2010/main" val="0"/>
              </a:ext>
            </a:extLst>
          </a:blip>
          <a:srcRect l="9406" t="87710" r="79190"/>
          <a:stretch>
            <a:fillRect/>
          </a:stretch>
        </p:blipFill>
        <p:spPr>
          <a:xfrm>
            <a:off x="1358018" y="6369113"/>
            <a:ext cx="1346377" cy="488887"/>
          </a:xfrm>
          <a:prstGeom prst="rect">
            <a:avLst/>
          </a:prstGeom>
        </p:spPr>
      </p:pic>
      <p:pic>
        <p:nvPicPr>
          <p:cNvPr id="3" name="Picture 2" descr="A black background with a black square&#10;&#10;AI-generated content may be incorrect.">
            <a:extLst>
              <a:ext uri="{FF2B5EF4-FFF2-40B4-BE49-F238E27FC236}">
                <a16:creationId xmlns:a16="http://schemas.microsoft.com/office/drawing/2014/main" id="{0B94EBDF-F84A-71B3-C1AD-0FE332641267}"/>
              </a:ext>
            </a:extLst>
          </p:cNvPr>
          <p:cNvPicPr>
            <a:picLocks noChangeAspect="1"/>
          </p:cNvPicPr>
          <p:nvPr/>
        </p:nvPicPr>
        <p:blipFill>
          <a:blip r:embed="rId3">
            <a:extLst>
              <a:ext uri="{28A0092B-C50C-407E-A947-70E740481C1C}">
                <a14:useLocalDpi xmlns:a14="http://schemas.microsoft.com/office/drawing/2010/main" val="0"/>
              </a:ext>
            </a:extLst>
          </a:blip>
          <a:srcRect t="81656" r="90799"/>
          <a:stretch>
            <a:fillRect/>
          </a:stretch>
        </p:blipFill>
        <p:spPr>
          <a:xfrm>
            <a:off x="1" y="5994399"/>
            <a:ext cx="1285592" cy="863601"/>
          </a:xfrm>
          <a:prstGeom prst="rect">
            <a:avLst/>
          </a:prstGeom>
        </p:spPr>
      </p:pic>
      <p:sp>
        <p:nvSpPr>
          <p:cNvPr id="2" name="Title 1">
            <a:extLst>
              <a:ext uri="{FF2B5EF4-FFF2-40B4-BE49-F238E27FC236}">
                <a16:creationId xmlns:a16="http://schemas.microsoft.com/office/drawing/2014/main" id="{E039D0FD-4FA5-0879-808F-2711E6ED5AFD}"/>
              </a:ext>
            </a:extLst>
          </p:cNvPr>
          <p:cNvSpPr>
            <a:spLocks noGrp="1"/>
          </p:cNvSpPr>
          <p:nvPr>
            <p:ph type="title"/>
          </p:nvPr>
        </p:nvSpPr>
        <p:spPr>
          <a:xfrm>
            <a:off x="387883" y="127643"/>
            <a:ext cx="10515600" cy="997331"/>
          </a:xfrm>
        </p:spPr>
        <p:txBody>
          <a:bodyPr>
            <a:normAutofit/>
          </a:bodyPr>
          <a:lstStyle/>
          <a:p>
            <a:r>
              <a:rPr lang="en-GB" b="1">
                <a:solidFill>
                  <a:srgbClr val="005EB8"/>
                </a:solidFill>
                <a:cs typeface="Aharoni" pitchFamily="2" charset="-79"/>
              </a:rPr>
              <a:t>Practical information</a:t>
            </a:r>
            <a:endParaRPr lang="en-GB"/>
          </a:p>
        </p:txBody>
      </p:sp>
      <p:sp>
        <p:nvSpPr>
          <p:cNvPr id="6" name="Content Placeholder 5">
            <a:extLst>
              <a:ext uri="{FF2B5EF4-FFF2-40B4-BE49-F238E27FC236}">
                <a16:creationId xmlns:a16="http://schemas.microsoft.com/office/drawing/2014/main" id="{AE35C3F5-67EB-E46B-1303-91A3FB09F54D}"/>
              </a:ext>
            </a:extLst>
          </p:cNvPr>
          <p:cNvSpPr>
            <a:spLocks noGrp="1"/>
          </p:cNvSpPr>
          <p:nvPr>
            <p:ph idx="1"/>
          </p:nvPr>
        </p:nvSpPr>
        <p:spPr>
          <a:xfrm>
            <a:off x="152399" y="974935"/>
            <a:ext cx="11756571" cy="2671779"/>
          </a:xfrm>
        </p:spPr>
        <p:txBody>
          <a:bodyPr>
            <a:normAutofit/>
          </a:bodyPr>
          <a:lstStyle/>
          <a:p>
            <a:pPr marL="0" lvl="0" indent="0">
              <a:buNone/>
            </a:pPr>
            <a:endParaRPr lang="en-GB" b="1"/>
          </a:p>
          <a:p>
            <a:pPr marL="0" indent="0">
              <a:buNone/>
            </a:pPr>
            <a:endParaRPr lang="en-GB"/>
          </a:p>
          <a:p>
            <a:pPr marL="0" indent="0">
              <a:buNone/>
            </a:pPr>
            <a:endParaRPr lang="en-GB"/>
          </a:p>
        </p:txBody>
      </p:sp>
      <p:sp>
        <p:nvSpPr>
          <p:cNvPr id="5" name="TextBox 4">
            <a:extLst>
              <a:ext uri="{FF2B5EF4-FFF2-40B4-BE49-F238E27FC236}">
                <a16:creationId xmlns:a16="http://schemas.microsoft.com/office/drawing/2014/main" id="{B28DC6CD-432E-145F-EC68-88B42E87DE09}"/>
              </a:ext>
            </a:extLst>
          </p:cNvPr>
          <p:cNvSpPr txBox="1"/>
          <p:nvPr/>
        </p:nvSpPr>
        <p:spPr>
          <a:xfrm>
            <a:off x="387882" y="1070887"/>
            <a:ext cx="11251891" cy="5355312"/>
          </a:xfrm>
          <a:prstGeom prst="rect">
            <a:avLst/>
          </a:prstGeom>
          <a:noFill/>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GB" b="1">
                <a:latin typeface="Arial" panose="020B0604020202020204" pitchFamily="34" charset="0"/>
                <a:cs typeface="Arial" panose="020B0604020202020204" pitchFamily="34" charset="0"/>
              </a:rPr>
              <a:t>Time</a:t>
            </a:r>
            <a:r>
              <a:rPr kumimoji="0" lang="en-GB" b="1" i="0" u="none" strike="noStrike" kern="1200" cap="none" spc="0" normalizeH="0" baseline="0" noProof="0">
                <a:ln>
                  <a:noFill/>
                </a:ln>
                <a:effectLst/>
                <a:uLnTx/>
                <a:uFillTx/>
                <a:latin typeface="Arial" panose="020B0604020202020204" pitchFamily="34" charset="0"/>
                <a:ea typeface="Calibri" panose="020F0502020204030204" pitchFamily="34" charset="0"/>
                <a:cs typeface="Arial" panose="020B0604020202020204" pitchFamily="34" charset="0"/>
              </a:rPr>
              <a:t> Commitment</a:t>
            </a:r>
            <a:endParaRPr lang="en-GB" b="1">
              <a:latin typeface="Arial" panose="020B0604020202020204" pitchFamily="34" charset="0"/>
              <a:cs typeface="Arial" panose="020B0604020202020204" pitchFamily="34" charset="0"/>
            </a:endParaRPr>
          </a:p>
          <a:p>
            <a:pPr lvl="0" algn="just"/>
            <a:r>
              <a:rPr lang="en-GB">
                <a:effectLst/>
                <a:latin typeface="Arial" panose="020B0604020202020204" pitchFamily="34" charset="0"/>
                <a:ea typeface="Calibri" panose="020F0502020204030204" pitchFamily="34" charset="0"/>
                <a:cs typeface="Arial" panose="020B0604020202020204" pitchFamily="34" charset="0"/>
              </a:rPr>
              <a:t>There is considerable flexibility with regards to undertaking these roles. </a:t>
            </a:r>
            <a:r>
              <a:rPr lang="en-GB">
                <a:latin typeface="Arial" panose="020B0604020202020204" pitchFamily="34" charset="0"/>
                <a:ea typeface="Calibri" panose="020F0502020204030204" pitchFamily="34" charset="0"/>
                <a:cs typeface="Arial" panose="020B0604020202020204" pitchFamily="34" charset="0"/>
              </a:rPr>
              <a:t>T</a:t>
            </a:r>
            <a:r>
              <a:rPr lang="en-GB">
                <a:effectLst/>
                <a:latin typeface="Arial" panose="020B0604020202020204" pitchFamily="34" charset="0"/>
                <a:ea typeface="Calibri" panose="020F0502020204030204" pitchFamily="34" charset="0"/>
                <a:cs typeface="Arial" panose="020B0604020202020204" pitchFamily="34" charset="0"/>
              </a:rPr>
              <a:t>he </a:t>
            </a:r>
            <a:r>
              <a:rPr lang="en-GB">
                <a:latin typeface="Arial" panose="020B0604020202020204" pitchFamily="34" charset="0"/>
                <a:ea typeface="Calibri" panose="020F0502020204030204" pitchFamily="34" charset="0"/>
                <a:cs typeface="Arial" panose="020B0604020202020204" pitchFamily="34" charset="0"/>
              </a:rPr>
              <a:t>anticipated time commitment is </a:t>
            </a:r>
            <a:r>
              <a:rPr lang="en-GB">
                <a:effectLst/>
                <a:latin typeface="Arial" panose="020B0604020202020204" pitchFamily="34" charset="0"/>
                <a:ea typeface="Calibri" panose="020F0502020204030204" pitchFamily="34" charset="0"/>
                <a:cs typeface="Arial" panose="020B0604020202020204" pitchFamily="34" charset="0"/>
              </a:rPr>
              <a:t>minimum 4 days a month, including preparation time, the occasional evening engagement and events designed to support </a:t>
            </a:r>
            <a:r>
              <a:rPr lang="en-GB">
                <a:latin typeface="Arial" panose="020B0604020202020204" pitchFamily="34" charset="0"/>
                <a:ea typeface="Calibri" panose="020F0502020204030204" pitchFamily="34" charset="0"/>
                <a:cs typeface="Arial" panose="020B0604020202020204" pitchFamily="34" charset="0"/>
              </a:rPr>
              <a:t>Board members’</a:t>
            </a:r>
            <a:r>
              <a:rPr lang="en-GB">
                <a:effectLst/>
                <a:latin typeface="Arial" panose="020B0604020202020204" pitchFamily="34" charset="0"/>
                <a:ea typeface="Calibri" panose="020F0502020204030204" pitchFamily="34" charset="0"/>
                <a:cs typeface="Arial" panose="020B0604020202020204" pitchFamily="34" charset="0"/>
              </a:rPr>
              <a:t> continuous development. Wednesday is the day when most formal meetings will be held so  applicants must be available to attend meetings on this day.</a:t>
            </a:r>
          </a:p>
          <a:p>
            <a:pPr marL="0" marR="0" lvl="0" indent="0" algn="just" defTabSz="914400" rtl="0" eaLnBrk="1" fontAlgn="auto" latinLnBrk="0" hangingPunct="1">
              <a:lnSpc>
                <a:spcPct val="100000"/>
              </a:lnSpc>
              <a:spcBef>
                <a:spcPts val="0"/>
              </a:spcBef>
              <a:spcAft>
                <a:spcPts val="0"/>
              </a:spcAft>
              <a:buClrTx/>
              <a:buSzTx/>
              <a:buFontTx/>
              <a:buNone/>
              <a:tabLst/>
              <a:defRPr/>
            </a:pPr>
            <a:endParaRPr lang="en-GB">
              <a:solidFill>
                <a:prstClr val="black"/>
              </a:solidFill>
              <a:latin typeface="Arial" panose="020B0604020202020204" pitchFamily="34" charset="0"/>
              <a:ea typeface="Calibri" panose="020F0502020204030204" pitchFamily="34" charset="0"/>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en-GB" b="1">
                <a:latin typeface="Arial" panose="020B0604020202020204" pitchFamily="34" charset="0"/>
                <a:cs typeface="Arial" panose="020B0604020202020204" pitchFamily="34" charset="0"/>
              </a:rPr>
              <a:t>Travel</a:t>
            </a:r>
          </a:p>
          <a:p>
            <a:pPr marL="0" marR="0" lvl="0" indent="0" algn="just" defTabSz="914400" rtl="0" eaLnBrk="1" fontAlgn="auto" latinLnBrk="0" hangingPunct="1">
              <a:lnSpc>
                <a:spcPct val="100000"/>
              </a:lnSpc>
              <a:spcBef>
                <a:spcPts val="0"/>
              </a:spcBef>
              <a:spcAft>
                <a:spcPts val="0"/>
              </a:spcAft>
              <a:buClrTx/>
              <a:buSzTx/>
              <a:buFontTx/>
              <a:buNone/>
              <a:tabLst/>
              <a:defRPr/>
            </a:pPr>
            <a:r>
              <a:rPr lang="en-GB">
                <a:solidFill>
                  <a:prstClr val="black"/>
                </a:solidFill>
                <a:latin typeface="Arial" panose="020B0604020202020204" pitchFamily="34" charset="0"/>
                <a:ea typeface="Calibri" panose="020F0502020204030204" pitchFamily="34" charset="0"/>
                <a:cs typeface="Arial" panose="020B0604020202020204" pitchFamily="34" charset="0"/>
              </a:rPr>
              <a:t>Vast majority of Board and committee meetings will be held online. Board development sessions and some other ad hoc meetings and events will be held in person somewhere within the cluster area. In addition,  for NEMs with a locality focus, some meetings may be held face to face within that locality.</a:t>
            </a:r>
            <a:endParaRPr lang="en-GB">
              <a:solidFill>
                <a:srgbClr val="FF0000"/>
              </a:solidFill>
              <a:latin typeface="Arial" panose="020B0604020202020204" pitchFamily="34" charset="0"/>
              <a:ea typeface="Calibri" panose="020F0502020204030204" pitchFamily="34" charset="0"/>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endParaRPr lang="en-GB">
              <a:solidFill>
                <a:prstClr val="black"/>
              </a:solidFill>
              <a:latin typeface="Arial" panose="020B0604020202020204" pitchFamily="34" charset="0"/>
              <a:ea typeface="Calibri" panose="020F0502020204030204" pitchFamily="34" charset="0"/>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en-GB" b="1">
                <a:latin typeface="Arial" panose="020B0604020202020204" pitchFamily="34" charset="0"/>
                <a:cs typeface="Arial" panose="020B0604020202020204" pitchFamily="34" charset="0"/>
              </a:rPr>
              <a:t>Term</a:t>
            </a:r>
            <a:r>
              <a:rPr lang="en-GB" b="1">
                <a:latin typeface="Arial" panose="020B0604020202020204" pitchFamily="34" charset="0"/>
                <a:ea typeface="Calibri" panose="020F0502020204030204" pitchFamily="34" charset="0"/>
                <a:cs typeface="Arial" panose="020B0604020202020204" pitchFamily="34" charset="0"/>
              </a:rPr>
              <a:t> </a:t>
            </a:r>
            <a:r>
              <a:rPr lang="en-GB" b="1">
                <a:latin typeface="Arial" panose="020B0604020202020204" pitchFamily="34" charset="0"/>
                <a:cs typeface="Arial" panose="020B0604020202020204" pitchFamily="34" charset="0"/>
              </a:rPr>
              <a:t>of Office</a:t>
            </a:r>
          </a:p>
          <a:p>
            <a:pPr marL="0" marR="0" lvl="0" indent="0" algn="just" defTabSz="914400" rtl="0" eaLnBrk="1" fontAlgn="auto" latinLnBrk="0" hangingPunct="1">
              <a:lnSpc>
                <a:spcPct val="100000"/>
              </a:lnSpc>
              <a:spcBef>
                <a:spcPts val="0"/>
              </a:spcBef>
              <a:spcAft>
                <a:spcPts val="0"/>
              </a:spcAft>
              <a:buClrTx/>
              <a:buSzTx/>
              <a:buFontTx/>
              <a:buNone/>
              <a:tabLst/>
              <a:defRPr/>
            </a:pPr>
            <a:r>
              <a:rPr lang="en-GB">
                <a:solidFill>
                  <a:prstClr val="black"/>
                </a:solidFill>
                <a:latin typeface="Arial" panose="020B0604020202020204" pitchFamily="34" charset="0"/>
                <a:ea typeface="Calibri" panose="020F0502020204030204" pitchFamily="34" charset="0"/>
                <a:cs typeface="Arial" panose="020B0604020202020204" pitchFamily="34" charset="0"/>
              </a:rPr>
              <a:t>The term of office will be 2 years initially (subject to individuals’  total term of office serving on one of the ICB Boards  not exceeding 6 years).</a:t>
            </a:r>
          </a:p>
          <a:p>
            <a:pPr marL="0" marR="0" lvl="0" indent="0" algn="just" defTabSz="914400" rtl="0" eaLnBrk="1" fontAlgn="auto" latinLnBrk="0" hangingPunct="1">
              <a:lnSpc>
                <a:spcPct val="100000"/>
              </a:lnSpc>
              <a:spcBef>
                <a:spcPts val="0"/>
              </a:spcBef>
              <a:spcAft>
                <a:spcPts val="0"/>
              </a:spcAft>
              <a:buClrTx/>
              <a:buSzTx/>
              <a:buFontTx/>
              <a:buNone/>
              <a:tabLst/>
              <a:defRPr/>
            </a:pPr>
            <a:endParaRPr lang="en-GB">
              <a:solidFill>
                <a:prstClr val="black"/>
              </a:solidFill>
              <a:latin typeface="Arial" panose="020B0604020202020204" pitchFamily="34" charset="0"/>
              <a:ea typeface="Calibri" panose="020F0502020204030204" pitchFamily="34" charset="0"/>
              <a:cs typeface="Arial" panose="020B060402020202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en-GB" b="1">
                <a:latin typeface="Arial" panose="020B0604020202020204" pitchFamily="34" charset="0"/>
                <a:cs typeface="Arial" panose="020B0604020202020204" pitchFamily="34" charset="0"/>
              </a:rPr>
              <a:t>Remuneration</a:t>
            </a:r>
          </a:p>
          <a:p>
            <a:pPr marL="0" marR="0" lvl="0" indent="0" algn="just" defTabSz="914400" rtl="0" eaLnBrk="1" fontAlgn="auto" latinLnBrk="0" hangingPunct="1">
              <a:lnSpc>
                <a:spcPct val="100000"/>
              </a:lnSpc>
              <a:spcBef>
                <a:spcPts val="0"/>
              </a:spcBef>
              <a:spcAft>
                <a:spcPts val="0"/>
              </a:spcAft>
              <a:buClrTx/>
              <a:buSzTx/>
              <a:buFontTx/>
              <a:buNone/>
              <a:tabLst/>
              <a:defRPr/>
            </a:pPr>
            <a:r>
              <a:rPr lang="en-GB">
                <a:solidFill>
                  <a:prstClr val="black"/>
                </a:solidFill>
                <a:latin typeface="Arial" panose="020B0604020202020204" pitchFamily="34" charset="0"/>
                <a:ea typeface="Calibri" panose="020F0502020204030204" pitchFamily="34" charset="0"/>
                <a:cs typeface="Arial" panose="020B0604020202020204" pitchFamily="34" charset="0"/>
              </a:rPr>
              <a:t>The basic remuneration for this post will be £16,000 with pa. The NEM Appointments and Remuneration panel may decide to award supplementary payments for additional responsibilities. Such responsibilities will be determined post-appointment.</a:t>
            </a:r>
            <a:endParaRPr lang="en-GB" b="1">
              <a:solidFill>
                <a:prstClr val="black"/>
              </a:solidFill>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0521486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F24DF5-6FAD-1647-D2F9-AA267C82714B}"/>
            </a:ext>
          </a:extLst>
        </p:cNvPr>
        <p:cNvGrpSpPr/>
        <p:nvPr/>
      </p:nvGrpSpPr>
      <p:grpSpPr>
        <a:xfrm>
          <a:off x="0" y="0"/>
          <a:ext cx="0" cy="0"/>
          <a:chOff x="0" y="0"/>
          <a:chExt cx="0" cy="0"/>
        </a:xfrm>
      </p:grpSpPr>
      <p:pic>
        <p:nvPicPr>
          <p:cNvPr id="4" name="Picture 3" descr="A black background with a black square&#10;&#10;AI-generated content may be incorrect.">
            <a:extLst>
              <a:ext uri="{FF2B5EF4-FFF2-40B4-BE49-F238E27FC236}">
                <a16:creationId xmlns:a16="http://schemas.microsoft.com/office/drawing/2014/main" id="{62E5062D-58AC-5EB6-A2D8-B70B4BB58EE0}"/>
              </a:ext>
            </a:extLst>
          </p:cNvPr>
          <p:cNvPicPr>
            <a:picLocks noChangeAspect="1"/>
          </p:cNvPicPr>
          <p:nvPr/>
        </p:nvPicPr>
        <p:blipFill>
          <a:blip r:embed="rId3">
            <a:extLst>
              <a:ext uri="{28A0092B-C50C-407E-A947-70E740481C1C}">
                <a14:useLocalDpi xmlns:a14="http://schemas.microsoft.com/office/drawing/2010/main" val="0"/>
              </a:ext>
            </a:extLst>
          </a:blip>
          <a:srcRect l="9406" t="87710" r="79190"/>
          <a:stretch>
            <a:fillRect/>
          </a:stretch>
        </p:blipFill>
        <p:spPr>
          <a:xfrm>
            <a:off x="1358018" y="6369113"/>
            <a:ext cx="1346377" cy="488887"/>
          </a:xfrm>
          <a:prstGeom prst="rect">
            <a:avLst/>
          </a:prstGeom>
        </p:spPr>
      </p:pic>
      <p:pic>
        <p:nvPicPr>
          <p:cNvPr id="3" name="Picture 2" descr="A black background with a black square&#10;&#10;AI-generated content may be incorrect.">
            <a:extLst>
              <a:ext uri="{FF2B5EF4-FFF2-40B4-BE49-F238E27FC236}">
                <a16:creationId xmlns:a16="http://schemas.microsoft.com/office/drawing/2014/main" id="{9F51BC42-BDC1-18F8-4D4F-52890D0B65C8}"/>
              </a:ext>
            </a:extLst>
          </p:cNvPr>
          <p:cNvPicPr>
            <a:picLocks noChangeAspect="1"/>
          </p:cNvPicPr>
          <p:nvPr/>
        </p:nvPicPr>
        <p:blipFill>
          <a:blip r:embed="rId3">
            <a:extLst>
              <a:ext uri="{28A0092B-C50C-407E-A947-70E740481C1C}">
                <a14:useLocalDpi xmlns:a14="http://schemas.microsoft.com/office/drawing/2010/main" val="0"/>
              </a:ext>
            </a:extLst>
          </a:blip>
          <a:srcRect t="81656" r="90799"/>
          <a:stretch>
            <a:fillRect/>
          </a:stretch>
        </p:blipFill>
        <p:spPr>
          <a:xfrm>
            <a:off x="1" y="5994399"/>
            <a:ext cx="1285592" cy="863601"/>
          </a:xfrm>
          <a:prstGeom prst="rect">
            <a:avLst/>
          </a:prstGeom>
        </p:spPr>
      </p:pic>
      <p:sp>
        <p:nvSpPr>
          <p:cNvPr id="2" name="Title 1">
            <a:extLst>
              <a:ext uri="{FF2B5EF4-FFF2-40B4-BE49-F238E27FC236}">
                <a16:creationId xmlns:a16="http://schemas.microsoft.com/office/drawing/2014/main" id="{6DE2335E-DC4C-BAE2-1A2A-773C1578A3B7}"/>
              </a:ext>
            </a:extLst>
          </p:cNvPr>
          <p:cNvSpPr>
            <a:spLocks noGrp="1"/>
          </p:cNvSpPr>
          <p:nvPr>
            <p:ph type="title"/>
          </p:nvPr>
        </p:nvSpPr>
        <p:spPr>
          <a:xfrm>
            <a:off x="387883" y="127643"/>
            <a:ext cx="10515600" cy="997331"/>
          </a:xfrm>
        </p:spPr>
        <p:txBody>
          <a:bodyPr>
            <a:normAutofit/>
          </a:bodyPr>
          <a:lstStyle/>
          <a:p>
            <a:r>
              <a:rPr lang="en-GB" b="1">
                <a:solidFill>
                  <a:srgbClr val="005EB8"/>
                </a:solidFill>
                <a:cs typeface="Aharoni" pitchFamily="2" charset="-79"/>
              </a:rPr>
              <a:t>Selection process and timescales</a:t>
            </a:r>
            <a:endParaRPr lang="en-GB"/>
          </a:p>
        </p:txBody>
      </p:sp>
      <p:sp>
        <p:nvSpPr>
          <p:cNvPr id="6" name="Content Placeholder 5">
            <a:extLst>
              <a:ext uri="{FF2B5EF4-FFF2-40B4-BE49-F238E27FC236}">
                <a16:creationId xmlns:a16="http://schemas.microsoft.com/office/drawing/2014/main" id="{EBB3295A-8220-3F39-4F1A-17BED587D75F}"/>
              </a:ext>
            </a:extLst>
          </p:cNvPr>
          <p:cNvSpPr>
            <a:spLocks noGrp="1"/>
          </p:cNvSpPr>
          <p:nvPr>
            <p:ph idx="1"/>
          </p:nvPr>
        </p:nvSpPr>
        <p:spPr>
          <a:xfrm>
            <a:off x="152399" y="974935"/>
            <a:ext cx="11756571" cy="2671779"/>
          </a:xfrm>
        </p:spPr>
        <p:txBody>
          <a:bodyPr>
            <a:normAutofit/>
          </a:bodyPr>
          <a:lstStyle/>
          <a:p>
            <a:pPr marL="0" lvl="0" indent="0">
              <a:buNone/>
            </a:pPr>
            <a:endParaRPr lang="en-GB" b="1"/>
          </a:p>
          <a:p>
            <a:pPr marL="0" indent="0">
              <a:buNone/>
            </a:pPr>
            <a:endParaRPr lang="en-GB"/>
          </a:p>
          <a:p>
            <a:pPr marL="0" indent="0">
              <a:buNone/>
            </a:pPr>
            <a:endParaRPr lang="en-GB"/>
          </a:p>
        </p:txBody>
      </p:sp>
      <p:sp>
        <p:nvSpPr>
          <p:cNvPr id="5" name="TextBox 4">
            <a:extLst>
              <a:ext uri="{FF2B5EF4-FFF2-40B4-BE49-F238E27FC236}">
                <a16:creationId xmlns:a16="http://schemas.microsoft.com/office/drawing/2014/main" id="{EA97A28A-5260-FA49-2527-1B6CAB269F9E}"/>
              </a:ext>
            </a:extLst>
          </p:cNvPr>
          <p:cNvSpPr txBox="1"/>
          <p:nvPr/>
        </p:nvSpPr>
        <p:spPr>
          <a:xfrm>
            <a:off x="387883" y="1124974"/>
            <a:ext cx="10850954" cy="3046988"/>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rPr>
              <a:t>The recruitment and selection process is set out below:</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600" dirty="0">
              <a:solidFill>
                <a:prstClr val="black"/>
              </a:solidFill>
              <a:latin typeface="Arial" panose="020B0604020202020204" pitchFamily="34" charset="0"/>
              <a:ea typeface="Calibri" panose="020F0502020204030204" pitchFamily="34" charset="0"/>
              <a:cs typeface="Times New Roman" panose="02020603050405020304" pitchFamily="18" charset="0"/>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6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rPr>
              <a:t>Applications close – Tuesday 2</a:t>
            </a:r>
            <a:r>
              <a:rPr kumimoji="0" lang="en-GB" sz="1600" b="0" i="0" u="none" strike="noStrike" kern="1200" cap="none" spc="0" normalizeH="0" baseline="30000" noProof="0" dirty="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rPr>
              <a:t>nd</a:t>
            </a:r>
            <a:r>
              <a:rPr kumimoji="0" lang="en-GB" sz="16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rPr>
              <a:t> December</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600" dirty="0">
                <a:solidFill>
                  <a:prstClr val="black"/>
                </a:solidFill>
                <a:latin typeface="Arial" panose="020B0604020202020204" pitchFamily="34" charset="0"/>
                <a:ea typeface="Calibri" panose="020F0502020204030204" pitchFamily="34" charset="0"/>
                <a:cs typeface="Times New Roman" panose="02020603050405020304" pitchFamily="18" charset="0"/>
              </a:rPr>
              <a:t>Shortlisting – Wednesday 3</a:t>
            </a:r>
            <a:r>
              <a:rPr lang="en-GB" sz="1600" baseline="30000" dirty="0">
                <a:solidFill>
                  <a:prstClr val="black"/>
                </a:solidFill>
                <a:latin typeface="Arial" panose="020B0604020202020204" pitchFamily="34" charset="0"/>
                <a:ea typeface="Calibri" panose="020F0502020204030204" pitchFamily="34" charset="0"/>
                <a:cs typeface="Times New Roman" panose="02020603050405020304" pitchFamily="18" charset="0"/>
              </a:rPr>
              <a:t>rd</a:t>
            </a:r>
            <a:r>
              <a:rPr lang="en-GB" sz="1600" dirty="0">
                <a:solidFill>
                  <a:prstClr val="black"/>
                </a:solidFill>
                <a:latin typeface="Arial" panose="020B0604020202020204" pitchFamily="34" charset="0"/>
                <a:ea typeface="Calibri" panose="020F0502020204030204" pitchFamily="34" charset="0"/>
                <a:cs typeface="Times New Roman" panose="02020603050405020304" pitchFamily="18" charset="0"/>
              </a:rPr>
              <a:t> December</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6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rPr>
              <a:t>Interviews </a:t>
            </a:r>
            <a:r>
              <a:rPr kumimoji="0" lang="en-GB" sz="1600" b="0" i="0" u="none" strike="noStrike" kern="1200" cap="none" spc="0" normalizeH="0" baseline="0" noProof="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rPr>
              <a:t>– Wednesday 10</a:t>
            </a:r>
            <a:r>
              <a:rPr kumimoji="0" lang="en-GB" sz="1600" b="0" i="0" u="none" strike="noStrike" kern="1200" cap="none" spc="0" normalizeH="0" baseline="30000" noProof="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rPr>
              <a:t>th</a:t>
            </a:r>
            <a:r>
              <a:rPr kumimoji="0" lang="en-GB" sz="1600" b="0" i="0" u="none" strike="noStrike" kern="1200" cap="none" spc="0" normalizeH="0" baseline="0" noProof="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rPr>
              <a:t> </a:t>
            </a:r>
            <a:r>
              <a:rPr kumimoji="0" lang="en-GB" sz="16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rPr>
              <a:t>December</a:t>
            </a:r>
            <a:endParaRPr lang="en-GB" sz="1600" dirty="0">
              <a:solidFill>
                <a:prstClr val="black"/>
              </a:solidFill>
              <a:latin typeface="Arial" panose="020B0604020202020204" pitchFamily="34" charset="0"/>
              <a:ea typeface="Calibri" panose="020F0502020204030204" pitchFamily="34" charset="0"/>
              <a:cs typeface="Times New Roman" panose="02020603050405020304" pitchFamily="18" charset="0"/>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6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rPr>
              <a:t>Appointments validated and approved by the Appointments Panel – by </a:t>
            </a:r>
            <a:r>
              <a:rPr lang="en-GB" sz="1600" dirty="0">
                <a:solidFill>
                  <a:prstClr val="black"/>
                </a:solidFill>
                <a:latin typeface="Arial" panose="020B0604020202020204" pitchFamily="34" charset="0"/>
                <a:ea typeface="Calibri" panose="020F0502020204030204" pitchFamily="34" charset="0"/>
                <a:cs typeface="Times New Roman" panose="02020603050405020304" pitchFamily="18" charset="0"/>
              </a:rPr>
              <a:t>week commencing 15</a:t>
            </a:r>
            <a:r>
              <a:rPr lang="en-GB" sz="1600" baseline="30000" dirty="0">
                <a:solidFill>
                  <a:prstClr val="black"/>
                </a:solidFill>
                <a:latin typeface="Arial" panose="020B0604020202020204" pitchFamily="34" charset="0"/>
                <a:ea typeface="Calibri" panose="020F0502020204030204" pitchFamily="34" charset="0"/>
                <a:cs typeface="Times New Roman" panose="02020603050405020304" pitchFamily="18" charset="0"/>
              </a:rPr>
              <a:t>th</a:t>
            </a:r>
            <a:r>
              <a:rPr lang="en-GB" sz="1600" dirty="0">
                <a:solidFill>
                  <a:prstClr val="black"/>
                </a:solidFill>
                <a:latin typeface="Arial" panose="020B0604020202020204" pitchFamily="34" charset="0"/>
                <a:ea typeface="Calibri" panose="020F0502020204030204" pitchFamily="34" charset="0"/>
                <a:cs typeface="Times New Roman" panose="02020603050405020304" pitchFamily="18" charset="0"/>
              </a:rPr>
              <a:t> </a:t>
            </a:r>
            <a:r>
              <a:rPr kumimoji="0" lang="en-GB" sz="16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rPr>
              <a:t>December</a:t>
            </a:r>
          </a:p>
          <a:p>
            <a:pPr marL="342900" marR="0" lvl="0" indent="-34290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600" dirty="0">
                <a:solidFill>
                  <a:prstClr val="black"/>
                </a:solidFill>
                <a:latin typeface="Arial" panose="020B0604020202020204" pitchFamily="34" charset="0"/>
                <a:ea typeface="Calibri" panose="020F0502020204030204" pitchFamily="34" charset="0"/>
                <a:cs typeface="Times New Roman" panose="02020603050405020304" pitchFamily="18" charset="0"/>
              </a:rPr>
              <a:t>Once all roles have been appointed to, the Chair will determine  any additional  responsibilities such as Deputy Chair, Senior Independent Director and place-based responsibilities.</a:t>
            </a:r>
            <a:endParaRPr kumimoji="0" lang="en-GB" sz="16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endParaRPr>
          </a:p>
          <a:p>
            <a:pPr marL="342900" marR="0" lvl="0" indent="-342900" algn="l" defTabSz="914400" rtl="0" eaLnBrk="1" fontAlgn="auto" latinLnBrk="0" hangingPunct="1">
              <a:lnSpc>
                <a:spcPct val="100000"/>
              </a:lnSpc>
              <a:spcBef>
                <a:spcPts val="0"/>
              </a:spcBef>
              <a:spcAft>
                <a:spcPts val="0"/>
              </a:spcAft>
              <a:buClrTx/>
              <a:buSzTx/>
              <a:buFontTx/>
              <a:buAutoNum type="arabicPeriod"/>
              <a:tabLst/>
              <a:defRPr/>
            </a:pPr>
            <a:endParaRPr lang="en-GB" sz="1600" dirty="0">
              <a:solidFill>
                <a:prstClr val="black"/>
              </a:solidFill>
              <a:latin typeface="Arial" panose="020B0604020202020204" pitchFamily="34" charset="0"/>
              <a:ea typeface="Calibri" panose="020F0502020204030204" pitchFamily="34" charset="0"/>
              <a:cs typeface="Times New Roman" panose="02020603050405020304" pitchFamily="18" charset="0"/>
            </a:endParaRPr>
          </a:p>
          <a:p>
            <a:pPr marR="0" lvl="0" algn="l" defTabSz="914400" rtl="0" eaLnBrk="1" fontAlgn="auto" latinLnBrk="0" hangingPunct="1">
              <a:lnSpc>
                <a:spcPct val="100000"/>
              </a:lnSpc>
              <a:spcBef>
                <a:spcPts val="0"/>
              </a:spcBef>
              <a:spcAft>
                <a:spcPts val="0"/>
              </a:spcAft>
              <a:buClrTx/>
              <a:buSzTx/>
              <a:tabLst/>
              <a:defRPr/>
            </a:pPr>
            <a:endParaRPr kumimoji="0" lang="en-GB" sz="1600" b="0" i="0" u="none" strike="noStrike" kern="1200" cap="none" spc="0" normalizeH="0" baseline="0" noProof="0" dirty="0">
              <a:ln>
                <a:noFill/>
              </a:ln>
              <a:solidFill>
                <a:prstClr val="black"/>
              </a:solidFill>
              <a:effectLst/>
              <a:uLnTx/>
              <a:uFillTx/>
              <a:latin typeface="Arial" panose="020B0604020202020204" pitchFamily="34" charset="0"/>
              <a:ea typeface="Calibri" panose="020F0502020204030204" pitchFamily="34" charset="0"/>
              <a:cs typeface="Times New Roman" panose="02020603050405020304" pitchFamily="18" charset="0"/>
            </a:endParaRPr>
          </a:p>
          <a:p>
            <a:pPr marR="0" lvl="0" algn="l" defTabSz="914400" rtl="0" eaLnBrk="1" fontAlgn="auto" latinLnBrk="0" hangingPunct="1">
              <a:lnSpc>
                <a:spcPct val="100000"/>
              </a:lnSpc>
              <a:spcBef>
                <a:spcPts val="0"/>
              </a:spcBef>
              <a:spcAft>
                <a:spcPts val="0"/>
              </a:spcAft>
              <a:buClrTx/>
              <a:buSzTx/>
              <a:tabLst/>
              <a:defRPr/>
            </a:pPr>
            <a:r>
              <a:rPr lang="en-GB" sz="1600" b="1" dirty="0">
                <a:solidFill>
                  <a:prstClr val="black"/>
                </a:solidFill>
                <a:latin typeface="Arial" panose="020B0604020202020204" pitchFamily="34" charset="0"/>
                <a:ea typeface="Calibri" panose="020F0502020204030204" pitchFamily="34" charset="0"/>
                <a:cs typeface="Times New Roman" panose="02020603050405020304" pitchFamily="18" charset="0"/>
              </a:rPr>
              <a:t>Appendices: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600" dirty="0">
                <a:solidFill>
                  <a:prstClr val="black"/>
                </a:solidFill>
                <a:latin typeface="Arial" panose="020B0604020202020204" pitchFamily="34" charset="0"/>
                <a:ea typeface="Calibri" panose="020F0502020204030204" pitchFamily="34" charset="0"/>
                <a:cs typeface="Times New Roman" panose="02020603050405020304" pitchFamily="18" charset="0"/>
              </a:rPr>
              <a:t>Appendix 1 – Disqualifications </a:t>
            </a:r>
          </a:p>
        </p:txBody>
      </p:sp>
    </p:spTree>
    <p:extLst>
      <p:ext uri="{BB962C8B-B14F-4D97-AF65-F5344CB8AC3E}">
        <p14:creationId xmlns:p14="http://schemas.microsoft.com/office/powerpoint/2010/main" val="31536492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9257BD-AE55-F3E4-55D6-BEB5E1575B1F}"/>
            </a:ext>
          </a:extLst>
        </p:cNvPr>
        <p:cNvGrpSpPr/>
        <p:nvPr/>
      </p:nvGrpSpPr>
      <p:grpSpPr>
        <a:xfrm>
          <a:off x="0" y="0"/>
          <a:ext cx="0" cy="0"/>
          <a:chOff x="0" y="0"/>
          <a:chExt cx="0" cy="0"/>
        </a:xfrm>
      </p:grpSpPr>
      <p:pic>
        <p:nvPicPr>
          <p:cNvPr id="4" name="Picture 3" descr="A black background with a black square&#10;&#10;AI-generated content may be incorrect.">
            <a:extLst>
              <a:ext uri="{FF2B5EF4-FFF2-40B4-BE49-F238E27FC236}">
                <a16:creationId xmlns:a16="http://schemas.microsoft.com/office/drawing/2014/main" id="{3307BA1A-034B-E3CD-B916-5C19ACF51992}"/>
              </a:ext>
            </a:extLst>
          </p:cNvPr>
          <p:cNvPicPr>
            <a:picLocks noChangeAspect="1"/>
          </p:cNvPicPr>
          <p:nvPr/>
        </p:nvPicPr>
        <p:blipFill>
          <a:blip r:embed="rId3">
            <a:extLst>
              <a:ext uri="{28A0092B-C50C-407E-A947-70E740481C1C}">
                <a14:useLocalDpi xmlns:a14="http://schemas.microsoft.com/office/drawing/2010/main" val="0"/>
              </a:ext>
            </a:extLst>
          </a:blip>
          <a:srcRect l="9406" t="87710" r="79190"/>
          <a:stretch>
            <a:fillRect/>
          </a:stretch>
        </p:blipFill>
        <p:spPr>
          <a:xfrm>
            <a:off x="1358018" y="6369113"/>
            <a:ext cx="1346377" cy="488887"/>
          </a:xfrm>
          <a:prstGeom prst="rect">
            <a:avLst/>
          </a:prstGeom>
        </p:spPr>
      </p:pic>
      <p:pic>
        <p:nvPicPr>
          <p:cNvPr id="3" name="Picture 2" descr="A black background with a black square&#10;&#10;AI-generated content may be incorrect.">
            <a:extLst>
              <a:ext uri="{FF2B5EF4-FFF2-40B4-BE49-F238E27FC236}">
                <a16:creationId xmlns:a16="http://schemas.microsoft.com/office/drawing/2014/main" id="{459CE603-A23A-40D2-044B-8147D97ECA91}"/>
              </a:ext>
            </a:extLst>
          </p:cNvPr>
          <p:cNvPicPr>
            <a:picLocks noChangeAspect="1"/>
          </p:cNvPicPr>
          <p:nvPr/>
        </p:nvPicPr>
        <p:blipFill>
          <a:blip r:embed="rId3">
            <a:extLst>
              <a:ext uri="{28A0092B-C50C-407E-A947-70E740481C1C}">
                <a14:useLocalDpi xmlns:a14="http://schemas.microsoft.com/office/drawing/2010/main" val="0"/>
              </a:ext>
            </a:extLst>
          </a:blip>
          <a:srcRect t="81656" r="90799"/>
          <a:stretch>
            <a:fillRect/>
          </a:stretch>
        </p:blipFill>
        <p:spPr>
          <a:xfrm>
            <a:off x="1" y="5994399"/>
            <a:ext cx="1285592" cy="863601"/>
          </a:xfrm>
          <a:prstGeom prst="rect">
            <a:avLst/>
          </a:prstGeom>
        </p:spPr>
      </p:pic>
      <p:sp>
        <p:nvSpPr>
          <p:cNvPr id="2" name="Title 1">
            <a:extLst>
              <a:ext uri="{FF2B5EF4-FFF2-40B4-BE49-F238E27FC236}">
                <a16:creationId xmlns:a16="http://schemas.microsoft.com/office/drawing/2014/main" id="{6B5DE141-F882-F2F4-0206-298FA86B1040}"/>
              </a:ext>
            </a:extLst>
          </p:cNvPr>
          <p:cNvSpPr>
            <a:spLocks noGrp="1"/>
          </p:cNvSpPr>
          <p:nvPr>
            <p:ph type="title"/>
          </p:nvPr>
        </p:nvSpPr>
        <p:spPr>
          <a:xfrm>
            <a:off x="560603" y="253317"/>
            <a:ext cx="10515600" cy="997331"/>
          </a:xfrm>
        </p:spPr>
        <p:txBody>
          <a:bodyPr>
            <a:normAutofit/>
          </a:bodyPr>
          <a:lstStyle/>
          <a:p>
            <a:r>
              <a:rPr lang="en-GB" b="1">
                <a:solidFill>
                  <a:srgbClr val="005EB8"/>
                </a:solidFill>
                <a:cs typeface="Aharoni" pitchFamily="2" charset="-79"/>
              </a:rPr>
              <a:t>Introduction</a:t>
            </a:r>
            <a:endParaRPr lang="en-GB"/>
          </a:p>
        </p:txBody>
      </p:sp>
      <p:sp>
        <p:nvSpPr>
          <p:cNvPr id="6" name="Content Placeholder 5">
            <a:extLst>
              <a:ext uri="{FF2B5EF4-FFF2-40B4-BE49-F238E27FC236}">
                <a16:creationId xmlns:a16="http://schemas.microsoft.com/office/drawing/2014/main" id="{FDE9E8AA-3274-893C-6BE4-75357385BF82}"/>
              </a:ext>
            </a:extLst>
          </p:cNvPr>
          <p:cNvSpPr>
            <a:spLocks noGrp="1"/>
          </p:cNvSpPr>
          <p:nvPr>
            <p:ph idx="1"/>
          </p:nvPr>
        </p:nvSpPr>
        <p:spPr>
          <a:xfrm>
            <a:off x="152399" y="974935"/>
            <a:ext cx="11756571" cy="2671779"/>
          </a:xfrm>
        </p:spPr>
        <p:txBody>
          <a:bodyPr>
            <a:normAutofit/>
          </a:bodyPr>
          <a:lstStyle/>
          <a:p>
            <a:pPr marL="0" lvl="0" indent="0">
              <a:buNone/>
            </a:pPr>
            <a:endParaRPr lang="en-GB" b="1"/>
          </a:p>
          <a:p>
            <a:pPr marL="0" indent="0">
              <a:buNone/>
            </a:pPr>
            <a:endParaRPr lang="en-GB"/>
          </a:p>
          <a:p>
            <a:pPr marL="0" indent="0">
              <a:buNone/>
            </a:pPr>
            <a:endParaRPr lang="en-GB"/>
          </a:p>
        </p:txBody>
      </p:sp>
      <p:sp>
        <p:nvSpPr>
          <p:cNvPr id="5" name="TextBox 4">
            <a:extLst>
              <a:ext uri="{FF2B5EF4-FFF2-40B4-BE49-F238E27FC236}">
                <a16:creationId xmlns:a16="http://schemas.microsoft.com/office/drawing/2014/main" id="{F6C4BE08-807B-47BA-A65A-7B6ABBCD7626}"/>
              </a:ext>
            </a:extLst>
          </p:cNvPr>
          <p:cNvSpPr txBox="1"/>
          <p:nvPr/>
        </p:nvSpPr>
        <p:spPr>
          <a:xfrm>
            <a:off x="531391" y="1080615"/>
            <a:ext cx="10839441" cy="4846840"/>
          </a:xfrm>
          <a:prstGeom prst="rect">
            <a:avLst/>
          </a:prstGeom>
          <a:noFill/>
        </p:spPr>
        <p:txBody>
          <a:bodyPr wrap="square">
            <a:spAutoFit/>
          </a:bodyPr>
          <a:lstStyle/>
          <a:p>
            <a:pPr marL="285750" marR="0" lvl="0" indent="-285750" algn="just"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kumimoji="0" lang="en-GB" b="0" i="0" u="none" strike="noStrike" kern="100" cap="none" spc="0" normalizeH="0" baseline="0" noProof="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rPr>
              <a:t>NHS Coventry and Warwickshire ICB and NHS Herefordshire and Worcestershire ICB are </a:t>
            </a:r>
            <a:r>
              <a:rPr lang="en-GB" kern="100">
                <a:solidFill>
                  <a:prstClr val="black"/>
                </a:solidFill>
                <a:latin typeface="Arial" panose="020B0604020202020204" pitchFamily="34" charset="0"/>
                <a:ea typeface="Aptos" panose="020B0004020202020204" pitchFamily="34" charset="0"/>
                <a:cs typeface="Arial" panose="020B0604020202020204" pitchFamily="34" charset="0"/>
              </a:rPr>
              <a:t>coming together to form an ICB cluster.</a:t>
            </a:r>
          </a:p>
          <a:p>
            <a:pPr marL="285750" marR="0" lvl="0" indent="-285750" algn="just"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lang="en-GB" kern="100">
                <a:solidFill>
                  <a:prstClr val="black"/>
                </a:solidFill>
                <a:latin typeface="Arial" panose="020B0604020202020204" pitchFamily="34" charset="0"/>
                <a:ea typeface="Aptos" panose="020B0004020202020204" pitchFamily="34" charset="0"/>
                <a:cs typeface="Arial" panose="020B0604020202020204" pitchFamily="34" charset="0"/>
              </a:rPr>
              <a:t>While both ICBs will remain separate statutory organisations, shared working is being explored in all areas to  reduce running costs and align governance, decision making and operational processes as much as possible.</a:t>
            </a:r>
          </a:p>
          <a:p>
            <a:pPr marL="285750" marR="0" lvl="0" indent="-285750" algn="just"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lang="en-GB" kern="100">
                <a:solidFill>
                  <a:prstClr val="black"/>
                </a:solidFill>
                <a:latin typeface="Arial" panose="020B0604020202020204" pitchFamily="34" charset="0"/>
                <a:ea typeface="Aptos" panose="020B0004020202020204" pitchFamily="34" charset="0"/>
                <a:cs typeface="Arial" panose="020B0604020202020204" pitchFamily="34" charset="0"/>
              </a:rPr>
              <a:t>From January 2026, both Boards will meet ‘in common’ – with meetings taking place at the same time and same place, while retaining organisational autonomy.</a:t>
            </a:r>
          </a:p>
          <a:p>
            <a:pPr marL="285750" marR="0" lvl="0" indent="-285750" algn="just"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lang="en-GB" kern="100">
                <a:solidFill>
                  <a:prstClr val="black"/>
                </a:solidFill>
                <a:latin typeface="Arial" panose="020B0604020202020204" pitchFamily="34" charset="0"/>
                <a:ea typeface="Aptos" panose="020B0004020202020204" pitchFamily="34" charset="0"/>
                <a:cs typeface="Arial" panose="020B0604020202020204" pitchFamily="34" charset="0"/>
              </a:rPr>
              <a:t>There will be shared (joint) Executive and Non-Executive roles. Partner Member roles are specific to ICB geography and cannot be shared.</a:t>
            </a:r>
          </a:p>
          <a:p>
            <a:pPr marL="285750" marR="0" lvl="0" indent="-285750" algn="just"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lang="en-GB" kern="100">
                <a:solidFill>
                  <a:prstClr val="black"/>
                </a:solidFill>
                <a:latin typeface="Arial" panose="020B0604020202020204" pitchFamily="34" charset="0"/>
                <a:ea typeface="Aptos" panose="020B0004020202020204" pitchFamily="34" charset="0"/>
                <a:cs typeface="Arial" panose="020B0604020202020204" pitchFamily="34" charset="0"/>
              </a:rPr>
              <a:t>Proposed cluster Boards’ joint structure is shown on the next slide. This is subject to public boards’ endorsement and NHSE formal approval.</a:t>
            </a:r>
          </a:p>
          <a:p>
            <a:pPr marL="285750" marR="0" lvl="0" indent="-285750" algn="just" defTabSz="914400" rtl="0" eaLnBrk="1" fontAlgn="auto" latinLnBrk="0" hangingPunct="1">
              <a:lnSpc>
                <a:spcPct val="107000"/>
              </a:lnSpc>
              <a:spcBef>
                <a:spcPts val="0"/>
              </a:spcBef>
              <a:spcAft>
                <a:spcPts val="800"/>
              </a:spcAft>
              <a:buClrTx/>
              <a:buSzTx/>
              <a:buFont typeface="Arial" panose="020B0604020202020204" pitchFamily="34" charset="0"/>
              <a:buChar char="•"/>
              <a:tabLst/>
              <a:defRPr/>
            </a:pPr>
            <a:r>
              <a:rPr lang="en-GB" kern="100">
                <a:solidFill>
                  <a:prstClr val="black"/>
                </a:solidFill>
                <a:latin typeface="Arial" panose="020B0604020202020204" pitchFamily="34" charset="0"/>
                <a:ea typeface="Aptos" panose="020B0004020202020204" pitchFamily="34" charset="0"/>
                <a:cs typeface="Arial" panose="020B0604020202020204" pitchFamily="34" charset="0"/>
              </a:rPr>
              <a:t>This slide deck sets out the process for appointing joint Non-Executive Members, role specification  any disqualification criteria.</a:t>
            </a:r>
          </a:p>
          <a:p>
            <a:pPr marR="0" lvl="0" algn="just" defTabSz="914400" rtl="0" eaLnBrk="1" fontAlgn="auto" latinLnBrk="0" hangingPunct="1">
              <a:lnSpc>
                <a:spcPct val="107000"/>
              </a:lnSpc>
              <a:spcBef>
                <a:spcPts val="0"/>
              </a:spcBef>
              <a:spcAft>
                <a:spcPts val="800"/>
              </a:spcAft>
              <a:buClrTx/>
              <a:buSzTx/>
              <a:tabLst/>
              <a:defRPr/>
            </a:pPr>
            <a:endParaRPr kumimoji="0" lang="en-GB" b="0" i="0" u="none" strike="noStrike" kern="100" cap="none" spc="0" normalizeH="0" baseline="0" noProof="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173974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075011-A2E6-6739-2F89-08B4B8AAC4B4}"/>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F1D13D79-7FCC-F673-C29E-933A52D46179}"/>
              </a:ext>
            </a:extLst>
          </p:cNvPr>
          <p:cNvSpPr/>
          <p:nvPr/>
        </p:nvSpPr>
        <p:spPr>
          <a:xfrm>
            <a:off x="538111" y="1662190"/>
            <a:ext cx="8009434" cy="451739"/>
          </a:xfrm>
          <a:prstGeom prst="rect">
            <a:avLst/>
          </a:prstGeom>
          <a:solidFill>
            <a:schemeClr val="accent5">
              <a:lumMod val="75000"/>
            </a:schemeClr>
          </a:solidFill>
          <a:ln>
            <a:solidFill>
              <a:schemeClr val="accent5">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400" b="1" i="1" u="none" strike="noStrike" kern="1200" cap="none" spc="0" normalizeH="0" baseline="0" noProof="0">
                <a:ln>
                  <a:noFill/>
                </a:ln>
                <a:solidFill>
                  <a:prstClr val="white"/>
                </a:solidFill>
                <a:effectLst/>
                <a:uLnTx/>
                <a:uFillTx/>
                <a:latin typeface="Aptos" panose="02110004020202020204"/>
                <a:ea typeface="+mn-ea"/>
                <a:cs typeface="+mn-cs"/>
              </a:rPr>
              <a:t>Joint</a:t>
            </a:r>
            <a:r>
              <a:rPr kumimoji="0" lang="en-GB" sz="2800" b="1" i="0" u="none" strike="noStrike" kern="1200" cap="none" spc="0" normalizeH="0" baseline="0" noProof="0">
                <a:ln>
                  <a:noFill/>
                </a:ln>
                <a:solidFill>
                  <a:prstClr val="white"/>
                </a:solidFill>
                <a:effectLst/>
                <a:uLnTx/>
                <a:uFillTx/>
                <a:latin typeface="Aptos" panose="02110004020202020204"/>
                <a:ea typeface="+mn-ea"/>
                <a:cs typeface="+mn-cs"/>
              </a:rPr>
              <a:t> Chair</a:t>
            </a:r>
            <a:endParaRPr kumimoji="0" lang="en-GB" sz="2400" b="1"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6" name="Rectangle 5">
            <a:extLst>
              <a:ext uri="{FF2B5EF4-FFF2-40B4-BE49-F238E27FC236}">
                <a16:creationId xmlns:a16="http://schemas.microsoft.com/office/drawing/2014/main" id="{BB6E1C23-2332-0B9C-569B-BD02288D091B}"/>
              </a:ext>
            </a:extLst>
          </p:cNvPr>
          <p:cNvSpPr/>
          <p:nvPr/>
        </p:nvSpPr>
        <p:spPr>
          <a:xfrm>
            <a:off x="538111" y="2245531"/>
            <a:ext cx="2490832" cy="528916"/>
          </a:xfrm>
          <a:prstGeom prst="rect">
            <a:avLst/>
          </a:prstGeom>
          <a:solidFill>
            <a:schemeClr val="accent1"/>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a:ln>
                  <a:noFill/>
                </a:ln>
                <a:solidFill>
                  <a:prstClr val="white"/>
                </a:solidFill>
                <a:effectLst/>
                <a:uLnTx/>
                <a:uFillTx/>
                <a:latin typeface="Aptos" panose="02110004020202020204"/>
                <a:ea typeface="+mn-ea"/>
                <a:cs typeface="+mn-cs"/>
              </a:rPr>
              <a:t>Joint NEM  (Audit Chair)</a:t>
            </a:r>
            <a:endParaRPr kumimoji="0" lang="en-GB" sz="1800" b="1"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8" name="Rectangle 7">
            <a:extLst>
              <a:ext uri="{FF2B5EF4-FFF2-40B4-BE49-F238E27FC236}">
                <a16:creationId xmlns:a16="http://schemas.microsoft.com/office/drawing/2014/main" id="{622656D4-4C7A-428D-739C-324C305D6CFE}"/>
              </a:ext>
            </a:extLst>
          </p:cNvPr>
          <p:cNvSpPr/>
          <p:nvPr/>
        </p:nvSpPr>
        <p:spPr>
          <a:xfrm>
            <a:off x="6358705" y="2254212"/>
            <a:ext cx="2188841" cy="804976"/>
          </a:xfrm>
          <a:prstGeom prst="rect">
            <a:avLst/>
          </a:prstGeom>
          <a:solidFill>
            <a:schemeClr val="accent6">
              <a:lumMod val="75000"/>
            </a:schemeClr>
          </a:solidFill>
          <a:ln>
            <a:solidFill>
              <a:schemeClr val="accent6">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600" b="1" i="1" u="none" strike="noStrike" kern="1200" cap="none" spc="0" normalizeH="0" baseline="0" noProof="0">
                <a:ln>
                  <a:noFill/>
                </a:ln>
                <a:solidFill>
                  <a:prstClr val="white"/>
                </a:solidFill>
                <a:effectLst/>
                <a:uLnTx/>
                <a:uFillTx/>
                <a:latin typeface="Aptos" panose="02110004020202020204"/>
                <a:ea typeface="+mn-ea"/>
                <a:cs typeface="+mn-cs"/>
              </a:rPr>
              <a:t>Joint</a:t>
            </a:r>
            <a:r>
              <a:rPr kumimoji="0" lang="en-GB" sz="1800" b="1" i="1" u="none" strike="noStrike" kern="1200" cap="none" spc="0" normalizeH="0" baseline="0" noProof="0">
                <a:ln>
                  <a:noFill/>
                </a:ln>
                <a:solidFill>
                  <a:prstClr val="white"/>
                </a:solidFill>
                <a:effectLst/>
                <a:uLnTx/>
                <a:uFillTx/>
                <a:latin typeface="Aptos" panose="02110004020202020204"/>
                <a:ea typeface="+mn-ea"/>
                <a:cs typeface="+mn-cs"/>
              </a:rPr>
              <a:t> </a:t>
            </a:r>
            <a:r>
              <a:rPr kumimoji="0" lang="en-GB" sz="1800" b="1" i="0" u="none" strike="noStrike" kern="1200" cap="none" spc="0" normalizeH="0" baseline="0" noProof="0">
                <a:ln>
                  <a:noFill/>
                </a:ln>
                <a:solidFill>
                  <a:prstClr val="white"/>
                </a:solidFill>
                <a:effectLst/>
                <a:uLnTx/>
                <a:uFillTx/>
                <a:latin typeface="Aptos" panose="02110004020202020204"/>
                <a:ea typeface="+mn-ea"/>
                <a:cs typeface="+mn-cs"/>
              </a:rPr>
              <a:t>Chief Executive Officer</a:t>
            </a:r>
          </a:p>
        </p:txBody>
      </p:sp>
      <p:sp>
        <p:nvSpPr>
          <p:cNvPr id="24" name="Rectangle 23">
            <a:extLst>
              <a:ext uri="{FF2B5EF4-FFF2-40B4-BE49-F238E27FC236}">
                <a16:creationId xmlns:a16="http://schemas.microsoft.com/office/drawing/2014/main" id="{B3C2711A-EADF-2637-87F1-E7020FAF9937}"/>
              </a:ext>
            </a:extLst>
          </p:cNvPr>
          <p:cNvSpPr/>
          <p:nvPr/>
        </p:nvSpPr>
        <p:spPr>
          <a:xfrm>
            <a:off x="6392070" y="3173217"/>
            <a:ext cx="2175172" cy="739054"/>
          </a:xfrm>
          <a:prstGeom prst="rect">
            <a:avLst/>
          </a:prstGeom>
          <a:solidFill>
            <a:schemeClr val="accent6">
              <a:lumMod val="75000"/>
            </a:schemeClr>
          </a:solidFill>
          <a:ln>
            <a:solidFill>
              <a:schemeClr val="accent6">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1" i="1" u="none" strike="noStrike" kern="1200" cap="none" spc="0" normalizeH="0" baseline="0" noProof="0">
                <a:ln>
                  <a:noFill/>
                </a:ln>
                <a:solidFill>
                  <a:prstClr val="white"/>
                </a:solidFill>
                <a:effectLst/>
                <a:uLnTx/>
                <a:uFillTx/>
                <a:latin typeface="Aptos" panose="02110004020202020204"/>
                <a:ea typeface="+mn-ea"/>
                <a:cs typeface="+mn-cs"/>
              </a:rPr>
              <a:t>Joint</a:t>
            </a:r>
            <a:r>
              <a:rPr kumimoji="0" lang="en-GB" sz="1600" b="1" i="1" u="none" strike="noStrike" kern="1200" cap="none" spc="0" normalizeH="0" baseline="0" noProof="0">
                <a:ln>
                  <a:noFill/>
                </a:ln>
                <a:solidFill>
                  <a:prstClr val="white"/>
                </a:solidFill>
                <a:effectLst/>
                <a:uLnTx/>
                <a:uFillTx/>
                <a:latin typeface="Aptos" panose="02110004020202020204"/>
                <a:ea typeface="+mn-ea"/>
                <a:cs typeface="+mn-cs"/>
              </a:rPr>
              <a:t> </a:t>
            </a:r>
            <a:r>
              <a:rPr kumimoji="0" lang="en-GB" sz="1600" b="1" i="0" u="none" strike="noStrike" kern="1200" cap="none" spc="0" normalizeH="0" baseline="0" noProof="0">
                <a:ln>
                  <a:noFill/>
                </a:ln>
                <a:solidFill>
                  <a:prstClr val="white"/>
                </a:solidFill>
                <a:effectLst/>
                <a:uLnTx/>
                <a:uFillTx/>
                <a:latin typeface="Aptos" panose="02110004020202020204"/>
                <a:ea typeface="+mn-ea"/>
                <a:cs typeface="+mn-cs"/>
              </a:rPr>
              <a:t>Chief Finance Officer</a:t>
            </a:r>
          </a:p>
        </p:txBody>
      </p:sp>
      <p:sp>
        <p:nvSpPr>
          <p:cNvPr id="25" name="Rectangle 24">
            <a:extLst>
              <a:ext uri="{FF2B5EF4-FFF2-40B4-BE49-F238E27FC236}">
                <a16:creationId xmlns:a16="http://schemas.microsoft.com/office/drawing/2014/main" id="{1C329EE2-1049-D521-D88A-3125BC0B6866}"/>
              </a:ext>
            </a:extLst>
          </p:cNvPr>
          <p:cNvSpPr/>
          <p:nvPr/>
        </p:nvSpPr>
        <p:spPr>
          <a:xfrm>
            <a:off x="6410153" y="4035467"/>
            <a:ext cx="2175172" cy="804976"/>
          </a:xfrm>
          <a:prstGeom prst="rect">
            <a:avLst/>
          </a:prstGeom>
          <a:solidFill>
            <a:schemeClr val="accent6">
              <a:lumMod val="75000"/>
            </a:schemeClr>
          </a:solidFill>
          <a:ln>
            <a:solidFill>
              <a:schemeClr val="accent6">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1" i="1" u="none" strike="noStrike" kern="1200" cap="none" spc="0" normalizeH="0" baseline="0" noProof="0">
                <a:ln>
                  <a:noFill/>
                </a:ln>
                <a:solidFill>
                  <a:prstClr val="white"/>
                </a:solidFill>
                <a:effectLst/>
                <a:uLnTx/>
                <a:uFillTx/>
                <a:latin typeface="Aptos" panose="02110004020202020204"/>
                <a:ea typeface="+mn-ea"/>
                <a:cs typeface="+mn-cs"/>
              </a:rPr>
              <a:t>Joint</a:t>
            </a:r>
            <a:r>
              <a:rPr kumimoji="0" lang="en-GB" sz="1600" b="1" i="1" u="none" strike="noStrike" kern="1200" cap="none" spc="0" normalizeH="0" baseline="0" noProof="0">
                <a:ln>
                  <a:noFill/>
                </a:ln>
                <a:solidFill>
                  <a:prstClr val="white"/>
                </a:solidFill>
                <a:effectLst/>
                <a:uLnTx/>
                <a:uFillTx/>
                <a:latin typeface="Aptos" panose="02110004020202020204"/>
                <a:ea typeface="+mn-ea"/>
                <a:cs typeface="+mn-cs"/>
              </a:rPr>
              <a:t> </a:t>
            </a:r>
            <a:r>
              <a:rPr kumimoji="0" lang="en-GB" sz="1600" b="1" i="0" u="none" strike="noStrike" kern="1200" cap="none" spc="0" normalizeH="0" baseline="0" noProof="0">
                <a:ln>
                  <a:noFill/>
                </a:ln>
                <a:solidFill>
                  <a:prstClr val="white"/>
                </a:solidFill>
                <a:effectLst/>
                <a:uLnTx/>
                <a:uFillTx/>
                <a:latin typeface="Aptos" panose="02110004020202020204"/>
                <a:ea typeface="+mn-ea"/>
                <a:cs typeface="+mn-cs"/>
              </a:rPr>
              <a:t>Chief Nursing Officer</a:t>
            </a:r>
            <a:endParaRPr kumimoji="0" lang="en-GB" sz="1100" b="1"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7" name="Rectangle 26">
            <a:extLst>
              <a:ext uri="{FF2B5EF4-FFF2-40B4-BE49-F238E27FC236}">
                <a16:creationId xmlns:a16="http://schemas.microsoft.com/office/drawing/2014/main" id="{9D5A7AE0-14EB-599A-F353-E70A7788935A}"/>
              </a:ext>
            </a:extLst>
          </p:cNvPr>
          <p:cNvSpPr/>
          <p:nvPr/>
        </p:nvSpPr>
        <p:spPr>
          <a:xfrm>
            <a:off x="6410153" y="5018354"/>
            <a:ext cx="2203674" cy="911800"/>
          </a:xfrm>
          <a:prstGeom prst="rect">
            <a:avLst/>
          </a:prstGeom>
          <a:solidFill>
            <a:schemeClr val="accent6">
              <a:lumMod val="75000"/>
            </a:schemeClr>
          </a:solidFill>
          <a:ln>
            <a:solidFill>
              <a:schemeClr val="accent6">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1" i="1" u="none" strike="noStrike" kern="1200" cap="none" spc="0" normalizeH="0" baseline="0" noProof="0">
                <a:ln>
                  <a:noFill/>
                </a:ln>
                <a:solidFill>
                  <a:prstClr val="white"/>
                </a:solidFill>
                <a:effectLst/>
                <a:uLnTx/>
                <a:uFillTx/>
                <a:latin typeface="Aptos" panose="02110004020202020204"/>
                <a:ea typeface="+mn-ea"/>
                <a:cs typeface="+mn-cs"/>
              </a:rPr>
              <a:t>Joint </a:t>
            </a:r>
            <a:r>
              <a:rPr kumimoji="0" lang="en-GB" sz="1600" b="1" i="0" u="none" strike="noStrike" kern="1200" cap="none" spc="0" normalizeH="0" baseline="0" noProof="0">
                <a:ln>
                  <a:noFill/>
                </a:ln>
                <a:solidFill>
                  <a:prstClr val="white"/>
                </a:solidFill>
                <a:effectLst/>
                <a:uLnTx/>
                <a:uFillTx/>
                <a:latin typeface="Aptos" panose="02110004020202020204"/>
                <a:ea typeface="+mn-ea"/>
                <a:cs typeface="+mn-cs"/>
              </a:rPr>
              <a:t>Chief Medical Officer</a:t>
            </a:r>
            <a:endParaRPr kumimoji="0" lang="en-GB" sz="1100" b="1"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34" name="Rectangle 33">
            <a:extLst>
              <a:ext uri="{FF2B5EF4-FFF2-40B4-BE49-F238E27FC236}">
                <a16:creationId xmlns:a16="http://schemas.microsoft.com/office/drawing/2014/main" id="{335809A8-EF77-4D19-27C4-D51A5EA3912E}"/>
              </a:ext>
            </a:extLst>
          </p:cNvPr>
          <p:cNvSpPr/>
          <p:nvPr/>
        </p:nvSpPr>
        <p:spPr>
          <a:xfrm>
            <a:off x="3133670" y="2265129"/>
            <a:ext cx="1512673" cy="828191"/>
          </a:xfrm>
          <a:prstGeom prst="rect">
            <a:avLst/>
          </a:prstGeom>
          <a:solidFill>
            <a:schemeClr val="accent2">
              <a:lumMod val="75000"/>
            </a:schemeClr>
          </a:solidFill>
          <a:ln>
            <a:solidFill>
              <a:schemeClr val="accent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1" i="0" u="none" strike="noStrike" kern="1200" cap="none" spc="0" normalizeH="0" baseline="0" noProof="0">
                <a:ln>
                  <a:noFill/>
                </a:ln>
                <a:solidFill>
                  <a:prstClr val="white"/>
                </a:solidFill>
                <a:effectLst/>
                <a:uLnTx/>
                <a:uFillTx/>
                <a:latin typeface="Aptos" panose="02110004020202020204"/>
                <a:ea typeface="+mn-ea"/>
                <a:cs typeface="+mn-cs"/>
              </a:rPr>
              <a:t>CW Partner Member (Trusts)</a:t>
            </a:r>
            <a:endParaRPr kumimoji="0" lang="en-GB" sz="1200" b="1"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36" name="Rectangle 35">
            <a:extLst>
              <a:ext uri="{FF2B5EF4-FFF2-40B4-BE49-F238E27FC236}">
                <a16:creationId xmlns:a16="http://schemas.microsoft.com/office/drawing/2014/main" id="{077756A0-7E7C-C4AF-292C-DF444A70FC21}"/>
              </a:ext>
            </a:extLst>
          </p:cNvPr>
          <p:cNvSpPr/>
          <p:nvPr/>
        </p:nvSpPr>
        <p:spPr>
          <a:xfrm>
            <a:off x="538111" y="2874400"/>
            <a:ext cx="2484004" cy="565573"/>
          </a:xfrm>
          <a:prstGeom prst="rect">
            <a:avLst/>
          </a:prstGeom>
          <a:solidFill>
            <a:schemeClr val="accent1"/>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600" b="1" i="1" u="none" strike="noStrike" kern="1200" cap="none" spc="0" normalizeH="0" baseline="0" noProof="0">
                <a:ln>
                  <a:noFill/>
                </a:ln>
                <a:solidFill>
                  <a:prstClr val="white"/>
                </a:solidFill>
                <a:effectLst/>
                <a:uLnTx/>
                <a:uFillTx/>
                <a:latin typeface="Aptos" panose="02110004020202020204"/>
                <a:ea typeface="+mn-ea"/>
                <a:cs typeface="+mn-cs"/>
              </a:rPr>
              <a:t>Joint </a:t>
            </a:r>
            <a:r>
              <a:rPr kumimoji="0" lang="en-GB" sz="1600" b="1" i="0" u="none" strike="noStrike" kern="1200" cap="none" spc="0" normalizeH="0" baseline="0" noProof="0">
                <a:ln>
                  <a:noFill/>
                </a:ln>
                <a:solidFill>
                  <a:prstClr val="white"/>
                </a:solidFill>
                <a:effectLst/>
                <a:uLnTx/>
                <a:uFillTx/>
                <a:latin typeface="Aptos" panose="02110004020202020204"/>
                <a:ea typeface="+mn-ea"/>
                <a:cs typeface="+mn-cs"/>
              </a:rPr>
              <a:t>NEM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600" b="1" i="0" u="none" strike="noStrike" kern="1200" cap="none" spc="0" normalizeH="0" baseline="0" noProof="0">
                <a:ln>
                  <a:noFill/>
                </a:ln>
                <a:solidFill>
                  <a:prstClr val="white"/>
                </a:solidFill>
                <a:effectLst/>
                <a:uLnTx/>
                <a:uFillTx/>
                <a:latin typeface="Aptos" panose="02110004020202020204"/>
                <a:ea typeface="+mn-ea"/>
                <a:cs typeface="+mn-cs"/>
              </a:rPr>
              <a:t>(Rem Com Chair)</a:t>
            </a:r>
          </a:p>
        </p:txBody>
      </p:sp>
      <p:sp>
        <p:nvSpPr>
          <p:cNvPr id="37" name="Rectangle 36">
            <a:extLst>
              <a:ext uri="{FF2B5EF4-FFF2-40B4-BE49-F238E27FC236}">
                <a16:creationId xmlns:a16="http://schemas.microsoft.com/office/drawing/2014/main" id="{A06A9121-867C-3614-31A5-1F3A24C1588E}"/>
              </a:ext>
            </a:extLst>
          </p:cNvPr>
          <p:cNvSpPr/>
          <p:nvPr/>
        </p:nvSpPr>
        <p:spPr>
          <a:xfrm>
            <a:off x="538111" y="3525071"/>
            <a:ext cx="2484003" cy="736037"/>
          </a:xfrm>
          <a:prstGeom prst="rect">
            <a:avLst/>
          </a:prstGeom>
          <a:solidFill>
            <a:schemeClr val="accent1"/>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1" u="none" strike="noStrike" kern="1200" cap="none" spc="0" normalizeH="0" baseline="0" noProof="0">
                <a:ln>
                  <a:noFill/>
                </a:ln>
                <a:solidFill>
                  <a:prstClr val="white"/>
                </a:solidFill>
                <a:effectLst/>
                <a:uLnTx/>
                <a:uFillTx/>
                <a:latin typeface="Aptos" panose="02110004020202020204"/>
                <a:ea typeface="+mn-ea"/>
                <a:cs typeface="+mn-cs"/>
              </a:rPr>
              <a:t>Joint</a:t>
            </a:r>
            <a:r>
              <a:rPr kumimoji="0" lang="en-US" sz="1800" b="1" i="0" u="none" strike="noStrike" kern="1200" cap="none" spc="0" normalizeH="0" baseline="0" noProof="0">
                <a:ln>
                  <a:noFill/>
                </a:ln>
                <a:solidFill>
                  <a:prstClr val="white"/>
                </a:solidFill>
                <a:effectLst/>
                <a:uLnTx/>
                <a:uFillTx/>
                <a:latin typeface="Aptos" panose="02110004020202020204"/>
                <a:ea typeface="+mn-ea"/>
                <a:cs typeface="+mn-cs"/>
              </a:rPr>
              <a:t> </a:t>
            </a:r>
            <a:r>
              <a:rPr kumimoji="0" lang="en-US" sz="1600" b="1" i="0" u="none" strike="noStrike" kern="1200" cap="none" spc="0" normalizeH="0" baseline="0" noProof="0">
                <a:ln>
                  <a:noFill/>
                </a:ln>
                <a:solidFill>
                  <a:prstClr val="white"/>
                </a:solidFill>
                <a:effectLst/>
                <a:uLnTx/>
                <a:uFillTx/>
                <a:latin typeface="Aptos" panose="02110004020202020204"/>
                <a:ea typeface="+mn-ea"/>
                <a:cs typeface="+mn-cs"/>
              </a:rPr>
              <a:t>NEM</a:t>
            </a:r>
            <a:r>
              <a:rPr kumimoji="0" lang="en-US" sz="1800" b="1" i="0" u="none" strike="noStrike" kern="1200" cap="none" spc="0" normalizeH="0" baseline="0" noProof="0">
                <a:ln>
                  <a:noFill/>
                </a:ln>
                <a:solidFill>
                  <a:prstClr val="white"/>
                </a:solidFill>
                <a:effectLst/>
                <a:uLnTx/>
                <a:uFillTx/>
                <a:latin typeface="Aptos" panose="02110004020202020204"/>
                <a:ea typeface="+mn-ea"/>
                <a:cs typeface="+mn-cs"/>
              </a:rPr>
              <a:t> – </a:t>
            </a:r>
            <a:r>
              <a:rPr kumimoji="0" lang="en-US" sz="1400" b="1" i="0" u="none" strike="noStrike" kern="1200" cap="none" spc="0" normalizeH="0" baseline="0" noProof="0">
                <a:ln>
                  <a:noFill/>
                </a:ln>
                <a:solidFill>
                  <a:prstClr val="white"/>
                </a:solidFill>
                <a:effectLst/>
                <a:uLnTx/>
                <a:uFillTx/>
                <a:latin typeface="Aptos" panose="02110004020202020204"/>
                <a:ea typeface="+mn-ea"/>
                <a:cs typeface="+mn-cs"/>
              </a:rPr>
              <a:t>Quality and Patient Involvement Focus </a:t>
            </a:r>
            <a:endParaRPr kumimoji="0" lang="en-US" sz="1600" b="1"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5" name="Rectangle 4">
            <a:extLst>
              <a:ext uri="{FF2B5EF4-FFF2-40B4-BE49-F238E27FC236}">
                <a16:creationId xmlns:a16="http://schemas.microsoft.com/office/drawing/2014/main" id="{9808DAB2-C359-7B53-FDFC-4B1239C5DA44}"/>
              </a:ext>
            </a:extLst>
          </p:cNvPr>
          <p:cNvSpPr/>
          <p:nvPr/>
        </p:nvSpPr>
        <p:spPr>
          <a:xfrm>
            <a:off x="510344" y="4366937"/>
            <a:ext cx="2490832" cy="714652"/>
          </a:xfrm>
          <a:prstGeom prst="rect">
            <a:avLst/>
          </a:prstGeom>
          <a:solidFill>
            <a:schemeClr val="accent1"/>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1" u="none" strike="noStrike" kern="1200" cap="none" spc="0" normalizeH="0" baseline="0" noProof="0">
                <a:ln>
                  <a:noFill/>
                </a:ln>
                <a:solidFill>
                  <a:prstClr val="white"/>
                </a:solidFill>
                <a:effectLst/>
                <a:uLnTx/>
                <a:uFillTx/>
                <a:latin typeface="Aptos" panose="02110004020202020204"/>
                <a:ea typeface="+mn-ea"/>
                <a:cs typeface="+mn-cs"/>
              </a:rPr>
              <a:t>Joint</a:t>
            </a:r>
            <a:r>
              <a:rPr kumimoji="0" lang="en-US" sz="1800" b="1" i="0" u="none" strike="noStrike" kern="1200" cap="none" spc="0" normalizeH="0" baseline="0" noProof="0">
                <a:ln>
                  <a:noFill/>
                </a:ln>
                <a:solidFill>
                  <a:prstClr val="white"/>
                </a:solidFill>
                <a:effectLst/>
                <a:uLnTx/>
                <a:uFillTx/>
                <a:latin typeface="Aptos" panose="02110004020202020204"/>
                <a:ea typeface="+mn-ea"/>
                <a:cs typeface="+mn-cs"/>
              </a:rPr>
              <a:t> NEM – </a:t>
            </a:r>
            <a:r>
              <a:rPr kumimoji="0" lang="en-US" sz="1400" b="1" i="0" u="none" strike="noStrike" kern="1200" cap="none" spc="0" normalizeH="0" baseline="0" noProof="0">
                <a:ln>
                  <a:noFill/>
                </a:ln>
                <a:solidFill>
                  <a:prstClr val="white"/>
                </a:solidFill>
                <a:effectLst/>
                <a:uLnTx/>
                <a:uFillTx/>
                <a:latin typeface="Aptos" panose="02110004020202020204"/>
                <a:ea typeface="+mn-ea"/>
                <a:cs typeface="+mn-cs"/>
              </a:rPr>
              <a:t>Resources/ Strategic Finance focus</a:t>
            </a:r>
          </a:p>
        </p:txBody>
      </p:sp>
      <p:sp>
        <p:nvSpPr>
          <p:cNvPr id="9" name="Rectangle 8">
            <a:extLst>
              <a:ext uri="{FF2B5EF4-FFF2-40B4-BE49-F238E27FC236}">
                <a16:creationId xmlns:a16="http://schemas.microsoft.com/office/drawing/2014/main" id="{DB21AB21-2C8C-8A2D-B2A6-724235CDF6AB}"/>
              </a:ext>
            </a:extLst>
          </p:cNvPr>
          <p:cNvSpPr/>
          <p:nvPr/>
        </p:nvSpPr>
        <p:spPr>
          <a:xfrm>
            <a:off x="3133672" y="3176444"/>
            <a:ext cx="1523140" cy="732601"/>
          </a:xfrm>
          <a:prstGeom prst="rect">
            <a:avLst/>
          </a:prstGeom>
          <a:solidFill>
            <a:schemeClr val="accent2">
              <a:lumMod val="75000"/>
            </a:schemeClr>
          </a:solidFill>
          <a:ln>
            <a:solidFill>
              <a:schemeClr val="accent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1" i="0" u="none" strike="noStrike" kern="1200" cap="none" spc="0" normalizeH="0" baseline="0" noProof="0">
                <a:ln>
                  <a:noFill/>
                </a:ln>
                <a:solidFill>
                  <a:prstClr val="white"/>
                </a:solidFill>
                <a:effectLst/>
                <a:uLnTx/>
                <a:uFillTx/>
                <a:latin typeface="Aptos" panose="02110004020202020204"/>
                <a:ea typeface="+mn-ea"/>
                <a:cs typeface="+mn-cs"/>
              </a:rPr>
              <a:t>CW Partner Member (Primary Care)</a:t>
            </a:r>
          </a:p>
        </p:txBody>
      </p:sp>
      <p:sp>
        <p:nvSpPr>
          <p:cNvPr id="10" name="Rectangle 9">
            <a:extLst>
              <a:ext uri="{FF2B5EF4-FFF2-40B4-BE49-F238E27FC236}">
                <a16:creationId xmlns:a16="http://schemas.microsoft.com/office/drawing/2014/main" id="{D425F0A6-D418-887F-A5CC-195B778E699E}"/>
              </a:ext>
            </a:extLst>
          </p:cNvPr>
          <p:cNvSpPr/>
          <p:nvPr/>
        </p:nvSpPr>
        <p:spPr>
          <a:xfrm>
            <a:off x="3138904" y="4016282"/>
            <a:ext cx="1507439" cy="849790"/>
          </a:xfrm>
          <a:prstGeom prst="rect">
            <a:avLst/>
          </a:prstGeom>
          <a:solidFill>
            <a:schemeClr val="accent2">
              <a:lumMod val="75000"/>
            </a:schemeClr>
          </a:solidFill>
          <a:ln>
            <a:solidFill>
              <a:schemeClr val="accent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1" i="0" u="none" strike="noStrike" kern="1200" cap="none" spc="0" normalizeH="0" baseline="0" noProof="0">
                <a:ln>
                  <a:noFill/>
                </a:ln>
                <a:solidFill>
                  <a:prstClr val="white"/>
                </a:solidFill>
                <a:effectLst/>
                <a:uLnTx/>
                <a:uFillTx/>
                <a:latin typeface="Aptos" panose="02110004020202020204"/>
                <a:ea typeface="+mn-ea"/>
                <a:cs typeface="+mn-cs"/>
              </a:rPr>
              <a:t>CW Partner Member (LA) Coventry</a:t>
            </a:r>
          </a:p>
        </p:txBody>
      </p:sp>
      <p:sp>
        <p:nvSpPr>
          <p:cNvPr id="14" name="Rectangle 13">
            <a:extLst>
              <a:ext uri="{FF2B5EF4-FFF2-40B4-BE49-F238E27FC236}">
                <a16:creationId xmlns:a16="http://schemas.microsoft.com/office/drawing/2014/main" id="{D849A013-44D3-0B1A-D58E-28FE73B76A36}"/>
              </a:ext>
            </a:extLst>
          </p:cNvPr>
          <p:cNvSpPr/>
          <p:nvPr/>
        </p:nvSpPr>
        <p:spPr>
          <a:xfrm>
            <a:off x="510344" y="5187418"/>
            <a:ext cx="2490832" cy="742736"/>
          </a:xfrm>
          <a:prstGeom prst="rect">
            <a:avLst/>
          </a:prstGeom>
          <a:solidFill>
            <a:schemeClr val="accent1"/>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1" u="none" strike="noStrike" kern="1200" cap="none" spc="0" normalizeH="0" baseline="0" noProof="0">
                <a:ln>
                  <a:noFill/>
                </a:ln>
                <a:solidFill>
                  <a:prstClr val="white"/>
                </a:solidFill>
                <a:effectLst/>
                <a:uLnTx/>
                <a:uFillTx/>
                <a:latin typeface="Aptos" panose="02110004020202020204"/>
                <a:ea typeface="+mn-ea"/>
                <a:cs typeface="+mn-cs"/>
              </a:rPr>
              <a:t>Joint</a:t>
            </a:r>
            <a:r>
              <a:rPr kumimoji="0" lang="en-US" sz="1800" b="1" i="0" u="none" strike="noStrike" kern="1200" cap="none" spc="0" normalizeH="0" baseline="0" noProof="0">
                <a:ln>
                  <a:noFill/>
                </a:ln>
                <a:solidFill>
                  <a:prstClr val="white"/>
                </a:solidFill>
                <a:effectLst/>
                <a:uLnTx/>
                <a:uFillTx/>
                <a:latin typeface="Aptos" panose="02110004020202020204"/>
                <a:ea typeface="+mn-ea"/>
                <a:cs typeface="+mn-cs"/>
              </a:rPr>
              <a:t> </a:t>
            </a:r>
            <a:r>
              <a:rPr kumimoji="0" lang="en-US" sz="1600" b="1" i="0" u="none" strike="noStrike" kern="1200" cap="none" spc="0" normalizeH="0" baseline="0" noProof="0">
                <a:ln>
                  <a:noFill/>
                </a:ln>
                <a:solidFill>
                  <a:prstClr val="white"/>
                </a:solidFill>
                <a:effectLst/>
                <a:uLnTx/>
                <a:uFillTx/>
                <a:latin typeface="Aptos" panose="02110004020202020204"/>
                <a:ea typeface="+mn-ea"/>
                <a:cs typeface="+mn-cs"/>
              </a:rPr>
              <a:t>NEM</a:t>
            </a:r>
            <a:r>
              <a:rPr kumimoji="0" lang="en-US" sz="1800" b="1" i="0" u="none" strike="noStrike" kern="1200" cap="none" spc="0" normalizeH="0" baseline="0" noProof="0">
                <a:ln>
                  <a:noFill/>
                </a:ln>
                <a:solidFill>
                  <a:prstClr val="white"/>
                </a:solidFill>
                <a:effectLst/>
                <a:uLnTx/>
                <a:uFillTx/>
                <a:latin typeface="Aptos" panose="02110004020202020204"/>
                <a:ea typeface="+mn-ea"/>
                <a:cs typeface="+mn-cs"/>
              </a:rPr>
              <a:t> – </a:t>
            </a:r>
            <a:r>
              <a:rPr kumimoji="0" lang="en-US" sz="1400" b="1" i="0" u="none" strike="noStrike" kern="1200" cap="none" spc="0" normalizeH="0" baseline="0" noProof="0">
                <a:ln>
                  <a:noFill/>
                </a:ln>
                <a:solidFill>
                  <a:prstClr val="white"/>
                </a:solidFill>
                <a:effectLst/>
                <a:uLnTx/>
                <a:uFillTx/>
                <a:latin typeface="Aptos" panose="02110004020202020204"/>
                <a:ea typeface="+mn-ea"/>
                <a:cs typeface="+mn-cs"/>
              </a:rPr>
              <a:t>Strategic Commissioning and PHM Focus  </a:t>
            </a:r>
            <a:endParaRPr kumimoji="0" lang="en-US" sz="1600" b="1"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D9EB59EB-549B-C04C-616A-7148903821B4}"/>
              </a:ext>
            </a:extLst>
          </p:cNvPr>
          <p:cNvSpPr>
            <a:spLocks noGrp="1"/>
          </p:cNvSpPr>
          <p:nvPr>
            <p:ph type="title"/>
          </p:nvPr>
        </p:nvSpPr>
        <p:spPr>
          <a:xfrm>
            <a:off x="122499" y="111235"/>
            <a:ext cx="10164501" cy="452008"/>
          </a:xfrm>
          <a:ln>
            <a:noFill/>
          </a:ln>
        </p:spPr>
        <p:txBody>
          <a:bodyPr>
            <a:normAutofit fontScale="90000"/>
          </a:bodyPr>
          <a:lstStyle/>
          <a:p>
            <a:pPr algn="ctr"/>
            <a:br>
              <a:rPr lang="en-GB" sz="4000" b="1">
                <a:solidFill>
                  <a:srgbClr val="005EB8"/>
                </a:solidFill>
                <a:cs typeface="Aharoni" pitchFamily="2" charset="-79"/>
              </a:rPr>
            </a:br>
            <a:r>
              <a:rPr lang="en-GB" sz="4000" b="1">
                <a:solidFill>
                  <a:srgbClr val="005EB8"/>
                </a:solidFill>
                <a:cs typeface="Aharoni" pitchFamily="2" charset="-79"/>
              </a:rPr>
              <a:t>Proposed Cluster Boards’ Composition </a:t>
            </a:r>
            <a:br>
              <a:rPr lang="en-GB" sz="4000" b="1">
                <a:solidFill>
                  <a:srgbClr val="005EB8"/>
                </a:solidFill>
                <a:cs typeface="Aharoni" pitchFamily="2" charset="-79"/>
              </a:rPr>
            </a:br>
            <a:r>
              <a:rPr lang="en-GB" sz="2700" b="1">
                <a:solidFill>
                  <a:srgbClr val="005EB8"/>
                </a:solidFill>
                <a:cs typeface="Aharoni" pitchFamily="2" charset="-79"/>
              </a:rPr>
              <a:t>(subject to NHSE approval)</a:t>
            </a:r>
            <a:endParaRPr lang="en-GB" b="1" i="1"/>
          </a:p>
        </p:txBody>
      </p:sp>
      <p:sp>
        <p:nvSpPr>
          <p:cNvPr id="13" name="Rectangle 12">
            <a:extLst>
              <a:ext uri="{FF2B5EF4-FFF2-40B4-BE49-F238E27FC236}">
                <a16:creationId xmlns:a16="http://schemas.microsoft.com/office/drawing/2014/main" id="{0C5EA95E-BD77-067D-6117-7577E6474E46}"/>
              </a:ext>
            </a:extLst>
          </p:cNvPr>
          <p:cNvSpPr/>
          <p:nvPr/>
        </p:nvSpPr>
        <p:spPr>
          <a:xfrm>
            <a:off x="3138904" y="5018020"/>
            <a:ext cx="1517908" cy="912134"/>
          </a:xfrm>
          <a:prstGeom prst="rect">
            <a:avLst/>
          </a:prstGeom>
          <a:solidFill>
            <a:schemeClr val="accent2">
              <a:lumMod val="75000"/>
            </a:schemeClr>
          </a:solidFill>
          <a:ln>
            <a:solidFill>
              <a:schemeClr val="accent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1" i="0" u="none" strike="noStrike" kern="1200" cap="none" spc="0" normalizeH="0" baseline="0" noProof="0">
                <a:ln>
                  <a:noFill/>
                </a:ln>
                <a:solidFill>
                  <a:prstClr val="white"/>
                </a:solidFill>
                <a:effectLst/>
                <a:uLnTx/>
                <a:uFillTx/>
                <a:latin typeface="Aptos" panose="02110004020202020204"/>
                <a:ea typeface="+mn-ea"/>
                <a:cs typeface="+mn-cs"/>
              </a:rPr>
              <a:t>CW Partner Member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1" i="0" u="none" strike="noStrike" kern="1200" cap="none" spc="0" normalizeH="0" baseline="0" noProof="0">
                <a:ln>
                  <a:noFill/>
                </a:ln>
                <a:solidFill>
                  <a:prstClr val="white"/>
                </a:solidFill>
                <a:effectLst/>
                <a:uLnTx/>
                <a:uFillTx/>
                <a:latin typeface="Aptos" panose="02110004020202020204"/>
                <a:ea typeface="+mn-ea"/>
                <a:cs typeface="+mn-cs"/>
              </a:rPr>
              <a:t>(LA)</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1" i="0" u="none" strike="noStrike" kern="1200" cap="none" spc="0" normalizeH="0" baseline="0" noProof="0">
                <a:ln>
                  <a:noFill/>
                </a:ln>
                <a:solidFill>
                  <a:prstClr val="white"/>
                </a:solidFill>
                <a:effectLst/>
                <a:uLnTx/>
                <a:uFillTx/>
                <a:latin typeface="Aptos" panose="02110004020202020204"/>
                <a:ea typeface="+mn-ea"/>
                <a:cs typeface="+mn-cs"/>
              </a:rPr>
              <a:t>Warwickshire</a:t>
            </a:r>
          </a:p>
        </p:txBody>
      </p:sp>
      <p:sp>
        <p:nvSpPr>
          <p:cNvPr id="15" name="Rectangle 14">
            <a:extLst>
              <a:ext uri="{FF2B5EF4-FFF2-40B4-BE49-F238E27FC236}">
                <a16:creationId xmlns:a16="http://schemas.microsoft.com/office/drawing/2014/main" id="{24ADD0D7-6733-5DE5-65FA-A0C18B5FA0A8}"/>
              </a:ext>
            </a:extLst>
          </p:cNvPr>
          <p:cNvSpPr/>
          <p:nvPr/>
        </p:nvSpPr>
        <p:spPr>
          <a:xfrm>
            <a:off x="4733982" y="2265129"/>
            <a:ext cx="1512673" cy="828191"/>
          </a:xfrm>
          <a:prstGeom prst="rect">
            <a:avLst/>
          </a:prstGeom>
          <a:solidFill>
            <a:schemeClr val="accent2">
              <a:lumMod val="50000"/>
            </a:schemeClr>
          </a:solidFill>
          <a:ln>
            <a:solidFill>
              <a:schemeClr val="accent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1" i="0" u="none" strike="noStrike" kern="1200" cap="none" spc="0" normalizeH="0" baseline="0" noProof="0">
                <a:ln>
                  <a:noFill/>
                </a:ln>
                <a:solidFill>
                  <a:prstClr val="white"/>
                </a:solidFill>
                <a:effectLst/>
                <a:uLnTx/>
                <a:uFillTx/>
                <a:latin typeface="Aptos" panose="02110004020202020204"/>
                <a:ea typeface="+mn-ea"/>
                <a:cs typeface="+mn-cs"/>
              </a:rPr>
              <a:t>HW Partner Member (Trusts)</a:t>
            </a:r>
            <a:endParaRPr kumimoji="0" lang="en-GB" sz="1200" b="1"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6" name="Rectangle 15">
            <a:extLst>
              <a:ext uri="{FF2B5EF4-FFF2-40B4-BE49-F238E27FC236}">
                <a16:creationId xmlns:a16="http://schemas.microsoft.com/office/drawing/2014/main" id="{D8EBD99F-A762-98A0-F946-E4095743C4F7}"/>
              </a:ext>
            </a:extLst>
          </p:cNvPr>
          <p:cNvSpPr/>
          <p:nvPr/>
        </p:nvSpPr>
        <p:spPr>
          <a:xfrm>
            <a:off x="4719357" y="3176444"/>
            <a:ext cx="1523140" cy="732601"/>
          </a:xfrm>
          <a:prstGeom prst="rect">
            <a:avLst/>
          </a:prstGeom>
          <a:solidFill>
            <a:schemeClr val="accent2">
              <a:lumMod val="50000"/>
            </a:schemeClr>
          </a:solidFill>
          <a:ln>
            <a:solidFill>
              <a:schemeClr val="accent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1" i="0" u="none" strike="noStrike" kern="1200" cap="none" spc="0" normalizeH="0" baseline="0" noProof="0">
                <a:ln>
                  <a:noFill/>
                </a:ln>
                <a:solidFill>
                  <a:prstClr val="white"/>
                </a:solidFill>
                <a:effectLst/>
                <a:uLnTx/>
                <a:uFillTx/>
                <a:latin typeface="Aptos" panose="02110004020202020204"/>
                <a:ea typeface="+mn-ea"/>
                <a:cs typeface="+mn-cs"/>
              </a:rPr>
              <a:t>HW Partner Member (Primary Care)</a:t>
            </a:r>
          </a:p>
        </p:txBody>
      </p:sp>
      <p:sp>
        <p:nvSpPr>
          <p:cNvPr id="17" name="Rectangle 16">
            <a:extLst>
              <a:ext uri="{FF2B5EF4-FFF2-40B4-BE49-F238E27FC236}">
                <a16:creationId xmlns:a16="http://schemas.microsoft.com/office/drawing/2014/main" id="{AC7CF073-6A1B-F8A0-A619-F92945DE08DB}"/>
              </a:ext>
            </a:extLst>
          </p:cNvPr>
          <p:cNvSpPr/>
          <p:nvPr/>
        </p:nvSpPr>
        <p:spPr>
          <a:xfrm>
            <a:off x="4727207" y="4035080"/>
            <a:ext cx="1507439" cy="849790"/>
          </a:xfrm>
          <a:prstGeom prst="rect">
            <a:avLst/>
          </a:prstGeom>
          <a:solidFill>
            <a:schemeClr val="accent2">
              <a:lumMod val="50000"/>
            </a:schemeClr>
          </a:solidFill>
          <a:ln>
            <a:solidFill>
              <a:schemeClr val="accent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1" i="0" u="none" strike="noStrike" kern="1200" cap="none" spc="0" normalizeH="0" baseline="0" noProof="0">
                <a:ln>
                  <a:noFill/>
                </a:ln>
                <a:solidFill>
                  <a:prstClr val="white"/>
                </a:solidFill>
                <a:effectLst/>
                <a:uLnTx/>
                <a:uFillTx/>
                <a:latin typeface="Aptos" panose="02110004020202020204"/>
                <a:ea typeface="+mn-ea"/>
                <a:cs typeface="+mn-cs"/>
              </a:rPr>
              <a:t>HW Partner Member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1" i="0" u="none" strike="noStrike" kern="1200" cap="none" spc="0" normalizeH="0" baseline="0" noProof="0">
                <a:ln>
                  <a:noFill/>
                </a:ln>
                <a:solidFill>
                  <a:prstClr val="white"/>
                </a:solidFill>
                <a:effectLst/>
                <a:uLnTx/>
                <a:uFillTx/>
                <a:latin typeface="Aptos" panose="02110004020202020204"/>
                <a:ea typeface="+mn-ea"/>
                <a:cs typeface="+mn-cs"/>
              </a:rPr>
              <a:t>(LA) Herefordshire</a:t>
            </a:r>
          </a:p>
        </p:txBody>
      </p:sp>
      <p:sp>
        <p:nvSpPr>
          <p:cNvPr id="18" name="Rectangle 17">
            <a:extLst>
              <a:ext uri="{FF2B5EF4-FFF2-40B4-BE49-F238E27FC236}">
                <a16:creationId xmlns:a16="http://schemas.microsoft.com/office/drawing/2014/main" id="{8F81A2C6-39BD-9DC2-9EB2-7E6EF708163B}"/>
              </a:ext>
            </a:extLst>
          </p:cNvPr>
          <p:cNvSpPr/>
          <p:nvPr/>
        </p:nvSpPr>
        <p:spPr>
          <a:xfrm>
            <a:off x="4719357" y="5018020"/>
            <a:ext cx="1507439" cy="912134"/>
          </a:xfrm>
          <a:prstGeom prst="rect">
            <a:avLst/>
          </a:prstGeom>
          <a:solidFill>
            <a:schemeClr val="accent2">
              <a:lumMod val="50000"/>
            </a:schemeClr>
          </a:solidFill>
          <a:ln>
            <a:solidFill>
              <a:schemeClr val="accent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1" i="0" u="none" strike="noStrike" kern="1200" cap="none" spc="0" normalizeH="0" baseline="0" noProof="0">
                <a:ln>
                  <a:noFill/>
                </a:ln>
                <a:solidFill>
                  <a:prstClr val="white"/>
                </a:solidFill>
                <a:effectLst/>
                <a:uLnTx/>
                <a:uFillTx/>
                <a:latin typeface="Aptos" panose="02110004020202020204"/>
                <a:ea typeface="+mn-ea"/>
                <a:cs typeface="+mn-cs"/>
              </a:rPr>
              <a:t>HW Partner Member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1" i="0" u="none" strike="noStrike" kern="1200" cap="none" spc="0" normalizeH="0" baseline="0" noProof="0">
                <a:ln>
                  <a:noFill/>
                </a:ln>
                <a:solidFill>
                  <a:prstClr val="white"/>
                </a:solidFill>
                <a:effectLst/>
                <a:uLnTx/>
                <a:uFillTx/>
                <a:latin typeface="Aptos" panose="02110004020202020204"/>
                <a:ea typeface="+mn-ea"/>
                <a:cs typeface="+mn-cs"/>
              </a:rPr>
              <a:t>(LA) Worcestershire</a:t>
            </a:r>
          </a:p>
        </p:txBody>
      </p:sp>
      <p:cxnSp>
        <p:nvCxnSpPr>
          <p:cNvPr id="21" name="Straight Connector 20">
            <a:extLst>
              <a:ext uri="{FF2B5EF4-FFF2-40B4-BE49-F238E27FC236}">
                <a16:creationId xmlns:a16="http://schemas.microsoft.com/office/drawing/2014/main" id="{11354306-6088-8084-31AF-4308FB61C7F3}"/>
              </a:ext>
            </a:extLst>
          </p:cNvPr>
          <p:cNvCxnSpPr/>
          <p:nvPr/>
        </p:nvCxnSpPr>
        <p:spPr>
          <a:xfrm>
            <a:off x="8888818" y="1034500"/>
            <a:ext cx="0" cy="5539563"/>
          </a:xfrm>
          <a:prstGeom prst="line">
            <a:avLst/>
          </a:prstGeom>
          <a:ln>
            <a:solidFill>
              <a:schemeClr val="tx1"/>
            </a:solidFill>
          </a:ln>
        </p:spPr>
        <p:style>
          <a:lnRef idx="2">
            <a:schemeClr val="dk1"/>
          </a:lnRef>
          <a:fillRef idx="0">
            <a:schemeClr val="dk1"/>
          </a:fillRef>
          <a:effectRef idx="1">
            <a:schemeClr val="dk1"/>
          </a:effectRef>
          <a:fontRef idx="minor">
            <a:schemeClr val="tx1"/>
          </a:fontRef>
        </p:style>
      </p:cxnSp>
      <p:sp>
        <p:nvSpPr>
          <p:cNvPr id="28" name="Rectangle 27">
            <a:extLst>
              <a:ext uri="{FF2B5EF4-FFF2-40B4-BE49-F238E27FC236}">
                <a16:creationId xmlns:a16="http://schemas.microsoft.com/office/drawing/2014/main" id="{AECFBDB4-7908-A84C-77C6-20373ABECB4D}"/>
              </a:ext>
            </a:extLst>
          </p:cNvPr>
          <p:cNvSpPr/>
          <p:nvPr/>
        </p:nvSpPr>
        <p:spPr>
          <a:xfrm>
            <a:off x="8944887" y="1701418"/>
            <a:ext cx="1533774" cy="804977"/>
          </a:xfrm>
          <a:prstGeom prst="rect">
            <a:avLst/>
          </a:prstGeom>
          <a:solidFill>
            <a:schemeClr val="accent6">
              <a:lumMod val="75000"/>
            </a:schemeClr>
          </a:solidFill>
          <a:ln>
            <a:solidFill>
              <a:schemeClr val="accent6">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a:ln>
                  <a:noFill/>
                </a:ln>
                <a:solidFill>
                  <a:prstClr val="white"/>
                </a:solidFill>
                <a:effectLst/>
                <a:uLnTx/>
                <a:uFillTx/>
                <a:latin typeface="Aptos" panose="02110004020202020204"/>
                <a:ea typeface="+mn-ea"/>
                <a:cs typeface="+mn-cs"/>
              </a:rPr>
              <a:t>Executive Director of Strategic Commissioning</a:t>
            </a:r>
          </a:p>
        </p:txBody>
      </p:sp>
      <p:sp>
        <p:nvSpPr>
          <p:cNvPr id="29" name="Rectangle 28">
            <a:extLst>
              <a:ext uri="{FF2B5EF4-FFF2-40B4-BE49-F238E27FC236}">
                <a16:creationId xmlns:a16="http://schemas.microsoft.com/office/drawing/2014/main" id="{DEC442A3-4115-2C39-87DD-5EFD7164BC37}"/>
              </a:ext>
            </a:extLst>
          </p:cNvPr>
          <p:cNvSpPr/>
          <p:nvPr/>
        </p:nvSpPr>
        <p:spPr>
          <a:xfrm>
            <a:off x="10600523" y="1701418"/>
            <a:ext cx="1452072" cy="797393"/>
          </a:xfrm>
          <a:prstGeom prst="rect">
            <a:avLst/>
          </a:prstGeom>
          <a:solidFill>
            <a:schemeClr val="accent6">
              <a:lumMod val="75000"/>
            </a:schemeClr>
          </a:solidFill>
          <a:ln>
            <a:solidFill>
              <a:schemeClr val="accent6">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a:ln>
                  <a:noFill/>
                </a:ln>
                <a:solidFill>
                  <a:prstClr val="white"/>
                </a:solidFill>
                <a:effectLst/>
                <a:uLnTx/>
                <a:uFillTx/>
                <a:latin typeface="Aptos" panose="02110004020202020204"/>
                <a:ea typeface="+mn-ea"/>
                <a:cs typeface="+mn-cs"/>
              </a:rPr>
              <a:t>Executive Director of </a:t>
            </a:r>
            <a:r>
              <a:rPr kumimoji="0" lang="en-GB" sz="1100" b="1" i="0" u="none" strike="noStrike" kern="1200" cap="none" spc="0" normalizeH="0" baseline="0" noProof="0">
                <a:ln>
                  <a:noFill/>
                </a:ln>
                <a:solidFill>
                  <a:prstClr val="white"/>
                </a:solidFill>
                <a:effectLst/>
                <a:uLnTx/>
                <a:uFillTx/>
                <a:latin typeface="Aptos" panose="02110004020202020204"/>
                <a:ea typeface="+mn-ea"/>
                <a:cs typeface="+mn-cs"/>
              </a:rPr>
              <a:t>Integration and Delivery</a:t>
            </a:r>
            <a:endParaRPr kumimoji="0" lang="en-US" sz="1100" b="1"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30" name="Rectangle 29">
            <a:extLst>
              <a:ext uri="{FF2B5EF4-FFF2-40B4-BE49-F238E27FC236}">
                <a16:creationId xmlns:a16="http://schemas.microsoft.com/office/drawing/2014/main" id="{97C2CBDE-BF6B-319C-34A8-C23E74343DCB}"/>
              </a:ext>
            </a:extLst>
          </p:cNvPr>
          <p:cNvSpPr/>
          <p:nvPr/>
        </p:nvSpPr>
        <p:spPr>
          <a:xfrm>
            <a:off x="8944887" y="2582188"/>
            <a:ext cx="1533773" cy="693388"/>
          </a:xfrm>
          <a:prstGeom prst="rect">
            <a:avLst/>
          </a:prstGeom>
          <a:solidFill>
            <a:schemeClr val="accent6">
              <a:lumMod val="75000"/>
            </a:schemeClr>
          </a:solidFill>
          <a:ln>
            <a:solidFill>
              <a:schemeClr val="accent6">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a:ln>
                  <a:noFill/>
                </a:ln>
                <a:solidFill>
                  <a:prstClr val="white"/>
                </a:solidFill>
                <a:effectLst/>
                <a:uLnTx/>
                <a:uFillTx/>
                <a:latin typeface="Aptos" panose="02110004020202020204"/>
                <a:ea typeface="+mn-ea"/>
                <a:cs typeface="+mn-cs"/>
              </a:rPr>
              <a:t>Executive Director of Strategy, PHM and Partnerships</a:t>
            </a:r>
          </a:p>
        </p:txBody>
      </p:sp>
      <p:sp>
        <p:nvSpPr>
          <p:cNvPr id="31" name="Rectangle 30">
            <a:extLst>
              <a:ext uri="{FF2B5EF4-FFF2-40B4-BE49-F238E27FC236}">
                <a16:creationId xmlns:a16="http://schemas.microsoft.com/office/drawing/2014/main" id="{35664581-6344-CA5F-8F2A-FF812E6E0DC6}"/>
              </a:ext>
            </a:extLst>
          </p:cNvPr>
          <p:cNvSpPr/>
          <p:nvPr/>
        </p:nvSpPr>
        <p:spPr>
          <a:xfrm>
            <a:off x="8994433" y="3490578"/>
            <a:ext cx="3058164" cy="804977"/>
          </a:xfrm>
          <a:prstGeom prst="rect">
            <a:avLst/>
          </a:prstGeom>
          <a:solidFill>
            <a:schemeClr val="accent2">
              <a:lumMod val="60000"/>
              <a:lumOff val="40000"/>
            </a:schemeClr>
          </a:solidFill>
          <a:ln>
            <a:solidFill>
              <a:schemeClr val="accent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1" i="0" u="none" strike="noStrike" kern="1200" cap="none" spc="0" normalizeH="0" baseline="0" noProof="0">
                <a:ln>
                  <a:noFill/>
                </a:ln>
                <a:solidFill>
                  <a:prstClr val="black"/>
                </a:solidFill>
                <a:effectLst/>
                <a:uLnTx/>
                <a:uFillTx/>
                <a:latin typeface="Aptos" panose="02110004020202020204"/>
                <a:ea typeface="+mn-ea"/>
                <a:cs typeface="+mn-cs"/>
              </a:rPr>
              <a:t>NHS Trust  Chief Execs  x 3 </a:t>
            </a:r>
            <a:br>
              <a:rPr kumimoji="0" lang="en-GB" sz="1400" b="1" i="0" u="none" strike="noStrike" kern="1200" cap="none" spc="0" normalizeH="0" baseline="0" noProof="0">
                <a:ln>
                  <a:noFill/>
                </a:ln>
                <a:solidFill>
                  <a:prstClr val="black"/>
                </a:solidFill>
                <a:effectLst/>
                <a:uLnTx/>
                <a:uFillTx/>
                <a:latin typeface="Aptos" panose="02110004020202020204"/>
                <a:ea typeface="+mn-ea"/>
                <a:cs typeface="+mn-cs"/>
              </a:rPr>
            </a:br>
            <a:r>
              <a:rPr kumimoji="0" lang="en-GB" sz="1400" b="0" i="0" u="none" strike="noStrike" kern="1200" cap="none" spc="0" normalizeH="0" baseline="0" noProof="0">
                <a:ln>
                  <a:noFill/>
                </a:ln>
                <a:solidFill>
                  <a:prstClr val="black"/>
                </a:solidFill>
                <a:effectLst/>
                <a:uLnTx/>
                <a:uFillTx/>
                <a:latin typeface="Aptos" panose="02110004020202020204"/>
                <a:ea typeface="+mn-ea"/>
                <a:cs typeface="+mn-cs"/>
              </a:rPr>
              <a:t>(those who have not been appointed into a formal Partner Member role)</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200" b="1"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32" name="Rectangle 31">
            <a:extLst>
              <a:ext uri="{FF2B5EF4-FFF2-40B4-BE49-F238E27FC236}">
                <a16:creationId xmlns:a16="http://schemas.microsoft.com/office/drawing/2014/main" id="{5369F363-4C96-35B0-F631-9AF8BCEDF1C8}"/>
              </a:ext>
            </a:extLst>
          </p:cNvPr>
          <p:cNvSpPr/>
          <p:nvPr/>
        </p:nvSpPr>
        <p:spPr>
          <a:xfrm>
            <a:off x="8994433" y="4916456"/>
            <a:ext cx="3058164" cy="770895"/>
          </a:xfrm>
          <a:prstGeom prst="rect">
            <a:avLst/>
          </a:prstGeom>
          <a:solidFill>
            <a:schemeClr val="accent2">
              <a:lumMod val="60000"/>
              <a:lumOff val="40000"/>
            </a:schemeClr>
          </a:solidFill>
          <a:ln>
            <a:solidFill>
              <a:schemeClr val="accent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400" b="1" i="0" u="none" strike="noStrike" kern="1200" cap="none" spc="0" normalizeH="0" baseline="0" noProof="0">
                <a:ln>
                  <a:noFill/>
                </a:ln>
                <a:solidFill>
                  <a:prstClr val="black"/>
                </a:solidFill>
                <a:effectLst/>
                <a:uLnTx/>
                <a:uFillTx/>
                <a:latin typeface="Aptos" panose="02110004020202020204"/>
                <a:ea typeface="+mn-ea"/>
                <a:cs typeface="+mn-cs"/>
              </a:rPr>
              <a:t>Primary Care Representatives x 2 </a:t>
            </a:r>
            <a:br>
              <a:rPr kumimoji="0" lang="en-GB" sz="1400" b="1" i="0" u="none" strike="noStrike" kern="1200" cap="none" spc="0" normalizeH="0" baseline="0" noProof="0">
                <a:ln>
                  <a:noFill/>
                </a:ln>
                <a:solidFill>
                  <a:prstClr val="black"/>
                </a:solidFill>
                <a:effectLst/>
                <a:uLnTx/>
                <a:uFillTx/>
                <a:latin typeface="Aptos" panose="02110004020202020204"/>
                <a:ea typeface="+mn-ea"/>
                <a:cs typeface="+mn-cs"/>
              </a:rPr>
            </a:br>
            <a:r>
              <a:rPr kumimoji="0" lang="en-GB" sz="1400" b="0" i="0" u="none" strike="noStrike" kern="1200" cap="none" spc="0" normalizeH="0" baseline="0" noProof="0">
                <a:ln>
                  <a:noFill/>
                </a:ln>
                <a:solidFill>
                  <a:prstClr val="black"/>
                </a:solidFill>
                <a:effectLst/>
                <a:uLnTx/>
                <a:uFillTx/>
                <a:latin typeface="Aptos" panose="02110004020202020204"/>
                <a:ea typeface="+mn-ea"/>
                <a:cs typeface="+mn-cs"/>
              </a:rPr>
              <a:t>(from places not represented on the Board)</a:t>
            </a:r>
            <a:endParaRPr kumimoji="0" lang="en-GB" sz="1200" b="1"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33" name="Rectangle 32">
            <a:extLst>
              <a:ext uri="{FF2B5EF4-FFF2-40B4-BE49-F238E27FC236}">
                <a16:creationId xmlns:a16="http://schemas.microsoft.com/office/drawing/2014/main" id="{6D086E86-019D-BEDA-C4E3-B06CB9B8026A}"/>
              </a:ext>
            </a:extLst>
          </p:cNvPr>
          <p:cNvSpPr/>
          <p:nvPr/>
        </p:nvSpPr>
        <p:spPr>
          <a:xfrm>
            <a:off x="9010339" y="4398969"/>
            <a:ext cx="3058164" cy="407051"/>
          </a:xfrm>
          <a:prstGeom prst="rect">
            <a:avLst/>
          </a:prstGeom>
          <a:solidFill>
            <a:schemeClr val="accent2">
              <a:lumMod val="60000"/>
              <a:lumOff val="40000"/>
            </a:schemeClr>
          </a:solidFill>
          <a:ln>
            <a:solidFill>
              <a:schemeClr val="accent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br>
              <a:rPr kumimoji="0" lang="en-GB" sz="1400" b="1" i="0" u="none" strike="noStrike" kern="1200" cap="none" spc="0" normalizeH="0" baseline="0" noProof="0">
                <a:ln>
                  <a:noFill/>
                </a:ln>
                <a:solidFill>
                  <a:prstClr val="white"/>
                </a:solidFill>
                <a:effectLst/>
                <a:uLnTx/>
                <a:uFillTx/>
                <a:latin typeface="Aptos" panose="02110004020202020204"/>
                <a:ea typeface="+mn-ea"/>
                <a:cs typeface="+mn-cs"/>
              </a:rPr>
            </a:br>
            <a:r>
              <a:rPr kumimoji="0" lang="en-GB" sz="1400" b="1" i="0" u="none" strike="noStrike" kern="1200" cap="none" spc="0" normalizeH="0" baseline="0" noProof="0">
                <a:ln>
                  <a:noFill/>
                </a:ln>
                <a:solidFill>
                  <a:prstClr val="black"/>
                </a:solidFill>
                <a:effectLst/>
                <a:uLnTx/>
                <a:uFillTx/>
                <a:latin typeface="Aptos" panose="02110004020202020204"/>
                <a:ea typeface="+mn-ea"/>
                <a:cs typeface="+mn-cs"/>
              </a:rPr>
              <a:t>NHS Trust Chairs x 4 </a:t>
            </a:r>
            <a:br>
              <a:rPr kumimoji="0" lang="en-GB" sz="1400" b="1" i="0" u="none" strike="noStrike" kern="1200" cap="none" spc="0" normalizeH="0" baseline="0" noProof="0">
                <a:ln>
                  <a:noFill/>
                </a:ln>
                <a:solidFill>
                  <a:prstClr val="black"/>
                </a:solidFill>
                <a:effectLst/>
                <a:uLnTx/>
                <a:uFillTx/>
                <a:latin typeface="Aptos" panose="02110004020202020204"/>
                <a:ea typeface="+mn-ea"/>
                <a:cs typeface="+mn-cs"/>
              </a:rPr>
            </a:br>
            <a:endParaRPr kumimoji="0" lang="en-GB" sz="1200" b="1"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35" name="Rectangle 34">
            <a:extLst>
              <a:ext uri="{FF2B5EF4-FFF2-40B4-BE49-F238E27FC236}">
                <a16:creationId xmlns:a16="http://schemas.microsoft.com/office/drawing/2014/main" id="{B6BD3E8B-0AED-73B0-448E-2EF7999D1C8D}"/>
              </a:ext>
            </a:extLst>
          </p:cNvPr>
          <p:cNvSpPr/>
          <p:nvPr/>
        </p:nvSpPr>
        <p:spPr>
          <a:xfrm>
            <a:off x="9010338" y="5797787"/>
            <a:ext cx="3042257" cy="613646"/>
          </a:xfrm>
          <a:prstGeom prst="rect">
            <a:avLst/>
          </a:prstGeom>
          <a:solidFill>
            <a:schemeClr val="tx2">
              <a:lumMod val="50000"/>
              <a:lumOff val="50000"/>
            </a:schemeClr>
          </a:solidFill>
          <a:ln>
            <a:solidFill>
              <a:schemeClr val="tx2">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prstClr val="white"/>
                </a:solidFill>
                <a:effectLst/>
                <a:uLnTx/>
                <a:uFillTx/>
                <a:latin typeface="Aptos" panose="02110004020202020204"/>
                <a:ea typeface="+mn-ea"/>
                <a:cs typeface="+mn-cs"/>
              </a:rPr>
              <a:t>Healthwatch Representatives x 4</a:t>
            </a:r>
          </a:p>
        </p:txBody>
      </p:sp>
      <p:sp>
        <p:nvSpPr>
          <p:cNvPr id="39" name="Title 1">
            <a:extLst>
              <a:ext uri="{FF2B5EF4-FFF2-40B4-BE49-F238E27FC236}">
                <a16:creationId xmlns:a16="http://schemas.microsoft.com/office/drawing/2014/main" id="{C0C11515-1323-3E19-A5AF-07FB6B8A500D}"/>
              </a:ext>
            </a:extLst>
          </p:cNvPr>
          <p:cNvSpPr txBox="1">
            <a:spLocks/>
          </p:cNvSpPr>
          <p:nvPr/>
        </p:nvSpPr>
        <p:spPr>
          <a:xfrm>
            <a:off x="2479320" y="1019751"/>
            <a:ext cx="4389579" cy="623673"/>
          </a:xfrm>
          <a:prstGeom prst="rect">
            <a:avLst/>
          </a:prstGeom>
          <a:ln>
            <a:noFill/>
          </a:ln>
        </p:spPr>
        <p:txBody>
          <a:bodyPr vert="horz" lIns="91440" tIns="45720" rIns="91440" bIns="45720" rtlCol="0" anchor="ctr">
            <a:normAutofit fontScale="60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br>
              <a:rPr kumimoji="0" lang="en-GB" sz="4000" b="1" i="0" u="none" strike="noStrike" kern="1200" cap="none" spc="0" normalizeH="0" baseline="0" noProof="0">
                <a:ln>
                  <a:noFill/>
                </a:ln>
                <a:solidFill>
                  <a:srgbClr val="005EB8"/>
                </a:solidFill>
                <a:effectLst/>
                <a:uLnTx/>
                <a:uFillTx/>
                <a:latin typeface="Aptos Display" panose="02110004020202020204"/>
                <a:ea typeface="+mj-ea"/>
                <a:cs typeface="Aharoni" pitchFamily="2" charset="-79"/>
              </a:rPr>
            </a:br>
            <a:r>
              <a:rPr kumimoji="0" lang="en-GB" sz="3600" b="1" i="1" u="none" strike="noStrike" kern="1200" cap="none" spc="0" normalizeH="0" baseline="0" noProof="0">
                <a:ln w="0"/>
                <a:solidFill>
                  <a:prstClr val="black"/>
                </a:solidFill>
                <a:effectLst/>
                <a:uLnTx/>
                <a:uFillTx/>
                <a:latin typeface="Aptos Display" panose="02110004020202020204"/>
                <a:ea typeface="+mj-ea"/>
                <a:cs typeface="Aharoni" pitchFamily="2" charset="-79"/>
              </a:rPr>
              <a:t>Voting Board Members</a:t>
            </a:r>
            <a:endParaRPr kumimoji="0" lang="en-GB" sz="4400" b="1" i="1" u="none" strike="noStrike" kern="1200" cap="none" spc="0" normalizeH="0" baseline="0" noProof="0">
              <a:ln>
                <a:noFill/>
              </a:ln>
              <a:solidFill>
                <a:prstClr val="black"/>
              </a:solidFill>
              <a:effectLst/>
              <a:uLnTx/>
              <a:uFillTx/>
              <a:latin typeface="Aptos Display" panose="02110004020202020204"/>
              <a:ea typeface="+mj-ea"/>
              <a:cs typeface="+mj-cs"/>
            </a:endParaRPr>
          </a:p>
        </p:txBody>
      </p:sp>
      <p:sp>
        <p:nvSpPr>
          <p:cNvPr id="40" name="Title 1">
            <a:extLst>
              <a:ext uri="{FF2B5EF4-FFF2-40B4-BE49-F238E27FC236}">
                <a16:creationId xmlns:a16="http://schemas.microsoft.com/office/drawing/2014/main" id="{34954254-7EAD-CD98-3BBD-B178E8B86904}"/>
              </a:ext>
            </a:extLst>
          </p:cNvPr>
          <p:cNvSpPr txBox="1">
            <a:spLocks/>
          </p:cNvSpPr>
          <p:nvPr/>
        </p:nvSpPr>
        <p:spPr>
          <a:xfrm>
            <a:off x="8283871" y="830809"/>
            <a:ext cx="4389579" cy="623673"/>
          </a:xfrm>
          <a:prstGeom prst="rect">
            <a:avLst/>
          </a:prstGeom>
          <a:ln>
            <a:noFill/>
          </a:ln>
        </p:spPr>
        <p:txBody>
          <a:bodyPr vert="horz" lIns="91440" tIns="45720" rIns="91440" bIns="45720" rtlCol="0" anchor="ctr">
            <a:normAutofit fontScale="60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br>
              <a:rPr kumimoji="0" lang="en-GB" sz="4000" b="1" i="0" u="none" strike="noStrike" kern="1200" cap="none" spc="0" normalizeH="0" baseline="0" noProof="0">
                <a:ln>
                  <a:noFill/>
                </a:ln>
                <a:solidFill>
                  <a:srgbClr val="005EB8"/>
                </a:solidFill>
                <a:effectLst/>
                <a:uLnTx/>
                <a:uFillTx/>
                <a:latin typeface="Aptos Display" panose="02110004020202020204"/>
                <a:ea typeface="+mj-ea"/>
                <a:cs typeface="Aharoni" pitchFamily="2" charset="-79"/>
              </a:rPr>
            </a:br>
            <a:r>
              <a:rPr kumimoji="0" lang="en-GB" sz="3600" b="1" i="1" u="none" strike="noStrike" kern="1200" cap="none" spc="0" normalizeH="0" baseline="0" noProof="0">
                <a:ln w="0"/>
                <a:solidFill>
                  <a:prstClr val="black"/>
                </a:solidFill>
                <a:effectLst/>
                <a:uLnTx/>
                <a:uFillTx/>
                <a:latin typeface="Aptos Display" panose="02110004020202020204"/>
                <a:ea typeface="+mj-ea"/>
                <a:cs typeface="Aharoni" pitchFamily="2" charset="-79"/>
              </a:rPr>
              <a:t>Participants (non-voting)</a:t>
            </a:r>
            <a:endParaRPr kumimoji="0" lang="en-GB" sz="4400" b="1" i="1" u="none" strike="noStrike" kern="1200" cap="none" spc="0" normalizeH="0" baseline="0" noProof="0">
              <a:ln>
                <a:noFill/>
              </a:ln>
              <a:solidFill>
                <a:prstClr val="black"/>
              </a:solidFill>
              <a:effectLst/>
              <a:uLnTx/>
              <a:uFillTx/>
              <a:latin typeface="Aptos Display" panose="02110004020202020204"/>
              <a:ea typeface="+mj-ea"/>
              <a:cs typeface="+mj-cs"/>
            </a:endParaRPr>
          </a:p>
        </p:txBody>
      </p:sp>
      <p:sp>
        <p:nvSpPr>
          <p:cNvPr id="3" name="TextBox 2">
            <a:extLst>
              <a:ext uri="{FF2B5EF4-FFF2-40B4-BE49-F238E27FC236}">
                <a16:creationId xmlns:a16="http://schemas.microsoft.com/office/drawing/2014/main" id="{3081F1E4-0B97-A185-36C1-71FED8997C56}"/>
              </a:ext>
            </a:extLst>
          </p:cNvPr>
          <p:cNvSpPr txBox="1"/>
          <p:nvPr/>
        </p:nvSpPr>
        <p:spPr>
          <a:xfrm>
            <a:off x="324064" y="6063304"/>
            <a:ext cx="8325356" cy="677108"/>
          </a:xfrm>
          <a:prstGeom prst="rect">
            <a:avLst/>
          </a:prstGeom>
          <a:noFill/>
        </p:spPr>
        <p:txBody>
          <a:bodyPr wrap="none" rtlCol="0">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600" b="0" i="0" u="none" strike="noStrike" kern="1200" cap="none" spc="0" normalizeH="0" baseline="0" noProof="0">
                <a:ln>
                  <a:noFill/>
                </a:ln>
                <a:solidFill>
                  <a:prstClr val="black"/>
                </a:solidFill>
                <a:effectLst/>
                <a:uLnTx/>
                <a:uFillTx/>
                <a:latin typeface="Aptos" panose="02110004020202020204"/>
                <a:ea typeface="+mn-ea"/>
                <a:cs typeface="+mn-cs"/>
              </a:rPr>
              <a:t>One Board Member will have the knowledge and experience relating to treating MH illness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600" b="0" i="0" u="none" strike="noStrike" kern="1200" cap="none" spc="0" normalizeH="0" baseline="0" noProof="0">
              <a:ln>
                <a:noFill/>
              </a:ln>
              <a:solidFill>
                <a:prstClr val="black"/>
              </a:solidFill>
              <a:effectLst/>
              <a:uLnTx/>
              <a:uFillTx/>
              <a:latin typeface="Aptos" panose="0211000402020202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600" b="0" i="0" u="none" strike="noStrike" kern="1200" cap="none" spc="0" normalizeH="0" baseline="0" noProof="0">
                <a:ln>
                  <a:noFill/>
                </a:ln>
                <a:solidFill>
                  <a:prstClr val="black"/>
                </a:solidFill>
                <a:effectLst/>
                <a:uLnTx/>
                <a:uFillTx/>
                <a:latin typeface="Aptos" panose="02110004020202020204"/>
                <a:ea typeface="+mn-ea"/>
                <a:cs typeface="+mn-cs"/>
              </a:rPr>
              <a:t>14 voting members on each board and total of 18 board members across the two ICBs</a:t>
            </a:r>
          </a:p>
        </p:txBody>
      </p:sp>
    </p:spTree>
    <p:extLst>
      <p:ext uri="{BB962C8B-B14F-4D97-AF65-F5344CB8AC3E}">
        <p14:creationId xmlns:p14="http://schemas.microsoft.com/office/powerpoint/2010/main" val="30623263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96A1CD-50D1-8AA0-18AD-7807406B4E2D}"/>
            </a:ext>
          </a:extLst>
        </p:cNvPr>
        <p:cNvGrpSpPr/>
        <p:nvPr/>
      </p:nvGrpSpPr>
      <p:grpSpPr>
        <a:xfrm>
          <a:off x="0" y="0"/>
          <a:ext cx="0" cy="0"/>
          <a:chOff x="0" y="0"/>
          <a:chExt cx="0" cy="0"/>
        </a:xfrm>
      </p:grpSpPr>
      <p:pic>
        <p:nvPicPr>
          <p:cNvPr id="4" name="Picture 3" descr="A black background with a black square&#10;&#10;AI-generated content may be incorrect.">
            <a:extLst>
              <a:ext uri="{FF2B5EF4-FFF2-40B4-BE49-F238E27FC236}">
                <a16:creationId xmlns:a16="http://schemas.microsoft.com/office/drawing/2014/main" id="{329807C3-C113-A4BA-5AA5-63466F35DE53}"/>
              </a:ext>
            </a:extLst>
          </p:cNvPr>
          <p:cNvPicPr>
            <a:picLocks noChangeAspect="1"/>
          </p:cNvPicPr>
          <p:nvPr/>
        </p:nvPicPr>
        <p:blipFill>
          <a:blip r:embed="rId3">
            <a:extLst>
              <a:ext uri="{28A0092B-C50C-407E-A947-70E740481C1C}">
                <a14:useLocalDpi xmlns:a14="http://schemas.microsoft.com/office/drawing/2010/main" val="0"/>
              </a:ext>
            </a:extLst>
          </a:blip>
          <a:srcRect l="9406" t="87710" r="79190"/>
          <a:stretch>
            <a:fillRect/>
          </a:stretch>
        </p:blipFill>
        <p:spPr>
          <a:xfrm>
            <a:off x="1358018" y="6369113"/>
            <a:ext cx="1346377" cy="488887"/>
          </a:xfrm>
          <a:prstGeom prst="rect">
            <a:avLst/>
          </a:prstGeom>
        </p:spPr>
      </p:pic>
      <p:pic>
        <p:nvPicPr>
          <p:cNvPr id="3" name="Picture 2" descr="A black background with a black square&#10;&#10;AI-generated content may be incorrect.">
            <a:extLst>
              <a:ext uri="{FF2B5EF4-FFF2-40B4-BE49-F238E27FC236}">
                <a16:creationId xmlns:a16="http://schemas.microsoft.com/office/drawing/2014/main" id="{48DDF5E7-7B94-AE3B-86A7-A01E8FD8A758}"/>
              </a:ext>
            </a:extLst>
          </p:cNvPr>
          <p:cNvPicPr>
            <a:picLocks noChangeAspect="1"/>
          </p:cNvPicPr>
          <p:nvPr/>
        </p:nvPicPr>
        <p:blipFill>
          <a:blip r:embed="rId3">
            <a:extLst>
              <a:ext uri="{28A0092B-C50C-407E-A947-70E740481C1C}">
                <a14:useLocalDpi xmlns:a14="http://schemas.microsoft.com/office/drawing/2010/main" val="0"/>
              </a:ext>
            </a:extLst>
          </a:blip>
          <a:srcRect t="81656" r="90799"/>
          <a:stretch>
            <a:fillRect/>
          </a:stretch>
        </p:blipFill>
        <p:spPr>
          <a:xfrm>
            <a:off x="1" y="5994399"/>
            <a:ext cx="1285592" cy="863601"/>
          </a:xfrm>
          <a:prstGeom prst="rect">
            <a:avLst/>
          </a:prstGeom>
        </p:spPr>
      </p:pic>
      <p:sp>
        <p:nvSpPr>
          <p:cNvPr id="2" name="Title 1">
            <a:extLst>
              <a:ext uri="{FF2B5EF4-FFF2-40B4-BE49-F238E27FC236}">
                <a16:creationId xmlns:a16="http://schemas.microsoft.com/office/drawing/2014/main" id="{82B0D1BC-D4C3-C58B-B3D1-243951BE4C3E}"/>
              </a:ext>
            </a:extLst>
          </p:cNvPr>
          <p:cNvSpPr>
            <a:spLocks noGrp="1"/>
          </p:cNvSpPr>
          <p:nvPr>
            <p:ph type="title"/>
          </p:nvPr>
        </p:nvSpPr>
        <p:spPr>
          <a:xfrm>
            <a:off x="560603" y="253317"/>
            <a:ext cx="10515600" cy="997331"/>
          </a:xfrm>
        </p:spPr>
        <p:txBody>
          <a:bodyPr>
            <a:normAutofit/>
          </a:bodyPr>
          <a:lstStyle/>
          <a:p>
            <a:r>
              <a:rPr lang="en-GB" b="1">
                <a:solidFill>
                  <a:srgbClr val="005EB8"/>
                </a:solidFill>
                <a:cs typeface="Aharoni" pitchFamily="2" charset="-79"/>
              </a:rPr>
              <a:t>Joint NEM roles</a:t>
            </a:r>
            <a:endParaRPr lang="en-GB"/>
          </a:p>
        </p:txBody>
      </p:sp>
      <p:sp>
        <p:nvSpPr>
          <p:cNvPr id="6" name="Content Placeholder 5">
            <a:extLst>
              <a:ext uri="{FF2B5EF4-FFF2-40B4-BE49-F238E27FC236}">
                <a16:creationId xmlns:a16="http://schemas.microsoft.com/office/drawing/2014/main" id="{29ADD9FC-4AC3-7BEF-0DAD-3423C6818155}"/>
              </a:ext>
            </a:extLst>
          </p:cNvPr>
          <p:cNvSpPr>
            <a:spLocks noGrp="1"/>
          </p:cNvSpPr>
          <p:nvPr>
            <p:ph idx="1"/>
          </p:nvPr>
        </p:nvSpPr>
        <p:spPr>
          <a:xfrm>
            <a:off x="152399" y="974935"/>
            <a:ext cx="11756571" cy="2671779"/>
          </a:xfrm>
        </p:spPr>
        <p:txBody>
          <a:bodyPr>
            <a:normAutofit/>
          </a:bodyPr>
          <a:lstStyle/>
          <a:p>
            <a:pPr marL="0" lvl="0" indent="0">
              <a:buNone/>
            </a:pPr>
            <a:endParaRPr lang="en-GB" b="1"/>
          </a:p>
          <a:p>
            <a:pPr marL="0" indent="0">
              <a:buNone/>
            </a:pPr>
            <a:endParaRPr lang="en-GB"/>
          </a:p>
          <a:p>
            <a:pPr marL="0" indent="0">
              <a:buNone/>
            </a:pPr>
            <a:endParaRPr lang="en-GB"/>
          </a:p>
        </p:txBody>
      </p:sp>
      <p:sp>
        <p:nvSpPr>
          <p:cNvPr id="5" name="TextBox 4">
            <a:extLst>
              <a:ext uri="{FF2B5EF4-FFF2-40B4-BE49-F238E27FC236}">
                <a16:creationId xmlns:a16="http://schemas.microsoft.com/office/drawing/2014/main" id="{9678844D-DA19-C033-31D1-C843ADC71F6B}"/>
              </a:ext>
            </a:extLst>
          </p:cNvPr>
          <p:cNvSpPr txBox="1"/>
          <p:nvPr/>
        </p:nvSpPr>
        <p:spPr>
          <a:xfrm>
            <a:off x="560602" y="1080615"/>
            <a:ext cx="11295825" cy="5355312"/>
          </a:xfrm>
          <a:prstGeom prst="rect">
            <a:avLst/>
          </a:prstGeom>
          <a:noFill/>
        </p:spPr>
        <p:txBody>
          <a:bodyPr wrap="square">
            <a:spAutoFit/>
          </a:bodyPr>
          <a:lstStyle/>
          <a:p>
            <a:pPr marL="285750" indent="-285750" algn="just">
              <a:buFont typeface="Arial" panose="020B0604020202020204" pitchFamily="34" charset="0"/>
              <a:buChar char="•"/>
              <a:defRPr/>
            </a:pPr>
            <a:r>
              <a:rPr lang="en-GB">
                <a:solidFill>
                  <a:prstClr val="black"/>
                </a:solidFill>
                <a:latin typeface="Arial" panose="020B0604020202020204" pitchFamily="34" charset="0"/>
                <a:cs typeface="Arial" panose="020B0604020202020204" pitchFamily="34" charset="0"/>
              </a:rPr>
              <a:t>In line with the Health Care Act 2022, NHSE Guidance, NHSE Model ICB blueprint and locally developed ICB Operating Model, the following joint NEM roles are proposed:</a:t>
            </a:r>
          </a:p>
          <a:p>
            <a:pPr lvl="0" algn="just">
              <a:defRPr/>
            </a:pPr>
            <a:endParaRPr lang="en-GB" b="1">
              <a:solidFill>
                <a:prstClr val="black"/>
              </a:solidFill>
              <a:latin typeface="Arial" panose="020B0604020202020204" pitchFamily="34" charset="0"/>
              <a:cs typeface="Arial" panose="020B0604020202020204" pitchFamily="34" charset="0"/>
            </a:endParaRPr>
          </a:p>
          <a:p>
            <a:pPr marL="742950" lvl="1" indent="-285750" algn="just">
              <a:lnSpc>
                <a:spcPct val="100000"/>
              </a:lnSpc>
              <a:spcBef>
                <a:spcPts val="0"/>
              </a:spcBef>
              <a:buFont typeface="Wingdings" panose="05000000000000000000" pitchFamily="2" charset="2"/>
              <a:buChar char="Ø"/>
              <a:defRPr/>
            </a:pPr>
            <a:r>
              <a:rPr lang="en-GB" b="1">
                <a:solidFill>
                  <a:prstClr val="black"/>
                </a:solidFill>
                <a:latin typeface="Arial" panose="020B0604020202020204" pitchFamily="34" charset="0"/>
                <a:cs typeface="Arial" panose="020B0604020202020204" pitchFamily="34" charset="0"/>
              </a:rPr>
              <a:t>NEM who chairs the Audit Committees </a:t>
            </a:r>
            <a:r>
              <a:rPr lang="en-GB">
                <a:solidFill>
                  <a:prstClr val="black"/>
                </a:solidFill>
                <a:latin typeface="Arial" panose="020B0604020202020204" pitchFamily="34" charset="0"/>
                <a:cs typeface="Arial" panose="020B0604020202020204" pitchFamily="34" charset="0"/>
              </a:rPr>
              <a:t>(prescribed role)</a:t>
            </a:r>
          </a:p>
          <a:p>
            <a:pPr marL="742950" lvl="1" indent="-285750" algn="just">
              <a:lnSpc>
                <a:spcPct val="100000"/>
              </a:lnSpc>
              <a:spcBef>
                <a:spcPts val="0"/>
              </a:spcBef>
              <a:buFont typeface="Wingdings" panose="05000000000000000000" pitchFamily="2" charset="2"/>
              <a:buChar char="Ø"/>
              <a:defRPr/>
            </a:pPr>
            <a:r>
              <a:rPr lang="en-GB" b="1">
                <a:solidFill>
                  <a:prstClr val="black"/>
                </a:solidFill>
                <a:latin typeface="Arial" panose="020B0604020202020204" pitchFamily="34" charset="0"/>
                <a:cs typeface="Arial" panose="020B0604020202020204" pitchFamily="34" charset="0"/>
              </a:rPr>
              <a:t>NEM who chairs the Remuneration Committee </a:t>
            </a:r>
            <a:r>
              <a:rPr lang="en-GB">
                <a:solidFill>
                  <a:prstClr val="black"/>
                </a:solidFill>
                <a:latin typeface="Arial" panose="020B0604020202020204" pitchFamily="34" charset="0"/>
                <a:cs typeface="Arial" panose="020B0604020202020204" pitchFamily="34" charset="0"/>
              </a:rPr>
              <a:t>(prescribed role)</a:t>
            </a:r>
          </a:p>
          <a:p>
            <a:pPr marL="742950" lvl="1" indent="-285750" algn="just">
              <a:lnSpc>
                <a:spcPct val="100000"/>
              </a:lnSpc>
              <a:spcBef>
                <a:spcPts val="0"/>
              </a:spcBef>
              <a:buFont typeface="Wingdings" panose="05000000000000000000" pitchFamily="2" charset="2"/>
              <a:buChar char="Ø"/>
              <a:defRPr/>
            </a:pPr>
            <a:r>
              <a:rPr lang="en-GB" b="1">
                <a:solidFill>
                  <a:prstClr val="black"/>
                </a:solidFill>
                <a:latin typeface="Arial" panose="020B0604020202020204" pitchFamily="34" charset="0"/>
                <a:cs typeface="Arial" panose="020B0604020202020204" pitchFamily="34" charset="0"/>
              </a:rPr>
              <a:t>NEM with focus on Quality and Patient Involvement </a:t>
            </a:r>
            <a:r>
              <a:rPr lang="en-GB">
                <a:solidFill>
                  <a:prstClr val="black"/>
                </a:solidFill>
                <a:latin typeface="Arial" panose="020B0604020202020204" pitchFamily="34" charset="0"/>
                <a:cs typeface="Arial" panose="020B0604020202020204" pitchFamily="34" charset="0"/>
              </a:rPr>
              <a:t>(locally determined role)</a:t>
            </a:r>
          </a:p>
          <a:p>
            <a:pPr marL="742950" lvl="1" indent="-285750" algn="just">
              <a:lnSpc>
                <a:spcPct val="100000"/>
              </a:lnSpc>
              <a:spcBef>
                <a:spcPts val="0"/>
              </a:spcBef>
              <a:buFont typeface="Wingdings" panose="05000000000000000000" pitchFamily="2" charset="2"/>
              <a:buChar char="Ø"/>
              <a:defRPr/>
            </a:pPr>
            <a:r>
              <a:rPr lang="en-GB" b="1">
                <a:solidFill>
                  <a:prstClr val="black"/>
                </a:solidFill>
                <a:latin typeface="Arial" panose="020B0604020202020204" pitchFamily="34" charset="0"/>
                <a:cs typeface="Arial" panose="020B0604020202020204" pitchFamily="34" charset="0"/>
              </a:rPr>
              <a:t>NEM with focus on Resources and Strategic Finance </a:t>
            </a:r>
            <a:r>
              <a:rPr lang="en-GB">
                <a:solidFill>
                  <a:prstClr val="black"/>
                </a:solidFill>
                <a:latin typeface="Arial" panose="020B0604020202020204" pitchFamily="34" charset="0"/>
                <a:cs typeface="Arial" panose="020B0604020202020204" pitchFamily="34" charset="0"/>
              </a:rPr>
              <a:t>(locally determined role)</a:t>
            </a:r>
          </a:p>
          <a:p>
            <a:pPr marL="742950" lvl="1" indent="-285750" algn="just">
              <a:lnSpc>
                <a:spcPct val="100000"/>
              </a:lnSpc>
              <a:spcBef>
                <a:spcPts val="0"/>
              </a:spcBef>
              <a:buFont typeface="Wingdings" panose="05000000000000000000" pitchFamily="2" charset="2"/>
              <a:buChar char="Ø"/>
              <a:defRPr/>
            </a:pPr>
            <a:r>
              <a:rPr lang="en-GB" b="1">
                <a:solidFill>
                  <a:srgbClr val="00B0F0"/>
                </a:solidFill>
                <a:latin typeface="Arial" panose="020B0604020202020204" pitchFamily="34" charset="0"/>
                <a:cs typeface="Arial" panose="020B0604020202020204" pitchFamily="34" charset="0"/>
              </a:rPr>
              <a:t>NEM with focus on Strategic Commissioning and PHM </a:t>
            </a:r>
            <a:r>
              <a:rPr lang="en-GB">
                <a:solidFill>
                  <a:srgbClr val="00B0F0"/>
                </a:solidFill>
                <a:latin typeface="Arial" panose="020B0604020202020204" pitchFamily="34" charset="0"/>
                <a:cs typeface="Arial" panose="020B0604020202020204" pitchFamily="34" charset="0"/>
              </a:rPr>
              <a:t>(locally determined role – this role)</a:t>
            </a:r>
          </a:p>
          <a:p>
            <a:pPr lvl="1" algn="just">
              <a:defRPr/>
            </a:pPr>
            <a:endParaRPr lang="en-GB" b="1">
              <a:solidFill>
                <a:prstClr val="black"/>
              </a:solidFill>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defRPr/>
            </a:pPr>
            <a:r>
              <a:rPr lang="en-GB">
                <a:latin typeface="Arial" panose="020B0604020202020204" pitchFamily="34" charset="0"/>
                <a:cs typeface="Arial" panose="020B0604020202020204" pitchFamily="34" charset="0"/>
              </a:rPr>
              <a:t>As well as establishing a strategic focus as above, it is beneficial to have a </a:t>
            </a:r>
            <a:r>
              <a:rPr lang="en-GB" b="1">
                <a:latin typeface="Arial" panose="020B0604020202020204" pitchFamily="34" charset="0"/>
                <a:cs typeface="Arial" panose="020B0604020202020204" pitchFamily="34" charset="0"/>
              </a:rPr>
              <a:t>connection to places </a:t>
            </a:r>
            <a:r>
              <a:rPr lang="en-GB">
                <a:latin typeface="Arial" panose="020B0604020202020204" pitchFamily="34" charset="0"/>
                <a:cs typeface="Arial" panose="020B0604020202020204" pitchFamily="34" charset="0"/>
              </a:rPr>
              <a:t>to lead forward a locality and place-based approach. This would lead to a </a:t>
            </a:r>
            <a:r>
              <a:rPr lang="en-GB" b="1">
                <a:latin typeface="Arial" panose="020B0604020202020204" pitchFamily="34" charset="0"/>
                <a:cs typeface="Arial" panose="020B0604020202020204" pitchFamily="34" charset="0"/>
              </a:rPr>
              <a:t>named NEM for each of Coventry, Warwickshire, Herefordshire and Worcestershire</a:t>
            </a:r>
            <a:r>
              <a:rPr lang="en-GB">
                <a:latin typeface="Arial" panose="020B0604020202020204" pitchFamily="34" charset="0"/>
                <a:cs typeface="Arial" panose="020B0604020202020204" pitchFamily="34" charset="0"/>
              </a:rPr>
              <a:t> to enable clear representation, engagement and visibility within the geographical areas and engagement with the corresponding Health and Wellbeing Board. </a:t>
            </a:r>
          </a:p>
          <a:p>
            <a:pPr marL="285750" lvl="0" indent="-285750" algn="just">
              <a:defRPr/>
            </a:pPr>
            <a:endParaRPr lang="en-GB">
              <a:latin typeface="Arial" panose="020B0604020202020204" pitchFamily="34" charset="0"/>
              <a:cs typeface="Arial" panose="020B0604020202020204" pitchFamily="34" charset="0"/>
            </a:endParaRPr>
          </a:p>
          <a:p>
            <a:pPr marL="285750" lvl="0" indent="-285750" algn="just">
              <a:buFont typeface="Arial" panose="020B0604020202020204" pitchFamily="34" charset="0"/>
              <a:buChar char="•"/>
              <a:defRPr/>
            </a:pPr>
            <a:r>
              <a:rPr lang="en-GB">
                <a:latin typeface="Arial" panose="020B0604020202020204" pitchFamily="34" charset="0"/>
                <a:cs typeface="Arial" panose="020B0604020202020204" pitchFamily="34" charset="0"/>
              </a:rPr>
              <a:t>One NEM will be appointed as the </a:t>
            </a:r>
            <a:r>
              <a:rPr lang="en-GB" b="1">
                <a:latin typeface="Arial" panose="020B0604020202020204" pitchFamily="34" charset="0"/>
                <a:cs typeface="Arial" panose="020B0604020202020204" pitchFamily="34" charset="0"/>
              </a:rPr>
              <a:t>Deputy Chair </a:t>
            </a:r>
            <a:r>
              <a:rPr lang="en-GB">
                <a:latin typeface="Arial" panose="020B0604020202020204" pitchFamily="34" charset="0"/>
                <a:cs typeface="Arial" panose="020B0604020202020204" pitchFamily="34" charset="0"/>
              </a:rPr>
              <a:t>and one as the </a:t>
            </a:r>
            <a:r>
              <a:rPr lang="en-GB" b="1">
                <a:latin typeface="Arial" panose="020B0604020202020204" pitchFamily="34" charset="0"/>
                <a:cs typeface="Arial" panose="020B0604020202020204" pitchFamily="34" charset="0"/>
              </a:rPr>
              <a:t>Senior Independent Director </a:t>
            </a:r>
            <a:r>
              <a:rPr lang="en-GB">
                <a:latin typeface="Arial" panose="020B0604020202020204" pitchFamily="34" charset="0"/>
                <a:cs typeface="Arial" panose="020B0604020202020204" pitchFamily="34" charset="0"/>
              </a:rPr>
              <a:t>(SID).</a:t>
            </a:r>
          </a:p>
          <a:p>
            <a:pPr lvl="0" algn="just">
              <a:defRPr/>
            </a:pPr>
            <a:endParaRPr lang="en-GB">
              <a:latin typeface="Arial" panose="020B0604020202020204" pitchFamily="34" charset="0"/>
              <a:cs typeface="Arial" panose="020B0604020202020204" pitchFamily="34" charset="0"/>
            </a:endParaRPr>
          </a:p>
          <a:p>
            <a:pPr marL="285750" lvl="0" indent="-285750" algn="just">
              <a:buFont typeface="Arial" panose="020B0604020202020204" pitchFamily="34" charset="0"/>
              <a:buChar char="•"/>
              <a:defRPr/>
            </a:pPr>
            <a:r>
              <a:rPr lang="en-GB">
                <a:solidFill>
                  <a:prstClr val="black"/>
                </a:solidFill>
                <a:latin typeface="Arial" panose="020B0604020202020204" pitchFamily="34" charset="0"/>
                <a:cs typeface="Arial" panose="020B0604020202020204" pitchFamily="34" charset="0"/>
              </a:rPr>
              <a:t>Consideration will be given to  ensuring that the ICBs transition to new arrangements safely, which may result in some double running for a short period of time.</a:t>
            </a:r>
          </a:p>
        </p:txBody>
      </p:sp>
    </p:spTree>
    <p:extLst>
      <p:ext uri="{BB962C8B-B14F-4D97-AF65-F5344CB8AC3E}">
        <p14:creationId xmlns:p14="http://schemas.microsoft.com/office/powerpoint/2010/main" val="37467182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AE3E66-2A60-F957-81FD-9A1F1C00E68C}"/>
            </a:ext>
          </a:extLst>
        </p:cNvPr>
        <p:cNvGrpSpPr/>
        <p:nvPr/>
      </p:nvGrpSpPr>
      <p:grpSpPr>
        <a:xfrm>
          <a:off x="0" y="0"/>
          <a:ext cx="0" cy="0"/>
          <a:chOff x="0" y="0"/>
          <a:chExt cx="0" cy="0"/>
        </a:xfrm>
      </p:grpSpPr>
      <p:pic>
        <p:nvPicPr>
          <p:cNvPr id="4" name="Picture 3" descr="A black background with a black square&#10;&#10;AI-generated content may be incorrect.">
            <a:extLst>
              <a:ext uri="{FF2B5EF4-FFF2-40B4-BE49-F238E27FC236}">
                <a16:creationId xmlns:a16="http://schemas.microsoft.com/office/drawing/2014/main" id="{9B765966-CA50-9373-5244-EE6BCF794810}"/>
              </a:ext>
            </a:extLst>
          </p:cNvPr>
          <p:cNvPicPr>
            <a:picLocks noChangeAspect="1"/>
          </p:cNvPicPr>
          <p:nvPr/>
        </p:nvPicPr>
        <p:blipFill>
          <a:blip r:embed="rId3">
            <a:extLst>
              <a:ext uri="{28A0092B-C50C-407E-A947-70E740481C1C}">
                <a14:useLocalDpi xmlns:a14="http://schemas.microsoft.com/office/drawing/2010/main" val="0"/>
              </a:ext>
            </a:extLst>
          </a:blip>
          <a:srcRect l="9406" t="87710" r="79190"/>
          <a:stretch>
            <a:fillRect/>
          </a:stretch>
        </p:blipFill>
        <p:spPr>
          <a:xfrm>
            <a:off x="1358018" y="6369113"/>
            <a:ext cx="1346377" cy="488887"/>
          </a:xfrm>
          <a:prstGeom prst="rect">
            <a:avLst/>
          </a:prstGeom>
        </p:spPr>
      </p:pic>
      <p:pic>
        <p:nvPicPr>
          <p:cNvPr id="3" name="Picture 2" descr="A black background with a black square&#10;&#10;AI-generated content may be incorrect.">
            <a:extLst>
              <a:ext uri="{FF2B5EF4-FFF2-40B4-BE49-F238E27FC236}">
                <a16:creationId xmlns:a16="http://schemas.microsoft.com/office/drawing/2014/main" id="{BC714117-A54F-21AD-8173-18B12C28C47B}"/>
              </a:ext>
            </a:extLst>
          </p:cNvPr>
          <p:cNvPicPr>
            <a:picLocks noChangeAspect="1"/>
          </p:cNvPicPr>
          <p:nvPr/>
        </p:nvPicPr>
        <p:blipFill>
          <a:blip r:embed="rId3">
            <a:extLst>
              <a:ext uri="{28A0092B-C50C-407E-A947-70E740481C1C}">
                <a14:useLocalDpi xmlns:a14="http://schemas.microsoft.com/office/drawing/2010/main" val="0"/>
              </a:ext>
            </a:extLst>
          </a:blip>
          <a:srcRect t="81656" r="90799"/>
          <a:stretch>
            <a:fillRect/>
          </a:stretch>
        </p:blipFill>
        <p:spPr>
          <a:xfrm>
            <a:off x="1" y="5994399"/>
            <a:ext cx="1285592" cy="863601"/>
          </a:xfrm>
          <a:prstGeom prst="rect">
            <a:avLst/>
          </a:prstGeom>
        </p:spPr>
      </p:pic>
      <p:sp>
        <p:nvSpPr>
          <p:cNvPr id="2" name="Title 1">
            <a:extLst>
              <a:ext uri="{FF2B5EF4-FFF2-40B4-BE49-F238E27FC236}">
                <a16:creationId xmlns:a16="http://schemas.microsoft.com/office/drawing/2014/main" id="{94E115D4-D82C-947F-E8F7-326A3439AAC4}"/>
              </a:ext>
            </a:extLst>
          </p:cNvPr>
          <p:cNvSpPr>
            <a:spLocks noGrp="1"/>
          </p:cNvSpPr>
          <p:nvPr>
            <p:ph type="title"/>
          </p:nvPr>
        </p:nvSpPr>
        <p:spPr>
          <a:xfrm>
            <a:off x="560603" y="253317"/>
            <a:ext cx="10515600" cy="997331"/>
          </a:xfrm>
        </p:spPr>
        <p:txBody>
          <a:bodyPr>
            <a:normAutofit/>
          </a:bodyPr>
          <a:lstStyle/>
          <a:p>
            <a:r>
              <a:rPr lang="en-GB" b="1">
                <a:solidFill>
                  <a:srgbClr val="005EB8"/>
                </a:solidFill>
                <a:cs typeface="Aharoni" pitchFamily="2" charset="-79"/>
              </a:rPr>
              <a:t>Disqualifications</a:t>
            </a:r>
            <a:endParaRPr lang="en-GB"/>
          </a:p>
        </p:txBody>
      </p:sp>
      <p:sp>
        <p:nvSpPr>
          <p:cNvPr id="6" name="Content Placeholder 5">
            <a:extLst>
              <a:ext uri="{FF2B5EF4-FFF2-40B4-BE49-F238E27FC236}">
                <a16:creationId xmlns:a16="http://schemas.microsoft.com/office/drawing/2014/main" id="{32ECAFE2-762A-5DBD-6ADC-3FA0AA5DC606}"/>
              </a:ext>
            </a:extLst>
          </p:cNvPr>
          <p:cNvSpPr>
            <a:spLocks noGrp="1"/>
          </p:cNvSpPr>
          <p:nvPr>
            <p:ph idx="1"/>
          </p:nvPr>
        </p:nvSpPr>
        <p:spPr>
          <a:xfrm>
            <a:off x="152399" y="974935"/>
            <a:ext cx="11756571" cy="2671779"/>
          </a:xfrm>
        </p:spPr>
        <p:txBody>
          <a:bodyPr>
            <a:normAutofit/>
          </a:bodyPr>
          <a:lstStyle/>
          <a:p>
            <a:pPr marL="0" lvl="0" indent="0">
              <a:buNone/>
            </a:pPr>
            <a:endParaRPr lang="en-GB" b="1"/>
          </a:p>
          <a:p>
            <a:pPr marL="0" indent="0">
              <a:buNone/>
            </a:pPr>
            <a:endParaRPr lang="en-GB"/>
          </a:p>
          <a:p>
            <a:pPr marL="0" indent="0">
              <a:buNone/>
            </a:pPr>
            <a:endParaRPr lang="en-GB"/>
          </a:p>
        </p:txBody>
      </p:sp>
      <p:sp>
        <p:nvSpPr>
          <p:cNvPr id="5" name="TextBox 4">
            <a:extLst>
              <a:ext uri="{FF2B5EF4-FFF2-40B4-BE49-F238E27FC236}">
                <a16:creationId xmlns:a16="http://schemas.microsoft.com/office/drawing/2014/main" id="{83C1BA10-5A9B-A44F-AAD6-F5B45EC78A77}"/>
              </a:ext>
            </a:extLst>
          </p:cNvPr>
          <p:cNvSpPr txBox="1"/>
          <p:nvPr/>
        </p:nvSpPr>
        <p:spPr>
          <a:xfrm>
            <a:off x="560603" y="1345827"/>
            <a:ext cx="10892709" cy="3383619"/>
          </a:xfrm>
          <a:prstGeom prst="rect">
            <a:avLst/>
          </a:prstGeom>
          <a:noFill/>
        </p:spPr>
        <p:txBody>
          <a:bodyPr wrap="square">
            <a:spAutoFit/>
          </a:bodyPr>
          <a:lstStyle/>
          <a:p>
            <a:pPr algn="just" fontAlgn="base"/>
            <a:r>
              <a:rPr lang="en-GB">
                <a:latin typeface="Arial" panose="020B0604020202020204" pitchFamily="34" charset="0"/>
                <a:cs typeface="Arial" panose="020B0604020202020204" pitchFamily="34" charset="0"/>
              </a:rPr>
              <a:t>Individuals will not be eligible to apply for the role of a Non-Executive Member if:</a:t>
            </a:r>
          </a:p>
          <a:p>
            <a:pPr algn="just" fontAlgn="base"/>
            <a:endParaRPr lang="en-GB">
              <a:latin typeface="Arial" panose="020B0604020202020204" pitchFamily="34" charset="0"/>
              <a:cs typeface="Arial" panose="020B0604020202020204" pitchFamily="34" charset="0"/>
            </a:endParaRPr>
          </a:p>
          <a:p>
            <a:pPr marL="285750" indent="-285750" algn="just" fontAlgn="base">
              <a:buFont typeface="Arial" panose="020B0604020202020204" pitchFamily="34" charset="0"/>
              <a:buChar char="•"/>
            </a:pPr>
            <a:r>
              <a:rPr lang="en-GB">
                <a:latin typeface="Arial" panose="020B0604020202020204" pitchFamily="34" charset="0"/>
                <a:cs typeface="Arial" panose="020B0604020202020204" pitchFamily="34" charset="0"/>
              </a:rPr>
              <a:t>They are not considered ‘Fit and Proper Person’ in line with the NHS Fit and Proper Person Test process.</a:t>
            </a:r>
          </a:p>
          <a:p>
            <a:pPr algn="just" fontAlgn="base"/>
            <a:endParaRPr lang="en-GB">
              <a:latin typeface="Arial" panose="020B0604020202020204" pitchFamily="34" charset="0"/>
              <a:cs typeface="Arial" panose="020B0604020202020204" pitchFamily="34" charset="0"/>
            </a:endParaRPr>
          </a:p>
          <a:p>
            <a:pPr marL="285750" indent="-285750" algn="just" fontAlgn="base">
              <a:buFont typeface="Arial" panose="020B0604020202020204" pitchFamily="34" charset="0"/>
              <a:buChar char="•"/>
            </a:pPr>
            <a:r>
              <a:rPr lang="en-GB">
                <a:latin typeface="Arial" panose="020B0604020202020204" pitchFamily="34" charset="0"/>
                <a:cs typeface="Arial" panose="020B0604020202020204" pitchFamily="34" charset="0"/>
              </a:rPr>
              <a:t>They hold a role in another health and care organisation within the cluster.</a:t>
            </a:r>
          </a:p>
          <a:p>
            <a:pPr algn="just" fontAlgn="base"/>
            <a:endParaRPr lang="en-GB">
              <a:latin typeface="Arial" panose="020B0604020202020204" pitchFamily="34" charset="0"/>
              <a:cs typeface="Arial" panose="020B0604020202020204" pitchFamily="34" charset="0"/>
            </a:endParaRPr>
          </a:p>
          <a:p>
            <a:pPr marL="285750" indent="-285750" algn="just" fontAlgn="base">
              <a:buFont typeface="Arial" panose="020B0604020202020204" pitchFamily="34" charset="0"/>
              <a:buChar char="•"/>
            </a:pPr>
            <a:r>
              <a:rPr lang="en-GB">
                <a:latin typeface="Arial" panose="020B0604020202020204" pitchFamily="34" charset="0"/>
                <a:cs typeface="Arial" panose="020B0604020202020204" pitchFamily="34" charset="0"/>
              </a:rPr>
              <a:t>An unmanageable conflict of interest is evident, as determined by the Chair or the ICB Board appointment panel, which results in the individual being unable to fulfil the role.</a:t>
            </a:r>
          </a:p>
          <a:p>
            <a:pPr marL="285750" indent="-285750" algn="just" fontAlgn="base">
              <a:buFont typeface="Arial" panose="020B0604020202020204" pitchFamily="34" charset="0"/>
              <a:buChar char="•"/>
            </a:pPr>
            <a:endParaRPr lang="en-GB">
              <a:latin typeface="Arial" panose="020B0604020202020204" pitchFamily="34" charset="0"/>
              <a:cs typeface="Arial" panose="020B0604020202020204" pitchFamily="34" charset="0"/>
            </a:endParaRPr>
          </a:p>
          <a:p>
            <a:pPr marL="285750" indent="-285750" algn="just" fontAlgn="base">
              <a:buFont typeface="Arial" panose="020B0604020202020204" pitchFamily="34" charset="0"/>
              <a:buChar char="•"/>
            </a:pPr>
            <a:r>
              <a:rPr lang="en-GB">
                <a:latin typeface="Arial" panose="020B0604020202020204" pitchFamily="34" charset="0"/>
                <a:cs typeface="Arial" panose="020B0604020202020204" pitchFamily="34" charset="0"/>
              </a:rPr>
              <a:t>Any of the disqualification criteria set out in Appendix 1 apply (common for all Board members).</a:t>
            </a:r>
          </a:p>
          <a:p>
            <a:pPr marR="0" lvl="0" algn="just" defTabSz="914400" rtl="0" eaLnBrk="1" fontAlgn="auto" latinLnBrk="0" hangingPunct="1">
              <a:lnSpc>
                <a:spcPct val="107000"/>
              </a:lnSpc>
              <a:spcBef>
                <a:spcPts val="0"/>
              </a:spcBef>
              <a:spcAft>
                <a:spcPts val="800"/>
              </a:spcAft>
              <a:buClrTx/>
              <a:buSzTx/>
              <a:tabLst/>
              <a:defRPr/>
            </a:pPr>
            <a:endParaRPr kumimoji="0" lang="en-GB" sz="1600" b="0" i="0" u="none" strike="noStrike" kern="100" cap="none" spc="0" normalizeH="0" baseline="0" noProof="0">
              <a:ln>
                <a:noFill/>
              </a:ln>
              <a:solidFill>
                <a:prstClr val="black"/>
              </a:solidFill>
              <a:effectLst/>
              <a:uLnTx/>
              <a:uFillTx/>
              <a:latin typeface="Arial" panose="020B0604020202020204" pitchFamily="34" charset="0"/>
              <a:ea typeface="Aptos" panose="020B0004020202020204" pitchFamily="34" charset="0"/>
              <a:cs typeface="Arial" panose="020B0604020202020204" pitchFamily="34" charset="0"/>
            </a:endParaRPr>
          </a:p>
        </p:txBody>
      </p:sp>
    </p:spTree>
    <p:extLst>
      <p:ext uri="{BB962C8B-B14F-4D97-AF65-F5344CB8AC3E}">
        <p14:creationId xmlns:p14="http://schemas.microsoft.com/office/powerpoint/2010/main" val="31175508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6AE28D-7F83-F54A-8E0E-F995DB7FF9F0}"/>
            </a:ext>
          </a:extLst>
        </p:cNvPr>
        <p:cNvGrpSpPr/>
        <p:nvPr/>
      </p:nvGrpSpPr>
      <p:grpSpPr>
        <a:xfrm>
          <a:off x="0" y="0"/>
          <a:ext cx="0" cy="0"/>
          <a:chOff x="0" y="0"/>
          <a:chExt cx="0" cy="0"/>
        </a:xfrm>
      </p:grpSpPr>
      <p:pic>
        <p:nvPicPr>
          <p:cNvPr id="4" name="Picture 3" descr="A black background with a black square&#10;&#10;AI-generated content may be incorrect.">
            <a:extLst>
              <a:ext uri="{FF2B5EF4-FFF2-40B4-BE49-F238E27FC236}">
                <a16:creationId xmlns:a16="http://schemas.microsoft.com/office/drawing/2014/main" id="{BCBC963C-A8EF-281F-C97A-C1E2E80302C2}"/>
              </a:ext>
            </a:extLst>
          </p:cNvPr>
          <p:cNvPicPr>
            <a:picLocks noChangeAspect="1"/>
          </p:cNvPicPr>
          <p:nvPr/>
        </p:nvPicPr>
        <p:blipFill>
          <a:blip r:embed="rId3">
            <a:extLst>
              <a:ext uri="{28A0092B-C50C-407E-A947-70E740481C1C}">
                <a14:useLocalDpi xmlns:a14="http://schemas.microsoft.com/office/drawing/2010/main" val="0"/>
              </a:ext>
            </a:extLst>
          </a:blip>
          <a:srcRect l="9406" t="87710" r="79190"/>
          <a:stretch>
            <a:fillRect/>
          </a:stretch>
        </p:blipFill>
        <p:spPr>
          <a:xfrm>
            <a:off x="1358018" y="6369113"/>
            <a:ext cx="1346377" cy="488887"/>
          </a:xfrm>
          <a:prstGeom prst="rect">
            <a:avLst/>
          </a:prstGeom>
        </p:spPr>
      </p:pic>
      <p:pic>
        <p:nvPicPr>
          <p:cNvPr id="3" name="Picture 2" descr="A black background with a black square&#10;&#10;AI-generated content may be incorrect.">
            <a:extLst>
              <a:ext uri="{FF2B5EF4-FFF2-40B4-BE49-F238E27FC236}">
                <a16:creationId xmlns:a16="http://schemas.microsoft.com/office/drawing/2014/main" id="{F6F9C813-C92B-507A-1600-2031033B7293}"/>
              </a:ext>
            </a:extLst>
          </p:cNvPr>
          <p:cNvPicPr>
            <a:picLocks noChangeAspect="1"/>
          </p:cNvPicPr>
          <p:nvPr/>
        </p:nvPicPr>
        <p:blipFill>
          <a:blip r:embed="rId3">
            <a:extLst>
              <a:ext uri="{28A0092B-C50C-407E-A947-70E740481C1C}">
                <a14:useLocalDpi xmlns:a14="http://schemas.microsoft.com/office/drawing/2010/main" val="0"/>
              </a:ext>
            </a:extLst>
          </a:blip>
          <a:srcRect t="81656" r="90799"/>
          <a:stretch>
            <a:fillRect/>
          </a:stretch>
        </p:blipFill>
        <p:spPr>
          <a:xfrm>
            <a:off x="1" y="5994399"/>
            <a:ext cx="1285592" cy="863601"/>
          </a:xfrm>
          <a:prstGeom prst="rect">
            <a:avLst/>
          </a:prstGeom>
        </p:spPr>
      </p:pic>
      <p:sp>
        <p:nvSpPr>
          <p:cNvPr id="2" name="Title 1">
            <a:extLst>
              <a:ext uri="{FF2B5EF4-FFF2-40B4-BE49-F238E27FC236}">
                <a16:creationId xmlns:a16="http://schemas.microsoft.com/office/drawing/2014/main" id="{C49776A8-A111-27B7-14AB-CC18A8B73DFA}"/>
              </a:ext>
            </a:extLst>
          </p:cNvPr>
          <p:cNvSpPr>
            <a:spLocks noGrp="1"/>
          </p:cNvSpPr>
          <p:nvPr>
            <p:ph type="title"/>
          </p:nvPr>
        </p:nvSpPr>
        <p:spPr>
          <a:xfrm>
            <a:off x="387883" y="127643"/>
            <a:ext cx="10515600" cy="997331"/>
          </a:xfrm>
        </p:spPr>
        <p:txBody>
          <a:bodyPr>
            <a:normAutofit/>
          </a:bodyPr>
          <a:lstStyle/>
          <a:p>
            <a:r>
              <a:rPr lang="en-GB" b="1">
                <a:solidFill>
                  <a:srgbClr val="005EB8"/>
                </a:solidFill>
                <a:cs typeface="Aharoni" pitchFamily="2" charset="-79"/>
              </a:rPr>
              <a:t>Role Priorities</a:t>
            </a:r>
            <a:endParaRPr lang="en-GB"/>
          </a:p>
        </p:txBody>
      </p:sp>
      <p:sp>
        <p:nvSpPr>
          <p:cNvPr id="6" name="Content Placeholder 5">
            <a:extLst>
              <a:ext uri="{FF2B5EF4-FFF2-40B4-BE49-F238E27FC236}">
                <a16:creationId xmlns:a16="http://schemas.microsoft.com/office/drawing/2014/main" id="{C2277BAA-DA28-7697-728E-C51B17D83E9C}"/>
              </a:ext>
            </a:extLst>
          </p:cNvPr>
          <p:cNvSpPr>
            <a:spLocks noGrp="1"/>
          </p:cNvSpPr>
          <p:nvPr>
            <p:ph idx="1"/>
          </p:nvPr>
        </p:nvSpPr>
        <p:spPr>
          <a:xfrm>
            <a:off x="152399" y="974935"/>
            <a:ext cx="11756571" cy="2671779"/>
          </a:xfrm>
        </p:spPr>
        <p:txBody>
          <a:bodyPr>
            <a:normAutofit/>
          </a:bodyPr>
          <a:lstStyle/>
          <a:p>
            <a:pPr marL="0" lvl="0" indent="0">
              <a:buNone/>
            </a:pPr>
            <a:endParaRPr lang="en-GB" b="1"/>
          </a:p>
          <a:p>
            <a:pPr marL="0" indent="0">
              <a:buNone/>
            </a:pPr>
            <a:endParaRPr lang="en-GB"/>
          </a:p>
          <a:p>
            <a:pPr marL="0" indent="0">
              <a:buNone/>
            </a:pPr>
            <a:endParaRPr lang="en-GB"/>
          </a:p>
        </p:txBody>
      </p:sp>
      <p:sp>
        <p:nvSpPr>
          <p:cNvPr id="5" name="TextBox 4">
            <a:extLst>
              <a:ext uri="{FF2B5EF4-FFF2-40B4-BE49-F238E27FC236}">
                <a16:creationId xmlns:a16="http://schemas.microsoft.com/office/drawing/2014/main" id="{7B8BDD13-0165-58B0-E099-F591619186A0}"/>
              </a:ext>
            </a:extLst>
          </p:cNvPr>
          <p:cNvSpPr txBox="1"/>
          <p:nvPr/>
        </p:nvSpPr>
        <p:spPr>
          <a:xfrm>
            <a:off x="387883" y="919690"/>
            <a:ext cx="11194517" cy="5463034"/>
          </a:xfrm>
          <a:prstGeom prst="rect">
            <a:avLst/>
          </a:prstGeom>
          <a:noFill/>
        </p:spPr>
        <p:txBody>
          <a:bodyPr wrap="square">
            <a:spAutoFit/>
          </a:bodyPr>
          <a:lstStyle/>
          <a:p>
            <a:pPr algn="just">
              <a:buNone/>
            </a:pPr>
            <a:r>
              <a:rPr lang="en-GB" sz="1400">
                <a:effectLst/>
                <a:latin typeface="Arial" panose="020B0604020202020204" pitchFamily="34" charset="0"/>
                <a:ea typeface="Calibri" panose="020F0502020204030204" pitchFamily="34" charset="0"/>
                <a:cs typeface="Arial" panose="020B0604020202020204" pitchFamily="34" charset="0"/>
              </a:rPr>
              <a:t>The independent Non-Executive </a:t>
            </a:r>
            <a:r>
              <a:rPr lang="en-GB" sz="1400">
                <a:latin typeface="Arial" panose="020B0604020202020204" pitchFamily="34" charset="0"/>
                <a:ea typeface="Calibri" panose="020F0502020204030204" pitchFamily="34" charset="0"/>
                <a:cs typeface="Arial" panose="020B0604020202020204" pitchFamily="34" charset="0"/>
              </a:rPr>
              <a:t>M</a:t>
            </a:r>
            <a:r>
              <a:rPr lang="en-GB" sz="1400">
                <a:effectLst/>
                <a:latin typeface="Arial" panose="020B0604020202020204" pitchFamily="34" charset="0"/>
                <a:ea typeface="Calibri" panose="020F0502020204030204" pitchFamily="34" charset="0"/>
                <a:cs typeface="Arial" panose="020B0604020202020204" pitchFamily="34" charset="0"/>
              </a:rPr>
              <a:t>embers will: </a:t>
            </a:r>
          </a:p>
          <a:p>
            <a:pPr algn="just">
              <a:buNone/>
            </a:pPr>
            <a:r>
              <a:rPr lang="en-GB" sz="1100">
                <a:effectLst/>
                <a:latin typeface="Arial" panose="020B0604020202020204" pitchFamily="34" charset="0"/>
                <a:ea typeface="Calibri" panose="020F0502020204030204" pitchFamily="34" charset="0"/>
                <a:cs typeface="Arial" panose="020B0604020202020204" pitchFamily="34" charset="0"/>
              </a:rPr>
              <a:t> </a:t>
            </a:r>
          </a:p>
          <a:p>
            <a:pPr marL="342900" lvl="0" indent="-342900" algn="just">
              <a:buFont typeface="Symbol" panose="05050102010706020507" pitchFamily="18" charset="2"/>
              <a:buChar char=""/>
            </a:pPr>
            <a:r>
              <a:rPr lang="en-GB" sz="1400">
                <a:effectLst/>
                <a:latin typeface="Arial" panose="020B0604020202020204" pitchFamily="34" charset="0"/>
                <a:ea typeface="Calibri" panose="020F0502020204030204" pitchFamily="34" charset="0"/>
                <a:cs typeface="Arial" panose="020B0604020202020204" pitchFamily="34" charset="0"/>
              </a:rPr>
              <a:t>Work collaboratively to shape the long-term, viable plan for the delivery of the functions, duties and objectives of the ICBs and the ICB cluster and for the stewardship of public money.</a:t>
            </a:r>
          </a:p>
          <a:p>
            <a:pPr lvl="0" algn="just"/>
            <a:endParaRPr lang="en-GB" sz="1100">
              <a:effectLst/>
              <a:latin typeface="Arial" panose="020B0604020202020204" pitchFamily="34" charset="0"/>
              <a:ea typeface="Calibri" panose="020F0502020204030204" pitchFamily="34" charset="0"/>
              <a:cs typeface="Arial" panose="020B0604020202020204" pitchFamily="34" charset="0"/>
            </a:endParaRPr>
          </a:p>
          <a:p>
            <a:pPr marL="342900" lvl="0" indent="-342900">
              <a:buFont typeface="Symbol" panose="05050102010706020507" pitchFamily="18" charset="2"/>
              <a:buChar char=""/>
            </a:pPr>
            <a:r>
              <a:rPr lang="en-GB" sz="1400">
                <a:effectLst/>
                <a:latin typeface="Arial" panose="020B0604020202020204" pitchFamily="34" charset="0"/>
                <a:ea typeface="Calibri" panose="020F0502020204030204" pitchFamily="34" charset="0"/>
                <a:cs typeface="Arial" panose="020B0604020202020204" pitchFamily="34" charset="0"/>
              </a:rPr>
              <a:t>Ensure that the Boards are effective in all aspects and</a:t>
            </a:r>
            <a:r>
              <a:rPr lang="en-GB" sz="1400">
                <a:latin typeface="Arial" panose="020B0604020202020204" pitchFamily="34" charset="0"/>
                <a:ea typeface="Calibri" panose="020F0502020204030204" pitchFamily="34" charset="0"/>
                <a:cs typeface="Arial" panose="020B0604020202020204" pitchFamily="34" charset="0"/>
              </a:rPr>
              <a:t> are</a:t>
            </a:r>
            <a:r>
              <a:rPr lang="en-GB" sz="1400">
                <a:effectLst/>
                <a:latin typeface="Arial" panose="020B0604020202020204" pitchFamily="34" charset="0"/>
                <a:ea typeface="Calibri" panose="020F0502020204030204" pitchFamily="34" charset="0"/>
                <a:cs typeface="Arial" panose="020B0604020202020204" pitchFamily="34" charset="0"/>
              </a:rPr>
              <a:t> appropriately focused on the four core purposes, to:</a:t>
            </a:r>
          </a:p>
          <a:p>
            <a:pPr marL="800100" lvl="1" indent="-342900">
              <a:buFont typeface="+mj-lt"/>
              <a:buAutoNum type="arabicPeriod"/>
            </a:pPr>
            <a:r>
              <a:rPr lang="en-GB" sz="1400">
                <a:effectLst/>
                <a:latin typeface="Arial" panose="020B0604020202020204" pitchFamily="34" charset="0"/>
                <a:ea typeface="Calibri" panose="020F0502020204030204" pitchFamily="34" charset="0"/>
                <a:cs typeface="Arial" panose="020B0604020202020204" pitchFamily="34" charset="0"/>
              </a:rPr>
              <a:t>improve outcomes in population health and healthcare; </a:t>
            </a:r>
          </a:p>
          <a:p>
            <a:pPr marL="800100" lvl="1" indent="-342900">
              <a:buFont typeface="+mj-lt"/>
              <a:buAutoNum type="arabicPeriod"/>
            </a:pPr>
            <a:r>
              <a:rPr lang="en-GB" sz="1400">
                <a:effectLst/>
                <a:latin typeface="Arial" panose="020B0604020202020204" pitchFamily="34" charset="0"/>
                <a:ea typeface="Calibri" panose="020F0502020204030204" pitchFamily="34" charset="0"/>
                <a:cs typeface="Arial" panose="020B0604020202020204" pitchFamily="34" charset="0"/>
              </a:rPr>
              <a:t>tackle inequalities in outcomes, experience and access; </a:t>
            </a:r>
          </a:p>
          <a:p>
            <a:pPr marL="800100" lvl="1" indent="-342900">
              <a:buFont typeface="+mj-lt"/>
              <a:buAutoNum type="arabicPeriod"/>
            </a:pPr>
            <a:r>
              <a:rPr lang="en-GB" sz="1400">
                <a:effectLst/>
                <a:latin typeface="Arial" panose="020B0604020202020204" pitchFamily="34" charset="0"/>
                <a:ea typeface="Calibri" panose="020F0502020204030204" pitchFamily="34" charset="0"/>
                <a:cs typeface="Arial" panose="020B0604020202020204" pitchFamily="34" charset="0"/>
              </a:rPr>
              <a:t>enhance productivity and value for money; and </a:t>
            </a:r>
          </a:p>
          <a:p>
            <a:pPr marL="800100" lvl="1" indent="-342900">
              <a:buFont typeface="+mj-lt"/>
              <a:buAutoNum type="arabicPeriod"/>
            </a:pPr>
            <a:r>
              <a:rPr lang="en-GB" sz="1400">
                <a:effectLst/>
                <a:latin typeface="Arial" panose="020B0604020202020204" pitchFamily="34" charset="0"/>
                <a:ea typeface="Calibri" panose="020F0502020204030204" pitchFamily="34" charset="0"/>
                <a:cs typeface="Arial" panose="020B0604020202020204" pitchFamily="34" charset="0"/>
              </a:rPr>
              <a:t>help the NHS support broader social and economic development</a:t>
            </a:r>
            <a:r>
              <a:rPr lang="en-GB" sz="1400">
                <a:latin typeface="Arial" panose="020B0604020202020204" pitchFamily="34" charset="0"/>
                <a:cs typeface="Arial" panose="020B0604020202020204" pitchFamily="34" charset="0"/>
              </a:rPr>
              <a:t>. </a:t>
            </a:r>
            <a:endParaRPr lang="en-GB" sz="1400">
              <a:effectLst/>
              <a:latin typeface="Arial" panose="020B0604020202020204" pitchFamily="34" charset="0"/>
              <a:ea typeface="Calibri" panose="020F0502020204030204" pitchFamily="34" charset="0"/>
              <a:cs typeface="Arial" panose="020B0604020202020204" pitchFamily="34" charset="0"/>
            </a:endParaRPr>
          </a:p>
          <a:p>
            <a:pPr lvl="0"/>
            <a:endParaRPr lang="en-GB" sz="1100">
              <a:effectLst/>
              <a:latin typeface="Arial" panose="020B0604020202020204" pitchFamily="34" charset="0"/>
              <a:ea typeface="Calibri" panose="020F0502020204030204" pitchFamily="34" charset="0"/>
              <a:cs typeface="Arial" panose="020B0604020202020204" pitchFamily="34" charset="0"/>
            </a:endParaRPr>
          </a:p>
          <a:p>
            <a:pPr marL="342900" lvl="0" indent="-342900" algn="just">
              <a:buFont typeface="Symbol" panose="05050102010706020507" pitchFamily="18" charset="2"/>
              <a:buChar char=""/>
            </a:pPr>
            <a:r>
              <a:rPr lang="en-GB" sz="1400">
                <a:effectLst/>
                <a:latin typeface="Arial" panose="020B0604020202020204" pitchFamily="34" charset="0"/>
                <a:ea typeface="Calibri" panose="020F0502020204030204" pitchFamily="34" charset="0"/>
                <a:cs typeface="Arial" panose="020B0604020202020204" pitchFamily="34" charset="0"/>
              </a:rPr>
              <a:t>Be champions of new cluster governance arrangements and ICB reset agenda which is focused on shift to strategic commissioning and Population Health Management.</a:t>
            </a:r>
          </a:p>
          <a:p>
            <a:pPr lvl="0" algn="just"/>
            <a:endParaRPr lang="en-US" sz="1100">
              <a:solidFill>
                <a:prstClr val="black"/>
              </a:solidFill>
              <a:latin typeface="Arial" panose="020B0604020202020204" pitchFamily="34" charset="0"/>
              <a:cs typeface="Arial" panose="020B0604020202020204" pitchFamily="34" charset="0"/>
            </a:endParaRPr>
          </a:p>
          <a:p>
            <a:pPr marL="342900" lvl="0" indent="-342900" algn="just">
              <a:buFont typeface="Symbol" panose="05050102010706020507" pitchFamily="18" charset="2"/>
              <a:buChar char=""/>
            </a:pPr>
            <a:r>
              <a:rPr lang="en-US" sz="1400">
                <a:solidFill>
                  <a:prstClr val="black"/>
                </a:solidFill>
                <a:latin typeface="Arial" panose="020B0604020202020204" pitchFamily="34" charset="0"/>
                <a:cs typeface="Arial" panose="020B0604020202020204" pitchFamily="34" charset="0"/>
              </a:rPr>
              <a:t>Bring independent and respectful challenge to the plans, aims and priorities of the cluster as well as individual ICBs. </a:t>
            </a:r>
          </a:p>
          <a:p>
            <a:pPr marL="342900" lvl="0" indent="-342900" algn="just">
              <a:buFont typeface="Symbol" panose="05050102010706020507" pitchFamily="18" charset="2"/>
              <a:buChar char=""/>
            </a:pPr>
            <a:endParaRPr lang="en-US" sz="1100">
              <a:solidFill>
                <a:prstClr val="black"/>
              </a:solidFill>
              <a:latin typeface="Arial" panose="020B0604020202020204" pitchFamily="34" charset="0"/>
              <a:cs typeface="Arial" panose="020B0604020202020204" pitchFamily="34" charset="0"/>
            </a:endParaRPr>
          </a:p>
          <a:p>
            <a:pPr marL="342900" lvl="0" indent="-342900" algn="just">
              <a:buFont typeface="Symbol" panose="05050102010706020507" pitchFamily="18" charset="2"/>
              <a:buChar char=""/>
            </a:pPr>
            <a:r>
              <a:rPr lang="en-US" sz="1400">
                <a:solidFill>
                  <a:prstClr val="black"/>
                </a:solidFill>
                <a:latin typeface="Arial" panose="020B0604020202020204" pitchFamily="34" charset="0"/>
                <a:cs typeface="Arial" panose="020B0604020202020204" pitchFamily="34" charset="0"/>
              </a:rPr>
              <a:t>Promote open and transparent decision-making that facilitates consensus aimed to deliver exceptional outcomes for the population.</a:t>
            </a:r>
          </a:p>
          <a:p>
            <a:pPr lvl="0" algn="just"/>
            <a:endParaRPr lang="en-US" sz="1100">
              <a:solidFill>
                <a:prstClr val="black"/>
              </a:solidFill>
              <a:latin typeface="Arial" panose="020B0604020202020204" pitchFamily="34" charset="0"/>
              <a:cs typeface="Arial" panose="020B0604020202020204" pitchFamily="34" charset="0"/>
            </a:endParaRPr>
          </a:p>
          <a:p>
            <a:pPr marL="342900" lvl="0" indent="-342900">
              <a:buFont typeface="Symbol" panose="05050102010706020507" pitchFamily="18" charset="2"/>
              <a:buChar char=""/>
            </a:pPr>
            <a:r>
              <a:rPr lang="en-US" sz="1400">
                <a:latin typeface="Arial" panose="020B0604020202020204" pitchFamily="34" charset="0"/>
                <a:cs typeface="Arial" panose="020B0604020202020204" pitchFamily="34" charset="0"/>
              </a:rPr>
              <a:t>Help ensure that the ICBs are compliant with their constitutions and contractual obligations, holding other members of the ICBs to account through constructive, independent, and respectful challenge.</a:t>
            </a:r>
          </a:p>
          <a:p>
            <a:pPr lvl="0"/>
            <a:endParaRPr lang="en-US" sz="1100">
              <a:latin typeface="Arial" panose="020B0604020202020204" pitchFamily="34" charset="0"/>
              <a:cs typeface="Arial" panose="020B0604020202020204" pitchFamily="34" charset="0"/>
            </a:endParaRPr>
          </a:p>
          <a:p>
            <a:pPr marL="342900" lvl="0" indent="-342900">
              <a:buFont typeface="Symbol" panose="05050102010706020507" pitchFamily="18" charset="2"/>
              <a:buChar char=""/>
            </a:pPr>
            <a:r>
              <a:rPr lang="en-US" sz="1400">
                <a:latin typeface="Arial" panose="020B0604020202020204" pitchFamily="34" charset="0"/>
                <a:cs typeface="Arial" panose="020B0604020202020204" pitchFamily="34" charset="0"/>
              </a:rPr>
              <a:t>Maintain oversight of the delivery of ICBs’ and cluster’s plans, ensuring expected outcomes are delivered in a timely manner through the proportionate management of risks.</a:t>
            </a:r>
          </a:p>
          <a:p>
            <a:pPr marL="342900" lvl="0" indent="-342900">
              <a:buFont typeface="Symbol" panose="05050102010706020507" pitchFamily="18" charset="2"/>
              <a:buChar char=""/>
            </a:pPr>
            <a:endParaRPr lang="en-US" sz="1100">
              <a:latin typeface="Arial" panose="020B0604020202020204" pitchFamily="34" charset="0"/>
              <a:cs typeface="Arial" panose="020B0604020202020204" pitchFamily="34" charset="0"/>
            </a:endParaRPr>
          </a:p>
          <a:p>
            <a:pPr marL="342900" lvl="0" indent="-342900">
              <a:buFont typeface="Symbol" panose="05050102010706020507" pitchFamily="18" charset="2"/>
              <a:buChar char=""/>
            </a:pPr>
            <a:r>
              <a:rPr lang="en-US" sz="1400">
                <a:latin typeface="Arial" panose="020B0604020202020204" pitchFamily="34" charset="0"/>
                <a:cs typeface="Arial" panose="020B0604020202020204" pitchFamily="34" charset="0"/>
              </a:rPr>
              <a:t>Ensure that the ICBs operate to deliver their functions in line with all of their statutory duties, and that compliance with the expected standards of the regulatory bodies is maintained. </a:t>
            </a:r>
          </a:p>
        </p:txBody>
      </p:sp>
    </p:spTree>
    <p:extLst>
      <p:ext uri="{BB962C8B-B14F-4D97-AF65-F5344CB8AC3E}">
        <p14:creationId xmlns:p14="http://schemas.microsoft.com/office/powerpoint/2010/main" val="41187886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6AE28D-7F83-F54A-8E0E-F995DB7FF9F0}"/>
            </a:ext>
          </a:extLst>
        </p:cNvPr>
        <p:cNvGrpSpPr/>
        <p:nvPr/>
      </p:nvGrpSpPr>
      <p:grpSpPr>
        <a:xfrm>
          <a:off x="0" y="0"/>
          <a:ext cx="0" cy="0"/>
          <a:chOff x="0" y="0"/>
          <a:chExt cx="0" cy="0"/>
        </a:xfrm>
      </p:grpSpPr>
      <p:pic>
        <p:nvPicPr>
          <p:cNvPr id="4" name="Picture 3" descr="A black background with a black square&#10;&#10;AI-generated content may be incorrect.">
            <a:extLst>
              <a:ext uri="{FF2B5EF4-FFF2-40B4-BE49-F238E27FC236}">
                <a16:creationId xmlns:a16="http://schemas.microsoft.com/office/drawing/2014/main" id="{BCBC963C-A8EF-281F-C97A-C1E2E80302C2}"/>
              </a:ext>
            </a:extLst>
          </p:cNvPr>
          <p:cNvPicPr>
            <a:picLocks noChangeAspect="1"/>
          </p:cNvPicPr>
          <p:nvPr/>
        </p:nvPicPr>
        <p:blipFill>
          <a:blip r:embed="rId3">
            <a:extLst>
              <a:ext uri="{28A0092B-C50C-407E-A947-70E740481C1C}">
                <a14:useLocalDpi xmlns:a14="http://schemas.microsoft.com/office/drawing/2010/main" val="0"/>
              </a:ext>
            </a:extLst>
          </a:blip>
          <a:srcRect l="9406" t="87710" r="79190"/>
          <a:stretch>
            <a:fillRect/>
          </a:stretch>
        </p:blipFill>
        <p:spPr>
          <a:xfrm>
            <a:off x="1358018" y="6369113"/>
            <a:ext cx="1346377" cy="488887"/>
          </a:xfrm>
          <a:prstGeom prst="rect">
            <a:avLst/>
          </a:prstGeom>
        </p:spPr>
      </p:pic>
      <p:pic>
        <p:nvPicPr>
          <p:cNvPr id="3" name="Picture 2" descr="A black background with a black square&#10;&#10;AI-generated content may be incorrect.">
            <a:extLst>
              <a:ext uri="{FF2B5EF4-FFF2-40B4-BE49-F238E27FC236}">
                <a16:creationId xmlns:a16="http://schemas.microsoft.com/office/drawing/2014/main" id="{F6F9C813-C92B-507A-1600-2031033B7293}"/>
              </a:ext>
            </a:extLst>
          </p:cNvPr>
          <p:cNvPicPr>
            <a:picLocks noChangeAspect="1"/>
          </p:cNvPicPr>
          <p:nvPr/>
        </p:nvPicPr>
        <p:blipFill>
          <a:blip r:embed="rId3">
            <a:extLst>
              <a:ext uri="{28A0092B-C50C-407E-A947-70E740481C1C}">
                <a14:useLocalDpi xmlns:a14="http://schemas.microsoft.com/office/drawing/2010/main" val="0"/>
              </a:ext>
            </a:extLst>
          </a:blip>
          <a:srcRect t="81656" r="90799"/>
          <a:stretch>
            <a:fillRect/>
          </a:stretch>
        </p:blipFill>
        <p:spPr>
          <a:xfrm>
            <a:off x="1" y="5994399"/>
            <a:ext cx="1285592" cy="863601"/>
          </a:xfrm>
          <a:prstGeom prst="rect">
            <a:avLst/>
          </a:prstGeom>
        </p:spPr>
      </p:pic>
      <p:sp>
        <p:nvSpPr>
          <p:cNvPr id="2" name="Title 1">
            <a:extLst>
              <a:ext uri="{FF2B5EF4-FFF2-40B4-BE49-F238E27FC236}">
                <a16:creationId xmlns:a16="http://schemas.microsoft.com/office/drawing/2014/main" id="{C49776A8-A111-27B7-14AB-CC18A8B73DFA}"/>
              </a:ext>
            </a:extLst>
          </p:cNvPr>
          <p:cNvSpPr>
            <a:spLocks noGrp="1"/>
          </p:cNvSpPr>
          <p:nvPr>
            <p:ph type="title"/>
          </p:nvPr>
        </p:nvSpPr>
        <p:spPr>
          <a:xfrm>
            <a:off x="387883" y="127643"/>
            <a:ext cx="10515600" cy="997331"/>
          </a:xfrm>
        </p:spPr>
        <p:txBody>
          <a:bodyPr>
            <a:normAutofit/>
          </a:bodyPr>
          <a:lstStyle/>
          <a:p>
            <a:r>
              <a:rPr lang="en-GB" b="1">
                <a:solidFill>
                  <a:srgbClr val="005EB8"/>
                </a:solidFill>
                <a:cs typeface="Aharoni" pitchFamily="2" charset="-79"/>
              </a:rPr>
              <a:t>Role Accountabilities</a:t>
            </a:r>
            <a:endParaRPr lang="en-GB"/>
          </a:p>
        </p:txBody>
      </p:sp>
      <p:sp>
        <p:nvSpPr>
          <p:cNvPr id="6" name="Content Placeholder 5">
            <a:extLst>
              <a:ext uri="{FF2B5EF4-FFF2-40B4-BE49-F238E27FC236}">
                <a16:creationId xmlns:a16="http://schemas.microsoft.com/office/drawing/2014/main" id="{C2277BAA-DA28-7697-728E-C51B17D83E9C}"/>
              </a:ext>
            </a:extLst>
          </p:cNvPr>
          <p:cNvSpPr>
            <a:spLocks noGrp="1"/>
          </p:cNvSpPr>
          <p:nvPr>
            <p:ph idx="1"/>
          </p:nvPr>
        </p:nvSpPr>
        <p:spPr>
          <a:xfrm>
            <a:off x="152399" y="974935"/>
            <a:ext cx="11756571" cy="2671779"/>
          </a:xfrm>
        </p:spPr>
        <p:txBody>
          <a:bodyPr>
            <a:normAutofit/>
          </a:bodyPr>
          <a:lstStyle/>
          <a:p>
            <a:pPr marL="0" lvl="0" indent="0">
              <a:buNone/>
            </a:pPr>
            <a:endParaRPr lang="en-GB" b="1"/>
          </a:p>
          <a:p>
            <a:pPr marL="0" indent="0">
              <a:buNone/>
            </a:pPr>
            <a:endParaRPr lang="en-GB"/>
          </a:p>
          <a:p>
            <a:pPr marL="0" indent="0">
              <a:buNone/>
            </a:pPr>
            <a:endParaRPr lang="en-GB"/>
          </a:p>
        </p:txBody>
      </p:sp>
      <p:sp>
        <p:nvSpPr>
          <p:cNvPr id="5" name="TextBox 4">
            <a:extLst>
              <a:ext uri="{FF2B5EF4-FFF2-40B4-BE49-F238E27FC236}">
                <a16:creationId xmlns:a16="http://schemas.microsoft.com/office/drawing/2014/main" id="{7B8BDD13-0165-58B0-E099-F591619186A0}"/>
              </a:ext>
            </a:extLst>
          </p:cNvPr>
          <p:cNvSpPr txBox="1"/>
          <p:nvPr/>
        </p:nvSpPr>
        <p:spPr>
          <a:xfrm>
            <a:off x="387883" y="974935"/>
            <a:ext cx="11079769" cy="3139321"/>
          </a:xfrm>
          <a:prstGeom prst="rect">
            <a:avLst/>
          </a:prstGeom>
          <a:noFill/>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GB" b="0" i="0" u="none" strike="noStrike" kern="1200" cap="none" spc="0" normalizeH="0" baseline="0" noProof="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The independent non-executive members will: </a:t>
            </a:r>
          </a:p>
          <a:p>
            <a:pPr marL="0" marR="0" lvl="0" indent="0" algn="just" defTabSz="914400" rtl="0" eaLnBrk="1" fontAlgn="auto" latinLnBrk="0" hangingPunct="1">
              <a:lnSpc>
                <a:spcPct val="100000"/>
              </a:lnSpc>
              <a:spcBef>
                <a:spcPts val="0"/>
              </a:spcBef>
              <a:spcAft>
                <a:spcPts val="0"/>
              </a:spcAft>
              <a:buClrTx/>
              <a:buSzTx/>
              <a:buFontTx/>
              <a:buNone/>
              <a:tabLst/>
              <a:defRPr/>
            </a:pPr>
            <a:endParaRPr kumimoji="0" lang="en-GB" b="0" i="0" u="none" strike="noStrike" kern="1200" cap="none" spc="0" normalizeH="0" baseline="0" noProof="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endParaRPr>
          </a:p>
          <a:p>
            <a:pPr marL="342900" marR="0" lvl="0" indent="-342900" algn="just" defTabSz="914400" rtl="0" eaLnBrk="1" fontAlgn="auto" latinLnBrk="0" hangingPunct="1">
              <a:lnSpc>
                <a:spcPct val="100000"/>
              </a:lnSpc>
              <a:spcBef>
                <a:spcPts val="0"/>
              </a:spcBef>
              <a:spcAft>
                <a:spcPts val="0"/>
              </a:spcAft>
              <a:buClrTx/>
              <a:buSzTx/>
              <a:buFont typeface="Symbol" panose="05050102010706020507" pitchFamily="18" charset="2"/>
              <a:buChar char=""/>
              <a:tabLst/>
              <a:defRPr/>
            </a:pPr>
            <a:r>
              <a:rPr kumimoji="0" lang="en-GB" b="0" i="0" u="none" strike="noStrike" kern="1200" cap="none" spc="0" normalizeH="0" baseline="0" noProof="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Be accountable to the ICB Chair.</a:t>
            </a:r>
          </a:p>
          <a:p>
            <a:pPr marR="0" lvl="0" algn="just" defTabSz="914400" rtl="0" eaLnBrk="1" fontAlgn="auto" latinLnBrk="0" hangingPunct="1">
              <a:lnSpc>
                <a:spcPct val="100000"/>
              </a:lnSpc>
              <a:spcBef>
                <a:spcPts val="0"/>
              </a:spcBef>
              <a:spcAft>
                <a:spcPts val="0"/>
              </a:spcAft>
              <a:buClrTx/>
              <a:buSzTx/>
              <a:tabLst/>
              <a:defRPr/>
            </a:pPr>
            <a:endParaRPr kumimoji="0" lang="en-GB" b="0" i="0" u="none" strike="noStrike" kern="1200" cap="none" spc="0" normalizeH="0" baseline="0" noProof="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endParaRPr>
          </a:p>
          <a:p>
            <a:pPr marL="342900" marR="0" lvl="0" indent="-342900" algn="just" defTabSz="914400" rtl="0" eaLnBrk="1" fontAlgn="auto" latinLnBrk="0" hangingPunct="1">
              <a:lnSpc>
                <a:spcPct val="100000"/>
              </a:lnSpc>
              <a:spcBef>
                <a:spcPts val="0"/>
              </a:spcBef>
              <a:spcAft>
                <a:spcPts val="0"/>
              </a:spcAft>
              <a:buClrTx/>
              <a:buSzTx/>
              <a:buFont typeface="Symbol" panose="05050102010706020507" pitchFamily="18" charset="2"/>
              <a:buChar char=""/>
              <a:tabLst/>
              <a:defRPr/>
            </a:pPr>
            <a:r>
              <a:rPr kumimoji="0" lang="en-GB" b="0" i="0" u="none" strike="noStrike" kern="1200" cap="none" spc="0" normalizeH="0" baseline="0" noProof="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Have designated areas of responsibilities as agreed with the ICB Chair, including (for some roles) a specific focus on ‘place’.</a:t>
            </a:r>
          </a:p>
          <a:p>
            <a:pPr marR="0" lvl="0" algn="just" defTabSz="914400" rtl="0" eaLnBrk="1" fontAlgn="auto" latinLnBrk="0" hangingPunct="1">
              <a:lnSpc>
                <a:spcPct val="100000"/>
              </a:lnSpc>
              <a:spcBef>
                <a:spcPts val="0"/>
              </a:spcBef>
              <a:spcAft>
                <a:spcPts val="0"/>
              </a:spcAft>
              <a:buClrTx/>
              <a:buSzTx/>
              <a:tabLst/>
              <a:defRPr/>
            </a:pPr>
            <a:endParaRPr kumimoji="0" lang="en-GB" b="0" i="0" u="none" strike="noStrike" kern="1200" cap="none" spc="0" normalizeH="0" baseline="0" noProof="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endParaRPr>
          </a:p>
          <a:p>
            <a:pPr marL="342900" marR="0" lvl="0" indent="-342900" algn="just" defTabSz="914400" rtl="0" eaLnBrk="1" fontAlgn="auto" latinLnBrk="0" hangingPunct="1">
              <a:lnSpc>
                <a:spcPct val="100000"/>
              </a:lnSpc>
              <a:spcBef>
                <a:spcPts val="0"/>
              </a:spcBef>
              <a:spcAft>
                <a:spcPts val="0"/>
              </a:spcAft>
              <a:buClrTx/>
              <a:buSzTx/>
              <a:buFont typeface="Symbol" panose="05050102010706020507" pitchFamily="18" charset="2"/>
              <a:buChar char=""/>
              <a:tabLst/>
              <a:defRPr/>
            </a:pPr>
            <a:r>
              <a:rPr kumimoji="0" lang="en-GB" b="0" i="0" u="none" strike="noStrike" kern="1200" cap="none" spc="0" normalizeH="0" baseline="0" noProof="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Have a collective responsibility with the other members of the ICBs to ensure corporate accountability for the performance of the cluster, ensuring its </a:t>
            </a:r>
            <a:r>
              <a:rPr kumimoji="0" lang="en-GB" b="0" i="0" u="none" strike="noStrike" kern="1200" cap="none" spc="0" normalizeH="0" baseline="0" noProof="0">
                <a:ln>
                  <a:noFill/>
                </a:ln>
                <a:effectLst/>
                <a:uLnTx/>
                <a:uFillTx/>
                <a:latin typeface="Arial" panose="020B0604020202020204" pitchFamily="34" charset="0"/>
                <a:ea typeface="Calibri" panose="020F0502020204030204" pitchFamily="34" charset="0"/>
                <a:cs typeface="Arial" panose="020B0604020202020204" pitchFamily="34" charset="0"/>
              </a:rPr>
              <a:t>functions, along with those of each individual ICB, </a:t>
            </a:r>
            <a:r>
              <a:rPr kumimoji="0" lang="en-GB" b="0" i="0" u="none" strike="noStrike" kern="1200" cap="none" spc="0" normalizeH="0" baseline="0" noProof="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are effectively and efficiently discharged and financial obligations are met. </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GB" b="0" i="0" u="none" strike="noStrike" kern="1200" cap="none" spc="0" normalizeH="0" baseline="0" noProof="0">
                <a:ln>
                  <a:noFill/>
                </a:ln>
                <a:solidFill>
                  <a:prstClr val="black"/>
                </a:solidFill>
                <a:effectLst/>
                <a:uLnTx/>
                <a:uFillTx/>
                <a:latin typeface="Arial" panose="020B0604020202020204" pitchFamily="34" charset="0"/>
                <a:ea typeface="Calibri" panose="020F0502020204030204" pitchFamily="34" charset="0"/>
                <a:cs typeface="Arial" panose="020B0604020202020204" pitchFamily="34" charset="0"/>
              </a:rPr>
              <a:t> </a:t>
            </a:r>
          </a:p>
        </p:txBody>
      </p:sp>
    </p:spTree>
    <p:extLst>
      <p:ext uri="{BB962C8B-B14F-4D97-AF65-F5344CB8AC3E}">
        <p14:creationId xmlns:p14="http://schemas.microsoft.com/office/powerpoint/2010/main" val="39797796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1E2873-14EA-FFCC-7A35-BCDE7A2C09D6}"/>
            </a:ext>
          </a:extLst>
        </p:cNvPr>
        <p:cNvGrpSpPr/>
        <p:nvPr/>
      </p:nvGrpSpPr>
      <p:grpSpPr>
        <a:xfrm>
          <a:off x="0" y="0"/>
          <a:ext cx="0" cy="0"/>
          <a:chOff x="0" y="0"/>
          <a:chExt cx="0" cy="0"/>
        </a:xfrm>
      </p:grpSpPr>
      <p:pic>
        <p:nvPicPr>
          <p:cNvPr id="4" name="Picture 3" descr="A black background with a black square&#10;&#10;AI-generated content may be incorrect.">
            <a:extLst>
              <a:ext uri="{FF2B5EF4-FFF2-40B4-BE49-F238E27FC236}">
                <a16:creationId xmlns:a16="http://schemas.microsoft.com/office/drawing/2014/main" id="{3D6D4D0B-90EE-0003-FB52-2CD15C6EE950}"/>
              </a:ext>
            </a:extLst>
          </p:cNvPr>
          <p:cNvPicPr>
            <a:picLocks noChangeAspect="1"/>
          </p:cNvPicPr>
          <p:nvPr/>
        </p:nvPicPr>
        <p:blipFill>
          <a:blip r:embed="rId3">
            <a:extLst>
              <a:ext uri="{28A0092B-C50C-407E-A947-70E740481C1C}">
                <a14:useLocalDpi xmlns:a14="http://schemas.microsoft.com/office/drawing/2010/main" val="0"/>
              </a:ext>
            </a:extLst>
          </a:blip>
          <a:srcRect l="9406" t="87710" r="79190"/>
          <a:stretch>
            <a:fillRect/>
          </a:stretch>
        </p:blipFill>
        <p:spPr>
          <a:xfrm>
            <a:off x="1358018" y="6369113"/>
            <a:ext cx="1346377" cy="488887"/>
          </a:xfrm>
          <a:prstGeom prst="rect">
            <a:avLst/>
          </a:prstGeom>
        </p:spPr>
      </p:pic>
      <p:pic>
        <p:nvPicPr>
          <p:cNvPr id="3" name="Picture 2" descr="A black background with a black square&#10;&#10;AI-generated content may be incorrect.">
            <a:extLst>
              <a:ext uri="{FF2B5EF4-FFF2-40B4-BE49-F238E27FC236}">
                <a16:creationId xmlns:a16="http://schemas.microsoft.com/office/drawing/2014/main" id="{43AEFB0E-EE8F-2B52-088B-6A9BCB1FB0E1}"/>
              </a:ext>
            </a:extLst>
          </p:cNvPr>
          <p:cNvPicPr>
            <a:picLocks noChangeAspect="1"/>
          </p:cNvPicPr>
          <p:nvPr/>
        </p:nvPicPr>
        <p:blipFill>
          <a:blip r:embed="rId3">
            <a:extLst>
              <a:ext uri="{28A0092B-C50C-407E-A947-70E740481C1C}">
                <a14:useLocalDpi xmlns:a14="http://schemas.microsoft.com/office/drawing/2010/main" val="0"/>
              </a:ext>
            </a:extLst>
          </a:blip>
          <a:srcRect t="81656" r="90799"/>
          <a:stretch>
            <a:fillRect/>
          </a:stretch>
        </p:blipFill>
        <p:spPr>
          <a:xfrm>
            <a:off x="1" y="5994399"/>
            <a:ext cx="1285592" cy="863601"/>
          </a:xfrm>
          <a:prstGeom prst="rect">
            <a:avLst/>
          </a:prstGeom>
        </p:spPr>
      </p:pic>
      <p:sp>
        <p:nvSpPr>
          <p:cNvPr id="2" name="Title 1">
            <a:extLst>
              <a:ext uri="{FF2B5EF4-FFF2-40B4-BE49-F238E27FC236}">
                <a16:creationId xmlns:a16="http://schemas.microsoft.com/office/drawing/2014/main" id="{9F89F319-C14B-16F3-05EB-FFF38453B984}"/>
              </a:ext>
            </a:extLst>
          </p:cNvPr>
          <p:cNvSpPr>
            <a:spLocks noGrp="1"/>
          </p:cNvSpPr>
          <p:nvPr>
            <p:ph type="title"/>
          </p:nvPr>
        </p:nvSpPr>
        <p:spPr>
          <a:xfrm>
            <a:off x="387883" y="127643"/>
            <a:ext cx="10515600" cy="997331"/>
          </a:xfrm>
        </p:spPr>
        <p:txBody>
          <a:bodyPr>
            <a:normAutofit/>
          </a:bodyPr>
          <a:lstStyle/>
          <a:p>
            <a:r>
              <a:rPr lang="en-GB" b="1">
                <a:solidFill>
                  <a:srgbClr val="005EB8"/>
                </a:solidFill>
                <a:cs typeface="Aharoni" pitchFamily="2" charset="-79"/>
              </a:rPr>
              <a:t>Role Responsibilities and Competencies</a:t>
            </a:r>
            <a:endParaRPr lang="en-GB"/>
          </a:p>
        </p:txBody>
      </p:sp>
      <p:sp>
        <p:nvSpPr>
          <p:cNvPr id="6" name="Content Placeholder 5">
            <a:extLst>
              <a:ext uri="{FF2B5EF4-FFF2-40B4-BE49-F238E27FC236}">
                <a16:creationId xmlns:a16="http://schemas.microsoft.com/office/drawing/2014/main" id="{A2CF5747-B770-437A-9365-01D576204B92}"/>
              </a:ext>
            </a:extLst>
          </p:cNvPr>
          <p:cNvSpPr>
            <a:spLocks noGrp="1"/>
          </p:cNvSpPr>
          <p:nvPr>
            <p:ph idx="1"/>
          </p:nvPr>
        </p:nvSpPr>
        <p:spPr>
          <a:xfrm>
            <a:off x="152399" y="974935"/>
            <a:ext cx="11756571" cy="2671779"/>
          </a:xfrm>
        </p:spPr>
        <p:txBody>
          <a:bodyPr>
            <a:normAutofit/>
          </a:bodyPr>
          <a:lstStyle/>
          <a:p>
            <a:pPr marL="0" lvl="0" indent="0">
              <a:buNone/>
            </a:pPr>
            <a:endParaRPr lang="en-GB" b="1"/>
          </a:p>
          <a:p>
            <a:pPr marL="0" indent="0">
              <a:buNone/>
            </a:pPr>
            <a:endParaRPr lang="en-GB"/>
          </a:p>
          <a:p>
            <a:pPr marL="0" indent="0">
              <a:buNone/>
            </a:pPr>
            <a:endParaRPr lang="en-GB"/>
          </a:p>
        </p:txBody>
      </p:sp>
      <p:sp>
        <p:nvSpPr>
          <p:cNvPr id="5" name="TextBox 4">
            <a:extLst>
              <a:ext uri="{FF2B5EF4-FFF2-40B4-BE49-F238E27FC236}">
                <a16:creationId xmlns:a16="http://schemas.microsoft.com/office/drawing/2014/main" id="{62F3F4F3-7C2E-5291-48E8-006E7C070FB9}"/>
              </a:ext>
            </a:extLst>
          </p:cNvPr>
          <p:cNvSpPr txBox="1"/>
          <p:nvPr/>
        </p:nvSpPr>
        <p:spPr>
          <a:xfrm>
            <a:off x="387883" y="974935"/>
            <a:ext cx="11251891" cy="5447645"/>
          </a:xfrm>
          <a:prstGeom prst="rect">
            <a:avLst/>
          </a:prstGeom>
          <a:noFill/>
        </p:spPr>
        <p:txBody>
          <a:bodyPr wrap="square">
            <a:spAutoFit/>
          </a:bodyPr>
          <a:lstStyle/>
          <a:p>
            <a:pPr marL="285750" indent="-285750" algn="just">
              <a:buFont typeface="Arial" panose="020B0604020202020204" pitchFamily="34" charset="0"/>
              <a:buChar char="•"/>
            </a:pPr>
            <a:r>
              <a:rPr lang="en-GB" sz="1600">
                <a:effectLst/>
                <a:latin typeface="Arial" panose="020B0604020202020204" pitchFamily="34" charset="0"/>
                <a:ea typeface="Calibri" panose="020F0502020204030204" pitchFamily="34" charset="0"/>
                <a:cs typeface="Arial" panose="020B0604020202020204" pitchFamily="34" charset="0"/>
              </a:rPr>
              <a:t>Non-Executive Members will work alongside the Chair, other Non-Executives, Executives and </a:t>
            </a:r>
            <a:r>
              <a:rPr lang="en-GB" sz="1600">
                <a:latin typeface="Arial" panose="020B0604020202020204" pitchFamily="34" charset="0"/>
                <a:ea typeface="Calibri" panose="020F0502020204030204" pitchFamily="34" charset="0"/>
                <a:cs typeface="Arial" panose="020B0604020202020204" pitchFamily="34" charset="0"/>
              </a:rPr>
              <a:t>P</a:t>
            </a:r>
            <a:r>
              <a:rPr lang="en-GB" sz="1600">
                <a:effectLst/>
                <a:latin typeface="Arial" panose="020B0604020202020204" pitchFamily="34" charset="0"/>
                <a:ea typeface="Calibri" panose="020F0502020204030204" pitchFamily="34" charset="0"/>
                <a:cs typeface="Arial" panose="020B0604020202020204" pitchFamily="34" charset="0"/>
              </a:rPr>
              <a:t>artner </a:t>
            </a:r>
            <a:r>
              <a:rPr lang="en-GB" sz="1600">
                <a:latin typeface="Arial" panose="020B0604020202020204" pitchFamily="34" charset="0"/>
                <a:ea typeface="Calibri" panose="020F0502020204030204" pitchFamily="34" charset="0"/>
                <a:cs typeface="Arial" panose="020B0604020202020204" pitchFamily="34" charset="0"/>
              </a:rPr>
              <a:t>M</a:t>
            </a:r>
            <a:r>
              <a:rPr lang="en-GB" sz="1600">
                <a:effectLst/>
                <a:latin typeface="Arial" panose="020B0604020202020204" pitchFamily="34" charset="0"/>
                <a:ea typeface="Calibri" panose="020F0502020204030204" pitchFamily="34" charset="0"/>
                <a:cs typeface="Arial" panose="020B0604020202020204" pitchFamily="34" charset="0"/>
              </a:rPr>
              <a:t>embers and as equal members of the two unitary Boards.  </a:t>
            </a:r>
          </a:p>
          <a:p>
            <a:pPr algn="just"/>
            <a:endParaRPr lang="en-GB" sz="1600">
              <a:latin typeface="Arial" panose="020B0604020202020204" pitchFamily="34" charset="0"/>
              <a:ea typeface="Calibri" panose="020F0502020204030204" pitchFamily="34" charset="0"/>
              <a:cs typeface="Arial" panose="020B0604020202020204" pitchFamily="34" charset="0"/>
            </a:endParaRPr>
          </a:p>
          <a:p>
            <a:pPr marL="285750" indent="-285750" algn="just">
              <a:buFont typeface="Arial" panose="020B0604020202020204" pitchFamily="34" charset="0"/>
              <a:buChar char="•"/>
            </a:pPr>
            <a:r>
              <a:rPr lang="en-GB" sz="1600">
                <a:effectLst/>
                <a:latin typeface="Arial" panose="020B0604020202020204" pitchFamily="34" charset="0"/>
                <a:ea typeface="Calibri" panose="020F0502020204030204" pitchFamily="34" charset="0"/>
                <a:cs typeface="Arial" panose="020B0604020202020204" pitchFamily="34" charset="0"/>
              </a:rPr>
              <a:t>They will be responsible for specific areas relating to board governance and oversight: </a:t>
            </a:r>
          </a:p>
          <a:p>
            <a:pPr lvl="1" algn="just"/>
            <a:endParaRPr lang="en-GB" sz="1200">
              <a:effectLst/>
              <a:latin typeface="Arial" panose="020B0604020202020204" pitchFamily="34" charset="0"/>
              <a:ea typeface="Calibri" panose="020F0502020204030204" pitchFamily="34" charset="0"/>
              <a:cs typeface="Arial" panose="020B0604020202020204" pitchFamily="34" charset="0"/>
            </a:endParaRPr>
          </a:p>
          <a:p>
            <a:pPr marL="800100" lvl="1" indent="-342900" algn="just">
              <a:buFont typeface="Wingdings" panose="05000000000000000000" pitchFamily="2" charset="2"/>
              <a:buChar char="q"/>
            </a:pPr>
            <a:r>
              <a:rPr lang="en-GB" sz="1600">
                <a:effectLst/>
                <a:latin typeface="Arial" panose="020B0604020202020204" pitchFamily="34" charset="0"/>
                <a:ea typeface="Calibri" panose="020F0502020204030204" pitchFamily="34" charset="0"/>
                <a:cs typeface="Arial" panose="020B0604020202020204" pitchFamily="34" charset="0"/>
              </a:rPr>
              <a:t>Bringing independent and respectful challenge to the plans, aims and priorities of the ICBs.</a:t>
            </a:r>
          </a:p>
          <a:p>
            <a:pPr marL="800100" lvl="1" indent="-342900" algn="just">
              <a:buFont typeface="Wingdings" panose="05000000000000000000" pitchFamily="2" charset="2"/>
              <a:buChar char="q"/>
            </a:pPr>
            <a:r>
              <a:rPr lang="en-GB" sz="1600">
                <a:effectLst/>
                <a:latin typeface="Arial" panose="020B0604020202020204" pitchFamily="34" charset="0"/>
                <a:ea typeface="Calibri" panose="020F0502020204030204" pitchFamily="34" charset="0"/>
                <a:cs typeface="Arial" panose="020B0604020202020204" pitchFamily="34" charset="0"/>
              </a:rPr>
              <a:t>Promoting open and transparent decision-making that facilitates consensus aimed to deliver exceptional outcomes for the population.</a:t>
            </a:r>
            <a:endParaRPr lang="en-GB" sz="1600">
              <a:latin typeface="Arial" panose="020B0604020202020204" pitchFamily="34" charset="0"/>
              <a:ea typeface="Calibri" panose="020F0502020204030204" pitchFamily="34" charset="0"/>
              <a:cs typeface="Arial" panose="020B0604020202020204" pitchFamily="34" charset="0"/>
            </a:endParaRPr>
          </a:p>
          <a:p>
            <a:pPr marL="800100" lvl="1" indent="-342900" algn="just">
              <a:buFont typeface="Wingdings" panose="05000000000000000000" pitchFamily="2" charset="2"/>
              <a:buChar char="q"/>
            </a:pPr>
            <a:r>
              <a:rPr lang="en-US" sz="1600">
                <a:solidFill>
                  <a:prstClr val="black"/>
                </a:solidFill>
                <a:latin typeface="Arial" panose="020B0604020202020204" pitchFamily="34" charset="0"/>
                <a:cs typeface="Arial" panose="020B0604020202020204" pitchFamily="34" charset="0"/>
              </a:rPr>
              <a:t>Chairing and / or being a member of ICB committees and groups as determined by the Chair. </a:t>
            </a:r>
          </a:p>
          <a:p>
            <a:pPr algn="just">
              <a:buNone/>
            </a:pPr>
            <a:endParaRPr lang="en-GB" sz="1600">
              <a:effectLst/>
              <a:latin typeface="Arial" panose="020B0604020202020204" pitchFamily="34" charset="0"/>
              <a:ea typeface="Calibri" panose="020F0502020204030204" pitchFamily="34" charset="0"/>
              <a:cs typeface="Arial" panose="020B0604020202020204" pitchFamily="34" charset="0"/>
            </a:endParaRPr>
          </a:p>
          <a:p>
            <a:pPr marL="285750" indent="-285750" algn="just">
              <a:buFont typeface="Arial" panose="020B0604020202020204" pitchFamily="34" charset="0"/>
              <a:buChar char="•"/>
            </a:pPr>
            <a:r>
              <a:rPr lang="en-GB" sz="1600">
                <a:effectLst/>
                <a:latin typeface="Arial" panose="020B0604020202020204" pitchFamily="34" charset="0"/>
                <a:ea typeface="Calibri" panose="020F0502020204030204" pitchFamily="34" charset="0"/>
                <a:cs typeface="Arial" panose="020B0604020202020204" pitchFamily="34" charset="0"/>
              </a:rPr>
              <a:t>Non-Executive Members will bring a range of professional expertise as well as community understanding and lived experience to the work of the Board.  </a:t>
            </a:r>
          </a:p>
          <a:p>
            <a:pPr algn="just"/>
            <a:endParaRPr lang="en-GB" sz="1600">
              <a:effectLst/>
              <a:latin typeface="Arial" panose="020B0604020202020204" pitchFamily="34" charset="0"/>
              <a:ea typeface="Calibri" panose="020F0502020204030204" pitchFamily="34" charset="0"/>
              <a:cs typeface="Arial" panose="020B0604020202020204" pitchFamily="34" charset="0"/>
            </a:endParaRPr>
          </a:p>
          <a:p>
            <a:pPr algn="just">
              <a:buNone/>
            </a:pPr>
            <a:r>
              <a:rPr lang="en-GB" sz="1600">
                <a:effectLst/>
                <a:latin typeface="Arial" panose="020B0604020202020204" pitchFamily="34" charset="0"/>
                <a:ea typeface="Calibri" panose="020F0502020204030204" pitchFamily="34" charset="0"/>
                <a:cs typeface="Arial" panose="020B0604020202020204" pitchFamily="34" charset="0"/>
              </a:rPr>
              <a:t>As an NHS leader, you will demonstrate a range of leadership competencies, which are set out in detail on the next 3 slides: </a:t>
            </a:r>
          </a:p>
          <a:p>
            <a:pPr algn="just">
              <a:buNone/>
            </a:pPr>
            <a:endParaRPr lang="en-GB" sz="1600">
              <a:latin typeface="Arial" panose="020B0604020202020204" pitchFamily="34" charset="0"/>
              <a:ea typeface="Calibri" panose="020F0502020204030204" pitchFamily="34" charset="0"/>
              <a:cs typeface="Arial" panose="020B0604020202020204" pitchFamily="34" charset="0"/>
            </a:endParaRPr>
          </a:p>
          <a:p>
            <a:pPr marL="896938" indent="-342900" algn="just">
              <a:buAutoNum type="arabicPeriod"/>
            </a:pPr>
            <a:r>
              <a:rPr lang="en-US" sz="1600" b="1">
                <a:solidFill>
                  <a:schemeClr val="dk1"/>
                </a:solidFill>
                <a:latin typeface="Arial" panose="020B0604020202020204" pitchFamily="34" charset="0"/>
                <a:cs typeface="Arial" panose="020B0604020202020204" pitchFamily="34" charset="0"/>
              </a:rPr>
              <a:t>Driving high-quality and sustainable outcomes</a:t>
            </a:r>
          </a:p>
          <a:p>
            <a:pPr marL="896938" indent="-342900" algn="just">
              <a:buFontTx/>
              <a:buAutoNum type="arabicPeriod"/>
            </a:pPr>
            <a:r>
              <a:rPr lang="en-GB" sz="1600" b="1">
                <a:latin typeface="Arial" panose="020B0604020202020204" pitchFamily="34" charset="0"/>
                <a:cs typeface="Arial" panose="020B0604020202020204" pitchFamily="34" charset="0"/>
              </a:rPr>
              <a:t>Setting strategy and delivering long-term transformation</a:t>
            </a:r>
          </a:p>
          <a:p>
            <a:pPr marL="896938" indent="-342900" algn="just">
              <a:buFontTx/>
              <a:buAutoNum type="arabicPeriod"/>
            </a:pPr>
            <a:r>
              <a:rPr lang="en-US" sz="1600" b="1">
                <a:latin typeface="Arial" panose="020B0604020202020204" pitchFamily="34" charset="0"/>
                <a:cs typeface="Arial" panose="020B0604020202020204" pitchFamily="34" charset="0"/>
              </a:rPr>
              <a:t>Promoting equality and inclusion, and reducing health and workforce inequalities</a:t>
            </a:r>
            <a:r>
              <a:rPr lang="en-GB" sz="1600" b="1">
                <a:latin typeface="Arial" panose="020B0604020202020204" pitchFamily="34" charset="0"/>
                <a:cs typeface="Arial" panose="020B0604020202020204" pitchFamily="34" charset="0"/>
              </a:rPr>
              <a:t> </a:t>
            </a:r>
          </a:p>
          <a:p>
            <a:pPr marL="896938" indent="-342900" algn="just">
              <a:buFontTx/>
              <a:buAutoNum type="arabicPeriod"/>
            </a:pPr>
            <a:r>
              <a:rPr lang="en-US" sz="1600" b="1">
                <a:solidFill>
                  <a:schemeClr val="dk1"/>
                </a:solidFill>
                <a:latin typeface="Arial" panose="020B0604020202020204" pitchFamily="34" charset="0"/>
                <a:cs typeface="Arial" panose="020B0604020202020204" pitchFamily="34" charset="0"/>
              </a:rPr>
              <a:t>Providing robust governance and assurance</a:t>
            </a:r>
          </a:p>
          <a:p>
            <a:pPr marL="896938" indent="-342900" algn="just">
              <a:buFontTx/>
              <a:buAutoNum type="arabicPeriod"/>
            </a:pPr>
            <a:r>
              <a:rPr lang="en-GB" sz="1600" b="1">
                <a:latin typeface="Arial" panose="020B0604020202020204" pitchFamily="34" charset="0"/>
                <a:cs typeface="Arial" panose="020B0604020202020204" pitchFamily="34" charset="0"/>
              </a:rPr>
              <a:t>Creating a compassionate, just and positive culture</a:t>
            </a:r>
          </a:p>
          <a:p>
            <a:pPr marL="896938" indent="-342900" algn="just">
              <a:buFontTx/>
              <a:buAutoNum type="arabicPeriod"/>
            </a:pPr>
            <a:r>
              <a:rPr lang="en-US" sz="1600" b="1">
                <a:solidFill>
                  <a:schemeClr val="dk1"/>
                </a:solidFill>
                <a:latin typeface="Arial" panose="020B0604020202020204" pitchFamily="34" charset="0"/>
                <a:cs typeface="Arial" panose="020B0604020202020204" pitchFamily="34" charset="0"/>
              </a:rPr>
              <a:t>Building trusted relationships with partners and communities</a:t>
            </a:r>
          </a:p>
        </p:txBody>
      </p:sp>
    </p:spTree>
    <p:extLst>
      <p:ext uri="{BB962C8B-B14F-4D97-AF65-F5344CB8AC3E}">
        <p14:creationId xmlns:p14="http://schemas.microsoft.com/office/powerpoint/2010/main" val="7428909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FC5A40-CF70-E677-C4DF-4C95BA1D4E07}"/>
            </a:ext>
          </a:extLst>
        </p:cNvPr>
        <p:cNvGrpSpPr/>
        <p:nvPr/>
      </p:nvGrpSpPr>
      <p:grpSpPr>
        <a:xfrm>
          <a:off x="0" y="0"/>
          <a:ext cx="0" cy="0"/>
          <a:chOff x="0" y="0"/>
          <a:chExt cx="0" cy="0"/>
        </a:xfrm>
      </p:grpSpPr>
      <p:pic>
        <p:nvPicPr>
          <p:cNvPr id="4" name="Picture 3" descr="A black background with a black square&#10;&#10;AI-generated content may be incorrect.">
            <a:extLst>
              <a:ext uri="{FF2B5EF4-FFF2-40B4-BE49-F238E27FC236}">
                <a16:creationId xmlns:a16="http://schemas.microsoft.com/office/drawing/2014/main" id="{320A1F68-5A24-970D-648D-C32A64FB9691}"/>
              </a:ext>
            </a:extLst>
          </p:cNvPr>
          <p:cNvPicPr>
            <a:picLocks noChangeAspect="1"/>
          </p:cNvPicPr>
          <p:nvPr/>
        </p:nvPicPr>
        <p:blipFill>
          <a:blip r:embed="rId3">
            <a:extLst>
              <a:ext uri="{28A0092B-C50C-407E-A947-70E740481C1C}">
                <a14:useLocalDpi xmlns:a14="http://schemas.microsoft.com/office/drawing/2010/main" val="0"/>
              </a:ext>
            </a:extLst>
          </a:blip>
          <a:srcRect l="9406" t="87710" r="79190"/>
          <a:stretch>
            <a:fillRect/>
          </a:stretch>
        </p:blipFill>
        <p:spPr>
          <a:xfrm>
            <a:off x="1358018" y="6369113"/>
            <a:ext cx="1346377" cy="488887"/>
          </a:xfrm>
          <a:prstGeom prst="rect">
            <a:avLst/>
          </a:prstGeom>
        </p:spPr>
      </p:pic>
      <p:pic>
        <p:nvPicPr>
          <p:cNvPr id="3" name="Picture 2" descr="A black background with a black square&#10;&#10;AI-generated content may be incorrect.">
            <a:extLst>
              <a:ext uri="{FF2B5EF4-FFF2-40B4-BE49-F238E27FC236}">
                <a16:creationId xmlns:a16="http://schemas.microsoft.com/office/drawing/2014/main" id="{20F4D577-A97E-20CF-0B59-F7177EB2D6F7}"/>
              </a:ext>
            </a:extLst>
          </p:cNvPr>
          <p:cNvPicPr>
            <a:picLocks noChangeAspect="1"/>
          </p:cNvPicPr>
          <p:nvPr/>
        </p:nvPicPr>
        <p:blipFill>
          <a:blip r:embed="rId3">
            <a:extLst>
              <a:ext uri="{28A0092B-C50C-407E-A947-70E740481C1C}">
                <a14:useLocalDpi xmlns:a14="http://schemas.microsoft.com/office/drawing/2010/main" val="0"/>
              </a:ext>
            </a:extLst>
          </a:blip>
          <a:srcRect t="81656" r="90799"/>
          <a:stretch>
            <a:fillRect/>
          </a:stretch>
        </p:blipFill>
        <p:spPr>
          <a:xfrm>
            <a:off x="1" y="5994399"/>
            <a:ext cx="1285592" cy="863601"/>
          </a:xfrm>
          <a:prstGeom prst="rect">
            <a:avLst/>
          </a:prstGeom>
        </p:spPr>
      </p:pic>
      <p:sp>
        <p:nvSpPr>
          <p:cNvPr id="2" name="Title 1">
            <a:extLst>
              <a:ext uri="{FF2B5EF4-FFF2-40B4-BE49-F238E27FC236}">
                <a16:creationId xmlns:a16="http://schemas.microsoft.com/office/drawing/2014/main" id="{6AA9740F-CF5E-C642-6613-2F36C4242E1D}"/>
              </a:ext>
            </a:extLst>
          </p:cNvPr>
          <p:cNvSpPr>
            <a:spLocks noGrp="1"/>
          </p:cNvSpPr>
          <p:nvPr>
            <p:ph type="title"/>
          </p:nvPr>
        </p:nvSpPr>
        <p:spPr>
          <a:xfrm>
            <a:off x="113614" y="254790"/>
            <a:ext cx="10515600" cy="343031"/>
          </a:xfrm>
        </p:spPr>
        <p:txBody>
          <a:bodyPr>
            <a:normAutofit fontScale="90000"/>
          </a:bodyPr>
          <a:lstStyle/>
          <a:p>
            <a:r>
              <a:rPr lang="en-GB" sz="3600" b="1">
                <a:solidFill>
                  <a:srgbClr val="005EB8"/>
                </a:solidFill>
                <a:cs typeface="Aharoni" pitchFamily="2" charset="-79"/>
              </a:rPr>
              <a:t>NHS Leadership Competency Framework (</a:t>
            </a:r>
            <a:r>
              <a:rPr lang="en-GB" sz="3600" b="1" err="1">
                <a:solidFill>
                  <a:srgbClr val="005EB8"/>
                </a:solidFill>
                <a:cs typeface="Aharoni" pitchFamily="2" charset="-79"/>
              </a:rPr>
              <a:t>i</a:t>
            </a:r>
            <a:r>
              <a:rPr lang="en-GB" sz="3600" b="1">
                <a:solidFill>
                  <a:srgbClr val="005EB8"/>
                </a:solidFill>
                <a:cs typeface="Aharoni" pitchFamily="2" charset="-79"/>
              </a:rPr>
              <a:t>)</a:t>
            </a:r>
            <a:endParaRPr lang="en-GB" sz="3600"/>
          </a:p>
        </p:txBody>
      </p:sp>
      <p:sp>
        <p:nvSpPr>
          <p:cNvPr id="6" name="Content Placeholder 5">
            <a:extLst>
              <a:ext uri="{FF2B5EF4-FFF2-40B4-BE49-F238E27FC236}">
                <a16:creationId xmlns:a16="http://schemas.microsoft.com/office/drawing/2014/main" id="{CDB83819-BDD4-30A4-20F7-665E1D53A306}"/>
              </a:ext>
            </a:extLst>
          </p:cNvPr>
          <p:cNvSpPr>
            <a:spLocks noGrp="1"/>
          </p:cNvSpPr>
          <p:nvPr>
            <p:ph idx="1"/>
          </p:nvPr>
        </p:nvSpPr>
        <p:spPr>
          <a:xfrm>
            <a:off x="152399" y="974935"/>
            <a:ext cx="11756571" cy="2671779"/>
          </a:xfrm>
        </p:spPr>
        <p:txBody>
          <a:bodyPr>
            <a:normAutofit/>
          </a:bodyPr>
          <a:lstStyle/>
          <a:p>
            <a:pPr marL="0" lvl="0" indent="0">
              <a:buNone/>
            </a:pPr>
            <a:endParaRPr lang="en-GB" b="1"/>
          </a:p>
          <a:p>
            <a:pPr marL="0" indent="0">
              <a:buNone/>
            </a:pPr>
            <a:endParaRPr lang="en-GB"/>
          </a:p>
          <a:p>
            <a:pPr marL="0" indent="0">
              <a:buNone/>
            </a:pPr>
            <a:endParaRPr lang="en-GB"/>
          </a:p>
        </p:txBody>
      </p:sp>
      <p:sp>
        <p:nvSpPr>
          <p:cNvPr id="5" name="TextBox 4">
            <a:extLst>
              <a:ext uri="{FF2B5EF4-FFF2-40B4-BE49-F238E27FC236}">
                <a16:creationId xmlns:a16="http://schemas.microsoft.com/office/drawing/2014/main" id="{B81E20C6-BA58-3F0F-EEEB-6A3B71EBFFE0}"/>
              </a:ext>
            </a:extLst>
          </p:cNvPr>
          <p:cNvSpPr txBox="1"/>
          <p:nvPr/>
        </p:nvSpPr>
        <p:spPr>
          <a:xfrm>
            <a:off x="78983" y="641262"/>
            <a:ext cx="11662996" cy="5416868"/>
          </a:xfrm>
          <a:prstGeom prst="rect">
            <a:avLst/>
          </a:prstGeom>
          <a:noFill/>
        </p:spPr>
        <p:txBody>
          <a:bodyPr wrap="square">
            <a:spAutoFit/>
          </a:bodyPr>
          <a:lstStyle/>
          <a:p>
            <a:pPr>
              <a:defRPr/>
            </a:pPr>
            <a:r>
              <a:rPr lang="en-US" sz="1200"/>
              <a:t>All ICB Board Members are expected to demonstrate and role model  the  competencies contained in the NHS Leadership  Competency Framework for Board Members:</a:t>
            </a:r>
          </a:p>
          <a:p>
            <a:pPr>
              <a:defRPr/>
            </a:pPr>
            <a:endParaRPr lang="en-US"/>
          </a:p>
          <a:p>
            <a:pPr>
              <a:defRPr/>
            </a:pPr>
            <a:endParaRPr lang="en-US"/>
          </a:p>
          <a:p>
            <a:pPr>
              <a:defRPr/>
            </a:pPr>
            <a:endParaRPr lang="en-US">
              <a:solidFill>
                <a:srgbClr val="467886"/>
              </a:solidFill>
            </a:endParaRPr>
          </a:p>
          <a:p>
            <a:pPr>
              <a:defRPr/>
            </a:pPr>
            <a:endParaRPr lang="en-US">
              <a:solidFill>
                <a:srgbClr val="467886"/>
              </a:solidFill>
            </a:endParaRPr>
          </a:p>
          <a:p>
            <a:pPr>
              <a:defRPr/>
            </a:pPr>
            <a:endParaRPr lang="en-US">
              <a:solidFill>
                <a:srgbClr val="467886"/>
              </a:solidFill>
            </a:endParaRPr>
          </a:p>
          <a:p>
            <a:pPr>
              <a:defRPr/>
            </a:pPr>
            <a:endParaRPr lang="en-US">
              <a:solidFill>
                <a:srgbClr val="467886"/>
              </a:solidFill>
            </a:endParaRPr>
          </a:p>
          <a:p>
            <a:pPr>
              <a:defRPr/>
            </a:pPr>
            <a:endParaRPr lang="en-US">
              <a:solidFill>
                <a:srgbClr val="467886"/>
              </a:solidFill>
            </a:endParaRPr>
          </a:p>
          <a:p>
            <a:pPr>
              <a:defRPr/>
            </a:pPr>
            <a:endParaRPr lang="en-US">
              <a:solidFill>
                <a:srgbClr val="467886"/>
              </a:solidFill>
            </a:endParaRPr>
          </a:p>
          <a:p>
            <a:pPr>
              <a:defRPr/>
            </a:pPr>
            <a:endParaRPr lang="en-US">
              <a:solidFill>
                <a:srgbClr val="467886"/>
              </a:solidFill>
            </a:endParaRPr>
          </a:p>
          <a:p>
            <a:pPr>
              <a:defRPr/>
            </a:pPr>
            <a:endParaRPr lang="en-US">
              <a:solidFill>
                <a:srgbClr val="467886"/>
              </a:solidFill>
            </a:endParaRPr>
          </a:p>
          <a:p>
            <a:pPr>
              <a:defRPr/>
            </a:pPr>
            <a:endParaRPr lang="en-US">
              <a:solidFill>
                <a:srgbClr val="467886"/>
              </a:solidFill>
            </a:endParaRPr>
          </a:p>
          <a:p>
            <a:pPr>
              <a:defRPr/>
            </a:pPr>
            <a:endParaRPr lang="en-US">
              <a:solidFill>
                <a:srgbClr val="467886"/>
              </a:solidFill>
            </a:endParaRPr>
          </a:p>
          <a:p>
            <a:pPr>
              <a:defRPr/>
            </a:pPr>
            <a:endParaRPr lang="en-US">
              <a:solidFill>
                <a:srgbClr val="467886"/>
              </a:solidFill>
            </a:endParaRPr>
          </a:p>
          <a:p>
            <a:pPr>
              <a:defRPr/>
            </a:pPr>
            <a:endParaRPr lang="en-US">
              <a:solidFill>
                <a:srgbClr val="467886"/>
              </a:solidFill>
            </a:endParaRPr>
          </a:p>
          <a:p>
            <a:pPr>
              <a:defRPr/>
            </a:pPr>
            <a:endParaRPr lang="en-US">
              <a:solidFill>
                <a:srgbClr val="467886"/>
              </a:solidFill>
            </a:endParaRPr>
          </a:p>
          <a:p>
            <a:pPr>
              <a:defRPr/>
            </a:pPr>
            <a:endParaRPr lang="en-US">
              <a:solidFill>
                <a:srgbClr val="467886"/>
              </a:solidFill>
            </a:endParaRPr>
          </a:p>
          <a:p>
            <a:pPr>
              <a:defRPr/>
            </a:pPr>
            <a:endParaRPr lang="en-US">
              <a:solidFill>
                <a:srgbClr val="467886"/>
              </a:solidFill>
            </a:endParaRPr>
          </a:p>
          <a:p>
            <a:pPr>
              <a:defRPr/>
            </a:pPr>
            <a:endParaRPr lang="en-GB" sz="1400">
              <a:latin typeface="Arial" panose="020B0604020202020204" pitchFamily="34" charset="0"/>
              <a:cs typeface="Arial" panose="020B0604020202020204" pitchFamily="34" charset="0"/>
            </a:endParaRPr>
          </a:p>
          <a:p>
            <a:pPr marL="342900" indent="-342900">
              <a:buFont typeface="Arial" panose="020B0604020202020204" pitchFamily="34" charset="0"/>
              <a:buChar char="•"/>
              <a:defRPr/>
            </a:pPr>
            <a:endParaRPr lang="en-US" sz="1400">
              <a:solidFill>
                <a:prstClr val="black"/>
              </a:solidFill>
              <a:latin typeface="Arial" panose="020B0604020202020204" pitchFamily="34" charset="0"/>
              <a:cs typeface="Arial" panose="020B0604020202020204" pitchFamily="34" charset="0"/>
            </a:endParaRPr>
          </a:p>
        </p:txBody>
      </p:sp>
      <p:graphicFrame>
        <p:nvGraphicFramePr>
          <p:cNvPr id="7" name="Table 6">
            <a:extLst>
              <a:ext uri="{FF2B5EF4-FFF2-40B4-BE49-F238E27FC236}">
                <a16:creationId xmlns:a16="http://schemas.microsoft.com/office/drawing/2014/main" id="{6A0D3131-350A-CA07-A0FB-05FC79F2ACBA}"/>
              </a:ext>
            </a:extLst>
          </p:cNvPr>
          <p:cNvGraphicFramePr>
            <a:graphicFrameLocks noGrp="1"/>
          </p:cNvGraphicFramePr>
          <p:nvPr>
            <p:extLst>
              <p:ext uri="{D42A27DB-BD31-4B8C-83A1-F6EECF244321}">
                <p14:modId xmlns:p14="http://schemas.microsoft.com/office/powerpoint/2010/main" val="1982138888"/>
              </p:ext>
            </p:extLst>
          </p:nvPr>
        </p:nvGraphicFramePr>
        <p:xfrm>
          <a:off x="0" y="876197"/>
          <a:ext cx="12166242" cy="5760720"/>
        </p:xfrm>
        <a:graphic>
          <a:graphicData uri="http://schemas.openxmlformats.org/drawingml/2006/table">
            <a:tbl>
              <a:tblPr firstRow="1" bandRow="1">
                <a:tableStyleId>{073A0DAA-6AF3-43AB-8588-CEC1D06C72B9}</a:tableStyleId>
              </a:tblPr>
              <a:tblGrid>
                <a:gridCol w="1111250">
                  <a:extLst>
                    <a:ext uri="{9D8B030D-6E8A-4147-A177-3AD203B41FA5}">
                      <a16:colId xmlns:a16="http://schemas.microsoft.com/office/drawing/2014/main" val="2625734424"/>
                    </a:ext>
                  </a:extLst>
                </a:gridCol>
                <a:gridCol w="2305050">
                  <a:extLst>
                    <a:ext uri="{9D8B030D-6E8A-4147-A177-3AD203B41FA5}">
                      <a16:colId xmlns:a16="http://schemas.microsoft.com/office/drawing/2014/main" val="822786068"/>
                    </a:ext>
                  </a:extLst>
                </a:gridCol>
                <a:gridCol w="2692400">
                  <a:extLst>
                    <a:ext uri="{9D8B030D-6E8A-4147-A177-3AD203B41FA5}">
                      <a16:colId xmlns:a16="http://schemas.microsoft.com/office/drawing/2014/main" val="697959786"/>
                    </a:ext>
                  </a:extLst>
                </a:gridCol>
                <a:gridCol w="2565160">
                  <a:extLst>
                    <a:ext uri="{9D8B030D-6E8A-4147-A177-3AD203B41FA5}">
                      <a16:colId xmlns:a16="http://schemas.microsoft.com/office/drawing/2014/main" val="2028955382"/>
                    </a:ext>
                  </a:extLst>
                </a:gridCol>
                <a:gridCol w="1677105">
                  <a:extLst>
                    <a:ext uri="{9D8B030D-6E8A-4147-A177-3AD203B41FA5}">
                      <a16:colId xmlns:a16="http://schemas.microsoft.com/office/drawing/2014/main" val="3374652002"/>
                    </a:ext>
                  </a:extLst>
                </a:gridCol>
                <a:gridCol w="1815277">
                  <a:extLst>
                    <a:ext uri="{9D8B030D-6E8A-4147-A177-3AD203B41FA5}">
                      <a16:colId xmlns:a16="http://schemas.microsoft.com/office/drawing/2014/main" val="4284249811"/>
                    </a:ext>
                  </a:extLst>
                </a:gridCol>
              </a:tblGrid>
              <a:tr h="0">
                <a:tc>
                  <a:txBody>
                    <a:bodyPr/>
                    <a:lstStyle/>
                    <a:p>
                      <a:r>
                        <a:rPr lang="en-GB" sz="1000"/>
                        <a:t>Competency</a:t>
                      </a:r>
                    </a:p>
                  </a:txBody>
                  <a:tcPr/>
                </a:tc>
                <a:tc>
                  <a:txBody>
                    <a:bodyPr/>
                    <a:lstStyle/>
                    <a:p>
                      <a:r>
                        <a:rPr lang="en-GB" sz="1000"/>
                        <a:t>What does good look like?</a:t>
                      </a:r>
                    </a:p>
                  </a:txBody>
                  <a:tcPr/>
                </a:tc>
                <a:tc>
                  <a:txBody>
                    <a:bodyPr/>
                    <a:lstStyle/>
                    <a:p>
                      <a:r>
                        <a:rPr lang="en-GB" sz="1000"/>
                        <a:t>I contribute as a leader:</a:t>
                      </a:r>
                    </a:p>
                  </a:txBody>
                  <a:tcPr/>
                </a:tc>
                <a:tc>
                  <a:txBody>
                    <a:bodyPr/>
                    <a:lstStyle/>
                    <a:p>
                      <a:r>
                        <a:rPr lang="en-GB" sz="1000"/>
                        <a:t>I assess and understand:</a:t>
                      </a:r>
                    </a:p>
                  </a:txBody>
                  <a:tcPr/>
                </a:tc>
                <a:tc>
                  <a:txBody>
                    <a:bodyPr/>
                    <a:lstStyle/>
                    <a:p>
                      <a:r>
                        <a:rPr lang="en-GB" sz="1000"/>
                        <a:t>I recognise and champion the importance of:</a:t>
                      </a:r>
                    </a:p>
                  </a:txBody>
                  <a:tcPr/>
                </a:tc>
                <a:tc>
                  <a:txBody>
                    <a:bodyPr/>
                    <a:lstStyle/>
                    <a:p>
                      <a:r>
                        <a:rPr lang="en-GB" sz="1000"/>
                        <a:t>I personally:</a:t>
                      </a:r>
                    </a:p>
                  </a:txBody>
                  <a:tcPr/>
                </a:tc>
                <a:extLst>
                  <a:ext uri="{0D108BD9-81ED-4DB2-BD59-A6C34878D82A}">
                    <a16:rowId xmlns:a16="http://schemas.microsoft.com/office/drawing/2014/main" val="439777376"/>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1" i="0" kern="1200">
                          <a:solidFill>
                            <a:schemeClr val="dk1"/>
                          </a:solidFill>
                          <a:effectLst/>
                          <a:latin typeface="+mn-lt"/>
                          <a:ea typeface="+mn-ea"/>
                          <a:cs typeface="+mn-cs"/>
                        </a:rPr>
                        <a:t>1. Driving high-quality and sustainable outcomes</a:t>
                      </a:r>
                    </a:p>
                  </a:txBody>
                  <a:tcPr/>
                </a:tc>
                <a:tc>
                  <a:txBody>
                    <a:bodyPr/>
                    <a:lstStyle/>
                    <a:p>
                      <a:pPr algn="just"/>
                      <a:r>
                        <a:rPr lang="en-US" sz="1000"/>
                        <a:t>I am a member of a unitary board which is committed to ensuring excellence in the delivery (and / or the commissioning) of high quality and safe care within our limited resources, including our workforce. I seek to ensure that my organization demonstrates continual improvement and that we strive to meet the standards expected by our patients and communities, as well as by our commissioners and regulators, by increasing productivity and bringing about better health and care outcomes with lasting change and improvement.</a:t>
                      </a:r>
                      <a:endParaRPr lang="en-GB" sz="1000"/>
                    </a:p>
                  </a:txBody>
                  <a:tcPr/>
                </a:tc>
                <a:tc>
                  <a:txBody>
                    <a:bodyPr/>
                    <a:lstStyle/>
                    <a:p>
                      <a:pPr marL="228600" indent="-228600" algn="just">
                        <a:buAutoNum type="alphaLcPeriod"/>
                      </a:pPr>
                      <a:r>
                        <a:rPr lang="en-US" sz="1000"/>
                        <a:t>to ensure that my organisation delivers the best possible care for patients</a:t>
                      </a:r>
                    </a:p>
                    <a:p>
                      <a:pPr marL="228600" indent="-228600" algn="just">
                        <a:buAutoNum type="alphaLcPeriod"/>
                      </a:pPr>
                      <a:endParaRPr lang="en-US" sz="1000"/>
                    </a:p>
                    <a:p>
                      <a:pPr marL="228600" indent="-228600" algn="just">
                        <a:buAutoNum type="alphaLcPeriod"/>
                      </a:pPr>
                      <a:r>
                        <a:rPr lang="en-US" sz="1000"/>
                        <a:t>to ensure that my organisation creates the culture, capability and approach for continuous improvement, applied systematically across the organisation</a:t>
                      </a:r>
                      <a:endParaRPr lang="en-GB" sz="1000"/>
                    </a:p>
                  </a:txBody>
                  <a:tcPr/>
                </a:tc>
                <a:tc>
                  <a:txBody>
                    <a:bodyPr/>
                    <a:lstStyle/>
                    <a:p>
                      <a:pPr marL="228600" indent="-228600" algn="just">
                        <a:buAutoNum type="alphaLcPeriod"/>
                      </a:pPr>
                      <a:r>
                        <a:rPr lang="en-US" sz="1000"/>
                        <a:t>the performance of my organisation and ensure that, where required, actions are taken to improve</a:t>
                      </a:r>
                    </a:p>
                    <a:p>
                      <a:pPr marL="0" indent="0" algn="just">
                        <a:buNone/>
                      </a:pPr>
                      <a:endParaRPr lang="en-US" sz="1000"/>
                    </a:p>
                    <a:p>
                      <a:pPr marL="228600" indent="-228600" algn="just">
                        <a:buAutoNum type="alphaLcPeriod" startAt="2"/>
                      </a:pPr>
                      <a:r>
                        <a:rPr lang="en-US" sz="1000"/>
                        <a:t>the importance of efficient use of limited resources and seek to </a:t>
                      </a:r>
                      <a:r>
                        <a:rPr lang="en-US" sz="1000" err="1"/>
                        <a:t>maximise</a:t>
                      </a:r>
                      <a:r>
                        <a:rPr lang="en-US" sz="1000"/>
                        <a:t>: productivity and value for money; and delivery of high quality and safe services at population level</a:t>
                      </a:r>
                    </a:p>
                    <a:p>
                      <a:pPr marL="228600" indent="-228600" algn="just">
                        <a:buAutoNum type="alphaLcPeriod" startAt="2"/>
                      </a:pPr>
                      <a:endParaRPr lang="en-US" sz="1000"/>
                    </a:p>
                    <a:p>
                      <a:pPr marL="228600" indent="-228600" algn="just">
                        <a:buAutoNum type="alphaLcPeriod" startAt="2"/>
                      </a:pPr>
                      <a:r>
                        <a:rPr lang="en-US" sz="1000"/>
                        <a:t>the need for a balanced and evidence-based approach in the context of the board’s risk appetite when considering innovative solutions and improvements</a:t>
                      </a:r>
                      <a:endParaRPr lang="en-GB" sz="1000"/>
                    </a:p>
                  </a:txBody>
                  <a:tcPr/>
                </a:tc>
                <a:tc>
                  <a:txBody>
                    <a:bodyPr/>
                    <a:lstStyle/>
                    <a:p>
                      <a:pPr marL="228600" indent="-228600" algn="just">
                        <a:buAutoNum type="alphaLcPeriod"/>
                      </a:pPr>
                      <a:r>
                        <a:rPr lang="en-US" sz="1000"/>
                        <a:t>attracting, developing and retaining an excellent and motivated workforce</a:t>
                      </a:r>
                    </a:p>
                    <a:p>
                      <a:pPr marL="228600" indent="-228600" algn="just">
                        <a:buAutoNum type="alphaLcPeriod"/>
                      </a:pPr>
                      <a:endParaRPr lang="en-US" sz="1000"/>
                    </a:p>
                    <a:p>
                      <a:pPr marL="228600" indent="-228600" algn="just">
                        <a:buAutoNum type="alphaLcPeriod"/>
                      </a:pPr>
                      <a:r>
                        <a:rPr lang="en-US" sz="1000"/>
                        <a:t>building diverse talent pipelines and ensuring appropriate succession plans are in place for critical roles</a:t>
                      </a:r>
                    </a:p>
                    <a:p>
                      <a:pPr marL="228600" indent="-228600" algn="just">
                        <a:buAutoNum type="alphaLcPeriod"/>
                      </a:pPr>
                      <a:endParaRPr lang="en-US" sz="1000"/>
                    </a:p>
                    <a:p>
                      <a:pPr marL="228600" indent="-228600" algn="just">
                        <a:buAutoNum type="alphaLcPeriod"/>
                      </a:pPr>
                      <a:r>
                        <a:rPr lang="en-US" sz="1000"/>
                        <a:t>retaining staff with key skills and experience in the NHS, supporting flexible working options as appropriate</a:t>
                      </a:r>
                      <a:endParaRPr lang="en-GB" sz="1000"/>
                    </a:p>
                  </a:txBody>
                  <a:tcPr/>
                </a:tc>
                <a:tc>
                  <a:txBody>
                    <a:bodyPr/>
                    <a:lstStyle/>
                    <a:p>
                      <a:pPr marL="228600" indent="-228600" algn="just">
                        <a:buAutoNum type="alphaLcPeriod"/>
                      </a:pPr>
                      <a:r>
                        <a:rPr lang="en-US" sz="1000"/>
                        <a:t>seek out and act on performance feedback and review, and continually build my own skills and capability</a:t>
                      </a:r>
                    </a:p>
                    <a:p>
                      <a:pPr marL="228600" indent="-228600" algn="just">
                        <a:buAutoNum type="alphaLcPeriod"/>
                      </a:pPr>
                      <a:endParaRPr lang="en-US" sz="1000"/>
                    </a:p>
                    <a:p>
                      <a:pPr marL="228600" indent="-228600" algn="just">
                        <a:buAutoNum type="alphaLcPeriod"/>
                      </a:pPr>
                      <a:r>
                        <a:rPr lang="en-US" sz="1000"/>
                        <a:t> model behaviours that demonstrate my willingness to learn and improve, including undertaking relevant training</a:t>
                      </a:r>
                      <a:endParaRPr lang="en-GB" sz="1000"/>
                    </a:p>
                  </a:txBody>
                  <a:tcPr/>
                </a:tc>
                <a:extLst>
                  <a:ext uri="{0D108BD9-81ED-4DB2-BD59-A6C34878D82A}">
                    <a16:rowId xmlns:a16="http://schemas.microsoft.com/office/drawing/2014/main" val="634369981"/>
                  </a:ext>
                </a:extLst>
              </a:tr>
              <a:tr h="370840">
                <a:tc>
                  <a:txBody>
                    <a:bodyPr/>
                    <a:lstStyle/>
                    <a:p>
                      <a:r>
                        <a:rPr lang="en-GB" sz="1000" b="1"/>
                        <a:t>2. Setting strategy and delivering long-term transformation</a:t>
                      </a:r>
                    </a:p>
                  </a:txBody>
                  <a:tcPr/>
                </a:tc>
                <a:tc>
                  <a:txBody>
                    <a:bodyPr/>
                    <a:lstStyle/>
                    <a:p>
                      <a:pPr algn="just"/>
                      <a:r>
                        <a:rPr lang="en-US" sz="1000"/>
                        <a:t>I am a member of a unitary board leading the development of strategies which deliver against the needs of people using our services, as well as statutory duties and national and local system priorities. We set strategies for long term transformation that benefits the whole system and reflects best practice, including </a:t>
                      </a:r>
                      <a:r>
                        <a:rPr lang="en-US" sz="1000" err="1"/>
                        <a:t>maximising</a:t>
                      </a:r>
                      <a:r>
                        <a:rPr lang="en-US" sz="1000"/>
                        <a:t> the opportunities offered by digital technology. We use relevant data and take quality, performance, finance, workforce intelligence and proven innovation and improvement processes into account when setting strategy.</a:t>
                      </a:r>
                      <a:endParaRPr lang="en-GB" sz="1000"/>
                    </a:p>
                  </a:txBody>
                  <a:tcPr/>
                </a:tc>
                <a:tc>
                  <a:txBody>
                    <a:bodyPr/>
                    <a:lstStyle/>
                    <a:p>
                      <a:pPr marL="228600" indent="-228600" algn="just">
                        <a:buAutoNum type="alphaLcPeriod"/>
                      </a:pPr>
                      <a:r>
                        <a:rPr lang="en-US" sz="1000"/>
                        <a:t>the development of strategy that meets the needs of patients and communities, as well as statutory duties, national and local system priorities</a:t>
                      </a:r>
                    </a:p>
                    <a:p>
                      <a:pPr marL="228600" indent="-228600" algn="just">
                        <a:buAutoNum type="alphaLcPeriod"/>
                      </a:pPr>
                      <a:endParaRPr lang="en-US" sz="1000"/>
                    </a:p>
                    <a:p>
                      <a:pPr marL="228600" indent="-228600" algn="just">
                        <a:buAutoNum type="alphaLcPeriod"/>
                      </a:pPr>
                      <a:r>
                        <a:rPr lang="en-US" sz="1000"/>
                        <a:t>ensure there is a long-term strategic focus while delivering short-term objectives</a:t>
                      </a:r>
                    </a:p>
                    <a:p>
                      <a:pPr marL="228600" indent="-228600" algn="just">
                        <a:buAutoNum type="alphaLcPeriod"/>
                      </a:pPr>
                      <a:endParaRPr lang="en-US" sz="1000"/>
                    </a:p>
                    <a:p>
                      <a:pPr marL="228600" indent="-228600" algn="just">
                        <a:buAutoNum type="alphaLcPeriod"/>
                      </a:pPr>
                      <a:r>
                        <a:rPr lang="en-US" sz="1000"/>
                        <a:t>ensure that our strategies are informed by the political, economic, social and technological environment in which the organisation operates</a:t>
                      </a:r>
                    </a:p>
                    <a:p>
                      <a:pPr marL="228600" indent="-228600" algn="just">
                        <a:buAutoNum type="alphaLcPeriod"/>
                      </a:pPr>
                      <a:endParaRPr lang="en-US" sz="1000"/>
                    </a:p>
                    <a:p>
                      <a:pPr marL="228600" indent="-228600" algn="just">
                        <a:buAutoNum type="alphaLcPeriod"/>
                      </a:pPr>
                      <a:r>
                        <a:rPr lang="en-US" sz="1000"/>
                        <a:t> ensure effective prioritisation within the resources available when setting strategy and help others to do the same</a:t>
                      </a:r>
                      <a:endParaRPr lang="en-GB" sz="1000"/>
                    </a:p>
                  </a:txBody>
                  <a:tcPr/>
                </a:tc>
                <a:tc>
                  <a:txBody>
                    <a:bodyPr/>
                    <a:lstStyle/>
                    <a:p>
                      <a:pPr marL="228600" indent="-228600" algn="just">
                        <a:buAutoNum type="alphaLcPeriod"/>
                      </a:pPr>
                      <a:r>
                        <a:rPr lang="en-US" sz="1000"/>
                        <a:t>the importance of continually understanding the impact of the delivery of strategic plans, including through quality and inequalities impact assessments</a:t>
                      </a:r>
                    </a:p>
                    <a:p>
                      <a:pPr marL="228600" indent="-228600" algn="just">
                        <a:buAutoNum type="alphaLcPeriod"/>
                      </a:pPr>
                      <a:endParaRPr lang="en-US" sz="1000"/>
                    </a:p>
                    <a:p>
                      <a:pPr marL="228600" indent="-228600" algn="just">
                        <a:buAutoNum type="alphaLcPeriod"/>
                      </a:pPr>
                      <a:r>
                        <a:rPr lang="en-US" sz="1000"/>
                        <a:t>the need to include evaluation and monitoring arrangements for key financial, quality and performance indicators as part of developing strategy</a:t>
                      </a:r>
                    </a:p>
                    <a:p>
                      <a:pPr marL="228600" indent="-228600" algn="just">
                        <a:buAutoNum type="alphaLcPeriod"/>
                      </a:pPr>
                      <a:endParaRPr lang="en-US" sz="1000"/>
                    </a:p>
                    <a:p>
                      <a:pPr marL="228600" indent="-228600" algn="just">
                        <a:buAutoNum type="alphaLcPeriod"/>
                      </a:pPr>
                      <a:r>
                        <a:rPr lang="en-US" sz="1000"/>
                        <a:t>clinical best practice, regulation, legislation, national and local priorities, risk and financial implications when developing strategies and delivery plans</a:t>
                      </a:r>
                      <a:endParaRPr lang="en-GB" sz="1000"/>
                    </a:p>
                  </a:txBody>
                  <a:tcPr/>
                </a:tc>
                <a:tc>
                  <a:txBody>
                    <a:bodyPr/>
                    <a:lstStyle/>
                    <a:p>
                      <a:pPr marL="228600" indent="-228600" algn="just">
                        <a:buAutoNum type="alphaLcPeriod"/>
                      </a:pPr>
                      <a:r>
                        <a:rPr lang="en-US" sz="1000"/>
                        <a:t>benefits the whole system</a:t>
                      </a:r>
                    </a:p>
                    <a:p>
                      <a:pPr marL="228600" indent="-228600" algn="just">
                        <a:buAutoNum type="alphaLcPeriod"/>
                      </a:pPr>
                      <a:endParaRPr lang="en-US" sz="1000"/>
                    </a:p>
                    <a:p>
                      <a:pPr marL="228600" indent="-228600" algn="just">
                        <a:buAutoNum type="alphaLcPeriod"/>
                      </a:pPr>
                      <a:r>
                        <a:rPr lang="en-US" sz="1000"/>
                        <a:t> promotes workforce reform</a:t>
                      </a:r>
                    </a:p>
                    <a:p>
                      <a:pPr marL="228600" indent="-228600" algn="just">
                        <a:buAutoNum type="alphaLcPeriod"/>
                      </a:pPr>
                      <a:endParaRPr lang="en-US" sz="1000"/>
                    </a:p>
                    <a:p>
                      <a:pPr marL="228600" indent="-228600" algn="just">
                        <a:buAutoNum type="alphaLcPeriod"/>
                      </a:pPr>
                      <a:r>
                        <a:rPr lang="en-US" sz="1000"/>
                        <a:t>incorporates the adoption of proven improvement and safety approaches</a:t>
                      </a:r>
                    </a:p>
                    <a:p>
                      <a:pPr marL="228600" indent="-228600" algn="just">
                        <a:buAutoNum type="alphaLcPeriod"/>
                      </a:pPr>
                      <a:endParaRPr lang="en-US" sz="1000"/>
                    </a:p>
                    <a:p>
                      <a:pPr marL="228600" indent="-228600" algn="just">
                        <a:buAutoNum type="alphaLcPeriod"/>
                      </a:pPr>
                      <a:r>
                        <a:rPr lang="en-US" sz="1000"/>
                        <a:t>takes data and digital innovation and other technology developments into account</a:t>
                      </a:r>
                      <a:endParaRPr lang="en-GB" sz="1000"/>
                    </a:p>
                  </a:txBody>
                  <a:tcPr/>
                </a:tc>
                <a:tc>
                  <a:txBody>
                    <a:bodyPr/>
                    <a:lstStyle/>
                    <a:p>
                      <a:pPr marL="228600" indent="-228600" algn="just">
                        <a:buAutoNum type="alphaLcPeriod"/>
                      </a:pPr>
                      <a:r>
                        <a:rPr lang="en-US" sz="1000"/>
                        <a:t>listen with care to the views of the public, staff and people who use services, and support the organisation to develop the appropriate engagement skills to do the same</a:t>
                      </a:r>
                    </a:p>
                    <a:p>
                      <a:pPr marL="228600" indent="-228600" algn="just">
                        <a:buAutoNum type="alphaLcPeriod"/>
                      </a:pPr>
                      <a:endParaRPr lang="en-US" sz="1000"/>
                    </a:p>
                    <a:p>
                      <a:pPr marL="228600" indent="-228600" algn="just">
                        <a:buAutoNum type="alphaLcPeriod"/>
                      </a:pPr>
                      <a:r>
                        <a:rPr lang="en-US" sz="1000"/>
                        <a:t>seek out and use new insights on current and future trends and use evidence, research and innovation to help inform strategies</a:t>
                      </a:r>
                      <a:endParaRPr lang="en-GB" sz="1000"/>
                    </a:p>
                  </a:txBody>
                  <a:tcPr/>
                </a:tc>
                <a:extLst>
                  <a:ext uri="{0D108BD9-81ED-4DB2-BD59-A6C34878D82A}">
                    <a16:rowId xmlns:a16="http://schemas.microsoft.com/office/drawing/2014/main" val="1564077399"/>
                  </a:ext>
                </a:extLst>
              </a:tr>
            </a:tbl>
          </a:graphicData>
        </a:graphic>
      </p:graphicFrame>
    </p:spTree>
    <p:extLst>
      <p:ext uri="{BB962C8B-B14F-4D97-AF65-F5344CB8AC3E}">
        <p14:creationId xmlns:p14="http://schemas.microsoft.com/office/powerpoint/2010/main" val="38797817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3548C37853B664DBC1D4D1F2247E84E" ma:contentTypeVersion="3" ma:contentTypeDescription="Create a new document." ma:contentTypeScope="" ma:versionID="698dc57f1fe609d0c671f34aab921d50">
  <xsd:schema xmlns:xsd="http://www.w3.org/2001/XMLSchema" xmlns:xs="http://www.w3.org/2001/XMLSchema" xmlns:p="http://schemas.microsoft.com/office/2006/metadata/properties" xmlns:ns2="fb45d4f0-878a-4a23-9b03-f70122ae236d" targetNamespace="http://schemas.microsoft.com/office/2006/metadata/properties" ma:root="true" ma:fieldsID="74c1aecc1887ea732f61f8d44ad14ed4" ns2:_="">
    <xsd:import namespace="fb45d4f0-878a-4a23-9b03-f70122ae236d"/>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b45d4f0-878a-4a23-9b03-f70122ae236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1A77F0DD-F4E2-49E6-9FBB-41FD4297EB8A}"/>
</file>

<file path=customXml/itemProps2.xml><?xml version="1.0" encoding="utf-8"?>
<ds:datastoreItem xmlns:ds="http://schemas.openxmlformats.org/officeDocument/2006/customXml" ds:itemID="{28A703F7-900F-4212-ACA0-E23C8FADA8EC}">
  <ds:schemaRefs>
    <ds:schemaRef ds:uri="http://schemas.microsoft.com/sharepoint/v3/contenttype/forms"/>
  </ds:schemaRefs>
</ds:datastoreItem>
</file>

<file path=customXml/itemProps3.xml><?xml version="1.0" encoding="utf-8"?>
<ds:datastoreItem xmlns:ds="http://schemas.openxmlformats.org/officeDocument/2006/customXml" ds:itemID="{0BF956B6-B6C0-4FEF-B357-CC50EB093E27}">
  <ds:schemaRefs>
    <ds:schemaRef ds:uri="http://schemas.microsoft.com/office/2006/documentManagement/types"/>
    <ds:schemaRef ds:uri="http://schemas.microsoft.com/office/2006/metadata/properties"/>
    <ds:schemaRef ds:uri="fb45d4f0-878a-4a23-9b03-f70122ae236d"/>
    <ds:schemaRef ds:uri="http://purl.org/dc/terms/"/>
    <ds:schemaRef ds:uri="http://schemas.openxmlformats.org/package/2006/metadata/core-properties"/>
    <ds:schemaRef ds:uri="http://purl.org/dc/elements/1.1/"/>
    <ds:schemaRef ds:uri="http://www.w3.org/XML/1998/namespace"/>
    <ds:schemaRef ds:uri="http://schemas.microsoft.com/office/infopath/2007/PartnerControls"/>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0</TotalTime>
  <Words>3631</Words>
  <Application>Microsoft Office PowerPoint</Application>
  <PresentationFormat>Widescreen</PresentationFormat>
  <Paragraphs>383</Paragraphs>
  <Slides>15</Slides>
  <Notes>14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Aharoni</vt:lpstr>
      <vt:lpstr>Aptos</vt:lpstr>
      <vt:lpstr>Aptos Display</vt:lpstr>
      <vt:lpstr>Arial</vt:lpstr>
      <vt:lpstr>Symbol</vt:lpstr>
      <vt:lpstr>Wingdings</vt:lpstr>
      <vt:lpstr>Office Theme</vt:lpstr>
      <vt:lpstr>Coventry &amp; Warwickshire Herefordshire &amp; Worcestershire Cluster   Appointment of Non-Executive Member: Strategic Commissioning and Population Health Management</vt:lpstr>
      <vt:lpstr>Introduction</vt:lpstr>
      <vt:lpstr> Proposed Cluster Boards’ Composition  (subject to NHSE approval)</vt:lpstr>
      <vt:lpstr>Joint NEM roles</vt:lpstr>
      <vt:lpstr>Disqualifications</vt:lpstr>
      <vt:lpstr>Role Priorities</vt:lpstr>
      <vt:lpstr>Role Accountabilities</vt:lpstr>
      <vt:lpstr>Role Responsibilities and Competencies</vt:lpstr>
      <vt:lpstr>NHS Leadership Competency Framework (i)</vt:lpstr>
      <vt:lpstr>NHS Leadership Competency Framework (ii)</vt:lpstr>
      <vt:lpstr>NHS Leadership Competency Framework (iii)</vt:lpstr>
      <vt:lpstr>NEM Role Requirements –  Strategic Commissioning &amp; PHM</vt:lpstr>
      <vt:lpstr>Remit of Strategic Commissioning Committee</vt:lpstr>
      <vt:lpstr>Practical information</vt:lpstr>
      <vt:lpstr>Selection process and timescales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Charly Uwins</dc:creator>
  <cp:lastModifiedBy>GWYNNE, Mark (NHS COVENTRY AND WARWICKSHIRE ICB - B2M3M)</cp:lastModifiedBy>
  <cp:revision>1</cp:revision>
  <dcterms:created xsi:type="dcterms:W3CDTF">2025-09-12T11:06:20Z</dcterms:created>
  <dcterms:modified xsi:type="dcterms:W3CDTF">2025-11-24T12:59:47Z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0x01010043548C37853B664DBC1D4D1F2247E84E</vt:lpwstr>
  </property>
  <property fmtid="{D5CDD505-2E9C-101B-9397-08002B2CF9AE}" pid="3" name="MediaServiceImageTags">
    <vt:lpwstr/>
  </property>
</Properties>
</file>