
<file path=[Content_Types].xml><?xml version="1.0" encoding="utf-8"?>
<Types xmlns="http://schemas.openxmlformats.org/package/2006/content-types">
  <Default Extension="fntdata" ContentType="application/x-fontdata"/>
  <Default Extension="gif" ContentType="image/gif"/>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5"/>
  </p:sldMasterIdLst>
  <p:notesMasterIdLst>
    <p:notesMasterId r:id="rId20"/>
  </p:notesMasterIdLst>
  <p:handoutMasterIdLst>
    <p:handoutMasterId r:id="rId21"/>
  </p:handoutMasterIdLst>
  <p:sldIdLst>
    <p:sldId id="2145708476" r:id="rId6"/>
    <p:sldId id="271" r:id="rId7"/>
    <p:sldId id="279" r:id="rId8"/>
    <p:sldId id="2145708456" r:id="rId9"/>
    <p:sldId id="2145708461" r:id="rId10"/>
    <p:sldId id="2145708463" r:id="rId11"/>
    <p:sldId id="2147473930" r:id="rId12"/>
    <p:sldId id="2145708466" r:id="rId13"/>
    <p:sldId id="2145708465" r:id="rId14"/>
    <p:sldId id="2145708467" r:id="rId15"/>
    <p:sldId id="2145708458" r:id="rId16"/>
    <p:sldId id="2147473931" r:id="rId17"/>
    <p:sldId id="2145708464" r:id="rId18"/>
    <p:sldId id="275" r:id="rId19"/>
  </p:sldIdLst>
  <p:sldSz cx="6858000" cy="9906000" type="A4"/>
  <p:notesSz cx="6858000" cy="9144000"/>
  <p:embeddedFontLst>
    <p:embeddedFont>
      <p:font typeface="Uniform Rnd Cond Bold" panose="00000806000000000000" charset="0"/>
      <p:bold r:id="rId22"/>
    </p:embeddedFont>
    <p:embeddedFont>
      <p:font typeface="Uniform Rnd Cond Medium" panose="00000606000000000000" charset="0"/>
      <p:regular r:id="rId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2288" userDrawn="1">
          <p15:clr>
            <a:srgbClr val="A4A3A4"/>
          </p15:clr>
        </p15:guide>
        <p15:guide id="2" orient="horz" pos="312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7F0E707-824F-15E4-E49B-CE41459DF008}" name="Ford, Vanessa" initials="FV" userId="S::Vanessa.Ford@swlstg.nhs.uk::f3414518-dd29-46a1-827d-aae46d72dbb6" providerId="AD"/>
  <p188:author id="{4050DDB1-2DAD-7CBA-9FDA-8B53A3F28AEA}" name="Whitaker, Emma" initials="WE" userId="Whitaker, Emma"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D93F67"/>
    <a:srgbClr val="171B22"/>
    <a:srgbClr val="EBB22A"/>
    <a:srgbClr val="3094C5"/>
    <a:srgbClr val="47A446"/>
    <a:srgbClr val="9B9D9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186"/>
    <p:restoredTop sz="96327"/>
  </p:normalViewPr>
  <p:slideViewPr>
    <p:cSldViewPr snapToGrid="0" showGuides="1">
      <p:cViewPr varScale="1">
        <p:scale>
          <a:sx n="74" d="100"/>
          <a:sy n="74" d="100"/>
        </p:scale>
        <p:origin x="3162" y="-72"/>
      </p:cViewPr>
      <p:guideLst>
        <p:guide pos="2288"/>
        <p:guide orient="horz" pos="3120"/>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notesViewPr>
    <p:cSldViewPr snapToGrid="0" showGuides="1">
      <p:cViewPr varScale="1">
        <p:scale>
          <a:sx n="97" d="100"/>
          <a:sy n="97" d="100"/>
        </p:scale>
        <p:origin x="4328" y="20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notesMaster" Target="notesMasters/notesMaster1.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presProps" Target="presProp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font" Target="fonts/font2.fntdata"/><Relationship Id="rId28" Type="http://schemas.microsoft.com/office/2016/11/relationships/changesInfo" Target="changesInfos/changesInfo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font" Target="fonts/font1.fntdata"/><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im Canning" userId="6de14fdc-842e-4bc0-a5aa-8c5704d5c9df" providerId="ADAL" clId="{BA3C0CC1-3E52-4841-B14A-EEC5E7E15B9F}"/>
    <pc:docChg chg="custSel modSld">
      <pc:chgData name="Jim Canning" userId="6de14fdc-842e-4bc0-a5aa-8c5704d5c9df" providerId="ADAL" clId="{BA3C0CC1-3E52-4841-B14A-EEC5E7E15B9F}" dt="2026-08-24T09:39:04.805" v="329" actId="20577"/>
      <pc:docMkLst>
        <pc:docMk/>
      </pc:docMkLst>
      <pc:sldChg chg="modSp mod">
        <pc:chgData name="Jim Canning" userId="6de14fdc-842e-4bc0-a5aa-8c5704d5c9df" providerId="ADAL" clId="{BA3C0CC1-3E52-4841-B14A-EEC5E7E15B9F}" dt="2026-08-24T09:37:28.794" v="79" actId="20577"/>
        <pc:sldMkLst>
          <pc:docMk/>
          <pc:sldMk cId="392984474" sldId="271"/>
        </pc:sldMkLst>
        <pc:graphicFrameChg chg="modGraphic">
          <ac:chgData name="Jim Canning" userId="6de14fdc-842e-4bc0-a5aa-8c5704d5c9df" providerId="ADAL" clId="{BA3C0CC1-3E52-4841-B14A-EEC5E7E15B9F}" dt="2026-08-24T09:37:28.794" v="79" actId="20577"/>
          <ac:graphicFrameMkLst>
            <pc:docMk/>
            <pc:sldMk cId="392984474" sldId="271"/>
            <ac:graphicFrameMk id="9" creationId="{6BC19412-605F-1A8E-739C-8F039CDBE13B}"/>
          </ac:graphicFrameMkLst>
        </pc:graphicFrameChg>
      </pc:sldChg>
      <pc:sldChg chg="modSp mod">
        <pc:chgData name="Jim Canning" userId="6de14fdc-842e-4bc0-a5aa-8c5704d5c9df" providerId="ADAL" clId="{BA3C0CC1-3E52-4841-B14A-EEC5E7E15B9F}" dt="2026-08-24T09:37:14.227" v="70" actId="1076"/>
        <pc:sldMkLst>
          <pc:docMk/>
          <pc:sldMk cId="1331572701" sldId="2145708476"/>
        </pc:sldMkLst>
        <pc:spChg chg="mod">
          <ac:chgData name="Jim Canning" userId="6de14fdc-842e-4bc0-a5aa-8c5704d5c9df" providerId="ADAL" clId="{BA3C0CC1-3E52-4841-B14A-EEC5E7E15B9F}" dt="2026-08-24T09:37:14.227" v="70" actId="1076"/>
          <ac:spMkLst>
            <pc:docMk/>
            <pc:sldMk cId="1331572701" sldId="2145708476"/>
            <ac:spMk id="2" creationId="{E38A34E5-4E66-41DE-CD7C-5C9F6FABC515}"/>
          </ac:spMkLst>
        </pc:spChg>
        <pc:spChg chg="mod">
          <ac:chgData name="Jim Canning" userId="6de14fdc-842e-4bc0-a5aa-8c5704d5c9df" providerId="ADAL" clId="{BA3C0CC1-3E52-4841-B14A-EEC5E7E15B9F}" dt="2026-08-24T09:37:10.175" v="69" actId="1076"/>
          <ac:spMkLst>
            <pc:docMk/>
            <pc:sldMk cId="1331572701" sldId="2145708476"/>
            <ac:spMk id="5" creationId="{83445E49-F9D5-05CE-EF81-F6CB3433DFA4}"/>
          </ac:spMkLst>
        </pc:spChg>
      </pc:sldChg>
      <pc:sldChg chg="modSp mod">
        <pc:chgData name="Jim Canning" userId="6de14fdc-842e-4bc0-a5aa-8c5704d5c9df" providerId="ADAL" clId="{BA3C0CC1-3E52-4841-B14A-EEC5E7E15B9F}" dt="2026-08-24T09:39:04.805" v="329" actId="20577"/>
        <pc:sldMkLst>
          <pc:docMk/>
          <pc:sldMk cId="3693209343" sldId="2147473931"/>
        </pc:sldMkLst>
        <pc:spChg chg="mod">
          <ac:chgData name="Jim Canning" userId="6de14fdc-842e-4bc0-a5aa-8c5704d5c9df" providerId="ADAL" clId="{BA3C0CC1-3E52-4841-B14A-EEC5E7E15B9F}" dt="2026-08-24T09:39:04.805" v="329" actId="20577"/>
          <ac:spMkLst>
            <pc:docMk/>
            <pc:sldMk cId="3693209343" sldId="2147473931"/>
            <ac:spMk id="8" creationId="{B3C253F3-2977-9D3D-8EAD-9CCDF72A005B}"/>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8BEF410-56EF-8FBA-D1D9-9DC218CD6E6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latin typeface="Arial" panose="020B0604020202020204" pitchFamily="34" charset="0"/>
            </a:endParaRPr>
          </a:p>
        </p:txBody>
      </p:sp>
      <p:sp>
        <p:nvSpPr>
          <p:cNvPr id="3" name="Date Placeholder 2">
            <a:extLst>
              <a:ext uri="{FF2B5EF4-FFF2-40B4-BE49-F238E27FC236}">
                <a16:creationId xmlns:a16="http://schemas.microsoft.com/office/drawing/2014/main" id="{CBFCCDB8-2A8A-BCC1-70F7-F9E30DDBC5B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990B562-BD58-9B4F-8A6D-134DE29A3DFF}" type="datetimeFigureOut">
              <a:rPr lang="en-US" smtClean="0">
                <a:latin typeface="Arial" panose="020B0604020202020204" pitchFamily="34" charset="0"/>
              </a:rPr>
              <a:t>8/24/2026</a:t>
            </a:fld>
            <a:endParaRPr lang="en-US" dirty="0">
              <a:latin typeface="Arial" panose="020B0604020202020204" pitchFamily="34" charset="0"/>
            </a:endParaRPr>
          </a:p>
        </p:txBody>
      </p:sp>
      <p:sp>
        <p:nvSpPr>
          <p:cNvPr id="4" name="Footer Placeholder 3">
            <a:extLst>
              <a:ext uri="{FF2B5EF4-FFF2-40B4-BE49-F238E27FC236}">
                <a16:creationId xmlns:a16="http://schemas.microsoft.com/office/drawing/2014/main" id="{0EB3E694-A2F3-3C8F-2FF3-4FF0EE30431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latin typeface="Arial" panose="020B0604020202020204" pitchFamily="34" charset="0"/>
            </a:endParaRPr>
          </a:p>
        </p:txBody>
      </p:sp>
      <p:sp>
        <p:nvSpPr>
          <p:cNvPr id="5" name="Slide Number Placeholder 4">
            <a:extLst>
              <a:ext uri="{FF2B5EF4-FFF2-40B4-BE49-F238E27FC236}">
                <a16:creationId xmlns:a16="http://schemas.microsoft.com/office/drawing/2014/main" id="{D0194031-0227-46EB-82A7-B44380422C5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B32AA50-73E5-3A4C-8214-50E67CE9308D}" type="slidenum">
              <a:rPr lang="en-US" smtClean="0">
                <a:latin typeface="Arial" panose="020B0604020202020204" pitchFamily="34" charset="0"/>
              </a:rPr>
              <a:t>‹#›</a:t>
            </a:fld>
            <a:endParaRPr lang="en-US" dirty="0">
              <a:latin typeface="Arial" panose="020B0604020202020204" pitchFamily="34" charset="0"/>
            </a:endParaRPr>
          </a:p>
        </p:txBody>
      </p:sp>
    </p:spTree>
    <p:extLst>
      <p:ext uri="{BB962C8B-B14F-4D97-AF65-F5344CB8AC3E}">
        <p14:creationId xmlns:p14="http://schemas.microsoft.com/office/powerpoint/2010/main" val="3604278859"/>
      </p:ext>
    </p:extLst>
  </p:cSld>
  <p:clrMap bg1="lt1" tx1="dk1" bg2="lt2" tx2="dk2" accent1="accent1" accent2="accent2" accent3="accent3" accent4="accent4" accent5="accent5" accent6="accent6" hlink="hlink" folHlink="folHlink"/>
  <p:hf sldNum="0" hdr="0" ftr="0" dt="0"/>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Arial" panose="020B0604020202020204" pitchFamily="34"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Arial" panose="020B0604020202020204" pitchFamily="34" charset="0"/>
              </a:defRPr>
            </a:lvl1pPr>
          </a:lstStyle>
          <a:p>
            <a:fld id="{803A8D93-F8C8-4B4D-9D7C-600176A87C7B}" type="datetimeFigureOut">
              <a:rPr lang="en-US" smtClean="0"/>
              <a:pPr/>
              <a:t>8/24/2026</a:t>
            </a:fld>
            <a:endParaRPr lang="en-US" dirty="0"/>
          </a:p>
        </p:txBody>
      </p:sp>
      <p:sp>
        <p:nvSpPr>
          <p:cNvPr id="4" name="Slide Image Placeholder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Arial" panose="020B06040202020202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Arial" panose="020B0604020202020204" pitchFamily="34" charset="0"/>
              </a:defRPr>
            </a:lvl1pPr>
          </a:lstStyle>
          <a:p>
            <a:fld id="{16EA345D-0574-624A-8B6E-E0D346115754}" type="slidenum">
              <a:rPr lang="en-US" smtClean="0"/>
              <a:pPr/>
              <a:t>‹#›</a:t>
            </a:fld>
            <a:endParaRPr lang="en-US" dirty="0"/>
          </a:p>
        </p:txBody>
      </p:sp>
    </p:spTree>
    <p:extLst>
      <p:ext uri="{BB962C8B-B14F-4D97-AF65-F5344CB8AC3E}">
        <p14:creationId xmlns:p14="http://schemas.microsoft.com/office/powerpoint/2010/main" val="103471818"/>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b="0" i="0" kern="1200">
        <a:solidFill>
          <a:schemeClr val="tx1"/>
        </a:solidFill>
        <a:latin typeface="Arial" panose="020B0604020202020204" pitchFamily="34" charset="0"/>
        <a:ea typeface="+mn-ea"/>
        <a:cs typeface="+mn-cs"/>
      </a:defRPr>
    </a:lvl1pPr>
    <a:lvl2pPr marL="457200" algn="l" defTabSz="914400" rtl="0" eaLnBrk="1" latinLnBrk="0" hangingPunct="1">
      <a:defRPr sz="1200" b="0" i="0" kern="1200">
        <a:solidFill>
          <a:schemeClr val="tx1"/>
        </a:solidFill>
        <a:latin typeface="Arial" panose="020B0604020202020204" pitchFamily="34" charset="0"/>
        <a:ea typeface="+mn-ea"/>
        <a:cs typeface="+mn-cs"/>
      </a:defRPr>
    </a:lvl2pPr>
    <a:lvl3pPr marL="914400" algn="l" defTabSz="914400" rtl="0" eaLnBrk="1" latinLnBrk="0" hangingPunct="1">
      <a:defRPr sz="1200" b="0" i="0" kern="1200">
        <a:solidFill>
          <a:schemeClr val="tx1"/>
        </a:solidFill>
        <a:latin typeface="Arial" panose="020B0604020202020204" pitchFamily="34" charset="0"/>
        <a:ea typeface="+mn-ea"/>
        <a:cs typeface="+mn-cs"/>
      </a:defRPr>
    </a:lvl3pPr>
    <a:lvl4pPr marL="1371600" algn="l" defTabSz="914400" rtl="0" eaLnBrk="1" latinLnBrk="0" hangingPunct="1">
      <a:defRPr sz="1200" b="0" i="0" kern="1200">
        <a:solidFill>
          <a:schemeClr val="tx1"/>
        </a:solidFill>
        <a:latin typeface="Arial" panose="020B0604020202020204" pitchFamily="34" charset="0"/>
        <a:ea typeface="+mn-ea"/>
        <a:cs typeface="+mn-cs"/>
      </a:defRPr>
    </a:lvl4pPr>
    <a:lvl5pPr marL="1828800" algn="l" defTabSz="914400" rtl="0" eaLnBrk="1" latinLnBrk="0" hangingPunct="1">
      <a:defRPr sz="1200" b="0" i="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FC07A4-C9A5-AC79-EB3D-6E447B5E5513}"/>
              </a:ext>
            </a:extLst>
          </p:cNvPr>
          <p:cNvSpPr>
            <a:spLocks noGrp="1"/>
          </p:cNvSpPr>
          <p:nvPr>
            <p:ph type="title"/>
          </p:nvPr>
        </p:nvSpPr>
        <p:spPr>
          <a:xfrm>
            <a:off x="471488" y="527404"/>
            <a:ext cx="5915025" cy="1914702"/>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5CDC485B-0314-5DB1-3D6D-FA4309094B69}"/>
              </a:ext>
            </a:extLst>
          </p:cNvPr>
          <p:cNvSpPr>
            <a:spLocks noGrp="1"/>
          </p:cNvSpPr>
          <p:nvPr>
            <p:ph idx="1"/>
          </p:nvPr>
        </p:nvSpPr>
        <p:spPr>
          <a:xfrm>
            <a:off x="471488" y="2637014"/>
            <a:ext cx="5915025" cy="628526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5E8BBFB-B729-C0E6-92D1-4D213E88C598}"/>
              </a:ext>
            </a:extLst>
          </p:cNvPr>
          <p:cNvSpPr>
            <a:spLocks noGrp="1"/>
          </p:cNvSpPr>
          <p:nvPr>
            <p:ph type="dt" sz="half" idx="10"/>
          </p:nvPr>
        </p:nvSpPr>
        <p:spPr>
          <a:xfrm>
            <a:off x="471488" y="9181395"/>
            <a:ext cx="1543050" cy="527403"/>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35A1E2C8-BC06-CBA3-CC02-543734DE4492}"/>
              </a:ext>
            </a:extLst>
          </p:cNvPr>
          <p:cNvSpPr>
            <a:spLocks noGrp="1"/>
          </p:cNvSpPr>
          <p:nvPr>
            <p:ph type="ftr" sz="quarter" idx="11"/>
          </p:nvPr>
        </p:nvSpPr>
        <p:spPr>
          <a:xfrm>
            <a:off x="2271713" y="9181395"/>
            <a:ext cx="2314575" cy="527403"/>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871D6DF-E119-0CC7-6BA2-D267AEDAF3D6}"/>
              </a:ext>
            </a:extLst>
          </p:cNvPr>
          <p:cNvSpPr>
            <a:spLocks noGrp="1"/>
          </p:cNvSpPr>
          <p:nvPr>
            <p:ph type="sldNum" sz="quarter" idx="12"/>
          </p:nvPr>
        </p:nvSpPr>
        <p:spPr>
          <a:xfrm>
            <a:off x="4843463" y="9181395"/>
            <a:ext cx="1543050" cy="527403"/>
          </a:xfrm>
          <a:prstGeom prst="rect">
            <a:avLst/>
          </a:prstGeom>
        </p:spPr>
        <p:txBody>
          <a:bodyPr/>
          <a:lstStyle/>
          <a:p>
            <a:fld id="{16258F8D-000C-F04E-A479-E4600E5CCDC5}" type="slidenum">
              <a:rPr lang="en-US" smtClean="0"/>
              <a:t>‹#›</a:t>
            </a:fld>
            <a:endParaRPr lang="en-US"/>
          </a:p>
        </p:txBody>
      </p:sp>
    </p:spTree>
    <p:extLst>
      <p:ext uri="{BB962C8B-B14F-4D97-AF65-F5344CB8AC3E}">
        <p14:creationId xmlns:p14="http://schemas.microsoft.com/office/powerpoint/2010/main" val="317374438"/>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E4E24A-C2A6-D80A-1B7D-934A2D733339}"/>
              </a:ext>
            </a:extLst>
          </p:cNvPr>
          <p:cNvSpPr>
            <a:spLocks noGrp="1"/>
          </p:cNvSpPr>
          <p:nvPr>
            <p:ph type="ctrTitle"/>
          </p:nvPr>
        </p:nvSpPr>
        <p:spPr>
          <a:xfrm>
            <a:off x="857250" y="1621191"/>
            <a:ext cx="5143500" cy="3448756"/>
          </a:xfrm>
          <a:prstGeom prst="rect">
            <a:avLst/>
          </a:prstGeom>
        </p:spPr>
        <p:txBody>
          <a:bodyPr anchor="b"/>
          <a:lstStyle>
            <a:lvl1pPr algn="ctr">
              <a:defRPr sz="8666"/>
            </a:lvl1pPr>
          </a:lstStyle>
          <a:p>
            <a:r>
              <a:rPr lang="en-US"/>
              <a:t>Click to edit Master title style</a:t>
            </a:r>
          </a:p>
        </p:txBody>
      </p:sp>
      <p:sp>
        <p:nvSpPr>
          <p:cNvPr id="3" name="Subtitle 2">
            <a:extLst>
              <a:ext uri="{FF2B5EF4-FFF2-40B4-BE49-F238E27FC236}">
                <a16:creationId xmlns:a16="http://schemas.microsoft.com/office/drawing/2014/main" id="{5DF9C3C6-30BF-B77E-3B68-3DB6B6226AE3}"/>
              </a:ext>
            </a:extLst>
          </p:cNvPr>
          <p:cNvSpPr>
            <a:spLocks noGrp="1"/>
          </p:cNvSpPr>
          <p:nvPr>
            <p:ph type="subTitle" idx="1"/>
          </p:nvPr>
        </p:nvSpPr>
        <p:spPr>
          <a:xfrm>
            <a:off x="857250" y="5202944"/>
            <a:ext cx="5143500" cy="2391656"/>
          </a:xfrm>
          <a:prstGeom prst="rect">
            <a:avLst/>
          </a:prstGeom>
        </p:spPr>
        <p:txBody>
          <a:bodyPr/>
          <a:lstStyle>
            <a:lvl1pPr marL="0" indent="0" algn="ctr">
              <a:buNone/>
              <a:defRPr sz="3467"/>
            </a:lvl1pPr>
            <a:lvl2pPr marL="660380" indent="0" algn="ctr">
              <a:buNone/>
              <a:defRPr sz="2889"/>
            </a:lvl2pPr>
            <a:lvl3pPr marL="1320759" indent="0" algn="ctr">
              <a:buNone/>
              <a:defRPr sz="2600"/>
            </a:lvl3pPr>
            <a:lvl4pPr marL="1981139" indent="0" algn="ctr">
              <a:buNone/>
              <a:defRPr sz="2311"/>
            </a:lvl4pPr>
            <a:lvl5pPr marL="2641519" indent="0" algn="ctr">
              <a:buNone/>
              <a:defRPr sz="2311"/>
            </a:lvl5pPr>
            <a:lvl6pPr marL="3301898" indent="0" algn="ctr">
              <a:buNone/>
              <a:defRPr sz="2311"/>
            </a:lvl6pPr>
            <a:lvl7pPr marL="3962278" indent="0" algn="ctr">
              <a:buNone/>
              <a:defRPr sz="2311"/>
            </a:lvl7pPr>
            <a:lvl8pPr marL="4622658" indent="0" algn="ctr">
              <a:buNone/>
              <a:defRPr sz="2311"/>
            </a:lvl8pPr>
            <a:lvl9pPr marL="5283037" indent="0" algn="ctr">
              <a:buNone/>
              <a:defRPr sz="2311"/>
            </a:lvl9pPr>
          </a:lstStyle>
          <a:p>
            <a:r>
              <a:rPr lang="en-US"/>
              <a:t>Click to edit Master subtitle style</a:t>
            </a:r>
          </a:p>
        </p:txBody>
      </p:sp>
      <p:sp>
        <p:nvSpPr>
          <p:cNvPr id="4" name="Date Placeholder 3">
            <a:extLst>
              <a:ext uri="{FF2B5EF4-FFF2-40B4-BE49-F238E27FC236}">
                <a16:creationId xmlns:a16="http://schemas.microsoft.com/office/drawing/2014/main" id="{230B5D55-CA0D-132C-5ACF-16A1B9BFA651}"/>
              </a:ext>
            </a:extLst>
          </p:cNvPr>
          <p:cNvSpPr>
            <a:spLocks noGrp="1"/>
          </p:cNvSpPr>
          <p:nvPr>
            <p:ph type="dt" sz="half" idx="10"/>
          </p:nvPr>
        </p:nvSpPr>
        <p:spPr>
          <a:xfrm>
            <a:off x="471488" y="9181395"/>
            <a:ext cx="1543050" cy="527403"/>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9B28AB21-9259-9A8C-E5E3-E8B4AC68DE38}"/>
              </a:ext>
            </a:extLst>
          </p:cNvPr>
          <p:cNvSpPr>
            <a:spLocks noGrp="1"/>
          </p:cNvSpPr>
          <p:nvPr>
            <p:ph type="ftr" sz="quarter" idx="11"/>
          </p:nvPr>
        </p:nvSpPr>
        <p:spPr>
          <a:xfrm>
            <a:off x="2271713" y="9181395"/>
            <a:ext cx="2314575" cy="527403"/>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A65A596-31D1-2D5E-26BE-28814F7DC097}"/>
              </a:ext>
            </a:extLst>
          </p:cNvPr>
          <p:cNvSpPr>
            <a:spLocks noGrp="1"/>
          </p:cNvSpPr>
          <p:nvPr>
            <p:ph type="sldNum" sz="quarter" idx="12"/>
          </p:nvPr>
        </p:nvSpPr>
        <p:spPr>
          <a:xfrm>
            <a:off x="4843463" y="9181395"/>
            <a:ext cx="1543050" cy="527403"/>
          </a:xfrm>
          <a:prstGeom prst="rect">
            <a:avLst/>
          </a:prstGeom>
        </p:spPr>
        <p:txBody>
          <a:bodyPr/>
          <a:lstStyle/>
          <a:p>
            <a:fld id="{16258F8D-000C-F04E-A479-E4600E5CCDC5}" type="slidenum">
              <a:rPr lang="en-US" smtClean="0"/>
              <a:t>‹#›</a:t>
            </a:fld>
            <a:endParaRPr lang="en-US"/>
          </a:p>
        </p:txBody>
      </p:sp>
      <p:pic>
        <p:nvPicPr>
          <p:cNvPr id="7" name="Picture 6" descr="A pink heart with black background&#10;&#10;Description automatically generated">
            <a:extLst>
              <a:ext uri="{FF2B5EF4-FFF2-40B4-BE49-F238E27FC236}">
                <a16:creationId xmlns:a16="http://schemas.microsoft.com/office/drawing/2014/main" id="{5C966845-81E0-F953-B3F4-B1989197A3CE}"/>
              </a:ext>
            </a:extLst>
          </p:cNvPr>
          <p:cNvPicPr>
            <a:picLocks noChangeAspect="1"/>
          </p:cNvPicPr>
          <p:nvPr userDrawn="1"/>
        </p:nvPicPr>
        <p:blipFill>
          <a:blip r:embed="rId2"/>
          <a:stretch>
            <a:fillRect/>
          </a:stretch>
        </p:blipFill>
        <p:spPr>
          <a:xfrm>
            <a:off x="6277844" y="333375"/>
            <a:ext cx="393037" cy="496799"/>
          </a:xfrm>
          <a:prstGeom prst="rect">
            <a:avLst/>
          </a:prstGeom>
        </p:spPr>
      </p:pic>
    </p:spTree>
    <p:extLst>
      <p:ext uri="{BB962C8B-B14F-4D97-AF65-F5344CB8AC3E}">
        <p14:creationId xmlns:p14="http://schemas.microsoft.com/office/powerpoint/2010/main" val="32138279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4" name="Slide Number Placeholder 5">
            <a:extLst>
              <a:ext uri="{FF2B5EF4-FFF2-40B4-BE49-F238E27FC236}">
                <a16:creationId xmlns:a16="http://schemas.microsoft.com/office/drawing/2014/main" id="{5B5A8611-B699-C3F4-B8DB-4A2673B3699A}"/>
              </a:ext>
            </a:extLst>
          </p:cNvPr>
          <p:cNvSpPr>
            <a:spLocks noGrp="1"/>
          </p:cNvSpPr>
          <p:nvPr>
            <p:ph type="sldNum" sz="quarter" idx="4"/>
          </p:nvPr>
        </p:nvSpPr>
        <p:spPr>
          <a:xfrm>
            <a:off x="6049203" y="9157718"/>
            <a:ext cx="620381" cy="266740"/>
          </a:xfrm>
          <a:prstGeom prst="rect">
            <a:avLst/>
          </a:prstGeom>
        </p:spPr>
        <p:txBody>
          <a:bodyPr vert="horz" wrap="square" lIns="0" tIns="0" rIns="0" bIns="0" rtlCol="0" anchor="ctr">
            <a:spAutoFit/>
          </a:bodyPr>
          <a:lstStyle>
            <a:lvl1pPr algn="r">
              <a:defRPr sz="1733" b="1" i="0">
                <a:solidFill>
                  <a:srgbClr val="171B22"/>
                </a:solidFill>
                <a:latin typeface="Uniform Rnd Cond Bold" pitchFamily="2" charset="77"/>
              </a:defRPr>
            </a:lvl1pPr>
          </a:lstStyle>
          <a:p>
            <a:fld id="{16258F8D-000C-F04E-A479-E4600E5CCDC5}" type="slidenum">
              <a:rPr lang="en-US" smtClean="0"/>
              <a:pPr/>
              <a:t>‹#›</a:t>
            </a:fld>
            <a:endParaRPr lang="en-US" dirty="0"/>
          </a:p>
        </p:txBody>
      </p:sp>
      <p:sp>
        <p:nvSpPr>
          <p:cNvPr id="2" name="Title 12">
            <a:extLst>
              <a:ext uri="{FF2B5EF4-FFF2-40B4-BE49-F238E27FC236}">
                <a16:creationId xmlns:a16="http://schemas.microsoft.com/office/drawing/2014/main" id="{4D926F93-9CBC-433A-2322-F237582EFFD5}"/>
              </a:ext>
            </a:extLst>
          </p:cNvPr>
          <p:cNvSpPr>
            <a:spLocks noGrp="1"/>
          </p:cNvSpPr>
          <p:nvPr>
            <p:ph type="title" hasCustomPrompt="1"/>
          </p:nvPr>
        </p:nvSpPr>
        <p:spPr>
          <a:xfrm>
            <a:off x="188417" y="481542"/>
            <a:ext cx="4860429" cy="720197"/>
          </a:xfrm>
          <a:prstGeom prst="rect">
            <a:avLst/>
          </a:prstGeom>
        </p:spPr>
        <p:txBody>
          <a:bodyPr wrap="square" lIns="0" tIns="0" rIns="0" bIns="0" anchor="t" anchorCtr="0">
            <a:spAutoFit/>
          </a:bodyPr>
          <a:lstStyle>
            <a:lvl1pPr>
              <a:defRPr sz="5200" b="1" i="0">
                <a:latin typeface="Uniform Rnd Cond Bold" pitchFamily="2" charset="77"/>
              </a:defRPr>
            </a:lvl1pPr>
          </a:lstStyle>
          <a:p>
            <a:r>
              <a:rPr lang="en-GB" dirty="0"/>
              <a:t>Insert title here</a:t>
            </a:r>
            <a:endParaRPr lang="en-US" dirty="0"/>
          </a:p>
        </p:txBody>
      </p:sp>
      <p:sp>
        <p:nvSpPr>
          <p:cNvPr id="3" name="Text Placeholder 17">
            <a:extLst>
              <a:ext uri="{FF2B5EF4-FFF2-40B4-BE49-F238E27FC236}">
                <a16:creationId xmlns:a16="http://schemas.microsoft.com/office/drawing/2014/main" id="{C2C133C2-B3F4-F369-B672-9A37EDAB57C0}"/>
              </a:ext>
            </a:extLst>
          </p:cNvPr>
          <p:cNvSpPr>
            <a:spLocks noGrp="1"/>
          </p:cNvSpPr>
          <p:nvPr>
            <p:ph type="body" sz="quarter" idx="10" hasCustomPrompt="1"/>
          </p:nvPr>
        </p:nvSpPr>
        <p:spPr>
          <a:xfrm>
            <a:off x="188417" y="2036234"/>
            <a:ext cx="4860428" cy="7388225"/>
          </a:xfrm>
          <a:prstGeom prst="rect">
            <a:avLst/>
          </a:prstGeom>
        </p:spPr>
        <p:txBody>
          <a:bodyPr lIns="0" tIns="0" rIns="0" bIns="0" numCol="1" spcCol="360000">
            <a:noAutofit/>
          </a:bodyPr>
          <a:lstStyle>
            <a:lvl1pPr marL="0" indent="0" algn="l" fontAlgn="auto">
              <a:lnSpc>
                <a:spcPct val="150000"/>
              </a:lnSpc>
              <a:spcAft>
                <a:spcPts val="2889"/>
              </a:spcAft>
              <a:buNone/>
              <a:defRPr sz="2311" b="0" i="0">
                <a:latin typeface="Arial" panose="020B0604020202020204" pitchFamily="34" charset="0"/>
              </a:defRPr>
            </a:lvl1pPr>
            <a:lvl2pPr marL="268280" indent="-268280" algn="l" fontAlgn="auto">
              <a:lnSpc>
                <a:spcPct val="150000"/>
              </a:lnSpc>
              <a:spcAft>
                <a:spcPts val="2889"/>
              </a:spcAft>
              <a:tabLst/>
              <a:defRPr sz="2311" b="0" i="0">
                <a:latin typeface="Arial" panose="020B0604020202020204" pitchFamily="34" charset="0"/>
              </a:defRPr>
            </a:lvl2pPr>
            <a:lvl3pPr marL="525094" indent="-256814" algn="l" fontAlgn="auto">
              <a:lnSpc>
                <a:spcPct val="150000"/>
              </a:lnSpc>
              <a:spcAft>
                <a:spcPts val="2889"/>
              </a:spcAft>
              <a:tabLst/>
              <a:defRPr sz="2311" b="0" i="0">
                <a:latin typeface="Arial" panose="020B0604020202020204" pitchFamily="34" charset="0"/>
              </a:defRPr>
            </a:lvl3pPr>
            <a:lvl4pPr marL="781909" indent="-256814" algn="l" fontAlgn="auto">
              <a:lnSpc>
                <a:spcPct val="150000"/>
              </a:lnSpc>
              <a:spcAft>
                <a:spcPts val="2889"/>
              </a:spcAft>
              <a:tabLst/>
              <a:defRPr sz="2311" b="0" i="0">
                <a:latin typeface="Arial" panose="020B0604020202020204" pitchFamily="34" charset="0"/>
              </a:defRPr>
            </a:lvl4pPr>
            <a:lvl5pPr marL="1036429" indent="-254522" algn="l" fontAlgn="auto">
              <a:lnSpc>
                <a:spcPct val="150000"/>
              </a:lnSpc>
              <a:spcAft>
                <a:spcPts val="2889"/>
              </a:spcAft>
              <a:tabLst/>
              <a:defRPr sz="2311" b="0" i="0">
                <a:latin typeface="Arial" panose="020B0604020202020204" pitchFamily="34" charset="0"/>
              </a:defRPr>
            </a:lvl5pPr>
          </a:lstStyle>
          <a:p>
            <a:pPr lvl="0"/>
            <a:r>
              <a:rPr lang="en-GB" dirty="0"/>
              <a:t>Insert text here</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4" name="Picture 3" descr="A pink heart with black background&#10;&#10;Description automatically generated">
            <a:extLst>
              <a:ext uri="{FF2B5EF4-FFF2-40B4-BE49-F238E27FC236}">
                <a16:creationId xmlns:a16="http://schemas.microsoft.com/office/drawing/2014/main" id="{8D45541F-4882-B4B3-FE74-A8D778829C9D}"/>
              </a:ext>
            </a:extLst>
          </p:cNvPr>
          <p:cNvPicPr>
            <a:picLocks noChangeAspect="1"/>
          </p:cNvPicPr>
          <p:nvPr userDrawn="1"/>
        </p:nvPicPr>
        <p:blipFill>
          <a:blip r:embed="rId2"/>
          <a:stretch>
            <a:fillRect/>
          </a:stretch>
        </p:blipFill>
        <p:spPr>
          <a:xfrm>
            <a:off x="6277844" y="333375"/>
            <a:ext cx="393037" cy="496799"/>
          </a:xfrm>
          <a:prstGeom prst="rect">
            <a:avLst/>
          </a:prstGeom>
        </p:spPr>
      </p:pic>
    </p:spTree>
    <p:extLst>
      <p:ext uri="{BB962C8B-B14F-4D97-AF65-F5344CB8AC3E}">
        <p14:creationId xmlns:p14="http://schemas.microsoft.com/office/powerpoint/2010/main" val="3017558248"/>
      </p:ext>
    </p:extLst>
  </p:cSld>
  <p:clrMapOvr>
    <a:masterClrMapping/>
  </p:clrMapOvr>
  <p:extLst>
    <p:ext uri="{DCECCB84-F9BA-43D5-87BE-67443E8EF086}">
      <p15:sldGuideLst xmlns:p15="http://schemas.microsoft.com/office/powerpoint/2012/main">
        <p15:guide id="7" pos="318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F841291C-81C8-9935-BF3C-CFAC4DA92630}"/>
              </a:ext>
            </a:extLst>
          </p:cNvPr>
          <p:cNvSpPr>
            <a:spLocks noGrp="1"/>
          </p:cNvSpPr>
          <p:nvPr>
            <p:ph type="title" hasCustomPrompt="1"/>
          </p:nvPr>
        </p:nvSpPr>
        <p:spPr>
          <a:xfrm>
            <a:off x="188417" y="481542"/>
            <a:ext cx="4864479" cy="7859065"/>
          </a:xfrm>
          <a:prstGeom prst="rect">
            <a:avLst/>
          </a:prstGeom>
        </p:spPr>
        <p:txBody>
          <a:bodyPr wrap="square" lIns="0" tIns="0" rIns="0" bIns="0" anchor="b" anchorCtr="0">
            <a:normAutofit/>
          </a:bodyPr>
          <a:lstStyle>
            <a:lvl1pPr>
              <a:defRPr sz="6933" b="1" i="0">
                <a:latin typeface="Uniform Rnd Cond Bold" pitchFamily="2" charset="77"/>
              </a:defRPr>
            </a:lvl1pPr>
          </a:lstStyle>
          <a:p>
            <a:r>
              <a:rPr lang="en-GB" dirty="0"/>
              <a:t>Insert large quote text here</a:t>
            </a:r>
            <a:endParaRPr lang="en-US" dirty="0"/>
          </a:p>
        </p:txBody>
      </p:sp>
      <p:sp>
        <p:nvSpPr>
          <p:cNvPr id="3" name="Slide Number Placeholder 5">
            <a:extLst>
              <a:ext uri="{FF2B5EF4-FFF2-40B4-BE49-F238E27FC236}">
                <a16:creationId xmlns:a16="http://schemas.microsoft.com/office/drawing/2014/main" id="{8D58447D-9845-6B7D-BBB4-5C50DDD2102C}"/>
              </a:ext>
            </a:extLst>
          </p:cNvPr>
          <p:cNvSpPr>
            <a:spLocks noGrp="1"/>
          </p:cNvSpPr>
          <p:nvPr>
            <p:ph type="sldNum" sz="quarter" idx="4"/>
          </p:nvPr>
        </p:nvSpPr>
        <p:spPr>
          <a:xfrm>
            <a:off x="6049203" y="9157718"/>
            <a:ext cx="620381" cy="266740"/>
          </a:xfrm>
          <a:prstGeom prst="rect">
            <a:avLst/>
          </a:prstGeom>
        </p:spPr>
        <p:txBody>
          <a:bodyPr vert="horz" wrap="square" lIns="0" tIns="0" rIns="0" bIns="0" rtlCol="0" anchor="ctr">
            <a:spAutoFit/>
          </a:bodyPr>
          <a:lstStyle>
            <a:lvl1pPr algn="r">
              <a:defRPr sz="1733" b="1" i="0">
                <a:solidFill>
                  <a:srgbClr val="171B22"/>
                </a:solidFill>
                <a:latin typeface="Uniform Rnd Cond Bold" pitchFamily="2" charset="77"/>
              </a:defRPr>
            </a:lvl1pPr>
          </a:lstStyle>
          <a:p>
            <a:fld id="{16258F8D-000C-F04E-A479-E4600E5CCDC5}" type="slidenum">
              <a:rPr lang="en-US" smtClean="0"/>
              <a:pPr/>
              <a:t>‹#›</a:t>
            </a:fld>
            <a:endParaRPr lang="en-US" dirty="0"/>
          </a:p>
        </p:txBody>
      </p:sp>
      <p:sp>
        <p:nvSpPr>
          <p:cNvPr id="5" name="Text Placeholder 4">
            <a:extLst>
              <a:ext uri="{FF2B5EF4-FFF2-40B4-BE49-F238E27FC236}">
                <a16:creationId xmlns:a16="http://schemas.microsoft.com/office/drawing/2014/main" id="{D19AAA81-01FA-463B-3649-FCF8A4EE717D}"/>
              </a:ext>
            </a:extLst>
          </p:cNvPr>
          <p:cNvSpPr>
            <a:spLocks noGrp="1"/>
          </p:cNvSpPr>
          <p:nvPr>
            <p:ph type="body" sz="quarter" idx="10" hasCustomPrompt="1"/>
          </p:nvPr>
        </p:nvSpPr>
        <p:spPr>
          <a:xfrm>
            <a:off x="188418" y="9064360"/>
            <a:ext cx="4860428" cy="360099"/>
          </a:xfrm>
          <a:prstGeom prst="rect">
            <a:avLst/>
          </a:prstGeom>
        </p:spPr>
        <p:txBody>
          <a:bodyPr lIns="0" tIns="0" rIns="0" bIns="0" anchor="b" anchorCtr="0">
            <a:spAutoFit/>
          </a:bodyPr>
          <a:lstStyle>
            <a:lvl1pPr marL="0" indent="0">
              <a:buNone/>
              <a:defRPr sz="2600">
                <a:solidFill>
                  <a:srgbClr val="D93F67"/>
                </a:solidFill>
              </a:defRPr>
            </a:lvl1pPr>
          </a:lstStyle>
          <a:p>
            <a:pPr lvl="0"/>
            <a:r>
              <a:rPr lang="en-GB" dirty="0"/>
              <a:t>Insert detail text here</a:t>
            </a:r>
            <a:endParaRPr lang="en-US" dirty="0"/>
          </a:p>
        </p:txBody>
      </p:sp>
      <p:pic>
        <p:nvPicPr>
          <p:cNvPr id="2" name="Picture 1" descr="A pink heart with black background&#10;&#10;Description automatically generated">
            <a:extLst>
              <a:ext uri="{FF2B5EF4-FFF2-40B4-BE49-F238E27FC236}">
                <a16:creationId xmlns:a16="http://schemas.microsoft.com/office/drawing/2014/main" id="{485CA922-A98C-FECB-B9CB-077A28BB3F3E}"/>
              </a:ext>
            </a:extLst>
          </p:cNvPr>
          <p:cNvPicPr>
            <a:picLocks noChangeAspect="1"/>
          </p:cNvPicPr>
          <p:nvPr userDrawn="1"/>
        </p:nvPicPr>
        <p:blipFill>
          <a:blip r:embed="rId2"/>
          <a:stretch>
            <a:fillRect/>
          </a:stretch>
        </p:blipFill>
        <p:spPr>
          <a:xfrm>
            <a:off x="6277844" y="333375"/>
            <a:ext cx="393037" cy="496799"/>
          </a:xfrm>
          <a:prstGeom prst="rect">
            <a:avLst/>
          </a:prstGeom>
        </p:spPr>
      </p:pic>
    </p:spTree>
    <p:extLst>
      <p:ext uri="{BB962C8B-B14F-4D97-AF65-F5344CB8AC3E}">
        <p14:creationId xmlns:p14="http://schemas.microsoft.com/office/powerpoint/2010/main" val="2032371279"/>
      </p:ext>
    </p:extLst>
  </p:cSld>
  <p:clrMapOvr>
    <a:masterClrMapping/>
  </p:clrMapOvr>
  <p:extLst>
    <p:ext uri="{DCECCB84-F9BA-43D5-87BE-67443E8EF086}">
      <p15:sldGuideLst xmlns:p15="http://schemas.microsoft.com/office/powerpoint/2012/main">
        <p15:guide id="7" pos="318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Copy &amp; Imag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A7D80A3F-5C60-3394-2445-B153395B1FA1}"/>
              </a:ext>
            </a:extLst>
          </p:cNvPr>
          <p:cNvSpPr>
            <a:spLocks noGrp="1"/>
          </p:cNvSpPr>
          <p:nvPr>
            <p:ph type="pic" sz="quarter" idx="10" hasCustomPrompt="1"/>
          </p:nvPr>
        </p:nvSpPr>
        <p:spPr>
          <a:xfrm>
            <a:off x="3429001" y="0"/>
            <a:ext cx="3428999" cy="9906000"/>
          </a:xfrm>
          <a:prstGeom prst="rect">
            <a:avLst/>
          </a:prstGeom>
          <a:solidFill>
            <a:schemeClr val="bg1">
              <a:lumMod val="95000"/>
            </a:schemeClr>
          </a:solidFill>
        </p:spPr>
        <p:txBody>
          <a:bodyPr anchor="ctr"/>
          <a:lstStyle>
            <a:lvl1pPr marL="0" indent="0" algn="ctr">
              <a:buNone/>
              <a:defRPr i="1"/>
            </a:lvl1pPr>
          </a:lstStyle>
          <a:p>
            <a:r>
              <a:rPr lang="en-US" dirty="0"/>
              <a:t>Insert image here</a:t>
            </a:r>
          </a:p>
        </p:txBody>
      </p:sp>
      <p:sp>
        <p:nvSpPr>
          <p:cNvPr id="7" name="Title 12">
            <a:extLst>
              <a:ext uri="{FF2B5EF4-FFF2-40B4-BE49-F238E27FC236}">
                <a16:creationId xmlns:a16="http://schemas.microsoft.com/office/drawing/2014/main" id="{7D782332-635A-A05B-3F5A-7578AA37D08E}"/>
              </a:ext>
            </a:extLst>
          </p:cNvPr>
          <p:cNvSpPr>
            <a:spLocks noGrp="1"/>
          </p:cNvSpPr>
          <p:nvPr>
            <p:ph type="title" hasCustomPrompt="1"/>
          </p:nvPr>
        </p:nvSpPr>
        <p:spPr>
          <a:xfrm>
            <a:off x="188417" y="481542"/>
            <a:ext cx="3037880" cy="1440394"/>
          </a:xfrm>
          <a:prstGeom prst="rect">
            <a:avLst/>
          </a:prstGeom>
        </p:spPr>
        <p:txBody>
          <a:bodyPr wrap="square" lIns="0" tIns="0" rIns="0" bIns="0" anchor="t" anchorCtr="0">
            <a:spAutoFit/>
          </a:bodyPr>
          <a:lstStyle>
            <a:lvl1pPr>
              <a:defRPr sz="5200" b="1" i="0">
                <a:latin typeface="Uniform Rnd Cond Bold" pitchFamily="2" charset="77"/>
              </a:defRPr>
            </a:lvl1pPr>
          </a:lstStyle>
          <a:p>
            <a:r>
              <a:rPr lang="en-GB" dirty="0"/>
              <a:t>Insert title here</a:t>
            </a:r>
            <a:endParaRPr lang="en-US" dirty="0"/>
          </a:p>
        </p:txBody>
      </p:sp>
      <p:sp>
        <p:nvSpPr>
          <p:cNvPr id="8" name="Text Placeholder 17">
            <a:extLst>
              <a:ext uri="{FF2B5EF4-FFF2-40B4-BE49-F238E27FC236}">
                <a16:creationId xmlns:a16="http://schemas.microsoft.com/office/drawing/2014/main" id="{6B4921F6-311F-62AA-5819-6D54E97B0D75}"/>
              </a:ext>
            </a:extLst>
          </p:cNvPr>
          <p:cNvSpPr>
            <a:spLocks noGrp="1"/>
          </p:cNvSpPr>
          <p:nvPr>
            <p:ph type="body" sz="quarter" idx="11" hasCustomPrompt="1"/>
          </p:nvPr>
        </p:nvSpPr>
        <p:spPr>
          <a:xfrm>
            <a:off x="188417" y="2722259"/>
            <a:ext cx="3037880" cy="6702199"/>
          </a:xfrm>
          <a:prstGeom prst="rect">
            <a:avLst/>
          </a:prstGeom>
        </p:spPr>
        <p:txBody>
          <a:bodyPr lIns="0" tIns="0" rIns="0" bIns="0" numCol="1" spcCol="360000">
            <a:noAutofit/>
          </a:bodyPr>
          <a:lstStyle>
            <a:lvl1pPr marL="0" indent="0" algn="l" fontAlgn="auto">
              <a:lnSpc>
                <a:spcPct val="150000"/>
              </a:lnSpc>
              <a:spcAft>
                <a:spcPts val="2889"/>
              </a:spcAft>
              <a:buNone/>
              <a:defRPr sz="2311" b="0" i="0">
                <a:latin typeface="Arial" panose="020B0604020202020204" pitchFamily="34" charset="0"/>
              </a:defRPr>
            </a:lvl1pPr>
            <a:lvl2pPr marL="268280" indent="-268280" algn="l" fontAlgn="auto">
              <a:lnSpc>
                <a:spcPct val="150000"/>
              </a:lnSpc>
              <a:spcAft>
                <a:spcPts val="2889"/>
              </a:spcAft>
              <a:tabLst/>
              <a:defRPr sz="2311" b="0" i="0">
                <a:latin typeface="Arial" panose="020B0604020202020204" pitchFamily="34" charset="0"/>
              </a:defRPr>
            </a:lvl2pPr>
            <a:lvl3pPr marL="525094" indent="-256814" algn="l" fontAlgn="auto">
              <a:lnSpc>
                <a:spcPct val="150000"/>
              </a:lnSpc>
              <a:spcAft>
                <a:spcPts val="2889"/>
              </a:spcAft>
              <a:tabLst/>
              <a:defRPr sz="2311" b="0" i="0">
                <a:latin typeface="Arial" panose="020B0604020202020204" pitchFamily="34" charset="0"/>
              </a:defRPr>
            </a:lvl3pPr>
            <a:lvl4pPr marL="781909" indent="-256814" algn="l" fontAlgn="auto">
              <a:lnSpc>
                <a:spcPct val="150000"/>
              </a:lnSpc>
              <a:spcAft>
                <a:spcPts val="2889"/>
              </a:spcAft>
              <a:tabLst/>
              <a:defRPr sz="2311" b="0" i="0">
                <a:latin typeface="Arial" panose="020B0604020202020204" pitchFamily="34" charset="0"/>
              </a:defRPr>
            </a:lvl4pPr>
            <a:lvl5pPr marL="1036429" indent="-254522" algn="l" fontAlgn="auto">
              <a:lnSpc>
                <a:spcPct val="150000"/>
              </a:lnSpc>
              <a:spcAft>
                <a:spcPts val="2889"/>
              </a:spcAft>
              <a:tabLst/>
              <a:defRPr sz="2311" b="0" i="0">
                <a:latin typeface="Arial" panose="020B0604020202020204" pitchFamily="34" charset="0"/>
              </a:defRPr>
            </a:lvl5pPr>
          </a:lstStyle>
          <a:p>
            <a:pPr lvl="0"/>
            <a:r>
              <a:rPr lang="en-GB" dirty="0"/>
              <a:t>Insert text here</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21" name="Text Placeholder 17">
            <a:extLst>
              <a:ext uri="{FF2B5EF4-FFF2-40B4-BE49-F238E27FC236}">
                <a16:creationId xmlns:a16="http://schemas.microsoft.com/office/drawing/2014/main" id="{796FA4F2-7531-90BA-E921-7659D2E81CBA}"/>
              </a:ext>
            </a:extLst>
          </p:cNvPr>
          <p:cNvSpPr>
            <a:spLocks noGrp="1"/>
          </p:cNvSpPr>
          <p:nvPr>
            <p:ph type="body" sz="quarter" idx="12" hasCustomPrompt="1"/>
          </p:nvPr>
        </p:nvSpPr>
        <p:spPr>
          <a:xfrm>
            <a:off x="6448859" y="481542"/>
            <a:ext cx="220725" cy="717599"/>
          </a:xfrm>
          <a:prstGeom prst="rect">
            <a:avLst/>
          </a:prstGeom>
          <a:blipFill dpi="0" rotWithShape="1">
            <a:blip r:embed="rId2"/>
            <a:srcRect/>
            <a:stretch>
              <a:fillRect/>
            </a:stretch>
          </a:blipFill>
        </p:spPr>
        <p:txBody>
          <a:bodyPr lIns="0" tIns="0" rIns="0" bIns="0" numCol="1" spcCol="360000">
            <a:noAutofit/>
          </a:bodyPr>
          <a:lstStyle>
            <a:lvl1pPr marL="0" indent="0" algn="l" fontAlgn="auto">
              <a:lnSpc>
                <a:spcPct val="150000"/>
              </a:lnSpc>
              <a:spcAft>
                <a:spcPts val="2889"/>
              </a:spcAft>
              <a:buNone/>
              <a:defRPr sz="2311" b="0" i="0">
                <a:latin typeface="Arial" panose="020B0604020202020204" pitchFamily="34" charset="0"/>
              </a:defRPr>
            </a:lvl1pPr>
            <a:lvl2pPr marL="268280" indent="-268280" algn="l" fontAlgn="auto">
              <a:lnSpc>
                <a:spcPct val="150000"/>
              </a:lnSpc>
              <a:spcAft>
                <a:spcPts val="2889"/>
              </a:spcAft>
              <a:tabLst/>
              <a:defRPr sz="2311" b="0" i="0">
                <a:latin typeface="Frutiger LT Pro 45 Light" panose="020B0403030504020204" pitchFamily="34" charset="77"/>
              </a:defRPr>
            </a:lvl2pPr>
            <a:lvl3pPr marL="525094" indent="-256814" algn="l" fontAlgn="auto">
              <a:lnSpc>
                <a:spcPct val="150000"/>
              </a:lnSpc>
              <a:spcAft>
                <a:spcPts val="2889"/>
              </a:spcAft>
              <a:tabLst/>
              <a:defRPr sz="2311" b="0" i="0">
                <a:latin typeface="Frutiger LT Pro 45 Light" panose="020B0403030504020204" pitchFamily="34" charset="77"/>
              </a:defRPr>
            </a:lvl3pPr>
            <a:lvl4pPr marL="781909" indent="-256814" algn="l" fontAlgn="auto">
              <a:lnSpc>
                <a:spcPct val="150000"/>
              </a:lnSpc>
              <a:spcAft>
                <a:spcPts val="2889"/>
              </a:spcAft>
              <a:tabLst/>
              <a:defRPr sz="2311" b="0" i="0">
                <a:latin typeface="Frutiger LT Pro 45 Light" panose="020B0403030504020204" pitchFamily="34" charset="77"/>
              </a:defRPr>
            </a:lvl4pPr>
            <a:lvl5pPr marL="1036429" indent="-254522" algn="l" fontAlgn="auto">
              <a:lnSpc>
                <a:spcPct val="150000"/>
              </a:lnSpc>
              <a:spcAft>
                <a:spcPts val="2889"/>
              </a:spcAft>
              <a:tabLst/>
              <a:defRPr sz="2311" b="0" i="0">
                <a:latin typeface="Frutiger LT Pro 45 Light" panose="020B0403030504020204" pitchFamily="34" charset="77"/>
              </a:defRPr>
            </a:lvl5pPr>
          </a:lstStyle>
          <a:p>
            <a:pPr lvl="0"/>
            <a:r>
              <a:rPr lang="en-GB" dirty="0"/>
              <a:t> </a:t>
            </a:r>
            <a:endParaRPr lang="en-US" dirty="0"/>
          </a:p>
        </p:txBody>
      </p:sp>
    </p:spTree>
    <p:extLst>
      <p:ext uri="{BB962C8B-B14F-4D97-AF65-F5344CB8AC3E}">
        <p14:creationId xmlns:p14="http://schemas.microsoft.com/office/powerpoint/2010/main" val="2413317507"/>
      </p:ext>
    </p:extLst>
  </p:cSld>
  <p:clrMapOvr>
    <a:masterClrMapping/>
  </p:clrMapOvr>
  <p:extLst>
    <p:ext uri="{DCECCB84-F9BA-43D5-87BE-67443E8EF086}">
      <p15:sldGuideLst xmlns:p15="http://schemas.microsoft.com/office/powerpoint/2012/main">
        <p15:guide id="7" pos="2160" userDrawn="1">
          <p15:clr>
            <a:srgbClr val="FBAE40"/>
          </p15:clr>
        </p15:guide>
        <p15:guide id="8" pos="2032"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Copy &amp; Imag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A7D80A3F-5C60-3394-2445-B153395B1FA1}"/>
              </a:ext>
            </a:extLst>
          </p:cNvPr>
          <p:cNvSpPr>
            <a:spLocks noGrp="1"/>
          </p:cNvSpPr>
          <p:nvPr>
            <p:ph type="pic" sz="quarter" idx="10" hasCustomPrompt="1"/>
          </p:nvPr>
        </p:nvSpPr>
        <p:spPr>
          <a:xfrm>
            <a:off x="3429001" y="0"/>
            <a:ext cx="3428999" cy="9906000"/>
          </a:xfrm>
          <a:prstGeom prst="rect">
            <a:avLst/>
          </a:prstGeom>
          <a:solidFill>
            <a:schemeClr val="bg1">
              <a:lumMod val="95000"/>
            </a:schemeClr>
          </a:solidFill>
        </p:spPr>
        <p:txBody>
          <a:bodyPr anchor="ctr"/>
          <a:lstStyle>
            <a:lvl1pPr marL="0" indent="0" algn="ctr">
              <a:buNone/>
              <a:defRPr i="1"/>
            </a:lvl1pPr>
          </a:lstStyle>
          <a:p>
            <a:r>
              <a:rPr lang="en-US" dirty="0"/>
              <a:t>Insert image here</a:t>
            </a:r>
          </a:p>
        </p:txBody>
      </p:sp>
      <p:sp>
        <p:nvSpPr>
          <p:cNvPr id="21" name="Text Placeholder 17">
            <a:extLst>
              <a:ext uri="{FF2B5EF4-FFF2-40B4-BE49-F238E27FC236}">
                <a16:creationId xmlns:a16="http://schemas.microsoft.com/office/drawing/2014/main" id="{796FA4F2-7531-90BA-E921-7659D2E81CBA}"/>
              </a:ext>
            </a:extLst>
          </p:cNvPr>
          <p:cNvSpPr>
            <a:spLocks noGrp="1"/>
          </p:cNvSpPr>
          <p:nvPr>
            <p:ph type="body" sz="quarter" idx="12" hasCustomPrompt="1"/>
          </p:nvPr>
        </p:nvSpPr>
        <p:spPr>
          <a:xfrm>
            <a:off x="6448859" y="481542"/>
            <a:ext cx="220725" cy="717599"/>
          </a:xfrm>
          <a:prstGeom prst="rect">
            <a:avLst/>
          </a:prstGeom>
          <a:blipFill dpi="0" rotWithShape="1">
            <a:blip r:embed="rId2"/>
            <a:srcRect/>
            <a:stretch>
              <a:fillRect/>
            </a:stretch>
          </a:blipFill>
        </p:spPr>
        <p:txBody>
          <a:bodyPr lIns="0" tIns="0" rIns="0" bIns="0" numCol="1" spcCol="360000">
            <a:noAutofit/>
          </a:bodyPr>
          <a:lstStyle>
            <a:lvl1pPr marL="0" indent="0" algn="l" fontAlgn="auto">
              <a:lnSpc>
                <a:spcPct val="150000"/>
              </a:lnSpc>
              <a:spcAft>
                <a:spcPts val="2889"/>
              </a:spcAft>
              <a:buNone/>
              <a:defRPr sz="2311" b="0" i="0">
                <a:latin typeface="Arial" panose="020B0604020202020204" pitchFamily="34" charset="0"/>
              </a:defRPr>
            </a:lvl1pPr>
            <a:lvl2pPr marL="268280" indent="-268280" algn="l" fontAlgn="auto">
              <a:lnSpc>
                <a:spcPct val="150000"/>
              </a:lnSpc>
              <a:spcAft>
                <a:spcPts val="2889"/>
              </a:spcAft>
              <a:tabLst/>
              <a:defRPr sz="2311" b="0" i="0">
                <a:latin typeface="Frutiger LT Pro 45 Light" panose="020B0403030504020204" pitchFamily="34" charset="77"/>
              </a:defRPr>
            </a:lvl2pPr>
            <a:lvl3pPr marL="525094" indent="-256814" algn="l" fontAlgn="auto">
              <a:lnSpc>
                <a:spcPct val="150000"/>
              </a:lnSpc>
              <a:spcAft>
                <a:spcPts val="2889"/>
              </a:spcAft>
              <a:tabLst/>
              <a:defRPr sz="2311" b="0" i="0">
                <a:latin typeface="Frutiger LT Pro 45 Light" panose="020B0403030504020204" pitchFamily="34" charset="77"/>
              </a:defRPr>
            </a:lvl3pPr>
            <a:lvl4pPr marL="781909" indent="-256814" algn="l" fontAlgn="auto">
              <a:lnSpc>
                <a:spcPct val="150000"/>
              </a:lnSpc>
              <a:spcAft>
                <a:spcPts val="2889"/>
              </a:spcAft>
              <a:tabLst/>
              <a:defRPr sz="2311" b="0" i="0">
                <a:latin typeface="Frutiger LT Pro 45 Light" panose="020B0403030504020204" pitchFamily="34" charset="77"/>
              </a:defRPr>
            </a:lvl4pPr>
            <a:lvl5pPr marL="1036429" indent="-254522" algn="l" fontAlgn="auto">
              <a:lnSpc>
                <a:spcPct val="150000"/>
              </a:lnSpc>
              <a:spcAft>
                <a:spcPts val="2889"/>
              </a:spcAft>
              <a:tabLst/>
              <a:defRPr sz="2311" b="0" i="0">
                <a:latin typeface="Frutiger LT Pro 45 Light" panose="020B0403030504020204" pitchFamily="34" charset="77"/>
              </a:defRPr>
            </a:lvl5pPr>
          </a:lstStyle>
          <a:p>
            <a:pPr lvl="0"/>
            <a:r>
              <a:rPr lang="en-GB" dirty="0"/>
              <a:t> </a:t>
            </a:r>
            <a:endParaRPr lang="en-US" dirty="0"/>
          </a:p>
        </p:txBody>
      </p:sp>
      <p:sp>
        <p:nvSpPr>
          <p:cNvPr id="2" name="Title 12">
            <a:extLst>
              <a:ext uri="{FF2B5EF4-FFF2-40B4-BE49-F238E27FC236}">
                <a16:creationId xmlns:a16="http://schemas.microsoft.com/office/drawing/2014/main" id="{A57FF85B-963F-76F8-B67A-6252C50F1F3A}"/>
              </a:ext>
            </a:extLst>
          </p:cNvPr>
          <p:cNvSpPr>
            <a:spLocks noGrp="1"/>
          </p:cNvSpPr>
          <p:nvPr>
            <p:ph type="title" hasCustomPrompt="1"/>
          </p:nvPr>
        </p:nvSpPr>
        <p:spPr>
          <a:xfrm>
            <a:off x="188417" y="481543"/>
            <a:ext cx="3037880" cy="8042509"/>
          </a:xfrm>
          <a:prstGeom prst="rect">
            <a:avLst/>
          </a:prstGeom>
        </p:spPr>
        <p:txBody>
          <a:bodyPr wrap="square" lIns="0" tIns="0" rIns="0" bIns="0" anchor="b" anchorCtr="0">
            <a:normAutofit/>
          </a:bodyPr>
          <a:lstStyle>
            <a:lvl1pPr>
              <a:defRPr sz="6933" b="1" i="0">
                <a:latin typeface="Uniform Rnd Cond Bold" pitchFamily="2" charset="77"/>
              </a:defRPr>
            </a:lvl1pPr>
          </a:lstStyle>
          <a:p>
            <a:r>
              <a:rPr lang="en-GB" dirty="0"/>
              <a:t>Insert large quote text here</a:t>
            </a:r>
            <a:endParaRPr lang="en-US" dirty="0"/>
          </a:p>
        </p:txBody>
      </p:sp>
      <p:sp>
        <p:nvSpPr>
          <p:cNvPr id="4" name="Text Placeholder 4">
            <a:extLst>
              <a:ext uri="{FF2B5EF4-FFF2-40B4-BE49-F238E27FC236}">
                <a16:creationId xmlns:a16="http://schemas.microsoft.com/office/drawing/2014/main" id="{45EC42AB-EFA5-05E4-88B0-FA85E36F1F3C}"/>
              </a:ext>
            </a:extLst>
          </p:cNvPr>
          <p:cNvSpPr>
            <a:spLocks noGrp="1"/>
          </p:cNvSpPr>
          <p:nvPr>
            <p:ph type="body" sz="quarter" idx="13" hasCustomPrompt="1"/>
          </p:nvPr>
        </p:nvSpPr>
        <p:spPr>
          <a:xfrm>
            <a:off x="188418" y="8704262"/>
            <a:ext cx="3037879" cy="720197"/>
          </a:xfrm>
          <a:prstGeom prst="rect">
            <a:avLst/>
          </a:prstGeom>
        </p:spPr>
        <p:txBody>
          <a:bodyPr wrap="square" lIns="0" tIns="0" rIns="0" bIns="0" anchor="b" anchorCtr="0">
            <a:spAutoFit/>
          </a:bodyPr>
          <a:lstStyle>
            <a:lvl1pPr marL="0" indent="0">
              <a:buNone/>
              <a:defRPr sz="2600">
                <a:solidFill>
                  <a:srgbClr val="D93F67"/>
                </a:solidFill>
              </a:defRPr>
            </a:lvl1pPr>
          </a:lstStyle>
          <a:p>
            <a:pPr lvl="0"/>
            <a:r>
              <a:rPr lang="en-GB" dirty="0"/>
              <a:t>Insert detail text here</a:t>
            </a:r>
            <a:endParaRPr lang="en-US" dirty="0"/>
          </a:p>
        </p:txBody>
      </p:sp>
    </p:spTree>
    <p:extLst>
      <p:ext uri="{BB962C8B-B14F-4D97-AF65-F5344CB8AC3E}">
        <p14:creationId xmlns:p14="http://schemas.microsoft.com/office/powerpoint/2010/main" val="654062283"/>
      </p:ext>
    </p:extLst>
  </p:cSld>
  <p:clrMapOvr>
    <a:masterClrMapping/>
  </p:clrMapOvr>
  <p:extLst>
    <p:ext uri="{DCECCB84-F9BA-43D5-87BE-67443E8EF086}">
      <p15:sldGuideLst xmlns:p15="http://schemas.microsoft.com/office/powerpoint/2012/main">
        <p15:guide id="7" pos="2160" userDrawn="1">
          <p15:clr>
            <a:srgbClr val="FBAE40"/>
          </p15:clr>
        </p15:guide>
        <p15:guide id="8" pos="2032"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le, Copy &amp; Imag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A7D80A3F-5C60-3394-2445-B153395B1FA1}"/>
              </a:ext>
            </a:extLst>
          </p:cNvPr>
          <p:cNvSpPr>
            <a:spLocks noGrp="1"/>
          </p:cNvSpPr>
          <p:nvPr>
            <p:ph type="pic" sz="quarter" idx="10" hasCustomPrompt="1"/>
          </p:nvPr>
        </p:nvSpPr>
        <p:spPr>
          <a:xfrm>
            <a:off x="3429001" y="0"/>
            <a:ext cx="3428999" cy="9906000"/>
          </a:xfrm>
          <a:prstGeom prst="rect">
            <a:avLst/>
          </a:prstGeom>
          <a:solidFill>
            <a:schemeClr val="bg1">
              <a:lumMod val="95000"/>
            </a:schemeClr>
          </a:solidFill>
        </p:spPr>
        <p:txBody>
          <a:bodyPr anchor="ctr"/>
          <a:lstStyle>
            <a:lvl1pPr marL="0" indent="0" algn="ctr">
              <a:buNone/>
              <a:defRPr i="1"/>
            </a:lvl1pPr>
          </a:lstStyle>
          <a:p>
            <a:r>
              <a:rPr lang="en-US" dirty="0"/>
              <a:t>Insert image here</a:t>
            </a:r>
          </a:p>
        </p:txBody>
      </p:sp>
      <p:sp>
        <p:nvSpPr>
          <p:cNvPr id="21" name="Text Placeholder 17">
            <a:extLst>
              <a:ext uri="{FF2B5EF4-FFF2-40B4-BE49-F238E27FC236}">
                <a16:creationId xmlns:a16="http://schemas.microsoft.com/office/drawing/2014/main" id="{796FA4F2-7531-90BA-E921-7659D2E81CBA}"/>
              </a:ext>
            </a:extLst>
          </p:cNvPr>
          <p:cNvSpPr>
            <a:spLocks noGrp="1"/>
          </p:cNvSpPr>
          <p:nvPr>
            <p:ph type="body" sz="quarter" idx="12" hasCustomPrompt="1"/>
          </p:nvPr>
        </p:nvSpPr>
        <p:spPr>
          <a:xfrm>
            <a:off x="6448859" y="481542"/>
            <a:ext cx="220725" cy="717599"/>
          </a:xfrm>
          <a:prstGeom prst="rect">
            <a:avLst/>
          </a:prstGeom>
          <a:blipFill dpi="0" rotWithShape="1">
            <a:blip r:embed="rId2"/>
            <a:srcRect/>
            <a:stretch>
              <a:fillRect/>
            </a:stretch>
          </a:blipFill>
        </p:spPr>
        <p:txBody>
          <a:bodyPr lIns="0" tIns="0" rIns="0" bIns="0" numCol="1" spcCol="360000">
            <a:noAutofit/>
          </a:bodyPr>
          <a:lstStyle>
            <a:lvl1pPr marL="0" indent="0" algn="l" fontAlgn="auto">
              <a:lnSpc>
                <a:spcPct val="150000"/>
              </a:lnSpc>
              <a:spcAft>
                <a:spcPts val="2889"/>
              </a:spcAft>
              <a:buNone/>
              <a:defRPr sz="2311" b="0" i="0">
                <a:latin typeface="Arial" panose="020B0604020202020204" pitchFamily="34" charset="0"/>
              </a:defRPr>
            </a:lvl1pPr>
            <a:lvl2pPr marL="268280" indent="-268280" algn="l" fontAlgn="auto">
              <a:lnSpc>
                <a:spcPct val="150000"/>
              </a:lnSpc>
              <a:spcAft>
                <a:spcPts val="2889"/>
              </a:spcAft>
              <a:tabLst/>
              <a:defRPr sz="2311" b="0" i="0">
                <a:latin typeface="Frutiger LT Pro 45 Light" panose="020B0403030504020204" pitchFamily="34" charset="77"/>
              </a:defRPr>
            </a:lvl2pPr>
            <a:lvl3pPr marL="525094" indent="-256814" algn="l" fontAlgn="auto">
              <a:lnSpc>
                <a:spcPct val="150000"/>
              </a:lnSpc>
              <a:spcAft>
                <a:spcPts val="2889"/>
              </a:spcAft>
              <a:tabLst/>
              <a:defRPr sz="2311" b="0" i="0">
                <a:latin typeface="Frutiger LT Pro 45 Light" panose="020B0403030504020204" pitchFamily="34" charset="77"/>
              </a:defRPr>
            </a:lvl3pPr>
            <a:lvl4pPr marL="781909" indent="-256814" algn="l" fontAlgn="auto">
              <a:lnSpc>
                <a:spcPct val="150000"/>
              </a:lnSpc>
              <a:spcAft>
                <a:spcPts val="2889"/>
              </a:spcAft>
              <a:tabLst/>
              <a:defRPr sz="2311" b="0" i="0">
                <a:latin typeface="Frutiger LT Pro 45 Light" panose="020B0403030504020204" pitchFamily="34" charset="77"/>
              </a:defRPr>
            </a:lvl4pPr>
            <a:lvl5pPr marL="1036429" indent="-254522" algn="l" fontAlgn="auto">
              <a:lnSpc>
                <a:spcPct val="150000"/>
              </a:lnSpc>
              <a:spcAft>
                <a:spcPts val="2889"/>
              </a:spcAft>
              <a:tabLst/>
              <a:defRPr sz="2311" b="0" i="0">
                <a:latin typeface="Frutiger LT Pro 45 Light" panose="020B0403030504020204" pitchFamily="34" charset="77"/>
              </a:defRPr>
            </a:lvl5pPr>
          </a:lstStyle>
          <a:p>
            <a:pPr lvl="0"/>
            <a:r>
              <a:rPr lang="en-GB" dirty="0"/>
              <a:t> </a:t>
            </a:r>
            <a:endParaRPr lang="en-US" dirty="0"/>
          </a:p>
        </p:txBody>
      </p:sp>
      <p:sp>
        <p:nvSpPr>
          <p:cNvPr id="3" name="Text Placeholder 17">
            <a:extLst>
              <a:ext uri="{FF2B5EF4-FFF2-40B4-BE49-F238E27FC236}">
                <a16:creationId xmlns:a16="http://schemas.microsoft.com/office/drawing/2014/main" id="{8892105A-8E05-57DA-5447-A0CB4EF9DC69}"/>
              </a:ext>
            </a:extLst>
          </p:cNvPr>
          <p:cNvSpPr>
            <a:spLocks noGrp="1"/>
          </p:cNvSpPr>
          <p:nvPr>
            <p:ph type="body" sz="quarter" idx="13" hasCustomPrompt="1"/>
          </p:nvPr>
        </p:nvSpPr>
        <p:spPr>
          <a:xfrm>
            <a:off x="188417" y="2702749"/>
            <a:ext cx="3037880" cy="6721711"/>
          </a:xfrm>
          <a:prstGeom prst="rect">
            <a:avLst/>
          </a:prstGeom>
        </p:spPr>
        <p:txBody>
          <a:bodyPr lIns="0" tIns="0" rIns="0" bIns="0" numCol="1" spcCol="360000">
            <a:noAutofit/>
          </a:bodyPr>
          <a:lstStyle>
            <a:lvl1pPr marL="412737" indent="-412737" algn="l" fontAlgn="auto">
              <a:lnSpc>
                <a:spcPct val="150000"/>
              </a:lnSpc>
              <a:spcAft>
                <a:spcPts val="2889"/>
              </a:spcAft>
              <a:buFont typeface="Arial" panose="020B0604020202020204" pitchFamily="34" charset="0"/>
              <a:buChar char="•"/>
              <a:defRPr sz="2600" b="0" i="0">
                <a:latin typeface="Arial" panose="020B0604020202020204" pitchFamily="34" charset="0"/>
              </a:defRPr>
            </a:lvl1pPr>
            <a:lvl2pPr marL="268280" indent="-268280" algn="l" fontAlgn="auto">
              <a:lnSpc>
                <a:spcPct val="150000"/>
              </a:lnSpc>
              <a:spcAft>
                <a:spcPts val="2889"/>
              </a:spcAft>
              <a:tabLst/>
              <a:defRPr sz="2311" b="0" i="0">
                <a:latin typeface="Frutiger LT Pro 45 Light" panose="020B0403030504020204" pitchFamily="34" charset="77"/>
              </a:defRPr>
            </a:lvl2pPr>
            <a:lvl3pPr marL="525094" indent="-256814" algn="l" fontAlgn="auto">
              <a:lnSpc>
                <a:spcPct val="150000"/>
              </a:lnSpc>
              <a:spcAft>
                <a:spcPts val="2889"/>
              </a:spcAft>
              <a:tabLst/>
              <a:defRPr sz="2311" b="0" i="0">
                <a:latin typeface="Frutiger LT Pro 45 Light" panose="020B0403030504020204" pitchFamily="34" charset="77"/>
              </a:defRPr>
            </a:lvl3pPr>
            <a:lvl4pPr marL="781909" indent="-256814" algn="l" fontAlgn="auto">
              <a:lnSpc>
                <a:spcPct val="150000"/>
              </a:lnSpc>
              <a:spcAft>
                <a:spcPts val="2889"/>
              </a:spcAft>
              <a:tabLst/>
              <a:defRPr sz="2311" b="0" i="0">
                <a:latin typeface="Frutiger LT Pro 45 Light" panose="020B0403030504020204" pitchFamily="34" charset="77"/>
              </a:defRPr>
            </a:lvl4pPr>
            <a:lvl5pPr marL="1036429" indent="-254522" algn="l" fontAlgn="auto">
              <a:lnSpc>
                <a:spcPct val="150000"/>
              </a:lnSpc>
              <a:spcAft>
                <a:spcPts val="2889"/>
              </a:spcAft>
              <a:tabLst/>
              <a:defRPr sz="2311" b="0" i="0">
                <a:latin typeface="Frutiger LT Pro 45 Light" panose="020B0403030504020204" pitchFamily="34" charset="77"/>
              </a:defRPr>
            </a:lvl5pPr>
          </a:lstStyle>
          <a:p>
            <a:pPr lvl="0"/>
            <a:r>
              <a:rPr lang="en-GB" dirty="0"/>
              <a:t>Insert bullet points here</a:t>
            </a:r>
          </a:p>
        </p:txBody>
      </p:sp>
      <p:sp>
        <p:nvSpPr>
          <p:cNvPr id="4" name="Title 12">
            <a:extLst>
              <a:ext uri="{FF2B5EF4-FFF2-40B4-BE49-F238E27FC236}">
                <a16:creationId xmlns:a16="http://schemas.microsoft.com/office/drawing/2014/main" id="{9CA679F4-81F3-AB05-4B51-46690D1B7580}"/>
              </a:ext>
            </a:extLst>
          </p:cNvPr>
          <p:cNvSpPr>
            <a:spLocks noGrp="1"/>
          </p:cNvSpPr>
          <p:nvPr>
            <p:ph type="title" hasCustomPrompt="1"/>
          </p:nvPr>
        </p:nvSpPr>
        <p:spPr>
          <a:xfrm>
            <a:off x="188417" y="481542"/>
            <a:ext cx="3037880" cy="1440394"/>
          </a:xfrm>
          <a:prstGeom prst="rect">
            <a:avLst/>
          </a:prstGeom>
        </p:spPr>
        <p:txBody>
          <a:bodyPr wrap="square" lIns="0" tIns="0" rIns="0" bIns="0" anchor="t" anchorCtr="0">
            <a:spAutoFit/>
          </a:bodyPr>
          <a:lstStyle>
            <a:lvl1pPr>
              <a:defRPr sz="5200" b="1" i="0">
                <a:latin typeface="Uniform Rnd Cond Bold" pitchFamily="2" charset="77"/>
              </a:defRPr>
            </a:lvl1pPr>
          </a:lstStyle>
          <a:p>
            <a:r>
              <a:rPr lang="en-GB" dirty="0"/>
              <a:t>Insert title here</a:t>
            </a:r>
            <a:endParaRPr lang="en-US" dirty="0"/>
          </a:p>
        </p:txBody>
      </p:sp>
    </p:spTree>
    <p:extLst>
      <p:ext uri="{BB962C8B-B14F-4D97-AF65-F5344CB8AC3E}">
        <p14:creationId xmlns:p14="http://schemas.microsoft.com/office/powerpoint/2010/main" val="1076653816"/>
      </p:ext>
    </p:extLst>
  </p:cSld>
  <p:clrMapOvr>
    <a:masterClrMapping/>
  </p:clrMapOvr>
  <p:extLst>
    <p:ext uri="{DCECCB84-F9BA-43D5-87BE-67443E8EF086}">
      <p15:sldGuideLst xmlns:p15="http://schemas.microsoft.com/office/powerpoint/2012/main">
        <p15:guide id="7" pos="2160" userDrawn="1">
          <p15:clr>
            <a:srgbClr val="FBAE40"/>
          </p15:clr>
        </p15:guide>
        <p15:guide id="8" pos="2032"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5306251-852E-53BA-B589-A3CB99742456}"/>
              </a:ext>
            </a:extLst>
          </p:cNvPr>
          <p:cNvSpPr/>
          <p:nvPr userDrawn="1"/>
        </p:nvSpPr>
        <p:spPr>
          <a:xfrm>
            <a:off x="2517279" y="-1"/>
            <a:ext cx="4340721" cy="9906001"/>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600"/>
          </a:p>
        </p:txBody>
      </p:sp>
      <p:sp>
        <p:nvSpPr>
          <p:cNvPr id="13" name="Title 12">
            <a:extLst>
              <a:ext uri="{FF2B5EF4-FFF2-40B4-BE49-F238E27FC236}">
                <a16:creationId xmlns:a16="http://schemas.microsoft.com/office/drawing/2014/main" id="{F841291C-81C8-9935-BF3C-CFAC4DA92630}"/>
              </a:ext>
            </a:extLst>
          </p:cNvPr>
          <p:cNvSpPr>
            <a:spLocks noGrp="1"/>
          </p:cNvSpPr>
          <p:nvPr>
            <p:ph type="title" hasCustomPrompt="1"/>
          </p:nvPr>
        </p:nvSpPr>
        <p:spPr>
          <a:xfrm>
            <a:off x="188417" y="481542"/>
            <a:ext cx="2127052" cy="2880789"/>
          </a:xfrm>
          <a:prstGeom prst="rect">
            <a:avLst/>
          </a:prstGeom>
        </p:spPr>
        <p:txBody>
          <a:bodyPr wrap="square" lIns="0" tIns="0" rIns="0" bIns="0" anchor="t" anchorCtr="0">
            <a:spAutoFit/>
          </a:bodyPr>
          <a:lstStyle>
            <a:lvl1pPr>
              <a:defRPr sz="5200" b="1" i="0">
                <a:latin typeface="Uniform Rnd Cond Bold" pitchFamily="2" charset="77"/>
              </a:defRPr>
            </a:lvl1pPr>
          </a:lstStyle>
          <a:p>
            <a:r>
              <a:rPr lang="en-GB" dirty="0"/>
              <a:t>Insert title here</a:t>
            </a:r>
            <a:br>
              <a:rPr lang="en-GB" dirty="0"/>
            </a:br>
            <a:endParaRPr lang="en-US" dirty="0"/>
          </a:p>
        </p:txBody>
      </p:sp>
      <p:sp>
        <p:nvSpPr>
          <p:cNvPr id="18" name="Text Placeholder 17">
            <a:extLst>
              <a:ext uri="{FF2B5EF4-FFF2-40B4-BE49-F238E27FC236}">
                <a16:creationId xmlns:a16="http://schemas.microsoft.com/office/drawing/2014/main" id="{71C94439-4F25-181B-33FA-5BE6D93C38EE}"/>
              </a:ext>
            </a:extLst>
          </p:cNvPr>
          <p:cNvSpPr>
            <a:spLocks noGrp="1"/>
          </p:cNvSpPr>
          <p:nvPr>
            <p:ph type="body" sz="quarter" idx="10" hasCustomPrompt="1"/>
          </p:nvPr>
        </p:nvSpPr>
        <p:spPr>
          <a:xfrm>
            <a:off x="188417" y="2641601"/>
            <a:ext cx="2127051" cy="6782858"/>
          </a:xfrm>
          <a:prstGeom prst="rect">
            <a:avLst/>
          </a:prstGeom>
        </p:spPr>
        <p:txBody>
          <a:bodyPr lIns="0" tIns="0" rIns="0" bIns="0" numCol="1" spcCol="360000">
            <a:noAutofit/>
          </a:bodyPr>
          <a:lstStyle>
            <a:lvl1pPr marL="0" indent="0" algn="l" fontAlgn="auto">
              <a:lnSpc>
                <a:spcPct val="150000"/>
              </a:lnSpc>
              <a:spcAft>
                <a:spcPts val="2889"/>
              </a:spcAft>
              <a:buNone/>
              <a:defRPr sz="2311" b="0" i="0">
                <a:latin typeface="Arial" panose="020B0604020202020204" pitchFamily="34" charset="0"/>
              </a:defRPr>
            </a:lvl1pPr>
            <a:lvl2pPr marL="268280" indent="-268280" algn="l" fontAlgn="auto">
              <a:lnSpc>
                <a:spcPct val="150000"/>
              </a:lnSpc>
              <a:spcAft>
                <a:spcPts val="2889"/>
              </a:spcAft>
              <a:tabLst/>
              <a:defRPr sz="2311" b="0" i="0">
                <a:latin typeface="Arial" panose="020B0604020202020204" pitchFamily="34" charset="0"/>
              </a:defRPr>
            </a:lvl2pPr>
            <a:lvl3pPr marL="525094" indent="-256814" algn="l" fontAlgn="auto">
              <a:lnSpc>
                <a:spcPct val="150000"/>
              </a:lnSpc>
              <a:spcAft>
                <a:spcPts val="2889"/>
              </a:spcAft>
              <a:tabLst/>
              <a:defRPr sz="2311" b="0" i="0">
                <a:latin typeface="Arial" panose="020B0604020202020204" pitchFamily="34" charset="0"/>
              </a:defRPr>
            </a:lvl3pPr>
            <a:lvl4pPr marL="781909" indent="-256814" algn="l" fontAlgn="auto">
              <a:lnSpc>
                <a:spcPct val="150000"/>
              </a:lnSpc>
              <a:spcAft>
                <a:spcPts val="2889"/>
              </a:spcAft>
              <a:tabLst/>
              <a:defRPr sz="2311" b="0" i="0">
                <a:latin typeface="Arial" panose="020B0604020202020204" pitchFamily="34" charset="0"/>
              </a:defRPr>
            </a:lvl4pPr>
            <a:lvl5pPr marL="1036429" indent="-254522" algn="l" fontAlgn="auto">
              <a:lnSpc>
                <a:spcPct val="150000"/>
              </a:lnSpc>
              <a:spcAft>
                <a:spcPts val="2889"/>
              </a:spcAft>
              <a:tabLst/>
              <a:defRPr sz="2311" b="0" i="0">
                <a:latin typeface="Arial" panose="020B0604020202020204" pitchFamily="34" charset="0"/>
              </a:defRPr>
            </a:lvl5pPr>
          </a:lstStyle>
          <a:p>
            <a:pPr lvl="0"/>
            <a:r>
              <a:rPr lang="en-GB" dirty="0"/>
              <a:t>Insert text here</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22" name="Picture 21" descr="A pink heart with black background&#10;&#10;Description automatically generated">
            <a:extLst>
              <a:ext uri="{FF2B5EF4-FFF2-40B4-BE49-F238E27FC236}">
                <a16:creationId xmlns:a16="http://schemas.microsoft.com/office/drawing/2014/main" id="{202290FF-555F-3DB1-1757-77B02E70C487}"/>
              </a:ext>
            </a:extLst>
          </p:cNvPr>
          <p:cNvPicPr>
            <a:picLocks noChangeAspect="1"/>
          </p:cNvPicPr>
          <p:nvPr userDrawn="1"/>
        </p:nvPicPr>
        <p:blipFill>
          <a:blip r:embed="rId2"/>
          <a:stretch>
            <a:fillRect/>
          </a:stretch>
        </p:blipFill>
        <p:spPr>
          <a:xfrm>
            <a:off x="6448501" y="481542"/>
            <a:ext cx="221083" cy="717599"/>
          </a:xfrm>
          <a:prstGeom prst="rect">
            <a:avLst/>
          </a:prstGeom>
        </p:spPr>
      </p:pic>
      <p:sp>
        <p:nvSpPr>
          <p:cNvPr id="24" name="Slide Number Placeholder 5">
            <a:extLst>
              <a:ext uri="{FF2B5EF4-FFF2-40B4-BE49-F238E27FC236}">
                <a16:creationId xmlns:a16="http://schemas.microsoft.com/office/drawing/2014/main" id="{5B5A8611-B699-C3F4-B8DB-4A2673B3699A}"/>
              </a:ext>
            </a:extLst>
          </p:cNvPr>
          <p:cNvSpPr>
            <a:spLocks noGrp="1"/>
          </p:cNvSpPr>
          <p:nvPr>
            <p:ph type="sldNum" sz="quarter" idx="4"/>
          </p:nvPr>
        </p:nvSpPr>
        <p:spPr>
          <a:xfrm>
            <a:off x="6243638" y="9159992"/>
            <a:ext cx="425946" cy="264466"/>
          </a:xfrm>
          <a:prstGeom prst="rect">
            <a:avLst/>
          </a:prstGeom>
        </p:spPr>
        <p:txBody>
          <a:bodyPr vert="horz" wrap="square" lIns="0" tIns="0" rIns="0" bIns="0" rtlCol="0" anchor="ctr">
            <a:spAutoFit/>
          </a:bodyPr>
          <a:lstStyle>
            <a:lvl1pPr algn="r">
              <a:defRPr sz="1733" b="1" i="0">
                <a:solidFill>
                  <a:srgbClr val="171B22"/>
                </a:solidFill>
                <a:latin typeface="Uniform Rnd Cond Bold" pitchFamily="2" charset="77"/>
              </a:defRPr>
            </a:lvl1pPr>
          </a:lstStyle>
          <a:p>
            <a:fld id="{16258F8D-000C-F04E-A479-E4600E5CCDC5}" type="slidenum">
              <a:rPr lang="en-US" smtClean="0"/>
              <a:pPr/>
              <a:t>‹#›</a:t>
            </a:fld>
            <a:endParaRPr lang="en-US" dirty="0"/>
          </a:p>
        </p:txBody>
      </p:sp>
      <p:sp>
        <p:nvSpPr>
          <p:cNvPr id="17" name="Chart Placeholder 16">
            <a:extLst>
              <a:ext uri="{FF2B5EF4-FFF2-40B4-BE49-F238E27FC236}">
                <a16:creationId xmlns:a16="http://schemas.microsoft.com/office/drawing/2014/main" id="{B69B3D65-EECE-A6DA-DCB4-482ACDB44F62}"/>
              </a:ext>
            </a:extLst>
          </p:cNvPr>
          <p:cNvSpPr>
            <a:spLocks noGrp="1"/>
          </p:cNvSpPr>
          <p:nvPr>
            <p:ph type="chart" sz="quarter" idx="11" hasCustomPrompt="1"/>
          </p:nvPr>
        </p:nvSpPr>
        <p:spPr>
          <a:xfrm>
            <a:off x="2719983" y="481542"/>
            <a:ext cx="3523655" cy="8942917"/>
          </a:xfrm>
          <a:prstGeom prst="rect">
            <a:avLst/>
          </a:prstGeom>
        </p:spPr>
        <p:txBody>
          <a:bodyPr anchor="ctr"/>
          <a:lstStyle>
            <a:lvl1pPr marL="0" indent="0" algn="ctr">
              <a:buNone/>
              <a:defRPr b="0" i="0">
                <a:latin typeface="Arial" panose="020B0604020202020204" pitchFamily="34" charset="0"/>
              </a:defRPr>
            </a:lvl1pPr>
          </a:lstStyle>
          <a:p>
            <a:r>
              <a:rPr lang="en-US" dirty="0"/>
              <a:t>Insert chart here</a:t>
            </a:r>
          </a:p>
        </p:txBody>
      </p:sp>
    </p:spTree>
    <p:extLst>
      <p:ext uri="{BB962C8B-B14F-4D97-AF65-F5344CB8AC3E}">
        <p14:creationId xmlns:p14="http://schemas.microsoft.com/office/powerpoint/2010/main" val="2366397378"/>
      </p:ext>
    </p:extLst>
  </p:cSld>
  <p:clrMapOvr>
    <a:masterClrMapping/>
  </p:clrMapOvr>
  <p:extLst>
    <p:ext uri="{DCECCB84-F9BA-43D5-87BE-67443E8EF086}">
      <p15:sldGuideLst xmlns:p15="http://schemas.microsoft.com/office/powerpoint/2012/main">
        <p15:guide id="8" pos="1459" userDrawn="1">
          <p15:clr>
            <a:srgbClr val="FBAE40"/>
          </p15:clr>
        </p15:guide>
        <p15:guide id="9" pos="1586" userDrawn="1">
          <p15:clr>
            <a:srgbClr val="FBAE40"/>
          </p15:clr>
        </p15:guide>
        <p15:guide id="10" pos="1713" userDrawn="1">
          <p15:clr>
            <a:srgbClr val="FBAE40"/>
          </p15:clr>
        </p15:guide>
        <p15:guide id="11" pos="4061" userDrawn="1">
          <p15:clr>
            <a:srgbClr val="FBAE40"/>
          </p15:clr>
        </p15:guide>
        <p15:guide id="12" pos="3933"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5306251-852E-53BA-B589-A3CB99742456}"/>
              </a:ext>
            </a:extLst>
          </p:cNvPr>
          <p:cNvSpPr/>
          <p:nvPr userDrawn="1"/>
        </p:nvSpPr>
        <p:spPr>
          <a:xfrm>
            <a:off x="2517279" y="-1"/>
            <a:ext cx="4340721" cy="9906001"/>
          </a:xfrm>
          <a:prstGeom prst="rect">
            <a:avLst/>
          </a:prstGeom>
          <a:solidFill>
            <a:srgbClr val="171B2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600">
              <a:solidFill>
                <a:srgbClr val="171B22"/>
              </a:solidFill>
            </a:endParaRPr>
          </a:p>
        </p:txBody>
      </p:sp>
      <p:sp>
        <p:nvSpPr>
          <p:cNvPr id="13" name="Title 12">
            <a:extLst>
              <a:ext uri="{FF2B5EF4-FFF2-40B4-BE49-F238E27FC236}">
                <a16:creationId xmlns:a16="http://schemas.microsoft.com/office/drawing/2014/main" id="{F841291C-81C8-9935-BF3C-CFAC4DA92630}"/>
              </a:ext>
            </a:extLst>
          </p:cNvPr>
          <p:cNvSpPr>
            <a:spLocks noGrp="1"/>
          </p:cNvSpPr>
          <p:nvPr>
            <p:ph type="title" hasCustomPrompt="1"/>
          </p:nvPr>
        </p:nvSpPr>
        <p:spPr>
          <a:xfrm>
            <a:off x="188417" y="481542"/>
            <a:ext cx="2127052" cy="2880789"/>
          </a:xfrm>
          <a:prstGeom prst="rect">
            <a:avLst/>
          </a:prstGeom>
        </p:spPr>
        <p:txBody>
          <a:bodyPr wrap="square" lIns="0" tIns="0" rIns="0" bIns="0" anchor="t" anchorCtr="0">
            <a:spAutoFit/>
          </a:bodyPr>
          <a:lstStyle>
            <a:lvl1pPr>
              <a:defRPr sz="5200" b="1" i="0">
                <a:latin typeface="Uniform Rnd Cond Bold" pitchFamily="2" charset="77"/>
              </a:defRPr>
            </a:lvl1pPr>
          </a:lstStyle>
          <a:p>
            <a:r>
              <a:rPr lang="en-GB" dirty="0"/>
              <a:t>Insert title here</a:t>
            </a:r>
            <a:br>
              <a:rPr lang="en-GB" dirty="0"/>
            </a:br>
            <a:endParaRPr lang="en-US" dirty="0"/>
          </a:p>
        </p:txBody>
      </p:sp>
      <p:sp>
        <p:nvSpPr>
          <p:cNvPr id="18" name="Text Placeholder 17">
            <a:extLst>
              <a:ext uri="{FF2B5EF4-FFF2-40B4-BE49-F238E27FC236}">
                <a16:creationId xmlns:a16="http://schemas.microsoft.com/office/drawing/2014/main" id="{71C94439-4F25-181B-33FA-5BE6D93C38EE}"/>
              </a:ext>
            </a:extLst>
          </p:cNvPr>
          <p:cNvSpPr>
            <a:spLocks noGrp="1"/>
          </p:cNvSpPr>
          <p:nvPr>
            <p:ph type="body" sz="quarter" idx="10" hasCustomPrompt="1"/>
          </p:nvPr>
        </p:nvSpPr>
        <p:spPr>
          <a:xfrm>
            <a:off x="188417" y="2641601"/>
            <a:ext cx="2127051" cy="6782858"/>
          </a:xfrm>
          <a:prstGeom prst="rect">
            <a:avLst/>
          </a:prstGeom>
        </p:spPr>
        <p:txBody>
          <a:bodyPr lIns="0" tIns="0" rIns="0" bIns="0" numCol="1" spcCol="360000">
            <a:noAutofit/>
          </a:bodyPr>
          <a:lstStyle>
            <a:lvl1pPr marL="0" indent="0" algn="l" fontAlgn="auto">
              <a:lnSpc>
                <a:spcPct val="150000"/>
              </a:lnSpc>
              <a:spcAft>
                <a:spcPts val="2889"/>
              </a:spcAft>
              <a:buNone/>
              <a:defRPr sz="2311" b="0" i="0">
                <a:latin typeface="Arial" panose="020B0604020202020204" pitchFamily="34" charset="0"/>
              </a:defRPr>
            </a:lvl1pPr>
            <a:lvl2pPr marL="268280" indent="-268280" algn="l" fontAlgn="auto">
              <a:lnSpc>
                <a:spcPct val="150000"/>
              </a:lnSpc>
              <a:spcAft>
                <a:spcPts val="2889"/>
              </a:spcAft>
              <a:tabLst/>
              <a:defRPr sz="2311" b="0" i="0">
                <a:latin typeface="Arial" panose="020B0604020202020204" pitchFamily="34" charset="0"/>
              </a:defRPr>
            </a:lvl2pPr>
            <a:lvl3pPr marL="525094" indent="-256814" algn="l" fontAlgn="auto">
              <a:lnSpc>
                <a:spcPct val="150000"/>
              </a:lnSpc>
              <a:spcAft>
                <a:spcPts val="2889"/>
              </a:spcAft>
              <a:tabLst/>
              <a:defRPr sz="2311" b="0" i="0">
                <a:latin typeface="Arial" panose="020B0604020202020204" pitchFamily="34" charset="0"/>
              </a:defRPr>
            </a:lvl3pPr>
            <a:lvl4pPr marL="781909" indent="-256814" algn="l" fontAlgn="auto">
              <a:lnSpc>
                <a:spcPct val="150000"/>
              </a:lnSpc>
              <a:spcAft>
                <a:spcPts val="2889"/>
              </a:spcAft>
              <a:tabLst/>
              <a:defRPr sz="2311" b="0" i="0">
                <a:latin typeface="Arial" panose="020B0604020202020204" pitchFamily="34" charset="0"/>
              </a:defRPr>
            </a:lvl4pPr>
            <a:lvl5pPr marL="1036429" indent="-254522" algn="l" fontAlgn="auto">
              <a:lnSpc>
                <a:spcPct val="150000"/>
              </a:lnSpc>
              <a:spcAft>
                <a:spcPts val="2889"/>
              </a:spcAft>
              <a:tabLst/>
              <a:defRPr sz="2311" b="0" i="0">
                <a:latin typeface="Arial" panose="020B0604020202020204" pitchFamily="34" charset="0"/>
              </a:defRPr>
            </a:lvl5pPr>
          </a:lstStyle>
          <a:p>
            <a:pPr lvl="0"/>
            <a:r>
              <a:rPr lang="en-GB" dirty="0"/>
              <a:t>Insert text here</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22" name="Picture 21" descr="A pink heart with black background&#10;&#10;Description automatically generated">
            <a:extLst>
              <a:ext uri="{FF2B5EF4-FFF2-40B4-BE49-F238E27FC236}">
                <a16:creationId xmlns:a16="http://schemas.microsoft.com/office/drawing/2014/main" id="{202290FF-555F-3DB1-1757-77B02E70C487}"/>
              </a:ext>
            </a:extLst>
          </p:cNvPr>
          <p:cNvPicPr>
            <a:picLocks noChangeAspect="1"/>
          </p:cNvPicPr>
          <p:nvPr userDrawn="1"/>
        </p:nvPicPr>
        <p:blipFill>
          <a:blip r:embed="rId2"/>
          <a:stretch>
            <a:fillRect/>
          </a:stretch>
        </p:blipFill>
        <p:spPr>
          <a:xfrm>
            <a:off x="6448501" y="481542"/>
            <a:ext cx="221083" cy="717599"/>
          </a:xfrm>
          <a:prstGeom prst="rect">
            <a:avLst/>
          </a:prstGeom>
        </p:spPr>
      </p:pic>
      <p:sp>
        <p:nvSpPr>
          <p:cNvPr id="24" name="Slide Number Placeholder 5">
            <a:extLst>
              <a:ext uri="{FF2B5EF4-FFF2-40B4-BE49-F238E27FC236}">
                <a16:creationId xmlns:a16="http://schemas.microsoft.com/office/drawing/2014/main" id="{5B5A8611-B699-C3F4-B8DB-4A2673B3699A}"/>
              </a:ext>
            </a:extLst>
          </p:cNvPr>
          <p:cNvSpPr>
            <a:spLocks noGrp="1"/>
          </p:cNvSpPr>
          <p:nvPr>
            <p:ph type="sldNum" sz="quarter" idx="4"/>
          </p:nvPr>
        </p:nvSpPr>
        <p:spPr>
          <a:xfrm>
            <a:off x="6243638" y="9159992"/>
            <a:ext cx="425946" cy="264466"/>
          </a:xfrm>
          <a:prstGeom prst="rect">
            <a:avLst/>
          </a:prstGeom>
        </p:spPr>
        <p:txBody>
          <a:bodyPr vert="horz" wrap="square" lIns="0" tIns="0" rIns="0" bIns="0" rtlCol="0" anchor="ctr">
            <a:spAutoFit/>
          </a:bodyPr>
          <a:lstStyle>
            <a:lvl1pPr algn="r">
              <a:defRPr sz="1733" b="1" i="0">
                <a:solidFill>
                  <a:schemeClr val="bg1"/>
                </a:solidFill>
                <a:latin typeface="Uniform Rnd Cond Bold" pitchFamily="2" charset="77"/>
              </a:defRPr>
            </a:lvl1pPr>
          </a:lstStyle>
          <a:p>
            <a:fld id="{16258F8D-000C-F04E-A479-E4600E5CCDC5}" type="slidenum">
              <a:rPr lang="en-US" smtClean="0"/>
              <a:pPr/>
              <a:t>‹#›</a:t>
            </a:fld>
            <a:endParaRPr lang="en-US" dirty="0"/>
          </a:p>
        </p:txBody>
      </p:sp>
      <p:sp>
        <p:nvSpPr>
          <p:cNvPr id="3" name="Text Placeholder 2">
            <a:extLst>
              <a:ext uri="{FF2B5EF4-FFF2-40B4-BE49-F238E27FC236}">
                <a16:creationId xmlns:a16="http://schemas.microsoft.com/office/drawing/2014/main" id="{38DD51FC-6C35-FBA8-80FC-5CA7CBCB4CEF}"/>
              </a:ext>
            </a:extLst>
          </p:cNvPr>
          <p:cNvSpPr>
            <a:spLocks noGrp="1"/>
          </p:cNvSpPr>
          <p:nvPr>
            <p:ph type="body" sz="quarter" idx="11" hasCustomPrompt="1"/>
          </p:nvPr>
        </p:nvSpPr>
        <p:spPr>
          <a:xfrm>
            <a:off x="2719982" y="481542"/>
            <a:ext cx="3523655" cy="4212344"/>
          </a:xfrm>
          <a:prstGeom prst="rect">
            <a:avLst/>
          </a:prstGeom>
        </p:spPr>
        <p:txBody>
          <a:bodyPr lIns="0" tIns="0" rIns="0" bIns="0" anchor="b" anchorCtr="0">
            <a:normAutofit/>
          </a:bodyPr>
          <a:lstStyle>
            <a:lvl1pPr marL="0" indent="0">
              <a:buNone/>
              <a:defRPr sz="13866" b="1" i="0">
                <a:solidFill>
                  <a:srgbClr val="D93F67"/>
                </a:solidFill>
                <a:latin typeface="Uniform Rnd Cond Bold" pitchFamily="2" charset="77"/>
              </a:defRPr>
            </a:lvl1pPr>
            <a:lvl2pPr marL="660380" indent="0">
              <a:buNone/>
              <a:defRPr b="1" i="0">
                <a:solidFill>
                  <a:srgbClr val="D93F67"/>
                </a:solidFill>
                <a:latin typeface="Uniform Rnd Cond Bold" pitchFamily="2" charset="77"/>
              </a:defRPr>
            </a:lvl2pPr>
            <a:lvl3pPr marL="1320759" indent="0">
              <a:buNone/>
              <a:defRPr b="1" i="0">
                <a:solidFill>
                  <a:srgbClr val="D93F67"/>
                </a:solidFill>
                <a:latin typeface="Uniform Rnd Cond Bold" pitchFamily="2" charset="77"/>
              </a:defRPr>
            </a:lvl3pPr>
            <a:lvl4pPr marL="1981139" indent="0">
              <a:buNone/>
              <a:defRPr b="1" i="0">
                <a:solidFill>
                  <a:srgbClr val="D93F67"/>
                </a:solidFill>
                <a:latin typeface="Uniform Rnd Cond Bold" pitchFamily="2" charset="77"/>
              </a:defRPr>
            </a:lvl4pPr>
            <a:lvl5pPr marL="2641519" indent="0">
              <a:buNone/>
              <a:defRPr b="1" i="0">
                <a:solidFill>
                  <a:srgbClr val="D93F67"/>
                </a:solidFill>
                <a:latin typeface="Uniform Rnd Cond Bold" pitchFamily="2" charset="77"/>
              </a:defRPr>
            </a:lvl5pPr>
          </a:lstStyle>
          <a:p>
            <a:pPr lvl="0"/>
            <a:r>
              <a:rPr lang="en-GB" dirty="0"/>
              <a:t>Insert stat</a:t>
            </a:r>
            <a:endParaRPr lang="en-US" dirty="0"/>
          </a:p>
        </p:txBody>
      </p:sp>
      <p:sp>
        <p:nvSpPr>
          <p:cNvPr id="4" name="Text Placeholder 2">
            <a:extLst>
              <a:ext uri="{FF2B5EF4-FFF2-40B4-BE49-F238E27FC236}">
                <a16:creationId xmlns:a16="http://schemas.microsoft.com/office/drawing/2014/main" id="{F6A5DBF8-AC74-BC40-7F57-81FE667430A6}"/>
              </a:ext>
            </a:extLst>
          </p:cNvPr>
          <p:cNvSpPr>
            <a:spLocks noGrp="1"/>
          </p:cNvSpPr>
          <p:nvPr>
            <p:ph type="body" sz="quarter" idx="12" hasCustomPrompt="1"/>
          </p:nvPr>
        </p:nvSpPr>
        <p:spPr>
          <a:xfrm>
            <a:off x="2719983" y="5212114"/>
            <a:ext cx="3523655" cy="4212344"/>
          </a:xfrm>
          <a:prstGeom prst="rect">
            <a:avLst/>
          </a:prstGeom>
        </p:spPr>
        <p:txBody>
          <a:bodyPr lIns="0" tIns="0" rIns="0" bIns="0" anchor="t" anchorCtr="0">
            <a:normAutofit/>
          </a:bodyPr>
          <a:lstStyle>
            <a:lvl1pPr marL="0" indent="0">
              <a:buNone/>
              <a:defRPr sz="6355" b="0" i="0">
                <a:solidFill>
                  <a:srgbClr val="D93F67"/>
                </a:solidFill>
                <a:latin typeface="Uniform Rnd Cond Medium" pitchFamily="2" charset="77"/>
              </a:defRPr>
            </a:lvl1pPr>
            <a:lvl2pPr marL="660380" indent="0">
              <a:buNone/>
              <a:defRPr b="1" i="0">
                <a:solidFill>
                  <a:srgbClr val="D93F67"/>
                </a:solidFill>
                <a:latin typeface="Uniform Rnd Cond Bold" pitchFamily="2" charset="77"/>
              </a:defRPr>
            </a:lvl2pPr>
            <a:lvl3pPr marL="1320759" indent="0">
              <a:buNone/>
              <a:defRPr b="1" i="0">
                <a:solidFill>
                  <a:srgbClr val="D93F67"/>
                </a:solidFill>
                <a:latin typeface="Uniform Rnd Cond Bold" pitchFamily="2" charset="77"/>
              </a:defRPr>
            </a:lvl3pPr>
            <a:lvl4pPr marL="1981139" indent="0">
              <a:buNone/>
              <a:defRPr b="1" i="0">
                <a:solidFill>
                  <a:srgbClr val="D93F67"/>
                </a:solidFill>
                <a:latin typeface="Uniform Rnd Cond Bold" pitchFamily="2" charset="77"/>
              </a:defRPr>
            </a:lvl4pPr>
            <a:lvl5pPr marL="2641519" indent="0">
              <a:buNone/>
              <a:defRPr b="1" i="0">
                <a:solidFill>
                  <a:srgbClr val="D93F67"/>
                </a:solidFill>
                <a:latin typeface="Uniform Rnd Cond Bold" pitchFamily="2" charset="77"/>
              </a:defRPr>
            </a:lvl5pPr>
          </a:lstStyle>
          <a:p>
            <a:pPr lvl="0"/>
            <a:r>
              <a:rPr lang="en-GB" dirty="0"/>
              <a:t>Insert detail text here</a:t>
            </a:r>
            <a:endParaRPr lang="en-US" dirty="0"/>
          </a:p>
        </p:txBody>
      </p:sp>
    </p:spTree>
    <p:extLst>
      <p:ext uri="{BB962C8B-B14F-4D97-AF65-F5344CB8AC3E}">
        <p14:creationId xmlns:p14="http://schemas.microsoft.com/office/powerpoint/2010/main" val="360392211"/>
      </p:ext>
    </p:extLst>
  </p:cSld>
  <p:clrMapOvr>
    <a:masterClrMapping/>
  </p:clrMapOvr>
  <p:extLst>
    <p:ext uri="{DCECCB84-F9BA-43D5-87BE-67443E8EF086}">
      <p15:sldGuideLst xmlns:p15="http://schemas.microsoft.com/office/powerpoint/2012/main">
        <p15:guide id="4" orient="horz" pos="3283" userDrawn="1">
          <p15:clr>
            <a:srgbClr val="FBAE40"/>
          </p15:clr>
        </p15:guide>
        <p15:guide id="8" pos="1459" userDrawn="1">
          <p15:clr>
            <a:srgbClr val="FBAE40"/>
          </p15:clr>
        </p15:guide>
        <p15:guide id="9" pos="1586" userDrawn="1">
          <p15:clr>
            <a:srgbClr val="FBAE40"/>
          </p15:clr>
        </p15:guide>
        <p15:guide id="10" pos="1713" userDrawn="1">
          <p15:clr>
            <a:srgbClr val="FBAE40"/>
          </p15:clr>
        </p15:guide>
        <p15:guide id="11" pos="4061" userDrawn="1">
          <p15:clr>
            <a:srgbClr val="FBAE40"/>
          </p15:clr>
        </p15:guide>
        <p15:guide id="12" pos="3933" userDrawn="1">
          <p15:clr>
            <a:srgbClr val="FBAE40"/>
          </p15:clr>
        </p15:guide>
        <p15:guide id="13" orient="horz" pos="2957"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303947E-0838-89B3-A59B-6316E2FFEE7A}"/>
              </a:ext>
            </a:extLst>
          </p:cNvPr>
          <p:cNvSpPr txBox="1"/>
          <p:nvPr userDrawn="1">
            <p:extLst>
              <p:ext uri="{1162E1C5-73C7-4A58-AE30-91384D911F3F}">
                <p184:classification xmlns:p184="http://schemas.microsoft.com/office/powerpoint/2018/4/main" val="ftr"/>
              </p:ext>
            </p:extLst>
          </p:nvPr>
        </p:nvSpPr>
        <p:spPr>
          <a:xfrm>
            <a:off x="3219450" y="9690100"/>
            <a:ext cx="444500" cy="152400"/>
          </a:xfrm>
          <a:prstGeom prst="rect">
            <a:avLst/>
          </a:prstGeom>
        </p:spPr>
        <p:txBody>
          <a:bodyPr horzOverflow="overflow" lIns="0" tIns="0" rIns="0" bIns="0">
            <a:spAutoFit/>
          </a:bodyPr>
          <a:lstStyle/>
          <a:p>
            <a:pPr algn="l"/>
            <a:r>
              <a:rPr lang="en-GB" sz="1000">
                <a:solidFill>
                  <a:srgbClr val="000000">
                    <a:alpha val="50000"/>
                  </a:srgbClr>
                </a:solidFill>
                <a:latin typeface="Aptos" panose="020B0004020202020204" pitchFamily="34" charset="0"/>
              </a:rPr>
              <a:t>PUBLIC</a:t>
            </a:r>
          </a:p>
        </p:txBody>
      </p:sp>
    </p:spTree>
    <p:extLst>
      <p:ext uri="{BB962C8B-B14F-4D97-AF65-F5344CB8AC3E}">
        <p14:creationId xmlns:p14="http://schemas.microsoft.com/office/powerpoint/2010/main" val="2988550290"/>
      </p:ext>
    </p:extLst>
  </p:cSld>
  <p:clrMap bg1="lt1" tx1="dk1" bg2="lt2" tx2="dk2" accent1="accent1" accent2="accent2" accent3="accent3" accent4="accent4" accent5="accent5" accent6="accent6" hlink="hlink" folHlink="folHlink"/>
  <p:sldLayoutIdLst>
    <p:sldLayoutId id="2147483650" r:id="rId1"/>
    <p:sldLayoutId id="2147483649" r:id="rId2"/>
    <p:sldLayoutId id="2147483651" r:id="rId3"/>
    <p:sldLayoutId id="2147483652" r:id="rId4"/>
    <p:sldLayoutId id="2147483653" r:id="rId5"/>
    <p:sldLayoutId id="2147483654" r:id="rId6"/>
    <p:sldLayoutId id="2147483655" r:id="rId7"/>
    <p:sldLayoutId id="2147483656" r:id="rId8"/>
    <p:sldLayoutId id="2147483657" r:id="rId9"/>
  </p:sldLayoutIdLst>
  <p:hf hdr="0" ftr="0" dt="0"/>
  <p:txStyles>
    <p:titleStyle>
      <a:lvl1pPr algn="l" defTabSz="1320759" rtl="0" eaLnBrk="1" latinLnBrk="0" hangingPunct="1">
        <a:lnSpc>
          <a:spcPct val="90000"/>
        </a:lnSpc>
        <a:spcBef>
          <a:spcPct val="0"/>
        </a:spcBef>
        <a:buNone/>
        <a:defRPr sz="6355" kern="1200">
          <a:solidFill>
            <a:schemeClr val="tx1"/>
          </a:solidFill>
          <a:latin typeface="+mj-lt"/>
          <a:ea typeface="+mj-ea"/>
          <a:cs typeface="+mj-cs"/>
        </a:defRPr>
      </a:lvl1pPr>
    </p:titleStyle>
    <p:bodyStyle>
      <a:lvl1pPr marL="330190" indent="-330190" algn="l" defTabSz="1320759" rtl="0" eaLnBrk="1" latinLnBrk="0" hangingPunct="1">
        <a:lnSpc>
          <a:spcPct val="90000"/>
        </a:lnSpc>
        <a:spcBef>
          <a:spcPts val="1444"/>
        </a:spcBef>
        <a:buFont typeface="Arial" panose="020B0604020202020204" pitchFamily="34" charset="0"/>
        <a:buChar char="•"/>
        <a:defRPr sz="4044" kern="1200">
          <a:solidFill>
            <a:schemeClr val="tx1"/>
          </a:solidFill>
          <a:latin typeface="+mn-lt"/>
          <a:ea typeface="+mn-ea"/>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sz="3467" kern="1200">
          <a:solidFill>
            <a:schemeClr val="tx1"/>
          </a:solidFill>
          <a:latin typeface="+mn-lt"/>
          <a:ea typeface="+mn-ea"/>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sz="2889" kern="1200">
          <a:solidFill>
            <a:schemeClr val="tx1"/>
          </a:solidFill>
          <a:latin typeface="+mn-lt"/>
          <a:ea typeface="+mn-ea"/>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sz="2600" kern="1200">
          <a:solidFill>
            <a:schemeClr val="tx1"/>
          </a:solidFill>
          <a:latin typeface="+mn-lt"/>
          <a:ea typeface="+mn-ea"/>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sz="2600" kern="1200">
          <a:solidFill>
            <a:schemeClr val="tx1"/>
          </a:solidFill>
          <a:latin typeface="+mn-lt"/>
          <a:ea typeface="+mn-ea"/>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sz="2600" kern="1200">
          <a:solidFill>
            <a:schemeClr val="tx1"/>
          </a:solidFill>
          <a:latin typeface="+mn-lt"/>
          <a:ea typeface="+mn-ea"/>
          <a:cs typeface="+mn-cs"/>
        </a:defRPr>
      </a:lvl9pPr>
    </p:bodyStyle>
    <p:otherStyle>
      <a:defPPr>
        <a:defRPr lang="en-US"/>
      </a:defPPr>
      <a:lvl1pPr marL="0" algn="l" defTabSz="1320759" rtl="0" eaLnBrk="1" latinLnBrk="0" hangingPunct="1">
        <a:defRPr sz="2600" kern="1200">
          <a:solidFill>
            <a:schemeClr val="tx1"/>
          </a:solidFill>
          <a:latin typeface="+mn-lt"/>
          <a:ea typeface="+mn-ea"/>
          <a:cs typeface="+mn-cs"/>
        </a:defRPr>
      </a:lvl1pPr>
      <a:lvl2pPr marL="660380" algn="l" defTabSz="1320759" rtl="0" eaLnBrk="1" latinLnBrk="0" hangingPunct="1">
        <a:defRPr sz="2600" kern="1200">
          <a:solidFill>
            <a:schemeClr val="tx1"/>
          </a:solidFill>
          <a:latin typeface="+mn-lt"/>
          <a:ea typeface="+mn-ea"/>
          <a:cs typeface="+mn-cs"/>
        </a:defRPr>
      </a:lvl2pPr>
      <a:lvl3pPr marL="1320759" algn="l" defTabSz="1320759" rtl="0" eaLnBrk="1" latinLnBrk="0" hangingPunct="1">
        <a:defRPr sz="2600" kern="1200">
          <a:solidFill>
            <a:schemeClr val="tx1"/>
          </a:solidFill>
          <a:latin typeface="+mn-lt"/>
          <a:ea typeface="+mn-ea"/>
          <a:cs typeface="+mn-cs"/>
        </a:defRPr>
      </a:lvl3pPr>
      <a:lvl4pPr marL="1981139" algn="l" defTabSz="1320759" rtl="0" eaLnBrk="1" latinLnBrk="0" hangingPunct="1">
        <a:defRPr sz="2600" kern="1200">
          <a:solidFill>
            <a:schemeClr val="tx1"/>
          </a:solidFill>
          <a:latin typeface="+mn-lt"/>
          <a:ea typeface="+mn-ea"/>
          <a:cs typeface="+mn-cs"/>
        </a:defRPr>
      </a:lvl4pPr>
      <a:lvl5pPr marL="2641519" algn="l" defTabSz="1320759" rtl="0" eaLnBrk="1" latinLnBrk="0" hangingPunct="1">
        <a:defRPr sz="2600" kern="1200">
          <a:solidFill>
            <a:schemeClr val="tx1"/>
          </a:solidFill>
          <a:latin typeface="+mn-lt"/>
          <a:ea typeface="+mn-ea"/>
          <a:cs typeface="+mn-cs"/>
        </a:defRPr>
      </a:lvl5pPr>
      <a:lvl6pPr marL="3301898" algn="l" defTabSz="1320759" rtl="0" eaLnBrk="1" latinLnBrk="0" hangingPunct="1">
        <a:defRPr sz="2600" kern="1200">
          <a:solidFill>
            <a:schemeClr val="tx1"/>
          </a:solidFill>
          <a:latin typeface="+mn-lt"/>
          <a:ea typeface="+mn-ea"/>
          <a:cs typeface="+mn-cs"/>
        </a:defRPr>
      </a:lvl6pPr>
      <a:lvl7pPr marL="3962278" algn="l" defTabSz="1320759" rtl="0" eaLnBrk="1" latinLnBrk="0" hangingPunct="1">
        <a:defRPr sz="2600" kern="1200">
          <a:solidFill>
            <a:schemeClr val="tx1"/>
          </a:solidFill>
          <a:latin typeface="+mn-lt"/>
          <a:ea typeface="+mn-ea"/>
          <a:cs typeface="+mn-cs"/>
        </a:defRPr>
      </a:lvl7pPr>
      <a:lvl8pPr marL="4622658" algn="l" defTabSz="1320759" rtl="0" eaLnBrk="1" latinLnBrk="0" hangingPunct="1">
        <a:defRPr sz="2600" kern="1200">
          <a:solidFill>
            <a:schemeClr val="tx1"/>
          </a:solidFill>
          <a:latin typeface="+mn-lt"/>
          <a:ea typeface="+mn-ea"/>
          <a:cs typeface="+mn-cs"/>
        </a:defRPr>
      </a:lvl8pPr>
      <a:lvl9pPr marL="5283037" algn="l" defTabSz="1320759" rtl="0" eaLnBrk="1" latinLnBrk="0" hangingPunct="1">
        <a:defRPr sz="26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19" userDrawn="1">
          <p15:clr>
            <a:srgbClr val="F26B43"/>
          </p15:clr>
        </p15:guide>
        <p15:guide id="2" orient="horz" pos="303" userDrawn="1">
          <p15:clr>
            <a:srgbClr val="F26B43"/>
          </p15:clr>
        </p15:guide>
        <p15:guide id="3" orient="horz" pos="5937" userDrawn="1">
          <p15:clr>
            <a:srgbClr val="F26B43"/>
          </p15:clr>
        </p15:guide>
        <p15:guide id="4" pos="4201"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g"/></Relationships>
</file>

<file path=ppt/slides/_rels/slide1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england.nhs.uk/publication/nhs-leadership-competency-framework/" TargetMode="External"/><Relationship Id="rId2" Type="http://schemas.openxmlformats.org/officeDocument/2006/relationships/image" Target="../media/image6.png"/><Relationship Id="rId1" Type="http://schemas.openxmlformats.org/officeDocument/2006/relationships/slideLayout" Target="../slideLayouts/slideLayout3.xml"/><Relationship Id="rId4" Type="http://schemas.openxmlformats.org/officeDocument/2006/relationships/hyperlink" Target="https://www.england.nhs.uk/non-executive-opportunities/support-for-candidates/fit-proper-persons-requirements/"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hyperlink" Target="mailto:jim.canning@gatenbysanderson.com" TargetMode="External"/><Relationship Id="rId2" Type="http://schemas.openxmlformats.org/officeDocument/2006/relationships/image" Target="../media/image6.png"/><Relationship Id="rId1" Type="http://schemas.openxmlformats.org/officeDocument/2006/relationships/slideLayout" Target="../slideLayouts/slideLayout3.xml"/><Relationship Id="rId6" Type="http://schemas.openxmlformats.org/officeDocument/2006/relationships/hyperlink" Target="mailto:melanie.shearer@gatenbysanderson.com" TargetMode="External"/><Relationship Id="rId5" Type="http://schemas.openxmlformats.org/officeDocument/2006/relationships/hyperlink" Target="http://www.gatenbysanderson.com/" TargetMode="External"/><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www.swlstg.nhs.uk/" TargetMode="Externa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2" Type="http://schemas.openxmlformats.org/officeDocument/2006/relationships/image" Target="../media/image7.jfif"/><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Layout" Target="../slideLayouts/slideLayout1.xml"/><Relationship Id="rId1" Type="http://schemas.openxmlformats.org/officeDocument/2006/relationships/video" Target="https://www.youtube.com/embed/1vciEEUqMpo?feature=oembed" TargetMode="External"/><Relationship Id="rId5" Type="http://schemas.openxmlformats.org/officeDocument/2006/relationships/image" Target="../media/image1.gif"/><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png"/><Relationship Id="rId1" Type="http://schemas.openxmlformats.org/officeDocument/2006/relationships/slideLayout" Target="../slideLayouts/slideLayout1.xml"/><Relationship Id="rId4" Type="http://schemas.openxmlformats.org/officeDocument/2006/relationships/image" Target="../media/image1.gif"/></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17.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71B22"/>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3445E49-F9D5-05CE-EF81-F6CB3433DFA4}"/>
              </a:ext>
            </a:extLst>
          </p:cNvPr>
          <p:cNvSpPr txBox="1"/>
          <p:nvPr/>
        </p:nvSpPr>
        <p:spPr>
          <a:xfrm>
            <a:off x="482997" y="1734427"/>
            <a:ext cx="5979530" cy="2483885"/>
          </a:xfrm>
          <a:prstGeom prst="rect">
            <a:avLst/>
          </a:prstGeom>
          <a:noFill/>
        </p:spPr>
        <p:txBody>
          <a:bodyPr wrap="square" lIns="0" tIns="0" rIns="0" bIns="0" rtlCol="0">
            <a:spAutoFit/>
          </a:bodyPr>
          <a:lstStyle/>
          <a:p>
            <a:pPr>
              <a:lnSpc>
                <a:spcPct val="114000"/>
              </a:lnSpc>
            </a:pPr>
            <a:r>
              <a:rPr lang="en-US" sz="3600" b="1" dirty="0">
                <a:solidFill>
                  <a:schemeClr val="bg1"/>
                </a:solidFill>
                <a:latin typeface="Uniform Rnd Cond Bold" pitchFamily="2" charset="77"/>
              </a:rPr>
              <a:t>Clinical Non-Executive Director or Associate Non-Executive Director</a:t>
            </a:r>
            <a:br>
              <a:rPr lang="en-US" sz="3600" b="1" dirty="0">
                <a:solidFill>
                  <a:schemeClr val="bg1"/>
                </a:solidFill>
                <a:latin typeface="Uniform Rnd Cond Bold" pitchFamily="2" charset="77"/>
              </a:rPr>
            </a:br>
            <a:r>
              <a:rPr lang="en-US" sz="3600" b="1" dirty="0">
                <a:solidFill>
                  <a:schemeClr val="bg1"/>
                </a:solidFill>
                <a:latin typeface="Uniform Rnd Cond Bold" pitchFamily="2" charset="77"/>
              </a:rPr>
              <a:t>Candidate pack</a:t>
            </a:r>
          </a:p>
        </p:txBody>
      </p:sp>
      <p:sp>
        <p:nvSpPr>
          <p:cNvPr id="2" name="TextBox 1">
            <a:extLst>
              <a:ext uri="{FF2B5EF4-FFF2-40B4-BE49-F238E27FC236}">
                <a16:creationId xmlns:a16="http://schemas.microsoft.com/office/drawing/2014/main" id="{E38A34E5-4E66-41DE-CD7C-5C9F6FABC515}"/>
              </a:ext>
            </a:extLst>
          </p:cNvPr>
          <p:cNvSpPr txBox="1"/>
          <p:nvPr/>
        </p:nvSpPr>
        <p:spPr>
          <a:xfrm>
            <a:off x="482997" y="1097422"/>
            <a:ext cx="8840000" cy="492443"/>
          </a:xfrm>
          <a:prstGeom prst="rect">
            <a:avLst/>
          </a:prstGeom>
          <a:noFill/>
        </p:spPr>
        <p:txBody>
          <a:bodyPr wrap="square" lIns="0" tIns="0" rIns="0" bIns="0" rtlCol="0" anchor="b" anchorCtr="0">
            <a:spAutoFit/>
          </a:bodyPr>
          <a:lstStyle/>
          <a:p>
            <a:r>
              <a:rPr lang="en-US" sz="3200" dirty="0">
                <a:solidFill>
                  <a:schemeClr val="bg1"/>
                </a:solidFill>
                <a:latin typeface="Uniform Rnd Cond Medium" pitchFamily="2" charset="77"/>
              </a:rPr>
              <a:t>June 2026</a:t>
            </a:r>
          </a:p>
        </p:txBody>
      </p:sp>
      <p:pic>
        <p:nvPicPr>
          <p:cNvPr id="6" name="Picture 5">
            <a:extLst>
              <a:ext uri="{FF2B5EF4-FFF2-40B4-BE49-F238E27FC236}">
                <a16:creationId xmlns:a16="http://schemas.microsoft.com/office/drawing/2014/main" id="{B8A13A62-3238-5ABA-FA1A-F6F1ADB8E429}"/>
              </a:ext>
            </a:extLst>
          </p:cNvPr>
          <p:cNvPicPr>
            <a:picLocks noChangeAspect="1"/>
          </p:cNvPicPr>
          <p:nvPr/>
        </p:nvPicPr>
        <p:blipFill>
          <a:blip r:embed="rId2"/>
          <a:stretch>
            <a:fillRect/>
          </a:stretch>
        </p:blipFill>
        <p:spPr>
          <a:xfrm>
            <a:off x="407332" y="210810"/>
            <a:ext cx="6055195" cy="648000"/>
          </a:xfrm>
          <a:prstGeom prst="rect">
            <a:avLst/>
          </a:prstGeom>
        </p:spPr>
      </p:pic>
      <p:pic>
        <p:nvPicPr>
          <p:cNvPr id="9" name="Picture 8">
            <a:extLst>
              <a:ext uri="{FF2B5EF4-FFF2-40B4-BE49-F238E27FC236}">
                <a16:creationId xmlns:a16="http://schemas.microsoft.com/office/drawing/2014/main" id="{8161138D-7705-AB76-B729-5462D1EAA505}"/>
              </a:ext>
            </a:extLst>
          </p:cNvPr>
          <p:cNvPicPr>
            <a:picLocks noChangeAspect="1"/>
          </p:cNvPicPr>
          <p:nvPr/>
        </p:nvPicPr>
        <p:blipFill>
          <a:blip r:embed="rId3"/>
          <a:stretch>
            <a:fillRect/>
          </a:stretch>
        </p:blipFill>
        <p:spPr>
          <a:xfrm>
            <a:off x="437311" y="9348520"/>
            <a:ext cx="5979528" cy="241740"/>
          </a:xfrm>
          <a:prstGeom prst="rect">
            <a:avLst/>
          </a:prstGeom>
        </p:spPr>
      </p:pic>
      <p:pic>
        <p:nvPicPr>
          <p:cNvPr id="7" name="Picture 6" descr="A brick building with colorful icons&#10;&#10;Description automatically generated">
            <a:extLst>
              <a:ext uri="{FF2B5EF4-FFF2-40B4-BE49-F238E27FC236}">
                <a16:creationId xmlns:a16="http://schemas.microsoft.com/office/drawing/2014/main" id="{CAA62D33-2325-4BBD-3E0B-F728A91086C0}"/>
              </a:ext>
            </a:extLst>
          </p:cNvPr>
          <p:cNvPicPr>
            <a:picLocks noChangeAspect="1"/>
          </p:cNvPicPr>
          <p:nvPr/>
        </p:nvPicPr>
        <p:blipFill>
          <a:blip r:embed="rId4"/>
          <a:stretch>
            <a:fillRect/>
          </a:stretch>
        </p:blipFill>
        <p:spPr>
          <a:xfrm>
            <a:off x="488573" y="3601123"/>
            <a:ext cx="5928266" cy="5602835"/>
          </a:xfrm>
          <a:prstGeom prst="rect">
            <a:avLst/>
          </a:prstGeom>
        </p:spPr>
      </p:pic>
      <p:pic>
        <p:nvPicPr>
          <p:cNvPr id="3" name="Picture 2" descr="Colorful text on a black background&#10;&#10;Description automatically generated">
            <a:extLst>
              <a:ext uri="{FF2B5EF4-FFF2-40B4-BE49-F238E27FC236}">
                <a16:creationId xmlns:a16="http://schemas.microsoft.com/office/drawing/2014/main" id="{A94C7B22-F960-62F7-87CB-59CF59D79125}"/>
              </a:ext>
            </a:extLst>
          </p:cNvPr>
          <p:cNvPicPr>
            <a:picLocks noChangeAspect="1"/>
          </p:cNvPicPr>
          <p:nvPr/>
        </p:nvPicPr>
        <p:blipFill>
          <a:blip r:embed="rId5"/>
          <a:stretch>
            <a:fillRect/>
          </a:stretch>
        </p:blipFill>
        <p:spPr>
          <a:xfrm>
            <a:off x="4902281" y="3705661"/>
            <a:ext cx="1380511" cy="592019"/>
          </a:xfrm>
          <a:prstGeom prst="rect">
            <a:avLst/>
          </a:prstGeom>
        </p:spPr>
      </p:pic>
    </p:spTree>
    <p:extLst>
      <p:ext uri="{BB962C8B-B14F-4D97-AF65-F5344CB8AC3E}">
        <p14:creationId xmlns:p14="http://schemas.microsoft.com/office/powerpoint/2010/main" val="13315727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514E598-42F1-6256-5A2D-BC83B557D1EC}"/>
              </a:ext>
            </a:extLst>
          </p:cNvPr>
          <p:cNvSpPr txBox="1"/>
          <p:nvPr/>
        </p:nvSpPr>
        <p:spPr>
          <a:xfrm>
            <a:off x="404612" y="100398"/>
            <a:ext cx="8840000" cy="533544"/>
          </a:xfrm>
          <a:prstGeom prst="rect">
            <a:avLst/>
          </a:prstGeom>
          <a:noFill/>
        </p:spPr>
        <p:txBody>
          <a:bodyPr wrap="square" lIns="0" tIns="0" rIns="0" bIns="0" rtlCol="0" anchor="b" anchorCtr="0">
            <a:spAutoFit/>
          </a:bodyPr>
          <a:lstStyle/>
          <a:p>
            <a:r>
              <a:rPr lang="en-US" sz="3467" dirty="0">
                <a:latin typeface="Uniform Rnd Cond Bold" panose="00000806000000000000" charset="0"/>
              </a:rPr>
              <a:t>About us</a:t>
            </a:r>
          </a:p>
        </p:txBody>
      </p:sp>
      <p:sp>
        <p:nvSpPr>
          <p:cNvPr id="11" name="Title 2">
            <a:extLst>
              <a:ext uri="{FF2B5EF4-FFF2-40B4-BE49-F238E27FC236}">
                <a16:creationId xmlns:a16="http://schemas.microsoft.com/office/drawing/2014/main" id="{65EDDC67-5D6A-80B0-EC5B-2A412395199D}"/>
              </a:ext>
            </a:extLst>
          </p:cNvPr>
          <p:cNvSpPr txBox="1">
            <a:spLocks/>
          </p:cNvSpPr>
          <p:nvPr/>
        </p:nvSpPr>
        <p:spPr>
          <a:xfrm>
            <a:off x="404612" y="633942"/>
            <a:ext cx="5805269" cy="1163395"/>
          </a:xfrm>
          <a:prstGeom prst="rect">
            <a:avLst/>
          </a:prstGeom>
        </p:spPr>
        <p:txBody>
          <a:bodyPr wrap="square" lIns="0" tIns="0" rIns="0" bIns="0" anchor="t" anchorCtr="0">
            <a:spAutoFit/>
          </a:bodyPr>
          <a:lstStyle>
            <a:lvl1pPr algn="l" defTabSz="1320759" rtl="0" eaLnBrk="1" latinLnBrk="0" hangingPunct="1">
              <a:lnSpc>
                <a:spcPct val="90000"/>
              </a:lnSpc>
              <a:spcBef>
                <a:spcPct val="0"/>
              </a:spcBef>
              <a:buNone/>
              <a:defRPr sz="5200" b="1" i="0" kern="1200">
                <a:solidFill>
                  <a:schemeClr val="tx1"/>
                </a:solidFill>
                <a:latin typeface="Uniform Rnd Cond Bold" pitchFamily="2" charset="77"/>
                <a:ea typeface="+mj-ea"/>
                <a:cs typeface="+mj-cs"/>
              </a:defRPr>
            </a:lvl1pPr>
          </a:lstStyle>
          <a:p>
            <a:r>
              <a:rPr lang="en-US" sz="4200" dirty="0">
                <a:latin typeface="Uniform Rnd Cond Bold" panose="00000806000000000000" charset="0"/>
              </a:rPr>
              <a:t>Our Integrated Care System</a:t>
            </a:r>
          </a:p>
        </p:txBody>
      </p:sp>
      <p:sp>
        <p:nvSpPr>
          <p:cNvPr id="4" name="TextBox 3">
            <a:extLst>
              <a:ext uri="{FF2B5EF4-FFF2-40B4-BE49-F238E27FC236}">
                <a16:creationId xmlns:a16="http://schemas.microsoft.com/office/drawing/2014/main" id="{70A0D13B-9158-D1AF-9F94-6D4B561133CD}"/>
              </a:ext>
            </a:extLst>
          </p:cNvPr>
          <p:cNvSpPr txBox="1"/>
          <p:nvPr/>
        </p:nvSpPr>
        <p:spPr>
          <a:xfrm>
            <a:off x="243934" y="1821345"/>
            <a:ext cx="6370132" cy="4770537"/>
          </a:xfrm>
          <a:prstGeom prst="rect">
            <a:avLst/>
          </a:prstGeom>
          <a:noFill/>
        </p:spPr>
        <p:txBody>
          <a:bodyPr wrap="square">
            <a:spAutoFit/>
          </a:bodyPr>
          <a:lstStyle/>
          <a:p>
            <a:r>
              <a:rPr lang="en-GB" sz="1600" dirty="0">
                <a:latin typeface="Frutiger LT Pro 45 Light"/>
              </a:rPr>
              <a:t>We are an active parter in the South West London Integrated Care System (ICS), which serves over 1.5 million residents across six boroughs. Bringing together NHS organisations, local authorities and community partners, it works collaboratively to:</a:t>
            </a:r>
          </a:p>
          <a:p>
            <a:pPr marL="285750" indent="-285750">
              <a:buFont typeface="Arial" panose="020B0604020202020204" pitchFamily="34" charset="0"/>
              <a:buChar char="•"/>
            </a:pPr>
            <a:r>
              <a:rPr lang="en-US" altLang="en-US" sz="1600" dirty="0">
                <a:latin typeface="Frutiger LT Pro 45 Light"/>
              </a:rPr>
              <a:t>Understand local needs and inequalities</a:t>
            </a:r>
          </a:p>
          <a:p>
            <a:pPr marL="285750" indent="-285750">
              <a:buFont typeface="Arial" panose="020B0604020202020204" pitchFamily="34" charset="0"/>
              <a:buChar char="•"/>
            </a:pPr>
            <a:r>
              <a:rPr lang="en-US" altLang="en-US" sz="1600" dirty="0">
                <a:latin typeface="Frutiger LT Pro 45 Light"/>
              </a:rPr>
              <a:t>Develop long-term population health strategy </a:t>
            </a:r>
          </a:p>
          <a:p>
            <a:pPr marL="285750" indent="-285750">
              <a:buFont typeface="Arial" panose="020B0604020202020204" pitchFamily="34" charset="0"/>
              <a:buChar char="•"/>
            </a:pPr>
            <a:r>
              <a:rPr lang="en-US" altLang="en-US" sz="1600" dirty="0">
                <a:latin typeface="Frutiger LT Pro 45 Light"/>
              </a:rPr>
              <a:t>Commission services and allocate resources </a:t>
            </a:r>
          </a:p>
          <a:p>
            <a:pPr marL="285750" indent="-285750">
              <a:buFont typeface="Arial" panose="020B0604020202020204" pitchFamily="34" charset="0"/>
              <a:buChar char="•"/>
            </a:pPr>
            <a:r>
              <a:rPr lang="en-US" altLang="en-US" sz="1600" dirty="0">
                <a:latin typeface="Frutiger LT Pro 45 Light"/>
              </a:rPr>
              <a:t>Monitor performance and improve outcomes </a:t>
            </a:r>
          </a:p>
          <a:p>
            <a:endParaRPr lang="en-GB" sz="1600" dirty="0">
              <a:latin typeface="Frutiger LT Pro 45 Light"/>
            </a:endParaRPr>
          </a:p>
          <a:p>
            <a:r>
              <a:rPr lang="en-GB" sz="1600" dirty="0">
                <a:latin typeface="Frutiger LT Pro 45 Light"/>
              </a:rPr>
              <a:t>The Integrated Care Board (ICB) leads the planning and commissioning of NHS services across the system. In 2025, South West London and South East London ICBs established a formal cluster arrangement, sharing senior leadership while remaining separate statutory organisations. This partnership strengthens strategic commissioning across south London.</a:t>
            </a:r>
          </a:p>
          <a:p>
            <a:endParaRPr lang="en-GB" sz="1600" dirty="0">
              <a:latin typeface="Frutiger LT Pro 45 Light"/>
            </a:endParaRPr>
          </a:p>
          <a:p>
            <a:r>
              <a:rPr lang="en-GB" sz="1600" dirty="0">
                <a:latin typeface="Frutiger LT Pro 45 Light"/>
              </a:rPr>
              <a:t>The NHS in South West London has developed a Mental Health Strategy setting out the ways it will improve and support the mental health of everyone who lives, work or studies in Croydon, Kingston, Merton, Richmond, Sutton and Wandsworth over the next five years.</a:t>
            </a:r>
          </a:p>
        </p:txBody>
      </p:sp>
      <p:pic>
        <p:nvPicPr>
          <p:cNvPr id="20" name="Picture 19">
            <a:extLst>
              <a:ext uri="{FF2B5EF4-FFF2-40B4-BE49-F238E27FC236}">
                <a16:creationId xmlns:a16="http://schemas.microsoft.com/office/drawing/2014/main" id="{90F7AB92-8FAC-3740-19ED-A6CA279F7523}"/>
              </a:ext>
            </a:extLst>
          </p:cNvPr>
          <p:cNvPicPr>
            <a:picLocks noChangeAspect="1"/>
          </p:cNvPicPr>
          <p:nvPr/>
        </p:nvPicPr>
        <p:blipFill>
          <a:blip r:embed="rId2"/>
          <a:srcRect t="21417"/>
          <a:stretch>
            <a:fillRect/>
          </a:stretch>
        </p:blipFill>
        <p:spPr>
          <a:xfrm>
            <a:off x="259080" y="7832035"/>
            <a:ext cx="6370132" cy="1993644"/>
          </a:xfrm>
          <a:prstGeom prst="rect">
            <a:avLst/>
          </a:prstGeom>
        </p:spPr>
      </p:pic>
      <p:sp>
        <p:nvSpPr>
          <p:cNvPr id="6" name="TextBox 5">
            <a:extLst>
              <a:ext uri="{FF2B5EF4-FFF2-40B4-BE49-F238E27FC236}">
                <a16:creationId xmlns:a16="http://schemas.microsoft.com/office/drawing/2014/main" id="{CAB6CF53-4476-57D8-A398-ED5A868F87D6}"/>
              </a:ext>
            </a:extLst>
          </p:cNvPr>
          <p:cNvSpPr txBox="1"/>
          <p:nvPr/>
        </p:nvSpPr>
        <p:spPr>
          <a:xfrm>
            <a:off x="228787" y="6656699"/>
            <a:ext cx="5981093" cy="1200329"/>
          </a:xfrm>
          <a:prstGeom prst="rect">
            <a:avLst/>
          </a:prstGeom>
          <a:noFill/>
        </p:spPr>
        <p:txBody>
          <a:bodyPr wrap="square">
            <a:spAutoFit/>
          </a:bodyPr>
          <a:lstStyle/>
          <a:p>
            <a:r>
              <a:rPr lang="en-GB" sz="1800" dirty="0">
                <a:latin typeface="Frutiger LT Pro 45 Light"/>
              </a:rPr>
              <a:t>Our vision is to make South West London the best place to live for emotional wellbeing, with everyone having access to high quality, accessible wellbeing and mental health services. We will do this through:</a:t>
            </a:r>
          </a:p>
        </p:txBody>
      </p:sp>
    </p:spTree>
    <p:extLst>
      <p:ext uri="{BB962C8B-B14F-4D97-AF65-F5344CB8AC3E}">
        <p14:creationId xmlns:p14="http://schemas.microsoft.com/office/powerpoint/2010/main" val="22086362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E89A01-E1EE-ACB6-1C97-8AF00EE707F9}"/>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4D4F6D1-73EF-89B9-3B14-65078D9EB0D5}"/>
              </a:ext>
            </a:extLst>
          </p:cNvPr>
          <p:cNvSpPr>
            <a:spLocks noGrp="1"/>
          </p:cNvSpPr>
          <p:nvPr>
            <p:ph type="sldNum" sz="quarter" idx="4"/>
          </p:nvPr>
        </p:nvSpPr>
        <p:spPr>
          <a:xfrm>
            <a:off x="3361405" y="13287091"/>
            <a:ext cx="896106" cy="266740"/>
          </a:xfrm>
        </p:spPr>
        <p:txBody>
          <a:bodyPr/>
          <a:lstStyle/>
          <a:p>
            <a:pPr defTabSz="1320759"/>
            <a:fld id="{16258F8D-000C-F04E-A479-E4600E5CCDC5}" type="slidenum">
              <a:rPr lang="en-US"/>
              <a:pPr defTabSz="1320759"/>
              <a:t>11</a:t>
            </a:fld>
            <a:endParaRPr lang="en-US" dirty="0"/>
          </a:p>
        </p:txBody>
      </p:sp>
      <p:sp>
        <p:nvSpPr>
          <p:cNvPr id="6" name="TextBox 5">
            <a:extLst>
              <a:ext uri="{FF2B5EF4-FFF2-40B4-BE49-F238E27FC236}">
                <a16:creationId xmlns:a16="http://schemas.microsoft.com/office/drawing/2014/main" id="{84D75AF3-6A86-077C-B2A3-CFFD10C6CF1E}"/>
              </a:ext>
            </a:extLst>
          </p:cNvPr>
          <p:cNvSpPr txBox="1"/>
          <p:nvPr/>
        </p:nvSpPr>
        <p:spPr>
          <a:xfrm>
            <a:off x="-972048" y="4686261"/>
            <a:ext cx="8808569" cy="492443"/>
          </a:xfrm>
          <a:prstGeom prst="rect">
            <a:avLst/>
          </a:prstGeom>
          <a:noFill/>
        </p:spPr>
        <p:txBody>
          <a:bodyPr wrap="square">
            <a:spAutoFit/>
          </a:bodyPr>
          <a:lstStyle/>
          <a:p>
            <a:pPr defTabSz="1320759"/>
            <a:endParaRPr lang="en-GB" sz="2600" dirty="0">
              <a:solidFill>
                <a:srgbClr val="171B22"/>
              </a:solidFill>
              <a:latin typeface="Arial" panose="020B0604020202020204"/>
            </a:endParaRPr>
          </a:p>
        </p:txBody>
      </p:sp>
      <p:pic>
        <p:nvPicPr>
          <p:cNvPr id="4" name="Picture 3" descr="Colorful text on a black background&#10;&#10;Description automatically generated">
            <a:extLst>
              <a:ext uri="{FF2B5EF4-FFF2-40B4-BE49-F238E27FC236}">
                <a16:creationId xmlns:a16="http://schemas.microsoft.com/office/drawing/2014/main" id="{BF1B2D4A-BAAE-52DA-BB69-B81A083AC15D}"/>
              </a:ext>
            </a:extLst>
          </p:cNvPr>
          <p:cNvPicPr>
            <a:picLocks noChangeAspect="1"/>
          </p:cNvPicPr>
          <p:nvPr/>
        </p:nvPicPr>
        <p:blipFill>
          <a:blip r:embed="rId2"/>
          <a:stretch>
            <a:fillRect/>
          </a:stretch>
        </p:blipFill>
        <p:spPr>
          <a:xfrm>
            <a:off x="5179888" y="9173600"/>
            <a:ext cx="1311275" cy="562328"/>
          </a:xfrm>
          <a:prstGeom prst="rect">
            <a:avLst/>
          </a:prstGeom>
        </p:spPr>
      </p:pic>
      <p:sp>
        <p:nvSpPr>
          <p:cNvPr id="5" name="TextBox 4">
            <a:extLst>
              <a:ext uri="{FF2B5EF4-FFF2-40B4-BE49-F238E27FC236}">
                <a16:creationId xmlns:a16="http://schemas.microsoft.com/office/drawing/2014/main" id="{C5CFA86B-D964-1AC9-EADC-74A4CF06C8A2}"/>
              </a:ext>
            </a:extLst>
          </p:cNvPr>
          <p:cNvSpPr txBox="1"/>
          <p:nvPr/>
        </p:nvSpPr>
        <p:spPr>
          <a:xfrm>
            <a:off x="404612" y="100398"/>
            <a:ext cx="8840000" cy="533544"/>
          </a:xfrm>
          <a:prstGeom prst="rect">
            <a:avLst/>
          </a:prstGeom>
          <a:noFill/>
        </p:spPr>
        <p:txBody>
          <a:bodyPr wrap="square" lIns="0" tIns="0" rIns="0" bIns="0" rtlCol="0" anchor="b" anchorCtr="0">
            <a:spAutoFit/>
          </a:bodyPr>
          <a:lstStyle/>
          <a:p>
            <a:r>
              <a:rPr lang="en-US" sz="3467" dirty="0">
                <a:latin typeface="Uniform Rnd Cond Bold" panose="00000806000000000000" charset="0"/>
              </a:rPr>
              <a:t>About this role</a:t>
            </a:r>
          </a:p>
        </p:txBody>
      </p:sp>
      <p:sp>
        <p:nvSpPr>
          <p:cNvPr id="8" name="TextBox 7">
            <a:extLst>
              <a:ext uri="{FF2B5EF4-FFF2-40B4-BE49-F238E27FC236}">
                <a16:creationId xmlns:a16="http://schemas.microsoft.com/office/drawing/2014/main" id="{1700BDE8-177D-055B-3C02-61C47CF122CE}"/>
              </a:ext>
            </a:extLst>
          </p:cNvPr>
          <p:cNvSpPr txBox="1"/>
          <p:nvPr/>
        </p:nvSpPr>
        <p:spPr>
          <a:xfrm>
            <a:off x="299434" y="724108"/>
            <a:ext cx="6191729" cy="8576707"/>
          </a:xfrm>
          <a:prstGeom prst="rect">
            <a:avLst/>
          </a:prstGeom>
          <a:noFill/>
        </p:spPr>
        <p:txBody>
          <a:bodyPr wrap="square">
            <a:spAutoFit/>
          </a:bodyPr>
          <a:lstStyle/>
          <a:p>
            <a:pPr>
              <a:lnSpc>
                <a:spcPts val="1950"/>
              </a:lnSpc>
              <a:buNone/>
            </a:pPr>
            <a:r>
              <a:rPr lang="en-GB" sz="1400" dirty="0">
                <a:latin typeface="Frutiger LT Pro 45 Light"/>
              </a:rPr>
              <a:t>The Trust is looking to recruit a clinical Non-Executive Director or Associate Non-Executive Director to join the Board.</a:t>
            </a:r>
          </a:p>
          <a:p>
            <a:endParaRPr lang="en-GB" sz="1400" dirty="0">
              <a:latin typeface="Frutiger LT Pro 45 Light"/>
            </a:endParaRPr>
          </a:p>
          <a:p>
            <a:r>
              <a:rPr lang="en-GB" sz="1400" dirty="0">
                <a:latin typeface="Frutiger LT Pro 45 Light"/>
              </a:rPr>
              <a:t>Working collaboratively as part of a unitary board, you will contribute to the development of strategy, support long-term sustainability and help ensure the Trust continues to provide safe, effective and compassionate care. You will also work closely with executive colleagues and partners across the wider health and care system to support system-wide thinking and collaborative leadership in partnership.</a:t>
            </a:r>
          </a:p>
          <a:p>
            <a:endParaRPr lang="en-GB" sz="1400" dirty="0">
              <a:latin typeface="Frutiger LT Pro 45 Light"/>
            </a:endParaRPr>
          </a:p>
          <a:p>
            <a:r>
              <a:rPr lang="en-GB" sz="1400" dirty="0">
                <a:latin typeface="Frutiger LT Pro 45 Light"/>
              </a:rPr>
              <a:t>The successful candidate will demonstrate sound judgement, strategic thinking and the ability to provide constructive challenge while building positive and collaborative working relationships. Our successful candidate will be passionate about tackling health inequalities. </a:t>
            </a:r>
          </a:p>
          <a:p>
            <a:endParaRPr lang="en-GB" sz="1400" dirty="0">
              <a:latin typeface="Frutiger LT Pro 45 Light"/>
            </a:endParaRPr>
          </a:p>
          <a:p>
            <a:r>
              <a:rPr lang="en-GB" sz="1400" dirty="0">
                <a:latin typeface="Frutiger LT Pro 45 Light"/>
              </a:rPr>
              <a:t>We particularly want to encourage candidates from groups currently under represented in NHS Board roles.</a:t>
            </a:r>
          </a:p>
          <a:p>
            <a:endParaRPr lang="en-GB" sz="1400" dirty="0">
              <a:latin typeface="Frutiger LT Pro 45 Light"/>
            </a:endParaRPr>
          </a:p>
          <a:p>
            <a:r>
              <a:rPr lang="en-GB" sz="1400" dirty="0">
                <a:latin typeface="Frutiger LT Pro 45 Light"/>
              </a:rPr>
              <a:t>All Non-Executive Directors must champion the standards of public life – by upholding the highest standards of conduct and displaying the principles of selflessness, integrity, objectivity, accountability, openness, honesty, and leadership.</a:t>
            </a:r>
          </a:p>
          <a:p>
            <a:r>
              <a:rPr lang="en-GB" sz="1400" dirty="0">
                <a:latin typeface="Frutiger LT Pro 45 Light"/>
              </a:rPr>
              <a:t> </a:t>
            </a:r>
          </a:p>
          <a:p>
            <a:r>
              <a:rPr lang="en-GB" sz="1400" dirty="0">
                <a:latin typeface="Frutiger LT Pro 45 Light"/>
              </a:rPr>
              <a:t>As a future NHS leader, the successful candidate will be able to demonstrate the range of behaviours required to contribute effectively in this board level role. All Board roles are subject to NHS England’s </a:t>
            </a:r>
            <a:r>
              <a:rPr lang="en-GB" sz="1400" dirty="0">
                <a:latin typeface="Frutiger LT Pro 45 Light"/>
                <a:hlinkClick r:id="rId3"/>
              </a:rPr>
              <a:t>Leadership Competency Framework.</a:t>
            </a:r>
            <a:r>
              <a:rPr lang="en-GB" sz="1400" dirty="0">
                <a:latin typeface="Frutiger LT Pro 45 Light"/>
              </a:rPr>
              <a:t> </a:t>
            </a:r>
          </a:p>
          <a:p>
            <a:endParaRPr lang="en-GB" sz="1400" dirty="0">
              <a:latin typeface="Frutiger LT Pro 45 Light"/>
            </a:endParaRPr>
          </a:p>
          <a:p>
            <a:r>
              <a:rPr lang="en-GB" sz="1400" dirty="0">
                <a:latin typeface="Frutiger LT Pro 45 Light"/>
              </a:rPr>
              <a:t>For this role, it would be preferable that applicants should live in or have strong connections with the area served by the Trust. </a:t>
            </a:r>
          </a:p>
          <a:p>
            <a:endParaRPr lang="en-GB" sz="1400" dirty="0">
              <a:latin typeface="Frutiger LT Pro 45 Light"/>
            </a:endParaRPr>
          </a:p>
          <a:p>
            <a:r>
              <a:rPr lang="en-GB" sz="1400" dirty="0">
                <a:latin typeface="Frutiger LT Pro 45 Light"/>
              </a:rPr>
              <a:t>On average this role will require the equivalent to 2 to 3 days a month, however the time commitment may vary and a flexible approach should be taken. The remuneration payable for this role is £13,000 per annum for a 3 year term.</a:t>
            </a:r>
          </a:p>
          <a:p>
            <a:endParaRPr lang="en-GB" sz="1400" dirty="0">
              <a:latin typeface="Frutiger LT Pro 45 Light"/>
            </a:endParaRPr>
          </a:p>
          <a:p>
            <a:r>
              <a:rPr lang="en-GB" sz="1400" dirty="0">
                <a:latin typeface="Frutiger LT Pro 45 Light"/>
              </a:rPr>
              <a:t>Given the significant public profile and responsibility members of NHS Boards hold, it is vital that those appointed inspire confidence of the public, patients and NHS staff at all times. NHS England makes a number of specific background checks to ensure that those we appoint are “fit and proper” people to hold these important roles. More information can be found on the </a:t>
            </a:r>
            <a:r>
              <a:rPr lang="en-GB" sz="1400" dirty="0">
                <a:latin typeface="Frutiger LT Pro 45 Light"/>
                <a:hlinkClick r:id="rId4"/>
              </a:rPr>
              <a:t>NHS England website.</a:t>
            </a:r>
            <a:endParaRPr lang="en-GB" sz="1400" dirty="0">
              <a:latin typeface="Frutiger LT Pro 45 Light"/>
            </a:endParaRPr>
          </a:p>
        </p:txBody>
      </p:sp>
    </p:spTree>
    <p:extLst>
      <p:ext uri="{BB962C8B-B14F-4D97-AF65-F5344CB8AC3E}">
        <p14:creationId xmlns:p14="http://schemas.microsoft.com/office/powerpoint/2010/main" val="29042273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C68CC8-9BF5-CC72-6157-13F313EC64D5}"/>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272EC93-AE3A-6B09-34E6-6B17F42B679E}"/>
              </a:ext>
            </a:extLst>
          </p:cNvPr>
          <p:cNvSpPr>
            <a:spLocks noGrp="1"/>
          </p:cNvSpPr>
          <p:nvPr>
            <p:ph type="sldNum" sz="quarter" idx="4"/>
          </p:nvPr>
        </p:nvSpPr>
        <p:spPr>
          <a:xfrm>
            <a:off x="3361405" y="13287091"/>
            <a:ext cx="896106" cy="266740"/>
          </a:xfrm>
        </p:spPr>
        <p:txBody>
          <a:bodyPr/>
          <a:lstStyle/>
          <a:p>
            <a:pPr defTabSz="1320759"/>
            <a:fld id="{16258F8D-000C-F04E-A479-E4600E5CCDC5}" type="slidenum">
              <a:rPr lang="en-US"/>
              <a:pPr defTabSz="1320759"/>
              <a:t>12</a:t>
            </a:fld>
            <a:endParaRPr lang="en-US" dirty="0"/>
          </a:p>
        </p:txBody>
      </p:sp>
      <p:sp>
        <p:nvSpPr>
          <p:cNvPr id="6" name="TextBox 5">
            <a:extLst>
              <a:ext uri="{FF2B5EF4-FFF2-40B4-BE49-F238E27FC236}">
                <a16:creationId xmlns:a16="http://schemas.microsoft.com/office/drawing/2014/main" id="{FA430D78-D538-7E68-F56A-3BD071FC8FC5}"/>
              </a:ext>
            </a:extLst>
          </p:cNvPr>
          <p:cNvSpPr txBox="1"/>
          <p:nvPr/>
        </p:nvSpPr>
        <p:spPr>
          <a:xfrm>
            <a:off x="-972048" y="4686261"/>
            <a:ext cx="8808569" cy="492443"/>
          </a:xfrm>
          <a:prstGeom prst="rect">
            <a:avLst/>
          </a:prstGeom>
          <a:noFill/>
        </p:spPr>
        <p:txBody>
          <a:bodyPr wrap="square">
            <a:spAutoFit/>
          </a:bodyPr>
          <a:lstStyle/>
          <a:p>
            <a:pPr defTabSz="1320759"/>
            <a:endParaRPr lang="en-GB" sz="2600" dirty="0">
              <a:solidFill>
                <a:srgbClr val="171B22"/>
              </a:solidFill>
              <a:latin typeface="Arial" panose="020B0604020202020204"/>
            </a:endParaRPr>
          </a:p>
        </p:txBody>
      </p:sp>
      <p:pic>
        <p:nvPicPr>
          <p:cNvPr id="4" name="Picture 3" descr="Colorful text on a black background&#10;&#10;Description automatically generated">
            <a:extLst>
              <a:ext uri="{FF2B5EF4-FFF2-40B4-BE49-F238E27FC236}">
                <a16:creationId xmlns:a16="http://schemas.microsoft.com/office/drawing/2014/main" id="{208B403A-8178-B4D0-C879-9CAF8D294027}"/>
              </a:ext>
            </a:extLst>
          </p:cNvPr>
          <p:cNvPicPr>
            <a:picLocks noChangeAspect="1"/>
          </p:cNvPicPr>
          <p:nvPr/>
        </p:nvPicPr>
        <p:blipFill>
          <a:blip r:embed="rId2"/>
          <a:stretch>
            <a:fillRect/>
          </a:stretch>
        </p:blipFill>
        <p:spPr>
          <a:xfrm>
            <a:off x="5179888" y="9173600"/>
            <a:ext cx="1311275" cy="562328"/>
          </a:xfrm>
          <a:prstGeom prst="rect">
            <a:avLst/>
          </a:prstGeom>
        </p:spPr>
      </p:pic>
      <p:sp>
        <p:nvSpPr>
          <p:cNvPr id="5" name="TextBox 4">
            <a:extLst>
              <a:ext uri="{FF2B5EF4-FFF2-40B4-BE49-F238E27FC236}">
                <a16:creationId xmlns:a16="http://schemas.microsoft.com/office/drawing/2014/main" id="{7491516E-96D7-A02C-BFA4-53A62A06AC60}"/>
              </a:ext>
            </a:extLst>
          </p:cNvPr>
          <p:cNvSpPr txBox="1"/>
          <p:nvPr/>
        </p:nvSpPr>
        <p:spPr>
          <a:xfrm>
            <a:off x="404612" y="100398"/>
            <a:ext cx="8840000" cy="533544"/>
          </a:xfrm>
          <a:prstGeom prst="rect">
            <a:avLst/>
          </a:prstGeom>
          <a:noFill/>
        </p:spPr>
        <p:txBody>
          <a:bodyPr wrap="square" lIns="0" tIns="0" rIns="0" bIns="0" rtlCol="0" anchor="b" anchorCtr="0">
            <a:spAutoFit/>
          </a:bodyPr>
          <a:lstStyle/>
          <a:p>
            <a:r>
              <a:rPr lang="en-US" sz="3467" dirty="0">
                <a:latin typeface="Uniform Rnd Cond Bold" panose="00000806000000000000" charset="0"/>
              </a:rPr>
              <a:t>Person Specification</a:t>
            </a:r>
          </a:p>
        </p:txBody>
      </p:sp>
      <p:sp>
        <p:nvSpPr>
          <p:cNvPr id="8" name="TextBox 7">
            <a:extLst>
              <a:ext uri="{FF2B5EF4-FFF2-40B4-BE49-F238E27FC236}">
                <a16:creationId xmlns:a16="http://schemas.microsoft.com/office/drawing/2014/main" id="{B3C253F3-2977-9D3D-8EAD-9CCDF72A005B}"/>
              </a:ext>
            </a:extLst>
          </p:cNvPr>
          <p:cNvSpPr txBox="1"/>
          <p:nvPr/>
        </p:nvSpPr>
        <p:spPr>
          <a:xfrm>
            <a:off x="299434" y="724108"/>
            <a:ext cx="5830909" cy="5909310"/>
          </a:xfrm>
          <a:prstGeom prst="rect">
            <a:avLst/>
          </a:prstGeom>
          <a:noFill/>
        </p:spPr>
        <p:txBody>
          <a:bodyPr wrap="square">
            <a:spAutoFit/>
          </a:bodyPr>
          <a:lstStyle/>
          <a:p>
            <a:r>
              <a:rPr lang="en-GB" sz="1400" b="1" dirty="0">
                <a:latin typeface="Frutiger LT Pro 45 Light"/>
              </a:rPr>
              <a:t>Non-Executive Director – Clinical</a:t>
            </a:r>
          </a:p>
          <a:p>
            <a:endParaRPr lang="en-GB" sz="1400" dirty="0">
              <a:latin typeface="Frutiger LT Pro 45 Light"/>
            </a:endParaRPr>
          </a:p>
          <a:p>
            <a:r>
              <a:rPr lang="en-GB" sz="1400" dirty="0">
                <a:latin typeface="Frutiger LT Pro 45 Light"/>
              </a:rPr>
              <a:t>As a Non-Executive Director, you will come from a strong senior clinical background in psychiatry or psychology or as an allied health professional. You will enhance oversight of Trust quality, safety, and patient experience, ensuring its effective operation and alignment with Board priorities. </a:t>
            </a:r>
          </a:p>
          <a:p>
            <a:endParaRPr lang="en-GB" sz="1400" dirty="0">
              <a:latin typeface="Frutiger LT Pro 45 Light"/>
            </a:endParaRPr>
          </a:p>
          <a:p>
            <a:r>
              <a:rPr lang="en-GB" sz="1400" dirty="0">
                <a:latin typeface="Frutiger LT Pro 45 Light"/>
              </a:rPr>
              <a:t>You will offer robust scrutiny and assurance on quality, patient safety, clinical effectiveness and patient experience, as well as supporting a culture of openness, learning and continuous improvement across the Trust.</a:t>
            </a:r>
          </a:p>
          <a:p>
            <a:endParaRPr lang="en-GB" sz="1400" dirty="0">
              <a:latin typeface="Frutiger LT Pro 45 Light"/>
            </a:endParaRPr>
          </a:p>
          <a:p>
            <a:r>
              <a:rPr lang="en-GB" sz="1400" dirty="0">
                <a:latin typeface="Frutiger LT Pro 45 Light"/>
              </a:rPr>
              <a:t>We are looking for a senior leader with substantial experience operating at Board or senior leadership level within a complex organisation, ideally within the NHS, wider public sector or a similarly regulated environment. We would welcome applications from those who have not worked at board level before but bring a range of lived experience, and the role could be a developmental Associate Non-Executive Director role for the right candidate.</a:t>
            </a:r>
          </a:p>
          <a:p>
            <a:endParaRPr lang="en-GB" sz="1400" dirty="0">
              <a:latin typeface="Frutiger LT Pro 45 Light"/>
            </a:endParaRPr>
          </a:p>
          <a:p>
            <a:pPr marL="171450" indent="-171450">
              <a:buFont typeface="Arial" panose="020B0604020202020204" pitchFamily="34" charset="0"/>
              <a:buChar char="•"/>
            </a:pPr>
            <a:r>
              <a:rPr lang="en-GB" sz="1400" dirty="0">
                <a:latin typeface="Frutiger LT Pro 45 Light"/>
              </a:rPr>
              <a:t>Strong understanding of governance, audit, risk and assurance</a:t>
            </a:r>
          </a:p>
          <a:p>
            <a:pPr marL="171450" indent="-171450">
              <a:buFont typeface="Arial" panose="020B0604020202020204" pitchFamily="34" charset="0"/>
              <a:buChar char="•"/>
            </a:pPr>
            <a:r>
              <a:rPr lang="en-GB" sz="1400" dirty="0">
                <a:latin typeface="Frutiger LT Pro 45 Light"/>
              </a:rPr>
              <a:t>The ability to interpret complex information and support robust decision-making</a:t>
            </a:r>
          </a:p>
          <a:p>
            <a:pPr marL="171450" indent="-171450">
              <a:buFont typeface="Arial" panose="020B0604020202020204" pitchFamily="34" charset="0"/>
              <a:buChar char="•"/>
            </a:pPr>
            <a:r>
              <a:rPr lang="en-GB" sz="1400" dirty="0">
                <a:latin typeface="Frutiger LT Pro 45 Light"/>
              </a:rPr>
              <a:t>Experience of leading within complex and changing environments</a:t>
            </a:r>
          </a:p>
          <a:p>
            <a:pPr marL="171450" indent="-171450">
              <a:buFont typeface="Arial" panose="020B0604020202020204" pitchFamily="34" charset="0"/>
              <a:buChar char="•"/>
            </a:pPr>
            <a:r>
              <a:rPr lang="en-GB" sz="1400" dirty="0">
                <a:latin typeface="Frutiger LT Pro 45 Light"/>
              </a:rPr>
              <a:t>Commitment to equality, inclusion and compassionate leadership</a:t>
            </a:r>
          </a:p>
          <a:p>
            <a:pPr marL="171450" indent="-171450">
              <a:buFont typeface="Arial" panose="020B0604020202020204" pitchFamily="34" charset="0"/>
              <a:buChar char="•"/>
            </a:pPr>
            <a:r>
              <a:rPr lang="en-GB" sz="1400" dirty="0">
                <a:latin typeface="Frutiger LT Pro 45 Light"/>
              </a:rPr>
              <a:t>An understanding of partnership working across organisational boundaries</a:t>
            </a:r>
          </a:p>
          <a:p>
            <a:pPr marL="171450" indent="-171450">
              <a:buFont typeface="Arial" panose="020B0604020202020204" pitchFamily="34" charset="0"/>
              <a:buChar char="•"/>
            </a:pPr>
            <a:r>
              <a:rPr lang="en-GB" sz="1400" dirty="0">
                <a:latin typeface="Frutiger LT Pro 45 Light"/>
              </a:rPr>
              <a:t>Excellent interpersonal and communication skills</a:t>
            </a:r>
          </a:p>
          <a:p>
            <a:pPr marL="171450" indent="-171450">
              <a:buFont typeface="Arial" panose="020B0604020202020204" pitchFamily="34" charset="0"/>
              <a:buChar char="•"/>
            </a:pPr>
            <a:endParaRPr lang="en-GB" sz="1400" dirty="0">
              <a:latin typeface="Frutiger LT Pro 45 Light"/>
            </a:endParaRPr>
          </a:p>
          <a:p>
            <a:endParaRPr lang="en-GB" sz="1400" dirty="0">
              <a:latin typeface="Frutiger LT Pro 45 Light"/>
            </a:endParaRPr>
          </a:p>
        </p:txBody>
      </p:sp>
    </p:spTree>
    <p:extLst>
      <p:ext uri="{BB962C8B-B14F-4D97-AF65-F5344CB8AC3E}">
        <p14:creationId xmlns:p14="http://schemas.microsoft.com/office/powerpoint/2010/main" val="36932093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E89A01-E1EE-ACB6-1C97-8AF00EE707F9}"/>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4D4F6D1-73EF-89B9-3B14-65078D9EB0D5}"/>
              </a:ext>
            </a:extLst>
          </p:cNvPr>
          <p:cNvSpPr>
            <a:spLocks noGrp="1"/>
          </p:cNvSpPr>
          <p:nvPr>
            <p:ph type="sldNum" sz="quarter" idx="4"/>
          </p:nvPr>
        </p:nvSpPr>
        <p:spPr>
          <a:xfrm>
            <a:off x="3361405" y="13287091"/>
            <a:ext cx="896106" cy="266740"/>
          </a:xfrm>
        </p:spPr>
        <p:txBody>
          <a:bodyPr/>
          <a:lstStyle/>
          <a:p>
            <a:pPr defTabSz="1320759"/>
            <a:fld id="{16258F8D-000C-F04E-A479-E4600E5CCDC5}" type="slidenum">
              <a:rPr lang="en-US"/>
              <a:pPr defTabSz="1320759"/>
              <a:t>13</a:t>
            </a:fld>
            <a:endParaRPr lang="en-US" dirty="0"/>
          </a:p>
        </p:txBody>
      </p:sp>
      <p:sp>
        <p:nvSpPr>
          <p:cNvPr id="6" name="TextBox 5">
            <a:extLst>
              <a:ext uri="{FF2B5EF4-FFF2-40B4-BE49-F238E27FC236}">
                <a16:creationId xmlns:a16="http://schemas.microsoft.com/office/drawing/2014/main" id="{84D75AF3-6A86-077C-B2A3-CFFD10C6CF1E}"/>
              </a:ext>
            </a:extLst>
          </p:cNvPr>
          <p:cNvSpPr txBox="1"/>
          <p:nvPr/>
        </p:nvSpPr>
        <p:spPr>
          <a:xfrm>
            <a:off x="-972048" y="4686261"/>
            <a:ext cx="8808569" cy="492443"/>
          </a:xfrm>
          <a:prstGeom prst="rect">
            <a:avLst/>
          </a:prstGeom>
          <a:noFill/>
        </p:spPr>
        <p:txBody>
          <a:bodyPr wrap="square">
            <a:spAutoFit/>
          </a:bodyPr>
          <a:lstStyle/>
          <a:p>
            <a:pPr defTabSz="1320759"/>
            <a:endParaRPr lang="en-GB" sz="2600" dirty="0">
              <a:solidFill>
                <a:srgbClr val="171B22"/>
              </a:solidFill>
              <a:latin typeface="Arial" panose="020B0604020202020204"/>
            </a:endParaRPr>
          </a:p>
        </p:txBody>
      </p:sp>
      <p:pic>
        <p:nvPicPr>
          <p:cNvPr id="4" name="Picture 3" descr="Colorful text on a black background&#10;&#10;Description automatically generated">
            <a:extLst>
              <a:ext uri="{FF2B5EF4-FFF2-40B4-BE49-F238E27FC236}">
                <a16:creationId xmlns:a16="http://schemas.microsoft.com/office/drawing/2014/main" id="{BF1B2D4A-BAAE-52DA-BB69-B81A083AC15D}"/>
              </a:ext>
            </a:extLst>
          </p:cNvPr>
          <p:cNvPicPr>
            <a:picLocks noChangeAspect="1"/>
          </p:cNvPicPr>
          <p:nvPr/>
        </p:nvPicPr>
        <p:blipFill>
          <a:blip r:embed="rId2"/>
          <a:stretch>
            <a:fillRect/>
          </a:stretch>
        </p:blipFill>
        <p:spPr>
          <a:xfrm>
            <a:off x="5179888" y="9173600"/>
            <a:ext cx="1311275" cy="562328"/>
          </a:xfrm>
          <a:prstGeom prst="rect">
            <a:avLst/>
          </a:prstGeom>
        </p:spPr>
      </p:pic>
      <p:sp>
        <p:nvSpPr>
          <p:cNvPr id="5" name="TextBox 4">
            <a:extLst>
              <a:ext uri="{FF2B5EF4-FFF2-40B4-BE49-F238E27FC236}">
                <a16:creationId xmlns:a16="http://schemas.microsoft.com/office/drawing/2014/main" id="{C5CFA86B-D964-1AC9-EADC-74A4CF06C8A2}"/>
              </a:ext>
            </a:extLst>
          </p:cNvPr>
          <p:cNvSpPr txBox="1"/>
          <p:nvPr/>
        </p:nvSpPr>
        <p:spPr>
          <a:xfrm>
            <a:off x="404612" y="100398"/>
            <a:ext cx="8840000" cy="533544"/>
          </a:xfrm>
          <a:prstGeom prst="rect">
            <a:avLst/>
          </a:prstGeom>
          <a:noFill/>
        </p:spPr>
        <p:txBody>
          <a:bodyPr wrap="square" lIns="0" tIns="0" rIns="0" bIns="0" rtlCol="0" anchor="b" anchorCtr="0">
            <a:spAutoFit/>
          </a:bodyPr>
          <a:lstStyle/>
          <a:p>
            <a:r>
              <a:rPr lang="en-US" sz="3467" dirty="0">
                <a:latin typeface="Uniform Rnd Cond Bold" panose="00000806000000000000" charset="0"/>
              </a:rPr>
              <a:t>About you</a:t>
            </a:r>
          </a:p>
        </p:txBody>
      </p:sp>
      <p:sp>
        <p:nvSpPr>
          <p:cNvPr id="7" name="Title 2">
            <a:extLst>
              <a:ext uri="{FF2B5EF4-FFF2-40B4-BE49-F238E27FC236}">
                <a16:creationId xmlns:a16="http://schemas.microsoft.com/office/drawing/2014/main" id="{90F81671-0DCE-5794-75F4-BC737E7EE288}"/>
              </a:ext>
            </a:extLst>
          </p:cNvPr>
          <p:cNvSpPr txBox="1">
            <a:spLocks/>
          </p:cNvSpPr>
          <p:nvPr/>
        </p:nvSpPr>
        <p:spPr>
          <a:xfrm>
            <a:off x="404612" y="633942"/>
            <a:ext cx="5805269" cy="1163395"/>
          </a:xfrm>
          <a:prstGeom prst="rect">
            <a:avLst/>
          </a:prstGeom>
        </p:spPr>
        <p:txBody>
          <a:bodyPr wrap="square" lIns="0" tIns="0" rIns="0" bIns="0" anchor="t" anchorCtr="0">
            <a:spAutoFit/>
          </a:bodyPr>
          <a:lstStyle>
            <a:lvl1pPr algn="l" defTabSz="1320759" rtl="0" eaLnBrk="1" latinLnBrk="0" hangingPunct="1">
              <a:lnSpc>
                <a:spcPct val="90000"/>
              </a:lnSpc>
              <a:spcBef>
                <a:spcPct val="0"/>
              </a:spcBef>
              <a:buNone/>
              <a:defRPr sz="5200" b="1" i="0" kern="1200">
                <a:solidFill>
                  <a:schemeClr val="tx1"/>
                </a:solidFill>
                <a:latin typeface="Uniform Rnd Cond Bold" pitchFamily="2" charset="77"/>
                <a:ea typeface="+mj-ea"/>
                <a:cs typeface="+mj-cs"/>
              </a:defRPr>
            </a:lvl1pPr>
          </a:lstStyle>
          <a:p>
            <a:r>
              <a:rPr lang="en-US" sz="4200" dirty="0">
                <a:latin typeface="Uniform Rnd Cond Bold" panose="00000806000000000000" charset="0"/>
              </a:rPr>
              <a:t>Recruitment timetable and how to apply</a:t>
            </a:r>
          </a:p>
        </p:txBody>
      </p:sp>
      <p:pic>
        <p:nvPicPr>
          <p:cNvPr id="9" name="Picture 8" descr="A collage of a group of people&#10;&#10;Description automatically generated">
            <a:extLst>
              <a:ext uri="{FF2B5EF4-FFF2-40B4-BE49-F238E27FC236}">
                <a16:creationId xmlns:a16="http://schemas.microsoft.com/office/drawing/2014/main" id="{5B8879B4-8669-6555-0C4B-9435BED4DB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1573" y="7478039"/>
            <a:ext cx="6513546" cy="2299350"/>
          </a:xfrm>
          <a:prstGeom prst="rect">
            <a:avLst/>
          </a:prstGeom>
        </p:spPr>
      </p:pic>
      <p:pic>
        <p:nvPicPr>
          <p:cNvPr id="10" name="Picture 9" descr="A pink heart with black background&#10;&#10;Description automatically generated">
            <a:extLst>
              <a:ext uri="{FF2B5EF4-FFF2-40B4-BE49-F238E27FC236}">
                <a16:creationId xmlns:a16="http://schemas.microsoft.com/office/drawing/2014/main" id="{194D1180-BD4A-8027-D506-1E0DD972B582}"/>
              </a:ext>
            </a:extLst>
          </p:cNvPr>
          <p:cNvPicPr>
            <a:picLocks noChangeAspect="1"/>
          </p:cNvPicPr>
          <p:nvPr/>
        </p:nvPicPr>
        <p:blipFill>
          <a:blip r:embed="rId4">
            <a:alphaModFix amt="85000"/>
          </a:blip>
          <a:stretch>
            <a:fillRect/>
          </a:stretch>
        </p:blipFill>
        <p:spPr>
          <a:xfrm>
            <a:off x="2169039" y="7651599"/>
            <a:ext cx="2519921" cy="2108776"/>
          </a:xfrm>
          <a:prstGeom prst="rect">
            <a:avLst/>
          </a:prstGeom>
        </p:spPr>
      </p:pic>
      <p:sp>
        <p:nvSpPr>
          <p:cNvPr id="8" name="TextBox 7">
            <a:extLst>
              <a:ext uri="{FF2B5EF4-FFF2-40B4-BE49-F238E27FC236}">
                <a16:creationId xmlns:a16="http://schemas.microsoft.com/office/drawing/2014/main" id="{04422FBF-749E-011F-A661-62ADE22D7781}"/>
              </a:ext>
            </a:extLst>
          </p:cNvPr>
          <p:cNvSpPr txBox="1"/>
          <p:nvPr/>
        </p:nvSpPr>
        <p:spPr>
          <a:xfrm>
            <a:off x="273675" y="1762384"/>
            <a:ext cx="6422751" cy="5262979"/>
          </a:xfrm>
          <a:prstGeom prst="rect">
            <a:avLst/>
          </a:prstGeom>
          <a:noFill/>
        </p:spPr>
        <p:txBody>
          <a:bodyPr wrap="square">
            <a:spAutoFit/>
          </a:bodyPr>
          <a:lstStyle/>
          <a:p>
            <a:pPr>
              <a:lnSpc>
                <a:spcPts val="1800"/>
              </a:lnSpc>
              <a:buNone/>
            </a:pPr>
            <a:r>
              <a:rPr lang="en-GB" sz="1200" b="1" i="0" dirty="0">
                <a:effectLst/>
                <a:latin typeface="Frutiger LT Pro 45 Light"/>
              </a:rPr>
              <a:t>Apply for the role via the GatenbySanderson website here: </a:t>
            </a:r>
            <a:r>
              <a:rPr lang="en-GB" sz="1200" b="1" i="0" dirty="0">
                <a:effectLst/>
                <a:latin typeface="Frutiger LT Pro 45 Light"/>
                <a:hlinkClick r:id="rId5"/>
              </a:rPr>
              <a:t>www.gatenbysanderson.com</a:t>
            </a:r>
            <a:r>
              <a:rPr lang="en-GB" sz="1200" b="1" i="0" dirty="0">
                <a:effectLst/>
                <a:latin typeface="Frutiger LT Pro 45 Light"/>
              </a:rPr>
              <a:t> . The closing date for applications is Monday 5</a:t>
            </a:r>
            <a:r>
              <a:rPr lang="en-GB" sz="1200" b="1" i="0" baseline="30000" dirty="0">
                <a:effectLst/>
                <a:latin typeface="Frutiger LT Pro 45 Light"/>
              </a:rPr>
              <a:t>th</a:t>
            </a:r>
            <a:r>
              <a:rPr lang="en-GB" sz="1200" b="1" i="0" dirty="0">
                <a:effectLst/>
                <a:latin typeface="Frutiger LT Pro 45 Light"/>
              </a:rPr>
              <a:t> October.</a:t>
            </a:r>
          </a:p>
          <a:p>
            <a:pPr>
              <a:lnSpc>
                <a:spcPts val="1800"/>
              </a:lnSpc>
              <a:buNone/>
            </a:pPr>
            <a:endParaRPr lang="en-GB" sz="1200" dirty="0">
              <a:effectLst/>
              <a:latin typeface="Frutiger LT Pro 45 Light"/>
            </a:endParaRPr>
          </a:p>
          <a:p>
            <a:pPr>
              <a:lnSpc>
                <a:spcPts val="1800"/>
              </a:lnSpc>
              <a:buNone/>
            </a:pPr>
            <a:r>
              <a:rPr lang="en-GB" sz="1200" b="0" i="0" dirty="0">
                <a:effectLst/>
                <a:latin typeface="Frutiger LT Pro 45 Light"/>
              </a:rPr>
              <a:t>Applications should include:</a:t>
            </a:r>
            <a:endParaRPr lang="en-GB" sz="1200" dirty="0">
              <a:effectLst/>
              <a:latin typeface="Frutiger LT Pro 45 Light"/>
            </a:endParaRPr>
          </a:p>
          <a:p>
            <a:pPr marL="171450" indent="-171450">
              <a:buFont typeface="Arial" panose="020B0604020202020204" pitchFamily="34" charset="0"/>
              <a:buChar char="•"/>
            </a:pPr>
            <a:r>
              <a:rPr lang="en-GB" sz="1200" b="0" i="0" dirty="0">
                <a:effectLst/>
                <a:latin typeface="Frutiger LT Pro 45 Light"/>
              </a:rPr>
              <a:t>An up to date copy of your CV, along with a Supporting Statement that addresses the criteria set out in the person specification, using examples to demonstrate how you meet the essential requirements. </a:t>
            </a:r>
            <a:endParaRPr lang="en-GB" sz="1200" dirty="0">
              <a:latin typeface="Frutiger LT Pro 45 Light"/>
            </a:endParaRPr>
          </a:p>
          <a:p>
            <a:pPr marL="171450" indent="-171450">
              <a:buFont typeface="Arial" panose="020B0604020202020204" pitchFamily="34" charset="0"/>
              <a:buChar char="•"/>
            </a:pPr>
            <a:r>
              <a:rPr lang="en-GB" sz="1200" b="0" i="0" dirty="0">
                <a:effectLst/>
                <a:latin typeface="Frutiger LT Pro 45 Light"/>
              </a:rPr>
              <a:t>A completed Fit and Proper Person Form - the template can be downloaded from the same place as the job description.</a:t>
            </a:r>
            <a:endParaRPr lang="en-GB" sz="1200" dirty="0">
              <a:latin typeface="Frutiger LT Pro 45 Light"/>
            </a:endParaRPr>
          </a:p>
          <a:p>
            <a:pPr marL="171450" indent="-171450">
              <a:buFont typeface="Arial" panose="020B0604020202020204" pitchFamily="34" charset="0"/>
              <a:buChar char="•"/>
            </a:pPr>
            <a:r>
              <a:rPr lang="en-GB" sz="1200" b="0" i="0" dirty="0">
                <a:effectLst/>
                <a:latin typeface="Frutiger LT Pro 45 Light"/>
              </a:rPr>
              <a:t>Detail any employment or education gaps. </a:t>
            </a:r>
            <a:endParaRPr lang="en-GB" sz="1200" dirty="0">
              <a:latin typeface="Frutiger LT Pro 45 Light"/>
            </a:endParaRPr>
          </a:p>
          <a:p>
            <a:pPr marL="171450" indent="-171450">
              <a:buFont typeface="Arial" panose="020B0604020202020204" pitchFamily="34" charset="0"/>
              <a:buChar char="•"/>
            </a:pPr>
            <a:r>
              <a:rPr lang="en-GB" sz="1200" b="0" i="0" dirty="0">
                <a:effectLst/>
                <a:latin typeface="Frutiger LT Pro 45 Light"/>
              </a:rPr>
              <a:t>The names, positions, organisations and contact details for two referees, one of whom should be your current or most recent position. Please note, should you be appointed, you will be required to provide references covering your last 6 years of employment. Where there have been gaps in employment, this six-year period will be extended accordingly. </a:t>
            </a:r>
            <a:r>
              <a:rPr lang="en-GB" sz="1200" b="1" i="0" dirty="0">
                <a:effectLst/>
                <a:latin typeface="Frutiger LT Pro 45 Light"/>
              </a:rPr>
              <a:t>We would not approach these referees before the shortlist stage, and only with your permission</a:t>
            </a:r>
            <a:r>
              <a:rPr lang="en-GB" sz="1200" b="0" i="0" dirty="0">
                <a:effectLst/>
                <a:latin typeface="Frutiger LT Pro 45 Light"/>
              </a:rPr>
              <a:t>. </a:t>
            </a:r>
            <a:endParaRPr lang="en-GB" sz="1200" dirty="0">
              <a:latin typeface="Frutiger LT Pro 45 Light"/>
            </a:endParaRPr>
          </a:p>
          <a:p>
            <a:pPr marL="171450" indent="-171450">
              <a:buFont typeface="Arial" panose="020B0604020202020204" pitchFamily="34" charset="0"/>
              <a:buChar char="•"/>
            </a:pPr>
            <a:r>
              <a:rPr lang="en-GB" sz="1200" b="0" i="0" dirty="0">
                <a:effectLst/>
                <a:latin typeface="Frutiger LT Pro 45 Light"/>
              </a:rPr>
              <a:t>Let us know any difficulty with the indicative timetable.</a:t>
            </a:r>
          </a:p>
          <a:p>
            <a:pPr marL="171450" indent="-171450">
              <a:buFont typeface="Arial" panose="020B0604020202020204" pitchFamily="34" charset="0"/>
              <a:buChar char="•"/>
            </a:pPr>
            <a:endParaRPr lang="en-GB" sz="1200" dirty="0">
              <a:latin typeface="Frutiger LT Pro 45 Light"/>
            </a:endParaRPr>
          </a:p>
          <a:p>
            <a:r>
              <a:rPr lang="en-GB" sz="1200" dirty="0">
                <a:latin typeface="Frutiger LT Pro 45 Light"/>
              </a:rPr>
              <a:t>Once you have submitted your application, you will receive an automated email to confirm that you have applied. If you do not receive this email, please make contact with GatenbySanderson.</a:t>
            </a:r>
          </a:p>
          <a:p>
            <a:r>
              <a:rPr lang="en-GB" sz="1200" dirty="0">
                <a:latin typeface="Frutiger LT Pro 45 Light"/>
              </a:rPr>
              <a:t>For a confidential discussion, contact our executive search partners at GatenbySanderson:</a:t>
            </a:r>
          </a:p>
          <a:p>
            <a:pPr marL="171450" indent="-171450">
              <a:buFont typeface="Arial" panose="020B0604020202020204" pitchFamily="34" charset="0"/>
              <a:buChar char="•"/>
            </a:pPr>
            <a:r>
              <a:rPr lang="en-GB" sz="1200" dirty="0">
                <a:latin typeface="Frutiger LT Pro 45 Light"/>
              </a:rPr>
              <a:t>X</a:t>
            </a:r>
          </a:p>
          <a:p>
            <a:pPr marL="171450" indent="-171450">
              <a:buFont typeface="Arial" panose="020B0604020202020204" pitchFamily="34" charset="0"/>
              <a:buChar char="•"/>
            </a:pPr>
            <a:r>
              <a:rPr lang="en-GB" sz="1200" dirty="0">
                <a:latin typeface="Frutiger LT Pro 45 Light"/>
              </a:rPr>
              <a:t>Melanie Shearer - </a:t>
            </a:r>
            <a:r>
              <a:rPr lang="en-GB" sz="1200" dirty="0">
                <a:latin typeface="Frutiger LT Pro 45 Light"/>
                <a:hlinkClick r:id="rId6"/>
              </a:rPr>
              <a:t>melanie.shearer@gatenbysanderson.com </a:t>
            </a:r>
            <a:endParaRPr lang="en-GB" sz="1200" dirty="0">
              <a:latin typeface="Frutiger LT Pro 45 Light"/>
            </a:endParaRPr>
          </a:p>
          <a:p>
            <a:pPr marL="171450" indent="-171450">
              <a:buFont typeface="Arial" panose="020B0604020202020204" pitchFamily="34" charset="0"/>
              <a:buChar char="•"/>
            </a:pPr>
            <a:r>
              <a:rPr lang="en-GB" sz="1200" dirty="0">
                <a:latin typeface="Frutiger LT Pro 45 Light"/>
              </a:rPr>
              <a:t>Jim Canning - </a:t>
            </a:r>
            <a:r>
              <a:rPr lang="en-GB" sz="1200" dirty="0">
                <a:latin typeface="Frutiger LT Pro 45 Light"/>
                <a:hlinkClick r:id="rId7"/>
              </a:rPr>
              <a:t>jim.canning@gatenbysanderson.com</a:t>
            </a:r>
            <a:r>
              <a:rPr lang="en-GB" sz="1200" dirty="0">
                <a:latin typeface="Frutiger LT Pro 45 Light"/>
              </a:rPr>
              <a:t> </a:t>
            </a:r>
          </a:p>
          <a:p>
            <a:pPr marL="171450" indent="-171450">
              <a:buFont typeface="Arial" panose="020B0604020202020204" pitchFamily="34" charset="0"/>
              <a:buChar char="•"/>
            </a:pPr>
            <a:endParaRPr lang="en-GB" sz="1200" dirty="0">
              <a:latin typeface="Frutiger LT Pro 45 Light"/>
            </a:endParaRPr>
          </a:p>
          <a:p>
            <a:r>
              <a:rPr lang="en-GB" sz="1200" dirty="0">
                <a:latin typeface="Frutiger LT Pro 45 Light"/>
              </a:rPr>
              <a:t>Closing date for applications: 5</a:t>
            </a:r>
            <a:r>
              <a:rPr lang="en-GB" sz="1200" baseline="30000" dirty="0">
                <a:latin typeface="Frutiger LT Pro 45 Light"/>
              </a:rPr>
              <a:t>th</a:t>
            </a:r>
            <a:r>
              <a:rPr lang="en-GB" sz="1200" dirty="0">
                <a:latin typeface="Frutiger LT Pro 45 Light"/>
              </a:rPr>
              <a:t> October 2026</a:t>
            </a:r>
          </a:p>
          <a:p>
            <a:r>
              <a:rPr lang="en-GB" sz="1200" dirty="0">
                <a:latin typeface="Frutiger LT Pro 45 Light"/>
              </a:rPr>
              <a:t>Final panel interviews: w/c </a:t>
            </a:r>
            <a:r>
              <a:rPr lang="en-GB" sz="1200">
                <a:latin typeface="Frutiger LT Pro 45 Light"/>
              </a:rPr>
              <a:t>2</a:t>
            </a:r>
            <a:r>
              <a:rPr lang="en-GB" sz="1200" baseline="30000">
                <a:latin typeface="Frutiger LT Pro 45 Light"/>
              </a:rPr>
              <a:t>nd</a:t>
            </a:r>
            <a:r>
              <a:rPr lang="en-GB" sz="1200">
                <a:latin typeface="Frutiger LT Pro 45 Light"/>
              </a:rPr>
              <a:t> November</a:t>
            </a:r>
            <a:endParaRPr lang="en-GB" sz="1200" dirty="0">
              <a:latin typeface="Frutiger LT Pro 45 Light"/>
            </a:endParaRPr>
          </a:p>
          <a:p>
            <a:pPr marL="171450" indent="-171450">
              <a:buFont typeface="Arial" panose="020B0604020202020204" pitchFamily="34" charset="0"/>
              <a:buChar char="•"/>
            </a:pPr>
            <a:endParaRPr lang="en-GB" sz="1200" dirty="0">
              <a:latin typeface="Frutiger LT Pro 45 Light"/>
            </a:endParaRPr>
          </a:p>
        </p:txBody>
      </p:sp>
    </p:spTree>
    <p:extLst>
      <p:ext uri="{BB962C8B-B14F-4D97-AF65-F5344CB8AC3E}">
        <p14:creationId xmlns:p14="http://schemas.microsoft.com/office/powerpoint/2010/main" val="1123004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10000" fill="hold" nodeType="withEffect">
                                  <p:stCondLst>
                                    <p:cond delay="0"/>
                                  </p:stCondLst>
                                  <p:childTnLst>
                                    <p:animEffect transition="out" filter="fade">
                                      <p:cBhvr>
                                        <p:cTn id="6" dur="2000" tmFilter="0, 0; .2, .5; .8, .5; 1, 0"/>
                                        <p:tgtEl>
                                          <p:spTgt spid="10"/>
                                        </p:tgtEl>
                                      </p:cBhvr>
                                    </p:animEffect>
                                    <p:animScale>
                                      <p:cBhvr>
                                        <p:cTn id="7" dur="1000" autoRev="1" fill="hold"/>
                                        <p:tgtEl>
                                          <p:spTgt spid="1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171B22"/>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89922A9D-48BA-1926-3ABC-6AF8986D40BE}"/>
              </a:ext>
            </a:extLst>
          </p:cNvPr>
          <p:cNvSpPr txBox="1"/>
          <p:nvPr/>
        </p:nvSpPr>
        <p:spPr>
          <a:xfrm>
            <a:off x="959779" y="1137812"/>
            <a:ext cx="8840000" cy="1333570"/>
          </a:xfrm>
          <a:prstGeom prst="rect">
            <a:avLst/>
          </a:prstGeom>
          <a:noFill/>
        </p:spPr>
        <p:txBody>
          <a:bodyPr wrap="square" lIns="0" tIns="0" rIns="0" bIns="0" rtlCol="0" anchor="ctr" anchorCtr="0">
            <a:spAutoFit/>
          </a:bodyPr>
          <a:lstStyle/>
          <a:p>
            <a:r>
              <a:rPr lang="en-US" sz="8666" b="1" dirty="0">
                <a:solidFill>
                  <a:schemeClr val="bg1"/>
                </a:solidFill>
                <a:latin typeface="Uniform Rnd Cond Bold" pitchFamily="2" charset="77"/>
              </a:rPr>
              <a:t>Thank you</a:t>
            </a:r>
          </a:p>
        </p:txBody>
      </p:sp>
      <p:sp>
        <p:nvSpPr>
          <p:cNvPr id="2" name="Slide Number Placeholder 1">
            <a:extLst>
              <a:ext uri="{FF2B5EF4-FFF2-40B4-BE49-F238E27FC236}">
                <a16:creationId xmlns:a16="http://schemas.microsoft.com/office/drawing/2014/main" id="{5E305E9B-D32B-D863-AE0C-3B361C55E304}"/>
              </a:ext>
            </a:extLst>
          </p:cNvPr>
          <p:cNvSpPr>
            <a:spLocks noGrp="1"/>
          </p:cNvSpPr>
          <p:nvPr>
            <p:ph type="sldNum" sz="quarter" idx="12"/>
          </p:nvPr>
        </p:nvSpPr>
        <p:spPr/>
        <p:txBody>
          <a:bodyPr/>
          <a:lstStyle/>
          <a:p>
            <a:fld id="{16258F8D-000C-F04E-A479-E4600E5CCDC5}" type="slidenum">
              <a:rPr lang="en-US" smtClean="0"/>
              <a:t>14</a:t>
            </a:fld>
            <a:endParaRPr lang="en-US"/>
          </a:p>
        </p:txBody>
      </p:sp>
      <p:sp>
        <p:nvSpPr>
          <p:cNvPr id="5" name="TextBox 4">
            <a:extLst>
              <a:ext uri="{FF2B5EF4-FFF2-40B4-BE49-F238E27FC236}">
                <a16:creationId xmlns:a16="http://schemas.microsoft.com/office/drawing/2014/main" id="{E7F19DE8-676C-F2B1-7682-CCD45573D5EC}"/>
              </a:ext>
            </a:extLst>
          </p:cNvPr>
          <p:cNvSpPr txBox="1"/>
          <p:nvPr/>
        </p:nvSpPr>
        <p:spPr>
          <a:xfrm>
            <a:off x="565850" y="2421197"/>
            <a:ext cx="8840000" cy="1264705"/>
          </a:xfrm>
          <a:prstGeom prst="rect">
            <a:avLst/>
          </a:prstGeom>
          <a:noFill/>
        </p:spPr>
        <p:txBody>
          <a:bodyPr wrap="square" lIns="0" tIns="0" rIns="0" bIns="0">
            <a:spAutoFit/>
          </a:bodyPr>
          <a:lstStyle/>
          <a:p>
            <a:pPr>
              <a:lnSpc>
                <a:spcPct val="150000"/>
              </a:lnSpc>
              <a:buClr>
                <a:srgbClr val="FFFFFF"/>
              </a:buClr>
              <a:buSzPts val="3900"/>
            </a:pPr>
            <a:r>
              <a:rPr lang="en-US" sz="1600" dirty="0">
                <a:solidFill>
                  <a:srgbClr val="FFFFFF"/>
                </a:solidFill>
                <a:latin typeface="Frutiger LT Pro 45 Light"/>
                <a:ea typeface="Arial"/>
                <a:cs typeface="Arial"/>
                <a:sym typeface="Arial"/>
              </a:rPr>
              <a:t>Website: </a:t>
            </a:r>
            <a:r>
              <a:rPr lang="en-GB" sz="1600" dirty="0">
                <a:latin typeface="Frutiger LT Pro 45 Light"/>
                <a:hlinkClick r:id="rId2"/>
              </a:rPr>
              <a:t>www.swlstg.nhs.uk</a:t>
            </a:r>
            <a:endParaRPr lang="en-US" sz="1600" dirty="0">
              <a:solidFill>
                <a:srgbClr val="FFFFFF"/>
              </a:solidFill>
              <a:latin typeface="Frutiger LT Pro 45 Light"/>
              <a:ea typeface="Arial"/>
              <a:cs typeface="Arial"/>
              <a:sym typeface="Arial"/>
            </a:endParaRPr>
          </a:p>
          <a:p>
            <a:pPr>
              <a:lnSpc>
                <a:spcPct val="150000"/>
              </a:lnSpc>
              <a:buClr>
                <a:srgbClr val="FFFFFF"/>
              </a:buClr>
              <a:buSzPts val="3900"/>
            </a:pPr>
            <a:r>
              <a:rPr lang="en-US" sz="1600" dirty="0">
                <a:solidFill>
                  <a:srgbClr val="FFFFFF"/>
                </a:solidFill>
                <a:latin typeface="Frutiger LT Pro 45 Light"/>
                <a:cs typeface="Arial"/>
                <a:sym typeface="Arial"/>
              </a:rPr>
              <a:t>Join us on social</a:t>
            </a:r>
          </a:p>
          <a:p>
            <a:pPr>
              <a:lnSpc>
                <a:spcPct val="150000"/>
              </a:lnSpc>
              <a:buClr>
                <a:srgbClr val="FFFFFF"/>
              </a:buClr>
              <a:buSzPts val="3900"/>
            </a:pPr>
            <a:endParaRPr lang="en-US" sz="2600" dirty="0">
              <a:solidFill>
                <a:srgbClr val="FFFFFF"/>
              </a:solidFill>
              <a:latin typeface="Arial" panose="020B0604020202020204" pitchFamily="34" charset="0"/>
              <a:cs typeface="Arial"/>
              <a:sym typeface="Arial"/>
            </a:endParaRPr>
          </a:p>
        </p:txBody>
      </p:sp>
      <p:pic>
        <p:nvPicPr>
          <p:cNvPr id="11" name="Picture 10" descr="A colorful squares with a black background&#10;&#10;Description automatically generated">
            <a:extLst>
              <a:ext uri="{FF2B5EF4-FFF2-40B4-BE49-F238E27FC236}">
                <a16:creationId xmlns:a16="http://schemas.microsoft.com/office/drawing/2014/main" id="{306DD07A-D616-22F3-2DC4-3A7A4A0ADB2A}"/>
              </a:ext>
            </a:extLst>
          </p:cNvPr>
          <p:cNvPicPr>
            <a:picLocks noChangeAspect="1"/>
          </p:cNvPicPr>
          <p:nvPr/>
        </p:nvPicPr>
        <p:blipFill>
          <a:blip r:embed="rId3"/>
          <a:stretch>
            <a:fillRect/>
          </a:stretch>
        </p:blipFill>
        <p:spPr>
          <a:xfrm rot="5400000">
            <a:off x="1720846" y="4803396"/>
            <a:ext cx="3502398" cy="5253597"/>
          </a:xfrm>
          <a:prstGeom prst="rect">
            <a:avLst/>
          </a:prstGeom>
        </p:spPr>
      </p:pic>
      <p:grpSp>
        <p:nvGrpSpPr>
          <p:cNvPr id="24" name="Group 23">
            <a:extLst>
              <a:ext uri="{FF2B5EF4-FFF2-40B4-BE49-F238E27FC236}">
                <a16:creationId xmlns:a16="http://schemas.microsoft.com/office/drawing/2014/main" id="{39C5A00E-3F2C-01B4-2990-2009A5C40C38}"/>
              </a:ext>
            </a:extLst>
          </p:cNvPr>
          <p:cNvGrpSpPr>
            <a:grpSpLocks noChangeAspect="1"/>
          </p:cNvGrpSpPr>
          <p:nvPr/>
        </p:nvGrpSpPr>
        <p:grpSpPr>
          <a:xfrm>
            <a:off x="1207641" y="4620987"/>
            <a:ext cx="3930609" cy="821024"/>
            <a:chOff x="1052871" y="7127717"/>
            <a:chExt cx="4978948" cy="1040000"/>
          </a:xfrm>
        </p:grpSpPr>
        <p:grpSp>
          <p:nvGrpSpPr>
            <p:cNvPr id="15" name="Group 14">
              <a:extLst>
                <a:ext uri="{FF2B5EF4-FFF2-40B4-BE49-F238E27FC236}">
                  <a16:creationId xmlns:a16="http://schemas.microsoft.com/office/drawing/2014/main" id="{B64B8204-3BB5-B760-AF65-AE8F7AE42B71}"/>
                </a:ext>
              </a:extLst>
            </p:cNvPr>
            <p:cNvGrpSpPr/>
            <p:nvPr/>
          </p:nvGrpSpPr>
          <p:grpSpPr>
            <a:xfrm>
              <a:off x="1052871" y="7127717"/>
              <a:ext cx="1040000" cy="1040000"/>
              <a:chOff x="7690074" y="4999462"/>
              <a:chExt cx="720000" cy="720000"/>
            </a:xfrm>
          </p:grpSpPr>
          <p:sp>
            <p:nvSpPr>
              <p:cNvPr id="9" name="Oval 8">
                <a:extLst>
                  <a:ext uri="{FF2B5EF4-FFF2-40B4-BE49-F238E27FC236}">
                    <a16:creationId xmlns:a16="http://schemas.microsoft.com/office/drawing/2014/main" id="{A27A60F8-ED54-71E2-8FF9-F96D92DB843C}"/>
                  </a:ext>
                </a:extLst>
              </p:cNvPr>
              <p:cNvSpPr/>
              <p:nvPr/>
            </p:nvSpPr>
            <p:spPr>
              <a:xfrm>
                <a:off x="7690074" y="4999462"/>
                <a:ext cx="720000" cy="720000"/>
              </a:xfrm>
              <a:prstGeom prst="ellipse">
                <a:avLst/>
              </a:prstGeom>
              <a:solidFill>
                <a:srgbClr val="FFFFFF"/>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600"/>
              </a:p>
            </p:txBody>
          </p:sp>
          <p:pic>
            <p:nvPicPr>
              <p:cNvPr id="14" name="Picture 13">
                <a:extLst>
                  <a:ext uri="{FF2B5EF4-FFF2-40B4-BE49-F238E27FC236}">
                    <a16:creationId xmlns:a16="http://schemas.microsoft.com/office/drawing/2014/main" id="{6C5CA683-1F0B-B803-A000-0AE2BFE0CE0D}"/>
                  </a:ext>
                </a:extLst>
              </p:cNvPr>
              <p:cNvPicPr>
                <a:picLocks noChangeAspect="1"/>
              </p:cNvPicPr>
              <p:nvPr/>
            </p:nvPicPr>
            <p:blipFill rotWithShape="1">
              <a:blip r:embed="rId4"/>
              <a:srcRect l="13802" t="20796" r="79270" b="37099"/>
              <a:stretch/>
            </p:blipFill>
            <p:spPr>
              <a:xfrm>
                <a:off x="7908297" y="5107617"/>
                <a:ext cx="258680" cy="421104"/>
              </a:xfrm>
              <a:prstGeom prst="rect">
                <a:avLst/>
              </a:prstGeom>
            </p:spPr>
          </p:pic>
        </p:grpSp>
        <p:grpSp>
          <p:nvGrpSpPr>
            <p:cNvPr id="20" name="Group 19">
              <a:extLst>
                <a:ext uri="{FF2B5EF4-FFF2-40B4-BE49-F238E27FC236}">
                  <a16:creationId xmlns:a16="http://schemas.microsoft.com/office/drawing/2014/main" id="{F366518F-B04C-EF28-EC79-C3429806E037}"/>
                </a:ext>
              </a:extLst>
            </p:cNvPr>
            <p:cNvGrpSpPr/>
            <p:nvPr/>
          </p:nvGrpSpPr>
          <p:grpSpPr>
            <a:xfrm>
              <a:off x="4991819" y="7127717"/>
              <a:ext cx="1040000" cy="1040000"/>
              <a:chOff x="10417038" y="4999462"/>
              <a:chExt cx="720000" cy="720000"/>
            </a:xfrm>
          </p:grpSpPr>
          <p:sp>
            <p:nvSpPr>
              <p:cNvPr id="13" name="Oval 12">
                <a:extLst>
                  <a:ext uri="{FF2B5EF4-FFF2-40B4-BE49-F238E27FC236}">
                    <a16:creationId xmlns:a16="http://schemas.microsoft.com/office/drawing/2014/main" id="{72073268-18AF-A019-F4B5-63E0685B572F}"/>
                  </a:ext>
                </a:extLst>
              </p:cNvPr>
              <p:cNvSpPr/>
              <p:nvPr/>
            </p:nvSpPr>
            <p:spPr>
              <a:xfrm>
                <a:off x="10417038" y="4999462"/>
                <a:ext cx="720000" cy="720000"/>
              </a:xfrm>
              <a:prstGeom prst="ellipse">
                <a:avLst/>
              </a:prstGeom>
              <a:solidFill>
                <a:srgbClr val="FFFFFF"/>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600"/>
              </a:p>
            </p:txBody>
          </p:sp>
          <p:pic>
            <p:nvPicPr>
              <p:cNvPr id="16" name="Picture 15">
                <a:extLst>
                  <a:ext uri="{FF2B5EF4-FFF2-40B4-BE49-F238E27FC236}">
                    <a16:creationId xmlns:a16="http://schemas.microsoft.com/office/drawing/2014/main" id="{85A665F4-0727-F5CA-D633-1497919B4A03}"/>
                  </a:ext>
                </a:extLst>
              </p:cNvPr>
              <p:cNvPicPr>
                <a:picLocks noChangeAspect="1"/>
              </p:cNvPicPr>
              <p:nvPr/>
            </p:nvPicPr>
            <p:blipFill rotWithShape="1">
              <a:blip r:embed="rId4"/>
              <a:srcRect l="73655" t="28009" r="16707" b="44601"/>
              <a:stretch/>
            </p:blipFill>
            <p:spPr>
              <a:xfrm>
                <a:off x="10597096" y="5181203"/>
                <a:ext cx="359861" cy="273932"/>
              </a:xfrm>
              <a:prstGeom prst="rect">
                <a:avLst/>
              </a:prstGeom>
            </p:spPr>
          </p:pic>
        </p:grpSp>
        <p:grpSp>
          <p:nvGrpSpPr>
            <p:cNvPr id="17" name="Group 16">
              <a:extLst>
                <a:ext uri="{FF2B5EF4-FFF2-40B4-BE49-F238E27FC236}">
                  <a16:creationId xmlns:a16="http://schemas.microsoft.com/office/drawing/2014/main" id="{450B0FD8-BDB3-B6A2-0810-882BE5D8FA63}"/>
                </a:ext>
              </a:extLst>
            </p:cNvPr>
            <p:cNvGrpSpPr/>
            <p:nvPr/>
          </p:nvGrpSpPr>
          <p:grpSpPr>
            <a:xfrm>
              <a:off x="2382520" y="7127717"/>
              <a:ext cx="1040000" cy="1040000"/>
              <a:chOff x="8610600" y="4999462"/>
              <a:chExt cx="720000" cy="720000"/>
            </a:xfrm>
          </p:grpSpPr>
          <p:sp>
            <p:nvSpPr>
              <p:cNvPr id="10" name="Oval 9">
                <a:extLst>
                  <a:ext uri="{FF2B5EF4-FFF2-40B4-BE49-F238E27FC236}">
                    <a16:creationId xmlns:a16="http://schemas.microsoft.com/office/drawing/2014/main" id="{9D9FDCEC-1EE2-56B9-6E4A-5B613B898B1F}"/>
                  </a:ext>
                </a:extLst>
              </p:cNvPr>
              <p:cNvSpPr/>
              <p:nvPr/>
            </p:nvSpPr>
            <p:spPr>
              <a:xfrm>
                <a:off x="8610600" y="4999462"/>
                <a:ext cx="720000" cy="720000"/>
              </a:xfrm>
              <a:prstGeom prst="ellipse">
                <a:avLst/>
              </a:prstGeom>
              <a:solidFill>
                <a:srgbClr val="FFFFFF"/>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600"/>
              </a:p>
            </p:txBody>
          </p:sp>
          <p:pic>
            <p:nvPicPr>
              <p:cNvPr id="8" name="Picture 7">
                <a:extLst>
                  <a:ext uri="{FF2B5EF4-FFF2-40B4-BE49-F238E27FC236}">
                    <a16:creationId xmlns:a16="http://schemas.microsoft.com/office/drawing/2014/main" id="{595F0B44-A019-BE47-0AC6-BC2CE84C7005}"/>
                  </a:ext>
                </a:extLst>
              </p:cNvPr>
              <p:cNvPicPr>
                <a:picLocks noChangeAspect="1"/>
              </p:cNvPicPr>
              <p:nvPr/>
            </p:nvPicPr>
            <p:blipFill rotWithShape="1">
              <a:blip r:embed="rId4"/>
              <a:srcRect l="33126" t="28009" r="56823" b="36048"/>
              <a:stretch/>
            </p:blipFill>
            <p:spPr>
              <a:xfrm>
                <a:off x="8793819" y="5179726"/>
                <a:ext cx="375289" cy="359471"/>
              </a:xfrm>
              <a:prstGeom prst="rect">
                <a:avLst/>
              </a:prstGeom>
            </p:spPr>
          </p:pic>
        </p:grpSp>
        <p:grpSp>
          <p:nvGrpSpPr>
            <p:cNvPr id="19" name="Group 18">
              <a:extLst>
                <a:ext uri="{FF2B5EF4-FFF2-40B4-BE49-F238E27FC236}">
                  <a16:creationId xmlns:a16="http://schemas.microsoft.com/office/drawing/2014/main" id="{1B5C795F-5747-FC76-5649-AB8A733903C8}"/>
                </a:ext>
              </a:extLst>
            </p:cNvPr>
            <p:cNvGrpSpPr/>
            <p:nvPr/>
          </p:nvGrpSpPr>
          <p:grpSpPr>
            <a:xfrm>
              <a:off x="3687170" y="7127717"/>
              <a:ext cx="1040000" cy="1040000"/>
              <a:chOff x="9513819" y="4999462"/>
              <a:chExt cx="720000" cy="720000"/>
            </a:xfrm>
          </p:grpSpPr>
          <p:sp>
            <p:nvSpPr>
              <p:cNvPr id="12" name="Oval 11">
                <a:extLst>
                  <a:ext uri="{FF2B5EF4-FFF2-40B4-BE49-F238E27FC236}">
                    <a16:creationId xmlns:a16="http://schemas.microsoft.com/office/drawing/2014/main" id="{BB9BF437-8DD6-1C40-8268-A51AE1889FC2}"/>
                  </a:ext>
                </a:extLst>
              </p:cNvPr>
              <p:cNvSpPr/>
              <p:nvPr/>
            </p:nvSpPr>
            <p:spPr>
              <a:xfrm>
                <a:off x="9513819" y="4999462"/>
                <a:ext cx="720000" cy="720000"/>
              </a:xfrm>
              <a:prstGeom prst="ellipse">
                <a:avLst/>
              </a:prstGeom>
              <a:solidFill>
                <a:srgbClr val="FFFFFF"/>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600"/>
              </a:p>
            </p:txBody>
          </p:sp>
          <p:pic>
            <p:nvPicPr>
              <p:cNvPr id="18" name="Picture 17">
                <a:extLst>
                  <a:ext uri="{FF2B5EF4-FFF2-40B4-BE49-F238E27FC236}">
                    <a16:creationId xmlns:a16="http://schemas.microsoft.com/office/drawing/2014/main" id="{527F0480-8EE6-FCE4-CDF6-AD90F09B614F}"/>
                  </a:ext>
                </a:extLst>
              </p:cNvPr>
              <p:cNvPicPr>
                <a:picLocks noChangeAspect="1"/>
              </p:cNvPicPr>
              <p:nvPr/>
            </p:nvPicPr>
            <p:blipFill rotWithShape="1">
              <a:blip r:embed="rId4"/>
              <a:srcRect l="53573" t="26495" r="35841" b="36933"/>
              <a:stretch/>
            </p:blipFill>
            <p:spPr>
              <a:xfrm>
                <a:off x="9697038" y="5162961"/>
                <a:ext cx="395256" cy="365760"/>
              </a:xfrm>
              <a:prstGeom prst="rect">
                <a:avLst/>
              </a:prstGeom>
            </p:spPr>
          </p:pic>
        </p:grpSp>
      </p:grpSp>
      <p:pic>
        <p:nvPicPr>
          <p:cNvPr id="22" name="Picture 21">
            <a:extLst>
              <a:ext uri="{FF2B5EF4-FFF2-40B4-BE49-F238E27FC236}">
                <a16:creationId xmlns:a16="http://schemas.microsoft.com/office/drawing/2014/main" id="{1721F308-3F0B-765D-B2F5-FB18EB88601F}"/>
              </a:ext>
            </a:extLst>
          </p:cNvPr>
          <p:cNvPicPr>
            <a:picLocks noChangeAspect="1"/>
          </p:cNvPicPr>
          <p:nvPr/>
        </p:nvPicPr>
        <p:blipFill>
          <a:blip r:embed="rId5"/>
          <a:stretch>
            <a:fillRect/>
          </a:stretch>
        </p:blipFill>
        <p:spPr>
          <a:xfrm>
            <a:off x="407332" y="210810"/>
            <a:ext cx="6055195" cy="648000"/>
          </a:xfrm>
          <a:prstGeom prst="rect">
            <a:avLst/>
          </a:prstGeom>
        </p:spPr>
      </p:pic>
      <p:pic>
        <p:nvPicPr>
          <p:cNvPr id="23" name="Picture 22">
            <a:extLst>
              <a:ext uri="{FF2B5EF4-FFF2-40B4-BE49-F238E27FC236}">
                <a16:creationId xmlns:a16="http://schemas.microsoft.com/office/drawing/2014/main" id="{77AA9EDB-BBAA-9513-8649-320AFC22F1DE}"/>
              </a:ext>
            </a:extLst>
          </p:cNvPr>
          <p:cNvPicPr>
            <a:picLocks noChangeAspect="1"/>
          </p:cNvPicPr>
          <p:nvPr/>
        </p:nvPicPr>
        <p:blipFill>
          <a:blip r:embed="rId6"/>
          <a:stretch>
            <a:fillRect/>
          </a:stretch>
        </p:blipFill>
        <p:spPr>
          <a:xfrm>
            <a:off x="482281" y="9348520"/>
            <a:ext cx="5979528" cy="241740"/>
          </a:xfrm>
          <a:prstGeom prst="rect">
            <a:avLst/>
          </a:prstGeom>
        </p:spPr>
      </p:pic>
    </p:spTree>
    <p:extLst>
      <p:ext uri="{BB962C8B-B14F-4D97-AF65-F5344CB8AC3E}">
        <p14:creationId xmlns:p14="http://schemas.microsoft.com/office/powerpoint/2010/main" val="36892721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A pond with tall grass and trees in the background&#10;&#10;Description automatically generated">
            <a:extLst>
              <a:ext uri="{FF2B5EF4-FFF2-40B4-BE49-F238E27FC236}">
                <a16:creationId xmlns:a16="http://schemas.microsoft.com/office/drawing/2014/main" id="{270AFA4D-38F7-A293-625B-2794B7D02B69}"/>
              </a:ext>
            </a:extLst>
          </p:cNvPr>
          <p:cNvPicPr>
            <a:picLocks noChangeAspect="1"/>
          </p:cNvPicPr>
          <p:nvPr/>
        </p:nvPicPr>
        <p:blipFill rotWithShape="1">
          <a:blip r:embed="rId2"/>
          <a:srcRect l="26865" r="26929"/>
          <a:stretch/>
        </p:blipFill>
        <p:spPr>
          <a:xfrm>
            <a:off x="0" y="6330"/>
            <a:ext cx="6858000" cy="9899670"/>
          </a:xfrm>
          <a:prstGeom prst="rect">
            <a:avLst/>
          </a:prstGeom>
        </p:spPr>
      </p:pic>
      <p:sp>
        <p:nvSpPr>
          <p:cNvPr id="6" name="Rectangle 1">
            <a:extLst>
              <a:ext uri="{FF2B5EF4-FFF2-40B4-BE49-F238E27FC236}">
                <a16:creationId xmlns:a16="http://schemas.microsoft.com/office/drawing/2014/main" id="{0FDB3106-0A0E-7F72-9293-DC9654648354}"/>
              </a:ext>
            </a:extLst>
          </p:cNvPr>
          <p:cNvSpPr>
            <a:spLocks noChangeArrowheads="1"/>
          </p:cNvSpPr>
          <p:nvPr/>
        </p:nvSpPr>
        <p:spPr bwMode="auto">
          <a:xfrm>
            <a:off x="-5376333" y="-266738"/>
            <a:ext cx="266804" cy="5334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32080" tIns="66040" rIns="132080" bIns="66040" numCol="1" anchor="ctr" anchorCtr="0" compatLnSpc="1">
            <a:prstTxWarp prst="textNoShape">
              <a:avLst/>
            </a:prstTxWarp>
            <a:spAutoFit/>
          </a:bodyPr>
          <a:lstStyle/>
          <a:p>
            <a:endParaRPr lang="en-GB" sz="2600"/>
          </a:p>
        </p:txBody>
      </p:sp>
      <p:graphicFrame>
        <p:nvGraphicFramePr>
          <p:cNvPr id="9" name="Table 8">
            <a:extLst>
              <a:ext uri="{FF2B5EF4-FFF2-40B4-BE49-F238E27FC236}">
                <a16:creationId xmlns:a16="http://schemas.microsoft.com/office/drawing/2014/main" id="{6BC19412-605F-1A8E-739C-8F039CDBE13B}"/>
              </a:ext>
            </a:extLst>
          </p:cNvPr>
          <p:cNvGraphicFramePr>
            <a:graphicFrameLocks noGrp="1"/>
          </p:cNvGraphicFramePr>
          <p:nvPr>
            <p:extLst>
              <p:ext uri="{D42A27DB-BD31-4B8C-83A1-F6EECF244321}">
                <p14:modId xmlns:p14="http://schemas.microsoft.com/office/powerpoint/2010/main" val="3416903972"/>
              </p:ext>
            </p:extLst>
          </p:nvPr>
        </p:nvGraphicFramePr>
        <p:xfrm>
          <a:off x="2676478" y="404035"/>
          <a:ext cx="3818011" cy="3170786"/>
        </p:xfrm>
        <a:graphic>
          <a:graphicData uri="http://schemas.openxmlformats.org/drawingml/2006/table">
            <a:tbl>
              <a:tblPr firstRow="1" bandRow="1">
                <a:tableStyleId>{F5AB1C69-6EDB-4FF4-983F-18BD219EF322}</a:tableStyleId>
              </a:tblPr>
              <a:tblGrid>
                <a:gridCol w="3818011">
                  <a:extLst>
                    <a:ext uri="{9D8B030D-6E8A-4147-A177-3AD203B41FA5}">
                      <a16:colId xmlns:a16="http://schemas.microsoft.com/office/drawing/2014/main" val="3771399440"/>
                    </a:ext>
                  </a:extLst>
                </a:gridCol>
              </a:tblGrid>
              <a:tr h="704427">
                <a:tc>
                  <a:txBody>
                    <a:bodyPr/>
                    <a:lstStyle/>
                    <a:p>
                      <a:r>
                        <a:rPr lang="en-US" sz="2200" dirty="0">
                          <a:latin typeface="Uniform Rnd Cond Bold" panose="00000806000000000000" charset="0"/>
                        </a:rPr>
                        <a:t>Contents</a:t>
                      </a:r>
                      <a:endParaRPr lang="en-GB" sz="2200" dirty="0">
                        <a:latin typeface="Uniform Rnd Cond Bold" panose="00000806000000000000" charset="0"/>
                      </a:endParaRPr>
                    </a:p>
                  </a:txBody>
                  <a:tcPr marL="132080" marR="132080" marT="66040" marB="66040"/>
                </a:tc>
                <a:extLst>
                  <a:ext uri="{0D108BD9-81ED-4DB2-BD59-A6C34878D82A}">
                    <a16:rowId xmlns:a16="http://schemas.microsoft.com/office/drawing/2014/main" val="3789005839"/>
                  </a:ext>
                </a:extLst>
              </a:tr>
              <a:tr h="679221">
                <a:tc>
                  <a:txBody>
                    <a:bodyPr/>
                    <a:lstStyle/>
                    <a:p>
                      <a:r>
                        <a:rPr lang="en-US" sz="2200" b="1" dirty="0">
                          <a:latin typeface="Uniform Rnd Cond Bold" panose="00000806000000000000" charset="0"/>
                        </a:rPr>
                        <a:t>Welcome from the Chair</a:t>
                      </a:r>
                      <a:endParaRPr lang="en-GB" sz="2200" b="1" dirty="0">
                        <a:latin typeface="Uniform Rnd Cond Bold" panose="00000806000000000000" charset="0"/>
                      </a:endParaRPr>
                    </a:p>
                  </a:txBody>
                  <a:tcPr marL="132080" marR="132080" marT="66040" marB="66040"/>
                </a:tc>
                <a:extLst>
                  <a:ext uri="{0D108BD9-81ED-4DB2-BD59-A6C34878D82A}">
                    <a16:rowId xmlns:a16="http://schemas.microsoft.com/office/drawing/2014/main" val="2918149870"/>
                  </a:ext>
                </a:extLst>
              </a:tr>
              <a:tr h="496818">
                <a:tc>
                  <a:txBody>
                    <a:bodyPr/>
                    <a:lstStyle/>
                    <a:p>
                      <a:r>
                        <a:rPr lang="en-US" sz="2200" b="1" dirty="0">
                          <a:latin typeface="Uniform Rnd Cond Bold" panose="00000806000000000000" charset="0"/>
                        </a:rPr>
                        <a:t>About us</a:t>
                      </a:r>
                      <a:endParaRPr lang="en-GB" sz="2200" b="1" dirty="0">
                        <a:latin typeface="Uniform Rnd Cond Bold" panose="00000806000000000000" charset="0"/>
                      </a:endParaRPr>
                    </a:p>
                  </a:txBody>
                  <a:tcPr marL="132080" marR="132080" marT="66040" marB="66040"/>
                </a:tc>
                <a:extLst>
                  <a:ext uri="{0D108BD9-81ED-4DB2-BD59-A6C34878D82A}">
                    <a16:rowId xmlns:a16="http://schemas.microsoft.com/office/drawing/2014/main" val="2404006411"/>
                  </a:ext>
                </a:extLst>
              </a:tr>
              <a:tr h="487680">
                <a:tc>
                  <a:txBody>
                    <a:bodyPr/>
                    <a:lstStyle/>
                    <a:p>
                      <a:r>
                        <a:rPr lang="en-US" sz="2200" b="1" dirty="0">
                          <a:latin typeface="Uniform Rnd Cond Bold" panose="00000806000000000000" charset="0"/>
                        </a:rPr>
                        <a:t>About this role</a:t>
                      </a:r>
                      <a:endParaRPr lang="en-GB" sz="2200" b="1" dirty="0">
                        <a:latin typeface="Uniform Rnd Cond Bold" panose="00000806000000000000" charset="0"/>
                      </a:endParaRPr>
                    </a:p>
                  </a:txBody>
                  <a:tcPr marL="132080" marR="132080" marT="66040" marB="66040"/>
                </a:tc>
                <a:extLst>
                  <a:ext uri="{0D108BD9-81ED-4DB2-BD59-A6C34878D82A}">
                    <a16:rowId xmlns:a16="http://schemas.microsoft.com/office/drawing/2014/main" val="4135897751"/>
                  </a:ext>
                </a:extLst>
              </a:tr>
              <a:tr h="48768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200" b="1" dirty="0">
                          <a:latin typeface="Uniform Rnd Cond Bold" panose="00000806000000000000" charset="0"/>
                        </a:rPr>
                        <a:t>Recruitment timetable and how to apply</a:t>
                      </a:r>
                    </a:p>
                  </a:txBody>
                  <a:tcPr marL="132080" marR="132080" marT="66040" marB="66040"/>
                </a:tc>
                <a:extLst>
                  <a:ext uri="{0D108BD9-81ED-4DB2-BD59-A6C34878D82A}">
                    <a16:rowId xmlns:a16="http://schemas.microsoft.com/office/drawing/2014/main" val="1845228477"/>
                  </a:ext>
                </a:extLst>
              </a:tr>
            </a:tbl>
          </a:graphicData>
        </a:graphic>
      </p:graphicFrame>
      <p:sp>
        <p:nvSpPr>
          <p:cNvPr id="11" name="TextBox 10">
            <a:extLst>
              <a:ext uri="{FF2B5EF4-FFF2-40B4-BE49-F238E27FC236}">
                <a16:creationId xmlns:a16="http://schemas.microsoft.com/office/drawing/2014/main" id="{7A8E334F-1830-9CE2-7775-5F3077646EB3}"/>
              </a:ext>
            </a:extLst>
          </p:cNvPr>
          <p:cNvSpPr txBox="1"/>
          <p:nvPr/>
        </p:nvSpPr>
        <p:spPr>
          <a:xfrm>
            <a:off x="363511" y="8744656"/>
            <a:ext cx="6130978" cy="523220"/>
          </a:xfrm>
          <a:prstGeom prst="rect">
            <a:avLst/>
          </a:prstGeom>
          <a:solidFill>
            <a:schemeClr val="bg1">
              <a:alpha val="43000"/>
            </a:schemeClr>
          </a:solidFill>
        </p:spPr>
        <p:txBody>
          <a:bodyPr wrap="square" rtlCol="0">
            <a:spAutoFit/>
          </a:bodyPr>
          <a:lstStyle/>
          <a:p>
            <a:r>
              <a:rPr lang="en-US" sz="1400" b="1" dirty="0">
                <a:latin typeface="Uniform Rnd Cond Bold" panose="00000806000000000000" charset="0"/>
              </a:rPr>
              <a:t>Springfield Park, our new 32-acre public park on our Springfield University Hospital ground</a:t>
            </a:r>
            <a:endParaRPr lang="en-GB" sz="1400" b="1" dirty="0">
              <a:latin typeface="Uniform Rnd Cond Bold" panose="00000806000000000000" charset="0"/>
            </a:endParaRPr>
          </a:p>
        </p:txBody>
      </p:sp>
    </p:spTree>
    <p:extLst>
      <p:ext uri="{BB962C8B-B14F-4D97-AF65-F5344CB8AC3E}">
        <p14:creationId xmlns:p14="http://schemas.microsoft.com/office/powerpoint/2010/main" val="3929844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9A5F279-6FE0-3F3E-8BFC-3C2B4387A76F}"/>
              </a:ext>
            </a:extLst>
          </p:cNvPr>
          <p:cNvSpPr>
            <a:spLocks noGrp="1"/>
          </p:cNvSpPr>
          <p:nvPr>
            <p:ph type="sldNum" sz="quarter" idx="4"/>
          </p:nvPr>
        </p:nvSpPr>
        <p:spPr/>
        <p:txBody>
          <a:bodyPr/>
          <a:lstStyle/>
          <a:p>
            <a:fld id="{16258F8D-000C-F04E-A479-E4600E5CCDC5}" type="slidenum">
              <a:rPr lang="en-US" smtClean="0"/>
              <a:pPr/>
              <a:t>3</a:t>
            </a:fld>
            <a:endParaRPr lang="en-US" dirty="0"/>
          </a:p>
        </p:txBody>
      </p:sp>
      <p:sp>
        <p:nvSpPr>
          <p:cNvPr id="3" name="Title 2">
            <a:extLst>
              <a:ext uri="{FF2B5EF4-FFF2-40B4-BE49-F238E27FC236}">
                <a16:creationId xmlns:a16="http://schemas.microsoft.com/office/drawing/2014/main" id="{B8579A52-8B64-5722-EEFF-FD63A37AAEC3}"/>
              </a:ext>
            </a:extLst>
          </p:cNvPr>
          <p:cNvSpPr>
            <a:spLocks noGrp="1"/>
          </p:cNvSpPr>
          <p:nvPr>
            <p:ph type="title"/>
          </p:nvPr>
        </p:nvSpPr>
        <p:spPr>
          <a:xfrm>
            <a:off x="252212" y="481542"/>
            <a:ext cx="5805269" cy="498598"/>
          </a:xfrm>
        </p:spPr>
        <p:txBody>
          <a:bodyPr/>
          <a:lstStyle/>
          <a:p>
            <a:r>
              <a:rPr lang="en-US" sz="3600" dirty="0"/>
              <a:t>Welcome from the Chair</a:t>
            </a:r>
          </a:p>
        </p:txBody>
      </p:sp>
      <p:sp>
        <p:nvSpPr>
          <p:cNvPr id="4" name="Text Placeholder 3">
            <a:extLst>
              <a:ext uri="{FF2B5EF4-FFF2-40B4-BE49-F238E27FC236}">
                <a16:creationId xmlns:a16="http://schemas.microsoft.com/office/drawing/2014/main" id="{A450473B-8734-AF00-1183-53A285001A66}"/>
              </a:ext>
            </a:extLst>
          </p:cNvPr>
          <p:cNvSpPr>
            <a:spLocks noGrp="1"/>
          </p:cNvSpPr>
          <p:nvPr>
            <p:ph type="body" sz="quarter" idx="10"/>
          </p:nvPr>
        </p:nvSpPr>
        <p:spPr>
          <a:xfrm>
            <a:off x="252212" y="1307113"/>
            <a:ext cx="4084752" cy="8230757"/>
          </a:xfrm>
        </p:spPr>
        <p:txBody>
          <a:bodyPr/>
          <a:lstStyle/>
          <a:p>
            <a:pPr>
              <a:spcBef>
                <a:spcPts val="600"/>
              </a:spcBef>
              <a:spcAft>
                <a:spcPts val="600"/>
              </a:spcAft>
            </a:pPr>
            <a:r>
              <a:rPr lang="en-GB" sz="1300" dirty="0">
                <a:latin typeface="Frutiger LT Pro 45 Light"/>
              </a:rPr>
              <a:t>Thank you for your interest in becoming an Non-Executive Director at South West London and St George’s Mental Health NHS Trust.</a:t>
            </a:r>
          </a:p>
          <a:p>
            <a:pPr>
              <a:spcBef>
                <a:spcPts val="600"/>
              </a:spcBef>
              <a:spcAft>
                <a:spcPts val="600"/>
              </a:spcAft>
            </a:pPr>
            <a:r>
              <a:rPr lang="en-GB" sz="1300" dirty="0">
                <a:latin typeface="Frutiger LT Pro 45 Light"/>
              </a:rPr>
              <a:t>We are a 2,900-strong team providing high quality mental health care, treatment and recovery support to about 20,000 people from South West London and beyond at any given moment. We are proud to be one of the most diverse organisations in the NHS and we are working together to create an organisation in which we all belong, and one which celebrates our diversity, promotes equity, and is actively working towards being anti-racist. </a:t>
            </a:r>
          </a:p>
          <a:p>
            <a:pPr>
              <a:spcBef>
                <a:spcPts val="600"/>
              </a:spcBef>
              <a:spcAft>
                <a:spcPts val="600"/>
              </a:spcAft>
            </a:pPr>
            <a:r>
              <a:rPr lang="en-GB" sz="1300" dirty="0">
                <a:latin typeface="Frutiger LT Pro 45 Light"/>
              </a:rPr>
              <a:t>As a leading provider of mental health services and a beacon of excellence for many national mental health services, the Trust has a long history of inclusion and innovation that has helped to redefine the mental health landscape in the UK, </a:t>
            </a:r>
            <a:r>
              <a:rPr lang="en-GB" sz="1300" b="1" dirty="0">
                <a:latin typeface="Frutiger LT Pro 45 Light"/>
              </a:rPr>
              <a:t>Making Life Better Together</a:t>
            </a:r>
            <a:r>
              <a:rPr lang="en-GB" sz="1300" dirty="0">
                <a:latin typeface="Frutiger LT Pro 45 Light"/>
              </a:rPr>
              <a:t> for our local communities.</a:t>
            </a:r>
          </a:p>
          <a:p>
            <a:pPr>
              <a:spcBef>
                <a:spcPts val="600"/>
              </a:spcBef>
              <a:spcAft>
                <a:spcPts val="600"/>
              </a:spcAft>
            </a:pPr>
            <a:r>
              <a:rPr lang="en-GB" sz="1300" dirty="0">
                <a:latin typeface="Frutiger LT Pro 45 Light"/>
              </a:rPr>
              <a:t>We’re looking for a clinical Non-Executive Director to join our Board, with a background in psychiatry or psychology, or as an allied health professional. This role could be a developmental Associate Non-Executive Director position, and we would strongly encourage candidates with different backgrounds and lived experience to apply.</a:t>
            </a:r>
          </a:p>
          <a:p>
            <a:pPr>
              <a:spcBef>
                <a:spcPts val="600"/>
              </a:spcBef>
              <a:spcAft>
                <a:spcPts val="600"/>
              </a:spcAft>
            </a:pPr>
            <a:r>
              <a:rPr lang="en-GB" sz="1300" dirty="0">
                <a:latin typeface="Frutiger LT Pro 45 Light"/>
              </a:rPr>
              <a:t>If you have a passion to make a difference in mental health service and can see yourself in our values, we want to hear from you </a:t>
            </a:r>
          </a:p>
          <a:p>
            <a:pPr>
              <a:lnSpc>
                <a:spcPct val="114000"/>
              </a:lnSpc>
              <a:spcBef>
                <a:spcPts val="0"/>
              </a:spcBef>
              <a:spcAft>
                <a:spcPts val="600"/>
              </a:spcAft>
            </a:pPr>
            <a:endParaRPr lang="en-GB" sz="1300" dirty="0">
              <a:latin typeface="Frutiger LT Pro 45 Light"/>
              <a:ea typeface="Arial" panose="020B0604020202020204" pitchFamily="34" charset="0"/>
              <a:cs typeface="Arial" panose="020B0604020202020204" pitchFamily="34" charset="0"/>
            </a:endParaRPr>
          </a:p>
        </p:txBody>
      </p:sp>
      <p:pic>
        <p:nvPicPr>
          <p:cNvPr id="9" name="Picture 8" descr="Colorful text on a black background&#10;&#10;Description automatically generated">
            <a:extLst>
              <a:ext uri="{FF2B5EF4-FFF2-40B4-BE49-F238E27FC236}">
                <a16:creationId xmlns:a16="http://schemas.microsoft.com/office/drawing/2014/main" id="{E5317D29-A1C4-0D88-F7C8-8D7F36A2838C}"/>
              </a:ext>
            </a:extLst>
          </p:cNvPr>
          <p:cNvPicPr>
            <a:picLocks noChangeAspect="1"/>
          </p:cNvPicPr>
          <p:nvPr/>
        </p:nvPicPr>
        <p:blipFill>
          <a:blip r:embed="rId2"/>
          <a:stretch>
            <a:fillRect/>
          </a:stretch>
        </p:blipFill>
        <p:spPr>
          <a:xfrm>
            <a:off x="5179888" y="9173600"/>
            <a:ext cx="1311275" cy="562328"/>
          </a:xfrm>
          <a:prstGeom prst="rect">
            <a:avLst/>
          </a:prstGeom>
        </p:spPr>
      </p:pic>
      <p:pic>
        <p:nvPicPr>
          <p:cNvPr id="14" name="Picture 13">
            <a:extLst>
              <a:ext uri="{FF2B5EF4-FFF2-40B4-BE49-F238E27FC236}">
                <a16:creationId xmlns:a16="http://schemas.microsoft.com/office/drawing/2014/main" id="{6BB83C9D-5114-C326-6427-24E43B9EFE96}"/>
              </a:ext>
            </a:extLst>
          </p:cNvPr>
          <p:cNvPicPr>
            <a:picLocks noChangeAspect="1"/>
          </p:cNvPicPr>
          <p:nvPr/>
        </p:nvPicPr>
        <p:blipFill>
          <a:blip r:embed="rId3"/>
          <a:stretch>
            <a:fillRect/>
          </a:stretch>
        </p:blipFill>
        <p:spPr>
          <a:xfrm>
            <a:off x="4507107" y="1416552"/>
            <a:ext cx="2162477" cy="2676899"/>
          </a:xfrm>
          <a:prstGeom prst="rect">
            <a:avLst/>
          </a:prstGeom>
        </p:spPr>
      </p:pic>
      <p:sp>
        <p:nvSpPr>
          <p:cNvPr id="16" name="TextBox 15">
            <a:extLst>
              <a:ext uri="{FF2B5EF4-FFF2-40B4-BE49-F238E27FC236}">
                <a16:creationId xmlns:a16="http://schemas.microsoft.com/office/drawing/2014/main" id="{776F0FF2-88BF-3897-F8BA-427BA549ABF9}"/>
              </a:ext>
            </a:extLst>
          </p:cNvPr>
          <p:cNvSpPr txBox="1"/>
          <p:nvPr/>
        </p:nvSpPr>
        <p:spPr>
          <a:xfrm>
            <a:off x="3865796" y="4420424"/>
            <a:ext cx="3445098" cy="646331"/>
          </a:xfrm>
          <a:prstGeom prst="rect">
            <a:avLst/>
          </a:prstGeom>
          <a:noFill/>
        </p:spPr>
        <p:txBody>
          <a:bodyPr wrap="square">
            <a:spAutoFit/>
          </a:bodyPr>
          <a:lstStyle/>
          <a:p>
            <a:pPr algn="ctr" rtl="0">
              <a:buNone/>
            </a:pPr>
            <a:r>
              <a:rPr lang="en-GB" b="1" i="0" dirty="0">
                <a:solidFill>
                  <a:srgbClr val="1A202D"/>
                </a:solidFill>
                <a:effectLst/>
              </a:rPr>
              <a:t>Ann Beasley</a:t>
            </a:r>
            <a:endParaRPr lang="en-GB" dirty="0">
              <a:effectLst/>
            </a:endParaRPr>
          </a:p>
          <a:p>
            <a:pPr algn="ctr" rtl="0">
              <a:buNone/>
            </a:pPr>
            <a:r>
              <a:rPr lang="en-GB" b="1" i="0" dirty="0">
                <a:solidFill>
                  <a:srgbClr val="1A202D"/>
                </a:solidFill>
                <a:effectLst/>
              </a:rPr>
              <a:t>Trust Chair</a:t>
            </a:r>
            <a:endParaRPr lang="en-GB" dirty="0">
              <a:effectLst/>
            </a:endParaRPr>
          </a:p>
        </p:txBody>
      </p:sp>
    </p:spTree>
    <p:extLst>
      <p:ext uri="{BB962C8B-B14F-4D97-AF65-F5344CB8AC3E}">
        <p14:creationId xmlns:p14="http://schemas.microsoft.com/office/powerpoint/2010/main" val="28944492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47A446"/>
        </a:solidFill>
        <a:effectLst/>
      </p:bgPr>
    </p:bg>
    <p:spTree>
      <p:nvGrpSpPr>
        <p:cNvPr id="1" name=""/>
        <p:cNvGrpSpPr/>
        <p:nvPr/>
      </p:nvGrpSpPr>
      <p:grpSpPr>
        <a:xfrm>
          <a:off x="0" y="0"/>
          <a:ext cx="0" cy="0"/>
          <a:chOff x="0" y="0"/>
          <a:chExt cx="0" cy="0"/>
        </a:xfrm>
      </p:grpSpPr>
      <p:sp>
        <p:nvSpPr>
          <p:cNvPr id="5" name="Text Placeholder 3">
            <a:extLst>
              <a:ext uri="{FF2B5EF4-FFF2-40B4-BE49-F238E27FC236}">
                <a16:creationId xmlns:a16="http://schemas.microsoft.com/office/drawing/2014/main" id="{ABDECCB2-4185-A73F-A1D5-AF2434E80DB0}"/>
              </a:ext>
            </a:extLst>
          </p:cNvPr>
          <p:cNvSpPr txBox="1">
            <a:spLocks/>
          </p:cNvSpPr>
          <p:nvPr/>
        </p:nvSpPr>
        <p:spPr>
          <a:xfrm>
            <a:off x="243934" y="1797163"/>
            <a:ext cx="6370226" cy="7791573"/>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14000"/>
              </a:lnSpc>
              <a:spcAft>
                <a:spcPts val="722"/>
              </a:spcAft>
            </a:pPr>
            <a:r>
              <a:rPr lang="en-US" sz="1600" dirty="0">
                <a:solidFill>
                  <a:schemeClr val="bg1"/>
                </a:solidFill>
                <a:latin typeface="YAFcfoaHu-s 0"/>
              </a:rPr>
              <a:t>We are </a:t>
            </a:r>
            <a:r>
              <a:rPr lang="en-US" sz="1600" b="1" dirty="0">
                <a:solidFill>
                  <a:schemeClr val="bg1"/>
                </a:solidFill>
                <a:latin typeface="YAFcfoaHu-s 0"/>
              </a:rPr>
              <a:t>Proud to Belong</a:t>
            </a:r>
            <a:r>
              <a:rPr lang="en-US" sz="1600" dirty="0">
                <a:solidFill>
                  <a:schemeClr val="bg1"/>
                </a:solidFill>
                <a:latin typeface="YAFcfoaHu-s 0"/>
              </a:rPr>
              <a:t> </a:t>
            </a:r>
            <a:br>
              <a:rPr lang="en-US" sz="1600" dirty="0">
                <a:solidFill>
                  <a:schemeClr val="bg1"/>
                </a:solidFill>
                <a:latin typeface="YAFcfoaHu-s 0"/>
              </a:rPr>
            </a:br>
            <a:r>
              <a:rPr lang="en-US" sz="1600" dirty="0">
                <a:solidFill>
                  <a:schemeClr val="bg1"/>
                </a:solidFill>
                <a:latin typeface="YAFcfoaHu-s 0"/>
              </a:rPr>
              <a:t>at South West London and </a:t>
            </a:r>
            <a:br>
              <a:rPr lang="en-US" sz="1600" dirty="0">
                <a:solidFill>
                  <a:schemeClr val="bg1"/>
                </a:solidFill>
                <a:latin typeface="YAFcfoaHu-s 0"/>
              </a:rPr>
            </a:br>
            <a:r>
              <a:rPr lang="en-US" sz="1600" dirty="0">
                <a:solidFill>
                  <a:schemeClr val="bg1"/>
                </a:solidFill>
                <a:latin typeface="YAFcfoaHu-s 0"/>
              </a:rPr>
              <a:t>St George’s Mental Health </a:t>
            </a:r>
            <a:br>
              <a:rPr lang="en-US" sz="1600" dirty="0">
                <a:solidFill>
                  <a:schemeClr val="bg1"/>
                </a:solidFill>
                <a:latin typeface="YAFcfoaHu-s 0"/>
              </a:rPr>
            </a:br>
            <a:r>
              <a:rPr lang="en-US" sz="1600" dirty="0">
                <a:solidFill>
                  <a:schemeClr val="bg1"/>
                </a:solidFill>
                <a:latin typeface="YAFcfoaHu-s 0"/>
              </a:rPr>
              <a:t>NHS Trust (SWLSTG). </a:t>
            </a:r>
          </a:p>
          <a:p>
            <a:pPr>
              <a:lnSpc>
                <a:spcPct val="114000"/>
              </a:lnSpc>
              <a:spcAft>
                <a:spcPts val="722"/>
              </a:spcAft>
            </a:pPr>
            <a:r>
              <a:rPr lang="en-US" sz="1600" dirty="0">
                <a:solidFill>
                  <a:schemeClr val="bg1"/>
                </a:solidFill>
                <a:latin typeface="YAFcfoaHu-s 0"/>
              </a:rPr>
              <a:t>We have expert services, a </a:t>
            </a:r>
            <a:br>
              <a:rPr lang="en-US" sz="1600" dirty="0">
                <a:solidFill>
                  <a:schemeClr val="bg1"/>
                </a:solidFill>
                <a:latin typeface="YAFcfoaHu-s 0"/>
              </a:rPr>
            </a:br>
            <a:r>
              <a:rPr lang="en-US" sz="1600" dirty="0">
                <a:solidFill>
                  <a:schemeClr val="bg1"/>
                </a:solidFill>
                <a:latin typeface="YAFcfoaHu-s 0"/>
              </a:rPr>
              <a:t>rich history, and a clear </a:t>
            </a:r>
            <a:br>
              <a:rPr lang="en-US" sz="1600" dirty="0">
                <a:solidFill>
                  <a:schemeClr val="bg1"/>
                </a:solidFill>
                <a:latin typeface="YAFcfoaHu-s 0"/>
              </a:rPr>
            </a:br>
            <a:r>
              <a:rPr lang="en-US" sz="1600" dirty="0">
                <a:solidFill>
                  <a:schemeClr val="bg1"/>
                </a:solidFill>
                <a:latin typeface="YAFcfoaHu-s 0"/>
              </a:rPr>
              <a:t>commitment to providing </a:t>
            </a:r>
            <a:br>
              <a:rPr lang="en-US" sz="1600" dirty="0">
                <a:solidFill>
                  <a:schemeClr val="bg1"/>
                </a:solidFill>
                <a:latin typeface="YAFcfoaHu-s 0"/>
              </a:rPr>
            </a:br>
            <a:r>
              <a:rPr lang="en-US" sz="1600" dirty="0">
                <a:solidFill>
                  <a:schemeClr val="bg1"/>
                </a:solidFill>
                <a:latin typeface="YAFcfoaHu-s 0"/>
              </a:rPr>
              <a:t>the best quality care for </a:t>
            </a:r>
            <a:br>
              <a:rPr lang="en-US" sz="1600" dirty="0">
                <a:solidFill>
                  <a:schemeClr val="bg1"/>
                </a:solidFill>
                <a:latin typeface="YAFcfoaHu-s 0"/>
              </a:rPr>
            </a:br>
            <a:r>
              <a:rPr lang="en-US" sz="1600" dirty="0">
                <a:solidFill>
                  <a:schemeClr val="bg1"/>
                </a:solidFill>
                <a:latin typeface="YAFcfoaHu-s 0"/>
              </a:rPr>
              <a:t>those with mental ill-health. The Care Quality Commission already rates our services as ‘good’ - we aspire to be ‘outstanding’.</a:t>
            </a:r>
          </a:p>
          <a:p>
            <a:pPr>
              <a:lnSpc>
                <a:spcPct val="114000"/>
              </a:lnSpc>
              <a:spcAft>
                <a:spcPts val="722"/>
              </a:spcAft>
            </a:pPr>
            <a:r>
              <a:rPr lang="en-US" sz="1600" dirty="0">
                <a:solidFill>
                  <a:schemeClr val="bg1"/>
                </a:solidFill>
                <a:latin typeface="YAFcfoaHu-s 0"/>
              </a:rPr>
              <a:t>This is a great time to join us. We are transforming the way we care for our communities to support our mission of </a:t>
            </a:r>
            <a:r>
              <a:rPr lang="en-US" sz="1600" b="1" dirty="0">
                <a:solidFill>
                  <a:schemeClr val="bg1"/>
                </a:solidFill>
                <a:latin typeface="YAFcfoaHu-s 0"/>
              </a:rPr>
              <a:t>Making Life Better Together</a:t>
            </a:r>
            <a:r>
              <a:rPr lang="en-US" sz="1600" dirty="0">
                <a:solidFill>
                  <a:schemeClr val="bg1"/>
                </a:solidFill>
                <a:latin typeface="YAFcfoaHu-s 0"/>
              </a:rPr>
              <a:t>.  Quality improvement, co production and race equity and inclusion is central to our delivery.  </a:t>
            </a:r>
          </a:p>
          <a:p>
            <a:pPr>
              <a:lnSpc>
                <a:spcPct val="114000"/>
              </a:lnSpc>
              <a:spcAft>
                <a:spcPts val="722"/>
              </a:spcAft>
            </a:pPr>
            <a:r>
              <a:rPr lang="en-US" sz="1600" dirty="0">
                <a:solidFill>
                  <a:schemeClr val="bg1"/>
                </a:solidFill>
                <a:latin typeface="YAFcfoaHu-s 0"/>
              </a:rPr>
              <a:t>We have built two brand new mental health facilities at Springfield University Hospital, which are amongst the best in the world. More development and transformation are planned across sites in Tolworth, Barnes, and Richmond, and across our services in adult community and urgent care.</a:t>
            </a:r>
          </a:p>
          <a:p>
            <a:pPr>
              <a:lnSpc>
                <a:spcPct val="114000"/>
              </a:lnSpc>
              <a:spcAft>
                <a:spcPts val="722"/>
              </a:spcAft>
            </a:pPr>
            <a:r>
              <a:rPr lang="en-US" sz="1600" dirty="0">
                <a:solidFill>
                  <a:schemeClr val="bg1"/>
                </a:solidFill>
                <a:latin typeface="YAFcfoaHu-s 0"/>
              </a:rPr>
              <a:t>We are inclusive and diverse, and we strive to be actively anti-racist. We want to attract people from all backgrounds and experiences to enrich the work we do together. </a:t>
            </a:r>
          </a:p>
          <a:p>
            <a:pPr>
              <a:lnSpc>
                <a:spcPct val="114000"/>
              </a:lnSpc>
              <a:spcAft>
                <a:spcPts val="722"/>
              </a:spcAft>
            </a:pPr>
            <a:r>
              <a:rPr lang="en-US" sz="1600" dirty="0">
                <a:solidFill>
                  <a:schemeClr val="bg1"/>
                </a:solidFill>
                <a:latin typeface="YAFcfoaHu-s 0"/>
              </a:rPr>
              <a:t>We put patients and their carers at the heart of all that we do, working to hear their voices through engagement, involvement, and co-production. We are proud to be an ‘anchor’ in our local community and we are working to be an excellent local employer and </a:t>
            </a:r>
            <a:r>
              <a:rPr lang="en-US" sz="1600" dirty="0" err="1">
                <a:solidFill>
                  <a:schemeClr val="bg1"/>
                </a:solidFill>
                <a:latin typeface="YAFcfoaHu-s 0"/>
              </a:rPr>
              <a:t>neighbour</a:t>
            </a:r>
            <a:r>
              <a:rPr lang="en-US" sz="1600" dirty="0">
                <a:solidFill>
                  <a:schemeClr val="bg1"/>
                </a:solidFill>
                <a:latin typeface="YAFcfoaHu-s 0"/>
              </a:rPr>
              <a:t>.</a:t>
            </a:r>
          </a:p>
          <a:p>
            <a:pPr>
              <a:lnSpc>
                <a:spcPct val="114000"/>
              </a:lnSpc>
              <a:spcAft>
                <a:spcPts val="722"/>
              </a:spcAft>
            </a:pPr>
            <a:endParaRPr lang="en-US" sz="1600" dirty="0">
              <a:solidFill>
                <a:schemeClr val="bg1"/>
              </a:solidFill>
              <a:latin typeface="YAFcfoaHu-s 0"/>
            </a:endParaRPr>
          </a:p>
          <a:p>
            <a:pPr>
              <a:lnSpc>
                <a:spcPct val="114000"/>
              </a:lnSpc>
              <a:spcAft>
                <a:spcPts val="722"/>
              </a:spcAft>
            </a:pPr>
            <a:endParaRPr lang="en-GB" sz="1600" dirty="0">
              <a:solidFill>
                <a:schemeClr val="bg1"/>
              </a:solidFill>
              <a:latin typeface="Frutiger LT Pro 45 Light"/>
              <a:ea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7514E598-42F1-6256-5A2D-BC83B557D1EC}"/>
              </a:ext>
            </a:extLst>
          </p:cNvPr>
          <p:cNvSpPr txBox="1"/>
          <p:nvPr/>
        </p:nvSpPr>
        <p:spPr>
          <a:xfrm>
            <a:off x="404612" y="100398"/>
            <a:ext cx="8840000" cy="533544"/>
          </a:xfrm>
          <a:prstGeom prst="rect">
            <a:avLst/>
          </a:prstGeom>
          <a:noFill/>
        </p:spPr>
        <p:txBody>
          <a:bodyPr wrap="square" lIns="0" tIns="0" rIns="0" bIns="0" rtlCol="0" anchor="b" anchorCtr="0">
            <a:spAutoFit/>
          </a:bodyPr>
          <a:lstStyle/>
          <a:p>
            <a:r>
              <a:rPr lang="en-US" sz="3467" dirty="0">
                <a:solidFill>
                  <a:schemeClr val="bg1"/>
                </a:solidFill>
                <a:latin typeface="Uniform Rnd Cond Medium" pitchFamily="2" charset="77"/>
              </a:rPr>
              <a:t>About us</a:t>
            </a:r>
          </a:p>
        </p:txBody>
      </p:sp>
      <p:pic>
        <p:nvPicPr>
          <p:cNvPr id="8" name="Online Media 2" title="Welcome to South West London and St George's Mental Health NHS Trust">
            <a:hlinkClick r:id="" action="ppaction://media"/>
            <a:extLst>
              <a:ext uri="{FF2B5EF4-FFF2-40B4-BE49-F238E27FC236}">
                <a16:creationId xmlns:a16="http://schemas.microsoft.com/office/drawing/2014/main" id="{27AC0730-E02F-F148-1D91-1B47FCAD729D}"/>
              </a:ext>
            </a:extLst>
          </p:cNvPr>
          <p:cNvPicPr>
            <a:picLocks noRot="1" noChangeAspect="1"/>
          </p:cNvPicPr>
          <p:nvPr>
            <a:videoFile r:link="rId1"/>
          </p:nvPr>
        </p:nvPicPr>
        <p:blipFill>
          <a:blip r:embed="rId3"/>
          <a:stretch>
            <a:fillRect/>
          </a:stretch>
        </p:blipFill>
        <p:spPr>
          <a:xfrm>
            <a:off x="2643267" y="1952989"/>
            <a:ext cx="3566614" cy="2015137"/>
          </a:xfrm>
          <a:prstGeom prst="rect">
            <a:avLst/>
          </a:prstGeom>
        </p:spPr>
      </p:pic>
      <p:sp>
        <p:nvSpPr>
          <p:cNvPr id="11" name="Title 2">
            <a:extLst>
              <a:ext uri="{FF2B5EF4-FFF2-40B4-BE49-F238E27FC236}">
                <a16:creationId xmlns:a16="http://schemas.microsoft.com/office/drawing/2014/main" id="{65EDDC67-5D6A-80B0-EC5B-2A412395199D}"/>
              </a:ext>
            </a:extLst>
          </p:cNvPr>
          <p:cNvSpPr txBox="1">
            <a:spLocks/>
          </p:cNvSpPr>
          <p:nvPr/>
        </p:nvSpPr>
        <p:spPr>
          <a:xfrm>
            <a:off x="404612" y="633942"/>
            <a:ext cx="5805269" cy="1163395"/>
          </a:xfrm>
          <a:prstGeom prst="rect">
            <a:avLst/>
          </a:prstGeom>
        </p:spPr>
        <p:txBody>
          <a:bodyPr wrap="square" lIns="0" tIns="0" rIns="0" bIns="0" anchor="t" anchorCtr="0">
            <a:spAutoFit/>
          </a:bodyPr>
          <a:lstStyle>
            <a:lvl1pPr algn="l" defTabSz="1320759" rtl="0" eaLnBrk="1" latinLnBrk="0" hangingPunct="1">
              <a:lnSpc>
                <a:spcPct val="90000"/>
              </a:lnSpc>
              <a:spcBef>
                <a:spcPct val="0"/>
              </a:spcBef>
              <a:buNone/>
              <a:defRPr sz="5200" b="1" i="0" kern="1200">
                <a:solidFill>
                  <a:schemeClr val="tx1"/>
                </a:solidFill>
                <a:latin typeface="Uniform Rnd Cond Bold" pitchFamily="2" charset="77"/>
                <a:ea typeface="+mj-ea"/>
                <a:cs typeface="+mj-cs"/>
              </a:defRPr>
            </a:lvl1pPr>
          </a:lstStyle>
          <a:p>
            <a:r>
              <a:rPr lang="en-US" sz="4200" dirty="0">
                <a:solidFill>
                  <a:schemeClr val="bg1"/>
                </a:solidFill>
              </a:rPr>
              <a:t>South West London and St George’s</a:t>
            </a:r>
          </a:p>
        </p:txBody>
      </p:sp>
      <p:pic>
        <p:nvPicPr>
          <p:cNvPr id="13" name="Picture 12" descr="Colorful text on a black background&#10;&#10;Description automatically generated">
            <a:extLst>
              <a:ext uri="{FF2B5EF4-FFF2-40B4-BE49-F238E27FC236}">
                <a16:creationId xmlns:a16="http://schemas.microsoft.com/office/drawing/2014/main" id="{686E9E0F-955B-68C4-E543-72A229572E9E}"/>
              </a:ext>
            </a:extLst>
          </p:cNvPr>
          <p:cNvPicPr>
            <a:picLocks noChangeAspect="1"/>
          </p:cNvPicPr>
          <p:nvPr/>
        </p:nvPicPr>
        <p:blipFill>
          <a:blip r:embed="rId4"/>
          <a:stretch>
            <a:fillRect/>
          </a:stretch>
        </p:blipFill>
        <p:spPr>
          <a:xfrm>
            <a:off x="5179888" y="9173600"/>
            <a:ext cx="1311275" cy="562328"/>
          </a:xfrm>
          <a:prstGeom prst="rect">
            <a:avLst/>
          </a:prstGeom>
        </p:spPr>
      </p:pic>
      <p:pic>
        <p:nvPicPr>
          <p:cNvPr id="2" name="Picture 1" descr="A pink heart with black background&#10;&#10;Description automatically generated">
            <a:extLst>
              <a:ext uri="{FF2B5EF4-FFF2-40B4-BE49-F238E27FC236}">
                <a16:creationId xmlns:a16="http://schemas.microsoft.com/office/drawing/2014/main" id="{8A6A4DB5-8252-A895-7B1E-07D00A7348B9}"/>
              </a:ext>
            </a:extLst>
          </p:cNvPr>
          <p:cNvPicPr>
            <a:picLocks noChangeAspect="1"/>
          </p:cNvPicPr>
          <p:nvPr/>
        </p:nvPicPr>
        <p:blipFill>
          <a:blip r:embed="rId5"/>
          <a:stretch>
            <a:fillRect/>
          </a:stretch>
        </p:blipFill>
        <p:spPr>
          <a:xfrm>
            <a:off x="6277844" y="333375"/>
            <a:ext cx="393037" cy="496799"/>
          </a:xfrm>
          <a:prstGeom prst="rect">
            <a:avLst/>
          </a:prstGeom>
        </p:spPr>
      </p:pic>
    </p:spTree>
    <p:extLst>
      <p:ext uri="{BB962C8B-B14F-4D97-AF65-F5344CB8AC3E}">
        <p14:creationId xmlns:p14="http://schemas.microsoft.com/office/powerpoint/2010/main" val="161461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8"/>
                                        </p:tgtEl>
                                      </p:cBhvr>
                                    </p:cmd>
                                  </p:childTnLst>
                                </p:cTn>
                              </p:par>
                            </p:childTnLst>
                          </p:cTn>
                        </p:par>
                      </p:childTnLst>
                    </p:cTn>
                  </p:par>
                </p:childTnLst>
              </p:cTn>
              <p:nextCondLst>
                <p:cond evt="onClick" delay="0">
                  <p:tgtEl>
                    <p:spTgt spid="8"/>
                  </p:tgtEl>
                </p:cond>
              </p:nextCondLst>
            </p:seq>
            <p:video>
              <p:cMediaNode vol="80000">
                <p:cTn id="12" fill="hold" display="0">
                  <p:stCondLst>
                    <p:cond delay="indefinite"/>
                  </p:stCondLst>
                </p:cTn>
                <p:tgtEl>
                  <p:spTgt spid="8"/>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47A446"/>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514E598-42F1-6256-5A2D-BC83B557D1EC}"/>
              </a:ext>
            </a:extLst>
          </p:cNvPr>
          <p:cNvSpPr txBox="1"/>
          <p:nvPr/>
        </p:nvSpPr>
        <p:spPr>
          <a:xfrm>
            <a:off x="404612" y="100398"/>
            <a:ext cx="8840000" cy="533544"/>
          </a:xfrm>
          <a:prstGeom prst="rect">
            <a:avLst/>
          </a:prstGeom>
          <a:noFill/>
        </p:spPr>
        <p:txBody>
          <a:bodyPr wrap="square" lIns="0" tIns="0" rIns="0" bIns="0" rtlCol="0" anchor="b" anchorCtr="0">
            <a:spAutoFit/>
          </a:bodyPr>
          <a:lstStyle/>
          <a:p>
            <a:r>
              <a:rPr lang="en-US" sz="3467" dirty="0">
                <a:solidFill>
                  <a:schemeClr val="bg1"/>
                </a:solidFill>
                <a:latin typeface="Uniform Rnd Cond Medium" pitchFamily="2" charset="77"/>
              </a:rPr>
              <a:t>About us</a:t>
            </a:r>
          </a:p>
        </p:txBody>
      </p:sp>
      <p:sp>
        <p:nvSpPr>
          <p:cNvPr id="5" name="Text Placeholder 3">
            <a:extLst>
              <a:ext uri="{FF2B5EF4-FFF2-40B4-BE49-F238E27FC236}">
                <a16:creationId xmlns:a16="http://schemas.microsoft.com/office/drawing/2014/main" id="{ABDECCB2-4185-A73F-A1D5-AF2434E80DB0}"/>
              </a:ext>
            </a:extLst>
          </p:cNvPr>
          <p:cNvSpPr txBox="1">
            <a:spLocks/>
          </p:cNvSpPr>
          <p:nvPr/>
        </p:nvSpPr>
        <p:spPr>
          <a:xfrm>
            <a:off x="243934" y="1797163"/>
            <a:ext cx="6431185" cy="7791573"/>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14000"/>
              </a:lnSpc>
              <a:spcAft>
                <a:spcPts val="500"/>
              </a:spcAft>
            </a:pPr>
            <a:r>
              <a:rPr lang="en-US" sz="1600" dirty="0">
                <a:solidFill>
                  <a:schemeClr val="bg1"/>
                </a:solidFill>
                <a:latin typeface="YAFcfoaHu-s 0"/>
              </a:rPr>
              <a:t>We are the main provider </a:t>
            </a:r>
            <a:br>
              <a:rPr lang="en-US" sz="1600" dirty="0">
                <a:solidFill>
                  <a:schemeClr val="bg1"/>
                </a:solidFill>
                <a:latin typeface="YAFcfoaHu-s 0"/>
              </a:rPr>
            </a:br>
            <a:r>
              <a:rPr lang="en-US" sz="1600" dirty="0">
                <a:solidFill>
                  <a:schemeClr val="bg1"/>
                </a:solidFill>
                <a:latin typeface="YAFcfoaHu-s 0"/>
              </a:rPr>
              <a:t>of mental health services to </a:t>
            </a:r>
            <a:br>
              <a:rPr lang="en-US" sz="1600" dirty="0">
                <a:solidFill>
                  <a:schemeClr val="bg1"/>
                </a:solidFill>
                <a:latin typeface="YAFcfoaHu-s 0"/>
              </a:rPr>
            </a:br>
            <a:r>
              <a:rPr lang="en-US" sz="1600" dirty="0">
                <a:solidFill>
                  <a:schemeClr val="bg1"/>
                </a:solidFill>
                <a:latin typeface="YAFcfoaHu-s 0"/>
              </a:rPr>
              <a:t>the 1.2 million people living </a:t>
            </a:r>
            <a:br>
              <a:rPr lang="en-US" sz="1600" dirty="0">
                <a:solidFill>
                  <a:schemeClr val="bg1"/>
                </a:solidFill>
                <a:latin typeface="YAFcfoaHu-s 0"/>
              </a:rPr>
            </a:br>
            <a:r>
              <a:rPr lang="en-US" sz="1600" dirty="0">
                <a:solidFill>
                  <a:schemeClr val="bg1"/>
                </a:solidFill>
                <a:latin typeface="YAFcfoaHu-s 0"/>
              </a:rPr>
              <a:t>in the boroughs of Kingston,</a:t>
            </a:r>
            <a:br>
              <a:rPr lang="en-US" sz="1600" dirty="0">
                <a:solidFill>
                  <a:schemeClr val="bg1"/>
                </a:solidFill>
                <a:latin typeface="YAFcfoaHu-s 0"/>
              </a:rPr>
            </a:br>
            <a:r>
              <a:rPr lang="en-US" sz="1600" dirty="0">
                <a:solidFill>
                  <a:schemeClr val="bg1"/>
                </a:solidFill>
                <a:latin typeface="YAFcfoaHu-s 0"/>
              </a:rPr>
              <a:t>Merton, Richmond, Sutton </a:t>
            </a:r>
            <a:br>
              <a:rPr lang="en-US" sz="1600" dirty="0">
                <a:solidFill>
                  <a:schemeClr val="bg1"/>
                </a:solidFill>
                <a:latin typeface="YAFcfoaHu-s 0"/>
              </a:rPr>
            </a:br>
            <a:r>
              <a:rPr lang="en-US" sz="1600" dirty="0">
                <a:solidFill>
                  <a:schemeClr val="bg1"/>
                </a:solidFill>
                <a:latin typeface="YAFcfoaHu-s 0"/>
              </a:rPr>
              <a:t>and Wandsworth.</a:t>
            </a:r>
          </a:p>
          <a:p>
            <a:pPr>
              <a:lnSpc>
                <a:spcPct val="114000"/>
              </a:lnSpc>
              <a:spcAft>
                <a:spcPts val="500"/>
              </a:spcAft>
            </a:pPr>
            <a:r>
              <a:rPr lang="en-US" sz="1600" dirty="0">
                <a:solidFill>
                  <a:schemeClr val="bg1"/>
                </a:solidFill>
                <a:latin typeface="YAFcfoaHu-s 0"/>
              </a:rPr>
              <a:t>We provide acute and </a:t>
            </a:r>
            <a:br>
              <a:rPr lang="en-US" sz="1600" dirty="0">
                <a:solidFill>
                  <a:schemeClr val="bg1"/>
                </a:solidFill>
                <a:latin typeface="YAFcfoaHu-s 0"/>
              </a:rPr>
            </a:br>
            <a:r>
              <a:rPr lang="en-US" sz="1600" dirty="0">
                <a:solidFill>
                  <a:schemeClr val="bg1"/>
                </a:solidFill>
                <a:latin typeface="YAFcfoaHu-s 0"/>
              </a:rPr>
              <a:t>community care across a </a:t>
            </a:r>
            <a:br>
              <a:rPr lang="en-US" sz="1600" dirty="0">
                <a:solidFill>
                  <a:schemeClr val="bg1"/>
                </a:solidFill>
                <a:latin typeface="YAFcfoaHu-s 0"/>
              </a:rPr>
            </a:br>
            <a:r>
              <a:rPr lang="en-US" sz="1600" dirty="0">
                <a:solidFill>
                  <a:schemeClr val="bg1"/>
                </a:solidFill>
                <a:latin typeface="YAFcfoaHu-s 0"/>
              </a:rPr>
              <a:t>number of sites: including </a:t>
            </a:r>
            <a:br>
              <a:rPr lang="en-US" sz="1600" dirty="0">
                <a:solidFill>
                  <a:schemeClr val="bg1"/>
                </a:solidFill>
                <a:latin typeface="YAFcfoaHu-s 0"/>
              </a:rPr>
            </a:br>
            <a:r>
              <a:rPr lang="en-US" sz="1600" dirty="0">
                <a:solidFill>
                  <a:schemeClr val="bg1"/>
                </a:solidFill>
                <a:latin typeface="YAFcfoaHu-s 0"/>
              </a:rPr>
              <a:t>inpatient facilities at Springfield University Hospital (Tooting) and Tolworth Hospital (Kingston) and community clinics, hospitals, surgeries, community locations, and in people’s homes.</a:t>
            </a:r>
          </a:p>
          <a:p>
            <a:pPr>
              <a:lnSpc>
                <a:spcPct val="114000"/>
              </a:lnSpc>
              <a:spcBef>
                <a:spcPts val="722"/>
              </a:spcBef>
              <a:spcAft>
                <a:spcPts val="500"/>
              </a:spcAft>
            </a:pPr>
            <a:r>
              <a:rPr lang="en-US" sz="1600" dirty="0">
                <a:solidFill>
                  <a:schemeClr val="bg1"/>
                </a:solidFill>
                <a:latin typeface="Frutiger LT Pro 45 Light"/>
              </a:rPr>
              <a:t>We are a teaching Trust and provide education, training and research in partnership with a number of universities.</a:t>
            </a:r>
          </a:p>
          <a:p>
            <a:pPr>
              <a:lnSpc>
                <a:spcPct val="114000"/>
              </a:lnSpc>
              <a:spcBef>
                <a:spcPts val="0"/>
              </a:spcBef>
              <a:spcAft>
                <a:spcPts val="500"/>
              </a:spcAft>
              <a:buClr>
                <a:srgbClr val="21A0DA"/>
              </a:buClr>
            </a:pPr>
            <a:r>
              <a:rPr lang="en-GB" sz="1600" dirty="0">
                <a:solidFill>
                  <a:schemeClr val="bg1"/>
                </a:solidFill>
                <a:latin typeface="Frutiger LT Pro 45 Light"/>
                <a:cs typeface="Arial" panose="020B0604020202020204" pitchFamily="34" charset="0"/>
              </a:rPr>
              <a:t>We are digitally advanced: we understand the positive impact digital can have on patient choice, care and treatment, as well as staff experience.</a:t>
            </a:r>
          </a:p>
          <a:p>
            <a:pPr>
              <a:lnSpc>
                <a:spcPct val="114000"/>
              </a:lnSpc>
              <a:spcBef>
                <a:spcPts val="0"/>
              </a:spcBef>
              <a:spcAft>
                <a:spcPts val="500"/>
              </a:spcAft>
              <a:buClr>
                <a:srgbClr val="21A0DA"/>
              </a:buClr>
            </a:pPr>
            <a:r>
              <a:rPr lang="en-GB" sz="1600" dirty="0">
                <a:solidFill>
                  <a:schemeClr val="bg1"/>
                </a:solidFill>
                <a:latin typeface="Frutiger LT Pro 45 Light"/>
                <a:cs typeface="Arial" panose="020B0604020202020204" pitchFamily="34" charset="0"/>
              </a:rPr>
              <a:t>We believe that a </a:t>
            </a:r>
            <a:r>
              <a:rPr lang="en-GB" sz="1600" b="1" dirty="0">
                <a:solidFill>
                  <a:schemeClr val="bg1"/>
                </a:solidFill>
                <a:latin typeface="Frutiger LT Pro 45 Light"/>
                <a:cs typeface="Arial" panose="020B0604020202020204" pitchFamily="34" charset="0"/>
              </a:rPr>
              <a:t>great staff experience leads to a good patient experience</a:t>
            </a:r>
            <a:r>
              <a:rPr lang="en-GB" sz="1600" dirty="0">
                <a:solidFill>
                  <a:schemeClr val="bg1"/>
                </a:solidFill>
                <a:latin typeface="Frutiger LT Pro 45 Light"/>
                <a:cs typeface="Arial" panose="020B0604020202020204" pitchFamily="34" charset="0"/>
              </a:rPr>
              <a:t>. We therefore provide agile working opportunities, career development, feedback mechanisms and benefits.</a:t>
            </a:r>
            <a:endParaRPr lang="en-US" sz="1600" dirty="0">
              <a:solidFill>
                <a:schemeClr val="bg1"/>
              </a:solidFill>
              <a:latin typeface="Frutiger LT Pro 45 Light"/>
            </a:endParaRPr>
          </a:p>
          <a:p>
            <a:pPr>
              <a:lnSpc>
                <a:spcPct val="114000"/>
              </a:lnSpc>
              <a:spcBef>
                <a:spcPts val="722"/>
              </a:spcBef>
              <a:spcAft>
                <a:spcPts val="500"/>
              </a:spcAft>
            </a:pPr>
            <a:r>
              <a:rPr lang="en-US" sz="1600" dirty="0">
                <a:solidFill>
                  <a:schemeClr val="bg1"/>
                </a:solidFill>
                <a:latin typeface="Frutiger LT Pro 45 Light"/>
              </a:rPr>
              <a:t>Collaboration and partnership are crucial to how we work. Together with South London and Maudsley NHS Foundation Trust and </a:t>
            </a:r>
            <a:r>
              <a:rPr lang="en-US" sz="1600" dirty="0" err="1">
                <a:solidFill>
                  <a:schemeClr val="bg1"/>
                </a:solidFill>
                <a:latin typeface="Frutiger LT Pro 45 Light"/>
              </a:rPr>
              <a:t>Oxleas</a:t>
            </a:r>
            <a:r>
              <a:rPr lang="en-US" sz="1600" dirty="0">
                <a:solidFill>
                  <a:schemeClr val="bg1"/>
                </a:solidFill>
                <a:latin typeface="Frutiger LT Pro 45 Light"/>
              </a:rPr>
              <a:t> NHS Foundation Trust, we are part of the South London Partnership. We also play a leading role in the South West London Integrated Care System and work at borough levels with many local community organisations. </a:t>
            </a:r>
          </a:p>
          <a:p>
            <a:pPr>
              <a:lnSpc>
                <a:spcPct val="114000"/>
              </a:lnSpc>
              <a:spcBef>
                <a:spcPts val="722"/>
              </a:spcBef>
              <a:spcAft>
                <a:spcPts val="500"/>
              </a:spcAft>
            </a:pPr>
            <a:r>
              <a:rPr lang="en-US" sz="1600" b="1" dirty="0">
                <a:solidFill>
                  <a:schemeClr val="bg1"/>
                </a:solidFill>
                <a:latin typeface="Frutiger LT Pro 45 Light"/>
              </a:rPr>
              <a:t>Come and join our inclusive teams and help our </a:t>
            </a:r>
            <a:br>
              <a:rPr lang="en-US" sz="1600" b="1" dirty="0">
                <a:solidFill>
                  <a:schemeClr val="bg1"/>
                </a:solidFill>
                <a:latin typeface="Frutiger LT Pro 45 Light"/>
              </a:rPr>
            </a:br>
            <a:r>
              <a:rPr lang="en-US" sz="1600" b="1" dirty="0">
                <a:solidFill>
                  <a:schemeClr val="bg1"/>
                </a:solidFill>
                <a:latin typeface="Frutiger LT Pro 45 Light"/>
              </a:rPr>
              <a:t>patients on their recovery journey.</a:t>
            </a:r>
            <a:endParaRPr lang="en-US" sz="1600" dirty="0">
              <a:solidFill>
                <a:schemeClr val="bg1"/>
              </a:solidFill>
              <a:latin typeface="Frutiger LT Pro 45 Light"/>
            </a:endParaRPr>
          </a:p>
          <a:p>
            <a:pPr>
              <a:lnSpc>
                <a:spcPct val="114000"/>
              </a:lnSpc>
              <a:spcAft>
                <a:spcPts val="500"/>
              </a:spcAft>
            </a:pPr>
            <a:endParaRPr lang="en-US" sz="1600" dirty="0">
              <a:solidFill>
                <a:schemeClr val="bg1"/>
              </a:solidFill>
              <a:latin typeface="YAFcfoaHu-s 0"/>
            </a:endParaRPr>
          </a:p>
          <a:p>
            <a:pPr>
              <a:lnSpc>
                <a:spcPct val="114000"/>
              </a:lnSpc>
              <a:spcAft>
                <a:spcPts val="500"/>
              </a:spcAft>
            </a:pPr>
            <a:endParaRPr lang="en-GB" sz="1600" dirty="0">
              <a:solidFill>
                <a:schemeClr val="bg1"/>
              </a:solidFill>
              <a:latin typeface="Frutiger LT Pro 45 Light"/>
              <a:ea typeface="Arial" panose="020B0604020202020204" pitchFamily="34" charset="0"/>
              <a:cs typeface="Arial" panose="020B0604020202020204" pitchFamily="34" charset="0"/>
            </a:endParaRPr>
          </a:p>
        </p:txBody>
      </p:sp>
      <p:sp>
        <p:nvSpPr>
          <p:cNvPr id="11" name="Title 2">
            <a:extLst>
              <a:ext uri="{FF2B5EF4-FFF2-40B4-BE49-F238E27FC236}">
                <a16:creationId xmlns:a16="http://schemas.microsoft.com/office/drawing/2014/main" id="{65EDDC67-5D6A-80B0-EC5B-2A412395199D}"/>
              </a:ext>
            </a:extLst>
          </p:cNvPr>
          <p:cNvSpPr txBox="1">
            <a:spLocks/>
          </p:cNvSpPr>
          <p:nvPr/>
        </p:nvSpPr>
        <p:spPr>
          <a:xfrm>
            <a:off x="404612" y="633942"/>
            <a:ext cx="5805269" cy="1163395"/>
          </a:xfrm>
          <a:prstGeom prst="rect">
            <a:avLst/>
          </a:prstGeom>
        </p:spPr>
        <p:txBody>
          <a:bodyPr wrap="square" lIns="0" tIns="0" rIns="0" bIns="0" anchor="t" anchorCtr="0">
            <a:spAutoFit/>
          </a:bodyPr>
          <a:lstStyle>
            <a:lvl1pPr algn="l" defTabSz="1320759" rtl="0" eaLnBrk="1" latinLnBrk="0" hangingPunct="1">
              <a:lnSpc>
                <a:spcPct val="90000"/>
              </a:lnSpc>
              <a:spcBef>
                <a:spcPct val="0"/>
              </a:spcBef>
              <a:buNone/>
              <a:defRPr sz="5200" b="1" i="0" kern="1200">
                <a:solidFill>
                  <a:schemeClr val="tx1"/>
                </a:solidFill>
                <a:latin typeface="Uniform Rnd Cond Bold" pitchFamily="2" charset="77"/>
                <a:ea typeface="+mj-ea"/>
                <a:cs typeface="+mj-cs"/>
              </a:defRPr>
            </a:lvl1pPr>
          </a:lstStyle>
          <a:p>
            <a:r>
              <a:rPr lang="en-US" sz="4200" dirty="0">
                <a:solidFill>
                  <a:schemeClr val="bg1"/>
                </a:solidFill>
              </a:rPr>
              <a:t>South West London and St George’s</a:t>
            </a:r>
          </a:p>
        </p:txBody>
      </p:sp>
      <p:pic>
        <p:nvPicPr>
          <p:cNvPr id="2" name="Picture 1" descr="A picture containing text, poster, clothing, font&#10;&#10;Description automatically generated">
            <a:extLst>
              <a:ext uri="{FF2B5EF4-FFF2-40B4-BE49-F238E27FC236}">
                <a16:creationId xmlns:a16="http://schemas.microsoft.com/office/drawing/2014/main" id="{F1605C29-F56C-49EC-8336-630D3FEDAC4D}"/>
              </a:ext>
            </a:extLst>
          </p:cNvPr>
          <p:cNvPicPr>
            <a:picLocks noChangeAspect="1"/>
          </p:cNvPicPr>
          <p:nvPr/>
        </p:nvPicPr>
        <p:blipFill>
          <a:blip r:embed="rId2"/>
          <a:stretch>
            <a:fillRect/>
          </a:stretch>
        </p:blipFill>
        <p:spPr>
          <a:xfrm>
            <a:off x="2734707" y="1773155"/>
            <a:ext cx="3899400" cy="2682651"/>
          </a:xfrm>
          <a:prstGeom prst="rect">
            <a:avLst/>
          </a:prstGeom>
        </p:spPr>
      </p:pic>
      <p:pic>
        <p:nvPicPr>
          <p:cNvPr id="7" name="Picture 6" descr="Colorful text on a black background&#10;&#10;Description automatically generated">
            <a:extLst>
              <a:ext uri="{FF2B5EF4-FFF2-40B4-BE49-F238E27FC236}">
                <a16:creationId xmlns:a16="http://schemas.microsoft.com/office/drawing/2014/main" id="{9E72940C-0D6B-5CAE-232B-453F7261DEB2}"/>
              </a:ext>
            </a:extLst>
          </p:cNvPr>
          <p:cNvPicPr>
            <a:picLocks noChangeAspect="1"/>
          </p:cNvPicPr>
          <p:nvPr/>
        </p:nvPicPr>
        <p:blipFill>
          <a:blip r:embed="rId3"/>
          <a:stretch>
            <a:fillRect/>
          </a:stretch>
        </p:blipFill>
        <p:spPr>
          <a:xfrm>
            <a:off x="5179888" y="9173600"/>
            <a:ext cx="1311275" cy="562328"/>
          </a:xfrm>
          <a:prstGeom prst="rect">
            <a:avLst/>
          </a:prstGeom>
        </p:spPr>
      </p:pic>
      <p:pic>
        <p:nvPicPr>
          <p:cNvPr id="3" name="Picture 2" descr="A pink heart with black background&#10;&#10;Description automatically generated">
            <a:extLst>
              <a:ext uri="{FF2B5EF4-FFF2-40B4-BE49-F238E27FC236}">
                <a16:creationId xmlns:a16="http://schemas.microsoft.com/office/drawing/2014/main" id="{A5CCF414-12F5-55CD-1731-0F3BD60754C7}"/>
              </a:ext>
            </a:extLst>
          </p:cNvPr>
          <p:cNvPicPr>
            <a:picLocks noChangeAspect="1"/>
          </p:cNvPicPr>
          <p:nvPr/>
        </p:nvPicPr>
        <p:blipFill>
          <a:blip r:embed="rId4"/>
          <a:stretch>
            <a:fillRect/>
          </a:stretch>
        </p:blipFill>
        <p:spPr>
          <a:xfrm>
            <a:off x="6277844" y="333375"/>
            <a:ext cx="393037" cy="496799"/>
          </a:xfrm>
          <a:prstGeom prst="rect">
            <a:avLst/>
          </a:prstGeom>
        </p:spPr>
      </p:pic>
    </p:spTree>
    <p:extLst>
      <p:ext uri="{BB962C8B-B14F-4D97-AF65-F5344CB8AC3E}">
        <p14:creationId xmlns:p14="http://schemas.microsoft.com/office/powerpoint/2010/main" val="10749554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514E598-42F1-6256-5A2D-BC83B557D1EC}"/>
              </a:ext>
            </a:extLst>
          </p:cNvPr>
          <p:cNvSpPr txBox="1"/>
          <p:nvPr/>
        </p:nvSpPr>
        <p:spPr>
          <a:xfrm>
            <a:off x="404612" y="100398"/>
            <a:ext cx="8840000" cy="533544"/>
          </a:xfrm>
          <a:prstGeom prst="rect">
            <a:avLst/>
          </a:prstGeom>
          <a:noFill/>
        </p:spPr>
        <p:txBody>
          <a:bodyPr wrap="square" lIns="0" tIns="0" rIns="0" bIns="0" rtlCol="0" anchor="b" anchorCtr="0">
            <a:spAutoFit/>
          </a:bodyPr>
          <a:lstStyle/>
          <a:p>
            <a:r>
              <a:rPr lang="en-US" sz="3467" dirty="0">
                <a:latin typeface="Uniform Rnd Cond Bold" panose="00000806000000000000" charset="0"/>
              </a:rPr>
              <a:t>About us</a:t>
            </a:r>
          </a:p>
        </p:txBody>
      </p:sp>
      <p:sp>
        <p:nvSpPr>
          <p:cNvPr id="11" name="Title 2">
            <a:extLst>
              <a:ext uri="{FF2B5EF4-FFF2-40B4-BE49-F238E27FC236}">
                <a16:creationId xmlns:a16="http://schemas.microsoft.com/office/drawing/2014/main" id="{65EDDC67-5D6A-80B0-EC5B-2A412395199D}"/>
              </a:ext>
            </a:extLst>
          </p:cNvPr>
          <p:cNvSpPr txBox="1">
            <a:spLocks/>
          </p:cNvSpPr>
          <p:nvPr/>
        </p:nvSpPr>
        <p:spPr>
          <a:xfrm>
            <a:off x="404612" y="633942"/>
            <a:ext cx="5805269" cy="581698"/>
          </a:xfrm>
          <a:prstGeom prst="rect">
            <a:avLst/>
          </a:prstGeom>
        </p:spPr>
        <p:txBody>
          <a:bodyPr wrap="square" lIns="0" tIns="0" rIns="0" bIns="0" anchor="t" anchorCtr="0">
            <a:spAutoFit/>
          </a:bodyPr>
          <a:lstStyle>
            <a:lvl1pPr algn="l" defTabSz="1320759" rtl="0" eaLnBrk="1" latinLnBrk="0" hangingPunct="1">
              <a:lnSpc>
                <a:spcPct val="90000"/>
              </a:lnSpc>
              <a:spcBef>
                <a:spcPct val="0"/>
              </a:spcBef>
              <a:buNone/>
              <a:defRPr sz="5200" b="1" i="0" kern="1200">
                <a:solidFill>
                  <a:schemeClr val="tx1"/>
                </a:solidFill>
                <a:latin typeface="Uniform Rnd Cond Bold" pitchFamily="2" charset="77"/>
                <a:ea typeface="+mj-ea"/>
                <a:cs typeface="+mj-cs"/>
              </a:defRPr>
            </a:lvl1pPr>
          </a:lstStyle>
          <a:p>
            <a:r>
              <a:rPr lang="en-US" sz="4200" dirty="0">
                <a:latin typeface="Uniform Rnd Cond Bold" panose="00000806000000000000" charset="0"/>
              </a:rPr>
              <a:t>Our Trust in numbers</a:t>
            </a:r>
          </a:p>
        </p:txBody>
      </p:sp>
      <p:pic>
        <p:nvPicPr>
          <p:cNvPr id="6" name="Picture 5">
            <a:extLst>
              <a:ext uri="{FF2B5EF4-FFF2-40B4-BE49-F238E27FC236}">
                <a16:creationId xmlns:a16="http://schemas.microsoft.com/office/drawing/2014/main" id="{A99D5571-017F-ED07-85DF-2684EFD317B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914" t="7151" r="2104" b="6511"/>
          <a:stretch>
            <a:fillRect/>
          </a:stretch>
        </p:blipFill>
        <p:spPr bwMode="auto">
          <a:xfrm>
            <a:off x="404612" y="1405470"/>
            <a:ext cx="6049197" cy="769165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2175148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4CDA03-D23E-0159-E601-C573F76DA22F}"/>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FBC60D95-EDD6-BE34-800E-9C90E1FE1296}"/>
              </a:ext>
            </a:extLst>
          </p:cNvPr>
          <p:cNvSpPr txBox="1"/>
          <p:nvPr/>
        </p:nvSpPr>
        <p:spPr>
          <a:xfrm>
            <a:off x="404612" y="100398"/>
            <a:ext cx="8840000" cy="533544"/>
          </a:xfrm>
          <a:prstGeom prst="rect">
            <a:avLst/>
          </a:prstGeom>
          <a:noFill/>
        </p:spPr>
        <p:txBody>
          <a:bodyPr wrap="square" lIns="0" tIns="0" rIns="0" bIns="0" rtlCol="0" anchor="b" anchorCtr="0">
            <a:spAutoFit/>
          </a:bodyPr>
          <a:lstStyle/>
          <a:p>
            <a:r>
              <a:rPr lang="en-US" sz="3467" dirty="0">
                <a:latin typeface="Uniform Rnd Cond Bold" panose="00000806000000000000" charset="0"/>
              </a:rPr>
              <a:t>About us</a:t>
            </a:r>
          </a:p>
        </p:txBody>
      </p:sp>
      <p:sp>
        <p:nvSpPr>
          <p:cNvPr id="11" name="Title 2">
            <a:extLst>
              <a:ext uri="{FF2B5EF4-FFF2-40B4-BE49-F238E27FC236}">
                <a16:creationId xmlns:a16="http://schemas.microsoft.com/office/drawing/2014/main" id="{0B79B51C-7D13-A73A-2057-3EA107B28F0E}"/>
              </a:ext>
            </a:extLst>
          </p:cNvPr>
          <p:cNvSpPr txBox="1">
            <a:spLocks/>
          </p:cNvSpPr>
          <p:nvPr/>
        </p:nvSpPr>
        <p:spPr>
          <a:xfrm>
            <a:off x="404612" y="633942"/>
            <a:ext cx="5805269" cy="581698"/>
          </a:xfrm>
          <a:prstGeom prst="rect">
            <a:avLst/>
          </a:prstGeom>
        </p:spPr>
        <p:txBody>
          <a:bodyPr wrap="square" lIns="0" tIns="0" rIns="0" bIns="0" anchor="t" anchorCtr="0">
            <a:spAutoFit/>
          </a:bodyPr>
          <a:lstStyle>
            <a:lvl1pPr algn="l" defTabSz="1320759" rtl="0" eaLnBrk="1" latinLnBrk="0" hangingPunct="1">
              <a:lnSpc>
                <a:spcPct val="90000"/>
              </a:lnSpc>
              <a:spcBef>
                <a:spcPct val="0"/>
              </a:spcBef>
              <a:buNone/>
              <a:defRPr sz="5200" b="1" i="0" kern="1200">
                <a:solidFill>
                  <a:schemeClr val="tx1"/>
                </a:solidFill>
                <a:latin typeface="Uniform Rnd Cond Bold" pitchFamily="2" charset="77"/>
                <a:ea typeface="+mj-ea"/>
                <a:cs typeface="+mj-cs"/>
              </a:defRPr>
            </a:lvl1pPr>
          </a:lstStyle>
          <a:p>
            <a:r>
              <a:rPr lang="en-US" sz="4200" dirty="0">
                <a:latin typeface="Uniform Rnd Cond Bold" panose="00000806000000000000" charset="0"/>
              </a:rPr>
              <a:t>Our Trust in numbers</a:t>
            </a:r>
          </a:p>
        </p:txBody>
      </p:sp>
      <p:pic>
        <p:nvPicPr>
          <p:cNvPr id="2" name="Picture 1" descr="A screenshot of a puzzle&#10;&#10;AI-generated content may be incorrect.">
            <a:extLst>
              <a:ext uri="{FF2B5EF4-FFF2-40B4-BE49-F238E27FC236}">
                <a16:creationId xmlns:a16="http://schemas.microsoft.com/office/drawing/2014/main" id="{13A418AD-D818-5574-6CBF-3FF470722DC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910" t="7571" r="2351" b="6712"/>
          <a:stretch>
            <a:fillRect/>
          </a:stretch>
        </p:blipFill>
        <p:spPr bwMode="auto">
          <a:xfrm>
            <a:off x="404401" y="1441991"/>
            <a:ext cx="6049197" cy="765513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7113730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514E598-42F1-6256-5A2D-BC83B557D1EC}"/>
              </a:ext>
            </a:extLst>
          </p:cNvPr>
          <p:cNvSpPr txBox="1"/>
          <p:nvPr/>
        </p:nvSpPr>
        <p:spPr>
          <a:xfrm>
            <a:off x="404612" y="100398"/>
            <a:ext cx="8840000" cy="533544"/>
          </a:xfrm>
          <a:prstGeom prst="rect">
            <a:avLst/>
          </a:prstGeom>
          <a:noFill/>
        </p:spPr>
        <p:txBody>
          <a:bodyPr wrap="square" lIns="0" tIns="0" rIns="0" bIns="0" rtlCol="0" anchor="b" anchorCtr="0">
            <a:spAutoFit/>
          </a:bodyPr>
          <a:lstStyle/>
          <a:p>
            <a:r>
              <a:rPr lang="en-US" sz="3467" dirty="0">
                <a:latin typeface="Uniform Rnd Cond Bold" panose="00000806000000000000" charset="0"/>
              </a:rPr>
              <a:t>About us</a:t>
            </a:r>
          </a:p>
        </p:txBody>
      </p:sp>
      <p:sp>
        <p:nvSpPr>
          <p:cNvPr id="11" name="Title 2">
            <a:extLst>
              <a:ext uri="{FF2B5EF4-FFF2-40B4-BE49-F238E27FC236}">
                <a16:creationId xmlns:a16="http://schemas.microsoft.com/office/drawing/2014/main" id="{65EDDC67-5D6A-80B0-EC5B-2A412395199D}"/>
              </a:ext>
            </a:extLst>
          </p:cNvPr>
          <p:cNvSpPr txBox="1">
            <a:spLocks/>
          </p:cNvSpPr>
          <p:nvPr/>
        </p:nvSpPr>
        <p:spPr>
          <a:xfrm>
            <a:off x="404612" y="633942"/>
            <a:ext cx="5805269" cy="1163395"/>
          </a:xfrm>
          <a:prstGeom prst="rect">
            <a:avLst/>
          </a:prstGeom>
        </p:spPr>
        <p:txBody>
          <a:bodyPr wrap="square" lIns="0" tIns="0" rIns="0" bIns="0" anchor="t" anchorCtr="0">
            <a:spAutoFit/>
          </a:bodyPr>
          <a:lstStyle>
            <a:lvl1pPr algn="l" defTabSz="1320759" rtl="0" eaLnBrk="1" latinLnBrk="0" hangingPunct="1">
              <a:lnSpc>
                <a:spcPct val="90000"/>
              </a:lnSpc>
              <a:spcBef>
                <a:spcPct val="0"/>
              </a:spcBef>
              <a:buNone/>
              <a:defRPr sz="5200" b="1" i="0" kern="1200">
                <a:solidFill>
                  <a:schemeClr val="tx1"/>
                </a:solidFill>
                <a:latin typeface="Uniform Rnd Cond Bold" pitchFamily="2" charset="77"/>
                <a:ea typeface="+mj-ea"/>
                <a:cs typeface="+mj-cs"/>
              </a:defRPr>
            </a:lvl1pPr>
          </a:lstStyle>
          <a:p>
            <a:r>
              <a:rPr lang="en-US" sz="4200" dirty="0">
                <a:latin typeface="Uniform Rnd Cond Bold" panose="00000806000000000000" charset="0"/>
              </a:rPr>
              <a:t>Our strategy: mission, ambition and values</a:t>
            </a:r>
          </a:p>
        </p:txBody>
      </p:sp>
      <p:sp>
        <p:nvSpPr>
          <p:cNvPr id="8" name="TextBox 7">
            <a:extLst>
              <a:ext uri="{FF2B5EF4-FFF2-40B4-BE49-F238E27FC236}">
                <a16:creationId xmlns:a16="http://schemas.microsoft.com/office/drawing/2014/main" id="{E408768B-0FF7-657D-A9D0-3C452EE3B350}"/>
              </a:ext>
            </a:extLst>
          </p:cNvPr>
          <p:cNvSpPr txBox="1"/>
          <p:nvPr/>
        </p:nvSpPr>
        <p:spPr>
          <a:xfrm>
            <a:off x="1014012" y="1869376"/>
            <a:ext cx="5609966" cy="984885"/>
          </a:xfrm>
          <a:prstGeom prst="rect">
            <a:avLst/>
          </a:prstGeom>
          <a:noFill/>
        </p:spPr>
        <p:txBody>
          <a:bodyPr wrap="square" lIns="0" tIns="0" rIns="0" bIns="0" rtlCol="0">
            <a:spAutoFit/>
          </a:bodyPr>
          <a:lstStyle/>
          <a:p>
            <a:r>
              <a:rPr lang="en-GB" sz="1600" dirty="0">
                <a:latin typeface="Frutiger LT Pro 45 Light"/>
              </a:rPr>
              <a:t>Patients are at the heart of all our delivery. Working in partnership, by 2031, we want everyone who uses our services to have excellent, timely, personalised and recovery focused mental health support. </a:t>
            </a:r>
          </a:p>
        </p:txBody>
      </p:sp>
      <p:sp>
        <p:nvSpPr>
          <p:cNvPr id="9" name="Title 4">
            <a:extLst>
              <a:ext uri="{FF2B5EF4-FFF2-40B4-BE49-F238E27FC236}">
                <a16:creationId xmlns:a16="http://schemas.microsoft.com/office/drawing/2014/main" id="{5D92D5A4-507F-AD08-927E-F1035213FC0E}"/>
              </a:ext>
            </a:extLst>
          </p:cNvPr>
          <p:cNvSpPr txBox="1">
            <a:spLocks/>
          </p:cNvSpPr>
          <p:nvPr/>
        </p:nvSpPr>
        <p:spPr>
          <a:xfrm rot="16200000">
            <a:off x="132148" y="2107017"/>
            <a:ext cx="973950" cy="498598"/>
          </a:xfrm>
          <a:prstGeom prst="rect">
            <a:avLst/>
          </a:prstGeom>
        </p:spPr>
        <p:txBody>
          <a:bodyPr vert="horz" wrap="square" lIns="0" tIns="0" rIns="0" bIns="0" rtlCol="0" anchor="t" anchorCtr="0">
            <a:spAutoFit/>
          </a:bodyPr>
          <a:lstStyle>
            <a:lvl1pPr algn="l" defTabSz="914400" rtl="0" eaLnBrk="1" latinLnBrk="0" hangingPunct="1">
              <a:lnSpc>
                <a:spcPct val="90000"/>
              </a:lnSpc>
              <a:spcBef>
                <a:spcPct val="0"/>
              </a:spcBef>
              <a:buNone/>
              <a:defRPr sz="3600" b="1" i="0" kern="1200">
                <a:solidFill>
                  <a:schemeClr val="tx1"/>
                </a:solidFill>
                <a:latin typeface="Uniform Rnd Cond Bold" pitchFamily="2" charset="77"/>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1800" b="1" i="0" u="none" strike="noStrike" kern="1200" cap="none" spc="0" normalizeH="0" baseline="0" noProof="0" dirty="0">
                <a:ln>
                  <a:noFill/>
                </a:ln>
                <a:solidFill>
                  <a:srgbClr val="171B22"/>
                </a:solidFill>
                <a:effectLst/>
                <a:uLnTx/>
                <a:uFillTx/>
                <a:latin typeface="Uniform Rnd Cond Bold" pitchFamily="2" charset="77"/>
                <a:ea typeface="+mj-ea"/>
                <a:cs typeface="+mj-cs"/>
              </a:rPr>
              <a:t>Our vision:</a:t>
            </a:r>
          </a:p>
        </p:txBody>
      </p:sp>
      <p:pic>
        <p:nvPicPr>
          <p:cNvPr id="10" name="Picture 9">
            <a:extLst>
              <a:ext uri="{FF2B5EF4-FFF2-40B4-BE49-F238E27FC236}">
                <a16:creationId xmlns:a16="http://schemas.microsoft.com/office/drawing/2014/main" id="{8E7AA0EF-C700-0C77-DEC2-E98272F72E12}"/>
              </a:ext>
            </a:extLst>
          </p:cNvPr>
          <p:cNvPicPr>
            <a:picLocks noChangeAspect="1"/>
          </p:cNvPicPr>
          <p:nvPr/>
        </p:nvPicPr>
        <p:blipFill rotWithShape="1">
          <a:blip r:embed="rId2"/>
          <a:srcRect l="-1" t="14539" r="63231"/>
          <a:stretch/>
        </p:blipFill>
        <p:spPr>
          <a:xfrm>
            <a:off x="1053764" y="2832382"/>
            <a:ext cx="3059516" cy="770377"/>
          </a:xfrm>
          <a:prstGeom prst="rect">
            <a:avLst/>
          </a:prstGeom>
        </p:spPr>
      </p:pic>
      <p:sp>
        <p:nvSpPr>
          <p:cNvPr id="12" name="Title 4">
            <a:extLst>
              <a:ext uri="{FF2B5EF4-FFF2-40B4-BE49-F238E27FC236}">
                <a16:creationId xmlns:a16="http://schemas.microsoft.com/office/drawing/2014/main" id="{90137021-E89C-3599-F485-C15653DE1A65}"/>
              </a:ext>
            </a:extLst>
          </p:cNvPr>
          <p:cNvSpPr txBox="1">
            <a:spLocks/>
          </p:cNvSpPr>
          <p:nvPr/>
        </p:nvSpPr>
        <p:spPr>
          <a:xfrm rot="16200000">
            <a:off x="41517" y="2966194"/>
            <a:ext cx="1134763" cy="498598"/>
          </a:xfrm>
          <a:prstGeom prst="rect">
            <a:avLst/>
          </a:prstGeom>
        </p:spPr>
        <p:txBody>
          <a:bodyPr vert="horz" wrap="square" lIns="0" tIns="0" rIns="0" bIns="0" rtlCol="0" anchor="t" anchorCtr="0">
            <a:spAutoFit/>
          </a:bodyPr>
          <a:lstStyle>
            <a:lvl1pPr algn="l" defTabSz="914400" rtl="0" eaLnBrk="1" latinLnBrk="0" hangingPunct="1">
              <a:lnSpc>
                <a:spcPct val="90000"/>
              </a:lnSpc>
              <a:spcBef>
                <a:spcPct val="0"/>
              </a:spcBef>
              <a:buNone/>
              <a:defRPr sz="3600" b="1" i="0" kern="1200">
                <a:solidFill>
                  <a:schemeClr val="tx1"/>
                </a:solidFill>
                <a:latin typeface="Uniform Rnd Cond Bold" pitchFamily="2" charset="77"/>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1800" b="1" i="0" u="none" strike="noStrike" kern="1200" cap="none" spc="0" normalizeH="0" baseline="0" noProof="0" dirty="0">
                <a:ln>
                  <a:noFill/>
                </a:ln>
                <a:solidFill>
                  <a:srgbClr val="171B22"/>
                </a:solidFill>
                <a:effectLst/>
                <a:uLnTx/>
                <a:uFillTx/>
                <a:latin typeface="Uniform Rnd Cond Bold" pitchFamily="2" charset="77"/>
                <a:ea typeface="+mj-ea"/>
                <a:cs typeface="+mj-cs"/>
              </a:rPr>
              <a:t>Our mission:</a:t>
            </a:r>
          </a:p>
        </p:txBody>
      </p:sp>
      <p:sp>
        <p:nvSpPr>
          <p:cNvPr id="17" name="Title 4">
            <a:extLst>
              <a:ext uri="{FF2B5EF4-FFF2-40B4-BE49-F238E27FC236}">
                <a16:creationId xmlns:a16="http://schemas.microsoft.com/office/drawing/2014/main" id="{8DC56D07-AA12-010C-FFEE-EA340C16955A}"/>
              </a:ext>
            </a:extLst>
          </p:cNvPr>
          <p:cNvSpPr txBox="1">
            <a:spLocks/>
          </p:cNvSpPr>
          <p:nvPr/>
        </p:nvSpPr>
        <p:spPr>
          <a:xfrm rot="16200000">
            <a:off x="-33805" y="4195507"/>
            <a:ext cx="1261550" cy="498598"/>
          </a:xfrm>
          <a:prstGeom prst="rect">
            <a:avLst/>
          </a:prstGeom>
        </p:spPr>
        <p:txBody>
          <a:bodyPr vert="horz" wrap="square" lIns="0" tIns="0" rIns="0" bIns="0" rtlCol="0" anchor="t" anchorCtr="0">
            <a:spAutoFit/>
          </a:bodyPr>
          <a:lstStyle>
            <a:lvl1pPr algn="l" defTabSz="914400" rtl="0" eaLnBrk="1" latinLnBrk="0" hangingPunct="1">
              <a:lnSpc>
                <a:spcPct val="90000"/>
              </a:lnSpc>
              <a:spcBef>
                <a:spcPct val="0"/>
              </a:spcBef>
              <a:buNone/>
              <a:defRPr sz="3600" b="1" i="0" kern="1200">
                <a:solidFill>
                  <a:schemeClr val="tx1"/>
                </a:solidFill>
                <a:latin typeface="Uniform Rnd Cond Bold" pitchFamily="2" charset="77"/>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1800" b="1" i="0" u="none" strike="noStrike" kern="1200" cap="none" spc="0" normalizeH="0" baseline="0" noProof="0" dirty="0">
                <a:ln>
                  <a:noFill/>
                </a:ln>
                <a:solidFill>
                  <a:srgbClr val="171B22"/>
                </a:solidFill>
                <a:effectLst/>
                <a:uLnTx/>
                <a:uFillTx/>
                <a:latin typeface="Uniform Rnd Cond Bold" pitchFamily="2" charset="77"/>
                <a:ea typeface="+mj-ea"/>
                <a:cs typeface="+mj-cs"/>
              </a:rPr>
              <a:t>Our ambitions:</a:t>
            </a:r>
          </a:p>
        </p:txBody>
      </p:sp>
      <p:grpSp>
        <p:nvGrpSpPr>
          <p:cNvPr id="19" name="Group 18">
            <a:extLst>
              <a:ext uri="{FF2B5EF4-FFF2-40B4-BE49-F238E27FC236}">
                <a16:creationId xmlns:a16="http://schemas.microsoft.com/office/drawing/2014/main" id="{2FA198FD-3ECE-F250-3100-42AF113B4808}"/>
              </a:ext>
            </a:extLst>
          </p:cNvPr>
          <p:cNvGrpSpPr/>
          <p:nvPr/>
        </p:nvGrpSpPr>
        <p:grpSpPr>
          <a:xfrm>
            <a:off x="1063525" y="7506044"/>
            <a:ext cx="5560453" cy="274912"/>
            <a:chOff x="1701904" y="4117371"/>
            <a:chExt cx="5018329" cy="267553"/>
          </a:xfrm>
        </p:grpSpPr>
        <p:pic>
          <p:nvPicPr>
            <p:cNvPr id="13" name="Picture 12">
              <a:extLst>
                <a:ext uri="{FF2B5EF4-FFF2-40B4-BE49-F238E27FC236}">
                  <a16:creationId xmlns:a16="http://schemas.microsoft.com/office/drawing/2014/main" id="{0F6A7D21-E771-0580-6408-D4B220AC63B6}"/>
                </a:ext>
              </a:extLst>
            </p:cNvPr>
            <p:cNvPicPr>
              <a:picLocks noChangeAspect="1"/>
            </p:cNvPicPr>
            <p:nvPr/>
          </p:nvPicPr>
          <p:blipFill rotWithShape="1">
            <a:blip r:embed="rId3">
              <a:extLst>
                <a:ext uri="{28A0092B-C50C-407E-A947-70E740481C1C}">
                  <a14:useLocalDpi xmlns:a14="http://schemas.microsoft.com/office/drawing/2010/main" val="0"/>
                </a:ext>
              </a:extLst>
            </a:blip>
            <a:srcRect r="82562"/>
            <a:stretch/>
          </p:blipFill>
          <p:spPr>
            <a:xfrm>
              <a:off x="1701904" y="4166355"/>
              <a:ext cx="928475" cy="218569"/>
            </a:xfrm>
            <a:prstGeom prst="rect">
              <a:avLst/>
            </a:prstGeom>
          </p:spPr>
        </p:pic>
        <p:pic>
          <p:nvPicPr>
            <p:cNvPr id="14" name="Picture 13">
              <a:extLst>
                <a:ext uri="{FF2B5EF4-FFF2-40B4-BE49-F238E27FC236}">
                  <a16:creationId xmlns:a16="http://schemas.microsoft.com/office/drawing/2014/main" id="{4B485A61-024B-C250-EEE4-1E1B0CFE6DF9}"/>
                </a:ext>
              </a:extLst>
            </p:cNvPr>
            <p:cNvPicPr>
              <a:picLocks noChangeAspect="1"/>
            </p:cNvPicPr>
            <p:nvPr/>
          </p:nvPicPr>
          <p:blipFill rotWithShape="1">
            <a:blip r:embed="rId3">
              <a:extLst>
                <a:ext uri="{28A0092B-C50C-407E-A947-70E740481C1C}">
                  <a14:useLocalDpi xmlns:a14="http://schemas.microsoft.com/office/drawing/2010/main" val="0"/>
                </a:ext>
              </a:extLst>
            </a:blip>
            <a:srcRect l="81981" t="1812"/>
            <a:stretch/>
          </p:blipFill>
          <p:spPr>
            <a:xfrm>
              <a:off x="2594031" y="4150043"/>
              <a:ext cx="959415" cy="214608"/>
            </a:xfrm>
            <a:prstGeom prst="rect">
              <a:avLst/>
            </a:prstGeom>
          </p:spPr>
        </p:pic>
        <p:pic>
          <p:nvPicPr>
            <p:cNvPr id="15" name="Picture 14">
              <a:extLst>
                <a:ext uri="{FF2B5EF4-FFF2-40B4-BE49-F238E27FC236}">
                  <a16:creationId xmlns:a16="http://schemas.microsoft.com/office/drawing/2014/main" id="{78A4B029-720C-2C1B-1808-D0B6FACF2B03}"/>
                </a:ext>
              </a:extLst>
            </p:cNvPr>
            <p:cNvPicPr>
              <a:picLocks noChangeAspect="1"/>
            </p:cNvPicPr>
            <p:nvPr/>
          </p:nvPicPr>
          <p:blipFill rotWithShape="1">
            <a:blip r:embed="rId3">
              <a:extLst>
                <a:ext uri="{28A0092B-C50C-407E-A947-70E740481C1C}">
                  <a14:useLocalDpi xmlns:a14="http://schemas.microsoft.com/office/drawing/2010/main" val="0"/>
                </a:ext>
              </a:extLst>
            </a:blip>
            <a:srcRect l="19359" r="67361"/>
            <a:stretch/>
          </p:blipFill>
          <p:spPr>
            <a:xfrm>
              <a:off x="4779745" y="4127520"/>
              <a:ext cx="707115" cy="218569"/>
            </a:xfrm>
            <a:prstGeom prst="rect">
              <a:avLst/>
            </a:prstGeom>
          </p:spPr>
        </p:pic>
        <p:pic>
          <p:nvPicPr>
            <p:cNvPr id="16" name="Picture 15">
              <a:extLst>
                <a:ext uri="{FF2B5EF4-FFF2-40B4-BE49-F238E27FC236}">
                  <a16:creationId xmlns:a16="http://schemas.microsoft.com/office/drawing/2014/main" id="{EA411DC2-A451-8418-1027-58067F27680A}"/>
                </a:ext>
              </a:extLst>
            </p:cNvPr>
            <p:cNvPicPr>
              <a:picLocks noChangeAspect="1"/>
            </p:cNvPicPr>
            <p:nvPr/>
          </p:nvPicPr>
          <p:blipFill rotWithShape="1">
            <a:blip r:embed="rId3">
              <a:extLst>
                <a:ext uri="{28A0092B-C50C-407E-A947-70E740481C1C}">
                  <a14:useLocalDpi xmlns:a14="http://schemas.microsoft.com/office/drawing/2010/main" val="0"/>
                </a:ext>
              </a:extLst>
            </a:blip>
            <a:srcRect l="34045" t="-9287" r="45023" b="1"/>
            <a:stretch/>
          </p:blipFill>
          <p:spPr>
            <a:xfrm>
              <a:off x="3634043" y="4117371"/>
              <a:ext cx="1114556" cy="238866"/>
            </a:xfrm>
            <a:prstGeom prst="rect">
              <a:avLst/>
            </a:prstGeom>
          </p:spPr>
        </p:pic>
        <p:pic>
          <p:nvPicPr>
            <p:cNvPr id="18" name="Picture 17">
              <a:extLst>
                <a:ext uri="{FF2B5EF4-FFF2-40B4-BE49-F238E27FC236}">
                  <a16:creationId xmlns:a16="http://schemas.microsoft.com/office/drawing/2014/main" id="{2F072EE9-0B85-352E-FADA-5671ABBF18AD}"/>
                </a:ext>
              </a:extLst>
            </p:cNvPr>
            <p:cNvPicPr>
              <a:picLocks noChangeAspect="1"/>
            </p:cNvPicPr>
            <p:nvPr/>
          </p:nvPicPr>
          <p:blipFill rotWithShape="1">
            <a:blip r:embed="rId3">
              <a:extLst>
                <a:ext uri="{28A0092B-C50C-407E-A947-70E740481C1C}">
                  <a14:useLocalDpi xmlns:a14="http://schemas.microsoft.com/office/drawing/2010/main" val="0"/>
                </a:ext>
              </a:extLst>
            </a:blip>
            <a:srcRect l="57290" t="-2613" r="19845"/>
            <a:stretch/>
          </p:blipFill>
          <p:spPr>
            <a:xfrm>
              <a:off x="5502766" y="4124666"/>
              <a:ext cx="1217467" cy="224278"/>
            </a:xfrm>
            <a:prstGeom prst="rect">
              <a:avLst/>
            </a:prstGeom>
          </p:spPr>
        </p:pic>
      </p:grpSp>
      <p:pic>
        <p:nvPicPr>
          <p:cNvPr id="6" name="Picture 5">
            <a:extLst>
              <a:ext uri="{FF2B5EF4-FFF2-40B4-BE49-F238E27FC236}">
                <a16:creationId xmlns:a16="http://schemas.microsoft.com/office/drawing/2014/main" id="{068DA881-637F-E650-E280-FF25A184F836}"/>
              </a:ext>
            </a:extLst>
          </p:cNvPr>
          <p:cNvPicPr>
            <a:picLocks noChangeAspect="1"/>
          </p:cNvPicPr>
          <p:nvPr/>
        </p:nvPicPr>
        <p:blipFill>
          <a:blip r:embed="rId4"/>
          <a:stretch>
            <a:fillRect/>
          </a:stretch>
        </p:blipFill>
        <p:spPr>
          <a:xfrm>
            <a:off x="1014012" y="3697566"/>
            <a:ext cx="3592197" cy="3688472"/>
          </a:xfrm>
          <a:prstGeom prst="rect">
            <a:avLst/>
          </a:prstGeom>
        </p:spPr>
      </p:pic>
      <p:sp>
        <p:nvSpPr>
          <p:cNvPr id="3" name="TextBox 2">
            <a:extLst>
              <a:ext uri="{FF2B5EF4-FFF2-40B4-BE49-F238E27FC236}">
                <a16:creationId xmlns:a16="http://schemas.microsoft.com/office/drawing/2014/main" id="{2848CB75-EC28-0E57-994F-CF98E1D58AE1}"/>
              </a:ext>
            </a:extLst>
          </p:cNvPr>
          <p:cNvSpPr txBox="1"/>
          <p:nvPr/>
        </p:nvSpPr>
        <p:spPr>
          <a:xfrm>
            <a:off x="1014012" y="7771583"/>
            <a:ext cx="6086619" cy="2053319"/>
          </a:xfrm>
          <a:prstGeom prst="rect">
            <a:avLst/>
          </a:prstGeom>
          <a:noFill/>
        </p:spPr>
        <p:txBody>
          <a:bodyPr wrap="square">
            <a:spAutoFit/>
          </a:bodyPr>
          <a:lstStyle/>
          <a:p>
            <a:pPr>
              <a:lnSpc>
                <a:spcPct val="115000"/>
              </a:lnSpc>
              <a:buNone/>
            </a:pPr>
            <a:r>
              <a:rPr lang="en-GB" sz="1400" dirty="0">
                <a:effectLst/>
                <a:latin typeface="Arial" panose="020B0604020202020204" pitchFamily="34" charset="0"/>
                <a:ea typeface="Arial" panose="020B0604020202020204" pitchFamily="34" charset="0"/>
                <a:cs typeface="Arial" panose="020B0604020202020204" pitchFamily="34" charset="0"/>
              </a:rPr>
              <a:t>We are:</a:t>
            </a:r>
          </a:p>
          <a:p>
            <a:pPr marL="342900" lvl="0" indent="-342900">
              <a:lnSpc>
                <a:spcPct val="115000"/>
              </a:lnSpc>
              <a:buSzPts val="1000"/>
              <a:buFont typeface="Symbol" panose="05050102010706020507" pitchFamily="18" charset="2"/>
              <a:buChar char=""/>
              <a:tabLst>
                <a:tab pos="457200" algn="l"/>
              </a:tabLst>
            </a:pPr>
            <a:r>
              <a:rPr lang="en-GB" sz="1400" dirty="0">
                <a:effectLst/>
                <a:latin typeface="Arial" panose="020B0604020202020204" pitchFamily="34" charset="0"/>
                <a:ea typeface="Arial" panose="020B0604020202020204" pitchFamily="34" charset="0"/>
                <a:cs typeface="Arial" panose="020B0604020202020204" pitchFamily="34" charset="0"/>
              </a:rPr>
              <a:t>actively anti-racist and inclusive</a:t>
            </a:r>
          </a:p>
          <a:p>
            <a:pPr marL="342900" lvl="0" indent="-342900">
              <a:lnSpc>
                <a:spcPct val="115000"/>
              </a:lnSpc>
              <a:buSzPts val="1000"/>
              <a:buFont typeface="Symbol" panose="05050102010706020507" pitchFamily="18" charset="2"/>
              <a:buChar char=""/>
              <a:tabLst>
                <a:tab pos="457200" algn="l"/>
              </a:tabLst>
            </a:pPr>
            <a:r>
              <a:rPr lang="en-GB" sz="1400" dirty="0">
                <a:effectLst/>
                <a:latin typeface="Arial" panose="020B0604020202020204" pitchFamily="34" charset="0"/>
                <a:ea typeface="Arial" panose="020B0604020202020204" pitchFamily="34" charset="0"/>
                <a:cs typeface="Arial" panose="020B0604020202020204" pitchFamily="34" charset="0"/>
              </a:rPr>
              <a:t>ambitious for mental health</a:t>
            </a:r>
          </a:p>
          <a:p>
            <a:pPr marL="342900" lvl="0" indent="-342900">
              <a:lnSpc>
                <a:spcPct val="115000"/>
              </a:lnSpc>
              <a:buSzPts val="1000"/>
              <a:buFont typeface="Symbol" panose="05050102010706020507" pitchFamily="18" charset="2"/>
              <a:buChar char=""/>
              <a:tabLst>
                <a:tab pos="457200" algn="l"/>
              </a:tabLst>
            </a:pPr>
            <a:r>
              <a:rPr lang="en-GB" sz="1400" dirty="0">
                <a:effectLst/>
                <a:latin typeface="Arial" panose="020B0604020202020204" pitchFamily="34" charset="0"/>
                <a:ea typeface="Arial" panose="020B0604020202020204" pitchFamily="34" charset="0"/>
                <a:cs typeface="Arial" panose="020B0604020202020204" pitchFamily="34" charset="0"/>
              </a:rPr>
              <a:t>patient‑centred, clinically-led and expertly-managed</a:t>
            </a:r>
          </a:p>
          <a:p>
            <a:pPr marL="342900" lvl="0" indent="-342900">
              <a:lnSpc>
                <a:spcPct val="115000"/>
              </a:lnSpc>
              <a:buSzPts val="1000"/>
              <a:buFont typeface="Symbol" panose="05050102010706020507" pitchFamily="18" charset="2"/>
              <a:buChar char=""/>
              <a:tabLst>
                <a:tab pos="457200" algn="l"/>
              </a:tabLst>
            </a:pPr>
            <a:r>
              <a:rPr lang="en-GB" sz="1400" dirty="0">
                <a:effectLst/>
                <a:latin typeface="Arial" panose="020B0604020202020204" pitchFamily="34" charset="0"/>
                <a:ea typeface="Arial" panose="020B0604020202020204" pitchFamily="34" charset="0"/>
                <a:cs typeface="Arial" panose="020B0604020202020204" pitchFamily="34" charset="0"/>
              </a:rPr>
              <a:t>digital first and accessible 24/7</a:t>
            </a:r>
          </a:p>
          <a:p>
            <a:pPr marL="342900" lvl="0" indent="-342900">
              <a:lnSpc>
                <a:spcPct val="115000"/>
              </a:lnSpc>
              <a:buSzPts val="1000"/>
              <a:buFont typeface="Symbol" panose="05050102010706020507" pitchFamily="18" charset="2"/>
              <a:buChar char=""/>
              <a:tabLst>
                <a:tab pos="457200" algn="l"/>
              </a:tabLst>
            </a:pPr>
            <a:r>
              <a:rPr lang="en-GB" sz="1400" dirty="0">
                <a:effectLst/>
                <a:latin typeface="Arial" panose="020B0604020202020204" pitchFamily="34" charset="0"/>
                <a:ea typeface="Arial" panose="020B0604020202020204" pitchFamily="34" charset="0"/>
                <a:cs typeface="Arial" panose="020B0604020202020204" pitchFamily="34" charset="0"/>
              </a:rPr>
              <a:t>evidence‑based and consistent </a:t>
            </a:r>
          </a:p>
          <a:p>
            <a:pPr marL="342900" lvl="0" indent="-342900">
              <a:lnSpc>
                <a:spcPct val="115000"/>
              </a:lnSpc>
              <a:buSzPts val="1000"/>
              <a:buFont typeface="Symbol" panose="05050102010706020507" pitchFamily="18" charset="2"/>
              <a:buChar char=""/>
              <a:tabLst>
                <a:tab pos="457200" algn="l"/>
              </a:tabLst>
            </a:pPr>
            <a:r>
              <a:rPr lang="en-GB" sz="1400" dirty="0">
                <a:effectLst/>
                <a:latin typeface="Arial" panose="020B0604020202020204" pitchFamily="34" charset="0"/>
                <a:ea typeface="Arial" panose="020B0604020202020204" pitchFamily="34" charset="0"/>
                <a:cs typeface="Arial" panose="020B0604020202020204" pitchFamily="34" charset="0"/>
              </a:rPr>
              <a:t>rooted in our communities </a:t>
            </a:r>
          </a:p>
          <a:p>
            <a:pPr marL="342900" lvl="0" indent="-342900">
              <a:lnSpc>
                <a:spcPct val="115000"/>
              </a:lnSpc>
              <a:buSzPts val="1000"/>
              <a:buFont typeface="Symbol" panose="05050102010706020507" pitchFamily="18" charset="2"/>
              <a:buChar char=""/>
              <a:tabLst>
                <a:tab pos="457200" algn="l"/>
              </a:tabLst>
            </a:pPr>
            <a:r>
              <a:rPr lang="en-GB" sz="1400" dirty="0">
                <a:effectLst/>
                <a:latin typeface="Arial" panose="020B0604020202020204" pitchFamily="34" charset="0"/>
                <a:ea typeface="Arial" panose="020B0604020202020204" pitchFamily="34" charset="0"/>
                <a:cs typeface="Arial" panose="020B0604020202020204" pitchFamily="34" charset="0"/>
              </a:rPr>
              <a:t>continuously improving and building confidence across the system</a:t>
            </a:r>
          </a:p>
        </p:txBody>
      </p:sp>
      <p:sp>
        <p:nvSpPr>
          <p:cNvPr id="4" name="Title 4">
            <a:extLst>
              <a:ext uri="{FF2B5EF4-FFF2-40B4-BE49-F238E27FC236}">
                <a16:creationId xmlns:a16="http://schemas.microsoft.com/office/drawing/2014/main" id="{07D2D217-3D9A-7AC6-27C9-64FF265C5AF2}"/>
              </a:ext>
            </a:extLst>
          </p:cNvPr>
          <p:cNvSpPr txBox="1">
            <a:spLocks/>
          </p:cNvSpPr>
          <p:nvPr/>
        </p:nvSpPr>
        <p:spPr>
          <a:xfrm rot="16200000">
            <a:off x="-755840" y="8304980"/>
            <a:ext cx="2716698" cy="498598"/>
          </a:xfrm>
          <a:prstGeom prst="rect">
            <a:avLst/>
          </a:prstGeom>
        </p:spPr>
        <p:txBody>
          <a:bodyPr vert="horz" wrap="square" lIns="0" tIns="0" rIns="0" bIns="0" rtlCol="0" anchor="t" anchorCtr="0">
            <a:spAutoFit/>
          </a:bodyPr>
          <a:lstStyle>
            <a:lvl1pPr algn="l" defTabSz="914400" rtl="0" eaLnBrk="1" latinLnBrk="0" hangingPunct="1">
              <a:lnSpc>
                <a:spcPct val="90000"/>
              </a:lnSpc>
              <a:spcBef>
                <a:spcPct val="0"/>
              </a:spcBef>
              <a:buNone/>
              <a:defRPr sz="3600" b="1" i="0" kern="1200">
                <a:solidFill>
                  <a:schemeClr val="tx1"/>
                </a:solidFill>
                <a:latin typeface="Uniform Rnd Cond Bold" pitchFamily="2" charset="77"/>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1800" b="1" i="0" u="none" strike="noStrike" kern="1200" cap="none" spc="0" normalizeH="0" baseline="0" noProof="0" dirty="0">
                <a:ln>
                  <a:noFill/>
                </a:ln>
                <a:solidFill>
                  <a:srgbClr val="171B22"/>
                </a:solidFill>
                <a:effectLst/>
                <a:uLnTx/>
                <a:uFillTx/>
                <a:latin typeface="Uniform Rnd Cond Bold" pitchFamily="2" charset="77"/>
                <a:ea typeface="+mj-ea"/>
                <a:cs typeface="+mj-cs"/>
              </a:rPr>
              <a:t>Our values and principles guide everything we do</a:t>
            </a:r>
          </a:p>
        </p:txBody>
      </p:sp>
    </p:spTree>
    <p:extLst>
      <p:ext uri="{BB962C8B-B14F-4D97-AF65-F5344CB8AC3E}">
        <p14:creationId xmlns:p14="http://schemas.microsoft.com/office/powerpoint/2010/main" val="26129372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514E598-42F1-6256-5A2D-BC83B557D1EC}"/>
              </a:ext>
            </a:extLst>
          </p:cNvPr>
          <p:cNvSpPr txBox="1"/>
          <p:nvPr/>
        </p:nvSpPr>
        <p:spPr>
          <a:xfrm>
            <a:off x="404612" y="100398"/>
            <a:ext cx="8840000" cy="533544"/>
          </a:xfrm>
          <a:prstGeom prst="rect">
            <a:avLst/>
          </a:prstGeom>
          <a:noFill/>
        </p:spPr>
        <p:txBody>
          <a:bodyPr wrap="square" lIns="0" tIns="0" rIns="0" bIns="0" rtlCol="0" anchor="b" anchorCtr="0">
            <a:spAutoFit/>
          </a:bodyPr>
          <a:lstStyle/>
          <a:p>
            <a:r>
              <a:rPr lang="en-US" sz="3467" dirty="0">
                <a:latin typeface="Uniform Rnd Cond Bold" panose="00000806000000000000" charset="0"/>
              </a:rPr>
              <a:t>About us</a:t>
            </a:r>
          </a:p>
        </p:txBody>
      </p:sp>
      <p:sp>
        <p:nvSpPr>
          <p:cNvPr id="11" name="Title 2">
            <a:extLst>
              <a:ext uri="{FF2B5EF4-FFF2-40B4-BE49-F238E27FC236}">
                <a16:creationId xmlns:a16="http://schemas.microsoft.com/office/drawing/2014/main" id="{65EDDC67-5D6A-80B0-EC5B-2A412395199D}"/>
              </a:ext>
            </a:extLst>
          </p:cNvPr>
          <p:cNvSpPr txBox="1">
            <a:spLocks/>
          </p:cNvSpPr>
          <p:nvPr/>
        </p:nvSpPr>
        <p:spPr>
          <a:xfrm>
            <a:off x="404612" y="633942"/>
            <a:ext cx="5805269" cy="1163395"/>
          </a:xfrm>
          <a:prstGeom prst="rect">
            <a:avLst/>
          </a:prstGeom>
        </p:spPr>
        <p:txBody>
          <a:bodyPr wrap="square" lIns="0" tIns="0" rIns="0" bIns="0" anchor="t" anchorCtr="0">
            <a:spAutoFit/>
          </a:bodyPr>
          <a:lstStyle>
            <a:lvl1pPr algn="l" defTabSz="1320759" rtl="0" eaLnBrk="1" latinLnBrk="0" hangingPunct="1">
              <a:lnSpc>
                <a:spcPct val="90000"/>
              </a:lnSpc>
              <a:spcBef>
                <a:spcPct val="0"/>
              </a:spcBef>
              <a:buNone/>
              <a:defRPr sz="5200" b="1" i="0" kern="1200">
                <a:solidFill>
                  <a:schemeClr val="tx1"/>
                </a:solidFill>
                <a:latin typeface="Uniform Rnd Cond Bold" pitchFamily="2" charset="77"/>
                <a:ea typeface="+mj-ea"/>
                <a:cs typeface="+mj-cs"/>
              </a:defRPr>
            </a:lvl1pPr>
          </a:lstStyle>
          <a:p>
            <a:r>
              <a:rPr lang="en-US" sz="4200" dirty="0">
                <a:latin typeface="Uniform Rnd Cond Bold" panose="00000806000000000000" charset="0"/>
              </a:rPr>
              <a:t>Our Board and Executive Advisory Group</a:t>
            </a:r>
          </a:p>
        </p:txBody>
      </p:sp>
      <p:pic>
        <p:nvPicPr>
          <p:cNvPr id="23" name="Picture 22" descr="Colorful text on a black background&#10;&#10;Description automatically generated">
            <a:extLst>
              <a:ext uri="{FF2B5EF4-FFF2-40B4-BE49-F238E27FC236}">
                <a16:creationId xmlns:a16="http://schemas.microsoft.com/office/drawing/2014/main" id="{03C88AA9-3070-2360-E230-95F27C7FFB8C}"/>
              </a:ext>
            </a:extLst>
          </p:cNvPr>
          <p:cNvPicPr>
            <a:picLocks noChangeAspect="1"/>
          </p:cNvPicPr>
          <p:nvPr/>
        </p:nvPicPr>
        <p:blipFill>
          <a:blip r:embed="rId2"/>
          <a:stretch>
            <a:fillRect/>
          </a:stretch>
        </p:blipFill>
        <p:spPr>
          <a:xfrm>
            <a:off x="5179888" y="9173600"/>
            <a:ext cx="1311275" cy="562328"/>
          </a:xfrm>
          <a:prstGeom prst="rect">
            <a:avLst/>
          </a:prstGeom>
        </p:spPr>
      </p:pic>
      <p:sp>
        <p:nvSpPr>
          <p:cNvPr id="3" name="Title 2">
            <a:extLst>
              <a:ext uri="{FF2B5EF4-FFF2-40B4-BE49-F238E27FC236}">
                <a16:creationId xmlns:a16="http://schemas.microsoft.com/office/drawing/2014/main" id="{ED9EF296-F1D8-E050-8F32-9E0D56FDFE89}"/>
              </a:ext>
            </a:extLst>
          </p:cNvPr>
          <p:cNvSpPr txBox="1">
            <a:spLocks/>
          </p:cNvSpPr>
          <p:nvPr/>
        </p:nvSpPr>
        <p:spPr>
          <a:xfrm>
            <a:off x="404612" y="5630010"/>
            <a:ext cx="6453388" cy="581698"/>
          </a:xfrm>
          <a:prstGeom prst="rect">
            <a:avLst/>
          </a:prstGeom>
        </p:spPr>
        <p:txBody>
          <a:bodyPr wrap="square" lIns="0" tIns="0" rIns="0" bIns="0" anchor="t" anchorCtr="0">
            <a:spAutoFit/>
          </a:bodyPr>
          <a:lstStyle>
            <a:lvl1pPr algn="l" defTabSz="1320759" rtl="0" eaLnBrk="1" latinLnBrk="0" hangingPunct="1">
              <a:lnSpc>
                <a:spcPct val="90000"/>
              </a:lnSpc>
              <a:spcBef>
                <a:spcPct val="0"/>
              </a:spcBef>
              <a:buNone/>
              <a:defRPr sz="5200" b="1" i="0" kern="1200">
                <a:solidFill>
                  <a:schemeClr val="tx1"/>
                </a:solidFill>
                <a:latin typeface="Uniform Rnd Cond Bold" pitchFamily="2" charset="77"/>
                <a:ea typeface="+mj-ea"/>
                <a:cs typeface="+mj-cs"/>
              </a:defRPr>
            </a:lvl1pPr>
          </a:lstStyle>
          <a:p>
            <a:r>
              <a:rPr lang="en-US" sz="4200" dirty="0">
                <a:latin typeface="Uniform Rnd Cond Bold" panose="00000806000000000000" charset="0"/>
              </a:rPr>
              <a:t>Our values into actions</a:t>
            </a:r>
          </a:p>
        </p:txBody>
      </p:sp>
      <p:pic>
        <p:nvPicPr>
          <p:cNvPr id="4" name="Picture 3">
            <a:extLst>
              <a:ext uri="{FF2B5EF4-FFF2-40B4-BE49-F238E27FC236}">
                <a16:creationId xmlns:a16="http://schemas.microsoft.com/office/drawing/2014/main" id="{519C0B29-A17B-98FE-9D47-808CD0A04A39}"/>
              </a:ext>
            </a:extLst>
          </p:cNvPr>
          <p:cNvPicPr>
            <a:picLocks noChangeAspect="1"/>
          </p:cNvPicPr>
          <p:nvPr/>
        </p:nvPicPr>
        <p:blipFill>
          <a:blip r:embed="rId3"/>
          <a:stretch>
            <a:fillRect/>
          </a:stretch>
        </p:blipFill>
        <p:spPr>
          <a:xfrm>
            <a:off x="1" y="6235473"/>
            <a:ext cx="6858000" cy="3723921"/>
          </a:xfrm>
          <a:prstGeom prst="rect">
            <a:avLst/>
          </a:prstGeom>
        </p:spPr>
      </p:pic>
      <p:pic>
        <p:nvPicPr>
          <p:cNvPr id="6" name="Picture 5">
            <a:extLst>
              <a:ext uri="{FF2B5EF4-FFF2-40B4-BE49-F238E27FC236}">
                <a16:creationId xmlns:a16="http://schemas.microsoft.com/office/drawing/2014/main" id="{D7484458-5E05-49C8-09BD-CC550C1A72ED}"/>
              </a:ext>
            </a:extLst>
          </p:cNvPr>
          <p:cNvPicPr>
            <a:picLocks noChangeAspect="1"/>
          </p:cNvPicPr>
          <p:nvPr/>
        </p:nvPicPr>
        <p:blipFill>
          <a:blip r:embed="rId4"/>
          <a:srcRect t="15017" b="4076"/>
          <a:stretch>
            <a:fillRect/>
          </a:stretch>
        </p:blipFill>
        <p:spPr>
          <a:xfrm>
            <a:off x="0" y="1736036"/>
            <a:ext cx="6858000" cy="3922643"/>
          </a:xfrm>
          <a:prstGeom prst="rect">
            <a:avLst/>
          </a:prstGeom>
        </p:spPr>
      </p:pic>
    </p:spTree>
    <p:extLst>
      <p:ext uri="{BB962C8B-B14F-4D97-AF65-F5344CB8AC3E}">
        <p14:creationId xmlns:p14="http://schemas.microsoft.com/office/powerpoint/2010/main" val="1579710843"/>
      </p:ext>
    </p:extLst>
  </p:cSld>
  <p:clrMapOvr>
    <a:masterClrMapping/>
  </p:clrMapOvr>
</p:sld>
</file>

<file path=ppt/theme/theme1.xml><?xml version="1.0" encoding="utf-8"?>
<a:theme xmlns:a="http://schemas.openxmlformats.org/drawingml/2006/main" name="Office Theme">
  <a:themeElements>
    <a:clrScheme name="MLBT">
      <a:dk1>
        <a:srgbClr val="171B22"/>
      </a:dk1>
      <a:lt1>
        <a:srgbClr val="FFFFFF"/>
      </a:lt1>
      <a:dk2>
        <a:srgbClr val="5F636D"/>
      </a:dk2>
      <a:lt2>
        <a:srgbClr val="E7E6E6"/>
      </a:lt2>
      <a:accent1>
        <a:srgbClr val="171B22"/>
      </a:accent1>
      <a:accent2>
        <a:srgbClr val="D83F67"/>
      </a:accent2>
      <a:accent3>
        <a:srgbClr val="46A446"/>
      </a:accent3>
      <a:accent4>
        <a:srgbClr val="3093C5"/>
      </a:accent4>
      <a:accent5>
        <a:srgbClr val="EAB12A"/>
      </a:accent5>
      <a:accent6>
        <a:srgbClr val="9B9D99"/>
      </a:accent6>
      <a:hlink>
        <a:srgbClr val="0078CC"/>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WLSTG-MLBT-PowerPoint-Slide-Deck-No-Photos-16x8-Template-Sep-2023 (004)  -  Read-Only" id="{D4079C1C-25CB-4DCE-8136-F9705C05A741}" vid="{07542F73-C902-4A4A-8AB7-8AB0BEA1808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9725B25E1A1264B8070335C0DA36CBE" ma:contentTypeVersion="19" ma:contentTypeDescription="Create a new document." ma:contentTypeScope="" ma:versionID="d812c65a437a5d4bc0635ae0813a04e7">
  <xsd:schema xmlns:xsd="http://www.w3.org/2001/XMLSchema" xmlns:xs="http://www.w3.org/2001/XMLSchema" xmlns:p="http://schemas.microsoft.com/office/2006/metadata/properties" xmlns:ns2="7e7e6e7a-13a6-49a4-bc69-fe3c87fbd203" xmlns:ns3="de81e092-3e17-4ac9-a103-0ebb755a4be7" xmlns:ns4="http://schemas.microsoft.com/sharepoint/v4" targetNamespace="http://schemas.microsoft.com/office/2006/metadata/properties" ma:root="true" ma:fieldsID="0959f6b3fd4c7c750c1bdab06dcb1611" ns2:_="" ns3:_="" ns4:_="">
    <xsd:import namespace="7e7e6e7a-13a6-49a4-bc69-fe3c87fbd203"/>
    <xsd:import namespace="de81e092-3e17-4ac9-a103-0ebb755a4be7"/>
    <xsd:import namespace="http://schemas.microsoft.com/sharepoint/v4"/>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DateTaken" minOccurs="0"/>
                <xsd:element ref="ns3:MediaLengthInSeconds" minOccurs="0"/>
                <xsd:element ref="ns2:TaxCatchAll" minOccurs="0"/>
                <xsd:element ref="ns3:MediaServiceGenerationTime" minOccurs="0"/>
                <xsd:element ref="ns3:MediaServiceEventHashCode" minOccurs="0"/>
                <xsd:element ref="ns3:MediaServiceOCR" minOccurs="0"/>
                <xsd:element ref="ns2:SharedWithUsers" minOccurs="0"/>
                <xsd:element ref="ns2:SharedWithDetails" minOccurs="0"/>
                <xsd:element ref="ns3:MediaServiceLocation" minOccurs="0"/>
                <xsd:element ref="ns3:MediaServiceObjectDetectorVersions" minOccurs="0"/>
                <xsd:element ref="ns3:MediaServiceSearchProperties" minOccurs="0"/>
                <xsd:element ref="ns4:IconOverlay" minOccurs="0"/>
                <xsd:element ref="ns3:lcf76f155ced4ddcb4097134ff3c332f"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e7e6e7a-13a6-49a4-bc69-fe3c87fbd203"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TaxCatchAll" ma:index="15" nillable="true" ma:displayName="Taxonomy Catch All Column" ma:hidden="true" ma:list="{ab7ddcf4-ad74-4454-bc69-4ab5f76ba510}" ma:internalName="TaxCatchAll" ma:showField="CatchAllData" ma:web="7e7e6e7a-13a6-49a4-bc69-fe3c87fbd203">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e81e092-3e17-4ac9-a103-0ebb755a4be7"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21" nillable="true" ma:displayName="Location" ma:description="" ma:indexed="true" ma:internalName="MediaServiceLocation" ma:readOnly="true">
      <xsd:simpleType>
        <xsd:restriction base="dms:Text"/>
      </xsd:simpleType>
    </xsd:element>
    <xsd:element name="MediaServiceObjectDetectorVersions" ma:index="22"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lcf76f155ced4ddcb4097134ff3c332f" ma:index="26" nillable="true" ma:taxonomy="true" ma:internalName="lcf76f155ced4ddcb4097134ff3c332f" ma:taxonomyFieldName="MediaServiceImageTags" ma:displayName="Image Tags" ma:readOnly="false" ma:fieldId="{5cf76f15-5ced-4ddc-b409-7134ff3c332f}" ma:taxonomyMulti="true" ma:sspId="50e2584f-f86f-485c-be91-37fa2930a968" ma:termSetId="09814cd3-568e-fe90-9814-8d621ff8fb84" ma:anchorId="fba54fb3-c3e1-fe81-a776-ca4b69148c4d" ma:open="true" ma:isKeyword="false">
      <xsd:complexType>
        <xsd:sequence>
          <xsd:element ref="pc:Terms" minOccurs="0" maxOccurs="1"/>
        </xsd:sequence>
      </xsd:complex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24" nillable="true" ma:displayName="IconOverlay" ma:hidden="true" ma:internalName="IconOverlay">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IconOverlay xmlns="http://schemas.microsoft.com/sharepoint/v4" xsi:nil="true"/>
    <lcf76f155ced4ddcb4097134ff3c332f xmlns="de81e092-3e17-4ac9-a103-0ebb755a4be7">
      <Terms xmlns="http://schemas.microsoft.com/office/infopath/2007/PartnerControls"/>
    </lcf76f155ced4ddcb4097134ff3c332f>
    <TaxCatchAll xmlns="7e7e6e7a-13a6-49a4-bc69-fe3c87fbd203" xsi:nil="true"/>
    <SharedWithUsers xmlns="7e7e6e7a-13a6-49a4-bc69-fe3c87fbd203">
      <UserInfo>
        <DisplayName>Khalfan, Jenna</DisplayName>
        <AccountId>33</AccountId>
        <AccountType/>
      </UserInfo>
    </SharedWithUsers>
    <_dlc_DocId xmlns="7e7e6e7a-13a6-49a4-bc69-fe3c87fbd203">HYZ46HZVN4PN-1344190114-3676094</_dlc_DocId>
    <_dlc_DocIdUrl xmlns="7e7e6e7a-13a6-49a4-bc69-fe3c87fbd203">
      <Url>https://gatenbysandersonltd.sharepoint.com/sites/GSL/_layouts/15/DocIdRedir.aspx?ID=HYZ46HZVN4PN-1344190114-3676094</Url>
      <Description>HYZ46HZVN4PN-1344190114-3676094</Description>
    </_dlc_DocIdUrl>
  </documentManagement>
</p:properties>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B02607D-9D93-4A2C-8710-FA174102611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e7e6e7a-13a6-49a4-bc69-fe3c87fbd203"/>
    <ds:schemaRef ds:uri="de81e092-3e17-4ac9-a103-0ebb755a4be7"/>
    <ds:schemaRef ds:uri="http://schemas.microsoft.com/sharepoint/v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2CF0746-FB56-4070-98DD-72E7DFC05662}">
  <ds:schemaRef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de81e092-3e17-4ac9-a103-0ebb755a4be7"/>
    <ds:schemaRef ds:uri="http://purl.org/dc/terms/"/>
    <ds:schemaRef ds:uri="http://schemas.microsoft.com/sharepoint/v4"/>
    <ds:schemaRef ds:uri="http://schemas.microsoft.com/office/2006/metadata/properties"/>
    <ds:schemaRef ds:uri="http://www.w3.org/XML/1998/namespace"/>
    <ds:schemaRef ds:uri="7e7e6e7a-13a6-49a4-bc69-fe3c87fbd203"/>
    <ds:schemaRef ds:uri="http://purl.org/dc/dcmitype/"/>
  </ds:schemaRefs>
</ds:datastoreItem>
</file>

<file path=customXml/itemProps3.xml><?xml version="1.0" encoding="utf-8"?>
<ds:datastoreItem xmlns:ds="http://schemas.openxmlformats.org/officeDocument/2006/customXml" ds:itemID="{220236F4-8BB7-456C-AB52-63D67835138E}">
  <ds:schemaRefs>
    <ds:schemaRef ds:uri="http://schemas.microsoft.com/sharepoint/events"/>
  </ds:schemaRefs>
</ds:datastoreItem>
</file>

<file path=customXml/itemProps4.xml><?xml version="1.0" encoding="utf-8"?>
<ds:datastoreItem xmlns:ds="http://schemas.openxmlformats.org/officeDocument/2006/customXml" ds:itemID="{3963093F-B817-4CBA-B9CA-013A4EE63FA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SWLSTG-MLBT-PowerPoint-Slide-Deck-No-Photos-16x8-Template-Sep-2023 (004)</Template>
  <TotalTime>1549</TotalTime>
  <Words>1994</Words>
  <Application>Microsoft Office PowerPoint</Application>
  <PresentationFormat>A4 Paper (210x297 mm)</PresentationFormat>
  <Paragraphs>127</Paragraphs>
  <Slides>14</Slides>
  <Notes>0</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Arial</vt:lpstr>
      <vt:lpstr>Frutiger LT Pro 45 Light</vt:lpstr>
      <vt:lpstr>Aptos</vt:lpstr>
      <vt:lpstr>Symbol</vt:lpstr>
      <vt:lpstr>Uniform Rnd Cond Bold</vt:lpstr>
      <vt:lpstr>YAFcfoaHu-s 0</vt:lpstr>
      <vt:lpstr>Uniform Rnd Cond Medium</vt:lpstr>
      <vt:lpstr>Office Theme</vt:lpstr>
      <vt:lpstr>PowerPoint Presentation</vt:lpstr>
      <vt:lpstr>PowerPoint Presentation</vt:lpstr>
      <vt:lpstr>Welcome from the Chair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Khalfan, Jenna</dc:creator>
  <cp:lastModifiedBy>Jim Canning</cp:lastModifiedBy>
  <cp:revision>26</cp:revision>
  <dcterms:created xsi:type="dcterms:W3CDTF">2024-03-21T15:52:09Z</dcterms:created>
  <dcterms:modified xsi:type="dcterms:W3CDTF">2026-08-24T09:39:09Z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0x010100A9725B25E1A1264B8070335C0DA36CBE</vt:lpwstr>
  </property>
  <property fmtid="{D5CDD505-2E9C-101B-9397-08002B2CF9AE}" pid="3" name="MediaServiceImageTags">
    <vt:lpwstr/>
  </property>
  <property fmtid="{D5CDD505-2E9C-101B-9397-08002B2CF9AE}" pid="4" name="MSIP_Label_e0148434-1b62-45fe-8a07-12e532a98bae_Enabled">
    <vt:lpwstr>true</vt:lpwstr>
  </property>
  <property fmtid="{D5CDD505-2E9C-101B-9397-08002B2CF9AE}" pid="5" name="MSIP_Label_e0148434-1b62-45fe-8a07-12e532a98bae_SetDate">
    <vt:lpwstr>2026-06-09T14:14:20Z</vt:lpwstr>
  </property>
  <property fmtid="{D5CDD505-2E9C-101B-9397-08002B2CF9AE}" pid="6" name="MSIP_Label_e0148434-1b62-45fe-8a07-12e532a98bae_Method">
    <vt:lpwstr>Privileged</vt:lpwstr>
  </property>
  <property fmtid="{D5CDD505-2E9C-101B-9397-08002B2CF9AE}" pid="7" name="MSIP_Label_e0148434-1b62-45fe-8a07-12e532a98bae_Name">
    <vt:lpwstr>PUBLIC</vt:lpwstr>
  </property>
  <property fmtid="{D5CDD505-2E9C-101B-9397-08002B2CF9AE}" pid="8" name="MSIP_Label_e0148434-1b62-45fe-8a07-12e532a98bae_SiteId">
    <vt:lpwstr>9ae6db0e-23ea-4e89-bd99-9e3ad2a2d457</vt:lpwstr>
  </property>
  <property fmtid="{D5CDD505-2E9C-101B-9397-08002B2CF9AE}" pid="9" name="MSIP_Label_e0148434-1b62-45fe-8a07-12e532a98bae_ActionId">
    <vt:lpwstr>1721c185-6c5a-44e0-a8af-249bba3fcfa8</vt:lpwstr>
  </property>
  <property fmtid="{D5CDD505-2E9C-101B-9397-08002B2CF9AE}" pid="10" name="MSIP_Label_e0148434-1b62-45fe-8a07-12e532a98bae_ContentBits">
    <vt:lpwstr>2</vt:lpwstr>
  </property>
  <property fmtid="{D5CDD505-2E9C-101B-9397-08002B2CF9AE}" pid="11" name="MSIP_Label_e0148434-1b62-45fe-8a07-12e532a98bae_Tag">
    <vt:lpwstr>10, 0, 1, 1</vt:lpwstr>
  </property>
  <property fmtid="{D5CDD505-2E9C-101B-9397-08002B2CF9AE}" pid="12" name="ClassificationContentMarkingFooterLocations">
    <vt:lpwstr>Office Theme:5</vt:lpwstr>
  </property>
  <property fmtid="{D5CDD505-2E9C-101B-9397-08002B2CF9AE}" pid="13" name="ClassificationContentMarkingFooterText">
    <vt:lpwstr>PUBLIC</vt:lpwstr>
  </property>
  <property fmtid="{D5CDD505-2E9C-101B-9397-08002B2CF9AE}" pid="14" name="MSIP_Label_cb327b8d-a100-4f12-9169-201cd3fcbcc3_Tag">
    <vt:lpwstr>10, 0, 1, 1</vt:lpwstr>
  </property>
  <property fmtid="{D5CDD505-2E9C-101B-9397-08002B2CF9AE}" pid="15" name="MSIP_Label_cb327b8d-a100-4f12-9169-201cd3fcbcc3_ContentBits">
    <vt:lpwstr>0</vt:lpwstr>
  </property>
  <property fmtid="{D5CDD505-2E9C-101B-9397-08002B2CF9AE}" pid="16" name="MSIP_Label_cb327b8d-a100-4f12-9169-201cd3fcbcc3_Name">
    <vt:lpwstr>UNCLASSIFIED</vt:lpwstr>
  </property>
  <property fmtid="{D5CDD505-2E9C-101B-9397-08002B2CF9AE}" pid="17" name="MSIP_Label_cb327b8d-a100-4f12-9169-201cd3fcbcc3_SiteId">
    <vt:lpwstr>9ae6db0e-23ea-4e89-bd99-9e3ad2a2d457</vt:lpwstr>
  </property>
  <property fmtid="{D5CDD505-2E9C-101B-9397-08002B2CF9AE}" pid="18" name="MSIP_Label_cb327b8d-a100-4f12-9169-201cd3fcbcc3_Method">
    <vt:lpwstr>Privileged</vt:lpwstr>
  </property>
  <property fmtid="{D5CDD505-2E9C-101B-9397-08002B2CF9AE}" pid="19" name="MSIP_Label_cb327b8d-a100-4f12-9169-201cd3fcbcc3_Enabled">
    <vt:lpwstr>true</vt:lpwstr>
  </property>
  <property fmtid="{D5CDD505-2E9C-101B-9397-08002B2CF9AE}" pid="20" name="MSIP_Label_cb327b8d-a100-4f12-9169-201cd3fcbcc3_SetDate">
    <vt:lpwstr>2026-06-09T14:14:12Z</vt:lpwstr>
  </property>
  <property fmtid="{D5CDD505-2E9C-101B-9397-08002B2CF9AE}" pid="21" name="MSIP_Label_cb327b8d-a100-4f12-9169-201cd3fcbcc3_ActionId">
    <vt:lpwstr>cb558a3c-0a30-40e3-91cb-5440b0d23a3f</vt:lpwstr>
  </property>
  <property fmtid="{D5CDD505-2E9C-101B-9397-08002B2CF9AE}" pid="22" name="_dlc_DocIdItemGuid">
    <vt:lpwstr>38bdff32-7892-4fb3-b35d-0e50bc933500</vt:lpwstr>
  </property>
</Properties>
</file>