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7" r:id="rId2"/>
    <p:sldId id="288" r:id="rId3"/>
    <p:sldId id="289" r:id="rId4"/>
    <p:sldId id="267" r:id="rId5"/>
    <p:sldId id="27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96660-BDEF-4B3F-8718-C86B11F09AB2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214E-2DD6-4D73-9115-AA2AD269F3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230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96660-BDEF-4B3F-8718-C86B11F09AB2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214E-2DD6-4D73-9115-AA2AD269F3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586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96660-BDEF-4B3F-8718-C86B11F09AB2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214E-2DD6-4D73-9115-AA2AD269F348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396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96660-BDEF-4B3F-8718-C86B11F09AB2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214E-2DD6-4D73-9115-AA2AD269F3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224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96660-BDEF-4B3F-8718-C86B11F09AB2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214E-2DD6-4D73-9115-AA2AD269F348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5206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96660-BDEF-4B3F-8718-C86B11F09AB2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214E-2DD6-4D73-9115-AA2AD269F3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132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96660-BDEF-4B3F-8718-C86B11F09AB2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214E-2DD6-4D73-9115-AA2AD269F3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583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96660-BDEF-4B3F-8718-C86B11F09AB2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214E-2DD6-4D73-9115-AA2AD269F3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487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96660-BDEF-4B3F-8718-C86B11F09AB2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214E-2DD6-4D73-9115-AA2AD269F3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977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96660-BDEF-4B3F-8718-C86B11F09AB2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214E-2DD6-4D73-9115-AA2AD269F3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062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96660-BDEF-4B3F-8718-C86B11F09AB2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214E-2DD6-4D73-9115-AA2AD269F3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29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96660-BDEF-4B3F-8718-C86B11F09AB2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214E-2DD6-4D73-9115-AA2AD269F3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003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96660-BDEF-4B3F-8718-C86B11F09AB2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214E-2DD6-4D73-9115-AA2AD269F3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688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96660-BDEF-4B3F-8718-C86B11F09AB2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214E-2DD6-4D73-9115-AA2AD269F3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727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96660-BDEF-4B3F-8718-C86B11F09AB2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214E-2DD6-4D73-9115-AA2AD269F3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658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96660-BDEF-4B3F-8718-C86B11F09AB2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214E-2DD6-4D73-9115-AA2AD269F3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91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96660-BDEF-4B3F-8718-C86B11F09AB2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A9F214E-2DD6-4D73-9115-AA2AD269F3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717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F9D9C-739B-490A-91B4-BD9C9BDA9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638" y="2582517"/>
            <a:ext cx="8596668" cy="1003831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Opioid Conversion Table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3B40204F-BF2C-4FA3-AD39-F9FBC095F3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67"/>
    </mc:Choice>
    <mc:Fallback xmlns="">
      <p:transition spd="slow" advTm="13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CA3C9-0573-47F6-A9A4-3D1C5DA27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Opioid Conversion Table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0566E6-80B8-4841-B19D-8ECC5A40E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87" y="1762129"/>
            <a:ext cx="9484813" cy="4939832"/>
          </a:xfrm>
          <a:prstGeom prst="rect">
            <a:avLst/>
          </a:prstGeom>
        </p:spPr>
      </p:pic>
      <p:pic>
        <p:nvPicPr>
          <p:cNvPr id="18" name="Video 17">
            <a:hlinkClick r:id="" action="ppaction://media"/>
            <a:extLst>
              <a:ext uri="{FF2B5EF4-FFF2-40B4-BE49-F238E27FC236}">
                <a16:creationId xmlns:a16="http://schemas.microsoft.com/office/drawing/2014/main" id="{5F253FC8-1404-4D8B-A130-6A7E73DC02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65533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2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14"/>
    </mc:Choice>
    <mc:Fallback xmlns="">
      <p:transition spd="slow" advTm="53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CA3C9-0573-47F6-A9A4-3D1C5DA27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99325"/>
            <a:ext cx="8596668" cy="1320800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Opioid Conversion Table – Main Changes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8E3199-03C0-4B71-A1E7-5D014279B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264" y="1481981"/>
            <a:ext cx="8295738" cy="2779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chemeClr val="accent3"/>
                </a:solidFill>
              </a:rPr>
              <a:t>Conversion Ratios</a:t>
            </a:r>
          </a:p>
          <a:p>
            <a:pPr marL="0" indent="0">
              <a:buNone/>
            </a:pPr>
            <a:endParaRPr lang="en-GB" sz="2400" dirty="0">
              <a:solidFill>
                <a:schemeClr val="accent3"/>
              </a:solidFill>
            </a:endParaRPr>
          </a:p>
          <a:p>
            <a:pPr marL="0" indent="0">
              <a:buNone/>
            </a:pPr>
            <a:endParaRPr lang="en-GB" sz="2400" dirty="0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en-GB" sz="2400" dirty="0">
                <a:solidFill>
                  <a:schemeClr val="accent3"/>
                </a:solidFill>
              </a:rPr>
              <a:t>Whole number PRN doses</a:t>
            </a:r>
          </a:p>
          <a:p>
            <a:pPr marL="0" indent="0">
              <a:buNone/>
            </a:pPr>
            <a:r>
              <a:rPr lang="en-GB" sz="1400" dirty="0">
                <a:solidFill>
                  <a:schemeClr val="tx1"/>
                </a:solidFill>
              </a:rPr>
              <a:t>PRN dose for 20mg  24 hour dose of MR Morphine is 3mg not 3.3mg</a:t>
            </a:r>
          </a:p>
          <a:p>
            <a:pPr marL="0" indent="0">
              <a:buNone/>
            </a:pPr>
            <a:r>
              <a:rPr lang="en-GB" sz="1400" dirty="0">
                <a:solidFill>
                  <a:schemeClr val="tx1"/>
                </a:solidFill>
              </a:rPr>
              <a:t>PRN dose for 10mg syringe driver morphine is 2mg not 1.66mg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A70A8E-7755-4755-A77D-8037DE956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264" y="2091968"/>
            <a:ext cx="9534525" cy="504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E78A9F-188F-495B-AFDC-60A80F3DD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34" y="4433052"/>
            <a:ext cx="3423863" cy="20898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69F40C-4B78-4766-A021-0C12E769527E}"/>
              </a:ext>
            </a:extLst>
          </p:cNvPr>
          <p:cNvSpPr txBox="1"/>
          <p:nvPr/>
        </p:nvSpPr>
        <p:spPr>
          <a:xfrm>
            <a:off x="4613372" y="4498856"/>
            <a:ext cx="4756659" cy="175432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There are other opioid conversion </a:t>
            </a:r>
          </a:p>
          <a:p>
            <a:r>
              <a:rPr lang="en-GB" dirty="0">
                <a:solidFill>
                  <a:srgbClr val="FF0000"/>
                </a:solidFill>
              </a:rPr>
              <a:t>tables available 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Teams may wish to adopt alternatives suitable for local circumstances</a:t>
            </a:r>
          </a:p>
          <a:p>
            <a:r>
              <a:rPr lang="en-GB" dirty="0"/>
              <a:t> </a:t>
            </a:r>
          </a:p>
        </p:txBody>
      </p:sp>
      <p:pic>
        <p:nvPicPr>
          <p:cNvPr id="22" name="Video 21">
            <a:hlinkClick r:id="" action="ppaction://media"/>
            <a:extLst>
              <a:ext uri="{FF2B5EF4-FFF2-40B4-BE49-F238E27FC236}">
                <a16:creationId xmlns:a16="http://schemas.microsoft.com/office/drawing/2014/main" id="{312FF19C-D08B-4F6C-AAE9-F8C05B595B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6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653"/>
    </mc:Choice>
    <mc:Fallback xmlns="">
      <p:transition spd="slow" advTm="123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F9D9C-739B-490A-91B4-BD9C9BDA9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263" y="385582"/>
            <a:ext cx="8596668" cy="1320800"/>
          </a:xfrm>
        </p:spPr>
        <p:txBody>
          <a:bodyPr/>
          <a:lstStyle/>
          <a:p>
            <a:pPr algn="ctr"/>
            <a:r>
              <a:rPr lang="en-GB" dirty="0"/>
              <a:t>But there's lots more…..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9AB95-617A-4E21-99BF-0CC226E8A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745" y="2208810"/>
            <a:ext cx="4230774" cy="426360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2200" dirty="0">
                <a:solidFill>
                  <a:schemeClr val="accent3"/>
                </a:solidFill>
              </a:rPr>
              <a:t>Guidance on patches…..</a:t>
            </a:r>
          </a:p>
          <a:p>
            <a:pPr marL="0" indent="0">
              <a:buNone/>
            </a:pPr>
            <a:r>
              <a:rPr lang="en-GB" sz="2200" dirty="0">
                <a:solidFill>
                  <a:schemeClr val="accent3"/>
                </a:solidFill>
              </a:rPr>
              <a:t>Guidance on syringe drivers…..</a:t>
            </a:r>
          </a:p>
          <a:p>
            <a:pPr marL="0" indent="0">
              <a:buNone/>
            </a:pPr>
            <a:r>
              <a:rPr lang="en-GB" sz="2200" dirty="0">
                <a:solidFill>
                  <a:schemeClr val="accent3"/>
                </a:solidFill>
              </a:rPr>
              <a:t>Guide to recognising emergencies…..</a:t>
            </a:r>
          </a:p>
          <a:p>
            <a:pPr marL="0" indent="0">
              <a:buNone/>
            </a:pPr>
            <a:r>
              <a:rPr lang="en-GB" sz="2200" dirty="0">
                <a:solidFill>
                  <a:schemeClr val="accent3"/>
                </a:solidFill>
              </a:rPr>
              <a:t>Bowel Obstruction……</a:t>
            </a:r>
          </a:p>
          <a:p>
            <a:pPr marL="0" indent="0">
              <a:buNone/>
            </a:pPr>
            <a:r>
              <a:rPr lang="en-GB" sz="2200" dirty="0">
                <a:solidFill>
                  <a:schemeClr val="accent3"/>
                </a:solidFill>
              </a:rPr>
              <a:t>Steroids……</a:t>
            </a:r>
          </a:p>
          <a:p>
            <a:pPr marL="0" indent="0">
              <a:buNone/>
            </a:pPr>
            <a:r>
              <a:rPr lang="en-GB" sz="2200" dirty="0">
                <a:solidFill>
                  <a:schemeClr val="accent3"/>
                </a:solidFill>
              </a:rPr>
              <a:t>Prescribing in renal and liver impairment….</a:t>
            </a:r>
          </a:p>
          <a:p>
            <a:pPr marL="0" indent="0">
              <a:buNone/>
            </a:pPr>
            <a:endParaRPr lang="en-GB" sz="2400" dirty="0">
              <a:solidFill>
                <a:schemeClr val="accent3"/>
              </a:solidFill>
            </a:endParaRPr>
          </a:p>
          <a:p>
            <a:pPr marL="0" indent="0" algn="ctr">
              <a:buNone/>
            </a:pPr>
            <a:r>
              <a:rPr lang="en-GB" sz="2400" dirty="0">
                <a:solidFill>
                  <a:schemeClr val="tx1"/>
                </a:solidFill>
              </a:rPr>
              <a:t>Probably most importantly </a:t>
            </a:r>
            <a:endParaRPr lang="en-GB" sz="2400" dirty="0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en-GB" sz="2400" dirty="0">
                <a:solidFill>
                  <a:schemeClr val="accent3"/>
                </a:solidFill>
              </a:rPr>
              <a:t>Extensive guidance on symptom management at earlier stages in disease</a:t>
            </a:r>
          </a:p>
        </p:txBody>
      </p:sp>
      <p:pic>
        <p:nvPicPr>
          <p:cNvPr id="4" name="Picture 2" descr="What Should I Read Next? | Sonoma County Library">
            <a:extLst>
              <a:ext uri="{FF2B5EF4-FFF2-40B4-BE49-F238E27FC236}">
                <a16:creationId xmlns:a16="http://schemas.microsoft.com/office/drawing/2014/main" id="{09665A77-0FA2-418F-9F8A-D024943C9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951" y="0"/>
            <a:ext cx="2424042" cy="220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FD6726-554A-4010-95A4-8D2C97783A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7236" y="2208810"/>
            <a:ext cx="5661472" cy="4393769"/>
          </a:xfrm>
          <a:prstGeom prst="rect">
            <a:avLst/>
          </a:prstGeom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E0D91D4B-CD79-4880-98B2-D95BEC5619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1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88"/>
    </mc:Choice>
    <mc:Fallback xmlns="">
      <p:transition spd="slow" advTm="77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16D1-6177-40D5-AC25-574263A8C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24021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3200" dirty="0"/>
              <a:t>Thank you for listening </a:t>
            </a:r>
          </a:p>
          <a:p>
            <a:pPr marL="0" indent="0">
              <a:buNone/>
            </a:pPr>
            <a:endParaRPr lang="en-GB" sz="3200" dirty="0"/>
          </a:p>
          <a:p>
            <a:pPr marL="0" indent="0" algn="ctr">
              <a:buNone/>
            </a:pPr>
            <a:r>
              <a:rPr lang="en-GB" sz="3200" dirty="0"/>
              <a:t>Have  a read!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Happy to respond to any queries: Martin.davidson@nhs.net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15EF169A-84F1-4E77-ACBE-2F21698CDF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00"/>
    </mc:Choice>
    <mc:Fallback xmlns="">
      <p:transition spd="slow" advTm="17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</TotalTime>
  <Words>128</Words>
  <Application>Microsoft Office PowerPoint</Application>
  <PresentationFormat>Widescreen</PresentationFormat>
  <Paragraphs>34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Trebuchet MS</vt:lpstr>
      <vt:lpstr>Wingdings 3</vt:lpstr>
      <vt:lpstr>Facet</vt:lpstr>
      <vt:lpstr>Opioid Conversion Table</vt:lpstr>
      <vt:lpstr>Opioid Conversion Table</vt:lpstr>
      <vt:lpstr>Opioid Conversion Table – Main Changes</vt:lpstr>
      <vt:lpstr>But there's lots more…..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Opioid Conversion Table</dc:title>
  <dc:creator>Kathryn Davies</dc:creator>
  <cp:lastModifiedBy>Kathryn Davies</cp:lastModifiedBy>
  <cp:revision>1</cp:revision>
  <dcterms:created xsi:type="dcterms:W3CDTF">2022-04-21T13:40:33Z</dcterms:created>
  <dcterms:modified xsi:type="dcterms:W3CDTF">2022-04-21T13:41:45Z</dcterms:modified>
</cp:coreProperties>
</file>