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9" r:id="rId5"/>
    <p:sldId id="260" r:id="rId6"/>
    <p:sldId id="265" r:id="rId7"/>
    <p:sldId id="267" r:id="rId8"/>
    <p:sldId id="266" r:id="rId9"/>
    <p:sldId id="261" r:id="rId10"/>
    <p:sldId id="272" r:id="rId11"/>
    <p:sldId id="270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B17"/>
    <a:srgbClr val="F3FC38"/>
    <a:srgbClr val="AA6261"/>
    <a:srgbClr val="FD574D"/>
    <a:srgbClr val="C1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721"/>
  </p:normalViewPr>
  <p:slideViewPr>
    <p:cSldViewPr snapToGrid="0" snapToObjects="1">
      <p:cViewPr varScale="1">
        <p:scale>
          <a:sx n="123" d="100"/>
          <a:sy n="123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iran\Downloads\Nitrous%20oxi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'Sumarised data'!$L$4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rgbClr val="BF86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('Sumarised data'!$K$5,'Sumarised data'!$K$10)</c:f>
              <c:strCache>
                <c:ptCount val="2"/>
                <c:pt idx="0">
                  <c:v>Blackburn</c:v>
                </c:pt>
                <c:pt idx="1">
                  <c:v>Burnley</c:v>
                </c:pt>
              </c:strCache>
            </c:strRef>
          </c:cat>
          <c:val>
            <c:numRef>
              <c:f>('Sumarised data'!$L$5,'Sumarised data'!$L$10)</c:f>
              <c:numCache>
                <c:formatCode>0</c:formatCode>
                <c:ptCount val="2"/>
                <c:pt idx="0">
                  <c:v>2597.6892857142861</c:v>
                </c:pt>
                <c:pt idx="1">
                  <c:v>142.48928571428573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F-574B-AB3B-01198D2E429A}"/>
            </c:ext>
          </c:extLst>
        </c:ser>
        <c:ser>
          <c:idx val="1"/>
          <c:order val="1"/>
          <c:tx>
            <c:strRef>
              <c:f>'Sumarised data'!$M$4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9438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('Sumarised data'!$K$5,'Sumarised data'!$K$10)</c:f>
              <c:strCache>
                <c:ptCount val="2"/>
                <c:pt idx="0">
                  <c:v>Blackburn</c:v>
                </c:pt>
                <c:pt idx="1">
                  <c:v>Burnley</c:v>
                </c:pt>
              </c:strCache>
            </c:strRef>
          </c:cat>
          <c:val>
            <c:numRef>
              <c:f>('Sumarised data'!$M$5,'Sumarised data'!$M$10)</c:f>
              <c:numCache>
                <c:formatCode>0</c:formatCode>
                <c:ptCount val="2"/>
                <c:pt idx="0">
                  <c:v>2433.2785714285715</c:v>
                </c:pt>
                <c:pt idx="1">
                  <c:v>230.17500000000001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F-574B-AB3B-01198D2E4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472360"/>
        <c:axId val="665468424"/>
      </c:barChart>
      <c:catAx>
        <c:axId val="66547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 panose="020B0306030101010103" pitchFamily="34" charset="77"/>
                <a:ea typeface="+mn-ea"/>
                <a:cs typeface="+mn-cs"/>
              </a:defRPr>
            </a:pPr>
            <a:endParaRPr lang="en-US"/>
          </a:p>
        </c:txPr>
        <c:crossAx val="665468424"/>
        <c:crosses val="autoZero"/>
        <c:auto val="1"/>
        <c:lblAlgn val="ctr"/>
        <c:lblOffset val="100"/>
        <c:noMultiLvlLbl val="0"/>
      </c:catAx>
      <c:valAx>
        <c:axId val="665468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66A6C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r>
                  <a:rPr lang="en-GB">
                    <a:solidFill>
                      <a:srgbClr val="466A6C"/>
                    </a:solidFill>
                  </a:rPr>
                  <a:t>eCO2 (Tonnes)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66A6C"/>
                  </a:solidFill>
                  <a:latin typeface="Abadi MT Condensed Light" panose="020B03060301010101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 panose="020B0306030101010103" pitchFamily="34" charset="77"/>
                <a:ea typeface="+mn-ea"/>
                <a:cs typeface="+mn-cs"/>
              </a:defRPr>
            </a:pPr>
            <a:endParaRPr lang="en-US"/>
          </a:p>
        </c:txPr>
        <c:crossAx val="66547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466A6C"/>
              </a:solidFill>
              <a:latin typeface="Abadi MT Condensed Light" panose="020B03060301010101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badi MT Condensed Light" panose="020B0306030101010103" pitchFamily="34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B63C5-4C53-4C98-A348-5FE80DE5724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B53BAD-03FA-470D-AEEF-9C39D97700FF}">
      <dgm:prSet/>
      <dgm:spPr/>
      <dgm:t>
        <a:bodyPr/>
        <a:lstStyle/>
        <a:p>
          <a:r>
            <a:rPr lang="en-GB"/>
            <a:t>Huge environmental burden</a:t>
          </a:r>
          <a:endParaRPr lang="en-US"/>
        </a:p>
      </dgm:t>
    </dgm:pt>
    <dgm:pt modelId="{2675E3A9-9C9B-4381-8C98-E76551E9308F}" type="parTrans" cxnId="{B3E5A3CD-DFE0-4F9E-AA32-A55554B4AC0F}">
      <dgm:prSet/>
      <dgm:spPr/>
      <dgm:t>
        <a:bodyPr/>
        <a:lstStyle/>
        <a:p>
          <a:endParaRPr lang="en-US"/>
        </a:p>
      </dgm:t>
    </dgm:pt>
    <dgm:pt modelId="{927B08D9-FC2B-44AC-BD2E-786C782C2B81}" type="sibTrans" cxnId="{B3E5A3CD-DFE0-4F9E-AA32-A55554B4AC0F}">
      <dgm:prSet/>
      <dgm:spPr/>
      <dgm:t>
        <a:bodyPr/>
        <a:lstStyle/>
        <a:p>
          <a:endParaRPr lang="en-US"/>
        </a:p>
      </dgm:t>
    </dgm:pt>
    <dgm:pt modelId="{6D1DD52D-0897-412D-BAEE-A8A0F0230126}">
      <dgm:prSet/>
      <dgm:spPr/>
      <dgm:t>
        <a:bodyPr/>
        <a:lstStyle/>
        <a:p>
          <a:r>
            <a:rPr lang="en-GB" dirty="0"/>
            <a:t>Present in atmosphere for 150 years</a:t>
          </a:r>
          <a:endParaRPr lang="en-US" dirty="0"/>
        </a:p>
      </dgm:t>
    </dgm:pt>
    <dgm:pt modelId="{E9BCA16B-F099-461A-93D9-83ACB0A4EAE0}" type="parTrans" cxnId="{1CFED7BF-BA5E-4FE0-9EF9-257B867836F2}">
      <dgm:prSet/>
      <dgm:spPr/>
      <dgm:t>
        <a:bodyPr/>
        <a:lstStyle/>
        <a:p>
          <a:endParaRPr lang="en-US"/>
        </a:p>
      </dgm:t>
    </dgm:pt>
    <dgm:pt modelId="{D5D4B164-E937-4DE5-A5FF-AA0B7421E4A5}" type="sibTrans" cxnId="{1CFED7BF-BA5E-4FE0-9EF9-257B867836F2}">
      <dgm:prSet/>
      <dgm:spPr/>
      <dgm:t>
        <a:bodyPr/>
        <a:lstStyle/>
        <a:p>
          <a:endParaRPr lang="en-US"/>
        </a:p>
      </dgm:t>
    </dgm:pt>
    <dgm:pt modelId="{E3FC2C97-5488-4874-9E47-09B35C32B23C}">
      <dgm:prSet/>
      <dgm:spPr/>
      <dgm:t>
        <a:bodyPr/>
        <a:lstStyle/>
        <a:p>
          <a:r>
            <a:rPr lang="en-GB" dirty="0"/>
            <a:t>Global warming potential 310x CO2</a:t>
          </a:r>
          <a:endParaRPr lang="en-US" dirty="0"/>
        </a:p>
      </dgm:t>
    </dgm:pt>
    <dgm:pt modelId="{6085B4DA-7682-48E3-B4DC-801BFC8F76AD}" type="parTrans" cxnId="{1C97D9F6-DB92-4BB7-A643-6900D0B13920}">
      <dgm:prSet/>
      <dgm:spPr/>
      <dgm:t>
        <a:bodyPr/>
        <a:lstStyle/>
        <a:p>
          <a:endParaRPr lang="en-US"/>
        </a:p>
      </dgm:t>
    </dgm:pt>
    <dgm:pt modelId="{FAA90C67-06C2-41BC-A1D1-E89A2A82D4AF}" type="sibTrans" cxnId="{1C97D9F6-DB92-4BB7-A643-6900D0B13920}">
      <dgm:prSet/>
      <dgm:spPr/>
      <dgm:t>
        <a:bodyPr/>
        <a:lstStyle/>
        <a:p>
          <a:endParaRPr lang="en-US"/>
        </a:p>
      </dgm:t>
    </dgm:pt>
    <dgm:pt modelId="{941EFED6-9EA9-4106-BE75-736984DA6710}">
      <dgm:prSet/>
      <dgm:spPr/>
      <dgm:t>
        <a:bodyPr/>
        <a:lstStyle/>
        <a:p>
          <a:r>
            <a:rPr lang="en-GB"/>
            <a:t>Contributes to significant NHS CO2 footprint</a:t>
          </a:r>
          <a:endParaRPr lang="en-US"/>
        </a:p>
      </dgm:t>
    </dgm:pt>
    <dgm:pt modelId="{C755FA04-8366-4533-8CAC-77B5ADEF28E4}" type="parTrans" cxnId="{4E395A39-0904-4420-AFA1-BCA36DD69C41}">
      <dgm:prSet/>
      <dgm:spPr/>
      <dgm:t>
        <a:bodyPr/>
        <a:lstStyle/>
        <a:p>
          <a:endParaRPr lang="en-US"/>
        </a:p>
      </dgm:t>
    </dgm:pt>
    <dgm:pt modelId="{AEE33347-97FF-4170-991B-275DD658F5E6}" type="sibTrans" cxnId="{4E395A39-0904-4420-AFA1-BCA36DD69C41}">
      <dgm:prSet/>
      <dgm:spPr/>
      <dgm:t>
        <a:bodyPr/>
        <a:lstStyle/>
        <a:p>
          <a:endParaRPr lang="en-US"/>
        </a:p>
      </dgm:t>
    </dgm:pt>
    <dgm:pt modelId="{B94D92D7-0315-4286-ABCB-C3F3C3D68534}">
      <dgm:prSet/>
      <dgm:spPr/>
      <dgm:t>
        <a:bodyPr/>
        <a:lstStyle/>
        <a:p>
          <a:r>
            <a:rPr lang="en-GB"/>
            <a:t>Other NHS trusts estimating NO contributes 80% of total anaesthetic gas footprint</a:t>
          </a:r>
          <a:endParaRPr lang="en-US"/>
        </a:p>
      </dgm:t>
    </dgm:pt>
    <dgm:pt modelId="{BBE92FE2-997B-489D-B64F-A142BF568B89}" type="parTrans" cxnId="{F4521D53-91ED-4B74-94C4-9F03A8A04A3B}">
      <dgm:prSet/>
      <dgm:spPr/>
      <dgm:t>
        <a:bodyPr/>
        <a:lstStyle/>
        <a:p>
          <a:endParaRPr lang="en-US"/>
        </a:p>
      </dgm:t>
    </dgm:pt>
    <dgm:pt modelId="{D85B79E2-A51B-4319-A4BE-3292D22AD7D7}" type="sibTrans" cxnId="{F4521D53-91ED-4B74-94C4-9F03A8A04A3B}">
      <dgm:prSet/>
      <dgm:spPr/>
      <dgm:t>
        <a:bodyPr/>
        <a:lstStyle/>
        <a:p>
          <a:endParaRPr lang="en-US"/>
        </a:p>
      </dgm:t>
    </dgm:pt>
    <dgm:pt modelId="{2AA11147-E2A3-FC4C-AC8E-F88441BD6CA3}" type="pres">
      <dgm:prSet presAssocID="{1DEB63C5-4C53-4C98-A348-5FE80DE57247}" presName="diagram" presStyleCnt="0">
        <dgm:presLayoutVars>
          <dgm:dir/>
          <dgm:resizeHandles val="exact"/>
        </dgm:presLayoutVars>
      </dgm:prSet>
      <dgm:spPr/>
    </dgm:pt>
    <dgm:pt modelId="{0AEBA6B7-3BA5-A74C-B1DB-FD65148E36B4}" type="pres">
      <dgm:prSet presAssocID="{7FB53BAD-03FA-470D-AEEF-9C39D97700FF}" presName="node" presStyleLbl="node1" presStyleIdx="0" presStyleCnt="5">
        <dgm:presLayoutVars>
          <dgm:bulletEnabled val="1"/>
        </dgm:presLayoutVars>
      </dgm:prSet>
      <dgm:spPr/>
    </dgm:pt>
    <dgm:pt modelId="{37A549EE-D39B-F844-A320-54B169F7CC77}" type="pres">
      <dgm:prSet presAssocID="{927B08D9-FC2B-44AC-BD2E-786C782C2B81}" presName="sibTrans" presStyleCnt="0"/>
      <dgm:spPr/>
    </dgm:pt>
    <dgm:pt modelId="{016CBF23-63B8-9044-A9B7-AC7C85E0434D}" type="pres">
      <dgm:prSet presAssocID="{6D1DD52D-0897-412D-BAEE-A8A0F0230126}" presName="node" presStyleLbl="node1" presStyleIdx="1" presStyleCnt="5">
        <dgm:presLayoutVars>
          <dgm:bulletEnabled val="1"/>
        </dgm:presLayoutVars>
      </dgm:prSet>
      <dgm:spPr/>
    </dgm:pt>
    <dgm:pt modelId="{48B15370-2761-9343-86E8-1CFFABAB2D7E}" type="pres">
      <dgm:prSet presAssocID="{D5D4B164-E937-4DE5-A5FF-AA0B7421E4A5}" presName="sibTrans" presStyleCnt="0"/>
      <dgm:spPr/>
    </dgm:pt>
    <dgm:pt modelId="{C22C6578-E60F-EB46-BA5A-30C17390DF48}" type="pres">
      <dgm:prSet presAssocID="{E3FC2C97-5488-4874-9E47-09B35C32B23C}" presName="node" presStyleLbl="node1" presStyleIdx="2" presStyleCnt="5">
        <dgm:presLayoutVars>
          <dgm:bulletEnabled val="1"/>
        </dgm:presLayoutVars>
      </dgm:prSet>
      <dgm:spPr/>
    </dgm:pt>
    <dgm:pt modelId="{116B8E33-22EF-3440-9CC7-D2014AB55E6B}" type="pres">
      <dgm:prSet presAssocID="{FAA90C67-06C2-41BC-A1D1-E89A2A82D4AF}" presName="sibTrans" presStyleCnt="0"/>
      <dgm:spPr/>
    </dgm:pt>
    <dgm:pt modelId="{8CEA8AFC-9D20-CB4C-89F4-DBBE1189D726}" type="pres">
      <dgm:prSet presAssocID="{941EFED6-9EA9-4106-BE75-736984DA6710}" presName="node" presStyleLbl="node1" presStyleIdx="3" presStyleCnt="5">
        <dgm:presLayoutVars>
          <dgm:bulletEnabled val="1"/>
        </dgm:presLayoutVars>
      </dgm:prSet>
      <dgm:spPr/>
    </dgm:pt>
    <dgm:pt modelId="{D52B0982-7EAA-0C43-A68C-39FB5257889B}" type="pres">
      <dgm:prSet presAssocID="{AEE33347-97FF-4170-991B-275DD658F5E6}" presName="sibTrans" presStyleCnt="0"/>
      <dgm:spPr/>
    </dgm:pt>
    <dgm:pt modelId="{6918E252-21F5-B642-BE15-09BF3C1B1A5F}" type="pres">
      <dgm:prSet presAssocID="{B94D92D7-0315-4286-ABCB-C3F3C3D68534}" presName="node" presStyleLbl="node1" presStyleIdx="4" presStyleCnt="5">
        <dgm:presLayoutVars>
          <dgm:bulletEnabled val="1"/>
        </dgm:presLayoutVars>
      </dgm:prSet>
      <dgm:spPr/>
    </dgm:pt>
  </dgm:ptLst>
  <dgm:cxnLst>
    <dgm:cxn modelId="{202D6526-02DA-4446-9C9F-3C2388343F06}" type="presOf" srcId="{941EFED6-9EA9-4106-BE75-736984DA6710}" destId="{8CEA8AFC-9D20-CB4C-89F4-DBBE1189D726}" srcOrd="0" destOrd="0" presId="urn:microsoft.com/office/officeart/2005/8/layout/default"/>
    <dgm:cxn modelId="{0E750033-C788-1749-941E-B53657C1552B}" type="presOf" srcId="{E3FC2C97-5488-4874-9E47-09B35C32B23C}" destId="{C22C6578-E60F-EB46-BA5A-30C17390DF48}" srcOrd="0" destOrd="0" presId="urn:microsoft.com/office/officeart/2005/8/layout/default"/>
    <dgm:cxn modelId="{EAE53E33-F191-9143-B3A4-9476ADC5174A}" type="presOf" srcId="{B94D92D7-0315-4286-ABCB-C3F3C3D68534}" destId="{6918E252-21F5-B642-BE15-09BF3C1B1A5F}" srcOrd="0" destOrd="0" presId="urn:microsoft.com/office/officeart/2005/8/layout/default"/>
    <dgm:cxn modelId="{7E45F133-BDD0-4C42-81D5-C39C504ABA51}" type="presOf" srcId="{1DEB63C5-4C53-4C98-A348-5FE80DE57247}" destId="{2AA11147-E2A3-FC4C-AC8E-F88441BD6CA3}" srcOrd="0" destOrd="0" presId="urn:microsoft.com/office/officeart/2005/8/layout/default"/>
    <dgm:cxn modelId="{4E395A39-0904-4420-AFA1-BCA36DD69C41}" srcId="{1DEB63C5-4C53-4C98-A348-5FE80DE57247}" destId="{941EFED6-9EA9-4106-BE75-736984DA6710}" srcOrd="3" destOrd="0" parTransId="{C755FA04-8366-4533-8CAC-77B5ADEF28E4}" sibTransId="{AEE33347-97FF-4170-991B-275DD658F5E6}"/>
    <dgm:cxn modelId="{F4521D53-91ED-4B74-94C4-9F03A8A04A3B}" srcId="{1DEB63C5-4C53-4C98-A348-5FE80DE57247}" destId="{B94D92D7-0315-4286-ABCB-C3F3C3D68534}" srcOrd="4" destOrd="0" parTransId="{BBE92FE2-997B-489D-B64F-A142BF568B89}" sibTransId="{D85B79E2-A51B-4319-A4BE-3292D22AD7D7}"/>
    <dgm:cxn modelId="{A5E68B77-1B02-1942-B501-427B7D334A01}" type="presOf" srcId="{6D1DD52D-0897-412D-BAEE-A8A0F0230126}" destId="{016CBF23-63B8-9044-A9B7-AC7C85E0434D}" srcOrd="0" destOrd="0" presId="urn:microsoft.com/office/officeart/2005/8/layout/default"/>
    <dgm:cxn modelId="{1EE96AAF-EB94-8340-9EB7-B6BF00DC9196}" type="presOf" srcId="{7FB53BAD-03FA-470D-AEEF-9C39D97700FF}" destId="{0AEBA6B7-3BA5-A74C-B1DB-FD65148E36B4}" srcOrd="0" destOrd="0" presId="urn:microsoft.com/office/officeart/2005/8/layout/default"/>
    <dgm:cxn modelId="{1CFED7BF-BA5E-4FE0-9EF9-257B867836F2}" srcId="{1DEB63C5-4C53-4C98-A348-5FE80DE57247}" destId="{6D1DD52D-0897-412D-BAEE-A8A0F0230126}" srcOrd="1" destOrd="0" parTransId="{E9BCA16B-F099-461A-93D9-83ACB0A4EAE0}" sibTransId="{D5D4B164-E937-4DE5-A5FF-AA0B7421E4A5}"/>
    <dgm:cxn modelId="{B3E5A3CD-DFE0-4F9E-AA32-A55554B4AC0F}" srcId="{1DEB63C5-4C53-4C98-A348-5FE80DE57247}" destId="{7FB53BAD-03FA-470D-AEEF-9C39D97700FF}" srcOrd="0" destOrd="0" parTransId="{2675E3A9-9C9B-4381-8C98-E76551E9308F}" sibTransId="{927B08D9-FC2B-44AC-BD2E-786C782C2B81}"/>
    <dgm:cxn modelId="{1C97D9F6-DB92-4BB7-A643-6900D0B13920}" srcId="{1DEB63C5-4C53-4C98-A348-5FE80DE57247}" destId="{E3FC2C97-5488-4874-9E47-09B35C32B23C}" srcOrd="2" destOrd="0" parTransId="{6085B4DA-7682-48E3-B4DC-801BFC8F76AD}" sibTransId="{FAA90C67-06C2-41BC-A1D1-E89A2A82D4AF}"/>
    <dgm:cxn modelId="{3044E940-7F33-1542-9F90-22A21AEF2BF1}" type="presParOf" srcId="{2AA11147-E2A3-FC4C-AC8E-F88441BD6CA3}" destId="{0AEBA6B7-3BA5-A74C-B1DB-FD65148E36B4}" srcOrd="0" destOrd="0" presId="urn:microsoft.com/office/officeart/2005/8/layout/default"/>
    <dgm:cxn modelId="{84FEE590-C27A-DB48-9E12-3D6E1CF54F4C}" type="presParOf" srcId="{2AA11147-E2A3-FC4C-AC8E-F88441BD6CA3}" destId="{37A549EE-D39B-F844-A320-54B169F7CC77}" srcOrd="1" destOrd="0" presId="urn:microsoft.com/office/officeart/2005/8/layout/default"/>
    <dgm:cxn modelId="{2BAFED29-23D8-A74D-BDDE-F61F97FAEC29}" type="presParOf" srcId="{2AA11147-E2A3-FC4C-AC8E-F88441BD6CA3}" destId="{016CBF23-63B8-9044-A9B7-AC7C85E0434D}" srcOrd="2" destOrd="0" presId="urn:microsoft.com/office/officeart/2005/8/layout/default"/>
    <dgm:cxn modelId="{5ACB798F-5A37-4A42-8E38-01B48813D264}" type="presParOf" srcId="{2AA11147-E2A3-FC4C-AC8E-F88441BD6CA3}" destId="{48B15370-2761-9343-86E8-1CFFABAB2D7E}" srcOrd="3" destOrd="0" presId="urn:microsoft.com/office/officeart/2005/8/layout/default"/>
    <dgm:cxn modelId="{EF56FD95-40CE-6F42-8FB0-7E5E7B233C7E}" type="presParOf" srcId="{2AA11147-E2A3-FC4C-AC8E-F88441BD6CA3}" destId="{C22C6578-E60F-EB46-BA5A-30C17390DF48}" srcOrd="4" destOrd="0" presId="urn:microsoft.com/office/officeart/2005/8/layout/default"/>
    <dgm:cxn modelId="{8ED472BD-2C55-3A40-A5DD-F314A417CEE7}" type="presParOf" srcId="{2AA11147-E2A3-FC4C-AC8E-F88441BD6CA3}" destId="{116B8E33-22EF-3440-9CC7-D2014AB55E6B}" srcOrd="5" destOrd="0" presId="urn:microsoft.com/office/officeart/2005/8/layout/default"/>
    <dgm:cxn modelId="{B9003E13-3D95-2445-BB03-A1D4DC0ABF6A}" type="presParOf" srcId="{2AA11147-E2A3-FC4C-AC8E-F88441BD6CA3}" destId="{8CEA8AFC-9D20-CB4C-89F4-DBBE1189D726}" srcOrd="6" destOrd="0" presId="urn:microsoft.com/office/officeart/2005/8/layout/default"/>
    <dgm:cxn modelId="{D580832E-5B7A-1247-A1BE-690A9AB432C9}" type="presParOf" srcId="{2AA11147-E2A3-FC4C-AC8E-F88441BD6CA3}" destId="{D52B0982-7EAA-0C43-A68C-39FB5257889B}" srcOrd="7" destOrd="0" presId="urn:microsoft.com/office/officeart/2005/8/layout/default"/>
    <dgm:cxn modelId="{0CB0C528-2AE8-B640-A420-465FF643F0DF}" type="presParOf" srcId="{2AA11147-E2A3-FC4C-AC8E-F88441BD6CA3}" destId="{6918E252-21F5-B642-BE15-09BF3C1B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EB65D-E0DC-4612-A654-CE5125457F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60943E-DDEE-4294-9EF5-6A69AFD5AB5F}">
      <dgm:prSet/>
      <dgm:spPr/>
      <dgm:t>
        <a:bodyPr/>
        <a:lstStyle/>
        <a:p>
          <a:r>
            <a:rPr lang="en-GB" dirty="0"/>
            <a:t>ELHT investigated in a 3 staged approach</a:t>
          </a:r>
          <a:endParaRPr lang="en-US" dirty="0"/>
        </a:p>
      </dgm:t>
    </dgm:pt>
    <dgm:pt modelId="{10766628-18AA-442B-96ED-6EBCF95C6B4E}" type="parTrans" cxnId="{28B242D0-2776-4DC1-AF92-A136826D48BC}">
      <dgm:prSet/>
      <dgm:spPr/>
      <dgm:t>
        <a:bodyPr/>
        <a:lstStyle/>
        <a:p>
          <a:endParaRPr lang="en-US"/>
        </a:p>
      </dgm:t>
    </dgm:pt>
    <dgm:pt modelId="{577C52F0-9459-4285-A8B7-7E48E46784DA}" type="sibTrans" cxnId="{28B242D0-2776-4DC1-AF92-A136826D48BC}">
      <dgm:prSet/>
      <dgm:spPr/>
      <dgm:t>
        <a:bodyPr/>
        <a:lstStyle/>
        <a:p>
          <a:endParaRPr lang="en-US"/>
        </a:p>
      </dgm:t>
    </dgm:pt>
    <dgm:pt modelId="{5E2F0F2C-A0FF-49E9-833B-40DAFCFFF885}">
      <dgm:prSet/>
      <dgm:spPr/>
      <dgm:t>
        <a:bodyPr/>
        <a:lstStyle/>
        <a:p>
          <a:r>
            <a:rPr lang="en-GB" dirty="0"/>
            <a:t>Stage 1: Review nitrous oxide manifolds at ELHT including physical inspection, pipeline connections and logbook review tracking cylinder changes</a:t>
          </a:r>
          <a:endParaRPr lang="en-US" dirty="0"/>
        </a:p>
      </dgm:t>
    </dgm:pt>
    <dgm:pt modelId="{C8E444EE-9412-41EF-84A7-72F497E94046}" type="parTrans" cxnId="{1D426898-578C-49FC-9F7D-966D5E47564C}">
      <dgm:prSet/>
      <dgm:spPr/>
      <dgm:t>
        <a:bodyPr/>
        <a:lstStyle/>
        <a:p>
          <a:endParaRPr lang="en-US"/>
        </a:p>
      </dgm:t>
    </dgm:pt>
    <dgm:pt modelId="{216B97E6-DBC1-402A-B052-6880DA448F3B}" type="sibTrans" cxnId="{1D426898-578C-49FC-9F7D-966D5E47564C}">
      <dgm:prSet/>
      <dgm:spPr/>
      <dgm:t>
        <a:bodyPr/>
        <a:lstStyle/>
        <a:p>
          <a:endParaRPr lang="en-US"/>
        </a:p>
      </dgm:t>
    </dgm:pt>
    <dgm:pt modelId="{3445464D-99B0-4A2F-918F-D56D255AFC05}">
      <dgm:prSet/>
      <dgm:spPr/>
      <dgm:t>
        <a:bodyPr/>
        <a:lstStyle/>
        <a:p>
          <a:r>
            <a:rPr lang="en-GB"/>
            <a:t>Stage 2: Review nitrous oxide clinical use by pulling gas usage data from the anaesthetic machines in two typical ‘snapshot weeks’ and extrapolating monthly/yearly usage</a:t>
          </a:r>
          <a:endParaRPr lang="en-US"/>
        </a:p>
      </dgm:t>
    </dgm:pt>
    <dgm:pt modelId="{32C4D5A1-2158-4255-9FEB-EE4858A13862}" type="parTrans" cxnId="{B9CCA009-DA76-44F5-AE99-437E950CD684}">
      <dgm:prSet/>
      <dgm:spPr/>
      <dgm:t>
        <a:bodyPr/>
        <a:lstStyle/>
        <a:p>
          <a:endParaRPr lang="en-US"/>
        </a:p>
      </dgm:t>
    </dgm:pt>
    <dgm:pt modelId="{6E299358-9716-413C-B537-0070616E5DC5}" type="sibTrans" cxnId="{B9CCA009-DA76-44F5-AE99-437E950CD684}">
      <dgm:prSet/>
      <dgm:spPr/>
      <dgm:t>
        <a:bodyPr/>
        <a:lstStyle/>
        <a:p>
          <a:endParaRPr lang="en-US"/>
        </a:p>
      </dgm:t>
    </dgm:pt>
    <dgm:pt modelId="{40611787-96D4-4EE6-935C-0393F6E03524}">
      <dgm:prSet/>
      <dgm:spPr/>
      <dgm:t>
        <a:bodyPr/>
        <a:lstStyle/>
        <a:p>
          <a:r>
            <a:rPr lang="en-GB"/>
            <a:t>Stage 3: Survey of anaesthetists evaluating nitrous oxide usage habits</a:t>
          </a:r>
          <a:endParaRPr lang="en-US"/>
        </a:p>
      </dgm:t>
    </dgm:pt>
    <dgm:pt modelId="{D565CB85-6099-4648-8D22-762E6D63F5FB}" type="parTrans" cxnId="{03100DA6-EA75-4D79-A256-F60411F8E999}">
      <dgm:prSet/>
      <dgm:spPr/>
      <dgm:t>
        <a:bodyPr/>
        <a:lstStyle/>
        <a:p>
          <a:endParaRPr lang="en-US"/>
        </a:p>
      </dgm:t>
    </dgm:pt>
    <dgm:pt modelId="{A30F4B33-075B-412A-8B7F-4F73B4FEDD26}" type="sibTrans" cxnId="{03100DA6-EA75-4D79-A256-F60411F8E999}">
      <dgm:prSet/>
      <dgm:spPr/>
      <dgm:t>
        <a:bodyPr/>
        <a:lstStyle/>
        <a:p>
          <a:endParaRPr lang="en-US"/>
        </a:p>
      </dgm:t>
    </dgm:pt>
    <dgm:pt modelId="{B641051B-821C-D347-BD6C-4F8775F96F62}" type="pres">
      <dgm:prSet presAssocID="{7E6EB65D-E0DC-4612-A654-CE5125457FFB}" presName="linear" presStyleCnt="0">
        <dgm:presLayoutVars>
          <dgm:animLvl val="lvl"/>
          <dgm:resizeHandles val="exact"/>
        </dgm:presLayoutVars>
      </dgm:prSet>
      <dgm:spPr/>
    </dgm:pt>
    <dgm:pt modelId="{CCAD38E8-EDAA-184C-83D5-6EDBFA17F104}" type="pres">
      <dgm:prSet presAssocID="{2A60943E-DDEE-4294-9EF5-6A69AFD5AB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EA6909-6F87-554E-ADA6-14332152742D}" type="pres">
      <dgm:prSet presAssocID="{577C52F0-9459-4285-A8B7-7E48E46784DA}" presName="spacer" presStyleCnt="0"/>
      <dgm:spPr/>
    </dgm:pt>
    <dgm:pt modelId="{4C07B8CF-FABE-1443-AA5A-BFFB174D81BE}" type="pres">
      <dgm:prSet presAssocID="{5E2F0F2C-A0FF-49E9-833B-40DAFCFFF8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E5CA1F-C802-AA4F-BA23-52DE657ABF46}" type="pres">
      <dgm:prSet presAssocID="{216B97E6-DBC1-402A-B052-6880DA448F3B}" presName="spacer" presStyleCnt="0"/>
      <dgm:spPr/>
    </dgm:pt>
    <dgm:pt modelId="{A8F0DE78-BB46-0F40-A02C-4A3A3695EC06}" type="pres">
      <dgm:prSet presAssocID="{3445464D-99B0-4A2F-918F-D56D255AFC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AA2EF6-8710-E646-8181-6AD13EAE77F1}" type="pres">
      <dgm:prSet presAssocID="{6E299358-9716-413C-B537-0070616E5DC5}" presName="spacer" presStyleCnt="0"/>
      <dgm:spPr/>
    </dgm:pt>
    <dgm:pt modelId="{8247F0C7-D6BC-DF4B-AA50-7BE7B4234DEF}" type="pres">
      <dgm:prSet presAssocID="{40611787-96D4-4EE6-935C-0393F6E035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9CCA009-DA76-44F5-AE99-437E950CD684}" srcId="{7E6EB65D-E0DC-4612-A654-CE5125457FFB}" destId="{3445464D-99B0-4A2F-918F-D56D255AFC05}" srcOrd="2" destOrd="0" parTransId="{32C4D5A1-2158-4255-9FEB-EE4858A13862}" sibTransId="{6E299358-9716-413C-B537-0070616E5DC5}"/>
    <dgm:cxn modelId="{A67A5D12-E0F3-AB46-9C2D-8E734ABC8839}" type="presOf" srcId="{5E2F0F2C-A0FF-49E9-833B-40DAFCFFF885}" destId="{4C07B8CF-FABE-1443-AA5A-BFFB174D81BE}" srcOrd="0" destOrd="0" presId="urn:microsoft.com/office/officeart/2005/8/layout/vList2"/>
    <dgm:cxn modelId="{55BDC513-492A-894F-9DB1-4C5C5930C7A7}" type="presOf" srcId="{40611787-96D4-4EE6-935C-0393F6E03524}" destId="{8247F0C7-D6BC-DF4B-AA50-7BE7B4234DEF}" srcOrd="0" destOrd="0" presId="urn:microsoft.com/office/officeart/2005/8/layout/vList2"/>
    <dgm:cxn modelId="{4FCB381C-26D7-3345-90FC-88942BC82921}" type="presOf" srcId="{3445464D-99B0-4A2F-918F-D56D255AFC05}" destId="{A8F0DE78-BB46-0F40-A02C-4A3A3695EC06}" srcOrd="0" destOrd="0" presId="urn:microsoft.com/office/officeart/2005/8/layout/vList2"/>
    <dgm:cxn modelId="{62D17F3D-D56B-D64D-BD43-423F15F4D5C3}" type="presOf" srcId="{7E6EB65D-E0DC-4612-A654-CE5125457FFB}" destId="{B641051B-821C-D347-BD6C-4F8775F96F62}" srcOrd="0" destOrd="0" presId="urn:microsoft.com/office/officeart/2005/8/layout/vList2"/>
    <dgm:cxn modelId="{8304B568-A241-3A4F-9783-A1182D88FE55}" type="presOf" srcId="{2A60943E-DDEE-4294-9EF5-6A69AFD5AB5F}" destId="{CCAD38E8-EDAA-184C-83D5-6EDBFA17F104}" srcOrd="0" destOrd="0" presId="urn:microsoft.com/office/officeart/2005/8/layout/vList2"/>
    <dgm:cxn modelId="{1D426898-578C-49FC-9F7D-966D5E47564C}" srcId="{7E6EB65D-E0DC-4612-A654-CE5125457FFB}" destId="{5E2F0F2C-A0FF-49E9-833B-40DAFCFFF885}" srcOrd="1" destOrd="0" parTransId="{C8E444EE-9412-41EF-84A7-72F497E94046}" sibTransId="{216B97E6-DBC1-402A-B052-6880DA448F3B}"/>
    <dgm:cxn modelId="{03100DA6-EA75-4D79-A256-F60411F8E999}" srcId="{7E6EB65D-E0DC-4612-A654-CE5125457FFB}" destId="{40611787-96D4-4EE6-935C-0393F6E03524}" srcOrd="3" destOrd="0" parTransId="{D565CB85-6099-4648-8D22-762E6D63F5FB}" sibTransId="{A30F4B33-075B-412A-8B7F-4F73B4FEDD26}"/>
    <dgm:cxn modelId="{28B242D0-2776-4DC1-AF92-A136826D48BC}" srcId="{7E6EB65D-E0DC-4612-A654-CE5125457FFB}" destId="{2A60943E-DDEE-4294-9EF5-6A69AFD5AB5F}" srcOrd="0" destOrd="0" parTransId="{10766628-18AA-442B-96ED-6EBCF95C6B4E}" sibTransId="{577C52F0-9459-4285-A8B7-7E48E46784DA}"/>
    <dgm:cxn modelId="{32827006-6CCC-6A4F-876E-423A504560FF}" type="presParOf" srcId="{B641051B-821C-D347-BD6C-4F8775F96F62}" destId="{CCAD38E8-EDAA-184C-83D5-6EDBFA17F104}" srcOrd="0" destOrd="0" presId="urn:microsoft.com/office/officeart/2005/8/layout/vList2"/>
    <dgm:cxn modelId="{90BDC109-CA96-2945-A856-A0ACC02742C1}" type="presParOf" srcId="{B641051B-821C-D347-BD6C-4F8775F96F62}" destId="{2EEA6909-6F87-554E-ADA6-14332152742D}" srcOrd="1" destOrd="0" presId="urn:microsoft.com/office/officeart/2005/8/layout/vList2"/>
    <dgm:cxn modelId="{F48234F7-A46E-8149-8430-37BD7E314B9D}" type="presParOf" srcId="{B641051B-821C-D347-BD6C-4F8775F96F62}" destId="{4C07B8CF-FABE-1443-AA5A-BFFB174D81BE}" srcOrd="2" destOrd="0" presId="urn:microsoft.com/office/officeart/2005/8/layout/vList2"/>
    <dgm:cxn modelId="{6FAA4D2B-F751-714C-86A0-EC88B27216CF}" type="presParOf" srcId="{B641051B-821C-D347-BD6C-4F8775F96F62}" destId="{27E5CA1F-C802-AA4F-BA23-52DE657ABF46}" srcOrd="3" destOrd="0" presId="urn:microsoft.com/office/officeart/2005/8/layout/vList2"/>
    <dgm:cxn modelId="{6D3D6AAD-8912-F24E-9D67-BC08373676CA}" type="presParOf" srcId="{B641051B-821C-D347-BD6C-4F8775F96F62}" destId="{A8F0DE78-BB46-0F40-A02C-4A3A3695EC06}" srcOrd="4" destOrd="0" presId="urn:microsoft.com/office/officeart/2005/8/layout/vList2"/>
    <dgm:cxn modelId="{E8CBF879-4852-704A-A064-8C1560611180}" type="presParOf" srcId="{B641051B-821C-D347-BD6C-4F8775F96F62}" destId="{88AA2EF6-8710-E646-8181-6AD13EAE77F1}" srcOrd="5" destOrd="0" presId="urn:microsoft.com/office/officeart/2005/8/layout/vList2"/>
    <dgm:cxn modelId="{B0311982-5E99-1045-BA3C-14CE29828D9B}" type="presParOf" srcId="{B641051B-821C-D347-BD6C-4F8775F96F62}" destId="{8247F0C7-D6BC-DF4B-AA50-7BE7B4234D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1C069-8DCC-423C-A4A7-DDDE6CFE582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18F55E-ABE2-44B0-AB97-DA33960DB27B}">
      <dgm:prSet/>
      <dgm:spPr/>
      <dgm:t>
        <a:bodyPr/>
        <a:lstStyle/>
        <a:p>
          <a:r>
            <a:rPr lang="en-GB" dirty="0"/>
            <a:t>Huge difference between manifold consumption and clinical use</a:t>
          </a:r>
          <a:endParaRPr lang="en-US" dirty="0"/>
        </a:p>
      </dgm:t>
    </dgm:pt>
    <dgm:pt modelId="{B279D695-7D9F-445A-9158-1E1DC0A7C024}" type="parTrans" cxnId="{3ACF693A-B0CE-4F93-B691-E32E5AC6E46E}">
      <dgm:prSet/>
      <dgm:spPr/>
      <dgm:t>
        <a:bodyPr/>
        <a:lstStyle/>
        <a:p>
          <a:endParaRPr lang="en-US"/>
        </a:p>
      </dgm:t>
    </dgm:pt>
    <dgm:pt modelId="{CD4B0DC5-0B25-4384-B9A7-EF616C76D9B5}" type="sibTrans" cxnId="{3ACF693A-B0CE-4F93-B691-E32E5AC6E46E}">
      <dgm:prSet/>
      <dgm:spPr/>
      <dgm:t>
        <a:bodyPr/>
        <a:lstStyle/>
        <a:p>
          <a:endParaRPr lang="en-US"/>
        </a:p>
      </dgm:t>
    </dgm:pt>
    <dgm:pt modelId="{2E6A5716-D22A-4C11-BC97-D403349A4721}">
      <dgm:prSet/>
      <dgm:spPr/>
      <dgm:t>
        <a:bodyPr/>
        <a:lstStyle/>
        <a:p>
          <a:r>
            <a:rPr lang="en-GB" dirty="0"/>
            <a:t>Estimated manifold consumption approximately </a:t>
          </a:r>
          <a:r>
            <a:rPr lang="en-GB" b="1" u="sng" dirty="0">
              <a:solidFill>
                <a:srgbClr val="FF0000"/>
              </a:solidFill>
            </a:rPr>
            <a:t>4,000,000 litres annually</a:t>
          </a:r>
          <a:endParaRPr lang="en-US" b="1" u="sng" dirty="0">
            <a:solidFill>
              <a:srgbClr val="FF0000"/>
            </a:solidFill>
          </a:endParaRPr>
        </a:p>
      </dgm:t>
    </dgm:pt>
    <dgm:pt modelId="{5E38BC26-F015-4805-B3C7-9723D4017170}" type="parTrans" cxnId="{01A9BF7A-A577-4DA5-A965-CC0C14812A2D}">
      <dgm:prSet/>
      <dgm:spPr/>
      <dgm:t>
        <a:bodyPr/>
        <a:lstStyle/>
        <a:p>
          <a:endParaRPr lang="en-US"/>
        </a:p>
      </dgm:t>
    </dgm:pt>
    <dgm:pt modelId="{F81FDB7E-FF8E-4F40-8D65-A2F90BD4A77B}" type="sibTrans" cxnId="{01A9BF7A-A577-4DA5-A965-CC0C14812A2D}">
      <dgm:prSet/>
      <dgm:spPr/>
      <dgm:t>
        <a:bodyPr/>
        <a:lstStyle/>
        <a:p>
          <a:endParaRPr lang="en-US"/>
        </a:p>
      </dgm:t>
    </dgm:pt>
    <dgm:pt modelId="{9A1C7A68-3B97-4589-8F9E-5FF6A9CAAC89}">
      <dgm:prSet/>
      <dgm:spPr/>
      <dgm:t>
        <a:bodyPr/>
        <a:lstStyle/>
        <a:p>
          <a:r>
            <a:rPr lang="en-GB" dirty="0"/>
            <a:t>Extrapolated clinical usage approximately </a:t>
          </a:r>
          <a:r>
            <a:rPr lang="en-GB" b="1" u="sng" dirty="0">
              <a:solidFill>
                <a:srgbClr val="FF0000"/>
              </a:solidFill>
            </a:rPr>
            <a:t>10,800 litres annually</a:t>
          </a:r>
          <a:endParaRPr lang="en-US" b="1" u="sng" dirty="0">
            <a:solidFill>
              <a:srgbClr val="FF0000"/>
            </a:solidFill>
          </a:endParaRPr>
        </a:p>
      </dgm:t>
    </dgm:pt>
    <dgm:pt modelId="{A6E16196-248B-4E40-B5E0-9D6E7A841569}" type="parTrans" cxnId="{6F286C3E-CC44-4E8D-B504-5D0569CEA89A}">
      <dgm:prSet/>
      <dgm:spPr/>
      <dgm:t>
        <a:bodyPr/>
        <a:lstStyle/>
        <a:p>
          <a:endParaRPr lang="en-US"/>
        </a:p>
      </dgm:t>
    </dgm:pt>
    <dgm:pt modelId="{B0291CEB-09BA-483B-8B5E-B07D6CE047C5}" type="sibTrans" cxnId="{6F286C3E-CC44-4E8D-B504-5D0569CEA89A}">
      <dgm:prSet/>
      <dgm:spPr/>
      <dgm:t>
        <a:bodyPr/>
        <a:lstStyle/>
        <a:p>
          <a:endParaRPr lang="en-US"/>
        </a:p>
      </dgm:t>
    </dgm:pt>
    <dgm:pt modelId="{69B0F59E-8214-46B1-81F3-FEA0769D9D28}">
      <dgm:prSet/>
      <dgm:spPr/>
      <dgm:t>
        <a:bodyPr/>
        <a:lstStyle/>
        <a:p>
          <a:r>
            <a:rPr lang="en-GB" b="1" u="sng" dirty="0"/>
            <a:t>Annual cost:</a:t>
          </a:r>
          <a:r>
            <a:rPr lang="en-GB" b="1" u="none" dirty="0"/>
            <a:t> </a:t>
          </a:r>
          <a:r>
            <a:rPr lang="en-GB" b="1" u="sng" dirty="0">
              <a:solidFill>
                <a:srgbClr val="FF0000"/>
              </a:solidFill>
            </a:rPr>
            <a:t>£12,800</a:t>
          </a:r>
          <a:endParaRPr lang="en-US" b="1" u="sng" dirty="0">
            <a:solidFill>
              <a:srgbClr val="FF0000"/>
            </a:solidFill>
          </a:endParaRPr>
        </a:p>
      </dgm:t>
    </dgm:pt>
    <dgm:pt modelId="{C12F4D81-10F2-4E4B-BBE9-83E5D90FC821}" type="parTrans" cxnId="{7FEF5FAD-6099-4988-99F0-4AFDB5998CDD}">
      <dgm:prSet/>
      <dgm:spPr/>
      <dgm:t>
        <a:bodyPr/>
        <a:lstStyle/>
        <a:p>
          <a:endParaRPr lang="en-US"/>
        </a:p>
      </dgm:t>
    </dgm:pt>
    <dgm:pt modelId="{73913232-7068-433E-B8CE-C1A99AB03C35}" type="sibTrans" cxnId="{7FEF5FAD-6099-4988-99F0-4AFDB5998CDD}">
      <dgm:prSet/>
      <dgm:spPr/>
      <dgm:t>
        <a:bodyPr/>
        <a:lstStyle/>
        <a:p>
          <a:endParaRPr lang="en-US"/>
        </a:p>
      </dgm:t>
    </dgm:pt>
    <dgm:pt modelId="{D5644BEB-97FB-410A-9829-731CEAAA73E9}">
      <dgm:prSet/>
      <dgm:spPr/>
      <dgm:t>
        <a:bodyPr/>
        <a:lstStyle/>
        <a:p>
          <a:r>
            <a:rPr lang="en-GB" b="1" u="sng" dirty="0"/>
            <a:t>Annual ‘clinical use’ cost:</a:t>
          </a:r>
          <a:r>
            <a:rPr lang="en-GB" b="1" u="none" dirty="0"/>
            <a:t> </a:t>
          </a:r>
          <a:r>
            <a:rPr lang="en-GB" b="1" u="sng" dirty="0">
              <a:solidFill>
                <a:srgbClr val="FF0000"/>
              </a:solidFill>
            </a:rPr>
            <a:t>£55</a:t>
          </a:r>
          <a:endParaRPr lang="en-US" b="1" u="sng" dirty="0">
            <a:solidFill>
              <a:srgbClr val="FF0000"/>
            </a:solidFill>
          </a:endParaRPr>
        </a:p>
      </dgm:t>
    </dgm:pt>
    <dgm:pt modelId="{E0962432-FC8C-40A3-92A6-E39DF1849834}" type="parTrans" cxnId="{B02C3DD2-9486-4A6A-8493-91B62DDCB7F6}">
      <dgm:prSet/>
      <dgm:spPr/>
      <dgm:t>
        <a:bodyPr/>
        <a:lstStyle/>
        <a:p>
          <a:endParaRPr lang="en-US"/>
        </a:p>
      </dgm:t>
    </dgm:pt>
    <dgm:pt modelId="{D8CDE0C9-8541-4291-96CA-E4E5331206ED}" type="sibTrans" cxnId="{B02C3DD2-9486-4A6A-8493-91B62DDCB7F6}">
      <dgm:prSet/>
      <dgm:spPr/>
      <dgm:t>
        <a:bodyPr/>
        <a:lstStyle/>
        <a:p>
          <a:endParaRPr lang="en-US"/>
        </a:p>
      </dgm:t>
    </dgm:pt>
    <dgm:pt modelId="{EC00A340-3E7D-4B30-A681-E56D9856017F}">
      <dgm:prSet/>
      <dgm:spPr/>
      <dgm:t>
        <a:bodyPr/>
        <a:lstStyle/>
        <a:p>
          <a:r>
            <a:rPr lang="en-GB" dirty="0"/>
            <a:t>Environmental burden: </a:t>
          </a:r>
          <a:r>
            <a:rPr lang="en-GB" dirty="0">
              <a:solidFill>
                <a:srgbClr val="FF0000"/>
              </a:solidFill>
            </a:rPr>
            <a:t>CO2e</a:t>
          </a:r>
          <a:r>
            <a:rPr lang="en-GB" dirty="0"/>
            <a:t> </a:t>
          </a:r>
          <a:r>
            <a:rPr lang="en-GB" b="1" u="sng" dirty="0">
              <a:solidFill>
                <a:srgbClr val="FF0000"/>
              </a:solidFill>
            </a:rPr>
            <a:t>&gt;2500 </a:t>
          </a:r>
          <a:r>
            <a:rPr lang="en-GB" dirty="0">
              <a:solidFill>
                <a:srgbClr val="FF0000"/>
              </a:solidFill>
            </a:rPr>
            <a:t>tonnes/year</a:t>
          </a:r>
          <a:endParaRPr lang="en-US" dirty="0">
            <a:solidFill>
              <a:srgbClr val="FF0000"/>
            </a:solidFill>
          </a:endParaRPr>
        </a:p>
      </dgm:t>
    </dgm:pt>
    <dgm:pt modelId="{E7CB255C-95C3-4893-87E9-DF10D353F0EF}" type="parTrans" cxnId="{BBD049A8-284E-435D-9187-00C692908E23}">
      <dgm:prSet/>
      <dgm:spPr/>
      <dgm:t>
        <a:bodyPr/>
        <a:lstStyle/>
        <a:p>
          <a:endParaRPr lang="en-US"/>
        </a:p>
      </dgm:t>
    </dgm:pt>
    <dgm:pt modelId="{FAB7AE19-B957-40DB-A8F2-B321D8373D4F}" type="sibTrans" cxnId="{BBD049A8-284E-435D-9187-00C692908E23}">
      <dgm:prSet/>
      <dgm:spPr/>
      <dgm:t>
        <a:bodyPr/>
        <a:lstStyle/>
        <a:p>
          <a:endParaRPr lang="en-US"/>
        </a:p>
      </dgm:t>
    </dgm:pt>
    <dgm:pt modelId="{57C372B5-84E6-FE4A-AFA9-144DFFCB9CE0}">
      <dgm:prSet/>
      <dgm:spPr/>
      <dgm:t>
        <a:bodyPr/>
        <a:lstStyle/>
        <a:p>
          <a:r>
            <a:rPr lang="en-GB" dirty="0"/>
            <a:t>Main issues at Blackburn site</a:t>
          </a:r>
        </a:p>
      </dgm:t>
    </dgm:pt>
    <dgm:pt modelId="{A206CF75-9224-7845-9688-E74D68378E20}" type="parTrans" cxnId="{BD51B668-0FDC-ED4F-95ED-0B91B6FC6962}">
      <dgm:prSet/>
      <dgm:spPr/>
      <dgm:t>
        <a:bodyPr/>
        <a:lstStyle/>
        <a:p>
          <a:endParaRPr lang="en-GB"/>
        </a:p>
      </dgm:t>
    </dgm:pt>
    <dgm:pt modelId="{F57B899D-53AA-F54D-AF2C-7136D305DDCA}" type="sibTrans" cxnId="{BD51B668-0FDC-ED4F-95ED-0B91B6FC6962}">
      <dgm:prSet/>
      <dgm:spPr/>
      <dgm:t>
        <a:bodyPr/>
        <a:lstStyle/>
        <a:p>
          <a:endParaRPr lang="en-GB"/>
        </a:p>
      </dgm:t>
    </dgm:pt>
    <dgm:pt modelId="{2FA9A842-3548-804B-ADFA-D2478075AF0E}" type="pres">
      <dgm:prSet presAssocID="{9171C069-8DCC-423C-A4A7-DDDE6CFE5823}" presName="vert0" presStyleCnt="0">
        <dgm:presLayoutVars>
          <dgm:dir/>
          <dgm:animOne val="branch"/>
          <dgm:animLvl val="lvl"/>
        </dgm:presLayoutVars>
      </dgm:prSet>
      <dgm:spPr/>
    </dgm:pt>
    <dgm:pt modelId="{034AAE14-12E6-B840-AEC3-4EDAC97B719B}" type="pres">
      <dgm:prSet presAssocID="{57C372B5-84E6-FE4A-AFA9-144DFFCB9CE0}" presName="thickLine" presStyleLbl="alignNode1" presStyleIdx="0" presStyleCnt="7"/>
      <dgm:spPr/>
    </dgm:pt>
    <dgm:pt modelId="{C9A0B401-980C-F342-B5DB-544E6B981EBF}" type="pres">
      <dgm:prSet presAssocID="{57C372B5-84E6-FE4A-AFA9-144DFFCB9CE0}" presName="horz1" presStyleCnt="0"/>
      <dgm:spPr/>
    </dgm:pt>
    <dgm:pt modelId="{6F6EEEA8-48C7-AA4D-BA0B-3982AED201F3}" type="pres">
      <dgm:prSet presAssocID="{57C372B5-84E6-FE4A-AFA9-144DFFCB9CE0}" presName="tx1" presStyleLbl="revTx" presStyleIdx="0" presStyleCnt="7"/>
      <dgm:spPr/>
    </dgm:pt>
    <dgm:pt modelId="{C9CE6274-3061-214B-AB91-F2496933BBF2}" type="pres">
      <dgm:prSet presAssocID="{57C372B5-84E6-FE4A-AFA9-144DFFCB9CE0}" presName="vert1" presStyleCnt="0"/>
      <dgm:spPr/>
    </dgm:pt>
    <dgm:pt modelId="{BDDB3174-112A-5943-B618-0FF47CDEF0F9}" type="pres">
      <dgm:prSet presAssocID="{DA18F55E-ABE2-44B0-AB97-DA33960DB27B}" presName="thickLine" presStyleLbl="alignNode1" presStyleIdx="1" presStyleCnt="7"/>
      <dgm:spPr/>
    </dgm:pt>
    <dgm:pt modelId="{24975A96-1745-5A42-B5F8-F2528DED9432}" type="pres">
      <dgm:prSet presAssocID="{DA18F55E-ABE2-44B0-AB97-DA33960DB27B}" presName="horz1" presStyleCnt="0"/>
      <dgm:spPr/>
    </dgm:pt>
    <dgm:pt modelId="{45850FAD-3BA9-0E46-9E81-C89282B349A2}" type="pres">
      <dgm:prSet presAssocID="{DA18F55E-ABE2-44B0-AB97-DA33960DB27B}" presName="tx1" presStyleLbl="revTx" presStyleIdx="1" presStyleCnt="7"/>
      <dgm:spPr/>
    </dgm:pt>
    <dgm:pt modelId="{3BAE3641-362A-9448-8864-F6E5F8AED57B}" type="pres">
      <dgm:prSet presAssocID="{DA18F55E-ABE2-44B0-AB97-DA33960DB27B}" presName="vert1" presStyleCnt="0"/>
      <dgm:spPr/>
    </dgm:pt>
    <dgm:pt modelId="{84F7D203-FAD7-184A-BD2A-DDC2D6F803FF}" type="pres">
      <dgm:prSet presAssocID="{2E6A5716-D22A-4C11-BC97-D403349A4721}" presName="thickLine" presStyleLbl="alignNode1" presStyleIdx="2" presStyleCnt="7"/>
      <dgm:spPr/>
    </dgm:pt>
    <dgm:pt modelId="{42BB4121-78BF-F04B-9543-413DADC2DAC6}" type="pres">
      <dgm:prSet presAssocID="{2E6A5716-D22A-4C11-BC97-D403349A4721}" presName="horz1" presStyleCnt="0"/>
      <dgm:spPr/>
    </dgm:pt>
    <dgm:pt modelId="{B7ADC466-33A8-A047-A8D6-E47AF42B8313}" type="pres">
      <dgm:prSet presAssocID="{2E6A5716-D22A-4C11-BC97-D403349A4721}" presName="tx1" presStyleLbl="revTx" presStyleIdx="2" presStyleCnt="7"/>
      <dgm:spPr/>
    </dgm:pt>
    <dgm:pt modelId="{B3D0DFF6-F204-464E-94A1-F2D01C35A64B}" type="pres">
      <dgm:prSet presAssocID="{2E6A5716-D22A-4C11-BC97-D403349A4721}" presName="vert1" presStyleCnt="0"/>
      <dgm:spPr/>
    </dgm:pt>
    <dgm:pt modelId="{A0C3FA67-E198-0246-91F7-D9CFA8352D99}" type="pres">
      <dgm:prSet presAssocID="{9A1C7A68-3B97-4589-8F9E-5FF6A9CAAC89}" presName="thickLine" presStyleLbl="alignNode1" presStyleIdx="3" presStyleCnt="7"/>
      <dgm:spPr/>
    </dgm:pt>
    <dgm:pt modelId="{DEDAEC3E-F250-1745-967E-2C9F50C4DBA4}" type="pres">
      <dgm:prSet presAssocID="{9A1C7A68-3B97-4589-8F9E-5FF6A9CAAC89}" presName="horz1" presStyleCnt="0"/>
      <dgm:spPr/>
    </dgm:pt>
    <dgm:pt modelId="{65B5FEB9-AE70-344E-9FAB-3D1B088068B9}" type="pres">
      <dgm:prSet presAssocID="{9A1C7A68-3B97-4589-8F9E-5FF6A9CAAC89}" presName="tx1" presStyleLbl="revTx" presStyleIdx="3" presStyleCnt="7"/>
      <dgm:spPr/>
    </dgm:pt>
    <dgm:pt modelId="{C8D8AC74-DFFF-054D-8424-105CC964625F}" type="pres">
      <dgm:prSet presAssocID="{9A1C7A68-3B97-4589-8F9E-5FF6A9CAAC89}" presName="vert1" presStyleCnt="0"/>
      <dgm:spPr/>
    </dgm:pt>
    <dgm:pt modelId="{66017238-9A1D-A041-8300-4257134F9020}" type="pres">
      <dgm:prSet presAssocID="{69B0F59E-8214-46B1-81F3-FEA0769D9D28}" presName="thickLine" presStyleLbl="alignNode1" presStyleIdx="4" presStyleCnt="7"/>
      <dgm:spPr/>
    </dgm:pt>
    <dgm:pt modelId="{A0A7A2B7-9C7E-6C44-90D6-81F74ACDB0DF}" type="pres">
      <dgm:prSet presAssocID="{69B0F59E-8214-46B1-81F3-FEA0769D9D28}" presName="horz1" presStyleCnt="0"/>
      <dgm:spPr/>
    </dgm:pt>
    <dgm:pt modelId="{7FF706E7-0AD6-C449-AF37-998AE94A6C39}" type="pres">
      <dgm:prSet presAssocID="{69B0F59E-8214-46B1-81F3-FEA0769D9D28}" presName="tx1" presStyleLbl="revTx" presStyleIdx="4" presStyleCnt="7"/>
      <dgm:spPr/>
    </dgm:pt>
    <dgm:pt modelId="{765E817F-B886-F343-B8DA-304D0C9149D6}" type="pres">
      <dgm:prSet presAssocID="{69B0F59E-8214-46B1-81F3-FEA0769D9D28}" presName="vert1" presStyleCnt="0"/>
      <dgm:spPr/>
    </dgm:pt>
    <dgm:pt modelId="{EC3665CD-B8AC-E847-B3CD-D062F4C83F75}" type="pres">
      <dgm:prSet presAssocID="{D5644BEB-97FB-410A-9829-731CEAAA73E9}" presName="thickLine" presStyleLbl="alignNode1" presStyleIdx="5" presStyleCnt="7"/>
      <dgm:spPr/>
    </dgm:pt>
    <dgm:pt modelId="{535048A3-55A9-6146-9F0C-7476722C9815}" type="pres">
      <dgm:prSet presAssocID="{D5644BEB-97FB-410A-9829-731CEAAA73E9}" presName="horz1" presStyleCnt="0"/>
      <dgm:spPr/>
    </dgm:pt>
    <dgm:pt modelId="{4949D6F3-DE93-E14D-A6B6-E79B6F890DFD}" type="pres">
      <dgm:prSet presAssocID="{D5644BEB-97FB-410A-9829-731CEAAA73E9}" presName="tx1" presStyleLbl="revTx" presStyleIdx="5" presStyleCnt="7"/>
      <dgm:spPr/>
    </dgm:pt>
    <dgm:pt modelId="{1256C6AD-A5BA-F14D-8775-BD0BE140AC3F}" type="pres">
      <dgm:prSet presAssocID="{D5644BEB-97FB-410A-9829-731CEAAA73E9}" presName="vert1" presStyleCnt="0"/>
      <dgm:spPr/>
    </dgm:pt>
    <dgm:pt modelId="{906788B4-468F-844D-A4BA-4E80F0DE4A3D}" type="pres">
      <dgm:prSet presAssocID="{EC00A340-3E7D-4B30-A681-E56D9856017F}" presName="thickLine" presStyleLbl="alignNode1" presStyleIdx="6" presStyleCnt="7"/>
      <dgm:spPr/>
    </dgm:pt>
    <dgm:pt modelId="{55593FB3-6C32-E44E-A3AB-B1E9AAE3543B}" type="pres">
      <dgm:prSet presAssocID="{EC00A340-3E7D-4B30-A681-E56D9856017F}" presName="horz1" presStyleCnt="0"/>
      <dgm:spPr/>
    </dgm:pt>
    <dgm:pt modelId="{57DC962B-B016-1845-913B-DB7055C25F0A}" type="pres">
      <dgm:prSet presAssocID="{EC00A340-3E7D-4B30-A681-E56D9856017F}" presName="tx1" presStyleLbl="revTx" presStyleIdx="6" presStyleCnt="7"/>
      <dgm:spPr/>
    </dgm:pt>
    <dgm:pt modelId="{A1F4EF5B-ADE4-ED49-B2CA-32F817F95536}" type="pres">
      <dgm:prSet presAssocID="{EC00A340-3E7D-4B30-A681-E56D9856017F}" presName="vert1" presStyleCnt="0"/>
      <dgm:spPr/>
    </dgm:pt>
  </dgm:ptLst>
  <dgm:cxnLst>
    <dgm:cxn modelId="{3ACF693A-B0CE-4F93-B691-E32E5AC6E46E}" srcId="{9171C069-8DCC-423C-A4A7-DDDE6CFE5823}" destId="{DA18F55E-ABE2-44B0-AB97-DA33960DB27B}" srcOrd="1" destOrd="0" parTransId="{B279D695-7D9F-445A-9158-1E1DC0A7C024}" sibTransId="{CD4B0DC5-0B25-4384-B9A7-EF616C76D9B5}"/>
    <dgm:cxn modelId="{6F286C3E-CC44-4E8D-B504-5D0569CEA89A}" srcId="{9171C069-8DCC-423C-A4A7-DDDE6CFE5823}" destId="{9A1C7A68-3B97-4589-8F9E-5FF6A9CAAC89}" srcOrd="3" destOrd="0" parTransId="{A6E16196-248B-4E40-B5E0-9D6E7A841569}" sibTransId="{B0291CEB-09BA-483B-8B5E-B07D6CE047C5}"/>
    <dgm:cxn modelId="{BD51B668-0FDC-ED4F-95ED-0B91B6FC6962}" srcId="{9171C069-8DCC-423C-A4A7-DDDE6CFE5823}" destId="{57C372B5-84E6-FE4A-AFA9-144DFFCB9CE0}" srcOrd="0" destOrd="0" parTransId="{A206CF75-9224-7845-9688-E74D68378E20}" sibTransId="{F57B899D-53AA-F54D-AF2C-7136D305DDCA}"/>
    <dgm:cxn modelId="{01A9BF7A-A577-4DA5-A965-CC0C14812A2D}" srcId="{9171C069-8DCC-423C-A4A7-DDDE6CFE5823}" destId="{2E6A5716-D22A-4C11-BC97-D403349A4721}" srcOrd="2" destOrd="0" parTransId="{5E38BC26-F015-4805-B3C7-9723D4017170}" sibTransId="{F81FDB7E-FF8E-4F40-8D65-A2F90BD4A77B}"/>
    <dgm:cxn modelId="{BBD049A8-284E-435D-9187-00C692908E23}" srcId="{9171C069-8DCC-423C-A4A7-DDDE6CFE5823}" destId="{EC00A340-3E7D-4B30-A681-E56D9856017F}" srcOrd="6" destOrd="0" parTransId="{E7CB255C-95C3-4893-87E9-DF10D353F0EF}" sibTransId="{FAB7AE19-B957-40DB-A8F2-B321D8373D4F}"/>
    <dgm:cxn modelId="{221DAEAA-B6E7-624F-9B2D-0277B114A3C2}" type="presOf" srcId="{9171C069-8DCC-423C-A4A7-DDDE6CFE5823}" destId="{2FA9A842-3548-804B-ADFA-D2478075AF0E}" srcOrd="0" destOrd="0" presId="urn:microsoft.com/office/officeart/2008/layout/LinedList"/>
    <dgm:cxn modelId="{D2EE6CAC-9F5F-194E-9E63-E7E7BD1182E0}" type="presOf" srcId="{D5644BEB-97FB-410A-9829-731CEAAA73E9}" destId="{4949D6F3-DE93-E14D-A6B6-E79B6F890DFD}" srcOrd="0" destOrd="0" presId="urn:microsoft.com/office/officeart/2008/layout/LinedList"/>
    <dgm:cxn modelId="{43871BAD-B845-514B-8170-C5A1DED213C2}" type="presOf" srcId="{57C372B5-84E6-FE4A-AFA9-144DFFCB9CE0}" destId="{6F6EEEA8-48C7-AA4D-BA0B-3982AED201F3}" srcOrd="0" destOrd="0" presId="urn:microsoft.com/office/officeart/2008/layout/LinedList"/>
    <dgm:cxn modelId="{7FEF5FAD-6099-4988-99F0-4AFDB5998CDD}" srcId="{9171C069-8DCC-423C-A4A7-DDDE6CFE5823}" destId="{69B0F59E-8214-46B1-81F3-FEA0769D9D28}" srcOrd="4" destOrd="0" parTransId="{C12F4D81-10F2-4E4B-BBE9-83E5D90FC821}" sibTransId="{73913232-7068-433E-B8CE-C1A99AB03C35}"/>
    <dgm:cxn modelId="{53526DBB-DEA7-5A4A-BF77-50D68E973BB9}" type="presOf" srcId="{EC00A340-3E7D-4B30-A681-E56D9856017F}" destId="{57DC962B-B016-1845-913B-DB7055C25F0A}" srcOrd="0" destOrd="0" presId="urn:microsoft.com/office/officeart/2008/layout/LinedList"/>
    <dgm:cxn modelId="{4D11BCC1-3877-2848-AB1F-37EE15014B63}" type="presOf" srcId="{69B0F59E-8214-46B1-81F3-FEA0769D9D28}" destId="{7FF706E7-0AD6-C449-AF37-998AE94A6C39}" srcOrd="0" destOrd="0" presId="urn:microsoft.com/office/officeart/2008/layout/LinedList"/>
    <dgm:cxn modelId="{B02C3DD2-9486-4A6A-8493-91B62DDCB7F6}" srcId="{9171C069-8DCC-423C-A4A7-DDDE6CFE5823}" destId="{D5644BEB-97FB-410A-9829-731CEAAA73E9}" srcOrd="5" destOrd="0" parTransId="{E0962432-FC8C-40A3-92A6-E39DF1849834}" sibTransId="{D8CDE0C9-8541-4291-96CA-E4E5331206ED}"/>
    <dgm:cxn modelId="{2EE5AAD2-3496-0F4F-A407-2F595A1C1844}" type="presOf" srcId="{9A1C7A68-3B97-4589-8F9E-5FF6A9CAAC89}" destId="{65B5FEB9-AE70-344E-9FAB-3D1B088068B9}" srcOrd="0" destOrd="0" presId="urn:microsoft.com/office/officeart/2008/layout/LinedList"/>
    <dgm:cxn modelId="{785B34E0-5A8B-EE44-9A70-9C17DC1D11A5}" type="presOf" srcId="{2E6A5716-D22A-4C11-BC97-D403349A4721}" destId="{B7ADC466-33A8-A047-A8D6-E47AF42B8313}" srcOrd="0" destOrd="0" presId="urn:microsoft.com/office/officeart/2008/layout/LinedList"/>
    <dgm:cxn modelId="{5A5EF1FA-E283-C441-8693-DFD857D5A54D}" type="presOf" srcId="{DA18F55E-ABE2-44B0-AB97-DA33960DB27B}" destId="{45850FAD-3BA9-0E46-9E81-C89282B349A2}" srcOrd="0" destOrd="0" presId="urn:microsoft.com/office/officeart/2008/layout/LinedList"/>
    <dgm:cxn modelId="{C6E2A80C-F10A-D84D-89A2-5CF0DEAA4FCE}" type="presParOf" srcId="{2FA9A842-3548-804B-ADFA-D2478075AF0E}" destId="{034AAE14-12E6-B840-AEC3-4EDAC97B719B}" srcOrd="0" destOrd="0" presId="urn:microsoft.com/office/officeart/2008/layout/LinedList"/>
    <dgm:cxn modelId="{068082EB-A9B7-6D46-B815-D54B17657894}" type="presParOf" srcId="{2FA9A842-3548-804B-ADFA-D2478075AF0E}" destId="{C9A0B401-980C-F342-B5DB-544E6B981EBF}" srcOrd="1" destOrd="0" presId="urn:microsoft.com/office/officeart/2008/layout/LinedList"/>
    <dgm:cxn modelId="{4A171353-7A0B-3245-883A-A8DF38788611}" type="presParOf" srcId="{C9A0B401-980C-F342-B5DB-544E6B981EBF}" destId="{6F6EEEA8-48C7-AA4D-BA0B-3982AED201F3}" srcOrd="0" destOrd="0" presId="urn:microsoft.com/office/officeart/2008/layout/LinedList"/>
    <dgm:cxn modelId="{46C7F6BD-559A-E745-8822-D6CAD1F0873E}" type="presParOf" srcId="{C9A0B401-980C-F342-B5DB-544E6B981EBF}" destId="{C9CE6274-3061-214B-AB91-F2496933BBF2}" srcOrd="1" destOrd="0" presId="urn:microsoft.com/office/officeart/2008/layout/LinedList"/>
    <dgm:cxn modelId="{5A8B5758-B91B-814B-8BFF-21D1FD80F42D}" type="presParOf" srcId="{2FA9A842-3548-804B-ADFA-D2478075AF0E}" destId="{BDDB3174-112A-5943-B618-0FF47CDEF0F9}" srcOrd="2" destOrd="0" presId="urn:microsoft.com/office/officeart/2008/layout/LinedList"/>
    <dgm:cxn modelId="{2CC6E818-446E-1A46-B00E-C4ECD99D7B02}" type="presParOf" srcId="{2FA9A842-3548-804B-ADFA-D2478075AF0E}" destId="{24975A96-1745-5A42-B5F8-F2528DED9432}" srcOrd="3" destOrd="0" presId="urn:microsoft.com/office/officeart/2008/layout/LinedList"/>
    <dgm:cxn modelId="{33474B70-B355-BD43-B6C5-FE0253CDCFF7}" type="presParOf" srcId="{24975A96-1745-5A42-B5F8-F2528DED9432}" destId="{45850FAD-3BA9-0E46-9E81-C89282B349A2}" srcOrd="0" destOrd="0" presId="urn:microsoft.com/office/officeart/2008/layout/LinedList"/>
    <dgm:cxn modelId="{38DFCF3B-CFB8-EE4F-92D0-33FBA5596843}" type="presParOf" srcId="{24975A96-1745-5A42-B5F8-F2528DED9432}" destId="{3BAE3641-362A-9448-8864-F6E5F8AED57B}" srcOrd="1" destOrd="0" presId="urn:microsoft.com/office/officeart/2008/layout/LinedList"/>
    <dgm:cxn modelId="{3BB1970D-06DD-914A-8987-1469B45A709F}" type="presParOf" srcId="{2FA9A842-3548-804B-ADFA-D2478075AF0E}" destId="{84F7D203-FAD7-184A-BD2A-DDC2D6F803FF}" srcOrd="4" destOrd="0" presId="urn:microsoft.com/office/officeart/2008/layout/LinedList"/>
    <dgm:cxn modelId="{3FA7D9D2-7797-7C48-AEF8-D8C69E5FDCAB}" type="presParOf" srcId="{2FA9A842-3548-804B-ADFA-D2478075AF0E}" destId="{42BB4121-78BF-F04B-9543-413DADC2DAC6}" srcOrd="5" destOrd="0" presId="urn:microsoft.com/office/officeart/2008/layout/LinedList"/>
    <dgm:cxn modelId="{FE04DD7F-4F69-7145-8613-BF14ACFC37EF}" type="presParOf" srcId="{42BB4121-78BF-F04B-9543-413DADC2DAC6}" destId="{B7ADC466-33A8-A047-A8D6-E47AF42B8313}" srcOrd="0" destOrd="0" presId="urn:microsoft.com/office/officeart/2008/layout/LinedList"/>
    <dgm:cxn modelId="{AF835160-7170-9F45-80C4-81AEBE17C5DF}" type="presParOf" srcId="{42BB4121-78BF-F04B-9543-413DADC2DAC6}" destId="{B3D0DFF6-F204-464E-94A1-F2D01C35A64B}" srcOrd="1" destOrd="0" presId="urn:microsoft.com/office/officeart/2008/layout/LinedList"/>
    <dgm:cxn modelId="{9F4924A3-FFD2-FF4B-82D2-7D9D6FDBE411}" type="presParOf" srcId="{2FA9A842-3548-804B-ADFA-D2478075AF0E}" destId="{A0C3FA67-E198-0246-91F7-D9CFA8352D99}" srcOrd="6" destOrd="0" presId="urn:microsoft.com/office/officeart/2008/layout/LinedList"/>
    <dgm:cxn modelId="{657BE62C-CF28-AB4E-8F91-BD9811C53AAC}" type="presParOf" srcId="{2FA9A842-3548-804B-ADFA-D2478075AF0E}" destId="{DEDAEC3E-F250-1745-967E-2C9F50C4DBA4}" srcOrd="7" destOrd="0" presId="urn:microsoft.com/office/officeart/2008/layout/LinedList"/>
    <dgm:cxn modelId="{FAACD4DA-8A8F-E445-B51B-3B5E13790703}" type="presParOf" srcId="{DEDAEC3E-F250-1745-967E-2C9F50C4DBA4}" destId="{65B5FEB9-AE70-344E-9FAB-3D1B088068B9}" srcOrd="0" destOrd="0" presId="urn:microsoft.com/office/officeart/2008/layout/LinedList"/>
    <dgm:cxn modelId="{A14A0E15-9861-C04F-97CF-6DEBAD22B3D3}" type="presParOf" srcId="{DEDAEC3E-F250-1745-967E-2C9F50C4DBA4}" destId="{C8D8AC74-DFFF-054D-8424-105CC964625F}" srcOrd="1" destOrd="0" presId="urn:microsoft.com/office/officeart/2008/layout/LinedList"/>
    <dgm:cxn modelId="{22CFA105-1712-6741-930A-7C576CE05900}" type="presParOf" srcId="{2FA9A842-3548-804B-ADFA-D2478075AF0E}" destId="{66017238-9A1D-A041-8300-4257134F9020}" srcOrd="8" destOrd="0" presId="urn:microsoft.com/office/officeart/2008/layout/LinedList"/>
    <dgm:cxn modelId="{3BC7419F-A568-B643-A78A-C16E54833603}" type="presParOf" srcId="{2FA9A842-3548-804B-ADFA-D2478075AF0E}" destId="{A0A7A2B7-9C7E-6C44-90D6-81F74ACDB0DF}" srcOrd="9" destOrd="0" presId="urn:microsoft.com/office/officeart/2008/layout/LinedList"/>
    <dgm:cxn modelId="{92FBF224-CC26-7342-B5D4-F223D468E723}" type="presParOf" srcId="{A0A7A2B7-9C7E-6C44-90D6-81F74ACDB0DF}" destId="{7FF706E7-0AD6-C449-AF37-998AE94A6C39}" srcOrd="0" destOrd="0" presId="urn:microsoft.com/office/officeart/2008/layout/LinedList"/>
    <dgm:cxn modelId="{83144F02-3A98-714C-9E8A-37140A4332F5}" type="presParOf" srcId="{A0A7A2B7-9C7E-6C44-90D6-81F74ACDB0DF}" destId="{765E817F-B886-F343-B8DA-304D0C9149D6}" srcOrd="1" destOrd="0" presId="urn:microsoft.com/office/officeart/2008/layout/LinedList"/>
    <dgm:cxn modelId="{9AC5EC64-69E0-5F46-982C-C6D96B0089C4}" type="presParOf" srcId="{2FA9A842-3548-804B-ADFA-D2478075AF0E}" destId="{EC3665CD-B8AC-E847-B3CD-D062F4C83F75}" srcOrd="10" destOrd="0" presId="urn:microsoft.com/office/officeart/2008/layout/LinedList"/>
    <dgm:cxn modelId="{C5C7EE8F-0B18-5449-8DB3-C7107931FD65}" type="presParOf" srcId="{2FA9A842-3548-804B-ADFA-D2478075AF0E}" destId="{535048A3-55A9-6146-9F0C-7476722C9815}" srcOrd="11" destOrd="0" presId="urn:microsoft.com/office/officeart/2008/layout/LinedList"/>
    <dgm:cxn modelId="{041F12CA-F938-CA4A-A6FC-019CB8C544BB}" type="presParOf" srcId="{535048A3-55A9-6146-9F0C-7476722C9815}" destId="{4949D6F3-DE93-E14D-A6B6-E79B6F890DFD}" srcOrd="0" destOrd="0" presId="urn:microsoft.com/office/officeart/2008/layout/LinedList"/>
    <dgm:cxn modelId="{36FE4FD1-B172-7340-806D-6E16AD9B74BA}" type="presParOf" srcId="{535048A3-55A9-6146-9F0C-7476722C9815}" destId="{1256C6AD-A5BA-F14D-8775-BD0BE140AC3F}" srcOrd="1" destOrd="0" presId="urn:microsoft.com/office/officeart/2008/layout/LinedList"/>
    <dgm:cxn modelId="{80D2A215-D8C1-724A-8393-97AB513E45A4}" type="presParOf" srcId="{2FA9A842-3548-804B-ADFA-D2478075AF0E}" destId="{906788B4-468F-844D-A4BA-4E80F0DE4A3D}" srcOrd="12" destOrd="0" presId="urn:microsoft.com/office/officeart/2008/layout/LinedList"/>
    <dgm:cxn modelId="{9F53AB8B-0B03-0140-B9F8-72272B82CC62}" type="presParOf" srcId="{2FA9A842-3548-804B-ADFA-D2478075AF0E}" destId="{55593FB3-6C32-E44E-A3AB-B1E9AAE3543B}" srcOrd="13" destOrd="0" presId="urn:microsoft.com/office/officeart/2008/layout/LinedList"/>
    <dgm:cxn modelId="{68F5EAC4-538E-F747-A276-9D2C7AC33C7E}" type="presParOf" srcId="{55593FB3-6C32-E44E-A3AB-B1E9AAE3543B}" destId="{57DC962B-B016-1845-913B-DB7055C25F0A}" srcOrd="0" destOrd="0" presId="urn:microsoft.com/office/officeart/2008/layout/LinedList"/>
    <dgm:cxn modelId="{BD699291-7B1D-1C42-B4EF-336805000BAE}" type="presParOf" srcId="{55593FB3-6C32-E44E-A3AB-B1E9AAE3543B}" destId="{A1F4EF5B-ADE4-ED49-B2CA-32F817F955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4AD0D8-9B6E-49EA-9133-E31C80071673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9B1A15-7763-4525-9D03-174A36C3A9F8}">
      <dgm:prSet custT="1"/>
      <dgm:spPr/>
      <dgm:t>
        <a:bodyPr/>
        <a:lstStyle/>
        <a:p>
          <a:r>
            <a:rPr lang="en-GB" sz="3600" dirty="0"/>
            <a:t>Yearly consumption at Blackburn alone CO2 Equivalent to:</a:t>
          </a:r>
          <a:endParaRPr lang="en-US" sz="3600" dirty="0"/>
        </a:p>
      </dgm:t>
    </dgm:pt>
    <dgm:pt modelId="{E58A2C8C-20D1-46BC-925A-4A840BF82A47}" type="parTrans" cxnId="{FC2A8171-014D-408F-BD6B-CF5D356F78EE}">
      <dgm:prSet/>
      <dgm:spPr/>
      <dgm:t>
        <a:bodyPr/>
        <a:lstStyle/>
        <a:p>
          <a:endParaRPr lang="en-US"/>
        </a:p>
      </dgm:t>
    </dgm:pt>
    <dgm:pt modelId="{1E26B1B2-E4E9-4021-B3BA-FD6086D17BF5}" type="sibTrans" cxnId="{FC2A8171-014D-408F-BD6B-CF5D356F78EE}">
      <dgm:prSet/>
      <dgm:spPr/>
      <dgm:t>
        <a:bodyPr/>
        <a:lstStyle/>
        <a:p>
          <a:endParaRPr lang="en-US"/>
        </a:p>
      </dgm:t>
    </dgm:pt>
    <dgm:pt modelId="{389491FA-0AE3-4F49-9415-A43AB9FA529E}">
      <dgm:prSet/>
      <dgm:spPr/>
      <dgm:t>
        <a:bodyPr/>
        <a:lstStyle/>
        <a:p>
          <a:r>
            <a:rPr lang="en-GB" dirty="0"/>
            <a:t>Running 1L flow via sevoflurane vaporiser for 215 Years</a:t>
          </a:r>
          <a:endParaRPr lang="en-US" dirty="0"/>
        </a:p>
      </dgm:t>
    </dgm:pt>
    <dgm:pt modelId="{C0DC8B8D-6D26-4575-B852-2A8FDA4C8503}" type="parTrans" cxnId="{A8EA564E-1AE8-4E00-937C-95528A8A6E42}">
      <dgm:prSet/>
      <dgm:spPr/>
      <dgm:t>
        <a:bodyPr/>
        <a:lstStyle/>
        <a:p>
          <a:endParaRPr lang="en-US"/>
        </a:p>
      </dgm:t>
    </dgm:pt>
    <dgm:pt modelId="{E60ABFFC-AF10-4317-B0DF-F7CF631CD094}" type="sibTrans" cxnId="{A8EA564E-1AE8-4E00-937C-95528A8A6E42}">
      <dgm:prSet/>
      <dgm:spPr/>
      <dgm:t>
        <a:bodyPr/>
        <a:lstStyle/>
        <a:p>
          <a:endParaRPr lang="en-US"/>
        </a:p>
      </dgm:t>
    </dgm:pt>
    <dgm:pt modelId="{E248E323-3854-4784-8C40-D63F1443955B}">
      <dgm:prSet/>
      <dgm:spPr/>
      <dgm:t>
        <a:bodyPr/>
        <a:lstStyle/>
        <a:p>
          <a:r>
            <a:rPr lang="en-GB" dirty="0"/>
            <a:t>Equivalent to the emissions of 450 households for a year</a:t>
          </a:r>
          <a:endParaRPr lang="en-US" dirty="0"/>
        </a:p>
      </dgm:t>
    </dgm:pt>
    <dgm:pt modelId="{DE9B49C4-8B64-497D-B7F0-D9BC6F84B538}" type="parTrans" cxnId="{32AF9253-F49D-4C96-9327-1E912CEBD645}">
      <dgm:prSet/>
      <dgm:spPr/>
      <dgm:t>
        <a:bodyPr/>
        <a:lstStyle/>
        <a:p>
          <a:endParaRPr lang="en-US"/>
        </a:p>
      </dgm:t>
    </dgm:pt>
    <dgm:pt modelId="{C605E699-9C5E-4A98-8961-345CE713722D}" type="sibTrans" cxnId="{32AF9253-F49D-4C96-9327-1E912CEBD645}">
      <dgm:prSet/>
      <dgm:spPr/>
      <dgm:t>
        <a:bodyPr/>
        <a:lstStyle/>
        <a:p>
          <a:endParaRPr lang="en-US"/>
        </a:p>
      </dgm:t>
    </dgm:pt>
    <dgm:pt modelId="{2544F887-1CFC-4816-BBCE-77D4E36575FF}">
      <dgm:prSet/>
      <dgm:spPr/>
      <dgm:t>
        <a:bodyPr/>
        <a:lstStyle/>
        <a:p>
          <a:r>
            <a:rPr lang="en-GB" b="1" u="sng" dirty="0"/>
            <a:t>Driving to the moon almost 26 times over!</a:t>
          </a:r>
          <a:endParaRPr lang="en-US" u="sng" dirty="0"/>
        </a:p>
      </dgm:t>
    </dgm:pt>
    <dgm:pt modelId="{0DFC9E43-17A2-4AEB-8969-25AABDA2A701}" type="parTrans" cxnId="{E5CA737A-4129-423D-8DF8-8753936C7E21}">
      <dgm:prSet/>
      <dgm:spPr/>
      <dgm:t>
        <a:bodyPr/>
        <a:lstStyle/>
        <a:p>
          <a:endParaRPr lang="en-US"/>
        </a:p>
      </dgm:t>
    </dgm:pt>
    <dgm:pt modelId="{26C2D625-24B3-436A-978B-CB52ECE43793}" type="sibTrans" cxnId="{E5CA737A-4129-423D-8DF8-8753936C7E21}">
      <dgm:prSet/>
      <dgm:spPr/>
      <dgm:t>
        <a:bodyPr/>
        <a:lstStyle/>
        <a:p>
          <a:endParaRPr lang="en-US"/>
        </a:p>
      </dgm:t>
    </dgm:pt>
    <dgm:pt modelId="{FFEDE7CD-664E-8C45-821F-8E7D2CF888A8}" type="pres">
      <dgm:prSet presAssocID="{704AD0D8-9B6E-49EA-9133-E31C80071673}" presName="linear" presStyleCnt="0">
        <dgm:presLayoutVars>
          <dgm:animLvl val="lvl"/>
          <dgm:resizeHandles val="exact"/>
        </dgm:presLayoutVars>
      </dgm:prSet>
      <dgm:spPr/>
    </dgm:pt>
    <dgm:pt modelId="{C15CA28F-CF79-BF48-AF92-5A34B114A1B3}" type="pres">
      <dgm:prSet presAssocID="{129B1A15-7763-4525-9D03-174A36C3A9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DE4DD21-7078-6B47-AD1F-B07C31FBE92C}" type="pres">
      <dgm:prSet presAssocID="{129B1A15-7763-4525-9D03-174A36C3A9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76662C-1DD2-5C4B-97A9-31B6DE391BBD}" type="presOf" srcId="{389491FA-0AE3-4F49-9415-A43AB9FA529E}" destId="{EDE4DD21-7078-6B47-AD1F-B07C31FBE92C}" srcOrd="0" destOrd="0" presId="urn:microsoft.com/office/officeart/2005/8/layout/vList2"/>
    <dgm:cxn modelId="{A8EA564E-1AE8-4E00-937C-95528A8A6E42}" srcId="{129B1A15-7763-4525-9D03-174A36C3A9F8}" destId="{389491FA-0AE3-4F49-9415-A43AB9FA529E}" srcOrd="0" destOrd="0" parTransId="{C0DC8B8D-6D26-4575-B852-2A8FDA4C8503}" sibTransId="{E60ABFFC-AF10-4317-B0DF-F7CF631CD094}"/>
    <dgm:cxn modelId="{FC2A8171-014D-408F-BD6B-CF5D356F78EE}" srcId="{704AD0D8-9B6E-49EA-9133-E31C80071673}" destId="{129B1A15-7763-4525-9D03-174A36C3A9F8}" srcOrd="0" destOrd="0" parTransId="{E58A2C8C-20D1-46BC-925A-4A840BF82A47}" sibTransId="{1E26B1B2-E4E9-4021-B3BA-FD6086D17BF5}"/>
    <dgm:cxn modelId="{32AF9253-F49D-4C96-9327-1E912CEBD645}" srcId="{129B1A15-7763-4525-9D03-174A36C3A9F8}" destId="{E248E323-3854-4784-8C40-D63F1443955B}" srcOrd="1" destOrd="0" parTransId="{DE9B49C4-8B64-497D-B7F0-D9BC6F84B538}" sibTransId="{C605E699-9C5E-4A98-8961-345CE713722D}"/>
    <dgm:cxn modelId="{E5CA737A-4129-423D-8DF8-8753936C7E21}" srcId="{129B1A15-7763-4525-9D03-174A36C3A9F8}" destId="{2544F887-1CFC-4816-BBCE-77D4E36575FF}" srcOrd="2" destOrd="0" parTransId="{0DFC9E43-17A2-4AEB-8969-25AABDA2A701}" sibTransId="{26C2D625-24B3-436A-978B-CB52ECE43793}"/>
    <dgm:cxn modelId="{19FB9586-8C0F-9B44-AEE5-AE076A8B9870}" type="presOf" srcId="{704AD0D8-9B6E-49EA-9133-E31C80071673}" destId="{FFEDE7CD-664E-8C45-821F-8E7D2CF888A8}" srcOrd="0" destOrd="0" presId="urn:microsoft.com/office/officeart/2005/8/layout/vList2"/>
    <dgm:cxn modelId="{91D3A2A2-FF85-C44E-B4DD-EE7654667D5E}" type="presOf" srcId="{E248E323-3854-4784-8C40-D63F1443955B}" destId="{EDE4DD21-7078-6B47-AD1F-B07C31FBE92C}" srcOrd="0" destOrd="1" presId="urn:microsoft.com/office/officeart/2005/8/layout/vList2"/>
    <dgm:cxn modelId="{A802BEAC-35A9-C44D-A3B3-F79607837A10}" type="presOf" srcId="{2544F887-1CFC-4816-BBCE-77D4E36575FF}" destId="{EDE4DD21-7078-6B47-AD1F-B07C31FBE92C}" srcOrd="0" destOrd="2" presId="urn:microsoft.com/office/officeart/2005/8/layout/vList2"/>
    <dgm:cxn modelId="{3E28ABAD-2C83-B141-8809-0B0B2412FA75}" type="presOf" srcId="{129B1A15-7763-4525-9D03-174A36C3A9F8}" destId="{C15CA28F-CF79-BF48-AF92-5A34B114A1B3}" srcOrd="0" destOrd="0" presId="urn:microsoft.com/office/officeart/2005/8/layout/vList2"/>
    <dgm:cxn modelId="{FAEEEEB0-63B6-344C-ACAF-0AB188B1A019}" type="presParOf" srcId="{FFEDE7CD-664E-8C45-821F-8E7D2CF888A8}" destId="{C15CA28F-CF79-BF48-AF92-5A34B114A1B3}" srcOrd="0" destOrd="0" presId="urn:microsoft.com/office/officeart/2005/8/layout/vList2"/>
    <dgm:cxn modelId="{6299E15D-65AA-2A43-A8E4-05A4747B883D}" type="presParOf" srcId="{FFEDE7CD-664E-8C45-821F-8E7D2CF888A8}" destId="{EDE4DD21-7078-6B47-AD1F-B07C31FBE92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C1CD5F-035C-43BB-87A8-4DC8159527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8B1950-3AB0-4BA7-BB22-447B86C138D9}">
      <dgm:prSet/>
      <dgm:spPr/>
      <dgm:t>
        <a:bodyPr/>
        <a:lstStyle/>
        <a:p>
          <a:r>
            <a:rPr lang="en-US"/>
            <a:t>Annual cost savings of £12,500</a:t>
          </a:r>
        </a:p>
      </dgm:t>
    </dgm:pt>
    <dgm:pt modelId="{A63427A3-3A9E-4AF8-9C79-34FEC60A80B3}" type="parTrans" cxnId="{956D307C-2F3D-463C-85C1-5D914DFB240A}">
      <dgm:prSet/>
      <dgm:spPr/>
      <dgm:t>
        <a:bodyPr/>
        <a:lstStyle/>
        <a:p>
          <a:endParaRPr lang="en-US"/>
        </a:p>
      </dgm:t>
    </dgm:pt>
    <dgm:pt modelId="{697A1EE1-E335-4CC1-8A60-56D5C7085474}" type="sibTrans" cxnId="{956D307C-2F3D-463C-85C1-5D914DFB240A}">
      <dgm:prSet/>
      <dgm:spPr/>
      <dgm:t>
        <a:bodyPr/>
        <a:lstStyle/>
        <a:p>
          <a:endParaRPr lang="en-US"/>
        </a:p>
      </dgm:t>
    </dgm:pt>
    <dgm:pt modelId="{6455F087-9B4C-4BE9-9F68-350C417C4D89}">
      <dgm:prSet/>
      <dgm:spPr/>
      <dgm:t>
        <a:bodyPr/>
        <a:lstStyle/>
        <a:p>
          <a:r>
            <a:rPr lang="en-US"/>
            <a:t>Annual environmental saving of 2515 tonnes CO2e</a:t>
          </a:r>
        </a:p>
      </dgm:t>
    </dgm:pt>
    <dgm:pt modelId="{A50A2E64-B42A-4158-8B35-1FB713DC0805}" type="parTrans" cxnId="{4B546F5D-E320-4586-9D5F-4F97DBC8A406}">
      <dgm:prSet/>
      <dgm:spPr/>
      <dgm:t>
        <a:bodyPr/>
        <a:lstStyle/>
        <a:p>
          <a:endParaRPr lang="en-US"/>
        </a:p>
      </dgm:t>
    </dgm:pt>
    <dgm:pt modelId="{EF44F8DF-9B15-4145-9D9A-4BB977DC6880}" type="sibTrans" cxnId="{4B546F5D-E320-4586-9D5F-4F97DBC8A406}">
      <dgm:prSet/>
      <dgm:spPr/>
      <dgm:t>
        <a:bodyPr/>
        <a:lstStyle/>
        <a:p>
          <a:endParaRPr lang="en-US"/>
        </a:p>
      </dgm:t>
    </dgm:pt>
    <dgm:pt modelId="{9FD9364B-26F5-4E6D-8151-FA28A48A0C19}">
      <dgm:prSet/>
      <dgm:spPr/>
      <dgm:t>
        <a:bodyPr/>
        <a:lstStyle/>
        <a:p>
          <a:r>
            <a:rPr lang="en-US"/>
            <a:t>Extrapolated 10 year savings are £125,000 and 25,000 tonnes of CO2</a:t>
          </a:r>
        </a:p>
      </dgm:t>
    </dgm:pt>
    <dgm:pt modelId="{12603DBD-BDE4-4EA8-AF69-AF82B45A1B8A}" type="parTrans" cxnId="{22D40D42-40CA-45F8-B796-03E0F10F355A}">
      <dgm:prSet/>
      <dgm:spPr/>
      <dgm:t>
        <a:bodyPr/>
        <a:lstStyle/>
        <a:p>
          <a:endParaRPr lang="en-US"/>
        </a:p>
      </dgm:t>
    </dgm:pt>
    <dgm:pt modelId="{C8D2DE4E-A399-4496-82E5-AD97BA235BA1}" type="sibTrans" cxnId="{22D40D42-40CA-45F8-B796-03E0F10F355A}">
      <dgm:prSet/>
      <dgm:spPr/>
      <dgm:t>
        <a:bodyPr/>
        <a:lstStyle/>
        <a:p>
          <a:endParaRPr lang="en-US"/>
        </a:p>
      </dgm:t>
    </dgm:pt>
    <dgm:pt modelId="{5205F7EB-8043-4F1B-8BCF-4E63FFB346BC}">
      <dgm:prSet/>
      <dgm:spPr/>
      <dgm:t>
        <a:bodyPr/>
        <a:lstStyle/>
        <a:p>
          <a:r>
            <a:rPr lang="en-US"/>
            <a:t>Small environmental savings today translate to huge savings in the future!</a:t>
          </a:r>
        </a:p>
      </dgm:t>
    </dgm:pt>
    <dgm:pt modelId="{5F856B87-4788-4784-9251-C56202E17977}" type="parTrans" cxnId="{BF361537-AD35-491E-AD72-EC96E4EA2FD5}">
      <dgm:prSet/>
      <dgm:spPr/>
      <dgm:t>
        <a:bodyPr/>
        <a:lstStyle/>
        <a:p>
          <a:endParaRPr lang="en-US"/>
        </a:p>
      </dgm:t>
    </dgm:pt>
    <dgm:pt modelId="{1B6DE905-0660-434C-82A2-AA1D52F50CC4}" type="sibTrans" cxnId="{BF361537-AD35-491E-AD72-EC96E4EA2FD5}">
      <dgm:prSet/>
      <dgm:spPr/>
      <dgm:t>
        <a:bodyPr/>
        <a:lstStyle/>
        <a:p>
          <a:endParaRPr lang="en-US"/>
        </a:p>
      </dgm:t>
    </dgm:pt>
    <dgm:pt modelId="{8FA0C9B8-4FC8-41D3-BA2A-090CBEF500AE}" type="pres">
      <dgm:prSet presAssocID="{BDC1CD5F-035C-43BB-87A8-4DC8159527A4}" presName="root" presStyleCnt="0">
        <dgm:presLayoutVars>
          <dgm:dir/>
          <dgm:resizeHandles val="exact"/>
        </dgm:presLayoutVars>
      </dgm:prSet>
      <dgm:spPr/>
    </dgm:pt>
    <dgm:pt modelId="{385C12E2-B901-4FF6-BAC1-1DAE57512C34}" type="pres">
      <dgm:prSet presAssocID="{CC8B1950-3AB0-4BA7-BB22-447B86C138D9}" presName="compNode" presStyleCnt="0"/>
      <dgm:spPr/>
    </dgm:pt>
    <dgm:pt modelId="{AEEF12A2-5153-4650-947C-686280057420}" type="pres">
      <dgm:prSet presAssocID="{CC8B1950-3AB0-4BA7-BB22-447B86C138D9}" presName="bgRect" presStyleLbl="bgShp" presStyleIdx="0" presStyleCnt="4"/>
      <dgm:spPr/>
    </dgm:pt>
    <dgm:pt modelId="{73A994A5-2353-4902-9895-0003DF000141}" type="pres">
      <dgm:prSet presAssocID="{CC8B1950-3AB0-4BA7-BB22-447B86C138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2CD9BC18-D825-4062-8E8B-D6109609819B}" type="pres">
      <dgm:prSet presAssocID="{CC8B1950-3AB0-4BA7-BB22-447B86C138D9}" presName="spaceRect" presStyleCnt="0"/>
      <dgm:spPr/>
    </dgm:pt>
    <dgm:pt modelId="{31E7B5E0-552E-488A-B44C-6E826B67358F}" type="pres">
      <dgm:prSet presAssocID="{CC8B1950-3AB0-4BA7-BB22-447B86C138D9}" presName="parTx" presStyleLbl="revTx" presStyleIdx="0" presStyleCnt="4">
        <dgm:presLayoutVars>
          <dgm:chMax val="0"/>
          <dgm:chPref val="0"/>
        </dgm:presLayoutVars>
      </dgm:prSet>
      <dgm:spPr/>
    </dgm:pt>
    <dgm:pt modelId="{56F11EF4-7368-448D-9E18-6BF8B58EFB64}" type="pres">
      <dgm:prSet presAssocID="{697A1EE1-E335-4CC1-8A60-56D5C7085474}" presName="sibTrans" presStyleCnt="0"/>
      <dgm:spPr/>
    </dgm:pt>
    <dgm:pt modelId="{5D022EAF-9044-45F7-8495-EB131FAEE6DD}" type="pres">
      <dgm:prSet presAssocID="{6455F087-9B4C-4BE9-9F68-350C417C4D89}" presName="compNode" presStyleCnt="0"/>
      <dgm:spPr/>
    </dgm:pt>
    <dgm:pt modelId="{EC4FF650-84BE-4A73-BEB0-8B47A9DB79FE}" type="pres">
      <dgm:prSet presAssocID="{6455F087-9B4C-4BE9-9F68-350C417C4D89}" presName="bgRect" presStyleLbl="bgShp" presStyleIdx="1" presStyleCnt="4"/>
      <dgm:spPr/>
    </dgm:pt>
    <dgm:pt modelId="{24D96D65-E453-4A7C-A1F5-8BB82CD4E820}" type="pres">
      <dgm:prSet presAssocID="{6455F087-9B4C-4BE9-9F68-350C417C4D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4197D3AD-B727-4CC8-9BC3-8FD0C218F44E}" type="pres">
      <dgm:prSet presAssocID="{6455F087-9B4C-4BE9-9F68-350C417C4D89}" presName="spaceRect" presStyleCnt="0"/>
      <dgm:spPr/>
    </dgm:pt>
    <dgm:pt modelId="{39B38C24-1505-49FF-8878-AC75F57971A1}" type="pres">
      <dgm:prSet presAssocID="{6455F087-9B4C-4BE9-9F68-350C417C4D89}" presName="parTx" presStyleLbl="revTx" presStyleIdx="1" presStyleCnt="4">
        <dgm:presLayoutVars>
          <dgm:chMax val="0"/>
          <dgm:chPref val="0"/>
        </dgm:presLayoutVars>
      </dgm:prSet>
      <dgm:spPr/>
    </dgm:pt>
    <dgm:pt modelId="{A0DBFCC7-8978-4D5E-A116-46CA6792A60E}" type="pres">
      <dgm:prSet presAssocID="{EF44F8DF-9B15-4145-9D9A-4BB977DC6880}" presName="sibTrans" presStyleCnt="0"/>
      <dgm:spPr/>
    </dgm:pt>
    <dgm:pt modelId="{CEC0ABE9-26FF-4F2C-8557-4B0D7DB90B11}" type="pres">
      <dgm:prSet presAssocID="{9FD9364B-26F5-4E6D-8151-FA28A48A0C19}" presName="compNode" presStyleCnt="0"/>
      <dgm:spPr/>
    </dgm:pt>
    <dgm:pt modelId="{0865A9F4-A564-4E72-BB1F-FBB62F23DDE3}" type="pres">
      <dgm:prSet presAssocID="{9FD9364B-26F5-4E6D-8151-FA28A48A0C19}" presName="bgRect" presStyleLbl="bgShp" presStyleIdx="2" presStyleCnt="4"/>
      <dgm:spPr/>
    </dgm:pt>
    <dgm:pt modelId="{EDED303A-517C-4D24-9CD9-9F2C0C84E4A2}" type="pres">
      <dgm:prSet presAssocID="{9FD9364B-26F5-4E6D-8151-FA28A48A0C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9AE66EB-7F5F-42C2-981E-4186F7648264}" type="pres">
      <dgm:prSet presAssocID="{9FD9364B-26F5-4E6D-8151-FA28A48A0C19}" presName="spaceRect" presStyleCnt="0"/>
      <dgm:spPr/>
    </dgm:pt>
    <dgm:pt modelId="{680A5F9D-3D9E-4170-97FE-D7CC7D253D3B}" type="pres">
      <dgm:prSet presAssocID="{9FD9364B-26F5-4E6D-8151-FA28A48A0C19}" presName="parTx" presStyleLbl="revTx" presStyleIdx="2" presStyleCnt="4">
        <dgm:presLayoutVars>
          <dgm:chMax val="0"/>
          <dgm:chPref val="0"/>
        </dgm:presLayoutVars>
      </dgm:prSet>
      <dgm:spPr/>
    </dgm:pt>
    <dgm:pt modelId="{50AE54D9-A393-4FFC-8732-D985602376D9}" type="pres">
      <dgm:prSet presAssocID="{C8D2DE4E-A399-4496-82E5-AD97BA235BA1}" presName="sibTrans" presStyleCnt="0"/>
      <dgm:spPr/>
    </dgm:pt>
    <dgm:pt modelId="{42C5DB0D-DC29-4453-951D-D4D499F50AE5}" type="pres">
      <dgm:prSet presAssocID="{5205F7EB-8043-4F1B-8BCF-4E63FFB346BC}" presName="compNode" presStyleCnt="0"/>
      <dgm:spPr/>
    </dgm:pt>
    <dgm:pt modelId="{6ED8056C-2597-47C7-AA83-C42CC4D21197}" type="pres">
      <dgm:prSet presAssocID="{5205F7EB-8043-4F1B-8BCF-4E63FFB346BC}" presName="bgRect" presStyleLbl="bgShp" presStyleIdx="3" presStyleCnt="4"/>
      <dgm:spPr/>
    </dgm:pt>
    <dgm:pt modelId="{7BAED3E9-5041-4E5C-B1D6-60B69D51EA75}" type="pres">
      <dgm:prSet presAssocID="{5205F7EB-8043-4F1B-8BCF-4E63FFB346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F8FACE3-2BDD-467E-9CAA-32777283B7F6}" type="pres">
      <dgm:prSet presAssocID="{5205F7EB-8043-4F1B-8BCF-4E63FFB346BC}" presName="spaceRect" presStyleCnt="0"/>
      <dgm:spPr/>
    </dgm:pt>
    <dgm:pt modelId="{A9E04CA7-0219-44DB-B2D5-AF3BDED15A1A}" type="pres">
      <dgm:prSet presAssocID="{5205F7EB-8043-4F1B-8BCF-4E63FFB346B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986F12-509F-447E-82CF-6A3F29168958}" type="presOf" srcId="{BDC1CD5F-035C-43BB-87A8-4DC8159527A4}" destId="{8FA0C9B8-4FC8-41D3-BA2A-090CBEF500AE}" srcOrd="0" destOrd="0" presId="urn:microsoft.com/office/officeart/2018/2/layout/IconVerticalSolidList"/>
    <dgm:cxn modelId="{672B3835-AD58-4AC0-A3CF-6056FC104F61}" type="presOf" srcId="{9FD9364B-26F5-4E6D-8151-FA28A48A0C19}" destId="{680A5F9D-3D9E-4170-97FE-D7CC7D253D3B}" srcOrd="0" destOrd="0" presId="urn:microsoft.com/office/officeart/2018/2/layout/IconVerticalSolidList"/>
    <dgm:cxn modelId="{1B890E37-BAB6-4F8B-9CE3-0BD4CBBD117B}" type="presOf" srcId="{5205F7EB-8043-4F1B-8BCF-4E63FFB346BC}" destId="{A9E04CA7-0219-44DB-B2D5-AF3BDED15A1A}" srcOrd="0" destOrd="0" presId="urn:microsoft.com/office/officeart/2018/2/layout/IconVerticalSolidList"/>
    <dgm:cxn modelId="{BF361537-AD35-491E-AD72-EC96E4EA2FD5}" srcId="{BDC1CD5F-035C-43BB-87A8-4DC8159527A4}" destId="{5205F7EB-8043-4F1B-8BCF-4E63FFB346BC}" srcOrd="3" destOrd="0" parTransId="{5F856B87-4788-4784-9251-C56202E17977}" sibTransId="{1B6DE905-0660-434C-82A2-AA1D52F50CC4}"/>
    <dgm:cxn modelId="{4B546F5D-E320-4586-9D5F-4F97DBC8A406}" srcId="{BDC1CD5F-035C-43BB-87A8-4DC8159527A4}" destId="{6455F087-9B4C-4BE9-9F68-350C417C4D89}" srcOrd="1" destOrd="0" parTransId="{A50A2E64-B42A-4158-8B35-1FB713DC0805}" sibTransId="{EF44F8DF-9B15-4145-9D9A-4BB977DC6880}"/>
    <dgm:cxn modelId="{22D40D42-40CA-45F8-B796-03E0F10F355A}" srcId="{BDC1CD5F-035C-43BB-87A8-4DC8159527A4}" destId="{9FD9364B-26F5-4E6D-8151-FA28A48A0C19}" srcOrd="2" destOrd="0" parTransId="{12603DBD-BDE4-4EA8-AF69-AF82B45A1B8A}" sibTransId="{C8D2DE4E-A399-4496-82E5-AD97BA235BA1}"/>
    <dgm:cxn modelId="{956D307C-2F3D-463C-85C1-5D914DFB240A}" srcId="{BDC1CD5F-035C-43BB-87A8-4DC8159527A4}" destId="{CC8B1950-3AB0-4BA7-BB22-447B86C138D9}" srcOrd="0" destOrd="0" parTransId="{A63427A3-3A9E-4AF8-9C79-34FEC60A80B3}" sibTransId="{697A1EE1-E335-4CC1-8A60-56D5C7085474}"/>
    <dgm:cxn modelId="{C5E4D593-76CC-47F4-B705-D668B461F4CA}" type="presOf" srcId="{CC8B1950-3AB0-4BA7-BB22-447B86C138D9}" destId="{31E7B5E0-552E-488A-B44C-6E826B67358F}" srcOrd="0" destOrd="0" presId="urn:microsoft.com/office/officeart/2018/2/layout/IconVerticalSolidList"/>
    <dgm:cxn modelId="{865819D9-0F6B-458D-985D-EB6506C66C3D}" type="presOf" srcId="{6455F087-9B4C-4BE9-9F68-350C417C4D89}" destId="{39B38C24-1505-49FF-8878-AC75F57971A1}" srcOrd="0" destOrd="0" presId="urn:microsoft.com/office/officeart/2018/2/layout/IconVerticalSolidList"/>
    <dgm:cxn modelId="{25B7619C-2CF9-4855-B77D-CB270019011C}" type="presParOf" srcId="{8FA0C9B8-4FC8-41D3-BA2A-090CBEF500AE}" destId="{385C12E2-B901-4FF6-BAC1-1DAE57512C34}" srcOrd="0" destOrd="0" presId="urn:microsoft.com/office/officeart/2018/2/layout/IconVerticalSolidList"/>
    <dgm:cxn modelId="{F6149DC8-38EA-473B-BD76-8A6C3135909C}" type="presParOf" srcId="{385C12E2-B901-4FF6-BAC1-1DAE57512C34}" destId="{AEEF12A2-5153-4650-947C-686280057420}" srcOrd="0" destOrd="0" presId="urn:microsoft.com/office/officeart/2018/2/layout/IconVerticalSolidList"/>
    <dgm:cxn modelId="{A7849A38-B292-4425-BD06-2D2235F73E1B}" type="presParOf" srcId="{385C12E2-B901-4FF6-BAC1-1DAE57512C34}" destId="{73A994A5-2353-4902-9895-0003DF000141}" srcOrd="1" destOrd="0" presId="urn:microsoft.com/office/officeart/2018/2/layout/IconVerticalSolidList"/>
    <dgm:cxn modelId="{99D07FDD-CDC2-4598-87B2-A7DEBE3EF545}" type="presParOf" srcId="{385C12E2-B901-4FF6-BAC1-1DAE57512C34}" destId="{2CD9BC18-D825-4062-8E8B-D6109609819B}" srcOrd="2" destOrd="0" presId="urn:microsoft.com/office/officeart/2018/2/layout/IconVerticalSolidList"/>
    <dgm:cxn modelId="{D174B394-32BA-430E-ADC2-3548161D94D7}" type="presParOf" srcId="{385C12E2-B901-4FF6-BAC1-1DAE57512C34}" destId="{31E7B5E0-552E-488A-B44C-6E826B67358F}" srcOrd="3" destOrd="0" presId="urn:microsoft.com/office/officeart/2018/2/layout/IconVerticalSolidList"/>
    <dgm:cxn modelId="{CE7F2A65-2B1F-41A0-AF81-79B64A1CCFA5}" type="presParOf" srcId="{8FA0C9B8-4FC8-41D3-BA2A-090CBEF500AE}" destId="{56F11EF4-7368-448D-9E18-6BF8B58EFB64}" srcOrd="1" destOrd="0" presId="urn:microsoft.com/office/officeart/2018/2/layout/IconVerticalSolidList"/>
    <dgm:cxn modelId="{32865204-729F-45C4-84F0-686234402ABF}" type="presParOf" srcId="{8FA0C9B8-4FC8-41D3-BA2A-090CBEF500AE}" destId="{5D022EAF-9044-45F7-8495-EB131FAEE6DD}" srcOrd="2" destOrd="0" presId="urn:microsoft.com/office/officeart/2018/2/layout/IconVerticalSolidList"/>
    <dgm:cxn modelId="{ECE1FF5F-1D08-4C59-B7D5-49EDD5AB20C0}" type="presParOf" srcId="{5D022EAF-9044-45F7-8495-EB131FAEE6DD}" destId="{EC4FF650-84BE-4A73-BEB0-8B47A9DB79FE}" srcOrd="0" destOrd="0" presId="urn:microsoft.com/office/officeart/2018/2/layout/IconVerticalSolidList"/>
    <dgm:cxn modelId="{153DF87B-C12F-4FA6-A2AE-31897A4BBD4B}" type="presParOf" srcId="{5D022EAF-9044-45F7-8495-EB131FAEE6DD}" destId="{24D96D65-E453-4A7C-A1F5-8BB82CD4E820}" srcOrd="1" destOrd="0" presId="urn:microsoft.com/office/officeart/2018/2/layout/IconVerticalSolidList"/>
    <dgm:cxn modelId="{F7731D70-D00E-409A-A796-37FBD25AA64B}" type="presParOf" srcId="{5D022EAF-9044-45F7-8495-EB131FAEE6DD}" destId="{4197D3AD-B727-4CC8-9BC3-8FD0C218F44E}" srcOrd="2" destOrd="0" presId="urn:microsoft.com/office/officeart/2018/2/layout/IconVerticalSolidList"/>
    <dgm:cxn modelId="{AC33D653-AD5E-4422-902D-3E9C9E77F582}" type="presParOf" srcId="{5D022EAF-9044-45F7-8495-EB131FAEE6DD}" destId="{39B38C24-1505-49FF-8878-AC75F57971A1}" srcOrd="3" destOrd="0" presId="urn:microsoft.com/office/officeart/2018/2/layout/IconVerticalSolidList"/>
    <dgm:cxn modelId="{52DD0850-6DA9-495A-AFFE-710288EA4FBE}" type="presParOf" srcId="{8FA0C9B8-4FC8-41D3-BA2A-090CBEF500AE}" destId="{A0DBFCC7-8978-4D5E-A116-46CA6792A60E}" srcOrd="3" destOrd="0" presId="urn:microsoft.com/office/officeart/2018/2/layout/IconVerticalSolidList"/>
    <dgm:cxn modelId="{085BFAB7-2391-4DBE-816F-D1175544FA6E}" type="presParOf" srcId="{8FA0C9B8-4FC8-41D3-BA2A-090CBEF500AE}" destId="{CEC0ABE9-26FF-4F2C-8557-4B0D7DB90B11}" srcOrd="4" destOrd="0" presId="urn:microsoft.com/office/officeart/2018/2/layout/IconVerticalSolidList"/>
    <dgm:cxn modelId="{EB57A309-8801-433B-8943-7BD7DB22EA00}" type="presParOf" srcId="{CEC0ABE9-26FF-4F2C-8557-4B0D7DB90B11}" destId="{0865A9F4-A564-4E72-BB1F-FBB62F23DDE3}" srcOrd="0" destOrd="0" presId="urn:microsoft.com/office/officeart/2018/2/layout/IconVerticalSolidList"/>
    <dgm:cxn modelId="{882C8C0F-89FF-4D4E-AA54-9813AED7DF7F}" type="presParOf" srcId="{CEC0ABE9-26FF-4F2C-8557-4B0D7DB90B11}" destId="{EDED303A-517C-4D24-9CD9-9F2C0C84E4A2}" srcOrd="1" destOrd="0" presId="urn:microsoft.com/office/officeart/2018/2/layout/IconVerticalSolidList"/>
    <dgm:cxn modelId="{3FE64E2E-6CF0-406E-A576-320F0DA49AAE}" type="presParOf" srcId="{CEC0ABE9-26FF-4F2C-8557-4B0D7DB90B11}" destId="{49AE66EB-7F5F-42C2-981E-4186F7648264}" srcOrd="2" destOrd="0" presId="urn:microsoft.com/office/officeart/2018/2/layout/IconVerticalSolidList"/>
    <dgm:cxn modelId="{CB632615-F0C4-4C83-B446-01276A77175C}" type="presParOf" srcId="{CEC0ABE9-26FF-4F2C-8557-4B0D7DB90B11}" destId="{680A5F9D-3D9E-4170-97FE-D7CC7D253D3B}" srcOrd="3" destOrd="0" presId="urn:microsoft.com/office/officeart/2018/2/layout/IconVerticalSolidList"/>
    <dgm:cxn modelId="{FE2E536D-5235-41D5-8077-3B37D24556E6}" type="presParOf" srcId="{8FA0C9B8-4FC8-41D3-BA2A-090CBEF500AE}" destId="{50AE54D9-A393-4FFC-8732-D985602376D9}" srcOrd="5" destOrd="0" presId="urn:microsoft.com/office/officeart/2018/2/layout/IconVerticalSolidList"/>
    <dgm:cxn modelId="{E16805B1-9500-4B96-867E-D112979076A3}" type="presParOf" srcId="{8FA0C9B8-4FC8-41D3-BA2A-090CBEF500AE}" destId="{42C5DB0D-DC29-4453-951D-D4D499F50AE5}" srcOrd="6" destOrd="0" presId="urn:microsoft.com/office/officeart/2018/2/layout/IconVerticalSolidList"/>
    <dgm:cxn modelId="{E654B4FE-FD08-4FA0-BC66-18362989B6F8}" type="presParOf" srcId="{42C5DB0D-DC29-4453-951D-D4D499F50AE5}" destId="{6ED8056C-2597-47C7-AA83-C42CC4D21197}" srcOrd="0" destOrd="0" presId="urn:microsoft.com/office/officeart/2018/2/layout/IconVerticalSolidList"/>
    <dgm:cxn modelId="{ACE1ED05-D2F3-49BF-9393-568414CA3201}" type="presParOf" srcId="{42C5DB0D-DC29-4453-951D-D4D499F50AE5}" destId="{7BAED3E9-5041-4E5C-B1D6-60B69D51EA75}" srcOrd="1" destOrd="0" presId="urn:microsoft.com/office/officeart/2018/2/layout/IconVerticalSolidList"/>
    <dgm:cxn modelId="{A7A078E5-6C7F-488F-A2BF-B5DB84BEB829}" type="presParOf" srcId="{42C5DB0D-DC29-4453-951D-D4D499F50AE5}" destId="{0F8FACE3-2BDD-467E-9CAA-32777283B7F6}" srcOrd="2" destOrd="0" presId="urn:microsoft.com/office/officeart/2018/2/layout/IconVerticalSolidList"/>
    <dgm:cxn modelId="{158F1764-2B7C-4029-8B9E-CD5B3DE0F169}" type="presParOf" srcId="{42C5DB0D-DC29-4453-951D-D4D499F50AE5}" destId="{A9E04CA7-0219-44DB-B2D5-AF3BDED15A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88175A-32E4-42CE-9161-7CB6718668A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0442A6-BCF6-4D7B-81E3-5BA30A5B0D9F}">
      <dgm:prSet/>
      <dgm:spPr/>
      <dgm:t>
        <a:bodyPr/>
        <a:lstStyle/>
        <a:p>
          <a:r>
            <a:rPr lang="en-GB"/>
            <a:t>Re-evaluation of other manifolds within EHLT</a:t>
          </a:r>
          <a:endParaRPr lang="en-US"/>
        </a:p>
      </dgm:t>
    </dgm:pt>
    <dgm:pt modelId="{A00261DE-3E8A-479C-8848-9045011DA4E2}" type="parTrans" cxnId="{21D00386-EE81-4A5B-8291-4BC2FF972350}">
      <dgm:prSet/>
      <dgm:spPr/>
      <dgm:t>
        <a:bodyPr/>
        <a:lstStyle/>
        <a:p>
          <a:endParaRPr lang="en-US"/>
        </a:p>
      </dgm:t>
    </dgm:pt>
    <dgm:pt modelId="{D08FFD1B-D41B-4B17-BF39-C3465FD507C9}" type="sibTrans" cxnId="{21D00386-EE81-4A5B-8291-4BC2FF972350}">
      <dgm:prSet/>
      <dgm:spPr/>
      <dgm:t>
        <a:bodyPr/>
        <a:lstStyle/>
        <a:p>
          <a:endParaRPr lang="en-US"/>
        </a:p>
      </dgm:t>
    </dgm:pt>
    <dgm:pt modelId="{F1B684B6-18E2-4A04-A761-F74BEE41D8FB}">
      <dgm:prSet/>
      <dgm:spPr/>
      <dgm:t>
        <a:bodyPr/>
        <a:lstStyle/>
        <a:p>
          <a:r>
            <a:rPr lang="en-GB" dirty="0"/>
            <a:t>Monitoring of staff exposure to anaesthetic agents</a:t>
          </a:r>
          <a:endParaRPr lang="en-US" dirty="0"/>
        </a:p>
      </dgm:t>
    </dgm:pt>
    <dgm:pt modelId="{40D62DF7-C7CF-4D99-BA75-E49E344DC793}" type="parTrans" cxnId="{475C2117-3DE1-42D3-9982-DE4EFF4715E8}">
      <dgm:prSet/>
      <dgm:spPr/>
      <dgm:t>
        <a:bodyPr/>
        <a:lstStyle/>
        <a:p>
          <a:endParaRPr lang="en-US"/>
        </a:p>
      </dgm:t>
    </dgm:pt>
    <dgm:pt modelId="{E880207F-FF91-43D8-B6AC-EEBA06EEEC24}" type="sibTrans" cxnId="{475C2117-3DE1-42D3-9982-DE4EFF4715E8}">
      <dgm:prSet/>
      <dgm:spPr/>
      <dgm:t>
        <a:bodyPr/>
        <a:lstStyle/>
        <a:p>
          <a:endParaRPr lang="en-US"/>
        </a:p>
      </dgm:t>
    </dgm:pt>
    <dgm:pt modelId="{1650AEE9-6DE4-49F1-82E1-9DF04A323993}">
      <dgm:prSet/>
      <dgm:spPr/>
      <dgm:t>
        <a:bodyPr/>
        <a:lstStyle/>
        <a:p>
          <a:r>
            <a:rPr lang="en-GB" dirty="0"/>
            <a:t>Consideration of N2O capture devices in maternity</a:t>
          </a:r>
          <a:endParaRPr lang="en-US" dirty="0"/>
        </a:p>
      </dgm:t>
    </dgm:pt>
    <dgm:pt modelId="{78F8AE3F-9914-40D6-A3ED-51CF172F2855}" type="parTrans" cxnId="{62235E90-7091-41AA-99D0-424F7D8F2EA8}">
      <dgm:prSet/>
      <dgm:spPr/>
      <dgm:t>
        <a:bodyPr/>
        <a:lstStyle/>
        <a:p>
          <a:endParaRPr lang="en-US"/>
        </a:p>
      </dgm:t>
    </dgm:pt>
    <dgm:pt modelId="{50BF5775-3972-4A8D-9ADE-E1CE3876C9FF}" type="sibTrans" cxnId="{62235E90-7091-41AA-99D0-424F7D8F2EA8}">
      <dgm:prSet/>
      <dgm:spPr/>
      <dgm:t>
        <a:bodyPr/>
        <a:lstStyle/>
        <a:p>
          <a:endParaRPr lang="en-US"/>
        </a:p>
      </dgm:t>
    </dgm:pt>
    <dgm:pt modelId="{74E46362-BCA0-7A40-B316-E3326B1B1F2F}">
      <dgm:prSet/>
      <dgm:spPr/>
      <dgm:t>
        <a:bodyPr/>
        <a:lstStyle/>
        <a:p>
          <a:r>
            <a:rPr lang="en-GB" dirty="0"/>
            <a:t>Appointment of sustainability fellow</a:t>
          </a:r>
        </a:p>
      </dgm:t>
    </dgm:pt>
    <dgm:pt modelId="{06B2897A-1118-564A-9CF9-8D5CE9A23A0E}" type="parTrans" cxnId="{1771FCB1-AE8E-7747-9A22-4EDE912C88B6}">
      <dgm:prSet/>
      <dgm:spPr/>
      <dgm:t>
        <a:bodyPr/>
        <a:lstStyle/>
        <a:p>
          <a:endParaRPr lang="en-GB"/>
        </a:p>
      </dgm:t>
    </dgm:pt>
    <dgm:pt modelId="{505F24D6-F396-F146-BD93-34E889895DE3}" type="sibTrans" cxnId="{1771FCB1-AE8E-7747-9A22-4EDE912C88B6}">
      <dgm:prSet/>
      <dgm:spPr/>
      <dgm:t>
        <a:bodyPr/>
        <a:lstStyle/>
        <a:p>
          <a:endParaRPr lang="en-GB"/>
        </a:p>
      </dgm:t>
    </dgm:pt>
    <dgm:pt modelId="{1418DADA-FCB7-5945-BB07-F482A0755813}" type="pres">
      <dgm:prSet presAssocID="{F888175A-32E4-42CE-9161-7CB6718668AB}" presName="linear" presStyleCnt="0">
        <dgm:presLayoutVars>
          <dgm:animLvl val="lvl"/>
          <dgm:resizeHandles val="exact"/>
        </dgm:presLayoutVars>
      </dgm:prSet>
      <dgm:spPr/>
    </dgm:pt>
    <dgm:pt modelId="{FFB7E945-8BAA-9549-8295-153CF34B5FF4}" type="pres">
      <dgm:prSet presAssocID="{220442A6-BCF6-4D7B-81E3-5BA30A5B0D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33079F-1245-3047-89EE-6B6CD2E10F65}" type="pres">
      <dgm:prSet presAssocID="{D08FFD1B-D41B-4B17-BF39-C3465FD507C9}" presName="spacer" presStyleCnt="0"/>
      <dgm:spPr/>
    </dgm:pt>
    <dgm:pt modelId="{290A1206-55A2-3C40-B4AC-7CC4C5B2FF49}" type="pres">
      <dgm:prSet presAssocID="{F1B684B6-18E2-4A04-A761-F74BEE41D8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2DEFD6-8471-E04A-AC77-998798AE7E1F}" type="pres">
      <dgm:prSet presAssocID="{E880207F-FF91-43D8-B6AC-EEBA06EEEC24}" presName="spacer" presStyleCnt="0"/>
      <dgm:spPr/>
    </dgm:pt>
    <dgm:pt modelId="{EE7BD4E0-1473-9C45-B20B-2F1740326ABC}" type="pres">
      <dgm:prSet presAssocID="{1650AEE9-6DE4-49F1-82E1-9DF04A3239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3C3240-F7DD-6F40-A44D-C5F2A56E48C0}" type="pres">
      <dgm:prSet presAssocID="{50BF5775-3972-4A8D-9ADE-E1CE3876C9FF}" presName="spacer" presStyleCnt="0"/>
      <dgm:spPr/>
    </dgm:pt>
    <dgm:pt modelId="{E17E2801-11A8-6B4A-A440-43F2F8AF865B}" type="pres">
      <dgm:prSet presAssocID="{74E46362-BCA0-7A40-B316-E3326B1B1F2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75C2117-3DE1-42D3-9982-DE4EFF4715E8}" srcId="{F888175A-32E4-42CE-9161-7CB6718668AB}" destId="{F1B684B6-18E2-4A04-A761-F74BEE41D8FB}" srcOrd="1" destOrd="0" parTransId="{40D62DF7-C7CF-4D99-BA75-E49E344DC793}" sibTransId="{E880207F-FF91-43D8-B6AC-EEBA06EEEC24}"/>
    <dgm:cxn modelId="{D45F327A-634B-E74F-8A0A-E996B79144AA}" type="presOf" srcId="{74E46362-BCA0-7A40-B316-E3326B1B1F2F}" destId="{E17E2801-11A8-6B4A-A440-43F2F8AF865B}" srcOrd="0" destOrd="0" presId="urn:microsoft.com/office/officeart/2005/8/layout/vList2"/>
    <dgm:cxn modelId="{21D00386-EE81-4A5B-8291-4BC2FF972350}" srcId="{F888175A-32E4-42CE-9161-7CB6718668AB}" destId="{220442A6-BCF6-4D7B-81E3-5BA30A5B0D9F}" srcOrd="0" destOrd="0" parTransId="{A00261DE-3E8A-479C-8848-9045011DA4E2}" sibTransId="{D08FFD1B-D41B-4B17-BF39-C3465FD507C9}"/>
    <dgm:cxn modelId="{62235E90-7091-41AA-99D0-424F7D8F2EA8}" srcId="{F888175A-32E4-42CE-9161-7CB6718668AB}" destId="{1650AEE9-6DE4-49F1-82E1-9DF04A323993}" srcOrd="2" destOrd="0" parTransId="{78F8AE3F-9914-40D6-A3ED-51CF172F2855}" sibTransId="{50BF5775-3972-4A8D-9ADE-E1CE3876C9FF}"/>
    <dgm:cxn modelId="{5E9CF59D-63C2-AB4F-AA31-E0822739E7A0}" type="presOf" srcId="{F888175A-32E4-42CE-9161-7CB6718668AB}" destId="{1418DADA-FCB7-5945-BB07-F482A0755813}" srcOrd="0" destOrd="0" presId="urn:microsoft.com/office/officeart/2005/8/layout/vList2"/>
    <dgm:cxn modelId="{D4C267A0-C6DD-7045-93C2-2F900380643C}" type="presOf" srcId="{F1B684B6-18E2-4A04-A761-F74BEE41D8FB}" destId="{290A1206-55A2-3C40-B4AC-7CC4C5B2FF49}" srcOrd="0" destOrd="0" presId="urn:microsoft.com/office/officeart/2005/8/layout/vList2"/>
    <dgm:cxn modelId="{1771FCB1-AE8E-7747-9A22-4EDE912C88B6}" srcId="{F888175A-32E4-42CE-9161-7CB6718668AB}" destId="{74E46362-BCA0-7A40-B316-E3326B1B1F2F}" srcOrd="3" destOrd="0" parTransId="{06B2897A-1118-564A-9CF9-8D5CE9A23A0E}" sibTransId="{505F24D6-F396-F146-BD93-34E889895DE3}"/>
    <dgm:cxn modelId="{C828E8E4-6000-C948-819B-B45E8A577216}" type="presOf" srcId="{220442A6-BCF6-4D7B-81E3-5BA30A5B0D9F}" destId="{FFB7E945-8BAA-9549-8295-153CF34B5FF4}" srcOrd="0" destOrd="0" presId="urn:microsoft.com/office/officeart/2005/8/layout/vList2"/>
    <dgm:cxn modelId="{8D03B5F1-0310-F249-8C19-1E66C99550C2}" type="presOf" srcId="{1650AEE9-6DE4-49F1-82E1-9DF04A323993}" destId="{EE7BD4E0-1473-9C45-B20B-2F1740326ABC}" srcOrd="0" destOrd="0" presId="urn:microsoft.com/office/officeart/2005/8/layout/vList2"/>
    <dgm:cxn modelId="{A71A5398-578E-DF40-AC2E-1643F029C524}" type="presParOf" srcId="{1418DADA-FCB7-5945-BB07-F482A0755813}" destId="{FFB7E945-8BAA-9549-8295-153CF34B5FF4}" srcOrd="0" destOrd="0" presId="urn:microsoft.com/office/officeart/2005/8/layout/vList2"/>
    <dgm:cxn modelId="{5B672140-864B-844B-8003-72936E47419B}" type="presParOf" srcId="{1418DADA-FCB7-5945-BB07-F482A0755813}" destId="{8E33079F-1245-3047-89EE-6B6CD2E10F65}" srcOrd="1" destOrd="0" presId="urn:microsoft.com/office/officeart/2005/8/layout/vList2"/>
    <dgm:cxn modelId="{D8E83ADB-1D7C-F141-96D8-409902D8AB6D}" type="presParOf" srcId="{1418DADA-FCB7-5945-BB07-F482A0755813}" destId="{290A1206-55A2-3C40-B4AC-7CC4C5B2FF49}" srcOrd="2" destOrd="0" presId="urn:microsoft.com/office/officeart/2005/8/layout/vList2"/>
    <dgm:cxn modelId="{7E860D21-1A4C-6247-9349-26D03BC950F2}" type="presParOf" srcId="{1418DADA-FCB7-5945-BB07-F482A0755813}" destId="{442DEFD6-8471-E04A-AC77-998798AE7E1F}" srcOrd="3" destOrd="0" presId="urn:microsoft.com/office/officeart/2005/8/layout/vList2"/>
    <dgm:cxn modelId="{C372E0BD-590F-674E-9F81-8588AE7179D0}" type="presParOf" srcId="{1418DADA-FCB7-5945-BB07-F482A0755813}" destId="{EE7BD4E0-1473-9C45-B20B-2F1740326ABC}" srcOrd="4" destOrd="0" presId="urn:microsoft.com/office/officeart/2005/8/layout/vList2"/>
    <dgm:cxn modelId="{628DC1F9-E0A5-AB4C-97C9-FEFC2AE1C384}" type="presParOf" srcId="{1418DADA-FCB7-5945-BB07-F482A0755813}" destId="{1C3C3240-F7DD-6F40-A44D-C5F2A56E48C0}" srcOrd="5" destOrd="0" presId="urn:microsoft.com/office/officeart/2005/8/layout/vList2"/>
    <dgm:cxn modelId="{77234DE5-9CBA-0247-9620-C2E400D20498}" type="presParOf" srcId="{1418DADA-FCB7-5945-BB07-F482A0755813}" destId="{E17E2801-11A8-6B4A-A440-43F2F8AF86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BA6B7-3BA5-A74C-B1DB-FD65148E36B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Huge environmental burden</a:t>
          </a:r>
          <a:endParaRPr lang="en-US" sz="2500" kern="1200"/>
        </a:p>
      </dsp:txBody>
      <dsp:txXfrm>
        <a:off x="0" y="39687"/>
        <a:ext cx="3286125" cy="1971675"/>
      </dsp:txXfrm>
    </dsp:sp>
    <dsp:sp modelId="{016CBF23-63B8-9044-A9B7-AC7C85E0434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Present in atmosphere for 150 years</a:t>
          </a:r>
          <a:endParaRPr lang="en-US" sz="2500" kern="1200" dirty="0"/>
        </a:p>
      </dsp:txBody>
      <dsp:txXfrm>
        <a:off x="3614737" y="39687"/>
        <a:ext cx="3286125" cy="1971675"/>
      </dsp:txXfrm>
    </dsp:sp>
    <dsp:sp modelId="{C22C6578-E60F-EB46-BA5A-30C17390DF4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Global warming potential 310x CO2</a:t>
          </a:r>
          <a:endParaRPr lang="en-US" sz="2500" kern="1200" dirty="0"/>
        </a:p>
      </dsp:txBody>
      <dsp:txXfrm>
        <a:off x="7229475" y="39687"/>
        <a:ext cx="3286125" cy="1971675"/>
      </dsp:txXfrm>
    </dsp:sp>
    <dsp:sp modelId="{8CEA8AFC-9D20-CB4C-89F4-DBBE1189D726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Contributes to significant NHS CO2 footprint</a:t>
          </a:r>
          <a:endParaRPr lang="en-US" sz="2500" kern="1200"/>
        </a:p>
      </dsp:txBody>
      <dsp:txXfrm>
        <a:off x="1807368" y="2339975"/>
        <a:ext cx="3286125" cy="1971675"/>
      </dsp:txXfrm>
    </dsp:sp>
    <dsp:sp modelId="{6918E252-21F5-B642-BE15-09BF3C1B1A5F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Other NHS trusts estimating NO contributes 80% of total anaesthetic gas footprint</a:t>
          </a:r>
          <a:endParaRPr lang="en-US" sz="2500" kern="120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D38E8-EDAA-184C-83D5-6EDBFA17F104}">
      <dsp:nvSpPr>
        <dsp:cNvPr id="0" name=""/>
        <dsp:cNvSpPr/>
      </dsp:nvSpPr>
      <dsp:spPr>
        <a:xfrm>
          <a:off x="0" y="134680"/>
          <a:ext cx="5135292" cy="12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ELHT investigated in a 3 staged approach</a:t>
          </a:r>
          <a:endParaRPr lang="en-US" sz="1700" kern="1200" dirty="0"/>
        </a:p>
      </dsp:txBody>
      <dsp:txXfrm>
        <a:off x="58975" y="193655"/>
        <a:ext cx="5017342" cy="1090153"/>
      </dsp:txXfrm>
    </dsp:sp>
    <dsp:sp modelId="{4C07B8CF-FABE-1443-AA5A-BFFB174D81BE}">
      <dsp:nvSpPr>
        <dsp:cNvPr id="0" name=""/>
        <dsp:cNvSpPr/>
      </dsp:nvSpPr>
      <dsp:spPr>
        <a:xfrm>
          <a:off x="0" y="1391744"/>
          <a:ext cx="5135292" cy="12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Stage 1: Review nitrous oxide manifolds at ELHT including physical inspection, pipeline connections and logbook review tracking cylinder changes</a:t>
          </a:r>
          <a:endParaRPr lang="en-US" sz="1700" kern="1200" dirty="0"/>
        </a:p>
      </dsp:txBody>
      <dsp:txXfrm>
        <a:off x="58975" y="1450719"/>
        <a:ext cx="5017342" cy="1090153"/>
      </dsp:txXfrm>
    </dsp:sp>
    <dsp:sp modelId="{A8F0DE78-BB46-0F40-A02C-4A3A3695EC06}">
      <dsp:nvSpPr>
        <dsp:cNvPr id="0" name=""/>
        <dsp:cNvSpPr/>
      </dsp:nvSpPr>
      <dsp:spPr>
        <a:xfrm>
          <a:off x="0" y="2648808"/>
          <a:ext cx="5135292" cy="12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Stage 2: Review nitrous oxide clinical use by pulling gas usage data from the anaesthetic machines in two typical ‘snapshot weeks’ and extrapolating monthly/yearly usage</a:t>
          </a:r>
          <a:endParaRPr lang="en-US" sz="1700" kern="1200"/>
        </a:p>
      </dsp:txBody>
      <dsp:txXfrm>
        <a:off x="58975" y="2707783"/>
        <a:ext cx="5017342" cy="1090153"/>
      </dsp:txXfrm>
    </dsp:sp>
    <dsp:sp modelId="{8247F0C7-D6BC-DF4B-AA50-7BE7B4234DEF}">
      <dsp:nvSpPr>
        <dsp:cNvPr id="0" name=""/>
        <dsp:cNvSpPr/>
      </dsp:nvSpPr>
      <dsp:spPr>
        <a:xfrm>
          <a:off x="0" y="3905871"/>
          <a:ext cx="5135292" cy="12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Stage 3: Survey of anaesthetists evaluating nitrous oxide usage habits</a:t>
          </a:r>
          <a:endParaRPr lang="en-US" sz="1700" kern="1200"/>
        </a:p>
      </dsp:txBody>
      <dsp:txXfrm>
        <a:off x="58975" y="3964846"/>
        <a:ext cx="5017342" cy="1090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AAE14-12E6-B840-AEC3-4EDAC97B719B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EEEA8-48C7-AA4D-BA0B-3982AED201F3}">
      <dsp:nvSpPr>
        <dsp:cNvPr id="0" name=""/>
        <dsp:cNvSpPr/>
      </dsp:nvSpPr>
      <dsp:spPr>
        <a:xfrm>
          <a:off x="0" y="675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Main issues at Blackburn site</a:t>
          </a:r>
        </a:p>
      </dsp:txBody>
      <dsp:txXfrm>
        <a:off x="0" y="675"/>
        <a:ext cx="6291714" cy="789912"/>
      </dsp:txXfrm>
    </dsp:sp>
    <dsp:sp modelId="{BDDB3174-112A-5943-B618-0FF47CDEF0F9}">
      <dsp:nvSpPr>
        <dsp:cNvPr id="0" name=""/>
        <dsp:cNvSpPr/>
      </dsp:nvSpPr>
      <dsp:spPr>
        <a:xfrm>
          <a:off x="0" y="79058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50FAD-3BA9-0E46-9E81-C89282B349A2}">
      <dsp:nvSpPr>
        <dsp:cNvPr id="0" name=""/>
        <dsp:cNvSpPr/>
      </dsp:nvSpPr>
      <dsp:spPr>
        <a:xfrm>
          <a:off x="0" y="790587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Huge difference between manifold consumption and clinical use</a:t>
          </a:r>
          <a:endParaRPr lang="en-US" sz="2200" kern="1200" dirty="0"/>
        </a:p>
      </dsp:txBody>
      <dsp:txXfrm>
        <a:off x="0" y="790587"/>
        <a:ext cx="6291714" cy="789912"/>
      </dsp:txXfrm>
    </dsp:sp>
    <dsp:sp modelId="{84F7D203-FAD7-184A-BD2A-DDC2D6F803FF}">
      <dsp:nvSpPr>
        <dsp:cNvPr id="0" name=""/>
        <dsp:cNvSpPr/>
      </dsp:nvSpPr>
      <dsp:spPr>
        <a:xfrm>
          <a:off x="0" y="1580499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DC466-33A8-A047-A8D6-E47AF42B8313}">
      <dsp:nvSpPr>
        <dsp:cNvPr id="0" name=""/>
        <dsp:cNvSpPr/>
      </dsp:nvSpPr>
      <dsp:spPr>
        <a:xfrm>
          <a:off x="0" y="1580499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Estimated manifold consumption approximately </a:t>
          </a:r>
          <a:r>
            <a:rPr lang="en-GB" sz="2200" b="1" u="sng" kern="1200" dirty="0">
              <a:solidFill>
                <a:srgbClr val="FF0000"/>
              </a:solidFill>
            </a:rPr>
            <a:t>4,000,000 litres annually</a:t>
          </a:r>
          <a:endParaRPr lang="en-US" sz="2200" b="1" u="sng" kern="1200" dirty="0">
            <a:solidFill>
              <a:srgbClr val="FF0000"/>
            </a:solidFill>
          </a:endParaRPr>
        </a:p>
      </dsp:txBody>
      <dsp:txXfrm>
        <a:off x="0" y="1580499"/>
        <a:ext cx="6291714" cy="789912"/>
      </dsp:txXfrm>
    </dsp:sp>
    <dsp:sp modelId="{A0C3FA67-E198-0246-91F7-D9CFA8352D99}">
      <dsp:nvSpPr>
        <dsp:cNvPr id="0" name=""/>
        <dsp:cNvSpPr/>
      </dsp:nvSpPr>
      <dsp:spPr>
        <a:xfrm>
          <a:off x="0" y="2370411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5FEB9-AE70-344E-9FAB-3D1B088068B9}">
      <dsp:nvSpPr>
        <dsp:cNvPr id="0" name=""/>
        <dsp:cNvSpPr/>
      </dsp:nvSpPr>
      <dsp:spPr>
        <a:xfrm>
          <a:off x="0" y="2370411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Extrapolated clinical usage approximately </a:t>
          </a:r>
          <a:r>
            <a:rPr lang="en-GB" sz="2200" b="1" u="sng" kern="1200" dirty="0">
              <a:solidFill>
                <a:srgbClr val="FF0000"/>
              </a:solidFill>
            </a:rPr>
            <a:t>10,800 litres annually</a:t>
          </a:r>
          <a:endParaRPr lang="en-US" sz="2200" b="1" u="sng" kern="1200" dirty="0">
            <a:solidFill>
              <a:srgbClr val="FF0000"/>
            </a:solidFill>
          </a:endParaRPr>
        </a:p>
      </dsp:txBody>
      <dsp:txXfrm>
        <a:off x="0" y="2370411"/>
        <a:ext cx="6291714" cy="789912"/>
      </dsp:txXfrm>
    </dsp:sp>
    <dsp:sp modelId="{66017238-9A1D-A041-8300-4257134F9020}">
      <dsp:nvSpPr>
        <dsp:cNvPr id="0" name=""/>
        <dsp:cNvSpPr/>
      </dsp:nvSpPr>
      <dsp:spPr>
        <a:xfrm>
          <a:off x="0" y="316032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706E7-0AD6-C449-AF37-998AE94A6C39}">
      <dsp:nvSpPr>
        <dsp:cNvPr id="0" name=""/>
        <dsp:cNvSpPr/>
      </dsp:nvSpPr>
      <dsp:spPr>
        <a:xfrm>
          <a:off x="0" y="3160323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u="sng" kern="1200" dirty="0"/>
            <a:t>Annual cost:</a:t>
          </a:r>
          <a:r>
            <a:rPr lang="en-GB" sz="2200" b="1" u="none" kern="1200" dirty="0"/>
            <a:t> </a:t>
          </a:r>
          <a:r>
            <a:rPr lang="en-GB" sz="2200" b="1" u="sng" kern="1200" dirty="0">
              <a:solidFill>
                <a:srgbClr val="FF0000"/>
              </a:solidFill>
            </a:rPr>
            <a:t>£12,800</a:t>
          </a:r>
          <a:endParaRPr lang="en-US" sz="2200" b="1" u="sng" kern="1200" dirty="0">
            <a:solidFill>
              <a:srgbClr val="FF0000"/>
            </a:solidFill>
          </a:endParaRPr>
        </a:p>
      </dsp:txBody>
      <dsp:txXfrm>
        <a:off x="0" y="3160323"/>
        <a:ext cx="6291714" cy="789912"/>
      </dsp:txXfrm>
    </dsp:sp>
    <dsp:sp modelId="{EC3665CD-B8AC-E847-B3CD-D062F4C83F75}">
      <dsp:nvSpPr>
        <dsp:cNvPr id="0" name=""/>
        <dsp:cNvSpPr/>
      </dsp:nvSpPr>
      <dsp:spPr>
        <a:xfrm>
          <a:off x="0" y="395023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9D6F3-DE93-E14D-A6B6-E79B6F890DFD}">
      <dsp:nvSpPr>
        <dsp:cNvPr id="0" name=""/>
        <dsp:cNvSpPr/>
      </dsp:nvSpPr>
      <dsp:spPr>
        <a:xfrm>
          <a:off x="0" y="3950235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u="sng" kern="1200" dirty="0"/>
            <a:t>Annual ‘clinical use’ cost:</a:t>
          </a:r>
          <a:r>
            <a:rPr lang="en-GB" sz="2200" b="1" u="none" kern="1200" dirty="0"/>
            <a:t> </a:t>
          </a:r>
          <a:r>
            <a:rPr lang="en-GB" sz="2200" b="1" u="sng" kern="1200" dirty="0">
              <a:solidFill>
                <a:srgbClr val="FF0000"/>
              </a:solidFill>
            </a:rPr>
            <a:t>£55</a:t>
          </a:r>
          <a:endParaRPr lang="en-US" sz="2200" b="1" u="sng" kern="1200" dirty="0">
            <a:solidFill>
              <a:srgbClr val="FF0000"/>
            </a:solidFill>
          </a:endParaRPr>
        </a:p>
      </dsp:txBody>
      <dsp:txXfrm>
        <a:off x="0" y="3950235"/>
        <a:ext cx="6291714" cy="789912"/>
      </dsp:txXfrm>
    </dsp:sp>
    <dsp:sp modelId="{906788B4-468F-844D-A4BA-4E80F0DE4A3D}">
      <dsp:nvSpPr>
        <dsp:cNvPr id="0" name=""/>
        <dsp:cNvSpPr/>
      </dsp:nvSpPr>
      <dsp:spPr>
        <a:xfrm>
          <a:off x="0" y="474014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C962B-B016-1845-913B-DB7055C25F0A}">
      <dsp:nvSpPr>
        <dsp:cNvPr id="0" name=""/>
        <dsp:cNvSpPr/>
      </dsp:nvSpPr>
      <dsp:spPr>
        <a:xfrm>
          <a:off x="0" y="4740147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Environmental burden: </a:t>
          </a:r>
          <a:r>
            <a:rPr lang="en-GB" sz="2200" kern="1200" dirty="0">
              <a:solidFill>
                <a:srgbClr val="FF0000"/>
              </a:solidFill>
            </a:rPr>
            <a:t>CO2e</a:t>
          </a:r>
          <a:r>
            <a:rPr lang="en-GB" sz="2200" kern="1200" dirty="0"/>
            <a:t> </a:t>
          </a:r>
          <a:r>
            <a:rPr lang="en-GB" sz="2200" b="1" u="sng" kern="1200" dirty="0">
              <a:solidFill>
                <a:srgbClr val="FF0000"/>
              </a:solidFill>
            </a:rPr>
            <a:t>&gt;2500 </a:t>
          </a:r>
          <a:r>
            <a:rPr lang="en-GB" sz="2200" kern="1200" dirty="0">
              <a:solidFill>
                <a:srgbClr val="FF0000"/>
              </a:solidFill>
            </a:rPr>
            <a:t>tonnes/year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4740147"/>
        <a:ext cx="6291714" cy="789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CA28F-CF79-BF48-AF92-5A34B114A1B3}">
      <dsp:nvSpPr>
        <dsp:cNvPr id="0" name=""/>
        <dsp:cNvSpPr/>
      </dsp:nvSpPr>
      <dsp:spPr>
        <a:xfrm>
          <a:off x="0" y="34254"/>
          <a:ext cx="10515600" cy="14262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Yearly consumption at Blackburn alone CO2 Equivalent to:</a:t>
          </a:r>
          <a:endParaRPr lang="en-US" sz="3600" kern="1200" dirty="0"/>
        </a:p>
      </dsp:txBody>
      <dsp:txXfrm>
        <a:off x="69623" y="103877"/>
        <a:ext cx="10376354" cy="1286983"/>
      </dsp:txXfrm>
    </dsp:sp>
    <dsp:sp modelId="{EDE4DD21-7078-6B47-AD1F-B07C31FBE92C}">
      <dsp:nvSpPr>
        <dsp:cNvPr id="0" name=""/>
        <dsp:cNvSpPr/>
      </dsp:nvSpPr>
      <dsp:spPr>
        <a:xfrm>
          <a:off x="0" y="1460483"/>
          <a:ext cx="10515600" cy="28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/>
            <a:t>Running 1L flow via sevoflurane vaporiser for 215 Years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/>
            <a:t>Equivalent to the emissions of 450 households for a year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b="1" u="sng" kern="1200" dirty="0"/>
            <a:t>Driving to the moon almost 26 times over!</a:t>
          </a:r>
          <a:endParaRPr lang="en-US" sz="3600" u="sng" kern="1200" dirty="0"/>
        </a:p>
      </dsp:txBody>
      <dsp:txXfrm>
        <a:off x="0" y="1460483"/>
        <a:ext cx="10515600" cy="2856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F12A2-5153-4650-947C-686280057420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994A5-2353-4902-9895-0003DF000141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7B5E0-552E-488A-B44C-6E826B67358F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Annual cost savings of £12,500</a:t>
          </a:r>
        </a:p>
      </dsp:txBody>
      <dsp:txXfrm>
        <a:off x="1432649" y="2447"/>
        <a:ext cx="5156041" cy="1240389"/>
      </dsp:txXfrm>
    </dsp:sp>
    <dsp:sp modelId="{EC4FF650-84BE-4A73-BEB0-8B47A9DB79FE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96D65-E453-4A7C-A1F5-8BB82CD4E820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38C24-1505-49FF-8878-AC75F57971A1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Annual environmental saving of 2515 tonnes CO2e</a:t>
          </a:r>
        </a:p>
      </dsp:txBody>
      <dsp:txXfrm>
        <a:off x="1432649" y="1552933"/>
        <a:ext cx="5156041" cy="1240389"/>
      </dsp:txXfrm>
    </dsp:sp>
    <dsp:sp modelId="{0865A9F4-A564-4E72-BB1F-FBB62F23DDE3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D303A-517C-4D24-9CD9-9F2C0C84E4A2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A5F9D-3D9E-4170-97FE-D7CC7D253D3B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Extrapolated 10 year savings are £125,000 and 25,000 tonnes of CO2</a:t>
          </a:r>
        </a:p>
      </dsp:txBody>
      <dsp:txXfrm>
        <a:off x="1432649" y="3103420"/>
        <a:ext cx="5156041" cy="1240389"/>
      </dsp:txXfrm>
    </dsp:sp>
    <dsp:sp modelId="{6ED8056C-2597-47C7-AA83-C42CC4D21197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ED3E9-5041-4E5C-B1D6-60B69D51EA75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04CA7-0219-44DB-B2D5-AF3BDED15A1A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Small environmental savings today translate to huge savings in the future!</a:t>
          </a:r>
        </a:p>
      </dsp:txBody>
      <dsp:txXfrm>
        <a:off x="1432649" y="4653906"/>
        <a:ext cx="5156041" cy="1240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E945-8BAA-9549-8295-153CF34B5FF4}">
      <dsp:nvSpPr>
        <dsp:cNvPr id="0" name=""/>
        <dsp:cNvSpPr/>
      </dsp:nvSpPr>
      <dsp:spPr>
        <a:xfrm>
          <a:off x="0" y="14498"/>
          <a:ext cx="5744684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Re-evaluation of other manifolds within EHLT</a:t>
          </a:r>
          <a:endParaRPr lang="en-US" sz="2800" kern="1200"/>
        </a:p>
      </dsp:txBody>
      <dsp:txXfrm>
        <a:off x="54373" y="68871"/>
        <a:ext cx="5635938" cy="1005094"/>
      </dsp:txXfrm>
    </dsp:sp>
    <dsp:sp modelId="{290A1206-55A2-3C40-B4AC-7CC4C5B2FF49}">
      <dsp:nvSpPr>
        <dsp:cNvPr id="0" name=""/>
        <dsp:cNvSpPr/>
      </dsp:nvSpPr>
      <dsp:spPr>
        <a:xfrm>
          <a:off x="0" y="1208978"/>
          <a:ext cx="5744684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Monitoring of staff exposure to anaesthetic agents</a:t>
          </a:r>
          <a:endParaRPr lang="en-US" sz="2800" kern="1200" dirty="0"/>
        </a:p>
      </dsp:txBody>
      <dsp:txXfrm>
        <a:off x="54373" y="1263351"/>
        <a:ext cx="5635938" cy="1005094"/>
      </dsp:txXfrm>
    </dsp:sp>
    <dsp:sp modelId="{EE7BD4E0-1473-9C45-B20B-2F1740326ABC}">
      <dsp:nvSpPr>
        <dsp:cNvPr id="0" name=""/>
        <dsp:cNvSpPr/>
      </dsp:nvSpPr>
      <dsp:spPr>
        <a:xfrm>
          <a:off x="0" y="2403458"/>
          <a:ext cx="5744684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Consideration of N2O capture devices in maternity</a:t>
          </a:r>
          <a:endParaRPr lang="en-US" sz="2800" kern="1200" dirty="0"/>
        </a:p>
      </dsp:txBody>
      <dsp:txXfrm>
        <a:off x="54373" y="2457831"/>
        <a:ext cx="5635938" cy="1005094"/>
      </dsp:txXfrm>
    </dsp:sp>
    <dsp:sp modelId="{E17E2801-11A8-6B4A-A440-43F2F8AF865B}">
      <dsp:nvSpPr>
        <dsp:cNvPr id="0" name=""/>
        <dsp:cNvSpPr/>
      </dsp:nvSpPr>
      <dsp:spPr>
        <a:xfrm>
          <a:off x="0" y="3597938"/>
          <a:ext cx="5744684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Appointment of sustainability fellow</a:t>
          </a:r>
        </a:p>
      </dsp:txBody>
      <dsp:txXfrm>
        <a:off x="54373" y="3652311"/>
        <a:ext cx="5635938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97EF-1EFB-FF45-BEC3-B62B613B14A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701F8-D090-FC4A-A1A3-B445274BD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6,200,000 miles</a:t>
            </a:r>
          </a:p>
          <a:p>
            <a:r>
              <a:rPr lang="en-GB" dirty="0"/>
              <a:t>Equator- 240x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701F8-D090-FC4A-A1A3-B445274BD4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6093-C71B-D54E-AFBA-95711DE81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85832-FF01-4C41-B1DA-16292E92E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F3E2-9775-7D4C-A277-E067EE11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25B58-E9B1-534C-9CD5-43644223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BC0A-1BEB-7445-9E8A-1ED988CA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8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CDB8-ABC0-C04A-A515-934CDFE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D5DC9-2C0C-6D41-8298-86BB8B1B4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D5E81-DF1C-3D47-B3F4-8AB68FB1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8F72D-172C-4945-8CE6-29B1B051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80529-F5B4-A242-8F92-5D4DA4D4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4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C8331-A8BF-E34A-8D8D-F21F59E12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85A04-B43F-9543-9B25-5ABEE48F3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5363-35CC-5A4A-9952-CE1767EA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BEF46-AD53-694C-9BB8-A98ABDCE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A3FF4-F48F-5A43-97AE-AF8504D7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1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3568-09CF-9B42-8AD0-EF123545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546F-EB61-F748-8D88-87BC5C3D1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52EC-A98C-714F-B3A2-2CCD28A1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314AB-DD56-AA4B-AF61-83CBDBFC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4BC8-AC0C-EC4A-B50D-CB79CF4B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2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7B51-C94B-A44A-A436-06470503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394E9-1359-B848-8B44-DE3CB1FB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4BF7-B2DE-EB48-93AC-D70348D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017E-D76C-4041-A83F-D611F6D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C7F5-7193-5049-B79C-2703674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1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2776-F30B-7243-B1A0-22A5D6F7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EAC5-5711-B448-861F-B81CAA633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BFF57-F903-4B49-9B61-12CEA06AC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8DB65-5113-E44E-AF91-A2CEAA11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58F16-1151-9541-B60C-C304F1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F5970-D48E-3344-9D6F-D8F9F640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BA95-E23E-9647-B631-8ECDBEB2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5603-A952-FE4B-9F98-A539097B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6B6D4-931B-1141-9EB2-A4E7966E2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3AEF9-602E-1547-9A18-8F921FA97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6CA77-CC01-534F-B2B1-CE8441877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ECDB0-7925-074F-8591-7B2475AF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936C87-BA8C-9144-B89D-9D6E7C62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78D83-0129-6946-A666-25335E4F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6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07DB-BCF5-8A41-BB73-004FC430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E31CA-7D9A-8B42-AEB4-078EC05F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57151-674D-F04D-98DC-13EC7583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20A82-5425-DC42-A8CB-A1980216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B9D5B-4E57-5446-B0A8-67668282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57864-FE56-A341-B392-20FEDD1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39226-47EA-3847-A7C2-7B0AD345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4B81-4980-1246-BCA7-02CC2C64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E838A-637E-324F-95A6-517E631E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186B9-7DA7-F74C-8042-AEE4C7879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A768F-F3CE-274B-A026-CE7DBD01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D81CF-731F-294D-80F0-15530E8D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D0DCD-A612-B14D-9E64-8577D34C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F9B0-55DD-7C41-962E-C1295477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CA385-9B2F-E747-AFE0-F7B9D048B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F3961-19C0-F24B-B10A-E69C6C503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AD0BC-8520-8F45-A994-60ED5132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871C-2965-8D44-8923-8875E1DC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31559-DCAA-0C4D-AE35-B2A8AA37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7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E763D-EF02-5247-B52E-FC8BF476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830E4-A6FA-924B-A2FF-5383F5800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D2D2-6E2F-4941-9D35-0AB030D79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D323-ECD0-1349-AB49-90593B62C59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860B1-5177-6347-A2B6-282276861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89616-2A59-C045-9EC9-CA761E65E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E785C-44AF-844D-9E97-AD29A3AD5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jitkhosla@nhs.net" TargetMode="External"/><Relationship Id="rId2" Type="http://schemas.openxmlformats.org/officeDocument/2006/relationships/hyperlink" Target="mailto:Jason.Lie@elht.nhs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kb189@doctors.org.uk" TargetMode="External"/><Relationship Id="rId4" Type="http://schemas.openxmlformats.org/officeDocument/2006/relationships/hyperlink" Target="mailto:Baillal@doctors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E0E5B33F-B450-F34B-8689-101E09302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2" r="24536" b="65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42221-F52F-5848-9ECF-3FEC050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100" dirty="0"/>
              <a:t>The Great Escape: The Nitrous Oxide Mitigation Project For East Lancashire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A0136-A70C-9343-A71C-20CB5E94E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500" y="4785631"/>
            <a:ext cx="4694095" cy="1208141"/>
          </a:xfrm>
        </p:spPr>
        <p:txBody>
          <a:bodyPr>
            <a:noAutofit/>
          </a:bodyPr>
          <a:lstStyle/>
          <a:p>
            <a:pPr algn="l"/>
            <a:r>
              <a:rPr lang="en-GB" sz="2100" dirty="0"/>
              <a:t>Presented by </a:t>
            </a:r>
            <a:r>
              <a:rPr lang="en-GB" sz="2100" dirty="0" err="1"/>
              <a:t>Baillal</a:t>
            </a:r>
            <a:r>
              <a:rPr lang="en-GB" sz="2100" dirty="0"/>
              <a:t> Shahid &amp; </a:t>
            </a:r>
            <a:r>
              <a:rPr lang="en-GB" sz="2100" dirty="0" err="1"/>
              <a:t>Rajit</a:t>
            </a:r>
            <a:r>
              <a:rPr lang="en-GB" sz="2100" dirty="0"/>
              <a:t> Khosla (ST5 Anaesthetics)</a:t>
            </a:r>
          </a:p>
          <a:p>
            <a:pPr algn="l"/>
            <a:endParaRPr lang="en-GB" sz="2100" dirty="0"/>
          </a:p>
          <a:p>
            <a:pPr algn="l"/>
            <a:r>
              <a:rPr lang="en-GB" sz="2100" dirty="0"/>
              <a:t>Sustainability Lead: Dr Jason Lie (ELHT)</a:t>
            </a:r>
          </a:p>
          <a:p>
            <a:pPr algn="l"/>
            <a:endParaRPr lang="en-GB" sz="2100" dirty="0"/>
          </a:p>
          <a:p>
            <a:pPr algn="l"/>
            <a:endParaRPr lang="en-GB" sz="2100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Discharge Case Study East Lancashire Hospitals NHS Trust">
            <a:extLst>
              <a:ext uri="{FF2B5EF4-FFF2-40B4-BE49-F238E27FC236}">
                <a16:creationId xmlns:a16="http://schemas.microsoft.com/office/drawing/2014/main" id="{CE030541-B9EE-A349-AB0D-D85589A04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8" t="30435" r="7795" b="4755"/>
          <a:stretch/>
        </p:blipFill>
        <p:spPr bwMode="auto">
          <a:xfrm>
            <a:off x="0" y="-23982"/>
            <a:ext cx="5317515" cy="10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seful Links | GASP">
            <a:extLst>
              <a:ext uri="{FF2B5EF4-FFF2-40B4-BE49-F238E27FC236}">
                <a16:creationId xmlns:a16="http://schemas.microsoft.com/office/drawing/2014/main" id="{55374BFA-F8CA-F94B-BC13-5CF93B93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2" y="5847307"/>
            <a:ext cx="3523488" cy="10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2EAE7-C105-4541-9029-0425E392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chemeClr val="bg1"/>
                </a:solidFill>
              </a:rPr>
              <a:t>Cost and Environmental Savings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E0F2ADF0-6747-4E21-9CCC-0F9938A86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74980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36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102CB-5455-4BFE-97EE-334210626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916" b="105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6FB1D-888B-3240-A5B8-2771F909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Further Work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CD64A27-00F5-4C06-9037-612568C91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637166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28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115D-3E95-9A40-973B-DEE4A8BB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331697"/>
            <a:ext cx="3109319" cy="3180926"/>
          </a:xfrm>
        </p:spPr>
        <p:txBody>
          <a:bodyPr anchor="t">
            <a:normAutofit/>
          </a:bodyPr>
          <a:lstStyle/>
          <a:p>
            <a:br>
              <a:rPr lang="en-US" sz="5000" u="sng" dirty="0"/>
            </a:br>
            <a:r>
              <a:rPr lang="en-US" sz="5000" u="sng" dirty="0"/>
              <a:t>Hazardous Gases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04C1-F5A4-6645-9375-62123335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r>
              <a:rPr lang="en-US" sz="2200" dirty="0"/>
              <a:t>Annual hazardous gases monitoring</a:t>
            </a:r>
          </a:p>
          <a:p>
            <a:endParaRPr lang="en-US" sz="2200" dirty="0"/>
          </a:p>
          <a:p>
            <a:r>
              <a:rPr lang="en-US" sz="2200" dirty="0"/>
              <a:t>Are we compliant with COSHH guidelines? </a:t>
            </a:r>
          </a:p>
          <a:p>
            <a:endParaRPr lang="en-US" sz="2200" dirty="0"/>
          </a:p>
          <a:p>
            <a:r>
              <a:rPr lang="en-US" sz="2200" dirty="0"/>
              <a:t>Staff exposure of N2O should be &lt;100ppm</a:t>
            </a:r>
          </a:p>
          <a:p>
            <a:endParaRPr lang="en-US" sz="2200" dirty="0"/>
          </a:p>
          <a:p>
            <a:r>
              <a:rPr lang="en-US" sz="2200" dirty="0"/>
              <a:t>1 room on Central Birth Suite identified to have higher than recommended N2O levels</a:t>
            </a:r>
          </a:p>
          <a:p>
            <a:endParaRPr lang="en-US" sz="2200" dirty="0"/>
          </a:p>
          <a:p>
            <a:r>
              <a:rPr lang="en-US" sz="2200" dirty="0"/>
              <a:t>Further investigation found blockage of room ventilation flow which has now been rectified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8973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24315-2574-3C49-AF7C-F09716E3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8000">
                <a:solidFill>
                  <a:schemeClr val="bg1"/>
                </a:solidFill>
              </a:rPr>
              <a:t>Thank you For Listening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138A2-289E-B942-A73B-DFC592F1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ELHT Anaesthetic Sustainability Lead: Dr Jason Lie (</a:t>
            </a:r>
            <a:r>
              <a:rPr lang="en-GB" sz="2000">
                <a:solidFill>
                  <a:schemeClr val="bg1"/>
                </a:solidFill>
                <a:hlinkClick r:id="rId2"/>
              </a:rPr>
              <a:t>Jason.Lie@elht.nhs.uk</a:t>
            </a:r>
            <a:r>
              <a:rPr lang="en-GB" sz="2000">
                <a:solidFill>
                  <a:schemeClr val="bg1"/>
                </a:solidFill>
              </a:rPr>
              <a:t>)</a:t>
            </a:r>
          </a:p>
          <a:p>
            <a:r>
              <a:rPr lang="en-GB" sz="2000">
                <a:solidFill>
                  <a:schemeClr val="bg1"/>
                </a:solidFill>
              </a:rPr>
              <a:t>Project contributors: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Dr Rajit Khosla (</a:t>
            </a:r>
            <a:r>
              <a:rPr lang="en-GB" sz="2000">
                <a:solidFill>
                  <a:schemeClr val="bg1"/>
                </a:solidFill>
                <a:hlinkClick r:id="rId3"/>
              </a:rPr>
              <a:t>Rajitkhosla@nhs.net</a:t>
            </a:r>
            <a:r>
              <a:rPr lang="en-GB" sz="200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Dr Baillal Shahid (</a:t>
            </a:r>
            <a:r>
              <a:rPr lang="en-GB" sz="2000">
                <a:solidFill>
                  <a:schemeClr val="bg1"/>
                </a:solidFill>
                <a:hlinkClick r:id="rId4"/>
              </a:rPr>
              <a:t>Baillal@doctors.org.uk</a:t>
            </a:r>
            <a:r>
              <a:rPr lang="en-GB" sz="200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Dr Jemma Barnes (</a:t>
            </a:r>
            <a:r>
              <a:rPr lang="en-GB" sz="2000">
                <a:solidFill>
                  <a:schemeClr val="bg1"/>
                </a:solidFill>
                <a:hlinkClick r:id="rId5"/>
              </a:rPr>
              <a:t>jkb189@doctors.org.uk</a:t>
            </a:r>
            <a:r>
              <a:rPr lang="en-GB" sz="2000">
                <a:solidFill>
                  <a:schemeClr val="bg1"/>
                </a:solidFill>
              </a:rPr>
              <a:t>)</a:t>
            </a:r>
          </a:p>
          <a:p>
            <a:pPr lvl="1"/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Special thanks to Alifia Chakera, National Nitrous Oxide Mitigation Project Lead, Clinical Pharmacist, NHS Lothian, Scotland </a:t>
            </a:r>
          </a:p>
          <a:p>
            <a:pPr lvl="1"/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00FD6-425B-4D1D-90AE-5D322C7E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chemeClr val="bg1"/>
                </a:solidFill>
              </a:rPr>
              <a:t>Environmental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43C0E4-FB0B-4536-93EC-39905457C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590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01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7B95B0B-933D-194D-A152-437227CA9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949-BA20-1348-8569-57D234E4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GB" dirty="0"/>
              <a:t>How Is Nitrous Oxide Stored in ELHT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3BE9-74A1-324E-BCA5-F19EF411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GB" sz="1400" dirty="0"/>
              <a:t>Nitrous oxide stored in a cylinder manifold and piped around the hospital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Typically, G cylinders used in Manifold, which expire every 5 Years</a:t>
            </a:r>
          </a:p>
          <a:p>
            <a:endParaRPr lang="en-GB" sz="1400" dirty="0"/>
          </a:p>
          <a:p>
            <a:r>
              <a:rPr lang="en-GB" sz="1400" dirty="0"/>
              <a:t>At Blackburn:</a:t>
            </a:r>
          </a:p>
          <a:p>
            <a:pPr lvl="2"/>
            <a:r>
              <a:rPr lang="en-US" sz="1400" dirty="0"/>
              <a:t>2x banks</a:t>
            </a:r>
          </a:p>
          <a:p>
            <a:pPr lvl="2"/>
            <a:r>
              <a:rPr lang="en-US" sz="1400" dirty="0"/>
              <a:t>6 size G cylinders per bank</a:t>
            </a:r>
          </a:p>
          <a:p>
            <a:pPr lvl="2"/>
            <a:r>
              <a:rPr lang="en-US" sz="1400" dirty="0"/>
              <a:t>Size G = 9,000L</a:t>
            </a:r>
          </a:p>
          <a:p>
            <a:pPr lvl="2"/>
            <a:r>
              <a:rPr lang="en-US" sz="1400" dirty="0"/>
              <a:t>Total NO per bank = 54,000L</a:t>
            </a:r>
          </a:p>
          <a:p>
            <a:pPr lvl="2"/>
            <a:r>
              <a:rPr lang="en-US" sz="1400" dirty="0"/>
              <a:t>2x emergency cylinders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sz="1400" dirty="0"/>
              <a:t>Burnley has 2 similar Manifolds and an Entonox Manifold</a:t>
            </a:r>
          </a:p>
          <a:p>
            <a:pPr lvl="1"/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977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67402-8621-D641-8D89-A2A34D83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What We Did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D57AB06-7A60-479B-816A-DF443E3B72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12410" y="704088"/>
          <a:ext cx="5135293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60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574C9-1ACA-AC47-917A-195ABC5E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We Found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34CD048-DD96-4FE8-9F42-B48229E39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1415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80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E1636BC2-30F7-3546-BE08-94D7D400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3" y="643467"/>
            <a:ext cx="8538033" cy="5571065"/>
          </a:xfrm>
          <a:prstGeom prst="rect">
            <a:avLst/>
          </a:prstGeom>
          <a:ln>
            <a:noFill/>
          </a:ln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8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CB0AA-BE92-114F-9930-8D13CD24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CO2e comparison between Blackburn and Burnley </a:t>
            </a:r>
            <a:br>
              <a:rPr lang="en-GB" sz="3600" dirty="0"/>
            </a:br>
            <a:r>
              <a:rPr lang="en-GB" sz="3600" dirty="0"/>
              <a:t>(Similar case-mix)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21157F09-8685-B540-BE18-316F09A69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199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145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5929E-A757-4846-B98A-EFAA7C97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</a:rPr>
              <a:t>Environmental Impact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42E32E7-AE6E-4AB5-A2C6-61C8E2801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5569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994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9A181-7F85-DD4B-BAC7-A6F380A2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632" y="365125"/>
            <a:ext cx="4840010" cy="1071789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/>
              <a:t>Outcomes</a:t>
            </a:r>
          </a:p>
        </p:txBody>
      </p:sp>
      <p:pic>
        <p:nvPicPr>
          <p:cNvPr id="3074" name="Picture 2" descr="Nitrous oxide - Definition of Nitrous oxide">
            <a:extLst>
              <a:ext uri="{FF2B5EF4-FFF2-40B4-BE49-F238E27FC236}">
                <a16:creationId xmlns:a16="http://schemas.microsoft.com/office/drawing/2014/main" id="{282699DA-8F5D-8741-B159-F91989B02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4890"/>
          <a:stretch/>
        </p:blipFill>
        <p:spPr bwMode="auto">
          <a:xfrm>
            <a:off x="92617" y="365125"/>
            <a:ext cx="5200399" cy="5830785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99DD-BE5C-B74E-A621-D95E9A9A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484" y="1217016"/>
            <a:ext cx="6501967" cy="5275859"/>
          </a:xfrm>
        </p:spPr>
        <p:txBody>
          <a:bodyPr>
            <a:noAutofit/>
          </a:bodyPr>
          <a:lstStyle/>
          <a:p>
            <a:r>
              <a:rPr lang="en-GB" sz="1800" dirty="0"/>
              <a:t>Findings raised urgently to medical gases/estates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u="sng" dirty="0">
                <a:solidFill>
                  <a:srgbClr val="FF0000"/>
                </a:solidFill>
              </a:rPr>
              <a:t>Major leak found in main theatre complex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requiring extensive, costly and disruptive repair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Departmental and trust level decision that pipeline repair NOT justifiable given falling clinical use</a:t>
            </a:r>
          </a:p>
          <a:p>
            <a:endParaRPr lang="en-GB" sz="1800" dirty="0"/>
          </a:p>
          <a:p>
            <a:r>
              <a:rPr lang="en-GB" sz="1800" b="1" u="sng" dirty="0">
                <a:solidFill>
                  <a:srgbClr val="FF0000"/>
                </a:solidFill>
              </a:rPr>
              <a:t>Nitrous oxide pipeline isolated and capped off</a:t>
            </a:r>
          </a:p>
          <a:p>
            <a:endParaRPr lang="en-GB" sz="1800" dirty="0"/>
          </a:p>
          <a:p>
            <a:r>
              <a:rPr lang="en-GB" sz="1800" dirty="0"/>
              <a:t>Nitrous oxide supply remains available for use at ELHT via compact cylinders attached directly to the back of anaesthetic machines</a:t>
            </a:r>
          </a:p>
          <a:p>
            <a:endParaRPr lang="en-GB" sz="1800" dirty="0"/>
          </a:p>
          <a:p>
            <a:r>
              <a:rPr lang="en-GB" sz="1800" dirty="0"/>
              <a:t>Cylinder use has stayed at consistently low levels  since isolating the main pipeline</a:t>
            </a:r>
          </a:p>
        </p:txBody>
      </p:sp>
    </p:spTree>
    <p:extLst>
      <p:ext uri="{BB962C8B-B14F-4D97-AF65-F5344CB8AC3E}">
        <p14:creationId xmlns:p14="http://schemas.microsoft.com/office/powerpoint/2010/main" val="144691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590</Words>
  <Application>Microsoft Office PowerPoint</Application>
  <PresentationFormat>Widescreen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Abadi MT Condensed Light</vt:lpstr>
      <vt:lpstr>Arial</vt:lpstr>
      <vt:lpstr>Calibri</vt:lpstr>
      <vt:lpstr>Calibri Light</vt:lpstr>
      <vt:lpstr>Office Theme</vt:lpstr>
      <vt:lpstr>The Great Escape: The Nitrous Oxide Mitigation Project For East Lancashire</vt:lpstr>
      <vt:lpstr>Environmental Impact</vt:lpstr>
      <vt:lpstr>How Is Nitrous Oxide Stored in ELHT</vt:lpstr>
      <vt:lpstr>What We Did</vt:lpstr>
      <vt:lpstr>What We Found</vt:lpstr>
      <vt:lpstr>PowerPoint Presentation</vt:lpstr>
      <vt:lpstr>CO2e comparison between Blackburn and Burnley  (Similar case-mix)</vt:lpstr>
      <vt:lpstr>Environmental Impact</vt:lpstr>
      <vt:lpstr>Outcomes</vt:lpstr>
      <vt:lpstr>Cost and Environmental Savings</vt:lpstr>
      <vt:lpstr>Further Work </vt:lpstr>
      <vt:lpstr> Hazardous Gases Monitoring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Escape: The Nitrous Oxide Mitigation Project For East Lancashire</dc:title>
  <dc:creator>Office365</dc:creator>
  <cp:lastModifiedBy>Hayley Edwards</cp:lastModifiedBy>
  <cp:revision>28</cp:revision>
  <dcterms:created xsi:type="dcterms:W3CDTF">2021-09-23T15:53:17Z</dcterms:created>
  <dcterms:modified xsi:type="dcterms:W3CDTF">2023-02-21T14:35:25Z</dcterms:modified>
</cp:coreProperties>
</file>