
<file path=[Content_Types].xml><?xml version="1.0" encoding="utf-8"?>
<Types xmlns="http://schemas.openxmlformats.org/package/2006/content-types">
  <Default Extension="png" ContentType="image/png"/>
  <Default Extension="pdf" ContentType="image/unknown"/>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4"/>
  </p:notesMasterIdLst>
  <p:sldIdLst>
    <p:sldId id="259" r:id="rId2"/>
    <p:sldId id="260" r:id="rId3"/>
    <p:sldId id="273" r:id="rId4"/>
    <p:sldId id="262" r:id="rId5"/>
    <p:sldId id="275" r:id="rId6"/>
    <p:sldId id="263" r:id="rId7"/>
    <p:sldId id="269" r:id="rId8"/>
    <p:sldId id="265" r:id="rId9"/>
    <p:sldId id="270" r:id="rId10"/>
    <p:sldId id="266" r:id="rId11"/>
    <p:sldId id="274"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2643"/>
  </p:normalViewPr>
  <p:slideViewPr>
    <p:cSldViewPr snapToGrid="0">
      <p:cViewPr varScale="1">
        <p:scale>
          <a:sx n="55" d="100"/>
          <a:sy n="55" d="100"/>
        </p:scale>
        <p:origin x="6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220EE-DACC-4370-AD7A-9B1242B48058}" type="datetimeFigureOut">
              <a:rPr lang="en-GB" smtClean="0"/>
              <a:t>14/09/2023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3A6A0-237C-4146-8F4A-03B3617803D4}" type="slidenum">
              <a:rPr lang="en-GB" smtClean="0"/>
              <a:t>‹#›</a:t>
            </a:fld>
            <a:endParaRPr lang="en-GB"/>
          </a:p>
        </p:txBody>
      </p:sp>
    </p:spTree>
    <p:extLst>
      <p:ext uri="{BB962C8B-B14F-4D97-AF65-F5344CB8AC3E}">
        <p14:creationId xmlns:p14="http://schemas.microsoft.com/office/powerpoint/2010/main" val="2959345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E3A6A0-237C-4146-8F4A-03B3617803D4}" type="slidenum">
              <a:rPr lang="en-GB" smtClean="0"/>
              <a:t>5</a:t>
            </a:fld>
            <a:endParaRPr lang="en-GB"/>
          </a:p>
        </p:txBody>
      </p:sp>
    </p:spTree>
    <p:extLst>
      <p:ext uri="{BB962C8B-B14F-4D97-AF65-F5344CB8AC3E}">
        <p14:creationId xmlns:p14="http://schemas.microsoft.com/office/powerpoint/2010/main" val="575687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8E3A6A0-237C-4146-8F4A-03B3617803D4}" type="slidenum">
              <a:rPr lang="en-GB" smtClean="0"/>
              <a:t>11</a:t>
            </a:fld>
            <a:endParaRPr lang="en-GB"/>
          </a:p>
        </p:txBody>
      </p:sp>
    </p:spTree>
    <p:extLst>
      <p:ext uri="{BB962C8B-B14F-4D97-AF65-F5344CB8AC3E}">
        <p14:creationId xmlns:p14="http://schemas.microsoft.com/office/powerpoint/2010/main" val="14029512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4D9B70-30FA-4269-817D-737A05B791DF}"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46FC6F-DDBC-40F4-8A4C-B78562390D43}" type="slidenum">
              <a:rPr lang="en-GB" smtClean="0"/>
              <a:t>‹#›</a:t>
            </a:fld>
            <a:endParaRPr lang="en-GB"/>
          </a:p>
        </p:txBody>
      </p:sp>
      <p:pic>
        <p:nvPicPr>
          <p:cNvPr id="7" name="Picture 6" descr="Graphical user interface, text&#10;&#10;Description automatically generated">
            <a:extLst>
              <a:ext uri="{FF2B5EF4-FFF2-40B4-BE49-F238E27FC236}">
                <a16:creationId xmlns:a16="http://schemas.microsoft.com/office/drawing/2014/main" id="{EC5A7681-1507-3431-D173-64A9FE021C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66809" y="247071"/>
            <a:ext cx="3375421" cy="1459810"/>
          </a:xfrm>
          <a:prstGeom prst="rect">
            <a:avLst/>
          </a:prstGeom>
        </p:spPr>
      </p:pic>
      <p:pic>
        <p:nvPicPr>
          <p:cNvPr id="8" name="Picture 7" descr="Graphical user interface, website&#10;&#10;Description automatically generated">
            <a:extLst>
              <a:ext uri="{FF2B5EF4-FFF2-40B4-BE49-F238E27FC236}">
                <a16:creationId xmlns:a16="http://schemas.microsoft.com/office/drawing/2014/main" id="{4DC739BF-4781-3BA2-F2F8-1A0259DB163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78" y="5724694"/>
            <a:ext cx="3611882" cy="946562"/>
          </a:xfrm>
          <a:prstGeom prst="rect">
            <a:avLst/>
          </a:prstGeom>
        </p:spPr>
      </p:pic>
    </p:spTree>
    <p:extLst>
      <p:ext uri="{BB962C8B-B14F-4D97-AF65-F5344CB8AC3E}">
        <p14:creationId xmlns:p14="http://schemas.microsoft.com/office/powerpoint/2010/main" val="3455528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4D9B70-30FA-4269-817D-737A05B791DF}"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149970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4D9B70-30FA-4269-817D-737A05B791DF}"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1215899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4D9B70-30FA-4269-817D-737A05B791DF}"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46FC6F-DDBC-40F4-8A4C-B78562390D43}" type="slidenum">
              <a:rPr lang="en-GB" smtClean="0"/>
              <a:t>‹#›</a:t>
            </a:fld>
            <a:endParaRPr lang="en-GB"/>
          </a:p>
        </p:txBody>
      </p:sp>
      <p:grpSp>
        <p:nvGrpSpPr>
          <p:cNvPr id="7" name="Group 6">
            <a:extLst>
              <a:ext uri="{FF2B5EF4-FFF2-40B4-BE49-F238E27FC236}">
                <a16:creationId xmlns:a16="http://schemas.microsoft.com/office/drawing/2014/main" id="{BA21D70F-FDDB-E5F8-F55B-D12221E080BC}"/>
              </a:ext>
            </a:extLst>
          </p:cNvPr>
          <p:cNvGrpSpPr/>
          <p:nvPr userDrawn="1"/>
        </p:nvGrpSpPr>
        <p:grpSpPr>
          <a:xfrm>
            <a:off x="342899" y="6570014"/>
            <a:ext cx="11484374" cy="3463"/>
            <a:chOff x="342899" y="561107"/>
            <a:chExt cx="11484374" cy="3463"/>
          </a:xfrm>
        </p:grpSpPr>
        <p:cxnSp>
          <p:nvCxnSpPr>
            <p:cNvPr id="8" name="Straight Connector 7">
              <a:extLst>
                <a:ext uri="{FF2B5EF4-FFF2-40B4-BE49-F238E27FC236}">
                  <a16:creationId xmlns:a16="http://schemas.microsoft.com/office/drawing/2014/main" id="{714DDCAC-C49D-D677-9A65-87E0A705418C}"/>
                </a:ext>
              </a:extLst>
            </p:cNvPr>
            <p:cNvCxnSpPr/>
            <p:nvPr/>
          </p:nvCxnSpPr>
          <p:spPr>
            <a:xfrm>
              <a:off x="342899" y="561606"/>
              <a:ext cx="1156194" cy="0"/>
            </a:xfrm>
            <a:prstGeom prst="line">
              <a:avLst/>
            </a:prstGeom>
            <a:ln w="38100">
              <a:solidFill>
                <a:srgbClr val="1F8299"/>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F65A613-0D1C-CAF4-2E11-9F248FB328D1}"/>
                </a:ext>
              </a:extLst>
            </p:cNvPr>
            <p:cNvCxnSpPr/>
            <p:nvPr/>
          </p:nvCxnSpPr>
          <p:spPr>
            <a:xfrm>
              <a:off x="1490896" y="561108"/>
              <a:ext cx="1156194" cy="0"/>
            </a:xfrm>
            <a:prstGeom prst="line">
              <a:avLst/>
            </a:prstGeom>
            <a:ln w="38100">
              <a:solidFill>
                <a:srgbClr val="E0842E"/>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5A13BF1-CC0B-8753-53F3-EA2D25AD849E}"/>
                </a:ext>
              </a:extLst>
            </p:cNvPr>
            <p:cNvCxnSpPr/>
            <p:nvPr/>
          </p:nvCxnSpPr>
          <p:spPr>
            <a:xfrm>
              <a:off x="2647795" y="561108"/>
              <a:ext cx="1156194" cy="0"/>
            </a:xfrm>
            <a:prstGeom prst="line">
              <a:avLst/>
            </a:prstGeom>
            <a:ln w="38100">
              <a:solidFill>
                <a:srgbClr val="663366"/>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1E2469F-0BD2-8D29-1762-CE9ACB7AC12E}"/>
                </a:ext>
              </a:extLst>
            </p:cNvPr>
            <p:cNvCxnSpPr/>
            <p:nvPr/>
          </p:nvCxnSpPr>
          <p:spPr>
            <a:xfrm>
              <a:off x="3797550" y="561108"/>
              <a:ext cx="1156194" cy="0"/>
            </a:xfrm>
            <a:prstGeom prst="line">
              <a:avLst/>
            </a:prstGeom>
            <a:ln w="38100">
              <a:solidFill>
                <a:srgbClr val="00B3BE"/>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204533-2DF9-F740-AC0B-2E424E8C6C57}"/>
                </a:ext>
              </a:extLst>
            </p:cNvPr>
            <p:cNvCxnSpPr/>
            <p:nvPr/>
          </p:nvCxnSpPr>
          <p:spPr>
            <a:xfrm>
              <a:off x="4949987" y="561108"/>
              <a:ext cx="1156194" cy="0"/>
            </a:xfrm>
            <a:prstGeom prst="line">
              <a:avLst/>
            </a:prstGeom>
            <a:ln w="38100">
              <a:solidFill>
                <a:srgbClr val="009987"/>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6D7C3F-2BE7-4FCA-9B3D-1442A40534CA}"/>
                </a:ext>
              </a:extLst>
            </p:cNvPr>
            <p:cNvCxnSpPr/>
            <p:nvPr/>
          </p:nvCxnSpPr>
          <p:spPr>
            <a:xfrm>
              <a:off x="6060305" y="561108"/>
              <a:ext cx="1156194" cy="0"/>
            </a:xfrm>
            <a:prstGeom prst="line">
              <a:avLst/>
            </a:prstGeom>
            <a:ln w="38100">
              <a:solidFill>
                <a:srgbClr val="E6007E"/>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DF606BD-00EC-1A4C-4894-1CB8179A9DD9}"/>
                </a:ext>
              </a:extLst>
            </p:cNvPr>
            <p:cNvCxnSpPr/>
            <p:nvPr/>
          </p:nvCxnSpPr>
          <p:spPr>
            <a:xfrm>
              <a:off x="7215224" y="561108"/>
              <a:ext cx="1156194" cy="0"/>
            </a:xfrm>
            <a:prstGeom prst="line">
              <a:avLst/>
            </a:prstGeom>
            <a:ln w="38100">
              <a:solidFill>
                <a:srgbClr val="440099"/>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654D3E6-5C15-E20E-2B81-1169057A4DD1}"/>
                </a:ext>
              </a:extLst>
            </p:cNvPr>
            <p:cNvCxnSpPr/>
            <p:nvPr/>
          </p:nvCxnSpPr>
          <p:spPr>
            <a:xfrm>
              <a:off x="8377074" y="561108"/>
              <a:ext cx="1156194" cy="0"/>
            </a:xfrm>
            <a:prstGeom prst="line">
              <a:avLst/>
            </a:prstGeom>
            <a:ln w="38100">
              <a:solidFill>
                <a:srgbClr val="006D86"/>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7D6F5A0-E23A-F9C6-7F41-E2A162B616AB}"/>
                </a:ext>
              </a:extLst>
            </p:cNvPr>
            <p:cNvCxnSpPr/>
            <p:nvPr/>
          </p:nvCxnSpPr>
          <p:spPr>
            <a:xfrm>
              <a:off x="9513695" y="561107"/>
              <a:ext cx="1156194" cy="0"/>
            </a:xfrm>
            <a:prstGeom prst="line">
              <a:avLst/>
            </a:prstGeom>
            <a:ln w="38100">
              <a:solidFill>
                <a:srgbClr val="B4181E"/>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9B83195-C9A7-9F80-5FEA-9184CDBFDD40}"/>
                </a:ext>
              </a:extLst>
            </p:cNvPr>
            <p:cNvCxnSpPr/>
            <p:nvPr/>
          </p:nvCxnSpPr>
          <p:spPr>
            <a:xfrm>
              <a:off x="10671079" y="564570"/>
              <a:ext cx="1156194" cy="0"/>
            </a:xfrm>
            <a:prstGeom prst="line">
              <a:avLst/>
            </a:prstGeom>
            <a:ln w="38100">
              <a:solidFill>
                <a:srgbClr val="84BD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45345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4D9B70-30FA-4269-817D-737A05B791DF}" type="datetimeFigureOut">
              <a:rPr lang="en-GB" smtClean="0"/>
              <a:t>14/09/2023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380562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4D9B70-30FA-4269-817D-737A05B791DF}" type="datetimeFigureOut">
              <a:rPr lang="en-GB" smtClean="0"/>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126944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4D9B70-30FA-4269-817D-737A05B791DF}" type="datetimeFigureOut">
              <a:rPr lang="en-GB" smtClean="0"/>
              <a:t>14/09/2023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804991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4D9B70-30FA-4269-817D-737A05B791DF}" type="datetimeFigureOut">
              <a:rPr lang="en-GB" smtClean="0"/>
              <a:t>14/09/2023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4089624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D9B70-30FA-4269-817D-737A05B791DF}" type="datetimeFigureOut">
              <a:rPr lang="en-GB" smtClean="0"/>
              <a:t>14/09/2023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176935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4D9B70-30FA-4269-817D-737A05B791DF}" type="datetimeFigureOut">
              <a:rPr lang="en-GB" smtClean="0"/>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1056350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4D9B70-30FA-4269-817D-737A05B791DF}" type="datetimeFigureOut">
              <a:rPr lang="en-GB" smtClean="0"/>
              <a:t>14/09/2023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46FC6F-DDBC-40F4-8A4C-B78562390D43}" type="slidenum">
              <a:rPr lang="en-GB" smtClean="0"/>
              <a:t>‹#›</a:t>
            </a:fld>
            <a:endParaRPr lang="en-GB"/>
          </a:p>
        </p:txBody>
      </p:sp>
    </p:spTree>
    <p:extLst>
      <p:ext uri="{BB962C8B-B14F-4D97-AF65-F5344CB8AC3E}">
        <p14:creationId xmlns:p14="http://schemas.microsoft.com/office/powerpoint/2010/main" val="2413652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4D9B70-30FA-4269-817D-737A05B791DF}" type="datetimeFigureOut">
              <a:rPr lang="en-GB" smtClean="0"/>
              <a:t>14/09/2023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6FC6F-DDBC-40F4-8A4C-B78562390D43}" type="slidenum">
              <a:rPr lang="en-GB" smtClean="0"/>
              <a:t>‹#›</a:t>
            </a:fld>
            <a:endParaRPr lang="en-GB"/>
          </a:p>
        </p:txBody>
      </p:sp>
    </p:spTree>
    <p:extLst>
      <p:ext uri="{BB962C8B-B14F-4D97-AF65-F5344CB8AC3E}">
        <p14:creationId xmlns:p14="http://schemas.microsoft.com/office/powerpoint/2010/main" val="145814568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urldefense.com/v3/__https:/www.transformationpartnersinhealthandcare.nhs.uk/programmes/children-young-people/asthma/ask-about-asthma-2023/__;!!OL9ShTEEVu4!r9xdq04klsp-2dTT1UqjqePFSz5caEWVVXG8tMdbqzdwHaAb3lSz1gN7RZ6WKBjOkIrHN23RONXCwY58G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nsformationpartnersinhealthandcare.nhs.uk/resource/london-asthma-toolkit/air-quality-asthma-trigger/"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9.sv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hyperlink" Target="https://www.cleanairfund.org/about/" TargetMode="External"/><Relationship Id="rId2" Type="http://schemas.openxmlformats.org/officeDocument/2006/relationships/hyperlink" Target="https://friendsoftheearth.uk/" TargetMode="External"/><Relationship Id="rId1" Type="http://schemas.openxmlformats.org/officeDocument/2006/relationships/slideLayout" Target="../slideLayouts/slideLayout2.xml"/><Relationship Id="rId5" Type="http://schemas.openxmlformats.org/officeDocument/2006/relationships/hyperlink" Target="https://www.livingstreets.org.uk/get-involved/campaign-with-us/tackle-air-pollution" TargetMode="External"/><Relationship Id="rId4" Type="http://schemas.openxmlformats.org/officeDocument/2006/relationships/hyperlink" Target="https://www.actionforcleanair.org.uk/campaigns/clean-air-da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df"/><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beatasthma.co.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2432E-4802-4D55-A3F9-B41AEC847FEF}"/>
              </a:ext>
            </a:extLst>
          </p:cNvPr>
          <p:cNvSpPr>
            <a:spLocks noGrp="1"/>
          </p:cNvSpPr>
          <p:nvPr>
            <p:ph type="ctrTitle"/>
          </p:nvPr>
        </p:nvSpPr>
        <p:spPr>
          <a:xfrm>
            <a:off x="1690576" y="3155093"/>
            <a:ext cx="8270247" cy="2387600"/>
          </a:xfrm>
        </p:spPr>
        <p:txBody>
          <a:bodyPr>
            <a:normAutofit fontScale="90000"/>
          </a:bodyPr>
          <a:lstStyle/>
          <a:p>
            <a:br>
              <a:rPr lang="en-GB" dirty="0"/>
            </a:br>
            <a:br>
              <a:rPr lang="en-GB" sz="2400" dirty="0"/>
            </a:br>
            <a:br>
              <a:rPr lang="en-GB" sz="2700" b="1" dirty="0"/>
            </a:br>
            <a:br>
              <a:rPr lang="en-GB" sz="2700" b="1" dirty="0"/>
            </a:br>
            <a:r>
              <a:rPr lang="en-GB" sz="2700" b="1" dirty="0"/>
              <a:t>Dr Easwari Kothandaraman </a:t>
            </a:r>
            <a:br>
              <a:rPr lang="en-GB" sz="2700" b="1" dirty="0"/>
            </a:br>
            <a:r>
              <a:rPr lang="en-GB" sz="2700" b="1" dirty="0"/>
              <a:t>( GM SCN CYP Asthma Clinical Lead) </a:t>
            </a:r>
            <a:br>
              <a:rPr lang="en-GB" dirty="0"/>
            </a:br>
            <a:endParaRPr lang="en-GB" dirty="0"/>
          </a:p>
        </p:txBody>
      </p:sp>
      <p:sp>
        <p:nvSpPr>
          <p:cNvPr id="3" name="Title 1">
            <a:extLst>
              <a:ext uri="{FF2B5EF4-FFF2-40B4-BE49-F238E27FC236}">
                <a16:creationId xmlns:a16="http://schemas.microsoft.com/office/drawing/2014/main" id="{CC5BAD00-AADB-8A96-9973-ECA02CD7EF19}"/>
              </a:ext>
            </a:extLst>
          </p:cNvPr>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3E5F73"/>
                </a:solidFill>
                <a:latin typeface="Colfax" panose="020B0304000000010002" pitchFamily="34" charset="0"/>
                <a:ea typeface="+mj-ea"/>
                <a:cs typeface="+mj-cs"/>
              </a:defRPr>
            </a:lvl1pPr>
          </a:lstStyle>
          <a:p>
            <a:r>
              <a:rPr lang="en-GB" sz="4000" u="sng" dirty="0">
                <a:solidFill>
                  <a:srgbClr val="0563C1"/>
                </a:solidFill>
                <a:latin typeface="Calibri" panose="020F0502020204030204" pitchFamily="34" charset="0"/>
                <a:ea typeface="Calibri" panose="020F0502020204030204" pitchFamily="34" charset="0"/>
                <a:hlinkClick r:id="rId2"/>
              </a:rPr>
              <a:t>#</a:t>
            </a:r>
            <a:r>
              <a:rPr lang="en-GB" u="sng" dirty="0">
                <a:solidFill>
                  <a:srgbClr val="0563C1"/>
                </a:solidFill>
                <a:latin typeface="Calibri" panose="020F0502020204030204" pitchFamily="34" charset="0"/>
                <a:ea typeface="Calibri" panose="020F0502020204030204" pitchFamily="34" charset="0"/>
                <a:hlinkClick r:id="rId2"/>
              </a:rPr>
              <a:t>AskAboutAsthma</a:t>
            </a:r>
            <a:r>
              <a:rPr lang="en-GB" sz="4000" u="sng" dirty="0">
                <a:solidFill>
                  <a:srgbClr val="0563C1"/>
                </a:solidFill>
                <a:latin typeface="Calibri" panose="020F0502020204030204" pitchFamily="34" charset="0"/>
                <a:ea typeface="Calibri" panose="020F0502020204030204" pitchFamily="34" charset="0"/>
                <a:hlinkClick r:id="rId2"/>
              </a:rPr>
              <a:t> </a:t>
            </a:r>
            <a:r>
              <a:rPr lang="en-GB" u="sng" dirty="0">
                <a:solidFill>
                  <a:srgbClr val="0563C1"/>
                </a:solidFill>
                <a:latin typeface="Calibri" panose="020F0502020204030204" pitchFamily="34" charset="0"/>
                <a:ea typeface="Calibri" panose="020F0502020204030204" pitchFamily="34" charset="0"/>
                <a:hlinkClick r:id="rId2"/>
              </a:rPr>
              <a:t>2023</a:t>
            </a:r>
            <a:r>
              <a:rPr lang="en-GB" sz="4000" u="sng" dirty="0">
                <a:solidFill>
                  <a:srgbClr val="0563C1"/>
                </a:solidFill>
                <a:latin typeface="Calibri" panose="020F0502020204030204" pitchFamily="34" charset="0"/>
                <a:ea typeface="Calibri" panose="020F0502020204030204" pitchFamily="34" charset="0"/>
                <a:hlinkClick r:id="rId2"/>
              </a:rPr>
              <a:t> </a:t>
            </a:r>
            <a:br>
              <a:rPr lang="en-GB" sz="4000" u="sng" dirty="0">
                <a:solidFill>
                  <a:srgbClr val="0563C1"/>
                </a:solidFill>
                <a:latin typeface="Calibri" panose="020F0502020204030204" pitchFamily="34" charset="0"/>
                <a:ea typeface="Calibri" panose="020F0502020204030204" pitchFamily="34" charset="0"/>
                <a:hlinkClick r:id="rId2"/>
              </a:rPr>
            </a:br>
            <a:endParaRPr lang="en-GB" sz="4000" dirty="0"/>
          </a:p>
        </p:txBody>
      </p:sp>
    </p:spTree>
    <p:extLst>
      <p:ext uri="{BB962C8B-B14F-4D97-AF65-F5344CB8AC3E}">
        <p14:creationId xmlns:p14="http://schemas.microsoft.com/office/powerpoint/2010/main" val="4203876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290BEA-0198-4D8C-B0F9-4226A930FF46}"/>
              </a:ext>
            </a:extLst>
          </p:cNvPr>
          <p:cNvPicPr>
            <a:picLocks noChangeAspect="1"/>
          </p:cNvPicPr>
          <p:nvPr/>
        </p:nvPicPr>
        <p:blipFill>
          <a:blip r:embed="rId2"/>
          <a:stretch>
            <a:fillRect/>
          </a:stretch>
        </p:blipFill>
        <p:spPr>
          <a:xfrm>
            <a:off x="9034619" y="329366"/>
            <a:ext cx="2816596" cy="1219306"/>
          </a:xfrm>
          <a:prstGeom prst="rect">
            <a:avLst/>
          </a:prstGeom>
        </p:spPr>
      </p:pic>
      <p:sp>
        <p:nvSpPr>
          <p:cNvPr id="2" name="TextBox 1">
            <a:extLst>
              <a:ext uri="{FF2B5EF4-FFF2-40B4-BE49-F238E27FC236}">
                <a16:creationId xmlns:a16="http://schemas.microsoft.com/office/drawing/2014/main" id="{EB451812-37B4-6F56-9D83-19AF4C35AB79}"/>
              </a:ext>
            </a:extLst>
          </p:cNvPr>
          <p:cNvSpPr txBox="1"/>
          <p:nvPr/>
        </p:nvSpPr>
        <p:spPr>
          <a:xfrm>
            <a:off x="1354140" y="2706814"/>
            <a:ext cx="8357516" cy="1938992"/>
          </a:xfrm>
          <a:prstGeom prst="rect">
            <a:avLst/>
          </a:prstGeom>
          <a:noFill/>
        </p:spPr>
        <p:txBody>
          <a:bodyPr wrap="square" rtlCol="0">
            <a:spAutoFit/>
          </a:bodyPr>
          <a:lstStyle/>
          <a:p>
            <a:pPr lvl="0"/>
            <a:r>
              <a:rPr lang="en-GB" sz="4000" dirty="0">
                <a:effectLst/>
                <a:latin typeface="Calibri" panose="020F0502020204030204" pitchFamily="34" charset="0"/>
                <a:ea typeface="Times New Roman" panose="02020603050405020304" pitchFamily="18" charset="0"/>
              </a:rPr>
              <a:t>What is the impact of outdoor and indoor air pollution on children and young people’s asthma?</a:t>
            </a:r>
            <a:endParaRPr lang="en-GB" sz="4000" dirty="0">
              <a:effectLst/>
              <a:latin typeface="Calibri" panose="020F0502020204030204" pitchFamily="34" charset="0"/>
              <a:ea typeface="Calibri" panose="020F0502020204030204" pitchFamily="34" charset="0"/>
            </a:endParaRPr>
          </a:p>
        </p:txBody>
      </p:sp>
      <p:sp>
        <p:nvSpPr>
          <p:cNvPr id="6" name="Title 5">
            <a:extLst>
              <a:ext uri="{FF2B5EF4-FFF2-40B4-BE49-F238E27FC236}">
                <a16:creationId xmlns:a16="http://schemas.microsoft.com/office/drawing/2014/main" id="{584FB7D2-9F23-B253-1051-9474141B0110}"/>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1618012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B8C95-2AAB-1598-F737-67EFE9E47BC2}"/>
              </a:ext>
            </a:extLst>
          </p:cNvPr>
          <p:cNvSpPr>
            <a:spLocks noGrp="1"/>
          </p:cNvSpPr>
          <p:nvPr>
            <p:ph type="title"/>
          </p:nvPr>
        </p:nvSpPr>
        <p:spPr>
          <a:xfrm>
            <a:off x="838200" y="365126"/>
            <a:ext cx="10515600" cy="875846"/>
          </a:xfrm>
        </p:spPr>
        <p:txBody>
          <a:bodyPr>
            <a:normAutofit fontScale="90000"/>
          </a:bodyPr>
          <a:lstStyle/>
          <a:p>
            <a:r>
              <a:rPr lang="en-US" sz="2400" b="0" i="0" dirty="0">
                <a:solidFill>
                  <a:srgbClr val="333333"/>
                </a:solidFill>
                <a:effectLst/>
                <a:latin typeface="+mn-lt"/>
              </a:rPr>
              <a:t>We want to ensure that </a:t>
            </a:r>
            <a:r>
              <a:rPr lang="en-US" sz="2400" b="1" i="0" dirty="0">
                <a:solidFill>
                  <a:srgbClr val="333333"/>
                </a:solidFill>
                <a:effectLst/>
                <a:latin typeface="+mn-lt"/>
              </a:rPr>
              <a:t>every asthma conversation</a:t>
            </a:r>
            <a:r>
              <a:rPr lang="en-US" sz="2400" b="0" i="0" dirty="0">
                <a:solidFill>
                  <a:srgbClr val="333333"/>
                </a:solidFill>
                <a:effectLst/>
                <a:latin typeface="+mn-lt"/>
              </a:rPr>
              <a:t> considers the </a:t>
            </a:r>
            <a:r>
              <a:rPr lang="en-US" sz="2400" b="0" i="0" u="none" strike="noStrike" dirty="0">
                <a:solidFill>
                  <a:srgbClr val="0072CE"/>
                </a:solidFill>
                <a:effectLst/>
                <a:latin typeface="+mn-lt"/>
                <a:hlinkClick r:id="rId3"/>
              </a:rPr>
              <a:t>impact of outdoor and indoor air pollution</a:t>
            </a:r>
            <a:r>
              <a:rPr lang="en-US" sz="2400" b="0" i="0" dirty="0">
                <a:solidFill>
                  <a:srgbClr val="333333"/>
                </a:solidFill>
                <a:effectLst/>
                <a:latin typeface="+mn-lt"/>
              </a:rPr>
              <a:t> on children and young people’s asthma.</a:t>
            </a:r>
            <a:br>
              <a:rPr lang="en-US" sz="2400" b="0" i="0" dirty="0">
                <a:solidFill>
                  <a:srgbClr val="333333"/>
                </a:solidFill>
                <a:effectLst/>
                <a:latin typeface="+mn-lt"/>
              </a:rPr>
            </a:br>
            <a:br>
              <a:rPr lang="en-US" sz="2400" b="0" i="0" dirty="0">
                <a:solidFill>
                  <a:srgbClr val="333333"/>
                </a:solidFill>
                <a:effectLst/>
                <a:latin typeface="+mn-lt"/>
              </a:rPr>
            </a:br>
            <a:r>
              <a:rPr lang="en-US" sz="2400" b="0" i="0" dirty="0">
                <a:solidFill>
                  <a:srgbClr val="333333"/>
                </a:solidFill>
                <a:effectLst/>
                <a:latin typeface="+mn-lt"/>
              </a:rPr>
              <a:t>Some key points to include in Consultations ……….   </a:t>
            </a:r>
            <a:br>
              <a:rPr lang="en-US" sz="2400" b="0" i="0" dirty="0">
                <a:solidFill>
                  <a:srgbClr val="333333"/>
                </a:solidFill>
                <a:effectLst/>
                <a:latin typeface="+mn-lt"/>
              </a:rPr>
            </a:br>
            <a:endParaRPr lang="en-GB" sz="2400" dirty="0">
              <a:latin typeface="+mn-lt"/>
            </a:endParaRPr>
          </a:p>
        </p:txBody>
      </p:sp>
      <p:sp>
        <p:nvSpPr>
          <p:cNvPr id="3" name="Content Placeholder 2">
            <a:extLst>
              <a:ext uri="{FF2B5EF4-FFF2-40B4-BE49-F238E27FC236}">
                <a16:creationId xmlns:a16="http://schemas.microsoft.com/office/drawing/2014/main" id="{E566EACE-7605-1292-FC3F-4C7288E47BC4}"/>
              </a:ext>
            </a:extLst>
          </p:cNvPr>
          <p:cNvSpPr>
            <a:spLocks noGrp="1"/>
          </p:cNvSpPr>
          <p:nvPr>
            <p:ph sz="half" idx="1"/>
          </p:nvPr>
        </p:nvSpPr>
        <p:spPr>
          <a:xfrm>
            <a:off x="533400" y="1401890"/>
            <a:ext cx="5181600" cy="5090984"/>
          </a:xfrm>
        </p:spPr>
        <p:txBody>
          <a:bodyPr>
            <a:normAutofit fontScale="25000" lnSpcReduction="20000"/>
          </a:bodyPr>
          <a:lstStyle/>
          <a:p>
            <a:pPr marL="0" indent="0" algn="ctr">
              <a:buNone/>
            </a:pPr>
            <a:r>
              <a:rPr lang="en-GB" sz="4800" b="1" dirty="0">
                <a:solidFill>
                  <a:srgbClr val="A8D08D"/>
                </a:solidFill>
                <a:effectLst/>
                <a:latin typeface="Geneva"/>
                <a:ea typeface="Calibri" panose="020F0502020204030204" pitchFamily="34" charset="0"/>
                <a:cs typeface="Times New Roman" panose="02020603050405020304" pitchFamily="18" charset="0"/>
              </a:rPr>
              <a:t>How can we improve air quality in your home?</a:t>
            </a: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4200" b="1" dirty="0">
                <a:effectLst/>
                <a:ea typeface="Calibri" panose="020F0502020204030204" pitchFamily="34" charset="0"/>
                <a:cs typeface="Times New Roman" panose="02020603050405020304" pitchFamily="18" charset="0"/>
              </a:rPr>
              <a:t>Do you have damp and condensation?</a:t>
            </a:r>
          </a:p>
          <a:p>
            <a:pPr marL="0" lvl="0" indent="0">
              <a:buNone/>
            </a:pPr>
            <a:r>
              <a:rPr lang="en-GB" sz="4200" dirty="0">
                <a:effectLst/>
                <a:ea typeface="Calibri" panose="020F0502020204030204" pitchFamily="34" charset="0"/>
                <a:cs typeface="Times New Roman" panose="02020603050405020304" pitchFamily="18" charset="0"/>
              </a:rPr>
              <a:t>Use background ventilation (trickle vents or whole-house mechanical ventilation)</a:t>
            </a:r>
          </a:p>
          <a:p>
            <a:pPr marL="0" lvl="0" indent="0">
              <a:buNone/>
            </a:pPr>
            <a:r>
              <a:rPr lang="en-GB" sz="4200" dirty="0">
                <a:effectLst/>
                <a:ea typeface="Calibri" panose="020F0502020204030204" pitchFamily="34" charset="0"/>
                <a:cs typeface="Times New Roman" panose="02020603050405020304" pitchFamily="18" charset="0"/>
              </a:rPr>
              <a:t>Use extractor fans and open windows</a:t>
            </a:r>
          </a:p>
          <a:p>
            <a:pPr marL="0" lvl="0" indent="0">
              <a:buNone/>
            </a:pPr>
            <a:r>
              <a:rPr lang="en-GB" sz="4200" dirty="0">
                <a:effectLst/>
                <a:ea typeface="Calibri" panose="020F0502020204030204" pitchFamily="34" charset="0"/>
                <a:cs typeface="Times New Roman" panose="02020603050405020304" pitchFamily="18" charset="0"/>
              </a:rPr>
              <a:t>Avoid moisture-producing activities e.g., air-drying clothes</a:t>
            </a:r>
          </a:p>
          <a:p>
            <a:pPr marL="0" lvl="0" indent="0">
              <a:buNone/>
            </a:pPr>
            <a:r>
              <a:rPr lang="en-GB" sz="4200" dirty="0">
                <a:effectLst/>
                <a:ea typeface="Calibri" panose="020F0502020204030204" pitchFamily="34" charset="0"/>
                <a:cs typeface="Times New Roman" panose="02020603050405020304" pitchFamily="18" charset="0"/>
              </a:rPr>
              <a:t>Repair sources of water damage</a:t>
            </a:r>
          </a:p>
          <a:p>
            <a:pPr marL="0" lvl="0" indent="0">
              <a:buNone/>
            </a:pPr>
            <a:endParaRPr lang="en-GB" sz="4200" dirty="0">
              <a:effectLst/>
              <a:ea typeface="Calibri" panose="020F0502020204030204" pitchFamily="34" charset="0"/>
              <a:cs typeface="Times New Roman" panose="02020603050405020304" pitchFamily="18" charset="0"/>
            </a:endParaRPr>
          </a:p>
          <a:p>
            <a:pPr marL="0" indent="0">
              <a:buNone/>
            </a:pPr>
            <a:r>
              <a:rPr lang="en-GB" sz="4200" b="1" dirty="0">
                <a:effectLst/>
                <a:ea typeface="Calibri" panose="020F0502020204030204" pitchFamily="34" charset="0"/>
                <a:cs typeface="Times New Roman" panose="02020603050405020304" pitchFamily="18" charset="0"/>
              </a:rPr>
              <a:t>How can </a:t>
            </a:r>
            <a:r>
              <a:rPr lang="en-GB" sz="4200" b="1" dirty="0">
                <a:ea typeface="Calibri" panose="020F0502020204030204" pitchFamily="34" charset="0"/>
                <a:cs typeface="Times New Roman" panose="02020603050405020304" pitchFamily="18" charset="0"/>
              </a:rPr>
              <a:t>we</a:t>
            </a:r>
            <a:r>
              <a:rPr lang="en-GB" sz="4200" b="1" dirty="0">
                <a:effectLst/>
                <a:ea typeface="Calibri" panose="020F0502020204030204" pitchFamily="34" charset="0"/>
                <a:cs typeface="Times New Roman" panose="02020603050405020304" pitchFamily="18" charset="0"/>
              </a:rPr>
              <a:t> improve ventilation in our home?</a:t>
            </a:r>
          </a:p>
          <a:p>
            <a:pPr marL="0" indent="0">
              <a:buNone/>
            </a:pPr>
            <a:r>
              <a:rPr lang="en-GB" sz="4200" dirty="0">
                <a:effectLst/>
                <a:ea typeface="Calibri" panose="020F0502020204030204" pitchFamily="34" charset="0"/>
                <a:cs typeface="Times New Roman" panose="02020603050405020304" pitchFamily="18" charset="0"/>
              </a:rPr>
              <a:t>Use extractor fans in bathrooms and kitchens, or open windows when:</a:t>
            </a: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Cooking</a:t>
            </a: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Using open fires or free-standing gas heaters</a:t>
            </a: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Using cleaning products, household sprays or aerosols and paints</a:t>
            </a: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Having a bath or shower</a:t>
            </a: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Air-drying clothes</a:t>
            </a:r>
          </a:p>
          <a:p>
            <a:pPr marL="342900" lvl="0" indent="-342900">
              <a:buFont typeface="Courier New" panose="02070309020205020404" pitchFamily="49" charset="0"/>
              <a:buChar char="o"/>
            </a:pPr>
            <a:endParaRPr lang="en-GB" sz="4200" dirty="0">
              <a:effectLst/>
              <a:ea typeface="Calibri" panose="020F0502020204030204" pitchFamily="34" charset="0"/>
              <a:cs typeface="Times New Roman" panose="02020603050405020304" pitchFamily="18" charset="0"/>
            </a:endParaRPr>
          </a:p>
          <a:p>
            <a:pPr marL="0" indent="0">
              <a:buNone/>
            </a:pPr>
            <a:r>
              <a:rPr lang="en-GB" sz="4200" b="1" dirty="0">
                <a:effectLst/>
                <a:ea typeface="Calibri" panose="020F0502020204030204" pitchFamily="34" charset="0"/>
                <a:cs typeface="Times New Roman" panose="02020603050405020304" pitchFamily="18" charset="0"/>
              </a:rPr>
              <a:t>Something still not right?</a:t>
            </a:r>
            <a:endParaRPr lang="en-GB" sz="4200" dirty="0">
              <a:effectLst/>
              <a:ea typeface="Calibri" panose="020F0502020204030204" pitchFamily="34" charset="0"/>
              <a:cs typeface="Times New Roman" panose="02020603050405020304" pitchFamily="18" charset="0"/>
            </a:endParaRP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Follow product instructions if using e.g., paint, glue and solvents</a:t>
            </a: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Ensure adequate ventilation when installing a new cooker, especially for gas cookers</a:t>
            </a: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Do not use gas cookers to heat a room</a:t>
            </a:r>
          </a:p>
          <a:p>
            <a:pPr marL="342900" lvl="0" indent="-342900">
              <a:buFont typeface="Courier New" panose="02070309020205020404" pitchFamily="49" charset="0"/>
              <a:buChar char="o"/>
            </a:pPr>
            <a:r>
              <a:rPr lang="en-GB" sz="4200" dirty="0">
                <a:effectLst/>
                <a:ea typeface="Calibri" panose="020F0502020204030204" pitchFamily="34" charset="0"/>
                <a:cs typeface="Times New Roman" panose="02020603050405020304" pitchFamily="18" charset="0"/>
              </a:rPr>
              <a:t>Avoid smoking in the house</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Content Placeholder 3">
            <a:extLst>
              <a:ext uri="{FF2B5EF4-FFF2-40B4-BE49-F238E27FC236}">
                <a16:creationId xmlns:a16="http://schemas.microsoft.com/office/drawing/2014/main" id="{D56809C5-F4A0-6965-D7A0-E6E8F533EF83}"/>
              </a:ext>
            </a:extLst>
          </p:cNvPr>
          <p:cNvSpPr>
            <a:spLocks noGrp="1"/>
          </p:cNvSpPr>
          <p:nvPr>
            <p:ph sz="half" idx="2"/>
          </p:nvPr>
        </p:nvSpPr>
        <p:spPr>
          <a:xfrm>
            <a:off x="5568778" y="1515762"/>
            <a:ext cx="5785022" cy="4661201"/>
          </a:xfrm>
        </p:spPr>
        <p:txBody>
          <a:bodyPr>
            <a:normAutofit fontScale="25000" lnSpcReduction="20000"/>
          </a:bodyPr>
          <a:lstStyle/>
          <a:p>
            <a:pPr marL="0" indent="0">
              <a:buNone/>
            </a:pPr>
            <a:r>
              <a:rPr lang="en-GB" sz="4800" b="1" dirty="0">
                <a:solidFill>
                  <a:srgbClr val="A8D08D"/>
                </a:solidFill>
                <a:effectLst/>
                <a:latin typeface="Geneva"/>
                <a:ea typeface="Calibri" panose="020F0502020204030204" pitchFamily="34" charset="0"/>
                <a:cs typeface="Times New Roman" panose="02020603050405020304" pitchFamily="18" charset="0"/>
              </a:rPr>
              <a:t>How can we  improve outdoor air quality and pollution?</a:t>
            </a:r>
            <a:endParaRPr lang="en-GB" sz="4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400" dirty="0"/>
          </a:p>
        </p:txBody>
      </p:sp>
      <p:sp>
        <p:nvSpPr>
          <p:cNvPr id="6" name="TextBox 5">
            <a:extLst>
              <a:ext uri="{FF2B5EF4-FFF2-40B4-BE49-F238E27FC236}">
                <a16:creationId xmlns:a16="http://schemas.microsoft.com/office/drawing/2014/main" id="{9478887E-812A-DBF9-3CCB-F4447DACE20D}"/>
              </a:ext>
            </a:extLst>
          </p:cNvPr>
          <p:cNvSpPr txBox="1"/>
          <p:nvPr/>
        </p:nvSpPr>
        <p:spPr>
          <a:xfrm>
            <a:off x="5715000" y="1861203"/>
            <a:ext cx="6096000" cy="3000821"/>
          </a:xfrm>
          <a:prstGeom prst="rect">
            <a:avLst/>
          </a:prstGeom>
          <a:noFill/>
        </p:spPr>
        <p:txBody>
          <a:bodyPr wrap="square">
            <a:spAutoFit/>
          </a:bodyPr>
          <a:lstStyle/>
          <a:p>
            <a:r>
              <a:rPr lang="en-GB" sz="1050">
                <a:effectLst/>
                <a:ea typeface="Calibri" panose="020F0502020204030204" pitchFamily="34" charset="0"/>
                <a:cs typeface="Times New Roman" panose="02020603050405020304" pitchFamily="18" charset="0"/>
              </a:rPr>
              <a:t>We can all do little things to help with the air quality outside.</a:t>
            </a:r>
          </a:p>
          <a:p>
            <a:r>
              <a:rPr lang="en-GB" sz="1050">
                <a:effectLst/>
                <a:ea typeface="Calibri" panose="020F0502020204030204" pitchFamily="34" charset="0"/>
                <a:cs typeface="Times New Roman" panose="02020603050405020304" pitchFamily="18" charset="0"/>
              </a:rPr>
              <a:t> </a:t>
            </a:r>
          </a:p>
          <a:p>
            <a:pPr marL="342900" lvl="0" indent="-342900">
              <a:buFont typeface="Courier New" panose="02070309020205020404" pitchFamily="49" charset="0"/>
              <a:buChar char="o"/>
            </a:pPr>
            <a:r>
              <a:rPr lang="en-GB" sz="1200">
                <a:effectLst/>
                <a:ea typeface="Calibri" panose="020F0502020204030204" pitchFamily="34" charset="0"/>
                <a:cs typeface="Times New Roman" panose="02020603050405020304" pitchFamily="18" charset="0"/>
              </a:rPr>
              <a:t>Walking or cycle to work/university/college</a:t>
            </a:r>
          </a:p>
          <a:p>
            <a:pPr marL="342900" lvl="0" indent="-342900">
              <a:buFont typeface="Courier New" panose="02070309020205020404" pitchFamily="49" charset="0"/>
              <a:buChar char="o"/>
            </a:pPr>
            <a:endParaRPr lang="en-GB" sz="1200">
              <a:effectLst/>
              <a:ea typeface="Calibri" panose="020F0502020204030204" pitchFamily="34" charset="0"/>
              <a:cs typeface="Times New Roman" panose="02020603050405020304" pitchFamily="18" charset="0"/>
            </a:endParaRPr>
          </a:p>
          <a:p>
            <a:pPr marL="342900" lvl="0" indent="-342900">
              <a:buFont typeface="Courier New" panose="02070309020205020404" pitchFamily="49" charset="0"/>
              <a:buChar char="o"/>
            </a:pPr>
            <a:r>
              <a:rPr lang="en-GB" sz="1200">
                <a:effectLst/>
                <a:ea typeface="Calibri" panose="020F0502020204030204" pitchFamily="34" charset="0"/>
                <a:cs typeface="Times New Roman" panose="02020603050405020304" pitchFamily="18" charset="0"/>
              </a:rPr>
              <a:t>Reduce the number of motor vehicle journeys</a:t>
            </a:r>
          </a:p>
          <a:p>
            <a:pPr marL="342900" lvl="0" indent="-342900">
              <a:buFont typeface="Courier New" panose="02070309020205020404" pitchFamily="49" charset="0"/>
              <a:buChar char="o"/>
            </a:pPr>
            <a:endParaRPr lang="en-GB" sz="1200">
              <a:effectLst/>
              <a:ea typeface="Calibri" panose="020F0502020204030204" pitchFamily="34" charset="0"/>
              <a:cs typeface="Times New Roman" panose="02020603050405020304" pitchFamily="18" charset="0"/>
            </a:endParaRPr>
          </a:p>
          <a:p>
            <a:pPr marL="342900" lvl="0" indent="-342900">
              <a:buFont typeface="Courier New" panose="02070309020205020404" pitchFamily="49" charset="0"/>
              <a:buChar char="o"/>
            </a:pPr>
            <a:r>
              <a:rPr lang="en-GB" sz="1200">
                <a:effectLst/>
                <a:ea typeface="Calibri" panose="020F0502020204030204" pitchFamily="34" charset="0"/>
                <a:cs typeface="Times New Roman" panose="02020603050405020304" pitchFamily="18" charset="0"/>
              </a:rPr>
              <a:t>Change car routes to avoid highly polluted areas and traffic</a:t>
            </a:r>
          </a:p>
          <a:p>
            <a:pPr marL="342900" lvl="0" indent="-342900">
              <a:buFont typeface="Courier New" panose="02070309020205020404" pitchFamily="49" charset="0"/>
              <a:buChar char="o"/>
            </a:pPr>
            <a:endParaRPr lang="en-GB" sz="1200">
              <a:effectLst/>
              <a:ea typeface="Calibri" panose="020F0502020204030204" pitchFamily="34" charset="0"/>
              <a:cs typeface="Times New Roman" panose="02020603050405020304" pitchFamily="18" charset="0"/>
            </a:endParaRPr>
          </a:p>
          <a:p>
            <a:pPr marL="342900" lvl="0" indent="-342900">
              <a:buFont typeface="Courier New" panose="02070309020205020404" pitchFamily="49" charset="0"/>
              <a:buChar char="o"/>
            </a:pPr>
            <a:r>
              <a:rPr lang="en-GB" sz="1200">
                <a:effectLst/>
                <a:ea typeface="Calibri" panose="020F0502020204030204" pitchFamily="34" charset="0"/>
                <a:cs typeface="Times New Roman" panose="02020603050405020304" pitchFamily="18" charset="0"/>
              </a:rPr>
              <a:t>Try to drive in a way that avoids unnecessary braking and acceleration which can help reduce the emissions</a:t>
            </a:r>
          </a:p>
          <a:p>
            <a:pPr marL="342900" lvl="0" indent="-342900">
              <a:buFont typeface="Courier New" panose="02070309020205020404" pitchFamily="49" charset="0"/>
              <a:buChar char="o"/>
            </a:pPr>
            <a:endParaRPr lang="en-GB" sz="1200">
              <a:effectLst/>
              <a:ea typeface="Calibri" panose="020F0502020204030204" pitchFamily="34" charset="0"/>
              <a:cs typeface="Times New Roman" panose="02020603050405020304" pitchFamily="18" charset="0"/>
            </a:endParaRPr>
          </a:p>
          <a:p>
            <a:pPr marL="342900" lvl="0" indent="-342900">
              <a:buFont typeface="Courier New" panose="02070309020205020404" pitchFamily="49" charset="0"/>
              <a:buChar char="o"/>
            </a:pPr>
            <a:r>
              <a:rPr lang="en-GB" sz="1200">
                <a:effectLst/>
                <a:ea typeface="Calibri" panose="020F0502020204030204" pitchFamily="34" charset="0"/>
                <a:cs typeface="Times New Roman" panose="02020603050405020304" pitchFamily="18" charset="0"/>
              </a:rPr>
              <a:t>If possible, encourage uptake of zero and low emission vehicles </a:t>
            </a:r>
          </a:p>
          <a:p>
            <a:pPr marL="342900" lvl="0" indent="-342900">
              <a:buFont typeface="Courier New" panose="02070309020205020404" pitchFamily="49" charset="0"/>
              <a:buChar char="o"/>
            </a:pPr>
            <a:endParaRPr lang="en-GB" sz="1200">
              <a:effectLst/>
              <a:ea typeface="Calibri" panose="020F0502020204030204" pitchFamily="34" charset="0"/>
              <a:cs typeface="Times New Roman" panose="02020603050405020304" pitchFamily="18" charset="0"/>
            </a:endParaRPr>
          </a:p>
          <a:p>
            <a:pPr marL="342900" lvl="0" indent="-342900">
              <a:buFont typeface="Courier New" panose="02070309020205020404" pitchFamily="49" charset="0"/>
              <a:buChar char="o"/>
            </a:pPr>
            <a:r>
              <a:rPr lang="en-GB" sz="1200">
                <a:effectLst/>
                <a:ea typeface="Calibri" panose="020F0502020204030204" pitchFamily="34" charset="0"/>
                <a:cs typeface="Times New Roman" panose="02020603050405020304" pitchFamily="18" charset="0"/>
              </a:rPr>
              <a:t>Consider buses and trains to work or a park and ride scheme</a:t>
            </a:r>
          </a:p>
          <a:p>
            <a:pPr marL="342900" lvl="0" indent="-342900">
              <a:buFont typeface="Courier New" panose="02070309020205020404" pitchFamily="49" charset="0"/>
              <a:buChar char="o"/>
            </a:pPr>
            <a:endParaRPr lang="en-GB" sz="1200">
              <a:effectLst/>
              <a:ea typeface="Calibri" panose="020F0502020204030204" pitchFamily="34" charset="0"/>
              <a:cs typeface="Times New Roman" panose="02020603050405020304" pitchFamily="18" charset="0"/>
            </a:endParaRPr>
          </a:p>
          <a:p>
            <a:pPr marL="342900" lvl="0" indent="-342900">
              <a:buFont typeface="Courier New" panose="02070309020205020404" pitchFamily="49" charset="0"/>
              <a:buChar char="o"/>
            </a:pPr>
            <a:r>
              <a:rPr lang="en-GB" sz="1200">
                <a:effectLst/>
                <a:ea typeface="Calibri" panose="020F0502020204030204" pitchFamily="34" charset="0"/>
                <a:cs typeface="Times New Roman" panose="02020603050405020304" pitchFamily="18" charset="0"/>
              </a:rPr>
              <a:t>Try to reduce smoking</a:t>
            </a:r>
            <a:endParaRPr lang="en-GB" sz="1200" dirty="0">
              <a:effectLst/>
              <a:ea typeface="Calibri" panose="020F0502020204030204" pitchFamily="34" charset="0"/>
              <a:cs typeface="Times New Roman" panose="02020603050405020304" pitchFamily="18" charset="0"/>
            </a:endParaRPr>
          </a:p>
        </p:txBody>
      </p:sp>
      <p:pic>
        <p:nvPicPr>
          <p:cNvPr id="7" name="Graphic 13" descr="Earth globe: Africa and Europe with solid fill">
            <a:extLst>
              <a:ext uri="{FF2B5EF4-FFF2-40B4-BE49-F238E27FC236}">
                <a16:creationId xmlns:a16="http://schemas.microsoft.com/office/drawing/2014/main" id="{E8F03FEA-CFC9-A0F9-9922-BE7320EEED9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70092" y="4610735"/>
            <a:ext cx="1566228" cy="1566228"/>
          </a:xfrm>
          <a:prstGeom prst="rect">
            <a:avLst/>
          </a:prstGeom>
        </p:spPr>
      </p:pic>
      <p:graphicFrame>
        <p:nvGraphicFramePr>
          <p:cNvPr id="12" name="Table 11">
            <a:extLst>
              <a:ext uri="{FF2B5EF4-FFF2-40B4-BE49-F238E27FC236}">
                <a16:creationId xmlns:a16="http://schemas.microsoft.com/office/drawing/2014/main" id="{85A90904-CA5E-53B0-D2B7-5478252FDC17}"/>
              </a:ext>
            </a:extLst>
          </p:cNvPr>
          <p:cNvGraphicFramePr>
            <a:graphicFrameLocks noGrp="1"/>
          </p:cNvGraphicFramePr>
          <p:nvPr>
            <p:extLst>
              <p:ext uri="{D42A27DB-BD31-4B8C-83A1-F6EECF244321}">
                <p14:modId xmlns:p14="http://schemas.microsoft.com/office/powerpoint/2010/main" val="130492234"/>
              </p:ext>
            </p:extLst>
          </p:nvPr>
        </p:nvGraphicFramePr>
        <p:xfrm>
          <a:off x="2413993" y="6377232"/>
          <a:ext cx="6047296" cy="304800"/>
        </p:xfrm>
        <a:graphic>
          <a:graphicData uri="http://schemas.openxmlformats.org/drawingml/2006/table">
            <a:tbl>
              <a:tblPr/>
              <a:tblGrid>
                <a:gridCol w="6047296">
                  <a:extLst>
                    <a:ext uri="{9D8B030D-6E8A-4147-A177-3AD203B41FA5}">
                      <a16:colId xmlns:a16="http://schemas.microsoft.com/office/drawing/2014/main" val="1642549459"/>
                    </a:ext>
                  </a:extLst>
                </a:gridCol>
              </a:tblGrid>
              <a:tr h="205273">
                <a:tc>
                  <a:txBody>
                    <a:bodyPr/>
                    <a:lstStyle/>
                    <a:p>
                      <a:r>
                        <a:rPr lang="en-GB" sz="1400" i="1" dirty="0"/>
                        <a:t>Adapted from Nice Recommendations by Eilidh Goodall – UoM medical student </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4122712464"/>
                  </a:ext>
                </a:extLst>
              </a:tr>
            </a:tbl>
          </a:graphicData>
        </a:graphic>
      </p:graphicFrame>
    </p:spTree>
    <p:extLst>
      <p:ext uri="{BB962C8B-B14F-4D97-AF65-F5344CB8AC3E}">
        <p14:creationId xmlns:p14="http://schemas.microsoft.com/office/powerpoint/2010/main" val="3791310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3AFC-0BC7-85B6-23BD-EF0B0AB7D3CD}"/>
              </a:ext>
            </a:extLst>
          </p:cNvPr>
          <p:cNvSpPr>
            <a:spLocks noGrp="1"/>
          </p:cNvSpPr>
          <p:nvPr>
            <p:ph type="title"/>
          </p:nvPr>
        </p:nvSpPr>
        <p:spPr>
          <a:xfrm>
            <a:off x="838200" y="365125"/>
            <a:ext cx="10515600" cy="1373059"/>
          </a:xfrm>
        </p:spPr>
        <p:txBody>
          <a:bodyPr>
            <a:normAutofit fontScale="90000"/>
          </a:bodyPr>
          <a:lstStyle/>
          <a:p>
            <a:r>
              <a:rPr lang="en-GB" sz="1800" b="1" dirty="0">
                <a:solidFill>
                  <a:srgbClr val="A8D08D"/>
                </a:solidFill>
                <a:effectLst/>
                <a:latin typeface="Geneva"/>
                <a:ea typeface="Calibri" panose="020F0502020204030204" pitchFamily="34" charset="0"/>
                <a:cs typeface="Times New Roman" panose="02020603050405020304" pitchFamily="18" charset="0"/>
              </a:rPr>
              <a:t>Would you like the air you are breathing to feel clean?</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solidFill>
                  <a:srgbClr val="A8D08D"/>
                </a:solidFill>
                <a:effectLst/>
                <a:latin typeface="Geneva"/>
                <a:ea typeface="Calibri" panose="020F0502020204030204" pitchFamily="34" charset="0"/>
                <a:cs typeface="Times New Roman" panose="02020603050405020304" pitchFamily="18" charset="0"/>
              </a:rPr>
              <a:t>Are you interested in making a difference?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C22D6573-3813-E483-DB59-39F38C9BED0C}"/>
              </a:ext>
            </a:extLst>
          </p:cNvPr>
          <p:cNvSpPr>
            <a:spLocks noGrp="1"/>
          </p:cNvSpPr>
          <p:nvPr>
            <p:ph idx="1"/>
          </p:nvPr>
        </p:nvSpPr>
        <p:spPr/>
        <p:txBody>
          <a:bodyPr>
            <a:normAutofit lnSpcReduction="10000"/>
          </a:bodyPr>
          <a:lstStyle/>
          <a:p>
            <a:pPr>
              <a:lnSpc>
                <a:spcPct val="115000"/>
              </a:lnSpc>
            </a:pPr>
            <a:r>
              <a:rPr lang="en-GB" sz="1800" dirty="0">
                <a:solidFill>
                  <a:srgbClr val="000000"/>
                </a:solidFill>
                <a:effectLst/>
                <a:latin typeface="Geneva"/>
                <a:ea typeface="Calibri" panose="020F0502020204030204" pitchFamily="34" charset="0"/>
                <a:cs typeface="Times New Roman" panose="02020603050405020304" pitchFamily="18" charset="0"/>
              </a:rPr>
              <a:t>Look at these websites for more information on how we all  can help: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Geneva"/>
                <a:ea typeface="Calibri" panose="020F0502020204030204" pitchFamily="34" charset="0"/>
                <a:cs typeface="Times New Roman" panose="02020603050405020304" pitchFamily="18" charset="0"/>
              </a:rPr>
              <a:t>Friends of the Earth – involved in the protection of Earth’s natural environment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en-GB" sz="1800" u="sng" dirty="0">
                <a:solidFill>
                  <a:srgbClr val="0563C1"/>
                </a:solidFill>
                <a:effectLst/>
                <a:latin typeface="Geneva"/>
                <a:ea typeface="Calibri" panose="020F0502020204030204" pitchFamily="34" charset="0"/>
                <a:cs typeface="Times New Roman" panose="02020603050405020304" pitchFamily="18" charset="0"/>
                <a:hlinkClick r:id="rId2"/>
              </a:rPr>
              <a:t>https://friendsoftheearth.uk/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Geneva"/>
                <a:ea typeface="Calibri" panose="020F0502020204030204" pitchFamily="34" charset="0"/>
                <a:cs typeface="Times New Roman" panose="02020603050405020304" pitchFamily="18" charset="0"/>
              </a:rPr>
              <a:t>Clean Air Fund – working towards a world where everyone can breathe in cleaner air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en-GB" sz="1800" u="sng" dirty="0">
                <a:solidFill>
                  <a:srgbClr val="0563C1"/>
                </a:solidFill>
                <a:effectLst/>
                <a:latin typeface="Geneva"/>
                <a:ea typeface="Calibri" panose="020F0502020204030204" pitchFamily="34" charset="0"/>
                <a:cs typeface="Times New Roman" panose="02020603050405020304" pitchFamily="18" charset="0"/>
                <a:hlinkClick r:id="rId3"/>
              </a:rPr>
              <a:t>https://www.cleanairfund.org/about/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Geneva"/>
                <a:ea typeface="Calibri" panose="020F0502020204030204" pitchFamily="34" charset="0"/>
                <a:cs typeface="Times New Roman" panose="02020603050405020304" pitchFamily="18" charset="0"/>
              </a:rPr>
              <a:t>Global Action Plan – promotes Clean Air Day, the UK’s largest air pollution campaign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en-GB" sz="1800" u="sng" dirty="0">
                <a:solidFill>
                  <a:srgbClr val="0563C1"/>
                </a:solidFill>
                <a:effectLst/>
                <a:latin typeface="Geneva"/>
                <a:ea typeface="Calibri" panose="020F0502020204030204" pitchFamily="34" charset="0"/>
                <a:cs typeface="Times New Roman" panose="02020603050405020304" pitchFamily="18" charset="0"/>
                <a:hlinkClick r:id="rId4"/>
              </a:rPr>
              <a:t>https://www.actionforcleanair.org.uk/campaigns/clean-air-day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dirty="0">
                <a:solidFill>
                  <a:srgbClr val="000000"/>
                </a:solidFill>
                <a:effectLst/>
                <a:latin typeface="Geneva"/>
                <a:ea typeface="Calibri" panose="020F0502020204030204" pitchFamily="34" charset="0"/>
                <a:cs typeface="Times New Roman" panose="02020603050405020304" pitchFamily="18" charset="0"/>
              </a:rPr>
              <a:t>Living Streets – campaign to tackle air pollution across the UK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pPr>
            <a:r>
              <a:rPr lang="en-GB" sz="1800" u="sng" dirty="0">
                <a:solidFill>
                  <a:srgbClr val="0563C1"/>
                </a:solidFill>
                <a:effectLst/>
                <a:latin typeface="Geneva"/>
                <a:ea typeface="Calibri" panose="020F0502020204030204" pitchFamily="34" charset="0"/>
                <a:cs typeface="Times New Roman" panose="02020603050405020304" pitchFamily="18" charset="0"/>
                <a:hlinkClick r:id="rId5"/>
              </a:rPr>
              <a:t>https://www.livingstreets.org.uk/get-involved/campaign-with-us/tackle-air-pollution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15000"/>
              </a:lnSpc>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535468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290BEA-0198-4D8C-B0F9-4226A930FF46}"/>
              </a:ext>
            </a:extLst>
          </p:cNvPr>
          <p:cNvPicPr>
            <a:picLocks noChangeAspect="1"/>
          </p:cNvPicPr>
          <p:nvPr/>
        </p:nvPicPr>
        <p:blipFill>
          <a:blip r:embed="rId2"/>
          <a:stretch>
            <a:fillRect/>
          </a:stretch>
        </p:blipFill>
        <p:spPr>
          <a:xfrm>
            <a:off x="9034619" y="329366"/>
            <a:ext cx="2816596" cy="1219306"/>
          </a:xfrm>
          <a:prstGeom prst="rect">
            <a:avLst/>
          </a:prstGeom>
        </p:spPr>
      </p:pic>
      <p:sp>
        <p:nvSpPr>
          <p:cNvPr id="2" name="TextBox 1">
            <a:extLst>
              <a:ext uri="{FF2B5EF4-FFF2-40B4-BE49-F238E27FC236}">
                <a16:creationId xmlns:a16="http://schemas.microsoft.com/office/drawing/2014/main" id="{EB451812-37B4-6F56-9D83-19AF4C35AB79}"/>
              </a:ext>
            </a:extLst>
          </p:cNvPr>
          <p:cNvSpPr txBox="1"/>
          <p:nvPr/>
        </p:nvSpPr>
        <p:spPr>
          <a:xfrm>
            <a:off x="1018580" y="2721114"/>
            <a:ext cx="10415616" cy="707886"/>
          </a:xfrm>
          <a:prstGeom prst="rect">
            <a:avLst/>
          </a:prstGeom>
          <a:noFill/>
        </p:spPr>
        <p:txBody>
          <a:bodyPr wrap="square" rtlCol="0">
            <a:spAutoFit/>
          </a:bodyPr>
          <a:lstStyle/>
          <a:p>
            <a:pPr lvl="0"/>
            <a:r>
              <a:rPr lang="en-GB" sz="4000" dirty="0">
                <a:effectLst/>
                <a:latin typeface="Calibri" panose="020F0502020204030204" pitchFamily="34" charset="0"/>
                <a:ea typeface="Times New Roman" panose="02020603050405020304" pitchFamily="18" charset="0"/>
              </a:rPr>
              <a:t>Why is asthma a priority in Greater Manchester?</a:t>
            </a:r>
            <a:endParaRPr lang="en-GB" sz="1800" dirty="0">
              <a:effectLst/>
              <a:latin typeface="Calibri" panose="020F0502020204030204" pitchFamily="34" charset="0"/>
              <a:ea typeface="Calibri" panose="020F0502020204030204" pitchFamily="34" charset="0"/>
            </a:endParaRPr>
          </a:p>
        </p:txBody>
      </p:sp>
      <p:sp>
        <p:nvSpPr>
          <p:cNvPr id="6" name="Title 5">
            <a:extLst>
              <a:ext uri="{FF2B5EF4-FFF2-40B4-BE49-F238E27FC236}">
                <a16:creationId xmlns:a16="http://schemas.microsoft.com/office/drawing/2014/main" id="{584FB7D2-9F23-B253-1051-9474141B0110}"/>
              </a:ext>
            </a:extLst>
          </p:cNvPr>
          <p:cNvSpPr>
            <a:spLocks noGrp="1"/>
          </p:cNvSpPr>
          <p:nvPr>
            <p:ph type="title"/>
          </p:nvPr>
        </p:nvSpPr>
        <p:spPr/>
        <p:txBody>
          <a:bodyPr/>
          <a:lstStyle/>
          <a:p>
            <a:endParaRPr lang="en-GB" dirty="0"/>
          </a:p>
        </p:txBody>
      </p:sp>
    </p:spTree>
    <p:extLst>
      <p:ext uri="{BB962C8B-B14F-4D97-AF65-F5344CB8AC3E}">
        <p14:creationId xmlns:p14="http://schemas.microsoft.com/office/powerpoint/2010/main" val="588125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24CBD-F999-7893-B1FD-7930CF6603C2}"/>
              </a:ext>
            </a:extLst>
          </p:cNvPr>
          <p:cNvSpPr>
            <a:spLocks noGrp="1"/>
          </p:cNvSpPr>
          <p:nvPr>
            <p:ph type="title"/>
          </p:nvPr>
        </p:nvSpPr>
        <p:spPr/>
        <p:txBody>
          <a:bodyPr>
            <a:normAutofit fontScale="90000"/>
          </a:bodyPr>
          <a:lstStyle/>
          <a:p>
            <a:r>
              <a:rPr lang="en-GB" sz="4400">
                <a:effectLst/>
                <a:latin typeface="Calibri" panose="020F0502020204030204" pitchFamily="34" charset="0"/>
                <a:ea typeface="Times New Roman" panose="02020603050405020304" pitchFamily="18" charset="0"/>
              </a:rPr>
              <a:t>Why is asthma a priority in Greater Manchester?</a:t>
            </a:r>
            <a:br>
              <a:rPr lang="en-GB" sz="2000">
                <a:effectLst/>
                <a:latin typeface="Calibri" panose="020F0502020204030204" pitchFamily="34" charset="0"/>
                <a:ea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6664C6C4-84FC-498C-1E33-F70C1463DEB2}"/>
              </a:ext>
            </a:extLst>
          </p:cNvPr>
          <p:cNvSpPr>
            <a:spLocks noGrp="1"/>
          </p:cNvSpPr>
          <p:nvPr>
            <p:ph idx="1"/>
          </p:nvPr>
        </p:nvSpPr>
        <p:spPr/>
        <p:txBody>
          <a:bodyPr>
            <a:normAutofit fontScale="47500" lnSpcReduction="20000"/>
          </a:bodyPr>
          <a:lstStyle/>
          <a:p>
            <a:r>
              <a:rPr lang="en-US" b="0" i="0" dirty="0">
                <a:solidFill>
                  <a:srgbClr val="202A30"/>
                </a:solidFill>
                <a:effectLst/>
                <a:latin typeface="-apple-system"/>
              </a:rPr>
              <a:t>In GM, between Jan 2022 and Jan 2023, 6482 children and young people (0-19 years) attended A&amp;E due to asthma and 1346 were admitted to hospital.</a:t>
            </a:r>
          </a:p>
          <a:p>
            <a:r>
              <a:rPr lang="en-GB" dirty="0">
                <a:solidFill>
                  <a:srgbClr val="000000"/>
                </a:solidFill>
                <a:latin typeface="Calibri" panose="020F0502020204030204" pitchFamily="34" charset="0"/>
              </a:rPr>
              <a:t>In GM, Emergency admissions for CYP asthma is currently  180.1 per 100,000 population ( </a:t>
            </a:r>
            <a:r>
              <a:rPr lang="en-GB" dirty="0">
                <a:latin typeface="Calibri" panose="020F0502020204030204" pitchFamily="34" charset="0"/>
              </a:rPr>
              <a:t>stratified by age, deprivation quintiles and ethnicity).Comparatively </a:t>
            </a:r>
            <a:r>
              <a:rPr lang="en-GB" dirty="0">
                <a:solidFill>
                  <a:srgbClr val="000000"/>
                </a:solidFill>
                <a:latin typeface="Calibri" panose="020F0502020204030204" pitchFamily="34" charset="0"/>
              </a:rPr>
              <a:t>Northwest( NW) Averages at 137.12 per 100,000 . So significantly higher than rest of the NW</a:t>
            </a:r>
          </a:p>
          <a:p>
            <a:r>
              <a:rPr lang="en-GB" dirty="0">
                <a:solidFill>
                  <a:srgbClr val="000000"/>
                </a:solidFill>
                <a:latin typeface="Calibri" panose="020F0502020204030204" pitchFamily="34" charset="0"/>
              </a:rPr>
              <a:t>In GM Emergency attendances at hospital for asthma for CYP is  currently  907.7 per 100,000 population (</a:t>
            </a:r>
            <a:r>
              <a:rPr lang="en-GB" dirty="0">
                <a:solidFill>
                  <a:srgbClr val="FF0000"/>
                </a:solidFill>
                <a:latin typeface="Calibri" panose="020F0502020204030204" pitchFamily="34" charset="0"/>
              </a:rPr>
              <a:t> </a:t>
            </a:r>
            <a:r>
              <a:rPr lang="en-GB" dirty="0">
                <a:latin typeface="Calibri" panose="020F0502020204030204" pitchFamily="34" charset="0"/>
              </a:rPr>
              <a:t>stratified by age, deprivation quintiles and ethnicity) – This is much higher than National / NW average</a:t>
            </a:r>
          </a:p>
          <a:p>
            <a:r>
              <a:rPr lang="en-US" b="0" i="0" dirty="0">
                <a:solidFill>
                  <a:srgbClr val="202A30"/>
                </a:solidFill>
                <a:effectLst/>
                <a:latin typeface="-apple-system"/>
              </a:rPr>
              <a:t>In GM CYP with Asthma getting oral steroids is much higher than National Average, reflecting poor preventive control</a:t>
            </a:r>
          </a:p>
          <a:p>
            <a:r>
              <a:rPr lang="en-US" dirty="0">
                <a:solidFill>
                  <a:srgbClr val="202A30"/>
                </a:solidFill>
                <a:latin typeface="-apple-system"/>
              </a:rPr>
              <a:t>In GM ratio of CYP with asthma receiving Rescue inhalers vs Preventive inhalers is higher than National Statistics</a:t>
            </a:r>
          </a:p>
          <a:p>
            <a:r>
              <a:rPr lang="en-US" b="0" i="0" dirty="0">
                <a:solidFill>
                  <a:srgbClr val="202A30"/>
                </a:solidFill>
                <a:effectLst/>
                <a:latin typeface="-apple-system"/>
              </a:rPr>
              <a:t>Child of the North Report clearly articulated increased number of Children living in poverty , </a:t>
            </a:r>
            <a:r>
              <a:rPr lang="en-US" dirty="0">
                <a:solidFill>
                  <a:srgbClr val="202A30"/>
                </a:solidFill>
                <a:latin typeface="-apple-system"/>
              </a:rPr>
              <a:t>P</a:t>
            </a:r>
            <a:r>
              <a:rPr lang="en-US" b="0" i="0" dirty="0">
                <a:solidFill>
                  <a:srgbClr val="202A30"/>
                </a:solidFill>
                <a:effectLst/>
                <a:latin typeface="-apple-system"/>
              </a:rPr>
              <a:t>oor housing, increased pollution  and CYP from Ethnic minority with poor health outcomes</a:t>
            </a:r>
          </a:p>
          <a:p>
            <a:r>
              <a:rPr lang="en-US" b="0" i="0" dirty="0">
                <a:solidFill>
                  <a:srgbClr val="202A30"/>
                </a:solidFill>
                <a:effectLst/>
                <a:latin typeface="-apple-system"/>
              </a:rPr>
              <a:t>Asthma is also one of the key conditions within the Core20PLUS5 framework for tackling health inequalities in terms of addressing over reliance on medications and decreasing the number of asthma attacks.</a:t>
            </a:r>
          </a:p>
          <a:p>
            <a:r>
              <a:rPr lang="en-US" dirty="0">
                <a:solidFill>
                  <a:srgbClr val="202A30"/>
                </a:solidFill>
                <a:latin typeface="-apple-system"/>
              </a:rPr>
              <a:t>NRAP Data for KPI from Oct 22- Mar 23 shows variability in key metrics in GM with some areas in significantly lower quintiles when compared to National Data  for addressing smoking , reviewing inhaler technique and Issuing personalised action plans</a:t>
            </a:r>
          </a:p>
          <a:p>
            <a:r>
              <a:rPr lang="en-US" dirty="0">
                <a:solidFill>
                  <a:srgbClr val="202A30"/>
                </a:solidFill>
                <a:latin typeface="-apple-system"/>
              </a:rPr>
              <a:t>Each exacerbation leading to emergency attendance and admissions , leads to loss of school days in CYP , parents / carers taking time out of work all of which cuts across the community with wider impact on CYP </a:t>
            </a:r>
          </a:p>
          <a:p>
            <a:r>
              <a:rPr lang="en-US" b="0" i="0" dirty="0">
                <a:solidFill>
                  <a:srgbClr val="202A30"/>
                </a:solidFill>
                <a:effectLst/>
                <a:latin typeface="-apple-system"/>
              </a:rPr>
              <a:t>So,  Improving care and support for children and young people living with asthma is a key priority for the Children and Young People’s Network</a:t>
            </a:r>
          </a:p>
          <a:p>
            <a:pPr marL="0" indent="0">
              <a:buNone/>
            </a:pPr>
            <a:br>
              <a:rPr lang="en-GB" sz="2800" i="0" u="none" strike="noStrike" dirty="0">
                <a:solidFill>
                  <a:srgbClr val="000000"/>
                </a:solidFill>
                <a:effectLst/>
                <a:latin typeface="Calibri" panose="020F0502020204030204" pitchFamily="34" charset="0"/>
              </a:rPr>
            </a:br>
            <a:br>
              <a:rPr lang="en-GB" sz="2800" i="0" u="none" strike="noStrike" dirty="0">
                <a:effectLst/>
                <a:latin typeface="Calibri" panose="020F0502020204030204" pitchFamily="34" charset="0"/>
              </a:rPr>
            </a:br>
            <a:endParaRPr lang="en-GB" dirty="0"/>
          </a:p>
        </p:txBody>
      </p:sp>
    </p:spTree>
    <p:extLst>
      <p:ext uri="{BB962C8B-B14F-4D97-AF65-F5344CB8AC3E}">
        <p14:creationId xmlns:p14="http://schemas.microsoft.com/office/powerpoint/2010/main" val="440445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290BEA-0198-4D8C-B0F9-4226A930FF46}"/>
              </a:ext>
            </a:extLst>
          </p:cNvPr>
          <p:cNvPicPr>
            <a:picLocks noChangeAspect="1"/>
          </p:cNvPicPr>
          <p:nvPr/>
        </p:nvPicPr>
        <p:blipFill>
          <a:blip r:embed="rId2"/>
          <a:stretch>
            <a:fillRect/>
          </a:stretch>
        </p:blipFill>
        <p:spPr>
          <a:xfrm>
            <a:off x="9034619" y="329366"/>
            <a:ext cx="2816596" cy="1219306"/>
          </a:xfrm>
          <a:prstGeom prst="rect">
            <a:avLst/>
          </a:prstGeom>
        </p:spPr>
      </p:pic>
      <p:sp>
        <p:nvSpPr>
          <p:cNvPr id="2" name="TextBox 1">
            <a:extLst>
              <a:ext uri="{FF2B5EF4-FFF2-40B4-BE49-F238E27FC236}">
                <a16:creationId xmlns:a16="http://schemas.microsoft.com/office/drawing/2014/main" id="{EB451812-37B4-6F56-9D83-19AF4C35AB79}"/>
              </a:ext>
            </a:extLst>
          </p:cNvPr>
          <p:cNvSpPr txBox="1"/>
          <p:nvPr/>
        </p:nvSpPr>
        <p:spPr>
          <a:xfrm>
            <a:off x="1540476" y="2539032"/>
            <a:ext cx="9382897" cy="1323439"/>
          </a:xfrm>
          <a:prstGeom prst="rect">
            <a:avLst/>
          </a:prstGeom>
          <a:noFill/>
        </p:spPr>
        <p:txBody>
          <a:bodyPr wrap="square" rtlCol="0">
            <a:spAutoFit/>
          </a:bodyPr>
          <a:lstStyle/>
          <a:p>
            <a:pPr lvl="0"/>
            <a:r>
              <a:rPr lang="en-GB" sz="4000" dirty="0">
                <a:effectLst/>
                <a:latin typeface="Calibri" panose="020F0502020204030204" pitchFamily="34" charset="0"/>
                <a:ea typeface="Times New Roman" panose="02020603050405020304" pitchFamily="18" charset="0"/>
              </a:rPr>
              <a:t>What is a Personalised Asthma Action plan?            PAAP</a:t>
            </a:r>
            <a:endParaRPr lang="en-GB" sz="4000" dirty="0">
              <a:effectLst/>
              <a:latin typeface="Calibri" panose="020F0502020204030204" pitchFamily="34" charset="0"/>
              <a:ea typeface="Calibri" panose="020F0502020204030204" pitchFamily="34" charset="0"/>
            </a:endParaRPr>
          </a:p>
        </p:txBody>
      </p:sp>
      <p:sp>
        <p:nvSpPr>
          <p:cNvPr id="6" name="Title 5">
            <a:extLst>
              <a:ext uri="{FF2B5EF4-FFF2-40B4-BE49-F238E27FC236}">
                <a16:creationId xmlns:a16="http://schemas.microsoft.com/office/drawing/2014/main" id="{584FB7D2-9F23-B253-1051-9474141B0110}"/>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4062343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D8139-A4BD-DAE5-B2E5-201A944CB82F}"/>
              </a:ext>
            </a:extLst>
          </p:cNvPr>
          <p:cNvSpPr>
            <a:spLocks noGrp="1"/>
          </p:cNvSpPr>
          <p:nvPr>
            <p:ph type="title"/>
          </p:nvPr>
        </p:nvSpPr>
        <p:spPr>
          <a:xfrm>
            <a:off x="839788" y="457200"/>
            <a:ext cx="9441249" cy="1037645"/>
          </a:xfrm>
        </p:spPr>
        <p:txBody>
          <a:bodyPr>
            <a:normAutofit fontScale="90000"/>
          </a:bodyPr>
          <a:lstStyle/>
          <a:p>
            <a:r>
              <a:rPr lang="en-GB" sz="4400" dirty="0">
                <a:effectLst/>
                <a:latin typeface="Calibri" panose="020F0502020204030204" pitchFamily="34" charset="0"/>
                <a:ea typeface="Times New Roman" panose="02020603050405020304" pitchFamily="18" charset="0"/>
              </a:rPr>
              <a:t>What is a   Personalised Asthma Action plan?</a:t>
            </a:r>
            <a:br>
              <a:rPr lang="en-GB" sz="4400" dirty="0">
                <a:effectLst/>
                <a:latin typeface="Calibri" panose="020F0502020204030204" pitchFamily="34" charset="0"/>
                <a:ea typeface="Calibri" panose="020F0502020204030204" pitchFamily="34" charset="0"/>
              </a:rPr>
            </a:br>
            <a:endParaRPr lang="en-GB" dirty="0"/>
          </a:p>
        </p:txBody>
      </p:sp>
      <p:pic>
        <p:nvPicPr>
          <p:cNvPr id="7" name="Picture Placeholder 6">
            <a:extLst>
              <a:ext uri="{FF2B5EF4-FFF2-40B4-BE49-F238E27FC236}">
                <a16:creationId xmlns:a16="http://schemas.microsoft.com/office/drawing/2014/main" id="{C4A130A3-E86F-5853-8486-A6B94D4A51C4}"/>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t="19737" b="19737"/>
          <a:stretch>
            <a:fillRect/>
          </a:stretch>
        </p:blipFill>
        <p:spPr>
          <a:xfrm>
            <a:off x="1890269" y="8710322"/>
            <a:ext cx="4354314" cy="2081213"/>
          </a:xfrm>
        </p:spPr>
      </p:pic>
      <p:sp>
        <p:nvSpPr>
          <p:cNvPr id="3" name="Content Placeholder 2">
            <a:extLst>
              <a:ext uri="{FF2B5EF4-FFF2-40B4-BE49-F238E27FC236}">
                <a16:creationId xmlns:a16="http://schemas.microsoft.com/office/drawing/2014/main" id="{7A677AF5-859D-FD4A-4ED1-479BF40BA8E9}"/>
              </a:ext>
            </a:extLst>
          </p:cNvPr>
          <p:cNvSpPr>
            <a:spLocks noGrp="1"/>
          </p:cNvSpPr>
          <p:nvPr>
            <p:ph type="body" sz="half" idx="2"/>
          </p:nvPr>
        </p:nvSpPr>
        <p:spPr>
          <a:xfrm>
            <a:off x="911350" y="1494845"/>
            <a:ext cx="3932237" cy="3811588"/>
          </a:xfrm>
        </p:spPr>
        <p:txBody>
          <a:bodyPr>
            <a:normAutofit/>
          </a:bodyPr>
          <a:lstStyle/>
          <a:p>
            <a:r>
              <a:rPr lang="en-GB" dirty="0"/>
              <a:t>Example PAAP from Asthma UK </a:t>
            </a:r>
          </a:p>
          <a:p>
            <a:endParaRPr lang="en-GB" dirty="0"/>
          </a:p>
          <a:p>
            <a:endParaRPr lang="en-GB" dirty="0"/>
          </a:p>
          <a:p>
            <a:endParaRPr lang="en-GB" dirty="0"/>
          </a:p>
          <a:p>
            <a:endParaRPr lang="en-GB" dirty="0"/>
          </a:p>
          <a:p>
            <a:endParaRPr lang="en-GB" dirty="0"/>
          </a:p>
          <a:p>
            <a:endParaRPr lang="en-GB" dirty="0"/>
          </a:p>
          <a:p>
            <a:r>
              <a:rPr lang="en-GB" dirty="0"/>
              <a:t>Example PAAP from Beat Asthma </a:t>
            </a:r>
          </a:p>
        </p:txBody>
      </p:sp>
      <p:sp>
        <p:nvSpPr>
          <p:cNvPr id="4" name="Content Placeholder 3">
            <a:extLst>
              <a:ext uri="{FF2B5EF4-FFF2-40B4-BE49-F238E27FC236}">
                <a16:creationId xmlns:a16="http://schemas.microsoft.com/office/drawing/2014/main" id="{9C4DD23D-DE33-788A-EA20-DB551B4CAEC7}"/>
              </a:ext>
            </a:extLst>
          </p:cNvPr>
          <p:cNvSpPr>
            <a:spLocks noGrp="1"/>
          </p:cNvSpPr>
          <p:nvPr>
            <p:ph sz="half" idx="4294967295"/>
          </p:nvPr>
        </p:nvSpPr>
        <p:spPr>
          <a:xfrm>
            <a:off x="7010400" y="1825625"/>
            <a:ext cx="5181600" cy="4351338"/>
          </a:xfrm>
        </p:spPr>
        <p:txBody>
          <a:bodyPr>
            <a:normAutofit/>
          </a:bodyPr>
          <a:lstStyle/>
          <a:p>
            <a:r>
              <a:rPr lang="en-GB" sz="1400" dirty="0"/>
              <a:t>Most of us will know about significance of PAAP in effective preventive management of CYP Asthma</a:t>
            </a:r>
          </a:p>
          <a:p>
            <a:r>
              <a:rPr lang="en-GB" sz="1400" dirty="0"/>
              <a:t>From NRAP data , it is clear that in some areas in GM, in  CYP admitted  with asthma Exacerbations only 22 % are getting PAAP , which is significantly less than National Average </a:t>
            </a:r>
          </a:p>
          <a:p>
            <a:r>
              <a:rPr lang="en-GB" sz="1400" dirty="0"/>
              <a:t> </a:t>
            </a:r>
            <a:r>
              <a:rPr lang="en-US" sz="1400" b="0" i="0" dirty="0">
                <a:solidFill>
                  <a:srgbClr val="333333"/>
                </a:solidFill>
                <a:effectLst/>
              </a:rPr>
              <a:t>If a child has a personalised asthma action plan, they are four times less likely to have an asthma attack that requires emergency hospital treatment. </a:t>
            </a:r>
          </a:p>
          <a:p>
            <a:pPr algn="l"/>
            <a:r>
              <a:rPr lang="en-US" sz="1500" b="0" i="0" dirty="0">
                <a:solidFill>
                  <a:srgbClr val="333333"/>
                </a:solidFill>
                <a:effectLst/>
              </a:rPr>
              <a:t>The plan should have information on triggers; what the medicines do (preventers and relievers); how and when to take treatment; current treatment; how to spot asthma getting worse (symptoms and peak expiratory flow); what treatment to take in an emergency; how and when to call for help and how to manage indoor and outdoor air pollution.</a:t>
            </a:r>
          </a:p>
          <a:p>
            <a:pPr algn="l"/>
            <a:r>
              <a:rPr lang="en-US" sz="1500" b="0" i="0" dirty="0">
                <a:solidFill>
                  <a:srgbClr val="333333"/>
                </a:solidFill>
                <a:effectLst/>
              </a:rPr>
              <a:t>Parents should be encouraged to share with their child’s school and any activity clubs that they regularly attend.</a:t>
            </a:r>
          </a:p>
          <a:p>
            <a:endParaRPr lang="en-GB" dirty="0"/>
          </a:p>
        </p:txBody>
      </p:sp>
      <p:pic>
        <p:nvPicPr>
          <p:cNvPr id="3074" name="Picture 2">
            <a:extLst>
              <a:ext uri="{FF2B5EF4-FFF2-40B4-BE49-F238E27FC236}">
                <a16:creationId xmlns:a16="http://schemas.microsoft.com/office/drawing/2014/main" id="{1CDA16C1-F5EE-BF89-D385-225FE9AF53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3255" y="1930194"/>
            <a:ext cx="3476806" cy="1952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a:extLst>
              <a:ext uri="{FF2B5EF4-FFF2-40B4-BE49-F238E27FC236}">
                <a16:creationId xmlns:a16="http://schemas.microsoft.com/office/drawing/2014/main" id="{24D63894-DDAB-C0DA-235D-985FA5A47F7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9064" y="4401988"/>
            <a:ext cx="3476807" cy="2374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9942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290BEA-0198-4D8C-B0F9-4226A930FF46}"/>
              </a:ext>
            </a:extLst>
          </p:cNvPr>
          <p:cNvPicPr>
            <a:picLocks noChangeAspect="1"/>
          </p:cNvPicPr>
          <p:nvPr/>
        </p:nvPicPr>
        <p:blipFill>
          <a:blip r:embed="rId2"/>
          <a:stretch>
            <a:fillRect/>
          </a:stretch>
        </p:blipFill>
        <p:spPr>
          <a:xfrm>
            <a:off x="9034619" y="329366"/>
            <a:ext cx="2816596" cy="1219306"/>
          </a:xfrm>
          <a:prstGeom prst="rect">
            <a:avLst/>
          </a:prstGeom>
        </p:spPr>
      </p:pic>
      <p:sp>
        <p:nvSpPr>
          <p:cNvPr id="2" name="TextBox 1">
            <a:extLst>
              <a:ext uri="{FF2B5EF4-FFF2-40B4-BE49-F238E27FC236}">
                <a16:creationId xmlns:a16="http://schemas.microsoft.com/office/drawing/2014/main" id="{EB451812-37B4-6F56-9D83-19AF4C35AB79}"/>
              </a:ext>
            </a:extLst>
          </p:cNvPr>
          <p:cNvSpPr txBox="1"/>
          <p:nvPr/>
        </p:nvSpPr>
        <p:spPr>
          <a:xfrm>
            <a:off x="58723" y="2690036"/>
            <a:ext cx="13912457" cy="984885"/>
          </a:xfrm>
          <a:prstGeom prst="rect">
            <a:avLst/>
          </a:prstGeom>
          <a:noFill/>
        </p:spPr>
        <p:txBody>
          <a:bodyPr wrap="square" rtlCol="0">
            <a:spAutoFit/>
          </a:bodyPr>
          <a:lstStyle/>
          <a:p>
            <a:r>
              <a:rPr lang="en-GB" sz="4000" dirty="0">
                <a:effectLst/>
                <a:latin typeface="Calibri" panose="020F0502020204030204" pitchFamily="34" charset="0"/>
                <a:ea typeface="Times New Roman" panose="02020603050405020304" pitchFamily="18" charset="0"/>
              </a:rPr>
              <a:t>Why is it important to have the correct inhaler technique?</a:t>
            </a:r>
            <a:endParaRPr lang="en-GB" sz="4000" dirty="0">
              <a:effectLst/>
              <a:latin typeface="Calibri" panose="020F0502020204030204" pitchFamily="34" charset="0"/>
              <a:ea typeface="Calibri" panose="020F0502020204030204" pitchFamily="34" charset="0"/>
            </a:endParaRPr>
          </a:p>
          <a:p>
            <a:pPr lvl="0"/>
            <a:endParaRPr lang="en-GB" sz="1800" dirty="0">
              <a:effectLst/>
              <a:latin typeface="Calibri" panose="020F0502020204030204" pitchFamily="34" charset="0"/>
              <a:ea typeface="Calibri" panose="020F0502020204030204" pitchFamily="34" charset="0"/>
            </a:endParaRPr>
          </a:p>
        </p:txBody>
      </p:sp>
      <p:sp>
        <p:nvSpPr>
          <p:cNvPr id="6" name="Title 5">
            <a:extLst>
              <a:ext uri="{FF2B5EF4-FFF2-40B4-BE49-F238E27FC236}">
                <a16:creationId xmlns:a16="http://schemas.microsoft.com/office/drawing/2014/main" id="{584FB7D2-9F23-B253-1051-9474141B0110}"/>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412464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E711-ACCC-8B43-7157-0FD61303763D}"/>
              </a:ext>
            </a:extLst>
          </p:cNvPr>
          <p:cNvSpPr>
            <a:spLocks noGrp="1"/>
          </p:cNvSpPr>
          <p:nvPr>
            <p:ph type="title"/>
          </p:nvPr>
        </p:nvSpPr>
        <p:spPr/>
        <p:txBody>
          <a:bodyPr>
            <a:normAutofit fontScale="90000"/>
          </a:bodyPr>
          <a:lstStyle/>
          <a:p>
            <a:r>
              <a:rPr lang="en-GB" sz="4000">
                <a:effectLst/>
                <a:latin typeface="Calibri" panose="020F0502020204030204" pitchFamily="34" charset="0"/>
                <a:ea typeface="Times New Roman" panose="02020603050405020304" pitchFamily="18" charset="0"/>
              </a:rPr>
              <a:t>Importance of correct inhaler technique and Green inhalers </a:t>
            </a:r>
            <a:br>
              <a:rPr lang="en-GB" sz="4400">
                <a:effectLst/>
                <a:latin typeface="Calibri" panose="020F0502020204030204" pitchFamily="34" charset="0"/>
                <a:ea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485ABAF0-ED03-299C-9BA1-C66DC818018D}"/>
              </a:ext>
            </a:extLst>
          </p:cNvPr>
          <p:cNvSpPr>
            <a:spLocks noGrp="1"/>
          </p:cNvSpPr>
          <p:nvPr>
            <p:ph idx="1"/>
          </p:nvPr>
        </p:nvSpPr>
        <p:spPr/>
        <p:txBody>
          <a:bodyPr>
            <a:normAutofit/>
          </a:bodyPr>
          <a:lstStyle/>
          <a:p>
            <a:pPr>
              <a:lnSpc>
                <a:spcPct val="100000"/>
              </a:lnSpc>
            </a:pPr>
            <a:r>
              <a:rPr lang="en-US" sz="1400" b="0" i="0" dirty="0">
                <a:solidFill>
                  <a:srgbClr val="333333"/>
                </a:solidFill>
                <a:effectLst/>
              </a:rPr>
              <a:t>Good inhaler technique is important in order to ensure the drug is delivered correctly and most of the medicines reaches the lungs rather than the back of the throat. Good technique is associated with less emergency department attendances. It is important to encourage children and young people to use a spacer device and healthcare professionals need to ensure the correct type is chosen</a:t>
            </a:r>
          </a:p>
          <a:p>
            <a:pPr algn="just">
              <a:lnSpc>
                <a:spcPct val="100000"/>
              </a:lnSpc>
            </a:pPr>
            <a:r>
              <a:rPr lang="en-US" sz="1400" b="0" i="0" dirty="0">
                <a:solidFill>
                  <a:srgbClr val="333333"/>
                </a:solidFill>
                <a:effectLst/>
              </a:rPr>
              <a:t>Less than three-quarters of children and young people have any form of instruction in how to use their inhaler . Poor inhaler technique means patients don’t get the full benefit of their asthma medication</a:t>
            </a:r>
          </a:p>
          <a:p>
            <a:pPr algn="just">
              <a:lnSpc>
                <a:spcPct val="100000"/>
              </a:lnSpc>
            </a:pPr>
            <a:r>
              <a:rPr lang="en-US" sz="1400" b="0" i="0" dirty="0">
                <a:solidFill>
                  <a:srgbClr val="333333"/>
                </a:solidFill>
                <a:effectLst/>
              </a:rPr>
              <a:t>From Latest NRAP data , in some areas in GM only 19% of CYP admitted with asthma exacerbation are getting Their inhaler technique checked compared to 63% nationally . GM average of 55% is also less than National Average </a:t>
            </a:r>
          </a:p>
          <a:p>
            <a:pPr algn="just">
              <a:lnSpc>
                <a:spcPct val="100000"/>
              </a:lnSpc>
            </a:pPr>
            <a:r>
              <a:rPr lang="en-US" sz="1400" b="0" i="0" dirty="0">
                <a:solidFill>
                  <a:srgbClr val="333333"/>
                </a:solidFill>
                <a:effectLst/>
                <a:hlinkClick r:id="rId2"/>
              </a:rPr>
              <a:t>www.beatasthma.co.uk</a:t>
            </a:r>
            <a:r>
              <a:rPr lang="en-US" sz="1400" b="0" i="0" dirty="0">
                <a:solidFill>
                  <a:srgbClr val="333333"/>
                </a:solidFill>
                <a:effectLst/>
              </a:rPr>
              <a:t> – has videos for correct inhaler technique with appropriate spacers </a:t>
            </a:r>
          </a:p>
          <a:p>
            <a:pPr algn="just">
              <a:lnSpc>
                <a:spcPct val="100000"/>
              </a:lnSpc>
            </a:pPr>
            <a:r>
              <a:rPr lang="en-US" sz="1400" dirty="0"/>
              <a:t>Traditional pressurised metered dose inhalers (</a:t>
            </a:r>
            <a:r>
              <a:rPr lang="en-US" sz="1400" dirty="0" err="1"/>
              <a:t>pMDIs</a:t>
            </a:r>
            <a:r>
              <a:rPr lang="en-US" sz="1400" dirty="0"/>
              <a:t>), though lifesaving, use propellant gases and are single use plastic devices that contribute to environmental pollution and global warming. </a:t>
            </a:r>
            <a:endParaRPr lang="en-US" sz="1400" b="0" i="0" dirty="0">
              <a:solidFill>
                <a:srgbClr val="333333"/>
              </a:solidFill>
              <a:effectLst/>
            </a:endParaRPr>
          </a:p>
          <a:p>
            <a:r>
              <a:rPr lang="en-US" sz="1400" dirty="0"/>
              <a:t>Dry powder inhalers (DPIs) do not contain hydrofluoroalkane (HFA) propellants, so from this perspective have less global warming potential in comparison to traditional </a:t>
            </a:r>
            <a:r>
              <a:rPr lang="en-US" sz="1400" dirty="0" err="1"/>
              <a:t>pMDIs</a:t>
            </a:r>
            <a:r>
              <a:rPr lang="en-US" sz="1400" dirty="0"/>
              <a:t>. However, they still incur environmental costs in relation to their production and disposal (sometimes referred to as the life-cycle) and contain plastics that may be hazardous to the environment. Younger children (under 10) may also not be able to use them effectively, as their lungs aren’t yet strong enough to breathe the medication in</a:t>
            </a:r>
          </a:p>
          <a:p>
            <a:r>
              <a:rPr lang="en-US" sz="1400" dirty="0"/>
              <a:t>So it is important to consider the Green agenda when prescribing inhalers</a:t>
            </a:r>
          </a:p>
          <a:p>
            <a:r>
              <a:rPr lang="en-US" sz="1400" dirty="0"/>
              <a:t>The green inhaler is the one that the CYP can and will use </a:t>
            </a:r>
          </a:p>
          <a:p>
            <a:endParaRPr lang="en-GB" sz="1400" dirty="0"/>
          </a:p>
        </p:txBody>
      </p:sp>
      <p:pic>
        <p:nvPicPr>
          <p:cNvPr id="4098" name="Picture 2" descr="West Road Medical Centre | Newcastle upon Tyne">
            <a:extLst>
              <a:ext uri="{FF2B5EF4-FFF2-40B4-BE49-F238E27FC236}">
                <a16:creationId xmlns:a16="http://schemas.microsoft.com/office/drawing/2014/main" id="{213123F1-FC06-F579-3F50-4CF420F951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2564" y="5254625"/>
            <a:ext cx="2371725"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3786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290BEA-0198-4D8C-B0F9-4226A930FF46}"/>
              </a:ext>
            </a:extLst>
          </p:cNvPr>
          <p:cNvPicPr>
            <a:picLocks noChangeAspect="1"/>
          </p:cNvPicPr>
          <p:nvPr/>
        </p:nvPicPr>
        <p:blipFill>
          <a:blip r:embed="rId2"/>
          <a:stretch>
            <a:fillRect/>
          </a:stretch>
        </p:blipFill>
        <p:spPr>
          <a:xfrm>
            <a:off x="9034619" y="329366"/>
            <a:ext cx="2816596" cy="1219306"/>
          </a:xfrm>
          <a:prstGeom prst="rect">
            <a:avLst/>
          </a:prstGeom>
        </p:spPr>
      </p:pic>
      <p:sp>
        <p:nvSpPr>
          <p:cNvPr id="2" name="TextBox 1">
            <a:extLst>
              <a:ext uri="{FF2B5EF4-FFF2-40B4-BE49-F238E27FC236}">
                <a16:creationId xmlns:a16="http://schemas.microsoft.com/office/drawing/2014/main" id="{EB451812-37B4-6F56-9D83-19AF4C35AB79}"/>
              </a:ext>
            </a:extLst>
          </p:cNvPr>
          <p:cNvSpPr txBox="1"/>
          <p:nvPr/>
        </p:nvSpPr>
        <p:spPr>
          <a:xfrm>
            <a:off x="1024855" y="2245420"/>
            <a:ext cx="10593897" cy="707886"/>
          </a:xfrm>
          <a:prstGeom prst="rect">
            <a:avLst/>
          </a:prstGeom>
          <a:noFill/>
        </p:spPr>
        <p:txBody>
          <a:bodyPr wrap="square" rtlCol="0">
            <a:spAutoFit/>
          </a:bodyPr>
          <a:lstStyle/>
          <a:p>
            <a:r>
              <a:rPr lang="en-GB" sz="4000" dirty="0">
                <a:effectLst/>
                <a:latin typeface="Calibri" panose="020F0502020204030204" pitchFamily="34" charset="0"/>
                <a:ea typeface="Times New Roman" panose="02020603050405020304" pitchFamily="18" charset="0"/>
              </a:rPr>
              <a:t>Why do CYP with Asthma need an annual review?</a:t>
            </a:r>
            <a:endParaRPr lang="en-GB" sz="4000" dirty="0">
              <a:effectLst/>
              <a:latin typeface="Calibri" panose="020F0502020204030204" pitchFamily="34" charset="0"/>
              <a:ea typeface="Calibri" panose="020F0502020204030204" pitchFamily="34" charset="0"/>
            </a:endParaRPr>
          </a:p>
        </p:txBody>
      </p:sp>
      <p:sp>
        <p:nvSpPr>
          <p:cNvPr id="6" name="Title 5">
            <a:extLst>
              <a:ext uri="{FF2B5EF4-FFF2-40B4-BE49-F238E27FC236}">
                <a16:creationId xmlns:a16="http://schemas.microsoft.com/office/drawing/2014/main" id="{584FB7D2-9F23-B253-1051-9474141B0110}"/>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1592533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3AFC-0BC7-85B6-23BD-EF0B0AB7D3CD}"/>
              </a:ext>
            </a:extLst>
          </p:cNvPr>
          <p:cNvSpPr>
            <a:spLocks noGrp="1"/>
          </p:cNvSpPr>
          <p:nvPr>
            <p:ph type="title"/>
          </p:nvPr>
        </p:nvSpPr>
        <p:spPr/>
        <p:txBody>
          <a:bodyPr/>
          <a:lstStyle/>
          <a:p>
            <a:r>
              <a:rPr lang="en-GB" dirty="0"/>
              <a:t>Annual Reviews</a:t>
            </a:r>
          </a:p>
        </p:txBody>
      </p:sp>
      <p:sp>
        <p:nvSpPr>
          <p:cNvPr id="3" name="Content Placeholder 2">
            <a:extLst>
              <a:ext uri="{FF2B5EF4-FFF2-40B4-BE49-F238E27FC236}">
                <a16:creationId xmlns:a16="http://schemas.microsoft.com/office/drawing/2014/main" id="{C22D6573-3813-E483-DB59-39F38C9BED0C}"/>
              </a:ext>
            </a:extLst>
          </p:cNvPr>
          <p:cNvSpPr>
            <a:spLocks noGrp="1"/>
          </p:cNvSpPr>
          <p:nvPr>
            <p:ph idx="1"/>
          </p:nvPr>
        </p:nvSpPr>
        <p:spPr/>
        <p:txBody>
          <a:bodyPr/>
          <a:lstStyle/>
          <a:p>
            <a:r>
              <a:rPr lang="en-US" b="0" i="0" dirty="0">
                <a:solidFill>
                  <a:srgbClr val="333333"/>
                </a:solidFill>
                <a:effectLst/>
                <a:latin typeface="Open Sans" panose="020B0606030504020204" pitchFamily="34" charset="0"/>
              </a:rPr>
              <a:t>An annual review ensures effective management of the condition</a:t>
            </a:r>
          </a:p>
          <a:p>
            <a:pPr marL="0" indent="0">
              <a:buNone/>
            </a:pPr>
            <a:endParaRPr lang="en-US" b="0" i="0" dirty="0">
              <a:solidFill>
                <a:srgbClr val="333333"/>
              </a:solidFill>
              <a:effectLst/>
              <a:latin typeface="Open Sans" panose="020B0606030504020204" pitchFamily="34" charset="0"/>
            </a:endParaRPr>
          </a:p>
          <a:p>
            <a:r>
              <a:rPr lang="en-US" dirty="0">
                <a:solidFill>
                  <a:srgbClr val="333333"/>
                </a:solidFill>
                <a:latin typeface="Open Sans" panose="020B0606030504020204" pitchFamily="34" charset="0"/>
              </a:rPr>
              <a:t>It will help us to achieve better outcomes for our CYP with asthma , reduce exacerbations , emergency presentations and admissions and reduce unnecessary use of oral steroids and over reliance on rescue / reliever medication </a:t>
            </a:r>
            <a:endParaRPr lang="en-GB" dirty="0"/>
          </a:p>
        </p:txBody>
      </p:sp>
    </p:spTree>
    <p:extLst>
      <p:ext uri="{BB962C8B-B14F-4D97-AF65-F5344CB8AC3E}">
        <p14:creationId xmlns:p14="http://schemas.microsoft.com/office/powerpoint/2010/main" val="11150280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190</TotalTime>
  <Words>1368</Words>
  <Application>Microsoft Macintosh PowerPoint</Application>
  <PresentationFormat>Widescreen</PresentationFormat>
  <Paragraphs>97</Paragraphs>
  <Slides>12</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-apple-system</vt:lpstr>
      <vt:lpstr>Arial</vt:lpstr>
      <vt:lpstr>Calibri</vt:lpstr>
      <vt:lpstr>Calibri Light</vt:lpstr>
      <vt:lpstr>Colfax</vt:lpstr>
      <vt:lpstr>Courier New</vt:lpstr>
      <vt:lpstr>Geneva</vt:lpstr>
      <vt:lpstr>Open Sans</vt:lpstr>
      <vt:lpstr>Symbol</vt:lpstr>
      <vt:lpstr>Times New Roman</vt:lpstr>
      <vt:lpstr>Office Theme</vt:lpstr>
      <vt:lpstr>    Dr Easwari Kothandaraman  ( GM SCN CYP Asthma Clinical Lead)  </vt:lpstr>
      <vt:lpstr>PowerPoint Presentation</vt:lpstr>
      <vt:lpstr>Why is asthma a priority in Greater Manchester? </vt:lpstr>
      <vt:lpstr>PowerPoint Presentation</vt:lpstr>
      <vt:lpstr>What is a   Personalised Asthma Action plan? </vt:lpstr>
      <vt:lpstr>PowerPoint Presentation</vt:lpstr>
      <vt:lpstr>Importance of correct inhaler technique and Green inhalers  </vt:lpstr>
      <vt:lpstr>PowerPoint Presentation</vt:lpstr>
      <vt:lpstr>Annual Reviews</vt:lpstr>
      <vt:lpstr>PowerPoint Presentation</vt:lpstr>
      <vt:lpstr>We want to ensure that every asthma conversation considers the impact of outdoor and indoor air pollution on children and young people’s asthma.  Some key points to include in Consultations ……….    </vt:lpstr>
      <vt:lpstr>Would you like the air you are breathing to feel clean?  Are you interested in making a difference? </vt:lpstr>
    </vt:vector>
  </TitlesOfParts>
  <Company>Manchester University NHS Foundation Trust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Dr Easwari Kothandaraman ( GM SCN CYP Asthma Clinical Lead)  </dc:title>
  <dc:creator>Kothandaraman Easwari (R0A) Manchester University NHS FT</dc:creator>
  <cp:lastModifiedBy>Mark Donaghy</cp:lastModifiedBy>
  <cp:revision>4</cp:revision>
  <dcterms:created xsi:type="dcterms:W3CDTF">2023-08-25T11:22:37Z</dcterms:created>
  <dcterms:modified xsi:type="dcterms:W3CDTF">2023-09-14T10:44:12Z</dcterms:modified>
</cp:coreProperties>
</file>