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comments/modernComment_127_6BB8AD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326" r:id="rId6"/>
    <p:sldMasterId id="2147484344" r:id="rId7"/>
    <p:sldMasterId id="2147484354" r:id="rId8"/>
  </p:sldMasterIdLst>
  <p:notesMasterIdLst>
    <p:notesMasterId r:id="rId43"/>
  </p:notesMasterIdLst>
  <p:handoutMasterIdLst>
    <p:handoutMasterId r:id="rId44"/>
  </p:handoutMasterIdLst>
  <p:sldIdLst>
    <p:sldId id="256" r:id="rId9"/>
    <p:sldId id="286" r:id="rId10"/>
    <p:sldId id="257" r:id="rId11"/>
    <p:sldId id="258" r:id="rId12"/>
    <p:sldId id="295" r:id="rId13"/>
    <p:sldId id="621" r:id="rId14"/>
    <p:sldId id="620" r:id="rId15"/>
    <p:sldId id="262" r:id="rId16"/>
    <p:sldId id="622" r:id="rId17"/>
    <p:sldId id="260" r:id="rId18"/>
    <p:sldId id="266" r:id="rId19"/>
    <p:sldId id="289" r:id="rId20"/>
    <p:sldId id="290" r:id="rId21"/>
    <p:sldId id="261" r:id="rId22"/>
    <p:sldId id="263" r:id="rId23"/>
    <p:sldId id="264" r:id="rId24"/>
    <p:sldId id="269" r:id="rId25"/>
    <p:sldId id="297" r:id="rId26"/>
    <p:sldId id="296" r:id="rId27"/>
    <p:sldId id="291" r:id="rId28"/>
    <p:sldId id="274" r:id="rId29"/>
    <p:sldId id="292" r:id="rId30"/>
    <p:sldId id="265" r:id="rId31"/>
    <p:sldId id="294" r:id="rId32"/>
    <p:sldId id="276" r:id="rId33"/>
    <p:sldId id="273" r:id="rId34"/>
    <p:sldId id="277" r:id="rId35"/>
    <p:sldId id="278" r:id="rId36"/>
    <p:sldId id="279" r:id="rId37"/>
    <p:sldId id="293" r:id="rId38"/>
    <p:sldId id="280" r:id="rId39"/>
    <p:sldId id="284" r:id="rId40"/>
    <p:sldId id="285" r:id="rId41"/>
    <p:sldId id="62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F3108-AD45-0B71-E872-99332A86AFE4}" name="Barbara Cummings" initials="BC" userId="6306f5c539f40ca8" providerId="Windows Live"/>
  <p188:author id="{56C6DD5F-C457-507C-AE01-C11265E106E3}" name="Chadaide Szami (ELHT) Cardiology" initials="CS(C" userId="S::Szami.Chadaide@elht.nhs.uk::9422f7f2-09fe-4f2c-8739-86263e1bc7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8FD"/>
    <a:srgbClr val="FFFFCC"/>
    <a:srgbClr val="EC632C"/>
    <a:srgbClr val="339966"/>
    <a:srgbClr val="DAF1B9"/>
    <a:srgbClr val="D6EBFA"/>
    <a:srgbClr val="23876F"/>
    <a:srgbClr val="26846B"/>
    <a:srgbClr val="EAB200"/>
    <a:srgbClr val="F4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4C745-5DBC-F2C4-0538-72A1B5175B11}" v="12" dt="2023-07-07T16:41:12.026"/>
    <p1510:client id="{6E736605-947A-A8EB-2DFC-066250BC9F51}" v="19" dt="2023-04-25T19:16:19.013"/>
    <p1510:client id="{86ECA751-8985-410A-921E-8F05AF5EA19C}" vWet="4" dt="2023-04-25T18:54:40.140"/>
    <p1510:client id="{903860F8-F825-4D7C-BFEB-765E8993E3B5}" v="203" dt="2023-04-25T19:01:40.406"/>
    <p1510:client id="{D24F95D1-BD7F-361B-AB44-5AE2F5421330}" v="16" dt="2023-04-25T19:05:07.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1.xml"/></Relationships>
</file>

<file path=ppt/comments/modernComment_127_6BB8AD5.xml><?xml version="1.0" encoding="utf-8"?>
<p188:cmLst xmlns:a="http://schemas.openxmlformats.org/drawingml/2006/main" xmlns:r="http://schemas.openxmlformats.org/officeDocument/2006/relationships" xmlns:p188="http://schemas.microsoft.com/office/powerpoint/2018/8/main">
  <p188:cm id="{FDD734D3-09DB-436F-9C30-896A91D23F7E}" authorId="{56C6DD5F-C457-507C-AE01-C11265E106E3}" created="2022-11-27T06:00:55.763">
    <pc:sldMkLst xmlns:pc="http://schemas.microsoft.com/office/powerpoint/2013/main/command">
      <pc:docMk/>
      <pc:sldMk cId="112954069" sldId="295"/>
    </pc:sldMkLst>
    <p188:txBody>
      <a:bodyPr/>
      <a:lstStyle/>
      <a:p>
        <a:r>
          <a:rPr lang="en-GB"/>
          <a:t>"Heart Failure 18,674 patients from across the Lancashire &amp; South Cumbria STP have a confirmed diagnoses of heart failure, accounting for 1.07% of the population. This gives the area a significantly higher prevalence than the England average of 0.79%. At a CCG level, all eight CCGs from across the STP have significantly higher levels of heart failure prevalence compared to England, with the figures ranging from 1.55% in Fylde &amp; Wyre to 0.84% in Blackburn with Darwen. " - Cardiovascular Disease Jan 2018 Lancashire County Council</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7D866-5107-443B-85D7-B04EAFFC8059}" type="doc">
      <dgm:prSet loTypeId="urn:microsoft.com/office/officeart/2005/8/layout/chevron1" loCatId="process" qsTypeId="urn:microsoft.com/office/officeart/2005/8/quickstyle/3d9" qsCatId="3D" csTypeId="urn:microsoft.com/office/officeart/2005/8/colors/colorful1" csCatId="colorful" phldr="1"/>
      <dgm:spPr>
        <a:scene3d>
          <a:camera prst="orthographicFront"/>
          <a:lightRig rig="soft" dir="t"/>
          <a:backdrop>
            <a:anchor x="0" y="0" z="-210000"/>
            <a:norm dx="0" dy="0" dz="914400"/>
            <a:up dx="0" dy="914400" dz="0"/>
          </a:backdrop>
        </a:scene3d>
      </dgm:spPr>
      <dgm:t>
        <a:bodyPr/>
        <a:lstStyle/>
        <a:p>
          <a:endParaRPr lang="en-GB"/>
        </a:p>
      </dgm:t>
    </dgm:pt>
    <dgm:pt modelId="{0399BF3A-4261-427B-9E02-CB657161447F}">
      <dgm:prSet phldrT="[Text]" custT="1"/>
      <dgm:spPr>
        <a:solidFill>
          <a:schemeClr val="accent2">
            <a:lumMod val="60000"/>
            <a:lumOff val="40000"/>
          </a:schemeClr>
        </a:solidFill>
      </dgm:spPr>
      <dgm:t>
        <a:bodyPr/>
        <a:lstStyle/>
        <a:p>
          <a:pPr>
            <a:buFontTx/>
            <a:buNone/>
          </a:pPr>
          <a:r>
            <a:rPr lang="en-US" sz="2800" b="1">
              <a:effectLst>
                <a:outerShdw blurRad="50800" dist="38100" dir="2700000" algn="tl" rotWithShape="0">
                  <a:prstClr val="black">
                    <a:alpha val="40000"/>
                  </a:prstClr>
                </a:outerShdw>
              </a:effectLst>
            </a:rPr>
            <a:t>Stage 1</a:t>
          </a:r>
          <a:endParaRPr lang="en-GB" sz="2800" b="1">
            <a:effectLst>
              <a:outerShdw blurRad="50800" dist="38100" dir="2700000" algn="tl" rotWithShape="0">
                <a:prstClr val="black">
                  <a:alpha val="40000"/>
                </a:prstClr>
              </a:outerShdw>
            </a:effectLst>
          </a:endParaRPr>
        </a:p>
      </dgm:t>
    </dgm:pt>
    <dgm:pt modelId="{51C8B478-432A-4E9E-99A8-4D1A0399F045}" type="parTrans" cxnId="{32C83AF7-F063-408B-A216-C5D4C7C7C0A6}">
      <dgm:prSet/>
      <dgm:spPr/>
      <dgm:t>
        <a:bodyPr/>
        <a:lstStyle/>
        <a:p>
          <a:endParaRPr lang="en-GB">
            <a:effectLst>
              <a:outerShdw blurRad="50800" dist="38100" dir="2700000" algn="tl" rotWithShape="0">
                <a:prstClr val="black">
                  <a:alpha val="40000"/>
                </a:prstClr>
              </a:outerShdw>
            </a:effectLst>
          </a:endParaRPr>
        </a:p>
      </dgm:t>
    </dgm:pt>
    <dgm:pt modelId="{F65ECC87-3AB1-49CD-89C4-925557E787EC}" type="sibTrans" cxnId="{32C83AF7-F063-408B-A216-C5D4C7C7C0A6}">
      <dgm:prSet/>
      <dgm:spPr/>
      <dgm:t>
        <a:bodyPr/>
        <a:lstStyle/>
        <a:p>
          <a:endParaRPr lang="en-GB">
            <a:effectLst>
              <a:outerShdw blurRad="50800" dist="38100" dir="2700000" algn="tl" rotWithShape="0">
                <a:prstClr val="black">
                  <a:alpha val="40000"/>
                </a:prstClr>
              </a:outerShdw>
            </a:effectLst>
          </a:endParaRPr>
        </a:p>
      </dgm:t>
    </dgm:pt>
    <dgm:pt modelId="{C78EAE9D-6C4B-4F77-833C-5E25CE77A2F0}">
      <dgm:prSet phldrT="[Text]" custT="1"/>
      <dgm:spPr>
        <a:solidFill>
          <a:srgbClr val="23876F"/>
        </a:solidFill>
      </dgm:spPr>
      <dgm:t>
        <a:bodyPr/>
        <a:lstStyle/>
        <a:p>
          <a:pPr>
            <a:buFontTx/>
            <a:buNone/>
          </a:pPr>
          <a:r>
            <a:rPr lang="en-US" sz="2800" b="1">
              <a:effectLst>
                <a:outerShdw blurRad="50800" dist="38100" dir="2700000" algn="tl" rotWithShape="0">
                  <a:prstClr val="black">
                    <a:alpha val="40000"/>
                  </a:prstClr>
                </a:outerShdw>
              </a:effectLst>
            </a:rPr>
            <a:t>Stage 2</a:t>
          </a:r>
          <a:endParaRPr lang="en-GB" sz="2800" b="1">
            <a:effectLst>
              <a:outerShdw blurRad="50800" dist="38100" dir="2700000" algn="tl" rotWithShape="0">
                <a:prstClr val="black">
                  <a:alpha val="40000"/>
                </a:prstClr>
              </a:outerShdw>
            </a:effectLst>
          </a:endParaRPr>
        </a:p>
      </dgm:t>
    </dgm:pt>
    <dgm:pt modelId="{ED337CD5-C479-40E4-8E06-F688A9234A12}" type="parTrans" cxnId="{7636CA9F-696F-4AF3-9B23-16E9840850E4}">
      <dgm:prSet/>
      <dgm:spPr/>
      <dgm:t>
        <a:bodyPr/>
        <a:lstStyle/>
        <a:p>
          <a:endParaRPr lang="en-GB">
            <a:effectLst>
              <a:outerShdw blurRad="50800" dist="38100" dir="2700000" algn="tl" rotWithShape="0">
                <a:prstClr val="black">
                  <a:alpha val="40000"/>
                </a:prstClr>
              </a:outerShdw>
            </a:effectLst>
          </a:endParaRPr>
        </a:p>
      </dgm:t>
    </dgm:pt>
    <dgm:pt modelId="{36147E03-0E5D-4326-A3B3-11855B85560E}" type="sibTrans" cxnId="{7636CA9F-696F-4AF3-9B23-16E9840850E4}">
      <dgm:prSet/>
      <dgm:spPr/>
      <dgm:t>
        <a:bodyPr/>
        <a:lstStyle/>
        <a:p>
          <a:endParaRPr lang="en-GB">
            <a:effectLst>
              <a:outerShdw blurRad="50800" dist="38100" dir="2700000" algn="tl" rotWithShape="0">
                <a:prstClr val="black">
                  <a:alpha val="40000"/>
                </a:prstClr>
              </a:outerShdw>
            </a:effectLst>
          </a:endParaRPr>
        </a:p>
      </dgm:t>
    </dgm:pt>
    <dgm:pt modelId="{9CCF5C0D-9D10-4B9E-9978-E57AAF4DB0A2}">
      <dgm:prSet custT="1"/>
      <dgm:spPr>
        <a:solidFill>
          <a:srgbClr val="92D050"/>
        </a:solidFill>
      </dgm:spPr>
      <dgm:t>
        <a:bodyPr/>
        <a:lstStyle/>
        <a:p>
          <a:pPr>
            <a:buFontTx/>
            <a:buNone/>
          </a:pPr>
          <a:r>
            <a:rPr lang="en-US" sz="2800" b="1">
              <a:effectLst>
                <a:outerShdw blurRad="50800" dist="38100" dir="2700000" algn="tl" rotWithShape="0">
                  <a:prstClr val="black">
                    <a:alpha val="40000"/>
                  </a:prstClr>
                </a:outerShdw>
              </a:effectLst>
            </a:rPr>
            <a:t>Stage 3</a:t>
          </a:r>
          <a:endParaRPr lang="en-GB" sz="2800" b="1">
            <a:effectLst>
              <a:outerShdw blurRad="50800" dist="38100" dir="2700000" algn="tl" rotWithShape="0">
                <a:prstClr val="black">
                  <a:alpha val="40000"/>
                </a:prstClr>
              </a:outerShdw>
            </a:effectLst>
          </a:endParaRPr>
        </a:p>
      </dgm:t>
    </dgm:pt>
    <dgm:pt modelId="{BFC55BD9-885A-4452-8B73-C58874D72CA6}" type="parTrans" cxnId="{12E0D59F-118B-4F55-8BBB-D3EA2826AC98}">
      <dgm:prSet/>
      <dgm:spPr/>
      <dgm:t>
        <a:bodyPr/>
        <a:lstStyle/>
        <a:p>
          <a:endParaRPr lang="en-GB">
            <a:effectLst>
              <a:outerShdw blurRad="50800" dist="38100" dir="2700000" algn="tl" rotWithShape="0">
                <a:prstClr val="black">
                  <a:alpha val="40000"/>
                </a:prstClr>
              </a:outerShdw>
            </a:effectLst>
          </a:endParaRPr>
        </a:p>
      </dgm:t>
    </dgm:pt>
    <dgm:pt modelId="{AB088C76-FC05-4A0B-9241-64476810D657}" type="sibTrans" cxnId="{12E0D59F-118B-4F55-8BBB-D3EA2826AC98}">
      <dgm:prSet/>
      <dgm:spPr/>
      <dgm:t>
        <a:bodyPr/>
        <a:lstStyle/>
        <a:p>
          <a:endParaRPr lang="en-GB">
            <a:effectLst>
              <a:outerShdw blurRad="50800" dist="38100" dir="2700000" algn="tl" rotWithShape="0">
                <a:prstClr val="black">
                  <a:alpha val="40000"/>
                </a:prstClr>
              </a:outerShdw>
            </a:effectLst>
          </a:endParaRPr>
        </a:p>
      </dgm:t>
    </dgm:pt>
    <dgm:pt modelId="{D1F3045A-82CE-4B93-BD04-8911B32331AF}">
      <dgm:prSet custT="1"/>
      <dgm:spPr>
        <a:solidFill>
          <a:srgbClr val="FFC000"/>
        </a:solidFill>
      </dgm:spPr>
      <dgm:t>
        <a:bodyPr/>
        <a:lstStyle/>
        <a:p>
          <a:pPr>
            <a:buFontTx/>
            <a:buNone/>
          </a:pPr>
          <a:r>
            <a:rPr lang="en-US" sz="2800" b="1">
              <a:effectLst>
                <a:outerShdw blurRad="50800" dist="38100" dir="2700000" algn="tl" rotWithShape="0">
                  <a:prstClr val="black">
                    <a:alpha val="40000"/>
                  </a:prstClr>
                </a:outerShdw>
              </a:effectLst>
            </a:rPr>
            <a:t>Stage 4</a:t>
          </a:r>
          <a:endParaRPr lang="en-GB" sz="2800" b="1">
            <a:effectLst>
              <a:outerShdw blurRad="50800" dist="38100" dir="2700000" algn="tl" rotWithShape="0">
                <a:prstClr val="black">
                  <a:alpha val="40000"/>
                </a:prstClr>
              </a:outerShdw>
            </a:effectLst>
          </a:endParaRPr>
        </a:p>
      </dgm:t>
    </dgm:pt>
    <dgm:pt modelId="{9A8BBE58-5CC4-4CCC-BB9B-8E01E3D591B2}" type="parTrans" cxnId="{3656B491-9E82-45AB-881C-EB5DA2EA0F63}">
      <dgm:prSet/>
      <dgm:spPr/>
      <dgm:t>
        <a:bodyPr/>
        <a:lstStyle/>
        <a:p>
          <a:endParaRPr lang="en-GB">
            <a:effectLst>
              <a:outerShdw blurRad="50800" dist="38100" dir="2700000" algn="tl" rotWithShape="0">
                <a:prstClr val="black">
                  <a:alpha val="40000"/>
                </a:prstClr>
              </a:outerShdw>
            </a:effectLst>
          </a:endParaRPr>
        </a:p>
      </dgm:t>
    </dgm:pt>
    <dgm:pt modelId="{3067BF52-456C-406A-8B67-7AA67373400E}" type="sibTrans" cxnId="{3656B491-9E82-45AB-881C-EB5DA2EA0F63}">
      <dgm:prSet/>
      <dgm:spPr/>
      <dgm:t>
        <a:bodyPr/>
        <a:lstStyle/>
        <a:p>
          <a:endParaRPr lang="en-GB">
            <a:effectLst>
              <a:outerShdw blurRad="50800" dist="38100" dir="2700000" algn="tl" rotWithShape="0">
                <a:prstClr val="black">
                  <a:alpha val="40000"/>
                </a:prstClr>
              </a:outerShdw>
            </a:effectLst>
          </a:endParaRPr>
        </a:p>
      </dgm:t>
    </dgm:pt>
    <dgm:pt modelId="{ADA1477F-5CC6-408A-894F-1A358A38BFB1}">
      <dgm:prSet custT="1"/>
      <dgm:spPr>
        <a:solidFill>
          <a:schemeClr val="accent2">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Case finding and Early diagnosis</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809A8B5C-6868-4FC0-B0F5-3AAF8C98C854}" type="parTrans" cxnId="{C751BD22-8DD2-4CAE-816A-B2038A5917D2}">
      <dgm:prSet/>
      <dgm:spPr/>
      <dgm:t>
        <a:bodyPr/>
        <a:lstStyle/>
        <a:p>
          <a:endParaRPr lang="en-GB">
            <a:effectLst>
              <a:outerShdw blurRad="50800" dist="38100" dir="2700000" algn="tl" rotWithShape="0">
                <a:prstClr val="black">
                  <a:alpha val="40000"/>
                </a:prstClr>
              </a:outerShdw>
            </a:effectLst>
          </a:endParaRPr>
        </a:p>
      </dgm:t>
    </dgm:pt>
    <dgm:pt modelId="{1FD9AC8D-E12D-447F-9E14-CBBDA59407D0}" type="sibTrans" cxnId="{C751BD22-8DD2-4CAE-816A-B2038A5917D2}">
      <dgm:prSet/>
      <dgm:spPr/>
      <dgm:t>
        <a:bodyPr/>
        <a:lstStyle/>
        <a:p>
          <a:endParaRPr lang="en-GB">
            <a:effectLst>
              <a:outerShdw blurRad="50800" dist="38100" dir="2700000" algn="tl" rotWithShape="0">
                <a:prstClr val="black">
                  <a:alpha val="40000"/>
                </a:prstClr>
              </a:outerShdw>
            </a:effectLst>
          </a:endParaRPr>
        </a:p>
      </dgm:t>
    </dgm:pt>
    <dgm:pt modelId="{A890AE11-29BE-4BFB-B146-C0D101D16A96}">
      <dgm:prSet custT="1"/>
      <dgm:spPr>
        <a:solidFill>
          <a:schemeClr val="accent4">
            <a:lumMod val="40000"/>
            <a:lumOff val="60000"/>
            <a:alpha val="90000"/>
          </a:schemeClr>
        </a:solidFill>
      </dgm:spPr>
      <dgm:t>
        <a:bodyPr anchor="ctr"/>
        <a:lstStyle/>
        <a:p>
          <a:pPr algn="ctr">
            <a:buFontTx/>
            <a:buNone/>
          </a:pPr>
          <a:r>
            <a:rPr lang="en-US" sz="25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Surveillance and Escalation</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4B4B2C9D-618B-43AA-BF75-52C948C9386E}" type="parTrans" cxnId="{B4A1BC9E-7205-4E9D-A309-480C2B01A98A}">
      <dgm:prSet/>
      <dgm:spPr/>
      <dgm:t>
        <a:bodyPr/>
        <a:lstStyle/>
        <a:p>
          <a:endParaRPr lang="en-GB">
            <a:effectLst>
              <a:outerShdw blurRad="50800" dist="38100" dir="2700000" algn="tl" rotWithShape="0">
                <a:prstClr val="black">
                  <a:alpha val="40000"/>
                </a:prstClr>
              </a:outerShdw>
            </a:effectLst>
          </a:endParaRPr>
        </a:p>
      </dgm:t>
    </dgm:pt>
    <dgm:pt modelId="{365CA9C4-189A-457C-BEBF-103FF5EA83E1}" type="sibTrans" cxnId="{B4A1BC9E-7205-4E9D-A309-480C2B01A98A}">
      <dgm:prSet/>
      <dgm:spPr/>
      <dgm:t>
        <a:bodyPr/>
        <a:lstStyle/>
        <a:p>
          <a:endParaRPr lang="en-GB">
            <a:effectLst>
              <a:outerShdw blurRad="50800" dist="38100" dir="2700000" algn="tl" rotWithShape="0">
                <a:prstClr val="black">
                  <a:alpha val="40000"/>
                </a:prstClr>
              </a:outerShdw>
            </a:effectLst>
          </a:endParaRPr>
        </a:p>
      </dgm:t>
    </dgm:pt>
    <dgm:pt modelId="{282EADE6-C413-4961-93E5-F369B9F98856}">
      <dgm:prSet custT="1"/>
      <dgm:spPr>
        <a:solidFill>
          <a:srgbClr val="F6D69C">
            <a:alpha val="90000"/>
          </a:srgb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Lifetime Management</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B017B009-3C69-4F44-BEBD-3C62735F7011}" type="parTrans" cxnId="{B2E8379E-C352-46C7-81D3-1E15931D9AEE}">
      <dgm:prSet/>
      <dgm:spPr/>
      <dgm:t>
        <a:bodyPr/>
        <a:lstStyle/>
        <a:p>
          <a:endParaRPr lang="en-GB">
            <a:effectLst>
              <a:outerShdw blurRad="50800" dist="38100" dir="2700000" algn="tl" rotWithShape="0">
                <a:prstClr val="black">
                  <a:alpha val="40000"/>
                </a:prstClr>
              </a:outerShdw>
            </a:effectLst>
          </a:endParaRPr>
        </a:p>
      </dgm:t>
    </dgm:pt>
    <dgm:pt modelId="{5D21697A-B154-44EA-8DBC-735F5863D0ED}" type="sibTrans" cxnId="{B2E8379E-C352-46C7-81D3-1E15931D9AEE}">
      <dgm:prSet/>
      <dgm:spPr/>
      <dgm:t>
        <a:bodyPr/>
        <a:lstStyle/>
        <a:p>
          <a:endParaRPr lang="en-GB">
            <a:effectLst>
              <a:outerShdw blurRad="50800" dist="38100" dir="2700000" algn="tl" rotWithShape="0">
                <a:prstClr val="black">
                  <a:alpha val="40000"/>
                </a:prstClr>
              </a:outerShdw>
            </a:effectLst>
          </a:endParaRPr>
        </a:p>
      </dgm:t>
    </dgm:pt>
    <dgm:pt modelId="{71AAAD98-32E1-4BE7-AB64-5BFE9C14AED3}">
      <dgm:prSet custT="1"/>
      <dgm:spPr>
        <a:solidFill>
          <a:srgbClr val="F6D69C">
            <a:alpha val="90000"/>
          </a:srgb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End of Life</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23A5E6C3-A925-4C7A-9660-C69EFBE8CA20}" type="parTrans" cxnId="{C287D024-841E-4FA8-80F1-F8E4DB713FF8}">
      <dgm:prSet/>
      <dgm:spPr/>
      <dgm:t>
        <a:bodyPr/>
        <a:lstStyle/>
        <a:p>
          <a:endParaRPr lang="en-GB">
            <a:effectLst>
              <a:outerShdw blurRad="50800" dist="38100" dir="2700000" algn="tl" rotWithShape="0">
                <a:prstClr val="black">
                  <a:alpha val="40000"/>
                </a:prstClr>
              </a:outerShdw>
            </a:effectLst>
          </a:endParaRPr>
        </a:p>
      </dgm:t>
    </dgm:pt>
    <dgm:pt modelId="{7694D09B-3DD1-43BC-9C88-6814561C82B9}" type="sibTrans" cxnId="{C287D024-841E-4FA8-80F1-F8E4DB713FF8}">
      <dgm:prSet/>
      <dgm:spPr/>
      <dgm:t>
        <a:bodyPr/>
        <a:lstStyle/>
        <a:p>
          <a:endParaRPr lang="en-GB">
            <a:effectLst>
              <a:outerShdw blurRad="50800" dist="38100" dir="2700000" algn="tl" rotWithShape="0">
                <a:prstClr val="black">
                  <a:alpha val="40000"/>
                </a:prstClr>
              </a:outerShdw>
            </a:effectLst>
          </a:endParaRPr>
        </a:p>
      </dgm:t>
    </dgm:pt>
    <dgm:pt modelId="{2A58C244-A2C0-4354-90F5-23FE652EA204}">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Management</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55628B4-1351-4E53-BE77-C88012A505D7}" type="sibTrans" cxnId="{9CB13A31-90C7-4018-ADE4-140760B2586D}">
      <dgm:prSet/>
      <dgm:spPr/>
      <dgm:t>
        <a:bodyPr/>
        <a:lstStyle/>
        <a:p>
          <a:endParaRPr lang="en-GB">
            <a:effectLst>
              <a:outerShdw blurRad="50800" dist="38100" dir="2700000" algn="tl" rotWithShape="0">
                <a:prstClr val="black">
                  <a:alpha val="40000"/>
                </a:prstClr>
              </a:outerShdw>
            </a:effectLst>
          </a:endParaRPr>
        </a:p>
      </dgm:t>
    </dgm:pt>
    <dgm:pt modelId="{FFD51458-7242-4D5E-BCA8-9C51BC0E044C}" type="parTrans" cxnId="{9CB13A31-90C7-4018-ADE4-140760B2586D}">
      <dgm:prSet/>
      <dgm:spPr/>
      <dgm:t>
        <a:bodyPr/>
        <a:lstStyle/>
        <a:p>
          <a:endParaRPr lang="en-GB">
            <a:effectLst>
              <a:outerShdw blurRad="50800" dist="38100" dir="2700000" algn="tl" rotWithShape="0">
                <a:prstClr val="black">
                  <a:alpha val="40000"/>
                </a:prstClr>
              </a:outerShdw>
            </a:effectLst>
          </a:endParaRPr>
        </a:p>
      </dgm:t>
    </dgm:pt>
    <dgm:pt modelId="{300A5710-CD3D-4B88-B38E-6F89B45A4589}">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Heart Failure</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6FF6DBA5-54F9-4991-A064-9DCD2710578D}" type="sibTrans" cxnId="{1B077BDA-CEB9-45F3-BEC2-55DE7760822B}">
      <dgm:prSet/>
      <dgm:spPr/>
      <dgm:t>
        <a:bodyPr/>
        <a:lstStyle/>
        <a:p>
          <a:endParaRPr lang="en-GB"/>
        </a:p>
      </dgm:t>
    </dgm:pt>
    <dgm:pt modelId="{868681C6-14FD-4582-AEFA-145F15D62DF4}" type="parTrans" cxnId="{1B077BDA-CEB9-45F3-BEC2-55DE7760822B}">
      <dgm:prSet/>
      <dgm:spPr/>
      <dgm:t>
        <a:bodyPr/>
        <a:lstStyle/>
        <a:p>
          <a:endParaRPr lang="en-GB"/>
        </a:p>
      </dgm:t>
    </dgm:pt>
    <dgm:pt modelId="{43FE7B51-4CDF-4C9B-A57A-1F7D1AC69D89}">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C8C85FAB-4677-4ACD-A711-00434D40188D}" type="parTrans" cxnId="{67D34C5D-F8F5-40AC-8306-2F19818A57DE}">
      <dgm:prSet/>
      <dgm:spPr/>
      <dgm:t>
        <a:bodyPr/>
        <a:lstStyle/>
        <a:p>
          <a:endParaRPr lang="en-GB"/>
        </a:p>
      </dgm:t>
    </dgm:pt>
    <dgm:pt modelId="{9CD4A773-915A-4587-B745-9D733D084301}" type="sibTrans" cxnId="{67D34C5D-F8F5-40AC-8306-2F19818A57DE}">
      <dgm:prSet/>
      <dgm:spPr/>
      <dgm:t>
        <a:bodyPr/>
        <a:lstStyle/>
        <a:p>
          <a:endParaRPr lang="en-GB"/>
        </a:p>
      </dgm:t>
    </dgm:pt>
    <dgm:pt modelId="{F5DEDCEE-2D13-4E0A-906C-8DD101629285}">
      <dgm:prSet custT="1"/>
      <dgm:spPr>
        <a:solidFill>
          <a:schemeClr val="accent3">
            <a:lumMod val="20000"/>
            <a:lumOff val="80000"/>
            <a:alpha val="90000"/>
          </a:schemeClr>
        </a:solidFill>
      </dgm:spPr>
      <dgm:t>
        <a:bodyPr anchor="ctr"/>
        <a:lstStyle/>
        <a:p>
          <a:pPr algn="ctr">
            <a:buFontTx/>
            <a:buNone/>
          </a:pP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A3EF4EE-AA35-4643-A9BE-EB989B2C48B3}" type="parTrans" cxnId="{4ED10339-5E5E-4EDD-B27F-247F1A2A4FED}">
      <dgm:prSet/>
      <dgm:spPr/>
      <dgm:t>
        <a:bodyPr/>
        <a:lstStyle/>
        <a:p>
          <a:endParaRPr lang="en-GB"/>
        </a:p>
      </dgm:t>
    </dgm:pt>
    <dgm:pt modelId="{9617864B-ADF4-4297-AFCD-42936C809A7C}" type="sibTrans" cxnId="{4ED10339-5E5E-4EDD-B27F-247F1A2A4FED}">
      <dgm:prSet/>
      <dgm:spPr/>
      <dgm:t>
        <a:bodyPr/>
        <a:lstStyle/>
        <a:p>
          <a:endParaRPr lang="en-GB"/>
        </a:p>
      </dgm:t>
    </dgm:pt>
    <dgm:pt modelId="{9839EC87-4B97-412D-BF11-0440A9F97B4F}">
      <dgm:prSet custT="1"/>
      <dgm:spPr>
        <a:solidFill>
          <a:schemeClr val="accent3">
            <a:lumMod val="20000"/>
            <a:lumOff val="80000"/>
            <a:alpha val="90000"/>
          </a:schemeClr>
        </a:solidFill>
      </dgm:spPr>
      <dgm:t>
        <a:bodyPr anchor="ctr"/>
        <a:lstStyle/>
        <a:p>
          <a:pPr algn="ctr">
            <a:buFontTx/>
            <a:buNone/>
          </a:pPr>
          <a:r>
            <a:rPr lang="en-US"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of Chronic </a:t>
          </a:r>
          <a:endParaRPr lang="en-GB" sz="20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F3C35679-3B8A-49A1-BA3F-B99510D06C8B}" type="parTrans" cxnId="{11E12340-3A3C-4613-AFDE-006BBD1DF851}">
      <dgm:prSet/>
      <dgm:spPr/>
      <dgm:t>
        <a:bodyPr/>
        <a:lstStyle/>
        <a:p>
          <a:endParaRPr lang="en-GB"/>
        </a:p>
      </dgm:t>
    </dgm:pt>
    <dgm:pt modelId="{00713086-321D-431C-BF77-97A04AB2FF9E}" type="sibTrans" cxnId="{11E12340-3A3C-4613-AFDE-006BBD1DF851}">
      <dgm:prSet/>
      <dgm:spPr/>
      <dgm:t>
        <a:bodyPr/>
        <a:lstStyle/>
        <a:p>
          <a:endParaRPr lang="en-GB"/>
        </a:p>
      </dgm:t>
    </dgm:pt>
    <dgm:pt modelId="{004AF251-CE70-478A-B9FF-0C3814F353AB}" type="pres">
      <dgm:prSet presAssocID="{9377D866-5107-443B-85D7-B04EAFFC8059}" presName="Name0" presStyleCnt="0">
        <dgm:presLayoutVars>
          <dgm:dir/>
          <dgm:animLvl val="lvl"/>
          <dgm:resizeHandles val="exact"/>
        </dgm:presLayoutVars>
      </dgm:prSet>
      <dgm:spPr/>
    </dgm:pt>
    <dgm:pt modelId="{E276409B-A68D-49D2-A8B4-A3B43470ABE8}" type="pres">
      <dgm:prSet presAssocID="{0399BF3A-4261-427B-9E02-CB657161447F}" presName="composite" presStyleCnt="0"/>
      <dgm:spPr/>
    </dgm:pt>
    <dgm:pt modelId="{8F1CBB4D-EB80-4A4C-9FF2-8517F675F881}" type="pres">
      <dgm:prSet presAssocID="{0399BF3A-4261-427B-9E02-CB657161447F}" presName="parTx" presStyleLbl="node1" presStyleIdx="0" presStyleCnt="4" custLinFactNeighborX="-276" custLinFactNeighborY="-2964">
        <dgm:presLayoutVars>
          <dgm:chMax val="0"/>
          <dgm:chPref val="0"/>
          <dgm:bulletEnabled val="1"/>
        </dgm:presLayoutVars>
      </dgm:prSet>
      <dgm:spPr/>
    </dgm:pt>
    <dgm:pt modelId="{305E553D-092B-45DA-AB2A-2D15E0914F86}" type="pres">
      <dgm:prSet presAssocID="{0399BF3A-4261-427B-9E02-CB657161447F}" presName="desTx" presStyleLbl="revTx" presStyleIdx="0" presStyleCnt="4">
        <dgm:presLayoutVars>
          <dgm:bulletEnabled val="1"/>
        </dgm:presLayoutVars>
      </dgm:prSet>
      <dgm:spPr/>
    </dgm:pt>
    <dgm:pt modelId="{C1B8347A-6089-456C-A577-EA30217081A1}" type="pres">
      <dgm:prSet presAssocID="{F65ECC87-3AB1-49CD-89C4-925557E787EC}" presName="space" presStyleCnt="0"/>
      <dgm:spPr/>
    </dgm:pt>
    <dgm:pt modelId="{0699C355-B5EC-48C3-9268-24344A489587}" type="pres">
      <dgm:prSet presAssocID="{C78EAE9D-6C4B-4F77-833C-5E25CE77A2F0}" presName="composite" presStyleCnt="0"/>
      <dgm:spPr/>
    </dgm:pt>
    <dgm:pt modelId="{08652E96-56BB-4294-8855-A1D85ABBF157}" type="pres">
      <dgm:prSet presAssocID="{C78EAE9D-6C4B-4F77-833C-5E25CE77A2F0}" presName="parTx" presStyleLbl="node1" presStyleIdx="1" presStyleCnt="4">
        <dgm:presLayoutVars>
          <dgm:chMax val="0"/>
          <dgm:chPref val="0"/>
          <dgm:bulletEnabled val="1"/>
        </dgm:presLayoutVars>
      </dgm:prSet>
      <dgm:spPr/>
    </dgm:pt>
    <dgm:pt modelId="{67406615-08E0-497A-B582-C587BD304CD8}" type="pres">
      <dgm:prSet presAssocID="{C78EAE9D-6C4B-4F77-833C-5E25CE77A2F0}" presName="desTx" presStyleLbl="revTx" presStyleIdx="1" presStyleCnt="4" custLinFactNeighborX="1900">
        <dgm:presLayoutVars>
          <dgm:bulletEnabled val="1"/>
        </dgm:presLayoutVars>
      </dgm:prSet>
      <dgm:spPr/>
    </dgm:pt>
    <dgm:pt modelId="{35B928A1-D21C-41ED-96F2-AF1BA2DA4449}" type="pres">
      <dgm:prSet presAssocID="{36147E03-0E5D-4326-A3B3-11855B85560E}" presName="space" presStyleCnt="0"/>
      <dgm:spPr/>
    </dgm:pt>
    <dgm:pt modelId="{A9FBBD1C-677E-4D3F-BB46-265BBC8C063C}" type="pres">
      <dgm:prSet presAssocID="{9CCF5C0D-9D10-4B9E-9978-E57AAF4DB0A2}" presName="composite" presStyleCnt="0"/>
      <dgm:spPr/>
    </dgm:pt>
    <dgm:pt modelId="{BE8FB2BC-22AB-4A88-AB82-9A7C5B06F246}" type="pres">
      <dgm:prSet presAssocID="{9CCF5C0D-9D10-4B9E-9978-E57AAF4DB0A2}" presName="parTx" presStyleLbl="node1" presStyleIdx="2" presStyleCnt="4">
        <dgm:presLayoutVars>
          <dgm:chMax val="0"/>
          <dgm:chPref val="0"/>
          <dgm:bulletEnabled val="1"/>
        </dgm:presLayoutVars>
      </dgm:prSet>
      <dgm:spPr/>
    </dgm:pt>
    <dgm:pt modelId="{C9535D64-C9B0-455A-AAE0-00D24DB11E59}" type="pres">
      <dgm:prSet presAssocID="{9CCF5C0D-9D10-4B9E-9978-E57AAF4DB0A2}" presName="desTx" presStyleLbl="revTx" presStyleIdx="2" presStyleCnt="4">
        <dgm:presLayoutVars>
          <dgm:bulletEnabled val="1"/>
        </dgm:presLayoutVars>
      </dgm:prSet>
      <dgm:spPr/>
    </dgm:pt>
    <dgm:pt modelId="{C1C95BDF-1088-4DD8-ABA7-A5585454DAFB}" type="pres">
      <dgm:prSet presAssocID="{AB088C76-FC05-4A0B-9241-64476810D657}" presName="space" presStyleCnt="0"/>
      <dgm:spPr/>
    </dgm:pt>
    <dgm:pt modelId="{309AB5A6-AFA5-431A-B8A4-A7199C69A302}" type="pres">
      <dgm:prSet presAssocID="{D1F3045A-82CE-4B93-BD04-8911B32331AF}" presName="composite" presStyleCnt="0"/>
      <dgm:spPr/>
    </dgm:pt>
    <dgm:pt modelId="{4D488239-8133-4E04-B252-851E8CF61428}" type="pres">
      <dgm:prSet presAssocID="{D1F3045A-82CE-4B93-BD04-8911B32331AF}" presName="parTx" presStyleLbl="node1" presStyleIdx="3" presStyleCnt="4">
        <dgm:presLayoutVars>
          <dgm:chMax val="0"/>
          <dgm:chPref val="0"/>
          <dgm:bulletEnabled val="1"/>
        </dgm:presLayoutVars>
      </dgm:prSet>
      <dgm:spPr/>
    </dgm:pt>
    <dgm:pt modelId="{38F471A1-3B63-4C1F-B7AC-9A13204BE11B}" type="pres">
      <dgm:prSet presAssocID="{D1F3045A-82CE-4B93-BD04-8911B32331AF}" presName="desTx" presStyleLbl="revTx" presStyleIdx="3" presStyleCnt="4">
        <dgm:presLayoutVars>
          <dgm:bulletEnabled val="1"/>
        </dgm:presLayoutVars>
      </dgm:prSet>
      <dgm:spPr/>
    </dgm:pt>
  </dgm:ptLst>
  <dgm:cxnLst>
    <dgm:cxn modelId="{5571C514-C59A-4D14-B5F5-BEA8E93D10D0}" type="presOf" srcId="{0399BF3A-4261-427B-9E02-CB657161447F}" destId="{8F1CBB4D-EB80-4A4C-9FF2-8517F675F881}" srcOrd="0" destOrd="0" presId="urn:microsoft.com/office/officeart/2005/8/layout/chevron1"/>
    <dgm:cxn modelId="{149A9F1B-9FB3-488F-B197-E9F9DF6AC362}" type="presOf" srcId="{ADA1477F-5CC6-408A-894F-1A358A38BFB1}" destId="{305E553D-092B-45DA-AB2A-2D15E0914F86}" srcOrd="0" destOrd="0" presId="urn:microsoft.com/office/officeart/2005/8/layout/chevron1"/>
    <dgm:cxn modelId="{C751BD22-8DD2-4CAE-816A-B2038A5917D2}" srcId="{0399BF3A-4261-427B-9E02-CB657161447F}" destId="{ADA1477F-5CC6-408A-894F-1A358A38BFB1}" srcOrd="0" destOrd="0" parTransId="{809A8B5C-6868-4FC0-B0F5-3AAF8C98C854}" sibTransId="{1FD9AC8D-E12D-447F-9E14-CBBDA59407D0}"/>
    <dgm:cxn modelId="{F77C8E24-84FB-4847-8D72-BBC1C8195D0A}" type="presOf" srcId="{282EADE6-C413-4961-93E5-F369B9F98856}" destId="{38F471A1-3B63-4C1F-B7AC-9A13204BE11B}" srcOrd="0" destOrd="0" presId="urn:microsoft.com/office/officeart/2005/8/layout/chevron1"/>
    <dgm:cxn modelId="{C287D024-841E-4FA8-80F1-F8E4DB713FF8}" srcId="{D1F3045A-82CE-4B93-BD04-8911B32331AF}" destId="{71AAAD98-32E1-4BE7-AB64-5BFE9C14AED3}" srcOrd="1" destOrd="0" parTransId="{23A5E6C3-A925-4C7A-9660-C69EFBE8CA20}" sibTransId="{7694D09B-3DD1-43BC-9C88-6814561C82B9}"/>
    <dgm:cxn modelId="{9CB13A31-90C7-4018-ADE4-140760B2586D}" srcId="{C78EAE9D-6C4B-4F77-833C-5E25CE77A2F0}" destId="{2A58C244-A2C0-4354-90F5-23FE652EA204}" srcOrd="1" destOrd="0" parTransId="{FFD51458-7242-4D5E-BCA8-9C51BC0E044C}" sibTransId="{F55628B4-1351-4E53-BE77-C88012A505D7}"/>
    <dgm:cxn modelId="{4ED10339-5E5E-4EDD-B27F-247F1A2A4FED}" srcId="{C78EAE9D-6C4B-4F77-833C-5E25CE77A2F0}" destId="{F5DEDCEE-2D13-4E0A-906C-8DD101629285}" srcOrd="0" destOrd="0" parTransId="{FA3EF4EE-AA35-4643-A9BE-EB989B2C48B3}" sibTransId="{9617864B-ADF4-4297-AFCD-42936C809A7C}"/>
    <dgm:cxn modelId="{11E12340-3A3C-4613-AFDE-006BBD1DF851}" srcId="{C78EAE9D-6C4B-4F77-833C-5E25CE77A2F0}" destId="{9839EC87-4B97-412D-BF11-0440A9F97B4F}" srcOrd="2" destOrd="0" parTransId="{F3C35679-3B8A-49A1-BA3F-B99510D06C8B}" sibTransId="{00713086-321D-431C-BF77-97A04AB2FF9E}"/>
    <dgm:cxn modelId="{67D34C5D-F8F5-40AC-8306-2F19818A57DE}" srcId="{C78EAE9D-6C4B-4F77-833C-5E25CE77A2F0}" destId="{43FE7B51-4CDF-4C9B-A57A-1F7D1AC69D89}" srcOrd="4" destOrd="0" parTransId="{C8C85FAB-4677-4ACD-A711-00434D40188D}" sibTransId="{9CD4A773-915A-4587-B745-9D733D084301}"/>
    <dgm:cxn modelId="{C71CD05D-78DE-4BC5-83F2-1822BB36065A}" type="presOf" srcId="{71AAAD98-32E1-4BE7-AB64-5BFE9C14AED3}" destId="{38F471A1-3B63-4C1F-B7AC-9A13204BE11B}" srcOrd="0" destOrd="1" presId="urn:microsoft.com/office/officeart/2005/8/layout/chevron1"/>
    <dgm:cxn modelId="{291C4C66-5706-4622-A698-8A4317D7FD4D}" type="presOf" srcId="{C78EAE9D-6C4B-4F77-833C-5E25CE77A2F0}" destId="{08652E96-56BB-4294-8855-A1D85ABBF157}" srcOrd="0" destOrd="0" presId="urn:microsoft.com/office/officeart/2005/8/layout/chevron1"/>
    <dgm:cxn modelId="{3059FA52-8EC2-40BE-BF51-57CAA21C937A}" type="presOf" srcId="{2A58C244-A2C0-4354-90F5-23FE652EA204}" destId="{67406615-08E0-497A-B582-C587BD304CD8}" srcOrd="0" destOrd="1" presId="urn:microsoft.com/office/officeart/2005/8/layout/chevron1"/>
    <dgm:cxn modelId="{3656B491-9E82-45AB-881C-EB5DA2EA0F63}" srcId="{9377D866-5107-443B-85D7-B04EAFFC8059}" destId="{D1F3045A-82CE-4B93-BD04-8911B32331AF}" srcOrd="3" destOrd="0" parTransId="{9A8BBE58-5CC4-4CCC-BB9B-8E01E3D591B2}" sibTransId="{3067BF52-456C-406A-8B67-7AA67373400E}"/>
    <dgm:cxn modelId="{B2E8379E-C352-46C7-81D3-1E15931D9AEE}" srcId="{D1F3045A-82CE-4B93-BD04-8911B32331AF}" destId="{282EADE6-C413-4961-93E5-F369B9F98856}" srcOrd="0" destOrd="0" parTransId="{B017B009-3C69-4F44-BEBD-3C62735F7011}" sibTransId="{5D21697A-B154-44EA-8DBC-735F5863D0ED}"/>
    <dgm:cxn modelId="{B4A1BC9E-7205-4E9D-A309-480C2B01A98A}" srcId="{9CCF5C0D-9D10-4B9E-9978-E57AAF4DB0A2}" destId="{A890AE11-29BE-4BFB-B146-C0D101D16A96}" srcOrd="0" destOrd="0" parTransId="{4B4B2C9D-618B-43AA-BF75-52C948C9386E}" sibTransId="{365CA9C4-189A-457C-BEBF-103FF5EA83E1}"/>
    <dgm:cxn modelId="{7636CA9F-696F-4AF3-9B23-16E9840850E4}" srcId="{9377D866-5107-443B-85D7-B04EAFFC8059}" destId="{C78EAE9D-6C4B-4F77-833C-5E25CE77A2F0}" srcOrd="1" destOrd="0" parTransId="{ED337CD5-C479-40E4-8E06-F688A9234A12}" sibTransId="{36147E03-0E5D-4326-A3B3-11855B85560E}"/>
    <dgm:cxn modelId="{12E0D59F-118B-4F55-8BBB-D3EA2826AC98}" srcId="{9377D866-5107-443B-85D7-B04EAFFC8059}" destId="{9CCF5C0D-9D10-4B9E-9978-E57AAF4DB0A2}" srcOrd="2" destOrd="0" parTransId="{BFC55BD9-885A-4452-8B73-C58874D72CA6}" sibTransId="{AB088C76-FC05-4A0B-9241-64476810D657}"/>
    <dgm:cxn modelId="{057DA9A6-E12A-4CAE-8447-BB01AE76ADE5}" type="presOf" srcId="{300A5710-CD3D-4B88-B38E-6F89B45A4589}" destId="{67406615-08E0-497A-B582-C587BD304CD8}" srcOrd="0" destOrd="3" presId="urn:microsoft.com/office/officeart/2005/8/layout/chevron1"/>
    <dgm:cxn modelId="{31D4F9AC-AD65-4679-A422-C62B0ECA71C7}" type="presOf" srcId="{F5DEDCEE-2D13-4E0A-906C-8DD101629285}" destId="{67406615-08E0-497A-B582-C587BD304CD8}" srcOrd="0" destOrd="0" presId="urn:microsoft.com/office/officeart/2005/8/layout/chevron1"/>
    <dgm:cxn modelId="{76A939AF-AF53-4DED-81B2-133AF766ACEE}" type="presOf" srcId="{9377D866-5107-443B-85D7-B04EAFFC8059}" destId="{004AF251-CE70-478A-B9FF-0C3814F353AB}" srcOrd="0" destOrd="0" presId="urn:microsoft.com/office/officeart/2005/8/layout/chevron1"/>
    <dgm:cxn modelId="{626BDAAF-AE20-4B58-A6BD-25ECFE4AD08C}" type="presOf" srcId="{43FE7B51-4CDF-4C9B-A57A-1F7D1AC69D89}" destId="{67406615-08E0-497A-B582-C587BD304CD8}" srcOrd="0" destOrd="4" presId="urn:microsoft.com/office/officeart/2005/8/layout/chevron1"/>
    <dgm:cxn modelId="{5D583BBD-DBE4-4FE9-A789-8E6441971FCB}" type="presOf" srcId="{9CCF5C0D-9D10-4B9E-9978-E57AAF4DB0A2}" destId="{BE8FB2BC-22AB-4A88-AB82-9A7C5B06F246}" srcOrd="0" destOrd="0" presId="urn:microsoft.com/office/officeart/2005/8/layout/chevron1"/>
    <dgm:cxn modelId="{1F065DC1-AC15-404F-AE77-ED2B8A687A01}" type="presOf" srcId="{9839EC87-4B97-412D-BF11-0440A9F97B4F}" destId="{67406615-08E0-497A-B582-C587BD304CD8}" srcOrd="0" destOrd="2" presId="urn:microsoft.com/office/officeart/2005/8/layout/chevron1"/>
    <dgm:cxn modelId="{1B077BDA-CEB9-45F3-BEC2-55DE7760822B}" srcId="{C78EAE9D-6C4B-4F77-833C-5E25CE77A2F0}" destId="{300A5710-CD3D-4B88-B38E-6F89B45A4589}" srcOrd="3" destOrd="0" parTransId="{868681C6-14FD-4582-AEFA-145F15D62DF4}" sibTransId="{6FF6DBA5-54F9-4991-A064-9DCD2710578D}"/>
    <dgm:cxn modelId="{1035D9E3-871F-4087-B821-6EAD50E58DCE}" type="presOf" srcId="{D1F3045A-82CE-4B93-BD04-8911B32331AF}" destId="{4D488239-8133-4E04-B252-851E8CF61428}" srcOrd="0" destOrd="0" presId="urn:microsoft.com/office/officeart/2005/8/layout/chevron1"/>
    <dgm:cxn modelId="{32C83AF7-F063-408B-A216-C5D4C7C7C0A6}" srcId="{9377D866-5107-443B-85D7-B04EAFFC8059}" destId="{0399BF3A-4261-427B-9E02-CB657161447F}" srcOrd="0" destOrd="0" parTransId="{51C8B478-432A-4E9E-99A8-4D1A0399F045}" sibTransId="{F65ECC87-3AB1-49CD-89C4-925557E787EC}"/>
    <dgm:cxn modelId="{1CDE41F9-2C59-4DD4-A539-2113D5D84FB9}" type="presOf" srcId="{A890AE11-29BE-4BFB-B146-C0D101D16A96}" destId="{C9535D64-C9B0-455A-AAE0-00D24DB11E59}" srcOrd="0" destOrd="0" presId="urn:microsoft.com/office/officeart/2005/8/layout/chevron1"/>
    <dgm:cxn modelId="{597B8893-A004-4C62-978A-87CCC3164F04}" type="presParOf" srcId="{004AF251-CE70-478A-B9FF-0C3814F353AB}" destId="{E276409B-A68D-49D2-A8B4-A3B43470ABE8}" srcOrd="0" destOrd="0" presId="urn:microsoft.com/office/officeart/2005/8/layout/chevron1"/>
    <dgm:cxn modelId="{6A996B48-4921-494A-8663-C3B8B20307D4}" type="presParOf" srcId="{E276409B-A68D-49D2-A8B4-A3B43470ABE8}" destId="{8F1CBB4D-EB80-4A4C-9FF2-8517F675F881}" srcOrd="0" destOrd="0" presId="urn:microsoft.com/office/officeart/2005/8/layout/chevron1"/>
    <dgm:cxn modelId="{7F91C620-9B92-4790-8539-EB9402478F4C}" type="presParOf" srcId="{E276409B-A68D-49D2-A8B4-A3B43470ABE8}" destId="{305E553D-092B-45DA-AB2A-2D15E0914F86}" srcOrd="1" destOrd="0" presId="urn:microsoft.com/office/officeart/2005/8/layout/chevron1"/>
    <dgm:cxn modelId="{6CE54EDA-BF0E-49FB-AEF4-F5B5F6490FC0}" type="presParOf" srcId="{004AF251-CE70-478A-B9FF-0C3814F353AB}" destId="{C1B8347A-6089-456C-A577-EA30217081A1}" srcOrd="1" destOrd="0" presId="urn:microsoft.com/office/officeart/2005/8/layout/chevron1"/>
    <dgm:cxn modelId="{34ABAA33-3CA3-42DF-A3F5-D22530A532D3}" type="presParOf" srcId="{004AF251-CE70-478A-B9FF-0C3814F353AB}" destId="{0699C355-B5EC-48C3-9268-24344A489587}" srcOrd="2" destOrd="0" presId="urn:microsoft.com/office/officeart/2005/8/layout/chevron1"/>
    <dgm:cxn modelId="{BB85BE8F-D40D-4D12-BEEE-E20236BC5D86}" type="presParOf" srcId="{0699C355-B5EC-48C3-9268-24344A489587}" destId="{08652E96-56BB-4294-8855-A1D85ABBF157}" srcOrd="0" destOrd="0" presId="urn:microsoft.com/office/officeart/2005/8/layout/chevron1"/>
    <dgm:cxn modelId="{2335C69F-A92F-4456-9788-9BCDEE116368}" type="presParOf" srcId="{0699C355-B5EC-48C3-9268-24344A489587}" destId="{67406615-08E0-497A-B582-C587BD304CD8}" srcOrd="1" destOrd="0" presId="urn:microsoft.com/office/officeart/2005/8/layout/chevron1"/>
    <dgm:cxn modelId="{E5EE560D-B9A5-4D4F-BEF8-C45E353E72EC}" type="presParOf" srcId="{004AF251-CE70-478A-B9FF-0C3814F353AB}" destId="{35B928A1-D21C-41ED-96F2-AF1BA2DA4449}" srcOrd="3" destOrd="0" presId="urn:microsoft.com/office/officeart/2005/8/layout/chevron1"/>
    <dgm:cxn modelId="{0E85B1EF-8D1F-4F90-96C6-51C81F32587C}" type="presParOf" srcId="{004AF251-CE70-478A-B9FF-0C3814F353AB}" destId="{A9FBBD1C-677E-4D3F-BB46-265BBC8C063C}" srcOrd="4" destOrd="0" presId="urn:microsoft.com/office/officeart/2005/8/layout/chevron1"/>
    <dgm:cxn modelId="{3944457E-2ADD-4684-8F9B-92E0844D9E3B}" type="presParOf" srcId="{A9FBBD1C-677E-4D3F-BB46-265BBC8C063C}" destId="{BE8FB2BC-22AB-4A88-AB82-9A7C5B06F246}" srcOrd="0" destOrd="0" presId="urn:microsoft.com/office/officeart/2005/8/layout/chevron1"/>
    <dgm:cxn modelId="{A4D81875-B0B6-4082-B3CB-2AC6EC0528A5}" type="presParOf" srcId="{A9FBBD1C-677E-4D3F-BB46-265BBC8C063C}" destId="{C9535D64-C9B0-455A-AAE0-00D24DB11E59}" srcOrd="1" destOrd="0" presId="urn:microsoft.com/office/officeart/2005/8/layout/chevron1"/>
    <dgm:cxn modelId="{6C062416-4FFD-44D6-AC65-724ECD241C07}" type="presParOf" srcId="{004AF251-CE70-478A-B9FF-0C3814F353AB}" destId="{C1C95BDF-1088-4DD8-ABA7-A5585454DAFB}" srcOrd="5" destOrd="0" presId="urn:microsoft.com/office/officeart/2005/8/layout/chevron1"/>
    <dgm:cxn modelId="{29B05335-2D98-4C55-8924-2AB1E55212EC}" type="presParOf" srcId="{004AF251-CE70-478A-B9FF-0C3814F353AB}" destId="{309AB5A6-AFA5-431A-B8A4-A7199C69A302}" srcOrd="6" destOrd="0" presId="urn:microsoft.com/office/officeart/2005/8/layout/chevron1"/>
    <dgm:cxn modelId="{297F3D2B-0680-4F96-95F3-0ABA409477E6}" type="presParOf" srcId="{309AB5A6-AFA5-431A-B8A4-A7199C69A302}" destId="{4D488239-8133-4E04-B252-851E8CF61428}" srcOrd="0" destOrd="0" presId="urn:microsoft.com/office/officeart/2005/8/layout/chevron1"/>
    <dgm:cxn modelId="{726F9F4D-4C19-4105-ABF2-F4DB96575185}" type="presParOf" srcId="{309AB5A6-AFA5-431A-B8A4-A7199C69A302}" destId="{38F471A1-3B63-4C1F-B7AC-9A13204BE11B}"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CBB4D-EB80-4A4C-9FF2-8517F675F881}">
      <dsp:nvSpPr>
        <dsp:cNvPr id="0" name=""/>
        <dsp:cNvSpPr/>
      </dsp:nvSpPr>
      <dsp:spPr>
        <a:xfrm>
          <a:off x="0" y="933278"/>
          <a:ext cx="2615864" cy="1046345"/>
        </a:xfrm>
        <a:prstGeom prst="chevron">
          <a:avLst/>
        </a:prstGeom>
        <a:solidFill>
          <a:schemeClr val="accent2">
            <a:lumMod val="60000"/>
            <a:lumOff val="40000"/>
          </a:schemeClr>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1</a:t>
          </a:r>
          <a:endParaRPr lang="en-GB" sz="2800" b="1" kern="1200">
            <a:effectLst>
              <a:outerShdw blurRad="50800" dist="38100" dir="2700000" algn="tl" rotWithShape="0">
                <a:prstClr val="black">
                  <a:alpha val="40000"/>
                </a:prstClr>
              </a:outerShdw>
            </a:effectLst>
          </a:endParaRPr>
        </a:p>
      </dsp:txBody>
      <dsp:txXfrm>
        <a:off x="523173" y="933278"/>
        <a:ext cx="1569519" cy="1046345"/>
      </dsp:txXfrm>
    </dsp:sp>
    <dsp:sp modelId="{305E553D-092B-45DA-AB2A-2D15E0914F86}">
      <dsp:nvSpPr>
        <dsp:cNvPr id="0" name=""/>
        <dsp:cNvSpPr/>
      </dsp:nvSpPr>
      <dsp:spPr>
        <a:xfrm>
          <a:off x="7216" y="2141431"/>
          <a:ext cx="2092691" cy="1499062"/>
        </a:xfrm>
        <a:prstGeom prst="rect">
          <a:avLst/>
        </a:prstGeom>
        <a:solidFill>
          <a:schemeClr val="accent2">
            <a:lumMod val="20000"/>
            <a:lumOff val="8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Case finding and Early diagnosis</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7216" y="2141431"/>
        <a:ext cx="2092691" cy="1499062"/>
      </dsp:txXfrm>
    </dsp:sp>
    <dsp:sp modelId="{08652E96-56BB-4294-8855-A1D85ABBF157}">
      <dsp:nvSpPr>
        <dsp:cNvPr id="0" name=""/>
        <dsp:cNvSpPr/>
      </dsp:nvSpPr>
      <dsp:spPr>
        <a:xfrm>
          <a:off x="2407080" y="964292"/>
          <a:ext cx="2615864" cy="1046345"/>
        </a:xfrm>
        <a:prstGeom prst="chevron">
          <a:avLst/>
        </a:prstGeom>
        <a:solidFill>
          <a:srgbClr val="23876F"/>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2</a:t>
          </a:r>
          <a:endParaRPr lang="en-GB" sz="2800" b="1" kern="1200">
            <a:effectLst>
              <a:outerShdw blurRad="50800" dist="38100" dir="2700000" algn="tl" rotWithShape="0">
                <a:prstClr val="black">
                  <a:alpha val="40000"/>
                </a:prstClr>
              </a:outerShdw>
            </a:effectLst>
          </a:endParaRPr>
        </a:p>
      </dsp:txBody>
      <dsp:txXfrm>
        <a:off x="2930253" y="964292"/>
        <a:ext cx="1569519" cy="1046345"/>
      </dsp:txXfrm>
    </dsp:sp>
    <dsp:sp modelId="{67406615-08E0-497A-B582-C587BD304CD8}">
      <dsp:nvSpPr>
        <dsp:cNvPr id="0" name=""/>
        <dsp:cNvSpPr/>
      </dsp:nvSpPr>
      <dsp:spPr>
        <a:xfrm>
          <a:off x="2446842" y="2141431"/>
          <a:ext cx="2092691" cy="1499062"/>
        </a:xfrm>
        <a:prstGeom prst="rect">
          <a:avLst/>
        </a:prstGeom>
        <a:solidFill>
          <a:schemeClr val="accent3">
            <a:lumMod val="20000"/>
            <a:lumOff val="8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Management</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of Chronic </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Heart Failure</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2446842" y="2141431"/>
        <a:ext cx="2092691" cy="1499062"/>
      </dsp:txXfrm>
    </dsp:sp>
    <dsp:sp modelId="{BE8FB2BC-22AB-4A88-AB82-9A7C5B06F246}">
      <dsp:nvSpPr>
        <dsp:cNvPr id="0" name=""/>
        <dsp:cNvSpPr/>
      </dsp:nvSpPr>
      <dsp:spPr>
        <a:xfrm>
          <a:off x="4806945" y="964292"/>
          <a:ext cx="2615864" cy="1046345"/>
        </a:xfrm>
        <a:prstGeom prst="chevron">
          <a:avLst/>
        </a:prstGeom>
        <a:solidFill>
          <a:srgbClr val="92D050"/>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3</a:t>
          </a:r>
          <a:endParaRPr lang="en-GB" sz="2800" b="1" kern="1200">
            <a:effectLst>
              <a:outerShdw blurRad="50800" dist="38100" dir="2700000" algn="tl" rotWithShape="0">
                <a:prstClr val="black">
                  <a:alpha val="40000"/>
                </a:prstClr>
              </a:outerShdw>
            </a:effectLst>
          </a:endParaRPr>
        </a:p>
      </dsp:txBody>
      <dsp:txXfrm>
        <a:off x="5330118" y="964292"/>
        <a:ext cx="1569519" cy="1046345"/>
      </dsp:txXfrm>
    </dsp:sp>
    <dsp:sp modelId="{C9535D64-C9B0-455A-AAE0-00D24DB11E59}">
      <dsp:nvSpPr>
        <dsp:cNvPr id="0" name=""/>
        <dsp:cNvSpPr/>
      </dsp:nvSpPr>
      <dsp:spPr>
        <a:xfrm>
          <a:off x="4806945" y="2141431"/>
          <a:ext cx="2092691" cy="1499062"/>
        </a:xfrm>
        <a:prstGeom prst="rect">
          <a:avLst/>
        </a:prstGeom>
        <a:solidFill>
          <a:schemeClr val="accent4">
            <a:lumMod val="40000"/>
            <a:lumOff val="60000"/>
            <a:alpha val="90000"/>
          </a:scheme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1111250">
            <a:lnSpc>
              <a:spcPct val="90000"/>
            </a:lnSpc>
            <a:spcBef>
              <a:spcPct val="0"/>
            </a:spcBef>
            <a:spcAft>
              <a:spcPct val="15000"/>
            </a:spcAft>
            <a:buFontTx/>
            <a:buNone/>
          </a:pPr>
          <a:r>
            <a:rPr lang="en-US" sz="25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Surveillance and Escalation</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4806945" y="2141431"/>
        <a:ext cx="2092691" cy="1499062"/>
      </dsp:txXfrm>
    </dsp:sp>
    <dsp:sp modelId="{4D488239-8133-4E04-B252-851E8CF61428}">
      <dsp:nvSpPr>
        <dsp:cNvPr id="0" name=""/>
        <dsp:cNvSpPr/>
      </dsp:nvSpPr>
      <dsp:spPr>
        <a:xfrm>
          <a:off x="7206810" y="964292"/>
          <a:ext cx="2615864" cy="1046345"/>
        </a:xfrm>
        <a:prstGeom prst="chevron">
          <a:avLst/>
        </a:prstGeom>
        <a:solidFill>
          <a:srgbClr val="FFC000"/>
        </a:solidFill>
        <a:ln>
          <a:noFill/>
        </a:ln>
        <a:effectLst>
          <a:innerShdw blurRad="25400" dist="12700" dir="13500000">
            <a:srgbClr val="000000">
              <a:alpha val="45000"/>
            </a:srgbClr>
          </a:innerShdw>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2014" tIns="37338" rIns="37338" bIns="37338" numCol="1" spcCol="1270" anchor="ctr" anchorCtr="0">
          <a:noAutofit/>
          <a:sp3d extrusionH="28000" prstMaterial="matte"/>
        </a:bodyPr>
        <a:lstStyle/>
        <a:p>
          <a:pPr marL="0" lvl="0" indent="0" algn="ctr" defTabSz="1244600">
            <a:lnSpc>
              <a:spcPct val="90000"/>
            </a:lnSpc>
            <a:spcBef>
              <a:spcPct val="0"/>
            </a:spcBef>
            <a:spcAft>
              <a:spcPct val="35000"/>
            </a:spcAft>
            <a:buFontTx/>
            <a:buNone/>
          </a:pPr>
          <a:r>
            <a:rPr lang="en-US" sz="2800" b="1" kern="1200">
              <a:effectLst>
                <a:outerShdw blurRad="50800" dist="38100" dir="2700000" algn="tl" rotWithShape="0">
                  <a:prstClr val="black">
                    <a:alpha val="40000"/>
                  </a:prstClr>
                </a:outerShdw>
              </a:effectLst>
            </a:rPr>
            <a:t>Stage 4</a:t>
          </a:r>
          <a:endParaRPr lang="en-GB" sz="2800" b="1" kern="1200">
            <a:effectLst>
              <a:outerShdw blurRad="50800" dist="38100" dir="2700000" algn="tl" rotWithShape="0">
                <a:prstClr val="black">
                  <a:alpha val="40000"/>
                </a:prstClr>
              </a:outerShdw>
            </a:effectLst>
          </a:endParaRPr>
        </a:p>
      </dsp:txBody>
      <dsp:txXfrm>
        <a:off x="7729983" y="964292"/>
        <a:ext cx="1569519" cy="1046345"/>
      </dsp:txXfrm>
    </dsp:sp>
    <dsp:sp modelId="{38F471A1-3B63-4C1F-B7AC-9A13204BE11B}">
      <dsp:nvSpPr>
        <dsp:cNvPr id="0" name=""/>
        <dsp:cNvSpPr/>
      </dsp:nvSpPr>
      <dsp:spPr>
        <a:xfrm>
          <a:off x="7206810" y="2141431"/>
          <a:ext cx="2092691" cy="1499062"/>
        </a:xfrm>
        <a:prstGeom prst="rect">
          <a:avLst/>
        </a:prstGeom>
        <a:solidFill>
          <a:srgbClr val="F6D69C">
            <a:alpha val="90000"/>
          </a:srgbClr>
        </a:solidFill>
        <a:ln>
          <a:noFill/>
        </a:ln>
        <a:effectLst/>
        <a:scene3d>
          <a:camera prst="orthographicFront"/>
          <a:lightRig rig="soft" dir="t"/>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sp3d extrusionH="28000" prstMaterial="matte"/>
        </a:bodyPr>
        <a:lstStyle/>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Lifetime Management</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228600" lvl="1" indent="-228600" algn="ctr" defTabSz="889000">
            <a:lnSpc>
              <a:spcPct val="90000"/>
            </a:lnSpc>
            <a:spcBef>
              <a:spcPct val="0"/>
            </a:spcBef>
            <a:spcAft>
              <a:spcPct val="15000"/>
            </a:spcAft>
            <a:buFontTx/>
            <a:buNone/>
          </a:pPr>
          <a:r>
            <a:rPr lang="en-US"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&amp; End of Life</a:t>
          </a:r>
          <a:endParaRPr lang="en-GB" sz="2000" kern="120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7206810" y="2141431"/>
        <a:ext cx="2092691" cy="1499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1C9CF-8CCE-11A2-965F-0FA3E3F045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8101197-E8C0-C8D5-0CA3-CDFBE6B21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51D377-6C90-4787-B8C7-3154DA48929A}" type="datetimeFigureOut">
              <a:rPr lang="en-GB" smtClean="0"/>
              <a:t>06/09/2023</a:t>
            </a:fld>
            <a:endParaRPr lang="en-GB"/>
          </a:p>
        </p:txBody>
      </p:sp>
      <p:sp>
        <p:nvSpPr>
          <p:cNvPr id="4" name="Footer Placeholder 3">
            <a:extLst>
              <a:ext uri="{FF2B5EF4-FFF2-40B4-BE49-F238E27FC236}">
                <a16:creationId xmlns:a16="http://schemas.microsoft.com/office/drawing/2014/main" id="{0F7394E6-BD81-6347-60E2-1E82820AD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B480EB-D594-E7E0-9A3E-F1E18E9459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7813C-0921-408D-B84A-3DE66C814A8B}" type="slidenum">
              <a:rPr lang="en-GB" smtClean="0"/>
              <a:t>‹#›</a:t>
            </a:fld>
            <a:endParaRPr lang="en-GB"/>
          </a:p>
        </p:txBody>
      </p:sp>
    </p:spTree>
    <p:extLst>
      <p:ext uri="{BB962C8B-B14F-4D97-AF65-F5344CB8AC3E}">
        <p14:creationId xmlns:p14="http://schemas.microsoft.com/office/powerpoint/2010/main" val="3863218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5FC2B-296A-450F-8A34-9BEF56C33DC5}" type="datetimeFigureOut">
              <a:rPr lang="en-GB" smtClean="0"/>
              <a:t>06/09/2023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BE5E-F555-4010-804C-6AFCE8D79895}" type="slidenum">
              <a:rPr lang="en-GB" smtClean="0"/>
              <a:t>‹#›</a:t>
            </a:fld>
            <a:endParaRPr lang="en-GB"/>
          </a:p>
        </p:txBody>
      </p:sp>
    </p:spTree>
    <p:extLst>
      <p:ext uri="{BB962C8B-B14F-4D97-AF65-F5344CB8AC3E}">
        <p14:creationId xmlns:p14="http://schemas.microsoft.com/office/powerpoint/2010/main" val="5942993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customXml" Target="../../customXml/item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customXml" Target="../../customXml/item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BDB16C-D309-43EB-BBA6-22563676D179}"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8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205B7B4-0C41-48AB-BC43-CC5BC069E521}" type="datetime1">
              <a:rPr lang="en-GB" smtClean="0"/>
              <a:t>06/09/2023</a:t>
            </a:fld>
            <a:endParaRPr lang="en-GB"/>
          </a:p>
        </p:txBody>
      </p:sp>
      <p:sp>
        <p:nvSpPr>
          <p:cNvPr id="4" name="Footer Placeholder 3"/>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27794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79AC2-4C48-40E4-8D50-AD056ACD564C}"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1430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31380-0E68-4509-9CD9-1D6480A70B43}"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76400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7E608-FB64-485B-9C65-8485DE5BA97F}"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75448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94DB0-59AF-4D2C-AC2C-DD5DE9EA45D0}"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40381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4FBCB-DC89-4355-9362-BE0F58190C9B}"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83905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23C7A7-821D-4419-8679-CB38344DCB95}"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57241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950AD-A04C-4CE8-A4FE-2FA58D8D42DA}"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77342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29768" bIns="649224" anchor="ctr">
            <a:noAutofit/>
          </a:bodyPr>
          <a:lstStyle>
            <a:lvl1pPr marL="0" indent="0" algn="ctr">
              <a:lnSpc>
                <a:spcPct val="100000"/>
              </a:lnSpc>
              <a:spcAft>
                <a:spcPts val="0"/>
              </a:spcAft>
              <a:buNone/>
              <a:defRPr sz="1600" b="1">
                <a:solidFill>
                  <a:schemeClr val="bg1"/>
                </a:solidFill>
              </a:defRPr>
            </a:lvl1pPr>
          </a:lstStyle>
          <a:p>
            <a:br>
              <a:rPr lang="en-US"/>
            </a:br>
            <a:endParaRPr lang="en-US"/>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5" name="Freeform: Shape 14">
            <a:extLst>
              <a:ext uri="{FF2B5EF4-FFF2-40B4-BE49-F238E27FC236}">
                <a16:creationId xmlns:a16="http://schemas.microsoft.com/office/drawing/2014/main" id="{72260595-7C87-4D29-977E-EE25A0D9291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b="0" i="0">
                <a:solidFill>
                  <a:schemeClr val="tx1"/>
                </a:solidFill>
              </a:rPr>
              <a:t>. </a:t>
            </a:r>
            <a:endParaRPr lang="en-GB" sz="1400" b="0">
              <a:solidFill>
                <a:schemeClr val="tx1"/>
              </a:solidFill>
            </a:endParaRPr>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Tree>
    <p:custDataLst>
      <p:tags r:id="rId1"/>
    </p:custDataLst>
    <p:extLst>
      <p:ext uri="{BB962C8B-B14F-4D97-AF65-F5344CB8AC3E}">
        <p14:creationId xmlns:p14="http://schemas.microsoft.com/office/powerpoint/2010/main" val="2918741878"/>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035501850"/>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A56900-B3F4-4753-87A0-EC3268B1E9EB}"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61791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3875391" cy="4330700"/>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rIns="90000" bIns="360000" anchor="ctr" anchorCtr="0">
            <a:normAutofit/>
          </a:bodyPr>
          <a:lstStyle>
            <a:lvl1pPr>
              <a:lnSpc>
                <a:spcPct val="100000"/>
              </a:lnSpc>
              <a:defRPr sz="4000">
                <a:solidFill>
                  <a:schemeClr val="bg1"/>
                </a:solidFill>
              </a:defRPr>
            </a:lvl1pPr>
          </a:lstStyle>
          <a:p>
            <a:r>
              <a:rPr lang="en-US"/>
              <a:t>Click to enter title here</a:t>
            </a:r>
          </a:p>
        </p:txBody>
      </p:sp>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3540125" y="3730171"/>
            <a:ext cx="0" cy="2479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4238625" y="404813"/>
            <a:ext cx="7545387" cy="5796000"/>
          </a:xfrm>
        </p:spPr>
        <p:txBody>
          <a:bodyPr/>
          <a:lstStyle>
            <a:lvl1pPr>
              <a:lnSpc>
                <a:spcPct val="100000"/>
              </a:lnSpc>
              <a:defRPr/>
            </a:lvl1pPr>
            <a:lvl2pPr marL="460800" indent="-228600">
              <a:lnSpc>
                <a:spcPct val="100000"/>
              </a:lnSpc>
              <a:defRPr lang="en-US" sz="2400" kern="1200" dirty="0">
                <a:solidFill>
                  <a:schemeClr val="tx1"/>
                </a:solidFill>
                <a:latin typeface="+mn-lt"/>
                <a:ea typeface="+mn-ea"/>
                <a:cs typeface="+mn-cs"/>
              </a:defRPr>
            </a:lvl2pPr>
            <a:lvl3pPr marL="691200" indent="-228600">
              <a:lnSpc>
                <a:spcPct val="100000"/>
              </a:lnSpc>
              <a:defRPr lang="en-US" sz="2000" kern="1200" dirty="0">
                <a:solidFill>
                  <a:schemeClr val="tx1"/>
                </a:solidFill>
                <a:latin typeface="+mn-lt"/>
                <a:ea typeface="+mn-ea"/>
                <a:cs typeface="+mn-cs"/>
              </a:defRPr>
            </a:lvl3pPr>
            <a:lvl4pPr marL="921600" indent="-2286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9C580CE-4074-4379-8D68-E5118B13A13A}"/>
              </a:ext>
            </a:extLst>
          </p:cNvPr>
          <p:cNvSpPr>
            <a:spLocks noGrp="1"/>
          </p:cNvSpPr>
          <p:nvPr>
            <p:ph type="dt" sz="half" idx="20"/>
          </p:nvPr>
        </p:nvSpPr>
        <p:spPr/>
        <p:txBody>
          <a:bodyPr/>
          <a:lstStyle>
            <a:lvl1pPr>
              <a:lnSpc>
                <a:spcPct val="100000"/>
              </a:lnSpc>
              <a:defRPr/>
            </a:lvl1pPr>
          </a:lstStyle>
          <a:p>
            <a:endParaRPr lang="en-GB"/>
          </a:p>
        </p:txBody>
      </p:sp>
      <p:sp>
        <p:nvSpPr>
          <p:cNvPr id="13" name="Slide Number Placeholder 12">
            <a:extLst>
              <a:ext uri="{FF2B5EF4-FFF2-40B4-BE49-F238E27FC236}">
                <a16:creationId xmlns:a16="http://schemas.microsoft.com/office/drawing/2014/main" id="{D2C25B5D-B685-4B55-8498-3486110FDCFE}"/>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88021301"/>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5562601" cy="68580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4000">
                <a:solidFill>
                  <a:schemeClr val="bg1"/>
                </a:solidFill>
              </a:defRPr>
            </a:lvl1pPr>
          </a:lstStyle>
          <a:p>
            <a:r>
              <a:rPr lang="en-US"/>
              <a:t>Click to enter</a:t>
            </a:r>
            <a:br>
              <a:rPr lang="en-US"/>
            </a:br>
            <a:r>
              <a:rPr lang="en-US"/>
              <a:t>section title here</a:t>
            </a:r>
            <a:endParaRPr lang="en-GB"/>
          </a:p>
        </p:txBody>
      </p:sp>
      <p:sp>
        <p:nvSpPr>
          <p:cNvPr id="20" name="Text Placeholder 30">
            <a:extLst>
              <a:ext uri="{FF2B5EF4-FFF2-40B4-BE49-F238E27FC236}">
                <a16:creationId xmlns:a16="http://schemas.microsoft.com/office/drawing/2014/main" id="{9A77974F-FF01-4E3F-957B-CC5A44F8CE16}"/>
              </a:ext>
            </a:extLst>
          </p:cNvPr>
          <p:cNvSpPr txBox="1">
            <a:spLocks/>
          </p:cNvSpPr>
          <p:nvPr userDrawn="1"/>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5" name="Text Placeholder 4">
            <a:extLst>
              <a:ext uri="{FF2B5EF4-FFF2-40B4-BE49-F238E27FC236}">
                <a16:creationId xmlns:a16="http://schemas.microsoft.com/office/drawing/2014/main" id="{D60AE4F3-AAA3-4B8D-A01A-1FF9B8F9F42A}"/>
              </a:ext>
            </a:extLst>
          </p:cNvPr>
          <p:cNvSpPr>
            <a:spLocks noGrp="1"/>
          </p:cNvSpPr>
          <p:nvPr>
            <p:ph type="body" sz="quarter" idx="33" hasCustomPrompt="1"/>
          </p:nvPr>
        </p:nvSpPr>
        <p:spPr>
          <a:xfrm>
            <a:off x="428095" y="863767"/>
            <a:ext cx="1203158" cy="1203158"/>
          </a:xfrm>
          <a:prstGeom prst="ellipse">
            <a:avLst/>
          </a:prstGeom>
          <a:solidFill>
            <a:schemeClr val="bg1"/>
          </a:solidFill>
        </p:spPr>
        <p:txBody>
          <a:bodyPr wrap="none" bIns="0" anchor="ctr" anchorCtr="0">
            <a:normAutofit/>
          </a:bodyPr>
          <a:lstStyle>
            <a:lvl1pPr marL="0" indent="0" algn="ctr">
              <a:lnSpc>
                <a:spcPct val="100000"/>
              </a:lnSpc>
              <a:buNone/>
              <a:defRPr sz="60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428626" y="4267200"/>
            <a:ext cx="3678918" cy="1896645"/>
          </a:xfrm>
          <a:prstGeom prst="rect">
            <a:avLst/>
          </a:prstGeom>
        </p:spPr>
        <p:txBody>
          <a:bodyPr lIns="0"/>
          <a:lstStyle>
            <a:lvl1pPr marL="0" indent="0">
              <a:lnSpc>
                <a:spcPct val="100000"/>
              </a:lnSpc>
              <a:buNone/>
              <a:defRPr>
                <a:solidFill>
                  <a:schemeClr val="bg1"/>
                </a:solidFill>
              </a:defRPr>
            </a:lvl1pPr>
            <a:lvl5pPr>
              <a:defRPr/>
            </a:lvl5pPr>
          </a:lstStyle>
          <a:p>
            <a:pPr lvl="0"/>
            <a:r>
              <a:rPr lang="en-US"/>
              <a:t>Click to add subtitle / presenter name(s)</a:t>
            </a:r>
          </a:p>
        </p:txBody>
      </p:sp>
      <p:sp>
        <p:nvSpPr>
          <p:cNvPr id="22" name="Picture Placeholder 21">
            <a:extLst>
              <a:ext uri="{FF2B5EF4-FFF2-40B4-BE49-F238E27FC236}">
                <a16:creationId xmlns:a16="http://schemas.microsoft.com/office/drawing/2014/main" id="{0486192A-3DB1-49EB-9B2C-D5E68AF24B1A}"/>
              </a:ext>
            </a:extLst>
          </p:cNvPr>
          <p:cNvSpPr>
            <a:spLocks noGrp="1"/>
          </p:cNvSpPr>
          <p:nvPr>
            <p:ph type="pic" sz="quarter" idx="36" hasCustomPrompt="1"/>
          </p:nvPr>
        </p:nvSpPr>
        <p:spPr>
          <a:xfrm>
            <a:off x="3694792" y="-1"/>
            <a:ext cx="8497208" cy="68580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64008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1"/>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0" name="Date Placeholder 9">
            <a:extLst>
              <a:ext uri="{FF2B5EF4-FFF2-40B4-BE49-F238E27FC236}">
                <a16:creationId xmlns:a16="http://schemas.microsoft.com/office/drawing/2014/main" id="{41CC83E6-E70E-43EE-817C-4F68FB75EFD9}"/>
              </a:ext>
            </a:extLst>
          </p:cNvPr>
          <p:cNvSpPr>
            <a:spLocks noGrp="1"/>
          </p:cNvSpPr>
          <p:nvPr>
            <p:ph type="dt" sz="half" idx="35"/>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333194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3288323" y="555585"/>
            <a:ext cx="5615354" cy="5614274"/>
          </a:xfrm>
          <a:prstGeom prst="ellipse">
            <a:avLst/>
          </a:prstGeom>
          <a:solidFill>
            <a:schemeClr val="bg1"/>
          </a:solidFill>
        </p:spPr>
        <p:txBody>
          <a:bodyPr anchor="ctr" anchorCtr="0">
            <a:normAutofit/>
          </a:bodyPr>
          <a:lstStyle>
            <a:lvl1pPr algn="ctr">
              <a:lnSpc>
                <a:spcPct val="100000"/>
              </a:lnSpc>
              <a:defRPr sz="4000">
                <a:solidFill>
                  <a:schemeClr val="accent1"/>
                </a:solidFill>
              </a:defRPr>
            </a:lvl1pPr>
          </a:lstStyle>
          <a:p>
            <a:r>
              <a:rPr lang="en-US"/>
              <a:t>Click to add key statement</a:t>
            </a:r>
          </a:p>
        </p:txBody>
      </p:sp>
      <p:sp>
        <p:nvSpPr>
          <p:cNvPr id="3" name="Date Placeholder 2">
            <a:extLst>
              <a:ext uri="{FF2B5EF4-FFF2-40B4-BE49-F238E27FC236}">
                <a16:creationId xmlns:a16="http://schemas.microsoft.com/office/drawing/2014/main" id="{BA8931D2-AD7B-454A-86A6-EA48B20C0CCA}"/>
              </a:ext>
            </a:extLst>
          </p:cNvPr>
          <p:cNvSpPr>
            <a:spLocks noGrp="1"/>
          </p:cNvSpPr>
          <p:nvPr>
            <p:ph type="dt" sz="half" idx="10"/>
          </p:nvPr>
        </p:nvSpPr>
        <p:spPr/>
        <p:txBody>
          <a:bodyPr/>
          <a:lstStyle>
            <a:lvl1pPr>
              <a:lnSpc>
                <a:spcPct val="100000"/>
              </a:lnSpc>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C0FD97D-3F39-4649-B10A-ECD97F370F22}"/>
              </a:ext>
            </a:extLst>
          </p:cNvPr>
          <p:cNvSpPr>
            <a:spLocks noGrp="1"/>
          </p:cNvSpPr>
          <p:nvPr>
            <p:ph type="sldNum" sz="quarter" idx="12"/>
          </p:nvPr>
        </p:nvSpPr>
        <p:spPr/>
        <p:txBody>
          <a:bodyPr/>
          <a:lstStyle>
            <a:lvl1pPr>
              <a:lnSpc>
                <a:spcPct val="100000"/>
              </a:lnSpc>
              <a:defRPr>
                <a:solidFill>
                  <a:schemeClr val="bg1"/>
                </a:solidFill>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21862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lnSpc>
                <a:spcPct val="100000"/>
              </a:lnSpc>
              <a:defRPr/>
            </a:lvl1pPr>
          </a:lstStyle>
          <a:p>
            <a:endParaRPr lang="en-GB"/>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678109942"/>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vl1p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51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8B27A-10B7-4200-88E7-16263562F97B}"/>
              </a:ext>
            </a:extLst>
          </p:cNvPr>
          <p:cNvSpPr txBox="1"/>
          <p:nvPr userDrawn="1"/>
        </p:nvSpPr>
        <p:spPr>
          <a:xfrm>
            <a:off x="419100" y="4864100"/>
            <a:ext cx="9156700" cy="1028700"/>
          </a:xfrm>
          <a:prstGeom prst="rect">
            <a:avLst/>
          </a:prstGeom>
          <a:noFill/>
        </p:spPr>
        <p:txBody>
          <a:bodyPr wrap="square" rtlCol="0">
            <a:noAutofit/>
          </a:bodyPr>
          <a:lstStyle/>
          <a:p>
            <a:pPr marL="12700">
              <a:lnSpc>
                <a:spcPct val="100000"/>
              </a:lnSpc>
              <a:spcBef>
                <a:spcPts val="100"/>
              </a:spcBef>
            </a:pPr>
            <a:r>
              <a:rPr lang="en-US" sz="1200" b="1" spc="-5">
                <a:solidFill>
                  <a:schemeClr val="tx1"/>
                </a:solidFill>
                <a:latin typeface="+mn-lt"/>
                <a:cs typeface="Arial"/>
              </a:rPr>
              <a:t>Confidentiality</a:t>
            </a:r>
            <a:r>
              <a:rPr lang="en-US" sz="1200" b="1" spc="-10">
                <a:solidFill>
                  <a:schemeClr val="tx1"/>
                </a:solidFill>
                <a:latin typeface="+mn-lt"/>
                <a:cs typeface="Arial"/>
              </a:rPr>
              <a:t> </a:t>
            </a:r>
            <a:r>
              <a:rPr lang="en-US" sz="1200" b="1" spc="-5">
                <a:solidFill>
                  <a:schemeClr val="tx1"/>
                </a:solidFill>
                <a:latin typeface="+mn-lt"/>
                <a:cs typeface="Arial"/>
              </a:rPr>
              <a:t>Notice</a:t>
            </a:r>
            <a:endParaRPr lang="en-US" sz="1200">
              <a:solidFill>
                <a:schemeClr val="tx1"/>
              </a:solidFill>
              <a:latin typeface="+mn-lt"/>
              <a:cs typeface="Arial"/>
            </a:endParaRPr>
          </a:p>
          <a:p>
            <a:pPr marL="26670" marR="5080">
              <a:lnSpc>
                <a:spcPct val="100000"/>
              </a:lnSpc>
              <a:spcBef>
                <a:spcPts val="780"/>
              </a:spcBef>
            </a:pPr>
            <a:r>
              <a:rPr lang="en-US" sz="1200" spc="5">
                <a:solidFill>
                  <a:schemeClr val="tx1"/>
                </a:solidFill>
                <a:latin typeface="+mn-lt"/>
                <a:cs typeface="Arial"/>
              </a:rPr>
              <a:t>This </a:t>
            </a:r>
            <a:r>
              <a:rPr lang="en-US" sz="1200">
                <a:solidFill>
                  <a:schemeClr val="tx1"/>
                </a:solidFill>
                <a:latin typeface="+mn-lt"/>
                <a:cs typeface="Arial"/>
              </a:rPr>
              <a:t>file is </a:t>
            </a:r>
            <a:r>
              <a:rPr lang="en-US" sz="1200" spc="5">
                <a:solidFill>
                  <a:schemeClr val="tx1"/>
                </a:solidFill>
                <a:latin typeface="+mn-lt"/>
                <a:cs typeface="Arial"/>
              </a:rPr>
              <a:t>private </a:t>
            </a:r>
            <a:r>
              <a:rPr lang="en-US" sz="1200" spc="10">
                <a:solidFill>
                  <a:schemeClr val="tx1"/>
                </a:solidFill>
                <a:latin typeface="+mn-lt"/>
                <a:cs typeface="Arial"/>
              </a:rPr>
              <a:t>and may contain confidential and proprietary information. </a:t>
            </a:r>
            <a:r>
              <a:rPr lang="en-US" sz="1200">
                <a:solidFill>
                  <a:schemeClr val="tx1"/>
                </a:solidFill>
                <a:latin typeface="+mn-lt"/>
                <a:cs typeface="Arial"/>
              </a:rPr>
              <a:t>If </a:t>
            </a:r>
            <a:r>
              <a:rPr lang="en-US" sz="1200" spc="10">
                <a:solidFill>
                  <a:schemeClr val="tx1"/>
                </a:solidFill>
                <a:latin typeface="+mn-lt"/>
                <a:cs typeface="Arial"/>
              </a:rPr>
              <a:t>you have received </a:t>
            </a:r>
            <a:r>
              <a:rPr lang="en-US" sz="1200" spc="5">
                <a:solidFill>
                  <a:schemeClr val="tx1"/>
                </a:solidFill>
                <a:latin typeface="+mn-lt"/>
                <a:cs typeface="Arial"/>
              </a:rPr>
              <a:t>this </a:t>
            </a:r>
            <a:r>
              <a:rPr lang="en-US" sz="1200">
                <a:solidFill>
                  <a:schemeClr val="tx1"/>
                </a:solidFill>
                <a:latin typeface="+mn-lt"/>
                <a:cs typeface="Arial"/>
              </a:rPr>
              <a:t>file in </a:t>
            </a:r>
            <a:r>
              <a:rPr lang="en-US" sz="1200" spc="10">
                <a:solidFill>
                  <a:schemeClr val="tx1"/>
                </a:solidFill>
                <a:latin typeface="+mn-lt"/>
                <a:cs typeface="Arial"/>
              </a:rPr>
              <a:t>error, please </a:t>
            </a:r>
            <a:r>
              <a:rPr lang="en-US" sz="1200" spc="5">
                <a:solidFill>
                  <a:schemeClr val="tx1"/>
                </a:solidFill>
                <a:latin typeface="+mn-lt"/>
                <a:cs typeface="Arial"/>
              </a:rPr>
              <a:t>notify us </a:t>
            </a:r>
            <a:r>
              <a:rPr lang="en-US" sz="1200" spc="10">
                <a:solidFill>
                  <a:schemeClr val="tx1"/>
                </a:solidFill>
                <a:latin typeface="+mn-lt"/>
                <a:cs typeface="Arial"/>
              </a:rPr>
              <a:t>and remove  </a:t>
            </a:r>
            <a:r>
              <a:rPr lang="en-US" sz="1200">
                <a:solidFill>
                  <a:schemeClr val="tx1"/>
                </a:solidFill>
                <a:latin typeface="+mn-lt"/>
                <a:cs typeface="Arial"/>
              </a:rPr>
              <a:t>it </a:t>
            </a:r>
            <a:r>
              <a:rPr lang="en-US" sz="1200" spc="5">
                <a:solidFill>
                  <a:schemeClr val="tx1"/>
                </a:solidFill>
                <a:latin typeface="+mn-lt"/>
                <a:cs typeface="Arial"/>
              </a:rPr>
              <a:t>from </a:t>
            </a:r>
            <a:r>
              <a:rPr lang="en-US" sz="1200" spc="10">
                <a:solidFill>
                  <a:schemeClr val="tx1"/>
                </a:solidFill>
                <a:latin typeface="+mn-lt"/>
                <a:cs typeface="Arial"/>
              </a:rPr>
              <a:t>your system and </a:t>
            </a:r>
            <a:r>
              <a:rPr lang="en-US" sz="1200" spc="5">
                <a:solidFill>
                  <a:schemeClr val="tx1"/>
                </a:solidFill>
                <a:latin typeface="+mn-lt"/>
                <a:cs typeface="Arial"/>
              </a:rPr>
              <a:t>note that </a:t>
            </a:r>
            <a:r>
              <a:rPr lang="en-US" sz="1200" spc="10">
                <a:solidFill>
                  <a:schemeClr val="tx1"/>
                </a:solidFill>
                <a:latin typeface="+mn-lt"/>
                <a:cs typeface="Arial"/>
              </a:rPr>
              <a:t>you must not copy, </a:t>
            </a:r>
            <a:r>
              <a:rPr lang="en-US" sz="1200" spc="5">
                <a:solidFill>
                  <a:schemeClr val="tx1"/>
                </a:solidFill>
                <a:latin typeface="+mn-lt"/>
                <a:cs typeface="Arial"/>
              </a:rPr>
              <a:t>distribute or take </a:t>
            </a:r>
            <a:r>
              <a:rPr lang="en-US" sz="1200" spc="10">
                <a:solidFill>
                  <a:schemeClr val="tx1"/>
                </a:solidFill>
                <a:latin typeface="+mn-lt"/>
                <a:cs typeface="Arial"/>
              </a:rPr>
              <a:t>any </a:t>
            </a:r>
            <a:r>
              <a:rPr lang="en-US" sz="1200" spc="5">
                <a:solidFill>
                  <a:schemeClr val="tx1"/>
                </a:solidFill>
                <a:latin typeface="+mn-lt"/>
                <a:cs typeface="Arial"/>
              </a:rPr>
              <a:t>action </a:t>
            </a:r>
            <a:r>
              <a:rPr lang="en-US" sz="1200">
                <a:solidFill>
                  <a:schemeClr val="tx1"/>
                </a:solidFill>
                <a:latin typeface="+mn-lt"/>
                <a:cs typeface="Arial"/>
              </a:rPr>
              <a:t>in </a:t>
            </a:r>
            <a:r>
              <a:rPr lang="en-US" sz="1200" spc="10">
                <a:solidFill>
                  <a:schemeClr val="tx1"/>
                </a:solidFill>
                <a:latin typeface="+mn-lt"/>
                <a:cs typeface="Arial"/>
              </a:rPr>
              <a:t>reliance </a:t>
            </a:r>
            <a:r>
              <a:rPr lang="en-US" sz="1200" spc="5">
                <a:solidFill>
                  <a:schemeClr val="tx1"/>
                </a:solidFill>
                <a:latin typeface="+mn-lt"/>
                <a:cs typeface="Arial"/>
              </a:rPr>
              <a:t>on </a:t>
            </a:r>
            <a:r>
              <a:rPr lang="en-US" sz="1200">
                <a:solidFill>
                  <a:schemeClr val="tx1"/>
                </a:solidFill>
                <a:latin typeface="+mn-lt"/>
                <a:cs typeface="Arial"/>
              </a:rPr>
              <a:t>it. </a:t>
            </a:r>
            <a:r>
              <a:rPr lang="en-US" sz="1200" spc="10">
                <a:solidFill>
                  <a:schemeClr val="tx1"/>
                </a:solidFill>
                <a:latin typeface="+mn-lt"/>
                <a:cs typeface="Arial"/>
              </a:rPr>
              <a:t>Any unauthorized use </a:t>
            </a:r>
            <a:r>
              <a:rPr lang="en-US" sz="1200" spc="5">
                <a:solidFill>
                  <a:schemeClr val="tx1"/>
                </a:solidFill>
                <a:latin typeface="+mn-lt"/>
                <a:cs typeface="Arial"/>
              </a:rPr>
              <a:t>or </a:t>
            </a:r>
            <a:r>
              <a:rPr lang="en-US" sz="1200" spc="10">
                <a:solidFill>
                  <a:schemeClr val="tx1"/>
                </a:solidFill>
                <a:latin typeface="+mn-lt"/>
                <a:cs typeface="Arial"/>
              </a:rPr>
              <a:t>disclosure </a:t>
            </a:r>
            <a:r>
              <a:rPr lang="en-US" sz="1200" spc="5">
                <a:solidFill>
                  <a:schemeClr val="tx1"/>
                </a:solidFill>
                <a:latin typeface="+mn-lt"/>
                <a:cs typeface="Arial"/>
              </a:rPr>
              <a:t>of the  </a:t>
            </a:r>
            <a:r>
              <a:rPr lang="en-US" sz="1200" spc="10">
                <a:solidFill>
                  <a:schemeClr val="tx1"/>
                </a:solidFill>
                <a:latin typeface="+mn-lt"/>
                <a:cs typeface="Arial"/>
              </a:rPr>
              <a:t>contents </a:t>
            </a:r>
            <a:r>
              <a:rPr lang="en-US" sz="1200" spc="5">
                <a:solidFill>
                  <a:schemeClr val="tx1"/>
                </a:solidFill>
                <a:latin typeface="+mn-lt"/>
                <a:cs typeface="Arial"/>
              </a:rPr>
              <a:t>of this </a:t>
            </a:r>
            <a:r>
              <a:rPr lang="en-US" sz="1200">
                <a:solidFill>
                  <a:schemeClr val="tx1"/>
                </a:solidFill>
                <a:latin typeface="+mn-lt"/>
                <a:cs typeface="Arial"/>
              </a:rPr>
              <a:t>file is </a:t>
            </a:r>
            <a:r>
              <a:rPr lang="en-US" sz="1200" spc="10">
                <a:solidFill>
                  <a:schemeClr val="tx1"/>
                </a:solidFill>
                <a:latin typeface="+mn-lt"/>
                <a:cs typeface="Arial"/>
              </a:rPr>
              <a:t>not permitted and may </a:t>
            </a:r>
            <a:r>
              <a:rPr lang="en-US" sz="1200" spc="5">
                <a:solidFill>
                  <a:schemeClr val="tx1"/>
                </a:solidFill>
                <a:latin typeface="+mn-lt"/>
                <a:cs typeface="Arial"/>
              </a:rPr>
              <a:t>be </a:t>
            </a:r>
            <a:r>
              <a:rPr lang="en-US" sz="1200" spc="10">
                <a:solidFill>
                  <a:schemeClr val="tx1"/>
                </a:solidFill>
                <a:latin typeface="+mn-lt"/>
                <a:cs typeface="Arial"/>
              </a:rPr>
              <a:t>unlawful. AstraZeneca PLC, </a:t>
            </a:r>
            <a:r>
              <a:rPr lang="en-US" sz="1200">
                <a:solidFill>
                  <a:schemeClr val="tx1"/>
                </a:solidFill>
                <a:latin typeface="+mn-lt"/>
                <a:cs typeface="Arial"/>
              </a:rPr>
              <a:t>1 </a:t>
            </a:r>
            <a:r>
              <a:rPr lang="en-US" sz="1200" spc="10">
                <a:solidFill>
                  <a:schemeClr val="tx1"/>
                </a:solidFill>
                <a:latin typeface="+mn-lt"/>
                <a:cs typeface="Arial"/>
              </a:rPr>
              <a:t>Francis Crick Avenue, Cambridge Biomedical </a:t>
            </a:r>
            <a:r>
              <a:rPr lang="en-US" sz="1200" spc="15">
                <a:solidFill>
                  <a:schemeClr val="tx1"/>
                </a:solidFill>
                <a:latin typeface="+mn-lt"/>
                <a:cs typeface="Arial"/>
              </a:rPr>
              <a:t>Campus,  </a:t>
            </a:r>
            <a:r>
              <a:rPr lang="en-US" sz="1200" spc="10">
                <a:solidFill>
                  <a:schemeClr val="tx1"/>
                </a:solidFill>
                <a:latin typeface="+mn-lt"/>
                <a:cs typeface="Arial"/>
              </a:rPr>
              <a:t>Cambridge, CB2 0AA, UK, </a:t>
            </a:r>
            <a:r>
              <a:rPr lang="en-US" sz="1200" spc="5">
                <a:solidFill>
                  <a:schemeClr val="tx1"/>
                </a:solidFill>
                <a:latin typeface="+mn-lt"/>
                <a:cs typeface="Arial"/>
              </a:rPr>
              <a:t>T: </a:t>
            </a:r>
            <a:r>
              <a:rPr lang="en-US" sz="1200" spc="10">
                <a:solidFill>
                  <a:schemeClr val="tx1"/>
                </a:solidFill>
                <a:latin typeface="+mn-lt"/>
                <a:cs typeface="Arial"/>
              </a:rPr>
              <a:t>+44(0)203 749 5000,</a:t>
            </a:r>
            <a:r>
              <a:rPr lang="en-US" sz="1200" spc="85">
                <a:solidFill>
                  <a:schemeClr val="tx1"/>
                </a:solidFill>
                <a:latin typeface="+mn-lt"/>
                <a:cs typeface="Arial"/>
              </a:rPr>
              <a:t> </a:t>
            </a:r>
            <a:r>
              <a:rPr lang="en-US" sz="1200" u="none" spc="10">
                <a:solidFill>
                  <a:schemeClr val="tx1"/>
                </a:solidFill>
                <a:latin typeface="+mn-lt"/>
                <a:cs typeface="Arial"/>
              </a:rPr>
              <a:t>www.astrazeneca.com</a:t>
            </a:r>
            <a:endParaRPr lang="en-US" sz="1200">
              <a:solidFill>
                <a:schemeClr val="tx1"/>
              </a:solidFill>
            </a:endParaRPr>
          </a:p>
        </p:txBody>
      </p:sp>
      <p:sp>
        <p:nvSpPr>
          <p:cNvPr id="4" name="Date Placeholder 3">
            <a:extLst>
              <a:ext uri="{FF2B5EF4-FFF2-40B4-BE49-F238E27FC236}">
                <a16:creationId xmlns:a16="http://schemas.microsoft.com/office/drawing/2014/main" id="{2AB750B5-01B2-430D-BF92-6E5CD93388D3}"/>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25C10CA0-7F28-40CE-9633-59C6800E7665}"/>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327680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69877D48-052F-814D-ACE8-304F09202645}"/>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612411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Secondar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1" name="Picture Placeholder 3">
            <a:extLst>
              <a:ext uri="{FF2B5EF4-FFF2-40B4-BE49-F238E27FC236}">
                <a16:creationId xmlns:a16="http://schemas.microsoft.com/office/drawing/2014/main" id="{894F9465-82DF-4370-9E47-56C71396EFC4}"/>
              </a:ext>
            </a:extLst>
          </p:cNvPr>
          <p:cNvSpPr>
            <a:spLocks noGrp="1"/>
          </p:cNvSpPr>
          <p:nvPr>
            <p:ph type="pic" sz="quarter" idx="25" hasCustomPrompt="1"/>
          </p:nvPr>
        </p:nvSpPr>
        <p:spPr>
          <a:xfrm>
            <a:off x="3530600"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B8C86533-B59D-4640-AA9B-D75189B4B4C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912843375"/>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7" y="1486304"/>
            <a:ext cx="5185093" cy="2649135"/>
          </a:xfrm>
        </p:spPr>
        <p:txBody>
          <a:bodyPr anchor="b" anchorCtr="0">
            <a:normAutofit/>
          </a:bodyPr>
          <a:lstStyle>
            <a:lvl1pPr>
              <a:lnSpc>
                <a:spcPct val="100000"/>
              </a:lnSpc>
              <a:defRPr sz="4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6188475" y="0"/>
            <a:ext cx="600476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731520" rtlCol="0" anchor="ctr">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lang="en-US" sz="1600" b="1" kern="1200" dirty="0" smtClean="0">
                <a:solidFill>
                  <a:schemeClr val="bg1"/>
                </a:solidFill>
                <a:latin typeface="+mn-lt"/>
                <a:ea typeface="+mn-ea"/>
                <a:cs typeface="+mn-cs"/>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2804"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8" y="4328932"/>
            <a:ext cx="518477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065862"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1" name="Picture Placeholder 3">
            <a:extLst>
              <a:ext uri="{FF2B5EF4-FFF2-40B4-BE49-F238E27FC236}">
                <a16:creationId xmlns:a16="http://schemas.microsoft.com/office/drawing/2014/main" id="{894F9465-82DF-4370-9E47-56C71396EFC4}"/>
              </a:ext>
            </a:extLst>
          </p:cNvPr>
          <p:cNvSpPr>
            <a:spLocks noGrp="1"/>
          </p:cNvSpPr>
          <p:nvPr>
            <p:ph type="pic" sz="quarter" idx="25" hasCustomPrompt="1"/>
          </p:nvPr>
        </p:nvSpPr>
        <p:spPr>
          <a:xfrm>
            <a:off x="412276" y="622299"/>
            <a:ext cx="2062480" cy="635001"/>
          </a:xfrm>
        </p:spPr>
        <p:txBody>
          <a:bodyPr anchor="ctr" anchorCtr="0">
            <a:normAutofit/>
          </a:bodyPr>
          <a:lstStyle>
            <a:lvl1pPr marL="0" indent="0" algn="ctr">
              <a:lnSpc>
                <a:spcPct val="100000"/>
              </a:lnSpc>
              <a:buNone/>
              <a:defRPr sz="1400"/>
            </a:lvl1pPr>
          </a:lstStyle>
          <a:p>
            <a:r>
              <a:rPr lang="en-US"/>
              <a:t>Use this placeholder for a secondary logo if needed</a:t>
            </a:r>
          </a:p>
        </p:txBody>
      </p:sp>
      <p:sp>
        <p:nvSpPr>
          <p:cNvPr id="15" name="Text Placeholder 7">
            <a:extLst>
              <a:ext uri="{FF2B5EF4-FFF2-40B4-BE49-F238E27FC236}">
                <a16:creationId xmlns:a16="http://schemas.microsoft.com/office/drawing/2014/main" id="{AF0B1B31-3000-4CD8-BB26-CDF0CF4ED32F}"/>
              </a:ext>
            </a:extLst>
          </p:cNvPr>
          <p:cNvSpPr>
            <a:spLocks noGrp="1"/>
          </p:cNvSpPr>
          <p:nvPr>
            <p:ph type="body" sz="quarter" idx="27" hasCustomPrompt="1"/>
          </p:nvPr>
        </p:nvSpPr>
        <p:spPr>
          <a:xfrm>
            <a:off x="407988" y="6420976"/>
            <a:ext cx="5184775" cy="234286"/>
          </a:xfrm>
        </p:spPr>
        <p:txBody>
          <a:bodyPr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B8C86533-B59D-4640-AA9B-D75189B4B4CA}"/>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CF3181C7-2372-4ADB-A7E1-372907919D37}"/>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2149588702"/>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1523F-CCFB-4B58-AB3F-DEC8A49B7F24}"/>
              </a:ext>
            </a:extLst>
          </p:cNvPr>
          <p:cNvSpPr/>
          <p:nvPr userDrawn="1"/>
        </p:nvSpPr>
        <p:spPr>
          <a:xfrm>
            <a:off x="9855200" y="4927601"/>
            <a:ext cx="2336800"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err="1"/>
          </a:p>
        </p:txBody>
      </p:sp>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407986" y="2148952"/>
            <a:ext cx="4356101" cy="1986487"/>
          </a:xfrm>
        </p:spPr>
        <p:txBody>
          <a:bodyPr anchor="b" anchorCtr="0">
            <a:normAutofit/>
          </a:bodyPr>
          <a:lstStyle>
            <a:lvl1pPr>
              <a:lnSpc>
                <a:spcPct val="100000"/>
              </a:lnSpc>
              <a:defRPr sz="4000">
                <a:solidFill>
                  <a:schemeClr val="accent1"/>
                </a:solidFill>
              </a:defRPr>
            </a:lvl1pPr>
          </a:lstStyle>
          <a:p>
            <a:r>
              <a:rPr lang="en-US"/>
              <a:t>Click to enter </a:t>
            </a:r>
            <a:br>
              <a:rPr lang="en-US"/>
            </a:br>
            <a:r>
              <a:rPr lang="en-US"/>
              <a:t>title here</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276" y="576767"/>
            <a:ext cx="2405987"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407987" y="4328932"/>
            <a:ext cx="4355835" cy="1203767"/>
          </a:xfrm>
          <a:prstGeom prst="rect">
            <a:avLst/>
          </a:prstGeom>
        </p:spPr>
        <p:txBody>
          <a:bodyPr lIns="0">
            <a:normAutofit/>
          </a:bodyPr>
          <a:lstStyle>
            <a:lvl1pPr marL="0" indent="0">
              <a:lnSpc>
                <a:spcPct val="100000"/>
              </a:lnSpc>
              <a:buNone/>
              <a:defRPr sz="2400">
                <a:solidFill>
                  <a:schemeClr val="tx1"/>
                </a:solidFill>
              </a:defRPr>
            </a:lvl1pPr>
          </a:lstStyle>
          <a:p>
            <a:pPr lvl="0"/>
            <a:r>
              <a:rPr lang="en-US"/>
              <a:t>Click to add subtitle /</a:t>
            </a:r>
            <a:br>
              <a:rPr lang="en-US"/>
            </a:br>
            <a:r>
              <a:rPr lang="en-US"/>
              <a:t>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342900" y="404813"/>
            <a:ext cx="27940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endParaRPr lang="en-US" sz="24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407987" y="5887668"/>
            <a:ext cx="1279358" cy="309145"/>
          </a:xfrm>
        </p:spPr>
        <p:txBody>
          <a:bodyPr lIns="0"/>
          <a:lstStyle>
            <a:lvl1pPr algn="l">
              <a:lnSpc>
                <a:spcPct val="100000"/>
              </a:lnSpc>
              <a:defRPr/>
            </a:lvl1pPr>
          </a:lstStyle>
          <a:p>
            <a:endParaRPr lang="en-GB"/>
          </a:p>
        </p:txBody>
      </p:sp>
      <p:sp>
        <p:nvSpPr>
          <p:cNvPr id="13" name="Picture Placeholder 12">
            <a:extLst>
              <a:ext uri="{FF2B5EF4-FFF2-40B4-BE49-F238E27FC236}">
                <a16:creationId xmlns:a16="http://schemas.microsoft.com/office/drawing/2014/main" id="{332A73A7-F1E1-4085-B3F6-999828C7F549}"/>
              </a:ext>
            </a:extLst>
          </p:cNvPr>
          <p:cNvSpPr>
            <a:spLocks noGrp="1"/>
          </p:cNvSpPr>
          <p:nvPr>
            <p:ph type="pic" sz="quarter" idx="20" hasCustomPrompt="1"/>
          </p:nvPr>
        </p:nvSpPr>
        <p:spPr>
          <a:xfrm>
            <a:off x="4922520" y="0"/>
            <a:ext cx="7269480" cy="6858000"/>
          </a:xfrm>
          <a:custGeom>
            <a:avLst/>
            <a:gdLst>
              <a:gd name="connsiteX0" fmla="*/ 2049352 w 7269480"/>
              <a:gd name="connsiteY0" fmla="*/ 0 h 6858000"/>
              <a:gd name="connsiteX1" fmla="*/ 3164301 w 7269480"/>
              <a:gd name="connsiteY1" fmla="*/ 0 h 6858000"/>
              <a:gd name="connsiteX2" fmla="*/ 5735747 w 7269480"/>
              <a:gd name="connsiteY2" fmla="*/ 0 h 6858000"/>
              <a:gd name="connsiteX3" fmla="*/ 5735748 w 7269480"/>
              <a:gd name="connsiteY3" fmla="*/ 0 h 6858000"/>
              <a:gd name="connsiteX4" fmla="*/ 5747970 w 7269480"/>
              <a:gd name="connsiteY4" fmla="*/ 6260 h 6858000"/>
              <a:gd name="connsiteX5" fmla="*/ 7120314 w 7269480"/>
              <a:gd name="connsiteY5" fmla="*/ 1252638 h 6858000"/>
              <a:gd name="connsiteX6" fmla="*/ 7269480 w 7269480"/>
              <a:gd name="connsiteY6" fmla="*/ 1498173 h 6858000"/>
              <a:gd name="connsiteX7" fmla="*/ 7269480 w 7269480"/>
              <a:gd name="connsiteY7" fmla="*/ 5359828 h 6858000"/>
              <a:gd name="connsiteX8" fmla="*/ 7120314 w 7269480"/>
              <a:gd name="connsiteY8" fmla="*/ 5605362 h 6858000"/>
              <a:gd name="connsiteX9" fmla="*/ 5747970 w 7269480"/>
              <a:gd name="connsiteY9" fmla="*/ 6851740 h 6858000"/>
              <a:gd name="connsiteX10" fmla="*/ 5735748 w 7269480"/>
              <a:gd name="connsiteY10" fmla="*/ 6858000 h 6858000"/>
              <a:gd name="connsiteX11" fmla="*/ 3163098 w 7269480"/>
              <a:gd name="connsiteY11" fmla="*/ 6858000 h 6858000"/>
              <a:gd name="connsiteX12" fmla="*/ 2049352 w 7269480"/>
              <a:gd name="connsiteY12" fmla="*/ 6858000 h 6858000"/>
              <a:gd name="connsiteX13" fmla="*/ 2037130 w 7269480"/>
              <a:gd name="connsiteY13" fmla="*/ 6851740 h 6858000"/>
              <a:gd name="connsiteX14" fmla="*/ 0 w 7269480"/>
              <a:gd name="connsiteY14" fmla="*/ 3429000 h 6858000"/>
              <a:gd name="connsiteX15" fmla="*/ 2037130 w 7269480"/>
              <a:gd name="connsiteY15" fmla="*/ 6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9480" h="6858000">
                <a:moveTo>
                  <a:pt x="2049352" y="0"/>
                </a:moveTo>
                <a:lnTo>
                  <a:pt x="3164301" y="0"/>
                </a:lnTo>
                <a:lnTo>
                  <a:pt x="5735747" y="0"/>
                </a:lnTo>
                <a:lnTo>
                  <a:pt x="5735748" y="0"/>
                </a:lnTo>
                <a:lnTo>
                  <a:pt x="5747970" y="6260"/>
                </a:lnTo>
                <a:cubicBezTo>
                  <a:pt x="6299519" y="305879"/>
                  <a:pt x="6770554" y="734926"/>
                  <a:pt x="7120314" y="1252638"/>
                </a:cubicBezTo>
                <a:lnTo>
                  <a:pt x="7269480" y="1498173"/>
                </a:lnTo>
                <a:lnTo>
                  <a:pt x="7269480" y="5359828"/>
                </a:lnTo>
                <a:lnTo>
                  <a:pt x="7120314" y="5605362"/>
                </a:lnTo>
                <a:cubicBezTo>
                  <a:pt x="6770554" y="6123075"/>
                  <a:pt x="6299519" y="6552122"/>
                  <a:pt x="5747970" y="6851740"/>
                </a:cubicBezTo>
                <a:lnTo>
                  <a:pt x="5735748" y="6858000"/>
                </a:lnTo>
                <a:lnTo>
                  <a:pt x="3163098" y="6858000"/>
                </a:lnTo>
                <a:lnTo>
                  <a:pt x="2049352" y="6858000"/>
                </a:lnTo>
                <a:lnTo>
                  <a:pt x="2037130" y="6851740"/>
                </a:lnTo>
                <a:cubicBezTo>
                  <a:pt x="823724" y="6192579"/>
                  <a:pt x="0" y="4906985"/>
                  <a:pt x="0" y="3429000"/>
                </a:cubicBezTo>
                <a:cubicBezTo>
                  <a:pt x="0" y="1951015"/>
                  <a:pt x="823724" y="665422"/>
                  <a:pt x="2037130" y="6260"/>
                </a:cubicBezTo>
                <a:close/>
              </a:path>
            </a:pathLst>
          </a:custGeom>
          <a:solidFill>
            <a:schemeClr val="accent1"/>
          </a:solidFill>
        </p:spPr>
        <p:txBody>
          <a:bodyPr vert="horz" wrap="square" lIns="91440" tIns="432000" rIns="91440" bIns="731520" rtlCol="0" anchor="ctr">
            <a:noAutofit/>
          </a:bodyPr>
          <a:lstStyle>
            <a:lvl1pPr marL="0" indent="0" algn="ctr">
              <a:lnSpc>
                <a:spcPct val="100000"/>
              </a:lnSpc>
              <a:spcAft>
                <a:spcPts val="0"/>
              </a:spcAft>
              <a:buNone/>
              <a:defRPr lang="en-US" sz="1600" b="1" dirty="0">
                <a:solidFill>
                  <a:schemeClr val="bg1"/>
                </a:solidFill>
              </a:defRPr>
            </a:lvl1pPr>
          </a:lstStyle>
          <a:p>
            <a:pPr marL="228600" lvl="0" indent="-228600" algn="ctr"/>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The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sp>
        <p:nvSpPr>
          <p:cNvPr id="14" name="Text Placeholder 7">
            <a:extLst>
              <a:ext uri="{FF2B5EF4-FFF2-40B4-BE49-F238E27FC236}">
                <a16:creationId xmlns:a16="http://schemas.microsoft.com/office/drawing/2014/main" id="{92EBB4F1-3A58-475F-9EBB-925156182B78}"/>
              </a:ext>
            </a:extLst>
          </p:cNvPr>
          <p:cNvSpPr>
            <a:spLocks noGrp="1"/>
          </p:cNvSpPr>
          <p:nvPr>
            <p:ph type="body" sz="quarter" idx="27" hasCustomPrompt="1"/>
          </p:nvPr>
        </p:nvSpPr>
        <p:spPr>
          <a:xfrm>
            <a:off x="407989" y="6420976"/>
            <a:ext cx="4355834" cy="234286"/>
          </a:xfrm>
        </p:spPr>
        <p:txBody>
          <a:bodyPr wrap="square" lIns="0" tIns="36000" rIns="0" bIns="36000" anchor="ctr" anchorCtr="0">
            <a:spAutoFit/>
          </a:bodyPr>
          <a:lstStyle>
            <a:lvl1pPr marL="0" indent="0">
              <a:lnSpc>
                <a:spcPct val="100000"/>
              </a:lnSpc>
              <a:buNone/>
              <a:defRPr sz="1050"/>
            </a:lvl1pPr>
            <a:lvl2pPr marL="432000" indent="0">
              <a:buNone/>
              <a:defRPr sz="1050"/>
            </a:lvl2pPr>
            <a:lvl3pPr marL="684000" indent="0">
              <a:buNone/>
              <a:defRPr sz="1050"/>
            </a:lvl3pPr>
            <a:lvl4pPr marL="828000" indent="0">
              <a:buNone/>
              <a:defRPr sz="1050"/>
            </a:lvl4pPr>
            <a:lvl5pPr marL="959400" indent="0">
              <a:buNone/>
              <a:defRPr sz="1050"/>
            </a:lvl5pPr>
          </a:lstStyle>
          <a:p>
            <a:pPr lvl="0"/>
            <a:r>
              <a:rPr lang="en-US"/>
              <a:t>Click to add confidentiality statement here</a:t>
            </a:r>
          </a:p>
        </p:txBody>
      </p:sp>
      <p:sp>
        <p:nvSpPr>
          <p:cNvPr id="16" name="Freeform: Shape 15">
            <a:extLst>
              <a:ext uri="{FF2B5EF4-FFF2-40B4-BE49-F238E27FC236}">
                <a16:creationId xmlns:a16="http://schemas.microsoft.com/office/drawing/2014/main" id="{E75B7FBB-299C-44B5-9400-EB5D056A8E38}"/>
              </a:ext>
            </a:extLst>
          </p:cNvPr>
          <p:cNvSpPr/>
          <p:nvPr userDrawn="1"/>
        </p:nvSpPr>
        <p:spPr>
          <a:xfrm>
            <a:off x="-2087955" y="1"/>
            <a:ext cx="206416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bIns="216000" rtlCol="0" anchor="b" anchorCtr="0">
            <a:noAutofit/>
          </a:bodyPr>
          <a:lstStyle/>
          <a:p>
            <a:pPr>
              <a:lnSpc>
                <a:spcPct val="100000"/>
              </a:lnSpc>
              <a:spcAft>
                <a:spcPts val="600"/>
              </a:spcAft>
            </a:pPr>
            <a:r>
              <a:rPr lang="en-GB" sz="1400">
                <a:solidFill>
                  <a:schemeClr val="tx1"/>
                </a:solidFill>
              </a:rPr>
              <a:t>Please ensure you have added the correct confidentiality statement. </a:t>
            </a:r>
          </a:p>
          <a:p>
            <a:pPr>
              <a:lnSpc>
                <a:spcPct val="100000"/>
              </a:lnSpc>
              <a:spcAft>
                <a:spcPts val="600"/>
              </a:spcAft>
            </a:pPr>
            <a:r>
              <a:rPr lang="en-GB" sz="1400">
                <a:solidFill>
                  <a:schemeClr val="tx1"/>
                </a:solidFill>
              </a:rPr>
              <a:t>Type the correct statement: </a:t>
            </a:r>
            <a:br>
              <a:rPr lang="en-GB" sz="1400">
                <a:solidFill>
                  <a:schemeClr val="accent1"/>
                </a:solidFill>
              </a:rPr>
            </a:br>
            <a:r>
              <a:rPr lang="en-GB" sz="1400">
                <a:solidFill>
                  <a:schemeClr val="accent1"/>
                </a:solidFill>
              </a:rPr>
              <a:t>‘</a:t>
            </a:r>
            <a:r>
              <a:rPr lang="en-GB" sz="1400" b="1" i="1">
                <a:solidFill>
                  <a:schemeClr val="accent1"/>
                </a:solidFill>
              </a:rPr>
              <a:t>Company Restricted’ </a:t>
            </a:r>
            <a:r>
              <a:rPr lang="en-GB" sz="1400" b="0">
                <a:solidFill>
                  <a:schemeClr val="tx1"/>
                </a:solidFill>
              </a:rPr>
              <a:t>or</a:t>
            </a:r>
            <a:r>
              <a:rPr lang="en-GB" sz="1400" b="1">
                <a:solidFill>
                  <a:schemeClr val="accent1"/>
                </a:solidFill>
              </a:rPr>
              <a:t> ‘</a:t>
            </a:r>
            <a:r>
              <a:rPr lang="en-GB" sz="1400" b="1" i="1">
                <a:solidFill>
                  <a:schemeClr val="accent1"/>
                </a:solidFill>
              </a:rPr>
              <a:t>Strictly Confidential’ </a:t>
            </a:r>
            <a:r>
              <a:rPr lang="en-GB" sz="1400" b="0" i="1">
                <a:solidFill>
                  <a:schemeClr val="tx1"/>
                </a:solidFill>
              </a:rPr>
              <a:t>.</a:t>
            </a:r>
            <a:r>
              <a:rPr lang="en-GB" sz="1400" b="1" i="1">
                <a:solidFill>
                  <a:schemeClr val="accent1"/>
                </a:solidFill>
              </a:rPr>
              <a:t> </a:t>
            </a:r>
            <a:r>
              <a:rPr lang="en-GB" sz="1400" b="0" i="0">
                <a:solidFill>
                  <a:schemeClr val="tx1"/>
                </a:solidFill>
              </a:rPr>
              <a:t>No statement is needed </a:t>
            </a:r>
            <a:br>
              <a:rPr lang="en-GB" sz="1400" b="0" i="0">
                <a:solidFill>
                  <a:schemeClr val="tx1"/>
                </a:solidFill>
              </a:rPr>
            </a:br>
            <a:r>
              <a:rPr lang="en-GB" sz="1400" b="0" i="0">
                <a:solidFill>
                  <a:schemeClr val="tx1"/>
                </a:solidFill>
              </a:rPr>
              <a:t>for public information. </a:t>
            </a:r>
            <a:endParaRPr lang="en-GB" sz="1400" b="0">
              <a:solidFill>
                <a:schemeClr val="tx1"/>
              </a:solidFill>
            </a:endParaRPr>
          </a:p>
        </p:txBody>
      </p:sp>
      <p:sp>
        <p:nvSpPr>
          <p:cNvPr id="17" name="Oval 16">
            <a:extLst>
              <a:ext uri="{FF2B5EF4-FFF2-40B4-BE49-F238E27FC236}">
                <a16:creationId xmlns:a16="http://schemas.microsoft.com/office/drawing/2014/main" id="{7ED5B82E-36BE-4555-8CA2-58A989EDD594}"/>
              </a:ext>
            </a:extLst>
          </p:cNvPr>
          <p:cNvSpPr/>
          <p:nvPr userDrawn="1"/>
        </p:nvSpPr>
        <p:spPr>
          <a:xfrm>
            <a:off x="-1944694" y="3878333"/>
            <a:ext cx="419968"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en-US" sz="2400" b="1">
                <a:solidFill>
                  <a:schemeClr val="bg1"/>
                </a:solidFill>
                <a:latin typeface="+mn-lt"/>
              </a:rPr>
              <a:t>!</a:t>
            </a:r>
          </a:p>
        </p:txBody>
      </p:sp>
    </p:spTree>
    <p:custDataLst>
      <p:tags r:id="rId1"/>
    </p:custDataLst>
    <p:extLst>
      <p:ext uri="{BB962C8B-B14F-4D97-AF65-F5344CB8AC3E}">
        <p14:creationId xmlns:p14="http://schemas.microsoft.com/office/powerpoint/2010/main" val="1540769818"/>
      </p:ext>
    </p:extLst>
  </p:cSld>
  <p:clrMapOvr>
    <a:masterClrMapping/>
  </p:clrMapOvr>
  <p:extLst>
    <p:ext uri="{DCECCB84-F9BA-43D5-87BE-67443E8EF086}">
      <p15:sldGuideLst xmlns:p15="http://schemas.microsoft.com/office/powerpoint/2012/main">
        <p15:guide id="1" pos="300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68E1E-F76B-4B69-B1C8-AA6B455D6A1D}" type="datetime1">
              <a:rPr lang="en-GB" smtClean="0"/>
              <a:t>06/09/2023</a:t>
            </a:fld>
            <a:endParaRPr lang="en-GB"/>
          </a:p>
        </p:txBody>
      </p:sp>
      <p:sp>
        <p:nvSpPr>
          <p:cNvPr id="5" name="Footer Placeholder 4"/>
          <p:cNvSpPr>
            <a:spLocks noGrp="1"/>
          </p:cNvSpPr>
          <p:nvPr>
            <p:ph type="ftr" sz="quarter" idx="11"/>
          </p:nvPr>
        </p:nvSpPr>
        <p:spPr/>
        <p:txBody>
          <a:bodyPr/>
          <a:lstStyle/>
          <a:p>
            <a:r>
              <a:rPr lang="en-US"/>
              <a:t>Lancashire &amp; South Cumbria Cardiac Network - Heart Failure Pathway</a:t>
            </a:r>
            <a:endParaRPr lang="en-GB"/>
          </a:p>
        </p:txBody>
      </p:sp>
      <p:sp>
        <p:nvSpPr>
          <p:cNvPr id="6" name="Slide Number Placeholder 5"/>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800858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Alternativ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3540125" y="1071349"/>
            <a:ext cx="0" cy="4995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2552EAD-E21A-4A83-A364-65FFC805340A}"/>
              </a:ext>
            </a:extLst>
          </p:cNvPr>
          <p:cNvSpPr>
            <a:spLocks noGrp="1"/>
          </p:cNvSpPr>
          <p:nvPr>
            <p:ph sz="quarter" idx="19" hasCustomPrompt="1"/>
          </p:nvPr>
        </p:nvSpPr>
        <p:spPr>
          <a:xfrm>
            <a:off x="3719512" y="1071562"/>
            <a:ext cx="8064501" cy="4996800"/>
          </a:xfrm>
        </p:spPr>
        <p:txBody>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add text here. </a:t>
            </a:r>
            <a:br>
              <a:rPr lang="en-GB"/>
            </a:br>
            <a:r>
              <a:rPr lang="en-US"/>
              <a:t>When pasting copy from other slides, be sure to right-click and choose ‘Keep text only’.</a:t>
            </a:r>
            <a:br>
              <a:rPr lang="en-GB"/>
            </a:br>
            <a:r>
              <a:rPr lang="en-GB"/>
              <a:t>To increase bullet level, select your text and press Tab.</a:t>
            </a:r>
            <a:br>
              <a:rPr lang="en-GB"/>
            </a:br>
            <a:r>
              <a:rPr lang="en-GB"/>
              <a:t>To decrease bullet level, select your bullet text and press  Shift + Tab.</a:t>
            </a:r>
          </a:p>
          <a:p>
            <a:pPr lvl="1"/>
            <a:r>
              <a:rPr lang="en-GB"/>
              <a:t>Second level</a:t>
            </a:r>
          </a:p>
          <a:p>
            <a:pPr lvl="2"/>
            <a:r>
              <a:rPr lang="en-GB"/>
              <a:t>Third level</a:t>
            </a:r>
          </a:p>
          <a:p>
            <a:pPr lvl="3"/>
            <a:r>
              <a:rPr lang="en-GB"/>
              <a:t>Fourth level</a:t>
            </a:r>
          </a:p>
          <a:p>
            <a:pPr lvl="4"/>
            <a:r>
              <a:rPr lang="en-GB"/>
              <a:t>Fifth level</a:t>
            </a:r>
          </a:p>
        </p:txBody>
      </p:sp>
      <p:sp>
        <p:nvSpPr>
          <p:cNvPr id="6" name="Date Placeholder 5">
            <a:extLst>
              <a:ext uri="{FF2B5EF4-FFF2-40B4-BE49-F238E27FC236}">
                <a16:creationId xmlns:a16="http://schemas.microsoft.com/office/drawing/2014/main" id="{D86DE4FB-795F-484C-AD8A-2137F4F32907}"/>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8004BC3F-3250-41AA-B3F3-B5D6A729D269}"/>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id="{5E3BF5D9-8E40-4082-9AAD-60F44214B9D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278816651"/>
      </p:ext>
    </p:extLst>
  </p:cSld>
  <p:clrMapOvr>
    <a:masterClrMapping/>
  </p:clrMapOvr>
  <p:extLst>
    <p:ext uri="{DCECCB84-F9BA-43D5-87BE-67443E8EF086}">
      <p15:sldGuideLst xmlns:p15="http://schemas.microsoft.com/office/powerpoint/2012/main">
        <p15:guide id="1" pos="2230">
          <p15:clr>
            <a:srgbClr val="C35EA4"/>
          </p15:clr>
        </p15:guide>
        <p15:guide id="2" pos="2343">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7DB2-7332-41D7-A67F-6D389C81814F}"/>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 name="Date Placeholder 2">
            <a:extLst>
              <a:ext uri="{FF2B5EF4-FFF2-40B4-BE49-F238E27FC236}">
                <a16:creationId xmlns:a16="http://schemas.microsoft.com/office/drawing/2014/main" id="{499DB923-50C2-4A46-BF6E-A2E97DBB25F6}"/>
              </a:ext>
            </a:extLst>
          </p:cNvPr>
          <p:cNvSpPr>
            <a:spLocks noGrp="1"/>
          </p:cNvSpPr>
          <p:nvPr>
            <p:ph type="dt" sz="half" idx="10"/>
          </p:nvPr>
        </p:nvSpPr>
        <p:spPr/>
        <p:txBody>
          <a:bodyPr/>
          <a:lstStyle>
            <a:lvl1pPr>
              <a:lnSpc>
                <a:spcPct val="100000"/>
              </a:lnSpc>
              <a:defRPr/>
            </a:lvl1pPr>
          </a:lstStyle>
          <a:p>
            <a:endParaRPr lang="en-GB"/>
          </a:p>
        </p:txBody>
      </p:sp>
      <p:sp>
        <p:nvSpPr>
          <p:cNvPr id="4" name="Slide Number Placeholder 3">
            <a:extLst>
              <a:ext uri="{FF2B5EF4-FFF2-40B4-BE49-F238E27FC236}">
                <a16:creationId xmlns:a16="http://schemas.microsoft.com/office/drawing/2014/main" id="{DC50693F-359E-4A4C-B3F0-F900FA65CF94}"/>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a:p>
        </p:txBody>
      </p:sp>
      <p:cxnSp>
        <p:nvCxnSpPr>
          <p:cNvPr id="6" name="Straight Connector 5">
            <a:extLst>
              <a:ext uri="{FF2B5EF4-FFF2-40B4-BE49-F238E27FC236}">
                <a16:creationId xmlns:a16="http://schemas.microsoft.com/office/drawing/2014/main" id="{4249127B-3E4D-4AFD-8464-39A9871621B1}"/>
              </a:ext>
            </a:extLst>
          </p:cNvPr>
          <p:cNvCxnSpPr>
            <a:cxnSpLocks/>
          </p:cNvCxnSpPr>
          <p:nvPr userDrawn="1"/>
        </p:nvCxnSpPr>
        <p:spPr>
          <a:xfrm>
            <a:off x="609600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Heading 1">
            <a:extLst>
              <a:ext uri="{FF2B5EF4-FFF2-40B4-BE49-F238E27FC236}">
                <a16:creationId xmlns:a16="http://schemas.microsoft.com/office/drawing/2014/main" id="{070D82D0-2159-463E-AB3F-9F2BE51F89B0}"/>
              </a:ext>
            </a:extLst>
          </p:cNvPr>
          <p:cNvSpPr>
            <a:spLocks noGrp="1"/>
          </p:cNvSpPr>
          <p:nvPr>
            <p:ph type="body" sz="quarter" idx="13" hasCustomPrompt="1"/>
          </p:nvPr>
        </p:nvSpPr>
        <p:spPr>
          <a:xfrm>
            <a:off x="4079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6" name="Body 1">
            <a:extLst>
              <a:ext uri="{FF2B5EF4-FFF2-40B4-BE49-F238E27FC236}">
                <a16:creationId xmlns:a16="http://schemas.microsoft.com/office/drawing/2014/main" id="{8C2190C6-D818-4BFE-8D40-1D7A2A8ADF1C}"/>
              </a:ext>
            </a:extLst>
          </p:cNvPr>
          <p:cNvSpPr>
            <a:spLocks noGrp="1"/>
          </p:cNvSpPr>
          <p:nvPr>
            <p:ph sz="quarter" idx="14" hasCustomPrompt="1"/>
          </p:nvPr>
        </p:nvSpPr>
        <p:spPr>
          <a:xfrm>
            <a:off x="407987"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7" name="Heading 2">
            <a:extLst>
              <a:ext uri="{FF2B5EF4-FFF2-40B4-BE49-F238E27FC236}">
                <a16:creationId xmlns:a16="http://schemas.microsoft.com/office/drawing/2014/main" id="{24B2D424-3A88-43FD-9D45-46AC196CADF4}"/>
              </a:ext>
            </a:extLst>
          </p:cNvPr>
          <p:cNvSpPr>
            <a:spLocks noGrp="1"/>
          </p:cNvSpPr>
          <p:nvPr>
            <p:ph type="body" sz="quarter" idx="15" hasCustomPrompt="1"/>
          </p:nvPr>
        </p:nvSpPr>
        <p:spPr>
          <a:xfrm>
            <a:off x="6275387" y="2082800"/>
            <a:ext cx="550862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18" name="Body 2">
            <a:extLst>
              <a:ext uri="{FF2B5EF4-FFF2-40B4-BE49-F238E27FC236}">
                <a16:creationId xmlns:a16="http://schemas.microsoft.com/office/drawing/2014/main" id="{FB60ED6F-5297-42F6-9D9B-F6FF319D69CF}"/>
              </a:ext>
            </a:extLst>
          </p:cNvPr>
          <p:cNvSpPr>
            <a:spLocks noGrp="1"/>
          </p:cNvSpPr>
          <p:nvPr>
            <p:ph sz="quarter" idx="16" hasCustomPrompt="1"/>
          </p:nvPr>
        </p:nvSpPr>
        <p:spPr>
          <a:xfrm>
            <a:off x="6275388" y="2570163"/>
            <a:ext cx="550862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1" name="Text Placeholder 96">
            <a:extLst>
              <a:ext uri="{FF2B5EF4-FFF2-40B4-BE49-F238E27FC236}">
                <a16:creationId xmlns:a16="http://schemas.microsoft.com/office/drawing/2014/main" id="{013D0F1F-6026-4F9D-886A-D6CB164FDC05}"/>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929538759"/>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27">
          <p15:clr>
            <a:srgbClr val="C35EA4"/>
          </p15:clr>
        </p15:guide>
        <p15:guide id="4" pos="3953">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411813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6A24A62-EC53-4EC3-A57F-B48D78D6753A}"/>
              </a:ext>
            </a:extLst>
          </p:cNvPr>
          <p:cNvSpPr>
            <a:spLocks noGrp="1"/>
          </p:cNvSpPr>
          <p:nvPr>
            <p:ph type="dt" sz="half" idx="21"/>
          </p:nvPr>
        </p:nvSpPr>
        <p:spPr/>
        <p:txBody>
          <a:bodyPr/>
          <a:lstStyle>
            <a:lvl1pPr>
              <a:lnSpc>
                <a:spcPct val="100000"/>
              </a:lnSpc>
              <a:defRPr/>
            </a:lvl1pPr>
          </a:lstStyle>
          <a:p>
            <a:endParaRPr lang="en-GB"/>
          </a:p>
        </p:txBody>
      </p:sp>
      <p:sp>
        <p:nvSpPr>
          <p:cNvPr id="9" name="Slide Number Placeholder 8">
            <a:extLst>
              <a:ext uri="{FF2B5EF4-FFF2-40B4-BE49-F238E27FC236}">
                <a16:creationId xmlns:a16="http://schemas.microsoft.com/office/drawing/2014/main" id="{F69DE8D6-BF8D-46B6-A107-F9199421CE2B}"/>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id="{F7A7995C-40F8-42EE-BD46-96F566801178}"/>
              </a:ext>
            </a:extLst>
          </p:cNvPr>
          <p:cNvCxnSpPr>
            <a:cxnSpLocks/>
          </p:cNvCxnSpPr>
          <p:nvPr userDrawn="1"/>
        </p:nvCxnSpPr>
        <p:spPr>
          <a:xfrm>
            <a:off x="809983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1A257A5E-3450-4EAA-9676-01FE18D22AFC}"/>
              </a:ext>
            </a:extLst>
          </p:cNvPr>
          <p:cNvSpPr>
            <a:spLocks noGrp="1"/>
          </p:cNvSpPr>
          <p:nvPr>
            <p:ph type="body" sz="quarter" idx="13" hasCustomPrompt="1"/>
          </p:nvPr>
        </p:nvSpPr>
        <p:spPr>
          <a:xfrm>
            <a:off x="407988" y="2082800"/>
            <a:ext cx="3527426"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2" name="Content Placeholder 15">
            <a:extLst>
              <a:ext uri="{FF2B5EF4-FFF2-40B4-BE49-F238E27FC236}">
                <a16:creationId xmlns:a16="http://schemas.microsoft.com/office/drawing/2014/main" id="{AC128DA7-A1CD-4D7E-A165-98C855054735}"/>
              </a:ext>
            </a:extLst>
          </p:cNvPr>
          <p:cNvSpPr>
            <a:spLocks noGrp="1"/>
          </p:cNvSpPr>
          <p:nvPr>
            <p:ph sz="quarter" idx="14" hasCustomPrompt="1"/>
          </p:nvPr>
        </p:nvSpPr>
        <p:spPr>
          <a:xfrm>
            <a:off x="407988" y="2570163"/>
            <a:ext cx="3527426"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3" name="Text Placeholder 9">
            <a:extLst>
              <a:ext uri="{FF2B5EF4-FFF2-40B4-BE49-F238E27FC236}">
                <a16:creationId xmlns:a16="http://schemas.microsoft.com/office/drawing/2014/main" id="{6A7B7E24-E7D3-48A2-A374-DF6A8A555D5F}"/>
              </a:ext>
            </a:extLst>
          </p:cNvPr>
          <p:cNvSpPr>
            <a:spLocks noGrp="1"/>
          </p:cNvSpPr>
          <p:nvPr>
            <p:ph type="body" sz="quarter" idx="15" hasCustomPrompt="1"/>
          </p:nvPr>
        </p:nvSpPr>
        <p:spPr>
          <a:xfrm>
            <a:off x="4295775" y="2082800"/>
            <a:ext cx="3600445"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4" name="Content Placeholder 15">
            <a:extLst>
              <a:ext uri="{FF2B5EF4-FFF2-40B4-BE49-F238E27FC236}">
                <a16:creationId xmlns:a16="http://schemas.microsoft.com/office/drawing/2014/main" id="{4DFF8E89-1B64-4E2A-9B30-3844550AD3DD}"/>
              </a:ext>
            </a:extLst>
          </p:cNvPr>
          <p:cNvSpPr>
            <a:spLocks noGrp="1"/>
          </p:cNvSpPr>
          <p:nvPr>
            <p:ph sz="quarter" idx="16" hasCustomPrompt="1"/>
          </p:nvPr>
        </p:nvSpPr>
        <p:spPr>
          <a:xfrm>
            <a:off x="4295776" y="2570163"/>
            <a:ext cx="3600445"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27" name="Text Placeholder 9">
            <a:extLst>
              <a:ext uri="{FF2B5EF4-FFF2-40B4-BE49-F238E27FC236}">
                <a16:creationId xmlns:a16="http://schemas.microsoft.com/office/drawing/2014/main" id="{6AAFFFBD-15E8-4574-972E-8DDFA341B650}"/>
              </a:ext>
            </a:extLst>
          </p:cNvPr>
          <p:cNvSpPr>
            <a:spLocks noGrp="1"/>
          </p:cNvSpPr>
          <p:nvPr>
            <p:ph type="body" sz="quarter" idx="24" hasCustomPrompt="1"/>
          </p:nvPr>
        </p:nvSpPr>
        <p:spPr>
          <a:xfrm>
            <a:off x="8256588" y="2082800"/>
            <a:ext cx="3527423" cy="423863"/>
          </a:xfrm>
        </p:spPr>
        <p:txBody>
          <a:bodyPr anchor="b" anchorCtr="0"/>
          <a:lstStyle>
            <a:lvl1pPr marL="0" indent="0">
              <a:lnSpc>
                <a:spcPct val="100000"/>
              </a:lnSpc>
              <a:buNone/>
              <a:defRPr b="1">
                <a:solidFill>
                  <a:schemeClr val="accent1"/>
                </a:solidFill>
              </a:defRPr>
            </a:lvl1pPr>
          </a:lstStyle>
          <a:p>
            <a:pPr lvl="0"/>
            <a:r>
              <a:rPr lang="en-US"/>
              <a:t>Click to add heading</a:t>
            </a:r>
          </a:p>
        </p:txBody>
      </p:sp>
      <p:sp>
        <p:nvSpPr>
          <p:cNvPr id="28" name="Content Placeholder 15">
            <a:extLst>
              <a:ext uri="{FF2B5EF4-FFF2-40B4-BE49-F238E27FC236}">
                <a16:creationId xmlns:a16="http://schemas.microsoft.com/office/drawing/2014/main" id="{CF570F45-2E05-4895-9F02-11DAFD1730B1}"/>
              </a:ext>
            </a:extLst>
          </p:cNvPr>
          <p:cNvSpPr>
            <a:spLocks noGrp="1"/>
          </p:cNvSpPr>
          <p:nvPr>
            <p:ph sz="quarter" idx="25" hasCustomPrompt="1"/>
          </p:nvPr>
        </p:nvSpPr>
        <p:spPr>
          <a:xfrm>
            <a:off x="8256589" y="2570163"/>
            <a:ext cx="3527423" cy="3430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add content. When pasting copy from other slides, be sure to right-click and choose ‘Keep text only’.</a:t>
            </a:r>
          </a:p>
          <a:p>
            <a:pPr lvl="1"/>
            <a:r>
              <a:rPr lang="en-US"/>
              <a:t>Second level</a:t>
            </a:r>
          </a:p>
          <a:p>
            <a:pPr lvl="2"/>
            <a:r>
              <a:rPr lang="en-US"/>
              <a:t>Third level</a:t>
            </a:r>
          </a:p>
          <a:p>
            <a:pPr lvl="3"/>
            <a:r>
              <a:rPr lang="en-US"/>
              <a:t>Fourth level</a:t>
            </a:r>
          </a:p>
          <a:p>
            <a:pPr lvl="4"/>
            <a:r>
              <a:rPr lang="en-US"/>
              <a:t>Fifth level</a:t>
            </a:r>
          </a:p>
        </p:txBody>
      </p:sp>
      <p:sp>
        <p:nvSpPr>
          <p:cNvPr id="14" name="Text Placeholder 96">
            <a:extLst>
              <a:ext uri="{FF2B5EF4-FFF2-40B4-BE49-F238E27FC236}">
                <a16:creationId xmlns:a16="http://schemas.microsoft.com/office/drawing/2014/main" id="{12B9530D-EF7B-47C9-A997-FA875C956E8F}"/>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164118366"/>
      </p:ext>
    </p:extLst>
  </p:cSld>
  <p:clrMapOvr>
    <a:masterClrMapping/>
  </p:clrMapOvr>
  <p:extLst>
    <p:ext uri="{DCECCB84-F9BA-43D5-87BE-67443E8EF086}">
      <p15:sldGuideLst xmlns:p15="http://schemas.microsoft.com/office/powerpoint/2012/main">
        <p15:guide id="5" pos="2479">
          <p15:clr>
            <a:srgbClr val="A4A3A4"/>
          </p15:clr>
        </p15:guide>
        <p15:guide id="6" pos="2706">
          <p15:clr>
            <a:srgbClr val="A4A3A4"/>
          </p15:clr>
        </p15:guide>
        <p15:guide id="11" orient="horz" pos="890">
          <p15:clr>
            <a:srgbClr val="C35EA4"/>
          </p15:clr>
        </p15:guide>
        <p15:guide id="12" orient="horz" pos="981">
          <p15:clr>
            <a:srgbClr val="C35EA4"/>
          </p15:clr>
        </p15:guide>
        <p15:guide id="13" pos="5201">
          <p15:clr>
            <a:srgbClr val="A4A3A4"/>
          </p15:clr>
        </p15:guide>
        <p15:guide id="14" pos="497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3215481"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7"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5" name="Content Placeholder 3">
            <a:extLst>
              <a:ext uri="{FF2B5EF4-FFF2-40B4-BE49-F238E27FC236}">
                <a16:creationId xmlns:a16="http://schemas.microsoft.com/office/drawing/2014/main" id="{56C5F394-5808-40FF-B6FD-65F716906911}"/>
              </a:ext>
            </a:extLst>
          </p:cNvPr>
          <p:cNvSpPr>
            <a:spLocks noGrp="1"/>
          </p:cNvSpPr>
          <p:nvPr>
            <p:ph sz="quarter" idx="20" hasCustomPrompt="1"/>
          </p:nvPr>
        </p:nvSpPr>
        <p:spPr>
          <a:xfrm>
            <a:off x="407986"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6A24A62-EC53-4EC3-A57F-B48D78D6753A}"/>
              </a:ext>
            </a:extLst>
          </p:cNvPr>
          <p:cNvSpPr>
            <a:spLocks noGrp="1"/>
          </p:cNvSpPr>
          <p:nvPr>
            <p:ph type="dt" sz="half" idx="21"/>
          </p:nvPr>
        </p:nvSpPr>
        <p:spPr/>
        <p:txBody>
          <a:bodyPr/>
          <a:lstStyle>
            <a:lvl1pPr>
              <a:lnSpc>
                <a:spcPct val="100000"/>
              </a:lnSpc>
              <a:defRPr/>
            </a:lvl1pPr>
          </a:lstStyle>
          <a:p>
            <a:endParaRPr lang="en-GB"/>
          </a:p>
        </p:txBody>
      </p:sp>
      <p:sp>
        <p:nvSpPr>
          <p:cNvPr id="9" name="Slide Number Placeholder 8">
            <a:extLst>
              <a:ext uri="{FF2B5EF4-FFF2-40B4-BE49-F238E27FC236}">
                <a16:creationId xmlns:a16="http://schemas.microsoft.com/office/drawing/2014/main" id="{F69DE8D6-BF8D-46B6-A107-F9199421CE2B}"/>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id="{F7A7995C-40F8-42EE-BD46-96F566801178}"/>
              </a:ext>
            </a:extLst>
          </p:cNvPr>
          <p:cNvCxnSpPr>
            <a:cxnSpLocks/>
          </p:cNvCxnSpPr>
          <p:nvPr userDrawn="1"/>
        </p:nvCxnSpPr>
        <p:spPr>
          <a:xfrm>
            <a:off x="6096852"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A9C47E-839A-46E7-B955-073295D84F7F}"/>
              </a:ext>
            </a:extLst>
          </p:cNvPr>
          <p:cNvCxnSpPr>
            <a:cxnSpLocks/>
          </p:cNvCxnSpPr>
          <p:nvPr userDrawn="1"/>
        </p:nvCxnSpPr>
        <p:spPr>
          <a:xfrm>
            <a:off x="897651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A1E51E90-FD4F-4EA7-9FD6-A88EC3FEEDDC}"/>
              </a:ext>
            </a:extLst>
          </p:cNvPr>
          <p:cNvSpPr>
            <a:spLocks noGrp="1"/>
          </p:cNvSpPr>
          <p:nvPr>
            <p:ph type="body" sz="quarter" idx="24" hasCustomPrompt="1"/>
          </p:nvPr>
        </p:nvSpPr>
        <p:spPr>
          <a:xfrm>
            <a:off x="3286126"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1" name="Content Placeholder 3">
            <a:extLst>
              <a:ext uri="{FF2B5EF4-FFF2-40B4-BE49-F238E27FC236}">
                <a16:creationId xmlns:a16="http://schemas.microsoft.com/office/drawing/2014/main" id="{10106C56-60ED-41EC-BD2A-FDB9B53E1C18}"/>
              </a:ext>
            </a:extLst>
          </p:cNvPr>
          <p:cNvSpPr>
            <a:spLocks noGrp="1"/>
          </p:cNvSpPr>
          <p:nvPr>
            <p:ph sz="quarter" idx="25" hasCustomPrompt="1"/>
          </p:nvPr>
        </p:nvSpPr>
        <p:spPr>
          <a:xfrm>
            <a:off x="3284539"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2" name="Text Placeholder 11">
            <a:extLst>
              <a:ext uri="{FF2B5EF4-FFF2-40B4-BE49-F238E27FC236}">
                <a16:creationId xmlns:a16="http://schemas.microsoft.com/office/drawing/2014/main" id="{217A7646-8B12-4AE5-9EDC-1F06A8CF8C4F}"/>
              </a:ext>
            </a:extLst>
          </p:cNvPr>
          <p:cNvSpPr>
            <a:spLocks noGrp="1"/>
          </p:cNvSpPr>
          <p:nvPr>
            <p:ph type="body" sz="quarter" idx="26" hasCustomPrompt="1"/>
          </p:nvPr>
        </p:nvSpPr>
        <p:spPr>
          <a:xfrm>
            <a:off x="6165792"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3" name="Content Placeholder 3">
            <a:extLst>
              <a:ext uri="{FF2B5EF4-FFF2-40B4-BE49-F238E27FC236}">
                <a16:creationId xmlns:a16="http://schemas.microsoft.com/office/drawing/2014/main" id="{33B9981B-E175-45D6-A51D-F0A0368267CF}"/>
              </a:ext>
            </a:extLst>
          </p:cNvPr>
          <p:cNvSpPr>
            <a:spLocks noGrp="1"/>
          </p:cNvSpPr>
          <p:nvPr>
            <p:ph sz="quarter" idx="27" hasCustomPrompt="1"/>
          </p:nvPr>
        </p:nvSpPr>
        <p:spPr>
          <a:xfrm>
            <a:off x="6164205"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24" name="Text Placeholder 11">
            <a:extLst>
              <a:ext uri="{FF2B5EF4-FFF2-40B4-BE49-F238E27FC236}">
                <a16:creationId xmlns:a16="http://schemas.microsoft.com/office/drawing/2014/main" id="{B83A3A7A-40FD-44D2-97D9-301EB15E7630}"/>
              </a:ext>
            </a:extLst>
          </p:cNvPr>
          <p:cNvSpPr>
            <a:spLocks noGrp="1"/>
          </p:cNvSpPr>
          <p:nvPr>
            <p:ph type="body" sz="quarter" idx="28" hasCustomPrompt="1"/>
          </p:nvPr>
        </p:nvSpPr>
        <p:spPr>
          <a:xfrm>
            <a:off x="9045458" y="2082157"/>
            <a:ext cx="2735263"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5" name="Content Placeholder 3">
            <a:extLst>
              <a:ext uri="{FF2B5EF4-FFF2-40B4-BE49-F238E27FC236}">
                <a16:creationId xmlns:a16="http://schemas.microsoft.com/office/drawing/2014/main" id="{1AD7E49F-D41B-42DC-925D-998AFB2BB412}"/>
              </a:ext>
            </a:extLst>
          </p:cNvPr>
          <p:cNvSpPr>
            <a:spLocks noGrp="1"/>
          </p:cNvSpPr>
          <p:nvPr>
            <p:ph sz="quarter" idx="29" hasCustomPrompt="1"/>
          </p:nvPr>
        </p:nvSpPr>
        <p:spPr>
          <a:xfrm>
            <a:off x="9043871" y="2570163"/>
            <a:ext cx="2736000" cy="36324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8" name="Text Placeholder 96">
            <a:extLst>
              <a:ext uri="{FF2B5EF4-FFF2-40B4-BE49-F238E27FC236}">
                <a16:creationId xmlns:a16="http://schemas.microsoft.com/office/drawing/2014/main" id="{D3E73C55-1C0C-4880-A0D4-FC480D06253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940431842"/>
      </p:ext>
    </p:extLst>
  </p:cSld>
  <p:clrMapOvr>
    <a:masterClrMapping/>
  </p:clrMapOvr>
  <p:extLst>
    <p:ext uri="{DCECCB84-F9BA-43D5-87BE-67443E8EF086}">
      <p15:sldGuideLst xmlns:p15="http://schemas.microsoft.com/office/powerpoint/2012/main">
        <p15:guide id="5" pos="1980">
          <p15:clr>
            <a:srgbClr val="A4A3A4"/>
          </p15:clr>
        </p15:guide>
        <p15:guide id="6" pos="2071">
          <p15:clr>
            <a:srgbClr val="A4A3A4"/>
          </p15:clr>
        </p15:guide>
        <p15:guide id="11" orient="horz" pos="890">
          <p15:clr>
            <a:srgbClr val="C35EA4"/>
          </p15:clr>
        </p15:guide>
        <p15:guide id="12" orient="horz" pos="981">
          <p15:clr>
            <a:srgbClr val="C35EA4"/>
          </p15:clr>
        </p15:guide>
        <p15:guide id="13" pos="5700">
          <p15:clr>
            <a:srgbClr val="A4A3A4"/>
          </p15:clr>
        </p15:guide>
        <p15:guide id="14" pos="5609">
          <p15:clr>
            <a:srgbClr val="A4A3A4"/>
          </p15:clr>
        </p15:guide>
        <p15:guide id="15" pos="3795">
          <p15:clr>
            <a:srgbClr val="A4A3A4"/>
          </p15:clr>
        </p15:guide>
        <p15:guide id="16" pos="3885">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8001000" y="1741714"/>
            <a:ext cx="0" cy="4266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07986" y="2082157"/>
            <a:ext cx="7416801"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8191499" y="2082157"/>
            <a:ext cx="358457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6" name="Text Placeholder 11">
            <a:extLst>
              <a:ext uri="{FF2B5EF4-FFF2-40B4-BE49-F238E27FC236}">
                <a16:creationId xmlns:a16="http://schemas.microsoft.com/office/drawing/2014/main" id="{9358968C-3784-44E4-B50E-21ED78D9EB9D}"/>
              </a:ext>
            </a:extLst>
          </p:cNvPr>
          <p:cNvSpPr>
            <a:spLocks noGrp="1"/>
          </p:cNvSpPr>
          <p:nvPr>
            <p:ph type="body" sz="quarter" idx="17" hasCustomPrompt="1"/>
          </p:nvPr>
        </p:nvSpPr>
        <p:spPr>
          <a:xfrm>
            <a:off x="8191499" y="2570390"/>
            <a:ext cx="3584573" cy="461665"/>
          </a:xfrm>
          <a:prstGeom prst="rect">
            <a:avLst/>
          </a:prstGeom>
        </p:spPr>
        <p:txBody>
          <a:bodyPr>
            <a:spAutoFit/>
          </a:bodyPr>
          <a:lstStyle>
            <a:lvl1pPr>
              <a:lnSpc>
                <a:spcPct val="100000"/>
              </a:lnSpc>
              <a:defRPr/>
            </a:lvl1pPr>
          </a:lstStyle>
          <a:p>
            <a:pPr lvl="0"/>
            <a:r>
              <a:rPr lang="en-US"/>
              <a:t>Click to add text. </a:t>
            </a:r>
          </a:p>
        </p:txBody>
      </p:sp>
      <p:sp>
        <p:nvSpPr>
          <p:cNvPr id="17" name="Content Placeholder 3">
            <a:extLst>
              <a:ext uri="{FF2B5EF4-FFF2-40B4-BE49-F238E27FC236}">
                <a16:creationId xmlns:a16="http://schemas.microsoft.com/office/drawing/2014/main" id="{F450BB10-EDA8-4244-8CBF-7F1645357D50}"/>
              </a:ext>
            </a:extLst>
          </p:cNvPr>
          <p:cNvSpPr>
            <a:spLocks noGrp="1"/>
          </p:cNvSpPr>
          <p:nvPr>
            <p:ph sz="quarter" idx="20" hasCustomPrompt="1"/>
          </p:nvPr>
        </p:nvSpPr>
        <p:spPr>
          <a:xfrm>
            <a:off x="407986" y="2570162"/>
            <a:ext cx="7416802" cy="3438000"/>
          </a:xfrm>
          <a:prstGeom prst="rect">
            <a:avLst/>
          </a:prstGeom>
        </p:spPr>
        <p:txBody>
          <a:bodyPr wrap="square">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9" name="Text Placeholder 18">
            <a:extLst>
              <a:ext uri="{FF2B5EF4-FFF2-40B4-BE49-F238E27FC236}">
                <a16:creationId xmlns:a16="http://schemas.microsoft.com/office/drawing/2014/main" id="{3E4F4DDF-A4CE-45BB-8E5D-A5AB679089ED}"/>
              </a:ext>
            </a:extLst>
          </p:cNvPr>
          <p:cNvSpPr>
            <a:spLocks noGrp="1"/>
          </p:cNvSpPr>
          <p:nvPr>
            <p:ph type="body" sz="quarter" idx="22" hasCustomPrompt="1"/>
          </p:nvPr>
        </p:nvSpPr>
        <p:spPr>
          <a:xfrm>
            <a:off x="8977585"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3" name="Text Placeholder 96">
            <a:extLst>
              <a:ext uri="{FF2B5EF4-FFF2-40B4-BE49-F238E27FC236}">
                <a16:creationId xmlns:a16="http://schemas.microsoft.com/office/drawing/2014/main" id="{C07CECA8-840E-4BBC-A94E-0D507EF6B6B9}"/>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861490225"/>
      </p:ext>
    </p:extLst>
  </p:cSld>
  <p:clrMapOvr>
    <a:masterClrMapping/>
  </p:clrMapOvr>
  <p:extLst>
    <p:ext uri="{DCECCB84-F9BA-43D5-87BE-67443E8EF086}">
      <p15:sldGuideLst xmlns:p15="http://schemas.microsoft.com/office/powerpoint/2012/main">
        <p15:guide id="7" pos="4929">
          <p15:clr>
            <a:srgbClr val="A4A3A4"/>
          </p15:clr>
        </p15:guide>
        <p15:guide id="8" pos="5155">
          <p15:clr>
            <a:srgbClr val="A4A3A4"/>
          </p15:clr>
        </p15:guide>
        <p15:guide id="11" orient="horz" pos="890">
          <p15:clr>
            <a:srgbClr val="C35EA4"/>
          </p15:clr>
        </p15:guide>
        <p15:guide id="12" orient="horz" pos="981">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R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F9CD076-13C6-4629-A44D-60CE2274E081}"/>
              </a:ext>
            </a:extLst>
          </p:cNvPr>
          <p:cNvSpPr>
            <a:spLocks noGrp="1"/>
          </p:cNvSpPr>
          <p:nvPr>
            <p:ph type="body" sz="quarter" idx="16" hasCustomPrompt="1"/>
          </p:nvPr>
        </p:nvSpPr>
        <p:spPr>
          <a:xfrm>
            <a:off x="4335459" y="2082157"/>
            <a:ext cx="7440613" cy="424732"/>
          </a:xfrm>
          <a:prstGeom prst="rect">
            <a:avLst/>
          </a:prstGeom>
        </p:spPr>
        <p:txBody>
          <a:bodyPr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404812"/>
            <a:ext cx="11376025" cy="1007427"/>
          </a:xfrm>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id="{BD8AB9BA-443A-4985-908B-268C192E8231}"/>
              </a:ext>
            </a:extLst>
          </p:cNvPr>
          <p:cNvCxnSpPr>
            <a:cxnSpLocks/>
          </p:cNvCxnSpPr>
          <p:nvPr userDrawn="1"/>
        </p:nvCxnSpPr>
        <p:spPr>
          <a:xfrm>
            <a:off x="4151313" y="1749235"/>
            <a:ext cx="0" cy="4259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id="{48D4EF0D-A9CE-4E45-B1B3-BB585A7CD1D9}"/>
              </a:ext>
            </a:extLst>
          </p:cNvPr>
          <p:cNvSpPr>
            <a:spLocks noGrp="1"/>
          </p:cNvSpPr>
          <p:nvPr>
            <p:ph type="body" sz="quarter" idx="17" hasCustomPrompt="1"/>
          </p:nvPr>
        </p:nvSpPr>
        <p:spPr>
          <a:xfrm>
            <a:off x="407988" y="2570390"/>
            <a:ext cx="3563938" cy="461665"/>
          </a:xfrm>
          <a:prstGeom prst="rect">
            <a:avLst/>
          </a:prstGeom>
        </p:spPr>
        <p:txBody>
          <a:bodyPr wrap="square">
            <a:spAutoFit/>
          </a:bodyPr>
          <a:lstStyle>
            <a:lvl1pPr>
              <a:lnSpc>
                <a:spcPct val="100000"/>
              </a:lnSpc>
              <a:defRPr/>
            </a:lvl1pPr>
          </a:lstStyle>
          <a:p>
            <a:pPr lvl="0"/>
            <a:r>
              <a:rPr lang="en-US"/>
              <a:t>Click to add text. </a:t>
            </a:r>
          </a:p>
        </p:txBody>
      </p:sp>
      <p:sp>
        <p:nvSpPr>
          <p:cNvPr id="14" name="Text Placeholder 11">
            <a:extLst>
              <a:ext uri="{FF2B5EF4-FFF2-40B4-BE49-F238E27FC236}">
                <a16:creationId xmlns:a16="http://schemas.microsoft.com/office/drawing/2014/main" id="{14A51F37-EAE8-4722-A437-30D09A72A9E9}"/>
              </a:ext>
            </a:extLst>
          </p:cNvPr>
          <p:cNvSpPr>
            <a:spLocks noGrp="1"/>
          </p:cNvSpPr>
          <p:nvPr>
            <p:ph type="body" sz="quarter" idx="18" hasCustomPrompt="1"/>
          </p:nvPr>
        </p:nvSpPr>
        <p:spPr>
          <a:xfrm>
            <a:off x="407988" y="2082157"/>
            <a:ext cx="3563938" cy="424732"/>
          </a:xfrm>
          <a:prstGeom prst="rect">
            <a:avLst/>
          </a:prstGeom>
        </p:spPr>
        <p:txBody>
          <a:bodyPr wrap="square" anchor="b" anchorCtr="0">
            <a:no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7" name="Content Placeholder 3">
            <a:extLst>
              <a:ext uri="{FF2B5EF4-FFF2-40B4-BE49-F238E27FC236}">
                <a16:creationId xmlns:a16="http://schemas.microsoft.com/office/drawing/2014/main" id="{E9D64AEF-AC5B-4ACA-95B3-7DD2AC9A9709}"/>
              </a:ext>
            </a:extLst>
          </p:cNvPr>
          <p:cNvSpPr>
            <a:spLocks noGrp="1"/>
          </p:cNvSpPr>
          <p:nvPr>
            <p:ph sz="quarter" idx="20" hasCustomPrompt="1"/>
          </p:nvPr>
        </p:nvSpPr>
        <p:spPr>
          <a:xfrm>
            <a:off x="4335469" y="2570162"/>
            <a:ext cx="7440603" cy="3438000"/>
          </a:xfrm>
          <a:prstGeom prst="rect">
            <a:avLst/>
          </a:prstGeom>
        </p:spPr>
        <p:txBody>
          <a:bodyPr>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US"/>
              <a:t>Click to add content. When pasting copy from other slides, be sure to right-click and choose ‘Keep text only’</a:t>
            </a:r>
            <a:r>
              <a:rPr lang="en-GB"/>
              <a:t>.</a:t>
            </a:r>
          </a:p>
          <a:p>
            <a:pPr lvl="1"/>
            <a:r>
              <a:rPr lang="en-GB"/>
              <a:t>Second level</a:t>
            </a:r>
          </a:p>
          <a:p>
            <a:pPr lvl="2"/>
            <a:r>
              <a:rPr lang="en-GB"/>
              <a:t>Third level</a:t>
            </a:r>
          </a:p>
          <a:p>
            <a:pPr lvl="3"/>
            <a:r>
              <a:rPr lang="en-GB"/>
              <a:t>Fourth level</a:t>
            </a:r>
          </a:p>
          <a:p>
            <a:pPr lvl="4"/>
            <a:r>
              <a:rPr lang="en-GB"/>
              <a:t>Fifth level</a:t>
            </a:r>
          </a:p>
        </p:txBody>
      </p:sp>
      <p:sp>
        <p:nvSpPr>
          <p:cNvPr id="15" name="Text Placeholder 14">
            <a:extLst>
              <a:ext uri="{FF2B5EF4-FFF2-40B4-BE49-F238E27FC236}">
                <a16:creationId xmlns:a16="http://schemas.microsoft.com/office/drawing/2014/main" id="{0B389EFA-BE5F-4B72-ACD5-3C006758495E}"/>
              </a:ext>
            </a:extLst>
          </p:cNvPr>
          <p:cNvSpPr>
            <a:spLocks noGrp="1"/>
          </p:cNvSpPr>
          <p:nvPr>
            <p:ph type="body" sz="quarter" idx="22" hasCustomPrompt="1"/>
          </p:nvPr>
        </p:nvSpPr>
        <p:spPr>
          <a:xfrm>
            <a:off x="1194073" y="3995870"/>
            <a:ext cx="20124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6" name="Text Placeholder 96">
            <a:extLst>
              <a:ext uri="{FF2B5EF4-FFF2-40B4-BE49-F238E27FC236}">
                <a16:creationId xmlns:a16="http://schemas.microsoft.com/office/drawing/2014/main" id="{778D2AE8-C71F-4A8C-8D51-3B3AAAF70E51}"/>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29216426"/>
      </p:ext>
    </p:extLst>
  </p:cSld>
  <p:clrMapOvr>
    <a:masterClrMapping/>
  </p:clrMapOvr>
  <p:extLst>
    <p:ext uri="{DCECCB84-F9BA-43D5-87BE-67443E8EF086}">
      <p15:sldGuideLst xmlns:p15="http://schemas.microsoft.com/office/powerpoint/2012/main">
        <p15:guide id="3" pos="2502">
          <p15:clr>
            <a:srgbClr val="A4A3A4"/>
          </p15:clr>
        </p15:guide>
        <p15:guide id="4" pos="2729">
          <p15:clr>
            <a:srgbClr val="A4A3A4"/>
          </p15:clr>
        </p15:guide>
        <p15:guide id="11" orient="horz" pos="890">
          <p15:clr>
            <a:srgbClr val="C35EA4"/>
          </p15:clr>
        </p15:guide>
        <p15:guide id="12" orient="horz" pos="981">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11376026"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11376026"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id="{9013136D-000F-468E-82F7-78627545D641}"/>
              </a:ext>
            </a:extLst>
          </p:cNvPr>
          <p:cNvSpPr>
            <a:spLocks noGrp="1"/>
          </p:cNvSpPr>
          <p:nvPr>
            <p:ph type="dt" sz="half" idx="16"/>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D62F3963-DA4D-4494-BBE3-B9E276AB4C0D}"/>
              </a:ext>
            </a:extLst>
          </p:cNvPr>
          <p:cNvSpPr>
            <a:spLocks noGrp="1"/>
          </p:cNvSpPr>
          <p:nvPr>
            <p:ph type="sldNum" sz="quarter" idx="18"/>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ADE2FC00-C8CB-4E19-BA1A-C2DF3D5D8C1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003765712"/>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5579311"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 name="Date Placeholder 2">
            <a:extLst>
              <a:ext uri="{FF2B5EF4-FFF2-40B4-BE49-F238E27FC236}">
                <a16:creationId xmlns:a16="http://schemas.microsoft.com/office/drawing/2014/main" id="{7CD3461D-2D14-40AF-A11E-E32A29AD5DDA}"/>
              </a:ext>
            </a:extLst>
          </p:cNvPr>
          <p:cNvSpPr>
            <a:spLocks noGrp="1"/>
          </p:cNvSpPr>
          <p:nvPr>
            <p:ph type="dt" sz="half" idx="10"/>
          </p:nvPr>
        </p:nvSpPr>
        <p:spPr/>
        <p:txBody>
          <a:bodyPr/>
          <a:lstStyle>
            <a:lvl1pPr>
              <a:lnSpc>
                <a:spcPct val="100000"/>
              </a:lnSpc>
              <a:defRPr/>
            </a:lvl1pPr>
          </a:lstStyle>
          <a:p>
            <a:endParaRPr lang="en-GB"/>
          </a:p>
        </p:txBody>
      </p:sp>
      <p:sp>
        <p:nvSpPr>
          <p:cNvPr id="5" name="Slide Number Placeholder 4">
            <a:extLst>
              <a:ext uri="{FF2B5EF4-FFF2-40B4-BE49-F238E27FC236}">
                <a16:creationId xmlns:a16="http://schemas.microsoft.com/office/drawing/2014/main" id="{F8382FB9-7D18-4174-9B0A-336A77C9A80A}"/>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5579311"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6203200" y="2559050"/>
            <a:ext cx="5580280"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6203951" y="1741713"/>
            <a:ext cx="5580280"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0" name="Text Placeholder 96">
            <a:extLst>
              <a:ext uri="{FF2B5EF4-FFF2-40B4-BE49-F238E27FC236}">
                <a16:creationId xmlns:a16="http://schemas.microsoft.com/office/drawing/2014/main" id="{2637D735-30A5-485A-99EE-308975B4856D}"/>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10124533"/>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72">
          <p15:clr>
            <a:srgbClr val="A4A3A4"/>
          </p15:clr>
        </p15:guide>
        <p15:guide id="4" pos="390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7" y="2559050"/>
            <a:ext cx="3707649"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8" y="1741713"/>
            <a:ext cx="3707649"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4223586" y="2559050"/>
            <a:ext cx="3743325"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4224337" y="1741713"/>
            <a:ext cx="3743325"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8074862" y="2559050"/>
            <a:ext cx="3709149"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8075613" y="1741713"/>
            <a:ext cx="3709149"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id="{2004B821-BCFE-4694-8F07-82AA247F72F5}"/>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id="{879911E2-3D79-4D57-A4A5-99B310315A3A}"/>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2" name="Text Placeholder 96">
            <a:extLst>
              <a:ext uri="{FF2B5EF4-FFF2-40B4-BE49-F238E27FC236}">
                <a16:creationId xmlns:a16="http://schemas.microsoft.com/office/drawing/2014/main" id="{3693997A-5C93-43A3-8084-D3D97075252B}"/>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697706675"/>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593">
          <p15:clr>
            <a:srgbClr val="A4A3A4"/>
          </p15:clr>
        </p15:guide>
        <p15:guide id="4" pos="2661">
          <p15:clr>
            <a:srgbClr val="A4A3A4"/>
          </p15:clr>
        </p15:guide>
        <p15:guide id="5" pos="5019">
          <p15:clr>
            <a:srgbClr val="A4A3A4"/>
          </p15:clr>
        </p15:guide>
        <p15:guide id="6" pos="5087">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5B1D31A-1072-4488-8176-064D101F59B2}"/>
              </a:ext>
            </a:extLst>
          </p:cNvPr>
          <p:cNvSpPr>
            <a:spLocks noGrp="1"/>
          </p:cNvSpPr>
          <p:nvPr>
            <p:ph type="body" sz="quarter" idx="15"/>
          </p:nvPr>
        </p:nvSpPr>
        <p:spPr>
          <a:xfrm>
            <a:off x="407988" y="2559050"/>
            <a:ext cx="2771024" cy="2876550"/>
          </a:xfrm>
          <a:noFill/>
          <a:ln>
            <a:solidFill>
              <a:schemeClr val="accent1"/>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a:extLst>
              <a:ext uri="{FF2B5EF4-FFF2-40B4-BE49-F238E27FC236}">
                <a16:creationId xmlns:a16="http://schemas.microsoft.com/office/drawing/2014/main"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id="{2CAD35DC-4ECF-4C00-A17E-91E10762897F}"/>
              </a:ext>
            </a:extLst>
          </p:cNvPr>
          <p:cNvSpPr>
            <a:spLocks noGrp="1"/>
          </p:cNvSpPr>
          <p:nvPr>
            <p:ph type="body" sz="quarter" idx="13" hasCustomPrompt="1"/>
          </p:nvPr>
        </p:nvSpPr>
        <p:spPr>
          <a:xfrm>
            <a:off x="408739" y="1741713"/>
            <a:ext cx="2771024"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id="{10B4C999-11DB-49A6-8AB3-B2F9DC1BC18C}"/>
              </a:ext>
            </a:extLst>
          </p:cNvPr>
          <p:cNvSpPr>
            <a:spLocks noGrp="1"/>
          </p:cNvSpPr>
          <p:nvPr>
            <p:ph type="body" sz="quarter" idx="16"/>
          </p:nvPr>
        </p:nvSpPr>
        <p:spPr>
          <a:xfrm>
            <a:off x="3286961" y="2559050"/>
            <a:ext cx="2771024" cy="2876550"/>
          </a:xfrm>
          <a:noFill/>
          <a:ln>
            <a:solidFill>
              <a:schemeClr val="tx2"/>
            </a:solidFill>
          </a:ln>
        </p:spPr>
        <p:txBody>
          <a:bodyPr lIns="180000" tIns="180000" rIns="180000" bIns="180000">
            <a:noAutofit/>
          </a:bodyPr>
          <a:lstStyle>
            <a:lvl1pPr>
              <a:lnSpc>
                <a:spcPct val="100000"/>
              </a:lnSpc>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14">
            <a:extLst>
              <a:ext uri="{FF2B5EF4-FFF2-40B4-BE49-F238E27FC236}">
                <a16:creationId xmlns:a16="http://schemas.microsoft.com/office/drawing/2014/main" id="{A536223E-63F7-4E44-BC93-B6626BCFEB33}"/>
              </a:ext>
            </a:extLst>
          </p:cNvPr>
          <p:cNvSpPr>
            <a:spLocks noGrp="1"/>
          </p:cNvSpPr>
          <p:nvPr>
            <p:ph type="body" sz="quarter" idx="17" hasCustomPrompt="1"/>
          </p:nvPr>
        </p:nvSpPr>
        <p:spPr>
          <a:xfrm>
            <a:off x="3287712" y="1741713"/>
            <a:ext cx="2771024"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id="{B8A0AAAB-DFCF-4F8D-90DA-DBD02013396C}"/>
              </a:ext>
            </a:extLst>
          </p:cNvPr>
          <p:cNvSpPr>
            <a:spLocks noGrp="1"/>
          </p:cNvSpPr>
          <p:nvPr>
            <p:ph type="body" sz="quarter" idx="18"/>
          </p:nvPr>
        </p:nvSpPr>
        <p:spPr>
          <a:xfrm>
            <a:off x="6132516" y="2559050"/>
            <a:ext cx="2771022"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14">
            <a:extLst>
              <a:ext uri="{FF2B5EF4-FFF2-40B4-BE49-F238E27FC236}">
                <a16:creationId xmlns:a16="http://schemas.microsoft.com/office/drawing/2014/main" id="{489FFBF6-0D3D-4034-B412-EABCE7228008}"/>
              </a:ext>
            </a:extLst>
          </p:cNvPr>
          <p:cNvSpPr>
            <a:spLocks noGrp="1"/>
          </p:cNvSpPr>
          <p:nvPr>
            <p:ph type="body" sz="quarter" idx="19" hasCustomPrompt="1"/>
          </p:nvPr>
        </p:nvSpPr>
        <p:spPr>
          <a:xfrm>
            <a:off x="6133267" y="1741713"/>
            <a:ext cx="2771022"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23" name="Text Placeholder 17">
            <a:extLst>
              <a:ext uri="{FF2B5EF4-FFF2-40B4-BE49-F238E27FC236}">
                <a16:creationId xmlns:a16="http://schemas.microsoft.com/office/drawing/2014/main" id="{07483DBB-6AB3-44E8-B476-D691A6DD7796}"/>
              </a:ext>
            </a:extLst>
          </p:cNvPr>
          <p:cNvSpPr>
            <a:spLocks noGrp="1"/>
          </p:cNvSpPr>
          <p:nvPr>
            <p:ph type="body" sz="quarter" idx="20"/>
          </p:nvPr>
        </p:nvSpPr>
        <p:spPr>
          <a:xfrm>
            <a:off x="9011486" y="2559050"/>
            <a:ext cx="2771023" cy="2876550"/>
          </a:xfrm>
          <a:noFill/>
          <a:ln>
            <a:solidFill>
              <a:schemeClr val="accent5"/>
            </a:solidFill>
          </a:ln>
        </p:spPr>
        <p:txBody>
          <a:bodyPr lIns="180000" tIns="180000" rIns="180000" bIns="180000">
            <a:noAutofit/>
          </a:bodyPr>
          <a:lstStyle>
            <a:lvl1pPr>
              <a:lnSpc>
                <a:spcPct val="100000"/>
              </a:lnSpc>
              <a:defRPr>
                <a:solidFill>
                  <a:schemeClr val="tx1"/>
                </a:solidFill>
              </a:defRPr>
            </a:lvl1pPr>
            <a:lvl2pPr marL="460800" indent="-230400">
              <a:lnSpc>
                <a:spcPct val="100000"/>
              </a:lnSpc>
              <a:defRPr lang="en-US" sz="2400" kern="1200" dirty="0">
                <a:solidFill>
                  <a:schemeClr val="tx1"/>
                </a:solidFill>
                <a:latin typeface="+mn-lt"/>
                <a:ea typeface="+mn-ea"/>
                <a:cs typeface="+mn-cs"/>
              </a:defRPr>
            </a:lvl2pPr>
            <a:lvl3pPr marL="691200" indent="-230400">
              <a:lnSpc>
                <a:spcPct val="100000"/>
              </a:lnSpc>
              <a:defRPr lang="en-US" sz="2000" kern="1200" dirty="0">
                <a:solidFill>
                  <a:schemeClr val="tx1"/>
                </a:solidFill>
                <a:latin typeface="+mn-lt"/>
                <a:ea typeface="+mn-ea"/>
                <a:cs typeface="+mn-cs"/>
              </a:defRPr>
            </a:lvl3pPr>
            <a:lvl4pPr marL="921600" indent="-230400">
              <a:lnSpc>
                <a:spcPct val="100000"/>
              </a:lnSpc>
              <a:defRPr lang="en-US" sz="2000" kern="1200" dirty="0">
                <a:solidFill>
                  <a:schemeClr val="tx1"/>
                </a:solidFill>
                <a:latin typeface="+mn-lt"/>
                <a:ea typeface="+mn-ea"/>
                <a:cs typeface="+mn-cs"/>
              </a:defRPr>
            </a:lvl4pPr>
            <a:lvl5pPr>
              <a:lnSpc>
                <a:spcPct val="100000"/>
              </a:lnSpc>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14">
            <a:extLst>
              <a:ext uri="{FF2B5EF4-FFF2-40B4-BE49-F238E27FC236}">
                <a16:creationId xmlns:a16="http://schemas.microsoft.com/office/drawing/2014/main" id="{794F06B4-05CB-4425-B43C-90CDB77D4DCD}"/>
              </a:ext>
            </a:extLst>
          </p:cNvPr>
          <p:cNvSpPr>
            <a:spLocks noGrp="1"/>
          </p:cNvSpPr>
          <p:nvPr>
            <p:ph type="body" sz="quarter" idx="21" hasCustomPrompt="1"/>
          </p:nvPr>
        </p:nvSpPr>
        <p:spPr>
          <a:xfrm>
            <a:off x="9012237" y="1741713"/>
            <a:ext cx="2771023" cy="817200"/>
          </a:xfrm>
          <a:solidFill>
            <a:schemeClr val="accent5"/>
          </a:solidFill>
          <a:ln>
            <a:solidFill>
              <a:schemeClr val="accent5"/>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8" name="Date Placeholder 7">
            <a:extLst>
              <a:ext uri="{FF2B5EF4-FFF2-40B4-BE49-F238E27FC236}">
                <a16:creationId xmlns:a16="http://schemas.microsoft.com/office/drawing/2014/main" id="{5FDF1C59-75D3-4D44-AA6A-CE846344781C}"/>
              </a:ext>
            </a:extLst>
          </p:cNvPr>
          <p:cNvSpPr>
            <a:spLocks noGrp="1"/>
          </p:cNvSpPr>
          <p:nvPr>
            <p:ph type="dt" sz="half" idx="22"/>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507ABD0A-0B79-498A-8135-71083AB527F3}"/>
              </a:ext>
            </a:extLst>
          </p:cNvPr>
          <p:cNvSpPr>
            <a:spLocks noGrp="1"/>
          </p:cNvSpPr>
          <p:nvPr>
            <p:ph type="sldNum" sz="quarter" idx="24"/>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id="{C19B5F97-DA6F-4D23-91EB-F783A1590A4A}"/>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406949276"/>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003">
          <p15:clr>
            <a:srgbClr val="A4A3A4"/>
          </p15:clr>
        </p15:guide>
        <p15:guide id="4" pos="2071">
          <p15:clr>
            <a:srgbClr val="A4A3A4"/>
          </p15:clr>
        </p15:guide>
        <p15:guide id="5" pos="5677">
          <p15:clr>
            <a:srgbClr val="A4A3A4"/>
          </p15:clr>
        </p15:guide>
        <p15:guide id="6" pos="5609">
          <p15:clr>
            <a:srgbClr val="A4A3A4"/>
          </p15:clr>
        </p15:guide>
        <p15:guide id="7" pos="3817">
          <p15:clr>
            <a:srgbClr val="A4A3A4"/>
          </p15:clr>
        </p15:guide>
        <p15:guide id="8" pos="3863">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C7C00E-E4D1-4B20-8D0E-9E81737C9854}" type="datetime1">
              <a:rPr lang="en-GB" smtClean="0"/>
              <a:t>06/09/2023</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868082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1257304" y="769811"/>
            <a:ext cx="9677394" cy="5318379"/>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nSpc>
                <a:spcPct val="90000"/>
              </a:lnSpc>
            </a:pPr>
            <a:r>
              <a:rPr lang="en-US" sz="9600"/>
              <a:t>Do not use layouts</a:t>
            </a:r>
            <a:br>
              <a:rPr lang="en-US" sz="9600"/>
            </a:br>
            <a:r>
              <a:rPr lang="en-US" sz="9600"/>
              <a:t>in this section appearing after this point. </a:t>
            </a:r>
          </a:p>
        </p:txBody>
      </p:sp>
      <p:sp>
        <p:nvSpPr>
          <p:cNvPr id="4" name="DO NOT DELETE (BRANDIN)">
            <a:extLst>
              <a:ext uri="{FF2B5EF4-FFF2-40B4-BE49-F238E27FC236}">
                <a16:creationId xmlns:a16="http://schemas.microsoft.com/office/drawing/2014/main" id="{4FE5B898-DD8A-1B42-B5C8-50EEAD84123B}"/>
              </a:ext>
            </a:extLst>
          </p:cNvPr>
          <p:cNvSpPr/>
          <p:nvPr userDrawn="1"/>
        </p:nvSpPr>
        <p:spPr>
          <a:xfrm>
            <a:off x="152400" y="152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120000"/>
              </a:lnSpc>
              <a:spcAft>
                <a:spcPts val="600"/>
              </a:spcAft>
            </a:pPr>
            <a:endParaRPr lang="en-US" err="1"/>
          </a:p>
        </p:txBody>
      </p:sp>
    </p:spTree>
    <p:custDataLst>
      <p:custData r:id="rId1"/>
      <p:tags r:id="rId2"/>
    </p:custDataLst>
    <p:extLst>
      <p:ext uri="{BB962C8B-B14F-4D97-AF65-F5344CB8AC3E}">
        <p14:creationId xmlns:p14="http://schemas.microsoft.com/office/powerpoint/2010/main" val="366699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98C3FD-9B12-4964-B707-D9232FD7C5EB}" type="datetime1">
              <a:rPr lang="en-GB" smtClean="0"/>
              <a:t>06/09/2023</a:t>
            </a:fld>
            <a:endParaRPr lang="en-GB"/>
          </a:p>
        </p:txBody>
      </p:sp>
      <p:sp>
        <p:nvSpPr>
          <p:cNvPr id="8" name="Footer Placeholder 7"/>
          <p:cNvSpPr>
            <a:spLocks noGrp="1"/>
          </p:cNvSpPr>
          <p:nvPr>
            <p:ph type="ftr" sz="quarter" idx="11"/>
          </p:nvPr>
        </p:nvSpPr>
        <p:spPr/>
        <p:txBody>
          <a:bodyPr/>
          <a:lstStyle/>
          <a:p>
            <a:r>
              <a:rPr lang="en-US"/>
              <a:t>Lancashire &amp; South Cumbria Cardiac Network - Heart Failure Pathway</a:t>
            </a:r>
            <a:endParaRPr lang="en-GB"/>
          </a:p>
        </p:txBody>
      </p:sp>
      <p:sp>
        <p:nvSpPr>
          <p:cNvPr id="9" name="Slide Number Placeholder 8"/>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3648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6E63E9-5CE7-42E5-91F6-4C38820D0428}" type="datetime1">
              <a:rPr lang="en-GB" smtClean="0"/>
              <a:t>06/09/2023</a:t>
            </a:fld>
            <a:endParaRPr lang="en-GB"/>
          </a:p>
        </p:txBody>
      </p:sp>
      <p:sp>
        <p:nvSpPr>
          <p:cNvPr id="4" name="Footer Placeholder 3"/>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345645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42700-31E7-476A-A56D-DAA9C67EEEC6}" type="datetime1">
              <a:rPr lang="en-GB" smtClean="0"/>
              <a:t>06/09/2023</a:t>
            </a:fld>
            <a:endParaRPr lang="en-GB"/>
          </a:p>
        </p:txBody>
      </p:sp>
      <p:sp>
        <p:nvSpPr>
          <p:cNvPr id="3" name="Footer Placeholder 2"/>
          <p:cNvSpPr>
            <a:spLocks noGrp="1"/>
          </p:cNvSpPr>
          <p:nvPr>
            <p:ph type="ftr" sz="quarter" idx="11"/>
          </p:nvPr>
        </p:nvSpPr>
        <p:spPr/>
        <p:txBody>
          <a:bodyPr/>
          <a:lstStyle/>
          <a:p>
            <a:r>
              <a:rPr lang="en-US"/>
              <a:t>Lancashire &amp; South Cumbria Cardiac Network - Heart Failure Pathway</a:t>
            </a:r>
            <a:endParaRPr lang="en-GB"/>
          </a:p>
        </p:txBody>
      </p:sp>
      <p:sp>
        <p:nvSpPr>
          <p:cNvPr id="4" name="Slide Number Placeholder 3"/>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38299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7B4A0-BFA0-4320-B5F6-3E373694AB1A}" type="datetime1">
              <a:rPr lang="en-GB" smtClean="0"/>
              <a:t>06/09/2023</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14357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0B919-1FF2-4C0A-AB34-CE5619DA90C6}" type="datetime1">
              <a:rPr lang="en-GB" smtClean="0"/>
              <a:t>06/09/2023</a:t>
            </a:fld>
            <a:endParaRPr lang="en-GB"/>
          </a:p>
        </p:txBody>
      </p:sp>
      <p:sp>
        <p:nvSpPr>
          <p:cNvPr id="6" name="Footer Placeholder 5"/>
          <p:cNvSpPr>
            <a:spLocks noGrp="1"/>
          </p:cNvSpPr>
          <p:nvPr>
            <p:ph type="ftr" sz="quarter" idx="11"/>
          </p:nvPr>
        </p:nvSpPr>
        <p:spPr/>
        <p:txBody>
          <a:bodyPr/>
          <a:lstStyle/>
          <a:p>
            <a:r>
              <a:rPr lang="en-US"/>
              <a:t>Lancashire &amp; South Cumbria Cardiac Network - Heart Failure Pathway</a:t>
            </a:r>
            <a:endParaRPr lang="en-GB"/>
          </a:p>
        </p:txBody>
      </p:sp>
      <p:sp>
        <p:nvSpPr>
          <p:cNvPr id="7" name="Slide Number Placeholder 6"/>
          <p:cNvSpPr>
            <a:spLocks noGrp="1"/>
          </p:cNvSpPr>
          <p:nvPr>
            <p:ph type="sldNum" sz="quarter" idx="12"/>
          </p:nvPr>
        </p:nvSpPr>
        <p:spPr/>
        <p:txBody>
          <a:bodyPr/>
          <a:lstStyle/>
          <a:p>
            <a:fld id="{3ABA7220-50FC-4B3D-BE9A-6091F6253B74}" type="slidenum">
              <a:rPr lang="en-GB" smtClean="0"/>
              <a:t>‹#›</a:t>
            </a:fld>
            <a:endParaRPr lang="en-GB"/>
          </a:p>
        </p:txBody>
      </p:sp>
    </p:spTree>
    <p:extLst>
      <p:ext uri="{BB962C8B-B14F-4D97-AF65-F5344CB8AC3E}">
        <p14:creationId xmlns:p14="http://schemas.microsoft.com/office/powerpoint/2010/main" val="205656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ags" Target="../tags/tag1.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4.sv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ags" Target="../tags/tag11.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3B6F478-0A6D-4FB5-A3C9-AA40FD5A5CAE}" type="datetime1">
              <a:rPr lang="en-GB" smtClean="0"/>
              <a:t>06/09/2023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Lancashire &amp; South Cumbria Cardiac Network - Heart Failure Pathway</a:t>
            </a:r>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BA7220-50FC-4B3D-BE9A-6091F6253B74}" type="slidenum">
              <a:rPr lang="en-GB" smtClean="0"/>
              <a:t>‹#›</a:t>
            </a:fld>
            <a:endParaRPr lang="en-GB"/>
          </a:p>
        </p:txBody>
      </p:sp>
    </p:spTree>
    <p:extLst>
      <p:ext uri="{BB962C8B-B14F-4D97-AF65-F5344CB8AC3E}">
        <p14:creationId xmlns:p14="http://schemas.microsoft.com/office/powerpoint/2010/main" val="2194451670"/>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12">
              <a:extLst>
                <a:ext uri="{96DAC541-7B7A-43D3-8B79-37D633B846F1}">
                  <asvg:svgBlip xmlns:asvg="http://schemas.microsoft.com/office/drawing/2016/SVG/main" r:embed="rId1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11"/>
    </p:custDataLst>
    <p:extLst>
      <p:ext uri="{BB962C8B-B14F-4D97-AF65-F5344CB8AC3E}">
        <p14:creationId xmlns:p14="http://schemas.microsoft.com/office/powerpoint/2010/main" val="164619043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Lst>
  <p:hf sldNum="0"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4800"/>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4800"/>
            <a:ext cx="407987"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17">
              <a:extLst>
                <a:ext uri="{96DAC541-7B7A-43D3-8B79-37D633B846F1}">
                  <asvg:svgBlip xmlns:asvg="http://schemas.microsoft.com/office/drawing/2016/SVG/main" r:embed="rId18"/>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67813"/>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Tree>
    <p:custDataLst>
      <p:tags r:id="rId16"/>
    </p:custDataLst>
    <p:extLst>
      <p:ext uri="{BB962C8B-B14F-4D97-AF65-F5344CB8AC3E}">
        <p14:creationId xmlns:p14="http://schemas.microsoft.com/office/powerpoint/2010/main" val="3193546377"/>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Lst>
  <p:hf sldNum="0"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s://www.bacpr.com/resources/BACPR_Standards_and_Core_%20Components_2017.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ce.org.uk/guidance/ta679" TargetMode="External"/><Relationship Id="rId2" Type="http://schemas.openxmlformats.org/officeDocument/2006/relationships/hyperlink" Target="https://www.nice.org.uk/guidance/TA902/chapter/1-Recommendations"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acpr.com/resources/BACPR_Standards_%20and_Core_Components_2017.pdf"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hyperlink" Target="https://www.nice.org.uk/guidance/ta267" TargetMode="External"/><Relationship Id="rId3" Type="http://schemas.openxmlformats.org/officeDocument/2006/relationships/image" Target="../media/image10.svg"/><Relationship Id="rId7" Type="http://schemas.openxmlformats.org/officeDocument/2006/relationships/hyperlink" Target="https://www.nice.org.uk/guidance/ta388"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 TargetMode="External"/><Relationship Id="rId5" Type="http://schemas.openxmlformats.org/officeDocument/2006/relationships/hyperlink" Target="https://www.bsh.org.uk/" TargetMode="External"/><Relationship Id="rId10" Type="http://schemas.openxmlformats.org/officeDocument/2006/relationships/image" Target="../media/image8.jpeg"/><Relationship Id="rId4" Type="http://schemas.openxmlformats.org/officeDocument/2006/relationships/hyperlink" Target="https://www.nice.org.uk/guidance/ta679" TargetMode="External"/><Relationship Id="rId9" Type="http://schemas.openxmlformats.org/officeDocument/2006/relationships/hyperlink" Target="https://www.nice.org.uk/guidance/cg18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ngland.nhs.uk/virtual-wards/"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8.jpe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hltonline.org/pb/assets/raw/Health%20Advance/journals/healun/ISHLT_GUIDELINE.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hyperlink" Target="https://www.england.nhs.uk/north/wp-content/uploads/sites/S/2018/06/what-to-expect.pdf"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https://www.england.nhs.uk/north/wp-content/uploads/sites/S?2018/06/bereavement-specification.pdf" TargetMode="External"/><Relationship Id="rId5" Type="http://schemas.openxmlformats.org/officeDocument/2006/relationships/hyperlink" Target="https://www.pallaborative.org.uk/clinical-standards-and-guidelines/" TargetMode="Externa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hyperlink" Target="https://www.forxiga.co.uk/" TargetMode="External"/><Relationship Id="rId3" Type="http://schemas.openxmlformats.org/officeDocument/2006/relationships/image" Target="../media/image9.png"/><Relationship Id="rId7" Type="http://schemas.openxmlformats.org/officeDocument/2006/relationships/hyperlink" Target="https://pumpingmarvellous.org/impact-of-covid-19-%20and-heart-failure-care-in-the-uk/" TargetMode="External"/><Relationship Id="rId12" Type="http://schemas.openxmlformats.org/officeDocument/2006/relationships/image" Target="../media/image8.jpeg"/><Relationship Id="rId2" Type="http://schemas.openxmlformats.org/officeDocument/2006/relationships/hyperlink" Target="http://www.interface-cs.co.uk/" TargetMode="External"/><Relationship Id="rId1" Type="http://schemas.openxmlformats.org/officeDocument/2006/relationships/slideLayout" Target="../slideLayouts/slideLayout5.xml"/><Relationship Id="rId6" Type="http://schemas.openxmlformats.org/officeDocument/2006/relationships/hyperlink" Target="https://www.nejm.org/doi/10.1056/NEJMoa1911303" TargetMode="External"/><Relationship Id="rId11" Type="http://schemas.openxmlformats.org/officeDocument/2006/relationships/hyperlink" Target="https://www.nwcp.org.uk/nwcap/intro.html" TargetMode="External"/><Relationship Id="rId5" Type="http://schemas.openxmlformats.org/officeDocument/2006/relationships/hyperlink" Target="https://gbr01.safelinks.protection.outlook.com/?url=https%3A%2F%2Fcardiomyopathyuk.clcmoodle.org%2Fcourse%2Fview.php%3Fid%3D192&amp;data=05%7C01%7CSzami.Chadaide%40elht.nhs.uk%7C5b707e29f3214d42290c08db45be2735%7C54665a92e1a64511b0ad0b09676d158e%7C0%7C0%7C638180456228986525%7CUnknown%7CTWFpbGZsb3d8eyJWIjoiMC4wLjAwMDAiLCJQIjoiV2luMzIiLCJBTiI6Ik1haWwiLCJXVCI6Mn0%3D%7C3000%7C%7C%7C&amp;sdata=fONBIG4%2Ff9RrZeH06PykIJ0D%2F0lmpPfJ03Grp%2F4im1g%3D&amp;reserved=0" TargetMode="External"/><Relationship Id="rId10" Type="http://schemas.openxmlformats.org/officeDocument/2006/relationships/hyperlink" Target="https://www.bsh.org.uk/" TargetMode="External"/><Relationship Id="rId4" Type="http://schemas.openxmlformats.org/officeDocument/2006/relationships/image" Target="../media/image10.svg"/><Relationship Id="rId9" Type="http://schemas.openxmlformats.org/officeDocument/2006/relationships/hyperlink" Target="http://sites.exeter.ac.uk/reach-h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7_6BB8AD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igital.nhs.uk/data-and-information/publications/statistical/quality-and-outcomes-framework-achievement-prevalence-and-exceptions-data/2021-22"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nhs.uk/data-and-information/publications/statistical/quality-and-outcomes-framework-achievement-prevalence-and-exceptions-data/2021-22" TargetMode="External"/><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v.uk/government/publications/health-profile-for-england-2018/chapter-2-trends-in-mortality" TargetMode="Externa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66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B99A4-CC24-76BD-46D7-E3B43ED4048D}"/>
              </a:ext>
            </a:extLst>
          </p:cNvPr>
          <p:cNvPicPr>
            <a:picLocks noChangeAspect="1"/>
          </p:cNvPicPr>
          <p:nvPr/>
        </p:nvPicPr>
        <p:blipFill>
          <a:blip r:embed="rId2"/>
          <a:stretch>
            <a:fillRect/>
          </a:stretch>
        </p:blipFill>
        <p:spPr>
          <a:xfrm>
            <a:off x="0" y="3429000"/>
            <a:ext cx="12191997" cy="3429000"/>
          </a:xfrm>
          <a:prstGeom prst="rect">
            <a:avLst/>
          </a:prstGeom>
        </p:spPr>
      </p:pic>
      <p:sp>
        <p:nvSpPr>
          <p:cNvPr id="2" name="Title 1">
            <a:extLst>
              <a:ext uri="{FF2B5EF4-FFF2-40B4-BE49-F238E27FC236}">
                <a16:creationId xmlns:a16="http://schemas.microsoft.com/office/drawing/2014/main" id="{34C5A6B0-B44A-870E-3380-C588F93C909B}"/>
              </a:ext>
            </a:extLst>
          </p:cNvPr>
          <p:cNvSpPr>
            <a:spLocks noGrp="1"/>
          </p:cNvSpPr>
          <p:nvPr>
            <p:ph type="ctrTitle"/>
          </p:nvPr>
        </p:nvSpPr>
        <p:spPr>
          <a:xfrm>
            <a:off x="7895686" y="453655"/>
            <a:ext cx="2655639" cy="826852"/>
          </a:xfrm>
        </p:spPr>
        <p:txBody>
          <a:bodyPr>
            <a:noAutofit/>
          </a:bodyPr>
          <a:lstStyle/>
          <a:p>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Lancashire &amp; </a:t>
            </a:r>
            <a:b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br>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South Cumbria</a:t>
            </a:r>
            <a:b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br>
            <a:r>
              <a:rPr lang="en-US"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rPr>
              <a:t>Cardiac Network</a:t>
            </a:r>
            <a:endParaRPr lang="en-GB" sz="1800" b="1" cap="none">
              <a:solidFill>
                <a:schemeClr val="tx1"/>
              </a:solidFill>
              <a:effectLst>
                <a:outerShdw blurRad="38100" dist="38100" dir="2700000" algn="tl">
                  <a:srgbClr val="000000">
                    <a:alpha val="43137"/>
                  </a:srgbClr>
                </a:outerShdw>
              </a:effectLst>
              <a:latin typeface="Arial" panose="020B0604020202020204" pitchFamily="34" charset="0"/>
              <a:ea typeface="Gadugi" panose="020B050204020402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2D411F44-8A01-AEC6-2C00-553A9C39D510}"/>
              </a:ext>
            </a:extLst>
          </p:cNvPr>
          <p:cNvPicPr>
            <a:picLocks noChangeAspect="1"/>
          </p:cNvPicPr>
          <p:nvPr/>
        </p:nvPicPr>
        <p:blipFill>
          <a:blip r:embed="rId3"/>
          <a:stretch>
            <a:fillRect/>
          </a:stretch>
        </p:blipFill>
        <p:spPr>
          <a:xfrm>
            <a:off x="156821" y="219360"/>
            <a:ext cx="1711773" cy="1172723"/>
          </a:xfrm>
          <a:prstGeom prst="rect">
            <a:avLst/>
          </a:prstGeom>
        </p:spPr>
      </p:pic>
      <p:pic>
        <p:nvPicPr>
          <p:cNvPr id="10" name="Picture 9">
            <a:extLst>
              <a:ext uri="{FF2B5EF4-FFF2-40B4-BE49-F238E27FC236}">
                <a16:creationId xmlns:a16="http://schemas.microsoft.com/office/drawing/2014/main" id="{02E85B3D-568E-900A-363B-04AF94863FE7}"/>
              </a:ext>
            </a:extLst>
          </p:cNvPr>
          <p:cNvPicPr>
            <a:picLocks noChangeAspect="1"/>
          </p:cNvPicPr>
          <p:nvPr/>
        </p:nvPicPr>
        <p:blipFill>
          <a:blip r:embed="rId4"/>
          <a:stretch>
            <a:fillRect/>
          </a:stretch>
        </p:blipFill>
        <p:spPr>
          <a:xfrm>
            <a:off x="1868594" y="215978"/>
            <a:ext cx="1263712" cy="1176105"/>
          </a:xfrm>
          <a:prstGeom prst="rect">
            <a:avLst/>
          </a:prstGeom>
        </p:spPr>
      </p:pic>
      <p:sp>
        <p:nvSpPr>
          <p:cNvPr id="3" name="Subtitle 2">
            <a:extLst>
              <a:ext uri="{FF2B5EF4-FFF2-40B4-BE49-F238E27FC236}">
                <a16:creationId xmlns:a16="http://schemas.microsoft.com/office/drawing/2014/main" id="{86328F65-0DED-D1DD-B0A1-FE0C74FA3280}"/>
              </a:ext>
            </a:extLst>
          </p:cNvPr>
          <p:cNvSpPr>
            <a:spLocks noGrp="1"/>
          </p:cNvSpPr>
          <p:nvPr>
            <p:ph type="subTitle" idx="1"/>
          </p:nvPr>
        </p:nvSpPr>
        <p:spPr>
          <a:xfrm>
            <a:off x="3712394" y="1902919"/>
            <a:ext cx="7803741" cy="1655764"/>
          </a:xfrm>
          <a:solidFill>
            <a:schemeClr val="bg2">
              <a:lumMod val="20000"/>
              <a:lumOff val="80000"/>
            </a:schemeClr>
          </a:solidFill>
          <a:scene3d>
            <a:camera prst="perspectiveAbove">
              <a:rot lat="21599996" lon="0" rev="0"/>
            </a:camera>
            <a:lightRig rig="threePt" dir="t"/>
          </a:scene3d>
          <a:sp3d>
            <a:bevelT/>
          </a:sp3d>
        </p:spPr>
        <p:txBody>
          <a:bodyPr>
            <a:normAutofit fontScale="55000" lnSpcReduction="20000"/>
          </a:bodyPr>
          <a:lstStyle/>
          <a:p>
            <a:endParaRPr lang="en-US"/>
          </a:p>
          <a:p>
            <a:endParaRPr lang="en-US"/>
          </a:p>
          <a:p>
            <a:pPr algn="r"/>
            <a:r>
              <a:rPr lang="en-US" sz="8700" b="1" spc="-15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 Pathway </a:t>
            </a:r>
          </a:p>
          <a:p>
            <a:pPr algn="r"/>
            <a:r>
              <a:rPr lang="en-US" sz="2800" b="1">
                <a:solidFill>
                  <a:srgbClr val="FFC000"/>
                </a:solidFill>
                <a:latin typeface="Arial" panose="020B0604020202020204" pitchFamily="34" charset="0"/>
                <a:cs typeface="Arial" panose="020B0604020202020204" pitchFamily="34" charset="0"/>
              </a:rPr>
              <a:t>December 2022</a:t>
            </a:r>
            <a:endParaRPr lang="en-GB" b="1">
              <a:solidFill>
                <a:srgbClr val="FFC000"/>
              </a:solidFill>
              <a:latin typeface="Arial" panose="020B0604020202020204" pitchFamily="34" charset="0"/>
              <a:cs typeface="Arial" panose="020B0604020202020204" pitchFamily="34" charset="0"/>
            </a:endParaRPr>
          </a:p>
        </p:txBody>
      </p:sp>
      <p:sp>
        <p:nvSpPr>
          <p:cNvPr id="9" name="AutoShape 2" descr="Image preview">
            <a:extLst>
              <a:ext uri="{FF2B5EF4-FFF2-40B4-BE49-F238E27FC236}">
                <a16:creationId xmlns:a16="http://schemas.microsoft.com/office/drawing/2014/main" id="{1C611F73-A386-49A1-170D-B089389A89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DDEC5385-ECE6-04FD-DCCC-E7DCC1C22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6245" y="219360"/>
            <a:ext cx="1349890" cy="1302406"/>
          </a:xfrm>
          <a:prstGeom prst="rect">
            <a:avLst/>
          </a:prstGeom>
        </p:spPr>
      </p:pic>
    </p:spTree>
    <p:extLst>
      <p:ext uri="{BB962C8B-B14F-4D97-AF65-F5344CB8AC3E}">
        <p14:creationId xmlns:p14="http://schemas.microsoft.com/office/powerpoint/2010/main" val="36363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60204" y="6163702"/>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10</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29777"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08E8CD5E-56DE-D9BC-A7B1-16FFCDF5130D}"/>
              </a:ext>
            </a:extLst>
          </p:cNvPr>
          <p:cNvGraphicFramePr/>
          <p:nvPr>
            <p:extLst>
              <p:ext uri="{D42A27DB-BD31-4B8C-83A1-F6EECF244321}">
                <p14:modId xmlns:p14="http://schemas.microsoft.com/office/powerpoint/2010/main" val="2665750213"/>
              </p:ext>
            </p:extLst>
          </p:nvPr>
        </p:nvGraphicFramePr>
        <p:xfrm>
          <a:off x="776751" y="1308651"/>
          <a:ext cx="9829891" cy="4604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9B126839-5E90-1A11-03BA-D12A4D030849}"/>
              </a:ext>
            </a:extLst>
          </p:cNvPr>
          <p:cNvSpPr txBox="1"/>
          <p:nvPr/>
        </p:nvSpPr>
        <p:spPr>
          <a:xfrm>
            <a:off x="689831" y="294543"/>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Heart failure care pathway management stages  </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14" name="TextBox 13">
            <a:extLst>
              <a:ext uri="{FF2B5EF4-FFF2-40B4-BE49-F238E27FC236}">
                <a16:creationId xmlns:a16="http://schemas.microsoft.com/office/drawing/2014/main" id="{041E8523-790D-6AD4-9E73-D554C2E8BF6D}"/>
              </a:ext>
            </a:extLst>
          </p:cNvPr>
          <p:cNvSpPr txBox="1"/>
          <p:nvPr/>
        </p:nvSpPr>
        <p:spPr>
          <a:xfrm>
            <a:off x="434799" y="1785441"/>
            <a:ext cx="4189707" cy="646331"/>
          </a:xfrm>
          <a:prstGeom prst="rect">
            <a:avLst/>
          </a:prstGeom>
          <a:noFill/>
          <a:ln>
            <a:noFill/>
          </a:ln>
          <a:effectLst>
            <a:glow rad="101600">
              <a:schemeClr val="accent2">
                <a:satMod val="175000"/>
                <a:alpha val="40000"/>
              </a:schemeClr>
            </a:glow>
          </a:effectLst>
        </p:spPr>
        <p:txBody>
          <a:bodyPr wrap="square" rtlCol="0">
            <a:spAutoFit/>
          </a:bodyPr>
          <a:lstStyle/>
          <a:p>
            <a:endParaRPr lang="en-US">
              <a:solidFill>
                <a:schemeClr val="accent6"/>
              </a:solidFill>
              <a:latin typeface="Gadugi" panose="020B0502040204020203" pitchFamily="34" charset="0"/>
              <a:ea typeface="Gadugi" panose="020B0502040204020203" pitchFamily="34" charset="0"/>
            </a:endParaRPr>
          </a:p>
          <a:p>
            <a:r>
              <a:rPr lang="en-US">
                <a:solidFill>
                  <a:schemeClr val="accent6"/>
                </a:solidFill>
                <a:latin typeface="Gadugi" panose="020B0502040204020203" pitchFamily="34" charset="0"/>
                <a:ea typeface="Gadugi" panose="020B0502040204020203" pitchFamily="34" charset="0"/>
              </a:rPr>
              <a:t> </a:t>
            </a:r>
            <a:endParaRPr lang="en-GB">
              <a:solidFill>
                <a:schemeClr val="accent6"/>
              </a:solidFill>
              <a:latin typeface="Gadugi" panose="020B0502040204020203" pitchFamily="34" charset="0"/>
              <a:ea typeface="Gadugi" panose="020B0502040204020203" pitchFamily="34" charset="0"/>
            </a:endParaRPr>
          </a:p>
        </p:txBody>
      </p:sp>
      <p:sp>
        <p:nvSpPr>
          <p:cNvPr id="15" name="TextBox 14">
            <a:extLst>
              <a:ext uri="{FF2B5EF4-FFF2-40B4-BE49-F238E27FC236}">
                <a16:creationId xmlns:a16="http://schemas.microsoft.com/office/drawing/2014/main" id="{18315527-E6A1-5132-ECA3-395C8219E46E}"/>
              </a:ext>
            </a:extLst>
          </p:cNvPr>
          <p:cNvSpPr txBox="1"/>
          <p:nvPr/>
        </p:nvSpPr>
        <p:spPr>
          <a:xfrm>
            <a:off x="669391" y="1211724"/>
            <a:ext cx="7296583" cy="892552"/>
          </a:xfrm>
          <a:prstGeom prst="rect">
            <a:avLst/>
          </a:prstGeom>
          <a:noFill/>
        </p:spPr>
        <p:txBody>
          <a:bodyPr wrap="square" rtlCol="0">
            <a:spAutoFit/>
          </a:bodyPr>
          <a:lstStyle/>
          <a:p>
            <a:r>
              <a:rPr lang="en-US" b="1">
                <a:solidFill>
                  <a:schemeClr val="bg1"/>
                </a:solidFill>
                <a:cs typeface="Arial" panose="020B0604020202020204" pitchFamily="34" charset="0"/>
              </a:rPr>
              <a:t>End to end care pathway</a:t>
            </a:r>
          </a:p>
          <a:p>
            <a:r>
              <a:rPr lang="en-US" sz="1400" b="1">
                <a:solidFill>
                  <a:srgbClr val="0070C0"/>
                </a:solidFill>
                <a:latin typeface="Arial" panose="020B0604020202020204" pitchFamily="34" charset="0"/>
                <a:cs typeface="Arial" panose="020B0604020202020204" pitchFamily="34" charset="0"/>
              </a:rPr>
              <a:t>4 clinical management stages</a:t>
            </a:r>
            <a:endParaRPr lang="en-GB" sz="1400" b="1">
              <a:solidFill>
                <a:srgbClr val="0070C0"/>
              </a:solidFill>
              <a:latin typeface="Arial" panose="020B0604020202020204" pitchFamily="34" charset="0"/>
              <a:cs typeface="Arial" panose="020B0604020202020204" pitchFamily="34" charset="0"/>
            </a:endParaRPr>
          </a:p>
          <a:p>
            <a:pPr algn="ctr"/>
            <a:endParaRPr lang="en-GB"/>
          </a:p>
        </p:txBody>
      </p:sp>
      <p:pic>
        <p:nvPicPr>
          <p:cNvPr id="7" name="Picture 6">
            <a:extLst>
              <a:ext uri="{FF2B5EF4-FFF2-40B4-BE49-F238E27FC236}">
                <a16:creationId xmlns:a16="http://schemas.microsoft.com/office/drawing/2014/main" id="{2CAC9BA2-A849-4585-20B8-7C9616971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345211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6836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224858"/>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0" name="TextBox 9">
            <a:extLst>
              <a:ext uri="{FF2B5EF4-FFF2-40B4-BE49-F238E27FC236}">
                <a16:creationId xmlns:a16="http://schemas.microsoft.com/office/drawing/2014/main" id="{D5FF48D0-93BA-1761-F500-E8F9B299D913}"/>
              </a:ext>
            </a:extLst>
          </p:cNvPr>
          <p:cNvSpPr txBox="1"/>
          <p:nvPr/>
        </p:nvSpPr>
        <p:spPr>
          <a:xfrm>
            <a:off x="680091" y="59043"/>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12" name="TextBox 11">
            <a:extLst>
              <a:ext uri="{FF2B5EF4-FFF2-40B4-BE49-F238E27FC236}">
                <a16:creationId xmlns:a16="http://schemas.microsoft.com/office/drawing/2014/main" id="{F9BAC191-B45A-7CC2-498D-3FCB732D76C3}"/>
              </a:ext>
            </a:extLst>
          </p:cNvPr>
          <p:cNvSpPr txBox="1"/>
          <p:nvPr/>
        </p:nvSpPr>
        <p:spPr>
          <a:xfrm>
            <a:off x="680091" y="568021"/>
            <a:ext cx="6094140" cy="584775"/>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4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11</a:t>
            </a:fld>
            <a:endParaRPr lang="en-GB"/>
          </a:p>
        </p:txBody>
      </p:sp>
      <p:graphicFrame>
        <p:nvGraphicFramePr>
          <p:cNvPr id="4" name="Table 10">
            <a:extLst>
              <a:ext uri="{FF2B5EF4-FFF2-40B4-BE49-F238E27FC236}">
                <a16:creationId xmlns:a16="http://schemas.microsoft.com/office/drawing/2014/main" id="{D5BDCEC1-2C2C-5D83-C0AE-183576245D63}"/>
              </a:ext>
            </a:extLst>
          </p:cNvPr>
          <p:cNvGraphicFramePr>
            <a:graphicFrameLocks noGrp="1"/>
          </p:cNvGraphicFramePr>
          <p:nvPr>
            <p:extLst>
              <p:ext uri="{D42A27DB-BD31-4B8C-83A1-F6EECF244321}">
                <p14:modId xmlns:p14="http://schemas.microsoft.com/office/powerpoint/2010/main" val="1421144379"/>
              </p:ext>
            </p:extLst>
          </p:nvPr>
        </p:nvGraphicFramePr>
        <p:xfrm>
          <a:off x="767117" y="1181335"/>
          <a:ext cx="10758106" cy="5500405"/>
        </p:xfrm>
        <a:graphic>
          <a:graphicData uri="http://schemas.openxmlformats.org/drawingml/2006/table">
            <a:tbl>
              <a:tblPr firstCol="1">
                <a:tableStyleId>{5C22544A-7EE6-4342-B048-85BDC9FD1C3A}</a:tableStyleId>
              </a:tblPr>
              <a:tblGrid>
                <a:gridCol w="565591">
                  <a:extLst>
                    <a:ext uri="{9D8B030D-6E8A-4147-A177-3AD203B41FA5}">
                      <a16:colId xmlns:a16="http://schemas.microsoft.com/office/drawing/2014/main" val="2147021890"/>
                    </a:ext>
                  </a:extLst>
                </a:gridCol>
                <a:gridCol w="1369333">
                  <a:extLst>
                    <a:ext uri="{9D8B030D-6E8A-4147-A177-3AD203B41FA5}">
                      <a16:colId xmlns:a16="http://schemas.microsoft.com/office/drawing/2014/main" val="165947673"/>
                    </a:ext>
                  </a:extLst>
                </a:gridCol>
                <a:gridCol w="8823182">
                  <a:extLst>
                    <a:ext uri="{9D8B030D-6E8A-4147-A177-3AD203B41FA5}">
                      <a16:colId xmlns:a16="http://schemas.microsoft.com/office/drawing/2014/main" val="2983059404"/>
                    </a:ext>
                  </a:extLst>
                </a:gridCol>
              </a:tblGrid>
              <a:tr h="745731">
                <a:tc>
                  <a:txBody>
                    <a:bodyPr/>
                    <a:lstStyle/>
                    <a:p>
                      <a:pPr algn="ctr"/>
                      <a:r>
                        <a:rPr lang="en-US" sz="2000">
                          <a:solidFill>
                            <a:schemeClr val="tx1"/>
                          </a:solidFill>
                        </a:rPr>
                        <a:t>1</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Improved Prevention of Heart Failure</a:t>
                      </a:r>
                      <a:endParaRPr lang="en-GB" sz="1200" b="1">
                        <a:solidFill>
                          <a:schemeClr val="accent1"/>
                        </a:solidFill>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Heart failure is </a:t>
                      </a:r>
                      <a:r>
                        <a:rPr lang="en-US" sz="900" b="1" u="sng">
                          <a:solidFill>
                            <a:schemeClr val="bg2">
                              <a:lumMod val="75000"/>
                            </a:schemeClr>
                          </a:solidFill>
                          <a:latin typeface="Arial" panose="020B0604020202020204" pitchFamily="34" charset="0"/>
                          <a:cs typeface="Arial" panose="020B0604020202020204" pitchFamily="34" charset="0"/>
                        </a:rPr>
                        <a:t>not inevitable </a:t>
                      </a:r>
                      <a:r>
                        <a:rPr lang="en-US" sz="900">
                          <a:solidFill>
                            <a:schemeClr val="bg2">
                              <a:lumMod val="75000"/>
                            </a:schemeClr>
                          </a:solidFill>
                          <a:latin typeface="Arial" panose="020B0604020202020204" pitchFamily="34" charset="0"/>
                          <a:cs typeface="Arial" panose="020B0604020202020204" pitchFamily="34" charset="0"/>
                        </a:rPr>
                        <a:t>and there are a number of opportunities to reduce the severity and even prevent the onset of heart failure. It is important that patients are given timely lifestyle advice on regular physical activity, maintaining a healthy weight and diet and avoiding smoking, alcohol or drug abuse. For those with predisposing health conditions such as a previous heart attack, high blood pressure or diabetes (this is not a comprehensive list) optimising medical treatments and lifestyle interventions alongside advising that patients continue to take prescribed medication regularly will protect heart muscle function. For anyone identified with heart failure, secondary prevention in the form of cardiac rehabilitation is extremely important and all patients should be referred.</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434459822"/>
                  </a:ext>
                </a:extLst>
              </a:tr>
              <a:tr h="1008930">
                <a:tc>
                  <a:txBody>
                    <a:bodyPr/>
                    <a:lstStyle/>
                    <a:p>
                      <a:pPr algn="ctr"/>
                      <a:r>
                        <a:rPr lang="en-US" sz="2000">
                          <a:solidFill>
                            <a:schemeClr val="tx1"/>
                          </a:solidFill>
                        </a:rPr>
                        <a:t>2</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Early and rapid diagnosis</a:t>
                      </a:r>
                      <a:endParaRPr lang="en-GB" sz="1200" b="1">
                        <a:solidFill>
                          <a:schemeClr val="accent1"/>
                        </a:solidFill>
                      </a:endParaRPr>
                    </a:p>
                  </a:txBody>
                  <a:tcPr anchor="ctr">
                    <a:solidFill>
                      <a:schemeClr val="bg2">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a:solidFill>
                            <a:schemeClr val="bg2">
                              <a:lumMod val="75000"/>
                            </a:schemeClr>
                          </a:solidFill>
                          <a:latin typeface="Arial" panose="020B0604020202020204" pitchFamily="34" charset="0"/>
                          <a:cs typeface="Arial" panose="020B0604020202020204" pitchFamily="34" charset="0"/>
                        </a:rPr>
                        <a:t>The possibility of a heart failure syndrome should always be considered in the early assessment of the breathless patient. The simple and accessible blood test, NT-</a:t>
                      </a:r>
                      <a:r>
                        <a:rPr lang="en-US" sz="900" err="1">
                          <a:solidFill>
                            <a:schemeClr val="bg2">
                              <a:lumMod val="75000"/>
                            </a:schemeClr>
                          </a:solidFill>
                          <a:latin typeface="Arial" panose="020B0604020202020204" pitchFamily="34" charset="0"/>
                          <a:cs typeface="Arial" panose="020B0604020202020204" pitchFamily="34" charset="0"/>
                        </a:rPr>
                        <a:t>ProBNP</a:t>
                      </a:r>
                      <a:r>
                        <a:rPr lang="en-US" sz="900">
                          <a:solidFill>
                            <a:schemeClr val="bg2">
                              <a:lumMod val="75000"/>
                            </a:schemeClr>
                          </a:solidFill>
                          <a:latin typeface="Arial" panose="020B0604020202020204" pitchFamily="34" charset="0"/>
                          <a:cs typeface="Arial" panose="020B0604020202020204" pitchFamily="34" charset="0"/>
                        </a:rPr>
                        <a:t> (or BNP), provides high sensitivity for a diagnosis of heart failure and will be a first-line investigation in any breathlessness diagnostic pathway (which will have echocardiography and specialist assessment as an integral part). This approach (which could be done in CDC, community or secondary care setting)  will enable rapid recognition of patients with heart failure, allowing timely access to ongoing HF specialist care and heart failure treatments, which improve heart failure symptoms whilst significantly reducing morbidity and mortality. </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p>
                      <a:r>
                        <a:rPr lang="en-US" sz="900">
                          <a:solidFill>
                            <a:schemeClr val="bg2">
                              <a:lumMod val="75000"/>
                            </a:schemeClr>
                          </a:solidFill>
                          <a:latin typeface="Arial" panose="020B0604020202020204" pitchFamily="34" charset="0"/>
                          <a:cs typeface="Arial" panose="020B0604020202020204" pitchFamily="34" charset="0"/>
                        </a:rPr>
                        <a:t>BNP is B type Natriuretic Peptide. It has a high negative predictive value in the diagnosis of heart failure. It is released in response to ventricular stretch. It is raised by heart failure, as well as left ventricular hypertrophy, atrial fibrillation, sepsis, chronic hypoxia, respiratory causes such as PE and pulmonary hypertension, and renal failure, liver cirrhosis and digoxin. It can be reduced by ACE inhibitors, ARBs, MRAs, diuretics and treating obesity. </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2071342"/>
                  </a:ext>
                </a:extLst>
              </a:tr>
              <a:tr h="1111285">
                <a:tc>
                  <a:txBody>
                    <a:bodyPr/>
                    <a:lstStyle/>
                    <a:p>
                      <a:pPr algn="ctr"/>
                      <a:r>
                        <a:rPr lang="en-US" sz="2000">
                          <a:solidFill>
                            <a:schemeClr val="tx1"/>
                          </a:solidFill>
                        </a:rPr>
                        <a:t>3</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Optimisation of evidence based medical therapy</a:t>
                      </a:r>
                      <a:endParaRPr lang="en-GB" sz="1200" b="1">
                        <a:solidFill>
                          <a:schemeClr val="accent1"/>
                        </a:solidFill>
                      </a:endParaRPr>
                    </a:p>
                  </a:txBody>
                  <a:tcPr anchor="ctr">
                    <a:solidFill>
                      <a:schemeClr val="bg2">
                        <a:lumMod val="40000"/>
                        <a:lumOff val="60000"/>
                      </a:schemeClr>
                    </a:solidFill>
                  </a:tcPr>
                </a:tc>
                <a:tc>
                  <a:txBody>
                    <a:bodyPr/>
                    <a:lstStyle/>
                    <a:p>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In </a:t>
                      </a:r>
                      <a:r>
                        <a:rPr lang="en-GB"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HFrEF</a:t>
                      </a:r>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patients to ensure patients on ACEI/ARBs or ARNI, beta blockers, MRAs, SGLT2I and dose optimisation carried out.</a:t>
                      </a:r>
                    </a:p>
                    <a:p>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In </a:t>
                      </a:r>
                      <a:r>
                        <a:rPr lang="en-GB"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HFpEF</a:t>
                      </a:r>
                      <a:r>
                        <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patients to ensure on adequate antihypertensive therapy, myocardial ischaemia controlled, AF rate controlled and SGLT2I considered in appropriate patients.</a:t>
                      </a:r>
                    </a:p>
                  </a:txBody>
                  <a:tcPr>
                    <a:solidFill>
                      <a:srgbClr val="D6EBFA"/>
                    </a:solidFill>
                  </a:tcPr>
                </a:tc>
                <a:extLst>
                  <a:ext uri="{0D108BD9-81ED-4DB2-BD59-A6C34878D82A}">
                    <a16:rowId xmlns:a16="http://schemas.microsoft.com/office/drawing/2014/main" val="4279991895"/>
                  </a:ext>
                </a:extLst>
              </a:tr>
              <a:tr h="2193325">
                <a:tc>
                  <a:txBody>
                    <a:bodyPr/>
                    <a:lstStyle/>
                    <a:p>
                      <a:pPr algn="ctr"/>
                      <a:r>
                        <a:rPr lang="en-US" sz="2000">
                          <a:solidFill>
                            <a:schemeClr val="tx1"/>
                          </a:solidFill>
                        </a:rPr>
                        <a:t>4</a:t>
                      </a:r>
                      <a:endParaRPr lang="en-GB" sz="2000">
                        <a:solidFill>
                          <a:schemeClr val="tx1"/>
                        </a:solidFill>
                      </a:endParaRPr>
                    </a:p>
                  </a:txBody>
                  <a:tcPr anchor="ctr">
                    <a:solidFill>
                      <a:srgbClr val="0070C0"/>
                    </a:solidFill>
                  </a:tcPr>
                </a:tc>
                <a:tc>
                  <a:txBody>
                    <a:bodyPr/>
                    <a:lstStyle/>
                    <a:p>
                      <a:pPr algn="l"/>
                      <a:r>
                        <a:rPr lang="en-US" sz="1200" b="1">
                          <a:solidFill>
                            <a:schemeClr val="accent1"/>
                          </a:solidFill>
                        </a:rPr>
                        <a:t>Coordinated Patient Care to decrease mortality/ morbidity</a:t>
                      </a:r>
                      <a:endParaRPr lang="en-GB" sz="1200" b="1">
                        <a:solidFill>
                          <a:schemeClr val="accent1"/>
                        </a:solidFill>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In-patients should be reviewed by hospital Heart Failure Specialist Team prior to discharge for education and optimization of management.  Post discharge care should also include the involvement of the community HFSN team, patient self monitoring, and possible remote monitoring (including device monitoring ). All HF teams should have  a single point of contact hub available 24 hours a day (minimum dedicated answer machine facility).</a:t>
                      </a:r>
                    </a:p>
                    <a:p>
                      <a:r>
                        <a:rPr lang="en-US" sz="900" b="1">
                          <a:solidFill>
                            <a:schemeClr val="bg2">
                              <a:lumMod val="75000"/>
                            </a:schemeClr>
                          </a:solidFill>
                          <a:latin typeface="Arial" panose="020B0604020202020204" pitchFamily="34" charset="0"/>
                          <a:cs typeface="Arial" panose="020B0604020202020204" pitchFamily="34" charset="0"/>
                        </a:rPr>
                        <a:t>Best practice</a:t>
                      </a:r>
                    </a:p>
                    <a:p>
                      <a:r>
                        <a:rPr lang="en-US" sz="900">
                          <a:solidFill>
                            <a:schemeClr val="bg2">
                              <a:lumMod val="75000"/>
                            </a:schemeClr>
                          </a:solidFill>
                          <a:latin typeface="Arial" panose="020B0604020202020204" pitchFamily="34" charset="0"/>
                          <a:cs typeface="Arial" panose="020B0604020202020204" pitchFamily="34" charset="0"/>
                        </a:rPr>
                        <a:t>Patients should also have the ability to self care/manage and to contact named HF nurse/team from 24/7 single access hubs or other similar platforms – mobile devices, text/email/WhatsApp and allow for every accessibility need.</a:t>
                      </a:r>
                    </a:p>
                    <a:p>
                      <a:r>
                        <a:rPr lang="en-US" sz="900">
                          <a:solidFill>
                            <a:schemeClr val="bg2">
                              <a:lumMod val="75000"/>
                            </a:schemeClr>
                          </a:solidFill>
                          <a:latin typeface="Arial" panose="020B0604020202020204" pitchFamily="34" charset="0"/>
                          <a:cs typeface="Arial" panose="020B0604020202020204" pitchFamily="34" charset="0"/>
                        </a:rPr>
                        <a:t>All health and care professionals should have access 24/7 to advice about their patients.  Care pathway changes should ensure they consider interoperability of care records (shared care patient record) and link into any system wide work in this area. Robust communication lines should be in place between patients, primary care, community and secondary care HF specialty services.</a:t>
                      </a:r>
                    </a:p>
                    <a:p>
                      <a:r>
                        <a:rPr lang="en-US" sz="900" b="1">
                          <a:solidFill>
                            <a:schemeClr val="bg2">
                              <a:lumMod val="75000"/>
                            </a:schemeClr>
                          </a:solidFill>
                          <a:latin typeface="Arial" panose="020B0604020202020204" pitchFamily="34" charset="0"/>
                          <a:cs typeface="Arial" panose="020B0604020202020204" pitchFamily="34" charset="0"/>
                        </a:rPr>
                        <a:t>When patients or carers should to call for advice</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Any change in heart failure symptoms e.g. oedema, orthopnoea, weight gain, dizziness &amp; palpitations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Symptoms as a result of medication changes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999 if syncope, acute SOB at rest, sustained symptomatic tachycardia/bradycardia</a:t>
                      </a:r>
                    </a:p>
                    <a:p>
                      <a:r>
                        <a:rPr lang="en-US" sz="900" b="1">
                          <a:solidFill>
                            <a:schemeClr val="bg2">
                              <a:lumMod val="75000"/>
                            </a:schemeClr>
                          </a:solidFill>
                          <a:latin typeface="Arial" panose="020B0604020202020204" pitchFamily="34" charset="0"/>
                          <a:cs typeface="Arial" panose="020B0604020202020204" pitchFamily="34" charset="0"/>
                        </a:rPr>
                        <a:t>When GPs or other clinical colleagues should be called for advice</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Non-heart failure related symptoms</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Simple titration of heart failure medication as recommended by HF team</a:t>
                      </a:r>
                    </a:p>
                    <a:p>
                      <a:pPr marL="171450" indent="-171450">
                        <a:buFontTx/>
                        <a:buBlip>
                          <a:blip r:embed="rId2">
                            <a:extLst>
                              <a:ext uri="{96DAC541-7B7A-43D3-8B79-37D633B846F1}">
                                <asvg:svgBlip xmlns:asvg="http://schemas.microsoft.com/office/drawing/2016/SVG/main" r:embed="rId3"/>
                              </a:ext>
                            </a:extLst>
                          </a:blip>
                        </a:buBlip>
                      </a:pPr>
                      <a:r>
                        <a:rPr lang="en-US" sz="900">
                          <a:solidFill>
                            <a:schemeClr val="bg2">
                              <a:lumMod val="75000"/>
                            </a:schemeClr>
                          </a:solidFill>
                          <a:latin typeface="Arial" panose="020B0604020202020204" pitchFamily="34" charset="0"/>
                          <a:cs typeface="Arial" panose="020B0604020202020204" pitchFamily="34" charset="0"/>
                        </a:rPr>
                        <a:t>Once fully discharged from heart failure follow up, routine six-monthly medication and blood result review</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637622044"/>
                  </a:ext>
                </a:extLst>
              </a:tr>
            </a:tbl>
          </a:graphicData>
        </a:graphic>
      </p:graphicFrame>
      <p:pic>
        <p:nvPicPr>
          <p:cNvPr id="7" name="Picture 6">
            <a:extLst>
              <a:ext uri="{FF2B5EF4-FFF2-40B4-BE49-F238E27FC236}">
                <a16:creationId xmlns:a16="http://schemas.microsoft.com/office/drawing/2014/main" id="{789DCCF9-9CDF-F63A-45C7-341E47AD4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26" y="5797705"/>
            <a:ext cx="431661" cy="416477"/>
          </a:xfrm>
          <a:prstGeom prst="rect">
            <a:avLst/>
          </a:prstGeom>
        </p:spPr>
      </p:pic>
    </p:spTree>
    <p:extLst>
      <p:ext uri="{BB962C8B-B14F-4D97-AF65-F5344CB8AC3E}">
        <p14:creationId xmlns:p14="http://schemas.microsoft.com/office/powerpoint/2010/main" val="69942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tx1"/>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49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94764" y="6162583"/>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4" name="TextBox 3">
            <a:extLst>
              <a:ext uri="{FF2B5EF4-FFF2-40B4-BE49-F238E27FC236}">
                <a16:creationId xmlns:a16="http://schemas.microsoft.com/office/drawing/2014/main" id="{24E44D80-2FF2-A0DD-8457-DEC976E2DD36}"/>
              </a:ext>
            </a:extLst>
          </p:cNvPr>
          <p:cNvSpPr txBox="1"/>
          <p:nvPr/>
        </p:nvSpPr>
        <p:spPr>
          <a:xfrm>
            <a:off x="727102" y="13772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2A04D6F4-4E0E-0866-553B-6EEFB319AE31}"/>
              </a:ext>
            </a:extLst>
          </p:cNvPr>
          <p:cNvSpPr txBox="1"/>
          <p:nvPr/>
        </p:nvSpPr>
        <p:spPr>
          <a:xfrm>
            <a:off x="727102" y="703778"/>
            <a:ext cx="6094140" cy="553998"/>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2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endParaRPr lang="en-GB"/>
          </a:p>
          <a:p>
            <a:fld id="{3ABA7220-50FC-4B3D-BE9A-6091F6253B74}" type="slidenum">
              <a:rPr lang="en-GB" smtClean="0"/>
              <a:t>12</a:t>
            </a:fld>
            <a:endParaRPr lang="en-GB"/>
          </a:p>
        </p:txBody>
      </p:sp>
      <p:pic>
        <p:nvPicPr>
          <p:cNvPr id="10" name="Picture 9">
            <a:extLst>
              <a:ext uri="{FF2B5EF4-FFF2-40B4-BE49-F238E27FC236}">
                <a16:creationId xmlns:a16="http://schemas.microsoft.com/office/drawing/2014/main" id="{0B95ED1F-06FD-4DE9-12AF-9110A1AAA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8" name="TextBox 7">
            <a:extLst>
              <a:ext uri="{FF2B5EF4-FFF2-40B4-BE49-F238E27FC236}">
                <a16:creationId xmlns:a16="http://schemas.microsoft.com/office/drawing/2014/main" id="{ABAC2D0E-A32F-5E95-C366-7231193E1324}"/>
              </a:ext>
            </a:extLst>
          </p:cNvPr>
          <p:cNvSpPr txBox="1"/>
          <p:nvPr/>
        </p:nvSpPr>
        <p:spPr>
          <a:xfrm>
            <a:off x="3047189" y="3244334"/>
            <a:ext cx="6094378" cy="369332"/>
          </a:xfrm>
          <a:prstGeom prst="rect">
            <a:avLst/>
          </a:prstGeom>
          <a:noFill/>
        </p:spPr>
        <p:txBody>
          <a:bodyPr wrap="square">
            <a:spAutoFit/>
          </a:bodyPr>
          <a:lstStyle/>
          <a:p>
            <a:pPr algn="ctr"/>
            <a:r>
              <a:rPr lang="en-US" sz="1800">
                <a:solidFill>
                  <a:schemeClr val="tx2">
                    <a:lumMod val="40000"/>
                    <a:lumOff val="60000"/>
                  </a:schemeClr>
                </a:solidFill>
                <a:latin typeface="+mj-lt"/>
                <a:cs typeface="Arial" panose="020B0604020202020204" pitchFamily="34" charset="0"/>
              </a:rPr>
              <a:t>6</a:t>
            </a:r>
            <a:endParaRPr lang="en-GB" sz="1800">
              <a:solidFill>
                <a:schemeClr val="tx2">
                  <a:lumMod val="40000"/>
                  <a:lumOff val="60000"/>
                </a:schemeClr>
              </a:solidFill>
              <a:latin typeface="+mj-lt"/>
              <a:cs typeface="Arial" panose="020B0604020202020204" pitchFamily="34" charset="0"/>
            </a:endParaRPr>
          </a:p>
        </p:txBody>
      </p:sp>
      <p:graphicFrame>
        <p:nvGraphicFramePr>
          <p:cNvPr id="11" name="Table 10">
            <a:extLst>
              <a:ext uri="{FF2B5EF4-FFF2-40B4-BE49-F238E27FC236}">
                <a16:creationId xmlns:a16="http://schemas.microsoft.com/office/drawing/2014/main" id="{77BF9919-91FC-12CA-41AA-118D8786D87D}"/>
              </a:ext>
            </a:extLst>
          </p:cNvPr>
          <p:cNvGraphicFramePr>
            <a:graphicFrameLocks noGrp="1"/>
          </p:cNvGraphicFramePr>
          <p:nvPr>
            <p:extLst>
              <p:ext uri="{D42A27DB-BD31-4B8C-83A1-F6EECF244321}">
                <p14:modId xmlns:p14="http://schemas.microsoft.com/office/powerpoint/2010/main" val="840272157"/>
              </p:ext>
            </p:extLst>
          </p:nvPr>
        </p:nvGraphicFramePr>
        <p:xfrm>
          <a:off x="849415" y="1273051"/>
          <a:ext cx="10924831" cy="5267622"/>
        </p:xfrm>
        <a:graphic>
          <a:graphicData uri="http://schemas.openxmlformats.org/drawingml/2006/table">
            <a:tbl>
              <a:tblPr firstCol="1">
                <a:tableStyleId>{5C22544A-7EE6-4342-B048-85BDC9FD1C3A}</a:tableStyleId>
              </a:tblPr>
              <a:tblGrid>
                <a:gridCol w="564296">
                  <a:extLst>
                    <a:ext uri="{9D8B030D-6E8A-4147-A177-3AD203B41FA5}">
                      <a16:colId xmlns:a16="http://schemas.microsoft.com/office/drawing/2014/main" val="2147021890"/>
                    </a:ext>
                  </a:extLst>
                </a:gridCol>
                <a:gridCol w="1431296">
                  <a:extLst>
                    <a:ext uri="{9D8B030D-6E8A-4147-A177-3AD203B41FA5}">
                      <a16:colId xmlns:a16="http://schemas.microsoft.com/office/drawing/2014/main" val="165947673"/>
                    </a:ext>
                  </a:extLst>
                </a:gridCol>
                <a:gridCol w="8929239">
                  <a:extLst>
                    <a:ext uri="{9D8B030D-6E8A-4147-A177-3AD203B41FA5}">
                      <a16:colId xmlns:a16="http://schemas.microsoft.com/office/drawing/2014/main" val="2983059404"/>
                    </a:ext>
                  </a:extLst>
                </a:gridCol>
              </a:tblGrid>
              <a:tr h="1077514">
                <a:tc>
                  <a:txBody>
                    <a:bodyPr/>
                    <a:lstStyle/>
                    <a:p>
                      <a:pPr algn="ctr"/>
                      <a:r>
                        <a:rPr lang="en-US" sz="2000">
                          <a:solidFill>
                            <a:schemeClr val="tx1"/>
                          </a:solidFill>
                          <a:latin typeface="+mj-lt"/>
                          <a:cs typeface="Arial" panose="020B0604020202020204" pitchFamily="34" charset="0"/>
                        </a:rPr>
                        <a:t>5</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Enhance managing Co-morbidities and end of life care</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a:solidFill>
                            <a:schemeClr val="accent1"/>
                          </a:solidFill>
                          <a:latin typeface="Arial" panose="020B0604020202020204" pitchFamily="34" charset="0"/>
                          <a:cs typeface="Arial" panose="020B0604020202020204" pitchFamily="34" charset="0"/>
                        </a:rPr>
                        <a:t>Heart failure symptoms or clinical signs are often non-specific and exclusion of other causes or exacerbations of existing medical conditions is recommended. Symptoms and signs may present differently and may be more difficult to identify or interpret in e.g. obese patients, elderly or young.</a:t>
                      </a:r>
                    </a:p>
                    <a:p>
                      <a:endParaRPr lang="en-US" sz="900">
                        <a:solidFill>
                          <a:schemeClr val="accent1"/>
                        </a:solidFill>
                        <a:latin typeface="Arial" panose="020B0604020202020204" pitchFamily="34" charset="0"/>
                        <a:cs typeface="Arial" panose="020B0604020202020204" pitchFamily="34" charset="0"/>
                      </a:endParaRPr>
                    </a:p>
                    <a:p>
                      <a:r>
                        <a:rPr lang="en-US" sz="900">
                          <a:solidFill>
                            <a:schemeClr val="accent1"/>
                          </a:solidFill>
                          <a:latin typeface="Arial" panose="020B0604020202020204" pitchFamily="34" charset="0"/>
                          <a:cs typeface="Arial" panose="020B0604020202020204" pitchFamily="34" charset="0"/>
                        </a:rPr>
                        <a:t>When considering a move towards a palliative care focus, pre-existing conditions should be taken into account and a multidisciplinary approach should be applied. It is advised that the multidisciplinary team negotiate involvement depending on presenting symptoms; specialist palliative care services should be considered.</a:t>
                      </a:r>
                      <a:endParaRPr lang="en-US" sz="90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439431270"/>
                  </a:ext>
                </a:extLst>
              </a:tr>
              <a:tr h="2452748">
                <a:tc>
                  <a:txBody>
                    <a:bodyPr/>
                    <a:lstStyle/>
                    <a:p>
                      <a:pPr algn="ctr"/>
                      <a:r>
                        <a:rPr lang="en-US" sz="2000">
                          <a:solidFill>
                            <a:schemeClr val="tx1"/>
                          </a:solidFill>
                          <a:latin typeface="+mj-lt"/>
                          <a:cs typeface="Arial" panose="020B0604020202020204" pitchFamily="34" charset="0"/>
                        </a:rPr>
                        <a:t>6</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Minimise inappropriate cessation of HF therapy</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pPr marL="0" indent="0">
                        <a:buFontTx/>
                        <a:buNone/>
                      </a:pPr>
                      <a:r>
                        <a:rPr lang="en-US" sz="900">
                          <a:solidFill>
                            <a:schemeClr val="accent1"/>
                          </a:solidFill>
                          <a:latin typeface="Arial" panose="020B0604020202020204" pitchFamily="34" charset="0"/>
                          <a:cs typeface="Arial" panose="020B0604020202020204" pitchFamily="34" charset="0"/>
                        </a:rPr>
                        <a:t>To note the following guidance when managing renal function in heart failure patients:</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During initiation and titration of RAAS inhibitors, testing renal function is mandatory; a decline in renal function of UP TO 30% can be acceptable.</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During intercurrent illness, there is no evidence that stopping RAAS inhibitor is beneficial, but if patient is hypotensive, potassium rises above 6.0 mmol/L, or creatinine rises more than 30%, RAAS inhibitors should be reduced in dose or temporarily withheld. The HF specialist team should be consulted or informed of this decision as soon as practicable.</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The Renal Association &amp; Resuscitation Council recommendation for reassessment of patients with hyperkalaemia is for serum potassium levels &gt; 5.5 and treatment being required if they have hyperkalaemia associated ECG changes or if levels are &gt; 6.0. https://renal.org/sites/renal.org/files/ RENAL ASSOCIATION HYPERKALAEMIA GUIDELINE 2020.pdf – algorithms on pages 156–158 provide a summary.</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In patients with fluid retention, high doses of diuretic are needed and a decline in renal function is not an indication to reduce diuretic dose: if the patient remains congested, more diuretics are required.</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If the patient is hypovolaemic or hypotensive, diuretics should be stopped should be reviewed to ensure the minimum dose required to maintain </a:t>
                      </a:r>
                      <a:r>
                        <a:rPr lang="en-US" sz="900" err="1">
                          <a:solidFill>
                            <a:schemeClr val="accent1"/>
                          </a:solidFill>
                          <a:latin typeface="Arial" panose="020B0604020202020204" pitchFamily="34" charset="0"/>
                          <a:cs typeface="Arial" panose="020B0604020202020204" pitchFamily="34" charset="0"/>
                        </a:rPr>
                        <a:t>euvolaemia</a:t>
                      </a:r>
                      <a:r>
                        <a:rPr lang="en-US" sz="900">
                          <a:solidFill>
                            <a:schemeClr val="accent1"/>
                          </a:solidFill>
                          <a:latin typeface="Arial" panose="020B0604020202020204" pitchFamily="34" charset="0"/>
                          <a:cs typeface="Arial" panose="020B0604020202020204" pitchFamily="34" charset="0"/>
                        </a:rPr>
                        <a:t> is prescribed. A trial and error approach is appropriate providing adequate surveillance is in place.</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The only way to tell if a patient has fluid retention, is just right, or is hypovolaemic is to examine them clinically.</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Towards end-of-life, consider stopping RAAS inhibitors.</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RAAS inhibition has no known prognostic benefit in heart failure with preserved ejection fraction unless used to control hypertension to readings consistently &lt;130/80</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Efforts should be made to initiate, titrate and maintain patients with </a:t>
                      </a:r>
                      <a:r>
                        <a:rPr lang="en-US" sz="900" err="1">
                          <a:solidFill>
                            <a:schemeClr val="accent1"/>
                          </a:solidFill>
                          <a:latin typeface="Arial" panose="020B0604020202020204" pitchFamily="34" charset="0"/>
                          <a:cs typeface="Arial" panose="020B0604020202020204" pitchFamily="34" charset="0"/>
                        </a:rPr>
                        <a:t>HFrEF</a:t>
                      </a:r>
                      <a:r>
                        <a:rPr lang="en-US" sz="900">
                          <a:solidFill>
                            <a:schemeClr val="accent1"/>
                          </a:solidFill>
                          <a:latin typeface="Arial" panose="020B0604020202020204" pitchFamily="34" charset="0"/>
                          <a:cs typeface="Arial" panose="020B0604020202020204" pitchFamily="34" charset="0"/>
                        </a:rPr>
                        <a:t> on RAAS inhibitor treatment, whether during intercurrent illness or worsening heart failure.</a:t>
                      </a:r>
                    </a:p>
                    <a:p>
                      <a:pPr marL="171450" indent="-171450">
                        <a:buFontTx/>
                        <a:buBlip>
                          <a:blip r:embed="rId3">
                            <a:extLst>
                              <a:ext uri="{96DAC541-7B7A-43D3-8B79-37D633B846F1}">
                                <asvg:svgBlip xmlns:asvg="http://schemas.microsoft.com/office/drawing/2016/SVG/main" r:embed="rId4"/>
                              </a:ext>
                            </a:extLst>
                          </a:blip>
                        </a:buBlip>
                      </a:pPr>
                      <a:r>
                        <a:rPr lang="en-US" sz="900">
                          <a:solidFill>
                            <a:schemeClr val="accent1"/>
                          </a:solidFill>
                          <a:latin typeface="Arial" panose="020B0604020202020204" pitchFamily="34" charset="0"/>
                          <a:cs typeface="Arial" panose="020B0604020202020204" pitchFamily="34" charset="0"/>
                        </a:rPr>
                        <a:t>Clark AL, Kalra PR, Petrie MC, et al - Change in renal function associated with drug treatment in heart failure: national guidance. Heart 2019;105:904-910</a:t>
                      </a:r>
                      <a:endParaRPr lang="en-US" sz="90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434459822"/>
                  </a:ext>
                </a:extLst>
              </a:tr>
              <a:tr h="742288">
                <a:tc>
                  <a:txBody>
                    <a:bodyPr/>
                    <a:lstStyle/>
                    <a:p>
                      <a:pPr algn="ctr"/>
                      <a:r>
                        <a:rPr lang="en-US" sz="2000">
                          <a:solidFill>
                            <a:schemeClr val="tx1"/>
                          </a:solidFill>
                          <a:latin typeface="+mj-lt"/>
                          <a:cs typeface="Arial" panose="020B0604020202020204" pitchFamily="34" charset="0"/>
                        </a:rPr>
                        <a:t>7</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Enhance Cardiac Rehabilitation uptake</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a:solidFill>
                            <a:schemeClr val="accent1"/>
                          </a:solidFill>
                          <a:latin typeface="Arial" panose="020B0604020202020204" pitchFamily="34" charset="0"/>
                          <a:cs typeface="Arial" panose="020B0604020202020204" pitchFamily="34" charset="0"/>
                        </a:rPr>
                        <a:t>All patients with heart failure symptoms and a confirmed diagnosis of either </a:t>
                      </a:r>
                      <a:r>
                        <a:rPr lang="en-US" sz="900" err="1">
                          <a:solidFill>
                            <a:schemeClr val="accent1"/>
                          </a:solidFill>
                          <a:latin typeface="Arial" panose="020B0604020202020204" pitchFamily="34" charset="0"/>
                          <a:cs typeface="Arial" panose="020B0604020202020204" pitchFamily="34" charset="0"/>
                        </a:rPr>
                        <a:t>HFrEF</a:t>
                      </a:r>
                      <a:r>
                        <a:rPr lang="en-US" sz="900">
                          <a:solidFill>
                            <a:schemeClr val="accent1"/>
                          </a:solidFill>
                          <a:latin typeface="Arial" panose="020B0604020202020204" pitchFamily="34" charset="0"/>
                          <a:cs typeface="Arial" panose="020B0604020202020204" pitchFamily="34" charset="0"/>
                        </a:rPr>
                        <a:t> or </a:t>
                      </a:r>
                      <a:r>
                        <a:rPr lang="en-US" sz="900" err="1">
                          <a:solidFill>
                            <a:schemeClr val="accent1"/>
                          </a:solidFill>
                          <a:latin typeface="Arial" panose="020B0604020202020204" pitchFamily="34" charset="0"/>
                          <a:cs typeface="Arial" panose="020B0604020202020204" pitchFamily="34" charset="0"/>
                        </a:rPr>
                        <a:t>HFpEF</a:t>
                      </a:r>
                      <a:r>
                        <a:rPr lang="en-US" sz="900">
                          <a:solidFill>
                            <a:schemeClr val="accent1"/>
                          </a:solidFill>
                          <a:latin typeface="Arial" panose="020B0604020202020204" pitchFamily="34" charset="0"/>
                          <a:cs typeface="Arial" panose="020B0604020202020204" pitchFamily="34" charset="0"/>
                        </a:rPr>
                        <a:t> should  be offered cardiac rehabilitation (CR). For patients with </a:t>
                      </a:r>
                      <a:r>
                        <a:rPr lang="en-US" sz="900" err="1">
                          <a:solidFill>
                            <a:schemeClr val="accent1"/>
                          </a:solidFill>
                          <a:latin typeface="Arial" panose="020B0604020202020204" pitchFamily="34" charset="0"/>
                          <a:cs typeface="Arial" panose="020B0604020202020204" pitchFamily="34" charset="0"/>
                        </a:rPr>
                        <a:t>HFrEF</a:t>
                      </a:r>
                      <a:r>
                        <a:rPr lang="en-US" sz="900">
                          <a:solidFill>
                            <a:schemeClr val="accent1"/>
                          </a:solidFill>
                          <a:latin typeface="Arial" panose="020B0604020202020204" pitchFamily="34" charset="0"/>
                          <a:cs typeface="Arial" panose="020B0604020202020204" pitchFamily="34" charset="0"/>
                        </a:rPr>
                        <a:t>, attending and completing a course of exercise-based CR has been shown to dramatically reduce unplanned hospital admissions (any cause and HF-related) and improve quality of life. For patients with </a:t>
                      </a:r>
                      <a:r>
                        <a:rPr lang="en-US" sz="900" err="1">
                          <a:solidFill>
                            <a:schemeClr val="accent1"/>
                          </a:solidFill>
                          <a:latin typeface="Arial" panose="020B0604020202020204" pitchFamily="34" charset="0"/>
                          <a:cs typeface="Arial" panose="020B0604020202020204" pitchFamily="34" charset="0"/>
                        </a:rPr>
                        <a:t>HFpEF</a:t>
                      </a:r>
                      <a:r>
                        <a:rPr lang="en-US" sz="900">
                          <a:solidFill>
                            <a:schemeClr val="accent1"/>
                          </a:solidFill>
                          <a:latin typeface="Arial" panose="020B0604020202020204" pitchFamily="34" charset="0"/>
                          <a:cs typeface="Arial" panose="020B0604020202020204" pitchFamily="34" charset="0"/>
                        </a:rPr>
                        <a:t>, CR results in improved exercise capacity and quality of life.  CR should commence as soon as possible once the diagnosis has been confirmed and if/when acute hospital care is not required.</a:t>
                      </a:r>
                      <a:endParaRPr lang="en-US" sz="900">
                        <a:solidFill>
                          <a:schemeClr val="accent1"/>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32071342"/>
                  </a:ext>
                </a:extLst>
              </a:tr>
              <a:tr h="875981">
                <a:tc>
                  <a:txBody>
                    <a:bodyPr/>
                    <a:lstStyle/>
                    <a:p>
                      <a:pPr algn="ctr"/>
                      <a:r>
                        <a:rPr lang="en-US" sz="2000">
                          <a:solidFill>
                            <a:schemeClr val="tx1"/>
                          </a:solidFill>
                          <a:latin typeface="+mj-lt"/>
                          <a:cs typeface="Arial" panose="020B0604020202020204" pitchFamily="34" charset="0"/>
                        </a:rPr>
                        <a:t>8</a:t>
                      </a:r>
                      <a:endParaRPr lang="en-GB" sz="2000">
                        <a:solidFill>
                          <a:schemeClr val="tx1"/>
                        </a:solidFill>
                        <a:latin typeface="+mj-lt"/>
                        <a:cs typeface="Arial" panose="020B0604020202020204" pitchFamily="34" charset="0"/>
                      </a:endParaRPr>
                    </a:p>
                  </a:txBody>
                  <a:tcPr anchor="ctr">
                    <a:solidFill>
                      <a:srgbClr val="0070C0"/>
                    </a:solidFill>
                  </a:tcPr>
                </a:tc>
                <a:tc>
                  <a:txBody>
                    <a:bodyPr/>
                    <a:lstStyle/>
                    <a:p>
                      <a:pPr algn="l"/>
                      <a:r>
                        <a:rPr lang="en-US" sz="1200" b="1">
                          <a:solidFill>
                            <a:schemeClr val="accent1"/>
                          </a:solidFill>
                          <a:latin typeface="+mj-lt"/>
                          <a:cs typeface="Arial" panose="020B0604020202020204" pitchFamily="34" charset="0"/>
                        </a:rPr>
                        <a:t>Improve access to advanced  therapy</a:t>
                      </a:r>
                      <a:endParaRPr lang="en-GB" sz="1200" b="1">
                        <a:solidFill>
                          <a:schemeClr val="accent1"/>
                        </a:solidFill>
                        <a:latin typeface="+mj-lt"/>
                        <a:cs typeface="Arial" panose="020B0604020202020204" pitchFamily="34" charset="0"/>
                      </a:endParaRPr>
                    </a:p>
                  </a:txBody>
                  <a:tcPr anchor="ctr">
                    <a:solidFill>
                      <a:schemeClr val="bg2">
                        <a:lumMod val="40000"/>
                        <a:lumOff val="60000"/>
                      </a:schemeClr>
                    </a:solidFill>
                  </a:tcPr>
                </a:tc>
                <a:tc>
                  <a:txBody>
                    <a:bodyPr/>
                    <a:lstStyle/>
                    <a:p>
                      <a:r>
                        <a:rPr lang="en-US" sz="900">
                          <a:solidFill>
                            <a:schemeClr val="accent1"/>
                          </a:solidFill>
                          <a:latin typeface="Arial" panose="020B0604020202020204" pitchFamily="34" charset="0"/>
                          <a:cs typeface="Arial" panose="020B0604020202020204" pitchFamily="34" charset="0"/>
                        </a:rPr>
                        <a:t>Consider HF patients for </a:t>
                      </a:r>
                    </a:p>
                    <a:p>
                      <a:r>
                        <a:rPr lang="en-US" sz="900">
                          <a:solidFill>
                            <a:schemeClr val="accent1"/>
                          </a:solidFill>
                          <a:latin typeface="Arial" panose="020B0604020202020204" pitchFamily="34" charset="0"/>
                          <a:cs typeface="Arial" panose="020B0604020202020204" pitchFamily="34" charset="0"/>
                        </a:rPr>
                        <a:t>a. CRT-P /CRT-D /ICD/SICD in appropriate patients.</a:t>
                      </a:r>
                    </a:p>
                    <a:p>
                      <a:r>
                        <a:rPr lang="en-US" sz="900">
                          <a:solidFill>
                            <a:schemeClr val="accent1"/>
                          </a:solidFill>
                          <a:latin typeface="Arial" panose="020B0604020202020204" pitchFamily="34" charset="0"/>
                          <a:cs typeface="Arial" panose="020B0604020202020204" pitchFamily="34" charset="0"/>
                        </a:rPr>
                        <a:t>b. AF ablation may be a consideration in patients with HF symptoms and poor control of heart rate</a:t>
                      </a:r>
                    </a:p>
                    <a:p>
                      <a:r>
                        <a:rPr lang="en-US" sz="900">
                          <a:solidFill>
                            <a:schemeClr val="accent1"/>
                          </a:solidFill>
                          <a:latin typeface="Arial" panose="020B0604020202020204" pitchFamily="34" charset="0"/>
                          <a:cs typeface="Arial" panose="020B0604020202020204" pitchFamily="34" charset="0"/>
                        </a:rPr>
                        <a:t>c. Revascularisation in those with ischaemic symptoms</a:t>
                      </a:r>
                    </a:p>
                    <a:p>
                      <a:r>
                        <a:rPr lang="en-US" sz="900">
                          <a:solidFill>
                            <a:schemeClr val="accent1"/>
                          </a:solidFill>
                          <a:latin typeface="Arial" panose="020B0604020202020204" pitchFamily="34" charset="0"/>
                          <a:cs typeface="Arial" panose="020B0604020202020204" pitchFamily="34" charset="0"/>
                        </a:rPr>
                        <a:t>d. Surgical/transcatheter intervention in those with significant valvular heart disease</a:t>
                      </a:r>
                    </a:p>
                    <a:p>
                      <a:r>
                        <a:rPr lang="en-US" sz="900">
                          <a:solidFill>
                            <a:schemeClr val="accent1"/>
                          </a:solidFill>
                          <a:latin typeface="Arial" panose="020B0604020202020204" pitchFamily="34" charset="0"/>
                          <a:cs typeface="Arial" panose="020B0604020202020204" pitchFamily="34" charset="0"/>
                        </a:rPr>
                        <a:t>e. Early referral to transplant centre for appropriate patients</a:t>
                      </a:r>
                    </a:p>
                  </a:txBody>
                  <a:tcPr>
                    <a:solidFill>
                      <a:srgbClr val="D6EBFA"/>
                    </a:solidFill>
                  </a:tcPr>
                </a:tc>
                <a:extLst>
                  <a:ext uri="{0D108BD9-81ED-4DB2-BD59-A6C34878D82A}">
                    <a16:rowId xmlns:a16="http://schemas.microsoft.com/office/drawing/2014/main" val="4279991895"/>
                  </a:ext>
                </a:extLst>
              </a:tr>
            </a:tbl>
          </a:graphicData>
        </a:graphic>
      </p:graphicFrame>
    </p:spTree>
    <p:extLst>
      <p:ext uri="{BB962C8B-B14F-4D97-AF65-F5344CB8AC3E}">
        <p14:creationId xmlns:p14="http://schemas.microsoft.com/office/powerpoint/2010/main" val="140562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09804" y="616359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09804" y="620379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4" name="TextBox 3">
            <a:extLst>
              <a:ext uri="{FF2B5EF4-FFF2-40B4-BE49-F238E27FC236}">
                <a16:creationId xmlns:a16="http://schemas.microsoft.com/office/drawing/2014/main" id="{24E44D80-2FF2-A0DD-8457-DEC976E2DD36}"/>
              </a:ext>
            </a:extLst>
          </p:cNvPr>
          <p:cNvSpPr txBox="1"/>
          <p:nvPr/>
        </p:nvSpPr>
        <p:spPr>
          <a:xfrm>
            <a:off x="633584" y="146831"/>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cs typeface="Arial" panose="020B0604020202020204" pitchFamily="34" charset="0"/>
              </a:rPr>
              <a:t>Key Areas for Improvement</a:t>
            </a:r>
            <a:endParaRPr lang="en-GB" sz="3200" b="1">
              <a:solidFill>
                <a:srgbClr val="0070C0"/>
              </a:solidFill>
              <a:effectLst>
                <a:outerShdw blurRad="38100" dist="38100" dir="2700000" algn="tl">
                  <a:srgbClr val="000000">
                    <a:alpha val="43137"/>
                  </a:srgbClr>
                </a:outerShdw>
              </a:effectLst>
              <a:latin typeface="+mj-lt"/>
              <a:cs typeface="Arial" panose="020B0604020202020204" pitchFamily="34" charset="0"/>
            </a:endParaRPr>
          </a:p>
        </p:txBody>
      </p:sp>
      <p:sp>
        <p:nvSpPr>
          <p:cNvPr id="6" name="TextBox 5">
            <a:extLst>
              <a:ext uri="{FF2B5EF4-FFF2-40B4-BE49-F238E27FC236}">
                <a16:creationId xmlns:a16="http://schemas.microsoft.com/office/drawing/2014/main" id="{2A04D6F4-4E0E-0866-553B-6EEFB319AE31}"/>
              </a:ext>
            </a:extLst>
          </p:cNvPr>
          <p:cNvSpPr txBox="1"/>
          <p:nvPr/>
        </p:nvSpPr>
        <p:spPr>
          <a:xfrm>
            <a:off x="633584" y="814609"/>
            <a:ext cx="6094140" cy="584775"/>
          </a:xfrm>
          <a:prstGeom prst="rect">
            <a:avLst/>
          </a:prstGeom>
          <a:noFill/>
        </p:spPr>
        <p:txBody>
          <a:bodyPr wrap="square">
            <a:spAutoFit/>
          </a:bodyPr>
          <a:lstStyle/>
          <a:p>
            <a:r>
              <a:rPr lang="en-US" b="1">
                <a:solidFill>
                  <a:schemeClr val="bg1"/>
                </a:solidFill>
                <a:ea typeface="Gadugi" panose="020B0502040204020203" pitchFamily="34" charset="0"/>
                <a:cs typeface="Arial" panose="020B0604020202020204" pitchFamily="34" charset="0"/>
              </a:rPr>
              <a:t>10 key areas for improvement and focus</a:t>
            </a:r>
          </a:p>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Improving heart failure services for people </a:t>
            </a:r>
            <a:endParaRPr lang="en-GB" sz="1400" b="1">
              <a:solidFill>
                <a:srgbClr val="0070C0"/>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13</a:t>
            </a:fld>
            <a:endParaRPr lang="en-GB"/>
          </a:p>
        </p:txBody>
      </p:sp>
      <p:pic>
        <p:nvPicPr>
          <p:cNvPr id="10" name="Picture 9">
            <a:extLst>
              <a:ext uri="{FF2B5EF4-FFF2-40B4-BE49-F238E27FC236}">
                <a16:creationId xmlns:a16="http://schemas.microsoft.com/office/drawing/2014/main" id="{722BD443-B687-D882-22CE-7189AE9C1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graphicFrame>
        <p:nvGraphicFramePr>
          <p:cNvPr id="7" name="Table 6">
            <a:extLst>
              <a:ext uri="{FF2B5EF4-FFF2-40B4-BE49-F238E27FC236}">
                <a16:creationId xmlns:a16="http://schemas.microsoft.com/office/drawing/2014/main" id="{B1924172-A7E8-713D-6774-5B37AED94239}"/>
              </a:ext>
            </a:extLst>
          </p:cNvPr>
          <p:cNvGraphicFramePr>
            <a:graphicFrameLocks noGrp="1"/>
          </p:cNvGraphicFramePr>
          <p:nvPr>
            <p:extLst>
              <p:ext uri="{D42A27DB-BD31-4B8C-83A1-F6EECF244321}">
                <p14:modId xmlns:p14="http://schemas.microsoft.com/office/powerpoint/2010/main" val="2309777258"/>
              </p:ext>
            </p:extLst>
          </p:nvPr>
        </p:nvGraphicFramePr>
        <p:xfrm>
          <a:off x="737624" y="1623904"/>
          <a:ext cx="10767821" cy="1737360"/>
        </p:xfrm>
        <a:graphic>
          <a:graphicData uri="http://schemas.openxmlformats.org/drawingml/2006/table">
            <a:tbl>
              <a:tblPr firstCol="1">
                <a:tableStyleId>{5C22544A-7EE6-4342-B048-85BDC9FD1C3A}</a:tableStyleId>
              </a:tblPr>
              <a:tblGrid>
                <a:gridCol w="556186">
                  <a:extLst>
                    <a:ext uri="{9D8B030D-6E8A-4147-A177-3AD203B41FA5}">
                      <a16:colId xmlns:a16="http://schemas.microsoft.com/office/drawing/2014/main" val="495191751"/>
                    </a:ext>
                  </a:extLst>
                </a:gridCol>
                <a:gridCol w="1584717">
                  <a:extLst>
                    <a:ext uri="{9D8B030D-6E8A-4147-A177-3AD203B41FA5}">
                      <a16:colId xmlns:a16="http://schemas.microsoft.com/office/drawing/2014/main" val="1660384388"/>
                    </a:ext>
                  </a:extLst>
                </a:gridCol>
                <a:gridCol w="8626918">
                  <a:extLst>
                    <a:ext uri="{9D8B030D-6E8A-4147-A177-3AD203B41FA5}">
                      <a16:colId xmlns:a16="http://schemas.microsoft.com/office/drawing/2014/main" val="2926243919"/>
                    </a:ext>
                  </a:extLst>
                </a:gridCol>
              </a:tblGrid>
              <a:tr h="780275">
                <a:tc>
                  <a:txBody>
                    <a:bodyPr/>
                    <a:lstStyle/>
                    <a:p>
                      <a:pPr algn="ctr"/>
                      <a:r>
                        <a:rPr lang="en-US" sz="2400">
                          <a:solidFill>
                            <a:schemeClr val="tx1"/>
                          </a:solidFill>
                        </a:rPr>
                        <a:t>9</a:t>
                      </a:r>
                      <a:endParaRPr lang="en-GB" sz="2400">
                        <a:solidFill>
                          <a:schemeClr val="tx1"/>
                        </a:solidFill>
                      </a:endParaRPr>
                    </a:p>
                  </a:txBody>
                  <a:tcPr anchor="ctr">
                    <a:solidFill>
                      <a:srgbClr val="0070C0"/>
                    </a:solidFill>
                  </a:tcPr>
                </a:tc>
                <a:tc>
                  <a:txBody>
                    <a:bodyPr/>
                    <a:lstStyle/>
                    <a:p>
                      <a:pPr algn="l"/>
                      <a:r>
                        <a:rPr lang="en-US" sz="1200" b="1">
                          <a:solidFill>
                            <a:srgbClr val="002060"/>
                          </a:solidFill>
                          <a:latin typeface="+mj-lt"/>
                        </a:rPr>
                        <a:t>Improve Acute/ Decompensated Heart Failure Outcomes</a:t>
                      </a:r>
                      <a:endParaRPr lang="en-GB" sz="1200" b="1">
                        <a:solidFill>
                          <a:srgbClr val="002060"/>
                        </a:solidFill>
                        <a:latin typeface="+mj-lt"/>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panose="020B0604020202020204" pitchFamily="34" charset="0"/>
                          <a:cs typeface="Arial" panose="020B0604020202020204" pitchFamily="34" charset="0"/>
                        </a:rPr>
                        <a:t>Acutely Decompensated Heart Failure is the rapid worsening of symptoms and/or signs of HF—as a de novo presentation or in a known HF patient—that warrant immediate medical intervention. Early intervention in the community in those with known heart failure (up-titration of therapy including iv diuretics). </a:t>
                      </a:r>
                    </a:p>
                    <a:p>
                      <a:r>
                        <a:rPr lang="en-US" sz="900">
                          <a:solidFill>
                            <a:schemeClr val="bg2">
                              <a:lumMod val="75000"/>
                            </a:schemeClr>
                          </a:solidFill>
                          <a:latin typeface="Arial"/>
                          <a:cs typeface="Arial"/>
                        </a:rPr>
                        <a:t>Effective treatment of any precipitating factors e.g. infection, fast AF, myocardial </a:t>
                      </a:r>
                      <a:r>
                        <a:rPr lang="en-US" sz="900" err="1">
                          <a:solidFill>
                            <a:schemeClr val="bg2">
                              <a:lumMod val="75000"/>
                            </a:schemeClr>
                          </a:solidFill>
                          <a:latin typeface="Arial"/>
                          <a:cs typeface="Arial"/>
                        </a:rPr>
                        <a:t>ischaemia</a:t>
                      </a:r>
                      <a:r>
                        <a:rPr lang="en-US" sz="900">
                          <a:solidFill>
                            <a:schemeClr val="bg2">
                              <a:lumMod val="75000"/>
                            </a:schemeClr>
                          </a:solidFill>
                          <a:latin typeface="Arial"/>
                          <a:cs typeface="Arial"/>
                        </a:rPr>
                        <a:t>/infarction, significant valvular heart disease.</a:t>
                      </a:r>
                    </a:p>
                    <a:p>
                      <a:pPr lvl="0">
                        <a:buNone/>
                      </a:pPr>
                      <a:r>
                        <a:rPr lang="en-US" sz="900">
                          <a:solidFill>
                            <a:schemeClr val="bg2">
                              <a:lumMod val="75000"/>
                            </a:schemeClr>
                          </a:solidFill>
                          <a:latin typeface="Arial"/>
                          <a:cs typeface="Arial"/>
                        </a:rPr>
                        <a:t>Specialist HF review whilst inpatient.</a:t>
                      </a:r>
                      <a:endParaRPr lang="en-US"/>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Minimise readmissions – early reassessment and treatment up-titration in the community/primary care by HF team.</a:t>
                      </a:r>
                      <a:endParaRPr lang="en-GB"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2334301176"/>
                  </a:ext>
                </a:extLst>
              </a:tr>
              <a:tr h="705752">
                <a:tc>
                  <a:txBody>
                    <a:bodyPr/>
                    <a:lstStyle/>
                    <a:p>
                      <a:pPr algn="ctr"/>
                      <a:r>
                        <a:rPr lang="en-US" sz="2400">
                          <a:solidFill>
                            <a:schemeClr val="tx1"/>
                          </a:solidFill>
                        </a:rPr>
                        <a:t>10</a:t>
                      </a:r>
                      <a:endParaRPr lang="en-GB" sz="2400">
                        <a:solidFill>
                          <a:schemeClr val="tx1"/>
                        </a:solidFill>
                      </a:endParaRPr>
                    </a:p>
                  </a:txBody>
                  <a:tcPr anchor="ctr">
                    <a:solidFill>
                      <a:srgbClr val="0070C0"/>
                    </a:solidFill>
                  </a:tcPr>
                </a:tc>
                <a:tc>
                  <a:txBody>
                    <a:bodyPr/>
                    <a:lstStyle/>
                    <a:p>
                      <a:pPr algn="l"/>
                      <a:r>
                        <a:rPr lang="en-US" sz="1200" b="1">
                          <a:solidFill>
                            <a:srgbClr val="002060"/>
                          </a:solidFill>
                          <a:latin typeface="+mj-lt"/>
                        </a:rPr>
                        <a:t>Enhance patient self care: Minimise patient visits</a:t>
                      </a:r>
                      <a:endParaRPr lang="en-GB" sz="1200" b="1">
                        <a:solidFill>
                          <a:srgbClr val="002060"/>
                        </a:solidFill>
                        <a:latin typeface="+mj-lt"/>
                      </a:endParaRPr>
                    </a:p>
                  </a:txBody>
                  <a:tcPr anchor="ctr">
                    <a:solidFill>
                      <a:schemeClr val="bg2">
                        <a:lumMod val="40000"/>
                        <a:lumOff val="60000"/>
                      </a:schemeClr>
                    </a:solidFill>
                  </a:tcPr>
                </a:tc>
                <a:tc>
                  <a:txBody>
                    <a:bodyPr/>
                    <a:lstStyle/>
                    <a:p>
                      <a:r>
                        <a:rPr lang="en-US" sz="900">
                          <a:solidFill>
                            <a:schemeClr val="bg2">
                              <a:lumMod val="75000"/>
                            </a:schemeClr>
                          </a:solidFill>
                          <a:latin typeface="Arial"/>
                          <a:ea typeface="Gadugi"/>
                          <a:cs typeface="Arial"/>
                        </a:rPr>
                        <a:t>Encourage patient self care and patient digital monitoring and early interaction with HF service (daily weight, patient passport/EPR, HF at home </a:t>
                      </a:r>
                      <a:r>
                        <a:rPr lang="en-US" sz="900" err="1">
                          <a:solidFill>
                            <a:schemeClr val="bg2">
                              <a:lumMod val="75000"/>
                            </a:schemeClr>
                          </a:solidFill>
                          <a:latin typeface="Arial"/>
                          <a:ea typeface="Gadugi"/>
                          <a:cs typeface="Arial"/>
                        </a:rPr>
                        <a:t>etc</a:t>
                      </a:r>
                      <a:r>
                        <a:rPr lang="en-US" sz="900">
                          <a:solidFill>
                            <a:schemeClr val="bg2">
                              <a:lumMod val="75000"/>
                            </a:schemeClr>
                          </a:solidFill>
                          <a:latin typeface="Arial"/>
                          <a:ea typeface="Gadugi"/>
                          <a:cs typeface="Arial"/>
                        </a:rPr>
                        <a:t>)</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Early community interventions (increase diuretics, referral to ambulatory iv diuretic clinic etc.)</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Enhanced patient self-care by supportive monitoring of patients </a:t>
                      </a:r>
                      <a:r>
                        <a:rPr lang="en-US" sz="900" err="1">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eg.</a:t>
                      </a:r>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 Heart Failure @ Home or virtual wards (where available)</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Support GP/community HCP monitoring of patients through utilization of heart failure advice and guidance platforms</a:t>
                      </a:r>
                    </a:p>
                    <a:p>
                      <a:r>
                        <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rPr>
                        <a:t>Improve communications between patient, primary care, community and secondary care.</a:t>
                      </a:r>
                    </a:p>
                    <a:p>
                      <a:endParaRPr lang="en-US" sz="900">
                        <a:solidFill>
                          <a:schemeClr val="bg2">
                            <a:lumMod val="75000"/>
                          </a:schemeClr>
                        </a:solidFill>
                        <a:latin typeface="Arial" panose="020B0604020202020204" pitchFamily="34" charset="0"/>
                        <a:ea typeface="Gadugi" panose="020B0502040204020203" pitchFamily="34" charset="0"/>
                        <a:cs typeface="Arial" panose="020B0604020202020204" pitchFamily="34" charset="0"/>
                      </a:endParaRPr>
                    </a:p>
                  </a:txBody>
                  <a:tcPr>
                    <a:solidFill>
                      <a:srgbClr val="D6EBFA"/>
                    </a:solidFill>
                  </a:tcPr>
                </a:tc>
                <a:extLst>
                  <a:ext uri="{0D108BD9-81ED-4DB2-BD59-A6C34878D82A}">
                    <a16:rowId xmlns:a16="http://schemas.microsoft.com/office/drawing/2014/main" val="1253467774"/>
                  </a:ext>
                </a:extLst>
              </a:tr>
            </a:tbl>
          </a:graphicData>
        </a:graphic>
      </p:graphicFrame>
    </p:spTree>
    <p:extLst>
      <p:ext uri="{BB962C8B-B14F-4D97-AF65-F5344CB8AC3E}">
        <p14:creationId xmlns:p14="http://schemas.microsoft.com/office/powerpoint/2010/main" val="417230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4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69806"/>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14</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686556" y="1294210"/>
            <a:ext cx="10981570" cy="5039943"/>
          </a:xfrm>
          <a:prstGeom prst="rect">
            <a:avLst/>
          </a:prstGeom>
          <a:noFill/>
        </p:spPr>
        <p:txBody>
          <a:bodyPr wrap="square" lIns="91440" tIns="45720" rIns="91440" bIns="45720" numCol="3" spcCol="180000" rtlCol="0" anchor="t">
            <a:normAutofit/>
          </a:bodyPr>
          <a:lstStyle/>
          <a:p>
            <a:pPr algn="just"/>
            <a:r>
              <a:rPr lang="en-US" sz="1300" b="1">
                <a:solidFill>
                  <a:schemeClr val="accent2">
                    <a:lumMod val="60000"/>
                    <a:lumOff val="40000"/>
                  </a:schemeClr>
                </a:solidFill>
                <a:effectLst/>
                <a:latin typeface="Arial" panose="020B0604020202020204" pitchFamily="34" charset="0"/>
                <a:cs typeface="Arial" panose="020B0604020202020204" pitchFamily="34" charset="0"/>
              </a:rPr>
              <a:t>Heart Failure </a:t>
            </a:r>
          </a:p>
          <a:p>
            <a:pPr algn="just"/>
            <a:endParaRPr lang="en-US" sz="900">
              <a:solidFill>
                <a:schemeClr val="bg1"/>
              </a:solidFill>
              <a:effectLst/>
              <a:latin typeface="Arial" panose="020B0604020202020204" pitchFamily="34" charset="0"/>
              <a:cs typeface="Arial" panose="020B0604020202020204" pitchFamily="34" charset="0"/>
            </a:endParaRPr>
          </a:p>
          <a:p>
            <a:pPr algn="just"/>
            <a:r>
              <a:rPr lang="en-US" sz="900">
                <a:solidFill>
                  <a:schemeClr val="bg1"/>
                </a:solidFill>
                <a:effectLst/>
                <a:latin typeface="Arial" panose="020B0604020202020204" pitchFamily="34" charset="0"/>
                <a:cs typeface="Arial" panose="020B0604020202020204" pitchFamily="34" charset="0"/>
              </a:rPr>
              <a:t>18,674 patients from across the Lancashire &amp; South Cumbria ICS footprint have a confirmed diagnoses of heart failure, accounting for 1.07% of the population. This gives the area a significantly higher prevalence than the England average of 0.79%. At a place-based  partnership level, all 4 locations across the ICS have significantly higher levels of heart failure prevalence compared to England, with the figures ranging from 1.55% in Fylde &amp; </a:t>
            </a:r>
            <a:r>
              <a:rPr lang="en-US" sz="900" err="1">
                <a:solidFill>
                  <a:schemeClr val="bg1"/>
                </a:solidFill>
                <a:effectLst/>
                <a:latin typeface="Arial" panose="020B0604020202020204" pitchFamily="34" charset="0"/>
                <a:cs typeface="Arial" panose="020B0604020202020204" pitchFamily="34" charset="0"/>
              </a:rPr>
              <a:t>Wyre</a:t>
            </a:r>
            <a:r>
              <a:rPr lang="en-US" sz="900">
                <a:solidFill>
                  <a:schemeClr val="bg1"/>
                </a:solidFill>
                <a:effectLst/>
                <a:latin typeface="Arial" panose="020B0604020202020204" pitchFamily="34" charset="0"/>
                <a:cs typeface="Arial" panose="020B0604020202020204" pitchFamily="34" charset="0"/>
              </a:rPr>
              <a:t> to 0.84% in Blackburn with Darwen. " –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i="1">
                <a:solidFill>
                  <a:schemeClr val="bg1"/>
                </a:solidFill>
                <a:effectLst/>
                <a:latin typeface="Arial" panose="020B0604020202020204" pitchFamily="34" charset="0"/>
                <a:cs typeface="Arial" panose="020B0604020202020204" pitchFamily="34" charset="0"/>
              </a:rPr>
              <a:t>*Cardiovascular Disease Jan 2018 Lancashire County Council</a:t>
            </a:r>
            <a:endParaRPr lang="en-US" sz="900" i="1">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Diagnostics</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BNP/NT-</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proBNP</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is released in response to ventricular stretch and is raised in heart failure and proved to be an invaluable biomarker in the diagnosis of heart failure. It has very high negative predictive value hence if it is very low presence of symptomatic or decompensated heart failure is very low probability.</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It is to be emphasised that its level can be increased in variety of other non-HF clinical entities such as left ventricular hypertrophy, atrial fibrillation, sepsis, chronic hypoxia, respiratory causes such as PE and pulmonary hypertension, and renal failure, liver cirrhosis and digoxin.  We would like to emphasise BNP/pro-BNP measurement is to aid diagnosis of new onset HF in patients presenting with signs and/or symptoms suggestive of cardiac failure. It is important to acknowledge that in patients who already have a pre-existing diagnosis of HF, random measurement of BNP/pro-BNP is of very low clinical value and is not encouraged in this document. </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Echocardiography</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NICE (NG106) recommend transthoracic echocardiography to exclude important valve disease, assess the systolic (and diastolic) function of the (left) ventricle, and detect intracardiac shunts. Transthoracic echocardiography should be performed on high-resolution equipment by experienced operators trained to the relevant professional standards. Need and demand for these studies should not compromise quality and those that report echocardiography are experienced in doing so.</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Current typical echocardiogram reports will classify left ventricular systolic function. Quantification of left ventricular ejection fraction whenever applicable and aids classification of HF syndrome based on ejection fraction. This will have significant impact on evidence-based medical therapy selection. Request are expected to contain relevant information (history of MI, pre-existing atrial fibrillation, relevant ECG findings, relevant co-morbidities etc.) and the clinical question to be answered. the type of heart failure.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can be classified based on measured left ventricular ejection fraction (LVEF): heart failure with reduced ejection fraction (HFrEF), heart failure with mildly reduced (</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HFmrEF</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and preserved ejection fraction (</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with preserved and mildly reduced ejection fraction are defined as the presence of signs and symptoms of HF with a normal or only mildly reduced ejection fraction. There should be evidence of other relevant structural heart disease (left atrial enlargement, left ventricular hypertrophy) or raised natriuretic peptides or evidence of left ventricular diastolic dysfunction. This has been previously known as diastolic dysfunction heart failure or diastolic heart failure.</a:t>
            </a:r>
          </a:p>
          <a:p>
            <a:pPr algn="just"/>
            <a:endParaRPr lang="en-GB"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Identification of new and existing patients in Primary Care</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admissions in the UK are high and usually prolonged with consequent burden on the NHS workforce and resources, as well as significant morbidity and mortality for heart failure patients. Early identification of patients would provide opportunity for early therapeutic interventions thus reducing unplanned hospital admissions, improving prognosis, morbidity and mortality.</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Atypical presentations (young age, no clinical signs of overload etc.) to be considered as potential new onset HF patients in Primary Care to facilitate early diagnosis (many patients treated for asthma, chest infection etc. prior to HF being considered).</a:t>
            </a:r>
            <a:endParaRPr lang="en-GB" sz="900">
              <a:solidFill>
                <a:schemeClr val="bg1"/>
              </a:solidFill>
              <a:latin typeface="Arial"/>
              <a:ea typeface="Gadugi"/>
              <a:cs typeface="Arial"/>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Furthermore, many patients who have already been treated for heart failure, at least partially, fail to be captured on NHS IT systems or to  be seen by a heart failure specialist; these patients remain at high risk of morbidity and mortality without the correct therapies.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50" b="1">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Identification of new and existing patients in primary care requires</a:t>
            </a:r>
            <a:r>
              <a:rPr lang="en-US" sz="1050">
                <a:solidFill>
                  <a:schemeClr val="accent2">
                    <a:lumMod val="60000"/>
                    <a:lumOff val="40000"/>
                  </a:schemeClr>
                </a:solidFill>
                <a:latin typeface="Arial" panose="020B0604020202020204" pitchFamily="34" charset="0"/>
                <a:ea typeface="Gadugi" panose="020B0502040204020203" pitchFamily="34" charset="0"/>
                <a:cs typeface="Arial" panose="020B0604020202020204" pitchFamily="34" charset="0"/>
              </a:rPr>
              <a:t>:</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Detection of asymptomatic patients who are at high risk of</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developing heart failure symptoms, including:</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a:ea typeface="Gadugi"/>
                <a:cs typeface="Arial"/>
              </a:rPr>
              <a:t>Patients with high risk co- morbidities i.e.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coronary artery disease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atrial fibrillation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valvular heart disease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diabetes mellitus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hypertension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hyper lipidaemia</a:t>
            </a:r>
          </a:p>
          <a:p>
            <a:pPr marL="171450" indent="-171450" algn="just">
              <a:buChar char="•"/>
            </a:pPr>
            <a:r>
              <a:rPr lang="en-US" sz="900">
                <a:solidFill>
                  <a:schemeClr val="bg1"/>
                </a:solidFill>
                <a:latin typeface="Arial"/>
                <a:ea typeface="Gadugi"/>
                <a:cs typeface="Arial"/>
              </a:rPr>
              <a:t>pre-existing cardiomyopathy</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GB" sz="9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645797" y="209476"/>
            <a:ext cx="10003732"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endParaRPr>
          </a:p>
        </p:txBody>
      </p:sp>
      <p:pic>
        <p:nvPicPr>
          <p:cNvPr id="9" name="Picture 8">
            <a:extLst>
              <a:ext uri="{FF2B5EF4-FFF2-40B4-BE49-F238E27FC236}">
                <a16:creationId xmlns:a16="http://schemas.microsoft.com/office/drawing/2014/main" id="{F88CCADE-4093-5020-65AA-4E1A8FCF2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7" name="TextBox 6">
            <a:extLst>
              <a:ext uri="{FF2B5EF4-FFF2-40B4-BE49-F238E27FC236}">
                <a16:creationId xmlns:a16="http://schemas.microsoft.com/office/drawing/2014/main" id="{F2FB5EDE-EF52-CB52-2B81-F0C1135AF97E}"/>
              </a:ext>
            </a:extLst>
          </p:cNvPr>
          <p:cNvSpPr txBox="1"/>
          <p:nvPr/>
        </p:nvSpPr>
        <p:spPr>
          <a:xfrm>
            <a:off x="686555" y="727264"/>
            <a:ext cx="7200145" cy="369332"/>
          </a:xfrm>
          <a:prstGeom prst="rect">
            <a:avLst/>
          </a:prstGeom>
          <a:noFill/>
        </p:spPr>
        <p:txBody>
          <a:bodyPr wrap="square" rtlCol="0">
            <a:spAutoFit/>
          </a:bodyPr>
          <a:lstStyle/>
          <a:p>
            <a:r>
              <a:rPr lang="en-US" b="1">
                <a:solidFill>
                  <a:schemeClr val="bg1"/>
                </a:solidFill>
              </a:rPr>
              <a:t>Diagnosed “Heart Failure” in Lancashire &amp; South Cumbria*</a:t>
            </a:r>
            <a:endParaRPr lang="en-GB" b="1">
              <a:solidFill>
                <a:schemeClr val="bg1"/>
              </a:solidFill>
            </a:endParaRPr>
          </a:p>
        </p:txBody>
      </p:sp>
    </p:spTree>
    <p:extLst>
      <p:ext uri="{BB962C8B-B14F-4D97-AF65-F5344CB8AC3E}">
        <p14:creationId xmlns:p14="http://schemas.microsoft.com/office/powerpoint/2010/main" val="18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75230" y="6135519"/>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15</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137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A7C66F4-B6DD-C9D2-61A4-C6F1DF0512BB}"/>
              </a:ext>
            </a:extLst>
          </p:cNvPr>
          <p:cNvSpPr txBox="1"/>
          <p:nvPr/>
        </p:nvSpPr>
        <p:spPr>
          <a:xfrm>
            <a:off x="444136" y="1004059"/>
            <a:ext cx="5986453" cy="5216813"/>
          </a:xfrm>
          <a:prstGeom prst="rect">
            <a:avLst/>
          </a:prstGeom>
          <a:noFill/>
        </p:spPr>
        <p:txBody>
          <a:bodyPr wrap="square" numCol="1" spcCol="72000" rtlCol="0">
            <a:spAutoFit/>
          </a:bodyPr>
          <a:lstStyle/>
          <a:p>
            <a:pPr algn="just"/>
            <a:r>
              <a:rPr lang="en-US" b="1">
                <a:solidFill>
                  <a:schemeClr val="bg1"/>
                </a:solidFill>
                <a:cs typeface="Arial" panose="020B0604020202020204" pitchFamily="34" charset="0"/>
              </a:rPr>
              <a:t> </a:t>
            </a:r>
          </a:p>
          <a:p>
            <a:pPr algn="just"/>
            <a:r>
              <a:rPr lang="en-US" sz="900" b="0">
                <a:solidFill>
                  <a:srgbClr val="242424"/>
                </a:solidFill>
                <a:effectLst/>
                <a:latin typeface="Arial" panose="020B0604020202020204" pitchFamily="34" charset="0"/>
                <a:cs typeface="Arial" panose="020B0604020202020204" pitchFamily="34" charset="0"/>
              </a:rPr>
              <a:t>Primary care disease registers &amp; IT systems can be utilised to case-find these high-risk patients, as well as commercial tools that can be provided. Examples include GRASP-HF and Attend2. You may also want to consider any data and tools that may be in development within your ICS and/or local stakeholders.</a:t>
            </a:r>
          </a:p>
          <a:p>
            <a:pPr algn="just"/>
            <a:r>
              <a:rPr lang="en-US" sz="900" b="0">
                <a:solidFill>
                  <a:srgbClr val="242424"/>
                </a:solidFill>
                <a:effectLst/>
                <a:latin typeface="Arial" panose="020B0604020202020204" pitchFamily="34" charset="0"/>
                <a:cs typeface="Arial" panose="020B0604020202020204" pitchFamily="34" charset="0"/>
              </a:rPr>
              <a:t> </a:t>
            </a:r>
          </a:p>
          <a:p>
            <a:pPr algn="just"/>
            <a:r>
              <a:rPr lang="en-US" sz="900" b="0">
                <a:solidFill>
                  <a:srgbClr val="242424"/>
                </a:solidFill>
                <a:effectLst/>
                <a:latin typeface="Arial" panose="020B0604020202020204" pitchFamily="34" charset="0"/>
                <a:cs typeface="Arial" panose="020B0604020202020204" pitchFamily="34" charset="0"/>
              </a:rPr>
              <a:t>In order to rapidly diagnose possible symptomatic heart failure patients, there needs to be an awareness of the signs and symptoms of HF, coupled with fast access to diagnostic tests and specialist assessment. The signs and symptoms of heart failure, however, can be very similar to those of other conditions, such as respiratory disease. With breathlessness and fatigue, it can be common for this to be attributed to natural ageing or a lack of physical fitness, which can delay diagnosis and treatment.</a:t>
            </a:r>
          </a:p>
          <a:p>
            <a:pPr algn="just"/>
            <a:r>
              <a:rPr lang="en-US" sz="900" b="0">
                <a:solidFill>
                  <a:srgbClr val="242424"/>
                </a:solidFill>
                <a:effectLst/>
                <a:latin typeface="Arial" panose="020B0604020202020204" pitchFamily="34" charset="0"/>
                <a:cs typeface="Arial" panose="020B0604020202020204" pitchFamily="34" charset="0"/>
              </a:rPr>
              <a:t> </a:t>
            </a:r>
          </a:p>
          <a:p>
            <a:pPr marL="2243138" algn="just"/>
            <a:r>
              <a:rPr lang="en-US" sz="900" b="0">
                <a:solidFill>
                  <a:srgbClr val="242424"/>
                </a:solidFill>
                <a:effectLst/>
                <a:latin typeface="Arial" panose="020B0604020202020204" pitchFamily="34" charset="0"/>
                <a:cs typeface="Arial" panose="020B0604020202020204" pitchFamily="34" charset="0"/>
              </a:rPr>
              <a:t>Education and awareness raising of signs, symptoms and possible causes of heart failure, are essential in ensuring prompt referral for assessment.  Providing clear access routes into the heart failure from other condition pathways, will also be vital to provide a swift diagnosis.</a:t>
            </a:r>
          </a:p>
          <a:p>
            <a:pPr marL="2243138" algn="just"/>
            <a:r>
              <a:rPr lang="en-US" sz="900" b="0">
                <a:solidFill>
                  <a:srgbClr val="242424"/>
                </a:solidFill>
                <a:effectLst/>
                <a:latin typeface="Arial" panose="020B0604020202020204" pitchFamily="34" charset="0"/>
                <a:cs typeface="Arial" panose="020B0604020202020204" pitchFamily="34" charset="0"/>
              </a:rPr>
              <a:t> </a:t>
            </a:r>
          </a:p>
          <a:p>
            <a:pPr marL="2243138" algn="just"/>
            <a:r>
              <a:rPr lang="en-US" sz="900" b="0">
                <a:solidFill>
                  <a:srgbClr val="242424"/>
                </a:solidFill>
                <a:effectLst/>
                <a:latin typeface="Arial" panose="020B0604020202020204" pitchFamily="34" charset="0"/>
                <a:cs typeface="Arial" panose="020B0604020202020204" pitchFamily="34" charset="0"/>
              </a:rPr>
              <a:t>Having an integrated </a:t>
            </a:r>
            <a:r>
              <a:rPr lang="en-US" sz="900" b="1">
                <a:solidFill>
                  <a:schemeClr val="accent2">
                    <a:lumMod val="60000"/>
                    <a:lumOff val="40000"/>
                  </a:schemeClr>
                </a:solidFill>
                <a:effectLst/>
                <a:latin typeface="Arial" panose="020B0604020202020204" pitchFamily="34" charset="0"/>
                <a:cs typeface="Arial" panose="020B0604020202020204" pitchFamily="34" charset="0"/>
              </a:rPr>
              <a:t>breathlessness pathway</a:t>
            </a:r>
            <a:r>
              <a:rPr lang="en-US" sz="900" b="1">
                <a:solidFill>
                  <a:srgbClr val="242424"/>
                </a:solidFill>
                <a:effectLst/>
                <a:latin typeface="Arial" panose="020B0604020202020204" pitchFamily="34" charset="0"/>
                <a:cs typeface="Arial" panose="020B0604020202020204" pitchFamily="34" charset="0"/>
              </a:rPr>
              <a:t> </a:t>
            </a:r>
            <a:r>
              <a:rPr lang="en-US" sz="900">
                <a:solidFill>
                  <a:srgbClr val="242424"/>
                </a:solidFill>
                <a:effectLst/>
                <a:latin typeface="Arial" panose="020B0604020202020204" pitchFamily="34" charset="0"/>
                <a:cs typeface="Arial" panose="020B0604020202020204" pitchFamily="34" charset="0"/>
              </a:rPr>
              <a:t>(pending       development in collaboration of respiratory specialists</a:t>
            </a:r>
            <a:r>
              <a:rPr lang="en-US" sz="900" b="1">
                <a:solidFill>
                  <a:srgbClr val="242424"/>
                </a:solidFill>
                <a:effectLst/>
                <a:latin typeface="Arial" panose="020B0604020202020204" pitchFamily="34" charset="0"/>
                <a:cs typeface="Arial" panose="020B0604020202020204" pitchFamily="34" charset="0"/>
              </a:rPr>
              <a:t>) </a:t>
            </a:r>
            <a:r>
              <a:rPr lang="en-US" sz="900" b="0">
                <a:solidFill>
                  <a:srgbClr val="242424"/>
                </a:solidFill>
                <a:effectLst/>
                <a:latin typeface="Arial" panose="020B0604020202020204" pitchFamily="34" charset="0"/>
                <a:cs typeface="Arial" panose="020B0604020202020204" pitchFamily="34" charset="0"/>
              </a:rPr>
              <a:t>will mean that heart failure is always a consideration in patients with new onset dyspnoea.</a:t>
            </a:r>
          </a:p>
          <a:p>
            <a:pPr marL="2243138" algn="just"/>
            <a:r>
              <a:rPr lang="en-US" sz="900" b="0">
                <a:solidFill>
                  <a:srgbClr val="242424"/>
                </a:solidFill>
                <a:effectLst/>
                <a:latin typeface="Arial" panose="020B0604020202020204" pitchFamily="34" charset="0"/>
                <a:cs typeface="Arial" panose="020B0604020202020204" pitchFamily="34" charset="0"/>
              </a:rPr>
              <a:t> </a:t>
            </a:r>
          </a:p>
          <a:p>
            <a:pPr marL="2243138" algn="just"/>
            <a:r>
              <a:rPr lang="en-US" sz="900" b="0">
                <a:solidFill>
                  <a:srgbClr val="242424"/>
                </a:solidFill>
                <a:effectLst/>
                <a:latin typeface="Arial" panose="020B0604020202020204" pitchFamily="34" charset="0"/>
                <a:cs typeface="Arial" panose="020B0604020202020204" pitchFamily="34" charset="0"/>
              </a:rPr>
              <a:t>The</a:t>
            </a:r>
            <a:r>
              <a:rPr lang="en-US" sz="900" b="1">
                <a:solidFill>
                  <a:srgbClr val="242424"/>
                </a:solidFill>
                <a:effectLst/>
                <a:latin typeface="Arial" panose="020B0604020202020204" pitchFamily="34" charset="0"/>
                <a:cs typeface="Arial" panose="020B0604020202020204" pitchFamily="34" charset="0"/>
              </a:rPr>
              <a:t> </a:t>
            </a:r>
            <a:r>
              <a:rPr lang="en-US" sz="900" b="1">
                <a:solidFill>
                  <a:schemeClr val="accent2">
                    <a:lumMod val="60000"/>
                    <a:lumOff val="40000"/>
                  </a:schemeClr>
                </a:solidFill>
                <a:effectLst/>
                <a:latin typeface="Arial" panose="020B0604020202020204" pitchFamily="34" charset="0"/>
                <a:cs typeface="Arial" panose="020B0604020202020204" pitchFamily="34" charset="0"/>
              </a:rPr>
              <a:t>breathlessness pathway </a:t>
            </a:r>
            <a:r>
              <a:rPr lang="en-US" sz="900" b="0">
                <a:solidFill>
                  <a:srgbClr val="242424"/>
                </a:solidFill>
                <a:effectLst/>
                <a:latin typeface="Arial" panose="020B0604020202020204" pitchFamily="34" charset="0"/>
                <a:cs typeface="Arial" panose="020B0604020202020204" pitchFamily="34" charset="0"/>
              </a:rPr>
              <a:t>outlined here, suggests early use of NT-</a:t>
            </a:r>
            <a:r>
              <a:rPr lang="en-US" sz="900" b="0" err="1">
                <a:solidFill>
                  <a:srgbClr val="242424"/>
                </a:solidFill>
                <a:effectLst/>
                <a:latin typeface="Arial" panose="020B0604020202020204" pitchFamily="34" charset="0"/>
                <a:cs typeface="Arial" panose="020B0604020202020204" pitchFamily="34" charset="0"/>
              </a:rPr>
              <a:t>proBNP</a:t>
            </a:r>
            <a:r>
              <a:rPr lang="en-US" sz="900" b="0">
                <a:solidFill>
                  <a:srgbClr val="242424"/>
                </a:solidFill>
                <a:effectLst/>
                <a:latin typeface="Arial" panose="020B0604020202020204" pitchFamily="34" charset="0"/>
                <a:cs typeface="Arial" panose="020B0604020202020204" pitchFamily="34" charset="0"/>
              </a:rPr>
              <a:t> combined with ECG, spirometry, chest X-ray and </a:t>
            </a:r>
            <a:r>
              <a:rPr lang="hu-HU" sz="900" b="0">
                <a:solidFill>
                  <a:srgbClr val="242424"/>
                </a:solidFill>
                <a:effectLst/>
                <a:latin typeface="Arial" panose="020B0604020202020204" pitchFamily="34" charset="0"/>
                <a:cs typeface="Arial" panose="020B0604020202020204" pitchFamily="34" charset="0"/>
              </a:rPr>
              <a:t>other</a:t>
            </a:r>
            <a:r>
              <a:rPr lang="en-GB" sz="900" b="0">
                <a:solidFill>
                  <a:srgbClr val="242424"/>
                </a:solidFill>
                <a:effectLst/>
                <a:latin typeface="Arial" panose="020B0604020202020204" pitchFamily="34" charset="0"/>
                <a:cs typeface="Arial" panose="020B0604020202020204" pitchFamily="34" charset="0"/>
              </a:rPr>
              <a:t>                                                                                            </a:t>
            </a:r>
            <a:r>
              <a:rPr lang="en-US" sz="900" b="0">
                <a:solidFill>
                  <a:srgbClr val="242424"/>
                </a:solidFill>
                <a:effectLst/>
                <a:latin typeface="Arial" panose="020B0604020202020204" pitchFamily="34" charset="0"/>
                <a:cs typeface="Arial" panose="020B0604020202020204" pitchFamily="34" charset="0"/>
              </a:rPr>
              <a:t>blood tests, as these are generally easily accessible to primary care. </a:t>
            </a:r>
            <a:r>
              <a:rPr lang="en-US" sz="900" b="1">
                <a:solidFill>
                  <a:srgbClr val="242424"/>
                </a:solidFill>
                <a:effectLst/>
                <a:latin typeface="Arial" panose="020B0604020202020204" pitchFamily="34" charset="0"/>
                <a:cs typeface="Arial" panose="020B0604020202020204" pitchFamily="34" charset="0"/>
              </a:rPr>
              <a:t>Community Diagnostic Breathlessness Hubs </a:t>
            </a:r>
            <a:r>
              <a:rPr lang="en-US" sz="900">
                <a:solidFill>
                  <a:srgbClr val="242424"/>
                </a:solidFill>
                <a:effectLst/>
                <a:latin typeface="Arial" panose="020B0604020202020204" pitchFamily="34" charset="0"/>
                <a:cs typeface="Arial" panose="020B0604020202020204" pitchFamily="34" charset="0"/>
              </a:rPr>
              <a:t>are under development</a:t>
            </a:r>
            <a:r>
              <a:rPr lang="en-US" sz="900" b="0">
                <a:solidFill>
                  <a:srgbClr val="242424"/>
                </a:solidFill>
                <a:effectLst/>
                <a:latin typeface="Arial" panose="020B0604020202020204" pitchFamily="34" charset="0"/>
                <a:cs typeface="Arial" panose="020B0604020202020204" pitchFamily="34" charset="0"/>
              </a:rPr>
              <a:t>. This level of diagnostic investigations would provide a clearly outlined pathway exit point and as speedy entry point directly onto the Heart Failure pathway at the point of specialist investigation and assessment. This example pathway will need to be localized to fit the availability of diagnostics and local expertise, but it has the advantage of being able to be delivered by primary or integrated community services, truly supporting early-diagnosis of heart failure.</a:t>
            </a:r>
          </a:p>
          <a:p>
            <a:pPr marL="2243138" algn="just"/>
            <a:endParaRPr lang="en-US" sz="900" b="0">
              <a:solidFill>
                <a:srgbClr val="242424"/>
              </a:solidFill>
              <a:effectLst/>
              <a:latin typeface="Arial" panose="020B0604020202020204" pitchFamily="34" charset="0"/>
              <a:cs typeface="Arial" panose="020B0604020202020204" pitchFamily="34" charset="0"/>
            </a:endParaRPr>
          </a:p>
          <a:p>
            <a:pPr algn="just"/>
            <a:endParaRPr lang="en-US" sz="900" b="1">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4C4A8D2-9B78-A6B6-E55A-1603936E4F23}"/>
              </a:ext>
            </a:extLst>
          </p:cNvPr>
          <p:cNvSpPr txBox="1"/>
          <p:nvPr/>
        </p:nvSpPr>
        <p:spPr>
          <a:xfrm>
            <a:off x="417754" y="365857"/>
            <a:ext cx="10003732"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ndParaRPr>
          </a:p>
        </p:txBody>
      </p:sp>
      <p:grpSp>
        <p:nvGrpSpPr>
          <p:cNvPr id="22" name="Group 21">
            <a:extLst>
              <a:ext uri="{FF2B5EF4-FFF2-40B4-BE49-F238E27FC236}">
                <a16:creationId xmlns:a16="http://schemas.microsoft.com/office/drawing/2014/main" id="{33ADF1CC-E58A-B98D-64F1-F4744E777D01}"/>
              </a:ext>
            </a:extLst>
          </p:cNvPr>
          <p:cNvGrpSpPr/>
          <p:nvPr/>
        </p:nvGrpSpPr>
        <p:grpSpPr>
          <a:xfrm>
            <a:off x="6708919" y="1355285"/>
            <a:ext cx="4950046" cy="3459897"/>
            <a:chOff x="6444746" y="744552"/>
            <a:chExt cx="5267194" cy="3533817"/>
          </a:xfrm>
        </p:grpSpPr>
        <p:sp>
          <p:nvSpPr>
            <p:cNvPr id="4" name="TextBox 3">
              <a:extLst>
                <a:ext uri="{FF2B5EF4-FFF2-40B4-BE49-F238E27FC236}">
                  <a16:creationId xmlns:a16="http://schemas.microsoft.com/office/drawing/2014/main" id="{057EEED3-76FC-67EC-5B5D-D3F43711277E}"/>
                </a:ext>
              </a:extLst>
            </p:cNvPr>
            <p:cNvSpPr txBox="1"/>
            <p:nvPr/>
          </p:nvSpPr>
          <p:spPr>
            <a:xfrm>
              <a:off x="6444746" y="744552"/>
              <a:ext cx="5267194" cy="307777"/>
            </a:xfrm>
            <a:prstGeom prst="rect">
              <a:avLst/>
            </a:prstGeom>
            <a:solidFill>
              <a:schemeClr val="accent2">
                <a:lumMod val="75000"/>
              </a:schemeClr>
            </a:solidFill>
          </p:spPr>
          <p:txBody>
            <a:bodyPr wrap="square" rtlCol="0">
              <a:spAutoFit/>
            </a:bodyPr>
            <a:lstStyle/>
            <a:p>
              <a:pPr algn="ctr"/>
              <a:r>
                <a:rPr lang="en-US" sz="1400" b="1">
                  <a:latin typeface="Arial" panose="020B0604020202020204" pitchFamily="34" charset="0"/>
                  <a:cs typeface="Arial" panose="020B0604020202020204" pitchFamily="34" charset="0"/>
                </a:rPr>
                <a:t>Breathlessness</a:t>
              </a:r>
              <a:endParaRPr lang="en-GB" sz="1400" b="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794239-841E-2738-9DA1-6C685E11A87E}"/>
                </a:ext>
              </a:extLst>
            </p:cNvPr>
            <p:cNvSpPr txBox="1"/>
            <p:nvPr/>
          </p:nvSpPr>
          <p:spPr>
            <a:xfrm>
              <a:off x="6444746" y="1329327"/>
              <a:ext cx="5267194" cy="801598"/>
            </a:xfrm>
            <a:prstGeom prst="rect">
              <a:avLst/>
            </a:prstGeom>
            <a:solidFill>
              <a:schemeClr val="accent2"/>
            </a:solidFill>
          </p:spPr>
          <p:txBody>
            <a:bodyPr wrap="square" rtlCol="0">
              <a:spAutoFit/>
            </a:bodyPr>
            <a:lstStyle/>
            <a:p>
              <a:pPr algn="ctr"/>
              <a:r>
                <a:rPr lang="en-US" sz="900" b="1">
                  <a:latin typeface="Arial" panose="020B0604020202020204" pitchFamily="34" charset="0"/>
                  <a:cs typeface="Arial" panose="020B0604020202020204" pitchFamily="34" charset="0"/>
                </a:rPr>
                <a:t>Consider NT-</a:t>
              </a:r>
              <a:r>
                <a:rPr lang="en-US" sz="900" b="1" err="1">
                  <a:latin typeface="Arial" panose="020B0604020202020204" pitchFamily="34" charset="0"/>
                  <a:cs typeface="Arial" panose="020B0604020202020204" pitchFamily="34" charset="0"/>
                </a:rPr>
                <a:t>proBNP</a:t>
              </a:r>
              <a:r>
                <a:rPr lang="en-US" sz="900" b="1">
                  <a:latin typeface="Arial" panose="020B0604020202020204" pitchFamily="34" charset="0"/>
                  <a:cs typeface="Arial" panose="020B0604020202020204" pitchFamily="34" charset="0"/>
                </a:rPr>
                <a:t> and ECG / Spirometry/ CXR</a:t>
              </a:r>
            </a:p>
            <a:p>
              <a:pPr algn="ctr"/>
              <a:r>
                <a:rPr lang="en-US" sz="900" b="1">
                  <a:latin typeface="Arial" panose="020B0604020202020204" pitchFamily="34" charset="0"/>
                  <a:cs typeface="Arial" panose="020B0604020202020204" pitchFamily="34" charset="0"/>
                </a:rPr>
                <a:t>Other investigations depending on clinical indication e.g. FBC, TFT, iron studies </a:t>
              </a:r>
              <a:r>
                <a:rPr lang="en-US" sz="900" b="1" err="1">
                  <a:latin typeface="Arial" panose="020B0604020202020204" pitchFamily="34" charset="0"/>
                  <a:cs typeface="Arial" panose="020B0604020202020204" pitchFamily="34" charset="0"/>
                </a:rPr>
                <a:t>etc</a:t>
              </a:r>
              <a:endParaRPr lang="en-US" sz="900" b="1">
                <a:latin typeface="Arial" panose="020B0604020202020204" pitchFamily="34" charset="0"/>
                <a:cs typeface="Arial" panose="020B0604020202020204" pitchFamily="34" charset="0"/>
              </a:endParaRPr>
            </a:p>
            <a:p>
              <a:pPr algn="ctr"/>
              <a:r>
                <a:rPr lang="en-US" sz="900">
                  <a:latin typeface="Arial" panose="020B0604020202020204" pitchFamily="34" charset="0"/>
                  <a:cs typeface="Arial" panose="020B0604020202020204" pitchFamily="34" charset="0"/>
                </a:rPr>
                <a:t>NICE clearly advocate using NT pro-BNP due to its sensitivity and specificity but </a:t>
              </a:r>
            </a:p>
            <a:p>
              <a:pPr algn="ctr"/>
              <a:r>
                <a:rPr lang="en-US" sz="900" b="1">
                  <a:latin typeface="Arial" panose="020B0604020202020204" pitchFamily="34" charset="0"/>
                  <a:cs typeface="Arial" panose="020B0604020202020204" pitchFamily="34" charset="0"/>
                </a:rPr>
                <a:t>please note – </a:t>
              </a:r>
              <a:r>
                <a:rPr lang="en-US" sz="900">
                  <a:latin typeface="Arial" panose="020B0604020202020204" pitchFamily="34" charset="0"/>
                  <a:cs typeface="Arial" panose="020B0604020202020204" pitchFamily="34" charset="0"/>
                </a:rPr>
                <a:t>where only BNP available, BNP levels of &lt;100 are considered normal and those &gt;400 are suggestive of heart failure</a:t>
              </a:r>
              <a:endParaRPr lang="en-GB" sz="1050"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E49F3A-3ED1-65CB-43F8-FEEA2DDDE2A5}"/>
                </a:ext>
              </a:extLst>
            </p:cNvPr>
            <p:cNvSpPr txBox="1"/>
            <p:nvPr/>
          </p:nvSpPr>
          <p:spPr>
            <a:xfrm>
              <a:off x="6444746" y="2331720"/>
              <a:ext cx="1205734" cy="954107"/>
            </a:xfrm>
            <a:prstGeom prst="rect">
              <a:avLst/>
            </a:prstGeom>
            <a:solidFill>
              <a:schemeClr val="accent2">
                <a:lumMod val="40000"/>
                <a:lumOff val="60000"/>
              </a:schemeClr>
            </a:solidFill>
          </p:spPr>
          <p:txBody>
            <a:bodyPr wrap="square" rtlCol="0">
              <a:spAutoFit/>
            </a:bodyPr>
            <a:lstStyle/>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400-2000ng/l</a:t>
              </a:r>
            </a:p>
            <a:p>
              <a:pPr algn="ctr"/>
              <a:r>
                <a:rPr lang="en-US" sz="800">
                  <a:solidFill>
                    <a:schemeClr val="accent2">
                      <a:lumMod val="50000"/>
                    </a:schemeClr>
                  </a:solidFill>
                  <a:latin typeface="Arial" panose="020B0604020202020204" pitchFamily="34" charset="0"/>
                  <a:cs typeface="Arial" panose="020B0604020202020204" pitchFamily="34" charset="0"/>
                </a:rPr>
                <a:t>and/or</a:t>
              </a:r>
            </a:p>
            <a:p>
              <a:pPr algn="ctr"/>
              <a:r>
                <a:rPr lang="en-US" sz="800" b="1">
                  <a:solidFill>
                    <a:schemeClr val="accent2">
                      <a:lumMod val="50000"/>
                    </a:schemeClr>
                  </a:solidFill>
                  <a:latin typeface="Arial" panose="020B0604020202020204" pitchFamily="34" charset="0"/>
                  <a:cs typeface="Arial" panose="020B0604020202020204" pitchFamily="34" charset="0"/>
                </a:rPr>
                <a:t>Abnormal ECG </a:t>
              </a:r>
            </a:p>
            <a:p>
              <a:pPr algn="ctr"/>
              <a:r>
                <a:rPr lang="en-US" sz="800" b="1" u="sng">
                  <a:solidFill>
                    <a:schemeClr val="accent2">
                      <a:lumMod val="50000"/>
                    </a:schemeClr>
                  </a:solidFill>
                  <a:latin typeface="Arial" panose="020B0604020202020204" pitchFamily="34" charset="0"/>
                  <a:cs typeface="Arial" panose="020B0604020202020204" pitchFamily="34" charset="0"/>
                </a:rPr>
                <a:t>BNP</a:t>
              </a:r>
            </a:p>
            <a:p>
              <a:pPr algn="ctr"/>
              <a:r>
                <a:rPr lang="en-US" sz="800">
                  <a:solidFill>
                    <a:schemeClr val="accent2">
                      <a:lumMod val="50000"/>
                    </a:schemeClr>
                  </a:solidFill>
                  <a:latin typeface="Arial" panose="020B0604020202020204" pitchFamily="34" charset="0"/>
                  <a:cs typeface="Arial" panose="020B0604020202020204" pitchFamily="34" charset="0"/>
                </a:rPr>
                <a:t>&lt;100 = normal</a:t>
              </a:r>
            </a:p>
            <a:p>
              <a:pPr algn="ctr"/>
              <a:r>
                <a:rPr lang="en-US" sz="800">
                  <a:solidFill>
                    <a:schemeClr val="accent2">
                      <a:lumMod val="50000"/>
                    </a:schemeClr>
                  </a:solidFill>
                  <a:latin typeface="Arial" panose="020B0604020202020204" pitchFamily="34" charset="0"/>
                  <a:cs typeface="Arial" panose="020B0604020202020204" pitchFamily="34" charset="0"/>
                </a:rPr>
                <a:t>&gt;400 = suggests HF</a:t>
              </a: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C75098-653B-697E-62CD-2DF9E157E459}"/>
                </a:ext>
              </a:extLst>
            </p:cNvPr>
            <p:cNvSpPr txBox="1"/>
            <p:nvPr/>
          </p:nvSpPr>
          <p:spPr>
            <a:xfrm>
              <a:off x="7810443" y="2328977"/>
              <a:ext cx="1205734" cy="954107"/>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&gt;2000ng/l</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01F339B-2DDB-5C2E-4A1F-8665C8369F17}"/>
                </a:ext>
              </a:extLst>
            </p:cNvPr>
            <p:cNvSpPr txBox="1"/>
            <p:nvPr/>
          </p:nvSpPr>
          <p:spPr>
            <a:xfrm>
              <a:off x="9173803" y="2328976"/>
              <a:ext cx="1205734" cy="974491"/>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NT-</a:t>
              </a:r>
              <a:r>
                <a:rPr lang="en-US" sz="800" b="1" err="1">
                  <a:solidFill>
                    <a:schemeClr val="accent2">
                      <a:lumMod val="50000"/>
                    </a:schemeClr>
                  </a:solidFill>
                  <a:latin typeface="Arial" panose="020B0604020202020204" pitchFamily="34" charset="0"/>
                  <a:cs typeface="Arial" panose="020B0604020202020204" pitchFamily="34" charset="0"/>
                </a:rPr>
                <a:t>proBNP</a:t>
              </a:r>
              <a:r>
                <a:rPr lang="en-US" sz="800" b="1">
                  <a:solidFill>
                    <a:schemeClr val="accent2">
                      <a:lumMod val="50000"/>
                    </a:schemeClr>
                  </a:solidFill>
                  <a:latin typeface="Arial" panose="020B0604020202020204" pitchFamily="34" charset="0"/>
                  <a:cs typeface="Arial" panose="020B0604020202020204" pitchFamily="34" charset="0"/>
                </a:rPr>
                <a:t> &lt;400</a:t>
              </a:r>
            </a:p>
            <a:p>
              <a:pPr algn="ctr"/>
              <a:r>
                <a:rPr lang="en-US" sz="800">
                  <a:solidFill>
                    <a:schemeClr val="accent2">
                      <a:lumMod val="50000"/>
                    </a:schemeClr>
                  </a:solidFill>
                  <a:latin typeface="Arial" panose="020B0604020202020204" pitchFamily="34" charset="0"/>
                  <a:cs typeface="Arial" panose="020B0604020202020204" pitchFamily="34" charset="0"/>
                </a:rPr>
                <a:t> and</a:t>
              </a:r>
            </a:p>
            <a:p>
              <a:pPr algn="ctr"/>
              <a:r>
                <a:rPr lang="en-US" sz="800" b="1">
                  <a:solidFill>
                    <a:schemeClr val="accent2">
                      <a:lumMod val="50000"/>
                    </a:schemeClr>
                  </a:solidFill>
                  <a:latin typeface="Arial" panose="020B0604020202020204" pitchFamily="34" charset="0"/>
                  <a:cs typeface="Arial" panose="020B0604020202020204" pitchFamily="34" charset="0"/>
                </a:rPr>
                <a:t>Normal ECG</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A755B60-F393-64C7-1885-6439670013F9}"/>
                </a:ext>
              </a:extLst>
            </p:cNvPr>
            <p:cNvSpPr txBox="1"/>
            <p:nvPr/>
          </p:nvSpPr>
          <p:spPr>
            <a:xfrm>
              <a:off x="10504909" y="2328975"/>
              <a:ext cx="1205734" cy="954107"/>
            </a:xfrm>
            <a:prstGeom prst="rect">
              <a:avLst/>
            </a:prstGeom>
            <a:solidFill>
              <a:schemeClr val="accent2">
                <a:lumMod val="40000"/>
                <a:lumOff val="6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Abnormal spirometry </a:t>
              </a:r>
            </a:p>
            <a:p>
              <a:pPr algn="ctr"/>
              <a:r>
                <a:rPr lang="en-US" sz="800" b="1">
                  <a:solidFill>
                    <a:schemeClr val="accent2">
                      <a:lumMod val="50000"/>
                    </a:schemeClr>
                  </a:solidFill>
                  <a:latin typeface="Arial" panose="020B0604020202020204" pitchFamily="34" charset="0"/>
                  <a:cs typeface="Arial" panose="020B0604020202020204" pitchFamily="34" charset="0"/>
                </a:rPr>
                <a:t>Or </a:t>
              </a:r>
            </a:p>
            <a:p>
              <a:pPr algn="ctr"/>
              <a:r>
                <a:rPr lang="en-US" sz="800" b="1">
                  <a:solidFill>
                    <a:schemeClr val="accent2">
                      <a:lumMod val="50000"/>
                    </a:schemeClr>
                  </a:solidFill>
                  <a:latin typeface="Arial" panose="020B0604020202020204" pitchFamily="34" charset="0"/>
                  <a:cs typeface="Arial" panose="020B0604020202020204" pitchFamily="34" charset="0"/>
                </a:rPr>
                <a:t>CXR suggesting</a:t>
              </a:r>
            </a:p>
            <a:p>
              <a:pPr algn="ctr"/>
              <a:r>
                <a:rPr lang="en-US" sz="800" b="1">
                  <a:solidFill>
                    <a:schemeClr val="accent2">
                      <a:lumMod val="50000"/>
                    </a:schemeClr>
                  </a:solidFill>
                  <a:latin typeface="Arial" panose="020B0604020202020204" pitchFamily="34" charset="0"/>
                  <a:cs typeface="Arial" panose="020B0604020202020204" pitchFamily="34" charset="0"/>
                </a:rPr>
                <a:t>pulmonary disease</a:t>
              </a:r>
            </a:p>
            <a:p>
              <a:pPr algn="ct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B26FAD9-723E-ED48-7C5F-16B2B2023849}"/>
                </a:ext>
              </a:extLst>
            </p:cNvPr>
            <p:cNvSpPr txBox="1"/>
            <p:nvPr/>
          </p:nvSpPr>
          <p:spPr>
            <a:xfrm>
              <a:off x="6457360" y="3570483"/>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Echo plus HF</a:t>
              </a:r>
            </a:p>
            <a:p>
              <a:pPr algn="ctr"/>
              <a:r>
                <a:rPr lang="en-US" sz="800" b="1">
                  <a:solidFill>
                    <a:schemeClr val="accent2">
                      <a:lumMod val="50000"/>
                    </a:schemeClr>
                  </a:solidFill>
                  <a:latin typeface="Arial" panose="020B0604020202020204" pitchFamily="34" charset="0"/>
                  <a:cs typeface="Arial" panose="020B0604020202020204" pitchFamily="34" charset="0"/>
                </a:rPr>
                <a:t>Specialist review</a:t>
              </a:r>
            </a:p>
            <a:p>
              <a:pPr algn="ctr"/>
              <a:r>
                <a:rPr lang="en-US" sz="800" b="1">
                  <a:solidFill>
                    <a:schemeClr val="accent2">
                      <a:lumMod val="50000"/>
                    </a:schemeClr>
                  </a:solidFill>
                  <a:latin typeface="Arial" panose="020B0604020202020204" pitchFamily="34" charset="0"/>
                  <a:cs typeface="Arial" panose="020B0604020202020204" pitchFamily="34" charset="0"/>
                </a:rPr>
                <a:t>&lt;6 weeks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D7EAD01-E972-A721-C17E-4D9D5FAD2914}"/>
                </a:ext>
              </a:extLst>
            </p:cNvPr>
            <p:cNvSpPr txBox="1"/>
            <p:nvPr/>
          </p:nvSpPr>
          <p:spPr>
            <a:xfrm>
              <a:off x="7822371" y="3570171"/>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Echo plus HF</a:t>
              </a:r>
            </a:p>
            <a:p>
              <a:pPr algn="ctr"/>
              <a:r>
                <a:rPr lang="en-US" sz="800" b="1">
                  <a:solidFill>
                    <a:schemeClr val="accent2">
                      <a:lumMod val="50000"/>
                    </a:schemeClr>
                  </a:solidFill>
                  <a:latin typeface="Arial" panose="020B0604020202020204" pitchFamily="34" charset="0"/>
                  <a:cs typeface="Arial" panose="020B0604020202020204" pitchFamily="34" charset="0"/>
                </a:rPr>
                <a:t>Specialist review</a:t>
              </a:r>
            </a:p>
            <a:p>
              <a:pPr algn="ctr"/>
              <a:r>
                <a:rPr lang="en-US" sz="800" b="1">
                  <a:solidFill>
                    <a:schemeClr val="accent2">
                      <a:lumMod val="50000"/>
                    </a:schemeClr>
                  </a:solidFill>
                  <a:latin typeface="Arial" panose="020B0604020202020204" pitchFamily="34" charset="0"/>
                  <a:cs typeface="Arial" panose="020B0604020202020204" pitchFamily="34" charset="0"/>
                </a:rPr>
                <a:t>&lt;2 weeks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A777514-463D-D4C6-1C16-0EA8A6D32F1E}"/>
                </a:ext>
              </a:extLst>
            </p:cNvPr>
            <p:cNvSpPr txBox="1"/>
            <p:nvPr/>
          </p:nvSpPr>
          <p:spPr>
            <a:xfrm>
              <a:off x="9173803" y="3549762"/>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Unlikely to be heart failure, consider alternative diagnosis</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5DF7628-B3E4-BDA3-E7E9-F7D2B1418994}"/>
                </a:ext>
              </a:extLst>
            </p:cNvPr>
            <p:cNvSpPr txBox="1"/>
            <p:nvPr/>
          </p:nvSpPr>
          <p:spPr>
            <a:xfrm>
              <a:off x="10504909" y="3549762"/>
              <a:ext cx="1205734" cy="707886"/>
            </a:xfrm>
            <a:prstGeom prst="rect">
              <a:avLst/>
            </a:prstGeom>
            <a:solidFill>
              <a:schemeClr val="accent2">
                <a:lumMod val="20000"/>
                <a:lumOff val="80000"/>
              </a:schemeClr>
            </a:solidFill>
          </p:spPr>
          <p:txBody>
            <a:bodyPr wrap="square" rtlCol="0">
              <a:spAutoFit/>
            </a:bodyPr>
            <a:lstStyle/>
            <a:p>
              <a:pPr algn="ctr"/>
              <a:endParaRPr lang="en-US" sz="800" b="1">
                <a:solidFill>
                  <a:schemeClr val="accent2">
                    <a:lumMod val="50000"/>
                  </a:schemeClr>
                </a:solidFill>
                <a:latin typeface="Arial" panose="020B0604020202020204" pitchFamily="34" charset="0"/>
                <a:cs typeface="Arial" panose="020B0604020202020204" pitchFamily="34" charset="0"/>
              </a:endParaRPr>
            </a:p>
            <a:p>
              <a:pPr algn="ctr"/>
              <a:r>
                <a:rPr lang="en-US" sz="800" b="1">
                  <a:solidFill>
                    <a:schemeClr val="accent2">
                      <a:lumMod val="50000"/>
                    </a:schemeClr>
                  </a:solidFill>
                  <a:latin typeface="Arial" panose="020B0604020202020204" pitchFamily="34" charset="0"/>
                  <a:cs typeface="Arial" panose="020B0604020202020204" pitchFamily="34" charset="0"/>
                </a:rPr>
                <a:t>Consider respiratory cause and specialist assessment</a:t>
              </a:r>
            </a:p>
            <a:p>
              <a:pPr algn="ctr"/>
              <a:endParaRPr lang="en-US" sz="800" b="1">
                <a:solidFill>
                  <a:schemeClr val="accent2">
                    <a:lumMod val="50000"/>
                  </a:schemeClr>
                </a:solidFill>
                <a:latin typeface="Arial" panose="020B0604020202020204" pitchFamily="34" charset="0"/>
                <a:cs typeface="Arial" panose="020B0604020202020204" pitchFamily="34" charset="0"/>
              </a:endParaRPr>
            </a:p>
          </p:txBody>
        </p:sp>
      </p:grpSp>
      <p:sp>
        <p:nvSpPr>
          <p:cNvPr id="23" name="Arrow: Down 22">
            <a:extLst>
              <a:ext uri="{FF2B5EF4-FFF2-40B4-BE49-F238E27FC236}">
                <a16:creationId xmlns:a16="http://schemas.microsoft.com/office/drawing/2014/main" id="{0FF3ABFC-67DB-0D4B-1674-1B1671AC6209}"/>
              </a:ext>
            </a:extLst>
          </p:cNvPr>
          <p:cNvSpPr/>
          <p:nvPr/>
        </p:nvSpPr>
        <p:spPr>
          <a:xfrm>
            <a:off x="9227350" y="1809260"/>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4" name="Arrow: Down 23">
            <a:extLst>
              <a:ext uri="{FF2B5EF4-FFF2-40B4-BE49-F238E27FC236}">
                <a16:creationId xmlns:a16="http://schemas.microsoft.com/office/drawing/2014/main" id="{901B138F-A996-BF8E-04A2-6F312DAD06D4}"/>
              </a:ext>
            </a:extLst>
          </p:cNvPr>
          <p:cNvSpPr/>
          <p:nvPr/>
        </p:nvSpPr>
        <p:spPr>
          <a:xfrm>
            <a:off x="7334164" y="2849823"/>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5" name="Arrow: Down 24">
            <a:extLst>
              <a:ext uri="{FF2B5EF4-FFF2-40B4-BE49-F238E27FC236}">
                <a16:creationId xmlns:a16="http://schemas.microsoft.com/office/drawing/2014/main" id="{DC8E50CD-6BB5-A1F1-B7D0-A1B2D2E23B35}"/>
              </a:ext>
            </a:extLst>
          </p:cNvPr>
          <p:cNvSpPr/>
          <p:nvPr/>
        </p:nvSpPr>
        <p:spPr>
          <a:xfrm>
            <a:off x="7334164" y="4015282"/>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6" name="Arrow: Down 25">
            <a:extLst>
              <a:ext uri="{FF2B5EF4-FFF2-40B4-BE49-F238E27FC236}">
                <a16:creationId xmlns:a16="http://schemas.microsoft.com/office/drawing/2014/main" id="{FBD16AFD-0A7B-3ABF-5C68-2AAF102D6254}"/>
              </a:ext>
            </a:extLst>
          </p:cNvPr>
          <p:cNvSpPr/>
          <p:nvPr/>
        </p:nvSpPr>
        <p:spPr>
          <a:xfrm>
            <a:off x="8611487" y="2830777"/>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7" name="Arrow: Down 26">
            <a:extLst>
              <a:ext uri="{FF2B5EF4-FFF2-40B4-BE49-F238E27FC236}">
                <a16:creationId xmlns:a16="http://schemas.microsoft.com/office/drawing/2014/main" id="{AF965BFE-A10F-F784-DFD8-9A3A3F59656B}"/>
              </a:ext>
            </a:extLst>
          </p:cNvPr>
          <p:cNvSpPr/>
          <p:nvPr/>
        </p:nvSpPr>
        <p:spPr>
          <a:xfrm>
            <a:off x="8671286" y="3978792"/>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8" name="Arrow: Down 27">
            <a:extLst>
              <a:ext uri="{FF2B5EF4-FFF2-40B4-BE49-F238E27FC236}">
                <a16:creationId xmlns:a16="http://schemas.microsoft.com/office/drawing/2014/main" id="{C621EFA5-76B6-B104-D982-F0F1EF01CDA1}"/>
              </a:ext>
            </a:extLst>
          </p:cNvPr>
          <p:cNvSpPr/>
          <p:nvPr/>
        </p:nvSpPr>
        <p:spPr>
          <a:xfrm>
            <a:off x="9888810" y="2807968"/>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29" name="Arrow: Down 28">
            <a:extLst>
              <a:ext uri="{FF2B5EF4-FFF2-40B4-BE49-F238E27FC236}">
                <a16:creationId xmlns:a16="http://schemas.microsoft.com/office/drawing/2014/main" id="{80108ADC-665C-ECE7-5F0A-46A8E586972A}"/>
              </a:ext>
            </a:extLst>
          </p:cNvPr>
          <p:cNvSpPr/>
          <p:nvPr/>
        </p:nvSpPr>
        <p:spPr>
          <a:xfrm>
            <a:off x="9888809" y="4003217"/>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30" name="Arrow: Down 29">
            <a:extLst>
              <a:ext uri="{FF2B5EF4-FFF2-40B4-BE49-F238E27FC236}">
                <a16:creationId xmlns:a16="http://schemas.microsoft.com/office/drawing/2014/main" id="{F717AF22-9A99-D36D-1B5F-E43924048EDE}"/>
              </a:ext>
            </a:extLst>
          </p:cNvPr>
          <p:cNvSpPr/>
          <p:nvPr/>
        </p:nvSpPr>
        <p:spPr>
          <a:xfrm>
            <a:off x="11132504" y="3993238"/>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sp>
        <p:nvSpPr>
          <p:cNvPr id="31" name="Arrow: Down 30">
            <a:extLst>
              <a:ext uri="{FF2B5EF4-FFF2-40B4-BE49-F238E27FC236}">
                <a16:creationId xmlns:a16="http://schemas.microsoft.com/office/drawing/2014/main" id="{93244303-BC04-E36A-579F-29A439015F3B}"/>
              </a:ext>
            </a:extLst>
          </p:cNvPr>
          <p:cNvSpPr/>
          <p:nvPr/>
        </p:nvSpPr>
        <p:spPr>
          <a:xfrm>
            <a:off x="11091167" y="2849823"/>
            <a:ext cx="175259" cy="19229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75000"/>
                </a:schemeClr>
              </a:solidFill>
            </a:endParaRPr>
          </a:p>
        </p:txBody>
      </p:sp>
      <p:pic>
        <p:nvPicPr>
          <p:cNvPr id="15" name="Picture 14">
            <a:extLst>
              <a:ext uri="{FF2B5EF4-FFF2-40B4-BE49-F238E27FC236}">
                <a16:creationId xmlns:a16="http://schemas.microsoft.com/office/drawing/2014/main" id="{4E31CF98-B5A3-6A5C-EB44-9BEF82598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6" name="TextBox 5">
            <a:extLst>
              <a:ext uri="{FF2B5EF4-FFF2-40B4-BE49-F238E27FC236}">
                <a16:creationId xmlns:a16="http://schemas.microsoft.com/office/drawing/2014/main" id="{ECC4DCBD-43C5-3215-D72F-C4086E18CCE1}"/>
              </a:ext>
            </a:extLst>
          </p:cNvPr>
          <p:cNvSpPr txBox="1"/>
          <p:nvPr/>
        </p:nvSpPr>
        <p:spPr>
          <a:xfrm>
            <a:off x="417754" y="958585"/>
            <a:ext cx="3168810" cy="369332"/>
          </a:xfrm>
          <a:prstGeom prst="rect">
            <a:avLst/>
          </a:prstGeom>
          <a:noFill/>
        </p:spPr>
        <p:txBody>
          <a:bodyPr wrap="square" rtlCol="0">
            <a:spAutoFit/>
          </a:bodyPr>
          <a:lstStyle/>
          <a:p>
            <a:r>
              <a:rPr lang="en-US" b="1">
                <a:solidFill>
                  <a:schemeClr val="bg1"/>
                </a:solidFill>
              </a:rPr>
              <a:t>Breathlessness</a:t>
            </a:r>
            <a:endParaRPr lang="en-GB" b="1">
              <a:solidFill>
                <a:schemeClr val="bg1"/>
              </a:solidFill>
            </a:endParaRPr>
          </a:p>
        </p:txBody>
      </p:sp>
      <p:pic>
        <p:nvPicPr>
          <p:cNvPr id="32" name="Picture 31">
            <a:extLst>
              <a:ext uri="{FF2B5EF4-FFF2-40B4-BE49-F238E27FC236}">
                <a16:creationId xmlns:a16="http://schemas.microsoft.com/office/drawing/2014/main" id="{E44B6A87-8EBB-25EC-0E59-3E4B1E6D77B0}"/>
              </a:ext>
            </a:extLst>
          </p:cNvPr>
          <p:cNvPicPr>
            <a:picLocks noChangeAspect="1"/>
          </p:cNvPicPr>
          <p:nvPr/>
        </p:nvPicPr>
        <p:blipFill>
          <a:blip r:embed="rId3"/>
          <a:stretch>
            <a:fillRect/>
          </a:stretch>
        </p:blipFill>
        <p:spPr>
          <a:xfrm>
            <a:off x="449887" y="2644395"/>
            <a:ext cx="2110045" cy="2975054"/>
          </a:xfrm>
          <a:prstGeom prst="rect">
            <a:avLst/>
          </a:prstGeom>
        </p:spPr>
      </p:pic>
    </p:spTree>
    <p:extLst>
      <p:ext uri="{BB962C8B-B14F-4D97-AF65-F5344CB8AC3E}">
        <p14:creationId xmlns:p14="http://schemas.microsoft.com/office/powerpoint/2010/main" val="51675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4B90BB8-94AD-4A49-B086-0F6523362193}"/>
              </a:ext>
            </a:extLst>
          </p:cNvPr>
          <p:cNvSpPr/>
          <p:nvPr/>
        </p:nvSpPr>
        <p:spPr>
          <a:xfrm>
            <a:off x="819399" y="3542308"/>
            <a:ext cx="10453833" cy="2404935"/>
          </a:xfrm>
          <a:prstGeom prst="rect">
            <a:avLst/>
          </a:prstGeom>
          <a:solidFill>
            <a:schemeClr val="accent2">
              <a:lumMod val="20000"/>
              <a:lumOff val="80000"/>
              <a:alpha val="74902"/>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19399" y="617592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p:txBody>
          <a:bodyPr/>
          <a:lstStyle/>
          <a:p>
            <a:fld id="{3ABA7220-50FC-4B3D-BE9A-6091F6253B74}" type="slidenum">
              <a:rPr lang="en-GB" smtClean="0"/>
              <a:t>16</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19399" y="614609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A3F5AD-26E1-7038-A3A9-6462681D38D7}"/>
              </a:ext>
            </a:extLst>
          </p:cNvPr>
          <p:cNvSpPr txBox="1"/>
          <p:nvPr/>
        </p:nvSpPr>
        <p:spPr>
          <a:xfrm>
            <a:off x="819399" y="44412"/>
            <a:ext cx="10032958" cy="584775"/>
          </a:xfrm>
          <a:prstGeom prst="rect">
            <a:avLst/>
          </a:prstGeom>
          <a:noFill/>
        </p:spPr>
        <p:txBody>
          <a:bodyPr wrap="square" rtlCol="0">
            <a:spAutoFit/>
          </a:bodyPr>
          <a:lstStyle/>
          <a:p>
            <a:r>
              <a:rPr lang="en-US"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rPr>
              <a:t>Stage 1:  Case Finding and Early Diagnosis</a:t>
            </a:r>
            <a:endParaRPr lang="en-GB" sz="3200" b="1">
              <a:solidFill>
                <a:schemeClr val="accent2">
                  <a:lumMod val="60000"/>
                  <a:lumOff val="40000"/>
                </a:schemeClr>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B40A1125-6030-6E13-F6C0-A398F82111F1}"/>
              </a:ext>
            </a:extLst>
          </p:cNvPr>
          <p:cNvSpPr txBox="1"/>
          <p:nvPr/>
        </p:nvSpPr>
        <p:spPr>
          <a:xfrm>
            <a:off x="1065238" y="993823"/>
            <a:ext cx="2278745" cy="553998"/>
          </a:xfrm>
          <a:prstGeom prst="rect">
            <a:avLst/>
          </a:prstGeom>
          <a:solidFill>
            <a:schemeClr val="accent2">
              <a:lumMod val="50000"/>
            </a:schemeClr>
          </a:solidFill>
          <a:ln>
            <a:solidFill>
              <a:schemeClr val="accent1">
                <a:alpha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a:solidFill>
                  <a:schemeClr val="tx1"/>
                </a:solidFill>
                <a:latin typeface="Arial" panose="020B0604020202020204" pitchFamily="34" charset="0"/>
                <a:cs typeface="Arial" panose="020B0604020202020204" pitchFamily="34" charset="0"/>
              </a:rPr>
              <a:t>Suspected heart failure</a:t>
            </a:r>
            <a:r>
              <a:rPr lang="en-US" sz="1000">
                <a:solidFill>
                  <a:schemeClr val="tx1"/>
                </a:solidFill>
                <a:latin typeface="Arial" panose="020B0604020202020204" pitchFamily="34" charset="0"/>
                <a:cs typeface="Arial" panose="020B0604020202020204" pitchFamily="34" charset="0"/>
              </a:rPr>
              <a:t>: </a:t>
            </a:r>
          </a:p>
          <a:p>
            <a:pPr algn="ctr"/>
            <a:r>
              <a:rPr lang="en-US" sz="1000">
                <a:solidFill>
                  <a:schemeClr val="tx1"/>
                </a:solidFill>
                <a:latin typeface="Arial" panose="020B0604020202020204" pitchFamily="34" charset="0"/>
                <a:cs typeface="Arial" panose="020B0604020202020204" pitchFamily="34" charset="0"/>
              </a:rPr>
              <a:t>Seek diagnosis</a:t>
            </a:r>
          </a:p>
          <a:p>
            <a:pPr algn="ctr"/>
            <a:endParaRPr lang="en-GB" sz="1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D5EB53-3872-4119-7226-DE054F7EE054}"/>
              </a:ext>
            </a:extLst>
          </p:cNvPr>
          <p:cNvSpPr txBox="1"/>
          <p:nvPr/>
        </p:nvSpPr>
        <p:spPr>
          <a:xfrm>
            <a:off x="3982321" y="1000866"/>
            <a:ext cx="7290912" cy="400110"/>
          </a:xfrm>
          <a:prstGeom prst="rect">
            <a:avLst/>
          </a:prstGeom>
          <a:solidFill>
            <a:schemeClr val="accent2">
              <a:lumMod val="50000"/>
            </a:schemeClr>
          </a:solidFill>
          <a:ln>
            <a:solidFill>
              <a:schemeClr val="accent1">
                <a:alpha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a:solidFill>
                  <a:schemeClr val="tx1"/>
                </a:solidFill>
                <a:latin typeface="Arial" panose="020B0604020202020204" pitchFamily="34" charset="0"/>
                <a:cs typeface="Arial" panose="020B0604020202020204" pitchFamily="34" charset="0"/>
              </a:rPr>
              <a:t>Possible Heart Failure – case finding in primary care </a:t>
            </a:r>
          </a:p>
          <a:p>
            <a:pPr algn="ctr"/>
            <a:r>
              <a:rPr lang="en-US" sz="1000">
                <a:solidFill>
                  <a:schemeClr val="tx1"/>
                </a:solidFill>
                <a:latin typeface="Arial" panose="020B0604020202020204" pitchFamily="34" charset="0"/>
                <a:cs typeface="Arial" panose="020B0604020202020204" pitchFamily="34" charset="0"/>
              </a:rPr>
              <a:t>Consider tools such as Attend 2/GRASP HF / Oberoi or any developed or developing platforms available locally</a:t>
            </a:r>
            <a:endParaRPr lang="en-GB" sz="100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0B60CA-B4C1-A46E-5177-90654EFCC68E}"/>
              </a:ext>
            </a:extLst>
          </p:cNvPr>
          <p:cNvSpPr txBox="1"/>
          <p:nvPr/>
        </p:nvSpPr>
        <p:spPr>
          <a:xfrm>
            <a:off x="1065239" y="1586906"/>
            <a:ext cx="2278745" cy="3031599"/>
          </a:xfrm>
          <a:prstGeom prst="rect">
            <a:avLst/>
          </a:prstGeom>
          <a:solidFill>
            <a:schemeClr val="accent2">
              <a:lumMod val="75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Based on NICE guideline (NG106)</a:t>
            </a:r>
          </a:p>
          <a:p>
            <a:pPr algn="ctr"/>
            <a:endParaRPr lang="en-US" sz="1000" b="1">
              <a:latin typeface="Arial" panose="020B0604020202020204" pitchFamily="34" charset="0"/>
              <a:cs typeface="Arial" panose="020B0604020202020204" pitchFamily="34" charset="0"/>
            </a:endParaRPr>
          </a:p>
          <a:p>
            <a:r>
              <a:rPr lang="en-US" sz="900" b="1">
                <a:latin typeface="Arial" panose="020B0604020202020204" pitchFamily="34" charset="0"/>
                <a:cs typeface="Arial" panose="020B0604020202020204" pitchFamily="34" charset="0"/>
              </a:rPr>
              <a:t>Undertake:</a:t>
            </a:r>
            <a:endParaRPr lang="en-US" sz="9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History</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Clinical examination</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NT-</a:t>
            </a:r>
            <a:r>
              <a:rPr lang="en-US" sz="900" err="1">
                <a:latin typeface="Arial" panose="020B0604020202020204" pitchFamily="34" charset="0"/>
                <a:cs typeface="Arial" panose="020B0604020202020204" pitchFamily="34" charset="0"/>
              </a:rPr>
              <a:t>proBNP</a:t>
            </a:r>
            <a:r>
              <a:rPr lang="en-US" sz="900">
                <a:latin typeface="Arial" panose="020B0604020202020204" pitchFamily="34" charset="0"/>
                <a:cs typeface="Arial" panose="020B0604020202020204" pitchFamily="34" charset="0"/>
              </a:rPr>
              <a:t> *</a:t>
            </a:r>
            <a:r>
              <a:rPr lang="en-US" sz="900" i="1">
                <a:latin typeface="Arial" panose="020B0604020202020204" pitchFamily="34" charset="0"/>
                <a:cs typeface="Arial" panose="020B0604020202020204" pitchFamily="34" charset="0"/>
              </a:rPr>
              <a:t>see notes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ECG</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Echocardiography</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Chest X-ray</a:t>
            </a:r>
          </a:p>
          <a:p>
            <a:pPr marL="171450" indent="-171450">
              <a:buFont typeface="Arial" panose="020B0604020202020204" pitchFamily="34" charset="0"/>
              <a:buChar char="•"/>
            </a:pPr>
            <a:endParaRPr lang="en-US" sz="900">
              <a:latin typeface="Arial" panose="020B0604020202020204" pitchFamily="34" charset="0"/>
              <a:cs typeface="Arial" panose="020B0604020202020204" pitchFamily="34" charset="0"/>
            </a:endParaRPr>
          </a:p>
          <a:p>
            <a:r>
              <a:rPr lang="en-US" sz="900" b="1">
                <a:latin typeface="Arial" panose="020B0604020202020204" pitchFamily="34" charset="0"/>
                <a:cs typeface="Arial" panose="020B0604020202020204" pitchFamily="34" charset="0"/>
              </a:rPr>
              <a:t>Blood and other tests:</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Renal function (inc. eGFR)</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Thyroid function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Liver function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Lipid profile</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Glycosylated haemoglobin (HbA1c)</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Full blood count</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Urinalysis (inc. ACR)</a:t>
            </a:r>
          </a:p>
          <a:p>
            <a:pPr marL="171450" indent="-171450">
              <a:buFont typeface="Arial" panose="020B0604020202020204" pitchFamily="34" charset="0"/>
              <a:buChar char="•"/>
            </a:pPr>
            <a:r>
              <a:rPr lang="en-GB" sz="900">
                <a:latin typeface="Arial" panose="020B0604020202020204" pitchFamily="34" charset="0"/>
                <a:cs typeface="Arial" panose="020B0604020202020204" pitchFamily="34" charset="0"/>
              </a:rPr>
              <a:t>Peak flow or spirometry (if considering other diagnosis)</a:t>
            </a:r>
          </a:p>
          <a:p>
            <a:pPr marL="171450" indent="-171450">
              <a:buFont typeface="Arial" panose="020B0604020202020204" pitchFamily="34" charset="0"/>
              <a:buChar char="•"/>
            </a:pPr>
            <a:endParaRPr lang="en-GB" sz="9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A76DEE0-594E-391C-2D0D-980B43E48C05}"/>
              </a:ext>
            </a:extLst>
          </p:cNvPr>
          <p:cNvSpPr txBox="1"/>
          <p:nvPr/>
        </p:nvSpPr>
        <p:spPr>
          <a:xfrm>
            <a:off x="3982321" y="1628031"/>
            <a:ext cx="3154709" cy="507831"/>
          </a:xfrm>
          <a:prstGeom prst="rect">
            <a:avLst/>
          </a:prstGeom>
          <a:solidFill>
            <a:schemeClr val="accent2">
              <a:lumMod val="75000"/>
            </a:schemeClr>
          </a:solidFill>
        </p:spPr>
        <p:txBody>
          <a:bodyPr wrap="square" rtlCol="0">
            <a:spAutoFit/>
          </a:bodyPr>
          <a:lstStyle/>
          <a:p>
            <a:r>
              <a:rPr lang="en-US" sz="900">
                <a:latin typeface="Arial" panose="020B0604020202020204" pitchFamily="34" charset="0"/>
                <a:cs typeface="Arial" panose="020B0604020202020204" pitchFamily="34" charset="0"/>
              </a:rPr>
              <a:t>Check the existing heart failure LVSD register for accuracy of diagnosis and code appropriately *</a:t>
            </a:r>
            <a:r>
              <a:rPr lang="en-US" sz="900" i="1">
                <a:latin typeface="Arial" panose="020B0604020202020204" pitchFamily="34" charset="0"/>
                <a:cs typeface="Arial" panose="020B0604020202020204" pitchFamily="34" charset="0"/>
              </a:rPr>
              <a:t>see notes</a:t>
            </a:r>
          </a:p>
          <a:p>
            <a:endParaRPr lang="en-GB" sz="900" i="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FE39AE-F637-C5F6-2EB8-0B013425558F}"/>
              </a:ext>
            </a:extLst>
          </p:cNvPr>
          <p:cNvSpPr txBox="1"/>
          <p:nvPr/>
        </p:nvSpPr>
        <p:spPr>
          <a:xfrm>
            <a:off x="7382152" y="1623492"/>
            <a:ext cx="3891081" cy="492443"/>
          </a:xfrm>
          <a:prstGeom prst="rect">
            <a:avLst/>
          </a:prstGeom>
          <a:solidFill>
            <a:schemeClr val="accent2">
              <a:lumMod val="50000"/>
            </a:schemeClr>
          </a:solidFill>
        </p:spPr>
        <p:txBody>
          <a:bodyPr wrap="square" lIns="91440" tIns="45720" rIns="91440" bIns="45720" rtlCol="0" anchor="t">
            <a:spAutoFit/>
          </a:bodyPr>
          <a:lstStyle/>
          <a:p>
            <a:r>
              <a:rPr lang="en-US" sz="900" dirty="0">
                <a:latin typeface="Arial"/>
                <a:cs typeface="Arial"/>
              </a:rPr>
              <a:t>Patients with the following comorbidities who present with symptoms raising suspicion of HF</a:t>
            </a:r>
            <a:r>
              <a:rPr lang="en-US" sz="800" dirty="0">
                <a:latin typeface="Arial"/>
                <a:cs typeface="Arial"/>
              </a:rPr>
              <a:t>:  AF, stroke, MI, IHD, hypertension, valvular disease, high cholesterol, COPD, recurrent chest infections, CKD, diabetes, asthma, CMP</a:t>
            </a:r>
            <a:endParaRPr lang="en-GB"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EC0019-EDC4-EA82-07BB-CD889E2EE3D5}"/>
              </a:ext>
            </a:extLst>
          </p:cNvPr>
          <p:cNvSpPr txBox="1"/>
          <p:nvPr/>
        </p:nvSpPr>
        <p:spPr>
          <a:xfrm>
            <a:off x="3982321" y="2427309"/>
            <a:ext cx="7290912" cy="369332"/>
          </a:xfrm>
          <a:prstGeom prst="rect">
            <a:avLst/>
          </a:prstGeom>
          <a:solidFill>
            <a:schemeClr val="accent2"/>
          </a:solidFill>
        </p:spPr>
        <p:txBody>
          <a:bodyPr wrap="square" rtlCol="0">
            <a:spAutoFit/>
          </a:bodyPr>
          <a:lstStyle/>
          <a:p>
            <a:pPr algn="ctr"/>
            <a:r>
              <a:rPr lang="en-US" sz="900" b="1">
                <a:latin typeface="Arial" panose="020B0604020202020204" pitchFamily="34" charset="0"/>
                <a:cs typeface="Arial" panose="020B0604020202020204" pitchFamily="34" charset="0"/>
              </a:rPr>
              <a:t>Has there been a previous test in the past 12 months – </a:t>
            </a:r>
          </a:p>
          <a:p>
            <a:pPr algn="ctr"/>
            <a:r>
              <a:rPr lang="en-US" sz="900" b="1">
                <a:latin typeface="Arial" panose="020B0604020202020204" pitchFamily="34" charset="0"/>
                <a:cs typeface="Arial" panose="020B0604020202020204" pitchFamily="34" charset="0"/>
              </a:rPr>
              <a:t>ECG, echo, NT-</a:t>
            </a:r>
            <a:r>
              <a:rPr lang="en-US" sz="900" b="1" err="1">
                <a:latin typeface="Arial" panose="020B0604020202020204" pitchFamily="34" charset="0"/>
                <a:cs typeface="Arial" panose="020B0604020202020204" pitchFamily="34" charset="0"/>
              </a:rPr>
              <a:t>proBNP</a:t>
            </a:r>
            <a:r>
              <a:rPr lang="en-US" sz="900" b="1">
                <a:latin typeface="Arial" panose="020B0604020202020204" pitchFamily="34" charset="0"/>
                <a:cs typeface="Arial" panose="020B0604020202020204" pitchFamily="34" charset="0"/>
              </a:rPr>
              <a:t>, chest x-ray?</a:t>
            </a:r>
            <a:endParaRPr lang="en-GB" sz="900" b="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A352700-D3CA-8ABC-4C38-61D5D9BA696E}"/>
              </a:ext>
            </a:extLst>
          </p:cNvPr>
          <p:cNvSpPr txBox="1"/>
          <p:nvPr/>
        </p:nvSpPr>
        <p:spPr>
          <a:xfrm>
            <a:off x="3982321" y="3061409"/>
            <a:ext cx="1959676"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Consider heart failure diagnosis now or review in the future</a:t>
            </a:r>
            <a:endParaRPr lang="en-GB" sz="8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49A2ABE-4D48-C576-56E1-5DF8B2CC1A88}"/>
              </a:ext>
            </a:extLst>
          </p:cNvPr>
          <p:cNvSpPr txBox="1"/>
          <p:nvPr/>
        </p:nvSpPr>
        <p:spPr>
          <a:xfrm>
            <a:off x="6435524" y="3051789"/>
            <a:ext cx="2187615"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Add to heart failure register and assess accuracy of diagnosis and code</a:t>
            </a:r>
            <a:endParaRPr lang="en-GB" sz="9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FA05E36-1F67-DB4E-9B00-20DE4385CBCF}"/>
              </a:ext>
            </a:extLst>
          </p:cNvPr>
          <p:cNvSpPr txBox="1"/>
          <p:nvPr/>
        </p:nvSpPr>
        <p:spPr>
          <a:xfrm>
            <a:off x="9116666" y="3055414"/>
            <a:ext cx="2156567" cy="369332"/>
          </a:xfrm>
          <a:prstGeom prst="rect">
            <a:avLst/>
          </a:prstGeom>
          <a:solidFill>
            <a:schemeClr val="accent2">
              <a:lumMod val="40000"/>
              <a:lumOff val="60000"/>
            </a:schemeClr>
          </a:solidFill>
        </p:spPr>
        <p:txBody>
          <a:bodyPr wrap="square" rtlCol="0">
            <a:spAutoFit/>
          </a:bodyPr>
          <a:lstStyle/>
          <a:p>
            <a:pPr algn="ctr"/>
            <a:r>
              <a:rPr lang="en-US" sz="900">
                <a:solidFill>
                  <a:schemeClr val="bg1"/>
                </a:solidFill>
                <a:latin typeface="Arial" panose="020B0604020202020204" pitchFamily="34" charset="0"/>
                <a:cs typeface="Arial" panose="020B0604020202020204" pitchFamily="34" charset="0"/>
              </a:rPr>
              <a:t>Medication review and reconsider heart failure in the future</a:t>
            </a:r>
            <a:endParaRPr lang="en-GB" sz="90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771F7B-6F7F-A219-6DDC-840587C780AF}"/>
              </a:ext>
            </a:extLst>
          </p:cNvPr>
          <p:cNvSpPr txBox="1"/>
          <p:nvPr/>
        </p:nvSpPr>
        <p:spPr>
          <a:xfrm>
            <a:off x="3637062" y="3770985"/>
            <a:ext cx="353943" cy="1915834"/>
          </a:xfrm>
          <a:prstGeom prst="rect">
            <a:avLst/>
          </a:prstGeom>
        </p:spPr>
        <p:style>
          <a:lnRef idx="2">
            <a:schemeClr val="accent6"/>
          </a:lnRef>
          <a:fillRef idx="1">
            <a:schemeClr val="lt1"/>
          </a:fillRef>
          <a:effectRef idx="0">
            <a:schemeClr val="accent6"/>
          </a:effectRef>
          <a:fontRef idx="minor">
            <a:schemeClr val="dk1"/>
          </a:fontRef>
        </p:style>
        <p:txBody>
          <a:bodyPr vert="vert" wrap="square" rtlCol="0">
            <a:spAutoFit/>
          </a:bodyPr>
          <a:lstStyle/>
          <a:p>
            <a:pPr algn="ctr"/>
            <a:r>
              <a:rPr lang="en-US" sz="1100">
                <a:solidFill>
                  <a:schemeClr val="bg1"/>
                </a:solidFill>
                <a:latin typeface="Arial" panose="020B0604020202020204" pitchFamily="34" charset="0"/>
                <a:cs typeface="Arial" panose="020B0604020202020204" pitchFamily="34" charset="0"/>
              </a:rPr>
              <a:t>Measure NT pro-BNP</a:t>
            </a:r>
            <a:endParaRPr lang="en-GB" sz="110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82EB716-0592-5D62-6B44-C17FEA36D6E4}"/>
              </a:ext>
            </a:extLst>
          </p:cNvPr>
          <p:cNvSpPr txBox="1"/>
          <p:nvPr/>
        </p:nvSpPr>
        <p:spPr>
          <a:xfrm>
            <a:off x="4475848" y="3756841"/>
            <a:ext cx="1959676" cy="4924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&lt;400 ng/l</a:t>
            </a:r>
          </a:p>
          <a:p>
            <a:r>
              <a:rPr lang="en-US" sz="900">
                <a:solidFill>
                  <a:schemeClr val="bg1"/>
                </a:solidFill>
                <a:latin typeface="Arial" panose="020B0604020202020204" pitchFamily="34" charset="0"/>
                <a:cs typeface="Arial" panose="020B0604020202020204" pitchFamily="34" charset="0"/>
              </a:rPr>
              <a:t>(47 </a:t>
            </a:r>
            <a:r>
              <a:rPr lang="en-US" sz="900" err="1">
                <a:solidFill>
                  <a:schemeClr val="bg1"/>
                </a:solidFill>
                <a:latin typeface="Arial" panose="020B0604020202020204" pitchFamily="34" charset="0"/>
                <a:cs typeface="Arial" panose="020B0604020202020204" pitchFamily="34" charset="0"/>
              </a:rPr>
              <a:t>pmol</a:t>
            </a:r>
            <a:r>
              <a:rPr lang="en-US" sz="900">
                <a:solidFill>
                  <a:schemeClr val="bg1"/>
                </a:solidFill>
                <a:latin typeface="Arial" panose="020B0604020202020204" pitchFamily="34" charset="0"/>
                <a:cs typeface="Arial" panose="020B0604020202020204" pitchFamily="34" charset="0"/>
              </a:rPr>
              <a:t>/l)</a:t>
            </a:r>
          </a:p>
          <a:p>
            <a:endParaRPr lang="en-GB" sz="8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6A3E807-D646-9656-3857-A0878ADDDDE4}"/>
              </a:ext>
            </a:extLst>
          </p:cNvPr>
          <p:cNvSpPr txBox="1"/>
          <p:nvPr/>
        </p:nvSpPr>
        <p:spPr>
          <a:xfrm>
            <a:off x="4473191" y="4417620"/>
            <a:ext cx="195967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400-2,000ng/l</a:t>
            </a:r>
          </a:p>
          <a:p>
            <a:r>
              <a:rPr lang="en-US" sz="900">
                <a:solidFill>
                  <a:schemeClr val="bg1"/>
                </a:solidFill>
                <a:latin typeface="Arial" panose="020B0604020202020204" pitchFamily="34" charset="0"/>
                <a:cs typeface="Arial" panose="020B0604020202020204" pitchFamily="34" charset="0"/>
              </a:rPr>
              <a:t>(47-236 mml) </a:t>
            </a:r>
          </a:p>
          <a:p>
            <a:r>
              <a:rPr lang="en-US" sz="900" b="1">
                <a:solidFill>
                  <a:srgbClr val="FF0000"/>
                </a:solidFill>
                <a:latin typeface="Arial" panose="020B0604020202020204" pitchFamily="34" charset="0"/>
                <a:cs typeface="Arial" panose="020B0604020202020204" pitchFamily="34" charset="0"/>
              </a:rPr>
              <a:t>Refer urgently to be seen within 6 weeks</a:t>
            </a:r>
            <a:endParaRPr lang="en-GB" sz="800" b="1">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A9EFC9D-BDEB-14C4-064D-7FDA6942266D}"/>
              </a:ext>
            </a:extLst>
          </p:cNvPr>
          <p:cNvSpPr txBox="1"/>
          <p:nvPr/>
        </p:nvSpPr>
        <p:spPr>
          <a:xfrm>
            <a:off x="4479554" y="5238663"/>
            <a:ext cx="195967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a:solidFill>
                  <a:schemeClr val="bg1"/>
                </a:solidFill>
                <a:latin typeface="Arial" panose="020B0604020202020204" pitchFamily="34" charset="0"/>
                <a:cs typeface="Arial" panose="020B0604020202020204" pitchFamily="34" charset="0"/>
              </a:rPr>
              <a:t>NT-</a:t>
            </a:r>
            <a:r>
              <a:rPr lang="en-US" sz="900" b="1" err="1">
                <a:solidFill>
                  <a:schemeClr val="bg1"/>
                </a:solidFill>
                <a:latin typeface="Arial" panose="020B0604020202020204" pitchFamily="34" charset="0"/>
                <a:cs typeface="Arial" panose="020B0604020202020204" pitchFamily="34" charset="0"/>
              </a:rPr>
              <a:t>proBNP</a:t>
            </a:r>
            <a:r>
              <a:rPr lang="en-US" sz="900" b="1">
                <a:solidFill>
                  <a:schemeClr val="bg1"/>
                </a:solidFill>
                <a:latin typeface="Arial" panose="020B0604020202020204" pitchFamily="34" charset="0"/>
                <a:cs typeface="Arial" panose="020B0604020202020204" pitchFamily="34" charset="0"/>
              </a:rPr>
              <a:t> &gt;2,000 ng/l</a:t>
            </a:r>
          </a:p>
          <a:p>
            <a:r>
              <a:rPr lang="en-US" sz="900">
                <a:solidFill>
                  <a:schemeClr val="bg1"/>
                </a:solidFill>
                <a:latin typeface="Arial" panose="020B0604020202020204" pitchFamily="34" charset="0"/>
                <a:cs typeface="Arial" panose="020B0604020202020204" pitchFamily="34" charset="0"/>
              </a:rPr>
              <a:t>(236 </a:t>
            </a:r>
            <a:r>
              <a:rPr lang="en-US" sz="900" err="1">
                <a:solidFill>
                  <a:schemeClr val="bg1"/>
                </a:solidFill>
                <a:latin typeface="Arial" panose="020B0604020202020204" pitchFamily="34" charset="0"/>
                <a:cs typeface="Arial" panose="020B0604020202020204" pitchFamily="34" charset="0"/>
              </a:rPr>
              <a:t>pmol</a:t>
            </a:r>
            <a:r>
              <a:rPr lang="en-US" sz="900">
                <a:solidFill>
                  <a:schemeClr val="bg1"/>
                </a:solidFill>
                <a:latin typeface="Arial" panose="020B0604020202020204" pitchFamily="34" charset="0"/>
                <a:cs typeface="Arial" panose="020B0604020202020204" pitchFamily="34" charset="0"/>
              </a:rPr>
              <a:t>/l) </a:t>
            </a:r>
          </a:p>
          <a:p>
            <a:r>
              <a:rPr lang="en-US" sz="900" b="1">
                <a:solidFill>
                  <a:srgbClr val="FF0000"/>
                </a:solidFill>
                <a:latin typeface="Arial" panose="020B0604020202020204" pitchFamily="34" charset="0"/>
                <a:cs typeface="Arial" panose="020B0604020202020204" pitchFamily="34" charset="0"/>
              </a:rPr>
              <a:t>Refer urgently to be seen within 2 weeks</a:t>
            </a:r>
            <a:endParaRPr lang="en-GB" sz="800" b="1">
              <a:solidFill>
                <a:srgbClr val="FF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D5CF628-B45C-C134-A1FC-1477F788094A}"/>
              </a:ext>
            </a:extLst>
          </p:cNvPr>
          <p:cNvSpPr txBox="1"/>
          <p:nvPr/>
        </p:nvSpPr>
        <p:spPr>
          <a:xfrm>
            <a:off x="6920367" y="3736072"/>
            <a:ext cx="4268569" cy="630942"/>
          </a:xfrm>
          <a:prstGeom prst="rect">
            <a:avLst/>
          </a:prstGeom>
          <a:solidFill>
            <a:srgbClr val="00B050"/>
          </a:solidFill>
        </p:spPr>
        <p:txBody>
          <a:bodyPr wrap="square" rtlCol="0">
            <a:spAutoFit/>
          </a:bodyPr>
          <a:lstStyle/>
          <a:p>
            <a:r>
              <a:rPr lang="en-US" sz="900" b="1">
                <a:latin typeface="Arial" panose="020B0604020202020204" pitchFamily="34" charset="0"/>
                <a:cs typeface="Arial" panose="020B0604020202020204" pitchFamily="34" charset="0"/>
              </a:rPr>
              <a:t>Heart Failure not confirmed</a:t>
            </a:r>
          </a:p>
          <a:p>
            <a:r>
              <a:rPr lang="en-US" sz="900">
                <a:latin typeface="Arial" panose="020B0604020202020204" pitchFamily="34" charset="0"/>
                <a:cs typeface="Arial" panose="020B0604020202020204" pitchFamily="34" charset="0"/>
              </a:rPr>
              <a:t>Consider other causes of symptoms with specialist  heart failure team input if concern persists</a:t>
            </a:r>
          </a:p>
          <a:p>
            <a:endParaRPr lang="en-GB" sz="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5462E7-0349-DFC7-4B5C-AEA314DA7F06}"/>
              </a:ext>
            </a:extLst>
          </p:cNvPr>
          <p:cNvSpPr txBox="1"/>
          <p:nvPr/>
        </p:nvSpPr>
        <p:spPr>
          <a:xfrm>
            <a:off x="6972388" y="4576417"/>
            <a:ext cx="1310777"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endParaRPr lang="en-US" sz="900">
              <a:latin typeface="Arial" panose="020B0604020202020204" pitchFamily="34" charset="0"/>
              <a:cs typeface="Arial" panose="020B0604020202020204" pitchFamily="34" charset="0"/>
            </a:endParaRPr>
          </a:p>
          <a:p>
            <a:endParaRPr lang="en-US" sz="900">
              <a:latin typeface="Arial" panose="020B0604020202020204" pitchFamily="34" charset="0"/>
              <a:cs typeface="Arial" panose="020B0604020202020204" pitchFamily="34" charset="0"/>
            </a:endParaRPr>
          </a:p>
          <a:p>
            <a:pPr algn="ctr"/>
            <a:r>
              <a:rPr lang="en-US" sz="900">
                <a:latin typeface="Arial" panose="020B0604020202020204" pitchFamily="34" charset="0"/>
                <a:cs typeface="Arial" panose="020B0604020202020204" pitchFamily="34" charset="0"/>
              </a:rPr>
              <a:t>Specialist Clinical assessment including transthoracic electrocardiography</a:t>
            </a:r>
          </a:p>
          <a:p>
            <a:endParaRPr lang="en-US" sz="900">
              <a:latin typeface="Arial" panose="020B0604020202020204" pitchFamily="34" charset="0"/>
              <a:cs typeface="Arial" panose="020B0604020202020204" pitchFamily="34" charset="0"/>
            </a:endParaRPr>
          </a:p>
          <a:p>
            <a:endParaRPr lang="en-US" sz="9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31B763A-AD89-D7EC-3D3A-F8441A6402FD}"/>
              </a:ext>
            </a:extLst>
          </p:cNvPr>
          <p:cNvSpPr txBox="1"/>
          <p:nvPr/>
        </p:nvSpPr>
        <p:spPr>
          <a:xfrm>
            <a:off x="8803178" y="4544236"/>
            <a:ext cx="2361187" cy="369332"/>
          </a:xfrm>
          <a:prstGeom prst="rect">
            <a:avLst/>
          </a:prstGeom>
          <a:solidFill>
            <a:srgbClr val="FF0000"/>
          </a:solidFill>
        </p:spPr>
        <p:txBody>
          <a:bodyPr wrap="square" rtlCol="0">
            <a:spAutoFit/>
          </a:bodyPr>
          <a:lstStyle/>
          <a:p>
            <a:pPr algn="ctr"/>
            <a:r>
              <a:rPr lang="en-US" sz="900" b="1">
                <a:latin typeface="Arial" panose="020B0604020202020204" pitchFamily="34" charset="0"/>
                <a:cs typeface="Arial" panose="020B0604020202020204" pitchFamily="34" charset="0"/>
              </a:rPr>
              <a:t>Heart Failure confirmed</a:t>
            </a:r>
          </a:p>
          <a:p>
            <a:pPr algn="ctr"/>
            <a:r>
              <a:rPr lang="en-US" sz="900">
                <a:latin typeface="Arial" panose="020B0604020202020204" pitchFamily="34" charset="0"/>
                <a:cs typeface="Arial" panose="020B0604020202020204" pitchFamily="34" charset="0"/>
              </a:rPr>
              <a:t>Assess severity/establish</a:t>
            </a:r>
            <a:endParaRPr lang="en-GB" sz="9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03A85EE-0AB3-79A9-FBF4-3FC52E8EC533}"/>
              </a:ext>
            </a:extLst>
          </p:cNvPr>
          <p:cNvSpPr txBox="1"/>
          <p:nvPr/>
        </p:nvSpPr>
        <p:spPr>
          <a:xfrm>
            <a:off x="8810575" y="5042279"/>
            <a:ext cx="2361187"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a:latin typeface="Arial" panose="020B0604020202020204" pitchFamily="34" charset="0"/>
                <a:cs typeface="Arial" panose="020B0604020202020204" pitchFamily="34" charset="0"/>
              </a:rPr>
              <a:t>Assess severity, aetiology, precipitating factors, type of cardiac dysfunction and correctable forces </a:t>
            </a:r>
            <a:r>
              <a:rPr lang="en-US" sz="900" b="1">
                <a:solidFill>
                  <a:srgbClr val="00B050"/>
                </a:solidFill>
                <a:latin typeface="Arial" panose="020B0604020202020204" pitchFamily="34" charset="0"/>
                <a:cs typeface="Arial" panose="020B0604020202020204" pitchFamily="34" charset="0"/>
              </a:rPr>
              <a:t>Refer to Stage 3</a:t>
            </a:r>
          </a:p>
          <a:p>
            <a:r>
              <a:rPr lang="en-US" sz="900">
                <a:latin typeface="Arial" panose="020B0604020202020204" pitchFamily="34" charset="0"/>
                <a:cs typeface="Arial" panose="020B0604020202020204" pitchFamily="34" charset="0"/>
              </a:rPr>
              <a:t>Consider cognitive assessment screening. </a:t>
            </a:r>
            <a:endParaRPr lang="en-GB" sz="9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07063EF-E0C9-AF84-EF08-5E1E6B6EDFF0}"/>
              </a:ext>
            </a:extLst>
          </p:cNvPr>
          <p:cNvSpPr txBox="1"/>
          <p:nvPr/>
        </p:nvSpPr>
        <p:spPr>
          <a:xfrm>
            <a:off x="1074185" y="4670554"/>
            <a:ext cx="1796339" cy="954107"/>
          </a:xfrm>
          <a:prstGeom prst="rect">
            <a:avLst/>
          </a:prstGeom>
          <a:noFill/>
        </p:spPr>
        <p:txBody>
          <a:bodyPr wrap="square" rtlCol="0">
            <a:spAutoFit/>
          </a:bodyPr>
          <a:lstStyle/>
          <a:p>
            <a:r>
              <a:rPr lang="en-US" sz="700">
                <a:solidFill>
                  <a:schemeClr val="bg1"/>
                </a:solidFill>
                <a:latin typeface="Arial" panose="020B0604020202020204" pitchFamily="34" charset="0"/>
                <a:cs typeface="Arial" panose="020B0604020202020204" pitchFamily="34" charset="0"/>
              </a:rPr>
              <a:t>NICE clearly advocate NT-</a:t>
            </a:r>
            <a:r>
              <a:rPr lang="en-US" sz="700" err="1">
                <a:solidFill>
                  <a:schemeClr val="bg1"/>
                </a:solidFill>
                <a:latin typeface="Arial" panose="020B0604020202020204" pitchFamily="34" charset="0"/>
                <a:cs typeface="Arial" panose="020B0604020202020204" pitchFamily="34" charset="0"/>
              </a:rPr>
              <a:t>proBNP</a:t>
            </a:r>
            <a:r>
              <a:rPr lang="en-US" sz="700">
                <a:solidFill>
                  <a:schemeClr val="bg1"/>
                </a:solidFill>
                <a:latin typeface="Arial" panose="020B0604020202020204" pitchFamily="34" charset="0"/>
                <a:cs typeface="Arial" panose="020B0604020202020204" pitchFamily="34" charset="0"/>
              </a:rPr>
              <a:t> due to its sensitivity and specificity but please note where this test is not available:</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BNP levels &lt;100 are considered normal</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 BNP levels &gt;400 are suggestive of heart failure</a:t>
            </a:r>
            <a:endParaRPr lang="en-GB" sz="700">
              <a:solidFill>
                <a:schemeClr val="bg1"/>
              </a:solidFill>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id="{D93415FA-D1E5-1BFE-0F2F-E22A67DA9855}"/>
              </a:ext>
            </a:extLst>
          </p:cNvPr>
          <p:cNvSpPr/>
          <p:nvPr/>
        </p:nvSpPr>
        <p:spPr>
          <a:xfrm>
            <a:off x="5476240" y="1403990"/>
            <a:ext cx="172720" cy="233620"/>
          </a:xfrm>
          <a:prstGeom prst="downArrow">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3" name="Arrow: Down 32">
            <a:extLst>
              <a:ext uri="{FF2B5EF4-FFF2-40B4-BE49-F238E27FC236}">
                <a16:creationId xmlns:a16="http://schemas.microsoft.com/office/drawing/2014/main" id="{88489615-7558-A8B2-9595-45ABA17B50CB}"/>
              </a:ext>
            </a:extLst>
          </p:cNvPr>
          <p:cNvSpPr/>
          <p:nvPr/>
        </p:nvSpPr>
        <p:spPr>
          <a:xfrm>
            <a:off x="9116666" y="1403989"/>
            <a:ext cx="211026" cy="233620"/>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4" name="Arrow: Down 33">
            <a:extLst>
              <a:ext uri="{FF2B5EF4-FFF2-40B4-BE49-F238E27FC236}">
                <a16:creationId xmlns:a16="http://schemas.microsoft.com/office/drawing/2014/main" id="{8B8D0AFB-2C30-6A40-EBDB-6626EBA56BCB}"/>
              </a:ext>
            </a:extLst>
          </p:cNvPr>
          <p:cNvSpPr/>
          <p:nvPr/>
        </p:nvSpPr>
        <p:spPr>
          <a:xfrm rot="5400000">
            <a:off x="3585929" y="1657597"/>
            <a:ext cx="279319" cy="53083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5" name="Arrow: Down 34">
            <a:extLst>
              <a:ext uri="{FF2B5EF4-FFF2-40B4-BE49-F238E27FC236}">
                <a16:creationId xmlns:a16="http://schemas.microsoft.com/office/drawing/2014/main" id="{86AF9689-FAE9-0184-C53B-4C0C1E3703CA}"/>
              </a:ext>
            </a:extLst>
          </p:cNvPr>
          <p:cNvSpPr/>
          <p:nvPr/>
        </p:nvSpPr>
        <p:spPr>
          <a:xfrm>
            <a:off x="9101345" y="2126152"/>
            <a:ext cx="226347" cy="274147"/>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6" name="Arrow: Down 35">
            <a:extLst>
              <a:ext uri="{FF2B5EF4-FFF2-40B4-BE49-F238E27FC236}">
                <a16:creationId xmlns:a16="http://schemas.microsoft.com/office/drawing/2014/main" id="{9E7E9755-CA88-C0E1-3D09-2BFFA6E706A4}"/>
              </a:ext>
            </a:extLst>
          </p:cNvPr>
          <p:cNvSpPr/>
          <p:nvPr/>
        </p:nvSpPr>
        <p:spPr>
          <a:xfrm rot="5400000">
            <a:off x="3571808" y="2924264"/>
            <a:ext cx="282052" cy="55634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7" name="Arrow: Down 36">
            <a:extLst>
              <a:ext uri="{FF2B5EF4-FFF2-40B4-BE49-F238E27FC236}">
                <a16:creationId xmlns:a16="http://schemas.microsoft.com/office/drawing/2014/main" id="{67611A1D-D5A3-B5E5-8F37-A6B4157B474E}"/>
              </a:ext>
            </a:extLst>
          </p:cNvPr>
          <p:cNvSpPr/>
          <p:nvPr/>
        </p:nvSpPr>
        <p:spPr>
          <a:xfrm rot="5400000" flipV="1">
            <a:off x="6611282" y="3868899"/>
            <a:ext cx="259441" cy="35873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8" name="Arrow: Down 37">
            <a:extLst>
              <a:ext uri="{FF2B5EF4-FFF2-40B4-BE49-F238E27FC236}">
                <a16:creationId xmlns:a16="http://schemas.microsoft.com/office/drawing/2014/main" id="{F14DC7E6-BBD3-D34A-902A-4B160CBCFF7D}"/>
              </a:ext>
            </a:extLst>
          </p:cNvPr>
          <p:cNvSpPr/>
          <p:nvPr/>
        </p:nvSpPr>
        <p:spPr>
          <a:xfrm rot="16200000">
            <a:off x="4061156" y="3870385"/>
            <a:ext cx="292677" cy="28448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9" name="Arrow: Down 38">
            <a:extLst>
              <a:ext uri="{FF2B5EF4-FFF2-40B4-BE49-F238E27FC236}">
                <a16:creationId xmlns:a16="http://schemas.microsoft.com/office/drawing/2014/main" id="{9A151314-0CD8-273F-C899-9F744096B493}"/>
              </a:ext>
            </a:extLst>
          </p:cNvPr>
          <p:cNvSpPr/>
          <p:nvPr/>
        </p:nvSpPr>
        <p:spPr>
          <a:xfrm rot="5400000" flipV="1">
            <a:off x="3312039" y="4235949"/>
            <a:ext cx="300319" cy="236427"/>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0" name="Arrow: Down 39">
            <a:extLst>
              <a:ext uri="{FF2B5EF4-FFF2-40B4-BE49-F238E27FC236}">
                <a16:creationId xmlns:a16="http://schemas.microsoft.com/office/drawing/2014/main" id="{BF7553A8-3915-C795-0B7B-1F72E39AD0AD}"/>
              </a:ext>
            </a:extLst>
          </p:cNvPr>
          <p:cNvSpPr/>
          <p:nvPr/>
        </p:nvSpPr>
        <p:spPr>
          <a:xfrm rot="16200000">
            <a:off x="4180138" y="4642462"/>
            <a:ext cx="172720" cy="196645"/>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1" name="Arrow: Down 40">
            <a:extLst>
              <a:ext uri="{FF2B5EF4-FFF2-40B4-BE49-F238E27FC236}">
                <a16:creationId xmlns:a16="http://schemas.microsoft.com/office/drawing/2014/main" id="{899BB57D-774B-AA0A-26C5-DDAD600A8F65}"/>
              </a:ext>
            </a:extLst>
          </p:cNvPr>
          <p:cNvSpPr/>
          <p:nvPr/>
        </p:nvSpPr>
        <p:spPr>
          <a:xfrm rot="16200000">
            <a:off x="4170477" y="5413265"/>
            <a:ext cx="172720" cy="196645"/>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2" name="Arrow: Down 41">
            <a:extLst>
              <a:ext uri="{FF2B5EF4-FFF2-40B4-BE49-F238E27FC236}">
                <a16:creationId xmlns:a16="http://schemas.microsoft.com/office/drawing/2014/main" id="{1452301F-A8F3-75CB-3875-15EE4F7BF825}"/>
              </a:ext>
            </a:extLst>
          </p:cNvPr>
          <p:cNvSpPr/>
          <p:nvPr/>
        </p:nvSpPr>
        <p:spPr>
          <a:xfrm rot="5400000" flipV="1">
            <a:off x="6585921" y="4603333"/>
            <a:ext cx="259439" cy="347772"/>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3" name="Arrow: Down 42">
            <a:extLst>
              <a:ext uri="{FF2B5EF4-FFF2-40B4-BE49-F238E27FC236}">
                <a16:creationId xmlns:a16="http://schemas.microsoft.com/office/drawing/2014/main" id="{C93DC17C-70C9-01B3-70CE-B2B9FD530FE6}"/>
              </a:ext>
            </a:extLst>
          </p:cNvPr>
          <p:cNvSpPr/>
          <p:nvPr/>
        </p:nvSpPr>
        <p:spPr>
          <a:xfrm rot="5400000" flipV="1">
            <a:off x="6604914" y="5362068"/>
            <a:ext cx="221452" cy="347771"/>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4" name="Arrow: Down 43">
            <a:extLst>
              <a:ext uri="{FF2B5EF4-FFF2-40B4-BE49-F238E27FC236}">
                <a16:creationId xmlns:a16="http://schemas.microsoft.com/office/drawing/2014/main" id="{2288C2A8-6193-4432-4CCB-1E13FC08131B}"/>
              </a:ext>
            </a:extLst>
          </p:cNvPr>
          <p:cNvSpPr/>
          <p:nvPr/>
        </p:nvSpPr>
        <p:spPr>
          <a:xfrm flipV="1">
            <a:off x="7471064" y="4228514"/>
            <a:ext cx="227085" cy="256369"/>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5" name="Arrow: Down 44">
            <a:extLst>
              <a:ext uri="{FF2B5EF4-FFF2-40B4-BE49-F238E27FC236}">
                <a16:creationId xmlns:a16="http://schemas.microsoft.com/office/drawing/2014/main" id="{8F585016-82E0-2CD3-2177-4FD74D943069}"/>
              </a:ext>
            </a:extLst>
          </p:cNvPr>
          <p:cNvSpPr/>
          <p:nvPr/>
        </p:nvSpPr>
        <p:spPr>
          <a:xfrm rot="5400000" flipV="1">
            <a:off x="8417484" y="4608931"/>
            <a:ext cx="238795" cy="304406"/>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8" name="Arrow: Down 47">
            <a:extLst>
              <a:ext uri="{FF2B5EF4-FFF2-40B4-BE49-F238E27FC236}">
                <a16:creationId xmlns:a16="http://schemas.microsoft.com/office/drawing/2014/main" id="{B1F20261-862F-8F30-9EDE-BED392B830FF}"/>
              </a:ext>
            </a:extLst>
          </p:cNvPr>
          <p:cNvSpPr/>
          <p:nvPr/>
        </p:nvSpPr>
        <p:spPr>
          <a:xfrm rot="10800000" flipV="1">
            <a:off x="4852555" y="2784764"/>
            <a:ext cx="193102" cy="257016"/>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49" name="Arrow: Down 48">
            <a:extLst>
              <a:ext uri="{FF2B5EF4-FFF2-40B4-BE49-F238E27FC236}">
                <a16:creationId xmlns:a16="http://schemas.microsoft.com/office/drawing/2014/main" id="{A95C9F02-3242-FD87-ACB6-D5A65006885E}"/>
              </a:ext>
            </a:extLst>
          </p:cNvPr>
          <p:cNvSpPr/>
          <p:nvPr/>
        </p:nvSpPr>
        <p:spPr>
          <a:xfrm rot="10800000" flipV="1">
            <a:off x="9116665" y="2773640"/>
            <a:ext cx="211025" cy="268140"/>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0" name="Arrow: Down 49">
            <a:extLst>
              <a:ext uri="{FF2B5EF4-FFF2-40B4-BE49-F238E27FC236}">
                <a16:creationId xmlns:a16="http://schemas.microsoft.com/office/drawing/2014/main" id="{E5D5677B-BBAA-8434-6247-63BE644FCEF3}"/>
              </a:ext>
            </a:extLst>
          </p:cNvPr>
          <p:cNvSpPr/>
          <p:nvPr/>
        </p:nvSpPr>
        <p:spPr>
          <a:xfrm rot="10800000" flipV="1">
            <a:off x="6920366" y="2773640"/>
            <a:ext cx="215133" cy="287769"/>
          </a:xfrm>
          <a:prstGeom prst="downArrow">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1" name="TextBox 50">
            <a:extLst>
              <a:ext uri="{FF2B5EF4-FFF2-40B4-BE49-F238E27FC236}">
                <a16:creationId xmlns:a16="http://schemas.microsoft.com/office/drawing/2014/main" id="{3F1D5632-FBC6-1404-E160-5FF2B0799F07}"/>
              </a:ext>
            </a:extLst>
          </p:cNvPr>
          <p:cNvSpPr txBox="1"/>
          <p:nvPr/>
        </p:nvSpPr>
        <p:spPr>
          <a:xfrm>
            <a:off x="5063557" y="2765678"/>
            <a:ext cx="585403"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No</a:t>
            </a:r>
            <a:endParaRPr lang="en-GB" sz="1100" b="1">
              <a:solidFill>
                <a:schemeClr val="accent3">
                  <a:lumMod val="7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5CAE9D4-15D9-4BB0-1B40-22E94129B290}"/>
              </a:ext>
            </a:extLst>
          </p:cNvPr>
          <p:cNvSpPr txBox="1"/>
          <p:nvPr/>
        </p:nvSpPr>
        <p:spPr>
          <a:xfrm>
            <a:off x="7135501" y="2773640"/>
            <a:ext cx="1125296"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Yes / positive</a:t>
            </a:r>
            <a:endParaRPr lang="en-GB" sz="1100" b="1">
              <a:solidFill>
                <a:schemeClr val="accent3">
                  <a:lumMod val="75000"/>
                </a:schemeClr>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0F1060F-E7C9-637F-9C6E-7B91274F82CF}"/>
              </a:ext>
            </a:extLst>
          </p:cNvPr>
          <p:cNvSpPr txBox="1"/>
          <p:nvPr/>
        </p:nvSpPr>
        <p:spPr>
          <a:xfrm>
            <a:off x="9295460" y="2765678"/>
            <a:ext cx="1125296" cy="261610"/>
          </a:xfrm>
          <a:prstGeom prst="rect">
            <a:avLst/>
          </a:prstGeom>
          <a:noFill/>
        </p:spPr>
        <p:txBody>
          <a:bodyPr wrap="square" rtlCol="0">
            <a:spAutoFit/>
          </a:bodyPr>
          <a:lstStyle/>
          <a:p>
            <a:r>
              <a:rPr lang="en-US" sz="1100" b="1">
                <a:solidFill>
                  <a:schemeClr val="accent3">
                    <a:lumMod val="75000"/>
                  </a:schemeClr>
                </a:solidFill>
                <a:latin typeface="Arial" panose="020B0604020202020204" pitchFamily="34" charset="0"/>
                <a:cs typeface="Arial" panose="020B0604020202020204" pitchFamily="34" charset="0"/>
              </a:rPr>
              <a:t>Yes / negative</a:t>
            </a:r>
            <a:endParaRPr lang="en-GB" sz="1100" b="1">
              <a:solidFill>
                <a:schemeClr val="accent3">
                  <a:lumMod val="7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1A47E73-9FCE-88FD-9945-6A5FBC7F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19030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53508" y="6153371"/>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17</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10770" y="1095695"/>
            <a:ext cx="11226818" cy="4817742"/>
          </a:xfrm>
          <a:prstGeom prst="rect">
            <a:avLst/>
          </a:prstGeom>
          <a:noFill/>
          <a:effectLst>
            <a:glow rad="101600">
              <a:schemeClr val="accent4">
                <a:satMod val="175000"/>
                <a:alpha val="40000"/>
              </a:schemeClr>
            </a:glow>
          </a:effectLst>
        </p:spPr>
        <p:txBody>
          <a:bodyPr wrap="square" numCol="3" spcCol="180000" rtlCol="0">
            <a:noAutofit/>
          </a:bodyPr>
          <a:lstStyle/>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The Heart Failure Multidisciplinary Team</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management requires a holistic approach. Close co-operation of various members of the multi-disciplinary team and patients are heavily rely on effective communication amongst the members of the team. In order to deliver high-quality care for these patients commitment to a coordinated and continuous healthcare delivery with an understanding of the workforce roles and responsibilities, supported by clear channels of communication, which then facilitate opportunities for shared learning and education. Advancements in current digital technology are expected to result in more and more digital technology emerging in contemporary heart failure management practice in the upcoming years.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heart failure multidisciplinary team with headline responsibilities:  patient/their carers, HF specialist nurse, HF cardiologist, pharmacist, primary care, cardiac rehabilitation,  cardiac psychologist, palliative care team</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Heart Failure Specialist </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core specialist heart failure multidisciplinary team includes:</a:t>
            </a:r>
          </a:p>
          <a:p>
            <a:pPr marL="228600" indent="-228600" algn="just">
              <a:buFont typeface="+mj-lt"/>
              <a:buAutoNum type="arabicPeriod"/>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 lead physician with subspecialty training in heart failure (usually a Consultant Cardiologist) who is responsible for making the clinical diagnosis</a:t>
            </a:r>
          </a:p>
          <a:p>
            <a:pPr marL="228600" indent="-228600" algn="just">
              <a:buFont typeface="+mj-lt"/>
              <a:buAutoNum type="arabicPeriod"/>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 Specialist Heart Failure Nurse</a:t>
            </a:r>
          </a:p>
          <a:p>
            <a:pPr marL="228600" indent="-228600" algn="just">
              <a:buFont typeface="+mj-lt"/>
              <a:buAutoNum type="arabicPeriod"/>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 healthcare professional with expertise in specialist prescribing for heart failure (Adapted from NICE’s Guideline on chronic heart failure in Adults rec 1.1.1)</a:t>
            </a:r>
          </a:p>
          <a:p>
            <a:pPr marL="228600" indent="-228600" algn="just">
              <a:buFont typeface="+mj-lt"/>
              <a:buAutoNum type="arabicPeriod"/>
            </a:pP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228600" indent="-228600" algn="just">
              <a:buFont typeface="+mj-lt"/>
              <a:buAutoNum type="arabicPeriod"/>
            </a:pP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Offering in both hospital and community locations.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Diagnosis of heart failure syndrome and stage, including end of life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Acute Care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Development of long-term management plan including patient and carer / family education.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Reassessment of decompensating heart failure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Specialist only interventions i.e. sacubitril valsartan, cardiac devices. Advising on complex problems with difficult decision making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Routine monitoring of patients with severe heart failure syndromes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Consider the use of technology for remote monitoring of heart failure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Utilize remote monitoring via cardiac device or via self monitoring platform</a:t>
            </a:r>
          </a:p>
          <a:p>
            <a:pPr algn="just"/>
            <a:endParaRPr lang="en-US" sz="11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Primary Care</a:t>
            </a:r>
            <a:r>
              <a:rPr lang="en-US" sz="1100">
                <a:solidFill>
                  <a:srgbClr val="339966"/>
                </a:solidFill>
                <a:latin typeface="Arial" panose="020B0604020202020204" pitchFamily="34" charset="0"/>
                <a:ea typeface="Gadugi" panose="020B0502040204020203" pitchFamily="34" charset="0"/>
                <a:cs typeface="Arial" panose="020B0604020202020204" pitchFamily="34" charset="0"/>
              </a:rPr>
              <a:t> </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(GP, Practice nurse, HCA, physician assistant, pharmacist)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Early symptom recognition and investigation, referral for diagnosis, and identification of end of life stage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Ensuring coordinated care   6–12-month review for all heart failure patients including optimization of comorbidities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Lifestyle counselling and interventions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Escalation of complex or worsening heart failure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SGLT2 prescription </a:t>
            </a:r>
          </a:p>
          <a:p>
            <a:pPr algn="just"/>
            <a:endParaRPr lang="en-US" sz="90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Community services (District Nurse, Community Care Practitioner)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Care of housebound patients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Support with IV diuretics at home/ ambulatory clinic</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Palliative care </a:t>
            </a:r>
          </a:p>
          <a:p>
            <a:pPr algn="just"/>
            <a:endParaRPr lang="en-US" sz="90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Cardiac diagnostics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ECG and echo</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CMR and other imaging</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Expert support in interpretation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Dedicated heart failure device follow-up clinics</a:t>
            </a:r>
          </a:p>
          <a:p>
            <a:pPr algn="just"/>
            <a:endParaRPr lang="en-US" sz="90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Cardiac Rehabilitation   </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 comprehensive programme accessible for all patients that provides advice and support on lifestyle and risk management, psychosocial health, education health and behaviour change and physical activity. This is offered in a variety of locations. </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a:t>
            </a:r>
            <a:r>
              <a:rPr lang="en-US" sz="900" u="sng">
                <a:solidFill>
                  <a:schemeClr val="bg1"/>
                </a:solidFill>
                <a:latin typeface="Arial" panose="020B0604020202020204" pitchFamily="34" charset="0"/>
                <a:ea typeface="Gadugi" panose="020B050204020402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https://www.bacpr.com/resources/BACPR_Standards_and_Core_ Components_2017.pdf</a:t>
            </a:r>
            <a:endParaRPr lang="en-US" sz="900" u="sng">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u="sng">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Advanced  Care Planning and Palliative Care services  </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Advanced care planning / supportive care and involvement of palliative care team when felt appropriate in terms of support with symptom management not just at end of life.  ACP discussions should commence at the start of diagnosis.</a:t>
            </a:r>
          </a:p>
          <a:p>
            <a:pPr algn="just"/>
            <a:endParaRPr lang="en-US" sz="9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Other specialists </a:t>
            </a:r>
          </a:p>
          <a:p>
            <a:pPr algn="just"/>
            <a:r>
              <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rPr>
              <a:t>T</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o manage complex comorbidities e.g. nephrology and respiratory.  To link to MDT for support with difficult decision making in the context of multimorbidity</a:t>
            </a:r>
          </a:p>
          <a:p>
            <a:pPr algn="just"/>
            <a:endParaRPr lang="en-US" sz="90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Social Care</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Social care provision in increasing frailty</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rPr>
              <a:t> </a:t>
            </a:r>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657800" y="273765"/>
            <a:ext cx="11467526" cy="584775"/>
          </a:xfrm>
          <a:prstGeom prst="rect">
            <a:avLst/>
          </a:prstGeom>
          <a:solidFill>
            <a:schemeClr val="tx1"/>
          </a:solidFill>
          <a:ln>
            <a:solidFill>
              <a:schemeClr val="tx1"/>
            </a:solidFill>
          </a:ln>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Heart Failure (Chronic &amp; Acute)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A4E08803-B265-4654-5699-649C875A3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6334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18</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5194570" y="937632"/>
            <a:ext cx="6310875" cy="4894289"/>
          </a:xfrm>
          <a:prstGeom prst="rect">
            <a:avLst/>
          </a:prstGeom>
          <a:noFill/>
        </p:spPr>
        <p:txBody>
          <a:bodyPr wrap="square" lIns="91440" tIns="45720" rIns="91440" bIns="45720" numCol="2" spcCol="180000" rtlCol="0" anchor="t">
            <a:noAutofit/>
          </a:bodyPr>
          <a:lstStyle/>
          <a:p>
            <a:pPr algn="just"/>
            <a:r>
              <a:rPr lang="en-US" sz="1200" b="1" dirty="0">
                <a:solidFill>
                  <a:srgbClr val="339966"/>
                </a:solidFill>
                <a:latin typeface="Arial"/>
                <a:ea typeface="Gadugi"/>
                <a:cs typeface="Arial"/>
              </a:rPr>
              <a:t>Four pillars of medical therapy </a:t>
            </a:r>
            <a:endParaRPr lang="en-US" sz="12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Patients with chronic heart failure secondary to HF with reduced ejection fraction (</a:t>
            </a:r>
            <a:r>
              <a:rPr lang="en-US" sz="900" dirty="0" err="1">
                <a:solidFill>
                  <a:schemeClr val="bg1"/>
                </a:solidFill>
                <a:latin typeface="Arial"/>
                <a:ea typeface="Gadugi"/>
                <a:cs typeface="Arial"/>
              </a:rPr>
              <a:t>HFrEF</a:t>
            </a:r>
            <a:r>
              <a:rPr lang="en-US" sz="900" dirty="0">
                <a:solidFill>
                  <a:schemeClr val="bg1"/>
                </a:solidFill>
                <a:latin typeface="Arial"/>
                <a:ea typeface="Gadugi"/>
                <a:cs typeface="Arial"/>
              </a:rPr>
              <a:t>) are at high risk of HF related mortality and morbidity. Guideline directed medical therapy (GDMT) is aiming to improve prognosis, improve symptoms, quality of life and reduce risk of unplanned heart failure hospitalization. </a:t>
            </a:r>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Various group of medications have been found to reduce HF associated mortality and morbidity acting on different levels of the maladaptive activation of the neurohormonal system secondary to impaired cardiac function.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For many years these included beta blocker therapy and  renin-angiotensin-aldosterone-system (RAAS) inhibition at various levels.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Since the novel discovery of positive impact of SGLT2 inhibitors on </a:t>
            </a:r>
            <a:r>
              <a:rPr lang="en-US" sz="900" dirty="0" err="1">
                <a:solidFill>
                  <a:schemeClr val="bg1"/>
                </a:solidFill>
                <a:latin typeface="Arial"/>
                <a:ea typeface="Gadugi"/>
                <a:cs typeface="Arial"/>
              </a:rPr>
              <a:t>HFrEF</a:t>
            </a:r>
            <a:r>
              <a:rPr lang="en-US" sz="900" dirty="0">
                <a:solidFill>
                  <a:schemeClr val="bg1"/>
                </a:solidFill>
                <a:latin typeface="Arial"/>
                <a:ea typeface="Gadugi"/>
                <a:cs typeface="Arial"/>
              </a:rPr>
              <a:t>, contemporary guideline directed medical therapy is now considered using four different groups of drugs often referred as the “four pillars” of </a:t>
            </a:r>
            <a:r>
              <a:rPr lang="en-US" sz="900" dirty="0" err="1">
                <a:solidFill>
                  <a:schemeClr val="bg1"/>
                </a:solidFill>
                <a:latin typeface="Arial"/>
                <a:ea typeface="Gadugi"/>
                <a:cs typeface="Arial"/>
              </a:rPr>
              <a:t>HFrEF</a:t>
            </a:r>
            <a:r>
              <a:rPr lang="en-US" sz="900" dirty="0">
                <a:solidFill>
                  <a:schemeClr val="bg1"/>
                </a:solidFill>
                <a:latin typeface="Arial"/>
                <a:ea typeface="Gadugi"/>
                <a:cs typeface="Arial"/>
              </a:rPr>
              <a:t> pharmacotherapy. </a:t>
            </a:r>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The “four pillars” are: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FontTx/>
              <a:buChar char="-"/>
            </a:pPr>
            <a:r>
              <a:rPr lang="en-US" sz="900" dirty="0">
                <a:solidFill>
                  <a:schemeClr val="bg1"/>
                </a:solidFill>
                <a:latin typeface="Arial"/>
                <a:ea typeface="Gadugi"/>
                <a:cs typeface="Arial"/>
              </a:rPr>
              <a:t>ACEI/AR/ARNI (sacubitril/valsartan)</a:t>
            </a:r>
          </a:p>
          <a:p>
            <a:pPr marL="171450" indent="-171450" algn="just">
              <a:buFontTx/>
              <a:buChar char="-"/>
            </a:pPr>
            <a:r>
              <a:rPr lang="en-US" sz="900" dirty="0">
                <a:solidFill>
                  <a:schemeClr val="bg1"/>
                </a:solidFill>
                <a:latin typeface="Arial"/>
                <a:ea typeface="Gadugi"/>
                <a:cs typeface="Arial"/>
              </a:rPr>
              <a:t>Beta blocker therapy (bisoprolol, carvedilol, metoprolol)</a:t>
            </a:r>
          </a:p>
          <a:p>
            <a:pPr marL="171450" indent="-171450" algn="just">
              <a:buFontTx/>
              <a:buChar char="-"/>
            </a:pPr>
            <a:r>
              <a:rPr lang="en-US" sz="900" dirty="0">
                <a:solidFill>
                  <a:schemeClr val="bg1"/>
                </a:solidFill>
                <a:latin typeface="Arial"/>
                <a:ea typeface="Gadugi"/>
                <a:cs typeface="Arial"/>
              </a:rPr>
              <a:t>Mineralocorticoid receptor antagonists (spironolactone, eplerenone</a:t>
            </a:r>
          </a:p>
          <a:p>
            <a:pPr marL="171450" indent="-171450" algn="just">
              <a:buFontTx/>
              <a:buChar char="-"/>
            </a:pPr>
            <a:r>
              <a:rPr lang="en-US" sz="900" dirty="0">
                <a:solidFill>
                  <a:schemeClr val="bg1"/>
                </a:solidFill>
                <a:latin typeface="Arial"/>
                <a:ea typeface="Gadugi"/>
                <a:cs typeface="Arial"/>
              </a:rPr>
              <a:t>SGLT2 inhibitors (empagliflozin and dapagliflozin)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Commencement and/or up-titration of these medications is key to achieve mortality and morbidity benefit observed in large randomized trials. However, medications like sacubitril/valsartan is recommended to be managed in specialist clinics, other medications such as SGLT2 inhibitors might be prescribed in primary practice so patients can merit its benefit while waiting for specialist input.</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a:ea typeface="Gadugi"/>
                <a:cs typeface="Arial"/>
              </a:rPr>
              <a:t>Additional therapies in </a:t>
            </a:r>
            <a:r>
              <a:rPr lang="en-US" sz="1100" b="1" dirty="0" err="1">
                <a:solidFill>
                  <a:srgbClr val="339966"/>
                </a:solidFill>
                <a:latin typeface="Arial"/>
                <a:ea typeface="Gadugi"/>
                <a:cs typeface="Arial"/>
              </a:rPr>
              <a:t>HFrEF</a:t>
            </a:r>
            <a:endParaRPr lang="en-US" sz="1100" b="1" dirty="0">
              <a:solidFill>
                <a:srgbClr val="339966"/>
              </a:solidFill>
              <a:latin typeface="Arial"/>
              <a:ea typeface="Gadugi"/>
              <a:cs typeface="Arial"/>
            </a:endParaRPr>
          </a:p>
          <a:p>
            <a:pPr algn="just"/>
            <a:endParaRPr lang="en-US" sz="9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rPr>
              <a:t>As highlighted in the below flowchart, patients with persistent symptoms may benefit from additional pharmacological and cardiac device therapies. These are normally assessed in specialist clinics and they are aiming to reduce symptom burden and reduce risk of unplanned hospitalization from HF.</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dirty="0">
                <a:solidFill>
                  <a:srgbClr val="339966"/>
                </a:solidFill>
                <a:latin typeface="Arial"/>
                <a:ea typeface="Gadugi"/>
                <a:cs typeface="Arial"/>
              </a:rPr>
              <a:t>Heart Failure with preserved ejection fraction (</a:t>
            </a:r>
            <a:r>
              <a:rPr lang="en-US" sz="1100" b="1" dirty="0" err="1">
                <a:solidFill>
                  <a:srgbClr val="339966"/>
                </a:solidFill>
                <a:latin typeface="Arial"/>
                <a:ea typeface="Gadugi"/>
                <a:cs typeface="Arial"/>
              </a:rPr>
              <a:t>HFpEF</a:t>
            </a:r>
            <a:r>
              <a:rPr lang="en-US" sz="1100" b="1" dirty="0">
                <a:solidFill>
                  <a:srgbClr val="339966"/>
                </a:solidFill>
                <a:latin typeface="Arial"/>
                <a:ea typeface="Gadugi"/>
                <a:cs typeface="Arial"/>
              </a:rPr>
              <a:t>) </a:t>
            </a:r>
            <a:endParaRPr lang="en-US" sz="1100" b="1" dirty="0">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dirty="0">
                <a:solidFill>
                  <a:schemeClr val="bg1"/>
                </a:solidFill>
                <a:latin typeface="Arial"/>
                <a:ea typeface="Gadugi"/>
                <a:cs typeface="Arial"/>
                <a:hlinkClick r:id="rId2">
                  <a:extLst>
                    <a:ext uri="{A12FA001-AC4F-418D-AE19-62706E023703}">
                      <ahyp:hlinkClr xmlns:ahyp="http://schemas.microsoft.com/office/drawing/2018/hyperlinkcolor" val="tx"/>
                    </a:ext>
                  </a:extLst>
                </a:hlinkClick>
              </a:rPr>
              <a:t>Evidence-based recommendations</a:t>
            </a:r>
            <a:r>
              <a:rPr lang="en-US" sz="900">
                <a:solidFill>
                  <a:schemeClr val="bg1"/>
                </a:solidFill>
                <a:latin typeface="Arial"/>
                <a:ea typeface="Gadugi"/>
                <a:cs typeface="Arial"/>
              </a:rPr>
              <a:t> on dapagliflozin (</a:t>
            </a:r>
            <a:r>
              <a:rPr lang="en-US" sz="900" err="1">
                <a:solidFill>
                  <a:schemeClr val="bg1"/>
                </a:solidFill>
                <a:latin typeface="Arial"/>
                <a:ea typeface="Gadugi"/>
                <a:cs typeface="Arial"/>
              </a:rPr>
              <a:t>Forxiga</a:t>
            </a:r>
            <a:r>
              <a:rPr lang="en-US" sz="900">
                <a:solidFill>
                  <a:schemeClr val="bg1"/>
                </a:solidFill>
                <a:latin typeface="Arial"/>
                <a:ea typeface="Gadugi"/>
                <a:cs typeface="Arial"/>
              </a:rPr>
              <a:t>) for treating chronic heart failure with preserved or mildly reduced ejection fraction in adults.</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Dapagliflozin is also recommended for treating chronic heart failure with reduced ejection fraction in adults (</a:t>
            </a:r>
            <a:r>
              <a:rPr lang="en-US" sz="900" dirty="0">
                <a:solidFill>
                  <a:schemeClr val="bg1"/>
                </a:solidFill>
                <a:latin typeface="Arial" panose="020B0604020202020204" pitchFamily="34" charset="0"/>
                <a:ea typeface="Gadugi" panose="020B050204020402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NICE technology appraisal guidance 679</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endParaRPr lang="en-US" sz="900" dirty="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06360" y="184450"/>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843FBBE3-6C98-E4FB-7327-949AC365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AB72E84A-A42A-8F02-A85D-787AFE2157C9}"/>
              </a:ext>
            </a:extLst>
          </p:cNvPr>
          <p:cNvPicPr>
            <a:picLocks noChangeAspect="1"/>
          </p:cNvPicPr>
          <p:nvPr/>
        </p:nvPicPr>
        <p:blipFill>
          <a:blip r:embed="rId5">
            <a:duotone>
              <a:prstClr val="black"/>
              <a:schemeClr val="accent3">
                <a:tint val="45000"/>
                <a:satMod val="400000"/>
              </a:schemeClr>
            </a:duotone>
          </a:blip>
          <a:stretch>
            <a:fillRect/>
          </a:stretch>
        </p:blipFill>
        <p:spPr>
          <a:xfrm>
            <a:off x="514094" y="1220133"/>
            <a:ext cx="4023709" cy="41608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9207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19</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9778" y="1270437"/>
            <a:ext cx="10709747" cy="4414164"/>
          </a:xfrm>
          <a:prstGeom prst="rect">
            <a:avLst/>
          </a:prstGeom>
          <a:noFill/>
        </p:spPr>
        <p:txBody>
          <a:bodyPr wrap="square" numCol="3" spcCol="180000" rtlCol="0">
            <a:normAutofit fontScale="85000" lnSpcReduction="20000"/>
          </a:bodyPr>
          <a:lstStyle/>
          <a:p>
            <a:pPr algn="just"/>
            <a:endParaRPr lang="en-US" sz="12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endParaRPr lang="en-US" sz="1200" b="1">
              <a:solidFill>
                <a:srgbClr val="339966"/>
              </a:solidFill>
              <a:latin typeface="Arial" panose="020B0604020202020204" pitchFamily="34" charset="0"/>
              <a:ea typeface="Gadugi" panose="020B0502040204020203" pitchFamily="34" charset="0"/>
              <a:cs typeface="Arial" panose="020B0604020202020204" pitchFamily="34" charset="0"/>
            </a:endParaRPr>
          </a:p>
          <a:p>
            <a:pPr algn="just"/>
            <a:r>
              <a:rPr lang="en-US" sz="1200" b="1">
                <a:solidFill>
                  <a:srgbClr val="339966"/>
                </a:solidFill>
                <a:latin typeface="Arial" panose="020B0604020202020204" pitchFamily="34" charset="0"/>
                <a:ea typeface="Gadugi" panose="020B0502040204020203" pitchFamily="34" charset="0"/>
                <a:cs typeface="Arial" panose="020B0604020202020204" pitchFamily="34" charset="0"/>
              </a:rPr>
              <a:t>Chronic heart failure: 6–12 month condition and therapy review </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Patients with chronic heart failure require long term holistic approach. No one fit all advice is practical regarding frequency of follow-ups and this should be individualized according to symptoms, co-morbidities, co-existence of other cardiovascular morbidities such as cardiac arrhythmia, coronary artery disease etc. During routine follow-up the below aspects are recommended to be routinely considered and assessed:</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Consider patient initiated follow-up (PIFU) in selected patients who are stabilized on guideline-directed medical therapy (GDMT)</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Reassessment of the stage of heart failure.  This will include evaluation of the New York Heart Association (NYHA) class and ensure GDMT has been implemented to the maximum tolerated and whether re-measurement of LVEF following GDMT is necessary to guide potential cardiac device therapy decision making.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has been offered;</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Co-morbidities are optimized;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Lifestyle modifications have been optimized;</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Consider the impact of heart failure on their employment  status and other lifestyle/wellbeing considerations</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Consider social care assessment, including assessment of social isolation;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Identification of end stage heart failure and consideration of need for palliative care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Consider risk of anxiety and depression and the effect of this on the ability to self manage if this was not assessed/addressed at the outset</a:t>
            </a:r>
          </a:p>
          <a:p>
            <a:pPr marL="171450" indent="-171450" algn="just">
              <a:buBlip>
                <a:blip r:embed="rId2">
                  <a:extLst>
                    <a:ext uri="{96DAC541-7B7A-43D3-8B79-37D633B846F1}">
                      <asvg:svgBlip xmlns:asvg="http://schemas.microsoft.com/office/drawing/2016/SVG/main" r:embed="rId3"/>
                    </a:ext>
                  </a:extLst>
                </a:blip>
              </a:buBlip>
            </a:pPr>
            <a:r>
              <a:rPr lang="en-US" sz="1000" b="0" i="0" u="none" strike="noStrike">
                <a:solidFill>
                  <a:srgbClr val="000000"/>
                </a:solidFill>
                <a:effectLst/>
                <a:latin typeface="Arial" panose="020B0604020202020204" pitchFamily="34" charset="0"/>
                <a:cs typeface="Arial" panose="020B0604020202020204" pitchFamily="34" charset="0"/>
              </a:rPr>
              <a:t>Screen for sleep </a:t>
            </a:r>
            <a:r>
              <a:rPr lang="en-US" sz="1000" b="0" i="0" u="none" strike="noStrike" err="1">
                <a:solidFill>
                  <a:srgbClr val="000000"/>
                </a:solidFill>
                <a:effectLst/>
                <a:latin typeface="Arial" panose="020B0604020202020204" pitchFamily="34" charset="0"/>
                <a:cs typeface="Arial" panose="020B0604020202020204" pitchFamily="34" charset="0"/>
              </a:rPr>
              <a:t>apnoea</a:t>
            </a:r>
            <a:r>
              <a:rPr lang="en-US" sz="1000" b="0" i="0" u="none" strike="noStrike">
                <a:solidFill>
                  <a:srgbClr val="000000"/>
                </a:solidFill>
                <a:effectLst/>
                <a:latin typeface="Arial" panose="020B0604020202020204" pitchFamily="34" charset="0"/>
                <a:cs typeface="Arial" panose="020B0604020202020204" pitchFamily="34" charset="0"/>
              </a:rPr>
              <a:t> where appropriate</a:t>
            </a:r>
            <a:r>
              <a:rPr lang="en-US" sz="1000">
                <a:latin typeface="Arial" panose="020B0604020202020204" pitchFamily="34" charset="0"/>
                <a:cs typeface="Arial" panose="020B0604020202020204" pitchFamily="34" charset="0"/>
              </a:rPr>
              <a:t>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Consider remote monitoring (including device monitoring), and virtual wards in selected patients</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200" b="1">
                <a:solidFill>
                  <a:srgbClr val="339966"/>
                </a:solidFill>
                <a:latin typeface="Arial" panose="020B0604020202020204" pitchFamily="34" charset="0"/>
                <a:ea typeface="Gadugi" panose="020B0502040204020203" pitchFamily="34" charset="0"/>
                <a:cs typeface="Arial" panose="020B0604020202020204" pitchFamily="34" charset="0"/>
              </a:rPr>
              <a:t>Discharging a patient back to general practice</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All patients with heart failure including patients with </a:t>
            </a:r>
            <a:r>
              <a:rPr lang="en-US" sz="100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should have access to community HF services.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The community heart failure service will discharge a patient back to primary care for routine monitoring (at least every six months) when:</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The patient is fully titrated on maximum tolerated heart failure medication.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The patient is stable and/or when specialist input no longer required/appropriate  </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The patient has been considered for device therapy and/or sacubitril valsartan.</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The patient has been assessed for iron deficiency/iron deficiency anaemia and considered for IV ferric </a:t>
            </a:r>
            <a:r>
              <a:rPr lang="en-US" sz="1000" err="1">
                <a:solidFill>
                  <a:schemeClr val="bg1"/>
                </a:solidFill>
                <a:latin typeface="Arial" panose="020B0604020202020204" pitchFamily="34" charset="0"/>
                <a:ea typeface="Gadugi" panose="020B0502040204020203" pitchFamily="34" charset="0"/>
                <a:cs typeface="Arial" panose="020B0604020202020204" pitchFamily="34" charset="0"/>
              </a:rPr>
              <a:t>carboxymaltose</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if appropriate.</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Offered cardiac rehabilitation with support for patient’s self-management and adjustment of their diuretic therapies</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Primary Care Management would also be for people with HF-</a:t>
            </a:r>
            <a:r>
              <a:rPr lang="en-US" sz="1000" err="1">
                <a:solidFill>
                  <a:schemeClr val="bg1"/>
                </a:solidFill>
                <a:latin typeface="Arial" panose="020B0604020202020204" pitchFamily="34" charset="0"/>
                <a:ea typeface="Gadugi" panose="020B0502040204020203" pitchFamily="34" charset="0"/>
                <a:cs typeface="Arial" panose="020B0604020202020204" pitchFamily="34" charset="0"/>
              </a:rPr>
              <a:t>pEF</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 patients do not usually require ongoing specialist review as management is of their comorbidities and diuretic therapy.</a:t>
            </a: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Once optimised – discharge back to GP with 3-month open appointment (PIFU, remote monitoring (</a:t>
            </a:r>
            <a:r>
              <a:rPr lang="en-US" sz="1000" err="1">
                <a:solidFill>
                  <a:schemeClr val="bg1"/>
                </a:solidFill>
                <a:latin typeface="Arial" panose="020B0604020202020204" pitchFamily="34" charset="0"/>
                <a:ea typeface="Gadugi" panose="020B0502040204020203" pitchFamily="34" charset="0"/>
                <a:cs typeface="Arial" panose="020B0604020202020204" pitchFamily="34" charset="0"/>
              </a:rPr>
              <a:t>eg</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HF at home), A &amp; G </a:t>
            </a:r>
            <a:r>
              <a:rPr lang="en-US" sz="1000" err="1">
                <a:solidFill>
                  <a:schemeClr val="bg1"/>
                </a:solidFill>
                <a:latin typeface="Arial" panose="020B0604020202020204" pitchFamily="34" charset="0"/>
                <a:ea typeface="Gadugi" panose="020B0502040204020203" pitchFamily="34" charset="0"/>
                <a:cs typeface="Arial" panose="020B0604020202020204" pitchFamily="34" charset="0"/>
              </a:rPr>
              <a:t>etc</a:t>
            </a:r>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Palliation</a:t>
            </a: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200" b="1">
                <a:solidFill>
                  <a:srgbClr val="339966"/>
                </a:solidFill>
                <a:latin typeface="Arial" panose="020B0604020202020204" pitchFamily="34" charset="0"/>
                <a:ea typeface="Gadugi" panose="020B0502040204020203" pitchFamily="34" charset="0"/>
                <a:cs typeface="Arial" panose="020B0604020202020204" pitchFamily="34" charset="0"/>
              </a:rPr>
              <a:t>Cardiac diagnostics</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Transthoracic echocardiography, Holter ECG, advanced echo modalities, coronary angiography (CT or invasive), cardiac MRI, nuclear imaging to ascertain ischaemic aetiology, need for revascularization etc.</a:t>
            </a:r>
          </a:p>
          <a:p>
            <a:pPr algn="just"/>
            <a:endParaRPr lang="en-US" sz="1000" b="1">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r>
              <a:rPr lang="en-US" sz="1200" b="1">
                <a:solidFill>
                  <a:srgbClr val="339966"/>
                </a:solidFill>
                <a:latin typeface="Arial" panose="020B0604020202020204" pitchFamily="34" charset="0"/>
                <a:ea typeface="Gadugi" panose="020B0502040204020203" pitchFamily="34" charset="0"/>
                <a:cs typeface="Arial" panose="020B0604020202020204" pitchFamily="34" charset="0"/>
              </a:rPr>
              <a:t>Cardiac devices</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a:solidFill>
                  <a:schemeClr val="bg1"/>
                </a:solidFill>
                <a:latin typeface="Arial" panose="020B0604020202020204" pitchFamily="34" charset="0"/>
                <a:ea typeface="Gadugi" panose="020B0502040204020203" pitchFamily="34" charset="0"/>
                <a:cs typeface="Arial" panose="020B0604020202020204" pitchFamily="34" charset="0"/>
              </a:rPr>
              <a:t>Implantable cardioverter defibrillators (ICDs</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are recommended on top of GDMT to reduce the risk of sudden cardiac death.</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a:solidFill>
                  <a:schemeClr val="bg1"/>
                </a:solidFill>
                <a:latin typeface="Arial" panose="020B0604020202020204" pitchFamily="34" charset="0"/>
                <a:ea typeface="Gadugi" panose="020B0502040204020203" pitchFamily="34" charset="0"/>
                <a:cs typeface="Arial" panose="020B0604020202020204" pitchFamily="34" charset="0"/>
              </a:rPr>
              <a:t>Secondary prophylaxis</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Have survived a cardiac arrest caused by either ventricular tachycardia or ventricular fibrillation.</a:t>
            </a: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Have history of sustained VT causing syncope or hemodynamic compromise</a:t>
            </a:r>
          </a:p>
          <a:p>
            <a:pPr algn="just"/>
            <a:br>
              <a:rPr lang="en-US" sz="1000" i="1">
                <a:solidFill>
                  <a:schemeClr val="bg1"/>
                </a:solidFill>
                <a:latin typeface="Arial" panose="020B0604020202020204" pitchFamily="34" charset="0"/>
                <a:ea typeface="Gadugi" panose="020B0502040204020203" pitchFamily="34" charset="0"/>
                <a:cs typeface="Arial" panose="020B0604020202020204" pitchFamily="34" charset="0"/>
              </a:rPr>
            </a:br>
            <a:r>
              <a:rPr lang="en-US" sz="1000" b="1">
                <a:solidFill>
                  <a:schemeClr val="bg1"/>
                </a:solidFill>
                <a:latin typeface="Arial" panose="020B0604020202020204" pitchFamily="34" charset="0"/>
                <a:ea typeface="Gadugi" panose="020B0502040204020203" pitchFamily="34" charset="0"/>
                <a:cs typeface="Arial" panose="020B0604020202020204" pitchFamily="34" charset="0"/>
              </a:rPr>
              <a:t>Primary prophylaxis</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a:t>
            </a:r>
          </a:p>
          <a:p>
            <a:pPr algn="just"/>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No history of sustained VT or VF. Persistently low LVEF 35% or less in spite of GDMT.</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b="1">
                <a:solidFill>
                  <a:schemeClr val="bg1"/>
                </a:solidFill>
                <a:latin typeface="Arial" panose="020B0604020202020204" pitchFamily="34" charset="0"/>
                <a:ea typeface="Gadugi" panose="020B0502040204020203" pitchFamily="34" charset="0"/>
                <a:cs typeface="Arial" panose="020B0604020202020204" pitchFamily="34" charset="0"/>
              </a:rPr>
              <a:t>Cardiac Resynchronization Therapy</a:t>
            </a: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 pacemaker (CRT-P) or  defibrillator (CRT-D):</a:t>
            </a: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lnSpc>
                <a:spcPct val="107000"/>
              </a:lnSpc>
              <a:spcAft>
                <a:spcPts val="800"/>
              </a:spcAft>
            </a:pPr>
            <a:r>
              <a:rPr lang="en-US" sz="1000">
                <a:solidFill>
                  <a:schemeClr val="bg1"/>
                </a:solidFill>
                <a:latin typeface="Arial" panose="020B0604020202020204" pitchFamily="34" charset="0"/>
                <a:ea typeface="Gadugi" panose="020B0502040204020203" pitchFamily="34" charset="0"/>
                <a:cs typeface="Arial" panose="020B0604020202020204" pitchFamily="34" charset="0"/>
              </a:rPr>
              <a:t>Cardiac resynchronization therapy with (CRT-D) or without defibrillator (CRT-P) is recommended for HFrEF to improve prognosis and symptoms who have broad QRS and LVEF 35% or less in spite of GDMT. For further information see table </a:t>
            </a:r>
            <a:r>
              <a:rPr lang="fr-FR" sz="1000" b="1" i="1" u="sng">
                <a:solidFill>
                  <a:srgbClr val="00A0C3"/>
                </a:solidFill>
                <a:latin typeface="Calibri" panose="020F0502020204030204" pitchFamily="34" charset="0"/>
                <a:ea typeface="Gadugi" panose="020B0502040204020203" pitchFamily="34" charset="0"/>
                <a:cs typeface="Times New Roman" panose="02020603050405020304" pitchFamily="18" charset="0"/>
              </a:rPr>
              <a:t>https.o</a:t>
            </a:r>
            <a:r>
              <a:rPr lang="fr-FR" sz="1000" b="1" i="1" u="sng">
                <a:solidFill>
                  <a:srgbClr val="00A0C3"/>
                </a:solidFill>
                <a:effectLst/>
                <a:latin typeface="Calibri" panose="020F0502020204030204" pitchFamily="34" charset="0"/>
                <a:ea typeface="Times New Roman" panose="02020603050405020304" pitchFamily="18" charset="0"/>
                <a:cs typeface="Times New Roman" panose="02020603050405020304" pitchFamily="18" charset="0"/>
              </a:rPr>
              <a:t>rg.uk/guidance/ta314/</a:t>
            </a:r>
            <a:r>
              <a:rPr lang="fr-FR" sz="1000" b="1" i="1" u="sng" err="1">
                <a:solidFill>
                  <a:srgbClr val="00A0C3"/>
                </a:solidFill>
                <a:effectLst/>
                <a:latin typeface="Calibri" panose="020F0502020204030204" pitchFamily="34" charset="0"/>
                <a:ea typeface="Times New Roman" panose="02020603050405020304" pitchFamily="18" charset="0"/>
                <a:cs typeface="Times New Roman" panose="02020603050405020304" pitchFamily="18" charset="0"/>
              </a:rPr>
              <a:t>chapter</a:t>
            </a:r>
            <a:r>
              <a:rPr lang="fr-FR" sz="1000" b="1" i="1" u="sng">
                <a:solidFill>
                  <a:srgbClr val="00A0C3"/>
                </a:solidFill>
                <a:effectLst/>
                <a:latin typeface="Calibri" panose="020F0502020204030204" pitchFamily="34" charset="0"/>
                <a:ea typeface="Times New Roman" panose="02020603050405020304" pitchFamily="18" charset="0"/>
                <a:cs typeface="Times New Roman" panose="02020603050405020304" pitchFamily="18" charset="0"/>
              </a:rPr>
              <a:t>/1-Guidance</a:t>
            </a:r>
            <a:endParaRPr lang="en-GB" sz="1000" u="sng">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10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06360" y="184450"/>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a:t>
            </a:r>
            <a:endParaRPr lang="en-GB" sz="3200" b="1">
              <a:solidFill>
                <a:srgbClr val="339966"/>
              </a:solidFill>
              <a:effectLst>
                <a:outerShdw blurRad="38100" dist="38100" dir="2700000" algn="tl">
                  <a:srgbClr val="000000">
                    <a:alpha val="43137"/>
                  </a:srgbClr>
                </a:outerShdw>
              </a:effectLst>
              <a:latin typeface="+mj-lt"/>
            </a:endParaRPr>
          </a:p>
        </p:txBody>
      </p:sp>
      <p:pic>
        <p:nvPicPr>
          <p:cNvPr id="9" name="Picture 8">
            <a:extLst>
              <a:ext uri="{FF2B5EF4-FFF2-40B4-BE49-F238E27FC236}">
                <a16:creationId xmlns:a16="http://schemas.microsoft.com/office/drawing/2014/main" id="{843FBBE3-6C98-E4FB-7327-949AC365B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310305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5C1A203E-4850-8E5B-AB07-544ABB9D204F}"/>
              </a:ext>
            </a:extLst>
          </p:cNvPr>
          <p:cNvSpPr>
            <a:spLocks noGrp="1"/>
          </p:cNvSpPr>
          <p:nvPr>
            <p:ph type="ftr" sz="quarter" idx="11"/>
          </p:nvPr>
        </p:nvSpPr>
        <p:spPr>
          <a:xfrm>
            <a:off x="765918" y="612756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3" name="Slide Number Placeholder 12">
            <a:extLst>
              <a:ext uri="{FF2B5EF4-FFF2-40B4-BE49-F238E27FC236}">
                <a16:creationId xmlns:a16="http://schemas.microsoft.com/office/drawing/2014/main" id="{A19E8A8F-E689-49FC-0B15-8FFD16AE3820}"/>
              </a:ext>
            </a:extLst>
          </p:cNvPr>
          <p:cNvSpPr>
            <a:spLocks noGrp="1"/>
          </p:cNvSpPr>
          <p:nvPr>
            <p:ph type="sldNum" sz="quarter" idx="12"/>
          </p:nvPr>
        </p:nvSpPr>
        <p:spPr/>
        <p:txBody>
          <a:bodyPr/>
          <a:lstStyle/>
          <a:p>
            <a:fld id="{3ABA7220-50FC-4B3D-BE9A-6091F6253B74}" type="slidenum">
              <a:rPr lang="en-GB" smtClean="0"/>
              <a:t>2</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765918" y="610454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61CB20-10B9-808D-A6E9-41F1297EBF7C}"/>
              </a:ext>
            </a:extLst>
          </p:cNvPr>
          <p:cNvSpPr txBox="1"/>
          <p:nvPr/>
        </p:nvSpPr>
        <p:spPr>
          <a:xfrm>
            <a:off x="677334" y="276180"/>
            <a:ext cx="3657600"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rPr>
              <a:t>Contents</a:t>
            </a:r>
            <a:endParaRPr lang="en-GB" sz="3200" b="1">
              <a:solidFill>
                <a:srgbClr val="0070C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B59CF4A0-E429-2459-6AB0-C117F952C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04" y="5843830"/>
            <a:ext cx="431661" cy="416477"/>
          </a:xfrm>
          <a:prstGeom prst="rect">
            <a:avLst/>
          </a:prstGeom>
        </p:spPr>
      </p:pic>
      <p:graphicFrame>
        <p:nvGraphicFramePr>
          <p:cNvPr id="8" name="Table 8">
            <a:extLst>
              <a:ext uri="{FF2B5EF4-FFF2-40B4-BE49-F238E27FC236}">
                <a16:creationId xmlns:a16="http://schemas.microsoft.com/office/drawing/2014/main" id="{D248B039-6CE7-E789-B1F1-6A4D8CA70C1A}"/>
              </a:ext>
            </a:extLst>
          </p:cNvPr>
          <p:cNvGraphicFramePr>
            <a:graphicFrameLocks noGrp="1"/>
          </p:cNvGraphicFramePr>
          <p:nvPr>
            <p:extLst>
              <p:ext uri="{D42A27DB-BD31-4B8C-83A1-F6EECF244321}">
                <p14:modId xmlns:p14="http://schemas.microsoft.com/office/powerpoint/2010/main" val="2318594835"/>
              </p:ext>
            </p:extLst>
          </p:nvPr>
        </p:nvGraphicFramePr>
        <p:xfrm>
          <a:off x="686555" y="1013324"/>
          <a:ext cx="9676645" cy="4845286"/>
        </p:xfrm>
        <a:graphic>
          <a:graphicData uri="http://schemas.openxmlformats.org/drawingml/2006/table">
            <a:tbl>
              <a:tblPr>
                <a:tableStyleId>{91EBBBCC-DAD2-459C-BE2E-F6DE35CF9A28}</a:tableStyleId>
              </a:tblPr>
              <a:tblGrid>
                <a:gridCol w="7087923">
                  <a:extLst>
                    <a:ext uri="{9D8B030D-6E8A-4147-A177-3AD203B41FA5}">
                      <a16:colId xmlns:a16="http://schemas.microsoft.com/office/drawing/2014/main" val="2699690178"/>
                    </a:ext>
                  </a:extLst>
                </a:gridCol>
                <a:gridCol w="1922731">
                  <a:extLst>
                    <a:ext uri="{9D8B030D-6E8A-4147-A177-3AD203B41FA5}">
                      <a16:colId xmlns:a16="http://schemas.microsoft.com/office/drawing/2014/main" val="1795689296"/>
                    </a:ext>
                  </a:extLst>
                </a:gridCol>
                <a:gridCol w="665991">
                  <a:extLst>
                    <a:ext uri="{9D8B030D-6E8A-4147-A177-3AD203B41FA5}">
                      <a16:colId xmlns:a16="http://schemas.microsoft.com/office/drawing/2014/main" val="3406782542"/>
                    </a:ext>
                  </a:extLst>
                </a:gridCol>
              </a:tblGrid>
              <a:tr h="286899">
                <a:tc>
                  <a:txBody>
                    <a:bodyPr/>
                    <a:lstStyle/>
                    <a:p>
                      <a:r>
                        <a:rPr lang="en-US" sz="1400" b="1"/>
                        <a:t>Foreword</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3</a:t>
                      </a:r>
                      <a:endParaRPr lang="en-GB" sz="1400" b="1">
                        <a:solidFill>
                          <a:srgbClr val="0070C0"/>
                        </a:solidFill>
                      </a:endParaRPr>
                    </a:p>
                  </a:txBody>
                  <a:tcPr>
                    <a:solidFill>
                      <a:schemeClr val="tx1"/>
                    </a:solidFill>
                  </a:tcPr>
                </a:tc>
                <a:extLst>
                  <a:ext uri="{0D108BD9-81ED-4DB2-BD59-A6C34878D82A}">
                    <a16:rowId xmlns:a16="http://schemas.microsoft.com/office/drawing/2014/main" val="2220905135"/>
                  </a:ext>
                </a:extLst>
              </a:tr>
              <a:tr h="325822">
                <a:tc>
                  <a:txBody>
                    <a:bodyPr/>
                    <a:lstStyle/>
                    <a:p>
                      <a:r>
                        <a:rPr lang="en-US" sz="1400" b="1"/>
                        <a:t>Introduction</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4</a:t>
                      </a:r>
                      <a:endParaRPr lang="en-GB" sz="1400" b="1">
                        <a:solidFill>
                          <a:srgbClr val="0070C0"/>
                        </a:solidFill>
                      </a:endParaRPr>
                    </a:p>
                  </a:txBody>
                  <a:tcPr>
                    <a:solidFill>
                      <a:schemeClr val="tx1"/>
                    </a:solidFill>
                  </a:tcPr>
                </a:tc>
                <a:extLst>
                  <a:ext uri="{0D108BD9-81ED-4DB2-BD59-A6C34878D82A}">
                    <a16:rowId xmlns:a16="http://schemas.microsoft.com/office/drawing/2014/main" val="2691126349"/>
                  </a:ext>
                </a:extLst>
              </a:tr>
              <a:tr h="325822">
                <a:tc>
                  <a:txBody>
                    <a:bodyPr/>
                    <a:lstStyle/>
                    <a:p>
                      <a:r>
                        <a:rPr lang="en-US" sz="1400" b="1"/>
                        <a:t>Prevention of Heart Failure</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6</a:t>
                      </a:r>
                      <a:endParaRPr lang="en-GB" sz="1400" b="1">
                        <a:solidFill>
                          <a:srgbClr val="0070C0"/>
                        </a:solidFill>
                      </a:endParaRPr>
                    </a:p>
                  </a:txBody>
                  <a:tcPr>
                    <a:solidFill>
                      <a:schemeClr val="tx1"/>
                    </a:solidFill>
                  </a:tcPr>
                </a:tc>
                <a:extLst>
                  <a:ext uri="{0D108BD9-81ED-4DB2-BD59-A6C34878D82A}">
                    <a16:rowId xmlns:a16="http://schemas.microsoft.com/office/drawing/2014/main" val="2193311555"/>
                  </a:ext>
                </a:extLst>
              </a:tr>
              <a:tr h="325822">
                <a:tc>
                  <a:txBody>
                    <a:bodyPr/>
                    <a:lstStyle/>
                    <a:p>
                      <a:r>
                        <a:rPr lang="en-US" sz="1400" b="1"/>
                        <a:t>The Pathway</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7</a:t>
                      </a:r>
                      <a:endParaRPr lang="en-GB" sz="1400" b="1">
                        <a:solidFill>
                          <a:srgbClr val="0070C0"/>
                        </a:solidFill>
                      </a:endParaRPr>
                    </a:p>
                  </a:txBody>
                  <a:tcPr>
                    <a:solidFill>
                      <a:schemeClr val="tx1"/>
                    </a:solidFill>
                  </a:tcPr>
                </a:tc>
                <a:extLst>
                  <a:ext uri="{0D108BD9-81ED-4DB2-BD59-A6C34878D82A}">
                    <a16:rowId xmlns:a16="http://schemas.microsoft.com/office/drawing/2014/main" val="4228237319"/>
                  </a:ext>
                </a:extLst>
              </a:tr>
              <a:tr h="325822">
                <a:tc>
                  <a:txBody>
                    <a:bodyPr/>
                    <a:lstStyle/>
                    <a:p>
                      <a:r>
                        <a:rPr lang="en-US" sz="1400" b="1"/>
                        <a:t>Key Areas for Improvement</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8</a:t>
                      </a:r>
                      <a:endParaRPr lang="en-GB" sz="1400" b="1">
                        <a:solidFill>
                          <a:srgbClr val="0070C0"/>
                        </a:solidFill>
                      </a:endParaRPr>
                    </a:p>
                  </a:txBody>
                  <a:tcPr>
                    <a:solidFill>
                      <a:schemeClr val="tx1"/>
                    </a:solidFill>
                  </a:tcPr>
                </a:tc>
                <a:extLst>
                  <a:ext uri="{0D108BD9-81ED-4DB2-BD59-A6C34878D82A}">
                    <a16:rowId xmlns:a16="http://schemas.microsoft.com/office/drawing/2014/main" val="2631330138"/>
                  </a:ext>
                </a:extLst>
              </a:tr>
              <a:tr h="325822">
                <a:tc>
                  <a:txBody>
                    <a:bodyPr/>
                    <a:lstStyle/>
                    <a:p>
                      <a:r>
                        <a:rPr lang="en-US" sz="1400" b="1"/>
                        <a:t>Stage 1:   Case Finding and Early Diagnosis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11</a:t>
                      </a:r>
                      <a:endParaRPr lang="en-GB" sz="1400" b="1">
                        <a:solidFill>
                          <a:srgbClr val="0070C0"/>
                        </a:solidFill>
                      </a:endParaRPr>
                    </a:p>
                  </a:txBody>
                  <a:tcPr>
                    <a:solidFill>
                      <a:schemeClr val="tx1"/>
                    </a:solidFill>
                  </a:tcPr>
                </a:tc>
                <a:extLst>
                  <a:ext uri="{0D108BD9-81ED-4DB2-BD59-A6C34878D82A}">
                    <a16:rowId xmlns:a16="http://schemas.microsoft.com/office/drawing/2014/main" val="1248698477"/>
                  </a:ext>
                </a:extLst>
              </a:tr>
              <a:tr h="325822">
                <a:tc>
                  <a:txBody>
                    <a:bodyPr/>
                    <a:lstStyle/>
                    <a:p>
                      <a:r>
                        <a:rPr lang="en-US" sz="1400" b="1"/>
                        <a:t>Stage 2:   Management of Heart Failure (Acute / Chronic)</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14</a:t>
                      </a:r>
                      <a:endParaRPr lang="en-GB" sz="1400" b="1">
                        <a:solidFill>
                          <a:srgbClr val="0070C0"/>
                        </a:solidFill>
                      </a:endParaRPr>
                    </a:p>
                  </a:txBody>
                  <a:tcPr>
                    <a:solidFill>
                      <a:schemeClr val="tx1"/>
                    </a:solidFill>
                  </a:tcPr>
                </a:tc>
                <a:extLst>
                  <a:ext uri="{0D108BD9-81ED-4DB2-BD59-A6C34878D82A}">
                    <a16:rowId xmlns:a16="http://schemas.microsoft.com/office/drawing/2014/main" val="4263583594"/>
                  </a:ext>
                </a:extLst>
              </a:tr>
              <a:tr h="325822">
                <a:tc>
                  <a:txBody>
                    <a:bodyPr/>
                    <a:lstStyle/>
                    <a:p>
                      <a:r>
                        <a:rPr lang="en-US" sz="1400" b="1"/>
                        <a:t>Stage 3:   Advanced Therapies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22</a:t>
                      </a:r>
                      <a:endParaRPr lang="en-GB" sz="1400" b="1">
                        <a:solidFill>
                          <a:srgbClr val="0070C0"/>
                        </a:solidFill>
                      </a:endParaRPr>
                    </a:p>
                  </a:txBody>
                  <a:tcPr>
                    <a:solidFill>
                      <a:schemeClr val="tx1"/>
                    </a:solidFill>
                  </a:tcPr>
                </a:tc>
                <a:extLst>
                  <a:ext uri="{0D108BD9-81ED-4DB2-BD59-A6C34878D82A}">
                    <a16:rowId xmlns:a16="http://schemas.microsoft.com/office/drawing/2014/main" val="2950171739"/>
                  </a:ext>
                </a:extLst>
              </a:tr>
              <a:tr h="325822">
                <a:tc>
                  <a:txBody>
                    <a:bodyPr/>
                    <a:lstStyle/>
                    <a:p>
                      <a:r>
                        <a:rPr lang="en-US" sz="1400" b="1"/>
                        <a:t>Stage 4:   Lifetime Management and End of Life </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24</a:t>
                      </a:r>
                      <a:endParaRPr lang="en-GB" sz="1400" b="1">
                        <a:solidFill>
                          <a:srgbClr val="0070C0"/>
                        </a:solidFill>
                      </a:endParaRPr>
                    </a:p>
                  </a:txBody>
                  <a:tcPr>
                    <a:solidFill>
                      <a:schemeClr val="tx1"/>
                    </a:solidFill>
                  </a:tcPr>
                </a:tc>
                <a:extLst>
                  <a:ext uri="{0D108BD9-81ED-4DB2-BD59-A6C34878D82A}">
                    <a16:rowId xmlns:a16="http://schemas.microsoft.com/office/drawing/2014/main" val="2174797627"/>
                  </a:ext>
                </a:extLst>
              </a:tr>
              <a:tr h="325822">
                <a:tc>
                  <a:txBody>
                    <a:bodyPr/>
                    <a:lstStyle/>
                    <a:p>
                      <a:r>
                        <a:rPr lang="en-US" sz="1400" b="1"/>
                        <a:t>Glossary</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29</a:t>
                      </a:r>
                      <a:endParaRPr lang="en-GB" sz="1400" b="1">
                        <a:solidFill>
                          <a:srgbClr val="0070C0"/>
                        </a:solidFill>
                      </a:endParaRPr>
                    </a:p>
                  </a:txBody>
                  <a:tcPr>
                    <a:solidFill>
                      <a:schemeClr val="tx1"/>
                    </a:solidFill>
                  </a:tcPr>
                </a:tc>
                <a:extLst>
                  <a:ext uri="{0D108BD9-81ED-4DB2-BD59-A6C34878D82A}">
                    <a16:rowId xmlns:a16="http://schemas.microsoft.com/office/drawing/2014/main" val="812433890"/>
                  </a:ext>
                </a:extLst>
              </a:tr>
              <a:tr h="325822">
                <a:tc>
                  <a:txBody>
                    <a:bodyPr/>
                    <a:lstStyle/>
                    <a:p>
                      <a:r>
                        <a:rPr lang="en-US" sz="1400" b="1"/>
                        <a:t>Abbreviations</a:t>
                      </a:r>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30</a:t>
                      </a:r>
                      <a:endParaRPr lang="en-GB" sz="1400" b="1">
                        <a:solidFill>
                          <a:srgbClr val="0070C0"/>
                        </a:solidFill>
                      </a:endParaRPr>
                    </a:p>
                  </a:txBody>
                  <a:tcPr>
                    <a:solidFill>
                      <a:schemeClr val="tx1"/>
                    </a:solidFill>
                  </a:tcPr>
                </a:tc>
                <a:extLst>
                  <a:ext uri="{0D108BD9-81ED-4DB2-BD59-A6C34878D82A}">
                    <a16:rowId xmlns:a16="http://schemas.microsoft.com/office/drawing/2014/main" val="1144500660"/>
                  </a:ext>
                </a:extLst>
              </a:tr>
              <a:tr h="0">
                <a:tc>
                  <a:txBody>
                    <a:bodyPr/>
                    <a:lstStyle/>
                    <a:p>
                      <a:endParaRPr lang="en-GB" sz="11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b="1">
                        <a:solidFill>
                          <a:srgbClr val="0070C0"/>
                        </a:solidFill>
                      </a:endParaRPr>
                    </a:p>
                  </a:txBody>
                  <a:tcPr>
                    <a:solidFill>
                      <a:schemeClr val="tx1"/>
                    </a:solidFill>
                  </a:tcPr>
                </a:tc>
                <a:extLst>
                  <a:ext uri="{0D108BD9-81ED-4DB2-BD59-A6C34878D82A}">
                    <a16:rowId xmlns:a16="http://schemas.microsoft.com/office/drawing/2014/main" val="2752001888"/>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r>
                        <a:rPr lang="en-US" sz="1400" b="1">
                          <a:solidFill>
                            <a:srgbClr val="0070C0"/>
                          </a:solidFill>
                        </a:rPr>
                        <a:t> </a:t>
                      </a:r>
                      <a:endParaRPr lang="en-GB" sz="1400" b="1">
                        <a:solidFill>
                          <a:srgbClr val="0070C0"/>
                        </a:solidFill>
                      </a:endParaRPr>
                    </a:p>
                  </a:txBody>
                  <a:tcPr>
                    <a:solidFill>
                      <a:schemeClr val="tx1"/>
                    </a:solidFill>
                  </a:tcPr>
                </a:tc>
                <a:extLst>
                  <a:ext uri="{0D108BD9-81ED-4DB2-BD59-A6C34878D82A}">
                    <a16:rowId xmlns:a16="http://schemas.microsoft.com/office/drawing/2014/main" val="1766365093"/>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b="1">
                        <a:solidFill>
                          <a:srgbClr val="0070C0"/>
                        </a:solidFill>
                      </a:endParaRPr>
                    </a:p>
                  </a:txBody>
                  <a:tcPr>
                    <a:solidFill>
                      <a:schemeClr val="tx1"/>
                    </a:solidFill>
                  </a:tcPr>
                </a:tc>
                <a:extLst>
                  <a:ext uri="{0D108BD9-81ED-4DB2-BD59-A6C34878D82A}">
                    <a16:rowId xmlns:a16="http://schemas.microsoft.com/office/drawing/2014/main" val="622692762"/>
                  </a:ext>
                </a:extLst>
              </a:tr>
              <a:tr h="325822">
                <a:tc>
                  <a:txBody>
                    <a:bodyPr/>
                    <a:lstStyle/>
                    <a:p>
                      <a:endParaRPr lang="en-GB" sz="1400" b="1"/>
                    </a:p>
                  </a:txBody>
                  <a:tcPr>
                    <a:solidFill>
                      <a:schemeClr val="tx1"/>
                    </a:solidFill>
                  </a:tcPr>
                </a:tc>
                <a:tc>
                  <a:txBody>
                    <a:bodyPr/>
                    <a:lstStyle/>
                    <a:p>
                      <a:endParaRPr lang="en-GB" sz="1050"/>
                    </a:p>
                  </a:txBody>
                  <a:tcPr anchor="b">
                    <a:solidFill>
                      <a:schemeClr val="tx1"/>
                    </a:solidFill>
                  </a:tcPr>
                </a:tc>
                <a:tc>
                  <a:txBody>
                    <a:bodyPr/>
                    <a:lstStyle/>
                    <a:p>
                      <a:pPr algn="r"/>
                      <a:endParaRPr lang="en-GB" sz="1400"/>
                    </a:p>
                  </a:txBody>
                  <a:tcPr>
                    <a:solidFill>
                      <a:schemeClr val="tx1"/>
                    </a:solidFill>
                  </a:tcPr>
                </a:tc>
                <a:extLst>
                  <a:ext uri="{0D108BD9-81ED-4DB2-BD59-A6C34878D82A}">
                    <a16:rowId xmlns:a16="http://schemas.microsoft.com/office/drawing/2014/main" val="2625286025"/>
                  </a:ext>
                </a:extLst>
              </a:tr>
            </a:tbl>
          </a:graphicData>
        </a:graphic>
      </p:graphicFrame>
    </p:spTree>
    <p:extLst>
      <p:ext uri="{BB962C8B-B14F-4D97-AF65-F5344CB8AC3E}">
        <p14:creationId xmlns:p14="http://schemas.microsoft.com/office/powerpoint/2010/main" val="221519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1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43607"/>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20</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2689" y="1085676"/>
            <a:ext cx="10633630" cy="4577610"/>
          </a:xfrm>
          <a:prstGeom prst="rect">
            <a:avLst/>
          </a:prstGeom>
          <a:noFill/>
        </p:spPr>
        <p:txBody>
          <a:bodyPr wrap="square" numCol="3" spcCol="180000" rtlCol="0">
            <a:noAutofit/>
          </a:bodyPr>
          <a:lstStyle/>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Cardiac Rehabilitation</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third edition (2017) of the British Associations of Cardiovascular Prevention and Rehabilitation (BACPR) Standards &amp; Core Components represents current evidence-based practice and a pragmatic overview of the structure and function of Cardiovascular Prevention and Rehabilitation Programmes (CPRPs) in the UK.</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Guidelines can be accessed here:</a:t>
            </a:r>
          </a:p>
          <a:p>
            <a:pPr algn="just"/>
            <a:r>
              <a:rPr lang="en-US" sz="9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https://www.bacpr.com/resources/BACPR_Standards_ and_Core_Components_2017.pdf</a:t>
            </a:r>
            <a:endParaRPr lang="en-US" sz="900">
              <a:solidFill>
                <a:schemeClr val="accent3">
                  <a:lumMod val="75000"/>
                </a:schemeClr>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The evidence base for cardiac rehabilitation in people living with heart failure is strong and embedded in all national and international heart failure guidelines. For individuals with a diagnosis of HFrEF, exercise-based programs of cardiac rehabilitation impact favorably on unplanned HF hospitalization, with a 25% relative risk reduction in unplanned admissions. The need for acute hospital care due specifically to heart failure related issues can be reduced by 39% (NNT 18) and overall quality of life significantly improved.  When the diagnosis is </a:t>
            </a:r>
            <a:r>
              <a:rPr lang="en-US" sz="900" err="1">
                <a:solidFill>
                  <a:schemeClr val="bg1"/>
                </a:solidFill>
                <a:latin typeface="Arial" panose="020B0604020202020204" pitchFamily="34" charset="0"/>
                <a:ea typeface="Gadugi" panose="020B0502040204020203" pitchFamily="34" charset="0"/>
                <a:cs typeface="Arial" panose="020B0604020202020204" pitchFamily="34" charset="0"/>
              </a:rPr>
              <a:t>HFpEF</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 exercise-based cardiac rehabilitation again proves to be a very effective intervention, significantly out-performing standard heart failure drug therapies in terms of benefits on exercise capacity and quality of life measures.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Referral criteria</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New diagnosis of HF or recent step change in NYHA and clinically stable for exercise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staff need to know if the patient has been referred for device therapy and is the patient suitable and or been referred for sacubitril/valsartan. The referral criteria</a:t>
            </a: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New diagnosis of HF or recent step change in NYHA and Clinically stable for exercise</a:t>
            </a: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staff need to know if the patient has been referred for device therapy and is the patient suitable and or been referred for sacubitril valsartan</a:t>
            </a:r>
          </a:p>
          <a:p>
            <a:pPr marL="171450" indent="-171450" algn="just">
              <a:buBlip>
                <a:blip r:embed="rId3">
                  <a:extLst>
                    <a:ext uri="{96DAC541-7B7A-43D3-8B79-37D633B846F1}">
                      <asvg:svgBlip xmlns:asvg="http://schemas.microsoft.com/office/drawing/2016/SVG/main" r:embed="rId4"/>
                    </a:ext>
                  </a:extLst>
                </a:blip>
              </a:buBlip>
            </a:pP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100" b="1">
                <a:solidFill>
                  <a:srgbClr val="339966"/>
                </a:solidFill>
                <a:latin typeface="Arial" panose="020B0604020202020204" pitchFamily="34" charset="0"/>
                <a:ea typeface="Gadugi" panose="020B0502040204020203" pitchFamily="34" charset="0"/>
                <a:cs typeface="Arial" panose="020B0604020202020204" pitchFamily="34" charset="0"/>
              </a:rPr>
              <a:t>Referral</a:t>
            </a:r>
            <a:r>
              <a:rPr lang="en-US" sz="1100" b="1">
                <a:solidFill>
                  <a:srgbClr val="0070C0"/>
                </a:solidFill>
                <a:latin typeface="Arial" panose="020B0604020202020204" pitchFamily="34" charset="0"/>
                <a:ea typeface="Gadugi" panose="020B0502040204020203" pitchFamily="34" charset="0"/>
                <a:cs typeface="Arial" panose="020B0604020202020204" pitchFamily="34" charset="0"/>
              </a:rPr>
              <a:t> </a:t>
            </a: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Referral systems differ across Lancashire and South Cumbria. Find out what your local provider referral system is. Initial assessment/inclusion for core heart failure cardiac rehabilitation should be as per BACPR Accreditation recommendation (currently within 33 days – England average).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offer 8–12 weeks program of education and exercise sessions hosted in a variety of venues – hospital, community and home-based. Patients are also offered virtual and digital offers of support in order to ensure their individual needs are met. Input from MDT should consist of CNS, exercise physiologist and or physiotherapist, dietician, pharmacist, occupational therapist, with psychological input and maintenance program leaders.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Cardiac rehabilitation should be delivered in venues that are easily accessible with good transport links, with choice of  day or time to ensure adherence to the program.</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Recent evidence also supports the concept of home-based CR for patients with heart failure – a cost-effective option that may be particularly suited to older, multi-morbid heart failure patients who would otherwise have great difficulty in attending/completing conventional ‘centre-based’ programs.</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b="1">
                <a:solidFill>
                  <a:srgbClr val="339966"/>
                </a:solidFill>
                <a:latin typeface="Arial" panose="020B0604020202020204" pitchFamily="34" charset="0"/>
                <a:cs typeface="Arial" panose="020B0604020202020204" pitchFamily="34" charset="0"/>
              </a:rPr>
              <a:t>MDT Management</a:t>
            </a:r>
          </a:p>
          <a:p>
            <a:pPr algn="just"/>
            <a:r>
              <a:rPr lang="en-US" sz="900">
                <a:solidFill>
                  <a:schemeClr val="bg1"/>
                </a:solidFill>
                <a:latin typeface="Arial" panose="020B0604020202020204" pitchFamily="34" charset="0"/>
                <a:cs typeface="Arial" panose="020B0604020202020204" pitchFamily="34" charset="0"/>
              </a:rPr>
              <a:t>As a minimum, the team should have a lead physician with heart failure expertise, a specialist heart failure nurse and a specialist heart failure prescriber. MDT roles may include:</a:t>
            </a: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cs typeface="Arial" panose="020B0604020202020204" pitchFamily="34" charset="0"/>
              </a:rPr>
              <a:t>Securing the diagnosis and implementing/reviewing/optimizing therapies</a:t>
            </a: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cs typeface="Arial" panose="020B0604020202020204" pitchFamily="34" charset="0"/>
              </a:rPr>
              <a:t>Providing education and sign-posting to other services such as rehabilitation and palliative care</a:t>
            </a:r>
          </a:p>
          <a:p>
            <a:pPr marL="171450" indent="-171450" algn="just">
              <a:buBlip>
                <a:blip r:embed="rId3">
                  <a:extLst>
                    <a:ext uri="{96DAC541-7B7A-43D3-8B79-37D633B846F1}">
                      <asvg:svgBlip xmlns:asvg="http://schemas.microsoft.com/office/drawing/2016/SVG/main" r:embed="rId4"/>
                    </a:ext>
                  </a:extLst>
                </a:blip>
              </a:buBlip>
            </a:pPr>
            <a:r>
              <a:rPr lang="en-US" sz="900">
                <a:solidFill>
                  <a:schemeClr val="bg1"/>
                </a:solidFill>
                <a:latin typeface="Arial" panose="020B0604020202020204" pitchFamily="34" charset="0"/>
                <a:cs typeface="Arial" panose="020B0604020202020204" pitchFamily="34" charset="0"/>
              </a:rPr>
              <a:t>Assessing phase of illness and liaising with other healthcare professionals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p:txBody>
      </p:sp>
      <p:sp>
        <p:nvSpPr>
          <p:cNvPr id="6" name="TextBox 5">
            <a:extLst>
              <a:ext uri="{FF2B5EF4-FFF2-40B4-BE49-F238E27FC236}">
                <a16:creationId xmlns:a16="http://schemas.microsoft.com/office/drawing/2014/main" id="{513F5DD2-053A-BDB9-F68D-AD0636AA34D2}"/>
              </a:ext>
            </a:extLst>
          </p:cNvPr>
          <p:cNvSpPr txBox="1"/>
          <p:nvPr/>
        </p:nvSpPr>
        <p:spPr>
          <a:xfrm>
            <a:off x="720999" y="78818"/>
            <a:ext cx="11669021" cy="584775"/>
          </a:xfrm>
          <a:prstGeom prst="rect">
            <a:avLst/>
          </a:prstGeom>
          <a:noFill/>
        </p:spPr>
        <p:txBody>
          <a:bodyPr wrap="square" rtlCol="0">
            <a:spAutoFit/>
          </a:bodyPr>
          <a:lstStyle/>
          <a:p>
            <a:r>
              <a:rPr lang="en-US" sz="3200" b="1">
                <a:solidFill>
                  <a:srgbClr val="339966"/>
                </a:solidFill>
                <a:effectLst>
                  <a:outerShdw blurRad="38100" dist="38100" dir="2700000" algn="tl">
                    <a:srgbClr val="000000">
                      <a:alpha val="43137"/>
                    </a:srgbClr>
                  </a:outerShdw>
                </a:effectLst>
                <a:latin typeface="+mj-lt"/>
              </a:rPr>
              <a:t>Stage 2: Management of Chronic Heart Failure </a:t>
            </a:r>
            <a:endParaRPr lang="en-GB" sz="3200" b="1">
              <a:solidFill>
                <a:srgbClr val="339966"/>
              </a:solidFill>
              <a:effectLst>
                <a:outerShdw blurRad="38100" dist="38100" dir="2700000" algn="tl">
                  <a:srgbClr val="000000">
                    <a:alpha val="43137"/>
                  </a:srgbClr>
                </a:outerShdw>
              </a:effectLst>
              <a:latin typeface="+mj-lt"/>
            </a:endParaRPr>
          </a:p>
        </p:txBody>
      </p:sp>
      <p:pic>
        <p:nvPicPr>
          <p:cNvPr id="10" name="Picture 9">
            <a:extLst>
              <a:ext uri="{FF2B5EF4-FFF2-40B4-BE49-F238E27FC236}">
                <a16:creationId xmlns:a16="http://schemas.microsoft.com/office/drawing/2014/main" id="{BE60ECC2-0BDB-5DF5-A6BF-2B833A99A0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69469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7C66F10-8B9E-B69F-09CD-BA2F8B5BC21E}"/>
              </a:ext>
            </a:extLst>
          </p:cNvPr>
          <p:cNvSpPr txBox="1"/>
          <p:nvPr/>
        </p:nvSpPr>
        <p:spPr>
          <a:xfrm>
            <a:off x="6201130" y="744581"/>
            <a:ext cx="5573116" cy="5243560"/>
          </a:xfrm>
          <a:prstGeom prst="rect">
            <a:avLst/>
          </a:prstGeom>
          <a:solidFill>
            <a:schemeClr val="accent3">
              <a:lumMod val="50000"/>
            </a:schemeClr>
          </a:solidFill>
        </p:spPr>
        <p:txBody>
          <a:bodyPr wrap="square" rtlCol="0">
            <a:spAutoFit/>
          </a:bodyPr>
          <a:lstStyle/>
          <a:p>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9753" y="6144110"/>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25296" y="617745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a:xfrm>
            <a:off x="10363200" y="5854700"/>
            <a:ext cx="1142245" cy="669925"/>
          </a:xfrm>
        </p:spPr>
        <p:txBody>
          <a:bodyPr/>
          <a:lstStyle/>
          <a:p>
            <a:fld id="{3ABA7220-50FC-4B3D-BE9A-6091F6253B74}" type="slidenum">
              <a:rPr lang="en-GB" smtClean="0"/>
              <a:t>21</a:t>
            </a:fld>
            <a:endParaRPr lang="en-GB"/>
          </a:p>
        </p:txBody>
      </p:sp>
      <p:sp>
        <p:nvSpPr>
          <p:cNvPr id="6" name="TextBox 5">
            <a:extLst>
              <a:ext uri="{FF2B5EF4-FFF2-40B4-BE49-F238E27FC236}">
                <a16:creationId xmlns:a16="http://schemas.microsoft.com/office/drawing/2014/main" id="{15738356-B98B-98DD-C56E-9CFD2589947E}"/>
              </a:ext>
            </a:extLst>
          </p:cNvPr>
          <p:cNvSpPr txBox="1"/>
          <p:nvPr/>
        </p:nvSpPr>
        <p:spPr>
          <a:xfrm>
            <a:off x="246539" y="-58612"/>
            <a:ext cx="11669021" cy="569387"/>
          </a:xfrm>
          <a:prstGeom prst="rect">
            <a:avLst/>
          </a:prstGeom>
          <a:noFill/>
        </p:spPr>
        <p:txBody>
          <a:bodyPr wrap="square" rtlCol="0">
            <a:spAutoFit/>
          </a:bodyPr>
          <a:lstStyle/>
          <a:p>
            <a:r>
              <a:rPr lang="en-US" sz="3100" b="1">
                <a:solidFill>
                  <a:srgbClr val="339966"/>
                </a:solidFill>
                <a:effectLst>
                  <a:outerShdw blurRad="38100" dist="38100" dir="2700000" algn="tl">
                    <a:srgbClr val="000000">
                      <a:alpha val="43137"/>
                    </a:srgbClr>
                  </a:outerShdw>
                </a:effectLst>
                <a:latin typeface="+mj-lt"/>
              </a:rPr>
              <a:t>Stage 2: Management of Chronic Heart Failure </a:t>
            </a:r>
            <a:endParaRPr lang="en-GB" sz="3100" b="1">
              <a:solidFill>
                <a:srgbClr val="339966"/>
              </a:solidFill>
              <a:effectLst>
                <a:outerShdw blurRad="38100" dist="38100" dir="2700000" algn="tl">
                  <a:srgbClr val="000000">
                    <a:alpha val="43137"/>
                  </a:srgbClr>
                </a:outerShdw>
              </a:effectLst>
              <a:latin typeface="+mj-lt"/>
            </a:endParaRPr>
          </a:p>
        </p:txBody>
      </p:sp>
      <p:sp>
        <p:nvSpPr>
          <p:cNvPr id="18" name="TextBox 17">
            <a:extLst>
              <a:ext uri="{FF2B5EF4-FFF2-40B4-BE49-F238E27FC236}">
                <a16:creationId xmlns:a16="http://schemas.microsoft.com/office/drawing/2014/main" id="{E24505B9-2462-82D7-6A83-4DD63D7241CC}"/>
              </a:ext>
            </a:extLst>
          </p:cNvPr>
          <p:cNvSpPr txBox="1"/>
          <p:nvPr/>
        </p:nvSpPr>
        <p:spPr>
          <a:xfrm>
            <a:off x="426720" y="4567048"/>
            <a:ext cx="4998720" cy="307777"/>
          </a:xfrm>
          <a:prstGeom prst="rect">
            <a:avLst/>
          </a:prstGeom>
          <a:solidFill>
            <a:schemeClr val="tx1"/>
          </a:solidFill>
        </p:spPr>
        <p:txBody>
          <a:bodyPr wrap="square" rtlCol="0">
            <a:spAutoFit/>
          </a:bodyPr>
          <a:lstStyle/>
          <a:p>
            <a:r>
              <a:rPr lang="en-US" sz="700" dirty="0">
                <a:solidFill>
                  <a:schemeClr val="accent3">
                    <a:lumMod val="50000"/>
                  </a:schemeClr>
                </a:solidFill>
                <a:latin typeface="Arial" panose="020B0604020202020204" pitchFamily="34" charset="0"/>
                <a:cs typeface="Arial" panose="020B0604020202020204" pitchFamily="34" charset="0"/>
              </a:rPr>
              <a:t>* Note: patients with heart failure symptoms and any degree of LV systolic dysfunction should be considered for ACE and </a:t>
            </a:r>
            <a:r>
              <a:rPr lang="en-US" sz="700" dirty="0" err="1">
                <a:solidFill>
                  <a:schemeClr val="accent3">
                    <a:lumMod val="50000"/>
                  </a:schemeClr>
                </a:solidFill>
                <a:latin typeface="Arial" panose="020B0604020202020204" pitchFamily="34" charset="0"/>
                <a:cs typeface="Arial" panose="020B0604020202020204" pitchFamily="34" charset="0"/>
              </a:rPr>
              <a:t>ACEi</a:t>
            </a:r>
            <a:r>
              <a:rPr lang="en-US" sz="700" dirty="0">
                <a:solidFill>
                  <a:schemeClr val="accent3">
                    <a:lumMod val="50000"/>
                  </a:schemeClr>
                </a:solidFill>
                <a:latin typeface="Arial" panose="020B0604020202020204" pitchFamily="34" charset="0"/>
                <a:cs typeface="Arial" panose="020B0604020202020204" pitchFamily="34" charset="0"/>
              </a:rPr>
              <a:t> and BB but the evidence base for efficacy remains strongest in those patients with a defined EF of &lt;40%</a:t>
            </a:r>
            <a:endParaRPr lang="en-GB" sz="700" dirty="0">
              <a:solidFill>
                <a:schemeClr val="accent3">
                  <a:lumMod val="50000"/>
                </a:schemeClr>
              </a:solidFill>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id="{B7B5C878-242B-5A0F-E8E3-5AE9F312E555}"/>
              </a:ext>
            </a:extLst>
          </p:cNvPr>
          <p:cNvSpPr/>
          <p:nvPr/>
        </p:nvSpPr>
        <p:spPr>
          <a:xfrm>
            <a:off x="2821629" y="1107430"/>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C2AA9211-5F62-B0AA-B102-932529B31785}"/>
              </a:ext>
            </a:extLst>
          </p:cNvPr>
          <p:cNvSpPr/>
          <p:nvPr/>
        </p:nvSpPr>
        <p:spPr>
          <a:xfrm>
            <a:off x="1566920" y="1514952"/>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8C7FBBFF-4958-F534-BA5B-7E50B45AA9DF}"/>
              </a:ext>
            </a:extLst>
          </p:cNvPr>
          <p:cNvSpPr/>
          <p:nvPr/>
        </p:nvSpPr>
        <p:spPr>
          <a:xfrm>
            <a:off x="4064021" y="1518224"/>
            <a:ext cx="188480" cy="1461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E39AE250-8BEF-5D94-5142-61B0526AD669}"/>
              </a:ext>
            </a:extLst>
          </p:cNvPr>
          <p:cNvSpPr/>
          <p:nvPr/>
        </p:nvSpPr>
        <p:spPr>
          <a:xfrm>
            <a:off x="1520990" y="2899229"/>
            <a:ext cx="157298" cy="249380"/>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1CA1E343-9BB7-8C6D-E223-A22F5599D40D}"/>
              </a:ext>
            </a:extLst>
          </p:cNvPr>
          <p:cNvSpPr/>
          <p:nvPr/>
        </p:nvSpPr>
        <p:spPr>
          <a:xfrm>
            <a:off x="4019550" y="2905125"/>
            <a:ext cx="219075" cy="177991"/>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10328471-E309-C0F3-3E83-80A4B43FE31F}"/>
              </a:ext>
            </a:extLst>
          </p:cNvPr>
          <p:cNvSpPr/>
          <p:nvPr/>
        </p:nvSpPr>
        <p:spPr>
          <a:xfrm>
            <a:off x="1505399" y="3725072"/>
            <a:ext cx="172889" cy="436499"/>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807F41A2-CE51-4DC4-E09D-4B28E859CD14}"/>
              </a:ext>
            </a:extLst>
          </p:cNvPr>
          <p:cNvGrpSpPr/>
          <p:nvPr/>
        </p:nvGrpSpPr>
        <p:grpSpPr>
          <a:xfrm>
            <a:off x="426720" y="726248"/>
            <a:ext cx="11263835" cy="5126845"/>
            <a:chOff x="426720" y="702087"/>
            <a:chExt cx="11263835" cy="5126845"/>
          </a:xfrm>
        </p:grpSpPr>
        <p:sp>
          <p:nvSpPr>
            <p:cNvPr id="31" name="TextBox 30">
              <a:extLst>
                <a:ext uri="{FF2B5EF4-FFF2-40B4-BE49-F238E27FC236}">
                  <a16:creationId xmlns:a16="http://schemas.microsoft.com/office/drawing/2014/main" id="{E43D1020-A925-89AB-FE1C-BC6C73C1F277}"/>
                </a:ext>
              </a:extLst>
            </p:cNvPr>
            <p:cNvSpPr txBox="1"/>
            <p:nvPr/>
          </p:nvSpPr>
          <p:spPr>
            <a:xfrm>
              <a:off x="426720" y="4874825"/>
              <a:ext cx="11263835" cy="954107"/>
            </a:xfrm>
            <a:prstGeom prst="rect">
              <a:avLst/>
            </a:prstGeom>
            <a:solidFill>
              <a:srgbClr val="E1FBF6"/>
            </a:solidFill>
            <a:ln>
              <a:solidFill>
                <a:schemeClr val="accent3">
                  <a:lumMod val="75000"/>
                </a:schemeClr>
              </a:solidFill>
            </a:ln>
          </p:spPr>
          <p:txBody>
            <a:bodyPr wrap="square" numCol="3" spcCol="108000" rtlCol="0">
              <a:spAutoFit/>
            </a:bodyPr>
            <a:lstStyle/>
            <a:p>
              <a:r>
                <a:rPr lang="en-US" sz="800" b="1">
                  <a:solidFill>
                    <a:schemeClr val="accent3">
                      <a:lumMod val="50000"/>
                    </a:schemeClr>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Patients identified as deteriorating despite effective management of underlying medical condition (s)</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Including patient on the Supportive Care Record / GP Gold Standards Framework register and their care reviewed regularly</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Request consent to share information and create </a:t>
              </a:r>
              <a:r>
                <a:rPr lang="en-US" sz="800" err="1">
                  <a:solidFill>
                    <a:schemeClr val="accent3">
                      <a:lumMod val="50000"/>
                    </a:schemeClr>
                  </a:solidFill>
                  <a:latin typeface="Arial" panose="020B0604020202020204" pitchFamily="34" charset="0"/>
                  <a:cs typeface="Arial" panose="020B0604020202020204" pitchFamily="34" charset="0"/>
                </a:rPr>
                <a:t>EPaCCS</a:t>
              </a:r>
              <a:r>
                <a:rPr lang="en-US" sz="800">
                  <a:solidFill>
                    <a:schemeClr val="accent3">
                      <a:lumMod val="50000"/>
                    </a:schemeClr>
                  </a:solidFill>
                  <a:latin typeface="Arial" panose="020B0604020202020204" pitchFamily="34" charset="0"/>
                  <a:cs typeface="Arial" panose="020B0604020202020204" pitchFamily="34" charset="0"/>
                </a:rPr>
                <a:t> record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A holistic needs assessment and a keyworker identified (including benefits (blue badge, prescription exemption etc.) and individual needs identified that are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ICD/CRT discussion if applicable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50000"/>
                    </a:schemeClr>
                  </a:solidFill>
                  <a:latin typeface="Arial" panose="020B0604020202020204" pitchFamily="34" charset="0"/>
                  <a:cs typeface="Arial" panose="020B0604020202020204" pitchFamily="34" charset="0"/>
                </a:rPr>
                <a:t>All patients should be offered the opportunity of an Advanced Care Planning discussion</a:t>
              </a:r>
            </a:p>
            <a:p>
              <a:r>
                <a:rPr lang="en-US" sz="800" b="1">
                  <a:solidFill>
                    <a:schemeClr val="accent3">
                      <a:lumMod val="50000"/>
                    </a:schemeClr>
                  </a:solidFill>
                  <a:latin typeface="Arial" panose="020B0604020202020204" pitchFamily="34" charset="0"/>
                  <a:cs typeface="Arial" panose="020B0604020202020204" pitchFamily="34" charset="0"/>
                </a:rPr>
                <a:t>Defining palliative care in people living with heart failure – use of prognostic indicators </a:t>
              </a:r>
            </a:p>
            <a:p>
              <a:r>
                <a:rPr lang="en-US" sz="800">
                  <a:solidFill>
                    <a:schemeClr val="accent3">
                      <a:lumMod val="50000"/>
                    </a:schemeClr>
                  </a:solidFill>
                  <a:latin typeface="Arial" panose="020B0604020202020204" pitchFamily="34" charset="0"/>
                  <a:cs typeface="Arial" panose="020B0604020202020204" pitchFamily="34" charset="0"/>
                </a:rPr>
                <a:t>(e.g. GSF/SPICT/MAGGIC)</a:t>
              </a:r>
            </a:p>
            <a:p>
              <a:r>
                <a:rPr lang="en-US" sz="800">
                  <a:solidFill>
                    <a:schemeClr val="accent3">
                      <a:lumMod val="50000"/>
                    </a:schemeClr>
                  </a:solidFill>
                  <a:latin typeface="Arial" panose="020B0604020202020204" pitchFamily="34" charset="0"/>
                  <a:cs typeface="Arial" panose="020B0604020202020204" pitchFamily="34" charset="0"/>
                </a:rPr>
                <a:t>Cachexia / worsening E&amp;Es/LFTs/Frailty/No reversible cause / low blood pressure / maximum tolerated therapy / two or more hospital admissions within last 6 months / comorbidities</a:t>
              </a:r>
            </a:p>
            <a:p>
              <a:pPr marL="171450" indent="-171450">
                <a:buBlip>
                  <a:blip r:embed="rId2">
                    <a:extLst>
                      <a:ext uri="{96DAC541-7B7A-43D3-8B79-37D633B846F1}">
                        <asvg:svgBlip xmlns:asvg="http://schemas.microsoft.com/office/drawing/2016/SVG/main" r:embed="rId3"/>
                      </a:ext>
                    </a:extLst>
                  </a:blip>
                </a:buBlip>
              </a:pPr>
              <a:endParaRPr lang="en-GB" sz="800">
                <a:solidFill>
                  <a:schemeClr val="accent3">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C2CD3EF-644D-F7AC-8CD9-BEDD78A7B1E4}"/>
                </a:ext>
              </a:extLst>
            </p:cNvPr>
            <p:cNvSpPr txBox="1"/>
            <p:nvPr/>
          </p:nvSpPr>
          <p:spPr>
            <a:xfrm>
              <a:off x="426720" y="845820"/>
              <a:ext cx="4998720" cy="261610"/>
            </a:xfrm>
            <a:prstGeom prst="rect">
              <a:avLst/>
            </a:prstGeom>
            <a:solidFill>
              <a:srgbClr val="C00000"/>
            </a:solidFill>
          </p:spPr>
          <p:txBody>
            <a:bodyPr wrap="square" rtlCol="0">
              <a:spAutoFit/>
            </a:bodyPr>
            <a:lstStyle/>
            <a:p>
              <a:pPr algn="ctr"/>
              <a:r>
                <a:rPr lang="en-US" sz="1050" b="1">
                  <a:latin typeface="Arial" panose="020B0604020202020204" pitchFamily="34" charset="0"/>
                  <a:cs typeface="Arial" panose="020B0604020202020204" pitchFamily="34" charset="0"/>
                </a:rPr>
                <a:t>Heart failure diagnosed by a specialist</a:t>
              </a:r>
              <a:endParaRPr lang="en-GB" sz="1050"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A83B148-C427-FDF8-747D-B0A90543138F}"/>
                </a:ext>
              </a:extLst>
            </p:cNvPr>
            <p:cNvSpPr txBox="1"/>
            <p:nvPr/>
          </p:nvSpPr>
          <p:spPr>
            <a:xfrm>
              <a:off x="426720" y="1281425"/>
              <a:ext cx="4998720" cy="230832"/>
            </a:xfrm>
            <a:prstGeom prst="rect">
              <a:avLst/>
            </a:prstGeom>
            <a:solidFill>
              <a:schemeClr val="accent3">
                <a:lumMod val="50000"/>
              </a:schemeClr>
            </a:solidFill>
          </p:spPr>
          <p:txBody>
            <a:bodyPr wrap="square" rtlCol="0">
              <a:spAutoFit/>
            </a:bodyPr>
            <a:lstStyle/>
            <a:p>
              <a:pPr algn="ctr"/>
              <a:r>
                <a:rPr lang="en-US" sz="900" b="1">
                  <a:latin typeface="Arial" panose="020B0604020202020204" pitchFamily="34" charset="0"/>
                  <a:cs typeface="Arial" panose="020B0604020202020204" pitchFamily="34" charset="0"/>
                </a:rPr>
                <a:t>Offer diuretics to relieve congestion symptoms</a:t>
              </a:r>
              <a:endParaRPr lang="en-GB" sz="9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7287CE4-2275-C97C-5A55-10EDBBA8418F}"/>
                </a:ext>
              </a:extLst>
            </p:cNvPr>
            <p:cNvSpPr txBox="1"/>
            <p:nvPr/>
          </p:nvSpPr>
          <p:spPr>
            <a:xfrm>
              <a:off x="426720" y="1661160"/>
              <a:ext cx="2468880" cy="1184940"/>
            </a:xfrm>
            <a:prstGeom prst="rect">
              <a:avLst/>
            </a:prstGeom>
            <a:solidFill>
              <a:srgbClr val="339966"/>
            </a:solidFill>
          </p:spPr>
          <p:txBody>
            <a:bodyPr wrap="square" rtlCol="0">
              <a:spAutoFit/>
            </a:bodyPr>
            <a:lstStyle/>
            <a:p>
              <a:pPr algn="ctr"/>
              <a:r>
                <a:rPr lang="en-US" sz="800" b="1">
                  <a:latin typeface="Arial" panose="020B0604020202020204" pitchFamily="34" charset="0"/>
                  <a:cs typeface="Arial" panose="020B0604020202020204" pitchFamily="34" charset="0"/>
                </a:rPr>
                <a:t>Heart failure syndrome but </a:t>
              </a:r>
            </a:p>
            <a:p>
              <a:pPr algn="ctr"/>
              <a:r>
                <a:rPr lang="en-US" sz="800" b="1">
                  <a:solidFill>
                    <a:schemeClr val="accent4">
                      <a:lumMod val="40000"/>
                      <a:lumOff val="60000"/>
                    </a:schemeClr>
                  </a:solidFill>
                  <a:latin typeface="Arial" panose="020B0604020202020204" pitchFamily="34" charset="0"/>
                  <a:cs typeface="Arial" panose="020B0604020202020204" pitchFamily="34" charset="0"/>
                </a:rPr>
                <a:t>NOT</a:t>
              </a:r>
              <a:r>
                <a:rPr lang="en-US" sz="800" b="1">
                  <a:latin typeface="Arial" panose="020B0604020202020204" pitchFamily="34" charset="0"/>
                  <a:cs typeface="Arial" panose="020B0604020202020204" pitchFamily="34" charset="0"/>
                </a:rPr>
                <a:t> significant LVSD</a:t>
              </a:r>
            </a:p>
            <a:p>
              <a:pPr algn="ctr"/>
              <a:r>
                <a:rPr lang="en-US" sz="800">
                  <a:latin typeface="Arial" panose="020B0604020202020204" pitchFamily="34" charset="0"/>
                  <a:cs typeface="Arial" panose="020B0604020202020204" pitchFamily="34" charset="0"/>
                </a:rPr>
                <a:t>Criteria may include:</a:t>
              </a:r>
            </a:p>
            <a:p>
              <a:pPr algn="ctr"/>
              <a:r>
                <a:rPr lang="en-US" sz="800">
                  <a:latin typeface="Arial" panose="020B0604020202020204" pitchFamily="34" charset="0"/>
                  <a:cs typeface="Arial" panose="020B0604020202020204" pitchFamily="34" charset="0"/>
                </a:rPr>
                <a:t>NT-</a:t>
              </a:r>
              <a:r>
                <a:rPr lang="en-US" sz="800" err="1">
                  <a:latin typeface="Arial" panose="020B0604020202020204" pitchFamily="34" charset="0"/>
                  <a:cs typeface="Arial" panose="020B0604020202020204" pitchFamily="34" charset="0"/>
                </a:rPr>
                <a:t>proBNP</a:t>
              </a:r>
              <a:r>
                <a:rPr lang="en-US" sz="800">
                  <a:latin typeface="Arial" panose="020B0604020202020204" pitchFamily="34" charset="0"/>
                  <a:cs typeface="Arial" panose="020B0604020202020204" pitchFamily="34" charset="0"/>
                </a:rPr>
                <a:t>&gt;400 (BNP&gt;100)</a:t>
              </a:r>
            </a:p>
            <a:p>
              <a:pPr algn="ctr"/>
              <a:r>
                <a:rPr lang="en-US" sz="800">
                  <a:latin typeface="Arial" panose="020B0604020202020204" pitchFamily="34" charset="0"/>
                  <a:cs typeface="Arial" panose="020B0604020202020204" pitchFamily="34" charset="0"/>
                </a:rPr>
                <a:t>Mild LVSD – EF&gt;40% on imaging*</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Left atrial enlargement</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Left ventricular hypertrophy</a:t>
              </a:r>
            </a:p>
            <a:p>
              <a:pPr marL="449263" lvl="1" indent="-182563">
                <a:buBlip>
                  <a:blip r:embed="rId2">
                    <a:extLst>
                      <a:ext uri="{96DAC541-7B7A-43D3-8B79-37D633B846F1}">
                        <asvg:svgBlip xmlns:asvg="http://schemas.microsoft.com/office/drawing/2016/SVG/main" r:embed="rId3"/>
                      </a:ext>
                    </a:extLst>
                  </a:blip>
                </a:buBlip>
              </a:pPr>
              <a:r>
                <a:rPr lang="en-US" sz="800">
                  <a:latin typeface="Arial" panose="020B0604020202020204" pitchFamily="34" charset="0"/>
                  <a:cs typeface="Arial" panose="020B0604020202020204" pitchFamily="34" charset="0"/>
                </a:rPr>
                <a:t>Echo parameters fir diastolic dysfunction</a:t>
              </a:r>
            </a:p>
            <a:p>
              <a:pPr marL="266700" lvl="1"/>
              <a:endParaRPr lang="en-GB" sz="7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05C67C5-5AA4-40F9-FEF9-B03A79B17E80}"/>
                </a:ext>
              </a:extLst>
            </p:cNvPr>
            <p:cNvSpPr txBox="1"/>
            <p:nvPr/>
          </p:nvSpPr>
          <p:spPr>
            <a:xfrm>
              <a:off x="2956560" y="1661128"/>
              <a:ext cx="2468880" cy="1215717"/>
            </a:xfrm>
            <a:prstGeom prst="rect">
              <a:avLst/>
            </a:prstGeom>
            <a:solidFill>
              <a:srgbClr val="339966"/>
            </a:solidFill>
          </p:spPr>
          <p:txBody>
            <a:bodyPr wrap="square" rtlCol="0">
              <a:spAutoFit/>
            </a:bodyPr>
            <a:lstStyle/>
            <a:p>
              <a:pPr algn="ctr"/>
              <a:r>
                <a:rPr lang="en-US" sz="800" b="1">
                  <a:latin typeface="Arial" panose="020B0604020202020204" pitchFamily="34" charset="0"/>
                  <a:cs typeface="Arial" panose="020B0604020202020204" pitchFamily="34" charset="0"/>
                </a:rPr>
                <a:t>Heart failure syndrome</a:t>
              </a:r>
            </a:p>
            <a:p>
              <a:pPr algn="ctr"/>
              <a:r>
                <a:rPr lang="en-US" sz="800" b="1">
                  <a:solidFill>
                    <a:schemeClr val="accent2">
                      <a:lumMod val="60000"/>
                      <a:lumOff val="40000"/>
                    </a:schemeClr>
                  </a:solidFill>
                  <a:latin typeface="Arial" panose="020B0604020202020204" pitchFamily="34" charset="0"/>
                  <a:cs typeface="Arial" panose="020B0604020202020204" pitchFamily="34" charset="0"/>
                </a:rPr>
                <a:t> AND  </a:t>
              </a:r>
              <a:r>
                <a:rPr lang="en-US" sz="800" b="1">
                  <a:latin typeface="Arial" panose="020B0604020202020204" pitchFamily="34" charset="0"/>
                  <a:cs typeface="Arial" panose="020B0604020202020204" pitchFamily="34" charset="0"/>
                </a:rPr>
                <a:t>significant** LVSD</a:t>
              </a:r>
            </a:p>
            <a:p>
              <a:pPr algn="ctr"/>
              <a:r>
                <a:rPr lang="en-US" sz="800">
                  <a:latin typeface="Arial" panose="020B0604020202020204" pitchFamily="34" charset="0"/>
                  <a:cs typeface="Arial" panose="020B0604020202020204" pitchFamily="34" charset="0"/>
                </a:rPr>
                <a:t>Evidence of moderate or </a:t>
              </a:r>
            </a:p>
            <a:p>
              <a:pPr algn="ctr"/>
              <a:r>
                <a:rPr lang="en-US" sz="800">
                  <a:latin typeface="Arial" panose="020B0604020202020204" pitchFamily="34" charset="0"/>
                  <a:cs typeface="Arial" panose="020B0604020202020204" pitchFamily="34" charset="0"/>
                </a:rPr>
                <a:t>severe LVSD on imaging</a:t>
              </a:r>
            </a:p>
            <a:p>
              <a:pPr algn="ctr"/>
              <a:r>
                <a:rPr lang="en-US" sz="800">
                  <a:latin typeface="Arial" panose="020B0604020202020204" pitchFamily="34" charset="0"/>
                  <a:cs typeface="Arial" panose="020B0604020202020204" pitchFamily="34" charset="0"/>
                </a:rPr>
                <a:t>NT-</a:t>
              </a:r>
              <a:r>
                <a:rPr lang="en-US" sz="800" err="1">
                  <a:latin typeface="Arial" panose="020B0604020202020204" pitchFamily="34" charset="0"/>
                  <a:cs typeface="Arial" panose="020B0604020202020204" pitchFamily="34" charset="0"/>
                </a:rPr>
                <a:t>proBNP</a:t>
              </a:r>
              <a:r>
                <a:rPr lang="en-US" sz="800">
                  <a:latin typeface="Arial" panose="020B0604020202020204" pitchFamily="34" charset="0"/>
                  <a:cs typeface="Arial" panose="020B0604020202020204" pitchFamily="34" charset="0"/>
                </a:rPr>
                <a:t>&gt;400(BNP&gt;100)</a:t>
              </a:r>
            </a:p>
            <a:p>
              <a:pPr algn="ctr"/>
              <a:endParaRPr lang="en-US" sz="800">
                <a:latin typeface="Arial" panose="020B0604020202020204" pitchFamily="34" charset="0"/>
                <a:cs typeface="Arial" panose="020B0604020202020204" pitchFamily="34" charset="0"/>
              </a:endParaRPr>
            </a:p>
            <a:p>
              <a:pPr algn="ctr"/>
              <a:r>
                <a:rPr lang="en-US" sz="800">
                  <a:latin typeface="Arial" panose="020B0604020202020204" pitchFamily="34" charset="0"/>
                  <a:cs typeface="Arial" panose="020B0604020202020204" pitchFamily="34" charset="0"/>
                </a:rPr>
                <a:t>** significant LVSD implies a visual description of LV systolic function to be moderately impaired or worse, and/or a calculated ED of &lt;40%</a:t>
              </a:r>
              <a:r>
                <a:rPr lang="en-US" sz="9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8637A2-1CF8-421B-EB13-7662E0CFFA2C}"/>
                </a:ext>
              </a:extLst>
            </p:cNvPr>
            <p:cNvSpPr txBox="1"/>
            <p:nvPr/>
          </p:nvSpPr>
          <p:spPr>
            <a:xfrm>
              <a:off x="426720" y="3235931"/>
              <a:ext cx="2468880" cy="584775"/>
            </a:xfrm>
            <a:prstGeom prst="rect">
              <a:avLst/>
            </a:prstGeom>
            <a:solidFill>
              <a:schemeClr val="accent3">
                <a:lumMod val="20000"/>
                <a:lumOff val="80000"/>
              </a:schemeClr>
            </a:solidFill>
            <a:ln>
              <a:solidFill>
                <a:srgbClr val="339966"/>
              </a:solidFill>
            </a:ln>
          </p:spPr>
          <p:txBody>
            <a:bodyPr wrap="square" lIns="91440" tIns="45720" rIns="91440" bIns="45720" rtlCol="0" anchor="t">
              <a:spAutoFit/>
            </a:bodyPr>
            <a:lstStyle/>
            <a:p>
              <a:pPr algn="ctr"/>
              <a:r>
                <a:rPr lang="en-US" sz="800" dirty="0">
                  <a:solidFill>
                    <a:schemeClr val="accent2">
                      <a:lumMod val="50000"/>
                    </a:schemeClr>
                  </a:solidFill>
                  <a:latin typeface="Arial"/>
                  <a:cs typeface="Arial"/>
                </a:rPr>
                <a:t>Optimize treatment of co-morbidities (HTN, diabetes)</a:t>
              </a:r>
            </a:p>
            <a:p>
              <a:pPr algn="ctr"/>
              <a:r>
                <a:rPr lang="en-US" sz="800" dirty="0">
                  <a:solidFill>
                    <a:schemeClr val="accent2">
                      <a:lumMod val="50000"/>
                    </a:schemeClr>
                  </a:solidFill>
                  <a:latin typeface="Arial"/>
                  <a:cs typeface="Arial"/>
                </a:rPr>
                <a:t> and lifestyle, diuretics,SGLT2 </a:t>
              </a:r>
              <a:r>
                <a:rPr lang="en-US" sz="800" dirty="0" err="1">
                  <a:solidFill>
                    <a:schemeClr val="accent2">
                      <a:lumMod val="50000"/>
                    </a:schemeClr>
                  </a:solidFill>
                  <a:latin typeface="Arial"/>
                  <a:cs typeface="Arial"/>
                </a:rPr>
                <a:t>inh</a:t>
              </a:r>
              <a:r>
                <a:rPr lang="en-US" sz="800" dirty="0">
                  <a:solidFill>
                    <a:schemeClr val="accent2">
                      <a:lumMod val="50000"/>
                    </a:schemeClr>
                  </a:solidFill>
                  <a:latin typeface="Arial"/>
                  <a:cs typeface="Arial"/>
                </a:rPr>
                <a:t>. in T2DM and CKD</a:t>
              </a:r>
              <a:endParaRPr lang="en-GB" sz="800" dirty="0">
                <a:solidFill>
                  <a:schemeClr val="accent2">
                    <a:lumMod val="50000"/>
                  </a:schemeClr>
                </a:solidFill>
                <a:latin typeface="Arial"/>
                <a:cs typeface="Arial"/>
              </a:endParaRPr>
            </a:p>
          </p:txBody>
        </p:sp>
        <p:sp>
          <p:nvSpPr>
            <p:cNvPr id="16" name="TextBox 15">
              <a:extLst>
                <a:ext uri="{FF2B5EF4-FFF2-40B4-BE49-F238E27FC236}">
                  <a16:creationId xmlns:a16="http://schemas.microsoft.com/office/drawing/2014/main" id="{498DED52-0471-6C9D-18BD-55E12ED3B0CA}"/>
                </a:ext>
              </a:extLst>
            </p:cNvPr>
            <p:cNvSpPr txBox="1"/>
            <p:nvPr/>
          </p:nvSpPr>
          <p:spPr>
            <a:xfrm>
              <a:off x="3268981" y="3100188"/>
              <a:ext cx="2156460" cy="1077218"/>
            </a:xfrm>
            <a:prstGeom prst="rect">
              <a:avLst/>
            </a:prstGeom>
            <a:solidFill>
              <a:schemeClr val="accent3">
                <a:lumMod val="20000"/>
                <a:lumOff val="80000"/>
              </a:schemeClr>
            </a:solidFill>
            <a:ln>
              <a:solidFill>
                <a:srgbClr val="339966"/>
              </a:solidFill>
            </a:ln>
          </p:spPr>
          <p:txBody>
            <a:bodyPr wrap="square" rtlCol="0">
              <a:spAutoFit/>
            </a:bodyPr>
            <a:lstStyle/>
            <a:p>
              <a:pPr algn="ctr"/>
              <a:r>
                <a:rPr lang="en-US" sz="800">
                  <a:solidFill>
                    <a:schemeClr val="accent2">
                      <a:lumMod val="50000"/>
                    </a:schemeClr>
                  </a:solidFill>
                  <a:latin typeface="Arial" panose="020B0604020202020204" pitchFamily="34" charset="0"/>
                  <a:cs typeface="Arial" panose="020B0604020202020204" pitchFamily="34" charset="0"/>
                </a:rPr>
                <a:t>Commence ARNI (if LVEF&lt;35%) / ACE/ARB</a:t>
              </a:r>
            </a:p>
            <a:p>
              <a:pPr algn="ctr"/>
              <a:r>
                <a:rPr lang="en-US" sz="800">
                  <a:solidFill>
                    <a:schemeClr val="accent2">
                      <a:lumMod val="50000"/>
                    </a:schemeClr>
                  </a:solidFill>
                  <a:latin typeface="Arial" panose="020B0604020202020204" pitchFamily="34" charset="0"/>
                  <a:cs typeface="Arial" panose="020B0604020202020204" pitchFamily="34" charset="0"/>
                </a:rPr>
                <a:t>+BB+MRA+SGLT2 </a:t>
              </a:r>
              <a:r>
                <a:rPr lang="en-US" sz="800" err="1">
                  <a:solidFill>
                    <a:schemeClr val="accent2">
                      <a:lumMod val="50000"/>
                    </a:schemeClr>
                  </a:solidFill>
                  <a:latin typeface="Arial" panose="020B0604020202020204" pitchFamily="34" charset="0"/>
                  <a:cs typeface="Arial" panose="020B0604020202020204" pitchFamily="34" charset="0"/>
                </a:rPr>
                <a:t>inh</a:t>
              </a:r>
              <a:r>
                <a:rPr lang="en-US" sz="800">
                  <a:solidFill>
                    <a:schemeClr val="accent2">
                      <a:lumMod val="50000"/>
                    </a:schemeClr>
                  </a:solidFill>
                  <a:latin typeface="Arial" panose="020B0604020202020204" pitchFamily="34" charset="0"/>
                  <a:cs typeface="Arial" panose="020B0604020202020204" pitchFamily="34" charset="0"/>
                </a:rPr>
                <a:t>.</a:t>
              </a:r>
            </a:p>
            <a:p>
              <a:pPr algn="ctr"/>
              <a:r>
                <a:rPr lang="en-US" sz="800">
                  <a:solidFill>
                    <a:schemeClr val="accent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HTTPS://www.nice.org.uk/guidance/ta679</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err="1">
                  <a:solidFill>
                    <a:schemeClr val="accent2">
                      <a:lumMod val="50000"/>
                    </a:schemeClr>
                  </a:solidFill>
                  <a:latin typeface="Arial" panose="020B0604020202020204" pitchFamily="34" charset="0"/>
                  <a:cs typeface="Arial" panose="020B0604020202020204" pitchFamily="34" charset="0"/>
                </a:rPr>
                <a:t>CaReMeuk.algorithm</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a:solidFill>
                    <a:schemeClr val="accent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https://www.bsh.org.uk</a:t>
              </a:r>
              <a:endParaRPr lang="en-US" sz="800">
                <a:solidFill>
                  <a:schemeClr val="accent2">
                    <a:lumMod val="50000"/>
                  </a:schemeClr>
                </a:solidFill>
                <a:latin typeface="Arial" panose="020B0604020202020204" pitchFamily="34" charset="0"/>
                <a:cs typeface="Arial" panose="020B0604020202020204" pitchFamily="34" charset="0"/>
              </a:endParaRPr>
            </a:p>
            <a:p>
              <a:pPr algn="ctr"/>
              <a:r>
                <a:rPr lang="en-US" sz="800">
                  <a:solidFill>
                    <a:schemeClr val="accent2">
                      <a:lumMod val="50000"/>
                    </a:schemeClr>
                  </a:solidFill>
                  <a:latin typeface="Arial" panose="020B0604020202020204" pitchFamily="34" charset="0"/>
                  <a:cs typeface="Arial" panose="020B0604020202020204" pitchFamily="34" charset="0"/>
                </a:rPr>
                <a:t>Optimize therapy and monitor adherence</a:t>
              </a:r>
            </a:p>
            <a:p>
              <a:pPr algn="ctr"/>
              <a:r>
                <a:rPr lang="en-US" sz="800">
                  <a:solidFill>
                    <a:schemeClr val="accent2">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a:t>
              </a:r>
              <a:r>
                <a:rPr lang="en-US" sz="800">
                  <a:solidFill>
                    <a:schemeClr val="accent2">
                      <a:lumMod val="50000"/>
                    </a:schemeClr>
                  </a:solidFill>
                  <a:latin typeface="Arial" panose="020B0604020202020204" pitchFamily="34" charset="0"/>
                  <a:cs typeface="Arial" panose="020B0604020202020204" pitchFamily="34" charset="0"/>
                </a:rPr>
                <a:t>....... (need local stuff </a:t>
              </a:r>
              <a:endParaRPr lang="en-GB" sz="800">
                <a:solidFill>
                  <a:schemeClr val="accent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9F9C4A-7529-C6DF-EA91-923D2701D7F5}"/>
                </a:ext>
              </a:extLst>
            </p:cNvPr>
            <p:cNvSpPr txBox="1"/>
            <p:nvPr/>
          </p:nvSpPr>
          <p:spPr>
            <a:xfrm>
              <a:off x="426720" y="4248894"/>
              <a:ext cx="4998720" cy="230832"/>
            </a:xfrm>
            <a:prstGeom prst="rect">
              <a:avLst/>
            </a:prstGeom>
            <a:solidFill>
              <a:schemeClr val="accent3">
                <a:lumMod val="50000"/>
              </a:schemeClr>
            </a:solidFill>
          </p:spPr>
          <p:txBody>
            <a:bodyPr wrap="square" rtlCol="0">
              <a:spAutoFit/>
            </a:bodyPr>
            <a:lstStyle/>
            <a:p>
              <a:pPr algn="ctr"/>
              <a:r>
                <a:rPr lang="en-US" sz="900">
                  <a:latin typeface="Arial" panose="020B0604020202020204" pitchFamily="34" charset="0"/>
                  <a:cs typeface="Arial" panose="020B0604020202020204" pitchFamily="34" charset="0"/>
                </a:rPr>
                <a:t>Cardiac rehabilitation for all heart failure patients unless unstable </a:t>
              </a:r>
              <a:endParaRPr lang="en-GB" sz="9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E768705-584D-7552-F909-270C6E089B4D}"/>
                </a:ext>
              </a:extLst>
            </p:cNvPr>
            <p:cNvSpPr txBox="1"/>
            <p:nvPr/>
          </p:nvSpPr>
          <p:spPr>
            <a:xfrm>
              <a:off x="8021254" y="1060854"/>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If already on ACE, replace with Sacubitril-Valsartan (ARNI) as per NICE TA</a:t>
              </a:r>
            </a:p>
            <a:p>
              <a:pPr algn="ctr"/>
              <a:r>
                <a:rPr lang="en-US" sz="800">
                  <a:solidFill>
                    <a:schemeClr val="accent3">
                      <a:lumMod val="75000"/>
                    </a:schemeClr>
                  </a:solidFill>
                  <a:latin typeface="Arial" panose="020B0604020202020204" pitchFamily="34" charset="0"/>
                  <a:cs typeface="Arial" panose="020B0604020202020204" pitchFamily="34" charset="0"/>
                  <a:hlinkClick r:id="rId7"/>
                </a:rPr>
                <a:t>https://www.nice.org.uk/guidance/ta388</a:t>
              </a:r>
              <a:r>
                <a:rPr lang="en-US" sz="800">
                  <a:solidFill>
                    <a:schemeClr val="accent3">
                      <a:lumMod val="75000"/>
                    </a:schemeClr>
                  </a:solidFill>
                  <a:latin typeface="Arial" panose="020B0604020202020204" pitchFamily="34" charset="0"/>
                  <a:cs typeface="Arial" panose="020B0604020202020204" pitchFamily="34" charset="0"/>
                </a:rPr>
                <a:t> </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C605BB0-4174-88BA-F617-361C5DB42F3E}"/>
                </a:ext>
              </a:extLst>
            </p:cNvPr>
            <p:cNvSpPr txBox="1"/>
            <p:nvPr/>
          </p:nvSpPr>
          <p:spPr>
            <a:xfrm>
              <a:off x="8007592" y="1505698"/>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Ivabradine if in SR and HR&gt;75 bpm in severe LVSD or EF &lt;35%</a:t>
              </a:r>
            </a:p>
            <a:p>
              <a:pPr algn="ctr"/>
              <a:r>
                <a:rPr lang="en-US" sz="800">
                  <a:solidFill>
                    <a:schemeClr val="accent3">
                      <a:lumMod val="75000"/>
                    </a:schemeClr>
                  </a:solidFill>
                  <a:latin typeface="Arial" panose="020B0604020202020204" pitchFamily="34" charset="0"/>
                  <a:cs typeface="Arial" panose="020B0604020202020204" pitchFamily="34" charset="0"/>
                  <a:hlinkClick r:id="rId8"/>
                </a:rPr>
                <a:t>https://www.nice.org.uk/guidance/ta267</a:t>
              </a:r>
              <a:r>
                <a:rPr lang="en-US" sz="800">
                  <a:solidFill>
                    <a:schemeClr val="accent3">
                      <a:lumMod val="75000"/>
                    </a:schemeClr>
                  </a:solidFill>
                  <a:latin typeface="Arial" panose="020B0604020202020204" pitchFamily="34" charset="0"/>
                  <a:cs typeface="Arial" panose="020B0604020202020204" pitchFamily="34" charset="0"/>
                </a:rPr>
                <a:t> </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68827AA-A448-3789-1667-86C4361C7B6F}"/>
                </a:ext>
              </a:extLst>
            </p:cNvPr>
            <p:cNvSpPr txBox="1"/>
            <p:nvPr/>
          </p:nvSpPr>
          <p:spPr>
            <a:xfrm>
              <a:off x="8021254" y="1974688"/>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Consider hydralazine and nitrate plus for patients with moderate-severe LVSD especially if of African/Caribbean origin</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652BCC5-A2B5-2ED7-2AAA-45951A90DE0D}"/>
                </a:ext>
              </a:extLst>
            </p:cNvPr>
            <p:cNvSpPr txBox="1"/>
            <p:nvPr/>
          </p:nvSpPr>
          <p:spPr>
            <a:xfrm>
              <a:off x="8005917" y="2418556"/>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Digoxin for worsening HF</a:t>
              </a:r>
            </a:p>
            <a:p>
              <a:pPr algn="ctr"/>
              <a:r>
                <a:rPr lang="en-US" sz="800">
                  <a:solidFill>
                    <a:schemeClr val="accent3">
                      <a:lumMod val="75000"/>
                    </a:schemeClr>
                  </a:solidFill>
                  <a:latin typeface="Arial" panose="020B0604020202020204" pitchFamily="34" charset="0"/>
                  <a:cs typeface="Arial" panose="020B0604020202020204" pitchFamily="34" charset="0"/>
                  <a:hlinkClick r:id="rId9"/>
                </a:rPr>
                <a:t>https://www.nice.org.uk/guidance/cg180/</a:t>
              </a:r>
              <a:r>
                <a:rPr lang="en-US" sz="800">
                  <a:solidFill>
                    <a:schemeClr val="accent3">
                      <a:lumMod val="75000"/>
                    </a:schemeClr>
                  </a:solidFill>
                  <a:latin typeface="Arial" panose="020B0604020202020204" pitchFamily="34" charset="0"/>
                  <a:cs typeface="Arial" panose="020B0604020202020204" pitchFamily="34" charset="0"/>
                </a:rPr>
                <a:t> </a:t>
              </a: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3DE3605-02D3-68CF-42CB-41B8BBB693DB}"/>
                </a:ext>
              </a:extLst>
            </p:cNvPr>
            <p:cNvSpPr txBox="1"/>
            <p:nvPr/>
          </p:nvSpPr>
          <p:spPr>
            <a:xfrm>
              <a:off x="8021254" y="2845586"/>
              <a:ext cx="3665056" cy="338554"/>
            </a:xfrm>
            <a:prstGeom prst="rect">
              <a:avLst/>
            </a:prstGeom>
            <a:solidFill>
              <a:schemeClr val="accent3">
                <a:lumMod val="20000"/>
                <a:lumOff val="80000"/>
              </a:schemeClr>
            </a:solidFill>
            <a:ln>
              <a:solidFill>
                <a:schemeClr val="accent3">
                  <a:lumMod val="75000"/>
                </a:schemeClr>
              </a:solidFill>
            </a:ln>
          </p:spPr>
          <p:txBody>
            <a:bodyPr wrap="square" rtlCol="0" anchor="ctr">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CRT-P or CRT-D or ICD as per NICE TAG314</a:t>
              </a:r>
            </a:p>
            <a:p>
              <a:pPr algn="ctr"/>
              <a:endParaRPr lang="en-GB" sz="800">
                <a:solidFill>
                  <a:schemeClr val="accent3">
                    <a:lumMod val="7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A2D9AB-BEAE-9126-8548-F0E917899135}"/>
                </a:ext>
              </a:extLst>
            </p:cNvPr>
            <p:cNvSpPr txBox="1"/>
            <p:nvPr/>
          </p:nvSpPr>
          <p:spPr>
            <a:xfrm>
              <a:off x="8021254" y="3313362"/>
              <a:ext cx="3665056" cy="33855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sz="800">
                  <a:solidFill>
                    <a:schemeClr val="accent3">
                      <a:lumMod val="75000"/>
                    </a:schemeClr>
                  </a:solidFill>
                  <a:latin typeface="Arial" panose="020B0604020202020204" pitchFamily="34" charset="0"/>
                  <a:cs typeface="Arial" panose="020B0604020202020204" pitchFamily="34" charset="0"/>
                </a:rPr>
                <a:t>Advanced heart failure therapies (see stage 3)</a:t>
              </a:r>
            </a:p>
            <a:p>
              <a:pPr algn="ctr"/>
              <a:endParaRPr lang="en-US" sz="800">
                <a:solidFill>
                  <a:schemeClr val="accent3">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F155FB4-8831-7DD7-4BA4-E9CFD6E5B721}"/>
                </a:ext>
              </a:extLst>
            </p:cNvPr>
            <p:cNvSpPr txBox="1"/>
            <p:nvPr/>
          </p:nvSpPr>
          <p:spPr>
            <a:xfrm>
              <a:off x="6533149" y="988853"/>
              <a:ext cx="1193662" cy="2723823"/>
            </a:xfrm>
            <a:prstGeom prst="rect">
              <a:avLst/>
            </a:prstGeom>
            <a:solidFill>
              <a:schemeClr val="accent3">
                <a:lumMod val="20000"/>
                <a:lumOff val="80000"/>
              </a:schemeClr>
            </a:solidFill>
            <a:ln>
              <a:solidFill>
                <a:schemeClr val="accent3">
                  <a:lumMod val="75000"/>
                </a:schemeClr>
              </a:solidFill>
            </a:ln>
          </p:spPr>
          <p:txBody>
            <a:bodyPr wrap="square" rtlCol="0" anchor="ctr">
              <a:spAutoFit/>
            </a:bodyPr>
            <a:lstStyle/>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pPr algn="ctr"/>
              <a:r>
                <a:rPr lang="en-US" sz="900" b="1">
                  <a:solidFill>
                    <a:schemeClr val="accent3">
                      <a:lumMod val="75000"/>
                    </a:schemeClr>
                  </a:solidFill>
                  <a:latin typeface="Arial" panose="020B0604020202020204" pitchFamily="34" charset="0"/>
                  <a:cs typeface="Arial" panose="020B0604020202020204" pitchFamily="34" charset="0"/>
                </a:rPr>
                <a:t>If symptoms persist seek specialist advice to consider the following treatments</a:t>
              </a: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US" sz="900" b="1">
                <a:solidFill>
                  <a:schemeClr val="accent3">
                    <a:lumMod val="75000"/>
                  </a:schemeClr>
                </a:solidFill>
                <a:latin typeface="Arial" panose="020B0604020202020204" pitchFamily="34" charset="0"/>
                <a:cs typeface="Arial" panose="020B0604020202020204" pitchFamily="34" charset="0"/>
              </a:endParaRPr>
            </a:p>
            <a:p>
              <a:endParaRPr lang="en-GB" sz="900" b="1">
                <a:solidFill>
                  <a:schemeClr val="accent3">
                    <a:lumMod val="7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5A77A7A-9341-FBCE-704E-DE1B1CD9EBC5}"/>
                </a:ext>
              </a:extLst>
            </p:cNvPr>
            <p:cNvSpPr txBox="1"/>
            <p:nvPr/>
          </p:nvSpPr>
          <p:spPr>
            <a:xfrm>
              <a:off x="6522328" y="3782594"/>
              <a:ext cx="1201160" cy="923330"/>
            </a:xfrm>
            <a:prstGeom prst="rect">
              <a:avLst/>
            </a:prstGeom>
            <a:solidFill>
              <a:schemeClr val="accent3">
                <a:lumMod val="40000"/>
                <a:lumOff val="60000"/>
              </a:schemeClr>
            </a:solidFill>
          </p:spPr>
          <p:txBody>
            <a:bodyPr wrap="square" rtlCol="0">
              <a:spAutoFit/>
            </a:bodyPr>
            <a:lstStyle/>
            <a:p>
              <a:pPr algn="ctr"/>
              <a:endParaRPr lang="en-US" sz="900">
                <a:latin typeface="Arial" panose="020B0604020202020204" pitchFamily="34" charset="0"/>
                <a:cs typeface="Arial" panose="020B0604020202020204" pitchFamily="34" charset="0"/>
              </a:endParaRPr>
            </a:p>
            <a:p>
              <a:pPr algn="ctr"/>
              <a:r>
                <a:rPr lang="en-US" sz="900">
                  <a:solidFill>
                    <a:schemeClr val="bg1"/>
                  </a:solidFill>
                  <a:latin typeface="Arial" panose="020B0604020202020204" pitchFamily="34" charset="0"/>
                  <a:cs typeface="Arial" panose="020B0604020202020204" pitchFamily="34" charset="0"/>
                </a:rPr>
                <a:t>If ARB and </a:t>
              </a:r>
              <a:r>
                <a:rPr lang="en-US" sz="900" err="1">
                  <a:solidFill>
                    <a:schemeClr val="bg1"/>
                  </a:solidFill>
                  <a:latin typeface="Arial" panose="020B0604020202020204" pitchFamily="34" charset="0"/>
                  <a:cs typeface="Arial" panose="020B0604020202020204" pitchFamily="34" charset="0"/>
                </a:rPr>
                <a:t>ACEi</a:t>
              </a:r>
              <a:r>
                <a:rPr lang="en-US" sz="900">
                  <a:solidFill>
                    <a:schemeClr val="bg1"/>
                  </a:solidFill>
                  <a:latin typeface="Arial" panose="020B0604020202020204" pitchFamily="34" charset="0"/>
                  <a:cs typeface="Arial" panose="020B0604020202020204" pitchFamily="34" charset="0"/>
                </a:rPr>
                <a:t> intolerant consider hydralazine and nitrate</a:t>
              </a:r>
            </a:p>
            <a:p>
              <a:pPr algn="ctr"/>
              <a:endParaRPr lang="en-GB" sz="9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346E6C8-2B19-0DE3-71EF-95882427011B}"/>
                </a:ext>
              </a:extLst>
            </p:cNvPr>
            <p:cNvSpPr txBox="1"/>
            <p:nvPr/>
          </p:nvSpPr>
          <p:spPr>
            <a:xfrm>
              <a:off x="8526084" y="3735425"/>
              <a:ext cx="3160226" cy="954107"/>
            </a:xfrm>
            <a:prstGeom prst="rect">
              <a:avLst/>
            </a:prstGeom>
            <a:solidFill>
              <a:schemeClr val="accent3">
                <a:lumMod val="40000"/>
                <a:lumOff val="60000"/>
              </a:schemeClr>
            </a:solidFill>
          </p:spPr>
          <p:txBody>
            <a:bodyPr wrap="square" rtlCol="0">
              <a:spAutoFit/>
            </a:bodyPr>
            <a:lstStyle/>
            <a:p>
              <a:r>
                <a:rPr lang="en-US" sz="800">
                  <a:solidFill>
                    <a:schemeClr val="accent3">
                      <a:lumMod val="50000"/>
                    </a:schemeClr>
                  </a:solidFill>
                  <a:latin typeface="Arial" panose="020B0604020202020204" pitchFamily="34" charset="0"/>
                  <a:cs typeface="Arial" panose="020B0604020202020204" pitchFamily="34" charset="0"/>
                </a:rPr>
                <a:t>If iron deficiency is established – defined as either </a:t>
              </a:r>
            </a:p>
            <a:p>
              <a:pPr marL="228600" indent="-228600">
                <a:buFont typeface="+mj-lt"/>
                <a:buAutoNum type="arabicPeriod"/>
              </a:pPr>
              <a:r>
                <a:rPr lang="en-US" sz="800">
                  <a:solidFill>
                    <a:schemeClr val="accent3">
                      <a:lumMod val="50000"/>
                    </a:schemeClr>
                  </a:solidFill>
                  <a:latin typeface="Arial" panose="020B0604020202020204" pitchFamily="34" charset="0"/>
                  <a:cs typeface="Arial" panose="020B0604020202020204" pitchFamily="34" charset="0"/>
                </a:rPr>
                <a:t>Serum Ferritin &lt;100mg/L or</a:t>
              </a:r>
            </a:p>
            <a:p>
              <a:pPr marL="228600" indent="-228600">
                <a:buFont typeface="+mj-lt"/>
                <a:buAutoNum type="arabicPeriod"/>
              </a:pPr>
              <a:r>
                <a:rPr lang="en-US" sz="800">
                  <a:solidFill>
                    <a:schemeClr val="accent3">
                      <a:lumMod val="50000"/>
                    </a:schemeClr>
                  </a:solidFill>
                  <a:latin typeface="Arial" panose="020B0604020202020204" pitchFamily="34" charset="0"/>
                  <a:cs typeface="Arial" panose="020B0604020202020204" pitchFamily="34" charset="0"/>
                </a:rPr>
                <a:t>Serum Ferritin &lt;20%-consider specialist referral for intravenous iron therapy in accordance with locally developed guidance/pathways.  ESC Guidelines for the diagnosis and treatment of acute and chronic heart failure:  </a:t>
              </a:r>
              <a:r>
                <a:rPr lang="en-US" sz="800" b="1" err="1">
                  <a:solidFill>
                    <a:schemeClr val="accent3">
                      <a:lumMod val="50000"/>
                    </a:schemeClr>
                  </a:solidFill>
                  <a:latin typeface="Arial" panose="020B0604020202020204" pitchFamily="34" charset="0"/>
                  <a:cs typeface="Arial" panose="020B0604020202020204" pitchFamily="34" charset="0"/>
                </a:rPr>
                <a:t>Eur</a:t>
              </a:r>
              <a:r>
                <a:rPr lang="en-US" sz="800" b="1">
                  <a:solidFill>
                    <a:schemeClr val="accent3">
                      <a:lumMod val="50000"/>
                    </a:schemeClr>
                  </a:solidFill>
                  <a:latin typeface="Arial" panose="020B0604020202020204" pitchFamily="34" charset="0"/>
                  <a:cs typeface="Arial" panose="020B0604020202020204" pitchFamily="34" charset="0"/>
                </a:rPr>
                <a:t> Heart J (2016) Jul 14;37(27):2096</a:t>
              </a:r>
              <a:r>
                <a:rPr lang="en-US" sz="800">
                  <a:solidFill>
                    <a:schemeClr val="accent3">
                      <a:lumMod val="50000"/>
                    </a:schemeClr>
                  </a:solidFill>
                  <a:latin typeface="Arial" panose="020B0604020202020204" pitchFamily="34" charset="0"/>
                  <a:cs typeface="Arial" panose="020B0604020202020204" pitchFamily="34" charset="0"/>
                </a:rPr>
                <a:t> </a:t>
              </a:r>
              <a:endParaRPr lang="en-GB" sz="800">
                <a:solidFill>
                  <a:schemeClr val="accent3">
                    <a:lumMod val="50000"/>
                  </a:schemeClr>
                </a:solidFill>
                <a:latin typeface="Arial" panose="020B0604020202020204" pitchFamily="34" charset="0"/>
                <a:cs typeface="Arial" panose="020B0604020202020204" pitchFamily="34" charset="0"/>
              </a:endParaRPr>
            </a:p>
          </p:txBody>
        </p:sp>
        <p:sp>
          <p:nvSpPr>
            <p:cNvPr id="34" name="Arrow: Down 33">
              <a:extLst>
                <a:ext uri="{FF2B5EF4-FFF2-40B4-BE49-F238E27FC236}">
                  <a16:creationId xmlns:a16="http://schemas.microsoft.com/office/drawing/2014/main" id="{F0D9D97B-201B-F469-67D6-28451458E2A4}"/>
                </a:ext>
              </a:extLst>
            </p:cNvPr>
            <p:cNvSpPr/>
            <p:nvPr/>
          </p:nvSpPr>
          <p:spPr>
            <a:xfrm>
              <a:off x="2976628" y="2866832"/>
              <a:ext cx="183132" cy="1355934"/>
            </a:xfrm>
            <a:prstGeom prst="downArrow">
              <a:avLst/>
            </a:prstGeom>
            <a:solidFill>
              <a:schemeClr val="accent4">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568BEEEB-E32B-D5A6-8894-33A147BB4E7B}"/>
                </a:ext>
              </a:extLst>
            </p:cNvPr>
            <p:cNvSpPr/>
            <p:nvPr/>
          </p:nvSpPr>
          <p:spPr>
            <a:xfrm>
              <a:off x="5475597" y="3235931"/>
              <a:ext cx="672247" cy="28039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13DCFEB7-43F5-CAC3-A3F2-A1EB2D3F6170}"/>
                </a:ext>
              </a:extLst>
            </p:cNvPr>
            <p:cNvSpPr/>
            <p:nvPr/>
          </p:nvSpPr>
          <p:spPr>
            <a:xfrm>
              <a:off x="5478727" y="3897015"/>
              <a:ext cx="669117" cy="28039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6039CCB9-2535-1C26-EFF5-EAC5D60C06F6}"/>
                </a:ext>
              </a:extLst>
            </p:cNvPr>
            <p:cNvSpPr/>
            <p:nvPr/>
          </p:nvSpPr>
          <p:spPr>
            <a:xfrm>
              <a:off x="7746750" y="1099968"/>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B21C371-6BAC-07BA-F547-D6467565AF65}"/>
                </a:ext>
              </a:extLst>
            </p:cNvPr>
            <p:cNvSpPr txBox="1"/>
            <p:nvPr/>
          </p:nvSpPr>
          <p:spPr>
            <a:xfrm>
              <a:off x="6418126" y="702087"/>
              <a:ext cx="4657735" cy="276999"/>
            </a:xfrm>
            <a:prstGeom prst="rect">
              <a:avLst/>
            </a:prstGeom>
            <a:noFill/>
          </p:spPr>
          <p:txBody>
            <a:bodyPr wrap="square" rtlCol="0">
              <a:spAutoFit/>
            </a:bodyPr>
            <a:lstStyle/>
            <a:p>
              <a:r>
                <a:rPr lang="en-US" sz="1200" b="1"/>
                <a:t>Specialist advice/intervention</a:t>
              </a:r>
              <a:endParaRPr lang="en-GB" sz="1200" b="1"/>
            </a:p>
          </p:txBody>
        </p:sp>
      </p:grpSp>
      <p:sp>
        <p:nvSpPr>
          <p:cNvPr id="42" name="TextBox 41">
            <a:extLst>
              <a:ext uri="{FF2B5EF4-FFF2-40B4-BE49-F238E27FC236}">
                <a16:creationId xmlns:a16="http://schemas.microsoft.com/office/drawing/2014/main" id="{62E77F7D-3938-5E05-0BE0-4D5C8ACBC16E}"/>
              </a:ext>
            </a:extLst>
          </p:cNvPr>
          <p:cNvSpPr txBox="1"/>
          <p:nvPr/>
        </p:nvSpPr>
        <p:spPr>
          <a:xfrm>
            <a:off x="246539" y="358102"/>
            <a:ext cx="10998964" cy="369332"/>
          </a:xfrm>
          <a:prstGeom prst="rect">
            <a:avLst/>
          </a:prstGeom>
          <a:noFill/>
        </p:spPr>
        <p:txBody>
          <a:bodyPr wrap="square" rtlCol="0">
            <a:spAutoFit/>
          </a:bodyPr>
          <a:lstStyle/>
          <a:p>
            <a:r>
              <a:rPr lang="en-US" b="1">
                <a:solidFill>
                  <a:schemeClr val="bg1"/>
                </a:solidFill>
              </a:rPr>
              <a:t>Chronic heart failure treatment algorithm for new diagnoses and long-term review of therapies</a:t>
            </a:r>
            <a:endParaRPr lang="en-GB" b="1">
              <a:solidFill>
                <a:schemeClr val="bg1"/>
              </a:solidFill>
            </a:endParaRPr>
          </a:p>
        </p:txBody>
      </p:sp>
      <p:pic>
        <p:nvPicPr>
          <p:cNvPr id="45" name="Picture 44">
            <a:extLst>
              <a:ext uri="{FF2B5EF4-FFF2-40B4-BE49-F238E27FC236}">
                <a16:creationId xmlns:a16="http://schemas.microsoft.com/office/drawing/2014/main" id="{69481201-C8EE-F360-15DC-5FBFD0A8EE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4" name="Arrow: Right 3">
            <a:extLst>
              <a:ext uri="{FF2B5EF4-FFF2-40B4-BE49-F238E27FC236}">
                <a16:creationId xmlns:a16="http://schemas.microsoft.com/office/drawing/2014/main" id="{BF3305CB-ECC0-4985-9F09-02AEFBF2EEE0}"/>
              </a:ext>
            </a:extLst>
          </p:cNvPr>
          <p:cNvSpPr/>
          <p:nvPr/>
        </p:nvSpPr>
        <p:spPr>
          <a:xfrm>
            <a:off x="7752800" y="1608845"/>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4887D6A-1315-DD74-1D2B-2E7F02AA32A4}"/>
              </a:ext>
            </a:extLst>
          </p:cNvPr>
          <p:cNvSpPr/>
          <p:nvPr/>
        </p:nvSpPr>
        <p:spPr>
          <a:xfrm>
            <a:off x="7728477" y="3413971"/>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3DFC021F-F38A-8FA1-2D31-F9151B55D3EB}"/>
              </a:ext>
            </a:extLst>
          </p:cNvPr>
          <p:cNvSpPr/>
          <p:nvPr/>
        </p:nvSpPr>
        <p:spPr>
          <a:xfrm>
            <a:off x="7753467" y="2942358"/>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19168A6F-1B8D-E02A-466C-DE5CBFA2D1C8}"/>
              </a:ext>
            </a:extLst>
          </p:cNvPr>
          <p:cNvSpPr/>
          <p:nvPr/>
        </p:nvSpPr>
        <p:spPr>
          <a:xfrm>
            <a:off x="7753467" y="2520214"/>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2614E9C5-C133-54E0-E229-B61B4B852628}"/>
              </a:ext>
            </a:extLst>
          </p:cNvPr>
          <p:cNvSpPr/>
          <p:nvPr/>
        </p:nvSpPr>
        <p:spPr>
          <a:xfrm>
            <a:off x="7752800" y="2061307"/>
            <a:ext cx="277440" cy="19797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643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6157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22</a:t>
            </a:fld>
            <a:endParaRPr lang="en-GB"/>
          </a:p>
        </p:txBody>
      </p:sp>
      <p:sp>
        <p:nvSpPr>
          <p:cNvPr id="6" name="TextBox 5">
            <a:extLst>
              <a:ext uri="{FF2B5EF4-FFF2-40B4-BE49-F238E27FC236}">
                <a16:creationId xmlns:a16="http://schemas.microsoft.com/office/drawing/2014/main" id="{108F401C-3D77-3DD6-D5E2-287561F55BAF}"/>
              </a:ext>
            </a:extLst>
          </p:cNvPr>
          <p:cNvSpPr txBox="1"/>
          <p:nvPr/>
        </p:nvSpPr>
        <p:spPr>
          <a:xfrm>
            <a:off x="227264" y="26089"/>
            <a:ext cx="11669021" cy="569387"/>
          </a:xfrm>
          <a:prstGeom prst="rect">
            <a:avLst/>
          </a:prstGeom>
          <a:noFill/>
        </p:spPr>
        <p:txBody>
          <a:bodyPr wrap="square" rtlCol="0">
            <a:spAutoFit/>
          </a:bodyPr>
          <a:lstStyle/>
          <a:p>
            <a:r>
              <a:rPr lang="en-US" sz="3100" b="1">
                <a:solidFill>
                  <a:schemeClr val="accent3"/>
                </a:solidFill>
                <a:effectLst>
                  <a:outerShdw blurRad="38100" dist="38100" dir="2700000" algn="tl">
                    <a:srgbClr val="000000">
                      <a:alpha val="43137"/>
                    </a:srgbClr>
                  </a:outerShdw>
                </a:effectLst>
                <a:latin typeface="+mj-lt"/>
              </a:rPr>
              <a:t>Stage 3: Surveillance and Escalation</a:t>
            </a:r>
            <a:endParaRPr lang="en-GB" sz="3100" b="1">
              <a:solidFill>
                <a:schemeClr val="accent3"/>
              </a:solidFill>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C06C0450-618E-EAB0-A52D-59E66643C9D7}"/>
              </a:ext>
            </a:extLst>
          </p:cNvPr>
          <p:cNvSpPr txBox="1"/>
          <p:nvPr/>
        </p:nvSpPr>
        <p:spPr>
          <a:xfrm>
            <a:off x="1432184" y="2397934"/>
            <a:ext cx="3554270" cy="923330"/>
          </a:xfrm>
          <a:prstGeom prst="rect">
            <a:avLst/>
          </a:prstGeom>
          <a:noFill/>
        </p:spPr>
        <p:txBody>
          <a:bodyPr wrap="square" rtlCol="0">
            <a:spAutoFit/>
          </a:bodyPr>
          <a:lstStyle/>
          <a:p>
            <a:r>
              <a:rPr lang="en-US">
                <a:solidFill>
                  <a:srgbClr val="FF0000"/>
                </a:solidFill>
              </a:rPr>
              <a:t>This diagram needs constructing for this document – BC to do</a:t>
            </a:r>
            <a:endParaRPr lang="en-GB">
              <a:solidFill>
                <a:srgbClr val="FF0000"/>
              </a:solidFill>
            </a:endParaRPr>
          </a:p>
        </p:txBody>
      </p:sp>
      <p:sp>
        <p:nvSpPr>
          <p:cNvPr id="8" name="TextBox 7">
            <a:extLst>
              <a:ext uri="{FF2B5EF4-FFF2-40B4-BE49-F238E27FC236}">
                <a16:creationId xmlns:a16="http://schemas.microsoft.com/office/drawing/2014/main" id="{50E2A5F1-F0CF-6122-F9D1-E93C5C87E19E}"/>
              </a:ext>
            </a:extLst>
          </p:cNvPr>
          <p:cNvSpPr txBox="1"/>
          <p:nvPr/>
        </p:nvSpPr>
        <p:spPr>
          <a:xfrm>
            <a:off x="296857" y="1203114"/>
            <a:ext cx="3904124" cy="492443"/>
          </a:xfrm>
          <a:prstGeom prst="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b="1">
                <a:solidFill>
                  <a:schemeClr val="tx1"/>
                </a:solidFill>
                <a:latin typeface="Arial" panose="020B0604020202020204" pitchFamily="34" charset="0"/>
                <a:cs typeface="Arial" panose="020B0604020202020204" pitchFamily="34" charset="0"/>
              </a:rPr>
              <a:t>Acutely Decompensated Heart Failure</a:t>
            </a:r>
          </a:p>
          <a:p>
            <a:pPr algn="ctr"/>
            <a:r>
              <a:rPr lang="en-US" sz="800">
                <a:solidFill>
                  <a:schemeClr val="tx1"/>
                </a:solidFill>
                <a:latin typeface="Arial" panose="020B0604020202020204" pitchFamily="34" charset="0"/>
                <a:cs typeface="Arial" panose="020B0604020202020204" pitchFamily="34" charset="0"/>
              </a:rPr>
              <a:t>(Rapid worsening of symptoms and/or signs of HF as a de novo presentation or in a known HF patient, that warrant immediate medical intervention</a:t>
            </a:r>
            <a:r>
              <a:rPr lang="en-US" sz="900">
                <a:solidFill>
                  <a:schemeClr val="tx1"/>
                </a:solidFill>
                <a:latin typeface="Arial" panose="020B0604020202020204" pitchFamily="34" charset="0"/>
                <a:cs typeface="Arial" panose="020B0604020202020204" pitchFamily="34" charset="0"/>
              </a:rPr>
              <a:t>)</a:t>
            </a:r>
            <a:endParaRPr lang="en-GB" sz="10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FF138E-0BB1-A7AE-74C0-F50C6E1E5FAA}"/>
              </a:ext>
            </a:extLst>
          </p:cNvPr>
          <p:cNvSpPr txBox="1"/>
          <p:nvPr/>
        </p:nvSpPr>
        <p:spPr>
          <a:xfrm>
            <a:off x="296857" y="1871737"/>
            <a:ext cx="3912821" cy="2292935"/>
          </a:xfrm>
          <a:prstGeom prst="rect">
            <a:avLst/>
          </a:prstGeom>
          <a:solidFill>
            <a:schemeClr val="accent3">
              <a:lumMod val="20000"/>
              <a:lumOff val="80000"/>
            </a:schemeClr>
          </a:solidFill>
          <a:ln>
            <a:solidFill>
              <a:srgbClr val="339966"/>
            </a:solidFill>
          </a:ln>
        </p:spPr>
        <p:txBody>
          <a:bodyPr wrap="square" numCol="2" spcCol="108000" rtlCol="0">
            <a:spAutoFit/>
          </a:bodyPr>
          <a:lstStyle/>
          <a:p>
            <a:r>
              <a:rPr lang="en-US" sz="800" b="1">
                <a:solidFill>
                  <a:schemeClr val="bg1"/>
                </a:solidFill>
                <a:latin typeface="Arial" panose="020B0604020202020204" pitchFamily="34" charset="0"/>
                <a:cs typeface="Arial" panose="020B0604020202020204" pitchFamily="34" charset="0"/>
              </a:rPr>
              <a:t>Identification of Decompensation</a:t>
            </a:r>
          </a:p>
          <a:p>
            <a:pPr algn="ctr"/>
            <a:endParaRPr lang="en-US" sz="900" b="1">
              <a:solidFill>
                <a:schemeClr val="bg1"/>
              </a:solidFill>
              <a:latin typeface="Arial" panose="020B0604020202020204" pitchFamily="34" charset="0"/>
              <a:cs typeface="Arial" panose="020B0604020202020204" pitchFamily="34" charset="0"/>
            </a:endParaRPr>
          </a:p>
          <a:p>
            <a:r>
              <a:rPr lang="en-US" sz="700" b="1">
                <a:solidFill>
                  <a:schemeClr val="bg1"/>
                </a:solidFill>
                <a:latin typeface="Arial" panose="020B0604020202020204" pitchFamily="34" charset="0"/>
                <a:cs typeface="Arial" panose="020B0604020202020204" pitchFamily="34" charset="0"/>
              </a:rPr>
              <a:t>Symptoms:</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Worsening shortness of breath, fatigue or new shortness of breath at rest</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Increased pillows at night (orthopnoea) or frequent wakening due to cough or breathlessness (PND)</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Increased weight of &gt;2kgs in 3 days</a:t>
            </a:r>
          </a:p>
          <a:p>
            <a:pPr marL="171450" indent="-171450">
              <a:buFont typeface="Arial" panose="020B0604020202020204" pitchFamily="34" charset="0"/>
              <a:buChar char="•"/>
            </a:pPr>
            <a:r>
              <a:rPr lang="en-US" sz="700">
                <a:solidFill>
                  <a:schemeClr val="bg1"/>
                </a:solidFill>
                <a:latin typeface="Arial" panose="020B0604020202020204" pitchFamily="34" charset="0"/>
                <a:cs typeface="Arial" panose="020B0604020202020204" pitchFamily="34" charset="0"/>
              </a:rPr>
              <a:t>Fluid accumulation in the form of ankle/leg swelling, sacral oedema or abdominal distension</a:t>
            </a:r>
          </a:p>
          <a:p>
            <a:endParaRPr lang="en-US" sz="700" b="1">
              <a:solidFill>
                <a:schemeClr val="bg1"/>
              </a:solidFill>
              <a:latin typeface="Arial" panose="020B0604020202020204" pitchFamily="34" charset="0"/>
              <a:cs typeface="Arial" panose="020B0604020202020204" pitchFamily="34" charset="0"/>
            </a:endParaRPr>
          </a:p>
          <a:p>
            <a:r>
              <a:rPr lang="en-US" sz="700" b="1">
                <a:solidFill>
                  <a:schemeClr val="bg1"/>
                </a:solidFill>
                <a:latin typeface="Arial" panose="020B0604020202020204" pitchFamily="34" charset="0"/>
                <a:cs typeface="Arial" panose="020B0604020202020204" pitchFamily="34" charset="0"/>
              </a:rPr>
              <a:t>Signs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Low BP, increased heart rate, low oxygen saturations (compare with previous observations if available)</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Peripheral oedema, increased JVP, sacral oedema</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Pulmonary Oedema </a:t>
            </a:r>
          </a:p>
          <a:p>
            <a:r>
              <a:rPr lang="en-GB" sz="800" b="1">
                <a:solidFill>
                  <a:schemeClr val="bg1"/>
                </a:solidFill>
                <a:latin typeface="Arial" panose="020B0604020202020204" pitchFamily="34" charset="0"/>
                <a:cs typeface="Arial" panose="020B0604020202020204" pitchFamily="34" charset="0"/>
              </a:rPr>
              <a:t>Further clinical assessment</a:t>
            </a:r>
          </a:p>
          <a:p>
            <a:pPr marL="171450" indent="-171450">
              <a:buFont typeface="Arial" panose="020B0604020202020204" pitchFamily="34" charset="0"/>
              <a:buChar char="•"/>
            </a:pPr>
            <a:endParaRPr lang="en-GB" sz="700" b="1">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700" b="1">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Blood tests – FBC, UEs, LFTs, TFTs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ECG, NT-pro-BNP in undiagnosed HF</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Chest x-ray</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Exclude other acute illnesses (pneumonia, COPD exacerbation, sepsis</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Medication review</a:t>
            </a:r>
          </a:p>
          <a:p>
            <a:pPr marL="171450" indent="-171450">
              <a:buFont typeface="Arial" panose="020B0604020202020204" pitchFamily="34" charset="0"/>
              <a:buChar char="•"/>
            </a:pPr>
            <a:r>
              <a:rPr lang="en-GB" sz="700">
                <a:solidFill>
                  <a:schemeClr val="bg1"/>
                </a:solidFill>
                <a:latin typeface="Arial" panose="020B0604020202020204" pitchFamily="34" charset="0"/>
                <a:cs typeface="Arial" panose="020B0604020202020204" pitchFamily="34" charset="0"/>
              </a:rPr>
              <a:t>Urine for ACR if worsening renal function</a:t>
            </a:r>
          </a:p>
          <a:p>
            <a:pPr marL="171450" indent="-171450">
              <a:buFont typeface="Arial" panose="020B0604020202020204" pitchFamily="34" charset="0"/>
              <a:buChar char="•"/>
            </a:pPr>
            <a:endParaRPr lang="en-GB" sz="9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0CD5F1D-487F-3354-C8D8-6AB29201C536}"/>
              </a:ext>
            </a:extLst>
          </p:cNvPr>
          <p:cNvSpPr txBox="1"/>
          <p:nvPr/>
        </p:nvSpPr>
        <p:spPr>
          <a:xfrm>
            <a:off x="4628112" y="3385972"/>
            <a:ext cx="1203863" cy="754053"/>
          </a:xfrm>
          <a:prstGeom prst="rect">
            <a:avLst/>
          </a:prstGeom>
          <a:solidFill>
            <a:schemeClr val="bg1">
              <a:lumMod val="85000"/>
              <a:lumOff val="15000"/>
            </a:schemeClr>
          </a:solidFill>
          <a:ln>
            <a:solidFill>
              <a:schemeClr val="bg1"/>
            </a:solid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700" b="1">
              <a:solidFill>
                <a:schemeClr val="tx1"/>
              </a:solidFill>
              <a:latin typeface="Arial" panose="020B0604020202020204" pitchFamily="34" charset="0"/>
              <a:cs typeface="Arial" panose="020B0604020202020204" pitchFamily="34" charset="0"/>
            </a:endParaRPr>
          </a:p>
          <a:p>
            <a:pPr algn="ctr"/>
            <a:r>
              <a:rPr lang="en-US" sz="700" b="1">
                <a:solidFill>
                  <a:schemeClr val="tx1"/>
                </a:solidFill>
                <a:latin typeface="Arial" panose="020B0604020202020204" pitchFamily="34" charset="0"/>
                <a:cs typeface="Arial" panose="020B0604020202020204" pitchFamily="34" charset="0"/>
              </a:rPr>
              <a:t>DO NOT STOP HF TREATMENTS WITHOUT DISCUSSING WITH HF TEAM</a:t>
            </a:r>
          </a:p>
          <a:p>
            <a:endParaRPr lang="en-GB" sz="80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DCAB1F7-3EFE-FA98-0E1F-DE81B47A4267}"/>
              </a:ext>
            </a:extLst>
          </p:cNvPr>
          <p:cNvSpPr txBox="1"/>
          <p:nvPr/>
        </p:nvSpPr>
        <p:spPr>
          <a:xfrm>
            <a:off x="4638858" y="1214584"/>
            <a:ext cx="1193117" cy="2062103"/>
          </a:xfrm>
          <a:prstGeom prst="rect">
            <a:avLst/>
          </a:prstGeom>
          <a:solidFill>
            <a:srgbClr val="339966"/>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sz="800" b="1">
              <a:solidFill>
                <a:schemeClr val="bg1"/>
              </a:solidFill>
              <a:latin typeface="Arial" panose="020B0604020202020204" pitchFamily="34" charset="0"/>
              <a:cs typeface="Arial" panose="020B0604020202020204" pitchFamily="34" charset="0"/>
            </a:endParaRPr>
          </a:p>
          <a:p>
            <a:pPr algn="ctr"/>
            <a:endParaRPr lang="en-US" sz="800" b="1">
              <a:solidFill>
                <a:schemeClr val="bg1"/>
              </a:solidFill>
              <a:latin typeface="Arial" panose="020B0604020202020204" pitchFamily="34" charset="0"/>
              <a:cs typeface="Arial" panose="020B0604020202020204" pitchFamily="34" charset="0"/>
            </a:endParaRPr>
          </a:p>
          <a:p>
            <a:pPr algn="ctr"/>
            <a:endParaRPr lang="en-US" sz="800" b="1">
              <a:solidFill>
                <a:schemeClr val="bg1"/>
              </a:solidFill>
              <a:latin typeface="Arial" panose="020B0604020202020204" pitchFamily="34" charset="0"/>
              <a:cs typeface="Arial" panose="020B0604020202020204" pitchFamily="34" charset="0"/>
            </a:endParaRPr>
          </a:p>
          <a:p>
            <a:pPr algn="ctr"/>
            <a:r>
              <a:rPr lang="en-US" sz="900" b="1">
                <a:solidFill>
                  <a:schemeClr val="tx1"/>
                </a:solidFill>
                <a:latin typeface="Arial" panose="020B0604020202020204" pitchFamily="34" charset="0"/>
                <a:cs typeface="Arial" panose="020B0604020202020204" pitchFamily="34" charset="0"/>
              </a:rPr>
              <a:t>Hemodynamically stable?</a:t>
            </a:r>
          </a:p>
          <a:p>
            <a:endParaRPr lang="en-US" sz="700" b="1">
              <a:solidFill>
                <a:schemeClr val="tx1"/>
              </a:solidFill>
              <a:latin typeface="Arial" panose="020B0604020202020204" pitchFamily="34" charset="0"/>
              <a:cs typeface="Arial" panose="020B0604020202020204" pitchFamily="34" charset="0"/>
            </a:endParaRPr>
          </a:p>
          <a:p>
            <a:pPr algn="ctr"/>
            <a:r>
              <a:rPr lang="en-US" sz="700">
                <a:solidFill>
                  <a:schemeClr val="tx1"/>
                </a:solidFill>
                <a:latin typeface="Arial" panose="020B0604020202020204" pitchFamily="34" charset="0"/>
                <a:cs typeface="Arial" panose="020B0604020202020204" pitchFamily="34" charset="0"/>
              </a:rPr>
              <a:t>SBP &gt;90 mmHg</a:t>
            </a:r>
          </a:p>
          <a:p>
            <a:pPr algn="ctr"/>
            <a:r>
              <a:rPr lang="en-US" sz="700">
                <a:solidFill>
                  <a:schemeClr val="tx1"/>
                </a:solidFill>
                <a:latin typeface="Arial" panose="020B0604020202020204" pitchFamily="34" charset="0"/>
                <a:cs typeface="Arial" panose="020B0604020202020204" pitchFamily="34" charset="0"/>
              </a:rPr>
              <a:t>(compare usual BP </a:t>
            </a:r>
            <a:r>
              <a:rPr lang="en-US" sz="700" err="1">
                <a:solidFill>
                  <a:schemeClr val="tx1"/>
                </a:solidFill>
                <a:latin typeface="Arial" panose="020B0604020202020204" pitchFamily="34" charset="0"/>
                <a:cs typeface="Arial" panose="020B0604020202020204" pitchFamily="34" charset="0"/>
              </a:rPr>
              <a:t>Sats</a:t>
            </a:r>
            <a:r>
              <a:rPr lang="en-US" sz="700">
                <a:solidFill>
                  <a:schemeClr val="tx1"/>
                </a:solidFill>
                <a:latin typeface="Arial" panose="020B0604020202020204" pitchFamily="34" charset="0"/>
                <a:cs typeface="Arial" panose="020B0604020202020204" pitchFamily="34" charset="0"/>
              </a:rPr>
              <a:t>&gt;90%</a:t>
            </a:r>
          </a:p>
          <a:p>
            <a:pPr algn="ctr"/>
            <a:r>
              <a:rPr lang="en-US" sz="700">
                <a:solidFill>
                  <a:schemeClr val="tx1"/>
                </a:solidFill>
                <a:latin typeface="Arial" panose="020B0604020202020204" pitchFamily="34" charset="0"/>
                <a:cs typeface="Arial" panose="020B0604020202020204" pitchFamily="34" charset="0"/>
              </a:rPr>
              <a:t>HR-50-130)</a:t>
            </a:r>
          </a:p>
          <a:p>
            <a:pPr algn="ctr"/>
            <a:r>
              <a:rPr lang="en-US" sz="700" i="1">
                <a:solidFill>
                  <a:schemeClr val="tx1"/>
                </a:solidFill>
                <a:latin typeface="Arial" panose="020B0604020202020204" pitchFamily="34" charset="0"/>
                <a:cs typeface="Arial" panose="020B0604020202020204" pitchFamily="34" charset="0"/>
              </a:rPr>
              <a:t>*obtain a manual blood pressure reading for patients reading for patients with atrial fibrillation</a:t>
            </a:r>
            <a:endParaRPr lang="en-US" sz="700" b="1" i="1">
              <a:solidFill>
                <a:schemeClr val="tx1"/>
              </a:solidFill>
              <a:latin typeface="Arial" panose="020B0604020202020204" pitchFamily="34" charset="0"/>
              <a:cs typeface="Arial" panose="020B0604020202020204" pitchFamily="34" charset="0"/>
            </a:endParaRPr>
          </a:p>
          <a:p>
            <a:pPr algn="ctr"/>
            <a:endParaRPr lang="en-US" sz="700" b="1" i="1">
              <a:solidFill>
                <a:schemeClr val="tx1"/>
              </a:solidFill>
              <a:latin typeface="Arial" panose="020B0604020202020204" pitchFamily="34" charset="0"/>
              <a:cs typeface="Arial" panose="020B0604020202020204" pitchFamily="34" charset="0"/>
            </a:endParaRPr>
          </a:p>
          <a:p>
            <a:pPr algn="ctr"/>
            <a:r>
              <a:rPr lang="en-US" sz="900" b="1">
                <a:solidFill>
                  <a:schemeClr val="tx1"/>
                </a:solidFill>
                <a:latin typeface="Arial" panose="020B0604020202020204" pitchFamily="34" charset="0"/>
                <a:cs typeface="Arial" panose="020B0604020202020204" pitchFamily="34" charset="0"/>
              </a:rPr>
              <a:t> </a:t>
            </a:r>
            <a:endParaRPr lang="en-GB" sz="800" b="1">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B05FF72-7B5C-0C65-7CA9-68F69A909DA3}"/>
              </a:ext>
            </a:extLst>
          </p:cNvPr>
          <p:cNvSpPr txBox="1"/>
          <p:nvPr/>
        </p:nvSpPr>
        <p:spPr>
          <a:xfrm>
            <a:off x="6360026" y="1198068"/>
            <a:ext cx="4836510" cy="1061829"/>
          </a:xfrm>
          <a:prstGeom prst="rect">
            <a:avLst/>
          </a:prstGeom>
          <a:solidFill>
            <a:srgbClr val="FF0000"/>
          </a:solidFill>
        </p:spPr>
        <p:txBody>
          <a:bodyPr wrap="square" rtlCol="0">
            <a:spAutoFit/>
          </a:bodyPr>
          <a:lstStyle/>
          <a:p>
            <a:r>
              <a:rPr lang="en-US" sz="700" b="1">
                <a:latin typeface="Arial" panose="020B0604020202020204" pitchFamily="34" charset="0"/>
                <a:cs typeface="Arial" panose="020B0604020202020204" pitchFamily="34" charset="0"/>
              </a:rPr>
              <a:t>Refer to hospital or if in-patient (to HF Team) urgently if…..</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Syncope or blackout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New shortness of breath at rest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Ongoing chest pain/suspicion of acute MI</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BP &lt;90mm Hg</a:t>
            </a:r>
          </a:p>
          <a:p>
            <a:pPr marL="171450" indent="-171450">
              <a:buFont typeface="Arial" panose="020B0604020202020204" pitchFamily="34" charset="0"/>
              <a:buChar char="•"/>
            </a:pPr>
            <a:r>
              <a:rPr lang="en-US" sz="700" err="1">
                <a:latin typeface="Arial" panose="020B0604020202020204" pitchFamily="34" charset="0"/>
                <a:cs typeface="Arial" panose="020B0604020202020204" pitchFamily="34" charset="0"/>
              </a:rPr>
              <a:t>Sats</a:t>
            </a:r>
            <a:r>
              <a:rPr lang="en-US" sz="700">
                <a:latin typeface="Arial" panose="020B0604020202020204" pitchFamily="34" charset="0"/>
                <a:cs typeface="Arial" panose="020B0604020202020204" pitchFamily="34" charset="0"/>
              </a:rPr>
              <a:t>&lt;90</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HR&gt;130</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Pulmonary oedema</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Suspicion of sepsis</a:t>
            </a:r>
            <a:endParaRPr lang="en-GB" sz="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F55193E-E148-17A2-CC88-4E9288E485E3}"/>
              </a:ext>
            </a:extLst>
          </p:cNvPr>
          <p:cNvSpPr txBox="1"/>
          <p:nvPr/>
        </p:nvSpPr>
        <p:spPr>
          <a:xfrm>
            <a:off x="296857" y="591512"/>
            <a:ext cx="11669021" cy="369332"/>
          </a:xfrm>
          <a:prstGeom prst="rect">
            <a:avLst/>
          </a:prstGeom>
          <a:noFill/>
        </p:spPr>
        <p:txBody>
          <a:bodyPr wrap="square" rtlCol="0">
            <a:spAutoFit/>
          </a:bodyPr>
          <a:lstStyle/>
          <a:p>
            <a:r>
              <a:rPr lang="en-US" b="1">
                <a:solidFill>
                  <a:schemeClr val="bg1"/>
                </a:solidFill>
                <a:cs typeface="Arial" panose="020B0604020202020204" pitchFamily="34" charset="0"/>
              </a:rPr>
              <a:t>Management of decompensated heart failure </a:t>
            </a:r>
            <a:endParaRPr lang="en-GB" b="1">
              <a:solidFill>
                <a:schemeClr val="bg1"/>
              </a:solidFill>
              <a:cs typeface="Arial" panose="020B0604020202020204" pitchFamily="34" charset="0"/>
            </a:endParaRPr>
          </a:p>
        </p:txBody>
      </p:sp>
      <p:sp>
        <p:nvSpPr>
          <p:cNvPr id="16" name="TextBox 15">
            <a:extLst>
              <a:ext uri="{FF2B5EF4-FFF2-40B4-BE49-F238E27FC236}">
                <a16:creationId xmlns:a16="http://schemas.microsoft.com/office/drawing/2014/main" id="{CBE16E9C-C1C9-DD69-1631-C1A1425AFBA2}"/>
              </a:ext>
            </a:extLst>
          </p:cNvPr>
          <p:cNvSpPr txBox="1"/>
          <p:nvPr/>
        </p:nvSpPr>
        <p:spPr>
          <a:xfrm>
            <a:off x="6360026" y="2303323"/>
            <a:ext cx="4836510" cy="1061829"/>
          </a:xfrm>
          <a:prstGeom prst="rect">
            <a:avLst/>
          </a:prstGeom>
          <a:solidFill>
            <a:srgbClr val="FFC000"/>
          </a:solidFill>
        </p:spPr>
        <p:txBody>
          <a:bodyPr wrap="square" rtlCol="0">
            <a:spAutoFit/>
          </a:bodyPr>
          <a:lstStyle/>
          <a:p>
            <a:r>
              <a:rPr lang="en-US" sz="700" b="1">
                <a:latin typeface="Arial" panose="020B0604020202020204" pitchFamily="34" charset="0"/>
                <a:cs typeface="Arial" panose="020B0604020202020204" pitchFamily="34" charset="0"/>
              </a:rPr>
              <a:t>Refer urgently to HF Team</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Need for IV diuretics (community/ambulatory HF units/in-patients)</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Early access to Echo and other diagnostics – assess if HFrEF/</a:t>
            </a:r>
            <a:r>
              <a:rPr lang="en-US" sz="700" err="1">
                <a:latin typeface="Arial" panose="020B0604020202020204" pitchFamily="34" charset="0"/>
                <a:cs typeface="Arial" panose="020B0604020202020204" pitchFamily="34" charset="0"/>
              </a:rPr>
              <a:t>HFpEF</a:t>
            </a:r>
            <a:r>
              <a:rPr lang="en-US" sz="700">
                <a:latin typeface="Arial" panose="020B0604020202020204" pitchFamily="34" charset="0"/>
                <a:cs typeface="Arial" panose="020B0604020202020204" pitchFamily="34" charset="0"/>
              </a:rPr>
              <a:t>/</a:t>
            </a:r>
            <a:r>
              <a:rPr lang="en-US" sz="700" err="1">
                <a:latin typeface="Arial" panose="020B0604020202020204" pitchFamily="34" charset="0"/>
                <a:cs typeface="Arial" panose="020B0604020202020204" pitchFamily="34" charset="0"/>
              </a:rPr>
              <a:t>HFmrEF</a:t>
            </a:r>
            <a:endParaRPr lang="en-US" sz="7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Evidence-based HF medication and optimization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Consider Advanced HF therapies</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Multi-disciplinary input  including role of palliative input if appropriate</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Patient education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Follow-up with HF team (hospital/community – irrespective of ejection fraction)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Referral to cardiac rehab</a:t>
            </a:r>
            <a:endParaRPr lang="en-GB" sz="6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17DE6A-94DD-391F-68EA-53D86FC3024B}"/>
              </a:ext>
            </a:extLst>
          </p:cNvPr>
          <p:cNvSpPr txBox="1"/>
          <p:nvPr/>
        </p:nvSpPr>
        <p:spPr>
          <a:xfrm>
            <a:off x="6360026" y="3421735"/>
            <a:ext cx="4836510" cy="969496"/>
          </a:xfrm>
          <a:prstGeom prst="rect">
            <a:avLst/>
          </a:prstGeom>
          <a:solidFill>
            <a:srgbClr val="00B050"/>
          </a:solidFill>
        </p:spPr>
        <p:txBody>
          <a:bodyPr wrap="square" rtlCol="0">
            <a:spAutoFit/>
          </a:bodyPr>
          <a:lstStyle/>
          <a:p>
            <a:r>
              <a:rPr lang="en-US" sz="700" b="1">
                <a:latin typeface="Arial" panose="020B0604020202020204" pitchFamily="34" charset="0"/>
                <a:cs typeface="Arial" panose="020B0604020202020204" pitchFamily="34" charset="0"/>
              </a:rPr>
              <a:t>Primary Care Management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If diuretic naïve start </a:t>
            </a:r>
            <a:r>
              <a:rPr lang="en-US" sz="700" err="1">
                <a:latin typeface="Arial" panose="020B0604020202020204" pitchFamily="34" charset="0"/>
                <a:cs typeface="Arial" panose="020B0604020202020204" pitchFamily="34" charset="0"/>
              </a:rPr>
              <a:t>Frusimide</a:t>
            </a:r>
            <a:r>
              <a:rPr lang="en-US" sz="700">
                <a:latin typeface="Arial" panose="020B0604020202020204" pitchFamily="34" charset="0"/>
                <a:cs typeface="Arial" panose="020B0604020202020204" pitchFamily="34" charset="0"/>
              </a:rPr>
              <a:t> 40 mg OD/BD</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If already on diuretics increase dose 1.5/2 times to maximum of Furosemide 80 mg BD or equivalent</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Consider adding in a Thiazide (Bendroflumethiazide 2.5 to 5mg) alternate days or twice a week with close monitoring of renal function</a:t>
            </a:r>
          </a:p>
          <a:p>
            <a:pPr marL="171450" indent="-171450">
              <a:buFont typeface="Arial" panose="020B0604020202020204" pitchFamily="34" charset="0"/>
              <a:buChar char="•"/>
            </a:pPr>
            <a:r>
              <a:rPr lang="en-US" sz="700">
                <a:latin typeface="Arial" panose="020B0604020202020204" pitchFamily="34" charset="0"/>
                <a:cs typeface="Arial" panose="020B0604020202020204" pitchFamily="34" charset="0"/>
              </a:rPr>
              <a:t>Mineralocorticoid receptor antagonists (MRA); 12.5 – 25 mg daily</a:t>
            </a:r>
          </a:p>
          <a:p>
            <a:pPr marL="171450" indent="-171450">
              <a:buFont typeface="Arial" panose="020B0604020202020204" pitchFamily="34" charset="0"/>
              <a:buChar char="•"/>
            </a:pPr>
            <a:endParaRPr lang="en-US" sz="7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7929D4-F200-51B7-744B-ADCB87946C4B}"/>
              </a:ext>
            </a:extLst>
          </p:cNvPr>
          <p:cNvSpPr txBox="1"/>
          <p:nvPr/>
        </p:nvSpPr>
        <p:spPr>
          <a:xfrm>
            <a:off x="296857" y="4476728"/>
            <a:ext cx="10908377" cy="1323439"/>
          </a:xfrm>
          <a:prstGeom prst="rect">
            <a:avLst/>
          </a:prstGeom>
          <a:solidFill>
            <a:srgbClr val="E1FBF6"/>
          </a:solidFill>
          <a:ln>
            <a:solidFill>
              <a:schemeClr val="accent3">
                <a:lumMod val="75000"/>
              </a:schemeClr>
            </a:solidFill>
          </a:ln>
        </p:spPr>
        <p:txBody>
          <a:bodyPr wrap="square" numCol="3" spcCol="108000" rtlCol="0">
            <a:spAutoFit/>
          </a:bodyPr>
          <a:lstStyle/>
          <a:p>
            <a:r>
              <a:rPr lang="en-US" sz="800" b="1">
                <a:solidFill>
                  <a:schemeClr val="accent3">
                    <a:lumMod val="75000"/>
                  </a:schemeClr>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Medical review</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All reversible causes of deterioration explored</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Person and agreed others are involved in decisions about treatment and care as they want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Prioritised as appropriate Gold Standards Framework meeting</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Update </a:t>
            </a:r>
            <a:r>
              <a:rPr lang="en-US" sz="800" err="1">
                <a:solidFill>
                  <a:schemeClr val="accent3">
                    <a:lumMod val="75000"/>
                  </a:schemeClr>
                </a:solidFill>
                <a:latin typeface="Arial" panose="020B0604020202020204" pitchFamily="34" charset="0"/>
                <a:cs typeface="Arial" panose="020B0604020202020204" pitchFamily="34" charset="0"/>
              </a:rPr>
              <a:t>EPaCCS</a:t>
            </a:r>
            <a:r>
              <a:rPr lang="en-US" sz="800">
                <a:solidFill>
                  <a:schemeClr val="accent3">
                    <a:lumMod val="75000"/>
                  </a:schemeClr>
                </a:solidFill>
                <a:latin typeface="Arial" panose="020B0604020202020204" pitchFamily="34" charset="0"/>
                <a:cs typeface="Arial" panose="020B0604020202020204" pitchFamily="34" charset="0"/>
              </a:rPr>
              <a:t> Record as and when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Work closely with other services e.g. Specialist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Review or offer Advanced Care Plan, share information with patients consent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DNR/CPR considered, outcome documented, information shared appropriately including ambulance service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 holistic needs assessment and a keyworker identified including benefits (e.g. blue badge, prescription exemption etc.) and individual needs identified that are important are explored, reported and met as far as is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Continuing Health Care funding</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DS1500</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Anticipatory medication prescribed and available</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Equipment assessment</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ICD discussion and deactivation</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An opportunity for an Advanced Care Planning discussion?</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Agree on-going monitoring and support to avert crisis</a:t>
            </a:r>
          </a:p>
          <a:p>
            <a:pPr marL="171450" indent="-171450">
              <a:buBlip>
                <a:blip r:embed="rId2">
                  <a:extLst>
                    <a:ext uri="{96DAC541-7B7A-43D3-8B79-37D633B846F1}">
                      <asvg:svgBlip xmlns:asvg="http://schemas.microsoft.com/office/drawing/2016/SVG/main" r:embed="rId3"/>
                    </a:ext>
                  </a:extLst>
                </a:blip>
              </a:buBlip>
            </a:pPr>
            <a:r>
              <a:rPr lang="en-US" sz="800">
                <a:solidFill>
                  <a:schemeClr val="accent3">
                    <a:lumMod val="75000"/>
                  </a:schemeClr>
                </a:solidFill>
                <a:latin typeface="Arial" panose="020B0604020202020204" pitchFamily="34" charset="0"/>
                <a:cs typeface="Arial" panose="020B0604020202020204" pitchFamily="34" charset="0"/>
              </a:rPr>
              <a:t>OOH/NWAS updated including DNA/CPR status and Advanced Care Plan</a:t>
            </a:r>
          </a:p>
          <a:p>
            <a:pPr marL="171450" indent="-171450">
              <a:buBlip>
                <a:blip r:embed="rId2">
                  <a:extLst>
                    <a:ext uri="{96DAC541-7B7A-43D3-8B79-37D633B846F1}">
                      <asvg:svgBlip xmlns:asvg="http://schemas.microsoft.com/office/drawing/2016/SVG/main" r:embed="rId3"/>
                    </a:ext>
                  </a:extLst>
                </a:blip>
              </a:buBlip>
            </a:pPr>
            <a:endParaRPr lang="en-US" sz="800">
              <a:solidFill>
                <a:schemeClr val="accent3">
                  <a:lumMod val="75000"/>
                </a:schemeClr>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800">
              <a:solidFill>
                <a:schemeClr val="accent3">
                  <a:lumMod val="75000"/>
                </a:schemeClr>
              </a:solidFill>
              <a:latin typeface="Arial" panose="020B0604020202020204" pitchFamily="34" charset="0"/>
              <a:cs typeface="Arial" panose="020B0604020202020204" pitchFamily="34" charset="0"/>
            </a:endParaRPr>
          </a:p>
          <a:p>
            <a:endParaRPr lang="en-US" sz="800">
              <a:solidFill>
                <a:schemeClr val="accent3">
                  <a:lumMod val="75000"/>
                </a:schemeClr>
              </a:solidFill>
              <a:latin typeface="Arial" panose="020B0604020202020204" pitchFamily="34" charset="0"/>
              <a:cs typeface="Arial" panose="020B0604020202020204" pitchFamily="34" charset="0"/>
            </a:endParaRPr>
          </a:p>
        </p:txBody>
      </p:sp>
      <p:sp>
        <p:nvSpPr>
          <p:cNvPr id="21" name="Arrow: Right 20">
            <a:extLst>
              <a:ext uri="{FF2B5EF4-FFF2-40B4-BE49-F238E27FC236}">
                <a16:creationId xmlns:a16="http://schemas.microsoft.com/office/drawing/2014/main" id="{ACC5B68A-DAF5-DC38-91F2-2A1E4BA6BFD3}"/>
              </a:ext>
            </a:extLst>
          </p:cNvPr>
          <p:cNvSpPr/>
          <p:nvPr/>
        </p:nvSpPr>
        <p:spPr>
          <a:xfrm>
            <a:off x="4246304" y="2480462"/>
            <a:ext cx="349326" cy="198782"/>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E8E0074C-2BE6-6359-6AC1-7568FA719AB8}"/>
              </a:ext>
            </a:extLst>
          </p:cNvPr>
          <p:cNvSpPr/>
          <p:nvPr/>
        </p:nvSpPr>
        <p:spPr>
          <a:xfrm>
            <a:off x="5893678" y="2771483"/>
            <a:ext cx="349326" cy="198782"/>
          </a:xfrm>
          <a:prstGeom prst="rightArrow">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B614BF53-FF54-C42F-E3A5-5BF29DEA14A3}"/>
              </a:ext>
            </a:extLst>
          </p:cNvPr>
          <p:cNvSpPr/>
          <p:nvPr/>
        </p:nvSpPr>
        <p:spPr>
          <a:xfrm>
            <a:off x="5887110" y="1772346"/>
            <a:ext cx="349326" cy="1987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6F91ED8-457D-F5DF-534B-144A5518353C}"/>
              </a:ext>
            </a:extLst>
          </p:cNvPr>
          <p:cNvSpPr txBox="1"/>
          <p:nvPr/>
        </p:nvSpPr>
        <p:spPr>
          <a:xfrm>
            <a:off x="5809211" y="1568552"/>
            <a:ext cx="411029" cy="276999"/>
          </a:xfrm>
          <a:prstGeom prst="rect">
            <a:avLst/>
          </a:prstGeom>
          <a:noFill/>
        </p:spPr>
        <p:txBody>
          <a:bodyPr wrap="square" rtlCol="0">
            <a:spAutoFit/>
          </a:bodyPr>
          <a:lstStyle/>
          <a:p>
            <a:r>
              <a:rPr lang="en-US" sz="1200" b="1">
                <a:solidFill>
                  <a:srgbClr val="FF0000"/>
                </a:solidFill>
                <a:latin typeface="Arial" panose="020B0604020202020204" pitchFamily="34" charset="0"/>
                <a:cs typeface="Arial" panose="020B0604020202020204" pitchFamily="34" charset="0"/>
              </a:rPr>
              <a:t>No</a:t>
            </a:r>
            <a:endParaRPr lang="en-GB" sz="1200" b="1">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9ADA06A-C1AD-96E2-FA8D-C022999C316B}"/>
              </a:ext>
            </a:extLst>
          </p:cNvPr>
          <p:cNvSpPr txBox="1"/>
          <p:nvPr/>
        </p:nvSpPr>
        <p:spPr>
          <a:xfrm>
            <a:off x="5782053" y="2887148"/>
            <a:ext cx="556211" cy="276999"/>
          </a:xfrm>
          <a:prstGeom prst="rect">
            <a:avLst/>
          </a:prstGeom>
          <a:noFill/>
        </p:spPr>
        <p:txBody>
          <a:bodyPr wrap="square" rtlCol="0">
            <a:spAutoFit/>
          </a:bodyPr>
          <a:lstStyle/>
          <a:p>
            <a:r>
              <a:rPr lang="en-US" sz="1200" b="1">
                <a:solidFill>
                  <a:schemeClr val="accent3">
                    <a:lumMod val="75000"/>
                  </a:schemeClr>
                </a:solidFill>
                <a:latin typeface="Arial" panose="020B0604020202020204" pitchFamily="34" charset="0"/>
                <a:cs typeface="Arial" panose="020B0604020202020204" pitchFamily="34" charset="0"/>
              </a:rPr>
              <a:t>Yes</a:t>
            </a:r>
            <a:endParaRPr lang="en-GB" sz="1200" b="1">
              <a:solidFill>
                <a:schemeClr val="accent3">
                  <a:lumMod val="7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5BAB1E6-8AC0-8171-A83A-8E5463E66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35492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E800D-3A8E-A8B9-1E83-EAA1244555BE}"/>
              </a:ext>
            </a:extLst>
          </p:cNvPr>
          <p:cNvSpPr>
            <a:spLocks noGrp="1"/>
          </p:cNvSpPr>
          <p:nvPr>
            <p:ph type="ftr" sz="quarter" idx="11"/>
          </p:nvPr>
        </p:nvSpPr>
        <p:spPr>
          <a:xfrm>
            <a:off x="860204" y="6251289"/>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788113" y="623220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E0D04D6-479E-13E9-7064-833B564A8E21}"/>
              </a:ext>
            </a:extLst>
          </p:cNvPr>
          <p:cNvSpPr>
            <a:spLocks noGrp="1"/>
          </p:cNvSpPr>
          <p:nvPr>
            <p:ph type="sldNum" sz="quarter" idx="12"/>
          </p:nvPr>
        </p:nvSpPr>
        <p:spPr>
          <a:xfrm>
            <a:off x="10363497" y="5715500"/>
            <a:ext cx="1142245" cy="669925"/>
          </a:xfrm>
        </p:spPr>
        <p:txBody>
          <a:bodyPr/>
          <a:lstStyle/>
          <a:p>
            <a:fld id="{3ABA7220-50FC-4B3D-BE9A-6091F6253B74}" type="slidenum">
              <a:rPr lang="en-GB" smtClean="0"/>
              <a:t>23</a:t>
            </a:fld>
            <a:endParaRPr lang="en-GB"/>
          </a:p>
        </p:txBody>
      </p:sp>
      <p:sp>
        <p:nvSpPr>
          <p:cNvPr id="36" name="TextBox 35">
            <a:extLst>
              <a:ext uri="{FF2B5EF4-FFF2-40B4-BE49-F238E27FC236}">
                <a16:creationId xmlns:a16="http://schemas.microsoft.com/office/drawing/2014/main" id="{21B2891B-FB12-39B5-983E-D138D87A1FE5}"/>
              </a:ext>
            </a:extLst>
          </p:cNvPr>
          <p:cNvSpPr txBox="1"/>
          <p:nvPr/>
        </p:nvSpPr>
        <p:spPr>
          <a:xfrm>
            <a:off x="261489" y="104703"/>
            <a:ext cx="11669021" cy="569387"/>
          </a:xfrm>
          <a:prstGeom prst="rect">
            <a:avLst/>
          </a:prstGeom>
          <a:noFill/>
        </p:spPr>
        <p:txBody>
          <a:bodyPr wrap="square" rtlCol="0">
            <a:spAutoFit/>
          </a:bodyPr>
          <a:lstStyle/>
          <a:p>
            <a:r>
              <a:rPr lang="en-US" sz="3100" b="1">
                <a:solidFill>
                  <a:schemeClr val="accent3"/>
                </a:solidFill>
                <a:effectLst>
                  <a:outerShdw blurRad="38100" dist="38100" dir="2700000" algn="tl">
                    <a:srgbClr val="000000">
                      <a:alpha val="43137"/>
                    </a:srgbClr>
                  </a:outerShdw>
                </a:effectLst>
                <a:latin typeface="+mj-lt"/>
              </a:rPr>
              <a:t>Stage 3: Surveillance and Escalation</a:t>
            </a:r>
            <a:endParaRPr lang="en-GB" sz="3100" b="1">
              <a:solidFill>
                <a:schemeClr val="accent3"/>
              </a:solidFill>
              <a:effectLst>
                <a:outerShdw blurRad="38100" dist="38100" dir="2700000" algn="tl">
                  <a:srgbClr val="000000">
                    <a:alpha val="43137"/>
                  </a:srgbClr>
                </a:outerShdw>
              </a:effectLst>
              <a:latin typeface="+mj-lt"/>
            </a:endParaRPr>
          </a:p>
        </p:txBody>
      </p:sp>
      <p:sp>
        <p:nvSpPr>
          <p:cNvPr id="38" name="TextBox 37">
            <a:extLst>
              <a:ext uri="{FF2B5EF4-FFF2-40B4-BE49-F238E27FC236}">
                <a16:creationId xmlns:a16="http://schemas.microsoft.com/office/drawing/2014/main" id="{5CC7F61A-9598-4F7F-D675-25E67D95CFD4}"/>
              </a:ext>
            </a:extLst>
          </p:cNvPr>
          <p:cNvSpPr txBox="1"/>
          <p:nvPr/>
        </p:nvSpPr>
        <p:spPr>
          <a:xfrm>
            <a:off x="386434" y="996476"/>
            <a:ext cx="8120511" cy="415498"/>
          </a:xfrm>
          <a:prstGeom prst="rect">
            <a:avLst/>
          </a:prstGeom>
          <a:solidFill>
            <a:schemeClr val="accent3">
              <a:lumMod val="50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Acute Heart Failure = Medical Emergency</a:t>
            </a:r>
          </a:p>
          <a:p>
            <a:pPr algn="ctr"/>
            <a:r>
              <a:rPr lang="en-US" sz="900">
                <a:latin typeface="Arial" panose="020B0604020202020204" pitchFamily="34" charset="0"/>
                <a:cs typeface="Arial" panose="020B0604020202020204" pitchFamily="34" charset="0"/>
              </a:rPr>
              <a:t>(Initiative treatment simultaneously while arranging tests such as ECG, CKR, BNP, other blood tests)</a:t>
            </a:r>
            <a:r>
              <a:rPr lang="en-US" sz="1000" b="1">
                <a:latin typeface="Arial" panose="020B0604020202020204" pitchFamily="34" charset="0"/>
                <a:cs typeface="Arial" panose="020B0604020202020204" pitchFamily="34" charset="0"/>
              </a:rPr>
              <a:t> </a:t>
            </a:r>
            <a:endParaRPr lang="en-GB" sz="1000" b="1">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64F5C90-CDCD-E03F-3E8E-579BE5830ADA}"/>
              </a:ext>
            </a:extLst>
          </p:cNvPr>
          <p:cNvSpPr txBox="1"/>
          <p:nvPr/>
        </p:nvSpPr>
        <p:spPr>
          <a:xfrm>
            <a:off x="386434" y="2893644"/>
            <a:ext cx="8098749" cy="230832"/>
          </a:xfrm>
          <a:prstGeom prst="rect">
            <a:avLst/>
          </a:prstGeom>
          <a:solidFill>
            <a:schemeClr val="accent3">
              <a:lumMod val="50000"/>
            </a:schemeClr>
          </a:solidFill>
        </p:spPr>
        <p:txBody>
          <a:bodyPr wrap="square" rtlCol="0">
            <a:spAutoFit/>
          </a:bodyPr>
          <a:lstStyle/>
          <a:p>
            <a:pPr algn="ctr"/>
            <a:r>
              <a:rPr lang="en-US" sz="900" b="1">
                <a:latin typeface="Arial" panose="020B0604020202020204" pitchFamily="34" charset="0"/>
                <a:cs typeface="Arial" panose="020B0604020202020204" pitchFamily="34" charset="0"/>
              </a:rPr>
              <a:t>Treat acute causes - </a:t>
            </a:r>
            <a:r>
              <a:rPr lang="en-US" sz="800">
                <a:latin typeface="Arial" panose="020B0604020202020204" pitchFamily="34" charset="0"/>
                <a:cs typeface="Arial" panose="020B0604020202020204" pitchFamily="34" charset="0"/>
              </a:rPr>
              <a:t>(MI, arrhythmias, hypertensive emergency, mechanical causes, PE)</a:t>
            </a:r>
            <a:r>
              <a:rPr lang="en-US" sz="900" b="1">
                <a:latin typeface="Arial" panose="020B0604020202020204" pitchFamily="34" charset="0"/>
                <a:cs typeface="Arial" panose="020B0604020202020204" pitchFamily="34" charset="0"/>
              </a:rPr>
              <a:t> </a:t>
            </a:r>
            <a:endParaRPr lang="en-GB" sz="900" b="1">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870C6B0-CD34-BB52-EBBC-E129F6FF1E0E}"/>
              </a:ext>
            </a:extLst>
          </p:cNvPr>
          <p:cNvSpPr txBox="1"/>
          <p:nvPr/>
        </p:nvSpPr>
        <p:spPr>
          <a:xfrm>
            <a:off x="397574" y="1584843"/>
            <a:ext cx="365248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Cardiac Shock</a:t>
            </a:r>
          </a:p>
          <a:p>
            <a:pPr algn="ctr"/>
            <a:r>
              <a:rPr lang="en-US" sz="800">
                <a:latin typeface="Arial" panose="020B0604020202020204" pitchFamily="34" charset="0"/>
                <a:cs typeface="Arial" panose="020B0604020202020204" pitchFamily="34" charset="0"/>
              </a:rPr>
              <a:t>(cold features-SBP&lt;90, pre-syncope/oliguria)</a:t>
            </a:r>
            <a:endParaRPr lang="en-GB" sz="8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5ACF0E1-0EF5-AAAA-08EC-A08CACD0292B}"/>
              </a:ext>
            </a:extLst>
          </p:cNvPr>
          <p:cNvSpPr txBox="1"/>
          <p:nvPr/>
        </p:nvSpPr>
        <p:spPr>
          <a:xfrm>
            <a:off x="367817" y="2257276"/>
            <a:ext cx="365248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Respiratory Failure</a:t>
            </a:r>
          </a:p>
          <a:p>
            <a:pPr algn="ctr"/>
            <a:r>
              <a:rPr lang="en-US" sz="800">
                <a:latin typeface="Arial" panose="020B0604020202020204" pitchFamily="34" charset="0"/>
                <a:cs typeface="Arial" panose="020B0604020202020204" pitchFamily="34" charset="0"/>
              </a:rPr>
              <a:t>(Type 1 / Type 2))</a:t>
            </a:r>
            <a:endParaRPr lang="en-GB" sz="8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5803D0E-934F-86BA-3C37-13108C4093AF}"/>
              </a:ext>
            </a:extLst>
          </p:cNvPr>
          <p:cNvSpPr txBox="1"/>
          <p:nvPr/>
        </p:nvSpPr>
        <p:spPr>
          <a:xfrm>
            <a:off x="2874876" y="3222561"/>
            <a:ext cx="3155925" cy="215444"/>
          </a:xfrm>
          <a:prstGeom prst="rect">
            <a:avLst/>
          </a:prstGeom>
          <a:gradFill flip="none" rotWithShape="1">
            <a:gsLst>
              <a:gs pos="0">
                <a:schemeClr val="accent6"/>
              </a:gs>
              <a:gs pos="95105">
                <a:srgbClr val="00B050"/>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t> </a:t>
            </a:r>
            <a:r>
              <a:rPr lang="en-US" sz="800" b="1">
                <a:latin typeface="Arial" panose="020B0604020202020204" pitchFamily="34" charset="0"/>
                <a:cs typeface="Arial" panose="020B0604020202020204" pitchFamily="34" charset="0"/>
              </a:rPr>
              <a:t>Signs or symptoms of fluid overload</a:t>
            </a:r>
            <a:r>
              <a:rPr lang="en-US" sz="8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5BEF5B3-6CB8-96B9-67B2-B7EA19344237}"/>
              </a:ext>
            </a:extLst>
          </p:cNvPr>
          <p:cNvSpPr txBox="1"/>
          <p:nvPr/>
        </p:nvSpPr>
        <p:spPr>
          <a:xfrm>
            <a:off x="4669447" y="1584843"/>
            <a:ext cx="3815736" cy="446276"/>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Circulatory support </a:t>
            </a:r>
          </a:p>
          <a:p>
            <a:pPr algn="ctr"/>
            <a:r>
              <a:rPr lang="en-US" sz="800" b="1">
                <a:latin typeface="Arial" panose="020B0604020202020204" pitchFamily="34" charset="0"/>
                <a:cs typeface="Arial" panose="020B0604020202020204" pitchFamily="34" charset="0"/>
              </a:rPr>
              <a:t>Stabilize -&gt; ICU/CCU </a:t>
            </a:r>
            <a:r>
              <a:rPr lang="en-US" sz="800">
                <a:latin typeface="Arial" panose="020B0604020202020204" pitchFamily="34" charset="0"/>
                <a:cs typeface="Arial" panose="020B0604020202020204" pitchFamily="34" charset="0"/>
              </a:rPr>
              <a:t>(inotropes / vasopressors)</a:t>
            </a:r>
          </a:p>
          <a:p>
            <a:pPr algn="ctr"/>
            <a:r>
              <a:rPr lang="en-US" sz="700">
                <a:latin typeface="Arial" panose="020B0604020202020204" pitchFamily="34" charset="0"/>
                <a:cs typeface="Arial" panose="020B0604020202020204" pitchFamily="34" charset="0"/>
              </a:rPr>
              <a:t>* </a:t>
            </a:r>
            <a:r>
              <a:rPr lang="en-US" sz="700" i="1">
                <a:latin typeface="Arial" panose="020B0604020202020204" pitchFamily="34" charset="0"/>
                <a:cs typeface="Arial" panose="020B0604020202020204" pitchFamily="34" charset="0"/>
              </a:rPr>
              <a:t>In line with agreed or preferred strategy and resources available within organisations</a:t>
            </a:r>
            <a:endParaRPr lang="en-GB" sz="700" i="1">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7AFCA4E-032E-D2D2-8DE3-CBD68B3D4490}"/>
              </a:ext>
            </a:extLst>
          </p:cNvPr>
          <p:cNvSpPr txBox="1"/>
          <p:nvPr/>
        </p:nvSpPr>
        <p:spPr>
          <a:xfrm>
            <a:off x="4669447" y="2270820"/>
            <a:ext cx="381573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Ventilatory support</a:t>
            </a:r>
          </a:p>
          <a:p>
            <a:pPr algn="ctr"/>
            <a:r>
              <a:rPr lang="en-US" sz="800" b="1">
                <a:latin typeface="Arial" panose="020B0604020202020204" pitchFamily="34" charset="0"/>
                <a:cs typeface="Arial" panose="020B0604020202020204" pitchFamily="34" charset="0"/>
              </a:rPr>
              <a:t>Stabilise -&gt; ICU/CCU</a:t>
            </a:r>
          </a:p>
          <a:p>
            <a:pPr algn="ctr"/>
            <a:r>
              <a:rPr lang="en-US" sz="800">
                <a:latin typeface="Arial" panose="020B0604020202020204" pitchFamily="34" charset="0"/>
                <a:cs typeface="Arial" panose="020B0604020202020204" pitchFamily="34" charset="0"/>
              </a:rPr>
              <a:t>(oxygen, non invasive or invasive ventilation)</a:t>
            </a:r>
          </a:p>
        </p:txBody>
      </p:sp>
      <p:sp>
        <p:nvSpPr>
          <p:cNvPr id="48" name="TextBox 47">
            <a:extLst>
              <a:ext uri="{FF2B5EF4-FFF2-40B4-BE49-F238E27FC236}">
                <a16:creationId xmlns:a16="http://schemas.microsoft.com/office/drawing/2014/main" id="{1B6489FB-87CB-53D8-A029-053B566CB7ED}"/>
              </a:ext>
            </a:extLst>
          </p:cNvPr>
          <p:cNvSpPr txBox="1"/>
          <p:nvPr/>
        </p:nvSpPr>
        <p:spPr>
          <a:xfrm>
            <a:off x="410798" y="3223651"/>
            <a:ext cx="2004871"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patient</a:t>
            </a:r>
          </a:p>
        </p:txBody>
      </p:sp>
      <p:sp>
        <p:nvSpPr>
          <p:cNvPr id="49" name="TextBox 48">
            <a:extLst>
              <a:ext uri="{FF2B5EF4-FFF2-40B4-BE49-F238E27FC236}">
                <a16:creationId xmlns:a16="http://schemas.microsoft.com/office/drawing/2014/main" id="{BB0272BC-3EEC-A516-11F3-6433EAC68478}"/>
              </a:ext>
            </a:extLst>
          </p:cNvPr>
          <p:cNvSpPr txBox="1"/>
          <p:nvPr/>
        </p:nvSpPr>
        <p:spPr>
          <a:xfrm>
            <a:off x="6486259" y="3216735"/>
            <a:ext cx="2004871" cy="213690"/>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patient</a:t>
            </a:r>
          </a:p>
        </p:txBody>
      </p:sp>
      <p:sp>
        <p:nvSpPr>
          <p:cNvPr id="50" name="TextBox 49">
            <a:extLst>
              <a:ext uri="{FF2B5EF4-FFF2-40B4-BE49-F238E27FC236}">
                <a16:creationId xmlns:a16="http://schemas.microsoft.com/office/drawing/2014/main" id="{B9AB626A-CD9C-F740-AC39-4E9F0E9ECDC6}"/>
              </a:ext>
            </a:extLst>
          </p:cNvPr>
          <p:cNvSpPr txBox="1"/>
          <p:nvPr/>
        </p:nvSpPr>
        <p:spPr>
          <a:xfrm>
            <a:off x="411537" y="4088362"/>
            <a:ext cx="2430140"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and cold patient</a:t>
            </a:r>
          </a:p>
        </p:txBody>
      </p:sp>
      <p:sp>
        <p:nvSpPr>
          <p:cNvPr id="51" name="TextBox 50">
            <a:extLst>
              <a:ext uri="{FF2B5EF4-FFF2-40B4-BE49-F238E27FC236}">
                <a16:creationId xmlns:a16="http://schemas.microsoft.com/office/drawing/2014/main" id="{630C797A-9BDD-85BA-83A3-9D698EBD73FA}"/>
              </a:ext>
            </a:extLst>
          </p:cNvPr>
          <p:cNvSpPr txBox="1"/>
          <p:nvPr/>
        </p:nvSpPr>
        <p:spPr>
          <a:xfrm>
            <a:off x="3731416" y="4090633"/>
            <a:ext cx="2299386" cy="215444"/>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Wet and warm patient or normal BP</a:t>
            </a:r>
          </a:p>
        </p:txBody>
      </p:sp>
      <p:sp>
        <p:nvSpPr>
          <p:cNvPr id="52" name="TextBox 51">
            <a:extLst>
              <a:ext uri="{FF2B5EF4-FFF2-40B4-BE49-F238E27FC236}">
                <a16:creationId xmlns:a16="http://schemas.microsoft.com/office/drawing/2014/main" id="{D6B0D056-CC00-5834-B166-A355CA521D1C}"/>
              </a:ext>
            </a:extLst>
          </p:cNvPr>
          <p:cNvSpPr txBox="1"/>
          <p:nvPr/>
        </p:nvSpPr>
        <p:spPr>
          <a:xfrm>
            <a:off x="6476375" y="4067436"/>
            <a:ext cx="84114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and </a:t>
            </a:r>
          </a:p>
          <a:p>
            <a:pPr algn="ctr"/>
            <a:r>
              <a:rPr lang="en-US" sz="800" b="1">
                <a:latin typeface="Arial" panose="020B0604020202020204" pitchFamily="34" charset="0"/>
                <a:cs typeface="Arial" panose="020B0604020202020204" pitchFamily="34" charset="0"/>
              </a:rPr>
              <a:t>cold patient</a:t>
            </a:r>
          </a:p>
          <a:p>
            <a:pPr algn="ctr"/>
            <a:endParaRPr lang="en-US" sz="800" b="1">
              <a:solidFill>
                <a:schemeClr val="accent3">
                  <a:lumMod val="75000"/>
                </a:schemeClr>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5107137-8590-401A-2733-698DFA9BFF33}"/>
              </a:ext>
            </a:extLst>
          </p:cNvPr>
          <p:cNvSpPr txBox="1"/>
          <p:nvPr/>
        </p:nvSpPr>
        <p:spPr>
          <a:xfrm>
            <a:off x="7431553" y="4067436"/>
            <a:ext cx="1039911"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Dry and </a:t>
            </a:r>
          </a:p>
          <a:p>
            <a:pPr algn="ctr"/>
            <a:r>
              <a:rPr lang="en-US" sz="800" b="1">
                <a:latin typeface="Arial" panose="020B0604020202020204" pitchFamily="34" charset="0"/>
                <a:cs typeface="Arial" panose="020B0604020202020204" pitchFamily="34" charset="0"/>
              </a:rPr>
              <a:t>warm patient</a:t>
            </a:r>
          </a:p>
          <a:p>
            <a:pPr algn="ctr"/>
            <a:r>
              <a:rPr lang="en-US" sz="800">
                <a:latin typeface="Arial" panose="020B0604020202020204" pitchFamily="34" charset="0"/>
                <a:cs typeface="Arial" panose="020B0604020202020204" pitchFamily="34" charset="0"/>
              </a:rPr>
              <a:t>(compensated)</a:t>
            </a:r>
          </a:p>
        </p:txBody>
      </p:sp>
      <p:sp>
        <p:nvSpPr>
          <p:cNvPr id="54" name="TextBox 53">
            <a:extLst>
              <a:ext uri="{FF2B5EF4-FFF2-40B4-BE49-F238E27FC236}">
                <a16:creationId xmlns:a16="http://schemas.microsoft.com/office/drawing/2014/main" id="{317411BA-8478-DBAB-2018-FE1F77000AF8}"/>
              </a:ext>
            </a:extLst>
          </p:cNvPr>
          <p:cNvSpPr txBox="1"/>
          <p:nvPr/>
        </p:nvSpPr>
        <p:spPr>
          <a:xfrm>
            <a:off x="3467877" y="4477825"/>
            <a:ext cx="1144339"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Hypertension &gt;congestion</a:t>
            </a:r>
          </a:p>
          <a:p>
            <a:pPr algn="ctr"/>
            <a:r>
              <a:rPr lang="en-US" sz="800" b="1">
                <a:latin typeface="Arial" panose="020B0604020202020204" pitchFamily="34" charset="0"/>
                <a:cs typeface="Arial" panose="020B0604020202020204" pitchFamily="34" charset="0"/>
              </a:rPr>
              <a:t>(S BP&gt;140)?</a:t>
            </a:r>
          </a:p>
        </p:txBody>
      </p:sp>
      <p:sp>
        <p:nvSpPr>
          <p:cNvPr id="55" name="TextBox 54">
            <a:extLst>
              <a:ext uri="{FF2B5EF4-FFF2-40B4-BE49-F238E27FC236}">
                <a16:creationId xmlns:a16="http://schemas.microsoft.com/office/drawing/2014/main" id="{5119CF79-C3A8-65E9-461D-7A4642FEF43D}"/>
              </a:ext>
            </a:extLst>
          </p:cNvPr>
          <p:cNvSpPr txBox="1"/>
          <p:nvPr/>
        </p:nvSpPr>
        <p:spPr>
          <a:xfrm>
            <a:off x="4906306" y="4482429"/>
            <a:ext cx="1124496" cy="461665"/>
          </a:xfrm>
          <a:prstGeom prst="rect">
            <a:avLst/>
          </a:prstGeom>
          <a:solidFill>
            <a:schemeClr val="accent3">
              <a:lumMod val="50000"/>
            </a:schemeClr>
          </a:solidFill>
          <a:ln>
            <a:solidFill>
              <a:schemeClr val="accent3">
                <a:lumMod val="75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Congestion</a:t>
            </a:r>
          </a:p>
          <a:p>
            <a:pPr algn="ctr"/>
            <a:endParaRPr lang="en-US" sz="800" b="1">
              <a:solidFill>
                <a:schemeClr val="accent3">
                  <a:lumMod val="75000"/>
                </a:schemeClr>
              </a:solidFill>
              <a:latin typeface="Arial" panose="020B0604020202020204" pitchFamily="34" charset="0"/>
              <a:cs typeface="Arial" panose="020B0604020202020204" pitchFamily="34" charset="0"/>
            </a:endParaRPr>
          </a:p>
          <a:p>
            <a:pPr algn="ctr"/>
            <a:endParaRPr lang="en-US" sz="800" b="1">
              <a:solidFill>
                <a:schemeClr val="accent3">
                  <a:lumMod val="75000"/>
                </a:schemeClr>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77BF5E3-2C44-EB93-94E4-34B1B019CCA6}"/>
              </a:ext>
            </a:extLst>
          </p:cNvPr>
          <p:cNvSpPr txBox="1"/>
          <p:nvPr/>
        </p:nvSpPr>
        <p:spPr>
          <a:xfrm>
            <a:off x="6481385" y="4705023"/>
            <a:ext cx="836136"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Consider fluid challenge</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endParaRPr lang="en-GB" sz="80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60E4651-791D-BCD2-C756-709B3A3834F6}"/>
              </a:ext>
            </a:extLst>
          </p:cNvPr>
          <p:cNvSpPr txBox="1"/>
          <p:nvPr/>
        </p:nvSpPr>
        <p:spPr>
          <a:xfrm>
            <a:off x="7463363" y="4700779"/>
            <a:ext cx="1039911" cy="315733"/>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Adjust oral medications</a:t>
            </a:r>
            <a:endParaRPr lang="en-GB" sz="80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BB456E2-13E4-BE86-043B-40A60F97192A}"/>
              </a:ext>
            </a:extLst>
          </p:cNvPr>
          <p:cNvSpPr txBox="1"/>
          <p:nvPr/>
        </p:nvSpPr>
        <p:spPr>
          <a:xfrm>
            <a:off x="4910454" y="5132266"/>
            <a:ext cx="923488" cy="630942"/>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Ultrafiltration if diuretic resistance</a:t>
            </a:r>
            <a:endParaRPr lang="en-GB" sz="80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651387CD-3B62-9F19-3496-92EBD5DE7D14}"/>
              </a:ext>
            </a:extLst>
          </p:cNvPr>
          <p:cNvSpPr txBox="1"/>
          <p:nvPr/>
        </p:nvSpPr>
        <p:spPr>
          <a:xfrm>
            <a:off x="3660511" y="5134553"/>
            <a:ext cx="923488"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p>
        </p:txBody>
      </p:sp>
      <p:sp>
        <p:nvSpPr>
          <p:cNvPr id="61" name="TextBox 60">
            <a:extLst>
              <a:ext uri="{FF2B5EF4-FFF2-40B4-BE49-F238E27FC236}">
                <a16:creationId xmlns:a16="http://schemas.microsoft.com/office/drawing/2014/main" id="{B97EC5F5-D012-0123-F6F4-DEB147A870C3}"/>
              </a:ext>
            </a:extLst>
          </p:cNvPr>
          <p:cNvSpPr txBox="1"/>
          <p:nvPr/>
        </p:nvSpPr>
        <p:spPr>
          <a:xfrm>
            <a:off x="1867314" y="4917486"/>
            <a:ext cx="923488" cy="1061829"/>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D/w cardiologist</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 vasodepressor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 once perfusion improved</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Mechanical support (IA BP, VAD, ECMO)</a:t>
            </a:r>
          </a:p>
        </p:txBody>
      </p:sp>
      <p:sp>
        <p:nvSpPr>
          <p:cNvPr id="62" name="TextBox 61">
            <a:extLst>
              <a:ext uri="{FF2B5EF4-FFF2-40B4-BE49-F238E27FC236}">
                <a16:creationId xmlns:a16="http://schemas.microsoft.com/office/drawing/2014/main" id="{AFE92B12-B2E7-9540-D642-AA8CBAC49ED8}"/>
              </a:ext>
            </a:extLst>
          </p:cNvPr>
          <p:cNvSpPr txBox="1"/>
          <p:nvPr/>
        </p:nvSpPr>
        <p:spPr>
          <a:xfrm>
            <a:off x="418509" y="4917486"/>
            <a:ext cx="923488" cy="523220"/>
          </a:xfrm>
          <a:prstGeom prst="rect">
            <a:avLst/>
          </a:prstGeom>
          <a:solidFill>
            <a:schemeClr val="accent3">
              <a:lumMod val="20000"/>
              <a:lumOff val="80000"/>
            </a:schemeClr>
          </a:solidFill>
          <a:ln>
            <a:solidFill>
              <a:srgbClr val="339966"/>
            </a:solidFill>
          </a:ln>
        </p:spPr>
        <p:txBody>
          <a:bodyPr wrap="square" rtlCol="0">
            <a:spAutoFit/>
          </a:bodyPr>
          <a:lstStyle/>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Diuretic</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Vasodilator</a:t>
            </a:r>
          </a:p>
          <a:p>
            <a:pPr marL="92075" indent="-92075">
              <a:buBlip>
                <a:blip r:embed="rId2">
                  <a:extLst>
                    <a:ext uri="{96DAC541-7B7A-43D3-8B79-37D633B846F1}">
                      <asvg:svgBlip xmlns:asvg="http://schemas.microsoft.com/office/drawing/2016/SVG/main" r:embed="rId3"/>
                    </a:ext>
                  </a:extLst>
                </a:blip>
              </a:buBlip>
            </a:pPr>
            <a:r>
              <a:rPr lang="en-US" sz="700">
                <a:solidFill>
                  <a:schemeClr val="accent3">
                    <a:lumMod val="75000"/>
                  </a:schemeClr>
                </a:solidFill>
                <a:latin typeface="Arial" panose="020B0604020202020204" pitchFamily="34" charset="0"/>
                <a:cs typeface="Arial" panose="020B0604020202020204" pitchFamily="34" charset="0"/>
              </a:rPr>
              <a:t>Inotrope if refractory</a:t>
            </a:r>
            <a:endParaRPr lang="en-GB" sz="80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AF1BB544-B90E-F116-5EF8-EB002B9BDDA0}"/>
              </a:ext>
            </a:extLst>
          </p:cNvPr>
          <p:cNvSpPr txBox="1"/>
          <p:nvPr/>
        </p:nvSpPr>
        <p:spPr>
          <a:xfrm>
            <a:off x="6476375" y="5278631"/>
            <a:ext cx="2004871" cy="584775"/>
          </a:xfrm>
          <a:prstGeom prst="rect">
            <a:avLst/>
          </a:prstGeom>
          <a:solidFill>
            <a:schemeClr val="bg1"/>
          </a:solidFill>
          <a:ln>
            <a:solidFill>
              <a:schemeClr val="accent5">
                <a:lumMod val="50000"/>
              </a:schemeClr>
            </a:solidFill>
          </a:ln>
        </p:spPr>
        <p:txBody>
          <a:bodyPr wrap="square" rtlCol="0">
            <a:spAutoFit/>
          </a:bodyPr>
          <a:lstStyle/>
          <a:p>
            <a:pPr algn="ctr"/>
            <a:r>
              <a:rPr lang="en-US" sz="800" b="1">
                <a:latin typeface="Arial" panose="020B0604020202020204" pitchFamily="34" charset="0"/>
                <a:cs typeface="Arial" panose="020B0604020202020204" pitchFamily="34" charset="0"/>
              </a:rPr>
              <a:t>Refer to a renal physician if concerned about acute kidney injury or if renal therapies are to be considered/explored</a:t>
            </a:r>
            <a:endParaRPr lang="en-GB" sz="800" b="1">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EA4A55D9-8316-7625-FEFA-E73DB3583E3D}"/>
              </a:ext>
            </a:extLst>
          </p:cNvPr>
          <p:cNvSpPr txBox="1"/>
          <p:nvPr/>
        </p:nvSpPr>
        <p:spPr>
          <a:xfrm>
            <a:off x="8912304" y="1390497"/>
            <a:ext cx="2865120" cy="4031873"/>
          </a:xfrm>
          <a:prstGeom prst="rect">
            <a:avLst/>
          </a:prstGeom>
          <a:solidFill>
            <a:schemeClr val="accent3">
              <a:lumMod val="20000"/>
              <a:lumOff val="80000"/>
              <a:alpha val="48000"/>
            </a:schemeClr>
          </a:solidFill>
          <a:ln>
            <a:solidFill>
              <a:schemeClr val="accent3">
                <a:lumMod val="75000"/>
              </a:schemeClr>
            </a:solidFill>
          </a:ln>
        </p:spPr>
        <p:txBody>
          <a:bodyPr wrap="square" rtlCol="0">
            <a:spAutoFit/>
          </a:bodyPr>
          <a:lstStyle/>
          <a:p>
            <a:endParaRPr lang="en-US" sz="800" b="1">
              <a:solidFill>
                <a:schemeClr val="accent3">
                  <a:lumMod val="75000"/>
                </a:schemeClr>
              </a:solidFill>
              <a:latin typeface="Arial" panose="020B0604020202020204" pitchFamily="34" charset="0"/>
              <a:cs typeface="Arial" panose="020B0604020202020204" pitchFamily="34" charset="0"/>
            </a:endParaRPr>
          </a:p>
          <a:p>
            <a:r>
              <a:rPr lang="en-US" sz="800" b="1">
                <a:solidFill>
                  <a:schemeClr val="bg1"/>
                </a:solidFill>
                <a:latin typeface="Arial" panose="020B0604020202020204" pitchFamily="34" charset="0"/>
                <a:cs typeface="Arial" panose="020B0604020202020204" pitchFamily="34" charset="0"/>
              </a:rPr>
              <a:t>Phase of illness – have you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Medical review</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All reversible causes of deterioration explored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Clear, sensitive communication with patient and those identified as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Person and agreed others are involved in decisions about treatment and care as they want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Prioritized as appropriate Gold Standards Framework meeting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Update EP </a:t>
            </a:r>
            <a:r>
              <a:rPr lang="en-US" sz="800" err="1">
                <a:solidFill>
                  <a:schemeClr val="bg1"/>
                </a:solidFill>
                <a:latin typeface="Arial" panose="020B0604020202020204" pitchFamily="34" charset="0"/>
                <a:cs typeface="Arial" panose="020B0604020202020204" pitchFamily="34" charset="0"/>
              </a:rPr>
              <a:t>aCCS</a:t>
            </a:r>
            <a:r>
              <a:rPr lang="en-US" sz="800">
                <a:solidFill>
                  <a:schemeClr val="bg1"/>
                </a:solidFill>
                <a:latin typeface="Arial" panose="020B0604020202020204" pitchFamily="34" charset="0"/>
                <a:cs typeface="Arial" panose="020B0604020202020204" pitchFamily="34" charset="0"/>
              </a:rPr>
              <a:t> Record as and when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Referral to other services e.g. Specialized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Review or offer Advanced Care Plan, share information with patients consent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DNR CPR considered, outcome documented, information shared appropriately including ambulance service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 holistic needs assessment and a keyworker identified including benefits (e.g. blue badge, prescription exemption etc.) and individual needs identified that are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Continuing Health Care Funding / DS1500</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Anticipatory medication prescribed and available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Equipment assessment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discussion and deactivated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An opportunity for an Advanced Care Planning?</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Agree on-going monitoring and support to avert crisis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OOH/NWAS updated including DNA CPR status and Advanced Care Plan</a:t>
            </a:r>
          </a:p>
          <a:p>
            <a:endParaRPr lang="en-GB" sz="800" b="1">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49049E9-304F-DE77-0721-242A0E43DE13}"/>
              </a:ext>
            </a:extLst>
          </p:cNvPr>
          <p:cNvSpPr txBox="1"/>
          <p:nvPr/>
        </p:nvSpPr>
        <p:spPr>
          <a:xfrm>
            <a:off x="312885" y="603374"/>
            <a:ext cx="6173374" cy="369332"/>
          </a:xfrm>
          <a:prstGeom prst="rect">
            <a:avLst/>
          </a:prstGeom>
          <a:solidFill>
            <a:schemeClr val="tx1"/>
          </a:solidFill>
        </p:spPr>
        <p:txBody>
          <a:bodyPr wrap="square" rtlCol="0">
            <a:spAutoFit/>
          </a:bodyPr>
          <a:lstStyle/>
          <a:p>
            <a:r>
              <a:rPr lang="en-US" b="1">
                <a:solidFill>
                  <a:schemeClr val="bg1"/>
                </a:solidFill>
              </a:rPr>
              <a:t>Management of acute heart failure</a:t>
            </a:r>
            <a:endParaRPr lang="en-GB" b="1">
              <a:solidFill>
                <a:schemeClr val="bg1"/>
              </a:solidFill>
            </a:endParaRPr>
          </a:p>
        </p:txBody>
      </p:sp>
      <p:sp>
        <p:nvSpPr>
          <p:cNvPr id="66" name="Arrow: Down 65">
            <a:extLst>
              <a:ext uri="{FF2B5EF4-FFF2-40B4-BE49-F238E27FC236}">
                <a16:creationId xmlns:a16="http://schemas.microsoft.com/office/drawing/2014/main" id="{8B5CD1E0-3A58-3BA5-AE6B-6317D63A72E7}"/>
              </a:ext>
            </a:extLst>
          </p:cNvPr>
          <p:cNvSpPr/>
          <p:nvPr/>
        </p:nvSpPr>
        <p:spPr>
          <a:xfrm>
            <a:off x="828506" y="1425739"/>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row: Down 66">
            <a:extLst>
              <a:ext uri="{FF2B5EF4-FFF2-40B4-BE49-F238E27FC236}">
                <a16:creationId xmlns:a16="http://schemas.microsoft.com/office/drawing/2014/main" id="{043D0E6A-BF49-6A61-883F-4318627813DB}"/>
              </a:ext>
            </a:extLst>
          </p:cNvPr>
          <p:cNvSpPr/>
          <p:nvPr/>
        </p:nvSpPr>
        <p:spPr>
          <a:xfrm>
            <a:off x="788113" y="3448034"/>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Down 67">
            <a:extLst>
              <a:ext uri="{FF2B5EF4-FFF2-40B4-BE49-F238E27FC236}">
                <a16:creationId xmlns:a16="http://schemas.microsoft.com/office/drawing/2014/main" id="{A35F7A89-AF85-CF44-911C-2730291E853A}"/>
              </a:ext>
            </a:extLst>
          </p:cNvPr>
          <p:cNvSpPr/>
          <p:nvPr/>
        </p:nvSpPr>
        <p:spPr>
          <a:xfrm>
            <a:off x="775775" y="4332142"/>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Down 68">
            <a:extLst>
              <a:ext uri="{FF2B5EF4-FFF2-40B4-BE49-F238E27FC236}">
                <a16:creationId xmlns:a16="http://schemas.microsoft.com/office/drawing/2014/main" id="{AA10E544-D7C2-8EBC-E3E9-B5772FFC7D8C}"/>
              </a:ext>
            </a:extLst>
          </p:cNvPr>
          <p:cNvSpPr/>
          <p:nvPr/>
        </p:nvSpPr>
        <p:spPr>
          <a:xfrm>
            <a:off x="4051743" y="4311925"/>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Arrow: Down 69">
            <a:extLst>
              <a:ext uri="{FF2B5EF4-FFF2-40B4-BE49-F238E27FC236}">
                <a16:creationId xmlns:a16="http://schemas.microsoft.com/office/drawing/2014/main" id="{66D010EC-7B0B-CF65-D708-3A0286AF09AF}"/>
              </a:ext>
            </a:extLst>
          </p:cNvPr>
          <p:cNvSpPr/>
          <p:nvPr/>
        </p:nvSpPr>
        <p:spPr>
          <a:xfrm>
            <a:off x="5296886" y="4319598"/>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473E979E-7D13-B3E8-C6E0-4D9A16918451}"/>
              </a:ext>
            </a:extLst>
          </p:cNvPr>
          <p:cNvSpPr/>
          <p:nvPr/>
        </p:nvSpPr>
        <p:spPr>
          <a:xfrm>
            <a:off x="5288266" y="4972792"/>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row: Down 71">
            <a:extLst>
              <a:ext uri="{FF2B5EF4-FFF2-40B4-BE49-F238E27FC236}">
                <a16:creationId xmlns:a16="http://schemas.microsoft.com/office/drawing/2014/main" id="{1D9761B5-712F-825E-9145-ECAEAC5C9779}"/>
              </a:ext>
            </a:extLst>
          </p:cNvPr>
          <p:cNvSpPr/>
          <p:nvPr/>
        </p:nvSpPr>
        <p:spPr>
          <a:xfrm>
            <a:off x="4040046" y="4963006"/>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Down 72">
            <a:extLst>
              <a:ext uri="{FF2B5EF4-FFF2-40B4-BE49-F238E27FC236}">
                <a16:creationId xmlns:a16="http://schemas.microsoft.com/office/drawing/2014/main" id="{E301D9C2-6E42-1CE4-4C13-954D3CE9EB97}"/>
              </a:ext>
            </a:extLst>
          </p:cNvPr>
          <p:cNvSpPr/>
          <p:nvPr/>
        </p:nvSpPr>
        <p:spPr>
          <a:xfrm>
            <a:off x="7404267" y="3438069"/>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row: Down 73">
            <a:extLst>
              <a:ext uri="{FF2B5EF4-FFF2-40B4-BE49-F238E27FC236}">
                <a16:creationId xmlns:a16="http://schemas.microsoft.com/office/drawing/2014/main" id="{75497E32-A54F-70B2-EBA1-C61B99D7C331}"/>
              </a:ext>
            </a:extLst>
          </p:cNvPr>
          <p:cNvSpPr/>
          <p:nvPr/>
        </p:nvSpPr>
        <p:spPr>
          <a:xfrm>
            <a:off x="7858674" y="4525466"/>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Down 74">
            <a:extLst>
              <a:ext uri="{FF2B5EF4-FFF2-40B4-BE49-F238E27FC236}">
                <a16:creationId xmlns:a16="http://schemas.microsoft.com/office/drawing/2014/main" id="{74511399-417D-A9B8-051A-590CD7168A3D}"/>
              </a:ext>
            </a:extLst>
          </p:cNvPr>
          <p:cNvSpPr/>
          <p:nvPr/>
        </p:nvSpPr>
        <p:spPr>
          <a:xfrm>
            <a:off x="6812519" y="4523374"/>
            <a:ext cx="168857" cy="164656"/>
          </a:xfrm>
          <a:prstGeom prst="downArrow">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Arrow: Down 75">
            <a:extLst>
              <a:ext uri="{FF2B5EF4-FFF2-40B4-BE49-F238E27FC236}">
                <a16:creationId xmlns:a16="http://schemas.microsoft.com/office/drawing/2014/main" id="{3B3475EC-6B1D-3911-F1DD-A9C18C760B8B}"/>
              </a:ext>
            </a:extLst>
          </p:cNvPr>
          <p:cNvSpPr/>
          <p:nvPr/>
        </p:nvSpPr>
        <p:spPr>
          <a:xfrm>
            <a:off x="816679" y="1936592"/>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Arrow: Down 76">
            <a:extLst>
              <a:ext uri="{FF2B5EF4-FFF2-40B4-BE49-F238E27FC236}">
                <a16:creationId xmlns:a16="http://schemas.microsoft.com/office/drawing/2014/main" id="{3699EC15-02CD-6414-6212-BFEDD8C7BEAE}"/>
              </a:ext>
            </a:extLst>
          </p:cNvPr>
          <p:cNvSpPr/>
          <p:nvPr/>
        </p:nvSpPr>
        <p:spPr>
          <a:xfrm>
            <a:off x="803124" y="2596785"/>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77">
            <a:extLst>
              <a:ext uri="{FF2B5EF4-FFF2-40B4-BE49-F238E27FC236}">
                <a16:creationId xmlns:a16="http://schemas.microsoft.com/office/drawing/2014/main" id="{606263AA-0BEE-708E-0086-915A95FA8880}"/>
              </a:ext>
            </a:extLst>
          </p:cNvPr>
          <p:cNvSpPr/>
          <p:nvPr/>
        </p:nvSpPr>
        <p:spPr>
          <a:xfrm>
            <a:off x="775775" y="4679040"/>
            <a:ext cx="160380" cy="2446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Arrow: Down 78">
            <a:extLst>
              <a:ext uri="{FF2B5EF4-FFF2-40B4-BE49-F238E27FC236}">
                <a16:creationId xmlns:a16="http://schemas.microsoft.com/office/drawing/2014/main" id="{8EBBDA9D-3808-9A81-9459-9EB3D5D41C4A}"/>
              </a:ext>
            </a:extLst>
          </p:cNvPr>
          <p:cNvSpPr/>
          <p:nvPr/>
        </p:nvSpPr>
        <p:spPr>
          <a:xfrm>
            <a:off x="775775" y="3912476"/>
            <a:ext cx="160380" cy="1784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row: Down 79">
            <a:extLst>
              <a:ext uri="{FF2B5EF4-FFF2-40B4-BE49-F238E27FC236}">
                <a16:creationId xmlns:a16="http://schemas.microsoft.com/office/drawing/2014/main" id="{7C6D85A1-CB29-492E-EB0C-A5E8C5DF9291}"/>
              </a:ext>
            </a:extLst>
          </p:cNvPr>
          <p:cNvSpPr/>
          <p:nvPr/>
        </p:nvSpPr>
        <p:spPr>
          <a:xfrm>
            <a:off x="6857120" y="3936411"/>
            <a:ext cx="160380" cy="1542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Arrow: Down 80">
            <a:extLst>
              <a:ext uri="{FF2B5EF4-FFF2-40B4-BE49-F238E27FC236}">
                <a16:creationId xmlns:a16="http://schemas.microsoft.com/office/drawing/2014/main" id="{C8A1D08B-BEC3-0871-30A7-2B3E5C955E20}"/>
              </a:ext>
            </a:extLst>
          </p:cNvPr>
          <p:cNvSpPr/>
          <p:nvPr/>
        </p:nvSpPr>
        <p:spPr>
          <a:xfrm rot="16200000">
            <a:off x="6159166" y="3115028"/>
            <a:ext cx="145268" cy="4019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row: Down 81">
            <a:extLst>
              <a:ext uri="{FF2B5EF4-FFF2-40B4-BE49-F238E27FC236}">
                <a16:creationId xmlns:a16="http://schemas.microsoft.com/office/drawing/2014/main" id="{D694F0C6-9342-9D26-6B3C-9A031868B767}"/>
              </a:ext>
            </a:extLst>
          </p:cNvPr>
          <p:cNvSpPr/>
          <p:nvPr/>
        </p:nvSpPr>
        <p:spPr>
          <a:xfrm>
            <a:off x="4665779" y="3903520"/>
            <a:ext cx="160380" cy="18787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Down 82">
            <a:extLst>
              <a:ext uri="{FF2B5EF4-FFF2-40B4-BE49-F238E27FC236}">
                <a16:creationId xmlns:a16="http://schemas.microsoft.com/office/drawing/2014/main" id="{9DDE1F05-264A-00C4-E5C5-D956085846B3}"/>
              </a:ext>
            </a:extLst>
          </p:cNvPr>
          <p:cNvSpPr/>
          <p:nvPr/>
        </p:nvSpPr>
        <p:spPr>
          <a:xfrm>
            <a:off x="2307201" y="4659104"/>
            <a:ext cx="160380" cy="24462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A34D6CF1-2ACE-B26A-D799-B859BBEE4F76}"/>
              </a:ext>
            </a:extLst>
          </p:cNvPr>
          <p:cNvSpPr/>
          <p:nvPr/>
        </p:nvSpPr>
        <p:spPr>
          <a:xfrm>
            <a:off x="7888841" y="3867583"/>
            <a:ext cx="160380" cy="24462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A7C0510-6E3E-9156-E10E-6FCA65474928}"/>
              </a:ext>
            </a:extLst>
          </p:cNvPr>
          <p:cNvSpPr txBox="1"/>
          <p:nvPr/>
        </p:nvSpPr>
        <p:spPr>
          <a:xfrm>
            <a:off x="444736" y="3597857"/>
            <a:ext cx="5620003"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Adequate Peripheral Perfusion?</a:t>
            </a:r>
          </a:p>
          <a:p>
            <a:pPr algn="ctr"/>
            <a:r>
              <a:rPr lang="en-US" sz="800"/>
              <a:t> </a:t>
            </a:r>
            <a:endParaRPr lang="en-GB" sz="800"/>
          </a:p>
        </p:txBody>
      </p:sp>
      <p:sp>
        <p:nvSpPr>
          <p:cNvPr id="45" name="TextBox 44">
            <a:extLst>
              <a:ext uri="{FF2B5EF4-FFF2-40B4-BE49-F238E27FC236}">
                <a16:creationId xmlns:a16="http://schemas.microsoft.com/office/drawing/2014/main" id="{5C066115-8BCE-173D-3972-CFB4ABAE3081}"/>
              </a:ext>
            </a:extLst>
          </p:cNvPr>
          <p:cNvSpPr txBox="1"/>
          <p:nvPr/>
        </p:nvSpPr>
        <p:spPr>
          <a:xfrm>
            <a:off x="6476410" y="3586645"/>
            <a:ext cx="2004836" cy="33855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Adequate Peripheral Perfusion?</a:t>
            </a:r>
          </a:p>
          <a:p>
            <a:pPr algn="ctr"/>
            <a:r>
              <a:rPr lang="en-US" sz="800">
                <a:latin typeface="Arial" panose="020B0604020202020204" pitchFamily="34" charset="0"/>
                <a:cs typeface="Arial" panose="020B0604020202020204" pitchFamily="34" charset="0"/>
              </a:rPr>
              <a:t> </a:t>
            </a:r>
            <a:endParaRPr lang="en-GB" sz="8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03A77A7-3159-0481-AF4A-A65C5CEF456C}"/>
              </a:ext>
            </a:extLst>
          </p:cNvPr>
          <p:cNvSpPr txBox="1"/>
          <p:nvPr/>
        </p:nvSpPr>
        <p:spPr>
          <a:xfrm>
            <a:off x="403357" y="4497753"/>
            <a:ext cx="2438319" cy="215444"/>
          </a:xfrm>
          <a:prstGeom prst="rect">
            <a:avLst/>
          </a:prstGeom>
          <a:gradFill flip="none" rotWithShape="1">
            <a:gsLst>
              <a:gs pos="0">
                <a:srgbClr val="00B050"/>
              </a:gs>
              <a:gs pos="95105">
                <a:schemeClr val="accent6"/>
              </a:gs>
              <a:gs pos="46000">
                <a:schemeClr val="accent6">
                  <a:lumMod val="40000"/>
                  <a:lumOff val="60000"/>
                </a:schemeClr>
              </a:gs>
            </a:gsLst>
            <a:path path="circle">
              <a:fillToRect l="100000" t="100000"/>
            </a:path>
            <a:tileRect r="-100000" b="-100000"/>
          </a:gradFill>
        </p:spPr>
        <p:txBody>
          <a:bodyPr wrap="square" rtlCol="0">
            <a:spAutoFit/>
          </a:bodyPr>
          <a:lstStyle/>
          <a:p>
            <a:pPr algn="ctr"/>
            <a:r>
              <a:rPr lang="en-US" sz="800" b="1">
                <a:latin typeface="Arial" panose="020B0604020202020204" pitchFamily="34" charset="0"/>
                <a:cs typeface="Arial" panose="020B0604020202020204" pitchFamily="34" charset="0"/>
              </a:rPr>
              <a:t>Is Systolic BP&lt;90 mm Hg?</a:t>
            </a:r>
            <a:endParaRPr lang="en-GB" sz="800">
              <a:latin typeface="Arial" panose="020B0604020202020204" pitchFamily="34" charset="0"/>
              <a:cs typeface="Arial" panose="020B0604020202020204" pitchFamily="34" charset="0"/>
            </a:endParaRPr>
          </a:p>
        </p:txBody>
      </p:sp>
      <p:sp>
        <p:nvSpPr>
          <p:cNvPr id="85" name="Arrow: Down 84">
            <a:extLst>
              <a:ext uri="{FF2B5EF4-FFF2-40B4-BE49-F238E27FC236}">
                <a16:creationId xmlns:a16="http://schemas.microsoft.com/office/drawing/2014/main" id="{4E5FC826-AC1A-CA9A-FF12-EFA3CC2C2A6F}"/>
              </a:ext>
            </a:extLst>
          </p:cNvPr>
          <p:cNvSpPr/>
          <p:nvPr/>
        </p:nvSpPr>
        <p:spPr>
          <a:xfrm rot="16200000">
            <a:off x="4209911" y="1478851"/>
            <a:ext cx="163578" cy="51099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rrow: Down 85">
            <a:extLst>
              <a:ext uri="{FF2B5EF4-FFF2-40B4-BE49-F238E27FC236}">
                <a16:creationId xmlns:a16="http://schemas.microsoft.com/office/drawing/2014/main" id="{BF529665-7D83-E64D-6E2C-FFC4A356C208}"/>
              </a:ext>
            </a:extLst>
          </p:cNvPr>
          <p:cNvSpPr/>
          <p:nvPr/>
        </p:nvSpPr>
        <p:spPr>
          <a:xfrm rot="16200000">
            <a:off x="4182716" y="2159832"/>
            <a:ext cx="163578" cy="51099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rrow: Down 86">
            <a:extLst>
              <a:ext uri="{FF2B5EF4-FFF2-40B4-BE49-F238E27FC236}">
                <a16:creationId xmlns:a16="http://schemas.microsoft.com/office/drawing/2014/main" id="{82F79D90-C833-C86D-3D45-86374C8897CC}"/>
              </a:ext>
            </a:extLst>
          </p:cNvPr>
          <p:cNvSpPr/>
          <p:nvPr/>
        </p:nvSpPr>
        <p:spPr>
          <a:xfrm rot="5400000" flipH="1">
            <a:off x="2614821" y="3128607"/>
            <a:ext cx="114359" cy="40574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5352B6-3EBD-0A91-145A-DF9C7671A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409843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43639"/>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581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24</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261489" y="70159"/>
            <a:ext cx="11669021" cy="1046440"/>
          </a:xfrm>
          <a:prstGeom prst="rect">
            <a:avLst/>
          </a:prstGeom>
          <a:noFill/>
        </p:spPr>
        <p:txBody>
          <a:bodyPr wrap="square" rtlCol="0">
            <a:spAutoFit/>
          </a:bodyPr>
          <a:lstStyle/>
          <a:p>
            <a:pPr algn="ctr"/>
            <a:r>
              <a:rPr lang="en-US" sz="31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 Services – Case Studies</a:t>
            </a:r>
          </a:p>
          <a:p>
            <a:endParaRPr lang="en-GB" sz="3100">
              <a:solidFill>
                <a:schemeClr val="accent3"/>
              </a:solidFill>
              <a:latin typeface="+mj-lt"/>
            </a:endParaRPr>
          </a:p>
        </p:txBody>
      </p:sp>
      <p:sp>
        <p:nvSpPr>
          <p:cNvPr id="12" name="TextBox 11">
            <a:extLst>
              <a:ext uri="{FF2B5EF4-FFF2-40B4-BE49-F238E27FC236}">
                <a16:creationId xmlns:a16="http://schemas.microsoft.com/office/drawing/2014/main" id="{BECDBCC8-662F-DE87-4E9C-642658915A2E}"/>
              </a:ext>
            </a:extLst>
          </p:cNvPr>
          <p:cNvSpPr txBox="1"/>
          <p:nvPr/>
        </p:nvSpPr>
        <p:spPr>
          <a:xfrm>
            <a:off x="577825" y="916641"/>
            <a:ext cx="5657855" cy="4790186"/>
          </a:xfrm>
          <a:prstGeom prst="rect">
            <a:avLst/>
          </a:prstGeom>
          <a:solidFill>
            <a:srgbClr val="D6EBFA"/>
          </a:solidFill>
          <a:ln w="15875">
            <a:solidFill>
              <a:schemeClr val="bg2">
                <a:lumMod val="40000"/>
                <a:lumOff val="60000"/>
              </a:schemeClr>
            </a:solidFill>
          </a:ln>
          <a:effectLst/>
          <a:scene3d>
            <a:camera prst="orthographicFront"/>
            <a:lightRig rig="threePt" dir="t"/>
          </a:scene3d>
          <a:sp3d>
            <a:bevelT w="165100" prst="coolSlant"/>
          </a:sp3d>
        </p:spPr>
        <p:txBody>
          <a:bodyPr wrap="none" numCol="2" spcCol="72000">
            <a:noAutofit/>
          </a:bodyPr>
          <a:lstStyle/>
          <a:p>
            <a:pPr algn="l"/>
            <a:r>
              <a:rPr lang="en-US" sz="11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en-US" sz="14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 at Home </a:t>
            </a:r>
          </a:p>
          <a:p>
            <a:pPr algn="l"/>
            <a:r>
              <a:rPr lang="en-US" sz="140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Early Adopter Pilot </a:t>
            </a:r>
          </a:p>
          <a:p>
            <a:pPr algn="l"/>
            <a:r>
              <a:rPr lang="en-US" sz="1100" b="1">
                <a:solidFill>
                  <a:schemeClr val="bg1">
                    <a:lumMod val="50000"/>
                    <a:lumOff val="50000"/>
                  </a:schemeClr>
                </a:solidFill>
                <a:latin typeface="Arial" panose="020B0604020202020204" pitchFamily="34" charset="0"/>
                <a:cs typeface="Arial" panose="020B0604020202020204" pitchFamily="34" charset="0"/>
              </a:rPr>
              <a:t>Blackpool Victoria Hospital</a:t>
            </a:r>
          </a:p>
          <a:p>
            <a:pPr algn="l"/>
            <a:r>
              <a:rPr lang="en-US" sz="1100" b="1">
                <a:solidFill>
                  <a:schemeClr val="bg1">
                    <a:lumMod val="50000"/>
                    <a:lumOff val="50000"/>
                  </a:schemeClr>
                </a:solidFill>
                <a:latin typeface="Arial" panose="020B0604020202020204" pitchFamily="34" charset="0"/>
                <a:cs typeface="Arial" panose="020B0604020202020204" pitchFamily="34" charset="0"/>
              </a:rPr>
              <a:t>Cardiology Heart Failure Service</a:t>
            </a:r>
          </a:p>
          <a:p>
            <a:pPr algn="l"/>
            <a:r>
              <a:rPr lang="en-US" sz="1200" i="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fontAlgn="base"/>
            <a:r>
              <a:rPr lang="en-US" sz="800">
                <a:solidFill>
                  <a:srgbClr val="0070C0"/>
                </a:solidFill>
                <a:latin typeface="+mj-lt"/>
                <a:cs typeface="Arial" panose="020B0604020202020204" pitchFamily="34" charset="0"/>
              </a:rPr>
              <a:t>The provision of digitally supported Heart Failure @ Home pathways/services is yet to be systemically introduced across the Lancashire &amp; South Cumbria ICB, but the Cardiology team at Blackpool’s Victoria Hospital have successfully been accepted as an Early Adopter National Pilot for such a service following their successful bid earlier this year.  Work will soon begin on the co-design and pilot with partner professionals and services  building on successful learning of the teams to date.</a:t>
            </a:r>
          </a:p>
          <a:p>
            <a:pPr algn="just" fontAlgn="base"/>
            <a:endParaRPr lang="en-US" sz="900">
              <a:solidFill>
                <a:srgbClr val="0070C0"/>
              </a:solidFill>
              <a:effectLst/>
              <a:latin typeface="+mj-lt"/>
              <a:cs typeface="Arial" panose="020B0604020202020204" pitchFamily="34" charset="0"/>
            </a:endParaRPr>
          </a:p>
          <a:p>
            <a:pPr algn="just" fontAlgn="base"/>
            <a:r>
              <a:rPr lang="en-US" sz="900" b="1" i="0">
                <a:solidFill>
                  <a:srgbClr val="0070C0"/>
                </a:solidFill>
                <a:effectLst/>
                <a:latin typeface="+mj-lt"/>
                <a:cs typeface="Arial" panose="020B0604020202020204" pitchFamily="34" charset="0"/>
              </a:rPr>
              <a:t>What Does Hospital @ Home mean?</a:t>
            </a:r>
          </a:p>
          <a:p>
            <a:pPr algn="just" fontAlgn="base"/>
            <a:r>
              <a:rPr lang="en-US" sz="800" i="0">
                <a:solidFill>
                  <a:srgbClr val="0070C0"/>
                </a:solidFill>
                <a:effectLst/>
                <a:latin typeface="+mj-lt"/>
                <a:cs typeface="Arial" panose="020B0604020202020204" pitchFamily="34" charset="0"/>
              </a:rPr>
              <a:t>There are a variety of approaches across the NHS being piloted and / or implemented with the aim of the appropriate clinical team  managing/supporting Heart Failure patients @ home  to  manage their own health and to stay well at home.  Use is being made of developing remote monitoring, to support patient self-management and </a:t>
            </a:r>
            <a:r>
              <a:rPr lang="en-US" sz="800" b="0" i="0">
                <a:solidFill>
                  <a:srgbClr val="0070C0"/>
                </a:solidFill>
                <a:effectLst/>
                <a:latin typeface="+mj-lt"/>
                <a:cs typeface="Arial" panose="020B0604020202020204" pitchFamily="34" charset="0"/>
              </a:rPr>
              <a:t>education. This can minimize unnecessary face-to-face appointments and reduce avoidable hospital admissions and readmissions. The @home approach can work alongside </a:t>
            </a:r>
            <a:r>
              <a:rPr lang="en-US" sz="800" b="0" i="0" u="sng">
                <a:solidFill>
                  <a:srgbClr val="0070C0"/>
                </a:solidFill>
                <a:effectLst/>
                <a:latin typeface="+mj-lt"/>
                <a:cs typeface="Arial" panose="020B0604020202020204" pitchFamily="34" charset="0"/>
                <a:hlinkClick r:id="rId2">
                  <a:extLst>
                    <a:ext uri="{A12FA001-AC4F-418D-AE19-62706E023703}">
                      <ahyp:hlinkClr xmlns:ahyp="http://schemas.microsoft.com/office/drawing/2018/hyperlinkcolor" val="tx"/>
                    </a:ext>
                  </a:extLst>
                </a:hlinkClick>
              </a:rPr>
              <a:t>virtual wards</a:t>
            </a:r>
            <a:r>
              <a:rPr lang="en-US" sz="800" b="0" i="0">
                <a:solidFill>
                  <a:srgbClr val="0070C0"/>
                </a:solidFill>
                <a:effectLst/>
                <a:latin typeface="+mj-lt"/>
                <a:cs typeface="Arial" panose="020B0604020202020204" pitchFamily="34" charset="0"/>
              </a:rPr>
              <a:t>, supporting patients who require acute care in their own homes</a:t>
            </a:r>
            <a:r>
              <a:rPr lang="en-US" sz="800" b="0" i="1">
                <a:solidFill>
                  <a:srgbClr val="0070C0"/>
                </a:solidFill>
                <a:effectLst/>
                <a:latin typeface="+mj-lt"/>
                <a:cs typeface="Arial" panose="020B0604020202020204" pitchFamily="34" charset="0"/>
              </a:rPr>
              <a:t>.</a:t>
            </a:r>
            <a:r>
              <a:rPr lang="en-US" sz="800" b="0" i="0">
                <a:solidFill>
                  <a:srgbClr val="0070C0"/>
                </a:solidFill>
                <a:effectLst/>
                <a:latin typeface="+mj-lt"/>
                <a:cs typeface="Arial" panose="020B0604020202020204" pitchFamily="34" charset="0"/>
              </a:rPr>
              <a:t> Experienced specialists in heart failure care will ensure any remote interactions are clinically safe and appropriate, ensuring consideration of individual needs.</a:t>
            </a:r>
          </a:p>
          <a:p>
            <a:pPr algn="just" fontAlgn="base"/>
            <a:endParaRPr lang="en-US" sz="800">
              <a:solidFill>
                <a:srgbClr val="0070C0"/>
              </a:solidFill>
              <a:latin typeface="+mj-lt"/>
              <a:cs typeface="Arial" panose="020B0604020202020204" pitchFamily="34" charset="0"/>
            </a:endParaRPr>
          </a:p>
          <a:p>
            <a:pPr algn="just" fontAlgn="base"/>
            <a:endParaRPr lang="en-US" sz="800" b="0" i="0">
              <a:solidFill>
                <a:srgbClr val="0070C0"/>
              </a:solidFill>
              <a:effectLst/>
              <a:latin typeface="+mj-lt"/>
              <a:cs typeface="Arial" panose="020B0604020202020204" pitchFamily="34" charset="0"/>
            </a:endParaRPr>
          </a:p>
          <a:p>
            <a:pPr algn="just" fontAlgn="base"/>
            <a:endParaRPr lang="en-US" sz="800">
              <a:solidFill>
                <a:srgbClr val="0070C0"/>
              </a:solidFill>
              <a:latin typeface="+mj-lt"/>
              <a:cs typeface="Arial" panose="020B0604020202020204" pitchFamily="34" charset="0"/>
            </a:endParaRPr>
          </a:p>
          <a:p>
            <a:pPr algn="just" fontAlgn="base"/>
            <a:endParaRPr lang="en-US" sz="800" b="0" i="0">
              <a:solidFill>
                <a:srgbClr val="0070C0"/>
              </a:solidFill>
              <a:effectLst/>
              <a:latin typeface="+mj-lt"/>
              <a:cs typeface="Arial" panose="020B0604020202020204" pitchFamily="34" charset="0"/>
            </a:endParaRPr>
          </a:p>
          <a:p>
            <a:pPr algn="just" fontAlgn="base"/>
            <a:endParaRPr lang="en-US" sz="800">
              <a:solidFill>
                <a:srgbClr val="0070C0"/>
              </a:solidFill>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Remote monitoring of Heart Failure parameters - fluid balance , patient activity (in addition to the more usual pacing / rhythm parameters measured by device) - is standard care for patients with devices  locally.   The Heart Failure nurses have worked on this themselves as a team across Lancashire, developing a strong network of cooperation between CPs and nurses and across Lancashire between HFN for other areas . </a:t>
            </a:r>
            <a:br>
              <a:rPr lang="en-US" sz="800">
                <a:solidFill>
                  <a:srgbClr val="0070C0"/>
                </a:solidFill>
                <a:effectLst/>
                <a:latin typeface="+mj-lt"/>
                <a:cs typeface="Arial" panose="020B0604020202020204" pitchFamily="34" charset="0"/>
              </a:rPr>
            </a:br>
            <a:endParaRPr lang="en-US" sz="800">
              <a:solidFill>
                <a:srgbClr val="0070C0"/>
              </a:solidFill>
              <a:effectLst/>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A patient facing app so that the patient  can report on symptoms can be added to the device monitoring -  and is coming on line imminently for a cohort of patients and </a:t>
            </a:r>
            <a:r>
              <a:rPr lang="en-US" sz="800">
                <a:solidFill>
                  <a:srgbClr val="0070C0"/>
                </a:solidFill>
                <a:latin typeface="+mj-lt"/>
                <a:cs typeface="Arial" panose="020B0604020202020204" pitchFamily="34" charset="0"/>
              </a:rPr>
              <a:t>they</a:t>
            </a:r>
            <a:r>
              <a:rPr lang="en-US" sz="800">
                <a:solidFill>
                  <a:srgbClr val="0070C0"/>
                </a:solidFill>
                <a:effectLst/>
                <a:latin typeface="+mj-lt"/>
                <a:cs typeface="Arial" panose="020B0604020202020204" pitchFamily="34" charset="0"/>
              </a:rPr>
              <a:t> are beginning to roll that out using the same HFN / Clinical Professional network, in Fylde Coast first then looking at the opportunity for all through the HFN network.                             </a:t>
            </a:r>
            <a:br>
              <a:rPr lang="en-US" sz="800">
                <a:solidFill>
                  <a:srgbClr val="0070C0"/>
                </a:solidFill>
                <a:effectLst/>
                <a:latin typeface="+mj-lt"/>
                <a:cs typeface="Arial" panose="020B0604020202020204" pitchFamily="34" charset="0"/>
              </a:rPr>
            </a:br>
            <a:endParaRPr lang="en-US" sz="800">
              <a:solidFill>
                <a:srgbClr val="0070C0"/>
              </a:solidFill>
              <a:effectLst/>
              <a:latin typeface="+mj-lt"/>
              <a:cs typeface="Arial" panose="020B0604020202020204" pitchFamily="34" charset="0"/>
            </a:endParaRPr>
          </a:p>
          <a:p>
            <a:pPr algn="just" fontAlgn="base"/>
            <a:r>
              <a:rPr lang="en-US" sz="800">
                <a:solidFill>
                  <a:srgbClr val="0070C0"/>
                </a:solidFill>
                <a:effectLst/>
                <a:latin typeface="+mj-lt"/>
                <a:cs typeface="Arial" panose="020B0604020202020204" pitchFamily="34" charset="0"/>
              </a:rPr>
              <a:t>The ‘HF @home’ Early Adopter Pilot will likely build on this experience by routinely enrolling all new diagnoses onto such a platform, including those without device, for additional support / surveillance. Slowly getting every HF patient on the GP register onto a single platform - analytics advantages will be significant – the potential QI approach to improvement using that data would be very exciting . </a:t>
            </a:r>
          </a:p>
          <a:p>
            <a:pPr algn="just" fontAlgn="base"/>
            <a:br>
              <a:rPr lang="en-US" sz="800">
                <a:solidFill>
                  <a:srgbClr val="0070C0"/>
                </a:solidFill>
                <a:effectLst/>
                <a:latin typeface="+mj-lt"/>
                <a:cs typeface="Arial" panose="020B0604020202020204" pitchFamily="34" charset="0"/>
              </a:rPr>
            </a:br>
            <a:r>
              <a:rPr lang="en-US" sz="800">
                <a:solidFill>
                  <a:srgbClr val="0070C0"/>
                </a:solidFill>
                <a:effectLst/>
                <a:latin typeface="+mj-lt"/>
                <a:cs typeface="Arial" panose="020B0604020202020204" pitchFamily="34" charset="0"/>
              </a:rPr>
              <a:t>Starting in the Blackpool Place Based Partnership location this Early Adopter Pilot is an exciting opportunity.  </a:t>
            </a:r>
            <a:endParaRPr lang="en-US" sz="800" i="0">
              <a:solidFill>
                <a:srgbClr val="0070C0"/>
              </a:solidFill>
              <a:effectLst/>
              <a:latin typeface="+mj-lt"/>
              <a:cs typeface="Arial" panose="020B0604020202020204" pitchFamily="34" charset="0"/>
            </a:endParaRPr>
          </a:p>
        </p:txBody>
      </p:sp>
      <p:pic>
        <p:nvPicPr>
          <p:cNvPr id="13" name="Graphic 12" descr="Person with idea with solid fill">
            <a:extLst>
              <a:ext uri="{FF2B5EF4-FFF2-40B4-BE49-F238E27FC236}">
                <a16:creationId xmlns:a16="http://schemas.microsoft.com/office/drawing/2014/main" id="{B407361B-2E03-1B10-7AA9-3EEB1C7702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6731" y="1116599"/>
            <a:ext cx="511719" cy="511719"/>
          </a:xfrm>
          <a:prstGeom prst="rect">
            <a:avLst/>
          </a:prstGeom>
        </p:spPr>
      </p:pic>
      <p:pic>
        <p:nvPicPr>
          <p:cNvPr id="8" name="Picture 7">
            <a:extLst>
              <a:ext uri="{FF2B5EF4-FFF2-40B4-BE49-F238E27FC236}">
                <a16:creationId xmlns:a16="http://schemas.microsoft.com/office/drawing/2014/main" id="{8177CE79-F15E-A831-68E2-D5590A867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7" name="TextBox 6">
            <a:extLst>
              <a:ext uri="{FF2B5EF4-FFF2-40B4-BE49-F238E27FC236}">
                <a16:creationId xmlns:a16="http://schemas.microsoft.com/office/drawing/2014/main" id="{0F2C267D-FFE7-1ECD-B479-B61B1DFE2E7B}"/>
              </a:ext>
            </a:extLst>
          </p:cNvPr>
          <p:cNvSpPr txBox="1"/>
          <p:nvPr/>
        </p:nvSpPr>
        <p:spPr>
          <a:xfrm>
            <a:off x="6712709" y="992842"/>
            <a:ext cx="4651663" cy="4599104"/>
          </a:xfrm>
          <a:prstGeom prst="rect">
            <a:avLst/>
          </a:prstGeom>
          <a:solidFill>
            <a:schemeClr val="tx2">
              <a:lumMod val="20000"/>
              <a:lumOff val="80000"/>
            </a:schemeClr>
          </a:solidFill>
          <a:ln>
            <a:solidFill>
              <a:srgbClr val="0070C0"/>
            </a:solidFill>
          </a:ln>
          <a:scene3d>
            <a:camera prst="obliqueBottomRight"/>
            <a:lightRig rig="threePt" dir="t"/>
          </a:scene3d>
          <a:sp3d>
            <a:bevelT/>
          </a:sp3d>
        </p:spPr>
        <p:txBody>
          <a:bodyPr wrap="square" numCol="2" spcCol="72000" rtlCol="0">
            <a:noAutofit/>
          </a:bodyPr>
          <a:lstStyle/>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Cardiac </a:t>
            </a: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Rehabilitation</a:t>
            </a:r>
          </a:p>
          <a:p>
            <a:r>
              <a:rPr lang="en-US" sz="14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Pilot</a:t>
            </a:r>
          </a:p>
          <a:p>
            <a:r>
              <a:rPr lang="en-US" sz="1100">
                <a:solidFill>
                  <a:schemeClr val="bg1">
                    <a:lumMod val="50000"/>
                    <a:lumOff val="50000"/>
                  </a:schemeClr>
                </a:solidFill>
                <a:latin typeface="Arial" panose="020B0604020202020204" pitchFamily="34" charset="0"/>
                <a:cs typeface="Arial" panose="020B0604020202020204" pitchFamily="34" charset="0"/>
              </a:rPr>
              <a:t>Morecambe Bay </a:t>
            </a:r>
          </a:p>
          <a:p>
            <a:pPr indent="457200" algn="l"/>
            <a:endParaRPr lang="en-US" sz="1100">
              <a:solidFill>
                <a:schemeClr val="bg1">
                  <a:lumMod val="50000"/>
                  <a:lumOff val="50000"/>
                </a:schemeClr>
              </a:solidFill>
              <a:latin typeface="Arial" panose="020B0604020202020204" pitchFamily="34" charset="0"/>
              <a:cs typeface="Arial" panose="020B0604020202020204" pitchFamily="34" charset="0"/>
            </a:endParaRPr>
          </a:p>
          <a:p>
            <a:pPr algn="l"/>
            <a:r>
              <a:rPr lang="en-US" sz="900" b="0" i="1">
                <a:solidFill>
                  <a:srgbClr val="242424"/>
                </a:solidFill>
                <a:effectLst/>
                <a:latin typeface="Calibri" panose="020F0502020204030204" pitchFamily="34" charset="0"/>
              </a:rPr>
              <a:t>Lancashire and South Cumbria has a population of 1.8m with one of the largest geographical areas being South Cumbria (300,000).  Statistics from the British Heart Foundation show that in South Cumbria 1 in 3 people die from CVD, 27,000 live with CVD and 2,200 are diagnosed with heart failure.  The BACPR Standards and core components state that comprehensive Phase III CR should be offered to priority groups (ACS, coronary revascularization and HF).</a:t>
            </a:r>
            <a:endParaRPr lang="en-US" sz="900" b="0" i="0">
              <a:solidFill>
                <a:srgbClr val="242424"/>
              </a:solidFill>
              <a:effectLst/>
              <a:latin typeface="Calibri" panose="020F0502020204030204" pitchFamily="34" charset="0"/>
            </a:endParaRPr>
          </a:p>
          <a:p>
            <a:pPr marL="457200" algn="l"/>
            <a:r>
              <a:rPr lang="en-US" sz="900" b="0" i="1">
                <a:solidFill>
                  <a:srgbClr val="242424"/>
                </a:solidFill>
                <a:effectLst/>
                <a:latin typeface="Calibri" panose="020F0502020204030204" pitchFamily="34" charset="0"/>
              </a:rPr>
              <a:t> </a:t>
            </a:r>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Phase III CR should meet minimum standards of delivery as outlined by the NACR 7 key performance indicators (KPI) ensuring optimal care.  Currently, no L&amp;SC trust meets all 7 NACR KPIs, further highlighting the service gaps that the L&amp;SC Cardiac Networks mapping survey showed.</a:t>
            </a:r>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 </a:t>
            </a:r>
          </a:p>
          <a:p>
            <a:pPr algn="l"/>
            <a:endParaRPr lang="en-US" sz="900" i="1">
              <a:solidFill>
                <a:srgbClr val="242424"/>
              </a:solidFill>
              <a:latin typeface="Calibri" panose="020F0502020204030204" pitchFamily="34" charset="0"/>
            </a:endParaRPr>
          </a:p>
          <a:p>
            <a:pPr algn="l"/>
            <a:endParaRPr lang="en-US" sz="900" b="0" i="1">
              <a:solidFill>
                <a:srgbClr val="242424"/>
              </a:solidFill>
              <a:effectLst/>
              <a:latin typeface="Calibri" panose="020F0502020204030204" pitchFamily="34" charset="0"/>
            </a:endParaRPr>
          </a:p>
          <a:p>
            <a:pPr algn="l"/>
            <a:endParaRPr lang="en-US" sz="900" i="1">
              <a:solidFill>
                <a:srgbClr val="242424"/>
              </a:solidFill>
              <a:latin typeface="Calibri" panose="020F0502020204030204" pitchFamily="34" charset="0"/>
            </a:endParaRPr>
          </a:p>
          <a:p>
            <a:pPr algn="l"/>
            <a:endParaRPr lang="en-US" sz="900" b="0" i="1">
              <a:solidFill>
                <a:srgbClr val="242424"/>
              </a:solidFill>
              <a:effectLst/>
              <a:latin typeface="Calibri" panose="020F0502020204030204" pitchFamily="34" charset="0"/>
            </a:endParaRPr>
          </a:p>
          <a:p>
            <a:pPr algn="l"/>
            <a:endParaRPr lang="en-US" sz="900" b="0" i="0">
              <a:solidFill>
                <a:srgbClr val="242424"/>
              </a:solidFill>
              <a:effectLst/>
              <a:latin typeface="Calibri" panose="020F0502020204030204" pitchFamily="34" charset="0"/>
            </a:endParaRPr>
          </a:p>
          <a:p>
            <a:pPr algn="l"/>
            <a:r>
              <a:rPr lang="en-US" sz="900" b="0" i="1">
                <a:solidFill>
                  <a:srgbClr val="242424"/>
                </a:solidFill>
                <a:effectLst/>
                <a:latin typeface="Calibri" panose="020F0502020204030204" pitchFamily="34" charset="0"/>
              </a:rPr>
              <a:t>Within the pilot we are running, we will be looking to ensure that our CR Phase III services can;-</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Accept heart failure patients</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face-to-face CR</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Digital Home Based CR</a:t>
            </a:r>
            <a:endParaRPr lang="en-US" sz="900" b="0" i="0">
              <a:solidFill>
                <a:srgbClr val="242424"/>
              </a:solidFill>
              <a:effectLst/>
              <a:latin typeface="Calibri" panose="020F0502020204030204" pitchFamily="34" charset="0"/>
            </a:endParaRPr>
          </a:p>
          <a:p>
            <a:pPr marL="273050" algn="l"/>
            <a:r>
              <a:rPr lang="en-US" sz="900" b="0" i="0">
                <a:solidFill>
                  <a:srgbClr val="242424"/>
                </a:solidFill>
                <a:effectLst/>
                <a:latin typeface="Symbol" panose="05050102010706020507" pitchFamily="18" charset="2"/>
              </a:rPr>
              <a:t>·</a:t>
            </a:r>
            <a:r>
              <a:rPr lang="en-US" sz="400" b="0" i="0">
                <a:solidFill>
                  <a:srgbClr val="242424"/>
                </a:solidFill>
                <a:effectLst/>
                <a:latin typeface="Times New Roman" panose="02020603050405020304" pitchFamily="18" charset="0"/>
              </a:rPr>
              <a:t>         </a:t>
            </a:r>
            <a:r>
              <a:rPr lang="en-US" sz="900" b="0" i="1">
                <a:solidFill>
                  <a:srgbClr val="242424"/>
                </a:solidFill>
                <a:effectLst/>
                <a:latin typeface="Calibri" panose="020F0502020204030204" pitchFamily="34" charset="0"/>
              </a:rPr>
              <a:t>Provide a hybrid model of CR</a:t>
            </a:r>
            <a:endParaRPr lang="en-US" sz="900" b="0" i="0">
              <a:solidFill>
                <a:srgbClr val="242424"/>
              </a:solidFill>
              <a:effectLst/>
              <a:latin typeface="Calibri" panose="020F050202020403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900">
              <a:solidFill>
                <a:schemeClr val="accent1">
                  <a:lumMod val="75000"/>
                </a:schemeClr>
              </a:solidFill>
              <a:latin typeface="-apple-system"/>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200" b="1">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Graphic 9" descr="Person with idea with solid fill">
            <a:extLst>
              <a:ext uri="{FF2B5EF4-FFF2-40B4-BE49-F238E27FC236}">
                <a16:creationId xmlns:a16="http://schemas.microsoft.com/office/drawing/2014/main" id="{FCF80465-5D3F-3A92-7D5D-613A521FC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5301" y="1139672"/>
            <a:ext cx="528620" cy="528620"/>
          </a:xfrm>
          <a:prstGeom prst="rect">
            <a:avLst/>
          </a:prstGeom>
        </p:spPr>
      </p:pic>
      <p:pic>
        <p:nvPicPr>
          <p:cNvPr id="4" name="Picture 3">
            <a:extLst>
              <a:ext uri="{FF2B5EF4-FFF2-40B4-BE49-F238E27FC236}">
                <a16:creationId xmlns:a16="http://schemas.microsoft.com/office/drawing/2014/main" id="{591A8F89-13D3-E3DF-9403-3F72463E7A51}"/>
              </a:ext>
            </a:extLst>
          </p:cNvPr>
          <p:cNvPicPr>
            <a:picLocks noChangeAspect="1"/>
          </p:cNvPicPr>
          <p:nvPr/>
        </p:nvPicPr>
        <p:blipFill>
          <a:blip r:embed="rId6"/>
          <a:stretch>
            <a:fillRect/>
          </a:stretch>
        </p:blipFill>
        <p:spPr>
          <a:xfrm>
            <a:off x="9038540" y="2276871"/>
            <a:ext cx="2066601" cy="2749911"/>
          </a:xfrm>
          <a:prstGeom prst="rect">
            <a:avLst/>
          </a:prstGeom>
        </p:spPr>
      </p:pic>
    </p:spTree>
    <p:extLst>
      <p:ext uri="{BB962C8B-B14F-4D97-AF65-F5344CB8AC3E}">
        <p14:creationId xmlns:p14="http://schemas.microsoft.com/office/powerpoint/2010/main" val="2173108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04240" y="6134944"/>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1000067"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25</a:t>
            </a:fld>
            <a:endParaRPr lang="en-GB"/>
          </a:p>
        </p:txBody>
      </p:sp>
      <p:sp>
        <p:nvSpPr>
          <p:cNvPr id="8" name="TextBox 7">
            <a:extLst>
              <a:ext uri="{FF2B5EF4-FFF2-40B4-BE49-F238E27FC236}">
                <a16:creationId xmlns:a16="http://schemas.microsoft.com/office/drawing/2014/main" id="{9050C0F8-AAB8-64ED-87DF-6FD247747070}"/>
              </a:ext>
            </a:extLst>
          </p:cNvPr>
          <p:cNvSpPr txBox="1"/>
          <p:nvPr/>
        </p:nvSpPr>
        <p:spPr>
          <a:xfrm>
            <a:off x="642135" y="291764"/>
            <a:ext cx="10003732" cy="461665"/>
          </a:xfrm>
          <a:prstGeom prst="rect">
            <a:avLst/>
          </a:prstGeom>
          <a:noFill/>
        </p:spPr>
        <p:txBody>
          <a:bodyPr wrap="square" rtlCol="0">
            <a:spAutoFit/>
          </a:bodyPr>
          <a:lstStyle/>
          <a:p>
            <a:r>
              <a:rPr lang="en-US" sz="2400" b="1">
                <a:solidFill>
                  <a:srgbClr val="92D050"/>
                </a:solidFill>
                <a:effectLst>
                  <a:outerShdw blurRad="38100" dist="38100" dir="2700000" algn="tl">
                    <a:srgbClr val="000000">
                      <a:alpha val="43137"/>
                    </a:srgbClr>
                  </a:outerShdw>
                </a:effectLst>
                <a:latin typeface="+mj-lt"/>
                <a:ea typeface="Gadugi" panose="020B0502040204020203" pitchFamily="34" charset="0"/>
              </a:rPr>
              <a:t>Stage 3:   Surveillance and Escalation: Advanced Therapies</a:t>
            </a:r>
            <a:endParaRPr lang="en-GB" sz="2400" b="1">
              <a:solidFill>
                <a:srgbClr val="92D050"/>
              </a:solidFill>
              <a:effectLst>
                <a:outerShdw blurRad="38100" dist="38100" dir="2700000" algn="tl">
                  <a:srgbClr val="000000">
                    <a:alpha val="43137"/>
                  </a:srgbClr>
                </a:outerShdw>
              </a:effectLst>
              <a:latin typeface="+mj-lt"/>
              <a:ea typeface="Gadugi" panose="020B0502040204020203" pitchFamily="34" charset="0"/>
            </a:endParaRPr>
          </a:p>
        </p:txBody>
      </p:sp>
      <p:sp>
        <p:nvSpPr>
          <p:cNvPr id="6" name="TextBox 5">
            <a:extLst>
              <a:ext uri="{FF2B5EF4-FFF2-40B4-BE49-F238E27FC236}">
                <a16:creationId xmlns:a16="http://schemas.microsoft.com/office/drawing/2014/main" id="{99951620-9070-6364-B778-CDABDD08E3B5}"/>
              </a:ext>
            </a:extLst>
          </p:cNvPr>
          <p:cNvSpPr txBox="1"/>
          <p:nvPr/>
        </p:nvSpPr>
        <p:spPr>
          <a:xfrm>
            <a:off x="3048000" y="3244334"/>
            <a:ext cx="6096000" cy="369332"/>
          </a:xfrm>
          <a:prstGeom prst="rect">
            <a:avLst/>
          </a:prstGeom>
          <a:noFill/>
        </p:spPr>
        <p:txBody>
          <a:bodyPr wrap="square">
            <a:spAutoFit/>
          </a:bodyPr>
          <a:lstStyle/>
          <a:p>
            <a:pPr marL="107950">
              <a:spcBef>
                <a:spcPts val="630"/>
              </a:spcBef>
              <a:spcAft>
                <a:spcPts val="0"/>
              </a:spcAft>
            </a:pPr>
            <a:r>
              <a:rPr lang="en-US" sz="1800" b="1">
                <a:solidFill>
                  <a:srgbClr val="FFFFFF"/>
                </a:solidFill>
                <a:effectLst/>
                <a:latin typeface="Century Gothic" panose="020B0502020202020204" pitchFamily="34" charset="0"/>
                <a:ea typeface="Calibri" panose="020F0502020204030204" pitchFamily="34" charset="0"/>
              </a:rPr>
              <a:t>Conventional criteria for heart transplantation</a:t>
            </a:r>
            <a:endParaRPr lang="en-GB" sz="2000">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E9199D54-664C-9A43-EA73-52FE1159CEEF}"/>
              </a:ext>
            </a:extLst>
          </p:cNvPr>
          <p:cNvSpPr txBox="1"/>
          <p:nvPr/>
        </p:nvSpPr>
        <p:spPr>
          <a:xfrm>
            <a:off x="642135" y="876539"/>
            <a:ext cx="10702934" cy="4735590"/>
          </a:xfrm>
          <a:prstGeom prst="rect">
            <a:avLst/>
          </a:prstGeom>
          <a:gradFill>
            <a:gsLst>
              <a:gs pos="100000">
                <a:schemeClr val="tx1"/>
              </a:gs>
              <a:gs pos="100000">
                <a:srgbClr val="CCFF33"/>
              </a:gs>
            </a:gsLst>
          </a:gradFill>
          <a:ln>
            <a:solidFill>
              <a:schemeClr val="tx1">
                <a:alpha val="60000"/>
              </a:schemeClr>
            </a:solidFill>
          </a:ln>
        </p:spPr>
        <p:style>
          <a:lnRef idx="1">
            <a:schemeClr val="accent6"/>
          </a:lnRef>
          <a:fillRef idx="2">
            <a:schemeClr val="accent6"/>
          </a:fillRef>
          <a:effectRef idx="1">
            <a:schemeClr val="accent6"/>
          </a:effectRef>
          <a:fontRef idx="minor">
            <a:schemeClr val="dk1"/>
          </a:fontRef>
        </p:style>
        <p:txBody>
          <a:bodyPr wrap="none" numCol="3" spcCol="180000">
            <a:normAutofit/>
          </a:bodyPr>
          <a:lstStyle/>
          <a:p>
            <a:pPr algn="just"/>
            <a:r>
              <a:rPr lang="en-GB" sz="1100" b="1">
                <a:solidFill>
                  <a:srgbClr val="92D050"/>
                </a:solidFill>
                <a:latin typeface="Arial" panose="020B0604020202020204" pitchFamily="34" charset="0"/>
                <a:cs typeface="Arial" panose="020B0604020202020204" pitchFamily="34" charset="0"/>
              </a:rPr>
              <a:t>Conventional criteria for heart transplantation</a:t>
            </a:r>
          </a:p>
          <a:p>
            <a:pPr algn="just"/>
            <a:endParaRPr lang="en-GB" sz="1100" b="1">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GB" sz="900">
                <a:latin typeface="Arial" panose="020B0604020202020204" pitchFamily="34" charset="0"/>
                <a:cs typeface="Arial" panose="020B0604020202020204" pitchFamily="34" charset="0"/>
              </a:rPr>
              <a:t>Impaired LV systolic function</a:t>
            </a:r>
          </a:p>
          <a:p>
            <a:pPr marL="171450" indent="-171450" algn="just">
              <a:buBlip>
                <a:blip r:embed="rId2">
                  <a:extLst>
                    <a:ext uri="{96DAC541-7B7A-43D3-8B79-37D633B846F1}">
                      <asvg:svgBlip xmlns:asvg="http://schemas.microsoft.com/office/drawing/2016/SVG/main" r:embed="rId3"/>
                    </a:ext>
                  </a:extLst>
                </a:blip>
              </a:buBlip>
            </a:pPr>
            <a:r>
              <a:rPr lang="en-GB" sz="900">
                <a:latin typeface="Arial" panose="020B0604020202020204" pitchFamily="34" charset="0"/>
                <a:cs typeface="Arial" panose="020B0604020202020204" pitchFamily="34" charset="0"/>
              </a:rPr>
              <a:t>NYHA III (</a:t>
            </a:r>
            <a:r>
              <a:rPr lang="en-GB" sz="900" err="1">
                <a:latin typeface="Arial" panose="020B0604020202020204" pitchFamily="34" charset="0"/>
                <a:cs typeface="Arial" panose="020B0604020202020204" pitchFamily="34" charset="0"/>
              </a:rPr>
              <a:t>eg</a:t>
            </a:r>
            <a:r>
              <a:rPr lang="en-GB" sz="900">
                <a:latin typeface="Arial" panose="020B0604020202020204" pitchFamily="34" charset="0"/>
                <a:cs typeface="Arial" panose="020B0604020202020204" pitchFamily="34" charset="0"/>
              </a:rPr>
              <a:t>, patient cannot climb one fight of stairs without symptoms) or IV symptoms</a:t>
            </a:r>
          </a:p>
          <a:p>
            <a:pPr marL="171450" indent="-171450" algn="just">
              <a:buBlip>
                <a:blip r:embed="rId2">
                  <a:extLst>
                    <a:ext uri="{96DAC541-7B7A-43D3-8B79-37D633B846F1}">
                      <asvg:svgBlip xmlns:asvg="http://schemas.microsoft.com/office/drawing/2016/SVG/main" r:embed="rId3"/>
                    </a:ext>
                  </a:extLst>
                </a:blip>
              </a:buBlip>
            </a:pPr>
            <a:r>
              <a:rPr lang="en-GB" sz="900">
                <a:latin typeface="Arial" panose="020B0604020202020204" pitchFamily="34" charset="0"/>
                <a:cs typeface="Arial" panose="020B0604020202020204" pitchFamily="34" charset="0"/>
              </a:rPr>
              <a:t>Receiving optimal medical treatment (including target or maximum tolerated doses of b-adrenergic antagonists, ACE inhibitors and aldosterone antagonists)</a:t>
            </a:r>
          </a:p>
          <a:p>
            <a:pPr marL="171450" indent="-171450" algn="just">
              <a:buBlip>
                <a:blip r:embed="rId2">
                  <a:extLst>
                    <a:ext uri="{96DAC541-7B7A-43D3-8B79-37D633B846F1}">
                      <asvg:svgBlip xmlns:asvg="http://schemas.microsoft.com/office/drawing/2016/SVG/main" r:embed="rId3"/>
                    </a:ext>
                  </a:extLst>
                </a:blip>
              </a:buBlip>
            </a:pPr>
            <a:r>
              <a:rPr lang="en-GB" sz="900">
                <a:latin typeface="Arial" panose="020B0604020202020204" pitchFamily="34" charset="0"/>
                <a:cs typeface="Arial" panose="020B0604020202020204" pitchFamily="34" charset="0"/>
              </a:rPr>
              <a:t>CRT device implanted (if indicated). </a:t>
            </a:r>
          </a:p>
          <a:p>
            <a:pPr marL="171450" indent="-171450" algn="just">
              <a:buBlip>
                <a:blip r:embed="rId2">
                  <a:extLst>
                    <a:ext uri="{96DAC541-7B7A-43D3-8B79-37D633B846F1}">
                      <asvg:svgBlip xmlns:asvg="http://schemas.microsoft.com/office/drawing/2016/SVG/main" r:embed="rId3"/>
                    </a:ext>
                  </a:extLst>
                </a:blip>
              </a:buBlip>
            </a:pPr>
            <a:r>
              <a:rPr lang="en-GB" sz="900">
                <a:latin typeface="Arial" panose="020B0604020202020204" pitchFamily="34" charset="0"/>
                <a:cs typeface="Arial" panose="020B0604020202020204" pitchFamily="34" charset="0"/>
              </a:rPr>
              <a:t>Evidence of a poor prognosis, for example:</a:t>
            </a:r>
          </a:p>
          <a:p>
            <a:pPr lvl="1" algn="just"/>
            <a:r>
              <a:rPr lang="en-GB" sz="900" err="1">
                <a:latin typeface="Arial" panose="020B0604020202020204" pitchFamily="34" charset="0"/>
                <a:cs typeface="Arial" panose="020B0604020202020204" pitchFamily="34" charset="0"/>
              </a:rPr>
              <a:t>i</a:t>
            </a:r>
            <a:r>
              <a:rPr lang="en-GB" sz="900">
                <a:latin typeface="Arial" panose="020B0604020202020204" pitchFamily="34" charset="0"/>
                <a:cs typeface="Arial" panose="020B0604020202020204" pitchFamily="34" charset="0"/>
              </a:rPr>
              <a:t> Cardiorespiratory exercise testing (VO2 max &lt;12 ml/kg/min if on b-  blockade, &lt;14 ml/kg/min if not on b-blockade, ensuring respiratory quotient ≥1.05)</a:t>
            </a:r>
          </a:p>
          <a:p>
            <a:pPr lvl="1" algn="just"/>
            <a:r>
              <a:rPr lang="en-GB" sz="900">
                <a:latin typeface="Arial" panose="020B0604020202020204" pitchFamily="34" charset="0"/>
                <a:cs typeface="Arial" panose="020B0604020202020204" pitchFamily="34" charset="0"/>
              </a:rPr>
              <a:t>ii Markedly elevated BNP (or NT-</a:t>
            </a:r>
            <a:r>
              <a:rPr lang="en-GB" sz="900" err="1">
                <a:latin typeface="Arial" panose="020B0604020202020204" pitchFamily="34" charset="0"/>
                <a:cs typeface="Arial" panose="020B0604020202020204" pitchFamily="34" charset="0"/>
              </a:rPr>
              <a:t>proBNP</a:t>
            </a:r>
            <a:r>
              <a:rPr lang="en-GB" sz="900">
                <a:latin typeface="Arial" panose="020B0604020202020204" pitchFamily="34" charset="0"/>
                <a:cs typeface="Arial" panose="020B0604020202020204" pitchFamily="34" charset="0"/>
              </a:rPr>
              <a:t>) serum levels despite full GDMT</a:t>
            </a:r>
          </a:p>
          <a:p>
            <a:pPr lvl="1" algn="just"/>
            <a:r>
              <a:rPr lang="en-GB" sz="900">
                <a:latin typeface="Arial" panose="020B0604020202020204" pitchFamily="34" charset="0"/>
                <a:cs typeface="Arial" panose="020B0604020202020204" pitchFamily="34" charset="0"/>
              </a:rPr>
              <a:t>iii Established composite prognostic scoring system, such as the HFSS or SHFM</a:t>
            </a:r>
          </a:p>
          <a:p>
            <a:pPr algn="just"/>
            <a:endParaRPr lang="en-GB" sz="900">
              <a:latin typeface="Arial" panose="020B0604020202020204" pitchFamily="34" charset="0"/>
              <a:cs typeface="Arial" panose="020B0604020202020204" pitchFamily="34" charset="0"/>
            </a:endParaRPr>
          </a:p>
          <a:p>
            <a:pPr algn="just"/>
            <a:r>
              <a:rPr lang="en-GB" sz="800" i="1">
                <a:solidFill>
                  <a:schemeClr val="accent4">
                    <a:lumMod val="75000"/>
                  </a:schemeClr>
                </a:solidFill>
                <a:latin typeface="Arial" panose="020B0604020202020204" pitchFamily="34" charset="0"/>
                <a:cs typeface="Arial" panose="020B0604020202020204" pitchFamily="34" charset="0"/>
              </a:rPr>
              <a:t>BNP, B-type natriuretic peptide; CRT, cardiac resynchronisation therapy; HFSS, Heart Failure Survival Score; LV, left ventricular; NT-</a:t>
            </a:r>
            <a:r>
              <a:rPr lang="en-GB" sz="800" i="1" err="1">
                <a:solidFill>
                  <a:schemeClr val="accent4">
                    <a:lumMod val="75000"/>
                  </a:schemeClr>
                </a:solidFill>
                <a:latin typeface="Arial" panose="020B0604020202020204" pitchFamily="34" charset="0"/>
                <a:cs typeface="Arial" panose="020B0604020202020204" pitchFamily="34" charset="0"/>
              </a:rPr>
              <a:t>proBNP</a:t>
            </a:r>
            <a:r>
              <a:rPr lang="en-GB" sz="800" i="1">
                <a:solidFill>
                  <a:schemeClr val="accent4">
                    <a:lumMod val="75000"/>
                  </a:schemeClr>
                </a:solidFill>
                <a:latin typeface="Arial" panose="020B0604020202020204" pitchFamily="34" charset="0"/>
                <a:cs typeface="Arial" panose="020B0604020202020204" pitchFamily="34" charset="0"/>
              </a:rPr>
              <a:t>, N-terminal pro-B-type natriuretic peptide; NYHA class IV, New York Heart Association; SHFM, Seattle Heart Failure Model.</a:t>
            </a:r>
          </a:p>
          <a:p>
            <a:pPr algn="just"/>
            <a:endParaRPr lang="en-GB" sz="900">
              <a:solidFill>
                <a:srgbClr val="92D050"/>
              </a:solidFill>
              <a:latin typeface="Arial" panose="020B0604020202020204" pitchFamily="34" charset="0"/>
              <a:cs typeface="Arial" panose="020B0604020202020204" pitchFamily="34" charset="0"/>
            </a:endParaRPr>
          </a:p>
          <a:p>
            <a:pPr algn="just"/>
            <a:r>
              <a:rPr lang="en-GB" sz="1100" b="1">
                <a:solidFill>
                  <a:srgbClr val="92D050"/>
                </a:solidFill>
                <a:latin typeface="Arial" panose="020B0604020202020204" pitchFamily="34" charset="0"/>
                <a:cs typeface="Arial" panose="020B0604020202020204" pitchFamily="34" charset="0"/>
              </a:rPr>
              <a:t>Uncommon indications for transplantation</a:t>
            </a:r>
          </a:p>
          <a:p>
            <a:pPr algn="just"/>
            <a:endParaRPr lang="en-GB" sz="900" b="1">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Persistent haemodynamically  compromising ventricular arrhythmias, refractory to all usual therapies (including antiarrhythmic drugs, catheter ablation, electrical device treatment, revascularisation)</a:t>
            </a:r>
          </a:p>
          <a:p>
            <a:pPr marL="171450" indent="-171450" algn="just">
              <a:buBlip>
                <a:blip r:embed="rId2">
                  <a:extLst>
                    <a:ext uri="{96DAC541-7B7A-43D3-8B79-37D633B846F1}">
                      <asvg:svgBlip xmlns:asvg="http://schemas.microsoft.com/office/drawing/2016/SVG/main" r:embed="rId3"/>
                    </a:ext>
                  </a:extLst>
                </a:blip>
              </a:buBlip>
            </a:pPr>
            <a:endParaRPr lang="en-US" sz="90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endParaRPr lang="en-US" sz="900">
              <a:latin typeface="Arial" panose="020B0604020202020204" pitchFamily="34" charset="0"/>
              <a:cs typeface="Arial" panose="020B0604020202020204" pitchFamily="34" charset="0"/>
            </a:endParaRPr>
          </a:p>
          <a:p>
            <a:pPr algn="just"/>
            <a:endParaRPr lang="en-US" sz="900">
              <a:latin typeface="Arial" panose="020B0604020202020204" pitchFamily="34" charset="0"/>
              <a:cs typeface="Arial" panose="020B0604020202020204" pitchFamily="34" charset="0"/>
            </a:endParaRPr>
          </a:p>
          <a:p>
            <a:pPr algn="just"/>
            <a:endParaRPr lang="en-US" sz="90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Refractory angina, where there is clear objective evidence of recurrent significant (debilitating) myocardial ischaemia that is not amenable to conventional treatment (including all forms of revascularisation and full anti-anginal treatment)</a:t>
            </a:r>
          </a:p>
          <a:p>
            <a:pPr algn="just"/>
            <a:endParaRPr lang="en-US" sz="90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Restrictive and hypertrophic cardiomyopathy with persisting NYHA III or IV symptoms refractory to conventional treatment and/or recurrent admissions with decompensated HF. Patients should have clear echocardiographic evidence of restrictive filling that can be confirmed by invasive hemodynamic studies, and the etiology should be clearly identified to ascertain the presence of a systemic disease and the risk for recurrence following transplantation</a:t>
            </a:r>
          </a:p>
          <a:p>
            <a:pPr algn="just"/>
            <a:endParaRPr lang="en-GB" sz="900">
              <a:latin typeface="Arial" panose="020B0604020202020204" pitchFamily="34" charset="0"/>
              <a:cs typeface="Arial" panose="020B0604020202020204" pitchFamily="34" charset="0"/>
            </a:endParaRPr>
          </a:p>
          <a:p>
            <a:pPr algn="just"/>
            <a:r>
              <a:rPr lang="en-US" sz="800" i="1">
                <a:solidFill>
                  <a:schemeClr val="accent4">
                    <a:lumMod val="75000"/>
                  </a:schemeClr>
                </a:solidFill>
                <a:latin typeface="Arial" panose="020B0604020202020204" pitchFamily="34" charset="0"/>
                <a:cs typeface="Arial" panose="020B0604020202020204" pitchFamily="34" charset="0"/>
              </a:rPr>
              <a:t>HF, heart failure; NYHA class IV, New York Heart Association</a:t>
            </a:r>
            <a:r>
              <a:rPr lang="en-US" sz="900" i="1">
                <a:solidFill>
                  <a:srgbClr val="0070C0"/>
                </a:solidFill>
                <a:latin typeface="Arial" panose="020B0604020202020204" pitchFamily="34" charset="0"/>
                <a:cs typeface="Arial" panose="020B0604020202020204" pitchFamily="34" charset="0"/>
              </a:rPr>
              <a:t>.</a:t>
            </a:r>
          </a:p>
          <a:p>
            <a:pPr algn="just"/>
            <a:endParaRPr lang="en-US" sz="900">
              <a:solidFill>
                <a:schemeClr val="accent2">
                  <a:lumMod val="50000"/>
                </a:schemeClr>
              </a:solidFill>
              <a:latin typeface="Arial" panose="020B0604020202020204" pitchFamily="34" charset="0"/>
              <a:cs typeface="Arial" panose="020B0604020202020204" pitchFamily="34" charset="0"/>
            </a:endParaRPr>
          </a:p>
          <a:p>
            <a:pPr algn="just"/>
            <a:r>
              <a:rPr lang="en-GB" sz="1100" b="1">
                <a:solidFill>
                  <a:srgbClr val="92D050"/>
                </a:solidFill>
                <a:latin typeface="Arial" panose="020B0604020202020204" pitchFamily="34" charset="0"/>
                <a:cs typeface="Arial" panose="020B0604020202020204" pitchFamily="34" charset="0"/>
              </a:rPr>
              <a:t>Clinical indicators that should prompt consideration for referral</a:t>
            </a:r>
          </a:p>
          <a:p>
            <a:pPr algn="just"/>
            <a:endParaRPr lang="en-GB" sz="1100" b="1">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Two or more admissions for treatment of decompensated HF within the last 12 months</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Persistent clinical evidence of overt heart failure after optimised medical treatment</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Calculated SHFM score indicating a ≥20% 1-year mortality</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Echocardiographic evidence of right ventricular dysfunction or increasing pulmonary artery pressure on optimal treatment (aim to refer before the PA systolic pressure exceeds 50 mm Hg)</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Anaemia, involuntary weight loss, liver dysfunction or </a:t>
            </a:r>
            <a:r>
              <a:rPr lang="en-US" sz="900" err="1">
                <a:latin typeface="Arial" panose="020B0604020202020204" pitchFamily="34" charset="0"/>
                <a:cs typeface="Arial" panose="020B0604020202020204" pitchFamily="34" charset="0"/>
              </a:rPr>
              <a:t>hyponatraemia</a:t>
            </a:r>
            <a:r>
              <a:rPr lang="en-US" sz="900">
                <a:latin typeface="Arial" panose="020B0604020202020204" pitchFamily="34" charset="0"/>
                <a:cs typeface="Arial" panose="020B0604020202020204" pitchFamily="34" charset="0"/>
              </a:rPr>
              <a:t> attributable to heart failure</a:t>
            </a:r>
          </a:p>
          <a:p>
            <a:pPr marL="171450" indent="-171450" algn="just">
              <a:buBlip>
                <a:blip r:embed="rId2">
                  <a:extLst>
                    <a:ext uri="{96DAC541-7B7A-43D3-8B79-37D633B846F1}">
                      <asvg:svgBlip xmlns:asvg="http://schemas.microsoft.com/office/drawing/2016/SVG/main" r:embed="rId3"/>
                    </a:ext>
                  </a:extLst>
                </a:blip>
              </a:buBlip>
            </a:pPr>
            <a:endParaRPr lang="en-US" sz="900">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Deteriorating renal function attributable to heart failure or inability to tolerate diuretic dosages sufficient to clear congestion without change in renal function (aim to refer before creatinine clearance  falls below 50 ml/min or the eGFR falls below 40 ml/ min/1.73m2)</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Significant episodes of ventricular arrhythmia despite full drug and electrophysiology/device treatment</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Increasing plasma BNP or NT-</a:t>
            </a:r>
            <a:r>
              <a:rPr lang="en-US" sz="900" err="1">
                <a:latin typeface="Arial" panose="020B0604020202020204" pitchFamily="34" charset="0"/>
                <a:cs typeface="Arial" panose="020B0604020202020204" pitchFamily="34" charset="0"/>
              </a:rPr>
              <a:t>proBNP</a:t>
            </a:r>
            <a:r>
              <a:rPr lang="en-US" sz="900">
                <a:latin typeface="Arial" panose="020B0604020202020204" pitchFamily="34" charset="0"/>
                <a:cs typeface="Arial" panose="020B0604020202020204" pitchFamily="34" charset="0"/>
              </a:rPr>
              <a:t> levels despite adequate HF treatment</a:t>
            </a:r>
          </a:p>
          <a:p>
            <a:pPr algn="just"/>
            <a:endParaRPr lang="en-US" sz="900">
              <a:latin typeface="Arial" panose="020B0604020202020204" pitchFamily="34" charset="0"/>
              <a:cs typeface="Arial" panose="020B0604020202020204" pitchFamily="34" charset="0"/>
            </a:endParaRPr>
          </a:p>
          <a:p>
            <a:pPr algn="just"/>
            <a:r>
              <a:rPr lang="en-GB" sz="800" i="1">
                <a:solidFill>
                  <a:schemeClr val="accent4">
                    <a:lumMod val="75000"/>
                  </a:schemeClr>
                </a:solidFill>
                <a:latin typeface="Arial" panose="020B0604020202020204" pitchFamily="34" charset="0"/>
                <a:cs typeface="Arial" panose="020B0604020202020204" pitchFamily="34" charset="0"/>
              </a:rPr>
              <a:t>BNP, B-type natriuretic peptide; HF, heart failure; eGFR, estimated glomerular filtration rate; NT-</a:t>
            </a:r>
            <a:r>
              <a:rPr lang="en-GB" sz="800" i="1" err="1">
                <a:solidFill>
                  <a:schemeClr val="accent4">
                    <a:lumMod val="75000"/>
                  </a:schemeClr>
                </a:solidFill>
                <a:latin typeface="Arial" panose="020B0604020202020204" pitchFamily="34" charset="0"/>
                <a:cs typeface="Arial" panose="020B0604020202020204" pitchFamily="34" charset="0"/>
              </a:rPr>
              <a:t>proBNP</a:t>
            </a:r>
            <a:r>
              <a:rPr lang="en-GB" sz="800" i="1">
                <a:solidFill>
                  <a:schemeClr val="accent4">
                    <a:lumMod val="75000"/>
                  </a:schemeClr>
                </a:solidFill>
                <a:latin typeface="Arial" panose="020B0604020202020204" pitchFamily="34" charset="0"/>
                <a:cs typeface="Arial" panose="020B0604020202020204" pitchFamily="34" charset="0"/>
              </a:rPr>
              <a:t>, N-terminal pro-</a:t>
            </a:r>
            <a:r>
              <a:rPr lang="en-GB" sz="800" i="1" err="1">
                <a:solidFill>
                  <a:schemeClr val="accent4">
                    <a:lumMod val="75000"/>
                  </a:schemeClr>
                </a:solidFill>
                <a:latin typeface="Arial" panose="020B0604020202020204" pitchFamily="34" charset="0"/>
                <a:cs typeface="Arial" panose="020B0604020202020204" pitchFamily="34" charset="0"/>
              </a:rPr>
              <a:t>Btype</a:t>
            </a:r>
            <a:r>
              <a:rPr lang="en-GB" sz="800" i="1">
                <a:solidFill>
                  <a:schemeClr val="accent4">
                    <a:lumMod val="75000"/>
                  </a:schemeClr>
                </a:solidFill>
                <a:latin typeface="Arial" panose="020B0604020202020204" pitchFamily="34" charset="0"/>
                <a:cs typeface="Arial" panose="020B0604020202020204" pitchFamily="34" charset="0"/>
              </a:rPr>
              <a:t> natriuretic peptide; PA, pulmonary artery; SHFM, Seattle Heart Failure Model.</a:t>
            </a:r>
          </a:p>
          <a:p>
            <a:pPr algn="just"/>
            <a:endParaRPr lang="en-GB" sz="900" i="1">
              <a:solidFill>
                <a:srgbClr val="0070C0"/>
              </a:solidFill>
              <a:latin typeface="Arial" panose="020B0604020202020204" pitchFamily="34" charset="0"/>
              <a:cs typeface="Arial" panose="020B0604020202020204" pitchFamily="34" charset="0"/>
            </a:endParaRPr>
          </a:p>
          <a:p>
            <a:pPr algn="just"/>
            <a:endParaRPr lang="en-GB" sz="1100" i="1">
              <a:solidFill>
                <a:srgbClr val="0070C0"/>
              </a:solidFill>
              <a:latin typeface="Arial" panose="020B0604020202020204" pitchFamily="34" charset="0"/>
              <a:cs typeface="Arial" panose="020B0604020202020204" pitchFamily="34" charset="0"/>
            </a:endParaRPr>
          </a:p>
          <a:p>
            <a:pPr algn="just"/>
            <a:r>
              <a:rPr lang="en-US" sz="1100">
                <a:solidFill>
                  <a:srgbClr val="92D050"/>
                </a:solidFill>
                <a:latin typeface="Arial" panose="020B0604020202020204" pitchFamily="34" charset="0"/>
                <a:cs typeface="Arial" panose="020B0604020202020204" pitchFamily="34" charset="0"/>
              </a:rPr>
              <a:t> </a:t>
            </a:r>
            <a:r>
              <a:rPr lang="en-US" sz="1100" b="1">
                <a:solidFill>
                  <a:srgbClr val="92D050"/>
                </a:solidFill>
                <a:latin typeface="Arial" panose="020B0604020202020204" pitchFamily="34" charset="0"/>
                <a:cs typeface="Arial" panose="020B0604020202020204" pitchFamily="34" charset="0"/>
              </a:rPr>
              <a:t>Indications for urgent inpatient referral</a:t>
            </a:r>
          </a:p>
          <a:p>
            <a:pPr algn="just"/>
            <a:endParaRPr lang="en-GB" sz="1100" b="1">
              <a:solidFill>
                <a:schemeClr val="accent4"/>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Requirement of continuous inotrope infusion (or/ and intra-aortic balloon pump (IABP)) to prevent multiorgan failure</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No scope for revascularisation in the setting of ongoing coronary ischaemia</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Persisting circulatory shock due to a primary cardiac disorder</a:t>
            </a:r>
          </a:p>
          <a:p>
            <a:pPr marL="171450" indent="-171450" algn="just">
              <a:buBlip>
                <a:blip r:embed="rId2">
                  <a:extLst>
                    <a:ext uri="{96DAC541-7B7A-43D3-8B79-37D633B846F1}">
                      <asvg:svgBlip xmlns:asvg="http://schemas.microsoft.com/office/drawing/2016/SVG/main" r:embed="rId3"/>
                    </a:ext>
                  </a:extLst>
                </a:blip>
              </a:buBlip>
            </a:pPr>
            <a:r>
              <a:rPr lang="en-US" sz="900">
                <a:latin typeface="Arial" panose="020B0604020202020204" pitchFamily="34" charset="0"/>
                <a:cs typeface="Arial" panose="020B0604020202020204" pitchFamily="34" charset="0"/>
              </a:rPr>
              <a:t>An absence of contraindications to transplantation</a:t>
            </a:r>
          </a:p>
          <a:p>
            <a:pPr algn="just"/>
            <a:endParaRPr lang="en-GB" sz="900">
              <a:latin typeface="Arial" panose="020B0604020202020204" pitchFamily="34" charset="0"/>
              <a:cs typeface="Arial" panose="020B0604020202020204" pitchFamily="34" charset="0"/>
            </a:endParaRPr>
          </a:p>
          <a:p>
            <a:pPr algn="just"/>
            <a:r>
              <a:rPr lang="en-US" sz="800" i="1">
                <a:solidFill>
                  <a:schemeClr val="accent4">
                    <a:lumMod val="75000"/>
                  </a:schemeClr>
                </a:solidFill>
                <a:latin typeface="Arial" panose="020B0604020202020204" pitchFamily="34" charset="0"/>
                <a:cs typeface="Arial" panose="020B0604020202020204" pitchFamily="34" charset="0"/>
              </a:rPr>
              <a:t>Banner, N., Bonser, R., Clarke, A et al (2011). UK guidelines for referral and assessment of adults for heart transplantation. Heart 2011;97:1520e1527. doi:10.1136/heartjnl-2011-300048</a:t>
            </a:r>
            <a:endParaRPr lang="en-GB" sz="800" i="1">
              <a:solidFill>
                <a:schemeClr val="accent4">
                  <a:lumMod val="75000"/>
                </a:schemeClr>
              </a:solidFill>
            </a:endParaRPr>
          </a:p>
        </p:txBody>
      </p:sp>
      <p:pic>
        <p:nvPicPr>
          <p:cNvPr id="9" name="Picture 8">
            <a:extLst>
              <a:ext uri="{FF2B5EF4-FFF2-40B4-BE49-F238E27FC236}">
                <a16:creationId xmlns:a16="http://schemas.microsoft.com/office/drawing/2014/main" id="{3A9C57BD-71A4-7195-0C55-AACE588AC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40367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4969" y="6143782"/>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26334" y="615784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26</a:t>
            </a:fld>
            <a:endParaRPr lang="en-GB"/>
          </a:p>
        </p:txBody>
      </p:sp>
      <p:sp>
        <p:nvSpPr>
          <p:cNvPr id="8" name="TextBox 7">
            <a:extLst>
              <a:ext uri="{FF2B5EF4-FFF2-40B4-BE49-F238E27FC236}">
                <a16:creationId xmlns:a16="http://schemas.microsoft.com/office/drawing/2014/main" id="{9050C0F8-AAB8-64ED-87DF-6FD247747070}"/>
              </a:ext>
            </a:extLst>
          </p:cNvPr>
          <p:cNvSpPr txBox="1"/>
          <p:nvPr/>
        </p:nvSpPr>
        <p:spPr>
          <a:xfrm>
            <a:off x="226189" y="73946"/>
            <a:ext cx="10003732" cy="584775"/>
          </a:xfrm>
          <a:prstGeom prst="rect">
            <a:avLst/>
          </a:prstGeom>
          <a:noFill/>
        </p:spPr>
        <p:txBody>
          <a:bodyPr wrap="square" rtlCol="0">
            <a:spAutoFit/>
          </a:bodyPr>
          <a:lstStyle/>
          <a:p>
            <a:r>
              <a:rPr lang="en-US" sz="3200" b="1">
                <a:solidFill>
                  <a:srgbClr val="92D050"/>
                </a:solidFill>
                <a:effectLst>
                  <a:outerShdw blurRad="38100" dist="38100" dir="2700000" algn="tl">
                    <a:srgbClr val="000000">
                      <a:alpha val="43137"/>
                    </a:srgbClr>
                  </a:outerShdw>
                </a:effectLst>
                <a:latin typeface="+mj-lt"/>
              </a:rPr>
              <a:t>Stage 3:   Surveillance and Escalation</a:t>
            </a:r>
            <a:endParaRPr lang="en-GB" sz="3200" b="1">
              <a:solidFill>
                <a:srgbClr val="92D050"/>
              </a:solidFill>
              <a:effectLst>
                <a:outerShdw blurRad="38100" dist="38100" dir="2700000" algn="tl">
                  <a:srgbClr val="000000">
                    <a:alpha val="43137"/>
                  </a:srgbClr>
                </a:outerShdw>
              </a:effectLst>
              <a:latin typeface="+mj-lt"/>
            </a:endParaRPr>
          </a:p>
        </p:txBody>
      </p:sp>
      <p:sp>
        <p:nvSpPr>
          <p:cNvPr id="19" name="TextBox 18">
            <a:extLst>
              <a:ext uri="{FF2B5EF4-FFF2-40B4-BE49-F238E27FC236}">
                <a16:creationId xmlns:a16="http://schemas.microsoft.com/office/drawing/2014/main" id="{BC32B157-D502-C6BC-3E71-F326CA24BB92}"/>
              </a:ext>
            </a:extLst>
          </p:cNvPr>
          <p:cNvSpPr txBox="1"/>
          <p:nvPr/>
        </p:nvSpPr>
        <p:spPr>
          <a:xfrm>
            <a:off x="243374" y="5526906"/>
            <a:ext cx="5291075" cy="200055"/>
          </a:xfrm>
          <a:prstGeom prst="rect">
            <a:avLst/>
          </a:prstGeom>
          <a:noFill/>
        </p:spPr>
        <p:txBody>
          <a:bodyPr wrap="square">
            <a:spAutoFit/>
          </a:bodyPr>
          <a:lstStyle/>
          <a:p>
            <a:r>
              <a:rPr lang="en-US" sz="700" u="none" strike="noStrike">
                <a:solidFill>
                  <a:srgbClr val="00AFDB"/>
                </a:solidFill>
                <a:effectLst/>
                <a:latin typeface="Calibri" panose="020F0502020204030204" pitchFamily="34" charset="0"/>
                <a:ea typeface="Calibri" panose="020F0502020204030204" pitchFamily="34" charset="0"/>
                <a:hlinkClick r:id="rId2"/>
              </a:rPr>
              <a:t>*   http://www.jhltonline.org/pb/assets/raw/Health%20Advance/journals/healun/ISHLT_GUIDELINE.pdf</a:t>
            </a:r>
            <a:endParaRPr lang="en-GB" sz="700"/>
          </a:p>
        </p:txBody>
      </p:sp>
      <p:sp>
        <p:nvSpPr>
          <p:cNvPr id="21" name="TextBox 20">
            <a:extLst>
              <a:ext uri="{FF2B5EF4-FFF2-40B4-BE49-F238E27FC236}">
                <a16:creationId xmlns:a16="http://schemas.microsoft.com/office/drawing/2014/main" id="{9CFE3726-6001-935E-7716-654EB01FAC46}"/>
              </a:ext>
            </a:extLst>
          </p:cNvPr>
          <p:cNvSpPr txBox="1"/>
          <p:nvPr/>
        </p:nvSpPr>
        <p:spPr>
          <a:xfrm>
            <a:off x="1234440" y="809219"/>
            <a:ext cx="9128759" cy="507831"/>
          </a:xfrm>
          <a:prstGeom prst="rect">
            <a:avLst/>
          </a:prstGeom>
          <a:solidFill>
            <a:srgbClr val="00B050"/>
          </a:solidFill>
          <a:ln w="28575">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9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CONTRA-INDICATIONS MUST BE OBSERVED</a:t>
            </a:r>
            <a:r>
              <a:rPr lang="en-US" sz="900">
                <a:solidFill>
                  <a:schemeClr val="tx1"/>
                </a:solidFill>
                <a:latin typeface="Arial" panose="020B0604020202020204" pitchFamily="34" charset="0"/>
                <a:cs typeface="Arial" panose="020B0604020202020204" pitchFamily="34" charset="0"/>
              </a:rPr>
              <a:t>*</a:t>
            </a:r>
          </a:p>
          <a:p>
            <a:pPr algn="ctr"/>
            <a:r>
              <a:rPr lang="en-US" sz="900" i="1">
                <a:solidFill>
                  <a:schemeClr val="tx1"/>
                </a:solidFill>
                <a:latin typeface="Arial" panose="020B0604020202020204" pitchFamily="34" charset="0"/>
                <a:cs typeface="Arial" panose="020B0604020202020204" pitchFamily="34" charset="0"/>
              </a:rPr>
              <a:t>If there is a concern or question that mechanical circulatory support or transplant would be needed, then a direct conversation with the transplant fellow on call during the day, or the IVAD surgical fellow at night, should be made.  They are based at </a:t>
            </a:r>
            <a:r>
              <a:rPr lang="en-US" sz="900" i="1" err="1">
                <a:solidFill>
                  <a:schemeClr val="tx1"/>
                </a:solidFill>
                <a:latin typeface="Arial" panose="020B0604020202020204" pitchFamily="34" charset="0"/>
                <a:cs typeface="Arial" panose="020B0604020202020204" pitchFamily="34" charset="0"/>
              </a:rPr>
              <a:t>Wythenshawe</a:t>
            </a:r>
            <a:r>
              <a:rPr lang="en-US" sz="900" i="1">
                <a:solidFill>
                  <a:schemeClr val="tx1"/>
                </a:solidFill>
                <a:latin typeface="Arial" panose="020B0604020202020204" pitchFamily="34" charset="0"/>
                <a:cs typeface="Arial" panose="020B0604020202020204" pitchFamily="34" charset="0"/>
              </a:rPr>
              <a:t> Hospital, part of the Manchester University Hospitals Foundation Trust. </a:t>
            </a:r>
            <a:endParaRPr lang="en-US" sz="1050" i="1">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BB1F6C5-17FD-4C69-CAE8-BAE19BDFC538}"/>
              </a:ext>
            </a:extLst>
          </p:cNvPr>
          <p:cNvSpPr txBox="1"/>
          <p:nvPr/>
        </p:nvSpPr>
        <p:spPr>
          <a:xfrm>
            <a:off x="226189" y="1569752"/>
            <a:ext cx="11389706" cy="369332"/>
          </a:xfrm>
          <a:prstGeom prst="rect">
            <a:avLst/>
          </a:prstGeom>
          <a:solidFill>
            <a:srgbClr val="339966"/>
          </a:solidFill>
          <a:ln>
            <a:solidFill>
              <a:schemeClr val="accent4">
                <a:lumMod val="50000"/>
                <a:alpha val="56000"/>
              </a:schemeClr>
            </a:soli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a:r>
              <a:rPr lang="en-US" b="1">
                <a:solidFill>
                  <a:schemeClr val="tx1"/>
                </a:solidFill>
                <a:latin typeface="Arial" panose="020B0604020202020204" pitchFamily="34" charset="0"/>
                <a:cs typeface="Arial" panose="020B0604020202020204" pitchFamily="34" charset="0"/>
              </a:rPr>
              <a:t>In-patient decompensation</a:t>
            </a:r>
            <a:endParaRPr lang="en-US" sz="1000" b="1">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EDA93B9-A837-47AD-532A-28F92F1FA4B9}"/>
              </a:ext>
            </a:extLst>
          </p:cNvPr>
          <p:cNvSpPr txBox="1"/>
          <p:nvPr/>
        </p:nvSpPr>
        <p:spPr>
          <a:xfrm>
            <a:off x="226189" y="2111799"/>
            <a:ext cx="3808326" cy="400110"/>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1000">
                <a:latin typeface="Arial" panose="020B0604020202020204" pitchFamily="34" charset="0"/>
                <a:cs typeface="Arial" panose="020B0604020202020204" pitchFamily="34" charset="0"/>
              </a:rPr>
              <a:t>Stabilisation achieved</a:t>
            </a:r>
          </a:p>
          <a:p>
            <a:pPr algn="ctr"/>
            <a:r>
              <a:rPr lang="en-US" sz="1000">
                <a:latin typeface="Arial" panose="020B0604020202020204" pitchFamily="34" charset="0"/>
                <a:cs typeface="Arial" panose="020B0604020202020204" pitchFamily="34" charset="0"/>
              </a:rPr>
              <a:t>Out-Patient review</a:t>
            </a:r>
            <a:endParaRPr lang="en-GB" sz="1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44D8ADE-FBC7-F6CE-B5F8-1DD9F33D5B05}"/>
              </a:ext>
            </a:extLst>
          </p:cNvPr>
          <p:cNvSpPr txBox="1"/>
          <p:nvPr/>
        </p:nvSpPr>
        <p:spPr>
          <a:xfrm>
            <a:off x="243374" y="2695235"/>
            <a:ext cx="3808326" cy="1061829"/>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No contra-indicators</a:t>
            </a:r>
          </a:p>
          <a:p>
            <a:pPr algn="ctr"/>
            <a:r>
              <a:rPr lang="en-US" sz="900">
                <a:solidFill>
                  <a:schemeClr val="accent4">
                    <a:lumMod val="50000"/>
                  </a:schemeClr>
                </a:solidFill>
                <a:latin typeface="Arial" panose="020B0604020202020204" pitchFamily="34" charset="0"/>
                <a:cs typeface="Arial" panose="020B0604020202020204" pitchFamily="34" charset="0"/>
              </a:rPr>
              <a:t>Optimised medical therapy</a:t>
            </a:r>
          </a:p>
          <a:p>
            <a:pPr algn="ctr"/>
            <a:r>
              <a:rPr lang="en-US" sz="900">
                <a:solidFill>
                  <a:schemeClr val="accent4">
                    <a:lumMod val="50000"/>
                  </a:schemeClr>
                </a:solidFill>
                <a:latin typeface="Arial" panose="020B0604020202020204" pitchFamily="34" charset="0"/>
                <a:cs typeface="Arial" panose="020B0604020202020204" pitchFamily="34" charset="0"/>
              </a:rPr>
              <a:t>CRT-p/d considered</a:t>
            </a:r>
          </a:p>
          <a:p>
            <a:pPr algn="ctr"/>
            <a:r>
              <a:rPr lang="en-US" sz="900">
                <a:solidFill>
                  <a:schemeClr val="accent4">
                    <a:lumMod val="50000"/>
                  </a:schemeClr>
                </a:solidFill>
                <a:latin typeface="Arial" panose="020B0604020202020204" pitchFamily="34" charset="0"/>
                <a:cs typeface="Arial" panose="020B0604020202020204" pitchFamily="34" charset="0"/>
              </a:rPr>
              <a:t>Dietician/fluid management</a:t>
            </a:r>
          </a:p>
          <a:p>
            <a:pPr algn="ctr"/>
            <a:r>
              <a:rPr lang="en-US" sz="900">
                <a:solidFill>
                  <a:schemeClr val="accent4">
                    <a:lumMod val="50000"/>
                  </a:schemeClr>
                </a:solidFill>
                <a:latin typeface="Arial" panose="020B0604020202020204" pitchFamily="34" charset="0"/>
                <a:cs typeface="Arial" panose="020B0604020202020204" pitchFamily="34" charset="0"/>
              </a:rPr>
              <a:t>Psychological Support</a:t>
            </a:r>
          </a:p>
          <a:p>
            <a:pPr algn="ctr"/>
            <a:r>
              <a:rPr lang="en-US" sz="900">
                <a:solidFill>
                  <a:schemeClr val="accent4">
                    <a:lumMod val="50000"/>
                  </a:schemeClr>
                </a:solidFill>
                <a:latin typeface="Arial" panose="020B0604020202020204" pitchFamily="34" charset="0"/>
                <a:cs typeface="Arial" panose="020B0604020202020204" pitchFamily="34" charset="0"/>
              </a:rPr>
              <a:t>Cardiac Rehabilitation</a:t>
            </a:r>
          </a:p>
          <a:p>
            <a:pPr algn="ctr"/>
            <a:r>
              <a:rPr lang="en-US" sz="900">
                <a:solidFill>
                  <a:schemeClr val="accent4">
                    <a:lumMod val="50000"/>
                  </a:schemeClr>
                </a:solidFill>
                <a:latin typeface="Arial" panose="020B0604020202020204" pitchFamily="34" charset="0"/>
                <a:cs typeface="Arial" panose="020B0604020202020204" pitchFamily="34" charset="0"/>
              </a:rPr>
              <a:t>If still symptomatic / limited</a:t>
            </a:r>
            <a:endParaRPr lang="en-GB" sz="9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CB6A5E8-8C9A-4B12-F102-6D180B01F98B}"/>
              </a:ext>
            </a:extLst>
          </p:cNvPr>
          <p:cNvSpPr txBox="1"/>
          <p:nvPr/>
        </p:nvSpPr>
        <p:spPr>
          <a:xfrm>
            <a:off x="243984" y="4036700"/>
            <a:ext cx="3825511" cy="2308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Refer as outpatient to Regional Transplant Assessment Centre</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B8F965B-E953-E95A-F295-6CED72DE9980}"/>
              </a:ext>
            </a:extLst>
          </p:cNvPr>
          <p:cNvSpPr txBox="1"/>
          <p:nvPr/>
        </p:nvSpPr>
        <p:spPr>
          <a:xfrm>
            <a:off x="5517265" y="3696259"/>
            <a:ext cx="6096536" cy="2308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VBG (peripheral overestimate) Fick CO&lt;2L/min</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94B968-251A-BFA2-CF45-A21C68059822}"/>
              </a:ext>
            </a:extLst>
          </p:cNvPr>
          <p:cNvSpPr txBox="1"/>
          <p:nvPr/>
        </p:nvSpPr>
        <p:spPr>
          <a:xfrm>
            <a:off x="5517264" y="2113253"/>
            <a:ext cx="6096536" cy="400110"/>
          </a:xfrm>
          <a:prstGeom prst="rect">
            <a:avLst/>
          </a:prstGeom>
          <a:solidFill>
            <a:schemeClr val="accent4">
              <a:lumMod val="75000"/>
            </a:schemeClr>
          </a:solidFill>
        </p:spPr>
        <p:txBody>
          <a:bodyPr wrap="square" rtlCol="0">
            <a:spAutoFit/>
          </a:bodyPr>
          <a:lstStyle/>
          <a:p>
            <a:pPr algn="ctr"/>
            <a:r>
              <a:rPr lang="en-US" sz="1000" b="1">
                <a:latin typeface="Arial" panose="020B0604020202020204" pitchFamily="34" charset="0"/>
                <a:cs typeface="Arial" panose="020B0604020202020204" pitchFamily="34" charset="0"/>
              </a:rPr>
              <a:t>Not stabilised</a:t>
            </a:r>
          </a:p>
          <a:p>
            <a:pPr algn="ctr"/>
            <a:endParaRPr lang="en-US" sz="1000" b="1">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048C2C4-3833-AE6A-CE4D-E36B4423EC1B}"/>
              </a:ext>
            </a:extLst>
          </p:cNvPr>
          <p:cNvSpPr txBox="1"/>
          <p:nvPr/>
        </p:nvSpPr>
        <p:spPr>
          <a:xfrm>
            <a:off x="5517264" y="2664750"/>
            <a:ext cx="2522136" cy="784830"/>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Renal evaluation/exclusion of significant intrinsic renal disease</a:t>
            </a:r>
          </a:p>
          <a:p>
            <a:pPr algn="ctr"/>
            <a:r>
              <a:rPr lang="en-US" sz="900">
                <a:solidFill>
                  <a:schemeClr val="accent4">
                    <a:lumMod val="50000"/>
                  </a:schemeClr>
                </a:solidFill>
                <a:latin typeface="Arial" panose="020B0604020202020204" pitchFamily="34" charset="0"/>
                <a:cs typeface="Arial" panose="020B0604020202020204" pitchFamily="34" charset="0"/>
              </a:rPr>
              <a:t>Fluid management</a:t>
            </a:r>
          </a:p>
          <a:p>
            <a:pPr algn="ctr"/>
            <a:r>
              <a:rPr lang="en-US" sz="900">
                <a:solidFill>
                  <a:schemeClr val="accent4">
                    <a:lumMod val="50000"/>
                  </a:schemeClr>
                </a:solidFill>
                <a:latin typeface="Arial" panose="020B0604020202020204" pitchFamily="34" charset="0"/>
                <a:cs typeface="Arial" panose="020B0604020202020204" pitchFamily="34" charset="0"/>
              </a:rPr>
              <a:t>Oncotic pressure management </a:t>
            </a:r>
          </a:p>
          <a:p>
            <a:pPr algn="ctr"/>
            <a:r>
              <a:rPr lang="en-US" sz="900">
                <a:solidFill>
                  <a:schemeClr val="accent4">
                    <a:lumMod val="50000"/>
                  </a:schemeClr>
                </a:solidFill>
                <a:latin typeface="Arial" panose="020B0604020202020204" pitchFamily="34" charset="0"/>
                <a:cs typeface="Arial" panose="020B0604020202020204" pitchFamily="34" charset="0"/>
              </a:rPr>
              <a:t>If this fails…</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5603271-1289-96D2-D708-D0FEB20C55A9}"/>
              </a:ext>
            </a:extLst>
          </p:cNvPr>
          <p:cNvSpPr txBox="1"/>
          <p:nvPr/>
        </p:nvSpPr>
        <p:spPr>
          <a:xfrm>
            <a:off x="5517264" y="4262845"/>
            <a:ext cx="2522135" cy="3693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Start Inotropes and discuss with Tertiary centre urgently</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706023E-0C4B-8410-68F5-65416A2893E2}"/>
              </a:ext>
            </a:extLst>
          </p:cNvPr>
          <p:cNvSpPr txBox="1"/>
          <p:nvPr/>
        </p:nvSpPr>
        <p:spPr>
          <a:xfrm>
            <a:off x="9103177" y="4262845"/>
            <a:ext cx="2520043" cy="369332"/>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Look at other potential causes</a:t>
            </a:r>
          </a:p>
          <a:p>
            <a:pPr algn="ctr"/>
            <a:r>
              <a:rPr lang="en-US" sz="900">
                <a:solidFill>
                  <a:schemeClr val="accent4">
                    <a:lumMod val="50000"/>
                  </a:schemeClr>
                </a:solidFill>
                <a:latin typeface="Arial" panose="020B0604020202020204" pitchFamily="34" charset="0"/>
                <a:cs typeface="Arial" panose="020B0604020202020204" pitchFamily="34" charset="0"/>
              </a:rPr>
              <a:t>Update / repeat investigations</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C4E1481-E6FE-D524-5C11-8B62F63A65E3}"/>
              </a:ext>
            </a:extLst>
          </p:cNvPr>
          <p:cNvSpPr txBox="1"/>
          <p:nvPr/>
        </p:nvSpPr>
        <p:spPr>
          <a:xfrm>
            <a:off x="9093758" y="2652411"/>
            <a:ext cx="2522137" cy="784830"/>
          </a:xfrm>
          <a:prstGeom prst="rect">
            <a:avLst/>
          </a:prstGeom>
          <a:solidFill>
            <a:schemeClr val="accent4">
              <a:lumMod val="60000"/>
              <a:lumOff val="40000"/>
            </a:schemeClr>
          </a:solidFill>
          <a:ln>
            <a:solidFill>
              <a:schemeClr val="accent4">
                <a:lumMod val="75000"/>
              </a:schemeClr>
            </a:solidFill>
          </a:ln>
        </p:spPr>
        <p:txBody>
          <a:bodyPr wrap="square" rtlCol="0">
            <a:spAutoFit/>
          </a:bodyPr>
          <a:lstStyle/>
          <a:p>
            <a:pPr algn="ctr"/>
            <a:r>
              <a:rPr lang="en-US" sz="900">
                <a:solidFill>
                  <a:schemeClr val="accent4">
                    <a:lumMod val="50000"/>
                  </a:schemeClr>
                </a:solidFill>
                <a:latin typeface="Arial" panose="020B0604020202020204" pitchFamily="34" charset="0"/>
                <a:cs typeface="Arial" panose="020B0604020202020204" pitchFamily="34" charset="0"/>
              </a:rPr>
              <a:t>Pre-renal</a:t>
            </a:r>
          </a:p>
          <a:p>
            <a:pPr algn="ctr"/>
            <a:r>
              <a:rPr lang="en-US" sz="900">
                <a:solidFill>
                  <a:schemeClr val="accent4">
                    <a:lumMod val="50000"/>
                  </a:schemeClr>
                </a:solidFill>
                <a:latin typeface="Arial" panose="020B0604020202020204" pitchFamily="34" charset="0"/>
                <a:cs typeface="Arial" panose="020B0604020202020204" pitchFamily="34" charset="0"/>
              </a:rPr>
              <a:t>Declining ‘see-sawing U+E’</a:t>
            </a:r>
          </a:p>
          <a:p>
            <a:pPr algn="ctr"/>
            <a:r>
              <a:rPr lang="en-US" sz="900">
                <a:solidFill>
                  <a:schemeClr val="accent4">
                    <a:lumMod val="50000"/>
                  </a:schemeClr>
                </a:solidFill>
                <a:latin typeface="Arial" panose="020B0604020202020204" pitchFamily="34" charset="0"/>
                <a:cs typeface="Arial" panose="020B0604020202020204" pitchFamily="34" charset="0"/>
              </a:rPr>
              <a:t>Low mean arterial pressure</a:t>
            </a:r>
          </a:p>
          <a:p>
            <a:pPr algn="ctr"/>
            <a:r>
              <a:rPr lang="en-US" sz="900">
                <a:solidFill>
                  <a:schemeClr val="accent4">
                    <a:lumMod val="50000"/>
                  </a:schemeClr>
                </a:solidFill>
                <a:latin typeface="Arial" panose="020B0604020202020204" pitchFamily="34" charset="0"/>
                <a:cs typeface="Arial" panose="020B0604020202020204" pitchFamily="34" charset="0"/>
              </a:rPr>
              <a:t>Hepatic congestion</a:t>
            </a:r>
          </a:p>
          <a:p>
            <a:pPr algn="ctr"/>
            <a:r>
              <a:rPr lang="en-US" sz="900">
                <a:solidFill>
                  <a:schemeClr val="accent4">
                    <a:lumMod val="50000"/>
                  </a:schemeClr>
                </a:solidFill>
                <a:latin typeface="Arial" panose="020B0604020202020204" pitchFamily="34" charset="0"/>
                <a:cs typeface="Arial" panose="020B0604020202020204" pitchFamily="34" charset="0"/>
              </a:rPr>
              <a:t>General signs of multiple organ failure</a:t>
            </a:r>
            <a:endParaRPr lang="en-GB" sz="900">
              <a:solidFill>
                <a:schemeClr val="accent4">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827A543-B123-BB5A-5F23-0145E8DE2CB2}"/>
              </a:ext>
            </a:extLst>
          </p:cNvPr>
          <p:cNvSpPr txBox="1"/>
          <p:nvPr/>
        </p:nvSpPr>
        <p:spPr>
          <a:xfrm>
            <a:off x="240634" y="4942073"/>
            <a:ext cx="4699016" cy="500137"/>
          </a:xfrm>
          <a:prstGeom prst="rect">
            <a:avLst/>
          </a:prstGeom>
          <a:noFill/>
        </p:spPr>
        <p:txBody>
          <a:bodyPr wrap="square" numCol="1" spcCol="108000" rtlCol="0">
            <a:spAutoFit/>
          </a:bodyPr>
          <a:lstStyle/>
          <a:p>
            <a:r>
              <a:rPr lang="en-US" sz="1050" b="1">
                <a:solidFill>
                  <a:schemeClr val="accent4">
                    <a:lumMod val="75000"/>
                  </a:schemeClr>
                </a:solidFill>
                <a:latin typeface="Arial" panose="020B0604020202020204" pitchFamily="34" charset="0"/>
                <a:cs typeface="Arial" panose="020B0604020202020204" pitchFamily="34" charset="0"/>
              </a:rPr>
              <a:t>Advanced therapies</a:t>
            </a:r>
            <a:endParaRPr lang="en-US" sz="800" b="1">
              <a:solidFill>
                <a:schemeClr val="accent4">
                  <a:lumMod val="75000"/>
                </a:schemeClr>
              </a:solidFill>
              <a:latin typeface="Arial" panose="020B0604020202020204" pitchFamily="34" charset="0"/>
              <a:cs typeface="Arial" panose="020B0604020202020204" pitchFamily="34" charset="0"/>
            </a:endParaRPr>
          </a:p>
          <a:p>
            <a:r>
              <a:rPr lang="en-US" sz="800">
                <a:solidFill>
                  <a:schemeClr val="bg1"/>
                </a:solidFill>
                <a:latin typeface="Arial" panose="020B0604020202020204" pitchFamily="34" charset="0"/>
                <a:cs typeface="Arial" panose="020B0604020202020204" pitchFamily="34" charset="0"/>
              </a:rPr>
              <a:t>If there is any clinical uncertainty, discussion with the on-call transplant team, however there are some absolute contraindications to Ventricular Assist Device/ Transplantation as listed opposite.</a:t>
            </a:r>
            <a:endParaRPr lang="en-GB" sz="8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6CB9B5E-5BBE-54D5-C0E5-B47973462AAB}"/>
              </a:ext>
            </a:extLst>
          </p:cNvPr>
          <p:cNvSpPr txBox="1"/>
          <p:nvPr/>
        </p:nvSpPr>
        <p:spPr>
          <a:xfrm>
            <a:off x="4936909" y="4987282"/>
            <a:ext cx="5135144" cy="954107"/>
          </a:xfrm>
          <a:prstGeom prst="rect">
            <a:avLst/>
          </a:prstGeom>
          <a:noFill/>
        </p:spPr>
        <p:txBody>
          <a:bodyPr wrap="square" rtlCol="0">
            <a:spAutoFit/>
          </a:bodyPr>
          <a:lstStyle/>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Active significant substance abuse</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Psychiatric illness that could jeopardise compliance (e.g. Psychosis requiring treatment)</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History of non-compliance</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Diabetes with microvascular complications (e.g. proliferative retinopathy, diabetic </a:t>
            </a:r>
            <a:r>
              <a:rPr lang="en-US" sz="800" err="1">
                <a:solidFill>
                  <a:schemeClr val="bg1"/>
                </a:solidFill>
                <a:latin typeface="Arial" panose="020B0604020202020204" pitchFamily="34" charset="0"/>
                <a:cs typeface="Arial" panose="020B0604020202020204" pitchFamily="34" charset="0"/>
              </a:rPr>
              <a:t>nephroplasty</a:t>
            </a:r>
            <a:r>
              <a:rPr lang="en-US" sz="800">
                <a:solidFill>
                  <a:schemeClr val="bg1"/>
                </a:solidFill>
                <a:latin typeface="Arial" panose="020B0604020202020204" pitchFamily="34" charset="0"/>
                <a:cs typeface="Arial" panose="020B0604020202020204" pitchFamily="34" charset="0"/>
              </a:rPr>
              <a:t> etc.)</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Solid organ or haematological malignancy</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Morbid obesity BMI 32-35. </a:t>
            </a:r>
          </a:p>
          <a:p>
            <a:pPr marL="228600" indent="-228600">
              <a:buFont typeface="+mj-lt"/>
              <a:buAutoNum type="arabicPeriod"/>
            </a:pPr>
            <a:r>
              <a:rPr lang="en-US" sz="800">
                <a:solidFill>
                  <a:schemeClr val="bg1"/>
                </a:solidFill>
                <a:latin typeface="Arial" panose="020B0604020202020204" pitchFamily="34" charset="0"/>
                <a:cs typeface="Arial" panose="020B0604020202020204" pitchFamily="34" charset="0"/>
              </a:rPr>
              <a:t>Systemic (AL) Amyloidosis </a:t>
            </a:r>
            <a:r>
              <a:rPr lang="en-US" sz="800" err="1">
                <a:solidFill>
                  <a:schemeClr val="bg1"/>
                </a:solidFill>
                <a:latin typeface="Arial" panose="020B0604020202020204" pitchFamily="34" charset="0"/>
                <a:cs typeface="Arial" panose="020B0604020202020204" pitchFamily="34" charset="0"/>
              </a:rPr>
              <a:t>ATTRwt</a:t>
            </a:r>
            <a:r>
              <a:rPr lang="en-US" sz="800">
                <a:solidFill>
                  <a:schemeClr val="bg1"/>
                </a:solidFill>
                <a:latin typeface="Arial" panose="020B0604020202020204" pitchFamily="34" charset="0"/>
                <a:cs typeface="Arial" panose="020B0604020202020204" pitchFamily="34" charset="0"/>
              </a:rPr>
              <a:t> (Wild Type Transthyretin Amyloidosis) is not a contradiction</a:t>
            </a:r>
            <a:endParaRPr lang="en-GB" sz="800">
              <a:solidFill>
                <a:schemeClr val="bg1"/>
              </a:solidFill>
              <a:latin typeface="Arial" panose="020B0604020202020204" pitchFamily="34" charset="0"/>
              <a:cs typeface="Arial" panose="020B0604020202020204" pitchFamily="34" charset="0"/>
            </a:endParaRPr>
          </a:p>
        </p:txBody>
      </p:sp>
      <p:sp>
        <p:nvSpPr>
          <p:cNvPr id="26" name="Arrow: Down 25">
            <a:extLst>
              <a:ext uri="{FF2B5EF4-FFF2-40B4-BE49-F238E27FC236}">
                <a16:creationId xmlns:a16="http://schemas.microsoft.com/office/drawing/2014/main" id="{B80279D2-608E-3A30-9211-DE1C8A6827AC}"/>
              </a:ext>
            </a:extLst>
          </p:cNvPr>
          <p:cNvSpPr/>
          <p:nvPr/>
        </p:nvSpPr>
        <p:spPr>
          <a:xfrm>
            <a:off x="2034571" y="1950085"/>
            <a:ext cx="210918" cy="151101"/>
          </a:xfrm>
          <a:prstGeom prst="downArrow">
            <a:avLst/>
          </a:prstGeom>
          <a:gradFill>
            <a:gsLst>
              <a:gs pos="10000">
                <a:schemeClr val="accent4">
                  <a:lumMod val="5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4AEBA5C8-5921-BFCF-B5CC-4C9089D993D1}"/>
              </a:ext>
            </a:extLst>
          </p:cNvPr>
          <p:cNvSpPr/>
          <p:nvPr/>
        </p:nvSpPr>
        <p:spPr>
          <a:xfrm>
            <a:off x="2037577" y="2493376"/>
            <a:ext cx="219919" cy="214104"/>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C8C3E402-4A2F-4991-1E64-4A6499D7F2C1}"/>
              </a:ext>
            </a:extLst>
          </p:cNvPr>
          <p:cNvSpPr/>
          <p:nvPr/>
        </p:nvSpPr>
        <p:spPr>
          <a:xfrm>
            <a:off x="2002853" y="3769257"/>
            <a:ext cx="219919" cy="214104"/>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0E062105-F0DE-CAFA-DA0B-266CE3822EED}"/>
              </a:ext>
            </a:extLst>
          </p:cNvPr>
          <p:cNvSpPr/>
          <p:nvPr/>
        </p:nvSpPr>
        <p:spPr>
          <a:xfrm>
            <a:off x="8507392" y="1906258"/>
            <a:ext cx="219919" cy="216677"/>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25B799D6-1855-4D14-1A72-6EEDFFC6725E}"/>
              </a:ext>
            </a:extLst>
          </p:cNvPr>
          <p:cNvSpPr/>
          <p:nvPr/>
        </p:nvSpPr>
        <p:spPr>
          <a:xfrm>
            <a:off x="6692007" y="2474549"/>
            <a:ext cx="219919" cy="216677"/>
          </a:xfrm>
          <a:prstGeom prst="downArrow">
            <a:avLst/>
          </a:prstGeom>
          <a:gradFill>
            <a:gsLst>
              <a:gs pos="10000">
                <a:schemeClr val="accent4">
                  <a:lumMod val="50000"/>
                </a:schemeClr>
              </a:gs>
              <a:gs pos="100000">
                <a:schemeClr val="accent4">
                  <a:lumMod val="60000"/>
                  <a:lumOff val="4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F766332A-E0E8-687D-E567-DDFA58329640}"/>
              </a:ext>
            </a:extLst>
          </p:cNvPr>
          <p:cNvSpPr/>
          <p:nvPr/>
        </p:nvSpPr>
        <p:spPr>
          <a:xfrm>
            <a:off x="10288974" y="2475607"/>
            <a:ext cx="219919" cy="216677"/>
          </a:xfrm>
          <a:prstGeom prst="downArrow">
            <a:avLst/>
          </a:prstGeom>
          <a:gradFill>
            <a:gsLst>
              <a:gs pos="10000">
                <a:schemeClr val="accent4">
                  <a:lumMod val="50000"/>
                </a:schemeClr>
              </a:gs>
              <a:gs pos="100000">
                <a:schemeClr val="accent4">
                  <a:lumMod val="60000"/>
                  <a:lumOff val="4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A4D8BE27-20B6-C234-DE90-5F19A0B45082}"/>
              </a:ext>
            </a:extLst>
          </p:cNvPr>
          <p:cNvSpPr/>
          <p:nvPr/>
        </p:nvSpPr>
        <p:spPr>
          <a:xfrm>
            <a:off x="6681786" y="3461919"/>
            <a:ext cx="219919" cy="246679"/>
          </a:xfrm>
          <a:prstGeom prst="downArrow">
            <a:avLst/>
          </a:prstGeom>
          <a:gradFill>
            <a:gsLst>
              <a:gs pos="10000">
                <a:schemeClr val="accent4">
                  <a:lumMod val="60000"/>
                  <a:lumOff val="4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6F21C20A-351C-08C9-CF77-237F5F9487AD}"/>
              </a:ext>
            </a:extLst>
          </p:cNvPr>
          <p:cNvSpPr/>
          <p:nvPr/>
        </p:nvSpPr>
        <p:spPr>
          <a:xfrm>
            <a:off x="10288974" y="3429000"/>
            <a:ext cx="219919" cy="246679"/>
          </a:xfrm>
          <a:prstGeom prst="downArrow">
            <a:avLst/>
          </a:prstGeom>
          <a:gradFill>
            <a:gsLst>
              <a:gs pos="10000">
                <a:schemeClr val="accent4">
                  <a:lumMod val="60000"/>
                  <a:lumOff val="40000"/>
                </a:schemeClr>
              </a:gs>
              <a:gs pos="100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Down 33">
            <a:extLst>
              <a:ext uri="{FF2B5EF4-FFF2-40B4-BE49-F238E27FC236}">
                <a16:creationId xmlns:a16="http://schemas.microsoft.com/office/drawing/2014/main" id="{4131E472-78B3-4C8E-4EC3-B46411E42E84}"/>
              </a:ext>
            </a:extLst>
          </p:cNvPr>
          <p:cNvSpPr/>
          <p:nvPr/>
        </p:nvSpPr>
        <p:spPr>
          <a:xfrm>
            <a:off x="6692006" y="3955277"/>
            <a:ext cx="219919" cy="230832"/>
          </a:xfrm>
          <a:prstGeom prst="downArrow">
            <a:avLst/>
          </a:prstGeom>
          <a:gradFill>
            <a:gsLst>
              <a:gs pos="100000">
                <a:schemeClr val="accent4">
                  <a:lumMod val="60000"/>
                  <a:lumOff val="40000"/>
                </a:schemeClr>
              </a:gs>
              <a:gs pos="17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8BB2CDED-C056-C2DD-32E3-058722DC0A5C}"/>
              </a:ext>
            </a:extLst>
          </p:cNvPr>
          <p:cNvSpPr/>
          <p:nvPr/>
        </p:nvSpPr>
        <p:spPr>
          <a:xfrm>
            <a:off x="10288974" y="3974423"/>
            <a:ext cx="219919" cy="230832"/>
          </a:xfrm>
          <a:prstGeom prst="downArrow">
            <a:avLst/>
          </a:prstGeom>
          <a:gradFill>
            <a:gsLst>
              <a:gs pos="100000">
                <a:schemeClr val="accent4">
                  <a:lumMod val="60000"/>
                  <a:lumOff val="40000"/>
                </a:schemeClr>
              </a:gs>
              <a:gs pos="17000">
                <a:schemeClr val="accent4">
                  <a:lumMod val="20000"/>
                  <a:lumOff val="80000"/>
                </a:schemeClr>
              </a:gs>
            </a:gsLst>
            <a:lin ang="612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B9694F6-DBE3-4381-F8C8-655A07119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73832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82222"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82222"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27</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725025" y="1294932"/>
            <a:ext cx="10564233" cy="5065429"/>
          </a:xfrm>
          <a:prstGeom prst="rect">
            <a:avLst/>
          </a:prstGeom>
          <a:noFill/>
        </p:spPr>
        <p:txBody>
          <a:bodyPr wrap="square" numCol="3" spcCol="180000" rtlCol="0">
            <a:normAutofit/>
          </a:bodyPr>
          <a:lstStyle/>
          <a:p>
            <a:pPr algn="just"/>
            <a:r>
              <a:rPr lang="en-US" sz="900">
                <a:solidFill>
                  <a:schemeClr val="bg1"/>
                </a:solidFill>
                <a:latin typeface="Arial" panose="020B0604020202020204" pitchFamily="34" charset="0"/>
                <a:cs typeface="Arial" panose="020B0604020202020204" pitchFamily="34" charset="0"/>
              </a:rPr>
              <a:t>When uncertain recovery is recognised - this may be through the use of prognostic indicators or by admission to hospital, reduction in renal function, or episodes of decompensated HF -  thought should be given to thinking about supportive therapies such as palliative care This should lead to further discussions which may include Do Not Attempt Cardio Pulmonary Resuscitation (DNACPR) and treatment escalation options (formerly ceilings of care) and to identify if their wishes or priorities have changed.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vital all communication is done sensitively and if individuals indicate that they do not wish to discuss these issues then this too should be respected. The individuals person-</a:t>
            </a:r>
            <a:r>
              <a:rPr lang="en-US" sz="900" err="1">
                <a:solidFill>
                  <a:schemeClr val="bg1"/>
                </a:solidFill>
                <a:latin typeface="Arial" panose="020B0604020202020204" pitchFamily="34" charset="0"/>
                <a:cs typeface="Arial" panose="020B0604020202020204" pitchFamily="34" charset="0"/>
              </a:rPr>
              <a:t>centred</a:t>
            </a:r>
            <a:r>
              <a:rPr lang="en-US" sz="900">
                <a:solidFill>
                  <a:schemeClr val="bg1"/>
                </a:solidFill>
                <a:latin typeface="Arial" panose="020B0604020202020204" pitchFamily="34" charset="0"/>
                <a:cs typeface="Arial" panose="020B0604020202020204" pitchFamily="34" charset="0"/>
              </a:rPr>
              <a:t> holistic plan of care should be reviewed and any changes should be communicated with consent to the healthcare professionals involved with the individual from both primary and secondary care if applicable.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important to include and inform the patients family and friends in discussions when a plan of care is changed with the individuals consent. Including family and significant others will help to alleviate distress at what is a very difficult time for them. Families and friends input at this stage is necessary for both the individual and for the healthcare professionals to plan for end-of-life care if the individual’s condition should deteriorate.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Colleagues should give consideration to the </a:t>
            </a:r>
          </a:p>
          <a:p>
            <a:pPr algn="just"/>
            <a:r>
              <a:rPr lang="en-US" sz="900">
                <a:solidFill>
                  <a:schemeClr val="bg1"/>
                </a:solidFill>
                <a:latin typeface="Arial" panose="020B0604020202020204" pitchFamily="34" charset="0"/>
                <a:cs typeface="Arial" panose="020B0604020202020204" pitchFamily="34" charset="0"/>
              </a:rPr>
              <a:t>Cardiac Supportive Palliative Care Guidance</a:t>
            </a:r>
          </a:p>
          <a:p>
            <a:pPr algn="just"/>
            <a:r>
              <a:rPr lang="en-US" sz="900">
                <a:solidFill>
                  <a:schemeClr val="bg1"/>
                </a:solidFill>
                <a:latin typeface="Arial" panose="020B0604020202020204" pitchFamily="34" charset="0"/>
                <a:cs typeface="Arial" panose="020B0604020202020204" pitchFamily="34" charset="0"/>
              </a:rPr>
              <a:t>(CS_PCG) Professional Guidance which </a:t>
            </a:r>
          </a:p>
          <a:p>
            <a:pPr algn="just"/>
            <a:r>
              <a:rPr lang="en-US" sz="900">
                <a:solidFill>
                  <a:schemeClr val="bg1"/>
                </a:solidFill>
                <a:latin typeface="Arial" panose="020B0604020202020204" pitchFamily="34" charset="0"/>
                <a:cs typeface="Arial" panose="020B0604020202020204" pitchFamily="34" charset="0"/>
              </a:rPr>
              <a:t>are published in the resources section of BSH.</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Other issues that may need to be addressed if there is recognition of increasing decline or a period of uncertain recovery may include:</a:t>
            </a:r>
          </a:p>
          <a:p>
            <a:pPr algn="just"/>
            <a:endParaRPr lang="en-US" sz="900" b="1">
              <a:solidFill>
                <a:schemeClr val="bg1"/>
              </a:solidFill>
              <a:latin typeface="Arial" panose="020B0604020202020204" pitchFamily="34" charset="0"/>
              <a:cs typeface="Arial" panose="020B0604020202020204" pitchFamily="34" charset="0"/>
            </a:endParaRPr>
          </a:p>
          <a:p>
            <a:pPr algn="just"/>
            <a:r>
              <a:rPr lang="en-US" sz="1100" b="1">
                <a:solidFill>
                  <a:srgbClr val="F4B200"/>
                </a:solidFill>
                <a:latin typeface="Arial" panose="020B0604020202020204" pitchFamily="34" charset="0"/>
                <a:cs typeface="Arial" panose="020B0604020202020204" pitchFamily="34" charset="0"/>
              </a:rPr>
              <a:t>Medical Emergency Team (MET) status </a:t>
            </a:r>
          </a:p>
          <a:p>
            <a:pPr algn="just"/>
            <a:r>
              <a:rPr lang="en-US" sz="900">
                <a:solidFill>
                  <a:schemeClr val="bg1"/>
                </a:solidFill>
                <a:latin typeface="Arial" panose="020B0604020202020204" pitchFamily="34" charset="0"/>
                <a:cs typeface="Arial" panose="020B0604020202020204" pitchFamily="34" charset="0"/>
              </a:rPr>
              <a:t>Consideration should be given to the Medical Emergency Team (MET) status of the individual within the secondary care setting. Parameters should be clearly documented within the medical and nursing notes and on the NEWS chart to avoid unnecessary distress and burden to the individual and their family and friends. </a:t>
            </a: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Implantable Cardioverter Defibrillator (ICD)</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When it is recognized that there is increasing decline in the individuals condition, if applicable ICD (Implantable Cardioverter Defibrillator) therapy needs to be reviewed as defibrillation can cause physical discomfort and emotional distress to the individual, their family and friends. Healthcare professionals have a duty of care to consider withdrawal of non-contributory therapies – and the distress caused by resuscitation measures in those near the end of life with a progressive and irreversible decline in their condition.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The decision as to when to deactivate can be difficult and discussions may be appropriate through the unstable period of illness during chronic management or management of decompensated heart failure and discussions should be had, with deactivation being undertaken prior to the deteriorating phase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Deactivation should be formally documented and all relevant healthcare workers involved in the individuals care must be informed, including ambulance and out-of-hours health services. Local policy should be followed.</a:t>
            </a:r>
          </a:p>
          <a:p>
            <a:pPr algn="just"/>
            <a:endParaRPr lang="en-US" sz="900" b="1">
              <a:solidFill>
                <a:srgbClr val="EAB200"/>
              </a:solidFill>
              <a:latin typeface="Arial" panose="020B0604020202020204" pitchFamily="34" charset="0"/>
              <a:cs typeface="Arial" panose="020B0604020202020204" pitchFamily="34" charset="0"/>
            </a:endParaRPr>
          </a:p>
          <a:p>
            <a:pPr algn="just"/>
            <a:endParaRPr lang="en-US" sz="9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How to arrange deactivation</a:t>
            </a: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The decision to withdraw ICD therapy must be made by the health care professional (HCP) in charge of the patient care in consultation with the multidisciplinary team and having first obtained a competent patient’s consent. If the patient lacks the capacity to consent the HCP must consider whether there is a valid and applicable Advanced Decision in force and/or whether there is an attorney who has been appointed under a Lasting Power of Attorney (LPA) who can give consent to the withdrawal.</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For deactivation, contact to be made in working hours with the local cardiac device follow-up team.</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Out of hours, an initial attempt should be made to contact the local cardiology on-call team for further advice for advice on magnet application (this will inhibit ICD shock therapy as long as magnet is applied). For emergency deactivation there are magnets around the region – hospitals, hospices, care homes etc.</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50">
              <a:solidFill>
                <a:schemeClr val="bg1"/>
              </a:solidFill>
            </a:endParaRPr>
          </a:p>
        </p:txBody>
      </p:sp>
      <p:sp>
        <p:nvSpPr>
          <p:cNvPr id="12" name="TextBox 11">
            <a:extLst>
              <a:ext uri="{FF2B5EF4-FFF2-40B4-BE49-F238E27FC236}">
                <a16:creationId xmlns:a16="http://schemas.microsoft.com/office/drawing/2014/main" id="{479356EE-A288-60D1-45F8-709506C52120}"/>
              </a:ext>
            </a:extLst>
          </p:cNvPr>
          <p:cNvSpPr txBox="1"/>
          <p:nvPr/>
        </p:nvSpPr>
        <p:spPr>
          <a:xfrm>
            <a:off x="725025" y="296145"/>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8591DE38-7BBA-9803-8D6B-8412059D4B36}"/>
              </a:ext>
            </a:extLst>
          </p:cNvPr>
          <p:cNvSpPr txBox="1"/>
          <p:nvPr/>
        </p:nvSpPr>
        <p:spPr>
          <a:xfrm>
            <a:off x="745545" y="925600"/>
            <a:ext cx="5447437" cy="369332"/>
          </a:xfrm>
          <a:prstGeom prst="rect">
            <a:avLst/>
          </a:prstGeom>
          <a:noFill/>
        </p:spPr>
        <p:txBody>
          <a:bodyPr wrap="square" rtlCol="0">
            <a:spAutoFit/>
          </a:bodyPr>
          <a:lstStyle/>
          <a:p>
            <a:r>
              <a:rPr lang="en-US" b="1">
                <a:solidFill>
                  <a:schemeClr val="bg1"/>
                </a:solidFill>
                <a:cs typeface="Arial" panose="020B0604020202020204" pitchFamily="34" charset="0"/>
              </a:rPr>
              <a:t>End of Life and care for the dying person</a:t>
            </a:r>
            <a:endParaRPr lang="en-GB" b="1">
              <a:solidFill>
                <a:schemeClr val="bg1"/>
              </a:solidFill>
              <a:cs typeface="Arial" panose="020B0604020202020204" pitchFamily="34" charset="0"/>
            </a:endParaRPr>
          </a:p>
        </p:txBody>
      </p:sp>
      <p:pic>
        <p:nvPicPr>
          <p:cNvPr id="8" name="Picture 7">
            <a:extLst>
              <a:ext uri="{FF2B5EF4-FFF2-40B4-BE49-F238E27FC236}">
                <a16:creationId xmlns:a16="http://schemas.microsoft.com/office/drawing/2014/main" id="{3631F8D8-D46B-9C9F-D9AA-5EE24346C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7" name="Picture 16">
            <a:extLst>
              <a:ext uri="{FF2B5EF4-FFF2-40B4-BE49-F238E27FC236}">
                <a16:creationId xmlns:a16="http://schemas.microsoft.com/office/drawing/2014/main" id="{267BED57-A59A-9E25-0AA2-7FD91675E460}"/>
              </a:ext>
            </a:extLst>
          </p:cNvPr>
          <p:cNvPicPr>
            <a:picLocks noChangeAspect="1"/>
          </p:cNvPicPr>
          <p:nvPr/>
        </p:nvPicPr>
        <p:blipFill>
          <a:blip r:embed="rId3"/>
          <a:stretch>
            <a:fillRect/>
          </a:stretch>
        </p:blipFill>
        <p:spPr>
          <a:xfrm>
            <a:off x="3178080" y="4660562"/>
            <a:ext cx="852948" cy="1171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8130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3344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86453"/>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28</a:t>
            </a:fld>
            <a:endParaRPr lang="en-GB"/>
          </a:p>
        </p:txBody>
      </p:sp>
      <p:sp>
        <p:nvSpPr>
          <p:cNvPr id="4" name="TextBox 3">
            <a:extLst>
              <a:ext uri="{FF2B5EF4-FFF2-40B4-BE49-F238E27FC236}">
                <a16:creationId xmlns:a16="http://schemas.microsoft.com/office/drawing/2014/main" id="{1A133E22-D8B0-8599-E75E-817FF7AA77B8}"/>
              </a:ext>
            </a:extLst>
          </p:cNvPr>
          <p:cNvSpPr txBox="1"/>
          <p:nvPr/>
        </p:nvSpPr>
        <p:spPr>
          <a:xfrm>
            <a:off x="468481" y="1294931"/>
            <a:ext cx="7749544" cy="4641893"/>
          </a:xfrm>
          <a:prstGeom prst="rect">
            <a:avLst/>
          </a:prstGeom>
          <a:noFill/>
        </p:spPr>
        <p:txBody>
          <a:bodyPr wrap="square" numCol="2" spcCol="180000" rtlCol="0">
            <a:noAutofit/>
          </a:bodyPr>
          <a:lstStyle/>
          <a:p>
            <a:pPr algn="just"/>
            <a:r>
              <a:rPr lang="en-US" sz="1100" b="1">
                <a:solidFill>
                  <a:srgbClr val="EAB200"/>
                </a:solidFill>
                <a:latin typeface="Arial" panose="020B0604020202020204" pitchFamily="34" charset="0"/>
                <a:cs typeface="Arial" panose="020B0604020202020204" pitchFamily="34" charset="0"/>
              </a:rPr>
              <a:t>Treatment escalation options within Primary Care</a:t>
            </a:r>
          </a:p>
          <a:p>
            <a:pPr algn="just"/>
            <a:r>
              <a:rPr lang="en-US" sz="900">
                <a:solidFill>
                  <a:schemeClr val="bg1"/>
                </a:solidFill>
                <a:latin typeface="Arial" panose="020B0604020202020204" pitchFamily="34" charset="0"/>
                <a:cs typeface="Arial" panose="020B0604020202020204" pitchFamily="34" charset="0"/>
              </a:rPr>
              <a:t>If treatment to the individual is less effective, burdensome or against the individuals wishes the treatment escalation should be discussed and clearly documented and communicated to relevant healthcare professionals. It may be necessary for a collaborative approach with primary and secondary care providers to develop an individualized Anticipatory Clinical Management Plan (ACMP) which may include a hospital admission for maximization of therapy. </a:t>
            </a: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Treatment escalation options within Secondary Care</a:t>
            </a:r>
            <a:endParaRPr lang="en-US" sz="900" b="1">
              <a:solidFill>
                <a:srgbClr val="EAB200"/>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If treatment to the individual is felt to be futile, burdensome or against the individuals wishes the treatment escalation options should be clearly documented. It should also include if the patient is for ward only care or if they are to be considered for transfer from their ward area to Intensive Care, Acute Coronary Care or the Ventilation Inpatient Centre.  Regardless of place of care communication with the wider health professionals is vital. (e.g. NWAS, care agencies, DN, out-of-hours GP etc.)</a:t>
            </a:r>
          </a:p>
          <a:p>
            <a:pPr algn="just"/>
            <a:endParaRPr lang="en-US" sz="1000">
              <a:solidFill>
                <a:srgbClr val="FF0000"/>
              </a:solidFill>
              <a:latin typeface="Arial" panose="020B0604020202020204" pitchFamily="34" charset="0"/>
              <a:cs typeface="Arial" panose="020B0604020202020204" pitchFamily="34" charset="0"/>
            </a:endParaRPr>
          </a:p>
          <a:p>
            <a:pPr algn="just"/>
            <a:r>
              <a:rPr lang="en-US" sz="1050" b="1">
                <a:solidFill>
                  <a:srgbClr val="EAB200"/>
                </a:solidFill>
                <a:latin typeface="Arial" panose="020B0604020202020204" pitchFamily="34" charset="0"/>
                <a:cs typeface="Arial" panose="020B0604020202020204" pitchFamily="34" charset="0"/>
              </a:rPr>
              <a:t>Recognizing clinical uncertainty</a:t>
            </a:r>
          </a:p>
          <a:p>
            <a:pPr algn="just"/>
            <a:r>
              <a:rPr lang="en-US" sz="900">
                <a:solidFill>
                  <a:schemeClr val="bg1"/>
                </a:solidFill>
                <a:latin typeface="Arial" panose="020B0604020202020204" pitchFamily="34" charset="0"/>
                <a:cs typeface="Arial" panose="020B0604020202020204" pitchFamily="34" charset="0"/>
              </a:rPr>
              <a:t>(e.g. AMBER Care Bundle, Secondary Care)</a:t>
            </a:r>
          </a:p>
          <a:p>
            <a:pPr algn="just"/>
            <a:r>
              <a:rPr lang="en-US" sz="900">
                <a:solidFill>
                  <a:schemeClr val="bg1"/>
                </a:solidFill>
                <a:latin typeface="Arial" panose="020B0604020202020204" pitchFamily="34" charset="0"/>
                <a:cs typeface="Arial" panose="020B0604020202020204" pitchFamily="34" charset="0"/>
              </a:rPr>
              <a:t>Clinical uncertainty should be recognized and plans put into </a:t>
            </a:r>
          </a:p>
          <a:p>
            <a:pPr algn="just"/>
            <a:r>
              <a:rPr lang="en-US" sz="900">
                <a:solidFill>
                  <a:schemeClr val="bg1"/>
                </a:solidFill>
                <a:latin typeface="Arial" panose="020B0604020202020204" pitchFamily="34" charset="0"/>
                <a:cs typeface="Arial" panose="020B0604020202020204" pitchFamily="34" charset="0"/>
              </a:rPr>
              <a:t>place that prepare for improvement or deterioration of the patient. </a:t>
            </a:r>
          </a:p>
          <a:p>
            <a:pPr algn="just"/>
            <a:endParaRPr lang="en-US" sz="900">
              <a:solidFill>
                <a:srgbClr val="FF0000"/>
              </a:solidFill>
              <a:latin typeface="Arial" panose="020B0604020202020204" pitchFamily="34" charset="0"/>
              <a:cs typeface="Arial" panose="020B0604020202020204" pitchFamily="34" charset="0"/>
            </a:endParaRPr>
          </a:p>
          <a:p>
            <a:pPr algn="just"/>
            <a:r>
              <a:rPr lang="en-US" sz="900">
                <a:solidFill>
                  <a:srgbClr val="EAB200"/>
                </a:solidFill>
                <a:latin typeface="Arial" panose="020B0604020202020204" pitchFamily="34" charset="0"/>
                <a:cs typeface="Arial" panose="020B0604020202020204" pitchFamily="34" charset="0"/>
              </a:rPr>
              <a:t>Recognizing clinical uncertainty </a:t>
            </a:r>
            <a:r>
              <a:rPr lang="en-US" sz="900">
                <a:solidFill>
                  <a:schemeClr val="bg1"/>
                </a:solidFill>
                <a:latin typeface="Arial" panose="020B0604020202020204" pitchFamily="34" charset="0"/>
                <a:cs typeface="Arial" panose="020B0604020202020204" pitchFamily="34" charset="0"/>
              </a:rPr>
              <a:t>is important in both primary and secondary care although tools may differ between settings.</a:t>
            </a:r>
          </a:p>
          <a:p>
            <a:pPr algn="just"/>
            <a:endParaRPr lang="en-US" sz="1000">
              <a:solidFill>
                <a:schemeClr val="accent5"/>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endParaRPr lang="en-US" sz="1100" b="1">
              <a:solidFill>
                <a:srgbClr val="EAB200"/>
              </a:solidFill>
              <a:latin typeface="Arial" panose="020B0604020202020204" pitchFamily="34" charset="0"/>
              <a:cs typeface="Arial" panose="020B0604020202020204" pitchFamily="34" charset="0"/>
            </a:endParaRPr>
          </a:p>
          <a:p>
            <a:pPr algn="just"/>
            <a:r>
              <a:rPr lang="en-US" sz="1100" b="1">
                <a:solidFill>
                  <a:srgbClr val="EAB200"/>
                </a:solidFill>
                <a:latin typeface="Arial" panose="020B0604020202020204" pitchFamily="34" charset="0"/>
                <a:cs typeface="Arial" panose="020B0604020202020204" pitchFamily="34" charset="0"/>
              </a:rPr>
              <a:t>Discharges and Transfer from secondary care</a:t>
            </a:r>
          </a:p>
          <a:p>
            <a:pPr algn="just"/>
            <a:r>
              <a:rPr lang="en-US" sz="900">
                <a:solidFill>
                  <a:schemeClr val="bg1"/>
                </a:solidFill>
                <a:latin typeface="Arial" panose="020B0604020202020204" pitchFamily="34" charset="0"/>
                <a:cs typeface="Arial" panose="020B0604020202020204" pitchFamily="34" charset="0"/>
              </a:rPr>
              <a:t>For some individuals when it is recognized that there is increasing decline or a period of uncertain recovery it may lead to discharge from the hospital environment to their chosen place of care.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necessary to ensure that there is co-ordination of care between both primary and secondary care settings. For those HF patients who had been recognized to be in the last twelve months of life, GP practices should be informed via the Supportive Care Template/Gold Standards Framework notification and acknowledgement made within the ‘discharge’ summary.</a:t>
            </a: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With the individuals’ consent, District Nurse referrals should be made for the individuals support and palliative care needs. Where the needs of the individual are complex on transfer back to the primary care setting a referral should be made to the Community Specialist Palliative Care Team or consideration of Hospice services with the individual’s consent.</a:t>
            </a:r>
            <a:endParaRPr lang="en-US" sz="1000">
              <a:solidFill>
                <a:schemeClr val="bg1"/>
              </a:solidFill>
              <a:latin typeface="Arial" panose="020B0604020202020204" pitchFamily="34" charset="0"/>
              <a:cs typeface="Arial" panose="020B0604020202020204" pitchFamily="34" charset="0"/>
            </a:endParaRPr>
          </a:p>
          <a:p>
            <a:pPr algn="just"/>
            <a:endParaRPr lang="en-US" sz="1000">
              <a:solidFill>
                <a:schemeClr val="bg1"/>
              </a:solidFill>
              <a:latin typeface="Arial" panose="020B0604020202020204" pitchFamily="34" charset="0"/>
              <a:cs typeface="Arial" panose="020B0604020202020204" pitchFamily="34" charset="0"/>
            </a:endParaRPr>
          </a:p>
          <a:p>
            <a:pPr algn="just"/>
            <a:r>
              <a:rPr lang="en-US" sz="900">
                <a:solidFill>
                  <a:srgbClr val="EAB200"/>
                </a:solidFill>
                <a:latin typeface="Arial" panose="020B0604020202020204" pitchFamily="34" charset="0"/>
                <a:cs typeface="Arial" panose="020B0604020202020204" pitchFamily="34" charset="0"/>
              </a:rPr>
              <a:t>Third sector </a:t>
            </a:r>
            <a:r>
              <a:rPr lang="en-US" sz="900">
                <a:solidFill>
                  <a:schemeClr val="bg1"/>
                </a:solidFill>
                <a:latin typeface="Arial" panose="020B0604020202020204" pitchFamily="34" charset="0"/>
                <a:cs typeface="Arial" panose="020B0604020202020204" pitchFamily="34" charset="0"/>
              </a:rPr>
              <a:t>referrals may be appropriate and benefit patients and their families (e.g. carers, Trust, charitable organizations etc.).</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For any </a:t>
            </a:r>
            <a:r>
              <a:rPr lang="en-US" sz="900">
                <a:solidFill>
                  <a:srgbClr val="EAB200"/>
                </a:solidFill>
                <a:latin typeface="Arial" panose="020B0604020202020204" pitchFamily="34" charset="0"/>
                <a:cs typeface="Arial" panose="020B0604020202020204" pitchFamily="34" charset="0"/>
              </a:rPr>
              <a:t>discharge planning at the end of life, </a:t>
            </a:r>
            <a:r>
              <a:rPr lang="en-US" sz="900">
                <a:solidFill>
                  <a:schemeClr val="bg1"/>
                </a:solidFill>
                <a:latin typeface="Arial" panose="020B0604020202020204" pitchFamily="34" charset="0"/>
                <a:cs typeface="Arial" panose="020B0604020202020204" pitchFamily="34" charset="0"/>
              </a:rPr>
              <a:t>with the individual’s consent, family and friends should be involved and be informed. Caring for an individual at the end of life can be extremely difficult both physically and mentally and where possible the challenges should be explained to the family and friends. Unfortunately, occasionally this may mean that the patients preferred place of care is not achievable due to them requiring more support than is possible in their home environment. There is a responsibility to the carers as well as the individual and open and honest discussions about fears and anxieties should be encouraged to avoid unnecessary readmissions or transfer between settings post discharge.</a:t>
            </a:r>
          </a:p>
          <a:p>
            <a:pPr algn="just"/>
            <a:r>
              <a:rPr lang="en-US" sz="900">
                <a:solidFill>
                  <a:schemeClr val="bg1"/>
                </a:solidFill>
                <a:latin typeface="Arial" panose="020B0604020202020204" pitchFamily="34" charset="0"/>
                <a:cs typeface="Arial" panose="020B0604020202020204" pitchFamily="34" charset="0"/>
              </a:rPr>
              <a:t> </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latin typeface="Arial" panose="020B0604020202020204" pitchFamily="34" charset="0"/>
              <a:cs typeface="Arial" panose="020B0604020202020204" pitchFamily="34" charset="0"/>
            </a:endParaRPr>
          </a:p>
          <a:p>
            <a:pPr algn="just"/>
            <a:endParaRPr lang="en-GB" sz="10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187723D-974C-650F-D68E-8329780F9C33}"/>
              </a:ext>
            </a:extLst>
          </p:cNvPr>
          <p:cNvSpPr txBox="1"/>
          <p:nvPr/>
        </p:nvSpPr>
        <p:spPr>
          <a:xfrm>
            <a:off x="417754" y="123585"/>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ADD8023-1AD3-6C81-21CC-327963539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6" name="TextBox 5">
            <a:extLst>
              <a:ext uri="{FF2B5EF4-FFF2-40B4-BE49-F238E27FC236}">
                <a16:creationId xmlns:a16="http://schemas.microsoft.com/office/drawing/2014/main" id="{EEA67758-473B-6ADD-028C-7F7B5F2F6550}"/>
              </a:ext>
            </a:extLst>
          </p:cNvPr>
          <p:cNvSpPr txBox="1"/>
          <p:nvPr/>
        </p:nvSpPr>
        <p:spPr>
          <a:xfrm>
            <a:off x="468481" y="888787"/>
            <a:ext cx="5447437" cy="369332"/>
          </a:xfrm>
          <a:prstGeom prst="rect">
            <a:avLst/>
          </a:prstGeom>
          <a:noFill/>
        </p:spPr>
        <p:txBody>
          <a:bodyPr wrap="square" rtlCol="0">
            <a:spAutoFit/>
          </a:bodyPr>
          <a:lstStyle/>
          <a:p>
            <a:r>
              <a:rPr lang="en-US" b="1">
                <a:solidFill>
                  <a:schemeClr val="bg1"/>
                </a:solidFill>
                <a:cs typeface="Arial" panose="020B0604020202020204" pitchFamily="34" charset="0"/>
              </a:rPr>
              <a:t>Treatment Escalation Options</a:t>
            </a:r>
            <a:endParaRPr lang="en-GB" b="1">
              <a:solidFill>
                <a:schemeClr val="bg1"/>
              </a:solidFill>
              <a:cs typeface="Arial" panose="020B0604020202020204" pitchFamily="34" charset="0"/>
            </a:endParaRPr>
          </a:p>
        </p:txBody>
      </p:sp>
    </p:spTree>
    <p:extLst>
      <p:ext uri="{BB962C8B-B14F-4D97-AF65-F5344CB8AC3E}">
        <p14:creationId xmlns:p14="http://schemas.microsoft.com/office/powerpoint/2010/main" val="3276559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82222" y="613131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05773" y="6158554"/>
            <a:ext cx="6297612" cy="365125"/>
          </a:xfrm>
        </p:spPr>
        <p:txBody>
          <a:bodyPr/>
          <a:lstStyle/>
          <a:p>
            <a:r>
              <a:rPr lang="en-US" sz="1050">
                <a:solidFill>
                  <a:schemeClr val="tx1">
                    <a:lumMod val="75000"/>
                  </a:schemeClr>
                </a:solidFill>
              </a:rPr>
              <a:t>Lancashire &amp; South Cumbria Cardiac Network - Heart Failure Pathway</a:t>
            </a:r>
            <a:endParaRPr lang="en-GB" sz="1050">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29</a:t>
            </a:fld>
            <a:endParaRPr lang="en-GB"/>
          </a:p>
        </p:txBody>
      </p:sp>
      <p:sp>
        <p:nvSpPr>
          <p:cNvPr id="18" name="TextBox 17">
            <a:extLst>
              <a:ext uri="{FF2B5EF4-FFF2-40B4-BE49-F238E27FC236}">
                <a16:creationId xmlns:a16="http://schemas.microsoft.com/office/drawing/2014/main" id="{D1C4200F-0317-F8C0-09AC-9BA3C5709D1B}"/>
              </a:ext>
            </a:extLst>
          </p:cNvPr>
          <p:cNvSpPr txBox="1"/>
          <p:nvPr/>
        </p:nvSpPr>
        <p:spPr>
          <a:xfrm>
            <a:off x="566024" y="655186"/>
            <a:ext cx="5970943" cy="369332"/>
          </a:xfrm>
          <a:prstGeom prst="rect">
            <a:avLst/>
          </a:prstGeom>
          <a:noFill/>
        </p:spPr>
        <p:txBody>
          <a:bodyPr wrap="square" rtlCol="0">
            <a:spAutoFit/>
          </a:bodyPr>
          <a:lstStyle/>
          <a:p>
            <a:r>
              <a:rPr lang="en-US" b="1">
                <a:solidFill>
                  <a:schemeClr val="bg1"/>
                </a:solidFill>
                <a:cs typeface="Arial" panose="020B0604020202020204" pitchFamily="34" charset="0"/>
              </a:rPr>
              <a:t>Care of the dying</a:t>
            </a:r>
            <a:endParaRPr lang="en-GB" sz="1000" b="1">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154D27B-54D3-4A6A-753B-5A2961E9C64C}"/>
              </a:ext>
            </a:extLst>
          </p:cNvPr>
          <p:cNvSpPr txBox="1"/>
          <p:nvPr/>
        </p:nvSpPr>
        <p:spPr>
          <a:xfrm>
            <a:off x="5152845" y="1016366"/>
            <a:ext cx="4169197" cy="4131900"/>
          </a:xfrm>
          <a:prstGeom prst="rect">
            <a:avLst/>
          </a:prstGeom>
          <a:noFill/>
        </p:spPr>
        <p:txBody>
          <a:bodyPr wrap="square" rtlCol="0">
            <a:spAutoFit/>
          </a:bodyPr>
          <a:lstStyle/>
          <a:p>
            <a:pPr algn="just"/>
            <a:r>
              <a:rPr lang="en-US" sz="900">
                <a:solidFill>
                  <a:schemeClr val="bg1"/>
                </a:solidFill>
                <a:latin typeface="Arial" panose="020B0604020202020204" pitchFamily="34" charset="0"/>
                <a:cs typeface="Arial" panose="020B0604020202020204" pitchFamily="34" charset="0"/>
              </a:rPr>
              <a:t>An individual plan of care should be developed with the individual and those important to them when they are recognized as likely to be dying.  Routine bloods and observations should be reviewed and the benefits and burdens considered .</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Anticipatory prescribing to relieve  common symptoms in the last weeks </a:t>
            </a:r>
          </a:p>
          <a:p>
            <a:pPr algn="just"/>
            <a:r>
              <a:rPr lang="en-US" sz="900">
                <a:solidFill>
                  <a:schemeClr val="bg1"/>
                </a:solidFill>
                <a:latin typeface="Arial" panose="020B0604020202020204" pitchFamily="34" charset="0"/>
                <a:cs typeface="Arial" panose="020B0604020202020204" pitchFamily="34" charset="0"/>
              </a:rPr>
              <a:t>of life should be considered in a timely manner and individualized to </a:t>
            </a:r>
          </a:p>
          <a:p>
            <a:pPr algn="just"/>
            <a:r>
              <a:rPr lang="en-US" sz="900">
                <a:solidFill>
                  <a:schemeClr val="bg1"/>
                </a:solidFill>
                <a:latin typeface="Arial" panose="020B0604020202020204" pitchFamily="34" charset="0"/>
                <a:cs typeface="Arial" panose="020B0604020202020204" pitchFamily="34" charset="0"/>
              </a:rPr>
              <a:t>avoid delay in managing distressing symptoms.</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How an individual could be supported through the dying process may have been identified through an advanced care plan.  As an ongoing process the dying person should be involved as much as they want to and be in decisions about:</a:t>
            </a:r>
          </a:p>
          <a:p>
            <a:pPr algn="just"/>
            <a:endParaRPr lang="en-US" sz="900">
              <a:solidFill>
                <a:schemeClr val="bg1"/>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reason for the prescription of medications to relieve symptoms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choice available  between  different  medications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 route of administration for the control of symptoms </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Their preference for place of care</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If the dying person does not wish to be involved in these discussions or unable to, it is important that those important to the dying person are involved in their care including discussions in relation to symptom control medications used, route, hydration and nutrition.</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Symptom control in the dying person requires; holistic assessment, considered interventions and a review of the effectiveness of the intervention/s made.</a:t>
            </a:r>
          </a:p>
          <a:p>
            <a:endParaRPr lang="en-US" sz="9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50">
              <a:solidFill>
                <a:schemeClr val="bg1"/>
              </a:solidFill>
            </a:endParaRPr>
          </a:p>
        </p:txBody>
      </p:sp>
      <p:sp>
        <p:nvSpPr>
          <p:cNvPr id="24" name="Text Box 148">
            <a:extLst>
              <a:ext uri="{FF2B5EF4-FFF2-40B4-BE49-F238E27FC236}">
                <a16:creationId xmlns:a16="http://schemas.microsoft.com/office/drawing/2014/main" id="{F2366D3A-9437-21C3-A8A1-4EE410439810}"/>
              </a:ext>
            </a:extLst>
          </p:cNvPr>
          <p:cNvSpPr txBox="1">
            <a:spLocks noChangeArrowheads="1"/>
          </p:cNvSpPr>
          <p:nvPr/>
        </p:nvSpPr>
        <p:spPr bwMode="auto">
          <a:xfrm>
            <a:off x="5152845" y="4963203"/>
            <a:ext cx="4169197" cy="950596"/>
          </a:xfrm>
          <a:prstGeom prst="rect">
            <a:avLst/>
          </a:prstGeom>
          <a:solidFill>
            <a:schemeClr val="accent5">
              <a:lumMod val="20000"/>
              <a:lumOff val="80000"/>
            </a:schemeClr>
          </a:solidFill>
          <a:ln w="12700">
            <a:solidFill>
              <a:schemeClr val="accent5">
                <a:lumMod val="40000"/>
                <a:lumOff val="60000"/>
              </a:schemeClr>
            </a:solidFill>
            <a:prstDash val="solid"/>
            <a:miter lim="800000"/>
            <a:headEnd/>
            <a:tailEnd/>
          </a:ln>
        </p:spPr>
        <p:txBody>
          <a:bodyPr rot="0" vert="horz" wrap="square" lIns="0" tIns="0" rIns="0" bIns="0" anchor="t" anchorCtr="0" upright="1">
            <a:noAutofit/>
          </a:bodyPr>
          <a:lstStyle/>
          <a:p>
            <a:pPr marL="65405" marR="130810">
              <a:lnSpc>
                <a:spcPct val="97000"/>
              </a:lnSpc>
              <a:spcBef>
                <a:spcPts val="315"/>
              </a:spcBef>
              <a:spcAft>
                <a:spcPts val="0"/>
              </a:spcAft>
            </a:pPr>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Note: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In the dying </a:t>
            </a:r>
            <a:r>
              <a:rPr lang="en-US" sz="800" spc="-10">
                <a:solidFill>
                  <a:schemeClr val="bg1"/>
                </a:solidFill>
                <a:effectLst/>
                <a:latin typeface="Arial" panose="020B0604020202020204" pitchFamily="34" charset="0"/>
                <a:ea typeface="Calibri" panose="020F0502020204030204" pitchFamily="34" charset="0"/>
                <a:cs typeface="Arial" panose="020B0604020202020204" pitchFamily="34" charset="0"/>
              </a:rPr>
              <a:t>phase, you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would not normally  check renal function </a:t>
            </a:r>
            <a:r>
              <a:rPr lang="en-US" sz="800" spc="-20">
                <a:solidFill>
                  <a:schemeClr val="bg1"/>
                </a:solidFill>
                <a:effectLst/>
                <a:latin typeface="Arial" panose="020B0604020202020204" pitchFamily="34" charset="0"/>
                <a:ea typeface="Calibri" panose="020F0502020204030204" pitchFamily="34" charset="0"/>
                <a:cs typeface="Arial" panose="020B0604020202020204" pitchFamily="34" charset="0"/>
              </a:rPr>
              <a:t>however,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having knowledge of previous results is helpful to guide decision making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regarding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medications to use </a:t>
            </a:r>
            <a:r>
              <a:rPr lang="en-US" sz="800" spc="-10">
                <a:solidFill>
                  <a:schemeClr val="bg1"/>
                </a:solidFill>
                <a:effectLst/>
                <a:latin typeface="Arial" panose="020B0604020202020204" pitchFamily="34" charset="0"/>
                <a:ea typeface="Calibri" panose="020F0502020204030204" pitchFamily="34" charset="0"/>
                <a:cs typeface="Arial" panose="020B0604020202020204" pitchFamily="34" charset="0"/>
              </a:rPr>
              <a:t>for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control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of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symptoms. </a:t>
            </a:r>
            <a:r>
              <a:rPr lang="en-US" sz="800" spc="-20">
                <a:solidFill>
                  <a:schemeClr val="bg1"/>
                </a:solidFill>
                <a:effectLst/>
                <a:latin typeface="Arial" panose="020B0604020202020204" pitchFamily="34" charset="0"/>
                <a:ea typeface="Calibri" panose="020F0502020204030204" pitchFamily="34" charset="0"/>
                <a:cs typeface="Arial" panose="020B0604020202020204" pitchFamily="34" charset="0"/>
              </a:rPr>
              <a:t>For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example, if using morphine in patients where eGFR is less than 30 it may add to symptom burden rather than alleviate symptoms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(e.g.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hallucinations,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myoclonic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jerks) which would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require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further medication to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control.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Use clinic judgement with consideration of renal function and consider specialist advice within the NICE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CG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140 Guidelines </a:t>
            </a:r>
            <a:r>
              <a:rPr lang="en-US" sz="800" spc="-15">
                <a:solidFill>
                  <a:schemeClr val="bg1"/>
                </a:solidFill>
                <a:effectLst/>
                <a:latin typeface="Arial" panose="020B0604020202020204" pitchFamily="34" charset="0"/>
                <a:ea typeface="Calibri" panose="020F0502020204030204" pitchFamily="34" charset="0"/>
                <a:cs typeface="Arial" panose="020B0604020202020204" pitchFamily="34" charset="0"/>
              </a:rPr>
              <a:t>(referenced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on page 27)</a:t>
            </a:r>
            <a:r>
              <a:rPr lang="en-US" sz="800" spc="5">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and if unsure also seek specialist palliative advice when prescribing opioids in renal and hepatic impairment</a:t>
            </a:r>
            <a:r>
              <a:rPr lang="en-US" sz="8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GB" sz="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5935083-B183-92D9-F9FA-B09B4748A380}"/>
              </a:ext>
            </a:extLst>
          </p:cNvPr>
          <p:cNvSpPr txBox="1"/>
          <p:nvPr/>
        </p:nvSpPr>
        <p:spPr>
          <a:xfrm>
            <a:off x="541371" y="55418"/>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C6EB12E-1268-39A3-643E-6B1E5ED6C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11" name="TextBox 10">
            <a:extLst>
              <a:ext uri="{FF2B5EF4-FFF2-40B4-BE49-F238E27FC236}">
                <a16:creationId xmlns:a16="http://schemas.microsoft.com/office/drawing/2014/main" id="{2CADF8E9-A8D3-60CF-7450-12F7C1B1C729}"/>
              </a:ext>
            </a:extLst>
          </p:cNvPr>
          <p:cNvSpPr txBox="1"/>
          <p:nvPr/>
        </p:nvSpPr>
        <p:spPr>
          <a:xfrm>
            <a:off x="543633" y="1016366"/>
            <a:ext cx="4169197" cy="4801314"/>
          </a:xfrm>
          <a:prstGeom prst="rect">
            <a:avLst/>
          </a:prstGeom>
          <a:noFill/>
        </p:spPr>
        <p:txBody>
          <a:bodyPr wrap="square" rtlCol="0">
            <a:spAutoFit/>
          </a:bodyPr>
          <a:lstStyle/>
          <a:p>
            <a:pPr algn="just"/>
            <a:r>
              <a:rPr lang="en-US" sz="900">
                <a:solidFill>
                  <a:schemeClr val="bg1"/>
                </a:solidFill>
                <a:latin typeface="Arial" panose="020B0604020202020204" pitchFamily="34" charset="0"/>
                <a:cs typeface="Arial" panose="020B0604020202020204" pitchFamily="34" charset="0"/>
              </a:rPr>
              <a:t>All approaches regarding palliative and end-of-life care should reflect </a:t>
            </a:r>
            <a:r>
              <a:rPr lang="en-US" sz="900" i="1">
                <a:solidFill>
                  <a:schemeClr val="bg1"/>
                </a:solidFill>
                <a:latin typeface="Arial" panose="020B0604020202020204" pitchFamily="34" charset="0"/>
                <a:cs typeface="Arial" panose="020B0604020202020204" pitchFamily="34" charset="0"/>
              </a:rPr>
              <a:t>Ambitions for Palliative and End of Life Care </a:t>
            </a:r>
            <a:r>
              <a:rPr lang="en-US" sz="900">
                <a:solidFill>
                  <a:schemeClr val="bg1"/>
                </a:solidFill>
                <a:latin typeface="Arial" panose="020B0604020202020204" pitchFamily="34" charset="0"/>
                <a:cs typeface="Arial" panose="020B0604020202020204" pitchFamily="34" charset="0"/>
              </a:rPr>
              <a:t>and the its 6 principles below:</a:t>
            </a:r>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i="1">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It is important that you have considered the following when in communication with the person and those important to them:</a:t>
            </a:r>
          </a:p>
          <a:p>
            <a:pPr algn="just"/>
            <a:endParaRPr lang="en-US" sz="900">
              <a:solidFill>
                <a:schemeClr val="bg1"/>
              </a:solidFill>
              <a:latin typeface="Arial" panose="020B0604020202020204"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Preferences and possibilities that could constitute an Advanced Care Plan</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Sensitive communication about care in the last days of life and decisions about Do Not Attempt Cardiopulmonary Resuscitation (DNSCP) Orders</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Ensure that if there is an ICD (Implantable Cardioverter Defibrillator) in place, it has been deactivated. Care of the dying.</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cs typeface="Arial" panose="020B0604020202020204" pitchFamily="34" charset="0"/>
              </a:rPr>
              <a:t>Ensure that all relevant OOH services are made aware</a:t>
            </a:r>
          </a:p>
          <a:p>
            <a:pPr marL="171450" indent="-171450" algn="just">
              <a:buBlip>
                <a:blip r:embed="rId2">
                  <a:extLst>
                    <a:ext uri="{96DAC541-7B7A-43D3-8B79-37D633B846F1}">
                      <asvg:svgBlip xmlns:asvg="http://schemas.microsoft.com/office/drawing/2016/SVG/main" r:embed="rId3"/>
                    </a:ext>
                  </a:extLst>
                </a:blip>
              </a:buBlip>
            </a:pPr>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Recognition that someone is possibly dying or likely to be dying is crucial to facilitate good symptom control this can be difficult in patients with heart failure as the disease trajectory is more uncertain.</a:t>
            </a:r>
          </a:p>
          <a:p>
            <a:pPr algn="just"/>
            <a:endParaRPr lang="en-GB" sz="900"/>
          </a:p>
        </p:txBody>
      </p:sp>
      <p:pic>
        <p:nvPicPr>
          <p:cNvPr id="8" name="Picture 7">
            <a:extLst>
              <a:ext uri="{FF2B5EF4-FFF2-40B4-BE49-F238E27FC236}">
                <a16:creationId xmlns:a16="http://schemas.microsoft.com/office/drawing/2014/main" id="{C9E23006-B645-0D12-5AEB-AD5CF659E9D8}"/>
              </a:ext>
            </a:extLst>
          </p:cNvPr>
          <p:cNvPicPr>
            <a:picLocks noChangeAspect="1"/>
          </p:cNvPicPr>
          <p:nvPr/>
        </p:nvPicPr>
        <p:blipFill>
          <a:blip r:embed="rId5"/>
          <a:stretch>
            <a:fillRect/>
          </a:stretch>
        </p:blipFill>
        <p:spPr>
          <a:xfrm>
            <a:off x="2701344" y="1811069"/>
            <a:ext cx="1146981" cy="1575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LeftFacing">
              <a:rot lat="623785" lon="1200000" rev="21386789"/>
            </a:camera>
            <a:lightRig rig="twoPt" dir="t">
              <a:rot lat="0" lon="0" rev="7200000"/>
            </a:lightRig>
          </a:scene3d>
          <a:sp3d>
            <a:bevelT w="25400" h="19050"/>
            <a:contourClr>
              <a:srgbClr val="FFFFFF"/>
            </a:contourClr>
          </a:sp3d>
        </p:spPr>
      </p:pic>
      <p:graphicFrame>
        <p:nvGraphicFramePr>
          <p:cNvPr id="14" name="Table 14">
            <a:extLst>
              <a:ext uri="{FF2B5EF4-FFF2-40B4-BE49-F238E27FC236}">
                <a16:creationId xmlns:a16="http://schemas.microsoft.com/office/drawing/2014/main" id="{C6EF3A74-4C45-A5B8-C347-F23DD4079C1E}"/>
              </a:ext>
            </a:extLst>
          </p:cNvPr>
          <p:cNvGraphicFramePr>
            <a:graphicFrameLocks noGrp="1"/>
          </p:cNvGraphicFramePr>
          <p:nvPr>
            <p:extLst>
              <p:ext uri="{D42A27DB-BD31-4B8C-83A1-F6EECF244321}">
                <p14:modId xmlns:p14="http://schemas.microsoft.com/office/powerpoint/2010/main" val="2999409836"/>
              </p:ext>
            </p:extLst>
          </p:nvPr>
        </p:nvGraphicFramePr>
        <p:xfrm>
          <a:off x="685746" y="1723830"/>
          <a:ext cx="1976195" cy="1997859"/>
        </p:xfrm>
        <a:graphic>
          <a:graphicData uri="http://schemas.openxmlformats.org/drawingml/2006/table">
            <a:tbl>
              <a:tblPr>
                <a:tableStyleId>{327F97BB-C833-4FB7-BDE5-3F7075034690}</a:tableStyleId>
              </a:tblPr>
              <a:tblGrid>
                <a:gridCol w="1976195">
                  <a:extLst>
                    <a:ext uri="{9D8B030D-6E8A-4147-A177-3AD203B41FA5}">
                      <a16:colId xmlns:a16="http://schemas.microsoft.com/office/drawing/2014/main" val="274704437"/>
                    </a:ext>
                  </a:extLst>
                </a:gridCol>
              </a:tblGrid>
              <a:tr h="330673">
                <a:tc>
                  <a:txBody>
                    <a:bodyPr/>
                    <a:lstStyle/>
                    <a:p>
                      <a:pPr algn="ctr"/>
                      <a:r>
                        <a:rPr lang="en-US" sz="800">
                          <a:solidFill>
                            <a:schemeClr val="tx1"/>
                          </a:solidFill>
                        </a:rPr>
                        <a:t>Each person is seen as an individual </a:t>
                      </a:r>
                      <a:r>
                        <a:rPr lang="en-US" sz="800" i="1">
                          <a:solidFill>
                            <a:schemeClr val="tx1"/>
                          </a:solidFill>
                        </a:rPr>
                        <a:t>and</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87649277"/>
                  </a:ext>
                </a:extLst>
              </a:tr>
              <a:tr h="330673">
                <a:tc>
                  <a:txBody>
                    <a:bodyPr/>
                    <a:lstStyle/>
                    <a:p>
                      <a:pPr algn="ctr"/>
                      <a:r>
                        <a:rPr lang="en-US" sz="800">
                          <a:solidFill>
                            <a:schemeClr val="tx1"/>
                          </a:solidFill>
                        </a:rPr>
                        <a:t>Receives fair access to care</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394284827"/>
                  </a:ext>
                </a:extLst>
              </a:tr>
              <a:tr h="330673">
                <a:tc>
                  <a:txBody>
                    <a:bodyPr/>
                    <a:lstStyle/>
                    <a:p>
                      <a:pPr algn="ctr"/>
                      <a:r>
                        <a:rPr lang="en-US" sz="800">
                          <a:solidFill>
                            <a:schemeClr val="tx1"/>
                          </a:solidFill>
                        </a:rPr>
                        <a:t>We </a:t>
                      </a:r>
                      <a:r>
                        <a:rPr lang="en-US" sz="800" err="1">
                          <a:solidFill>
                            <a:schemeClr val="tx1"/>
                          </a:solidFill>
                        </a:rPr>
                        <a:t>maximise</a:t>
                      </a:r>
                      <a:r>
                        <a:rPr lang="en-US" sz="800">
                          <a:solidFill>
                            <a:schemeClr val="tx1"/>
                          </a:solidFill>
                        </a:rPr>
                        <a:t> comfort and wellbeing</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98149876"/>
                  </a:ext>
                </a:extLst>
              </a:tr>
              <a:tr h="330673">
                <a:tc>
                  <a:txBody>
                    <a:bodyPr/>
                    <a:lstStyle/>
                    <a:p>
                      <a:pPr algn="ctr"/>
                      <a:r>
                        <a:rPr lang="en-US" sz="800">
                          <a:solidFill>
                            <a:schemeClr val="tx1"/>
                          </a:solidFill>
                        </a:rPr>
                        <a:t>Care is coordinated</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6705235"/>
                  </a:ext>
                </a:extLst>
              </a:tr>
              <a:tr h="330673">
                <a:tc>
                  <a:txBody>
                    <a:bodyPr/>
                    <a:lstStyle/>
                    <a:p>
                      <a:pPr algn="ctr"/>
                      <a:r>
                        <a:rPr lang="en-US" sz="800">
                          <a:solidFill>
                            <a:schemeClr val="tx1"/>
                          </a:solidFill>
                        </a:rPr>
                        <a:t>All staff are prepared to care</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32C"/>
                    </a:solidFill>
                  </a:tcPr>
                </a:tc>
                <a:extLst>
                  <a:ext uri="{0D108BD9-81ED-4DB2-BD59-A6C34878D82A}">
                    <a16:rowId xmlns:a16="http://schemas.microsoft.com/office/drawing/2014/main" val="2465374241"/>
                  </a:ext>
                </a:extLst>
              </a:tr>
              <a:tr h="330673">
                <a:tc>
                  <a:txBody>
                    <a:bodyPr/>
                    <a:lstStyle/>
                    <a:p>
                      <a:pPr algn="ctr"/>
                      <a:r>
                        <a:rPr lang="en-US" sz="800">
                          <a:solidFill>
                            <a:schemeClr val="tx1"/>
                          </a:solidFill>
                        </a:rPr>
                        <a:t>Each community is prepared to help</a:t>
                      </a:r>
                      <a:endParaRPr lang="en-GB" sz="8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6962489"/>
                  </a:ext>
                </a:extLst>
              </a:tr>
            </a:tbl>
          </a:graphicData>
        </a:graphic>
      </p:graphicFrame>
    </p:spTree>
    <p:extLst>
      <p:ext uri="{BB962C8B-B14F-4D97-AF65-F5344CB8AC3E}">
        <p14:creationId xmlns:p14="http://schemas.microsoft.com/office/powerpoint/2010/main" val="157698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94F8D5-A964-D008-1766-CD4E1AC04717}"/>
              </a:ext>
            </a:extLst>
          </p:cNvPr>
          <p:cNvSpPr>
            <a:spLocks noGrp="1"/>
          </p:cNvSpPr>
          <p:nvPr>
            <p:ph type="body" idx="1"/>
          </p:nvPr>
        </p:nvSpPr>
        <p:spPr>
          <a:xfrm>
            <a:off x="481195" y="5307940"/>
            <a:ext cx="4607188" cy="576263"/>
          </a:xfrm>
        </p:spPr>
        <p:txBody>
          <a:bodyPr>
            <a:normAutofit fontScale="62500" lnSpcReduction="20000"/>
          </a:bodyPr>
          <a:lstStyle/>
          <a:p>
            <a:r>
              <a:rPr lang="en-US" sz="1600" b="1"/>
              <a:t>Dr Ranjit More and Dr SC</a:t>
            </a:r>
          </a:p>
          <a:p>
            <a:r>
              <a:rPr lang="en-US" sz="1600" b="1"/>
              <a:t>every ones details here</a:t>
            </a:r>
            <a:r>
              <a:rPr lang="en-US"/>
              <a:t>	</a:t>
            </a:r>
            <a:endParaRPr lang="en-GB"/>
          </a:p>
        </p:txBody>
      </p:sp>
      <p:sp>
        <p:nvSpPr>
          <p:cNvPr id="3" name="Text Placeholder 2">
            <a:extLst>
              <a:ext uri="{FF2B5EF4-FFF2-40B4-BE49-F238E27FC236}">
                <a16:creationId xmlns:a16="http://schemas.microsoft.com/office/drawing/2014/main" id="{75048602-3A87-FAFA-56BE-44450CF108AF}"/>
              </a:ext>
            </a:extLst>
          </p:cNvPr>
          <p:cNvSpPr>
            <a:spLocks noGrp="1"/>
          </p:cNvSpPr>
          <p:nvPr>
            <p:ph type="body" sz="quarter" idx="3"/>
          </p:nvPr>
        </p:nvSpPr>
        <p:spPr>
          <a:xfrm>
            <a:off x="355610" y="1919823"/>
            <a:ext cx="4185618" cy="576262"/>
          </a:xfrm>
        </p:spPr>
        <p:txBody>
          <a:bodyPr>
            <a:normAutofit fontScale="62500" lnSpcReduction="20000"/>
          </a:bodyPr>
          <a:lstStyle/>
          <a:p>
            <a:r>
              <a:rPr lang="en-US"/>
              <a:t>Including how the document has been produced</a:t>
            </a:r>
            <a:endParaRPr lang="en-GB"/>
          </a:p>
        </p:txBody>
      </p:sp>
      <p:sp>
        <p:nvSpPr>
          <p:cNvPr id="14" name="Footer Placeholder 13">
            <a:extLst>
              <a:ext uri="{FF2B5EF4-FFF2-40B4-BE49-F238E27FC236}">
                <a16:creationId xmlns:a16="http://schemas.microsoft.com/office/drawing/2014/main" id="{5C1A203E-4850-8E5B-AB07-544ABB9D204F}"/>
              </a:ext>
            </a:extLst>
          </p:cNvPr>
          <p:cNvSpPr>
            <a:spLocks noGrp="1"/>
          </p:cNvSpPr>
          <p:nvPr>
            <p:ph type="ftr" sz="quarter" idx="11"/>
          </p:nvPr>
        </p:nvSpPr>
        <p:spPr>
          <a:xfrm>
            <a:off x="801504" y="618034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13" name="Slide Number Placeholder 12">
            <a:extLst>
              <a:ext uri="{FF2B5EF4-FFF2-40B4-BE49-F238E27FC236}">
                <a16:creationId xmlns:a16="http://schemas.microsoft.com/office/drawing/2014/main" id="{A19E8A8F-E689-49FC-0B15-8FFD16AE3820}"/>
              </a:ext>
            </a:extLst>
          </p:cNvPr>
          <p:cNvSpPr>
            <a:spLocks noGrp="1"/>
          </p:cNvSpPr>
          <p:nvPr>
            <p:ph type="sldNum" sz="quarter" idx="12"/>
          </p:nvPr>
        </p:nvSpPr>
        <p:spPr/>
        <p:txBody>
          <a:bodyPr/>
          <a:lstStyle/>
          <a:p>
            <a:fld id="{3ABA7220-50FC-4B3D-BE9A-6091F6253B74}" type="slidenum">
              <a:rPr lang="en-GB" smtClean="0"/>
              <a:t>3</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01504" y="612824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BA0E75-270B-FD8F-4DF2-12DB31B030F2}"/>
              </a:ext>
            </a:extLst>
          </p:cNvPr>
          <p:cNvSpPr txBox="1"/>
          <p:nvPr/>
        </p:nvSpPr>
        <p:spPr>
          <a:xfrm>
            <a:off x="470228" y="386446"/>
            <a:ext cx="3657600"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rPr>
              <a:t>Foreword</a:t>
            </a:r>
            <a:endParaRPr lang="en-GB" sz="3200" b="1">
              <a:solidFill>
                <a:srgbClr val="0070C0"/>
              </a:solidFill>
              <a:effectLst>
                <a:outerShdw blurRad="38100" dist="38100" dir="2700000" algn="tl">
                  <a:srgbClr val="000000">
                    <a:alpha val="43137"/>
                  </a:srgbClr>
                </a:outerShdw>
              </a:effectLst>
            </a:endParaRPr>
          </a:p>
        </p:txBody>
      </p:sp>
      <p:sp>
        <p:nvSpPr>
          <p:cNvPr id="18" name="Text Placeholder 2">
            <a:extLst>
              <a:ext uri="{FF2B5EF4-FFF2-40B4-BE49-F238E27FC236}">
                <a16:creationId xmlns:a16="http://schemas.microsoft.com/office/drawing/2014/main" id="{EEF2B294-C2E2-0AE6-8240-94F13B885A6E}"/>
              </a:ext>
            </a:extLst>
          </p:cNvPr>
          <p:cNvSpPr txBox="1">
            <a:spLocks/>
          </p:cNvSpPr>
          <p:nvPr/>
        </p:nvSpPr>
        <p:spPr>
          <a:xfrm>
            <a:off x="508010" y="2072223"/>
            <a:ext cx="4185618" cy="576262"/>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800" b="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b="1"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b="1"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9pPr>
          </a:lstStyle>
          <a:p>
            <a:r>
              <a:rPr lang="en-US"/>
              <a:t>Including how the document has been produced</a:t>
            </a:r>
            <a:endParaRPr lang="en-GB"/>
          </a:p>
        </p:txBody>
      </p:sp>
      <p:sp>
        <p:nvSpPr>
          <p:cNvPr id="19" name="Text Placeholder 2">
            <a:extLst>
              <a:ext uri="{FF2B5EF4-FFF2-40B4-BE49-F238E27FC236}">
                <a16:creationId xmlns:a16="http://schemas.microsoft.com/office/drawing/2014/main" id="{98BF8188-9F1F-0100-4AFA-678A55B0DB3A}"/>
              </a:ext>
            </a:extLst>
          </p:cNvPr>
          <p:cNvSpPr txBox="1">
            <a:spLocks/>
          </p:cNvSpPr>
          <p:nvPr/>
        </p:nvSpPr>
        <p:spPr>
          <a:xfrm>
            <a:off x="660410" y="2224623"/>
            <a:ext cx="4185618" cy="576262"/>
          </a:xfrm>
          <a:prstGeom prst="rect">
            <a:avLst/>
          </a:prstGeom>
        </p:spPr>
        <p:txBody>
          <a:bodyPr vert="horz" lIns="91440" tIns="45720" rIns="91440" bIns="45720" rtlCol="0" anchor="b">
            <a:normAutofit fontScale="625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800" b="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b="1"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b="1"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b="1" kern="1200" cap="none">
                <a:solidFill>
                  <a:schemeClr val="bg2">
                    <a:lumMod val="75000"/>
                  </a:schemeClr>
                </a:solidFill>
                <a:effectLst/>
                <a:latin typeface="+mn-lt"/>
                <a:ea typeface="+mn-ea"/>
                <a:cs typeface="+mn-cs"/>
              </a:defRPr>
            </a:lvl9pPr>
          </a:lstStyle>
          <a:p>
            <a:r>
              <a:rPr lang="en-US"/>
              <a:t>Including how the document has been produced</a:t>
            </a:r>
            <a:endParaRPr lang="en-GB"/>
          </a:p>
        </p:txBody>
      </p:sp>
      <p:sp>
        <p:nvSpPr>
          <p:cNvPr id="20" name="TextBox 19">
            <a:extLst>
              <a:ext uri="{FF2B5EF4-FFF2-40B4-BE49-F238E27FC236}">
                <a16:creationId xmlns:a16="http://schemas.microsoft.com/office/drawing/2014/main" id="{E5E54907-6B73-0F5C-074B-AE3B2155606C}"/>
              </a:ext>
            </a:extLst>
          </p:cNvPr>
          <p:cNvSpPr txBox="1"/>
          <p:nvPr/>
        </p:nvSpPr>
        <p:spPr>
          <a:xfrm>
            <a:off x="489263" y="743405"/>
            <a:ext cx="4959272" cy="5139869"/>
          </a:xfrm>
          <a:prstGeom prst="rect">
            <a:avLst/>
          </a:prstGeom>
          <a:noFill/>
        </p:spPr>
        <p:txBody>
          <a:bodyPr wrap="square" rtlCol="0">
            <a:spAutoFit/>
          </a:bodyPr>
          <a:lstStyle/>
          <a:p>
            <a:endParaRPr lang="en-US" sz="1100" b="1">
              <a:solidFill>
                <a:schemeClr val="bg1"/>
              </a:solidFill>
              <a:latin typeface="Arial" panose="020B0604020202020204" pitchFamily="34" charset="0"/>
              <a:ea typeface="Gadugi" panose="020B0502040204020203" pitchFamily="34" charset="0"/>
              <a:cs typeface="Arial" panose="020B0604020202020204" pitchFamily="34" charset="0"/>
            </a:endParaRPr>
          </a:p>
          <a:p>
            <a:r>
              <a:rPr lang="en-US" b="1">
                <a:solidFill>
                  <a:schemeClr val="bg1"/>
                </a:solidFill>
                <a:ea typeface="Gadugi" panose="020B0502040204020203" pitchFamily="34" charset="0"/>
                <a:cs typeface="Arial" panose="020B0604020202020204" pitchFamily="34" charset="0"/>
              </a:rPr>
              <a:t>Lancashire &amp; South Cumbria </a:t>
            </a:r>
          </a:p>
          <a:p>
            <a:r>
              <a:rPr lang="en-US" b="1">
                <a:solidFill>
                  <a:schemeClr val="bg1"/>
                </a:solidFill>
                <a:ea typeface="Gadugi" panose="020B0502040204020203" pitchFamily="34" charset="0"/>
                <a:cs typeface="Arial" panose="020B0604020202020204" pitchFamily="34" charset="0"/>
              </a:rPr>
              <a:t>Cardiac Clinical Network</a:t>
            </a:r>
          </a:p>
          <a:p>
            <a:r>
              <a:rPr lang="en-US" sz="1200" b="1">
                <a:solidFill>
                  <a:srgbClr val="0070C0"/>
                </a:solidFill>
                <a:ea typeface="Gadugi" panose="020B0502040204020203" pitchFamily="34" charset="0"/>
                <a:cs typeface="Arial" panose="020B0604020202020204" pitchFamily="34" charset="0"/>
              </a:rPr>
              <a:t>Improving heart failure services for people </a:t>
            </a:r>
          </a:p>
          <a:p>
            <a:pPr algn="just"/>
            <a:endParaRPr lang="en-US" sz="1100" i="1">
              <a:solidFill>
                <a:schemeClr val="tx1">
                  <a:lumMod val="65000"/>
                </a:schemeClr>
              </a:solidFill>
              <a:latin typeface="Arial" panose="020B0604020202020204" pitchFamily="34" charset="0"/>
              <a:ea typeface="Gadugi" panose="020B0502040204020203" pitchFamily="34" charset="0"/>
              <a:cs typeface="Arial" panose="020B0604020202020204" pitchFamily="34" charset="0"/>
            </a:endParaRPr>
          </a:p>
          <a:p>
            <a:pPr algn="l" fontAlgn="base"/>
            <a:endParaRPr lang="en-US" sz="900" b="0" i="0">
              <a:solidFill>
                <a:srgbClr val="202A30"/>
              </a:solidFill>
              <a:effectLst/>
              <a:latin typeface="Arial" panose="020B0604020202020204" pitchFamily="34" charset="0"/>
              <a:cs typeface="Arial" panose="020B0604020202020204" pitchFamily="34" charset="0"/>
            </a:endParaRPr>
          </a:p>
          <a:p>
            <a:pPr algn="just" fontAlgn="base"/>
            <a:r>
              <a:rPr lang="en-US" sz="900" b="0" i="0">
                <a:solidFill>
                  <a:srgbClr val="202A30"/>
                </a:solidFill>
                <a:effectLst/>
                <a:latin typeface="Arial" panose="020B0604020202020204" pitchFamily="34" charset="0"/>
                <a:cs typeface="Arial" panose="020B0604020202020204" pitchFamily="34" charset="0"/>
              </a:rPr>
              <a:t>The Lancashire </a:t>
            </a:r>
            <a:r>
              <a:rPr lang="en-US" sz="900">
                <a:solidFill>
                  <a:srgbClr val="202A30"/>
                </a:solidFill>
                <a:latin typeface="Arial" panose="020B0604020202020204" pitchFamily="34" charset="0"/>
                <a:cs typeface="Arial" panose="020B0604020202020204" pitchFamily="34" charset="0"/>
              </a:rPr>
              <a:t>&amp; South Cumbria Cardiac</a:t>
            </a:r>
            <a:r>
              <a:rPr lang="en-US" sz="900" b="0" i="0">
                <a:solidFill>
                  <a:srgbClr val="202A30"/>
                </a:solidFill>
                <a:effectLst/>
                <a:latin typeface="Arial" panose="020B0604020202020204" pitchFamily="34" charset="0"/>
                <a:cs typeface="Arial" panose="020B0604020202020204" pitchFamily="34" charset="0"/>
              </a:rPr>
              <a:t> Network provides clinical expertise, high quality </a:t>
            </a:r>
          </a:p>
          <a:p>
            <a:pPr algn="just" fontAlgn="base"/>
            <a:r>
              <a:rPr lang="en-US" sz="900" b="0" i="0">
                <a:solidFill>
                  <a:srgbClr val="202A30"/>
                </a:solidFill>
                <a:effectLst/>
                <a:latin typeface="Arial" panose="020B0604020202020204" pitchFamily="34" charset="0"/>
                <a:cs typeface="Arial" panose="020B0604020202020204" pitchFamily="34" charset="0"/>
              </a:rPr>
              <a:t>clinical leadership and advice to improve cardiac population health and care services to the population  of our region.</a:t>
            </a:r>
          </a:p>
          <a:p>
            <a:pPr algn="l" fontAlgn="base"/>
            <a:endParaRPr lang="en-US" sz="900">
              <a:solidFill>
                <a:srgbClr val="202A30"/>
              </a:solidFill>
              <a:latin typeface="Arial" panose="020B0604020202020204" pitchFamily="34" charset="0"/>
              <a:cs typeface="Arial" panose="020B0604020202020204" pitchFamily="34" charset="0"/>
            </a:endParaRPr>
          </a:p>
          <a:p>
            <a:pPr algn="just" fontAlgn="base"/>
            <a:r>
              <a:rPr lang="en-US" sz="900" b="0" i="0">
                <a:solidFill>
                  <a:srgbClr val="202A30"/>
                </a:solidFill>
                <a:effectLst/>
                <a:latin typeface="Arial" panose="020B0604020202020204" pitchFamily="34" charset="0"/>
                <a:cs typeface="Arial" panose="020B0604020202020204" pitchFamily="34" charset="0"/>
              </a:rPr>
              <a:t>Cardiac Networks have been formed to work with local integrated health and social care systems to </a:t>
            </a:r>
            <a:r>
              <a:rPr lang="en-US" sz="900">
                <a:solidFill>
                  <a:srgbClr val="202A30"/>
                </a:solidFill>
                <a:latin typeface="Arial" panose="020B0604020202020204" pitchFamily="34" charset="0"/>
                <a:cs typeface="Arial" panose="020B0604020202020204" pitchFamily="34" charset="0"/>
              </a:rPr>
              <a:t>ensure when patients require treatment for heart conditions, they have easy and quick access to the most efficient and effective pathways, delivering the best outcomes for patients and families.</a:t>
            </a:r>
          </a:p>
          <a:p>
            <a:pPr algn="l" fontAlgn="base"/>
            <a:endParaRPr lang="en-US" sz="900" b="0" i="0">
              <a:solidFill>
                <a:srgbClr val="202A30"/>
              </a:solidFill>
              <a:effectLst/>
              <a:latin typeface="Arial" panose="020B0604020202020204" pitchFamily="34" charset="0"/>
              <a:cs typeface="Arial" panose="020B0604020202020204" pitchFamily="34" charset="0"/>
            </a:endParaRPr>
          </a:p>
          <a:p>
            <a:pPr fontAlgn="base"/>
            <a:r>
              <a:rPr lang="en-US" sz="900">
                <a:solidFill>
                  <a:srgbClr val="202A30"/>
                </a:solidFill>
                <a:latin typeface="Arial" panose="020B0604020202020204" pitchFamily="34" charset="0"/>
                <a:cs typeface="Arial" panose="020B0604020202020204" pitchFamily="34" charset="0"/>
              </a:rPr>
              <a:t>The Network includes the Placed based </a:t>
            </a:r>
          </a:p>
          <a:p>
            <a:pPr fontAlgn="base"/>
            <a:r>
              <a:rPr lang="en-US" sz="900">
                <a:solidFill>
                  <a:srgbClr val="202A30"/>
                </a:solidFill>
                <a:latin typeface="Arial" panose="020B0604020202020204" pitchFamily="34" charset="0"/>
                <a:cs typeface="Arial" panose="020B0604020202020204" pitchFamily="34" charset="0"/>
              </a:rPr>
              <a:t>locations</a:t>
            </a:r>
            <a:r>
              <a:rPr lang="en-US" sz="900">
                <a:solidFill>
                  <a:schemeClr val="bg2">
                    <a:lumMod val="60000"/>
                    <a:lumOff val="40000"/>
                  </a:schemeClr>
                </a:solidFill>
                <a:latin typeface="Arial" panose="020B0604020202020204" pitchFamily="34" charset="0"/>
                <a:cs typeface="Arial" panose="020B0604020202020204" pitchFamily="34" charset="0"/>
              </a:rPr>
              <a:t>*</a:t>
            </a:r>
            <a:r>
              <a:rPr lang="en-US" sz="900">
                <a:solidFill>
                  <a:srgbClr val="202A30"/>
                </a:solidFill>
                <a:latin typeface="Arial" panose="020B0604020202020204" pitchFamily="34" charset="0"/>
                <a:cs typeface="Arial" panose="020B0604020202020204" pitchFamily="34" charset="0"/>
              </a:rPr>
              <a:t> of:</a:t>
            </a:r>
          </a:p>
          <a:p>
            <a:pPr fontAlgn="base"/>
            <a:endParaRPr lang="en-US" sz="900">
              <a:solidFill>
                <a:srgbClr val="202A30"/>
              </a:solidFill>
              <a:latin typeface="Arial" panose="020B0604020202020204" pitchFamily="34" charset="0"/>
              <a:cs typeface="Arial" panose="020B0604020202020204" pitchFamily="34" charset="0"/>
            </a:endParaRPr>
          </a:p>
          <a:p>
            <a:pPr marL="171450" indent="-171450"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Blackpool</a:t>
            </a:r>
          </a:p>
          <a:p>
            <a:pPr marL="171450" indent="-171450"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South Cumbria</a:t>
            </a:r>
          </a:p>
          <a:p>
            <a:pPr marL="171450" indent="-171450"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Lancashire</a:t>
            </a:r>
          </a:p>
          <a:p>
            <a:pPr marL="171450" indent="-171450"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Blackburn with Darwen</a:t>
            </a:r>
          </a:p>
          <a:p>
            <a:pPr marL="171450" indent="-171450" fontAlgn="base">
              <a:buBlip>
                <a:blip r:embed="rId2">
                  <a:extLst>
                    <a:ext uri="{96DAC541-7B7A-43D3-8B79-37D633B846F1}">
                      <asvg:svgBlip xmlns:asvg="http://schemas.microsoft.com/office/drawing/2016/SVG/main" r:embed="rId3"/>
                    </a:ext>
                  </a:extLst>
                </a:blip>
              </a:buBlip>
            </a:pPr>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endParaRPr lang="en-US" sz="1100">
              <a:solidFill>
                <a:srgbClr val="202A30"/>
              </a:solidFill>
              <a:latin typeface="Arial" panose="020B0604020202020204" pitchFamily="34" charset="0"/>
              <a:cs typeface="Arial" panose="020B0604020202020204" pitchFamily="34" charset="0"/>
            </a:endParaRPr>
          </a:p>
          <a:p>
            <a:pPr fontAlgn="base"/>
            <a:r>
              <a:rPr lang="en-US" sz="900" i="1">
                <a:solidFill>
                  <a:schemeClr val="bg2">
                    <a:lumMod val="60000"/>
                    <a:lumOff val="40000"/>
                  </a:schemeClr>
                </a:solidFill>
                <a:latin typeface="Arial" panose="020B0604020202020204" pitchFamily="34" charset="0"/>
                <a:cs typeface="Arial" panose="020B0604020202020204" pitchFamily="34" charset="0"/>
              </a:rPr>
              <a:t>* </a:t>
            </a:r>
            <a:r>
              <a:rPr lang="en-US" sz="700" i="1">
                <a:solidFill>
                  <a:schemeClr val="bg2">
                    <a:lumMod val="60000"/>
                    <a:lumOff val="40000"/>
                  </a:schemeClr>
                </a:solidFill>
                <a:latin typeface="Arial" panose="020B0604020202020204" pitchFamily="34" charset="0"/>
                <a:cs typeface="Arial" panose="020B0604020202020204" pitchFamily="34" charset="0"/>
              </a:rPr>
              <a:t>The Lancashire and South Cumbria ICB has reviewed the geographical make-up of its Place Based Partnerships to align to Local Authority boundaries.</a:t>
            </a:r>
            <a:endParaRPr lang="en-US" sz="1050" i="1">
              <a:solidFill>
                <a:schemeClr val="bg2">
                  <a:lumMod val="60000"/>
                  <a:lumOff val="40000"/>
                </a:schemeClr>
              </a:solidFill>
              <a:latin typeface="Arial" panose="020B0604020202020204" pitchFamily="34" charset="0"/>
              <a:ea typeface="Gadugi" panose="020B0502040204020203" pitchFamily="34" charset="0"/>
              <a:cs typeface="Arial" panose="020B0604020202020204" pitchFamily="34" charset="0"/>
            </a:endParaRPr>
          </a:p>
          <a:p>
            <a:endParaRPr lang="en-GB" sz="1100">
              <a:solidFill>
                <a:schemeClr val="bg1">
                  <a:lumMod val="95000"/>
                  <a:lumOff val="5000"/>
                </a:schemeClr>
              </a:solidFill>
              <a:latin typeface="Arial" panose="020B0604020202020204" pitchFamily="34" charset="0"/>
              <a:ea typeface="Gadugi" panose="020B050204020402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15A24C74-A8A3-F650-0C90-0A77FAC89F5B}"/>
              </a:ext>
            </a:extLst>
          </p:cNvPr>
          <p:cNvPicPr>
            <a:picLocks noChangeAspect="1"/>
          </p:cNvPicPr>
          <p:nvPr/>
        </p:nvPicPr>
        <p:blipFill>
          <a:blip r:embed="rId4"/>
          <a:stretch>
            <a:fillRect/>
          </a:stretch>
        </p:blipFill>
        <p:spPr>
          <a:xfrm>
            <a:off x="3105160" y="3125812"/>
            <a:ext cx="1981871" cy="1844479"/>
          </a:xfrm>
          <a:prstGeom prst="rect">
            <a:avLst/>
          </a:prstGeom>
        </p:spPr>
      </p:pic>
      <p:sp>
        <p:nvSpPr>
          <p:cNvPr id="29" name="TextBox 28">
            <a:extLst>
              <a:ext uri="{FF2B5EF4-FFF2-40B4-BE49-F238E27FC236}">
                <a16:creationId xmlns:a16="http://schemas.microsoft.com/office/drawing/2014/main" id="{F5301A0E-C16F-1AC1-FD3C-6928EE54127A}"/>
              </a:ext>
            </a:extLst>
          </p:cNvPr>
          <p:cNvSpPr txBox="1"/>
          <p:nvPr/>
        </p:nvSpPr>
        <p:spPr>
          <a:xfrm>
            <a:off x="6096000" y="955740"/>
            <a:ext cx="4959272" cy="5378395"/>
          </a:xfrm>
          <a:prstGeom prst="rect">
            <a:avLst/>
          </a:prstGeom>
          <a:noFill/>
        </p:spPr>
        <p:txBody>
          <a:bodyPr wrap="square" rtlCol="0">
            <a:spAutoFit/>
          </a:bodyPr>
          <a:lstStyle/>
          <a:p>
            <a:pPr algn="just" fontAlgn="base"/>
            <a:r>
              <a:rPr lang="en-US" sz="900">
                <a:solidFill>
                  <a:srgbClr val="202A30"/>
                </a:solidFill>
                <a:latin typeface="Arial" panose="020B0604020202020204" pitchFamily="34" charset="0"/>
                <a:cs typeface="Arial" panose="020B0604020202020204" pitchFamily="34" charset="0"/>
              </a:rPr>
              <a:t>We work and collaborate with all stakeholders - </a:t>
            </a:r>
            <a:r>
              <a:rPr lang="en-US" sz="900" b="0" i="0">
                <a:solidFill>
                  <a:srgbClr val="202A30"/>
                </a:solidFill>
                <a:effectLst/>
                <a:latin typeface="Arial" panose="020B0604020202020204" pitchFamily="34" charset="0"/>
                <a:cs typeface="Arial" panose="020B0604020202020204" pitchFamily="34" charset="0"/>
              </a:rPr>
              <a:t>patients, carers, health and social care partners, GP and community based professions  providers, members of the VCFSE, universities and individual local community networks and teams - to bring real improvements in health and wellbeing outcomes and equity of access to all cardiac services in our area.</a:t>
            </a:r>
          </a:p>
          <a:p>
            <a:pPr algn="just" fontAlgn="base"/>
            <a:endParaRPr lang="en-US" sz="900">
              <a:solidFill>
                <a:srgbClr val="202A30"/>
              </a:solidFill>
              <a:latin typeface="Arial" panose="020B0604020202020204" pitchFamily="34" charset="0"/>
              <a:cs typeface="Arial" panose="020B0604020202020204" pitchFamily="34" charset="0"/>
            </a:endParaRPr>
          </a:p>
          <a:p>
            <a:pPr algn="just" fontAlgn="base"/>
            <a:r>
              <a:rPr lang="en-US" sz="900" b="0" i="0">
                <a:solidFill>
                  <a:srgbClr val="000000"/>
                </a:solidFill>
                <a:effectLst/>
                <a:latin typeface="Arial" panose="020B0604020202020204" pitchFamily="34" charset="0"/>
                <a:cs typeface="Arial" panose="020B0604020202020204" pitchFamily="34" charset="0"/>
              </a:rPr>
              <a:t>Over the last few years we have made great progress in improving the way our services work together and how we work as a partnership across Lancashire and South Cumbria. </a:t>
            </a:r>
            <a:r>
              <a:rPr lang="en-US" sz="900" b="0" i="0">
                <a:solidFill>
                  <a:srgbClr val="202A30"/>
                </a:solidFill>
                <a:effectLst/>
                <a:latin typeface="Arial" panose="020B0604020202020204" pitchFamily="34" charset="0"/>
                <a:cs typeface="Arial" panose="020B0604020202020204" pitchFamily="34" charset="0"/>
              </a:rPr>
              <a:t>We continuously strive to support the transformation of health outcomes, the provision of equitable </a:t>
            </a:r>
            <a:r>
              <a:rPr lang="en-US" sz="900">
                <a:solidFill>
                  <a:srgbClr val="202A30"/>
                </a:solidFill>
                <a:latin typeface="Arial" panose="020B0604020202020204" pitchFamily="34" charset="0"/>
                <a:cs typeface="Arial" panose="020B0604020202020204" pitchFamily="34" charset="0"/>
              </a:rPr>
              <a:t>access to all cardiac services in our area with an aim of patients and the public experiencing:</a:t>
            </a:r>
          </a:p>
          <a:p>
            <a:pPr algn="just" fontAlgn="base"/>
            <a:endParaRPr lang="en-US" sz="900">
              <a:solidFill>
                <a:srgbClr val="202A30"/>
              </a:solidFill>
              <a:latin typeface="Arial" panose="020B0604020202020204" pitchFamily="34" charset="0"/>
              <a:cs typeface="Arial" panose="020B0604020202020204" pitchFamily="34" charset="0"/>
            </a:endParaRP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Reduced mortality due to cardiovascular disease</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preventative and proactive care,</a:t>
            </a:r>
          </a:p>
          <a:p>
            <a:pPr algn="just" fontAlgn="base"/>
            <a:r>
              <a:rPr lang="en-US" sz="900">
                <a:solidFill>
                  <a:srgbClr val="202A30"/>
                </a:solidFill>
                <a:latin typeface="Arial" panose="020B0604020202020204" pitchFamily="34" charset="0"/>
                <a:cs typeface="Arial" panose="020B0604020202020204" pitchFamily="34" charset="0"/>
              </a:rPr>
              <a:t>     so people remain healthier longer and </a:t>
            </a:r>
          </a:p>
          <a:p>
            <a:pPr algn="just" fontAlgn="base"/>
            <a:r>
              <a:rPr lang="en-US" sz="900">
                <a:solidFill>
                  <a:srgbClr val="202A30"/>
                </a:solidFill>
                <a:latin typeface="Arial" panose="020B0604020202020204" pitchFamily="34" charset="0"/>
                <a:cs typeface="Arial" panose="020B0604020202020204" pitchFamily="34" charset="0"/>
              </a:rPr>
              <a:t>     avoid unnecessary admissions to  </a:t>
            </a:r>
          </a:p>
          <a:p>
            <a:pPr algn="just" fontAlgn="base"/>
            <a:r>
              <a:rPr lang="en-US" sz="900">
                <a:solidFill>
                  <a:srgbClr val="202A30"/>
                </a:solidFill>
                <a:latin typeface="Arial" panose="020B0604020202020204" pitchFamily="34" charset="0"/>
                <a:cs typeface="Arial" panose="020B0604020202020204" pitchFamily="34" charset="0"/>
              </a:rPr>
              <a:t>     hospital</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Better quality and safety of care across </a:t>
            </a:r>
          </a:p>
          <a:p>
            <a:pPr algn="just" fontAlgn="base"/>
            <a:r>
              <a:rPr lang="en-US" sz="900">
                <a:solidFill>
                  <a:srgbClr val="202A30"/>
                </a:solidFill>
                <a:latin typeface="Arial" panose="020B0604020202020204" pitchFamily="34" charset="0"/>
                <a:cs typeface="Arial" panose="020B0604020202020204" pitchFamily="34" charset="0"/>
              </a:rPr>
              <a:t>    the cardiac pathways leading to better outcomes </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Reduced waits for diagnostics, </a:t>
            </a:r>
          </a:p>
          <a:p>
            <a:pPr algn="just" fontAlgn="base"/>
            <a:r>
              <a:rPr lang="en-US" sz="900">
                <a:solidFill>
                  <a:srgbClr val="202A30"/>
                </a:solidFill>
                <a:latin typeface="Arial" panose="020B0604020202020204" pitchFamily="34" charset="0"/>
                <a:cs typeface="Arial" panose="020B0604020202020204" pitchFamily="34" charset="0"/>
              </a:rPr>
              <a:t>     specialist assessment and care </a:t>
            </a:r>
          </a:p>
          <a:p>
            <a:pPr algn="just" fontAlgn="base"/>
            <a:r>
              <a:rPr lang="en-US" sz="900">
                <a:solidFill>
                  <a:srgbClr val="202A30"/>
                </a:solidFill>
                <a:latin typeface="Arial" panose="020B0604020202020204" pitchFamily="34" charset="0"/>
                <a:cs typeface="Arial" panose="020B0604020202020204" pitchFamily="34" charset="0"/>
              </a:rPr>
              <a:t>     as services are restored post-COVID</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Better experience of care</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equitable access to care across</a:t>
            </a:r>
          </a:p>
          <a:p>
            <a:pPr algn="just" fontAlgn="base"/>
            <a:r>
              <a:rPr lang="en-US" sz="900">
                <a:solidFill>
                  <a:srgbClr val="202A30"/>
                </a:solidFill>
                <a:latin typeface="Arial" panose="020B0604020202020204" pitchFamily="34" charset="0"/>
                <a:cs typeface="Arial" panose="020B0604020202020204" pitchFamily="34" charset="0"/>
              </a:rPr>
              <a:t>     different groups and different geographies</a:t>
            </a:r>
          </a:p>
          <a:p>
            <a:pPr marL="171450" indent="-171450" algn="just" fontAlgn="base">
              <a:buBlip>
                <a:blip r:embed="rId2">
                  <a:extLst>
                    <a:ext uri="{96DAC541-7B7A-43D3-8B79-37D633B846F1}">
                      <asvg:svgBlip xmlns:asvg="http://schemas.microsoft.com/office/drawing/2016/SVG/main" r:embed="rId3"/>
                    </a:ext>
                  </a:extLst>
                </a:blip>
              </a:buBlip>
            </a:pPr>
            <a:r>
              <a:rPr lang="en-US" sz="900">
                <a:solidFill>
                  <a:srgbClr val="202A30"/>
                </a:solidFill>
                <a:latin typeface="Arial" panose="020B0604020202020204" pitchFamily="34" charset="0"/>
                <a:cs typeface="Arial" panose="020B0604020202020204" pitchFamily="34" charset="0"/>
              </a:rPr>
              <a:t>More sustainable costs of care.</a:t>
            </a:r>
          </a:p>
          <a:p>
            <a:pPr marL="171450" indent="-171450" algn="just"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marL="171450" indent="-171450"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fontAlgn="base"/>
            <a:r>
              <a:rPr lang="en-US" sz="900">
                <a:solidFill>
                  <a:srgbClr val="202A30"/>
                </a:solidFill>
                <a:latin typeface="Arial" panose="020B0604020202020204" pitchFamily="34" charset="0"/>
                <a:cs typeface="Arial" panose="020B0604020202020204" pitchFamily="34" charset="0"/>
              </a:rPr>
              <a:t>We would particularly like to thank the members of the Cardiac Network Heart Failure Clinical Advisory Group and to those organisations and individuals who attended the </a:t>
            </a:r>
            <a:r>
              <a:rPr lang="en-US" sz="900" i="1">
                <a:solidFill>
                  <a:srgbClr val="202A30"/>
                </a:solidFill>
                <a:latin typeface="Arial" panose="020B0604020202020204" pitchFamily="34" charset="0"/>
                <a:cs typeface="Arial" panose="020B0604020202020204" pitchFamily="34" charset="0"/>
              </a:rPr>
              <a:t>Heart Failure Pathway Workshop </a:t>
            </a:r>
            <a:r>
              <a:rPr lang="en-US" sz="900">
                <a:solidFill>
                  <a:srgbClr val="202A30"/>
                </a:solidFill>
                <a:latin typeface="Arial" panose="020B0604020202020204" pitchFamily="34" charset="0"/>
                <a:cs typeface="Arial" panose="020B0604020202020204" pitchFamily="34" charset="0"/>
              </a:rPr>
              <a:t>on 27 September 2022, in the production of this document, their contribution was vital.</a:t>
            </a:r>
          </a:p>
          <a:p>
            <a:pPr marL="171450" indent="-171450" fontAlgn="base">
              <a:buBlip>
                <a:blip r:embed="rId2">
                  <a:extLst>
                    <a:ext uri="{96DAC541-7B7A-43D3-8B79-37D633B846F1}">
                      <asvg:svgBlip xmlns:asvg="http://schemas.microsoft.com/office/drawing/2016/SVG/main" r:embed="rId3"/>
                    </a:ext>
                  </a:extLst>
                </a:blip>
              </a:buBlip>
            </a:pPr>
            <a:endParaRPr lang="en-US" sz="900">
              <a:solidFill>
                <a:srgbClr val="202A30"/>
              </a:solidFill>
              <a:latin typeface="Arial" panose="020B0604020202020204" pitchFamily="34" charset="0"/>
              <a:cs typeface="Arial" panose="020B0604020202020204" pitchFamily="34" charset="0"/>
            </a:endParaRPr>
          </a:p>
          <a:p>
            <a:pPr fontAlgn="base"/>
            <a:endParaRPr lang="en-US" sz="900">
              <a:solidFill>
                <a:srgbClr val="202A30"/>
              </a:solidFill>
              <a:latin typeface="Arial" panose="020B0604020202020204" pitchFamily="34" charset="0"/>
              <a:cs typeface="Arial" panose="020B0604020202020204" pitchFamily="34" charset="0"/>
            </a:endParaRPr>
          </a:p>
          <a:p>
            <a:pPr fontAlgn="base"/>
            <a:r>
              <a:rPr lang="en-US" sz="1050" b="1">
                <a:solidFill>
                  <a:schemeClr val="accent1">
                    <a:lumMod val="60000"/>
                    <a:lumOff val="40000"/>
                  </a:schemeClr>
                </a:solidFill>
                <a:latin typeface="Arial" panose="020B0604020202020204" pitchFamily="34" charset="0"/>
                <a:cs typeface="Arial" panose="020B0604020202020204" pitchFamily="34" charset="0"/>
              </a:rPr>
              <a:t>Dr R More</a:t>
            </a:r>
            <a:r>
              <a:rPr lang="en-US" sz="900">
                <a:solidFill>
                  <a:srgbClr val="202A30"/>
                </a:solidFill>
                <a:latin typeface="Arial" panose="020B0604020202020204" pitchFamily="34" charset="0"/>
                <a:cs typeface="Arial" panose="020B0604020202020204" pitchFamily="34" charset="0"/>
              </a:rPr>
              <a:t>				</a:t>
            </a:r>
            <a:r>
              <a:rPr lang="en-US" sz="1050" b="1">
                <a:solidFill>
                  <a:schemeClr val="accent1">
                    <a:lumMod val="60000"/>
                    <a:lumOff val="40000"/>
                  </a:schemeClr>
                </a:solidFill>
                <a:latin typeface="Arial" panose="020B0604020202020204" pitchFamily="34" charset="0"/>
                <a:cs typeface="Arial" panose="020B0604020202020204" pitchFamily="34" charset="0"/>
              </a:rPr>
              <a:t>Dr S Chadaide</a:t>
            </a:r>
            <a:endParaRPr lang="en-US" sz="900" b="1">
              <a:solidFill>
                <a:schemeClr val="accent1">
                  <a:lumMod val="60000"/>
                  <a:lumOff val="40000"/>
                </a:schemeClr>
              </a:solidFill>
              <a:latin typeface="Arial" panose="020B0604020202020204" pitchFamily="34" charset="0"/>
              <a:cs typeface="Arial" panose="020B0604020202020204" pitchFamily="34" charset="0"/>
            </a:endParaRPr>
          </a:p>
          <a:p>
            <a:pPr fontAlgn="base"/>
            <a:r>
              <a:rPr lang="en-US" sz="900" b="1">
                <a:solidFill>
                  <a:srgbClr val="202A30"/>
                </a:solidFill>
                <a:latin typeface="Arial" panose="020B0604020202020204" pitchFamily="34" charset="0"/>
                <a:cs typeface="Arial" panose="020B0604020202020204" pitchFamily="34" charset="0"/>
              </a:rPr>
              <a:t>Consultant Cardiologist</a:t>
            </a:r>
            <a:r>
              <a:rPr lang="en-US" sz="900">
                <a:solidFill>
                  <a:srgbClr val="202A30"/>
                </a:solidFill>
                <a:latin typeface="Arial" panose="020B0604020202020204" pitchFamily="34" charset="0"/>
                <a:cs typeface="Arial" panose="020B0604020202020204" pitchFamily="34" charset="0"/>
              </a:rPr>
              <a:t>			</a:t>
            </a:r>
            <a:r>
              <a:rPr lang="en-US" sz="900" b="1">
                <a:solidFill>
                  <a:srgbClr val="202A30"/>
                </a:solidFill>
                <a:latin typeface="Arial" panose="020B0604020202020204" pitchFamily="34" charset="0"/>
                <a:cs typeface="Arial" panose="020B0604020202020204" pitchFamily="34" charset="0"/>
              </a:rPr>
              <a:t>Consultant Cardiologist</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Chair Cardiac Clinical Network		Clinical Advisory Group Heart Failure Lead</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Lancashire and South Cumbria		Lancashire and South Cumbria</a:t>
            </a:r>
          </a:p>
          <a:p>
            <a:pPr fontAlgn="base"/>
            <a:r>
              <a:rPr lang="en-US" sz="900">
                <a:solidFill>
                  <a:schemeClr val="bg1">
                    <a:lumMod val="50000"/>
                    <a:lumOff val="50000"/>
                  </a:schemeClr>
                </a:solidFill>
                <a:latin typeface="Arial" panose="020B0604020202020204" pitchFamily="34" charset="0"/>
                <a:cs typeface="Arial" panose="020B0604020202020204" pitchFamily="34" charset="0"/>
              </a:rPr>
              <a:t>Clinical Networks		</a:t>
            </a:r>
            <a:r>
              <a:rPr lang="en-US" sz="900">
                <a:solidFill>
                  <a:srgbClr val="202A30"/>
                </a:solidFill>
                <a:latin typeface="Arial" panose="020B0604020202020204" pitchFamily="34" charset="0"/>
                <a:cs typeface="Arial" panose="020B0604020202020204" pitchFamily="34" charset="0"/>
              </a:rPr>
              <a:t>		</a:t>
            </a:r>
            <a:r>
              <a:rPr lang="en-US" sz="900">
                <a:solidFill>
                  <a:schemeClr val="bg1">
                    <a:lumMod val="50000"/>
                    <a:lumOff val="50000"/>
                  </a:schemeClr>
                </a:solidFill>
                <a:latin typeface="Arial" panose="020B0604020202020204" pitchFamily="34" charset="0"/>
                <a:cs typeface="Arial" panose="020B0604020202020204" pitchFamily="34" charset="0"/>
              </a:rPr>
              <a:t>Clinical Networks</a:t>
            </a:r>
          </a:p>
          <a:p>
            <a:pPr fontAlgn="base"/>
            <a:endParaRPr lang="en-US" sz="900">
              <a:solidFill>
                <a:srgbClr val="202A3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F2BB934-C15D-86F3-0DB8-D54BE1511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C7EAF27A-19D9-B604-E01C-8C68CC238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828" y="1182247"/>
            <a:ext cx="545747" cy="526550"/>
          </a:xfrm>
          <a:prstGeom prst="rect">
            <a:avLst/>
          </a:prstGeom>
        </p:spPr>
      </p:pic>
      <p:pic>
        <p:nvPicPr>
          <p:cNvPr id="2" name="Picture 1">
            <a:extLst>
              <a:ext uri="{FF2B5EF4-FFF2-40B4-BE49-F238E27FC236}">
                <a16:creationId xmlns:a16="http://schemas.microsoft.com/office/drawing/2014/main" id="{98025949-EF81-733A-2658-E2D539B71624}"/>
              </a:ext>
            </a:extLst>
          </p:cNvPr>
          <p:cNvPicPr>
            <a:picLocks noChangeAspect="1"/>
          </p:cNvPicPr>
          <p:nvPr/>
        </p:nvPicPr>
        <p:blipFill>
          <a:blip r:embed="rId6"/>
          <a:stretch>
            <a:fillRect/>
          </a:stretch>
        </p:blipFill>
        <p:spPr>
          <a:xfrm>
            <a:off x="9478064" y="2345519"/>
            <a:ext cx="1456258" cy="2073646"/>
          </a:xfrm>
          <a:prstGeom prst="rect">
            <a:avLst/>
          </a:prstGeom>
        </p:spPr>
      </p:pic>
    </p:spTree>
    <p:extLst>
      <p:ext uri="{BB962C8B-B14F-4D97-AF65-F5344CB8AC3E}">
        <p14:creationId xmlns:p14="http://schemas.microsoft.com/office/powerpoint/2010/main" val="3791671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19382" y="615515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19382" y="6179246"/>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30</a:t>
            </a:fld>
            <a:endParaRPr lang="en-GB"/>
          </a:p>
        </p:txBody>
      </p:sp>
      <p:sp>
        <p:nvSpPr>
          <p:cNvPr id="12" name="TextBox 11">
            <a:extLst>
              <a:ext uri="{FF2B5EF4-FFF2-40B4-BE49-F238E27FC236}">
                <a16:creationId xmlns:a16="http://schemas.microsoft.com/office/drawing/2014/main" id="{479356EE-A288-60D1-45F8-709506C52120}"/>
              </a:ext>
            </a:extLst>
          </p:cNvPr>
          <p:cNvSpPr txBox="1"/>
          <p:nvPr/>
        </p:nvSpPr>
        <p:spPr>
          <a:xfrm>
            <a:off x="678751" y="-37309"/>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2414132-0F79-B395-A8A1-12E1062A9F31}"/>
              </a:ext>
            </a:extLst>
          </p:cNvPr>
          <p:cNvSpPr txBox="1"/>
          <p:nvPr/>
        </p:nvSpPr>
        <p:spPr>
          <a:xfrm>
            <a:off x="678751" y="568917"/>
            <a:ext cx="5329083" cy="369332"/>
          </a:xfrm>
          <a:prstGeom prst="rect">
            <a:avLst/>
          </a:prstGeom>
          <a:noFill/>
        </p:spPr>
        <p:txBody>
          <a:bodyPr wrap="square" rtlCol="0">
            <a:spAutoFit/>
          </a:bodyPr>
          <a:lstStyle/>
          <a:p>
            <a:r>
              <a:rPr lang="en-US" b="1">
                <a:solidFill>
                  <a:schemeClr val="bg1"/>
                </a:solidFill>
                <a:cs typeface="Arial" panose="020B0604020202020204" pitchFamily="34" charset="0"/>
              </a:rPr>
              <a:t>End of Life and care for the dying person</a:t>
            </a:r>
            <a:endParaRPr lang="en-GB" b="1">
              <a:solidFill>
                <a:schemeClr val="bg1"/>
              </a:solidFill>
              <a:cs typeface="Arial" panose="020B0604020202020204" pitchFamily="34" charset="0"/>
            </a:endParaRPr>
          </a:p>
        </p:txBody>
      </p:sp>
      <p:sp>
        <p:nvSpPr>
          <p:cNvPr id="11" name="TextBox 10">
            <a:extLst>
              <a:ext uri="{FF2B5EF4-FFF2-40B4-BE49-F238E27FC236}">
                <a16:creationId xmlns:a16="http://schemas.microsoft.com/office/drawing/2014/main" id="{79D7A5BA-0454-D793-F55F-DB0516B2D15E}"/>
              </a:ext>
            </a:extLst>
          </p:cNvPr>
          <p:cNvSpPr txBox="1"/>
          <p:nvPr/>
        </p:nvSpPr>
        <p:spPr>
          <a:xfrm>
            <a:off x="412953" y="947827"/>
            <a:ext cx="11189765" cy="246221"/>
          </a:xfrm>
          <a:prstGeom prst="rect">
            <a:avLst/>
          </a:prstGeom>
          <a:solidFill>
            <a:srgbClr val="EC632C"/>
          </a:solidFill>
          <a:ln>
            <a:solidFill>
              <a:srgbClr val="D78C29"/>
            </a:solidFill>
          </a:ln>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Defining Palliative Care in people living with heart failure – use of prognostic indicators (e.g. GSF / SPICT / MAGGIC</a:t>
            </a:r>
            <a:r>
              <a:rPr lang="en-US" sz="900" b="1">
                <a:solidFill>
                  <a:schemeClr val="bg1"/>
                </a:solidFill>
                <a:latin typeface="Arial" panose="020B0604020202020204" pitchFamily="34" charset="0"/>
                <a:cs typeface="Arial" panose="020B0604020202020204" pitchFamily="34" charset="0"/>
              </a:rPr>
              <a:t>)</a:t>
            </a:r>
            <a:endParaRPr lang="en-GB" sz="900"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95605E7-DF12-3D4A-62B2-1D337BB02D02}"/>
              </a:ext>
            </a:extLst>
          </p:cNvPr>
          <p:cNvSpPr txBox="1"/>
          <p:nvPr/>
        </p:nvSpPr>
        <p:spPr>
          <a:xfrm>
            <a:off x="412954" y="1178661"/>
            <a:ext cx="11189766" cy="507831"/>
          </a:xfrm>
          <a:prstGeom prst="rect">
            <a:avLst/>
          </a:prstGeom>
          <a:solidFill>
            <a:srgbClr val="EC632C"/>
          </a:solidFill>
          <a:ln>
            <a:solidFill>
              <a:srgbClr val="D78C29"/>
            </a:solidFill>
          </a:ln>
        </p:spPr>
        <p:txBody>
          <a:bodyPr wrap="square" numCol="3" spcCol="72000" rtlCol="0">
            <a:spAutoFit/>
          </a:bodyPr>
          <a:lstStyle/>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Cachexia</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Worsening U&amp;Es / LFTs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2 or more hospital admissions within the last 6 months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Comorbidities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Resistant symptoms</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Maximum tolerated therapy</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Advanced frailty</a:t>
            </a:r>
          </a:p>
          <a:p>
            <a:pPr marL="171450" indent="-171450">
              <a:buBlip>
                <a:blip r:embed="rId2">
                  <a:extLst>
                    <a:ext uri="{96DAC541-7B7A-43D3-8B79-37D633B846F1}">
                      <asvg:svgBlip xmlns:asvg="http://schemas.microsoft.com/office/drawing/2016/SVG/main" r:embed="rId3"/>
                    </a:ext>
                  </a:extLst>
                </a:blip>
              </a:buBlip>
            </a:pPr>
            <a:r>
              <a:rPr lang="en-US" sz="900" b="1">
                <a:solidFill>
                  <a:schemeClr val="bg1"/>
                </a:solidFill>
                <a:latin typeface="Arial" panose="020B0604020202020204" pitchFamily="34" charset="0"/>
                <a:cs typeface="Arial" panose="020B0604020202020204" pitchFamily="34" charset="0"/>
              </a:rPr>
              <a:t>No reversible cause</a:t>
            </a:r>
            <a:endParaRPr lang="en-GB" sz="10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D819CC3-0D1E-81CE-57B4-462278D25ECA}"/>
              </a:ext>
            </a:extLst>
          </p:cNvPr>
          <p:cNvSpPr txBox="1"/>
          <p:nvPr/>
        </p:nvSpPr>
        <p:spPr>
          <a:xfrm>
            <a:off x="412952" y="1867540"/>
            <a:ext cx="3935959" cy="1107996"/>
          </a:xfrm>
          <a:prstGeom prst="rect">
            <a:avLst/>
          </a:prstGeom>
          <a:solidFill>
            <a:srgbClr val="EC632C"/>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Referral to:</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Hospice day therapy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Continue with heart failure specialist for on-going medicines management and symptom control</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Ensure access to support workers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 Community Specialist Palliative Care</a:t>
            </a: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C9129D3-E4B6-F81D-4AC2-B17E5FC5D71F}"/>
              </a:ext>
            </a:extLst>
          </p:cNvPr>
          <p:cNvSpPr txBox="1"/>
          <p:nvPr/>
        </p:nvSpPr>
        <p:spPr>
          <a:xfrm>
            <a:off x="7452524" y="1893980"/>
            <a:ext cx="4150193" cy="1200329"/>
          </a:xfrm>
          <a:prstGeom prst="rect">
            <a:avLst/>
          </a:prstGeom>
          <a:solidFill>
            <a:srgbClr val="EC632C"/>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Person-</a:t>
            </a:r>
            <a:r>
              <a:rPr lang="en-US" sz="800" b="1" err="1">
                <a:solidFill>
                  <a:schemeClr val="bg1"/>
                </a:solidFill>
                <a:latin typeface="Arial" panose="020B0604020202020204" pitchFamily="34" charset="0"/>
                <a:cs typeface="Arial" panose="020B0604020202020204" pitchFamily="34" charset="0"/>
              </a:rPr>
              <a:t>centred</a:t>
            </a:r>
            <a:r>
              <a:rPr lang="en-US" sz="800" b="1">
                <a:solidFill>
                  <a:schemeClr val="bg1"/>
                </a:solidFill>
                <a:latin typeface="Arial" panose="020B0604020202020204" pitchFamily="34" charset="0"/>
                <a:cs typeface="Arial" panose="020B0604020202020204" pitchFamily="34" charset="0"/>
              </a:rPr>
              <a:t> care approach shared-decision making amends</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Monitoring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Iron (in line with local policies and guidelines)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Transfusions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Blood tests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Medications – stopping / reducing</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deactivation discussions and proceed with deactivation procedure as per implant centre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DNA CPR and Advanced Care Planning</a:t>
            </a:r>
          </a:p>
        </p:txBody>
      </p:sp>
      <p:sp>
        <p:nvSpPr>
          <p:cNvPr id="16" name="TextBox 15">
            <a:extLst>
              <a:ext uri="{FF2B5EF4-FFF2-40B4-BE49-F238E27FC236}">
                <a16:creationId xmlns:a16="http://schemas.microsoft.com/office/drawing/2014/main" id="{E6678378-6288-03A5-F2F4-91267CBC92B7}"/>
              </a:ext>
            </a:extLst>
          </p:cNvPr>
          <p:cNvSpPr txBox="1"/>
          <p:nvPr/>
        </p:nvSpPr>
        <p:spPr>
          <a:xfrm>
            <a:off x="5076748" y="1907585"/>
            <a:ext cx="1496882" cy="892552"/>
          </a:xfrm>
          <a:prstGeom prst="rect">
            <a:avLst/>
          </a:prstGeom>
          <a:solidFill>
            <a:srgbClr val="EAB200">
              <a:alpha val="68000"/>
            </a:srgbClr>
          </a:solidFill>
          <a:ln>
            <a:solidFill>
              <a:schemeClr val="bg1"/>
            </a:solidFill>
          </a:ln>
          <a:scene3d>
            <a:camera prst="orthographicFront"/>
            <a:lightRig rig="threePt" dir="t"/>
          </a:scene3d>
          <a:sp3d>
            <a:bevelT/>
          </a:sp3d>
        </p:spPr>
        <p:txBody>
          <a:bodyPr wrap="square" rtlCol="0">
            <a:spAutoFit/>
          </a:bodyPr>
          <a:lstStyle/>
          <a:p>
            <a:endParaRPr lang="en-US" sz="900">
              <a:latin typeface="Arial" panose="020B0604020202020204" pitchFamily="34" charset="0"/>
              <a:cs typeface="Arial" panose="020B0604020202020204" pitchFamily="34" charset="0"/>
            </a:endParaRPr>
          </a:p>
          <a:p>
            <a:pPr algn="ctr"/>
            <a:r>
              <a:rPr lang="en-US" sz="1100" b="1">
                <a:solidFill>
                  <a:schemeClr val="bg1">
                    <a:lumMod val="75000"/>
                    <a:lumOff val="25000"/>
                  </a:schemeClr>
                </a:solidFill>
                <a:latin typeface="Arial" panose="020B0604020202020204" pitchFamily="34" charset="0"/>
                <a:cs typeface="Arial" panose="020B0604020202020204" pitchFamily="34" charset="0"/>
              </a:rPr>
              <a:t>Carers assessment for support of family and carers</a:t>
            </a:r>
          </a:p>
          <a:p>
            <a:endParaRPr lang="en-GB" sz="10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2777388-51D7-E516-2C59-4C5CA3BD10E6}"/>
              </a:ext>
            </a:extLst>
          </p:cNvPr>
          <p:cNvSpPr txBox="1"/>
          <p:nvPr/>
        </p:nvSpPr>
        <p:spPr>
          <a:xfrm>
            <a:off x="412952" y="3206257"/>
            <a:ext cx="11189765" cy="246221"/>
          </a:xfrm>
          <a:prstGeom prst="rect">
            <a:avLst/>
          </a:prstGeom>
          <a:gradFill flip="none" rotWithShape="1">
            <a:gsLst>
              <a:gs pos="0">
                <a:schemeClr val="accent5">
                  <a:lumMod val="20000"/>
                  <a:lumOff val="80000"/>
                </a:schemeClr>
              </a:gs>
              <a:gs pos="73000">
                <a:srgbClr val="EC632C"/>
              </a:gs>
            </a:gsLst>
            <a:lin ang="0" scaled="1"/>
            <a:tileRect/>
          </a:gradFill>
          <a:ln>
            <a:solidFill>
              <a:schemeClr val="accent5">
                <a:lumMod val="75000"/>
              </a:schemeClr>
            </a:solidFill>
          </a:ln>
        </p:spPr>
        <p:txBody>
          <a:bodyPr wrap="square" rtlCol="0">
            <a:spAutoFit/>
          </a:bodyPr>
          <a:lstStyle/>
          <a:p>
            <a:pPr algn="ctr"/>
            <a:r>
              <a:rPr lang="en-US" sz="1000" b="1">
                <a:solidFill>
                  <a:schemeClr val="bg1"/>
                </a:solidFill>
                <a:latin typeface="Arial" panose="020B0604020202020204" pitchFamily="34" charset="0"/>
                <a:cs typeface="Arial" panose="020B0604020202020204" pitchFamily="34" charset="0"/>
              </a:rPr>
              <a:t>Dying Phase</a:t>
            </a:r>
            <a:endParaRPr lang="en-GB" sz="1000" b="1">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C3C3F32-E825-D82D-CDF9-AB0F81D0E7B7}"/>
              </a:ext>
            </a:extLst>
          </p:cNvPr>
          <p:cNvSpPr txBox="1"/>
          <p:nvPr/>
        </p:nvSpPr>
        <p:spPr>
          <a:xfrm>
            <a:off x="483791" y="3614557"/>
            <a:ext cx="2970328" cy="1369606"/>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Referral to</a:t>
            </a:r>
            <a:r>
              <a:rPr lang="en-US" sz="900" b="1">
                <a:solidFill>
                  <a:schemeClr val="bg1"/>
                </a:solidFill>
                <a:latin typeface="Arial" panose="020B0604020202020204" pitchFamily="34" charset="0"/>
                <a:cs typeface="Arial" panose="020B0604020202020204" pitchFamily="34" charset="0"/>
              </a:rPr>
              <a:t>: </a:t>
            </a:r>
          </a:p>
          <a:p>
            <a:r>
              <a:rPr lang="en-US" sz="900" b="1" i="1">
                <a:solidFill>
                  <a:schemeClr val="bg1"/>
                </a:solidFill>
                <a:latin typeface="Arial" panose="020B0604020202020204" pitchFamily="34" charset="0"/>
                <a:cs typeface="Arial" panose="020B0604020202020204" pitchFamily="34" charset="0"/>
              </a:rPr>
              <a:t>if in hospital</a:t>
            </a:r>
            <a:endParaRPr lang="en-US" sz="900" b="1">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 services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Heart failure specialist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Consider patient’s own preferred environment</a:t>
            </a:r>
          </a:p>
          <a:p>
            <a:r>
              <a:rPr lang="en-US" sz="900" b="1" i="1">
                <a:solidFill>
                  <a:schemeClr val="bg1"/>
                </a:solidFill>
                <a:latin typeface="Arial" panose="020B0604020202020204" pitchFamily="34" charset="0"/>
                <a:cs typeface="Arial" panose="020B0604020202020204" pitchFamily="34" charset="0"/>
              </a:rPr>
              <a:t>if at home – care coordinated by GP</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Specialist Palliative Care services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Community Heart Failure nurse specialist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District nurse / community matron</a:t>
            </a:r>
          </a:p>
          <a:p>
            <a:pPr marL="171450" indent="-171450">
              <a:buBlip>
                <a:blip r:embed="rId2">
                  <a:extLst>
                    <a:ext uri="{96DAC541-7B7A-43D3-8B79-37D633B846F1}">
                      <asvg:svgBlip xmlns:asvg="http://schemas.microsoft.com/office/drawing/2016/SVG/main" r:embed="rId3"/>
                    </a:ext>
                  </a:extLst>
                </a:blip>
              </a:buBlip>
            </a:pPr>
            <a:endParaRPr lang="en-US" sz="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01560E2-CA4E-EB15-AE05-B0DB19F63E99}"/>
              </a:ext>
            </a:extLst>
          </p:cNvPr>
          <p:cNvSpPr txBox="1"/>
          <p:nvPr/>
        </p:nvSpPr>
        <p:spPr>
          <a:xfrm>
            <a:off x="3830320" y="3637641"/>
            <a:ext cx="4003040" cy="1323439"/>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Control of symptoms</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Appropriate heart failure medication – as the priority here is symptom management, medications such as diuretics(which may be subcutaneous) would be used regardless of the renal function</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Prescribe anticipatory medication for the management of symptoms in those who are dying: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Individual plan of care for the dying person, including holistic assessment, review of hydration and nutrition, symptom control etc. and consideration of preferred own environment, such as home or hospice, is agreed, coordinated and delivered with compassion</a:t>
            </a:r>
            <a:endParaRPr lang="en-GB" sz="100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A5BC846-E009-3F94-7A8B-F438CEADBDF6}"/>
              </a:ext>
            </a:extLst>
          </p:cNvPr>
          <p:cNvSpPr txBox="1"/>
          <p:nvPr/>
        </p:nvSpPr>
        <p:spPr>
          <a:xfrm>
            <a:off x="8129734" y="3637641"/>
            <a:ext cx="3472983" cy="1354217"/>
          </a:xfrm>
          <a:prstGeom prst="rect">
            <a:avLst/>
          </a:prstGeom>
          <a:solidFill>
            <a:srgbClr val="F4B200"/>
          </a:solidFill>
          <a:ln>
            <a:solidFill>
              <a:schemeClr val="accent5">
                <a:lumMod val="75000"/>
              </a:schemeClr>
            </a:solidFill>
          </a:ln>
        </p:spPr>
        <p:txBody>
          <a:bodyPr wrap="square" numCol="1" spcCol="72000" rtlCol="0">
            <a:spAutoFit/>
          </a:bodyPr>
          <a:lstStyle/>
          <a:p>
            <a:r>
              <a:rPr lang="en-US" sz="800" b="1">
                <a:solidFill>
                  <a:schemeClr val="bg1"/>
                </a:solidFill>
                <a:latin typeface="Arial" panose="020B0604020202020204" pitchFamily="34" charset="0"/>
                <a:cs typeface="Arial" panose="020B0604020202020204" pitchFamily="34" charset="0"/>
              </a:rPr>
              <a:t>Shared Decision Making:</a:t>
            </a: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ICD discussion and deactivation if not previously initiated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Treatment escalation plan</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Risk/benefit of medications</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Dying person and agreed other are involved in treatment and care as they want</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Decisions made are regularly reviewed and revised accordingly</a:t>
            </a:r>
          </a:p>
          <a:p>
            <a:pPr marL="171450" indent="-171450">
              <a:buBlip>
                <a:blip r:embed="rId2">
                  <a:extLst>
                    <a:ext uri="{96DAC541-7B7A-43D3-8B79-37D633B846F1}">
                      <asvg:svgBlip xmlns:asvg="http://schemas.microsoft.com/office/drawing/2016/SVG/main" r:embed="rId3"/>
                    </a:ext>
                  </a:extLst>
                </a:blip>
              </a:buBlip>
            </a:pP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800">
              <a:solidFill>
                <a:schemeClr val="bg1"/>
              </a:solidFill>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A8693E-C7D3-7FA6-88DD-84AF44A90280}"/>
              </a:ext>
            </a:extLst>
          </p:cNvPr>
          <p:cNvSpPr txBox="1"/>
          <p:nvPr/>
        </p:nvSpPr>
        <p:spPr>
          <a:xfrm>
            <a:off x="412952" y="5110480"/>
            <a:ext cx="11189765" cy="584775"/>
          </a:xfrm>
          <a:prstGeom prst="rect">
            <a:avLst/>
          </a:prstGeom>
          <a:solidFill>
            <a:srgbClr val="F6D69C">
              <a:alpha val="59000"/>
            </a:srgbClr>
          </a:solidFill>
          <a:ln>
            <a:solidFill>
              <a:schemeClr val="accent5">
                <a:lumMod val="60000"/>
                <a:lumOff val="40000"/>
              </a:schemeClr>
            </a:solidFill>
          </a:ln>
        </p:spPr>
        <p:txBody>
          <a:bodyPr wrap="square" numCol="3" spcCol="72000" rtlCol="0">
            <a:spAutoFit/>
          </a:bodyPr>
          <a:lstStyle/>
          <a:p>
            <a:r>
              <a:rPr lang="en-US" sz="800" b="1">
                <a:solidFill>
                  <a:schemeClr val="bg1"/>
                </a:solidFill>
                <a:latin typeface="Arial" panose="020B0604020202020204" pitchFamily="34" charset="0"/>
                <a:cs typeface="Arial" panose="020B0604020202020204" pitchFamily="34" charset="0"/>
              </a:rPr>
              <a:t>Phase of illness – you have considered?</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All reversible causes of deterioration explored.  MDT agree patient is in the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Last days of their life </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Clear, sensitive communication with patient and those important to them</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Needs of those identified as important are explored, respected and met as far as possible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Updating OOH/NWAS of plan of care</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Review package of care necessary</a:t>
            </a:r>
          </a:p>
          <a:p>
            <a:pPr marL="171450" indent="-171450">
              <a:buBlip>
                <a:blip r:embed="rId2">
                  <a:extLst>
                    <a:ext uri="{96DAC541-7B7A-43D3-8B79-37D633B846F1}">
                      <asvg:svgBlip xmlns:asvg="http://schemas.microsoft.com/office/drawing/2016/SVG/main" r:embed="rId3"/>
                    </a:ext>
                  </a:extLst>
                </a:blip>
              </a:buBlip>
            </a:pPr>
            <a:r>
              <a:rPr lang="en-US" sz="800">
                <a:solidFill>
                  <a:schemeClr val="bg1"/>
                </a:solidFill>
                <a:latin typeface="Arial" panose="020B0604020202020204" pitchFamily="34" charset="0"/>
                <a:cs typeface="Arial" panose="020B0604020202020204" pitchFamily="34" charset="0"/>
              </a:rPr>
              <a:t>Referral to other services e.g. specialist palliative care </a:t>
            </a:r>
            <a:endParaRPr lang="en-GB" sz="800">
              <a:solidFill>
                <a:schemeClr val="bg1"/>
              </a:solidFill>
              <a:latin typeface="Arial" panose="020B0604020202020204" pitchFamily="34" charset="0"/>
              <a:cs typeface="Arial" panose="020B0604020202020204" pitchFamily="34" charset="0"/>
            </a:endParaRPr>
          </a:p>
        </p:txBody>
      </p:sp>
      <p:sp>
        <p:nvSpPr>
          <p:cNvPr id="22" name="Arrow: Down 21">
            <a:extLst>
              <a:ext uri="{FF2B5EF4-FFF2-40B4-BE49-F238E27FC236}">
                <a16:creationId xmlns:a16="http://schemas.microsoft.com/office/drawing/2014/main" id="{81A45DA9-51CE-0617-9C79-854BF383A66C}"/>
              </a:ext>
            </a:extLst>
          </p:cNvPr>
          <p:cNvSpPr/>
          <p:nvPr/>
        </p:nvSpPr>
        <p:spPr>
          <a:xfrm>
            <a:off x="1778563" y="1691520"/>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a:extLst>
              <a:ext uri="{FF2B5EF4-FFF2-40B4-BE49-F238E27FC236}">
                <a16:creationId xmlns:a16="http://schemas.microsoft.com/office/drawing/2014/main" id="{4A220782-481D-C206-C35D-C7786B1B89DD}"/>
              </a:ext>
            </a:extLst>
          </p:cNvPr>
          <p:cNvSpPr/>
          <p:nvPr/>
        </p:nvSpPr>
        <p:spPr>
          <a:xfrm>
            <a:off x="9746672" y="1691216"/>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a:extLst>
              <a:ext uri="{FF2B5EF4-FFF2-40B4-BE49-F238E27FC236}">
                <a16:creationId xmlns:a16="http://schemas.microsoft.com/office/drawing/2014/main" id="{7D0C4072-89EB-A05A-9116-29EE4BC0BCAE}"/>
              </a:ext>
            </a:extLst>
          </p:cNvPr>
          <p:cNvSpPr/>
          <p:nvPr/>
        </p:nvSpPr>
        <p:spPr>
          <a:xfrm>
            <a:off x="9746672" y="3470565"/>
            <a:ext cx="252505" cy="197986"/>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D940DAED-B9CC-B379-F9C8-DB745E15497E}"/>
              </a:ext>
            </a:extLst>
          </p:cNvPr>
          <p:cNvSpPr/>
          <p:nvPr/>
        </p:nvSpPr>
        <p:spPr>
          <a:xfrm>
            <a:off x="5864627" y="3469765"/>
            <a:ext cx="265906" cy="180439"/>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a:extLst>
              <a:ext uri="{FF2B5EF4-FFF2-40B4-BE49-F238E27FC236}">
                <a16:creationId xmlns:a16="http://schemas.microsoft.com/office/drawing/2014/main" id="{EAD4AE04-2C07-56C7-333B-97D64FC15C18}"/>
              </a:ext>
            </a:extLst>
          </p:cNvPr>
          <p:cNvSpPr/>
          <p:nvPr/>
        </p:nvSpPr>
        <p:spPr>
          <a:xfrm>
            <a:off x="1778563" y="3452478"/>
            <a:ext cx="252505" cy="206943"/>
          </a:xfrm>
          <a:prstGeom prst="downArrow">
            <a:avLst/>
          </a:prstGeom>
          <a:solidFill>
            <a:srgbClr val="EC6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0F8CC97-CB0E-5B01-2258-B510AD771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84077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39958" y="6135543"/>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39958" y="615855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31</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783579" y="323642"/>
            <a:ext cx="10003732" cy="584775"/>
          </a:xfrm>
          <a:prstGeom prst="rect">
            <a:avLst/>
          </a:prstGeom>
          <a:noFill/>
        </p:spPr>
        <p:txBody>
          <a:bodyPr wrap="square" rtlCol="0">
            <a:spAutoFit/>
          </a:bodyPr>
          <a:lstStyle/>
          <a:p>
            <a:r>
              <a:rPr lang="en-US" sz="3200" b="1">
                <a:solidFill>
                  <a:srgbClr val="FFC000"/>
                </a:solidFill>
                <a:effectLst>
                  <a:outerShdw blurRad="38100" dist="38100" dir="2700000" algn="tl">
                    <a:srgbClr val="000000">
                      <a:alpha val="43137"/>
                    </a:srgbClr>
                  </a:outerShdw>
                </a:effectLst>
              </a:rPr>
              <a:t>Stage 4:  Lifetime Management and End of Life</a:t>
            </a:r>
            <a:endParaRPr lang="en-GB" sz="3200" b="1">
              <a:solidFill>
                <a:srgbClr val="FFC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1B67B43-763A-3975-8175-A2CD2273174C}"/>
              </a:ext>
            </a:extLst>
          </p:cNvPr>
          <p:cNvSpPr txBox="1"/>
          <p:nvPr/>
        </p:nvSpPr>
        <p:spPr>
          <a:xfrm>
            <a:off x="783579" y="1018749"/>
            <a:ext cx="3627189" cy="523220"/>
          </a:xfrm>
          <a:prstGeom prst="rect">
            <a:avLst/>
          </a:prstGeom>
          <a:noFill/>
        </p:spPr>
        <p:txBody>
          <a:bodyPr wrap="square" rtlCol="0">
            <a:spAutoFit/>
          </a:bodyPr>
          <a:lstStyle/>
          <a:p>
            <a:r>
              <a:rPr lang="en-US" b="1">
                <a:solidFill>
                  <a:schemeClr val="bg1"/>
                </a:solidFill>
                <a:cs typeface="Arial" panose="020B0604020202020204" pitchFamily="34" charset="0"/>
              </a:rPr>
              <a:t>Care After Death</a:t>
            </a:r>
          </a:p>
          <a:p>
            <a:endParaRPr lang="en-GB" sz="1000"/>
          </a:p>
        </p:txBody>
      </p:sp>
      <p:sp>
        <p:nvSpPr>
          <p:cNvPr id="13" name="TextBox 12">
            <a:extLst>
              <a:ext uri="{FF2B5EF4-FFF2-40B4-BE49-F238E27FC236}">
                <a16:creationId xmlns:a16="http://schemas.microsoft.com/office/drawing/2014/main" id="{0DE8731B-9367-FA38-1995-0E0283262FCB}"/>
              </a:ext>
            </a:extLst>
          </p:cNvPr>
          <p:cNvSpPr txBox="1"/>
          <p:nvPr/>
        </p:nvSpPr>
        <p:spPr>
          <a:xfrm>
            <a:off x="4668758" y="1557448"/>
            <a:ext cx="3384122" cy="276999"/>
          </a:xfrm>
          <a:prstGeom prst="rect">
            <a:avLst/>
          </a:prstGeom>
          <a:solidFill>
            <a:srgbClr val="EC632C"/>
          </a:solidFill>
        </p:spPr>
        <p:txBody>
          <a:bodyPr wrap="square" rtlCol="0">
            <a:spAutoFit/>
          </a:bodyPr>
          <a:lstStyle/>
          <a:p>
            <a:pPr algn="ctr"/>
            <a:r>
              <a:rPr lang="en-US" sz="1200" b="1">
                <a:latin typeface="Arial" panose="020B0604020202020204" pitchFamily="34" charset="0"/>
                <a:cs typeface="Arial" panose="020B0604020202020204" pitchFamily="34" charset="0"/>
              </a:rPr>
              <a:t>Care of the family</a:t>
            </a:r>
            <a:endParaRPr lang="en-GB" sz="1200" b="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E3481C9-A7C9-C92F-1F17-1E170F1229EB}"/>
              </a:ext>
            </a:extLst>
          </p:cNvPr>
          <p:cNvSpPr txBox="1"/>
          <p:nvPr/>
        </p:nvSpPr>
        <p:spPr>
          <a:xfrm>
            <a:off x="837440" y="2554160"/>
            <a:ext cx="3411222" cy="2400657"/>
          </a:xfrm>
          <a:prstGeom prst="rect">
            <a:avLst/>
          </a:prstGeom>
          <a:solidFill>
            <a:srgbClr val="FFC000"/>
          </a:solidFill>
          <a:ln>
            <a:solidFill>
              <a:schemeClr val="accent6">
                <a:lumMod val="20000"/>
                <a:lumOff val="80000"/>
              </a:schemeClr>
            </a:solidFill>
          </a:ln>
        </p:spPr>
        <p:txBody>
          <a:bodyPr wrap="square" rtlCol="0">
            <a:spAutoFit/>
          </a:bodyPr>
          <a:lstStyle/>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Verification / confirmation of death</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Death certificate</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Post-death significant event analysis if necessary</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Update Supportive Care Record / Gold Standards Framework Register / </a:t>
            </a:r>
            <a:r>
              <a:rPr lang="en-US" sz="1000" err="1">
                <a:solidFill>
                  <a:schemeClr val="bg1"/>
                </a:solidFill>
                <a:latin typeface="Arial" panose="020B0604020202020204" pitchFamily="34" charset="0"/>
                <a:cs typeface="Arial" panose="020B0604020202020204" pitchFamily="34" charset="0"/>
              </a:rPr>
              <a:t>EPaCCSS</a:t>
            </a:r>
            <a:r>
              <a:rPr lang="en-US" sz="1000">
                <a:solidFill>
                  <a:schemeClr val="bg1"/>
                </a:solidFill>
                <a:latin typeface="Arial" panose="020B0604020202020204" pitchFamily="34" charset="0"/>
                <a:cs typeface="Arial" panose="020B0604020202020204" pitchFamily="34" charset="0"/>
              </a:rPr>
              <a:t> with date and place of death</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Inform all relevant agencies – social care, allied health professionals, ambulance service, OOH, Specialist Palliative Care Team, equipment store and GP</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Staff support/debrief if required</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Ensure processes are in place to obtain feedback from carers</a:t>
            </a:r>
          </a:p>
          <a:p>
            <a:pPr marL="171450" indent="-171450">
              <a:buBlip>
                <a:blip r:embed="rId2">
                  <a:extLst>
                    <a:ext uri="{96DAC541-7B7A-43D3-8B79-37D633B846F1}">
                      <asvg:svgBlip xmlns:asvg="http://schemas.microsoft.com/office/drawing/2016/SVG/main" r:embed="rId3"/>
                    </a:ext>
                  </a:extLst>
                </a:blip>
              </a:buBlip>
            </a:pPr>
            <a:r>
              <a:rPr lang="en-US" sz="1000">
                <a:solidFill>
                  <a:schemeClr val="bg1"/>
                </a:solidFill>
                <a:latin typeface="Arial" panose="020B0604020202020204" pitchFamily="34" charset="0"/>
                <a:cs typeface="Arial" panose="020B0604020202020204" pitchFamily="34" charset="0"/>
              </a:rPr>
              <a:t>Ensure processes are in place to audit practice (e.g. mortality reviews, anticipatory medication, bereaved relatives survey etc.)</a:t>
            </a:r>
            <a:endParaRPr lang="en-GB" sz="10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22395FA-C7BD-86A3-BBAB-BBEC432696D4}"/>
              </a:ext>
            </a:extLst>
          </p:cNvPr>
          <p:cNvSpPr txBox="1"/>
          <p:nvPr/>
        </p:nvSpPr>
        <p:spPr>
          <a:xfrm>
            <a:off x="4668758" y="2553207"/>
            <a:ext cx="3384122" cy="2400657"/>
          </a:xfrm>
          <a:prstGeom prst="rect">
            <a:avLst/>
          </a:prstGeom>
          <a:solidFill>
            <a:srgbClr val="EC632C"/>
          </a:solidFill>
        </p:spPr>
        <p:txBody>
          <a:bodyPr wrap="square" rtlCol="0">
            <a:spAutoFit/>
          </a:bodyPr>
          <a:lstStyle/>
          <a:p>
            <a:r>
              <a:rPr lang="en-US" sz="1000" b="1">
                <a:latin typeface="Arial" panose="020B0604020202020204" pitchFamily="34" charset="0"/>
                <a:cs typeface="Arial" panose="020B0604020202020204" pitchFamily="34" charset="0"/>
              </a:rPr>
              <a:t>Support of family and carers</a:t>
            </a:r>
          </a:p>
          <a:p>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Clear sensitive communication</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Funeral attendance if able and to include carer permission if appropriate or applicable</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Follow up bereavement assessment to those identified</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Referral of those identified as important to bereavement counselling services as required</a:t>
            </a:r>
          </a:p>
          <a:p>
            <a:pPr marL="171450" indent="-171450">
              <a:buBlip>
                <a:blip r:embed="rId2">
                  <a:extLst>
                    <a:ext uri="{96DAC541-7B7A-43D3-8B79-37D633B846F1}">
                      <asvg:svgBlip xmlns:asvg="http://schemas.microsoft.com/office/drawing/2016/SVG/main" r:embed="rId3"/>
                    </a:ext>
                  </a:extLst>
                </a:blip>
              </a:buBlip>
            </a:pPr>
            <a:r>
              <a:rPr lang="en-US" sz="1000">
                <a:latin typeface="Arial" panose="020B0604020202020204" pitchFamily="34" charset="0"/>
                <a:cs typeface="Arial" panose="020B0604020202020204" pitchFamily="34" charset="0"/>
              </a:rPr>
              <a:t>Department for Work &amp; Pensions 011 Booklet: What to do after a death or similar</a:t>
            </a: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US" sz="1000">
              <a:latin typeface="Arial" panose="020B0604020202020204" pitchFamily="34" charset="0"/>
              <a:cs typeface="Arial" panose="020B0604020202020204" pitchFamily="34" charset="0"/>
            </a:endParaRPr>
          </a:p>
          <a:p>
            <a:pPr marL="171450" indent="-171450">
              <a:buBlip>
                <a:blip r:embed="rId2">
                  <a:extLst>
                    <a:ext uri="{96DAC541-7B7A-43D3-8B79-37D633B846F1}">
                      <asvg:svgBlip xmlns:asvg="http://schemas.microsoft.com/office/drawing/2016/SVG/main" r:embed="rId3"/>
                    </a:ext>
                  </a:extLst>
                </a:blip>
              </a:buBlip>
            </a:pPr>
            <a:endParaRPr lang="en-GB" sz="1000">
              <a:latin typeface="Arial" panose="020B0604020202020204" pitchFamily="34" charset="0"/>
              <a:cs typeface="Arial" panose="020B0604020202020204" pitchFamily="34" charset="0"/>
            </a:endParaRPr>
          </a:p>
        </p:txBody>
      </p:sp>
      <p:sp>
        <p:nvSpPr>
          <p:cNvPr id="18" name="Arrow: Down 17">
            <a:extLst>
              <a:ext uri="{FF2B5EF4-FFF2-40B4-BE49-F238E27FC236}">
                <a16:creationId xmlns:a16="http://schemas.microsoft.com/office/drawing/2014/main" id="{DDB3AA91-479A-5826-AFB8-E5F2E2B54E79}"/>
              </a:ext>
            </a:extLst>
          </p:cNvPr>
          <p:cNvSpPr/>
          <p:nvPr/>
        </p:nvSpPr>
        <p:spPr>
          <a:xfrm flipH="1">
            <a:off x="6333428" y="1834447"/>
            <a:ext cx="232014" cy="673089"/>
          </a:xfrm>
          <a:prstGeom prst="downArrow">
            <a:avLst/>
          </a:prstGeom>
          <a:solidFill>
            <a:srgbClr val="EC632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B7EDFE30-037E-0DDC-5F14-4350F09E39F3}"/>
              </a:ext>
            </a:extLst>
          </p:cNvPr>
          <p:cNvSpPr/>
          <p:nvPr/>
        </p:nvSpPr>
        <p:spPr>
          <a:xfrm flipH="1">
            <a:off x="2452255" y="1839192"/>
            <a:ext cx="260925" cy="632654"/>
          </a:xfrm>
          <a:prstGeom prst="downArrow">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CB738B4-47AD-274C-D1AA-C5D2FBEFED61}"/>
              </a:ext>
            </a:extLst>
          </p:cNvPr>
          <p:cNvSpPr txBox="1"/>
          <p:nvPr/>
        </p:nvSpPr>
        <p:spPr>
          <a:xfrm>
            <a:off x="849415" y="1562380"/>
            <a:ext cx="3384121" cy="276999"/>
          </a:xfrm>
          <a:prstGeom prst="rect">
            <a:avLst/>
          </a:prstGeom>
          <a:solidFill>
            <a:srgbClr val="FFC000"/>
          </a:solidFill>
          <a:ln>
            <a:solidFill>
              <a:schemeClr val="accent6">
                <a:lumMod val="20000"/>
                <a:lumOff val="80000"/>
              </a:schemeClr>
            </a:solidFill>
          </a:ln>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Administration</a:t>
            </a:r>
            <a:endParaRPr lang="en-GB" sz="1200" b="1">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7F990B1-9B06-E70C-E295-8EE51860D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
        <p:nvSpPr>
          <p:cNvPr id="4" name="TextBox 3">
            <a:extLst>
              <a:ext uri="{FF2B5EF4-FFF2-40B4-BE49-F238E27FC236}">
                <a16:creationId xmlns:a16="http://schemas.microsoft.com/office/drawing/2014/main" id="{B62DE8ED-9A4C-BC05-7223-338A17CB5BB2}"/>
              </a:ext>
            </a:extLst>
          </p:cNvPr>
          <p:cNvSpPr txBox="1"/>
          <p:nvPr/>
        </p:nvSpPr>
        <p:spPr>
          <a:xfrm>
            <a:off x="8662206" y="1620940"/>
            <a:ext cx="2981132" cy="38318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000" b="1" u="sng">
                <a:solidFill>
                  <a:srgbClr val="EC632C"/>
                </a:solidFill>
                <a:latin typeface="Arial" panose="020B0604020202020204" pitchFamily="34" charset="0"/>
                <a:cs typeface="Arial" panose="020B0604020202020204" pitchFamily="34" charset="0"/>
              </a:rPr>
              <a:t>Additional Guidance</a:t>
            </a:r>
          </a:p>
          <a:p>
            <a:endParaRPr lang="en-US" sz="900" b="1">
              <a:solidFill>
                <a:srgbClr val="EC632C"/>
              </a:solidFill>
              <a:latin typeface="Arial" panose="020B0604020202020204" pitchFamily="34" charset="0"/>
              <a:cs typeface="Arial" panose="020B0604020202020204" pitchFamily="34" charset="0"/>
            </a:endParaRPr>
          </a:p>
          <a:p>
            <a:r>
              <a:rPr lang="en-US" sz="900">
                <a:solidFill>
                  <a:schemeClr val="bg2">
                    <a:lumMod val="60000"/>
                    <a:lumOff val="4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https://www.pallaborative.org.uk/clinical-standards-and-guidelines</a:t>
            </a:r>
            <a:r>
              <a:rPr lang="en-US" sz="900">
                <a:solidFill>
                  <a:srgbClr val="0D2E4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lang="en-US" sz="900">
                <a:solidFill>
                  <a:schemeClr val="bg1"/>
                </a:solidFill>
                <a:latin typeface="Arial" panose="020B0604020202020204" pitchFamily="34" charset="0"/>
                <a:cs typeface="Arial" panose="020B0604020202020204" pitchFamily="34" charset="0"/>
              </a:rPr>
              <a:t> </a:t>
            </a:r>
          </a:p>
          <a:p>
            <a:endParaRPr lang="en-US" sz="900">
              <a:solidFill>
                <a:schemeClr val="bg1"/>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The dual standard bereavement specification</a:t>
            </a:r>
          </a:p>
          <a:p>
            <a:r>
              <a:rPr lang="en-US" sz="900">
                <a:solidFill>
                  <a:schemeClr val="bg2">
                    <a:lumMod val="60000"/>
                    <a:lumOff val="4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https://www.england.nhs.uk/north/wp-content/uploads/sites/S?2018/06/bereavement-specification.pdf</a:t>
            </a:r>
            <a:endParaRPr lang="en-US" sz="900">
              <a:solidFill>
                <a:schemeClr val="bg2">
                  <a:lumMod val="60000"/>
                  <a:lumOff val="40000"/>
                </a:schemeClr>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Comprises a minimum standard that all hospitals should ensure is in place, and a gold standard of service, which should form part of the longer-term end of life strategy </a:t>
            </a:r>
          </a:p>
          <a:p>
            <a:endParaRPr lang="en-US" sz="900">
              <a:solidFill>
                <a:schemeClr val="bg1"/>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In addition, the </a:t>
            </a:r>
            <a:r>
              <a:rPr lang="en-US" sz="900" i="1">
                <a:solidFill>
                  <a:schemeClr val="bg1"/>
                </a:solidFill>
                <a:latin typeface="Arial" panose="020B0604020202020204" pitchFamily="34" charset="0"/>
                <a:cs typeface="Arial" panose="020B0604020202020204" pitchFamily="34" charset="0"/>
              </a:rPr>
              <a:t>What to Expect</a:t>
            </a:r>
            <a:r>
              <a:rPr lang="en-US" sz="900">
                <a:solidFill>
                  <a:schemeClr val="bg1"/>
                </a:solidFill>
                <a:latin typeface="Arial" panose="020B0604020202020204" pitchFamily="34" charset="0"/>
                <a:cs typeface="Arial" panose="020B0604020202020204" pitchFamily="34" charset="0"/>
              </a:rPr>
              <a:t> guidance</a:t>
            </a:r>
          </a:p>
          <a:p>
            <a:r>
              <a:rPr lang="en-US" sz="900">
                <a:solidFill>
                  <a:schemeClr val="bg2">
                    <a:lumMod val="60000"/>
                    <a:lumOff val="40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https://www.england.nhs.uk/north/wp-content/uploads/sites/S/2018/06/what-to-expect.pdf</a:t>
            </a:r>
            <a:endParaRPr lang="en-US" sz="900">
              <a:solidFill>
                <a:schemeClr val="bg2">
                  <a:lumMod val="60000"/>
                  <a:lumOff val="40000"/>
                </a:schemeClr>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Has been developed in response to feedback and aims to support staff in acute hospitals to provide the essential information for patients and their families in a timely and proactive way.</a:t>
            </a:r>
          </a:p>
          <a:p>
            <a:endParaRPr lang="en-US" sz="900">
              <a:solidFill>
                <a:schemeClr val="bg1"/>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Example bereavement leaflet here:</a:t>
            </a:r>
          </a:p>
          <a:p>
            <a:r>
              <a:rPr lang="en-US" sz="900">
                <a:solidFill>
                  <a:schemeClr val="bg2">
                    <a:lumMod val="60000"/>
                    <a:lumOff val="40000"/>
                  </a:schemeClr>
                </a:solidFill>
                <a:latin typeface="Arial" panose="020B0604020202020204" pitchFamily="34" charset="0"/>
                <a:cs typeface="Arial" panose="020B0604020202020204" pitchFamily="34" charset="0"/>
              </a:rPr>
              <a:t>https://www.england.nhs.uk/north/wp-content/uploads/sites/5/2018/06/bereavement-leaflet-recommendation.pdf</a:t>
            </a:r>
          </a:p>
          <a:p>
            <a:endParaRPr lang="en-GB" sz="9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274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14230"/>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0204" y="6144488"/>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32</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222504" y="48318"/>
            <a:ext cx="11282941" cy="584775"/>
          </a:xfrm>
          <a:prstGeom prst="rect">
            <a:avLst/>
          </a:prstGeom>
          <a:noFill/>
        </p:spPr>
        <p:txBody>
          <a:bodyPr wrap="square" rtlCol="0">
            <a:spAutoFit/>
          </a:bodyPr>
          <a:lstStyle/>
          <a:p>
            <a:pPr algn="r"/>
            <a:r>
              <a:rPr lang="en-US" sz="3200" b="1">
                <a:solidFill>
                  <a:srgbClr val="0070C0"/>
                </a:solidFill>
                <a:effectLst>
                  <a:outerShdw blurRad="38100" dist="38100" dir="2700000" algn="tl">
                    <a:srgbClr val="000000">
                      <a:alpha val="43137"/>
                    </a:srgbClr>
                  </a:outerShdw>
                </a:effectLst>
                <a:latin typeface="+mj-lt"/>
              </a:rPr>
              <a:t>Glossary</a:t>
            </a:r>
            <a:endParaRPr lang="en-GB" sz="3200" b="1">
              <a:solidFill>
                <a:srgbClr val="0070C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2AC4C5DF-9B2E-3C4C-67A9-D9BD98DC2BC5}"/>
              </a:ext>
            </a:extLst>
          </p:cNvPr>
          <p:cNvSpPr txBox="1"/>
          <p:nvPr/>
        </p:nvSpPr>
        <p:spPr>
          <a:xfrm>
            <a:off x="222504" y="510206"/>
            <a:ext cx="11746992" cy="6086282"/>
          </a:xfrm>
          <a:prstGeom prst="rect">
            <a:avLst/>
          </a:prstGeom>
          <a:noFill/>
        </p:spPr>
        <p:txBody>
          <a:bodyPr wrap="square" lIns="91440" tIns="45720" rIns="91440" bIns="45720" numCol="3" spcCol="144000" anchor="t">
            <a:spAutoFit/>
          </a:bodyPr>
          <a:lstStyle/>
          <a:p>
            <a:r>
              <a:rPr lang="en-US" sz="950" b="1" dirty="0">
                <a:solidFill>
                  <a:srgbClr val="0070C0"/>
                </a:solidFill>
                <a:latin typeface="Arial"/>
                <a:cs typeface="Arial"/>
              </a:rPr>
              <a:t>NT-</a:t>
            </a:r>
            <a:r>
              <a:rPr lang="en-US" sz="950" b="1" dirty="0" err="1">
                <a:solidFill>
                  <a:srgbClr val="0070C0"/>
                </a:solidFill>
                <a:latin typeface="Arial"/>
                <a:cs typeface="Arial"/>
              </a:rPr>
              <a:t>ProBNP</a:t>
            </a:r>
            <a:r>
              <a:rPr lang="en-US" sz="950" b="1" dirty="0">
                <a:solidFill>
                  <a:srgbClr val="0070C0"/>
                </a:solidFill>
                <a:latin typeface="Arial"/>
                <a:cs typeface="Arial"/>
              </a:rPr>
              <a:t> parameters</a:t>
            </a:r>
          </a:p>
          <a:p>
            <a:r>
              <a:rPr lang="en-US" sz="950" dirty="0">
                <a:solidFill>
                  <a:schemeClr val="bg1"/>
                </a:solidFill>
                <a:latin typeface="Arial"/>
                <a:cs typeface="Arial"/>
              </a:rPr>
              <a:t>NICE clearly advocate using NT-</a:t>
            </a:r>
            <a:r>
              <a:rPr lang="en-US" sz="950" dirty="0" err="1">
                <a:solidFill>
                  <a:schemeClr val="bg1"/>
                </a:solidFill>
                <a:latin typeface="Arial"/>
                <a:cs typeface="Arial"/>
              </a:rPr>
              <a:t>proBNP</a:t>
            </a:r>
            <a:r>
              <a:rPr lang="en-US" sz="950" dirty="0">
                <a:solidFill>
                  <a:schemeClr val="bg1"/>
                </a:solidFill>
                <a:latin typeface="Arial"/>
                <a:cs typeface="Arial"/>
              </a:rPr>
              <a:t> due to its sensitivity and specificity but please note where this test is not available:</a:t>
            </a:r>
          </a:p>
          <a:p>
            <a:r>
              <a:rPr lang="en-US" sz="950" dirty="0">
                <a:solidFill>
                  <a:schemeClr val="bg1"/>
                </a:solidFill>
                <a:latin typeface="Arial"/>
                <a:cs typeface="Arial"/>
              </a:rPr>
              <a:t>•	BNP levels &gt;100 are considered normal</a:t>
            </a:r>
          </a:p>
          <a:p>
            <a:r>
              <a:rPr lang="en-US" sz="950" dirty="0">
                <a:solidFill>
                  <a:schemeClr val="bg1"/>
                </a:solidFill>
                <a:latin typeface="Arial"/>
                <a:cs typeface="Arial"/>
              </a:rPr>
              <a:t>•	BNP levels &gt;400 are suggestive of heart failure</a:t>
            </a:r>
          </a:p>
          <a:p>
            <a:endParaRPr lang="en-US" sz="95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Pathway implementation</a:t>
            </a:r>
          </a:p>
          <a:p>
            <a:r>
              <a:rPr lang="en-US" sz="950" dirty="0">
                <a:solidFill>
                  <a:schemeClr val="bg1"/>
                </a:solidFill>
                <a:latin typeface="Arial"/>
                <a:cs typeface="Arial"/>
              </a:rPr>
              <a:t>The health care partnership are working on a program to support the delivery of the pathway in 2021.</a:t>
            </a:r>
          </a:p>
          <a:p>
            <a:endParaRPr lang="en-US" sz="95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Useful tools</a:t>
            </a:r>
          </a:p>
          <a:p>
            <a:r>
              <a:rPr lang="en-US" sz="950" dirty="0">
                <a:solidFill>
                  <a:schemeClr val="bg1"/>
                </a:solidFill>
                <a:latin typeface="Arial"/>
                <a:cs typeface="Arial"/>
              </a:rPr>
              <a:t>There are a number of commercial tools that have  been developed to support and assist Primary care and practitioners to deliver and support cost effective care.</a:t>
            </a:r>
          </a:p>
          <a:p>
            <a:endParaRPr lang="en-US" sz="950">
              <a:solidFill>
                <a:schemeClr val="bg1"/>
              </a:solidFill>
              <a:latin typeface="Arial" panose="020B0604020202020204" pitchFamily="34" charset="0"/>
              <a:cs typeface="Arial" panose="020B0604020202020204" pitchFamily="34" charset="0"/>
            </a:endParaRPr>
          </a:p>
          <a:p>
            <a:r>
              <a:rPr lang="en-US" sz="950" dirty="0">
                <a:solidFill>
                  <a:srgbClr val="0070C0"/>
                </a:solidFill>
                <a:latin typeface="Arial"/>
                <a:cs typeface="Arial"/>
              </a:rPr>
              <a:t>Enhance HF </a:t>
            </a:r>
            <a:r>
              <a:rPr lang="en-US" sz="950" dirty="0">
                <a:solidFill>
                  <a:schemeClr val="bg1"/>
                </a:solidFill>
                <a:latin typeface="Arial"/>
                <a:cs typeface="Arial"/>
              </a:rPr>
              <a:t>– a service provided by Servier and developed and delivered by Oberoi Consulting which assists CCGs to implement local and national heart failure guidelines. www.oberoi-consulting.com</a:t>
            </a:r>
          </a:p>
          <a:p>
            <a:r>
              <a:rPr lang="en-US" sz="950" dirty="0">
                <a:solidFill>
                  <a:srgbClr val="0070C0"/>
                </a:solidFill>
                <a:latin typeface="Arial"/>
                <a:cs typeface="Arial"/>
              </a:rPr>
              <a:t>Attend2 HF </a:t>
            </a:r>
            <a:r>
              <a:rPr lang="en-US" sz="950" dirty="0">
                <a:solidFill>
                  <a:schemeClr val="bg1"/>
                </a:solidFill>
                <a:latin typeface="Arial"/>
                <a:cs typeface="Arial"/>
              </a:rPr>
              <a:t>– is a clinical platform developed by Interface Clinical Services that can be used to support the identification and management of patients with heart failure and underpinned by national and international guidelines (including SIGN 147 and NICE NG106) and is used to identify patients potentially missing from the HF register based on relevant clinical codes, medication and diagnostic indicators and clinical markers.</a:t>
            </a:r>
          </a:p>
          <a:p>
            <a:r>
              <a:rPr lang="en-US" sz="950" dirty="0">
                <a:solidFill>
                  <a:schemeClr val="bg1"/>
                </a:solidFill>
                <a:latin typeface="Arial"/>
                <a:cs typeface="Arial"/>
                <a:hlinkClick r:id="rId2">
                  <a:extLst>
                    <a:ext uri="{A12FA001-AC4F-418D-AE19-62706E023703}">
                      <ahyp:hlinkClr xmlns:ahyp="http://schemas.microsoft.com/office/drawing/2018/hyperlinkcolor" val="tx"/>
                    </a:ext>
                  </a:extLst>
                </a:hlinkClick>
              </a:rPr>
              <a:t>www.interface-cs.co.uk</a:t>
            </a:r>
            <a:endParaRPr lang="en-US" sz="950" dirty="0">
              <a:solidFill>
                <a:schemeClr val="bg1"/>
              </a:solidFill>
              <a:latin typeface="Arial"/>
              <a:cs typeface="Arial"/>
            </a:endParaRPr>
          </a:p>
          <a:p>
            <a:endParaRPr lang="en-US" sz="950">
              <a:solidFill>
                <a:schemeClr val="bg1"/>
              </a:solidFill>
              <a:latin typeface="Arial" panose="020B0604020202020204" pitchFamily="34" charset="0"/>
              <a:cs typeface="Arial" panose="020B0604020202020204" pitchFamily="34" charset="0"/>
            </a:endParaRPr>
          </a:p>
          <a:p>
            <a:r>
              <a:rPr lang="en-US" sz="950" dirty="0">
                <a:solidFill>
                  <a:srgbClr val="0070C0"/>
                </a:solidFill>
                <a:latin typeface="Arial"/>
                <a:cs typeface="Arial"/>
              </a:rPr>
              <a:t>GRASP-HF</a:t>
            </a:r>
            <a:r>
              <a:rPr lang="en-US" sz="950" dirty="0">
                <a:solidFill>
                  <a:schemeClr val="bg1"/>
                </a:solidFill>
                <a:latin typeface="Arial"/>
                <a:cs typeface="Arial"/>
              </a:rPr>
              <a:t> – is a free, easy-to-use tool that assists GP practices to interrogate their clinical data enabling them to improve the management and care of patients with heart failure (HF) with left ventricular systolic dysfunction (LVSD). The tool also assists with case-finding activity, helping practices to establish more accurate prevalence rates within the practice population.</a:t>
            </a:r>
          </a:p>
          <a:p>
            <a:endParaRPr lang="en-US" sz="950">
              <a:solidFill>
                <a:schemeClr val="bg1"/>
              </a:solidFill>
              <a:latin typeface="Arial" panose="020B0604020202020204" pitchFamily="34" charset="0"/>
              <a:cs typeface="Arial" panose="020B0604020202020204" pitchFamily="34" charset="0"/>
            </a:endParaRPr>
          </a:p>
          <a:p>
            <a:r>
              <a:rPr lang="en-US" sz="950" dirty="0">
                <a:solidFill>
                  <a:schemeClr val="bg1"/>
                </a:solidFill>
                <a:latin typeface="Arial"/>
                <a:cs typeface="Arial"/>
              </a:rPr>
              <a:t>https://www.nottingham.ac.uk/primis/tools/qi-tools/ grasp-hf.aspx  </a:t>
            </a:r>
            <a:endParaRPr lang="en-US" sz="950" dirty="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r>
              <a:rPr lang="en-US" sz="950" b="1" dirty="0">
                <a:solidFill>
                  <a:srgbClr val="0070C0"/>
                </a:solidFill>
                <a:latin typeface="Arial"/>
                <a:cs typeface="Arial"/>
              </a:rPr>
              <a:t>Useful links</a:t>
            </a:r>
          </a:p>
          <a:p>
            <a:endParaRPr lang="en-US" sz="950" b="1" dirty="0">
              <a:solidFill>
                <a:srgbClr val="0070C0"/>
              </a:solidFill>
              <a:latin typeface="Arial"/>
              <a:cs typeface="Arial"/>
            </a:endParaRPr>
          </a:p>
          <a:p>
            <a:endParaRPr lang="en-US" sz="950" b="1" dirty="0">
              <a:solidFill>
                <a:srgbClr val="0070C0"/>
              </a:solidFill>
              <a:latin typeface="Arial"/>
              <a:cs typeface="Arial"/>
            </a:endParaRPr>
          </a:p>
          <a:p>
            <a:pPr marL="171450" indent="-171450">
              <a:buFont typeface="Arial"/>
              <a:buBlip>
                <a:blip r:embed="rId3">
                  <a:extLst>
                    <a:ext uri="{96DAC541-7B7A-43D3-8B79-37D633B846F1}">
                      <asvg:svgBlip xmlns:asvg="http://schemas.microsoft.com/office/drawing/2016/SVG/main" r:embed="rId4"/>
                    </a:ext>
                  </a:extLst>
                </a:blip>
              </a:buBlip>
            </a:pPr>
            <a:r>
              <a:rPr lang="en-US" sz="1100" dirty="0">
                <a:solidFill>
                  <a:srgbClr val="242424"/>
                </a:solidFill>
                <a:latin typeface="Calibri"/>
                <a:ea typeface="Calibri"/>
                <a:cs typeface="Calibri"/>
              </a:rPr>
              <a:t>Cardiomyopathy UK ‘Hidden in HF’ Medical Education free CPD course on the Cardiomyopathy UK website e-learning platform: </a:t>
            </a:r>
            <a:r>
              <a:rPr lang="en-US" sz="1100" dirty="0">
                <a:solidFill>
                  <a:srgbClr val="000000"/>
                </a:solidFill>
                <a:latin typeface="Calibri"/>
                <a:ea typeface="Calibri"/>
                <a:cs typeface="Calibri"/>
                <a:hlinkClick r:id="rId5"/>
              </a:rPr>
              <a:t>https://cardiomyopathyuk.clcmoodle.org/course/view.php?id=192</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The third edition (2017) of the British Associations of Cardiovascular Prevention and Rehabilitation (BACPR) Standards &amp; Core Components  http://www.bacpr.com/pages/page_box_contents. </a:t>
            </a:r>
            <a:r>
              <a:rPr lang="en-US" sz="950" dirty="0" err="1">
                <a:solidFill>
                  <a:schemeClr val="bg1"/>
                </a:solidFill>
                <a:latin typeface="Arial"/>
                <a:cs typeface="Arial"/>
              </a:rPr>
              <a:t>asp?PageID</a:t>
            </a:r>
            <a:r>
              <a:rPr lang="en-US" sz="950" dirty="0">
                <a:solidFill>
                  <a:schemeClr val="bg1"/>
                </a:solidFill>
                <a:latin typeface="Arial"/>
                <a:cs typeface="Arial"/>
              </a:rPr>
              <a:t>=791</a:t>
            </a:r>
            <a:endParaRPr lang="en-US"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Clark AL, Kalra PR, Petrie MC, et al Change in renal function associated with drug treatment in heart failure: national guidance. Heart 2019;105:904-910</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https://www.bhf.org.uk/what-we-do/policy-and- public-affairs/transforming-healthcare/heart-failure- report</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NICE impact for Cardiovascular Management report – published Feb 2021 https://www.nice.org.uk/about/what-we-do/into- practice/measuring-the-use-of-nice-guidance/impact- of-our-guidance/nice-impact-cardiovascular-disease- management</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hlinkClick r:id="rId6">
                  <a:extLst>
                    <a:ext uri="{A12FA001-AC4F-418D-AE19-62706E023703}">
                      <ahyp:hlinkClr xmlns:ahyp="http://schemas.microsoft.com/office/drawing/2018/hyperlinkcolor" val="tx"/>
                    </a:ext>
                  </a:extLst>
                </a:hlinkClick>
              </a:rPr>
              <a:t>https://www.nejm.org/doi/10.1056/NEJMoa1911303</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ESC. Heart failure (2021) – The impact of COVID 19 on the management of heart failure. A United Kingdom patient questionnaire study – DOI 10.1002/ehf.13209</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rgbClr val="0D2E46"/>
                </a:solidFill>
                <a:latin typeface="Arial"/>
                <a:cs typeface="Arial"/>
                <a:hlinkClick r:id="rId7">
                  <a:extLst>
                    <a:ext uri="{A12FA001-AC4F-418D-AE19-62706E023703}">
                      <ahyp:hlinkClr xmlns:ahyp="http://schemas.microsoft.com/office/drawing/2018/hyperlinkcolor" val="tx"/>
                    </a:ext>
                  </a:extLst>
                </a:hlinkClick>
              </a:rPr>
              <a:t>https://pumpingmarvellous.org/impact-of-covid-19- and-heart-failure-care-in-the-uk</a:t>
            </a:r>
            <a:r>
              <a:rPr lang="en-US" sz="950" dirty="0">
                <a:solidFill>
                  <a:schemeClr val="bg1"/>
                </a:solidFill>
                <a:latin typeface="Arial"/>
                <a:cs typeface="Arial"/>
                <a:hlinkClick r:id="rId7">
                  <a:extLst>
                    <a:ext uri="{A12FA001-AC4F-418D-AE19-62706E023703}">
                      <ahyp:hlinkClr xmlns:ahyp="http://schemas.microsoft.com/office/drawing/2018/hyperlinkcolor" val="tx"/>
                    </a:ext>
                  </a:extLst>
                </a:hlinkClick>
              </a:rPr>
              <a:t>/</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Dapagliflozin for treating chronic heart failure with reduced ejection fraction – NICE Technology appraisal guidance (TA 679) Published 24th February 2021</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 https://www.panmerseyapc.nhs.uk/media/2431/ </a:t>
            </a:r>
            <a:r>
              <a:rPr lang="en-US" sz="950" dirty="0" err="1">
                <a:solidFill>
                  <a:schemeClr val="bg1"/>
                </a:solidFill>
                <a:latin typeface="Arial"/>
                <a:cs typeface="Arial"/>
              </a:rPr>
              <a:t>dapagliflozin_hf.pdf?UNLID</a:t>
            </a:r>
            <a:r>
              <a:rPr lang="en-US" sz="950" dirty="0">
                <a:solidFill>
                  <a:schemeClr val="bg1"/>
                </a:solidFill>
                <a:latin typeface="Arial"/>
                <a:cs typeface="Arial"/>
              </a:rPr>
              <a:t>=800322321202132172018</a:t>
            </a: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Health care Practitioners resource /education link </a:t>
            </a:r>
            <a:r>
              <a:rPr lang="en-US" sz="950" dirty="0">
                <a:solidFill>
                  <a:schemeClr val="bg1"/>
                </a:solidFill>
                <a:latin typeface="Arial"/>
                <a:cs typeface="Arial"/>
                <a:hlinkClick r:id="rId8">
                  <a:extLst>
                    <a:ext uri="{A12FA001-AC4F-418D-AE19-62706E023703}">
                      <ahyp:hlinkClr xmlns:ahyp="http://schemas.microsoft.com/office/drawing/2018/hyperlinkcolor" val="tx"/>
                    </a:ext>
                  </a:extLst>
                </a:hlinkClick>
              </a:rPr>
              <a:t>https://www.forxiga.co.uk/</a:t>
            </a:r>
            <a:endParaRPr lang="en-US" sz="950" dirty="0">
              <a:solidFill>
                <a:schemeClr val="bg1"/>
              </a:solidFill>
              <a:latin typeface="Arial"/>
              <a:cs typeface="Arial"/>
            </a:endParaRP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REACH-HF (Rehabilitation Enablement in Chronic Heart Failure) is facilitated evidence based cardiac rehabilitation (CR) and self-management program for use at home. It comprises the ‘Heart Failure Manual’, a Relaxation CD, a choice of exercise (walking program or a chair-based DVD) a ‘Progress Tracker’ for patients, and a ‘Family and Friends Resource’ for caregivers </a:t>
            </a:r>
            <a:r>
              <a:rPr lang="en-US" sz="950" dirty="0">
                <a:solidFill>
                  <a:schemeClr val="bg1"/>
                </a:solidFill>
                <a:latin typeface="Arial"/>
                <a:cs typeface="Arial"/>
                <a:hlinkClick r:id="rId9">
                  <a:extLst>
                    <a:ext uri="{A12FA001-AC4F-418D-AE19-62706E023703}">
                      <ahyp:hlinkClr xmlns:ahyp="http://schemas.microsoft.com/office/drawing/2018/hyperlinkcolor" val="tx"/>
                    </a:ext>
                  </a:extLst>
                </a:hlinkClick>
              </a:rPr>
              <a:t>http://sites.exeter.ac.uk/reach-hf/</a:t>
            </a:r>
            <a:endParaRPr lang="en-US" sz="950" dirty="0">
              <a:solidFill>
                <a:schemeClr val="bg1"/>
              </a:solidFill>
              <a:latin typeface="Arial"/>
              <a:cs typeface="Arial"/>
            </a:endParaRP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One Chance To Get It Right – Guidelines https://assets.publishing.service.gov.uk/government/ uploads/system/uploads/</a:t>
            </a:r>
            <a:r>
              <a:rPr lang="en-US" sz="950" dirty="0" err="1">
                <a:solidFill>
                  <a:schemeClr val="bg1"/>
                </a:solidFill>
                <a:latin typeface="Arial"/>
                <a:cs typeface="Arial"/>
              </a:rPr>
              <a:t>attachmentdata</a:t>
            </a:r>
            <a:r>
              <a:rPr lang="en-US" sz="950" dirty="0">
                <a:solidFill>
                  <a:schemeClr val="bg1"/>
                </a:solidFill>
                <a:latin typeface="Arial"/>
                <a:cs typeface="Arial"/>
              </a:rPr>
              <a:t>/ file/323188/One_chance_to_get_it_right.pdf</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British Society for Heart Failure - </a:t>
            </a:r>
            <a:r>
              <a:rPr lang="en-US" sz="950" dirty="0">
                <a:solidFill>
                  <a:schemeClr val="bg1"/>
                </a:solidFill>
                <a:latin typeface="Arial"/>
                <a:cs typeface="Arial"/>
                <a:hlinkClick r:id="rId10">
                  <a:extLst>
                    <a:ext uri="{A12FA001-AC4F-418D-AE19-62706E023703}">
                      <ahyp:hlinkClr xmlns:ahyp="http://schemas.microsoft.com/office/drawing/2018/hyperlinkcolor" val="tx"/>
                    </a:ext>
                  </a:extLst>
                </a:hlinkClick>
              </a:rPr>
              <a:t>https://www.bsh.org.uk</a:t>
            </a:r>
            <a:endParaRPr lang="en-US" sz="950" dirty="0">
              <a:solidFill>
                <a:schemeClr val="bg1"/>
              </a:solidFill>
              <a:latin typeface="Arial"/>
              <a:cs typeface="Arial"/>
            </a:endParaRP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British Heart Foundation ‘Blueprint for change’ heart failure report</a:t>
            </a:r>
          </a:p>
          <a:p>
            <a:r>
              <a:rPr lang="en-US" sz="950" dirty="0">
                <a:solidFill>
                  <a:schemeClr val="bg1"/>
                </a:solidFill>
                <a:latin typeface="Arial"/>
                <a:cs typeface="Arial"/>
              </a:rPr>
              <a:t>     https://www.bhf.org.uk/what-we-do/policy-and-public-    </a:t>
            </a:r>
            <a:endParaRPr lang="en-US" sz="950" dirty="0">
              <a:solidFill>
                <a:schemeClr val="bg1"/>
              </a:solidFill>
              <a:latin typeface="Arial" panose="020B0604020202020204" pitchFamily="34" charset="0"/>
              <a:cs typeface="Arial" panose="020B0604020202020204" pitchFamily="34" charset="0"/>
            </a:endParaRPr>
          </a:p>
          <a:p>
            <a:r>
              <a:rPr lang="en-US" sz="950" dirty="0">
                <a:solidFill>
                  <a:schemeClr val="bg1"/>
                </a:solidFill>
                <a:latin typeface="Arial"/>
                <a:cs typeface="Arial"/>
              </a:rPr>
              <a:t>     affairs/transforming-healthcare/heart-failure-report</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NHS Long Term Plan – cardiovascular disease https://www.longtermplan.nhs.uk/online-version/ chapter-3-further-progress-on-care-quality-and- outcomes/better-care-for-major-health-conditions/ cardiovascular-disease/</a:t>
            </a: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https://www.fightingfailure.co.uk/impact-in-your-area</a:t>
            </a:r>
          </a:p>
          <a:p>
            <a:pPr marL="171450" indent="-171450">
              <a:buBlip>
                <a:blip r:embed="rId3">
                  <a:extLst>
                    <a:ext uri="{96DAC541-7B7A-43D3-8B79-37D633B846F1}">
                      <asvg:svgBlip xmlns:asvg="http://schemas.microsoft.com/office/drawing/2016/SVG/main" r:embed="rId4"/>
                    </a:ext>
                  </a:extLst>
                </a:blip>
              </a:buBlip>
            </a:pPr>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rPr>
              <a:t>Mayfly Education</a:t>
            </a:r>
          </a:p>
          <a:p>
            <a:endParaRPr lang="en-US" sz="950">
              <a:solidFill>
                <a:schemeClr val="bg1"/>
              </a:solidFill>
              <a:latin typeface="Arial" panose="020B0604020202020204" pitchFamily="34" charset="0"/>
              <a:cs typeface="Arial" panose="020B0604020202020204" pitchFamily="34" charset="0"/>
            </a:endParaRPr>
          </a:p>
          <a:p>
            <a:pPr marL="171450" indent="-171450">
              <a:buBlip>
                <a:blip r:embed="rId3">
                  <a:extLst>
                    <a:ext uri="{96DAC541-7B7A-43D3-8B79-37D633B846F1}">
                      <asvg:svgBlip xmlns:asvg="http://schemas.microsoft.com/office/drawing/2016/SVG/main" r:embed="rId4"/>
                    </a:ext>
                  </a:extLst>
                </a:blip>
              </a:buBlip>
            </a:pPr>
            <a:r>
              <a:rPr lang="en-US" sz="950" dirty="0">
                <a:solidFill>
                  <a:schemeClr val="bg1"/>
                </a:solidFill>
                <a:latin typeface="Arial"/>
                <a:cs typeface="Arial"/>
                <a:hlinkClick r:id="rId11">
                  <a:extLst>
                    <a:ext uri="{A12FA001-AC4F-418D-AE19-62706E023703}">
                      <ahyp:hlinkClr xmlns:ahyp="http://schemas.microsoft.com/office/drawing/2018/hyperlinkcolor" val="tx"/>
                    </a:ext>
                  </a:extLst>
                </a:hlinkClick>
              </a:rPr>
              <a:t>https://www.nwcp.org.uk/nwcap/intro.html</a:t>
            </a:r>
            <a:endParaRPr lang="en-US" sz="950" dirty="0">
              <a:solidFill>
                <a:schemeClr val="bg1"/>
              </a:solidFill>
              <a:latin typeface="Arial"/>
              <a:cs typeface="Arial"/>
            </a:endParaRPr>
          </a:p>
          <a:p>
            <a:pPr marL="171450" indent="-171450">
              <a:buBlip>
                <a:blip r:embed="rId3">
                  <a:extLst>
                    <a:ext uri="{96DAC541-7B7A-43D3-8B79-37D633B846F1}">
                      <asvg:svgBlip xmlns:asvg="http://schemas.microsoft.com/office/drawing/2016/SVG/main" r:embed="rId4"/>
                    </a:ext>
                  </a:extLst>
                </a:blip>
              </a:buBlip>
            </a:pPr>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a:p>
            <a:endParaRPr lang="en-US" sz="95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1A4593-185D-C535-5ABB-C11B7D0CF6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031148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920368" y="6133198"/>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996391" y="6149391"/>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33</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319778" y="184666"/>
            <a:ext cx="11282941" cy="584775"/>
          </a:xfrm>
          <a:prstGeom prst="rect">
            <a:avLst/>
          </a:prstGeom>
          <a:noFill/>
        </p:spPr>
        <p:txBody>
          <a:bodyPr wrap="square" rtlCol="0">
            <a:spAutoFit/>
          </a:bodyPr>
          <a:lstStyle/>
          <a:p>
            <a:pPr algn="r"/>
            <a:r>
              <a:rPr lang="en-US" sz="3200" b="1" i="1">
                <a:solidFill>
                  <a:srgbClr val="0070C0"/>
                </a:solidFill>
                <a:latin typeface="+mj-lt"/>
              </a:rPr>
              <a:t>Abbreviations</a:t>
            </a:r>
            <a:endParaRPr lang="en-GB" sz="3200" b="1" i="1">
              <a:solidFill>
                <a:srgbClr val="0070C0"/>
              </a:solidFill>
              <a:latin typeface="+mj-lt"/>
            </a:endParaRPr>
          </a:p>
        </p:txBody>
      </p:sp>
      <p:graphicFrame>
        <p:nvGraphicFramePr>
          <p:cNvPr id="7" name="Table 7">
            <a:extLst>
              <a:ext uri="{FF2B5EF4-FFF2-40B4-BE49-F238E27FC236}">
                <a16:creationId xmlns:a16="http://schemas.microsoft.com/office/drawing/2014/main" id="{931D7DB7-840F-571F-76C9-52D218A1AEEC}"/>
              </a:ext>
            </a:extLst>
          </p:cNvPr>
          <p:cNvGraphicFramePr>
            <a:graphicFrameLocks noGrp="1"/>
          </p:cNvGraphicFramePr>
          <p:nvPr>
            <p:extLst>
              <p:ext uri="{D42A27DB-BD31-4B8C-83A1-F6EECF244321}">
                <p14:modId xmlns:p14="http://schemas.microsoft.com/office/powerpoint/2010/main" val="540699544"/>
              </p:ext>
            </p:extLst>
          </p:nvPr>
        </p:nvGraphicFramePr>
        <p:xfrm>
          <a:off x="1237877" y="677280"/>
          <a:ext cx="3332394" cy="5141420"/>
        </p:xfrm>
        <a:graphic>
          <a:graphicData uri="http://schemas.openxmlformats.org/drawingml/2006/table">
            <a:tbl>
              <a:tblPr firstCol="1" bandRow="1">
                <a:tableStyleId>{F5AB1C69-6EDB-4FF4-983F-18BD219EF322}</a:tableStyleId>
              </a:tblPr>
              <a:tblGrid>
                <a:gridCol w="662823">
                  <a:extLst>
                    <a:ext uri="{9D8B030D-6E8A-4147-A177-3AD203B41FA5}">
                      <a16:colId xmlns:a16="http://schemas.microsoft.com/office/drawing/2014/main" val="3042466673"/>
                    </a:ext>
                  </a:extLst>
                </a:gridCol>
                <a:gridCol w="2669571">
                  <a:extLst>
                    <a:ext uri="{9D8B030D-6E8A-4147-A177-3AD203B41FA5}">
                      <a16:colId xmlns:a16="http://schemas.microsoft.com/office/drawing/2014/main" val="2277068004"/>
                    </a:ext>
                  </a:extLst>
                </a:gridCol>
              </a:tblGrid>
              <a:tr h="238783">
                <a:tc>
                  <a:txBody>
                    <a:bodyPr/>
                    <a:lstStyle/>
                    <a:p>
                      <a:r>
                        <a:rPr lang="en-US" sz="900">
                          <a:latin typeface="Arial" panose="020B0604020202020204" pitchFamily="34" charset="0"/>
                          <a:cs typeface="Arial" panose="020B0604020202020204" pitchFamily="34" charset="0"/>
                        </a:rPr>
                        <a:t>ACP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Advanced Care Planning</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9420158"/>
                  </a:ext>
                </a:extLst>
              </a:tr>
              <a:tr h="238783">
                <a:tc>
                  <a:txBody>
                    <a:bodyPr/>
                    <a:lstStyle/>
                    <a:p>
                      <a:r>
                        <a:rPr lang="en-US" sz="900">
                          <a:latin typeface="Arial" panose="020B0604020202020204" pitchFamily="34" charset="0"/>
                          <a:cs typeface="Arial" panose="020B0604020202020204" pitchFamily="34" charset="0"/>
                        </a:rPr>
                        <a:t>ACMP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Anticipatory Clinical Management Plan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4458424"/>
                  </a:ext>
                </a:extLst>
              </a:tr>
              <a:tr h="238783">
                <a:tc>
                  <a:txBody>
                    <a:bodyPr/>
                    <a:lstStyle/>
                    <a:p>
                      <a:r>
                        <a:rPr lang="en-US" sz="900">
                          <a:latin typeface="Arial" panose="020B0604020202020204" pitchFamily="34" charset="0"/>
                          <a:cs typeface="Arial" panose="020B0604020202020204" pitchFamily="34" charset="0"/>
                        </a:rPr>
                        <a:t>ADRT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Advanced Decision to Refuse Treatment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015416"/>
                  </a:ext>
                </a:extLst>
              </a:tr>
              <a:tr h="238783">
                <a:tc>
                  <a:txBody>
                    <a:bodyPr/>
                    <a:lstStyle/>
                    <a:p>
                      <a:r>
                        <a:rPr lang="en-US" sz="900">
                          <a:latin typeface="Arial" panose="020B0604020202020204" pitchFamily="34" charset="0"/>
                          <a:cs typeface="Arial" panose="020B0604020202020204" pitchFamily="34" charset="0"/>
                        </a:rPr>
                        <a:t>AHP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Allied Health Professional</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141372"/>
                  </a:ext>
                </a:extLst>
              </a:tr>
              <a:tr h="238783">
                <a:tc>
                  <a:txBody>
                    <a:bodyPr/>
                    <a:lstStyle/>
                    <a:p>
                      <a:r>
                        <a:rPr lang="en-US" sz="900">
                          <a:latin typeface="Arial" panose="020B0604020202020204" pitchFamily="34" charset="0"/>
                          <a:cs typeface="Arial" panose="020B0604020202020204" pitchFamily="34" charset="0"/>
                        </a:rPr>
                        <a:t>ARB</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Angiotensin III Receptor Blocker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709764"/>
                  </a:ext>
                </a:extLst>
              </a:tr>
              <a:tr h="238783">
                <a:tc>
                  <a:txBody>
                    <a:bodyPr/>
                    <a:lstStyle/>
                    <a:p>
                      <a:r>
                        <a:rPr lang="en-US" sz="900">
                          <a:latin typeface="Arial" panose="020B0604020202020204" pitchFamily="34" charset="0"/>
                          <a:cs typeface="Arial" panose="020B0604020202020204" pitchFamily="34" charset="0"/>
                        </a:rPr>
                        <a:t>BNP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B-type Natriuretic Peptide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0993924"/>
                  </a:ext>
                </a:extLst>
              </a:tr>
              <a:tr h="238783">
                <a:tc>
                  <a:txBody>
                    <a:bodyPr/>
                    <a:lstStyle/>
                    <a:p>
                      <a:r>
                        <a:rPr lang="en-US" sz="900">
                          <a:latin typeface="Arial" panose="020B0604020202020204" pitchFamily="34" charset="0"/>
                          <a:cs typeface="Arial" panose="020B0604020202020204" pitchFamily="34" charset="0"/>
                        </a:rPr>
                        <a:t>CMR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Cardiovascular Magnetic Resonance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184431"/>
                  </a:ext>
                </a:extLst>
              </a:tr>
              <a:tr h="238783">
                <a:tc>
                  <a:txBody>
                    <a:bodyPr/>
                    <a:lstStyle/>
                    <a:p>
                      <a:r>
                        <a:rPr lang="en-US" sz="900">
                          <a:latin typeface="Arial" panose="020B0604020202020204" pitchFamily="34" charset="0"/>
                          <a:cs typeface="Arial" panose="020B0604020202020204" pitchFamily="34" charset="0"/>
                        </a:rPr>
                        <a:t>CPR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Cardiopulmonary Resuscitation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6968792"/>
                  </a:ext>
                </a:extLst>
              </a:tr>
              <a:tr h="238783">
                <a:tc>
                  <a:txBody>
                    <a:bodyPr/>
                    <a:lstStyle/>
                    <a:p>
                      <a:r>
                        <a:rPr lang="en-US" sz="900">
                          <a:latin typeface="Arial" panose="020B0604020202020204" pitchFamily="34" charset="0"/>
                          <a:cs typeface="Arial" panose="020B0604020202020204" pitchFamily="34" charset="0"/>
                        </a:rPr>
                        <a:t>CRT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Cardiac Resynchronization Treatment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7485988"/>
                  </a:ext>
                </a:extLst>
              </a:tr>
              <a:tr h="238783">
                <a:tc>
                  <a:txBody>
                    <a:bodyPr/>
                    <a:lstStyle/>
                    <a:p>
                      <a:r>
                        <a:rPr lang="en-US" sz="900">
                          <a:latin typeface="Arial" panose="020B0604020202020204" pitchFamily="34" charset="0"/>
                          <a:cs typeface="Arial" panose="020B0604020202020204" pitchFamily="34" charset="0"/>
                        </a:rPr>
                        <a:t>CVD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Cardio-Vascular Disease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8493436"/>
                  </a:ext>
                </a:extLst>
              </a:tr>
              <a:tr h="318169">
                <a:tc>
                  <a:txBody>
                    <a:bodyPr/>
                    <a:lstStyle/>
                    <a:p>
                      <a:r>
                        <a:rPr lang="en-US" sz="900">
                          <a:latin typeface="Arial" panose="020B0604020202020204" pitchFamily="34" charset="0"/>
                          <a:cs typeface="Arial" panose="020B0604020202020204" pitchFamily="34" charset="0"/>
                        </a:rPr>
                        <a:t>DNA /CPR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Do Not Attempt Cardiopulmonary Resuscitation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2539500"/>
                  </a:ext>
                </a:extLst>
              </a:tr>
              <a:tr h="238783">
                <a:tc>
                  <a:txBody>
                    <a:bodyPr/>
                    <a:lstStyle/>
                    <a:p>
                      <a:r>
                        <a:rPr lang="en-US" sz="900">
                          <a:latin typeface="Arial" panose="020B0604020202020204" pitchFamily="34" charset="0"/>
                          <a:cs typeface="Arial" panose="020B0604020202020204" pitchFamily="34" charset="0"/>
                        </a:rPr>
                        <a:t>e-GFR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estimated Glomerular Filtration Rate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5421475"/>
                  </a:ext>
                </a:extLst>
              </a:tr>
              <a:tr h="238783">
                <a:tc>
                  <a:txBody>
                    <a:bodyPr/>
                    <a:lstStyle/>
                    <a:p>
                      <a:r>
                        <a:rPr lang="en-US" sz="900">
                          <a:latin typeface="Arial" panose="020B0604020202020204" pitchFamily="34" charset="0"/>
                          <a:cs typeface="Arial" panose="020B0604020202020204" pitchFamily="34" charset="0"/>
                        </a:rPr>
                        <a:t>EJ</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8805259"/>
                  </a:ext>
                </a:extLst>
              </a:tr>
              <a:tr h="238783">
                <a:tc>
                  <a:txBody>
                    <a:bodyPr/>
                    <a:lstStyle/>
                    <a:p>
                      <a:r>
                        <a:rPr lang="en-US" sz="900" err="1">
                          <a:latin typeface="Arial" panose="020B0604020202020204" pitchFamily="34" charset="0"/>
                          <a:cs typeface="Arial" panose="020B0604020202020204" pitchFamily="34" charset="0"/>
                        </a:rPr>
                        <a:t>EPaCCS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Electronic Palliative Care Coordination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1289658"/>
                  </a:ext>
                </a:extLst>
              </a:tr>
              <a:tr h="238783">
                <a:tc>
                  <a:txBody>
                    <a:bodyPr/>
                    <a:lstStyle/>
                    <a:p>
                      <a:r>
                        <a:rPr lang="en-US" sz="900">
                          <a:latin typeface="Arial" panose="020B0604020202020204" pitchFamily="34" charset="0"/>
                          <a:cs typeface="Arial" panose="020B0604020202020204" pitchFamily="34" charset="0"/>
                        </a:rPr>
                        <a:t>GDMT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Guideline-directed Medical Therapy</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3939444"/>
                  </a:ext>
                </a:extLst>
              </a:tr>
              <a:tr h="238783">
                <a:tc>
                  <a:txBody>
                    <a:bodyPr/>
                    <a:lstStyle/>
                    <a:p>
                      <a:r>
                        <a:rPr lang="en-US" sz="900" err="1">
                          <a:latin typeface="Arial" panose="020B0604020202020204" pitchFamily="34" charset="0"/>
                          <a:cs typeface="Arial" panose="020B0604020202020204" pitchFamily="34" charset="0"/>
                        </a:rPr>
                        <a:t>HaH</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Hospital at Home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580486"/>
                  </a:ext>
                </a:extLst>
              </a:tr>
              <a:tr h="238783">
                <a:tc>
                  <a:txBody>
                    <a:bodyPr/>
                    <a:lstStyle/>
                    <a:p>
                      <a:r>
                        <a:rPr lang="en-US" sz="900">
                          <a:latin typeface="Arial" panose="020B0604020202020204" pitchFamily="34" charset="0"/>
                          <a:cs typeface="Arial" panose="020B0604020202020204" pitchFamily="34" charset="0"/>
                        </a:rPr>
                        <a:t>HF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100344"/>
                  </a:ext>
                </a:extLst>
              </a:tr>
              <a:tr h="238783">
                <a:tc>
                  <a:txBody>
                    <a:bodyPr/>
                    <a:lstStyle/>
                    <a:p>
                      <a:r>
                        <a:rPr lang="en-US" sz="900">
                          <a:latin typeface="Arial" panose="020B0604020202020204" pitchFamily="34" charset="0"/>
                          <a:cs typeface="Arial" panose="020B0604020202020204" pitchFamily="34" charset="0"/>
                        </a:rPr>
                        <a:t>HFN</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Nurse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5633103"/>
                  </a:ext>
                </a:extLst>
              </a:tr>
              <a:tr h="238783">
                <a:tc>
                  <a:txBody>
                    <a:bodyPr/>
                    <a:lstStyle/>
                    <a:p>
                      <a:r>
                        <a:rPr lang="en-US" sz="900" err="1">
                          <a:latin typeface="Arial" panose="020B0604020202020204" pitchFamily="34" charset="0"/>
                          <a:cs typeface="Arial" panose="020B0604020202020204" pitchFamily="34" charset="0"/>
                        </a:rPr>
                        <a:t>HFpEF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with Preserved 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725408"/>
                  </a:ext>
                </a:extLst>
              </a:tr>
              <a:tr h="238783">
                <a:tc>
                  <a:txBody>
                    <a:bodyPr/>
                    <a:lstStyle/>
                    <a:p>
                      <a:r>
                        <a:rPr lang="en-US" sz="900">
                          <a:latin typeface="Arial" panose="020B0604020202020204" pitchFamily="34" charset="0"/>
                          <a:cs typeface="Arial" panose="020B0604020202020204" pitchFamily="34" charset="0"/>
                        </a:rPr>
                        <a:t>HFrEF</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with Reduced Ejection Fraction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4801172"/>
                  </a:ext>
                </a:extLst>
              </a:tr>
              <a:tr h="238783">
                <a:tc>
                  <a:txBody>
                    <a:bodyPr/>
                    <a:lstStyle/>
                    <a:p>
                      <a:r>
                        <a:rPr lang="en-US" sz="900">
                          <a:latin typeface="Arial" panose="020B0604020202020204" pitchFamily="34" charset="0"/>
                          <a:cs typeface="Arial" panose="020B0604020202020204" pitchFamily="34" charset="0"/>
                        </a:rPr>
                        <a:t>HFSN</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Specialist Nurse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9416258"/>
                  </a:ext>
                </a:extLst>
              </a:tr>
            </a:tbl>
          </a:graphicData>
        </a:graphic>
      </p:graphicFrame>
      <p:graphicFrame>
        <p:nvGraphicFramePr>
          <p:cNvPr id="8" name="Table 7">
            <a:extLst>
              <a:ext uri="{FF2B5EF4-FFF2-40B4-BE49-F238E27FC236}">
                <a16:creationId xmlns:a16="http://schemas.microsoft.com/office/drawing/2014/main" id="{3F2081E4-EA11-DA86-3D03-935C2AE77D17}"/>
              </a:ext>
            </a:extLst>
          </p:cNvPr>
          <p:cNvGraphicFramePr>
            <a:graphicFrameLocks noGrp="1"/>
          </p:cNvGraphicFramePr>
          <p:nvPr>
            <p:extLst>
              <p:ext uri="{D42A27DB-BD31-4B8C-83A1-F6EECF244321}">
                <p14:modId xmlns:p14="http://schemas.microsoft.com/office/powerpoint/2010/main" val="3049110014"/>
              </p:ext>
            </p:extLst>
          </p:nvPr>
        </p:nvGraphicFramePr>
        <p:xfrm>
          <a:off x="5223753" y="677280"/>
          <a:ext cx="3332394" cy="5095640"/>
        </p:xfrm>
        <a:graphic>
          <a:graphicData uri="http://schemas.openxmlformats.org/drawingml/2006/table">
            <a:tbl>
              <a:tblPr firstCol="1" bandRow="1">
                <a:tableStyleId>{F5AB1C69-6EDB-4FF4-983F-18BD219EF322}</a:tableStyleId>
              </a:tblPr>
              <a:tblGrid>
                <a:gridCol w="662821">
                  <a:extLst>
                    <a:ext uri="{9D8B030D-6E8A-4147-A177-3AD203B41FA5}">
                      <a16:colId xmlns:a16="http://schemas.microsoft.com/office/drawing/2014/main" val="3042466673"/>
                    </a:ext>
                  </a:extLst>
                </a:gridCol>
                <a:gridCol w="2669573">
                  <a:extLst>
                    <a:ext uri="{9D8B030D-6E8A-4147-A177-3AD203B41FA5}">
                      <a16:colId xmlns:a16="http://schemas.microsoft.com/office/drawing/2014/main" val="2277068004"/>
                    </a:ext>
                  </a:extLst>
                </a:gridCol>
              </a:tblGrid>
              <a:tr h="254782">
                <a:tc>
                  <a:txBody>
                    <a:bodyPr/>
                    <a:lstStyle/>
                    <a:p>
                      <a:r>
                        <a:rPr lang="en-US" sz="900">
                          <a:latin typeface="Arial" panose="020B0604020202020204" pitchFamily="34" charset="0"/>
                          <a:cs typeface="Arial" panose="020B0604020202020204" pitchFamily="34" charset="0"/>
                        </a:rPr>
                        <a:t>HFSS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Heart Failure Survival Score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9420158"/>
                  </a:ext>
                </a:extLst>
              </a:tr>
              <a:tr h="254782">
                <a:tc>
                  <a:txBody>
                    <a:bodyPr/>
                    <a:lstStyle/>
                    <a:p>
                      <a:r>
                        <a:rPr lang="en-US" sz="900">
                          <a:latin typeface="Arial" panose="020B0604020202020204" pitchFamily="34" charset="0"/>
                          <a:cs typeface="Arial" panose="020B0604020202020204" pitchFamily="34" charset="0"/>
                        </a:rPr>
                        <a:t>IABP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Intra-Aortic Balloon Pump</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91015416"/>
                  </a:ext>
                </a:extLst>
              </a:tr>
              <a:tr h="254782">
                <a:tc>
                  <a:txBody>
                    <a:bodyPr/>
                    <a:lstStyle/>
                    <a:p>
                      <a:r>
                        <a:rPr lang="en-US" sz="900">
                          <a:latin typeface="Arial" panose="020B0604020202020204" pitchFamily="34" charset="0"/>
                          <a:cs typeface="Arial" panose="020B0604020202020204" pitchFamily="34" charset="0"/>
                        </a:rPr>
                        <a:t>ICD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Implantable Cardioverter Defibrillator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141372"/>
                  </a:ext>
                </a:extLst>
              </a:tr>
              <a:tr h="254782">
                <a:tc>
                  <a:txBody>
                    <a:bodyPr/>
                    <a:lstStyle/>
                    <a:p>
                      <a:r>
                        <a:rPr lang="en-US" sz="900">
                          <a:latin typeface="Arial" panose="020B0604020202020204" pitchFamily="34" charset="0"/>
                          <a:cs typeface="Arial" panose="020B0604020202020204" pitchFamily="34" charset="0"/>
                        </a:rPr>
                        <a:t>ICS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Integrated Care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6799628"/>
                  </a:ext>
                </a:extLst>
              </a:tr>
              <a:tr h="254782">
                <a:tc>
                  <a:txBody>
                    <a:bodyPr/>
                    <a:lstStyle/>
                    <a:p>
                      <a:r>
                        <a:rPr lang="en-US" sz="900">
                          <a:latin typeface="Arial" panose="020B0604020202020204" pitchFamily="34" charset="0"/>
                          <a:cs typeface="Arial" panose="020B0604020202020204" pitchFamily="34" charset="0"/>
                        </a:rPr>
                        <a:t>LPA</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Lasting Power of Attorney</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709764"/>
                  </a:ext>
                </a:extLst>
              </a:tr>
              <a:tr h="254782">
                <a:tc>
                  <a:txBody>
                    <a:bodyPr/>
                    <a:lstStyle/>
                    <a:p>
                      <a:r>
                        <a:rPr lang="en-US" sz="900">
                          <a:latin typeface="Arial" panose="020B0604020202020204" pitchFamily="34" charset="0"/>
                          <a:cs typeface="Arial" panose="020B0604020202020204" pitchFamily="34" charset="0"/>
                        </a:rPr>
                        <a:t>MDT</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Multidisciplinary Team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0993924"/>
                  </a:ext>
                </a:extLst>
              </a:tr>
              <a:tr h="254782">
                <a:tc>
                  <a:txBody>
                    <a:bodyPr/>
                    <a:lstStyle/>
                    <a:p>
                      <a:r>
                        <a:rPr lang="en-US" sz="900">
                          <a:latin typeface="Arial" panose="020B0604020202020204" pitchFamily="34" charset="0"/>
                          <a:cs typeface="Arial" panose="020B0604020202020204" pitchFamily="34" charset="0"/>
                        </a:rPr>
                        <a:t>MRA</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Mineralocorticoid Receptor Antagonist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8184431"/>
                  </a:ext>
                </a:extLst>
              </a:tr>
              <a:tr h="254782">
                <a:tc>
                  <a:txBody>
                    <a:bodyPr/>
                    <a:lstStyle/>
                    <a:p>
                      <a:r>
                        <a:rPr lang="en-US" sz="900">
                          <a:latin typeface="Arial" panose="020B0604020202020204" pitchFamily="34" charset="0"/>
                          <a:cs typeface="Arial" panose="020B0604020202020204" pitchFamily="34" charset="0"/>
                        </a:rPr>
                        <a:t>NWAS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North West Ambulance Service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6968792"/>
                  </a:ext>
                </a:extLst>
              </a:tr>
              <a:tr h="254782">
                <a:tc>
                  <a:txBody>
                    <a:bodyPr/>
                    <a:lstStyle/>
                    <a:p>
                      <a:r>
                        <a:rPr lang="en-US" sz="900">
                          <a:latin typeface="Arial" panose="020B0604020202020204" pitchFamily="34" charset="0"/>
                          <a:cs typeface="Arial" panose="020B0604020202020204" pitchFamily="34" charset="0"/>
                        </a:rPr>
                        <a:t>NE EOL</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North West End-of-Life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7485988"/>
                  </a:ext>
                </a:extLst>
              </a:tr>
              <a:tr h="254782">
                <a:tc>
                  <a:txBody>
                    <a:bodyPr/>
                    <a:lstStyle/>
                    <a:p>
                      <a:r>
                        <a:rPr lang="en-US" sz="900">
                          <a:latin typeface="Arial" panose="020B0604020202020204" pitchFamily="34" charset="0"/>
                          <a:cs typeface="Arial" panose="020B0604020202020204" pitchFamily="34" charset="0"/>
                        </a:rPr>
                        <a:t>OOH</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Out-of-Hours</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2539500"/>
                  </a:ext>
                </a:extLst>
              </a:tr>
              <a:tr h="254782">
                <a:tc>
                  <a:txBody>
                    <a:bodyPr/>
                    <a:lstStyle/>
                    <a:p>
                      <a:r>
                        <a:rPr lang="en-US" sz="900">
                          <a:latin typeface="Arial" panose="020B0604020202020204" pitchFamily="34" charset="0"/>
                          <a:cs typeface="Arial" panose="020B0604020202020204" pitchFamily="34" charset="0"/>
                        </a:rPr>
                        <a:t>PCSP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Personalized Care and Support Plan</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5421475"/>
                  </a:ext>
                </a:extLst>
              </a:tr>
              <a:tr h="254782">
                <a:tc>
                  <a:txBody>
                    <a:bodyPr/>
                    <a:lstStyle/>
                    <a:p>
                      <a:r>
                        <a:rPr lang="en-US" sz="900">
                          <a:latin typeface="Arial" panose="020B0604020202020204" pitchFamily="34" charset="0"/>
                          <a:cs typeface="Arial" panose="020B0604020202020204" pitchFamily="34" charset="0"/>
                        </a:rPr>
                        <a:t>PHE</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Public Health England </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7373823"/>
                  </a:ext>
                </a:extLst>
              </a:tr>
              <a:tr h="254782">
                <a:tc>
                  <a:txBody>
                    <a:bodyPr/>
                    <a:lstStyle/>
                    <a:p>
                      <a:r>
                        <a:rPr lang="en-US" sz="900">
                          <a:latin typeface="Arial" panose="020B0604020202020204" pitchFamily="34" charset="0"/>
                          <a:cs typeface="Arial" panose="020B0604020202020204" pitchFamily="34" charset="0"/>
                        </a:rPr>
                        <a:t>PHM</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Population Health Management</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3907962"/>
                  </a:ext>
                </a:extLst>
              </a:tr>
              <a:tr h="254782">
                <a:tc>
                  <a:txBody>
                    <a:bodyPr/>
                    <a:lstStyle/>
                    <a:p>
                      <a:r>
                        <a:rPr lang="en-US" sz="900">
                          <a:latin typeface="Arial" panose="020B0604020202020204" pitchFamily="34" charset="0"/>
                          <a:cs typeface="Arial" panose="020B0604020202020204" pitchFamily="34" charset="0"/>
                        </a:rPr>
                        <a:t>PPC/D</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Preferred Place of Care / Death</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78805259"/>
                  </a:ext>
                </a:extLst>
              </a:tr>
              <a:tr h="254782">
                <a:tc>
                  <a:txBody>
                    <a:bodyPr/>
                    <a:lstStyle/>
                    <a:p>
                      <a:r>
                        <a:rPr lang="en-US" sz="900">
                          <a:latin typeface="Arial" panose="020B0604020202020204" pitchFamily="34" charset="0"/>
                          <a:cs typeface="Arial" panose="020B0604020202020204" pitchFamily="34" charset="0"/>
                        </a:rPr>
                        <a:t>RAAS</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Renin-Angiotensin-Aldosterone System</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1289658"/>
                  </a:ext>
                </a:extLst>
              </a:tr>
              <a:tr h="254782">
                <a:tc>
                  <a:txBody>
                    <a:bodyPr/>
                    <a:lstStyle/>
                    <a:p>
                      <a:r>
                        <a:rPr lang="en-US" sz="900">
                          <a:latin typeface="Arial" panose="020B0604020202020204" pitchFamily="34" charset="0"/>
                          <a:cs typeface="Arial" panose="020B0604020202020204" pitchFamily="34" charset="0"/>
                        </a:rPr>
                        <a:t>SHFM</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Seattle Heart Failure Model</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100344"/>
                  </a:ext>
                </a:extLst>
              </a:tr>
              <a:tr h="254782">
                <a:tc>
                  <a:txBody>
                    <a:bodyPr/>
                    <a:lstStyle/>
                    <a:p>
                      <a:r>
                        <a:rPr lang="en-US" sz="900">
                          <a:latin typeface="Arial" panose="020B0604020202020204" pitchFamily="34" charset="0"/>
                          <a:cs typeface="Arial" panose="020B0604020202020204" pitchFamily="34" charset="0"/>
                        </a:rPr>
                        <a:t>SOB</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Shortness of Breath</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725408"/>
                  </a:ext>
                </a:extLst>
              </a:tr>
              <a:tr h="254782">
                <a:tc>
                  <a:txBody>
                    <a:bodyPr/>
                    <a:lstStyle/>
                    <a:p>
                      <a:r>
                        <a:rPr lang="en-US" sz="900">
                          <a:latin typeface="Arial" panose="020B0604020202020204" pitchFamily="34" charset="0"/>
                          <a:cs typeface="Arial" panose="020B0604020202020204" pitchFamily="34" charset="0"/>
                        </a:rPr>
                        <a:t>SPC</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Specialist Palliative Care</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4801172"/>
                  </a:ext>
                </a:extLst>
              </a:tr>
              <a:tr h="254782">
                <a:tc>
                  <a:txBody>
                    <a:bodyPr/>
                    <a:lstStyle/>
                    <a:p>
                      <a:r>
                        <a:rPr lang="en-US" sz="900">
                          <a:latin typeface="Arial" panose="020B0604020202020204" pitchFamily="34" charset="0"/>
                          <a:cs typeface="Arial" panose="020B0604020202020204" pitchFamily="34" charset="0"/>
                        </a:rPr>
                        <a:t>SPR</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Specialist Register</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9416258"/>
                  </a:ext>
                </a:extLst>
              </a:tr>
              <a:tr h="254782">
                <a:tc>
                  <a:txBody>
                    <a:bodyPr/>
                    <a:lstStyle/>
                    <a:p>
                      <a:r>
                        <a:rPr lang="en-US" sz="900">
                          <a:latin typeface="Arial" panose="020B0604020202020204" pitchFamily="34" charset="0"/>
                          <a:cs typeface="Arial" panose="020B0604020202020204" pitchFamily="34" charset="0"/>
                        </a:rPr>
                        <a:t>TEP</a:t>
                      </a:r>
                      <a:endParaRPr lang="en-GB" sz="900">
                        <a:latin typeface="Arial" panose="020B0604020202020204" pitchFamily="34" charset="0"/>
                        <a:cs typeface="Arial" panose="020B0604020202020204" pitchFamily="34" charset="0"/>
                      </a:endParaRPr>
                    </a:p>
                  </a:txBody>
                  <a:tcPr/>
                </a:tc>
                <a:tc>
                  <a:txBody>
                    <a:bodyPr/>
                    <a:lstStyle/>
                    <a:p>
                      <a:r>
                        <a:rPr lang="en-US" sz="900">
                          <a:latin typeface="Arial" panose="020B0604020202020204" pitchFamily="34" charset="0"/>
                          <a:cs typeface="Arial" panose="020B0604020202020204" pitchFamily="34" charset="0"/>
                        </a:rPr>
                        <a:t>Treatment Escalation Plans</a:t>
                      </a:r>
                      <a:endParaRPr lang="en-GB" sz="9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551390"/>
                  </a:ext>
                </a:extLst>
              </a:tr>
            </a:tbl>
          </a:graphicData>
        </a:graphic>
      </p:graphicFrame>
      <p:pic>
        <p:nvPicPr>
          <p:cNvPr id="10" name="Picture 9">
            <a:extLst>
              <a:ext uri="{FF2B5EF4-FFF2-40B4-BE49-F238E27FC236}">
                <a16:creationId xmlns:a16="http://schemas.microsoft.com/office/drawing/2014/main" id="{59FC8BE1-63C9-0959-3310-B33782594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1779378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8C8A-85C2-76E1-719B-E26012D2B5B7}"/>
              </a:ext>
            </a:extLst>
          </p:cNvPr>
          <p:cNvSpPr>
            <a:spLocks noGrp="1"/>
          </p:cNvSpPr>
          <p:nvPr>
            <p:ph type="title"/>
          </p:nvPr>
        </p:nvSpPr>
        <p:spPr>
          <a:xfrm>
            <a:off x="684213" y="320675"/>
            <a:ext cx="10058400" cy="1097307"/>
          </a:xfrm>
        </p:spPr>
        <p:txBody>
          <a:bodyPr>
            <a:normAutofit fontScale="90000"/>
          </a:bodyPr>
          <a:lstStyle/>
          <a:p>
            <a:r>
              <a:rPr lang="en-GB"/>
              <a:t>Next steps</a:t>
            </a:r>
            <a:br>
              <a:rPr lang="en-GB"/>
            </a:br>
            <a:br>
              <a:rPr lang="en-GB"/>
            </a:br>
            <a:endParaRPr lang="en-GB"/>
          </a:p>
        </p:txBody>
      </p:sp>
      <p:sp>
        <p:nvSpPr>
          <p:cNvPr id="3" name="Text Placeholder 2">
            <a:extLst>
              <a:ext uri="{FF2B5EF4-FFF2-40B4-BE49-F238E27FC236}">
                <a16:creationId xmlns:a16="http://schemas.microsoft.com/office/drawing/2014/main" id="{AA7E713E-24C9-79F4-A6D6-4708163D851E}"/>
              </a:ext>
            </a:extLst>
          </p:cNvPr>
          <p:cNvSpPr>
            <a:spLocks noGrp="1"/>
          </p:cNvSpPr>
          <p:nvPr>
            <p:ph type="body" idx="1"/>
          </p:nvPr>
        </p:nvSpPr>
        <p:spPr>
          <a:xfrm>
            <a:off x="684212" y="1258957"/>
            <a:ext cx="8535988" cy="4708939"/>
          </a:xfrm>
        </p:spPr>
        <p:txBody>
          <a:bodyPr>
            <a:normAutofit fontScale="62500" lnSpcReduction="20000"/>
          </a:bodyPr>
          <a:lstStyle/>
          <a:p>
            <a:pPr marL="457200" indent="-457200">
              <a:buAutoNum type="arabicPeriod"/>
            </a:pPr>
            <a:r>
              <a:rPr lang="en-GB"/>
              <a:t>To facilitate implementation of the HF pathway a number of workshops will be set up which will look at both care elements that can be standardised across the system and elements that will require local  solutions</a:t>
            </a:r>
          </a:p>
          <a:p>
            <a:pPr marL="457200" indent="-457200">
              <a:buAutoNum type="arabicPeriod"/>
            </a:pPr>
            <a:r>
              <a:rPr lang="en-GB"/>
              <a:t>Workshops will look at:</a:t>
            </a:r>
          </a:p>
          <a:p>
            <a:pPr marL="914400" lvl="1" indent="-457200">
              <a:buFont typeface="Arial" panose="020B0604020202020204" pitchFamily="34" charset="0"/>
              <a:buChar char="•"/>
            </a:pPr>
            <a:r>
              <a:rPr lang="en-GB"/>
              <a:t>Standardisation of diagnostic pathways for heart failure (including joint breathlessness pathway)</a:t>
            </a:r>
          </a:p>
          <a:p>
            <a:pPr marL="914400" lvl="1" indent="-457200">
              <a:buFont typeface="Arial" panose="020B0604020202020204" pitchFamily="34" charset="0"/>
              <a:buChar char="•"/>
            </a:pPr>
            <a:r>
              <a:rPr lang="en-GB"/>
              <a:t>Standardisation of medical interventions and titration</a:t>
            </a:r>
          </a:p>
          <a:p>
            <a:pPr marL="914400" lvl="1" indent="-457200">
              <a:buFont typeface="Arial" panose="020B0604020202020204" pitchFamily="34" charset="0"/>
              <a:buChar char="•"/>
            </a:pPr>
            <a:r>
              <a:rPr lang="en-GB"/>
              <a:t>Standardisation of strategies to maximise HF specialist input for HF inpatients </a:t>
            </a:r>
          </a:p>
          <a:p>
            <a:pPr marL="914400" lvl="1" indent="-457200">
              <a:buFont typeface="Arial" panose="020B0604020202020204" pitchFamily="34" charset="0"/>
              <a:buChar char="•"/>
            </a:pPr>
            <a:r>
              <a:rPr lang="en-GB"/>
              <a:t>Standardisation of referrals for complex devices &amp; ICDs, ischaemia assessment, rhythm management &amp; transplantation referrals</a:t>
            </a:r>
          </a:p>
          <a:p>
            <a:pPr marL="914400" lvl="1" indent="-457200">
              <a:buFont typeface="Arial" panose="020B0604020202020204" pitchFamily="34" charset="0"/>
              <a:buChar char="•"/>
            </a:pPr>
            <a:r>
              <a:rPr lang="en-GB"/>
              <a:t>Standardisation of </a:t>
            </a:r>
            <a:r>
              <a:rPr lang="en-GB" err="1"/>
              <a:t>followup</a:t>
            </a:r>
            <a:r>
              <a:rPr lang="en-GB"/>
              <a:t> pathways (including PIFU, A &amp; G etc)</a:t>
            </a:r>
          </a:p>
          <a:p>
            <a:pPr marL="914400" lvl="1" indent="-457200">
              <a:buFont typeface="Arial" panose="020B0604020202020204" pitchFamily="34" charset="0"/>
              <a:buChar char="•"/>
            </a:pPr>
            <a:r>
              <a:rPr lang="en-GB"/>
              <a:t>Standardisation of remote monitoring interventions (</a:t>
            </a:r>
            <a:r>
              <a:rPr lang="en-GB" err="1"/>
              <a:t>HF@home</a:t>
            </a:r>
            <a:r>
              <a:rPr lang="en-GB"/>
              <a:t>, virtual wards) including device related</a:t>
            </a:r>
          </a:p>
          <a:p>
            <a:pPr marL="914400" lvl="1" indent="-457200">
              <a:buFont typeface="Arial" panose="020B0604020202020204" pitchFamily="34" charset="0"/>
              <a:buChar char="•"/>
            </a:pPr>
            <a:r>
              <a:rPr lang="en-GB"/>
              <a:t>Standardisation of workforce educational development and career progression</a:t>
            </a:r>
          </a:p>
          <a:p>
            <a:pPr marL="914400" lvl="1" indent="-457200">
              <a:buFont typeface="Arial" panose="020B0604020202020204" pitchFamily="34" charset="0"/>
              <a:buChar char="•"/>
            </a:pPr>
            <a:r>
              <a:rPr lang="en-GB"/>
              <a:t>Standardisation of end of life pathways</a:t>
            </a:r>
          </a:p>
          <a:p>
            <a:pPr marL="914400" lvl="1" indent="-457200">
              <a:buFont typeface="Arial" panose="020B0604020202020204" pitchFamily="34" charset="0"/>
              <a:buChar char="•"/>
            </a:pPr>
            <a:r>
              <a:rPr lang="en-GB"/>
              <a:t>Data – regional and local data on HF prevalence, HF hospital admissions &amp; readmissions, LOS</a:t>
            </a:r>
          </a:p>
          <a:p>
            <a:pPr marL="914400" lvl="1" indent="-457200">
              <a:buFont typeface="Arial" panose="020B0604020202020204" pitchFamily="34" charset="0"/>
              <a:buChar char="•"/>
            </a:pPr>
            <a:r>
              <a:rPr lang="en-GB"/>
              <a:t>Local workforce baseline data, gap analysis</a:t>
            </a:r>
          </a:p>
          <a:p>
            <a:pPr marL="914400" lvl="1" indent="-457200">
              <a:buFont typeface="Arial" panose="020B0604020202020204" pitchFamily="34" charset="0"/>
              <a:buChar char="•"/>
            </a:pPr>
            <a:r>
              <a:rPr lang="en-GB"/>
              <a:t>Future workforce delivery models</a:t>
            </a:r>
          </a:p>
          <a:p>
            <a:pPr marL="914400" lvl="1" indent="-457200">
              <a:buFont typeface="Arial" panose="020B0604020202020204" pitchFamily="34" charset="0"/>
              <a:buChar char="•"/>
            </a:pPr>
            <a:r>
              <a:rPr lang="en-GB"/>
              <a:t>Annual pathway review – next review April 2024</a:t>
            </a:r>
          </a:p>
          <a:p>
            <a:pPr marL="457200" indent="-457200">
              <a:buAutoNum type="arabicPeriod"/>
            </a:pPr>
            <a:endParaRPr lang="en-GB"/>
          </a:p>
          <a:p>
            <a:r>
              <a:rPr lang="en-GB"/>
              <a:t>  </a:t>
            </a:r>
          </a:p>
        </p:txBody>
      </p:sp>
      <p:sp>
        <p:nvSpPr>
          <p:cNvPr id="4" name="Footer Placeholder 3">
            <a:extLst>
              <a:ext uri="{FF2B5EF4-FFF2-40B4-BE49-F238E27FC236}">
                <a16:creationId xmlns:a16="http://schemas.microsoft.com/office/drawing/2014/main" id="{795A896E-D178-909D-9302-BCD3FDDE1471}"/>
              </a:ext>
            </a:extLst>
          </p:cNvPr>
          <p:cNvSpPr>
            <a:spLocks noGrp="1"/>
          </p:cNvSpPr>
          <p:nvPr>
            <p:ph type="ftr" sz="quarter" idx="11"/>
          </p:nvPr>
        </p:nvSpPr>
        <p:spPr/>
        <p:txBody>
          <a:bodyPr/>
          <a:lstStyle/>
          <a:p>
            <a:r>
              <a:rPr lang="en-US"/>
              <a:t>Lancashire &amp; South Cumbria Cardiac Network - Heart Failure Pathway</a:t>
            </a:r>
            <a:endParaRPr lang="en-GB"/>
          </a:p>
        </p:txBody>
      </p:sp>
      <p:sp>
        <p:nvSpPr>
          <p:cNvPr id="5" name="Slide Number Placeholder 4">
            <a:extLst>
              <a:ext uri="{FF2B5EF4-FFF2-40B4-BE49-F238E27FC236}">
                <a16:creationId xmlns:a16="http://schemas.microsoft.com/office/drawing/2014/main" id="{EDA92089-65FE-17EE-BA84-EC4724F0ACA0}"/>
              </a:ext>
            </a:extLst>
          </p:cNvPr>
          <p:cNvSpPr>
            <a:spLocks noGrp="1"/>
          </p:cNvSpPr>
          <p:nvPr>
            <p:ph type="sldNum" sz="quarter" idx="12"/>
          </p:nvPr>
        </p:nvSpPr>
        <p:spPr/>
        <p:txBody>
          <a:bodyPr/>
          <a:lstStyle/>
          <a:p>
            <a:fld id="{3ABA7220-50FC-4B3D-BE9A-6091F6253B74}" type="slidenum">
              <a:rPr lang="en-GB" smtClean="0"/>
              <a:t>34</a:t>
            </a:fld>
            <a:endParaRPr lang="en-GB"/>
          </a:p>
        </p:txBody>
      </p:sp>
    </p:spTree>
    <p:extLst>
      <p:ext uri="{BB962C8B-B14F-4D97-AF65-F5344CB8AC3E}">
        <p14:creationId xmlns:p14="http://schemas.microsoft.com/office/powerpoint/2010/main" val="264774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63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65" name="Footer Placeholder 64">
            <a:extLst>
              <a:ext uri="{FF2B5EF4-FFF2-40B4-BE49-F238E27FC236}">
                <a16:creationId xmlns:a16="http://schemas.microsoft.com/office/drawing/2014/main" id="{8274EE45-9A51-3ED2-ED40-10428BFF29FF}"/>
              </a:ext>
            </a:extLst>
          </p:cNvPr>
          <p:cNvSpPr>
            <a:spLocks noGrp="1"/>
          </p:cNvSpPr>
          <p:nvPr>
            <p:ph type="ftr" sz="quarter" idx="11"/>
          </p:nvPr>
        </p:nvSpPr>
        <p:spPr>
          <a:xfrm>
            <a:off x="839958" y="6168760"/>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64" name="Slide Number Placeholder 63">
            <a:extLst>
              <a:ext uri="{FF2B5EF4-FFF2-40B4-BE49-F238E27FC236}">
                <a16:creationId xmlns:a16="http://schemas.microsoft.com/office/drawing/2014/main" id="{1ECAC631-806A-0AD2-A2F6-21BCDEA1D3DA}"/>
              </a:ext>
            </a:extLst>
          </p:cNvPr>
          <p:cNvSpPr>
            <a:spLocks noGrp="1"/>
          </p:cNvSpPr>
          <p:nvPr>
            <p:ph type="sldNum" sz="quarter" idx="12"/>
          </p:nvPr>
        </p:nvSpPr>
        <p:spPr/>
        <p:txBody>
          <a:bodyPr/>
          <a:lstStyle/>
          <a:p>
            <a:fld id="{3ABA7220-50FC-4B3D-BE9A-6091F6253B74}" type="slidenum">
              <a:rPr lang="en-GB" smtClean="0"/>
              <a:t>4</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39958" y="6129037"/>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2F2B804-7A74-39BD-D3A8-7EF6AFF6AD5A}"/>
              </a:ext>
            </a:extLst>
          </p:cNvPr>
          <p:cNvSpPr txBox="1"/>
          <p:nvPr/>
        </p:nvSpPr>
        <p:spPr>
          <a:xfrm>
            <a:off x="715506" y="670996"/>
            <a:ext cx="5378416" cy="369332"/>
          </a:xfrm>
          <a:prstGeom prst="rect">
            <a:avLst/>
          </a:prstGeom>
          <a:noFill/>
        </p:spPr>
        <p:txBody>
          <a:bodyPr wrap="square" rtlCol="0">
            <a:spAutoFit/>
          </a:bodyPr>
          <a:lstStyle/>
          <a:p>
            <a:r>
              <a:rPr lang="en-US" b="1">
                <a:solidFill>
                  <a:schemeClr val="bg1"/>
                </a:solidFill>
                <a:ea typeface="Gadugi" panose="020B0502040204020203" pitchFamily="34" charset="0"/>
                <a:cs typeface="Arial" panose="020B0604020202020204" pitchFamily="34" charset="0"/>
              </a:rPr>
              <a:t>Heart Failure in Lancashire and South Cumbria</a:t>
            </a:r>
          </a:p>
        </p:txBody>
      </p:sp>
      <p:sp>
        <p:nvSpPr>
          <p:cNvPr id="70" name="TextBox 69">
            <a:extLst>
              <a:ext uri="{FF2B5EF4-FFF2-40B4-BE49-F238E27FC236}">
                <a16:creationId xmlns:a16="http://schemas.microsoft.com/office/drawing/2014/main" id="{F4C55BAD-ECBA-889C-572E-20FCB41FD44F}"/>
              </a:ext>
            </a:extLst>
          </p:cNvPr>
          <p:cNvSpPr txBox="1"/>
          <p:nvPr/>
        </p:nvSpPr>
        <p:spPr>
          <a:xfrm>
            <a:off x="716056" y="130037"/>
            <a:ext cx="3487266" cy="738664"/>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rPr>
              <a:t>Introduction</a:t>
            </a:r>
            <a:endParaRPr lang="en-US" sz="10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00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5F834FF-8820-C30B-A9DE-484F80973DEC}"/>
              </a:ext>
            </a:extLst>
          </p:cNvPr>
          <p:cNvSpPr txBox="1"/>
          <p:nvPr/>
        </p:nvSpPr>
        <p:spPr>
          <a:xfrm>
            <a:off x="715506" y="1182248"/>
            <a:ext cx="5023813" cy="2616101"/>
          </a:xfrm>
          <a:prstGeom prst="rect">
            <a:avLst/>
          </a:prstGeom>
          <a:noFill/>
        </p:spPr>
        <p:txBody>
          <a:bodyPr wrap="square" rtlCol="0">
            <a:spAutoFit/>
          </a:bodyPr>
          <a:lstStyle/>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Our Population</a:t>
            </a:r>
          </a:p>
          <a:p>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There are nearly 1.8 million people living in Lancashire and South Cumbria across a large geographical area.  Statistics from the British Heart Foundation™ show that one in four people in England die from Cardio-vascular disease (CVD)</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We understand from data and conversations with local people that our residents have very different needs, opportunities, assets, views and experiences.  Similarly, our data tells us they have different day to day lives, different factors contributing to their health and wellbeing and even different life expectancies.</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Understanding the demographics is vital to providing the best quality health and care services for the region and maintaining a strong relationship with the population we serve.</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Number of people living in each </a:t>
            </a:r>
          </a:p>
          <a:p>
            <a:r>
              <a:rPr lang="en-US" sz="900">
                <a:solidFill>
                  <a:schemeClr val="bg1"/>
                </a:solidFill>
                <a:latin typeface="Arial" panose="020B0604020202020204" pitchFamily="34" charset="0"/>
                <a:ea typeface="Gadugi" panose="020B0502040204020203" pitchFamily="34" charset="0"/>
                <a:cs typeface="Arial" panose="020B0604020202020204" pitchFamily="34" charset="0"/>
              </a:rPr>
              <a:t>area of the region:</a:t>
            </a:r>
          </a:p>
          <a:p>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endParaRPr lang="en-GB" sz="900">
              <a:solidFill>
                <a:schemeClr val="bg1"/>
              </a:solidFill>
              <a:latin typeface="Arial" panose="020B0604020202020204" pitchFamily="34" charset="0"/>
              <a:ea typeface="Gadugi" panose="020B0502040204020203" pitchFamily="34" charset="0"/>
              <a:cs typeface="Arial" panose="020B0604020202020204" pitchFamily="34" charset="0"/>
            </a:endParaRPr>
          </a:p>
        </p:txBody>
      </p:sp>
      <p:sp>
        <p:nvSpPr>
          <p:cNvPr id="23" name="TextBox 22">
            <a:extLst>
              <a:ext uri="{FF2B5EF4-FFF2-40B4-BE49-F238E27FC236}">
                <a16:creationId xmlns:a16="http://schemas.microsoft.com/office/drawing/2014/main" id="{CB7F0917-7781-B4D1-637C-AE77B784BE09}"/>
              </a:ext>
            </a:extLst>
          </p:cNvPr>
          <p:cNvSpPr txBox="1"/>
          <p:nvPr/>
        </p:nvSpPr>
        <p:spPr>
          <a:xfrm>
            <a:off x="6011694" y="1182248"/>
            <a:ext cx="5586859" cy="4493538"/>
          </a:xfrm>
          <a:prstGeom prst="rect">
            <a:avLst/>
          </a:prstGeom>
          <a:noFill/>
        </p:spPr>
        <p:txBody>
          <a:bodyPr wrap="square" rtlCol="0">
            <a:spAutoFit/>
          </a:bodyPr>
          <a:lstStyle/>
          <a:p>
            <a:r>
              <a:rPr lang="en-US" sz="1200" b="1">
                <a:solidFill>
                  <a:srgbClr val="0070C0"/>
                </a:solidFill>
                <a:latin typeface="Arial" panose="020B0604020202020204" pitchFamily="34" charset="0"/>
                <a:ea typeface="Gadugi" panose="020B0502040204020203" pitchFamily="34" charset="0"/>
                <a:cs typeface="Arial" panose="020B0604020202020204" pitchFamily="34" charset="0"/>
              </a:rPr>
              <a:t>What is heart failure?</a:t>
            </a:r>
          </a:p>
          <a:p>
            <a:endParaRPr lang="en-US" sz="900" i="1">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1000">
                <a:solidFill>
                  <a:srgbClr val="0070C0"/>
                </a:solidFill>
                <a:ea typeface="Gadugi" panose="020B0502040204020203" pitchFamily="34" charset="0"/>
                <a:cs typeface="Arial" panose="020B0604020202020204" pitchFamily="34" charset="0"/>
              </a:rPr>
              <a:t>Heart failure is a long term condition in which the heart is unable to pump blood properly around the body.  It is characterized by relapses and remissions, and in end stage disease, many people have multiple admissions to hospital and high contact across many healthcare services.</a:t>
            </a:r>
          </a:p>
          <a:p>
            <a:pPr algn="just"/>
            <a:endParaRPr lang="en-US" sz="900">
              <a:solidFill>
                <a:srgbClr val="0070C0"/>
              </a:solidFill>
              <a:latin typeface="-apple-system"/>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Mortality rates for heart failure are high, with 40% of newly diagnosed patients dying within a year, and 50% of patients either readmitted to hospital or dying within a year of admission to hospital.  Despite these poor outcomes early diagnosis, optimal treatment and responsive management can result in significantly increased life expectancy, as well as better quality of life for heart failure patients.</a:t>
            </a:r>
          </a:p>
          <a:p>
            <a:pPr algn="just"/>
            <a:endParaRPr lang="en-US" sz="900">
              <a:solidFill>
                <a:srgbClr val="0070C0"/>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Cardiovascular disease remains one of the leading causes of mortality in England, accounting for a quarter of all deaths each year and many more people living with the debilitating effects. By reducing unwarranted variation, and closing gaps in provision, there is potential to deliver improved outcomes for thousands of people each year. In making our recommendations, we do not seek to be prescriptive; rather, our aim is to create stronger systems and support to enable colleagues to do their best and level up to best practice.</a:t>
            </a: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r>
              <a:rPr lang="en-US" sz="900">
                <a:solidFill>
                  <a:schemeClr val="bg1"/>
                </a:solidFill>
                <a:latin typeface="Arial" panose="020B0604020202020204" pitchFamily="34" charset="0"/>
                <a:ea typeface="Gadugi" panose="020B0502040204020203" pitchFamily="34" charset="0"/>
                <a:cs typeface="Arial" panose="020B0604020202020204" pitchFamily="34" charset="0"/>
              </a:rPr>
              <a:t>Heart failure cannot be cured, </a:t>
            </a:r>
            <a:r>
              <a:rPr lang="en-US" sz="900" i="1">
                <a:solidFill>
                  <a:schemeClr val="bg1"/>
                </a:solidFill>
                <a:latin typeface="Arial" panose="020B0604020202020204" pitchFamily="34" charset="0"/>
                <a:ea typeface="Gadugi" panose="020B0502040204020203" pitchFamily="34" charset="0"/>
                <a:cs typeface="Arial" panose="020B0604020202020204" pitchFamily="34" charset="0"/>
              </a:rPr>
              <a:t>but with appropriate symptom management people with heart failure can be supported for many years</a:t>
            </a:r>
            <a:r>
              <a:rPr lang="en-US" sz="900" i="1">
                <a:solidFill>
                  <a:schemeClr val="bg1">
                    <a:lumMod val="50000"/>
                    <a:lumOff val="50000"/>
                  </a:schemeClr>
                </a:solidFill>
                <a:latin typeface="Arial" panose="020B0604020202020204" pitchFamily="34" charset="0"/>
                <a:ea typeface="Gadugi" panose="020B0502040204020203" pitchFamily="34" charset="0"/>
                <a:cs typeface="Arial" panose="020B0604020202020204" pitchFamily="34" charset="0"/>
              </a:rPr>
              <a:t>.  </a:t>
            </a: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total cost of heart failure to the NHS is estimated at 2% of its annual budget.  However, evidence suggests that well-developed heart failure services consume less budget overall¹.  These services focus on:</a:t>
            </a: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The organization of multi-disciplinary care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Interventions that support transitional care</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Ongoing follow-up</a:t>
            </a:r>
          </a:p>
          <a:p>
            <a:pPr marL="171450" indent="-171450" algn="just">
              <a:buBlip>
                <a:blip r:embed="rId2">
                  <a:extLst>
                    <a:ext uri="{96DAC541-7B7A-43D3-8B79-37D633B846F1}">
                      <asvg:svgBlip xmlns:asvg="http://schemas.microsoft.com/office/drawing/2016/SVG/main" r:embed="rId3"/>
                    </a:ext>
                  </a:extLst>
                </a:blip>
              </a:buBlip>
            </a:pPr>
            <a:r>
              <a:rPr lang="en-US" sz="900">
                <a:solidFill>
                  <a:schemeClr val="bg1"/>
                </a:solidFill>
                <a:latin typeface="Arial" panose="020B0604020202020204" pitchFamily="34" charset="0"/>
                <a:ea typeface="Gadugi" panose="020B0502040204020203" pitchFamily="34" charset="0"/>
                <a:cs typeface="Arial" panose="020B0604020202020204" pitchFamily="34" charset="0"/>
              </a:rPr>
              <a:t>Co-ordination across primary and secondary care</a:t>
            </a:r>
          </a:p>
          <a:p>
            <a:pPr marL="171450" indent="-171450" algn="just">
              <a:buBlip>
                <a:blip r:embed="rId2">
                  <a:extLst>
                    <a:ext uri="{96DAC541-7B7A-43D3-8B79-37D633B846F1}">
                      <asvg:svgBlip xmlns:asvg="http://schemas.microsoft.com/office/drawing/2016/SVG/main" r:embed="rId3"/>
                    </a:ext>
                  </a:extLst>
                </a:blip>
              </a:buBlip>
            </a:pPr>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pPr algn="just"/>
            <a:endParaRPr lang="en-US" sz="900">
              <a:solidFill>
                <a:schemeClr val="bg1"/>
              </a:solidFill>
              <a:latin typeface="Arial" panose="020B0604020202020204" pitchFamily="34" charset="0"/>
              <a:ea typeface="Gadugi" panose="020B0502040204020203" pitchFamily="34" charset="0"/>
              <a:cs typeface="Arial" panose="020B0604020202020204" pitchFamily="34" charset="0"/>
            </a:endParaRPr>
          </a:p>
          <a:p>
            <a:endParaRPr lang="en-GB"/>
          </a:p>
        </p:txBody>
      </p:sp>
      <p:pic>
        <p:nvPicPr>
          <p:cNvPr id="25" name="Picture 24">
            <a:extLst>
              <a:ext uri="{FF2B5EF4-FFF2-40B4-BE49-F238E27FC236}">
                <a16:creationId xmlns:a16="http://schemas.microsoft.com/office/drawing/2014/main" id="{CC04283A-5D6F-552D-3D9F-60ECBFFB07C2}"/>
              </a:ext>
            </a:extLst>
          </p:cNvPr>
          <p:cNvPicPr>
            <a:picLocks noChangeAspect="1"/>
          </p:cNvPicPr>
          <p:nvPr/>
        </p:nvPicPr>
        <p:blipFill>
          <a:blip r:embed="rId4"/>
          <a:stretch>
            <a:fillRect/>
          </a:stretch>
        </p:blipFill>
        <p:spPr>
          <a:xfrm>
            <a:off x="1606216" y="3616478"/>
            <a:ext cx="3596995" cy="1961997"/>
          </a:xfrm>
          <a:prstGeom prst="rect">
            <a:avLst/>
          </a:prstGeom>
        </p:spPr>
      </p:pic>
      <p:pic>
        <p:nvPicPr>
          <p:cNvPr id="3" name="Picture 2">
            <a:extLst>
              <a:ext uri="{FF2B5EF4-FFF2-40B4-BE49-F238E27FC236}">
                <a16:creationId xmlns:a16="http://schemas.microsoft.com/office/drawing/2014/main" id="{01580B71-BC91-AC06-1ED7-889EFEBDD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5" y="5841046"/>
            <a:ext cx="422204" cy="407353"/>
          </a:xfrm>
          <a:prstGeom prst="rect">
            <a:avLst/>
          </a:prstGeom>
        </p:spPr>
      </p:pic>
      <p:pic>
        <p:nvPicPr>
          <p:cNvPr id="7" name="Picture 6">
            <a:extLst>
              <a:ext uri="{FF2B5EF4-FFF2-40B4-BE49-F238E27FC236}">
                <a16:creationId xmlns:a16="http://schemas.microsoft.com/office/drawing/2014/main" id="{E00FC0E5-E7E4-A7AB-A91E-C5EA052B0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spTree>
    <p:extLst>
      <p:ext uri="{BB962C8B-B14F-4D97-AF65-F5344CB8AC3E}">
        <p14:creationId xmlns:p14="http://schemas.microsoft.com/office/powerpoint/2010/main" val="229539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63000">
              <a:srgbClr val="FFFFCC"/>
            </a:gs>
            <a:gs pos="100000">
              <a:schemeClr val="tx1"/>
            </a:gs>
          </a:gsLst>
          <a:lin ang="6120000" scaled="1"/>
        </a:gradFill>
        <a:effectLst/>
      </p:bgPr>
    </p:bg>
    <p:spTree>
      <p:nvGrpSpPr>
        <p:cNvPr id="1" name=""/>
        <p:cNvGrpSpPr/>
        <p:nvPr/>
      </p:nvGrpSpPr>
      <p:grpSpPr>
        <a:xfrm>
          <a:off x="0" y="0"/>
          <a:ext cx="0" cy="0"/>
          <a:chOff x="0" y="0"/>
          <a:chExt cx="0" cy="0"/>
        </a:xfrm>
      </p:grpSpPr>
      <p:sp>
        <p:nvSpPr>
          <p:cNvPr id="65" name="Footer Placeholder 64">
            <a:extLst>
              <a:ext uri="{FF2B5EF4-FFF2-40B4-BE49-F238E27FC236}">
                <a16:creationId xmlns:a16="http://schemas.microsoft.com/office/drawing/2014/main" id="{8274EE45-9A51-3ED2-ED40-10428BFF29FF}"/>
              </a:ext>
            </a:extLst>
          </p:cNvPr>
          <p:cNvSpPr>
            <a:spLocks noGrp="1"/>
          </p:cNvSpPr>
          <p:nvPr>
            <p:ph type="ftr" sz="quarter" idx="11"/>
          </p:nvPr>
        </p:nvSpPr>
        <p:spPr>
          <a:xfrm>
            <a:off x="860204" y="6132734"/>
            <a:ext cx="6297612"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64" name="Slide Number Placeholder 63">
            <a:extLst>
              <a:ext uri="{FF2B5EF4-FFF2-40B4-BE49-F238E27FC236}">
                <a16:creationId xmlns:a16="http://schemas.microsoft.com/office/drawing/2014/main" id="{1ECAC631-806A-0AD2-A2F6-21BCDEA1D3DA}"/>
              </a:ext>
            </a:extLst>
          </p:cNvPr>
          <p:cNvSpPr>
            <a:spLocks noGrp="1"/>
          </p:cNvSpPr>
          <p:nvPr>
            <p:ph type="sldNum" sz="quarter" idx="12"/>
          </p:nvPr>
        </p:nvSpPr>
        <p:spPr>
          <a:xfrm>
            <a:off x="10448263" y="6056936"/>
            <a:ext cx="1142245" cy="669925"/>
          </a:xfrm>
        </p:spPr>
        <p:txBody>
          <a:bodyPr/>
          <a:lstStyle/>
          <a:p>
            <a:endParaRPr lang="hu-HU"/>
          </a:p>
          <a:p>
            <a:endParaRPr lang="hu-HU"/>
          </a:p>
          <a:p>
            <a:fld id="{3ABA7220-50FC-4B3D-BE9A-6091F6253B74}" type="slidenum">
              <a:rPr lang="en-GB" smtClean="0"/>
              <a:t>5</a:t>
            </a:fld>
            <a:endParaRPr lang="en-GB"/>
          </a:p>
        </p:txBody>
      </p:sp>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24691"/>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4C55BAD-ECBA-889C-572E-20FCB41FD44F}"/>
              </a:ext>
            </a:extLst>
          </p:cNvPr>
          <p:cNvSpPr txBox="1"/>
          <p:nvPr/>
        </p:nvSpPr>
        <p:spPr>
          <a:xfrm>
            <a:off x="701781" y="275272"/>
            <a:ext cx="3487266" cy="738664"/>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rPr>
              <a:t>Introduction</a:t>
            </a:r>
            <a:endParaRPr lang="en-US" sz="32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100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5F834FF-8820-C30B-A9DE-484F80973DEC}"/>
              </a:ext>
            </a:extLst>
          </p:cNvPr>
          <p:cNvSpPr txBox="1"/>
          <p:nvPr/>
        </p:nvSpPr>
        <p:spPr>
          <a:xfrm>
            <a:off x="701781" y="936395"/>
            <a:ext cx="5561172" cy="369332"/>
          </a:xfrm>
          <a:prstGeom prst="rect">
            <a:avLst/>
          </a:prstGeom>
          <a:noFill/>
        </p:spPr>
        <p:txBody>
          <a:bodyPr wrap="square" rtlCol="0">
            <a:spAutoFit/>
          </a:bodyPr>
          <a:lstStyle/>
          <a:p>
            <a:r>
              <a:rPr lang="en-US" b="1">
                <a:solidFill>
                  <a:schemeClr val="bg1"/>
                </a:solidFill>
                <a:ea typeface="Gadugi" panose="020B0502040204020203" pitchFamily="34" charset="0"/>
                <a:cs typeface="Arial" panose="020B0604020202020204" pitchFamily="34" charset="0"/>
              </a:rPr>
              <a:t>Heart failure in Lancashire and South Cumbria</a:t>
            </a:r>
            <a:endParaRPr lang="en-GB" b="1">
              <a:solidFill>
                <a:schemeClr val="bg1"/>
              </a:solidFill>
              <a:ea typeface="Gadugi" panose="020B050204020402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D1DE2389-0FFA-AFEC-656E-788F73EFFC20}"/>
              </a:ext>
            </a:extLst>
          </p:cNvPr>
          <p:cNvSpPr txBox="1"/>
          <p:nvPr/>
        </p:nvSpPr>
        <p:spPr>
          <a:xfrm>
            <a:off x="701781" y="1273937"/>
            <a:ext cx="5561172" cy="307777"/>
          </a:xfrm>
          <a:prstGeom prst="rect">
            <a:avLst/>
          </a:prstGeom>
          <a:noFill/>
        </p:spPr>
        <p:txBody>
          <a:bodyPr wrap="square" rtlCol="0">
            <a:spAutoFit/>
          </a:bodyPr>
          <a:lstStyle/>
          <a:p>
            <a:r>
              <a:rPr lang="en-US" sz="1400" b="1">
                <a:solidFill>
                  <a:srgbClr val="0070C0"/>
                </a:solidFill>
                <a:latin typeface="Arial" panose="020B0604020202020204" pitchFamily="34" charset="0"/>
                <a:ea typeface="Gadugi" panose="020B0502040204020203" pitchFamily="34" charset="0"/>
                <a:cs typeface="Arial" panose="020B0604020202020204" pitchFamily="34" charset="0"/>
              </a:rPr>
              <a:t>Prevalence and Recording</a:t>
            </a:r>
            <a:endParaRPr lang="en-GB" sz="1400" b="1">
              <a:solidFill>
                <a:srgbClr val="0070C0"/>
              </a:solidFill>
              <a:latin typeface="Arial" panose="020B0604020202020204" pitchFamily="34" charset="0"/>
              <a:ea typeface="Gadugi" panose="020B0502040204020203" pitchFamily="34" charset="0"/>
              <a:cs typeface="Arial" panose="020B0604020202020204" pitchFamily="34" charset="0"/>
            </a:endParaRPr>
          </a:p>
        </p:txBody>
      </p:sp>
      <p:sp>
        <p:nvSpPr>
          <p:cNvPr id="2" name="TextBox 1">
            <a:extLst>
              <a:ext uri="{FF2B5EF4-FFF2-40B4-BE49-F238E27FC236}">
                <a16:creationId xmlns:a16="http://schemas.microsoft.com/office/drawing/2014/main" id="{FAFEFBBB-E20D-31D2-4A08-89B6CC8F3CCB}"/>
              </a:ext>
            </a:extLst>
          </p:cNvPr>
          <p:cNvSpPr txBox="1"/>
          <p:nvPr/>
        </p:nvSpPr>
        <p:spPr>
          <a:xfrm>
            <a:off x="769519" y="1581714"/>
            <a:ext cx="7124801" cy="4385816"/>
          </a:xfrm>
          <a:prstGeom prst="rect">
            <a:avLst/>
          </a:prstGeom>
          <a:noFill/>
        </p:spPr>
        <p:txBody>
          <a:bodyPr wrap="square" numCol="3" spcCol="144000" rtlCol="0">
            <a:spAutoFit/>
          </a:bodyPr>
          <a:lstStyle/>
          <a:p>
            <a:pPr algn="just"/>
            <a:r>
              <a:rPr lang="en-US" sz="900">
                <a:solidFill>
                  <a:schemeClr val="bg1"/>
                </a:solidFill>
                <a:effectLst/>
                <a:latin typeface="Arial" panose="020B0604020202020204" pitchFamily="34" charset="0"/>
                <a:cs typeface="Arial" panose="020B0604020202020204" pitchFamily="34" charset="0"/>
              </a:rPr>
              <a:t>Epidemiological studies suggest that heart failure is present in approximately 1 to 2 per cent of the population.  However, the prevalence of heart failure in the population varies significantly location to location</a:t>
            </a:r>
            <a:r>
              <a:rPr lang="en-GB" sz="900">
                <a:solidFill>
                  <a:schemeClr val="bg1"/>
                </a:solidFill>
                <a:latin typeface="Arial" panose="020B0604020202020204" pitchFamily="34" charset="0"/>
                <a:cs typeface="Arial" panose="020B0604020202020204" pitchFamily="34" charset="0"/>
              </a:rPr>
              <a:t> (see heatmaps of HF prevalence on next two pages)</a:t>
            </a:r>
            <a:r>
              <a:rPr lang="en-US" sz="900">
                <a:solidFill>
                  <a:schemeClr val="bg1"/>
                </a:solidFill>
                <a:effectLst/>
                <a:latin typeface="Arial" panose="020B0604020202020204" pitchFamily="34" charset="0"/>
                <a:cs typeface="Arial" panose="020B0604020202020204" pitchFamily="34" charset="0"/>
              </a:rPr>
              <a:t>.</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effectLst/>
                <a:latin typeface="Arial" panose="020B0604020202020204" pitchFamily="34" charset="0"/>
                <a:cs typeface="Arial" panose="020B0604020202020204" pitchFamily="34" charset="0"/>
              </a:rPr>
              <a:t>In the Lancashire &amp; </a:t>
            </a:r>
            <a:r>
              <a:rPr lang="en-US" sz="900">
                <a:solidFill>
                  <a:schemeClr val="bg1"/>
                </a:solidFill>
                <a:latin typeface="Arial" panose="020B0604020202020204" pitchFamily="34" charset="0"/>
                <a:cs typeface="Arial" panose="020B0604020202020204" pitchFamily="34" charset="0"/>
              </a:rPr>
              <a:t>South Cumbria ICB footprint – according to “Cardiovascular Disease Jan 2018 Lancashire County Council” – 18,674</a:t>
            </a:r>
            <a:r>
              <a:rPr lang="en-US" sz="900">
                <a:solidFill>
                  <a:schemeClr val="bg1"/>
                </a:solidFill>
                <a:effectLst/>
                <a:latin typeface="Arial" panose="020B0604020202020204" pitchFamily="34" charset="0"/>
                <a:cs typeface="Arial" panose="020B0604020202020204" pitchFamily="34" charset="0"/>
              </a:rPr>
              <a:t> had a confirmed diagnoses of heart failure, accounting for 1.07% of the population. This gives the area a significantly higher prevalence than the England average of 0.79%.</a:t>
            </a: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effectLst/>
                <a:latin typeface="Arial" panose="020B0604020202020204" pitchFamily="34" charset="0"/>
                <a:cs typeface="Arial" panose="020B0604020202020204" pitchFamily="34" charset="0"/>
              </a:rPr>
              <a:t>When this is reviewed at a CCG level (pre ICB </a:t>
            </a:r>
            <a:r>
              <a:rPr lang="en-US" sz="900" err="1">
                <a:solidFill>
                  <a:schemeClr val="bg1"/>
                </a:solidFill>
                <a:effectLst/>
                <a:latin typeface="Arial" panose="020B0604020202020204" pitchFamily="34" charset="0"/>
                <a:cs typeface="Arial" panose="020B0604020202020204" pitchFamily="34" charset="0"/>
              </a:rPr>
              <a:t>organisational</a:t>
            </a:r>
            <a:r>
              <a:rPr lang="en-US" sz="900">
                <a:solidFill>
                  <a:schemeClr val="bg1"/>
                </a:solidFill>
                <a:effectLst/>
                <a:latin typeface="Arial" panose="020B0604020202020204" pitchFamily="34" charset="0"/>
                <a:cs typeface="Arial" panose="020B0604020202020204" pitchFamily="34" charset="0"/>
              </a:rPr>
              <a:t> structural change in 2022), all eight CCGs from across the ICB area have significantly higher levels of heart failure prevalence compared to England, with the figures ranging from 1.55% in Fylde &amp; </a:t>
            </a:r>
            <a:r>
              <a:rPr lang="en-US" sz="900" err="1">
                <a:solidFill>
                  <a:schemeClr val="bg1"/>
                </a:solidFill>
                <a:effectLst/>
                <a:latin typeface="Arial" panose="020B0604020202020204" pitchFamily="34" charset="0"/>
                <a:cs typeface="Arial" panose="020B0604020202020204" pitchFamily="34" charset="0"/>
              </a:rPr>
              <a:t>Wyre</a:t>
            </a:r>
            <a:r>
              <a:rPr lang="en-US" sz="900">
                <a:solidFill>
                  <a:schemeClr val="bg1"/>
                </a:solidFill>
                <a:effectLst/>
                <a:latin typeface="Arial" panose="020B0604020202020204" pitchFamily="34" charset="0"/>
                <a:cs typeface="Arial" panose="020B0604020202020204" pitchFamily="34" charset="0"/>
              </a:rPr>
              <a:t> to 0.84% in Blackburn with Darwen. </a:t>
            </a:r>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This variability is influenced by a number of factors including:</a:t>
            </a:r>
          </a:p>
          <a:p>
            <a:pPr algn="just"/>
            <a:endParaRPr lang="en-US" sz="900">
              <a:solidFill>
                <a:schemeClr val="bg1"/>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900" b="1">
                <a:solidFill>
                  <a:schemeClr val="bg1"/>
                </a:solidFill>
                <a:latin typeface="Arial" panose="020B0604020202020204" pitchFamily="34" charset="0"/>
                <a:cs typeface="Arial" panose="020B0604020202020204" pitchFamily="34" charset="0"/>
              </a:rPr>
              <a:t>Deprivation </a:t>
            </a:r>
            <a:r>
              <a:rPr lang="en-US" sz="900">
                <a:solidFill>
                  <a:schemeClr val="bg1"/>
                </a:solidFill>
                <a:latin typeface="Arial" panose="020B0604020202020204" pitchFamily="34" charset="0"/>
                <a:cs typeface="Arial" panose="020B0604020202020204" pitchFamily="34" charset="0"/>
              </a:rPr>
              <a:t>– nearly one third (29.1%) of the population in the ICS live in some of the most deprived areas across England – with the percentage living in fuel poverty (13.4%) is higher than the national average (10.9%)</a:t>
            </a:r>
          </a:p>
          <a:p>
            <a:pPr marL="171450" indent="-171450" algn="just">
              <a:buFont typeface="Arial" panose="020B0604020202020204" pitchFamily="34" charset="0"/>
              <a:buChar char="•"/>
            </a:pPr>
            <a:r>
              <a:rPr lang="en-US" sz="900" b="1">
                <a:solidFill>
                  <a:schemeClr val="bg1"/>
                </a:solidFill>
                <a:latin typeface="Arial" panose="020B0604020202020204" pitchFamily="34" charset="0"/>
                <a:cs typeface="Arial" panose="020B0604020202020204" pitchFamily="34" charset="0"/>
              </a:rPr>
              <a:t>Population demography </a:t>
            </a:r>
            <a:r>
              <a:rPr lang="en-US" sz="900">
                <a:solidFill>
                  <a:schemeClr val="bg1"/>
                </a:solidFill>
                <a:latin typeface="Arial" panose="020B0604020202020204" pitchFamily="34" charset="0"/>
                <a:cs typeface="Arial" panose="020B0604020202020204" pitchFamily="34" charset="0"/>
              </a:rPr>
              <a:t>– The percentage of the population over 65 is 19.7%, the national average for England is 17.3%.  The percentage of the population in communities is 20.4%, the national average for England is 17%</a:t>
            </a:r>
          </a:p>
          <a:p>
            <a:pPr marL="171450" indent="-171450" algn="just">
              <a:buFont typeface="Arial" panose="020B0604020202020204" pitchFamily="34" charset="0"/>
              <a:buChar char="•"/>
            </a:pPr>
            <a:r>
              <a:rPr lang="en-US" sz="900" b="1">
                <a:solidFill>
                  <a:schemeClr val="bg1"/>
                </a:solidFill>
                <a:latin typeface="Arial" panose="020B0604020202020204" pitchFamily="34" charset="0"/>
                <a:cs typeface="Arial" panose="020B0604020202020204" pitchFamily="34" charset="0"/>
              </a:rPr>
              <a:t>Life Expectancy </a:t>
            </a:r>
            <a:r>
              <a:rPr lang="en-US" sz="900">
                <a:solidFill>
                  <a:schemeClr val="bg1"/>
                </a:solidFill>
                <a:latin typeface="Arial" panose="020B0604020202020204" pitchFamily="34" charset="0"/>
                <a:cs typeface="Arial" panose="020B0604020202020204" pitchFamily="34" charset="0"/>
              </a:rPr>
              <a:t>– is lover than the national average.  There is a significant level of unwarranted variation in the number of years people can expect to live a healthy life expectancy disability free.  This is predicted to be 68 years for children born today.  In some </a:t>
            </a:r>
            <a:r>
              <a:rPr lang="en-US" sz="900" err="1">
                <a:solidFill>
                  <a:schemeClr val="bg1"/>
                </a:solidFill>
                <a:latin typeface="Arial" panose="020B0604020202020204" pitchFamily="34" charset="0"/>
                <a:cs typeface="Arial" panose="020B0604020202020204" pitchFamily="34" charset="0"/>
              </a:rPr>
              <a:t>neighbourhoods</a:t>
            </a:r>
            <a:r>
              <a:rPr lang="en-US" sz="900">
                <a:solidFill>
                  <a:schemeClr val="bg1"/>
                </a:solidFill>
                <a:latin typeface="Arial" panose="020B0604020202020204" pitchFamily="34" charset="0"/>
                <a:cs typeface="Arial" panose="020B0604020202020204" pitchFamily="34" charset="0"/>
              </a:rPr>
              <a:t>, healthy life expectancy is just 46.5 years.</a:t>
            </a:r>
          </a:p>
          <a:p>
            <a:pPr marL="171450" indent="-171450" algn="just">
              <a:buFont typeface="Arial" panose="020B0604020202020204" pitchFamily="34" charset="0"/>
              <a:buChar char="•"/>
            </a:pPr>
            <a:r>
              <a:rPr lang="en-US" sz="900" b="1">
                <a:solidFill>
                  <a:schemeClr val="bg1"/>
                </a:solidFill>
                <a:latin typeface="Arial" panose="020B0604020202020204" pitchFamily="34" charset="0"/>
                <a:cs typeface="Arial" panose="020B0604020202020204" pitchFamily="34" charset="0"/>
              </a:rPr>
              <a:t>Heath and Wellbeing – </a:t>
            </a:r>
            <a:r>
              <a:rPr lang="en-US" sz="900">
                <a:solidFill>
                  <a:schemeClr val="bg1"/>
                </a:solidFill>
                <a:latin typeface="Arial" panose="020B0604020202020204" pitchFamily="34" charset="0"/>
                <a:cs typeface="Arial" panose="020B0604020202020204" pitchFamily="34" charset="0"/>
              </a:rPr>
              <a:t>Around a fifth of adults are not meeting the recommended levels of physical activity.</a:t>
            </a:r>
          </a:p>
          <a:p>
            <a:pPr marL="171450" indent="-171450" algn="just">
              <a:buFont typeface="Arial" panose="020B0604020202020204" pitchFamily="34" charset="0"/>
              <a:buChar char="•"/>
            </a:pPr>
            <a:r>
              <a:rPr lang="en-US" sz="900" b="1">
                <a:solidFill>
                  <a:schemeClr val="bg1"/>
                </a:solidFill>
                <a:latin typeface="Arial" panose="020B0604020202020204" pitchFamily="34" charset="0"/>
                <a:cs typeface="Arial" panose="020B0604020202020204" pitchFamily="34" charset="0"/>
              </a:rPr>
              <a:t>Smoking </a:t>
            </a:r>
            <a:r>
              <a:rPr lang="en-US" sz="900">
                <a:solidFill>
                  <a:schemeClr val="bg1"/>
                </a:solidFill>
                <a:latin typeface="Arial" panose="020B0604020202020204" pitchFamily="34" charset="0"/>
                <a:cs typeface="Arial" panose="020B0604020202020204" pitchFamily="34" charset="0"/>
              </a:rPr>
              <a:t>– 18.5% of adults smoke, the national average for England is 17.2%</a:t>
            </a:r>
          </a:p>
          <a:p>
            <a:pPr marL="171450" indent="-171450" algn="just">
              <a:buFont typeface="Arial" panose="020B0604020202020204" pitchFamily="34" charset="0"/>
              <a:buChar char="•"/>
            </a:pPr>
            <a:endParaRPr lang="en-US" sz="900">
              <a:solidFill>
                <a:schemeClr val="bg1"/>
              </a:solidFill>
              <a:latin typeface="Arial" panose="020B0604020202020204" pitchFamily="34" charset="0"/>
              <a:cs typeface="Arial" panose="020B0604020202020204" pitchFamily="34" charset="0"/>
            </a:endParaRPr>
          </a:p>
          <a:p>
            <a:pPr algn="just"/>
            <a:r>
              <a:rPr lang="en-US" sz="900">
                <a:solidFill>
                  <a:schemeClr val="bg1"/>
                </a:solidFill>
                <a:latin typeface="Arial" panose="020B0604020202020204" pitchFamily="34" charset="0"/>
                <a:cs typeface="Arial" panose="020B0604020202020204" pitchFamily="34" charset="0"/>
              </a:rPr>
              <a:t>Approximately 40% of ill-health is due to smoking, physical inactivity, obesity and substance misuse.</a:t>
            </a:r>
          </a:p>
          <a:p>
            <a:pPr algn="just"/>
            <a:endParaRPr lang="en-US" sz="900">
              <a:solidFill>
                <a:schemeClr val="bg1"/>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Public Health England figures for 2020/21 also show heart failure admissions rates across L &amp; SC are higher than the national average of 146/100,000, with rates varying between different parts of the region (</a:t>
            </a:r>
            <a:r>
              <a:rPr lang="en-US" sz="900" err="1">
                <a:solidFill>
                  <a:schemeClr val="bg1"/>
                </a:solidFill>
                <a:latin typeface="Arial" panose="020B0604020202020204" pitchFamily="34" charset="0"/>
                <a:cs typeface="Arial" panose="020B0604020202020204" pitchFamily="34" charset="0"/>
              </a:rPr>
              <a:t>eg</a:t>
            </a:r>
            <a:r>
              <a:rPr lang="en-US" sz="900">
                <a:solidFill>
                  <a:schemeClr val="bg1"/>
                </a:solidFill>
                <a:latin typeface="Arial" panose="020B0604020202020204" pitchFamily="34" charset="0"/>
                <a:cs typeface="Arial" panose="020B0604020202020204" pitchFamily="34" charset="0"/>
              </a:rPr>
              <a:t> Blackburn &amp; Darwen 219, Greater Preston 188, Blackpool 170, Morecambe Bay 101). In  addition in L&amp;SC the length of stay (</a:t>
            </a:r>
            <a:r>
              <a:rPr lang="en-US" sz="900" err="1">
                <a:solidFill>
                  <a:schemeClr val="bg1"/>
                </a:solidFill>
                <a:latin typeface="Arial" panose="020B0604020202020204" pitchFamily="34" charset="0"/>
                <a:cs typeface="Arial" panose="020B0604020202020204" pitchFamily="34" charset="0"/>
              </a:rPr>
              <a:t>LoS</a:t>
            </a:r>
            <a:r>
              <a:rPr lang="en-US" sz="900">
                <a:solidFill>
                  <a:schemeClr val="bg1"/>
                </a:solidFill>
                <a:latin typeface="Arial" panose="020B0604020202020204" pitchFamily="34" charset="0"/>
                <a:cs typeface="Arial" panose="020B0604020202020204" pitchFamily="34" charset="0"/>
              </a:rPr>
              <a:t>) following a non-elective admission for heart failure stands at 10.3 days, which is slightly higher than the England average. Furthermore 12% of all heart failure admissions are readmissions within 30 days following a non-elective heart failure admission.</a:t>
            </a:r>
          </a:p>
          <a:p>
            <a:endParaRPr lang="en-US" sz="900">
              <a:solidFill>
                <a:schemeClr val="bg1"/>
              </a:solidFill>
              <a:latin typeface="Arial" panose="020B0604020202020204" pitchFamily="34" charset="0"/>
              <a:cs typeface="Arial" panose="020B0604020202020204" pitchFamily="34" charset="0"/>
            </a:endParaRPr>
          </a:p>
          <a:p>
            <a:r>
              <a:rPr lang="en-US" sz="900">
                <a:solidFill>
                  <a:schemeClr val="bg1"/>
                </a:solidFill>
                <a:latin typeface="Arial" panose="020B0604020202020204" pitchFamily="34" charset="0"/>
                <a:cs typeface="Arial" panose="020B0604020202020204" pitchFamily="34" charset="0"/>
              </a:rPr>
              <a:t>Commissioning effective services for people living with heart failure, such as cardiac rehabilitation for example, can deliver a 25% relative risk reduction in unplanned admissions.  We are hoping will enhance close collaboration between Integrated Care System partners to co-design and commission effective heart failure services supporting the improvement of outcomes for all heart failure patients. </a:t>
            </a:r>
          </a:p>
          <a:p>
            <a:pPr algn="just"/>
            <a:endParaRPr lang="en-US" sz="900">
              <a:solidFill>
                <a:schemeClr val="bg1"/>
              </a:solidFill>
              <a:latin typeface="Arial" panose="020B0604020202020204" pitchFamily="34" charset="0"/>
              <a:cs typeface="Arial" panose="020B0604020202020204" pitchFamily="34" charset="0"/>
            </a:endParaRPr>
          </a:p>
          <a:p>
            <a:pPr algn="just"/>
            <a:endParaRPr lang="en-US" sz="900">
              <a:solidFill>
                <a:schemeClr val="bg1"/>
              </a:solidFill>
              <a:latin typeface="Arial" panose="020B0604020202020204" pitchFamily="34" charset="0"/>
              <a:cs typeface="Arial" panose="020B0604020202020204" pitchFamily="34" charset="0"/>
            </a:endParaRPr>
          </a:p>
          <a:p>
            <a:pPr algn="just"/>
            <a:endParaRPr lang="en-GB" sz="90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9DE5578-0D36-73E8-7FEE-E6CBB84EBBC8}"/>
              </a:ext>
            </a:extLst>
          </p:cNvPr>
          <p:cNvPicPr>
            <a:picLocks noChangeAspect="1"/>
          </p:cNvPicPr>
          <p:nvPr/>
        </p:nvPicPr>
        <p:blipFill>
          <a:blip r:embed="rId3"/>
          <a:stretch>
            <a:fillRect/>
          </a:stretch>
        </p:blipFill>
        <p:spPr>
          <a:xfrm>
            <a:off x="8002955" y="457200"/>
            <a:ext cx="3558848" cy="2591025"/>
          </a:xfrm>
          <a:prstGeom prst="rect">
            <a:avLst/>
          </a:prstGeom>
        </p:spPr>
      </p:pic>
      <p:pic>
        <p:nvPicPr>
          <p:cNvPr id="17" name="Picture 16">
            <a:extLst>
              <a:ext uri="{FF2B5EF4-FFF2-40B4-BE49-F238E27FC236}">
                <a16:creationId xmlns:a16="http://schemas.microsoft.com/office/drawing/2014/main" id="{3D38ACF2-F94C-36B3-DBE0-4EDD4F7B7C65}"/>
              </a:ext>
            </a:extLst>
          </p:cNvPr>
          <p:cNvPicPr>
            <a:picLocks noChangeAspect="1"/>
          </p:cNvPicPr>
          <p:nvPr/>
        </p:nvPicPr>
        <p:blipFill>
          <a:blip r:embed="rId4"/>
          <a:stretch>
            <a:fillRect/>
          </a:stretch>
        </p:blipFill>
        <p:spPr>
          <a:xfrm>
            <a:off x="8002955" y="3257331"/>
            <a:ext cx="3558848" cy="2537680"/>
          </a:xfrm>
          <a:prstGeom prst="rect">
            <a:avLst/>
          </a:prstGeom>
        </p:spPr>
      </p:pic>
      <p:sp>
        <p:nvSpPr>
          <p:cNvPr id="6" name="Slide Number Placeholder 63">
            <a:extLst>
              <a:ext uri="{FF2B5EF4-FFF2-40B4-BE49-F238E27FC236}">
                <a16:creationId xmlns:a16="http://schemas.microsoft.com/office/drawing/2014/main" id="{6BA14D75-0D1C-325F-D310-C036E5D74255}"/>
              </a:ext>
            </a:extLst>
          </p:cNvPr>
          <p:cNvSpPr txBox="1">
            <a:spLocks/>
          </p:cNvSpPr>
          <p:nvPr/>
        </p:nvSpPr>
        <p:spPr>
          <a:xfrm>
            <a:off x="10515600" y="5730875"/>
            <a:ext cx="1142245" cy="669925"/>
          </a:xfrm>
          <a:prstGeom prst="rect">
            <a:avLst/>
          </a:prstGeom>
        </p:spPr>
        <p:txBody>
          <a:bodyPr vert="horz" lIns="91440" tIns="45720" rIns="91440" bIns="45720" rtlCol="0" anchor="b"/>
          <a:lstStyle>
            <a:defPPr>
              <a:defRPr lang="en-US"/>
            </a:defPPr>
            <a:lvl1pPr marL="0" algn="r" defTabSz="457200" rtl="0" eaLnBrk="1" latinLnBrk="0" hangingPunct="1">
              <a:defRPr sz="32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a:p>
        </p:txBody>
      </p:sp>
      <p:pic>
        <p:nvPicPr>
          <p:cNvPr id="11" name="Picture 10">
            <a:extLst>
              <a:ext uri="{FF2B5EF4-FFF2-40B4-BE49-F238E27FC236}">
                <a16:creationId xmlns:a16="http://schemas.microsoft.com/office/drawing/2014/main" id="{75BFAFD4-9A12-AF45-890F-574FFAB67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54" y="5984322"/>
            <a:ext cx="431661" cy="416477"/>
          </a:xfrm>
          <a:prstGeom prst="rect">
            <a:avLst/>
          </a:prstGeom>
        </p:spPr>
      </p:pic>
    </p:spTree>
    <p:extLst>
      <p:ext uri="{BB962C8B-B14F-4D97-AF65-F5344CB8AC3E}">
        <p14:creationId xmlns:p14="http://schemas.microsoft.com/office/powerpoint/2010/main" val="11295406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13497D4-05D1-417A-BDA3-14EA347F41BE}"/>
              </a:ext>
            </a:extLst>
          </p:cNvPr>
          <p:cNvSpPr>
            <a:spLocks noGrp="1"/>
          </p:cNvSpPr>
          <p:nvPr>
            <p:ph type="body" sz="quarter" idx="111"/>
          </p:nvPr>
        </p:nvSpPr>
        <p:spPr>
          <a:xfrm>
            <a:off x="203994" y="5799033"/>
            <a:ext cx="4798312" cy="885358"/>
          </a:xfrm>
        </p:spPr>
        <p:txBody>
          <a:bodyPr/>
          <a:lstStyle/>
          <a:p>
            <a:pPr>
              <a:buAutoNum type="arabicPeriod"/>
            </a:pPr>
            <a:r>
              <a:rPr lang="en-US" u="sng">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https://digital.nhs.uk/data-and-information/publications/statistical/quality-and-outcomes-framework-achievement-prevalence-and-exceptions-data/2021-22</a:t>
            </a:r>
            <a:r>
              <a:rPr lang="en-US" u="sng">
                <a:effectLst/>
                <a:latin typeface="Calibri" panose="020F0502020204030204" pitchFamily="34" charset="0"/>
                <a:ea typeface="Calibri" panose="020F0502020204030204" pitchFamily="34" charset="0"/>
              </a:rPr>
              <a:t> accessed Feb 2023</a:t>
            </a:r>
            <a:endParaRPr lang="en-GB" sz="1100" b="1"/>
          </a:p>
          <a:p>
            <a:pPr marL="0" indent="0"/>
            <a:endParaRPr lang="en-US" u="sng">
              <a:latin typeface="Calibri" panose="020F0502020204030204" pitchFamily="34" charset="0"/>
            </a:endParaRPr>
          </a:p>
        </p:txBody>
      </p:sp>
      <p:pic>
        <p:nvPicPr>
          <p:cNvPr id="9" name="Picture 2">
            <a:extLst>
              <a:ext uri="{FF2B5EF4-FFF2-40B4-BE49-F238E27FC236}">
                <a16:creationId xmlns:a16="http://schemas.microsoft.com/office/drawing/2014/main" id="{F3B14AD3-9734-404F-A8E1-949B8078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605" y="173609"/>
            <a:ext cx="7381674" cy="64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3D707B-4075-47CB-9A6C-E7763ACDB0B2}"/>
              </a:ext>
            </a:extLst>
          </p:cNvPr>
          <p:cNvSpPr>
            <a:spLocks noGrp="1"/>
          </p:cNvSpPr>
          <p:nvPr>
            <p:ph type="title"/>
          </p:nvPr>
        </p:nvSpPr>
        <p:spPr>
          <a:xfrm>
            <a:off x="407988" y="353441"/>
            <a:ext cx="4220518" cy="2122631"/>
          </a:xfrm>
        </p:spPr>
        <p:txBody>
          <a:bodyPr>
            <a:normAutofit/>
          </a:bodyPr>
          <a:lstStyle/>
          <a:p>
            <a:r>
              <a:rPr lang="en-GB" sz="2000" b="1"/>
              <a:t>Lancashire &amp; South Cumbria:</a:t>
            </a:r>
            <a:br>
              <a:rPr lang="en-GB" sz="2000" b="1"/>
            </a:br>
            <a:r>
              <a:rPr lang="en-GB" sz="2000" b="1"/>
              <a:t>Heart Failure QOF Prevalence (2021-2022) </a:t>
            </a:r>
            <a:r>
              <a:rPr lang="en-GB" sz="2000" b="1" baseline="30000"/>
              <a:t>1 </a:t>
            </a:r>
            <a:r>
              <a:rPr lang="en-GB" sz="2000" b="1"/>
              <a:t>by Primary Care Network</a:t>
            </a:r>
            <a:r>
              <a:rPr lang="en-GB" sz="2000" b="1" baseline="30000"/>
              <a:t>   </a:t>
            </a:r>
            <a:endParaRPr lang="en-GB" sz="2000"/>
          </a:p>
        </p:txBody>
      </p:sp>
      <p:sp>
        <p:nvSpPr>
          <p:cNvPr id="7" name="Text Placeholder 8">
            <a:extLst>
              <a:ext uri="{FF2B5EF4-FFF2-40B4-BE49-F238E27FC236}">
                <a16:creationId xmlns:a16="http://schemas.microsoft.com/office/drawing/2014/main" id="{E58622A2-95F4-4DFE-8D84-B126B762FC93}"/>
              </a:ext>
            </a:extLst>
          </p:cNvPr>
          <p:cNvSpPr txBox="1">
            <a:spLocks/>
          </p:cNvSpPr>
          <p:nvPr/>
        </p:nvSpPr>
        <p:spPr>
          <a:xfrm>
            <a:off x="407988" y="5972642"/>
            <a:ext cx="9729787" cy="885357"/>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3F4444"/>
                </a:solidFill>
                <a:effectLst/>
                <a:uLnTx/>
                <a:uFillTx/>
                <a:latin typeface="Calibri"/>
                <a:ea typeface="+mn-ea"/>
                <a:cs typeface="+mn-cs"/>
              </a:rPr>
              <a:t>Date of Preparation: February 2023</a:t>
            </a:r>
          </a:p>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3F4444"/>
              </a:solidFill>
              <a:effectLst/>
              <a:uLnTx/>
              <a:uFillTx/>
              <a:latin typeface="Calibri"/>
              <a:ea typeface="+mn-ea"/>
              <a:cs typeface="+mn-cs"/>
            </a:endParaRPr>
          </a:p>
        </p:txBody>
      </p:sp>
      <p:sp>
        <p:nvSpPr>
          <p:cNvPr id="3" name="TextBox 2">
            <a:extLst>
              <a:ext uri="{FF2B5EF4-FFF2-40B4-BE49-F238E27FC236}">
                <a16:creationId xmlns:a16="http://schemas.microsoft.com/office/drawing/2014/main" id="{A9C2F972-F034-47BD-BF07-9426E560485D}"/>
              </a:ext>
            </a:extLst>
          </p:cNvPr>
          <p:cNvSpPr txBox="1"/>
          <p:nvPr/>
        </p:nvSpPr>
        <p:spPr>
          <a:xfrm>
            <a:off x="9303358" y="353441"/>
            <a:ext cx="169025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3F4444"/>
                </a:solidFill>
                <a:effectLst/>
                <a:uLnTx/>
                <a:uFillTx/>
                <a:latin typeface="Calibri"/>
                <a:ea typeface="+mn-ea"/>
                <a:cs typeface="+mn-cs"/>
              </a:rPr>
              <a:t>Prevalence Ranges (%)</a:t>
            </a:r>
          </a:p>
        </p:txBody>
      </p:sp>
    </p:spTree>
    <p:extLst>
      <p:ext uri="{BB962C8B-B14F-4D97-AF65-F5344CB8AC3E}">
        <p14:creationId xmlns:p14="http://schemas.microsoft.com/office/powerpoint/2010/main" val="254100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Selected1">
            <a:extLst>
              <a:ext uri="{FF2B5EF4-FFF2-40B4-BE49-F238E27FC236}">
                <a16:creationId xmlns:a16="http://schemas.microsoft.com/office/drawing/2014/main" id="{73523E62-3BC1-4D44-8C6B-061C73E60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849" y="843759"/>
            <a:ext cx="6966024" cy="50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F4956B4D-D91E-4E12-90F0-BE790D571BCF}"/>
              </a:ext>
            </a:extLst>
          </p:cNvPr>
          <p:cNvSpPr>
            <a:spLocks noGrp="1"/>
          </p:cNvSpPr>
          <p:nvPr>
            <p:ph type="body" sz="quarter" idx="111"/>
          </p:nvPr>
        </p:nvSpPr>
        <p:spPr>
          <a:xfrm>
            <a:off x="0" y="5945020"/>
            <a:ext cx="11618450" cy="698152"/>
          </a:xfrm>
        </p:spPr>
        <p:txBody>
          <a:bodyPr/>
          <a:lstStyle/>
          <a:p>
            <a:pPr indent="0">
              <a:spcBef>
                <a:spcPts val="100"/>
              </a:spcBef>
              <a:buAutoNum type="arabicPeriod"/>
            </a:pPr>
            <a:r>
              <a:rPr lang="en-US" u="sng">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https://digital.nhs.uk/data-and-information/publications/statistical/quality-and-outcomes-framework-achievement-prevalence-and-exceptions-data/2021-22</a:t>
            </a:r>
            <a:r>
              <a:rPr lang="en-US" u="sng">
                <a:effectLst/>
                <a:latin typeface="Calibri"/>
                <a:ea typeface="Calibri" panose="020F0502020204030204" pitchFamily="34" charset="0"/>
                <a:cs typeface="Calibri"/>
              </a:rPr>
              <a:t> accessed Feb 2023</a:t>
            </a:r>
            <a:endParaRPr lang="en-GB" u="sng">
              <a:effectLst/>
              <a:latin typeface="Calibri"/>
              <a:ea typeface="Calibri" panose="020F0502020204030204" pitchFamily="34" charset="0"/>
              <a:cs typeface="Calibri"/>
            </a:endParaRPr>
          </a:p>
          <a:p>
            <a:pPr indent="0">
              <a:spcBef>
                <a:spcPts val="100"/>
              </a:spcBef>
              <a:buAutoNum type="arabicPeriod"/>
            </a:pPr>
            <a:r>
              <a:rPr lang="en-GB" sz="800"/>
              <a:t>IMD:</a:t>
            </a:r>
            <a:r>
              <a:rPr lang="en-GB"/>
              <a:t> </a:t>
            </a:r>
            <a:r>
              <a:rPr lang="en-GB" sz="800"/>
              <a:t> Index of Multiple Deprivation</a:t>
            </a:r>
            <a:r>
              <a:rPr lang="en-GB"/>
              <a:t> (based on the Lower Super Output Area of the patient's address) for patients identified with an ICD-10 code for heart failure in the period April 2016 to March 2020 and with any admission or outpatient appointment in the period April 2019 to March 2020. Data taken from AstraZeneca asset ID GB-34068. Methodology of data analysis described in AstraZeneca asset ID GB-34068.</a:t>
            </a:r>
            <a:endParaRPr lang="en-GB">
              <a:latin typeface="Calibri"/>
              <a:cs typeface="Calibri"/>
            </a:endParaRPr>
          </a:p>
          <a:p>
            <a:pPr indent="0">
              <a:spcBef>
                <a:spcPts val="100"/>
              </a:spcBef>
            </a:pPr>
            <a:r>
              <a:rPr lang="en-GB" b="0" i="0">
                <a:solidFill>
                  <a:srgbClr val="444444"/>
                </a:solidFill>
                <a:effectLst/>
                <a:latin typeface="Calibri"/>
                <a:cs typeface="Calibri"/>
              </a:rPr>
              <a:t>Copyright 2023, HES data re-used with the permission of NHS Digital. All Rights Reserved. Analysis performed by AstraZeneca UK Ltd. AstraZeneca are not responsible for the accuracy of the source data.</a:t>
            </a:r>
            <a:endParaRPr lang="en-GB">
              <a:latin typeface="Calibri"/>
              <a:cs typeface="Calibri"/>
            </a:endParaRPr>
          </a:p>
        </p:txBody>
      </p:sp>
      <p:sp>
        <p:nvSpPr>
          <p:cNvPr id="10" name="TextBox 9">
            <a:extLst>
              <a:ext uri="{FF2B5EF4-FFF2-40B4-BE49-F238E27FC236}">
                <a16:creationId xmlns:a16="http://schemas.microsoft.com/office/drawing/2014/main" id="{32DB1EA6-C9E7-47D8-B2C0-0D693A53B1F5}"/>
              </a:ext>
            </a:extLst>
          </p:cNvPr>
          <p:cNvSpPr txBox="1"/>
          <p:nvPr/>
        </p:nvSpPr>
        <p:spPr>
          <a:xfrm>
            <a:off x="8437871" y="921211"/>
            <a:ext cx="1968039" cy="461665"/>
          </a:xfrm>
          <a:prstGeom prst="rect">
            <a:avLst/>
          </a:prstGeom>
          <a:noFill/>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in 1</a:t>
            </a:r>
            <a:r>
              <a:rPr kumimoji="0" lang="en-GB" sz="1200" b="0" i="0" u="none" strike="noStrike" kern="1200" cap="none" spc="0" normalizeH="0" baseline="30000" noProof="0">
                <a:ln>
                  <a:noFill/>
                </a:ln>
                <a:solidFill>
                  <a:srgbClr val="000000"/>
                </a:solidFill>
                <a:effectLst/>
                <a:uLnTx/>
                <a:uFillTx/>
                <a:latin typeface="Calibri" panose="020F0502020204030204" pitchFamily="34" charset="0"/>
                <a:ea typeface="+mn-ea"/>
                <a:cs typeface="+mn-cs"/>
              </a:rPr>
              <a:t>st</a:t>
            </a: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Quintile of IMD (20% most disadvantaged</a:t>
            </a:r>
            <a:r>
              <a:rPr kumimoji="0" lang="hu-HU"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 name="Title 6">
            <a:extLst>
              <a:ext uri="{FF2B5EF4-FFF2-40B4-BE49-F238E27FC236}">
                <a16:creationId xmlns:a16="http://schemas.microsoft.com/office/drawing/2014/main" id="{06F92F97-8352-7C24-6787-695B253135FD}"/>
              </a:ext>
            </a:extLst>
          </p:cNvPr>
          <p:cNvSpPr txBox="1">
            <a:spLocks/>
          </p:cNvSpPr>
          <p:nvPr/>
        </p:nvSpPr>
        <p:spPr>
          <a:xfrm>
            <a:off x="343096" y="-188417"/>
            <a:ext cx="11839379" cy="1538883"/>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4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0" normalizeH="0" baseline="0" noProof="0">
              <a:ln>
                <a:noFill/>
              </a:ln>
              <a:solidFill>
                <a:srgbClr val="830051"/>
              </a:solidFill>
              <a:effectLst/>
              <a:uLnTx/>
              <a:uFillTx/>
              <a:latin typeface="Calisto M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830051"/>
                </a:solidFill>
                <a:effectLst/>
                <a:uLnTx/>
                <a:uFillTx/>
                <a:latin typeface="Calisto MT"/>
                <a:ea typeface="+mj-ea"/>
                <a:cs typeface="+mj-cs"/>
              </a:rPr>
              <a:t>Lancashire &amp; South Cumbria : Heart Failure QOF Prevalence</a:t>
            </a:r>
            <a:r>
              <a:rPr kumimoji="0" lang="en-GB" sz="2000" b="1" i="0" u="none" strike="noStrike" kern="1200" cap="none" spc="0" normalizeH="0" baseline="30000" noProof="0">
                <a:ln>
                  <a:noFill/>
                </a:ln>
                <a:solidFill>
                  <a:srgbClr val="830051"/>
                </a:solidFill>
                <a:effectLst/>
                <a:uLnTx/>
                <a:uFillTx/>
                <a:latin typeface="Calisto MT"/>
                <a:ea typeface="+mj-ea"/>
                <a:cs typeface="+mj-cs"/>
              </a:rPr>
              <a:t>1</a:t>
            </a:r>
            <a:r>
              <a:rPr kumimoji="0" lang="en-GB" sz="2000" b="1" i="0" u="none" strike="noStrike" kern="1200" cap="none" spc="0" normalizeH="0" baseline="0" noProof="0">
                <a:ln>
                  <a:noFill/>
                </a:ln>
                <a:solidFill>
                  <a:srgbClr val="830051"/>
                </a:solidFill>
                <a:effectLst/>
                <a:uLnTx/>
                <a:uFillTx/>
                <a:latin typeface="Calisto MT"/>
                <a:ea typeface="+mj-ea"/>
                <a:cs typeface="+mj-cs"/>
              </a:rPr>
              <a:t> and the Percentage of Hospital Patients with Heart Failure in the 1</a:t>
            </a:r>
            <a:r>
              <a:rPr kumimoji="0" lang="en-GB" sz="2000" b="1" i="0" u="none" strike="noStrike" kern="1200" cap="none" spc="0" normalizeH="0" baseline="30000" noProof="0">
                <a:ln>
                  <a:noFill/>
                </a:ln>
                <a:solidFill>
                  <a:srgbClr val="830051"/>
                </a:solidFill>
                <a:effectLst/>
                <a:uLnTx/>
                <a:uFillTx/>
                <a:latin typeface="Calisto MT"/>
                <a:ea typeface="+mj-ea"/>
                <a:cs typeface="+mj-cs"/>
              </a:rPr>
              <a:t>st</a:t>
            </a:r>
            <a:r>
              <a:rPr kumimoji="0" lang="en-GB" sz="2000" b="1" i="0" u="none" strike="noStrike" kern="1200" cap="none" spc="0" normalizeH="0" baseline="0" noProof="0">
                <a:ln>
                  <a:noFill/>
                </a:ln>
                <a:solidFill>
                  <a:srgbClr val="830051"/>
                </a:solidFill>
                <a:effectLst/>
                <a:uLnTx/>
                <a:uFillTx/>
                <a:latin typeface="Calisto MT"/>
                <a:ea typeface="+mj-ea"/>
                <a:cs typeface="+mj-cs"/>
              </a:rPr>
              <a:t> Quintile of IMD (20% most disadvantaged) by Primary Care Network (2021 – 2022) </a:t>
            </a:r>
            <a:r>
              <a:rPr kumimoji="0" lang="en-GB" sz="2000" b="1" i="0" u="none" strike="noStrike" kern="1200" cap="none" spc="0" normalizeH="0" baseline="30000" noProof="0">
                <a:ln>
                  <a:noFill/>
                </a:ln>
                <a:solidFill>
                  <a:srgbClr val="830051"/>
                </a:solidFill>
                <a:effectLst/>
                <a:uLnTx/>
                <a:uFillTx/>
                <a:latin typeface="Calisto MT"/>
                <a:ea typeface="+mj-ea"/>
                <a:cs typeface="+mj-cs"/>
              </a:rPr>
              <a:t>2</a:t>
            </a:r>
            <a:br>
              <a:rPr kumimoji="0" lang="en-GB" sz="2000" b="0" i="0" u="none" strike="noStrike" kern="1200" cap="none" spc="0" normalizeH="0" baseline="0" noProof="0">
                <a:ln>
                  <a:noFill/>
                </a:ln>
                <a:solidFill>
                  <a:srgbClr val="830051"/>
                </a:solidFill>
                <a:effectLst/>
                <a:uLnTx/>
                <a:uFillTx/>
                <a:latin typeface="Calibri" panose="020F0502020204030204" pitchFamily="34" charset="0"/>
                <a:ea typeface="+mj-ea"/>
                <a:cs typeface="+mj-cs"/>
              </a:rPr>
            </a:br>
            <a:endParaRPr kumimoji="0" lang="en-GB" sz="2000" b="1" i="0" u="none" strike="noStrike" kern="1200" cap="none" spc="0" normalizeH="0" baseline="0" noProof="0">
              <a:ln>
                <a:noFill/>
              </a:ln>
              <a:solidFill>
                <a:srgbClr val="830051"/>
              </a:solidFill>
              <a:effectLst/>
              <a:uLnTx/>
              <a:uFillTx/>
              <a:latin typeface="Calisto MT"/>
              <a:ea typeface="+mj-ea"/>
              <a:cs typeface="+mj-cs"/>
            </a:endParaRPr>
          </a:p>
        </p:txBody>
      </p:sp>
      <p:sp>
        <p:nvSpPr>
          <p:cNvPr id="13" name="Text Placeholder 8">
            <a:extLst>
              <a:ext uri="{FF2B5EF4-FFF2-40B4-BE49-F238E27FC236}">
                <a16:creationId xmlns:a16="http://schemas.microsoft.com/office/drawing/2014/main" id="{E41C8EA5-4421-41A3-B6B1-D6B78B00B598}"/>
              </a:ext>
            </a:extLst>
          </p:cNvPr>
          <p:cNvSpPr txBox="1">
            <a:spLocks/>
          </p:cNvSpPr>
          <p:nvPr/>
        </p:nvSpPr>
        <p:spPr>
          <a:xfrm>
            <a:off x="193941" y="6549312"/>
            <a:ext cx="3785134" cy="604173"/>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00000"/>
              </a:lnSpc>
              <a:spcBef>
                <a:spcPts val="600"/>
              </a:spcBef>
              <a:spcAft>
                <a:spcPts val="300"/>
              </a:spcAft>
              <a:buFont typeface="Arial" panose="020B0604020202020204" pitchFamily="34" charset="0"/>
              <a:buNone/>
              <a:defRPr sz="800" kern="1200">
                <a:solidFill>
                  <a:schemeClr val="tx1"/>
                </a:solidFill>
                <a:latin typeface="+mn-lt"/>
                <a:ea typeface="+mn-ea"/>
                <a:cs typeface="+mn-cs"/>
              </a:defRPr>
            </a:lvl1pPr>
            <a:lvl2pPr marL="460800" marR="0" indent="-2304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3pPr>
            <a:lvl4pPr marL="921600" indent="-2304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3F4444"/>
                </a:solidFill>
                <a:effectLst/>
                <a:uLnTx/>
                <a:uFillTx/>
                <a:latin typeface="Calibri"/>
                <a:ea typeface="+mn-ea"/>
                <a:cs typeface="+mn-cs"/>
              </a:rPr>
              <a:t>Date of Preparation: February 2023</a:t>
            </a:r>
          </a:p>
          <a:p>
            <a:pPr marL="228600" marR="0" lvl="0" indent="-22860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endParaRPr kumimoji="0" lang="en-GB" sz="800" b="0" i="0" u="none" strike="noStrike" kern="1200" cap="none" spc="0" normalizeH="0" baseline="0" noProof="0">
              <a:ln>
                <a:noFill/>
              </a:ln>
              <a:solidFill>
                <a:srgbClr val="3F4444"/>
              </a:solidFill>
              <a:effectLst/>
              <a:uLnTx/>
              <a:uFillTx/>
              <a:latin typeface="Calibri"/>
              <a:ea typeface="+mn-ea"/>
              <a:cs typeface="+mn-cs"/>
            </a:endParaRPr>
          </a:p>
        </p:txBody>
      </p:sp>
    </p:spTree>
    <p:extLst>
      <p:ext uri="{BB962C8B-B14F-4D97-AF65-F5344CB8AC3E}">
        <p14:creationId xmlns:p14="http://schemas.microsoft.com/office/powerpoint/2010/main" val="297451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5173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6753" y="6151736"/>
            <a:ext cx="6474830"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8</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587818" y="24631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Prevention of heart failure</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4" name="TextBox 3">
            <a:extLst>
              <a:ext uri="{FF2B5EF4-FFF2-40B4-BE49-F238E27FC236}">
                <a16:creationId xmlns:a16="http://schemas.microsoft.com/office/drawing/2014/main" id="{7E68C436-F6E4-CA93-6A66-B92E7023A5BD}"/>
              </a:ext>
            </a:extLst>
          </p:cNvPr>
          <p:cNvSpPr txBox="1"/>
          <p:nvPr/>
        </p:nvSpPr>
        <p:spPr>
          <a:xfrm>
            <a:off x="587818" y="756364"/>
            <a:ext cx="5382521" cy="754053"/>
          </a:xfrm>
          <a:prstGeom prst="rect">
            <a:avLst/>
          </a:prstGeom>
          <a:noFill/>
        </p:spPr>
        <p:txBody>
          <a:bodyPr wrap="square" rtlCol="0">
            <a:spAutoFit/>
          </a:bodyPr>
          <a:lstStyle/>
          <a:p>
            <a:r>
              <a:rPr lang="en-US" b="1">
                <a:solidFill>
                  <a:schemeClr val="bg1"/>
                </a:solidFill>
                <a:cs typeface="Arial" panose="020B0604020202020204" pitchFamily="34" charset="0"/>
              </a:rPr>
              <a:t>Improving cardiovascular health</a:t>
            </a:r>
            <a:r>
              <a:rPr lang="en-US" sz="1600" b="1">
                <a:solidFill>
                  <a:schemeClr val="bg1"/>
                </a:solidFill>
                <a:cs typeface="Arial" panose="020B0604020202020204" pitchFamily="34" charset="0"/>
              </a:rPr>
              <a:t> </a:t>
            </a:r>
          </a:p>
          <a:p>
            <a:endParaRPr lang="en-US" sz="1400" b="1">
              <a:solidFill>
                <a:schemeClr val="bg1"/>
              </a:solidFill>
              <a:latin typeface="Arial" panose="020B0604020202020204" pitchFamily="34" charset="0"/>
              <a:cs typeface="Arial" panose="020B0604020202020204" pitchFamily="34" charset="0"/>
            </a:endParaRPr>
          </a:p>
          <a:p>
            <a:r>
              <a:rPr lang="en-US" sz="1100" i="1">
                <a:solidFill>
                  <a:schemeClr val="tx1">
                    <a:lumMod val="65000"/>
                  </a:schemeClr>
                </a:solidFill>
                <a:latin typeface="Arial" panose="020B0604020202020204" pitchFamily="34" charset="0"/>
                <a:cs typeface="Arial" panose="020B0604020202020204" pitchFamily="34" charset="0"/>
              </a:rPr>
              <a:t> </a:t>
            </a:r>
            <a:endParaRPr lang="en-GB" sz="1100" i="1">
              <a:solidFill>
                <a:schemeClr val="tx1">
                  <a:lumMod val="65000"/>
                </a:schemeClr>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15221882-EC54-2AD9-779F-0BA1D6C1E94B}"/>
              </a:ext>
            </a:extLst>
          </p:cNvPr>
          <p:cNvSpPr>
            <a:spLocks noChangeArrowheads="1"/>
          </p:cNvSpPr>
          <p:nvPr/>
        </p:nvSpPr>
        <p:spPr bwMode="auto">
          <a:xfrm>
            <a:off x="587818" y="1133390"/>
            <a:ext cx="6052468" cy="521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spcCol="14400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Poor cardiovascular health can cause heart attacks, strokes, heart failure, chronic kidney disease, peripheral arterial disease and the onset of vascular dementia. Furthermore</a:t>
            </a:r>
            <a:r>
              <a:rPr kumimoji="0" lang="hu-HU" altLang="en-US" sz="900" b="0" i="0" u="none" strike="noStrike" cap="none" normalizeH="0" baseline="0">
                <a:ln>
                  <a:noFill/>
                </a:ln>
                <a:solidFill>
                  <a:srgbClr val="0B0C0C"/>
                </a:solidFill>
                <a:effectLst/>
                <a:cs typeface="Arial" panose="020B0604020202020204" pitchFamily="34" charset="0"/>
              </a:rPr>
              <a:t>,</a:t>
            </a:r>
            <a:r>
              <a:rPr kumimoji="0" lang="en-US" altLang="en-US" sz="900" b="0" i="0" u="none" strike="noStrike" cap="none" normalizeH="0" baseline="0">
                <a:ln>
                  <a:noFill/>
                </a:ln>
                <a:solidFill>
                  <a:srgbClr val="0B0C0C"/>
                </a:solidFill>
                <a:effectLst/>
                <a:cs typeface="Arial" panose="020B0604020202020204" pitchFamily="34" charset="0"/>
              </a:rPr>
              <a:t> it disproportionately affects people from the poorest communities.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Falling mortality rates from heart disease were the biggest cause of increases in life expectancy between 2001 and 2016 in England, according to the </a:t>
            </a:r>
            <a:r>
              <a:rPr kumimoji="0" lang="en-US" altLang="en-US" sz="900" b="0" i="0" u="none" strike="noStrike" cap="none" normalizeH="0" baseline="0">
                <a:ln>
                  <a:noFill/>
                </a:ln>
                <a:solidFill>
                  <a:srgbClr val="1D70B8"/>
                </a:solidFill>
                <a:effectLst/>
                <a:cs typeface="Arial" panose="020B0604020202020204" pitchFamily="34" charset="0"/>
                <a:hlinkClick r:id="rId2"/>
              </a:rPr>
              <a:t>Health Profile for England</a:t>
            </a:r>
            <a:r>
              <a:rPr kumimoji="0" lang="en-US" altLang="en-US" sz="900" b="0" i="0" u="none" strike="noStrike" cap="none" normalizeH="0" baseline="0">
                <a:ln>
                  <a:noFill/>
                </a:ln>
                <a:solidFill>
                  <a:srgbClr val="0B0C0C"/>
                </a:solidFill>
                <a:effectLst/>
                <a:cs typeface="Arial" panose="020B0604020202020204" pitchFamily="34" charset="0"/>
              </a:rPr>
              <a:t>. Published by Public Health England (PHE)</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900">
              <a:solidFill>
                <a:srgbClr val="0B0C0C"/>
              </a:solidFill>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lang="en-US" altLang="en-US" sz="900">
                <a:solidFill>
                  <a:srgbClr val="0B0C0C"/>
                </a:solidFill>
                <a:cs typeface="Arial" panose="020B0604020202020204" pitchFamily="34" charset="0"/>
              </a:rPr>
              <a:t>To complement the publication of the NHS Long Term Plan, the National CVD Prevention System Leadership Forum (CVDSLF) agreed specific ambitions for the detection and management of the high risk conditions – atrial fibrillation, elevated blood pressure, cholesterol – because a</a:t>
            </a:r>
            <a:r>
              <a:rPr kumimoji="0" lang="en-US" altLang="en-US" sz="900" b="0" i="0" u="none" strike="noStrike" cap="none" normalizeH="0" baseline="0">
                <a:ln>
                  <a:noFill/>
                </a:ln>
                <a:solidFill>
                  <a:srgbClr val="0B0C0C"/>
                </a:solidFill>
                <a:effectLst/>
                <a:cs typeface="Arial" panose="020B0604020202020204" pitchFamily="34" charset="0"/>
              </a:rPr>
              <a:t>lthough CVD mortality rates have almost halved over recent decades, there is no room for complacency in the efforts required to address the major challenges that CVD continues to play in individual lives, communities and society as a whole.</a:t>
            </a:r>
          </a:p>
          <a:p>
            <a:pPr marL="2776538" marR="0" lvl="0" algn="just" defTabSz="914400" rtl="0" eaLnBrk="0" fontAlgn="base" latinLnBrk="0" hangingPunct="0">
              <a:lnSpc>
                <a:spcPct val="100000"/>
              </a:lnSpc>
              <a:spcBef>
                <a:spcPct val="0"/>
              </a:spcBef>
              <a:spcAft>
                <a:spcPct val="0"/>
              </a:spcAft>
              <a:buClrTx/>
              <a:buSzTx/>
              <a:buFontTx/>
              <a:buNone/>
              <a:tabLst/>
            </a:pPr>
            <a:endParaRPr lang="en-US" altLang="en-US" sz="900">
              <a:solidFill>
                <a:srgbClr val="0B0C0C"/>
              </a:solidFill>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B0C0C"/>
                </a:solidFill>
                <a:effectLst/>
                <a:cs typeface="Arial" panose="020B0604020202020204" pitchFamily="34" charset="0"/>
              </a:rPr>
              <a:t>The establishment of Integrated Care Systems (ICSs) and the opportunities the integration of services, providers and pathways brings, along with the associated place based partnership structure, provide an ideal opportunity for all health and social care partners to co-produce local initiatives and services to improve the way we educate and support our communities health and wellbeing, thereby reducing their risk of cardiovascular disease.</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2776538" marR="0" lvl="0" algn="just" defTabSz="914400" rtl="0" eaLnBrk="0" fontAlgn="base" latinLnBrk="0" hangingPunct="0">
              <a:lnSpc>
                <a:spcPct val="100000"/>
              </a:lnSpc>
              <a:spcBef>
                <a:spcPct val="0"/>
              </a:spcBef>
              <a:spcAft>
                <a:spcPct val="0"/>
              </a:spcAft>
              <a:buClrTx/>
              <a:buSzTx/>
              <a:buFontTx/>
              <a:buNone/>
              <a:tabLst/>
            </a:pPr>
            <a:r>
              <a:rPr lang="en-US" altLang="en-US" sz="900">
                <a:solidFill>
                  <a:srgbClr val="0B0C0C"/>
                </a:solidFill>
                <a:cs typeface="Arial" panose="020B0604020202020204" pitchFamily="34" charset="0"/>
              </a:rPr>
              <a:t>Population health is one of the core strategic aims for ICSs and the adoption of Population Health Management (PHM) is a way of working to help frontline teams understand current health and care needs and predict what local people will need in the future.  Local health and care services, and other local public and voluntary services can then design new proactive models of care which will improve health and wellbeing today as well as in future years time.</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p:txBody>
      </p:sp>
      <p:pic>
        <p:nvPicPr>
          <p:cNvPr id="10" name="Picture 9">
            <a:extLst>
              <a:ext uri="{FF2B5EF4-FFF2-40B4-BE49-F238E27FC236}">
                <a16:creationId xmlns:a16="http://schemas.microsoft.com/office/drawing/2014/main" id="{EFE515F6-670E-B92A-325A-C2D27456C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9" name="Picture 8">
            <a:extLst>
              <a:ext uri="{FF2B5EF4-FFF2-40B4-BE49-F238E27FC236}">
                <a16:creationId xmlns:a16="http://schemas.microsoft.com/office/drawing/2014/main" id="{08EA210A-29A1-E3BF-CBF7-1775B2689C36}"/>
              </a:ext>
            </a:extLst>
          </p:cNvPr>
          <p:cNvPicPr>
            <a:picLocks noChangeAspect="1"/>
          </p:cNvPicPr>
          <p:nvPr/>
        </p:nvPicPr>
        <p:blipFill>
          <a:blip r:embed="rId4"/>
          <a:stretch>
            <a:fillRect/>
          </a:stretch>
        </p:blipFill>
        <p:spPr>
          <a:xfrm>
            <a:off x="686555" y="2099824"/>
            <a:ext cx="2449886" cy="3462505"/>
          </a:xfrm>
          <a:prstGeom prst="rect">
            <a:avLst/>
          </a:prstGeom>
        </p:spPr>
      </p:pic>
      <p:pic>
        <p:nvPicPr>
          <p:cNvPr id="12" name="Picture 11">
            <a:extLst>
              <a:ext uri="{FF2B5EF4-FFF2-40B4-BE49-F238E27FC236}">
                <a16:creationId xmlns:a16="http://schemas.microsoft.com/office/drawing/2014/main" id="{45D204BC-EB75-E280-E652-70A45AE70531}"/>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6739023" y="1292669"/>
            <a:ext cx="5273577" cy="4413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1945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A720560-DD22-90EE-D023-9A50D26476A4}"/>
              </a:ext>
            </a:extLst>
          </p:cNvPr>
          <p:cNvCxnSpPr>
            <a:cxnSpLocks/>
          </p:cNvCxnSpPr>
          <p:nvPr/>
        </p:nvCxnSpPr>
        <p:spPr>
          <a:xfrm flipV="1">
            <a:off x="860204" y="6151736"/>
            <a:ext cx="9458960" cy="1619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9551F82-7A2E-7C5D-3344-8BC8FF82C9FD}"/>
              </a:ext>
            </a:extLst>
          </p:cNvPr>
          <p:cNvSpPr>
            <a:spLocks noGrp="1"/>
          </p:cNvSpPr>
          <p:nvPr>
            <p:ph type="ftr" sz="quarter" idx="11"/>
          </p:nvPr>
        </p:nvSpPr>
        <p:spPr>
          <a:xfrm>
            <a:off x="866753" y="6151736"/>
            <a:ext cx="6474830" cy="365125"/>
          </a:xfrm>
        </p:spPr>
        <p:txBody>
          <a:bodyPr/>
          <a:lstStyle/>
          <a:p>
            <a:r>
              <a:rPr lang="en-US">
                <a:solidFill>
                  <a:schemeClr val="tx1">
                    <a:lumMod val="75000"/>
                  </a:schemeClr>
                </a:solidFill>
              </a:rPr>
              <a:t>Lancashire &amp; South Cumbria Cardiac Network - Heart Failure Pathway</a:t>
            </a:r>
            <a:endParaRPr lang="en-GB">
              <a:solidFill>
                <a:schemeClr val="tx1">
                  <a:lumMod val="75000"/>
                </a:schemeClr>
              </a:solidFill>
            </a:endParaRPr>
          </a:p>
        </p:txBody>
      </p:sp>
      <p:sp>
        <p:nvSpPr>
          <p:cNvPr id="2" name="Slide Number Placeholder 1">
            <a:extLst>
              <a:ext uri="{FF2B5EF4-FFF2-40B4-BE49-F238E27FC236}">
                <a16:creationId xmlns:a16="http://schemas.microsoft.com/office/drawing/2014/main" id="{7ED9F3F0-BCB3-7B0F-0DF5-47C72C660322}"/>
              </a:ext>
            </a:extLst>
          </p:cNvPr>
          <p:cNvSpPr>
            <a:spLocks noGrp="1"/>
          </p:cNvSpPr>
          <p:nvPr>
            <p:ph type="sldNum" sz="quarter" idx="12"/>
          </p:nvPr>
        </p:nvSpPr>
        <p:spPr/>
        <p:txBody>
          <a:bodyPr/>
          <a:lstStyle/>
          <a:p>
            <a:fld id="{3ABA7220-50FC-4B3D-BE9A-6091F6253B74}" type="slidenum">
              <a:rPr lang="en-GB" smtClean="0"/>
              <a:t>9</a:t>
            </a:fld>
            <a:endParaRPr lang="en-GB"/>
          </a:p>
        </p:txBody>
      </p:sp>
      <p:sp>
        <p:nvSpPr>
          <p:cNvPr id="6" name="TextBox 5">
            <a:extLst>
              <a:ext uri="{FF2B5EF4-FFF2-40B4-BE49-F238E27FC236}">
                <a16:creationId xmlns:a16="http://schemas.microsoft.com/office/drawing/2014/main" id="{513F5DD2-053A-BDB9-F68D-AD0636AA34D2}"/>
              </a:ext>
            </a:extLst>
          </p:cNvPr>
          <p:cNvSpPr txBox="1"/>
          <p:nvPr/>
        </p:nvSpPr>
        <p:spPr>
          <a:xfrm>
            <a:off x="587818" y="246317"/>
            <a:ext cx="10003732" cy="584775"/>
          </a:xfrm>
          <a:prstGeom prst="rect">
            <a:avLst/>
          </a:prstGeom>
          <a:noFill/>
        </p:spPr>
        <p:txBody>
          <a:bodyPr wrap="square" rtlCol="0">
            <a:spAutoFit/>
          </a:bodyPr>
          <a:lstStyle/>
          <a:p>
            <a:r>
              <a:rPr lang="en-US" sz="3200" b="1">
                <a:solidFill>
                  <a:srgbClr val="0070C0"/>
                </a:solidFill>
                <a:effectLst>
                  <a:outerShdw blurRad="38100" dist="38100" dir="2700000" algn="tl">
                    <a:srgbClr val="000000">
                      <a:alpha val="43137"/>
                    </a:srgbClr>
                  </a:outerShdw>
                </a:effectLst>
                <a:latin typeface="+mj-lt"/>
                <a:ea typeface="Gadugi" panose="020B0502040204020203" pitchFamily="34" charset="0"/>
              </a:rPr>
              <a:t>Prevention of heart failure</a:t>
            </a:r>
            <a:endParaRPr lang="en-GB" sz="3200" b="1">
              <a:solidFill>
                <a:srgbClr val="0070C0"/>
              </a:solidFill>
              <a:effectLst>
                <a:outerShdw blurRad="38100" dist="38100" dir="2700000" algn="tl">
                  <a:srgbClr val="000000">
                    <a:alpha val="43137"/>
                  </a:srgbClr>
                </a:outerShdw>
              </a:effectLst>
              <a:latin typeface="+mj-lt"/>
              <a:ea typeface="Gadugi" panose="020B0502040204020203" pitchFamily="34" charset="0"/>
            </a:endParaRPr>
          </a:p>
        </p:txBody>
      </p:sp>
      <p:sp>
        <p:nvSpPr>
          <p:cNvPr id="4" name="TextBox 3">
            <a:extLst>
              <a:ext uri="{FF2B5EF4-FFF2-40B4-BE49-F238E27FC236}">
                <a16:creationId xmlns:a16="http://schemas.microsoft.com/office/drawing/2014/main" id="{7E68C436-F6E4-CA93-6A66-B92E7023A5BD}"/>
              </a:ext>
            </a:extLst>
          </p:cNvPr>
          <p:cNvSpPr txBox="1"/>
          <p:nvPr/>
        </p:nvSpPr>
        <p:spPr>
          <a:xfrm>
            <a:off x="587818" y="756364"/>
            <a:ext cx="5382521" cy="754053"/>
          </a:xfrm>
          <a:prstGeom prst="rect">
            <a:avLst/>
          </a:prstGeom>
          <a:noFill/>
        </p:spPr>
        <p:txBody>
          <a:bodyPr wrap="square" rtlCol="0">
            <a:spAutoFit/>
          </a:bodyPr>
          <a:lstStyle/>
          <a:p>
            <a:r>
              <a:rPr lang="en-US" b="1">
                <a:solidFill>
                  <a:schemeClr val="bg1"/>
                </a:solidFill>
                <a:cs typeface="Arial" panose="020B0604020202020204" pitchFamily="34" charset="0"/>
              </a:rPr>
              <a:t>Improving cardiovascular health</a:t>
            </a:r>
            <a:r>
              <a:rPr lang="en-US" sz="1600" b="1">
                <a:solidFill>
                  <a:schemeClr val="bg1"/>
                </a:solidFill>
                <a:cs typeface="Arial" panose="020B0604020202020204" pitchFamily="34" charset="0"/>
              </a:rPr>
              <a:t> </a:t>
            </a:r>
          </a:p>
          <a:p>
            <a:endParaRPr lang="en-US" sz="1400" b="1">
              <a:solidFill>
                <a:schemeClr val="bg1"/>
              </a:solidFill>
              <a:latin typeface="Arial" panose="020B0604020202020204" pitchFamily="34" charset="0"/>
              <a:cs typeface="Arial" panose="020B0604020202020204" pitchFamily="34" charset="0"/>
            </a:endParaRPr>
          </a:p>
          <a:p>
            <a:r>
              <a:rPr lang="en-US" sz="1100" i="1">
                <a:solidFill>
                  <a:schemeClr val="tx1">
                    <a:lumMod val="65000"/>
                  </a:schemeClr>
                </a:solidFill>
                <a:latin typeface="Arial" panose="020B0604020202020204" pitchFamily="34" charset="0"/>
                <a:cs typeface="Arial" panose="020B0604020202020204" pitchFamily="34" charset="0"/>
              </a:rPr>
              <a:t> </a:t>
            </a:r>
            <a:endParaRPr lang="en-GB" sz="1100" i="1">
              <a:solidFill>
                <a:schemeClr val="tx1">
                  <a:lumMod val="65000"/>
                </a:schemeClr>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15221882-EC54-2AD9-779F-0BA1D6C1E94B}"/>
              </a:ext>
            </a:extLst>
          </p:cNvPr>
          <p:cNvSpPr>
            <a:spLocks noChangeArrowheads="1"/>
          </p:cNvSpPr>
          <p:nvPr/>
        </p:nvSpPr>
        <p:spPr bwMode="auto">
          <a:xfrm>
            <a:off x="590780" y="703448"/>
            <a:ext cx="7263302"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spcCol="14400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B0C0C"/>
                </a:solidFill>
                <a:effectLst/>
                <a:cs typeface="Arial" panose="020B0604020202020204" pitchFamily="34" charset="0"/>
              </a:rPr>
              <a:t>In Lancashire &amp; South Cumbria, a programme of work around CVD Prevention, Detection and Management is underway. Governed </a:t>
            </a:r>
            <a:r>
              <a:rPr lang="en-GB" altLang="en-US" sz="900">
                <a:solidFill>
                  <a:srgbClr val="0B0C0C"/>
                </a:solidFill>
                <a:cs typeface="Arial" panose="020B0604020202020204" pitchFamily="34" charset="0"/>
              </a:rPr>
              <a:t>within the </a:t>
            </a:r>
            <a:r>
              <a:rPr kumimoji="0" lang="en-GB" altLang="en-US" sz="900" b="0" i="0" u="none" strike="noStrike" cap="none" normalizeH="0" baseline="0">
                <a:ln>
                  <a:noFill/>
                </a:ln>
                <a:solidFill>
                  <a:srgbClr val="0B0C0C"/>
                </a:solidFill>
                <a:effectLst/>
                <a:cs typeface="Arial" panose="020B0604020202020204" pitchFamily="34" charset="0"/>
              </a:rPr>
              <a:t>Integrated Care Board (ICB) the workstream is a cross organisation programme, </a:t>
            </a:r>
            <a:r>
              <a:rPr lang="en-GB" altLang="en-US" sz="900">
                <a:solidFill>
                  <a:srgbClr val="0B0C0C"/>
                </a:solidFill>
                <a:cs typeface="Arial" panose="020B0604020202020204" pitchFamily="34" charset="0"/>
              </a:rPr>
              <a:t>collaboratively working with partner organisations to not only improve the cardiovascular health of our population, but the overall health outcomes of our communities by using population health models.</a:t>
            </a: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bg1"/>
                </a:solidFill>
                <a:effectLst/>
                <a:cs typeface="Arial" panose="020B0604020202020204" pitchFamily="34" charset="0"/>
              </a:rPr>
              <a:t>The </a:t>
            </a:r>
            <a:r>
              <a:rPr kumimoji="0" lang="en-US" altLang="en-US" sz="900" b="0" i="0" u="none" strike="noStrike" cap="none" normalizeH="0" baseline="0" err="1">
                <a:ln>
                  <a:noFill/>
                </a:ln>
                <a:solidFill>
                  <a:schemeClr val="bg1"/>
                </a:solidFill>
                <a:effectLst/>
                <a:cs typeface="Arial" panose="020B0604020202020204" pitchFamily="34" charset="0"/>
              </a:rPr>
              <a:t>programme</a:t>
            </a:r>
            <a:r>
              <a:rPr kumimoji="0" lang="en-US" altLang="en-US" sz="900" b="0" i="0" u="none" strike="noStrike" cap="none" normalizeH="0" baseline="0">
                <a:ln>
                  <a:noFill/>
                </a:ln>
                <a:solidFill>
                  <a:schemeClr val="bg1"/>
                </a:solidFill>
                <a:effectLst/>
                <a:cs typeface="Arial" panose="020B0604020202020204" pitchFamily="34" charset="0"/>
              </a:rPr>
              <a:t> focuses on improving the prevention, detection and management of the ABC(D) conditions; </a:t>
            </a:r>
          </a:p>
          <a:p>
            <a:pPr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bg1"/>
              </a:solidFill>
              <a:effectLst/>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Atrial Fibrillation</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Hypertension/High Blood Pressure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High Cholesterol/Lipids (including Familial Hypercholesterolemia)</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900" b="0" i="0" u="none" strike="noStrike" cap="none" normalizeH="0" baseline="0">
                <a:ln>
                  <a:noFill/>
                </a:ln>
                <a:solidFill>
                  <a:schemeClr val="bg1"/>
                </a:solidFill>
                <a:effectLst/>
                <a:cs typeface="Arial" panose="020B0604020202020204" pitchFamily="34" charset="0"/>
              </a:rPr>
              <a:t>Weight Management (with diabetes links).</a:t>
            </a: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lang="en-US" altLang="en-US" sz="900">
                <a:solidFill>
                  <a:schemeClr val="bg1"/>
                </a:solidFill>
                <a:cs typeface="Arial" panose="020B0604020202020204" pitchFamily="34" charset="0"/>
              </a:rPr>
              <a:t>The ICB have endorsed the Transforming Cardiovascular Disease Prevention in Lancashire &amp; South Cumbria Strategy, which has been devised around National and Local priorities. It outlines the direction of travel for the region, as well as the desired outcomes for the population.  The document is a collaborative piece written across the Integrated Care System (ICS), to ensure that the requirement of CVD prevention (and detection and management) is outlined, understood and addressed as a whole system.</a:t>
            </a:r>
            <a:endParaRPr kumimoji="0" lang="en-US" altLang="en-US" sz="900" b="0" i="0" u="none" strike="noStrike" cap="none" normalizeH="0" baseline="0">
              <a:ln>
                <a:noFill/>
              </a:ln>
              <a:solidFill>
                <a:schemeClr val="bg1"/>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lang="en-US" altLang="en-US" sz="900">
                <a:solidFill>
                  <a:schemeClr val="bg1"/>
                </a:solidFill>
                <a:cs typeface="Arial" panose="020B0604020202020204" pitchFamily="34" charset="0"/>
              </a:rPr>
              <a:t>Following on from the strategy, an ambitious work plan has been produced, focusing on where and how the whole system can have an impact on improving cardiovascular health. This includes a number of projects that compliment the strategy, including, but not limited to;</a:t>
            </a:r>
          </a:p>
          <a:p>
            <a:pPr marR="0" lvl="0" algn="just" defTabSz="914400" rtl="0" eaLnBrk="0" fontAlgn="base" latinLnBrk="0" hangingPunct="0">
              <a:lnSpc>
                <a:spcPct val="100000"/>
              </a:lnSpc>
              <a:spcBef>
                <a:spcPct val="0"/>
              </a:spcBef>
              <a:spcAft>
                <a:spcPct val="0"/>
              </a:spcAft>
              <a:buClrTx/>
              <a:buSzTx/>
              <a:buFontTx/>
              <a:buNone/>
              <a:tabLst/>
            </a:pPr>
            <a:endParaRPr lang="en-US" altLang="en-US" sz="900">
              <a:solidFill>
                <a:schemeClr val="bg1"/>
              </a:solidFill>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Raising Public awareness through campaigns and Healthy Heart &amp; Brain website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Improving access to Blood Pressure checks within primary care and the community</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Ensuring sufficient services/clinics are available for lipids and FH patients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900">
                <a:solidFill>
                  <a:schemeClr val="bg1"/>
                </a:solidFill>
                <a:cs typeface="Arial" panose="020B0604020202020204" pitchFamily="34" charset="0"/>
              </a:rPr>
              <a:t>Informing the system on support and tools available to treat patients more effectively</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900">
              <a:solidFill>
                <a:schemeClr val="bg1"/>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lang="en-US" altLang="en-US" sz="900" err="1">
                <a:solidFill>
                  <a:schemeClr val="bg1"/>
                </a:solidFill>
                <a:cs typeface="Arial" panose="020B0604020202020204" pitchFamily="34" charset="0"/>
              </a:rPr>
              <a:t>Optimising</a:t>
            </a:r>
            <a:r>
              <a:rPr lang="en-US" altLang="en-US" sz="900">
                <a:solidFill>
                  <a:schemeClr val="bg1"/>
                </a:solidFill>
                <a:cs typeface="Arial" panose="020B0604020202020204" pitchFamily="34" charset="0"/>
              </a:rPr>
              <a:t> Care</a:t>
            </a:r>
          </a:p>
          <a:p>
            <a:pPr marR="0" lvl="0" algn="just" defTabSz="914400" rtl="0" eaLnBrk="0" fontAlgn="base" latinLnBrk="0" hangingPunct="0">
              <a:lnSpc>
                <a:spcPct val="100000"/>
              </a:lnSpc>
              <a:spcBef>
                <a:spcPct val="0"/>
              </a:spcBef>
              <a:spcAft>
                <a:spcPct val="0"/>
              </a:spcAft>
              <a:buClrTx/>
              <a:buSzTx/>
              <a:tabLst/>
            </a:pPr>
            <a:r>
              <a:rPr lang="en-US" altLang="en-US" sz="900">
                <a:solidFill>
                  <a:schemeClr val="bg1"/>
                </a:solidFill>
                <a:cs typeface="Arial" panose="020B0604020202020204" pitchFamily="34" charset="0"/>
              </a:rPr>
              <a:t>Effective secondary preventative measures in IHD patients and VHD patients will be addressed in detail by the Cardiac Network IHD &amp; VHD Working Groups respectively. </a:t>
            </a:r>
          </a:p>
          <a:p>
            <a:pPr marR="0" lvl="0" algn="just" defTabSz="914400" rtl="0" eaLnBrk="0" fontAlgn="base" latinLnBrk="0" hangingPunct="0">
              <a:lnSpc>
                <a:spcPct val="100000"/>
              </a:lnSpc>
              <a:spcBef>
                <a:spcPct val="0"/>
              </a:spcBef>
              <a:spcAft>
                <a:spcPct val="0"/>
              </a:spcAft>
              <a:buClrTx/>
              <a:buSzTx/>
              <a:tabLst/>
            </a:pPr>
            <a:r>
              <a:rPr lang="en-US" altLang="en-US" sz="900" err="1">
                <a:solidFill>
                  <a:schemeClr val="bg1"/>
                </a:solidFill>
                <a:cs typeface="Arial" panose="020B0604020202020204" pitchFamily="34" charset="0"/>
              </a:rPr>
              <a:t>Optimisation</a:t>
            </a:r>
            <a:r>
              <a:rPr lang="en-US" altLang="en-US" sz="900">
                <a:solidFill>
                  <a:schemeClr val="bg1"/>
                </a:solidFill>
                <a:cs typeface="Arial" panose="020B0604020202020204" pitchFamily="34" charset="0"/>
              </a:rPr>
              <a:t> of rhythm and rate control in patients with significant arrhythmias will be addressed in detail by the Cardiac Network HRM Working Group.</a:t>
            </a:r>
          </a:p>
          <a:p>
            <a:pPr marL="2776538" marR="0" lvl="0" algn="just"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B0C0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cs typeface="Arial" panose="020B0604020202020204" pitchFamily="34" charset="0"/>
            </a:endParaRPr>
          </a:p>
        </p:txBody>
      </p:sp>
      <p:pic>
        <p:nvPicPr>
          <p:cNvPr id="10" name="Picture 9">
            <a:extLst>
              <a:ext uri="{FF2B5EF4-FFF2-40B4-BE49-F238E27FC236}">
                <a16:creationId xmlns:a16="http://schemas.microsoft.com/office/drawing/2014/main" id="{EFE515F6-670E-B92A-325A-C2D27456C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54" y="5831922"/>
            <a:ext cx="431661" cy="416477"/>
          </a:xfrm>
          <a:prstGeom prst="rect">
            <a:avLst/>
          </a:prstGeom>
        </p:spPr>
      </p:pic>
      <p:pic>
        <p:nvPicPr>
          <p:cNvPr id="11" name="Picture 10">
            <a:extLst>
              <a:ext uri="{FF2B5EF4-FFF2-40B4-BE49-F238E27FC236}">
                <a16:creationId xmlns:a16="http://schemas.microsoft.com/office/drawing/2014/main" id="{B6618A25-0587-5947-F2C6-C81B90DB3474}"/>
              </a:ext>
            </a:extLst>
          </p:cNvPr>
          <p:cNvPicPr>
            <a:picLocks noChangeAspect="1"/>
          </p:cNvPicPr>
          <p:nvPr/>
        </p:nvPicPr>
        <p:blipFill>
          <a:blip r:embed="rId3"/>
          <a:stretch>
            <a:fillRect/>
          </a:stretch>
        </p:blipFill>
        <p:spPr>
          <a:xfrm>
            <a:off x="849415" y="5035089"/>
            <a:ext cx="4721931" cy="1139934"/>
          </a:xfrm>
          <a:prstGeom prst="rect">
            <a:avLst/>
          </a:prstGeom>
          <a:ln>
            <a:noFill/>
          </a:ln>
          <a:effectLst>
            <a:softEdge rad="112500"/>
          </a:effectLst>
        </p:spPr>
      </p:pic>
      <p:grpSp>
        <p:nvGrpSpPr>
          <p:cNvPr id="13" name="Group 12">
            <a:extLst>
              <a:ext uri="{FF2B5EF4-FFF2-40B4-BE49-F238E27FC236}">
                <a16:creationId xmlns:a16="http://schemas.microsoft.com/office/drawing/2014/main" id="{15A3A28A-2152-E03F-EEE1-6A4C04042436}"/>
              </a:ext>
            </a:extLst>
          </p:cNvPr>
          <p:cNvGrpSpPr/>
          <p:nvPr/>
        </p:nvGrpSpPr>
        <p:grpSpPr>
          <a:xfrm>
            <a:off x="8532093" y="4115343"/>
            <a:ext cx="3304134" cy="2536828"/>
            <a:chOff x="8396414" y="4170438"/>
            <a:chExt cx="3304134" cy="2536828"/>
          </a:xfrm>
        </p:grpSpPr>
        <p:pic>
          <p:nvPicPr>
            <p:cNvPr id="14" name="Picture 13">
              <a:extLst>
                <a:ext uri="{FF2B5EF4-FFF2-40B4-BE49-F238E27FC236}">
                  <a16:creationId xmlns:a16="http://schemas.microsoft.com/office/drawing/2014/main" id="{7402593A-A6C7-4ECE-89F3-22140D24E425}"/>
                </a:ext>
              </a:extLst>
            </p:cNvPr>
            <p:cNvPicPr>
              <a:picLocks noChangeAspect="1"/>
            </p:cNvPicPr>
            <p:nvPr/>
          </p:nvPicPr>
          <p:blipFill>
            <a:blip r:embed="rId4"/>
            <a:stretch>
              <a:fillRect/>
            </a:stretch>
          </p:blipFill>
          <p:spPr>
            <a:xfrm>
              <a:off x="10225562" y="4728932"/>
              <a:ext cx="1474986" cy="197833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3EF12D38-C9B4-C56E-5C3C-ADB615F00EAA}"/>
                </a:ext>
              </a:extLst>
            </p:cNvPr>
            <p:cNvPicPr>
              <a:picLocks noChangeAspect="1"/>
            </p:cNvPicPr>
            <p:nvPr/>
          </p:nvPicPr>
          <p:blipFill>
            <a:blip r:embed="rId5"/>
            <a:stretch>
              <a:fillRect/>
            </a:stretch>
          </p:blipFill>
          <p:spPr>
            <a:xfrm>
              <a:off x="9371801" y="4483737"/>
              <a:ext cx="1577254" cy="19281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0F387921-59C9-557A-1BD3-D6367DB1026D}"/>
                </a:ext>
              </a:extLst>
            </p:cNvPr>
            <p:cNvPicPr>
              <a:picLocks noChangeAspect="1"/>
            </p:cNvPicPr>
            <p:nvPr/>
          </p:nvPicPr>
          <p:blipFill>
            <a:blip r:embed="rId6"/>
            <a:stretch>
              <a:fillRect/>
            </a:stretch>
          </p:blipFill>
          <p:spPr>
            <a:xfrm>
              <a:off x="8396414" y="4170438"/>
              <a:ext cx="1566503" cy="192819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pic>
        <p:nvPicPr>
          <p:cNvPr id="18" name="Picture 17">
            <a:extLst>
              <a:ext uri="{FF2B5EF4-FFF2-40B4-BE49-F238E27FC236}">
                <a16:creationId xmlns:a16="http://schemas.microsoft.com/office/drawing/2014/main" id="{096BF5FF-56E1-4BE5-FDEE-2D5B40C9A2D6}"/>
              </a:ext>
            </a:extLst>
          </p:cNvPr>
          <p:cNvPicPr>
            <a:picLocks noChangeAspect="1"/>
          </p:cNvPicPr>
          <p:nvPr/>
        </p:nvPicPr>
        <p:blipFill>
          <a:blip r:embed="rId7"/>
          <a:stretch>
            <a:fillRect/>
          </a:stretch>
        </p:blipFill>
        <p:spPr>
          <a:xfrm>
            <a:off x="8354007" y="1944626"/>
            <a:ext cx="3650174" cy="19995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DC7A2E5B-E518-C0F9-A3E7-BDD403A5962E}"/>
              </a:ext>
            </a:extLst>
          </p:cNvPr>
          <p:cNvPicPr>
            <a:picLocks noChangeAspect="1"/>
          </p:cNvPicPr>
          <p:nvPr/>
        </p:nvPicPr>
        <p:blipFill>
          <a:blip r:embed="rId8"/>
          <a:stretch>
            <a:fillRect/>
          </a:stretch>
        </p:blipFill>
        <p:spPr>
          <a:xfrm>
            <a:off x="9178918" y="132465"/>
            <a:ext cx="2825263" cy="157161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6594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3.xml><?xml version="1.0" encoding="utf-8"?>
<a:theme xmlns:a="http://schemas.openxmlformats.org/drawingml/2006/main" name="Alternative Content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3F1EDD2A-13CF-4FC0-A851-7452A2C2CB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BrandIn lastLayout="1"/>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6389F573AFACD42BF293226ADF2B223" ma:contentTypeVersion="4" ma:contentTypeDescription="Create a new document." ma:contentTypeScope="" ma:versionID="1456f19eae1c444a46793b39307cbe3c">
  <xsd:schema xmlns:xsd="http://www.w3.org/2001/XMLSchema" xmlns:xs="http://www.w3.org/2001/XMLSchema" xmlns:p="http://schemas.microsoft.com/office/2006/metadata/properties" xmlns:ns2="4e8c08a4-6f98-4126-ae05-23a6e6c84eff" xmlns:ns3="6c7a24e6-e2df-4575-ae31-b7fc63047b7c" targetNamespace="http://schemas.microsoft.com/office/2006/metadata/properties" ma:root="true" ma:fieldsID="4f2b174a8b6ccb701d49c2a5af0322e8" ns2:_="" ns3:_="">
    <xsd:import namespace="4e8c08a4-6f98-4126-ae05-23a6e6c84eff"/>
    <xsd:import namespace="6c7a24e6-e2df-4575-ae31-b7fc63047b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8c08a4-6f98-4126-ae05-23a6e6c84e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7a24e6-e2df-4575-ae31-b7fc63047b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BrandIn lastLayout="1"/>
</file>

<file path=customXml/itemProps1.xml><?xml version="1.0" encoding="utf-8"?>
<ds:datastoreItem xmlns:ds="http://schemas.openxmlformats.org/officeDocument/2006/customXml" ds:itemID="{A9377F0E-6DE4-47A6-94F7-B5269FE2FCE0}">
  <ds:schemaRefs/>
</ds:datastoreItem>
</file>

<file path=customXml/itemProps2.xml><?xml version="1.0" encoding="utf-8"?>
<ds:datastoreItem xmlns:ds="http://schemas.openxmlformats.org/officeDocument/2006/customXml" ds:itemID="{C64E608F-9D95-4D4A-ACC1-21F9E01E4E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BD12BA-E29A-4AA5-A6B3-CDAC9005685C}">
  <ds:schemaRefs>
    <ds:schemaRef ds:uri="http://schemas.microsoft.com/sharepoint/v3/contenttype/forms"/>
  </ds:schemaRefs>
</ds:datastoreItem>
</file>

<file path=customXml/itemProps4.xml><?xml version="1.0" encoding="utf-8"?>
<ds:datastoreItem xmlns:ds="http://schemas.openxmlformats.org/officeDocument/2006/customXml" ds:itemID="{53CA6324-B896-4AD8-8D4F-FD4B6D33C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8c08a4-6f98-4126-ae05-23a6e6c84eff"/>
    <ds:schemaRef ds:uri="6c7a24e6-e2df-4575-ae31-b7fc63047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B6B0787-9734-4296-B5D3-EC4759041B1D}">
  <ds:schemaRefs/>
</ds:datastoreItem>
</file>

<file path=docProps/app.xml><?xml version="1.0" encoding="utf-8"?>
<Properties xmlns="http://schemas.openxmlformats.org/officeDocument/2006/extended-properties" xmlns:vt="http://schemas.openxmlformats.org/officeDocument/2006/docPropsVTypes">
  <Template>Droplet</Template>
  <TotalTime>8</TotalTime>
  <Words>14991</Words>
  <Application>Microsoft Office PowerPoint</Application>
  <PresentationFormat>Widescreen</PresentationFormat>
  <Paragraphs>1511</Paragraphs>
  <Slides>34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-apple-system</vt:lpstr>
      <vt:lpstr>Arial</vt:lpstr>
      <vt:lpstr>Calibri</vt:lpstr>
      <vt:lpstr>Calisto MT</vt:lpstr>
      <vt:lpstr>Century Gothic</vt:lpstr>
      <vt:lpstr>Gadugi</vt:lpstr>
      <vt:lpstr>Symbol</vt:lpstr>
      <vt:lpstr>Times New Roman</vt:lpstr>
      <vt:lpstr>Wingdings 3</vt:lpstr>
      <vt:lpstr>Slice</vt:lpstr>
      <vt:lpstr>AstraZeneca Standard Template</vt:lpstr>
      <vt:lpstr>Alternative Content Layouts</vt:lpstr>
      <vt:lpstr>Lancashire &amp;  South Cumbria Cardiac Network</vt:lpstr>
      <vt:lpstr>PowerPoint Presentation</vt:lpstr>
      <vt:lpstr>PowerPoint Presentation</vt:lpstr>
      <vt:lpstr>PowerPoint Presentation</vt:lpstr>
      <vt:lpstr>PowerPoint Presentation</vt:lpstr>
      <vt:lpstr>Lancashire &amp; South Cumbria: Heart Failure QOF Prevalence (2021-2022) 1 by Primary Care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Cummings</dc:creator>
  <cp:lastModifiedBy>Zafran Zaman</cp:lastModifiedBy>
  <cp:revision>22</cp:revision>
  <dcterms:created xsi:type="dcterms:W3CDTF">2022-11-14T07:49:18Z</dcterms:created>
  <dcterms:modified xsi:type="dcterms:W3CDTF">2023-09-06T16:42:39Z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0x01010036389F573AFACD42BF293226ADF2B223</vt:lpwstr>
  </property>
</Properties>
</file>