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7" r:id="rId5"/>
    <p:sldId id="282" r:id="rId6"/>
    <p:sldId id="266" r:id="rId7"/>
    <p:sldId id="268" r:id="rId8"/>
    <p:sldId id="262" r:id="rId9"/>
    <p:sldId id="285" r:id="rId10"/>
    <p:sldId id="270" r:id="rId11"/>
    <p:sldId id="283" r:id="rId12"/>
    <p:sldId id="284" r:id="rId13"/>
    <p:sldId id="271" r:id="rId14"/>
    <p:sldId id="272" r:id="rId15"/>
    <p:sldId id="279" r:id="rId16"/>
    <p:sldId id="278" r:id="rId17"/>
    <p:sldId id="273" r:id="rId18"/>
    <p:sldId id="277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4A710-FEFA-4DF2-8B3D-A6AA890610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C7A4210-4A76-479C-A8F3-2A57FE5F3F54}">
      <dgm:prSet phldrT="[Text]"/>
      <dgm:spPr/>
      <dgm:t>
        <a:bodyPr/>
        <a:lstStyle/>
        <a:p>
          <a:r>
            <a:rPr lang="en-GB" dirty="0"/>
            <a:t>Patient in last months of life</a:t>
          </a:r>
        </a:p>
      </dgm:t>
    </dgm:pt>
    <dgm:pt modelId="{64B54DD1-C9AB-4682-BD5A-20DDE969D7A8}" type="parTrans" cxnId="{09FE8292-65E4-4842-9AD5-65D9BDE8D3A3}">
      <dgm:prSet/>
      <dgm:spPr/>
      <dgm:t>
        <a:bodyPr/>
        <a:lstStyle/>
        <a:p>
          <a:endParaRPr lang="en-GB"/>
        </a:p>
      </dgm:t>
    </dgm:pt>
    <dgm:pt modelId="{3D621DCA-18E9-49D2-B4BE-705145C213FF}" type="sibTrans" cxnId="{09FE8292-65E4-4842-9AD5-65D9BDE8D3A3}">
      <dgm:prSet/>
      <dgm:spPr/>
      <dgm:t>
        <a:bodyPr/>
        <a:lstStyle/>
        <a:p>
          <a:endParaRPr lang="en-GB"/>
        </a:p>
      </dgm:t>
    </dgm:pt>
    <dgm:pt modelId="{6A94C53A-0F1B-4A38-BB13-E31730C055D0}">
      <dgm:prSet phldrT="[Text]"/>
      <dgm:spPr/>
      <dgm:t>
        <a:bodyPr/>
        <a:lstStyle/>
        <a:p>
          <a:r>
            <a:rPr lang="en-GB" dirty="0"/>
            <a:t>Put</a:t>
          </a:r>
          <a:r>
            <a:rPr lang="en-GB" baseline="0" dirty="0"/>
            <a:t> on EOL register</a:t>
          </a:r>
          <a:endParaRPr lang="en-GB" dirty="0"/>
        </a:p>
      </dgm:t>
    </dgm:pt>
    <dgm:pt modelId="{C9B7AC04-D466-4C83-A493-EED3635C6D0F}" type="parTrans" cxnId="{6E5108A2-763D-4C26-9708-AF341127109F}">
      <dgm:prSet/>
      <dgm:spPr/>
      <dgm:t>
        <a:bodyPr/>
        <a:lstStyle/>
        <a:p>
          <a:endParaRPr lang="en-GB"/>
        </a:p>
      </dgm:t>
    </dgm:pt>
    <dgm:pt modelId="{EA4BE187-0E49-461B-888C-76511D3B7CDF}" type="sibTrans" cxnId="{6E5108A2-763D-4C26-9708-AF341127109F}">
      <dgm:prSet/>
      <dgm:spPr/>
      <dgm:t>
        <a:bodyPr/>
        <a:lstStyle/>
        <a:p>
          <a:endParaRPr lang="en-GB"/>
        </a:p>
      </dgm:t>
    </dgm:pt>
    <dgm:pt modelId="{18E1A0DD-50BD-47DA-B303-26FCD42A6546}">
      <dgm:prSet phldrT="[Text]"/>
      <dgm:spPr/>
      <dgm:t>
        <a:bodyPr/>
        <a:lstStyle/>
        <a:p>
          <a:r>
            <a:rPr lang="en-GB" dirty="0"/>
            <a:t>Complete EMIS </a:t>
          </a:r>
          <a:r>
            <a:rPr lang="en-GB" dirty="0" smtClean="0"/>
            <a:t>EOL template</a:t>
          </a:r>
          <a:endParaRPr lang="en-GB" dirty="0"/>
        </a:p>
      </dgm:t>
    </dgm:pt>
    <dgm:pt modelId="{6C33F99D-462C-483A-A749-1CC91F694A58}" type="parTrans" cxnId="{44777B19-DFBC-4DDD-8E31-92CA731D9451}">
      <dgm:prSet/>
      <dgm:spPr/>
      <dgm:t>
        <a:bodyPr/>
        <a:lstStyle/>
        <a:p>
          <a:endParaRPr lang="en-GB"/>
        </a:p>
      </dgm:t>
    </dgm:pt>
    <dgm:pt modelId="{51BEA8FF-FDA6-4E06-BCA9-48A94D2121EF}" type="sibTrans" cxnId="{44777B19-DFBC-4DDD-8E31-92CA731D9451}">
      <dgm:prSet/>
      <dgm:spPr/>
      <dgm:t>
        <a:bodyPr/>
        <a:lstStyle/>
        <a:p>
          <a:endParaRPr lang="en-GB"/>
        </a:p>
      </dgm:t>
    </dgm:pt>
    <dgm:pt modelId="{91CCB822-57BC-4D74-AF1F-A2B98D9664D5}">
      <dgm:prSet phldrT="[Text]"/>
      <dgm:spPr/>
      <dgm:t>
        <a:bodyPr/>
        <a:lstStyle/>
        <a:p>
          <a:r>
            <a:rPr lang="en-GB" dirty="0" smtClean="0"/>
            <a:t>PCP </a:t>
          </a:r>
          <a:r>
            <a:rPr lang="en-GB" dirty="0"/>
            <a:t>– Merged EMIS document</a:t>
          </a:r>
        </a:p>
      </dgm:t>
    </dgm:pt>
    <dgm:pt modelId="{EBB959C7-DFB8-4D0C-A868-E9591279A2DB}" type="parTrans" cxnId="{2C4956C4-8101-47C8-A111-0F2C3CEE3A7E}">
      <dgm:prSet/>
      <dgm:spPr/>
      <dgm:t>
        <a:bodyPr/>
        <a:lstStyle/>
        <a:p>
          <a:endParaRPr lang="en-GB"/>
        </a:p>
      </dgm:t>
    </dgm:pt>
    <dgm:pt modelId="{7B8E802F-8FB5-4DAB-A4D7-2670A7F74CA5}" type="sibTrans" cxnId="{2C4956C4-8101-47C8-A111-0F2C3CEE3A7E}">
      <dgm:prSet/>
      <dgm:spPr/>
      <dgm:t>
        <a:bodyPr/>
        <a:lstStyle/>
        <a:p>
          <a:endParaRPr lang="en-GB"/>
        </a:p>
      </dgm:t>
    </dgm:pt>
    <dgm:pt modelId="{0507D16F-95C5-4136-88B1-856A87949E04}">
      <dgm:prSet phldrT="[Text]"/>
      <dgm:spPr/>
      <dgm:t>
        <a:bodyPr/>
        <a:lstStyle/>
        <a:p>
          <a:r>
            <a:rPr lang="en-GB" dirty="0"/>
            <a:t>Register</a:t>
          </a:r>
          <a:r>
            <a:rPr lang="en-GB" baseline="0" dirty="0"/>
            <a:t> NWAS/OOH</a:t>
          </a:r>
          <a:endParaRPr lang="en-GB" dirty="0"/>
        </a:p>
      </dgm:t>
    </dgm:pt>
    <dgm:pt modelId="{977E2624-42BC-4747-8464-2A2C089EBF90}" type="parTrans" cxnId="{F0ABC843-4DD2-46BF-8D7B-F032BFDE5D83}">
      <dgm:prSet/>
      <dgm:spPr/>
      <dgm:t>
        <a:bodyPr/>
        <a:lstStyle/>
        <a:p>
          <a:endParaRPr lang="en-GB"/>
        </a:p>
      </dgm:t>
    </dgm:pt>
    <dgm:pt modelId="{8D98607F-450C-4107-B8AD-160F98181EEA}" type="sibTrans" cxnId="{F0ABC843-4DD2-46BF-8D7B-F032BFDE5D83}">
      <dgm:prSet/>
      <dgm:spPr/>
      <dgm:t>
        <a:bodyPr/>
        <a:lstStyle/>
        <a:p>
          <a:endParaRPr lang="en-GB"/>
        </a:p>
      </dgm:t>
    </dgm:pt>
    <dgm:pt modelId="{069A2F07-86A0-48BD-A8BA-0D0B9B5F7E63}">
      <dgm:prSet phldrT="[Text]"/>
      <dgm:spPr/>
      <dgm:t>
        <a:bodyPr/>
        <a:lstStyle/>
        <a:p>
          <a:r>
            <a:rPr lang="en-GB" dirty="0"/>
            <a:t>Patient given copy</a:t>
          </a:r>
        </a:p>
      </dgm:t>
    </dgm:pt>
    <dgm:pt modelId="{63998959-56C6-4F2B-B50D-BDC7FD548CE2}" type="parTrans" cxnId="{AC4398D0-F77E-4296-B723-95A9898D716B}">
      <dgm:prSet/>
      <dgm:spPr/>
      <dgm:t>
        <a:bodyPr/>
        <a:lstStyle/>
        <a:p>
          <a:endParaRPr lang="en-GB"/>
        </a:p>
      </dgm:t>
    </dgm:pt>
    <dgm:pt modelId="{3F831664-BB65-436A-A254-7FE5F1AE29BE}" type="sibTrans" cxnId="{AC4398D0-F77E-4296-B723-95A9898D716B}">
      <dgm:prSet/>
      <dgm:spPr/>
      <dgm:t>
        <a:bodyPr/>
        <a:lstStyle/>
        <a:p>
          <a:endParaRPr lang="en-GB"/>
        </a:p>
      </dgm:t>
    </dgm:pt>
    <dgm:pt modelId="{93EA0D3E-BBE5-46E7-AFB4-F2C081CA78DC}">
      <dgm:prSet phldrT="[Text]"/>
      <dgm:spPr/>
      <dgm:t>
        <a:bodyPr/>
        <a:lstStyle/>
        <a:p>
          <a:r>
            <a:rPr lang="en-GB" dirty="0"/>
            <a:t>Coding feeds to BI</a:t>
          </a:r>
        </a:p>
      </dgm:t>
    </dgm:pt>
    <dgm:pt modelId="{A3E3E663-588B-4E75-B8C8-25C725B09C6F}" type="parTrans" cxnId="{11D5639E-DC15-43F0-9EFF-81323E0A9831}">
      <dgm:prSet/>
      <dgm:spPr/>
      <dgm:t>
        <a:bodyPr/>
        <a:lstStyle/>
        <a:p>
          <a:endParaRPr lang="en-GB"/>
        </a:p>
      </dgm:t>
    </dgm:pt>
    <dgm:pt modelId="{4572CD0B-6E07-4D7B-B818-6B3BB9113920}" type="sibTrans" cxnId="{11D5639E-DC15-43F0-9EFF-81323E0A9831}">
      <dgm:prSet/>
      <dgm:spPr/>
      <dgm:t>
        <a:bodyPr/>
        <a:lstStyle/>
        <a:p>
          <a:endParaRPr lang="en-GB"/>
        </a:p>
      </dgm:t>
    </dgm:pt>
    <dgm:pt modelId="{6F8522D6-F7E6-4EC0-8E2F-98B9F4F0A63B}" type="pres">
      <dgm:prSet presAssocID="{C3A4A710-FEFA-4DF2-8B3D-A6AA890610A4}" presName="CompostProcess" presStyleCnt="0">
        <dgm:presLayoutVars>
          <dgm:dir/>
          <dgm:resizeHandles val="exact"/>
        </dgm:presLayoutVars>
      </dgm:prSet>
      <dgm:spPr/>
    </dgm:pt>
    <dgm:pt modelId="{BCE1894D-BC1D-4681-BFB2-7B92651D41A2}" type="pres">
      <dgm:prSet presAssocID="{C3A4A710-FEFA-4DF2-8B3D-A6AA890610A4}" presName="arrow" presStyleLbl="bgShp" presStyleIdx="0" presStyleCnt="1" custScaleX="110589" custLinFactNeighborX="1618" custLinFactNeighborY="1900"/>
      <dgm:spPr>
        <a:solidFill>
          <a:schemeClr val="accent1">
            <a:lumMod val="75000"/>
          </a:schemeClr>
        </a:solidFill>
      </dgm:spPr>
    </dgm:pt>
    <dgm:pt modelId="{1ED52994-67D9-47D0-A4AA-9C2205A79908}" type="pres">
      <dgm:prSet presAssocID="{C3A4A710-FEFA-4DF2-8B3D-A6AA890610A4}" presName="linearProcess" presStyleCnt="0"/>
      <dgm:spPr/>
    </dgm:pt>
    <dgm:pt modelId="{18327DC3-3545-4492-B22F-87835F87F1CD}" type="pres">
      <dgm:prSet presAssocID="{EC7A4210-4A76-479C-A8F3-2A57FE5F3F54}" presName="textNode" presStyleLbl="node1" presStyleIdx="0" presStyleCnt="7" custScaleX="53244" custScaleY="63404" custLinFactX="2305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A5801-CBA4-45B8-B52E-C85C35AF1203}" type="pres">
      <dgm:prSet presAssocID="{3D621DCA-18E9-49D2-B4BE-705145C213FF}" presName="sibTrans" presStyleCnt="0"/>
      <dgm:spPr/>
    </dgm:pt>
    <dgm:pt modelId="{0EB31717-1098-4993-AFB8-E4275B9755D9}" type="pres">
      <dgm:prSet presAssocID="{6A94C53A-0F1B-4A38-BB13-E31730C055D0}" presName="textNode" presStyleLbl="node1" presStyleIdx="1" presStyleCnt="7" custScaleX="53244" custScaleY="63404" custLinFactX="31806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785056-BF30-4F21-A603-5E8BD2D78B45}" type="pres">
      <dgm:prSet presAssocID="{EA4BE187-0E49-461B-888C-76511D3B7CDF}" presName="sibTrans" presStyleCnt="0"/>
      <dgm:spPr/>
    </dgm:pt>
    <dgm:pt modelId="{92A2B9E8-8223-4B03-8EEF-56EAAE60669C}" type="pres">
      <dgm:prSet presAssocID="{18E1A0DD-50BD-47DA-B303-26FCD42A6546}" presName="textNode" presStyleLbl="node1" presStyleIdx="2" presStyleCnt="7" custScaleX="53244" custScaleY="63404" custLinFactX="3800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F35EF-D94F-4C7C-9A57-8959F3C02E14}" type="pres">
      <dgm:prSet presAssocID="{51BEA8FF-FDA6-4E06-BCA9-48A94D2121EF}" presName="sibTrans" presStyleCnt="0"/>
      <dgm:spPr/>
    </dgm:pt>
    <dgm:pt modelId="{313B9F38-B825-4A75-805D-DEC06E35914A}" type="pres">
      <dgm:prSet presAssocID="{91CCB822-57BC-4D74-AF1F-A2B98D9664D5}" presName="textNode" presStyleLbl="node1" presStyleIdx="3" presStyleCnt="7" custScaleX="53244" custScaleY="63404" custLinFactX="48688" custLinFactNeighborX="100000" custLinFactNeighborY="-4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1BB56-C283-43B7-B840-CDBB0BD92E64}" type="pres">
      <dgm:prSet presAssocID="{7B8E802F-8FB5-4DAB-A4D7-2670A7F74CA5}" presName="sibTrans" presStyleCnt="0"/>
      <dgm:spPr/>
    </dgm:pt>
    <dgm:pt modelId="{E8C46297-63DF-450A-AC47-369727002761}" type="pres">
      <dgm:prSet presAssocID="{0507D16F-95C5-4136-88B1-856A87949E04}" presName="textNode" presStyleLbl="node1" presStyleIdx="4" presStyleCnt="7" custScaleX="53244" custScaleY="63404" custLinFactX="58169" custLinFactNeighborX="100000" custLinFactNeighborY="-75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37BBE-8573-4DF4-943A-6F7AE1DB00EC}" type="pres">
      <dgm:prSet presAssocID="{8D98607F-450C-4107-B8AD-160F98181EEA}" presName="sibTrans" presStyleCnt="0"/>
      <dgm:spPr/>
    </dgm:pt>
    <dgm:pt modelId="{0C48C886-21B5-466F-996C-B7A2438A4C94}" type="pres">
      <dgm:prSet presAssocID="{069A2F07-86A0-48BD-A8BA-0D0B9B5F7E63}" presName="textNode" presStyleLbl="node1" presStyleIdx="5" presStyleCnt="7" custScaleX="53244" custScaleY="63404" custLinFactX="787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76D5A-7E4F-4F35-9D48-91E6789FE550}" type="pres">
      <dgm:prSet presAssocID="{3F831664-BB65-436A-A254-7FE5F1AE29BE}" presName="sibTrans" presStyleCnt="0"/>
      <dgm:spPr/>
    </dgm:pt>
    <dgm:pt modelId="{E75DACDB-82D7-45A8-A46C-4F87252BD88E}" type="pres">
      <dgm:prSet presAssocID="{93EA0D3E-BBE5-46E7-AFB4-F2C081CA78DC}" presName="textNode" presStyleLbl="node1" presStyleIdx="6" presStyleCnt="7" custScaleX="53244" custScaleY="63404" custLinFactX="-48319" custLinFactNeighborX="-100000" custLinFactNeighborY="67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4398D0-F77E-4296-B723-95A9898D716B}" srcId="{C3A4A710-FEFA-4DF2-8B3D-A6AA890610A4}" destId="{069A2F07-86A0-48BD-A8BA-0D0B9B5F7E63}" srcOrd="5" destOrd="0" parTransId="{63998959-56C6-4F2B-B50D-BDC7FD548CE2}" sibTransId="{3F831664-BB65-436A-A254-7FE5F1AE29BE}"/>
    <dgm:cxn modelId="{8B23CE35-3B04-4C74-B0D6-58CEBC93C198}" type="presOf" srcId="{91CCB822-57BC-4D74-AF1F-A2B98D9664D5}" destId="{313B9F38-B825-4A75-805D-DEC06E35914A}" srcOrd="0" destOrd="0" presId="urn:microsoft.com/office/officeart/2005/8/layout/hProcess9"/>
    <dgm:cxn modelId="{31EC95B5-0077-48F7-A226-D153D621B07E}" type="presOf" srcId="{18E1A0DD-50BD-47DA-B303-26FCD42A6546}" destId="{92A2B9E8-8223-4B03-8EEF-56EAAE60669C}" srcOrd="0" destOrd="0" presId="urn:microsoft.com/office/officeart/2005/8/layout/hProcess9"/>
    <dgm:cxn modelId="{764D5A2F-F44B-45E7-847D-0FCED3859865}" type="presOf" srcId="{C3A4A710-FEFA-4DF2-8B3D-A6AA890610A4}" destId="{6F8522D6-F7E6-4EC0-8E2F-98B9F4F0A63B}" srcOrd="0" destOrd="0" presId="urn:microsoft.com/office/officeart/2005/8/layout/hProcess9"/>
    <dgm:cxn modelId="{2C4956C4-8101-47C8-A111-0F2C3CEE3A7E}" srcId="{C3A4A710-FEFA-4DF2-8B3D-A6AA890610A4}" destId="{91CCB822-57BC-4D74-AF1F-A2B98D9664D5}" srcOrd="3" destOrd="0" parTransId="{EBB959C7-DFB8-4D0C-A868-E9591279A2DB}" sibTransId="{7B8E802F-8FB5-4DAB-A4D7-2670A7F74CA5}"/>
    <dgm:cxn modelId="{6CF14F46-8285-4603-B455-2AF0FC614279}" type="presOf" srcId="{069A2F07-86A0-48BD-A8BA-0D0B9B5F7E63}" destId="{0C48C886-21B5-466F-996C-B7A2438A4C94}" srcOrd="0" destOrd="0" presId="urn:microsoft.com/office/officeart/2005/8/layout/hProcess9"/>
    <dgm:cxn modelId="{44777B19-DFBC-4DDD-8E31-92CA731D9451}" srcId="{C3A4A710-FEFA-4DF2-8B3D-A6AA890610A4}" destId="{18E1A0DD-50BD-47DA-B303-26FCD42A6546}" srcOrd="2" destOrd="0" parTransId="{6C33F99D-462C-483A-A749-1CC91F694A58}" sibTransId="{51BEA8FF-FDA6-4E06-BCA9-48A94D2121EF}"/>
    <dgm:cxn modelId="{09FE8292-65E4-4842-9AD5-65D9BDE8D3A3}" srcId="{C3A4A710-FEFA-4DF2-8B3D-A6AA890610A4}" destId="{EC7A4210-4A76-479C-A8F3-2A57FE5F3F54}" srcOrd="0" destOrd="0" parTransId="{64B54DD1-C9AB-4682-BD5A-20DDE969D7A8}" sibTransId="{3D621DCA-18E9-49D2-B4BE-705145C213FF}"/>
    <dgm:cxn modelId="{4725DA0C-AF1A-44FC-940D-429A3E1CF38C}" type="presOf" srcId="{0507D16F-95C5-4136-88B1-856A87949E04}" destId="{E8C46297-63DF-450A-AC47-369727002761}" srcOrd="0" destOrd="0" presId="urn:microsoft.com/office/officeart/2005/8/layout/hProcess9"/>
    <dgm:cxn modelId="{BC1E60D9-B353-4FB6-8995-D7116B99E490}" type="presOf" srcId="{EC7A4210-4A76-479C-A8F3-2A57FE5F3F54}" destId="{18327DC3-3545-4492-B22F-87835F87F1CD}" srcOrd="0" destOrd="0" presId="urn:microsoft.com/office/officeart/2005/8/layout/hProcess9"/>
    <dgm:cxn modelId="{6E5108A2-763D-4C26-9708-AF341127109F}" srcId="{C3A4A710-FEFA-4DF2-8B3D-A6AA890610A4}" destId="{6A94C53A-0F1B-4A38-BB13-E31730C055D0}" srcOrd="1" destOrd="0" parTransId="{C9B7AC04-D466-4C83-A493-EED3635C6D0F}" sibTransId="{EA4BE187-0E49-461B-888C-76511D3B7CDF}"/>
    <dgm:cxn modelId="{F0ABC843-4DD2-46BF-8D7B-F032BFDE5D83}" srcId="{C3A4A710-FEFA-4DF2-8B3D-A6AA890610A4}" destId="{0507D16F-95C5-4136-88B1-856A87949E04}" srcOrd="4" destOrd="0" parTransId="{977E2624-42BC-4747-8464-2A2C089EBF90}" sibTransId="{8D98607F-450C-4107-B8AD-160F98181EEA}"/>
    <dgm:cxn modelId="{11D5639E-DC15-43F0-9EFF-81323E0A9831}" srcId="{C3A4A710-FEFA-4DF2-8B3D-A6AA890610A4}" destId="{93EA0D3E-BBE5-46E7-AFB4-F2C081CA78DC}" srcOrd="6" destOrd="0" parTransId="{A3E3E663-588B-4E75-B8C8-25C725B09C6F}" sibTransId="{4572CD0B-6E07-4D7B-B818-6B3BB9113920}"/>
    <dgm:cxn modelId="{546DE3FA-F442-4298-BFDE-C72E88207BA9}" type="presOf" srcId="{6A94C53A-0F1B-4A38-BB13-E31730C055D0}" destId="{0EB31717-1098-4993-AFB8-E4275B9755D9}" srcOrd="0" destOrd="0" presId="urn:microsoft.com/office/officeart/2005/8/layout/hProcess9"/>
    <dgm:cxn modelId="{2F3E82FE-817A-4F8E-862C-496ACA4D74FF}" type="presOf" srcId="{93EA0D3E-BBE5-46E7-AFB4-F2C081CA78DC}" destId="{E75DACDB-82D7-45A8-A46C-4F87252BD88E}" srcOrd="0" destOrd="0" presId="urn:microsoft.com/office/officeart/2005/8/layout/hProcess9"/>
    <dgm:cxn modelId="{44DF89C5-D4AF-4B4E-B26D-7DF29A747279}" type="presParOf" srcId="{6F8522D6-F7E6-4EC0-8E2F-98B9F4F0A63B}" destId="{BCE1894D-BC1D-4681-BFB2-7B92651D41A2}" srcOrd="0" destOrd="0" presId="urn:microsoft.com/office/officeart/2005/8/layout/hProcess9"/>
    <dgm:cxn modelId="{37A8A26A-D4C8-431E-B453-83DFA6AC1B84}" type="presParOf" srcId="{6F8522D6-F7E6-4EC0-8E2F-98B9F4F0A63B}" destId="{1ED52994-67D9-47D0-A4AA-9C2205A79908}" srcOrd="1" destOrd="0" presId="urn:microsoft.com/office/officeart/2005/8/layout/hProcess9"/>
    <dgm:cxn modelId="{14BAD950-7899-44EE-8CBE-C9924FCC0BD1}" type="presParOf" srcId="{1ED52994-67D9-47D0-A4AA-9C2205A79908}" destId="{18327DC3-3545-4492-B22F-87835F87F1CD}" srcOrd="0" destOrd="0" presId="urn:microsoft.com/office/officeart/2005/8/layout/hProcess9"/>
    <dgm:cxn modelId="{21F333BF-4E9C-48F8-BD4D-D4CE0D3DDE97}" type="presParOf" srcId="{1ED52994-67D9-47D0-A4AA-9C2205A79908}" destId="{8F7A5801-CBA4-45B8-B52E-C85C35AF1203}" srcOrd="1" destOrd="0" presId="urn:microsoft.com/office/officeart/2005/8/layout/hProcess9"/>
    <dgm:cxn modelId="{BCE74FF2-46AB-4A5D-A446-B92F720F48B8}" type="presParOf" srcId="{1ED52994-67D9-47D0-A4AA-9C2205A79908}" destId="{0EB31717-1098-4993-AFB8-E4275B9755D9}" srcOrd="2" destOrd="0" presId="urn:microsoft.com/office/officeart/2005/8/layout/hProcess9"/>
    <dgm:cxn modelId="{29BD62FD-BFA4-4C52-AA1D-8314F8A6FBDA}" type="presParOf" srcId="{1ED52994-67D9-47D0-A4AA-9C2205A79908}" destId="{D2785056-BF30-4F21-A603-5E8BD2D78B45}" srcOrd="3" destOrd="0" presId="urn:microsoft.com/office/officeart/2005/8/layout/hProcess9"/>
    <dgm:cxn modelId="{3A57D813-3953-4A61-B2E1-A222949DBD3D}" type="presParOf" srcId="{1ED52994-67D9-47D0-A4AA-9C2205A79908}" destId="{92A2B9E8-8223-4B03-8EEF-56EAAE60669C}" srcOrd="4" destOrd="0" presId="urn:microsoft.com/office/officeart/2005/8/layout/hProcess9"/>
    <dgm:cxn modelId="{B0E22E3E-42FD-4E17-B5C1-02BC0389E755}" type="presParOf" srcId="{1ED52994-67D9-47D0-A4AA-9C2205A79908}" destId="{29CF35EF-D94F-4C7C-9A57-8959F3C02E14}" srcOrd="5" destOrd="0" presId="urn:microsoft.com/office/officeart/2005/8/layout/hProcess9"/>
    <dgm:cxn modelId="{365A34B5-EEE1-44CD-89D2-D07CCE67DBF0}" type="presParOf" srcId="{1ED52994-67D9-47D0-A4AA-9C2205A79908}" destId="{313B9F38-B825-4A75-805D-DEC06E35914A}" srcOrd="6" destOrd="0" presId="urn:microsoft.com/office/officeart/2005/8/layout/hProcess9"/>
    <dgm:cxn modelId="{B40831EE-C9B8-44FA-B381-2FD0640D8E05}" type="presParOf" srcId="{1ED52994-67D9-47D0-A4AA-9C2205A79908}" destId="{9D91BB56-C283-43B7-B840-CDBB0BD92E64}" srcOrd="7" destOrd="0" presId="urn:microsoft.com/office/officeart/2005/8/layout/hProcess9"/>
    <dgm:cxn modelId="{9A245221-8EC9-4EB8-8350-CCFCC0B93ED4}" type="presParOf" srcId="{1ED52994-67D9-47D0-A4AA-9C2205A79908}" destId="{E8C46297-63DF-450A-AC47-369727002761}" srcOrd="8" destOrd="0" presId="urn:microsoft.com/office/officeart/2005/8/layout/hProcess9"/>
    <dgm:cxn modelId="{797CC45F-FEE7-4FF6-8798-36F129503F1D}" type="presParOf" srcId="{1ED52994-67D9-47D0-A4AA-9C2205A79908}" destId="{2D237BBE-8573-4DF4-943A-6F7AE1DB00EC}" srcOrd="9" destOrd="0" presId="urn:microsoft.com/office/officeart/2005/8/layout/hProcess9"/>
    <dgm:cxn modelId="{5E682BB8-EBD5-474D-A8AD-0CE81D29DECE}" type="presParOf" srcId="{1ED52994-67D9-47D0-A4AA-9C2205A79908}" destId="{0C48C886-21B5-466F-996C-B7A2438A4C94}" srcOrd="10" destOrd="0" presId="urn:microsoft.com/office/officeart/2005/8/layout/hProcess9"/>
    <dgm:cxn modelId="{04BF0050-6C56-4CB3-B559-95BF28B3ABBE}" type="presParOf" srcId="{1ED52994-67D9-47D0-A4AA-9C2205A79908}" destId="{4F376D5A-7E4F-4F35-9D48-91E6789FE550}" srcOrd="11" destOrd="0" presId="urn:microsoft.com/office/officeart/2005/8/layout/hProcess9"/>
    <dgm:cxn modelId="{E39C2A9E-9450-4C5F-BAC4-2481AFBF6A0A}" type="presParOf" srcId="{1ED52994-67D9-47D0-A4AA-9C2205A79908}" destId="{E75DACDB-82D7-45A8-A46C-4F87252BD88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4A710-FEFA-4DF2-8B3D-A6AA890610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C7A4210-4A76-479C-A8F3-2A57FE5F3F54}">
      <dgm:prSet phldrT="[Text]"/>
      <dgm:spPr/>
      <dgm:t>
        <a:bodyPr/>
        <a:lstStyle/>
        <a:p>
          <a:r>
            <a:rPr lang="en-GB" dirty="0"/>
            <a:t>Patient in last months of life</a:t>
          </a:r>
        </a:p>
      </dgm:t>
    </dgm:pt>
    <dgm:pt modelId="{64B54DD1-C9AB-4682-BD5A-20DDE969D7A8}" type="parTrans" cxnId="{09FE8292-65E4-4842-9AD5-65D9BDE8D3A3}">
      <dgm:prSet/>
      <dgm:spPr/>
      <dgm:t>
        <a:bodyPr/>
        <a:lstStyle/>
        <a:p>
          <a:endParaRPr lang="en-GB"/>
        </a:p>
      </dgm:t>
    </dgm:pt>
    <dgm:pt modelId="{3D621DCA-18E9-49D2-B4BE-705145C213FF}" type="sibTrans" cxnId="{09FE8292-65E4-4842-9AD5-65D9BDE8D3A3}">
      <dgm:prSet/>
      <dgm:spPr/>
      <dgm:t>
        <a:bodyPr/>
        <a:lstStyle/>
        <a:p>
          <a:endParaRPr lang="en-GB"/>
        </a:p>
      </dgm:t>
    </dgm:pt>
    <dgm:pt modelId="{6A94C53A-0F1B-4A38-BB13-E31730C055D0}">
      <dgm:prSet phldrT="[Text]"/>
      <dgm:spPr>
        <a:noFill/>
        <a:ln>
          <a:noFill/>
        </a:ln>
      </dgm:spPr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Put</a:t>
          </a:r>
          <a:r>
            <a:rPr lang="en-GB" baseline="0" dirty="0">
              <a:solidFill>
                <a:schemeClr val="accent1">
                  <a:lumMod val="75000"/>
                </a:schemeClr>
              </a:solidFill>
            </a:rPr>
            <a:t> on EOL register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C9B7AC04-D466-4C83-A493-EED3635C6D0F}" type="parTrans" cxnId="{6E5108A2-763D-4C26-9708-AF341127109F}">
      <dgm:prSet/>
      <dgm:spPr/>
      <dgm:t>
        <a:bodyPr/>
        <a:lstStyle/>
        <a:p>
          <a:endParaRPr lang="en-GB"/>
        </a:p>
      </dgm:t>
    </dgm:pt>
    <dgm:pt modelId="{EA4BE187-0E49-461B-888C-76511D3B7CDF}" type="sibTrans" cxnId="{6E5108A2-763D-4C26-9708-AF341127109F}">
      <dgm:prSet/>
      <dgm:spPr/>
      <dgm:t>
        <a:bodyPr/>
        <a:lstStyle/>
        <a:p>
          <a:endParaRPr lang="en-GB"/>
        </a:p>
      </dgm:t>
    </dgm:pt>
    <dgm:pt modelId="{18E1A0DD-50BD-47DA-B303-26FCD42A6546}">
      <dgm:prSet phldrT="[Text]"/>
      <dgm:spPr/>
      <dgm:t>
        <a:bodyPr/>
        <a:lstStyle/>
        <a:p>
          <a:r>
            <a:rPr lang="en-GB" dirty="0"/>
            <a:t>Complete EMIS </a:t>
          </a:r>
          <a:r>
            <a:rPr lang="en-GB" dirty="0" smtClean="0"/>
            <a:t>EOL template</a:t>
          </a:r>
          <a:endParaRPr lang="en-GB" dirty="0"/>
        </a:p>
      </dgm:t>
    </dgm:pt>
    <dgm:pt modelId="{6C33F99D-462C-483A-A749-1CC91F694A58}" type="parTrans" cxnId="{44777B19-DFBC-4DDD-8E31-92CA731D9451}">
      <dgm:prSet/>
      <dgm:spPr/>
      <dgm:t>
        <a:bodyPr/>
        <a:lstStyle/>
        <a:p>
          <a:endParaRPr lang="en-GB"/>
        </a:p>
      </dgm:t>
    </dgm:pt>
    <dgm:pt modelId="{51BEA8FF-FDA6-4E06-BCA9-48A94D2121EF}" type="sibTrans" cxnId="{44777B19-DFBC-4DDD-8E31-92CA731D9451}">
      <dgm:prSet/>
      <dgm:spPr/>
      <dgm:t>
        <a:bodyPr/>
        <a:lstStyle/>
        <a:p>
          <a:endParaRPr lang="en-GB"/>
        </a:p>
      </dgm:t>
    </dgm:pt>
    <dgm:pt modelId="{91CCB822-57BC-4D74-AF1F-A2B98D9664D5}">
      <dgm:prSet phldrT="[Text]"/>
      <dgm:spPr/>
      <dgm:t>
        <a:bodyPr/>
        <a:lstStyle/>
        <a:p>
          <a:r>
            <a:rPr lang="en-GB" dirty="0" smtClean="0"/>
            <a:t>PCP </a:t>
          </a:r>
          <a:r>
            <a:rPr lang="en-GB" dirty="0"/>
            <a:t>– Merged EMIS document</a:t>
          </a:r>
        </a:p>
      </dgm:t>
    </dgm:pt>
    <dgm:pt modelId="{EBB959C7-DFB8-4D0C-A868-E9591279A2DB}" type="parTrans" cxnId="{2C4956C4-8101-47C8-A111-0F2C3CEE3A7E}">
      <dgm:prSet/>
      <dgm:spPr/>
      <dgm:t>
        <a:bodyPr/>
        <a:lstStyle/>
        <a:p>
          <a:endParaRPr lang="en-GB"/>
        </a:p>
      </dgm:t>
    </dgm:pt>
    <dgm:pt modelId="{7B8E802F-8FB5-4DAB-A4D7-2670A7F74CA5}" type="sibTrans" cxnId="{2C4956C4-8101-47C8-A111-0F2C3CEE3A7E}">
      <dgm:prSet/>
      <dgm:spPr/>
      <dgm:t>
        <a:bodyPr/>
        <a:lstStyle/>
        <a:p>
          <a:endParaRPr lang="en-GB"/>
        </a:p>
      </dgm:t>
    </dgm:pt>
    <dgm:pt modelId="{0507D16F-95C5-4136-88B1-856A87949E04}">
      <dgm:prSet phldrT="[Text]"/>
      <dgm:spPr>
        <a:noFill/>
        <a:ln>
          <a:noFill/>
        </a:ln>
      </dgm:spPr>
      <dgm:t>
        <a:bodyPr/>
        <a:lstStyle/>
        <a:p>
          <a:r>
            <a:rPr lang="en-GB" dirty="0" smtClean="0"/>
            <a:t>Register NWA</a:t>
          </a:r>
          <a:r>
            <a:rPr lang="en-GB" baseline="0" dirty="0" smtClean="0"/>
            <a:t>S/OOH</a:t>
          </a:r>
          <a:endParaRPr lang="en-GB" dirty="0"/>
        </a:p>
      </dgm:t>
    </dgm:pt>
    <dgm:pt modelId="{977E2624-42BC-4747-8464-2A2C089EBF90}" type="parTrans" cxnId="{F0ABC843-4DD2-46BF-8D7B-F032BFDE5D83}">
      <dgm:prSet/>
      <dgm:spPr/>
      <dgm:t>
        <a:bodyPr/>
        <a:lstStyle/>
        <a:p>
          <a:endParaRPr lang="en-GB"/>
        </a:p>
      </dgm:t>
    </dgm:pt>
    <dgm:pt modelId="{8D98607F-450C-4107-B8AD-160F98181EEA}" type="sibTrans" cxnId="{F0ABC843-4DD2-46BF-8D7B-F032BFDE5D83}">
      <dgm:prSet/>
      <dgm:spPr/>
      <dgm:t>
        <a:bodyPr/>
        <a:lstStyle/>
        <a:p>
          <a:endParaRPr lang="en-GB"/>
        </a:p>
      </dgm:t>
    </dgm:pt>
    <dgm:pt modelId="{069A2F07-86A0-48BD-A8BA-0D0B9B5F7E63}">
      <dgm:prSet phldrT="[Text]"/>
      <dgm:spPr/>
      <dgm:t>
        <a:bodyPr/>
        <a:lstStyle/>
        <a:p>
          <a:r>
            <a:rPr lang="en-GB" dirty="0"/>
            <a:t>Patient given copy</a:t>
          </a:r>
        </a:p>
      </dgm:t>
    </dgm:pt>
    <dgm:pt modelId="{63998959-56C6-4F2B-B50D-BDC7FD548CE2}" type="parTrans" cxnId="{AC4398D0-F77E-4296-B723-95A9898D716B}">
      <dgm:prSet/>
      <dgm:spPr/>
      <dgm:t>
        <a:bodyPr/>
        <a:lstStyle/>
        <a:p>
          <a:endParaRPr lang="en-GB"/>
        </a:p>
      </dgm:t>
    </dgm:pt>
    <dgm:pt modelId="{3F831664-BB65-436A-A254-7FE5F1AE29BE}" type="sibTrans" cxnId="{AC4398D0-F77E-4296-B723-95A9898D716B}">
      <dgm:prSet/>
      <dgm:spPr/>
      <dgm:t>
        <a:bodyPr/>
        <a:lstStyle/>
        <a:p>
          <a:endParaRPr lang="en-GB"/>
        </a:p>
      </dgm:t>
    </dgm:pt>
    <dgm:pt modelId="{93EA0D3E-BBE5-46E7-AFB4-F2C081CA78DC}">
      <dgm:prSet phldrT="[Text]"/>
      <dgm:spPr/>
      <dgm:t>
        <a:bodyPr/>
        <a:lstStyle/>
        <a:p>
          <a:r>
            <a:rPr lang="en-GB" dirty="0"/>
            <a:t>Coding feeds to BI</a:t>
          </a:r>
        </a:p>
      </dgm:t>
    </dgm:pt>
    <dgm:pt modelId="{A3E3E663-588B-4E75-B8C8-25C725B09C6F}" type="parTrans" cxnId="{11D5639E-DC15-43F0-9EFF-81323E0A9831}">
      <dgm:prSet/>
      <dgm:spPr/>
      <dgm:t>
        <a:bodyPr/>
        <a:lstStyle/>
        <a:p>
          <a:endParaRPr lang="en-GB"/>
        </a:p>
      </dgm:t>
    </dgm:pt>
    <dgm:pt modelId="{4572CD0B-6E07-4D7B-B818-6B3BB9113920}" type="sibTrans" cxnId="{11D5639E-DC15-43F0-9EFF-81323E0A9831}">
      <dgm:prSet/>
      <dgm:spPr/>
      <dgm:t>
        <a:bodyPr/>
        <a:lstStyle/>
        <a:p>
          <a:endParaRPr lang="en-GB"/>
        </a:p>
      </dgm:t>
    </dgm:pt>
    <dgm:pt modelId="{6F8522D6-F7E6-4EC0-8E2F-98B9F4F0A63B}" type="pres">
      <dgm:prSet presAssocID="{C3A4A710-FEFA-4DF2-8B3D-A6AA890610A4}" presName="CompostProcess" presStyleCnt="0">
        <dgm:presLayoutVars>
          <dgm:dir/>
          <dgm:resizeHandles val="exact"/>
        </dgm:presLayoutVars>
      </dgm:prSet>
      <dgm:spPr/>
    </dgm:pt>
    <dgm:pt modelId="{BCE1894D-BC1D-4681-BFB2-7B92651D41A2}" type="pres">
      <dgm:prSet presAssocID="{C3A4A710-FEFA-4DF2-8B3D-A6AA890610A4}" presName="arrow" presStyleLbl="bgShp" presStyleIdx="0" presStyleCnt="1" custScaleX="110589" custLinFactNeighborX="1618" custLinFactNeighborY="1900"/>
      <dgm:spPr>
        <a:solidFill>
          <a:schemeClr val="accent1">
            <a:lumMod val="75000"/>
          </a:schemeClr>
        </a:solidFill>
      </dgm:spPr>
    </dgm:pt>
    <dgm:pt modelId="{1ED52994-67D9-47D0-A4AA-9C2205A79908}" type="pres">
      <dgm:prSet presAssocID="{C3A4A710-FEFA-4DF2-8B3D-A6AA890610A4}" presName="linearProcess" presStyleCnt="0"/>
      <dgm:spPr/>
    </dgm:pt>
    <dgm:pt modelId="{18327DC3-3545-4492-B22F-87835F87F1CD}" type="pres">
      <dgm:prSet presAssocID="{EC7A4210-4A76-479C-A8F3-2A57FE5F3F54}" presName="textNode" presStyleLbl="node1" presStyleIdx="0" presStyleCnt="7" custScaleX="53244" custScaleY="63404" custLinFactX="2305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A5801-CBA4-45B8-B52E-C85C35AF1203}" type="pres">
      <dgm:prSet presAssocID="{3D621DCA-18E9-49D2-B4BE-705145C213FF}" presName="sibTrans" presStyleCnt="0"/>
      <dgm:spPr/>
    </dgm:pt>
    <dgm:pt modelId="{0EB31717-1098-4993-AFB8-E4275B9755D9}" type="pres">
      <dgm:prSet presAssocID="{6A94C53A-0F1B-4A38-BB13-E31730C055D0}" presName="textNode" presStyleLbl="node1" presStyleIdx="1" presStyleCnt="7" custScaleX="53244" custScaleY="63404" custLinFactX="31806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785056-BF30-4F21-A603-5E8BD2D78B45}" type="pres">
      <dgm:prSet presAssocID="{EA4BE187-0E49-461B-888C-76511D3B7CDF}" presName="sibTrans" presStyleCnt="0"/>
      <dgm:spPr/>
    </dgm:pt>
    <dgm:pt modelId="{92A2B9E8-8223-4B03-8EEF-56EAAE60669C}" type="pres">
      <dgm:prSet presAssocID="{18E1A0DD-50BD-47DA-B303-26FCD42A6546}" presName="textNode" presStyleLbl="node1" presStyleIdx="2" presStyleCnt="7" custScaleX="53244" custScaleY="63404" custLinFactX="3800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F35EF-D94F-4C7C-9A57-8959F3C02E14}" type="pres">
      <dgm:prSet presAssocID="{51BEA8FF-FDA6-4E06-BCA9-48A94D2121EF}" presName="sibTrans" presStyleCnt="0"/>
      <dgm:spPr/>
    </dgm:pt>
    <dgm:pt modelId="{313B9F38-B825-4A75-805D-DEC06E35914A}" type="pres">
      <dgm:prSet presAssocID="{91CCB822-57BC-4D74-AF1F-A2B98D9664D5}" presName="textNode" presStyleLbl="node1" presStyleIdx="3" presStyleCnt="7" custScaleX="53244" custScaleY="63404" custLinFactX="48688" custLinFactNeighborX="100000" custLinFactNeighborY="-4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1BB56-C283-43B7-B840-CDBB0BD92E64}" type="pres">
      <dgm:prSet presAssocID="{7B8E802F-8FB5-4DAB-A4D7-2670A7F74CA5}" presName="sibTrans" presStyleCnt="0"/>
      <dgm:spPr/>
    </dgm:pt>
    <dgm:pt modelId="{E8C46297-63DF-450A-AC47-369727002761}" type="pres">
      <dgm:prSet presAssocID="{0507D16F-95C5-4136-88B1-856A87949E04}" presName="textNode" presStyleLbl="node1" presStyleIdx="4" presStyleCnt="7" custScaleX="53244" custScaleY="63404" custLinFactNeighborX="-61476" custLinFactNeighborY="-93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37BBE-8573-4DF4-943A-6F7AE1DB00EC}" type="pres">
      <dgm:prSet presAssocID="{8D98607F-450C-4107-B8AD-160F98181EEA}" presName="sibTrans" presStyleCnt="0"/>
      <dgm:spPr/>
    </dgm:pt>
    <dgm:pt modelId="{0C48C886-21B5-466F-996C-B7A2438A4C94}" type="pres">
      <dgm:prSet presAssocID="{069A2F07-86A0-48BD-A8BA-0D0B9B5F7E63}" presName="textNode" presStyleLbl="node1" presStyleIdx="5" presStyleCnt="7" custScaleX="53244" custScaleY="63404" custLinFactX="787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76D5A-7E4F-4F35-9D48-91E6789FE550}" type="pres">
      <dgm:prSet presAssocID="{3F831664-BB65-436A-A254-7FE5F1AE29BE}" presName="sibTrans" presStyleCnt="0"/>
      <dgm:spPr/>
    </dgm:pt>
    <dgm:pt modelId="{E75DACDB-82D7-45A8-A46C-4F87252BD88E}" type="pres">
      <dgm:prSet presAssocID="{93EA0D3E-BBE5-46E7-AFB4-F2C081CA78DC}" presName="textNode" presStyleLbl="node1" presStyleIdx="6" presStyleCnt="7" custScaleX="53244" custScaleY="63404" custLinFactX="-48319" custLinFactNeighborX="-100000" custLinFactNeighborY="67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4398D0-F77E-4296-B723-95A9898D716B}" srcId="{C3A4A710-FEFA-4DF2-8B3D-A6AA890610A4}" destId="{069A2F07-86A0-48BD-A8BA-0D0B9B5F7E63}" srcOrd="5" destOrd="0" parTransId="{63998959-56C6-4F2B-B50D-BDC7FD548CE2}" sibTransId="{3F831664-BB65-436A-A254-7FE5F1AE29BE}"/>
    <dgm:cxn modelId="{265F1183-4F5D-46E5-9798-F12319461411}" type="presOf" srcId="{18E1A0DD-50BD-47DA-B303-26FCD42A6546}" destId="{92A2B9E8-8223-4B03-8EEF-56EAAE60669C}" srcOrd="0" destOrd="0" presId="urn:microsoft.com/office/officeart/2005/8/layout/hProcess9"/>
    <dgm:cxn modelId="{7668D48B-4601-4A53-9BA6-7F7EF1FC9973}" type="presOf" srcId="{0507D16F-95C5-4136-88B1-856A87949E04}" destId="{E8C46297-63DF-450A-AC47-369727002761}" srcOrd="0" destOrd="0" presId="urn:microsoft.com/office/officeart/2005/8/layout/hProcess9"/>
    <dgm:cxn modelId="{2C4956C4-8101-47C8-A111-0F2C3CEE3A7E}" srcId="{C3A4A710-FEFA-4DF2-8B3D-A6AA890610A4}" destId="{91CCB822-57BC-4D74-AF1F-A2B98D9664D5}" srcOrd="3" destOrd="0" parTransId="{EBB959C7-DFB8-4D0C-A868-E9591279A2DB}" sibTransId="{7B8E802F-8FB5-4DAB-A4D7-2670A7F74CA5}"/>
    <dgm:cxn modelId="{44777B19-DFBC-4DDD-8E31-92CA731D9451}" srcId="{C3A4A710-FEFA-4DF2-8B3D-A6AA890610A4}" destId="{18E1A0DD-50BD-47DA-B303-26FCD42A6546}" srcOrd="2" destOrd="0" parTransId="{6C33F99D-462C-483A-A749-1CC91F694A58}" sibTransId="{51BEA8FF-FDA6-4E06-BCA9-48A94D2121EF}"/>
    <dgm:cxn modelId="{09FE8292-65E4-4842-9AD5-65D9BDE8D3A3}" srcId="{C3A4A710-FEFA-4DF2-8B3D-A6AA890610A4}" destId="{EC7A4210-4A76-479C-A8F3-2A57FE5F3F54}" srcOrd="0" destOrd="0" parTransId="{64B54DD1-C9AB-4682-BD5A-20DDE969D7A8}" sibTransId="{3D621DCA-18E9-49D2-B4BE-705145C213FF}"/>
    <dgm:cxn modelId="{9B6BEDB6-E7F4-4C37-BFCB-704B14AC4CCF}" type="presOf" srcId="{91CCB822-57BC-4D74-AF1F-A2B98D9664D5}" destId="{313B9F38-B825-4A75-805D-DEC06E35914A}" srcOrd="0" destOrd="0" presId="urn:microsoft.com/office/officeart/2005/8/layout/hProcess9"/>
    <dgm:cxn modelId="{7B3EED40-1AF8-459D-9BFA-6C47B9BFF77A}" type="presOf" srcId="{069A2F07-86A0-48BD-A8BA-0D0B9B5F7E63}" destId="{0C48C886-21B5-466F-996C-B7A2438A4C94}" srcOrd="0" destOrd="0" presId="urn:microsoft.com/office/officeart/2005/8/layout/hProcess9"/>
    <dgm:cxn modelId="{8071E005-7F1B-4A21-8448-0C0E9DAB4DE6}" type="presOf" srcId="{EC7A4210-4A76-479C-A8F3-2A57FE5F3F54}" destId="{18327DC3-3545-4492-B22F-87835F87F1CD}" srcOrd="0" destOrd="0" presId="urn:microsoft.com/office/officeart/2005/8/layout/hProcess9"/>
    <dgm:cxn modelId="{6E5108A2-763D-4C26-9708-AF341127109F}" srcId="{C3A4A710-FEFA-4DF2-8B3D-A6AA890610A4}" destId="{6A94C53A-0F1B-4A38-BB13-E31730C055D0}" srcOrd="1" destOrd="0" parTransId="{C9B7AC04-D466-4C83-A493-EED3635C6D0F}" sibTransId="{EA4BE187-0E49-461B-888C-76511D3B7CDF}"/>
    <dgm:cxn modelId="{F0ABC843-4DD2-46BF-8D7B-F032BFDE5D83}" srcId="{C3A4A710-FEFA-4DF2-8B3D-A6AA890610A4}" destId="{0507D16F-95C5-4136-88B1-856A87949E04}" srcOrd="4" destOrd="0" parTransId="{977E2624-42BC-4747-8464-2A2C089EBF90}" sibTransId="{8D98607F-450C-4107-B8AD-160F98181EEA}"/>
    <dgm:cxn modelId="{B29534E2-7F4D-4479-BF7D-3ECCDF92D914}" type="presOf" srcId="{6A94C53A-0F1B-4A38-BB13-E31730C055D0}" destId="{0EB31717-1098-4993-AFB8-E4275B9755D9}" srcOrd="0" destOrd="0" presId="urn:microsoft.com/office/officeart/2005/8/layout/hProcess9"/>
    <dgm:cxn modelId="{158B7357-E396-49D2-8185-DF4F06191899}" type="presOf" srcId="{93EA0D3E-BBE5-46E7-AFB4-F2C081CA78DC}" destId="{E75DACDB-82D7-45A8-A46C-4F87252BD88E}" srcOrd="0" destOrd="0" presId="urn:microsoft.com/office/officeart/2005/8/layout/hProcess9"/>
    <dgm:cxn modelId="{11D5639E-DC15-43F0-9EFF-81323E0A9831}" srcId="{C3A4A710-FEFA-4DF2-8B3D-A6AA890610A4}" destId="{93EA0D3E-BBE5-46E7-AFB4-F2C081CA78DC}" srcOrd="6" destOrd="0" parTransId="{A3E3E663-588B-4E75-B8C8-25C725B09C6F}" sibTransId="{4572CD0B-6E07-4D7B-B818-6B3BB9113920}"/>
    <dgm:cxn modelId="{113F8308-1743-4E70-AB87-785137B1A8CD}" type="presOf" srcId="{C3A4A710-FEFA-4DF2-8B3D-A6AA890610A4}" destId="{6F8522D6-F7E6-4EC0-8E2F-98B9F4F0A63B}" srcOrd="0" destOrd="0" presId="urn:microsoft.com/office/officeart/2005/8/layout/hProcess9"/>
    <dgm:cxn modelId="{E4E45CE3-1057-47BD-AD61-AC6B01014AE6}" type="presParOf" srcId="{6F8522D6-F7E6-4EC0-8E2F-98B9F4F0A63B}" destId="{BCE1894D-BC1D-4681-BFB2-7B92651D41A2}" srcOrd="0" destOrd="0" presId="urn:microsoft.com/office/officeart/2005/8/layout/hProcess9"/>
    <dgm:cxn modelId="{2652734E-1A91-4838-8F24-20C7E3FCA22E}" type="presParOf" srcId="{6F8522D6-F7E6-4EC0-8E2F-98B9F4F0A63B}" destId="{1ED52994-67D9-47D0-A4AA-9C2205A79908}" srcOrd="1" destOrd="0" presId="urn:microsoft.com/office/officeart/2005/8/layout/hProcess9"/>
    <dgm:cxn modelId="{C6498BCF-70E6-4701-9958-A868BBAA56AD}" type="presParOf" srcId="{1ED52994-67D9-47D0-A4AA-9C2205A79908}" destId="{18327DC3-3545-4492-B22F-87835F87F1CD}" srcOrd="0" destOrd="0" presId="urn:microsoft.com/office/officeart/2005/8/layout/hProcess9"/>
    <dgm:cxn modelId="{AA869DF3-46AC-4AA5-8CC7-149991E4A5B9}" type="presParOf" srcId="{1ED52994-67D9-47D0-A4AA-9C2205A79908}" destId="{8F7A5801-CBA4-45B8-B52E-C85C35AF1203}" srcOrd="1" destOrd="0" presId="urn:microsoft.com/office/officeart/2005/8/layout/hProcess9"/>
    <dgm:cxn modelId="{58781A05-766C-4DF9-BD90-599425F50A0E}" type="presParOf" srcId="{1ED52994-67D9-47D0-A4AA-9C2205A79908}" destId="{0EB31717-1098-4993-AFB8-E4275B9755D9}" srcOrd="2" destOrd="0" presId="urn:microsoft.com/office/officeart/2005/8/layout/hProcess9"/>
    <dgm:cxn modelId="{50416271-4707-4D53-8964-055C65168292}" type="presParOf" srcId="{1ED52994-67D9-47D0-A4AA-9C2205A79908}" destId="{D2785056-BF30-4F21-A603-5E8BD2D78B45}" srcOrd="3" destOrd="0" presId="urn:microsoft.com/office/officeart/2005/8/layout/hProcess9"/>
    <dgm:cxn modelId="{5B0F5E6F-B59C-4F36-A8CF-60C373E2CACA}" type="presParOf" srcId="{1ED52994-67D9-47D0-A4AA-9C2205A79908}" destId="{92A2B9E8-8223-4B03-8EEF-56EAAE60669C}" srcOrd="4" destOrd="0" presId="urn:microsoft.com/office/officeart/2005/8/layout/hProcess9"/>
    <dgm:cxn modelId="{C86C4CAE-363B-4763-B217-CA21EF1E9DBC}" type="presParOf" srcId="{1ED52994-67D9-47D0-A4AA-9C2205A79908}" destId="{29CF35EF-D94F-4C7C-9A57-8959F3C02E14}" srcOrd="5" destOrd="0" presId="urn:microsoft.com/office/officeart/2005/8/layout/hProcess9"/>
    <dgm:cxn modelId="{3D268F66-7437-4AEE-AAED-1ED8FF1618CA}" type="presParOf" srcId="{1ED52994-67D9-47D0-A4AA-9C2205A79908}" destId="{313B9F38-B825-4A75-805D-DEC06E35914A}" srcOrd="6" destOrd="0" presId="urn:microsoft.com/office/officeart/2005/8/layout/hProcess9"/>
    <dgm:cxn modelId="{8F127F32-ADE6-48A6-BFB6-49A097A752C1}" type="presParOf" srcId="{1ED52994-67D9-47D0-A4AA-9C2205A79908}" destId="{9D91BB56-C283-43B7-B840-CDBB0BD92E64}" srcOrd="7" destOrd="0" presId="urn:microsoft.com/office/officeart/2005/8/layout/hProcess9"/>
    <dgm:cxn modelId="{A3AF9F04-D724-4DA3-87D7-1A47B5B19C7A}" type="presParOf" srcId="{1ED52994-67D9-47D0-A4AA-9C2205A79908}" destId="{E8C46297-63DF-450A-AC47-369727002761}" srcOrd="8" destOrd="0" presId="urn:microsoft.com/office/officeart/2005/8/layout/hProcess9"/>
    <dgm:cxn modelId="{632BB0E2-9B6F-47B5-A629-9EDBD86E07A2}" type="presParOf" srcId="{1ED52994-67D9-47D0-A4AA-9C2205A79908}" destId="{2D237BBE-8573-4DF4-943A-6F7AE1DB00EC}" srcOrd="9" destOrd="0" presId="urn:microsoft.com/office/officeart/2005/8/layout/hProcess9"/>
    <dgm:cxn modelId="{C2EFC485-EB40-4328-9931-2DBB66EFD1E5}" type="presParOf" srcId="{1ED52994-67D9-47D0-A4AA-9C2205A79908}" destId="{0C48C886-21B5-466F-996C-B7A2438A4C94}" srcOrd="10" destOrd="0" presId="urn:microsoft.com/office/officeart/2005/8/layout/hProcess9"/>
    <dgm:cxn modelId="{5DB3D9EE-A574-4EA5-99BB-07F92AD5A163}" type="presParOf" srcId="{1ED52994-67D9-47D0-A4AA-9C2205A79908}" destId="{4F376D5A-7E4F-4F35-9D48-91E6789FE550}" srcOrd="11" destOrd="0" presId="urn:microsoft.com/office/officeart/2005/8/layout/hProcess9"/>
    <dgm:cxn modelId="{3975EBA7-4744-4D3C-9845-50E55FDFAF07}" type="presParOf" srcId="{1ED52994-67D9-47D0-A4AA-9C2205A79908}" destId="{E75DACDB-82D7-45A8-A46C-4F87252BD88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4A710-FEFA-4DF2-8B3D-A6AA890610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C7A4210-4A76-479C-A8F3-2A57FE5F3F54}">
      <dgm:prSet phldrT="[Text]"/>
      <dgm:spPr/>
      <dgm:t>
        <a:bodyPr/>
        <a:lstStyle/>
        <a:p>
          <a:r>
            <a:rPr lang="en-GB" dirty="0"/>
            <a:t>Patient in last months of life</a:t>
          </a:r>
        </a:p>
      </dgm:t>
    </dgm:pt>
    <dgm:pt modelId="{64B54DD1-C9AB-4682-BD5A-20DDE969D7A8}" type="parTrans" cxnId="{09FE8292-65E4-4842-9AD5-65D9BDE8D3A3}">
      <dgm:prSet/>
      <dgm:spPr/>
      <dgm:t>
        <a:bodyPr/>
        <a:lstStyle/>
        <a:p>
          <a:endParaRPr lang="en-GB"/>
        </a:p>
      </dgm:t>
    </dgm:pt>
    <dgm:pt modelId="{3D621DCA-18E9-49D2-B4BE-705145C213FF}" type="sibTrans" cxnId="{09FE8292-65E4-4842-9AD5-65D9BDE8D3A3}">
      <dgm:prSet/>
      <dgm:spPr/>
      <dgm:t>
        <a:bodyPr/>
        <a:lstStyle/>
        <a:p>
          <a:endParaRPr lang="en-GB"/>
        </a:p>
      </dgm:t>
    </dgm:pt>
    <dgm:pt modelId="{6A94C53A-0F1B-4A38-BB13-E31730C055D0}">
      <dgm:prSet phldrT="[Text]"/>
      <dgm:spPr>
        <a:noFill/>
        <a:ln>
          <a:noFill/>
        </a:ln>
      </dgm:spPr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Put</a:t>
          </a:r>
          <a:r>
            <a:rPr lang="en-GB" baseline="0" dirty="0">
              <a:solidFill>
                <a:schemeClr val="accent1">
                  <a:lumMod val="75000"/>
                </a:schemeClr>
              </a:solidFill>
            </a:rPr>
            <a:t> on EOL register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C9B7AC04-D466-4C83-A493-EED3635C6D0F}" type="parTrans" cxnId="{6E5108A2-763D-4C26-9708-AF341127109F}">
      <dgm:prSet/>
      <dgm:spPr/>
      <dgm:t>
        <a:bodyPr/>
        <a:lstStyle/>
        <a:p>
          <a:endParaRPr lang="en-GB"/>
        </a:p>
      </dgm:t>
    </dgm:pt>
    <dgm:pt modelId="{EA4BE187-0E49-461B-888C-76511D3B7CDF}" type="sibTrans" cxnId="{6E5108A2-763D-4C26-9708-AF341127109F}">
      <dgm:prSet/>
      <dgm:spPr/>
      <dgm:t>
        <a:bodyPr/>
        <a:lstStyle/>
        <a:p>
          <a:endParaRPr lang="en-GB"/>
        </a:p>
      </dgm:t>
    </dgm:pt>
    <dgm:pt modelId="{18E1A0DD-50BD-47DA-B303-26FCD42A6546}">
      <dgm:prSet phldrT="[Text]"/>
      <dgm:spPr>
        <a:noFill/>
        <a:ln>
          <a:noFill/>
        </a:ln>
      </dgm:spPr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Complete EMIS </a:t>
          </a:r>
          <a:r>
            <a:rPr lang="en-GB" dirty="0" smtClean="0">
              <a:solidFill>
                <a:schemeClr val="accent1">
                  <a:lumMod val="75000"/>
                </a:schemeClr>
              </a:solidFill>
            </a:rPr>
            <a:t>EOL template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6C33F99D-462C-483A-A749-1CC91F694A58}" type="parTrans" cxnId="{44777B19-DFBC-4DDD-8E31-92CA731D9451}">
      <dgm:prSet/>
      <dgm:spPr/>
      <dgm:t>
        <a:bodyPr/>
        <a:lstStyle/>
        <a:p>
          <a:endParaRPr lang="en-GB"/>
        </a:p>
      </dgm:t>
    </dgm:pt>
    <dgm:pt modelId="{51BEA8FF-FDA6-4E06-BCA9-48A94D2121EF}" type="sibTrans" cxnId="{44777B19-DFBC-4DDD-8E31-92CA731D9451}">
      <dgm:prSet/>
      <dgm:spPr/>
      <dgm:t>
        <a:bodyPr/>
        <a:lstStyle/>
        <a:p>
          <a:endParaRPr lang="en-GB"/>
        </a:p>
      </dgm:t>
    </dgm:pt>
    <dgm:pt modelId="{91CCB822-57BC-4D74-AF1F-A2B98D9664D5}">
      <dgm:prSet phldrT="[Text]"/>
      <dgm:spPr/>
      <dgm:t>
        <a:bodyPr/>
        <a:lstStyle/>
        <a:p>
          <a:r>
            <a:rPr lang="en-GB" dirty="0" smtClean="0"/>
            <a:t>PCP </a:t>
          </a:r>
          <a:r>
            <a:rPr lang="en-GB" dirty="0"/>
            <a:t>– Merged EMIS document</a:t>
          </a:r>
        </a:p>
      </dgm:t>
    </dgm:pt>
    <dgm:pt modelId="{EBB959C7-DFB8-4D0C-A868-E9591279A2DB}" type="parTrans" cxnId="{2C4956C4-8101-47C8-A111-0F2C3CEE3A7E}">
      <dgm:prSet/>
      <dgm:spPr/>
      <dgm:t>
        <a:bodyPr/>
        <a:lstStyle/>
        <a:p>
          <a:endParaRPr lang="en-GB"/>
        </a:p>
      </dgm:t>
    </dgm:pt>
    <dgm:pt modelId="{7B8E802F-8FB5-4DAB-A4D7-2670A7F74CA5}" type="sibTrans" cxnId="{2C4956C4-8101-47C8-A111-0F2C3CEE3A7E}">
      <dgm:prSet/>
      <dgm:spPr/>
      <dgm:t>
        <a:bodyPr/>
        <a:lstStyle/>
        <a:p>
          <a:endParaRPr lang="en-GB"/>
        </a:p>
      </dgm:t>
    </dgm:pt>
    <dgm:pt modelId="{0507D16F-95C5-4136-88B1-856A87949E04}">
      <dgm:prSet phldrT="[Text]"/>
      <dgm:spPr>
        <a:noFill/>
        <a:ln>
          <a:noFill/>
        </a:ln>
      </dgm:spPr>
      <dgm:t>
        <a:bodyPr/>
        <a:lstStyle/>
        <a:p>
          <a:r>
            <a:rPr lang="en-GB" dirty="0" smtClean="0"/>
            <a:t>Register NWA</a:t>
          </a:r>
          <a:r>
            <a:rPr lang="en-GB" baseline="0" dirty="0" smtClean="0"/>
            <a:t>S/OOH</a:t>
          </a:r>
          <a:endParaRPr lang="en-GB" dirty="0"/>
        </a:p>
      </dgm:t>
    </dgm:pt>
    <dgm:pt modelId="{977E2624-42BC-4747-8464-2A2C089EBF90}" type="parTrans" cxnId="{F0ABC843-4DD2-46BF-8D7B-F032BFDE5D83}">
      <dgm:prSet/>
      <dgm:spPr/>
      <dgm:t>
        <a:bodyPr/>
        <a:lstStyle/>
        <a:p>
          <a:endParaRPr lang="en-GB"/>
        </a:p>
      </dgm:t>
    </dgm:pt>
    <dgm:pt modelId="{8D98607F-450C-4107-B8AD-160F98181EEA}" type="sibTrans" cxnId="{F0ABC843-4DD2-46BF-8D7B-F032BFDE5D83}">
      <dgm:prSet/>
      <dgm:spPr/>
      <dgm:t>
        <a:bodyPr/>
        <a:lstStyle/>
        <a:p>
          <a:endParaRPr lang="en-GB"/>
        </a:p>
      </dgm:t>
    </dgm:pt>
    <dgm:pt modelId="{069A2F07-86A0-48BD-A8BA-0D0B9B5F7E63}">
      <dgm:prSet phldrT="[Text]"/>
      <dgm:spPr/>
      <dgm:t>
        <a:bodyPr/>
        <a:lstStyle/>
        <a:p>
          <a:r>
            <a:rPr lang="en-GB" dirty="0"/>
            <a:t>Patient given copy</a:t>
          </a:r>
        </a:p>
      </dgm:t>
    </dgm:pt>
    <dgm:pt modelId="{63998959-56C6-4F2B-B50D-BDC7FD548CE2}" type="parTrans" cxnId="{AC4398D0-F77E-4296-B723-95A9898D716B}">
      <dgm:prSet/>
      <dgm:spPr/>
      <dgm:t>
        <a:bodyPr/>
        <a:lstStyle/>
        <a:p>
          <a:endParaRPr lang="en-GB"/>
        </a:p>
      </dgm:t>
    </dgm:pt>
    <dgm:pt modelId="{3F831664-BB65-436A-A254-7FE5F1AE29BE}" type="sibTrans" cxnId="{AC4398D0-F77E-4296-B723-95A9898D716B}">
      <dgm:prSet/>
      <dgm:spPr/>
      <dgm:t>
        <a:bodyPr/>
        <a:lstStyle/>
        <a:p>
          <a:endParaRPr lang="en-GB"/>
        </a:p>
      </dgm:t>
    </dgm:pt>
    <dgm:pt modelId="{93EA0D3E-BBE5-46E7-AFB4-F2C081CA78DC}">
      <dgm:prSet phldrT="[Text]"/>
      <dgm:spPr>
        <a:noFill/>
        <a:ln>
          <a:noFill/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Coding feeds to BI</a:t>
          </a:r>
        </a:p>
      </dgm:t>
    </dgm:pt>
    <dgm:pt modelId="{A3E3E663-588B-4E75-B8C8-25C725B09C6F}" type="parTrans" cxnId="{11D5639E-DC15-43F0-9EFF-81323E0A9831}">
      <dgm:prSet/>
      <dgm:spPr/>
      <dgm:t>
        <a:bodyPr/>
        <a:lstStyle/>
        <a:p>
          <a:endParaRPr lang="en-GB"/>
        </a:p>
      </dgm:t>
    </dgm:pt>
    <dgm:pt modelId="{4572CD0B-6E07-4D7B-B818-6B3BB9113920}" type="sibTrans" cxnId="{11D5639E-DC15-43F0-9EFF-81323E0A9831}">
      <dgm:prSet/>
      <dgm:spPr/>
      <dgm:t>
        <a:bodyPr/>
        <a:lstStyle/>
        <a:p>
          <a:endParaRPr lang="en-GB"/>
        </a:p>
      </dgm:t>
    </dgm:pt>
    <dgm:pt modelId="{6F8522D6-F7E6-4EC0-8E2F-98B9F4F0A63B}" type="pres">
      <dgm:prSet presAssocID="{C3A4A710-FEFA-4DF2-8B3D-A6AA890610A4}" presName="CompostProcess" presStyleCnt="0">
        <dgm:presLayoutVars>
          <dgm:dir/>
          <dgm:resizeHandles val="exact"/>
        </dgm:presLayoutVars>
      </dgm:prSet>
      <dgm:spPr/>
    </dgm:pt>
    <dgm:pt modelId="{BCE1894D-BC1D-4681-BFB2-7B92651D41A2}" type="pres">
      <dgm:prSet presAssocID="{C3A4A710-FEFA-4DF2-8B3D-A6AA890610A4}" presName="arrow" presStyleLbl="bgShp" presStyleIdx="0" presStyleCnt="1" custScaleX="110589" custLinFactNeighborX="1618" custLinFactNeighborY="1900"/>
      <dgm:spPr>
        <a:solidFill>
          <a:schemeClr val="accent1">
            <a:lumMod val="75000"/>
          </a:schemeClr>
        </a:solidFill>
      </dgm:spPr>
    </dgm:pt>
    <dgm:pt modelId="{1ED52994-67D9-47D0-A4AA-9C2205A79908}" type="pres">
      <dgm:prSet presAssocID="{C3A4A710-FEFA-4DF2-8B3D-A6AA890610A4}" presName="linearProcess" presStyleCnt="0"/>
      <dgm:spPr/>
    </dgm:pt>
    <dgm:pt modelId="{18327DC3-3545-4492-B22F-87835F87F1CD}" type="pres">
      <dgm:prSet presAssocID="{EC7A4210-4A76-479C-A8F3-2A57FE5F3F54}" presName="textNode" presStyleLbl="node1" presStyleIdx="0" presStyleCnt="7" custScaleX="53244" custScaleY="63404" custLinFactX="2305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A5801-CBA4-45B8-B52E-C85C35AF1203}" type="pres">
      <dgm:prSet presAssocID="{3D621DCA-18E9-49D2-B4BE-705145C213FF}" presName="sibTrans" presStyleCnt="0"/>
      <dgm:spPr/>
    </dgm:pt>
    <dgm:pt modelId="{0EB31717-1098-4993-AFB8-E4275B9755D9}" type="pres">
      <dgm:prSet presAssocID="{6A94C53A-0F1B-4A38-BB13-E31730C055D0}" presName="textNode" presStyleLbl="node1" presStyleIdx="1" presStyleCnt="7" custScaleX="53244" custScaleY="63404" custLinFactX="31806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785056-BF30-4F21-A603-5E8BD2D78B45}" type="pres">
      <dgm:prSet presAssocID="{EA4BE187-0E49-461B-888C-76511D3B7CDF}" presName="sibTrans" presStyleCnt="0"/>
      <dgm:spPr/>
    </dgm:pt>
    <dgm:pt modelId="{92A2B9E8-8223-4B03-8EEF-56EAAE60669C}" type="pres">
      <dgm:prSet presAssocID="{18E1A0DD-50BD-47DA-B303-26FCD42A6546}" presName="textNode" presStyleLbl="node1" presStyleIdx="2" presStyleCnt="7" custScaleX="53244" custScaleY="63404" custLinFactX="3800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F35EF-D94F-4C7C-9A57-8959F3C02E14}" type="pres">
      <dgm:prSet presAssocID="{51BEA8FF-FDA6-4E06-BCA9-48A94D2121EF}" presName="sibTrans" presStyleCnt="0"/>
      <dgm:spPr/>
    </dgm:pt>
    <dgm:pt modelId="{313B9F38-B825-4A75-805D-DEC06E35914A}" type="pres">
      <dgm:prSet presAssocID="{91CCB822-57BC-4D74-AF1F-A2B98D9664D5}" presName="textNode" presStyleLbl="node1" presStyleIdx="3" presStyleCnt="7" custScaleX="53244" custScaleY="63404" custLinFactX="48688" custLinFactNeighborX="100000" custLinFactNeighborY="-4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1BB56-C283-43B7-B840-CDBB0BD92E64}" type="pres">
      <dgm:prSet presAssocID="{7B8E802F-8FB5-4DAB-A4D7-2670A7F74CA5}" presName="sibTrans" presStyleCnt="0"/>
      <dgm:spPr/>
    </dgm:pt>
    <dgm:pt modelId="{E8C46297-63DF-450A-AC47-369727002761}" type="pres">
      <dgm:prSet presAssocID="{0507D16F-95C5-4136-88B1-856A87949E04}" presName="textNode" presStyleLbl="node1" presStyleIdx="4" presStyleCnt="7" custScaleX="53244" custScaleY="63404" custLinFactNeighborX="-61476" custLinFactNeighborY="-93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37BBE-8573-4DF4-943A-6F7AE1DB00EC}" type="pres">
      <dgm:prSet presAssocID="{8D98607F-450C-4107-B8AD-160F98181EEA}" presName="sibTrans" presStyleCnt="0"/>
      <dgm:spPr/>
    </dgm:pt>
    <dgm:pt modelId="{0C48C886-21B5-466F-996C-B7A2438A4C94}" type="pres">
      <dgm:prSet presAssocID="{069A2F07-86A0-48BD-A8BA-0D0B9B5F7E63}" presName="textNode" presStyleLbl="node1" presStyleIdx="5" presStyleCnt="7" custScaleX="53244" custScaleY="63404" custLinFactX="787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76D5A-7E4F-4F35-9D48-91E6789FE550}" type="pres">
      <dgm:prSet presAssocID="{3F831664-BB65-436A-A254-7FE5F1AE29BE}" presName="sibTrans" presStyleCnt="0"/>
      <dgm:spPr/>
    </dgm:pt>
    <dgm:pt modelId="{E75DACDB-82D7-45A8-A46C-4F87252BD88E}" type="pres">
      <dgm:prSet presAssocID="{93EA0D3E-BBE5-46E7-AFB4-F2C081CA78DC}" presName="textNode" presStyleLbl="node1" presStyleIdx="6" presStyleCnt="7" custScaleX="53244" custScaleY="63404" custLinFactX="-130786" custLinFactNeighborX="-200000" custLinFactNeighborY="936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4398D0-F77E-4296-B723-95A9898D716B}" srcId="{C3A4A710-FEFA-4DF2-8B3D-A6AA890610A4}" destId="{069A2F07-86A0-48BD-A8BA-0D0B9B5F7E63}" srcOrd="5" destOrd="0" parTransId="{63998959-56C6-4F2B-B50D-BDC7FD548CE2}" sibTransId="{3F831664-BB65-436A-A254-7FE5F1AE29BE}"/>
    <dgm:cxn modelId="{C963C8F0-B37A-4CE3-BE8A-597014E6C675}" type="presOf" srcId="{6A94C53A-0F1B-4A38-BB13-E31730C055D0}" destId="{0EB31717-1098-4993-AFB8-E4275B9755D9}" srcOrd="0" destOrd="0" presId="urn:microsoft.com/office/officeart/2005/8/layout/hProcess9"/>
    <dgm:cxn modelId="{2C4956C4-8101-47C8-A111-0F2C3CEE3A7E}" srcId="{C3A4A710-FEFA-4DF2-8B3D-A6AA890610A4}" destId="{91CCB822-57BC-4D74-AF1F-A2B98D9664D5}" srcOrd="3" destOrd="0" parTransId="{EBB959C7-DFB8-4D0C-A868-E9591279A2DB}" sibTransId="{7B8E802F-8FB5-4DAB-A4D7-2670A7F74CA5}"/>
    <dgm:cxn modelId="{4C126D4C-1E31-4A79-9A49-1DD6C4ECC62B}" type="presOf" srcId="{18E1A0DD-50BD-47DA-B303-26FCD42A6546}" destId="{92A2B9E8-8223-4B03-8EEF-56EAAE60669C}" srcOrd="0" destOrd="0" presId="urn:microsoft.com/office/officeart/2005/8/layout/hProcess9"/>
    <dgm:cxn modelId="{44777B19-DFBC-4DDD-8E31-92CA731D9451}" srcId="{C3A4A710-FEFA-4DF2-8B3D-A6AA890610A4}" destId="{18E1A0DD-50BD-47DA-B303-26FCD42A6546}" srcOrd="2" destOrd="0" parTransId="{6C33F99D-462C-483A-A749-1CC91F694A58}" sibTransId="{51BEA8FF-FDA6-4E06-BCA9-48A94D2121EF}"/>
    <dgm:cxn modelId="{02E5CCA5-8D30-469A-BBA6-9AFABCA3E11B}" type="presOf" srcId="{EC7A4210-4A76-479C-A8F3-2A57FE5F3F54}" destId="{18327DC3-3545-4492-B22F-87835F87F1CD}" srcOrd="0" destOrd="0" presId="urn:microsoft.com/office/officeart/2005/8/layout/hProcess9"/>
    <dgm:cxn modelId="{09FE8292-65E4-4842-9AD5-65D9BDE8D3A3}" srcId="{C3A4A710-FEFA-4DF2-8B3D-A6AA890610A4}" destId="{EC7A4210-4A76-479C-A8F3-2A57FE5F3F54}" srcOrd="0" destOrd="0" parTransId="{64B54DD1-C9AB-4682-BD5A-20DDE969D7A8}" sibTransId="{3D621DCA-18E9-49D2-B4BE-705145C213FF}"/>
    <dgm:cxn modelId="{82D0AD65-DEAE-4E0A-82F7-86C64513C7CC}" type="presOf" srcId="{93EA0D3E-BBE5-46E7-AFB4-F2C081CA78DC}" destId="{E75DACDB-82D7-45A8-A46C-4F87252BD88E}" srcOrd="0" destOrd="0" presId="urn:microsoft.com/office/officeart/2005/8/layout/hProcess9"/>
    <dgm:cxn modelId="{6E5108A2-763D-4C26-9708-AF341127109F}" srcId="{C3A4A710-FEFA-4DF2-8B3D-A6AA890610A4}" destId="{6A94C53A-0F1B-4A38-BB13-E31730C055D0}" srcOrd="1" destOrd="0" parTransId="{C9B7AC04-D466-4C83-A493-EED3635C6D0F}" sibTransId="{EA4BE187-0E49-461B-888C-76511D3B7CDF}"/>
    <dgm:cxn modelId="{F0ABC843-4DD2-46BF-8D7B-F032BFDE5D83}" srcId="{C3A4A710-FEFA-4DF2-8B3D-A6AA890610A4}" destId="{0507D16F-95C5-4136-88B1-856A87949E04}" srcOrd="4" destOrd="0" parTransId="{977E2624-42BC-4747-8464-2A2C089EBF90}" sibTransId="{8D98607F-450C-4107-B8AD-160F98181EEA}"/>
    <dgm:cxn modelId="{51F174F0-A27F-435C-B167-E7533245D2A6}" type="presOf" srcId="{069A2F07-86A0-48BD-A8BA-0D0B9B5F7E63}" destId="{0C48C886-21B5-466F-996C-B7A2438A4C94}" srcOrd="0" destOrd="0" presId="urn:microsoft.com/office/officeart/2005/8/layout/hProcess9"/>
    <dgm:cxn modelId="{AEC6650A-4F61-4FB5-8BFB-A10A52F265D0}" type="presOf" srcId="{C3A4A710-FEFA-4DF2-8B3D-A6AA890610A4}" destId="{6F8522D6-F7E6-4EC0-8E2F-98B9F4F0A63B}" srcOrd="0" destOrd="0" presId="urn:microsoft.com/office/officeart/2005/8/layout/hProcess9"/>
    <dgm:cxn modelId="{9686D759-CA09-4EAE-9638-5417E3231625}" type="presOf" srcId="{0507D16F-95C5-4136-88B1-856A87949E04}" destId="{E8C46297-63DF-450A-AC47-369727002761}" srcOrd="0" destOrd="0" presId="urn:microsoft.com/office/officeart/2005/8/layout/hProcess9"/>
    <dgm:cxn modelId="{250F430B-C4E0-4DA5-90AA-539649351F15}" type="presOf" srcId="{91CCB822-57BC-4D74-AF1F-A2B98D9664D5}" destId="{313B9F38-B825-4A75-805D-DEC06E35914A}" srcOrd="0" destOrd="0" presId="urn:microsoft.com/office/officeart/2005/8/layout/hProcess9"/>
    <dgm:cxn modelId="{11D5639E-DC15-43F0-9EFF-81323E0A9831}" srcId="{C3A4A710-FEFA-4DF2-8B3D-A6AA890610A4}" destId="{93EA0D3E-BBE5-46E7-AFB4-F2C081CA78DC}" srcOrd="6" destOrd="0" parTransId="{A3E3E663-588B-4E75-B8C8-25C725B09C6F}" sibTransId="{4572CD0B-6E07-4D7B-B818-6B3BB9113920}"/>
    <dgm:cxn modelId="{F5BA8B52-B8CA-4ED0-BC9D-2E32E84DAB73}" type="presParOf" srcId="{6F8522D6-F7E6-4EC0-8E2F-98B9F4F0A63B}" destId="{BCE1894D-BC1D-4681-BFB2-7B92651D41A2}" srcOrd="0" destOrd="0" presId="urn:microsoft.com/office/officeart/2005/8/layout/hProcess9"/>
    <dgm:cxn modelId="{19382F51-8315-4DAA-B6BA-F4AC09FD6D6F}" type="presParOf" srcId="{6F8522D6-F7E6-4EC0-8E2F-98B9F4F0A63B}" destId="{1ED52994-67D9-47D0-A4AA-9C2205A79908}" srcOrd="1" destOrd="0" presId="urn:microsoft.com/office/officeart/2005/8/layout/hProcess9"/>
    <dgm:cxn modelId="{56B14493-0844-45CB-AA54-8793303E535C}" type="presParOf" srcId="{1ED52994-67D9-47D0-A4AA-9C2205A79908}" destId="{18327DC3-3545-4492-B22F-87835F87F1CD}" srcOrd="0" destOrd="0" presId="urn:microsoft.com/office/officeart/2005/8/layout/hProcess9"/>
    <dgm:cxn modelId="{600E94D4-E1BD-4161-ACBF-091CF53CFB50}" type="presParOf" srcId="{1ED52994-67D9-47D0-A4AA-9C2205A79908}" destId="{8F7A5801-CBA4-45B8-B52E-C85C35AF1203}" srcOrd="1" destOrd="0" presId="urn:microsoft.com/office/officeart/2005/8/layout/hProcess9"/>
    <dgm:cxn modelId="{331B47A8-DFA2-4817-A1F0-2C97D637374F}" type="presParOf" srcId="{1ED52994-67D9-47D0-A4AA-9C2205A79908}" destId="{0EB31717-1098-4993-AFB8-E4275B9755D9}" srcOrd="2" destOrd="0" presId="urn:microsoft.com/office/officeart/2005/8/layout/hProcess9"/>
    <dgm:cxn modelId="{41B46F48-4794-44EA-BF65-28779D4E6DF8}" type="presParOf" srcId="{1ED52994-67D9-47D0-A4AA-9C2205A79908}" destId="{D2785056-BF30-4F21-A603-5E8BD2D78B45}" srcOrd="3" destOrd="0" presId="urn:microsoft.com/office/officeart/2005/8/layout/hProcess9"/>
    <dgm:cxn modelId="{362A1502-B258-4581-8A4D-8D18930B8658}" type="presParOf" srcId="{1ED52994-67D9-47D0-A4AA-9C2205A79908}" destId="{92A2B9E8-8223-4B03-8EEF-56EAAE60669C}" srcOrd="4" destOrd="0" presId="urn:microsoft.com/office/officeart/2005/8/layout/hProcess9"/>
    <dgm:cxn modelId="{FABE7130-A1EB-4B6F-A176-F4FB361F62EE}" type="presParOf" srcId="{1ED52994-67D9-47D0-A4AA-9C2205A79908}" destId="{29CF35EF-D94F-4C7C-9A57-8959F3C02E14}" srcOrd="5" destOrd="0" presId="urn:microsoft.com/office/officeart/2005/8/layout/hProcess9"/>
    <dgm:cxn modelId="{10BE63F9-8828-45E1-8462-678A39F903F4}" type="presParOf" srcId="{1ED52994-67D9-47D0-A4AA-9C2205A79908}" destId="{313B9F38-B825-4A75-805D-DEC06E35914A}" srcOrd="6" destOrd="0" presId="urn:microsoft.com/office/officeart/2005/8/layout/hProcess9"/>
    <dgm:cxn modelId="{35D5967F-F80F-441B-8A92-7E35BAE4DE20}" type="presParOf" srcId="{1ED52994-67D9-47D0-A4AA-9C2205A79908}" destId="{9D91BB56-C283-43B7-B840-CDBB0BD92E64}" srcOrd="7" destOrd="0" presId="urn:microsoft.com/office/officeart/2005/8/layout/hProcess9"/>
    <dgm:cxn modelId="{6F51710F-5E9A-4ADC-9F7B-F65F4E24F6A2}" type="presParOf" srcId="{1ED52994-67D9-47D0-A4AA-9C2205A79908}" destId="{E8C46297-63DF-450A-AC47-369727002761}" srcOrd="8" destOrd="0" presId="urn:microsoft.com/office/officeart/2005/8/layout/hProcess9"/>
    <dgm:cxn modelId="{40E0BB39-AFB3-4900-A630-81D74CC17ACF}" type="presParOf" srcId="{1ED52994-67D9-47D0-A4AA-9C2205A79908}" destId="{2D237BBE-8573-4DF4-943A-6F7AE1DB00EC}" srcOrd="9" destOrd="0" presId="urn:microsoft.com/office/officeart/2005/8/layout/hProcess9"/>
    <dgm:cxn modelId="{0DF6CDEB-1A1F-4A93-9CDE-1C66B054AAEF}" type="presParOf" srcId="{1ED52994-67D9-47D0-A4AA-9C2205A79908}" destId="{0C48C886-21B5-466F-996C-B7A2438A4C94}" srcOrd="10" destOrd="0" presId="urn:microsoft.com/office/officeart/2005/8/layout/hProcess9"/>
    <dgm:cxn modelId="{71154A1A-4A55-4701-AC08-97334122A96D}" type="presParOf" srcId="{1ED52994-67D9-47D0-A4AA-9C2205A79908}" destId="{4F376D5A-7E4F-4F35-9D48-91E6789FE550}" srcOrd="11" destOrd="0" presId="urn:microsoft.com/office/officeart/2005/8/layout/hProcess9"/>
    <dgm:cxn modelId="{BFBFAFFB-9E2D-4204-A6F6-23DA37AA280E}" type="presParOf" srcId="{1ED52994-67D9-47D0-A4AA-9C2205A79908}" destId="{E75DACDB-82D7-45A8-A46C-4F87252BD88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894D-BC1D-4681-BFB2-7B92651D41A2}">
      <dsp:nvSpPr>
        <dsp:cNvPr id="0" name=""/>
        <dsp:cNvSpPr/>
      </dsp:nvSpPr>
      <dsp:spPr>
        <a:xfrm>
          <a:off x="360042" y="0"/>
          <a:ext cx="7735877" cy="4525963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27DC3-3545-4492-B22F-87835F87F1CD}">
      <dsp:nvSpPr>
        <dsp:cNvPr id="0" name=""/>
        <dsp:cNvSpPr/>
      </dsp:nvSpPr>
      <dsp:spPr>
        <a:xfrm>
          <a:off x="565400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Patient in last months of life</a:t>
          </a:r>
        </a:p>
      </dsp:txBody>
      <dsp:txXfrm>
        <a:off x="619167" y="1670911"/>
        <a:ext cx="993898" cy="1040322"/>
      </dsp:txXfrm>
    </dsp:sp>
    <dsp:sp modelId="{0EB31717-1098-4993-AFB8-E4275B9755D9}">
      <dsp:nvSpPr>
        <dsp:cNvPr id="0" name=""/>
        <dsp:cNvSpPr/>
      </dsp:nvSpPr>
      <dsp:spPr>
        <a:xfrm>
          <a:off x="1933568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Put</a:t>
          </a:r>
          <a:r>
            <a:rPr lang="en-GB" sz="1400" kern="1200" baseline="0" dirty="0"/>
            <a:t> on EOL register</a:t>
          </a:r>
          <a:endParaRPr lang="en-GB" sz="1400" kern="1200" dirty="0"/>
        </a:p>
      </dsp:txBody>
      <dsp:txXfrm>
        <a:off x="1987335" y="1670911"/>
        <a:ext cx="993898" cy="1040322"/>
      </dsp:txXfrm>
    </dsp:sp>
    <dsp:sp modelId="{92A2B9E8-8223-4B03-8EEF-56EAAE60669C}">
      <dsp:nvSpPr>
        <dsp:cNvPr id="0" name=""/>
        <dsp:cNvSpPr/>
      </dsp:nvSpPr>
      <dsp:spPr>
        <a:xfrm>
          <a:off x="3248738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Complete EMIS </a:t>
          </a:r>
          <a:r>
            <a:rPr lang="en-GB" sz="1400" kern="1200" dirty="0" smtClean="0"/>
            <a:t>EOL template</a:t>
          </a:r>
          <a:endParaRPr lang="en-GB" sz="1400" kern="1200" dirty="0"/>
        </a:p>
      </dsp:txBody>
      <dsp:txXfrm>
        <a:off x="3302505" y="1670911"/>
        <a:ext cx="993898" cy="1040322"/>
      </dsp:txXfrm>
    </dsp:sp>
    <dsp:sp modelId="{313B9F38-B825-4A75-805D-DEC06E35914A}">
      <dsp:nvSpPr>
        <dsp:cNvPr id="0" name=""/>
        <dsp:cNvSpPr/>
      </dsp:nvSpPr>
      <dsp:spPr>
        <a:xfrm>
          <a:off x="4656873" y="1612781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PCP </a:t>
          </a:r>
          <a:r>
            <a:rPr lang="en-GB" sz="1400" kern="1200" dirty="0"/>
            <a:t>– Merged EMIS document</a:t>
          </a:r>
        </a:p>
      </dsp:txBody>
      <dsp:txXfrm>
        <a:off x="4710640" y="1666548"/>
        <a:ext cx="993898" cy="1040322"/>
      </dsp:txXfrm>
    </dsp:sp>
    <dsp:sp modelId="{E8C46297-63DF-450A-AC47-369727002761}">
      <dsp:nvSpPr>
        <dsp:cNvPr id="0" name=""/>
        <dsp:cNvSpPr/>
      </dsp:nvSpPr>
      <dsp:spPr>
        <a:xfrm>
          <a:off x="6040039" y="320999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Register</a:t>
          </a:r>
          <a:r>
            <a:rPr lang="en-GB" sz="1400" kern="1200" baseline="0" dirty="0"/>
            <a:t> NWAS/OOH</a:t>
          </a:r>
          <a:endParaRPr lang="en-GB" sz="1400" kern="1200" dirty="0"/>
        </a:p>
      </dsp:txBody>
      <dsp:txXfrm>
        <a:off x="6093806" y="374766"/>
        <a:ext cx="993898" cy="1040322"/>
      </dsp:txXfrm>
    </dsp:sp>
    <dsp:sp modelId="{0C48C886-21B5-466F-996C-B7A2438A4C94}">
      <dsp:nvSpPr>
        <dsp:cNvPr id="0" name=""/>
        <dsp:cNvSpPr/>
      </dsp:nvSpPr>
      <dsp:spPr>
        <a:xfrm>
          <a:off x="6040043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Patient given copy</a:t>
          </a:r>
        </a:p>
      </dsp:txBody>
      <dsp:txXfrm>
        <a:off x="6093810" y="1670911"/>
        <a:ext cx="993898" cy="1040322"/>
      </dsp:txXfrm>
    </dsp:sp>
    <dsp:sp modelId="{E75DACDB-82D7-45A8-A46C-4F87252BD88E}">
      <dsp:nvSpPr>
        <dsp:cNvPr id="0" name=""/>
        <dsp:cNvSpPr/>
      </dsp:nvSpPr>
      <dsp:spPr>
        <a:xfrm>
          <a:off x="6040039" y="2913289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Coding feeds to BI</a:t>
          </a:r>
        </a:p>
      </dsp:txBody>
      <dsp:txXfrm>
        <a:off x="6093806" y="2967056"/>
        <a:ext cx="993898" cy="1040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894D-BC1D-4681-BFB2-7B92651D41A2}">
      <dsp:nvSpPr>
        <dsp:cNvPr id="0" name=""/>
        <dsp:cNvSpPr/>
      </dsp:nvSpPr>
      <dsp:spPr>
        <a:xfrm>
          <a:off x="360042" y="0"/>
          <a:ext cx="7735877" cy="4525963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27DC3-3545-4492-B22F-87835F87F1CD}">
      <dsp:nvSpPr>
        <dsp:cNvPr id="0" name=""/>
        <dsp:cNvSpPr/>
      </dsp:nvSpPr>
      <dsp:spPr>
        <a:xfrm>
          <a:off x="565400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Patient in last months of life</a:t>
          </a:r>
        </a:p>
      </dsp:txBody>
      <dsp:txXfrm>
        <a:off x="619167" y="1670911"/>
        <a:ext cx="993898" cy="1040322"/>
      </dsp:txXfrm>
    </dsp:sp>
    <dsp:sp modelId="{0EB31717-1098-4993-AFB8-E4275B9755D9}">
      <dsp:nvSpPr>
        <dsp:cNvPr id="0" name=""/>
        <dsp:cNvSpPr/>
      </dsp:nvSpPr>
      <dsp:spPr>
        <a:xfrm>
          <a:off x="1933568" y="1617144"/>
          <a:ext cx="1101432" cy="114785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accent1">
                  <a:lumMod val="75000"/>
                </a:schemeClr>
              </a:solidFill>
            </a:rPr>
            <a:t>Put</a:t>
          </a:r>
          <a:r>
            <a:rPr lang="en-GB" sz="1400" kern="1200" baseline="0" dirty="0">
              <a:solidFill>
                <a:schemeClr val="accent1">
                  <a:lumMod val="75000"/>
                </a:schemeClr>
              </a:solidFill>
            </a:rPr>
            <a:t> on EOL register</a:t>
          </a:r>
          <a:endParaRPr lang="en-GB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87335" y="1670911"/>
        <a:ext cx="993898" cy="1040322"/>
      </dsp:txXfrm>
    </dsp:sp>
    <dsp:sp modelId="{92A2B9E8-8223-4B03-8EEF-56EAAE60669C}">
      <dsp:nvSpPr>
        <dsp:cNvPr id="0" name=""/>
        <dsp:cNvSpPr/>
      </dsp:nvSpPr>
      <dsp:spPr>
        <a:xfrm>
          <a:off x="3248738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Complete EMIS </a:t>
          </a:r>
          <a:r>
            <a:rPr lang="en-GB" sz="1400" kern="1200" dirty="0" smtClean="0"/>
            <a:t>EOL template</a:t>
          </a:r>
          <a:endParaRPr lang="en-GB" sz="1400" kern="1200" dirty="0"/>
        </a:p>
      </dsp:txBody>
      <dsp:txXfrm>
        <a:off x="3302505" y="1670911"/>
        <a:ext cx="993898" cy="1040322"/>
      </dsp:txXfrm>
    </dsp:sp>
    <dsp:sp modelId="{313B9F38-B825-4A75-805D-DEC06E35914A}">
      <dsp:nvSpPr>
        <dsp:cNvPr id="0" name=""/>
        <dsp:cNvSpPr/>
      </dsp:nvSpPr>
      <dsp:spPr>
        <a:xfrm>
          <a:off x="4656873" y="1612781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PCP </a:t>
          </a:r>
          <a:r>
            <a:rPr lang="en-GB" sz="1400" kern="1200" dirty="0"/>
            <a:t>– Merged EMIS document</a:t>
          </a:r>
        </a:p>
      </dsp:txBody>
      <dsp:txXfrm>
        <a:off x="4710640" y="1666548"/>
        <a:ext cx="993898" cy="1040322"/>
      </dsp:txXfrm>
    </dsp:sp>
    <dsp:sp modelId="{E8C46297-63DF-450A-AC47-369727002761}">
      <dsp:nvSpPr>
        <dsp:cNvPr id="0" name=""/>
        <dsp:cNvSpPr/>
      </dsp:nvSpPr>
      <dsp:spPr>
        <a:xfrm>
          <a:off x="4698494" y="0"/>
          <a:ext cx="1101432" cy="114785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Register NWA</a:t>
          </a:r>
          <a:r>
            <a:rPr lang="en-GB" sz="1400" kern="1200" baseline="0" dirty="0" smtClean="0"/>
            <a:t>S/OOH</a:t>
          </a:r>
          <a:endParaRPr lang="en-GB" sz="1400" kern="1200" dirty="0"/>
        </a:p>
      </dsp:txBody>
      <dsp:txXfrm>
        <a:off x="4752261" y="53767"/>
        <a:ext cx="993898" cy="1040322"/>
      </dsp:txXfrm>
    </dsp:sp>
    <dsp:sp modelId="{0C48C886-21B5-466F-996C-B7A2438A4C94}">
      <dsp:nvSpPr>
        <dsp:cNvPr id="0" name=""/>
        <dsp:cNvSpPr/>
      </dsp:nvSpPr>
      <dsp:spPr>
        <a:xfrm>
          <a:off x="6040043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Patient given copy</a:t>
          </a:r>
        </a:p>
      </dsp:txBody>
      <dsp:txXfrm>
        <a:off x="6093810" y="1670911"/>
        <a:ext cx="993898" cy="1040322"/>
      </dsp:txXfrm>
    </dsp:sp>
    <dsp:sp modelId="{E75DACDB-82D7-45A8-A46C-4F87252BD88E}">
      <dsp:nvSpPr>
        <dsp:cNvPr id="0" name=""/>
        <dsp:cNvSpPr/>
      </dsp:nvSpPr>
      <dsp:spPr>
        <a:xfrm>
          <a:off x="6040039" y="2913289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Coding feeds to BI</a:t>
          </a:r>
        </a:p>
      </dsp:txBody>
      <dsp:txXfrm>
        <a:off x="6093806" y="2967056"/>
        <a:ext cx="993898" cy="1040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894D-BC1D-4681-BFB2-7B92651D41A2}">
      <dsp:nvSpPr>
        <dsp:cNvPr id="0" name=""/>
        <dsp:cNvSpPr/>
      </dsp:nvSpPr>
      <dsp:spPr>
        <a:xfrm>
          <a:off x="360042" y="0"/>
          <a:ext cx="7735877" cy="4525963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27DC3-3545-4492-B22F-87835F87F1CD}">
      <dsp:nvSpPr>
        <dsp:cNvPr id="0" name=""/>
        <dsp:cNvSpPr/>
      </dsp:nvSpPr>
      <dsp:spPr>
        <a:xfrm>
          <a:off x="565400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Patient in last months of life</a:t>
          </a:r>
        </a:p>
      </dsp:txBody>
      <dsp:txXfrm>
        <a:off x="619167" y="1670911"/>
        <a:ext cx="993898" cy="1040322"/>
      </dsp:txXfrm>
    </dsp:sp>
    <dsp:sp modelId="{0EB31717-1098-4993-AFB8-E4275B9755D9}">
      <dsp:nvSpPr>
        <dsp:cNvPr id="0" name=""/>
        <dsp:cNvSpPr/>
      </dsp:nvSpPr>
      <dsp:spPr>
        <a:xfrm>
          <a:off x="1933568" y="1617144"/>
          <a:ext cx="1101432" cy="114785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accent1">
                  <a:lumMod val="75000"/>
                </a:schemeClr>
              </a:solidFill>
            </a:rPr>
            <a:t>Put</a:t>
          </a:r>
          <a:r>
            <a:rPr lang="en-GB" sz="1400" kern="1200" baseline="0" dirty="0">
              <a:solidFill>
                <a:schemeClr val="accent1">
                  <a:lumMod val="75000"/>
                </a:schemeClr>
              </a:solidFill>
            </a:rPr>
            <a:t> on EOL register</a:t>
          </a:r>
          <a:endParaRPr lang="en-GB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87335" y="1670911"/>
        <a:ext cx="993898" cy="1040322"/>
      </dsp:txXfrm>
    </dsp:sp>
    <dsp:sp modelId="{92A2B9E8-8223-4B03-8EEF-56EAAE60669C}">
      <dsp:nvSpPr>
        <dsp:cNvPr id="0" name=""/>
        <dsp:cNvSpPr/>
      </dsp:nvSpPr>
      <dsp:spPr>
        <a:xfrm>
          <a:off x="3248738" y="1617144"/>
          <a:ext cx="1101432" cy="114785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accent1">
                  <a:lumMod val="75000"/>
                </a:schemeClr>
              </a:solidFill>
            </a:rPr>
            <a:t>Complete EMIS </a:t>
          </a:r>
          <a:r>
            <a:rPr lang="en-GB" sz="1400" kern="1200" dirty="0" smtClean="0">
              <a:solidFill>
                <a:schemeClr val="accent1">
                  <a:lumMod val="75000"/>
                </a:schemeClr>
              </a:solidFill>
            </a:rPr>
            <a:t>EOL template</a:t>
          </a:r>
          <a:endParaRPr lang="en-GB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302505" y="1670911"/>
        <a:ext cx="993898" cy="1040322"/>
      </dsp:txXfrm>
    </dsp:sp>
    <dsp:sp modelId="{313B9F38-B825-4A75-805D-DEC06E35914A}">
      <dsp:nvSpPr>
        <dsp:cNvPr id="0" name=""/>
        <dsp:cNvSpPr/>
      </dsp:nvSpPr>
      <dsp:spPr>
        <a:xfrm>
          <a:off x="4656873" y="1612781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PCP </a:t>
          </a:r>
          <a:r>
            <a:rPr lang="en-GB" sz="1400" kern="1200" dirty="0"/>
            <a:t>– Merged EMIS document</a:t>
          </a:r>
        </a:p>
      </dsp:txBody>
      <dsp:txXfrm>
        <a:off x="4710640" y="1666548"/>
        <a:ext cx="993898" cy="1040322"/>
      </dsp:txXfrm>
    </dsp:sp>
    <dsp:sp modelId="{E8C46297-63DF-450A-AC47-369727002761}">
      <dsp:nvSpPr>
        <dsp:cNvPr id="0" name=""/>
        <dsp:cNvSpPr/>
      </dsp:nvSpPr>
      <dsp:spPr>
        <a:xfrm>
          <a:off x="4698494" y="0"/>
          <a:ext cx="1101432" cy="114785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Register NWA</a:t>
          </a:r>
          <a:r>
            <a:rPr lang="en-GB" sz="1400" kern="1200" baseline="0" dirty="0" smtClean="0"/>
            <a:t>S/OOH</a:t>
          </a:r>
          <a:endParaRPr lang="en-GB" sz="1400" kern="1200" dirty="0"/>
        </a:p>
      </dsp:txBody>
      <dsp:txXfrm>
        <a:off x="4752261" y="53767"/>
        <a:ext cx="993898" cy="1040322"/>
      </dsp:txXfrm>
    </dsp:sp>
    <dsp:sp modelId="{0C48C886-21B5-466F-996C-B7A2438A4C94}">
      <dsp:nvSpPr>
        <dsp:cNvPr id="0" name=""/>
        <dsp:cNvSpPr/>
      </dsp:nvSpPr>
      <dsp:spPr>
        <a:xfrm>
          <a:off x="6040043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Patient given copy</a:t>
          </a:r>
        </a:p>
      </dsp:txBody>
      <dsp:txXfrm>
        <a:off x="6093810" y="1670911"/>
        <a:ext cx="993898" cy="1040322"/>
      </dsp:txXfrm>
    </dsp:sp>
    <dsp:sp modelId="{E75DACDB-82D7-45A8-A46C-4F87252BD88E}">
      <dsp:nvSpPr>
        <dsp:cNvPr id="0" name=""/>
        <dsp:cNvSpPr/>
      </dsp:nvSpPr>
      <dsp:spPr>
        <a:xfrm>
          <a:off x="4248480" y="3378106"/>
          <a:ext cx="1101432" cy="114785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Coding feeds to BI</a:t>
          </a:r>
        </a:p>
      </dsp:txBody>
      <dsp:txXfrm>
        <a:off x="4302247" y="3431873"/>
        <a:ext cx="993898" cy="104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3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7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2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0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1-0DFB-4CE8-9AAE-08D09AABEEE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7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england.nhs.uk/north-west/north-west-coast-strategic-clinical-networks/our-networks/palliative-and-end-of-life-care/for-professionals/personalised-supportive-care-plannin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cpopc.csp.org.uk/system/files/documents/2021-05/FINAL_Ambitions-for-Palliative-and-End-of-Life-Care_2nd_edition.pdf" TargetMode="External"/><Relationship Id="rId3" Type="http://schemas.openxmlformats.org/officeDocument/2006/relationships/hyperlink" Target="https://www.hee.nhs.uk/sites/default/files/Anticipatory%20Care%20EOI%20Form.docx" TargetMode="External"/><Relationship Id="rId7" Type="http://schemas.openxmlformats.org/officeDocument/2006/relationships/hyperlink" Target="https://www.england.nhs.uk/north-west/north-west-coast-strategic-clinical-networks/our-networks/palliative-and-end-of-life-care/for-professionals/electronic-palliative-care-coordinating-systems-epaccs/" TargetMode="External"/><Relationship Id="rId2" Type="http://schemas.openxmlformats.org/officeDocument/2006/relationships/hyperlink" Target="https://www.macmillan.org.uk/coronavirus/healthcare-professionals/advance-care-plan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and.nhs.uk/north-west/north-west-coast-strategic-clinical-networks/our-networks/palliative-and-end-of-life-care/for-professionals/early-toolkit-for-primary-care/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www.england.nhs.uk/north-west/north-west-coast-strategic-clinical-networks/our-networks/palliative-and-end-of-life-care/for-professionals/advance-care-planning/" TargetMode="External"/><Relationship Id="rId10" Type="http://schemas.openxmlformats.org/officeDocument/2006/relationships/hyperlink" Target="https://www.england.nhs.uk/wp-content/uploads/2022/09/B1998-supporting-general-practice-pcn-and-teams-through-winter-and-beyond-sept-22.pdf" TargetMode="External"/><Relationship Id="rId4" Type="http://schemas.openxmlformats.org/officeDocument/2006/relationships/hyperlink" Target="https://research.hscni.net/chitin/trial/anticipatory-care-planning-acp" TargetMode="External"/><Relationship Id="rId9" Type="http://schemas.openxmlformats.org/officeDocument/2006/relationships/hyperlink" Target="https://www.engage.england.nhs.uk/survey/primary-care-networks-service-specifications/supporting_documents/Draft%20PCN%20Service%20Specifications%20December%202019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Cheshire &amp; Merseyside</a:t>
            </a:r>
            <a:br>
              <a:rPr lang="en-GB" b="1" dirty="0"/>
            </a:br>
            <a:r>
              <a:rPr lang="en-GB" b="1" dirty="0" smtClean="0"/>
              <a:t>I-CARE &amp; Share</a:t>
            </a:r>
            <a:br>
              <a:rPr lang="en-GB" b="1" dirty="0" smtClean="0"/>
            </a:br>
            <a:r>
              <a:rPr lang="en-GB" b="1" dirty="0" smtClean="0"/>
              <a:t>Personalised Care </a:t>
            </a:r>
            <a:r>
              <a:rPr lang="en-GB" b="1" dirty="0"/>
              <a:t>Planning </a:t>
            </a:r>
            <a:br>
              <a:rPr lang="en-GB" b="1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Support Package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601" y="5517232"/>
            <a:ext cx="6400800" cy="769640"/>
          </a:xfrm>
        </p:spPr>
        <p:txBody>
          <a:bodyPr/>
          <a:lstStyle/>
          <a:p>
            <a:r>
              <a:rPr lang="en-GB" dirty="0"/>
              <a:t>Dr Peter Chamberlain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09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421160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974541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Identify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Register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6288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Core coding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Collate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6231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Share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Internal GP IT Process for PCP: </a:t>
            </a:r>
            <a:br>
              <a:rPr lang="en-GB" sz="3600" b="1" dirty="0" smtClean="0"/>
            </a:br>
            <a:r>
              <a:rPr lang="en-GB" sz="3600" b="1" dirty="0" smtClean="0"/>
              <a:t>End of Life</a:t>
            </a:r>
            <a:endParaRPr lang="en-GB" sz="3600" b="1" dirty="0"/>
          </a:p>
        </p:txBody>
      </p:sp>
      <p:pic>
        <p:nvPicPr>
          <p:cNvPr id="11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345195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974541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Identify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Register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6288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Core coding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Collate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6231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Share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Internal GP IT Process for PCP: </a:t>
            </a:r>
            <a:br>
              <a:rPr lang="en-GB" sz="3600" b="1" dirty="0" smtClean="0"/>
            </a:br>
            <a:r>
              <a:rPr lang="en-GB" sz="3600" b="1" dirty="0" smtClean="0"/>
              <a:t>Care Home</a:t>
            </a:r>
            <a:endParaRPr lang="en-GB" sz="3600" b="1" dirty="0"/>
          </a:p>
        </p:txBody>
      </p:sp>
      <p:pic>
        <p:nvPicPr>
          <p:cNvPr id="11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143927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974541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Identify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Register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6288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Core coding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Collate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6231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Share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Internal GP IT Process for PCP: </a:t>
            </a:r>
            <a:br>
              <a:rPr lang="en-GB" sz="3600" b="1" dirty="0" smtClean="0"/>
            </a:br>
            <a:r>
              <a:rPr lang="en-GB" sz="3600" b="1" dirty="0" smtClean="0"/>
              <a:t>Other</a:t>
            </a:r>
            <a:endParaRPr lang="en-GB" sz="3600" b="1" dirty="0"/>
          </a:p>
        </p:txBody>
      </p:sp>
      <p:pic>
        <p:nvPicPr>
          <p:cNvPr id="11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85DD2-54F3-4786-AE90-801F8167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Implement a GSF tracker </a:t>
            </a:r>
            <a:br>
              <a:rPr lang="en-GB" dirty="0" smtClean="0"/>
            </a:br>
            <a:r>
              <a:rPr lang="en-GB" dirty="0" smtClean="0"/>
              <a:t>mechanism e.g.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504950"/>
            <a:ext cx="82010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Consultation Process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Ideally discuss face to face with patient and carers </a:t>
            </a:r>
          </a:p>
          <a:p>
            <a:r>
              <a:rPr lang="en-GB" dirty="0" smtClean="0"/>
              <a:t>The value is in the conversation - Use a PCP example to guide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670701" cy="245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C&amp;M EOL &amp; Personalised Care  Planning v1.1 (EMIS template)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Save the consultation</a:t>
            </a:r>
          </a:p>
          <a:p>
            <a:r>
              <a:rPr lang="en-GB" dirty="0" smtClean="0"/>
              <a:t>Re-open the consultation</a:t>
            </a:r>
          </a:p>
          <a:p>
            <a:r>
              <a:rPr lang="en-GB" dirty="0" smtClean="0"/>
              <a:t>Via ‘Documents’ find:</a:t>
            </a:r>
          </a:p>
          <a:p>
            <a:pPr marL="0" indent="0">
              <a:buNone/>
            </a:pPr>
            <a:r>
              <a:rPr lang="en-GB" i="1" dirty="0" smtClean="0"/>
              <a:t>C&amp;M Personalised Supportive Care Plan v1.1 </a:t>
            </a:r>
          </a:p>
          <a:p>
            <a:r>
              <a:rPr lang="en-GB" dirty="0" smtClean="0"/>
              <a:t>Merged codes will be populated automatically</a:t>
            </a:r>
          </a:p>
          <a:p>
            <a:r>
              <a:rPr lang="en-GB" dirty="0" smtClean="0"/>
              <a:t>Complete other key patient specific variables</a:t>
            </a:r>
          </a:p>
          <a:p>
            <a:r>
              <a:rPr lang="en-GB" dirty="0" smtClean="0"/>
              <a:t>Save </a:t>
            </a:r>
          </a:p>
          <a:p>
            <a:r>
              <a:rPr lang="en-GB" dirty="0" smtClean="0"/>
              <a:t>Notify administration to share with patient &amp; urgent care providers </a:t>
            </a:r>
          </a:p>
          <a:p>
            <a:endParaRPr lang="en-GB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Complete PCP</a:t>
            </a:r>
            <a:endParaRPr lang="en-GB" dirty="0"/>
          </a:p>
        </p:txBody>
      </p:sp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3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Personalised Care Plan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8" y="1268760"/>
            <a:ext cx="7791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Next steps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Check out </a:t>
            </a:r>
            <a:r>
              <a:rPr lang="en-GB" dirty="0">
                <a:hlinkClick r:id="rId2"/>
              </a:rPr>
              <a:t>https://www.england.nhs.uk/north-west/north-west-coast-strategic-clinical-networks/our-networks/palliative-and-end-of-life-care/for-professionals/personalised-supportive-care-planning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Install the EOL template(.xml) on GP EMIS systems</a:t>
            </a:r>
          </a:p>
          <a:p>
            <a:r>
              <a:rPr lang="en-GB" dirty="0" smtClean="0"/>
              <a:t>Install the PCP (.</a:t>
            </a:r>
            <a:r>
              <a:rPr lang="en-GB" dirty="0" err="1" smtClean="0"/>
              <a:t>ewdt</a:t>
            </a:r>
            <a:r>
              <a:rPr lang="en-GB" dirty="0" smtClean="0"/>
              <a:t>) document </a:t>
            </a:r>
            <a:r>
              <a:rPr lang="en-GB" dirty="0"/>
              <a:t>on </a:t>
            </a:r>
            <a:r>
              <a:rPr lang="en-GB" dirty="0" err="1"/>
              <a:t>on</a:t>
            </a:r>
            <a:r>
              <a:rPr lang="en-GB" dirty="0"/>
              <a:t> GP EMIS </a:t>
            </a:r>
            <a:r>
              <a:rPr lang="en-GB" dirty="0" smtClean="0"/>
              <a:t>systems</a:t>
            </a:r>
          </a:p>
          <a:p>
            <a:r>
              <a:rPr lang="en-GB" dirty="0" smtClean="0"/>
              <a:t>Local EOL lead: </a:t>
            </a:r>
            <a:r>
              <a:rPr lang="en-GB" dirty="0"/>
              <a:t>Test template and </a:t>
            </a:r>
            <a:r>
              <a:rPr lang="en-GB" dirty="0" smtClean="0"/>
              <a:t>document on local GP system</a:t>
            </a:r>
            <a:endParaRPr lang="en-GB" dirty="0"/>
          </a:p>
          <a:p>
            <a:r>
              <a:rPr lang="en-GB" dirty="0" smtClean="0"/>
              <a:t>Presentation to practice leads &amp; PCN</a:t>
            </a:r>
          </a:p>
          <a:p>
            <a:r>
              <a:rPr lang="en-GB" dirty="0" smtClean="0"/>
              <a:t>Practices: Test template and document</a:t>
            </a:r>
          </a:p>
          <a:p>
            <a:r>
              <a:rPr lang="en-GB" dirty="0" smtClean="0"/>
              <a:t>Practices: Integrate into internal GSF processes</a:t>
            </a:r>
          </a:p>
          <a:p>
            <a:r>
              <a:rPr lang="en-GB" dirty="0" smtClean="0"/>
              <a:t>PCNs</a:t>
            </a:r>
            <a:r>
              <a:rPr lang="en-GB" dirty="0"/>
              <a:t>: Integrate into </a:t>
            </a:r>
            <a:r>
              <a:rPr lang="en-GB" dirty="0" smtClean="0"/>
              <a:t>Care Home processes (DES)</a:t>
            </a:r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Macmillan Advance Care Planning</a:t>
            </a:r>
          </a:p>
          <a:p>
            <a:r>
              <a:rPr lang="en-GB" u="sng" dirty="0">
                <a:hlinkClick r:id="rId2"/>
              </a:rPr>
              <a:t>https://www.macmillan.org.uk/coronavirus/healthcare-professionals/advance-care-planning</a:t>
            </a:r>
            <a:endParaRPr lang="en-GB" dirty="0"/>
          </a:p>
          <a:p>
            <a:endParaRPr lang="en-GB" dirty="0"/>
          </a:p>
          <a:p>
            <a:pPr lvl="0"/>
            <a:r>
              <a:rPr lang="en-GB" dirty="0"/>
              <a:t>Anticipatory Care EOI - HEE</a:t>
            </a:r>
          </a:p>
          <a:p>
            <a:r>
              <a:rPr lang="en-GB" u="sng" dirty="0">
                <a:hlinkClick r:id="rId3"/>
              </a:rPr>
              <a:t>https://www.hee.nhs.uk/sites/default/files/Anticipatory%20Care%20EOI%20Form.docx</a:t>
            </a:r>
            <a:r>
              <a:rPr lang="en-GB" dirty="0"/>
              <a:t> </a:t>
            </a:r>
          </a:p>
          <a:p>
            <a:endParaRPr lang="en-GB" dirty="0"/>
          </a:p>
          <a:p>
            <a:pPr lvl="0"/>
            <a:r>
              <a:rPr lang="en-GB" dirty="0"/>
              <a:t>Anticipatory Care Planning Intervention for Older Adults at Risk of Functional Decline: A Primary Care Feasibility Study (Host Organisation – QUB)</a:t>
            </a:r>
          </a:p>
          <a:p>
            <a:r>
              <a:rPr lang="en-GB" u="sng" dirty="0">
                <a:hlinkClick r:id="rId4"/>
              </a:rPr>
              <a:t>https://research.hscni.net/chitin/trial/anticipatory-care-planning-acp</a:t>
            </a:r>
            <a:endParaRPr lang="en-GB" dirty="0"/>
          </a:p>
          <a:p>
            <a:endParaRPr lang="en-GB" dirty="0"/>
          </a:p>
          <a:p>
            <a:pPr lvl="0"/>
            <a:r>
              <a:rPr lang="en-GB" dirty="0"/>
              <a:t>What is Advance Care Planning?</a:t>
            </a:r>
          </a:p>
          <a:p>
            <a:r>
              <a:rPr lang="en-GB" u="sng" dirty="0">
                <a:hlinkClick r:id="rId5"/>
              </a:rPr>
              <a:t>https://www.england.nhs.uk/north-west/north-west-coast-strategic-clinical-networks/our-networks/palliative-and-end-of-life-care/for-professionals/advance-care-planning/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EARLY Toolkit for Primary Care</a:t>
            </a:r>
          </a:p>
          <a:p>
            <a:r>
              <a:rPr lang="en-GB" u="sng" dirty="0">
                <a:hlinkClick r:id="rId6"/>
              </a:rPr>
              <a:t>https://www.england.nhs.uk/north-west/north-west-coast-strategic-clinical-networks/our-networks/palliative-and-end-of-life-care/for-professionals/early-toolkit-for-primary-care/</a:t>
            </a:r>
            <a:r>
              <a:rPr lang="en-GB" dirty="0"/>
              <a:t> </a:t>
            </a:r>
          </a:p>
          <a:p>
            <a:endParaRPr lang="en-GB" dirty="0"/>
          </a:p>
          <a:p>
            <a:pPr lvl="0"/>
            <a:r>
              <a:rPr lang="en-GB" dirty="0"/>
              <a:t>Electronic Palliative Care Coordinating Systems (EPaCCS)</a:t>
            </a:r>
          </a:p>
          <a:p>
            <a:r>
              <a:rPr lang="en-GB" u="sng" dirty="0">
                <a:hlinkClick r:id="rId7"/>
              </a:rPr>
              <a:t>https://www.england.nhs.uk/north-west/north-west-coast-strategic-clinical-networks/our-networks/palliative-and-end-of-life-care/for-professionals/electronic-palliative-care-coordinating-systems-epaccs/</a:t>
            </a:r>
            <a:r>
              <a:rPr lang="en-GB" dirty="0"/>
              <a:t> </a:t>
            </a:r>
          </a:p>
          <a:p>
            <a:endParaRPr lang="en-GB" dirty="0"/>
          </a:p>
          <a:p>
            <a:pPr lvl="0"/>
            <a:r>
              <a:rPr lang="en-GB" dirty="0"/>
              <a:t>Ambitions for Palliative and End of Life Care: A national framework for local action 2021-2026</a:t>
            </a:r>
          </a:p>
          <a:p>
            <a:r>
              <a:rPr lang="en-GB" u="sng" dirty="0">
                <a:hlinkClick r:id="rId8"/>
              </a:rPr>
              <a:t>https://acpopc.csp.org.uk/system/files/documents/2021-05/FINAL_Ambitions-for-Palliative-and-End-of-Life-Care_2nd_edition.pdf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Network Contract Direct Enhanced Service Draft Outline Service Specifications (pages 22-28)</a:t>
            </a:r>
          </a:p>
          <a:p>
            <a:r>
              <a:rPr lang="en-GB" u="sng" dirty="0">
                <a:hlinkClick r:id="rId9"/>
              </a:rPr>
              <a:t>https://www.engage.england.nhs.uk/survey/primary-care-networks-service-specifications/supporting_documents/Draft%20PCN%20Service%20Specifications%20December%202019.pdf</a:t>
            </a:r>
            <a:endParaRPr lang="en-GB" dirty="0"/>
          </a:p>
          <a:p>
            <a:endParaRPr lang="en-GB" dirty="0"/>
          </a:p>
          <a:p>
            <a:pPr lvl="0"/>
            <a:r>
              <a:rPr lang="en-GB" dirty="0"/>
              <a:t>Supporting general practice, primary care networks and their teams through winter and beyond</a:t>
            </a:r>
          </a:p>
          <a:p>
            <a:r>
              <a:rPr lang="en-GB" u="sng" dirty="0">
                <a:hlinkClick r:id="rId10"/>
              </a:rPr>
              <a:t>https://www.england.nhs.uk/wp-content/uploads/2022/09/B1998-supporting-general-practice-pcn-and-teams-through-winter-and-beyond-sept-22.pdf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/>
              <a:t>P</a:t>
            </a:r>
            <a:r>
              <a:rPr lang="en-GB" sz="3600" b="1" dirty="0" smtClean="0"/>
              <a:t>osition </a:t>
            </a:r>
            <a:r>
              <a:rPr lang="en-GB" sz="3600" b="1" dirty="0"/>
              <a:t>statement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sz="4000" dirty="0" smtClean="0"/>
              <a:t>Personalised Care </a:t>
            </a:r>
            <a:r>
              <a:rPr lang="en-GB" sz="4000" dirty="0"/>
              <a:t>P</a:t>
            </a:r>
            <a:r>
              <a:rPr lang="en-GB" sz="4000" dirty="0" smtClean="0"/>
              <a:t>lanning </a:t>
            </a:r>
            <a:r>
              <a:rPr lang="en-GB" sz="4000" dirty="0"/>
              <a:t>is a priority for Cheshire &amp; Merseyside Health &amp; Care Partnership. </a:t>
            </a:r>
            <a:endParaRPr lang="en-GB" sz="4000" dirty="0" smtClean="0"/>
          </a:p>
          <a:p>
            <a:pPr lvl="0"/>
            <a:endParaRPr lang="en-GB" sz="4000" dirty="0" smtClean="0"/>
          </a:p>
          <a:p>
            <a:pPr lvl="0"/>
            <a:r>
              <a:rPr lang="en-GB" sz="4000" dirty="0" smtClean="0"/>
              <a:t>It gives agency to patients by framing crucial conversations  patient and empowers urgent care providers. It helps prevent crises and unnecessary attendance to hospital </a:t>
            </a:r>
            <a:endParaRPr lang="en-GB" sz="4000" dirty="0"/>
          </a:p>
          <a:p>
            <a:endParaRPr lang="en-GB" sz="4000" dirty="0"/>
          </a:p>
          <a:p>
            <a:pPr lvl="0"/>
            <a:r>
              <a:rPr lang="en-GB" sz="4000" dirty="0"/>
              <a:t>Many areas have made good progress </a:t>
            </a:r>
            <a:r>
              <a:rPr lang="en-GB" sz="4000" dirty="0" smtClean="0"/>
              <a:t>already</a:t>
            </a:r>
            <a:r>
              <a:rPr lang="en-GB" sz="4000" dirty="0"/>
              <a:t>. Learning from one another about the challenges, successes and innovations is a key opportunity that we are seeking to capitalise </a:t>
            </a:r>
            <a:r>
              <a:rPr lang="en-GB" sz="4000" dirty="0" smtClean="0"/>
              <a:t>on.</a:t>
            </a:r>
          </a:p>
          <a:p>
            <a:pPr lvl="0"/>
            <a:endParaRPr lang="en-GB" sz="4000" dirty="0"/>
          </a:p>
          <a:p>
            <a:pPr lvl="0"/>
            <a:r>
              <a:rPr lang="en-GB" sz="4000" dirty="0"/>
              <a:t>We will work with Place-based leadership to support Primary Care Networks in advancing </a:t>
            </a:r>
            <a:r>
              <a:rPr lang="en-GB" sz="4000" dirty="0" smtClean="0"/>
              <a:t>Personalised Care Planning from </a:t>
            </a:r>
            <a:r>
              <a:rPr lang="en-GB" sz="4000" dirty="0"/>
              <a:t>the current baseline to an agreed minimum standard across all nine places. </a:t>
            </a:r>
          </a:p>
          <a:p>
            <a:endParaRPr lang="en-GB" sz="4000" dirty="0"/>
          </a:p>
          <a:p>
            <a:pPr lvl="0"/>
            <a:r>
              <a:rPr lang="en-GB" sz="4000" dirty="0"/>
              <a:t>Standardised coding needs to be agreed in line with </a:t>
            </a:r>
            <a:r>
              <a:rPr lang="en-GB" sz="4000" dirty="0" err="1"/>
              <a:t>EPaCCs</a:t>
            </a:r>
            <a:r>
              <a:rPr lang="en-GB" sz="4000" dirty="0"/>
              <a:t> standards to ensure communication is pulled through in Share2Care and data sharing arrangements.</a:t>
            </a:r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PCN DES: NHSe moved </a:t>
            </a:r>
            <a:r>
              <a:rPr lang="en-GB" dirty="0"/>
              <a:t>ACP </a:t>
            </a:r>
            <a:r>
              <a:rPr lang="en-GB" dirty="0" smtClean="0"/>
              <a:t>oversight from </a:t>
            </a:r>
            <a:r>
              <a:rPr lang="en-GB" dirty="0"/>
              <a:t>NHSe &gt; ICBs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i="1" dirty="0"/>
              <a:t>“Updates to the PCN service specifications  	</a:t>
            </a:r>
            <a:r>
              <a:rPr lang="en-GB" sz="2400" b="1" i="1" dirty="0"/>
              <a:t>September 2022</a:t>
            </a:r>
            <a:endParaRPr lang="en-GB" sz="2400" b="1" dirty="0"/>
          </a:p>
          <a:p>
            <a:pPr marL="0" indent="0">
              <a:buNone/>
            </a:pPr>
            <a:r>
              <a:rPr lang="en-GB" sz="2400" i="1" dirty="0"/>
              <a:t>8. Update the anticipatory care requirements to better reflect system-level work on anticipatory care. Replace the current specification with: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	a. 8.9.1. ICSs have responsibility to design and plan 	anticipatory care for their system, of which the following PCN 	requirements form a part. 11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	b. 8.9.2. PCNs must contribute to ICS-led conversations on the 	local development and implementation of anticipatory care 	working with other providers with whom anticipatory care will 	be delivered jointly.”</a:t>
            </a:r>
            <a:r>
              <a:rPr lang="en-GB" sz="2400" i="1" baseline="30000" dirty="0"/>
              <a:t>9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4285874" cy="3215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7" y="260648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Ambitions for Palliative and End of Life Care: </a:t>
            </a:r>
            <a:endParaRPr lang="en-GB" sz="2400" b="1" dirty="0" smtClean="0"/>
          </a:p>
          <a:p>
            <a:pPr lvl="0"/>
            <a:r>
              <a:rPr lang="en-GB" sz="2400" b="1" dirty="0" smtClean="0"/>
              <a:t>A </a:t>
            </a:r>
            <a:r>
              <a:rPr lang="en-GB" sz="2400" b="1" dirty="0"/>
              <a:t>national framework for local action 2021-2026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5" y="3788885"/>
            <a:ext cx="7416824" cy="2763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E32F36-B5EE-BD08-1B08-00281D3E34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63" t="11843" r="34356" b="3892"/>
          <a:stretch/>
        </p:blipFill>
        <p:spPr>
          <a:xfrm>
            <a:off x="6337594" y="1126917"/>
            <a:ext cx="2283207" cy="32587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2854" y="2499883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I</a:t>
            </a:r>
            <a:r>
              <a:rPr lang="en-GB" sz="3600" dirty="0" smtClean="0"/>
              <a:t>dentify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C</a:t>
            </a:r>
            <a:r>
              <a:rPr lang="en-GB" sz="3600" dirty="0" smtClean="0"/>
              <a:t>ommunicate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A</a:t>
            </a:r>
            <a:r>
              <a:rPr lang="en-GB" sz="3600" dirty="0" smtClean="0"/>
              <a:t>nticipatory care </a:t>
            </a:r>
            <a:r>
              <a:rPr lang="en-GB" sz="3600" dirty="0"/>
              <a:t>p</a:t>
            </a:r>
            <a:r>
              <a:rPr lang="en-GB" sz="3600" dirty="0" smtClean="0"/>
              <a:t>lan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R</a:t>
            </a:r>
            <a:r>
              <a:rPr lang="en-GB" sz="3600" dirty="0" smtClean="0"/>
              <a:t>esuscitation decision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E</a:t>
            </a:r>
            <a:r>
              <a:rPr lang="en-GB" sz="3600" dirty="0" smtClean="0"/>
              <a:t>scalation plan</a:t>
            </a:r>
          </a:p>
          <a:p>
            <a:r>
              <a:rPr lang="en-GB" sz="3600" dirty="0" smtClean="0"/>
              <a:t>&amp;</a:t>
            </a:r>
            <a:endParaRPr lang="en-GB" sz="3600" dirty="0"/>
          </a:p>
          <a:p>
            <a:r>
              <a:rPr lang="en-GB" sz="3600" b="1" dirty="0" smtClean="0">
                <a:solidFill>
                  <a:schemeClr val="accent1"/>
                </a:solidFill>
              </a:rPr>
              <a:t>S</a:t>
            </a:r>
            <a:r>
              <a:rPr lang="en-GB" sz="3600" dirty="0" smtClean="0"/>
              <a:t>hare</a:t>
            </a:r>
            <a:endParaRPr lang="en-GB" sz="3600" dirty="0"/>
          </a:p>
        </p:txBody>
      </p:sp>
      <p:sp>
        <p:nvSpPr>
          <p:cNvPr id="13" name="Right Brace 12"/>
          <p:cNvSpPr/>
          <p:nvPr/>
        </p:nvSpPr>
        <p:spPr>
          <a:xfrm>
            <a:off x="5076056" y="2420888"/>
            <a:ext cx="360040" cy="41044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76720" y="2564904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C&amp;M </a:t>
            </a:r>
          </a:p>
          <a:p>
            <a:pPr algn="ctr"/>
            <a:r>
              <a:rPr lang="en-GB" sz="2800" dirty="0" smtClean="0"/>
              <a:t>Personalised Care Planning Process</a:t>
            </a:r>
            <a:endParaRPr lang="en-GB" sz="2800" dirty="0"/>
          </a:p>
        </p:txBody>
      </p:sp>
      <p:pic>
        <p:nvPicPr>
          <p:cNvPr id="307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860428" cy="18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Internal Storage 7"/>
          <p:cNvSpPr/>
          <p:nvPr/>
        </p:nvSpPr>
        <p:spPr>
          <a:xfrm>
            <a:off x="5624488" y="4243160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Flowchart: Internal Storage 8"/>
          <p:cNvSpPr/>
          <p:nvPr/>
        </p:nvSpPr>
        <p:spPr>
          <a:xfrm>
            <a:off x="5776720" y="4558181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Flowchart: Internal Storage 9"/>
          <p:cNvSpPr/>
          <p:nvPr/>
        </p:nvSpPr>
        <p:spPr>
          <a:xfrm>
            <a:off x="5924550" y="4824083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Flowchart: Internal Storage 13"/>
          <p:cNvSpPr/>
          <p:nvPr/>
        </p:nvSpPr>
        <p:spPr>
          <a:xfrm>
            <a:off x="6058542" y="5124120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Franklin Gothic Boo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Franklin Gothic Book" pitchFamily="34" charset="0"/>
                <a:cs typeface="Times New Roman" pitchFamily="18" charset="0"/>
              </a:rPr>
              <a:t/>
            </a:r>
            <a:b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Franklin Gothic Book" pitchFamily="34" charset="0"/>
                <a:cs typeface="Times New Roman" pitchFamily="18" charset="0"/>
              </a:rPr>
            </a:br>
            <a:endParaRPr kumimoji="0" lang="en-GB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876256" y="4113508"/>
            <a:ext cx="2038350" cy="445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200">
                <a:effectLst/>
                <a:latin typeface="Franklin Gothic Book"/>
                <a:ea typeface="Franklin Gothic Book"/>
                <a:cs typeface="Times New Roman"/>
              </a:rPr>
              <a:t>EOL &amp; Personalised Care Planning EMIS template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799032" y="4623324"/>
            <a:ext cx="2038350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Franklin Gothic Book"/>
                <a:ea typeface="Franklin Gothic Book"/>
                <a:cs typeface="Times New Roman"/>
              </a:rPr>
              <a:t>C&amp;M Personalised Care Plan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275282" y="5021731"/>
            <a:ext cx="1562100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200" dirty="0">
                <a:effectLst/>
                <a:latin typeface="Franklin Gothic Book"/>
                <a:ea typeface="Franklin Gothic Book"/>
                <a:cs typeface="Times New Roman"/>
              </a:rPr>
              <a:t>North West </a:t>
            </a:r>
            <a:r>
              <a:rPr lang="en-GB" sz="1200" dirty="0" err="1">
                <a:effectLst/>
                <a:latin typeface="Franklin Gothic Book"/>
                <a:ea typeface="Franklin Gothic Book"/>
                <a:cs typeface="Times New Roman"/>
              </a:rPr>
              <a:t>uDNAR</a:t>
            </a:r>
            <a:endParaRPr lang="en-GB" sz="1200" dirty="0">
              <a:effectLst/>
              <a:latin typeface="Franklin Gothic Book"/>
              <a:ea typeface="Franklin Gothic Book"/>
              <a:cs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684857" y="5424157"/>
            <a:ext cx="1152525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Franklin Gothic Book"/>
                <a:ea typeface="Franklin Gothic Book"/>
                <a:cs typeface="Times New Roman"/>
              </a:rPr>
              <a:t>GSF Tracker</a:t>
            </a:r>
          </a:p>
        </p:txBody>
      </p:sp>
    </p:spTree>
    <p:extLst>
      <p:ext uri="{BB962C8B-B14F-4D97-AF65-F5344CB8AC3E}">
        <p14:creationId xmlns:p14="http://schemas.microsoft.com/office/powerpoint/2010/main" val="38471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/>
              <a:t>Measures of success</a:t>
            </a:r>
            <a:r>
              <a:rPr lang="en-GB" sz="3600" b="1" dirty="0" smtClean="0"/>
              <a:t>: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smtClean="0"/>
              <a:t>0.6% GP population on </a:t>
            </a:r>
            <a:r>
              <a:rPr lang="en-GB" dirty="0" err="1" smtClean="0"/>
              <a:t>EoL</a:t>
            </a:r>
            <a:r>
              <a:rPr lang="en-GB" dirty="0" smtClean="0"/>
              <a:t> register</a:t>
            </a:r>
          </a:p>
          <a:p>
            <a:r>
              <a:rPr lang="en-GB" dirty="0" smtClean="0"/>
              <a:t>	100% DNA CPR problem coded</a:t>
            </a:r>
          </a:p>
          <a:p>
            <a:r>
              <a:rPr lang="en-GB" dirty="0" smtClean="0"/>
              <a:t>	60% patients on EOL register have PCP</a:t>
            </a:r>
          </a:p>
          <a:p>
            <a:r>
              <a:rPr lang="en-GB" dirty="0"/>
              <a:t>	90% of </a:t>
            </a:r>
            <a:r>
              <a:rPr lang="en-GB" dirty="0" smtClean="0"/>
              <a:t>PCP </a:t>
            </a:r>
            <a:r>
              <a:rPr lang="en-GB" dirty="0"/>
              <a:t>shared with urgent care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/>
              <a:t>Priority Patients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End of life patients</a:t>
            </a:r>
          </a:p>
          <a:p>
            <a:pPr lvl="0"/>
            <a:r>
              <a:rPr lang="en-GB" dirty="0"/>
              <a:t>Patients receiving palliative care</a:t>
            </a:r>
          </a:p>
          <a:p>
            <a:pPr lvl="0"/>
            <a:r>
              <a:rPr lang="en-GB" dirty="0"/>
              <a:t>Care Home </a:t>
            </a:r>
            <a:r>
              <a:rPr lang="en-GB" dirty="0" smtClean="0"/>
              <a:t>patients (PCN DES)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May also be used for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Patients with complex needs</a:t>
            </a:r>
          </a:p>
          <a:p>
            <a:pPr lvl="0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Patients with severe long-term conditions</a:t>
            </a:r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/>
              <a:t>Principles for Places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Each </a:t>
            </a:r>
            <a:r>
              <a:rPr lang="en-GB" b="1" dirty="0"/>
              <a:t>Place to have ONE agreed </a:t>
            </a:r>
            <a:r>
              <a:rPr lang="en-GB" b="1" dirty="0" smtClean="0"/>
              <a:t>PCP </a:t>
            </a:r>
            <a:r>
              <a:rPr lang="en-GB" b="1" dirty="0"/>
              <a:t>that meets </a:t>
            </a:r>
            <a:r>
              <a:rPr lang="en-GB" b="1" dirty="0" err="1"/>
              <a:t>EPaCCs</a:t>
            </a:r>
            <a:r>
              <a:rPr lang="en-GB" b="1" dirty="0"/>
              <a:t> </a:t>
            </a:r>
            <a:r>
              <a:rPr lang="en-GB" b="1" dirty="0" smtClean="0"/>
              <a:t>standards</a:t>
            </a:r>
          </a:p>
          <a:p>
            <a:r>
              <a:rPr lang="en-GB" dirty="0"/>
              <a:t>Key stakeholders: EOL leads / PCNs / </a:t>
            </a:r>
            <a:r>
              <a:rPr lang="en-GB" dirty="0" smtClean="0"/>
              <a:t>GPs</a:t>
            </a:r>
            <a:endParaRPr lang="en-GB" b="1" dirty="0"/>
          </a:p>
          <a:p>
            <a:r>
              <a:rPr lang="en-GB" dirty="0" smtClean="0"/>
              <a:t>A C&amp;M ICB-approved EMIS/Systm</a:t>
            </a:r>
            <a:r>
              <a:rPr lang="en-GB" dirty="0"/>
              <a:t>1</a:t>
            </a:r>
            <a:r>
              <a:rPr lang="en-GB" dirty="0" smtClean="0"/>
              <a:t> template and PCP is available to all areas </a:t>
            </a:r>
          </a:p>
          <a:p>
            <a:r>
              <a:rPr lang="en-GB" dirty="0" smtClean="0"/>
              <a:t>This has been extensively tested and being used</a:t>
            </a:r>
            <a:endParaRPr lang="en-GB" dirty="0"/>
          </a:p>
          <a:p>
            <a:r>
              <a:rPr lang="en-GB" dirty="0" smtClean="0"/>
              <a:t>Train </a:t>
            </a:r>
            <a:r>
              <a:rPr lang="en-GB" dirty="0"/>
              <a:t>non-GPs </a:t>
            </a:r>
            <a:r>
              <a:rPr lang="en-GB" dirty="0" smtClean="0"/>
              <a:t>(nurses, pharmacists,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Incentivise </a:t>
            </a:r>
            <a:r>
              <a:rPr lang="en-GB" dirty="0"/>
              <a:t>through local contract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7272808" cy="585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2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696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Cheshire &amp; Merseyside I-CARE &amp; Share Personalised Care Planning   Support Package</vt:lpstr>
      <vt:lpstr>Position statement</vt:lpstr>
      <vt:lpstr>PCN DES: NHSe moved ACP oversight from NHSe &gt; ICBs</vt:lpstr>
      <vt:lpstr>PowerPoint Presentation</vt:lpstr>
      <vt:lpstr>PowerPoint Presentation</vt:lpstr>
      <vt:lpstr>Measures of success:</vt:lpstr>
      <vt:lpstr>Priority Patients</vt:lpstr>
      <vt:lpstr>Principles for Places </vt:lpstr>
      <vt:lpstr>PowerPoint Presentation</vt:lpstr>
      <vt:lpstr>Internal GP IT Process for PCP:  End of Life</vt:lpstr>
      <vt:lpstr>Internal GP IT Process for PCP:  Care Home</vt:lpstr>
      <vt:lpstr>Internal GP IT Process for PCP:  Other</vt:lpstr>
      <vt:lpstr>Implement a GSF tracker  mechanism e.g.</vt:lpstr>
      <vt:lpstr>Consultation Process</vt:lpstr>
      <vt:lpstr>C&amp;M EOL &amp; Personalised Care  Planning v1.1 (EMIS template)</vt:lpstr>
      <vt:lpstr>Complete PCP</vt:lpstr>
      <vt:lpstr>Personalised Care Plan</vt:lpstr>
      <vt:lpstr>Next steps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40</cp:revision>
  <dcterms:created xsi:type="dcterms:W3CDTF">2023-01-19T18:02:44Z</dcterms:created>
  <dcterms:modified xsi:type="dcterms:W3CDTF">2024-02-29T18:12:54Z</dcterms:modified>
</cp:coreProperties>
</file>