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85" r:id="rId3"/>
    <p:sldId id="257" r:id="rId4"/>
    <p:sldId id="277" r:id="rId5"/>
    <p:sldId id="280" r:id="rId6"/>
    <p:sldId id="262" r:id="rId7"/>
    <p:sldId id="283" r:id="rId8"/>
    <p:sldId id="282" r:id="rId9"/>
    <p:sldId id="315" r:id="rId10"/>
    <p:sldId id="316" r:id="rId11"/>
    <p:sldId id="317" r:id="rId12"/>
    <p:sldId id="319" r:id="rId13"/>
    <p:sldId id="318" r:id="rId14"/>
    <p:sldId id="279" r:id="rId15"/>
    <p:sldId id="302" r:id="rId16"/>
    <p:sldId id="263" r:id="rId17"/>
    <p:sldId id="265" r:id="rId18"/>
    <p:sldId id="259" r:id="rId19"/>
    <p:sldId id="308" r:id="rId20"/>
    <p:sldId id="260" r:id="rId21"/>
    <p:sldId id="267" r:id="rId22"/>
    <p:sldId id="258" r:id="rId23"/>
    <p:sldId id="303" r:id="rId24"/>
    <p:sldId id="310" r:id="rId25"/>
    <p:sldId id="311" r:id="rId26"/>
    <p:sldId id="304" r:id="rId27"/>
    <p:sldId id="305" r:id="rId28"/>
    <p:sldId id="269" r:id="rId29"/>
    <p:sldId id="313" r:id="rId30"/>
    <p:sldId id="314" r:id="rId31"/>
    <p:sldId id="284" r:id="rId32"/>
    <p:sldId id="289" r:id="rId33"/>
    <p:sldId id="270" r:id="rId34"/>
    <p:sldId id="292" r:id="rId35"/>
    <p:sldId id="288" r:id="rId36"/>
    <p:sldId id="295" r:id="rId37"/>
    <p:sldId id="287" r:id="rId38"/>
    <p:sldId id="291" r:id="rId39"/>
    <p:sldId id="272" r:id="rId40"/>
    <p:sldId id="300" r:id="rId41"/>
    <p:sldId id="297" r:id="rId42"/>
    <p:sldId id="294" r:id="rId43"/>
    <p:sldId id="299" r:id="rId44"/>
    <p:sldId id="296" r:id="rId45"/>
    <p:sldId id="274" r:id="rId46"/>
    <p:sldId id="281" r:id="rId47"/>
    <p:sldId id="293" r:id="rId48"/>
    <p:sldId id="264" r:id="rId49"/>
    <p:sldId id="29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DC49C-AB9B-8DB0-F020-26203859C231}" v="181" dt="2026-04-28T12:43:39.545"/>
    <p1510:client id="{279C85DC-DB16-AC3C-C07E-4EBEC12DAE76}" v="62" dt="2026-04-29T07:47:49.062"/>
    <p1510:client id="{AC39A87D-A01E-C4E5-B9A8-7985D630B10C}" v="20" dt="2026-04-27T13:09:05.158"/>
    <p1510:client id="{C4F9F733-CB3D-A46C-1987-FE13301F109B}" v="255" dt="2026-04-28T11:57:24.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F0C2E1-EB7E-49E2-9F97-45E97E6EB19D}" type="datetimeFigureOut">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3E1B81-CCB0-49EB-8CB6-8B3591224A9D}" type="slidenum">
              <a:t>‹#›</a:t>
            </a:fld>
            <a:endParaRPr lang="en-US"/>
          </a:p>
        </p:txBody>
      </p:sp>
    </p:spTree>
    <p:extLst>
      <p:ext uri="{BB962C8B-B14F-4D97-AF65-F5344CB8AC3E}">
        <p14:creationId xmlns:p14="http://schemas.microsoft.com/office/powerpoint/2010/main" val="385911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rontiersin.org/journals/neurology/articles/10.3389/fneur.2021.765069/pdf"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consensus.app/questions/stroke-recognition-using-befast-criteria/" TargetMode="External"/><Relationship Id="rId4" Type="http://schemas.openxmlformats.org/officeDocument/2006/relationships/hyperlink" Target="https://doaj.org/article/d72d82d918d74ee59eeff49680f36dbb"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self and session </a:t>
            </a:r>
          </a:p>
        </p:txBody>
      </p:sp>
      <p:sp>
        <p:nvSpPr>
          <p:cNvPr id="4" name="Slide Number Placeholder 3"/>
          <p:cNvSpPr>
            <a:spLocks noGrp="1"/>
          </p:cNvSpPr>
          <p:nvPr>
            <p:ph type="sldNum" sz="quarter" idx="5"/>
          </p:nvPr>
        </p:nvSpPr>
        <p:spPr/>
        <p:txBody>
          <a:bodyPr/>
          <a:lstStyle/>
          <a:p>
            <a:fld id="{3C3E1B81-CCB0-49EB-8CB6-8B3591224A9D}" type="slidenum">
              <a:rPr lang="en-US"/>
              <a:t>1</a:t>
            </a:fld>
            <a:endParaRPr lang="en-US"/>
          </a:p>
        </p:txBody>
      </p:sp>
    </p:spTree>
    <p:extLst>
      <p:ext uri="{BB962C8B-B14F-4D97-AF65-F5344CB8AC3E}">
        <p14:creationId xmlns:p14="http://schemas.microsoft.com/office/powerpoint/2010/main" val="114225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074E-A01C-7C16-92B9-6C03FBC14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BD48F-93DC-C537-5A58-4ABAF8639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BA97C-A379-5429-929A-0CDF9FA1BBE2}"/>
              </a:ext>
            </a:extLst>
          </p:cNvPr>
          <p:cNvSpPr>
            <a:spLocks noGrp="1"/>
          </p:cNvSpPr>
          <p:nvPr>
            <p:ph type="body" idx="1"/>
          </p:nvPr>
        </p:nvSpPr>
        <p:spPr/>
        <p:txBody>
          <a:bodyPr/>
          <a:lstStyle/>
          <a:p>
            <a:r>
              <a:rPr lang="en-US"/>
              <a:t>In addition to the three symptoms highlighted in FAST — facial weakness, arm weakness and speech disturbance — there are several other </a:t>
            </a:r>
            <a:r>
              <a:rPr lang="en-US" b="1"/>
              <a:t>common signs of stroke</a:t>
            </a:r>
            <a:r>
              <a:rPr lang="en-US"/>
              <a:t> that we need to be alert to. These include sudden weakness or numbness on one side of the body, which may affect the leg, hand or foot as well as the arm. Patients may have difficulty finding words or speaking in clear, meaningful sentences. Sudden blurred vision or loss of sight in one or both eyes is another important warning sign. We may also see sudden memory loss or confusion, particularly when it is abrupt and unexplained. Sudden dizziness, unsteadiness, or an unexpected fall can be a key presentation, especially in posterior circulation strokes. Finally, a sudden, severe headache, often described as different from anything experienced before, should always prompt urgent assessment for stroke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F7B1AF15-1D62-6CA8-CD2A-13A4F758328C}"/>
              </a:ext>
            </a:extLst>
          </p:cNvPr>
          <p:cNvSpPr>
            <a:spLocks noGrp="1"/>
          </p:cNvSpPr>
          <p:nvPr>
            <p:ph type="sldNum" sz="quarter" idx="5"/>
          </p:nvPr>
        </p:nvSpPr>
        <p:spPr/>
        <p:txBody>
          <a:bodyPr/>
          <a:lstStyle/>
          <a:p>
            <a:fld id="{3C3E1B81-CCB0-49EB-8CB6-8B3591224A9D}" type="slidenum">
              <a:rPr lang="en-US"/>
              <a:t>15</a:t>
            </a:fld>
            <a:endParaRPr lang="en-US"/>
          </a:p>
        </p:txBody>
      </p:sp>
    </p:spTree>
    <p:extLst>
      <p:ext uri="{BB962C8B-B14F-4D97-AF65-F5344CB8AC3E}">
        <p14:creationId xmlns:p14="http://schemas.microsoft.com/office/powerpoint/2010/main" val="9464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established that </a:t>
            </a:r>
            <a:r>
              <a:rPr lang="en-US" b="1" dirty="0"/>
              <a:t>FAST is a simple, rapid, and easy‑to‑remember assessment</a:t>
            </a:r>
            <a:r>
              <a:rPr lang="en-US" dirty="0"/>
              <a:t>, making it ideally suited for use by both clinical and non‑clinical staff. One of its greatest strengths is that it can be applied </a:t>
            </a:r>
            <a:r>
              <a:rPr lang="en-US" b="1" dirty="0"/>
              <a:t>within seconds</a:t>
            </a:r>
            <a:r>
              <a:rPr lang="en-US" dirty="0"/>
              <a:t>, without the need for specialist equipment or advanced training, allowing stroke recognition to begin at the very first point of contact.</a:t>
            </a:r>
          </a:p>
          <a:p>
            <a:r>
              <a:rPr lang="en-US" dirty="0"/>
              <a:t>FAST has been shown to have </a:t>
            </a:r>
            <a:r>
              <a:rPr lang="en-US" b="1" dirty="0"/>
              <a:t>good sensitivity for common anterior‑circulation strokes</a:t>
            </a:r>
            <a:r>
              <a:rPr lang="en-US" dirty="0"/>
              <a:t>, which make up a large proportion of stroke presentations. Research demonstrates sensitivity rates ranging from </a:t>
            </a:r>
            <a:r>
              <a:rPr lang="en-US" b="1" dirty="0"/>
              <a:t>64% to 97%</a:t>
            </a:r>
            <a:r>
              <a:rPr lang="en-US" dirty="0"/>
              <a:t>, highlighting its reliability in identifying patients who require urgent assessment and escalation. This is further supported by large‑scale meta‑analysis data, showing a </a:t>
            </a:r>
            <a:r>
              <a:rPr lang="en-US" b="1" dirty="0"/>
              <a:t>combined sensitivity of 0.77</a:t>
            </a:r>
            <a:r>
              <a:rPr lang="en-US" dirty="0"/>
              <a:t>, confirming FAST as an effective </a:t>
            </a:r>
            <a:r>
              <a:rPr lang="en-US" b="1" dirty="0"/>
              <a:t>first‑line screening tool</a:t>
            </a:r>
            <a:r>
              <a:rPr lang="en-US" dirty="0"/>
              <a:t> for stroke recognition.</a:t>
            </a:r>
            <a:endParaRPr lang="en-US" dirty="0">
              <a:ea typeface="Calibri"/>
              <a:cs typeface="Calibri"/>
            </a:endParaRPr>
          </a:p>
          <a:p>
            <a:r>
              <a:rPr lang="en-US" dirty="0"/>
              <a:t>In addition, FAST is </a:t>
            </a:r>
            <a:r>
              <a:rPr lang="en-US" b="1" dirty="0"/>
              <a:t>well embedded within emergency and ambulance services</a:t>
            </a:r>
            <a:r>
              <a:rPr lang="en-US" dirty="0"/>
              <a:t> and is firmly integrated into established stroke pathways. Its widespread and consistent use across healthcare settings supports </a:t>
            </a:r>
            <a:r>
              <a:rPr lang="en-US" b="1" dirty="0"/>
              <a:t>rapid escalation, clear communication</a:t>
            </a:r>
            <a:r>
              <a:rPr lang="en-US" dirty="0"/>
              <a:t>, and </a:t>
            </a:r>
            <a:r>
              <a:rPr lang="en-US" b="1" dirty="0"/>
              <a:t>timely access to specialist stroke care</a:t>
            </a:r>
            <a:r>
              <a:rPr lang="en-US" dirty="0"/>
              <a:t>, helping to </a:t>
            </a:r>
            <a:r>
              <a:rPr lang="en-US" dirty="0" err="1"/>
              <a:t>minimise</a:t>
            </a:r>
            <a:r>
              <a:rPr lang="en-US" dirty="0"/>
              <a:t> delays in treatment.</a:t>
            </a:r>
            <a:endParaRPr lang="en-US" dirty="0">
              <a:ea typeface="Calibri"/>
              <a:cs typeface="Calibri"/>
            </a:endParaRPr>
          </a:p>
          <a:p>
            <a:r>
              <a:rPr lang="en-US" dirty="0"/>
              <a:t>While FAST does not capture every possible stroke presentation, its simplicity and proven effectiveness make it a </a:t>
            </a:r>
            <a:r>
              <a:rPr lang="en-US" b="1" dirty="0"/>
              <a:t>cornerstone of early stroke recognition</a:t>
            </a:r>
            <a:r>
              <a:rPr lang="en-US" dirty="0"/>
              <a:t>. Importantly, it provides a strong foundation on which broader tools, such as </a:t>
            </a:r>
            <a:r>
              <a:rPr lang="en-US" b="1" dirty="0"/>
              <a:t>BEFAST</a:t>
            </a:r>
            <a:r>
              <a:rPr lang="en-US" dirty="0"/>
              <a:t>, can build to improve detection of less typical and posterior circulation strokes.</a:t>
            </a:r>
            <a:endParaRPr lang="en-US" dirty="0">
              <a:ea typeface="Calibri"/>
              <a:cs typeface="Calibri"/>
            </a:endParaRPr>
          </a:p>
          <a:p>
            <a:endParaRPr lang="en-US" dirty="0">
              <a:ea typeface="Calibri"/>
              <a:cs typeface="Calibri"/>
            </a:endParaRPr>
          </a:p>
          <a:p>
            <a:pPr marL="285750" indent="-285750">
              <a:lnSpc>
                <a:spcPct val="90000"/>
              </a:lnSpc>
              <a:spcBef>
                <a:spcPts val="1000"/>
              </a:spcBef>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t>16</a:t>
            </a:fld>
            <a:endParaRPr lang="en-US"/>
          </a:p>
        </p:txBody>
      </p:sp>
    </p:spTree>
    <p:extLst>
      <p:ext uri="{BB962C8B-B14F-4D97-AF65-F5344CB8AC3E}">
        <p14:creationId xmlns:p14="http://schemas.microsoft.com/office/powerpoint/2010/main" val="1143128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Why FAST Wasn’t Enough</a:t>
            </a:r>
            <a:br>
              <a:rPr lang="en-US" dirty="0">
                <a:cs typeface="+mn-lt"/>
              </a:rPr>
            </a:br>
            <a:br>
              <a:rPr lang="en-US" dirty="0">
                <a:cs typeface="+mn-lt"/>
              </a:rPr>
            </a:br>
            <a:r>
              <a:rPr lang="en-US" dirty="0"/>
              <a:t>While FAST is a valuable and widely used stroke recognition tool, it does have important limitations that staff need to understand.</a:t>
            </a:r>
            <a:br>
              <a:rPr lang="en-US" dirty="0">
                <a:cs typeface="+mn-lt"/>
              </a:rPr>
            </a:br>
            <a:br>
              <a:rPr lang="en-US" dirty="0">
                <a:cs typeface="+mn-lt"/>
              </a:rPr>
            </a:br>
            <a:r>
              <a:rPr lang="en-US" dirty="0"/>
              <a:t>FAST has </a:t>
            </a:r>
            <a:r>
              <a:rPr lang="en-US" b="1" dirty="0"/>
              <a:t>low and variable specificity</a:t>
            </a:r>
            <a:r>
              <a:rPr lang="en-US" dirty="0"/>
              <a:t>, ranging from approximately </a:t>
            </a:r>
            <a:r>
              <a:rPr lang="en-US" b="1" dirty="0"/>
              <a:t>13% to 76%</a:t>
            </a:r>
            <a:r>
              <a:rPr lang="en-US" dirty="0"/>
              <a:t>, which means it can generate false positives. While this may increase urgent referrals, it can also place pressure on services and highlights the need for clinical judgement alongside screening tools.</a:t>
            </a:r>
            <a:br>
              <a:rPr lang="en-US" dirty="0">
                <a:cs typeface="+mn-lt"/>
              </a:rPr>
            </a:br>
            <a:br>
              <a:rPr lang="en-US" dirty="0">
                <a:cs typeface="+mn-lt"/>
              </a:rPr>
            </a:br>
            <a:r>
              <a:rPr lang="en-US" dirty="0"/>
              <a:t>More importantly, FAST is known to </a:t>
            </a:r>
            <a:r>
              <a:rPr lang="en-US" b="1" dirty="0"/>
              <a:t>miss posterior circulation strokes</a:t>
            </a:r>
            <a:r>
              <a:rPr lang="en-US" dirty="0"/>
              <a:t>. These strokes often present with symptoms such as </a:t>
            </a:r>
            <a:r>
              <a:rPr lang="en-US" b="1" dirty="0"/>
              <a:t>imbalance, vertigo, dizziness, or visual disturbances</a:t>
            </a:r>
            <a:r>
              <a:rPr lang="en-US" dirty="0"/>
              <a:t>, which are </a:t>
            </a:r>
            <a:r>
              <a:rPr lang="en-US" b="1" dirty="0"/>
              <a:t>not assessed by the FAST criteria</a:t>
            </a:r>
            <a:r>
              <a:rPr lang="en-US" dirty="0"/>
              <a:t>. As a result, patients with these presentations may appear well or as a non‑stroke at first contact.</a:t>
            </a:r>
            <a:br>
              <a:rPr lang="en-US" dirty="0">
                <a:cs typeface="+mn-lt"/>
              </a:rPr>
            </a:br>
            <a:br>
              <a:rPr lang="en-US" dirty="0">
                <a:cs typeface="+mn-lt"/>
              </a:rPr>
            </a:br>
            <a:r>
              <a:rPr lang="en-US" dirty="0"/>
              <a:t>Research suggests that </a:t>
            </a:r>
            <a:r>
              <a:rPr lang="en-US" b="1" dirty="0"/>
              <a:t>up to 14% of </a:t>
            </a:r>
            <a:r>
              <a:rPr lang="en-US" b="1" dirty="0" err="1"/>
              <a:t>ischaemic</a:t>
            </a:r>
            <a:r>
              <a:rPr lang="en-US" b="1" dirty="0"/>
              <a:t> strokes may be missed</a:t>
            </a:r>
            <a:r>
              <a:rPr lang="en-US" dirty="0"/>
              <a:t> when using FAST alone, particularly strokes that do not affect the anterior circulation. These missed cases can lead to delays in diagnosis and treatment, with significant consequences for patient outcomes.</a:t>
            </a:r>
            <a:br>
              <a:rPr lang="en-US" dirty="0">
                <a:cs typeface="+mn-lt"/>
              </a:rPr>
            </a:br>
            <a:br>
              <a:rPr lang="en-US" dirty="0">
                <a:cs typeface="+mn-lt"/>
              </a:rPr>
            </a:br>
            <a:r>
              <a:rPr lang="en-US" dirty="0"/>
              <a:t>FAST also does not assess </a:t>
            </a:r>
            <a:r>
              <a:rPr lang="en-US" b="1" dirty="0"/>
              <a:t>key neurological features such as balance or vision</a:t>
            </a:r>
            <a:r>
              <a:rPr lang="en-US" dirty="0"/>
              <a:t>, which are common stroke symptoms. Recognition of these gaps has led to the development of </a:t>
            </a:r>
            <a:r>
              <a:rPr lang="en-US" b="1" dirty="0"/>
              <a:t>expanded assessment tools</a:t>
            </a:r>
            <a:r>
              <a:rPr lang="en-US" dirty="0"/>
              <a:t>, such as </a:t>
            </a:r>
            <a:r>
              <a:rPr lang="en-US" b="1" dirty="0"/>
              <a:t>BEFAST</a:t>
            </a:r>
            <a:r>
              <a:rPr lang="en-US" dirty="0"/>
              <a:t>, designed to improve detection of less typical and posterior stroke presentations.</a:t>
            </a:r>
          </a:p>
        </p:txBody>
      </p:sp>
      <p:sp>
        <p:nvSpPr>
          <p:cNvPr id="4" name="Slide Number Placeholder 3"/>
          <p:cNvSpPr>
            <a:spLocks noGrp="1"/>
          </p:cNvSpPr>
          <p:nvPr>
            <p:ph type="sldNum" sz="quarter" idx="5"/>
          </p:nvPr>
        </p:nvSpPr>
        <p:spPr/>
        <p:txBody>
          <a:bodyPr/>
          <a:lstStyle/>
          <a:p>
            <a:fld id="{3C3E1B81-CCB0-49EB-8CB6-8B3591224A9D}" type="slidenum">
              <a:t>17</a:t>
            </a:fld>
            <a:endParaRPr lang="en-US"/>
          </a:p>
        </p:txBody>
      </p:sp>
    </p:spTree>
    <p:extLst>
      <p:ext uri="{BB962C8B-B14F-4D97-AF65-F5344CB8AC3E}">
        <p14:creationId xmlns:p14="http://schemas.microsoft.com/office/powerpoint/2010/main" val="3378978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Posterior Circulation Problem and Stroke Recognition</a:t>
            </a:r>
            <a:endParaRPr lang="en-US"/>
          </a:p>
          <a:p>
            <a:r>
              <a:rPr lang="en-US"/>
              <a:t>Posterior circulation strokes present a particular challenge in stroke recognition. These strokes affect the brainstem, cerebellum, and occipital lobes, and their symptoms often differ significantly from the classic stroke signs most people are familiar with.</a:t>
            </a:r>
          </a:p>
          <a:p>
            <a:r>
              <a:rPr lang="en-US" dirty="0"/>
              <a:t>Unlike anterior circulation strokes, posterior strokes frequently </a:t>
            </a:r>
            <a:r>
              <a:rPr lang="en-US" b="1" dirty="0"/>
              <a:t>do not cause obvious facial droop, arm weakness, or speech disturbance</a:t>
            </a:r>
            <a:r>
              <a:rPr lang="en-US" dirty="0"/>
              <a:t>. Instead, patients may present with </a:t>
            </a:r>
            <a:r>
              <a:rPr lang="en-US" b="1" dirty="0"/>
              <a:t>sudden dizziness, vertigo, imbalance, visual disturbance, nausea, vomiting, or altered consciousness</a:t>
            </a:r>
            <a:r>
              <a:rPr lang="en-US" dirty="0"/>
              <a:t>. These symptoms can be vague, transient, or easily attributed to less serious causes such as inner‑ear problems, migraine, infection, or anxiety.</a:t>
            </a:r>
            <a:endParaRPr lang="en-US" dirty="0">
              <a:ea typeface="Calibri"/>
              <a:cs typeface="Calibri"/>
            </a:endParaRPr>
          </a:p>
          <a:p>
            <a:r>
              <a:rPr lang="en-US"/>
              <a:t>As a result, posterior circulation strokes are </a:t>
            </a:r>
            <a:r>
              <a:rPr lang="en-US" b="1"/>
              <a:t>more likely to be missed or misdiagnosed</a:t>
            </a:r>
            <a:r>
              <a:rPr lang="en-US"/>
              <a:t>, particularly at first point of contact. Patients may appear well, be able to speak clearly, and have no obvious weakness, which can create false reassurance and delay escalation.</a:t>
            </a:r>
          </a:p>
          <a:p>
            <a:r>
              <a:rPr lang="en-US" dirty="0"/>
              <a:t>Traditional tools such as </a:t>
            </a:r>
            <a:r>
              <a:rPr lang="en-US" b="1" dirty="0"/>
              <a:t>FAST</a:t>
            </a:r>
            <a:r>
              <a:rPr lang="en-US" dirty="0"/>
              <a:t>, while highly effective for anterior circulation strokes, </a:t>
            </a:r>
            <a:r>
              <a:rPr lang="en-US" b="1" dirty="0"/>
              <a:t>do not assess balance or vision</a:t>
            </a:r>
            <a:r>
              <a:rPr lang="en-US" dirty="0"/>
              <a:t>, meaning posterior strokes can fall outside its scope. This has been consistently highlighted in research, which shows that posterior strokes are disproportionately under‑</a:t>
            </a:r>
            <a:r>
              <a:rPr lang="en-US" dirty="0" err="1"/>
              <a:t>recognised</a:t>
            </a:r>
            <a:r>
              <a:rPr lang="en-US" dirty="0"/>
              <a:t> and experience </a:t>
            </a:r>
            <a:r>
              <a:rPr lang="en-US" b="1" dirty="0"/>
              <a:t>longer delays to diagnosis and treatment</a:t>
            </a:r>
            <a:r>
              <a:rPr lang="en-US" dirty="0"/>
              <a:t>, leading to poorer outcomes.</a:t>
            </a:r>
            <a:endParaRPr lang="en-US" dirty="0">
              <a:ea typeface="Calibri"/>
              <a:cs typeface="Calibri"/>
            </a:endParaRPr>
          </a:p>
          <a:p>
            <a:r>
              <a:rPr lang="en-US"/>
              <a:t>This recognition gap is why expanded tools like </a:t>
            </a:r>
            <a:r>
              <a:rPr lang="en-US" b="1"/>
              <a:t>BEFAST</a:t>
            </a:r>
            <a:r>
              <a:rPr lang="en-US"/>
              <a:t> are important. By deliberately including </a:t>
            </a:r>
            <a:r>
              <a:rPr lang="en-US" b="1"/>
              <a:t>Balance and Eyes</a:t>
            </a:r>
            <a:r>
              <a:rPr lang="en-US"/>
              <a:t>, BEFAST prompts staff to consider stroke when patients present with sudden unexplained dizziness, coordination problems, or visual changes — symptoms that should </a:t>
            </a:r>
            <a:r>
              <a:rPr lang="en-US" b="1"/>
              <a:t>never be dismissed or ignored</a:t>
            </a:r>
            <a:r>
              <a:rPr lang="en-US"/>
              <a:t> in a healthcare setting.</a:t>
            </a:r>
          </a:p>
          <a:p>
            <a:r>
              <a:rPr lang="en-US"/>
              <a:t>Improving recognition of posterior circulation strokes requires </a:t>
            </a:r>
            <a:r>
              <a:rPr lang="en-US" b="1"/>
              <a:t>education, awareness, and confidence across all staff groups</a:t>
            </a:r>
            <a:r>
              <a:rPr lang="en-US"/>
              <a:t>. When staff understand that stroke does not always look like FAST, they are more likely to escalate concerns early, even when presentations are atypical.</a:t>
            </a:r>
          </a:p>
          <a:p>
            <a:r>
              <a:rPr lang="en-US" dirty="0"/>
              <a:t>The key message is simple: </a:t>
            </a:r>
            <a:r>
              <a:rPr lang="en-US" b="1" dirty="0"/>
              <a:t>a FAST‑negative patient can still be having a stroke</a:t>
            </a:r>
            <a:r>
              <a:rPr lang="en-US" dirty="0"/>
              <a:t>. </a:t>
            </a:r>
            <a:r>
              <a:rPr lang="en-US" dirty="0" err="1"/>
              <a:t>Recognising</a:t>
            </a:r>
            <a:r>
              <a:rPr lang="en-US" dirty="0"/>
              <a:t> this is critical to reducing missed diagnoses, shortening delays to treatment, and improving patient outcomes.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18</a:t>
            </a:fld>
            <a:endParaRPr lang="en-US"/>
          </a:p>
        </p:txBody>
      </p:sp>
    </p:spTree>
    <p:extLst>
      <p:ext uri="{BB962C8B-B14F-4D97-AF65-F5344CB8AC3E}">
        <p14:creationId xmlns:p14="http://schemas.microsoft.com/office/powerpoint/2010/main" val="225655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CA908-4B23-4BDA-C6EE-56F3D2BDD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DED89-8FEF-832A-7A2B-18F6BCEB6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6D5B7-D9D7-CD18-4633-2927829EE8D2}"/>
              </a:ext>
            </a:extLst>
          </p:cNvPr>
          <p:cNvSpPr>
            <a:spLocks noGrp="1"/>
          </p:cNvSpPr>
          <p:nvPr>
            <p:ph type="body" idx="1"/>
          </p:nvPr>
        </p:nvSpPr>
        <p:spPr/>
        <p:txBody>
          <a:bodyPr/>
          <a:lstStyle/>
          <a:p>
            <a:r>
              <a:rPr lang="en-US" dirty="0">
                <a:highlight>
                  <a:srgbClr val="FFFFFF"/>
                </a:highlight>
              </a:rPr>
              <a:t>This slide highlights key </a:t>
            </a:r>
            <a:r>
              <a:rPr lang="en-US" b="1" dirty="0">
                <a:highlight>
                  <a:srgbClr val="FFFFFF"/>
                </a:highlight>
              </a:rPr>
              <a:t>brainstem red flags</a:t>
            </a:r>
            <a:r>
              <a:rPr lang="en-US" dirty="0">
                <a:highlight>
                  <a:srgbClr val="FFFFFF"/>
                </a:highlight>
              </a:rPr>
              <a:t> that should immediately raise concern for a posterior circulation stroke. These include dysphagia, or difficulty swallowing, and dysarthria, where speech becomes slurred or unclear. Hoarseness can indicate involvement of the lower cranial nerves and should not be overlooked. Reduced level of consciousness is particularly concerning, as it suggests brainstem or reticular activating system involvement. We may also see </a:t>
            </a:r>
            <a:r>
              <a:rPr lang="en-US" b="1" dirty="0">
                <a:highlight>
                  <a:srgbClr val="FFFFFF"/>
                </a:highlight>
              </a:rPr>
              <a:t>crossed signs</a:t>
            </a:r>
            <a:r>
              <a:rPr lang="en-US" dirty="0">
                <a:highlight>
                  <a:srgbClr val="FFFFFF"/>
                </a:highlight>
              </a:rPr>
              <a:t>, such as facial weakness on one side with limb weakness on the opposite side, which are classic for brainstem pathology. In rare but devastating cases, patients may present with features of ‘locked‑in’ syndrome, where they are conscious but unable to move or speak. This is an emergency situation. Any patient with a sudden drop in GCS combined with abnormal pupils should be treated as a neurological emergency and escalated immediately.</a:t>
            </a:r>
            <a:endParaRPr lang="en-US" dirty="0"/>
          </a:p>
          <a:p>
            <a:endParaRPr lang="en-US" dirty="0">
              <a:highlight>
                <a:srgbClr val="FFFFFF"/>
              </a:highlight>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D4017EDD-2A6B-4BAC-7393-883959B1CCCB}"/>
              </a:ext>
            </a:extLst>
          </p:cNvPr>
          <p:cNvSpPr>
            <a:spLocks noGrp="1"/>
          </p:cNvSpPr>
          <p:nvPr>
            <p:ph type="sldNum" sz="quarter" idx="5"/>
          </p:nvPr>
        </p:nvSpPr>
        <p:spPr/>
        <p:txBody>
          <a:bodyPr/>
          <a:lstStyle/>
          <a:p>
            <a:fld id="{3C3E1B81-CCB0-49EB-8CB6-8B3591224A9D}" type="slidenum">
              <a:rPr lang="en-US"/>
              <a:t>19</a:t>
            </a:fld>
            <a:endParaRPr lang="en-US"/>
          </a:p>
        </p:txBody>
      </p:sp>
    </p:spTree>
    <p:extLst>
      <p:ext uri="{BB962C8B-B14F-4D97-AF65-F5344CB8AC3E}">
        <p14:creationId xmlns:p14="http://schemas.microsoft.com/office/powerpoint/2010/main" val="2019551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BEFAST builds on FAST to help us </a:t>
            </a:r>
            <a:r>
              <a:rPr lang="en-US" dirty="0" err="1"/>
              <a:t>recognise</a:t>
            </a:r>
            <a:r>
              <a:rPr lang="en-US" dirty="0"/>
              <a:t> a wider spectrum of stroke presentations, particularly posterior circulation strokes. </a:t>
            </a:r>
            <a:r>
              <a:rPr lang="en-US" b="1" dirty="0"/>
              <a:t>B</a:t>
            </a:r>
            <a:r>
              <a:rPr lang="en-US" dirty="0"/>
              <a:t> is for Balance, identifying sudden problems with balance or coordination. </a:t>
            </a:r>
            <a:r>
              <a:rPr lang="en-US" b="1" dirty="0"/>
              <a:t>E</a:t>
            </a:r>
            <a:r>
              <a:rPr lang="en-US" dirty="0"/>
              <a:t> is for Eyes, focusing on sudden visual changes such as loss of vision or double vision. </a:t>
            </a:r>
            <a:r>
              <a:rPr lang="en-US" b="1" dirty="0"/>
              <a:t>F</a:t>
            </a:r>
            <a:r>
              <a:rPr lang="en-US" dirty="0"/>
              <a:t> remains Face drooping, </a:t>
            </a:r>
            <a:r>
              <a:rPr lang="en-US" b="1" dirty="0"/>
              <a:t>A</a:t>
            </a:r>
            <a:r>
              <a:rPr lang="en-US" dirty="0"/>
              <a:t> is Arm weakness, and </a:t>
            </a:r>
            <a:r>
              <a:rPr lang="en-US" b="1" dirty="0"/>
              <a:t>S</a:t>
            </a:r>
            <a:r>
              <a:rPr lang="en-US" dirty="0"/>
              <a:t> is Speech disturbance. Finally, </a:t>
            </a:r>
            <a:r>
              <a:rPr lang="en-US" b="1" dirty="0"/>
              <a:t>T</a:t>
            </a:r>
            <a:r>
              <a:rPr lang="en-US" dirty="0"/>
              <a:t> reminds us that stroke is time‑critical — rapid recognition and escalation can be life‑saving.</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20</a:t>
            </a:fld>
            <a:endParaRPr lang="en-US"/>
          </a:p>
        </p:txBody>
      </p:sp>
    </p:spTree>
    <p:extLst>
      <p:ext uri="{BB962C8B-B14F-4D97-AF65-F5344CB8AC3E}">
        <p14:creationId xmlns:p14="http://schemas.microsoft.com/office/powerpoint/2010/main" val="64724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FF"/>
                </a:highlight>
              </a:rPr>
              <a:t>BEFAST has several important strengths supported by research:</a:t>
            </a:r>
            <a:endParaRPr lang="en-US"/>
          </a:p>
          <a:p>
            <a:pPr marL="171450" indent="-171450">
              <a:buFont typeface="Arial"/>
              <a:buChar char="•"/>
            </a:pPr>
            <a:r>
              <a:rPr lang="en-US" b="1">
                <a:highlight>
                  <a:srgbClr val="FFFFFF"/>
                </a:highlight>
              </a:rPr>
              <a:t>Improved diagnostic accuracy</a:t>
            </a:r>
            <a:r>
              <a:rPr lang="en-US">
                <a:highlight>
                  <a:srgbClr val="FFFFFF"/>
                </a:highlight>
              </a:rPr>
              <a:t>: The Frontiers meta‑analysis shows BEFAST has a higher AUC (</a:t>
            </a:r>
            <a:r>
              <a:rPr lang="en-US" b="1">
                <a:highlight>
                  <a:srgbClr val="FFFFFF"/>
                </a:highlight>
              </a:rPr>
              <a:t>0.86</a:t>
            </a:r>
            <a:r>
              <a:rPr lang="en-US">
                <a:highlight>
                  <a:srgbClr val="FFFFFF"/>
                </a:highlight>
              </a:rPr>
              <a:t>) and diagnostic odds ratio (</a:t>
            </a:r>
            <a:r>
              <a:rPr lang="en-US" b="1">
                <a:highlight>
                  <a:srgbClr val="FFFFFF"/>
                </a:highlight>
              </a:rPr>
              <a:t>2.44</a:t>
            </a:r>
            <a:r>
              <a:rPr lang="en-US">
                <a:highlight>
                  <a:srgbClr val="FFFFFF"/>
                </a:highlight>
              </a:rPr>
              <a:t>)—a clear performance improvement compared to FAST. </a:t>
            </a:r>
            <a:r>
              <a:rPr lang="en-US" dirty="0">
                <a:highlight>
                  <a:srgbClr val="FFFFFF"/>
                </a:highlight>
                <a:hlinkClick r:id="rId3"/>
              </a:rPr>
              <a:t>[frontiersin.org]</a:t>
            </a:r>
            <a:r>
              <a:rPr lang="en-US">
                <a:highlight>
                  <a:srgbClr val="FFFFFF"/>
                </a:highlight>
              </a:rPr>
              <a:t>, </a:t>
            </a:r>
            <a:r>
              <a:rPr lang="en-US" dirty="0">
                <a:highlight>
                  <a:srgbClr val="FFFFFF"/>
                </a:highlight>
                <a:hlinkClick r:id="rId4"/>
              </a:rPr>
              <a:t>[doaj.org]</a:t>
            </a:r>
            <a:endParaRPr lang="en-US" dirty="0"/>
          </a:p>
          <a:p>
            <a:pPr marL="171450" indent="-171450">
              <a:buFont typeface="Arial"/>
              <a:buChar char="•"/>
            </a:pPr>
            <a:r>
              <a:rPr lang="en-US" b="1">
                <a:highlight>
                  <a:srgbClr val="FFFFFF"/>
                </a:highlight>
              </a:rPr>
              <a:t>Higher specificity</a:t>
            </a:r>
            <a:r>
              <a:rPr lang="en-US">
                <a:highlight>
                  <a:srgbClr val="FFFFFF"/>
                </a:highlight>
              </a:rPr>
              <a:t>: BEFAST’s pooled specificity is </a:t>
            </a:r>
            <a:r>
              <a:rPr lang="en-US" b="1">
                <a:highlight>
                  <a:srgbClr val="FFFFFF"/>
                </a:highlight>
              </a:rPr>
              <a:t>0.85</a:t>
            </a:r>
            <a:r>
              <a:rPr lang="en-US">
                <a:highlight>
                  <a:srgbClr val="FFFFFF"/>
                </a:highlight>
              </a:rPr>
              <a:t>, outperforming FAST (</a:t>
            </a:r>
            <a:r>
              <a:rPr lang="en-US" b="1">
                <a:highlight>
                  <a:srgbClr val="FFFFFF"/>
                </a:highlight>
              </a:rPr>
              <a:t>0.60</a:t>
            </a:r>
            <a:r>
              <a:rPr lang="en-US">
                <a:highlight>
                  <a:srgbClr val="FFFFFF"/>
                </a:highlight>
              </a:rPr>
              <a:t>).</a:t>
            </a:r>
            <a:endParaRPr lang="en-US">
              <a:highlight>
                <a:srgbClr val="FFFFFF"/>
              </a:highlight>
              <a:cs typeface="+mn-lt"/>
            </a:endParaRPr>
          </a:p>
          <a:p>
            <a:pPr marL="171450" indent="-171450">
              <a:buFont typeface="Arial"/>
              <a:buChar char="•"/>
            </a:pPr>
            <a:r>
              <a:rPr lang="en-US" b="1" dirty="0">
                <a:highlight>
                  <a:srgbClr val="FFFFFF"/>
                </a:highlight>
              </a:rPr>
              <a:t>Better detection of posterior strokes</a:t>
            </a:r>
            <a:r>
              <a:rPr lang="en-US" dirty="0">
                <a:highlight>
                  <a:srgbClr val="FFFFFF"/>
                </a:highlight>
              </a:rPr>
              <a:t>: One study found BEFAST identified </a:t>
            </a:r>
            <a:r>
              <a:rPr lang="en-US" b="1" dirty="0">
                <a:highlight>
                  <a:srgbClr val="FFFFFF"/>
                </a:highlight>
              </a:rPr>
              <a:t>97.8%</a:t>
            </a:r>
            <a:r>
              <a:rPr lang="en-US" dirty="0">
                <a:highlight>
                  <a:srgbClr val="FFFFFF"/>
                </a:highlight>
              </a:rPr>
              <a:t> of posterior circulation strokes vs only </a:t>
            </a:r>
            <a:r>
              <a:rPr lang="en-US" b="1" dirty="0">
                <a:highlight>
                  <a:srgbClr val="FFFFFF"/>
                </a:highlight>
              </a:rPr>
              <a:t>58.7%</a:t>
            </a:r>
            <a:r>
              <a:rPr lang="en-US" dirty="0">
                <a:highlight>
                  <a:srgbClr val="FFFFFF"/>
                </a:highlight>
              </a:rPr>
              <a:t> with FAST. </a:t>
            </a:r>
            <a:r>
              <a:rPr lang="en-US" dirty="0">
                <a:highlight>
                  <a:srgbClr val="FFFFFF"/>
                </a:highlight>
                <a:hlinkClick r:id="rId5"/>
              </a:rPr>
              <a:t>[</a:t>
            </a:r>
            <a:r>
              <a:rPr lang="en-US" dirty="0" err="1">
                <a:highlight>
                  <a:srgbClr val="FFFFFF"/>
                </a:highlight>
                <a:hlinkClick r:id="rId5"/>
              </a:rPr>
              <a:t>consensus.app</a:t>
            </a:r>
            <a:r>
              <a:rPr lang="en-US" dirty="0">
                <a:highlight>
                  <a:srgbClr val="FFFFFF"/>
                </a:highlight>
                <a:hlinkClick r:id="rId5"/>
              </a:rPr>
              <a:t>]</a:t>
            </a:r>
            <a:endParaRPr lang="en-US" dirty="0"/>
          </a:p>
          <a:p>
            <a:pPr marL="171450" indent="-171450">
              <a:buFont typeface="Arial"/>
              <a:buChar char="•"/>
            </a:pPr>
            <a:r>
              <a:rPr lang="en-US" b="1">
                <a:highlight>
                  <a:srgbClr val="FFFFFF"/>
                </a:highlight>
              </a:rPr>
              <a:t>Higher post‑test probability</a:t>
            </a:r>
            <a:r>
              <a:rPr lang="en-US">
                <a:highlight>
                  <a:srgbClr val="FFFFFF"/>
                </a:highlight>
              </a:rPr>
              <a:t>: When the pretest probability of stroke was set at 20%, BEFAST raised the probability to </a:t>
            </a:r>
            <a:r>
              <a:rPr lang="en-US" b="1">
                <a:highlight>
                  <a:srgbClr val="FFFFFF"/>
                </a:highlight>
              </a:rPr>
              <a:t>52%</a:t>
            </a:r>
            <a:r>
              <a:rPr lang="en-US">
                <a:highlight>
                  <a:srgbClr val="FFFFFF"/>
                </a:highlight>
              </a:rPr>
              <a:t>, compared with </a:t>
            </a:r>
            <a:r>
              <a:rPr lang="en-US" b="1">
                <a:highlight>
                  <a:srgbClr val="FFFFFF"/>
                </a:highlight>
              </a:rPr>
              <a:t>32%</a:t>
            </a:r>
            <a:r>
              <a:rPr lang="en-US">
                <a:highlight>
                  <a:srgbClr val="FFFFFF"/>
                </a:highlight>
              </a:rPr>
              <a:t> for FAST. </a:t>
            </a:r>
            <a:r>
              <a:rPr lang="en-US" dirty="0">
                <a:highlight>
                  <a:srgbClr val="FFFFFF"/>
                </a:highlight>
                <a:hlinkClick r:id="rId3"/>
              </a:rPr>
              <a:t>[frontiersin.org]</a:t>
            </a:r>
            <a:r>
              <a:rPr lang="en-US">
                <a:highlight>
                  <a:srgbClr val="FFFFFF"/>
                </a:highlight>
              </a:rPr>
              <a:t>, </a:t>
            </a:r>
            <a:r>
              <a:rPr lang="en-US" dirty="0">
                <a:highlight>
                  <a:srgbClr val="FFFFFF"/>
                </a:highlight>
                <a:hlinkClick r:id="rId4"/>
              </a:rPr>
              <a:t>[doaj.org]</a:t>
            </a:r>
            <a:endParaRPr lang="en-US" dirty="0"/>
          </a:p>
          <a:p>
            <a:r>
              <a:rPr lang="en-US">
                <a:highlight>
                  <a:srgbClr val="FFFFFF"/>
                </a:highlight>
              </a:rPr>
              <a:t>These findings underline the value of Balance and Eyes in screening.”</a:t>
            </a:r>
            <a:endParaRPr lang="en-US"/>
          </a:p>
          <a:p>
            <a:endParaRPr lang="en-US">
              <a:highlight>
                <a:srgbClr val="FFFFFF"/>
              </a:high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21</a:t>
            </a:fld>
            <a:endParaRPr lang="en-US"/>
          </a:p>
        </p:txBody>
      </p:sp>
    </p:spTree>
    <p:extLst>
      <p:ext uri="{BB962C8B-B14F-4D97-AF65-F5344CB8AC3E}">
        <p14:creationId xmlns:p14="http://schemas.microsoft.com/office/powerpoint/2010/main" val="234345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the findings from a retrospective audit of patients with a confirmed stroke who self‑presented to the Emergency Department at the Royal Blackburn Hospital between January and March 2021. Over this three‑month period, 44 patients met the criteria for inclusion. Using the traditional FAST assessment, only 61% of these patients had symptoms that would have been </a:t>
            </a:r>
            <a:r>
              <a:rPr lang="en-US" dirty="0" err="1"/>
              <a:t>recognised</a:t>
            </a:r>
            <a:r>
              <a:rPr lang="en-US" dirty="0"/>
              <a:t> as stroke. However, when the broader BEFAST criteria were applied, symptom recognition increased significantly to 84%. Importantly, BEFAST would have identified stroke symptoms in an additional 37% of patients who were not captured by FAST alone. These findings highlight the limitations of FAST in isolation and demonstrate the potential benefit of adopting BEFAST to improve early stroke recognition and timely access to care.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22</a:t>
            </a:fld>
            <a:endParaRPr lang="en-US"/>
          </a:p>
        </p:txBody>
      </p:sp>
    </p:spTree>
    <p:extLst>
      <p:ext uri="{BB962C8B-B14F-4D97-AF65-F5344CB8AC3E}">
        <p14:creationId xmlns:p14="http://schemas.microsoft.com/office/powerpoint/2010/main" val="3692476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 in BEFAST focuses on identifying problems with balance and coordination, which are common but frequently missed signs of stroke. When assessing balance, we want to understand whether the patient has experienced a sudden change. This includes asking if they have become dizzy or unsteady, or if they feel as though the room is spinning, suggesting vertigo. We also explore whether they have had sudden difficulty walking or standing, feel pulled to one side, or are unable to maintain an upright posture. Difficulty sitting upright without support, or a sensation of swaying or leaning to one side, are key red flags. These symptoms may indicate posterior circulation stroke and highlight why including balance awareness is crucial for early recognition.</a:t>
            </a:r>
          </a:p>
          <a:p>
            <a:endParaRPr lang="en-US" dirty="0">
              <a:ea typeface="Calibri"/>
              <a:cs typeface="Calibri"/>
            </a:endParaRPr>
          </a:p>
          <a:p>
            <a:r>
              <a:rPr lang="en-US" dirty="0"/>
              <a:t>When we consider the ‘Balance’ component of BEFAST, it’s important to </a:t>
            </a:r>
            <a:r>
              <a:rPr lang="en-US" dirty="0" err="1"/>
              <a:t>recognise</a:t>
            </a:r>
            <a:r>
              <a:rPr lang="en-US" dirty="0"/>
              <a:t> that this is </a:t>
            </a:r>
            <a:r>
              <a:rPr lang="en-US" b="1" dirty="0"/>
              <a:t>not just about asking whether the patient feels dizzy</a:t>
            </a:r>
            <a:r>
              <a:rPr lang="en-US" dirty="0"/>
              <a:t>. Dizziness alone is non‑specific and common. What we are trying to identify is a </a:t>
            </a:r>
            <a:r>
              <a:rPr lang="en-US" b="1" dirty="0"/>
              <a:t>sudden change in balance or coordination</a:t>
            </a:r>
            <a:r>
              <a:rPr lang="en-US" dirty="0"/>
              <a:t>. This includes vertigo where the room feels like it is spinning, but also difficulty standing or walking, feeling pulled to one side, being unable to sit upright without support, or noticing the body swaying or leaning. These symptoms can indicate posterior circulation stroke and are frequently missed if we only ask, ‘Are you dizzy?</a:t>
            </a:r>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23</a:t>
            </a:fld>
            <a:endParaRPr lang="en-US"/>
          </a:p>
        </p:txBody>
      </p:sp>
    </p:spTree>
    <p:extLst>
      <p:ext uri="{BB962C8B-B14F-4D97-AF65-F5344CB8AC3E}">
        <p14:creationId xmlns:p14="http://schemas.microsoft.com/office/powerpoint/2010/main" val="308803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balance, we also need to consider </a:t>
            </a:r>
            <a:r>
              <a:rPr lang="en-US" b="1" dirty="0"/>
              <a:t>any sudden loss of coordination</a:t>
            </a:r>
            <a:r>
              <a:rPr lang="en-US" dirty="0"/>
              <a:t>, which can be subtle but highly significant. We should ask whether the patient’s arms or legs feel clumsy or uncoordinated, or whether they are dropping things or missing their target when reaching. Movements may feel jerky, poorly controlled, or unfamiliar to the patient. These changes often represent cerebellar involvement and may occur </a:t>
            </a:r>
            <a:r>
              <a:rPr lang="en-US" b="1" dirty="0"/>
              <a:t>without obvious weakness</a:t>
            </a:r>
            <a:r>
              <a:rPr lang="en-US" dirty="0"/>
              <a:t>, meaning they can be easily overlooked. </a:t>
            </a:r>
            <a:r>
              <a:rPr lang="en-US" dirty="0" err="1"/>
              <a:t>Recognising</a:t>
            </a:r>
            <a:r>
              <a:rPr lang="en-US" dirty="0"/>
              <a:t> these coordination changes is essential, as they can be an early indicator of stroke even when strength and speech appear normal.</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24</a:t>
            </a:fld>
            <a:endParaRPr lang="en-US"/>
          </a:p>
        </p:txBody>
      </p:sp>
    </p:spTree>
    <p:extLst>
      <p:ext uri="{BB962C8B-B14F-4D97-AF65-F5344CB8AC3E}">
        <p14:creationId xmlns:p14="http://schemas.microsoft.com/office/powerpoint/2010/main" val="249019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Read key points on slide </a:t>
            </a:r>
          </a:p>
        </p:txBody>
      </p:sp>
      <p:sp>
        <p:nvSpPr>
          <p:cNvPr id="4" name="Slide Number Placeholder 3"/>
          <p:cNvSpPr>
            <a:spLocks noGrp="1"/>
          </p:cNvSpPr>
          <p:nvPr>
            <p:ph type="sldNum" sz="quarter" idx="5"/>
          </p:nvPr>
        </p:nvSpPr>
        <p:spPr/>
        <p:txBody>
          <a:bodyPr/>
          <a:lstStyle/>
          <a:p>
            <a:fld id="{3C3E1B81-CCB0-49EB-8CB6-8B3591224A9D}" type="slidenum">
              <a:rPr lang="en-US"/>
              <a:t>2</a:t>
            </a:fld>
            <a:endParaRPr lang="en-US"/>
          </a:p>
        </p:txBody>
      </p:sp>
    </p:spTree>
    <p:extLst>
      <p:ext uri="{BB962C8B-B14F-4D97-AF65-F5344CB8AC3E}">
        <p14:creationId xmlns:p14="http://schemas.microsoft.com/office/powerpoint/2010/main" val="2278137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a:t>
            </a:r>
            <a:r>
              <a:rPr lang="en-US" b="1"/>
              <a:t>sudden disturbance of balance should be treated as a stroke until proven otherwise</a:t>
            </a:r>
            <a:r>
              <a:rPr lang="en-US"/>
              <a:t>. This is particularly important because balance symptoms are often dismissed or attributed to benign causes. The level of concern should increase further when balance problems are accompanied by other neurological features. These include eye symptoms such as double vision or visual disturbance, nausea or vomiting, slurred or altered speech, or the onset of a new headache. The combination of these symptoms strongly suggests posterior circulation involvement and should prompt urgent stroke assessment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25</a:t>
            </a:fld>
            <a:endParaRPr lang="en-US"/>
          </a:p>
        </p:txBody>
      </p:sp>
    </p:spTree>
    <p:extLst>
      <p:ext uri="{BB962C8B-B14F-4D97-AF65-F5344CB8AC3E}">
        <p14:creationId xmlns:p14="http://schemas.microsoft.com/office/powerpoint/2010/main" val="385025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 in BEFAST relates to </a:t>
            </a:r>
            <a:r>
              <a:rPr lang="en-US" b="1"/>
              <a:t>eyes and vision</a:t>
            </a:r>
            <a:r>
              <a:rPr lang="en-US"/>
              <a:t>, and we are specifically looking for </a:t>
            </a:r>
            <a:r>
              <a:rPr lang="en-US" b="1"/>
              <a:t>sudden, new visual disturbance</a:t>
            </a:r>
            <a:r>
              <a:rPr lang="en-US"/>
              <a:t>. This may include loss of vision in one or both eyes, blurred vision, or double vision, also known as diplopia. We should also ask about visual field loss, where the patient may describe missing half of their vision, a shadow, or a curtain‑like effect coming across the eye. These changes are often abrupt and unfamiliar to the patient and should always be considered abnormal. Visual symptoms may be the primary presentation of stroke, particularly in posterior circulation events, and can easily be missed if we do not ask directly.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26</a:t>
            </a:fld>
            <a:endParaRPr lang="en-US"/>
          </a:p>
        </p:txBody>
      </p:sp>
    </p:spTree>
    <p:extLst>
      <p:ext uri="{BB962C8B-B14F-4D97-AF65-F5344CB8AC3E}">
        <p14:creationId xmlns:p14="http://schemas.microsoft.com/office/powerpoint/2010/main" val="3061675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ask </a:t>
            </a:r>
            <a:r>
              <a:rPr lang="en-US" b="1" dirty="0"/>
              <a:t>clear, focused questions about vision</a:t>
            </a:r>
            <a:r>
              <a:rPr lang="en-US" dirty="0"/>
              <a:t>. We want to establish whether there has been a </a:t>
            </a:r>
            <a:r>
              <a:rPr lang="en-US" b="1" dirty="0"/>
              <a:t>sudden change</a:t>
            </a:r>
            <a:r>
              <a:rPr lang="en-US" dirty="0"/>
              <a:t>, rather than long‑standing or fluctuating problems. Asking if the patient’s vision has suddenly changed helps open the conversation, followed by checking whether they can see normally out of both eyes. We should also ask directly about double vision or difficulty focusing, as patients may not volunteer this unless prompted. These targeted questions help uncover visual symptoms that strongly support a diagnosis of stroke and ensure they are not overlooked.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27</a:t>
            </a:fld>
            <a:endParaRPr lang="en-US"/>
          </a:p>
        </p:txBody>
      </p:sp>
    </p:spTree>
    <p:extLst>
      <p:ext uri="{BB962C8B-B14F-4D97-AF65-F5344CB8AC3E}">
        <p14:creationId xmlns:p14="http://schemas.microsoft.com/office/powerpoint/2010/main" val="1146286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ELHT, we developed a BEFAST checklist to support the launch of the approach and to act as a practical aide‑memoire for stroke practitioners. The checklist helped structure triage conversations and ensured the full range of BEFAST symptoms were consistently considered, particularly those that are more subtle or easily missed. Importantly, it played a key role in </a:t>
            </a:r>
            <a:r>
              <a:rPr lang="en-US" b="1" dirty="0"/>
              <a:t>embedding BEFAST into everyday practice</a:t>
            </a:r>
            <a:r>
              <a:rPr lang="en-US" dirty="0"/>
              <a:t>, increasing confidence among clinicians and supporting more timely recognition and escalation of suspected stroke.</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28</a:t>
            </a:fld>
            <a:endParaRPr lang="en-US"/>
          </a:p>
        </p:txBody>
      </p:sp>
    </p:spTree>
    <p:extLst>
      <p:ext uri="{BB962C8B-B14F-4D97-AF65-F5344CB8AC3E}">
        <p14:creationId xmlns:p14="http://schemas.microsoft.com/office/powerpoint/2010/main" val="942150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compares common stroke recognition tools by how well they detect stroke (</a:t>
            </a:r>
            <a:r>
              <a:rPr lang="en-US" b="1"/>
              <a:t>sensitivity</a:t>
            </a:r>
            <a:r>
              <a:rPr lang="en-US"/>
              <a:t>) and how well they exclude non‑stroke cases (</a:t>
            </a:r>
            <a:r>
              <a:rPr lang="en-US" b="1"/>
              <a:t>specificity</a:t>
            </a:r>
            <a:r>
              <a:rPr lang="en-US"/>
              <a:t>).</a:t>
            </a:r>
            <a:br>
              <a:rPr lang="en-US" dirty="0"/>
            </a:br>
            <a:r>
              <a:rPr lang="en-US"/>
              <a:t> </a:t>
            </a:r>
            <a:r>
              <a:rPr lang="en-US" b="1"/>
              <a:t>FAST</a:t>
            </a:r>
            <a:r>
              <a:rPr lang="en-US"/>
              <a:t> is the simplest and quickest tool but can miss posterior circulation strokes.</a:t>
            </a:r>
            <a:br>
              <a:rPr lang="en-US" dirty="0"/>
            </a:br>
            <a:r>
              <a:rPr lang="en-US"/>
              <a:t> </a:t>
            </a:r>
            <a:r>
              <a:rPr lang="en-US" b="1"/>
              <a:t>BE‑FAST</a:t>
            </a:r>
            <a:r>
              <a:rPr lang="en-US"/>
              <a:t> improves detection of posterior strokes, although the evidence base and consistency are more limited.</a:t>
            </a:r>
            <a:br>
              <a:rPr lang="en-US" dirty="0"/>
            </a:br>
            <a:r>
              <a:rPr lang="en-US"/>
              <a:t> </a:t>
            </a:r>
            <a:r>
              <a:rPr lang="en-US" b="1"/>
              <a:t>ROSIER</a:t>
            </a:r>
            <a:r>
              <a:rPr lang="en-US"/>
              <a:t> shows the best overall diagnostic accuracy but requires clinical assessment, making it less suitable for lay or first‑contact use.</a:t>
            </a:r>
            <a:br>
              <a:rPr lang="en-US" dirty="0"/>
            </a:br>
            <a:r>
              <a:rPr lang="en-US"/>
              <a:t> </a:t>
            </a:r>
            <a:r>
              <a:rPr lang="en-US" b="1"/>
              <a:t>LAPSS</a:t>
            </a:r>
            <a:r>
              <a:rPr lang="en-US"/>
              <a:t> has high specificity, meaning fewer false positives, but at the cost of missing some strokes.</a:t>
            </a:r>
            <a:br>
              <a:rPr lang="en-US" dirty="0"/>
            </a:br>
            <a:r>
              <a:rPr lang="en-US"/>
              <a:t> </a:t>
            </a:r>
            <a:r>
              <a:rPr lang="en-US" b="1"/>
              <a:t>MASS</a:t>
            </a:r>
            <a:r>
              <a:rPr lang="en-US"/>
              <a:t> offers a balanced performance between sensitivity and specificity, though it is less widely embedded in routine practice.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GB"/>
              <a:t>29</a:t>
            </a:fld>
            <a:endParaRPr lang="en-GB"/>
          </a:p>
        </p:txBody>
      </p:sp>
    </p:spTree>
    <p:extLst>
      <p:ext uri="{BB962C8B-B14F-4D97-AF65-F5344CB8AC3E}">
        <p14:creationId xmlns:p14="http://schemas.microsoft.com/office/powerpoint/2010/main" val="582252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b="1"/>
              <a:t>Recognition of Stroke in the Emergency Room (ROSIER)</a:t>
            </a:r>
            <a:r>
              <a:rPr lang="en-US"/>
              <a:t> tool is a validated clinical screening instrument designed to support the early identification of acute stroke in emergency care settings. It is intended for use by </a:t>
            </a:r>
            <a:r>
              <a:rPr lang="en-US" b="1"/>
              <a:t>trained healthcare professionals</a:t>
            </a:r>
            <a:r>
              <a:rPr lang="en-US"/>
              <a:t>, particularly in emergency departments and prehospital services, to aid rapid clinical decision‑making rather than replace it.</a:t>
            </a:r>
          </a:p>
          <a:p>
            <a:r>
              <a:rPr lang="en-US" dirty="0"/>
              <a:t>A systematic review and meta‑analysis of </a:t>
            </a:r>
            <a:r>
              <a:rPr lang="en-US" b="1" dirty="0"/>
              <a:t>14 studies</a:t>
            </a:r>
            <a:r>
              <a:rPr lang="en-US" dirty="0"/>
              <a:t> found that ROSIER demonstrated </a:t>
            </a:r>
            <a:r>
              <a:rPr lang="en-US" b="1" dirty="0"/>
              <a:t>high sensitivity (88%)</a:t>
            </a:r>
            <a:r>
              <a:rPr lang="en-US" dirty="0"/>
              <a:t>, </a:t>
            </a:r>
            <a:r>
              <a:rPr lang="en-US" b="1" dirty="0"/>
              <a:t>moderate specificity (66%)</a:t>
            </a:r>
            <a:r>
              <a:rPr lang="en-US" dirty="0"/>
              <a:t>, and strong overall diagnostic accuracy (</a:t>
            </a:r>
            <a:r>
              <a:rPr lang="en-US" b="1" dirty="0"/>
              <a:t>AUC 0.88</a:t>
            </a:r>
            <a:r>
              <a:rPr lang="en-US" dirty="0"/>
              <a:t>), outperforming simpler tools such as FAST and BE‑FAST when comparing these measures across studies. This indicates that ROSIER is effective at identifying true stroke cases while maintaining better discrimination between stroke and non‑stroke presentations.</a:t>
            </a:r>
            <a:endParaRPr lang="en-GB" dirty="0"/>
          </a:p>
          <a:p>
            <a:r>
              <a:rPr lang="en-US" dirty="0"/>
              <a:t>ROSIER is best used </a:t>
            </a:r>
            <a:r>
              <a:rPr lang="en-US" b="1" dirty="0"/>
              <a:t>in conjunction with clinical judgement</a:t>
            </a:r>
            <a:r>
              <a:rPr lang="en-US" dirty="0"/>
              <a:t>, where trained staff are able to interpret neurological signs and consider alternative diagnoses. When applied by appropriately trained clinicians, the tool supports timely escalation into stroke pathways while reducing the risk of both missed strokes and unnecessary referrals.</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GB"/>
              <a:t>30</a:t>
            </a:fld>
            <a:endParaRPr lang="en-GB"/>
          </a:p>
        </p:txBody>
      </p:sp>
    </p:spTree>
    <p:extLst>
      <p:ext uri="{BB962C8B-B14F-4D97-AF65-F5344CB8AC3E}">
        <p14:creationId xmlns:p14="http://schemas.microsoft.com/office/powerpoint/2010/main" val="3578864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31</a:t>
            </a:fld>
            <a:endParaRPr lang="en-US"/>
          </a:p>
        </p:txBody>
      </p:sp>
    </p:spTree>
    <p:extLst>
      <p:ext uri="{BB962C8B-B14F-4D97-AF65-F5344CB8AC3E}">
        <p14:creationId xmlns:p14="http://schemas.microsoft.com/office/powerpoint/2010/main" val="1602248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5A147-8F3C-8602-1DC0-6DF6350DE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CB83C-A788-C33A-E8A3-FE281E9D5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C879E-1B6F-C7C0-CD83-0C37DC370960}"/>
              </a:ext>
            </a:extLst>
          </p:cNvPr>
          <p:cNvSpPr>
            <a:spLocks noGrp="1"/>
          </p:cNvSpPr>
          <p:nvPr>
            <p:ph type="body" idx="1"/>
          </p:nvPr>
        </p:nvSpPr>
        <p:spPr/>
        <p:txBody>
          <a:bodyPr/>
          <a:lstStyle/>
          <a:p>
            <a:endParaRPr lang="en-US" b="1" dirty="0">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878D8EE7-B271-C3BE-194D-C4A7461C43CA}"/>
              </a:ext>
            </a:extLst>
          </p:cNvPr>
          <p:cNvSpPr>
            <a:spLocks noGrp="1"/>
          </p:cNvSpPr>
          <p:nvPr>
            <p:ph type="sldNum" sz="quarter" idx="5"/>
          </p:nvPr>
        </p:nvSpPr>
        <p:spPr/>
        <p:txBody>
          <a:bodyPr/>
          <a:lstStyle/>
          <a:p>
            <a:fld id="{3C3E1B81-CCB0-49EB-8CB6-8B3591224A9D}" type="slidenum">
              <a:rPr lang="en-US"/>
              <a:t>32</a:t>
            </a:fld>
            <a:endParaRPr lang="en-US"/>
          </a:p>
        </p:txBody>
      </p:sp>
    </p:spTree>
    <p:extLst>
      <p:ext uri="{BB962C8B-B14F-4D97-AF65-F5344CB8AC3E}">
        <p14:creationId xmlns:p14="http://schemas.microsoft.com/office/powerpoint/2010/main" val="1869892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33</a:t>
            </a:fld>
            <a:endParaRPr lang="en-US"/>
          </a:p>
        </p:txBody>
      </p:sp>
    </p:spTree>
    <p:extLst>
      <p:ext uri="{BB962C8B-B14F-4D97-AF65-F5344CB8AC3E}">
        <p14:creationId xmlns:p14="http://schemas.microsoft.com/office/powerpoint/2010/main" val="2073968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34</a:t>
            </a:fld>
            <a:endParaRPr lang="en-US"/>
          </a:p>
        </p:txBody>
      </p:sp>
    </p:spTree>
    <p:extLst>
      <p:ext uri="{BB962C8B-B14F-4D97-AF65-F5344CB8AC3E}">
        <p14:creationId xmlns:p14="http://schemas.microsoft.com/office/powerpoint/2010/main" val="381372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stroke can happen to anyone, anywhere — not just in clinical areas. Symptoms may be sudden and obvious, or subtle and easily missed. Every member of staff has a role in </a:t>
            </a:r>
            <a:r>
              <a:rPr lang="en-US" dirty="0" err="1"/>
              <a:t>recognising</a:t>
            </a:r>
            <a:r>
              <a:rPr lang="en-US" dirty="0"/>
              <a:t> possible stroke and escalating quickly.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3</a:t>
            </a:fld>
            <a:endParaRPr lang="en-US"/>
          </a:p>
        </p:txBody>
      </p:sp>
    </p:spTree>
    <p:extLst>
      <p:ext uri="{BB962C8B-B14F-4D97-AF65-F5344CB8AC3E}">
        <p14:creationId xmlns:p14="http://schemas.microsoft.com/office/powerpoint/2010/main" val="133474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050A-1F8B-6A92-423F-6F9E5D499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2A603-FEA3-7DAD-B6B9-1F09DCAE8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962C5-CB77-2A66-C809-0BEF4AA55274}"/>
              </a:ext>
            </a:extLst>
          </p:cNvPr>
          <p:cNvSpPr>
            <a:spLocks noGrp="1"/>
          </p:cNvSpPr>
          <p:nvPr>
            <p:ph type="body" idx="1"/>
          </p:nvPr>
        </p:nvSpPr>
        <p:spPr/>
        <p:txBody>
          <a:bodyPr/>
          <a:lstStyle/>
          <a:p>
            <a:r>
              <a:rPr lang="en-US" b="1"/>
              <a:t>FAST:</a:t>
            </a:r>
            <a:r>
              <a:rPr lang="en-US"/>
              <a:t> Negative</a:t>
            </a:r>
            <a:br>
              <a:rPr lang="en-US">
                <a:cs typeface="+mn-lt"/>
              </a:rPr>
            </a:br>
            <a:r>
              <a:rPr lang="en-US" b="1"/>
              <a:t>BEFAST:</a:t>
            </a:r>
            <a:r>
              <a:rPr lang="en-US"/>
              <a:t> Positive for </a:t>
            </a:r>
            <a:r>
              <a:rPr lang="en-US" b="1"/>
              <a:t>Eyes</a:t>
            </a:r>
            <a:r>
              <a:rPr lang="en-US"/>
              <a:t> + </a:t>
            </a:r>
            <a:r>
              <a:rPr lang="en-US" b="1"/>
              <a:t>Balance</a:t>
            </a:r>
            <a:endParaRPr lang="en-US"/>
          </a:p>
          <a:p>
            <a:r>
              <a:rPr lang="en-US"/>
              <a:t>Basilar thrombus often spares motor signs early, so FAST misses it, but BEFAST catches the visual disturbance and sudden severe imbalance.</a:t>
            </a:r>
          </a:p>
          <a:p>
            <a:endParaRPr lang="en-US">
              <a:ea typeface="Calibri"/>
              <a:cs typeface="Calibri"/>
            </a:endParaRPr>
          </a:p>
          <a:p>
            <a:r>
              <a:rPr lang="en-US">
                <a:ea typeface="Calibri"/>
                <a:cs typeface="Calibri"/>
              </a:rPr>
              <a:t>The NIHSS would not necessarily pick up on this either – nystagmus is not </a:t>
            </a:r>
            <a:r>
              <a:rPr lang="en-US" err="1">
                <a:ea typeface="Calibri"/>
                <a:cs typeface="Calibri"/>
              </a:rPr>
              <a:t>explicitally</a:t>
            </a:r>
            <a:r>
              <a:rPr lang="en-US">
                <a:ea typeface="Calibri"/>
                <a:cs typeface="Calibri"/>
              </a:rPr>
              <a:t> score , </a:t>
            </a:r>
            <a:r>
              <a:rPr lang="en-US" err="1">
                <a:ea typeface="Calibri"/>
                <a:cs typeface="Calibri"/>
              </a:rPr>
              <a:t>diploia</a:t>
            </a:r>
            <a:r>
              <a:rPr lang="en-US">
                <a:ea typeface="Calibri"/>
                <a:cs typeface="Calibri"/>
              </a:rPr>
              <a:t> or nystagmus are not scored in visual field assessment  (confrontation) , diplopia would only be picked up here if the CN III, IV, VI caused a </a:t>
            </a:r>
            <a:r>
              <a:rPr lang="en-US" err="1">
                <a:ea typeface="Calibri"/>
                <a:cs typeface="Calibri"/>
              </a:rPr>
              <a:t>noticible</a:t>
            </a:r>
            <a:r>
              <a:rPr lang="en-US">
                <a:ea typeface="Calibri"/>
                <a:cs typeface="Calibri"/>
              </a:rPr>
              <a:t> gaze palsy . </a:t>
            </a:r>
          </a:p>
          <a:p>
            <a:endParaRPr lang="en-US">
              <a:ea typeface="Calibri"/>
              <a:cs typeface="Calibri"/>
            </a:endParaRPr>
          </a:p>
        </p:txBody>
      </p:sp>
      <p:sp>
        <p:nvSpPr>
          <p:cNvPr id="4" name="Slide Number Placeholder 3">
            <a:extLst>
              <a:ext uri="{FF2B5EF4-FFF2-40B4-BE49-F238E27FC236}">
                <a16:creationId xmlns:a16="http://schemas.microsoft.com/office/drawing/2014/main" id="{A6B8A484-155A-3543-FE08-DF47DAD6D13F}"/>
              </a:ext>
            </a:extLst>
          </p:cNvPr>
          <p:cNvSpPr>
            <a:spLocks noGrp="1"/>
          </p:cNvSpPr>
          <p:nvPr>
            <p:ph type="sldNum" sz="quarter" idx="5"/>
          </p:nvPr>
        </p:nvSpPr>
        <p:spPr/>
        <p:txBody>
          <a:bodyPr/>
          <a:lstStyle/>
          <a:p>
            <a:fld id="{3C3E1B81-CCB0-49EB-8CB6-8B3591224A9D}" type="slidenum">
              <a:rPr lang="en-US"/>
              <a:t>35</a:t>
            </a:fld>
            <a:endParaRPr lang="en-US"/>
          </a:p>
        </p:txBody>
      </p:sp>
    </p:spTree>
    <p:extLst>
      <p:ext uri="{BB962C8B-B14F-4D97-AF65-F5344CB8AC3E}">
        <p14:creationId xmlns:p14="http://schemas.microsoft.com/office/powerpoint/2010/main" val="2866824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FAST:</a:t>
            </a:r>
            <a:r>
              <a:rPr lang="en-US"/>
              <a:t> Negative</a:t>
            </a:r>
            <a:br>
              <a:rPr lang="en-US" dirty="0"/>
            </a:br>
            <a:r>
              <a:rPr lang="en-US"/>
              <a:t>BEFAST: Positive for </a:t>
            </a:r>
            <a:r>
              <a:rPr lang="en-US" b="1"/>
              <a:t>Eyes</a:t>
            </a:r>
            <a:r>
              <a:rPr lang="en-US"/>
              <a:t> + </a:t>
            </a:r>
            <a:r>
              <a:rPr lang="en-US" b="1"/>
              <a:t>Balance</a:t>
            </a:r>
            <a:endParaRPr lang="en-US" dirty="0">
              <a:solidFill>
                <a:srgbClr val="444444"/>
              </a:solidFill>
            </a:endParaRPr>
          </a:p>
          <a:p>
            <a:r>
              <a:rPr lang="en-US"/>
              <a:t>Basilar thrombus often spares motor signs early, so FAST misses it, but BEFAST catches the visual disturbance and sudden severe imbalance.</a:t>
            </a:r>
            <a:endParaRPr lang="en-US" dirty="0">
              <a:solidFill>
                <a:srgbClr val="444444"/>
              </a:solidFill>
            </a:endParaRPr>
          </a:p>
          <a:p>
            <a:endParaRPr lang="en-US" dirty="0">
              <a:solidFill>
                <a:srgbClr val="444444"/>
              </a:solidFill>
            </a:endParaRPr>
          </a:p>
          <a:p>
            <a:r>
              <a:rPr lang="en-US" dirty="0"/>
              <a:t>The NIHSS would not necessarily pick up on this either – nystagmus is not </a:t>
            </a:r>
            <a:r>
              <a:rPr lang="en-US" dirty="0" err="1"/>
              <a:t>explicitally</a:t>
            </a:r>
            <a:r>
              <a:rPr lang="en-US" dirty="0"/>
              <a:t> score , </a:t>
            </a:r>
            <a:r>
              <a:rPr lang="en-US" dirty="0" err="1"/>
              <a:t>diploia</a:t>
            </a:r>
            <a:r>
              <a:rPr lang="en-US" dirty="0"/>
              <a:t> or nystagmus are not scored in visual field assessment (confrontation) , diplopia would only be picked up here if the CN III, IV, VI caused a </a:t>
            </a:r>
            <a:r>
              <a:rPr lang="en-US" dirty="0" err="1"/>
              <a:t>noticible</a:t>
            </a:r>
            <a:r>
              <a:rPr lang="en-US" dirty="0"/>
              <a:t> gaze palsy . </a:t>
            </a:r>
            <a:endParaRPr lang="en-US" dirty="0">
              <a:solidFill>
                <a:srgbClr val="444444"/>
              </a:solidFill>
            </a:endParaRPr>
          </a:p>
          <a:p>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36</a:t>
            </a:fld>
            <a:endParaRPr lang="en-US"/>
          </a:p>
        </p:txBody>
      </p:sp>
    </p:spTree>
    <p:extLst>
      <p:ext uri="{BB962C8B-B14F-4D97-AF65-F5344CB8AC3E}">
        <p14:creationId xmlns:p14="http://schemas.microsoft.com/office/powerpoint/2010/main" val="1348340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40EE4-56D7-CA5D-1594-EAD509EF1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33B61-02D6-B0C3-AA0B-FC60221AB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41EFB-6C42-A7C1-ADB7-7CE9CE4E3BAE}"/>
              </a:ext>
            </a:extLst>
          </p:cNvPr>
          <p:cNvSpPr>
            <a:spLocks noGrp="1"/>
          </p:cNvSpPr>
          <p:nvPr>
            <p:ph type="body" idx="1"/>
          </p:nvPr>
        </p:nvSpPr>
        <p:spPr/>
        <p:txBody>
          <a:bodyPr/>
          <a:lstStyle/>
          <a:p>
            <a:endParaRPr lang="en-US" b="1" dirty="0">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8E20DB7F-8639-FD56-348D-18AF5F884B9B}"/>
              </a:ext>
            </a:extLst>
          </p:cNvPr>
          <p:cNvSpPr>
            <a:spLocks noGrp="1"/>
          </p:cNvSpPr>
          <p:nvPr>
            <p:ph type="sldNum" sz="quarter" idx="5"/>
          </p:nvPr>
        </p:nvSpPr>
        <p:spPr/>
        <p:txBody>
          <a:bodyPr/>
          <a:lstStyle/>
          <a:p>
            <a:fld id="{3C3E1B81-CCB0-49EB-8CB6-8B3591224A9D}" type="slidenum">
              <a:rPr lang="en-US"/>
              <a:t>37</a:t>
            </a:fld>
            <a:endParaRPr lang="en-US"/>
          </a:p>
        </p:txBody>
      </p:sp>
    </p:spTree>
    <p:extLst>
      <p:ext uri="{BB962C8B-B14F-4D97-AF65-F5344CB8AC3E}">
        <p14:creationId xmlns:p14="http://schemas.microsoft.com/office/powerpoint/2010/main" val="2525836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38</a:t>
            </a:fld>
            <a:endParaRPr lang="en-US"/>
          </a:p>
        </p:txBody>
      </p:sp>
    </p:spTree>
    <p:extLst>
      <p:ext uri="{BB962C8B-B14F-4D97-AF65-F5344CB8AC3E}">
        <p14:creationId xmlns:p14="http://schemas.microsoft.com/office/powerpoint/2010/main" val="2753494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39</a:t>
            </a:fld>
            <a:endParaRPr lang="en-US"/>
          </a:p>
        </p:txBody>
      </p:sp>
    </p:spTree>
    <p:extLst>
      <p:ext uri="{BB962C8B-B14F-4D97-AF65-F5344CB8AC3E}">
        <p14:creationId xmlns:p14="http://schemas.microsoft.com/office/powerpoint/2010/main" val="1948097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Pure visual field loss is not detected by FAST, but is captured by BEFAST.</a:t>
            </a:r>
          </a:p>
        </p:txBody>
      </p:sp>
      <p:sp>
        <p:nvSpPr>
          <p:cNvPr id="4" name="Slide Number Placeholder 3"/>
          <p:cNvSpPr>
            <a:spLocks noGrp="1"/>
          </p:cNvSpPr>
          <p:nvPr>
            <p:ph type="sldNum" sz="quarter" idx="5"/>
          </p:nvPr>
        </p:nvSpPr>
        <p:spPr/>
        <p:txBody>
          <a:bodyPr/>
          <a:lstStyle/>
          <a:p>
            <a:fld id="{3C3E1B81-CCB0-49EB-8CB6-8B3591224A9D}" type="slidenum">
              <a:rPr lang="en-US"/>
              <a:t>40</a:t>
            </a:fld>
            <a:endParaRPr lang="en-US"/>
          </a:p>
        </p:txBody>
      </p:sp>
    </p:spTree>
    <p:extLst>
      <p:ext uri="{BB962C8B-B14F-4D97-AF65-F5344CB8AC3E}">
        <p14:creationId xmlns:p14="http://schemas.microsoft.com/office/powerpoint/2010/main" val="1921846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41</a:t>
            </a:fld>
            <a:endParaRPr lang="en-US"/>
          </a:p>
        </p:txBody>
      </p:sp>
    </p:spTree>
    <p:extLst>
      <p:ext uri="{BB962C8B-B14F-4D97-AF65-F5344CB8AC3E}">
        <p14:creationId xmlns:p14="http://schemas.microsoft.com/office/powerpoint/2010/main" val="618253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42</a:t>
            </a:fld>
            <a:endParaRPr lang="en-US"/>
          </a:p>
        </p:txBody>
      </p:sp>
    </p:spTree>
    <p:extLst>
      <p:ext uri="{BB962C8B-B14F-4D97-AF65-F5344CB8AC3E}">
        <p14:creationId xmlns:p14="http://schemas.microsoft.com/office/powerpoint/2010/main" val="1087260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43</a:t>
            </a:fld>
            <a:endParaRPr lang="en-US"/>
          </a:p>
        </p:txBody>
      </p:sp>
    </p:spTree>
    <p:extLst>
      <p:ext uri="{BB962C8B-B14F-4D97-AF65-F5344CB8AC3E}">
        <p14:creationId xmlns:p14="http://schemas.microsoft.com/office/powerpoint/2010/main" val="2863618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44</a:t>
            </a:fld>
            <a:endParaRPr lang="en-US"/>
          </a:p>
        </p:txBody>
      </p:sp>
    </p:spTree>
    <p:extLst>
      <p:ext uri="{BB962C8B-B14F-4D97-AF65-F5344CB8AC3E}">
        <p14:creationId xmlns:p14="http://schemas.microsoft.com/office/powerpoint/2010/main" val="294577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Learning Outcome</a:t>
            </a:r>
            <a:br>
              <a:rPr lang="en-US" b="1" dirty="0">
                <a:cs typeface="+mn-lt"/>
              </a:rPr>
            </a:br>
            <a:br>
              <a:rPr lang="en-US" b="1" dirty="0">
                <a:cs typeface="+mn-lt"/>
              </a:rPr>
            </a:br>
            <a:r>
              <a:rPr lang="en-US" b="1" dirty="0"/>
              <a:t>By the end of this session, participants will have the knowledge and confidence to </a:t>
            </a:r>
            <a:r>
              <a:rPr lang="en-US" b="1" dirty="0" err="1"/>
              <a:t>recognise</a:t>
            </a:r>
            <a:r>
              <a:rPr lang="en-US" b="1" dirty="0"/>
              <a:t> the signs and symptoms of stroke and transient </a:t>
            </a:r>
            <a:r>
              <a:rPr lang="en-US" b="1" dirty="0" err="1"/>
              <a:t>ischaemic</a:t>
            </a:r>
            <a:r>
              <a:rPr lang="en-US" b="1" dirty="0"/>
              <a:t> attack</a:t>
            </a:r>
            <a:r>
              <a:rPr lang="en-US" dirty="0"/>
              <a:t>.</a:t>
            </a:r>
            <a:br>
              <a:rPr lang="en-US" dirty="0">
                <a:cs typeface="+mn-lt"/>
              </a:rPr>
            </a:br>
            <a:br>
              <a:rPr lang="en-US" dirty="0">
                <a:cs typeface="+mn-lt"/>
              </a:rPr>
            </a:br>
            <a:r>
              <a:rPr lang="en-US" dirty="0"/>
              <a:t>Participants will be able to </a:t>
            </a:r>
            <a:r>
              <a:rPr lang="en-US" b="1" dirty="0"/>
              <a:t>apply the BEFAST stroke assessment tool</a:t>
            </a:r>
            <a:r>
              <a:rPr lang="en-US" dirty="0"/>
              <a:t> in their day‑to‑day practice, regardless of role or clinical background, ensuring a consistent and shared approach to stroke recognition across the </a:t>
            </a:r>
            <a:r>
              <a:rPr lang="en-US" dirty="0" err="1"/>
              <a:t>organisation</a:t>
            </a:r>
            <a:r>
              <a:rPr lang="en-US" dirty="0"/>
              <a:t>.</a:t>
            </a:r>
            <a:br>
              <a:rPr lang="en-US" dirty="0">
                <a:cs typeface="+mn-lt"/>
              </a:rPr>
            </a:br>
            <a:br>
              <a:rPr lang="en-US" dirty="0">
                <a:cs typeface="+mn-lt"/>
              </a:rPr>
            </a:br>
            <a:r>
              <a:rPr lang="en-US" dirty="0"/>
              <a:t>The session will also enable staff to </a:t>
            </a:r>
            <a:r>
              <a:rPr lang="en-US" b="1" dirty="0"/>
              <a:t>identify red‑flag stroke presentations</a:t>
            </a:r>
            <a:r>
              <a:rPr lang="en-US" dirty="0"/>
              <a:t> that require urgent action, helping to reduce delays in escalation and treatment.</a:t>
            </a:r>
            <a:br>
              <a:rPr lang="en-US" dirty="0">
                <a:cs typeface="+mn-lt"/>
              </a:rPr>
            </a:br>
            <a:br>
              <a:rPr lang="en-US" dirty="0">
                <a:cs typeface="+mn-lt"/>
              </a:rPr>
            </a:br>
            <a:r>
              <a:rPr lang="en-US" dirty="0"/>
              <a:t>Participants will gain clarity on </a:t>
            </a:r>
            <a:r>
              <a:rPr lang="en-US" b="1" dirty="0"/>
              <a:t>when and how to refer appropriately</a:t>
            </a:r>
            <a:r>
              <a:rPr lang="en-US" dirty="0"/>
              <a:t>, and understand the importance of rapid communication with the stroke team.</a:t>
            </a:r>
            <a:br>
              <a:rPr lang="en-US" dirty="0">
                <a:cs typeface="+mn-lt"/>
              </a:rPr>
            </a:br>
            <a:br>
              <a:rPr lang="en-US" dirty="0">
                <a:cs typeface="+mn-lt"/>
              </a:rPr>
            </a:br>
            <a:r>
              <a:rPr lang="en-US" dirty="0"/>
              <a:t>Finally, the session will reinforce </a:t>
            </a:r>
            <a:r>
              <a:rPr lang="en-US" b="1" dirty="0"/>
              <a:t>why early recognition is vital</a:t>
            </a:r>
            <a:r>
              <a:rPr lang="en-US" dirty="0"/>
              <a:t>, highlighting the impact timely identification and referral can have on saving lives and reducing long‑term disability.</a:t>
            </a:r>
          </a:p>
        </p:txBody>
      </p:sp>
      <p:sp>
        <p:nvSpPr>
          <p:cNvPr id="4" name="Slide Number Placeholder 3"/>
          <p:cNvSpPr>
            <a:spLocks noGrp="1"/>
          </p:cNvSpPr>
          <p:nvPr>
            <p:ph type="sldNum" sz="quarter" idx="5"/>
          </p:nvPr>
        </p:nvSpPr>
        <p:spPr/>
        <p:txBody>
          <a:bodyPr/>
          <a:lstStyle/>
          <a:p>
            <a:fld id="{3C3E1B81-CCB0-49EB-8CB6-8B3591224A9D}" type="slidenum">
              <a:rPr lang="en-US"/>
              <a:t>4</a:t>
            </a:fld>
            <a:endParaRPr lang="en-US"/>
          </a:p>
        </p:txBody>
      </p:sp>
    </p:spTree>
    <p:extLst>
      <p:ext uri="{BB962C8B-B14F-4D97-AF65-F5344CB8AC3E}">
        <p14:creationId xmlns:p14="http://schemas.microsoft.com/office/powerpoint/2010/main" val="4210741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45</a:t>
            </a:fld>
            <a:endParaRPr lang="en-US"/>
          </a:p>
        </p:txBody>
      </p:sp>
    </p:spTree>
    <p:extLst>
      <p:ext uri="{BB962C8B-B14F-4D97-AF65-F5344CB8AC3E}">
        <p14:creationId xmlns:p14="http://schemas.microsoft.com/office/powerpoint/2010/main" val="3704978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Stroke does not always look dramatic at first. Very often, the first signs are subtle — someone may suddenly seem different, confused, unsteady on their feet, or complain that they cannot see properly. When this happens, it is important to </a:t>
            </a:r>
            <a:r>
              <a:rPr lang="en-US" b="1" dirty="0"/>
              <a:t>trust your instincts</a:t>
            </a:r>
            <a:r>
              <a:rPr lang="en-US" dirty="0"/>
              <a:t>. If something does not feel right, it probably isn’t, and </a:t>
            </a:r>
            <a:r>
              <a:rPr lang="en-US" b="1" dirty="0"/>
              <a:t>getting help immediately can make a critical difference</a:t>
            </a:r>
            <a:r>
              <a:rPr lang="en-US" dirty="0"/>
              <a:t>.</a:t>
            </a:r>
          </a:p>
          <a:p>
            <a:r>
              <a:rPr lang="en-US" dirty="0"/>
              <a:t>Using a structured stroke recognition tool helps turn that instinct into action. The </a:t>
            </a:r>
            <a:r>
              <a:rPr lang="en-US" b="1" dirty="0"/>
              <a:t>BE‑FAST tool</a:t>
            </a:r>
            <a:r>
              <a:rPr lang="en-US" dirty="0"/>
              <a:t> provides a more reliable way of </a:t>
            </a:r>
            <a:r>
              <a:rPr lang="en-US" dirty="0" err="1"/>
              <a:t>recognising</a:t>
            </a:r>
            <a:r>
              <a:rPr lang="en-US" dirty="0"/>
              <a:t> stroke symptoms by looking beyond speech and limb weakness alone. Standard FAST checks can miss up to </a:t>
            </a:r>
            <a:r>
              <a:rPr lang="en-US" b="1" dirty="0"/>
              <a:t>40% of posterior circulation strokes</a:t>
            </a:r>
            <a:r>
              <a:rPr lang="en-US" dirty="0"/>
              <a:t>, which often present with problems such as balance disturbance or visual changes. BE‑FAST helps reduce this risk by prompting recognition of these easily overlooked symptoms.</a:t>
            </a:r>
            <a:endParaRPr lang="en-US" dirty="0">
              <a:ea typeface="Calibri"/>
              <a:cs typeface="Calibri"/>
            </a:endParaRPr>
          </a:p>
          <a:p>
            <a:r>
              <a:rPr lang="en-US" dirty="0"/>
              <a:t>Early recognition is not just about diagnosis — it directly affects outcomes. Stroke treatments such as </a:t>
            </a:r>
            <a:r>
              <a:rPr lang="en-US" b="1" dirty="0"/>
              <a:t>thrombolysis and mechanical thrombectomy</a:t>
            </a:r>
            <a:r>
              <a:rPr lang="en-US" dirty="0"/>
              <a:t> are highly time‑dependent. The earlier a stroke is </a:t>
            </a:r>
            <a:r>
              <a:rPr lang="en-US" dirty="0" err="1"/>
              <a:t>recognised</a:t>
            </a:r>
            <a:r>
              <a:rPr lang="en-US" dirty="0"/>
              <a:t> and escalated, the greater the chance of restoring blood flow to the brain and supporting a good recovery. Every delay reduces treatment options and worsens prognosis.</a:t>
            </a:r>
            <a:endParaRPr lang="en-US" dirty="0">
              <a:ea typeface="Calibri"/>
              <a:cs typeface="Calibri"/>
            </a:endParaRPr>
          </a:p>
          <a:p>
            <a:r>
              <a:rPr lang="en-US"/>
              <a:t>Time wasted during a stroke leads to </a:t>
            </a:r>
            <a:r>
              <a:rPr lang="en-US" b="1"/>
              <a:t>avoidable brain cell death</a:t>
            </a:r>
            <a:r>
              <a:rPr lang="en-US"/>
              <a:t>. With each passing minute, more brain tissue is irreversibly damaged, increasing the likelihood of long‑term disability, loss of independence, or death. This is why fast recognition and rapid escalation along stroke pathways are essential.</a:t>
            </a:r>
          </a:p>
          <a:p>
            <a:r>
              <a:rPr lang="en-US" dirty="0"/>
              <a:t>By acting quickly, </a:t>
            </a:r>
            <a:r>
              <a:rPr lang="en-US" dirty="0" err="1"/>
              <a:t>recognising</a:t>
            </a:r>
            <a:r>
              <a:rPr lang="en-US" dirty="0"/>
              <a:t> symptoms early, and using tools like BE‑FAST to guide decision‑making, </a:t>
            </a:r>
            <a:r>
              <a:rPr lang="en-US" b="1" dirty="0"/>
              <a:t>your actions can save a life or prevent major disability</a:t>
            </a:r>
            <a:r>
              <a:rPr lang="en-US" dirty="0"/>
              <a:t>. Early recognition is the first and most important step in effective stroke care.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46</a:t>
            </a:fld>
            <a:endParaRPr lang="en-US"/>
          </a:p>
        </p:txBody>
      </p:sp>
    </p:spTree>
    <p:extLst>
      <p:ext uri="{BB962C8B-B14F-4D97-AF65-F5344CB8AC3E}">
        <p14:creationId xmlns:p14="http://schemas.microsoft.com/office/powerpoint/2010/main" val="1991102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identifying a possible stroke, it is essential to use the </a:t>
            </a:r>
            <a:r>
              <a:rPr lang="en-US" b="1" dirty="0"/>
              <a:t>BEFAST approach</a:t>
            </a:r>
            <a:r>
              <a:rPr lang="en-US" dirty="0"/>
              <a:t>.</a:t>
            </a:r>
          </a:p>
          <a:p>
            <a:r>
              <a:rPr lang="en-US" dirty="0"/>
              <a:t>First, </a:t>
            </a:r>
            <a:r>
              <a:rPr lang="en-US" b="1" dirty="0"/>
              <a:t>identify stroke symptoms using BEFAST</a:t>
            </a:r>
            <a:r>
              <a:rPr lang="en-US" dirty="0"/>
              <a:t>, paying close attention to balance problems, visual changes, facial droop, arm weakness, and speech disturbance.</a:t>
            </a:r>
            <a:endParaRPr lang="en-US" dirty="0">
              <a:ea typeface="Calibri"/>
              <a:cs typeface="Calibri"/>
            </a:endParaRPr>
          </a:p>
          <a:p>
            <a:r>
              <a:rPr lang="en-US" dirty="0"/>
              <a:t>It is crucial to </a:t>
            </a:r>
            <a:r>
              <a:rPr lang="en-US" b="1" dirty="0"/>
              <a:t>establish whether the symptoms started suddenly</a:t>
            </a:r>
            <a:r>
              <a:rPr lang="en-US" dirty="0"/>
              <a:t>, as stroke symptoms typically have an abrupt onset.</a:t>
            </a:r>
            <a:endParaRPr lang="en-US" dirty="0">
              <a:ea typeface="Calibri"/>
              <a:cs typeface="Calibri"/>
            </a:endParaRPr>
          </a:p>
          <a:p>
            <a:r>
              <a:rPr lang="en-US" dirty="0"/>
              <a:t>You must then </a:t>
            </a:r>
            <a:r>
              <a:rPr lang="en-US" b="1" dirty="0"/>
              <a:t>ask for the exact time the symptoms began</a:t>
            </a:r>
            <a:r>
              <a:rPr lang="en-US" dirty="0"/>
              <a:t>, or if this is unclear, determine the </a:t>
            </a:r>
            <a:r>
              <a:rPr lang="en-US" b="1" dirty="0"/>
              <a:t>time the person was last seen well</a:t>
            </a:r>
            <a:r>
              <a:rPr lang="en-US" dirty="0"/>
              <a:t>, as this information is critical for treatment decisions.</a:t>
            </a:r>
            <a:endParaRPr lang="en-US" dirty="0">
              <a:ea typeface="Calibri"/>
              <a:cs typeface="Calibri"/>
            </a:endParaRPr>
          </a:p>
          <a:p>
            <a:r>
              <a:rPr lang="en-US" dirty="0"/>
              <a:t>If a stroke is suspected, </a:t>
            </a:r>
            <a:r>
              <a:rPr lang="en-US" b="1" dirty="0"/>
              <a:t>refer immediately to the stroke team without delay</a:t>
            </a:r>
            <a:r>
              <a:rPr lang="en-US" dirty="0"/>
              <a:t>.</a:t>
            </a:r>
            <a:endParaRPr lang="en-US" dirty="0">
              <a:ea typeface="Calibri"/>
              <a:cs typeface="Calibri"/>
            </a:endParaRPr>
          </a:p>
          <a:p>
            <a:r>
              <a:rPr lang="en-US" dirty="0"/>
              <a:t>From that point onward, </a:t>
            </a:r>
            <a:r>
              <a:rPr lang="en-US" b="1" dirty="0"/>
              <a:t>the stroke team will take over care and initiate the appropriate emergency</a:t>
            </a:r>
            <a:r>
              <a:rPr lang="en-US" b="1"/>
              <a:t> pathway</a:t>
            </a:r>
            <a:r>
              <a:rPr lang="en-US"/>
              <a: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47</a:t>
            </a:fld>
            <a:endParaRPr lang="en-US"/>
          </a:p>
        </p:txBody>
      </p:sp>
    </p:spTree>
    <p:extLst>
      <p:ext uri="{BB962C8B-B14F-4D97-AF65-F5344CB8AC3E}">
        <p14:creationId xmlns:p14="http://schemas.microsoft.com/office/powerpoint/2010/main" val="735790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E1B81-CCB0-49EB-8CB6-8B3591224A9D}" type="slidenum">
              <a:rPr lang="en-US"/>
              <a:t>48</a:t>
            </a:fld>
            <a:endParaRPr lang="en-US"/>
          </a:p>
        </p:txBody>
      </p:sp>
    </p:spTree>
    <p:extLst>
      <p:ext uri="{BB962C8B-B14F-4D97-AF65-F5344CB8AC3E}">
        <p14:creationId xmlns:p14="http://schemas.microsoft.com/office/powerpoint/2010/main" val="1607499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Does anyone have any questions?</a:t>
            </a:r>
          </a:p>
          <a:p>
            <a:endParaRPr lang="en-US" dirty="0">
              <a:ea typeface="Calibri"/>
              <a:cs typeface="Calibri"/>
            </a:endParaRPr>
          </a:p>
          <a:p>
            <a:r>
              <a:rPr lang="en-US">
                <a:ea typeface="Calibri"/>
                <a:cs typeface="Calibri"/>
              </a:rPr>
              <a:t>I hope this session has been useful.</a:t>
            </a:r>
          </a:p>
          <a:p>
            <a:endParaRPr lang="en-US" dirty="0">
              <a:ea typeface="Calibri"/>
              <a:cs typeface="Calibri"/>
            </a:endParaRPr>
          </a:p>
          <a:p>
            <a:r>
              <a:rPr lang="en-US">
                <a:ea typeface="Calibri"/>
                <a:cs typeface="Calibri"/>
              </a:rPr>
              <a:t>Many thanks for listening.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49</a:t>
            </a:fld>
            <a:endParaRPr lang="en-US"/>
          </a:p>
        </p:txBody>
      </p:sp>
    </p:spTree>
    <p:extLst>
      <p:ext uri="{BB962C8B-B14F-4D97-AF65-F5344CB8AC3E}">
        <p14:creationId xmlns:p14="http://schemas.microsoft.com/office/powerpoint/2010/main" val="340588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highlight>
                  <a:srgbClr val="E8E8E8"/>
                </a:highlight>
              </a:rPr>
              <a:t>5. Why is more training necessary?</a:t>
            </a:r>
            <a:endParaRPr lang="en-US" dirty="0">
              <a:highlight>
                <a:srgbClr val="E8E8E8"/>
              </a:highlight>
            </a:endParaRPr>
          </a:p>
          <a:p>
            <a:r>
              <a:rPr lang="en-US" dirty="0">
                <a:highlight>
                  <a:srgbClr val="E8E8E8"/>
                </a:highlight>
              </a:rPr>
              <a:t>Many stroke patients arrive in the Emergency Department by ambulance or via their GP, where an alert is raised immediately and pathways are already in place. In these situations, recognition and response are often swift.</a:t>
            </a:r>
            <a:endParaRPr lang="en-US" dirty="0">
              <a:highlight>
                <a:srgbClr val="E8E8E8"/>
              </a:highlight>
              <a:ea typeface="Calibri" panose="020F0502020204030204"/>
              <a:cs typeface="Calibri" panose="020F0502020204030204"/>
            </a:endParaRPr>
          </a:p>
          <a:p>
            <a:endParaRPr lang="en-US" dirty="0">
              <a:highlight>
                <a:srgbClr val="E8E8E8"/>
              </a:highlight>
            </a:endParaRPr>
          </a:p>
          <a:p>
            <a:r>
              <a:rPr lang="en-US" dirty="0">
                <a:highlight>
                  <a:srgbClr val="E8E8E8"/>
                </a:highlight>
              </a:rPr>
              <a:t>However, </a:t>
            </a:r>
            <a:r>
              <a:rPr lang="en-US" b="1" dirty="0">
                <a:highlight>
                  <a:srgbClr val="E8E8E8"/>
                </a:highlight>
              </a:rPr>
              <a:t>not all strokes present this way</a:t>
            </a:r>
            <a:r>
              <a:rPr lang="en-US" dirty="0">
                <a:highlight>
                  <a:srgbClr val="E8E8E8"/>
                </a:highlight>
              </a:rPr>
              <a:t>. Some patients walk into the department themselves and may first speak to </a:t>
            </a:r>
            <a:r>
              <a:rPr lang="en-US" b="1" dirty="0">
                <a:highlight>
                  <a:srgbClr val="E8E8E8"/>
                </a:highlight>
              </a:rPr>
              <a:t>ED reception staff</a:t>
            </a:r>
            <a:r>
              <a:rPr lang="en-US" dirty="0">
                <a:highlight>
                  <a:srgbClr val="E8E8E8"/>
                </a:highlight>
              </a:rPr>
              <a:t>, and others may experience stroke symptoms </a:t>
            </a:r>
            <a:r>
              <a:rPr lang="en-US" b="1" dirty="0">
                <a:highlight>
                  <a:srgbClr val="E8E8E8"/>
                </a:highlight>
              </a:rPr>
              <a:t>anywhere across our </a:t>
            </a:r>
            <a:r>
              <a:rPr lang="en-US" b="1" dirty="0" err="1">
                <a:highlight>
                  <a:srgbClr val="E8E8E8"/>
                </a:highlight>
              </a:rPr>
              <a:t>organisation</a:t>
            </a:r>
            <a:r>
              <a:rPr lang="en-US" dirty="0">
                <a:highlight>
                  <a:srgbClr val="E8E8E8"/>
                </a:highlight>
              </a:rPr>
              <a:t> — in outpatient areas, corridors, waiting rooms, or communal spaces. In these moments, there may be no pre‑alert and no immediate clinical involvement.</a:t>
            </a:r>
            <a:endParaRPr lang="en-US" dirty="0">
              <a:highlight>
                <a:srgbClr val="E8E8E8"/>
              </a:highlight>
              <a:ea typeface="Calibri"/>
              <a:cs typeface="Calibri"/>
            </a:endParaRPr>
          </a:p>
          <a:p>
            <a:endParaRPr lang="en-US" dirty="0">
              <a:highlight>
                <a:srgbClr val="E8E8E8"/>
              </a:highlight>
            </a:endParaRPr>
          </a:p>
          <a:p>
            <a:r>
              <a:rPr lang="en-US">
                <a:highlight>
                  <a:srgbClr val="E8E8E8"/>
                </a:highlight>
              </a:rPr>
              <a:t>Prompt recognition of stroke symptoms is critical. Evidence consistently shows that </a:t>
            </a:r>
            <a:r>
              <a:rPr lang="en-US" b="1">
                <a:highlight>
                  <a:srgbClr val="E8E8E8"/>
                </a:highlight>
              </a:rPr>
              <a:t>early identification and rapid escalation reduce mortality and can prevent or significantly limit life‑changing disability</a:t>
            </a:r>
            <a:r>
              <a:rPr lang="en-US">
                <a:highlight>
                  <a:srgbClr val="E8E8E8"/>
                </a:highlight>
              </a:rPr>
              <a:t>. Every minute matters.</a:t>
            </a:r>
            <a:endParaRPr lang="en-US" dirty="0">
              <a:highlight>
                <a:srgbClr val="E8E8E8"/>
              </a:highlight>
            </a:endParaRPr>
          </a:p>
          <a:p>
            <a:endParaRPr lang="en-US" dirty="0">
              <a:highlight>
                <a:srgbClr val="E8E8E8"/>
              </a:highlight>
            </a:endParaRPr>
          </a:p>
          <a:p>
            <a:r>
              <a:rPr lang="en-US" dirty="0">
                <a:highlight>
                  <a:srgbClr val="E8E8E8"/>
                </a:highlight>
              </a:rPr>
              <a:t>Research suggests that reception and frontline staff are </a:t>
            </a:r>
            <a:r>
              <a:rPr lang="en-US" b="1" dirty="0">
                <a:highlight>
                  <a:srgbClr val="E8E8E8"/>
                </a:highlight>
              </a:rPr>
              <a:t>very good at </a:t>
            </a:r>
            <a:r>
              <a:rPr lang="en-US" b="1" dirty="0" err="1">
                <a:highlight>
                  <a:srgbClr val="E8E8E8"/>
                </a:highlight>
              </a:rPr>
              <a:t>recognising</a:t>
            </a:r>
            <a:r>
              <a:rPr lang="en-US" b="1" dirty="0">
                <a:highlight>
                  <a:srgbClr val="E8E8E8"/>
                </a:highlight>
              </a:rPr>
              <a:t> the common signs of stroke</a:t>
            </a:r>
            <a:r>
              <a:rPr lang="en-US" dirty="0">
                <a:highlight>
                  <a:srgbClr val="E8E8E8"/>
                </a:highlight>
              </a:rPr>
              <a:t>, such as facial weakness, slurred speech, and arm weakness. However, </a:t>
            </a:r>
            <a:r>
              <a:rPr lang="en-US" b="1" dirty="0">
                <a:highlight>
                  <a:srgbClr val="E8E8E8"/>
                </a:highlight>
              </a:rPr>
              <a:t>less common or atypical symptoms</a:t>
            </a:r>
            <a:r>
              <a:rPr lang="en-US" dirty="0">
                <a:highlight>
                  <a:srgbClr val="E8E8E8"/>
                </a:highlight>
              </a:rPr>
              <a:t> — including visual disturbance, balance issues, confusion, or sudden changes in </a:t>
            </a:r>
            <a:r>
              <a:rPr lang="en-US" dirty="0" err="1">
                <a:highlight>
                  <a:srgbClr val="E8E8E8"/>
                </a:highlight>
              </a:rPr>
              <a:t>behaviour</a:t>
            </a:r>
            <a:r>
              <a:rPr lang="en-US" dirty="0">
                <a:highlight>
                  <a:srgbClr val="E8E8E8"/>
                </a:highlight>
              </a:rPr>
              <a:t> — can be much harder to identify and are more easily missed.</a:t>
            </a:r>
            <a:endParaRPr lang="en-US" dirty="0">
              <a:highlight>
                <a:srgbClr val="E8E8E8"/>
              </a:highlight>
              <a:ea typeface="Calibri"/>
              <a:cs typeface="Calibri"/>
            </a:endParaRPr>
          </a:p>
          <a:p>
            <a:endParaRPr lang="en-US" dirty="0">
              <a:highlight>
                <a:srgbClr val="E8E8E8"/>
              </a:highlight>
            </a:endParaRPr>
          </a:p>
          <a:p>
            <a:r>
              <a:rPr lang="en-US">
                <a:highlight>
                  <a:srgbClr val="E8E8E8"/>
                </a:highlight>
              </a:rPr>
              <a:t>Training is essential because </a:t>
            </a:r>
            <a:r>
              <a:rPr lang="en-US" b="1">
                <a:highlight>
                  <a:srgbClr val="E8E8E8"/>
                </a:highlight>
              </a:rPr>
              <a:t>stroke is everyone’s responsibility</a:t>
            </a:r>
            <a:r>
              <a:rPr lang="en-US">
                <a:highlight>
                  <a:srgbClr val="E8E8E8"/>
                </a:highlight>
              </a:rPr>
              <a:t> — not just doctors and nurses. Reception staff, porters, administrative teams, and allied professionals may be the first point of contact. </a:t>
            </a:r>
            <a:endParaRPr lang="en-US" dirty="0">
              <a:highlight>
                <a:srgbClr val="E8E8E8"/>
              </a:highlight>
            </a:endParaRPr>
          </a:p>
          <a:p>
            <a:endParaRPr lang="en-US" dirty="0">
              <a:highlight>
                <a:srgbClr val="E8E8E8"/>
              </a:highlight>
            </a:endParaRPr>
          </a:p>
          <a:p>
            <a:r>
              <a:rPr lang="en-US" dirty="0">
                <a:highlight>
                  <a:srgbClr val="E8E8E8"/>
                </a:highlight>
              </a:rPr>
              <a:t>By broadening understanding beyond the classic presentations and strengthening confidence in </a:t>
            </a:r>
            <a:r>
              <a:rPr lang="en-US" dirty="0" err="1">
                <a:highlight>
                  <a:srgbClr val="E8E8E8"/>
                </a:highlight>
              </a:rPr>
              <a:t>recognising</a:t>
            </a:r>
            <a:r>
              <a:rPr lang="en-US" dirty="0">
                <a:highlight>
                  <a:srgbClr val="E8E8E8"/>
                </a:highlight>
              </a:rPr>
              <a:t> red flags, we ensure that </a:t>
            </a:r>
            <a:r>
              <a:rPr lang="en-US" b="1" dirty="0">
                <a:highlight>
                  <a:srgbClr val="E8E8E8"/>
                </a:highlight>
              </a:rPr>
              <a:t>every member of staff is equipped to act quickly and appropriately</a:t>
            </a:r>
            <a:r>
              <a:rPr lang="en-US" dirty="0">
                <a:highlight>
                  <a:srgbClr val="E8E8E8"/>
                </a:highlight>
              </a:rPr>
              <a:t>, regardless of role or location. </a:t>
            </a:r>
          </a:p>
          <a:p>
            <a:endParaRPr lang="en-US" dirty="0">
              <a:highlight>
                <a:srgbClr val="E8E8E8"/>
              </a:highlight>
            </a:endParaRPr>
          </a:p>
          <a:p>
            <a:r>
              <a:rPr lang="en-US" dirty="0">
                <a:highlight>
                  <a:srgbClr val="E8E8E8"/>
                </a:highlight>
              </a:rPr>
              <a:t>Stroke awareness across all staff groups creates safer systems, quicker responses, and better outcomes for patients.</a:t>
            </a:r>
            <a:br>
              <a:rPr lang="en-US" dirty="0">
                <a:highlight>
                  <a:srgbClr val="E8E8E8"/>
                </a:highlight>
                <a:cs typeface="+mn-lt"/>
              </a:rPr>
            </a:br>
            <a:br>
              <a:rPr lang="en-US" dirty="0">
                <a:highlight>
                  <a:srgbClr val="E8E8E8"/>
                </a:highlight>
                <a:cs typeface="+mn-lt"/>
              </a:rPr>
            </a:br>
            <a:r>
              <a:rPr lang="en-US" dirty="0">
                <a:highlight>
                  <a:srgbClr val="E8E8E8"/>
                </a:highlight>
              </a:rPr>
              <a:t>Regular training ensures staff are:</a:t>
            </a:r>
            <a:br>
              <a:rPr lang="en-US" dirty="0">
                <a:highlight>
                  <a:srgbClr val="E8E8E8"/>
                </a:highlight>
                <a:cs typeface="+mn-lt"/>
              </a:rPr>
            </a:br>
            <a:br>
              <a:rPr lang="en-US" dirty="0">
                <a:highlight>
                  <a:srgbClr val="E8E8E8"/>
                </a:highlight>
                <a:cs typeface="+mn-lt"/>
              </a:rPr>
            </a:br>
            <a:r>
              <a:rPr lang="en-US" dirty="0">
                <a:highlight>
                  <a:srgbClr val="E8E8E8"/>
                </a:highlight>
              </a:rPr>
              <a:t>-   Confident in </a:t>
            </a:r>
            <a:r>
              <a:rPr lang="en-US" dirty="0" err="1">
                <a:highlight>
                  <a:srgbClr val="E8E8E8"/>
                </a:highlight>
              </a:rPr>
              <a:t>recognising</a:t>
            </a:r>
            <a:r>
              <a:rPr lang="en-US" dirty="0">
                <a:highlight>
                  <a:srgbClr val="E8E8E8"/>
                </a:highlight>
              </a:rPr>
              <a:t> </a:t>
            </a:r>
            <a:r>
              <a:rPr lang="en-US" b="1" dirty="0">
                <a:highlight>
                  <a:srgbClr val="E8E8E8"/>
                </a:highlight>
              </a:rPr>
              <a:t>early and atypical stroke symptoms</a:t>
            </a:r>
            <a:br>
              <a:rPr lang="en-US" b="1" dirty="0">
                <a:highlight>
                  <a:srgbClr val="E8E8E8"/>
                </a:highlight>
                <a:cs typeface="+mn-lt"/>
              </a:rPr>
            </a:br>
            <a:r>
              <a:rPr lang="en-US" b="1" dirty="0">
                <a:highlight>
                  <a:srgbClr val="E8E8E8"/>
                </a:highlight>
              </a:rPr>
              <a:t>-   Familiar with BEFAST</a:t>
            </a:r>
            <a:r>
              <a:rPr lang="en-US" dirty="0">
                <a:highlight>
                  <a:srgbClr val="E8E8E8"/>
                </a:highlight>
              </a:rPr>
              <a:t> and able to apply it in real situations</a:t>
            </a:r>
            <a:br>
              <a:rPr lang="en-US" dirty="0">
                <a:highlight>
                  <a:srgbClr val="E8E8E8"/>
                </a:highlight>
                <a:cs typeface="+mn-lt"/>
              </a:rPr>
            </a:br>
            <a:r>
              <a:rPr lang="en-US" dirty="0">
                <a:highlight>
                  <a:srgbClr val="E8E8E8"/>
                </a:highlight>
              </a:rPr>
              <a:t>-   Clear on </a:t>
            </a:r>
            <a:r>
              <a:rPr lang="en-US" b="1" dirty="0">
                <a:highlight>
                  <a:srgbClr val="E8E8E8"/>
                </a:highlight>
              </a:rPr>
              <a:t>red flags</a:t>
            </a:r>
            <a:r>
              <a:rPr lang="en-US" dirty="0">
                <a:highlight>
                  <a:srgbClr val="E8E8E8"/>
                </a:highlight>
              </a:rPr>
              <a:t> that require urgent action</a:t>
            </a:r>
            <a:br>
              <a:rPr lang="en-US" dirty="0">
                <a:highlight>
                  <a:srgbClr val="E8E8E8"/>
                </a:highlight>
                <a:cs typeface="+mn-lt"/>
              </a:rPr>
            </a:br>
            <a:r>
              <a:rPr lang="en-US" dirty="0">
                <a:highlight>
                  <a:srgbClr val="E8E8E8"/>
                </a:highlight>
              </a:rPr>
              <a:t>-   Certain about </a:t>
            </a:r>
            <a:r>
              <a:rPr lang="en-US" b="1" dirty="0">
                <a:highlight>
                  <a:srgbClr val="E8E8E8"/>
                </a:highlight>
              </a:rPr>
              <a:t>when and how to escalate or refer</a:t>
            </a:r>
            <a:endParaRPr lang="en-US" dirty="0">
              <a:highlight>
                <a:srgbClr val="E8E8E8"/>
              </a:highlight>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5</a:t>
            </a:fld>
            <a:endParaRPr lang="en-US"/>
          </a:p>
        </p:txBody>
      </p:sp>
    </p:spTree>
    <p:extLst>
      <p:ext uri="{BB962C8B-B14F-4D97-AF65-F5344CB8AC3E}">
        <p14:creationId xmlns:p14="http://schemas.microsoft.com/office/powerpoint/2010/main" val="425881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FF"/>
                </a:highlight>
              </a:rPr>
              <a:t>Stroke remains a major health challenge in the UK, with </a:t>
            </a:r>
            <a:r>
              <a:rPr lang="en-US" b="1" dirty="0">
                <a:highlight>
                  <a:srgbClr val="FFFFFF"/>
                </a:highlight>
              </a:rPr>
              <a:t>over 100,000 people experiencing a stroke every year</a:t>
            </a:r>
            <a:r>
              <a:rPr lang="en-US" dirty="0">
                <a:highlight>
                  <a:srgbClr val="FFFFFF"/>
                </a:highlight>
              </a:rPr>
              <a:t>. It is one of the </a:t>
            </a:r>
            <a:r>
              <a:rPr lang="en-US" b="1" dirty="0">
                <a:highlight>
                  <a:srgbClr val="FFFFFF"/>
                </a:highlight>
              </a:rPr>
              <a:t>leading causes of death and long‑term disability</a:t>
            </a:r>
            <a:r>
              <a:rPr lang="en-US" dirty="0">
                <a:highlight>
                  <a:srgbClr val="FFFFFF"/>
                </a:highlight>
              </a:rPr>
              <a:t>, affecting not only patients but families, healthcare services, and society as a whole.</a:t>
            </a:r>
            <a:br>
              <a:rPr lang="en-US" dirty="0">
                <a:highlight>
                  <a:srgbClr val="FFFFFF"/>
                </a:highlight>
              </a:rPr>
            </a:br>
            <a:br>
              <a:rPr lang="en-US" dirty="0">
                <a:highlight>
                  <a:srgbClr val="FFFFFF"/>
                </a:highlight>
              </a:rPr>
            </a:br>
            <a:r>
              <a:rPr lang="en-US" dirty="0">
                <a:highlight>
                  <a:srgbClr val="FFFFFF"/>
                </a:highlight>
              </a:rPr>
              <a:t>When a stroke occurs, time is critical. The brain loses an estimated </a:t>
            </a:r>
            <a:r>
              <a:rPr lang="en-US" b="1" dirty="0">
                <a:highlight>
                  <a:srgbClr val="FFFFFF"/>
                </a:highlight>
              </a:rPr>
              <a:t>1.9 million neurons every minute</a:t>
            </a:r>
            <a:r>
              <a:rPr lang="en-US" dirty="0">
                <a:highlight>
                  <a:srgbClr val="FFFFFF"/>
                </a:highlight>
              </a:rPr>
              <a:t> that treatment is delayed. This rapid and irreversible damage is why stroke is often described as a </a:t>
            </a:r>
            <a:r>
              <a:rPr lang="en-US" i="1" dirty="0">
                <a:highlight>
                  <a:srgbClr val="FFFFFF"/>
                </a:highlight>
              </a:rPr>
              <a:t>brain attack</a:t>
            </a:r>
            <a:r>
              <a:rPr lang="en-US" dirty="0">
                <a:highlight>
                  <a:srgbClr val="FFFFFF"/>
                </a:highlight>
              </a:rPr>
              <a:t> — the longer it goes </a:t>
            </a:r>
            <a:r>
              <a:rPr lang="en-US" dirty="0" err="1">
                <a:highlight>
                  <a:srgbClr val="FFFFFF"/>
                </a:highlight>
              </a:rPr>
              <a:t>unrecognised</a:t>
            </a:r>
            <a:r>
              <a:rPr lang="en-US" dirty="0">
                <a:highlight>
                  <a:srgbClr val="FFFFFF"/>
                </a:highlight>
              </a:rPr>
              <a:t>, the worse the outcome.</a:t>
            </a:r>
            <a:br>
              <a:rPr lang="en-US" dirty="0">
                <a:highlight>
                  <a:srgbClr val="FFFFFF"/>
                </a:highlight>
              </a:rPr>
            </a:br>
            <a:br>
              <a:rPr lang="en-US" dirty="0">
                <a:highlight>
                  <a:srgbClr val="FFFFFF"/>
                </a:highlight>
              </a:rPr>
            </a:br>
            <a:r>
              <a:rPr lang="en-US" dirty="0">
                <a:highlight>
                  <a:srgbClr val="FFFFFF"/>
                </a:highlight>
              </a:rPr>
              <a:t>Delays in recognition and treatment significantly increase the risk of death, severe disability, and long‑term dependence on care. In addition to the personal impact, stroke places a </a:t>
            </a:r>
            <a:r>
              <a:rPr lang="en-US" b="1" dirty="0">
                <a:highlight>
                  <a:srgbClr val="FFFFFF"/>
                </a:highlight>
              </a:rPr>
              <a:t>substantial financial burden on the economy</a:t>
            </a:r>
            <a:r>
              <a:rPr lang="en-US" dirty="0">
                <a:highlight>
                  <a:srgbClr val="FFFFFF"/>
                </a:highlight>
              </a:rPr>
              <a:t>, including costs related to healthcare, rehabilitation, social care, and lost productivity.</a:t>
            </a:r>
            <a:br>
              <a:rPr lang="en-US" dirty="0">
                <a:highlight>
                  <a:srgbClr val="FFFFFF"/>
                </a:highlight>
              </a:rPr>
            </a:br>
            <a:br>
              <a:rPr lang="en-US" dirty="0">
                <a:highlight>
                  <a:srgbClr val="FFFFFF"/>
                </a:highlight>
              </a:rPr>
            </a:br>
            <a:r>
              <a:rPr lang="en-US" dirty="0">
                <a:highlight>
                  <a:srgbClr val="FFFFFF"/>
                </a:highlight>
              </a:rPr>
              <a:t>The positive message is that </a:t>
            </a:r>
            <a:r>
              <a:rPr lang="en-US" b="1" dirty="0">
                <a:highlight>
                  <a:srgbClr val="FFFFFF"/>
                </a:highlight>
              </a:rPr>
              <a:t>stroke outcomes can be improved</a:t>
            </a:r>
            <a:r>
              <a:rPr lang="en-US" dirty="0">
                <a:highlight>
                  <a:srgbClr val="FFFFFF"/>
                </a:highlight>
              </a:rPr>
              <a:t>. Prompt recognition of symptoms and </a:t>
            </a:r>
            <a:r>
              <a:rPr lang="en-US" b="1" dirty="0">
                <a:highlight>
                  <a:srgbClr val="FFFFFF"/>
                </a:highlight>
              </a:rPr>
              <a:t>immediate referral to the specialist stroke team</a:t>
            </a:r>
            <a:r>
              <a:rPr lang="en-US" dirty="0">
                <a:highlight>
                  <a:srgbClr val="FFFFFF"/>
                </a:highlight>
              </a:rPr>
              <a:t> can save lives, reduce disability, and limit long‑term consequences. Early action truly makes the difference between recovery and life‑changing impairment.</a:t>
            </a:r>
            <a:br>
              <a:rPr lang="en-US" dirty="0">
                <a:highlight>
                  <a:srgbClr val="FFFFFF"/>
                </a:highlight>
              </a:rPr>
            </a:br>
            <a:r>
              <a:rPr lang="en-US" dirty="0">
                <a:highlight>
                  <a:srgbClr val="FFFFFF"/>
                </a:highlight>
              </a:rPr>
              <a:t>This is why stroke recognition by </a:t>
            </a:r>
            <a:r>
              <a:rPr lang="en-US" b="1" dirty="0">
                <a:highlight>
                  <a:srgbClr val="FFFFFF"/>
                </a:highlight>
              </a:rPr>
              <a:t>all staff, in all settings</a:t>
            </a:r>
            <a:r>
              <a:rPr lang="en-US" dirty="0">
                <a:highlight>
                  <a:srgbClr val="FFFFFF"/>
                </a:highlight>
              </a:rPr>
              <a:t>, is so important — because every minute matters.</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6</a:t>
            </a:fld>
            <a:endParaRPr lang="en-US"/>
          </a:p>
        </p:txBody>
      </p:sp>
    </p:spTree>
    <p:extLst>
      <p:ext uri="{BB962C8B-B14F-4D97-AF65-F5344CB8AC3E}">
        <p14:creationId xmlns:p14="http://schemas.microsoft.com/office/powerpoint/2010/main" val="3781986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a:t>
            </a:r>
            <a:r>
              <a:rPr lang="en-US" b="1" dirty="0"/>
              <a:t>What is a Stroke?</a:t>
            </a:r>
            <a:br>
              <a:rPr lang="en-US" b="1" dirty="0">
                <a:cs typeface="+mn-lt"/>
              </a:rPr>
            </a:br>
            <a:br>
              <a:rPr lang="en-US" b="1" dirty="0">
                <a:cs typeface="+mn-lt"/>
              </a:rPr>
            </a:br>
            <a:r>
              <a:rPr lang="en-US" b="1" dirty="0"/>
              <a:t>“A stroke is a sudden medical emergency that happens when the blood supply to part of the brain is interrupted or reduced. When this happens, brain tissue is deprived of oxygen and nutrients, and brain cells begin to die within minutes.</a:t>
            </a:r>
            <a:br>
              <a:rPr lang="en-US" b="1" dirty="0">
                <a:cs typeface="+mn-lt"/>
              </a:rPr>
            </a:br>
            <a:br>
              <a:rPr lang="en-US" b="1" dirty="0">
                <a:cs typeface="+mn-lt"/>
              </a:rPr>
            </a:br>
            <a:r>
              <a:rPr lang="en-US" b="1" dirty="0"/>
              <a:t>There are two main types of stroke. The most common is an </a:t>
            </a:r>
            <a:r>
              <a:rPr lang="en-US" b="1" dirty="0" err="1"/>
              <a:t>ischaemic</a:t>
            </a:r>
            <a:r>
              <a:rPr lang="en-US" b="1" dirty="0"/>
              <a:t> stroke</a:t>
            </a:r>
            <a:r>
              <a:rPr lang="en-US" dirty="0"/>
              <a:t>, which occurs when a blood vessel supplying the brain becomes blocked, usually by a clot. The second type is a </a:t>
            </a:r>
            <a:r>
              <a:rPr lang="en-US" b="1" dirty="0" err="1"/>
              <a:t>haemorrhagic</a:t>
            </a:r>
            <a:r>
              <a:rPr lang="en-US" b="1" dirty="0"/>
              <a:t> stroke</a:t>
            </a:r>
            <a:r>
              <a:rPr lang="en-US" dirty="0"/>
              <a:t>, which happens when a blood vessel ruptures and causes bleeding into or around the brain. </a:t>
            </a:r>
            <a:br>
              <a:rPr lang="en-US" dirty="0">
                <a:cs typeface="+mn-lt"/>
              </a:rPr>
            </a:br>
            <a:br>
              <a:rPr lang="en-US" dirty="0">
                <a:cs typeface="+mn-lt"/>
              </a:rPr>
            </a:br>
            <a:r>
              <a:rPr lang="en-US" dirty="0"/>
              <a:t>We also hear the term </a:t>
            </a:r>
            <a:r>
              <a:rPr lang="en-US" b="1" dirty="0"/>
              <a:t>TIA</a:t>
            </a:r>
            <a:r>
              <a:rPr lang="en-US" dirty="0"/>
              <a:t>, or transient </a:t>
            </a:r>
            <a:r>
              <a:rPr lang="en-US" dirty="0" err="1"/>
              <a:t>ischaemic</a:t>
            </a:r>
            <a:r>
              <a:rPr lang="en-US" dirty="0"/>
              <a:t> attack, sometimes called a ‘mini‑stroke’. In a TIA, symptoms resolve, but it is a serious warning sign that a full stroke may follow.</a:t>
            </a:r>
            <a:br>
              <a:rPr lang="en-US" dirty="0">
                <a:cs typeface="+mn-lt"/>
              </a:rPr>
            </a:br>
            <a:br>
              <a:rPr lang="en-US" dirty="0">
                <a:cs typeface="+mn-lt"/>
              </a:rPr>
            </a:br>
            <a:r>
              <a:rPr lang="en-US" dirty="0"/>
              <a:t>The key message here is that stroke is </a:t>
            </a:r>
            <a:r>
              <a:rPr lang="en-US" b="1" dirty="0"/>
              <a:t>time‑critical</a:t>
            </a:r>
            <a:r>
              <a:rPr lang="en-US" dirty="0"/>
              <a:t>. The longer the brain is without blood flow, the greater the damage and the worse the effects are on the body. </a:t>
            </a:r>
          </a:p>
        </p:txBody>
      </p:sp>
      <p:sp>
        <p:nvSpPr>
          <p:cNvPr id="4" name="Slide Number Placeholder 3"/>
          <p:cNvSpPr>
            <a:spLocks noGrp="1"/>
          </p:cNvSpPr>
          <p:nvPr>
            <p:ph type="sldNum" sz="quarter" idx="5"/>
          </p:nvPr>
        </p:nvSpPr>
        <p:spPr/>
        <p:txBody>
          <a:bodyPr/>
          <a:lstStyle/>
          <a:p>
            <a:fld id="{3C3E1B81-CCB0-49EB-8CB6-8B3591224A9D}" type="slidenum">
              <a:rPr lang="en-US"/>
              <a:t>7</a:t>
            </a:fld>
            <a:endParaRPr lang="en-US"/>
          </a:p>
        </p:txBody>
      </p:sp>
    </p:spTree>
    <p:extLst>
      <p:ext uri="{BB962C8B-B14F-4D97-AF65-F5344CB8AC3E}">
        <p14:creationId xmlns:p14="http://schemas.microsoft.com/office/powerpoint/2010/main" val="919813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 This picture shows the two types of stroke – described what you see on the slide. </a:t>
            </a:r>
          </a:p>
        </p:txBody>
      </p:sp>
      <p:sp>
        <p:nvSpPr>
          <p:cNvPr id="4" name="Slide Number Placeholder 3"/>
          <p:cNvSpPr>
            <a:spLocks noGrp="1"/>
          </p:cNvSpPr>
          <p:nvPr>
            <p:ph type="sldNum" sz="quarter" idx="5"/>
          </p:nvPr>
        </p:nvSpPr>
        <p:spPr/>
        <p:txBody>
          <a:bodyPr/>
          <a:lstStyle/>
          <a:p>
            <a:fld id="{3C3E1B81-CCB0-49EB-8CB6-8B3591224A9D}" type="slidenum">
              <a:rPr lang="en-US"/>
              <a:t>8</a:t>
            </a:fld>
            <a:endParaRPr lang="en-US"/>
          </a:p>
        </p:txBody>
      </p:sp>
    </p:spTree>
    <p:extLst>
      <p:ext uri="{BB962C8B-B14F-4D97-AF65-F5344CB8AC3E}">
        <p14:creationId xmlns:p14="http://schemas.microsoft.com/office/powerpoint/2010/main" val="386633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FAST was introduced as a </a:t>
            </a:r>
            <a:r>
              <a:rPr lang="en-US" b="1" dirty="0"/>
              <a:t>simple, memorable tool</a:t>
            </a:r>
            <a:r>
              <a:rPr lang="en-US" dirty="0"/>
              <a:t> to help the public and healthcare staff quickly </a:t>
            </a:r>
            <a:r>
              <a:rPr lang="en-US" dirty="0" err="1"/>
              <a:t>recognise</a:t>
            </a:r>
            <a:r>
              <a:rPr lang="en-US" dirty="0"/>
              <a:t> the most common signs of stroke. It was first widely promoted in the UK through national stroke awareness campaigns in the </a:t>
            </a:r>
            <a:r>
              <a:rPr lang="en-US" b="1" dirty="0"/>
              <a:t>late 2000s</a:t>
            </a:r>
            <a:r>
              <a:rPr lang="en-US" dirty="0"/>
              <a:t>, led by </a:t>
            </a:r>
            <a:r>
              <a:rPr lang="en-US" dirty="0" err="1"/>
              <a:t>organisations</a:t>
            </a:r>
            <a:r>
              <a:rPr lang="en-US" dirty="0"/>
              <a:t> such as the Stroke Association and the NHS.</a:t>
            </a:r>
            <a:br>
              <a:rPr lang="en-US" dirty="0">
                <a:cs typeface="+mn-lt"/>
              </a:rPr>
            </a:br>
            <a:br>
              <a:rPr lang="en-US" dirty="0">
                <a:cs typeface="+mn-lt"/>
              </a:rPr>
            </a:br>
            <a:r>
              <a:rPr lang="en-US" dirty="0"/>
              <a:t>The aim of FAST was clear: to make stroke recognition </a:t>
            </a:r>
            <a:r>
              <a:rPr lang="en-US" b="1" dirty="0"/>
              <a:t>quick, accessible, and actionable</a:t>
            </a:r>
            <a:r>
              <a:rPr lang="en-US" dirty="0"/>
              <a:t>, even for people without clinical training. By focusing on three easily observable symptoms — </a:t>
            </a:r>
            <a:r>
              <a:rPr lang="en-US" b="1" dirty="0"/>
              <a:t>Face weakness, Arm weakness, and Speech disturbance</a:t>
            </a:r>
            <a:r>
              <a:rPr lang="en-US" dirty="0"/>
              <a:t> — FAST helped reinforce one crucial message: </a:t>
            </a:r>
            <a:r>
              <a:rPr lang="en-US" b="1" dirty="0"/>
              <a:t>Time is critical</a:t>
            </a:r>
            <a:r>
              <a:rPr lang="en-US" dirty="0"/>
              <a:t>.</a:t>
            </a:r>
            <a:br>
              <a:rPr lang="en-US" dirty="0">
                <a:cs typeface="+mn-lt"/>
              </a:rPr>
            </a:br>
            <a:br>
              <a:rPr lang="en-US" dirty="0">
                <a:cs typeface="+mn-lt"/>
              </a:rPr>
            </a:br>
            <a:r>
              <a:rPr lang="en-US" dirty="0"/>
              <a:t>The final letter, </a:t>
            </a:r>
            <a:r>
              <a:rPr lang="en-US" b="1" dirty="0"/>
              <a:t>T for Time</a:t>
            </a:r>
            <a:r>
              <a:rPr lang="en-US" dirty="0"/>
              <a:t>, </a:t>
            </a:r>
            <a:r>
              <a:rPr lang="en-US" dirty="0" err="1"/>
              <a:t>emphasises</a:t>
            </a:r>
            <a:r>
              <a:rPr lang="en-US" dirty="0"/>
              <a:t> the urgency of immediate action. If any FAST symptom is present, urgent referral or emergency response is required, as delays in treatment significantly worsen outcomes.</a:t>
            </a:r>
            <a:br>
              <a:rPr lang="en-US" dirty="0">
                <a:cs typeface="+mn-lt"/>
              </a:rPr>
            </a:br>
            <a:br>
              <a:rPr lang="en-US" dirty="0">
                <a:cs typeface="+mn-lt"/>
              </a:rPr>
            </a:br>
            <a:r>
              <a:rPr lang="en-US" dirty="0"/>
              <a:t>FAST has been highly successful in improving awareness and increasing rapid access to stroke services. However, it focuses mainly on the </a:t>
            </a:r>
            <a:r>
              <a:rPr lang="en-US" b="1" dirty="0"/>
              <a:t>most common stroke presentations</a:t>
            </a:r>
            <a:r>
              <a:rPr lang="en-US" dirty="0"/>
              <a:t> and does not capture all symptoms. As understanding has developed, FAST has been expanded to </a:t>
            </a:r>
            <a:r>
              <a:rPr lang="en-US" b="1" dirty="0"/>
              <a:t>BEFAST</a:t>
            </a:r>
            <a:r>
              <a:rPr lang="en-US" dirty="0"/>
              <a:t>, adding Balance and Eyes, to improve recognition of posterior and less typical strokes.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3E1B81-CCB0-49EB-8CB6-8B3591224A9D}" type="slidenum">
              <a:rPr lang="en-US"/>
              <a:t>14</a:t>
            </a:fld>
            <a:endParaRPr lang="en-US"/>
          </a:p>
        </p:txBody>
      </p:sp>
    </p:spTree>
    <p:extLst>
      <p:ext uri="{BB962C8B-B14F-4D97-AF65-F5344CB8AC3E}">
        <p14:creationId xmlns:p14="http://schemas.microsoft.com/office/powerpoint/2010/main" val="163812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thymindoman.com/tag/knowing/" TargetMode="Externa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thymindoman.com/tag/know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thymindoman.com/tag/know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newbycoachlive.wordpress.com/2017/06/05/insight-into-coachee-context-in-action-the-case-of-higher-education-institution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onlinelibrary.wiley.com/doi/pdf/10.1155/ane/5511498" TargetMode="External"/><Relationship Id="rId3" Type="http://schemas.openxmlformats.org/officeDocument/2006/relationships/hyperlink" Target="https://www.frontiersin.org/journals/neurology/articles/10.3389/fneur.2021.765069/full" TargetMode="External"/><Relationship Id="rId7" Type="http://schemas.openxmlformats.org/officeDocument/2006/relationships/hyperlink" Target="https://www.strokejournal.org/article/S1052-3057%2820%2930205-6/fulltext"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consensus.app/questions/fast-stroke-assessment/" TargetMode="External"/><Relationship Id="rId11" Type="http://schemas.openxmlformats.org/officeDocument/2006/relationships/hyperlink" Target="https://emj.bmj.com/content/33/11/818.short" TargetMode="External"/><Relationship Id="rId5" Type="http://schemas.openxmlformats.org/officeDocument/2006/relationships/hyperlink" Target="https://www.paramedicpractice.com/content/features/neurological-assessment-with-fast-to-better-detect-posterior-circulation-stroke" TargetMode="External"/><Relationship Id="rId10" Type="http://schemas.openxmlformats.org/officeDocument/2006/relationships/hyperlink" Target="https://pmc.ncbi.nlm.nih.gov/articles/PMC7530171/" TargetMode="External"/><Relationship Id="rId4" Type="http://schemas.openxmlformats.org/officeDocument/2006/relationships/hyperlink" Target="https://www.britishjournalofcommunitynursing.com/content/clinical/be-fast-vs-fast-in-prehospital-stroke-recognition-a-systematic-review" TargetMode="External"/><Relationship Id="rId9" Type="http://schemas.openxmlformats.org/officeDocument/2006/relationships/hyperlink" Target="https://www.stroke.org.uk/stroke/symptom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xaktly.com/FunctionComposition.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332039" y="1894263"/>
            <a:ext cx="5760719" cy="4747805"/>
          </a:xfrm>
        </p:spPr>
        <p:txBody>
          <a:bodyPr anchor="ctr">
            <a:normAutofit/>
          </a:bodyPr>
          <a:lstStyle/>
          <a:p>
            <a:pPr algn="l"/>
            <a:r>
              <a:rPr lang="en-US" sz="4000">
                <a:solidFill>
                  <a:schemeClr val="tx2"/>
                </a:solidFill>
              </a:rPr>
              <a:t>BEFAST – Expanding Stroke Recognition Beyond FAST</a:t>
            </a:r>
            <a:br>
              <a:rPr lang="en-US" sz="4000">
                <a:solidFill>
                  <a:schemeClr val="tx2"/>
                </a:solidFill>
              </a:rPr>
            </a:br>
            <a:br>
              <a:rPr lang="en-US" sz="4000">
                <a:solidFill>
                  <a:schemeClr val="tx2"/>
                </a:solidFill>
              </a:rPr>
            </a:br>
            <a:endParaRPr lang="en-US" sz="4000" b="1">
              <a:solidFill>
                <a:schemeClr val="tx2"/>
              </a:solidFill>
              <a:latin typeface="Aptos"/>
            </a:endParaRPr>
          </a:p>
        </p:txBody>
      </p:sp>
      <p:sp>
        <p:nvSpPr>
          <p:cNvPr id="3" name="Subtitle 2"/>
          <p:cNvSpPr>
            <a:spLocks noGrp="1"/>
          </p:cNvSpPr>
          <p:nvPr>
            <p:ph type="subTitle" idx="1"/>
          </p:nvPr>
        </p:nvSpPr>
        <p:spPr>
          <a:xfrm>
            <a:off x="7440960" y="2496755"/>
            <a:ext cx="4231928" cy="2722945"/>
          </a:xfrm>
        </p:spPr>
        <p:txBody>
          <a:bodyPr vert="horz" lIns="91440" tIns="45720" rIns="91440" bIns="45720" rtlCol="0" anchor="ctr">
            <a:normAutofit/>
          </a:bodyPr>
          <a:lstStyle/>
          <a:p>
            <a:pPr algn="l"/>
            <a:endParaRPr lang="en-US">
              <a:solidFill>
                <a:schemeClr val="tx2"/>
              </a:solidFill>
            </a:endParaRPr>
          </a:p>
          <a:p>
            <a:pPr algn="l"/>
            <a:r>
              <a:rPr lang="en-US" sz="3000" b="1">
                <a:solidFill>
                  <a:schemeClr val="tx2"/>
                </a:solidFill>
              </a:rPr>
              <a:t>Linda Dunn </a:t>
            </a:r>
          </a:p>
          <a:p>
            <a:pPr algn="l"/>
            <a:r>
              <a:rPr lang="en-US" sz="3000">
                <a:solidFill>
                  <a:schemeClr val="tx2"/>
                </a:solidFill>
              </a:rPr>
              <a:t>Stroke Nurse Consultant</a:t>
            </a:r>
          </a:p>
          <a:p>
            <a:pPr algn="l"/>
            <a:r>
              <a:rPr lang="en-GB" sz="2000">
                <a:solidFill>
                  <a:schemeClr val="tx2"/>
                </a:solidFill>
              </a:rPr>
              <a:t>MSc, ANVP, RN </a:t>
            </a:r>
          </a:p>
          <a:p>
            <a:pPr algn="l"/>
            <a:r>
              <a:rPr lang="en-US" sz="2000">
                <a:solidFill>
                  <a:schemeClr val="tx2"/>
                </a:solidFill>
              </a:rPr>
              <a:t>East Lancashire Teaching Hospitals </a:t>
            </a:r>
          </a:p>
          <a:p>
            <a:pPr algn="l"/>
            <a:endParaRPr lang="en-GB">
              <a:solidFill>
                <a:schemeClr val="tx2"/>
              </a:solidFill>
            </a:endParaRPr>
          </a:p>
        </p:txBody>
      </p:sp>
      <p:pic>
        <p:nvPicPr>
          <p:cNvPr id="4" name="Picture 3" descr="A black text on a white background&#10;&#10;AI-generated content may be incorrect.">
            <a:extLst>
              <a:ext uri="{FF2B5EF4-FFF2-40B4-BE49-F238E27FC236}">
                <a16:creationId xmlns:a16="http://schemas.microsoft.com/office/drawing/2014/main" id="{4D62E39A-9EFA-23ED-CE94-A86BB94115B4}"/>
              </a:ext>
            </a:extLst>
          </p:cNvPr>
          <p:cNvPicPr>
            <a:picLocks noChangeAspect="1"/>
          </p:cNvPicPr>
          <p:nvPr/>
        </p:nvPicPr>
        <p:blipFill>
          <a:blip r:embed="rId3"/>
          <a:stretch>
            <a:fillRect/>
          </a:stretch>
        </p:blipFill>
        <p:spPr>
          <a:xfrm>
            <a:off x="237146" y="134393"/>
            <a:ext cx="2667653" cy="79592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BEF0-B73B-37C2-EB1A-87C3EE208B49}"/>
              </a:ext>
            </a:extLst>
          </p:cNvPr>
          <p:cNvSpPr>
            <a:spLocks noGrp="1"/>
          </p:cNvSpPr>
          <p:nvPr>
            <p:ph type="title"/>
          </p:nvPr>
        </p:nvSpPr>
        <p:spPr/>
        <p:txBody>
          <a:bodyPr/>
          <a:lstStyle/>
          <a:p>
            <a:r>
              <a:rPr lang="en-GB" dirty="0"/>
              <a:t>Why is early recognition so impo</a:t>
            </a:r>
            <a:r>
              <a:rPr lang="en-GB"/>
              <a:t>rtant?</a:t>
            </a:r>
          </a:p>
        </p:txBody>
      </p:sp>
      <p:sp>
        <p:nvSpPr>
          <p:cNvPr id="3" name="Content Placeholder 2">
            <a:extLst>
              <a:ext uri="{FF2B5EF4-FFF2-40B4-BE49-F238E27FC236}">
                <a16:creationId xmlns:a16="http://schemas.microsoft.com/office/drawing/2014/main" id="{546F633B-2C76-EE39-B9BB-A1537D57953C}"/>
              </a:ext>
            </a:extLst>
          </p:cNvPr>
          <p:cNvSpPr>
            <a:spLocks noGrp="1"/>
          </p:cNvSpPr>
          <p:nvPr>
            <p:ph idx="1"/>
          </p:nvPr>
        </p:nvSpPr>
        <p:spPr>
          <a:xfrm>
            <a:off x="838200" y="1449448"/>
            <a:ext cx="10515600" cy="4351338"/>
          </a:xfrm>
        </p:spPr>
        <p:txBody>
          <a:bodyPr vert="horz" lIns="91440" tIns="45720" rIns="91440" bIns="45720" rtlCol="0" anchor="t">
            <a:noAutofit/>
          </a:bodyPr>
          <a:lstStyle/>
          <a:p>
            <a:pPr marL="0" indent="0">
              <a:buNone/>
            </a:pPr>
            <a:r>
              <a:rPr lang="en-GB" sz="3000"/>
              <a:t>Thrombolysis (clot‑busting treatment)</a:t>
            </a:r>
          </a:p>
          <a:p>
            <a:r>
              <a:rPr lang="en-GB" sz="3000" dirty="0">
                <a:latin typeface="Aptos"/>
                <a:cs typeface="Segoe UI"/>
              </a:rPr>
              <a:t>A medication (e.g. alteplase or </a:t>
            </a:r>
            <a:r>
              <a:rPr lang="en-GB" sz="3000" dirty="0" err="1">
                <a:latin typeface="Aptos"/>
                <a:cs typeface="Segoe UI"/>
              </a:rPr>
              <a:t>tenecteplase</a:t>
            </a:r>
            <a:r>
              <a:rPr lang="en-GB" sz="3000" dirty="0">
                <a:latin typeface="Aptos"/>
                <a:cs typeface="Segoe UI"/>
              </a:rPr>
              <a:t>) given through a vein</a:t>
            </a:r>
          </a:p>
          <a:p>
            <a:r>
              <a:rPr lang="en-GB" sz="3000">
                <a:latin typeface="Aptos"/>
                <a:cs typeface="Segoe UI"/>
              </a:rPr>
              <a:t>Breaks down the clot causing the stroke</a:t>
            </a:r>
            <a:endParaRPr lang="en-GB" sz="3000" dirty="0">
              <a:latin typeface="Aptos"/>
              <a:cs typeface="Segoe UI"/>
            </a:endParaRPr>
          </a:p>
          <a:p>
            <a:r>
              <a:rPr lang="en-GB" sz="3000">
                <a:latin typeface="Aptos"/>
                <a:cs typeface="Segoe UI"/>
              </a:rPr>
              <a:t>Most effective if given within 4.5 hours of symptom onset, can sometimes be given up to 9 hours with advanced imaging.</a:t>
            </a:r>
            <a:endParaRPr lang="en-GB" sz="3000" dirty="0">
              <a:latin typeface="Aptos"/>
              <a:cs typeface="Segoe UI"/>
            </a:endParaRPr>
          </a:p>
          <a:p>
            <a:r>
              <a:rPr lang="en-GB" sz="3000">
                <a:latin typeface="Aptos"/>
                <a:cs typeface="Segoe UI"/>
              </a:rPr>
              <a:t>If stroke is not recognised early, the patient may arrive too late to receive thrombolysis.</a:t>
            </a:r>
            <a:endParaRPr lang="en-GB" sz="3000">
              <a:latin typeface="Aptos"/>
            </a:endParaRPr>
          </a:p>
        </p:txBody>
      </p:sp>
    </p:spTree>
    <p:extLst>
      <p:ext uri="{BB962C8B-B14F-4D97-AF65-F5344CB8AC3E}">
        <p14:creationId xmlns:p14="http://schemas.microsoft.com/office/powerpoint/2010/main" val="212345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B3E1-EE94-6E67-5880-27F1CB70E1F2}"/>
              </a:ext>
            </a:extLst>
          </p:cNvPr>
          <p:cNvSpPr>
            <a:spLocks noGrp="1"/>
          </p:cNvSpPr>
          <p:nvPr>
            <p:ph type="title"/>
          </p:nvPr>
        </p:nvSpPr>
        <p:spPr/>
        <p:txBody>
          <a:bodyPr/>
          <a:lstStyle/>
          <a:p>
            <a:r>
              <a:rPr lang="en-GB"/>
              <a:t>Why is early recognition so important?</a:t>
            </a:r>
            <a:endParaRPr lang="en-US"/>
          </a:p>
        </p:txBody>
      </p:sp>
      <p:sp>
        <p:nvSpPr>
          <p:cNvPr id="3" name="Content Placeholder 2">
            <a:extLst>
              <a:ext uri="{FF2B5EF4-FFF2-40B4-BE49-F238E27FC236}">
                <a16:creationId xmlns:a16="http://schemas.microsoft.com/office/drawing/2014/main" id="{4F0EEE30-2954-C77C-AE92-0CCDECA171ED}"/>
              </a:ext>
            </a:extLst>
          </p:cNvPr>
          <p:cNvSpPr>
            <a:spLocks noGrp="1"/>
          </p:cNvSpPr>
          <p:nvPr>
            <p:ph idx="1"/>
          </p:nvPr>
        </p:nvSpPr>
        <p:spPr>
          <a:xfrm>
            <a:off x="838200" y="1522913"/>
            <a:ext cx="10515600" cy="4351338"/>
          </a:xfrm>
        </p:spPr>
        <p:txBody>
          <a:bodyPr vert="horz" lIns="91440" tIns="45720" rIns="91440" bIns="45720" rtlCol="0" anchor="t">
            <a:noAutofit/>
          </a:bodyPr>
          <a:lstStyle/>
          <a:p>
            <a:pPr>
              <a:lnSpc>
                <a:spcPct val="100000"/>
              </a:lnSpc>
              <a:spcBef>
                <a:spcPts val="0"/>
              </a:spcBef>
            </a:pPr>
            <a:r>
              <a:rPr lang="en-US" sz="2600" dirty="0">
                <a:solidFill>
                  <a:srgbClr val="080808"/>
                </a:solidFill>
                <a:latin typeface="Aptos"/>
                <a:ea typeface="Calibri"/>
                <a:cs typeface="Calibri"/>
              </a:rPr>
              <a:t>Thrombectomy is a treatment that physically removes a clot from the brain. </a:t>
            </a:r>
          </a:p>
          <a:p>
            <a:pPr>
              <a:lnSpc>
                <a:spcPct val="100000"/>
              </a:lnSpc>
              <a:spcBef>
                <a:spcPts val="0"/>
              </a:spcBef>
            </a:pPr>
            <a:r>
              <a:rPr lang="en-US" sz="2600" dirty="0">
                <a:solidFill>
                  <a:srgbClr val="080808"/>
                </a:solidFill>
                <a:latin typeface="Aptos"/>
                <a:ea typeface="Calibri"/>
                <a:cs typeface="Calibri"/>
              </a:rPr>
              <a:t>It usually involves inserting a mesh device into an artery in the groin and moving it up to the brain to pull out the clot. It only works with people where the blood clot is </a:t>
            </a:r>
            <a:r>
              <a:rPr lang="en-US" sz="2600">
                <a:solidFill>
                  <a:srgbClr val="080808"/>
                </a:solidFill>
                <a:latin typeface="Aptos"/>
                <a:ea typeface="Calibri"/>
                <a:cs typeface="Calibri"/>
              </a:rPr>
              <a:t>in a large artery (30-40% strokes LVO) </a:t>
            </a:r>
            <a:endParaRPr lang="en-US" sz="2600">
              <a:solidFill>
                <a:srgbClr val="67686B"/>
              </a:solidFill>
              <a:latin typeface="Aptos"/>
              <a:ea typeface="Calibri"/>
              <a:cs typeface="Calibri"/>
            </a:endParaRPr>
          </a:p>
          <a:p>
            <a:pPr>
              <a:lnSpc>
                <a:spcPct val="100000"/>
              </a:lnSpc>
              <a:spcBef>
                <a:spcPts val="0"/>
              </a:spcBef>
            </a:pPr>
            <a:r>
              <a:rPr lang="en-US" sz="2600">
                <a:solidFill>
                  <a:srgbClr val="080808"/>
                </a:solidFill>
                <a:latin typeface="Aptos"/>
                <a:ea typeface="Calibri"/>
                <a:cs typeface="Calibri"/>
              </a:rPr>
              <a:t>Historically only</a:t>
            </a:r>
            <a:r>
              <a:rPr lang="en-US" sz="2600" dirty="0">
                <a:solidFill>
                  <a:srgbClr val="080808"/>
                </a:solidFill>
                <a:latin typeface="Aptos"/>
                <a:ea typeface="Calibri"/>
                <a:cs typeface="Calibri"/>
              </a:rPr>
              <a:t> a small proportion of stroke cases were eligible for a thrombectomy, treatment needed to be given within 6 hours.</a:t>
            </a:r>
            <a:endParaRPr lang="en-US" sz="2600" dirty="0">
              <a:solidFill>
                <a:srgbClr val="67686B"/>
              </a:solidFill>
              <a:latin typeface="Aptos"/>
              <a:ea typeface="Calibri"/>
              <a:cs typeface="Calibri"/>
            </a:endParaRPr>
          </a:p>
          <a:p>
            <a:pPr>
              <a:lnSpc>
                <a:spcPct val="100000"/>
              </a:lnSpc>
              <a:spcBef>
                <a:spcPts val="0"/>
              </a:spcBef>
            </a:pPr>
            <a:r>
              <a:rPr lang="en-US" sz="2600" dirty="0">
                <a:solidFill>
                  <a:srgbClr val="080808"/>
                </a:solidFill>
                <a:latin typeface="Aptos"/>
                <a:ea typeface="Calibri"/>
                <a:cs typeface="Calibri"/>
              </a:rPr>
              <a:t>A thrombectomy can have a big impact on those people by reducing disability.</a:t>
            </a:r>
            <a:endParaRPr lang="en-US" sz="2600">
              <a:solidFill>
                <a:srgbClr val="67686B"/>
              </a:solidFill>
              <a:latin typeface="Aptos"/>
              <a:ea typeface="Calibri"/>
              <a:cs typeface="Calibri"/>
            </a:endParaRPr>
          </a:p>
          <a:p>
            <a:pPr>
              <a:lnSpc>
                <a:spcPct val="100000"/>
              </a:lnSpc>
              <a:spcBef>
                <a:spcPts val="0"/>
              </a:spcBef>
            </a:pPr>
            <a:r>
              <a:rPr lang="en-US" sz="2600">
                <a:solidFill>
                  <a:srgbClr val="080808"/>
                </a:solidFill>
                <a:latin typeface="Aptos"/>
                <a:ea typeface="Calibri"/>
                <a:cs typeface="Calibri"/>
              </a:rPr>
              <a:t>In addition to a plain CT head scan a CT angiogram is needed.</a:t>
            </a:r>
          </a:p>
        </p:txBody>
      </p:sp>
    </p:spTree>
    <p:extLst>
      <p:ext uri="{BB962C8B-B14F-4D97-AF65-F5344CB8AC3E}">
        <p14:creationId xmlns:p14="http://schemas.microsoft.com/office/powerpoint/2010/main" val="2270881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F0B950-F548-CA9A-4211-08FE55F88DC5}"/>
              </a:ext>
            </a:extLst>
          </p:cNvPr>
          <p:cNvSpPr>
            <a:spLocks noGrp="1"/>
          </p:cNvSpPr>
          <p:nvPr>
            <p:ph idx="1"/>
          </p:nvPr>
        </p:nvSpPr>
        <p:spPr>
          <a:xfrm>
            <a:off x="667926" y="497997"/>
            <a:ext cx="6624777" cy="1360161"/>
          </a:xfrm>
        </p:spPr>
        <p:txBody>
          <a:bodyPr anchor="t">
            <a:normAutofit/>
          </a:bodyPr>
          <a:lstStyle/>
          <a:p>
            <a:pPr marL="0" indent="0">
              <a:buNone/>
            </a:pPr>
            <a:r>
              <a:rPr lang="en-GB" sz="4400">
                <a:latin typeface="Aptos Display"/>
              </a:rPr>
              <a:t>CT Angiogram </a:t>
            </a:r>
            <a:endParaRPr lang="en-US"/>
          </a:p>
        </p:txBody>
      </p:sp>
      <p:pic>
        <p:nvPicPr>
          <p:cNvPr id="5" name="Picture 4" descr="A close-up of a brain scan&#10;&#10;AI-generated content may be incorrect.">
            <a:extLst>
              <a:ext uri="{FF2B5EF4-FFF2-40B4-BE49-F238E27FC236}">
                <a16:creationId xmlns:a16="http://schemas.microsoft.com/office/drawing/2014/main" id="{78F2F53F-6FC1-3E3E-158E-1380CDBFC12B}"/>
              </a:ext>
            </a:extLst>
          </p:cNvPr>
          <p:cNvPicPr>
            <a:picLocks noChangeAspect="1"/>
          </p:cNvPicPr>
          <p:nvPr/>
        </p:nvPicPr>
        <p:blipFill>
          <a:blip r:embed="rId2"/>
          <a:srcRect t="59363" r="47610"/>
          <a:stretch>
            <a:fillRect/>
          </a:stretch>
        </p:blipFill>
        <p:spPr>
          <a:xfrm>
            <a:off x="3412315" y="1420209"/>
            <a:ext cx="5539832" cy="4396633"/>
          </a:xfrm>
          <a:prstGeom prst="rect">
            <a:avLst/>
          </a:prstGeom>
        </p:spPr>
      </p:pic>
      <p:grpSp>
        <p:nvGrpSpPr>
          <p:cNvPr id="10" name="Group 9">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1290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2CF1-EDF8-32C2-314C-AA8B01C459AA}"/>
              </a:ext>
            </a:extLst>
          </p:cNvPr>
          <p:cNvSpPr>
            <a:spLocks noGrp="1"/>
          </p:cNvSpPr>
          <p:nvPr>
            <p:ph type="title"/>
          </p:nvPr>
        </p:nvSpPr>
        <p:spPr>
          <a:xfrm>
            <a:off x="838200" y="190954"/>
            <a:ext cx="10515600" cy="1325563"/>
          </a:xfrm>
        </p:spPr>
        <p:txBody>
          <a:bodyPr/>
          <a:lstStyle/>
          <a:p>
            <a:r>
              <a:rPr lang="en-GB"/>
              <a:t>Advanced Imaging</a:t>
            </a:r>
          </a:p>
        </p:txBody>
      </p:sp>
      <p:sp>
        <p:nvSpPr>
          <p:cNvPr id="3" name="Content Placeholder 2">
            <a:extLst>
              <a:ext uri="{FF2B5EF4-FFF2-40B4-BE49-F238E27FC236}">
                <a16:creationId xmlns:a16="http://schemas.microsoft.com/office/drawing/2014/main" id="{C5B4C276-D656-3C81-37D9-7A3B06977618}"/>
              </a:ext>
            </a:extLst>
          </p:cNvPr>
          <p:cNvSpPr>
            <a:spLocks noGrp="1"/>
          </p:cNvSpPr>
          <p:nvPr>
            <p:ph idx="1"/>
          </p:nvPr>
        </p:nvSpPr>
        <p:spPr>
          <a:xfrm>
            <a:off x="838200" y="1251217"/>
            <a:ext cx="10515600" cy="4351338"/>
          </a:xfrm>
        </p:spPr>
        <p:txBody>
          <a:bodyPr vert="horz" lIns="91440" tIns="45720" rIns="91440" bIns="45720" rtlCol="0" anchor="t">
            <a:noAutofit/>
          </a:bodyPr>
          <a:lstStyle/>
          <a:p>
            <a:pPr>
              <a:lnSpc>
                <a:spcPct val="100000"/>
              </a:lnSpc>
              <a:spcBef>
                <a:spcPts val="0"/>
              </a:spcBef>
            </a:pPr>
            <a:r>
              <a:rPr lang="en-US" sz="3000" dirty="0">
                <a:solidFill>
                  <a:srgbClr val="080808"/>
                </a:solidFill>
                <a:latin typeface="Aptos"/>
                <a:ea typeface="Calibri"/>
                <a:cs typeface="Calibri"/>
              </a:rPr>
              <a:t>With the aid of CT Perfusion scanning there are occasions when we can </a:t>
            </a:r>
            <a:r>
              <a:rPr lang="en-US" sz="3000">
                <a:solidFill>
                  <a:srgbClr val="080808"/>
                </a:solidFill>
                <a:latin typeface="Aptos"/>
                <a:ea typeface="Calibri"/>
                <a:cs typeface="Calibri"/>
              </a:rPr>
              <a:t>consider clot</a:t>
            </a:r>
            <a:r>
              <a:rPr lang="en-US" sz="3000" dirty="0">
                <a:solidFill>
                  <a:srgbClr val="080808"/>
                </a:solidFill>
                <a:latin typeface="Aptos"/>
                <a:ea typeface="Calibri"/>
                <a:cs typeface="Calibri"/>
              </a:rPr>
              <a:t> retrieval treatment up to 24 hours </a:t>
            </a:r>
            <a:r>
              <a:rPr lang="en-US" sz="3000">
                <a:solidFill>
                  <a:srgbClr val="080808"/>
                </a:solidFill>
                <a:latin typeface="Aptos"/>
                <a:ea typeface="Calibri"/>
                <a:cs typeface="Calibri"/>
              </a:rPr>
              <a:t>of stroke onset. </a:t>
            </a:r>
            <a:endParaRPr lang="en-US" sz="3000">
              <a:solidFill>
                <a:srgbClr val="67686B"/>
              </a:solidFill>
              <a:latin typeface="Aptos"/>
              <a:ea typeface="Calibri"/>
              <a:cs typeface="Calibri"/>
            </a:endParaRPr>
          </a:p>
          <a:p>
            <a:pPr>
              <a:lnSpc>
                <a:spcPct val="100000"/>
              </a:lnSpc>
              <a:spcBef>
                <a:spcPts val="0"/>
              </a:spcBef>
            </a:pPr>
            <a:r>
              <a:rPr lang="en-US" sz="3000" dirty="0">
                <a:solidFill>
                  <a:srgbClr val="080808"/>
                </a:solidFill>
                <a:latin typeface="Aptos"/>
                <a:ea typeface="Calibri"/>
                <a:cs typeface="Calibri"/>
              </a:rPr>
              <a:t>It is important to determine the time the symptoms first started or the time when they were last seen well.</a:t>
            </a:r>
            <a:endParaRPr lang="en-US" sz="3000" dirty="0">
              <a:solidFill>
                <a:srgbClr val="67686B"/>
              </a:solidFill>
              <a:latin typeface="Aptos"/>
              <a:ea typeface="Calibri"/>
              <a:cs typeface="Calibri"/>
            </a:endParaRPr>
          </a:p>
          <a:p>
            <a:pPr>
              <a:lnSpc>
                <a:spcPct val="100000"/>
              </a:lnSpc>
              <a:spcBef>
                <a:spcPts val="0"/>
              </a:spcBef>
            </a:pPr>
            <a:r>
              <a:rPr lang="en-US" sz="3000" dirty="0">
                <a:solidFill>
                  <a:srgbClr val="080808"/>
                </a:solidFill>
                <a:latin typeface="Aptos"/>
                <a:ea typeface="Calibri"/>
                <a:cs typeface="Calibri"/>
              </a:rPr>
              <a:t>The CT perfusion scan tells us the extent of stroke damage and whether there are enough brain cells still able to be saved to warrant this surgical intervention.</a:t>
            </a:r>
            <a:endParaRPr lang="en-GB" sz="3000">
              <a:solidFill>
                <a:srgbClr val="000000"/>
              </a:solidFill>
              <a:latin typeface="Aptos"/>
              <a:ea typeface="Calibri"/>
              <a:cs typeface="Calibri"/>
            </a:endParaRPr>
          </a:p>
        </p:txBody>
      </p:sp>
      <p:pic>
        <p:nvPicPr>
          <p:cNvPr id="5" name="Picture 4" descr="A close-up of a brain scan&#10;&#10;AI-generated content may be incorrect.">
            <a:extLst>
              <a:ext uri="{FF2B5EF4-FFF2-40B4-BE49-F238E27FC236}">
                <a16:creationId xmlns:a16="http://schemas.microsoft.com/office/drawing/2014/main" id="{B9A1C438-FC71-54C7-6B64-64FEF83537CD}"/>
              </a:ext>
            </a:extLst>
          </p:cNvPr>
          <p:cNvPicPr>
            <a:picLocks noChangeAspect="1"/>
          </p:cNvPicPr>
          <p:nvPr/>
        </p:nvPicPr>
        <p:blipFill>
          <a:blip r:embed="rId2"/>
          <a:srcRect l="2045" r="204" b="43286"/>
          <a:stretch>
            <a:fillRect/>
          </a:stretch>
        </p:blipFill>
        <p:spPr>
          <a:xfrm>
            <a:off x="7988753" y="4606699"/>
            <a:ext cx="3366603" cy="1985063"/>
          </a:xfrm>
          <a:prstGeom prst="rect">
            <a:avLst/>
          </a:prstGeom>
        </p:spPr>
      </p:pic>
    </p:spTree>
    <p:extLst>
      <p:ext uri="{BB962C8B-B14F-4D97-AF65-F5344CB8AC3E}">
        <p14:creationId xmlns:p14="http://schemas.microsoft.com/office/powerpoint/2010/main" val="19018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4C92-FA94-A47E-407E-DB6ACB334A44}"/>
              </a:ext>
            </a:extLst>
          </p:cNvPr>
          <p:cNvSpPr>
            <a:spLocks noGrp="1"/>
          </p:cNvSpPr>
          <p:nvPr>
            <p:ph type="title"/>
          </p:nvPr>
        </p:nvSpPr>
        <p:spPr/>
        <p:txBody>
          <a:bodyPr/>
          <a:lstStyle/>
          <a:p>
            <a:r>
              <a:rPr lang="en-US">
                <a:solidFill>
                  <a:srgbClr val="0070C0"/>
                </a:solidFill>
              </a:rPr>
              <a:t>FAST</a:t>
            </a:r>
            <a:r>
              <a:rPr lang="en-US"/>
              <a:t> </a:t>
            </a:r>
          </a:p>
        </p:txBody>
      </p:sp>
      <p:pic>
        <p:nvPicPr>
          <p:cNvPr id="4" name="Content Placeholder 3" descr="A collage of a person&amp;#39;s face&#10;&#10;AI-generated content may be incorrect.">
            <a:extLst>
              <a:ext uri="{FF2B5EF4-FFF2-40B4-BE49-F238E27FC236}">
                <a16:creationId xmlns:a16="http://schemas.microsoft.com/office/drawing/2014/main" id="{91D99A64-967B-5767-0F92-E51D997D891C}"/>
              </a:ext>
            </a:extLst>
          </p:cNvPr>
          <p:cNvPicPr>
            <a:picLocks noGrp="1" noChangeAspect="1"/>
          </p:cNvPicPr>
          <p:nvPr>
            <p:ph idx="1"/>
          </p:nvPr>
        </p:nvPicPr>
        <p:blipFill>
          <a:blip r:embed="rId3"/>
          <a:stretch>
            <a:fillRect/>
          </a:stretch>
        </p:blipFill>
        <p:spPr>
          <a:xfrm>
            <a:off x="2806239" y="1033517"/>
            <a:ext cx="6572989" cy="4422909"/>
          </a:xfrm>
          <a:prstGeom prst="rect">
            <a:avLst/>
          </a:prstGeom>
        </p:spPr>
      </p:pic>
      <p:pic>
        <p:nvPicPr>
          <p:cNvPr id="5" name="Picture 4" descr="A blue light in the dark&#10;&#10;AI-generated content may be incorrect.">
            <a:extLst>
              <a:ext uri="{FF2B5EF4-FFF2-40B4-BE49-F238E27FC236}">
                <a16:creationId xmlns:a16="http://schemas.microsoft.com/office/drawing/2014/main" id="{3CBA0B38-6E41-6CE9-E60A-5E137F17085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794887"/>
            <a:ext cx="12192000" cy="1056968"/>
          </a:xfrm>
          <a:prstGeom prst="rect">
            <a:avLst/>
          </a:prstGeom>
        </p:spPr>
      </p:pic>
    </p:spTree>
    <p:extLst>
      <p:ext uri="{BB962C8B-B14F-4D97-AF65-F5344CB8AC3E}">
        <p14:creationId xmlns:p14="http://schemas.microsoft.com/office/powerpoint/2010/main" val="976632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72F31-3E2B-4BDF-AF0D-92DF7D530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2A294-A3C8-0C8C-E8BD-AC4798951D82}"/>
              </a:ext>
            </a:extLst>
          </p:cNvPr>
          <p:cNvSpPr>
            <a:spLocks noGrp="1"/>
          </p:cNvSpPr>
          <p:nvPr>
            <p:ph type="title"/>
          </p:nvPr>
        </p:nvSpPr>
        <p:spPr>
          <a:xfrm>
            <a:off x="358036" y="386002"/>
            <a:ext cx="10515600" cy="1325563"/>
          </a:xfrm>
        </p:spPr>
        <p:txBody>
          <a:bodyPr/>
          <a:lstStyle/>
          <a:p>
            <a:r>
              <a:rPr lang="en-US" dirty="0"/>
              <a:t>Common Symptoms</a:t>
            </a:r>
            <a:r>
              <a:rPr lang="en-US"/>
              <a:t> of Stroke or TIA</a:t>
            </a:r>
          </a:p>
        </p:txBody>
      </p:sp>
      <p:sp>
        <p:nvSpPr>
          <p:cNvPr id="5" name="Content Placeholder 4">
            <a:extLst>
              <a:ext uri="{FF2B5EF4-FFF2-40B4-BE49-F238E27FC236}">
                <a16:creationId xmlns:a16="http://schemas.microsoft.com/office/drawing/2014/main" id="{D85BF4E6-D017-5801-2818-DDA47A427CA0}"/>
              </a:ext>
            </a:extLst>
          </p:cNvPr>
          <p:cNvSpPr>
            <a:spLocks noGrp="1"/>
          </p:cNvSpPr>
          <p:nvPr>
            <p:ph idx="1"/>
          </p:nvPr>
        </p:nvSpPr>
        <p:spPr/>
        <p:txBody>
          <a:bodyPr vert="horz" lIns="91440" tIns="45720" rIns="91440" bIns="45720" rtlCol="0" anchor="t">
            <a:normAutofit/>
          </a:bodyPr>
          <a:lstStyle/>
          <a:p>
            <a:r>
              <a:rPr lang="en-US" sz="3000" dirty="0">
                <a:solidFill>
                  <a:srgbClr val="212529"/>
                </a:solidFill>
                <a:latin typeface="Aptos"/>
              </a:rPr>
              <a:t>Sudden weakness or numbness on one side of the body, including legs, hands or feet.</a:t>
            </a:r>
            <a:endParaRPr lang="en-US" sz="3000">
              <a:latin typeface="Aptos"/>
            </a:endParaRPr>
          </a:p>
          <a:p>
            <a:r>
              <a:rPr lang="en-US" sz="3000">
                <a:solidFill>
                  <a:srgbClr val="212529"/>
                </a:solidFill>
                <a:latin typeface="Aptos"/>
              </a:rPr>
              <a:t>Difficulty finding words or speaking in clear sentences.</a:t>
            </a:r>
            <a:endParaRPr lang="en-US" sz="3000">
              <a:latin typeface="Aptos"/>
            </a:endParaRPr>
          </a:p>
          <a:p>
            <a:r>
              <a:rPr lang="en-US" sz="3000">
                <a:solidFill>
                  <a:srgbClr val="212529"/>
                </a:solidFill>
                <a:latin typeface="Aptos"/>
              </a:rPr>
              <a:t>Sudden blurred vision or loss of sight in one or both eyes.</a:t>
            </a:r>
            <a:endParaRPr lang="en-US" sz="3000">
              <a:latin typeface="Aptos"/>
            </a:endParaRPr>
          </a:p>
          <a:p>
            <a:r>
              <a:rPr lang="en-US" sz="3000">
                <a:solidFill>
                  <a:srgbClr val="212529"/>
                </a:solidFill>
                <a:latin typeface="Aptos"/>
              </a:rPr>
              <a:t>Sudden memory loss or confusion.</a:t>
            </a:r>
            <a:endParaRPr lang="en-US" sz="3000">
              <a:latin typeface="Aptos"/>
            </a:endParaRPr>
          </a:p>
          <a:p>
            <a:r>
              <a:rPr lang="en-US" sz="3000" dirty="0">
                <a:solidFill>
                  <a:srgbClr val="212529"/>
                </a:solidFill>
                <a:latin typeface="Aptos"/>
              </a:rPr>
              <a:t>Sudden dizziness, unsteadiness or a sudden fall.</a:t>
            </a:r>
            <a:endParaRPr lang="en-US" sz="3000">
              <a:latin typeface="Aptos"/>
            </a:endParaRPr>
          </a:p>
          <a:p>
            <a:r>
              <a:rPr lang="en-US" sz="3000">
                <a:solidFill>
                  <a:srgbClr val="212529"/>
                </a:solidFill>
                <a:latin typeface="Aptos"/>
              </a:rPr>
              <a:t>A sudden, severe headache.</a:t>
            </a:r>
            <a:endParaRPr lang="en-US" sz="3000">
              <a:latin typeface="Aptos"/>
            </a:endParaRPr>
          </a:p>
          <a:p>
            <a:endParaRPr lang="en-US" dirty="0"/>
          </a:p>
        </p:txBody>
      </p:sp>
    </p:spTree>
    <p:extLst>
      <p:ext uri="{BB962C8B-B14F-4D97-AF65-F5344CB8AC3E}">
        <p14:creationId xmlns:p14="http://schemas.microsoft.com/office/powerpoint/2010/main" val="387627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ight in the dark&#10;&#10;AI-generated content may be incorrect.">
            <a:extLst>
              <a:ext uri="{FF2B5EF4-FFF2-40B4-BE49-F238E27FC236}">
                <a16:creationId xmlns:a16="http://schemas.microsoft.com/office/drawing/2014/main" id="{60DB7002-57DB-7BE5-B2A9-85E559B5F68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758016"/>
            <a:ext cx="12192000" cy="1093839"/>
          </a:xfrm>
          <a:prstGeom prst="rect">
            <a:avLst/>
          </a:prstGeom>
        </p:spPr>
      </p:pic>
      <p:sp>
        <p:nvSpPr>
          <p:cNvPr id="2" name="Title 1">
            <a:extLst>
              <a:ext uri="{FF2B5EF4-FFF2-40B4-BE49-F238E27FC236}">
                <a16:creationId xmlns:a16="http://schemas.microsoft.com/office/drawing/2014/main" id="{A2D8425C-F626-183A-10D9-C12208BF5DFE}"/>
              </a:ext>
            </a:extLst>
          </p:cNvPr>
          <p:cNvSpPr>
            <a:spLocks noGrp="1"/>
          </p:cNvSpPr>
          <p:nvPr>
            <p:ph type="title"/>
          </p:nvPr>
        </p:nvSpPr>
        <p:spPr/>
        <p:txBody>
          <a:bodyPr/>
          <a:lstStyle/>
          <a:p>
            <a:r>
              <a:rPr lang="en-US">
                <a:solidFill>
                  <a:srgbClr val="0070C0"/>
                </a:solidFill>
              </a:rPr>
              <a:t>FAST</a:t>
            </a:r>
            <a:r>
              <a:rPr lang="en-US"/>
              <a:t> Tool: Strengths </a:t>
            </a:r>
          </a:p>
        </p:txBody>
      </p:sp>
      <p:sp>
        <p:nvSpPr>
          <p:cNvPr id="3" name="Content Placeholder 2">
            <a:extLst>
              <a:ext uri="{FF2B5EF4-FFF2-40B4-BE49-F238E27FC236}">
                <a16:creationId xmlns:a16="http://schemas.microsoft.com/office/drawing/2014/main" id="{73B4DFA7-1D86-4CAD-9F5B-D2A1888FDEF3}"/>
              </a:ext>
            </a:extLst>
          </p:cNvPr>
          <p:cNvSpPr>
            <a:spLocks noGrp="1"/>
          </p:cNvSpPr>
          <p:nvPr>
            <p:ph idx="1"/>
          </p:nvPr>
        </p:nvSpPr>
        <p:spPr>
          <a:xfrm>
            <a:off x="838200" y="1690431"/>
            <a:ext cx="10515600" cy="4351338"/>
          </a:xfrm>
        </p:spPr>
        <p:txBody>
          <a:bodyPr vert="horz" lIns="91440" tIns="45720" rIns="91440" bIns="45720" rtlCol="0" anchor="t">
            <a:noAutofit/>
          </a:bodyPr>
          <a:lstStyle/>
          <a:p>
            <a:r>
              <a:rPr lang="en-US" sz="3000">
                <a:latin typeface="Aptos"/>
                <a:cs typeface="Segoe UI"/>
              </a:rPr>
              <a:t>Simple, rapid, and easy to remember.</a:t>
            </a:r>
          </a:p>
          <a:p>
            <a:r>
              <a:rPr lang="en-US" sz="3000">
                <a:latin typeface="Aptos"/>
                <a:cs typeface="Segoe UI"/>
              </a:rPr>
              <a:t>Good sensitivity for common anterior‑circulation strokes, with sensitivity reported between 64–97% across studies. </a:t>
            </a:r>
          </a:p>
          <a:p>
            <a:r>
              <a:rPr lang="en-US" sz="3000">
                <a:latin typeface="Aptos"/>
                <a:cs typeface="Segoe UI"/>
              </a:rPr>
              <a:t>Meta‑analysis shows a combined sensitivity of 0.77, supporting</a:t>
            </a:r>
            <a:r>
              <a:rPr lang="en-US" sz="3000">
                <a:solidFill>
                  <a:srgbClr val="0070C0"/>
                </a:solidFill>
                <a:latin typeface="Aptos"/>
                <a:cs typeface="Segoe UI"/>
              </a:rPr>
              <a:t> FAST</a:t>
            </a:r>
            <a:r>
              <a:rPr lang="en-US" sz="3000">
                <a:latin typeface="Aptos"/>
                <a:cs typeface="Segoe UI"/>
              </a:rPr>
              <a:t> as an effective first‑line screening tool. </a:t>
            </a:r>
          </a:p>
          <a:p>
            <a:r>
              <a:rPr lang="en-US" sz="3000">
                <a:latin typeface="Aptos"/>
                <a:cs typeface="Segoe UI"/>
              </a:rPr>
              <a:t>Widely used in emergency and ambulance settings, with strong integration into care pathways.</a:t>
            </a:r>
            <a:endParaRPr lang="en-US" sz="3000">
              <a:latin typeface="Aptos"/>
            </a:endParaRPr>
          </a:p>
          <a:p>
            <a:endParaRPr lang="en-US"/>
          </a:p>
        </p:txBody>
      </p:sp>
    </p:spTree>
    <p:extLst>
      <p:ext uri="{BB962C8B-B14F-4D97-AF65-F5344CB8AC3E}">
        <p14:creationId xmlns:p14="http://schemas.microsoft.com/office/powerpoint/2010/main" val="3835833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BE3B-C9BC-62FE-9D6D-A37E3C077DBE}"/>
              </a:ext>
            </a:extLst>
          </p:cNvPr>
          <p:cNvSpPr>
            <a:spLocks noGrp="1"/>
          </p:cNvSpPr>
          <p:nvPr>
            <p:ph type="title"/>
          </p:nvPr>
        </p:nvSpPr>
        <p:spPr>
          <a:ln>
            <a:solidFill>
              <a:schemeClr val="bg1"/>
            </a:solidFill>
          </a:ln>
        </p:spPr>
        <p:txBody>
          <a:bodyPr/>
          <a:lstStyle/>
          <a:p>
            <a:r>
              <a:rPr lang="en-US"/>
              <a:t>Why </a:t>
            </a:r>
            <a:r>
              <a:rPr lang="en-US">
                <a:solidFill>
                  <a:srgbClr val="0070C0"/>
                </a:solidFill>
              </a:rPr>
              <a:t>FAST</a:t>
            </a:r>
            <a:r>
              <a:rPr lang="en-US"/>
              <a:t> Wasn't Enough</a:t>
            </a:r>
          </a:p>
          <a:p>
            <a:endParaRPr lang="en-US"/>
          </a:p>
        </p:txBody>
      </p:sp>
      <p:sp>
        <p:nvSpPr>
          <p:cNvPr id="3" name="Content Placeholder 2">
            <a:extLst>
              <a:ext uri="{FF2B5EF4-FFF2-40B4-BE49-F238E27FC236}">
                <a16:creationId xmlns:a16="http://schemas.microsoft.com/office/drawing/2014/main" id="{8C9991C8-CECB-DBB5-0273-C84CA65CAE90}"/>
              </a:ext>
            </a:extLst>
          </p:cNvPr>
          <p:cNvSpPr>
            <a:spLocks noGrp="1"/>
          </p:cNvSpPr>
          <p:nvPr>
            <p:ph idx="1"/>
          </p:nvPr>
        </p:nvSpPr>
        <p:spPr>
          <a:xfrm>
            <a:off x="838200" y="1250001"/>
            <a:ext cx="10515600" cy="4351338"/>
          </a:xfrm>
        </p:spPr>
        <p:txBody>
          <a:bodyPr vert="horz" lIns="91440" tIns="45720" rIns="91440" bIns="45720" rtlCol="0" anchor="t">
            <a:normAutofit lnSpcReduction="10000"/>
          </a:bodyPr>
          <a:lstStyle/>
          <a:p>
            <a:pPr marL="0" indent="0">
              <a:buNone/>
            </a:pPr>
            <a:r>
              <a:rPr lang="en-US" sz="3000" b="1"/>
              <a:t>Limitations</a:t>
            </a:r>
          </a:p>
          <a:p>
            <a:r>
              <a:rPr lang="en-US" sz="3000">
                <a:latin typeface="Aptos"/>
                <a:cs typeface="Segoe UI"/>
              </a:rPr>
              <a:t>Low and variable specificity (13–76.9%), leading to false positives.</a:t>
            </a:r>
          </a:p>
          <a:p>
            <a:r>
              <a:rPr lang="en-US" sz="3000">
                <a:solidFill>
                  <a:schemeClr val="tx2">
                    <a:lumMod val="76000"/>
                    <a:lumOff val="24000"/>
                  </a:schemeClr>
                </a:solidFill>
                <a:latin typeface="Aptos"/>
                <a:cs typeface="Segoe UI"/>
              </a:rPr>
              <a:t>FAST</a:t>
            </a:r>
            <a:r>
              <a:rPr lang="en-US" sz="3000">
                <a:latin typeface="Aptos"/>
                <a:cs typeface="Segoe UI"/>
              </a:rPr>
              <a:t> may miss posterior circulation strokes, which often present with imbalance, vertigo, or visual symptoms not assessed by FAST.</a:t>
            </a:r>
          </a:p>
          <a:p>
            <a:r>
              <a:rPr lang="en-US" sz="3000">
                <a:latin typeface="Aptos"/>
                <a:cs typeface="Segoe UI"/>
              </a:rPr>
              <a:t>Up to 14% of ischemic strokes may be missed, particularly non‑anterior strokes. </a:t>
            </a:r>
          </a:p>
          <a:p>
            <a:r>
              <a:rPr lang="en-US" sz="3000">
                <a:latin typeface="Aptos"/>
                <a:cs typeface="Segoe UI"/>
              </a:rPr>
              <a:t>Does </a:t>
            </a:r>
            <a:r>
              <a:rPr lang="en-US" sz="3000" i="1">
                <a:latin typeface="Aptos"/>
                <a:cs typeface="Segoe UI"/>
              </a:rPr>
              <a:t>not</a:t>
            </a:r>
            <a:r>
              <a:rPr lang="en-US" sz="3000">
                <a:latin typeface="Aptos"/>
                <a:cs typeface="Segoe UI"/>
              </a:rPr>
              <a:t> assess key symptoms like balance or vision, prompting development of expanded tools </a:t>
            </a:r>
          </a:p>
          <a:p>
            <a:endParaRPr lang="en-US"/>
          </a:p>
        </p:txBody>
      </p:sp>
      <p:pic>
        <p:nvPicPr>
          <p:cNvPr id="5" name="Picture 4" descr="A blue light in the dark">
            <a:extLst>
              <a:ext uri="{FF2B5EF4-FFF2-40B4-BE49-F238E27FC236}">
                <a16:creationId xmlns:a16="http://schemas.microsoft.com/office/drawing/2014/main" id="{A5DC2089-652D-1316-9F5F-2B8179CA8D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819467"/>
            <a:ext cx="12192000" cy="1032388"/>
          </a:xfrm>
          <a:prstGeom prst="rect">
            <a:avLst/>
          </a:prstGeom>
        </p:spPr>
      </p:pic>
    </p:spTree>
    <p:extLst>
      <p:ext uri="{BB962C8B-B14F-4D97-AF65-F5344CB8AC3E}">
        <p14:creationId xmlns:p14="http://schemas.microsoft.com/office/powerpoint/2010/main" val="3989181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7DCA-A6DD-8889-3C93-5CFF9F9E0830}"/>
              </a:ext>
            </a:extLst>
          </p:cNvPr>
          <p:cNvSpPr>
            <a:spLocks noGrp="1"/>
          </p:cNvSpPr>
          <p:nvPr>
            <p:ph type="title"/>
          </p:nvPr>
        </p:nvSpPr>
        <p:spPr>
          <a:xfrm>
            <a:off x="535488" y="271180"/>
            <a:ext cx="10515600" cy="1325563"/>
          </a:xfrm>
        </p:spPr>
        <p:txBody>
          <a:bodyPr/>
          <a:lstStyle/>
          <a:p>
            <a:r>
              <a:rPr lang="en-US"/>
              <a:t>The Posterior Circulation Problem</a:t>
            </a:r>
          </a:p>
        </p:txBody>
      </p:sp>
      <p:sp>
        <p:nvSpPr>
          <p:cNvPr id="3" name="Content Placeholder 2">
            <a:extLst>
              <a:ext uri="{FF2B5EF4-FFF2-40B4-BE49-F238E27FC236}">
                <a16:creationId xmlns:a16="http://schemas.microsoft.com/office/drawing/2014/main" id="{DD43CCCE-2518-BB4D-2863-43FEED267822}"/>
              </a:ext>
            </a:extLst>
          </p:cNvPr>
          <p:cNvSpPr>
            <a:spLocks noGrp="1"/>
          </p:cNvSpPr>
          <p:nvPr>
            <p:ph idx="1"/>
          </p:nvPr>
        </p:nvSpPr>
        <p:spPr>
          <a:xfrm>
            <a:off x="431104" y="1491598"/>
            <a:ext cx="11141900" cy="4351338"/>
          </a:xfrm>
        </p:spPr>
        <p:txBody>
          <a:bodyPr vert="horz" lIns="91440" tIns="45720" rIns="91440" bIns="45720" rtlCol="0" anchor="t">
            <a:noAutofit/>
          </a:bodyPr>
          <a:lstStyle/>
          <a:p>
            <a:r>
              <a:rPr lang="en-US" sz="3000">
                <a:latin typeface="Aptos"/>
                <a:cs typeface="Segoe UI"/>
              </a:rPr>
              <a:t>Posterior circulation strokes </a:t>
            </a:r>
            <a:r>
              <a:rPr lang="en-US" sz="3000" b="1">
                <a:latin typeface="Aptos"/>
                <a:cs typeface="Segoe UI"/>
              </a:rPr>
              <a:t>often lack classic FAST signs</a:t>
            </a:r>
            <a:endParaRPr lang="en-US" sz="3000">
              <a:latin typeface="Aptos"/>
            </a:endParaRPr>
          </a:p>
          <a:p>
            <a:r>
              <a:rPr lang="en-US" sz="3000">
                <a:latin typeface="Aptos"/>
                <a:cs typeface="Segoe UI"/>
              </a:rPr>
              <a:t>Symptoms commonly include </a:t>
            </a:r>
            <a:r>
              <a:rPr lang="en-US" sz="3000" b="1">
                <a:latin typeface="Aptos"/>
                <a:cs typeface="Segoe UI"/>
              </a:rPr>
              <a:t>dizziness, imbalance, and visual disturbance</a:t>
            </a:r>
            <a:endParaRPr lang="en-US" sz="3000">
              <a:latin typeface="Aptos"/>
            </a:endParaRPr>
          </a:p>
          <a:p>
            <a:r>
              <a:rPr lang="en-US" sz="3000">
                <a:latin typeface="Aptos"/>
                <a:cs typeface="Segoe UI"/>
              </a:rPr>
              <a:t>Presentations may be </a:t>
            </a:r>
            <a:r>
              <a:rPr lang="en-US" sz="3000" b="1">
                <a:latin typeface="Aptos"/>
                <a:cs typeface="Segoe UI"/>
              </a:rPr>
              <a:t>vague or transient</a:t>
            </a:r>
            <a:r>
              <a:rPr lang="en-US" sz="3000">
                <a:latin typeface="Aptos"/>
                <a:cs typeface="Segoe UI"/>
              </a:rPr>
              <a:t>, causing false reassurance</a:t>
            </a:r>
            <a:endParaRPr lang="en-US" sz="3000">
              <a:latin typeface="Aptos"/>
            </a:endParaRPr>
          </a:p>
          <a:p>
            <a:r>
              <a:rPr lang="en-US" sz="3000" dirty="0">
                <a:latin typeface="Aptos"/>
                <a:cs typeface="Segoe UI"/>
              </a:rPr>
              <a:t>Frequently </a:t>
            </a:r>
            <a:r>
              <a:rPr lang="en-US" sz="3000" b="1" dirty="0">
                <a:latin typeface="Aptos"/>
                <a:cs typeface="Segoe UI"/>
              </a:rPr>
              <a:t>misdiagnosed as non‑stroke conditions</a:t>
            </a:r>
            <a:r>
              <a:rPr lang="en-US" sz="3000" dirty="0">
                <a:latin typeface="Aptos"/>
                <a:cs typeface="Segoe UI"/>
              </a:rPr>
              <a:t> (e.g. vertigo, migraine)</a:t>
            </a:r>
            <a:endParaRPr lang="en-US" sz="3000" dirty="0">
              <a:latin typeface="Aptos"/>
            </a:endParaRPr>
          </a:p>
          <a:p>
            <a:r>
              <a:rPr lang="en-US" sz="3000" b="1">
                <a:latin typeface="Aptos"/>
                <a:cs typeface="Segoe UI"/>
              </a:rPr>
              <a:t>FAST‑negative patients can still be having a stroke</a:t>
            </a:r>
            <a:endParaRPr lang="en-US" sz="3000">
              <a:latin typeface="Aptos"/>
            </a:endParaRPr>
          </a:p>
          <a:p>
            <a:r>
              <a:rPr lang="en-US" sz="3000" b="1">
                <a:latin typeface="Aptos"/>
                <a:cs typeface="Segoe UI"/>
              </a:rPr>
              <a:t>BEFAST improves recognition</a:t>
            </a:r>
            <a:r>
              <a:rPr lang="en-US" sz="3000">
                <a:latin typeface="Aptos"/>
                <a:cs typeface="Segoe UI"/>
              </a:rPr>
              <a:t> by including Balance </a:t>
            </a:r>
            <a:br>
              <a:rPr lang="en-US" sz="3000" dirty="0">
                <a:latin typeface="Aptos"/>
                <a:cs typeface="Segoe UI"/>
              </a:rPr>
            </a:br>
            <a:r>
              <a:rPr lang="en-US" sz="3000">
                <a:latin typeface="Aptos"/>
                <a:cs typeface="Segoe UI"/>
              </a:rPr>
              <a:t>and Eyes</a:t>
            </a:r>
            <a:endParaRPr lang="en-US" sz="3000">
              <a:latin typeface="Aptos"/>
            </a:endParaRPr>
          </a:p>
          <a:p>
            <a:pPr marL="0" indent="0">
              <a:buNone/>
            </a:pPr>
            <a:endParaRPr lang="en-US" dirty="0"/>
          </a:p>
        </p:txBody>
      </p:sp>
      <p:pic>
        <p:nvPicPr>
          <p:cNvPr id="4" name="Picture 3" descr="Stroke II | Neupsy Key">
            <a:extLst>
              <a:ext uri="{FF2B5EF4-FFF2-40B4-BE49-F238E27FC236}">
                <a16:creationId xmlns:a16="http://schemas.microsoft.com/office/drawing/2014/main" id="{4E2355AF-52A1-1805-6E3D-C87714343231}"/>
              </a:ext>
            </a:extLst>
          </p:cNvPr>
          <p:cNvPicPr>
            <a:picLocks noChangeAspect="1"/>
          </p:cNvPicPr>
          <p:nvPr/>
        </p:nvPicPr>
        <p:blipFill>
          <a:blip r:embed="rId3"/>
          <a:stretch>
            <a:fillRect/>
          </a:stretch>
        </p:blipFill>
        <p:spPr>
          <a:xfrm>
            <a:off x="9735481" y="4682280"/>
            <a:ext cx="2315227" cy="2043815"/>
          </a:xfrm>
          <a:prstGeom prst="rect">
            <a:avLst/>
          </a:prstGeom>
          <a:ln>
            <a:solidFill>
              <a:srgbClr val="4472C4"/>
            </a:solidFill>
          </a:ln>
        </p:spPr>
      </p:pic>
    </p:spTree>
    <p:extLst>
      <p:ext uri="{BB962C8B-B14F-4D97-AF65-F5344CB8AC3E}">
        <p14:creationId xmlns:p14="http://schemas.microsoft.com/office/powerpoint/2010/main" val="1874970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61C7F-C9A2-8C0C-4E55-800D3760A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1D3CF-A393-CADA-6B52-755818E8FB44}"/>
              </a:ext>
            </a:extLst>
          </p:cNvPr>
          <p:cNvSpPr>
            <a:spLocks noGrp="1"/>
          </p:cNvSpPr>
          <p:nvPr>
            <p:ph type="title"/>
          </p:nvPr>
        </p:nvSpPr>
        <p:spPr/>
        <p:txBody>
          <a:bodyPr>
            <a:normAutofit/>
          </a:bodyPr>
          <a:lstStyle/>
          <a:p>
            <a:r>
              <a:rPr lang="en-US">
                <a:latin typeface="Aptos"/>
              </a:rPr>
              <a:t>Brainstem Red Flags</a:t>
            </a:r>
            <a:endParaRPr lang="en-US"/>
          </a:p>
        </p:txBody>
      </p:sp>
      <p:sp>
        <p:nvSpPr>
          <p:cNvPr id="3" name="Content Placeholder 2">
            <a:extLst>
              <a:ext uri="{FF2B5EF4-FFF2-40B4-BE49-F238E27FC236}">
                <a16:creationId xmlns:a16="http://schemas.microsoft.com/office/drawing/2014/main" id="{A7830CE5-4B22-49F5-4814-20DE4F4DC955}"/>
              </a:ext>
            </a:extLst>
          </p:cNvPr>
          <p:cNvSpPr>
            <a:spLocks noGrp="1"/>
          </p:cNvSpPr>
          <p:nvPr>
            <p:ph idx="1"/>
          </p:nvPr>
        </p:nvSpPr>
        <p:spPr/>
        <p:txBody>
          <a:bodyPr vert="horz" lIns="91440" tIns="45720" rIns="91440" bIns="45720" rtlCol="0" anchor="t">
            <a:normAutofit/>
          </a:bodyPr>
          <a:lstStyle/>
          <a:p>
            <a:r>
              <a:rPr lang="en-US" sz="3000">
                <a:highlight>
                  <a:srgbClr val="FFFFFF"/>
                </a:highlight>
              </a:rPr>
              <a:t>Dysphagia (swallowing problems) </a:t>
            </a:r>
          </a:p>
          <a:p>
            <a:r>
              <a:rPr lang="en-US" sz="3000">
                <a:highlight>
                  <a:srgbClr val="FFFFFF"/>
                </a:highlight>
              </a:rPr>
              <a:t>Dysarthria (slurred speech) </a:t>
            </a:r>
          </a:p>
          <a:p>
            <a:r>
              <a:rPr lang="en-US" sz="3000">
                <a:highlight>
                  <a:srgbClr val="FFFFFF"/>
                </a:highlight>
              </a:rPr>
              <a:t>Hoarseness</a:t>
            </a:r>
          </a:p>
          <a:p>
            <a:r>
              <a:rPr lang="en-US" sz="3000">
                <a:highlight>
                  <a:srgbClr val="FFFFFF"/>
                </a:highlight>
              </a:rPr>
              <a:t>Reduced consciousness</a:t>
            </a:r>
          </a:p>
          <a:p>
            <a:r>
              <a:rPr lang="en-US" sz="3000">
                <a:highlight>
                  <a:srgbClr val="FFFFFF"/>
                </a:highlight>
              </a:rPr>
              <a:t>Crossed signs (ipsilateral face, contralateral limb deficit)</a:t>
            </a:r>
          </a:p>
          <a:p>
            <a:r>
              <a:rPr lang="en-US" sz="3000">
                <a:highlight>
                  <a:srgbClr val="FFFFFF"/>
                </a:highlight>
              </a:rPr>
              <a:t>“Locked-in” features</a:t>
            </a:r>
          </a:p>
          <a:p>
            <a:pPr marL="0" indent="0">
              <a:buNone/>
            </a:pPr>
            <a:r>
              <a:rPr lang="en-US" sz="3000" b="1">
                <a:solidFill>
                  <a:srgbClr val="FF0000"/>
                </a:solidFill>
                <a:highlight>
                  <a:srgbClr val="FFFFFF"/>
                </a:highlight>
              </a:rPr>
              <a:t>Emergency:</a:t>
            </a:r>
          </a:p>
          <a:p>
            <a:r>
              <a:rPr lang="en-US" sz="3000">
                <a:highlight>
                  <a:srgbClr val="FFFFFF"/>
                </a:highlight>
              </a:rPr>
              <a:t>Sudden reduced GCS + abnormal pupils</a:t>
            </a:r>
          </a:p>
          <a:p>
            <a:endParaRPr lang="en-US"/>
          </a:p>
        </p:txBody>
      </p:sp>
      <p:pic>
        <p:nvPicPr>
          <p:cNvPr id="6" name="Picture 5">
            <a:extLst>
              <a:ext uri="{FF2B5EF4-FFF2-40B4-BE49-F238E27FC236}">
                <a16:creationId xmlns:a16="http://schemas.microsoft.com/office/drawing/2014/main" id="{78F09A41-695D-783A-5774-A167C2852D9E}"/>
              </a:ext>
            </a:extLst>
          </p:cNvPr>
          <p:cNvPicPr>
            <a:picLocks noChangeAspect="1"/>
          </p:cNvPicPr>
          <p:nvPr/>
        </p:nvPicPr>
        <p:blipFill>
          <a:blip r:embed="rId3"/>
          <a:stretch>
            <a:fillRect/>
          </a:stretch>
        </p:blipFill>
        <p:spPr>
          <a:xfrm>
            <a:off x="8246272" y="662168"/>
            <a:ext cx="3022108" cy="2052181"/>
          </a:xfrm>
          <a:prstGeom prst="rect">
            <a:avLst/>
          </a:prstGeom>
        </p:spPr>
      </p:pic>
    </p:spTree>
    <p:extLst>
      <p:ext uri="{BB962C8B-B14F-4D97-AF65-F5344CB8AC3E}">
        <p14:creationId xmlns:p14="http://schemas.microsoft.com/office/powerpoint/2010/main" val="1927020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315890-52F1-913B-E6B9-357ED1392B70}"/>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51" name="Group 5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40" name="Freeform: Shape 3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16CD0AE-E8DE-BEED-40D1-B104A7C39AD7}"/>
              </a:ext>
            </a:extLst>
          </p:cNvPr>
          <p:cNvSpPr>
            <a:spLocks noGrp="1"/>
          </p:cNvSpPr>
          <p:nvPr>
            <p:ph type="ctrTitle"/>
          </p:nvPr>
        </p:nvSpPr>
        <p:spPr>
          <a:xfrm>
            <a:off x="598327" y="2453862"/>
            <a:ext cx="2905830" cy="2931482"/>
          </a:xfrm>
        </p:spPr>
        <p:txBody>
          <a:bodyPr vert="horz" lIns="91440" tIns="45720" rIns="91440" bIns="45720" rtlCol="0" anchor="ctr">
            <a:normAutofit/>
          </a:bodyPr>
          <a:lstStyle/>
          <a:p>
            <a:pPr algn="l"/>
            <a:r>
              <a:rPr lang="en-US" sz="3600">
                <a:solidFill>
                  <a:schemeClr val="tx2"/>
                </a:solidFill>
              </a:rPr>
              <a:t>Housekeeping</a:t>
            </a:r>
            <a:br>
              <a:rPr lang="en-US" sz="3600" kern="1200" dirty="0"/>
            </a:br>
            <a:br>
              <a:rPr lang="en-US" sz="3600" kern="1200" dirty="0"/>
            </a:br>
            <a:endParaRPr lang="en-US" sz="3600" b="1" kern="1200">
              <a:solidFill>
                <a:schemeClr val="tx2"/>
              </a:solidFill>
              <a:latin typeface="+mj-lt"/>
            </a:endParaRPr>
          </a:p>
        </p:txBody>
      </p:sp>
      <p:sp>
        <p:nvSpPr>
          <p:cNvPr id="5" name="Subtitle 4">
            <a:extLst>
              <a:ext uri="{FF2B5EF4-FFF2-40B4-BE49-F238E27FC236}">
                <a16:creationId xmlns:a16="http://schemas.microsoft.com/office/drawing/2014/main" id="{1D5D8CBD-087E-7184-8398-811436AB9ECF}"/>
              </a:ext>
            </a:extLst>
          </p:cNvPr>
          <p:cNvSpPr>
            <a:spLocks noGrp="1"/>
          </p:cNvSpPr>
          <p:nvPr>
            <p:ph type="subTitle" idx="1"/>
          </p:nvPr>
        </p:nvSpPr>
        <p:spPr>
          <a:xfrm>
            <a:off x="5469698" y="1378668"/>
            <a:ext cx="6304768" cy="4505434"/>
          </a:xfrm>
        </p:spPr>
        <p:txBody>
          <a:bodyPr vert="horz" lIns="91440" tIns="45720" rIns="91440" bIns="45720" rtlCol="0" anchor="t">
            <a:normAutofit lnSpcReduction="10000"/>
          </a:bodyPr>
          <a:lstStyle/>
          <a:p>
            <a:pPr marL="342900" indent="-342900" algn="l">
              <a:buChar char="•"/>
            </a:pPr>
            <a:r>
              <a:rPr lang="en-US">
                <a:ea typeface="+mn-lt"/>
                <a:cs typeface="+mn-lt"/>
              </a:rPr>
              <a:t>Please keep your </a:t>
            </a:r>
            <a:r>
              <a:rPr lang="en-US" b="1">
                <a:ea typeface="+mn-lt"/>
                <a:cs typeface="+mn-lt"/>
              </a:rPr>
              <a:t>video on</a:t>
            </a:r>
            <a:r>
              <a:rPr lang="en-US">
                <a:ea typeface="+mn-lt"/>
                <a:cs typeface="+mn-lt"/>
              </a:rPr>
              <a:t> and </a:t>
            </a:r>
            <a:r>
              <a:rPr lang="en-US" b="1">
                <a:ea typeface="+mn-lt"/>
                <a:cs typeface="+mn-lt"/>
              </a:rPr>
              <a:t>microphone </a:t>
            </a:r>
            <a:r>
              <a:rPr lang="en-US" b="1" dirty="0">
                <a:ea typeface="+mn-lt"/>
                <a:cs typeface="+mn-lt"/>
              </a:rPr>
              <a:t>on mute</a:t>
            </a:r>
            <a:r>
              <a:rPr lang="en-US" dirty="0">
                <a:ea typeface="+mn-lt"/>
                <a:cs typeface="+mn-lt"/>
              </a:rPr>
              <a:t> unless advised </a:t>
            </a:r>
            <a:r>
              <a:rPr lang="en-US">
                <a:ea typeface="+mn-lt"/>
                <a:cs typeface="+mn-lt"/>
              </a:rPr>
              <a:t>otherwise.</a:t>
            </a:r>
            <a:endParaRPr lang="en-US"/>
          </a:p>
          <a:p>
            <a:pPr marL="342900" indent="-342900" algn="l">
              <a:buChar char="•"/>
            </a:pPr>
            <a:r>
              <a:rPr lang="en-US" dirty="0">
                <a:ea typeface="+mn-lt"/>
                <a:cs typeface="+mn-lt"/>
              </a:rPr>
              <a:t>Please enter your </a:t>
            </a:r>
            <a:r>
              <a:rPr lang="en-US" b="1" dirty="0">
                <a:ea typeface="+mn-lt"/>
                <a:cs typeface="+mn-lt"/>
              </a:rPr>
              <a:t>name</a:t>
            </a:r>
            <a:r>
              <a:rPr lang="en-US">
                <a:ea typeface="+mn-lt"/>
                <a:cs typeface="+mn-lt"/>
              </a:rPr>
              <a:t> and j</a:t>
            </a:r>
            <a:r>
              <a:rPr lang="en-US" b="1">
                <a:ea typeface="+mn-lt"/>
                <a:cs typeface="+mn-lt"/>
              </a:rPr>
              <a:t>ob role</a:t>
            </a:r>
            <a:r>
              <a:rPr lang="en-US">
                <a:ea typeface="+mn-lt"/>
                <a:cs typeface="+mn-lt"/>
              </a:rPr>
              <a:t> and </a:t>
            </a:r>
            <a:r>
              <a:rPr lang="en-US" b="1">
                <a:ea typeface="+mn-lt"/>
                <a:cs typeface="+mn-lt"/>
              </a:rPr>
              <a:t>place of work</a:t>
            </a:r>
            <a:r>
              <a:rPr lang="en-US">
                <a:ea typeface="+mn-lt"/>
                <a:cs typeface="+mn-lt"/>
              </a:rPr>
              <a:t> in the chat, tell me what your </a:t>
            </a:r>
            <a:r>
              <a:rPr lang="en-US" b="1">
                <a:ea typeface="+mn-lt"/>
                <a:cs typeface="+mn-lt"/>
              </a:rPr>
              <a:t>goals</a:t>
            </a:r>
            <a:r>
              <a:rPr lang="en-US">
                <a:ea typeface="+mn-lt"/>
                <a:cs typeface="+mn-lt"/>
              </a:rPr>
              <a:t> are for this training.</a:t>
            </a:r>
          </a:p>
          <a:p>
            <a:pPr marL="342900" indent="-342900" algn="l">
              <a:buChar char="•"/>
            </a:pPr>
            <a:r>
              <a:rPr lang="en-US" dirty="0">
                <a:ea typeface="+mn-lt"/>
                <a:cs typeface="+mn-lt"/>
              </a:rPr>
              <a:t>If you would like to ask a </a:t>
            </a:r>
            <a:r>
              <a:rPr lang="en-US" b="1" dirty="0">
                <a:ea typeface="+mn-lt"/>
                <a:cs typeface="+mn-lt"/>
              </a:rPr>
              <a:t>question</a:t>
            </a:r>
            <a:r>
              <a:rPr lang="en-US" dirty="0">
                <a:ea typeface="+mn-lt"/>
                <a:cs typeface="+mn-lt"/>
              </a:rPr>
              <a:t>, please use the </a:t>
            </a:r>
            <a:r>
              <a:rPr lang="en-US" b="1" dirty="0">
                <a:ea typeface="+mn-lt"/>
                <a:cs typeface="+mn-lt"/>
              </a:rPr>
              <a:t>chat function</a:t>
            </a:r>
            <a:r>
              <a:rPr lang="en-US" dirty="0">
                <a:ea typeface="+mn-lt"/>
                <a:cs typeface="+mn-lt"/>
              </a:rPr>
              <a:t>, we will review them at the </a:t>
            </a:r>
            <a:r>
              <a:rPr lang="en-US">
                <a:ea typeface="+mn-lt"/>
                <a:cs typeface="+mn-lt"/>
              </a:rPr>
              <a:t>end.</a:t>
            </a:r>
          </a:p>
          <a:p>
            <a:pPr marL="342900" indent="-342900" algn="l">
              <a:buChar char="•"/>
            </a:pPr>
            <a:r>
              <a:rPr lang="en-US">
                <a:ea typeface="+mn-lt"/>
                <a:cs typeface="+mn-lt"/>
              </a:rPr>
              <a:t>You will be asked to </a:t>
            </a:r>
            <a:r>
              <a:rPr lang="en-US" b="1">
                <a:ea typeface="+mn-lt"/>
                <a:cs typeface="+mn-lt"/>
              </a:rPr>
              <a:t>contribute</a:t>
            </a:r>
            <a:r>
              <a:rPr lang="en-US">
                <a:ea typeface="+mn-lt"/>
                <a:cs typeface="+mn-lt"/>
              </a:rPr>
              <a:t> to the </a:t>
            </a:r>
            <a:r>
              <a:rPr lang="en-US" b="1">
                <a:ea typeface="+mn-lt"/>
                <a:cs typeface="+mn-lt"/>
              </a:rPr>
              <a:t>clinical scenarios.</a:t>
            </a:r>
            <a:r>
              <a:rPr lang="en-US" dirty="0">
                <a:ea typeface="+mn-lt"/>
                <a:cs typeface="+mn-lt"/>
              </a:rPr>
              <a:t> </a:t>
            </a:r>
          </a:p>
          <a:p>
            <a:pPr marL="342900" indent="-342900" algn="l">
              <a:buChar char="•"/>
            </a:pPr>
            <a:r>
              <a:rPr lang="en-US" dirty="0">
                <a:ea typeface="+mn-lt"/>
                <a:cs typeface="+mn-lt"/>
              </a:rPr>
              <a:t>This session is being </a:t>
            </a:r>
            <a:r>
              <a:rPr lang="en-US" b="1" dirty="0">
                <a:ea typeface="+mn-lt"/>
                <a:cs typeface="+mn-lt"/>
              </a:rPr>
              <a:t>recorded </a:t>
            </a:r>
            <a:r>
              <a:rPr lang="en-US" dirty="0">
                <a:ea typeface="+mn-lt"/>
                <a:cs typeface="+mn-lt"/>
              </a:rPr>
              <a:t>to allow </a:t>
            </a:r>
            <a:r>
              <a:rPr lang="en-US">
                <a:ea typeface="+mn-lt"/>
                <a:cs typeface="+mn-lt"/>
              </a:rPr>
              <a:t>those who cannot attend today, access to this training</a:t>
            </a:r>
            <a:r>
              <a:rPr lang="en-US" dirty="0">
                <a:ea typeface="+mn-lt"/>
                <a:cs typeface="+mn-lt"/>
              </a:rPr>
              <a:t>. </a:t>
            </a:r>
            <a:endParaRPr lang="en-US" dirty="0"/>
          </a:p>
        </p:txBody>
      </p:sp>
    </p:spTree>
    <p:extLst>
      <p:ext uri="{BB962C8B-B14F-4D97-AF65-F5344CB8AC3E}">
        <p14:creationId xmlns:p14="http://schemas.microsoft.com/office/powerpoint/2010/main" val="3648299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279D6-6840-C70D-7B46-3134785414C8}"/>
              </a:ext>
            </a:extLst>
          </p:cNvPr>
          <p:cNvSpPr>
            <a:spLocks noGrp="1"/>
          </p:cNvSpPr>
          <p:nvPr>
            <p:ph type="title"/>
          </p:nvPr>
        </p:nvSpPr>
        <p:spPr/>
        <p:txBody>
          <a:bodyPr/>
          <a:lstStyle/>
          <a:p>
            <a:r>
              <a:rPr lang="en-US"/>
              <a:t>Enter </a:t>
            </a:r>
            <a:r>
              <a:rPr lang="en-US">
                <a:solidFill>
                  <a:srgbClr val="0070C0"/>
                </a:solidFill>
              </a:rPr>
              <a:t>BEFAST</a:t>
            </a:r>
          </a:p>
        </p:txBody>
      </p:sp>
      <p:pic>
        <p:nvPicPr>
          <p:cNvPr id="4" name="Content Placeholder 3" descr="A group of people with different facial features&#10;&#10;AI-generated content may be incorrect.">
            <a:extLst>
              <a:ext uri="{FF2B5EF4-FFF2-40B4-BE49-F238E27FC236}">
                <a16:creationId xmlns:a16="http://schemas.microsoft.com/office/drawing/2014/main" id="{617256C4-7CF1-3D5C-0FAE-EEE00B8588BD}"/>
              </a:ext>
            </a:extLst>
          </p:cNvPr>
          <p:cNvPicPr>
            <a:picLocks noGrp="1" noChangeAspect="1"/>
          </p:cNvPicPr>
          <p:nvPr>
            <p:ph idx="1"/>
          </p:nvPr>
        </p:nvPicPr>
        <p:blipFill>
          <a:blip r:embed="rId3"/>
          <a:stretch>
            <a:fillRect/>
          </a:stretch>
        </p:blipFill>
        <p:spPr>
          <a:xfrm>
            <a:off x="2278432" y="1711511"/>
            <a:ext cx="7645574" cy="3817567"/>
          </a:xfrm>
          <a:prstGeom prst="rect">
            <a:avLst/>
          </a:prstGeom>
        </p:spPr>
      </p:pic>
    </p:spTree>
    <p:extLst>
      <p:ext uri="{BB962C8B-B14F-4D97-AF65-F5344CB8AC3E}">
        <p14:creationId xmlns:p14="http://schemas.microsoft.com/office/powerpoint/2010/main" val="1828781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8B90D-966B-8DDA-3660-2872F7B0393C}"/>
              </a:ext>
            </a:extLst>
          </p:cNvPr>
          <p:cNvSpPr>
            <a:spLocks noGrp="1"/>
          </p:cNvSpPr>
          <p:nvPr>
            <p:ph type="title"/>
          </p:nvPr>
        </p:nvSpPr>
        <p:spPr/>
        <p:txBody>
          <a:bodyPr/>
          <a:lstStyle/>
          <a:p>
            <a:r>
              <a:rPr lang="en-US">
                <a:solidFill>
                  <a:srgbClr val="0070C0"/>
                </a:solidFill>
              </a:rPr>
              <a:t>BEFAST</a:t>
            </a:r>
            <a:r>
              <a:rPr lang="en-US"/>
              <a:t> – The Evidence </a:t>
            </a:r>
          </a:p>
        </p:txBody>
      </p:sp>
      <p:sp>
        <p:nvSpPr>
          <p:cNvPr id="3" name="Content Placeholder 2">
            <a:extLst>
              <a:ext uri="{FF2B5EF4-FFF2-40B4-BE49-F238E27FC236}">
                <a16:creationId xmlns:a16="http://schemas.microsoft.com/office/drawing/2014/main" id="{0B35F294-01B7-FD0C-586D-7F3553098EE2}"/>
              </a:ext>
            </a:extLst>
          </p:cNvPr>
          <p:cNvSpPr>
            <a:spLocks noGrp="1"/>
          </p:cNvSpPr>
          <p:nvPr>
            <p:ph idx="1"/>
          </p:nvPr>
        </p:nvSpPr>
        <p:spPr/>
        <p:txBody>
          <a:bodyPr vert="horz" lIns="91440" tIns="45720" rIns="91440" bIns="45720" rtlCol="0" anchor="t">
            <a:normAutofit lnSpcReduction="10000"/>
          </a:bodyPr>
          <a:lstStyle/>
          <a:p>
            <a:pPr marL="0" indent="0">
              <a:buNone/>
            </a:pPr>
            <a:r>
              <a:rPr lang="en-US" sz="3000">
                <a:highlight>
                  <a:srgbClr val="FFFFFF"/>
                </a:highlight>
              </a:rPr>
              <a:t>Key findings from observational studies and meta-analysis (FAST v BEFAST):</a:t>
            </a:r>
            <a:br>
              <a:rPr lang="en-US" sz="3000" dirty="0">
                <a:highlight>
                  <a:srgbClr val="FFFFFF"/>
                </a:highlight>
              </a:rPr>
            </a:br>
            <a:endParaRPr lang="en-US" sz="3000">
              <a:highlight>
                <a:srgbClr val="FFFFFF"/>
              </a:highlight>
            </a:endParaRPr>
          </a:p>
          <a:p>
            <a:r>
              <a:rPr lang="en-US" sz="3000">
                <a:highlight>
                  <a:srgbClr val="FFFFFF"/>
                </a:highlight>
              </a:rPr>
              <a:t>BEFAST increases stroke detection sensitivity</a:t>
            </a:r>
          </a:p>
          <a:p>
            <a:r>
              <a:rPr lang="en-US" sz="3000">
                <a:highlight>
                  <a:srgbClr val="FFFFFF"/>
                </a:highlight>
              </a:rPr>
              <a:t>Reduces missed posterior strokes</a:t>
            </a:r>
          </a:p>
          <a:p>
            <a:r>
              <a:rPr lang="en-US" sz="3000">
                <a:highlight>
                  <a:srgbClr val="FFFFFF"/>
                </a:highlight>
              </a:rPr>
              <a:t>Slight reduction in specificity (acceptable trade-off)</a:t>
            </a:r>
          </a:p>
          <a:p>
            <a:pPr marL="0" indent="0">
              <a:buNone/>
            </a:pPr>
            <a:endParaRPr lang="en-US" sz="3000"/>
          </a:p>
          <a:p>
            <a:pPr marL="0" indent="0">
              <a:buNone/>
            </a:pPr>
            <a:r>
              <a:rPr lang="en-US" sz="3000" dirty="0">
                <a:highlight>
                  <a:srgbClr val="FFFFFF"/>
                </a:highlight>
              </a:rPr>
              <a:t>Systematic reviews show posterior strokes are frequently under-</a:t>
            </a:r>
            <a:r>
              <a:rPr lang="en-US" sz="3000" dirty="0" err="1"/>
              <a:t>recognised</a:t>
            </a:r>
            <a:r>
              <a:rPr lang="en-US" sz="3000" dirty="0">
                <a:highlight>
                  <a:srgbClr val="FFFFFF"/>
                </a:highlight>
              </a:rPr>
              <a:t>.</a:t>
            </a:r>
          </a:p>
        </p:txBody>
      </p:sp>
    </p:spTree>
    <p:extLst>
      <p:ext uri="{BB962C8B-B14F-4D97-AF65-F5344CB8AC3E}">
        <p14:creationId xmlns:p14="http://schemas.microsoft.com/office/powerpoint/2010/main" val="394392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AACD4-36D7-B6B1-C759-421456DD89B9}"/>
              </a:ext>
            </a:extLst>
          </p:cNvPr>
          <p:cNvSpPr>
            <a:spLocks noGrp="1"/>
          </p:cNvSpPr>
          <p:nvPr>
            <p:ph type="title"/>
          </p:nvPr>
        </p:nvSpPr>
        <p:spPr/>
        <p:txBody>
          <a:bodyPr/>
          <a:lstStyle/>
          <a:p>
            <a:r>
              <a:rPr lang="en-US"/>
              <a:t>ELHT Audit </a:t>
            </a:r>
          </a:p>
        </p:txBody>
      </p:sp>
      <p:sp>
        <p:nvSpPr>
          <p:cNvPr id="3" name="Content Placeholder 2">
            <a:extLst>
              <a:ext uri="{FF2B5EF4-FFF2-40B4-BE49-F238E27FC236}">
                <a16:creationId xmlns:a16="http://schemas.microsoft.com/office/drawing/2014/main" id="{0E7D91B0-F533-A891-D14E-3C90402F233E}"/>
              </a:ext>
            </a:extLst>
          </p:cNvPr>
          <p:cNvSpPr>
            <a:spLocks noGrp="1"/>
          </p:cNvSpPr>
          <p:nvPr>
            <p:ph idx="1"/>
          </p:nvPr>
        </p:nvSpPr>
        <p:spPr>
          <a:xfrm>
            <a:off x="759031" y="1449573"/>
            <a:ext cx="10515600" cy="4351338"/>
          </a:xfrm>
        </p:spPr>
        <p:txBody>
          <a:bodyPr vert="horz" lIns="91440" tIns="45720" rIns="91440" bIns="45720" rtlCol="0" anchor="t">
            <a:noAutofit/>
          </a:bodyPr>
          <a:lstStyle/>
          <a:p>
            <a:pPr>
              <a:lnSpc>
                <a:spcPct val="100000"/>
              </a:lnSpc>
              <a:spcBef>
                <a:spcPts val="0"/>
              </a:spcBef>
            </a:pPr>
            <a:r>
              <a:rPr lang="en-US" sz="3000">
                <a:solidFill>
                  <a:srgbClr val="080808"/>
                </a:solidFill>
                <a:latin typeface="Aptos"/>
                <a:ea typeface="Calibri"/>
                <a:cs typeface="Calibri"/>
              </a:rPr>
              <a:t>A retrospective audit of confirmed stroke, who self-presented to the Emergency Department, from January to March 2021. </a:t>
            </a:r>
            <a:endParaRPr lang="en-US" sz="3000" dirty="0">
              <a:solidFill>
                <a:srgbClr val="67686B"/>
              </a:solidFill>
              <a:latin typeface="Aptos"/>
              <a:ea typeface="Calibri"/>
              <a:cs typeface="Calibri"/>
            </a:endParaRPr>
          </a:p>
          <a:p>
            <a:pPr>
              <a:lnSpc>
                <a:spcPct val="100000"/>
              </a:lnSpc>
              <a:spcBef>
                <a:spcPts val="0"/>
              </a:spcBef>
            </a:pPr>
            <a:r>
              <a:rPr lang="en-US" sz="3000">
                <a:solidFill>
                  <a:srgbClr val="080808"/>
                </a:solidFill>
                <a:latin typeface="Aptos"/>
                <a:ea typeface="Calibri"/>
                <a:cs typeface="Calibri"/>
              </a:rPr>
              <a:t>No of patients: 44 over 3-month period</a:t>
            </a:r>
            <a:endParaRPr lang="en-US" sz="3000" dirty="0">
              <a:solidFill>
                <a:srgbClr val="67686B"/>
              </a:solidFill>
              <a:latin typeface="Aptos"/>
              <a:ea typeface="Calibri"/>
              <a:cs typeface="Calibri"/>
            </a:endParaRPr>
          </a:p>
          <a:p>
            <a:pPr>
              <a:lnSpc>
                <a:spcPct val="100000"/>
              </a:lnSpc>
              <a:spcBef>
                <a:spcPts val="0"/>
              </a:spcBef>
            </a:pPr>
            <a:endParaRPr lang="en-US" sz="3000" dirty="0">
              <a:solidFill>
                <a:srgbClr val="67686B"/>
              </a:solidFill>
              <a:latin typeface="Aptos"/>
              <a:ea typeface="Calibri"/>
              <a:cs typeface="Calibri"/>
            </a:endParaRPr>
          </a:p>
          <a:p>
            <a:pPr>
              <a:lnSpc>
                <a:spcPct val="100000"/>
              </a:lnSpc>
              <a:spcBef>
                <a:spcPts val="0"/>
              </a:spcBef>
            </a:pPr>
            <a:r>
              <a:rPr lang="en-US" sz="3000">
                <a:solidFill>
                  <a:srgbClr val="080808"/>
                </a:solidFill>
                <a:latin typeface="Aptos"/>
                <a:ea typeface="Calibri"/>
                <a:cs typeface="Calibri"/>
              </a:rPr>
              <a:t>FAST symptoms 61%</a:t>
            </a:r>
            <a:endParaRPr lang="en-US" sz="3000" dirty="0">
              <a:solidFill>
                <a:srgbClr val="67686B"/>
              </a:solidFill>
              <a:latin typeface="Aptos"/>
              <a:ea typeface="Calibri"/>
              <a:cs typeface="Calibri"/>
            </a:endParaRPr>
          </a:p>
          <a:p>
            <a:pPr>
              <a:lnSpc>
                <a:spcPct val="100000"/>
              </a:lnSpc>
              <a:spcBef>
                <a:spcPts val="0"/>
              </a:spcBef>
            </a:pPr>
            <a:endParaRPr lang="en-US" sz="3000" dirty="0">
              <a:solidFill>
                <a:srgbClr val="67686B"/>
              </a:solidFill>
              <a:latin typeface="Aptos"/>
              <a:ea typeface="Calibri"/>
              <a:cs typeface="Calibri"/>
            </a:endParaRPr>
          </a:p>
          <a:p>
            <a:pPr>
              <a:lnSpc>
                <a:spcPct val="100000"/>
              </a:lnSpc>
              <a:spcBef>
                <a:spcPts val="0"/>
              </a:spcBef>
            </a:pPr>
            <a:r>
              <a:rPr lang="en-US" sz="3000">
                <a:solidFill>
                  <a:srgbClr val="080808"/>
                </a:solidFill>
                <a:latin typeface="Aptos"/>
                <a:ea typeface="Calibri"/>
                <a:cs typeface="Calibri"/>
              </a:rPr>
              <a:t>BEFAST 84%</a:t>
            </a:r>
            <a:endParaRPr lang="en-US" sz="3000" dirty="0">
              <a:solidFill>
                <a:srgbClr val="67686B"/>
              </a:solidFill>
              <a:latin typeface="Aptos"/>
              <a:ea typeface="Calibri"/>
              <a:cs typeface="Calibri"/>
            </a:endParaRPr>
          </a:p>
          <a:p>
            <a:pPr>
              <a:lnSpc>
                <a:spcPct val="100000"/>
              </a:lnSpc>
              <a:spcBef>
                <a:spcPts val="0"/>
              </a:spcBef>
            </a:pPr>
            <a:endParaRPr lang="en-US" sz="3000" dirty="0">
              <a:solidFill>
                <a:srgbClr val="67686B"/>
              </a:solidFill>
              <a:latin typeface="Aptos"/>
              <a:ea typeface="Calibri"/>
              <a:cs typeface="Calibri"/>
            </a:endParaRPr>
          </a:p>
          <a:p>
            <a:pPr marL="0" indent="0" algn="ctr">
              <a:lnSpc>
                <a:spcPct val="100000"/>
              </a:lnSpc>
              <a:spcBef>
                <a:spcPts val="0"/>
              </a:spcBef>
              <a:buNone/>
            </a:pPr>
            <a:r>
              <a:rPr lang="en-US" sz="3000" dirty="0">
                <a:solidFill>
                  <a:srgbClr val="FF0000"/>
                </a:solidFill>
                <a:latin typeface="Aptos"/>
                <a:ea typeface="Calibri"/>
                <a:cs typeface="Calibri"/>
              </a:rPr>
              <a:t>BEFAST would have </a:t>
            </a:r>
            <a:r>
              <a:rPr lang="en-US" sz="3000" dirty="0" err="1">
                <a:solidFill>
                  <a:srgbClr val="FF0000"/>
                </a:solidFill>
                <a:latin typeface="Aptos"/>
                <a:ea typeface="Calibri"/>
                <a:cs typeface="Calibri"/>
              </a:rPr>
              <a:t>recognised</a:t>
            </a:r>
            <a:r>
              <a:rPr lang="en-US" sz="3000" dirty="0">
                <a:solidFill>
                  <a:srgbClr val="FF0000"/>
                </a:solidFill>
                <a:latin typeface="Aptos"/>
                <a:ea typeface="Calibri"/>
                <a:cs typeface="Calibri"/>
              </a:rPr>
              <a:t> symptoms of stroke in 37% more patients</a:t>
            </a:r>
            <a:endParaRPr lang="en-US" sz="3000" dirty="0">
              <a:latin typeface="Aptos"/>
            </a:endParaRPr>
          </a:p>
        </p:txBody>
      </p:sp>
    </p:spTree>
    <p:extLst>
      <p:ext uri="{BB962C8B-B14F-4D97-AF65-F5344CB8AC3E}">
        <p14:creationId xmlns:p14="http://schemas.microsoft.com/office/powerpoint/2010/main" val="3791165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F8AAF-287B-9DD9-FD42-9A400B1FC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37CFE-ECA3-FBAA-BCF6-03F313735D7E}"/>
              </a:ext>
            </a:extLst>
          </p:cNvPr>
          <p:cNvSpPr>
            <a:spLocks noGrp="1"/>
          </p:cNvSpPr>
          <p:nvPr>
            <p:ph type="title"/>
          </p:nvPr>
        </p:nvSpPr>
        <p:spPr/>
        <p:txBody>
          <a:bodyPr/>
          <a:lstStyle/>
          <a:p>
            <a:r>
              <a:rPr lang="en-US">
                <a:solidFill>
                  <a:srgbClr val="0070C0"/>
                </a:solidFill>
              </a:rPr>
              <a:t>Balance</a:t>
            </a:r>
            <a:r>
              <a:rPr lang="en-US"/>
              <a:t> (B): What Do We Want to Know </a:t>
            </a:r>
          </a:p>
        </p:txBody>
      </p:sp>
      <p:sp>
        <p:nvSpPr>
          <p:cNvPr id="3" name="Content Placeholder 2">
            <a:extLst>
              <a:ext uri="{FF2B5EF4-FFF2-40B4-BE49-F238E27FC236}">
                <a16:creationId xmlns:a16="http://schemas.microsoft.com/office/drawing/2014/main" id="{2BD3DDE9-862C-FA36-BAE6-B594BFB04E69}"/>
              </a:ext>
            </a:extLst>
          </p:cNvPr>
          <p:cNvSpPr>
            <a:spLocks noGrp="1"/>
          </p:cNvSpPr>
          <p:nvPr>
            <p:ph idx="1"/>
          </p:nvPr>
        </p:nvSpPr>
        <p:spPr>
          <a:xfrm>
            <a:off x="921707" y="1428967"/>
            <a:ext cx="10630422" cy="4351338"/>
          </a:xfrm>
        </p:spPr>
        <p:txBody>
          <a:bodyPr vert="horz" lIns="91440" tIns="45720" rIns="91440" bIns="45720" rtlCol="0" anchor="t">
            <a:normAutofit/>
          </a:bodyPr>
          <a:lstStyle/>
          <a:p>
            <a:pPr marL="0" indent="0">
              <a:buNone/>
            </a:pPr>
            <a:r>
              <a:rPr lang="en-US" sz="3000"/>
              <a:t>Any sudden loss of </a:t>
            </a:r>
            <a:r>
              <a:rPr lang="en-US" sz="3000" b="1"/>
              <a:t>balance</a:t>
            </a:r>
            <a:r>
              <a:rPr lang="en-US" sz="3000"/>
              <a:t> and coordination </a:t>
            </a:r>
            <a:endParaRPr lang="en-US"/>
          </a:p>
          <a:p>
            <a:pPr marL="0" indent="0">
              <a:buNone/>
            </a:pPr>
            <a:br>
              <a:rPr lang="en-US" sz="3000" dirty="0"/>
            </a:br>
            <a:r>
              <a:rPr lang="en-US" sz="3000" dirty="0"/>
              <a:t>“Have you suddenly become dizzy </a:t>
            </a:r>
            <a:r>
              <a:rPr lang="en-US" sz="3000">
                <a:latin typeface="Aptos"/>
                <a:cs typeface="Segoe UI"/>
              </a:rPr>
              <a:t>or unsteady?”</a:t>
            </a:r>
            <a:endParaRPr lang="en-US"/>
          </a:p>
          <a:p>
            <a:pPr marL="0" indent="0">
              <a:buNone/>
            </a:pPr>
            <a:r>
              <a:rPr lang="en-US" sz="3000">
                <a:latin typeface="Aptos"/>
                <a:cs typeface="Segoe UI"/>
              </a:rPr>
              <a:t>“Do you feel like the room is spinning?” </a:t>
            </a:r>
            <a:r>
              <a:rPr lang="en-US" sz="3000" i="1">
                <a:latin typeface="Aptos"/>
                <a:cs typeface="Segoe UI"/>
              </a:rPr>
              <a:t>(vertigo)</a:t>
            </a:r>
            <a:endParaRPr lang="en-US" sz="3000">
              <a:latin typeface="Aptos"/>
              <a:cs typeface="Segoe UI"/>
            </a:endParaRPr>
          </a:p>
          <a:p>
            <a:pPr marL="0" indent="0">
              <a:buNone/>
            </a:pPr>
            <a:r>
              <a:rPr lang="en-US" sz="3000">
                <a:latin typeface="Aptos"/>
                <a:cs typeface="Segoe UI"/>
              </a:rPr>
              <a:t>“Have you suddenly had difficulty walking or standing?”</a:t>
            </a:r>
          </a:p>
          <a:p>
            <a:pPr marL="0" indent="0">
              <a:buNone/>
            </a:pPr>
            <a:r>
              <a:rPr lang="en-US" sz="3000">
                <a:latin typeface="Aptos"/>
                <a:cs typeface="Segoe UI"/>
              </a:rPr>
              <a:t>“Do you feel pulled </a:t>
            </a:r>
            <a:r>
              <a:rPr lang="en-US" sz="3000"/>
              <a:t>to one side or unable to stand?”</a:t>
            </a:r>
          </a:p>
          <a:p>
            <a:pPr marL="0" indent="0">
              <a:buNone/>
            </a:pPr>
            <a:r>
              <a:rPr lang="en-US" sz="3000">
                <a:latin typeface="Aptos"/>
                <a:cs typeface="Segoe UI"/>
              </a:rPr>
              <a:t>“Are you finding it hard to sit upright without support?”</a:t>
            </a:r>
            <a:endParaRPr lang="en-US" sz="3000">
              <a:latin typeface="Aptos"/>
            </a:endParaRPr>
          </a:p>
          <a:p>
            <a:pPr marL="0" indent="0">
              <a:buNone/>
            </a:pPr>
            <a:r>
              <a:rPr lang="en-US" sz="3000">
                <a:latin typeface="Aptos"/>
                <a:cs typeface="Segoe UI"/>
              </a:rPr>
              <a:t>“Do you feel like your body is swaying or leaning to one side?”</a:t>
            </a:r>
            <a:endParaRPr lang="en-US" sz="3000">
              <a:latin typeface="Aptos"/>
            </a:endParaRPr>
          </a:p>
          <a:p>
            <a:pPr marL="0" indent="0">
              <a:buNone/>
            </a:pPr>
            <a:endParaRPr lang="en-US" sz="3000" dirty="0"/>
          </a:p>
          <a:p>
            <a:pPr marL="0" indent="0">
              <a:buNone/>
            </a:pPr>
            <a:endParaRPr lang="en-US"/>
          </a:p>
          <a:p>
            <a:pPr marL="0" indent="0" algn="ctr">
              <a:buNone/>
            </a:pPr>
            <a:endParaRPr lang="en-US" b="1" dirty="0"/>
          </a:p>
          <a:p>
            <a:pPr marL="0" indent="0">
              <a:buNone/>
            </a:pPr>
            <a:endParaRPr lang="en-US"/>
          </a:p>
        </p:txBody>
      </p:sp>
      <p:sp>
        <p:nvSpPr>
          <p:cNvPr id="5" name="TextBox 3">
            <a:extLst>
              <a:ext uri="{FF2B5EF4-FFF2-40B4-BE49-F238E27FC236}">
                <a16:creationId xmlns:a16="http://schemas.microsoft.com/office/drawing/2014/main" id="{E438D8F9-6897-7F39-1C51-B2B0B4CC4199}"/>
              </a:ext>
            </a:extLst>
          </p:cNvPr>
          <p:cNvSpPr txBox="1"/>
          <p:nvPr/>
        </p:nvSpPr>
        <p:spPr>
          <a:xfrm>
            <a:off x="2288906" y="5858363"/>
            <a:ext cx="6096000" cy="8002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baseline="0">
                <a:latin typeface="Aptos"/>
                <a:ea typeface="Segoe UI"/>
                <a:cs typeface="Segoe UI"/>
              </a:rPr>
              <a:t>NOT – just are they dizzy!</a:t>
            </a:r>
            <a:endParaRPr lang="en-US"/>
          </a:p>
          <a:p>
            <a:pPr algn="ctr"/>
            <a:endParaRPr lang="en-US"/>
          </a:p>
        </p:txBody>
      </p:sp>
      <p:pic>
        <p:nvPicPr>
          <p:cNvPr id="7" name="Picture 6" descr="20+ Man Staggering Stock Illustrations, Royalty-Free Vector Graphics ...">
            <a:extLst>
              <a:ext uri="{FF2B5EF4-FFF2-40B4-BE49-F238E27FC236}">
                <a16:creationId xmlns:a16="http://schemas.microsoft.com/office/drawing/2014/main" id="{4D950C9E-2E51-9012-9C95-BE13D74A0D71}"/>
              </a:ext>
            </a:extLst>
          </p:cNvPr>
          <p:cNvPicPr>
            <a:picLocks noChangeAspect="1"/>
          </p:cNvPicPr>
          <p:nvPr/>
        </p:nvPicPr>
        <p:blipFill>
          <a:blip r:embed="rId3"/>
          <a:stretch>
            <a:fillRect/>
          </a:stretch>
        </p:blipFill>
        <p:spPr>
          <a:xfrm>
            <a:off x="6725369" y="5591762"/>
            <a:ext cx="1288224" cy="987599"/>
          </a:xfrm>
          <a:prstGeom prst="rect">
            <a:avLst/>
          </a:prstGeom>
        </p:spPr>
      </p:pic>
    </p:spTree>
    <p:extLst>
      <p:ext uri="{BB962C8B-B14F-4D97-AF65-F5344CB8AC3E}">
        <p14:creationId xmlns:p14="http://schemas.microsoft.com/office/powerpoint/2010/main" val="3618564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2E881-CFFF-C0FA-55B1-E17DA0FF5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E9E8C-AC4E-C319-01FC-69BD819EDAFC}"/>
              </a:ext>
            </a:extLst>
          </p:cNvPr>
          <p:cNvSpPr>
            <a:spLocks noGrp="1"/>
          </p:cNvSpPr>
          <p:nvPr>
            <p:ph type="title"/>
          </p:nvPr>
        </p:nvSpPr>
        <p:spPr/>
        <p:txBody>
          <a:bodyPr/>
          <a:lstStyle/>
          <a:p>
            <a:r>
              <a:rPr lang="en-US" dirty="0">
                <a:solidFill>
                  <a:srgbClr val="0070C0"/>
                </a:solidFill>
              </a:rPr>
              <a:t>Balance</a:t>
            </a:r>
            <a:r>
              <a:rPr lang="en-US" dirty="0"/>
              <a:t> (B): What do we want to kn</a:t>
            </a:r>
            <a:r>
              <a:rPr lang="en-US"/>
              <a:t>ow? </a:t>
            </a:r>
          </a:p>
        </p:txBody>
      </p:sp>
      <p:sp>
        <p:nvSpPr>
          <p:cNvPr id="3" name="Content Placeholder 2">
            <a:extLst>
              <a:ext uri="{FF2B5EF4-FFF2-40B4-BE49-F238E27FC236}">
                <a16:creationId xmlns:a16="http://schemas.microsoft.com/office/drawing/2014/main" id="{DBECBE50-05B9-C153-2EEB-22838075F980}"/>
              </a:ext>
            </a:extLst>
          </p:cNvPr>
          <p:cNvSpPr>
            <a:spLocks noGrp="1"/>
          </p:cNvSpPr>
          <p:nvPr>
            <p:ph idx="1"/>
          </p:nvPr>
        </p:nvSpPr>
        <p:spPr>
          <a:xfrm>
            <a:off x="838200" y="1825625"/>
            <a:ext cx="10630422" cy="4351338"/>
          </a:xfrm>
        </p:spPr>
        <p:txBody>
          <a:bodyPr vert="horz" lIns="91440" tIns="45720" rIns="91440" bIns="45720" rtlCol="0" anchor="t">
            <a:noAutofit/>
          </a:bodyPr>
          <a:lstStyle/>
          <a:p>
            <a:pPr marL="0" indent="0">
              <a:buNone/>
            </a:pPr>
            <a:r>
              <a:rPr lang="en-US" sz="3000">
                <a:latin typeface="Aptos"/>
                <a:cs typeface="Segoe UI"/>
              </a:rPr>
              <a:t>Any sudden loss of balance and </a:t>
            </a:r>
            <a:r>
              <a:rPr lang="en-US" sz="3000" b="1">
                <a:latin typeface="Aptos"/>
                <a:cs typeface="Segoe UI"/>
              </a:rPr>
              <a:t>coordination </a:t>
            </a:r>
            <a:endParaRPr lang="en-US" b="1"/>
          </a:p>
          <a:p>
            <a:pPr marL="0" indent="0">
              <a:buNone/>
            </a:pPr>
            <a:endParaRPr lang="en-US" sz="3000" dirty="0"/>
          </a:p>
          <a:p>
            <a:pPr marL="0" indent="0">
              <a:buNone/>
            </a:pPr>
            <a:r>
              <a:rPr lang="en-US" sz="3000">
                <a:latin typeface="Aptos"/>
                <a:cs typeface="Segoe UI"/>
              </a:rPr>
              <a:t>“Do your arms or legs feel clumsy or uncoordinated?”</a:t>
            </a:r>
          </a:p>
          <a:p>
            <a:pPr marL="0" indent="0">
              <a:buNone/>
            </a:pPr>
            <a:r>
              <a:rPr lang="en-US" sz="3000">
                <a:latin typeface="Aptos"/>
                <a:cs typeface="Segoe UI"/>
              </a:rPr>
              <a:t>“Are you dropping things or missing your target when reaching?”</a:t>
            </a:r>
            <a:endParaRPr lang="en-US" sz="3000">
              <a:latin typeface="Aptos"/>
            </a:endParaRPr>
          </a:p>
          <a:p>
            <a:pPr marL="0" indent="0">
              <a:buNone/>
            </a:pPr>
            <a:r>
              <a:rPr lang="en-US" sz="3000">
                <a:latin typeface="Aptos"/>
                <a:cs typeface="Segoe UI"/>
              </a:rPr>
              <a:t>“Do your movements feel jerky or poorly controlled?”</a:t>
            </a:r>
            <a:endParaRPr lang="en-US" sz="3000">
              <a:latin typeface="Aptos"/>
            </a:endParaRPr>
          </a:p>
          <a:p>
            <a:pPr>
              <a:buFont typeface="Arial"/>
              <a:buChar char="•"/>
            </a:pPr>
            <a:endParaRPr lang="en-US" sz="1100" b="1" dirty="0">
              <a:latin typeface="Segoe UI"/>
              <a:cs typeface="Segoe UI"/>
            </a:endParaRPr>
          </a:p>
          <a:p>
            <a:pPr marL="0" indent="0">
              <a:buNone/>
            </a:pPr>
            <a:endParaRPr lang="en-US" dirty="0"/>
          </a:p>
          <a:p>
            <a:pPr marL="0" indent="0" algn="ctr">
              <a:buNone/>
            </a:pPr>
            <a:endParaRPr lang="en-US" b="1" dirty="0"/>
          </a:p>
          <a:p>
            <a:pPr marL="0" indent="0">
              <a:buNone/>
            </a:pPr>
            <a:endParaRPr lang="en-US"/>
          </a:p>
        </p:txBody>
      </p:sp>
    </p:spTree>
    <p:extLst>
      <p:ext uri="{BB962C8B-B14F-4D97-AF65-F5344CB8AC3E}">
        <p14:creationId xmlns:p14="http://schemas.microsoft.com/office/powerpoint/2010/main" val="3891104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407A-7EA6-17FE-D527-E1517B2AC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E69FA-ECCD-A9B4-0DEF-D633306B1710}"/>
              </a:ext>
            </a:extLst>
          </p:cNvPr>
          <p:cNvSpPr>
            <a:spLocks noGrp="1"/>
          </p:cNvSpPr>
          <p:nvPr>
            <p:ph type="title"/>
          </p:nvPr>
        </p:nvSpPr>
        <p:spPr/>
        <p:txBody>
          <a:bodyPr/>
          <a:lstStyle/>
          <a:p>
            <a:r>
              <a:rPr lang="en-US">
                <a:solidFill>
                  <a:srgbClr val="0070C0"/>
                </a:solidFill>
              </a:rPr>
              <a:t>Balance</a:t>
            </a:r>
            <a:r>
              <a:rPr lang="en-US"/>
              <a:t> (B): </a:t>
            </a:r>
          </a:p>
        </p:txBody>
      </p:sp>
      <p:sp>
        <p:nvSpPr>
          <p:cNvPr id="3" name="Content Placeholder 2">
            <a:extLst>
              <a:ext uri="{FF2B5EF4-FFF2-40B4-BE49-F238E27FC236}">
                <a16:creationId xmlns:a16="http://schemas.microsoft.com/office/drawing/2014/main" id="{2F3032B3-D895-924E-5416-B3A7DDE62933}"/>
              </a:ext>
            </a:extLst>
          </p:cNvPr>
          <p:cNvSpPr>
            <a:spLocks noGrp="1"/>
          </p:cNvSpPr>
          <p:nvPr>
            <p:ph idx="1"/>
          </p:nvPr>
        </p:nvSpPr>
        <p:spPr>
          <a:xfrm>
            <a:off x="838200" y="1825625"/>
            <a:ext cx="10630422" cy="4351338"/>
          </a:xfrm>
        </p:spPr>
        <p:txBody>
          <a:bodyPr vert="horz" lIns="91440" tIns="45720" rIns="91440" bIns="45720" rtlCol="0" anchor="t">
            <a:noAutofit/>
          </a:bodyPr>
          <a:lstStyle/>
          <a:p>
            <a:pPr>
              <a:buNone/>
            </a:pPr>
            <a:r>
              <a:rPr lang="en-US" sz="3000" b="1">
                <a:latin typeface="Aptos"/>
                <a:cs typeface="Segoe UI"/>
              </a:rPr>
              <a:t>Sudden balance disturbance = stroke until proven otherwise</a:t>
            </a:r>
            <a:br>
              <a:rPr lang="en-US" sz="3000" b="1" dirty="0">
                <a:latin typeface="Aptos"/>
                <a:cs typeface="Segoe UI"/>
              </a:rPr>
            </a:br>
            <a:endParaRPr lang="en-US" sz="3000">
              <a:latin typeface="Aptos"/>
            </a:endParaRPr>
          </a:p>
          <a:p>
            <a:pPr>
              <a:buNone/>
            </a:pPr>
            <a:r>
              <a:rPr lang="en-US" sz="3000">
                <a:latin typeface="Aptos"/>
                <a:cs typeface="Segoe UI"/>
              </a:rPr>
              <a:t>Especially important if associated with:</a:t>
            </a:r>
            <a:endParaRPr lang="en-US" sz="3000">
              <a:latin typeface="Aptos"/>
            </a:endParaRPr>
          </a:p>
          <a:p>
            <a:pPr>
              <a:buFont typeface="Arial"/>
              <a:buChar char="•"/>
            </a:pPr>
            <a:r>
              <a:rPr lang="en-US" sz="3000">
                <a:latin typeface="Aptos"/>
                <a:cs typeface="Segoe UI"/>
              </a:rPr>
              <a:t>Eye symptoms (E)</a:t>
            </a:r>
            <a:endParaRPr lang="en-US" sz="3000">
              <a:latin typeface="Aptos"/>
            </a:endParaRPr>
          </a:p>
          <a:p>
            <a:pPr>
              <a:buFont typeface="Arial"/>
              <a:buChar char="•"/>
            </a:pPr>
            <a:r>
              <a:rPr lang="en-US" sz="3000">
                <a:latin typeface="Aptos"/>
                <a:cs typeface="Segoe UI"/>
              </a:rPr>
              <a:t>Nausea/vomiting</a:t>
            </a:r>
            <a:endParaRPr lang="en-US" sz="3000">
              <a:latin typeface="Aptos"/>
            </a:endParaRPr>
          </a:p>
          <a:p>
            <a:pPr>
              <a:buFont typeface="Arial"/>
              <a:buChar char="•"/>
            </a:pPr>
            <a:r>
              <a:rPr lang="en-US" sz="3000">
                <a:latin typeface="Aptos"/>
                <a:cs typeface="Segoe UI"/>
              </a:rPr>
              <a:t>Slurred speech</a:t>
            </a:r>
            <a:endParaRPr lang="en-US" sz="3000">
              <a:latin typeface="Aptos"/>
            </a:endParaRPr>
          </a:p>
          <a:p>
            <a:pPr>
              <a:buFont typeface="Arial"/>
              <a:buChar char="•"/>
            </a:pPr>
            <a:r>
              <a:rPr lang="en-US" sz="3000">
                <a:latin typeface="Aptos"/>
                <a:cs typeface="Segoe UI"/>
              </a:rPr>
              <a:t>New headache</a:t>
            </a:r>
            <a:endParaRPr lang="en-US" sz="3000">
              <a:latin typeface="Aptos"/>
            </a:endParaRPr>
          </a:p>
          <a:p>
            <a:pPr marL="0" indent="0">
              <a:buNone/>
            </a:pPr>
            <a:endParaRPr lang="en-US" sz="3000" dirty="0">
              <a:latin typeface="Aptos"/>
              <a:cs typeface="Segoe UI"/>
            </a:endParaRPr>
          </a:p>
          <a:p>
            <a:pPr marL="457200" indent="-457200"/>
            <a:endParaRPr lang="en-US" dirty="0"/>
          </a:p>
          <a:p>
            <a:pPr marL="0" indent="0">
              <a:buNone/>
            </a:pPr>
            <a:endParaRPr lang="en-US"/>
          </a:p>
          <a:p>
            <a:pPr marL="0" indent="0" algn="ctr">
              <a:buNone/>
            </a:pPr>
            <a:endParaRPr lang="en-US" b="1" dirty="0"/>
          </a:p>
          <a:p>
            <a:pPr marL="0" indent="0">
              <a:buNone/>
            </a:pPr>
            <a:endParaRPr lang="en-US"/>
          </a:p>
        </p:txBody>
      </p:sp>
    </p:spTree>
    <p:extLst>
      <p:ext uri="{BB962C8B-B14F-4D97-AF65-F5344CB8AC3E}">
        <p14:creationId xmlns:p14="http://schemas.microsoft.com/office/powerpoint/2010/main" val="4285787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93A16-CAD7-6683-9FE8-B2C6D3B67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068DA-CC76-2D61-8BBB-C8E332E0EE48}"/>
              </a:ext>
            </a:extLst>
          </p:cNvPr>
          <p:cNvSpPr>
            <a:spLocks noGrp="1"/>
          </p:cNvSpPr>
          <p:nvPr>
            <p:ph type="title"/>
          </p:nvPr>
        </p:nvSpPr>
        <p:spPr/>
        <p:txBody>
          <a:bodyPr/>
          <a:lstStyle/>
          <a:p>
            <a:r>
              <a:rPr lang="en-US">
                <a:solidFill>
                  <a:srgbClr val="0070C0"/>
                </a:solidFill>
              </a:rPr>
              <a:t>Eyes</a:t>
            </a:r>
            <a:r>
              <a:rPr lang="en-US"/>
              <a:t> (E): What Do We Want to Know </a:t>
            </a:r>
          </a:p>
        </p:txBody>
      </p:sp>
      <p:sp>
        <p:nvSpPr>
          <p:cNvPr id="3" name="Content Placeholder 2">
            <a:extLst>
              <a:ext uri="{FF2B5EF4-FFF2-40B4-BE49-F238E27FC236}">
                <a16:creationId xmlns:a16="http://schemas.microsoft.com/office/drawing/2014/main" id="{F72ABFAB-6DD1-3A5D-3BD6-7D5E2059BA1B}"/>
              </a:ext>
            </a:extLst>
          </p:cNvPr>
          <p:cNvSpPr>
            <a:spLocks noGrp="1"/>
          </p:cNvSpPr>
          <p:nvPr>
            <p:ph idx="1"/>
          </p:nvPr>
        </p:nvSpPr>
        <p:spPr/>
        <p:txBody>
          <a:bodyPr vert="horz" lIns="91440" tIns="45720" rIns="91440" bIns="45720" rtlCol="0" anchor="t">
            <a:normAutofit/>
          </a:bodyPr>
          <a:lstStyle/>
          <a:p>
            <a:r>
              <a:rPr lang="en-US" sz="3000" dirty="0"/>
              <a:t>What are we looking for?</a:t>
            </a:r>
            <a:br>
              <a:rPr lang="en-US" sz="3000" dirty="0">
                <a:latin typeface="Aptos"/>
                <a:cs typeface="Segoe UI"/>
              </a:rPr>
            </a:br>
            <a:br>
              <a:rPr lang="en-US" sz="3000" dirty="0">
                <a:latin typeface="Aptos"/>
                <a:cs typeface="Segoe UI"/>
              </a:rPr>
            </a:br>
            <a:r>
              <a:rPr lang="en-US" sz="3000" dirty="0">
                <a:latin typeface="Aptos"/>
                <a:cs typeface="Segoe UI"/>
              </a:rPr>
              <a:t>Sudden, new visual disturbance, including:</a:t>
            </a:r>
            <a:br>
              <a:rPr lang="en-US" sz="3000" dirty="0">
                <a:latin typeface="Aptos"/>
                <a:cs typeface="Segoe UI"/>
              </a:rPr>
            </a:br>
            <a:br>
              <a:rPr lang="en-US" sz="3000" dirty="0">
                <a:latin typeface="Aptos"/>
                <a:cs typeface="Segoe UI"/>
              </a:rPr>
            </a:br>
            <a:r>
              <a:rPr lang="en-US" sz="3000" dirty="0">
                <a:latin typeface="Aptos"/>
                <a:cs typeface="Segoe UI"/>
              </a:rPr>
              <a:t>- Loss of vision in one or both eyes</a:t>
            </a:r>
            <a:br>
              <a:rPr lang="en-US" dirty="0"/>
            </a:br>
            <a:r>
              <a:rPr lang="en-US" sz="3000" dirty="0">
                <a:latin typeface="Aptos"/>
                <a:cs typeface="Segoe UI"/>
              </a:rPr>
              <a:t>- Blurred vision</a:t>
            </a:r>
            <a:br>
              <a:rPr lang="en-US" dirty="0"/>
            </a:br>
            <a:r>
              <a:rPr lang="en-US" sz="3000" dirty="0">
                <a:latin typeface="Aptos"/>
                <a:cs typeface="Segoe UI"/>
              </a:rPr>
              <a:t>- Double vision (diplopia)</a:t>
            </a:r>
            <a:br>
              <a:rPr lang="en-US" sz="3000" dirty="0">
                <a:latin typeface="Aptos"/>
                <a:cs typeface="Segoe UI"/>
              </a:rPr>
            </a:br>
            <a:r>
              <a:rPr lang="en-US" sz="3000" dirty="0">
                <a:latin typeface="Aptos"/>
                <a:cs typeface="Segoe UI"/>
              </a:rPr>
              <a:t>- Visual field loss</a:t>
            </a:r>
            <a:br>
              <a:rPr lang="en-US" sz="3000" b="1" dirty="0">
                <a:latin typeface="Aptos"/>
                <a:cs typeface="Segoe UI"/>
              </a:rPr>
            </a:br>
            <a:r>
              <a:rPr lang="en-US" sz="3000" b="1" dirty="0">
                <a:latin typeface="Aptos"/>
                <a:cs typeface="Segoe UI"/>
              </a:rPr>
              <a:t> </a:t>
            </a:r>
            <a:r>
              <a:rPr lang="en-US" sz="3000" i="1" dirty="0">
                <a:latin typeface="Aptos"/>
                <a:cs typeface="Segoe UI"/>
              </a:rPr>
              <a:t>(e.g. missing half of vision, shadow, curtain effect)</a:t>
            </a:r>
            <a:endParaRPr lang="en-US" sz="3000">
              <a:latin typeface="Aptos"/>
            </a:endParaRPr>
          </a:p>
          <a:p>
            <a:pPr marL="0" indent="0">
              <a:buNone/>
            </a:pPr>
            <a:endParaRPr lang="en-US" sz="3000" i="1" dirty="0">
              <a:latin typeface="Aptos"/>
              <a:cs typeface="Segoe UI"/>
            </a:endParaRPr>
          </a:p>
          <a:p>
            <a:pPr marL="457200" indent="-457200"/>
            <a:endParaRPr lang="en-US" dirty="0"/>
          </a:p>
          <a:p>
            <a:pPr marL="0" indent="0">
              <a:buNone/>
            </a:pPr>
            <a:endParaRPr lang="en-US"/>
          </a:p>
        </p:txBody>
      </p:sp>
    </p:spTree>
    <p:extLst>
      <p:ext uri="{BB962C8B-B14F-4D97-AF65-F5344CB8AC3E}">
        <p14:creationId xmlns:p14="http://schemas.microsoft.com/office/powerpoint/2010/main" val="1010926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D9B4D-0B54-CBB9-8E2D-BFDCFDF63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4CA02-F407-3E92-712E-769F5A76EFB2}"/>
              </a:ext>
            </a:extLst>
          </p:cNvPr>
          <p:cNvSpPr>
            <a:spLocks noGrp="1"/>
          </p:cNvSpPr>
          <p:nvPr>
            <p:ph type="title"/>
          </p:nvPr>
        </p:nvSpPr>
        <p:spPr/>
        <p:txBody>
          <a:bodyPr/>
          <a:lstStyle/>
          <a:p>
            <a:r>
              <a:rPr lang="en-US">
                <a:solidFill>
                  <a:srgbClr val="0070C0"/>
                </a:solidFill>
              </a:rPr>
              <a:t>Eyes</a:t>
            </a:r>
            <a:r>
              <a:rPr lang="en-US"/>
              <a:t> (E): What Do We Want to Know </a:t>
            </a:r>
          </a:p>
        </p:txBody>
      </p:sp>
      <p:sp>
        <p:nvSpPr>
          <p:cNvPr id="3" name="Content Placeholder 2">
            <a:extLst>
              <a:ext uri="{FF2B5EF4-FFF2-40B4-BE49-F238E27FC236}">
                <a16:creationId xmlns:a16="http://schemas.microsoft.com/office/drawing/2014/main" id="{A0359E58-1740-F30A-D8BE-AA76986891FC}"/>
              </a:ext>
            </a:extLst>
          </p:cNvPr>
          <p:cNvSpPr>
            <a:spLocks noGrp="1"/>
          </p:cNvSpPr>
          <p:nvPr>
            <p:ph idx="1"/>
          </p:nvPr>
        </p:nvSpPr>
        <p:spPr/>
        <p:txBody>
          <a:bodyPr vert="horz" lIns="91440" tIns="45720" rIns="91440" bIns="45720" rtlCol="0" anchor="t">
            <a:normAutofit/>
          </a:bodyPr>
          <a:lstStyle/>
          <a:p>
            <a:r>
              <a:rPr lang="en-US" sz="3000"/>
              <a:t>Key questions to ask?</a:t>
            </a:r>
            <a:br>
              <a:rPr lang="en-US" sz="3000" dirty="0">
                <a:latin typeface="Aptos"/>
                <a:cs typeface="Segoe UI"/>
              </a:rPr>
            </a:br>
            <a:br>
              <a:rPr lang="en-US" sz="3000" dirty="0">
                <a:latin typeface="Aptos"/>
                <a:cs typeface="Segoe UI"/>
              </a:rPr>
            </a:br>
            <a:r>
              <a:rPr lang="en-US" i="1">
                <a:latin typeface="Aptos"/>
                <a:cs typeface="Segoe UI"/>
              </a:rPr>
              <a:t>“Has your vision suddenly changed?”</a:t>
            </a:r>
            <a:br>
              <a:rPr lang="en-US" i="1" dirty="0">
                <a:latin typeface="Aptos"/>
                <a:cs typeface="Segoe UI"/>
              </a:rPr>
            </a:br>
            <a:br>
              <a:rPr lang="en-US" i="1" dirty="0">
                <a:latin typeface="Aptos"/>
                <a:cs typeface="Segoe UI"/>
              </a:rPr>
            </a:br>
            <a:r>
              <a:rPr lang="en-US" i="1">
                <a:latin typeface="Aptos"/>
                <a:cs typeface="Segoe UI"/>
              </a:rPr>
              <a:t>“Can you see out of both eyes normally?”</a:t>
            </a:r>
            <a:br>
              <a:rPr lang="en-US" i="1" dirty="0">
                <a:latin typeface="Aptos"/>
                <a:cs typeface="Segoe UI"/>
              </a:rPr>
            </a:br>
            <a:br>
              <a:rPr lang="en-US" i="1" dirty="0">
                <a:latin typeface="Aptos"/>
                <a:cs typeface="Segoe UI"/>
              </a:rPr>
            </a:br>
            <a:r>
              <a:rPr lang="en-US" i="1">
                <a:latin typeface="Aptos"/>
                <a:cs typeface="Segoe UI"/>
              </a:rPr>
              <a:t>“Are you seeing double or struggling to focus?”</a:t>
            </a:r>
            <a:endParaRPr lang="en-US"/>
          </a:p>
          <a:p>
            <a:pPr marL="0" indent="0">
              <a:buNone/>
            </a:pPr>
            <a:endParaRPr lang="en-US" sz="3000" i="1" dirty="0">
              <a:latin typeface="Aptos"/>
              <a:cs typeface="Segoe UI"/>
            </a:endParaRPr>
          </a:p>
          <a:p>
            <a:pPr marL="457200" indent="-457200"/>
            <a:endParaRPr lang="en-US" dirty="0"/>
          </a:p>
          <a:p>
            <a:pPr marL="0" indent="0">
              <a:buNone/>
            </a:pPr>
            <a:endParaRPr lang="en-US"/>
          </a:p>
        </p:txBody>
      </p:sp>
    </p:spTree>
    <p:extLst>
      <p:ext uri="{BB962C8B-B14F-4D97-AF65-F5344CB8AC3E}">
        <p14:creationId xmlns:p14="http://schemas.microsoft.com/office/powerpoint/2010/main" val="145641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7C73-8DE8-77D6-A21C-7BE919591CD9}"/>
              </a:ext>
            </a:extLst>
          </p:cNvPr>
          <p:cNvSpPr>
            <a:spLocks noGrp="1"/>
          </p:cNvSpPr>
          <p:nvPr>
            <p:ph type="title"/>
          </p:nvPr>
        </p:nvSpPr>
        <p:spPr/>
        <p:txBody>
          <a:bodyPr/>
          <a:lstStyle/>
          <a:p>
            <a:r>
              <a:rPr lang="en-US"/>
              <a:t>Stroke Rapid Assessment</a:t>
            </a:r>
          </a:p>
        </p:txBody>
      </p:sp>
      <p:pic>
        <p:nvPicPr>
          <p:cNvPr id="4" name="Content Placeholder 3" descr="A screenshot of a checklist&#10;&#10;AI-generated content may be incorrect.">
            <a:extLst>
              <a:ext uri="{FF2B5EF4-FFF2-40B4-BE49-F238E27FC236}">
                <a16:creationId xmlns:a16="http://schemas.microsoft.com/office/drawing/2014/main" id="{0850D8EA-594D-6902-3CB9-7BB1BC653931}"/>
              </a:ext>
            </a:extLst>
          </p:cNvPr>
          <p:cNvPicPr>
            <a:picLocks noGrp="1" noChangeAspect="1"/>
          </p:cNvPicPr>
          <p:nvPr>
            <p:ph idx="1"/>
          </p:nvPr>
        </p:nvPicPr>
        <p:blipFill>
          <a:blip r:embed="rId3"/>
          <a:stretch>
            <a:fillRect/>
          </a:stretch>
        </p:blipFill>
        <p:spPr>
          <a:xfrm>
            <a:off x="2075025" y="1544889"/>
            <a:ext cx="7580740" cy="4632074"/>
          </a:xfrm>
          <a:prstGeom prst="rect">
            <a:avLst/>
          </a:prstGeom>
        </p:spPr>
      </p:pic>
    </p:spTree>
    <p:extLst>
      <p:ext uri="{BB962C8B-B14F-4D97-AF65-F5344CB8AC3E}">
        <p14:creationId xmlns:p14="http://schemas.microsoft.com/office/powerpoint/2010/main" val="3625441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B807951-2A21-6DA3-AC7F-B5A408CEE453}"/>
              </a:ext>
            </a:extLst>
          </p:cNvPr>
          <p:cNvSpPr>
            <a:spLocks noGrp="1"/>
          </p:cNvSpPr>
          <p:nvPr>
            <p:ph type="title"/>
          </p:nvPr>
        </p:nvSpPr>
        <p:spPr>
          <a:xfrm>
            <a:off x="804672" y="457200"/>
            <a:ext cx="10579608" cy="1188720"/>
          </a:xfrm>
        </p:spPr>
        <p:txBody>
          <a:bodyPr>
            <a:normAutofit/>
          </a:bodyPr>
          <a:lstStyle/>
          <a:p>
            <a:r>
              <a:rPr lang="en-GB" sz="4000">
                <a:solidFill>
                  <a:schemeClr val="tx2"/>
                </a:solidFill>
              </a:rPr>
              <a:t>Pooled Analysis </a:t>
            </a:r>
          </a:p>
        </p:txBody>
      </p:sp>
      <p:grpSp>
        <p:nvGrpSpPr>
          <p:cNvPr id="25" name="Group 24">
            <a:extLst>
              <a:ext uri="{FF2B5EF4-FFF2-40B4-BE49-F238E27FC236}">
                <a16:creationId xmlns:a16="http://schemas.microsoft.com/office/drawing/2014/main" id="{76566969-F813-4CC5-B3E9-363D85B55C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81264" y="-5116"/>
            <a:ext cx="3318648" cy="2490264"/>
            <a:chOff x="-305" y="-1"/>
            <a:chExt cx="3832880" cy="2876136"/>
          </a:xfrm>
        </p:grpSpPr>
        <p:sp>
          <p:nvSpPr>
            <p:cNvPr id="26" name="Freeform: Shape 25">
              <a:extLst>
                <a:ext uri="{FF2B5EF4-FFF2-40B4-BE49-F238E27FC236}">
                  <a16:creationId xmlns:a16="http://schemas.microsoft.com/office/drawing/2014/main" id="{AF8CF66C-45E2-456B-92B0-9E97A331D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65D590E-D70D-4D25-B853-D5208F2AA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231501E-3F84-4705-A001-13995FA6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52617E4-47FD-4C38-8F70-93BF9B125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217D733-97B6-4C43-AF0C-5E3CB0EA13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07887"/>
            <a:ext cx="2605762" cy="2252847"/>
            <a:chOff x="-305" y="-4155"/>
            <a:chExt cx="2514948" cy="2174333"/>
          </a:xfrm>
        </p:grpSpPr>
        <p:sp>
          <p:nvSpPr>
            <p:cNvPr id="32" name="Freeform: Shape 31">
              <a:extLst>
                <a:ext uri="{FF2B5EF4-FFF2-40B4-BE49-F238E27FC236}">
                  <a16:creationId xmlns:a16="http://schemas.microsoft.com/office/drawing/2014/main" id="{FD288266-7E76-4D4A-BAAC-E233FA013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697F88A-8624-4BA2-AF06-E6C3A52F0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8CA77163-C052-481C-9DCF-68C23ACA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5" name="Freeform: Shape 34">
              <a:extLst>
                <a:ext uri="{FF2B5EF4-FFF2-40B4-BE49-F238E27FC236}">
                  <a16:creationId xmlns:a16="http://schemas.microsoft.com/office/drawing/2014/main" id="{02B425B5-0A0E-4B85-B718-E5DA7343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4">
            <a:extLst>
              <a:ext uri="{FF2B5EF4-FFF2-40B4-BE49-F238E27FC236}">
                <a16:creationId xmlns:a16="http://schemas.microsoft.com/office/drawing/2014/main" id="{859BD70B-94CB-224A-451C-C47343318EA7}"/>
              </a:ext>
            </a:extLst>
          </p:cNvPr>
          <p:cNvGraphicFramePr>
            <a:graphicFrameLocks noGrp="1"/>
          </p:cNvGraphicFramePr>
          <p:nvPr>
            <p:ph idx="1"/>
            <p:extLst>
              <p:ext uri="{D42A27DB-BD31-4B8C-83A1-F6EECF244321}">
                <p14:modId xmlns:p14="http://schemas.microsoft.com/office/powerpoint/2010/main" val="2592024973"/>
              </p:ext>
            </p:extLst>
          </p:nvPr>
        </p:nvGraphicFramePr>
        <p:xfrm>
          <a:off x="804498" y="1866527"/>
          <a:ext cx="10119363" cy="3638197"/>
        </p:xfrm>
        <a:graphic>
          <a:graphicData uri="http://schemas.openxmlformats.org/drawingml/2006/table">
            <a:tbl>
              <a:tblPr firstRow="1" bandRow="1">
                <a:solidFill>
                  <a:srgbClr val="F7F7F7"/>
                </a:solidFill>
                <a:tableStyleId>{5C22544A-7EE6-4342-B048-85BDC9FD1C3A}</a:tableStyleId>
              </a:tblPr>
              <a:tblGrid>
                <a:gridCol w="1669480">
                  <a:extLst>
                    <a:ext uri="{9D8B030D-6E8A-4147-A177-3AD203B41FA5}">
                      <a16:colId xmlns:a16="http://schemas.microsoft.com/office/drawing/2014/main" val="4001972113"/>
                    </a:ext>
                  </a:extLst>
                </a:gridCol>
                <a:gridCol w="2054737">
                  <a:extLst>
                    <a:ext uri="{9D8B030D-6E8A-4147-A177-3AD203B41FA5}">
                      <a16:colId xmlns:a16="http://schemas.microsoft.com/office/drawing/2014/main" val="1148763176"/>
                    </a:ext>
                  </a:extLst>
                </a:gridCol>
                <a:gridCol w="2054737">
                  <a:extLst>
                    <a:ext uri="{9D8B030D-6E8A-4147-A177-3AD203B41FA5}">
                      <a16:colId xmlns:a16="http://schemas.microsoft.com/office/drawing/2014/main" val="1383326600"/>
                    </a:ext>
                  </a:extLst>
                </a:gridCol>
                <a:gridCol w="2219922">
                  <a:extLst>
                    <a:ext uri="{9D8B030D-6E8A-4147-A177-3AD203B41FA5}">
                      <a16:colId xmlns:a16="http://schemas.microsoft.com/office/drawing/2014/main" val="3516041422"/>
                    </a:ext>
                  </a:extLst>
                </a:gridCol>
                <a:gridCol w="2120487">
                  <a:extLst>
                    <a:ext uri="{9D8B030D-6E8A-4147-A177-3AD203B41FA5}">
                      <a16:colId xmlns:a16="http://schemas.microsoft.com/office/drawing/2014/main" val="4203025782"/>
                    </a:ext>
                  </a:extLst>
                </a:gridCol>
              </a:tblGrid>
              <a:tr h="503464">
                <a:tc>
                  <a:txBody>
                    <a:bodyPr/>
                    <a:lstStyle/>
                    <a:p>
                      <a:pPr>
                        <a:buNone/>
                      </a:pPr>
                      <a:r>
                        <a:rPr lang="en-GB" sz="1700" cap="none" spc="0">
                          <a:solidFill>
                            <a:schemeClr val="tx1"/>
                          </a:solidFill>
                        </a:rPr>
                        <a:t>Tool</a:t>
                      </a:r>
                    </a:p>
                  </a:txBody>
                  <a:tcPr marL="92195" marR="92195" marT="46097" marB="92195"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a:txBody>
                    <a:bodyPr/>
                    <a:lstStyle/>
                    <a:p>
                      <a:pPr>
                        <a:buNone/>
                      </a:pPr>
                      <a:r>
                        <a:rPr lang="en-GB" sz="1700" cap="none" spc="0">
                          <a:solidFill>
                            <a:schemeClr val="tx1"/>
                          </a:solidFill>
                        </a:rPr>
                        <a:t>Sensitivity</a:t>
                      </a:r>
                    </a:p>
                  </a:txBody>
                  <a:tcPr marL="92195" marR="92195" marT="46097" marB="92195"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a:txBody>
                    <a:bodyPr/>
                    <a:lstStyle/>
                    <a:p>
                      <a:pPr>
                        <a:buNone/>
                      </a:pPr>
                      <a:r>
                        <a:rPr lang="en-GB" sz="1700" cap="none" spc="0">
                          <a:solidFill>
                            <a:schemeClr val="tx1"/>
                          </a:solidFill>
                        </a:rPr>
                        <a:t>Specificity</a:t>
                      </a:r>
                    </a:p>
                  </a:txBody>
                  <a:tcPr marL="92195" marR="92195" marT="46097" marB="92195"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a:txBody>
                    <a:bodyPr/>
                    <a:lstStyle/>
                    <a:p>
                      <a:pPr>
                        <a:buNone/>
                      </a:pPr>
                      <a:r>
                        <a:rPr lang="en-GB" sz="1700" cap="none" spc="0">
                          <a:solidFill>
                            <a:schemeClr val="tx1"/>
                          </a:solidFill>
                        </a:rPr>
                        <a:t>Key strength</a:t>
                      </a:r>
                    </a:p>
                  </a:txBody>
                  <a:tcPr marL="92195" marR="92195" marT="46097" marB="92195"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a:txBody>
                    <a:bodyPr/>
                    <a:lstStyle/>
                    <a:p>
                      <a:pPr>
                        <a:buNone/>
                      </a:pPr>
                      <a:r>
                        <a:rPr lang="en-GB" sz="1700" cap="none" spc="0">
                          <a:solidFill>
                            <a:schemeClr val="tx1"/>
                          </a:solidFill>
                        </a:rPr>
                        <a:t>Key limitation</a:t>
                      </a:r>
                    </a:p>
                  </a:txBody>
                  <a:tcPr marL="92195" marR="92195" marT="46097" marB="92195"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extLst>
                  <a:ext uri="{0D108BD9-81ED-4DB2-BD59-A6C34878D82A}">
                    <a16:rowId xmlns:a16="http://schemas.microsoft.com/office/drawing/2014/main" val="3295879255"/>
                  </a:ext>
                </a:extLst>
              </a:tr>
              <a:tr h="677497">
                <a:tc>
                  <a:txBody>
                    <a:bodyPr/>
                    <a:lstStyle/>
                    <a:p>
                      <a:pPr>
                        <a:buNone/>
                      </a:pPr>
                      <a:r>
                        <a:rPr lang="en-GB" sz="1700" cap="none" spc="0">
                          <a:solidFill>
                            <a:schemeClr val="tx1"/>
                          </a:solidFill>
                        </a:rPr>
                        <a:t>FAST</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~0.83–0.86</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~0.45–0.64</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Simple, rapid</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Misses posterior strokes</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310456269"/>
                  </a:ext>
                </a:extLst>
              </a:tr>
              <a:tr h="677497">
                <a:tc>
                  <a:txBody>
                    <a:bodyPr/>
                    <a:lstStyle/>
                    <a:p>
                      <a:pPr>
                        <a:buNone/>
                      </a:pPr>
                      <a:r>
                        <a:rPr lang="en-GB" sz="1700" cap="none" spc="0">
                          <a:solidFill>
                            <a:schemeClr val="tx1"/>
                          </a:solidFill>
                        </a:rPr>
                        <a:t>BE‑FAST</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buNone/>
                      </a:pPr>
                      <a:r>
                        <a:rPr lang="en-GB" sz="1700" cap="none" spc="0">
                          <a:solidFill>
                            <a:schemeClr val="tx1"/>
                          </a:solidFill>
                        </a:rPr>
                        <a:t>~0.68–0.78</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buNone/>
                      </a:pPr>
                      <a:r>
                        <a:rPr lang="en-GB" sz="1700" cap="none" spc="0">
                          <a:solidFill>
                            <a:schemeClr val="tx1"/>
                          </a:solidFill>
                        </a:rPr>
                        <a:t>~0.53–0.85</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buNone/>
                      </a:pPr>
                      <a:r>
                        <a:rPr lang="en-GB" sz="1700" cap="none" spc="0">
                          <a:solidFill>
                            <a:schemeClr val="tx1"/>
                          </a:solidFill>
                        </a:rPr>
                        <a:t>Better posterior stroke detection</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buNone/>
                      </a:pPr>
                      <a:r>
                        <a:rPr lang="en-GB" sz="1700" cap="none" spc="0">
                          <a:solidFill>
                            <a:schemeClr val="tx1"/>
                          </a:solidFill>
                        </a:rPr>
                        <a:t>Limited evidence base</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4132898178"/>
                  </a:ext>
                </a:extLst>
              </a:tr>
              <a:tr h="677497">
                <a:tc>
                  <a:txBody>
                    <a:bodyPr/>
                    <a:lstStyle/>
                    <a:p>
                      <a:pPr>
                        <a:buNone/>
                      </a:pPr>
                      <a:r>
                        <a:rPr lang="en-GB" sz="1700" cap="none" spc="0">
                          <a:solidFill>
                            <a:schemeClr val="tx1"/>
                          </a:solidFill>
                        </a:rPr>
                        <a:t>ROSIER</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~0.88–0.90</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~0.66–0.76</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Best overall accuracy</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Less suitable for lay use</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703004753"/>
                  </a:ext>
                </a:extLst>
              </a:tr>
              <a:tr h="424745">
                <a:tc>
                  <a:txBody>
                    <a:bodyPr/>
                    <a:lstStyle/>
                    <a:p>
                      <a:pPr>
                        <a:buNone/>
                      </a:pPr>
                      <a:r>
                        <a:rPr lang="en-GB" sz="1700" cap="none" spc="0">
                          <a:solidFill>
                            <a:schemeClr val="tx1"/>
                          </a:solidFill>
                        </a:rPr>
                        <a:t>LAPSS</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buNone/>
                      </a:pPr>
                      <a:r>
                        <a:rPr lang="en-GB" sz="1700" cap="none" spc="0">
                          <a:solidFill>
                            <a:schemeClr val="tx1"/>
                          </a:solidFill>
                        </a:rPr>
                        <a:t>~0.74</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buNone/>
                      </a:pPr>
                      <a:r>
                        <a:rPr lang="en-GB" sz="1700" cap="none" spc="0">
                          <a:solidFill>
                            <a:schemeClr val="tx1"/>
                          </a:solidFill>
                        </a:rPr>
                        <a:t>~0.89</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buNone/>
                      </a:pPr>
                      <a:r>
                        <a:rPr lang="en-GB" sz="1700" cap="none" spc="0">
                          <a:solidFill>
                            <a:schemeClr val="tx1"/>
                          </a:solidFill>
                        </a:rPr>
                        <a:t>High specificity</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buNone/>
                      </a:pPr>
                      <a:r>
                        <a:rPr lang="en-GB" sz="1700" cap="none" spc="0">
                          <a:solidFill>
                            <a:schemeClr val="tx1"/>
                          </a:solidFill>
                        </a:rPr>
                        <a:t>Misses cases</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4123096961"/>
                  </a:ext>
                </a:extLst>
              </a:tr>
              <a:tr h="677497">
                <a:tc>
                  <a:txBody>
                    <a:bodyPr/>
                    <a:lstStyle/>
                    <a:p>
                      <a:pPr>
                        <a:buNone/>
                      </a:pPr>
                      <a:r>
                        <a:rPr lang="en-GB" sz="1700" cap="none" spc="0">
                          <a:solidFill>
                            <a:schemeClr val="tx1"/>
                          </a:solidFill>
                        </a:rPr>
                        <a:t>MASS</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~0.86</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~0.76</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Balanced performance</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buNone/>
                      </a:pPr>
                      <a:r>
                        <a:rPr lang="en-GB" sz="1700" cap="none" spc="0">
                          <a:solidFill>
                            <a:schemeClr val="tx1"/>
                          </a:solidFill>
                        </a:rPr>
                        <a:t>Less widely used</a:t>
                      </a:r>
                    </a:p>
                  </a:txBody>
                  <a:tcPr marL="92195" marR="92195" marT="46097" marB="92195"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2114049832"/>
                  </a:ext>
                </a:extLst>
              </a:tr>
            </a:tbl>
          </a:graphicData>
        </a:graphic>
      </p:graphicFrame>
    </p:spTree>
    <p:extLst>
      <p:ext uri="{BB962C8B-B14F-4D97-AF65-F5344CB8AC3E}">
        <p14:creationId xmlns:p14="http://schemas.microsoft.com/office/powerpoint/2010/main" val="3746531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29ED-FEBD-6F6D-CD5F-23B5F785AEB6}"/>
              </a:ext>
            </a:extLst>
          </p:cNvPr>
          <p:cNvSpPr>
            <a:spLocks noGrp="1"/>
          </p:cNvSpPr>
          <p:nvPr>
            <p:ph type="title"/>
          </p:nvPr>
        </p:nvSpPr>
        <p:spPr/>
        <p:txBody>
          <a:bodyPr/>
          <a:lstStyle/>
          <a:p>
            <a:r>
              <a:rPr lang="en-US"/>
              <a:t>Who</a:t>
            </a:r>
            <a:r>
              <a:rPr lang="en-US" dirty="0"/>
              <a:t> is this training for : </a:t>
            </a:r>
          </a:p>
        </p:txBody>
      </p:sp>
      <p:sp>
        <p:nvSpPr>
          <p:cNvPr id="3" name="Content Placeholder 2">
            <a:extLst>
              <a:ext uri="{FF2B5EF4-FFF2-40B4-BE49-F238E27FC236}">
                <a16:creationId xmlns:a16="http://schemas.microsoft.com/office/drawing/2014/main" id="{505D4ACE-8897-6CD5-480B-895D3F3D7C44}"/>
              </a:ext>
            </a:extLst>
          </p:cNvPr>
          <p:cNvSpPr>
            <a:spLocks noGrp="1"/>
          </p:cNvSpPr>
          <p:nvPr>
            <p:ph idx="1"/>
          </p:nvPr>
        </p:nvSpPr>
        <p:spPr>
          <a:xfrm>
            <a:off x="629433" y="1856940"/>
            <a:ext cx="10515600" cy="522047"/>
          </a:xfrm>
        </p:spPr>
        <p:txBody>
          <a:bodyPr vert="horz" lIns="91440" tIns="45720" rIns="91440" bIns="45720" rtlCol="0" anchor="t">
            <a:normAutofit/>
          </a:bodyPr>
          <a:lstStyle/>
          <a:p>
            <a:pPr marL="0" indent="0" algn="ctr">
              <a:buNone/>
            </a:pPr>
            <a:r>
              <a:rPr lang="en-US" sz="3000">
                <a:highlight>
                  <a:srgbClr val="FFFFFF"/>
                </a:highlight>
              </a:rPr>
              <a:t>Everyone working in a healthcare setting </a:t>
            </a:r>
            <a:endParaRPr lang="en-US" sz="3000" dirty="0">
              <a:highlight>
                <a:srgbClr val="FFFFFF"/>
              </a:highlight>
            </a:endParaRPr>
          </a:p>
          <a:p>
            <a:pPr marL="0" indent="0">
              <a:buNone/>
            </a:pPr>
            <a:endParaRPr lang="en-US"/>
          </a:p>
        </p:txBody>
      </p:sp>
      <p:pic>
        <p:nvPicPr>
          <p:cNvPr id="4" name="Diverse group of people" descr="Diverse group of people">
            <a:hlinkClick r:id="" action="ppaction://media"/>
            <a:extLst>
              <a:ext uri="{FF2B5EF4-FFF2-40B4-BE49-F238E27FC236}">
                <a16:creationId xmlns:a16="http://schemas.microsoft.com/office/drawing/2014/main" id="{E2D876D7-2378-1510-7C5F-1724A7FF76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5912" y="2689965"/>
            <a:ext cx="5693080" cy="3200400"/>
          </a:xfrm>
          <a:prstGeom prst="rect">
            <a:avLst/>
          </a:prstGeom>
        </p:spPr>
      </p:pic>
    </p:spTree>
    <p:extLst>
      <p:ext uri="{BB962C8B-B14F-4D97-AF65-F5344CB8AC3E}">
        <p14:creationId xmlns:p14="http://schemas.microsoft.com/office/powerpoint/2010/main" val="259308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8BF3-0030-60D0-FB2F-0B81F5463482}"/>
              </a:ext>
            </a:extLst>
          </p:cNvPr>
          <p:cNvSpPr>
            <a:spLocks noGrp="1"/>
          </p:cNvSpPr>
          <p:nvPr>
            <p:ph type="title"/>
          </p:nvPr>
        </p:nvSpPr>
        <p:spPr>
          <a:xfrm>
            <a:off x="139700" y="365125"/>
            <a:ext cx="12039600" cy="1350963"/>
          </a:xfrm>
        </p:spPr>
        <p:txBody>
          <a:bodyPr>
            <a:normAutofit/>
          </a:bodyPr>
          <a:lstStyle/>
          <a:p>
            <a:r>
              <a:rPr lang="en-GB" sz="4200"/>
              <a:t>Other Tools</a:t>
            </a:r>
          </a:p>
        </p:txBody>
      </p:sp>
      <p:pic>
        <p:nvPicPr>
          <p:cNvPr id="9" name="Picture 8" descr="A screenshot of a phone&#10;&#10;AI-generated content may be incorrect.">
            <a:extLst>
              <a:ext uri="{FF2B5EF4-FFF2-40B4-BE49-F238E27FC236}">
                <a16:creationId xmlns:a16="http://schemas.microsoft.com/office/drawing/2014/main" id="{40D13077-90DB-24C4-4199-BA4539337E1C}"/>
              </a:ext>
            </a:extLst>
          </p:cNvPr>
          <p:cNvPicPr>
            <a:picLocks noChangeAspect="1"/>
          </p:cNvPicPr>
          <p:nvPr/>
        </p:nvPicPr>
        <p:blipFill>
          <a:blip r:embed="rId3"/>
          <a:stretch>
            <a:fillRect/>
          </a:stretch>
        </p:blipFill>
        <p:spPr>
          <a:xfrm>
            <a:off x="374436" y="1578518"/>
            <a:ext cx="3213231" cy="4430952"/>
          </a:xfrm>
          <a:prstGeom prst="rect">
            <a:avLst/>
          </a:prstGeom>
        </p:spPr>
      </p:pic>
      <p:pic>
        <p:nvPicPr>
          <p:cNvPr id="13" name="Picture 12" descr="A white paper with black text&#10;&#10;AI-generated content may be incorrect.">
            <a:extLst>
              <a:ext uri="{FF2B5EF4-FFF2-40B4-BE49-F238E27FC236}">
                <a16:creationId xmlns:a16="http://schemas.microsoft.com/office/drawing/2014/main" id="{CD341280-D01D-1ECC-5F75-B35C636FF9C0}"/>
              </a:ext>
            </a:extLst>
          </p:cNvPr>
          <p:cNvPicPr>
            <a:picLocks noChangeAspect="1"/>
          </p:cNvPicPr>
          <p:nvPr/>
        </p:nvPicPr>
        <p:blipFill>
          <a:blip r:embed="rId4"/>
          <a:stretch>
            <a:fillRect/>
          </a:stretch>
        </p:blipFill>
        <p:spPr>
          <a:xfrm>
            <a:off x="3871847" y="3253722"/>
            <a:ext cx="2423395" cy="1090417"/>
          </a:xfrm>
          <a:prstGeom prst="rect">
            <a:avLst/>
          </a:prstGeom>
        </p:spPr>
      </p:pic>
      <p:pic>
        <p:nvPicPr>
          <p:cNvPr id="4" name="Picture 3" descr="A screenshot of a test&#10;&#10;AI-generated content may be incorrect.">
            <a:extLst>
              <a:ext uri="{FF2B5EF4-FFF2-40B4-BE49-F238E27FC236}">
                <a16:creationId xmlns:a16="http://schemas.microsoft.com/office/drawing/2014/main" id="{D4B7613B-689F-1C89-2335-1144CFFB80C0}"/>
              </a:ext>
            </a:extLst>
          </p:cNvPr>
          <p:cNvPicPr>
            <a:picLocks noChangeAspect="1"/>
          </p:cNvPicPr>
          <p:nvPr/>
        </p:nvPicPr>
        <p:blipFill>
          <a:blip r:embed="rId5"/>
          <a:srcRect l="-6122" t="1994" r="-3982" b="-7161"/>
          <a:stretch>
            <a:fillRect/>
          </a:stretch>
        </p:blipFill>
        <p:spPr>
          <a:xfrm>
            <a:off x="6291744" y="1302611"/>
            <a:ext cx="5294589" cy="5151810"/>
          </a:xfrm>
          <a:prstGeom prst="rect">
            <a:avLst/>
          </a:prstGeom>
        </p:spPr>
      </p:pic>
    </p:spTree>
    <p:extLst>
      <p:ext uri="{BB962C8B-B14F-4D97-AF65-F5344CB8AC3E}">
        <p14:creationId xmlns:p14="http://schemas.microsoft.com/office/powerpoint/2010/main" val="1023103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1911A-F4E4-C1A5-1A2B-6675F4EC7351}"/>
              </a:ext>
            </a:extLst>
          </p:cNvPr>
          <p:cNvSpPr>
            <a:spLocks noGrp="1"/>
          </p:cNvSpPr>
          <p:nvPr>
            <p:ph type="title"/>
          </p:nvPr>
        </p:nvSpPr>
        <p:spPr/>
        <p:txBody>
          <a:bodyPr/>
          <a:lstStyle/>
          <a:p>
            <a:r>
              <a:rPr lang="en-US"/>
              <a:t>Case</a:t>
            </a:r>
            <a:r>
              <a:rPr lang="en-US" dirty="0"/>
              <a:t> Reviews </a:t>
            </a:r>
          </a:p>
        </p:txBody>
      </p:sp>
      <p:sp>
        <p:nvSpPr>
          <p:cNvPr id="3" name="Content Placeholder 2">
            <a:extLst>
              <a:ext uri="{FF2B5EF4-FFF2-40B4-BE49-F238E27FC236}">
                <a16:creationId xmlns:a16="http://schemas.microsoft.com/office/drawing/2014/main" id="{D19935E1-CB1C-83A8-1A24-E73AD405E0A2}"/>
              </a:ext>
            </a:extLst>
          </p:cNvPr>
          <p:cNvSpPr>
            <a:spLocks noGrp="1"/>
          </p:cNvSpPr>
          <p:nvPr>
            <p:ph idx="1"/>
          </p:nvPr>
        </p:nvSpPr>
        <p:spPr>
          <a:xfrm>
            <a:off x="838200" y="1686076"/>
            <a:ext cx="10515600" cy="2914148"/>
          </a:xfrm>
        </p:spPr>
        <p:txBody>
          <a:bodyPr vert="horz" lIns="91440" tIns="45720" rIns="91440" bIns="45720" rtlCol="0" anchor="t">
            <a:normAutofit/>
          </a:bodyPr>
          <a:lstStyle/>
          <a:p>
            <a:r>
              <a:rPr lang="en-US" sz="3000" b="1">
                <a:latin typeface="Aptos"/>
                <a:cs typeface="Segoe UI"/>
              </a:rPr>
              <a:t>Open the camera</a:t>
            </a:r>
            <a:r>
              <a:rPr lang="en-US" sz="3000">
                <a:latin typeface="Aptos"/>
                <a:cs typeface="Segoe UI"/>
              </a:rPr>
              <a:t> on your phone</a:t>
            </a:r>
            <a:endParaRPr lang="en-US" sz="3000">
              <a:latin typeface="Aptos"/>
            </a:endParaRPr>
          </a:p>
          <a:p>
            <a:r>
              <a:rPr lang="en-US" sz="3000" b="1">
                <a:latin typeface="Aptos"/>
                <a:cs typeface="Segoe UI"/>
              </a:rPr>
              <a:t>Point the camera at the QR code</a:t>
            </a:r>
            <a:endParaRPr lang="en-US" sz="3000">
              <a:latin typeface="Aptos"/>
            </a:endParaRPr>
          </a:p>
          <a:p>
            <a:r>
              <a:rPr lang="en-US" sz="3000" b="1">
                <a:latin typeface="Aptos"/>
                <a:cs typeface="Segoe UI"/>
              </a:rPr>
              <a:t>Hold your phone steady</a:t>
            </a:r>
            <a:r>
              <a:rPr lang="en-US" sz="3000">
                <a:latin typeface="Aptos"/>
                <a:cs typeface="Segoe UI"/>
              </a:rPr>
              <a:t> – no need to take a photo</a:t>
            </a:r>
            <a:endParaRPr lang="en-US" sz="3000">
              <a:latin typeface="Aptos"/>
            </a:endParaRPr>
          </a:p>
          <a:p>
            <a:r>
              <a:rPr lang="en-US" sz="3000" b="1">
                <a:latin typeface="Aptos"/>
                <a:cs typeface="Segoe UI"/>
              </a:rPr>
              <a:t>Tap the link</a:t>
            </a:r>
            <a:r>
              <a:rPr lang="en-US" sz="3000">
                <a:latin typeface="Aptos"/>
                <a:cs typeface="Segoe UI"/>
              </a:rPr>
              <a:t> that appears on the screen</a:t>
            </a:r>
            <a:endParaRPr lang="en-US" sz="3000">
              <a:latin typeface="Aptos"/>
            </a:endParaRPr>
          </a:p>
          <a:p>
            <a:r>
              <a:rPr lang="en-US" sz="3000" dirty="0">
                <a:latin typeface="Aptos"/>
                <a:cs typeface="Segoe UI"/>
              </a:rPr>
              <a:t>The webpage will </a:t>
            </a:r>
            <a:r>
              <a:rPr lang="en-US" sz="3000" b="1" dirty="0">
                <a:latin typeface="Aptos"/>
                <a:cs typeface="Segoe UI"/>
              </a:rPr>
              <a:t>open </a:t>
            </a:r>
            <a:r>
              <a:rPr lang="en-US" sz="3000" b="1">
                <a:latin typeface="Aptos"/>
                <a:cs typeface="Segoe UI"/>
              </a:rPr>
              <a:t>automatically</a:t>
            </a:r>
            <a:endParaRPr lang="en-US" sz="1100">
              <a:highlight>
                <a:srgbClr val="FFFFFF"/>
              </a:highlight>
              <a:latin typeface="Segoe UI"/>
              <a:cs typeface="Segoe UI"/>
            </a:endParaRPr>
          </a:p>
          <a:p>
            <a:endParaRPr lang="en-US" sz="3000" b="1" dirty="0">
              <a:latin typeface="Aptos"/>
              <a:cs typeface="Segoe UI"/>
            </a:endParaRPr>
          </a:p>
          <a:p>
            <a:pPr marL="0" indent="0">
              <a:buNone/>
            </a:pPr>
            <a:endParaRPr lang="en-US" sz="3000" dirty="0">
              <a:ea typeface="+mn-lt"/>
              <a:cs typeface="Segoe UI"/>
            </a:endParaRPr>
          </a:p>
          <a:p>
            <a:pPr marL="0" indent="0">
              <a:buNone/>
            </a:pPr>
            <a:endParaRPr lang="en-US" sz="3000" dirty="0">
              <a:latin typeface="Aptos"/>
              <a:cs typeface="Segoe UI"/>
            </a:endParaRPr>
          </a:p>
        </p:txBody>
      </p:sp>
      <p:pic>
        <p:nvPicPr>
          <p:cNvPr id="4" name="Picture 3" descr="A qr code on a white square&#10;&#10;AI-generated content may be incorrect.">
            <a:extLst>
              <a:ext uri="{FF2B5EF4-FFF2-40B4-BE49-F238E27FC236}">
                <a16:creationId xmlns:a16="http://schemas.microsoft.com/office/drawing/2014/main" id="{1C63ECE5-3F0F-6B79-F194-DEA4B6BE3DB7}"/>
              </a:ext>
            </a:extLst>
          </p:cNvPr>
          <p:cNvPicPr>
            <a:picLocks noChangeAspect="1"/>
          </p:cNvPicPr>
          <p:nvPr/>
        </p:nvPicPr>
        <p:blipFill>
          <a:blip r:embed="rId3"/>
          <a:srcRect r="-274" b="3361"/>
          <a:stretch>
            <a:fillRect/>
          </a:stretch>
        </p:blipFill>
        <p:spPr>
          <a:xfrm>
            <a:off x="9459074" y="3948199"/>
            <a:ext cx="2470138" cy="2665981"/>
          </a:xfrm>
          <a:prstGeom prst="rect">
            <a:avLst/>
          </a:prstGeom>
        </p:spPr>
      </p:pic>
    </p:spTree>
    <p:extLst>
      <p:ext uri="{BB962C8B-B14F-4D97-AF65-F5344CB8AC3E}">
        <p14:creationId xmlns:p14="http://schemas.microsoft.com/office/powerpoint/2010/main" val="217377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FB67D-3A4C-BF41-A15F-EBEB18FDC15E}"/>
            </a:ext>
          </a:extLst>
        </p:cNvPr>
        <p:cNvGrpSpPr/>
        <p:nvPr/>
      </p:nvGrpSpPr>
      <p:grpSpPr>
        <a:xfrm>
          <a:off x="0" y="0"/>
          <a:ext cx="0" cy="0"/>
          <a:chOff x="0" y="0"/>
          <a:chExt cx="0" cy="0"/>
        </a:xfrm>
      </p:grpSpPr>
      <p:pic>
        <p:nvPicPr>
          <p:cNvPr id="4" name="Picture 3" descr="A person with her hands out&#10;&#10;AI-generated content may be incorrect.">
            <a:extLst>
              <a:ext uri="{FF2B5EF4-FFF2-40B4-BE49-F238E27FC236}">
                <a16:creationId xmlns:a16="http://schemas.microsoft.com/office/drawing/2014/main" id="{CC5B5F59-88E3-3405-2545-BD8B71A4566A}"/>
              </a:ext>
            </a:extLst>
          </p:cNvPr>
          <p:cNvPicPr>
            <a:picLocks noChangeAspect="1"/>
          </p:cNvPicPr>
          <p:nvPr/>
        </p:nvPicPr>
        <p:blipFill>
          <a:blip r:embed="rId3"/>
          <a:stretch>
            <a:fillRect/>
          </a:stretch>
        </p:blipFill>
        <p:spPr>
          <a:xfrm>
            <a:off x="9591251" y="-1757216"/>
            <a:ext cx="2779114" cy="5308454"/>
          </a:xfrm>
          <a:prstGeom prst="rect">
            <a:avLst/>
          </a:prstGeom>
        </p:spPr>
      </p:pic>
      <p:sp>
        <p:nvSpPr>
          <p:cNvPr id="2" name="Title 1">
            <a:extLst>
              <a:ext uri="{FF2B5EF4-FFF2-40B4-BE49-F238E27FC236}">
                <a16:creationId xmlns:a16="http://schemas.microsoft.com/office/drawing/2014/main" id="{1C2DFBC2-F7AB-C199-18C7-8E82D90E7676}"/>
              </a:ext>
            </a:extLst>
          </p:cNvPr>
          <p:cNvSpPr>
            <a:spLocks noGrp="1"/>
          </p:cNvSpPr>
          <p:nvPr>
            <p:ph type="title"/>
          </p:nvPr>
        </p:nvSpPr>
        <p:spPr/>
        <p:txBody>
          <a:bodyPr/>
          <a:lstStyle/>
          <a:p>
            <a:r>
              <a:rPr lang="en-US"/>
              <a:t>Clinical Scenario 1</a:t>
            </a:r>
          </a:p>
        </p:txBody>
      </p:sp>
      <p:sp>
        <p:nvSpPr>
          <p:cNvPr id="3" name="Content Placeholder 2">
            <a:extLst>
              <a:ext uri="{FF2B5EF4-FFF2-40B4-BE49-F238E27FC236}">
                <a16:creationId xmlns:a16="http://schemas.microsoft.com/office/drawing/2014/main" id="{D2ADE2BB-036D-4016-09DC-CADBE130352B}"/>
              </a:ext>
            </a:extLst>
          </p:cNvPr>
          <p:cNvSpPr>
            <a:spLocks noGrp="1"/>
          </p:cNvSpPr>
          <p:nvPr>
            <p:ph idx="1"/>
          </p:nvPr>
        </p:nvSpPr>
        <p:spPr>
          <a:xfrm>
            <a:off x="76200" y="1647631"/>
            <a:ext cx="9883941" cy="3559259"/>
          </a:xfrm>
        </p:spPr>
        <p:txBody>
          <a:bodyPr vert="horz" lIns="91440" tIns="45720" rIns="91440" bIns="45720" rtlCol="0" anchor="t">
            <a:normAutofit lnSpcReduction="10000"/>
          </a:bodyPr>
          <a:lstStyle/>
          <a:p>
            <a:pPr>
              <a:buNone/>
            </a:pPr>
            <a:r>
              <a:rPr lang="en-US" sz="3000" dirty="0">
                <a:latin typeface="Aptos"/>
                <a:cs typeface="Segoe UI"/>
              </a:rPr>
              <a:t>   A</a:t>
            </a:r>
            <a:r>
              <a:rPr lang="en-US" sz="3000" b="1" dirty="0">
                <a:latin typeface="Aptos"/>
                <a:cs typeface="Segoe UI"/>
              </a:rPr>
              <a:t> 59 </a:t>
            </a:r>
            <a:r>
              <a:rPr lang="en-US" sz="3000" dirty="0">
                <a:latin typeface="Aptos"/>
                <a:cs typeface="Segoe UI"/>
              </a:rPr>
              <a:t>year old </a:t>
            </a:r>
            <a:r>
              <a:rPr lang="en-US" sz="3000" b="1" dirty="0">
                <a:latin typeface="Aptos"/>
                <a:cs typeface="Segoe UI"/>
              </a:rPr>
              <a:t>female, </a:t>
            </a:r>
            <a:r>
              <a:rPr lang="en-US" sz="3000" dirty="0">
                <a:latin typeface="Aptos"/>
                <a:cs typeface="Segoe UI"/>
              </a:rPr>
              <a:t>witnessed sudden onset of  right sided face, arm and leg weakness, expressive  speech problems and slurred speech. 90 minutes prior to arrival to hospital.</a:t>
            </a:r>
            <a:endParaRPr lang="en-US" dirty="0"/>
          </a:p>
          <a:p>
            <a:pPr>
              <a:buNone/>
            </a:pPr>
            <a:endParaRPr lang="en-US" sz="3000">
              <a:latin typeface="Aptos"/>
              <a:cs typeface="Segoe UI"/>
            </a:endParaRPr>
          </a:p>
          <a:p>
            <a:pPr>
              <a:buNone/>
            </a:pPr>
            <a:r>
              <a:rPr lang="en-US" sz="3000">
                <a:latin typeface="Aptos"/>
                <a:cs typeface="Segoe UI"/>
              </a:rPr>
              <a:t>  Task:</a:t>
            </a:r>
          </a:p>
          <a:p>
            <a:pPr marL="0" indent="0">
              <a:buNone/>
            </a:pPr>
            <a:r>
              <a:rPr lang="en-US" sz="3000">
                <a:latin typeface="Aptos"/>
                <a:cs typeface="Segoe UI"/>
              </a:rPr>
              <a:t>  1a) Apply the </a:t>
            </a:r>
            <a:r>
              <a:rPr lang="en-US" sz="3000" dirty="0">
                <a:solidFill>
                  <a:srgbClr val="0070C0"/>
                </a:solidFill>
                <a:latin typeface="Aptos"/>
                <a:cs typeface="Segoe UI"/>
              </a:rPr>
              <a:t>FAST </a:t>
            </a:r>
            <a:r>
              <a:rPr lang="en-US" sz="3000" dirty="0">
                <a:latin typeface="Aptos"/>
                <a:cs typeface="Segoe UI"/>
              </a:rPr>
              <a:t>test </a:t>
            </a:r>
            <a:endParaRPr lang="en-US" sz="3000">
              <a:latin typeface="Aptos"/>
              <a:cs typeface="Segoe UI"/>
            </a:endParaRPr>
          </a:p>
          <a:p>
            <a:pPr marL="0" indent="0">
              <a:buNone/>
            </a:pPr>
            <a:r>
              <a:rPr lang="en-US" sz="3000">
                <a:latin typeface="Aptos"/>
                <a:cs typeface="Segoe UI"/>
              </a:rPr>
              <a:t>  1b) Apply the </a:t>
            </a:r>
            <a:r>
              <a:rPr lang="en-US" sz="3000" dirty="0">
                <a:solidFill>
                  <a:srgbClr val="0070C0"/>
                </a:solidFill>
                <a:latin typeface="Aptos"/>
                <a:cs typeface="Segoe UI"/>
              </a:rPr>
              <a:t>BEFAST </a:t>
            </a:r>
            <a:r>
              <a:rPr lang="en-US" sz="3000" dirty="0">
                <a:solidFill>
                  <a:srgbClr val="000000"/>
                </a:solidFill>
                <a:latin typeface="Aptos"/>
                <a:cs typeface="Segoe UI"/>
              </a:rPr>
              <a:t>test</a:t>
            </a:r>
            <a:endParaRPr lang="en-US" sz="3000" dirty="0">
              <a:latin typeface="Aptos"/>
              <a:cs typeface="Segoe UI"/>
            </a:endParaRPr>
          </a:p>
          <a:p>
            <a:pPr>
              <a:buNone/>
            </a:pPr>
            <a:endParaRPr lang="en-US" sz="3000" b="1" dirty="0">
              <a:latin typeface="Aptos"/>
              <a:cs typeface="Segoe UI"/>
            </a:endParaRPr>
          </a:p>
        </p:txBody>
      </p:sp>
    </p:spTree>
    <p:extLst>
      <p:ext uri="{BB962C8B-B14F-4D97-AF65-F5344CB8AC3E}">
        <p14:creationId xmlns:p14="http://schemas.microsoft.com/office/powerpoint/2010/main" val="2142943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9FF05-5E6A-B917-1E75-B1F974BA4ACA}"/>
              </a:ext>
            </a:extLst>
          </p:cNvPr>
          <p:cNvSpPr>
            <a:spLocks noGrp="1"/>
          </p:cNvSpPr>
          <p:nvPr>
            <p:ph type="title"/>
          </p:nvPr>
        </p:nvSpPr>
        <p:spPr/>
        <p:txBody>
          <a:bodyPr/>
          <a:lstStyle/>
          <a:p>
            <a:r>
              <a:rPr lang="en-US"/>
              <a:t>Clinical Scenario 1</a:t>
            </a:r>
          </a:p>
        </p:txBody>
      </p:sp>
      <p:sp>
        <p:nvSpPr>
          <p:cNvPr id="3" name="Content Placeholder 2">
            <a:extLst>
              <a:ext uri="{FF2B5EF4-FFF2-40B4-BE49-F238E27FC236}">
                <a16:creationId xmlns:a16="http://schemas.microsoft.com/office/drawing/2014/main" id="{E01AAEBD-2FA7-4745-B29E-355A02A57789}"/>
              </a:ext>
            </a:extLst>
          </p:cNvPr>
          <p:cNvSpPr>
            <a:spLocks noGrp="1"/>
          </p:cNvSpPr>
          <p:nvPr>
            <p:ph idx="1"/>
          </p:nvPr>
        </p:nvSpPr>
        <p:spPr>
          <a:xfrm>
            <a:off x="727587" y="1690431"/>
            <a:ext cx="10515600" cy="4351338"/>
          </a:xfrm>
        </p:spPr>
        <p:txBody>
          <a:bodyPr vert="horz" lIns="91440" tIns="45720" rIns="91440" bIns="45720" rtlCol="0" anchor="t">
            <a:normAutofit/>
          </a:bodyPr>
          <a:lstStyle/>
          <a:p>
            <a:pPr>
              <a:buNone/>
            </a:pPr>
            <a:endParaRPr lang="en-US" sz="3000" dirty="0">
              <a:latin typeface="Aptos"/>
              <a:cs typeface="Segoe UI"/>
            </a:endParaRPr>
          </a:p>
          <a:p>
            <a:pPr marL="0" indent="0">
              <a:buNone/>
            </a:pPr>
            <a:endParaRPr lang="en-US" sz="3000" b="1">
              <a:latin typeface="Aptos"/>
              <a:cs typeface="Segoe UI"/>
            </a:endParaRPr>
          </a:p>
          <a:p>
            <a:pPr marL="0" indent="0">
              <a:buNone/>
            </a:pPr>
            <a:endParaRPr lang="en-US" sz="3000">
              <a:cs typeface="Segoe UI"/>
            </a:endParaRPr>
          </a:p>
          <a:p>
            <a:pPr>
              <a:buNone/>
            </a:pPr>
            <a:endParaRPr lang="en-US" sz="3000" b="1">
              <a:cs typeface="Segoe UI"/>
            </a:endParaRPr>
          </a:p>
        </p:txBody>
      </p:sp>
      <p:graphicFrame>
        <p:nvGraphicFramePr>
          <p:cNvPr id="4" name="Table 3">
            <a:extLst>
              <a:ext uri="{FF2B5EF4-FFF2-40B4-BE49-F238E27FC236}">
                <a16:creationId xmlns:a16="http://schemas.microsoft.com/office/drawing/2014/main" id="{4495A335-95E0-E055-FB92-3A2116B50268}"/>
              </a:ext>
            </a:extLst>
          </p:cNvPr>
          <p:cNvGraphicFramePr>
            <a:graphicFrameLocks noGrp="1"/>
          </p:cNvGraphicFramePr>
          <p:nvPr>
            <p:extLst>
              <p:ext uri="{D42A27DB-BD31-4B8C-83A1-F6EECF244321}">
                <p14:modId xmlns:p14="http://schemas.microsoft.com/office/powerpoint/2010/main" val="2502530544"/>
              </p:ext>
            </p:extLst>
          </p:nvPr>
        </p:nvGraphicFramePr>
        <p:xfrm>
          <a:off x="2015612" y="1720644"/>
          <a:ext cx="8168637" cy="4206240"/>
        </p:xfrm>
        <a:graphic>
          <a:graphicData uri="http://schemas.openxmlformats.org/drawingml/2006/table">
            <a:tbl>
              <a:tblPr firstRow="1" bandRow="1">
                <a:tableStyleId>{5940675A-B579-460E-94D1-54222C63F5DA}</a:tableStyleId>
              </a:tblPr>
              <a:tblGrid>
                <a:gridCol w="639096">
                  <a:extLst>
                    <a:ext uri="{9D8B030D-6E8A-4147-A177-3AD203B41FA5}">
                      <a16:colId xmlns:a16="http://schemas.microsoft.com/office/drawing/2014/main" val="3199884121"/>
                    </a:ext>
                  </a:extLst>
                </a:gridCol>
                <a:gridCol w="3445223">
                  <a:extLst>
                    <a:ext uri="{9D8B030D-6E8A-4147-A177-3AD203B41FA5}">
                      <a16:colId xmlns:a16="http://schemas.microsoft.com/office/drawing/2014/main" val="4022732248"/>
                    </a:ext>
                  </a:extLst>
                </a:gridCol>
                <a:gridCol w="589934">
                  <a:extLst>
                    <a:ext uri="{9D8B030D-6E8A-4147-A177-3AD203B41FA5}">
                      <a16:colId xmlns:a16="http://schemas.microsoft.com/office/drawing/2014/main" val="2730644269"/>
                    </a:ext>
                  </a:extLst>
                </a:gridCol>
                <a:gridCol w="3494384">
                  <a:extLst>
                    <a:ext uri="{9D8B030D-6E8A-4147-A177-3AD203B41FA5}">
                      <a16:colId xmlns:a16="http://schemas.microsoft.com/office/drawing/2014/main" val="512033749"/>
                    </a:ext>
                  </a:extLst>
                </a:gridCol>
              </a:tblGrid>
              <a:tr h="356419">
                <a:tc>
                  <a:txBody>
                    <a:bodyPr/>
                    <a:lstStyle/>
                    <a:p>
                      <a:endParaRPr lang="en-US" sz="3000" dirty="0"/>
                    </a:p>
                  </a:txBody>
                  <a:tcPr>
                    <a:lnL w="0">
                      <a:noFill/>
                    </a:lnL>
                    <a:lnR w="0">
                      <a:noFill/>
                    </a:lnR>
                    <a:lnT w="0">
                      <a:noFill/>
                    </a:lnT>
                    <a:lnB w="0">
                      <a:noFill/>
                    </a:lnB>
                  </a:tcPr>
                </a:tc>
                <a:tc>
                  <a:txBody>
                    <a:bodyPr/>
                    <a:lstStyle/>
                    <a:p>
                      <a:endParaRPr lang="en-US" sz="3000" dirty="0"/>
                    </a:p>
                  </a:txBody>
                  <a:tcPr>
                    <a:lnL w="0">
                      <a:noFill/>
                    </a:lnL>
                    <a:lnR w="12700">
                      <a:solidFill>
                        <a:schemeClr val="tx1"/>
                      </a:solidFill>
                    </a:lnR>
                    <a:lnT w="0">
                      <a:noFill/>
                    </a:lnT>
                    <a:lnB w="0">
                      <a:noFill/>
                    </a:lnB>
                  </a:tcPr>
                </a:tc>
                <a:tc>
                  <a:txBody>
                    <a:bodyPr/>
                    <a:lstStyle/>
                    <a:p>
                      <a:r>
                        <a:rPr lang="en-US" sz="3000" b="1"/>
                        <a:t>B</a:t>
                      </a:r>
                    </a:p>
                  </a:txBody>
                  <a:tcPr>
                    <a:lnL w="12700">
                      <a:solidFill>
                        <a:schemeClr val="tx1"/>
                      </a:solidFill>
                    </a:lnL>
                  </a:tcPr>
                </a:tc>
                <a:tc>
                  <a:txBody>
                    <a:bodyPr/>
                    <a:lstStyle/>
                    <a:p>
                      <a:r>
                        <a:rPr lang="en-US" sz="3000"/>
                        <a:t>-</a:t>
                      </a:r>
                      <a:endParaRPr lang="en-US" sz="3000" dirty="0"/>
                    </a:p>
                  </a:txBody>
                  <a:tcPr/>
                </a:tc>
                <a:extLst>
                  <a:ext uri="{0D108BD9-81ED-4DB2-BD59-A6C34878D82A}">
                    <a16:rowId xmlns:a16="http://schemas.microsoft.com/office/drawing/2014/main" val="3248476092"/>
                  </a:ext>
                </a:extLst>
              </a:tr>
              <a:tr h="370840">
                <a:tc>
                  <a:txBody>
                    <a:bodyPr/>
                    <a:lstStyle/>
                    <a:p>
                      <a:endParaRPr lang="en-US" sz="3000" dirty="0"/>
                    </a:p>
                  </a:txBody>
                  <a:tcPr>
                    <a:lnL w="0">
                      <a:noFill/>
                    </a:lnL>
                    <a:lnR w="0">
                      <a:noFill/>
                    </a:lnR>
                    <a:lnT w="0">
                      <a:noFill/>
                    </a:lnT>
                    <a:lnB w="12700">
                      <a:solidFill>
                        <a:schemeClr val="tx1"/>
                      </a:solidFill>
                    </a:lnB>
                  </a:tcPr>
                </a:tc>
                <a:tc>
                  <a:txBody>
                    <a:bodyPr/>
                    <a:lstStyle/>
                    <a:p>
                      <a:endParaRPr lang="en-US" sz="3000" dirty="0"/>
                    </a:p>
                  </a:txBody>
                  <a:tcPr>
                    <a:lnL w="0">
                      <a:noFill/>
                    </a:lnL>
                    <a:lnR w="12700">
                      <a:solidFill>
                        <a:schemeClr val="tx1"/>
                      </a:solidFill>
                    </a:lnR>
                    <a:lnT w="0">
                      <a:noFill/>
                    </a:lnT>
                    <a:lnB w="12700">
                      <a:solidFill>
                        <a:schemeClr val="tx1"/>
                      </a:solidFill>
                    </a:lnB>
                  </a:tcPr>
                </a:tc>
                <a:tc>
                  <a:txBody>
                    <a:bodyPr/>
                    <a:lstStyle/>
                    <a:p>
                      <a:r>
                        <a:rPr lang="en-US" sz="3000" b="1"/>
                        <a:t>E</a:t>
                      </a:r>
                    </a:p>
                  </a:txBody>
                  <a:tcPr>
                    <a:lnL w="12700">
                      <a:solidFill>
                        <a:schemeClr val="tx1"/>
                      </a:solidFill>
                    </a:lnL>
                  </a:tcPr>
                </a:tc>
                <a:tc>
                  <a:txBody>
                    <a:bodyPr/>
                    <a:lstStyle/>
                    <a:p>
                      <a:r>
                        <a:rPr lang="en-US" sz="3000"/>
                        <a:t>-</a:t>
                      </a:r>
                      <a:endParaRPr lang="en-US" sz="3000" dirty="0"/>
                    </a:p>
                  </a:txBody>
                  <a:tcPr/>
                </a:tc>
                <a:extLst>
                  <a:ext uri="{0D108BD9-81ED-4DB2-BD59-A6C34878D82A}">
                    <a16:rowId xmlns:a16="http://schemas.microsoft.com/office/drawing/2014/main" val="1554540905"/>
                  </a:ext>
                </a:extLst>
              </a:tr>
              <a:tr h="370840">
                <a:tc>
                  <a:txBody>
                    <a:bodyPr/>
                    <a:lstStyle/>
                    <a:p>
                      <a:r>
                        <a:rPr lang="en-US" sz="3000" b="1">
                          <a:solidFill>
                            <a:srgbClr val="FF0000"/>
                          </a:solidFill>
                        </a:rPr>
                        <a:t>F</a:t>
                      </a:r>
                    </a:p>
                  </a:txBody>
                  <a:tcPr>
                    <a:lnT w="12700">
                      <a:solidFill>
                        <a:schemeClr val="tx1"/>
                      </a:solidFill>
                    </a:lnT>
                  </a:tcPr>
                </a:tc>
                <a:tc>
                  <a:txBody>
                    <a:bodyPr/>
                    <a:lstStyle/>
                    <a:p>
                      <a:pPr lvl="0">
                        <a:buNone/>
                      </a:pPr>
                      <a:r>
                        <a:rPr lang="en-US" sz="3000">
                          <a:solidFill>
                            <a:srgbClr val="FF0000"/>
                          </a:solidFill>
                        </a:rPr>
                        <a:t>+</a:t>
                      </a:r>
                    </a:p>
                  </a:txBody>
                  <a:tcPr>
                    <a:lnR w="12700">
                      <a:solidFill>
                        <a:schemeClr val="tx1"/>
                      </a:solidFill>
                    </a:lnR>
                    <a:lnT w="12700">
                      <a:solidFill>
                        <a:schemeClr val="tx1"/>
                      </a:solidFill>
                    </a:lnT>
                  </a:tcPr>
                </a:tc>
                <a:tc>
                  <a:txBody>
                    <a:bodyPr/>
                    <a:lstStyle/>
                    <a:p>
                      <a:r>
                        <a:rPr lang="en-US" sz="3000" b="1">
                          <a:solidFill>
                            <a:srgbClr val="FF0000"/>
                          </a:solidFill>
                        </a:rPr>
                        <a:t>F</a:t>
                      </a:r>
                    </a:p>
                  </a:txBody>
                  <a:tcPr>
                    <a:lnL w="12700">
                      <a:solidFill>
                        <a:schemeClr val="tx1"/>
                      </a:solidFill>
                    </a:lnL>
                  </a:tcPr>
                </a:tc>
                <a:tc>
                  <a:txBody>
                    <a:bodyPr/>
                    <a:lstStyle/>
                    <a:p>
                      <a:r>
                        <a:rPr lang="en-US" sz="3000">
                          <a:solidFill>
                            <a:srgbClr val="FF0000"/>
                          </a:solidFill>
                        </a:rPr>
                        <a:t>+</a:t>
                      </a:r>
                    </a:p>
                  </a:txBody>
                  <a:tcPr/>
                </a:tc>
                <a:extLst>
                  <a:ext uri="{0D108BD9-81ED-4DB2-BD59-A6C34878D82A}">
                    <a16:rowId xmlns:a16="http://schemas.microsoft.com/office/drawing/2014/main" val="2073261054"/>
                  </a:ext>
                </a:extLst>
              </a:tr>
              <a:tr h="370840">
                <a:tc>
                  <a:txBody>
                    <a:bodyPr/>
                    <a:lstStyle/>
                    <a:p>
                      <a:r>
                        <a:rPr lang="en-US" sz="3000" b="1">
                          <a:solidFill>
                            <a:srgbClr val="FF0000"/>
                          </a:solidFill>
                        </a:rPr>
                        <a:t>A</a:t>
                      </a:r>
                    </a:p>
                  </a:txBody>
                  <a:tcPr/>
                </a:tc>
                <a:tc>
                  <a:txBody>
                    <a:bodyPr/>
                    <a:lstStyle/>
                    <a:p>
                      <a:pPr lvl="0">
                        <a:buNone/>
                      </a:pPr>
                      <a:r>
                        <a:rPr lang="en-US" sz="3000">
                          <a:solidFill>
                            <a:srgbClr val="FF0000"/>
                          </a:solidFill>
                        </a:rPr>
                        <a:t>+</a:t>
                      </a:r>
                    </a:p>
                  </a:txBody>
                  <a:tcPr/>
                </a:tc>
                <a:tc>
                  <a:txBody>
                    <a:bodyPr/>
                    <a:lstStyle/>
                    <a:p>
                      <a:r>
                        <a:rPr lang="en-US" sz="3000" b="1">
                          <a:solidFill>
                            <a:srgbClr val="FF0000"/>
                          </a:solidFill>
                        </a:rPr>
                        <a:t>A</a:t>
                      </a:r>
                    </a:p>
                  </a:txBody>
                  <a:tcPr/>
                </a:tc>
                <a:tc>
                  <a:txBody>
                    <a:bodyPr/>
                    <a:lstStyle/>
                    <a:p>
                      <a:r>
                        <a:rPr lang="en-US" sz="3000">
                          <a:solidFill>
                            <a:srgbClr val="FF0000"/>
                          </a:solidFill>
                        </a:rPr>
                        <a:t>+</a:t>
                      </a:r>
                    </a:p>
                  </a:txBody>
                  <a:tcPr/>
                </a:tc>
                <a:extLst>
                  <a:ext uri="{0D108BD9-81ED-4DB2-BD59-A6C34878D82A}">
                    <a16:rowId xmlns:a16="http://schemas.microsoft.com/office/drawing/2014/main" val="1429114704"/>
                  </a:ext>
                </a:extLst>
              </a:tr>
              <a:tr h="370840">
                <a:tc>
                  <a:txBody>
                    <a:bodyPr/>
                    <a:lstStyle/>
                    <a:p>
                      <a:r>
                        <a:rPr lang="en-US" sz="3000" b="1">
                          <a:solidFill>
                            <a:srgbClr val="FF0000"/>
                          </a:solidFill>
                        </a:rPr>
                        <a:t>S</a:t>
                      </a:r>
                    </a:p>
                  </a:txBody>
                  <a:tcPr/>
                </a:tc>
                <a:tc>
                  <a:txBody>
                    <a:bodyPr/>
                    <a:lstStyle/>
                    <a:p>
                      <a:pPr lvl="0">
                        <a:buNone/>
                      </a:pPr>
                      <a:r>
                        <a:rPr lang="en-US" sz="3000">
                          <a:solidFill>
                            <a:srgbClr val="FF0000"/>
                          </a:solidFill>
                        </a:rPr>
                        <a:t>+</a:t>
                      </a:r>
                    </a:p>
                  </a:txBody>
                  <a:tcPr/>
                </a:tc>
                <a:tc>
                  <a:txBody>
                    <a:bodyPr/>
                    <a:lstStyle/>
                    <a:p>
                      <a:pPr lvl="0">
                        <a:buNone/>
                      </a:pPr>
                      <a:r>
                        <a:rPr lang="en-US" sz="3000" b="1">
                          <a:solidFill>
                            <a:srgbClr val="FF0000"/>
                          </a:solidFill>
                        </a:rPr>
                        <a:t>S</a:t>
                      </a:r>
                    </a:p>
                  </a:txBody>
                  <a:tcPr/>
                </a:tc>
                <a:tc>
                  <a:txBody>
                    <a:bodyPr/>
                    <a:lstStyle/>
                    <a:p>
                      <a:r>
                        <a:rPr lang="en-US" sz="3000">
                          <a:solidFill>
                            <a:srgbClr val="FF0000"/>
                          </a:solidFill>
                        </a:rPr>
                        <a:t>+</a:t>
                      </a:r>
                    </a:p>
                  </a:txBody>
                  <a:tcPr/>
                </a:tc>
                <a:extLst>
                  <a:ext uri="{0D108BD9-81ED-4DB2-BD59-A6C34878D82A}">
                    <a16:rowId xmlns:a16="http://schemas.microsoft.com/office/drawing/2014/main" val="2730043886"/>
                  </a:ext>
                </a:extLst>
              </a:tr>
              <a:tr h="370840">
                <a:tc>
                  <a:txBody>
                    <a:bodyPr/>
                    <a:lstStyle/>
                    <a:p>
                      <a:r>
                        <a:rPr lang="en-US" sz="3000" b="1"/>
                        <a:t>T</a:t>
                      </a:r>
                    </a:p>
                  </a:txBody>
                  <a:tcPr/>
                </a:tc>
                <a:tc>
                  <a:txBody>
                    <a:bodyPr/>
                    <a:lstStyle/>
                    <a:p>
                      <a:r>
                        <a:rPr lang="en-US" sz="3000" dirty="0"/>
                        <a:t>Symptoms identified – refer to stroke team </a:t>
                      </a:r>
                    </a:p>
                  </a:txBody>
                  <a:tcPr/>
                </a:tc>
                <a:tc>
                  <a:txBody>
                    <a:bodyPr/>
                    <a:lstStyle/>
                    <a:p>
                      <a:r>
                        <a:rPr lang="en-US" sz="3000" b="1"/>
                        <a:t>T</a:t>
                      </a:r>
                    </a:p>
                  </a:txBody>
                  <a:tcPr/>
                </a:tc>
                <a:tc>
                  <a:txBody>
                    <a:bodyPr/>
                    <a:lstStyle/>
                    <a:p>
                      <a:pPr lvl="0">
                        <a:buNone/>
                      </a:pPr>
                      <a:r>
                        <a:rPr lang="en-US" sz="3000" b="0" i="0" u="none" strike="noStrike" noProof="0" dirty="0">
                          <a:solidFill>
                            <a:srgbClr val="000000"/>
                          </a:solidFill>
                          <a:latin typeface="Aptos"/>
                        </a:rPr>
                        <a:t>Symptoms identified – refer to stroke team </a:t>
                      </a:r>
                      <a:endParaRPr lang="en-US" dirty="0"/>
                    </a:p>
                  </a:txBody>
                  <a:tcPr/>
                </a:tc>
                <a:extLst>
                  <a:ext uri="{0D108BD9-81ED-4DB2-BD59-A6C34878D82A}">
                    <a16:rowId xmlns:a16="http://schemas.microsoft.com/office/drawing/2014/main" val="353375660"/>
                  </a:ext>
                </a:extLst>
              </a:tr>
            </a:tbl>
          </a:graphicData>
        </a:graphic>
      </p:graphicFrame>
    </p:spTree>
    <p:extLst>
      <p:ext uri="{BB962C8B-B14F-4D97-AF65-F5344CB8AC3E}">
        <p14:creationId xmlns:p14="http://schemas.microsoft.com/office/powerpoint/2010/main" val="4149339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79FF-2B98-CFE2-E6EA-18A3ED95861E}"/>
              </a:ext>
            </a:extLst>
          </p:cNvPr>
          <p:cNvSpPr>
            <a:spLocks noGrp="1"/>
          </p:cNvSpPr>
          <p:nvPr>
            <p:ph type="title"/>
          </p:nvPr>
        </p:nvSpPr>
        <p:spPr/>
        <p:txBody>
          <a:bodyPr/>
          <a:lstStyle/>
          <a:p>
            <a:r>
              <a:rPr lang="en-GB"/>
              <a:t>Outcome - Clinical Scenario 1 </a:t>
            </a:r>
          </a:p>
        </p:txBody>
      </p:sp>
      <p:sp>
        <p:nvSpPr>
          <p:cNvPr id="3" name="Content Placeholder 2">
            <a:extLst>
              <a:ext uri="{FF2B5EF4-FFF2-40B4-BE49-F238E27FC236}">
                <a16:creationId xmlns:a16="http://schemas.microsoft.com/office/drawing/2014/main" id="{C97F9936-9A8E-C285-CE06-8413BBA4B28E}"/>
              </a:ext>
            </a:extLst>
          </p:cNvPr>
          <p:cNvSpPr>
            <a:spLocks noGrp="1"/>
          </p:cNvSpPr>
          <p:nvPr>
            <p:ph idx="1"/>
          </p:nvPr>
        </p:nvSpPr>
        <p:spPr/>
        <p:txBody>
          <a:bodyPr vert="horz" lIns="91440" tIns="45720" rIns="91440" bIns="45720" rtlCol="0" anchor="t">
            <a:normAutofit/>
          </a:bodyPr>
          <a:lstStyle/>
          <a:p>
            <a:r>
              <a:rPr lang="en-GB"/>
              <a:t>CT and CTA confirmed a stroke in the left middle cerebral artery </a:t>
            </a:r>
          </a:p>
          <a:p>
            <a:r>
              <a:rPr lang="en-GB" dirty="0" err="1"/>
              <a:t>Thrombolysed</a:t>
            </a:r>
            <a:r>
              <a:rPr lang="en-GB" dirty="0"/>
              <a:t> with Tenecteplase</a:t>
            </a:r>
          </a:p>
          <a:p>
            <a:r>
              <a:rPr lang="en-GB" dirty="0"/>
              <a:t>Transferred to Tertiary Centre for Thrombe</a:t>
            </a:r>
            <a:r>
              <a:rPr lang="en-GB"/>
              <a:t>ctomy </a:t>
            </a:r>
          </a:p>
          <a:p>
            <a:r>
              <a:rPr lang="en-GB" dirty="0"/>
              <a:t>Discharged from hospital on Day 4 with a mild arm </a:t>
            </a:r>
            <a:r>
              <a:rPr lang="en-GB"/>
              <a:t>weakness to Community Therapy, post rehab - living a full and independent life – </a:t>
            </a:r>
            <a:r>
              <a:rPr lang="en-GB" dirty="0"/>
              <a:t>almost total recovery</a:t>
            </a:r>
          </a:p>
          <a:p>
            <a:endParaRPr lang="en-GB" dirty="0"/>
          </a:p>
        </p:txBody>
      </p:sp>
      <p:pic>
        <p:nvPicPr>
          <p:cNvPr id="4" name="Picture 3" descr="An x-ray of a brain&#10;&#10;AI-generated content may be incorrect.">
            <a:extLst>
              <a:ext uri="{FF2B5EF4-FFF2-40B4-BE49-F238E27FC236}">
                <a16:creationId xmlns:a16="http://schemas.microsoft.com/office/drawing/2014/main" id="{ABA8C74D-9360-DFA5-6B74-0EDE1BD9B6C2}"/>
              </a:ext>
            </a:extLst>
          </p:cNvPr>
          <p:cNvPicPr>
            <a:picLocks noChangeAspect="1"/>
          </p:cNvPicPr>
          <p:nvPr/>
        </p:nvPicPr>
        <p:blipFill>
          <a:blip r:embed="rId3"/>
          <a:stretch>
            <a:fillRect/>
          </a:stretch>
        </p:blipFill>
        <p:spPr>
          <a:xfrm>
            <a:off x="2588114" y="5031641"/>
            <a:ext cx="1418004" cy="1747716"/>
          </a:xfrm>
          <a:prstGeom prst="rect">
            <a:avLst/>
          </a:prstGeom>
        </p:spPr>
      </p:pic>
      <p:pic>
        <p:nvPicPr>
          <p:cNvPr id="5" name="Picture 4" descr="A close-up of a brain&#10;&#10;AI-generated content may be incorrect.">
            <a:extLst>
              <a:ext uri="{FF2B5EF4-FFF2-40B4-BE49-F238E27FC236}">
                <a16:creationId xmlns:a16="http://schemas.microsoft.com/office/drawing/2014/main" id="{5248AD2F-662D-9111-4FD8-FAA6E0CE3EFF}"/>
              </a:ext>
            </a:extLst>
          </p:cNvPr>
          <p:cNvPicPr>
            <a:picLocks noChangeAspect="1"/>
          </p:cNvPicPr>
          <p:nvPr/>
        </p:nvPicPr>
        <p:blipFill>
          <a:blip r:embed="rId4"/>
          <a:stretch>
            <a:fillRect/>
          </a:stretch>
        </p:blipFill>
        <p:spPr>
          <a:xfrm>
            <a:off x="558556" y="5020652"/>
            <a:ext cx="1413120" cy="1750158"/>
          </a:xfrm>
          <a:prstGeom prst="rect">
            <a:avLst/>
          </a:prstGeom>
        </p:spPr>
      </p:pic>
      <p:pic>
        <p:nvPicPr>
          <p:cNvPr id="6" name="Picture 5" descr="A close-up of a brain&#10;&#10;AI-generated content may be incorrect.">
            <a:extLst>
              <a:ext uri="{FF2B5EF4-FFF2-40B4-BE49-F238E27FC236}">
                <a16:creationId xmlns:a16="http://schemas.microsoft.com/office/drawing/2014/main" id="{A4A26ECA-ADE2-63AB-8EB0-10C49F36E40D}"/>
              </a:ext>
            </a:extLst>
          </p:cNvPr>
          <p:cNvPicPr>
            <a:picLocks noChangeAspect="1"/>
          </p:cNvPicPr>
          <p:nvPr/>
        </p:nvPicPr>
        <p:blipFill>
          <a:blip r:embed="rId5"/>
          <a:srcRect l="-532" t="7062" r="-195" b="-203"/>
          <a:stretch>
            <a:fillRect/>
          </a:stretch>
        </p:blipFill>
        <p:spPr>
          <a:xfrm>
            <a:off x="4826366" y="5021996"/>
            <a:ext cx="1923874" cy="1746888"/>
          </a:xfrm>
          <a:prstGeom prst="rect">
            <a:avLst/>
          </a:prstGeom>
        </p:spPr>
      </p:pic>
      <p:pic>
        <p:nvPicPr>
          <p:cNvPr id="7" name="Picture 6" descr="A close-up of a brain&#10;&#10;AI-generated content may be incorrect.">
            <a:extLst>
              <a:ext uri="{FF2B5EF4-FFF2-40B4-BE49-F238E27FC236}">
                <a16:creationId xmlns:a16="http://schemas.microsoft.com/office/drawing/2014/main" id="{D41B21E3-DD25-0C18-171B-8EDEA514D58C}"/>
              </a:ext>
            </a:extLst>
          </p:cNvPr>
          <p:cNvPicPr>
            <a:picLocks noChangeAspect="1"/>
          </p:cNvPicPr>
          <p:nvPr/>
        </p:nvPicPr>
        <p:blipFill>
          <a:blip r:embed="rId6"/>
          <a:stretch>
            <a:fillRect/>
          </a:stretch>
        </p:blipFill>
        <p:spPr>
          <a:xfrm>
            <a:off x="7630624" y="5017965"/>
            <a:ext cx="1786060" cy="1755531"/>
          </a:xfrm>
          <a:prstGeom prst="rect">
            <a:avLst/>
          </a:prstGeom>
        </p:spPr>
      </p:pic>
      <p:pic>
        <p:nvPicPr>
          <p:cNvPr id="8" name="Picture 7" descr="Image result for 59 year old healthy female">
            <a:extLst>
              <a:ext uri="{FF2B5EF4-FFF2-40B4-BE49-F238E27FC236}">
                <a16:creationId xmlns:a16="http://schemas.microsoft.com/office/drawing/2014/main" id="{AE76CCAB-CF27-4DB9-55E2-DDD65F17DF4C}"/>
              </a:ext>
            </a:extLst>
          </p:cNvPr>
          <p:cNvPicPr>
            <a:picLocks noChangeAspect="1"/>
          </p:cNvPicPr>
          <p:nvPr/>
        </p:nvPicPr>
        <p:blipFill>
          <a:blip r:embed="rId7"/>
          <a:stretch>
            <a:fillRect/>
          </a:stretch>
        </p:blipFill>
        <p:spPr>
          <a:xfrm>
            <a:off x="9987818" y="5026025"/>
            <a:ext cx="1780443" cy="1739412"/>
          </a:xfrm>
          <a:prstGeom prst="rect">
            <a:avLst/>
          </a:prstGeom>
        </p:spPr>
      </p:pic>
    </p:spTree>
    <p:extLst>
      <p:ext uri="{BB962C8B-B14F-4D97-AF65-F5344CB8AC3E}">
        <p14:creationId xmlns:p14="http://schemas.microsoft.com/office/powerpoint/2010/main" val="3368701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3D2E1-3ED4-D63C-616E-3AB6FD51A9EA}"/>
            </a:ext>
          </a:extLst>
        </p:cNvPr>
        <p:cNvGrpSpPr/>
        <p:nvPr/>
      </p:nvGrpSpPr>
      <p:grpSpPr>
        <a:xfrm>
          <a:off x="0" y="0"/>
          <a:ext cx="0" cy="0"/>
          <a:chOff x="0" y="0"/>
          <a:chExt cx="0" cy="0"/>
        </a:xfrm>
      </p:grpSpPr>
      <p:pic>
        <p:nvPicPr>
          <p:cNvPr id="4" name="Picture 3" descr="20+ Man Staggering Stock Illustrations, Royalty-Free Vector Graphics ...">
            <a:extLst>
              <a:ext uri="{FF2B5EF4-FFF2-40B4-BE49-F238E27FC236}">
                <a16:creationId xmlns:a16="http://schemas.microsoft.com/office/drawing/2014/main" id="{AA0CB505-7D14-E3E9-73F1-1B4BAF68D068}"/>
              </a:ext>
            </a:extLst>
          </p:cNvPr>
          <p:cNvPicPr>
            <a:picLocks noChangeAspect="1"/>
          </p:cNvPicPr>
          <p:nvPr/>
        </p:nvPicPr>
        <p:blipFill>
          <a:blip r:embed="rId3"/>
          <a:srcRect l="10681" r="13812" b="-257"/>
          <a:stretch>
            <a:fillRect/>
          </a:stretch>
        </p:blipFill>
        <p:spPr>
          <a:xfrm>
            <a:off x="9756529" y="-4134"/>
            <a:ext cx="2550244" cy="5003731"/>
          </a:xfrm>
          <a:prstGeom prst="rect">
            <a:avLst/>
          </a:prstGeom>
        </p:spPr>
      </p:pic>
      <p:sp>
        <p:nvSpPr>
          <p:cNvPr id="2" name="Title 1">
            <a:extLst>
              <a:ext uri="{FF2B5EF4-FFF2-40B4-BE49-F238E27FC236}">
                <a16:creationId xmlns:a16="http://schemas.microsoft.com/office/drawing/2014/main" id="{1F6B7B3C-1487-D97D-1994-1A35C6CAD298}"/>
              </a:ext>
            </a:extLst>
          </p:cNvPr>
          <p:cNvSpPr>
            <a:spLocks noGrp="1"/>
          </p:cNvSpPr>
          <p:nvPr>
            <p:ph type="title"/>
          </p:nvPr>
        </p:nvSpPr>
        <p:spPr/>
        <p:txBody>
          <a:bodyPr/>
          <a:lstStyle/>
          <a:p>
            <a:r>
              <a:rPr lang="en-US"/>
              <a:t>Clinical Scenario 2</a:t>
            </a:r>
          </a:p>
        </p:txBody>
      </p:sp>
      <p:sp>
        <p:nvSpPr>
          <p:cNvPr id="3" name="Content Placeholder 2">
            <a:extLst>
              <a:ext uri="{FF2B5EF4-FFF2-40B4-BE49-F238E27FC236}">
                <a16:creationId xmlns:a16="http://schemas.microsoft.com/office/drawing/2014/main" id="{7269C596-A23E-DE4B-0F78-610EE5C0B310}"/>
              </a:ext>
            </a:extLst>
          </p:cNvPr>
          <p:cNvSpPr>
            <a:spLocks noGrp="1"/>
          </p:cNvSpPr>
          <p:nvPr>
            <p:ph idx="1"/>
          </p:nvPr>
        </p:nvSpPr>
        <p:spPr>
          <a:xfrm>
            <a:off x="337926" y="2016739"/>
            <a:ext cx="9556720" cy="4351338"/>
          </a:xfrm>
        </p:spPr>
        <p:txBody>
          <a:bodyPr vert="horz" lIns="91440" tIns="45720" rIns="91440" bIns="45720" rtlCol="0" anchor="t">
            <a:normAutofit/>
          </a:bodyPr>
          <a:lstStyle/>
          <a:p>
            <a:pPr>
              <a:buNone/>
            </a:pPr>
            <a:r>
              <a:rPr lang="en-US" sz="3000" b="1">
                <a:latin typeface="Aptos"/>
                <a:cs typeface="Segoe UI"/>
              </a:rPr>
              <a:t>A 37‑year‑old man suddenly develops double </a:t>
            </a:r>
          </a:p>
          <a:p>
            <a:pPr>
              <a:buNone/>
            </a:pPr>
            <a:r>
              <a:rPr lang="en-US" sz="3000" b="1" dirty="0">
                <a:latin typeface="Aptos"/>
                <a:cs typeface="Segoe UI"/>
              </a:rPr>
              <a:t>vision</a:t>
            </a:r>
            <a:r>
              <a:rPr lang="en-US" sz="3000" dirty="0">
                <a:latin typeface="Aptos"/>
                <a:cs typeface="Segoe UI"/>
              </a:rPr>
              <a:t>, </a:t>
            </a:r>
            <a:r>
              <a:rPr lang="en-US" sz="3000" b="1" dirty="0">
                <a:latin typeface="Aptos"/>
                <a:cs typeface="Segoe UI"/>
              </a:rPr>
              <a:t>vertigo</a:t>
            </a:r>
            <a:r>
              <a:rPr lang="en-US" sz="3000" dirty="0">
                <a:latin typeface="Aptos"/>
                <a:cs typeface="Segoe UI"/>
              </a:rPr>
              <a:t>, and is </a:t>
            </a:r>
            <a:r>
              <a:rPr lang="en-US" sz="3000" b="1">
                <a:latin typeface="Aptos"/>
                <a:cs typeface="Segoe UI"/>
              </a:rPr>
              <a:t>unable to walk in a straight line </a:t>
            </a:r>
            <a:r>
              <a:rPr lang="en-US" sz="3000">
                <a:latin typeface="Aptos"/>
                <a:cs typeface="Segoe UI"/>
              </a:rPr>
              <a:t>,</a:t>
            </a:r>
            <a:endParaRPr lang="en-US" sz="3000" b="1">
              <a:latin typeface="Aptos"/>
              <a:cs typeface="Segoe UI"/>
            </a:endParaRPr>
          </a:p>
          <a:p>
            <a:pPr>
              <a:buNone/>
            </a:pPr>
            <a:r>
              <a:rPr lang="en-US" sz="3000">
                <a:latin typeface="Aptos"/>
                <a:cs typeface="Segoe UI"/>
              </a:rPr>
              <a:t>he collapses while walking out of the gym before </a:t>
            </a:r>
            <a:endParaRPr lang="en-US" sz="3000" b="1" dirty="0">
              <a:latin typeface="Aptos"/>
              <a:cs typeface="Segoe UI"/>
            </a:endParaRPr>
          </a:p>
          <a:p>
            <a:pPr>
              <a:buNone/>
            </a:pPr>
            <a:r>
              <a:rPr lang="en-US" sz="3000">
                <a:latin typeface="Aptos"/>
                <a:cs typeface="Segoe UI"/>
              </a:rPr>
              <a:t>arrival to hospital.</a:t>
            </a:r>
            <a:endParaRPr lang="en-US" sz="3000"/>
          </a:p>
          <a:p>
            <a:pPr>
              <a:buNone/>
            </a:pPr>
            <a:endParaRPr lang="en-US" sz="3000" dirty="0">
              <a:latin typeface="Aptos"/>
              <a:cs typeface="Segoe UI"/>
            </a:endParaRPr>
          </a:p>
          <a:p>
            <a:pPr>
              <a:buNone/>
            </a:pPr>
            <a:r>
              <a:rPr lang="en-US" sz="3000">
                <a:latin typeface="Aptos"/>
                <a:cs typeface="Segoe UI"/>
              </a:rPr>
              <a:t>Task:</a:t>
            </a:r>
            <a:endParaRPr lang="en-US" sz="3000" dirty="0">
              <a:latin typeface="Aptos"/>
              <a:cs typeface="Segoe UI"/>
            </a:endParaRPr>
          </a:p>
          <a:p>
            <a:pPr marL="0" indent="0">
              <a:buNone/>
            </a:pPr>
            <a:r>
              <a:rPr lang="en-US" sz="3000" dirty="0">
                <a:latin typeface="Aptos"/>
                <a:cs typeface="Segoe UI"/>
              </a:rPr>
              <a:t>2a) Apply the </a:t>
            </a:r>
            <a:r>
              <a:rPr lang="en-US" sz="3000" dirty="0">
                <a:solidFill>
                  <a:srgbClr val="0070C0"/>
                </a:solidFill>
                <a:latin typeface="Aptos"/>
                <a:cs typeface="Segoe UI"/>
              </a:rPr>
              <a:t>FAST </a:t>
            </a:r>
            <a:r>
              <a:rPr lang="en-US" sz="3000">
                <a:latin typeface="Aptos"/>
                <a:cs typeface="Segoe UI"/>
              </a:rPr>
              <a:t>test</a:t>
            </a:r>
          </a:p>
          <a:p>
            <a:pPr marL="0" indent="0">
              <a:buNone/>
            </a:pPr>
            <a:r>
              <a:rPr lang="en-US" sz="3000">
                <a:latin typeface="Aptos"/>
                <a:cs typeface="Segoe UI"/>
              </a:rPr>
              <a:t>2b) Apply the </a:t>
            </a:r>
            <a:r>
              <a:rPr lang="en-US" sz="3000" dirty="0">
                <a:solidFill>
                  <a:srgbClr val="0070C0"/>
                </a:solidFill>
                <a:latin typeface="Aptos"/>
                <a:cs typeface="Segoe UI"/>
              </a:rPr>
              <a:t>BEFAST </a:t>
            </a:r>
            <a:r>
              <a:rPr lang="en-US" sz="3000">
                <a:latin typeface="Aptos"/>
                <a:cs typeface="Segoe UI"/>
              </a:rPr>
              <a:t>test </a:t>
            </a:r>
            <a:endParaRPr lang="en-US"/>
          </a:p>
          <a:p>
            <a:pPr marL="0" indent="0">
              <a:buNone/>
            </a:pPr>
            <a:endParaRPr lang="en-US" sz="3000" b="1">
              <a:latin typeface="Aptos"/>
              <a:cs typeface="Segoe UI"/>
            </a:endParaRPr>
          </a:p>
          <a:p>
            <a:pPr marL="0" indent="0">
              <a:buNone/>
            </a:pPr>
            <a:endParaRPr lang="en-US" sz="3000">
              <a:latin typeface="Aptos"/>
              <a:cs typeface="Segoe UI"/>
            </a:endParaRPr>
          </a:p>
          <a:p>
            <a:pPr>
              <a:buNone/>
            </a:pPr>
            <a:endParaRPr lang="en-US" sz="3000" b="1">
              <a:cs typeface="Segoe UI"/>
            </a:endParaRPr>
          </a:p>
        </p:txBody>
      </p:sp>
    </p:spTree>
    <p:extLst>
      <p:ext uri="{BB962C8B-B14F-4D97-AF65-F5344CB8AC3E}">
        <p14:creationId xmlns:p14="http://schemas.microsoft.com/office/powerpoint/2010/main" val="289208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31B57-6C2A-0ADE-4086-F88AFC189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5DD72-0904-D252-8C87-E22E614E4496}"/>
              </a:ext>
            </a:extLst>
          </p:cNvPr>
          <p:cNvSpPr>
            <a:spLocks noGrp="1"/>
          </p:cNvSpPr>
          <p:nvPr>
            <p:ph type="title"/>
          </p:nvPr>
        </p:nvSpPr>
        <p:spPr/>
        <p:txBody>
          <a:bodyPr/>
          <a:lstStyle/>
          <a:p>
            <a:r>
              <a:rPr lang="en-GB"/>
              <a:t>Clinical Scenario 2</a:t>
            </a:r>
          </a:p>
        </p:txBody>
      </p:sp>
      <p:graphicFrame>
        <p:nvGraphicFramePr>
          <p:cNvPr id="5" name="Table 4">
            <a:extLst>
              <a:ext uri="{FF2B5EF4-FFF2-40B4-BE49-F238E27FC236}">
                <a16:creationId xmlns:a16="http://schemas.microsoft.com/office/drawing/2014/main" id="{F827DE4B-C051-3490-29E8-04DD4EAD487F}"/>
              </a:ext>
            </a:extLst>
          </p:cNvPr>
          <p:cNvGraphicFramePr>
            <a:graphicFrameLocks noGrp="1"/>
          </p:cNvGraphicFramePr>
          <p:nvPr>
            <p:extLst>
              <p:ext uri="{D42A27DB-BD31-4B8C-83A1-F6EECF244321}">
                <p14:modId xmlns:p14="http://schemas.microsoft.com/office/powerpoint/2010/main" val="555020648"/>
              </p:ext>
            </p:extLst>
          </p:nvPr>
        </p:nvGraphicFramePr>
        <p:xfrm>
          <a:off x="1582216" y="901083"/>
          <a:ext cx="8613978" cy="3749040"/>
        </p:xfrm>
        <a:graphic>
          <a:graphicData uri="http://schemas.openxmlformats.org/drawingml/2006/table">
            <a:tbl>
              <a:tblPr firstRow="1" bandRow="1">
                <a:tableStyleId>{5940675A-B579-460E-94D1-54222C63F5DA}</a:tableStyleId>
              </a:tblPr>
              <a:tblGrid>
                <a:gridCol w="673938">
                  <a:extLst>
                    <a:ext uri="{9D8B030D-6E8A-4147-A177-3AD203B41FA5}">
                      <a16:colId xmlns:a16="http://schemas.microsoft.com/office/drawing/2014/main" val="3199884121"/>
                    </a:ext>
                  </a:extLst>
                </a:gridCol>
                <a:gridCol w="3633051">
                  <a:extLst>
                    <a:ext uri="{9D8B030D-6E8A-4147-A177-3AD203B41FA5}">
                      <a16:colId xmlns:a16="http://schemas.microsoft.com/office/drawing/2014/main" val="4022732248"/>
                    </a:ext>
                  </a:extLst>
                </a:gridCol>
                <a:gridCol w="622096">
                  <a:extLst>
                    <a:ext uri="{9D8B030D-6E8A-4147-A177-3AD203B41FA5}">
                      <a16:colId xmlns:a16="http://schemas.microsoft.com/office/drawing/2014/main" val="2730644269"/>
                    </a:ext>
                  </a:extLst>
                </a:gridCol>
                <a:gridCol w="3684893">
                  <a:extLst>
                    <a:ext uri="{9D8B030D-6E8A-4147-A177-3AD203B41FA5}">
                      <a16:colId xmlns:a16="http://schemas.microsoft.com/office/drawing/2014/main" val="512033749"/>
                    </a:ext>
                  </a:extLst>
                </a:gridCol>
              </a:tblGrid>
              <a:tr h="344990">
                <a:tc>
                  <a:txBody>
                    <a:bodyPr/>
                    <a:lstStyle/>
                    <a:p>
                      <a:endParaRPr lang="en-US" sz="3000" dirty="0"/>
                    </a:p>
                  </a:txBody>
                  <a:tcPr>
                    <a:lnL w="0">
                      <a:noFill/>
                    </a:lnL>
                    <a:lnR w="0">
                      <a:noFill/>
                    </a:lnR>
                    <a:lnT w="0">
                      <a:noFill/>
                    </a:lnT>
                    <a:lnB w="0">
                      <a:noFill/>
                    </a:lnB>
                  </a:tcPr>
                </a:tc>
                <a:tc>
                  <a:txBody>
                    <a:bodyPr/>
                    <a:lstStyle/>
                    <a:p>
                      <a:endParaRPr lang="en-US" sz="3000" dirty="0"/>
                    </a:p>
                  </a:txBody>
                  <a:tcPr>
                    <a:lnL w="0">
                      <a:noFill/>
                    </a:lnL>
                    <a:lnR w="12700">
                      <a:solidFill>
                        <a:schemeClr val="tx1"/>
                      </a:solidFill>
                    </a:lnR>
                    <a:lnT w="0">
                      <a:noFill/>
                    </a:lnT>
                    <a:lnB w="0">
                      <a:noFill/>
                    </a:lnB>
                  </a:tcPr>
                </a:tc>
                <a:tc>
                  <a:txBody>
                    <a:bodyPr/>
                    <a:lstStyle/>
                    <a:p>
                      <a:r>
                        <a:rPr lang="en-US" sz="3000" b="1">
                          <a:solidFill>
                            <a:srgbClr val="FF0000"/>
                          </a:solidFill>
                        </a:rPr>
                        <a:t>B</a:t>
                      </a:r>
                    </a:p>
                  </a:txBody>
                  <a:tcPr>
                    <a:lnL w="12700">
                      <a:solidFill>
                        <a:schemeClr val="tx1"/>
                      </a:solidFill>
                    </a:lnL>
                  </a:tcPr>
                </a:tc>
                <a:tc>
                  <a:txBody>
                    <a:bodyPr/>
                    <a:lstStyle/>
                    <a:p>
                      <a:r>
                        <a:rPr lang="en-US" sz="3000">
                          <a:solidFill>
                            <a:srgbClr val="FF0000"/>
                          </a:solidFill>
                        </a:rPr>
                        <a:t>+</a:t>
                      </a:r>
                      <a:endParaRPr lang="en-US" sz="3000" dirty="0">
                        <a:solidFill>
                          <a:srgbClr val="FF0000"/>
                        </a:solidFill>
                      </a:endParaRPr>
                    </a:p>
                  </a:txBody>
                  <a:tcPr/>
                </a:tc>
                <a:extLst>
                  <a:ext uri="{0D108BD9-81ED-4DB2-BD59-A6C34878D82A}">
                    <a16:rowId xmlns:a16="http://schemas.microsoft.com/office/drawing/2014/main" val="3248476092"/>
                  </a:ext>
                </a:extLst>
              </a:tr>
              <a:tr h="344990">
                <a:tc>
                  <a:txBody>
                    <a:bodyPr/>
                    <a:lstStyle/>
                    <a:p>
                      <a:endParaRPr lang="en-US" sz="3000" dirty="0"/>
                    </a:p>
                  </a:txBody>
                  <a:tcPr>
                    <a:lnL w="0">
                      <a:noFill/>
                    </a:lnL>
                    <a:lnR w="0">
                      <a:noFill/>
                    </a:lnR>
                    <a:lnT w="0">
                      <a:noFill/>
                    </a:lnT>
                    <a:lnB w="12700">
                      <a:solidFill>
                        <a:schemeClr val="tx1"/>
                      </a:solidFill>
                    </a:lnB>
                  </a:tcPr>
                </a:tc>
                <a:tc>
                  <a:txBody>
                    <a:bodyPr/>
                    <a:lstStyle/>
                    <a:p>
                      <a:endParaRPr lang="en-US" sz="3000" dirty="0"/>
                    </a:p>
                  </a:txBody>
                  <a:tcPr>
                    <a:lnL w="0">
                      <a:noFill/>
                    </a:lnL>
                    <a:lnR w="12700">
                      <a:solidFill>
                        <a:schemeClr val="tx1"/>
                      </a:solidFill>
                    </a:lnR>
                    <a:lnT w="0">
                      <a:noFill/>
                    </a:lnT>
                    <a:lnB w="12700">
                      <a:solidFill>
                        <a:schemeClr val="tx1"/>
                      </a:solidFill>
                    </a:lnB>
                  </a:tcPr>
                </a:tc>
                <a:tc>
                  <a:txBody>
                    <a:bodyPr/>
                    <a:lstStyle/>
                    <a:p>
                      <a:r>
                        <a:rPr lang="en-US" sz="3000" b="1">
                          <a:solidFill>
                            <a:srgbClr val="FF0000"/>
                          </a:solidFill>
                        </a:rPr>
                        <a:t>E</a:t>
                      </a:r>
                    </a:p>
                  </a:txBody>
                  <a:tcPr>
                    <a:lnL w="12700">
                      <a:solidFill>
                        <a:schemeClr val="tx1"/>
                      </a:solidFill>
                    </a:lnL>
                  </a:tcPr>
                </a:tc>
                <a:tc>
                  <a:txBody>
                    <a:bodyPr/>
                    <a:lstStyle/>
                    <a:p>
                      <a:r>
                        <a:rPr lang="en-US" sz="3000">
                          <a:solidFill>
                            <a:srgbClr val="FF0000"/>
                          </a:solidFill>
                        </a:rPr>
                        <a:t>+</a:t>
                      </a:r>
                    </a:p>
                  </a:txBody>
                  <a:tcPr/>
                </a:tc>
                <a:extLst>
                  <a:ext uri="{0D108BD9-81ED-4DB2-BD59-A6C34878D82A}">
                    <a16:rowId xmlns:a16="http://schemas.microsoft.com/office/drawing/2014/main" val="1554540905"/>
                  </a:ext>
                </a:extLst>
              </a:tr>
              <a:tr h="344990">
                <a:tc>
                  <a:txBody>
                    <a:bodyPr/>
                    <a:lstStyle/>
                    <a:p>
                      <a:r>
                        <a:rPr lang="en-US" sz="3000" b="1"/>
                        <a:t>F</a:t>
                      </a:r>
                    </a:p>
                  </a:txBody>
                  <a:tcPr>
                    <a:lnT w="12700">
                      <a:solidFill>
                        <a:schemeClr val="tx1"/>
                      </a:solidFill>
                    </a:lnT>
                  </a:tcPr>
                </a:tc>
                <a:tc>
                  <a:txBody>
                    <a:bodyPr/>
                    <a:lstStyle/>
                    <a:p>
                      <a:pPr lvl="0">
                        <a:buNone/>
                      </a:pPr>
                      <a:r>
                        <a:rPr lang="en-US" sz="3000"/>
                        <a:t>-</a:t>
                      </a:r>
                      <a:endParaRPr lang="en-US" sz="3000" dirty="0"/>
                    </a:p>
                  </a:txBody>
                  <a:tcPr>
                    <a:lnR w="12700">
                      <a:solidFill>
                        <a:schemeClr val="tx1"/>
                      </a:solidFill>
                    </a:lnR>
                    <a:lnT w="12700">
                      <a:solidFill>
                        <a:schemeClr val="tx1"/>
                      </a:solidFill>
                    </a:lnT>
                  </a:tcPr>
                </a:tc>
                <a:tc>
                  <a:txBody>
                    <a:bodyPr/>
                    <a:lstStyle/>
                    <a:p>
                      <a:r>
                        <a:rPr lang="en-US" sz="3000" b="1"/>
                        <a:t>F</a:t>
                      </a:r>
                    </a:p>
                  </a:txBody>
                  <a:tcPr>
                    <a:lnL w="12700">
                      <a:solidFill>
                        <a:schemeClr val="tx1"/>
                      </a:solidFill>
                    </a:lnL>
                  </a:tcPr>
                </a:tc>
                <a:tc>
                  <a:txBody>
                    <a:bodyPr/>
                    <a:lstStyle/>
                    <a:p>
                      <a:r>
                        <a:rPr lang="en-US" sz="3000"/>
                        <a:t>-</a:t>
                      </a:r>
                      <a:endParaRPr lang="en-US" sz="3000" dirty="0"/>
                    </a:p>
                  </a:txBody>
                  <a:tcPr/>
                </a:tc>
                <a:extLst>
                  <a:ext uri="{0D108BD9-81ED-4DB2-BD59-A6C34878D82A}">
                    <a16:rowId xmlns:a16="http://schemas.microsoft.com/office/drawing/2014/main" val="2073261054"/>
                  </a:ext>
                </a:extLst>
              </a:tr>
              <a:tr h="344990">
                <a:tc>
                  <a:txBody>
                    <a:bodyPr/>
                    <a:lstStyle/>
                    <a:p>
                      <a:r>
                        <a:rPr lang="en-US" sz="3000" b="1"/>
                        <a:t>A</a:t>
                      </a:r>
                    </a:p>
                  </a:txBody>
                  <a:tcPr/>
                </a:tc>
                <a:tc>
                  <a:txBody>
                    <a:bodyPr/>
                    <a:lstStyle/>
                    <a:p>
                      <a:pPr lvl="0">
                        <a:buNone/>
                      </a:pPr>
                      <a:r>
                        <a:rPr lang="en-US" sz="3000"/>
                        <a:t>-</a:t>
                      </a:r>
                      <a:endParaRPr lang="en-US" sz="3000" dirty="0"/>
                    </a:p>
                  </a:txBody>
                  <a:tcPr/>
                </a:tc>
                <a:tc>
                  <a:txBody>
                    <a:bodyPr/>
                    <a:lstStyle/>
                    <a:p>
                      <a:r>
                        <a:rPr lang="en-US" sz="3000" b="1"/>
                        <a:t>A</a:t>
                      </a:r>
                    </a:p>
                  </a:txBody>
                  <a:tcPr/>
                </a:tc>
                <a:tc>
                  <a:txBody>
                    <a:bodyPr/>
                    <a:lstStyle/>
                    <a:p>
                      <a:r>
                        <a:rPr lang="en-US" sz="3000"/>
                        <a:t>-</a:t>
                      </a:r>
                      <a:endParaRPr lang="en-US" sz="3000" dirty="0"/>
                    </a:p>
                  </a:txBody>
                  <a:tcPr/>
                </a:tc>
                <a:extLst>
                  <a:ext uri="{0D108BD9-81ED-4DB2-BD59-A6C34878D82A}">
                    <a16:rowId xmlns:a16="http://schemas.microsoft.com/office/drawing/2014/main" val="1429114704"/>
                  </a:ext>
                </a:extLst>
              </a:tr>
              <a:tr h="344990">
                <a:tc>
                  <a:txBody>
                    <a:bodyPr/>
                    <a:lstStyle/>
                    <a:p>
                      <a:r>
                        <a:rPr lang="en-US" sz="3000" b="1"/>
                        <a:t>S</a:t>
                      </a:r>
                    </a:p>
                  </a:txBody>
                  <a:tcPr/>
                </a:tc>
                <a:tc>
                  <a:txBody>
                    <a:bodyPr/>
                    <a:lstStyle/>
                    <a:p>
                      <a:pPr lvl="0">
                        <a:buNone/>
                      </a:pPr>
                      <a:r>
                        <a:rPr lang="en-US" sz="3000"/>
                        <a:t>- </a:t>
                      </a:r>
                      <a:endParaRPr lang="en-US" sz="3000" dirty="0"/>
                    </a:p>
                  </a:txBody>
                  <a:tcPr/>
                </a:tc>
                <a:tc>
                  <a:txBody>
                    <a:bodyPr/>
                    <a:lstStyle/>
                    <a:p>
                      <a:pPr lvl="0">
                        <a:buNone/>
                      </a:pPr>
                      <a:r>
                        <a:rPr lang="en-US" sz="3000" b="1"/>
                        <a:t>S</a:t>
                      </a:r>
                    </a:p>
                  </a:txBody>
                  <a:tcPr/>
                </a:tc>
                <a:tc>
                  <a:txBody>
                    <a:bodyPr/>
                    <a:lstStyle/>
                    <a:p>
                      <a:r>
                        <a:rPr lang="en-US" sz="3000"/>
                        <a:t>-</a:t>
                      </a:r>
                      <a:endParaRPr lang="en-US" sz="3000" dirty="0"/>
                    </a:p>
                  </a:txBody>
                  <a:tcPr/>
                </a:tc>
                <a:extLst>
                  <a:ext uri="{0D108BD9-81ED-4DB2-BD59-A6C34878D82A}">
                    <a16:rowId xmlns:a16="http://schemas.microsoft.com/office/drawing/2014/main" val="2730043886"/>
                  </a:ext>
                </a:extLst>
              </a:tr>
              <a:tr h="922064">
                <a:tc>
                  <a:txBody>
                    <a:bodyPr/>
                    <a:lstStyle/>
                    <a:p>
                      <a:r>
                        <a:rPr lang="en-US" sz="3000" b="1"/>
                        <a:t>T</a:t>
                      </a:r>
                    </a:p>
                  </a:txBody>
                  <a:tcPr/>
                </a:tc>
                <a:tc>
                  <a:txBody>
                    <a:bodyPr/>
                    <a:lstStyle/>
                    <a:p>
                      <a:r>
                        <a:rPr lang="en-US" sz="3000" dirty="0"/>
                        <a:t>Symptoms identified – refer to stroke team </a:t>
                      </a:r>
                    </a:p>
                  </a:txBody>
                  <a:tcPr/>
                </a:tc>
                <a:tc>
                  <a:txBody>
                    <a:bodyPr/>
                    <a:lstStyle/>
                    <a:p>
                      <a:r>
                        <a:rPr lang="en-US" sz="3000" b="1"/>
                        <a:t>T</a:t>
                      </a:r>
                    </a:p>
                  </a:txBody>
                  <a:tcPr/>
                </a:tc>
                <a:tc>
                  <a:txBody>
                    <a:bodyPr/>
                    <a:lstStyle/>
                    <a:p>
                      <a:pPr lvl="0">
                        <a:buNone/>
                      </a:pPr>
                      <a:r>
                        <a:rPr lang="en-US" sz="3000" b="0" i="0" u="none" strike="noStrike" noProof="0" dirty="0">
                          <a:solidFill>
                            <a:srgbClr val="000000"/>
                          </a:solidFill>
                          <a:latin typeface="Aptos"/>
                        </a:rPr>
                        <a:t>Symptoms identified – refer to stroke team </a:t>
                      </a:r>
                      <a:endParaRPr lang="en-US" dirty="0"/>
                    </a:p>
                  </a:txBody>
                  <a:tcPr/>
                </a:tc>
                <a:extLst>
                  <a:ext uri="{0D108BD9-81ED-4DB2-BD59-A6C34878D82A}">
                    <a16:rowId xmlns:a16="http://schemas.microsoft.com/office/drawing/2014/main" val="353375660"/>
                  </a:ext>
                </a:extLst>
              </a:tr>
            </a:tbl>
          </a:graphicData>
        </a:graphic>
      </p:graphicFrame>
      <p:sp>
        <p:nvSpPr>
          <p:cNvPr id="8" name="TextBox 7">
            <a:extLst>
              <a:ext uri="{FF2B5EF4-FFF2-40B4-BE49-F238E27FC236}">
                <a16:creationId xmlns:a16="http://schemas.microsoft.com/office/drawing/2014/main" id="{1689884A-60A7-1ED2-EBDB-A0EDB9D28841}"/>
              </a:ext>
            </a:extLst>
          </p:cNvPr>
          <p:cNvSpPr txBox="1"/>
          <p:nvPr/>
        </p:nvSpPr>
        <p:spPr>
          <a:xfrm>
            <a:off x="455084" y="4963584"/>
            <a:ext cx="11662833"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gn="l" rtl="0">
              <a:buFont typeface=""/>
              <a:buChar char="•"/>
            </a:pPr>
            <a:r>
              <a:rPr lang="en-US" sz="2800" b="1" i="0" u="none" strike="noStrike" baseline="0">
                <a:solidFill>
                  <a:srgbClr val="000000"/>
                </a:solidFill>
                <a:latin typeface="Aptos"/>
                <a:ea typeface="Arial"/>
                <a:cs typeface="Arial"/>
              </a:rPr>
              <a:t>Imaging:</a:t>
            </a:r>
            <a:r>
              <a:rPr lang="en-US" sz="2800" b="0" i="0" u="none" strike="noStrike" baseline="0">
                <a:solidFill>
                  <a:srgbClr val="000000"/>
                </a:solidFill>
                <a:latin typeface="Aptos"/>
                <a:ea typeface="Arial"/>
                <a:cs typeface="Arial"/>
              </a:rPr>
              <a:t> CTA reveals a </a:t>
            </a:r>
            <a:r>
              <a:rPr lang="en-US" sz="2800" b="1" i="0" u="none" strike="noStrike" baseline="0">
                <a:solidFill>
                  <a:srgbClr val="000000"/>
                </a:solidFill>
                <a:latin typeface="Aptos"/>
                <a:ea typeface="Arial"/>
                <a:cs typeface="Arial"/>
              </a:rPr>
              <a:t>basilar artery thrombus</a:t>
            </a:r>
            <a:r>
              <a:rPr lang="en-US" sz="2800" b="0" i="0" u="none" strike="noStrike" baseline="0">
                <a:solidFill>
                  <a:srgbClr val="000000"/>
                </a:solidFill>
                <a:latin typeface="Aptos"/>
                <a:ea typeface="Arial"/>
                <a:cs typeface="Arial"/>
              </a:rPr>
              <a:t>.</a:t>
            </a:r>
            <a:r>
              <a:rPr lang="en-US" sz="2800" b="0" i="0">
                <a:solidFill>
                  <a:srgbClr val="000000"/>
                </a:solidFill>
                <a:latin typeface="Aptos"/>
                <a:ea typeface="Arial"/>
                <a:cs typeface="Arial"/>
              </a:rPr>
              <a:t>​</a:t>
            </a:r>
          </a:p>
          <a:p>
            <a:pPr algn="l" rtl="0"/>
            <a:r>
              <a:rPr lang="en-US" sz="2800" b="0" i="0">
                <a:solidFill>
                  <a:srgbClr val="000000"/>
                </a:solidFill>
                <a:latin typeface="Aptos"/>
                <a:ea typeface="Arial"/>
                <a:cs typeface="Arial"/>
              </a:rPr>
              <a:t>​</a:t>
            </a:r>
          </a:p>
          <a:p>
            <a:pPr algn="ctr" rtl="0"/>
            <a:r>
              <a:rPr lang="en-US" sz="2800" b="1" i="0" u="none" strike="noStrike" baseline="0">
                <a:solidFill>
                  <a:srgbClr val="0070C0"/>
                </a:solidFill>
                <a:latin typeface="Aptos"/>
                <a:ea typeface="Arial"/>
                <a:cs typeface="Arial"/>
              </a:rPr>
              <a:t>FAST </a:t>
            </a:r>
            <a:r>
              <a:rPr lang="en-US" sz="2800" b="0" i="0" u="none" strike="noStrike" baseline="0">
                <a:solidFill>
                  <a:srgbClr val="000000"/>
                </a:solidFill>
                <a:latin typeface="Aptos"/>
                <a:ea typeface="Arial"/>
                <a:cs typeface="Arial"/>
              </a:rPr>
              <a:t>misses approximately 40% posterior circulation strokes</a:t>
            </a:r>
            <a:r>
              <a:rPr lang="en-US" sz="2800" b="0" i="0">
                <a:solidFill>
                  <a:srgbClr val="000000"/>
                </a:solidFill>
                <a:latin typeface="Aptos"/>
                <a:ea typeface="Arial"/>
                <a:cs typeface="Arial"/>
              </a:rPr>
              <a:t>​</a:t>
            </a:r>
          </a:p>
          <a:p>
            <a:pPr algn="ctr" rtl="0"/>
            <a:r>
              <a:rPr lang="en-US" sz="2800" b="1" i="0" u="none" strike="noStrike" baseline="0">
                <a:solidFill>
                  <a:srgbClr val="0070C0"/>
                </a:solidFill>
                <a:latin typeface="Aptos"/>
                <a:ea typeface="Arial"/>
                <a:cs typeface="Arial"/>
              </a:rPr>
              <a:t>BEFAST</a:t>
            </a:r>
            <a:r>
              <a:rPr lang="en-US" sz="2800" b="0" i="0" u="none" strike="noStrike" baseline="0">
                <a:solidFill>
                  <a:srgbClr val="000000"/>
                </a:solidFill>
                <a:latin typeface="Aptos"/>
                <a:ea typeface="Arial"/>
                <a:cs typeface="Arial"/>
              </a:rPr>
              <a:t> – saves more lives</a:t>
            </a:r>
          </a:p>
          <a:p>
            <a:pPr algn="ctr"/>
            <a:endParaRPr lang="en-GB"/>
          </a:p>
        </p:txBody>
      </p:sp>
    </p:spTree>
    <p:extLst>
      <p:ext uri="{BB962C8B-B14F-4D97-AF65-F5344CB8AC3E}">
        <p14:creationId xmlns:p14="http://schemas.microsoft.com/office/powerpoint/2010/main" val="2945363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368C1-14D3-E70C-A850-413D0EF32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DB911-3F8D-025B-0ADE-24D4CA4CA7E5}"/>
              </a:ext>
            </a:extLst>
          </p:cNvPr>
          <p:cNvSpPr>
            <a:spLocks noGrp="1"/>
          </p:cNvSpPr>
          <p:nvPr>
            <p:ph type="title"/>
          </p:nvPr>
        </p:nvSpPr>
        <p:spPr/>
        <p:txBody>
          <a:bodyPr/>
          <a:lstStyle/>
          <a:p>
            <a:r>
              <a:rPr lang="en-US"/>
              <a:t>Outcome Clinical Scenario 2a </a:t>
            </a:r>
          </a:p>
        </p:txBody>
      </p:sp>
      <p:sp>
        <p:nvSpPr>
          <p:cNvPr id="3" name="Content Placeholder 2">
            <a:extLst>
              <a:ext uri="{FF2B5EF4-FFF2-40B4-BE49-F238E27FC236}">
                <a16:creationId xmlns:a16="http://schemas.microsoft.com/office/drawing/2014/main" id="{54CCF2F6-F5B7-7CB7-9BCA-556F96D0D826}"/>
              </a:ext>
            </a:extLst>
          </p:cNvPr>
          <p:cNvSpPr>
            <a:spLocks noGrp="1"/>
          </p:cNvSpPr>
          <p:nvPr>
            <p:ph idx="1"/>
          </p:nvPr>
        </p:nvSpPr>
        <p:spPr>
          <a:xfrm>
            <a:off x="838200" y="1530657"/>
            <a:ext cx="10515600" cy="4965854"/>
          </a:xfrm>
        </p:spPr>
        <p:txBody>
          <a:bodyPr vert="horz" lIns="91440" tIns="45720" rIns="91440" bIns="45720" rtlCol="0" anchor="t">
            <a:normAutofit/>
          </a:bodyPr>
          <a:lstStyle/>
          <a:p>
            <a:pPr>
              <a:buNone/>
            </a:pPr>
            <a:r>
              <a:rPr lang="en-US" sz="3000" b="1" dirty="0">
                <a:latin typeface="Aptos"/>
                <a:cs typeface="Segoe UI"/>
              </a:rPr>
              <a:t> </a:t>
            </a:r>
          </a:p>
          <a:p>
            <a:r>
              <a:rPr lang="en-US" sz="3000">
                <a:latin typeface="Aptos"/>
                <a:cs typeface="Segoe UI"/>
              </a:rPr>
              <a:t>No-one noticed that this was a serious stroke, he was not referred to the stroke team for assessment. </a:t>
            </a:r>
            <a:endParaRPr lang="en-US" sz="3000" dirty="0">
              <a:latin typeface="Aptos"/>
              <a:cs typeface="Segoe UI"/>
            </a:endParaRPr>
          </a:p>
          <a:p>
            <a:r>
              <a:rPr lang="en-US" sz="3000">
                <a:latin typeface="Aptos"/>
                <a:cs typeface="Segoe UI"/>
              </a:rPr>
              <a:t>The patient never regained consciousness and died.</a:t>
            </a:r>
            <a:endParaRPr lang="en-US" sz="3000"/>
          </a:p>
          <a:p>
            <a:pPr marL="0" indent="0">
              <a:buNone/>
            </a:pPr>
            <a:endParaRPr lang="en-US" sz="3000" b="1" dirty="0">
              <a:cs typeface="Segoe UI"/>
            </a:endParaRPr>
          </a:p>
          <a:p>
            <a:pPr>
              <a:buNone/>
            </a:pPr>
            <a:endParaRPr lang="en-US" dirty="0">
              <a:cs typeface="Segoe UI"/>
            </a:endParaRPr>
          </a:p>
          <a:p>
            <a:pPr>
              <a:buNone/>
            </a:pPr>
            <a:endParaRPr lang="en-US" dirty="0">
              <a:cs typeface="Segoe UI"/>
            </a:endParaRPr>
          </a:p>
          <a:p>
            <a:pPr marL="0" indent="0">
              <a:buNone/>
            </a:pPr>
            <a:endParaRPr lang="en-US" sz="3000" b="1">
              <a:cs typeface="Segoe UI"/>
            </a:endParaRPr>
          </a:p>
          <a:p>
            <a:pPr marL="0" indent="0">
              <a:buNone/>
            </a:pPr>
            <a:endParaRPr lang="en-US" sz="3000">
              <a:cs typeface="Segoe UI"/>
            </a:endParaRPr>
          </a:p>
          <a:p>
            <a:pPr>
              <a:buNone/>
            </a:pPr>
            <a:endParaRPr lang="en-US" sz="3000" b="1">
              <a:cs typeface="Segoe UI"/>
            </a:endParaRPr>
          </a:p>
        </p:txBody>
      </p:sp>
      <p:pic>
        <p:nvPicPr>
          <p:cNvPr id="5" name="Picture 4" descr="Premium Vector | Tombstone in grassy grave Gravestone in cemetery ...">
            <a:extLst>
              <a:ext uri="{FF2B5EF4-FFF2-40B4-BE49-F238E27FC236}">
                <a16:creationId xmlns:a16="http://schemas.microsoft.com/office/drawing/2014/main" id="{7768C329-B4FC-F4F4-355D-9DF200020760}"/>
              </a:ext>
            </a:extLst>
          </p:cNvPr>
          <p:cNvPicPr>
            <a:picLocks noChangeAspect="1"/>
          </p:cNvPicPr>
          <p:nvPr/>
        </p:nvPicPr>
        <p:blipFill>
          <a:blip r:embed="rId3"/>
          <a:stretch>
            <a:fillRect/>
          </a:stretch>
        </p:blipFill>
        <p:spPr>
          <a:xfrm>
            <a:off x="4441658" y="3719763"/>
            <a:ext cx="3308686" cy="2195764"/>
          </a:xfrm>
          <a:prstGeom prst="rect">
            <a:avLst/>
          </a:prstGeom>
        </p:spPr>
      </p:pic>
    </p:spTree>
    <p:extLst>
      <p:ext uri="{BB962C8B-B14F-4D97-AF65-F5344CB8AC3E}">
        <p14:creationId xmlns:p14="http://schemas.microsoft.com/office/powerpoint/2010/main" val="2067057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14C5-FB16-FE69-5291-8E7F4E157D94}"/>
              </a:ext>
            </a:extLst>
          </p:cNvPr>
          <p:cNvSpPr>
            <a:spLocks noGrp="1"/>
          </p:cNvSpPr>
          <p:nvPr>
            <p:ph type="title"/>
          </p:nvPr>
        </p:nvSpPr>
        <p:spPr>
          <a:xfrm>
            <a:off x="1035443" y="423891"/>
            <a:ext cx="8958080" cy="1097620"/>
          </a:xfrm>
        </p:spPr>
        <p:txBody>
          <a:bodyPr anchor="b">
            <a:normAutofit/>
          </a:bodyPr>
          <a:lstStyle/>
          <a:p>
            <a:r>
              <a:rPr lang="en-US"/>
              <a:t>Outcome Clinical Scenario 2b</a:t>
            </a:r>
          </a:p>
        </p:txBody>
      </p:sp>
      <p:sp>
        <p:nvSpPr>
          <p:cNvPr id="3" name="Content Placeholder 2">
            <a:extLst>
              <a:ext uri="{FF2B5EF4-FFF2-40B4-BE49-F238E27FC236}">
                <a16:creationId xmlns:a16="http://schemas.microsoft.com/office/drawing/2014/main" id="{8F5375C8-8FB6-2264-2E42-4AD7DADEE54D}"/>
              </a:ext>
            </a:extLst>
          </p:cNvPr>
          <p:cNvSpPr>
            <a:spLocks noGrp="1"/>
          </p:cNvSpPr>
          <p:nvPr>
            <p:ph idx="1"/>
          </p:nvPr>
        </p:nvSpPr>
        <p:spPr>
          <a:xfrm>
            <a:off x="389860" y="1972559"/>
            <a:ext cx="6661495" cy="3945248"/>
          </a:xfrm>
        </p:spPr>
        <p:txBody>
          <a:bodyPr vert="horz" lIns="91440" tIns="45720" rIns="91440" bIns="45720" rtlCol="0" anchor="t">
            <a:noAutofit/>
          </a:bodyPr>
          <a:lstStyle/>
          <a:p>
            <a:r>
              <a:rPr lang="en-US" dirty="0"/>
              <a:t>The triage nurse applied BEFAST and alerted the stroke team immediately. </a:t>
            </a:r>
          </a:p>
          <a:p>
            <a:r>
              <a:rPr lang="en-US"/>
              <a:t>The patient was given clot busting medication and had mechanical clot retrieval</a:t>
            </a:r>
            <a:endParaRPr lang="en-US" dirty="0"/>
          </a:p>
          <a:p>
            <a:r>
              <a:rPr lang="en-US"/>
              <a:t>He was discharged home on Day 3 and went on to live a full and independent life. </a:t>
            </a:r>
            <a:endParaRPr lang="en-GB"/>
          </a:p>
        </p:txBody>
      </p:sp>
      <p:pic>
        <p:nvPicPr>
          <p:cNvPr id="4" name="Picture 3" descr="A group of people running on a hill&#10;&#10;AI-generated content may be incorrect.">
            <a:extLst>
              <a:ext uri="{FF2B5EF4-FFF2-40B4-BE49-F238E27FC236}">
                <a16:creationId xmlns:a16="http://schemas.microsoft.com/office/drawing/2014/main" id="{93E84E79-CE3D-2A5B-9DF4-88AE112DACE2}"/>
              </a:ext>
            </a:extLst>
          </p:cNvPr>
          <p:cNvPicPr>
            <a:picLocks noChangeAspect="1"/>
          </p:cNvPicPr>
          <p:nvPr/>
        </p:nvPicPr>
        <p:blipFill>
          <a:blip r:embed="rId3"/>
          <a:srcRect l="5884" r="-1" b="-1"/>
          <a:stretch>
            <a:fillRect/>
          </a:stretch>
        </p:blipFill>
        <p:spPr>
          <a:xfrm>
            <a:off x="7048501" y="1970904"/>
            <a:ext cx="4662896" cy="3656025"/>
          </a:xfrm>
          <a:prstGeom prst="rect">
            <a:avLst/>
          </a:prstGeom>
        </p:spPr>
      </p:pic>
      <p:grpSp>
        <p:nvGrpSpPr>
          <p:cNvPr id="16" name="Group 15">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6487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C765A-93F6-6154-0997-AB2B454EA5D7}"/>
              </a:ext>
            </a:extLst>
          </p:cNvPr>
          <p:cNvSpPr>
            <a:spLocks noGrp="1"/>
          </p:cNvSpPr>
          <p:nvPr>
            <p:ph type="title"/>
          </p:nvPr>
        </p:nvSpPr>
        <p:spPr/>
        <p:txBody>
          <a:bodyPr/>
          <a:lstStyle/>
          <a:p>
            <a:r>
              <a:rPr lang="en-US"/>
              <a:t>Clinical Scenario 3</a:t>
            </a:r>
          </a:p>
        </p:txBody>
      </p:sp>
      <p:sp>
        <p:nvSpPr>
          <p:cNvPr id="3" name="Content Placeholder 2">
            <a:extLst>
              <a:ext uri="{FF2B5EF4-FFF2-40B4-BE49-F238E27FC236}">
                <a16:creationId xmlns:a16="http://schemas.microsoft.com/office/drawing/2014/main" id="{74921F07-3004-AE9C-00E3-C25CC0F0F3D9}"/>
              </a:ext>
            </a:extLst>
          </p:cNvPr>
          <p:cNvSpPr>
            <a:spLocks noGrp="1"/>
          </p:cNvSpPr>
          <p:nvPr>
            <p:ph idx="1"/>
          </p:nvPr>
        </p:nvSpPr>
        <p:spPr>
          <a:xfrm>
            <a:off x="1026226" y="1459469"/>
            <a:ext cx="10515600" cy="4351338"/>
          </a:xfrm>
        </p:spPr>
        <p:txBody>
          <a:bodyPr vert="horz" lIns="91440" tIns="45720" rIns="91440" bIns="45720" rtlCol="0" anchor="t">
            <a:noAutofit/>
          </a:bodyPr>
          <a:lstStyle/>
          <a:p>
            <a:pPr marL="0" indent="0">
              <a:buNone/>
            </a:pPr>
            <a:r>
              <a:rPr lang="en-US" sz="3000" dirty="0">
                <a:latin typeface="Aptos"/>
                <a:cs typeface="Segoe UI"/>
              </a:rPr>
              <a:t>A 72‑year‑old female reports sudden </a:t>
            </a:r>
            <a:r>
              <a:rPr lang="en-US" sz="3000" b="1" dirty="0">
                <a:latin typeface="Aptos"/>
                <a:cs typeface="Segoe UI"/>
              </a:rPr>
              <a:t>loss of vision on the right side</a:t>
            </a:r>
            <a:r>
              <a:rPr lang="en-US" sz="3000" dirty="0">
                <a:latin typeface="Aptos"/>
                <a:cs typeface="Segoe UI"/>
              </a:rPr>
              <a:t>, symptoms started 3 days ago.</a:t>
            </a:r>
            <a:endParaRPr lang="en-US" sz="3000" dirty="0">
              <a:latin typeface="Aptos"/>
            </a:endParaRPr>
          </a:p>
          <a:p>
            <a:pPr marL="0" indent="0">
              <a:buNone/>
            </a:pPr>
            <a:r>
              <a:rPr lang="en-US" sz="3000">
                <a:latin typeface="Aptos"/>
                <a:cs typeface="Segoe UI"/>
              </a:rPr>
              <a:t>No drooping</a:t>
            </a:r>
            <a:endParaRPr lang="en-US" sz="3000">
              <a:latin typeface="Aptos"/>
            </a:endParaRPr>
          </a:p>
          <a:p>
            <a:pPr marL="0" indent="0">
              <a:buNone/>
            </a:pPr>
            <a:r>
              <a:rPr lang="en-US" sz="3000">
                <a:latin typeface="Aptos"/>
                <a:cs typeface="Segoe UI"/>
              </a:rPr>
              <a:t>No limb weakness</a:t>
            </a:r>
            <a:endParaRPr lang="en-US" sz="3000">
              <a:latin typeface="Aptos"/>
            </a:endParaRPr>
          </a:p>
          <a:p>
            <a:pPr marL="0" indent="0">
              <a:buNone/>
            </a:pPr>
            <a:r>
              <a:rPr lang="en-US" sz="3000">
                <a:latin typeface="Aptos"/>
                <a:cs typeface="Segoe UI"/>
              </a:rPr>
              <a:t>Speech intact</a:t>
            </a:r>
            <a:endParaRPr lang="en-US" sz="3000">
              <a:latin typeface="Aptos"/>
            </a:endParaRPr>
          </a:p>
          <a:p>
            <a:pPr marL="0" indent="0">
              <a:buNone/>
            </a:pPr>
            <a:endParaRPr lang="en-US" sz="3000" dirty="0"/>
          </a:p>
          <a:p>
            <a:pPr marL="0" indent="0">
              <a:buNone/>
            </a:pPr>
            <a:r>
              <a:rPr lang="en-US" sz="3000" b="1"/>
              <a:t>Task :</a:t>
            </a:r>
            <a:endParaRPr lang="en-US"/>
          </a:p>
          <a:p>
            <a:pPr marL="0" indent="0">
              <a:buNone/>
            </a:pPr>
            <a:r>
              <a:rPr lang="en-US" sz="3000"/>
              <a:t>3a) Apply the </a:t>
            </a:r>
            <a:r>
              <a:rPr lang="en-US" sz="3000">
                <a:solidFill>
                  <a:srgbClr val="0070C0"/>
                </a:solidFill>
              </a:rPr>
              <a:t>FAST </a:t>
            </a:r>
            <a:r>
              <a:rPr lang="en-US" sz="3000"/>
              <a:t>test and record your answer </a:t>
            </a:r>
            <a:endParaRPr lang="en-US"/>
          </a:p>
          <a:p>
            <a:pPr marL="0" indent="0">
              <a:buNone/>
            </a:pPr>
            <a:r>
              <a:rPr lang="en-US" sz="3000"/>
              <a:t>3b)Apply the </a:t>
            </a:r>
            <a:r>
              <a:rPr lang="en-US" sz="3000">
                <a:solidFill>
                  <a:srgbClr val="0070C0"/>
                </a:solidFill>
              </a:rPr>
              <a:t>BEFAST </a:t>
            </a:r>
            <a:r>
              <a:rPr lang="en-US" sz="3000"/>
              <a:t>test and record your answer </a:t>
            </a:r>
            <a:endParaRPr lang="en-US"/>
          </a:p>
          <a:p>
            <a:pPr>
              <a:buNone/>
            </a:pPr>
            <a:endParaRPr lang="en-US" sz="3000" b="1" dirty="0">
              <a:latin typeface="Aptos"/>
              <a:cs typeface="Segoe UI"/>
            </a:endParaRPr>
          </a:p>
          <a:p>
            <a:pPr marL="0" indent="0">
              <a:buNone/>
            </a:pPr>
            <a:endParaRPr lang="en-US"/>
          </a:p>
        </p:txBody>
      </p:sp>
      <p:pic>
        <p:nvPicPr>
          <p:cNvPr id="7" name="Picture 6" descr="A person and two children sitting on a bench&#10;&#10;AI-generated content may be incorrect.">
            <a:extLst>
              <a:ext uri="{FF2B5EF4-FFF2-40B4-BE49-F238E27FC236}">
                <a16:creationId xmlns:a16="http://schemas.microsoft.com/office/drawing/2014/main" id="{0CC29328-A383-79F5-BE48-F6E8AFA02416}"/>
              </a:ext>
            </a:extLst>
          </p:cNvPr>
          <p:cNvPicPr>
            <a:picLocks noChangeAspect="1"/>
          </p:cNvPicPr>
          <p:nvPr/>
        </p:nvPicPr>
        <p:blipFill>
          <a:blip r:embed="rId3"/>
          <a:stretch>
            <a:fillRect/>
          </a:stretch>
        </p:blipFill>
        <p:spPr>
          <a:xfrm>
            <a:off x="7425620" y="2465917"/>
            <a:ext cx="3426177" cy="2328334"/>
          </a:xfrm>
          <a:prstGeom prst="rect">
            <a:avLst/>
          </a:prstGeom>
        </p:spPr>
      </p:pic>
    </p:spTree>
    <p:extLst>
      <p:ext uri="{BB962C8B-B14F-4D97-AF65-F5344CB8AC3E}">
        <p14:creationId xmlns:p14="http://schemas.microsoft.com/office/powerpoint/2010/main" val="939710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1EDDA-9674-CAA8-E028-C550193AC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D8235-C303-9E9C-FBD1-192FCCB1E815}"/>
              </a:ext>
            </a:extLst>
          </p:cNvPr>
          <p:cNvSpPr>
            <a:spLocks noGrp="1"/>
          </p:cNvSpPr>
          <p:nvPr>
            <p:ph type="title"/>
          </p:nvPr>
        </p:nvSpPr>
        <p:spPr/>
        <p:txBody>
          <a:bodyPr/>
          <a:lstStyle/>
          <a:p>
            <a:r>
              <a:rPr lang="en-US"/>
              <a:t>Learning Objectives : </a:t>
            </a:r>
          </a:p>
        </p:txBody>
      </p:sp>
      <p:sp>
        <p:nvSpPr>
          <p:cNvPr id="3" name="Content Placeholder 2">
            <a:extLst>
              <a:ext uri="{FF2B5EF4-FFF2-40B4-BE49-F238E27FC236}">
                <a16:creationId xmlns:a16="http://schemas.microsoft.com/office/drawing/2014/main" id="{12E2C1A6-931C-46CA-7473-B7CE58139625}"/>
              </a:ext>
            </a:extLst>
          </p:cNvPr>
          <p:cNvSpPr>
            <a:spLocks noGrp="1"/>
          </p:cNvSpPr>
          <p:nvPr>
            <p:ph idx="1"/>
          </p:nvPr>
        </p:nvSpPr>
        <p:spPr/>
        <p:txBody>
          <a:bodyPr vert="horz" lIns="91440" tIns="45720" rIns="91440" bIns="45720" rtlCol="0" anchor="t">
            <a:normAutofit/>
          </a:bodyPr>
          <a:lstStyle/>
          <a:p>
            <a:pPr marL="0" indent="0">
              <a:buNone/>
            </a:pPr>
            <a:r>
              <a:rPr lang="en-US" sz="3000">
                <a:highlight>
                  <a:srgbClr val="FFFFFF"/>
                </a:highlight>
              </a:rPr>
              <a:t>By the end of this session participants will be able to:</a:t>
            </a:r>
            <a:br>
              <a:rPr lang="en-US" sz="3000" dirty="0">
                <a:highlight>
                  <a:srgbClr val="FFFFFF"/>
                </a:highlight>
              </a:rPr>
            </a:br>
            <a:endParaRPr lang="en-US" sz="3000"/>
          </a:p>
          <a:p>
            <a:r>
              <a:rPr lang="en-US" sz="3000" dirty="0" err="1">
                <a:highlight>
                  <a:srgbClr val="FFFFFF"/>
                </a:highlight>
              </a:rPr>
              <a:t>Recognise</a:t>
            </a:r>
            <a:r>
              <a:rPr lang="en-US" sz="3000" dirty="0">
                <a:highlight>
                  <a:srgbClr val="FFFFFF"/>
                </a:highlight>
              </a:rPr>
              <a:t> symptoms of stroke or TIA</a:t>
            </a:r>
          </a:p>
          <a:p>
            <a:r>
              <a:rPr lang="en-US" sz="3000">
                <a:highlight>
                  <a:srgbClr val="FFFFFF"/>
                </a:highlight>
              </a:rPr>
              <a:t>Apply </a:t>
            </a:r>
            <a:r>
              <a:rPr lang="en-US" sz="3000">
                <a:solidFill>
                  <a:srgbClr val="0070C0"/>
                </a:solidFill>
                <a:highlight>
                  <a:srgbClr val="FFFFFF"/>
                </a:highlight>
              </a:rPr>
              <a:t>BEFAST</a:t>
            </a:r>
            <a:r>
              <a:rPr lang="en-US" sz="3000">
                <a:highlight>
                  <a:srgbClr val="FFFFFF"/>
                </a:highlight>
              </a:rPr>
              <a:t> stroke assessment tool to daily practice</a:t>
            </a:r>
            <a:endParaRPr lang="en-US" sz="3000">
              <a:solidFill>
                <a:srgbClr val="0070C0"/>
              </a:solidFill>
              <a:highlight>
                <a:srgbClr val="FFFFFF"/>
              </a:highlight>
            </a:endParaRPr>
          </a:p>
          <a:p>
            <a:r>
              <a:rPr lang="en-US" sz="3000" dirty="0">
                <a:highlight>
                  <a:srgbClr val="FFFFFF"/>
                </a:highlight>
              </a:rPr>
              <a:t>Identify red flag stroke presentations</a:t>
            </a:r>
          </a:p>
          <a:p>
            <a:r>
              <a:rPr lang="en-US" sz="3000">
                <a:highlight>
                  <a:srgbClr val="FFFFFF"/>
                </a:highlight>
              </a:rPr>
              <a:t>Know when and how to refer</a:t>
            </a:r>
          </a:p>
          <a:p>
            <a:r>
              <a:rPr lang="en-US" sz="3000" dirty="0">
                <a:highlight>
                  <a:srgbClr val="FFFFFF"/>
                </a:highlight>
              </a:rPr>
              <a:t>Understand </a:t>
            </a:r>
            <a:r>
              <a:rPr lang="en-US" sz="3000">
                <a:highlight>
                  <a:srgbClr val="FFFFFF"/>
                </a:highlight>
              </a:rPr>
              <a:t>why early</a:t>
            </a:r>
            <a:r>
              <a:rPr lang="en-US" sz="3000" dirty="0">
                <a:highlight>
                  <a:srgbClr val="FFFFFF"/>
                </a:highlight>
              </a:rPr>
              <a:t> recognition is vital</a:t>
            </a:r>
          </a:p>
          <a:p>
            <a:endParaRPr lang="en-US"/>
          </a:p>
        </p:txBody>
      </p:sp>
      <p:pic>
        <p:nvPicPr>
          <p:cNvPr id="4" name="Picture 3" descr="A black graduation cap and yellow tassel&#10;&#10;AI-generated content may be incorrect.">
            <a:extLst>
              <a:ext uri="{FF2B5EF4-FFF2-40B4-BE49-F238E27FC236}">
                <a16:creationId xmlns:a16="http://schemas.microsoft.com/office/drawing/2014/main" id="{845BA25E-BF13-6EDD-E123-B7B43F9274E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8926621" y="4547731"/>
            <a:ext cx="2679004" cy="1405525"/>
          </a:xfrm>
          <a:prstGeom prst="rect">
            <a:avLst/>
          </a:prstGeom>
        </p:spPr>
      </p:pic>
    </p:spTree>
    <p:extLst>
      <p:ext uri="{BB962C8B-B14F-4D97-AF65-F5344CB8AC3E}">
        <p14:creationId xmlns:p14="http://schemas.microsoft.com/office/powerpoint/2010/main" val="829409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C97E0-7C14-F7EB-F3F6-A3C5AEEF8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F2C984-A7BE-47DA-480C-4A55FBE471E5}"/>
              </a:ext>
            </a:extLst>
          </p:cNvPr>
          <p:cNvSpPr>
            <a:spLocks noGrp="1"/>
          </p:cNvSpPr>
          <p:nvPr>
            <p:ph type="title"/>
          </p:nvPr>
        </p:nvSpPr>
        <p:spPr/>
        <p:txBody>
          <a:bodyPr/>
          <a:lstStyle/>
          <a:p>
            <a:r>
              <a:rPr lang="en-GB" dirty="0"/>
              <a:t>Clinical Scenar</a:t>
            </a:r>
            <a:r>
              <a:rPr lang="en-GB"/>
              <a:t>io 3</a:t>
            </a:r>
          </a:p>
        </p:txBody>
      </p:sp>
      <p:graphicFrame>
        <p:nvGraphicFramePr>
          <p:cNvPr id="5" name="Table 4">
            <a:extLst>
              <a:ext uri="{FF2B5EF4-FFF2-40B4-BE49-F238E27FC236}">
                <a16:creationId xmlns:a16="http://schemas.microsoft.com/office/drawing/2014/main" id="{E56BE8FA-4CB7-BB4B-3DB4-10D5CF9D074B}"/>
              </a:ext>
            </a:extLst>
          </p:cNvPr>
          <p:cNvGraphicFramePr>
            <a:graphicFrameLocks noGrp="1"/>
          </p:cNvGraphicFramePr>
          <p:nvPr>
            <p:extLst>
              <p:ext uri="{D42A27DB-BD31-4B8C-83A1-F6EECF244321}">
                <p14:modId xmlns:p14="http://schemas.microsoft.com/office/powerpoint/2010/main" val="3075892281"/>
              </p:ext>
            </p:extLst>
          </p:nvPr>
        </p:nvGraphicFramePr>
        <p:xfrm>
          <a:off x="3487217" y="1229600"/>
          <a:ext cx="8613978" cy="3749040"/>
        </p:xfrm>
        <a:graphic>
          <a:graphicData uri="http://schemas.openxmlformats.org/drawingml/2006/table">
            <a:tbl>
              <a:tblPr firstRow="1" bandRow="1">
                <a:tableStyleId>{5940675A-B579-460E-94D1-54222C63F5DA}</a:tableStyleId>
              </a:tblPr>
              <a:tblGrid>
                <a:gridCol w="673938">
                  <a:extLst>
                    <a:ext uri="{9D8B030D-6E8A-4147-A177-3AD203B41FA5}">
                      <a16:colId xmlns:a16="http://schemas.microsoft.com/office/drawing/2014/main" val="3199884121"/>
                    </a:ext>
                  </a:extLst>
                </a:gridCol>
                <a:gridCol w="3633051">
                  <a:extLst>
                    <a:ext uri="{9D8B030D-6E8A-4147-A177-3AD203B41FA5}">
                      <a16:colId xmlns:a16="http://schemas.microsoft.com/office/drawing/2014/main" val="4022732248"/>
                    </a:ext>
                  </a:extLst>
                </a:gridCol>
                <a:gridCol w="622096">
                  <a:extLst>
                    <a:ext uri="{9D8B030D-6E8A-4147-A177-3AD203B41FA5}">
                      <a16:colId xmlns:a16="http://schemas.microsoft.com/office/drawing/2014/main" val="2730644269"/>
                    </a:ext>
                  </a:extLst>
                </a:gridCol>
                <a:gridCol w="3684893">
                  <a:extLst>
                    <a:ext uri="{9D8B030D-6E8A-4147-A177-3AD203B41FA5}">
                      <a16:colId xmlns:a16="http://schemas.microsoft.com/office/drawing/2014/main" val="512033749"/>
                    </a:ext>
                  </a:extLst>
                </a:gridCol>
              </a:tblGrid>
              <a:tr h="344990">
                <a:tc>
                  <a:txBody>
                    <a:bodyPr/>
                    <a:lstStyle/>
                    <a:p>
                      <a:endParaRPr lang="en-US" sz="3000" dirty="0"/>
                    </a:p>
                  </a:txBody>
                  <a:tcPr>
                    <a:lnL w="0">
                      <a:noFill/>
                    </a:lnL>
                    <a:lnR w="0">
                      <a:noFill/>
                    </a:lnR>
                    <a:lnT w="0">
                      <a:noFill/>
                    </a:lnT>
                    <a:lnB w="0">
                      <a:noFill/>
                    </a:lnB>
                  </a:tcPr>
                </a:tc>
                <a:tc>
                  <a:txBody>
                    <a:bodyPr/>
                    <a:lstStyle/>
                    <a:p>
                      <a:endParaRPr lang="en-US" sz="3000" dirty="0"/>
                    </a:p>
                  </a:txBody>
                  <a:tcPr>
                    <a:lnL w="0">
                      <a:noFill/>
                    </a:lnL>
                    <a:lnR w="12700">
                      <a:solidFill>
                        <a:schemeClr val="tx1"/>
                      </a:solidFill>
                    </a:lnR>
                    <a:lnT w="0">
                      <a:noFill/>
                    </a:lnT>
                    <a:lnB w="0">
                      <a:noFill/>
                    </a:lnB>
                  </a:tcPr>
                </a:tc>
                <a:tc>
                  <a:txBody>
                    <a:bodyPr/>
                    <a:lstStyle/>
                    <a:p>
                      <a:r>
                        <a:rPr lang="en-US" sz="3000" b="1"/>
                        <a:t>B</a:t>
                      </a:r>
                    </a:p>
                  </a:txBody>
                  <a:tcPr>
                    <a:lnL w="12700">
                      <a:solidFill>
                        <a:schemeClr val="tx1"/>
                      </a:solidFill>
                    </a:lnL>
                  </a:tcPr>
                </a:tc>
                <a:tc>
                  <a:txBody>
                    <a:bodyPr/>
                    <a:lstStyle/>
                    <a:p>
                      <a:r>
                        <a:rPr lang="en-US" sz="3000"/>
                        <a:t>-</a:t>
                      </a:r>
                      <a:endParaRPr lang="en-US" sz="3000" dirty="0"/>
                    </a:p>
                  </a:txBody>
                  <a:tcPr/>
                </a:tc>
                <a:extLst>
                  <a:ext uri="{0D108BD9-81ED-4DB2-BD59-A6C34878D82A}">
                    <a16:rowId xmlns:a16="http://schemas.microsoft.com/office/drawing/2014/main" val="3248476092"/>
                  </a:ext>
                </a:extLst>
              </a:tr>
              <a:tr h="344990">
                <a:tc>
                  <a:txBody>
                    <a:bodyPr/>
                    <a:lstStyle/>
                    <a:p>
                      <a:endParaRPr lang="en-US" sz="3000" dirty="0"/>
                    </a:p>
                  </a:txBody>
                  <a:tcPr>
                    <a:lnL w="0">
                      <a:noFill/>
                    </a:lnL>
                    <a:lnR w="0">
                      <a:noFill/>
                    </a:lnR>
                    <a:lnT w="0">
                      <a:noFill/>
                    </a:lnT>
                    <a:lnB w="12700">
                      <a:solidFill>
                        <a:schemeClr val="tx1"/>
                      </a:solidFill>
                    </a:lnB>
                  </a:tcPr>
                </a:tc>
                <a:tc>
                  <a:txBody>
                    <a:bodyPr/>
                    <a:lstStyle/>
                    <a:p>
                      <a:endParaRPr lang="en-US" sz="3000" dirty="0"/>
                    </a:p>
                  </a:txBody>
                  <a:tcPr>
                    <a:lnL w="0">
                      <a:noFill/>
                    </a:lnL>
                    <a:lnR w="12700">
                      <a:solidFill>
                        <a:schemeClr val="tx1"/>
                      </a:solidFill>
                    </a:lnR>
                    <a:lnT w="0">
                      <a:noFill/>
                    </a:lnT>
                    <a:lnB w="12700">
                      <a:solidFill>
                        <a:schemeClr val="tx1"/>
                      </a:solidFill>
                    </a:lnB>
                  </a:tcPr>
                </a:tc>
                <a:tc>
                  <a:txBody>
                    <a:bodyPr/>
                    <a:lstStyle/>
                    <a:p>
                      <a:r>
                        <a:rPr lang="en-US" sz="3000" b="1">
                          <a:solidFill>
                            <a:srgbClr val="FF0000"/>
                          </a:solidFill>
                        </a:rPr>
                        <a:t>E</a:t>
                      </a:r>
                    </a:p>
                  </a:txBody>
                  <a:tcPr>
                    <a:lnL w="12700">
                      <a:solidFill>
                        <a:schemeClr val="tx1"/>
                      </a:solidFill>
                    </a:lnL>
                  </a:tcPr>
                </a:tc>
                <a:tc>
                  <a:txBody>
                    <a:bodyPr/>
                    <a:lstStyle/>
                    <a:p>
                      <a:r>
                        <a:rPr lang="en-US" sz="3000">
                          <a:solidFill>
                            <a:srgbClr val="FF0000"/>
                          </a:solidFill>
                        </a:rPr>
                        <a:t>+</a:t>
                      </a:r>
                    </a:p>
                  </a:txBody>
                  <a:tcPr/>
                </a:tc>
                <a:extLst>
                  <a:ext uri="{0D108BD9-81ED-4DB2-BD59-A6C34878D82A}">
                    <a16:rowId xmlns:a16="http://schemas.microsoft.com/office/drawing/2014/main" val="1554540905"/>
                  </a:ext>
                </a:extLst>
              </a:tr>
              <a:tr h="344990">
                <a:tc>
                  <a:txBody>
                    <a:bodyPr/>
                    <a:lstStyle/>
                    <a:p>
                      <a:r>
                        <a:rPr lang="en-US" sz="3000" b="1"/>
                        <a:t>F</a:t>
                      </a:r>
                    </a:p>
                  </a:txBody>
                  <a:tcPr>
                    <a:lnT w="12700">
                      <a:solidFill>
                        <a:schemeClr val="tx1"/>
                      </a:solidFill>
                    </a:lnT>
                  </a:tcPr>
                </a:tc>
                <a:tc>
                  <a:txBody>
                    <a:bodyPr/>
                    <a:lstStyle/>
                    <a:p>
                      <a:pPr lvl="0">
                        <a:buNone/>
                      </a:pPr>
                      <a:r>
                        <a:rPr lang="en-US" sz="3000"/>
                        <a:t>-</a:t>
                      </a:r>
                      <a:endParaRPr lang="en-US" sz="3000" dirty="0"/>
                    </a:p>
                  </a:txBody>
                  <a:tcPr>
                    <a:lnR w="12700">
                      <a:solidFill>
                        <a:schemeClr val="tx1"/>
                      </a:solidFill>
                    </a:lnR>
                    <a:lnT w="12700">
                      <a:solidFill>
                        <a:schemeClr val="tx1"/>
                      </a:solidFill>
                    </a:lnT>
                  </a:tcPr>
                </a:tc>
                <a:tc>
                  <a:txBody>
                    <a:bodyPr/>
                    <a:lstStyle/>
                    <a:p>
                      <a:r>
                        <a:rPr lang="en-US" sz="3000" b="1"/>
                        <a:t>F</a:t>
                      </a:r>
                    </a:p>
                  </a:txBody>
                  <a:tcPr>
                    <a:lnL w="12700">
                      <a:solidFill>
                        <a:schemeClr val="tx1"/>
                      </a:solidFill>
                    </a:lnL>
                  </a:tcPr>
                </a:tc>
                <a:tc>
                  <a:txBody>
                    <a:bodyPr/>
                    <a:lstStyle/>
                    <a:p>
                      <a:r>
                        <a:rPr lang="en-US" sz="3000"/>
                        <a:t>-</a:t>
                      </a:r>
                      <a:endParaRPr lang="en-US" sz="3000" dirty="0"/>
                    </a:p>
                  </a:txBody>
                  <a:tcPr/>
                </a:tc>
                <a:extLst>
                  <a:ext uri="{0D108BD9-81ED-4DB2-BD59-A6C34878D82A}">
                    <a16:rowId xmlns:a16="http://schemas.microsoft.com/office/drawing/2014/main" val="2073261054"/>
                  </a:ext>
                </a:extLst>
              </a:tr>
              <a:tr h="344990">
                <a:tc>
                  <a:txBody>
                    <a:bodyPr/>
                    <a:lstStyle/>
                    <a:p>
                      <a:r>
                        <a:rPr lang="en-US" sz="3000" b="1"/>
                        <a:t>A</a:t>
                      </a:r>
                    </a:p>
                  </a:txBody>
                  <a:tcPr/>
                </a:tc>
                <a:tc>
                  <a:txBody>
                    <a:bodyPr/>
                    <a:lstStyle/>
                    <a:p>
                      <a:pPr lvl="0">
                        <a:buNone/>
                      </a:pPr>
                      <a:r>
                        <a:rPr lang="en-US" sz="3000"/>
                        <a:t>-</a:t>
                      </a:r>
                      <a:endParaRPr lang="en-US" sz="3000" dirty="0"/>
                    </a:p>
                  </a:txBody>
                  <a:tcPr/>
                </a:tc>
                <a:tc>
                  <a:txBody>
                    <a:bodyPr/>
                    <a:lstStyle/>
                    <a:p>
                      <a:r>
                        <a:rPr lang="en-US" sz="3000" b="1"/>
                        <a:t>A</a:t>
                      </a:r>
                    </a:p>
                  </a:txBody>
                  <a:tcPr/>
                </a:tc>
                <a:tc>
                  <a:txBody>
                    <a:bodyPr/>
                    <a:lstStyle/>
                    <a:p>
                      <a:r>
                        <a:rPr lang="en-US" sz="3000"/>
                        <a:t>-</a:t>
                      </a:r>
                      <a:endParaRPr lang="en-US" sz="3000" dirty="0"/>
                    </a:p>
                  </a:txBody>
                  <a:tcPr/>
                </a:tc>
                <a:extLst>
                  <a:ext uri="{0D108BD9-81ED-4DB2-BD59-A6C34878D82A}">
                    <a16:rowId xmlns:a16="http://schemas.microsoft.com/office/drawing/2014/main" val="1429114704"/>
                  </a:ext>
                </a:extLst>
              </a:tr>
              <a:tr h="344990">
                <a:tc>
                  <a:txBody>
                    <a:bodyPr/>
                    <a:lstStyle/>
                    <a:p>
                      <a:r>
                        <a:rPr lang="en-US" sz="3000" b="1"/>
                        <a:t>S</a:t>
                      </a:r>
                    </a:p>
                  </a:txBody>
                  <a:tcPr/>
                </a:tc>
                <a:tc>
                  <a:txBody>
                    <a:bodyPr/>
                    <a:lstStyle/>
                    <a:p>
                      <a:pPr lvl="0">
                        <a:buNone/>
                      </a:pPr>
                      <a:r>
                        <a:rPr lang="en-US" sz="3000"/>
                        <a:t>- </a:t>
                      </a:r>
                      <a:endParaRPr lang="en-US" sz="3000" dirty="0"/>
                    </a:p>
                  </a:txBody>
                  <a:tcPr/>
                </a:tc>
                <a:tc>
                  <a:txBody>
                    <a:bodyPr/>
                    <a:lstStyle/>
                    <a:p>
                      <a:pPr lvl="0">
                        <a:buNone/>
                      </a:pPr>
                      <a:r>
                        <a:rPr lang="en-US" sz="3000" b="1"/>
                        <a:t>S</a:t>
                      </a:r>
                    </a:p>
                  </a:txBody>
                  <a:tcPr/>
                </a:tc>
                <a:tc>
                  <a:txBody>
                    <a:bodyPr/>
                    <a:lstStyle/>
                    <a:p>
                      <a:r>
                        <a:rPr lang="en-US" sz="3000"/>
                        <a:t>-</a:t>
                      </a:r>
                      <a:endParaRPr lang="en-US" sz="3000" dirty="0"/>
                    </a:p>
                  </a:txBody>
                  <a:tcPr/>
                </a:tc>
                <a:extLst>
                  <a:ext uri="{0D108BD9-81ED-4DB2-BD59-A6C34878D82A}">
                    <a16:rowId xmlns:a16="http://schemas.microsoft.com/office/drawing/2014/main" val="2730043886"/>
                  </a:ext>
                </a:extLst>
              </a:tr>
              <a:tr h="922064">
                <a:tc>
                  <a:txBody>
                    <a:bodyPr/>
                    <a:lstStyle/>
                    <a:p>
                      <a:r>
                        <a:rPr lang="en-US" sz="3000" b="1"/>
                        <a:t>T</a:t>
                      </a:r>
                    </a:p>
                  </a:txBody>
                  <a:tcPr/>
                </a:tc>
                <a:tc>
                  <a:txBody>
                    <a:bodyPr/>
                    <a:lstStyle/>
                    <a:p>
                      <a:r>
                        <a:rPr lang="en-US" sz="3000" dirty="0"/>
                        <a:t>Symptoms identified – refer to stroke team </a:t>
                      </a:r>
                    </a:p>
                  </a:txBody>
                  <a:tcPr/>
                </a:tc>
                <a:tc>
                  <a:txBody>
                    <a:bodyPr/>
                    <a:lstStyle/>
                    <a:p>
                      <a:r>
                        <a:rPr lang="en-US" sz="3000" b="1"/>
                        <a:t>T</a:t>
                      </a:r>
                    </a:p>
                  </a:txBody>
                  <a:tcPr/>
                </a:tc>
                <a:tc>
                  <a:txBody>
                    <a:bodyPr/>
                    <a:lstStyle/>
                    <a:p>
                      <a:pPr lvl="0">
                        <a:buNone/>
                      </a:pPr>
                      <a:r>
                        <a:rPr lang="en-US" sz="3000" b="0" i="0" u="none" strike="noStrike" noProof="0" dirty="0">
                          <a:solidFill>
                            <a:srgbClr val="000000"/>
                          </a:solidFill>
                          <a:latin typeface="Aptos"/>
                        </a:rPr>
                        <a:t>Symptoms identified – refer to stroke team </a:t>
                      </a:r>
                      <a:endParaRPr lang="en-US" dirty="0"/>
                    </a:p>
                  </a:txBody>
                  <a:tcPr/>
                </a:tc>
                <a:extLst>
                  <a:ext uri="{0D108BD9-81ED-4DB2-BD59-A6C34878D82A}">
                    <a16:rowId xmlns:a16="http://schemas.microsoft.com/office/drawing/2014/main" val="353375660"/>
                  </a:ext>
                </a:extLst>
              </a:tr>
            </a:tbl>
          </a:graphicData>
        </a:graphic>
      </p:graphicFrame>
      <p:sp>
        <p:nvSpPr>
          <p:cNvPr id="3" name="TextBox 2">
            <a:extLst>
              <a:ext uri="{FF2B5EF4-FFF2-40B4-BE49-F238E27FC236}">
                <a16:creationId xmlns:a16="http://schemas.microsoft.com/office/drawing/2014/main" id="{6E74F64A-6AE4-B225-FD7E-6C54BC324E9B}"/>
              </a:ext>
            </a:extLst>
          </p:cNvPr>
          <p:cNvSpPr txBox="1"/>
          <p:nvPr/>
        </p:nvSpPr>
        <p:spPr>
          <a:xfrm>
            <a:off x="613834" y="5122333"/>
            <a:ext cx="10964333"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000" b="1" i="0" u="none" strike="noStrike" baseline="0">
                <a:solidFill>
                  <a:srgbClr val="000000"/>
                </a:solidFill>
                <a:latin typeface="Aptos"/>
                <a:ea typeface="Segoe UI"/>
                <a:cs typeface="Segoe UI"/>
              </a:rPr>
              <a:t>BEFAST findings:</a:t>
            </a:r>
            <a:r>
              <a:rPr lang="en-US" sz="2000" b="0" i="0">
                <a:solidFill>
                  <a:srgbClr val="000000"/>
                </a:solidFill>
                <a:latin typeface="Aptos"/>
                <a:ea typeface="Segoe UI"/>
                <a:cs typeface="Segoe UI"/>
              </a:rPr>
              <a:t>​</a:t>
            </a:r>
            <a:endParaRPr lang="en-US" sz="2000" b="0" i="0" dirty="0">
              <a:solidFill>
                <a:srgbClr val="000000"/>
              </a:solidFill>
              <a:latin typeface="Aptos"/>
              <a:ea typeface="Segoe UI"/>
              <a:cs typeface="Segoe UI"/>
            </a:endParaRPr>
          </a:p>
          <a:p>
            <a:pPr marL="228600" lvl="0" indent="-228600" algn="l" rtl="0">
              <a:buFont typeface="Arial,Sans-Serif"/>
              <a:buChar char="•"/>
            </a:pPr>
            <a:r>
              <a:rPr lang="en-US" sz="2000" b="1" i="0" u="none" strike="noStrike" baseline="0">
                <a:solidFill>
                  <a:srgbClr val="000000"/>
                </a:solidFill>
                <a:latin typeface="Aptos"/>
                <a:ea typeface="Arial"/>
                <a:cs typeface="Arial"/>
              </a:rPr>
              <a:t>Eyes:</a:t>
            </a:r>
            <a:r>
              <a:rPr lang="en-US" sz="2000" b="0" i="0" u="none" strike="noStrike" baseline="0">
                <a:solidFill>
                  <a:srgbClr val="000000"/>
                </a:solidFill>
                <a:latin typeface="Aptos"/>
                <a:ea typeface="Arial"/>
                <a:cs typeface="Arial"/>
              </a:rPr>
              <a:t> Right homonymous hemianopia</a:t>
            </a:r>
            <a:r>
              <a:rPr lang="en-US" sz="2000" b="0" i="0">
                <a:solidFill>
                  <a:srgbClr val="000000"/>
                </a:solidFill>
                <a:latin typeface="Aptos"/>
                <a:ea typeface="Arial"/>
                <a:cs typeface="Arial"/>
              </a:rPr>
              <a:t>​</a:t>
            </a:r>
          </a:p>
          <a:p>
            <a:pPr algn="l" rtl="0"/>
            <a:r>
              <a:rPr lang="en-US" sz="2000" b="1" i="0" u="none" strike="noStrike" baseline="0" dirty="0">
                <a:solidFill>
                  <a:srgbClr val="000000"/>
                </a:solidFill>
                <a:latin typeface="Aptos"/>
                <a:ea typeface="Segoe UI"/>
                <a:cs typeface="Segoe UI"/>
              </a:rPr>
              <a:t>Imaging:</a:t>
            </a:r>
            <a:r>
              <a:rPr lang="en-US" sz="2000" b="0" i="0" u="none" strike="noStrike" baseline="0" dirty="0">
                <a:solidFill>
                  <a:srgbClr val="000000"/>
                </a:solidFill>
                <a:latin typeface="Aptos"/>
                <a:ea typeface="Segoe UI"/>
                <a:cs typeface="Segoe UI"/>
              </a:rPr>
              <a:t> CT angiogram shows </a:t>
            </a:r>
            <a:r>
              <a:rPr lang="en-US" sz="2000" b="1" i="0" u="none" strike="noStrike" baseline="0" dirty="0">
                <a:solidFill>
                  <a:srgbClr val="000000"/>
                </a:solidFill>
                <a:latin typeface="Aptos"/>
                <a:ea typeface="Segoe UI"/>
                <a:cs typeface="Segoe UI"/>
              </a:rPr>
              <a:t>left PCA occlusion</a:t>
            </a:r>
            <a:r>
              <a:rPr lang="en-US" sz="2000" b="0" i="0" u="none" strike="noStrike" baseline="0" dirty="0">
                <a:solidFill>
                  <a:srgbClr val="000000"/>
                </a:solidFill>
                <a:latin typeface="Aptos"/>
                <a:ea typeface="Segoe UI"/>
                <a:cs typeface="Segoe UI"/>
              </a:rPr>
              <a:t>. MRI confirms Occipital Lobe </a:t>
            </a:r>
            <a:r>
              <a:rPr lang="en-US" sz="2000" b="0" i="0" u="none" strike="noStrike" baseline="0" dirty="0" err="1">
                <a:solidFill>
                  <a:srgbClr val="000000"/>
                </a:solidFill>
                <a:latin typeface="Aptos"/>
                <a:ea typeface="Segoe UI"/>
                <a:cs typeface="Segoe UI"/>
              </a:rPr>
              <a:t>Ischaemic</a:t>
            </a:r>
            <a:r>
              <a:rPr lang="en-US" sz="2000" b="0" i="0" u="none" strike="noStrike" baseline="0" dirty="0">
                <a:solidFill>
                  <a:srgbClr val="000000"/>
                </a:solidFill>
                <a:latin typeface="Aptos"/>
                <a:ea typeface="Segoe UI"/>
                <a:cs typeface="Segoe UI"/>
              </a:rPr>
              <a:t> Stroke</a:t>
            </a:r>
          </a:p>
          <a:p>
            <a:pPr algn="ctr"/>
            <a:endParaRPr lang="en-GB"/>
          </a:p>
        </p:txBody>
      </p:sp>
      <p:pic>
        <p:nvPicPr>
          <p:cNvPr id="6" name="Picture 5" descr="Image result for Right Side Homonymous Hemianopia">
            <a:extLst>
              <a:ext uri="{FF2B5EF4-FFF2-40B4-BE49-F238E27FC236}">
                <a16:creationId xmlns:a16="http://schemas.microsoft.com/office/drawing/2014/main" id="{03C679CB-CD6C-EC87-C8AE-16CDD77C37E9}"/>
              </a:ext>
            </a:extLst>
          </p:cNvPr>
          <p:cNvPicPr>
            <a:picLocks noChangeAspect="1"/>
          </p:cNvPicPr>
          <p:nvPr/>
        </p:nvPicPr>
        <p:blipFill>
          <a:blip r:embed="rId3"/>
          <a:stretch>
            <a:fillRect/>
          </a:stretch>
        </p:blipFill>
        <p:spPr>
          <a:xfrm>
            <a:off x="340359" y="2368813"/>
            <a:ext cx="2837448" cy="1891966"/>
          </a:xfrm>
          <a:prstGeom prst="rect">
            <a:avLst/>
          </a:prstGeom>
        </p:spPr>
      </p:pic>
    </p:spTree>
    <p:extLst>
      <p:ext uri="{BB962C8B-B14F-4D97-AF65-F5344CB8AC3E}">
        <p14:creationId xmlns:p14="http://schemas.microsoft.com/office/powerpoint/2010/main" val="2294548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0BEAB-C02B-0F1B-13BB-FD511B428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B16FF-A34E-C808-8152-D7FE0F5BABBC}"/>
              </a:ext>
            </a:extLst>
          </p:cNvPr>
          <p:cNvSpPr>
            <a:spLocks noGrp="1"/>
          </p:cNvSpPr>
          <p:nvPr>
            <p:ph type="title"/>
          </p:nvPr>
        </p:nvSpPr>
        <p:spPr/>
        <p:txBody>
          <a:bodyPr/>
          <a:lstStyle/>
          <a:p>
            <a:r>
              <a:rPr lang="en-US"/>
              <a:t>Outcome Clinical Scenario 3</a:t>
            </a:r>
          </a:p>
        </p:txBody>
      </p:sp>
      <p:sp>
        <p:nvSpPr>
          <p:cNvPr id="3" name="Content Placeholder 2">
            <a:extLst>
              <a:ext uri="{FF2B5EF4-FFF2-40B4-BE49-F238E27FC236}">
                <a16:creationId xmlns:a16="http://schemas.microsoft.com/office/drawing/2014/main" id="{CB54C282-3632-04A1-5859-43C4BB5D120E}"/>
              </a:ext>
            </a:extLst>
          </p:cNvPr>
          <p:cNvSpPr>
            <a:spLocks noGrp="1"/>
          </p:cNvSpPr>
          <p:nvPr>
            <p:ph idx="1"/>
          </p:nvPr>
        </p:nvSpPr>
        <p:spPr>
          <a:xfrm>
            <a:off x="838200" y="1454651"/>
            <a:ext cx="10515600" cy="4351338"/>
          </a:xfrm>
        </p:spPr>
        <p:txBody>
          <a:bodyPr vert="horz" lIns="91440" tIns="45720" rIns="91440" bIns="45720" rtlCol="0" anchor="t">
            <a:normAutofit/>
          </a:bodyPr>
          <a:lstStyle/>
          <a:p>
            <a:r>
              <a:rPr lang="en-US" sz="3000" dirty="0"/>
              <a:t>The Emergency Department receptionist </a:t>
            </a:r>
            <a:r>
              <a:rPr lang="en-US" sz="3000" b="1" dirty="0"/>
              <a:t>applied BEFAST</a:t>
            </a:r>
            <a:r>
              <a:rPr lang="en-US" sz="3000" dirty="0"/>
              <a:t> and </a:t>
            </a:r>
            <a:r>
              <a:rPr lang="en-US" sz="3000" b="1" dirty="0" err="1"/>
              <a:t>recognised</a:t>
            </a:r>
            <a:r>
              <a:rPr lang="en-US" sz="3000" dirty="0"/>
              <a:t> the symptoms of </a:t>
            </a:r>
            <a:r>
              <a:rPr lang="en-US" sz="3000" b="1" dirty="0"/>
              <a:t>stroke</a:t>
            </a:r>
            <a:r>
              <a:rPr lang="en-US" sz="3000" dirty="0"/>
              <a:t>.</a:t>
            </a:r>
          </a:p>
          <a:p>
            <a:r>
              <a:rPr lang="en-US" sz="3000" dirty="0"/>
              <a:t>The </a:t>
            </a:r>
            <a:r>
              <a:rPr lang="en-US" sz="3000" b="1" dirty="0"/>
              <a:t>stroke team</a:t>
            </a:r>
            <a:r>
              <a:rPr lang="en-US" sz="3000" dirty="0"/>
              <a:t> was informed </a:t>
            </a:r>
            <a:r>
              <a:rPr lang="en-US" sz="3000" b="1" dirty="0"/>
              <a:t>immediately</a:t>
            </a:r>
            <a:r>
              <a:rPr lang="en-US" sz="3000" dirty="0"/>
              <a:t>. </a:t>
            </a:r>
          </a:p>
          <a:p>
            <a:r>
              <a:rPr lang="en-US" sz="3000"/>
              <a:t>The patient was not eligible for reperfusion treatment.</a:t>
            </a:r>
          </a:p>
          <a:p>
            <a:r>
              <a:rPr lang="en-US" sz="3000" dirty="0"/>
              <a:t>Rapid identification and referral = early imaging, diagnosis, treatment plan, </a:t>
            </a:r>
            <a:r>
              <a:rPr lang="en-US" sz="3000" dirty="0" err="1"/>
              <a:t>optimisation</a:t>
            </a:r>
            <a:r>
              <a:rPr lang="en-US" sz="3000" dirty="0"/>
              <a:t> , prevention complications, earlier access to therapy and discharge. </a:t>
            </a:r>
            <a:endParaRPr lang="en-US"/>
          </a:p>
          <a:p>
            <a:r>
              <a:rPr lang="en-US" sz="3000" dirty="0"/>
              <a:t>He was discharged on day 2, with community stroke team and referral to o</a:t>
            </a:r>
            <a:r>
              <a:rPr lang="en-US" sz="3000"/>
              <a:t>rthoptist . </a:t>
            </a:r>
            <a:endParaRPr lang="en-GB"/>
          </a:p>
        </p:txBody>
      </p:sp>
    </p:spTree>
    <p:extLst>
      <p:ext uri="{BB962C8B-B14F-4D97-AF65-F5344CB8AC3E}">
        <p14:creationId xmlns:p14="http://schemas.microsoft.com/office/powerpoint/2010/main" val="1154322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64E5-6049-1608-C78E-B2C3AB94E898}"/>
              </a:ext>
            </a:extLst>
          </p:cNvPr>
          <p:cNvSpPr>
            <a:spLocks noGrp="1"/>
          </p:cNvSpPr>
          <p:nvPr>
            <p:ph type="title"/>
          </p:nvPr>
        </p:nvSpPr>
        <p:spPr/>
        <p:txBody>
          <a:bodyPr/>
          <a:lstStyle/>
          <a:p>
            <a:r>
              <a:rPr lang="en-GB" dirty="0"/>
              <a:t>Clinical Scenar</a:t>
            </a:r>
            <a:r>
              <a:rPr lang="en-GB"/>
              <a:t>io 4</a:t>
            </a:r>
          </a:p>
        </p:txBody>
      </p:sp>
      <p:sp>
        <p:nvSpPr>
          <p:cNvPr id="3" name="Content Placeholder 2">
            <a:extLst>
              <a:ext uri="{FF2B5EF4-FFF2-40B4-BE49-F238E27FC236}">
                <a16:creationId xmlns:a16="http://schemas.microsoft.com/office/drawing/2014/main" id="{FAEA0E06-D01B-769F-4469-25BA1F07B55A}"/>
              </a:ext>
            </a:extLst>
          </p:cNvPr>
          <p:cNvSpPr>
            <a:spLocks noGrp="1"/>
          </p:cNvSpPr>
          <p:nvPr>
            <p:ph idx="1"/>
          </p:nvPr>
        </p:nvSpPr>
        <p:spPr>
          <a:xfrm>
            <a:off x="732367" y="1698625"/>
            <a:ext cx="10515600" cy="4351338"/>
          </a:xfrm>
        </p:spPr>
        <p:txBody>
          <a:bodyPr vert="horz" lIns="91440" tIns="45720" rIns="91440" bIns="45720" rtlCol="0" anchor="t">
            <a:normAutofit/>
          </a:bodyPr>
          <a:lstStyle/>
          <a:p>
            <a:pPr marL="0" indent="0">
              <a:buNone/>
            </a:pPr>
            <a:r>
              <a:rPr lang="en-GB"/>
              <a:t>77 Male</a:t>
            </a:r>
            <a:endParaRPr lang="en-US"/>
          </a:p>
          <a:p>
            <a:pPr marL="0" indent="0">
              <a:buNone/>
            </a:pPr>
            <a:r>
              <a:rPr lang="en-GB" dirty="0"/>
              <a:t>While having coffee with a neighbour, </a:t>
            </a:r>
            <a:r>
              <a:rPr lang="en-GB" b="1" dirty="0"/>
              <a:t>suddenly</a:t>
            </a:r>
            <a:r>
              <a:rPr lang="en-GB" dirty="0"/>
              <a:t> vomited and developed a </a:t>
            </a:r>
            <a:r>
              <a:rPr lang="en-GB" b="1" dirty="0"/>
              <a:t>right facial droop, left arm weakness</a:t>
            </a:r>
            <a:r>
              <a:rPr lang="en-GB" dirty="0"/>
              <a:t> and </a:t>
            </a:r>
            <a:r>
              <a:rPr lang="en-GB" b="1" dirty="0"/>
              <a:t>slurred speech</a:t>
            </a:r>
            <a:r>
              <a:rPr lang="en-GB" dirty="0"/>
              <a:t>, </a:t>
            </a:r>
            <a:r>
              <a:rPr lang="en-GB" b="1" dirty="0"/>
              <a:t>unable to stand</a:t>
            </a:r>
            <a:r>
              <a:rPr lang="en-GB" dirty="0"/>
              <a:t>, complains of </a:t>
            </a:r>
            <a:r>
              <a:rPr lang="en-GB" b="1" dirty="0"/>
              <a:t>double vision</a:t>
            </a:r>
            <a:r>
              <a:rPr lang="en-GB" dirty="0"/>
              <a:t>. </a:t>
            </a:r>
          </a:p>
          <a:p>
            <a:pPr marL="0" indent="0">
              <a:buNone/>
            </a:pPr>
            <a:endParaRPr lang="en-GB" dirty="0"/>
          </a:p>
          <a:p>
            <a:pPr>
              <a:buNone/>
            </a:pPr>
            <a:r>
              <a:rPr lang="en-US" sz="3000"/>
              <a:t>Task:</a:t>
            </a:r>
          </a:p>
          <a:p>
            <a:pPr marL="0" indent="0">
              <a:buNone/>
            </a:pPr>
            <a:r>
              <a:rPr lang="en-US" sz="3000"/>
              <a:t>4a) Apply the </a:t>
            </a:r>
            <a:r>
              <a:rPr lang="en-US" sz="3000">
                <a:solidFill>
                  <a:srgbClr val="0070C0"/>
                </a:solidFill>
              </a:rPr>
              <a:t>FAST </a:t>
            </a:r>
            <a:r>
              <a:rPr lang="en-US" sz="3000">
                <a:solidFill>
                  <a:srgbClr val="000000"/>
                </a:solidFill>
              </a:rPr>
              <a:t>test </a:t>
            </a:r>
          </a:p>
          <a:p>
            <a:pPr marL="0" indent="0">
              <a:buNone/>
            </a:pPr>
            <a:r>
              <a:rPr lang="en-US" sz="3000">
                <a:solidFill>
                  <a:srgbClr val="000000"/>
                </a:solidFill>
              </a:rPr>
              <a:t>4b) Apply the </a:t>
            </a:r>
            <a:r>
              <a:rPr lang="en-US" sz="3000">
                <a:solidFill>
                  <a:srgbClr val="0070C0"/>
                </a:solidFill>
              </a:rPr>
              <a:t>BEFAST </a:t>
            </a:r>
            <a:r>
              <a:rPr lang="en-US" sz="3000"/>
              <a:t>test</a:t>
            </a:r>
            <a:endParaRPr lang="en-GB"/>
          </a:p>
        </p:txBody>
      </p:sp>
      <p:pic>
        <p:nvPicPr>
          <p:cNvPr id="4" name="Picture 3" descr="A person with a towel around his neck&#10;&#10;AI-generated content may be incorrect.">
            <a:extLst>
              <a:ext uri="{FF2B5EF4-FFF2-40B4-BE49-F238E27FC236}">
                <a16:creationId xmlns:a16="http://schemas.microsoft.com/office/drawing/2014/main" id="{2DAB5AF6-88A4-36A7-9BF7-F721ACDE1B89}"/>
              </a:ext>
            </a:extLst>
          </p:cNvPr>
          <p:cNvPicPr>
            <a:picLocks noChangeAspect="1"/>
          </p:cNvPicPr>
          <p:nvPr/>
        </p:nvPicPr>
        <p:blipFill>
          <a:blip r:embed="rId3"/>
          <a:stretch>
            <a:fillRect/>
          </a:stretch>
        </p:blipFill>
        <p:spPr>
          <a:xfrm>
            <a:off x="9524472" y="3747559"/>
            <a:ext cx="2519891" cy="2918883"/>
          </a:xfrm>
          <a:prstGeom prst="rect">
            <a:avLst/>
          </a:prstGeom>
        </p:spPr>
      </p:pic>
    </p:spTree>
    <p:extLst>
      <p:ext uri="{BB962C8B-B14F-4D97-AF65-F5344CB8AC3E}">
        <p14:creationId xmlns:p14="http://schemas.microsoft.com/office/powerpoint/2010/main" val="2307773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4E0EC-4922-5AAB-0753-444E259B0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C95CE-037F-0EB7-45B7-68B589E7B4EE}"/>
              </a:ext>
            </a:extLst>
          </p:cNvPr>
          <p:cNvSpPr>
            <a:spLocks noGrp="1"/>
          </p:cNvSpPr>
          <p:nvPr>
            <p:ph type="title"/>
          </p:nvPr>
        </p:nvSpPr>
        <p:spPr/>
        <p:txBody>
          <a:bodyPr/>
          <a:lstStyle/>
          <a:p>
            <a:r>
              <a:rPr lang="en-GB" dirty="0"/>
              <a:t>Clinical Scenar</a:t>
            </a:r>
            <a:r>
              <a:rPr lang="en-GB"/>
              <a:t>io 4</a:t>
            </a:r>
          </a:p>
        </p:txBody>
      </p:sp>
      <p:sp>
        <p:nvSpPr>
          <p:cNvPr id="3" name="Content Placeholder 2">
            <a:extLst>
              <a:ext uri="{FF2B5EF4-FFF2-40B4-BE49-F238E27FC236}">
                <a16:creationId xmlns:a16="http://schemas.microsoft.com/office/drawing/2014/main" id="{C6173838-CF73-2086-8BE5-535DD110E0C1}"/>
              </a:ext>
            </a:extLst>
          </p:cNvPr>
          <p:cNvSpPr>
            <a:spLocks noGrp="1"/>
          </p:cNvSpPr>
          <p:nvPr>
            <p:ph idx="1"/>
          </p:nvPr>
        </p:nvSpPr>
        <p:spPr>
          <a:xfrm>
            <a:off x="838200" y="1688042"/>
            <a:ext cx="10515600" cy="4351338"/>
          </a:xfrm>
        </p:spPr>
        <p:txBody>
          <a:bodyPr vert="horz" lIns="91440" tIns="45720" rIns="91440" bIns="45720" rtlCol="0" anchor="t">
            <a:normAutofit/>
          </a:bodyPr>
          <a:lstStyle/>
          <a:p>
            <a:r>
              <a:rPr lang="en-GB" dirty="0"/>
              <a:t>CT scan confirms an acute haemo</a:t>
            </a:r>
            <a:r>
              <a:rPr lang="en-GB"/>
              <a:t>rrhage in the brain stem </a:t>
            </a:r>
            <a:endParaRPr lang="en-GB" dirty="0"/>
          </a:p>
          <a:p>
            <a:pPr marL="0" indent="0">
              <a:buNone/>
            </a:pPr>
            <a:r>
              <a:rPr lang="en-GB" dirty="0"/>
              <a:t> </a:t>
            </a:r>
            <a:br>
              <a:rPr lang="en-GB" dirty="0"/>
            </a:br>
            <a:endParaRPr lang="en-GB" dirty="0"/>
          </a:p>
          <a:p>
            <a:endParaRPr lang="en-GB" dirty="0"/>
          </a:p>
        </p:txBody>
      </p:sp>
      <p:graphicFrame>
        <p:nvGraphicFramePr>
          <p:cNvPr id="5" name="Table 4">
            <a:extLst>
              <a:ext uri="{FF2B5EF4-FFF2-40B4-BE49-F238E27FC236}">
                <a16:creationId xmlns:a16="http://schemas.microsoft.com/office/drawing/2014/main" id="{00769D02-6ABB-2A3D-B40A-1D378D00738D}"/>
              </a:ext>
            </a:extLst>
          </p:cNvPr>
          <p:cNvGraphicFramePr>
            <a:graphicFrameLocks noGrp="1"/>
          </p:cNvGraphicFramePr>
          <p:nvPr>
            <p:extLst>
              <p:ext uri="{D42A27DB-BD31-4B8C-83A1-F6EECF244321}">
                <p14:modId xmlns:p14="http://schemas.microsoft.com/office/powerpoint/2010/main" val="518782504"/>
              </p:ext>
            </p:extLst>
          </p:nvPr>
        </p:nvGraphicFramePr>
        <p:xfrm>
          <a:off x="1444633" y="2351000"/>
          <a:ext cx="8613978" cy="3749040"/>
        </p:xfrm>
        <a:graphic>
          <a:graphicData uri="http://schemas.openxmlformats.org/drawingml/2006/table">
            <a:tbl>
              <a:tblPr firstRow="1" bandRow="1">
                <a:tableStyleId>{5940675A-B579-460E-94D1-54222C63F5DA}</a:tableStyleId>
              </a:tblPr>
              <a:tblGrid>
                <a:gridCol w="673938">
                  <a:extLst>
                    <a:ext uri="{9D8B030D-6E8A-4147-A177-3AD203B41FA5}">
                      <a16:colId xmlns:a16="http://schemas.microsoft.com/office/drawing/2014/main" val="3199884121"/>
                    </a:ext>
                  </a:extLst>
                </a:gridCol>
                <a:gridCol w="3633051">
                  <a:extLst>
                    <a:ext uri="{9D8B030D-6E8A-4147-A177-3AD203B41FA5}">
                      <a16:colId xmlns:a16="http://schemas.microsoft.com/office/drawing/2014/main" val="4022732248"/>
                    </a:ext>
                  </a:extLst>
                </a:gridCol>
                <a:gridCol w="622096">
                  <a:extLst>
                    <a:ext uri="{9D8B030D-6E8A-4147-A177-3AD203B41FA5}">
                      <a16:colId xmlns:a16="http://schemas.microsoft.com/office/drawing/2014/main" val="2730644269"/>
                    </a:ext>
                  </a:extLst>
                </a:gridCol>
                <a:gridCol w="3684893">
                  <a:extLst>
                    <a:ext uri="{9D8B030D-6E8A-4147-A177-3AD203B41FA5}">
                      <a16:colId xmlns:a16="http://schemas.microsoft.com/office/drawing/2014/main" val="512033749"/>
                    </a:ext>
                  </a:extLst>
                </a:gridCol>
              </a:tblGrid>
              <a:tr h="344990">
                <a:tc>
                  <a:txBody>
                    <a:bodyPr/>
                    <a:lstStyle/>
                    <a:p>
                      <a:endParaRPr lang="en-US" sz="3000" dirty="0"/>
                    </a:p>
                  </a:txBody>
                  <a:tcPr>
                    <a:lnL w="0">
                      <a:noFill/>
                    </a:lnL>
                    <a:lnR w="0">
                      <a:noFill/>
                    </a:lnR>
                    <a:lnT w="0">
                      <a:noFill/>
                    </a:lnT>
                    <a:lnB w="0">
                      <a:noFill/>
                    </a:lnB>
                  </a:tcPr>
                </a:tc>
                <a:tc>
                  <a:txBody>
                    <a:bodyPr/>
                    <a:lstStyle/>
                    <a:p>
                      <a:endParaRPr lang="en-US" sz="3000" dirty="0"/>
                    </a:p>
                  </a:txBody>
                  <a:tcPr>
                    <a:lnL w="0">
                      <a:noFill/>
                    </a:lnL>
                    <a:lnR w="12700">
                      <a:solidFill>
                        <a:schemeClr val="tx1"/>
                      </a:solidFill>
                    </a:lnR>
                    <a:lnT w="0">
                      <a:noFill/>
                    </a:lnT>
                    <a:lnB w="0">
                      <a:noFill/>
                    </a:lnB>
                  </a:tcPr>
                </a:tc>
                <a:tc>
                  <a:txBody>
                    <a:bodyPr/>
                    <a:lstStyle/>
                    <a:p>
                      <a:r>
                        <a:rPr lang="en-US" sz="3000" b="1">
                          <a:solidFill>
                            <a:srgbClr val="FF0000"/>
                          </a:solidFill>
                        </a:rPr>
                        <a:t>B</a:t>
                      </a:r>
                    </a:p>
                  </a:txBody>
                  <a:tcPr>
                    <a:lnL w="12700">
                      <a:solidFill>
                        <a:schemeClr val="tx1"/>
                      </a:solidFill>
                    </a:lnL>
                  </a:tcPr>
                </a:tc>
                <a:tc>
                  <a:txBody>
                    <a:bodyPr/>
                    <a:lstStyle/>
                    <a:p>
                      <a:r>
                        <a:rPr lang="en-US" sz="3000">
                          <a:solidFill>
                            <a:srgbClr val="FF0000"/>
                          </a:solidFill>
                        </a:rPr>
                        <a:t>+</a:t>
                      </a:r>
                    </a:p>
                  </a:txBody>
                  <a:tcPr/>
                </a:tc>
                <a:extLst>
                  <a:ext uri="{0D108BD9-81ED-4DB2-BD59-A6C34878D82A}">
                    <a16:rowId xmlns:a16="http://schemas.microsoft.com/office/drawing/2014/main" val="3248476092"/>
                  </a:ext>
                </a:extLst>
              </a:tr>
              <a:tr h="344990">
                <a:tc>
                  <a:txBody>
                    <a:bodyPr/>
                    <a:lstStyle/>
                    <a:p>
                      <a:endParaRPr lang="en-US" sz="3000" dirty="0"/>
                    </a:p>
                  </a:txBody>
                  <a:tcPr>
                    <a:lnL w="0">
                      <a:noFill/>
                    </a:lnL>
                    <a:lnR w="0">
                      <a:noFill/>
                    </a:lnR>
                    <a:lnT w="0">
                      <a:noFill/>
                    </a:lnT>
                    <a:lnB w="12700">
                      <a:solidFill>
                        <a:schemeClr val="tx1"/>
                      </a:solidFill>
                    </a:lnB>
                  </a:tcPr>
                </a:tc>
                <a:tc>
                  <a:txBody>
                    <a:bodyPr/>
                    <a:lstStyle/>
                    <a:p>
                      <a:endParaRPr lang="en-US" sz="3000" dirty="0"/>
                    </a:p>
                  </a:txBody>
                  <a:tcPr>
                    <a:lnL w="0">
                      <a:noFill/>
                    </a:lnL>
                    <a:lnR w="12700">
                      <a:solidFill>
                        <a:schemeClr val="tx1"/>
                      </a:solidFill>
                    </a:lnR>
                    <a:lnT w="0">
                      <a:noFill/>
                    </a:lnT>
                    <a:lnB w="12700">
                      <a:solidFill>
                        <a:schemeClr val="tx1"/>
                      </a:solidFill>
                    </a:lnB>
                  </a:tcPr>
                </a:tc>
                <a:tc>
                  <a:txBody>
                    <a:bodyPr/>
                    <a:lstStyle/>
                    <a:p>
                      <a:r>
                        <a:rPr lang="en-US" sz="3000" b="1">
                          <a:solidFill>
                            <a:srgbClr val="FF0000"/>
                          </a:solidFill>
                        </a:rPr>
                        <a:t>E</a:t>
                      </a:r>
                    </a:p>
                  </a:txBody>
                  <a:tcPr>
                    <a:lnL w="12700">
                      <a:solidFill>
                        <a:schemeClr val="tx1"/>
                      </a:solidFill>
                    </a:lnL>
                  </a:tcPr>
                </a:tc>
                <a:tc>
                  <a:txBody>
                    <a:bodyPr/>
                    <a:lstStyle/>
                    <a:p>
                      <a:r>
                        <a:rPr lang="en-US" sz="3000">
                          <a:solidFill>
                            <a:srgbClr val="FF0000"/>
                          </a:solidFill>
                        </a:rPr>
                        <a:t>+</a:t>
                      </a:r>
                    </a:p>
                  </a:txBody>
                  <a:tcPr/>
                </a:tc>
                <a:extLst>
                  <a:ext uri="{0D108BD9-81ED-4DB2-BD59-A6C34878D82A}">
                    <a16:rowId xmlns:a16="http://schemas.microsoft.com/office/drawing/2014/main" val="1554540905"/>
                  </a:ext>
                </a:extLst>
              </a:tr>
              <a:tr h="344990">
                <a:tc>
                  <a:txBody>
                    <a:bodyPr/>
                    <a:lstStyle/>
                    <a:p>
                      <a:r>
                        <a:rPr lang="en-US" sz="3000" b="1">
                          <a:solidFill>
                            <a:srgbClr val="FF0000"/>
                          </a:solidFill>
                        </a:rPr>
                        <a:t>F</a:t>
                      </a:r>
                    </a:p>
                  </a:txBody>
                  <a:tcPr>
                    <a:lnT w="12700">
                      <a:solidFill>
                        <a:schemeClr val="tx1"/>
                      </a:solidFill>
                    </a:lnT>
                  </a:tcPr>
                </a:tc>
                <a:tc>
                  <a:txBody>
                    <a:bodyPr/>
                    <a:lstStyle/>
                    <a:p>
                      <a:pPr lvl="0">
                        <a:buNone/>
                      </a:pPr>
                      <a:r>
                        <a:rPr lang="en-US" sz="3000">
                          <a:solidFill>
                            <a:srgbClr val="FF0000"/>
                          </a:solidFill>
                        </a:rPr>
                        <a:t>+</a:t>
                      </a:r>
                    </a:p>
                  </a:txBody>
                  <a:tcPr>
                    <a:lnR w="12700">
                      <a:solidFill>
                        <a:schemeClr val="tx1"/>
                      </a:solidFill>
                    </a:lnR>
                    <a:lnT w="12700">
                      <a:solidFill>
                        <a:schemeClr val="tx1"/>
                      </a:solidFill>
                    </a:lnT>
                  </a:tcPr>
                </a:tc>
                <a:tc>
                  <a:txBody>
                    <a:bodyPr/>
                    <a:lstStyle/>
                    <a:p>
                      <a:r>
                        <a:rPr lang="en-US" sz="3000" b="1">
                          <a:solidFill>
                            <a:srgbClr val="FF0000"/>
                          </a:solidFill>
                        </a:rPr>
                        <a:t>F</a:t>
                      </a:r>
                    </a:p>
                  </a:txBody>
                  <a:tcPr>
                    <a:lnL w="12700">
                      <a:solidFill>
                        <a:schemeClr val="tx1"/>
                      </a:solidFill>
                    </a:lnL>
                  </a:tcPr>
                </a:tc>
                <a:tc>
                  <a:txBody>
                    <a:bodyPr/>
                    <a:lstStyle/>
                    <a:p>
                      <a:r>
                        <a:rPr lang="en-US" sz="3000">
                          <a:solidFill>
                            <a:srgbClr val="FF0000"/>
                          </a:solidFill>
                        </a:rPr>
                        <a:t>+</a:t>
                      </a:r>
                    </a:p>
                  </a:txBody>
                  <a:tcPr/>
                </a:tc>
                <a:extLst>
                  <a:ext uri="{0D108BD9-81ED-4DB2-BD59-A6C34878D82A}">
                    <a16:rowId xmlns:a16="http://schemas.microsoft.com/office/drawing/2014/main" val="2073261054"/>
                  </a:ext>
                </a:extLst>
              </a:tr>
              <a:tr h="344990">
                <a:tc>
                  <a:txBody>
                    <a:bodyPr/>
                    <a:lstStyle/>
                    <a:p>
                      <a:r>
                        <a:rPr lang="en-US" sz="3000" b="1">
                          <a:solidFill>
                            <a:srgbClr val="FF0000"/>
                          </a:solidFill>
                        </a:rPr>
                        <a:t>A</a:t>
                      </a:r>
                    </a:p>
                  </a:txBody>
                  <a:tcPr/>
                </a:tc>
                <a:tc>
                  <a:txBody>
                    <a:bodyPr/>
                    <a:lstStyle/>
                    <a:p>
                      <a:pPr lvl="0">
                        <a:buNone/>
                      </a:pPr>
                      <a:r>
                        <a:rPr lang="en-US" sz="3000">
                          <a:solidFill>
                            <a:srgbClr val="FF0000"/>
                          </a:solidFill>
                        </a:rPr>
                        <a:t>+</a:t>
                      </a:r>
                    </a:p>
                  </a:txBody>
                  <a:tcPr/>
                </a:tc>
                <a:tc>
                  <a:txBody>
                    <a:bodyPr/>
                    <a:lstStyle/>
                    <a:p>
                      <a:r>
                        <a:rPr lang="en-US" sz="3000" b="1">
                          <a:solidFill>
                            <a:srgbClr val="FF0000"/>
                          </a:solidFill>
                        </a:rPr>
                        <a:t>A</a:t>
                      </a:r>
                    </a:p>
                  </a:txBody>
                  <a:tcPr/>
                </a:tc>
                <a:tc>
                  <a:txBody>
                    <a:bodyPr/>
                    <a:lstStyle/>
                    <a:p>
                      <a:r>
                        <a:rPr lang="en-US" sz="3000">
                          <a:solidFill>
                            <a:srgbClr val="FF0000"/>
                          </a:solidFill>
                        </a:rPr>
                        <a:t>+</a:t>
                      </a:r>
                    </a:p>
                  </a:txBody>
                  <a:tcPr/>
                </a:tc>
                <a:extLst>
                  <a:ext uri="{0D108BD9-81ED-4DB2-BD59-A6C34878D82A}">
                    <a16:rowId xmlns:a16="http://schemas.microsoft.com/office/drawing/2014/main" val="1429114704"/>
                  </a:ext>
                </a:extLst>
              </a:tr>
              <a:tr h="344990">
                <a:tc>
                  <a:txBody>
                    <a:bodyPr/>
                    <a:lstStyle/>
                    <a:p>
                      <a:r>
                        <a:rPr lang="en-US" sz="3000" b="1">
                          <a:solidFill>
                            <a:srgbClr val="FF0000"/>
                          </a:solidFill>
                        </a:rPr>
                        <a:t>S</a:t>
                      </a:r>
                    </a:p>
                  </a:txBody>
                  <a:tcPr/>
                </a:tc>
                <a:tc>
                  <a:txBody>
                    <a:bodyPr/>
                    <a:lstStyle/>
                    <a:p>
                      <a:pPr lvl="0">
                        <a:buNone/>
                      </a:pPr>
                      <a:r>
                        <a:rPr lang="en-US" sz="3000">
                          <a:solidFill>
                            <a:srgbClr val="FF0000"/>
                          </a:solidFill>
                        </a:rPr>
                        <a:t>+ </a:t>
                      </a:r>
                    </a:p>
                  </a:txBody>
                  <a:tcPr/>
                </a:tc>
                <a:tc>
                  <a:txBody>
                    <a:bodyPr/>
                    <a:lstStyle/>
                    <a:p>
                      <a:pPr lvl="0">
                        <a:buNone/>
                      </a:pPr>
                      <a:r>
                        <a:rPr lang="en-US" sz="3000" b="1">
                          <a:solidFill>
                            <a:srgbClr val="FF0000"/>
                          </a:solidFill>
                        </a:rPr>
                        <a:t>S</a:t>
                      </a:r>
                    </a:p>
                  </a:txBody>
                  <a:tcPr/>
                </a:tc>
                <a:tc>
                  <a:txBody>
                    <a:bodyPr/>
                    <a:lstStyle/>
                    <a:p>
                      <a:r>
                        <a:rPr lang="en-US" sz="3000">
                          <a:solidFill>
                            <a:srgbClr val="FF0000"/>
                          </a:solidFill>
                        </a:rPr>
                        <a:t>+ </a:t>
                      </a:r>
                    </a:p>
                  </a:txBody>
                  <a:tcPr/>
                </a:tc>
                <a:extLst>
                  <a:ext uri="{0D108BD9-81ED-4DB2-BD59-A6C34878D82A}">
                    <a16:rowId xmlns:a16="http://schemas.microsoft.com/office/drawing/2014/main" val="2730043886"/>
                  </a:ext>
                </a:extLst>
              </a:tr>
              <a:tr h="922064">
                <a:tc>
                  <a:txBody>
                    <a:bodyPr/>
                    <a:lstStyle/>
                    <a:p>
                      <a:r>
                        <a:rPr lang="en-US" sz="3000" b="1"/>
                        <a:t>T</a:t>
                      </a:r>
                    </a:p>
                  </a:txBody>
                  <a:tcPr/>
                </a:tc>
                <a:tc>
                  <a:txBody>
                    <a:bodyPr/>
                    <a:lstStyle/>
                    <a:p>
                      <a:r>
                        <a:rPr lang="en-US" sz="3000" dirty="0"/>
                        <a:t>Symptoms identified – refer to stroke team </a:t>
                      </a:r>
                    </a:p>
                  </a:txBody>
                  <a:tcPr/>
                </a:tc>
                <a:tc>
                  <a:txBody>
                    <a:bodyPr/>
                    <a:lstStyle/>
                    <a:p>
                      <a:r>
                        <a:rPr lang="en-US" sz="3000" b="1"/>
                        <a:t>T</a:t>
                      </a:r>
                    </a:p>
                  </a:txBody>
                  <a:tcPr/>
                </a:tc>
                <a:tc>
                  <a:txBody>
                    <a:bodyPr/>
                    <a:lstStyle/>
                    <a:p>
                      <a:pPr lvl="0">
                        <a:buNone/>
                      </a:pPr>
                      <a:r>
                        <a:rPr lang="en-US" sz="3000" b="0" i="0" u="none" strike="noStrike" noProof="0" dirty="0">
                          <a:solidFill>
                            <a:srgbClr val="000000"/>
                          </a:solidFill>
                          <a:latin typeface="Aptos"/>
                        </a:rPr>
                        <a:t>Symptoms identified – refer to stroke team </a:t>
                      </a:r>
                      <a:endParaRPr lang="en-US" dirty="0"/>
                    </a:p>
                  </a:txBody>
                  <a:tcPr/>
                </a:tc>
                <a:extLst>
                  <a:ext uri="{0D108BD9-81ED-4DB2-BD59-A6C34878D82A}">
                    <a16:rowId xmlns:a16="http://schemas.microsoft.com/office/drawing/2014/main" val="353375660"/>
                  </a:ext>
                </a:extLst>
              </a:tr>
            </a:tbl>
          </a:graphicData>
        </a:graphic>
      </p:graphicFrame>
    </p:spTree>
    <p:extLst>
      <p:ext uri="{BB962C8B-B14F-4D97-AF65-F5344CB8AC3E}">
        <p14:creationId xmlns:p14="http://schemas.microsoft.com/office/powerpoint/2010/main" val="2751974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E085-B902-4B07-9E0F-A923E947B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0924D-B698-9D06-7F1E-E5AD5628D908}"/>
              </a:ext>
            </a:extLst>
          </p:cNvPr>
          <p:cNvSpPr>
            <a:spLocks noGrp="1"/>
          </p:cNvSpPr>
          <p:nvPr>
            <p:ph type="title"/>
          </p:nvPr>
        </p:nvSpPr>
        <p:spPr/>
        <p:txBody>
          <a:bodyPr/>
          <a:lstStyle/>
          <a:p>
            <a:r>
              <a:rPr lang="en-GB"/>
              <a:t>Outcome - Clinical Scenario 4</a:t>
            </a:r>
          </a:p>
        </p:txBody>
      </p:sp>
      <p:sp>
        <p:nvSpPr>
          <p:cNvPr id="3" name="Content Placeholder 2">
            <a:extLst>
              <a:ext uri="{FF2B5EF4-FFF2-40B4-BE49-F238E27FC236}">
                <a16:creationId xmlns:a16="http://schemas.microsoft.com/office/drawing/2014/main" id="{7A9340B2-0AB5-AE9B-E867-ABF37E3E7B76}"/>
              </a:ext>
            </a:extLst>
          </p:cNvPr>
          <p:cNvSpPr>
            <a:spLocks noGrp="1"/>
          </p:cNvSpPr>
          <p:nvPr>
            <p:ph idx="1"/>
          </p:nvPr>
        </p:nvSpPr>
        <p:spPr/>
        <p:txBody>
          <a:bodyPr vert="horz" lIns="91440" tIns="45720" rIns="91440" bIns="45720" rtlCol="0" anchor="t">
            <a:normAutofit/>
          </a:bodyPr>
          <a:lstStyle/>
          <a:p>
            <a:r>
              <a:rPr lang="en-US" sz="3000" dirty="0"/>
              <a:t>The triage nurse applied BEFAST and alerted the stroke team immediately.</a:t>
            </a:r>
          </a:p>
          <a:p>
            <a:r>
              <a:rPr lang="en-GB" dirty="0"/>
              <a:t>A CT head scan was perfor</a:t>
            </a:r>
            <a:r>
              <a:rPr lang="en-GB"/>
              <a:t>med which showed a brain stem haemorrhage. </a:t>
            </a:r>
          </a:p>
          <a:p>
            <a:r>
              <a:rPr lang="en-GB"/>
              <a:t>They were transferred to the stroke unit.</a:t>
            </a:r>
            <a:endParaRPr lang="en-GB" dirty="0"/>
          </a:p>
          <a:p>
            <a:pPr marL="0" indent="0">
              <a:buNone/>
            </a:pPr>
            <a:endParaRPr lang="en-GB" dirty="0"/>
          </a:p>
        </p:txBody>
      </p:sp>
    </p:spTree>
    <p:extLst>
      <p:ext uri="{BB962C8B-B14F-4D97-AF65-F5344CB8AC3E}">
        <p14:creationId xmlns:p14="http://schemas.microsoft.com/office/powerpoint/2010/main" val="1488180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4FCA957C-17F5-6E39-FFE4-AE10C4936D09}"/>
              </a:ext>
            </a:extLst>
          </p:cNvPr>
          <p:cNvGraphicFramePr>
            <a:graphicFrameLocks noGrp="1"/>
          </p:cNvGraphicFramePr>
          <p:nvPr>
            <p:ph idx="1"/>
            <p:extLst>
              <p:ext uri="{D42A27DB-BD31-4B8C-83A1-F6EECF244321}">
                <p14:modId xmlns:p14="http://schemas.microsoft.com/office/powerpoint/2010/main" val="203596672"/>
              </p:ext>
            </p:extLst>
          </p:nvPr>
        </p:nvGraphicFramePr>
        <p:xfrm>
          <a:off x="645583" y="624416"/>
          <a:ext cx="10905068" cy="5608496"/>
        </p:xfrm>
        <a:graphic>
          <a:graphicData uri="http://schemas.openxmlformats.org/drawingml/2006/table">
            <a:tbl>
              <a:tblPr firstRow="1" bandRow="1">
                <a:solidFill>
                  <a:schemeClr val="bg1">
                    <a:lumMod val="95000"/>
                  </a:schemeClr>
                </a:solidFill>
                <a:tableStyleId>{5C22544A-7EE6-4342-B048-85BDC9FD1C3A}</a:tableStyleId>
              </a:tblPr>
              <a:tblGrid>
                <a:gridCol w="1604032">
                  <a:extLst>
                    <a:ext uri="{9D8B030D-6E8A-4147-A177-3AD203B41FA5}">
                      <a16:colId xmlns:a16="http://schemas.microsoft.com/office/drawing/2014/main" val="2615750436"/>
                    </a:ext>
                  </a:extLst>
                </a:gridCol>
                <a:gridCol w="2991759">
                  <a:extLst>
                    <a:ext uri="{9D8B030D-6E8A-4147-A177-3AD203B41FA5}">
                      <a16:colId xmlns:a16="http://schemas.microsoft.com/office/drawing/2014/main" val="2600193958"/>
                    </a:ext>
                  </a:extLst>
                </a:gridCol>
                <a:gridCol w="3245851">
                  <a:extLst>
                    <a:ext uri="{9D8B030D-6E8A-4147-A177-3AD203B41FA5}">
                      <a16:colId xmlns:a16="http://schemas.microsoft.com/office/drawing/2014/main" val="3740025092"/>
                    </a:ext>
                  </a:extLst>
                </a:gridCol>
                <a:gridCol w="3063426">
                  <a:extLst>
                    <a:ext uri="{9D8B030D-6E8A-4147-A177-3AD203B41FA5}">
                      <a16:colId xmlns:a16="http://schemas.microsoft.com/office/drawing/2014/main" val="2607008319"/>
                    </a:ext>
                  </a:extLst>
                </a:gridCol>
              </a:tblGrid>
              <a:tr h="1301749">
                <a:tc>
                  <a:txBody>
                    <a:bodyPr/>
                    <a:lstStyle/>
                    <a:p>
                      <a:pPr>
                        <a:buNone/>
                      </a:pPr>
                      <a:r>
                        <a:rPr lang="en-US" sz="3300" b="0" cap="none" spc="0">
                          <a:solidFill>
                            <a:schemeClr val="bg1"/>
                          </a:solidFill>
                        </a:rPr>
                        <a:t>Case</a:t>
                      </a:r>
                    </a:p>
                  </a:txBody>
                  <a:tcPr marL="187636" marR="187636" marT="187636" marB="93818" anchor="ctr">
                    <a:lnL w="12700" cmpd="sng">
                      <a:noFill/>
                    </a:lnL>
                    <a:lnR w="12700" cmpd="sng">
                      <a:noFill/>
                    </a:lnR>
                    <a:lnT w="19050" cap="flat" cmpd="sng" algn="ctr">
                      <a:noFill/>
                      <a:prstDash val="solid"/>
                    </a:lnT>
                    <a:lnB w="38100" cmpd="sng">
                      <a:noFill/>
                    </a:lnB>
                    <a:solidFill>
                      <a:schemeClr val="accent2"/>
                    </a:solidFill>
                  </a:tcPr>
                </a:tc>
                <a:tc>
                  <a:txBody>
                    <a:bodyPr/>
                    <a:lstStyle/>
                    <a:p>
                      <a:pPr>
                        <a:buNone/>
                      </a:pPr>
                      <a:r>
                        <a:rPr lang="en-US" sz="3300" b="0" cap="none" spc="0">
                          <a:solidFill>
                            <a:schemeClr val="bg1"/>
                          </a:solidFill>
                        </a:rPr>
                        <a:t>FAST Result</a:t>
                      </a:r>
                    </a:p>
                  </a:txBody>
                  <a:tcPr marL="187636" marR="187636" marT="187636" marB="93818" anchor="ctr">
                    <a:lnL w="12700" cmpd="sng">
                      <a:noFill/>
                    </a:lnL>
                    <a:lnR w="12700" cmpd="sng">
                      <a:noFill/>
                    </a:lnR>
                    <a:lnT w="19050" cap="flat" cmpd="sng" algn="ctr">
                      <a:noFill/>
                      <a:prstDash val="solid"/>
                    </a:lnT>
                    <a:lnB w="38100" cmpd="sng">
                      <a:noFill/>
                    </a:lnB>
                    <a:solidFill>
                      <a:schemeClr val="accent2"/>
                    </a:solidFill>
                  </a:tcPr>
                </a:tc>
                <a:tc>
                  <a:txBody>
                    <a:bodyPr/>
                    <a:lstStyle/>
                    <a:p>
                      <a:pPr>
                        <a:buNone/>
                      </a:pPr>
                      <a:r>
                        <a:rPr lang="en-US" sz="3300" b="0" cap="none" spc="0">
                          <a:solidFill>
                            <a:schemeClr val="bg1"/>
                          </a:solidFill>
                        </a:rPr>
                        <a:t>BEFAST Positive Signs</a:t>
                      </a:r>
                    </a:p>
                  </a:txBody>
                  <a:tcPr marL="187636" marR="187636" marT="187636" marB="93818" anchor="ctr">
                    <a:lnL w="12700" cmpd="sng">
                      <a:noFill/>
                    </a:lnL>
                    <a:lnR w="12700" cmpd="sng">
                      <a:noFill/>
                    </a:lnR>
                    <a:lnT w="19050" cap="flat" cmpd="sng" algn="ctr">
                      <a:noFill/>
                      <a:prstDash val="solid"/>
                    </a:lnT>
                    <a:lnB w="38100" cmpd="sng">
                      <a:noFill/>
                    </a:lnB>
                    <a:solidFill>
                      <a:schemeClr val="accent2"/>
                    </a:solidFill>
                  </a:tcPr>
                </a:tc>
                <a:tc>
                  <a:txBody>
                    <a:bodyPr/>
                    <a:lstStyle/>
                    <a:p>
                      <a:pPr>
                        <a:buNone/>
                      </a:pPr>
                      <a:r>
                        <a:rPr lang="en-US" sz="3300" b="0" cap="none" spc="0">
                          <a:solidFill>
                            <a:schemeClr val="bg1"/>
                          </a:solidFill>
                        </a:rPr>
                        <a:t>Stroke Type</a:t>
                      </a:r>
                    </a:p>
                  </a:txBody>
                  <a:tcPr marL="187636" marR="187636" marT="187636" marB="93818"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748403877"/>
                  </a:ext>
                </a:extLst>
              </a:tr>
              <a:tr h="1107056">
                <a:tc>
                  <a:txBody>
                    <a:bodyPr/>
                    <a:lstStyle/>
                    <a:p>
                      <a:pPr>
                        <a:buNone/>
                      </a:pPr>
                      <a:r>
                        <a:rPr lang="en-US" sz="2500" cap="none" spc="0">
                          <a:solidFill>
                            <a:schemeClr val="tx1"/>
                          </a:solidFill>
                        </a:rPr>
                        <a:t>1</a:t>
                      </a:r>
                    </a:p>
                  </a:txBody>
                  <a:tcPr marL="187636" marR="187636" marT="187636" marB="93818"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buNone/>
                      </a:pPr>
                      <a:r>
                        <a:rPr lang="en-US" sz="2500" cap="none" spc="0" dirty="0">
                          <a:solidFill>
                            <a:schemeClr val="tx1"/>
                          </a:solidFill>
                        </a:rPr>
                        <a:t>Face, Arm, Spe</a:t>
                      </a:r>
                      <a:r>
                        <a:rPr lang="en-US" sz="2500" cap="none" spc="0">
                          <a:solidFill>
                            <a:schemeClr val="tx1"/>
                          </a:solidFill>
                        </a:rPr>
                        <a:t>ech</a:t>
                      </a:r>
                    </a:p>
                  </a:txBody>
                  <a:tcPr marL="187636" marR="187636" marT="187636" marB="93818"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buNone/>
                      </a:pPr>
                      <a:r>
                        <a:rPr lang="en-US" sz="2500" cap="none" spc="0">
                          <a:solidFill>
                            <a:schemeClr val="tx1"/>
                          </a:solidFill>
                        </a:rPr>
                        <a:t>Balance + Eyes</a:t>
                      </a:r>
                    </a:p>
                  </a:txBody>
                  <a:tcPr marL="187636" marR="187636" marT="187636" marB="93818"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l">
                        <a:buNone/>
                      </a:pPr>
                      <a:r>
                        <a:rPr lang="en-US" sz="2500" b="0" cap="none" spc="0">
                          <a:solidFill>
                            <a:schemeClr val="tx1"/>
                          </a:solidFill>
                        </a:rPr>
                        <a:t>Left Middle Cerebral Artery Infarct</a:t>
                      </a:r>
                    </a:p>
                  </a:txBody>
                  <a:tcPr marL="187636" marR="187636" marT="187636" marB="93818"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920225327"/>
                  </a:ext>
                </a:extLst>
              </a:tr>
              <a:tr h="731783">
                <a:tc>
                  <a:txBody>
                    <a:bodyPr/>
                    <a:lstStyle/>
                    <a:p>
                      <a:pPr>
                        <a:buNone/>
                      </a:pPr>
                      <a:r>
                        <a:rPr lang="en-US" sz="2500" cap="none" spc="0">
                          <a:solidFill>
                            <a:schemeClr val="tx1"/>
                          </a:solidFill>
                        </a:rPr>
                        <a:t>2</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buNone/>
                      </a:pPr>
                      <a:r>
                        <a:rPr lang="en-US" sz="2500" cap="none" spc="0">
                          <a:solidFill>
                            <a:schemeClr val="tx1"/>
                          </a:solidFill>
                        </a:rPr>
                        <a:t>Negative</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buNone/>
                      </a:pPr>
                      <a:r>
                        <a:rPr lang="en-US" sz="2500" b="0" i="0" u="none" strike="noStrike" cap="none" spc="0" noProof="0">
                          <a:solidFill>
                            <a:schemeClr val="tx1"/>
                          </a:solidFill>
                          <a:latin typeface="Aptos"/>
                        </a:rPr>
                        <a:t>Balance + Eyes</a:t>
                      </a:r>
                      <a:endParaRPr lang="en-US" sz="2500" cap="none" spc="0">
                        <a:solidFill>
                          <a:schemeClr val="tx1"/>
                        </a:solidFill>
                      </a:endParaRP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buNone/>
                      </a:pPr>
                      <a:r>
                        <a:rPr lang="en-US" sz="2500" b="0" i="0" u="none" strike="noStrike" cap="none" spc="0" noProof="0">
                          <a:solidFill>
                            <a:schemeClr val="tx1"/>
                          </a:solidFill>
                          <a:latin typeface="Aptos"/>
                        </a:rPr>
                        <a:t>Basilar artery thrombus</a:t>
                      </a:r>
                      <a:endParaRPr lang="en-US" sz="2500" cap="none" spc="0">
                        <a:solidFill>
                          <a:schemeClr val="tx1"/>
                        </a:solidFill>
                      </a:endParaRP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45871867"/>
                  </a:ext>
                </a:extLst>
              </a:tr>
              <a:tr h="731783">
                <a:tc>
                  <a:txBody>
                    <a:bodyPr/>
                    <a:lstStyle/>
                    <a:p>
                      <a:pPr>
                        <a:buNone/>
                      </a:pPr>
                      <a:r>
                        <a:rPr lang="en-US" sz="2500" cap="none" spc="0">
                          <a:solidFill>
                            <a:schemeClr val="tx1"/>
                          </a:solidFill>
                        </a:rPr>
                        <a:t>3</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buNone/>
                      </a:pPr>
                      <a:r>
                        <a:rPr lang="en-US" sz="2500" cap="none" spc="0">
                          <a:solidFill>
                            <a:schemeClr val="tx1"/>
                          </a:solidFill>
                        </a:rPr>
                        <a:t>Negative</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buNone/>
                      </a:pPr>
                      <a:r>
                        <a:rPr lang="en-US" sz="2500" cap="none" spc="0">
                          <a:solidFill>
                            <a:schemeClr val="tx1"/>
                          </a:solidFill>
                        </a:rPr>
                        <a:t>Eyes</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buNone/>
                      </a:pPr>
                      <a:r>
                        <a:rPr lang="en-US" sz="2500" cap="none" spc="0">
                          <a:solidFill>
                            <a:schemeClr val="tx1"/>
                          </a:solidFill>
                        </a:rPr>
                        <a:t>Occipital (PCA)</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571711233"/>
                  </a:ext>
                </a:extLst>
              </a:tr>
              <a:tr h="1107056">
                <a:tc>
                  <a:txBody>
                    <a:bodyPr/>
                    <a:lstStyle/>
                    <a:p>
                      <a:pPr>
                        <a:buNone/>
                      </a:pPr>
                      <a:r>
                        <a:rPr lang="en-US" sz="2500" cap="none" spc="0">
                          <a:solidFill>
                            <a:schemeClr val="tx1"/>
                          </a:solidFill>
                        </a:rPr>
                        <a:t>4</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a:buNone/>
                      </a:pPr>
                      <a:r>
                        <a:rPr lang="en-US" sz="2500" cap="none" spc="0">
                          <a:solidFill>
                            <a:schemeClr val="tx1"/>
                          </a:solidFill>
                        </a:rPr>
                        <a:t>Face</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a:buNone/>
                      </a:pPr>
                      <a:r>
                        <a:rPr lang="en-US" sz="2500" cap="none" spc="0">
                          <a:solidFill>
                            <a:schemeClr val="tx1"/>
                          </a:solidFill>
                        </a:rPr>
                        <a:t>Balance + Eyes</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a:buNone/>
                      </a:pPr>
                      <a:r>
                        <a:rPr lang="en-US" sz="2500" cap="none" spc="0" dirty="0">
                          <a:solidFill>
                            <a:schemeClr val="tx1"/>
                          </a:solidFill>
                        </a:rPr>
                        <a:t>Brain Stem </a:t>
                      </a:r>
                      <a:r>
                        <a:rPr lang="en-US" sz="2500" cap="none" spc="0" dirty="0" err="1">
                          <a:solidFill>
                            <a:schemeClr val="tx1"/>
                          </a:solidFill>
                        </a:rPr>
                        <a:t>Haemorrhage</a:t>
                      </a:r>
                    </a:p>
                  </a:txBody>
                  <a:tcPr marL="187636" marR="187636" marT="187636" marB="93818" anchor="ctr">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571051857"/>
                  </a:ext>
                </a:extLst>
              </a:tr>
            </a:tbl>
          </a:graphicData>
        </a:graphic>
      </p:graphicFrame>
    </p:spTree>
    <p:extLst>
      <p:ext uri="{BB962C8B-B14F-4D97-AF65-F5344CB8AC3E}">
        <p14:creationId xmlns:p14="http://schemas.microsoft.com/office/powerpoint/2010/main" val="114078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EE28-B4AA-4724-DD38-28B5E833E2C5}"/>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B0A0E052-7CFD-2740-24D6-E077302E1FCF}"/>
              </a:ext>
            </a:extLst>
          </p:cNvPr>
          <p:cNvSpPr>
            <a:spLocks noGrp="1"/>
          </p:cNvSpPr>
          <p:nvPr>
            <p:ph idx="1"/>
          </p:nvPr>
        </p:nvSpPr>
        <p:spPr>
          <a:xfrm>
            <a:off x="838200" y="1469365"/>
            <a:ext cx="10515600" cy="4351338"/>
          </a:xfrm>
        </p:spPr>
        <p:txBody>
          <a:bodyPr vert="horz" lIns="91440" tIns="45720" rIns="91440" bIns="45720" rtlCol="0" anchor="t">
            <a:noAutofit/>
          </a:bodyPr>
          <a:lstStyle/>
          <a:p>
            <a:pPr marL="457200" indent="-457200"/>
            <a:r>
              <a:rPr lang="en-US" sz="3000">
                <a:highlight>
                  <a:srgbClr val="FFFFFF"/>
                </a:highlight>
                <a:latin typeface="Aptos"/>
                <a:cs typeface="Segoe UI"/>
              </a:rPr>
              <a:t>If someone </a:t>
            </a:r>
            <a:r>
              <a:rPr lang="en-US" sz="3000" b="1">
                <a:highlight>
                  <a:srgbClr val="FFFFFF"/>
                </a:highlight>
                <a:latin typeface="Aptos"/>
                <a:cs typeface="Segoe UI"/>
              </a:rPr>
              <a:t>suddenly </a:t>
            </a:r>
            <a:r>
              <a:rPr lang="en-US" sz="3000">
                <a:highlight>
                  <a:srgbClr val="FFFFFF"/>
                </a:highlight>
                <a:latin typeface="Aptos"/>
                <a:cs typeface="Segoe UI"/>
              </a:rPr>
              <a:t>seems different, confused, unsteady, or unable to see properly, </a:t>
            </a:r>
            <a:r>
              <a:rPr lang="en-US" sz="3000" b="1">
                <a:highlight>
                  <a:srgbClr val="FFFFFF"/>
                </a:highlight>
                <a:latin typeface="Aptos"/>
                <a:cs typeface="Segoe UI"/>
              </a:rPr>
              <a:t>trust your instincts</a:t>
            </a:r>
            <a:r>
              <a:rPr lang="en-US" sz="3000">
                <a:highlight>
                  <a:srgbClr val="FFFFFF"/>
                </a:highlight>
                <a:latin typeface="Aptos"/>
                <a:cs typeface="Segoe UI"/>
              </a:rPr>
              <a:t> and </a:t>
            </a:r>
            <a:r>
              <a:rPr lang="en-US" sz="3000" b="1">
                <a:highlight>
                  <a:srgbClr val="FFFFFF"/>
                </a:highlight>
                <a:latin typeface="Aptos"/>
                <a:cs typeface="Segoe UI"/>
              </a:rPr>
              <a:t>get help</a:t>
            </a:r>
            <a:r>
              <a:rPr lang="en-US" sz="3000" dirty="0">
                <a:highlight>
                  <a:srgbClr val="FFFFFF"/>
                </a:highlight>
                <a:latin typeface="Aptos"/>
                <a:cs typeface="Segoe UI"/>
              </a:rPr>
              <a:t> </a:t>
            </a:r>
            <a:r>
              <a:rPr lang="en-US" sz="3000">
                <a:highlight>
                  <a:srgbClr val="FFFFFF"/>
                </a:highlight>
                <a:latin typeface="Aptos"/>
                <a:cs typeface="Segoe UI"/>
              </a:rPr>
              <a:t>straight away.</a:t>
            </a:r>
            <a:endParaRPr lang="en-US" sz="3000" dirty="0">
              <a:highlight>
                <a:srgbClr val="FFFFFF"/>
              </a:highlight>
              <a:latin typeface="Aptos"/>
              <a:cs typeface="Segoe UI"/>
            </a:endParaRPr>
          </a:p>
          <a:p>
            <a:pPr marL="457200" indent="-457200">
              <a:lnSpc>
                <a:spcPct val="100000"/>
              </a:lnSpc>
              <a:spcBef>
                <a:spcPts val="0"/>
              </a:spcBef>
            </a:pPr>
            <a:r>
              <a:rPr lang="en-US" sz="3000" dirty="0">
                <a:solidFill>
                  <a:srgbClr val="080808"/>
                </a:solidFill>
                <a:highlight>
                  <a:srgbClr val="FFFFFF"/>
                </a:highlight>
                <a:latin typeface="Aptos"/>
                <a:ea typeface="Calibri"/>
                <a:cs typeface="Calibri"/>
              </a:rPr>
              <a:t>Use the </a:t>
            </a:r>
            <a:r>
              <a:rPr lang="en-US" sz="3000" b="1" dirty="0">
                <a:solidFill>
                  <a:schemeClr val="tx2">
                    <a:lumMod val="76000"/>
                    <a:lumOff val="24000"/>
                  </a:schemeClr>
                </a:solidFill>
                <a:highlight>
                  <a:srgbClr val="FFFFFF"/>
                </a:highlight>
                <a:latin typeface="Aptos"/>
                <a:ea typeface="Calibri"/>
                <a:cs typeface="Calibri"/>
              </a:rPr>
              <a:t>BE-FAST</a:t>
            </a:r>
            <a:r>
              <a:rPr lang="en-US" sz="3000" dirty="0">
                <a:solidFill>
                  <a:srgbClr val="080808"/>
                </a:solidFill>
                <a:highlight>
                  <a:srgbClr val="FFFFFF"/>
                </a:highlight>
                <a:latin typeface="Aptos"/>
                <a:ea typeface="Calibri"/>
                <a:cs typeface="Calibri"/>
              </a:rPr>
              <a:t> tool to help you </a:t>
            </a:r>
            <a:r>
              <a:rPr lang="en-US" sz="3000" dirty="0" err="1">
                <a:solidFill>
                  <a:srgbClr val="080808"/>
                </a:solidFill>
                <a:highlight>
                  <a:srgbClr val="FFFFFF"/>
                </a:highlight>
                <a:latin typeface="Aptos"/>
                <a:ea typeface="Calibri"/>
                <a:cs typeface="Calibri"/>
              </a:rPr>
              <a:t>recognise</a:t>
            </a:r>
            <a:r>
              <a:rPr lang="en-US" sz="3000" dirty="0">
                <a:solidFill>
                  <a:srgbClr val="080808"/>
                </a:solidFill>
                <a:highlight>
                  <a:srgbClr val="FFFFFF"/>
                </a:highlight>
                <a:latin typeface="Aptos"/>
                <a:ea typeface="Calibri"/>
                <a:cs typeface="Calibri"/>
              </a:rPr>
              <a:t> stroke symptoms more reliably FAST misses 40% POCS</a:t>
            </a:r>
            <a:endParaRPr lang="en-US" sz="3000" dirty="0">
              <a:solidFill>
                <a:srgbClr val="67686B"/>
              </a:solidFill>
              <a:highlight>
                <a:srgbClr val="FFFFFF"/>
              </a:highlight>
              <a:latin typeface="Aptos"/>
              <a:ea typeface="Calibri"/>
              <a:cs typeface="Calibri"/>
            </a:endParaRPr>
          </a:p>
          <a:p>
            <a:pPr marL="457200" indent="-457200">
              <a:lnSpc>
                <a:spcPct val="100000"/>
              </a:lnSpc>
              <a:spcBef>
                <a:spcPts val="0"/>
              </a:spcBef>
            </a:pPr>
            <a:r>
              <a:rPr lang="en-US" sz="3000" b="1" dirty="0">
                <a:solidFill>
                  <a:srgbClr val="080808"/>
                </a:solidFill>
                <a:highlight>
                  <a:srgbClr val="FFFFFF"/>
                </a:highlight>
                <a:latin typeface="Aptos"/>
                <a:ea typeface="Calibri"/>
                <a:cs typeface="Calibri"/>
              </a:rPr>
              <a:t>Early recognition </a:t>
            </a:r>
            <a:r>
              <a:rPr lang="en-US" sz="3000" dirty="0">
                <a:solidFill>
                  <a:srgbClr val="080808"/>
                </a:solidFill>
                <a:highlight>
                  <a:srgbClr val="FFFFFF"/>
                </a:highlight>
                <a:latin typeface="Aptos"/>
                <a:ea typeface="Calibri"/>
                <a:cs typeface="Calibri"/>
              </a:rPr>
              <a:t>leads to </a:t>
            </a:r>
            <a:r>
              <a:rPr lang="en-US" sz="3000" b="1" dirty="0">
                <a:solidFill>
                  <a:srgbClr val="080808"/>
                </a:solidFill>
                <a:highlight>
                  <a:srgbClr val="FFFFFF"/>
                </a:highlight>
                <a:latin typeface="Aptos"/>
                <a:ea typeface="Calibri"/>
                <a:cs typeface="Calibri"/>
              </a:rPr>
              <a:t>timely treatment</a:t>
            </a:r>
            <a:r>
              <a:rPr lang="en-US" sz="3000" dirty="0">
                <a:solidFill>
                  <a:srgbClr val="080808"/>
                </a:solidFill>
                <a:highlight>
                  <a:srgbClr val="FFFFFF"/>
                </a:highlight>
                <a:latin typeface="Aptos"/>
                <a:ea typeface="Calibri"/>
                <a:cs typeface="Calibri"/>
              </a:rPr>
              <a:t> and </a:t>
            </a:r>
            <a:r>
              <a:rPr lang="en-US" sz="3000" b="1" dirty="0">
                <a:solidFill>
                  <a:srgbClr val="080808"/>
                </a:solidFill>
                <a:highlight>
                  <a:srgbClr val="FFFFFF"/>
                </a:highlight>
                <a:latin typeface="Aptos"/>
                <a:ea typeface="Calibri"/>
                <a:cs typeface="Calibri"/>
              </a:rPr>
              <a:t>better recovery</a:t>
            </a:r>
            <a:r>
              <a:rPr lang="en-US" sz="3000" dirty="0">
                <a:solidFill>
                  <a:srgbClr val="080808"/>
                </a:solidFill>
                <a:highlight>
                  <a:srgbClr val="FFFFFF"/>
                </a:highlight>
                <a:latin typeface="Aptos"/>
                <a:ea typeface="Calibri"/>
                <a:cs typeface="Calibri"/>
              </a:rPr>
              <a:t>.</a:t>
            </a:r>
            <a:endParaRPr lang="en-US" sz="3000">
              <a:solidFill>
                <a:srgbClr val="67686B"/>
              </a:solidFill>
              <a:highlight>
                <a:srgbClr val="FFFFFF"/>
              </a:highlight>
              <a:latin typeface="Aptos"/>
              <a:ea typeface="Calibri"/>
              <a:cs typeface="Calibri"/>
            </a:endParaRPr>
          </a:p>
          <a:p>
            <a:pPr marL="457200" indent="-457200">
              <a:lnSpc>
                <a:spcPct val="100000"/>
              </a:lnSpc>
              <a:spcBef>
                <a:spcPts val="0"/>
              </a:spcBef>
            </a:pPr>
            <a:r>
              <a:rPr lang="en-US" sz="3000" b="1">
                <a:solidFill>
                  <a:srgbClr val="080808"/>
                </a:solidFill>
                <a:highlight>
                  <a:srgbClr val="FFFFFF"/>
                </a:highlight>
                <a:latin typeface="Aptos"/>
                <a:ea typeface="Calibri"/>
                <a:cs typeface="Calibri"/>
              </a:rPr>
              <a:t>Time wasted</a:t>
            </a:r>
            <a:r>
              <a:rPr lang="en-US" sz="3000">
                <a:solidFill>
                  <a:srgbClr val="080808"/>
                </a:solidFill>
                <a:highlight>
                  <a:srgbClr val="FFFFFF"/>
                </a:highlight>
                <a:latin typeface="Aptos"/>
                <a:ea typeface="Calibri"/>
                <a:cs typeface="Calibri"/>
              </a:rPr>
              <a:t> leads to unnecessary </a:t>
            </a:r>
            <a:r>
              <a:rPr lang="en-US" sz="3000" b="1">
                <a:solidFill>
                  <a:srgbClr val="080808"/>
                </a:solidFill>
                <a:highlight>
                  <a:srgbClr val="FFFFFF"/>
                </a:highlight>
                <a:latin typeface="Aptos"/>
                <a:ea typeface="Calibri"/>
                <a:cs typeface="Calibri"/>
              </a:rPr>
              <a:t>brain cell death</a:t>
            </a:r>
            <a:endParaRPr lang="en-US" sz="3000">
              <a:solidFill>
                <a:srgbClr val="67686B"/>
              </a:solidFill>
              <a:highlight>
                <a:srgbClr val="FFFFFF"/>
              </a:highlight>
              <a:latin typeface="Aptos"/>
              <a:ea typeface="Calibri"/>
              <a:cs typeface="Calibri"/>
            </a:endParaRPr>
          </a:p>
          <a:p>
            <a:pPr marL="457200" indent="-457200">
              <a:lnSpc>
                <a:spcPct val="100000"/>
              </a:lnSpc>
              <a:spcBef>
                <a:spcPts val="0"/>
              </a:spcBef>
            </a:pPr>
            <a:r>
              <a:rPr lang="en-US" sz="3000">
                <a:solidFill>
                  <a:srgbClr val="080808"/>
                </a:solidFill>
                <a:highlight>
                  <a:srgbClr val="FFFFFF"/>
                </a:highlight>
                <a:latin typeface="Aptos"/>
                <a:ea typeface="Calibri"/>
                <a:cs typeface="Calibri"/>
              </a:rPr>
              <a:t>Your actions might </a:t>
            </a:r>
            <a:r>
              <a:rPr lang="en-US" sz="3000" b="1">
                <a:solidFill>
                  <a:srgbClr val="080808"/>
                </a:solidFill>
                <a:highlight>
                  <a:srgbClr val="FFFFFF"/>
                </a:highlight>
                <a:latin typeface="Aptos"/>
                <a:ea typeface="Calibri"/>
                <a:cs typeface="Calibri"/>
              </a:rPr>
              <a:t>save a life</a:t>
            </a:r>
            <a:r>
              <a:rPr lang="en-US" sz="3000">
                <a:solidFill>
                  <a:srgbClr val="080808"/>
                </a:solidFill>
                <a:highlight>
                  <a:srgbClr val="FFFFFF"/>
                </a:highlight>
                <a:latin typeface="Aptos"/>
                <a:ea typeface="Calibri"/>
                <a:cs typeface="Calibri"/>
              </a:rPr>
              <a:t> or </a:t>
            </a:r>
            <a:r>
              <a:rPr lang="en-US" sz="3000" b="1">
                <a:solidFill>
                  <a:srgbClr val="080808"/>
                </a:solidFill>
                <a:highlight>
                  <a:srgbClr val="FFFFFF"/>
                </a:highlight>
                <a:latin typeface="Aptos"/>
                <a:ea typeface="Calibri"/>
                <a:cs typeface="Calibri"/>
              </a:rPr>
              <a:t>prevent major disability</a:t>
            </a:r>
            <a:r>
              <a:rPr lang="en-US" sz="3000" b="1" dirty="0">
                <a:solidFill>
                  <a:srgbClr val="080808"/>
                </a:solidFill>
                <a:highlight>
                  <a:srgbClr val="FFFFFF"/>
                </a:highlight>
                <a:latin typeface="Aptos"/>
                <a:ea typeface="Calibri"/>
                <a:cs typeface="Calibri"/>
              </a:rPr>
              <a:t> </a:t>
            </a:r>
            <a:endParaRPr lang="en-US" sz="3000" b="1">
              <a:solidFill>
                <a:srgbClr val="67686B"/>
              </a:solidFill>
              <a:highlight>
                <a:srgbClr val="FFFFFF"/>
              </a:highlight>
              <a:latin typeface="Aptos"/>
              <a:ea typeface="Calibri"/>
              <a:cs typeface="Calibri"/>
            </a:endParaRPr>
          </a:p>
          <a:p>
            <a:pPr marL="0" indent="0">
              <a:lnSpc>
                <a:spcPct val="100000"/>
              </a:lnSpc>
              <a:spcBef>
                <a:spcPts val="0"/>
              </a:spcBef>
              <a:buNone/>
            </a:pPr>
            <a:endParaRPr lang="en-US" sz="3000" dirty="0">
              <a:solidFill>
                <a:srgbClr val="080808"/>
              </a:solidFill>
              <a:highlight>
                <a:srgbClr val="FFFFFF"/>
              </a:highlight>
              <a:latin typeface="Aptos"/>
              <a:ea typeface="Calibri"/>
              <a:cs typeface="Calibri"/>
            </a:endParaRPr>
          </a:p>
          <a:p>
            <a:pPr marL="0" indent="0">
              <a:lnSpc>
                <a:spcPct val="100000"/>
              </a:lnSpc>
              <a:spcBef>
                <a:spcPts val="0"/>
              </a:spcBef>
              <a:buNone/>
            </a:pPr>
            <a:endParaRPr lang="en-US" sz="1800" dirty="0">
              <a:solidFill>
                <a:srgbClr val="080808"/>
              </a:solidFill>
              <a:highlight>
                <a:srgbClr val="FFFFFF"/>
              </a:highlight>
              <a:latin typeface="Calibri"/>
              <a:ea typeface="Calibri"/>
              <a:cs typeface="Calibri"/>
            </a:endParaRPr>
          </a:p>
          <a:p>
            <a:endParaRPr lang="en-US" sz="1100" dirty="0">
              <a:highlight>
                <a:srgbClr val="FFFFFF"/>
              </a:highlight>
              <a:latin typeface="Segoe UI"/>
              <a:cs typeface="Segoe UI"/>
            </a:endParaRPr>
          </a:p>
        </p:txBody>
      </p:sp>
    </p:spTree>
    <p:extLst>
      <p:ext uri="{BB962C8B-B14F-4D97-AF65-F5344CB8AC3E}">
        <p14:creationId xmlns:p14="http://schemas.microsoft.com/office/powerpoint/2010/main" val="1324723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20BA-30F2-F0AB-A8DD-3EAA809FEA11}"/>
              </a:ext>
            </a:extLst>
          </p:cNvPr>
          <p:cNvSpPr>
            <a:spLocks noGrp="1"/>
          </p:cNvSpPr>
          <p:nvPr>
            <p:ph type="title"/>
          </p:nvPr>
        </p:nvSpPr>
        <p:spPr/>
        <p:txBody>
          <a:bodyPr/>
          <a:lstStyle/>
          <a:p>
            <a:r>
              <a:rPr lang="en-GB" dirty="0"/>
              <a:t>What we need from </a:t>
            </a:r>
            <a:r>
              <a:rPr lang="en-GB" b="1">
                <a:solidFill>
                  <a:schemeClr val="tx2">
                    <a:lumMod val="76000"/>
                    <a:lumOff val="24000"/>
                  </a:schemeClr>
                </a:solidFill>
              </a:rPr>
              <a:t>YOU</a:t>
            </a:r>
            <a:r>
              <a:rPr lang="en-GB" b="1" dirty="0"/>
              <a:t> </a:t>
            </a:r>
            <a:r>
              <a:rPr lang="en-GB" dirty="0"/>
              <a:t>!</a:t>
            </a:r>
          </a:p>
        </p:txBody>
      </p:sp>
      <p:sp>
        <p:nvSpPr>
          <p:cNvPr id="3" name="Content Placeholder 2">
            <a:extLst>
              <a:ext uri="{FF2B5EF4-FFF2-40B4-BE49-F238E27FC236}">
                <a16:creationId xmlns:a16="http://schemas.microsoft.com/office/drawing/2014/main" id="{78A559F2-1723-B084-1009-7D4794E06C5C}"/>
              </a:ext>
            </a:extLst>
          </p:cNvPr>
          <p:cNvSpPr>
            <a:spLocks noGrp="1"/>
          </p:cNvSpPr>
          <p:nvPr>
            <p:ph idx="1"/>
          </p:nvPr>
        </p:nvSpPr>
        <p:spPr>
          <a:xfrm>
            <a:off x="603739" y="1698625"/>
            <a:ext cx="10515600" cy="4351338"/>
          </a:xfrm>
        </p:spPr>
        <p:txBody>
          <a:bodyPr vert="horz" lIns="91440" tIns="45720" rIns="91440" bIns="45720" rtlCol="0" anchor="t">
            <a:normAutofit lnSpcReduction="10000"/>
          </a:bodyPr>
          <a:lstStyle/>
          <a:p>
            <a:pPr marL="457200" indent="-457200">
              <a:lnSpc>
                <a:spcPct val="100000"/>
              </a:lnSpc>
              <a:spcBef>
                <a:spcPts val="0"/>
              </a:spcBef>
              <a:buAutoNum type="arabicPeriod"/>
            </a:pPr>
            <a:r>
              <a:rPr lang="en-US" sz="3000" dirty="0">
                <a:solidFill>
                  <a:srgbClr val="080808"/>
                </a:solidFill>
                <a:latin typeface="Aptos"/>
                <a:ea typeface="Calibri"/>
                <a:cs typeface="Calibri"/>
              </a:rPr>
              <a:t>Identify Stroke Symptoms using </a:t>
            </a:r>
            <a:r>
              <a:rPr lang="en-US" sz="3000" b="1" dirty="0">
                <a:solidFill>
                  <a:schemeClr val="tx2">
                    <a:lumMod val="76000"/>
                    <a:lumOff val="24000"/>
                  </a:schemeClr>
                </a:solidFill>
                <a:latin typeface="Aptos"/>
                <a:ea typeface="Calibri"/>
                <a:cs typeface="Calibri"/>
              </a:rPr>
              <a:t>BEFAST</a:t>
            </a:r>
            <a:r>
              <a:rPr lang="en-US" sz="3000" b="1" dirty="0">
                <a:solidFill>
                  <a:srgbClr val="080808"/>
                </a:solidFill>
                <a:latin typeface="Aptos"/>
                <a:ea typeface="Calibri"/>
                <a:cs typeface="Calibri"/>
              </a:rPr>
              <a:t> </a:t>
            </a:r>
            <a:endParaRPr lang="en-US" sz="3000" b="1" dirty="0">
              <a:solidFill>
                <a:srgbClr val="67686B"/>
              </a:solidFill>
              <a:latin typeface="Aptos"/>
              <a:ea typeface="Calibri"/>
              <a:cs typeface="Calibri"/>
            </a:endParaRPr>
          </a:p>
          <a:p>
            <a:pPr marL="457200" indent="-457200">
              <a:lnSpc>
                <a:spcPct val="100000"/>
              </a:lnSpc>
              <a:spcBef>
                <a:spcPts val="0"/>
              </a:spcBef>
              <a:buAutoNum type="arabicPeriod"/>
            </a:pPr>
            <a:endParaRPr lang="en-US" sz="3000" dirty="0">
              <a:solidFill>
                <a:srgbClr val="67686B"/>
              </a:solidFill>
              <a:latin typeface="Aptos"/>
              <a:ea typeface="Calibri"/>
              <a:cs typeface="Calibri"/>
            </a:endParaRPr>
          </a:p>
          <a:p>
            <a:pPr marL="457200" indent="-457200">
              <a:lnSpc>
                <a:spcPct val="100000"/>
              </a:lnSpc>
              <a:spcBef>
                <a:spcPts val="0"/>
              </a:spcBef>
              <a:buAutoNum type="arabicPeriod"/>
            </a:pPr>
            <a:r>
              <a:rPr lang="en-US" sz="3000">
                <a:solidFill>
                  <a:srgbClr val="080808"/>
                </a:solidFill>
                <a:highlight>
                  <a:srgbClr val="FFFFFF"/>
                </a:highlight>
                <a:latin typeface="Aptos"/>
                <a:ea typeface="Calibri"/>
                <a:cs typeface="Calibri"/>
              </a:rPr>
              <a:t>Ask did the symptoms start  </a:t>
            </a:r>
            <a:r>
              <a:rPr lang="en-US" sz="3000" b="1" dirty="0">
                <a:solidFill>
                  <a:srgbClr val="FF0000"/>
                </a:solidFill>
                <a:highlight>
                  <a:srgbClr val="FFFFFF"/>
                </a:highlight>
                <a:latin typeface="Aptos"/>
                <a:ea typeface="Calibri"/>
                <a:cs typeface="Calibri"/>
              </a:rPr>
              <a:t>SUDDENLY</a:t>
            </a:r>
            <a:r>
              <a:rPr lang="en-US" sz="3000" dirty="0">
                <a:solidFill>
                  <a:srgbClr val="080808"/>
                </a:solidFill>
                <a:highlight>
                  <a:srgbClr val="FFFFFF"/>
                </a:highlight>
                <a:latin typeface="Aptos"/>
                <a:ea typeface="Calibri"/>
                <a:cs typeface="Calibri"/>
              </a:rPr>
              <a:t> </a:t>
            </a:r>
            <a:br>
              <a:rPr lang="en-US" sz="3000" dirty="0">
                <a:solidFill>
                  <a:srgbClr val="080808"/>
                </a:solidFill>
                <a:highlight>
                  <a:srgbClr val="FFFFFF"/>
                </a:highlight>
                <a:latin typeface="Aptos"/>
                <a:ea typeface="Calibri"/>
                <a:cs typeface="Calibri"/>
              </a:rPr>
            </a:br>
            <a:endParaRPr lang="en-US" sz="3000" dirty="0">
              <a:solidFill>
                <a:srgbClr val="080808"/>
              </a:solidFill>
              <a:highlight>
                <a:srgbClr val="FFFFFF"/>
              </a:highlight>
              <a:latin typeface="Aptos"/>
              <a:ea typeface="Calibri"/>
              <a:cs typeface="Calibri"/>
            </a:endParaRPr>
          </a:p>
          <a:p>
            <a:pPr marL="457200" indent="-457200">
              <a:lnSpc>
                <a:spcPct val="100000"/>
              </a:lnSpc>
              <a:spcBef>
                <a:spcPts val="0"/>
              </a:spcBef>
              <a:buAutoNum type="arabicPeriod"/>
            </a:pPr>
            <a:r>
              <a:rPr lang="en-US" sz="3000">
                <a:solidFill>
                  <a:srgbClr val="080808"/>
                </a:solidFill>
                <a:highlight>
                  <a:srgbClr val="FFFFFF"/>
                </a:highlight>
                <a:latin typeface="Aptos"/>
                <a:ea typeface="Calibri"/>
                <a:cs typeface="Calibri"/>
              </a:rPr>
              <a:t>Ask what </a:t>
            </a:r>
            <a:r>
              <a:rPr lang="en-US" sz="3000" b="1">
                <a:solidFill>
                  <a:srgbClr val="FF0000"/>
                </a:solidFill>
                <a:highlight>
                  <a:srgbClr val="FFFFFF"/>
                </a:highlight>
                <a:latin typeface="Aptos"/>
                <a:ea typeface="Calibri"/>
                <a:cs typeface="Calibri"/>
              </a:rPr>
              <a:t>TIME</a:t>
            </a:r>
            <a:r>
              <a:rPr lang="en-US" sz="3000">
                <a:solidFill>
                  <a:srgbClr val="080808"/>
                </a:solidFill>
                <a:highlight>
                  <a:srgbClr val="FFFFFF"/>
                </a:highlight>
                <a:latin typeface="Aptos"/>
                <a:ea typeface="Calibri"/>
                <a:cs typeface="Calibri"/>
              </a:rPr>
              <a:t> the symptoms started or the time they were last seen well </a:t>
            </a:r>
            <a:endParaRPr lang="en-US" sz="3000" dirty="0">
              <a:solidFill>
                <a:srgbClr val="080808"/>
              </a:solidFill>
              <a:highlight>
                <a:srgbClr val="FFFFFF"/>
              </a:highlight>
              <a:latin typeface="Aptos"/>
              <a:ea typeface="Calibri"/>
              <a:cs typeface="Calibri"/>
            </a:endParaRPr>
          </a:p>
          <a:p>
            <a:pPr marL="457200" indent="-457200">
              <a:lnSpc>
                <a:spcPct val="100000"/>
              </a:lnSpc>
              <a:spcBef>
                <a:spcPts val="0"/>
              </a:spcBef>
              <a:buAutoNum type="arabicPeriod"/>
            </a:pPr>
            <a:endParaRPr lang="en-US" sz="3000" dirty="0">
              <a:solidFill>
                <a:srgbClr val="080808"/>
              </a:solidFill>
              <a:latin typeface="Aptos"/>
              <a:ea typeface="Calibri"/>
              <a:cs typeface="Calibri"/>
            </a:endParaRPr>
          </a:p>
          <a:p>
            <a:pPr marL="457200" indent="-457200">
              <a:lnSpc>
                <a:spcPct val="100000"/>
              </a:lnSpc>
              <a:spcBef>
                <a:spcPts val="0"/>
              </a:spcBef>
              <a:buAutoNum type="arabicPeriod"/>
            </a:pPr>
            <a:r>
              <a:rPr lang="en-US" sz="3000">
                <a:solidFill>
                  <a:srgbClr val="080808"/>
                </a:solidFill>
                <a:latin typeface="Aptos"/>
                <a:ea typeface="Calibri"/>
                <a:cs typeface="Calibri"/>
              </a:rPr>
              <a:t>Refer</a:t>
            </a:r>
            <a:r>
              <a:rPr lang="en-US" sz="3000" b="1" dirty="0">
                <a:solidFill>
                  <a:srgbClr val="080808"/>
                </a:solidFill>
                <a:latin typeface="Aptos"/>
                <a:ea typeface="Calibri"/>
                <a:cs typeface="Calibri"/>
              </a:rPr>
              <a:t> </a:t>
            </a:r>
            <a:r>
              <a:rPr lang="en-US" sz="3000" b="1" dirty="0">
                <a:solidFill>
                  <a:srgbClr val="FF0000"/>
                </a:solidFill>
                <a:latin typeface="Aptos"/>
                <a:ea typeface="Calibri"/>
                <a:cs typeface="Calibri"/>
              </a:rPr>
              <a:t>IMMEDIATELY</a:t>
            </a:r>
            <a:r>
              <a:rPr lang="en-US" sz="3000" dirty="0">
                <a:solidFill>
                  <a:srgbClr val="080808"/>
                </a:solidFill>
                <a:latin typeface="Aptos"/>
                <a:ea typeface="Calibri"/>
                <a:cs typeface="Calibri"/>
              </a:rPr>
              <a:t> to the stroke team</a:t>
            </a:r>
            <a:br>
              <a:rPr lang="en-US" sz="3000" dirty="0">
                <a:latin typeface="Aptos"/>
                <a:ea typeface="Calibri"/>
                <a:cs typeface="Calibri"/>
              </a:rPr>
            </a:br>
            <a:endParaRPr lang="en-US" sz="3000">
              <a:solidFill>
                <a:srgbClr val="67686B"/>
              </a:solidFill>
              <a:latin typeface="Aptos"/>
              <a:ea typeface="Calibri"/>
              <a:cs typeface="Calibri"/>
            </a:endParaRPr>
          </a:p>
          <a:p>
            <a:pPr marL="457200" indent="-457200">
              <a:lnSpc>
                <a:spcPct val="100000"/>
              </a:lnSpc>
              <a:spcBef>
                <a:spcPts val="0"/>
              </a:spcBef>
              <a:buAutoNum type="arabicPeriod"/>
            </a:pPr>
            <a:r>
              <a:rPr lang="en-US" sz="3000">
                <a:solidFill>
                  <a:srgbClr val="080808"/>
                </a:solidFill>
                <a:latin typeface="Aptos"/>
                <a:ea typeface="Calibri"/>
                <a:cs typeface="Calibri"/>
              </a:rPr>
              <a:t>We will take it from ther</a:t>
            </a:r>
            <a:r>
              <a:rPr lang="en-US" sz="3000">
                <a:solidFill>
                  <a:srgbClr val="67686B"/>
                </a:solidFill>
                <a:latin typeface="Aptos"/>
                <a:ea typeface="Calibri"/>
                <a:cs typeface="Calibri"/>
              </a:rPr>
              <a:t>e!</a:t>
            </a:r>
            <a:endParaRPr lang="en-GB" sz="3000">
              <a:latin typeface="Aptos"/>
            </a:endParaRPr>
          </a:p>
        </p:txBody>
      </p:sp>
      <p:pic>
        <p:nvPicPr>
          <p:cNvPr id="4" name="Picture 3" descr="A group of paper signs attached to a rope with clothespins&#10;&#10;AI-generated content may be incorrect.">
            <a:extLst>
              <a:ext uri="{FF2B5EF4-FFF2-40B4-BE49-F238E27FC236}">
                <a16:creationId xmlns:a16="http://schemas.microsoft.com/office/drawing/2014/main" id="{A832748B-54E5-1C3D-3C04-0470DE26D1F4}"/>
              </a:ext>
            </a:extLst>
          </p:cNvPr>
          <p:cNvPicPr>
            <a:picLocks noChangeAspect="1"/>
          </p:cNvPicPr>
          <p:nvPr/>
        </p:nvPicPr>
        <p:blipFill>
          <a:blip r:embed="rId3"/>
          <a:stretch>
            <a:fillRect/>
          </a:stretch>
        </p:blipFill>
        <p:spPr>
          <a:xfrm>
            <a:off x="7638195" y="3826974"/>
            <a:ext cx="4555149" cy="3033591"/>
          </a:xfrm>
          <a:prstGeom prst="rect">
            <a:avLst/>
          </a:prstGeom>
        </p:spPr>
      </p:pic>
    </p:spTree>
    <p:extLst>
      <p:ext uri="{BB962C8B-B14F-4D97-AF65-F5344CB8AC3E}">
        <p14:creationId xmlns:p14="http://schemas.microsoft.com/office/powerpoint/2010/main" val="2423902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FF03D-096B-C764-361A-153322096C67}"/>
              </a:ext>
            </a:extLst>
          </p:cNvPr>
          <p:cNvSpPr>
            <a:spLocks noGrp="1"/>
          </p:cNvSpPr>
          <p:nvPr>
            <p:ph type="title"/>
          </p:nvPr>
        </p:nvSpPr>
        <p:spPr>
          <a:xfrm>
            <a:off x="838200" y="145920"/>
            <a:ext cx="10515600" cy="1325563"/>
          </a:xfrm>
        </p:spPr>
        <p:txBody>
          <a:bodyPr/>
          <a:lstStyle/>
          <a:p>
            <a:r>
              <a:rPr lang="en-US"/>
              <a:t>References</a:t>
            </a:r>
          </a:p>
        </p:txBody>
      </p:sp>
      <p:sp>
        <p:nvSpPr>
          <p:cNvPr id="3" name="Content Placeholder 2">
            <a:extLst>
              <a:ext uri="{FF2B5EF4-FFF2-40B4-BE49-F238E27FC236}">
                <a16:creationId xmlns:a16="http://schemas.microsoft.com/office/drawing/2014/main" id="{B3488DD4-E99F-8644-1AB5-2FB1C2BBF6E6}"/>
              </a:ext>
            </a:extLst>
          </p:cNvPr>
          <p:cNvSpPr>
            <a:spLocks noGrp="1"/>
          </p:cNvSpPr>
          <p:nvPr>
            <p:ph idx="1"/>
          </p:nvPr>
        </p:nvSpPr>
        <p:spPr>
          <a:xfrm>
            <a:off x="838200" y="1110742"/>
            <a:ext cx="10515600" cy="4351338"/>
          </a:xfrm>
        </p:spPr>
        <p:txBody>
          <a:bodyPr vert="horz" lIns="91440" tIns="45720" rIns="91440" bIns="45720" rtlCol="0" anchor="t">
            <a:noAutofit/>
          </a:bodyPr>
          <a:lstStyle/>
          <a:p>
            <a:r>
              <a:rPr lang="en-US" sz="1150">
                <a:latin typeface="Aptos"/>
                <a:cs typeface="Segoe UI"/>
              </a:rPr>
              <a:t>Chen, X., Zhao, X., Xu, F., Guo, M., Yang, Y., Zhong, L., Weng, X. and Liu, X. (2022) </a:t>
            </a:r>
            <a:r>
              <a:rPr lang="en-US" sz="1150" i="1">
                <a:latin typeface="Aptos"/>
                <a:cs typeface="Segoe UI"/>
              </a:rPr>
              <a:t>A systematic review and meta-analysis comparing FAST and BEFAST in acute stroke patients</a:t>
            </a:r>
            <a:r>
              <a:rPr lang="en-US" sz="1150">
                <a:latin typeface="Aptos"/>
                <a:cs typeface="Segoe UI"/>
              </a:rPr>
              <a:t>. Frontiers in Neurology. Available at: </a:t>
            </a:r>
            <a:r>
              <a:rPr lang="en-US" sz="1150" dirty="0">
                <a:latin typeface="Aptos"/>
                <a:cs typeface="Segoe UI"/>
                <a:hlinkClick r:id="rId3"/>
              </a:rPr>
              <a:t>https://www.frontiersin.org/journals/neurology/articles/10.3389/fneur.2021.765069/full</a:t>
            </a:r>
            <a:r>
              <a:rPr lang="en-US" sz="1150" dirty="0">
                <a:latin typeface="Aptos"/>
                <a:cs typeface="Segoe UI"/>
              </a:rPr>
              <a:t> </a:t>
            </a:r>
            <a:r>
              <a:rPr lang="en-US" sz="1150">
                <a:latin typeface="Aptos"/>
                <a:cs typeface="Segoe UI"/>
              </a:rPr>
              <a:t>(Accessed: 29 March 2026)</a:t>
            </a:r>
            <a:endParaRPr lang="en-US" sz="1150">
              <a:latin typeface="Aptos"/>
            </a:endParaRPr>
          </a:p>
          <a:p>
            <a:r>
              <a:rPr lang="en-US" sz="1150">
                <a:latin typeface="Aptos"/>
                <a:cs typeface="Segoe UI"/>
              </a:rPr>
              <a:t>British Journal of Community Nursing (2025) </a:t>
            </a:r>
            <a:r>
              <a:rPr lang="en-US" sz="1150" i="1">
                <a:latin typeface="Aptos"/>
                <a:cs typeface="Segoe UI"/>
              </a:rPr>
              <a:t>BE‑FAST vs FAST in prehospital stroke recognition: a systematic review</a:t>
            </a:r>
            <a:r>
              <a:rPr lang="en-US" sz="1150">
                <a:latin typeface="Aptos"/>
                <a:cs typeface="Segoe UI"/>
              </a:rPr>
              <a:t>. Available at: </a:t>
            </a:r>
            <a:r>
              <a:rPr lang="en-US" sz="1150" dirty="0">
                <a:latin typeface="Aptos"/>
                <a:cs typeface="Segoe UI"/>
                <a:hlinkClick r:id="rId4"/>
              </a:rPr>
              <a:t>https://www.britishjournalofcommunitynursing.com/content/clinical/be-fast-vs-fast-in-prehospital-stroke-recognition-a-systematic-review</a:t>
            </a:r>
            <a:r>
              <a:rPr lang="en-US" sz="1150">
                <a:latin typeface="Aptos"/>
                <a:cs typeface="Segoe UI"/>
              </a:rPr>
              <a:t> (Accessed: 29 March 2026)</a:t>
            </a:r>
            <a:endParaRPr lang="en-US" sz="1150">
              <a:latin typeface="Aptos"/>
            </a:endParaRPr>
          </a:p>
          <a:p>
            <a:r>
              <a:rPr lang="en-US" sz="1150" dirty="0">
                <a:latin typeface="Aptos"/>
                <a:cs typeface="Segoe UI"/>
              </a:rPr>
              <a:t>Godley, N.D. (2023) </a:t>
            </a:r>
            <a:r>
              <a:rPr lang="en-US" sz="1150" i="1" dirty="0">
                <a:latin typeface="Aptos"/>
                <a:cs typeface="Segoe UI"/>
              </a:rPr>
              <a:t>Neurological assessment with FAST to better detect posterior circulation stroke</a:t>
            </a:r>
            <a:r>
              <a:rPr lang="en-US" sz="1150" dirty="0">
                <a:latin typeface="Aptos"/>
                <a:cs typeface="Segoe UI"/>
              </a:rPr>
              <a:t>. Journal of Paramedic Practice. Available at: </a:t>
            </a:r>
            <a:r>
              <a:rPr lang="en-US" sz="1150" dirty="0">
                <a:latin typeface="Aptos"/>
                <a:cs typeface="Segoe UI"/>
                <a:hlinkClick r:id="rId5"/>
              </a:rPr>
              <a:t>https://www.paramedicpractice.com/content/features/neurological-assessment-with-fast-to-better-detect-posterior-circulation-stroke</a:t>
            </a:r>
            <a:r>
              <a:rPr lang="en-US" sz="1150" dirty="0">
                <a:latin typeface="Aptos"/>
                <a:cs typeface="Segoe UI"/>
              </a:rPr>
              <a:t> (Accessed: 29 March 2026). </a:t>
            </a:r>
            <a:r>
              <a:rPr lang="en-US" sz="1150" dirty="0">
                <a:latin typeface="Aptos"/>
                <a:cs typeface="Segoe UI"/>
                <a:hlinkClick r:id="rId5"/>
              </a:rPr>
              <a:t>[</a:t>
            </a:r>
            <a:r>
              <a:rPr lang="en-US" sz="1150" dirty="0" err="1">
                <a:latin typeface="Aptos"/>
                <a:cs typeface="Segoe UI"/>
                <a:hlinkClick r:id="rId5"/>
              </a:rPr>
              <a:t>paramedicp</a:t>
            </a:r>
            <a:r>
              <a:rPr lang="en-US" sz="1150" dirty="0">
                <a:latin typeface="Aptos"/>
                <a:cs typeface="Segoe UI"/>
                <a:hlinkClick r:id="rId5"/>
              </a:rPr>
              <a:t>...actice.com]</a:t>
            </a:r>
            <a:endParaRPr lang="en-US" sz="1150">
              <a:latin typeface="Aptos"/>
            </a:endParaRPr>
          </a:p>
          <a:p>
            <a:r>
              <a:rPr lang="en-US" sz="1150" dirty="0">
                <a:latin typeface="Aptos"/>
                <a:cs typeface="Segoe UI"/>
              </a:rPr>
              <a:t>Consensus Academic Search Engine (n.d.) </a:t>
            </a:r>
            <a:r>
              <a:rPr lang="en-US" sz="1150" i="1" dirty="0">
                <a:latin typeface="Aptos"/>
                <a:cs typeface="Segoe UI"/>
              </a:rPr>
              <a:t>FAST Stroke Assessment: Effectiveness and Limitations</a:t>
            </a:r>
            <a:r>
              <a:rPr lang="en-US" sz="1150" dirty="0">
                <a:latin typeface="Aptos"/>
                <a:cs typeface="Segoe UI"/>
              </a:rPr>
              <a:t>. Available at: </a:t>
            </a:r>
            <a:r>
              <a:rPr lang="en-US" sz="1150" dirty="0">
                <a:latin typeface="Aptos"/>
                <a:cs typeface="Segoe UI"/>
                <a:hlinkClick r:id="rId6"/>
              </a:rPr>
              <a:t>https://consensus.app/questions/fast-stroke-assessment/</a:t>
            </a:r>
            <a:r>
              <a:rPr lang="en-US" sz="1150" dirty="0">
                <a:latin typeface="Aptos"/>
                <a:cs typeface="Segoe UI"/>
              </a:rPr>
              <a:t> (Accessed: 29 March 2026). </a:t>
            </a:r>
            <a:r>
              <a:rPr lang="en-US" sz="1150" dirty="0">
                <a:latin typeface="Aptos"/>
                <a:cs typeface="Segoe UI"/>
                <a:hlinkClick r:id="rId6"/>
              </a:rPr>
              <a:t>[</a:t>
            </a:r>
            <a:r>
              <a:rPr lang="en-US" sz="1150" dirty="0" err="1">
                <a:latin typeface="Aptos"/>
                <a:cs typeface="Segoe UI"/>
                <a:hlinkClick r:id="rId6"/>
              </a:rPr>
              <a:t>consensus.app</a:t>
            </a:r>
            <a:r>
              <a:rPr lang="en-US" sz="1150" dirty="0">
                <a:latin typeface="Aptos"/>
                <a:cs typeface="Segoe UI"/>
                <a:hlinkClick r:id="rId6"/>
              </a:rPr>
              <a:t>]</a:t>
            </a:r>
            <a:endParaRPr lang="en-US" sz="1150">
              <a:latin typeface="Aptos"/>
            </a:endParaRPr>
          </a:p>
          <a:p>
            <a:r>
              <a:rPr lang="en-US" sz="1150" dirty="0">
                <a:latin typeface="Aptos"/>
                <a:cs typeface="Segoe UI"/>
              </a:rPr>
              <a:t>El Ammar, F., </a:t>
            </a:r>
            <a:r>
              <a:rPr lang="en-US" sz="1150" dirty="0" err="1">
                <a:latin typeface="Aptos"/>
                <a:cs typeface="Segoe UI"/>
              </a:rPr>
              <a:t>Ardelt</a:t>
            </a:r>
            <a:r>
              <a:rPr lang="en-US" sz="1150" dirty="0">
                <a:latin typeface="Aptos"/>
                <a:cs typeface="Segoe UI"/>
              </a:rPr>
              <a:t>, A., Del Brutto, V.J., </a:t>
            </a:r>
            <a:r>
              <a:rPr lang="en-US" sz="1150" dirty="0" err="1">
                <a:latin typeface="Aptos"/>
                <a:cs typeface="Segoe UI"/>
              </a:rPr>
              <a:t>Loggini</a:t>
            </a:r>
            <a:r>
              <a:rPr lang="en-US" sz="1150" dirty="0">
                <a:latin typeface="Aptos"/>
                <a:cs typeface="Segoe UI"/>
              </a:rPr>
              <a:t>, A., Bulwa, Z., Martinez, R.C., McKoy, C.J., Brorson, J. and Mansour, A. (2020) </a:t>
            </a:r>
            <a:r>
              <a:rPr lang="en-US" sz="1150" i="1" dirty="0">
                <a:latin typeface="Aptos"/>
                <a:cs typeface="Segoe UI"/>
              </a:rPr>
              <a:t>BE‑FAST: A sensitive screening tool to identify in-hospital acute ischemic stroke</a:t>
            </a:r>
            <a:r>
              <a:rPr lang="en-US" sz="1150" dirty="0">
                <a:latin typeface="Aptos"/>
                <a:cs typeface="Segoe UI"/>
              </a:rPr>
              <a:t>. Journal of Stroke and Cerebrovascular Diseases. Available at: </a:t>
            </a:r>
            <a:r>
              <a:rPr lang="en-US" sz="1150" dirty="0">
                <a:latin typeface="Aptos"/>
                <a:cs typeface="Segoe UI"/>
                <a:hlinkClick r:id="rId7"/>
              </a:rPr>
              <a:t>https://www.strokejournal.org/article/S1052-3057%2820%2930205-6/fulltext</a:t>
            </a:r>
            <a:r>
              <a:rPr lang="en-US" sz="1150" dirty="0">
                <a:latin typeface="Aptos"/>
                <a:cs typeface="Segoe UI"/>
              </a:rPr>
              <a:t> (Accessed: 29 March 2026). </a:t>
            </a:r>
            <a:r>
              <a:rPr lang="en-US" sz="1150" dirty="0">
                <a:latin typeface="Aptos"/>
                <a:cs typeface="Segoe UI"/>
                <a:hlinkClick r:id="rId7"/>
              </a:rPr>
              <a:t>[strokejournal.org]</a:t>
            </a:r>
            <a:endParaRPr lang="en-US" sz="1150">
              <a:latin typeface="Aptos"/>
            </a:endParaRPr>
          </a:p>
          <a:p>
            <a:r>
              <a:rPr lang="en-US" sz="1150" dirty="0">
                <a:latin typeface="Aptos"/>
                <a:cs typeface="Segoe UI"/>
              </a:rPr>
              <a:t>Lind, A., Palmgren, F. and </a:t>
            </a:r>
            <a:r>
              <a:rPr lang="en-US" sz="1150" dirty="0" err="1">
                <a:latin typeface="Aptos"/>
                <a:cs typeface="Segoe UI"/>
              </a:rPr>
              <a:t>Wibring</a:t>
            </a:r>
            <a:r>
              <a:rPr lang="en-US" sz="1150" dirty="0">
                <a:latin typeface="Aptos"/>
                <a:cs typeface="Segoe UI"/>
              </a:rPr>
              <a:t>, K. (2025) </a:t>
            </a:r>
            <a:r>
              <a:rPr lang="en-US" sz="1150" i="1" dirty="0">
                <a:latin typeface="Aptos"/>
                <a:cs typeface="Segoe UI"/>
              </a:rPr>
              <a:t>Prehospital Identification of Patients With Stroke—</a:t>
            </a:r>
            <a:r>
              <a:rPr lang="en-US" sz="1150" i="1" dirty="0" err="1">
                <a:latin typeface="Aptos"/>
                <a:cs typeface="Segoe UI"/>
              </a:rPr>
              <a:t>mNIHSS</a:t>
            </a:r>
            <a:r>
              <a:rPr lang="en-US" sz="1150" i="1" dirty="0">
                <a:latin typeface="Aptos"/>
                <a:cs typeface="Segoe UI"/>
              </a:rPr>
              <a:t> Versus FAST</a:t>
            </a:r>
            <a:r>
              <a:rPr lang="en-US" sz="1150" dirty="0">
                <a:latin typeface="Aptos"/>
                <a:cs typeface="Segoe UI"/>
              </a:rPr>
              <a:t>. Acta </a:t>
            </a:r>
            <a:r>
              <a:rPr lang="en-US" sz="1150" dirty="0" err="1">
                <a:latin typeface="Aptos"/>
                <a:cs typeface="Segoe UI"/>
              </a:rPr>
              <a:t>Neurologica</a:t>
            </a:r>
            <a:r>
              <a:rPr lang="en-US" sz="1150" dirty="0">
                <a:latin typeface="Aptos"/>
                <a:cs typeface="Segoe UI"/>
              </a:rPr>
              <a:t> Scandinavica. Available at: </a:t>
            </a:r>
            <a:r>
              <a:rPr lang="en-US" sz="1150" dirty="0">
                <a:latin typeface="Aptos"/>
                <a:cs typeface="Segoe UI"/>
                <a:hlinkClick r:id="rId8"/>
              </a:rPr>
              <a:t>https://onlinelibrary.wiley.com/doi/pdf/10.1155/ane/5511498</a:t>
            </a:r>
            <a:r>
              <a:rPr lang="en-US" sz="1150" dirty="0">
                <a:latin typeface="Aptos"/>
                <a:cs typeface="Segoe UI"/>
              </a:rPr>
              <a:t> (Accessed: 29 March 2026). </a:t>
            </a:r>
            <a:r>
              <a:rPr lang="en-US" sz="1150" dirty="0">
                <a:latin typeface="Aptos"/>
                <a:cs typeface="Segoe UI"/>
                <a:hlinkClick r:id="rId8"/>
              </a:rPr>
              <a:t>[</a:t>
            </a:r>
            <a:r>
              <a:rPr lang="en-US" sz="1150" dirty="0" err="1">
                <a:latin typeface="Aptos"/>
                <a:cs typeface="Segoe UI"/>
                <a:hlinkClick r:id="rId8"/>
              </a:rPr>
              <a:t>onlinelibr</a:t>
            </a:r>
            <a:r>
              <a:rPr lang="en-US" sz="1150" dirty="0">
                <a:latin typeface="Aptos"/>
                <a:cs typeface="Segoe UI"/>
                <a:hlinkClick r:id="rId8"/>
              </a:rPr>
              <a:t>....wiley.com]</a:t>
            </a:r>
            <a:endParaRPr lang="en-US" sz="1150" dirty="0">
              <a:latin typeface="Aptos"/>
              <a:cs typeface="Segoe UI"/>
            </a:endParaRPr>
          </a:p>
          <a:p>
            <a:r>
              <a:rPr lang="en-US" sz="1150" dirty="0">
                <a:ea typeface="+mn-lt"/>
                <a:cs typeface="+mn-lt"/>
                <a:hlinkClick r:id="rId9"/>
              </a:rPr>
              <a:t>Stroke signs and symptoms | Stroke Association</a:t>
            </a:r>
            <a:endParaRPr lang="en-US" sz="1150" dirty="0">
              <a:latin typeface="Aptos"/>
              <a:cs typeface="Segoe UI"/>
            </a:endParaRPr>
          </a:p>
          <a:p>
            <a:r>
              <a:rPr lang="en-US" sz="1150">
                <a:solidFill>
                  <a:srgbClr val="2A2A2A"/>
                </a:solidFill>
                <a:highlight>
                  <a:srgbClr val="FFFFFF"/>
                </a:highlight>
                <a:latin typeface="Source Sans Pro"/>
                <a:ea typeface="Source Sans Pro"/>
                <a:cs typeface="Segoe UI"/>
              </a:rPr>
              <a:t>Nor AM, Davis J, Sen B, et al.  (November 2005). The Recognition of Stroke in the Emergency Room (ROSIER) Scale:  Development and Validation of a Stroke Recognition Instrument.  Lancet Neurology 4(11): 727-34.</a:t>
            </a:r>
            <a:endParaRPr lang="en-US" sz="1150" dirty="0">
              <a:latin typeface="Aptos"/>
              <a:cs typeface="Segoe UI"/>
            </a:endParaRPr>
          </a:p>
          <a:p>
            <a:r>
              <a:rPr lang="en-US" sz="1150">
                <a:latin typeface="Aptos"/>
                <a:ea typeface="Calibri"/>
                <a:cs typeface="Calibri"/>
              </a:rPr>
              <a:t>Han F, Zuo C, Zheng G. </a:t>
            </a:r>
            <a:r>
              <a:rPr lang="en-US" sz="1150" i="1">
                <a:latin typeface="Aptos"/>
                <a:ea typeface="Calibri"/>
                <a:cs typeface="Calibri"/>
              </a:rPr>
              <a:t>A systematic review and meta‑analysis to evaluate the diagnostic accuracy of Recognition of Stroke in the Emergency Department (ROSIER) scale. </a:t>
            </a:r>
            <a:r>
              <a:rPr lang="en-US" sz="1150">
                <a:latin typeface="Aptos"/>
                <a:ea typeface="Calibri"/>
                <a:cs typeface="Calibri"/>
              </a:rPr>
              <a:t>BMC Neurology. 2020;20:304.. </a:t>
            </a:r>
            <a:r>
              <a:rPr lang="en-US" sz="1150" dirty="0">
                <a:latin typeface="Aptos"/>
                <a:ea typeface="Calibri"/>
                <a:cs typeface="Segoe UI"/>
                <a:hlinkClick r:id="rId10"/>
              </a:rPr>
              <a:t>https://pmc.ncbi.nlm.nih.gov/articles/PMC7530171/</a:t>
            </a:r>
            <a:endParaRPr lang="en-US" sz="1150">
              <a:latin typeface="Aptos"/>
              <a:ea typeface="Calibri"/>
              <a:cs typeface="Segoe UI"/>
            </a:endParaRPr>
          </a:p>
          <a:p>
            <a:r>
              <a:rPr lang="en-US" sz="1150">
                <a:solidFill>
                  <a:srgbClr val="333333"/>
                </a:solidFill>
                <a:highlight>
                  <a:srgbClr val="FFFFFF"/>
                </a:highlight>
                <a:ea typeface="+mn-lt"/>
                <a:cs typeface="+mn-lt"/>
              </a:rPr>
              <a:t>Rudd M, Buck D, Ford GA</a:t>
            </a:r>
            <a:r>
              <a:rPr lang="en-US" sz="1150" i="1">
                <a:solidFill>
                  <a:srgbClr val="333333"/>
                </a:solidFill>
                <a:highlight>
                  <a:srgbClr val="FFFFFF"/>
                </a:highlight>
                <a:ea typeface="+mn-lt"/>
                <a:cs typeface="+mn-lt"/>
              </a:rPr>
              <a:t>, et al. </a:t>
            </a:r>
            <a:r>
              <a:rPr lang="en-US" sz="1150">
                <a:solidFill>
                  <a:srgbClr val="333333"/>
                </a:solidFill>
                <a:highlight>
                  <a:srgbClr val="FFFFFF"/>
                </a:highlight>
                <a:ea typeface="+mn-lt"/>
                <a:cs typeface="+mn-lt"/>
              </a:rPr>
              <a:t>A systematic review of stroke recognition instruments in hospital and prehospital settings. </a:t>
            </a:r>
            <a:r>
              <a:rPr lang="en-US" sz="1150" i="1">
                <a:solidFill>
                  <a:srgbClr val="333333"/>
                </a:solidFill>
                <a:highlight>
                  <a:srgbClr val="FFFFFF"/>
                </a:highlight>
                <a:ea typeface="+mn-lt"/>
                <a:cs typeface="+mn-lt"/>
              </a:rPr>
              <a:t>Emergency Medicine Journal </a:t>
            </a:r>
            <a:r>
              <a:rPr lang="en-US" sz="1150">
                <a:solidFill>
                  <a:srgbClr val="333333"/>
                </a:solidFill>
                <a:highlight>
                  <a:srgbClr val="FFFFFF"/>
                </a:highlight>
                <a:ea typeface="+mn-lt"/>
                <a:cs typeface="+mn-lt"/>
              </a:rPr>
              <a:t>2016;</a:t>
            </a:r>
            <a:r>
              <a:rPr lang="en-US" sz="1150" b="1">
                <a:solidFill>
                  <a:srgbClr val="333333"/>
                </a:solidFill>
                <a:highlight>
                  <a:srgbClr val="FFFFFF"/>
                </a:highlight>
                <a:ea typeface="+mn-lt"/>
                <a:cs typeface="+mn-lt"/>
              </a:rPr>
              <a:t>33:</a:t>
            </a:r>
            <a:r>
              <a:rPr lang="en-US" sz="1150">
                <a:solidFill>
                  <a:srgbClr val="333333"/>
                </a:solidFill>
                <a:highlight>
                  <a:srgbClr val="FFFFFF"/>
                </a:highlight>
                <a:ea typeface="+mn-lt"/>
                <a:cs typeface="+mn-lt"/>
              </a:rPr>
              <a:t>818-822. </a:t>
            </a:r>
            <a:r>
              <a:rPr lang="en-US" sz="1150" dirty="0">
                <a:solidFill>
                  <a:srgbClr val="333333"/>
                </a:solidFill>
                <a:highlight>
                  <a:srgbClr val="FFFFFF"/>
                </a:highlight>
                <a:ea typeface="+mn-lt"/>
                <a:cs typeface="+mn-lt"/>
                <a:hlinkClick r:id="rId11"/>
              </a:rPr>
              <a:t>https://emj.bmj.com/content/33/11/818.short</a:t>
            </a:r>
            <a:endParaRPr lang="en-US" sz="1150" dirty="0"/>
          </a:p>
          <a:p>
            <a:pPr marL="0" indent="0">
              <a:buNone/>
            </a:pPr>
            <a:endParaRPr lang="en-US" sz="1150" dirty="0">
              <a:solidFill>
                <a:srgbClr val="333333"/>
              </a:solidFill>
              <a:highlight>
                <a:srgbClr val="FFFFFF"/>
              </a:highlight>
              <a:latin typeface="Aptos"/>
              <a:ea typeface="Calibri"/>
              <a:cs typeface="Segoe UI"/>
            </a:endParaRPr>
          </a:p>
          <a:p>
            <a:endParaRPr lang="en-US" sz="1400" dirty="0">
              <a:latin typeface="Aptos"/>
              <a:ea typeface="Calibri"/>
              <a:cs typeface="Segoe UI"/>
            </a:endParaRPr>
          </a:p>
          <a:p>
            <a:endParaRPr lang="en-US" sz="1200" dirty="0">
              <a:latin typeface="Aptos"/>
              <a:ea typeface="Calibri"/>
              <a:cs typeface="Calibri"/>
            </a:endParaRPr>
          </a:p>
          <a:p>
            <a:endParaRPr lang="en-US" sz="1600" dirty="0">
              <a:latin typeface="Aptos"/>
              <a:cs typeface="Segoe UI"/>
            </a:endParaRPr>
          </a:p>
          <a:p>
            <a:endParaRPr lang="en-US" sz="1100">
              <a:latin typeface="Segoe UI"/>
              <a:cs typeface="Segoe UI"/>
            </a:endParaRPr>
          </a:p>
          <a:p>
            <a:endParaRPr lang="en-US" sz="1100">
              <a:latin typeface="Segoe UI"/>
              <a:cs typeface="Segoe UI"/>
            </a:endParaRPr>
          </a:p>
          <a:p>
            <a:endParaRPr lang="en-US"/>
          </a:p>
        </p:txBody>
      </p:sp>
    </p:spTree>
    <p:extLst>
      <p:ext uri="{BB962C8B-B14F-4D97-AF65-F5344CB8AC3E}">
        <p14:creationId xmlns:p14="http://schemas.microsoft.com/office/powerpoint/2010/main" val="1719826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Fermi Questions">
            <a:extLst>
              <a:ext uri="{FF2B5EF4-FFF2-40B4-BE49-F238E27FC236}">
                <a16:creationId xmlns:a16="http://schemas.microsoft.com/office/drawing/2014/main" id="{A08EB1C1-C988-FA4A-1B57-7A4DA41BA202}"/>
              </a:ext>
            </a:extLst>
          </p:cNvPr>
          <p:cNvPicPr>
            <a:picLocks noGrp="1" noChangeAspect="1"/>
          </p:cNvPicPr>
          <p:nvPr>
            <p:ph idx="1"/>
          </p:nvPr>
        </p:nvPicPr>
        <p:blipFill>
          <a:blip r:embed="rId3"/>
          <a:srcRect b="15429"/>
          <a:stretch>
            <a:fillRect/>
          </a:stretch>
        </p:blipFill>
        <p:spPr>
          <a:xfrm>
            <a:off x="20" y="1282"/>
            <a:ext cx="12191980" cy="6856718"/>
          </a:xfrm>
          <a:prstGeom prst="rect">
            <a:avLst/>
          </a:prstGeom>
        </p:spPr>
      </p:pic>
    </p:spTree>
    <p:extLst>
      <p:ext uri="{BB962C8B-B14F-4D97-AF65-F5344CB8AC3E}">
        <p14:creationId xmlns:p14="http://schemas.microsoft.com/office/powerpoint/2010/main" val="355131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C44D-042A-38F4-7269-A241B7A4D503}"/>
              </a:ext>
            </a:extLst>
          </p:cNvPr>
          <p:cNvSpPr>
            <a:spLocks noGrp="1"/>
          </p:cNvSpPr>
          <p:nvPr>
            <p:ph type="title"/>
          </p:nvPr>
        </p:nvSpPr>
        <p:spPr/>
        <p:txBody>
          <a:bodyPr/>
          <a:lstStyle/>
          <a:p>
            <a:r>
              <a:rPr lang="en-US"/>
              <a:t>Why is more training necessary?</a:t>
            </a:r>
          </a:p>
        </p:txBody>
      </p:sp>
      <p:sp>
        <p:nvSpPr>
          <p:cNvPr id="3" name="Content Placeholder 2">
            <a:extLst>
              <a:ext uri="{FF2B5EF4-FFF2-40B4-BE49-F238E27FC236}">
                <a16:creationId xmlns:a16="http://schemas.microsoft.com/office/drawing/2014/main" id="{D9D7A8E9-C0ED-3451-F9AC-32907A538C66}"/>
              </a:ext>
            </a:extLst>
          </p:cNvPr>
          <p:cNvSpPr>
            <a:spLocks noGrp="1"/>
          </p:cNvSpPr>
          <p:nvPr>
            <p:ph idx="1"/>
          </p:nvPr>
        </p:nvSpPr>
        <p:spPr>
          <a:xfrm>
            <a:off x="838200" y="1579819"/>
            <a:ext cx="10515600" cy="4351338"/>
          </a:xfrm>
        </p:spPr>
        <p:txBody>
          <a:bodyPr vert="horz" lIns="91440" tIns="45720" rIns="91440" bIns="45720" rtlCol="0" anchor="t">
            <a:noAutofit/>
          </a:bodyPr>
          <a:lstStyle/>
          <a:p>
            <a:pPr marL="285750" indent="-285750">
              <a:buFont typeface="Arial,Sans-Serif" panose="020B0604020202020204" pitchFamily="34" charset="0"/>
            </a:pPr>
            <a:r>
              <a:rPr lang="en-US" sz="3000">
                <a:solidFill>
                  <a:srgbClr val="080808"/>
                </a:solidFill>
                <a:latin typeface="Calibri"/>
                <a:ea typeface="Calibri"/>
                <a:cs typeface="Calibri"/>
              </a:rPr>
              <a:t>Stroke patients commonly present to ED via ambulance in which case we get a</a:t>
            </a:r>
            <a:r>
              <a:rPr lang="en-US" sz="3000" dirty="0">
                <a:solidFill>
                  <a:srgbClr val="080808"/>
                </a:solidFill>
                <a:latin typeface="Calibri"/>
                <a:ea typeface="Calibri"/>
                <a:cs typeface="Calibri"/>
              </a:rPr>
              <a:t>n immediate alert.</a:t>
            </a:r>
            <a:endParaRPr lang="en-US" sz="3000" dirty="0">
              <a:solidFill>
                <a:srgbClr val="67686B"/>
              </a:solidFill>
              <a:latin typeface="Calibri"/>
              <a:ea typeface="Calibri"/>
              <a:cs typeface="Calibri"/>
            </a:endParaRPr>
          </a:p>
          <a:p>
            <a:pPr marL="285750" indent="-285750">
              <a:buFont typeface="Arial,Sans-Serif" panose="020B0604020202020204" pitchFamily="34" charset="0"/>
            </a:pPr>
            <a:r>
              <a:rPr lang="en-US" sz="3000" dirty="0">
                <a:solidFill>
                  <a:srgbClr val="080808"/>
                </a:solidFill>
                <a:latin typeface="Calibri"/>
                <a:ea typeface="Calibri"/>
                <a:cs typeface="Calibri"/>
              </a:rPr>
              <a:t>Some patients may self present themselves to ED reception, but a stroke can happen anywhere in our </a:t>
            </a:r>
            <a:r>
              <a:rPr lang="en-US" sz="3000" dirty="0" err="1">
                <a:solidFill>
                  <a:srgbClr val="080808"/>
                </a:solidFill>
                <a:latin typeface="Calibri"/>
                <a:ea typeface="Calibri"/>
                <a:cs typeface="Calibri"/>
              </a:rPr>
              <a:t>organisations</a:t>
            </a:r>
            <a:r>
              <a:rPr lang="en-US" sz="3000" dirty="0">
                <a:solidFill>
                  <a:srgbClr val="080808"/>
                </a:solidFill>
                <a:latin typeface="Calibri"/>
                <a:ea typeface="Calibri"/>
                <a:cs typeface="Calibri"/>
              </a:rPr>
              <a:t>. </a:t>
            </a:r>
          </a:p>
          <a:p>
            <a:pPr marL="285750" indent="-285750">
              <a:buFont typeface="Arial,Sans-Serif" panose="020B0604020202020204" pitchFamily="34" charset="0"/>
            </a:pPr>
            <a:r>
              <a:rPr lang="en-US" sz="3000">
                <a:solidFill>
                  <a:srgbClr val="080808"/>
                </a:solidFill>
                <a:latin typeface="Calibri"/>
                <a:ea typeface="Calibri"/>
                <a:cs typeface="Calibri"/>
              </a:rPr>
              <a:t>Prompt recognition of stroke is essential and is proven to reduce mortality and prevent/reduce life changing disability.</a:t>
            </a:r>
            <a:endParaRPr lang="en-US" sz="3000">
              <a:solidFill>
                <a:srgbClr val="67686B"/>
              </a:solidFill>
              <a:latin typeface="Calibri"/>
              <a:ea typeface="Calibri"/>
              <a:cs typeface="Calibri"/>
            </a:endParaRPr>
          </a:p>
          <a:p>
            <a:pPr marL="285750" indent="-285750">
              <a:buFont typeface="Arial,Sans-Serif" panose="020B0604020202020204" pitchFamily="34" charset="0"/>
            </a:pPr>
            <a:r>
              <a:rPr lang="en-US" sz="3000" dirty="0">
                <a:solidFill>
                  <a:srgbClr val="080808"/>
                </a:solidFill>
                <a:latin typeface="Calibri"/>
                <a:ea typeface="Calibri"/>
                <a:cs typeface="Calibri"/>
              </a:rPr>
              <a:t>Research suggest that reception staff are very good at identifying the common symptoms of stroke.</a:t>
            </a:r>
            <a:endParaRPr lang="en-US" sz="3000" dirty="0">
              <a:solidFill>
                <a:srgbClr val="67686B"/>
              </a:solidFill>
              <a:latin typeface="Calibri"/>
              <a:ea typeface="Calibri"/>
              <a:cs typeface="Calibri"/>
            </a:endParaRPr>
          </a:p>
          <a:p>
            <a:pPr marL="285750" indent="-285750">
              <a:buFont typeface="Arial,Sans-Serif" panose="020B0604020202020204" pitchFamily="34" charset="0"/>
            </a:pPr>
            <a:r>
              <a:rPr lang="en-US" sz="3000" dirty="0">
                <a:solidFill>
                  <a:srgbClr val="080808"/>
                </a:solidFill>
                <a:latin typeface="Calibri"/>
                <a:ea typeface="Calibri"/>
                <a:cs typeface="Calibri"/>
              </a:rPr>
              <a:t>Identification of less common </a:t>
            </a:r>
            <a:r>
              <a:rPr lang="en-US" sz="3000">
                <a:solidFill>
                  <a:srgbClr val="080808"/>
                </a:solidFill>
                <a:latin typeface="Calibri"/>
                <a:ea typeface="Calibri"/>
                <a:cs typeface="Calibri"/>
              </a:rPr>
              <a:t>symptoms is more challenging</a:t>
            </a:r>
            <a:endParaRPr lang="en-US" sz="3000" dirty="0">
              <a:solidFill>
                <a:srgbClr val="080808"/>
              </a:solidFill>
              <a:latin typeface="Calibri"/>
              <a:ea typeface="Calibri"/>
              <a:cs typeface="Calibri"/>
            </a:endParaRPr>
          </a:p>
        </p:txBody>
      </p:sp>
      <p:pic>
        <p:nvPicPr>
          <p:cNvPr id="4" name="Picture 3" descr="A green letter on a black background&#10;&#10;AI-generated content may be incorrect.">
            <a:extLst>
              <a:ext uri="{FF2B5EF4-FFF2-40B4-BE49-F238E27FC236}">
                <a16:creationId xmlns:a16="http://schemas.microsoft.com/office/drawing/2014/main" id="{F408FEFD-715D-E161-87EF-FAC6896318C9}"/>
              </a:ext>
            </a:extLst>
          </p:cNvPr>
          <p:cNvPicPr>
            <a:picLocks noChangeAspect="1"/>
          </p:cNvPicPr>
          <p:nvPr/>
        </p:nvPicPr>
        <p:blipFill>
          <a:blip r:embed="rId3">
            <a:alphaModFix amt="29000"/>
            <a:extLst>
              <a:ext uri="{837473B0-CC2E-450A-ABE3-18F120FF3D39}">
                <a1611:picAttrSrcUrl xmlns:a1611="http://schemas.microsoft.com/office/drawing/2016/11/main" r:id="rId4"/>
              </a:ext>
            </a:extLst>
          </a:blip>
          <a:stretch>
            <a:fillRect/>
          </a:stretch>
        </p:blipFill>
        <p:spPr>
          <a:xfrm>
            <a:off x="9305256" y="5707278"/>
            <a:ext cx="2718754" cy="1155076"/>
          </a:xfrm>
          <a:prstGeom prst="rect">
            <a:avLst/>
          </a:prstGeom>
        </p:spPr>
      </p:pic>
    </p:spTree>
    <p:extLst>
      <p:ext uri="{BB962C8B-B14F-4D97-AF65-F5344CB8AC3E}">
        <p14:creationId xmlns:p14="http://schemas.microsoft.com/office/powerpoint/2010/main" val="3467167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2E82-8AEA-59AA-EF3B-0F7DB8BEF143}"/>
              </a:ext>
            </a:extLst>
          </p:cNvPr>
          <p:cNvSpPr>
            <a:spLocks noGrp="1"/>
          </p:cNvSpPr>
          <p:nvPr>
            <p:ph type="title"/>
          </p:nvPr>
        </p:nvSpPr>
        <p:spPr/>
        <p:txBody>
          <a:bodyPr/>
          <a:lstStyle/>
          <a:p>
            <a:r>
              <a:rPr lang="en-US"/>
              <a:t>Why Stroke Recognition Matters</a:t>
            </a:r>
          </a:p>
        </p:txBody>
      </p:sp>
      <p:sp>
        <p:nvSpPr>
          <p:cNvPr id="3" name="Content Placeholder 2">
            <a:extLst>
              <a:ext uri="{FF2B5EF4-FFF2-40B4-BE49-F238E27FC236}">
                <a16:creationId xmlns:a16="http://schemas.microsoft.com/office/drawing/2014/main" id="{955C3E52-C392-4E81-653C-431E7C74CEED}"/>
              </a:ext>
            </a:extLst>
          </p:cNvPr>
          <p:cNvSpPr>
            <a:spLocks noGrp="1"/>
          </p:cNvSpPr>
          <p:nvPr>
            <p:ph idx="1"/>
          </p:nvPr>
        </p:nvSpPr>
        <p:spPr/>
        <p:txBody>
          <a:bodyPr vert="horz" lIns="91440" tIns="45720" rIns="91440" bIns="45720" rtlCol="0" anchor="t">
            <a:normAutofit/>
          </a:bodyPr>
          <a:lstStyle/>
          <a:p>
            <a:r>
              <a:rPr lang="en-US" sz="3000">
                <a:highlight>
                  <a:srgbClr val="FFFFFF"/>
                </a:highlight>
              </a:rPr>
              <a:t>Over 100,000 people a year in UK will have a stroke </a:t>
            </a:r>
          </a:p>
          <a:p>
            <a:r>
              <a:rPr lang="en-US" sz="3000">
                <a:highlight>
                  <a:srgbClr val="FFFFFF"/>
                </a:highlight>
              </a:rPr>
              <a:t>1.9 million neurons lost per minute </a:t>
            </a:r>
          </a:p>
          <a:p>
            <a:r>
              <a:rPr lang="en-US" sz="3000">
                <a:highlight>
                  <a:srgbClr val="FFFFFF"/>
                </a:highlight>
              </a:rPr>
              <a:t>Stroke is one of the leading causes of death and disability </a:t>
            </a:r>
            <a:endParaRPr lang="en-US" sz="3000" dirty="0">
              <a:highlight>
                <a:srgbClr val="FFFFFF"/>
              </a:highlight>
            </a:endParaRPr>
          </a:p>
          <a:p>
            <a:r>
              <a:rPr lang="en-US" sz="3000" dirty="0">
                <a:highlight>
                  <a:srgbClr val="FFFFFF"/>
                </a:highlight>
              </a:rPr>
              <a:t>Significant financial burden to </a:t>
            </a:r>
            <a:r>
              <a:rPr lang="en-US" sz="3000">
                <a:highlight>
                  <a:srgbClr val="FFFFFF"/>
                </a:highlight>
              </a:rPr>
              <a:t>economy</a:t>
            </a:r>
          </a:p>
          <a:p>
            <a:r>
              <a:rPr lang="en-US" sz="3000">
                <a:highlight>
                  <a:srgbClr val="FFFFFF"/>
                </a:highlight>
              </a:rPr>
              <a:t>Delays in treatment lead to worse outcome</a:t>
            </a:r>
          </a:p>
          <a:p>
            <a:r>
              <a:rPr lang="en-US" sz="3000">
                <a:highlight>
                  <a:srgbClr val="FFFFFF"/>
                </a:highlight>
              </a:rPr>
              <a:t>Stroke burden can be reduced with immediate referral to the stroke team</a:t>
            </a:r>
            <a:endParaRPr lang="en-US" sz="3000" dirty="0">
              <a:highlight>
                <a:srgbClr val="FFFFFF"/>
              </a:highlight>
            </a:endParaRPr>
          </a:p>
          <a:p>
            <a:pPr marL="0" indent="0">
              <a:buNone/>
            </a:pPr>
            <a:endParaRPr lang="en-US"/>
          </a:p>
        </p:txBody>
      </p:sp>
    </p:spTree>
    <p:extLst>
      <p:ext uri="{BB962C8B-B14F-4D97-AF65-F5344CB8AC3E}">
        <p14:creationId xmlns:p14="http://schemas.microsoft.com/office/powerpoint/2010/main" val="341809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3F35-C196-0EBB-F404-A9BE9FDBC5C8}"/>
              </a:ext>
            </a:extLst>
          </p:cNvPr>
          <p:cNvSpPr>
            <a:spLocks noGrp="1"/>
          </p:cNvSpPr>
          <p:nvPr>
            <p:ph type="title"/>
          </p:nvPr>
        </p:nvSpPr>
        <p:spPr/>
        <p:txBody>
          <a:bodyPr/>
          <a:lstStyle/>
          <a:p>
            <a:r>
              <a:rPr lang="en-US" dirty="0"/>
              <a:t>What is a </a:t>
            </a:r>
            <a:r>
              <a:rPr lang="en-US"/>
              <a:t>Stroke? </a:t>
            </a:r>
          </a:p>
        </p:txBody>
      </p:sp>
      <p:sp>
        <p:nvSpPr>
          <p:cNvPr id="3" name="Content Placeholder 2">
            <a:extLst>
              <a:ext uri="{FF2B5EF4-FFF2-40B4-BE49-F238E27FC236}">
                <a16:creationId xmlns:a16="http://schemas.microsoft.com/office/drawing/2014/main" id="{B860085C-331D-7567-65C2-D3A04434D02F}"/>
              </a:ext>
            </a:extLst>
          </p:cNvPr>
          <p:cNvSpPr>
            <a:spLocks noGrp="1"/>
          </p:cNvSpPr>
          <p:nvPr>
            <p:ph idx="1"/>
          </p:nvPr>
        </p:nvSpPr>
        <p:spPr>
          <a:xfrm>
            <a:off x="635643" y="1468739"/>
            <a:ext cx="10515600" cy="4351338"/>
          </a:xfrm>
        </p:spPr>
        <p:txBody>
          <a:bodyPr vert="horz" lIns="91440" tIns="45720" rIns="91440" bIns="45720" rtlCol="0" anchor="t">
            <a:noAutofit/>
          </a:bodyPr>
          <a:lstStyle/>
          <a:p>
            <a:pPr marL="285750" indent="-285750">
              <a:lnSpc>
                <a:spcPct val="100000"/>
              </a:lnSpc>
              <a:spcBef>
                <a:spcPts val="0"/>
              </a:spcBef>
              <a:buFont typeface="Arial,Sans-Serif" panose="020B0604020202020204" pitchFamily="34" charset="0"/>
            </a:pPr>
            <a:r>
              <a:rPr lang="en-GB" sz="3000">
                <a:latin typeface="Aptos"/>
                <a:ea typeface="Calibri"/>
                <a:cs typeface="Calibri"/>
              </a:rPr>
              <a:t>A stroke occurs when the blood supply to parts of the brain are interrupted, usually due to a blocked or burst blood vessel. </a:t>
            </a:r>
          </a:p>
          <a:p>
            <a:pPr marL="285750" indent="-285750">
              <a:lnSpc>
                <a:spcPct val="100000"/>
              </a:lnSpc>
              <a:spcBef>
                <a:spcPts val="0"/>
              </a:spcBef>
              <a:buFont typeface="Arial,Sans-Serif" panose="020B0604020202020204" pitchFamily="34" charset="0"/>
            </a:pPr>
            <a:r>
              <a:rPr lang="en-GB" sz="3000">
                <a:latin typeface="Aptos"/>
                <a:ea typeface="Calibri"/>
                <a:cs typeface="Calibri"/>
              </a:rPr>
              <a:t>The blood supply carries oxygen and nutrients which are essential for the brain to function normally. When oxygen and nutrients can no longer reach parts of the brain vital brain cells are damaged and may die</a:t>
            </a:r>
          </a:p>
          <a:p>
            <a:pPr marL="285750" indent="-285750">
              <a:lnSpc>
                <a:spcPct val="100000"/>
              </a:lnSpc>
              <a:spcBef>
                <a:spcPts val="0"/>
              </a:spcBef>
              <a:buFont typeface="Arial,Sans-Serif" panose="020B0604020202020204" pitchFamily="34" charset="0"/>
            </a:pPr>
            <a:r>
              <a:rPr lang="en-GB" sz="3000">
                <a:latin typeface="Aptos"/>
                <a:ea typeface="Calibri"/>
                <a:cs typeface="Calibri"/>
              </a:rPr>
              <a:t>The onset of stroke is </a:t>
            </a:r>
            <a:r>
              <a:rPr lang="en-GB" sz="3000" b="1">
                <a:solidFill>
                  <a:srgbClr val="FF0000"/>
                </a:solidFill>
                <a:latin typeface="Aptos"/>
                <a:ea typeface="Calibri"/>
                <a:cs typeface="Calibri"/>
              </a:rPr>
              <a:t>sudden</a:t>
            </a:r>
            <a:r>
              <a:rPr lang="en-GB" sz="3000">
                <a:latin typeface="Aptos"/>
                <a:ea typeface="Calibri"/>
                <a:cs typeface="Calibri"/>
              </a:rPr>
              <a:t> and the </a:t>
            </a:r>
            <a:r>
              <a:rPr lang="en-GB" sz="3000" b="1">
                <a:solidFill>
                  <a:srgbClr val="FF0000"/>
                </a:solidFill>
                <a:latin typeface="Aptos"/>
                <a:ea typeface="Calibri"/>
                <a:cs typeface="Calibri"/>
              </a:rPr>
              <a:t>effects</a:t>
            </a:r>
            <a:r>
              <a:rPr lang="en-GB" sz="3000">
                <a:latin typeface="Aptos"/>
                <a:ea typeface="Calibri"/>
                <a:cs typeface="Calibri"/>
              </a:rPr>
              <a:t> on the body are </a:t>
            </a:r>
            <a:r>
              <a:rPr lang="en-GB" sz="3000" b="1">
                <a:solidFill>
                  <a:srgbClr val="FF0000"/>
                </a:solidFill>
                <a:latin typeface="Aptos"/>
                <a:ea typeface="Calibri"/>
                <a:cs typeface="Calibri"/>
              </a:rPr>
              <a:t>immediate</a:t>
            </a:r>
          </a:p>
          <a:p>
            <a:pPr marL="285750" indent="-285750">
              <a:lnSpc>
                <a:spcPct val="100000"/>
              </a:lnSpc>
              <a:spcBef>
                <a:spcPts val="0"/>
              </a:spcBef>
              <a:buFont typeface="Arial,Sans-Serif" panose="020B0604020202020204" pitchFamily="34" charset="0"/>
            </a:pPr>
            <a:r>
              <a:rPr lang="en-GB" sz="3000">
                <a:latin typeface="Aptos"/>
                <a:ea typeface="Calibri"/>
                <a:cs typeface="Calibri"/>
              </a:rPr>
              <a:t>Effects will depend on the part of the brain affected and the extent of the damage</a:t>
            </a:r>
            <a:endParaRPr lang="en-US" sz="3000">
              <a:latin typeface="Aptos"/>
            </a:endParaRPr>
          </a:p>
        </p:txBody>
      </p:sp>
    </p:spTree>
    <p:extLst>
      <p:ext uri="{BB962C8B-B14F-4D97-AF65-F5344CB8AC3E}">
        <p14:creationId xmlns:p14="http://schemas.microsoft.com/office/powerpoint/2010/main" val="3614506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0926-525B-C35A-613F-B9368CE6D67C}"/>
              </a:ext>
            </a:extLst>
          </p:cNvPr>
          <p:cNvSpPr>
            <a:spLocks noGrp="1"/>
          </p:cNvSpPr>
          <p:nvPr>
            <p:ph type="title"/>
          </p:nvPr>
        </p:nvSpPr>
        <p:spPr/>
        <p:txBody>
          <a:bodyPr/>
          <a:lstStyle/>
          <a:p>
            <a:r>
              <a:rPr lang="en-US"/>
              <a:t>Types</a:t>
            </a:r>
            <a:r>
              <a:rPr lang="en-US" dirty="0"/>
              <a:t> of Stroke</a:t>
            </a:r>
          </a:p>
        </p:txBody>
      </p:sp>
      <p:pic>
        <p:nvPicPr>
          <p:cNvPr id="4" name="Content Placeholder 3" descr="A diagram of a brain&#10;&#10;AI-generated content may be incorrect.">
            <a:extLst>
              <a:ext uri="{FF2B5EF4-FFF2-40B4-BE49-F238E27FC236}">
                <a16:creationId xmlns:a16="http://schemas.microsoft.com/office/drawing/2014/main" id="{9BED89D9-9D5C-A43E-A24E-C6C9C56AE4ED}"/>
              </a:ext>
            </a:extLst>
          </p:cNvPr>
          <p:cNvPicPr>
            <a:picLocks noGrp="1" noChangeAspect="1"/>
          </p:cNvPicPr>
          <p:nvPr>
            <p:ph idx="1"/>
          </p:nvPr>
        </p:nvPicPr>
        <p:blipFill>
          <a:blip r:embed="rId3"/>
          <a:stretch>
            <a:fillRect/>
          </a:stretch>
        </p:blipFill>
        <p:spPr>
          <a:xfrm>
            <a:off x="841576" y="2047102"/>
            <a:ext cx="3429000" cy="3657600"/>
          </a:xfrm>
          <a:prstGeom prst="rect">
            <a:avLst/>
          </a:prstGeom>
        </p:spPr>
      </p:pic>
      <p:pic>
        <p:nvPicPr>
          <p:cNvPr id="5" name="Picture 4" descr="A close-up of a brain&#10;&#10;AI-generated content may be incorrect.">
            <a:extLst>
              <a:ext uri="{FF2B5EF4-FFF2-40B4-BE49-F238E27FC236}">
                <a16:creationId xmlns:a16="http://schemas.microsoft.com/office/drawing/2014/main" id="{4CA30D07-30BC-FCE7-6543-A8DFC8FB10E9}"/>
              </a:ext>
            </a:extLst>
          </p:cNvPr>
          <p:cNvPicPr>
            <a:picLocks noChangeAspect="1"/>
          </p:cNvPicPr>
          <p:nvPr/>
        </p:nvPicPr>
        <p:blipFill>
          <a:blip r:embed="rId4"/>
          <a:srcRect l="7359" t="4344" r="10822" b="15642"/>
          <a:stretch>
            <a:fillRect/>
          </a:stretch>
        </p:blipFill>
        <p:spPr>
          <a:xfrm>
            <a:off x="5672225" y="482147"/>
            <a:ext cx="2063689" cy="3131859"/>
          </a:xfrm>
          <a:prstGeom prst="rect">
            <a:avLst/>
          </a:prstGeom>
        </p:spPr>
      </p:pic>
      <p:pic>
        <p:nvPicPr>
          <p:cNvPr id="6" name="Picture 5" descr="strokeDiagram">
            <a:extLst>
              <a:ext uri="{FF2B5EF4-FFF2-40B4-BE49-F238E27FC236}">
                <a16:creationId xmlns:a16="http://schemas.microsoft.com/office/drawing/2014/main" id="{63092235-E821-3B95-5CFE-858F21725F49}"/>
              </a:ext>
            </a:extLst>
          </p:cNvPr>
          <p:cNvPicPr>
            <a:picLocks noChangeAspect="1"/>
          </p:cNvPicPr>
          <p:nvPr/>
        </p:nvPicPr>
        <p:blipFill>
          <a:blip r:embed="rId5"/>
          <a:srcRect l="6810" t="4683" r="11269" b="-1378"/>
          <a:stretch>
            <a:fillRect/>
          </a:stretch>
        </p:blipFill>
        <p:spPr>
          <a:xfrm>
            <a:off x="9382186" y="3230352"/>
            <a:ext cx="1972802" cy="2997582"/>
          </a:xfrm>
          <a:prstGeom prst="rect">
            <a:avLst/>
          </a:prstGeom>
        </p:spPr>
      </p:pic>
      <p:sp>
        <p:nvSpPr>
          <p:cNvPr id="7" name="TextBox 6">
            <a:extLst>
              <a:ext uri="{FF2B5EF4-FFF2-40B4-BE49-F238E27FC236}">
                <a16:creationId xmlns:a16="http://schemas.microsoft.com/office/drawing/2014/main" id="{F86F5918-8275-6C24-C92B-CCD5BFEFEDC4}"/>
              </a:ext>
            </a:extLst>
          </p:cNvPr>
          <p:cNvSpPr txBox="1"/>
          <p:nvPr/>
        </p:nvSpPr>
        <p:spPr>
          <a:xfrm>
            <a:off x="7839205" y="1544877"/>
            <a:ext cx="391438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err="1"/>
              <a:t>Haemorrhagic</a:t>
            </a:r>
            <a:r>
              <a:rPr lang="en-US" sz="3000" dirty="0"/>
              <a:t> Stroke 15%</a:t>
            </a:r>
          </a:p>
        </p:txBody>
      </p:sp>
      <p:sp>
        <p:nvSpPr>
          <p:cNvPr id="8" name="TextBox 7">
            <a:extLst>
              <a:ext uri="{FF2B5EF4-FFF2-40B4-BE49-F238E27FC236}">
                <a16:creationId xmlns:a16="http://schemas.microsoft.com/office/drawing/2014/main" id="{8C33F73E-7236-E2E3-5324-163763926B56}"/>
              </a:ext>
            </a:extLst>
          </p:cNvPr>
          <p:cNvSpPr txBox="1"/>
          <p:nvPr/>
        </p:nvSpPr>
        <p:spPr>
          <a:xfrm>
            <a:off x="5855916" y="4227533"/>
            <a:ext cx="308975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err="1"/>
              <a:t>Ischaemic</a:t>
            </a:r>
            <a:r>
              <a:rPr lang="en-US" sz="3000" dirty="0"/>
              <a:t> Stroke  85%</a:t>
            </a:r>
          </a:p>
        </p:txBody>
      </p:sp>
    </p:spTree>
    <p:extLst>
      <p:ext uri="{BB962C8B-B14F-4D97-AF65-F5344CB8AC3E}">
        <p14:creationId xmlns:p14="http://schemas.microsoft.com/office/powerpoint/2010/main" val="3528829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62D7-30BE-FC55-D4C1-7BAAD0FB2C57}"/>
              </a:ext>
            </a:extLst>
          </p:cNvPr>
          <p:cNvSpPr>
            <a:spLocks noGrp="1"/>
          </p:cNvSpPr>
          <p:nvPr>
            <p:ph type="title"/>
          </p:nvPr>
        </p:nvSpPr>
        <p:spPr/>
        <p:txBody>
          <a:bodyPr/>
          <a:lstStyle/>
          <a:p>
            <a:r>
              <a:rPr lang="en-GB"/>
              <a:t>Why is early recognition so important</a:t>
            </a:r>
            <a:r>
              <a:rPr lang="en-GB" dirty="0"/>
              <a:t> ?</a:t>
            </a:r>
          </a:p>
        </p:txBody>
      </p:sp>
      <p:sp>
        <p:nvSpPr>
          <p:cNvPr id="3" name="Content Placeholder 2">
            <a:extLst>
              <a:ext uri="{FF2B5EF4-FFF2-40B4-BE49-F238E27FC236}">
                <a16:creationId xmlns:a16="http://schemas.microsoft.com/office/drawing/2014/main" id="{841E1BE4-552B-7FFE-5E61-40B26DEAFE6D}"/>
              </a:ext>
            </a:extLst>
          </p:cNvPr>
          <p:cNvSpPr>
            <a:spLocks noGrp="1"/>
          </p:cNvSpPr>
          <p:nvPr>
            <p:ph idx="1"/>
          </p:nvPr>
        </p:nvSpPr>
        <p:spPr/>
        <p:txBody>
          <a:bodyPr vert="horz" lIns="91440" tIns="45720" rIns="91440" bIns="45720" rtlCol="0" anchor="t">
            <a:normAutofit/>
          </a:bodyPr>
          <a:lstStyle/>
          <a:p>
            <a:r>
              <a:rPr lang="en-GB" sz="3000">
                <a:latin typeface="Aptos"/>
                <a:cs typeface="Segoe UI"/>
              </a:rPr>
              <a:t>Reperfusion</a:t>
            </a:r>
            <a:r>
              <a:rPr lang="en-GB" sz="3000" dirty="0">
                <a:latin typeface="Aptos"/>
                <a:cs typeface="Segoe UI"/>
              </a:rPr>
              <a:t> means restoring blood flow to the </a:t>
            </a:r>
            <a:r>
              <a:rPr lang="en-GB" sz="3000">
                <a:latin typeface="Aptos"/>
                <a:cs typeface="Segoe UI"/>
              </a:rPr>
              <a:t>brain when a stroke is caused by a clot.</a:t>
            </a:r>
          </a:p>
          <a:p>
            <a:r>
              <a:rPr lang="en-GB" sz="3000" dirty="0">
                <a:latin typeface="Aptos"/>
                <a:cs typeface="Segoe UI"/>
              </a:rPr>
              <a:t>The sooner blood flow is restored, the more brain tissue can be saved.</a:t>
            </a:r>
            <a:br>
              <a:rPr lang="en-US" sz="3000" dirty="0"/>
            </a:br>
            <a:endParaRPr lang="en-GB"/>
          </a:p>
        </p:txBody>
      </p:sp>
      <p:pic>
        <p:nvPicPr>
          <p:cNvPr id="4" name="Picture 3" descr="A close-up of a brain scan&#10;&#10;AI-generated content may be incorrect.">
            <a:extLst>
              <a:ext uri="{FF2B5EF4-FFF2-40B4-BE49-F238E27FC236}">
                <a16:creationId xmlns:a16="http://schemas.microsoft.com/office/drawing/2014/main" id="{63C58C40-0C67-87F4-256F-DE0F9B5F0CBC}"/>
              </a:ext>
            </a:extLst>
          </p:cNvPr>
          <p:cNvPicPr>
            <a:picLocks noChangeAspect="1"/>
          </p:cNvPicPr>
          <p:nvPr/>
        </p:nvPicPr>
        <p:blipFill>
          <a:blip r:embed="rId2"/>
          <a:srcRect l="2045" r="204" b="43286"/>
          <a:stretch>
            <a:fillRect/>
          </a:stretch>
        </p:blipFill>
        <p:spPr>
          <a:xfrm>
            <a:off x="3503839" y="3637870"/>
            <a:ext cx="4694660" cy="2779720"/>
          </a:xfrm>
          <a:prstGeom prst="rect">
            <a:avLst/>
          </a:prstGeom>
        </p:spPr>
      </p:pic>
    </p:spTree>
    <p:extLst>
      <p:ext uri="{BB962C8B-B14F-4D97-AF65-F5344CB8AC3E}">
        <p14:creationId xmlns:p14="http://schemas.microsoft.com/office/powerpoint/2010/main" val="3673452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49</Slides>
  <Notes>44</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BEFAST – Expanding Stroke Recognition Beyond FAST  </vt:lpstr>
      <vt:lpstr>Housekeeping  </vt:lpstr>
      <vt:lpstr>Who is this training for : </vt:lpstr>
      <vt:lpstr>Learning Objectives : </vt:lpstr>
      <vt:lpstr>Why is more training necessary?</vt:lpstr>
      <vt:lpstr>Why Stroke Recognition Matters</vt:lpstr>
      <vt:lpstr>What is a Stroke? </vt:lpstr>
      <vt:lpstr>Types of Stroke</vt:lpstr>
      <vt:lpstr>Why is early recognition so important ?</vt:lpstr>
      <vt:lpstr>Why is early recognition so important?</vt:lpstr>
      <vt:lpstr>Why is early recognition so important?</vt:lpstr>
      <vt:lpstr>PowerPoint Presentation</vt:lpstr>
      <vt:lpstr>Advanced Imaging</vt:lpstr>
      <vt:lpstr>FAST </vt:lpstr>
      <vt:lpstr>Common Symptoms of Stroke or TIA</vt:lpstr>
      <vt:lpstr>FAST Tool: Strengths </vt:lpstr>
      <vt:lpstr>Why FAST Wasn't Enough </vt:lpstr>
      <vt:lpstr>The Posterior Circulation Problem</vt:lpstr>
      <vt:lpstr>Brainstem Red Flags</vt:lpstr>
      <vt:lpstr>Enter BEFAST</vt:lpstr>
      <vt:lpstr>BEFAST – The Evidence </vt:lpstr>
      <vt:lpstr>ELHT Audit </vt:lpstr>
      <vt:lpstr>Balance (B): What Do We Want to Know </vt:lpstr>
      <vt:lpstr>Balance (B): What do we want to know? </vt:lpstr>
      <vt:lpstr>Balance (B): </vt:lpstr>
      <vt:lpstr>Eyes (E): What Do We Want to Know </vt:lpstr>
      <vt:lpstr>Eyes (E): What Do We Want to Know </vt:lpstr>
      <vt:lpstr>Stroke Rapid Assessment</vt:lpstr>
      <vt:lpstr>Pooled Analysis </vt:lpstr>
      <vt:lpstr>Other Tools</vt:lpstr>
      <vt:lpstr>Case Reviews </vt:lpstr>
      <vt:lpstr>Clinical Scenario 1</vt:lpstr>
      <vt:lpstr>Clinical Scenario 1</vt:lpstr>
      <vt:lpstr>Outcome - Clinical Scenario 1 </vt:lpstr>
      <vt:lpstr>Clinical Scenario 2</vt:lpstr>
      <vt:lpstr>Clinical Scenario 2</vt:lpstr>
      <vt:lpstr>Outcome Clinical Scenario 2a </vt:lpstr>
      <vt:lpstr>Outcome Clinical Scenario 2b</vt:lpstr>
      <vt:lpstr>Clinical Scenario 3</vt:lpstr>
      <vt:lpstr>Clinical Scenario 3</vt:lpstr>
      <vt:lpstr>Outcome Clinical Scenario 3</vt:lpstr>
      <vt:lpstr>Clinical Scenario 4</vt:lpstr>
      <vt:lpstr>Clinical Scenario 4</vt:lpstr>
      <vt:lpstr>Outcome - Clinical Scenario 4</vt:lpstr>
      <vt:lpstr>PowerPoint Presentation</vt:lpstr>
      <vt:lpstr>Summary</vt:lpstr>
      <vt:lpstr>What we need from YOU !</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1758</cp:revision>
  <dcterms:created xsi:type="dcterms:W3CDTF">2026-03-29T09:10:09Z</dcterms:created>
  <dcterms:modified xsi:type="dcterms:W3CDTF">2026-04-29T07:49:12Z</dcterms:modified>
</cp:coreProperties>
</file>