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83" r:id="rId6"/>
    <p:sldId id="267" r:id="rId7"/>
    <p:sldId id="281" r:id="rId8"/>
    <p:sldId id="280" r:id="rId9"/>
    <p:sldId id="269" r:id="rId10"/>
    <p:sldId id="268" r:id="rId11"/>
    <p:sldId id="282" r:id="rId12"/>
    <p:sldId id="284" r:id="rId13"/>
    <p:sldId id="286" r:id="rId14"/>
    <p:sldId id="287" r:id="rId15"/>
    <p:sldId id="288" r:id="rId16"/>
    <p:sldId id="285" r:id="rId17"/>
    <p:sldId id="28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3178"/>
    <a:srgbClr val="8A8C8E"/>
    <a:srgbClr val="67686B"/>
    <a:srgbClr val="CC0070"/>
    <a:srgbClr val="960051"/>
    <a:srgbClr val="A00054"/>
    <a:srgbClr val="8FDFE2"/>
    <a:srgbClr val="5CC5ED"/>
    <a:srgbClr val="0072C6"/>
    <a:srgbClr val="78B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476704-7788-45E9-925C-7B4DE91146D6}" v="187" dt="2026-05-21T10:54:14.777"/>
    <p1510:client id="{A2CC22A9-3AE0-23CA-AE0D-7065C82D7A8F}" v="99" dt="2026-05-21T05:38:53.097"/>
    <p1510:client id="{DA39E7EA-22E5-1024-D487-1B8620CB043F}" v="71" dt="2026-05-21T08:24:54.705"/>
    <p1510:client id="{EFD43C30-884B-F2BD-304F-9FAF7AD8C2FC}" v="12" dt="2026-05-21T11:20:53.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6B582E-3038-4D82-8154-B3C74D92B56E}" type="datetimeFigureOut">
              <a:rPr lang="en-GB" smtClean="0"/>
              <a:t>21/05/2026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CF1534-C371-4E8C-874B-9EC051CD2154}" type="slidenum">
              <a:rPr lang="en-GB" smtClean="0"/>
              <a:t>‹#›</a:t>
            </a:fld>
            <a:endParaRPr lang="en-GB"/>
          </a:p>
        </p:txBody>
      </p:sp>
    </p:spTree>
    <p:extLst>
      <p:ext uri="{BB962C8B-B14F-4D97-AF65-F5344CB8AC3E}">
        <p14:creationId xmlns:p14="http://schemas.microsoft.com/office/powerpoint/2010/main" val="2862528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uk/reasonable-adjustments-for-disabled-worker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Hi all and welcome to our presentation that outlines the vocational rehabilitation service in Neuro and Stroke.  I am Sam Green and work at RCNT covering the whole of East </a:t>
            </a:r>
            <a:r>
              <a:rPr lang="en-US" err="1">
                <a:latin typeface="Calibri"/>
                <a:ea typeface="Calibri"/>
                <a:cs typeface="Calibri"/>
              </a:rPr>
              <a:t>lancs</a:t>
            </a:r>
            <a:r>
              <a:rPr lang="en-US">
                <a:latin typeface="Calibri"/>
                <a:ea typeface="Calibri"/>
                <a:cs typeface="Calibri"/>
              </a:rPr>
              <a:t> and B with D and this is Liz Shaw who works on the Stroke team covering the same area.  The reason we set up the pathway was because we were all providing slightly different reports to employers and we wanted to our services to be </a:t>
            </a:r>
            <a:r>
              <a:rPr lang="en-US">
                <a:solidFill>
                  <a:srgbClr val="1F1F1F"/>
                </a:solidFill>
              </a:rPr>
              <a:t>equitable.</a:t>
            </a:r>
          </a:p>
          <a:p>
            <a:endParaRPr lang="en-US">
              <a:solidFill>
                <a:srgbClr val="1F1F1F"/>
              </a:solidFill>
              <a:latin typeface="Aptos"/>
              <a:ea typeface="Calibri"/>
              <a:cs typeface="Calibri"/>
            </a:endParaRPr>
          </a:p>
          <a:p>
            <a:r>
              <a:rPr lang="en-US">
                <a:solidFill>
                  <a:srgbClr val="1F1F1F"/>
                </a:solidFill>
                <a:latin typeface="Aptos"/>
                <a:ea typeface="Calibri"/>
                <a:cs typeface="Calibri"/>
              </a:rPr>
              <a:t>To give you some data – out of the patients on Neuro OT caseload _______ % were referred for Voc Rehab</a:t>
            </a:r>
          </a:p>
          <a:p>
            <a:endParaRPr lang="en-US">
              <a:solidFill>
                <a:srgbClr val="1F1F1F"/>
              </a:solidFill>
              <a:latin typeface="Aptos"/>
              <a:ea typeface="Calibri"/>
              <a:cs typeface="Calibri"/>
            </a:endParaRPr>
          </a:p>
          <a:p>
            <a:r>
              <a:rPr lang="en-US">
                <a:solidFill>
                  <a:srgbClr val="1F1F1F"/>
                </a:solidFill>
              </a:rPr>
              <a:t>out of the patients on Stroke OT caseload _______ % were referred for Voc Rehab</a:t>
            </a:r>
            <a:endParaRPr lang="en-US"/>
          </a:p>
          <a:p>
            <a:endParaRPr lang="en-US">
              <a:solidFill>
                <a:srgbClr val="1F1F1F"/>
              </a:solidFill>
              <a:latin typeface="Aptos"/>
              <a:ea typeface="Calibri"/>
              <a:cs typeface="Calibri"/>
            </a:endParaRPr>
          </a:p>
          <a:p>
            <a:endParaRPr lang="en-US">
              <a:solidFill>
                <a:srgbClr val="1F1F1F"/>
              </a:solidFill>
              <a:latin typeface="Aptos"/>
              <a:ea typeface="Calibri"/>
              <a:cs typeface="Calibri"/>
            </a:endParaRPr>
          </a:p>
          <a:p>
            <a:endParaRPr lang="en-US">
              <a:solidFill>
                <a:srgbClr val="1F1F1F"/>
              </a:solidFill>
              <a:latin typeface="Aptos"/>
              <a:ea typeface="Calibri"/>
              <a:cs typeface="Calibri"/>
            </a:endParaRPr>
          </a:p>
        </p:txBody>
      </p:sp>
      <p:sp>
        <p:nvSpPr>
          <p:cNvPr id="4" name="Slide Number Placeholder 3"/>
          <p:cNvSpPr>
            <a:spLocks noGrp="1"/>
          </p:cNvSpPr>
          <p:nvPr>
            <p:ph type="sldNum" sz="quarter" idx="5"/>
          </p:nvPr>
        </p:nvSpPr>
        <p:spPr/>
        <p:txBody>
          <a:bodyPr/>
          <a:lstStyle/>
          <a:p>
            <a:fld id="{C0CF1534-C371-4E8C-874B-9EC051CD2154}" type="slidenum">
              <a:rPr lang="en-GB" smtClean="0"/>
              <a:t>1</a:t>
            </a:fld>
            <a:endParaRPr lang="en-GB"/>
          </a:p>
        </p:txBody>
      </p:sp>
    </p:spTree>
    <p:extLst>
      <p:ext uri="{BB962C8B-B14F-4D97-AF65-F5344CB8AC3E}">
        <p14:creationId xmlns:p14="http://schemas.microsoft.com/office/powerpoint/2010/main" val="351366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6415C-7425-6FB6-44E1-570A112FD0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342AAE-2A1C-A50E-3102-DEBCA60AA3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B68E5B-B054-8941-D618-9D4B3A9D2DF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6EFB411-D5BA-3322-0D2E-22CC0F0DA515}"/>
              </a:ext>
            </a:extLst>
          </p:cNvPr>
          <p:cNvSpPr>
            <a:spLocks noGrp="1"/>
          </p:cNvSpPr>
          <p:nvPr>
            <p:ph type="sldNum" sz="quarter" idx="5"/>
          </p:nvPr>
        </p:nvSpPr>
        <p:spPr/>
        <p:txBody>
          <a:bodyPr/>
          <a:lstStyle/>
          <a:p>
            <a:fld id="{C0CF1534-C371-4E8C-874B-9EC051CD2154}" type="slidenum">
              <a:rPr lang="en-GB" smtClean="0"/>
              <a:t>10</a:t>
            </a:fld>
            <a:endParaRPr lang="en-GB"/>
          </a:p>
        </p:txBody>
      </p:sp>
    </p:spTree>
    <p:extLst>
      <p:ext uri="{BB962C8B-B14F-4D97-AF65-F5344CB8AC3E}">
        <p14:creationId xmlns:p14="http://schemas.microsoft.com/office/powerpoint/2010/main" val="1332630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2B91D-C36B-91A0-8C00-AA0F5DED7E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4633A3-85C7-7A39-56CA-7311320BBC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7FCC00-C7F1-ADF5-14E5-06728912636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9105152-8B78-7805-8A8F-E35A761BE97F}"/>
              </a:ext>
            </a:extLst>
          </p:cNvPr>
          <p:cNvSpPr>
            <a:spLocks noGrp="1"/>
          </p:cNvSpPr>
          <p:nvPr>
            <p:ph type="sldNum" sz="quarter" idx="5"/>
          </p:nvPr>
        </p:nvSpPr>
        <p:spPr/>
        <p:txBody>
          <a:bodyPr/>
          <a:lstStyle/>
          <a:p>
            <a:fld id="{C0CF1534-C371-4E8C-874B-9EC051CD2154}" type="slidenum">
              <a:rPr lang="en-GB" smtClean="0"/>
              <a:t>11</a:t>
            </a:fld>
            <a:endParaRPr lang="en-GB"/>
          </a:p>
        </p:txBody>
      </p:sp>
    </p:spTree>
    <p:extLst>
      <p:ext uri="{BB962C8B-B14F-4D97-AF65-F5344CB8AC3E}">
        <p14:creationId xmlns:p14="http://schemas.microsoft.com/office/powerpoint/2010/main" val="2944220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B6BE9-F16B-0C54-26A5-A31459936F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3F6094-73F3-9A66-E540-56C02BB884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39E5E5-D7F7-8691-6040-B57379A93AA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D6937CD-3E3D-3AEC-E082-6A4E019854F6}"/>
              </a:ext>
            </a:extLst>
          </p:cNvPr>
          <p:cNvSpPr>
            <a:spLocks noGrp="1"/>
          </p:cNvSpPr>
          <p:nvPr>
            <p:ph type="sldNum" sz="quarter" idx="5"/>
          </p:nvPr>
        </p:nvSpPr>
        <p:spPr/>
        <p:txBody>
          <a:bodyPr/>
          <a:lstStyle/>
          <a:p>
            <a:fld id="{C0CF1534-C371-4E8C-874B-9EC051CD2154}" type="slidenum">
              <a:rPr lang="en-GB" smtClean="0"/>
              <a:t>12</a:t>
            </a:fld>
            <a:endParaRPr lang="en-GB"/>
          </a:p>
        </p:txBody>
      </p:sp>
    </p:spTree>
    <p:extLst>
      <p:ext uri="{BB962C8B-B14F-4D97-AF65-F5344CB8AC3E}">
        <p14:creationId xmlns:p14="http://schemas.microsoft.com/office/powerpoint/2010/main" val="811356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A41BA-D935-6316-E7F9-630719F049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3CE43D-16A6-1D38-6856-554B4353D6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EDF6EE-0759-753B-0687-821FEA3E76AB}"/>
              </a:ext>
            </a:extLst>
          </p:cNvPr>
          <p:cNvSpPr>
            <a:spLocks noGrp="1"/>
          </p:cNvSpPr>
          <p:nvPr>
            <p:ph type="body" idx="1"/>
          </p:nvPr>
        </p:nvSpPr>
        <p:spPr/>
        <p:txBody>
          <a:bodyPr/>
          <a:lstStyle/>
          <a:p>
            <a:r>
              <a:rPr lang="en-GB"/>
              <a:t>more for reassurance for patient and employer, confirmed so </a:t>
            </a:r>
            <a:r>
              <a:rPr lang="en-GB" err="1"/>
              <a:t>averagescores</a:t>
            </a:r>
            <a:r>
              <a:rPr lang="en-GB"/>
              <a:t> however patient perceived pre stroke would have </a:t>
            </a:r>
            <a:r>
              <a:rPr lang="en-GB" err="1"/>
              <a:t>beenhigh</a:t>
            </a:r>
            <a:r>
              <a:rPr lang="en-GB"/>
              <a:t> average.</a:t>
            </a:r>
          </a:p>
          <a:p>
            <a:endParaRPr lang="en-GB"/>
          </a:p>
        </p:txBody>
      </p:sp>
      <p:sp>
        <p:nvSpPr>
          <p:cNvPr id="4" name="Slide Number Placeholder 3">
            <a:extLst>
              <a:ext uri="{FF2B5EF4-FFF2-40B4-BE49-F238E27FC236}">
                <a16:creationId xmlns:a16="http://schemas.microsoft.com/office/drawing/2014/main" id="{17A83154-5207-80CB-BCD4-9B250AF20781}"/>
              </a:ext>
            </a:extLst>
          </p:cNvPr>
          <p:cNvSpPr>
            <a:spLocks noGrp="1"/>
          </p:cNvSpPr>
          <p:nvPr>
            <p:ph type="sldNum" sz="quarter" idx="5"/>
          </p:nvPr>
        </p:nvSpPr>
        <p:spPr/>
        <p:txBody>
          <a:bodyPr/>
          <a:lstStyle/>
          <a:p>
            <a:fld id="{C0CF1534-C371-4E8C-874B-9EC051CD2154}" type="slidenum">
              <a:rPr lang="en-GB" smtClean="0"/>
              <a:t>13</a:t>
            </a:fld>
            <a:endParaRPr lang="en-GB"/>
          </a:p>
        </p:txBody>
      </p:sp>
    </p:spTree>
    <p:extLst>
      <p:ext uri="{BB962C8B-B14F-4D97-AF65-F5344CB8AC3E}">
        <p14:creationId xmlns:p14="http://schemas.microsoft.com/office/powerpoint/2010/main" val="1526353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E4B08-5CEC-0889-D7C1-4DEA328A11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EDE513-1D11-4E20-2045-9693831F3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FC152E-692A-D4D8-5D91-EDD0E03AD59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A9178BD-F064-DA75-DF57-8F3E511EF8C9}"/>
              </a:ext>
            </a:extLst>
          </p:cNvPr>
          <p:cNvSpPr>
            <a:spLocks noGrp="1"/>
          </p:cNvSpPr>
          <p:nvPr>
            <p:ph type="sldNum" sz="quarter" idx="5"/>
          </p:nvPr>
        </p:nvSpPr>
        <p:spPr/>
        <p:txBody>
          <a:bodyPr/>
          <a:lstStyle/>
          <a:p>
            <a:fld id="{C0CF1534-C371-4E8C-874B-9EC051CD2154}" type="slidenum">
              <a:rPr lang="en-GB" smtClean="0"/>
              <a:t>14</a:t>
            </a:fld>
            <a:endParaRPr lang="en-GB"/>
          </a:p>
        </p:txBody>
      </p:sp>
    </p:spTree>
    <p:extLst>
      <p:ext uri="{BB962C8B-B14F-4D97-AF65-F5344CB8AC3E}">
        <p14:creationId xmlns:p14="http://schemas.microsoft.com/office/powerpoint/2010/main" val="2392679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9BE37-2ACD-2E02-DE82-DC55855C2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6C11E-6C96-D85C-0C71-70211242E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466FCD-ECA5-467B-A8C5-AF1CBC2E4B4F}"/>
              </a:ext>
            </a:extLst>
          </p:cNvPr>
          <p:cNvSpPr>
            <a:spLocks noGrp="1"/>
          </p:cNvSpPr>
          <p:nvPr>
            <p:ph type="body" idx="1"/>
          </p:nvPr>
        </p:nvSpPr>
        <p:spPr/>
        <p:txBody>
          <a:bodyPr/>
          <a:lstStyle/>
          <a:p>
            <a:r>
              <a:rPr lang="en-GB"/>
              <a:t>Levels of input</a:t>
            </a:r>
          </a:p>
          <a:p>
            <a:endParaRPr lang="en-GB"/>
          </a:p>
          <a:p>
            <a:r>
              <a:rPr lang="en-GB"/>
              <a:t>Level 3 basic supports- general advice, encouragements, and information about work. Usually provided by any healthcare professional as part of routine care. Example: discussing return to work plans and signposting services</a:t>
            </a:r>
          </a:p>
          <a:p>
            <a:r>
              <a:rPr lang="en-GB"/>
              <a:t>Level 2- Targeted support for straightforward issues: tailored help for people with manageable barriers to work. May include work focused therapy, workplace advice, returns work planning and liaison with employers delivered by rehabilitation teams</a:t>
            </a:r>
          </a:p>
          <a:p>
            <a:r>
              <a:rPr lang="en-GB"/>
              <a:t>Level 1 - specialist vocational rehabilitation </a:t>
            </a:r>
            <a:r>
              <a:rPr lang="en-GB" err="1"/>
              <a:t>kollam</a:t>
            </a:r>
            <a:r>
              <a:rPr lang="en-GB"/>
              <a:t> intensive specialist help for complex cases. Involves multidisciplinary experts for people with significant physical cognitive or psychological difficulties affecting work. Long term support and can involve looking for alternative employment. We outsource Level 3 involvement to 3rd party agencies</a:t>
            </a:r>
          </a:p>
        </p:txBody>
      </p:sp>
      <p:sp>
        <p:nvSpPr>
          <p:cNvPr id="4" name="Slide Number Placeholder 3">
            <a:extLst>
              <a:ext uri="{FF2B5EF4-FFF2-40B4-BE49-F238E27FC236}">
                <a16:creationId xmlns:a16="http://schemas.microsoft.com/office/drawing/2014/main" id="{E9A30038-2182-B76E-9173-245956983E3C}"/>
              </a:ext>
            </a:extLst>
          </p:cNvPr>
          <p:cNvSpPr>
            <a:spLocks noGrp="1"/>
          </p:cNvSpPr>
          <p:nvPr>
            <p:ph type="sldNum" sz="quarter" idx="5"/>
          </p:nvPr>
        </p:nvSpPr>
        <p:spPr/>
        <p:txBody>
          <a:bodyPr/>
          <a:lstStyle/>
          <a:p>
            <a:fld id="{C0CF1534-C371-4E8C-874B-9EC051CD2154}" type="slidenum">
              <a:rPr lang="en-GB" smtClean="0"/>
              <a:t>2</a:t>
            </a:fld>
            <a:endParaRPr lang="en-GB"/>
          </a:p>
        </p:txBody>
      </p:sp>
    </p:spTree>
    <p:extLst>
      <p:ext uri="{BB962C8B-B14F-4D97-AF65-F5344CB8AC3E}">
        <p14:creationId xmlns:p14="http://schemas.microsoft.com/office/powerpoint/2010/main" val="421363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Why was t established? In 2025 pathway was ratified and live but why?- 34% of strokes on current caseload are working age, much more demand. Goal centred.</a:t>
            </a:r>
            <a:endParaRPr lang="en-US"/>
          </a:p>
          <a:p>
            <a:r>
              <a:rPr lang="en-GB"/>
              <a:t>Talk about pathway content – Sam</a:t>
            </a:r>
          </a:p>
          <a:p>
            <a:r>
              <a:rPr lang="en-GB"/>
              <a:t>The pathway has supported our therapist to all follow the same procedure when assessing Voc Rehab</a:t>
            </a:r>
          </a:p>
          <a:p>
            <a:r>
              <a:rPr lang="en-GB"/>
              <a:t>The pathway is helping all therapist to access the links quickly</a:t>
            </a:r>
          </a:p>
          <a:p>
            <a:r>
              <a:rPr lang="en-GB"/>
              <a:t>Therapists are aware of the competencies they need to work towards, several of these helped to direct PDRs this year</a:t>
            </a:r>
          </a:p>
          <a:p>
            <a:r>
              <a:rPr lang="en-GB"/>
              <a:t>We have created a short informal leaflet that other members of the MDT can give out to help reassure patients.</a:t>
            </a:r>
          </a:p>
          <a:p>
            <a:r>
              <a:rPr lang="en-GB"/>
              <a:t>The VR clinic enabled us to make the VR process more formal helping our less insightful patients.  </a:t>
            </a:r>
          </a:p>
          <a:p>
            <a:r>
              <a:rPr lang="en-GB"/>
              <a:t>We are now using the outcome WHODAS which focuses on the following clinical areas, understanding and communicating, getting around, self care, getting along with people,  daily activities home and work, participation in society, </a:t>
            </a:r>
          </a:p>
          <a:p>
            <a:r>
              <a:rPr lang="en-GB"/>
              <a:t>We now all complete the same paperwork which is the AHP report, this is often shared with employers via the patient and Occupational Health </a:t>
            </a:r>
            <a:r>
              <a:rPr lang="en-GB" err="1"/>
              <a:t>Physcisian</a:t>
            </a:r>
            <a:r>
              <a:rPr lang="en-GB"/>
              <a:t> (if they have one) </a:t>
            </a:r>
          </a:p>
          <a:p>
            <a:endParaRPr lang="en-GB"/>
          </a:p>
        </p:txBody>
      </p:sp>
      <p:sp>
        <p:nvSpPr>
          <p:cNvPr id="4" name="Slide Number Placeholder 3"/>
          <p:cNvSpPr>
            <a:spLocks noGrp="1"/>
          </p:cNvSpPr>
          <p:nvPr>
            <p:ph type="sldNum" sz="quarter" idx="5"/>
          </p:nvPr>
        </p:nvSpPr>
        <p:spPr/>
        <p:txBody>
          <a:bodyPr/>
          <a:lstStyle/>
          <a:p>
            <a:fld id="{C0CF1534-C371-4E8C-874B-9EC051CD2154}" type="slidenum">
              <a:rPr lang="en-GB" smtClean="0"/>
              <a:t>3</a:t>
            </a:fld>
            <a:endParaRPr lang="en-GB"/>
          </a:p>
        </p:txBody>
      </p:sp>
    </p:spTree>
    <p:extLst>
      <p:ext uri="{BB962C8B-B14F-4D97-AF65-F5344CB8AC3E}">
        <p14:creationId xmlns:p14="http://schemas.microsoft.com/office/powerpoint/2010/main" val="304949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Links to Cochrane reviews, BRSM VR Guidance, RCP guidelines, NICE, RCOT </a:t>
            </a:r>
          </a:p>
          <a:p>
            <a:r>
              <a:rPr lang="en-GB"/>
              <a:t>Link to demand and capacity audit 2023 – </a:t>
            </a:r>
            <a:r>
              <a:rPr lang="en-GB" err="1"/>
              <a:t>Commisioned</a:t>
            </a:r>
            <a:r>
              <a:rPr lang="en-GB"/>
              <a:t> to deliver Level 2 input</a:t>
            </a:r>
          </a:p>
          <a:p>
            <a:r>
              <a:rPr lang="en-GB"/>
              <a:t>Competencies</a:t>
            </a:r>
          </a:p>
          <a:p>
            <a:r>
              <a:rPr lang="en-GB"/>
              <a:t>Predominantly OT led, aware there is some calls for SLT and Physio to have more input, and they do when relevant. For us; all Ots B5+ to be able to provide L3 entry level input. Staff to work through competencies and become more specialist. </a:t>
            </a:r>
          </a:p>
          <a:p>
            <a:r>
              <a:rPr lang="en-GB"/>
              <a:t>Trainings: Fit Note e-</a:t>
            </a:r>
            <a:r>
              <a:rPr lang="en-GB" err="1"/>
              <a:t>lfh</a:t>
            </a:r>
            <a:r>
              <a:rPr lang="en-GB"/>
              <a:t>. ELHT not currently completing. VR Rehab toolkit.  IST completed by SG. </a:t>
            </a:r>
            <a:r>
              <a:rPr lang="en-GB" err="1"/>
              <a:t>Youtube</a:t>
            </a:r>
            <a:r>
              <a:rPr lang="en-GB"/>
              <a:t> links for some additional training completed by Cheshire and Mersey – 4 modules</a:t>
            </a:r>
          </a:p>
          <a:p>
            <a:r>
              <a:rPr lang="en-GB"/>
              <a:t>Initially we had VR clinic as referrals to us as VR leads, now staff becoming more confident and independently completing</a:t>
            </a:r>
          </a:p>
          <a:p>
            <a:r>
              <a:rPr lang="en-GB"/>
              <a:t>That being said, staff have option to seek support/second opinions and bring into clinic. Not on set days anymore. We also have encouraged cog </a:t>
            </a:r>
            <a:r>
              <a:rPr lang="en-GB" err="1"/>
              <a:t>ax</a:t>
            </a:r>
            <a:r>
              <a:rPr lang="en-GB"/>
              <a:t> to be completed in clinic when opinions required about driving – more structured environment</a:t>
            </a:r>
          </a:p>
          <a:p>
            <a:r>
              <a:rPr lang="en-GB"/>
              <a:t>Leaflet created – </a:t>
            </a:r>
          </a:p>
          <a:p>
            <a:r>
              <a:rPr lang="en-GB"/>
              <a:t>Third party organisations, next slide</a:t>
            </a:r>
          </a:p>
          <a:p>
            <a:r>
              <a:rPr lang="en-GB"/>
              <a:t>Job analysis sheets</a:t>
            </a:r>
          </a:p>
          <a:p>
            <a:r>
              <a:rPr lang="en-GB"/>
              <a:t>What is AHP Report?</a:t>
            </a:r>
          </a:p>
          <a:p>
            <a:r>
              <a:rPr lang="en-GB"/>
              <a:t>OMs</a:t>
            </a:r>
          </a:p>
          <a:p>
            <a:endParaRPr lang="en-GB"/>
          </a:p>
          <a:p>
            <a:endParaRPr lang="en-GB"/>
          </a:p>
        </p:txBody>
      </p:sp>
      <p:sp>
        <p:nvSpPr>
          <p:cNvPr id="4" name="Slide Number Placeholder 3"/>
          <p:cNvSpPr>
            <a:spLocks noGrp="1"/>
          </p:cNvSpPr>
          <p:nvPr>
            <p:ph type="sldNum" sz="quarter" idx="5"/>
          </p:nvPr>
        </p:nvSpPr>
        <p:spPr/>
        <p:txBody>
          <a:bodyPr/>
          <a:lstStyle/>
          <a:p>
            <a:fld id="{C0CF1534-C371-4E8C-874B-9EC051CD2154}" type="slidenum">
              <a:rPr lang="en-GB" smtClean="0"/>
              <a:t>4</a:t>
            </a:fld>
            <a:endParaRPr lang="en-GB"/>
          </a:p>
        </p:txBody>
      </p:sp>
    </p:spTree>
    <p:extLst>
      <p:ext uri="{BB962C8B-B14F-4D97-AF65-F5344CB8AC3E}">
        <p14:creationId xmlns:p14="http://schemas.microsoft.com/office/powerpoint/2010/main" val="2137557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30322">
              <a:defRPr/>
            </a:pPr>
            <a:r>
              <a:rPr lang="en-US" sz="1200">
                <a:latin typeface="Arial" pitchFamily="34" charset="0"/>
                <a:cs typeface="Arial" pitchFamily="34" charset="0"/>
              </a:rPr>
              <a:t>this can help support employers with funding for </a:t>
            </a:r>
          </a:p>
          <a:p>
            <a:pPr algn="l" defTabSz="430322">
              <a:defRPr/>
            </a:pPr>
            <a:r>
              <a:rPr lang="en-US" sz="1200">
                <a:latin typeface="Arial" pitchFamily="34" charset="0"/>
                <a:cs typeface="Arial" pitchFamily="34" charset="0"/>
              </a:rPr>
              <a:t>equipment such as a specialist chair and desk that is height adjustable.</a:t>
            </a:r>
          </a:p>
          <a:p>
            <a:pPr algn="l" defTabSz="430322">
              <a:defRPr/>
            </a:pPr>
            <a:r>
              <a:rPr lang="en-US" sz="1200">
                <a:latin typeface="Arial" pitchFamily="34" charset="0"/>
                <a:cs typeface="Arial" pitchFamily="34" charset="0"/>
              </a:rPr>
              <a:t>The employer has to pay the first £1000</a:t>
            </a:r>
          </a:p>
          <a:p>
            <a:pPr algn="l" defTabSz="430322">
              <a:defRPr/>
            </a:pPr>
            <a:endParaRPr lang="en-US" sz="1200">
              <a:latin typeface="Arial" pitchFamily="34" charset="0"/>
              <a:cs typeface="Arial" pitchFamily="34" charset="0"/>
            </a:endParaRPr>
          </a:p>
          <a:p>
            <a:pPr algn="l"/>
            <a:r>
              <a:rPr lang="en-GB" sz="1200" b="1" i="0">
                <a:solidFill>
                  <a:srgbClr val="0B0C0C"/>
                </a:solidFill>
                <a:effectLst/>
                <a:latin typeface="GDS Transport"/>
              </a:rPr>
              <a:t>What Access to Work is</a:t>
            </a:r>
          </a:p>
          <a:p>
            <a:pPr algn="l"/>
            <a:r>
              <a:rPr lang="en-GB" sz="1200" b="0" i="0">
                <a:solidFill>
                  <a:srgbClr val="0B0C0C"/>
                </a:solidFill>
                <a:effectLst/>
                <a:latin typeface="GDS Transport"/>
              </a:rPr>
              <a:t>Access to Work can help you get or stay in work if you have a physical or mental health condition or disability.</a:t>
            </a:r>
          </a:p>
          <a:p>
            <a:pPr algn="l"/>
            <a:r>
              <a:rPr lang="en-GB" sz="1200" b="0" i="0">
                <a:solidFill>
                  <a:srgbClr val="0B0C0C"/>
                </a:solidFill>
                <a:effectLst/>
                <a:latin typeface="GDS Transport"/>
              </a:rPr>
              <a:t>The support you get will depend on your needs. Through Access to Work, you can apply for:</a:t>
            </a:r>
          </a:p>
          <a:p>
            <a:pPr algn="l">
              <a:buFont typeface="Arial" panose="020B0604020202020204" pitchFamily="34" charset="0"/>
              <a:buChar char="•"/>
            </a:pPr>
            <a:r>
              <a:rPr lang="en-GB" sz="1200" b="0" i="0">
                <a:solidFill>
                  <a:srgbClr val="0B0C0C"/>
                </a:solidFill>
                <a:effectLst/>
                <a:latin typeface="GDS Transport"/>
              </a:rPr>
              <a:t>a grant to help pay for practical support with your work</a:t>
            </a:r>
          </a:p>
          <a:p>
            <a:pPr algn="l">
              <a:buFont typeface="Arial" panose="020B0604020202020204" pitchFamily="34" charset="0"/>
              <a:buChar char="•"/>
            </a:pPr>
            <a:r>
              <a:rPr lang="en-GB" sz="1200" b="0" i="0">
                <a:solidFill>
                  <a:srgbClr val="0B0C0C"/>
                </a:solidFill>
                <a:effectLst/>
                <a:latin typeface="GDS Transport"/>
              </a:rPr>
              <a:t>support with managing your mental health at work</a:t>
            </a:r>
          </a:p>
          <a:p>
            <a:pPr algn="l">
              <a:buFont typeface="Arial" panose="020B0604020202020204" pitchFamily="34" charset="0"/>
              <a:buChar char="•"/>
            </a:pPr>
            <a:r>
              <a:rPr lang="en-GB" sz="1200" b="0" i="0">
                <a:solidFill>
                  <a:srgbClr val="0B0C0C"/>
                </a:solidFill>
                <a:effectLst/>
                <a:latin typeface="GDS Transport"/>
              </a:rPr>
              <a:t>money to pay for communication support at job interviews</a:t>
            </a:r>
          </a:p>
          <a:p>
            <a:pPr algn="l"/>
            <a:endParaRPr lang="en-GB" sz="1200" b="0" i="0">
              <a:solidFill>
                <a:srgbClr val="0B0C0C"/>
              </a:solidFill>
              <a:effectLst/>
              <a:latin typeface="GDS Transport"/>
            </a:endParaRPr>
          </a:p>
          <a:p>
            <a:pPr algn="l">
              <a:buFont typeface="Arial" panose="020B0604020202020204" pitchFamily="34" charset="0"/>
              <a:buChar char="•"/>
            </a:pPr>
            <a:r>
              <a:rPr lang="en-GB" sz="1200">
                <a:solidFill>
                  <a:srgbClr val="0B0C0C"/>
                </a:solidFill>
                <a:latin typeface="GDS Transport"/>
              </a:rPr>
              <a:t>NB – they can be waiting list depending on post code area</a:t>
            </a:r>
          </a:p>
          <a:p>
            <a:pPr algn="l"/>
            <a:r>
              <a:rPr lang="en-GB" sz="1200" b="1" i="0">
                <a:solidFill>
                  <a:srgbClr val="0B0C0C"/>
                </a:solidFill>
                <a:effectLst/>
                <a:latin typeface="GDS Transport"/>
              </a:rPr>
              <a:t>What Access to Work will not pay for</a:t>
            </a:r>
          </a:p>
          <a:p>
            <a:pPr marL="285750" indent="-285750" algn="l">
              <a:buFont typeface="Arial" panose="020B0604020202020204" pitchFamily="34" charset="0"/>
              <a:buChar char="•"/>
            </a:pPr>
            <a:r>
              <a:rPr lang="en-GB" sz="1200" b="0" i="0">
                <a:solidFill>
                  <a:srgbClr val="0B0C0C"/>
                </a:solidFill>
                <a:effectLst/>
                <a:latin typeface="GDS Transport"/>
              </a:rPr>
              <a:t>Access to Work will not pay for </a:t>
            </a:r>
            <a:r>
              <a:rPr lang="en-GB" sz="1200" b="0" i="0">
                <a:solidFill>
                  <a:srgbClr val="1D70B8"/>
                </a:solidFill>
                <a:effectLst/>
                <a:latin typeface="GDS Transport"/>
                <a:hlinkClick r:id="rId3"/>
              </a:rPr>
              <a:t>reasonable adjustments</a:t>
            </a:r>
            <a:r>
              <a:rPr lang="en-GB" sz="1200" b="0" i="0">
                <a:solidFill>
                  <a:srgbClr val="0B0C0C"/>
                </a:solidFill>
                <a:effectLst/>
                <a:latin typeface="GDS Transport"/>
              </a:rPr>
              <a:t>. These are the changes your employer must legally make to support you to do your job.</a:t>
            </a:r>
          </a:p>
          <a:p>
            <a:pPr marL="285750" indent="-285750" algn="l">
              <a:buFont typeface="Arial" panose="020B0604020202020204" pitchFamily="34" charset="0"/>
              <a:buChar char="•"/>
            </a:pPr>
            <a:r>
              <a:rPr lang="en-GB" sz="1200" b="0" i="0">
                <a:solidFill>
                  <a:srgbClr val="0B0C0C"/>
                </a:solidFill>
                <a:effectLst/>
                <a:latin typeface="GDS Transport"/>
              </a:rPr>
              <a:t>Access to Work will advise your employer if changes should be made as reasonable adjustments. Current wait 46 weeks? Also not providing equipment anymore.</a:t>
            </a:r>
          </a:p>
          <a:p>
            <a:pPr marL="285750" indent="-285750" algn="l">
              <a:buFont typeface="Arial" panose="020B0604020202020204" pitchFamily="34" charset="0"/>
              <a:buChar char="•"/>
            </a:pPr>
            <a:endParaRPr lang="en-GB" sz="1200" b="0" i="0">
              <a:solidFill>
                <a:srgbClr val="0B0C0C"/>
              </a:solidFill>
              <a:effectLst/>
              <a:latin typeface="GDS Transport"/>
            </a:endParaRPr>
          </a:p>
          <a:p>
            <a:pPr marL="0" indent="0" algn="l">
              <a:buFont typeface="Arial" panose="020B0604020202020204" pitchFamily="34" charset="0"/>
              <a:buNone/>
            </a:pPr>
            <a:r>
              <a:rPr lang="en-GB" sz="1200" b="0" i="0">
                <a:solidFill>
                  <a:srgbClr val="0B0C0C"/>
                </a:solidFill>
                <a:effectLst/>
                <a:latin typeface="GDS Transport"/>
              </a:rPr>
              <a:t>Charities</a:t>
            </a:r>
          </a:p>
          <a:p>
            <a:pPr marL="0" indent="0" algn="l">
              <a:buFont typeface="Arial" panose="020B0604020202020204" pitchFamily="34" charset="0"/>
              <a:buNone/>
            </a:pPr>
            <a:r>
              <a:rPr lang="en-GB" sz="1200" b="0" i="0">
                <a:solidFill>
                  <a:srgbClr val="0B0C0C"/>
                </a:solidFill>
                <a:effectLst/>
                <a:latin typeface="GDS Transport"/>
              </a:rPr>
              <a:t>DEAs</a:t>
            </a:r>
          </a:p>
          <a:p>
            <a:pPr marL="0" indent="0" algn="l">
              <a:buFont typeface="Arial" panose="020B0604020202020204" pitchFamily="34" charset="0"/>
              <a:buNone/>
            </a:pPr>
            <a:r>
              <a:rPr lang="en-GB" sz="1200" b="0" i="0">
                <a:solidFill>
                  <a:srgbClr val="0B0C0C"/>
                </a:solidFill>
                <a:effectLst/>
                <a:latin typeface="GDS Transport"/>
              </a:rPr>
              <a:t>Social prescribing</a:t>
            </a:r>
          </a:p>
          <a:p>
            <a:pPr marL="0" indent="0" algn="l">
              <a:buFont typeface="Arial" panose="020B0604020202020204" pitchFamily="34" charset="0"/>
              <a:buNone/>
            </a:pPr>
            <a:r>
              <a:rPr lang="en-GB" sz="1200" b="0" i="0">
                <a:solidFill>
                  <a:srgbClr val="0B0C0C"/>
                </a:solidFill>
                <a:effectLst/>
                <a:latin typeface="GDS Transport"/>
              </a:rPr>
              <a:t>Community connectors</a:t>
            </a:r>
          </a:p>
          <a:p>
            <a:pPr marL="0" indent="0" algn="l">
              <a:buFont typeface="Arial" panose="020B0604020202020204" pitchFamily="34" charset="0"/>
              <a:buNone/>
            </a:pPr>
            <a:r>
              <a:rPr lang="en-GB" sz="1200" b="0" i="0">
                <a:solidFill>
                  <a:srgbClr val="0B0C0C"/>
                </a:solidFill>
                <a:effectLst/>
                <a:latin typeface="GDS Transport"/>
              </a:rPr>
              <a:t>ACAS Scope</a:t>
            </a:r>
          </a:p>
          <a:p>
            <a:pPr marL="0" indent="0" algn="l">
              <a:buFont typeface="Arial" panose="020B0604020202020204" pitchFamily="34" charset="0"/>
              <a:buNone/>
            </a:pPr>
            <a:endParaRPr lang="en-GB" sz="1200" b="0" i="0">
              <a:solidFill>
                <a:srgbClr val="0B0C0C"/>
              </a:solidFill>
              <a:effectLst/>
              <a:latin typeface="GDS Transport"/>
            </a:endParaRPr>
          </a:p>
          <a:p>
            <a:endParaRPr lang="en-GB"/>
          </a:p>
        </p:txBody>
      </p:sp>
      <p:sp>
        <p:nvSpPr>
          <p:cNvPr id="4" name="Slide Number Placeholder 3"/>
          <p:cNvSpPr>
            <a:spLocks noGrp="1"/>
          </p:cNvSpPr>
          <p:nvPr>
            <p:ph type="sldNum" sz="quarter" idx="5"/>
          </p:nvPr>
        </p:nvSpPr>
        <p:spPr/>
        <p:txBody>
          <a:bodyPr/>
          <a:lstStyle/>
          <a:p>
            <a:fld id="{C0CF1534-C371-4E8C-874B-9EC051CD2154}" type="slidenum">
              <a:rPr lang="en-GB" smtClean="0"/>
              <a:t>5</a:t>
            </a:fld>
            <a:endParaRPr lang="en-GB"/>
          </a:p>
        </p:txBody>
      </p:sp>
    </p:spTree>
    <p:extLst>
      <p:ext uri="{BB962C8B-B14F-4D97-AF65-F5344CB8AC3E}">
        <p14:creationId xmlns:p14="http://schemas.microsoft.com/office/powerpoint/2010/main" val="520149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More objectives set around VR during PDR. </a:t>
            </a:r>
          </a:p>
          <a:p>
            <a:r>
              <a:rPr lang="en-GB"/>
              <a:t>VR competencies being working towards, increasing confidence of staff</a:t>
            </a:r>
          </a:p>
          <a:p>
            <a:r>
              <a:rPr lang="en-GB"/>
              <a:t>More picking up on RTW during initial assessment, more referrals to team</a:t>
            </a:r>
          </a:p>
          <a:p>
            <a:r>
              <a:rPr lang="en-GB"/>
              <a:t>New ways of working – clinic appointments – less travel, improved efficiency, using Teams and email correspondence and </a:t>
            </a:r>
            <a:r>
              <a:rPr lang="en-GB" err="1"/>
              <a:t>Accurx</a:t>
            </a:r>
            <a:r>
              <a:rPr lang="en-GB"/>
              <a:t> – real world practice. Encouraging patients to start practising e-mails at set times and getting into work practises as part of therapy.  Which all supports the digital transformation model.   </a:t>
            </a:r>
          </a:p>
          <a:p>
            <a:r>
              <a:rPr lang="en-GB"/>
              <a:t>Increased usage of AHP report </a:t>
            </a:r>
          </a:p>
          <a:p>
            <a:endParaRPr lang="en-GB"/>
          </a:p>
          <a:p>
            <a:endParaRPr lang="en-GB"/>
          </a:p>
        </p:txBody>
      </p:sp>
      <p:sp>
        <p:nvSpPr>
          <p:cNvPr id="4" name="Slide Number Placeholder 3"/>
          <p:cNvSpPr>
            <a:spLocks noGrp="1"/>
          </p:cNvSpPr>
          <p:nvPr>
            <p:ph type="sldNum" sz="quarter" idx="5"/>
          </p:nvPr>
        </p:nvSpPr>
        <p:spPr/>
        <p:txBody>
          <a:bodyPr/>
          <a:lstStyle/>
          <a:p>
            <a:fld id="{C0CF1534-C371-4E8C-874B-9EC051CD2154}" type="slidenum">
              <a:rPr lang="en-GB" smtClean="0"/>
              <a:t>6</a:t>
            </a:fld>
            <a:endParaRPr lang="en-GB"/>
          </a:p>
        </p:txBody>
      </p:sp>
    </p:spTree>
    <p:extLst>
      <p:ext uri="{BB962C8B-B14F-4D97-AF65-F5344CB8AC3E}">
        <p14:creationId xmlns:p14="http://schemas.microsoft.com/office/powerpoint/2010/main" val="4077559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Presenting at UKSF in a few weeks. VR one of main topics this year.</a:t>
            </a:r>
          </a:p>
          <a:p>
            <a:r>
              <a:rPr lang="en-GB"/>
              <a:t>Ongoing audits of AHP report content</a:t>
            </a:r>
          </a:p>
          <a:p>
            <a:r>
              <a:rPr lang="en-GB"/>
              <a:t>Attend National VR Network 3 times per year</a:t>
            </a:r>
          </a:p>
          <a:p>
            <a:r>
              <a:rPr lang="en-GB"/>
              <a:t>Attend North West VR </a:t>
            </a:r>
          </a:p>
          <a:p>
            <a:r>
              <a:rPr lang="en-GB"/>
              <a:t>Ongoing work on OMs</a:t>
            </a:r>
          </a:p>
          <a:p>
            <a:r>
              <a:rPr lang="en-GB"/>
              <a:t>Ongoing liaison with third party sector and signposting for L1 input and guidance which is generally when patients are looking for new roles or careers to accommodate for their Neurological impairments –</a:t>
            </a:r>
          </a:p>
          <a:p>
            <a:r>
              <a:rPr lang="en-GB"/>
              <a:t>E.g. QS man. I recently visited a gentleman who was a Quantity Surveyor for a large building company.  His mobility had stopped him from being able to work safely and he had resigned. He was low in mood from lack of purpose and referred by the MS nurse for Voc Rehab ( This is Level 1 which we do not get funded for) so  I signed posted him to the Disability Employment Advisor at  his local job centre and they had put him on a course that would use his transferrable IT and Commnication skills and he was hoping to become an advisor for the job centre.  </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C0CF1534-C371-4E8C-874B-9EC051CD2154}" type="slidenum">
              <a:rPr lang="en-GB" smtClean="0"/>
              <a:t>7</a:t>
            </a:fld>
            <a:endParaRPr lang="en-GB"/>
          </a:p>
        </p:txBody>
      </p:sp>
    </p:spTree>
    <p:extLst>
      <p:ext uri="{BB962C8B-B14F-4D97-AF65-F5344CB8AC3E}">
        <p14:creationId xmlns:p14="http://schemas.microsoft.com/office/powerpoint/2010/main" val="3632168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D4297-4FF1-49A0-A216-AEA7AEF1A1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43281F-CBB0-4CB1-D833-FFBEAA95B6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E3565-C934-0932-3D07-D514B62A4E6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E8FAFBA-D887-8B8F-4652-5A9235B6A43B}"/>
              </a:ext>
            </a:extLst>
          </p:cNvPr>
          <p:cNvSpPr>
            <a:spLocks noGrp="1"/>
          </p:cNvSpPr>
          <p:nvPr>
            <p:ph type="sldNum" sz="quarter" idx="5"/>
          </p:nvPr>
        </p:nvSpPr>
        <p:spPr/>
        <p:txBody>
          <a:bodyPr/>
          <a:lstStyle/>
          <a:p>
            <a:fld id="{C0CF1534-C371-4E8C-874B-9EC051CD2154}" type="slidenum">
              <a:rPr lang="en-GB" smtClean="0"/>
              <a:t>8</a:t>
            </a:fld>
            <a:endParaRPr lang="en-GB"/>
          </a:p>
        </p:txBody>
      </p:sp>
    </p:spTree>
    <p:extLst>
      <p:ext uri="{BB962C8B-B14F-4D97-AF65-F5344CB8AC3E}">
        <p14:creationId xmlns:p14="http://schemas.microsoft.com/office/powerpoint/2010/main" val="3371648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1CD6D-0F48-90E5-F29B-4AA8F47F41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1A0E5-13F0-C94C-3A29-4CA96F2342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4A1F52-DF76-613F-39EB-9CA807B581A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554EC2D-11F4-EF02-5D9F-1E09B0693EF1}"/>
              </a:ext>
            </a:extLst>
          </p:cNvPr>
          <p:cNvSpPr>
            <a:spLocks noGrp="1"/>
          </p:cNvSpPr>
          <p:nvPr>
            <p:ph type="sldNum" sz="quarter" idx="5"/>
          </p:nvPr>
        </p:nvSpPr>
        <p:spPr/>
        <p:txBody>
          <a:bodyPr/>
          <a:lstStyle/>
          <a:p>
            <a:fld id="{C0CF1534-C371-4E8C-874B-9EC051CD2154}" type="slidenum">
              <a:rPr lang="en-GB" smtClean="0"/>
              <a:t>9</a:t>
            </a:fld>
            <a:endParaRPr lang="en-GB"/>
          </a:p>
        </p:txBody>
      </p:sp>
    </p:spTree>
    <p:extLst>
      <p:ext uri="{BB962C8B-B14F-4D97-AF65-F5344CB8AC3E}">
        <p14:creationId xmlns:p14="http://schemas.microsoft.com/office/powerpoint/2010/main" val="335789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649C53E-659A-4648-9C8B-F46D18432606}" type="datetimeFigureOut">
              <a:rPr lang="en-GB" smtClean="0"/>
              <a:t>21/05/2026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1481265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49C53E-659A-4648-9C8B-F46D18432606}" type="datetimeFigureOut">
              <a:rPr lang="en-GB" smtClean="0"/>
              <a:t>21/05/2026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4129046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49C53E-659A-4648-9C8B-F46D18432606}" type="datetimeFigureOut">
              <a:rPr lang="en-GB" smtClean="0"/>
              <a:t>21/05/2026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3963089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49C53E-659A-4648-9C8B-F46D18432606}" type="datetimeFigureOut">
              <a:rPr lang="en-GB" smtClean="0"/>
              <a:t>21/05/2026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418349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49C53E-659A-4648-9C8B-F46D18432606}" type="datetimeFigureOut">
              <a:rPr lang="en-GB" smtClean="0"/>
              <a:t>21/05/2026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651115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649C53E-659A-4648-9C8B-F46D18432606}" type="datetimeFigureOut">
              <a:rPr lang="en-GB" smtClean="0"/>
              <a:t>21/05/2026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189559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649C53E-659A-4648-9C8B-F46D18432606}" type="datetimeFigureOut">
              <a:rPr lang="en-GB" smtClean="0"/>
              <a:t>21/05/2026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150468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649C53E-659A-4648-9C8B-F46D18432606}"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3604286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9C53E-659A-4648-9C8B-F46D18432606}" type="datetimeFigureOut">
              <a:rPr lang="en-GB" smtClean="0"/>
              <a:t>21/05/2026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120069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49C53E-659A-4648-9C8B-F46D18432606}" type="datetimeFigureOut">
              <a:rPr lang="en-GB" smtClean="0"/>
              <a:t>21/05/2026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4329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49C53E-659A-4648-9C8B-F46D18432606}" type="datetimeFigureOut">
              <a:rPr lang="en-GB" smtClean="0"/>
              <a:t>21/05/2026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1492379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9C53E-659A-4648-9C8B-F46D18432606}" type="datetimeFigureOut">
              <a:rPr lang="en-GB" smtClean="0"/>
              <a:t>21/05/2026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21E3D-415E-44B8-9AD5-8B8B3BFA7534}" type="slidenum">
              <a:rPr lang="en-GB" smtClean="0"/>
              <a:t>‹#›</a:t>
            </a:fld>
            <a:endParaRPr lang="en-GB"/>
          </a:p>
        </p:txBody>
      </p:sp>
    </p:spTree>
    <p:extLst>
      <p:ext uri="{BB962C8B-B14F-4D97-AF65-F5344CB8AC3E}">
        <p14:creationId xmlns:p14="http://schemas.microsoft.com/office/powerpoint/2010/main" val="602395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https://elhtnhsuk.sharepoint.com/:w:/r/sites/NeuroStrokeRehabilitationandSpeechLanguageTherapy/Vocational%20Rehab/AHP%20Report%20examples/AHP%20-%20Cogntive%20Fatigue.docx?d=we9ebc7b0d36247aa96913ac91efd194f&amp;csf=1&amp;web=1&amp;e=YUflfj"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elhtnhsuk.sharepoint.com/:w:/r/sites/NeuroStrokeRehabilitationandSpeechLanguageTherapy/Vocational%20Rehab/AHP%20Report%20examples/HCA%20-%20RTW.docx?d=wc0a5289dabcd47b8ab240eef35d23f1f&amp;csf=1&amp;web=1&amp;e=aAMw9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lhtnhsuk.sharepoint.com/sites/ELHTClinicalDocuments/Shared%20Documents/Forms/AllItems.aspx?viewid=72ca4322%2D9933%2D4b2c%2Db32f%2Dfca0c1f6c2db&amp;id=%2Fsites%2FELHTClinicalDocuments%2FShared%20Documents%2FDiagnostics%20and%20Clinical%20Support%2FTherapies%20Pathways%2FStroke%2FVocational%20Rehab%20Pathway%20%2D%20Final%2Epdf&amp;parent=%2Fsites%2FELHTClinicalDocuments%2FShared%20Documents%2FDiagnostics%20and%20Clinical%20Support%2FTherapies%20Pathways%2FStrok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elhtnhsuk.sharepoint.com/sites/ELHTClinicalDocuments/Shared%20Documents/Forms/AllItems.aspx?viewid=72ca4322%2D9933%2D4b2c%2Db32f%2Dfca0c1f6c2db&amp;id=%2Fsites%2FELHTClinicalDocuments%2FShared%20Documents%2FDiagnostics%20and%20Clinical%20Support%2FTherapies%20Pathways%2FStroke%2FVocational%20Rehab%20Pathway%20%2D%20Final%2Epdf&amp;parent=%2Fsites%2FELHTClinicalDocuments%2FShared%20Documents%2FDiagnostics%20and%20Clinical%20Support%2FTherapies%20Pathways%2FStrok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elhtnhsuk.sharepoint.com/:w:/s/TherapiesServices/Ebn9HD9nZz1HhEoVSZFUQmIBcuP1qjHytHTPpzNU8dGXUg?e=8nU5S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gov.uk/access-to-work" TargetMode="External"/><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lancsvp.org.uk/" TargetMode="External"/><Relationship Id="rId5" Type="http://schemas.openxmlformats.org/officeDocument/2006/relationships/hyperlink" Target="https://www.csnw.co.uk/" TargetMode="External"/><Relationship Id="rId4" Type="http://schemas.openxmlformats.org/officeDocument/2006/relationships/hyperlink" Target="https://bprcvs.co.uk/index.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elhtnhsuk.sharepoint.com/sites/ELHTClinicalDocuments/Shared%20Documents/Forms/AllItems.aspx?viewid=72ca4322%2D9933%2D4b2c%2Db32f%2Dfca0c1f6c2db&amp;id=%2Fsites%2FELHTClinicalDocuments%2FShared%20Documents%2FDiagnostics%20and%20Clinical%20Support%2FTherapies%20Pathways%2FStroke%2FVocational%20Rehab%20Pathway%20%2D%20Final%2Epdf&amp;parent=%2Fsites%2FELHTClinicalDocuments%2FShared%20Documents%2FDiagnostics%20and%20Clinical%20Support%2FTherapies%20Pathways%2FStrok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L:\Communications Data Centre\Communications\#Branding\ELHT Logos 2020\Working Document Files\ELHT logo_nob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9900" y="0"/>
            <a:ext cx="3594100" cy="1733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1612745"/>
            <a:ext cx="8496944" cy="923330"/>
          </a:xfrm>
          <a:prstGeom prst="rect">
            <a:avLst/>
          </a:prstGeom>
          <a:noFill/>
        </p:spPr>
        <p:txBody>
          <a:bodyPr wrap="square" rtlCol="0">
            <a:spAutoFit/>
          </a:bodyPr>
          <a:lstStyle/>
          <a:p>
            <a:r>
              <a:rPr lang="en-GB" sz="5400" b="1">
                <a:solidFill>
                  <a:srgbClr val="0070C0"/>
                </a:solidFill>
                <a:latin typeface="Arial" panose="020B0604020202020204" pitchFamily="34" charset="0"/>
                <a:cs typeface="Arial" panose="020B0604020202020204" pitchFamily="34" charset="0"/>
              </a:rPr>
              <a:t>Vocational Rehabilitation </a:t>
            </a:r>
          </a:p>
        </p:txBody>
      </p:sp>
      <p:sp>
        <p:nvSpPr>
          <p:cNvPr id="7" name="TextBox 6"/>
          <p:cNvSpPr txBox="1"/>
          <p:nvPr/>
        </p:nvSpPr>
        <p:spPr>
          <a:xfrm>
            <a:off x="1490014" y="2785926"/>
            <a:ext cx="6139807" cy="461665"/>
          </a:xfrm>
          <a:prstGeom prst="rect">
            <a:avLst/>
          </a:prstGeom>
          <a:noFill/>
        </p:spPr>
        <p:txBody>
          <a:bodyPr wrap="square" rtlCol="0">
            <a:spAutoFit/>
          </a:bodyPr>
          <a:lstStyle/>
          <a:p>
            <a:r>
              <a:rPr lang="en-GB" sz="2400">
                <a:solidFill>
                  <a:srgbClr val="0070C0"/>
                </a:solidFill>
                <a:latin typeface="Arial" panose="020B0604020202020204" pitchFamily="34" charset="0"/>
                <a:cs typeface="Arial" panose="020B0604020202020204" pitchFamily="34" charset="0"/>
              </a:rPr>
              <a:t>Samantha Green and Elizabeth Shaw</a:t>
            </a:r>
            <a:endParaRPr lang="en-GB" sz="3200">
              <a:solidFill>
                <a:srgbClr val="0070C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82" y="4486473"/>
            <a:ext cx="9144000" cy="2371527"/>
          </a:xfrm>
          <a:prstGeom prst="rect">
            <a:avLst/>
          </a:prstGeom>
        </p:spPr>
      </p:pic>
      <p:pic>
        <p:nvPicPr>
          <p:cNvPr id="3" name="Picture 2" descr="L:\Communications Data Centre\Communications\#Branding\SPE\SPE_logo_WHITE_1000x105p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540" y="6348685"/>
            <a:ext cx="3048000" cy="32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548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982F5-DFF7-5C78-8883-3C2F678BB5E3}"/>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C83DC0D0-0C85-6E54-F36B-77FE345B690C}"/>
              </a:ext>
            </a:extLst>
          </p:cNvPr>
          <p:cNvSpPr txBox="1">
            <a:spLocks noChangeArrowheads="1"/>
          </p:cNvSpPr>
          <p:nvPr/>
        </p:nvSpPr>
        <p:spPr>
          <a:xfrm>
            <a:off x="132080" y="206706"/>
            <a:ext cx="8696959" cy="5798411"/>
          </a:xfrm>
          <a:prstGeom prst="rect">
            <a:avLst/>
          </a:prstGeom>
          <a:noFill/>
        </p:spPr>
        <p:txBody>
          <a:bodyPr lIns="91440" tIns="45720" rIns="91440" bIns="4572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a:latin typeface="Arial"/>
                <a:cs typeface="Arial"/>
              </a:rPr>
              <a:t>Assessment </a:t>
            </a:r>
            <a:endParaRPr lang="en-US" sz="2400">
              <a:latin typeface="Arial" pitchFamily="34" charset="0"/>
              <a:cs typeface="Arial" pitchFamily="34" charset="0"/>
            </a:endParaRPr>
          </a:p>
          <a:p>
            <a:pPr defTabSz="430322">
              <a:defRPr/>
            </a:pPr>
            <a:endParaRPr lang="en-US" sz="2400">
              <a:latin typeface="Arial" pitchFamily="34" charset="0"/>
              <a:cs typeface="Arial" pitchFamily="34" charset="0"/>
            </a:endParaRPr>
          </a:p>
          <a:p>
            <a:pPr algn="l" defTabSz="430322">
              <a:defRPr/>
            </a:pPr>
            <a:r>
              <a:rPr lang="en-US" sz="2400">
                <a:ea typeface="+mj-lt"/>
                <a:cs typeface="+mj-lt"/>
              </a:rPr>
              <a:t>RBANS 26.1.24 </a:t>
            </a:r>
          </a:p>
          <a:p>
            <a:pPr algn="l" defTabSz="430322">
              <a:defRPr/>
            </a:pPr>
            <a:endParaRPr lang="en-US" sz="2400">
              <a:ea typeface="+mj-lt"/>
              <a:cs typeface="+mj-lt"/>
            </a:endParaRPr>
          </a:p>
          <a:p>
            <a:pPr algn="l" defTabSz="430322">
              <a:defRPr/>
            </a:pPr>
            <a:r>
              <a:rPr lang="en-GB" sz="2400" b="1">
                <a:ea typeface="+mj-lt"/>
                <a:cs typeface="+mj-lt"/>
              </a:rPr>
              <a:t>It measures five key domains—Immediate Memory, Visuospatial/Constructional, Language, Attention, </a:t>
            </a:r>
          </a:p>
          <a:p>
            <a:pPr algn="l" defTabSz="430322">
              <a:defRPr/>
            </a:pPr>
            <a:r>
              <a:rPr lang="en-GB" sz="2400" b="1">
                <a:ea typeface="+mj-lt"/>
                <a:cs typeface="+mj-lt"/>
              </a:rPr>
              <a:t>and Delayed Memory</a:t>
            </a:r>
          </a:p>
          <a:p>
            <a:pPr algn="l" defTabSz="430322">
              <a:defRPr/>
            </a:pPr>
            <a:endParaRPr lang="en-US" b="1">
              <a:ea typeface="+mj-lt"/>
              <a:cs typeface="+mj-lt"/>
            </a:endParaRPr>
          </a:p>
          <a:p>
            <a:pPr algn="l" defTabSz="430322">
              <a:defRPr/>
            </a:pPr>
            <a:r>
              <a:rPr lang="en-US" sz="2400">
                <a:ea typeface="+mj-lt"/>
                <a:cs typeface="+mj-lt"/>
              </a:rPr>
              <a:t>Immediate memory 78 Borderline impaired.</a:t>
            </a:r>
            <a:endParaRPr lang="en-US">
              <a:ea typeface="+mj-lt"/>
              <a:cs typeface="+mj-lt"/>
            </a:endParaRPr>
          </a:p>
          <a:p>
            <a:pPr algn="l" defTabSz="430322">
              <a:defRPr/>
            </a:pPr>
            <a:r>
              <a:rPr lang="en-US" sz="2400">
                <a:ea typeface="+mj-lt"/>
                <a:cs typeface="+mj-lt"/>
              </a:rPr>
              <a:t>Visuospatial 66 Impaired.</a:t>
            </a:r>
            <a:endParaRPr lang="en-US">
              <a:ea typeface="+mj-lt"/>
              <a:cs typeface="+mj-lt"/>
            </a:endParaRPr>
          </a:p>
          <a:p>
            <a:pPr algn="l" defTabSz="430322">
              <a:defRPr/>
            </a:pPr>
            <a:r>
              <a:rPr lang="en-US" sz="2400">
                <a:ea typeface="+mj-lt"/>
                <a:cs typeface="+mj-lt"/>
              </a:rPr>
              <a:t>Language 96 Average</a:t>
            </a:r>
            <a:endParaRPr lang="en-US">
              <a:ea typeface="+mj-lt"/>
              <a:cs typeface="+mj-lt"/>
            </a:endParaRPr>
          </a:p>
          <a:p>
            <a:pPr algn="l" defTabSz="430322">
              <a:defRPr/>
            </a:pPr>
            <a:r>
              <a:rPr lang="en-US" sz="2400">
                <a:ea typeface="+mj-lt"/>
                <a:cs typeface="+mj-lt"/>
              </a:rPr>
              <a:t>Attention 72 Impaired.</a:t>
            </a:r>
            <a:endParaRPr lang="en-US">
              <a:ea typeface="+mj-lt"/>
              <a:cs typeface="+mj-lt"/>
            </a:endParaRPr>
          </a:p>
          <a:p>
            <a:pPr algn="l" defTabSz="430322">
              <a:defRPr/>
            </a:pPr>
            <a:r>
              <a:rPr lang="en-US" sz="2400">
                <a:ea typeface="+mj-lt"/>
                <a:cs typeface="+mj-lt"/>
              </a:rPr>
              <a:t>Delayed memory 74 Impaired</a:t>
            </a:r>
            <a:endParaRPr lang="en-US">
              <a:ea typeface="+mj-lt"/>
              <a:cs typeface="+mj-lt"/>
            </a:endParaRPr>
          </a:p>
          <a:p>
            <a:pPr defTabSz="430322">
              <a:defRPr/>
            </a:pPr>
            <a:endParaRPr lang="en-US" sz="2400">
              <a:latin typeface="Arial" pitchFamily="34" charset="0"/>
              <a:cs typeface="Arial" pitchFamily="34" charset="0"/>
            </a:endParaRPr>
          </a:p>
          <a:p>
            <a:pPr algn="l" defTabSz="430322">
              <a:defRPr/>
            </a:pPr>
            <a:r>
              <a:rPr lang="en-US" sz="2400">
                <a:latin typeface="Arial"/>
                <a:cs typeface="Arial"/>
              </a:rPr>
              <a:t> </a:t>
            </a:r>
          </a:p>
          <a:p>
            <a:pPr algn="l" defTabSz="430322">
              <a:defRPr/>
            </a:pPr>
            <a:endParaRPr lang="en-US" sz="2400">
              <a:latin typeface="Arial" pitchFamily="34" charset="0"/>
              <a:cs typeface="Arial" pitchFamily="34" charset="0"/>
            </a:endParaRPr>
          </a:p>
          <a:p>
            <a:pPr algn="l" defTabSz="430322">
              <a:defRPr/>
            </a:pPr>
            <a:endParaRPr lang="en-US" sz="2400">
              <a:latin typeface="Arial" pitchFamily="34" charset="0"/>
              <a:cs typeface="Arial" pitchFamily="34" charset="0"/>
            </a:endParaRPr>
          </a:p>
          <a:p>
            <a:pPr defTabSz="430322">
              <a:defRPr/>
            </a:pPr>
            <a:endParaRPr lang="en-US" sz="2400">
              <a:latin typeface="Arial" pitchFamily="34" charset="0"/>
              <a:cs typeface="Arial" pitchFamily="34" charset="0"/>
            </a:endParaRPr>
          </a:p>
          <a:p>
            <a:pPr algn="l" defTabSz="430322">
              <a:defRPr/>
            </a:pPr>
            <a:endParaRPr lang="en-US" sz="1800">
              <a:latin typeface="Arial" pitchFamily="34" charset="0"/>
              <a:cs typeface="Arial" pitchFamily="34" charset="0"/>
            </a:endParaRPr>
          </a:p>
          <a:p>
            <a:pPr algn="l" defTabSz="430322">
              <a:defRPr/>
            </a:pPr>
            <a:endParaRPr lang="en-US" sz="1800">
              <a:latin typeface="Arial" pitchFamily="34" charset="0"/>
              <a:cs typeface="Arial" pitchFamily="34" charset="0"/>
            </a:endParaRPr>
          </a:p>
        </p:txBody>
      </p:sp>
      <p:pic>
        <p:nvPicPr>
          <p:cNvPr id="5" name="Picture 4">
            <a:extLst>
              <a:ext uri="{FF2B5EF4-FFF2-40B4-BE49-F238E27FC236}">
                <a16:creationId xmlns:a16="http://schemas.microsoft.com/office/drawing/2014/main" id="{4DCCDAB2-F633-C54E-90DA-E36CD52A6D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225534" y="156972"/>
            <a:ext cx="3075438" cy="2761494"/>
          </a:xfrm>
          <a:prstGeom prst="rect">
            <a:avLst/>
          </a:prstGeom>
        </p:spPr>
      </p:pic>
      <p:pic>
        <p:nvPicPr>
          <p:cNvPr id="8" name="Picture 3" descr="L:\Communications Data Centre\Communications\#Branding\SPE\SPE_logo_nobgrd_500x53px.png">
            <a:extLst>
              <a:ext uri="{FF2B5EF4-FFF2-40B4-BE49-F238E27FC236}">
                <a16:creationId xmlns:a16="http://schemas.microsoft.com/office/drawing/2014/main" id="{D7B4237D-1FAE-C698-C6B6-C00D4E8720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005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B551F-4DC4-8DC6-5E2F-62E82DE0F25D}"/>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354ACE17-E183-D044-AA73-F193E7969F56}"/>
              </a:ext>
            </a:extLst>
          </p:cNvPr>
          <p:cNvSpPr txBox="1">
            <a:spLocks noChangeArrowheads="1"/>
          </p:cNvSpPr>
          <p:nvPr/>
        </p:nvSpPr>
        <p:spPr>
          <a:xfrm>
            <a:off x="132080" y="206706"/>
            <a:ext cx="8696959" cy="5798411"/>
          </a:xfrm>
          <a:prstGeom prst="rect">
            <a:avLst/>
          </a:prstGeom>
          <a:noFill/>
        </p:spPr>
        <p:txBody>
          <a:bodyPr lIns="91440" tIns="45720" rIns="91440" bIns="45720" anchor="t">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u="sng">
                <a:latin typeface="Arial"/>
                <a:cs typeface="Arial"/>
              </a:rPr>
              <a:t>Rehabilitation</a:t>
            </a:r>
          </a:p>
          <a:p>
            <a:pPr algn="l" defTabSz="430322">
              <a:defRPr/>
            </a:pPr>
            <a:endParaRPr lang="en-US" sz="2400">
              <a:latin typeface="Arial"/>
              <a:ea typeface="+mj-lt"/>
              <a:cs typeface="Arial"/>
            </a:endParaRPr>
          </a:p>
          <a:p>
            <a:pPr marL="342900" indent="-342900" algn="l" defTabSz="430322">
              <a:buFont typeface="Arial" panose="020B0604020202020204" pitchFamily="34" charset="0"/>
              <a:buChar char="•"/>
              <a:defRPr/>
            </a:pPr>
            <a:r>
              <a:rPr lang="en-US" sz="2400">
                <a:latin typeface="Arial"/>
                <a:ea typeface="+mj-lt"/>
                <a:cs typeface="Arial"/>
              </a:rPr>
              <a:t>Not time limited service – however ensure no </a:t>
            </a:r>
          </a:p>
          <a:p>
            <a:pPr marL="342900" indent="-342900" algn="l" defTabSz="430322">
              <a:buFont typeface="Arial" panose="020B0604020202020204" pitchFamily="34" charset="0"/>
              <a:buChar char="•"/>
              <a:defRPr/>
            </a:pPr>
            <a:r>
              <a:rPr lang="en-US" sz="2400">
                <a:latin typeface="Arial"/>
                <a:ea typeface="+mj-lt"/>
                <a:cs typeface="Arial"/>
              </a:rPr>
              <a:t>decency is created and role remains formal.  </a:t>
            </a:r>
          </a:p>
          <a:p>
            <a:pPr marL="342900" indent="-342900" algn="l" defTabSz="430322">
              <a:buFont typeface="Arial" panose="020B0604020202020204" pitchFamily="34" charset="0"/>
              <a:buChar char="•"/>
              <a:defRPr/>
            </a:pPr>
            <a:r>
              <a:rPr lang="en-US" sz="2400">
                <a:latin typeface="Arial"/>
                <a:ea typeface="+mj-lt"/>
                <a:cs typeface="Arial"/>
              </a:rPr>
              <a:t>Lots of education and involving partner</a:t>
            </a:r>
          </a:p>
          <a:p>
            <a:pPr marL="342900" indent="-342900" algn="l" defTabSz="430322">
              <a:buFont typeface="Arial" panose="020B0604020202020204" pitchFamily="34" charset="0"/>
              <a:buChar char="•"/>
              <a:defRPr/>
            </a:pPr>
            <a:r>
              <a:rPr lang="en-US" sz="2400">
                <a:latin typeface="Arial"/>
                <a:ea typeface="+mj-lt"/>
                <a:cs typeface="Arial"/>
              </a:rPr>
              <a:t>Slowly implemented memory strategies and ability </a:t>
            </a:r>
          </a:p>
          <a:p>
            <a:pPr marL="342900" indent="-342900" algn="l" defTabSz="430322">
              <a:buFont typeface="Arial" panose="020B0604020202020204" pitchFamily="34" charset="0"/>
              <a:buChar char="•"/>
              <a:defRPr/>
            </a:pPr>
            <a:r>
              <a:rPr lang="en-US" sz="2400">
                <a:latin typeface="Arial"/>
                <a:ea typeface="+mj-lt"/>
                <a:cs typeface="Arial"/>
              </a:rPr>
              <a:t>to walk younger son to Nursery </a:t>
            </a:r>
          </a:p>
          <a:p>
            <a:pPr marL="342900" indent="-342900" algn="l" defTabSz="430322">
              <a:buFont typeface="Arial" panose="020B0604020202020204" pitchFamily="34" charset="0"/>
              <a:buChar char="•"/>
              <a:defRPr/>
            </a:pPr>
            <a:r>
              <a:rPr lang="en-US" sz="2400">
                <a:latin typeface="Arial"/>
                <a:ea typeface="+mj-lt"/>
                <a:cs typeface="Arial"/>
              </a:rPr>
              <a:t>Had no recall if she had been to the shop however </a:t>
            </a:r>
          </a:p>
          <a:p>
            <a:pPr algn="l" defTabSz="430322">
              <a:defRPr/>
            </a:pPr>
            <a:r>
              <a:rPr lang="en-US" sz="2400">
                <a:latin typeface="Arial"/>
                <a:ea typeface="+mj-lt"/>
                <a:cs typeface="Arial"/>
              </a:rPr>
              <a:t>would use coke cola bottle on the top</a:t>
            </a:r>
          </a:p>
          <a:p>
            <a:pPr marL="342900" indent="-342900" algn="l" defTabSz="430322">
              <a:buFont typeface="Arial" panose="020B0604020202020204" pitchFamily="34" charset="0"/>
              <a:buChar char="•"/>
              <a:defRPr/>
            </a:pPr>
            <a:r>
              <a:rPr lang="en-US" sz="2400">
                <a:latin typeface="Arial"/>
                <a:ea typeface="+mj-lt"/>
                <a:cs typeface="Arial"/>
              </a:rPr>
              <a:t>Very practical and liked to be busy.</a:t>
            </a:r>
          </a:p>
          <a:p>
            <a:pPr marL="342900" indent="-342900" algn="l" defTabSz="430322">
              <a:buFont typeface="Arial" panose="020B0604020202020204" pitchFamily="34" charset="0"/>
              <a:buChar char="•"/>
              <a:defRPr/>
            </a:pPr>
            <a:r>
              <a:rPr lang="en-US" sz="2400">
                <a:latin typeface="Arial"/>
                <a:ea typeface="+mj-lt"/>
                <a:cs typeface="Arial"/>
              </a:rPr>
              <a:t>Wanted to return to work and had nothing to lose.  Had worked there 16 years.</a:t>
            </a:r>
          </a:p>
          <a:p>
            <a:pPr marL="342900" indent="-342900" algn="l" defTabSz="430322">
              <a:buFont typeface="Arial" panose="020B0604020202020204" pitchFamily="34" charset="0"/>
              <a:buChar char="•"/>
              <a:defRPr/>
            </a:pPr>
            <a:r>
              <a:rPr lang="en-US" sz="2400">
                <a:latin typeface="Arial"/>
                <a:ea typeface="+mj-lt"/>
                <a:cs typeface="Arial"/>
              </a:rPr>
              <a:t>No real RTW process with manager and for first 6 months she was an extra.  </a:t>
            </a:r>
          </a:p>
          <a:p>
            <a:pPr marL="342900" indent="-342900" algn="l" defTabSz="430322">
              <a:buFont typeface="Arial" panose="020B0604020202020204" pitchFamily="34" charset="0"/>
              <a:buChar char="•"/>
              <a:defRPr/>
            </a:pPr>
            <a:r>
              <a:rPr lang="en-US" sz="2400">
                <a:latin typeface="Arial"/>
                <a:ea typeface="+mj-lt"/>
                <a:cs typeface="Arial"/>
              </a:rPr>
              <a:t>Formal Occupational Health referral – questioned ability to be a manager</a:t>
            </a:r>
          </a:p>
          <a:p>
            <a:pPr marL="342900" indent="-342900" algn="l" defTabSz="430322">
              <a:buFont typeface="Arial" panose="020B0604020202020204" pitchFamily="34" charset="0"/>
              <a:buChar char="•"/>
              <a:defRPr/>
            </a:pPr>
            <a:r>
              <a:rPr lang="en-US" sz="2400">
                <a:latin typeface="Arial"/>
                <a:ea typeface="+mj-lt"/>
                <a:cs typeface="Arial"/>
              </a:rPr>
              <a:t>Area manager- delayed meetings</a:t>
            </a:r>
          </a:p>
          <a:p>
            <a:pPr marL="342900" indent="-342900" algn="l" defTabSz="430322">
              <a:buFont typeface="Arial" panose="020B0604020202020204" pitchFamily="34" charset="0"/>
              <a:buChar char="•"/>
              <a:defRPr/>
            </a:pPr>
            <a:r>
              <a:rPr lang="en-US" sz="2400">
                <a:latin typeface="Arial"/>
                <a:ea typeface="+mj-lt"/>
                <a:cs typeface="Arial"/>
              </a:rPr>
              <a:t>2 years later</a:t>
            </a:r>
          </a:p>
          <a:p>
            <a:pPr marL="342900" indent="-342900" algn="l" defTabSz="430322">
              <a:buFont typeface="Arial" panose="020B0604020202020204" pitchFamily="34" charset="0"/>
              <a:buChar char="•"/>
              <a:defRPr/>
            </a:pPr>
            <a:endParaRPr lang="en-US" sz="2400">
              <a:latin typeface="Arial"/>
              <a:ea typeface="+mj-lt"/>
              <a:cs typeface="Arial"/>
            </a:endParaRPr>
          </a:p>
          <a:p>
            <a:pPr algn="l" defTabSz="430322">
              <a:defRPr/>
            </a:pPr>
            <a:endParaRPr lang="en-US" sz="2400">
              <a:ea typeface="+mj-lt"/>
              <a:cs typeface="+mj-lt"/>
            </a:endParaRPr>
          </a:p>
          <a:p>
            <a:pPr defTabSz="430322">
              <a:defRPr/>
            </a:pPr>
            <a:endParaRPr lang="en-US" sz="2400">
              <a:latin typeface="Arial" pitchFamily="34" charset="0"/>
              <a:cs typeface="Arial" pitchFamily="34" charset="0"/>
            </a:endParaRPr>
          </a:p>
          <a:p>
            <a:pPr algn="l" defTabSz="430322">
              <a:defRPr/>
            </a:pPr>
            <a:r>
              <a:rPr lang="en-US" sz="2400">
                <a:latin typeface="Arial"/>
                <a:cs typeface="Arial"/>
              </a:rPr>
              <a:t> </a:t>
            </a:r>
          </a:p>
          <a:p>
            <a:pPr algn="l" defTabSz="430322">
              <a:defRPr/>
            </a:pPr>
            <a:endParaRPr lang="en-US" sz="2400">
              <a:latin typeface="Arial" pitchFamily="34" charset="0"/>
              <a:cs typeface="Arial" pitchFamily="34" charset="0"/>
            </a:endParaRPr>
          </a:p>
          <a:p>
            <a:pPr algn="l" defTabSz="430322">
              <a:defRPr/>
            </a:pPr>
            <a:endParaRPr lang="en-US" sz="2400">
              <a:latin typeface="Arial" pitchFamily="34" charset="0"/>
              <a:cs typeface="Arial" pitchFamily="34" charset="0"/>
            </a:endParaRPr>
          </a:p>
          <a:p>
            <a:pPr defTabSz="430322">
              <a:defRPr/>
            </a:pPr>
            <a:endParaRPr lang="en-US" sz="2400">
              <a:latin typeface="Arial" pitchFamily="34" charset="0"/>
              <a:cs typeface="Arial" pitchFamily="34" charset="0"/>
            </a:endParaRPr>
          </a:p>
          <a:p>
            <a:pPr algn="l" defTabSz="430322">
              <a:defRPr/>
            </a:pPr>
            <a:endParaRPr lang="en-US" sz="1800">
              <a:latin typeface="Arial" pitchFamily="34" charset="0"/>
              <a:cs typeface="Arial" pitchFamily="34" charset="0"/>
            </a:endParaRPr>
          </a:p>
          <a:p>
            <a:pPr algn="l" defTabSz="430322">
              <a:defRPr/>
            </a:pPr>
            <a:endParaRPr lang="en-US" sz="1800">
              <a:latin typeface="Arial" pitchFamily="34" charset="0"/>
              <a:cs typeface="Arial" pitchFamily="34" charset="0"/>
            </a:endParaRPr>
          </a:p>
        </p:txBody>
      </p:sp>
      <p:pic>
        <p:nvPicPr>
          <p:cNvPr id="5" name="Picture 4">
            <a:extLst>
              <a:ext uri="{FF2B5EF4-FFF2-40B4-BE49-F238E27FC236}">
                <a16:creationId xmlns:a16="http://schemas.microsoft.com/office/drawing/2014/main" id="{AE13D4C9-F60C-DDAB-26D4-137C512AA4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225534" y="156972"/>
            <a:ext cx="3075438" cy="2761494"/>
          </a:xfrm>
          <a:prstGeom prst="rect">
            <a:avLst/>
          </a:prstGeom>
        </p:spPr>
      </p:pic>
      <p:pic>
        <p:nvPicPr>
          <p:cNvPr id="8" name="Picture 3" descr="L:\Communications Data Centre\Communications\#Branding\SPE\SPE_logo_nobgrd_500x53px.png">
            <a:extLst>
              <a:ext uri="{FF2B5EF4-FFF2-40B4-BE49-F238E27FC236}">
                <a16:creationId xmlns:a16="http://schemas.microsoft.com/office/drawing/2014/main" id="{EDE287D0-B37A-03E2-6B70-19630E0FFA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929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00AAD-0D53-6178-ABFD-ECD56CDC02B4}"/>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741A9CE1-E8BA-3584-8D32-9DC2A2814D3E}"/>
              </a:ext>
            </a:extLst>
          </p:cNvPr>
          <p:cNvSpPr txBox="1">
            <a:spLocks noChangeArrowheads="1"/>
          </p:cNvSpPr>
          <p:nvPr/>
        </p:nvSpPr>
        <p:spPr>
          <a:xfrm>
            <a:off x="132080" y="206706"/>
            <a:ext cx="8696959" cy="5798411"/>
          </a:xfrm>
          <a:prstGeom prst="rect">
            <a:avLst/>
          </a:prstGeom>
          <a:noFill/>
        </p:spPr>
        <p:txBody>
          <a:bodyPr lIns="91440" tIns="45720" rIns="91440" bIns="4572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u="sng">
                <a:latin typeface="Arial"/>
                <a:cs typeface="Arial"/>
              </a:rPr>
              <a:t>Vocational Rehab</a:t>
            </a:r>
          </a:p>
          <a:p>
            <a:pPr algn="l" defTabSz="430322">
              <a:defRPr/>
            </a:pPr>
            <a:endParaRPr lang="en-US" sz="2400">
              <a:latin typeface="Arial"/>
              <a:cs typeface="Arial"/>
            </a:endParaRPr>
          </a:p>
          <a:p>
            <a:pPr marL="342900" indent="-342900" algn="l" defTabSz="430322">
              <a:buFont typeface="Arial" panose="020B0604020202020204" pitchFamily="34" charset="0"/>
              <a:buChar char="•"/>
              <a:defRPr/>
            </a:pPr>
            <a:r>
              <a:rPr lang="en-US" sz="2400">
                <a:latin typeface="Arial"/>
                <a:cs typeface="Arial"/>
              </a:rPr>
              <a:t>Initially discussed roles at work</a:t>
            </a:r>
          </a:p>
          <a:p>
            <a:pPr marL="342900" indent="-342900" algn="l" defTabSz="430322">
              <a:buFont typeface="Arial" panose="020B0604020202020204" pitchFamily="34" charset="0"/>
              <a:buChar char="•"/>
              <a:defRPr/>
            </a:pPr>
            <a:r>
              <a:rPr lang="en-US" sz="2400">
                <a:latin typeface="Arial"/>
                <a:cs typeface="Arial"/>
              </a:rPr>
              <a:t>Supported with a meeting to the area manager</a:t>
            </a:r>
          </a:p>
          <a:p>
            <a:pPr marL="342900" indent="-342900" algn="l" defTabSz="430322">
              <a:buFont typeface="Arial" panose="020B0604020202020204" pitchFamily="34" charset="0"/>
              <a:buChar char="•"/>
              <a:defRPr/>
            </a:pPr>
            <a:r>
              <a:rPr lang="en-US" sz="2400">
                <a:latin typeface="Arial"/>
                <a:cs typeface="Arial"/>
              </a:rPr>
              <a:t>Then monitored via e-mail with partner </a:t>
            </a:r>
            <a:r>
              <a:rPr lang="en-US" sz="2400" err="1">
                <a:latin typeface="Arial"/>
                <a:cs typeface="Arial"/>
              </a:rPr>
              <a:t>CC’d</a:t>
            </a:r>
            <a:r>
              <a:rPr lang="en-US" sz="2400">
                <a:latin typeface="Arial"/>
                <a:cs typeface="Arial"/>
              </a:rPr>
              <a:t> to</a:t>
            </a:r>
          </a:p>
          <a:p>
            <a:pPr algn="l" defTabSz="430322">
              <a:defRPr/>
            </a:pPr>
            <a:r>
              <a:rPr lang="en-US" sz="2400">
                <a:latin typeface="Arial"/>
                <a:cs typeface="Arial"/>
              </a:rPr>
              <a:t>support memory</a:t>
            </a:r>
          </a:p>
          <a:p>
            <a:pPr marL="342900" indent="-342900" algn="l" defTabSz="430322">
              <a:buFont typeface="Arial" panose="020B0604020202020204" pitchFamily="34" charset="0"/>
              <a:buChar char="•"/>
              <a:defRPr/>
            </a:pPr>
            <a:r>
              <a:rPr lang="en-US" sz="2400">
                <a:latin typeface="Arial"/>
                <a:cs typeface="Arial"/>
              </a:rPr>
              <a:t>3 x face to face visits over this period to monitor ability working</a:t>
            </a:r>
          </a:p>
          <a:p>
            <a:pPr marL="342900" indent="-342900" algn="l" defTabSz="430322">
              <a:buFont typeface="Arial" panose="020B0604020202020204" pitchFamily="34" charset="0"/>
              <a:buChar char="•"/>
              <a:defRPr/>
            </a:pPr>
            <a:r>
              <a:rPr lang="en-US" sz="2400">
                <a:latin typeface="Arial"/>
                <a:cs typeface="Arial"/>
              </a:rPr>
              <a:t>Charlie was able to function in the moment, and all drinks labels are printed out and she would see practical jobs.</a:t>
            </a:r>
          </a:p>
          <a:p>
            <a:pPr marL="342900" indent="-342900" algn="l" defTabSz="430322">
              <a:buFont typeface="Arial" panose="020B0604020202020204" pitchFamily="34" charset="0"/>
              <a:buChar char="•"/>
              <a:defRPr/>
            </a:pPr>
            <a:r>
              <a:rPr lang="en-US" sz="2400">
                <a:latin typeface="Arial"/>
                <a:cs typeface="Arial"/>
              </a:rPr>
              <a:t>At times challenging as did get fixated.</a:t>
            </a:r>
          </a:p>
          <a:p>
            <a:pPr marL="342900" indent="-342900" algn="l" defTabSz="430322">
              <a:buFont typeface="Arial" panose="020B0604020202020204" pitchFamily="34" charset="0"/>
              <a:buChar char="•"/>
              <a:defRPr/>
            </a:pPr>
            <a:r>
              <a:rPr lang="en-US" sz="2400">
                <a:latin typeface="Arial"/>
                <a:cs typeface="Arial"/>
              </a:rPr>
              <a:t>Meeting arranged without OT being informed and Charlie recorded it.  </a:t>
            </a:r>
          </a:p>
          <a:p>
            <a:pPr marL="342900" indent="-342900" algn="l" defTabSz="430322">
              <a:buFont typeface="Arial" panose="020B0604020202020204" pitchFamily="34" charset="0"/>
              <a:buChar char="•"/>
              <a:defRPr/>
            </a:pPr>
            <a:r>
              <a:rPr lang="en-US" sz="2400">
                <a:latin typeface="Arial"/>
                <a:cs typeface="Arial"/>
              </a:rPr>
              <a:t>Then OT attended the next meeting </a:t>
            </a:r>
          </a:p>
          <a:p>
            <a:pPr marL="342900" indent="-342900" algn="l" defTabSz="430322">
              <a:buFont typeface="Arial" panose="020B0604020202020204" pitchFamily="34" charset="0"/>
              <a:buChar char="•"/>
              <a:defRPr/>
            </a:pPr>
            <a:r>
              <a:rPr lang="en-US" sz="2400">
                <a:latin typeface="Arial"/>
                <a:cs typeface="Arial"/>
              </a:rPr>
              <a:t>Poor RTW process has helped Charlie improve memory and process further. </a:t>
            </a:r>
          </a:p>
          <a:p>
            <a:pPr marL="342900" indent="-342900" algn="l" defTabSz="430322">
              <a:buFont typeface="Arial" panose="020B0604020202020204" pitchFamily="34" charset="0"/>
              <a:buChar char="•"/>
              <a:defRPr/>
            </a:pPr>
            <a:r>
              <a:rPr lang="en-US" sz="2400">
                <a:latin typeface="Arial"/>
                <a:cs typeface="Arial"/>
              </a:rPr>
              <a:t>Now awaiting final meeting to agree she can return as manager.  </a:t>
            </a:r>
          </a:p>
          <a:p>
            <a:pPr marL="342900" indent="-342900" algn="l" defTabSz="430322">
              <a:buFont typeface="Arial" panose="020B0604020202020204" pitchFamily="34" charset="0"/>
              <a:buChar char="•"/>
              <a:defRPr/>
            </a:pPr>
            <a:endParaRPr lang="en-US" sz="2400">
              <a:latin typeface="Arial"/>
              <a:cs typeface="Arial"/>
            </a:endParaRPr>
          </a:p>
          <a:p>
            <a:pPr algn="l" defTabSz="430322">
              <a:defRPr/>
            </a:pPr>
            <a:endParaRPr lang="en-US" sz="2400">
              <a:latin typeface="Arial"/>
              <a:cs typeface="Arial"/>
            </a:endParaRPr>
          </a:p>
          <a:p>
            <a:pPr algn="l" defTabSz="430322">
              <a:defRPr/>
            </a:pPr>
            <a:endParaRPr lang="en-US" sz="2400">
              <a:latin typeface="Arial"/>
              <a:cs typeface="Arial"/>
            </a:endParaRPr>
          </a:p>
          <a:p>
            <a:pPr algn="l" defTabSz="430322">
              <a:defRPr/>
            </a:pPr>
            <a:endParaRPr lang="en-US" sz="2400">
              <a:latin typeface="Arial"/>
              <a:cs typeface="Arial"/>
            </a:endParaRPr>
          </a:p>
          <a:p>
            <a:pPr algn="l" defTabSz="430322">
              <a:defRPr/>
            </a:pPr>
            <a:endParaRPr lang="en-US" sz="2400">
              <a:latin typeface="Arial"/>
              <a:ea typeface="+mj-lt"/>
              <a:cs typeface="Arial"/>
            </a:endParaRPr>
          </a:p>
          <a:p>
            <a:pPr marL="342900" indent="-342900" algn="l" defTabSz="430322">
              <a:buFont typeface="Arial" panose="020B0604020202020204" pitchFamily="34" charset="0"/>
              <a:buChar char="•"/>
              <a:defRPr/>
            </a:pPr>
            <a:endParaRPr lang="en-US" sz="2400">
              <a:latin typeface="Arial"/>
              <a:ea typeface="+mj-lt"/>
              <a:cs typeface="Arial"/>
            </a:endParaRPr>
          </a:p>
          <a:p>
            <a:pPr algn="l" defTabSz="430322">
              <a:defRPr/>
            </a:pPr>
            <a:endParaRPr lang="en-US" sz="2400">
              <a:ea typeface="+mj-lt"/>
              <a:cs typeface="+mj-lt"/>
            </a:endParaRPr>
          </a:p>
          <a:p>
            <a:pPr algn="l" defTabSz="430322">
              <a:defRPr/>
            </a:pPr>
            <a:endParaRPr lang="en-US" sz="2400">
              <a:latin typeface="Arial" pitchFamily="34" charset="0"/>
              <a:cs typeface="Arial" pitchFamily="34" charset="0"/>
            </a:endParaRPr>
          </a:p>
          <a:p>
            <a:pPr algn="l" defTabSz="430322">
              <a:defRPr/>
            </a:pPr>
            <a:endParaRPr lang="en-US" sz="2400">
              <a:latin typeface="Arial" pitchFamily="34" charset="0"/>
              <a:cs typeface="Arial" pitchFamily="34" charset="0"/>
            </a:endParaRPr>
          </a:p>
          <a:p>
            <a:pPr defTabSz="430322">
              <a:defRPr/>
            </a:pPr>
            <a:endParaRPr lang="en-US" sz="2400">
              <a:latin typeface="Arial" pitchFamily="34" charset="0"/>
              <a:cs typeface="Arial" pitchFamily="34" charset="0"/>
            </a:endParaRPr>
          </a:p>
          <a:p>
            <a:pPr algn="l" defTabSz="430322">
              <a:defRPr/>
            </a:pPr>
            <a:endParaRPr lang="en-US" sz="1800">
              <a:latin typeface="Arial" pitchFamily="34" charset="0"/>
              <a:cs typeface="Arial" pitchFamily="34" charset="0"/>
            </a:endParaRPr>
          </a:p>
          <a:p>
            <a:pPr algn="l" defTabSz="430322">
              <a:defRPr/>
            </a:pPr>
            <a:endParaRPr lang="en-US" sz="1800">
              <a:latin typeface="Arial" pitchFamily="34" charset="0"/>
              <a:cs typeface="Arial" pitchFamily="34" charset="0"/>
            </a:endParaRPr>
          </a:p>
        </p:txBody>
      </p:sp>
      <p:pic>
        <p:nvPicPr>
          <p:cNvPr id="5" name="Picture 4">
            <a:extLst>
              <a:ext uri="{FF2B5EF4-FFF2-40B4-BE49-F238E27FC236}">
                <a16:creationId xmlns:a16="http://schemas.microsoft.com/office/drawing/2014/main" id="{1A0C9929-7ED2-BBF2-9FD3-405A9B6DB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225534" y="156972"/>
            <a:ext cx="3075438" cy="2761494"/>
          </a:xfrm>
          <a:prstGeom prst="rect">
            <a:avLst/>
          </a:prstGeom>
        </p:spPr>
      </p:pic>
      <p:pic>
        <p:nvPicPr>
          <p:cNvPr id="8" name="Picture 3" descr="L:\Communications Data Centre\Communications\#Branding\SPE\SPE_logo_nobgrd_500x53px.png">
            <a:extLst>
              <a:ext uri="{FF2B5EF4-FFF2-40B4-BE49-F238E27FC236}">
                <a16:creationId xmlns:a16="http://schemas.microsoft.com/office/drawing/2014/main" id="{B00F27C4-64CF-5865-9983-874DF10A95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150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09E8B-B8B3-269E-8DFB-552BE84CDD08}"/>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50BC553E-ACCB-E232-CAAC-7A49684EE045}"/>
              </a:ext>
            </a:extLst>
          </p:cNvPr>
          <p:cNvSpPr txBox="1">
            <a:spLocks noChangeArrowheads="1"/>
          </p:cNvSpPr>
          <p:nvPr/>
        </p:nvSpPr>
        <p:spPr>
          <a:xfrm>
            <a:off x="132080" y="206706"/>
            <a:ext cx="8696959" cy="5798411"/>
          </a:xfrm>
          <a:prstGeom prst="rect">
            <a:avLst/>
          </a:prstGeom>
          <a:noFill/>
        </p:spPr>
        <p:txBody>
          <a:bodyPr lIns="91440" tIns="45720" rIns="91440" bIns="4572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30322">
              <a:defRPr/>
            </a:pPr>
            <a:r>
              <a:rPr lang="en-US" sz="2400">
                <a:latin typeface="Arial" pitchFamily="34" charset="0"/>
                <a:cs typeface="Arial" pitchFamily="34" charset="0"/>
              </a:rPr>
              <a:t>Case Studies </a:t>
            </a:r>
          </a:p>
          <a:p>
            <a:pPr defTabSz="430322">
              <a:defRPr/>
            </a:pPr>
            <a:endParaRPr lang="en-US" sz="2400">
              <a:latin typeface="Arial" pitchFamily="34" charset="0"/>
              <a:cs typeface="Arial" pitchFamily="34" charset="0"/>
            </a:endParaRPr>
          </a:p>
          <a:p>
            <a:pPr algn="l" defTabSz="430322">
              <a:defRPr/>
            </a:pPr>
            <a:endParaRPr lang="en-US" sz="2400">
              <a:latin typeface="Arial" pitchFamily="34" charset="0"/>
              <a:cs typeface="Arial" pitchFamily="34" charset="0"/>
            </a:endParaRPr>
          </a:p>
          <a:p>
            <a:pPr algn="l" defTabSz="430322">
              <a:defRPr/>
            </a:pPr>
            <a:endParaRPr lang="en-US" sz="2400">
              <a:latin typeface="Arial" pitchFamily="34" charset="0"/>
              <a:cs typeface="Arial" pitchFamily="34" charset="0"/>
            </a:endParaRPr>
          </a:p>
          <a:p>
            <a:pPr algn="l" defTabSz="430322">
              <a:defRPr/>
            </a:pPr>
            <a:r>
              <a:rPr lang="en-US" sz="2400">
                <a:latin typeface="Arial"/>
                <a:cs typeface="Arial"/>
              </a:rPr>
              <a:t>Engineer of 4D printing</a:t>
            </a:r>
          </a:p>
          <a:p>
            <a:pPr algn="l" defTabSz="430322">
              <a:defRPr/>
            </a:pPr>
            <a:r>
              <a:rPr lang="en-GB" sz="2400">
                <a:latin typeface="Arial"/>
                <a:cs typeface="Arial"/>
              </a:rPr>
              <a:t>Cognitive assessments RBANS Orthoptist- vision- Increased WFH during</a:t>
            </a:r>
            <a:endParaRPr lang="en-GB" sz="2400">
              <a:latin typeface="Arial" pitchFamily="34" charset="0"/>
              <a:cs typeface="Arial" pitchFamily="34" charset="0"/>
            </a:endParaRPr>
          </a:p>
          <a:p>
            <a:pPr algn="l" defTabSz="430322">
              <a:defRPr/>
            </a:pPr>
            <a:r>
              <a:rPr lang="en-GB" sz="2400">
                <a:latin typeface="Arial"/>
                <a:cs typeface="Arial"/>
              </a:rPr>
              <a:t>AHP report completed suggesting RA and phased return</a:t>
            </a:r>
            <a:endParaRPr lang="en-GB" sz="2400">
              <a:latin typeface="Arial" pitchFamily="34" charset="0"/>
              <a:cs typeface="Arial" pitchFamily="34" charset="0"/>
            </a:endParaRPr>
          </a:p>
          <a:p>
            <a:pPr algn="l" defTabSz="430322">
              <a:defRPr/>
            </a:pPr>
            <a:endParaRPr lang="en-US" sz="2400">
              <a:latin typeface="Arial" pitchFamily="34" charset="0"/>
              <a:cs typeface="Arial" pitchFamily="34" charset="0"/>
            </a:endParaRPr>
          </a:p>
          <a:p>
            <a:pPr algn="l" defTabSz="430322">
              <a:defRPr/>
            </a:pPr>
            <a:endParaRPr lang="en-US" sz="2400">
              <a:latin typeface="Arial" pitchFamily="34" charset="0"/>
              <a:cs typeface="Arial" pitchFamily="34" charset="0"/>
            </a:endParaRPr>
          </a:p>
          <a:p>
            <a:pPr defTabSz="430322">
              <a:defRPr/>
            </a:pPr>
            <a:endParaRPr lang="en-US" sz="2400">
              <a:latin typeface="Arial" pitchFamily="34" charset="0"/>
              <a:cs typeface="Arial" pitchFamily="34" charset="0"/>
            </a:endParaRPr>
          </a:p>
          <a:p>
            <a:pPr algn="l" defTabSz="430322">
              <a:defRPr/>
            </a:pPr>
            <a:endParaRPr lang="en-US" sz="1800">
              <a:latin typeface="Arial" pitchFamily="34" charset="0"/>
              <a:cs typeface="Arial" pitchFamily="34" charset="0"/>
            </a:endParaRPr>
          </a:p>
          <a:p>
            <a:pPr algn="l" defTabSz="430322">
              <a:defRPr/>
            </a:pPr>
            <a:endParaRPr lang="en-US" sz="1800">
              <a:latin typeface="Arial" pitchFamily="34" charset="0"/>
              <a:cs typeface="Arial" pitchFamily="34" charset="0"/>
            </a:endParaRPr>
          </a:p>
        </p:txBody>
      </p:sp>
      <p:pic>
        <p:nvPicPr>
          <p:cNvPr id="5" name="Picture 4">
            <a:extLst>
              <a:ext uri="{FF2B5EF4-FFF2-40B4-BE49-F238E27FC236}">
                <a16:creationId xmlns:a16="http://schemas.microsoft.com/office/drawing/2014/main" id="{4ECBCC5C-9963-6B80-1B42-DC3F139424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225534" y="156972"/>
            <a:ext cx="3075438" cy="2761494"/>
          </a:xfrm>
          <a:prstGeom prst="rect">
            <a:avLst/>
          </a:prstGeom>
        </p:spPr>
      </p:pic>
      <p:pic>
        <p:nvPicPr>
          <p:cNvPr id="8" name="Picture 3" descr="L:\Communications Data Centre\Communications\#Branding\SPE\SPE_logo_nobgrd_500x53px.png">
            <a:extLst>
              <a:ext uri="{FF2B5EF4-FFF2-40B4-BE49-F238E27FC236}">
                <a16:creationId xmlns:a16="http://schemas.microsoft.com/office/drawing/2014/main" id="{B32EB1F4-7A82-0C38-E3D5-C13922F92C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094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93187-9BC6-42FD-3BFD-D0232B8C320C}"/>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496B3F02-8D41-1C22-C1EE-6E24FB91BF27}"/>
              </a:ext>
            </a:extLst>
          </p:cNvPr>
          <p:cNvSpPr txBox="1">
            <a:spLocks noChangeArrowheads="1"/>
          </p:cNvSpPr>
          <p:nvPr/>
        </p:nvSpPr>
        <p:spPr>
          <a:xfrm>
            <a:off x="132080" y="206706"/>
            <a:ext cx="8696959" cy="5798411"/>
          </a:xfrm>
          <a:prstGeom prst="rect">
            <a:avLst/>
          </a:prstGeom>
          <a:noFill/>
        </p:spPr>
        <p:txBody>
          <a:bodyPr lIns="91440" tIns="45720" rIns="91440" bIns="4572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defTabSz="430322">
              <a:buFont typeface="Arial" panose="020B0604020202020204" pitchFamily="34" charset="0"/>
              <a:buChar char="•"/>
              <a:defRPr/>
            </a:pPr>
            <a:r>
              <a:rPr lang="en-US" sz="2400">
                <a:latin typeface="Arial"/>
                <a:cs typeface="Arial"/>
              </a:rPr>
              <a:t>AHP report Examples </a:t>
            </a:r>
          </a:p>
          <a:p>
            <a:pPr marL="342900" indent="-342900" algn="l" defTabSz="430322">
              <a:buFont typeface="Arial" panose="020B0604020202020204" pitchFamily="34" charset="0"/>
              <a:buChar char="•"/>
              <a:defRPr/>
            </a:pPr>
            <a:endParaRPr lang="en-US" sz="2400">
              <a:latin typeface="Arial"/>
              <a:cs typeface="Arial"/>
            </a:endParaRPr>
          </a:p>
          <a:p>
            <a:pPr marL="342900" indent="-342900" algn="l" defTabSz="430322">
              <a:buFont typeface="Arial" panose="020B0604020202020204" pitchFamily="34" charset="0"/>
              <a:buChar char="•"/>
              <a:defRPr/>
            </a:pPr>
            <a:endParaRPr lang="en-US" sz="2400">
              <a:latin typeface="Arial"/>
              <a:cs typeface="Arial"/>
            </a:endParaRPr>
          </a:p>
          <a:p>
            <a:pPr marL="342900" indent="-342900" algn="l" defTabSz="430322">
              <a:buFont typeface="Arial" panose="020B0604020202020204" pitchFamily="34" charset="0"/>
              <a:buChar char="•"/>
              <a:defRPr/>
            </a:pPr>
            <a:r>
              <a:rPr lang="en-US" sz="2400">
                <a:latin typeface="Arial"/>
                <a:cs typeface="Arial"/>
                <a:hlinkClick r:id="rId3"/>
              </a:rPr>
              <a:t>Cognitive fatigue </a:t>
            </a:r>
            <a:endParaRPr lang="en-US" sz="2400">
              <a:latin typeface="Arial"/>
              <a:cs typeface="Arial"/>
            </a:endParaRPr>
          </a:p>
          <a:p>
            <a:pPr marL="342900" indent="-342900" algn="l" defTabSz="430322">
              <a:buFont typeface="Arial" panose="020B0604020202020204" pitchFamily="34" charset="0"/>
              <a:buChar char="•"/>
              <a:defRPr/>
            </a:pPr>
            <a:endParaRPr lang="en-US" sz="2400">
              <a:latin typeface="Arial"/>
              <a:cs typeface="Arial"/>
            </a:endParaRPr>
          </a:p>
          <a:p>
            <a:pPr marL="342900" indent="-342900" algn="l" defTabSz="430322">
              <a:buFont typeface="Arial" panose="020B0604020202020204" pitchFamily="34" charset="0"/>
              <a:buChar char="•"/>
              <a:defRPr/>
            </a:pPr>
            <a:r>
              <a:rPr lang="en-US" sz="2400">
                <a:latin typeface="Arial"/>
                <a:cs typeface="Arial"/>
                <a:hlinkClick r:id="rId4"/>
              </a:rPr>
              <a:t>HCA - physical needs </a:t>
            </a:r>
            <a:endParaRPr lang="en-US" sz="2400">
              <a:latin typeface="Arial"/>
              <a:cs typeface="Arial"/>
            </a:endParaRPr>
          </a:p>
          <a:p>
            <a:pPr marL="342900" indent="-342900" algn="l" defTabSz="430322">
              <a:buFont typeface="Arial" panose="020B0604020202020204" pitchFamily="34" charset="0"/>
              <a:buChar char="•"/>
              <a:defRPr/>
            </a:pPr>
            <a:endParaRPr lang="en-US" sz="2400">
              <a:latin typeface="Arial"/>
              <a:cs typeface="Arial"/>
            </a:endParaRPr>
          </a:p>
          <a:p>
            <a:pPr marL="342900" indent="-342900" algn="l" defTabSz="430322">
              <a:buFont typeface="Arial" panose="020B0604020202020204" pitchFamily="34" charset="0"/>
              <a:buChar char="•"/>
              <a:defRPr/>
            </a:pPr>
            <a:endParaRPr lang="en-US" sz="2400">
              <a:latin typeface="Arial"/>
              <a:cs typeface="Arial"/>
            </a:endParaRPr>
          </a:p>
          <a:p>
            <a:pPr marL="342900" indent="-342900" algn="l" defTabSz="430322">
              <a:buFont typeface="Arial" panose="020B0604020202020204" pitchFamily="34" charset="0"/>
              <a:buChar char="•"/>
              <a:defRPr/>
            </a:pPr>
            <a:endParaRPr lang="en-US" sz="2400">
              <a:latin typeface="Arial"/>
              <a:cs typeface="Arial"/>
            </a:endParaRPr>
          </a:p>
          <a:p>
            <a:pPr marL="342900" indent="-342900" algn="l" defTabSz="430322">
              <a:buFont typeface="Arial" panose="020B0604020202020204" pitchFamily="34" charset="0"/>
              <a:buChar char="•"/>
              <a:defRPr/>
            </a:pPr>
            <a:endParaRPr lang="en-US" sz="2400">
              <a:latin typeface="Arial"/>
              <a:cs typeface="Arial"/>
            </a:endParaRPr>
          </a:p>
          <a:p>
            <a:pPr marL="342900" indent="-342900" algn="l" defTabSz="430322">
              <a:buFont typeface="Arial" panose="020B0604020202020204" pitchFamily="34" charset="0"/>
              <a:buChar char="•"/>
              <a:defRPr/>
            </a:pPr>
            <a:endParaRPr lang="en-US" sz="2400">
              <a:latin typeface="Arial"/>
              <a:cs typeface="Arial"/>
            </a:endParaRPr>
          </a:p>
          <a:p>
            <a:pPr marL="342900" indent="-342900" algn="l" defTabSz="430322">
              <a:buFont typeface="Arial" panose="020B0604020202020204" pitchFamily="34" charset="0"/>
              <a:buChar char="•"/>
              <a:defRPr/>
            </a:pPr>
            <a:endParaRPr lang="en-US" sz="2400">
              <a:latin typeface="Arial"/>
              <a:cs typeface="Arial"/>
            </a:endParaRPr>
          </a:p>
          <a:p>
            <a:pPr marL="342900" indent="-342900" algn="l" defTabSz="430322">
              <a:buFont typeface="Arial" panose="020B0604020202020204" pitchFamily="34" charset="0"/>
              <a:buChar char="•"/>
              <a:defRPr/>
            </a:pPr>
            <a:endParaRPr lang="en-US" sz="2400">
              <a:latin typeface="Arial"/>
              <a:cs typeface="Arial"/>
            </a:endParaRPr>
          </a:p>
          <a:p>
            <a:pPr marL="342900" indent="-342900" algn="l" defTabSz="430322">
              <a:buFont typeface="Arial" panose="020B0604020202020204" pitchFamily="34" charset="0"/>
              <a:buChar char="•"/>
              <a:defRPr/>
            </a:pPr>
            <a:endParaRPr lang="en-US" sz="2400">
              <a:latin typeface="Arial"/>
              <a:cs typeface="Arial"/>
            </a:endParaRPr>
          </a:p>
          <a:p>
            <a:pPr algn="l" defTabSz="430322">
              <a:defRPr/>
            </a:pPr>
            <a:endParaRPr lang="en-US" sz="2400">
              <a:latin typeface="Arial"/>
              <a:cs typeface="Arial"/>
            </a:endParaRPr>
          </a:p>
          <a:p>
            <a:pPr algn="l" defTabSz="430322">
              <a:defRPr/>
            </a:pPr>
            <a:endParaRPr lang="en-US" sz="2400">
              <a:latin typeface="Arial"/>
              <a:cs typeface="Arial"/>
            </a:endParaRPr>
          </a:p>
          <a:p>
            <a:pPr algn="l" defTabSz="430322">
              <a:defRPr/>
            </a:pPr>
            <a:endParaRPr lang="en-US" sz="2400">
              <a:latin typeface="Arial"/>
              <a:cs typeface="Arial"/>
            </a:endParaRPr>
          </a:p>
          <a:p>
            <a:pPr algn="l" defTabSz="430322">
              <a:defRPr/>
            </a:pPr>
            <a:endParaRPr lang="en-US" sz="2400">
              <a:latin typeface="Arial"/>
              <a:ea typeface="+mj-lt"/>
              <a:cs typeface="Arial"/>
            </a:endParaRPr>
          </a:p>
          <a:p>
            <a:pPr marL="342900" indent="-342900" algn="l" defTabSz="430322">
              <a:buFont typeface="Arial" panose="020B0604020202020204" pitchFamily="34" charset="0"/>
              <a:buChar char="•"/>
              <a:defRPr/>
            </a:pPr>
            <a:endParaRPr lang="en-US" sz="2400">
              <a:latin typeface="Arial"/>
              <a:ea typeface="+mj-lt"/>
              <a:cs typeface="Arial"/>
            </a:endParaRPr>
          </a:p>
          <a:p>
            <a:pPr algn="l" defTabSz="430322">
              <a:defRPr/>
            </a:pPr>
            <a:endParaRPr lang="en-US" sz="2400">
              <a:ea typeface="+mj-lt"/>
              <a:cs typeface="+mj-lt"/>
            </a:endParaRPr>
          </a:p>
          <a:p>
            <a:pPr algn="l" defTabSz="430322">
              <a:defRPr/>
            </a:pPr>
            <a:endParaRPr lang="en-US" sz="2400">
              <a:latin typeface="Arial" pitchFamily="34" charset="0"/>
              <a:cs typeface="Arial" pitchFamily="34" charset="0"/>
            </a:endParaRPr>
          </a:p>
          <a:p>
            <a:pPr algn="l" defTabSz="430322">
              <a:defRPr/>
            </a:pPr>
            <a:endParaRPr lang="en-US" sz="2400">
              <a:latin typeface="Arial" pitchFamily="34" charset="0"/>
              <a:cs typeface="Arial" pitchFamily="34" charset="0"/>
            </a:endParaRPr>
          </a:p>
          <a:p>
            <a:pPr defTabSz="430322">
              <a:defRPr/>
            </a:pPr>
            <a:endParaRPr lang="en-US" sz="2400">
              <a:latin typeface="Arial" pitchFamily="34" charset="0"/>
              <a:cs typeface="Arial" pitchFamily="34" charset="0"/>
            </a:endParaRPr>
          </a:p>
          <a:p>
            <a:pPr algn="l" defTabSz="430322">
              <a:defRPr/>
            </a:pPr>
            <a:endParaRPr lang="en-US" sz="1800">
              <a:latin typeface="Arial" pitchFamily="34" charset="0"/>
              <a:cs typeface="Arial" pitchFamily="34" charset="0"/>
            </a:endParaRPr>
          </a:p>
          <a:p>
            <a:pPr algn="l" defTabSz="430322">
              <a:defRPr/>
            </a:pPr>
            <a:endParaRPr lang="en-US" sz="1800">
              <a:latin typeface="Arial" pitchFamily="34" charset="0"/>
              <a:cs typeface="Arial" pitchFamily="34" charset="0"/>
            </a:endParaRPr>
          </a:p>
        </p:txBody>
      </p:sp>
      <p:pic>
        <p:nvPicPr>
          <p:cNvPr id="5" name="Picture 4">
            <a:extLst>
              <a:ext uri="{FF2B5EF4-FFF2-40B4-BE49-F238E27FC236}">
                <a16:creationId xmlns:a16="http://schemas.microsoft.com/office/drawing/2014/main" id="{5D67B4CE-D022-601C-60AA-FAAEADEE4E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225534" y="156972"/>
            <a:ext cx="3075438" cy="2761494"/>
          </a:xfrm>
          <a:prstGeom prst="rect">
            <a:avLst/>
          </a:prstGeom>
        </p:spPr>
      </p:pic>
      <p:pic>
        <p:nvPicPr>
          <p:cNvPr id="8" name="Picture 3" descr="L:\Communications Data Centre\Communications\#Branding\SPE\SPE_logo_nobgrd_500x53px.png">
            <a:extLst>
              <a:ext uri="{FF2B5EF4-FFF2-40B4-BE49-F238E27FC236}">
                <a16:creationId xmlns:a16="http://schemas.microsoft.com/office/drawing/2014/main" id="{C79E16B2-E446-5D03-138A-D20910AD5F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962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DB22B-934C-B27A-5159-088A608779AB}"/>
            </a:ext>
          </a:extLst>
        </p:cNvPr>
        <p:cNvGrpSpPr/>
        <p:nvPr/>
      </p:nvGrpSpPr>
      <p:grpSpPr>
        <a:xfrm>
          <a:off x="0" y="0"/>
          <a:ext cx="0" cy="0"/>
          <a:chOff x="0" y="0"/>
          <a:chExt cx="0" cy="0"/>
        </a:xfrm>
      </p:grpSpPr>
      <p:sp>
        <p:nvSpPr>
          <p:cNvPr id="3" name="Rectangle 1">
            <a:hlinkClick r:id="rId3"/>
            <a:extLst>
              <a:ext uri="{FF2B5EF4-FFF2-40B4-BE49-F238E27FC236}">
                <a16:creationId xmlns:a16="http://schemas.microsoft.com/office/drawing/2014/main" id="{2DD72A2E-37C1-E6FC-96D6-47C8A2337DF7}"/>
              </a:ext>
            </a:extLst>
          </p:cNvPr>
          <p:cNvSpPr txBox="1">
            <a:spLocks noChangeArrowheads="1"/>
          </p:cNvSpPr>
          <p:nvPr/>
        </p:nvSpPr>
        <p:spPr>
          <a:xfrm>
            <a:off x="290514" y="1024342"/>
            <a:ext cx="4688892" cy="555048"/>
          </a:xfrm>
          <a:prstGeom prst="rect">
            <a:avLst/>
          </a:prstGeom>
          <a:noFill/>
        </p:spPr>
        <p:txBody>
          <a:bodyPr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30322">
              <a:defRPr/>
            </a:pPr>
            <a:endParaRPr lang="en-US" sz="1800">
              <a:latin typeface="Arial" pitchFamily="34" charset="0"/>
              <a:cs typeface="Arial" pitchFamily="34" charset="0"/>
            </a:endParaRPr>
          </a:p>
        </p:txBody>
      </p:sp>
      <p:sp>
        <p:nvSpPr>
          <p:cNvPr id="4" name="Rectangle 1">
            <a:extLst>
              <a:ext uri="{FF2B5EF4-FFF2-40B4-BE49-F238E27FC236}">
                <a16:creationId xmlns:a16="http://schemas.microsoft.com/office/drawing/2014/main" id="{68EE017B-421F-FF7B-5466-F04FE9A56176}"/>
              </a:ext>
            </a:extLst>
          </p:cNvPr>
          <p:cNvSpPr txBox="1">
            <a:spLocks noChangeArrowheads="1"/>
          </p:cNvSpPr>
          <p:nvPr/>
        </p:nvSpPr>
        <p:spPr>
          <a:xfrm>
            <a:off x="416572" y="332676"/>
            <a:ext cx="4961186"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endParaRPr lang="en-US" sz="3600">
              <a:ea typeface="+mj-lt"/>
              <a:cs typeface="+mj-lt"/>
            </a:endParaRPr>
          </a:p>
          <a:p>
            <a:pPr algn="l" defTabSz="430322">
              <a:defRPr/>
            </a:pPr>
            <a:endParaRPr lang="en-US" sz="3600">
              <a:ea typeface="+mj-lt"/>
              <a:cs typeface="+mj-lt"/>
            </a:endParaRPr>
          </a:p>
          <a:p>
            <a:pPr algn="l" defTabSz="430322">
              <a:defRPr/>
            </a:pPr>
            <a:endParaRPr lang="en-US" sz="3600">
              <a:ea typeface="+mj-lt"/>
              <a:cs typeface="+mj-lt"/>
            </a:endParaRPr>
          </a:p>
          <a:p>
            <a:pPr algn="l" defTabSz="430322">
              <a:defRPr/>
            </a:pPr>
            <a:endParaRPr lang="en-US" sz="3600">
              <a:ea typeface="Calibri"/>
              <a:cs typeface="Calibri"/>
            </a:endParaRPr>
          </a:p>
          <a:p>
            <a:pPr algn="l" defTabSz="430322">
              <a:defRPr/>
            </a:pPr>
            <a:endParaRPr lang="en-US" sz="3600">
              <a:ea typeface="Calibri"/>
              <a:cs typeface="Calibri"/>
            </a:endParaRPr>
          </a:p>
          <a:p>
            <a:pPr algn="l" defTabSz="430322">
              <a:defRPr/>
            </a:pPr>
            <a:endParaRPr lang="en-US" sz="3600">
              <a:ea typeface="Calibri"/>
              <a:cs typeface="Calibri"/>
            </a:endParaRPr>
          </a:p>
          <a:p>
            <a:pPr algn="l" defTabSz="430322">
              <a:defRPr/>
            </a:pPr>
            <a:endParaRPr lang="en-US">
              <a:ea typeface="Calibri"/>
              <a:cs typeface="Calibri"/>
            </a:endParaRPr>
          </a:p>
        </p:txBody>
      </p:sp>
      <p:pic>
        <p:nvPicPr>
          <p:cNvPr id="5" name="Picture 4">
            <a:extLst>
              <a:ext uri="{FF2B5EF4-FFF2-40B4-BE49-F238E27FC236}">
                <a16:creationId xmlns:a16="http://schemas.microsoft.com/office/drawing/2014/main" id="{8E07BA1F-A00C-14DE-4A62-A5F0EE74FF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225534" y="156972"/>
            <a:ext cx="3075438" cy="2761494"/>
          </a:xfrm>
          <a:prstGeom prst="rect">
            <a:avLst/>
          </a:prstGeom>
        </p:spPr>
      </p:pic>
      <p:pic>
        <p:nvPicPr>
          <p:cNvPr id="8" name="Picture 3" descr="L:\Communications Data Centre\Communications\#Branding\SPE\SPE_logo_nobgrd_500x53px.png">
            <a:extLst>
              <a:ext uri="{FF2B5EF4-FFF2-40B4-BE49-F238E27FC236}">
                <a16:creationId xmlns:a16="http://schemas.microsoft.com/office/drawing/2014/main" id="{B9AA819D-43FF-229C-5D94-7A110526BE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ocational Rehabilitation: What is it and how can Private Speech and ...">
            <a:extLst>
              <a:ext uri="{FF2B5EF4-FFF2-40B4-BE49-F238E27FC236}">
                <a16:creationId xmlns:a16="http://schemas.microsoft.com/office/drawing/2014/main" id="{77CDD699-EFA9-4F71-EE19-20F0FD90F8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3088" y="1228725"/>
            <a:ext cx="5457825"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711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hlinkClick r:id="rId3"/>
          </p:cNvPr>
          <p:cNvSpPr txBox="1">
            <a:spLocks noChangeArrowheads="1"/>
          </p:cNvSpPr>
          <p:nvPr/>
        </p:nvSpPr>
        <p:spPr>
          <a:xfrm>
            <a:off x="290514" y="1024342"/>
            <a:ext cx="4688892" cy="555048"/>
          </a:xfrm>
          <a:prstGeom prst="rect">
            <a:avLst/>
          </a:prstGeom>
          <a:noFill/>
        </p:spPr>
        <p:txBody>
          <a:bodyPr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30322">
              <a:defRPr/>
            </a:pPr>
            <a:endParaRPr lang="en-US" sz="1800">
              <a:latin typeface="Arial" pitchFamily="34" charset="0"/>
              <a:cs typeface="Arial" pitchFamily="34" charset="0"/>
            </a:endParaRPr>
          </a:p>
        </p:txBody>
      </p:sp>
      <p:sp>
        <p:nvSpPr>
          <p:cNvPr id="4" name="Rectangle 1"/>
          <p:cNvSpPr txBox="1">
            <a:spLocks noChangeArrowheads="1"/>
          </p:cNvSpPr>
          <p:nvPr/>
        </p:nvSpPr>
        <p:spPr>
          <a:xfrm>
            <a:off x="416572" y="332676"/>
            <a:ext cx="4961186"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3600">
                <a:ea typeface="+mj-lt"/>
                <a:cs typeface="+mj-lt"/>
              </a:rPr>
              <a:t>VR Pathway established:  </a:t>
            </a:r>
            <a:r>
              <a:rPr lang="en-US" sz="3600">
                <a:ea typeface="+mj-lt"/>
                <a:cs typeface="+mj-lt"/>
                <a:hlinkClick r:id="rId3"/>
              </a:rPr>
              <a:t>VR Pathway</a:t>
            </a:r>
            <a:endParaRPr lang="en-US" sz="3600">
              <a:ea typeface="+mj-lt"/>
              <a:cs typeface="+mj-lt"/>
            </a:endParaRPr>
          </a:p>
          <a:p>
            <a:pPr algn="l" defTabSz="430322">
              <a:defRPr/>
            </a:pPr>
            <a:endParaRPr lang="en-US" sz="3600">
              <a:ea typeface="+mj-lt"/>
              <a:cs typeface="+mj-lt"/>
            </a:endParaRPr>
          </a:p>
          <a:p>
            <a:pPr algn="l" defTabSz="430322">
              <a:defRPr/>
            </a:pPr>
            <a:endParaRPr lang="en-US" sz="3600">
              <a:ea typeface="+mj-lt"/>
              <a:cs typeface="+mj-lt"/>
            </a:endParaRPr>
          </a:p>
          <a:p>
            <a:pPr algn="l" defTabSz="430322">
              <a:defRPr/>
            </a:pPr>
            <a:endParaRPr lang="en-US" sz="3600">
              <a:ea typeface="Calibri"/>
              <a:cs typeface="Calibri"/>
            </a:endParaRPr>
          </a:p>
          <a:p>
            <a:pPr algn="l" defTabSz="430322">
              <a:defRPr/>
            </a:pPr>
            <a:endParaRPr lang="en-US" sz="3600">
              <a:ea typeface="Calibri"/>
              <a:cs typeface="Calibri"/>
            </a:endParaRPr>
          </a:p>
          <a:p>
            <a:pPr algn="l" defTabSz="430322">
              <a:defRPr/>
            </a:pPr>
            <a:endParaRPr lang="en-US" sz="3600">
              <a:ea typeface="Calibri"/>
              <a:cs typeface="Calibri"/>
            </a:endParaRPr>
          </a:p>
          <a:p>
            <a:pPr algn="l" defTabSz="430322">
              <a:defRPr/>
            </a:pPr>
            <a:endParaRPr lang="en-US">
              <a:ea typeface="Calibri"/>
              <a:cs typeface="Calibri"/>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225534" y="156972"/>
            <a:ext cx="3075438" cy="2761494"/>
          </a:xfrm>
          <a:prstGeom prst="rect">
            <a:avLst/>
          </a:prstGeom>
        </p:spPr>
      </p:pic>
      <p:pic>
        <p:nvPicPr>
          <p:cNvPr id="8" name="Picture 3" descr="L:\Communications Data Centre\Communications\#Branding\SPE\SPE_logo_nobgrd_500x53p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Katya Halsall. Voc-Rehab UK : FCE and ...">
            <a:extLst>
              <a:ext uri="{FF2B5EF4-FFF2-40B4-BE49-F238E27FC236}">
                <a16:creationId xmlns:a16="http://schemas.microsoft.com/office/drawing/2014/main" id="{1FAE5E32-FF7B-FFB0-76F6-F133A9C1CAAB}"/>
              </a:ext>
            </a:extLst>
          </p:cNvPr>
          <p:cNvPicPr>
            <a:picLocks noChangeAspect="1"/>
          </p:cNvPicPr>
          <p:nvPr/>
        </p:nvPicPr>
        <p:blipFill>
          <a:blip r:embed="rId6"/>
          <a:stretch>
            <a:fillRect/>
          </a:stretch>
        </p:blipFill>
        <p:spPr>
          <a:xfrm>
            <a:off x="889329" y="1939777"/>
            <a:ext cx="4964323" cy="4214901"/>
          </a:xfrm>
          <a:prstGeom prst="rect">
            <a:avLst/>
          </a:prstGeom>
        </p:spPr>
      </p:pic>
    </p:spTree>
    <p:extLst>
      <p:ext uri="{BB962C8B-B14F-4D97-AF65-F5344CB8AC3E}">
        <p14:creationId xmlns:p14="http://schemas.microsoft.com/office/powerpoint/2010/main" val="146159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41851-781A-E881-6AE7-4BE4E5077431}"/>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FAB8F422-29A9-9FCA-D353-0234CBA737DA}"/>
              </a:ext>
            </a:extLst>
          </p:cNvPr>
          <p:cNvSpPr txBox="1">
            <a:spLocks noChangeArrowheads="1"/>
          </p:cNvSpPr>
          <p:nvPr/>
        </p:nvSpPr>
        <p:spPr>
          <a:xfrm>
            <a:off x="132080" y="206706"/>
            <a:ext cx="8696959" cy="5798411"/>
          </a:xfrm>
          <a:prstGeom prst="rect">
            <a:avLst/>
          </a:prstGeom>
          <a:noFill/>
        </p:spPr>
        <p:txBody>
          <a:bodyPr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30322">
              <a:defRPr/>
            </a:pPr>
            <a:r>
              <a:rPr lang="en-US" sz="2400">
                <a:latin typeface="Arial" pitchFamily="34" charset="0"/>
                <a:cs typeface="Arial" pitchFamily="34" charset="0"/>
              </a:rPr>
              <a:t>Pathway contents</a:t>
            </a:r>
          </a:p>
          <a:p>
            <a:pPr defTabSz="430322">
              <a:defRPr/>
            </a:pPr>
            <a:endParaRPr lang="en-US" sz="2400">
              <a:latin typeface="Arial" pitchFamily="34" charset="0"/>
              <a:cs typeface="Arial" pitchFamily="34" charset="0"/>
            </a:endParaRPr>
          </a:p>
          <a:p>
            <a:pPr marL="342900" indent="-342900" algn="l" defTabSz="430322">
              <a:buFont typeface="Arial" panose="020B0604020202020204" pitchFamily="34" charset="0"/>
              <a:buChar char="•"/>
              <a:defRPr/>
            </a:pPr>
            <a:r>
              <a:rPr lang="en-US" sz="2400">
                <a:latin typeface="Arial" pitchFamily="34" charset="0"/>
                <a:cs typeface="Arial" pitchFamily="34" charset="0"/>
              </a:rPr>
              <a:t>Guidelines</a:t>
            </a:r>
          </a:p>
          <a:p>
            <a:pPr marL="342900" indent="-342900" algn="l" defTabSz="430322">
              <a:buFont typeface="Arial" panose="020B0604020202020204" pitchFamily="34" charset="0"/>
              <a:buChar char="•"/>
              <a:defRPr/>
            </a:pPr>
            <a:r>
              <a:rPr lang="en-US" sz="2400">
                <a:latin typeface="Arial" pitchFamily="34" charset="0"/>
                <a:cs typeface="Arial" pitchFamily="34" charset="0"/>
              </a:rPr>
              <a:t>D&amp;C audit </a:t>
            </a:r>
          </a:p>
          <a:p>
            <a:pPr marL="342900" indent="-342900" algn="l" defTabSz="430322">
              <a:buFont typeface="Arial" panose="020B0604020202020204" pitchFamily="34" charset="0"/>
              <a:buChar char="•"/>
              <a:defRPr/>
            </a:pPr>
            <a:r>
              <a:rPr lang="en-US" sz="2400">
                <a:latin typeface="Arial" pitchFamily="34" charset="0"/>
                <a:cs typeface="Arial" pitchFamily="34" charset="0"/>
              </a:rPr>
              <a:t>Competencies – graded on Band</a:t>
            </a:r>
          </a:p>
          <a:p>
            <a:pPr marL="342900" indent="-342900" algn="l" defTabSz="430322">
              <a:buFont typeface="Arial" panose="020B0604020202020204" pitchFamily="34" charset="0"/>
              <a:buChar char="•"/>
              <a:defRPr/>
            </a:pPr>
            <a:r>
              <a:rPr lang="en-US" sz="2400">
                <a:latin typeface="Arial" pitchFamily="34" charset="0"/>
                <a:cs typeface="Arial" pitchFamily="34" charset="0"/>
              </a:rPr>
              <a:t>Workforce requirements</a:t>
            </a:r>
          </a:p>
          <a:p>
            <a:pPr marL="342900" indent="-342900" algn="l" defTabSz="430322">
              <a:buFont typeface="Arial" panose="020B0604020202020204" pitchFamily="34" charset="0"/>
              <a:buChar char="•"/>
              <a:defRPr/>
            </a:pPr>
            <a:r>
              <a:rPr lang="en-US" sz="2400">
                <a:latin typeface="Arial" pitchFamily="34" charset="0"/>
                <a:cs typeface="Arial" pitchFamily="34" charset="0"/>
              </a:rPr>
              <a:t>Links to trainings </a:t>
            </a:r>
          </a:p>
          <a:p>
            <a:pPr marL="342900" indent="-342900" algn="l" defTabSz="430322">
              <a:buFont typeface="Arial" panose="020B0604020202020204" pitchFamily="34" charset="0"/>
              <a:buChar char="•"/>
              <a:defRPr/>
            </a:pPr>
            <a:r>
              <a:rPr lang="en-US" sz="2400">
                <a:latin typeface="Arial" pitchFamily="34" charset="0"/>
                <a:cs typeface="Arial" pitchFamily="34" charset="0"/>
              </a:rPr>
              <a:t>VR Clinic</a:t>
            </a:r>
          </a:p>
          <a:p>
            <a:pPr marL="342900" indent="-342900" algn="l" defTabSz="430322">
              <a:buFont typeface="Arial" panose="020B0604020202020204" pitchFamily="34" charset="0"/>
              <a:buChar char="•"/>
              <a:defRPr/>
            </a:pPr>
            <a:r>
              <a:rPr lang="en-US" sz="2400">
                <a:latin typeface="Arial" pitchFamily="34" charset="0"/>
                <a:cs typeface="Arial" pitchFamily="34" charset="0"/>
              </a:rPr>
              <a:t>RTW Leaflet </a:t>
            </a:r>
            <a:r>
              <a:rPr lang="en-GB" sz="2400">
                <a:hlinkClick r:id="rId3"/>
              </a:rPr>
              <a:t>Return to Work after Stroke leaflet</a:t>
            </a:r>
            <a:endParaRPr lang="en-US" sz="2400">
              <a:latin typeface="Arial" pitchFamily="34" charset="0"/>
              <a:cs typeface="Arial" pitchFamily="34" charset="0"/>
            </a:endParaRPr>
          </a:p>
          <a:p>
            <a:pPr marL="342900" indent="-342900" algn="l" defTabSz="430322">
              <a:buFont typeface="Arial" panose="020B0604020202020204" pitchFamily="34" charset="0"/>
              <a:buChar char="•"/>
              <a:defRPr/>
            </a:pPr>
            <a:r>
              <a:rPr lang="en-US" sz="2400">
                <a:latin typeface="Arial" pitchFamily="34" charset="0"/>
                <a:cs typeface="Arial" pitchFamily="34" charset="0"/>
              </a:rPr>
              <a:t>Third party </a:t>
            </a:r>
            <a:r>
              <a:rPr lang="en-US" sz="2400" err="1">
                <a:latin typeface="Arial" pitchFamily="34" charset="0"/>
                <a:cs typeface="Arial" pitchFamily="34" charset="0"/>
              </a:rPr>
              <a:t>organisations</a:t>
            </a:r>
            <a:endParaRPr lang="en-US" sz="2400">
              <a:latin typeface="Arial" pitchFamily="34" charset="0"/>
              <a:cs typeface="Arial" pitchFamily="34" charset="0"/>
            </a:endParaRPr>
          </a:p>
          <a:p>
            <a:pPr marL="342900" indent="-342900" algn="l" defTabSz="430322">
              <a:buFont typeface="Arial" panose="020B0604020202020204" pitchFamily="34" charset="0"/>
              <a:buChar char="•"/>
              <a:defRPr/>
            </a:pPr>
            <a:r>
              <a:rPr lang="en-US" sz="2400">
                <a:latin typeface="Arial" pitchFamily="34" charset="0"/>
                <a:cs typeface="Arial" pitchFamily="34" charset="0"/>
              </a:rPr>
              <a:t>Job analysis sheets</a:t>
            </a:r>
          </a:p>
          <a:p>
            <a:pPr marL="342900" indent="-342900" algn="l" defTabSz="430322">
              <a:buFont typeface="Arial" panose="020B0604020202020204" pitchFamily="34" charset="0"/>
              <a:buChar char="•"/>
              <a:defRPr/>
            </a:pPr>
            <a:r>
              <a:rPr lang="en-US" sz="2400">
                <a:latin typeface="Arial" pitchFamily="34" charset="0"/>
                <a:cs typeface="Arial" pitchFamily="34" charset="0"/>
              </a:rPr>
              <a:t>AHP Report </a:t>
            </a:r>
          </a:p>
          <a:p>
            <a:pPr marL="342900" indent="-342900" algn="l" defTabSz="430322">
              <a:buFont typeface="Arial" panose="020B0604020202020204" pitchFamily="34" charset="0"/>
              <a:buChar char="•"/>
              <a:defRPr/>
            </a:pPr>
            <a:r>
              <a:rPr lang="en-US" sz="2400">
                <a:latin typeface="Arial" pitchFamily="34" charset="0"/>
                <a:cs typeface="Arial" pitchFamily="34" charset="0"/>
              </a:rPr>
              <a:t>Outcome measures -  WHODAS</a:t>
            </a:r>
          </a:p>
          <a:p>
            <a:pPr algn="l" defTabSz="430322">
              <a:defRPr/>
            </a:pPr>
            <a:endParaRPr lang="en-US" sz="1800">
              <a:latin typeface="Arial" pitchFamily="34" charset="0"/>
              <a:cs typeface="Arial" pitchFamily="34" charset="0"/>
            </a:endParaRPr>
          </a:p>
          <a:p>
            <a:pPr algn="l" defTabSz="430322">
              <a:defRPr/>
            </a:pPr>
            <a:endParaRPr lang="en-US" sz="1800">
              <a:latin typeface="Arial" pitchFamily="34" charset="0"/>
              <a:cs typeface="Arial" pitchFamily="34" charset="0"/>
            </a:endParaRPr>
          </a:p>
        </p:txBody>
      </p:sp>
      <p:pic>
        <p:nvPicPr>
          <p:cNvPr id="5" name="Picture 4">
            <a:extLst>
              <a:ext uri="{FF2B5EF4-FFF2-40B4-BE49-F238E27FC236}">
                <a16:creationId xmlns:a16="http://schemas.microsoft.com/office/drawing/2014/main" id="{289A1FAE-6C11-4899-D37A-E808B550B4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225534" y="156972"/>
            <a:ext cx="3075438" cy="2761494"/>
          </a:xfrm>
          <a:prstGeom prst="rect">
            <a:avLst/>
          </a:prstGeom>
        </p:spPr>
      </p:pic>
      <p:pic>
        <p:nvPicPr>
          <p:cNvPr id="8" name="Picture 3" descr="L:\Communications Data Centre\Communications\#Branding\SPE\SPE_logo_nobgrd_500x53px.png">
            <a:extLst>
              <a:ext uri="{FF2B5EF4-FFF2-40B4-BE49-F238E27FC236}">
                <a16:creationId xmlns:a16="http://schemas.microsoft.com/office/drawing/2014/main" id="{4E1C946B-CC24-086D-A42C-7E70B2C66D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24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F9A75-A82F-6033-A995-C9A3E5AA9B21}"/>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E6388477-78FE-D431-2A42-EDC1576F0B08}"/>
              </a:ext>
            </a:extLst>
          </p:cNvPr>
          <p:cNvSpPr txBox="1">
            <a:spLocks noChangeArrowheads="1"/>
          </p:cNvSpPr>
          <p:nvPr/>
        </p:nvSpPr>
        <p:spPr>
          <a:xfrm>
            <a:off x="290513" y="699911"/>
            <a:ext cx="8529959" cy="5616658"/>
          </a:xfrm>
          <a:prstGeom prst="rect">
            <a:avLst/>
          </a:prstGeom>
          <a:noFill/>
        </p:spPr>
        <p:txBody>
          <a:bodyPr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30322">
              <a:defRPr/>
            </a:pPr>
            <a:r>
              <a:rPr lang="en-US" sz="1800" b="1">
                <a:latin typeface="Arial" pitchFamily="34" charset="0"/>
                <a:cs typeface="Arial" pitchFamily="34" charset="0"/>
              </a:rPr>
              <a:t>Third party agencies </a:t>
            </a:r>
          </a:p>
          <a:p>
            <a:pPr algn="l" defTabSz="430322">
              <a:defRPr/>
            </a:pPr>
            <a:endParaRPr lang="en-US" sz="1800">
              <a:latin typeface="Arial" pitchFamily="34" charset="0"/>
              <a:cs typeface="Arial" pitchFamily="34" charset="0"/>
            </a:endParaRPr>
          </a:p>
          <a:p>
            <a:pPr algn="l" defTabSz="430322">
              <a:defRPr/>
            </a:pPr>
            <a:r>
              <a:rPr lang="en-US" sz="1800">
                <a:latin typeface="Arial" pitchFamily="34" charset="0"/>
                <a:cs typeface="Arial" pitchFamily="34" charset="0"/>
              </a:rPr>
              <a:t>Access to work – </a:t>
            </a:r>
            <a:endParaRPr lang="en-GB" sz="1800">
              <a:solidFill>
                <a:srgbClr val="0B0C0C"/>
              </a:solidFill>
              <a:latin typeface="GDS Transport"/>
            </a:endParaRPr>
          </a:p>
          <a:p>
            <a:pPr algn="l">
              <a:buFont typeface="Arial" panose="020B0604020202020204" pitchFamily="34" charset="0"/>
              <a:buChar char="•"/>
            </a:pPr>
            <a:r>
              <a:rPr lang="en-GB" sz="1800">
                <a:solidFill>
                  <a:srgbClr val="0B0C0C"/>
                </a:solidFill>
                <a:latin typeface="GDS Transport"/>
                <a:hlinkClick r:id="rId3"/>
              </a:rPr>
              <a:t>https://www.gov.uk/access-to-work</a:t>
            </a:r>
            <a:r>
              <a:rPr lang="en-GB" sz="1800">
                <a:solidFill>
                  <a:srgbClr val="0B0C0C"/>
                </a:solidFill>
                <a:latin typeface="GDS Transport"/>
              </a:rPr>
              <a:t>    </a:t>
            </a:r>
          </a:p>
          <a:p>
            <a:pPr algn="l">
              <a:buFont typeface="Arial" panose="020B0604020202020204" pitchFamily="34" charset="0"/>
              <a:buChar char="•"/>
            </a:pPr>
            <a:endParaRPr lang="en-GB" sz="1800" b="0" i="0">
              <a:solidFill>
                <a:srgbClr val="0B0C0C"/>
              </a:solidFill>
              <a:effectLst/>
              <a:latin typeface="GDS Transport"/>
            </a:endParaRPr>
          </a:p>
          <a:p>
            <a:pPr algn="l"/>
            <a:r>
              <a:rPr lang="en-GB" sz="1800" b="0" i="0">
                <a:solidFill>
                  <a:srgbClr val="0B0C0C"/>
                </a:solidFill>
                <a:effectLst/>
                <a:latin typeface="GDS Transport"/>
              </a:rPr>
              <a:t>Charities – Stroke association and Headway</a:t>
            </a:r>
          </a:p>
          <a:p>
            <a:pPr algn="l"/>
            <a:endParaRPr lang="en-GB" sz="1800" b="0" i="0">
              <a:solidFill>
                <a:srgbClr val="0B0C0C"/>
              </a:solidFill>
              <a:effectLst/>
              <a:latin typeface="GDS Transport"/>
            </a:endParaRPr>
          </a:p>
          <a:p>
            <a:pPr algn="l" defTabSz="430322">
              <a:defRPr/>
            </a:pPr>
            <a:r>
              <a:rPr lang="en-US" sz="1800">
                <a:latin typeface="Arial" pitchFamily="34" charset="0"/>
                <a:cs typeface="Arial" pitchFamily="34" charset="0"/>
              </a:rPr>
              <a:t>Job Centre DEA’s </a:t>
            </a:r>
          </a:p>
          <a:p>
            <a:pPr algn="l" defTabSz="430322">
              <a:defRPr/>
            </a:pPr>
            <a:endParaRPr lang="en-US" sz="1800">
              <a:latin typeface="Arial" pitchFamily="34" charset="0"/>
              <a:cs typeface="Arial" pitchFamily="34" charset="0"/>
            </a:endParaRPr>
          </a:p>
          <a:p>
            <a:pPr algn="l" defTabSz="430322">
              <a:defRPr/>
            </a:pPr>
            <a:r>
              <a:rPr lang="en-US" sz="1800">
                <a:latin typeface="Arial" pitchFamily="34" charset="0"/>
                <a:cs typeface="Arial" pitchFamily="34" charset="0"/>
              </a:rPr>
              <a:t>Lancashire – connect-to- work scheme </a:t>
            </a:r>
          </a:p>
          <a:p>
            <a:pPr algn="l" defTabSz="430322">
              <a:defRPr/>
            </a:pPr>
            <a:endParaRPr lang="en-US" sz="1800">
              <a:latin typeface="Arial" pitchFamily="34" charset="0"/>
              <a:cs typeface="Arial" pitchFamily="34" charset="0"/>
            </a:endParaRPr>
          </a:p>
          <a:p>
            <a:pPr algn="l" defTabSz="430322">
              <a:defRPr/>
            </a:pPr>
            <a:r>
              <a:rPr lang="en-US" sz="1800">
                <a:latin typeface="Arial" pitchFamily="34" charset="0"/>
                <a:cs typeface="Arial" pitchFamily="34" charset="0"/>
              </a:rPr>
              <a:t>Social prescribing - </a:t>
            </a:r>
            <a:r>
              <a:rPr lang="en-GB" sz="1800">
                <a:hlinkClick r:id="rId4"/>
              </a:rPr>
              <a:t>BPRCVS – Home</a:t>
            </a:r>
            <a:r>
              <a:rPr lang="en-GB" sz="1800"/>
              <a:t> </a:t>
            </a:r>
            <a:r>
              <a:rPr lang="en-GB" sz="1800">
                <a:hlinkClick r:id="rId5"/>
              </a:rPr>
              <a:t>Community Solutions North West</a:t>
            </a:r>
            <a:endParaRPr lang="en-US" sz="1800">
              <a:latin typeface="Arial" pitchFamily="34" charset="0"/>
              <a:cs typeface="Arial" pitchFamily="34" charset="0"/>
            </a:endParaRPr>
          </a:p>
          <a:p>
            <a:pPr algn="l" defTabSz="430322">
              <a:defRPr/>
            </a:pPr>
            <a:endParaRPr lang="en-US" sz="1800">
              <a:latin typeface="Arial" pitchFamily="34" charset="0"/>
              <a:cs typeface="Arial" pitchFamily="34" charset="0"/>
            </a:endParaRPr>
          </a:p>
          <a:p>
            <a:pPr algn="l" defTabSz="430322">
              <a:defRPr/>
            </a:pPr>
            <a:r>
              <a:rPr lang="en-US" sz="1800">
                <a:latin typeface="Arial" pitchFamily="34" charset="0"/>
                <a:cs typeface="Arial" pitchFamily="34" charset="0"/>
              </a:rPr>
              <a:t>Community Connectors </a:t>
            </a:r>
          </a:p>
          <a:p>
            <a:pPr algn="l" defTabSz="430322">
              <a:defRPr/>
            </a:pPr>
            <a:endParaRPr lang="en-US" sz="1800">
              <a:latin typeface="Arial" pitchFamily="34" charset="0"/>
              <a:cs typeface="Arial" pitchFamily="34" charset="0"/>
            </a:endParaRPr>
          </a:p>
          <a:p>
            <a:pPr algn="l" defTabSz="430322">
              <a:defRPr/>
            </a:pPr>
            <a:r>
              <a:rPr lang="en-US" sz="1800">
                <a:latin typeface="Arial" pitchFamily="34" charset="0"/>
                <a:cs typeface="Arial" pitchFamily="34" charset="0"/>
              </a:rPr>
              <a:t>ACAS / Scope  / Citizens advice </a:t>
            </a:r>
          </a:p>
          <a:p>
            <a:pPr algn="l" defTabSz="430322">
              <a:defRPr/>
            </a:pPr>
            <a:endParaRPr lang="en-US" sz="1800">
              <a:latin typeface="Arial" pitchFamily="34" charset="0"/>
              <a:cs typeface="Arial" pitchFamily="34" charset="0"/>
            </a:endParaRPr>
          </a:p>
          <a:p>
            <a:pPr algn="l" defTabSz="430322">
              <a:defRPr/>
            </a:pPr>
            <a:r>
              <a:rPr lang="en-US" sz="1800">
                <a:latin typeface="Arial" pitchFamily="34" charset="0"/>
                <a:cs typeface="Arial" pitchFamily="34" charset="0"/>
              </a:rPr>
              <a:t>Lancashire volunteer partnership - </a:t>
            </a:r>
            <a:r>
              <a:rPr lang="en-US" sz="1800">
                <a:latin typeface="Arial" pitchFamily="34" charset="0"/>
                <a:cs typeface="Arial" pitchFamily="34" charset="0"/>
                <a:hlinkClick r:id="rId6"/>
              </a:rPr>
              <a:t>https://lancsvp.org.uk/</a:t>
            </a:r>
            <a:endParaRPr lang="en-US" sz="1800">
              <a:latin typeface="Arial" pitchFamily="34" charset="0"/>
              <a:cs typeface="Arial" pitchFamily="34" charset="0"/>
            </a:endParaRPr>
          </a:p>
          <a:p>
            <a:pPr algn="l" defTabSz="430322">
              <a:defRPr/>
            </a:pPr>
            <a:endParaRPr lang="en-US" sz="1800">
              <a:latin typeface="Arial" pitchFamily="34" charset="0"/>
              <a:cs typeface="Arial" pitchFamily="34" charset="0"/>
            </a:endParaRPr>
          </a:p>
          <a:p>
            <a:pPr algn="l" defTabSz="430322">
              <a:defRPr/>
            </a:pPr>
            <a:r>
              <a:rPr lang="en-US" sz="1800">
                <a:latin typeface="Arial" pitchFamily="34" charset="0"/>
                <a:cs typeface="Arial" pitchFamily="34" charset="0"/>
              </a:rPr>
              <a:t>Local libraires usually have groups.  </a:t>
            </a:r>
          </a:p>
          <a:p>
            <a:pPr algn="l" defTabSz="430322">
              <a:defRPr/>
            </a:pPr>
            <a:endParaRPr lang="en-US" sz="1800">
              <a:latin typeface="Arial" pitchFamily="34" charset="0"/>
              <a:cs typeface="Arial" pitchFamily="34" charset="0"/>
            </a:endParaRPr>
          </a:p>
        </p:txBody>
      </p:sp>
      <p:pic>
        <p:nvPicPr>
          <p:cNvPr id="5" name="Picture 4">
            <a:extLst>
              <a:ext uri="{FF2B5EF4-FFF2-40B4-BE49-F238E27FC236}">
                <a16:creationId xmlns:a16="http://schemas.microsoft.com/office/drawing/2014/main" id="{7EEDF43A-86C5-68CF-AA84-D729E79455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6225534" y="156972"/>
            <a:ext cx="3075438" cy="2761494"/>
          </a:xfrm>
          <a:prstGeom prst="rect">
            <a:avLst/>
          </a:prstGeom>
        </p:spPr>
      </p:pic>
      <p:pic>
        <p:nvPicPr>
          <p:cNvPr id="8" name="Picture 3" descr="L:\Communications Data Centre\Communications\#Branding\SPE\SPE_logo_nobgrd_500x53px.png">
            <a:extLst>
              <a:ext uri="{FF2B5EF4-FFF2-40B4-BE49-F238E27FC236}">
                <a16:creationId xmlns:a16="http://schemas.microsoft.com/office/drawing/2014/main" id="{35BDCDDE-437C-F508-2EA1-6F81A9C2BB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761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689DA-0C10-1325-23D2-657538AED4D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90DEB57-FF97-94A3-450D-C0ED4B567A16}"/>
              </a:ext>
            </a:extLst>
          </p:cNvPr>
          <p:cNvPicPr>
            <a:picLocks noChangeAspect="1"/>
          </p:cNvPicPr>
          <p:nvPr/>
        </p:nvPicPr>
        <p:blipFill>
          <a:blip r:embed="rId3"/>
          <a:stretch>
            <a:fillRect/>
          </a:stretch>
        </p:blipFill>
        <p:spPr>
          <a:xfrm>
            <a:off x="295115" y="398780"/>
            <a:ext cx="4701397" cy="3306794"/>
          </a:xfrm>
          <a:prstGeom prst="rect">
            <a:avLst/>
          </a:prstGeom>
        </p:spPr>
      </p:pic>
      <p:sp>
        <p:nvSpPr>
          <p:cNvPr id="3" name="Rectangle 1">
            <a:hlinkClick r:id="rId4"/>
            <a:extLst>
              <a:ext uri="{FF2B5EF4-FFF2-40B4-BE49-F238E27FC236}">
                <a16:creationId xmlns:a16="http://schemas.microsoft.com/office/drawing/2014/main" id="{78F90615-65DF-A2CC-6304-981A4A8BDE95}"/>
              </a:ext>
            </a:extLst>
          </p:cNvPr>
          <p:cNvSpPr txBox="1">
            <a:spLocks noChangeArrowheads="1"/>
          </p:cNvSpPr>
          <p:nvPr/>
        </p:nvSpPr>
        <p:spPr>
          <a:xfrm>
            <a:off x="290514" y="1024342"/>
            <a:ext cx="4688892" cy="555048"/>
          </a:xfrm>
          <a:prstGeom prst="rect">
            <a:avLst/>
          </a:prstGeom>
          <a:noFill/>
        </p:spPr>
        <p:txBody>
          <a:bodyPr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30322">
              <a:defRPr/>
            </a:pPr>
            <a:endParaRPr lang="en-US" sz="1800">
              <a:latin typeface="Arial" pitchFamily="34" charset="0"/>
              <a:cs typeface="Arial" pitchFamily="34" charset="0"/>
            </a:endParaRPr>
          </a:p>
        </p:txBody>
      </p:sp>
      <p:sp>
        <p:nvSpPr>
          <p:cNvPr id="4" name="Rectangle 1">
            <a:extLst>
              <a:ext uri="{FF2B5EF4-FFF2-40B4-BE49-F238E27FC236}">
                <a16:creationId xmlns:a16="http://schemas.microsoft.com/office/drawing/2014/main" id="{33265474-FC21-CF3C-F4EF-FC2A5DBCA9C1}"/>
              </a:ext>
            </a:extLst>
          </p:cNvPr>
          <p:cNvSpPr txBox="1">
            <a:spLocks noChangeArrowheads="1"/>
          </p:cNvSpPr>
          <p:nvPr/>
        </p:nvSpPr>
        <p:spPr>
          <a:xfrm>
            <a:off x="4422969" y="1710207"/>
            <a:ext cx="4961186"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3600">
                <a:ea typeface="+mj-lt"/>
                <a:cs typeface="+mj-lt"/>
              </a:rPr>
              <a:t>How it’s going</a:t>
            </a:r>
          </a:p>
          <a:p>
            <a:pPr algn="l" defTabSz="430322">
              <a:defRPr/>
            </a:pPr>
            <a:endParaRPr lang="en-US" sz="3600">
              <a:ea typeface="+mj-lt"/>
              <a:cs typeface="+mj-lt"/>
            </a:endParaRPr>
          </a:p>
          <a:p>
            <a:pPr marL="571500" indent="-571500" algn="l" defTabSz="430322">
              <a:buFont typeface="Arial" panose="020B0604020202020204" pitchFamily="34" charset="0"/>
              <a:buChar char="•"/>
              <a:defRPr/>
            </a:pPr>
            <a:r>
              <a:rPr lang="en-US" sz="2800">
                <a:ea typeface="+mj-lt"/>
                <a:cs typeface="+mj-lt"/>
              </a:rPr>
              <a:t>Increase in VR objectives during PDR</a:t>
            </a:r>
          </a:p>
          <a:p>
            <a:pPr marL="571500" indent="-571500" algn="l" defTabSz="430322">
              <a:buFont typeface="Arial" panose="020B0604020202020204" pitchFamily="34" charset="0"/>
              <a:buChar char="•"/>
              <a:defRPr/>
            </a:pPr>
            <a:r>
              <a:rPr lang="en-US" sz="2800">
                <a:ea typeface="+mj-lt"/>
                <a:cs typeface="+mj-lt"/>
              </a:rPr>
              <a:t>Staff working towards VR competencies</a:t>
            </a:r>
          </a:p>
          <a:p>
            <a:pPr marL="571500" indent="-571500" algn="l" defTabSz="430322">
              <a:buFont typeface="Arial" panose="020B0604020202020204" pitchFamily="34" charset="0"/>
              <a:buChar char="•"/>
              <a:defRPr/>
            </a:pPr>
            <a:r>
              <a:rPr lang="en-US" sz="2800">
                <a:ea typeface="+mj-lt"/>
                <a:cs typeface="+mj-lt"/>
              </a:rPr>
              <a:t>Increased awareness of potential VR issues from MDT</a:t>
            </a:r>
          </a:p>
          <a:p>
            <a:pPr marL="571500" indent="-571500" algn="l" defTabSz="430322">
              <a:buFont typeface="Arial" panose="020B0604020202020204" pitchFamily="34" charset="0"/>
              <a:buChar char="•"/>
              <a:defRPr/>
            </a:pPr>
            <a:r>
              <a:rPr lang="en-US" sz="2800">
                <a:ea typeface="+mj-lt"/>
                <a:cs typeface="+mj-lt"/>
              </a:rPr>
              <a:t>Success stories </a:t>
            </a:r>
          </a:p>
          <a:p>
            <a:pPr marL="571500" indent="-571500" algn="l" defTabSz="430322">
              <a:buFont typeface="Arial" panose="020B0604020202020204" pitchFamily="34" charset="0"/>
              <a:buChar char="•"/>
              <a:defRPr/>
            </a:pPr>
            <a:r>
              <a:rPr lang="en-US" sz="2800">
                <a:ea typeface="+mj-lt"/>
                <a:cs typeface="+mj-lt"/>
              </a:rPr>
              <a:t>Digital transformation </a:t>
            </a:r>
            <a:endParaRPr lang="en-US" sz="2800">
              <a:ea typeface="Calibri"/>
              <a:cs typeface="Calibri"/>
            </a:endParaRPr>
          </a:p>
        </p:txBody>
      </p:sp>
      <p:pic>
        <p:nvPicPr>
          <p:cNvPr id="5" name="Picture 4">
            <a:extLst>
              <a:ext uri="{FF2B5EF4-FFF2-40B4-BE49-F238E27FC236}">
                <a16:creationId xmlns:a16="http://schemas.microsoft.com/office/drawing/2014/main" id="{B34B456F-0F1A-125C-2617-1E85DAA9B5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225534" y="156972"/>
            <a:ext cx="3075438" cy="2761494"/>
          </a:xfrm>
          <a:prstGeom prst="rect">
            <a:avLst/>
          </a:prstGeom>
        </p:spPr>
      </p:pic>
      <p:pic>
        <p:nvPicPr>
          <p:cNvPr id="8" name="Picture 3" descr="L:\Communications Data Centre\Communications\#Branding\SPE\SPE_logo_nobgrd_500x53px.png">
            <a:extLst>
              <a:ext uri="{FF2B5EF4-FFF2-40B4-BE49-F238E27FC236}">
                <a16:creationId xmlns:a16="http://schemas.microsoft.com/office/drawing/2014/main" id="{D7425B7E-96D4-3E3B-9DD7-08D487EEF3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Digital Transformation and Innovation ...">
            <a:extLst>
              <a:ext uri="{FF2B5EF4-FFF2-40B4-BE49-F238E27FC236}">
                <a16:creationId xmlns:a16="http://schemas.microsoft.com/office/drawing/2014/main" id="{73CF254B-8B73-D883-48C8-F13A18B06FF1}"/>
              </a:ext>
            </a:extLst>
          </p:cNvPr>
          <p:cNvPicPr>
            <a:picLocks noChangeAspect="1"/>
          </p:cNvPicPr>
          <p:nvPr/>
        </p:nvPicPr>
        <p:blipFill>
          <a:blip r:embed="rId7"/>
          <a:stretch>
            <a:fillRect/>
          </a:stretch>
        </p:blipFill>
        <p:spPr>
          <a:xfrm>
            <a:off x="293653" y="4046281"/>
            <a:ext cx="3696239" cy="2103407"/>
          </a:xfrm>
          <a:prstGeom prst="rect">
            <a:avLst/>
          </a:prstGeom>
        </p:spPr>
      </p:pic>
    </p:spTree>
    <p:extLst>
      <p:ext uri="{BB962C8B-B14F-4D97-AF65-F5344CB8AC3E}">
        <p14:creationId xmlns:p14="http://schemas.microsoft.com/office/powerpoint/2010/main" val="589307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F44A41-74ED-991C-722A-051594CA0310}"/>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descr="L:\Communications Data Centre\Communications\#Branding\SPE\SPE_logo_nobgrd_500x53px.png">
            <a:extLst>
              <a:ext uri="{FF2B5EF4-FFF2-40B4-BE49-F238E27FC236}">
                <a16:creationId xmlns:a16="http://schemas.microsoft.com/office/drawing/2014/main" id="{B6683988-713A-F02C-6EFB-27483ECC2FC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9043" y="830764"/>
            <a:ext cx="2632605" cy="276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CA17119-FFAC-ADBC-3766-E955F40A32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188603" y="706138"/>
            <a:ext cx="1552211" cy="1393108"/>
          </a:xfrm>
          <a:prstGeom prst="rect">
            <a:avLst/>
          </a:prstGeom>
        </p:spPr>
      </p:pic>
      <p:sp>
        <p:nvSpPr>
          <p:cNvPr id="15" name="Freeform: Shape 14">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2051" y="320442"/>
            <a:ext cx="4929369"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ight Triangle 1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29C7FDA6-22A2-E68D-B85F-043455848ECF}"/>
              </a:ext>
            </a:extLst>
          </p:cNvPr>
          <p:cNvSpPr txBox="1">
            <a:spLocks noChangeArrowheads="1"/>
          </p:cNvSpPr>
          <p:nvPr/>
        </p:nvSpPr>
        <p:spPr>
          <a:xfrm>
            <a:off x="4331970" y="962526"/>
            <a:ext cx="4038600" cy="3210689"/>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defRPr/>
            </a:pPr>
            <a:r>
              <a:rPr lang="en-US" sz="3600"/>
              <a:t>Poster presented at UKSF 2025, and ELHT OT forum:</a:t>
            </a:r>
          </a:p>
        </p:txBody>
      </p:sp>
      <p:pic>
        <p:nvPicPr>
          <p:cNvPr id="9" name="Picture 8" descr="A screenshot of a medical poster&#10;&#10;AI-generated content may be incorrect.">
            <a:extLst>
              <a:ext uri="{FF2B5EF4-FFF2-40B4-BE49-F238E27FC236}">
                <a16:creationId xmlns:a16="http://schemas.microsoft.com/office/drawing/2014/main" id="{4E9B32C6-6D19-67DF-B3D5-C9AA95876C54}"/>
              </a:ext>
            </a:extLst>
          </p:cNvPr>
          <p:cNvPicPr>
            <a:picLocks noChangeAspect="1"/>
          </p:cNvPicPr>
          <p:nvPr/>
        </p:nvPicPr>
        <p:blipFill>
          <a:blip r:embed="rId5"/>
          <a:srcRect t="3955" r="-265" b="188"/>
          <a:stretch>
            <a:fillRect/>
          </a:stretch>
        </p:blipFill>
        <p:spPr>
          <a:xfrm>
            <a:off x="636587" y="1784350"/>
            <a:ext cx="3005151" cy="4035624"/>
          </a:xfrm>
          <a:prstGeom prst="rect">
            <a:avLst/>
          </a:prstGeom>
        </p:spPr>
      </p:pic>
    </p:spTree>
    <p:extLst>
      <p:ext uri="{BB962C8B-B14F-4D97-AF65-F5344CB8AC3E}">
        <p14:creationId xmlns:p14="http://schemas.microsoft.com/office/powerpoint/2010/main" val="1000342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849E9-1F2F-A155-3FA1-5D0368908B24}"/>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51FD3C97-F8DA-A1F6-0777-785559CD46EC}"/>
              </a:ext>
            </a:extLst>
          </p:cNvPr>
          <p:cNvSpPr txBox="1">
            <a:spLocks noChangeArrowheads="1"/>
          </p:cNvSpPr>
          <p:nvPr/>
        </p:nvSpPr>
        <p:spPr>
          <a:xfrm>
            <a:off x="132080" y="206706"/>
            <a:ext cx="8696959" cy="5798411"/>
          </a:xfrm>
          <a:prstGeom prst="rect">
            <a:avLst/>
          </a:prstGeom>
          <a:noFill/>
        </p:spPr>
        <p:txBody>
          <a:bodyPr lIns="91440" tIns="45720" rIns="91440" bIns="4572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30322">
              <a:defRPr/>
            </a:pPr>
            <a:r>
              <a:rPr lang="en-US" sz="2400">
                <a:latin typeface="Arial" pitchFamily="34" charset="0"/>
                <a:cs typeface="Arial" pitchFamily="34" charset="0"/>
              </a:rPr>
              <a:t>Case Studies </a:t>
            </a:r>
          </a:p>
          <a:p>
            <a:pPr defTabSz="430322">
              <a:defRPr/>
            </a:pPr>
            <a:endParaRPr lang="en-US" sz="2400">
              <a:latin typeface="Arial" pitchFamily="34" charset="0"/>
              <a:cs typeface="Arial" pitchFamily="34" charset="0"/>
            </a:endParaRPr>
          </a:p>
          <a:p>
            <a:pPr algn="l" defTabSz="430322">
              <a:defRPr/>
            </a:pPr>
            <a:r>
              <a:rPr lang="en-US" sz="2400">
                <a:latin typeface="Arial"/>
                <a:cs typeface="Arial"/>
              </a:rPr>
              <a:t>MC – Oak </a:t>
            </a:r>
            <a:r>
              <a:rPr lang="en-US" sz="2400" err="1">
                <a:latin typeface="Arial"/>
                <a:cs typeface="Arial"/>
              </a:rPr>
              <a:t>furnitureland</a:t>
            </a:r>
            <a:endParaRPr lang="en-US" sz="2400">
              <a:latin typeface="Arial"/>
              <a:cs typeface="Arial"/>
            </a:endParaRPr>
          </a:p>
          <a:p>
            <a:pPr algn="l" defTabSz="430322">
              <a:defRPr/>
            </a:pPr>
            <a:r>
              <a:rPr lang="en-US" sz="2400">
                <a:latin typeface="Arial" pitchFamily="34" charset="0"/>
                <a:cs typeface="Arial" pitchFamily="34" charset="0"/>
              </a:rPr>
              <a:t>AU – Cease contract mutual agreement</a:t>
            </a:r>
          </a:p>
          <a:p>
            <a:pPr algn="l" defTabSz="430322">
              <a:defRPr/>
            </a:pPr>
            <a:r>
              <a:rPr lang="en-US" sz="2400">
                <a:latin typeface="Arial" pitchFamily="34" charset="0"/>
                <a:cs typeface="Arial" pitchFamily="34" charset="0"/>
              </a:rPr>
              <a:t>CA – Social enterprise</a:t>
            </a:r>
          </a:p>
          <a:p>
            <a:pPr algn="l" defTabSz="430322">
              <a:defRPr/>
            </a:pPr>
            <a:r>
              <a:rPr lang="en-US" sz="2400">
                <a:latin typeface="Arial" pitchFamily="34" charset="0"/>
                <a:cs typeface="Arial" pitchFamily="34" charset="0"/>
              </a:rPr>
              <a:t>HD and SP – senior positions </a:t>
            </a:r>
          </a:p>
          <a:p>
            <a:pPr algn="l" defTabSz="430322">
              <a:defRPr/>
            </a:pPr>
            <a:r>
              <a:rPr lang="en-US" sz="2400">
                <a:latin typeface="Arial" pitchFamily="34" charset="0"/>
                <a:cs typeface="Arial" pitchFamily="34" charset="0"/>
              </a:rPr>
              <a:t>AD – Engineer of medical equipment</a:t>
            </a:r>
          </a:p>
          <a:p>
            <a:pPr algn="l" defTabSz="430322">
              <a:defRPr/>
            </a:pPr>
            <a:endParaRPr lang="en-US" sz="2400">
              <a:latin typeface="Arial" pitchFamily="34" charset="0"/>
              <a:cs typeface="Arial" pitchFamily="34" charset="0"/>
            </a:endParaRPr>
          </a:p>
          <a:p>
            <a:pPr algn="l" defTabSz="430322">
              <a:defRPr/>
            </a:pPr>
            <a:endParaRPr lang="en-US" sz="2400">
              <a:latin typeface="Arial" pitchFamily="34" charset="0"/>
              <a:cs typeface="Arial" pitchFamily="34" charset="0"/>
            </a:endParaRPr>
          </a:p>
          <a:p>
            <a:pPr algn="l" defTabSz="430322">
              <a:defRPr/>
            </a:pPr>
            <a:r>
              <a:rPr lang="en-US" sz="2400">
                <a:latin typeface="Arial" pitchFamily="34" charset="0"/>
                <a:cs typeface="Arial" pitchFamily="34" charset="0"/>
              </a:rPr>
              <a:t>AHP examples </a:t>
            </a:r>
          </a:p>
          <a:p>
            <a:pPr algn="l" defTabSz="430322">
              <a:defRPr/>
            </a:pPr>
            <a:endParaRPr lang="en-US" sz="2400">
              <a:latin typeface="Arial" pitchFamily="34" charset="0"/>
              <a:cs typeface="Arial" pitchFamily="34" charset="0"/>
            </a:endParaRPr>
          </a:p>
          <a:p>
            <a:pPr defTabSz="430322">
              <a:defRPr/>
            </a:pPr>
            <a:endParaRPr lang="en-US" sz="2400">
              <a:latin typeface="Arial" pitchFamily="34" charset="0"/>
              <a:cs typeface="Arial" pitchFamily="34" charset="0"/>
            </a:endParaRPr>
          </a:p>
          <a:p>
            <a:pPr algn="l" defTabSz="430322">
              <a:defRPr/>
            </a:pPr>
            <a:endParaRPr lang="en-US" sz="1800">
              <a:latin typeface="Arial" pitchFamily="34" charset="0"/>
              <a:cs typeface="Arial" pitchFamily="34" charset="0"/>
            </a:endParaRPr>
          </a:p>
          <a:p>
            <a:pPr algn="l" defTabSz="430322">
              <a:defRPr/>
            </a:pPr>
            <a:endParaRPr lang="en-US" sz="1800">
              <a:latin typeface="Arial" pitchFamily="34" charset="0"/>
              <a:cs typeface="Arial" pitchFamily="34" charset="0"/>
            </a:endParaRPr>
          </a:p>
        </p:txBody>
      </p:sp>
      <p:pic>
        <p:nvPicPr>
          <p:cNvPr id="5" name="Picture 4">
            <a:extLst>
              <a:ext uri="{FF2B5EF4-FFF2-40B4-BE49-F238E27FC236}">
                <a16:creationId xmlns:a16="http://schemas.microsoft.com/office/drawing/2014/main" id="{A87B5183-4402-40CC-C257-D441EEBA6B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225534" y="156972"/>
            <a:ext cx="3075438" cy="2761494"/>
          </a:xfrm>
          <a:prstGeom prst="rect">
            <a:avLst/>
          </a:prstGeom>
        </p:spPr>
      </p:pic>
      <p:pic>
        <p:nvPicPr>
          <p:cNvPr id="8" name="Picture 3" descr="L:\Communications Data Centre\Communications\#Branding\SPE\SPE_logo_nobgrd_500x53px.png">
            <a:extLst>
              <a:ext uri="{FF2B5EF4-FFF2-40B4-BE49-F238E27FC236}">
                <a16:creationId xmlns:a16="http://schemas.microsoft.com/office/drawing/2014/main" id="{10CAF589-D279-9D08-9BB5-18C2AFAE96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006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0E72F-F9F2-F024-6771-935A76F26590}"/>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2F9ED957-2F35-2D00-C4C6-14BD5E2A543B}"/>
              </a:ext>
            </a:extLst>
          </p:cNvPr>
          <p:cNvSpPr txBox="1">
            <a:spLocks noChangeArrowheads="1"/>
          </p:cNvSpPr>
          <p:nvPr/>
        </p:nvSpPr>
        <p:spPr>
          <a:xfrm>
            <a:off x="132080" y="206706"/>
            <a:ext cx="8696959" cy="5798411"/>
          </a:xfrm>
          <a:prstGeom prst="rect">
            <a:avLst/>
          </a:prstGeom>
          <a:noFill/>
        </p:spPr>
        <p:txBody>
          <a:bodyPr lIns="91440" tIns="45720" rIns="91440" bIns="4572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30322">
              <a:defRPr/>
            </a:pPr>
            <a:r>
              <a:rPr lang="en-US" sz="2400">
                <a:latin typeface="Arial" pitchFamily="34" charset="0"/>
                <a:cs typeface="Arial" pitchFamily="34" charset="0"/>
              </a:rPr>
              <a:t>Case Study </a:t>
            </a:r>
          </a:p>
          <a:p>
            <a:pPr defTabSz="430322">
              <a:defRPr/>
            </a:pPr>
            <a:endParaRPr lang="en-US" sz="2400">
              <a:latin typeface="Arial" pitchFamily="34" charset="0"/>
              <a:cs typeface="Arial" pitchFamily="34" charset="0"/>
            </a:endParaRPr>
          </a:p>
          <a:p>
            <a:pPr algn="l" defTabSz="430322">
              <a:defRPr/>
            </a:pPr>
            <a:r>
              <a:rPr lang="en-US" sz="2400">
                <a:latin typeface="Arial"/>
                <a:cs typeface="Arial"/>
              </a:rPr>
              <a:t>Costa Coffee Lady</a:t>
            </a:r>
          </a:p>
          <a:p>
            <a:pPr algn="l" defTabSz="430322">
              <a:defRPr/>
            </a:pPr>
            <a:endParaRPr lang="en-US" sz="2400">
              <a:latin typeface="Arial"/>
              <a:cs typeface="Arial"/>
            </a:endParaRPr>
          </a:p>
          <a:p>
            <a:pPr algn="l" defTabSz="430322">
              <a:defRPr/>
            </a:pPr>
            <a:r>
              <a:rPr lang="en-US" sz="2400">
                <a:latin typeface="Arial"/>
                <a:ea typeface="Calibri"/>
                <a:cs typeface="Arial"/>
              </a:rPr>
              <a:t>Referred in Feb 2024 after 2 months inpatient rehab</a:t>
            </a:r>
          </a:p>
          <a:p>
            <a:pPr algn="l" defTabSz="430322">
              <a:defRPr/>
            </a:pPr>
            <a:endParaRPr lang="en-US" sz="2400">
              <a:latin typeface="Arial"/>
              <a:ea typeface="Calibri"/>
              <a:cs typeface="Arial"/>
            </a:endParaRPr>
          </a:p>
          <a:p>
            <a:pPr algn="l" defTabSz="430322">
              <a:defRPr/>
            </a:pPr>
            <a:r>
              <a:rPr lang="en-US" sz="2400">
                <a:latin typeface="Arial"/>
                <a:ea typeface="Calibri"/>
                <a:cs typeface="Arial"/>
              </a:rPr>
              <a:t>Mum to a 3 year old and 12 year old – aged 40</a:t>
            </a:r>
          </a:p>
          <a:p>
            <a:pPr algn="l" defTabSz="430322">
              <a:defRPr/>
            </a:pPr>
            <a:endParaRPr lang="en-US" sz="2400">
              <a:latin typeface="Arial"/>
              <a:ea typeface="Calibri"/>
              <a:cs typeface="Arial"/>
            </a:endParaRPr>
          </a:p>
          <a:p>
            <a:pPr algn="l" defTabSz="430322">
              <a:defRPr/>
            </a:pPr>
            <a:r>
              <a:rPr lang="en-US" sz="2400">
                <a:latin typeface="Arial"/>
                <a:ea typeface="Calibri"/>
                <a:cs typeface="Arial"/>
              </a:rPr>
              <a:t>Partner works full time</a:t>
            </a:r>
          </a:p>
          <a:p>
            <a:pPr algn="l" defTabSz="430322">
              <a:defRPr/>
            </a:pPr>
            <a:endParaRPr lang="en-US" sz="2400">
              <a:latin typeface="Arial"/>
              <a:ea typeface="Calibri"/>
              <a:cs typeface="Arial"/>
            </a:endParaRPr>
          </a:p>
          <a:p>
            <a:pPr algn="l" defTabSz="430322">
              <a:defRPr/>
            </a:pPr>
            <a:r>
              <a:rPr lang="en-US" sz="2400">
                <a:latin typeface="Arial"/>
                <a:ea typeface="Calibri"/>
                <a:cs typeface="Arial"/>
              </a:rPr>
              <a:t>Charlie worked 60 hours plus a week over 6 days at Costa</a:t>
            </a:r>
          </a:p>
          <a:p>
            <a:pPr algn="l" defTabSz="430322">
              <a:defRPr/>
            </a:pPr>
            <a:endParaRPr lang="en-US" sz="2400">
              <a:latin typeface="Arial"/>
              <a:ea typeface="Calibri"/>
              <a:cs typeface="Arial"/>
            </a:endParaRPr>
          </a:p>
          <a:p>
            <a:pPr algn="l" defTabSz="430322">
              <a:defRPr/>
            </a:pPr>
            <a:r>
              <a:rPr lang="en-US" sz="2400">
                <a:latin typeface="Arial"/>
                <a:ea typeface="Calibri"/>
                <a:cs typeface="Arial"/>
              </a:rPr>
              <a:t>SAH - </a:t>
            </a:r>
            <a:r>
              <a:rPr lang="en-US" sz="2400">
                <a:latin typeface="Arial" panose="020B0604020202020204" pitchFamily="34" charset="0"/>
                <a:ea typeface="+mj-lt"/>
                <a:cs typeface="Arial" panose="020B0604020202020204" pitchFamily="34" charset="0"/>
              </a:rPr>
              <a:t>endovascular coiling of aneurysm on 4/12/23</a:t>
            </a:r>
          </a:p>
          <a:p>
            <a:pPr algn="l" defTabSz="430322">
              <a:defRPr/>
            </a:pPr>
            <a:endParaRPr lang="en-US" sz="2400">
              <a:latin typeface="Calibri"/>
              <a:ea typeface="Calibri"/>
              <a:cs typeface="Calibri"/>
            </a:endParaRPr>
          </a:p>
          <a:p>
            <a:pPr algn="l" defTabSz="430322">
              <a:defRPr/>
            </a:pPr>
            <a:endParaRPr lang="en-US">
              <a:latin typeface="Calibri"/>
              <a:ea typeface="Calibri"/>
              <a:cs typeface="Calibri"/>
            </a:endParaRPr>
          </a:p>
          <a:p>
            <a:pPr algn="l" defTabSz="430322">
              <a:defRPr/>
            </a:pPr>
            <a:endParaRPr lang="en-US" sz="2400">
              <a:latin typeface="Arial" pitchFamily="34" charset="0"/>
              <a:cs typeface="Arial" pitchFamily="34" charset="0"/>
            </a:endParaRPr>
          </a:p>
          <a:p>
            <a:pPr algn="l" defTabSz="430322">
              <a:defRPr/>
            </a:pPr>
            <a:endParaRPr lang="en-US" sz="2400">
              <a:latin typeface="Arial" pitchFamily="34" charset="0"/>
              <a:cs typeface="Arial" pitchFamily="34" charset="0"/>
            </a:endParaRPr>
          </a:p>
          <a:p>
            <a:pPr algn="l" defTabSz="430322">
              <a:defRPr/>
            </a:pPr>
            <a:endParaRPr lang="en-US" sz="2400">
              <a:latin typeface="Arial" pitchFamily="34" charset="0"/>
              <a:cs typeface="Arial" pitchFamily="34" charset="0"/>
            </a:endParaRPr>
          </a:p>
          <a:p>
            <a:pPr defTabSz="430322">
              <a:defRPr/>
            </a:pPr>
            <a:endParaRPr lang="en-US" sz="2400">
              <a:latin typeface="Arial" pitchFamily="34" charset="0"/>
              <a:cs typeface="Arial" pitchFamily="34" charset="0"/>
            </a:endParaRPr>
          </a:p>
          <a:p>
            <a:pPr algn="l" defTabSz="430322">
              <a:defRPr/>
            </a:pPr>
            <a:endParaRPr lang="en-US" sz="1800">
              <a:latin typeface="Arial" pitchFamily="34" charset="0"/>
              <a:cs typeface="Arial" pitchFamily="34" charset="0"/>
            </a:endParaRPr>
          </a:p>
          <a:p>
            <a:pPr algn="l" defTabSz="430322">
              <a:defRPr/>
            </a:pPr>
            <a:endParaRPr lang="en-US" sz="1800">
              <a:latin typeface="Arial" pitchFamily="34" charset="0"/>
              <a:cs typeface="Arial" pitchFamily="34" charset="0"/>
            </a:endParaRPr>
          </a:p>
        </p:txBody>
      </p:sp>
      <p:pic>
        <p:nvPicPr>
          <p:cNvPr id="5" name="Picture 4">
            <a:extLst>
              <a:ext uri="{FF2B5EF4-FFF2-40B4-BE49-F238E27FC236}">
                <a16:creationId xmlns:a16="http://schemas.microsoft.com/office/drawing/2014/main" id="{768F153D-1BEC-B72E-C2B4-E49165A321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225534" y="156972"/>
            <a:ext cx="3075438" cy="2761494"/>
          </a:xfrm>
          <a:prstGeom prst="rect">
            <a:avLst/>
          </a:prstGeom>
        </p:spPr>
      </p:pic>
      <p:pic>
        <p:nvPicPr>
          <p:cNvPr id="8" name="Picture 3" descr="L:\Communications Data Centre\Communications\#Branding\SPE\SPE_logo_nobgrd_500x53px.png">
            <a:extLst>
              <a:ext uri="{FF2B5EF4-FFF2-40B4-BE49-F238E27FC236}">
                <a16:creationId xmlns:a16="http://schemas.microsoft.com/office/drawing/2014/main" id="{D77ED85B-5FB3-8FA3-4334-1F9DCB33BE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820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99e8c345-2d6f-4386-acba-cdcb9ca485e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2C5B1B23E55940BF7C383FF0A02277" ma:contentTypeVersion="13" ma:contentTypeDescription="Create a new document." ma:contentTypeScope="" ma:versionID="def44754b7c39c956134f2068d098d1a">
  <xsd:schema xmlns:xsd="http://www.w3.org/2001/XMLSchema" xmlns:xs="http://www.w3.org/2001/XMLSchema" xmlns:p="http://schemas.microsoft.com/office/2006/metadata/properties" xmlns:ns3="99e8c345-2d6f-4386-acba-cdcb9ca485e6" xmlns:ns4="038dcb88-f654-4a78-a5ce-6bcd2c69dda8" targetNamespace="http://schemas.microsoft.com/office/2006/metadata/properties" ma:root="true" ma:fieldsID="5f2c52779d26addcf384d04f849110c9" ns3:_="" ns4:_="">
    <xsd:import namespace="99e8c345-2d6f-4386-acba-cdcb9ca485e6"/>
    <xsd:import namespace="038dcb88-f654-4a78-a5ce-6bcd2c69dda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element ref="ns3:MediaServiceDateTaken"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e8c345-2d6f-4386-acba-cdcb9ca485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8dcb88-f654-4a78-a5ce-6bcd2c69dda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DC77F1-487A-415F-8F96-81F1C2F5BBB4}">
  <ds:schemaRefs>
    <ds:schemaRef ds:uri="http://schemas.microsoft.com/sharepoint/v3/contenttype/forms"/>
  </ds:schemaRefs>
</ds:datastoreItem>
</file>

<file path=customXml/itemProps2.xml><?xml version="1.0" encoding="utf-8"?>
<ds:datastoreItem xmlns:ds="http://schemas.openxmlformats.org/officeDocument/2006/customXml" ds:itemID="{FE912C05-44E7-4B69-BC21-C9A40CBE3A84}">
  <ds:schemaRefs>
    <ds:schemaRef ds:uri="038dcb88-f654-4a78-a5ce-6bcd2c69dda8"/>
    <ds:schemaRef ds:uri="99e8c345-2d6f-4386-acba-cdcb9ca485e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AD21AA6-8D4D-4CCF-BFC2-E762F29A1568}">
  <ds:schemaRefs>
    <ds:schemaRef ds:uri="038dcb88-f654-4a78-a5ce-6bcd2c69dda8"/>
    <ds:schemaRef ds:uri="99e8c345-2d6f-4386-acba-cdcb9ca485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14</Slides>
  <Notes>14</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East Lancs Hospitals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Counsell Corren (ELHT) Communication &amp; Marketing</dc:creator>
  <cp:revision>4</cp:revision>
  <dcterms:created xsi:type="dcterms:W3CDTF">2020-07-21T14:40:14Z</dcterms:created>
  <dcterms:modified xsi:type="dcterms:W3CDTF">2026-05-21T12:17:05Z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0x010100762C5B1B23E55940BF7C383FF0A02277</vt:lpwstr>
  </property>
</Properties>
</file>