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8" r:id="rId5"/>
    <p:sldId id="257" r:id="rId6"/>
  </p:sldIdLst>
  <p:sldSz cx="21383625"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1 - Templates" id="{A3E82965-FB9A-4F4D-A04A-28A904C5DEA4}">
          <p14:sldIdLst>
            <p14:sldId id="258"/>
            <p14:sldId id="257"/>
          </p14:sldIdLst>
        </p14:section>
      </p14:sectionLst>
    </p:ext>
    <p:ext uri="{EFAFB233-063F-42B5-8137-9DF3F51BA10A}">
      <p15:sldGuideLst xmlns:p15="http://schemas.microsoft.com/office/powerpoint/2012/main">
        <p15:guide id="1" orient="horz" pos="18698" userDrawn="1">
          <p15:clr>
            <a:srgbClr val="A4A3A4"/>
          </p15:clr>
        </p15:guide>
        <p15:guide id="2" pos="385" userDrawn="1">
          <p15:clr>
            <a:srgbClr val="A4A3A4"/>
          </p15:clr>
        </p15:guide>
        <p15:guide id="3" pos="13085" userDrawn="1">
          <p15:clr>
            <a:srgbClr val="A4A3A4"/>
          </p15:clr>
        </p15:guide>
        <p15:guide id="4" orient="horz" pos="37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A4F2"/>
    <a:srgbClr val="001F4D"/>
    <a:srgbClr val="0061F0"/>
    <a:srgbClr val="E8EDEE"/>
    <a:srgbClr val="04BF33"/>
    <a:srgbClr val="F254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35" autoAdjust="0"/>
  </p:normalViewPr>
  <p:slideViewPr>
    <p:cSldViewPr snapToGrid="0">
      <p:cViewPr>
        <p:scale>
          <a:sx n="50" d="100"/>
          <a:sy n="50" d="100"/>
        </p:scale>
        <p:origin x="219" y="-4734"/>
      </p:cViewPr>
      <p:guideLst>
        <p:guide orient="horz" pos="18698"/>
        <p:guide pos="385"/>
        <p:guide pos="13085"/>
        <p:guide orient="horz" pos="37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urray" userId="16ca7b43-2329-48bd-b457-57bb63fe4883" providerId="ADAL" clId="{892D3067-7CC5-46ED-9E49-BD6E61BB0FF5}"/>
    <pc:docChg chg="undo custSel modSld">
      <pc:chgData name="Karen Murray" userId="16ca7b43-2329-48bd-b457-57bb63fe4883" providerId="ADAL" clId="{892D3067-7CC5-46ED-9E49-BD6E61BB0FF5}" dt="2026-07-14T15:23:17.955" v="122" actId="313"/>
      <pc:docMkLst>
        <pc:docMk/>
      </pc:docMkLst>
      <pc:sldChg chg="modSp mod">
        <pc:chgData name="Karen Murray" userId="16ca7b43-2329-48bd-b457-57bb63fe4883" providerId="ADAL" clId="{892D3067-7CC5-46ED-9E49-BD6E61BB0FF5}" dt="2026-07-14T15:23:17.955" v="122" actId="313"/>
        <pc:sldMkLst>
          <pc:docMk/>
          <pc:sldMk cId="4157150524" sldId="257"/>
        </pc:sldMkLst>
        <pc:graphicFrameChg chg="mod modGraphic">
          <ac:chgData name="Karen Murray" userId="16ca7b43-2329-48bd-b457-57bb63fe4883" providerId="ADAL" clId="{892D3067-7CC5-46ED-9E49-BD6E61BB0FF5}" dt="2026-07-14T15:23:17.955" v="122" actId="313"/>
          <ac:graphicFrameMkLst>
            <pc:docMk/>
            <pc:sldMk cId="4157150524" sldId="257"/>
            <ac:graphicFrameMk id="2" creationId="{5F7B0FF5-AEAF-ACF4-AB95-57FFC6AA6C31}"/>
          </ac:graphicFrameMkLst>
        </pc:graphicFrameChg>
      </pc:sldChg>
      <pc:sldChg chg="modSp mod">
        <pc:chgData name="Karen Murray" userId="16ca7b43-2329-48bd-b457-57bb63fe4883" providerId="ADAL" clId="{892D3067-7CC5-46ED-9E49-BD6E61BB0FF5}" dt="2026-07-14T10:10:08.111" v="121" actId="5793"/>
        <pc:sldMkLst>
          <pc:docMk/>
          <pc:sldMk cId="1557073385" sldId="258"/>
        </pc:sldMkLst>
        <pc:spChg chg="mod">
          <ac:chgData name="Karen Murray" userId="16ca7b43-2329-48bd-b457-57bb63fe4883" providerId="ADAL" clId="{892D3067-7CC5-46ED-9E49-BD6E61BB0FF5}" dt="2026-07-14T10:10:08.111" v="121" actId="5793"/>
          <ac:spMkLst>
            <pc:docMk/>
            <pc:sldMk cId="1557073385" sldId="258"/>
            <ac:spMk id="8" creationId="{7FDA72DF-2935-ADA7-70DC-15C84C5CDEE0}"/>
          </ac:spMkLst>
        </pc:spChg>
        <pc:spChg chg="mod">
          <ac:chgData name="Karen Murray" userId="16ca7b43-2329-48bd-b457-57bb63fe4883" providerId="ADAL" clId="{892D3067-7CC5-46ED-9E49-BD6E61BB0FF5}" dt="2026-07-13T14:25:29.296" v="32" actId="20577"/>
          <ac:spMkLst>
            <pc:docMk/>
            <pc:sldMk cId="1557073385" sldId="258"/>
            <ac:spMk id="47" creationId="{469BFC7D-B982-4AC3-5920-A8D9D5EDE59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en-US"/>
              <a:t>Click to edit Master title style</a:t>
            </a:r>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n-US"/>
              <a:t>Click to edit Master subtitle style</a:t>
            </a:r>
          </a:p>
        </p:txBody>
      </p:sp>
      <p:sp>
        <p:nvSpPr>
          <p:cNvPr id="4" name="Date Placeholder 3"/>
          <p:cNvSpPr>
            <a:spLocks noGrp="1"/>
          </p:cNvSpPr>
          <p:nvPr>
            <p:ph type="dt" sz="half" idx="10"/>
          </p:nvPr>
        </p:nvSpPr>
        <p:spPr/>
        <p:txBody>
          <a:bodyPr/>
          <a:lstStyle/>
          <a:p>
            <a:fld id="{AA496E1B-90CD-42C0-A6AD-CF2EF3CEE89E}" type="datetimeFigureOut">
              <a:rPr lang="en-GB" smtClean="0"/>
              <a:t>13/07/2026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232670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496E1B-90CD-42C0-A6AD-CF2EF3CEE89E}" type="datetimeFigureOut">
              <a:rPr lang="en-GB" smtClean="0"/>
              <a:t>13/07/2026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363276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496E1B-90CD-42C0-A6AD-CF2EF3CEE89E}" type="datetimeFigureOut">
              <a:rPr lang="en-GB" smtClean="0"/>
              <a:t>13/07/2026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2348845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496E1B-90CD-42C0-A6AD-CF2EF3CEE89E}" type="datetimeFigureOut">
              <a:rPr lang="en-GB" smtClean="0"/>
              <a:t>13/07/2026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294442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en-US"/>
              <a:t>Click to edit Master title style</a:t>
            </a:r>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tint val="82000"/>
                  </a:schemeClr>
                </a:solidFill>
              </a:defRPr>
            </a:lvl1pPr>
            <a:lvl2pPr marL="1069162" indent="0">
              <a:buNone/>
              <a:defRPr sz="4677">
                <a:solidFill>
                  <a:schemeClr val="tx1">
                    <a:tint val="82000"/>
                  </a:schemeClr>
                </a:solidFill>
              </a:defRPr>
            </a:lvl2pPr>
            <a:lvl3pPr marL="2138324" indent="0">
              <a:buNone/>
              <a:defRPr sz="4209">
                <a:solidFill>
                  <a:schemeClr val="tx1">
                    <a:tint val="82000"/>
                  </a:schemeClr>
                </a:solidFill>
              </a:defRPr>
            </a:lvl3pPr>
            <a:lvl4pPr marL="3207487" indent="0">
              <a:buNone/>
              <a:defRPr sz="3742">
                <a:solidFill>
                  <a:schemeClr val="tx1">
                    <a:tint val="82000"/>
                  </a:schemeClr>
                </a:solidFill>
              </a:defRPr>
            </a:lvl4pPr>
            <a:lvl5pPr marL="4276649" indent="0">
              <a:buNone/>
              <a:defRPr sz="3742">
                <a:solidFill>
                  <a:schemeClr val="tx1">
                    <a:tint val="82000"/>
                  </a:schemeClr>
                </a:solidFill>
              </a:defRPr>
            </a:lvl5pPr>
            <a:lvl6pPr marL="5345811" indent="0">
              <a:buNone/>
              <a:defRPr sz="3742">
                <a:solidFill>
                  <a:schemeClr val="tx1">
                    <a:tint val="82000"/>
                  </a:schemeClr>
                </a:solidFill>
              </a:defRPr>
            </a:lvl6pPr>
            <a:lvl7pPr marL="6414973" indent="0">
              <a:buNone/>
              <a:defRPr sz="3742">
                <a:solidFill>
                  <a:schemeClr val="tx1">
                    <a:tint val="82000"/>
                  </a:schemeClr>
                </a:solidFill>
              </a:defRPr>
            </a:lvl7pPr>
            <a:lvl8pPr marL="7484135" indent="0">
              <a:buNone/>
              <a:defRPr sz="3742">
                <a:solidFill>
                  <a:schemeClr val="tx1">
                    <a:tint val="82000"/>
                  </a:schemeClr>
                </a:solidFill>
              </a:defRPr>
            </a:lvl8pPr>
            <a:lvl9pPr marL="8553298" indent="0">
              <a:buNone/>
              <a:defRPr sz="3742">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496E1B-90CD-42C0-A6AD-CF2EF3CEE89E}" type="datetimeFigureOut">
              <a:rPr lang="en-GB" smtClean="0"/>
              <a:t>13/07/2026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3330072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70124" y="8059374"/>
            <a:ext cx="9088041"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25460" y="8059374"/>
            <a:ext cx="9088041"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496E1B-90CD-42C0-A6AD-CF2EF3CEE89E}" type="datetimeFigureOut">
              <a:rPr lang="en-GB" smtClean="0"/>
              <a:t>13/07/2026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2581572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en-US"/>
              <a:t>Click to edit Master title style</a:t>
            </a:r>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4" name="Content Placeholder 3"/>
          <p:cNvSpPr>
            <a:spLocks noGrp="1"/>
          </p:cNvSpPr>
          <p:nvPr>
            <p:ph sz="half" idx="2"/>
          </p:nvPr>
        </p:nvSpPr>
        <p:spPr>
          <a:xfrm>
            <a:off x="1472912" y="11058863"/>
            <a:ext cx="9046274"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6" name="Content Placeholder 5"/>
          <p:cNvSpPr>
            <a:spLocks noGrp="1"/>
          </p:cNvSpPr>
          <p:nvPr>
            <p:ph sz="quarter" idx="4"/>
          </p:nvPr>
        </p:nvSpPr>
        <p:spPr>
          <a:xfrm>
            <a:off x="10825461" y="11058863"/>
            <a:ext cx="9090826"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496E1B-90CD-42C0-A6AD-CF2EF3CEE89E}" type="datetimeFigureOut">
              <a:rPr lang="en-GB" smtClean="0"/>
              <a:t>13/07/2026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342502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496E1B-90CD-42C0-A6AD-CF2EF3CEE89E}" type="datetimeFigureOut">
              <a:rPr lang="en-GB" smtClean="0"/>
              <a:t>13/07/2026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187247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496E1B-90CD-42C0-A6AD-CF2EF3CEE89E}" type="datetimeFigureOut">
              <a:rPr lang="en-GB" smtClean="0"/>
              <a:t>13/07/2026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286856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Click to edit Master text styles</a:t>
            </a:r>
          </a:p>
        </p:txBody>
      </p:sp>
      <p:sp>
        <p:nvSpPr>
          <p:cNvPr id="5" name="Date Placeholder 4"/>
          <p:cNvSpPr>
            <a:spLocks noGrp="1"/>
          </p:cNvSpPr>
          <p:nvPr>
            <p:ph type="dt" sz="half" idx="10"/>
          </p:nvPr>
        </p:nvSpPr>
        <p:spPr/>
        <p:txBody>
          <a:bodyPr/>
          <a:lstStyle/>
          <a:p>
            <a:fld id="{AA496E1B-90CD-42C0-A6AD-CF2EF3CEE89E}" type="datetimeFigureOut">
              <a:rPr lang="en-GB" smtClean="0"/>
              <a:t>13/07/2026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2569687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Click to edit Master text styles</a:t>
            </a:r>
          </a:p>
        </p:txBody>
      </p:sp>
      <p:sp>
        <p:nvSpPr>
          <p:cNvPr id="5" name="Date Placeholder 4"/>
          <p:cNvSpPr>
            <a:spLocks noGrp="1"/>
          </p:cNvSpPr>
          <p:nvPr>
            <p:ph type="dt" sz="half" idx="10"/>
          </p:nvPr>
        </p:nvSpPr>
        <p:spPr/>
        <p:txBody>
          <a:bodyPr/>
          <a:lstStyle/>
          <a:p>
            <a:fld id="{AA496E1B-90CD-42C0-A6AD-CF2EF3CEE89E}" type="datetimeFigureOut">
              <a:rPr lang="en-GB" smtClean="0"/>
              <a:t>13/07/2026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CD3C58-7DE5-4671-BA7C-F58CFD132650}" type="slidenum">
              <a:rPr lang="en-GB" smtClean="0"/>
              <a:t>‹#›</a:t>
            </a:fld>
            <a:endParaRPr lang="en-GB"/>
          </a:p>
        </p:txBody>
      </p:sp>
    </p:spTree>
    <p:extLst>
      <p:ext uri="{BB962C8B-B14F-4D97-AF65-F5344CB8AC3E}">
        <p14:creationId xmlns:p14="http://schemas.microsoft.com/office/powerpoint/2010/main" val="1114878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82000"/>
                  </a:schemeClr>
                </a:solidFill>
              </a:defRPr>
            </a:lvl1pPr>
          </a:lstStyle>
          <a:p>
            <a:fld id="{AA496E1B-90CD-42C0-A6AD-CF2EF3CEE89E}" type="datetimeFigureOut">
              <a:rPr lang="en-GB" smtClean="0"/>
              <a:t>13/07/2026</a:t>
            </a:fld>
            <a:endParaRPr lang="en-GB"/>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82000"/>
                  </a:schemeClr>
                </a:solidFill>
              </a:defRPr>
            </a:lvl1pPr>
          </a:lstStyle>
          <a:p>
            <a:fld id="{B4CD3C58-7DE5-4671-BA7C-F58CFD132650}" type="slidenum">
              <a:rPr lang="en-GB" smtClean="0"/>
              <a:t>‹#›</a:t>
            </a:fld>
            <a:endParaRPr lang="en-GB"/>
          </a:p>
        </p:txBody>
      </p:sp>
    </p:spTree>
    <p:extLst>
      <p:ext uri="{BB962C8B-B14F-4D97-AF65-F5344CB8AC3E}">
        <p14:creationId xmlns:p14="http://schemas.microsoft.com/office/powerpoint/2010/main" val="1656547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gmmh.nhs.uk/perinatal-community"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mentalhealthmidwives@stockport.nhs.uk" TargetMode="External"/><Relationship Id="rId3" Type="http://schemas.openxmlformats.org/officeDocument/2006/relationships/image" Target="../media/image2.png"/><Relationship Id="rId7" Type="http://schemas.openxmlformats.org/officeDocument/2006/relationships/hyperlink" Target="mailto:Srh-tr.specialistmhmidwives@nca.nhs.uk"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specialistmhmw@boltonft.nhs.uk" TargetMode="External"/><Relationship Id="rId5" Type="http://schemas.openxmlformats.org/officeDocument/2006/relationships/hyperlink" Target="mailto:SubstanceMH.SpecialistMW@mft.nhs.uk" TargetMode="External"/><Relationship Id="rId10" Type="http://schemas.openxmlformats.org/officeDocument/2006/relationships/hyperlink" Target="mailto:MHmidwife@wwl.nhs.uk" TargetMode="External"/><Relationship Id="rId4" Type="http://schemas.openxmlformats.org/officeDocument/2006/relationships/hyperlink" Target="mailto:Wyth.mhspecialistmws@mft.nhs.uk" TargetMode="External"/><Relationship Id="rId9" Type="http://schemas.openxmlformats.org/officeDocument/2006/relationships/hyperlink" Target="mailto:maternitymentalhealth@tgh.nhs.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A3136-15A2-3B64-2EFE-07EF92ABC7D0}"/>
            </a:ext>
          </a:extLst>
        </p:cNvPr>
        <p:cNvGrpSpPr/>
        <p:nvPr/>
      </p:nvGrpSpPr>
      <p:grpSpPr>
        <a:xfrm>
          <a:off x="0" y="0"/>
          <a:ext cx="0" cy="0"/>
          <a:chOff x="0" y="0"/>
          <a:chExt cx="0" cy="0"/>
        </a:xfrm>
      </p:grpSpPr>
      <p:pic>
        <p:nvPicPr>
          <p:cNvPr id="5" name="Picture 4" descr="A black background with blue and white text&#10;&#10;AI-generated content may be incorrect.">
            <a:extLst>
              <a:ext uri="{FF2B5EF4-FFF2-40B4-BE49-F238E27FC236}">
                <a16:creationId xmlns:a16="http://schemas.microsoft.com/office/drawing/2014/main" id="{0D0BD7D8-F0E2-BAAA-D03E-A6D0F4297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2993" y="632243"/>
            <a:ext cx="3083139" cy="1463118"/>
          </a:xfrm>
          <a:prstGeom prst="rect">
            <a:avLst/>
          </a:prstGeom>
        </p:spPr>
      </p:pic>
      <p:pic>
        <p:nvPicPr>
          <p:cNvPr id="7" name="Picture 6" descr="A blue sign with white text&#10;&#10;AI-generated content may be incorrect.">
            <a:extLst>
              <a:ext uri="{FF2B5EF4-FFF2-40B4-BE49-F238E27FC236}">
                <a16:creationId xmlns:a16="http://schemas.microsoft.com/office/drawing/2014/main" id="{C048CCE9-7DDF-FCC2-B8E6-631827A389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40730" y="28923916"/>
            <a:ext cx="2654931" cy="807858"/>
          </a:xfrm>
          <a:prstGeom prst="rect">
            <a:avLst/>
          </a:prstGeom>
        </p:spPr>
      </p:pic>
      <p:sp>
        <p:nvSpPr>
          <p:cNvPr id="11" name="TextBox 10">
            <a:extLst>
              <a:ext uri="{FF2B5EF4-FFF2-40B4-BE49-F238E27FC236}">
                <a16:creationId xmlns:a16="http://schemas.microsoft.com/office/drawing/2014/main" id="{16CE7CBC-055F-C15E-9148-55C3B528032E}"/>
              </a:ext>
            </a:extLst>
          </p:cNvPr>
          <p:cNvSpPr txBox="1"/>
          <p:nvPr/>
        </p:nvSpPr>
        <p:spPr>
          <a:xfrm>
            <a:off x="939238" y="7696246"/>
            <a:ext cx="9320864" cy="2904065"/>
          </a:xfrm>
          <a:prstGeom prst="rect">
            <a:avLst/>
          </a:prstGeom>
          <a:noFill/>
        </p:spPr>
        <p:txBody>
          <a:bodyPr wrap="square" rtlCol="0">
            <a:spAutoFit/>
          </a:bodyPr>
          <a:lstStyle/>
          <a:p>
            <a:pPr>
              <a:lnSpc>
                <a:spcPts val="4800"/>
              </a:lnSpc>
              <a:spcAft>
                <a:spcPts val="1200"/>
              </a:spcAft>
            </a:pPr>
            <a:r>
              <a:rPr lang="en-GB" sz="3200" b="1" dirty="0">
                <a:solidFill>
                  <a:srgbClr val="0061F0"/>
                </a:solidFill>
              </a:rPr>
              <a:t>What can help inform my assessment?</a:t>
            </a:r>
          </a:p>
          <a:p>
            <a:pPr marL="457200" indent="-457200">
              <a:lnSpc>
                <a:spcPts val="4200"/>
              </a:lnSpc>
              <a:spcAft>
                <a:spcPts val="1800"/>
              </a:spcAft>
              <a:buFont typeface="Arial" panose="020B0604020202020204" pitchFamily="34" charset="0"/>
              <a:buChar char="•"/>
            </a:pPr>
            <a:r>
              <a:rPr lang="en-GB" sz="2800" dirty="0">
                <a:solidFill>
                  <a:srgbClr val="002060"/>
                </a:solidFill>
              </a:rPr>
              <a:t>Assessing for Perinatal Red Flags (see below).</a:t>
            </a:r>
          </a:p>
          <a:p>
            <a:pPr marL="457200" indent="-457200">
              <a:lnSpc>
                <a:spcPts val="4200"/>
              </a:lnSpc>
              <a:spcAft>
                <a:spcPts val="1800"/>
              </a:spcAft>
              <a:buFont typeface="Arial" panose="020B0604020202020204" pitchFamily="34" charset="0"/>
              <a:buChar char="•"/>
            </a:pPr>
            <a:r>
              <a:rPr lang="en-GB" sz="2800" dirty="0">
                <a:solidFill>
                  <a:srgbClr val="002060"/>
                </a:solidFill>
              </a:rPr>
              <a:t>Observing/discussing bond with baby </a:t>
            </a:r>
          </a:p>
          <a:p>
            <a:pPr marL="457200" indent="-457200">
              <a:lnSpc>
                <a:spcPts val="4200"/>
              </a:lnSpc>
              <a:spcAft>
                <a:spcPts val="1800"/>
              </a:spcAft>
              <a:buFont typeface="Arial" panose="020B0604020202020204" pitchFamily="34" charset="0"/>
              <a:buChar char="•"/>
            </a:pPr>
            <a:r>
              <a:rPr lang="en-GB" sz="2800" dirty="0">
                <a:solidFill>
                  <a:srgbClr val="002060"/>
                </a:solidFill>
              </a:rPr>
              <a:t>Assessing risk to self, to others and risk to infant. </a:t>
            </a:r>
          </a:p>
        </p:txBody>
      </p:sp>
      <p:cxnSp>
        <p:nvCxnSpPr>
          <p:cNvPr id="19" name="Straight Connector 18">
            <a:extLst>
              <a:ext uri="{FF2B5EF4-FFF2-40B4-BE49-F238E27FC236}">
                <a16:creationId xmlns:a16="http://schemas.microsoft.com/office/drawing/2014/main" id="{8404B6F0-EB32-DE76-66BB-0B1502C7E08C}"/>
              </a:ext>
            </a:extLst>
          </p:cNvPr>
          <p:cNvCxnSpPr>
            <a:cxnSpLocks/>
          </p:cNvCxnSpPr>
          <p:nvPr/>
        </p:nvCxnSpPr>
        <p:spPr>
          <a:xfrm>
            <a:off x="10691812" y="5323114"/>
            <a:ext cx="0" cy="24359961"/>
          </a:xfrm>
          <a:prstGeom prst="line">
            <a:avLst/>
          </a:prstGeom>
          <a:ln>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F959814E-041C-D2F2-1102-D36BA28CF980}"/>
              </a:ext>
            </a:extLst>
          </p:cNvPr>
          <p:cNvSpPr txBox="1"/>
          <p:nvPr/>
        </p:nvSpPr>
        <p:spPr>
          <a:xfrm>
            <a:off x="11049052" y="9617520"/>
            <a:ext cx="9224022" cy="9367373"/>
          </a:xfrm>
          <a:prstGeom prst="rect">
            <a:avLst/>
          </a:prstGeom>
          <a:noFill/>
        </p:spPr>
        <p:txBody>
          <a:bodyPr wrap="square" lIns="91440" tIns="45720" rIns="91440" bIns="45720" anchor="t">
            <a:spAutoFit/>
          </a:bodyPr>
          <a:lstStyle/>
          <a:p>
            <a:pPr>
              <a:lnSpc>
                <a:spcPts val="4800"/>
              </a:lnSpc>
              <a:spcAft>
                <a:spcPts val="1800"/>
              </a:spcAft>
            </a:pPr>
            <a:r>
              <a:rPr lang="en-GB" sz="3200" b="1" dirty="0">
                <a:solidFill>
                  <a:srgbClr val="0061F0"/>
                </a:solidFill>
              </a:rPr>
              <a:t>Is this a case for the Specialist Perinatal Service?</a:t>
            </a:r>
            <a:endParaRPr lang="en-US" sz="3200" dirty="0">
              <a:solidFill>
                <a:srgbClr val="0061F0"/>
              </a:solidFill>
            </a:endParaRPr>
          </a:p>
          <a:p>
            <a:pPr>
              <a:lnSpc>
                <a:spcPts val="4200"/>
              </a:lnSpc>
              <a:spcAft>
                <a:spcPts val="1800"/>
              </a:spcAft>
            </a:pPr>
            <a:r>
              <a:rPr lang="en-US" sz="2800" dirty="0">
                <a:solidFill>
                  <a:srgbClr val="002060"/>
                </a:solidFill>
                <a:latin typeface="Aptos"/>
              </a:rPr>
              <a:t>It is the responsibility of the Mental Health Liaison Team to immediately refer any emergency concerns in the perinatal period to the Specialist Perinatal Service. </a:t>
            </a:r>
            <a:endParaRPr lang="en-US" sz="2800" dirty="0">
              <a:solidFill>
                <a:srgbClr val="002060"/>
              </a:solidFill>
              <a:latin typeface="Aptos" panose="020B0004020202020204" pitchFamily="34" charset="0"/>
            </a:endParaRPr>
          </a:p>
          <a:p>
            <a:pPr>
              <a:lnSpc>
                <a:spcPts val="4200"/>
              </a:lnSpc>
              <a:spcAft>
                <a:spcPts val="1800"/>
              </a:spcAft>
            </a:pPr>
            <a:r>
              <a:rPr lang="en-GB" sz="2800" dirty="0">
                <a:solidFill>
                  <a:srgbClr val="001F4D"/>
                </a:solidFill>
                <a:latin typeface="Aptos"/>
              </a:rPr>
              <a:t>Referral Criteria (from a 12-week gestation):</a:t>
            </a:r>
          </a:p>
          <a:p>
            <a:pPr>
              <a:lnSpc>
                <a:spcPts val="4200"/>
              </a:lnSpc>
              <a:spcAft>
                <a:spcPts val="1800"/>
              </a:spcAft>
            </a:pPr>
            <a:r>
              <a:rPr lang="en-GB" sz="2800" b="1" dirty="0">
                <a:solidFill>
                  <a:srgbClr val="001F4D"/>
                </a:solidFill>
                <a:latin typeface="Aptos"/>
              </a:rPr>
              <a:t>Emergency referral</a:t>
            </a:r>
            <a:r>
              <a:rPr lang="en-GB" sz="2800" dirty="0">
                <a:solidFill>
                  <a:srgbClr val="001F4D"/>
                </a:solidFill>
                <a:latin typeface="Aptos"/>
              </a:rPr>
              <a:t>: Severe mental illness with risk (e.g., postpartum psychosis, suicidal ideation with intent, threats to baby).</a:t>
            </a:r>
          </a:p>
          <a:p>
            <a:pPr>
              <a:lnSpc>
                <a:spcPts val="4200"/>
              </a:lnSpc>
              <a:spcAft>
                <a:spcPts val="1800"/>
              </a:spcAft>
            </a:pPr>
            <a:r>
              <a:rPr lang="en-GB" sz="2800" b="1" dirty="0">
                <a:solidFill>
                  <a:srgbClr val="001F4D"/>
                </a:solidFill>
                <a:latin typeface="Aptos"/>
              </a:rPr>
              <a:t>Urgent referral: </a:t>
            </a:r>
            <a:r>
              <a:rPr lang="en-GB" sz="2800" dirty="0">
                <a:solidFill>
                  <a:srgbClr val="001F4D"/>
                </a:solidFill>
                <a:latin typeface="Aptos"/>
              </a:rPr>
              <a:t>Moderate to severe mental health problems impacting mother or parent-infant relationship (e.g., severe depression, anxiety, bipolar disorder, psychotic symptoms).</a:t>
            </a:r>
          </a:p>
          <a:p>
            <a:pPr>
              <a:lnSpc>
                <a:spcPts val="4200"/>
              </a:lnSpc>
              <a:spcAft>
                <a:spcPts val="1800"/>
              </a:spcAft>
            </a:pPr>
            <a:r>
              <a:rPr lang="en-GB" sz="2800" b="1" dirty="0">
                <a:solidFill>
                  <a:srgbClr val="001F4D"/>
                </a:solidFill>
                <a:latin typeface="Aptos"/>
              </a:rPr>
              <a:t>Non-urgent referral: </a:t>
            </a:r>
            <a:r>
              <a:rPr lang="en-GB" sz="2800" dirty="0">
                <a:solidFill>
                  <a:srgbClr val="001F4D"/>
                </a:solidFill>
                <a:latin typeface="Aptos"/>
              </a:rPr>
              <a:t>Moderate mental health concerns or bonding difficulties that require specialist input but are not immediately life-threatening</a:t>
            </a:r>
          </a:p>
        </p:txBody>
      </p:sp>
      <p:sp>
        <p:nvSpPr>
          <p:cNvPr id="8" name="TextBox 7">
            <a:extLst>
              <a:ext uri="{FF2B5EF4-FFF2-40B4-BE49-F238E27FC236}">
                <a16:creationId xmlns:a16="http://schemas.microsoft.com/office/drawing/2014/main" id="{7FDA72DF-2935-ADA7-70DC-15C84C5CDEE0}"/>
              </a:ext>
            </a:extLst>
          </p:cNvPr>
          <p:cNvSpPr txBox="1"/>
          <p:nvPr/>
        </p:nvSpPr>
        <p:spPr>
          <a:xfrm>
            <a:off x="939238" y="5072909"/>
            <a:ext cx="8876919" cy="2339102"/>
          </a:xfrm>
          <a:prstGeom prst="rect">
            <a:avLst/>
          </a:prstGeom>
          <a:noFill/>
        </p:spPr>
        <p:txBody>
          <a:bodyPr wrap="square">
            <a:spAutoFit/>
          </a:bodyPr>
          <a:lstStyle/>
          <a:p>
            <a:pPr>
              <a:lnSpc>
                <a:spcPts val="4800"/>
              </a:lnSpc>
              <a:spcAft>
                <a:spcPts val="1200"/>
              </a:spcAft>
            </a:pPr>
            <a:r>
              <a:rPr lang="en-GB" sz="3200" b="1" dirty="0">
                <a:solidFill>
                  <a:srgbClr val="0061F0"/>
                </a:solidFill>
              </a:rPr>
              <a:t>What is the defined time frame for perinatal mental health? </a:t>
            </a:r>
          </a:p>
          <a:p>
            <a:pPr marL="457200" indent="-457200">
              <a:buFont typeface="Arial" panose="020B0604020202020204" pitchFamily="34" charset="0"/>
              <a:buChar char="•"/>
            </a:pPr>
            <a:r>
              <a:rPr lang="en-GB" sz="2800" dirty="0">
                <a:solidFill>
                  <a:srgbClr val="002060"/>
                </a:solidFill>
                <a:latin typeface="Aptos" panose="020B0004020202020204" pitchFamily="34" charset="0"/>
              </a:rPr>
              <a:t>Conception to infant's first birthday                       </a:t>
            </a:r>
          </a:p>
          <a:p>
            <a:r>
              <a:rPr lang="en-GB" sz="2800" dirty="0">
                <a:solidFill>
                  <a:srgbClr val="002060"/>
                </a:solidFill>
                <a:latin typeface="Aptos" panose="020B0004020202020204" pitchFamily="34" charset="0"/>
              </a:rPr>
              <a:t>    </a:t>
            </a:r>
            <a:r>
              <a:rPr lang="en-GB" sz="2000" dirty="0">
                <a:solidFill>
                  <a:srgbClr val="002060"/>
                </a:solidFill>
                <a:latin typeface="Aptos" panose="020B0004020202020204" pitchFamily="34" charset="0"/>
              </a:rPr>
              <a:t>(with planned phased extension to 15 months and subsequently 2 years).</a:t>
            </a:r>
            <a:endParaRPr lang="en-GB" sz="2800" dirty="0">
              <a:solidFill>
                <a:srgbClr val="002060"/>
              </a:solidFill>
              <a:latin typeface="Aptos" panose="020B0004020202020204" pitchFamily="34" charset="0"/>
            </a:endParaRPr>
          </a:p>
        </p:txBody>
      </p:sp>
      <p:sp>
        <p:nvSpPr>
          <p:cNvPr id="15" name="TextBox 14">
            <a:extLst>
              <a:ext uri="{FF2B5EF4-FFF2-40B4-BE49-F238E27FC236}">
                <a16:creationId xmlns:a16="http://schemas.microsoft.com/office/drawing/2014/main" id="{C93A9406-23BB-74E5-F0F7-9798C987B4B2}"/>
              </a:ext>
            </a:extLst>
          </p:cNvPr>
          <p:cNvSpPr txBox="1"/>
          <p:nvPr/>
        </p:nvSpPr>
        <p:spPr>
          <a:xfrm>
            <a:off x="11049051" y="5072909"/>
            <a:ext cx="8876922" cy="3827394"/>
          </a:xfrm>
          <a:prstGeom prst="rect">
            <a:avLst/>
          </a:prstGeom>
          <a:noFill/>
        </p:spPr>
        <p:txBody>
          <a:bodyPr wrap="square" lIns="91440" tIns="45720" rIns="91440" bIns="45720" anchor="t">
            <a:spAutoFit/>
          </a:bodyPr>
          <a:lstStyle/>
          <a:p>
            <a:pPr>
              <a:lnSpc>
                <a:spcPts val="4800"/>
              </a:lnSpc>
              <a:spcAft>
                <a:spcPts val="1200"/>
              </a:spcAft>
            </a:pPr>
            <a:r>
              <a:rPr lang="en-GB" sz="3200" b="1" dirty="0">
                <a:solidFill>
                  <a:srgbClr val="0061F0"/>
                </a:solidFill>
              </a:rPr>
              <a:t>Who else is part of the care team?</a:t>
            </a:r>
            <a:endParaRPr lang="en-GB" sz="3200" dirty="0">
              <a:solidFill>
                <a:srgbClr val="0061F0"/>
              </a:solidFill>
            </a:endParaRPr>
          </a:p>
          <a:p>
            <a:pPr marL="457200" indent="-457200">
              <a:lnSpc>
                <a:spcPts val="4200"/>
              </a:lnSpc>
              <a:spcAft>
                <a:spcPts val="1200"/>
              </a:spcAft>
              <a:buFont typeface="Arial" panose="020B0604020202020204" pitchFamily="34" charset="0"/>
              <a:buChar char="•"/>
            </a:pPr>
            <a:r>
              <a:rPr lang="en-GB" sz="2800" dirty="0">
                <a:solidFill>
                  <a:srgbClr val="002060"/>
                </a:solidFill>
              </a:rPr>
              <a:t>Midwives and Obstetricians are responsible for the pregnancy up until six weeks (day 42) after the birth.</a:t>
            </a:r>
          </a:p>
          <a:p>
            <a:pPr marL="457200" indent="-457200">
              <a:lnSpc>
                <a:spcPts val="4200"/>
              </a:lnSpc>
              <a:spcAft>
                <a:spcPts val="1200"/>
              </a:spcAft>
              <a:buFont typeface="Arial" panose="020B0604020202020204" pitchFamily="34" charset="0"/>
              <a:buChar char="•"/>
            </a:pPr>
            <a:r>
              <a:rPr lang="en-GB" sz="2800" dirty="0">
                <a:solidFill>
                  <a:srgbClr val="002060"/>
                </a:solidFill>
              </a:rPr>
              <a:t>Health Visitors are involved from around 28 weeks of pregnancy up until the child is age four.</a:t>
            </a:r>
          </a:p>
          <a:p>
            <a:pPr marL="457200" indent="-457200">
              <a:lnSpc>
                <a:spcPts val="4200"/>
              </a:lnSpc>
              <a:spcAft>
                <a:spcPts val="1200"/>
              </a:spcAft>
              <a:buFont typeface="Arial" panose="020B0604020202020204" pitchFamily="34" charset="0"/>
              <a:buChar char="•"/>
            </a:pPr>
            <a:r>
              <a:rPr lang="en-GB" sz="2800" dirty="0">
                <a:solidFill>
                  <a:srgbClr val="002060"/>
                </a:solidFill>
              </a:rPr>
              <a:t>GP’s remain responsible for the family throughout.</a:t>
            </a:r>
          </a:p>
        </p:txBody>
      </p:sp>
      <p:sp>
        <p:nvSpPr>
          <p:cNvPr id="24" name="TextBox 23">
            <a:extLst>
              <a:ext uri="{FF2B5EF4-FFF2-40B4-BE49-F238E27FC236}">
                <a16:creationId xmlns:a16="http://schemas.microsoft.com/office/drawing/2014/main" id="{18F87BE7-68E8-7314-B998-CB748D4978E2}"/>
              </a:ext>
            </a:extLst>
          </p:cNvPr>
          <p:cNvSpPr txBox="1"/>
          <p:nvPr/>
        </p:nvSpPr>
        <p:spPr>
          <a:xfrm>
            <a:off x="939239" y="11063595"/>
            <a:ext cx="9140288" cy="10182980"/>
          </a:xfrm>
          <a:prstGeom prst="rect">
            <a:avLst/>
          </a:prstGeom>
          <a:noFill/>
        </p:spPr>
        <p:txBody>
          <a:bodyPr wrap="square" lIns="91440" tIns="45720" rIns="91440" bIns="45720" anchor="t">
            <a:spAutoFit/>
          </a:bodyPr>
          <a:lstStyle/>
          <a:p>
            <a:pPr>
              <a:lnSpc>
                <a:spcPct val="150000"/>
              </a:lnSpc>
              <a:spcAft>
                <a:spcPts val="1800"/>
              </a:spcAft>
            </a:pPr>
            <a:r>
              <a:rPr lang="en-GB" sz="3200" b="1" dirty="0">
                <a:solidFill>
                  <a:srgbClr val="0061F0"/>
                </a:solidFill>
              </a:rPr>
              <a:t>What are the main lessons learned?</a:t>
            </a:r>
            <a:endParaRPr lang="en-US" sz="3200" b="1" dirty="0">
              <a:solidFill>
                <a:srgbClr val="0061F0"/>
              </a:solidFill>
            </a:endParaRPr>
          </a:p>
          <a:p>
            <a:pPr>
              <a:lnSpc>
                <a:spcPts val="4200"/>
              </a:lnSpc>
              <a:spcAft>
                <a:spcPts val="1800"/>
              </a:spcAft>
            </a:pPr>
            <a:r>
              <a:rPr lang="en-US" sz="2800" b="1" dirty="0">
                <a:solidFill>
                  <a:srgbClr val="002060"/>
                </a:solidFill>
                <a:latin typeface="Aptos"/>
              </a:rPr>
              <a:t>Recognise decline </a:t>
            </a:r>
            <a:r>
              <a:rPr lang="en-US" sz="2800" dirty="0">
                <a:solidFill>
                  <a:srgbClr val="002060"/>
                </a:solidFill>
                <a:latin typeface="Aptos"/>
              </a:rPr>
              <a:t>– Deterioration of mental health in pregnancy or the postnatal period can be extremely rapid.</a:t>
            </a:r>
          </a:p>
          <a:p>
            <a:pPr>
              <a:lnSpc>
                <a:spcPts val="4200"/>
              </a:lnSpc>
              <a:spcAft>
                <a:spcPts val="1800"/>
              </a:spcAft>
            </a:pPr>
            <a:r>
              <a:rPr lang="en-US" sz="2800" dirty="0">
                <a:solidFill>
                  <a:srgbClr val="001F4D"/>
                </a:solidFill>
                <a:latin typeface="Aptos"/>
              </a:rPr>
              <a:t>It is important to:</a:t>
            </a:r>
          </a:p>
          <a:p>
            <a:pPr>
              <a:lnSpc>
                <a:spcPts val="4200"/>
              </a:lnSpc>
              <a:spcAft>
                <a:spcPts val="1800"/>
              </a:spcAft>
            </a:pPr>
            <a:r>
              <a:rPr lang="en-US" sz="2800" b="1" dirty="0" err="1">
                <a:solidFill>
                  <a:srgbClr val="001F4D"/>
                </a:solidFill>
                <a:latin typeface="Aptos"/>
              </a:rPr>
              <a:t>Recognise</a:t>
            </a:r>
            <a:r>
              <a:rPr lang="en-US" sz="2800" b="1" dirty="0">
                <a:solidFill>
                  <a:srgbClr val="001F4D"/>
                </a:solidFill>
                <a:latin typeface="Aptos"/>
              </a:rPr>
              <a:t> and act on ‘red flags’, including</a:t>
            </a:r>
            <a:r>
              <a:rPr lang="en-US" sz="2800" dirty="0">
                <a:solidFill>
                  <a:srgbClr val="001F4D"/>
                </a:solidFill>
                <a:latin typeface="Aptos"/>
              </a:rPr>
              <a:t>:</a:t>
            </a:r>
          </a:p>
          <a:p>
            <a:pPr marL="457200" indent="-457200">
              <a:lnSpc>
                <a:spcPts val="4200"/>
              </a:lnSpc>
              <a:spcAft>
                <a:spcPts val="1200"/>
              </a:spcAft>
              <a:buFont typeface="Arial" panose="020B0604020202020204" pitchFamily="34" charset="0"/>
              <a:buChar char="•"/>
            </a:pPr>
            <a:r>
              <a:rPr lang="en-US" sz="2800" dirty="0">
                <a:solidFill>
                  <a:srgbClr val="001F4D"/>
                </a:solidFill>
                <a:latin typeface="Aptos"/>
              </a:rPr>
              <a:t>Significant change in mental state.</a:t>
            </a:r>
          </a:p>
          <a:p>
            <a:pPr marL="457200" indent="-457200">
              <a:lnSpc>
                <a:spcPts val="4200"/>
              </a:lnSpc>
              <a:spcAft>
                <a:spcPts val="1200"/>
              </a:spcAft>
              <a:buFont typeface="Arial" panose="020B0604020202020204" pitchFamily="34" charset="0"/>
              <a:buChar char="•"/>
            </a:pPr>
            <a:r>
              <a:rPr lang="en-US" sz="2800" dirty="0">
                <a:solidFill>
                  <a:srgbClr val="001F4D"/>
                </a:solidFill>
                <a:latin typeface="Aptos"/>
              </a:rPr>
              <a:t>Emergence of new symptoms.</a:t>
            </a:r>
          </a:p>
          <a:p>
            <a:pPr marL="457200" indent="-457200">
              <a:lnSpc>
                <a:spcPts val="4200"/>
              </a:lnSpc>
              <a:spcAft>
                <a:spcPts val="1200"/>
              </a:spcAft>
              <a:buFont typeface="Arial" panose="020B0604020202020204" pitchFamily="34" charset="0"/>
              <a:buChar char="•"/>
            </a:pPr>
            <a:r>
              <a:rPr lang="en-US" sz="2800" dirty="0">
                <a:solidFill>
                  <a:srgbClr val="001F4D"/>
                </a:solidFill>
                <a:latin typeface="Aptos"/>
              </a:rPr>
              <a:t>Thoughts or acts of violent self-harm.</a:t>
            </a:r>
          </a:p>
          <a:p>
            <a:pPr marL="457200" indent="-457200">
              <a:lnSpc>
                <a:spcPts val="4200"/>
              </a:lnSpc>
              <a:spcAft>
                <a:spcPts val="1200"/>
              </a:spcAft>
              <a:buFont typeface="Arial" panose="020B0604020202020204" pitchFamily="34" charset="0"/>
              <a:buChar char="•"/>
            </a:pPr>
            <a:r>
              <a:rPr lang="en-US" sz="2800" dirty="0">
                <a:solidFill>
                  <a:srgbClr val="001F4D"/>
                </a:solidFill>
                <a:latin typeface="Aptos"/>
              </a:rPr>
              <a:t>Expressions of incompetency as a mother.</a:t>
            </a:r>
          </a:p>
          <a:p>
            <a:pPr marL="457200" indent="-457200">
              <a:lnSpc>
                <a:spcPts val="4200"/>
              </a:lnSpc>
              <a:spcAft>
                <a:spcPts val="1200"/>
              </a:spcAft>
              <a:buFont typeface="Arial" panose="020B0604020202020204" pitchFamily="34" charset="0"/>
              <a:buChar char="•"/>
            </a:pPr>
            <a:r>
              <a:rPr lang="en-US" sz="2800" dirty="0">
                <a:solidFill>
                  <a:srgbClr val="001F4D"/>
                </a:solidFill>
                <a:latin typeface="Aptos"/>
              </a:rPr>
              <a:t>Estrangement from the infant.</a:t>
            </a:r>
          </a:p>
          <a:p>
            <a:pPr marL="457200" indent="-457200">
              <a:lnSpc>
                <a:spcPts val="4200"/>
              </a:lnSpc>
              <a:spcAft>
                <a:spcPts val="1200"/>
              </a:spcAft>
              <a:buFont typeface="Arial" panose="020B0604020202020204" pitchFamily="34" charset="0"/>
              <a:buChar char="•"/>
            </a:pPr>
            <a:r>
              <a:rPr lang="en-US" sz="2800" dirty="0">
                <a:solidFill>
                  <a:srgbClr val="001F4D"/>
                </a:solidFill>
                <a:latin typeface="Aptos"/>
              </a:rPr>
              <a:t>Infant separation due to a Child Protection Order or the introduction/increase of social care involvement.</a:t>
            </a:r>
          </a:p>
          <a:p>
            <a:pPr>
              <a:lnSpc>
                <a:spcPts val="4200"/>
              </a:lnSpc>
              <a:spcAft>
                <a:spcPts val="1800"/>
              </a:spcAft>
            </a:pPr>
            <a:r>
              <a:rPr lang="en-US" sz="2800" dirty="0">
                <a:solidFill>
                  <a:srgbClr val="001F4D"/>
                </a:solidFill>
                <a:latin typeface="Aptos"/>
              </a:rPr>
              <a:t>These symptoms must not be underestimated. Should prompt early review, urgent assessment, and intervention.</a:t>
            </a:r>
            <a:r>
              <a:rPr lang="en-GB" sz="2800" dirty="0">
                <a:solidFill>
                  <a:srgbClr val="001F4D"/>
                </a:solidFill>
                <a:latin typeface="Aptos"/>
              </a:rPr>
              <a:t>  (MBRRACE, 2025)</a:t>
            </a:r>
            <a:endParaRPr lang="en-GB" sz="1200" dirty="0">
              <a:solidFill>
                <a:srgbClr val="001F4D"/>
              </a:solidFill>
              <a:latin typeface="Aptos"/>
            </a:endParaRPr>
          </a:p>
        </p:txBody>
      </p:sp>
      <p:cxnSp>
        <p:nvCxnSpPr>
          <p:cNvPr id="28" name="Straight Connector 27">
            <a:extLst>
              <a:ext uri="{FF2B5EF4-FFF2-40B4-BE49-F238E27FC236}">
                <a16:creationId xmlns:a16="http://schemas.microsoft.com/office/drawing/2014/main" id="{9701ABB6-2BDB-8E12-76A7-FB58EF9A30A2}"/>
              </a:ext>
            </a:extLst>
          </p:cNvPr>
          <p:cNvCxnSpPr>
            <a:cxnSpLocks/>
          </p:cNvCxnSpPr>
          <p:nvPr/>
        </p:nvCxnSpPr>
        <p:spPr>
          <a:xfrm>
            <a:off x="939238" y="7494045"/>
            <a:ext cx="9205004" cy="0"/>
          </a:xfrm>
          <a:prstGeom prst="line">
            <a:avLst/>
          </a:prstGeom>
          <a:ln>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79203328-0972-6A91-C1DB-D5BC0BA68B87}"/>
              </a:ext>
            </a:extLst>
          </p:cNvPr>
          <p:cNvSpPr txBox="1"/>
          <p:nvPr/>
        </p:nvSpPr>
        <p:spPr>
          <a:xfrm>
            <a:off x="11049051" y="19215269"/>
            <a:ext cx="9224023" cy="3719673"/>
          </a:xfrm>
          <a:prstGeom prst="rect">
            <a:avLst/>
          </a:prstGeom>
          <a:noFill/>
        </p:spPr>
        <p:txBody>
          <a:bodyPr wrap="square">
            <a:spAutoFit/>
          </a:bodyPr>
          <a:lstStyle/>
          <a:p>
            <a:pPr>
              <a:lnSpc>
                <a:spcPct val="150000"/>
              </a:lnSpc>
              <a:spcAft>
                <a:spcPts val="1800"/>
              </a:spcAft>
            </a:pPr>
            <a:r>
              <a:rPr lang="en-GB" sz="3200" b="1" dirty="0">
                <a:solidFill>
                  <a:srgbClr val="0061F0"/>
                </a:solidFill>
              </a:rPr>
              <a:t>What about their Outreach Team?</a:t>
            </a:r>
            <a:endParaRPr lang="en-US" sz="3200" dirty="0">
              <a:solidFill>
                <a:srgbClr val="0061F0"/>
              </a:solidFill>
            </a:endParaRPr>
          </a:p>
          <a:p>
            <a:pPr>
              <a:lnSpc>
                <a:spcPts val="4200"/>
              </a:lnSpc>
              <a:spcAft>
                <a:spcPts val="1800"/>
              </a:spcAft>
            </a:pPr>
            <a:r>
              <a:rPr lang="en-US" sz="2800" dirty="0">
                <a:solidFill>
                  <a:srgbClr val="002060"/>
                </a:solidFill>
                <a:latin typeface="Aptos" panose="020B0004020202020204" pitchFamily="34" charset="0"/>
              </a:rPr>
              <a:t>This limited start-up service is available Monday to Friday, 9am to 5pm, offering advice on emergencies, risk checks, admission decisions, discharge planning, Mother and Baby Unit assessment, liaison, medication guidance, brief interventions, and staff training.</a:t>
            </a:r>
          </a:p>
        </p:txBody>
      </p:sp>
      <p:cxnSp>
        <p:nvCxnSpPr>
          <p:cNvPr id="39" name="Straight Connector 38">
            <a:extLst>
              <a:ext uri="{FF2B5EF4-FFF2-40B4-BE49-F238E27FC236}">
                <a16:creationId xmlns:a16="http://schemas.microsoft.com/office/drawing/2014/main" id="{34AEC150-F6E6-B645-AA18-E8DD546A6FAB}"/>
              </a:ext>
            </a:extLst>
          </p:cNvPr>
          <p:cNvCxnSpPr>
            <a:cxnSpLocks/>
          </p:cNvCxnSpPr>
          <p:nvPr/>
        </p:nvCxnSpPr>
        <p:spPr>
          <a:xfrm>
            <a:off x="11049051" y="23309939"/>
            <a:ext cx="9240296" cy="0"/>
          </a:xfrm>
          <a:prstGeom prst="line">
            <a:avLst/>
          </a:prstGeom>
          <a:ln>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A5707E12-F22C-518A-DD91-FA1D5E1AB459}"/>
              </a:ext>
            </a:extLst>
          </p:cNvPr>
          <p:cNvCxnSpPr>
            <a:cxnSpLocks/>
          </p:cNvCxnSpPr>
          <p:nvPr/>
        </p:nvCxnSpPr>
        <p:spPr>
          <a:xfrm>
            <a:off x="11049051" y="9286134"/>
            <a:ext cx="9300702" cy="0"/>
          </a:xfrm>
          <a:prstGeom prst="line">
            <a:avLst/>
          </a:prstGeom>
          <a:ln>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75900B45-0B31-736A-9D6C-92E134890FF8}"/>
              </a:ext>
            </a:extLst>
          </p:cNvPr>
          <p:cNvSpPr txBox="1"/>
          <p:nvPr/>
        </p:nvSpPr>
        <p:spPr>
          <a:xfrm>
            <a:off x="939238" y="25321046"/>
            <a:ext cx="9140288" cy="2873287"/>
          </a:xfrm>
          <a:prstGeom prst="rect">
            <a:avLst/>
          </a:prstGeom>
          <a:noFill/>
        </p:spPr>
        <p:txBody>
          <a:bodyPr wrap="square">
            <a:spAutoFit/>
          </a:bodyPr>
          <a:lstStyle/>
          <a:p>
            <a:pPr>
              <a:lnSpc>
                <a:spcPct val="150000"/>
              </a:lnSpc>
              <a:spcAft>
                <a:spcPts val="1800"/>
              </a:spcAft>
            </a:pPr>
            <a:r>
              <a:rPr lang="en-GB" sz="3200" b="1" dirty="0">
                <a:solidFill>
                  <a:srgbClr val="0061F0"/>
                </a:solidFill>
              </a:rPr>
              <a:t>Who do I need to inform in Maternity?</a:t>
            </a:r>
            <a:endParaRPr lang="en-GB" sz="3200" dirty="0">
              <a:solidFill>
                <a:srgbClr val="0061F0"/>
              </a:solidFill>
            </a:endParaRPr>
          </a:p>
          <a:p>
            <a:pPr marL="457200" indent="-457200">
              <a:lnSpc>
                <a:spcPts val="4200"/>
              </a:lnSpc>
              <a:spcAft>
                <a:spcPts val="1800"/>
              </a:spcAft>
              <a:buFont typeface="Arial" panose="020B0604020202020204" pitchFamily="34" charset="0"/>
              <a:buChar char="•"/>
            </a:pPr>
            <a:r>
              <a:rPr lang="en-GB" sz="2800" b="1" dirty="0">
                <a:solidFill>
                  <a:srgbClr val="001F4D"/>
                </a:solidFill>
                <a:latin typeface="Aptos" panose="020B0004020202020204" pitchFamily="34" charset="0"/>
              </a:rPr>
              <a:t>Step 1 </a:t>
            </a:r>
            <a:r>
              <a:rPr lang="en-GB" sz="2800" dirty="0">
                <a:solidFill>
                  <a:srgbClr val="001F4D"/>
                </a:solidFill>
                <a:latin typeface="Aptos" panose="020B0004020202020204" pitchFamily="34" charset="0"/>
              </a:rPr>
              <a:t>- Maternity Bleep Holder: </a:t>
            </a:r>
            <a:r>
              <a:rPr lang="en-GB" sz="2800" b="1" dirty="0">
                <a:solidFill>
                  <a:srgbClr val="001F4D"/>
                </a:solidFill>
                <a:latin typeface="Aptos" panose="020B0004020202020204" pitchFamily="34" charset="0"/>
              </a:rPr>
              <a:t>Call:</a:t>
            </a:r>
            <a:r>
              <a:rPr lang="en-GB" sz="2800" dirty="0">
                <a:solidFill>
                  <a:srgbClr val="001F4D"/>
                </a:solidFill>
                <a:latin typeface="Aptos" panose="020B0004020202020204" pitchFamily="34" charset="0"/>
              </a:rPr>
              <a:t> XXXX</a:t>
            </a:r>
          </a:p>
          <a:p>
            <a:pPr marL="457200" indent="-457200">
              <a:lnSpc>
                <a:spcPts val="4200"/>
              </a:lnSpc>
              <a:spcAft>
                <a:spcPts val="1800"/>
              </a:spcAft>
              <a:buFont typeface="Arial" panose="020B0604020202020204" pitchFamily="34" charset="0"/>
              <a:buChar char="•"/>
            </a:pPr>
            <a:r>
              <a:rPr lang="en-GB" sz="2800" b="1" dirty="0">
                <a:solidFill>
                  <a:srgbClr val="001F4D"/>
                </a:solidFill>
                <a:latin typeface="Aptos" panose="020B0004020202020204" pitchFamily="34" charset="0"/>
              </a:rPr>
              <a:t>Step 2 </a:t>
            </a:r>
            <a:r>
              <a:rPr lang="en-GB" sz="2800" dirty="0">
                <a:solidFill>
                  <a:srgbClr val="001F4D"/>
                </a:solidFill>
                <a:latin typeface="Aptos" panose="020B0004020202020204" pitchFamily="34" charset="0"/>
              </a:rPr>
              <a:t>- Specialist Midwives for Mental Health                            </a:t>
            </a:r>
            <a:r>
              <a:rPr lang="en-GB" sz="2800" b="1" dirty="0">
                <a:solidFill>
                  <a:srgbClr val="001F4D"/>
                </a:solidFill>
                <a:latin typeface="Aptos" panose="020B0004020202020204" pitchFamily="34" charset="0"/>
              </a:rPr>
              <a:t>Call: </a:t>
            </a:r>
            <a:r>
              <a:rPr lang="en-GB" sz="2800" dirty="0">
                <a:solidFill>
                  <a:srgbClr val="001F4D"/>
                </a:solidFill>
                <a:latin typeface="Aptos" panose="020B0004020202020204" pitchFamily="34" charset="0"/>
              </a:rPr>
              <a:t>XXX or </a:t>
            </a:r>
            <a:r>
              <a:rPr lang="en-GB" sz="2800" b="1" dirty="0">
                <a:solidFill>
                  <a:srgbClr val="001F4D"/>
                </a:solidFill>
                <a:latin typeface="Aptos" panose="020B0004020202020204" pitchFamily="34" charset="0"/>
              </a:rPr>
              <a:t>email: </a:t>
            </a:r>
            <a:r>
              <a:rPr lang="en-GB" sz="2800" dirty="0">
                <a:solidFill>
                  <a:srgbClr val="001F4D"/>
                </a:solidFill>
                <a:latin typeface="Aptos" panose="020B0004020202020204" pitchFamily="34" charset="0"/>
              </a:rPr>
              <a:t>XXXX</a:t>
            </a:r>
          </a:p>
        </p:txBody>
      </p:sp>
      <p:sp>
        <p:nvSpPr>
          <p:cNvPr id="47" name="TextBox 46">
            <a:extLst>
              <a:ext uri="{FF2B5EF4-FFF2-40B4-BE49-F238E27FC236}">
                <a16:creationId xmlns:a16="http://schemas.microsoft.com/office/drawing/2014/main" id="{469BFC7D-B982-4AC3-5920-A8D9D5EDE594}"/>
              </a:ext>
            </a:extLst>
          </p:cNvPr>
          <p:cNvSpPr txBox="1"/>
          <p:nvPr/>
        </p:nvSpPr>
        <p:spPr>
          <a:xfrm>
            <a:off x="11049051" y="23588442"/>
            <a:ext cx="9300702" cy="4719946"/>
          </a:xfrm>
          <a:prstGeom prst="rect">
            <a:avLst/>
          </a:prstGeom>
          <a:noFill/>
        </p:spPr>
        <p:txBody>
          <a:bodyPr wrap="square" lIns="91440" tIns="45720" rIns="91440" bIns="45720" anchor="t">
            <a:spAutoFit/>
          </a:bodyPr>
          <a:lstStyle/>
          <a:p>
            <a:pPr>
              <a:lnSpc>
                <a:spcPct val="150000"/>
              </a:lnSpc>
              <a:spcAft>
                <a:spcPts val="1800"/>
              </a:spcAft>
            </a:pPr>
            <a:r>
              <a:rPr lang="en-GB" sz="3200" b="1" dirty="0">
                <a:solidFill>
                  <a:srgbClr val="0061F0"/>
                </a:solidFill>
              </a:rPr>
              <a:t>How do I refer?</a:t>
            </a:r>
            <a:endParaRPr lang="en-GB" sz="3200" dirty="0">
              <a:solidFill>
                <a:srgbClr val="0061F0"/>
              </a:solidFill>
            </a:endParaRPr>
          </a:p>
          <a:p>
            <a:pPr>
              <a:lnSpc>
                <a:spcPts val="4200"/>
              </a:lnSpc>
              <a:spcAft>
                <a:spcPts val="1800"/>
              </a:spcAft>
            </a:pPr>
            <a:r>
              <a:rPr lang="en-GB" sz="2800" dirty="0">
                <a:solidFill>
                  <a:srgbClr val="002060"/>
                </a:solidFill>
                <a:latin typeface="Aptos"/>
              </a:rPr>
              <a:t>Follow the instructions on the GMMH website: </a:t>
            </a:r>
            <a:r>
              <a:rPr lang="en-GB" sz="2800" dirty="0">
                <a:solidFill>
                  <a:srgbClr val="001F4D"/>
                </a:solidFill>
                <a:latin typeface="Aptos"/>
                <a:hlinkClick r:id="rId4">
                  <a:extLst>
                    <a:ext uri="{A12FA001-AC4F-418D-AE19-62706E023703}">
                      <ahyp:hlinkClr xmlns:ahyp="http://schemas.microsoft.com/office/drawing/2018/hyperlinkcolor" val="tx"/>
                    </a:ext>
                  </a:extLst>
                </a:hlinkClick>
              </a:rPr>
              <a:t>https://www.gmmh.nhs.uk/perinatal-community</a:t>
            </a:r>
            <a:r>
              <a:rPr lang="en-GB" sz="2800" dirty="0">
                <a:solidFill>
                  <a:srgbClr val="001F4D"/>
                </a:solidFill>
                <a:latin typeface="Aptos"/>
              </a:rPr>
              <a:t>                 </a:t>
            </a:r>
          </a:p>
          <a:p>
            <a:pPr>
              <a:lnSpc>
                <a:spcPts val="4200"/>
              </a:lnSpc>
              <a:spcAft>
                <a:spcPts val="1800"/>
              </a:spcAft>
            </a:pPr>
            <a:r>
              <a:rPr lang="en-GB" sz="2800" b="1" dirty="0">
                <a:solidFill>
                  <a:srgbClr val="001F4D"/>
                </a:solidFill>
                <a:latin typeface="Aptos"/>
              </a:rPr>
              <a:t>Urgent cases</a:t>
            </a:r>
            <a:r>
              <a:rPr lang="en-GB" sz="2800" dirty="0">
                <a:solidFill>
                  <a:srgbClr val="001F4D"/>
                </a:solidFill>
                <a:latin typeface="Aptos"/>
              </a:rPr>
              <a:t>: Following referral form submission, phone for immediate triage on 0161 271 0188                                                                                      </a:t>
            </a:r>
          </a:p>
          <a:p>
            <a:pPr>
              <a:lnSpc>
                <a:spcPts val="4200"/>
              </a:lnSpc>
              <a:spcAft>
                <a:spcPts val="1800"/>
              </a:spcAft>
            </a:pPr>
            <a:r>
              <a:rPr lang="en-US" sz="2800" b="1" dirty="0">
                <a:solidFill>
                  <a:srgbClr val="001F4D"/>
                </a:solidFill>
                <a:latin typeface="Aptos"/>
              </a:rPr>
              <a:t>Out of hours</a:t>
            </a:r>
            <a:r>
              <a:rPr lang="en-US" sz="2800" dirty="0">
                <a:solidFill>
                  <a:srgbClr val="001F4D"/>
                </a:solidFill>
                <a:latin typeface="Aptos"/>
              </a:rPr>
              <a:t>: Contact the Mother and Baby Unit (Andersen Ward) Inpatient Team on 0161 271 0482/0161 291 6828.</a:t>
            </a:r>
            <a:endParaRPr lang="en-GB" sz="2800" dirty="0">
              <a:solidFill>
                <a:srgbClr val="001F4D"/>
              </a:solidFill>
              <a:latin typeface="Aptos"/>
            </a:endParaRPr>
          </a:p>
        </p:txBody>
      </p:sp>
      <p:sp>
        <p:nvSpPr>
          <p:cNvPr id="2" name="Text Placeholder 1">
            <a:extLst>
              <a:ext uri="{FF2B5EF4-FFF2-40B4-BE49-F238E27FC236}">
                <a16:creationId xmlns:a16="http://schemas.microsoft.com/office/drawing/2014/main" id="{A8D80C36-E30D-FE5A-BAA2-3BF154F7907A}"/>
              </a:ext>
            </a:extLst>
          </p:cNvPr>
          <p:cNvSpPr txBox="1">
            <a:spLocks/>
          </p:cNvSpPr>
          <p:nvPr/>
        </p:nvSpPr>
        <p:spPr>
          <a:xfrm>
            <a:off x="987220" y="2570185"/>
            <a:ext cx="18876660" cy="180953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en-US" sz="4800" b="1" dirty="0">
                <a:solidFill>
                  <a:srgbClr val="27A4F2"/>
                </a:solidFill>
              </a:rPr>
              <a:t>Maternity Service Users In Greater Manchester</a:t>
            </a:r>
          </a:p>
          <a:p>
            <a:pPr marL="0" indent="0">
              <a:buNone/>
            </a:pPr>
            <a:r>
              <a:rPr lang="en-US" sz="7200" b="1" dirty="0">
                <a:solidFill>
                  <a:srgbClr val="001F4D"/>
                </a:solidFill>
              </a:rPr>
              <a:t>A contact list for mental health liaison in A&amp;E</a:t>
            </a:r>
            <a:endParaRPr lang="en-US" sz="8000" b="1" dirty="0">
              <a:solidFill>
                <a:srgbClr val="001F4D"/>
              </a:solidFill>
            </a:endParaRPr>
          </a:p>
        </p:txBody>
      </p:sp>
      <p:sp>
        <p:nvSpPr>
          <p:cNvPr id="4" name="Rectangle: Rounded Corners 3">
            <a:extLst>
              <a:ext uri="{FF2B5EF4-FFF2-40B4-BE49-F238E27FC236}">
                <a16:creationId xmlns:a16="http://schemas.microsoft.com/office/drawing/2014/main" id="{6AE5D635-565F-6FBA-0376-9ED180637A30}"/>
              </a:ext>
            </a:extLst>
          </p:cNvPr>
          <p:cNvSpPr/>
          <p:nvPr/>
        </p:nvSpPr>
        <p:spPr>
          <a:xfrm>
            <a:off x="939237" y="21660360"/>
            <a:ext cx="9140285" cy="3246901"/>
          </a:xfrm>
          <a:prstGeom prst="roundRect">
            <a:avLst>
              <a:gd name="adj" fmla="val 5709"/>
            </a:avLst>
          </a:prstGeom>
          <a:solidFill>
            <a:srgbClr val="27A4F2">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7CB6E47D-DC2B-B1F0-52E9-65AD10AEDEB3}"/>
              </a:ext>
            </a:extLst>
          </p:cNvPr>
          <p:cNvSpPr txBox="1"/>
          <p:nvPr/>
        </p:nvSpPr>
        <p:spPr>
          <a:xfrm>
            <a:off x="1393750" y="22044447"/>
            <a:ext cx="8338080" cy="2514343"/>
          </a:xfrm>
          <a:prstGeom prst="rect">
            <a:avLst/>
          </a:prstGeom>
          <a:noFill/>
        </p:spPr>
        <p:txBody>
          <a:bodyPr wrap="square">
            <a:spAutoFit/>
          </a:bodyPr>
          <a:lstStyle/>
          <a:p>
            <a:pPr marL="0" marR="0" lvl="0" indent="0" defTabSz="914400" eaLnBrk="1" fontAlgn="auto" latinLnBrk="0" hangingPunct="1">
              <a:lnSpc>
                <a:spcPts val="4800"/>
              </a:lnSpc>
              <a:spcBef>
                <a:spcPts val="0"/>
              </a:spcBef>
              <a:spcAft>
                <a:spcPts val="0"/>
              </a:spcAft>
              <a:buClrTx/>
              <a:buSzTx/>
              <a:buFontTx/>
              <a:buNone/>
              <a:tabLst/>
              <a:defRPr sz="2400" b="1"/>
            </a:pPr>
            <a:r>
              <a:rPr lang="en-GB" sz="3200" kern="0" dirty="0">
                <a:solidFill>
                  <a:srgbClr val="001F4D"/>
                </a:solidFill>
              </a:rPr>
              <a:t>A Perinatal Mental Health Emergency should receive a psychiatric review within four hours of identification </a:t>
            </a:r>
          </a:p>
          <a:p>
            <a:pPr marL="0" marR="0" lvl="0" indent="0" defTabSz="914400" eaLnBrk="1" fontAlgn="auto" latinLnBrk="0" hangingPunct="1">
              <a:lnSpc>
                <a:spcPts val="4800"/>
              </a:lnSpc>
              <a:spcBef>
                <a:spcPts val="0"/>
              </a:spcBef>
              <a:spcAft>
                <a:spcPts val="0"/>
              </a:spcAft>
              <a:buClrTx/>
              <a:buSzTx/>
              <a:buFontTx/>
              <a:buNone/>
              <a:tabLst/>
              <a:defRPr sz="2400" b="1"/>
            </a:pPr>
            <a:r>
              <a:rPr lang="en-GB" sz="3200" kern="0" dirty="0">
                <a:solidFill>
                  <a:srgbClr val="001F4D"/>
                </a:solidFill>
              </a:rPr>
              <a:t>(NICE, CG192, 2020) </a:t>
            </a:r>
          </a:p>
        </p:txBody>
      </p:sp>
    </p:spTree>
    <p:extLst>
      <p:ext uri="{BB962C8B-B14F-4D97-AF65-F5344CB8AC3E}">
        <p14:creationId xmlns:p14="http://schemas.microsoft.com/office/powerpoint/2010/main" val="1557073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81DD4-5ADF-5E2F-B146-E4E12874D8E4}"/>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0D565E43-DEBF-96E6-8FFD-2627CE9E2FE3}"/>
              </a:ext>
            </a:extLst>
          </p:cNvPr>
          <p:cNvSpPr/>
          <p:nvPr/>
        </p:nvSpPr>
        <p:spPr>
          <a:xfrm>
            <a:off x="-1" y="22907702"/>
            <a:ext cx="21383625" cy="7367511"/>
          </a:xfrm>
          <a:prstGeom prst="roundRect">
            <a:avLst>
              <a:gd name="adj" fmla="val 0"/>
            </a:avLst>
          </a:prstGeom>
          <a:solidFill>
            <a:srgbClr val="27A4F2">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9A38EE8-D644-FDCF-FBEC-48C078E269A7}"/>
              </a:ext>
            </a:extLst>
          </p:cNvPr>
          <p:cNvSpPr txBox="1"/>
          <p:nvPr/>
        </p:nvSpPr>
        <p:spPr>
          <a:xfrm>
            <a:off x="647040" y="23096597"/>
            <a:ext cx="19231188" cy="6858306"/>
          </a:xfrm>
          <a:prstGeom prst="rect">
            <a:avLst/>
          </a:prstGeom>
          <a:noFill/>
          <a:ln w="28575">
            <a:noFill/>
            <a:prstDash val="solid"/>
            <a:extLst>
              <a:ext uri="{C807C97D-BFC1-408E-A445-0C87EB9F89A2}">
                <ask:lineSketchStyleProps xmlns:ask="http://schemas.microsoft.com/office/drawing/2018/sketchyshapes" sd="1362693055">
                  <a:custGeom>
                    <a:avLst/>
                    <a:gdLst>
                      <a:gd name="csX0" fmla="*/ 0 w 19370693"/>
                      <a:gd name="csY0" fmla="*/ 0 h 9542213"/>
                      <a:gd name="csX1" fmla="*/ 691810 w 19370693"/>
                      <a:gd name="csY1" fmla="*/ 0 h 9542213"/>
                      <a:gd name="csX2" fmla="*/ 1577328 w 19370693"/>
                      <a:gd name="csY2" fmla="*/ 0 h 9542213"/>
                      <a:gd name="csX3" fmla="*/ 2269138 w 19370693"/>
                      <a:gd name="csY3" fmla="*/ 0 h 9542213"/>
                      <a:gd name="csX4" fmla="*/ 2573535 w 19370693"/>
                      <a:gd name="csY4" fmla="*/ 0 h 9542213"/>
                      <a:gd name="csX5" fmla="*/ 3071638 w 19370693"/>
                      <a:gd name="csY5" fmla="*/ 0 h 9542213"/>
                      <a:gd name="csX6" fmla="*/ 3182328 w 19370693"/>
                      <a:gd name="csY6" fmla="*/ 0 h 9542213"/>
                      <a:gd name="csX7" fmla="*/ 3293018 w 19370693"/>
                      <a:gd name="csY7" fmla="*/ 0 h 9542213"/>
                      <a:gd name="csX8" fmla="*/ 3984828 w 19370693"/>
                      <a:gd name="csY8" fmla="*/ 0 h 9542213"/>
                      <a:gd name="csX9" fmla="*/ 4482932 w 19370693"/>
                      <a:gd name="csY9" fmla="*/ 0 h 9542213"/>
                      <a:gd name="csX10" fmla="*/ 5174742 w 19370693"/>
                      <a:gd name="csY10" fmla="*/ 0 h 9542213"/>
                      <a:gd name="csX11" fmla="*/ 6060260 w 19370693"/>
                      <a:gd name="csY11" fmla="*/ 0 h 9542213"/>
                      <a:gd name="csX12" fmla="*/ 6170949 w 19370693"/>
                      <a:gd name="csY12" fmla="*/ 0 h 9542213"/>
                      <a:gd name="csX13" fmla="*/ 7250174 w 19370693"/>
                      <a:gd name="csY13" fmla="*/ 0 h 9542213"/>
                      <a:gd name="csX14" fmla="*/ 8329398 w 19370693"/>
                      <a:gd name="csY14" fmla="*/ 0 h 9542213"/>
                      <a:gd name="csX15" fmla="*/ 8440088 w 19370693"/>
                      <a:gd name="csY15" fmla="*/ 0 h 9542213"/>
                      <a:gd name="csX16" fmla="*/ 9519312 w 19370693"/>
                      <a:gd name="csY16" fmla="*/ 0 h 9542213"/>
                      <a:gd name="csX17" fmla="*/ 10598536 w 19370693"/>
                      <a:gd name="csY17" fmla="*/ 0 h 9542213"/>
                      <a:gd name="csX18" fmla="*/ 11484054 w 19370693"/>
                      <a:gd name="csY18" fmla="*/ 0 h 9542213"/>
                      <a:gd name="csX19" fmla="*/ 11594743 w 19370693"/>
                      <a:gd name="csY19" fmla="*/ 0 h 9542213"/>
                      <a:gd name="csX20" fmla="*/ 12286554 w 19370693"/>
                      <a:gd name="csY20" fmla="*/ 0 h 9542213"/>
                      <a:gd name="csX21" fmla="*/ 12978364 w 19370693"/>
                      <a:gd name="csY21" fmla="*/ 0 h 9542213"/>
                      <a:gd name="csX22" fmla="*/ 13282761 w 19370693"/>
                      <a:gd name="csY22" fmla="*/ 0 h 9542213"/>
                      <a:gd name="csX23" fmla="*/ 13393451 w 19370693"/>
                      <a:gd name="csY23" fmla="*/ 0 h 9542213"/>
                      <a:gd name="csX24" fmla="*/ 14472675 w 19370693"/>
                      <a:gd name="csY24" fmla="*/ 0 h 9542213"/>
                      <a:gd name="csX25" fmla="*/ 14777072 w 19370693"/>
                      <a:gd name="csY25" fmla="*/ 0 h 9542213"/>
                      <a:gd name="csX26" fmla="*/ 15275175 w 19370693"/>
                      <a:gd name="csY26" fmla="*/ 0 h 9542213"/>
                      <a:gd name="csX27" fmla="*/ 15579572 w 19370693"/>
                      <a:gd name="csY27" fmla="*/ 0 h 9542213"/>
                      <a:gd name="csX28" fmla="*/ 16077675 w 19370693"/>
                      <a:gd name="csY28" fmla="*/ 0 h 9542213"/>
                      <a:gd name="csX29" fmla="*/ 16188365 w 19370693"/>
                      <a:gd name="csY29" fmla="*/ 0 h 9542213"/>
                      <a:gd name="csX30" fmla="*/ 17073882 w 19370693"/>
                      <a:gd name="csY30" fmla="*/ 0 h 9542213"/>
                      <a:gd name="csX31" fmla="*/ 17571986 w 19370693"/>
                      <a:gd name="csY31" fmla="*/ 0 h 9542213"/>
                      <a:gd name="csX32" fmla="*/ 17682675 w 19370693"/>
                      <a:gd name="csY32" fmla="*/ 0 h 9542213"/>
                      <a:gd name="csX33" fmla="*/ 18568193 w 19370693"/>
                      <a:gd name="csY33" fmla="*/ 0 h 9542213"/>
                      <a:gd name="csX34" fmla="*/ 19370693 w 19370693"/>
                      <a:gd name="csY34" fmla="*/ 0 h 9542213"/>
                      <a:gd name="csX35" fmla="*/ 19370693 w 19370693"/>
                      <a:gd name="csY35" fmla="*/ 395320 h 9542213"/>
                      <a:gd name="csX36" fmla="*/ 19370693 w 19370693"/>
                      <a:gd name="csY36" fmla="*/ 981485 h 9542213"/>
                      <a:gd name="csX37" fmla="*/ 19370693 w 19370693"/>
                      <a:gd name="csY37" fmla="*/ 1472227 h 9542213"/>
                      <a:gd name="csX38" fmla="*/ 19370693 w 19370693"/>
                      <a:gd name="csY38" fmla="*/ 1867547 h 9542213"/>
                      <a:gd name="csX39" fmla="*/ 19370693 w 19370693"/>
                      <a:gd name="csY39" fmla="*/ 2453712 h 9542213"/>
                      <a:gd name="csX40" fmla="*/ 19370693 w 19370693"/>
                      <a:gd name="csY40" fmla="*/ 2849032 h 9542213"/>
                      <a:gd name="csX41" fmla="*/ 19370693 w 19370693"/>
                      <a:gd name="csY41" fmla="*/ 3626041 h 9542213"/>
                      <a:gd name="csX42" fmla="*/ 19370693 w 19370693"/>
                      <a:gd name="csY42" fmla="*/ 4498472 h 9542213"/>
                      <a:gd name="csX43" fmla="*/ 19370693 w 19370693"/>
                      <a:gd name="csY43" fmla="*/ 5180058 h 9542213"/>
                      <a:gd name="csX44" fmla="*/ 19370693 w 19370693"/>
                      <a:gd name="csY44" fmla="*/ 5861645 h 9542213"/>
                      <a:gd name="csX45" fmla="*/ 19370693 w 19370693"/>
                      <a:gd name="csY45" fmla="*/ 6256965 h 9542213"/>
                      <a:gd name="csX46" fmla="*/ 19370693 w 19370693"/>
                      <a:gd name="csY46" fmla="*/ 6652286 h 9542213"/>
                      <a:gd name="csX47" fmla="*/ 19370693 w 19370693"/>
                      <a:gd name="csY47" fmla="*/ 7333872 h 9542213"/>
                      <a:gd name="csX48" fmla="*/ 19370693 w 19370693"/>
                      <a:gd name="csY48" fmla="*/ 8015459 h 9542213"/>
                      <a:gd name="csX49" fmla="*/ 19370693 w 19370693"/>
                      <a:gd name="csY49" fmla="*/ 8410779 h 9542213"/>
                      <a:gd name="csX50" fmla="*/ 19370693 w 19370693"/>
                      <a:gd name="csY50" fmla="*/ 9542213 h 9542213"/>
                      <a:gd name="csX51" fmla="*/ 18872589 w 19370693"/>
                      <a:gd name="csY51" fmla="*/ 9542213 h 9542213"/>
                      <a:gd name="csX52" fmla="*/ 17987072 w 19370693"/>
                      <a:gd name="csY52" fmla="*/ 9542213 h 9542213"/>
                      <a:gd name="csX53" fmla="*/ 17682675 w 19370693"/>
                      <a:gd name="csY53" fmla="*/ 9542213 h 9542213"/>
                      <a:gd name="csX54" fmla="*/ 17378279 w 19370693"/>
                      <a:gd name="csY54" fmla="*/ 9542213 h 9542213"/>
                      <a:gd name="csX55" fmla="*/ 16492761 w 19370693"/>
                      <a:gd name="csY55" fmla="*/ 9542213 h 9542213"/>
                      <a:gd name="csX56" fmla="*/ 15607244 w 19370693"/>
                      <a:gd name="csY56" fmla="*/ 9542213 h 9542213"/>
                      <a:gd name="csX57" fmla="*/ 15496554 w 19370693"/>
                      <a:gd name="csY57" fmla="*/ 9542213 h 9542213"/>
                      <a:gd name="csX58" fmla="*/ 14417330 w 19370693"/>
                      <a:gd name="csY58" fmla="*/ 9542213 h 9542213"/>
                      <a:gd name="csX59" fmla="*/ 14306640 w 19370693"/>
                      <a:gd name="csY59" fmla="*/ 9542213 h 9542213"/>
                      <a:gd name="csX60" fmla="*/ 14195951 w 19370693"/>
                      <a:gd name="csY60" fmla="*/ 9542213 h 9542213"/>
                      <a:gd name="csX61" fmla="*/ 14085261 w 19370693"/>
                      <a:gd name="csY61" fmla="*/ 9542213 h 9542213"/>
                      <a:gd name="csX62" fmla="*/ 13006037 w 19370693"/>
                      <a:gd name="csY62" fmla="*/ 9542213 h 9542213"/>
                      <a:gd name="csX63" fmla="*/ 11926812 w 19370693"/>
                      <a:gd name="csY63" fmla="*/ 9542213 h 9542213"/>
                      <a:gd name="csX64" fmla="*/ 10847588 w 19370693"/>
                      <a:gd name="csY64" fmla="*/ 9542213 h 9542213"/>
                      <a:gd name="csX65" fmla="*/ 10543191 w 19370693"/>
                      <a:gd name="csY65" fmla="*/ 9542213 h 9542213"/>
                      <a:gd name="csX66" fmla="*/ 10432502 w 19370693"/>
                      <a:gd name="csY66" fmla="*/ 9542213 h 9542213"/>
                      <a:gd name="csX67" fmla="*/ 9934398 w 19370693"/>
                      <a:gd name="csY67" fmla="*/ 9542213 h 9542213"/>
                      <a:gd name="csX68" fmla="*/ 9630002 w 19370693"/>
                      <a:gd name="csY68" fmla="*/ 9542213 h 9542213"/>
                      <a:gd name="csX69" fmla="*/ 9325605 w 19370693"/>
                      <a:gd name="csY69" fmla="*/ 9542213 h 9542213"/>
                      <a:gd name="csX70" fmla="*/ 8440088 w 19370693"/>
                      <a:gd name="csY70" fmla="*/ 9542213 h 9542213"/>
                      <a:gd name="csX71" fmla="*/ 8329398 w 19370693"/>
                      <a:gd name="csY71" fmla="*/ 9542213 h 9542213"/>
                      <a:gd name="csX72" fmla="*/ 7443881 w 19370693"/>
                      <a:gd name="csY72" fmla="*/ 9542213 h 9542213"/>
                      <a:gd name="csX73" fmla="*/ 6364656 w 19370693"/>
                      <a:gd name="csY73" fmla="*/ 9542213 h 9542213"/>
                      <a:gd name="csX74" fmla="*/ 5866553 w 19370693"/>
                      <a:gd name="csY74" fmla="*/ 9542213 h 9542213"/>
                      <a:gd name="csX75" fmla="*/ 5755863 w 19370693"/>
                      <a:gd name="csY75" fmla="*/ 9542213 h 9542213"/>
                      <a:gd name="csX76" fmla="*/ 5451466 w 19370693"/>
                      <a:gd name="csY76" fmla="*/ 9542213 h 9542213"/>
                      <a:gd name="csX77" fmla="*/ 4953363 w 19370693"/>
                      <a:gd name="csY77" fmla="*/ 9542213 h 9542213"/>
                      <a:gd name="csX78" fmla="*/ 3874139 w 19370693"/>
                      <a:gd name="csY78" fmla="*/ 9542213 h 9542213"/>
                      <a:gd name="csX79" fmla="*/ 2794914 w 19370693"/>
                      <a:gd name="csY79" fmla="*/ 9542213 h 9542213"/>
                      <a:gd name="csX80" fmla="*/ 2490518 w 19370693"/>
                      <a:gd name="csY80" fmla="*/ 9542213 h 9542213"/>
                      <a:gd name="csX81" fmla="*/ 1798707 w 19370693"/>
                      <a:gd name="csY81" fmla="*/ 9542213 h 9542213"/>
                      <a:gd name="csX82" fmla="*/ 913190 w 19370693"/>
                      <a:gd name="csY82" fmla="*/ 9542213 h 9542213"/>
                      <a:gd name="csX83" fmla="*/ 608793 w 19370693"/>
                      <a:gd name="csY83" fmla="*/ 9542213 h 9542213"/>
                      <a:gd name="csX84" fmla="*/ 0 w 19370693"/>
                      <a:gd name="csY84" fmla="*/ 9542213 h 9542213"/>
                      <a:gd name="csX85" fmla="*/ 0 w 19370693"/>
                      <a:gd name="csY85" fmla="*/ 8765204 h 9542213"/>
                      <a:gd name="csX86" fmla="*/ 0 w 19370693"/>
                      <a:gd name="csY86" fmla="*/ 7892773 h 9542213"/>
                      <a:gd name="csX87" fmla="*/ 0 w 19370693"/>
                      <a:gd name="csY87" fmla="*/ 7306609 h 9542213"/>
                      <a:gd name="csX88" fmla="*/ 0 w 19370693"/>
                      <a:gd name="csY88" fmla="*/ 6911289 h 9542213"/>
                      <a:gd name="csX89" fmla="*/ 0 w 19370693"/>
                      <a:gd name="csY89" fmla="*/ 6325124 h 9542213"/>
                      <a:gd name="csX90" fmla="*/ 0 w 19370693"/>
                      <a:gd name="csY90" fmla="*/ 5548115 h 9542213"/>
                      <a:gd name="csX91" fmla="*/ 0 w 19370693"/>
                      <a:gd name="csY91" fmla="*/ 4961951 h 9542213"/>
                      <a:gd name="csX92" fmla="*/ 0 w 19370693"/>
                      <a:gd name="csY92" fmla="*/ 4566631 h 9542213"/>
                      <a:gd name="csX93" fmla="*/ 0 w 19370693"/>
                      <a:gd name="csY93" fmla="*/ 4075888 h 9542213"/>
                      <a:gd name="csX94" fmla="*/ 0 w 19370693"/>
                      <a:gd name="csY94" fmla="*/ 3394301 h 9542213"/>
                      <a:gd name="csX95" fmla="*/ 0 w 19370693"/>
                      <a:gd name="csY95" fmla="*/ 2617293 h 9542213"/>
                      <a:gd name="csX96" fmla="*/ 0 w 19370693"/>
                      <a:gd name="csY96" fmla="*/ 2031128 h 9542213"/>
                      <a:gd name="csX97" fmla="*/ 0 w 19370693"/>
                      <a:gd name="csY97" fmla="*/ 1349542 h 9542213"/>
                      <a:gd name="csX98" fmla="*/ 0 w 19370693"/>
                      <a:gd name="csY98" fmla="*/ 667955 h 9542213"/>
                      <a:gd name="csX99" fmla="*/ 0 w 19370693"/>
                      <a:gd name="csY99" fmla="*/ 0 h 9542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Lst>
                    <a:rect l="l" t="t" r="r" b="b"/>
                    <a:pathLst>
                      <a:path w="19370693" h="9542213" extrusionOk="0">
                        <a:moveTo>
                          <a:pt x="0" y="0"/>
                        </a:moveTo>
                        <a:cubicBezTo>
                          <a:pt x="150945" y="-9904"/>
                          <a:pt x="367233" y="27172"/>
                          <a:pt x="691810" y="0"/>
                        </a:cubicBezTo>
                        <a:cubicBezTo>
                          <a:pt x="1016387" y="-27172"/>
                          <a:pt x="1394795" y="-40851"/>
                          <a:pt x="1577328" y="0"/>
                        </a:cubicBezTo>
                        <a:cubicBezTo>
                          <a:pt x="1759861" y="40851"/>
                          <a:pt x="2104623" y="17205"/>
                          <a:pt x="2269138" y="0"/>
                        </a:cubicBezTo>
                        <a:cubicBezTo>
                          <a:pt x="2433653" y="-17205"/>
                          <a:pt x="2485609" y="-3467"/>
                          <a:pt x="2573535" y="0"/>
                        </a:cubicBezTo>
                        <a:cubicBezTo>
                          <a:pt x="2661461" y="3467"/>
                          <a:pt x="2952977" y="-21225"/>
                          <a:pt x="3071638" y="0"/>
                        </a:cubicBezTo>
                        <a:cubicBezTo>
                          <a:pt x="3190299" y="21225"/>
                          <a:pt x="3137972" y="3247"/>
                          <a:pt x="3182328" y="0"/>
                        </a:cubicBezTo>
                        <a:cubicBezTo>
                          <a:pt x="3226684" y="-3247"/>
                          <a:pt x="3248478" y="-3022"/>
                          <a:pt x="3293018" y="0"/>
                        </a:cubicBezTo>
                        <a:cubicBezTo>
                          <a:pt x="3337558" y="3022"/>
                          <a:pt x="3838159" y="-24670"/>
                          <a:pt x="3984828" y="0"/>
                        </a:cubicBezTo>
                        <a:cubicBezTo>
                          <a:pt x="4131497" y="24670"/>
                          <a:pt x="4278597" y="4309"/>
                          <a:pt x="4482932" y="0"/>
                        </a:cubicBezTo>
                        <a:cubicBezTo>
                          <a:pt x="4687267" y="-4309"/>
                          <a:pt x="4881219" y="-10237"/>
                          <a:pt x="5174742" y="0"/>
                        </a:cubicBezTo>
                        <a:cubicBezTo>
                          <a:pt x="5468265" y="10237"/>
                          <a:pt x="5822171" y="6901"/>
                          <a:pt x="6060260" y="0"/>
                        </a:cubicBezTo>
                        <a:cubicBezTo>
                          <a:pt x="6298349" y="-6901"/>
                          <a:pt x="6145267" y="4282"/>
                          <a:pt x="6170949" y="0"/>
                        </a:cubicBezTo>
                        <a:cubicBezTo>
                          <a:pt x="6196631" y="-4282"/>
                          <a:pt x="7025160" y="51484"/>
                          <a:pt x="7250174" y="0"/>
                        </a:cubicBezTo>
                        <a:cubicBezTo>
                          <a:pt x="7475188" y="-51484"/>
                          <a:pt x="7853623" y="-24024"/>
                          <a:pt x="8329398" y="0"/>
                        </a:cubicBezTo>
                        <a:cubicBezTo>
                          <a:pt x="8805173" y="24024"/>
                          <a:pt x="8416456" y="1658"/>
                          <a:pt x="8440088" y="0"/>
                        </a:cubicBezTo>
                        <a:cubicBezTo>
                          <a:pt x="8463720" y="-1658"/>
                          <a:pt x="9218588" y="50781"/>
                          <a:pt x="9519312" y="0"/>
                        </a:cubicBezTo>
                        <a:cubicBezTo>
                          <a:pt x="9820036" y="-50781"/>
                          <a:pt x="10223715" y="-23047"/>
                          <a:pt x="10598536" y="0"/>
                        </a:cubicBezTo>
                        <a:cubicBezTo>
                          <a:pt x="10973357" y="23047"/>
                          <a:pt x="11176015" y="-14588"/>
                          <a:pt x="11484054" y="0"/>
                        </a:cubicBezTo>
                        <a:cubicBezTo>
                          <a:pt x="11792093" y="14588"/>
                          <a:pt x="11563311" y="-2338"/>
                          <a:pt x="11594743" y="0"/>
                        </a:cubicBezTo>
                        <a:cubicBezTo>
                          <a:pt x="11626175" y="2338"/>
                          <a:pt x="11963142" y="-27216"/>
                          <a:pt x="12286554" y="0"/>
                        </a:cubicBezTo>
                        <a:cubicBezTo>
                          <a:pt x="12609966" y="27216"/>
                          <a:pt x="12663684" y="8592"/>
                          <a:pt x="12978364" y="0"/>
                        </a:cubicBezTo>
                        <a:cubicBezTo>
                          <a:pt x="13293044" y="-8592"/>
                          <a:pt x="13209210" y="4988"/>
                          <a:pt x="13282761" y="0"/>
                        </a:cubicBezTo>
                        <a:cubicBezTo>
                          <a:pt x="13356312" y="-4988"/>
                          <a:pt x="13349844" y="-5203"/>
                          <a:pt x="13393451" y="0"/>
                        </a:cubicBezTo>
                        <a:cubicBezTo>
                          <a:pt x="13437058" y="5203"/>
                          <a:pt x="14255956" y="-34592"/>
                          <a:pt x="14472675" y="0"/>
                        </a:cubicBezTo>
                        <a:cubicBezTo>
                          <a:pt x="14689394" y="34592"/>
                          <a:pt x="14684112" y="8590"/>
                          <a:pt x="14777072" y="0"/>
                        </a:cubicBezTo>
                        <a:cubicBezTo>
                          <a:pt x="14870032" y="-8590"/>
                          <a:pt x="15140381" y="6439"/>
                          <a:pt x="15275175" y="0"/>
                        </a:cubicBezTo>
                        <a:cubicBezTo>
                          <a:pt x="15409969" y="-6439"/>
                          <a:pt x="15433663" y="-12696"/>
                          <a:pt x="15579572" y="0"/>
                        </a:cubicBezTo>
                        <a:cubicBezTo>
                          <a:pt x="15725481" y="12696"/>
                          <a:pt x="15915975" y="-2521"/>
                          <a:pt x="16077675" y="0"/>
                        </a:cubicBezTo>
                        <a:cubicBezTo>
                          <a:pt x="16239375" y="2521"/>
                          <a:pt x="16145612" y="3603"/>
                          <a:pt x="16188365" y="0"/>
                        </a:cubicBezTo>
                        <a:cubicBezTo>
                          <a:pt x="16231118" y="-3603"/>
                          <a:pt x="16653548" y="-7600"/>
                          <a:pt x="17073882" y="0"/>
                        </a:cubicBezTo>
                        <a:cubicBezTo>
                          <a:pt x="17494216" y="7600"/>
                          <a:pt x="17334129" y="-13439"/>
                          <a:pt x="17571986" y="0"/>
                        </a:cubicBezTo>
                        <a:cubicBezTo>
                          <a:pt x="17809843" y="13439"/>
                          <a:pt x="17632289" y="-4102"/>
                          <a:pt x="17682675" y="0"/>
                        </a:cubicBezTo>
                        <a:cubicBezTo>
                          <a:pt x="17733061" y="4102"/>
                          <a:pt x="18166708" y="-7463"/>
                          <a:pt x="18568193" y="0"/>
                        </a:cubicBezTo>
                        <a:cubicBezTo>
                          <a:pt x="18969678" y="7463"/>
                          <a:pt x="19146338" y="-23978"/>
                          <a:pt x="19370693" y="0"/>
                        </a:cubicBezTo>
                        <a:cubicBezTo>
                          <a:pt x="19381018" y="142591"/>
                          <a:pt x="19356730" y="300913"/>
                          <a:pt x="19370693" y="395320"/>
                        </a:cubicBezTo>
                        <a:cubicBezTo>
                          <a:pt x="19384656" y="489727"/>
                          <a:pt x="19395962" y="863891"/>
                          <a:pt x="19370693" y="981485"/>
                        </a:cubicBezTo>
                        <a:cubicBezTo>
                          <a:pt x="19345424" y="1099080"/>
                          <a:pt x="19393297" y="1333591"/>
                          <a:pt x="19370693" y="1472227"/>
                        </a:cubicBezTo>
                        <a:cubicBezTo>
                          <a:pt x="19348089" y="1610863"/>
                          <a:pt x="19385543" y="1736529"/>
                          <a:pt x="19370693" y="1867547"/>
                        </a:cubicBezTo>
                        <a:cubicBezTo>
                          <a:pt x="19355843" y="1998565"/>
                          <a:pt x="19395268" y="2256547"/>
                          <a:pt x="19370693" y="2453712"/>
                        </a:cubicBezTo>
                        <a:cubicBezTo>
                          <a:pt x="19346118" y="2650878"/>
                          <a:pt x="19367224" y="2743682"/>
                          <a:pt x="19370693" y="2849032"/>
                        </a:cubicBezTo>
                        <a:cubicBezTo>
                          <a:pt x="19374162" y="2954382"/>
                          <a:pt x="19385530" y="3432158"/>
                          <a:pt x="19370693" y="3626041"/>
                        </a:cubicBezTo>
                        <a:cubicBezTo>
                          <a:pt x="19355856" y="3819924"/>
                          <a:pt x="19366707" y="4309441"/>
                          <a:pt x="19370693" y="4498472"/>
                        </a:cubicBezTo>
                        <a:cubicBezTo>
                          <a:pt x="19374679" y="4687503"/>
                          <a:pt x="19393742" y="5028525"/>
                          <a:pt x="19370693" y="5180058"/>
                        </a:cubicBezTo>
                        <a:cubicBezTo>
                          <a:pt x="19347644" y="5331591"/>
                          <a:pt x="19356790" y="5560168"/>
                          <a:pt x="19370693" y="5861645"/>
                        </a:cubicBezTo>
                        <a:cubicBezTo>
                          <a:pt x="19384596" y="6163122"/>
                          <a:pt x="19373933" y="6087281"/>
                          <a:pt x="19370693" y="6256965"/>
                        </a:cubicBezTo>
                        <a:cubicBezTo>
                          <a:pt x="19367453" y="6426649"/>
                          <a:pt x="19354603" y="6459771"/>
                          <a:pt x="19370693" y="6652286"/>
                        </a:cubicBezTo>
                        <a:cubicBezTo>
                          <a:pt x="19386783" y="6844801"/>
                          <a:pt x="19341029" y="7156188"/>
                          <a:pt x="19370693" y="7333872"/>
                        </a:cubicBezTo>
                        <a:cubicBezTo>
                          <a:pt x="19400357" y="7511556"/>
                          <a:pt x="19375197" y="7720546"/>
                          <a:pt x="19370693" y="8015459"/>
                        </a:cubicBezTo>
                        <a:cubicBezTo>
                          <a:pt x="19366189" y="8310372"/>
                          <a:pt x="19370303" y="8247596"/>
                          <a:pt x="19370693" y="8410779"/>
                        </a:cubicBezTo>
                        <a:cubicBezTo>
                          <a:pt x="19371083" y="8573962"/>
                          <a:pt x="19319029" y="9145012"/>
                          <a:pt x="19370693" y="9542213"/>
                        </a:cubicBezTo>
                        <a:cubicBezTo>
                          <a:pt x="19265979" y="9536749"/>
                          <a:pt x="19090064" y="9553972"/>
                          <a:pt x="18872589" y="9542213"/>
                        </a:cubicBezTo>
                        <a:cubicBezTo>
                          <a:pt x="18655114" y="9530454"/>
                          <a:pt x="18184827" y="9559915"/>
                          <a:pt x="17987072" y="9542213"/>
                        </a:cubicBezTo>
                        <a:cubicBezTo>
                          <a:pt x="17789317" y="9524511"/>
                          <a:pt x="17804427" y="9541738"/>
                          <a:pt x="17682675" y="9542213"/>
                        </a:cubicBezTo>
                        <a:cubicBezTo>
                          <a:pt x="17560923" y="9542688"/>
                          <a:pt x="17453675" y="9541114"/>
                          <a:pt x="17378279" y="9542213"/>
                        </a:cubicBezTo>
                        <a:cubicBezTo>
                          <a:pt x="17302883" y="9543312"/>
                          <a:pt x="16897637" y="9498309"/>
                          <a:pt x="16492761" y="9542213"/>
                        </a:cubicBezTo>
                        <a:cubicBezTo>
                          <a:pt x="16087885" y="9586117"/>
                          <a:pt x="16006930" y="9555630"/>
                          <a:pt x="15607244" y="9542213"/>
                        </a:cubicBezTo>
                        <a:cubicBezTo>
                          <a:pt x="15207558" y="9528796"/>
                          <a:pt x="15543442" y="9541177"/>
                          <a:pt x="15496554" y="9542213"/>
                        </a:cubicBezTo>
                        <a:cubicBezTo>
                          <a:pt x="15449666" y="9543250"/>
                          <a:pt x="14888042" y="9539493"/>
                          <a:pt x="14417330" y="9542213"/>
                        </a:cubicBezTo>
                        <a:cubicBezTo>
                          <a:pt x="13946618" y="9544933"/>
                          <a:pt x="14351162" y="9540893"/>
                          <a:pt x="14306640" y="9542213"/>
                        </a:cubicBezTo>
                        <a:cubicBezTo>
                          <a:pt x="14262118" y="9543534"/>
                          <a:pt x="14234626" y="9542452"/>
                          <a:pt x="14195951" y="9542213"/>
                        </a:cubicBezTo>
                        <a:cubicBezTo>
                          <a:pt x="14157276" y="9541974"/>
                          <a:pt x="14127055" y="9547437"/>
                          <a:pt x="14085261" y="9542213"/>
                        </a:cubicBezTo>
                        <a:cubicBezTo>
                          <a:pt x="14043467" y="9536990"/>
                          <a:pt x="13248884" y="9589296"/>
                          <a:pt x="13006037" y="9542213"/>
                        </a:cubicBezTo>
                        <a:cubicBezTo>
                          <a:pt x="12763190" y="9495130"/>
                          <a:pt x="12364323" y="9492024"/>
                          <a:pt x="11926812" y="9542213"/>
                        </a:cubicBezTo>
                        <a:cubicBezTo>
                          <a:pt x="11489302" y="9592402"/>
                          <a:pt x="11308862" y="9573170"/>
                          <a:pt x="10847588" y="9542213"/>
                        </a:cubicBezTo>
                        <a:cubicBezTo>
                          <a:pt x="10386314" y="9511256"/>
                          <a:pt x="10620494" y="9556700"/>
                          <a:pt x="10543191" y="9542213"/>
                        </a:cubicBezTo>
                        <a:cubicBezTo>
                          <a:pt x="10465888" y="9527726"/>
                          <a:pt x="10462637" y="9536905"/>
                          <a:pt x="10432502" y="9542213"/>
                        </a:cubicBezTo>
                        <a:cubicBezTo>
                          <a:pt x="10402367" y="9547521"/>
                          <a:pt x="10047250" y="9565053"/>
                          <a:pt x="9934398" y="9542213"/>
                        </a:cubicBezTo>
                        <a:cubicBezTo>
                          <a:pt x="9821546" y="9519373"/>
                          <a:pt x="9741296" y="9532767"/>
                          <a:pt x="9630002" y="9542213"/>
                        </a:cubicBezTo>
                        <a:cubicBezTo>
                          <a:pt x="9518708" y="9551659"/>
                          <a:pt x="9461458" y="9548157"/>
                          <a:pt x="9325605" y="9542213"/>
                        </a:cubicBezTo>
                        <a:cubicBezTo>
                          <a:pt x="9189752" y="9536269"/>
                          <a:pt x="8829569" y="9525511"/>
                          <a:pt x="8440088" y="9542213"/>
                        </a:cubicBezTo>
                        <a:cubicBezTo>
                          <a:pt x="8050607" y="9558915"/>
                          <a:pt x="8353586" y="9538129"/>
                          <a:pt x="8329398" y="9542213"/>
                        </a:cubicBezTo>
                        <a:cubicBezTo>
                          <a:pt x="8305210" y="9546298"/>
                          <a:pt x="7684348" y="9529303"/>
                          <a:pt x="7443881" y="9542213"/>
                        </a:cubicBezTo>
                        <a:cubicBezTo>
                          <a:pt x="7203414" y="9555123"/>
                          <a:pt x="6846492" y="9532785"/>
                          <a:pt x="6364656" y="9542213"/>
                        </a:cubicBezTo>
                        <a:cubicBezTo>
                          <a:pt x="5882820" y="9551641"/>
                          <a:pt x="6093377" y="9566655"/>
                          <a:pt x="5866553" y="9542213"/>
                        </a:cubicBezTo>
                        <a:cubicBezTo>
                          <a:pt x="5639729" y="9517771"/>
                          <a:pt x="5807443" y="9540146"/>
                          <a:pt x="5755863" y="9542213"/>
                        </a:cubicBezTo>
                        <a:cubicBezTo>
                          <a:pt x="5704283" y="9544281"/>
                          <a:pt x="5548280" y="9551940"/>
                          <a:pt x="5451466" y="9542213"/>
                        </a:cubicBezTo>
                        <a:cubicBezTo>
                          <a:pt x="5354652" y="9532486"/>
                          <a:pt x="5083017" y="9541809"/>
                          <a:pt x="4953363" y="9542213"/>
                        </a:cubicBezTo>
                        <a:cubicBezTo>
                          <a:pt x="4823709" y="9542617"/>
                          <a:pt x="4397791" y="9497648"/>
                          <a:pt x="3874139" y="9542213"/>
                        </a:cubicBezTo>
                        <a:cubicBezTo>
                          <a:pt x="3350487" y="9586778"/>
                          <a:pt x="3314422" y="9572482"/>
                          <a:pt x="2794914" y="9542213"/>
                        </a:cubicBezTo>
                        <a:cubicBezTo>
                          <a:pt x="2275406" y="9511944"/>
                          <a:pt x="2620351" y="9539760"/>
                          <a:pt x="2490518" y="9542213"/>
                        </a:cubicBezTo>
                        <a:cubicBezTo>
                          <a:pt x="2360685" y="9544666"/>
                          <a:pt x="2057807" y="9534492"/>
                          <a:pt x="1798707" y="9542213"/>
                        </a:cubicBezTo>
                        <a:cubicBezTo>
                          <a:pt x="1539607" y="9549934"/>
                          <a:pt x="1169969" y="9542457"/>
                          <a:pt x="913190" y="9542213"/>
                        </a:cubicBezTo>
                        <a:cubicBezTo>
                          <a:pt x="656411" y="9541969"/>
                          <a:pt x="730838" y="9543098"/>
                          <a:pt x="608793" y="9542213"/>
                        </a:cubicBezTo>
                        <a:cubicBezTo>
                          <a:pt x="486748" y="9541328"/>
                          <a:pt x="235359" y="9534431"/>
                          <a:pt x="0" y="9542213"/>
                        </a:cubicBezTo>
                        <a:cubicBezTo>
                          <a:pt x="29253" y="9221551"/>
                          <a:pt x="15414" y="8970866"/>
                          <a:pt x="0" y="8765204"/>
                        </a:cubicBezTo>
                        <a:cubicBezTo>
                          <a:pt x="-15414" y="8559542"/>
                          <a:pt x="-3994" y="8099305"/>
                          <a:pt x="0" y="7892773"/>
                        </a:cubicBezTo>
                        <a:cubicBezTo>
                          <a:pt x="3994" y="7686241"/>
                          <a:pt x="395" y="7529944"/>
                          <a:pt x="0" y="7306609"/>
                        </a:cubicBezTo>
                        <a:cubicBezTo>
                          <a:pt x="-395" y="7083274"/>
                          <a:pt x="-17257" y="7077365"/>
                          <a:pt x="0" y="6911289"/>
                        </a:cubicBezTo>
                        <a:cubicBezTo>
                          <a:pt x="17257" y="6745213"/>
                          <a:pt x="-211" y="6603271"/>
                          <a:pt x="0" y="6325124"/>
                        </a:cubicBezTo>
                        <a:cubicBezTo>
                          <a:pt x="211" y="6046977"/>
                          <a:pt x="21968" y="5832170"/>
                          <a:pt x="0" y="5548115"/>
                        </a:cubicBezTo>
                        <a:cubicBezTo>
                          <a:pt x="-21968" y="5264060"/>
                          <a:pt x="12150" y="5226412"/>
                          <a:pt x="0" y="4961951"/>
                        </a:cubicBezTo>
                        <a:cubicBezTo>
                          <a:pt x="-12150" y="4697490"/>
                          <a:pt x="5432" y="4675099"/>
                          <a:pt x="0" y="4566631"/>
                        </a:cubicBezTo>
                        <a:cubicBezTo>
                          <a:pt x="-5432" y="4458163"/>
                          <a:pt x="-17057" y="4192589"/>
                          <a:pt x="0" y="4075888"/>
                        </a:cubicBezTo>
                        <a:cubicBezTo>
                          <a:pt x="17057" y="3959187"/>
                          <a:pt x="32168" y="3578190"/>
                          <a:pt x="0" y="3394301"/>
                        </a:cubicBezTo>
                        <a:cubicBezTo>
                          <a:pt x="-32168" y="3210412"/>
                          <a:pt x="-17081" y="2889308"/>
                          <a:pt x="0" y="2617293"/>
                        </a:cubicBezTo>
                        <a:cubicBezTo>
                          <a:pt x="17081" y="2345278"/>
                          <a:pt x="16064" y="2167786"/>
                          <a:pt x="0" y="2031128"/>
                        </a:cubicBezTo>
                        <a:cubicBezTo>
                          <a:pt x="-16064" y="1894471"/>
                          <a:pt x="880" y="1653783"/>
                          <a:pt x="0" y="1349542"/>
                        </a:cubicBezTo>
                        <a:cubicBezTo>
                          <a:pt x="-880" y="1045301"/>
                          <a:pt x="-14898" y="991501"/>
                          <a:pt x="0" y="667955"/>
                        </a:cubicBezTo>
                        <a:cubicBezTo>
                          <a:pt x="14898" y="344409"/>
                          <a:pt x="16532" y="234453"/>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5" name="Picture 4" descr="A black background with blue and white text&#10;&#10;AI-generated content may be incorrect.">
            <a:extLst>
              <a:ext uri="{FF2B5EF4-FFF2-40B4-BE49-F238E27FC236}">
                <a16:creationId xmlns:a16="http://schemas.microsoft.com/office/drawing/2014/main" id="{EBA83389-2A4F-5349-D6F1-64C1741234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2993" y="632243"/>
            <a:ext cx="3083139" cy="1463118"/>
          </a:xfrm>
          <a:prstGeom prst="rect">
            <a:avLst/>
          </a:prstGeom>
        </p:spPr>
      </p:pic>
      <p:pic>
        <p:nvPicPr>
          <p:cNvPr id="7" name="Picture 6" descr="A blue sign with white text&#10;&#10;AI-generated content may be incorrect.">
            <a:extLst>
              <a:ext uri="{FF2B5EF4-FFF2-40B4-BE49-F238E27FC236}">
                <a16:creationId xmlns:a16="http://schemas.microsoft.com/office/drawing/2014/main" id="{21EDB7F8-E6CA-8637-4A88-B2CBE23EC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40730" y="28923916"/>
            <a:ext cx="2654931" cy="807858"/>
          </a:xfrm>
          <a:prstGeom prst="rect">
            <a:avLst/>
          </a:prstGeom>
        </p:spPr>
      </p:pic>
      <p:sp>
        <p:nvSpPr>
          <p:cNvPr id="25" name="TextBox 24">
            <a:extLst>
              <a:ext uri="{FF2B5EF4-FFF2-40B4-BE49-F238E27FC236}">
                <a16:creationId xmlns:a16="http://schemas.microsoft.com/office/drawing/2014/main" id="{B757EC9D-1066-40D2-5AFA-FF51B81595F9}"/>
              </a:ext>
            </a:extLst>
          </p:cNvPr>
          <p:cNvSpPr txBox="1"/>
          <p:nvPr/>
        </p:nvSpPr>
        <p:spPr>
          <a:xfrm>
            <a:off x="611188" y="6559331"/>
            <a:ext cx="16567831" cy="584775"/>
          </a:xfrm>
          <a:prstGeom prst="rect">
            <a:avLst/>
          </a:prstGeom>
          <a:noFill/>
        </p:spPr>
        <p:txBody>
          <a:bodyPr wrap="square" lIns="91440" tIns="45720" rIns="91440" bIns="45720" rtlCol="0" anchor="t">
            <a:spAutoFit/>
          </a:bodyPr>
          <a:lstStyle/>
          <a:p>
            <a:r>
              <a:rPr lang="en-GB" sz="3200" b="1" dirty="0">
                <a:solidFill>
                  <a:srgbClr val="0061F0"/>
                </a:solidFill>
              </a:rPr>
              <a:t>Who do I need to inform in Maternity?</a:t>
            </a:r>
          </a:p>
        </p:txBody>
      </p:sp>
      <p:graphicFrame>
        <p:nvGraphicFramePr>
          <p:cNvPr id="2" name="Table 1">
            <a:extLst>
              <a:ext uri="{FF2B5EF4-FFF2-40B4-BE49-F238E27FC236}">
                <a16:creationId xmlns:a16="http://schemas.microsoft.com/office/drawing/2014/main" id="{5F7B0FF5-AEAF-ACF4-AB95-57FFC6AA6C31}"/>
              </a:ext>
            </a:extLst>
          </p:cNvPr>
          <p:cNvGraphicFramePr>
            <a:graphicFrameLocks noGrp="1"/>
          </p:cNvGraphicFramePr>
          <p:nvPr>
            <p:extLst>
              <p:ext uri="{D42A27DB-BD31-4B8C-83A1-F6EECF244321}">
                <p14:modId xmlns:p14="http://schemas.microsoft.com/office/powerpoint/2010/main" val="2932645783"/>
              </p:ext>
            </p:extLst>
          </p:nvPr>
        </p:nvGraphicFramePr>
        <p:xfrm>
          <a:off x="651589" y="7367511"/>
          <a:ext cx="20080446" cy="15385834"/>
        </p:xfrm>
        <a:graphic>
          <a:graphicData uri="http://schemas.openxmlformats.org/drawingml/2006/table">
            <a:tbl>
              <a:tblPr firstRow="1" bandRow="1">
                <a:tableStyleId>{1E171933-4619-4E11-9A3F-F7608DF75F80}</a:tableStyleId>
              </a:tblPr>
              <a:tblGrid>
                <a:gridCol w="3439148">
                  <a:extLst>
                    <a:ext uri="{9D8B030D-6E8A-4147-A177-3AD203B41FA5}">
                      <a16:colId xmlns:a16="http://schemas.microsoft.com/office/drawing/2014/main" val="2972424374"/>
                    </a:ext>
                  </a:extLst>
                </a:gridCol>
                <a:gridCol w="7736150">
                  <a:extLst>
                    <a:ext uri="{9D8B030D-6E8A-4147-A177-3AD203B41FA5}">
                      <a16:colId xmlns:a16="http://schemas.microsoft.com/office/drawing/2014/main" val="2309769960"/>
                    </a:ext>
                  </a:extLst>
                </a:gridCol>
                <a:gridCol w="8905148">
                  <a:extLst>
                    <a:ext uri="{9D8B030D-6E8A-4147-A177-3AD203B41FA5}">
                      <a16:colId xmlns:a16="http://schemas.microsoft.com/office/drawing/2014/main" val="841151193"/>
                    </a:ext>
                  </a:extLst>
                </a:gridCol>
              </a:tblGrid>
              <a:tr h="898479">
                <a:tc>
                  <a:txBody>
                    <a:bodyPr/>
                    <a:lstStyle/>
                    <a:p>
                      <a:r>
                        <a:rPr lang="en-GB" sz="2800" dirty="0"/>
                        <a:t>Maternity Unit</a:t>
                      </a:r>
                    </a:p>
                  </a:txBody>
                  <a:tcPr marL="180000" anchor="ctr">
                    <a:solidFill>
                      <a:srgbClr val="27A4F2"/>
                    </a:solidFill>
                  </a:tcPr>
                </a:tc>
                <a:tc>
                  <a:txBody>
                    <a:bodyPr/>
                    <a:lstStyle/>
                    <a:p>
                      <a:r>
                        <a:rPr lang="en-GB" sz="2800" dirty="0"/>
                        <a:t>Step 1: Inform the Team</a:t>
                      </a:r>
                    </a:p>
                  </a:txBody>
                  <a:tcPr marL="180000" anchor="ctr">
                    <a:solidFill>
                      <a:srgbClr val="27A4F2"/>
                    </a:solidFill>
                  </a:tcPr>
                </a:tc>
                <a:tc>
                  <a:txBody>
                    <a:bodyPr/>
                    <a:lstStyle/>
                    <a:p>
                      <a:r>
                        <a:rPr lang="en-GB" sz="2800" dirty="0"/>
                        <a:t>Step 2: Inform the SPMHMW</a:t>
                      </a:r>
                    </a:p>
                  </a:txBody>
                  <a:tcPr marL="180000" anchor="ctr">
                    <a:solidFill>
                      <a:srgbClr val="27A4F2"/>
                    </a:solidFill>
                  </a:tcPr>
                </a:tc>
                <a:extLst>
                  <a:ext uri="{0D108BD9-81ED-4DB2-BD59-A6C34878D82A}">
                    <a16:rowId xmlns:a16="http://schemas.microsoft.com/office/drawing/2014/main" val="3765454977"/>
                  </a:ext>
                </a:extLst>
              </a:tr>
              <a:tr h="1470785">
                <a:tc>
                  <a:txBody>
                    <a:bodyPr/>
                    <a:lstStyle/>
                    <a:p>
                      <a:pPr>
                        <a:lnSpc>
                          <a:spcPts val="4200"/>
                        </a:lnSpc>
                      </a:pPr>
                      <a:r>
                        <a:rPr lang="en-GB" sz="2800" b="1" dirty="0">
                          <a:solidFill>
                            <a:srgbClr val="001F4D"/>
                          </a:solidFill>
                        </a:rPr>
                        <a:t>MFT Wythenshawe</a:t>
                      </a:r>
                      <a:endParaRPr lang="en-GB" sz="2800" b="1" dirty="0">
                        <a:solidFill>
                          <a:srgbClr val="001F4D"/>
                        </a:solidFill>
                        <a:latin typeface="+mn-lt"/>
                      </a:endParaRPr>
                    </a:p>
                  </a:txBody>
                  <a:tcPr marL="180000" marT="108000">
                    <a:solidFill>
                      <a:srgbClr val="27A4F2">
                        <a:alpha val="10000"/>
                      </a:srgbClr>
                    </a:solidFill>
                  </a:tcPr>
                </a:tc>
                <a:tc>
                  <a:txBody>
                    <a:bodyPr/>
                    <a:lstStyle/>
                    <a:p>
                      <a:pPr lvl="0">
                        <a:lnSpc>
                          <a:spcPts val="4200"/>
                        </a:lnSpc>
                        <a:buNone/>
                      </a:pPr>
                      <a:r>
                        <a:rPr lang="en-GB" sz="2800" b="0" u="none" strike="noStrike" baseline="0" noProof="0" dirty="0">
                          <a:solidFill>
                            <a:srgbClr val="001F4D"/>
                          </a:solidFill>
                        </a:rPr>
                        <a:t>Contact Maternity Bleep Holder via switch:</a:t>
                      </a:r>
                    </a:p>
                    <a:p>
                      <a:pPr lvl="0">
                        <a:lnSpc>
                          <a:spcPts val="4200"/>
                        </a:lnSpc>
                        <a:buNone/>
                      </a:pPr>
                      <a:r>
                        <a:rPr lang="en-GB" sz="2800" b="1" u="none" strike="noStrike" baseline="0" noProof="0" dirty="0">
                          <a:solidFill>
                            <a:srgbClr val="001F4D"/>
                          </a:solidFill>
                        </a:rPr>
                        <a:t>Call:  </a:t>
                      </a:r>
                      <a:r>
                        <a:rPr lang="en-GB" sz="2800" b="0" u="none" strike="noStrike" baseline="0" noProof="0" dirty="0">
                          <a:solidFill>
                            <a:srgbClr val="001F4D"/>
                          </a:solidFill>
                        </a:rPr>
                        <a:t>0161 998 7070.  Bleep 2099</a:t>
                      </a:r>
                      <a:endParaRPr lang="en-US" sz="2800" dirty="0">
                        <a:solidFill>
                          <a:srgbClr val="001F4D"/>
                        </a:solidFill>
                      </a:endParaRPr>
                    </a:p>
                    <a:p>
                      <a:pPr lvl="0">
                        <a:lnSpc>
                          <a:spcPts val="4200"/>
                        </a:lnSpc>
                        <a:buNone/>
                      </a:pPr>
                      <a:r>
                        <a:rPr lang="en-GB" sz="2800" b="0" u="none" strike="noStrike" baseline="0" noProof="0" dirty="0">
                          <a:solidFill>
                            <a:srgbClr val="001F4D"/>
                          </a:solidFill>
                        </a:rPr>
                        <a:t> or 0161 291 5526</a:t>
                      </a:r>
                      <a:endParaRPr lang="en-US" sz="2800" b="0" dirty="0">
                        <a:solidFill>
                          <a:srgbClr val="001F4D"/>
                        </a:solidFill>
                        <a:latin typeface="+mn-lt"/>
                      </a:endParaRPr>
                    </a:p>
                  </a:txBody>
                  <a:tcPr marL="180000" marT="108000">
                    <a:solidFill>
                      <a:srgbClr val="27A4F2">
                        <a:alpha val="10000"/>
                      </a:srgbClr>
                    </a:solidFill>
                  </a:tcPr>
                </a:tc>
                <a:tc>
                  <a:txBody>
                    <a:bodyPr/>
                    <a:lstStyle/>
                    <a:p>
                      <a:pPr lvl="0">
                        <a:lnSpc>
                          <a:spcPts val="4200"/>
                        </a:lnSpc>
                        <a:spcAft>
                          <a:spcPts val="600"/>
                        </a:spcAft>
                        <a:buNone/>
                      </a:pPr>
                      <a:r>
                        <a:rPr lang="en-GB" sz="2800" b="1" u="none" strike="noStrike" baseline="0" noProof="0" dirty="0">
                          <a:solidFill>
                            <a:srgbClr val="001F4D"/>
                          </a:solidFill>
                        </a:rPr>
                        <a:t>Email: </a:t>
                      </a:r>
                      <a:r>
                        <a:rPr lang="en-GB" sz="2800" b="0" u="sng" strike="noStrike" baseline="0" noProof="0" dirty="0">
                          <a:solidFill>
                            <a:srgbClr val="001F4D"/>
                          </a:solidFill>
                          <a:hlinkClick r:id="rId4">
                            <a:extLst>
                              <a:ext uri="{A12FA001-AC4F-418D-AE19-62706E023703}">
                                <ahyp:hlinkClr xmlns:ahyp="http://schemas.microsoft.com/office/drawing/2018/hyperlinkcolor" val="tx"/>
                              </a:ext>
                            </a:extLst>
                          </a:hlinkClick>
                        </a:rPr>
                        <a:t>Wyth.mhspecialistmws@mft.nhs.uk</a:t>
                      </a:r>
                      <a:endParaRPr lang="en-US" sz="2800" u="sng" dirty="0">
                        <a:solidFill>
                          <a:srgbClr val="001F4D"/>
                        </a:solidFill>
                      </a:endParaRPr>
                    </a:p>
                    <a:p>
                      <a:pPr lvl="0">
                        <a:lnSpc>
                          <a:spcPts val="4200"/>
                        </a:lnSpc>
                        <a:buNone/>
                      </a:pPr>
                      <a:r>
                        <a:rPr lang="en-GB" sz="2800" b="1" u="none" strike="noStrike" baseline="0" noProof="0" dirty="0">
                          <a:solidFill>
                            <a:srgbClr val="001F4D"/>
                          </a:solidFill>
                        </a:rPr>
                        <a:t>Call: </a:t>
                      </a:r>
                      <a:r>
                        <a:rPr lang="en-GB" sz="2800" b="0" u="none" strike="noStrike" baseline="0" noProof="0" dirty="0">
                          <a:solidFill>
                            <a:srgbClr val="001F4D"/>
                          </a:solidFill>
                        </a:rPr>
                        <a:t>0161 291 2893</a:t>
                      </a:r>
                      <a:endParaRPr lang="en-GB" sz="2800" dirty="0">
                        <a:solidFill>
                          <a:srgbClr val="001F4D"/>
                        </a:solidFill>
                        <a:latin typeface="+mn-lt"/>
                      </a:endParaRPr>
                    </a:p>
                  </a:txBody>
                  <a:tcPr marL="180000" marT="108000">
                    <a:solidFill>
                      <a:srgbClr val="27A4F2">
                        <a:alpha val="10000"/>
                      </a:srgbClr>
                    </a:solidFill>
                  </a:tcPr>
                </a:tc>
                <a:extLst>
                  <a:ext uri="{0D108BD9-81ED-4DB2-BD59-A6C34878D82A}">
                    <a16:rowId xmlns:a16="http://schemas.microsoft.com/office/drawing/2014/main" val="3810388486"/>
                  </a:ext>
                </a:extLst>
              </a:tr>
              <a:tr h="1460211">
                <a:tc>
                  <a:txBody>
                    <a:bodyPr/>
                    <a:lstStyle/>
                    <a:p>
                      <a:pPr>
                        <a:lnSpc>
                          <a:spcPts val="4200"/>
                        </a:lnSpc>
                      </a:pPr>
                      <a:r>
                        <a:rPr lang="en-GB" sz="2800" b="1" dirty="0">
                          <a:solidFill>
                            <a:srgbClr val="001F4D"/>
                          </a:solidFill>
                        </a:rPr>
                        <a:t>MFT Oxford Road</a:t>
                      </a:r>
                      <a:endParaRPr lang="en-GB" sz="2800" b="1" dirty="0">
                        <a:solidFill>
                          <a:srgbClr val="001F4D"/>
                        </a:solidFill>
                        <a:latin typeface="+mn-lt"/>
                      </a:endParaRPr>
                    </a:p>
                  </a:txBody>
                  <a:tcPr marL="180000" marT="108000"/>
                </a:tc>
                <a:tc>
                  <a:txBody>
                    <a:bodyPr/>
                    <a:lstStyle/>
                    <a:p>
                      <a:pPr lvl="0">
                        <a:lnSpc>
                          <a:spcPts val="4200"/>
                        </a:lnSpc>
                        <a:buNone/>
                      </a:pPr>
                      <a:r>
                        <a:rPr lang="en-GB" sz="2800" b="0" u="none" strike="noStrike" baseline="0" noProof="0" dirty="0">
                          <a:solidFill>
                            <a:srgbClr val="001F4D"/>
                          </a:solidFill>
                        </a:rPr>
                        <a:t>Contact Maternity Bleep Holder via switch:</a:t>
                      </a:r>
                    </a:p>
                    <a:p>
                      <a:pPr lvl="0">
                        <a:lnSpc>
                          <a:spcPts val="4200"/>
                        </a:lnSpc>
                        <a:buNone/>
                      </a:pPr>
                      <a:r>
                        <a:rPr lang="en-GB" sz="2800" b="0" u="none" strike="noStrike" baseline="0" noProof="0" dirty="0">
                          <a:solidFill>
                            <a:srgbClr val="001F4D"/>
                          </a:solidFill>
                        </a:rPr>
                        <a:t> </a:t>
                      </a:r>
                      <a:r>
                        <a:rPr lang="en-GB" sz="2800" b="1" u="none" strike="noStrike" baseline="0" noProof="0" dirty="0">
                          <a:solidFill>
                            <a:srgbClr val="001F4D"/>
                          </a:solidFill>
                        </a:rPr>
                        <a:t>Call: </a:t>
                      </a:r>
                      <a:r>
                        <a:rPr lang="nl-NL" sz="2800" b="0" u="none" strike="noStrike" baseline="0" noProof="0" dirty="0">
                          <a:solidFill>
                            <a:srgbClr val="001F4D"/>
                          </a:solidFill>
                        </a:rPr>
                        <a:t>0161 276 1234 Bleep 6060</a:t>
                      </a:r>
                    </a:p>
                    <a:p>
                      <a:pPr lvl="0">
                        <a:lnSpc>
                          <a:spcPts val="4200"/>
                        </a:lnSpc>
                        <a:buNone/>
                      </a:pPr>
                      <a:r>
                        <a:rPr lang="nl-NL" sz="2800" b="0" u="none" strike="noStrike" baseline="0" noProof="0" dirty="0">
                          <a:solidFill>
                            <a:srgbClr val="001F4D"/>
                          </a:solidFill>
                        </a:rPr>
                        <a:t>or </a:t>
                      </a:r>
                      <a:r>
                        <a:rPr lang="en-GB" sz="2800" b="0" u="none" strike="noStrike" baseline="0" noProof="0" dirty="0">
                          <a:solidFill>
                            <a:srgbClr val="001F4D"/>
                          </a:solidFill>
                        </a:rPr>
                        <a:t>0161 701 2435</a:t>
                      </a:r>
                      <a:endParaRPr lang="en-US" sz="2800" dirty="0">
                        <a:solidFill>
                          <a:srgbClr val="001F4D"/>
                        </a:solidFill>
                        <a:latin typeface="+mn-lt"/>
                      </a:endParaRPr>
                    </a:p>
                  </a:txBody>
                  <a:tcPr marL="180000" marT="108000"/>
                </a:tc>
                <a:tc>
                  <a:txBody>
                    <a:bodyPr/>
                    <a:lstStyle/>
                    <a:p>
                      <a:pPr lvl="0">
                        <a:lnSpc>
                          <a:spcPts val="4200"/>
                        </a:lnSpc>
                        <a:spcAft>
                          <a:spcPts val="600"/>
                        </a:spcAft>
                        <a:buNone/>
                      </a:pPr>
                      <a:r>
                        <a:rPr lang="en-GB" sz="2800" b="1" u="none" strike="noStrike" baseline="0" noProof="0" dirty="0">
                          <a:solidFill>
                            <a:srgbClr val="001F4D"/>
                          </a:solidFill>
                        </a:rPr>
                        <a:t>Email: </a:t>
                      </a:r>
                      <a:r>
                        <a:rPr lang="en-GB" sz="2800" b="0" u="none" strike="noStrike" baseline="0" noProof="0" dirty="0">
                          <a:solidFill>
                            <a:srgbClr val="001F4D"/>
                          </a:solidFill>
                          <a:hlinkClick r:id="rId5">
                            <a:extLst>
                              <a:ext uri="{A12FA001-AC4F-418D-AE19-62706E023703}">
                                <ahyp:hlinkClr xmlns:ahyp="http://schemas.microsoft.com/office/drawing/2018/hyperlinkcolor" val="tx"/>
                              </a:ext>
                            </a:extLst>
                          </a:hlinkClick>
                        </a:rPr>
                        <a:t>SubstanceMH.SpecialistMW@mft.nhs.uk</a:t>
                      </a:r>
                      <a:endParaRPr lang="en-US" sz="2800" dirty="0">
                        <a:solidFill>
                          <a:srgbClr val="001F4D"/>
                        </a:solidFill>
                      </a:endParaRPr>
                    </a:p>
                    <a:p>
                      <a:pPr lvl="0">
                        <a:lnSpc>
                          <a:spcPts val="4200"/>
                        </a:lnSpc>
                        <a:buNone/>
                      </a:pPr>
                      <a:r>
                        <a:rPr lang="en-GB" sz="2800" b="1" u="none" strike="noStrike" baseline="0" noProof="0" dirty="0">
                          <a:solidFill>
                            <a:srgbClr val="001F4D"/>
                          </a:solidFill>
                        </a:rPr>
                        <a:t>Call: </a:t>
                      </a:r>
                      <a:r>
                        <a:rPr lang="en-GB" sz="2800" b="0" u="none" strike="noStrike" baseline="0" noProof="0" dirty="0">
                          <a:solidFill>
                            <a:srgbClr val="001F4D"/>
                          </a:solidFill>
                        </a:rPr>
                        <a:t>0161 702 3522</a:t>
                      </a:r>
                      <a:endParaRPr lang="en-GB" sz="2800" b="0" i="0" u="none" strike="noStrike" baseline="0" noProof="0" dirty="0">
                        <a:solidFill>
                          <a:srgbClr val="001F4D"/>
                        </a:solidFill>
                        <a:latin typeface="+mn-lt"/>
                      </a:endParaRPr>
                    </a:p>
                  </a:txBody>
                  <a:tcPr marL="180000" marT="108000"/>
                </a:tc>
                <a:extLst>
                  <a:ext uri="{0D108BD9-81ED-4DB2-BD59-A6C34878D82A}">
                    <a16:rowId xmlns:a16="http://schemas.microsoft.com/office/drawing/2014/main" val="4167007381"/>
                  </a:ext>
                </a:extLst>
              </a:tr>
              <a:tr h="1970782">
                <a:tc>
                  <a:txBody>
                    <a:bodyPr/>
                    <a:lstStyle/>
                    <a:p>
                      <a:pPr>
                        <a:lnSpc>
                          <a:spcPts val="4200"/>
                        </a:lnSpc>
                      </a:pPr>
                      <a:r>
                        <a:rPr lang="en-GB" sz="2800" b="1" dirty="0">
                          <a:solidFill>
                            <a:srgbClr val="001F4D"/>
                          </a:solidFill>
                        </a:rPr>
                        <a:t>MFT North</a:t>
                      </a:r>
                      <a:endParaRPr lang="en-GB" sz="2800" b="1" dirty="0">
                        <a:solidFill>
                          <a:srgbClr val="001F4D"/>
                        </a:solidFill>
                        <a:latin typeface="+mn-lt"/>
                      </a:endParaRPr>
                    </a:p>
                  </a:txBody>
                  <a:tcPr marL="180000" marT="108000">
                    <a:solidFill>
                      <a:srgbClr val="27A4F2">
                        <a:alpha val="10000"/>
                      </a:srgbClr>
                    </a:solidFill>
                  </a:tcPr>
                </a:tc>
                <a:tc>
                  <a:txBody>
                    <a:bodyPr/>
                    <a:lstStyle/>
                    <a:p>
                      <a:pPr lvl="0">
                        <a:lnSpc>
                          <a:spcPts val="4200"/>
                        </a:lnSpc>
                        <a:buNone/>
                      </a:pPr>
                      <a:r>
                        <a:rPr lang="en-GB" sz="2800" b="0" u="none" strike="noStrike" baseline="0" noProof="0" dirty="0">
                          <a:solidFill>
                            <a:srgbClr val="001F4D"/>
                          </a:solidFill>
                        </a:rPr>
                        <a:t>Contact Maternity bleep holder </a:t>
                      </a:r>
                    </a:p>
                    <a:p>
                      <a:pPr lvl="0">
                        <a:lnSpc>
                          <a:spcPts val="4200"/>
                        </a:lnSpc>
                        <a:buNone/>
                      </a:pPr>
                      <a:r>
                        <a:rPr lang="en-GB" sz="2800" b="1" u="none" strike="noStrike" baseline="0" noProof="0" dirty="0">
                          <a:solidFill>
                            <a:srgbClr val="001F4D"/>
                          </a:solidFill>
                        </a:rPr>
                        <a:t>Call: </a:t>
                      </a:r>
                      <a:r>
                        <a:rPr lang="en-GB" sz="2800" b="0" u="none" strike="noStrike" baseline="0" noProof="0" dirty="0">
                          <a:solidFill>
                            <a:srgbClr val="001F4D"/>
                          </a:solidFill>
                        </a:rPr>
                        <a:t>0161 625 8173</a:t>
                      </a:r>
                      <a:endParaRPr lang="en-US" sz="2800" dirty="0">
                        <a:solidFill>
                          <a:srgbClr val="001F4D"/>
                        </a:solidFill>
                        <a:latin typeface="+mn-lt"/>
                      </a:endParaRPr>
                    </a:p>
                  </a:txBody>
                  <a:tcPr marL="180000" marT="108000">
                    <a:solidFill>
                      <a:srgbClr val="27A4F2">
                        <a:alpha val="10000"/>
                      </a:srgbClr>
                    </a:solidFill>
                  </a:tcPr>
                </a:tc>
                <a:tc>
                  <a:txBody>
                    <a:bodyPr/>
                    <a:lstStyle/>
                    <a:p>
                      <a:pPr lvl="0">
                        <a:lnSpc>
                          <a:spcPts val="4200"/>
                        </a:lnSpc>
                        <a:spcAft>
                          <a:spcPts val="600"/>
                        </a:spcAft>
                        <a:buNone/>
                      </a:pPr>
                      <a:r>
                        <a:rPr lang="en-GB" sz="2800" b="1" u="none" strike="noStrike" baseline="0" noProof="0" dirty="0">
                          <a:solidFill>
                            <a:srgbClr val="001F4D"/>
                          </a:solidFill>
                        </a:rPr>
                        <a:t>Email</a:t>
                      </a:r>
                      <a:r>
                        <a:rPr lang="en-GB" sz="2800" b="0" u="none" strike="noStrike" baseline="0" noProof="0" dirty="0">
                          <a:solidFill>
                            <a:srgbClr val="001F4D"/>
                          </a:solidFill>
                        </a:rPr>
                        <a:t>: </a:t>
                      </a:r>
                      <a:r>
                        <a:rPr lang="en-GB" sz="2800" b="0" u="sng" strike="noStrike" baseline="0" noProof="0" dirty="0">
                          <a:solidFill>
                            <a:srgbClr val="001F4D"/>
                          </a:solidFill>
                        </a:rPr>
                        <a:t>nmgh.specialistmhmw@mft.nhs.uk</a:t>
                      </a:r>
                    </a:p>
                    <a:p>
                      <a:pPr marL="0" lvl="0" indent="0" algn="l">
                        <a:lnSpc>
                          <a:spcPts val="4200"/>
                        </a:lnSpc>
                        <a:buNone/>
                      </a:pPr>
                      <a:r>
                        <a:rPr lang="en-GB" sz="2800" b="1" u="none" strike="noStrike" baseline="0" noProof="0" dirty="0">
                          <a:solidFill>
                            <a:srgbClr val="001F4D"/>
                          </a:solidFill>
                        </a:rPr>
                        <a:t>Call: </a:t>
                      </a:r>
                      <a:r>
                        <a:rPr lang="en-GB" sz="2800" b="0" u="none" strike="noStrike" baseline="0" noProof="0" dirty="0">
                          <a:solidFill>
                            <a:srgbClr val="001F4D"/>
                          </a:solidFill>
                        </a:rPr>
                        <a:t>0161 7202 177 or  0161 7202 133 (Community office)</a:t>
                      </a:r>
                      <a:endParaRPr lang="en-GB" sz="2800" dirty="0">
                        <a:solidFill>
                          <a:srgbClr val="001F4D"/>
                        </a:solidFill>
                        <a:latin typeface="+mn-lt"/>
                      </a:endParaRPr>
                    </a:p>
                  </a:txBody>
                  <a:tcPr marL="180000" marT="108000">
                    <a:solidFill>
                      <a:srgbClr val="27A4F2">
                        <a:alpha val="10000"/>
                      </a:srgbClr>
                    </a:solidFill>
                  </a:tcPr>
                </a:tc>
                <a:extLst>
                  <a:ext uri="{0D108BD9-81ED-4DB2-BD59-A6C34878D82A}">
                    <a16:rowId xmlns:a16="http://schemas.microsoft.com/office/drawing/2014/main" val="1274927294"/>
                  </a:ext>
                </a:extLst>
              </a:tr>
              <a:tr h="1352552">
                <a:tc>
                  <a:txBody>
                    <a:bodyPr/>
                    <a:lstStyle/>
                    <a:p>
                      <a:pPr>
                        <a:lnSpc>
                          <a:spcPts val="4200"/>
                        </a:lnSpc>
                      </a:pPr>
                      <a:r>
                        <a:rPr lang="en-GB" sz="2800" b="1" dirty="0">
                          <a:solidFill>
                            <a:srgbClr val="001F4D"/>
                          </a:solidFill>
                        </a:rPr>
                        <a:t>Bolton</a:t>
                      </a:r>
                      <a:endParaRPr lang="en-GB" sz="2800" b="1" dirty="0">
                        <a:solidFill>
                          <a:srgbClr val="001F4D"/>
                        </a:solidFill>
                        <a:latin typeface="+mn-lt"/>
                      </a:endParaRPr>
                    </a:p>
                  </a:txBody>
                  <a:tcPr marL="180000" marT="108000"/>
                </a:tc>
                <a:tc>
                  <a:txBody>
                    <a:bodyPr/>
                    <a:lstStyle/>
                    <a:p>
                      <a:pPr lvl="0">
                        <a:lnSpc>
                          <a:spcPts val="4200"/>
                        </a:lnSpc>
                        <a:buNone/>
                      </a:pPr>
                      <a:r>
                        <a:rPr lang="en-GB" sz="2800" b="0" u="none" strike="noStrike" baseline="0" noProof="0" dirty="0">
                          <a:solidFill>
                            <a:srgbClr val="001F4D"/>
                          </a:solidFill>
                        </a:rPr>
                        <a:t>Contact Maternity Bleep Holder via switch:</a:t>
                      </a:r>
                    </a:p>
                    <a:p>
                      <a:pPr lvl="0">
                        <a:lnSpc>
                          <a:spcPts val="4200"/>
                        </a:lnSpc>
                        <a:buNone/>
                      </a:pPr>
                      <a:r>
                        <a:rPr lang="en-GB" sz="2800" b="0" u="none" strike="noStrike" baseline="0" noProof="0" dirty="0">
                          <a:solidFill>
                            <a:srgbClr val="001F4D"/>
                          </a:solidFill>
                        </a:rPr>
                        <a:t> </a:t>
                      </a:r>
                      <a:r>
                        <a:rPr lang="en-GB" sz="2800" b="1" u="none" strike="noStrike" baseline="0" noProof="0" dirty="0">
                          <a:solidFill>
                            <a:srgbClr val="001F4D"/>
                          </a:solidFill>
                        </a:rPr>
                        <a:t>Call</a:t>
                      </a:r>
                      <a:r>
                        <a:rPr lang="en-GB" sz="2800" b="0" u="none" strike="noStrike" baseline="0" noProof="0" dirty="0">
                          <a:solidFill>
                            <a:srgbClr val="001F4D"/>
                          </a:solidFill>
                        </a:rPr>
                        <a:t>: 0120 4390 390 Bleep 1345.</a:t>
                      </a:r>
                      <a:endParaRPr lang="en-US" sz="2800" dirty="0">
                        <a:solidFill>
                          <a:srgbClr val="001F4D"/>
                        </a:solidFill>
                        <a:latin typeface="+mn-lt"/>
                      </a:endParaRPr>
                    </a:p>
                  </a:txBody>
                  <a:tcPr marL="180000" marT="108000"/>
                </a:tc>
                <a:tc>
                  <a:txBody>
                    <a:bodyPr/>
                    <a:lstStyle/>
                    <a:p>
                      <a:pPr lvl="0">
                        <a:lnSpc>
                          <a:spcPts val="4200"/>
                        </a:lnSpc>
                        <a:buNone/>
                      </a:pPr>
                      <a:r>
                        <a:rPr lang="en-GB" sz="2800" b="1" u="none" strike="noStrike" baseline="0" noProof="0" dirty="0">
                          <a:solidFill>
                            <a:srgbClr val="001F4D"/>
                          </a:solidFill>
                        </a:rPr>
                        <a:t>Email: </a:t>
                      </a:r>
                      <a:r>
                        <a:rPr lang="en-GB" sz="2800" b="0" u="none" strike="noStrike" baseline="0" noProof="0" dirty="0">
                          <a:solidFill>
                            <a:srgbClr val="001F4D"/>
                          </a:solidFill>
                          <a:hlinkClick r:id="rId6">
                            <a:extLst>
                              <a:ext uri="{A12FA001-AC4F-418D-AE19-62706E023703}">
                                <ahyp:hlinkClr xmlns:ahyp="http://schemas.microsoft.com/office/drawing/2018/hyperlinkcolor" val="tx"/>
                              </a:ext>
                            </a:extLst>
                          </a:hlinkClick>
                        </a:rPr>
                        <a:t>specialistmhmw@boltonft.nhs.uk</a:t>
                      </a:r>
                      <a:endParaRPr lang="en-GB" sz="2800" b="0" u="none" strike="noStrike" baseline="0" noProof="0" dirty="0">
                        <a:solidFill>
                          <a:srgbClr val="001F4D"/>
                        </a:solidFill>
                      </a:endParaRPr>
                    </a:p>
                    <a:p>
                      <a:pPr lvl="0">
                        <a:lnSpc>
                          <a:spcPts val="4200"/>
                        </a:lnSpc>
                        <a:buNone/>
                      </a:pPr>
                      <a:r>
                        <a:rPr lang="en-GB" sz="2800" b="1" u="none" strike="noStrike" baseline="0" noProof="0" dirty="0">
                          <a:solidFill>
                            <a:srgbClr val="001F4D"/>
                          </a:solidFill>
                        </a:rPr>
                        <a:t>Call: </a:t>
                      </a:r>
                      <a:r>
                        <a:rPr lang="en-GB" sz="2800" b="0" u="none" strike="noStrike" baseline="0" noProof="0" dirty="0">
                          <a:solidFill>
                            <a:srgbClr val="001F4D"/>
                          </a:solidFill>
                        </a:rPr>
                        <a:t>01204 390 271</a:t>
                      </a:r>
                      <a:endParaRPr lang="en-GB" sz="2800" dirty="0">
                        <a:solidFill>
                          <a:srgbClr val="001F4D"/>
                        </a:solidFill>
                        <a:latin typeface="+mn-lt"/>
                      </a:endParaRPr>
                    </a:p>
                  </a:txBody>
                  <a:tcPr marL="180000" marT="108000"/>
                </a:tc>
                <a:extLst>
                  <a:ext uri="{0D108BD9-81ED-4DB2-BD59-A6C34878D82A}">
                    <a16:rowId xmlns:a16="http://schemas.microsoft.com/office/drawing/2014/main" val="1854088386"/>
                  </a:ext>
                </a:extLst>
              </a:tr>
              <a:tr h="1322343">
                <a:tc>
                  <a:txBody>
                    <a:bodyPr/>
                    <a:lstStyle/>
                    <a:p>
                      <a:pPr>
                        <a:lnSpc>
                          <a:spcPts val="4200"/>
                        </a:lnSpc>
                      </a:pPr>
                      <a:r>
                        <a:rPr lang="en-GB" sz="2800" b="1" dirty="0">
                          <a:solidFill>
                            <a:srgbClr val="001F4D"/>
                          </a:solidFill>
                        </a:rPr>
                        <a:t>Oldham</a:t>
                      </a:r>
                      <a:endParaRPr lang="en-GB" sz="2800" b="1" dirty="0">
                        <a:solidFill>
                          <a:srgbClr val="001F4D"/>
                        </a:solidFill>
                        <a:latin typeface="+mn-lt"/>
                      </a:endParaRPr>
                    </a:p>
                  </a:txBody>
                  <a:tcPr marL="180000" marT="108000">
                    <a:solidFill>
                      <a:srgbClr val="27A4F2">
                        <a:alpha val="10000"/>
                      </a:srgbClr>
                    </a:solidFill>
                  </a:tcPr>
                </a:tc>
                <a:tc>
                  <a:txBody>
                    <a:bodyPr/>
                    <a:lstStyle/>
                    <a:p>
                      <a:pPr lvl="0">
                        <a:lnSpc>
                          <a:spcPts val="4200"/>
                        </a:lnSpc>
                        <a:buNone/>
                      </a:pPr>
                      <a:r>
                        <a:rPr lang="en-GB" sz="2800" b="0" u="none" strike="noStrike" baseline="0" noProof="0" dirty="0">
                          <a:solidFill>
                            <a:srgbClr val="001F4D"/>
                          </a:solidFill>
                        </a:rPr>
                        <a:t>Contact the Maternity Bleep holder </a:t>
                      </a:r>
                    </a:p>
                    <a:p>
                      <a:pPr lvl="0">
                        <a:lnSpc>
                          <a:spcPts val="4200"/>
                        </a:lnSpc>
                        <a:buNone/>
                      </a:pPr>
                      <a:r>
                        <a:rPr lang="en-GB" sz="2800" b="1" u="none" strike="noStrike" baseline="0" noProof="0" dirty="0">
                          <a:solidFill>
                            <a:srgbClr val="001F4D"/>
                          </a:solidFill>
                        </a:rPr>
                        <a:t>Call</a:t>
                      </a:r>
                      <a:r>
                        <a:rPr lang="en-GB" sz="2800" b="0" u="none" strike="noStrike" baseline="0" noProof="0" dirty="0">
                          <a:solidFill>
                            <a:srgbClr val="001F4D"/>
                          </a:solidFill>
                        </a:rPr>
                        <a:t>: 07773 759 837</a:t>
                      </a:r>
                      <a:endParaRPr lang="en-US" sz="2800" dirty="0">
                        <a:solidFill>
                          <a:srgbClr val="001F4D"/>
                        </a:solidFill>
                        <a:latin typeface="+mn-lt"/>
                      </a:endParaRPr>
                    </a:p>
                  </a:txBody>
                  <a:tcPr marL="180000" marT="108000">
                    <a:solidFill>
                      <a:srgbClr val="27A4F2">
                        <a:alpha val="10000"/>
                      </a:srgbClr>
                    </a:solidFill>
                  </a:tcPr>
                </a:tc>
                <a:tc>
                  <a:txBody>
                    <a:bodyPr/>
                    <a:lstStyle/>
                    <a:p>
                      <a:pPr lvl="0">
                        <a:lnSpc>
                          <a:spcPts val="4200"/>
                        </a:lnSpc>
                        <a:buNone/>
                      </a:pPr>
                      <a:r>
                        <a:rPr lang="en-GB" sz="2800" b="1" u="none" strike="noStrike" baseline="0" noProof="0" dirty="0">
                          <a:solidFill>
                            <a:srgbClr val="001F4D"/>
                          </a:solidFill>
                        </a:rPr>
                        <a:t>Email: </a:t>
                      </a:r>
                      <a:r>
                        <a:rPr lang="en-GB" sz="2800" b="0" u="none" strike="noStrike" baseline="0" noProof="0" dirty="0">
                          <a:solidFill>
                            <a:srgbClr val="001F4D"/>
                          </a:solidFill>
                          <a:hlinkClick r:id="rId7">
                            <a:extLst>
                              <a:ext uri="{A12FA001-AC4F-418D-AE19-62706E023703}">
                                <ahyp:hlinkClr xmlns:ahyp="http://schemas.microsoft.com/office/drawing/2018/hyperlinkcolor" val="tx"/>
                              </a:ext>
                            </a:extLst>
                          </a:hlinkClick>
                        </a:rPr>
                        <a:t>Srh-tr.specialistmhmidwives@nca.nhs.uk</a:t>
                      </a:r>
                      <a:endParaRPr lang="en-US" sz="2800" b="0" u="none" strike="noStrike" baseline="0" noProof="0" dirty="0">
                        <a:solidFill>
                          <a:srgbClr val="001F4D"/>
                        </a:solidFill>
                      </a:endParaRPr>
                    </a:p>
                    <a:p>
                      <a:pPr lvl="0">
                        <a:lnSpc>
                          <a:spcPts val="4200"/>
                        </a:lnSpc>
                        <a:buNone/>
                      </a:pPr>
                      <a:r>
                        <a:rPr lang="en-US" sz="2800" b="1" u="none" strike="noStrike" baseline="0" noProof="0" dirty="0">
                          <a:solidFill>
                            <a:srgbClr val="001F4D"/>
                          </a:solidFill>
                        </a:rPr>
                        <a:t>Call: </a:t>
                      </a:r>
                      <a:r>
                        <a:rPr lang="en-US" sz="2800" b="0" u="none" strike="noStrike" baseline="0" noProof="0" dirty="0">
                          <a:solidFill>
                            <a:srgbClr val="001F4D"/>
                          </a:solidFill>
                        </a:rPr>
                        <a:t>07968 246 259/ 07812 137 055</a:t>
                      </a:r>
                      <a:endParaRPr lang="en-US" sz="2800" b="0" i="0" u="none" strike="noStrike" baseline="0" noProof="0" dirty="0">
                        <a:solidFill>
                          <a:srgbClr val="001F4D"/>
                        </a:solidFill>
                        <a:latin typeface="+mn-lt"/>
                      </a:endParaRPr>
                    </a:p>
                  </a:txBody>
                  <a:tcPr marL="180000" marT="108000">
                    <a:solidFill>
                      <a:srgbClr val="27A4F2">
                        <a:alpha val="10000"/>
                      </a:srgbClr>
                    </a:solidFill>
                  </a:tcPr>
                </a:tc>
                <a:extLst>
                  <a:ext uri="{0D108BD9-81ED-4DB2-BD59-A6C34878D82A}">
                    <a16:rowId xmlns:a16="http://schemas.microsoft.com/office/drawing/2014/main" val="1935816875"/>
                  </a:ext>
                </a:extLst>
              </a:tr>
              <a:tr h="883503">
                <a:tc>
                  <a:txBody>
                    <a:bodyPr/>
                    <a:lstStyle/>
                    <a:p>
                      <a:pPr>
                        <a:lnSpc>
                          <a:spcPts val="4200"/>
                        </a:lnSpc>
                      </a:pPr>
                      <a:r>
                        <a:rPr lang="en-GB" sz="2800" b="1" dirty="0">
                          <a:solidFill>
                            <a:srgbClr val="001F4D"/>
                          </a:solidFill>
                        </a:rPr>
                        <a:t>Stockport</a:t>
                      </a:r>
                      <a:endParaRPr lang="en-GB" sz="2800" b="1" dirty="0">
                        <a:solidFill>
                          <a:srgbClr val="001F4D"/>
                        </a:solidFill>
                        <a:latin typeface="+mn-lt"/>
                      </a:endParaRPr>
                    </a:p>
                  </a:txBody>
                  <a:tcPr marL="180000" marT="108000"/>
                </a:tc>
                <a:tc>
                  <a:txBody>
                    <a:bodyPr/>
                    <a:lstStyle/>
                    <a:p>
                      <a:pPr>
                        <a:lnSpc>
                          <a:spcPts val="4200"/>
                        </a:lnSpc>
                      </a:pPr>
                      <a:r>
                        <a:rPr lang="en-GB" sz="2800" dirty="0">
                          <a:solidFill>
                            <a:srgbClr val="001F4D"/>
                          </a:solidFill>
                          <a:latin typeface="+mn-lt"/>
                        </a:rPr>
                        <a:t>7am – 4pm Maternity Manager of the Day (MOD) </a:t>
                      </a:r>
                    </a:p>
                    <a:p>
                      <a:pPr>
                        <a:lnSpc>
                          <a:spcPts val="4200"/>
                        </a:lnSpc>
                      </a:pPr>
                      <a:r>
                        <a:rPr lang="en-GB" sz="2800" b="1" dirty="0">
                          <a:solidFill>
                            <a:srgbClr val="001F4D"/>
                          </a:solidFill>
                          <a:latin typeface="+mn-lt"/>
                        </a:rPr>
                        <a:t>Call:  </a:t>
                      </a:r>
                      <a:r>
                        <a:rPr lang="en-GB" sz="2800" dirty="0">
                          <a:solidFill>
                            <a:srgbClr val="001F4D"/>
                          </a:solidFill>
                          <a:latin typeface="+mn-lt"/>
                        </a:rPr>
                        <a:t>switch 0161 483 1010 Bleep 1147 </a:t>
                      </a:r>
                    </a:p>
                    <a:p>
                      <a:pPr>
                        <a:lnSpc>
                          <a:spcPts val="4200"/>
                        </a:lnSpc>
                      </a:pPr>
                      <a:r>
                        <a:rPr lang="en-GB" sz="2800" dirty="0">
                          <a:solidFill>
                            <a:srgbClr val="001F4D"/>
                          </a:solidFill>
                          <a:latin typeface="+mn-lt"/>
                        </a:rPr>
                        <a:t>4pm-7am Delivery Suite Coordinator: 0161 419 5553</a:t>
                      </a:r>
                    </a:p>
                  </a:txBody>
                  <a:tcPr marL="180000" marT="108000"/>
                </a:tc>
                <a:tc>
                  <a:txBody>
                    <a:bodyPr/>
                    <a:lstStyle/>
                    <a:p>
                      <a:pPr>
                        <a:lnSpc>
                          <a:spcPts val="4200"/>
                        </a:lnSpc>
                      </a:pPr>
                      <a:r>
                        <a:rPr lang="en-GB" sz="2800" b="1" dirty="0">
                          <a:solidFill>
                            <a:srgbClr val="001F4D"/>
                          </a:solidFill>
                          <a:effectLst/>
                        </a:rPr>
                        <a:t>Email: </a:t>
                      </a:r>
                      <a:r>
                        <a:rPr lang="en-GB" sz="2800" b="0" dirty="0">
                          <a:solidFill>
                            <a:srgbClr val="001F4D"/>
                          </a:solidFill>
                          <a:effectLst/>
                          <a:hlinkClick r:id="rId8" tooltip="mailto:mentalhealthmidwives@stockport.nhs.uk">
                            <a:extLst>
                              <a:ext uri="{A12FA001-AC4F-418D-AE19-62706E023703}">
                                <ahyp:hlinkClr xmlns:ahyp="http://schemas.microsoft.com/office/drawing/2018/hyperlinkcolor" val="tx"/>
                              </a:ext>
                            </a:extLst>
                          </a:hlinkClick>
                        </a:rPr>
                        <a:t>mentalhealthmidwives@stockport.nhs.uk</a:t>
                      </a:r>
                      <a:endParaRPr lang="en-GB" sz="2800" b="0" dirty="0">
                        <a:solidFill>
                          <a:srgbClr val="001F4D"/>
                        </a:solidFill>
                        <a:effectLst/>
                      </a:endParaRPr>
                    </a:p>
                    <a:p>
                      <a:pPr>
                        <a:lnSpc>
                          <a:spcPts val="4200"/>
                        </a:lnSpc>
                      </a:pPr>
                      <a:r>
                        <a:rPr lang="en-GB" sz="2800" b="1" dirty="0">
                          <a:solidFill>
                            <a:srgbClr val="001F4D"/>
                          </a:solidFill>
                          <a:effectLst/>
                          <a:latin typeface="+mn-lt"/>
                        </a:rPr>
                        <a:t>Call: </a:t>
                      </a:r>
                      <a:r>
                        <a:rPr lang="en-GB" sz="2800" b="0" dirty="0">
                          <a:solidFill>
                            <a:srgbClr val="001F4D"/>
                          </a:solidFill>
                          <a:effectLst/>
                          <a:latin typeface="+mn-lt"/>
                        </a:rPr>
                        <a:t>0161 419 4492</a:t>
                      </a:r>
                      <a:endParaRPr lang="en-GB" sz="2800" dirty="0">
                        <a:solidFill>
                          <a:srgbClr val="001F4D"/>
                        </a:solidFill>
                        <a:latin typeface="+mn-lt"/>
                      </a:endParaRPr>
                    </a:p>
                  </a:txBody>
                  <a:tcPr marL="180000" marT="108000"/>
                </a:tc>
                <a:extLst>
                  <a:ext uri="{0D108BD9-81ED-4DB2-BD59-A6C34878D82A}">
                    <a16:rowId xmlns:a16="http://schemas.microsoft.com/office/drawing/2014/main" val="598809131"/>
                  </a:ext>
                </a:extLst>
              </a:tr>
              <a:tr h="2547105">
                <a:tc>
                  <a:txBody>
                    <a:bodyPr/>
                    <a:lstStyle/>
                    <a:p>
                      <a:pPr>
                        <a:lnSpc>
                          <a:spcPts val="4200"/>
                        </a:lnSpc>
                      </a:pPr>
                      <a:r>
                        <a:rPr lang="en-GB" sz="2800" b="1" dirty="0">
                          <a:solidFill>
                            <a:srgbClr val="001F4D"/>
                          </a:solidFill>
                        </a:rPr>
                        <a:t>Tameside</a:t>
                      </a:r>
                      <a:endParaRPr lang="en-GB" sz="2800" b="1" dirty="0">
                        <a:solidFill>
                          <a:srgbClr val="001F4D"/>
                        </a:solidFill>
                        <a:latin typeface="+mn-lt"/>
                      </a:endParaRPr>
                    </a:p>
                  </a:txBody>
                  <a:tcPr marL="180000" marT="108000">
                    <a:solidFill>
                      <a:srgbClr val="27A4F2">
                        <a:alpha val="10000"/>
                      </a:srgbClr>
                    </a:solidFill>
                  </a:tcPr>
                </a:tc>
                <a:tc>
                  <a:txBody>
                    <a:bodyPr/>
                    <a:lstStyle/>
                    <a:p>
                      <a:pPr>
                        <a:lnSpc>
                          <a:spcPts val="4200"/>
                        </a:lnSpc>
                      </a:pPr>
                      <a:r>
                        <a:rPr lang="en-US" sz="2800" dirty="0">
                          <a:solidFill>
                            <a:srgbClr val="001F4D"/>
                          </a:solidFill>
                        </a:rPr>
                        <a:t>Maternity Manager of the Day (MOD) –</a:t>
                      </a:r>
                    </a:p>
                    <a:p>
                      <a:pPr>
                        <a:lnSpc>
                          <a:spcPts val="4200"/>
                        </a:lnSpc>
                      </a:pPr>
                      <a:r>
                        <a:rPr lang="en-US" sz="2800" b="1" dirty="0">
                          <a:solidFill>
                            <a:srgbClr val="001F4D"/>
                          </a:solidFill>
                        </a:rPr>
                        <a:t>Call: </a:t>
                      </a:r>
                      <a:r>
                        <a:rPr lang="en-US" sz="2800" b="0" dirty="0">
                          <a:solidFill>
                            <a:srgbClr val="001F4D"/>
                          </a:solidFill>
                        </a:rPr>
                        <a:t>switch 0161 922 6000  </a:t>
                      </a:r>
                      <a:r>
                        <a:rPr lang="en-US" sz="2800" dirty="0">
                          <a:solidFill>
                            <a:srgbClr val="001F4D"/>
                          </a:solidFill>
                        </a:rPr>
                        <a:t>Bleep: 1104 (7am to 7pm) or </a:t>
                      </a:r>
                      <a:r>
                        <a:rPr lang="en-US" sz="2800" dirty="0" err="1">
                          <a:solidFill>
                            <a:srgbClr val="001F4D"/>
                          </a:solidFill>
                        </a:rPr>
                        <a:t>Labour</a:t>
                      </a:r>
                      <a:r>
                        <a:rPr lang="en-US" sz="2800" dirty="0">
                          <a:solidFill>
                            <a:srgbClr val="001F4D"/>
                          </a:solidFill>
                        </a:rPr>
                        <a:t> ward: 0161 922 4047 (24 hours)</a:t>
                      </a:r>
                    </a:p>
                    <a:p>
                      <a:pPr>
                        <a:lnSpc>
                          <a:spcPts val="4200"/>
                        </a:lnSpc>
                      </a:pPr>
                      <a:r>
                        <a:rPr lang="en-US" sz="2800" dirty="0">
                          <a:solidFill>
                            <a:srgbClr val="001F4D"/>
                          </a:solidFill>
                        </a:rPr>
                        <a:t>Named Midwife for Safeguarding: 0161 922 4125</a:t>
                      </a:r>
                      <a:endParaRPr lang="en-US" sz="2800" dirty="0">
                        <a:solidFill>
                          <a:srgbClr val="001F4D"/>
                        </a:solidFill>
                        <a:latin typeface="+mn-lt"/>
                      </a:endParaRPr>
                    </a:p>
                  </a:txBody>
                  <a:tcPr marL="180000" marT="108000">
                    <a:solidFill>
                      <a:srgbClr val="27A4F2">
                        <a:alpha val="10000"/>
                      </a:srgbClr>
                    </a:solidFill>
                  </a:tcPr>
                </a:tc>
                <a:tc>
                  <a:txBody>
                    <a:bodyPr/>
                    <a:lstStyle/>
                    <a:p>
                      <a:pPr>
                        <a:lnSpc>
                          <a:spcPts val="4200"/>
                        </a:lnSpc>
                      </a:pPr>
                      <a:r>
                        <a:rPr lang="en-GB" sz="2800" b="1" dirty="0">
                          <a:solidFill>
                            <a:srgbClr val="001F4D"/>
                          </a:solidFill>
                        </a:rPr>
                        <a:t>Email: </a:t>
                      </a:r>
                      <a:r>
                        <a:rPr lang="en-GB" sz="2800" dirty="0">
                          <a:solidFill>
                            <a:srgbClr val="001F4D"/>
                          </a:solidFill>
                          <a:hlinkClick r:id="rId9">
                            <a:extLst>
                              <a:ext uri="{A12FA001-AC4F-418D-AE19-62706E023703}">
                                <ahyp:hlinkClr xmlns:ahyp="http://schemas.microsoft.com/office/drawing/2018/hyperlinkcolor" val="tx"/>
                              </a:ext>
                            </a:extLst>
                          </a:hlinkClick>
                        </a:rPr>
                        <a:t>maternitymentalhealth@tgh.nhs.uk</a:t>
                      </a:r>
                      <a:endParaRPr lang="en-GB" sz="2800" dirty="0">
                        <a:solidFill>
                          <a:srgbClr val="001F4D"/>
                        </a:solidFill>
                      </a:endParaRPr>
                    </a:p>
                    <a:p>
                      <a:pPr>
                        <a:lnSpc>
                          <a:spcPts val="4200"/>
                        </a:lnSpc>
                      </a:pPr>
                      <a:r>
                        <a:rPr lang="en-US" sz="2800" b="1" dirty="0">
                          <a:solidFill>
                            <a:srgbClr val="001F4D"/>
                          </a:solidFill>
                        </a:rPr>
                        <a:t>Call: </a:t>
                      </a:r>
                      <a:r>
                        <a:rPr lang="en-US" sz="2800" dirty="0">
                          <a:solidFill>
                            <a:srgbClr val="001F4D"/>
                          </a:solidFill>
                        </a:rPr>
                        <a:t>0161 922 6096 (office number)</a:t>
                      </a:r>
                      <a:endParaRPr lang="en-GB" sz="2800" dirty="0">
                        <a:solidFill>
                          <a:srgbClr val="001F4D"/>
                        </a:solidFill>
                        <a:latin typeface="+mn-lt"/>
                      </a:endParaRPr>
                    </a:p>
                  </a:txBody>
                  <a:tcPr marL="180000" marT="108000">
                    <a:solidFill>
                      <a:srgbClr val="27A4F2">
                        <a:alpha val="10000"/>
                      </a:srgbClr>
                    </a:solidFill>
                  </a:tcPr>
                </a:tc>
                <a:extLst>
                  <a:ext uri="{0D108BD9-81ED-4DB2-BD59-A6C34878D82A}">
                    <a16:rowId xmlns:a16="http://schemas.microsoft.com/office/drawing/2014/main" val="1074304444"/>
                  </a:ext>
                </a:extLst>
              </a:tr>
              <a:tr h="1603996">
                <a:tc>
                  <a:txBody>
                    <a:bodyPr/>
                    <a:lstStyle/>
                    <a:p>
                      <a:pPr lvl="0">
                        <a:lnSpc>
                          <a:spcPts val="4200"/>
                        </a:lnSpc>
                        <a:buNone/>
                      </a:pPr>
                      <a:r>
                        <a:rPr lang="en-GB" sz="2800" b="1" dirty="0">
                          <a:solidFill>
                            <a:srgbClr val="001F4D"/>
                          </a:solidFill>
                        </a:rPr>
                        <a:t>WWL</a:t>
                      </a:r>
                      <a:endParaRPr lang="en-GB" sz="2800" b="1" dirty="0">
                        <a:solidFill>
                          <a:srgbClr val="001F4D"/>
                        </a:solidFill>
                        <a:latin typeface="+mn-lt"/>
                      </a:endParaRPr>
                    </a:p>
                  </a:txBody>
                  <a:tcPr marL="180000" marT="108000"/>
                </a:tc>
                <a:tc>
                  <a:txBody>
                    <a:bodyPr/>
                    <a:lstStyle/>
                    <a:p>
                      <a:pPr lvl="0">
                        <a:lnSpc>
                          <a:spcPts val="4200"/>
                        </a:lnSpc>
                        <a:buNone/>
                      </a:pPr>
                      <a:r>
                        <a:rPr lang="en-GB" sz="2800" b="1" u="none" strike="noStrike" noProof="0" dirty="0">
                          <a:solidFill>
                            <a:srgbClr val="001F4D"/>
                          </a:solidFill>
                        </a:rPr>
                        <a:t>Call: </a:t>
                      </a:r>
                      <a:r>
                        <a:rPr lang="en-GB" sz="2800" b="0" u="none" strike="noStrike" noProof="0" dirty="0">
                          <a:solidFill>
                            <a:srgbClr val="001F4D"/>
                          </a:solidFill>
                        </a:rPr>
                        <a:t>01942 778 505 to inform the Band 7</a:t>
                      </a:r>
                      <a:endParaRPr lang="en-US" sz="2800" dirty="0">
                        <a:solidFill>
                          <a:srgbClr val="001F4D"/>
                        </a:solidFill>
                      </a:endParaRPr>
                    </a:p>
                    <a:p>
                      <a:pPr lvl="0">
                        <a:lnSpc>
                          <a:spcPts val="4200"/>
                        </a:lnSpc>
                        <a:buNone/>
                      </a:pPr>
                      <a:r>
                        <a:rPr lang="en-GB" sz="2800" b="0" u="none" strike="noStrike" noProof="0" dirty="0">
                          <a:solidFill>
                            <a:srgbClr val="001F4D"/>
                          </a:solidFill>
                        </a:rPr>
                        <a:t>Coordinator Midwife</a:t>
                      </a:r>
                      <a:endParaRPr lang="en-GB" sz="2800" b="0" i="0" u="none" strike="noStrike" noProof="0" dirty="0">
                        <a:solidFill>
                          <a:srgbClr val="001F4D"/>
                        </a:solidFill>
                        <a:latin typeface="+mn-lt"/>
                      </a:endParaRPr>
                    </a:p>
                  </a:txBody>
                  <a:tcPr marL="180000" marT="108000"/>
                </a:tc>
                <a:tc>
                  <a:txBody>
                    <a:bodyPr/>
                    <a:lstStyle/>
                    <a:p>
                      <a:pPr lvl="0">
                        <a:lnSpc>
                          <a:spcPts val="4200"/>
                        </a:lnSpc>
                        <a:spcAft>
                          <a:spcPts val="600"/>
                        </a:spcAft>
                        <a:buNone/>
                      </a:pPr>
                      <a:r>
                        <a:rPr lang="en-GB" sz="2800" b="1" dirty="0">
                          <a:solidFill>
                            <a:srgbClr val="001F4D"/>
                          </a:solidFill>
                        </a:rPr>
                        <a:t>Email:  </a:t>
                      </a:r>
                      <a:r>
                        <a:rPr lang="en-GB" sz="2800" b="0" dirty="0">
                          <a:solidFill>
                            <a:srgbClr val="001F4D"/>
                          </a:solidFill>
                          <a:hlinkClick r:id="rId10"/>
                        </a:rPr>
                        <a:t>MHmidwife@wwl.nhs.uk</a:t>
                      </a:r>
                      <a:r>
                        <a:rPr lang="en-GB" sz="2800" b="0" dirty="0">
                          <a:solidFill>
                            <a:srgbClr val="001F4D"/>
                          </a:solidFill>
                        </a:rPr>
                        <a:t> </a:t>
                      </a:r>
                      <a:endParaRPr lang="en-GB" sz="2800" b="0" u="none" strike="noStrike" noProof="0" dirty="0">
                        <a:solidFill>
                          <a:srgbClr val="001F4D"/>
                        </a:solidFill>
                      </a:endParaRPr>
                    </a:p>
                    <a:p>
                      <a:pPr lvl="0">
                        <a:lnSpc>
                          <a:spcPts val="4200"/>
                        </a:lnSpc>
                        <a:buNone/>
                      </a:pPr>
                      <a:r>
                        <a:rPr lang="en-GB" sz="2800" b="1" dirty="0">
                          <a:solidFill>
                            <a:srgbClr val="001F4D"/>
                          </a:solidFill>
                        </a:rPr>
                        <a:t>Call: </a:t>
                      </a:r>
                      <a:r>
                        <a:rPr lang="en-GB" sz="2800" dirty="0">
                          <a:solidFill>
                            <a:srgbClr val="001F4D"/>
                          </a:solidFill>
                        </a:rPr>
                        <a:t>0300 707 1687 </a:t>
                      </a:r>
                      <a:endParaRPr lang="en-GB" sz="2800" b="0" i="0" u="none" strike="noStrike" noProof="0" dirty="0">
                        <a:solidFill>
                          <a:srgbClr val="001F4D"/>
                        </a:solidFill>
                        <a:latin typeface="+mn-lt"/>
                      </a:endParaRPr>
                    </a:p>
                  </a:txBody>
                  <a:tcPr marL="180000" marT="108000"/>
                </a:tc>
                <a:extLst>
                  <a:ext uri="{0D108BD9-81ED-4DB2-BD59-A6C34878D82A}">
                    <a16:rowId xmlns:a16="http://schemas.microsoft.com/office/drawing/2014/main" val="2736243021"/>
                  </a:ext>
                </a:extLst>
              </a:tr>
            </a:tbl>
          </a:graphicData>
        </a:graphic>
      </p:graphicFrame>
      <p:sp>
        <p:nvSpPr>
          <p:cNvPr id="6" name="TextBox 5">
            <a:extLst>
              <a:ext uri="{FF2B5EF4-FFF2-40B4-BE49-F238E27FC236}">
                <a16:creationId xmlns:a16="http://schemas.microsoft.com/office/drawing/2014/main" id="{3AB31147-94BF-AB7C-065C-80629ED12AF3}"/>
              </a:ext>
            </a:extLst>
          </p:cNvPr>
          <p:cNvSpPr txBox="1"/>
          <p:nvPr/>
        </p:nvSpPr>
        <p:spPr>
          <a:xfrm>
            <a:off x="611188" y="23019243"/>
            <a:ext cx="19849584" cy="6729022"/>
          </a:xfrm>
          <a:prstGeom prst="rect">
            <a:avLst/>
          </a:prstGeom>
          <a:noFill/>
        </p:spPr>
        <p:txBody>
          <a:bodyPr wrap="square" lIns="91440" tIns="45720" rIns="91440" bIns="45720" anchor="t">
            <a:spAutoFit/>
          </a:bodyPr>
          <a:lstStyle/>
          <a:p>
            <a:pPr>
              <a:lnSpc>
                <a:spcPts val="3600"/>
              </a:lnSpc>
              <a:spcAft>
                <a:spcPts val="1800"/>
              </a:spcAft>
            </a:pPr>
            <a:r>
              <a:rPr lang="en-GB" sz="3200" b="1" dirty="0">
                <a:solidFill>
                  <a:srgbClr val="0061F0"/>
                </a:solidFill>
              </a:rPr>
              <a:t>Why do I need to inform Maternity?</a:t>
            </a:r>
            <a:endParaRPr lang="en-GB" sz="2400" b="1" dirty="0">
              <a:solidFill>
                <a:srgbClr val="0061F0"/>
              </a:solidFill>
            </a:endParaRPr>
          </a:p>
          <a:p>
            <a:pPr marL="457200" indent="-457200">
              <a:lnSpc>
                <a:spcPts val="3600"/>
              </a:lnSpc>
              <a:spcAft>
                <a:spcPts val="1200"/>
              </a:spcAft>
              <a:buFont typeface="Arial"/>
              <a:buChar char="•"/>
            </a:pPr>
            <a:r>
              <a:rPr lang="en-GB" sz="2400" b="1" dirty="0">
                <a:solidFill>
                  <a:srgbClr val="001F4D"/>
                </a:solidFill>
              </a:rPr>
              <a:t>Continuity of care</a:t>
            </a:r>
            <a:r>
              <a:rPr lang="en-GB" sz="2400" dirty="0">
                <a:solidFill>
                  <a:srgbClr val="001F4D"/>
                </a:solidFill>
              </a:rPr>
              <a:t>: The maternity team can access electronic patient records and share any pre-agreed crisis or safeguarding plans, supporting an informed assessment. This coordinated input also enhances the liaison practitioner’s evaluation, as midwives may already be familiar with the individual’s presentation and behaviours</a:t>
            </a:r>
          </a:p>
          <a:p>
            <a:pPr marL="457200" indent="-457200">
              <a:lnSpc>
                <a:spcPts val="3600"/>
              </a:lnSpc>
              <a:spcAft>
                <a:spcPts val="1200"/>
              </a:spcAft>
              <a:buFont typeface="Arial"/>
              <a:buChar char="•"/>
            </a:pPr>
            <a:r>
              <a:rPr lang="en-GB" sz="2400" b="1" dirty="0">
                <a:solidFill>
                  <a:srgbClr val="001F4D"/>
                </a:solidFill>
              </a:rPr>
              <a:t>Physical health assessment</a:t>
            </a:r>
            <a:r>
              <a:rPr lang="en-GB" sz="2400" dirty="0">
                <a:solidFill>
                  <a:srgbClr val="001F4D"/>
                </a:solidFill>
              </a:rPr>
              <a:t>: Obstetricians may advise on and arrange relevant physical health checks to rule out organic causes for symptoms.</a:t>
            </a:r>
          </a:p>
          <a:p>
            <a:pPr marL="457200" indent="-457200">
              <a:lnSpc>
                <a:spcPts val="3600"/>
              </a:lnSpc>
              <a:spcAft>
                <a:spcPts val="1200"/>
              </a:spcAft>
              <a:buFont typeface="Arial"/>
              <a:buChar char="•"/>
            </a:pPr>
            <a:r>
              <a:rPr lang="en-GB" sz="2400" b="1" dirty="0">
                <a:solidFill>
                  <a:srgbClr val="001F4D"/>
                </a:solidFill>
              </a:rPr>
              <a:t>Enhanced support</a:t>
            </a:r>
            <a:r>
              <a:rPr lang="en-GB" sz="2400" dirty="0">
                <a:solidFill>
                  <a:srgbClr val="001F4D"/>
                </a:solidFill>
              </a:rPr>
              <a:t>: Midwives may use this opportunity to complete antenatal or postnatal checks while the individual is in A&amp;E or arrange earlier home visits to monitor health and wellbeing.</a:t>
            </a:r>
          </a:p>
          <a:p>
            <a:pPr marL="457200" indent="-457200">
              <a:lnSpc>
                <a:spcPts val="3600"/>
              </a:lnSpc>
              <a:spcAft>
                <a:spcPts val="1200"/>
              </a:spcAft>
              <a:buFont typeface="Arial"/>
              <a:buChar char="•"/>
            </a:pPr>
            <a:r>
              <a:rPr lang="en-GB" sz="2400" b="1" dirty="0">
                <a:solidFill>
                  <a:srgbClr val="001F4D"/>
                </a:solidFill>
              </a:rPr>
              <a:t>Specialist midwife oversight:</a:t>
            </a:r>
            <a:r>
              <a:rPr lang="en-GB" sz="2400" dirty="0">
                <a:solidFill>
                  <a:srgbClr val="001F4D"/>
                </a:solidFill>
              </a:rPr>
              <a:t> Specialist Mental Health Midwives collaborate with Safeguarding Midwives to review all aspects of the crisis. They may have access to additional social and mental health history, which can be valuable for the liaison practitioner’s assessment. This is also an opportunity for them to introduce their involvement, adapt support, and create new maternity care plans if symptoms or risks are newly emerging or require monitoring. When patients are admitted to a psychiatric inpatient ward or the Mother and Baby Unit, Specialist Midwives should be invited to attend ward rounds and multidisciplinary meetings, ensuring continuity and coordinated care.</a:t>
            </a:r>
          </a:p>
          <a:p>
            <a:pPr marL="171450" indent="-171450">
              <a:lnSpc>
                <a:spcPct val="150000"/>
              </a:lnSpc>
              <a:spcAft>
                <a:spcPts val="1800"/>
              </a:spcAft>
              <a:buFont typeface="Arial" panose="020B0604020202020204" pitchFamily="34" charset="0"/>
              <a:buChar char="•"/>
            </a:pPr>
            <a:endParaRPr lang="en-GB" sz="1200" dirty="0">
              <a:solidFill>
                <a:srgbClr val="002060"/>
              </a:solidFill>
              <a:latin typeface="Aptos" panose="020B0004020202020204" pitchFamily="34" charset="0"/>
            </a:endParaRPr>
          </a:p>
        </p:txBody>
      </p:sp>
      <p:sp>
        <p:nvSpPr>
          <p:cNvPr id="9" name="TextBox 7">
            <a:extLst>
              <a:ext uri="{FF2B5EF4-FFF2-40B4-BE49-F238E27FC236}">
                <a16:creationId xmlns:a16="http://schemas.microsoft.com/office/drawing/2014/main" id="{754C6622-5D3F-EF67-AC02-65F8359FA189}"/>
              </a:ext>
            </a:extLst>
          </p:cNvPr>
          <p:cNvSpPr txBox="1"/>
          <p:nvPr/>
        </p:nvSpPr>
        <p:spPr>
          <a:xfrm>
            <a:off x="647040" y="4102343"/>
            <a:ext cx="18865771" cy="2011513"/>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800"/>
              </a:spcAft>
            </a:pPr>
            <a:r>
              <a:rPr lang="en-GB" sz="3200" b="1" dirty="0">
                <a:solidFill>
                  <a:srgbClr val="0061F0"/>
                </a:solidFill>
              </a:rPr>
              <a:t>When to inform Maternity</a:t>
            </a:r>
            <a:endParaRPr lang="en-US" sz="3200" dirty="0">
              <a:solidFill>
                <a:srgbClr val="0061F0"/>
              </a:solidFill>
            </a:endParaRPr>
          </a:p>
          <a:p>
            <a:pPr marL="457200" indent="-457200">
              <a:lnSpc>
                <a:spcPts val="4200"/>
              </a:lnSpc>
              <a:spcAft>
                <a:spcPts val="1200"/>
              </a:spcAft>
              <a:buFont typeface="Arial"/>
              <a:buChar char="•"/>
            </a:pPr>
            <a:r>
              <a:rPr lang="en-GB" sz="2800" dirty="0">
                <a:solidFill>
                  <a:srgbClr val="002060"/>
                </a:solidFill>
              </a:rPr>
              <a:t>From conception up to 42 days post-delivery: Inform maternity directly using Step 1 and Step 2.</a:t>
            </a:r>
          </a:p>
          <a:p>
            <a:pPr marL="457200" indent="-457200">
              <a:lnSpc>
                <a:spcPts val="4200"/>
              </a:lnSpc>
              <a:spcAft>
                <a:spcPts val="1200"/>
              </a:spcAft>
              <a:buFont typeface="Arial"/>
              <a:buChar char="•"/>
            </a:pPr>
            <a:r>
              <a:rPr lang="en-GB" sz="2800" dirty="0">
                <a:solidFill>
                  <a:srgbClr val="002060"/>
                </a:solidFill>
              </a:rPr>
              <a:t>From 42 days post-delivery up to one year: Inform maternity for information only via Step 2 email.</a:t>
            </a:r>
            <a:endParaRPr lang="en-GB" sz="2800" dirty="0"/>
          </a:p>
        </p:txBody>
      </p:sp>
      <p:sp>
        <p:nvSpPr>
          <p:cNvPr id="8" name="Text Placeholder 1">
            <a:extLst>
              <a:ext uri="{FF2B5EF4-FFF2-40B4-BE49-F238E27FC236}">
                <a16:creationId xmlns:a16="http://schemas.microsoft.com/office/drawing/2014/main" id="{72F9AC61-70B5-73C8-0307-2CC3F7E5E3AE}"/>
              </a:ext>
            </a:extLst>
          </p:cNvPr>
          <p:cNvSpPr txBox="1">
            <a:spLocks/>
          </p:cNvSpPr>
          <p:nvPr/>
        </p:nvSpPr>
        <p:spPr>
          <a:xfrm>
            <a:off x="647040" y="1716309"/>
            <a:ext cx="18876660" cy="180953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en-US" sz="4800" b="1" dirty="0">
                <a:solidFill>
                  <a:srgbClr val="27A4F2"/>
                </a:solidFill>
              </a:rPr>
              <a:t>Maternity Service Users In Greater Manchester</a:t>
            </a:r>
          </a:p>
          <a:p>
            <a:pPr marL="0" indent="0">
              <a:buNone/>
            </a:pPr>
            <a:r>
              <a:rPr lang="en-US" sz="7200" b="1" dirty="0">
                <a:solidFill>
                  <a:srgbClr val="001F4D"/>
                </a:solidFill>
              </a:rPr>
              <a:t>A contact list for mental health liaison in A&amp;E</a:t>
            </a:r>
            <a:endParaRPr lang="en-US" sz="8000" b="1" dirty="0">
              <a:solidFill>
                <a:srgbClr val="001F4D"/>
              </a:solidFill>
            </a:endParaRPr>
          </a:p>
        </p:txBody>
      </p:sp>
    </p:spTree>
    <p:extLst>
      <p:ext uri="{BB962C8B-B14F-4D97-AF65-F5344CB8AC3E}">
        <p14:creationId xmlns:p14="http://schemas.microsoft.com/office/powerpoint/2010/main" val="41571505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9908bef-7dce-4fb2-aaa5-ebc6ea1e2b1d">
      <Terms xmlns="http://schemas.microsoft.com/office/infopath/2007/PartnerControls"/>
    </lcf76f155ced4ddcb4097134ff3c332f>
    <TaxCatchAll xmlns="44764d73-b807-4962-b2b8-d76d09ffaa86" xsi:nil="true"/>
    <Comments xmlns="49908bef-7dce-4fb2-aaa5-ebc6ea1e2b1d" xsi:nil="true"/>
    <Consent xmlns="49908bef-7dce-4fb2-aaa5-ebc6ea1e2b1d" xsi:nil="true"/>
    <MemberofStaff xmlns="49908bef-7dce-4fb2-aaa5-ebc6ea1e2b1d">
      <UserInfo>
        <DisplayName/>
        <AccountId xsi:nil="true"/>
        <AccountType/>
      </UserInfo>
    </MemberofStaff>
    <AreaofWork0 xmlns="49908bef-7dce-4fb2-aaa5-ebc6ea1e2b1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8298454B47EDD47B77828BA4AE38047" ma:contentTypeVersion="41" ma:contentTypeDescription="Create a new document." ma:contentTypeScope="" ma:versionID="78befdc8b646b64a096cf612044eac1e">
  <xsd:schema xmlns:xsd="http://www.w3.org/2001/XMLSchema" xmlns:xs="http://www.w3.org/2001/XMLSchema" xmlns:p="http://schemas.microsoft.com/office/2006/metadata/properties" xmlns:ns2="49908bef-7dce-4fb2-aaa5-ebc6ea1e2b1d" xmlns:ns3="44764d73-b807-4962-b2b8-d76d09ffaa86" targetNamespace="http://schemas.microsoft.com/office/2006/metadata/properties" ma:root="true" ma:fieldsID="3b38bfb202d791355e12051553ba6cc6" ns2:_="" ns3:_="">
    <xsd:import namespace="49908bef-7dce-4fb2-aaa5-ebc6ea1e2b1d"/>
    <xsd:import namespace="44764d73-b807-4962-b2b8-d76d09ffaa8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3:TaxCatchAll" minOccurs="0"/>
                <xsd:element ref="ns2:lcf76f155ced4ddcb4097134ff3c332f" minOccurs="0"/>
                <xsd:element ref="ns3:SharedWithUsers" minOccurs="0"/>
                <xsd:element ref="ns3:SharedWithDetails" minOccurs="0"/>
                <xsd:element ref="ns2:MediaServiceLocation" minOccurs="0"/>
                <xsd:element ref="ns2:MemberofStaff" minOccurs="0"/>
                <xsd:element ref="ns2:Comments" minOccurs="0"/>
                <xsd:element ref="ns2:AreaofWork0" minOccurs="0"/>
                <xsd:element ref="ns2:Consent"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908bef-7dce-4fb2-aaa5-ebc6ea1e2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hidden="true" ma:internalName="MediaServiceAutoTags" ma:readOnly="true">
      <xsd:simpleType>
        <xsd:restriction base="dms:Text"/>
      </xsd:simpleType>
    </xsd:element>
    <xsd:element name="MediaServiceOCR" ma:index="11" nillable="true" ma:displayName="Extracted Text" ma:hidden="true" ma:internalName="MediaServiceOCR"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hidden="true" ma:internalName="MediaServiceKeyPoints" ma:readOnly="true">
      <xsd:simpleType>
        <xsd:restriction base="dms:Note"/>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213771a-8659-48ef-ae1d-2b39369bea37"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hidden="true" ma:internalName="MediaServiceLocation" ma:readOnly="true">
      <xsd:simpleType>
        <xsd:restriction base="dms:Text"/>
      </xsd:simpleType>
    </xsd:element>
    <xsd:element name="MemberofStaff" ma:index="24" nillable="true" ma:displayName="Member of Staff" ma:format="Dropdown" ma:hidden="true" ma:list="UserInfo" ma:SharePointGroup="0" ma:internalName="MemberofStaff"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mments" ma:index="25" nillable="true" ma:displayName="Comments" ma:format="Dropdown" ma:hidden="true" ma:internalName="Comments" ma:readOnly="false">
      <xsd:simpleType>
        <xsd:restriction base="dms:Note"/>
      </xsd:simpleType>
    </xsd:element>
    <xsd:element name="AreaofWork0" ma:index="26" nillable="true" ma:displayName="Area of Work" ma:format="Dropdown" ma:hidden="true" ma:internalName="AreaofWork0" ma:readOnly="false">
      <xsd:simpleType>
        <xsd:restriction base="dms:Choice">
          <xsd:enumeration value="Clinical"/>
          <xsd:enumeration value="Corporate"/>
          <xsd:enumeration value="Community"/>
        </xsd:restriction>
      </xsd:simpleType>
    </xsd:element>
    <xsd:element name="Consent" ma:index="27" nillable="true" ma:displayName="Consent" ma:format="Dropdown" ma:hidden="true" ma:internalName="Consent" ma:readOnly="false">
      <xsd:simpleType>
        <xsd:restriction base="dms:Choice">
          <xsd:enumeration value="Yes"/>
          <xsd:enumeration value="No"/>
        </xsd:restrictio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764d73-b807-4962-b2b8-d76d09ffaa8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9ef7167-5c58-4e78-b2c6-1095674b30d2}" ma:internalName="TaxCatchAll" ma:readOnly="false" ma:showField="CatchAllData" ma:web="44764d73-b807-4962-b2b8-d76d09ffaa8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17EFC5-B77B-4610-A13A-8A4CF066A62D}">
  <ds:schemaRefs>
    <ds:schemaRef ds:uri="http://schemas.microsoft.com/sharepoint/v3/contenttype/forms"/>
  </ds:schemaRefs>
</ds:datastoreItem>
</file>

<file path=customXml/itemProps2.xml><?xml version="1.0" encoding="utf-8"?>
<ds:datastoreItem xmlns:ds="http://schemas.openxmlformats.org/officeDocument/2006/customXml" ds:itemID="{22282D95-8BED-4BEE-A689-A7AED4A05442}">
  <ds:schemaRefs>
    <ds:schemaRef ds:uri="293fe95d-0993-47d5-9fe5-e3a2e2afc07a"/>
    <ds:schemaRef ds:uri="c37ab873-bff3-478f-9cca-9f2777ce478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49908bef-7dce-4fb2-aaa5-ebc6ea1e2b1d"/>
    <ds:schemaRef ds:uri="44764d73-b807-4962-b2b8-d76d09ffaa86"/>
  </ds:schemaRefs>
</ds:datastoreItem>
</file>

<file path=customXml/itemProps3.xml><?xml version="1.0" encoding="utf-8"?>
<ds:datastoreItem xmlns:ds="http://schemas.openxmlformats.org/officeDocument/2006/customXml" ds:itemID="{7FFEB736-134E-4ACA-9AEF-BB0745D307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908bef-7dce-4fb2-aaa5-ebc6ea1e2b1d"/>
    <ds:schemaRef ds:uri="44764d73-b807-4962-b2b8-d76d09ffaa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9263</TotalTime>
  <Words>1140</Words>
  <Application>Microsoft Office PowerPoint</Application>
  <PresentationFormat>Custom</PresentationFormat>
  <Paragraphs>99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Sherburn</dc:creator>
  <cp:lastModifiedBy>Karen Murray</cp:lastModifiedBy>
  <cp:revision>460</cp:revision>
  <dcterms:created xsi:type="dcterms:W3CDTF">2025-07-28T10:22:35Z</dcterms:created>
  <dcterms:modified xsi:type="dcterms:W3CDTF">2026-07-14T15:23:26Z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0x01010048298454B47EDD47B77828BA4AE38047</vt:lpwstr>
  </property>
</Properties>
</file>