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65"/>
  </p:notesMasterIdLst>
  <p:handoutMasterIdLst>
    <p:handoutMasterId r:id="rId166"/>
  </p:handoutMasterIdLst>
  <p:sldIdLst>
    <p:sldId id="265" r:id="rId6"/>
    <p:sldId id="519" r:id="rId7"/>
    <p:sldId id="517" r:id="rId8"/>
    <p:sldId id="520" r:id="rId9"/>
    <p:sldId id="521" r:id="rId10"/>
    <p:sldId id="523" r:id="rId11"/>
    <p:sldId id="525" r:id="rId12"/>
    <p:sldId id="526" r:id="rId13"/>
    <p:sldId id="667" r:id="rId14"/>
    <p:sldId id="527" r:id="rId15"/>
    <p:sldId id="668" r:id="rId16"/>
    <p:sldId id="528" r:id="rId17"/>
    <p:sldId id="529" r:id="rId18"/>
    <p:sldId id="530" r:id="rId19"/>
    <p:sldId id="531" r:id="rId20"/>
    <p:sldId id="532" r:id="rId21"/>
    <p:sldId id="533" r:id="rId22"/>
    <p:sldId id="534" r:id="rId23"/>
    <p:sldId id="678" r:id="rId24"/>
    <p:sldId id="535" r:id="rId25"/>
    <p:sldId id="536" r:id="rId26"/>
    <p:sldId id="537" r:id="rId27"/>
    <p:sldId id="538" r:id="rId28"/>
    <p:sldId id="539" r:id="rId29"/>
    <p:sldId id="540" r:id="rId30"/>
    <p:sldId id="541" r:id="rId31"/>
    <p:sldId id="542" r:id="rId32"/>
    <p:sldId id="543" r:id="rId33"/>
    <p:sldId id="544" r:id="rId34"/>
    <p:sldId id="545" r:id="rId35"/>
    <p:sldId id="546" r:id="rId36"/>
    <p:sldId id="547" r:id="rId37"/>
    <p:sldId id="548" r:id="rId38"/>
    <p:sldId id="549" r:id="rId39"/>
    <p:sldId id="550" r:id="rId40"/>
    <p:sldId id="551" r:id="rId41"/>
    <p:sldId id="552" r:id="rId42"/>
    <p:sldId id="553" r:id="rId43"/>
    <p:sldId id="554" r:id="rId44"/>
    <p:sldId id="555" r:id="rId45"/>
    <p:sldId id="556" r:id="rId46"/>
    <p:sldId id="557" r:id="rId47"/>
    <p:sldId id="558" r:id="rId48"/>
    <p:sldId id="559" r:id="rId49"/>
    <p:sldId id="560" r:id="rId50"/>
    <p:sldId id="561" r:id="rId51"/>
    <p:sldId id="562" r:id="rId52"/>
    <p:sldId id="563" r:id="rId53"/>
    <p:sldId id="564" r:id="rId54"/>
    <p:sldId id="565" r:id="rId55"/>
    <p:sldId id="566" r:id="rId56"/>
    <p:sldId id="567" r:id="rId57"/>
    <p:sldId id="669" r:id="rId58"/>
    <p:sldId id="568" r:id="rId59"/>
    <p:sldId id="569" r:id="rId60"/>
    <p:sldId id="570" r:id="rId61"/>
    <p:sldId id="571" r:id="rId62"/>
    <p:sldId id="670" r:id="rId63"/>
    <p:sldId id="572" r:id="rId64"/>
    <p:sldId id="573" r:id="rId65"/>
    <p:sldId id="671" r:id="rId66"/>
    <p:sldId id="574" r:id="rId67"/>
    <p:sldId id="672" r:id="rId68"/>
    <p:sldId id="575" r:id="rId69"/>
    <p:sldId id="576" r:id="rId70"/>
    <p:sldId id="673" r:id="rId71"/>
    <p:sldId id="577" r:id="rId72"/>
    <p:sldId id="578" r:id="rId73"/>
    <p:sldId id="579" r:id="rId74"/>
    <p:sldId id="580" r:id="rId75"/>
    <p:sldId id="581" r:id="rId76"/>
    <p:sldId id="582" r:id="rId77"/>
    <p:sldId id="583" r:id="rId78"/>
    <p:sldId id="584" r:id="rId79"/>
    <p:sldId id="585" r:id="rId80"/>
    <p:sldId id="586" r:id="rId81"/>
    <p:sldId id="587" r:id="rId82"/>
    <p:sldId id="674" r:id="rId83"/>
    <p:sldId id="588" r:id="rId84"/>
    <p:sldId id="589" r:id="rId85"/>
    <p:sldId id="590" r:id="rId86"/>
    <p:sldId id="591" r:id="rId87"/>
    <p:sldId id="592" r:id="rId88"/>
    <p:sldId id="593" r:id="rId89"/>
    <p:sldId id="594" r:id="rId90"/>
    <p:sldId id="595" r:id="rId91"/>
    <p:sldId id="596" r:id="rId92"/>
    <p:sldId id="597" r:id="rId93"/>
    <p:sldId id="598" r:id="rId94"/>
    <p:sldId id="679" r:id="rId95"/>
    <p:sldId id="599" r:id="rId96"/>
    <p:sldId id="600" r:id="rId97"/>
    <p:sldId id="601" r:id="rId98"/>
    <p:sldId id="602" r:id="rId99"/>
    <p:sldId id="603" r:id="rId100"/>
    <p:sldId id="604" r:id="rId101"/>
    <p:sldId id="605" r:id="rId102"/>
    <p:sldId id="606" r:id="rId103"/>
    <p:sldId id="607" r:id="rId104"/>
    <p:sldId id="608" r:id="rId105"/>
    <p:sldId id="609" r:id="rId106"/>
    <p:sldId id="610" r:id="rId107"/>
    <p:sldId id="611" r:id="rId108"/>
    <p:sldId id="613" r:id="rId109"/>
    <p:sldId id="614" r:id="rId110"/>
    <p:sldId id="615" r:id="rId111"/>
    <p:sldId id="616" r:id="rId112"/>
    <p:sldId id="617" r:id="rId113"/>
    <p:sldId id="675" r:id="rId114"/>
    <p:sldId id="618" r:id="rId115"/>
    <p:sldId id="619" r:id="rId116"/>
    <p:sldId id="620" r:id="rId117"/>
    <p:sldId id="621" r:id="rId118"/>
    <p:sldId id="622" r:id="rId119"/>
    <p:sldId id="623" r:id="rId120"/>
    <p:sldId id="624" r:id="rId121"/>
    <p:sldId id="625" r:id="rId122"/>
    <p:sldId id="626" r:id="rId123"/>
    <p:sldId id="627" r:id="rId124"/>
    <p:sldId id="628" r:id="rId125"/>
    <p:sldId id="629" r:id="rId126"/>
    <p:sldId id="630" r:id="rId127"/>
    <p:sldId id="680" r:id="rId128"/>
    <p:sldId id="632" r:id="rId129"/>
    <p:sldId id="633" r:id="rId130"/>
    <p:sldId id="634" r:id="rId131"/>
    <p:sldId id="635" r:id="rId132"/>
    <p:sldId id="636" r:id="rId133"/>
    <p:sldId id="637" r:id="rId134"/>
    <p:sldId id="638" r:id="rId135"/>
    <p:sldId id="639" r:id="rId136"/>
    <p:sldId id="640" r:id="rId137"/>
    <p:sldId id="641" r:id="rId138"/>
    <p:sldId id="642" r:id="rId139"/>
    <p:sldId id="643" r:id="rId140"/>
    <p:sldId id="644" r:id="rId141"/>
    <p:sldId id="645" r:id="rId142"/>
    <p:sldId id="646" r:id="rId143"/>
    <p:sldId id="647" r:id="rId144"/>
    <p:sldId id="648" r:id="rId145"/>
    <p:sldId id="649" r:id="rId146"/>
    <p:sldId id="650" r:id="rId147"/>
    <p:sldId id="651" r:id="rId148"/>
    <p:sldId id="652" r:id="rId149"/>
    <p:sldId id="653" r:id="rId150"/>
    <p:sldId id="654" r:id="rId151"/>
    <p:sldId id="655" r:id="rId152"/>
    <p:sldId id="656" r:id="rId153"/>
    <p:sldId id="657" r:id="rId154"/>
    <p:sldId id="658" r:id="rId155"/>
    <p:sldId id="659" r:id="rId156"/>
    <p:sldId id="660" r:id="rId157"/>
    <p:sldId id="661" r:id="rId158"/>
    <p:sldId id="662" r:id="rId159"/>
    <p:sldId id="676" r:id="rId160"/>
    <p:sldId id="663" r:id="rId161"/>
    <p:sldId id="664" r:id="rId162"/>
    <p:sldId id="665" r:id="rId163"/>
    <p:sldId id="666" r:id="rId164"/>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65"/>
            <p14:sldId id="519"/>
            <p14:sldId id="517"/>
            <p14:sldId id="520"/>
            <p14:sldId id="521"/>
            <p14:sldId id="523"/>
            <p14:sldId id="525"/>
            <p14:sldId id="526"/>
            <p14:sldId id="667"/>
            <p14:sldId id="527"/>
            <p14:sldId id="668"/>
            <p14:sldId id="528"/>
            <p14:sldId id="529"/>
            <p14:sldId id="530"/>
            <p14:sldId id="531"/>
            <p14:sldId id="532"/>
            <p14:sldId id="533"/>
            <p14:sldId id="534"/>
            <p14:sldId id="678"/>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669"/>
            <p14:sldId id="568"/>
            <p14:sldId id="569"/>
            <p14:sldId id="570"/>
            <p14:sldId id="571"/>
            <p14:sldId id="670"/>
            <p14:sldId id="572"/>
            <p14:sldId id="573"/>
            <p14:sldId id="671"/>
            <p14:sldId id="574"/>
            <p14:sldId id="672"/>
            <p14:sldId id="575"/>
            <p14:sldId id="576"/>
            <p14:sldId id="673"/>
            <p14:sldId id="577"/>
            <p14:sldId id="578"/>
            <p14:sldId id="579"/>
            <p14:sldId id="580"/>
            <p14:sldId id="581"/>
            <p14:sldId id="582"/>
            <p14:sldId id="583"/>
            <p14:sldId id="584"/>
            <p14:sldId id="585"/>
            <p14:sldId id="586"/>
            <p14:sldId id="587"/>
            <p14:sldId id="674"/>
            <p14:sldId id="588"/>
            <p14:sldId id="589"/>
            <p14:sldId id="590"/>
            <p14:sldId id="591"/>
            <p14:sldId id="592"/>
            <p14:sldId id="593"/>
            <p14:sldId id="594"/>
            <p14:sldId id="595"/>
            <p14:sldId id="596"/>
            <p14:sldId id="597"/>
            <p14:sldId id="598"/>
            <p14:sldId id="679"/>
            <p14:sldId id="599"/>
            <p14:sldId id="600"/>
            <p14:sldId id="601"/>
            <p14:sldId id="602"/>
            <p14:sldId id="603"/>
            <p14:sldId id="604"/>
            <p14:sldId id="605"/>
            <p14:sldId id="606"/>
            <p14:sldId id="607"/>
            <p14:sldId id="608"/>
            <p14:sldId id="609"/>
            <p14:sldId id="610"/>
            <p14:sldId id="611"/>
            <p14:sldId id="613"/>
            <p14:sldId id="614"/>
            <p14:sldId id="615"/>
            <p14:sldId id="616"/>
            <p14:sldId id="617"/>
            <p14:sldId id="675"/>
            <p14:sldId id="618"/>
            <p14:sldId id="619"/>
            <p14:sldId id="620"/>
            <p14:sldId id="621"/>
            <p14:sldId id="622"/>
            <p14:sldId id="623"/>
            <p14:sldId id="624"/>
            <p14:sldId id="625"/>
            <p14:sldId id="626"/>
            <p14:sldId id="627"/>
            <p14:sldId id="628"/>
            <p14:sldId id="629"/>
            <p14:sldId id="630"/>
            <p14:sldId id="680"/>
            <p14:sldId id="632"/>
            <p14:sldId id="633"/>
            <p14:sldId id="634"/>
            <p14:sldId id="635"/>
            <p14:sldId id="636"/>
            <p14:sldId id="637"/>
            <p14:sldId id="638"/>
            <p14:sldId id="639"/>
            <p14:sldId id="640"/>
            <p14:sldId id="641"/>
            <p14:sldId id="642"/>
            <p14:sldId id="643"/>
            <p14:sldId id="644"/>
            <p14:sldId id="645"/>
            <p14:sldId id="646"/>
            <p14:sldId id="647"/>
            <p14:sldId id="648"/>
            <p14:sldId id="649"/>
            <p14:sldId id="650"/>
            <p14:sldId id="651"/>
            <p14:sldId id="652"/>
            <p14:sldId id="653"/>
            <p14:sldId id="654"/>
            <p14:sldId id="655"/>
            <p14:sldId id="656"/>
            <p14:sldId id="657"/>
            <p14:sldId id="658"/>
            <p14:sldId id="659"/>
            <p14:sldId id="660"/>
            <p14:sldId id="661"/>
            <p14:sldId id="662"/>
            <p14:sldId id="676"/>
            <p14:sldId id="663"/>
            <p14:sldId id="664"/>
            <p14:sldId id="665"/>
            <p14:sldId id="666"/>
          </p14:sldIdLst>
        </p14:section>
        <p14:section name="Extra slide elements" id="{66EC97C3-BC0F-9648-AAE8-BA458CD38442}">
          <p14:sldIdLst/>
        </p14:section>
      </p14:sectionLst>
    </p:ext>
    <p:ext uri="{EFAFB233-063F-42B5-8137-9DF3F51BA10A}">
      <p15:sldGuideLst xmlns:p15="http://schemas.microsoft.com/office/powerpoint/2012/main" xmlns="">
        <p15:guide id="1" orient="horz" pos="1204">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Worsfold" initials="AW" lastIdx="65" clrIdx="0"/>
  <p:cmAuthor id="1" name="Kirk, Jenny" initials="JK" lastIdx="16" clrIdx="1"/>
  <p:cmAuthor id="2" name="Ruth Chapman Tymens" initials="RCT" lastIdx="1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9" autoAdjust="0"/>
    <p:restoredTop sz="66963" autoAdjust="0"/>
  </p:normalViewPr>
  <p:slideViewPr>
    <p:cSldViewPr snapToGrid="0" snapToObjects="1">
      <p:cViewPr varScale="1">
        <p:scale>
          <a:sx n="48" d="100"/>
          <a:sy n="48" d="100"/>
        </p:scale>
        <p:origin x="-936" y="-96"/>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0"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slide" Target="slides/slide151.xml"/><Relationship Id="rId164" Type="http://schemas.openxmlformats.org/officeDocument/2006/relationships/slide" Target="slides/slide159.xml"/><Relationship Id="rId16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03/03/2016</a:t>
            </a:fld>
            <a:endParaRPr lang="en-US" dirty="0"/>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dirty="0"/>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03/03/2016</a:t>
            </a:fld>
            <a:endParaRPr lang="en-US" dirty="0"/>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dirty="0"/>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www.england.nhs.uk/revalidation/appraisers/meetings/hee-resources/" TargetMode="External"/><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Please adapt and use this large set of slides and resources to suit your needs, keeping the key messages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These</a:t>
            </a:r>
            <a:r>
              <a:rPr lang="en-US" baseline="0" dirty="0" smtClean="0"/>
              <a:t> resources are untested – please feedback to ruth.chapman@nhs.net if you would like to suggest any ideas for development</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Begin with welcome</a:t>
            </a:r>
            <a:r>
              <a:rPr lang="en-US" baseline="0" dirty="0" smtClean="0"/>
              <a:t> and introduction of facilitators and observers if present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a:t>
            </a:fld>
            <a:endParaRPr lang="en-US" dirty="0"/>
          </a:p>
        </p:txBody>
      </p:sp>
    </p:spTree>
    <p:extLst>
      <p:ext uri="{BB962C8B-B14F-4D97-AF65-F5344CB8AC3E}">
        <p14:creationId xmlns:p14="http://schemas.microsoft.com/office/powerpoint/2010/main" val="1323620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slide merely gives an outline of the systematic process that appraisers undertake</a:t>
            </a:r>
            <a:r>
              <a:rPr lang="en-GB" baseline="0" dirty="0" smtClean="0"/>
              <a:t> and should be expanded on in discussion</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 slide could be used to discuss the many skills</a:t>
            </a:r>
            <a:r>
              <a:rPr lang="en-GB" baseline="0" dirty="0" smtClean="0"/>
              <a:t> used by an appraiser</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 appraiser job description and doctor feedback could be referred to - both will highlight the process and the role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12</a:t>
            </a:fld>
            <a:endParaRPr lang="en-GB" dirty="0"/>
          </a:p>
        </p:txBody>
      </p:sp>
    </p:spTree>
    <p:extLst>
      <p:ext uri="{BB962C8B-B14F-4D97-AF65-F5344CB8AC3E}">
        <p14:creationId xmlns:p14="http://schemas.microsoft.com/office/powerpoint/2010/main" val="19053191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108</a:t>
            </a:fld>
            <a:endParaRPr lang="en-GB" dirty="0"/>
          </a:p>
        </p:txBody>
      </p:sp>
    </p:spTree>
    <p:extLst>
      <p:ext uri="{BB962C8B-B14F-4D97-AF65-F5344CB8AC3E}">
        <p14:creationId xmlns:p14="http://schemas.microsoft.com/office/powerpoint/2010/main" val="34151733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Refer to</a:t>
            </a:r>
            <a:r>
              <a:rPr lang="en-GB" baseline="0" dirty="0" smtClean="0"/>
              <a:t> the appraisal summary preparatory notes template which can be used to make notes and prepare the summary of appraisal discussion</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It is set out in the 4 Domains and prompts setting the scene and also a summary</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These notes will help prompt the appraisal conversation and the appraiser may make further notes during the meeting</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As in a consultation, the appraiser should avoid too much interaction with the computer rather than with the doctors</a:t>
            </a:r>
          </a:p>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110</a:t>
            </a:fld>
            <a:endParaRPr lang="en-GB" dirty="0"/>
          </a:p>
        </p:txBody>
      </p:sp>
    </p:spTree>
    <p:extLst>
      <p:ext uri="{BB962C8B-B14F-4D97-AF65-F5344CB8AC3E}">
        <p14:creationId xmlns:p14="http://schemas.microsoft.com/office/powerpoint/2010/main" val="3957972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111</a:t>
            </a:fld>
            <a:endParaRPr lang="en-GB" dirty="0"/>
          </a:p>
        </p:txBody>
      </p:sp>
    </p:spTree>
    <p:extLst>
      <p:ext uri="{BB962C8B-B14F-4D97-AF65-F5344CB8AC3E}">
        <p14:creationId xmlns:p14="http://schemas.microsoft.com/office/powerpoint/2010/main" val="205147693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E-mails (NHS</a:t>
            </a:r>
            <a:r>
              <a:rPr lang="en-GB" baseline="0" dirty="0" smtClean="0"/>
              <a:t> net) </a:t>
            </a:r>
            <a:r>
              <a:rPr lang="en-GB" dirty="0" smtClean="0"/>
              <a:t>– keep as an audit trail</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112</a:t>
            </a:fld>
            <a:endParaRPr lang="en-GB" dirty="0"/>
          </a:p>
        </p:txBody>
      </p:sp>
    </p:spTree>
    <p:extLst>
      <p:ext uri="{BB962C8B-B14F-4D97-AF65-F5344CB8AC3E}">
        <p14:creationId xmlns:p14="http://schemas.microsoft.com/office/powerpoint/2010/main" val="85378990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113</a:t>
            </a:fld>
            <a:endParaRPr lang="en-GB" dirty="0"/>
          </a:p>
        </p:txBody>
      </p:sp>
    </p:spTree>
    <p:extLst>
      <p:ext uri="{BB962C8B-B14F-4D97-AF65-F5344CB8AC3E}">
        <p14:creationId xmlns:p14="http://schemas.microsoft.com/office/powerpoint/2010/main" val="40468764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dirty="0" smtClean="0"/>
              <a:t>To open this discussion, ask the delegates for their feelings and experiences first</a:t>
            </a:r>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29058-12D4-4E77-9845-A371490DA269}" type="slidenum">
              <a:rPr lang="en-US" smtClean="0">
                <a:cs typeface="Arial" charset="0"/>
              </a:rPr>
              <a:pPr fontAlgn="base">
                <a:spcBef>
                  <a:spcPct val="0"/>
                </a:spcBef>
                <a:spcAft>
                  <a:spcPct val="0"/>
                </a:spcAft>
              </a:pPr>
              <a:t>114</a:t>
            </a:fld>
            <a:endParaRPr lang="en-US" dirty="0" smtClean="0">
              <a:cs typeface="Arial" charset="0"/>
            </a:endParaRPr>
          </a:p>
        </p:txBody>
      </p:sp>
    </p:spTree>
    <p:extLst>
      <p:ext uri="{BB962C8B-B14F-4D97-AF65-F5344CB8AC3E}">
        <p14:creationId xmlns:p14="http://schemas.microsoft.com/office/powerpoint/2010/main" val="31181458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Hand out the ASPAT tool for</a:t>
            </a:r>
            <a:r>
              <a:rPr lang="en-GB" baseline="0" dirty="0" smtClean="0"/>
              <a:t> the appraisers to examine and comment on</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115</a:t>
            </a:fld>
            <a:endParaRPr lang="en-GB" dirty="0"/>
          </a:p>
        </p:txBody>
      </p:sp>
    </p:spTree>
    <p:extLst>
      <p:ext uri="{BB962C8B-B14F-4D97-AF65-F5344CB8AC3E}">
        <p14:creationId xmlns:p14="http://schemas.microsoft.com/office/powerpoint/2010/main" val="25647264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116</a:t>
            </a:fld>
            <a:endParaRPr lang="en-GB" dirty="0"/>
          </a:p>
        </p:txBody>
      </p:sp>
    </p:spTree>
    <p:extLst>
      <p:ext uri="{BB962C8B-B14F-4D97-AF65-F5344CB8AC3E}">
        <p14:creationId xmlns:p14="http://schemas.microsoft.com/office/powerpoint/2010/main" val="3630222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117</a:t>
            </a:fld>
            <a:endParaRPr lang="en-GB" dirty="0"/>
          </a:p>
        </p:txBody>
      </p:sp>
    </p:spTree>
    <p:extLst>
      <p:ext uri="{BB962C8B-B14F-4D97-AF65-F5344CB8AC3E}">
        <p14:creationId xmlns:p14="http://schemas.microsoft.com/office/powerpoint/2010/main" val="15992564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Acts as a signpost to doctor, appraiser and appraisal team</a:t>
            </a:r>
            <a:r>
              <a:rPr lang="en-GB" baseline="0" dirty="0" smtClean="0"/>
              <a:t> – suggests specific tasks need completing before the next appraisal or that other action is required.</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baseline="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If in doubt discuss!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118</a:t>
            </a:fld>
            <a:endParaRPr lang="en-GB" dirty="0"/>
          </a:p>
        </p:txBody>
      </p:sp>
    </p:spTree>
    <p:extLst>
      <p:ext uri="{BB962C8B-B14F-4D97-AF65-F5344CB8AC3E}">
        <p14:creationId xmlns:p14="http://schemas.microsoft.com/office/powerpoint/2010/main" val="365551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ts val="0"/>
              </a:spcBef>
              <a:spcAft>
                <a:spcPts val="0"/>
              </a:spcAft>
              <a:buFont typeface="Arial" pitchFamily="34" charset="0"/>
              <a:buChar char="•"/>
              <a:defRPr/>
            </a:pPr>
            <a:r>
              <a:rPr lang="en-GB" dirty="0" smtClean="0"/>
              <a:t>Put the three divisions up on the wall with plenty of space between them: Knowledge, Skills and Attributes</a:t>
            </a:r>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r>
              <a:rPr lang="en-GB" dirty="0" smtClean="0"/>
              <a:t>Ask the delegates to generate as many qualities of a good appraiser as they can, one quality per post it note and then go and add them to the area they think that they most naturally come under e.g. knowledge of electronic platforms vs. communication skills vs. empathy</a:t>
            </a:r>
          </a:p>
          <a:p>
            <a:pPr marL="0" indent="0" fontAlgn="auto">
              <a:spcBef>
                <a:spcPts val="0"/>
              </a:spcBef>
              <a:spcAft>
                <a:spcPts val="0"/>
              </a:spcAft>
              <a:buFont typeface="Arial" pitchFamily="34" charset="0"/>
              <a:buNone/>
              <a:defRPr/>
            </a:pPr>
            <a:endParaRPr lang="en-GB" dirty="0" smtClean="0"/>
          </a:p>
          <a:p>
            <a:pPr marL="171450" indent="-171450" fontAlgn="auto">
              <a:spcBef>
                <a:spcPts val="0"/>
              </a:spcBef>
              <a:spcAft>
                <a:spcPts val="0"/>
              </a:spcAft>
              <a:buFont typeface="Arial" pitchFamily="34" charset="0"/>
              <a:buChar char="•"/>
              <a:defRPr/>
            </a:pPr>
            <a:r>
              <a:rPr lang="en-GB" dirty="0" smtClean="0"/>
              <a:t>Multi-coloured post-its are especially good</a:t>
            </a:r>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r>
              <a:rPr lang="en-GB" dirty="0" smtClean="0"/>
              <a:t>The key teaching points are to identify that there is relatively little specific knowledge required and the skills and attributes are actually those of a good doctor, so, although they can be enhanced through training, the delegates will already have strong baseline skills and attributes to draw on</a:t>
            </a:r>
          </a:p>
          <a:p>
            <a:pPr fontAlgn="auto">
              <a:spcBef>
                <a:spcPts val="0"/>
              </a:spcBef>
              <a:spcAft>
                <a:spcPts val="0"/>
              </a:spcAft>
              <a:buFont typeface="Arial" pitchFamily="34" charset="0"/>
              <a:buNone/>
              <a:defRPr/>
            </a:pPr>
            <a:endParaRPr lang="en-GB" dirty="0" smtClean="0"/>
          </a:p>
          <a:p>
            <a:pPr marL="171450" indent="-171450" fontAlgn="auto">
              <a:spcBef>
                <a:spcPts val="0"/>
              </a:spcBef>
              <a:spcAft>
                <a:spcPts val="0"/>
              </a:spcAft>
              <a:buFont typeface="Arial" pitchFamily="34" charset="0"/>
              <a:buChar char="•"/>
              <a:defRPr/>
            </a:pPr>
            <a:r>
              <a:rPr lang="en-GB" dirty="0" smtClean="0"/>
              <a:t>Note full reference for model - Bloom, B. S., Engelhart, M. D., Furst, E. J., Hill, W. H., &amp; Krathwohl, D. R. (1956) Taxonomy of educational objectives: the classification of educational goals; Handbook I: Cognitive Domain New York, Longmans, Green.</a:t>
            </a:r>
          </a:p>
          <a:p>
            <a:pPr fontAlgn="auto">
              <a:spcBef>
                <a:spcPts val="0"/>
              </a:spcBef>
              <a:spcAft>
                <a:spcPts val="0"/>
              </a:spcAft>
              <a:buFont typeface="Arial" pitchFamily="34" charset="0"/>
              <a:buNone/>
              <a:defRPr/>
            </a:pPr>
            <a:endParaRPr lang="en-GB" dirty="0" smtClean="0"/>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endParaRPr lang="en-GB" dirty="0"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64F3-7424-458F-920A-0DB161CBF5FF}" type="slidenum">
              <a:rPr lang="en-US">
                <a:cs typeface="Arial" charset="0"/>
              </a:rPr>
              <a:pPr fontAlgn="base">
                <a:spcBef>
                  <a:spcPct val="0"/>
                </a:spcBef>
                <a:spcAft>
                  <a:spcPct val="0"/>
                </a:spcAft>
              </a:pPr>
              <a:t>13</a:t>
            </a:fld>
            <a:endParaRPr lang="en-US" dirty="0">
              <a:cs typeface="Arial" charset="0"/>
            </a:endParaRPr>
          </a:p>
        </p:txBody>
      </p:sp>
    </p:spTree>
    <p:extLst>
      <p:ext uri="{BB962C8B-B14F-4D97-AF65-F5344CB8AC3E}">
        <p14:creationId xmlns:p14="http://schemas.microsoft.com/office/powerpoint/2010/main" val="34429541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Refer</a:t>
            </a:r>
            <a:r>
              <a:rPr lang="en-GB" baseline="0" dirty="0" smtClean="0"/>
              <a:t> again to t</a:t>
            </a:r>
            <a:r>
              <a:rPr lang="en-GB" dirty="0" smtClean="0"/>
              <a:t>he ASPAT tool</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It is a</a:t>
            </a:r>
            <a:r>
              <a:rPr lang="en-GB" baseline="0" dirty="0" smtClean="0"/>
              <a:t> good idea to discuss the fact that appraisal leads will be reviewing appraisers outputs – the summary and PDP</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helps to benchmark appraisers and allows the appraisal lead to give developmental feedback which may inform the appraiser’s own PDP</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PROGRESS, EXCELLENCE and ASPAT are three tools in use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Please refer to the ASPAT tool in the delegate pack</a:t>
            </a:r>
          </a:p>
          <a:p>
            <a:pPr marL="171450" indent="-171450">
              <a:buFont typeface="Arial" panose="020B0604020202020204" pitchFamily="34" charset="0"/>
              <a:buChar char="•"/>
            </a:pP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119</a:t>
            </a:fld>
            <a:endParaRPr lang="en-GB" dirty="0"/>
          </a:p>
        </p:txBody>
      </p:sp>
    </p:spTree>
    <p:extLst>
      <p:ext uri="{BB962C8B-B14F-4D97-AF65-F5344CB8AC3E}">
        <p14:creationId xmlns:p14="http://schemas.microsoft.com/office/powerpoint/2010/main" val="35284382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GB" dirty="0" smtClean="0"/>
              <a:t>PROGRESS is an example of a quality assurance (QA) tool (it is widely used for the assessment of the summaries of discussion and PDPs arising from appraisals</a:t>
            </a:r>
            <a:r>
              <a:rPr lang="en-GB" baseline="0" dirty="0" smtClean="0"/>
              <a:t> and was developed </a:t>
            </a:r>
            <a:r>
              <a:rPr lang="en-GB" dirty="0" smtClean="0"/>
              <a:t>by Wessex Appraisal and Revalidation Service). EXCELLENCE v2 is another</a:t>
            </a:r>
            <a:r>
              <a:rPr lang="en-GB" baseline="0" dirty="0" smtClean="0"/>
              <a:t> example of a QA tool, developed from Yorks and Humber and Wessex</a:t>
            </a:r>
            <a:endParaRPr lang="en-GB" dirty="0" smtClean="0"/>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Examples</a:t>
            </a:r>
            <a:r>
              <a:rPr lang="en-GB" baseline="0" dirty="0" smtClean="0"/>
              <a:t> of the locally used QA tool should be substituted here, and included in the resource pack</a:t>
            </a:r>
            <a:endParaRPr lang="en-GB" dirty="0" smtClean="0"/>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No appraiser should have their summaries assessed without knowing in advance the criteria against which they are being assessed. The criteria chosen in these tools are designed to promote</a:t>
            </a:r>
            <a:r>
              <a:rPr lang="en-GB" baseline="0" dirty="0" smtClean="0"/>
              <a:t> summaries that not only meet the requirements of the RO for revalidation but also encourage the appraisers to focus on capturing lessons learned and changes made and examples of good practice</a:t>
            </a:r>
            <a:endParaRPr lang="en-GB" dirty="0" smtClean="0"/>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Such a tool can only assess the quality of the written outputs against the chosen criteria (which necessarily leave other criteria out) and it is important to remember that a poor summary does not mean it was a poor appraisal discussion, nor does a good summary necessarily mean a good appraisal. The result is only a proxy marker and must be triangulated with other findings and QA</a:t>
            </a:r>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8D148D7C-9A35-4CBB-98A4-F9242DBB9A77}" type="slidenum">
              <a:rPr lang="en-US" smtClean="0">
                <a:latin typeface="Calibri" pitchFamily="34" charset="0"/>
              </a:rPr>
              <a:pPr fontAlgn="base">
                <a:spcBef>
                  <a:spcPct val="0"/>
                </a:spcBef>
                <a:spcAft>
                  <a:spcPct val="0"/>
                </a:spcAft>
                <a:defRPr/>
              </a:pPr>
              <a:t>120</a:t>
            </a:fld>
            <a:endParaRPr lang="en-US" dirty="0" smtClean="0">
              <a:latin typeface="Calibri" pitchFamily="34" charset="0"/>
            </a:endParaRPr>
          </a:p>
        </p:txBody>
      </p:sp>
    </p:spTree>
    <p:extLst>
      <p:ext uri="{BB962C8B-B14F-4D97-AF65-F5344CB8AC3E}">
        <p14:creationId xmlns:p14="http://schemas.microsoft.com/office/powerpoint/2010/main" val="283617719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GB" dirty="0" smtClean="0"/>
              <a:t>In section 16 there are some examples of possible PDPs and summaries of discussion. The ASPAT tool</a:t>
            </a:r>
            <a:r>
              <a:rPr lang="en-GB" baseline="0" dirty="0" smtClean="0"/>
              <a:t> has already been handed out</a:t>
            </a:r>
            <a:endParaRPr lang="en-GB" dirty="0" smtClean="0"/>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This is an exercise for individuals to review different styles of summary, work out where the gaps are and think about how they would score them using the tool</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In doing so they will be challenged to start thinking about how they themselves would write up an appraisal and perhaps start to see which styles they prefer</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Facilitators may like to pick one or two examples to focus on rather than covering all the resources</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A7FBF2-6329-4C10-A1A1-E3C08B2CBF86}" type="slidenum">
              <a:rPr lang="en-US" smtClean="0">
                <a:cs typeface="Arial" charset="0"/>
              </a:rPr>
              <a:pPr fontAlgn="base">
                <a:spcBef>
                  <a:spcPct val="0"/>
                </a:spcBef>
                <a:spcAft>
                  <a:spcPct val="0"/>
                </a:spcAft>
              </a:pPr>
              <a:t>121</a:t>
            </a:fld>
            <a:endParaRPr lang="en-US" dirty="0" smtClean="0">
              <a:cs typeface="Arial" charset="0"/>
            </a:endParaRPr>
          </a:p>
        </p:txBody>
      </p:sp>
    </p:spTree>
    <p:extLst>
      <p:ext uri="{BB962C8B-B14F-4D97-AF65-F5344CB8AC3E}">
        <p14:creationId xmlns:p14="http://schemas.microsoft.com/office/powerpoint/2010/main" val="425194784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B2992730-6E6D-4D2A-8E44-6ED72BBFE045}" type="slidenum">
              <a:rPr lang="en-US" smtClean="0">
                <a:latin typeface="Arial" charset="0"/>
                <a:ea typeface="ＭＳ Ｐゴシック" pitchFamily="34" charset="-128"/>
                <a:cs typeface="Arial" charset="0"/>
              </a:rPr>
              <a:pPr eaLnBrk="0" fontAlgn="base" hangingPunct="0">
                <a:spcBef>
                  <a:spcPct val="0"/>
                </a:spcBef>
                <a:spcAft>
                  <a:spcPct val="0"/>
                </a:spcAft>
              </a:pPr>
              <a:t>122</a:t>
            </a:fld>
            <a:endParaRPr lang="en-US" dirty="0" smtClean="0">
              <a:latin typeface="Arial" charset="0"/>
              <a:ea typeface="ＭＳ Ｐゴシック" pitchFamily="34" charset="-128"/>
              <a:cs typeface="Arial"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GB" dirty="0" smtClean="0"/>
              <a:t>It is really important that there is not a feeling that there is a ‘correct’ way to write up an appraisal. </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Every new appraiser eventually finds their own ‘voice’ and the variety is valuable. </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The learning curve can be shortened by having feedback immediately after writing up the first few appraisals to ensure that bad habits don’t develop.</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All new</a:t>
            </a:r>
            <a:r>
              <a:rPr lang="en-GB" baseline="0" dirty="0" smtClean="0"/>
              <a:t> appraisers</a:t>
            </a:r>
            <a:r>
              <a:rPr lang="en-GB" dirty="0" smtClean="0"/>
              <a:t> need to benchmark to improve and gain consistency and appraiser support networks</a:t>
            </a:r>
            <a:r>
              <a:rPr lang="en-GB" baseline="0" dirty="0" smtClean="0"/>
              <a:t> are a good way of achieving this</a:t>
            </a:r>
            <a:r>
              <a:rPr lang="en-GB" dirty="0" smtClean="0"/>
              <a:t>.</a:t>
            </a:r>
          </a:p>
        </p:txBody>
      </p:sp>
    </p:spTree>
    <p:extLst>
      <p:ext uri="{BB962C8B-B14F-4D97-AF65-F5344CB8AC3E}">
        <p14:creationId xmlns:p14="http://schemas.microsoft.com/office/powerpoint/2010/main" val="32137625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Annex</a:t>
            </a:r>
            <a:r>
              <a:rPr lang="en-GB" baseline="0" dirty="0" smtClean="0"/>
              <a:t> J of the NHS England medical appraisal policy contains routine appraiser assurance tools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Refer</a:t>
            </a:r>
            <a:r>
              <a:rPr lang="en-GB" baseline="0" dirty="0" smtClean="0"/>
              <a:t> to the ASPAT audit tool and ask the delegates to read through it and comment</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Explain that it is not the only audit tool for reviewing appraiser outputs (i.e. the summary and PDP) and there are also PROGRESS, EXCELLENCE and others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Suggest that it may be useful for appraisers to share the ASPAT with doctors so that they have some idea of the quality of supporting information expected</a:t>
            </a:r>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123</a:t>
            </a:fld>
            <a:endParaRPr lang="en-GB" dirty="0"/>
          </a:p>
        </p:txBody>
      </p:sp>
    </p:spTree>
    <p:extLst>
      <p:ext uri="{BB962C8B-B14F-4D97-AF65-F5344CB8AC3E}">
        <p14:creationId xmlns:p14="http://schemas.microsoft.com/office/powerpoint/2010/main" val="327354073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All appraisers are expected to attend regular</a:t>
            </a:r>
            <a:r>
              <a:rPr lang="en-GB" baseline="0" dirty="0" smtClean="0"/>
              <a:t> appraiser workshops in their organisation.</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allows networking, benchmarking and sharing of standards.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There is a ‘blueprint’ for these workshops – this can be loosely applied.</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All appraisal leads should regularly attend the regional appraisal lead workshops.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There are also some national appraiser and appraisal lead events also.</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Reference to appraiser workshop resources: </a:t>
            </a:r>
            <a:r>
              <a:rPr lang="en-GB" sz="1200" u="none" strike="noStrike" kern="1200" dirty="0" smtClean="0">
                <a:solidFill>
                  <a:schemeClr val="tx1"/>
                </a:solidFill>
                <a:effectLst/>
                <a:latin typeface="+mn-lt"/>
                <a:ea typeface="+mn-ea"/>
                <a:cs typeface="+mn-cs"/>
                <a:hlinkClick r:id="rId3"/>
              </a:rPr>
              <a:t>http://www.england.nhs.uk/revalidation/appraisers/meetings/hee-resources/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124</a:t>
            </a:fld>
            <a:endParaRPr lang="en-GB" dirty="0"/>
          </a:p>
        </p:txBody>
      </p:sp>
    </p:spTree>
    <p:extLst>
      <p:ext uri="{BB962C8B-B14F-4D97-AF65-F5344CB8AC3E}">
        <p14:creationId xmlns:p14="http://schemas.microsoft.com/office/powerpoint/2010/main" val="84652048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national appraisal network is a network of appraisers</a:t>
            </a:r>
            <a:r>
              <a:rPr lang="en-GB" baseline="0" dirty="0" smtClean="0"/>
              <a:t> and appraisal leads which aims to share information and standards for the purposes of benchmarking and standardisation of appraisal across the country.</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These are the areas</a:t>
            </a:r>
            <a:r>
              <a:rPr lang="en-GB" baseline="0" dirty="0" smtClean="0"/>
              <a:t>/work streams that the national appraisal network (national revalidation lead and 4 regional leads) are looking at to provide accepted ways of working:</a:t>
            </a:r>
          </a:p>
          <a:p>
            <a:endParaRPr lang="en-GB" baseline="0" dirty="0" smtClean="0"/>
          </a:p>
          <a:p>
            <a:pPr marL="628650" lvl="1" indent="-171450">
              <a:buFont typeface="Arial" panose="020B0604020202020204" pitchFamily="34" charset="0"/>
              <a:buChar char="•"/>
            </a:pPr>
            <a:r>
              <a:rPr lang="en-GB" dirty="0" smtClean="0"/>
              <a:t>Supporting information</a:t>
            </a:r>
          </a:p>
          <a:p>
            <a:pPr marL="628650" lvl="1" indent="-171450">
              <a:buFont typeface="Arial" panose="020B0604020202020204" pitchFamily="34" charset="0"/>
              <a:buChar char="•"/>
            </a:pPr>
            <a:r>
              <a:rPr lang="en-GB" dirty="0" smtClean="0"/>
              <a:t>Logistics</a:t>
            </a:r>
          </a:p>
          <a:p>
            <a:pPr marL="628650" lvl="1" indent="-171450">
              <a:buFont typeface="Arial" panose="020B0604020202020204" pitchFamily="34" charset="0"/>
              <a:buChar char="•"/>
            </a:pPr>
            <a:r>
              <a:rPr lang="en-GB" dirty="0" smtClean="0"/>
              <a:t>Information governance</a:t>
            </a:r>
          </a:p>
          <a:p>
            <a:pPr marL="628650" lvl="1" indent="-171450">
              <a:buFont typeface="Arial" panose="020B0604020202020204" pitchFamily="34" charset="0"/>
              <a:buChar char="•"/>
            </a:pPr>
            <a:r>
              <a:rPr lang="en-GB" dirty="0" smtClean="0"/>
              <a:t>Appraiser development and QA</a:t>
            </a:r>
          </a:p>
          <a:p>
            <a:pPr marL="628650" lvl="1" indent="-171450">
              <a:buFont typeface="Arial" panose="020B0604020202020204" pitchFamily="34" charset="0"/>
              <a:buChar char="•"/>
            </a:pPr>
            <a:r>
              <a:rPr lang="en-GB" dirty="0" smtClean="0"/>
              <a:t>Appraisees</a:t>
            </a:r>
          </a:p>
          <a:p>
            <a:endParaRPr lang="en-GB"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This work has informed the revised NHS England medical appraisal policy and the medical appraisal logistics</a:t>
            </a:r>
            <a:r>
              <a:rPr lang="en-GB" baseline="0" dirty="0" smtClean="0"/>
              <a:t> handbook</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125</a:t>
            </a:fld>
            <a:endParaRPr lang="en-GB" dirty="0"/>
          </a:p>
        </p:txBody>
      </p:sp>
    </p:spTree>
    <p:extLst>
      <p:ext uri="{BB962C8B-B14F-4D97-AF65-F5344CB8AC3E}">
        <p14:creationId xmlns:p14="http://schemas.microsoft.com/office/powerpoint/2010/main" val="239882463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126</a:t>
            </a:fld>
            <a:endParaRPr lang="en-GB" dirty="0"/>
          </a:p>
        </p:txBody>
      </p:sp>
    </p:spTree>
    <p:extLst>
      <p:ext uri="{BB962C8B-B14F-4D97-AF65-F5344CB8AC3E}">
        <p14:creationId xmlns:p14="http://schemas.microsoft.com/office/powerpoint/2010/main" val="24559823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127</a:t>
            </a:fld>
            <a:endParaRPr lang="en-GB" dirty="0"/>
          </a:p>
        </p:txBody>
      </p:sp>
    </p:spTree>
    <p:extLst>
      <p:ext uri="{BB962C8B-B14F-4D97-AF65-F5344CB8AC3E}">
        <p14:creationId xmlns:p14="http://schemas.microsoft.com/office/powerpoint/2010/main" val="147298698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128</a:t>
            </a:fld>
            <a:endParaRPr lang="en-GB" dirty="0"/>
          </a:p>
        </p:txBody>
      </p:sp>
    </p:spTree>
    <p:extLst>
      <p:ext uri="{BB962C8B-B14F-4D97-AF65-F5344CB8AC3E}">
        <p14:creationId xmlns:p14="http://schemas.microsoft.com/office/powerpoint/2010/main" val="231436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GB" dirty="0" smtClean="0"/>
              <a:t>Being an appraiser is really all about supporting and challenging doctors, in the sense of promoting their personal and professional development and quality improvements in practice</a:t>
            </a:r>
          </a:p>
          <a:p>
            <a:pPr marL="171450" indent="-171450">
              <a:spcBef>
                <a:spcPct val="0"/>
              </a:spcBef>
              <a:buFont typeface="Arial" panose="020B0604020202020204" pitchFamily="34" charset="0"/>
              <a:buChar char="•"/>
            </a:pPr>
            <a:endParaRPr lang="en-GB" dirty="0" smtClean="0"/>
          </a:p>
          <a:p>
            <a:pPr marL="171450" indent="-171450">
              <a:spcBef>
                <a:spcPct val="0"/>
              </a:spcBef>
              <a:buFont typeface="Arial" panose="020B0604020202020204" pitchFamily="34" charset="0"/>
              <a:buChar char="•"/>
            </a:pPr>
            <a:r>
              <a:rPr lang="en-GB" dirty="0" smtClean="0"/>
              <a:t>This blind climber is being supported by his instructor and challenged by what he has set himself to do</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1BC1DA-E747-41D8-82A8-5D808A533D07}" type="slidenum">
              <a:rPr lang="en-US">
                <a:cs typeface="Arial" charset="0"/>
              </a:rPr>
              <a:pPr fontAlgn="base">
                <a:spcBef>
                  <a:spcPct val="0"/>
                </a:spcBef>
                <a:spcAft>
                  <a:spcPct val="0"/>
                </a:spcAft>
              </a:pPr>
              <a:t>14</a:t>
            </a:fld>
            <a:endParaRPr lang="en-US" dirty="0">
              <a:cs typeface="Arial" charset="0"/>
            </a:endParaRPr>
          </a:p>
        </p:txBody>
      </p:sp>
    </p:spTree>
    <p:extLst>
      <p:ext uri="{BB962C8B-B14F-4D97-AF65-F5344CB8AC3E}">
        <p14:creationId xmlns:p14="http://schemas.microsoft.com/office/powerpoint/2010/main" val="861814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129</a:t>
            </a:fld>
            <a:endParaRPr lang="en-GB" dirty="0"/>
          </a:p>
        </p:txBody>
      </p:sp>
    </p:spTree>
    <p:extLst>
      <p:ext uri="{BB962C8B-B14F-4D97-AF65-F5344CB8AC3E}">
        <p14:creationId xmlns:p14="http://schemas.microsoft.com/office/powerpoint/2010/main" val="68110170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130</a:t>
            </a:fld>
            <a:endParaRPr lang="en-GB" dirty="0"/>
          </a:p>
        </p:txBody>
      </p:sp>
    </p:spTree>
    <p:extLst>
      <p:ext uri="{BB962C8B-B14F-4D97-AF65-F5344CB8AC3E}">
        <p14:creationId xmlns:p14="http://schemas.microsoft.com/office/powerpoint/2010/main" val="179023824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131</a:t>
            </a:fld>
            <a:endParaRPr lang="en-GB" dirty="0"/>
          </a:p>
        </p:txBody>
      </p:sp>
    </p:spTree>
    <p:extLst>
      <p:ext uri="{BB962C8B-B14F-4D97-AF65-F5344CB8AC3E}">
        <p14:creationId xmlns:p14="http://schemas.microsoft.com/office/powerpoint/2010/main" val="21682877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132</a:t>
            </a:fld>
            <a:endParaRPr lang="en-GB" dirty="0"/>
          </a:p>
        </p:txBody>
      </p:sp>
    </p:spTree>
    <p:extLst>
      <p:ext uri="{BB962C8B-B14F-4D97-AF65-F5344CB8AC3E}">
        <p14:creationId xmlns:p14="http://schemas.microsoft.com/office/powerpoint/2010/main" val="396251373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GB" dirty="0" smtClean="0"/>
              <a:t>This plenary is a chance to pull together the key experiences from the morning of appraisals</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It may be necessary to reaffirm that individual stories do not get repeated without the explicit consent of the individual</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Most learning can be couched in general terms</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36C236-7338-4581-BEF4-EEA33CCE8274}" type="slidenum">
              <a:rPr lang="en-US" smtClean="0">
                <a:cs typeface="Arial" charset="0"/>
              </a:rPr>
              <a:pPr fontAlgn="base">
                <a:spcBef>
                  <a:spcPct val="0"/>
                </a:spcBef>
                <a:spcAft>
                  <a:spcPct val="0"/>
                </a:spcAft>
              </a:pPr>
              <a:t>133</a:t>
            </a:fld>
            <a:endParaRPr lang="en-US" dirty="0" smtClean="0">
              <a:cs typeface="Arial" charset="0"/>
            </a:endParaRPr>
          </a:p>
        </p:txBody>
      </p:sp>
    </p:spTree>
    <p:extLst>
      <p:ext uri="{BB962C8B-B14F-4D97-AF65-F5344CB8AC3E}">
        <p14:creationId xmlns:p14="http://schemas.microsoft.com/office/powerpoint/2010/main" val="87514441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xfrm>
            <a:off x="685800" y="4335719"/>
            <a:ext cx="5486400" cy="4589270"/>
          </a:xfrm>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dirty="0" smtClean="0"/>
              <a:t>The PDP is a PERSONAL development plan and so must be derived by the doctor being appraised, with support and challenge</a:t>
            </a:r>
            <a:r>
              <a:rPr lang="en-GB" baseline="0" dirty="0" smtClean="0"/>
              <a:t> from the appraiser </a:t>
            </a:r>
          </a:p>
          <a:p>
            <a:pPr marL="171450" indent="-171450" eaLnBrk="1" hangingPunct="1">
              <a:spcBef>
                <a:spcPct val="0"/>
              </a:spcBef>
              <a:buFont typeface="Arial" panose="020B0604020202020204" pitchFamily="34" charset="0"/>
              <a:buChar char="•"/>
            </a:pPr>
            <a:endParaRPr lang="en-GB" baseline="0" dirty="0" smtClean="0"/>
          </a:p>
          <a:p>
            <a:pPr marL="171450" indent="-171450" eaLnBrk="1" hangingPunct="1">
              <a:spcBef>
                <a:spcPct val="0"/>
              </a:spcBef>
              <a:buFont typeface="Arial" panose="020B0604020202020204" pitchFamily="34" charset="0"/>
              <a:buChar char="•"/>
            </a:pPr>
            <a:r>
              <a:rPr lang="en-GB" baseline="0" dirty="0" smtClean="0"/>
              <a:t>Some doctors bring a draft new PDP to their appraisals which is often refined after the discussion</a:t>
            </a:r>
          </a:p>
          <a:p>
            <a:pPr marL="171450" indent="-171450" eaLnBrk="1" hangingPunct="1">
              <a:spcBef>
                <a:spcPct val="0"/>
              </a:spcBef>
              <a:buFont typeface="Arial" panose="020B0604020202020204" pitchFamily="34" charset="0"/>
              <a:buChar char="•"/>
            </a:pPr>
            <a:endParaRPr lang="en-GB" baseline="0" dirty="0" smtClean="0"/>
          </a:p>
          <a:p>
            <a:pPr marL="171450" indent="-171450" eaLnBrk="1" hangingPunct="1">
              <a:spcBef>
                <a:spcPct val="0"/>
              </a:spcBef>
              <a:buFont typeface="Arial" panose="020B0604020202020204" pitchFamily="34" charset="0"/>
              <a:buChar char="•"/>
            </a:pPr>
            <a:r>
              <a:rPr lang="en-GB" baseline="0" dirty="0" smtClean="0"/>
              <a:t>Some doctors are ready to write the PDP with their appraisers help at the end of the discussion and others need further time to reflect and formulate items</a:t>
            </a:r>
          </a:p>
          <a:p>
            <a:pPr marL="171450" indent="-171450" eaLnBrk="1" hangingPunct="1">
              <a:spcBef>
                <a:spcPct val="0"/>
              </a:spcBef>
              <a:buFont typeface="Arial" panose="020B0604020202020204" pitchFamily="34" charset="0"/>
              <a:buChar char="•"/>
            </a:pPr>
            <a:endParaRPr lang="en-GB" dirty="0" smtClean="0"/>
          </a:p>
          <a:p>
            <a:pPr marL="171450" indent="-171450" eaLnBrk="1" hangingPunct="1">
              <a:spcBef>
                <a:spcPct val="0"/>
              </a:spcBef>
              <a:buFont typeface="Arial" panose="020B0604020202020204" pitchFamily="34" charset="0"/>
              <a:buChar char="•"/>
            </a:pPr>
            <a:r>
              <a:rPr lang="en-GB" dirty="0" smtClean="0"/>
              <a:t>The PDP is a signpost that helps to give a sense of direction</a:t>
            </a:r>
            <a:r>
              <a:rPr lang="en-GB" baseline="0" dirty="0" smtClean="0"/>
              <a:t> - s</a:t>
            </a:r>
            <a:r>
              <a:rPr lang="en-GB" dirty="0" smtClean="0"/>
              <a:t>ometimes doctors come to a crossroads and need to make choices</a:t>
            </a:r>
          </a:p>
          <a:p>
            <a:pPr marL="171450" indent="-171450" eaLnBrk="1" hangingPunct="1">
              <a:spcBef>
                <a:spcPct val="0"/>
              </a:spcBef>
              <a:buFont typeface="Arial" panose="020B0604020202020204" pitchFamily="34" charset="0"/>
              <a:buChar char="•"/>
            </a:pPr>
            <a:endParaRPr lang="en-GB" dirty="0" smtClean="0"/>
          </a:p>
          <a:p>
            <a:pPr marL="171450" indent="-171450" eaLnBrk="1" hangingPunct="1">
              <a:spcBef>
                <a:spcPct val="0"/>
              </a:spcBef>
              <a:buFont typeface="Arial" panose="020B0604020202020204" pitchFamily="34" charset="0"/>
              <a:buChar char="•"/>
            </a:pPr>
            <a:r>
              <a:rPr lang="en-GB" dirty="0" smtClean="0"/>
              <a:t>The importance of the PDP in revalidation is that progress against the PDP objectives is assessed each year and the new PDP objectives do have to derive from the learning needs identified and the appraisal discussion</a:t>
            </a:r>
          </a:p>
          <a:p>
            <a:pPr eaLnBrk="1" hangingPunct="1">
              <a:spcBef>
                <a:spcPct val="0"/>
              </a:spcBef>
            </a:pPr>
            <a:endParaRPr lang="en-GB" dirty="0" smtClean="0"/>
          </a:p>
          <a:p>
            <a:pPr marL="171450" indent="-171450" eaLnBrk="1" hangingPunct="1">
              <a:spcBef>
                <a:spcPct val="0"/>
              </a:spcBef>
              <a:buFont typeface="Arial" panose="020B0604020202020204" pitchFamily="34" charset="0"/>
              <a:buChar char="•"/>
            </a:pPr>
            <a:r>
              <a:rPr lang="en-GB" dirty="0" smtClean="0"/>
              <a:t>The appraiser has to sign-off two statements about the PDP:</a:t>
            </a:r>
          </a:p>
          <a:p>
            <a:pPr eaLnBrk="1" hangingPunct="1">
              <a:spcBef>
                <a:spcPct val="0"/>
              </a:spcBef>
            </a:pPr>
            <a:endParaRPr lang="en-GB" i="1" dirty="0" smtClean="0"/>
          </a:p>
          <a:p>
            <a:pPr lvl="1" eaLnBrk="1" hangingPunct="1">
              <a:spcBef>
                <a:spcPct val="0"/>
              </a:spcBef>
              <a:buFontTx/>
              <a:buAutoNum type="arabicPeriod" startAt="3"/>
            </a:pPr>
            <a:r>
              <a:rPr lang="en-GB" dirty="0" smtClean="0"/>
              <a:t> A review that demonstrates progress against last year’s personal development plan has taken place.                                     </a:t>
            </a:r>
          </a:p>
          <a:p>
            <a:pPr eaLnBrk="1" hangingPunct="1">
              <a:spcBef>
                <a:spcPct val="0"/>
              </a:spcBef>
            </a:pPr>
            <a:r>
              <a:rPr lang="en-GB" i="1" dirty="0" smtClean="0"/>
              <a:t>	Agree/Disagree</a:t>
            </a:r>
            <a:endParaRPr lang="en-GB" dirty="0" smtClean="0"/>
          </a:p>
          <a:p>
            <a:pPr eaLnBrk="1" hangingPunct="1">
              <a:spcBef>
                <a:spcPct val="0"/>
              </a:spcBef>
            </a:pPr>
            <a:r>
              <a:rPr lang="en-GB" dirty="0" smtClean="0"/>
              <a:t> </a:t>
            </a:r>
          </a:p>
          <a:p>
            <a:pPr lvl="1" eaLnBrk="1" hangingPunct="1">
              <a:spcBef>
                <a:spcPct val="0"/>
              </a:spcBef>
              <a:buFontTx/>
              <a:buAutoNum type="arabicPeriod" startAt="4"/>
            </a:pPr>
            <a:r>
              <a:rPr lang="en-GB" dirty="0" smtClean="0"/>
              <a:t> An agreement has been reached with the doctor about a new personal development plan and any associated actions for the coming year. </a:t>
            </a:r>
            <a:r>
              <a:rPr lang="en-GB" i="1" dirty="0" smtClean="0"/>
              <a:t>                                                                                         Agree/Disagree</a:t>
            </a:r>
            <a:endParaRPr lang="en-GB" dirty="0" smtClean="0"/>
          </a:p>
          <a:p>
            <a:pPr eaLnBrk="1" hangingPunct="1">
              <a:spcBef>
                <a:spcPct val="0"/>
              </a:spcBef>
            </a:pPr>
            <a:endParaRPr lang="en-GB"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C62364-7F14-4FFD-B421-107083AFE386}" type="slidenum">
              <a:rPr lang="en-GB" smtClean="0">
                <a:latin typeface="Arial" charset="0"/>
                <a:cs typeface="Arial" charset="0"/>
              </a:rPr>
              <a:pPr fontAlgn="base">
                <a:spcBef>
                  <a:spcPct val="0"/>
                </a:spcBef>
                <a:spcAft>
                  <a:spcPct val="0"/>
                </a:spcAft>
              </a:pPr>
              <a:t>134</a:t>
            </a:fld>
            <a:endParaRPr lang="en-GB" dirty="0" smtClean="0">
              <a:latin typeface="Arial" charset="0"/>
              <a:cs typeface="Arial" charset="0"/>
            </a:endParaRPr>
          </a:p>
        </p:txBody>
      </p:sp>
    </p:spTree>
    <p:extLst>
      <p:ext uri="{BB962C8B-B14F-4D97-AF65-F5344CB8AC3E}">
        <p14:creationId xmlns:p14="http://schemas.microsoft.com/office/powerpoint/2010/main" val="388747916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fontAlgn="auto" hangingPunct="1">
              <a:spcBef>
                <a:spcPts val="0"/>
              </a:spcBef>
              <a:spcAft>
                <a:spcPts val="0"/>
              </a:spcAft>
              <a:buFont typeface="Arial" pitchFamily="34" charset="0"/>
              <a:buChar char="•"/>
              <a:defRPr/>
            </a:pPr>
            <a:r>
              <a:rPr lang="en-GB" dirty="0" smtClean="0"/>
              <a:t>A useful way into the PDP exercise is to ask the new appraisers to think through the issues</a:t>
            </a:r>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Don’t be surprised if some feel that their PDP is useless or only useful to unlock study leave etc.</a:t>
            </a:r>
          </a:p>
          <a:p>
            <a:pPr eaLnBrk="1" fontAlgn="auto" hangingPunct="1">
              <a:spcBef>
                <a:spcPts val="0"/>
              </a:spcBef>
              <a:spcAft>
                <a:spcPts val="0"/>
              </a:spcAft>
              <a:buFont typeface="Arial" pitchFamily="34" charset="0"/>
              <a:buNone/>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The aim is to improve PDPs from where they have historically been</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7595F7-EE11-4C7C-AF9C-C0B0CC1AAC55}" type="slidenum">
              <a:rPr lang="en-US" smtClean="0">
                <a:cs typeface="Arial" charset="0"/>
              </a:rPr>
              <a:pPr fontAlgn="base">
                <a:spcBef>
                  <a:spcPct val="0"/>
                </a:spcBef>
                <a:spcAft>
                  <a:spcPct val="0"/>
                </a:spcAft>
              </a:pPr>
              <a:t>135</a:t>
            </a:fld>
            <a:endParaRPr lang="en-US" dirty="0" smtClean="0">
              <a:cs typeface="Arial" charset="0"/>
            </a:endParaRPr>
          </a:p>
        </p:txBody>
      </p:sp>
    </p:spTree>
    <p:extLst>
      <p:ext uri="{BB962C8B-B14F-4D97-AF65-F5344CB8AC3E}">
        <p14:creationId xmlns:p14="http://schemas.microsoft.com/office/powerpoint/2010/main" val="278874409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fontAlgn="auto" hangingPunct="1">
              <a:spcBef>
                <a:spcPts val="0"/>
              </a:spcBef>
              <a:spcAft>
                <a:spcPts val="0"/>
              </a:spcAft>
              <a:buFont typeface="Arial" pitchFamily="34" charset="0"/>
              <a:buChar char="•"/>
              <a:defRPr/>
            </a:pPr>
            <a:r>
              <a:rPr lang="en-GB" dirty="0" smtClean="0"/>
              <a:t>Doctors may be clear about where they want to go but unsure how to get there</a:t>
            </a:r>
          </a:p>
          <a:p>
            <a:pPr eaLnBrk="1" fontAlgn="auto" hangingPunct="1">
              <a:spcBef>
                <a:spcPts val="0"/>
              </a:spcBef>
              <a:spcAft>
                <a:spcPts val="0"/>
              </a:spcAft>
              <a:buFont typeface="Arial" pitchFamily="34" charset="0"/>
              <a:buNone/>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The PDP objective can be framed to clarify the target and what will be needed to reach it</a:t>
            </a:r>
          </a:p>
          <a:p>
            <a:pPr eaLnBrk="1" fontAlgn="auto" hangingPunct="1">
              <a:spcBef>
                <a:spcPts val="0"/>
              </a:spcBef>
              <a:spcAft>
                <a:spcPts val="0"/>
              </a:spcAft>
              <a:defRPr/>
            </a:pPr>
            <a:endParaRPr lang="en-GB"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169D36-86D6-41F6-B6CE-C91CAF8CEDE3}" type="slidenum">
              <a:rPr lang="en-US" smtClean="0">
                <a:cs typeface="Arial" charset="0"/>
              </a:rPr>
              <a:pPr fontAlgn="base">
                <a:spcBef>
                  <a:spcPct val="0"/>
                </a:spcBef>
                <a:spcAft>
                  <a:spcPct val="0"/>
                </a:spcAft>
              </a:pPr>
              <a:t>136</a:t>
            </a:fld>
            <a:endParaRPr lang="en-US" dirty="0" smtClean="0">
              <a:cs typeface="Arial" charset="0"/>
            </a:endParaRPr>
          </a:p>
        </p:txBody>
      </p:sp>
    </p:spTree>
    <p:extLst>
      <p:ext uri="{BB962C8B-B14F-4D97-AF65-F5344CB8AC3E}">
        <p14:creationId xmlns:p14="http://schemas.microsoft.com/office/powerpoint/2010/main" val="42408269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dirty="0" smtClean="0"/>
              <a:t>A screen shot from </a:t>
            </a:r>
            <a:r>
              <a:rPr lang="en-GB" i="1" dirty="0" smtClean="0"/>
              <a:t>MAG Model Appraisal Form </a:t>
            </a:r>
            <a:r>
              <a:rPr lang="en-GB" dirty="0" smtClean="0"/>
              <a:t>(RST, 2012) to give a visual prompt as to the PDP headings and a reminder about how objectives will be added and new rows appear as they are needed</a:t>
            </a:r>
          </a:p>
          <a:p>
            <a:pPr marL="171450" indent="-171450" eaLnBrk="1" hangingPunct="1">
              <a:spcBef>
                <a:spcPct val="0"/>
              </a:spcBef>
              <a:buFont typeface="Arial" panose="020B0604020202020204" pitchFamily="34" charset="0"/>
              <a:buChar char="•"/>
            </a:pPr>
            <a:endParaRPr lang="en-GB" dirty="0" smtClean="0"/>
          </a:p>
          <a:p>
            <a:pPr marL="171450" indent="-171450" eaLnBrk="1" hangingPunct="1">
              <a:spcBef>
                <a:spcPct val="0"/>
              </a:spcBef>
              <a:buFont typeface="Arial" panose="020B0604020202020204" pitchFamily="34" charset="0"/>
              <a:buChar char="•"/>
            </a:pPr>
            <a:r>
              <a:rPr lang="en-GB" dirty="0" smtClean="0"/>
              <a:t>Even though not everyone will use the </a:t>
            </a:r>
            <a:r>
              <a:rPr lang="en-GB" i="1" dirty="0" smtClean="0"/>
              <a:t>MAG Model Appraisal Form</a:t>
            </a:r>
            <a:r>
              <a:rPr lang="en-GB" dirty="0" smtClean="0"/>
              <a:t>, this is a good generic visual cue and if the commissioning body wishes, they can insert a substitute slide that meets local needs better</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44FD2D-42BB-45F3-AE10-8DEC712A592B}" type="slidenum">
              <a:rPr lang="en-US" smtClean="0">
                <a:cs typeface="Arial" charset="0"/>
              </a:rPr>
              <a:pPr fontAlgn="base">
                <a:spcBef>
                  <a:spcPct val="0"/>
                </a:spcBef>
                <a:spcAft>
                  <a:spcPct val="0"/>
                </a:spcAft>
              </a:pPr>
              <a:t>137</a:t>
            </a:fld>
            <a:endParaRPr lang="en-US" dirty="0" smtClean="0">
              <a:cs typeface="Arial" charset="0"/>
            </a:endParaRPr>
          </a:p>
        </p:txBody>
      </p:sp>
    </p:spTree>
    <p:extLst>
      <p:ext uri="{BB962C8B-B14F-4D97-AF65-F5344CB8AC3E}">
        <p14:creationId xmlns:p14="http://schemas.microsoft.com/office/powerpoint/2010/main" val="40394306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dirty="0" smtClean="0"/>
              <a:t>Discuss PDP objectives – how smart are they?</a:t>
            </a:r>
          </a:p>
          <a:p>
            <a:pPr marL="171450" indent="-171450" eaLnBrk="1" hangingPunct="1">
              <a:spcBef>
                <a:spcPct val="0"/>
              </a:spcBef>
              <a:buFont typeface="Arial" panose="020B0604020202020204" pitchFamily="34" charset="0"/>
              <a:buChar char="•"/>
            </a:pPr>
            <a:endParaRPr lang="en-GB" dirty="0" smtClean="0"/>
          </a:p>
          <a:p>
            <a:pPr marL="171450" indent="-171450" eaLnBrk="1" hangingPunct="1">
              <a:spcBef>
                <a:spcPct val="0"/>
              </a:spcBef>
              <a:buFont typeface="Arial" panose="020B0604020202020204" pitchFamily="34" charset="0"/>
              <a:buChar char="•"/>
            </a:pPr>
            <a:r>
              <a:rPr lang="en-GB" dirty="0" smtClean="0"/>
              <a:t>Introduce the idea of SMARTIES – because unless the doctor finds the objective interesting and it is economic in terms of time and effort, it is unlikely to be achieved:</a:t>
            </a:r>
          </a:p>
          <a:p>
            <a:pPr marL="628650" lvl="1" indent="-171450" eaLnBrk="1" hangingPunct="1">
              <a:spcBef>
                <a:spcPct val="0"/>
              </a:spcBef>
              <a:buFont typeface="Arial" panose="020B0604020202020204" pitchFamily="34" charset="0"/>
              <a:buChar char="•"/>
            </a:pPr>
            <a:r>
              <a:rPr lang="en-GB" dirty="0" smtClean="0"/>
              <a:t>Achievable/attainable</a:t>
            </a:r>
          </a:p>
          <a:p>
            <a:pPr marL="628650" lvl="1" indent="-171450" eaLnBrk="1" hangingPunct="1">
              <a:spcBef>
                <a:spcPct val="0"/>
              </a:spcBef>
              <a:buFont typeface="Arial" panose="020B0604020202020204" pitchFamily="34" charset="0"/>
              <a:buChar char="•"/>
            </a:pPr>
            <a:r>
              <a:rPr lang="en-GB" dirty="0" smtClean="0"/>
              <a:t>Relevant/realistic</a:t>
            </a: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E5F119-0593-4FB9-BF31-4FE08DF3594E}" type="slidenum">
              <a:rPr lang="en-US" smtClean="0">
                <a:cs typeface="Arial" charset="0"/>
              </a:rPr>
              <a:pPr fontAlgn="base">
                <a:spcBef>
                  <a:spcPct val="0"/>
                </a:spcBef>
                <a:spcAft>
                  <a:spcPct val="0"/>
                </a:spcAft>
              </a:pPr>
              <a:t>138</a:t>
            </a:fld>
            <a:endParaRPr lang="en-US" dirty="0" smtClean="0">
              <a:cs typeface="Arial" charset="0"/>
            </a:endParaRPr>
          </a:p>
        </p:txBody>
      </p:sp>
    </p:spTree>
    <p:extLst>
      <p:ext uri="{BB962C8B-B14F-4D97-AF65-F5344CB8AC3E}">
        <p14:creationId xmlns:p14="http://schemas.microsoft.com/office/powerpoint/2010/main" val="264219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delegates will hopefully have completed the self assessment for</a:t>
            </a:r>
            <a:r>
              <a:rPr lang="en-GB" baseline="0" dirty="0" smtClean="0"/>
              <a:t> appraiser competencies prior to the course</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NHS Revalidation Support Team’s ‘Competency framework for medical appraisers’ is an appendix of </a:t>
            </a:r>
            <a:r>
              <a:rPr lang="en-GB" i="1" dirty="0" smtClean="0"/>
              <a:t>Quality Assurance of Medical Appraisers  </a:t>
            </a:r>
            <a:r>
              <a:rPr lang="en-GB" dirty="0" smtClean="0"/>
              <a:t>(RST, 2014) and groups the core competencies that all appraisers should be able to demonstrate into the five headings here. The competency framework is in the materials provided and the delegates could</a:t>
            </a:r>
            <a:r>
              <a:rPr lang="en-GB" baseline="0" dirty="0" smtClean="0"/>
              <a:t> be asked to complete it before they attend day 1. They could reflect on the areas that they have developed at the end of day 2 by redoing the self-assessment</a:t>
            </a:r>
            <a:endParaRPr lang="en-GB" dirty="0" smtClean="0"/>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Make the point that some competencies must be recruited and selected for whereas others can be enhanced through training</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F55F17-A158-41EF-A0D1-318D81CF0614}" type="slidenum">
              <a:rPr lang="en-US">
                <a:cs typeface="Arial" charset="0"/>
              </a:rPr>
              <a:pPr fontAlgn="base">
                <a:spcBef>
                  <a:spcPct val="0"/>
                </a:spcBef>
                <a:spcAft>
                  <a:spcPct val="0"/>
                </a:spcAft>
              </a:pPr>
              <a:t>15</a:t>
            </a:fld>
            <a:endParaRPr lang="en-US" dirty="0">
              <a:cs typeface="Arial" charset="0"/>
            </a:endParaRPr>
          </a:p>
        </p:txBody>
      </p:sp>
    </p:spTree>
    <p:extLst>
      <p:ext uri="{BB962C8B-B14F-4D97-AF65-F5344CB8AC3E}">
        <p14:creationId xmlns:p14="http://schemas.microsoft.com/office/powerpoint/2010/main" val="14454394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PDP is</a:t>
            </a:r>
            <a:r>
              <a:rPr lang="en-GB" baseline="0" dirty="0" smtClean="0"/>
              <a:t> written in the first person and is owned by the doctor</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It may change through the year if circumstances change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It is difficult to improve as it should really be written by the doctor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Outcomes are particularly difficult to write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 doctor and appraiser may be tired at the end of the meeting so it is sometimes better to write it after the 1:1, however this sometimes causes a delay in the sign off</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Quality not quantity is better (3-6 items)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Not</a:t>
            </a:r>
            <a:r>
              <a:rPr lang="en-GB" baseline="0" dirty="0" smtClean="0"/>
              <a:t> everything has to go in the summary – there may be agreed actions documented in the summary as well</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smtClean="0">
              <a:cs typeface="Arial" charset="0"/>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cs typeface="Arial" charset="0"/>
              </a:rPr>
              <a:t>Doctors need to focus on </a:t>
            </a:r>
            <a:r>
              <a:rPr lang="en-GB" b="1" dirty="0" smtClean="0">
                <a:cs typeface="Arial" charset="0"/>
              </a:rPr>
              <a:t>real needs</a:t>
            </a:r>
            <a:r>
              <a:rPr lang="en-GB" i="1" dirty="0" smtClean="0">
                <a:cs typeface="Arial" charset="0"/>
              </a:rPr>
              <a:t>,</a:t>
            </a:r>
            <a:r>
              <a:rPr lang="en-GB" dirty="0" smtClean="0">
                <a:cs typeface="Arial" charset="0"/>
              </a:rPr>
              <a:t> identified in a structured and objective way, rather than </a:t>
            </a:r>
            <a:r>
              <a:rPr lang="en-GB" b="1" dirty="0" smtClean="0">
                <a:cs typeface="Arial" charset="0"/>
              </a:rPr>
              <a:t>perceived </a:t>
            </a:r>
            <a:r>
              <a:rPr lang="en-GB" dirty="0" smtClean="0">
                <a:cs typeface="Arial" charset="0"/>
              </a:rPr>
              <a:t>needs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smtClean="0">
              <a:cs typeface="Arial" charset="0"/>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cs typeface="Arial" charset="0"/>
              </a:rPr>
              <a:t>Avoid job planning/organisational</a:t>
            </a:r>
            <a:r>
              <a:rPr lang="en-GB" baseline="0" dirty="0" smtClean="0">
                <a:cs typeface="Arial" charset="0"/>
              </a:rPr>
              <a:t> PDP items – keep them personal</a:t>
            </a:r>
            <a:endParaRPr lang="en-GB" dirty="0" smtClean="0">
              <a:cs typeface="Arial" charset="0"/>
            </a:endParaRPr>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139</a:t>
            </a:fld>
            <a:endParaRPr lang="en-GB" dirty="0"/>
          </a:p>
        </p:txBody>
      </p:sp>
    </p:spTree>
    <p:extLst>
      <p:ext uri="{BB962C8B-B14F-4D97-AF65-F5344CB8AC3E}">
        <p14:creationId xmlns:p14="http://schemas.microsoft.com/office/powerpoint/2010/main" val="208421553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30F06917-3251-4BA4-9CAC-599F110F4D67}" type="slidenum">
              <a:rPr lang="en-US" smtClean="0"/>
              <a:pPr fontAlgn="base">
                <a:spcBef>
                  <a:spcPct val="0"/>
                </a:spcBef>
                <a:spcAft>
                  <a:spcPct val="0"/>
                </a:spcAft>
                <a:defRPr/>
              </a:pPr>
              <a:t>140</a:t>
            </a:fld>
            <a:endParaRPr lang="en-US" dirty="0" smtClean="0"/>
          </a:p>
        </p:txBody>
      </p:sp>
      <p:sp>
        <p:nvSpPr>
          <p:cNvPr id="70659" name="Rectangle 2"/>
          <p:cNvSpPr>
            <a:spLocks noChangeArrowheads="1"/>
          </p:cNvSpPr>
          <p:nvPr/>
        </p:nvSpPr>
        <p:spPr bwMode="auto">
          <a:xfrm>
            <a:off x="3886200" y="-1584"/>
            <a:ext cx="2971800" cy="456392"/>
          </a:xfrm>
          <a:prstGeom prst="rect">
            <a:avLst/>
          </a:prstGeom>
          <a:noFill/>
          <a:ln w="9525">
            <a:noFill/>
            <a:miter lim="800000"/>
            <a:headEnd/>
            <a:tailEnd/>
          </a:ln>
        </p:spPr>
        <p:txBody>
          <a:bodyPr wrap="none" anchor="ctr"/>
          <a:lstStyle/>
          <a:p>
            <a:endParaRPr lang="en-US" dirty="0">
              <a:latin typeface="Calibri" pitchFamily="34" charset="0"/>
            </a:endParaRPr>
          </a:p>
        </p:txBody>
      </p:sp>
      <p:sp>
        <p:nvSpPr>
          <p:cNvPr id="70660" name="Rectangle 3"/>
          <p:cNvSpPr>
            <a:spLocks noChangeArrowheads="1"/>
          </p:cNvSpPr>
          <p:nvPr/>
        </p:nvSpPr>
        <p:spPr bwMode="auto">
          <a:xfrm>
            <a:off x="3886200" y="8671438"/>
            <a:ext cx="2971800" cy="456391"/>
          </a:xfrm>
          <a:prstGeom prst="rect">
            <a:avLst/>
          </a:prstGeom>
          <a:noFill/>
          <a:ln w="9525">
            <a:noFill/>
            <a:miter lim="800000"/>
            <a:headEnd/>
            <a:tailEnd/>
          </a:ln>
        </p:spPr>
        <p:txBody>
          <a:bodyPr wrap="none" lIns="92062" tIns="46032" rIns="92062" bIns="46032" anchor="b"/>
          <a:lstStyle/>
          <a:p>
            <a:pPr algn="r"/>
            <a:r>
              <a:rPr lang="en-GB" sz="1200" dirty="0">
                <a:latin typeface="Times New Roman" pitchFamily="18" charset="0"/>
              </a:rPr>
              <a:t>40</a:t>
            </a:r>
          </a:p>
        </p:txBody>
      </p:sp>
      <p:sp>
        <p:nvSpPr>
          <p:cNvPr id="70661" name="Rectangle 4"/>
          <p:cNvSpPr>
            <a:spLocks noChangeArrowheads="1"/>
          </p:cNvSpPr>
          <p:nvPr/>
        </p:nvSpPr>
        <p:spPr bwMode="auto">
          <a:xfrm>
            <a:off x="0" y="8671438"/>
            <a:ext cx="2971800" cy="456391"/>
          </a:xfrm>
          <a:prstGeom prst="rect">
            <a:avLst/>
          </a:prstGeom>
          <a:noFill/>
          <a:ln w="9525">
            <a:noFill/>
            <a:miter lim="800000"/>
            <a:headEnd/>
            <a:tailEnd/>
          </a:ln>
        </p:spPr>
        <p:txBody>
          <a:bodyPr wrap="none" anchor="ctr"/>
          <a:lstStyle/>
          <a:p>
            <a:endParaRPr lang="en-US" dirty="0">
              <a:latin typeface="Calibri" pitchFamily="34" charset="0"/>
            </a:endParaRPr>
          </a:p>
        </p:txBody>
      </p:sp>
      <p:sp>
        <p:nvSpPr>
          <p:cNvPr id="70662" name="Rectangle 5"/>
          <p:cNvSpPr>
            <a:spLocks noChangeArrowheads="1"/>
          </p:cNvSpPr>
          <p:nvPr/>
        </p:nvSpPr>
        <p:spPr bwMode="auto">
          <a:xfrm>
            <a:off x="0" y="-1584"/>
            <a:ext cx="2971800" cy="456392"/>
          </a:xfrm>
          <a:prstGeom prst="rect">
            <a:avLst/>
          </a:prstGeom>
          <a:noFill/>
          <a:ln w="9525">
            <a:noFill/>
            <a:miter lim="800000"/>
            <a:headEnd/>
            <a:tailEnd/>
          </a:ln>
        </p:spPr>
        <p:txBody>
          <a:bodyPr wrap="none" anchor="ctr"/>
          <a:lstStyle/>
          <a:p>
            <a:endParaRPr lang="en-US" dirty="0">
              <a:latin typeface="Calibri" pitchFamily="34" charset="0"/>
            </a:endParaRPr>
          </a:p>
        </p:txBody>
      </p:sp>
      <p:sp>
        <p:nvSpPr>
          <p:cNvPr id="70663" name="Rectangle 6"/>
          <p:cNvSpPr>
            <a:spLocks noGrp="1" noRot="1" noChangeAspect="1" noChangeArrowheads="1" noTextEdit="1"/>
          </p:cNvSpPr>
          <p:nvPr>
            <p:ph type="sldImg"/>
          </p:nvPr>
        </p:nvSpPr>
        <p:spPr bwMode="auto">
          <a:xfrm>
            <a:off x="1155700" y="688975"/>
            <a:ext cx="4548188" cy="3411538"/>
          </a:xfrm>
          <a:noFill/>
          <a:ln cap="flat">
            <a:solidFill>
              <a:srgbClr val="000000"/>
            </a:solidFill>
            <a:miter lim="800000"/>
            <a:headEnd/>
            <a:tailEnd/>
          </a:ln>
        </p:spPr>
      </p:sp>
      <p:sp>
        <p:nvSpPr>
          <p:cNvPr id="74760" name="Rectangle 7"/>
          <p:cNvSpPr>
            <a:spLocks noGrp="1" noChangeArrowheads="1"/>
          </p:cNvSpPr>
          <p:nvPr>
            <p:ph type="body" idx="1"/>
          </p:nvPr>
        </p:nvSpPr>
        <p:spPr bwMode="auto">
          <a:xfrm>
            <a:off x="914400" y="4334135"/>
            <a:ext cx="5029200" cy="4109107"/>
          </a:xfrm>
        </p:spPr>
        <p:txBody>
          <a:bodyPr wrap="none" lIns="92062" tIns="46032" rIns="92062" bIns="46032" anchor="ctr"/>
          <a:lstStyle/>
          <a:p>
            <a:pPr marL="171450" indent="-171450" eaLnBrk="1" fontAlgn="auto" hangingPunct="1">
              <a:spcBef>
                <a:spcPts val="0"/>
              </a:spcBef>
              <a:spcAft>
                <a:spcPts val="0"/>
              </a:spcAft>
              <a:buFont typeface="Arial" pitchFamily="34" charset="0"/>
              <a:buChar char="•"/>
              <a:defRPr/>
            </a:pPr>
            <a:r>
              <a:rPr lang="en-GB" dirty="0" smtClean="0"/>
              <a:t>This slide is a trigger for a discussion around different learning methods being suitable for different learning needs and different learning style preferences. As</a:t>
            </a:r>
            <a:r>
              <a:rPr lang="en-GB" baseline="0" dirty="0" smtClean="0"/>
              <a:t> well as highlighting different preferences, t</a:t>
            </a:r>
            <a:r>
              <a:rPr lang="en-GB" dirty="0" smtClean="0"/>
              <a:t>he</a:t>
            </a:r>
            <a:r>
              <a:rPr lang="en-GB" baseline="0" dirty="0" smtClean="0"/>
              <a:t> theory also suggests that a true learning cycle requires all four stages to be completed - even the least preferred!</a:t>
            </a:r>
            <a:endParaRPr lang="en-GB" dirty="0" smtClean="0"/>
          </a:p>
          <a:p>
            <a:pPr eaLnBrk="1" fontAlgn="auto" hangingPunct="1">
              <a:spcBef>
                <a:spcPts val="0"/>
              </a:spcBef>
              <a:spcAft>
                <a:spcPts val="0"/>
              </a:spcAft>
              <a:buFont typeface="Arial" pitchFamily="34" charset="0"/>
              <a:buNone/>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The patient and colleague feedback may</a:t>
            </a:r>
            <a:r>
              <a:rPr lang="en-GB" baseline="0" dirty="0" smtClean="0"/>
              <a:t> identify unknown known learning needs</a:t>
            </a:r>
            <a:endParaRPr lang="en-GB" dirty="0" smtClean="0"/>
          </a:p>
          <a:p>
            <a:pPr eaLnBrk="1" fontAlgn="auto" hangingPunct="1">
              <a:spcBef>
                <a:spcPts val="0"/>
              </a:spcBef>
              <a:spcAft>
                <a:spcPts val="0"/>
              </a:spcAft>
              <a:buFont typeface="Arial" pitchFamily="34" charset="0"/>
              <a:buNone/>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Significant events and complaints are often the source of significant learning and change</a:t>
            </a:r>
          </a:p>
          <a:p>
            <a:pPr marL="171450" indent="-171450" eaLnBrk="1" fontAlgn="auto" hangingPunct="1">
              <a:spcBef>
                <a:spcPts val="0"/>
              </a:spcBef>
              <a:spcAft>
                <a:spcPts val="0"/>
              </a:spcAft>
              <a:buFont typeface="Arial" pitchFamily="34" charset="0"/>
              <a:buChar char="•"/>
              <a:defRPr/>
            </a:pP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US" dirty="0" smtClean="0">
              <a:latin typeface="Arial" charset="0"/>
              <a:cs typeface="Arial" charset="0"/>
            </a:endParaRPr>
          </a:p>
        </p:txBody>
      </p:sp>
    </p:spTree>
    <p:extLst>
      <p:ext uri="{BB962C8B-B14F-4D97-AF65-F5344CB8AC3E}">
        <p14:creationId xmlns:p14="http://schemas.microsoft.com/office/powerpoint/2010/main" val="9839637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fontAlgn="auto" hangingPunct="1">
              <a:spcBef>
                <a:spcPts val="0"/>
              </a:spcBef>
              <a:spcAft>
                <a:spcPts val="0"/>
              </a:spcAft>
              <a:buFont typeface="Arial" pitchFamily="34" charset="0"/>
              <a:buChar char="•"/>
              <a:defRPr/>
            </a:pPr>
            <a:r>
              <a:rPr lang="en-GB" dirty="0" smtClean="0"/>
              <a:t>The PDP is a record of the agreed personal and/or professional development needs to be pursued throughout the following year, as agreed in the appraisal discussion between the doctor and the appraiser</a:t>
            </a:r>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For the exercise ask each delegate to attempt to write a SMART(IES) PDP objective arising from their own needs from the discussion or as a new appraiser for the coming year</a:t>
            </a:r>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Remind them that this is part of the assessment and the PDP objective they create will be handed in for evaluation. (Name on sheet/keep</a:t>
            </a:r>
            <a:r>
              <a:rPr lang="en-GB" baseline="0" dirty="0" smtClean="0"/>
              <a:t> </a:t>
            </a:r>
            <a:r>
              <a:rPr lang="en-GB" dirty="0" smtClean="0"/>
              <a:t>it legible)</a:t>
            </a:r>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If there is time,</a:t>
            </a:r>
            <a:r>
              <a:rPr lang="en-GB" baseline="0" dirty="0" smtClean="0"/>
              <a:t> ask them to swap with a partner and try to help each other make the objectives SMARTIES!</a:t>
            </a:r>
            <a:endParaRPr lang="en-GB" dirty="0" smtClean="0"/>
          </a:p>
          <a:p>
            <a:pPr marL="171450" indent="-171450" eaLnBrk="1" fontAlgn="auto" hangingPunct="1">
              <a:spcBef>
                <a:spcPts val="0"/>
              </a:spcBef>
              <a:spcAft>
                <a:spcPts val="0"/>
              </a:spcAft>
              <a:buFont typeface="Arial" pitchFamily="34" charset="0"/>
              <a:buChar char="•"/>
              <a:defRPr/>
            </a:pPr>
            <a:endParaRPr lang="en-GB" dirty="0"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E047F1-DEDF-4D58-B158-BC835C14937D}" type="slidenum">
              <a:rPr lang="en-US" smtClean="0">
                <a:cs typeface="Arial" charset="0"/>
              </a:rPr>
              <a:pPr fontAlgn="base">
                <a:spcBef>
                  <a:spcPct val="0"/>
                </a:spcBef>
                <a:spcAft>
                  <a:spcPct val="0"/>
                </a:spcAft>
              </a:pPr>
              <a:t>141</a:t>
            </a:fld>
            <a:endParaRPr lang="en-US" dirty="0" smtClean="0">
              <a:cs typeface="Arial" charset="0"/>
            </a:endParaRPr>
          </a:p>
        </p:txBody>
      </p:sp>
    </p:spTree>
    <p:extLst>
      <p:ext uri="{BB962C8B-B14F-4D97-AF65-F5344CB8AC3E}">
        <p14:creationId xmlns:p14="http://schemas.microsoft.com/office/powerpoint/2010/main" val="207816720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dirty="0" smtClean="0"/>
              <a:t>A welcome break that can be cut short if everyone is aiming for an early finish</a:t>
            </a:r>
          </a:p>
          <a:p>
            <a:pPr marL="171450" indent="-171450" eaLnBrk="1" hangingPunct="1">
              <a:spcBef>
                <a:spcPct val="0"/>
              </a:spcBef>
              <a:buFont typeface="Arial" panose="020B0604020202020204" pitchFamily="34" charset="0"/>
              <a:buChar char="•"/>
            </a:pPr>
            <a:endParaRPr lang="en-GB" dirty="0" smtClean="0"/>
          </a:p>
          <a:p>
            <a:pPr marL="171450" indent="-171450" eaLnBrk="1" hangingPunct="1">
              <a:spcBef>
                <a:spcPct val="0"/>
              </a:spcBef>
              <a:buFont typeface="Arial" panose="020B0604020202020204" pitchFamily="34" charset="0"/>
              <a:buChar char="•"/>
            </a:pPr>
            <a:r>
              <a:rPr lang="en-GB" dirty="0" smtClean="0"/>
              <a:t>Remind everyone what time they need to be back</a:t>
            </a: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0E7A78-A81A-4632-8656-72EFADA69248}" type="slidenum">
              <a:rPr lang="en-US" smtClean="0">
                <a:cs typeface="Arial" charset="0"/>
              </a:rPr>
              <a:pPr fontAlgn="base">
                <a:spcBef>
                  <a:spcPct val="0"/>
                </a:spcBef>
                <a:spcAft>
                  <a:spcPct val="0"/>
                </a:spcAft>
              </a:pPr>
              <a:t>142</a:t>
            </a:fld>
            <a:endParaRPr lang="en-US" dirty="0" smtClean="0">
              <a:cs typeface="Arial" charset="0"/>
            </a:endParaRPr>
          </a:p>
        </p:txBody>
      </p:sp>
    </p:spTree>
    <p:extLst>
      <p:ext uri="{BB962C8B-B14F-4D97-AF65-F5344CB8AC3E}">
        <p14:creationId xmlns:p14="http://schemas.microsoft.com/office/powerpoint/2010/main" val="256785535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AC52CA-99F4-4859-A98C-96B477E5C585}" type="slidenum">
              <a:rPr lang="en-US" smtClean="0">
                <a:latin typeface="Arial" charset="0"/>
                <a:cs typeface="Arial" charset="0"/>
              </a:rPr>
              <a:pPr fontAlgn="base">
                <a:spcBef>
                  <a:spcPct val="0"/>
                </a:spcBef>
                <a:spcAft>
                  <a:spcPct val="0"/>
                </a:spcAft>
              </a:pPr>
              <a:t>143</a:t>
            </a:fld>
            <a:endParaRPr lang="en-US" dirty="0" smtClean="0">
              <a:latin typeface="Arial" charset="0"/>
              <a:cs typeface="Arial"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xfrm>
            <a:off x="914400" y="4335719"/>
            <a:ext cx="5029200" cy="4107523"/>
          </a:xfrm>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dirty="0" smtClean="0">
                <a:cs typeface="Arial" charset="0"/>
              </a:rPr>
              <a:t>This slide sets out what the next section is about</a:t>
            </a:r>
          </a:p>
        </p:txBody>
      </p:sp>
    </p:spTree>
    <p:extLst>
      <p:ext uri="{BB962C8B-B14F-4D97-AF65-F5344CB8AC3E}">
        <p14:creationId xmlns:p14="http://schemas.microsoft.com/office/powerpoint/2010/main" val="67308051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buFont typeface="Arial" pitchFamily="34" charset="0"/>
              <a:buNone/>
              <a:defRPr/>
            </a:pPr>
            <a:r>
              <a:rPr lang="en-GB" dirty="0" smtClean="0">
                <a:solidFill>
                  <a:schemeClr val="tx1"/>
                </a:solidFill>
              </a:rPr>
              <a:t>Ask:</a:t>
            </a:r>
          </a:p>
          <a:p>
            <a:pPr marL="171450" indent="-171450" eaLnBrk="1" fontAlgn="auto" hangingPunct="1">
              <a:spcBef>
                <a:spcPts val="0"/>
              </a:spcBef>
              <a:spcAft>
                <a:spcPts val="0"/>
              </a:spcAft>
              <a:buFont typeface="Arial" pitchFamily="34" charset="0"/>
              <a:buChar char="•"/>
              <a:defRPr/>
            </a:pPr>
            <a:endParaRPr lang="en-GB" dirty="0" smtClean="0">
              <a:solidFill>
                <a:schemeClr val="tx1"/>
              </a:solidFill>
            </a:endParaRPr>
          </a:p>
          <a:p>
            <a:pPr marL="171450" indent="-171450" eaLnBrk="1" fontAlgn="auto" hangingPunct="1">
              <a:spcBef>
                <a:spcPts val="0"/>
              </a:spcBef>
              <a:spcAft>
                <a:spcPts val="0"/>
              </a:spcAft>
              <a:buFont typeface="Arial" pitchFamily="34" charset="0"/>
              <a:buChar char="•"/>
              <a:defRPr/>
            </a:pPr>
            <a:r>
              <a:rPr lang="en-GB" dirty="0" smtClean="0">
                <a:solidFill>
                  <a:schemeClr val="tx1"/>
                </a:solidFill>
              </a:rPr>
              <a:t>What concerns or problems might cause you to postpone, cancel or stop an appraisal?</a:t>
            </a:r>
          </a:p>
          <a:p>
            <a:pPr marL="171450" indent="-171450" eaLnBrk="1" fontAlgn="auto" hangingPunct="1">
              <a:spcBef>
                <a:spcPts val="0"/>
              </a:spcBef>
              <a:spcAft>
                <a:spcPts val="0"/>
              </a:spcAft>
              <a:buFont typeface="Arial" pitchFamily="34" charset="0"/>
              <a:buChar char="•"/>
              <a:defRPr/>
            </a:pPr>
            <a:endParaRPr lang="en-GB" dirty="0" smtClean="0">
              <a:solidFill>
                <a:schemeClr val="tx1"/>
              </a:solidFill>
            </a:endParaRPr>
          </a:p>
          <a:p>
            <a:pPr marL="171450" indent="-171450" eaLnBrk="1" fontAlgn="auto" hangingPunct="1">
              <a:spcBef>
                <a:spcPts val="0"/>
              </a:spcBef>
              <a:spcAft>
                <a:spcPts val="0"/>
              </a:spcAft>
              <a:buFont typeface="Arial" pitchFamily="34" charset="0"/>
              <a:buChar char="•"/>
              <a:defRPr/>
            </a:pPr>
            <a:r>
              <a:rPr lang="en-GB" dirty="0" smtClean="0">
                <a:solidFill>
                  <a:schemeClr val="tx1"/>
                </a:solidFill>
              </a:rPr>
              <a:t>What would be a difficult appraisal for you?</a:t>
            </a:r>
          </a:p>
          <a:p>
            <a:pPr marL="171450" indent="-171450" eaLnBrk="1" fontAlgn="auto" hangingPunct="1">
              <a:spcBef>
                <a:spcPts val="0"/>
              </a:spcBef>
              <a:spcAft>
                <a:spcPts val="0"/>
              </a:spcAft>
              <a:buFont typeface="Arial" pitchFamily="34" charset="0"/>
              <a:buChar char="•"/>
              <a:defRPr/>
            </a:pPr>
            <a:endParaRPr lang="en-GB" dirty="0" smtClean="0">
              <a:solidFill>
                <a:schemeClr val="tx1"/>
              </a:solidFill>
            </a:endParaRPr>
          </a:p>
          <a:p>
            <a:pPr marL="171450" indent="-171450" eaLnBrk="1" fontAlgn="auto" hangingPunct="1">
              <a:spcBef>
                <a:spcPts val="0"/>
              </a:spcBef>
              <a:spcAft>
                <a:spcPts val="0"/>
              </a:spcAft>
              <a:buFont typeface="Arial" pitchFamily="34" charset="0"/>
              <a:buChar char="•"/>
              <a:defRPr/>
            </a:pPr>
            <a:r>
              <a:rPr lang="en-GB" dirty="0" smtClean="0">
                <a:solidFill>
                  <a:schemeClr val="tx1"/>
                </a:solidFill>
              </a:rPr>
              <a:t>This might be a discussion or run as a Post-it exercise or broken into pairs depending on the energy in the room</a:t>
            </a:r>
          </a:p>
          <a:p>
            <a:pPr eaLnBrk="1" fontAlgn="auto" hangingPunct="1">
              <a:spcBef>
                <a:spcPts val="0"/>
              </a:spcBef>
              <a:spcAft>
                <a:spcPts val="0"/>
              </a:spcAft>
              <a:buFont typeface="Arial" pitchFamily="34" charset="0"/>
              <a:buNone/>
              <a:defRPr/>
            </a:pPr>
            <a:endParaRPr lang="en-US" dirty="0" smtClean="0">
              <a:solidFill>
                <a:schemeClr val="tx1"/>
              </a:solidFill>
            </a:endParaRPr>
          </a:p>
        </p:txBody>
      </p:sp>
    </p:spTree>
    <p:extLst>
      <p:ext uri="{BB962C8B-B14F-4D97-AF65-F5344CB8AC3E}">
        <p14:creationId xmlns:p14="http://schemas.microsoft.com/office/powerpoint/2010/main" val="74836923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dirty="0" smtClean="0"/>
              <a:t>Delegates need to know that they are about to discuss strategies to deal with all of these types of difficult scenarios, but ultimately they will need to find and rehearse their own strategies</a:t>
            </a:r>
          </a:p>
          <a:p>
            <a:pPr marL="171450" indent="-171450" eaLnBrk="1" hangingPunct="1">
              <a:spcBef>
                <a:spcPct val="0"/>
              </a:spcBef>
              <a:buFont typeface="Arial" panose="020B0604020202020204" pitchFamily="34" charset="0"/>
              <a:buChar char="•"/>
            </a:pPr>
            <a:endParaRPr lang="en-GB" dirty="0" smtClean="0"/>
          </a:p>
          <a:p>
            <a:pPr marL="171450" indent="-171450" eaLnBrk="1" hangingPunct="1">
              <a:spcBef>
                <a:spcPct val="0"/>
              </a:spcBef>
              <a:buFont typeface="Arial" panose="020B0604020202020204" pitchFamily="34" charset="0"/>
              <a:buChar char="•"/>
            </a:pPr>
            <a:r>
              <a:rPr lang="en-GB" dirty="0" smtClean="0"/>
              <a:t>The special cases are very rare and form a section of training on their own</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916171-A561-4BB0-B687-36B80FB73447}" type="slidenum">
              <a:rPr lang="en-US" smtClean="0">
                <a:cs typeface="Arial" charset="0"/>
              </a:rPr>
              <a:pPr fontAlgn="base">
                <a:spcBef>
                  <a:spcPct val="0"/>
                </a:spcBef>
                <a:spcAft>
                  <a:spcPct val="0"/>
                </a:spcAft>
              </a:pPr>
              <a:t>145</a:t>
            </a:fld>
            <a:endParaRPr lang="en-US" dirty="0" smtClean="0">
              <a:cs typeface="Arial" charset="0"/>
            </a:endParaRPr>
          </a:p>
        </p:txBody>
      </p:sp>
    </p:spTree>
    <p:extLst>
      <p:ext uri="{BB962C8B-B14F-4D97-AF65-F5344CB8AC3E}">
        <p14:creationId xmlns:p14="http://schemas.microsoft.com/office/powerpoint/2010/main" val="323235252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dirty="0" smtClean="0"/>
              <a:t>Asking for the doctor to be reallocated to a different appraiser is the only option if there is a potential conflict of interest</a:t>
            </a:r>
          </a:p>
          <a:p>
            <a:pPr marL="171450" indent="-171450" eaLnBrk="1" hangingPunct="1">
              <a:spcBef>
                <a:spcPct val="0"/>
              </a:spcBef>
              <a:buFontTx/>
              <a:buChar char="•"/>
            </a:pPr>
            <a:endParaRPr lang="en-US" dirty="0" smtClean="0"/>
          </a:p>
          <a:p>
            <a:pPr marL="171450" indent="-171450" eaLnBrk="1" hangingPunct="1">
              <a:spcBef>
                <a:spcPct val="0"/>
              </a:spcBef>
              <a:buFontTx/>
              <a:buChar char="•"/>
            </a:pPr>
            <a:r>
              <a:rPr lang="en-US" dirty="0" smtClean="0"/>
              <a:t>Other reasons for considering postponing an appraisal concern a lack of understanding of, respect for or engagement with the appraisal and revalidation process</a:t>
            </a:r>
          </a:p>
          <a:p>
            <a:pPr marL="171450" indent="-171450" eaLnBrk="1" hangingPunct="1">
              <a:spcBef>
                <a:spcPct val="0"/>
              </a:spcBef>
              <a:buFontTx/>
              <a:buChar char="•"/>
            </a:pPr>
            <a:endParaRPr lang="en-US" dirty="0" smtClean="0"/>
          </a:p>
          <a:p>
            <a:pPr marL="171450" indent="-171450" eaLnBrk="1" hangingPunct="1">
              <a:spcBef>
                <a:spcPct val="0"/>
              </a:spcBef>
              <a:buFontTx/>
              <a:buChar char="•"/>
            </a:pPr>
            <a:r>
              <a:rPr lang="en-US" dirty="0" smtClean="0"/>
              <a:t>The appraiser needs to make a professional judgment about whether it is appropriate to go ahead with the appraisal discussion or not. Many issues can be pre-empted by a timely telephone conversation or e-mail/text</a:t>
            </a:r>
          </a:p>
          <a:p>
            <a:pPr marL="171450" indent="-171450" eaLnBrk="1" hangingPunct="1">
              <a:spcBef>
                <a:spcPct val="0"/>
              </a:spcBef>
              <a:buFontTx/>
              <a:buChar char="•"/>
            </a:pPr>
            <a:endParaRPr lang="en-US" dirty="0" smtClean="0"/>
          </a:p>
          <a:p>
            <a:pPr marL="171450" indent="-171450" eaLnBrk="1" hangingPunct="1">
              <a:spcBef>
                <a:spcPct val="0"/>
              </a:spcBef>
              <a:buFontTx/>
              <a:buChar char="•"/>
            </a:pPr>
            <a:r>
              <a:rPr lang="en-US" dirty="0" smtClean="0"/>
              <a:t>The appraiser should not be afraid to postpone if the doctor has not engaged with the process. It is not the appraiser’s job to chase up the doctor – that would set up the wrong relationship from the start. Local areas should have clear policies about who contacts whom and how</a:t>
            </a:r>
          </a:p>
          <a:p>
            <a:pPr marL="171450" indent="-171450" eaLnBrk="1" hangingPunct="1">
              <a:spcBef>
                <a:spcPct val="0"/>
              </a:spcBef>
              <a:buFontTx/>
              <a:buChar char="•"/>
            </a:pPr>
            <a:endParaRPr lang="en-US" dirty="0" smtClean="0"/>
          </a:p>
          <a:p>
            <a:pPr marL="171450" indent="-171450" eaLnBrk="1" hangingPunct="1">
              <a:spcBef>
                <a:spcPct val="0"/>
              </a:spcBef>
              <a:buFontTx/>
              <a:buChar char="•"/>
            </a:pPr>
            <a:r>
              <a:rPr lang="en-US" dirty="0" smtClean="0"/>
              <a:t>Nor should the appraiser be afraid to go ahead if they feel that it will only be possible to resolve potential issues face to face – the appraisal may well be an educational opportunity for the doctor. If in doubt…ask!</a:t>
            </a:r>
          </a:p>
        </p:txBody>
      </p:sp>
    </p:spTree>
    <p:extLst>
      <p:ext uri="{BB962C8B-B14F-4D97-AF65-F5344CB8AC3E}">
        <p14:creationId xmlns:p14="http://schemas.microsoft.com/office/powerpoint/2010/main" val="330409592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dirty="0" smtClean="0"/>
              <a:t>The key to dealing with attitudinal problems is not to take them personally</a:t>
            </a:r>
          </a:p>
          <a:p>
            <a:pPr marL="171450" indent="-171450" eaLnBrk="1" hangingPunct="1">
              <a:spcBef>
                <a:spcPct val="0"/>
              </a:spcBef>
              <a:buFont typeface="Arial" panose="020B0604020202020204" pitchFamily="34" charset="0"/>
              <a:buChar char="•"/>
            </a:pPr>
            <a:endParaRPr lang="en-GB" dirty="0" smtClean="0"/>
          </a:p>
          <a:p>
            <a:pPr marL="171450" lvl="0" indent="-171450" eaLnBrk="1" hangingPunct="1">
              <a:spcBef>
                <a:spcPct val="0"/>
              </a:spcBef>
              <a:buFont typeface="Arial" panose="020B0604020202020204" pitchFamily="34" charset="0"/>
              <a:buChar char="•"/>
            </a:pPr>
            <a:r>
              <a:rPr lang="en-GB" dirty="0" smtClean="0"/>
              <a:t>The arrogant may try to intimidate</a:t>
            </a:r>
          </a:p>
          <a:p>
            <a:pPr marL="171450" lvl="0" indent="-171450" eaLnBrk="1" hangingPunct="1">
              <a:spcBef>
                <a:spcPct val="0"/>
              </a:spcBef>
              <a:buFont typeface="Arial" panose="020B0604020202020204" pitchFamily="34" charset="0"/>
              <a:buChar char="•"/>
            </a:pPr>
            <a:endParaRPr lang="en-GB" dirty="0" smtClean="0"/>
          </a:p>
          <a:p>
            <a:pPr marL="171450" lvl="0" indent="-171450" eaLnBrk="1" hangingPunct="1">
              <a:spcBef>
                <a:spcPct val="0"/>
              </a:spcBef>
              <a:buFont typeface="Arial" panose="020B0604020202020204" pitchFamily="34" charset="0"/>
              <a:buChar char="•"/>
            </a:pPr>
            <a:r>
              <a:rPr lang="en-GB" dirty="0" smtClean="0"/>
              <a:t>The cynical may not engage honestly with the process</a:t>
            </a:r>
          </a:p>
          <a:p>
            <a:pPr marL="171450" lvl="0" indent="-171450" eaLnBrk="1" hangingPunct="1">
              <a:spcBef>
                <a:spcPct val="0"/>
              </a:spcBef>
              <a:buFont typeface="Arial" panose="020B0604020202020204" pitchFamily="34" charset="0"/>
              <a:buChar char="•"/>
            </a:pPr>
            <a:endParaRPr lang="en-GB" dirty="0" smtClean="0"/>
          </a:p>
          <a:p>
            <a:pPr marL="171450" lvl="0" indent="-171450" eaLnBrk="1" hangingPunct="1">
              <a:spcBef>
                <a:spcPct val="0"/>
              </a:spcBef>
              <a:buFont typeface="Arial" panose="020B0604020202020204" pitchFamily="34" charset="0"/>
              <a:buChar char="•"/>
            </a:pPr>
            <a:r>
              <a:rPr lang="en-GB" dirty="0" smtClean="0"/>
              <a:t>The dependent may not contribute and expect the appraiser to do all the work – but be so grateful that the appraiser gets tempted in to a rescuer role</a:t>
            </a:r>
          </a:p>
          <a:p>
            <a:pPr marL="171450" indent="-171450" eaLnBrk="1" hangingPunct="1">
              <a:spcBef>
                <a:spcPct val="0"/>
              </a:spcBef>
              <a:buFont typeface="Arial" panose="020B0604020202020204" pitchFamily="34" charset="0"/>
              <a:buChar char="•"/>
            </a:pPr>
            <a:endParaRPr lang="en-GB" dirty="0" smtClean="0"/>
          </a:p>
          <a:p>
            <a:pPr marL="171450" indent="-171450" eaLnBrk="1" hangingPunct="1">
              <a:spcBef>
                <a:spcPct val="0"/>
              </a:spcBef>
              <a:buFont typeface="Arial" panose="020B0604020202020204" pitchFamily="34" charset="0"/>
              <a:buChar char="•"/>
            </a:pPr>
            <a:r>
              <a:rPr lang="en-GB" dirty="0" smtClean="0"/>
              <a:t>The new appraiser needs to learn to recognise and name attitudinal issues as the first step to dealing with them effectively</a:t>
            </a:r>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AD639E1-46A3-4DAC-81D8-5DA22D89C817}" type="slidenum">
              <a:rPr lang="en-GB" smtClean="0">
                <a:latin typeface="Calibri" pitchFamily="34" charset="0"/>
              </a:rPr>
              <a:pPr fontAlgn="base">
                <a:spcBef>
                  <a:spcPct val="0"/>
                </a:spcBef>
                <a:spcAft>
                  <a:spcPct val="0"/>
                </a:spcAft>
                <a:defRPr/>
              </a:pPr>
              <a:t>147</a:t>
            </a:fld>
            <a:endParaRPr lang="en-GB" dirty="0" smtClean="0">
              <a:latin typeface="Calibri" pitchFamily="34" charset="0"/>
            </a:endParaRPr>
          </a:p>
        </p:txBody>
      </p:sp>
    </p:spTree>
    <p:extLst>
      <p:ext uri="{BB962C8B-B14F-4D97-AF65-F5344CB8AC3E}">
        <p14:creationId xmlns:p14="http://schemas.microsoft.com/office/powerpoint/2010/main" val="19103661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All issues can affect performance and may be picked up in appraisal</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Issues can be personal and organisational:</a:t>
            </a:r>
          </a:p>
          <a:p>
            <a:pPr marL="171450" indent="-171450">
              <a:buFont typeface="Arial" panose="020B0604020202020204" pitchFamily="34" charset="0"/>
              <a:buChar char="•"/>
            </a:pPr>
            <a:endParaRPr lang="en-GB" dirty="0" smtClean="0"/>
          </a:p>
          <a:p>
            <a:pPr marL="628650" lvl="1" indent="-171450">
              <a:buFont typeface="Arial" panose="020B0604020202020204" pitchFamily="34" charset="0"/>
              <a:buChar char="•"/>
            </a:pPr>
            <a:r>
              <a:rPr lang="en-GB" dirty="0" smtClean="0"/>
              <a:t>Clinical knowledge</a:t>
            </a:r>
            <a:r>
              <a:rPr lang="en-GB" baseline="0" dirty="0" smtClean="0"/>
              <a:t> and skills  - out of date practice, poor CPD and development, education and training, working environment</a:t>
            </a:r>
          </a:p>
          <a:p>
            <a:pPr marL="628650" lvl="1" indent="-171450">
              <a:buFont typeface="Arial" panose="020B0604020202020204" pitchFamily="34" charset="0"/>
              <a:buChar char="•"/>
            </a:pPr>
            <a:r>
              <a:rPr lang="en-GB" baseline="0" dirty="0" smtClean="0"/>
              <a:t>Health, stress and psychological factors – profession - overworked, personal</a:t>
            </a:r>
          </a:p>
          <a:p>
            <a:pPr marL="628650" lvl="1" indent="-171450">
              <a:buFont typeface="Arial" panose="020B0604020202020204" pitchFamily="34" charset="0"/>
              <a:buChar char="•"/>
            </a:pPr>
            <a:r>
              <a:rPr lang="en-GB" baseline="0" dirty="0" smtClean="0"/>
              <a:t>Behaviours interpersonal skills, insight, poor team dynamics, culture, leadership and support, ethical issues</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148</a:t>
            </a:fld>
            <a:endParaRPr lang="en-GB" dirty="0"/>
          </a:p>
        </p:txBody>
      </p:sp>
    </p:spTree>
    <p:extLst>
      <p:ext uri="{BB962C8B-B14F-4D97-AF65-F5344CB8AC3E}">
        <p14:creationId xmlns:p14="http://schemas.microsoft.com/office/powerpoint/2010/main" val="183069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Appraisers need to have a shared understanding about these key terms and not exploring this can lead to misunderstandings in training</a:t>
            </a:r>
          </a:p>
          <a:p>
            <a:pPr marL="0" indent="0"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There are real anxieties in some quarters about “judging the information not the person”. Professional judgement is a decision-making process about whether there is a cause for concern or action. The</a:t>
            </a:r>
            <a:r>
              <a:rPr lang="en-GB" baseline="0" dirty="0" smtClean="0"/>
              <a:t> ability to use this</a:t>
            </a:r>
            <a:r>
              <a:rPr lang="en-GB" dirty="0" smtClean="0"/>
              <a:t> professional judgement derives from expertise in the field, self-awareness and calibration of decision making. It is about being able to deal with uncertainty and being comfortable with when to ask for help. It is not about pass/fail or guilty/not guilty. Appraisers are not judges! It is best thought of as being like the clinical judgements that doctors are used to making every day</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Similarly the word ‘reflection’ can be poorly understood and some doctors may feel it is like “woolly navel-gazing” rather than a specific process of review and analysis leading to improvements in performance. Some doctors find that the use of structured reflective templates useful</a:t>
            </a: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E2B011-3500-483E-A591-F21CB15866F5}" type="slidenum">
              <a:rPr lang="en-GB">
                <a:latin typeface="Arial" charset="0"/>
                <a:cs typeface="Arial" charset="0"/>
              </a:rPr>
              <a:pPr fontAlgn="base">
                <a:spcBef>
                  <a:spcPct val="0"/>
                </a:spcBef>
                <a:spcAft>
                  <a:spcPct val="0"/>
                </a:spcAft>
              </a:pPr>
              <a:t>16</a:t>
            </a:fld>
            <a:endParaRPr lang="en-GB" dirty="0">
              <a:latin typeface="Arial" charset="0"/>
              <a:cs typeface="Arial" charset="0"/>
            </a:endParaRPr>
          </a:p>
        </p:txBody>
      </p:sp>
    </p:spTree>
    <p:extLst>
      <p:ext uri="{BB962C8B-B14F-4D97-AF65-F5344CB8AC3E}">
        <p14:creationId xmlns:p14="http://schemas.microsoft.com/office/powerpoint/2010/main" val="222655882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93BFFE-B491-4B9B-A51C-23ABB2DFE4A8}" type="slidenum">
              <a:rPr lang="en-US" smtClean="0">
                <a:latin typeface="Arial" charset="0"/>
                <a:cs typeface="Arial" charset="0"/>
              </a:rPr>
              <a:pPr fontAlgn="base">
                <a:spcBef>
                  <a:spcPct val="0"/>
                </a:spcBef>
                <a:spcAft>
                  <a:spcPct val="0"/>
                </a:spcAft>
              </a:pPr>
              <a:t>149</a:t>
            </a:fld>
            <a:endParaRPr lang="en-US" dirty="0" smtClean="0">
              <a:latin typeface="Arial" charset="0"/>
              <a:cs typeface="Arial"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dirty="0" smtClean="0">
                <a:cs typeface="Arial" charset="0"/>
              </a:rPr>
              <a:t>Suggested stem questions for use with some stereotypical difficulties are provided as resources</a:t>
            </a:r>
          </a:p>
          <a:p>
            <a:pPr marL="171450" indent="-171450" eaLnBrk="1" hangingPunct="1">
              <a:spcBef>
                <a:spcPct val="0"/>
              </a:spcBef>
              <a:buFont typeface="Arial" panose="020B0604020202020204" pitchFamily="34" charset="0"/>
              <a:buChar char="•"/>
            </a:pPr>
            <a:endParaRPr lang="en-US" dirty="0" smtClean="0">
              <a:cs typeface="Arial" charset="0"/>
            </a:endParaRPr>
          </a:p>
          <a:p>
            <a:pPr marL="171450" indent="-171450" eaLnBrk="1" hangingPunct="1">
              <a:spcBef>
                <a:spcPct val="0"/>
              </a:spcBef>
              <a:buFont typeface="Arial" panose="020B0604020202020204" pitchFamily="34" charset="0"/>
              <a:buChar char="•"/>
            </a:pPr>
            <a:r>
              <a:rPr lang="en-US" dirty="0" smtClean="0">
                <a:cs typeface="Arial" charset="0"/>
              </a:rPr>
              <a:t>Reading through them should increase the appraiser’s confidence and start the process of developing helpful strategies</a:t>
            </a:r>
          </a:p>
          <a:p>
            <a:pPr marL="171450" indent="-171450" eaLnBrk="1" hangingPunct="1">
              <a:spcBef>
                <a:spcPct val="0"/>
              </a:spcBef>
              <a:buFont typeface="Arial" panose="020B0604020202020204" pitchFamily="34" charset="0"/>
              <a:buChar char="•"/>
            </a:pPr>
            <a:endParaRPr lang="en-US" dirty="0" smtClean="0">
              <a:cs typeface="Arial" charset="0"/>
            </a:endParaRPr>
          </a:p>
          <a:p>
            <a:pPr marL="171450" indent="-171450" eaLnBrk="1" hangingPunct="1">
              <a:spcBef>
                <a:spcPct val="0"/>
              </a:spcBef>
              <a:buFont typeface="Arial" panose="020B0604020202020204" pitchFamily="34" charset="0"/>
              <a:buChar char="•"/>
            </a:pPr>
            <a:r>
              <a:rPr lang="en-US" dirty="0" smtClean="0">
                <a:cs typeface="Arial" charset="0"/>
              </a:rPr>
              <a:t>Knowing exactly what next steps to signpost is very important and a real boost to confidence</a:t>
            </a:r>
          </a:p>
          <a:p>
            <a:pPr marL="171450" indent="-171450" eaLnBrk="1" hangingPunct="1">
              <a:spcBef>
                <a:spcPct val="0"/>
              </a:spcBef>
              <a:buFont typeface="Arial" panose="020B0604020202020204" pitchFamily="34" charset="0"/>
              <a:buChar char="•"/>
            </a:pPr>
            <a:endParaRPr lang="en-US" dirty="0" smtClean="0">
              <a:cs typeface="Arial" charset="0"/>
            </a:endParaRPr>
          </a:p>
          <a:p>
            <a:pPr marL="171450" indent="-171450" eaLnBrk="1" hangingPunct="1">
              <a:spcBef>
                <a:spcPct val="0"/>
              </a:spcBef>
              <a:buFont typeface="Arial" panose="020B0604020202020204" pitchFamily="34" charset="0"/>
              <a:buChar char="•"/>
            </a:pPr>
            <a:r>
              <a:rPr lang="en-US" dirty="0" smtClean="0">
                <a:cs typeface="Arial" charset="0"/>
              </a:rPr>
              <a:t>There is an exercise coming up to help rehearse the necessary skills</a:t>
            </a:r>
          </a:p>
        </p:txBody>
      </p:sp>
    </p:spTree>
    <p:extLst>
      <p:ext uri="{BB962C8B-B14F-4D97-AF65-F5344CB8AC3E}">
        <p14:creationId xmlns:p14="http://schemas.microsoft.com/office/powerpoint/2010/main" val="194363356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dirty="0" smtClean="0"/>
              <a:t>This slide is self-explanatory</a:t>
            </a:r>
          </a:p>
          <a:p>
            <a:pPr marL="171450" indent="-171450" eaLnBrk="1" hangingPunct="1">
              <a:spcBef>
                <a:spcPct val="0"/>
              </a:spcBef>
              <a:buFont typeface="Arial" panose="020B0604020202020204" pitchFamily="34" charset="0"/>
              <a:buChar char="•"/>
            </a:pPr>
            <a:endParaRPr lang="en-GB" dirty="0" smtClean="0"/>
          </a:p>
          <a:p>
            <a:pPr marL="171450" indent="-171450" eaLnBrk="1" hangingPunct="1">
              <a:spcBef>
                <a:spcPct val="0"/>
              </a:spcBef>
              <a:buFont typeface="Arial" panose="020B0604020202020204" pitchFamily="34" charset="0"/>
              <a:buChar char="•"/>
            </a:pPr>
            <a:r>
              <a:rPr lang="en-GB" dirty="0" smtClean="0"/>
              <a:t>Difficult appraisals usually involve more than one issue</a:t>
            </a:r>
          </a:p>
          <a:p>
            <a:pPr marL="171450" indent="-171450" eaLnBrk="1" hangingPunct="1">
              <a:spcBef>
                <a:spcPct val="0"/>
              </a:spcBef>
              <a:buFont typeface="Arial" panose="020B0604020202020204" pitchFamily="34" charset="0"/>
              <a:buChar char="•"/>
            </a:pPr>
            <a:endParaRPr lang="en-GB" dirty="0" smtClean="0"/>
          </a:p>
          <a:p>
            <a:pPr marL="171450" indent="-171450" eaLnBrk="1" hangingPunct="1">
              <a:spcBef>
                <a:spcPct val="0"/>
              </a:spcBef>
              <a:buFont typeface="Arial" panose="020B0604020202020204" pitchFamily="34" charset="0"/>
              <a:buChar char="•"/>
            </a:pPr>
            <a:r>
              <a:rPr lang="en-GB" dirty="0" smtClean="0"/>
              <a:t>Having looked at the possible doctor related causes for concern, we will now look at possible appraiser pitfalls</a:t>
            </a:r>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380B4DB-90B6-4F9C-AA97-F17CEBA6457F}" type="slidenum">
              <a:rPr lang="en-GB" smtClean="0">
                <a:latin typeface="Calibri" pitchFamily="34" charset="0"/>
              </a:rPr>
              <a:pPr fontAlgn="base">
                <a:spcBef>
                  <a:spcPct val="0"/>
                </a:spcBef>
                <a:spcAft>
                  <a:spcPct val="0"/>
                </a:spcAft>
                <a:defRPr/>
              </a:pPr>
              <a:t>150</a:t>
            </a:fld>
            <a:endParaRPr lang="en-GB" dirty="0" smtClean="0">
              <a:latin typeface="Calibri" pitchFamily="34" charset="0"/>
            </a:endParaRPr>
          </a:p>
        </p:txBody>
      </p:sp>
    </p:spTree>
    <p:extLst>
      <p:ext uri="{BB962C8B-B14F-4D97-AF65-F5344CB8AC3E}">
        <p14:creationId xmlns:p14="http://schemas.microsoft.com/office/powerpoint/2010/main" val="28973960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fontAlgn="auto" hangingPunct="1">
              <a:spcBef>
                <a:spcPts val="0"/>
              </a:spcBef>
              <a:spcAft>
                <a:spcPts val="0"/>
              </a:spcAft>
              <a:buFont typeface="Arial" pitchFamily="34" charset="0"/>
              <a:buChar char="•"/>
              <a:defRPr/>
            </a:pPr>
            <a:r>
              <a:rPr lang="en-GB" dirty="0" smtClean="0"/>
              <a:t>Ask the group to identify which of these pitfalls they are most likely to fall into</a:t>
            </a:r>
          </a:p>
          <a:p>
            <a:pPr eaLnBrk="1" fontAlgn="auto" hangingPunct="1">
              <a:spcBef>
                <a:spcPts val="0"/>
              </a:spcBef>
              <a:spcAft>
                <a:spcPts val="0"/>
              </a:spcAft>
              <a:buFont typeface="Arial" pitchFamily="34" charset="0"/>
              <a:buNone/>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This can also act as an aide memoire to see whether there are other pitfalls that have not been recognised?</a:t>
            </a:r>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Everyone has their own temptations – the facilitators might share whether they are a Mr Fix It or Mrs Nurturing Mother and tend to be tempted to provide solutions, thereby potentially disempowering the doctor, or whatever they feel their own temptation is</a:t>
            </a:r>
          </a:p>
          <a:p>
            <a:pPr eaLnBrk="1" fontAlgn="auto" hangingPunct="1">
              <a:spcBef>
                <a:spcPts val="0"/>
              </a:spcBef>
              <a:spcAft>
                <a:spcPts val="0"/>
              </a:spcAft>
              <a:buFont typeface="Arial" pitchFamily="34" charset="0"/>
              <a:buNone/>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Ask how an appraiser can avoid these traps?</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7E01FC-2B21-4AEA-A170-F1B9A24F2BD3}" type="slidenum">
              <a:rPr lang="en-US" smtClean="0">
                <a:cs typeface="Arial" charset="0"/>
              </a:rPr>
              <a:pPr fontAlgn="base">
                <a:spcBef>
                  <a:spcPct val="0"/>
                </a:spcBef>
                <a:spcAft>
                  <a:spcPct val="0"/>
                </a:spcAft>
              </a:pPr>
              <a:t>151</a:t>
            </a:fld>
            <a:endParaRPr lang="en-US" dirty="0" smtClean="0">
              <a:cs typeface="Arial" charset="0"/>
            </a:endParaRPr>
          </a:p>
        </p:txBody>
      </p:sp>
    </p:spTree>
    <p:extLst>
      <p:ext uri="{BB962C8B-B14F-4D97-AF65-F5344CB8AC3E}">
        <p14:creationId xmlns:p14="http://schemas.microsoft.com/office/powerpoint/2010/main" val="322152756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fontAlgn="auto" hangingPunct="1">
              <a:spcBef>
                <a:spcPts val="0"/>
              </a:spcBef>
              <a:spcAft>
                <a:spcPts val="0"/>
              </a:spcAft>
              <a:buFont typeface="Arial" pitchFamily="34" charset="0"/>
              <a:buChar char="•"/>
              <a:defRPr/>
            </a:pPr>
            <a:r>
              <a:rPr lang="en-GB" dirty="0" smtClean="0"/>
              <a:t>Self-awareness is the key to avoiding potential traps</a:t>
            </a:r>
          </a:p>
          <a:p>
            <a:pPr eaLnBrk="1" fontAlgn="auto" hangingPunct="1">
              <a:spcBef>
                <a:spcPts val="0"/>
              </a:spcBef>
              <a:spcAft>
                <a:spcPts val="0"/>
              </a:spcAft>
              <a:buFont typeface="Arial" pitchFamily="34" charset="0"/>
              <a:buNone/>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Insight allows strategies and safety nets to be put in place</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DBF2E-FB0D-4BBE-B2ED-9D5C920B398F}" type="slidenum">
              <a:rPr lang="en-US" smtClean="0">
                <a:cs typeface="Arial" charset="0"/>
              </a:rPr>
              <a:pPr fontAlgn="base">
                <a:spcBef>
                  <a:spcPct val="0"/>
                </a:spcBef>
                <a:spcAft>
                  <a:spcPct val="0"/>
                </a:spcAft>
              </a:pPr>
              <a:t>152</a:t>
            </a:fld>
            <a:endParaRPr lang="en-US" dirty="0" smtClean="0">
              <a:cs typeface="Arial" charset="0"/>
            </a:endParaRPr>
          </a:p>
        </p:txBody>
      </p:sp>
    </p:spTree>
    <p:extLst>
      <p:ext uri="{BB962C8B-B14F-4D97-AF65-F5344CB8AC3E}">
        <p14:creationId xmlns:p14="http://schemas.microsoft.com/office/powerpoint/2010/main" val="20478076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dirty="0" smtClean="0"/>
              <a:t>A quick way of thinking about how to add value for the doctor before every appraisal</a:t>
            </a: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6E9ED8-9C58-44B2-A57D-E08DF6153AA6}" type="slidenum">
              <a:rPr lang="en-US" smtClean="0">
                <a:cs typeface="Arial" charset="0"/>
              </a:rPr>
              <a:pPr fontAlgn="base">
                <a:spcBef>
                  <a:spcPct val="0"/>
                </a:spcBef>
                <a:spcAft>
                  <a:spcPct val="0"/>
                </a:spcAft>
              </a:pPr>
              <a:t>153</a:t>
            </a:fld>
            <a:endParaRPr lang="en-US" dirty="0" smtClean="0">
              <a:cs typeface="Arial" charset="0"/>
            </a:endParaRPr>
          </a:p>
        </p:txBody>
      </p:sp>
    </p:spTree>
    <p:extLst>
      <p:ext uri="{BB962C8B-B14F-4D97-AF65-F5344CB8AC3E}">
        <p14:creationId xmlns:p14="http://schemas.microsoft.com/office/powerpoint/2010/main" val="335421697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xfrm>
            <a:off x="692150" y="4167742"/>
            <a:ext cx="5486400" cy="46906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fontAlgn="auto" hangingPunct="1">
              <a:spcBef>
                <a:spcPts val="0"/>
              </a:spcBef>
              <a:spcAft>
                <a:spcPts val="0"/>
              </a:spcAft>
              <a:buFont typeface="Arial" pitchFamily="34" charset="0"/>
              <a:buChar char="•"/>
              <a:defRPr/>
            </a:pPr>
            <a:r>
              <a:rPr lang="en-GB" dirty="0" smtClean="0"/>
              <a:t>Uncovering a serious concern at appraisal is a common source of anxiety but rarely happens.  However, rehearsing it can reduce anxiety</a:t>
            </a:r>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An appraiser should know what the local processes and contact details are</a:t>
            </a:r>
          </a:p>
          <a:p>
            <a:pPr eaLnBrk="1" fontAlgn="auto" hangingPunct="1">
              <a:spcBef>
                <a:spcPts val="0"/>
              </a:spcBef>
              <a:spcAft>
                <a:spcPts val="0"/>
              </a:spcAft>
              <a:buFont typeface="Arial" pitchFamily="34" charset="0"/>
              <a:buNone/>
              <a:defRPr/>
            </a:pPr>
            <a:endParaRPr lang="en-GB" sz="600" dirty="0" smtClean="0"/>
          </a:p>
          <a:p>
            <a:pPr marL="171450" indent="-171450" eaLnBrk="1" fontAlgn="auto" hangingPunct="1">
              <a:spcBef>
                <a:spcPts val="0"/>
              </a:spcBef>
              <a:spcAft>
                <a:spcPts val="0"/>
              </a:spcAft>
              <a:buFont typeface="Arial" pitchFamily="34" charset="0"/>
              <a:buChar char="•"/>
              <a:defRPr/>
            </a:pPr>
            <a:r>
              <a:rPr lang="en-GB" dirty="0" smtClean="0"/>
              <a:t>Scenarios e.g. “You are nearing the end of an appraisal that seems to have gone fantastically well – great supporting information and a reflective and articulate doctor – so you ask, ‘How do you manage to fit it all in?’ at which point the doctor responds by saying: ‘Well, I couldn’t do it if I didn’t use amphetamines…’” </a:t>
            </a:r>
          </a:p>
          <a:p>
            <a:pPr marL="0" indent="0" eaLnBrk="1" fontAlgn="auto" hangingPunct="1">
              <a:spcBef>
                <a:spcPts val="0"/>
              </a:spcBef>
              <a:spcAft>
                <a:spcPts val="0"/>
              </a:spcAft>
              <a:buFont typeface="Arial" pitchFamily="34" charset="0"/>
              <a:buNone/>
              <a:defRPr/>
            </a:pPr>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Or “Well, I couldn’t do it if I didn’t have a drink every night…”</a:t>
            </a:r>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Or,</a:t>
            </a:r>
            <a:r>
              <a:rPr lang="en-GB" baseline="0" dirty="0" smtClean="0"/>
              <a:t> t</a:t>
            </a:r>
            <a:r>
              <a:rPr lang="en-GB" dirty="0" smtClean="0"/>
              <a:t>he appraisal is complete and the appraiser is just about to leave when a whistleblowing issue is raised...</a:t>
            </a:r>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Or, a doctor who is expecting to be able to sign off as satisfactory but has a clearly inadequate portfolio…</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619E4B-DCAD-4294-A44C-7DAD7C7E7659}" type="slidenum">
              <a:rPr lang="en-GB" smtClean="0">
                <a:latin typeface="Arial" charset="0"/>
                <a:cs typeface="Arial" charset="0"/>
              </a:rPr>
              <a:pPr fontAlgn="base">
                <a:spcBef>
                  <a:spcPct val="0"/>
                </a:spcBef>
                <a:spcAft>
                  <a:spcPct val="0"/>
                </a:spcAft>
              </a:pPr>
              <a:t>154</a:t>
            </a:fld>
            <a:endParaRPr lang="en-GB" dirty="0" smtClean="0">
              <a:latin typeface="Arial" charset="0"/>
              <a:cs typeface="Arial" charset="0"/>
            </a:endParaRPr>
          </a:p>
        </p:txBody>
      </p:sp>
    </p:spTree>
    <p:extLst>
      <p:ext uri="{BB962C8B-B14F-4D97-AF65-F5344CB8AC3E}">
        <p14:creationId xmlns:p14="http://schemas.microsoft.com/office/powerpoint/2010/main" val="311403932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GB" dirty="0" smtClean="0"/>
              <a:t>This session is for dealing with the specific issues that are important to this group</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Especially where they are all from one designated body or organisation it may also be a chance for the group to define some next steps for themselves</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Capture them on a flipchart if possible and offer to get them typed up to feedback after the event</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This is a good point to add specific training materials as required</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25AED1-FB8A-4A1A-8A09-58F3E0A2FF4C}" type="slidenum">
              <a:rPr lang="en-US" smtClean="0">
                <a:cs typeface="Arial" charset="0"/>
              </a:rPr>
              <a:pPr fontAlgn="base">
                <a:spcBef>
                  <a:spcPct val="0"/>
                </a:spcBef>
                <a:spcAft>
                  <a:spcPct val="0"/>
                </a:spcAft>
              </a:pPr>
              <a:t>156</a:t>
            </a:fld>
            <a:endParaRPr lang="en-US" dirty="0" smtClean="0">
              <a:cs typeface="Arial" charset="0"/>
            </a:endParaRPr>
          </a:p>
        </p:txBody>
      </p:sp>
    </p:spTree>
    <p:extLst>
      <p:ext uri="{BB962C8B-B14F-4D97-AF65-F5344CB8AC3E}">
        <p14:creationId xmlns:p14="http://schemas.microsoft.com/office/powerpoint/2010/main" val="4368430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08DEB2-3C28-428F-9189-39736F0ED360}" type="slidenum">
              <a:rPr lang="en-GB" smtClean="0">
                <a:latin typeface="Arial" charset="0"/>
                <a:cs typeface="Arial" charset="0"/>
              </a:rPr>
              <a:pPr fontAlgn="base">
                <a:spcBef>
                  <a:spcPct val="0"/>
                </a:spcBef>
                <a:spcAft>
                  <a:spcPct val="0"/>
                </a:spcAft>
              </a:pPr>
              <a:t>157</a:t>
            </a:fld>
            <a:endParaRPr lang="en-GB" dirty="0" smtClean="0">
              <a:latin typeface="Arial" charset="0"/>
              <a:cs typeface="Arial" charset="0"/>
            </a:endParaRPr>
          </a:p>
        </p:txBody>
      </p:sp>
      <p:sp>
        <p:nvSpPr>
          <p:cNvPr id="93187" name="Rectangle 7"/>
          <p:cNvSpPr txBox="1">
            <a:spLocks noGrp="1" noChangeArrowheads="1"/>
          </p:cNvSpPr>
          <p:nvPr/>
        </p:nvSpPr>
        <p:spPr bwMode="auto">
          <a:xfrm>
            <a:off x="3884613" y="8671439"/>
            <a:ext cx="2971800" cy="454807"/>
          </a:xfrm>
          <a:prstGeom prst="rect">
            <a:avLst/>
          </a:prstGeom>
          <a:noFill/>
          <a:ln w="9525">
            <a:noFill/>
            <a:miter lim="800000"/>
            <a:headEnd/>
            <a:tailEnd/>
          </a:ln>
        </p:spPr>
        <p:txBody>
          <a:bodyPr anchor="b"/>
          <a:lstStyle/>
          <a:p>
            <a:pPr algn="r"/>
            <a:fld id="{30FFD41A-3FC2-430D-A5BA-DF460159BEFF}" type="slidenum">
              <a:rPr lang="en-US" sz="1200">
                <a:solidFill>
                  <a:srgbClr val="000000"/>
                </a:solidFill>
              </a:rPr>
              <a:pPr algn="r"/>
              <a:t>157</a:t>
            </a:fld>
            <a:endParaRPr lang="en-US" sz="1200" dirty="0">
              <a:solidFill>
                <a:srgbClr val="000000"/>
              </a:solidFill>
            </a:endParaRPr>
          </a:p>
        </p:txBody>
      </p:sp>
      <p:sp>
        <p:nvSpPr>
          <p:cNvPr id="931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fontAlgn="auto" hangingPunct="1">
              <a:spcBef>
                <a:spcPct val="0"/>
              </a:spcBef>
              <a:spcAft>
                <a:spcPts val="0"/>
              </a:spcAft>
              <a:buFont typeface="Arial" pitchFamily="34" charset="0"/>
              <a:buChar char="•"/>
              <a:defRPr/>
            </a:pPr>
            <a:r>
              <a:rPr lang="en-GB" dirty="0" smtClean="0"/>
              <a:t>This is the conclusion and Q&amp;A session. It is important to have dealt with any issues that have been ‘parked’ and to check out a shared understanding and comfort level before delegates depart</a:t>
            </a:r>
          </a:p>
          <a:p>
            <a:pPr marL="171450" indent="-171450" eaLnBrk="1" fontAlgn="auto" hangingPunct="1">
              <a:spcBef>
                <a:spcPct val="0"/>
              </a:spcBef>
              <a:spcAft>
                <a:spcPts val="0"/>
              </a:spcAft>
              <a:buFont typeface="Arial" pitchFamily="34" charset="0"/>
              <a:buChar char="•"/>
              <a:defRPr/>
            </a:pPr>
            <a:endParaRPr lang="en-GB" dirty="0" smtClean="0"/>
          </a:p>
          <a:p>
            <a:pPr marL="171450" indent="-171450" eaLnBrk="1" fontAlgn="auto" hangingPunct="1">
              <a:spcBef>
                <a:spcPct val="0"/>
              </a:spcBef>
              <a:spcAft>
                <a:spcPts val="0"/>
              </a:spcAft>
              <a:buFont typeface="Arial" pitchFamily="34" charset="0"/>
              <a:buChar char="•"/>
              <a:defRPr/>
            </a:pPr>
            <a:r>
              <a:rPr lang="en-GB" dirty="0" smtClean="0"/>
              <a:t>Where the answer is not yet clear – admit it</a:t>
            </a:r>
          </a:p>
          <a:p>
            <a:pPr eaLnBrk="1" fontAlgn="auto" hangingPunct="1">
              <a:spcBef>
                <a:spcPct val="0"/>
              </a:spcBef>
              <a:spcAft>
                <a:spcPts val="0"/>
              </a:spcAft>
              <a:buFont typeface="Arial" pitchFamily="34" charset="0"/>
              <a:buNone/>
              <a:defRPr/>
            </a:pPr>
            <a:endParaRPr lang="en-GB" dirty="0" smtClean="0"/>
          </a:p>
          <a:p>
            <a:pPr marL="171450" indent="-171450" eaLnBrk="1" fontAlgn="auto" hangingPunct="1">
              <a:spcBef>
                <a:spcPct val="0"/>
              </a:spcBef>
              <a:spcAft>
                <a:spcPts val="0"/>
              </a:spcAft>
              <a:buFont typeface="Arial" pitchFamily="34" charset="0"/>
              <a:buChar char="•"/>
              <a:defRPr/>
            </a:pPr>
            <a:r>
              <a:rPr lang="en-GB" dirty="0" smtClean="0"/>
              <a:t>Offer to follow up any outstanding queries</a:t>
            </a:r>
          </a:p>
          <a:p>
            <a:pPr eaLnBrk="1" fontAlgn="auto" hangingPunct="1">
              <a:spcBef>
                <a:spcPct val="0"/>
              </a:spcBef>
              <a:spcAft>
                <a:spcPts val="0"/>
              </a:spcAft>
              <a:buFont typeface="Arial" pitchFamily="34" charset="0"/>
              <a:buNone/>
              <a:defRPr/>
            </a:pPr>
            <a:endParaRPr lang="en-GB" dirty="0" smtClean="0"/>
          </a:p>
          <a:p>
            <a:pPr marL="171450" indent="-171450" eaLnBrk="1" fontAlgn="auto" hangingPunct="1">
              <a:spcBef>
                <a:spcPct val="0"/>
              </a:spcBef>
              <a:spcAft>
                <a:spcPts val="0"/>
              </a:spcAft>
              <a:buFont typeface="Arial" pitchFamily="34" charset="0"/>
              <a:buChar char="•"/>
              <a:defRPr/>
            </a:pPr>
            <a:r>
              <a:rPr lang="en-GB" dirty="0" smtClean="0"/>
              <a:t>Avoid getting into any one-on-one discussions</a:t>
            </a:r>
          </a:p>
          <a:p>
            <a:pPr eaLnBrk="1" fontAlgn="auto" hangingPunct="1">
              <a:spcBef>
                <a:spcPct val="0"/>
              </a:spcBef>
              <a:spcAft>
                <a:spcPts val="0"/>
              </a:spcAft>
              <a:buFont typeface="Arial" pitchFamily="34" charset="0"/>
              <a:buNone/>
              <a:defRPr/>
            </a:pPr>
            <a:endParaRPr lang="en-GB" dirty="0" smtClean="0"/>
          </a:p>
          <a:p>
            <a:pPr marL="171450" indent="-171450" eaLnBrk="1" fontAlgn="auto" hangingPunct="1">
              <a:spcBef>
                <a:spcPct val="0"/>
              </a:spcBef>
              <a:spcAft>
                <a:spcPts val="0"/>
              </a:spcAft>
              <a:buFont typeface="Arial" pitchFamily="34" charset="0"/>
              <a:buChar char="•"/>
              <a:defRPr/>
            </a:pPr>
            <a:r>
              <a:rPr lang="en-GB" dirty="0" smtClean="0"/>
              <a:t>Time might have overrun in other sessions and this could be a shorter session</a:t>
            </a:r>
          </a:p>
          <a:p>
            <a:pPr marL="171450" indent="-171450" eaLnBrk="1" fontAlgn="auto" hangingPunct="1">
              <a:spcBef>
                <a:spcPct val="0"/>
              </a:spcBef>
              <a:spcAft>
                <a:spcPts val="0"/>
              </a:spcAft>
              <a:buFont typeface="Arial" pitchFamily="34" charset="0"/>
              <a:buChar char="•"/>
              <a:defRPr/>
            </a:pPr>
            <a:endParaRPr lang="en-GB" dirty="0" smtClean="0"/>
          </a:p>
          <a:p>
            <a:pPr marL="171450" indent="-171450" eaLnBrk="1" fontAlgn="auto" hangingPunct="1">
              <a:spcBef>
                <a:spcPct val="0"/>
              </a:spcBef>
              <a:spcAft>
                <a:spcPts val="0"/>
              </a:spcAft>
              <a:buFont typeface="Arial" pitchFamily="34" charset="0"/>
              <a:buChar char="•"/>
              <a:defRPr/>
            </a:pPr>
            <a:r>
              <a:rPr lang="en-GB" dirty="0" smtClean="0"/>
              <a:t>Check that all</a:t>
            </a:r>
            <a:r>
              <a:rPr lang="en-GB" baseline="0" dirty="0" smtClean="0"/>
              <a:t> learning needs have been addressed</a:t>
            </a:r>
            <a:endParaRPr lang="en-GB" dirty="0" smtClean="0"/>
          </a:p>
          <a:p>
            <a:pPr eaLnBrk="1" fontAlgn="auto" hangingPunct="1">
              <a:spcBef>
                <a:spcPct val="0"/>
              </a:spcBef>
              <a:spcAft>
                <a:spcPts val="0"/>
              </a:spcAft>
              <a:buFont typeface="Arial" pitchFamily="34" charset="0"/>
              <a:buNone/>
              <a:defRPr/>
            </a:pPr>
            <a:endParaRPr lang="en-US" dirty="0" smtClean="0"/>
          </a:p>
        </p:txBody>
      </p:sp>
    </p:spTree>
    <p:extLst>
      <p:ext uri="{BB962C8B-B14F-4D97-AF65-F5344CB8AC3E}">
        <p14:creationId xmlns:p14="http://schemas.microsoft.com/office/powerpoint/2010/main" val="314687563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fontAlgn="auto" hangingPunct="1">
              <a:spcBef>
                <a:spcPct val="0"/>
              </a:spcBef>
              <a:spcAft>
                <a:spcPts val="0"/>
              </a:spcAft>
              <a:buFont typeface="Arial" pitchFamily="34" charset="0"/>
              <a:buChar char="•"/>
              <a:defRPr/>
            </a:pPr>
            <a:r>
              <a:rPr lang="en-GB" dirty="0" smtClean="0"/>
              <a:t>Try to ensure that all evaluations are collected at the end of the event and shared with the organisers</a:t>
            </a:r>
          </a:p>
          <a:p>
            <a:pPr eaLnBrk="1" fontAlgn="auto" hangingPunct="1">
              <a:spcBef>
                <a:spcPct val="0"/>
              </a:spcBef>
              <a:spcAft>
                <a:spcPts val="0"/>
              </a:spcAft>
              <a:buFont typeface="Arial" pitchFamily="34" charset="0"/>
              <a:buNone/>
              <a:defRPr/>
            </a:pPr>
            <a:endParaRPr lang="en-GB" dirty="0" smtClean="0"/>
          </a:p>
          <a:p>
            <a:pPr marL="171450" indent="-171450" eaLnBrk="1" fontAlgn="auto" hangingPunct="1">
              <a:spcBef>
                <a:spcPct val="0"/>
              </a:spcBef>
              <a:spcAft>
                <a:spcPts val="0"/>
              </a:spcAft>
              <a:buFont typeface="Arial" pitchFamily="34" charset="0"/>
              <a:buChar char="•"/>
              <a:defRPr/>
            </a:pPr>
            <a:r>
              <a:rPr lang="en-GB" dirty="0" smtClean="0"/>
              <a:t>Training for new medical appraisers must deliver a clear and consistent message so that new appraisers leave confident they can deliver a supportive and challenging appraisal appropriate for revalidation and professional development to a similar standard as any other appraiser</a:t>
            </a:r>
          </a:p>
          <a:p>
            <a:pPr eaLnBrk="1" fontAlgn="auto" hangingPunct="1">
              <a:spcBef>
                <a:spcPct val="0"/>
              </a:spcBef>
              <a:spcAft>
                <a:spcPts val="0"/>
              </a:spcAft>
              <a:buFont typeface="Arial" pitchFamily="34" charset="0"/>
              <a:buNone/>
              <a:defRPr/>
            </a:pPr>
            <a:endParaRPr lang="en-GB" dirty="0" smtClean="0"/>
          </a:p>
          <a:p>
            <a:pPr marL="171450" indent="-171450" eaLnBrk="1" fontAlgn="auto" hangingPunct="1">
              <a:spcBef>
                <a:spcPct val="0"/>
              </a:spcBef>
              <a:spcAft>
                <a:spcPts val="0"/>
              </a:spcAft>
              <a:buFont typeface="Arial" pitchFamily="34" charset="0"/>
              <a:buChar char="•"/>
              <a:defRPr/>
            </a:pPr>
            <a:r>
              <a:rPr lang="en-GB" dirty="0" smtClean="0"/>
              <a:t>Even so, they would benefit from support for the first few appraisals from a “buddy” or a</a:t>
            </a:r>
            <a:r>
              <a:rPr lang="en-GB" baseline="0" dirty="0" smtClean="0"/>
              <a:t> clinical</a:t>
            </a:r>
            <a:r>
              <a:rPr lang="en-GB" dirty="0" smtClean="0"/>
              <a:t> appraisal lead and could be encouraged to seek out support for themselves as a ‘next step’ (if the organisation does not automatically provide it)</a:t>
            </a:r>
          </a:p>
          <a:p>
            <a:pPr marL="171450" indent="-171450" eaLnBrk="1" fontAlgn="auto" hangingPunct="1">
              <a:spcBef>
                <a:spcPct val="0"/>
              </a:spcBef>
              <a:spcAft>
                <a:spcPts val="0"/>
              </a:spcAft>
              <a:buFont typeface="Arial" pitchFamily="34" charset="0"/>
              <a:buChar char="•"/>
              <a:defRPr/>
            </a:pPr>
            <a:endParaRPr lang="en-GB" dirty="0" smtClean="0"/>
          </a:p>
          <a:p>
            <a:pPr marL="171450" indent="-171450" eaLnBrk="1" fontAlgn="auto" hangingPunct="1">
              <a:spcBef>
                <a:spcPct val="0"/>
              </a:spcBef>
              <a:spcAft>
                <a:spcPts val="0"/>
              </a:spcAft>
              <a:buFont typeface="Arial" pitchFamily="34" charset="0"/>
              <a:buChar char="•"/>
              <a:defRPr/>
            </a:pPr>
            <a:r>
              <a:rPr lang="en-GB" dirty="0" smtClean="0"/>
              <a:t>Encourage the</a:t>
            </a:r>
            <a:r>
              <a:rPr lang="en-GB" baseline="0" dirty="0" smtClean="0"/>
              <a:t> participants to reflect on their learning from this session and add it to their own appraisal portfolio</a:t>
            </a:r>
            <a:endParaRPr lang="en-GB" dirty="0"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93570A-EBF1-44BE-A618-4853B7259F36}" type="slidenum">
              <a:rPr lang="en-GB" smtClean="0">
                <a:latin typeface="Arial" charset="0"/>
                <a:cs typeface="Arial" charset="0"/>
              </a:rPr>
              <a:pPr fontAlgn="base">
                <a:spcBef>
                  <a:spcPct val="0"/>
                </a:spcBef>
                <a:spcAft>
                  <a:spcPct val="0"/>
                </a:spcAft>
              </a:pPr>
              <a:t>158</a:t>
            </a:fld>
            <a:endParaRPr lang="en-GB" dirty="0" smtClean="0">
              <a:latin typeface="Arial" charset="0"/>
              <a:cs typeface="Arial" charset="0"/>
            </a:endParaRPr>
          </a:p>
        </p:txBody>
      </p:sp>
    </p:spTree>
    <p:extLst>
      <p:ext uri="{BB962C8B-B14F-4D97-AF65-F5344CB8AC3E}">
        <p14:creationId xmlns:p14="http://schemas.microsoft.com/office/powerpoint/2010/main" val="192445153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59C608-E34A-470C-9B35-4F6E065D6E07}" type="slidenum">
              <a:rPr lang="en-GB" smtClean="0">
                <a:latin typeface="Arial" charset="0"/>
                <a:cs typeface="Arial" charset="0"/>
              </a:rPr>
              <a:pPr fontAlgn="base">
                <a:spcBef>
                  <a:spcPct val="0"/>
                </a:spcBef>
                <a:spcAft>
                  <a:spcPct val="0"/>
                </a:spcAft>
              </a:pPr>
              <a:t>159</a:t>
            </a:fld>
            <a:endParaRPr lang="en-GB" dirty="0" smtClean="0">
              <a:latin typeface="Arial" charset="0"/>
              <a:cs typeface="Arial" charset="0"/>
            </a:endParaRPr>
          </a:p>
        </p:txBody>
      </p:sp>
      <p:sp>
        <p:nvSpPr>
          <p:cNvPr id="95235"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fontAlgn="auto" hangingPunct="1">
              <a:spcBef>
                <a:spcPct val="0"/>
              </a:spcBef>
              <a:spcAft>
                <a:spcPts val="0"/>
              </a:spcAft>
              <a:buFont typeface="Arial" pitchFamily="34" charset="0"/>
              <a:buChar char="•"/>
              <a:defRPr/>
            </a:pPr>
            <a:r>
              <a:rPr lang="en-GB" dirty="0" smtClean="0"/>
              <a:t>It takes practice to make hard work look effortless – but it is worth the effort</a:t>
            </a:r>
          </a:p>
          <a:p>
            <a:pPr eaLnBrk="1" fontAlgn="auto" hangingPunct="1">
              <a:spcBef>
                <a:spcPct val="0"/>
              </a:spcBef>
              <a:spcAft>
                <a:spcPts val="0"/>
              </a:spcAft>
              <a:buFont typeface="Arial" pitchFamily="34" charset="0"/>
              <a:buNone/>
              <a:defRPr/>
            </a:pPr>
            <a:endParaRPr lang="en-GB" dirty="0" smtClean="0"/>
          </a:p>
          <a:p>
            <a:pPr marL="171450" indent="-171450" eaLnBrk="1" fontAlgn="auto" hangingPunct="1">
              <a:spcBef>
                <a:spcPct val="0"/>
              </a:spcBef>
              <a:spcAft>
                <a:spcPts val="0"/>
              </a:spcAft>
              <a:buFont typeface="Arial" pitchFamily="34" charset="0"/>
              <a:buChar char="•"/>
              <a:defRPr/>
            </a:pPr>
            <a:r>
              <a:rPr lang="en-GB" dirty="0" smtClean="0"/>
              <a:t>Encourage appraisers to leave and start delivering medical appraisal for revalidation feeling positive about the benefits it</a:t>
            </a:r>
            <a:r>
              <a:rPr lang="en-GB" baseline="0" dirty="0" smtClean="0"/>
              <a:t> </a:t>
            </a:r>
            <a:r>
              <a:rPr lang="en-GB" dirty="0" smtClean="0"/>
              <a:t>can bring to individual doctors in promoting their continuing professional development and quality improvement</a:t>
            </a:r>
          </a:p>
          <a:p>
            <a:pPr marL="171450" indent="-171450" eaLnBrk="1" fontAlgn="auto" hangingPunct="1">
              <a:spcBef>
                <a:spcPct val="0"/>
              </a:spcBef>
              <a:spcAft>
                <a:spcPts val="0"/>
              </a:spcAft>
              <a:buFont typeface="Arial" pitchFamily="34" charset="0"/>
              <a:buChar char="•"/>
              <a:defRPr/>
            </a:pPr>
            <a:endParaRPr lang="en-GB" dirty="0" smtClean="0"/>
          </a:p>
          <a:p>
            <a:pPr marL="171450" indent="-171450" eaLnBrk="1" fontAlgn="auto" hangingPunct="1">
              <a:spcBef>
                <a:spcPct val="0"/>
              </a:spcBef>
              <a:spcAft>
                <a:spcPts val="0"/>
              </a:spcAft>
              <a:buFont typeface="Arial" pitchFamily="34" charset="0"/>
              <a:buChar char="•"/>
              <a:defRPr/>
            </a:pPr>
            <a:r>
              <a:rPr lang="en-GB" dirty="0" smtClean="0"/>
              <a:t>Remind them that the attitude of appraisers will be a key indicator to other doctors about how positive they should be about appraisal and revalidation. Most doctors will welcome the opportunity to discuss their professional lives with a trained colleague</a:t>
            </a:r>
          </a:p>
        </p:txBody>
      </p:sp>
      <p:sp>
        <p:nvSpPr>
          <p:cNvPr id="95237" name="Slide Number Placeholder 3"/>
          <p:cNvSpPr txBox="1">
            <a:spLocks noGrp="1"/>
          </p:cNvSpPr>
          <p:nvPr/>
        </p:nvSpPr>
        <p:spPr bwMode="auto">
          <a:xfrm>
            <a:off x="3884613" y="8671439"/>
            <a:ext cx="2971800" cy="454807"/>
          </a:xfrm>
          <a:prstGeom prst="rect">
            <a:avLst/>
          </a:prstGeom>
          <a:noFill/>
          <a:ln w="9525">
            <a:noFill/>
            <a:miter lim="800000"/>
            <a:headEnd/>
            <a:tailEnd/>
          </a:ln>
        </p:spPr>
        <p:txBody>
          <a:bodyPr anchor="b"/>
          <a:lstStyle/>
          <a:p>
            <a:pPr algn="r"/>
            <a:fld id="{4ABE4FB4-F5AD-4FBC-A2C3-C2A6187F2176}" type="slidenum">
              <a:rPr lang="en-GB" sz="1200"/>
              <a:pPr algn="r"/>
              <a:t>159</a:t>
            </a:fld>
            <a:endParaRPr lang="en-GB" sz="1200" dirty="0"/>
          </a:p>
        </p:txBody>
      </p:sp>
    </p:spTree>
    <p:extLst>
      <p:ext uri="{BB962C8B-B14F-4D97-AF65-F5344CB8AC3E}">
        <p14:creationId xmlns:p14="http://schemas.microsoft.com/office/powerpoint/2010/main" val="77489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Of course you don’t always see things as others do…</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17</a:t>
            </a:fld>
            <a:endParaRPr lang="en-GB" dirty="0"/>
          </a:p>
        </p:txBody>
      </p:sp>
    </p:spTree>
    <p:extLst>
      <p:ext uri="{BB962C8B-B14F-4D97-AF65-F5344CB8AC3E}">
        <p14:creationId xmlns:p14="http://schemas.microsoft.com/office/powerpoint/2010/main" val="1766489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Encourage the appraisers to think about how learning might influence systems and organisations</a:t>
            </a:r>
          </a:p>
          <a:p>
            <a:pPr marL="628650" lvl="1" indent="-171450">
              <a:buFont typeface="Arial" panose="020B0604020202020204" pitchFamily="34" charset="0"/>
              <a:buChar char="•"/>
            </a:pPr>
            <a:r>
              <a:rPr lang="en-GB" dirty="0" smtClean="0"/>
              <a:t>This could</a:t>
            </a:r>
            <a:r>
              <a:rPr lang="en-GB" baseline="0" dirty="0" smtClean="0"/>
              <a:t> be locally, regionally and nationally</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18</a:t>
            </a:fld>
            <a:endParaRPr lang="en-GB" dirty="0"/>
          </a:p>
        </p:txBody>
      </p:sp>
    </p:spTree>
    <p:extLst>
      <p:ext uri="{BB962C8B-B14F-4D97-AF65-F5344CB8AC3E}">
        <p14:creationId xmlns:p14="http://schemas.microsoft.com/office/powerpoint/2010/main" val="319854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is when</a:t>
            </a:r>
            <a:r>
              <a:rPr lang="en-GB" baseline="0" dirty="0" smtClean="0"/>
              <a:t> an appraiser heavily prompts the doctor’s reflection in the appraisal discussion</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 reflective process is really carried out by the appraiser not the doctor</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 appraiser may then write up the summary as if the doctor reflected in the conversation when really they did not</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19</a:t>
            </a:fld>
            <a:endParaRPr lang="en-GB" dirty="0"/>
          </a:p>
        </p:txBody>
      </p:sp>
    </p:spTree>
    <p:extLst>
      <p:ext uri="{BB962C8B-B14F-4D97-AF65-F5344CB8AC3E}">
        <p14:creationId xmlns:p14="http://schemas.microsoft.com/office/powerpoint/2010/main" val="3049266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It is important</a:t>
            </a:r>
            <a:r>
              <a:rPr lang="en-GB" baseline="0" dirty="0" smtClean="0"/>
              <a:t> as a facilitator to be aware that the new appraisers will come from different backgrounds and have varied skill sets. For example, some may be educators and some may have experience in coaching and mentoring. Each appraiser will have different learning needs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important competence of professional judgement makes explicit some decisions that appraisers have to make - about engagement, covering the whole scope of practice, the appropriateness of the supporting information and progress towards revalidation</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Raising a concern will be a trigger for the responsible officer to find out more, triangulate with other sources of information</a:t>
            </a:r>
            <a:r>
              <a:rPr lang="en-GB" baseline="0" dirty="0" smtClean="0"/>
              <a:t> and possibly take further action</a:t>
            </a:r>
            <a:r>
              <a:rPr lang="en-GB" dirty="0" smtClean="0"/>
              <a:t> </a:t>
            </a:r>
          </a:p>
          <a:p>
            <a:pPr marL="171450" indent="-171450" fontAlgn="auto">
              <a:spcBef>
                <a:spcPct val="0"/>
              </a:spcBef>
              <a:spcAft>
                <a:spcPts val="0"/>
              </a:spcAft>
              <a:buFont typeface="Arial" pitchFamily="34" charset="0"/>
              <a:buChar char="•"/>
              <a:defRPr/>
            </a:pPr>
            <a:endParaRPr lang="en-GB" dirty="0" smtClean="0"/>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GB" dirty="0" smtClean="0"/>
              <a:t>The sign-off statements provide a focus for the decision-making processes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calibration</a:t>
            </a:r>
            <a:r>
              <a:rPr lang="en-GB" baseline="0" dirty="0" smtClean="0"/>
              <a:t> of professional judgements with other appraisers is a key skill that needs continual updating</a:t>
            </a:r>
            <a:r>
              <a:rPr lang="en-GB" dirty="0" smtClean="0"/>
              <a:t> -</a:t>
            </a:r>
            <a:r>
              <a:rPr lang="en-GB" baseline="0" dirty="0" smtClean="0"/>
              <a:t> benchmarking will take place via appraiser workshops linked in with the appraiser network</a:t>
            </a:r>
            <a:endParaRPr lang="en-GB" dirty="0" smtClean="0"/>
          </a:p>
          <a:p>
            <a:pPr marL="171450" indent="-171450" fontAlgn="auto">
              <a:spcBef>
                <a:spcPct val="0"/>
              </a:spcBef>
              <a:spcAft>
                <a:spcPts val="0"/>
              </a:spcAft>
              <a:buFont typeface="Arial" pitchFamily="34" charset="0"/>
              <a:buChar char="•"/>
              <a:defRPr/>
            </a:pPr>
            <a:endParaRPr lang="en-GB" dirty="0"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D612E3-C87E-47B4-82F9-A35B1193D686}" type="slidenum">
              <a:rPr lang="en-US">
                <a:cs typeface="Arial" charset="0"/>
              </a:rPr>
              <a:pPr fontAlgn="base">
                <a:spcBef>
                  <a:spcPct val="0"/>
                </a:spcBef>
                <a:spcAft>
                  <a:spcPct val="0"/>
                </a:spcAft>
              </a:pPr>
              <a:t>20</a:t>
            </a:fld>
            <a:endParaRPr lang="en-US" dirty="0">
              <a:cs typeface="Arial" charset="0"/>
            </a:endParaRPr>
          </a:p>
        </p:txBody>
      </p:sp>
    </p:spTree>
    <p:extLst>
      <p:ext uri="{BB962C8B-B14F-4D97-AF65-F5344CB8AC3E}">
        <p14:creationId xmlns:p14="http://schemas.microsoft.com/office/powerpoint/2010/main" val="206783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Does this fit with the self-reported level of confidence in self assessment?</a:t>
            </a:r>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E49F95-B1D4-4BF7-A9BB-12CB08CDD52F}" type="slidenum">
              <a:rPr lang="en-US">
                <a:cs typeface="Arial" charset="0"/>
              </a:rPr>
              <a:pPr fontAlgn="base">
                <a:spcBef>
                  <a:spcPct val="0"/>
                </a:spcBef>
                <a:spcAft>
                  <a:spcPct val="0"/>
                </a:spcAft>
              </a:pPr>
              <a:t>21</a:t>
            </a:fld>
            <a:endParaRPr lang="en-US" dirty="0">
              <a:cs typeface="Arial" charset="0"/>
            </a:endParaRPr>
          </a:p>
        </p:txBody>
      </p:sp>
    </p:spTree>
    <p:extLst>
      <p:ext uri="{BB962C8B-B14F-4D97-AF65-F5344CB8AC3E}">
        <p14:creationId xmlns:p14="http://schemas.microsoft.com/office/powerpoint/2010/main" val="229492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Housekeeping:</a:t>
            </a:r>
          </a:p>
          <a:p>
            <a:pPr marL="628650" lvl="1" indent="-171450" fontAlgn="auto">
              <a:spcBef>
                <a:spcPct val="0"/>
              </a:spcBef>
              <a:spcAft>
                <a:spcPts val="0"/>
              </a:spcAft>
              <a:buFont typeface="Arial" pitchFamily="34" charset="0"/>
              <a:buChar char="•"/>
              <a:defRPr/>
            </a:pPr>
            <a:r>
              <a:rPr lang="en-US" dirty="0" smtClean="0"/>
              <a:t>Mobile phones</a:t>
            </a:r>
          </a:p>
          <a:p>
            <a:pPr marL="628650" lvl="1" indent="-171450" fontAlgn="auto">
              <a:spcBef>
                <a:spcPct val="0"/>
              </a:spcBef>
              <a:spcAft>
                <a:spcPts val="0"/>
              </a:spcAft>
              <a:buFont typeface="Arial" pitchFamily="34" charset="0"/>
              <a:buChar char="•"/>
              <a:defRPr/>
            </a:pPr>
            <a:r>
              <a:rPr lang="en-US" dirty="0" smtClean="0"/>
              <a:t>Fire drills</a:t>
            </a:r>
          </a:p>
          <a:p>
            <a:pPr marL="628650" lvl="1" indent="-171450" fontAlgn="auto">
              <a:spcBef>
                <a:spcPct val="0"/>
              </a:spcBef>
              <a:spcAft>
                <a:spcPts val="0"/>
              </a:spcAft>
              <a:buFont typeface="Arial" pitchFamily="34" charset="0"/>
              <a:buChar char="•"/>
              <a:defRPr/>
            </a:pPr>
            <a:r>
              <a:rPr lang="en-US" dirty="0" smtClean="0"/>
              <a:t>Comfort breaks</a:t>
            </a:r>
          </a:p>
          <a:p>
            <a:pPr marL="628650" lvl="1" indent="-171450" fontAlgn="auto">
              <a:spcBef>
                <a:spcPct val="0"/>
              </a:spcBef>
              <a:spcAft>
                <a:spcPts val="0"/>
              </a:spcAft>
              <a:buFont typeface="Arial" pitchFamily="34" charset="0"/>
              <a:buChar char="•"/>
              <a:defRPr/>
            </a:pPr>
            <a:r>
              <a:rPr lang="en-US" dirty="0" smtClean="0"/>
              <a:t>Timings  </a:t>
            </a:r>
          </a:p>
          <a:p>
            <a:pPr marL="628650" lvl="1"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GB" dirty="0" smtClean="0"/>
              <a:t>You may need to tailor the training materials to your</a:t>
            </a:r>
            <a:r>
              <a:rPr lang="en-GB" baseline="0" dirty="0" smtClean="0"/>
              <a:t> designated body/learners’ </a:t>
            </a:r>
            <a:r>
              <a:rPr lang="en-GB" dirty="0" smtClean="0"/>
              <a:t>specific needs</a:t>
            </a:r>
            <a:r>
              <a:rPr lang="en-GB" baseline="0" dirty="0" smtClean="0"/>
              <a:t> although, a</a:t>
            </a:r>
            <a:r>
              <a:rPr lang="en-GB" dirty="0" smtClean="0"/>
              <a:t>ll key areas need to be covered</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It is also a good time to move people around to ensure a mixture of primary/secondary/independent doctors in the group</a:t>
            </a:r>
          </a:p>
          <a:p>
            <a:pPr marL="171450" indent="-171450" fontAlgn="auto">
              <a:spcBef>
                <a:spcPct val="0"/>
              </a:spcBef>
              <a:spcAft>
                <a:spcPts val="0"/>
              </a:spcAft>
              <a:buFont typeface="Arial" pitchFamily="34" charset="0"/>
              <a:buChar char="•"/>
              <a:defRPr/>
            </a:pPr>
            <a:endParaRPr lang="en-US" dirty="0" smtClean="0"/>
          </a:p>
          <a:p>
            <a:pPr fontAlgn="auto">
              <a:spcBef>
                <a:spcPct val="0"/>
              </a:spcBef>
              <a:spcAft>
                <a:spcPts val="0"/>
              </a:spcAft>
              <a:buFont typeface="Arial" pitchFamily="34" charset="0"/>
              <a:buNone/>
              <a:defRPr/>
            </a:pPr>
            <a:endParaRPr lang="en-GB"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7EB756-FF5F-4F27-B1BE-395A89E273A1}" type="slidenum">
              <a:rPr lang="en-US">
                <a:cs typeface="Arial" charset="0"/>
              </a:rPr>
              <a:pPr fontAlgn="base">
                <a:spcBef>
                  <a:spcPct val="0"/>
                </a:spcBef>
                <a:spcAft>
                  <a:spcPct val="0"/>
                </a:spcAft>
              </a:pPr>
              <a:t>2</a:t>
            </a:fld>
            <a:endParaRPr lang="en-US" dirty="0">
              <a:cs typeface="Arial" charset="0"/>
            </a:endParaRPr>
          </a:p>
        </p:txBody>
      </p:sp>
    </p:spTree>
    <p:extLst>
      <p:ext uri="{BB962C8B-B14F-4D97-AF65-F5344CB8AC3E}">
        <p14:creationId xmlns:p14="http://schemas.microsoft.com/office/powerpoint/2010/main" val="3979995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Revalidation is about being </a:t>
            </a:r>
            <a:r>
              <a:rPr lang="en-GB" i="1" dirty="0" smtClean="0"/>
              <a:t>up to date and fit to practise</a:t>
            </a:r>
          </a:p>
          <a:p>
            <a:pPr marL="171450" indent="-171450" fontAlgn="auto">
              <a:spcBef>
                <a:spcPct val="0"/>
              </a:spcBef>
              <a:spcAft>
                <a:spcPts val="0"/>
              </a:spcAft>
              <a:buFont typeface="Arial" pitchFamily="34" charset="0"/>
              <a:buChar char="•"/>
              <a:defRPr/>
            </a:pPr>
            <a:endParaRPr lang="en-GB" u="sng" dirty="0" smtClean="0"/>
          </a:p>
          <a:p>
            <a:pPr marL="171450" indent="-171450" fontAlgn="auto">
              <a:spcBef>
                <a:spcPct val="0"/>
              </a:spcBef>
              <a:spcAft>
                <a:spcPts val="0"/>
              </a:spcAft>
              <a:buFont typeface="Arial" pitchFamily="34" charset="0"/>
              <a:buChar char="•"/>
              <a:defRPr/>
            </a:pPr>
            <a:r>
              <a:rPr lang="en-GB" dirty="0" smtClean="0"/>
              <a:t>Demonstrating that a doctor is up to date and fit to practise is achieved by building a revalidation portfolio of supporting information over a five-year cycle. The appraiser must be trained to support the doctor in doing this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whole of the documentation relating to the appraisal and the supporting information will all be available to the responsible officer, should they request it, and possibly to other named parties in accordance with local policy. This is important and therefore worth emphasising so that doctors and appraisers know that they must be careful not to include personally identifiable information (e.g. colleague names) in their documentation and they should write all their reflections in a professional manner</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Most doctors will participate in annual appraisals without difficulty and renew their license to practice</a:t>
            </a:r>
          </a:p>
          <a:p>
            <a:pPr fontAlgn="auto">
              <a:spcBef>
                <a:spcPct val="0"/>
              </a:spcBef>
              <a:spcAft>
                <a:spcPts val="0"/>
              </a:spcAft>
              <a:buFont typeface="Arial" pitchFamily="34" charset="0"/>
              <a:buNone/>
              <a:defRPr/>
            </a:pPr>
            <a:r>
              <a:rPr lang="en-GB" dirty="0" smtClean="0"/>
              <a:t> </a:t>
            </a:r>
          </a:p>
          <a:p>
            <a:pPr marL="171450" indent="-171450" fontAlgn="auto">
              <a:spcBef>
                <a:spcPct val="0"/>
              </a:spcBef>
              <a:spcAft>
                <a:spcPts val="0"/>
              </a:spcAft>
              <a:buFont typeface="Arial" pitchFamily="34" charset="0"/>
              <a:buChar char="•"/>
              <a:defRPr/>
            </a:pPr>
            <a:r>
              <a:rPr lang="en-GB" dirty="0" smtClean="0"/>
              <a:t>Only those doctors who have some exceptional circumstance that prevents them from completing the annual medical appraisal process satisfactorily will automatically trigger increased scrutiny and even then it will usually be a “white flag” of something quite acceptable (maternity, long term sickness, sabbatical)</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A serious cause for concern due to performance, conduct or health would be a “red flag” that would trigger immediate investigation and suspend the annual appraisal process until the outcomes of the investigation were clear</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Of course, some doctors will randomly have increased scrutiny as part of a quality assurance process to ensure that positive recommendations to revalidate are benchmarked at the right level</a:t>
            </a:r>
          </a:p>
          <a:p>
            <a:pPr marL="171450" indent="-171450" fontAlgn="auto">
              <a:spcBef>
                <a:spcPct val="0"/>
              </a:spcBef>
              <a:spcAft>
                <a:spcPts val="0"/>
              </a:spcAft>
              <a:buFont typeface="Arial" pitchFamily="34" charset="0"/>
              <a:buChar char="•"/>
              <a:defRPr/>
            </a:pPr>
            <a:endParaRPr lang="en-GB" u="sng" dirty="0" smtClean="0"/>
          </a:p>
          <a:p>
            <a:pPr marL="171450" indent="-171450" fontAlgn="auto">
              <a:spcBef>
                <a:spcPct val="0"/>
              </a:spcBef>
              <a:spcAft>
                <a:spcPts val="0"/>
              </a:spcAft>
              <a:buFont typeface="Arial" pitchFamily="34" charset="0"/>
              <a:buChar char="•"/>
              <a:defRPr/>
            </a:pPr>
            <a:endParaRPr lang="en-GB" dirty="0"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229786-11FF-4053-9B01-490117EA5C9A}" type="slidenum">
              <a:rPr lang="en-US">
                <a:cs typeface="Arial" charset="0"/>
              </a:rPr>
              <a:pPr fontAlgn="base">
                <a:spcBef>
                  <a:spcPct val="0"/>
                </a:spcBef>
                <a:spcAft>
                  <a:spcPct val="0"/>
                </a:spcAft>
              </a:pPr>
              <a:t>22</a:t>
            </a:fld>
            <a:endParaRPr lang="en-US" dirty="0">
              <a:cs typeface="Arial" charset="0"/>
            </a:endParaRPr>
          </a:p>
        </p:txBody>
      </p:sp>
    </p:spTree>
    <p:extLst>
      <p:ext uri="{BB962C8B-B14F-4D97-AF65-F5344CB8AC3E}">
        <p14:creationId xmlns:p14="http://schemas.microsoft.com/office/powerpoint/2010/main" val="212372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dirty="0" smtClean="0"/>
              <a:t>Acknowledge that there is a lot of anxiety about revalidation</a:t>
            </a:r>
          </a:p>
          <a:p>
            <a:pPr marL="171450" indent="-171450">
              <a:spcBef>
                <a:spcPct val="0"/>
              </a:spcBef>
              <a:buFontTx/>
              <a:buChar char="•"/>
            </a:pPr>
            <a:endParaRPr lang="en-GB" dirty="0" smtClean="0"/>
          </a:p>
          <a:p>
            <a:pPr marL="171450" indent="-171450" algn="l">
              <a:spcBef>
                <a:spcPct val="0"/>
              </a:spcBef>
              <a:buFont typeface="Arial" panose="020B0604020202020204" pitchFamily="34" charset="0"/>
              <a:buChar char="•"/>
            </a:pPr>
            <a:r>
              <a:rPr lang="en-GB" dirty="0" smtClean="0"/>
              <a:t>Ask what feeds that fear?</a:t>
            </a:r>
          </a:p>
          <a:p>
            <a:pPr marL="628650" lvl="1" indent="-171450">
              <a:spcBef>
                <a:spcPct val="0"/>
              </a:spcBef>
              <a:buFontTx/>
              <a:buChar char="•"/>
            </a:pPr>
            <a:r>
              <a:rPr lang="en-GB" dirty="0" smtClean="0"/>
              <a:t>Uncertainty and</a:t>
            </a:r>
            <a:r>
              <a:rPr lang="en-GB" baseline="0" dirty="0" smtClean="0"/>
              <a:t> lack of understanding of the process</a:t>
            </a:r>
            <a:endParaRPr lang="en-GB" dirty="0" smtClean="0"/>
          </a:p>
          <a:p>
            <a:pPr marL="628650" lvl="1" indent="-171450">
              <a:spcBef>
                <a:spcPct val="0"/>
              </a:spcBef>
              <a:buFontTx/>
              <a:buChar char="•"/>
            </a:pPr>
            <a:r>
              <a:rPr lang="en-GB" dirty="0" smtClean="0"/>
              <a:t>High stakes – but the standard is of being up to date and fit to practise – we all want our doctors and those looking after our families to meet those standards</a:t>
            </a:r>
          </a:p>
          <a:p>
            <a:pPr marL="628650" lvl="1" indent="-171450">
              <a:spcBef>
                <a:spcPct val="0"/>
              </a:spcBef>
              <a:buFontTx/>
              <a:buChar char="•"/>
            </a:pPr>
            <a:r>
              <a:rPr lang="en-GB" dirty="0" smtClean="0"/>
              <a:t>Being found wanting – but the standard is not perfection</a:t>
            </a:r>
            <a:r>
              <a:rPr lang="en-GB" baseline="0" dirty="0" smtClean="0"/>
              <a:t> and there should be a developmental approach unless not fit to practice</a:t>
            </a:r>
            <a:endParaRPr lang="en-GB" dirty="0" smtClean="0"/>
          </a:p>
          <a:p>
            <a:pPr marL="628650" lvl="1" indent="-171450">
              <a:spcBef>
                <a:spcPct val="0"/>
              </a:spcBef>
              <a:buFontTx/>
              <a:buChar char="•"/>
            </a:pPr>
            <a:r>
              <a:rPr lang="en-GB" dirty="0" smtClean="0"/>
              <a:t>Being on an uncontrollable journey – however the outcome is within their control</a:t>
            </a:r>
          </a:p>
          <a:p>
            <a:pPr marL="457200" lvl="1" indent="0">
              <a:spcBef>
                <a:spcPct val="0"/>
              </a:spcBef>
              <a:buFontTx/>
              <a:buNone/>
            </a:pPr>
            <a:endParaRPr lang="en-GB" dirty="0" smtClean="0"/>
          </a:p>
          <a:p>
            <a:pPr marL="171450" lvl="0" indent="-171450">
              <a:spcBef>
                <a:spcPct val="0"/>
              </a:spcBef>
              <a:buFont typeface="Arial" panose="020B0604020202020204" pitchFamily="34" charset="0"/>
              <a:buChar char="•"/>
            </a:pPr>
            <a:r>
              <a:rPr lang="en-GB" dirty="0" smtClean="0"/>
              <a:t>Discuss what will happen to doctors who do not revalidate</a:t>
            </a:r>
            <a:r>
              <a:rPr lang="en-GB" baseline="0" dirty="0" smtClean="0"/>
              <a:t> - identify early and communicate</a:t>
            </a:r>
          </a:p>
          <a:p>
            <a:pPr marL="0" lvl="0" indent="0">
              <a:spcBef>
                <a:spcPct val="0"/>
              </a:spcBef>
              <a:buFont typeface="Arial" panose="020B0604020202020204" pitchFamily="34" charset="0"/>
              <a:buNone/>
            </a:pPr>
            <a:endParaRPr lang="en-GB" baseline="0" dirty="0" smtClean="0"/>
          </a:p>
          <a:p>
            <a:pPr marL="171450" lvl="0" indent="-171450">
              <a:spcBef>
                <a:spcPct val="0"/>
              </a:spcBef>
              <a:buFont typeface="Arial" panose="020B0604020202020204" pitchFamily="34" charset="0"/>
              <a:buChar char="•"/>
            </a:pPr>
            <a:r>
              <a:rPr lang="en-GB" baseline="0" dirty="0" smtClean="0"/>
              <a:t>Support – for example, remediation, clinical supervision, Occupational Health</a:t>
            </a:r>
            <a:endParaRPr lang="en-GB"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B59D91-10EF-4D6A-8C27-C86F4F4805D0}" type="slidenum">
              <a:rPr lang="en-US">
                <a:cs typeface="Arial" charset="0"/>
              </a:rPr>
              <a:pPr fontAlgn="base">
                <a:spcBef>
                  <a:spcPct val="0"/>
                </a:spcBef>
                <a:spcAft>
                  <a:spcPct val="0"/>
                </a:spcAft>
              </a:pPr>
              <a:t>23</a:t>
            </a:fld>
            <a:endParaRPr lang="en-US" dirty="0">
              <a:cs typeface="Arial" charset="0"/>
            </a:endParaRPr>
          </a:p>
        </p:txBody>
      </p:sp>
    </p:spTree>
    <p:extLst>
      <p:ext uri="{BB962C8B-B14F-4D97-AF65-F5344CB8AC3E}">
        <p14:creationId xmlns:p14="http://schemas.microsoft.com/office/powerpoint/2010/main" val="2615607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Doctors need guidance on what to collect in their</a:t>
            </a:r>
            <a:r>
              <a:rPr lang="en-GB" baseline="0" dirty="0" smtClean="0"/>
              <a:t> portfolio of supporting information but it is their professional responsibility to engage with the process</a:t>
            </a:r>
          </a:p>
          <a:p>
            <a:pPr marL="0" indent="0" fontAlgn="auto">
              <a:spcBef>
                <a:spcPct val="0"/>
              </a:spcBef>
              <a:spcAft>
                <a:spcPts val="0"/>
              </a:spcAft>
              <a:buFont typeface="Arial" pitchFamily="34" charset="0"/>
              <a:buNone/>
              <a:defRPr/>
            </a:pPr>
            <a:endParaRPr lang="en-GB" baseline="0" dirty="0" smtClean="0"/>
          </a:p>
          <a:p>
            <a:pPr marL="171450" indent="-171450" fontAlgn="auto">
              <a:spcBef>
                <a:spcPct val="0"/>
              </a:spcBef>
              <a:spcAft>
                <a:spcPts val="0"/>
              </a:spcAft>
              <a:buFont typeface="Arial" pitchFamily="34" charset="0"/>
              <a:buChar char="•"/>
              <a:defRPr/>
            </a:pPr>
            <a:r>
              <a:rPr lang="en-GB" dirty="0" smtClean="0"/>
              <a:t>Appraisers need to be trained and supported, and to calibrate their decision making processes regularly, to perform effective medical appraisals for revalidation</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Responsible officers need to be trained and supported, and to calibrate their decision making processes regularly,  to make appropriate quality assured revalidation recommendations to the GMC</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GMC makes the revalidation decision – and issues licenses to practise</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It is important that these roles are not confused! Appraisers do not make recommendations although their input</a:t>
            </a:r>
            <a:r>
              <a:rPr lang="en-GB" baseline="0" dirty="0" smtClean="0"/>
              <a:t> allows the RO to focus attention appropriately</a:t>
            </a:r>
            <a:endParaRPr lang="en-GB" dirty="0" smtClean="0"/>
          </a:p>
          <a:p>
            <a:pPr fontAlgn="auto">
              <a:spcBef>
                <a:spcPct val="0"/>
              </a:spcBef>
              <a:spcAft>
                <a:spcPts val="0"/>
              </a:spcAft>
              <a:defRPr/>
            </a:pPr>
            <a:endParaRPr lang="en-GB" dirty="0"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CDE2F3-FF28-4A34-BF18-F7430F54F014}" type="slidenum">
              <a:rPr lang="en-US">
                <a:cs typeface="Arial" charset="0"/>
              </a:rPr>
              <a:pPr fontAlgn="base">
                <a:spcBef>
                  <a:spcPct val="0"/>
                </a:spcBef>
                <a:spcAft>
                  <a:spcPct val="0"/>
                </a:spcAft>
              </a:pPr>
              <a:t>24</a:t>
            </a:fld>
            <a:endParaRPr lang="en-US" dirty="0">
              <a:cs typeface="Arial" charset="0"/>
            </a:endParaRPr>
          </a:p>
        </p:txBody>
      </p:sp>
    </p:spTree>
    <p:extLst>
      <p:ext uri="{BB962C8B-B14F-4D97-AF65-F5344CB8AC3E}">
        <p14:creationId xmlns:p14="http://schemas.microsoft.com/office/powerpoint/2010/main" val="1523472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anose="020B0604020202020204" pitchFamily="34" charset="0"/>
              <a:buChar char="•"/>
              <a:defRPr/>
            </a:pPr>
            <a:r>
              <a:rPr lang="en-GB" dirty="0" smtClean="0"/>
              <a:t>The role of the responsible officer is defined by legislation </a:t>
            </a:r>
          </a:p>
          <a:p>
            <a:pPr marL="171450" indent="-171450" fontAlgn="auto">
              <a:spcBef>
                <a:spcPct val="0"/>
              </a:spcBef>
              <a:spcAft>
                <a:spcPts val="0"/>
              </a:spcAft>
              <a:buFont typeface="Arial" panose="020B0604020202020204" pitchFamily="34" charset="0"/>
              <a:buChar char="•"/>
              <a:defRPr/>
            </a:pPr>
            <a:endParaRPr lang="en-GB" dirty="0" smtClean="0"/>
          </a:p>
          <a:p>
            <a:pPr marL="171450" indent="-171450" fontAlgn="auto">
              <a:spcBef>
                <a:spcPct val="0"/>
              </a:spcBef>
              <a:spcAft>
                <a:spcPts val="0"/>
              </a:spcAft>
              <a:buFont typeface="Arial" panose="020B0604020202020204" pitchFamily="34" charset="0"/>
              <a:buChar char="•"/>
              <a:defRPr/>
            </a:pPr>
            <a:r>
              <a:rPr lang="en-GB" dirty="0" smtClean="0"/>
              <a:t>The responsible officer has only three choices when making a recommendation to the GMC:</a:t>
            </a:r>
          </a:p>
          <a:p>
            <a:pPr marL="171450" indent="-171450" fontAlgn="auto">
              <a:spcBef>
                <a:spcPct val="0"/>
              </a:spcBef>
              <a:spcAft>
                <a:spcPts val="0"/>
              </a:spcAft>
              <a:buFont typeface="Arial" panose="020B0604020202020204" pitchFamily="34" charset="0"/>
              <a:buChar char="•"/>
              <a:defRPr/>
            </a:pPr>
            <a:endParaRPr lang="en-GB" dirty="0" smtClean="0"/>
          </a:p>
          <a:p>
            <a:pPr marL="171450" indent="-171450" fontAlgn="auto">
              <a:spcBef>
                <a:spcPct val="0"/>
              </a:spcBef>
              <a:spcAft>
                <a:spcPts val="0"/>
              </a:spcAft>
              <a:buFont typeface="Arial" panose="020B0604020202020204" pitchFamily="34" charset="0"/>
              <a:buChar char="•"/>
              <a:defRPr/>
            </a:pPr>
            <a:r>
              <a:rPr lang="en-GB" dirty="0" smtClean="0"/>
              <a:t>A positive revalidation recommendation – where there are no concerns and the portfolio is complete</a:t>
            </a:r>
          </a:p>
          <a:p>
            <a:pPr marL="171450" indent="-171450" fontAlgn="auto">
              <a:spcBef>
                <a:spcPct val="0"/>
              </a:spcBef>
              <a:spcAft>
                <a:spcPts val="0"/>
              </a:spcAft>
              <a:buFont typeface="Arial" panose="020B0604020202020204" pitchFamily="34" charset="0"/>
              <a:buChar char="•"/>
              <a:defRPr/>
            </a:pPr>
            <a:endParaRPr lang="en-GB" dirty="0" smtClean="0"/>
          </a:p>
          <a:p>
            <a:pPr marL="171450" indent="-171450" fontAlgn="auto">
              <a:spcBef>
                <a:spcPct val="0"/>
              </a:spcBef>
              <a:spcAft>
                <a:spcPts val="0"/>
              </a:spcAft>
              <a:buFont typeface="Arial" panose="020B0604020202020204" pitchFamily="34" charset="0"/>
              <a:buChar char="•"/>
              <a:defRPr/>
            </a:pPr>
            <a:r>
              <a:rPr lang="en-GB" dirty="0" smtClean="0"/>
              <a:t>A recommendation to defer for a period of time (up to 12 months) – where a doctor may need additional time or support/remediation to complete a full appropriate portfolio of supporting information or for an investigation to come to a conclusion</a:t>
            </a:r>
          </a:p>
          <a:p>
            <a:pPr marL="171450" indent="-171450" fontAlgn="auto">
              <a:spcBef>
                <a:spcPct val="0"/>
              </a:spcBef>
              <a:spcAft>
                <a:spcPts val="0"/>
              </a:spcAft>
              <a:buFont typeface="Arial" panose="020B0604020202020204" pitchFamily="34" charset="0"/>
              <a:buChar char="•"/>
              <a:defRPr/>
            </a:pPr>
            <a:endParaRPr lang="en-GB" dirty="0" smtClean="0"/>
          </a:p>
          <a:p>
            <a:pPr marL="171450" indent="-171450" fontAlgn="auto">
              <a:spcBef>
                <a:spcPct val="0"/>
              </a:spcBef>
              <a:spcAft>
                <a:spcPts val="0"/>
              </a:spcAft>
              <a:buFont typeface="Arial" panose="020B0604020202020204" pitchFamily="34" charset="0"/>
              <a:buChar char="•"/>
              <a:defRPr/>
            </a:pPr>
            <a:r>
              <a:rPr lang="en-GB" dirty="0" smtClean="0"/>
              <a:t>A recommendation to the GMC that the doctor has failed to engage in the medical appraisal process and so there is insufficient information to make a revalidation recommendation but a deferral recommendation is also not appropriate. The GMC will deal with those doctors who do</a:t>
            </a:r>
            <a:r>
              <a:rPr lang="en-GB" baseline="0" dirty="0" smtClean="0"/>
              <a:t> not</a:t>
            </a:r>
            <a:r>
              <a:rPr lang="en-GB" dirty="0" smtClean="0"/>
              <a:t> engage</a:t>
            </a:r>
          </a:p>
          <a:p>
            <a:pPr marL="171450" indent="-171450" fontAlgn="auto">
              <a:spcBef>
                <a:spcPct val="0"/>
              </a:spcBef>
              <a:spcAft>
                <a:spcPts val="0"/>
              </a:spcAft>
              <a:buFont typeface="Arial" panose="020B0604020202020204" pitchFamily="34" charset="0"/>
              <a:buChar char="•"/>
              <a:defRPr/>
            </a:pPr>
            <a:endParaRPr lang="en-GB"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FF9E09-EE49-4DB2-9904-79AE609CCF7E}" type="slidenum">
              <a:rPr lang="en-US">
                <a:cs typeface="Arial" charset="0"/>
              </a:rPr>
              <a:pPr fontAlgn="base">
                <a:spcBef>
                  <a:spcPct val="0"/>
                </a:spcBef>
                <a:spcAft>
                  <a:spcPct val="0"/>
                </a:spcAft>
              </a:pPr>
              <a:t>25</a:t>
            </a:fld>
            <a:endParaRPr lang="en-US" dirty="0">
              <a:cs typeface="Arial" charset="0"/>
            </a:endParaRPr>
          </a:p>
        </p:txBody>
      </p:sp>
    </p:spTree>
    <p:extLst>
      <p:ext uri="{BB962C8B-B14F-4D97-AF65-F5344CB8AC3E}">
        <p14:creationId xmlns:p14="http://schemas.microsoft.com/office/powerpoint/2010/main" val="179127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dirty="0" smtClean="0"/>
              <a:t>The role of the responsible officer is defined by legislation and is more than just making revalidation recommendations. There are limits to the role – only the GMC will be able to make a revalidation decision – but it will be based on the responsible officer recommendation.</a:t>
            </a:r>
          </a:p>
          <a:p>
            <a:pPr marL="0" indent="0">
              <a:spcBef>
                <a:spcPct val="0"/>
              </a:spcBef>
              <a:buFontTx/>
              <a:buNone/>
            </a:pPr>
            <a:endParaRPr lang="en-GB" dirty="0" smtClean="0"/>
          </a:p>
          <a:p>
            <a:pPr marL="171450" indent="-171450">
              <a:spcBef>
                <a:spcPct val="0"/>
              </a:spcBef>
              <a:buFontTx/>
              <a:buChar char="•"/>
            </a:pPr>
            <a:r>
              <a:rPr lang="en-GB" dirty="0" smtClean="0"/>
              <a:t>It is important that issues or concerns about a doctor are addressed as they arise and not left until the revalidation recommendation is due</a:t>
            </a:r>
          </a:p>
          <a:p>
            <a:pPr marL="171450" indent="-171450">
              <a:spcBef>
                <a:spcPct val="0"/>
              </a:spcBef>
              <a:buFontTx/>
              <a:buChar char="•"/>
            </a:pPr>
            <a:endParaRPr lang="en-GB" dirty="0" smtClean="0"/>
          </a:p>
          <a:p>
            <a:pPr marL="171450" indent="-171450">
              <a:spcBef>
                <a:spcPct val="0"/>
              </a:spcBef>
              <a:buFontTx/>
              <a:buChar char="•"/>
            </a:pPr>
            <a:r>
              <a:rPr lang="en-GB" dirty="0" smtClean="0"/>
              <a:t>Ultimately whether an issue is brought to light through the appraisal or clinical governance routes, it will be the responsibility of the responsible officer to ensure that it is dealt with promptly, appropriately and efficiently. Doctors may need specific support or remediation, but if this fails then the responsible officer will refer the issue to the GMC</a:t>
            </a:r>
          </a:p>
          <a:p>
            <a:pPr marL="171450" indent="-171450">
              <a:spcBef>
                <a:spcPct val="0"/>
              </a:spcBef>
              <a:buFontTx/>
              <a:buChar char="•"/>
            </a:pPr>
            <a:endParaRPr lang="en-GB" dirty="0" smtClean="0"/>
          </a:p>
          <a:p>
            <a:pPr marL="171450" indent="-171450">
              <a:spcBef>
                <a:spcPct val="0"/>
              </a:spcBef>
              <a:buFontTx/>
              <a:buChar char="•"/>
            </a:pPr>
            <a:r>
              <a:rPr lang="en-GB" dirty="0" smtClean="0"/>
              <a:t>If a doctor may not have adequate language skills to practice safely, the</a:t>
            </a:r>
            <a:r>
              <a:rPr lang="en-GB" baseline="0" dirty="0" smtClean="0"/>
              <a:t> GMC may request an English language assessment  – the IELTS test (international English language testing system) is used. If an appraiser has concerns about a doctor’s English language skills they should discuss this with the appraisal lead/RO </a:t>
            </a:r>
            <a:endParaRPr lang="en-GB"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7B8629-8F16-4BE1-9352-9F5A59D25E8C}" type="slidenum">
              <a:rPr lang="en-US">
                <a:cs typeface="Arial" charset="0"/>
              </a:rPr>
              <a:pPr fontAlgn="base">
                <a:spcBef>
                  <a:spcPct val="0"/>
                </a:spcBef>
                <a:spcAft>
                  <a:spcPct val="0"/>
                </a:spcAft>
              </a:pPr>
              <a:t>26</a:t>
            </a:fld>
            <a:endParaRPr lang="en-US" dirty="0">
              <a:cs typeface="Arial" charset="0"/>
            </a:endParaRPr>
          </a:p>
        </p:txBody>
      </p:sp>
    </p:spTree>
    <p:extLst>
      <p:ext uri="{BB962C8B-B14F-4D97-AF65-F5344CB8AC3E}">
        <p14:creationId xmlns:p14="http://schemas.microsoft.com/office/powerpoint/2010/main" val="2986499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It is important that the appraisers</a:t>
            </a:r>
            <a:r>
              <a:rPr lang="en-GB" baseline="0" dirty="0" smtClean="0"/>
              <a:t> and appraisal team work closely with doctors and document an agreed action plan if a deferral is made</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27</a:t>
            </a:fld>
            <a:endParaRPr lang="en-GB" dirty="0"/>
          </a:p>
        </p:txBody>
      </p:sp>
    </p:spTree>
    <p:extLst>
      <p:ext uri="{BB962C8B-B14F-4D97-AF65-F5344CB8AC3E}">
        <p14:creationId xmlns:p14="http://schemas.microsoft.com/office/powerpoint/2010/main" val="4229242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GB" dirty="0" smtClean="0"/>
              <a:t>Introducing the structure of medical appraisal as inputs, discussion and outputs</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FE938B-4C58-4C87-9F19-2A5612C8B5AB}" type="slidenum">
              <a:rPr lang="en-GB">
                <a:solidFill>
                  <a:srgbClr val="000000"/>
                </a:solidFill>
                <a:latin typeface="Arial" charset="0"/>
              </a:rPr>
              <a:pPr fontAlgn="base">
                <a:spcBef>
                  <a:spcPct val="0"/>
                </a:spcBef>
                <a:spcAft>
                  <a:spcPct val="0"/>
                </a:spcAft>
              </a:pPr>
              <a:t>28</a:t>
            </a:fld>
            <a:endParaRPr lang="en-GB" dirty="0">
              <a:solidFill>
                <a:srgbClr val="000000"/>
              </a:solidFill>
              <a:latin typeface="Arial" charset="0"/>
            </a:endParaRPr>
          </a:p>
        </p:txBody>
      </p:sp>
    </p:spTree>
    <p:extLst>
      <p:ext uri="{BB962C8B-B14F-4D97-AF65-F5344CB8AC3E}">
        <p14:creationId xmlns:p14="http://schemas.microsoft.com/office/powerpoint/2010/main" val="702895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process that appraisers use for medical appraisals for revalidation is set out in the </a:t>
            </a:r>
            <a:r>
              <a:rPr lang="en-GB" i="1" dirty="0" smtClean="0"/>
              <a:t>Medical Appraisal Guide</a:t>
            </a:r>
            <a:r>
              <a:rPr lang="en-GB" dirty="0" smtClean="0"/>
              <a:t> (RST, 2013) and mirrored in the </a:t>
            </a:r>
            <a:r>
              <a:rPr lang="en-GB" i="1" dirty="0" smtClean="0"/>
              <a:t>MAG Model Appraisal Form </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Doctors can use whichever tool or format they prefer (or their designated body mandates) for their appraisal but we suggest that whatever tool is chosen it must meet the requirements of following the MAG process (asking for the six types of supporting information and reflections esp. on achievements, challenges and aspirations and the summary being written up under 4 domains and general comments and including the five post appraisal sign-off statements) in order for the doctor to be set up properly for their revalidation recommendation date</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Doctors can only prepare effectively if they are fully aware of what they are preparing for</a:t>
            </a:r>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CED8D0-DA20-463A-AF14-2EF0E27E5C94}" type="slidenum">
              <a:rPr lang="en-US">
                <a:cs typeface="Arial" charset="0"/>
              </a:rPr>
              <a:pPr fontAlgn="base">
                <a:spcBef>
                  <a:spcPct val="0"/>
                </a:spcBef>
                <a:spcAft>
                  <a:spcPct val="0"/>
                </a:spcAft>
              </a:pPr>
              <a:t>29</a:t>
            </a:fld>
            <a:endParaRPr lang="en-US" dirty="0">
              <a:cs typeface="Arial" charset="0"/>
            </a:endParaRPr>
          </a:p>
        </p:txBody>
      </p:sp>
    </p:spTree>
    <p:extLst>
      <p:ext uri="{BB962C8B-B14F-4D97-AF65-F5344CB8AC3E}">
        <p14:creationId xmlns:p14="http://schemas.microsoft.com/office/powerpoint/2010/main" val="1148863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Some trainers may prefer to omit this slide or substitute one about their preferred tool</a:t>
            </a:r>
          </a:p>
          <a:p>
            <a:pPr fontAlgn="auto">
              <a:spcBef>
                <a:spcPct val="0"/>
              </a:spcBef>
              <a:spcAft>
                <a:spcPts val="0"/>
              </a:spcAft>
              <a:defRPr/>
            </a:pPr>
            <a:endParaRPr lang="en-GB" dirty="0"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57FCB1-3710-4ED6-8F56-795B7ECBF25F}" type="slidenum">
              <a:rPr lang="en-US">
                <a:cs typeface="Arial" charset="0"/>
              </a:rPr>
              <a:pPr fontAlgn="base">
                <a:spcBef>
                  <a:spcPct val="0"/>
                </a:spcBef>
                <a:spcAft>
                  <a:spcPct val="0"/>
                </a:spcAft>
              </a:pPr>
              <a:t>30</a:t>
            </a:fld>
            <a:endParaRPr lang="en-US" dirty="0">
              <a:cs typeface="Arial" charset="0"/>
            </a:endParaRPr>
          </a:p>
        </p:txBody>
      </p:sp>
    </p:spTree>
    <p:extLst>
      <p:ext uri="{BB962C8B-B14F-4D97-AF65-F5344CB8AC3E}">
        <p14:creationId xmlns:p14="http://schemas.microsoft.com/office/powerpoint/2010/main" val="1144686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31</a:t>
            </a:fld>
            <a:endParaRPr lang="en-GB" dirty="0"/>
          </a:p>
        </p:txBody>
      </p:sp>
    </p:spTree>
    <p:extLst>
      <p:ext uri="{BB962C8B-B14F-4D97-AF65-F5344CB8AC3E}">
        <p14:creationId xmlns:p14="http://schemas.microsoft.com/office/powerpoint/2010/main" val="228778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Tx/>
              <a:buChar char="•"/>
            </a:pPr>
            <a:r>
              <a:rPr lang="en-GB" dirty="0" smtClean="0"/>
              <a:t>The group may wish to add to these</a:t>
            </a:r>
          </a:p>
          <a:p>
            <a:pPr marL="0" indent="0">
              <a:spcBef>
                <a:spcPct val="0"/>
              </a:spcBef>
              <a:buFontTx/>
              <a:buNone/>
            </a:pPr>
            <a:endParaRPr lang="en-GB" dirty="0" smtClean="0"/>
          </a:p>
          <a:p>
            <a:pPr marL="171450" indent="-171450">
              <a:spcBef>
                <a:spcPct val="0"/>
              </a:spcBef>
              <a:buFontTx/>
              <a:buChar char="•"/>
            </a:pPr>
            <a:r>
              <a:rPr lang="en-GB" dirty="0" smtClean="0"/>
              <a:t>It is important to check that there is a shared understanding about what confidential means in this setting and that everyone is comfortable with the idea that the learning is to be shared and used for benchmarking with other appraisers but specific anecdotes might be very private and should not be retold without explicit permission</a:t>
            </a:r>
          </a:p>
          <a:p>
            <a:pPr marL="171450" indent="-171450">
              <a:spcBef>
                <a:spcPct val="0"/>
              </a:spcBef>
              <a:buFontTx/>
              <a:buChar char="•"/>
            </a:pPr>
            <a:endParaRPr lang="en-GB" dirty="0" smtClean="0"/>
          </a:p>
          <a:p>
            <a:pPr marL="171450" indent="-171450">
              <a:spcBef>
                <a:spcPct val="0"/>
              </a:spcBef>
              <a:buFontTx/>
              <a:buChar char="•"/>
            </a:pPr>
            <a:r>
              <a:rPr lang="en-GB" dirty="0" smtClean="0"/>
              <a:t>Explain what will happen to an issue raised that cannot be dealt with immediately (have a second flip chart to “park” it on?)</a:t>
            </a:r>
          </a:p>
          <a:p>
            <a:pPr marL="171450" indent="-171450">
              <a:spcBef>
                <a:spcPct val="0"/>
              </a:spcBef>
              <a:buFontTx/>
              <a:buChar char="•"/>
            </a:pPr>
            <a:endParaRPr lang="en-GB" dirty="0" smtClean="0"/>
          </a:p>
          <a:p>
            <a:pPr marL="171450" indent="-171450">
              <a:spcBef>
                <a:spcPct val="0"/>
              </a:spcBef>
              <a:buFontTx/>
              <a:buChar char="•"/>
            </a:pPr>
            <a:r>
              <a:rPr lang="en-GB" dirty="0" smtClean="0"/>
              <a:t>This is also a good time to mention the delegate pack</a:t>
            </a:r>
          </a:p>
          <a:p>
            <a:pPr marL="0" indent="0">
              <a:spcBef>
                <a:spcPct val="0"/>
              </a:spcBef>
              <a:buFontTx/>
              <a:buNone/>
            </a:pPr>
            <a:endParaRPr lang="en-GB" dirty="0" smtClean="0"/>
          </a:p>
          <a:p>
            <a:pPr marL="0" indent="0">
              <a:spcBef>
                <a:spcPct val="0"/>
              </a:spcBef>
              <a:buFontTx/>
              <a:buNone/>
            </a:pPr>
            <a:endParaRPr lang="en-GB" dirty="0" smtClean="0"/>
          </a:p>
          <a:p>
            <a:pPr marL="171450" indent="-171450">
              <a:spcBef>
                <a:spcPct val="0"/>
              </a:spcBef>
              <a:buFontTx/>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3</a:t>
            </a:fld>
            <a:endParaRPr lang="en-US" dirty="0"/>
          </a:p>
        </p:txBody>
      </p:sp>
    </p:spTree>
    <p:extLst>
      <p:ext uri="{BB962C8B-B14F-4D97-AF65-F5344CB8AC3E}">
        <p14:creationId xmlns:p14="http://schemas.microsoft.com/office/powerpoint/2010/main" val="1113630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i="0" dirty="0" smtClean="0"/>
              <a:t>The</a:t>
            </a:r>
            <a:r>
              <a:rPr lang="en-GB" i="0" baseline="0" dirty="0" smtClean="0"/>
              <a:t> GMC </a:t>
            </a:r>
            <a:r>
              <a:rPr lang="en-GB" i="1" dirty="0" smtClean="0"/>
              <a:t>Good Medical Practice </a:t>
            </a:r>
            <a:r>
              <a:rPr lang="en-GB" dirty="0" smtClean="0"/>
              <a:t>is divided into four domains under which all doctors have to reflect on their practice across the whole of their scope of work</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This is the way the appraisal has to be written up, with the addition</a:t>
            </a:r>
            <a:r>
              <a:rPr lang="en-GB" baseline="0" dirty="0" smtClean="0"/>
              <a:t> of a general comments box</a:t>
            </a:r>
            <a:endParaRPr lang="en-GB" dirty="0" smtClean="0"/>
          </a:p>
          <a:p>
            <a:pPr marL="0" indent="0" fontAlgn="auto">
              <a:spcBef>
                <a:spcPct val="0"/>
              </a:spcBef>
              <a:spcAft>
                <a:spcPts val="0"/>
              </a:spcAft>
              <a:buFont typeface="Arial" pitchFamily="34" charset="0"/>
              <a:buNone/>
              <a:defRPr/>
            </a:pPr>
            <a:endParaRPr lang="en-GB" dirty="0" smtClean="0"/>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GB" dirty="0" smtClean="0"/>
              <a:t>How to write up a useful and succinct summary in this structure </a:t>
            </a:r>
            <a:r>
              <a:rPr lang="en-GB" baseline="0" dirty="0" smtClean="0"/>
              <a:t>is best learned through experience, practice and feedback</a:t>
            </a:r>
            <a:r>
              <a:rPr lang="en-GB" dirty="0" smtClean="0"/>
              <a:t>. Appraiser support groups may provide useful benchmarking. The basics will be covered</a:t>
            </a:r>
            <a:r>
              <a:rPr lang="en-GB" baseline="0" dirty="0" smtClean="0"/>
              <a:t> on Day Two of new appraiser training</a:t>
            </a:r>
            <a:endParaRPr lang="en-GB" dirty="0" smtClean="0"/>
          </a:p>
          <a:p>
            <a:pPr marL="171450" indent="-171450" fontAlgn="auto">
              <a:spcBef>
                <a:spcPct val="0"/>
              </a:spcBef>
              <a:spcAft>
                <a:spcPts val="0"/>
              </a:spcAft>
              <a:buFont typeface="Arial" pitchFamily="34" charset="0"/>
              <a:buChar char="•"/>
              <a:defRPr/>
            </a:pPr>
            <a:endParaRPr lang="en-GB" dirty="0"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66B700-8E96-4D09-94CC-471C2210788C}" type="slidenum">
              <a:rPr lang="en-GB">
                <a:solidFill>
                  <a:srgbClr val="000000"/>
                </a:solidFill>
                <a:latin typeface="Arial" charset="0"/>
                <a:cs typeface="Arial" charset="0"/>
              </a:rPr>
              <a:pPr fontAlgn="base">
                <a:spcBef>
                  <a:spcPct val="0"/>
                </a:spcBef>
                <a:spcAft>
                  <a:spcPct val="0"/>
                </a:spcAft>
              </a:pPr>
              <a:t>32</a:t>
            </a:fld>
            <a:endParaRPr lang="en-GB" dirty="0">
              <a:solidFill>
                <a:srgbClr val="000000"/>
              </a:solidFill>
              <a:latin typeface="Arial" charset="0"/>
              <a:cs typeface="Arial" charset="0"/>
            </a:endParaRPr>
          </a:p>
        </p:txBody>
      </p:sp>
    </p:spTree>
    <p:extLst>
      <p:ext uri="{BB962C8B-B14F-4D97-AF65-F5344CB8AC3E}">
        <p14:creationId xmlns:p14="http://schemas.microsoft.com/office/powerpoint/2010/main" val="3805519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auto">
              <a:spcBef>
                <a:spcPct val="0"/>
              </a:spcBef>
              <a:spcAft>
                <a:spcPts val="0"/>
              </a:spcAft>
              <a:buFont typeface="Arial" pitchFamily="34" charset="0"/>
              <a:buChar char="•"/>
              <a:defRPr/>
            </a:pPr>
            <a:r>
              <a:rPr lang="en-GB" dirty="0" smtClean="0"/>
              <a:t>Each domain has attributes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point of providing supporting information is to demonstrate that the doctor is working to all</a:t>
            </a:r>
            <a:r>
              <a:rPr lang="en-GB" baseline="0" dirty="0" smtClean="0"/>
              <a:t> the</a:t>
            </a:r>
            <a:r>
              <a:rPr lang="en-GB" dirty="0" smtClean="0"/>
              <a:t> attributes</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 RST Pathfinder Pilots in 2010/11 showed that it was possible to map supporting information to all 12 (now</a:t>
            </a:r>
            <a:r>
              <a:rPr lang="en-GB" baseline="0" dirty="0" smtClean="0"/>
              <a:t> more)</a:t>
            </a:r>
            <a:r>
              <a:rPr lang="en-GB" dirty="0" smtClean="0"/>
              <a:t> attributes but that the exercise of doing so added a burdensome level of complexity and subjectivity and that well chosen supporting information fulfilling the GMC guidance would necessarily cover all 12 attributes over a five-year period. In order to ensure that </a:t>
            </a:r>
            <a:r>
              <a:rPr lang="en-GB" baseline="0" dirty="0" smtClean="0"/>
              <a:t>producing the portfolio is simple and proportionate, mapping to the attributes has been removed from the </a:t>
            </a:r>
            <a:r>
              <a:rPr lang="en-GB" i="1" baseline="0" dirty="0" smtClean="0"/>
              <a:t>Medical Appraisal Guide </a:t>
            </a:r>
            <a:r>
              <a:rPr lang="en-GB" i="0" baseline="0" dirty="0" smtClean="0"/>
              <a:t>(RST, 2013) </a:t>
            </a:r>
            <a:r>
              <a:rPr lang="en-GB" baseline="0" dirty="0" smtClean="0"/>
              <a:t>process for medical appraisal</a:t>
            </a:r>
            <a:endParaRPr lang="en-GB" dirty="0" smtClean="0"/>
          </a:p>
          <a:p>
            <a:pPr marL="171450" indent="-171450" fontAlgn="auto">
              <a:spcBef>
                <a:spcPts val="0"/>
              </a:spcBef>
              <a:spcAft>
                <a:spcPts val="0"/>
              </a:spcAft>
              <a:buFont typeface="Arial" pitchFamily="34" charset="0"/>
              <a:buChar char="•"/>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33</a:t>
            </a:fld>
            <a:endParaRPr lang="en-GB" dirty="0"/>
          </a:p>
        </p:txBody>
      </p:sp>
    </p:spTree>
    <p:extLst>
      <p:ext uri="{BB962C8B-B14F-4D97-AF65-F5344CB8AC3E}">
        <p14:creationId xmlns:p14="http://schemas.microsoft.com/office/powerpoint/2010/main" val="1001863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34</a:t>
            </a:fld>
            <a:endParaRPr lang="en-GB" dirty="0"/>
          </a:p>
        </p:txBody>
      </p:sp>
    </p:spTree>
    <p:extLst>
      <p:ext uri="{BB962C8B-B14F-4D97-AF65-F5344CB8AC3E}">
        <p14:creationId xmlns:p14="http://schemas.microsoft.com/office/powerpoint/2010/main" val="3205773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Might</a:t>
            </a:r>
            <a:r>
              <a:rPr lang="en-GB" baseline="0" dirty="0" smtClean="0"/>
              <a:t> i</a:t>
            </a:r>
            <a:r>
              <a:rPr lang="en-GB" dirty="0" smtClean="0"/>
              <a:t>nclude:</a:t>
            </a:r>
          </a:p>
          <a:p>
            <a:pPr marL="628650" lvl="1" indent="-171450">
              <a:buFont typeface="Arial" panose="020B0604020202020204" pitchFamily="34" charset="0"/>
              <a:buChar char="•"/>
            </a:pPr>
            <a:r>
              <a:rPr lang="en-GB" dirty="0" smtClean="0"/>
              <a:t>Communicating information appropriately</a:t>
            </a:r>
          </a:p>
          <a:p>
            <a:pPr marL="628650" lvl="1" indent="-171450">
              <a:buFont typeface="Arial" panose="020B0604020202020204" pitchFamily="34" charset="0"/>
              <a:buChar char="•"/>
            </a:pPr>
            <a:r>
              <a:rPr lang="en-GB" dirty="0" smtClean="0"/>
              <a:t>Openness regarding legal or disciplinary proceedings</a:t>
            </a:r>
          </a:p>
          <a:p>
            <a:pPr marL="628650" lvl="1" indent="-171450">
              <a:buFont typeface="Arial" panose="020B0604020202020204" pitchFamily="34" charset="0"/>
              <a:buChar char="•"/>
            </a:pPr>
            <a:r>
              <a:rPr lang="en-GB" dirty="0" smtClean="0"/>
              <a:t>Honesty in financial dealing</a:t>
            </a:r>
          </a:p>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35</a:t>
            </a:fld>
            <a:endParaRPr lang="en-GB" dirty="0"/>
          </a:p>
        </p:txBody>
      </p:sp>
    </p:spTree>
    <p:extLst>
      <p:ext uri="{BB962C8B-B14F-4D97-AF65-F5344CB8AC3E}">
        <p14:creationId xmlns:p14="http://schemas.microsoft.com/office/powerpoint/2010/main" val="2935480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dirty="0" smtClean="0"/>
              <a:t>These pre-appraisal sign-off statements, taken from the </a:t>
            </a:r>
            <a:r>
              <a:rPr lang="en-GB" i="1" dirty="0" smtClean="0"/>
              <a:t>Medical Appraisal Guide</a:t>
            </a:r>
            <a:r>
              <a:rPr lang="en-GB" dirty="0" smtClean="0"/>
              <a:t>, give a written record that the doctor has considered the professional obligations upon them and mean that a doctor can be held to account should it subsequently be found that they have deliberately misrepresented themselves</a:t>
            </a:r>
          </a:p>
          <a:p>
            <a:pPr marL="171450" indent="-171450">
              <a:spcBef>
                <a:spcPct val="0"/>
              </a:spcBef>
              <a:buFontTx/>
              <a:buChar char="•"/>
            </a:pPr>
            <a:endParaRPr lang="en-GB" dirty="0" smtClean="0"/>
          </a:p>
          <a:p>
            <a:pPr marL="171450" indent="-171450">
              <a:spcBef>
                <a:spcPct val="0"/>
              </a:spcBef>
              <a:buFontTx/>
              <a:buChar char="•"/>
            </a:pPr>
            <a:r>
              <a:rPr lang="en-GB" dirty="0" smtClean="0"/>
              <a:t>Organisations have an obligation to assist doctors in collecting supporting information for appraisal. A doctor cannot be held responsible for genuine errors in information that has been supplied to them</a:t>
            </a:r>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FCC8E2-AA99-4F00-973C-E1FDB876E323}" type="slidenum">
              <a:rPr lang="en-GB">
                <a:latin typeface="Arial" charset="0"/>
                <a:cs typeface="Arial" charset="0"/>
              </a:rPr>
              <a:pPr fontAlgn="base">
                <a:spcBef>
                  <a:spcPct val="0"/>
                </a:spcBef>
                <a:spcAft>
                  <a:spcPct val="0"/>
                </a:spcAft>
              </a:pPr>
              <a:t>36</a:t>
            </a:fld>
            <a:endParaRPr lang="en-GB" dirty="0">
              <a:latin typeface="Arial" charset="0"/>
              <a:cs typeface="Arial" charset="0"/>
            </a:endParaRPr>
          </a:p>
        </p:txBody>
      </p:sp>
    </p:spTree>
    <p:extLst>
      <p:ext uri="{BB962C8B-B14F-4D97-AF65-F5344CB8AC3E}">
        <p14:creationId xmlns:p14="http://schemas.microsoft.com/office/powerpoint/2010/main" val="3199686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EF9BF0-5164-4797-9042-859981D4DA2D}" type="slidenum">
              <a:rPr lang="en-GB">
                <a:latin typeface="Arial" charset="0"/>
                <a:cs typeface="Arial" charset="0"/>
              </a:rPr>
              <a:pPr fontAlgn="base">
                <a:spcBef>
                  <a:spcPct val="0"/>
                </a:spcBef>
                <a:spcAft>
                  <a:spcPct val="0"/>
                </a:spcAft>
              </a:pPr>
              <a:t>37</a:t>
            </a:fld>
            <a:endParaRPr lang="en-GB" dirty="0">
              <a:latin typeface="Arial" charset="0"/>
              <a:cs typeface="Arial" charset="0"/>
            </a:endParaRPr>
          </a:p>
        </p:txBody>
      </p:sp>
      <p:sp>
        <p:nvSpPr>
          <p:cNvPr id="118787"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dirty="0" smtClean="0"/>
              <a:t>Good doctors who are trying hard to engage should find the appraisal a reassuring and useful process. They should not be “bruised” by a process that makes them feel inadequate when there are no serious concerns. Instead they should be empowered to make positive changes for the benefit of themselves and their patients</a:t>
            </a:r>
          </a:p>
          <a:p>
            <a:pPr marL="171450" indent="-171450">
              <a:spcBef>
                <a:spcPct val="0"/>
              </a:spcBef>
              <a:buFontTx/>
              <a:buChar char="•"/>
            </a:pPr>
            <a:endParaRPr lang="en-GB" dirty="0" smtClean="0"/>
          </a:p>
          <a:p>
            <a:pPr marL="171450" indent="-171450">
              <a:spcBef>
                <a:spcPct val="0"/>
              </a:spcBef>
              <a:buFontTx/>
              <a:buChar char="•"/>
            </a:pPr>
            <a:r>
              <a:rPr lang="en-GB" dirty="0" smtClean="0"/>
              <a:t>The portfolio of supporting</a:t>
            </a:r>
            <a:r>
              <a:rPr lang="en-GB" baseline="0" dirty="0" smtClean="0"/>
              <a:t> information must not take excessive time and effort to collect</a:t>
            </a:r>
            <a:endParaRPr lang="en-GB" dirty="0" smtClean="0"/>
          </a:p>
          <a:p>
            <a:pPr marL="171450" indent="-171450">
              <a:spcBef>
                <a:spcPct val="0"/>
              </a:spcBef>
              <a:buFontTx/>
              <a:buChar char="•"/>
            </a:pPr>
            <a:endParaRPr lang="en-GB" dirty="0" smtClean="0"/>
          </a:p>
          <a:p>
            <a:pPr marL="171450" indent="-171450">
              <a:spcBef>
                <a:spcPct val="0"/>
              </a:spcBef>
              <a:buFontTx/>
              <a:buChar char="•"/>
            </a:pPr>
            <a:r>
              <a:rPr lang="en-GB" dirty="0" smtClean="0"/>
              <a:t>Appraisers have a lot of skills but should not become the doctor’s GP/doctor, or ongoing mentor – the role of appraisal is to move doctors on to finding appropriate ongoing support if it is needed. Protecting appraisers is also important</a:t>
            </a:r>
          </a:p>
          <a:p>
            <a:pPr marL="171450" indent="-171450">
              <a:spcBef>
                <a:spcPct val="0"/>
              </a:spcBef>
              <a:buFontTx/>
              <a:buChar char="•"/>
            </a:pPr>
            <a:endParaRPr lang="en-GB" dirty="0" smtClean="0"/>
          </a:p>
          <a:p>
            <a:pPr marL="171450" indent="-171450">
              <a:spcBef>
                <a:spcPct val="0"/>
              </a:spcBef>
              <a:buFontTx/>
              <a:buChar char="•"/>
            </a:pPr>
            <a:r>
              <a:rPr lang="en-GB" dirty="0" smtClean="0"/>
              <a:t>A lot of counselling or mentoring skills may be used in appraisal but it is a once a year intervention and mentoring and coaching are ongoing relationships. ‘Find a mentor/coach…’ may be a very useful PDP objective!</a:t>
            </a:r>
          </a:p>
        </p:txBody>
      </p:sp>
      <p:sp>
        <p:nvSpPr>
          <p:cNvPr id="118789" name="Slide Number Placeholder 3"/>
          <p:cNvSpPr txBox="1">
            <a:spLocks noGrp="1"/>
          </p:cNvSpPr>
          <p:nvPr/>
        </p:nvSpPr>
        <p:spPr bwMode="auto">
          <a:xfrm>
            <a:off x="3851276" y="9363949"/>
            <a:ext cx="2944813" cy="491255"/>
          </a:xfrm>
          <a:prstGeom prst="rect">
            <a:avLst/>
          </a:prstGeom>
          <a:noFill/>
          <a:ln w="9525">
            <a:noFill/>
            <a:miter lim="800000"/>
            <a:headEnd/>
            <a:tailEnd/>
          </a:ln>
        </p:spPr>
        <p:txBody>
          <a:bodyPr anchor="b"/>
          <a:lstStyle/>
          <a:p>
            <a:pPr algn="r"/>
            <a:fld id="{54FEAD42-14FD-4F9C-AE61-A32A697A6945}" type="slidenum">
              <a:rPr lang="en-GB" sz="1200"/>
              <a:pPr algn="r"/>
              <a:t>37</a:t>
            </a:fld>
            <a:endParaRPr lang="en-GB" sz="1200" dirty="0"/>
          </a:p>
        </p:txBody>
      </p:sp>
    </p:spTree>
    <p:extLst>
      <p:ext uri="{BB962C8B-B14F-4D97-AF65-F5344CB8AC3E}">
        <p14:creationId xmlns:p14="http://schemas.microsoft.com/office/powerpoint/2010/main" val="917661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ct val="0"/>
              </a:spcBef>
              <a:spcAft>
                <a:spcPts val="0"/>
              </a:spcAft>
              <a:buFont typeface="Arial" pitchFamily="34" charset="0"/>
              <a:buChar char="•"/>
              <a:defRPr/>
            </a:pPr>
            <a:r>
              <a:rPr lang="en-GB" dirty="0" smtClean="0"/>
              <a:t>The balance in most appraisal</a:t>
            </a:r>
            <a:r>
              <a:rPr lang="en-GB" baseline="0" dirty="0" smtClean="0"/>
              <a:t> discussions should be heavily weighted in favour of professional development as a way to drive quality improvements in patient care or medical practice, because most of the baseline requirements for revalidation should be easily met in the portfolio of information provided before the appraisal discussion</a:t>
            </a:r>
            <a:endParaRPr lang="en-GB" dirty="0" smtClean="0"/>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Doctors frequently express the desire to be challenged in the areas of personal and professional development in order to deliver quality improvement for patients – and constructive challenge is a key purpose of appraisal</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This is NOT to say that patient safety and revalidation is less important, just that it will</a:t>
            </a:r>
            <a:r>
              <a:rPr lang="en-GB" baseline="0" dirty="0" smtClean="0"/>
              <a:t> take less time in the appraisal (for most doctors) than promoting quality improvements</a:t>
            </a:r>
            <a:endParaRPr lang="en-GB" dirty="0" smtClean="0"/>
          </a:p>
          <a:p>
            <a:pPr fontAlgn="auto">
              <a:spcBef>
                <a:spcPts val="0"/>
              </a:spcBef>
              <a:spcAft>
                <a:spcPts val="0"/>
              </a:spcAft>
              <a:defRPr/>
            </a:pPr>
            <a:endParaRPr lang="en-GB" dirty="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3F6531-F5F3-4BF8-B5E0-C01CD86CE22D}"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2359495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397973-9D1F-4704-9714-D0FE537B4DDB}" type="slidenum">
              <a:rPr lang="en-GB">
                <a:latin typeface="Arial" charset="0"/>
                <a:cs typeface="Arial" charset="0"/>
              </a:rPr>
              <a:pPr fontAlgn="base">
                <a:spcBef>
                  <a:spcPct val="0"/>
                </a:spcBef>
                <a:spcAft>
                  <a:spcPct val="0"/>
                </a:spcAft>
              </a:pPr>
              <a:t>39</a:t>
            </a:fld>
            <a:endParaRPr lang="en-GB" dirty="0">
              <a:latin typeface="Arial" charset="0"/>
              <a:cs typeface="Arial" charset="0"/>
            </a:endParaRPr>
          </a:p>
        </p:txBody>
      </p:sp>
      <p:sp>
        <p:nvSpPr>
          <p:cNvPr id="120835"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Doctors are trained to come to quick conclusions and act on their decisions</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In appraisal, particularly pre-appraisal, it is important to bear in mind that the doctor being appraised is the only person who can put all their pre-appraisal documentation into context</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A professional judgement about the quality of a piece of supporting information will be informed by benchmarking with other appraisers, but there are no absolutes and the appraiser will need to understand the context for the doctor being appraised before coming to any conclusions</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For revalidation, it is important that the appraisal policy makes clear that the appraiser may</a:t>
            </a:r>
            <a:r>
              <a:rPr lang="en-GB" baseline="0" dirty="0" smtClean="0"/>
              <a:t> </a:t>
            </a:r>
            <a:r>
              <a:rPr lang="en-GB" dirty="0" smtClean="0"/>
              <a:t>need to seek advice, and give the name and contact details of the appropriate person/people</a:t>
            </a:r>
            <a:r>
              <a:rPr lang="en-GB" baseline="0" dirty="0" smtClean="0"/>
              <a:t> (usually senior appraiser/appraisal lead in first instance)</a:t>
            </a:r>
            <a:endParaRPr lang="en-GB" dirty="0" smtClean="0"/>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Appraisers need to be trained to have a lower threshold for seeking advice on “soft” issues so that standards are applied consistently and so that appraisers are supported in making appropriate and consistent decisions</a:t>
            </a:r>
          </a:p>
        </p:txBody>
      </p:sp>
      <p:sp>
        <p:nvSpPr>
          <p:cNvPr id="120837" name="Slide Number Placeholder 3"/>
          <p:cNvSpPr txBox="1">
            <a:spLocks noGrp="1"/>
          </p:cNvSpPr>
          <p:nvPr/>
        </p:nvSpPr>
        <p:spPr bwMode="auto">
          <a:xfrm>
            <a:off x="3851276" y="9363949"/>
            <a:ext cx="2944813" cy="491255"/>
          </a:xfrm>
          <a:prstGeom prst="rect">
            <a:avLst/>
          </a:prstGeom>
          <a:noFill/>
          <a:ln w="9525">
            <a:noFill/>
            <a:miter lim="800000"/>
            <a:headEnd/>
            <a:tailEnd/>
          </a:ln>
        </p:spPr>
        <p:txBody>
          <a:bodyPr anchor="b"/>
          <a:lstStyle/>
          <a:p>
            <a:pPr algn="r"/>
            <a:fld id="{6EEE3B5F-280C-4ADF-94BE-5E0EA3108B7C}" type="slidenum">
              <a:rPr lang="en-GB" sz="1200"/>
              <a:pPr algn="r"/>
              <a:t>39</a:t>
            </a:fld>
            <a:endParaRPr lang="en-GB" sz="1200" dirty="0"/>
          </a:p>
        </p:txBody>
      </p:sp>
    </p:spTree>
    <p:extLst>
      <p:ext uri="{BB962C8B-B14F-4D97-AF65-F5344CB8AC3E}">
        <p14:creationId xmlns:p14="http://schemas.microsoft.com/office/powerpoint/2010/main" val="404791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Time for a break</a:t>
            </a:r>
          </a:p>
          <a:p>
            <a:pPr marL="0" indent="0">
              <a:spcBef>
                <a:spcPct val="0"/>
              </a:spcBef>
              <a:buFontTx/>
              <a:buNone/>
            </a:pPr>
            <a:endParaRPr lang="en-US" dirty="0" smtClean="0"/>
          </a:p>
          <a:p>
            <a:pPr marL="171450" indent="-171450">
              <a:spcBef>
                <a:spcPct val="0"/>
              </a:spcBef>
              <a:buFontTx/>
              <a:buChar char="•"/>
            </a:pPr>
            <a:r>
              <a:rPr lang="en-US" dirty="0" smtClean="0"/>
              <a:t>Remind people what time to return</a:t>
            </a:r>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509C29-3FA8-4AFE-AED6-BF0E271CB94B}" type="slidenum">
              <a:rPr lang="en-GB">
                <a:latin typeface="Arial" charset="0"/>
                <a:cs typeface="Arial" charset="0"/>
              </a:rPr>
              <a:pPr fontAlgn="base">
                <a:spcBef>
                  <a:spcPct val="0"/>
                </a:spcBef>
                <a:spcAft>
                  <a:spcPct val="0"/>
                </a:spcAft>
              </a:pPr>
              <a:t>40</a:t>
            </a:fld>
            <a:endParaRPr lang="en-GB" dirty="0">
              <a:latin typeface="Arial" charset="0"/>
              <a:cs typeface="Arial" charset="0"/>
            </a:endParaRPr>
          </a:p>
        </p:txBody>
      </p:sp>
    </p:spTree>
    <p:extLst>
      <p:ext uri="{BB962C8B-B14F-4D97-AF65-F5344CB8AC3E}">
        <p14:creationId xmlns:p14="http://schemas.microsoft.com/office/powerpoint/2010/main" val="1554378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Scope</a:t>
            </a:r>
            <a:r>
              <a:rPr lang="en-GB" baseline="0" dirty="0" smtClean="0"/>
              <a:t> of work – list of all the roles undertaken and how these are reviewed. Include all clinical work (NHS and private), managerial, teaching and all other roles (private, voluntary etc.)</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41</a:t>
            </a:fld>
            <a:endParaRPr lang="en-GB" dirty="0"/>
          </a:p>
        </p:txBody>
      </p:sp>
    </p:spTree>
    <p:extLst>
      <p:ext uri="{BB962C8B-B14F-4D97-AF65-F5344CB8AC3E}">
        <p14:creationId xmlns:p14="http://schemas.microsoft.com/office/powerpoint/2010/main" val="22810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auto">
              <a:spcBef>
                <a:spcPct val="0"/>
              </a:spcBef>
              <a:spcAft>
                <a:spcPts val="0"/>
              </a:spcAft>
              <a:buFont typeface="Arial" pitchFamily="34" charset="0"/>
              <a:buChar char="•"/>
              <a:defRPr/>
            </a:pPr>
            <a:r>
              <a:rPr lang="en-GB" dirty="0" smtClean="0"/>
              <a:t>Go around the room, asking participants to introduce</a:t>
            </a:r>
            <a:r>
              <a:rPr lang="en-GB" baseline="0" dirty="0" smtClean="0"/>
              <a:t> themselves</a:t>
            </a:r>
          </a:p>
          <a:p>
            <a:pPr marL="171450" indent="-171450" fontAlgn="auto">
              <a:spcBef>
                <a:spcPct val="0"/>
              </a:spcBef>
              <a:spcAft>
                <a:spcPts val="0"/>
              </a:spcAft>
              <a:buFont typeface="Arial" pitchFamily="34" charset="0"/>
              <a:buChar char="•"/>
              <a:defRPr/>
            </a:pPr>
            <a:endParaRPr lang="en-GB" baseline="0" dirty="0" smtClean="0"/>
          </a:p>
          <a:p>
            <a:pPr marL="171450" indent="-171450" fontAlgn="auto">
              <a:spcBef>
                <a:spcPct val="0"/>
              </a:spcBef>
              <a:spcAft>
                <a:spcPts val="0"/>
              </a:spcAft>
              <a:buFont typeface="Arial" pitchFamily="34" charset="0"/>
              <a:buChar char="•"/>
              <a:defRPr/>
            </a:pPr>
            <a:r>
              <a:rPr lang="en-GB" baseline="0" dirty="0" smtClean="0"/>
              <a:t>You may wish to use a gentle ice breaker such as choosing a postcard from a selection and explaining why</a:t>
            </a:r>
            <a:endParaRPr lang="en-GB" dirty="0" smtClean="0"/>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r>
              <a:rPr lang="en-GB" dirty="0" smtClean="0"/>
              <a:t>Or ask</a:t>
            </a:r>
          </a:p>
          <a:p>
            <a:pPr marL="628650" lvl="1" indent="-171450" fontAlgn="auto">
              <a:spcBef>
                <a:spcPts val="0"/>
              </a:spcBef>
              <a:spcAft>
                <a:spcPts val="0"/>
              </a:spcAft>
              <a:buFont typeface="Arial" pitchFamily="34" charset="0"/>
              <a:buChar char="•"/>
              <a:defRPr/>
            </a:pPr>
            <a:r>
              <a:rPr lang="en-GB" dirty="0" smtClean="0"/>
              <a:t>Why are you here? </a:t>
            </a:r>
          </a:p>
          <a:p>
            <a:pPr marL="628650" lvl="1" indent="-171450" fontAlgn="auto">
              <a:spcBef>
                <a:spcPts val="0"/>
              </a:spcBef>
              <a:spcAft>
                <a:spcPts val="0"/>
              </a:spcAft>
              <a:buFont typeface="Arial" pitchFamily="34" charset="0"/>
              <a:buChar char="•"/>
              <a:defRPr/>
            </a:pPr>
            <a:r>
              <a:rPr lang="en-GB" dirty="0" smtClean="0"/>
              <a:t>Why do you want to become an appraiser? </a:t>
            </a:r>
          </a:p>
          <a:p>
            <a:pPr marL="457200" lvl="1" indent="0" fontAlgn="auto">
              <a:spcBef>
                <a:spcPts val="0"/>
              </a:spcBef>
              <a:spcAft>
                <a:spcPts val="0"/>
              </a:spcAft>
              <a:buFont typeface="Arial" pitchFamily="34" charset="0"/>
              <a:buNone/>
              <a:defRPr/>
            </a:pPr>
            <a:r>
              <a:rPr lang="en-GB" dirty="0" smtClean="0"/>
              <a:t>Or even: </a:t>
            </a:r>
          </a:p>
          <a:p>
            <a:pPr marL="628650" lvl="1" indent="-171450" fontAlgn="auto">
              <a:spcBef>
                <a:spcPts val="0"/>
              </a:spcBef>
              <a:spcAft>
                <a:spcPts val="0"/>
              </a:spcAft>
              <a:buFont typeface="Arial" pitchFamily="34" charset="0"/>
              <a:buChar char="•"/>
              <a:defRPr/>
            </a:pPr>
            <a:r>
              <a:rPr lang="en-GB" dirty="0" smtClean="0"/>
              <a:t>What do you bring that will make you a good appraiser?</a:t>
            </a:r>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4</a:t>
            </a:fld>
            <a:endParaRPr lang="en-US" dirty="0"/>
          </a:p>
        </p:txBody>
      </p:sp>
    </p:spTree>
    <p:extLst>
      <p:ext uri="{BB962C8B-B14F-4D97-AF65-F5344CB8AC3E}">
        <p14:creationId xmlns:p14="http://schemas.microsoft.com/office/powerpoint/2010/main" val="3837970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This is a chance for the participants to take ownership of supporting information before looking at what the GMC requires</a:t>
            </a:r>
          </a:p>
          <a:p>
            <a:pPr marL="0" indent="0">
              <a:spcBef>
                <a:spcPct val="0"/>
              </a:spcBef>
              <a:buFontTx/>
              <a:buNone/>
            </a:pPr>
            <a:endParaRPr lang="en-US" dirty="0" smtClean="0"/>
          </a:p>
          <a:p>
            <a:pPr marL="171450" indent="-171450">
              <a:spcBef>
                <a:spcPct val="0"/>
              </a:spcBef>
              <a:buFontTx/>
              <a:buChar char="•"/>
            </a:pPr>
            <a:r>
              <a:rPr lang="en-US" dirty="0" smtClean="0"/>
              <a:t>Hopefully the suggestions will align but it also affords an opportunity to discuss the difference between GMC requirements (base line) and college (best practice) guidance</a:t>
            </a:r>
          </a:p>
          <a:p>
            <a:pPr marL="171450" indent="-171450">
              <a:spcBef>
                <a:spcPct val="0"/>
              </a:spcBef>
              <a:buFontTx/>
              <a:buChar char="•"/>
            </a:pPr>
            <a:endParaRPr lang="en-US" dirty="0" smtClean="0"/>
          </a:p>
          <a:p>
            <a:pPr marL="171450" indent="-171450">
              <a:spcBef>
                <a:spcPct val="0"/>
              </a:spcBef>
              <a:buFontTx/>
              <a:buChar char="•"/>
            </a:pPr>
            <a:r>
              <a:rPr lang="en-US" dirty="0" smtClean="0"/>
              <a:t>Most appraisers, even the very</a:t>
            </a:r>
            <a:r>
              <a:rPr lang="en-US" baseline="0" dirty="0" smtClean="0"/>
              <a:t> experienced, find it hard to resist the temptation to try to give a black and white answer to what supporting information is required, but actually this is an area that needs a lot of professional judgement as there are perfectly reasonable exceptions to almost every requirement (e.g. histopathologists do not see patients as such…)</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C89458-206B-4F1D-BD26-583CAC3920E8}" type="slidenum">
              <a:rPr lang="en-US">
                <a:cs typeface="Arial" charset="0"/>
              </a:rPr>
              <a:pPr fontAlgn="base">
                <a:spcBef>
                  <a:spcPct val="0"/>
                </a:spcBef>
                <a:spcAft>
                  <a:spcPct val="0"/>
                </a:spcAft>
              </a:pPr>
              <a:t>42</a:t>
            </a:fld>
            <a:endParaRPr lang="en-US" dirty="0">
              <a:cs typeface="Arial" charset="0"/>
            </a:endParaRPr>
          </a:p>
        </p:txBody>
      </p:sp>
    </p:spTree>
    <p:extLst>
      <p:ext uri="{BB962C8B-B14F-4D97-AF65-F5344CB8AC3E}">
        <p14:creationId xmlns:p14="http://schemas.microsoft.com/office/powerpoint/2010/main" val="1548588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A reminder that supporting information may be defined by the GMC as essential for revalidation, or it may be required by the organisation or speciality, or it may be selected and provided by the individual because it is of particular relevance to their individual professional or personal development</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Not all supporting information is defined by the GMC. What is required of an individual will depend on the year of the revalidation cycle and the context within which they are working. </a:t>
            </a:r>
            <a:r>
              <a:rPr lang="en-GB" baseline="0" dirty="0" smtClean="0"/>
              <a:t>The detailed guidance has been delegated by the GMC to the Royal Colleges and Faculties, who, together with the employing organisation may have specific requirements for demonstrating contractual fitness for purpose as a specialist or employee. But what is provided by the individual is likely to be of most relevance in driving quality improvements in patient care</a:t>
            </a:r>
            <a:endParaRPr lang="en-GB" dirty="0" smtClean="0"/>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b="1" dirty="0" smtClean="0"/>
              <a:t>The shape could probably be represented the other way up with the GMC foundation as a small triangle</a:t>
            </a:r>
            <a:r>
              <a:rPr lang="en-GB" dirty="0" smtClean="0"/>
              <a:t> and each level above getting broader: the idea is to emphasise the GMC supporting information as being a foundation, even though in some ways for most doctors it will be the smallest part</a:t>
            </a:r>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69FA6D-10DF-4C62-A561-AC2E7E6DCB19}" type="slidenum">
              <a:rPr lang="en-GB">
                <a:solidFill>
                  <a:srgbClr val="000000"/>
                </a:solidFill>
                <a:latin typeface="Arial" charset="0"/>
                <a:cs typeface="Arial" charset="0"/>
              </a:rPr>
              <a:pPr fontAlgn="base">
                <a:spcBef>
                  <a:spcPct val="0"/>
                </a:spcBef>
                <a:spcAft>
                  <a:spcPct val="0"/>
                </a:spcAft>
              </a:pPr>
              <a:t>43</a:t>
            </a:fld>
            <a:endParaRPr lang="en-GB" dirty="0">
              <a:solidFill>
                <a:srgbClr val="000000"/>
              </a:solidFill>
              <a:latin typeface="Arial" charset="0"/>
              <a:cs typeface="Arial" charset="0"/>
            </a:endParaRPr>
          </a:p>
        </p:txBody>
      </p:sp>
    </p:spTree>
    <p:extLst>
      <p:ext uri="{BB962C8B-B14F-4D97-AF65-F5344CB8AC3E}">
        <p14:creationId xmlns:p14="http://schemas.microsoft.com/office/powerpoint/2010/main" val="3200854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GB" dirty="0" smtClean="0"/>
              <a:t>This document should be included in pre-course reading / e-learning modules and every appraiser needs to be thoroughly familiar with it</a:t>
            </a:r>
          </a:p>
          <a:p>
            <a:pPr marL="171450" indent="-171450">
              <a:spcBef>
                <a:spcPct val="0"/>
              </a:spcBef>
              <a:buFont typeface="Arial" panose="020B0604020202020204" pitchFamily="34" charset="0"/>
              <a:buChar char="•"/>
            </a:pPr>
            <a:endParaRPr lang="en-GB" dirty="0" smtClean="0"/>
          </a:p>
          <a:p>
            <a:pPr marL="171450" indent="-171450">
              <a:spcBef>
                <a:spcPct val="0"/>
              </a:spcBef>
              <a:buFont typeface="Arial" panose="020B0604020202020204" pitchFamily="34" charset="0"/>
              <a:buChar char="•"/>
            </a:pPr>
            <a:r>
              <a:rPr lang="en-GB" dirty="0" smtClean="0"/>
              <a:t>It underpins all professional judgements about supporting information</a:t>
            </a:r>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BDBC23-AE12-4F07-AC4F-DDDCD70E7CF1}" type="slidenum">
              <a:rPr lang="en-US"/>
              <a:pPr fontAlgn="base">
                <a:spcBef>
                  <a:spcPct val="0"/>
                </a:spcBef>
                <a:spcAft>
                  <a:spcPct val="0"/>
                </a:spcAft>
              </a:pPr>
              <a:t>44</a:t>
            </a:fld>
            <a:endParaRPr lang="en-US" dirty="0"/>
          </a:p>
        </p:txBody>
      </p:sp>
    </p:spTree>
    <p:extLst>
      <p:ext uri="{BB962C8B-B14F-4D97-AF65-F5344CB8AC3E}">
        <p14:creationId xmlns:p14="http://schemas.microsoft.com/office/powerpoint/2010/main" val="2834142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GMC document (pre-course reading) states: “The supporting information that you will need to bring to your appraisal will fall under four broad headings…” as above</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 key learning point for appraisers is that the GMC requirements are the absolute baseline for all doctors (and the ultimate indicators of</a:t>
            </a:r>
            <a:r>
              <a:rPr lang="en-GB" baseline="0" dirty="0" smtClean="0"/>
              <a:t> fitness to practise</a:t>
            </a:r>
            <a:r>
              <a:rPr lang="en-GB" dirty="0" smtClean="0"/>
              <a:t>)</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College and organisational requirements can be contractually enforced (and considered as indicators</a:t>
            </a:r>
            <a:r>
              <a:rPr lang="en-GB" baseline="0" dirty="0" smtClean="0"/>
              <a:t> of fitness for purpose) </a:t>
            </a:r>
            <a:endParaRPr lang="en-GB" dirty="0" smtClean="0"/>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As long as the four broad principles of supporting information (describes whole scope of work, demonstrates keeping up to date, demonstrates review of practice and feedback on practice) are covered and the six types of supporting information (next slide) are provided, it would be hard to justify a decision that a doctor could not revalidate (as a doctor) on the basis of their supporting information</a:t>
            </a:r>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C44B3D-2B90-4401-8F7C-67A6D087CCC6}" type="slidenum">
              <a:rPr lang="en-GB">
                <a:latin typeface="Arial" charset="0"/>
                <a:cs typeface="Arial" charset="0"/>
              </a:rPr>
              <a:pPr fontAlgn="base">
                <a:spcBef>
                  <a:spcPct val="0"/>
                </a:spcBef>
                <a:spcAft>
                  <a:spcPct val="0"/>
                </a:spcAft>
              </a:pPr>
              <a:t>45</a:t>
            </a:fld>
            <a:endParaRPr lang="en-GB" dirty="0">
              <a:latin typeface="Arial" charset="0"/>
              <a:cs typeface="Arial" charset="0"/>
            </a:endParaRPr>
          </a:p>
        </p:txBody>
      </p:sp>
    </p:spTree>
    <p:extLst>
      <p:ext uri="{BB962C8B-B14F-4D97-AF65-F5344CB8AC3E}">
        <p14:creationId xmlns:p14="http://schemas.microsoft.com/office/powerpoint/2010/main" val="3910224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GMC document (pre-course reading) states: ”There are six types of supporting information that you will be expected to provide and discuss at your appraisal at least once in each five-year cycle. They are…” as above</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 GMC also says: “The nature of the supporting information will reflect your particular specialist practice and your other professional roles. For example, an appropriate quality improvement activity will vary across different specialties and roles.” </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It is important that this is understood to ensure that doctors who have particular issues e.g. locums or doctors working in isolated practice can find appropriate ways to demonstrate their competence across all 12 attributes even if they are not able to do what a more mainstream doctor could or what their Royal</a:t>
            </a:r>
            <a:r>
              <a:rPr lang="en-GB" baseline="0" dirty="0" smtClean="0"/>
              <a:t> College or Faculty guidance says</a:t>
            </a:r>
            <a:endParaRPr lang="en-GB" dirty="0"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30B35C-7813-4BBC-960A-F043134D7DD4}" type="slidenum">
              <a:rPr lang="en-GB">
                <a:latin typeface="Arial" charset="0"/>
                <a:cs typeface="Arial" charset="0"/>
              </a:rPr>
              <a:pPr fontAlgn="base">
                <a:spcBef>
                  <a:spcPct val="0"/>
                </a:spcBef>
                <a:spcAft>
                  <a:spcPct val="0"/>
                </a:spcAft>
              </a:pPr>
              <a:t>46</a:t>
            </a:fld>
            <a:endParaRPr lang="en-GB" dirty="0">
              <a:latin typeface="Arial" charset="0"/>
              <a:cs typeface="Arial" charset="0"/>
            </a:endParaRPr>
          </a:p>
        </p:txBody>
      </p:sp>
    </p:spTree>
    <p:extLst>
      <p:ext uri="{BB962C8B-B14F-4D97-AF65-F5344CB8AC3E}">
        <p14:creationId xmlns:p14="http://schemas.microsoft.com/office/powerpoint/2010/main" val="4209365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Ask the group – ‘What issues might you come across when looking at a doctor’s appraisal evidence?’</a:t>
            </a:r>
          </a:p>
          <a:p>
            <a:endParaRPr lang="en-GB" dirty="0" smtClean="0"/>
          </a:p>
          <a:p>
            <a:pPr marL="171450" indent="-171450">
              <a:buFont typeface="Arial" panose="020B0604020202020204" pitchFamily="34" charset="0"/>
              <a:buChar char="•"/>
            </a:pPr>
            <a:r>
              <a:rPr lang="en-GB" dirty="0" smtClean="0"/>
              <a:t>Discuss how you might address these</a:t>
            </a:r>
            <a:r>
              <a:rPr lang="en-GB" baseline="0" dirty="0" smtClean="0"/>
              <a:t> issues in the group</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47</a:t>
            </a:fld>
            <a:endParaRPr lang="en-GB" dirty="0"/>
          </a:p>
        </p:txBody>
      </p:sp>
    </p:spTree>
    <p:extLst>
      <p:ext uri="{BB962C8B-B14F-4D97-AF65-F5344CB8AC3E}">
        <p14:creationId xmlns:p14="http://schemas.microsoft.com/office/powerpoint/2010/main" val="1929202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It is very important that the appraisal covers the whole of a doctor’s scope of work i.e. every role for which they use their medical qualification. Revalidation will be about actual roles performed now, not what was qualified for originally</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Think of a doctor as a Swiss Army Knife with lots of tools at their disposal that can be used for different purposes: doctors may use their medical qualifications for lots of different functions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New appraisers should be reminded that appraisal will be a new part of their scope of work</a:t>
            </a:r>
          </a:p>
          <a:p>
            <a:pPr fontAlgn="auto">
              <a:spcBef>
                <a:spcPct val="0"/>
              </a:spcBef>
              <a:spcAft>
                <a:spcPts val="0"/>
              </a:spcAft>
              <a:defRPr/>
            </a:pPr>
            <a:endParaRPr lang="en-GB"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1D244E-F548-40E3-A8EF-1BACD6366E62}" type="slidenum">
              <a:rPr lang="en-US">
                <a:cs typeface="Arial" charset="0"/>
              </a:rPr>
              <a:pPr fontAlgn="base">
                <a:spcBef>
                  <a:spcPct val="0"/>
                </a:spcBef>
                <a:spcAft>
                  <a:spcPct val="0"/>
                </a:spcAft>
              </a:pPr>
              <a:t>48</a:t>
            </a:fld>
            <a:endParaRPr lang="en-US" dirty="0">
              <a:cs typeface="Arial" charset="0"/>
            </a:endParaRPr>
          </a:p>
        </p:txBody>
      </p:sp>
    </p:spTree>
    <p:extLst>
      <p:ext uri="{BB962C8B-B14F-4D97-AF65-F5344CB8AC3E}">
        <p14:creationId xmlns:p14="http://schemas.microsoft.com/office/powerpoint/2010/main" val="3601168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49</a:t>
            </a:fld>
            <a:endParaRPr lang="en-GB" dirty="0"/>
          </a:p>
        </p:txBody>
      </p:sp>
    </p:spTree>
    <p:extLst>
      <p:ext uri="{BB962C8B-B14F-4D97-AF65-F5344CB8AC3E}">
        <p14:creationId xmlns:p14="http://schemas.microsoft.com/office/powerpoint/2010/main" val="8398134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Small group work:</a:t>
            </a:r>
          </a:p>
          <a:p>
            <a:pPr marL="0" indent="0">
              <a:buFont typeface="Arial" panose="020B0604020202020204" pitchFamily="34" charset="0"/>
              <a:buNone/>
            </a:pPr>
            <a:endParaRPr lang="en-GB" dirty="0" smtClean="0"/>
          </a:p>
          <a:p>
            <a:pPr marL="628650" lvl="1" indent="-171450">
              <a:buFont typeface="Arial" panose="020B0604020202020204" pitchFamily="34" charset="0"/>
              <a:buChar char="•"/>
            </a:pPr>
            <a:r>
              <a:rPr lang="en-GB" dirty="0" smtClean="0"/>
              <a:t>Spend 15 minutes considering these questions:</a:t>
            </a:r>
          </a:p>
          <a:p>
            <a:pPr marL="171450" indent="-171450">
              <a:buFont typeface="Arial" panose="020B0604020202020204" pitchFamily="34" charset="0"/>
              <a:buChar char="•"/>
            </a:pPr>
            <a:endParaRPr lang="en-GB" dirty="0" smtClean="0"/>
          </a:p>
          <a:p>
            <a:pPr marL="1085850" lvl="2" indent="-171450">
              <a:buFont typeface="Arial" panose="020B0604020202020204" pitchFamily="34" charset="0"/>
              <a:buChar char="•"/>
            </a:pPr>
            <a:r>
              <a:rPr lang="en-GB" baseline="0" dirty="0" smtClean="0"/>
              <a:t>Good leadership may result in a culture of learning and development which will feed into appraisal</a:t>
            </a:r>
          </a:p>
          <a:p>
            <a:pPr marL="1085850" lvl="2" indent="-171450">
              <a:buFont typeface="Arial" panose="020B0604020202020204" pitchFamily="34" charset="0"/>
              <a:buChar char="•"/>
            </a:pPr>
            <a:endParaRPr lang="en-GB" dirty="0" smtClean="0"/>
          </a:p>
          <a:p>
            <a:pPr marL="1085850" lvl="2" indent="-171450">
              <a:buFont typeface="Arial" panose="020B0604020202020204" pitchFamily="34" charset="0"/>
              <a:buChar char="•"/>
            </a:pPr>
            <a:r>
              <a:rPr lang="en-GB" dirty="0" smtClean="0"/>
              <a:t>Consider ways designated bodies might use systems to gather SEAs/SUIs, audits, complaints, compliments, performance and prescribing data in</a:t>
            </a:r>
            <a:r>
              <a:rPr lang="en-GB" baseline="0" dirty="0" smtClean="0"/>
              <a:t> a way that can be used by doctors in their personal appraisals</a:t>
            </a:r>
          </a:p>
          <a:p>
            <a:pPr marL="1085850" lvl="2" indent="-171450">
              <a:buFont typeface="Arial" panose="020B0604020202020204" pitchFamily="34" charset="0"/>
              <a:buChar char="•"/>
            </a:pPr>
            <a:endParaRPr lang="en-GB" baseline="0" dirty="0" smtClean="0"/>
          </a:p>
          <a:p>
            <a:pPr marL="1085850" lvl="2" indent="-171450">
              <a:buFont typeface="Arial" panose="020B0604020202020204" pitchFamily="34" charset="0"/>
              <a:buChar char="•"/>
            </a:pPr>
            <a:r>
              <a:rPr lang="en-GB" baseline="0" dirty="0" smtClean="0"/>
              <a:t>A doctor should include a statement about their full scope of work as well as CPD relating to each role within their appraisal portfolio. The PDP should also reflect their scope of work</a:t>
            </a:r>
            <a:endParaRPr lang="en-GB" dirty="0" smtClean="0"/>
          </a:p>
          <a:p>
            <a:pPr marL="628650" lvl="1" indent="-171450">
              <a:buFont typeface="Arial" panose="020B0604020202020204" pitchFamily="34" charset="0"/>
              <a:buChar char="•"/>
            </a:pPr>
            <a:endParaRPr lang="en-GB" dirty="0" smtClean="0"/>
          </a:p>
          <a:p>
            <a:pPr marL="628650" lvl="1" indent="-171450">
              <a:buFont typeface="Arial" panose="020B0604020202020204" pitchFamily="34" charset="0"/>
              <a:buChar char="•"/>
            </a:pPr>
            <a:r>
              <a:rPr lang="en-GB" dirty="0" smtClean="0"/>
              <a:t>Look</a:t>
            </a:r>
            <a:r>
              <a:rPr lang="en-GB" baseline="0" dirty="0" smtClean="0"/>
              <a:t> at handout ‘supporting information audit’ – this could be given towards the end of the small group discussion</a:t>
            </a:r>
          </a:p>
          <a:p>
            <a:pPr marL="628650" lvl="1" indent="-171450">
              <a:buFont typeface="Arial" panose="020B0604020202020204" pitchFamily="34" charset="0"/>
              <a:buChar char="•"/>
            </a:pPr>
            <a:endParaRPr lang="en-GB" baseline="0" dirty="0" smtClean="0"/>
          </a:p>
          <a:p>
            <a:pPr marL="628650" lvl="1" indent="-171450">
              <a:buFont typeface="Arial" panose="020B0604020202020204" pitchFamily="34" charset="0"/>
              <a:buChar char="•"/>
            </a:pPr>
            <a:r>
              <a:rPr lang="en-GB" baseline="0" dirty="0" smtClean="0"/>
              <a:t>Feedback to the large group – if time</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50</a:t>
            </a:fld>
            <a:endParaRPr lang="en-GB" dirty="0"/>
          </a:p>
        </p:txBody>
      </p:sp>
    </p:spTree>
    <p:extLst>
      <p:ext uri="{BB962C8B-B14F-4D97-AF65-F5344CB8AC3E}">
        <p14:creationId xmlns:p14="http://schemas.microsoft.com/office/powerpoint/2010/main" val="2224554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CPD – learning</a:t>
            </a:r>
            <a:r>
              <a:rPr lang="en-GB" baseline="0" dirty="0" smtClean="0"/>
              <a:t> activity relevant to doctor’s scope of work</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51</a:t>
            </a:fld>
            <a:endParaRPr lang="en-GB" dirty="0"/>
          </a:p>
        </p:txBody>
      </p:sp>
    </p:spTree>
    <p:extLst>
      <p:ext uri="{BB962C8B-B14F-4D97-AF65-F5344CB8AC3E}">
        <p14:creationId xmlns:p14="http://schemas.microsoft.com/office/powerpoint/2010/main" val="356234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GB" dirty="0" smtClean="0"/>
              <a:t>Remember to check at the end of the event that the delegates feel these</a:t>
            </a:r>
            <a:r>
              <a:rPr lang="en-GB" baseline="0" dirty="0" smtClean="0"/>
              <a:t> aims and objectives have been reached</a:t>
            </a:r>
            <a:endParaRPr lang="en-GB" dirty="0" smtClean="0"/>
          </a:p>
          <a:p>
            <a:pPr marL="0" marR="0" indent="0" algn="l" defTabSz="914400" rtl="0" eaLnBrk="1" fontAlgn="auto" latinLnBrk="0" hangingPunct="1">
              <a:lnSpc>
                <a:spcPct val="100000"/>
              </a:lnSpc>
              <a:spcBef>
                <a:spcPct val="0"/>
              </a:spcBef>
              <a:spcAft>
                <a:spcPts val="0"/>
              </a:spcAft>
              <a:buClrTx/>
              <a:buSzTx/>
              <a:buFont typeface="Arial" pitchFamily="34" charset="0"/>
              <a:buNone/>
              <a:tabLst/>
              <a:defRPr/>
            </a:pPr>
            <a:endParaRPr lang="en-GB" dirty="0" smtClean="0"/>
          </a:p>
          <a:p>
            <a:pPr marL="171450" indent="-171450" fontAlgn="auto">
              <a:spcBef>
                <a:spcPct val="0"/>
              </a:spcBef>
              <a:spcAft>
                <a:spcPts val="0"/>
              </a:spcAft>
              <a:buFont typeface="Arial" pitchFamily="34" charset="0"/>
              <a:buChar char="•"/>
              <a:defRPr/>
            </a:pPr>
            <a:r>
              <a:rPr lang="en-GB" dirty="0" smtClean="0">
                <a:effectLst>
                  <a:outerShdw blurRad="38100" dist="38100" dir="2700000" algn="tl">
                    <a:srgbClr val="C0C0C0"/>
                  </a:outerShdw>
                </a:effectLst>
                <a:ea typeface="ＭＳ Ｐゴシック" pitchFamily="-110" charset="-128"/>
              </a:rPr>
              <a:t>It is important to emphasise that these two days have a summative element. Delegates will get verbal and written feedback on their performance and facilitators will make a recommendation that they are (or are not) suitable for appointment as an appraiser at this time, based on whether they have been able to demonstrate key skills</a:t>
            </a:r>
          </a:p>
          <a:p>
            <a:pPr fontAlgn="auto">
              <a:spcBef>
                <a:spcPct val="0"/>
              </a:spcBef>
              <a:spcAft>
                <a:spcPts val="0"/>
              </a:spcAft>
              <a:buFont typeface="Arial" pitchFamily="34" charset="0"/>
              <a:buNone/>
              <a:defRPr/>
            </a:pPr>
            <a:endParaRPr lang="en-GB" dirty="0" smtClean="0">
              <a:effectLst>
                <a:outerShdw blurRad="38100" dist="38100" dir="2700000" algn="tl">
                  <a:srgbClr val="C0C0C0"/>
                </a:outerShdw>
              </a:effectLst>
              <a:ea typeface="ＭＳ Ｐゴシック" pitchFamily="-110" charset="-128"/>
            </a:endParaRPr>
          </a:p>
          <a:p>
            <a:pPr marL="171450" indent="-171450" fontAlgn="auto">
              <a:spcBef>
                <a:spcPct val="0"/>
              </a:spcBef>
              <a:spcAft>
                <a:spcPts val="0"/>
              </a:spcAft>
              <a:buFont typeface="Arial" pitchFamily="34" charset="0"/>
              <a:buChar char="•"/>
              <a:defRPr/>
            </a:pPr>
            <a:r>
              <a:rPr lang="en-GB" dirty="0" smtClean="0">
                <a:effectLst>
                  <a:outerShdw blurRad="38100" dist="38100" dir="2700000" algn="tl">
                    <a:srgbClr val="C0C0C0"/>
                  </a:outerShdw>
                </a:effectLst>
                <a:ea typeface="ＭＳ Ｐゴシック" pitchFamily="-110" charset="-128"/>
              </a:rPr>
              <a:t>The feedback has a formative basis: the aim is to help improve skills throughout the course and to give every opportunity to demonstrate the core competencies being assessed</a:t>
            </a:r>
          </a:p>
          <a:p>
            <a:pPr marL="171450" indent="-171450" fontAlgn="auto">
              <a:spcBef>
                <a:spcPct val="0"/>
              </a:spcBef>
              <a:spcAft>
                <a:spcPts val="0"/>
              </a:spcAft>
              <a:buFont typeface="Arial" pitchFamily="34" charset="0"/>
              <a:buChar char="•"/>
              <a:defRPr/>
            </a:pPr>
            <a:endParaRPr lang="en-GB" dirty="0" smtClean="0">
              <a:effectLst>
                <a:outerShdw blurRad="38100" dist="38100" dir="2700000" algn="tl">
                  <a:srgbClr val="C0C0C0"/>
                </a:outerShdw>
              </a:effectLst>
              <a:ea typeface="ＭＳ Ｐゴシック" pitchFamily="-110" charset="-128"/>
            </a:endParaRPr>
          </a:p>
          <a:p>
            <a:pPr marL="171450" indent="-171450" fontAlgn="auto">
              <a:spcBef>
                <a:spcPct val="0"/>
              </a:spcBef>
              <a:spcAft>
                <a:spcPts val="0"/>
              </a:spcAft>
              <a:buFont typeface="Arial" pitchFamily="34" charset="0"/>
              <a:buChar char="•"/>
              <a:defRPr/>
            </a:pPr>
            <a:r>
              <a:rPr lang="en-GB" dirty="0" smtClean="0">
                <a:effectLst>
                  <a:outerShdw blurRad="38100" dist="38100" dir="2700000" algn="tl">
                    <a:srgbClr val="C0C0C0"/>
                  </a:outerShdw>
                </a:effectLst>
                <a:ea typeface="ＭＳ Ｐゴシック" pitchFamily="-110" charset="-128"/>
              </a:rPr>
              <a:t>“Passing” this training by demonstrating all the competencies assessed</a:t>
            </a:r>
            <a:r>
              <a:rPr lang="en-GB" baseline="0" dirty="0" smtClean="0">
                <a:effectLst>
                  <a:outerShdw blurRad="38100" dist="38100" dir="2700000" algn="tl">
                    <a:srgbClr val="C0C0C0"/>
                  </a:outerShdw>
                </a:effectLst>
                <a:ea typeface="ＭＳ Ｐゴシック" pitchFamily="-110" charset="-128"/>
              </a:rPr>
              <a:t> </a:t>
            </a:r>
            <a:r>
              <a:rPr lang="en-GB" dirty="0" smtClean="0">
                <a:effectLst>
                  <a:outerShdw blurRad="38100" dist="38100" dir="2700000" algn="tl">
                    <a:srgbClr val="C0C0C0"/>
                  </a:outerShdw>
                </a:effectLst>
                <a:ea typeface="ＭＳ Ｐゴシック" pitchFamily="-110" charset="-128"/>
              </a:rPr>
              <a:t>does NOT guarantee an appraisal job; in many organisations it will still be dependent on what is available and on interview</a:t>
            </a:r>
            <a:endParaRPr lang="en-GB" dirty="0" smtClean="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5</a:t>
            </a:fld>
            <a:endParaRPr lang="en-US" dirty="0"/>
          </a:p>
        </p:txBody>
      </p:sp>
    </p:spTree>
    <p:extLst>
      <p:ext uri="{BB962C8B-B14F-4D97-AF65-F5344CB8AC3E}">
        <p14:creationId xmlns:p14="http://schemas.microsoft.com/office/powerpoint/2010/main" val="1697579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0"/>
              </a:spcBef>
              <a:spcAft>
                <a:spcPts val="0"/>
              </a:spcAft>
              <a:buFont typeface="Arial" pitchFamily="34" charset="0"/>
              <a:buNone/>
              <a:defRPr/>
            </a:pPr>
            <a:r>
              <a:rPr lang="en-US" dirty="0" smtClean="0"/>
              <a:t>The quote is from: </a:t>
            </a:r>
            <a:r>
              <a:rPr lang="en-US" i="1" dirty="0" smtClean="0"/>
              <a:t>Supporting Information for appraisal and revalidation </a:t>
            </a:r>
            <a:r>
              <a:rPr lang="en-US" dirty="0" smtClean="0"/>
              <a:t>(GMC, 2012)</a:t>
            </a:r>
          </a:p>
          <a:p>
            <a:pPr fontAlgn="auto">
              <a:spcBef>
                <a:spcPct val="0"/>
              </a:spcBef>
              <a:spcAft>
                <a:spcPts val="0"/>
              </a:spcAft>
              <a:buFont typeface="Arial" pitchFamily="34" charset="0"/>
              <a:buNone/>
              <a:defRPr/>
            </a:pPr>
            <a:endParaRPr lang="en-US" i="1" dirty="0" smtClean="0"/>
          </a:p>
          <a:p>
            <a:pPr marL="171450" indent="-171450" fontAlgn="auto">
              <a:spcBef>
                <a:spcPct val="0"/>
              </a:spcBef>
              <a:spcAft>
                <a:spcPts val="0"/>
              </a:spcAft>
              <a:buFont typeface="Arial" pitchFamily="34" charset="0"/>
              <a:buChar char="•"/>
              <a:defRPr/>
            </a:pPr>
            <a:r>
              <a:rPr lang="en-GB" dirty="0" smtClean="0"/>
              <a:t>Useful stem questions on CPD</a:t>
            </a:r>
          </a:p>
          <a:p>
            <a:pPr marL="171450" indent="-171450" fontAlgn="auto">
              <a:spcBef>
                <a:spcPct val="0"/>
              </a:spcBef>
              <a:spcAft>
                <a:spcPts val="0"/>
              </a:spcAft>
              <a:buFont typeface="Arial" pitchFamily="34" charset="0"/>
              <a:buChar char="•"/>
              <a:defRPr/>
            </a:pPr>
            <a:endParaRPr lang="en-GB" b="1" dirty="0" smtClean="0"/>
          </a:p>
          <a:p>
            <a:pPr marL="171450" indent="-171450" fontAlgn="auto">
              <a:spcBef>
                <a:spcPct val="0"/>
              </a:spcBef>
              <a:spcAft>
                <a:spcPts val="0"/>
              </a:spcAft>
              <a:buFont typeface="Arial" pitchFamily="34" charset="0"/>
              <a:buChar char="•"/>
              <a:defRPr/>
            </a:pPr>
            <a:r>
              <a:rPr lang="en-GB" dirty="0" smtClean="0"/>
              <a:t>CPD should focus on outcomes or outputs rather than on inputs and a time-served approach. You should evaluate what you have learned and understood from your CPD activity and how it may impact on and improve your performance. (GMC Supporting information…)</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It should be needs-based</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It should be influenced by participation in clinical governance</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Lessons learned, encouraging excellence and identifying examples of good practice can easily be introduced when considering CPD</a:t>
            </a:r>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B1AF75-54D3-4200-8635-F03DA8D2099E}" type="slidenum">
              <a:rPr lang="en-US">
                <a:cs typeface="Arial" charset="0"/>
              </a:rPr>
              <a:pPr fontAlgn="base">
                <a:spcBef>
                  <a:spcPct val="0"/>
                </a:spcBef>
                <a:spcAft>
                  <a:spcPct val="0"/>
                </a:spcAft>
              </a:pPr>
              <a:t>52</a:t>
            </a:fld>
            <a:endParaRPr lang="en-US" dirty="0">
              <a:cs typeface="Arial" charset="0"/>
            </a:endParaRPr>
          </a:p>
        </p:txBody>
      </p:sp>
    </p:spTree>
    <p:extLst>
      <p:ext uri="{BB962C8B-B14F-4D97-AF65-F5344CB8AC3E}">
        <p14:creationId xmlns:p14="http://schemas.microsoft.com/office/powerpoint/2010/main" val="382808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54</a:t>
            </a:fld>
            <a:endParaRPr lang="en-GB" dirty="0"/>
          </a:p>
        </p:txBody>
      </p:sp>
    </p:spTree>
    <p:extLst>
      <p:ext uri="{BB962C8B-B14F-4D97-AF65-F5344CB8AC3E}">
        <p14:creationId xmlns:p14="http://schemas.microsoft.com/office/powerpoint/2010/main" val="2438988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55</a:t>
            </a:fld>
            <a:endParaRPr lang="en-GB" dirty="0"/>
          </a:p>
        </p:txBody>
      </p:sp>
    </p:spTree>
    <p:extLst>
      <p:ext uri="{BB962C8B-B14F-4D97-AF65-F5344CB8AC3E}">
        <p14:creationId xmlns:p14="http://schemas.microsoft.com/office/powerpoint/2010/main" val="34641979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Attendance at a CPD event does not necessarily imply learning has taken place – what impact has it had?</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The GMC statement on reflection emphasises that the skill to be demonstrated in the revalidation portfolio is reflection: </a:t>
            </a:r>
            <a:r>
              <a:rPr lang="en-GB" dirty="0" smtClean="0"/>
              <a:t>“</a:t>
            </a:r>
            <a:r>
              <a:rPr lang="en-GB" i="1" dirty="0" smtClean="0"/>
              <a:t>Good Medical Practice </a:t>
            </a:r>
            <a:r>
              <a:rPr lang="en-GB" dirty="0" smtClean="0"/>
              <a:t>requires you to </a:t>
            </a:r>
            <a:r>
              <a:rPr lang="en-GB" i="1" dirty="0" smtClean="0"/>
              <a:t>reflect</a:t>
            </a:r>
            <a:r>
              <a:rPr lang="en-GB" dirty="0" smtClean="0"/>
              <a:t> on your practice and whether you are working to the relevant standards” (</a:t>
            </a:r>
            <a:r>
              <a:rPr lang="en-GB" sz="1100" i="1" dirty="0" smtClean="0"/>
              <a:t>Supporting information for appraisal and revalidation,  </a:t>
            </a:r>
            <a:r>
              <a:rPr lang="en-GB" sz="1100" dirty="0" smtClean="0"/>
              <a:t>GMC, 2012)</a:t>
            </a:r>
          </a:p>
          <a:p>
            <a:pPr marL="171450" indent="-171450" fontAlgn="auto">
              <a:spcBef>
                <a:spcPct val="0"/>
              </a:spcBef>
              <a:spcAft>
                <a:spcPts val="0"/>
              </a:spcAft>
              <a:buFont typeface="Arial" pitchFamily="34" charset="0"/>
              <a:buChar char="•"/>
              <a:defRPr/>
            </a:pPr>
            <a:endParaRPr lang="en-GB" sz="1100" dirty="0" smtClean="0"/>
          </a:p>
          <a:p>
            <a:pPr marL="171450" indent="-171450" fontAlgn="auto">
              <a:spcBef>
                <a:spcPct val="0"/>
              </a:spcBef>
              <a:spcAft>
                <a:spcPts val="0"/>
              </a:spcAft>
              <a:buFont typeface="Arial" pitchFamily="34" charset="0"/>
              <a:buChar char="•"/>
              <a:defRPr/>
            </a:pPr>
            <a:r>
              <a:rPr lang="en-GB" dirty="0" smtClean="0"/>
              <a:t>The GMC requires a reflection on impact in terms of lessons learned and demonstration of change as a result </a:t>
            </a:r>
            <a:endParaRPr lang="en-GB" sz="1100" dirty="0" smtClean="0"/>
          </a:p>
          <a:p>
            <a:pPr fontAlgn="auto">
              <a:spcBef>
                <a:spcPct val="0"/>
              </a:spcBef>
              <a:spcAft>
                <a:spcPts val="0"/>
              </a:spcAft>
              <a:buFont typeface="Arial" pitchFamily="34" charset="0"/>
              <a:buNone/>
              <a:defRPr/>
            </a:pPr>
            <a:endParaRPr lang="en-GB" sz="1100" dirty="0" smtClean="0"/>
          </a:p>
          <a:p>
            <a:pPr marL="171450" indent="-171450" fontAlgn="auto">
              <a:spcBef>
                <a:spcPct val="0"/>
              </a:spcBef>
              <a:spcAft>
                <a:spcPts val="0"/>
              </a:spcAft>
              <a:buFont typeface="Arial" pitchFamily="34" charset="0"/>
              <a:buChar char="•"/>
              <a:defRPr/>
            </a:pPr>
            <a:r>
              <a:rPr lang="en-GB" sz="1100" dirty="0" smtClean="0"/>
              <a:t>Impact is demonstrated through the reflective note that the doctor makes about the learning event (e.g. date, title, hours spent, what you learned, further actions, who you shared it with and what the impact was) or in the appraisal discussion</a:t>
            </a:r>
            <a:endParaRPr lang="en-US" dirty="0" smtClean="0"/>
          </a:p>
        </p:txBody>
      </p:sp>
    </p:spTree>
    <p:extLst>
      <p:ext uri="{BB962C8B-B14F-4D97-AF65-F5344CB8AC3E}">
        <p14:creationId xmlns:p14="http://schemas.microsoft.com/office/powerpoint/2010/main" val="3318311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0"/>
              </a:spcBef>
              <a:spcAft>
                <a:spcPts val="0"/>
              </a:spcAft>
              <a:buFont typeface="Arial" pitchFamily="34" charset="0"/>
              <a:buNone/>
              <a:defRPr/>
            </a:pPr>
            <a:r>
              <a:rPr lang="en-US" dirty="0" smtClean="0"/>
              <a:t>The quote is from: </a:t>
            </a:r>
            <a:r>
              <a:rPr lang="en-US" i="1" dirty="0" smtClean="0"/>
              <a:t>Supporting Information for appraisal and revalidation </a:t>
            </a:r>
            <a:r>
              <a:rPr lang="en-US" dirty="0" smtClean="0"/>
              <a:t>(GMC, 2012)</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Discussing the QIA will involve the doctor demonstrating that they have actively participated in a QIA or clinical audit relevant to their work, evaluated and reflected on the results, taken appropriate action in response to the results and closed the loop through repeat of the activity or re-audit</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While individual colleges and faculties may require a particular type of QIA, the GMC does not, and doctors in unusual situations are encouraged to find innovative ways of demonstrating that they reflect upon what they actually do in practise</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 appraiser is expected to exercise professional judgement about the appropriateness of the supporting information in this area, as in all others</a:t>
            </a:r>
          </a:p>
          <a:p>
            <a:pPr marL="0" indent="0" fontAlgn="auto">
              <a:spcBef>
                <a:spcPct val="0"/>
              </a:spcBef>
              <a:spcAft>
                <a:spcPts val="0"/>
              </a:spcAft>
              <a:buFont typeface="Arial" pitchFamily="34" charset="0"/>
              <a:buNone/>
              <a:defRPr/>
            </a:pPr>
            <a:endParaRPr lang="en-GB" dirty="0" smtClean="0"/>
          </a:p>
          <a:p>
            <a:pPr marL="0" indent="0"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Encourage the appraisers to comment on</a:t>
            </a:r>
            <a:r>
              <a:rPr lang="en-GB" baseline="0" dirty="0" smtClean="0"/>
              <a:t> the quality of supporting information e.g. relating to an audit – was it a</a:t>
            </a:r>
            <a:r>
              <a:rPr lang="en-GB" altLang="en-US" dirty="0" smtClean="0"/>
              <a:t> full audit cycle with measurement of performance against formal standards [e.g. NICE guidance] with 2 sets of data collection?</a:t>
            </a:r>
            <a:r>
              <a:rPr lang="en-GB" altLang="en-US" baseline="0" dirty="0" smtClean="0"/>
              <a:t> </a:t>
            </a:r>
            <a:endParaRPr lang="en-GB" altLang="en-US" sz="2400" dirty="0"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F29C6C-8E3F-4305-B51F-682D850F669D}" type="slidenum">
              <a:rPr lang="en-US">
                <a:cs typeface="Arial" charset="0"/>
              </a:rPr>
              <a:pPr fontAlgn="base">
                <a:spcBef>
                  <a:spcPct val="0"/>
                </a:spcBef>
                <a:spcAft>
                  <a:spcPct val="0"/>
                </a:spcAft>
              </a:pPr>
              <a:t>57</a:t>
            </a:fld>
            <a:endParaRPr lang="en-US" dirty="0">
              <a:cs typeface="Arial" charset="0"/>
            </a:endParaRPr>
          </a:p>
        </p:txBody>
      </p:sp>
    </p:spTree>
    <p:extLst>
      <p:ext uri="{BB962C8B-B14F-4D97-AF65-F5344CB8AC3E}">
        <p14:creationId xmlns:p14="http://schemas.microsoft.com/office/powerpoint/2010/main" val="14732952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59</a:t>
            </a:fld>
            <a:endParaRPr lang="en-GB" dirty="0"/>
          </a:p>
        </p:txBody>
      </p:sp>
    </p:spTree>
    <p:extLst>
      <p:ext uri="{BB962C8B-B14F-4D97-AF65-F5344CB8AC3E}">
        <p14:creationId xmlns:p14="http://schemas.microsoft.com/office/powerpoint/2010/main" val="19065052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ts val="0"/>
              </a:spcBef>
              <a:spcAft>
                <a:spcPts val="0"/>
              </a:spcAft>
              <a:buFont typeface="Arial" pitchFamily="34" charset="0"/>
              <a:buChar char="•"/>
              <a:defRPr/>
            </a:pPr>
            <a:r>
              <a:rPr lang="en-US" b="1" baseline="0" dirty="0" smtClean="0"/>
              <a:t>Secondary care doctors aspire to have no SUIs. General practice SEAs are seen more like case reviews or learning events to go in section 8 not section 9 of the MAG</a:t>
            </a:r>
            <a:br>
              <a:rPr lang="en-US" b="1" baseline="0" dirty="0" smtClean="0"/>
            </a:br>
            <a:endParaRPr lang="en-US" dirty="0" smtClean="0"/>
          </a:p>
          <a:p>
            <a:pPr marL="171450" indent="-171450" fontAlgn="auto">
              <a:spcBef>
                <a:spcPts val="0"/>
              </a:spcBef>
              <a:spcAft>
                <a:spcPts val="0"/>
              </a:spcAft>
              <a:buFont typeface="Arial" pitchFamily="34" charset="0"/>
              <a:buChar char="•"/>
              <a:defRPr/>
            </a:pPr>
            <a:r>
              <a:rPr lang="en-US" dirty="0" smtClean="0"/>
              <a:t>The quote is from: </a:t>
            </a:r>
            <a:r>
              <a:rPr lang="en-US" i="1" dirty="0" smtClean="0"/>
              <a:t>Supporting Information for appraisal and revalidation </a:t>
            </a:r>
            <a:r>
              <a:rPr lang="en-US" dirty="0" smtClean="0"/>
              <a:t>(GMC, 2012)</a:t>
            </a:r>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r>
              <a:rPr lang="en-GB" dirty="0" smtClean="0"/>
              <a:t>The GMC states that a significant event (also known as an untoward, critical or patient safety incident) is any unintended or unexpected event, which could or did lead to harm of one or more patients. This includes incidents which did not cause harm but could have done, or where the event should have been prevented</a:t>
            </a:r>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r>
              <a:rPr lang="en-GB" dirty="0" smtClean="0"/>
              <a:t>Further guidance on significant events as supporting information is available from the GMC and from the National Patient Safety Agency. Please also ensure you are familiar with your organisation's local processes and agreed thresholds for recording incidents</a:t>
            </a:r>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r>
              <a:rPr lang="en-GB" dirty="0" smtClean="0"/>
              <a:t>All significant events involving you should be discussed at appraisal or a statement made that there have been none </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In primary care in particular, significant event audit has evolved as an important tool in improving practice. Where these have been undertaken and don’t meet the GMC definition above, they should be included as supporting information for quality improvement activity</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Please note:</a:t>
            </a:r>
          </a:p>
          <a:p>
            <a:pPr marL="628650" lvl="1" indent="-171450" fontAlgn="auto">
              <a:spcBef>
                <a:spcPct val="0"/>
              </a:spcBef>
              <a:spcAft>
                <a:spcPts val="0"/>
              </a:spcAft>
              <a:buFont typeface="Arial" pitchFamily="34" charset="0"/>
              <a:buChar char="•"/>
              <a:defRPr/>
            </a:pPr>
            <a:r>
              <a:rPr lang="en-GB" dirty="0" smtClean="0"/>
              <a:t>You can submit SEAs that you were not directly involved in if you personally reflect on them and show learning</a:t>
            </a:r>
          </a:p>
          <a:p>
            <a:pPr marL="628650" lvl="1" indent="-171450" fontAlgn="auto">
              <a:spcBef>
                <a:spcPct val="0"/>
              </a:spcBef>
              <a:spcAft>
                <a:spcPts val="0"/>
              </a:spcAft>
              <a:buFont typeface="Arial" pitchFamily="34" charset="0"/>
              <a:buChar char="•"/>
              <a:defRPr/>
            </a:pPr>
            <a:r>
              <a:rPr lang="en-GB" dirty="0" smtClean="0"/>
              <a:t>You do not need to list any significant events where your only involvement was in the investigation unless that is an important part of your scope of work</a:t>
            </a:r>
          </a:p>
          <a:p>
            <a:pPr marL="628650" lvl="1" indent="-171450" fontAlgn="auto">
              <a:spcBef>
                <a:spcPct val="0"/>
              </a:spcBef>
              <a:spcAft>
                <a:spcPts val="0"/>
              </a:spcAft>
              <a:buFont typeface="Arial" pitchFamily="34" charset="0"/>
              <a:buChar char="•"/>
              <a:defRPr/>
            </a:pPr>
            <a:r>
              <a:rPr lang="en-GB" dirty="0" smtClean="0"/>
              <a:t>It is not the appraiser's role to conduct investigations into serious events. Organisational clinical governance systems and other management processes are put in place to deal with these situations</a:t>
            </a:r>
          </a:p>
          <a:p>
            <a:pPr marL="628650" lvl="1" indent="-171450" fontAlgn="auto">
              <a:spcBef>
                <a:spcPct val="0"/>
              </a:spcBef>
              <a:spcAft>
                <a:spcPts val="0"/>
              </a:spcAft>
              <a:buFont typeface="Arial" pitchFamily="34" charset="0"/>
              <a:buChar char="•"/>
              <a:defRPr/>
            </a:pPr>
            <a:r>
              <a:rPr lang="en-GB" dirty="0" smtClean="0"/>
              <a:t>Please ensure you are familiar with your organisation's local processes and agreed thresholds for recording significant events</a:t>
            </a:r>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E71BAD-965B-44DE-A76B-7D4144EB1892}" type="slidenum">
              <a:rPr lang="en-GB">
                <a:latin typeface="Arial" charset="0"/>
                <a:cs typeface="Arial" charset="0"/>
              </a:rPr>
              <a:pPr fontAlgn="base">
                <a:spcBef>
                  <a:spcPct val="0"/>
                </a:spcBef>
                <a:spcAft>
                  <a:spcPct val="0"/>
                </a:spcAft>
              </a:pPr>
              <a:t>60</a:t>
            </a:fld>
            <a:endParaRPr lang="en-GB" dirty="0">
              <a:latin typeface="Arial" charset="0"/>
              <a:cs typeface="Arial" charset="0"/>
            </a:endParaRPr>
          </a:p>
        </p:txBody>
      </p:sp>
    </p:spTree>
    <p:extLst>
      <p:ext uri="{BB962C8B-B14F-4D97-AF65-F5344CB8AC3E}">
        <p14:creationId xmlns:p14="http://schemas.microsoft.com/office/powerpoint/2010/main" val="2866011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Feedback is a particularly useful tool to look at behaviours, teamwork, professionalism, communication and interpersonal skills</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The quote is from: GMC </a:t>
            </a:r>
            <a:r>
              <a:rPr lang="en-US" i="1" dirty="0" smtClean="0"/>
              <a:t>Supporting Information for appraisal and revalidation </a:t>
            </a:r>
            <a:r>
              <a:rPr lang="en-US" dirty="0" smtClean="0"/>
              <a:t>(GMC, 2012)</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Normally the requirement is for reflection on one formal set of colleague and patient feedback to be included in appraisal per revalidation cycle. If the results</a:t>
            </a:r>
            <a:r>
              <a:rPr lang="en-US" baseline="0" dirty="0" smtClean="0"/>
              <a:t> are poor, it is suggested that the feedback surveys are repeated after making an action plan and implementing changes in order to demonstrate improvement</a:t>
            </a:r>
            <a:endParaRPr lang="en-US" dirty="0" smtClean="0"/>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The feedback must: </a:t>
            </a:r>
          </a:p>
          <a:p>
            <a:pPr marL="628650" lvl="1" indent="-171450" fontAlgn="auto">
              <a:spcBef>
                <a:spcPct val="0"/>
              </a:spcBef>
              <a:spcAft>
                <a:spcPts val="0"/>
              </a:spcAft>
              <a:buFont typeface="Arial" pitchFamily="34" charset="0"/>
              <a:buChar char="•"/>
              <a:defRPr/>
            </a:pPr>
            <a:r>
              <a:rPr lang="en-US" dirty="0" smtClean="0"/>
              <a:t>cover the current scope of work</a:t>
            </a:r>
          </a:p>
          <a:p>
            <a:pPr marL="628650" lvl="1" indent="-171450" fontAlgn="auto">
              <a:spcBef>
                <a:spcPct val="0"/>
              </a:spcBef>
              <a:spcAft>
                <a:spcPts val="0"/>
              </a:spcAft>
              <a:buFont typeface="Arial" pitchFamily="34" charset="0"/>
              <a:buChar char="•"/>
              <a:defRPr/>
            </a:pPr>
            <a:r>
              <a:rPr lang="en-US" dirty="0" smtClean="0"/>
              <a:t>have enough respondents to get an overview (</a:t>
            </a:r>
            <a:r>
              <a:rPr lang="en-US" baseline="0" dirty="0" smtClean="0"/>
              <a:t>each tool has its own numbers: </a:t>
            </a:r>
            <a:r>
              <a:rPr lang="en-US" dirty="0" smtClean="0"/>
              <a:t>15 colleagues, 34 patients are suggested</a:t>
            </a:r>
            <a:r>
              <a:rPr lang="en-US" baseline="0" dirty="0" smtClean="0"/>
              <a:t>, </a:t>
            </a:r>
            <a:r>
              <a:rPr lang="en-US" dirty="0" smtClean="0"/>
              <a:t>but not mandatory, for the GMC questionnaire; professional judgment may be needed depending on the context within which the doctor works)</a:t>
            </a:r>
          </a:p>
          <a:p>
            <a:pPr marL="628650" lvl="1" indent="-171450" fontAlgn="auto">
              <a:spcBef>
                <a:spcPct val="0"/>
              </a:spcBef>
              <a:spcAft>
                <a:spcPts val="0"/>
              </a:spcAft>
              <a:buFont typeface="Arial" pitchFamily="34" charset="0"/>
              <a:buChar char="•"/>
              <a:defRPr/>
            </a:pPr>
            <a:r>
              <a:rPr lang="en-US" dirty="0" smtClean="0"/>
              <a:t>be externally collated and anonymised before being fed back to the doctor for their personal reflections so that respondents are assured that they can comment freely</a:t>
            </a:r>
          </a:p>
          <a:p>
            <a:pPr marL="628650" lvl="1" indent="-171450" fontAlgn="auto">
              <a:spcBef>
                <a:spcPct val="0"/>
              </a:spcBef>
              <a:spcAft>
                <a:spcPts val="0"/>
              </a:spcAft>
              <a:buFont typeface="Arial" pitchFamily="34" charset="0"/>
              <a:buChar char="•"/>
              <a:defRPr/>
            </a:pPr>
            <a:r>
              <a:rPr lang="en-US" dirty="0" smtClean="0"/>
              <a:t>include self-assessment (discrepancies</a:t>
            </a:r>
            <a:r>
              <a:rPr lang="en-US" baseline="0" dirty="0" smtClean="0"/>
              <a:t> with rater scores can be revealing – many doctors rate themselves lower than their feedback suggests they should)</a:t>
            </a:r>
            <a:endParaRPr lang="en-US" dirty="0" smtClean="0"/>
          </a:p>
          <a:p>
            <a:pPr marL="628650" lvl="1" indent="-171450" fontAlgn="auto">
              <a:spcBef>
                <a:spcPct val="0"/>
              </a:spcBef>
              <a:spcAft>
                <a:spcPts val="0"/>
              </a:spcAft>
              <a:buFont typeface="Arial" pitchFamily="34" charset="0"/>
              <a:buChar char="•"/>
              <a:defRPr/>
            </a:pPr>
            <a:r>
              <a:rPr lang="en-US" dirty="0" smtClean="0"/>
              <a:t>include</a:t>
            </a:r>
            <a:r>
              <a:rPr lang="en-US" baseline="0" dirty="0" smtClean="0"/>
              <a:t> benchmark data from others doing the same questionnaire (this will become more useful as the benchmark data includes a greater variety of doctors, but beware falsely high scores because early adopters of the tools have been keen doctors in stable working environments)</a:t>
            </a:r>
            <a:endParaRPr lang="en-US" dirty="0" smtClean="0"/>
          </a:p>
          <a:p>
            <a:pPr marL="0" indent="0"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Doctors must:</a:t>
            </a:r>
          </a:p>
          <a:p>
            <a:pPr marL="628650" lvl="1" indent="-171450" fontAlgn="auto">
              <a:spcBef>
                <a:spcPct val="0"/>
              </a:spcBef>
              <a:spcAft>
                <a:spcPts val="0"/>
              </a:spcAft>
              <a:buFont typeface="Arial" pitchFamily="34" charset="0"/>
              <a:buChar char="•"/>
              <a:defRPr/>
            </a:pPr>
            <a:r>
              <a:rPr lang="en-US" dirty="0" smtClean="0"/>
              <a:t>reflect</a:t>
            </a:r>
            <a:r>
              <a:rPr lang="en-US" baseline="0" dirty="0" smtClean="0"/>
              <a:t> </a:t>
            </a:r>
            <a:r>
              <a:rPr lang="en-US" dirty="0" smtClean="0"/>
              <a:t>on the outcomes and what it means for their practice and behaviour</a:t>
            </a:r>
          </a:p>
          <a:p>
            <a:pPr marL="628650" lvl="1" indent="-171450" fontAlgn="auto">
              <a:spcBef>
                <a:spcPct val="0"/>
              </a:spcBef>
              <a:spcAft>
                <a:spcPts val="0"/>
              </a:spcAft>
              <a:buFont typeface="Arial" pitchFamily="34" charset="0"/>
              <a:buChar char="•"/>
              <a:defRPr/>
            </a:pPr>
            <a:r>
              <a:rPr lang="en-US" dirty="0" smtClean="0"/>
              <a:t>include their reflection in the pre-appraisal documentation</a:t>
            </a:r>
          </a:p>
          <a:p>
            <a:pPr marL="628650" lvl="1" indent="-171450" fontAlgn="auto">
              <a:spcBef>
                <a:spcPct val="0"/>
              </a:spcBef>
              <a:spcAft>
                <a:spcPts val="0"/>
              </a:spcAft>
              <a:buFont typeface="Arial" pitchFamily="34" charset="0"/>
              <a:buChar char="•"/>
              <a:defRPr/>
            </a:pPr>
            <a:r>
              <a:rPr lang="en-US" dirty="0" smtClean="0"/>
              <a:t>discuss</a:t>
            </a:r>
            <a:r>
              <a:rPr lang="en-US" baseline="0" dirty="0" smtClean="0"/>
              <a:t> the feedback and their reflections on it during the appraisal discussion</a:t>
            </a:r>
            <a:endParaRPr lang="en-US" dirty="0" smtClean="0"/>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Feedback that meets these requirements and has been done within the past five years will be eligible to be submitted as part of the revalidation portfolio of supporting information. Appraisers will have discretion to determine whether feedback is suitable and to</a:t>
            </a:r>
            <a:r>
              <a:rPr lang="en-US" baseline="0" dirty="0" smtClean="0"/>
              <a:t> make professional judgments about circumstances where variation in the guidance is called for (e.g. an unusually low number of respondents for a doctor working in unusual circumstances)</a:t>
            </a:r>
            <a:endParaRPr lang="en-US" dirty="0"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5E839B-7A32-4402-AF81-20163FFF0156}" type="slidenum">
              <a:rPr lang="en-US">
                <a:cs typeface="Arial" charset="0"/>
              </a:rPr>
              <a:pPr fontAlgn="base">
                <a:spcBef>
                  <a:spcPct val="0"/>
                </a:spcBef>
                <a:spcAft>
                  <a:spcPct val="0"/>
                </a:spcAft>
              </a:pPr>
              <a:t>62</a:t>
            </a:fld>
            <a:endParaRPr lang="en-US" dirty="0">
              <a:cs typeface="Arial" charset="0"/>
            </a:endParaRPr>
          </a:p>
        </p:txBody>
      </p:sp>
    </p:spTree>
    <p:extLst>
      <p:ext uri="{BB962C8B-B14F-4D97-AF65-F5344CB8AC3E}">
        <p14:creationId xmlns:p14="http://schemas.microsoft.com/office/powerpoint/2010/main" val="1014707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Some doctors have difficulty collecting feedback from patients and may receive lower</a:t>
            </a:r>
            <a:r>
              <a:rPr lang="en-GB" baseline="0" dirty="0" smtClean="0"/>
              <a:t> scores (e.g. psychiatrists)</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64</a:t>
            </a:fld>
            <a:endParaRPr lang="en-GB" dirty="0"/>
          </a:p>
        </p:txBody>
      </p:sp>
    </p:spTree>
    <p:extLst>
      <p:ext uri="{BB962C8B-B14F-4D97-AF65-F5344CB8AC3E}">
        <p14:creationId xmlns:p14="http://schemas.microsoft.com/office/powerpoint/2010/main" val="1044751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anose="020B0604020202020204" pitchFamily="34" charset="0"/>
              <a:buChar char="•"/>
              <a:defRPr/>
            </a:pPr>
            <a:r>
              <a:rPr lang="en-US" dirty="0" smtClean="0"/>
              <a:t>The quote is from: </a:t>
            </a:r>
            <a:r>
              <a:rPr lang="en-US" i="1" dirty="0" smtClean="0"/>
              <a:t>Supporting Information for appraisal and revalidation </a:t>
            </a:r>
            <a:r>
              <a:rPr lang="en-US" dirty="0" smtClean="0"/>
              <a:t>(GMC, 2012)</a:t>
            </a:r>
          </a:p>
          <a:p>
            <a:pPr marL="171450" indent="-171450" fontAlgn="auto">
              <a:spcBef>
                <a:spcPct val="0"/>
              </a:spcBef>
              <a:spcAft>
                <a:spcPts val="0"/>
              </a:spcAft>
              <a:buFont typeface="Arial" panose="020B0604020202020204" pitchFamily="34" charset="0"/>
              <a:buChar char="•"/>
              <a:defRPr/>
            </a:pPr>
            <a:endParaRPr lang="en-GB" dirty="0" smtClean="0"/>
          </a:p>
          <a:p>
            <a:pPr marL="171450" indent="-171450" fontAlgn="auto">
              <a:spcBef>
                <a:spcPct val="0"/>
              </a:spcBef>
              <a:spcAft>
                <a:spcPts val="0"/>
              </a:spcAft>
              <a:buFont typeface="Arial" panose="020B0604020202020204" pitchFamily="34" charset="0"/>
              <a:buChar char="•"/>
              <a:defRPr/>
            </a:pPr>
            <a:r>
              <a:rPr lang="en-GB" dirty="0" smtClean="0"/>
              <a:t>The GMC is concerned about reflection</a:t>
            </a:r>
            <a:r>
              <a:rPr lang="en-GB" baseline="0" dirty="0" smtClean="0"/>
              <a:t> on</a:t>
            </a:r>
            <a:r>
              <a:rPr lang="en-GB" dirty="0" smtClean="0"/>
              <a:t>:</a:t>
            </a:r>
          </a:p>
          <a:p>
            <a:pPr marL="628650" lvl="1" indent="-171450" fontAlgn="auto">
              <a:spcBef>
                <a:spcPct val="0"/>
              </a:spcBef>
              <a:spcAft>
                <a:spcPts val="0"/>
              </a:spcAft>
              <a:buFont typeface="Arial" panose="020B0604020202020204" pitchFamily="34" charset="0"/>
              <a:buChar char="•"/>
              <a:defRPr/>
            </a:pPr>
            <a:r>
              <a:rPr lang="en-GB" dirty="0" smtClean="0"/>
              <a:t>Awareness of the complaints procedures and any complaints about the doctor or the team</a:t>
            </a:r>
          </a:p>
          <a:p>
            <a:pPr marL="628650" lvl="1" indent="-171450" fontAlgn="auto">
              <a:spcBef>
                <a:spcPct val="0"/>
              </a:spcBef>
              <a:spcAft>
                <a:spcPts val="0"/>
              </a:spcAft>
              <a:buFont typeface="Arial" panose="020B0604020202020204" pitchFamily="34" charset="0"/>
              <a:buChar char="•"/>
              <a:defRPr/>
            </a:pPr>
            <a:r>
              <a:rPr lang="en-GB" dirty="0" smtClean="0"/>
              <a:t>Participation in the investigation and response to complaints where appropriate</a:t>
            </a:r>
          </a:p>
          <a:p>
            <a:pPr marL="628650" lvl="1" indent="-171450" fontAlgn="auto">
              <a:spcBef>
                <a:spcPct val="0"/>
              </a:spcBef>
              <a:spcAft>
                <a:spcPts val="0"/>
              </a:spcAft>
              <a:buFont typeface="Arial" panose="020B0604020202020204" pitchFamily="34" charset="0"/>
              <a:buChar char="•"/>
              <a:defRPr/>
            </a:pPr>
            <a:r>
              <a:rPr lang="en-GB" dirty="0" smtClean="0"/>
              <a:t>Actions taken in response to the complaint </a:t>
            </a:r>
          </a:p>
          <a:p>
            <a:pPr marL="628650" lvl="1" indent="-171450" fontAlgn="auto">
              <a:spcBef>
                <a:spcPct val="0"/>
              </a:spcBef>
              <a:spcAft>
                <a:spcPts val="0"/>
              </a:spcAft>
              <a:buFont typeface="Arial" panose="020B0604020202020204" pitchFamily="34" charset="0"/>
              <a:buChar char="•"/>
              <a:defRPr/>
            </a:pPr>
            <a:r>
              <a:rPr lang="en-GB" dirty="0" smtClean="0"/>
              <a:t>The identification of opportunities for professional development</a:t>
            </a:r>
          </a:p>
          <a:p>
            <a:pPr marL="171450" indent="-171450" fontAlgn="auto">
              <a:spcBef>
                <a:spcPct val="0"/>
              </a:spcBef>
              <a:spcAft>
                <a:spcPts val="0"/>
              </a:spcAft>
              <a:buFont typeface="Arial" panose="020B0604020202020204" pitchFamily="34" charset="0"/>
              <a:buChar char="•"/>
              <a:defRPr/>
            </a:pPr>
            <a:endParaRPr lang="en-GB" dirty="0" smtClean="0"/>
          </a:p>
          <a:p>
            <a:pPr marL="171450" indent="-171450" fontAlgn="auto">
              <a:spcBef>
                <a:spcPct val="0"/>
              </a:spcBef>
              <a:spcAft>
                <a:spcPts val="0"/>
              </a:spcAft>
              <a:buFont typeface="Arial" panose="020B0604020202020204" pitchFamily="34" charset="0"/>
              <a:buChar char="•"/>
              <a:defRPr/>
            </a:pPr>
            <a:r>
              <a:rPr lang="en-GB" dirty="0" smtClean="0"/>
              <a:t>Those who are involved in the investigation of complaints do not need to include every complaint they have investigated, if they were not about them or their team and there was no personal learning to reflect on – but they should reflect that this is part of their scope of work and demonstrate how they keep</a:t>
            </a:r>
            <a:r>
              <a:rPr lang="en-GB" baseline="0" dirty="0" smtClean="0"/>
              <a:t> up to date,</a:t>
            </a:r>
            <a:r>
              <a:rPr lang="en-GB" dirty="0" smtClean="0"/>
              <a:t> review what they do and get feedback in this area</a:t>
            </a:r>
          </a:p>
          <a:p>
            <a:pPr marL="171450" indent="-171450" fontAlgn="auto">
              <a:spcBef>
                <a:spcPct val="0"/>
              </a:spcBef>
              <a:spcAft>
                <a:spcPts val="0"/>
              </a:spcAft>
              <a:buFont typeface="Arial" panose="020B0604020202020204" pitchFamily="34" charset="0"/>
              <a:buChar char="•"/>
              <a:defRPr/>
            </a:pPr>
            <a:endParaRPr lang="en-GB" dirty="0" smtClean="0"/>
          </a:p>
          <a:p>
            <a:pPr marL="171450" indent="-171450" fontAlgn="auto">
              <a:spcBef>
                <a:spcPct val="0"/>
              </a:spcBef>
              <a:spcAft>
                <a:spcPts val="0"/>
              </a:spcAft>
              <a:buFont typeface="Arial" panose="020B0604020202020204" pitchFamily="34" charset="0"/>
              <a:buChar char="•"/>
              <a:defRPr/>
            </a:pPr>
            <a:r>
              <a:rPr lang="en-GB" dirty="0" smtClean="0"/>
              <a:t>There may be a need to ensure that the organisation has systems to let doctors know about any complaints that may have been received about them. A doctor cannot be held accountable for information that they do not know about - but wilful ignorance is no excuse.</a:t>
            </a:r>
          </a:p>
          <a:p>
            <a:pPr marL="171450" indent="-171450" fontAlgn="auto">
              <a:spcBef>
                <a:spcPct val="0"/>
              </a:spcBef>
              <a:spcAft>
                <a:spcPts val="0"/>
              </a:spcAft>
              <a:buFont typeface="Arial" panose="020B0604020202020204" pitchFamily="34" charset="0"/>
              <a:buChar char="•"/>
              <a:defRPr/>
            </a:pPr>
            <a:endParaRPr lang="en-GB" dirty="0" smtClean="0"/>
          </a:p>
          <a:p>
            <a:pPr marL="171450" indent="-171450" fontAlgn="auto">
              <a:spcBef>
                <a:spcPct val="0"/>
              </a:spcBef>
              <a:spcAft>
                <a:spcPts val="0"/>
              </a:spcAft>
              <a:buFont typeface="Arial" panose="020B0604020202020204" pitchFamily="34" charset="0"/>
              <a:buChar char="•"/>
              <a:defRPr/>
            </a:pPr>
            <a:r>
              <a:rPr lang="en-GB" dirty="0" smtClean="0"/>
              <a:t>If there have not been any complaints then a statement to that effect will be required</a:t>
            </a:r>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7C4A16-D36D-4ECD-A9FC-D3795FEB352E}" type="slidenum">
              <a:rPr lang="en-US">
                <a:cs typeface="Arial" charset="0"/>
              </a:rPr>
              <a:pPr fontAlgn="base">
                <a:spcBef>
                  <a:spcPct val="0"/>
                </a:spcBef>
                <a:spcAft>
                  <a:spcPct val="0"/>
                </a:spcAft>
              </a:pPr>
              <a:t>65</a:t>
            </a:fld>
            <a:endParaRPr lang="en-US" dirty="0">
              <a:cs typeface="Arial" charset="0"/>
            </a:endParaRPr>
          </a:p>
        </p:txBody>
      </p:sp>
    </p:spTree>
    <p:extLst>
      <p:ext uri="{BB962C8B-B14F-4D97-AF65-F5344CB8AC3E}">
        <p14:creationId xmlns:p14="http://schemas.microsoft.com/office/powerpoint/2010/main" val="276440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51276" y="9362364"/>
            <a:ext cx="2944813" cy="492840"/>
          </a:xfrm>
          <a:prstGeom prst="rect">
            <a:avLst/>
          </a:prstGeom>
          <a:noFill/>
          <a:ln w="9525">
            <a:noFill/>
            <a:miter lim="800000"/>
            <a:headEnd/>
            <a:tailEnd/>
          </a:ln>
        </p:spPr>
        <p:txBody>
          <a:bodyPr anchor="b"/>
          <a:lstStyle/>
          <a:p>
            <a:pPr algn="r"/>
            <a:fld id="{769035B8-575D-4A7A-9BCB-1558FE3195BE}" type="slidenum">
              <a:rPr lang="en-US" sz="1200">
                <a:latin typeface="Calibri" pitchFamily="34" charset="0"/>
              </a:rPr>
              <a:pPr algn="r"/>
              <a:t>6</a:t>
            </a:fld>
            <a:endParaRPr lang="en-US" sz="1200" dirty="0">
              <a:latin typeface="Calibri"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p:txBody>
          <a:bodyPr/>
          <a:lstStyle/>
          <a:p>
            <a:pPr marL="171450" indent="-171450" fontAlgn="auto">
              <a:spcBef>
                <a:spcPct val="0"/>
              </a:spcBef>
              <a:spcAft>
                <a:spcPts val="0"/>
              </a:spcAft>
              <a:buFont typeface="Arial" pitchFamily="34" charset="0"/>
              <a:buChar char="•"/>
              <a:defRPr/>
            </a:pPr>
            <a:r>
              <a:rPr lang="en-US" dirty="0" smtClean="0"/>
              <a:t>Generate discussion about what appraisal is and is not </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Try and emphasise that although revalidation is summative, it is an easy hurdle for most doctors</a:t>
            </a:r>
          </a:p>
          <a:p>
            <a:pPr marL="0" indent="0"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Appraisal should be a positive experience for a doctor and provide support and challenge for their professional development in a formative and developmental way</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Assessment can be used in</a:t>
            </a:r>
            <a:r>
              <a:rPr lang="en-US" baseline="0" dirty="0" smtClean="0"/>
              <a:t> a formative way to help doctors to calibrate their performance and to define what steps they need to take in order to improve</a:t>
            </a:r>
            <a:endParaRPr lang="en-US" dirty="0" smtClean="0"/>
          </a:p>
          <a:p>
            <a:pPr fontAlgn="auto">
              <a:spcBef>
                <a:spcPct val="0"/>
              </a:spcBef>
              <a:spcAft>
                <a:spcPts val="0"/>
              </a:spcAft>
              <a:defRPr/>
            </a:pPr>
            <a:r>
              <a:rPr lang="en-US" dirty="0" smtClean="0"/>
              <a:t> </a:t>
            </a:r>
          </a:p>
        </p:txBody>
      </p:sp>
    </p:spTree>
    <p:extLst>
      <p:ext uri="{BB962C8B-B14F-4D97-AF65-F5344CB8AC3E}">
        <p14:creationId xmlns:p14="http://schemas.microsoft.com/office/powerpoint/2010/main" val="42076920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Paragraphs 56-76 GMP</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Discuss what might be discussed in the appraisal conversation</a:t>
            </a:r>
            <a:r>
              <a:rPr lang="en-GB" baseline="0" dirty="0" smtClean="0"/>
              <a:t> relevant to probity:</a:t>
            </a:r>
          </a:p>
          <a:p>
            <a:pPr marL="628650" lvl="1" indent="-171450">
              <a:buFont typeface="Arial" panose="020B0604020202020204" pitchFamily="34" charset="0"/>
              <a:buChar char="•"/>
            </a:pPr>
            <a:r>
              <a:rPr lang="en-GB" baseline="0" dirty="0" smtClean="0"/>
              <a:t>e.g. being honest and trustworthy, providing and publishing information about your services, writing reports and CVs, giving evidence and signing documents, research, financial and commercial dealings, conflicts of interest</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67</a:t>
            </a:fld>
            <a:endParaRPr lang="en-GB" dirty="0"/>
          </a:p>
        </p:txBody>
      </p:sp>
    </p:spTree>
    <p:extLst>
      <p:ext uri="{BB962C8B-B14F-4D97-AF65-F5344CB8AC3E}">
        <p14:creationId xmlns:p14="http://schemas.microsoft.com/office/powerpoint/2010/main" val="1199323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68</a:t>
            </a:fld>
            <a:endParaRPr lang="en-GB" dirty="0"/>
          </a:p>
        </p:txBody>
      </p:sp>
    </p:spTree>
    <p:extLst>
      <p:ext uri="{BB962C8B-B14F-4D97-AF65-F5344CB8AC3E}">
        <p14:creationId xmlns:p14="http://schemas.microsoft.com/office/powerpoint/2010/main" val="30332203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slide is to remind the appraiser that appraisal is in part about patient safety</a:t>
            </a:r>
          </a:p>
          <a:p>
            <a:pPr marL="0" indent="0">
              <a:buFont typeface="Arial" panose="020B0604020202020204" pitchFamily="34" charset="0"/>
              <a:buNone/>
            </a:pPr>
            <a:endParaRPr lang="en-GB" dirty="0" smtClean="0"/>
          </a:p>
          <a:p>
            <a:pPr marL="171450" indent="-171450">
              <a:buFont typeface="Arial" panose="020B0604020202020204" pitchFamily="34" charset="0"/>
              <a:buChar char="•"/>
            </a:pPr>
            <a:r>
              <a:rPr lang="en-GB" dirty="0" smtClean="0"/>
              <a:t>The appraiser can also remind the doctor to consider the patient</a:t>
            </a:r>
            <a:r>
              <a:rPr lang="en-GB" baseline="0" dirty="0" smtClean="0"/>
              <a:t> journey for example using case reviews, significant event analysis and complaints and compliments</a:t>
            </a:r>
          </a:p>
          <a:p>
            <a:endParaRPr lang="en-GB" baseline="0" dirty="0" smtClean="0"/>
          </a:p>
          <a:p>
            <a:endParaRPr lang="en-GB" baseline="0" dirty="0" smtClean="0"/>
          </a:p>
          <a:p>
            <a:endParaRPr lang="en-GB" i="1"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69</a:t>
            </a:fld>
            <a:endParaRPr lang="en-GB" dirty="0"/>
          </a:p>
        </p:txBody>
      </p:sp>
    </p:spTree>
    <p:extLst>
      <p:ext uri="{BB962C8B-B14F-4D97-AF65-F5344CB8AC3E}">
        <p14:creationId xmlns:p14="http://schemas.microsoft.com/office/powerpoint/2010/main" val="35580682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This exercise is designed to provide an entry point into developing consistency in decision-making across all appraisers</a:t>
            </a:r>
          </a:p>
          <a:p>
            <a:pPr marL="0" indent="0"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Appraisers need to take into account the complexities of real life. They are trained to do no harm and, if in doubt, to ask</a:t>
            </a:r>
          </a:p>
          <a:p>
            <a:pPr marL="0" indent="0"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There will inevitably be exceptions to any rule and appraisers need to be able to deal appropriately with doctors from a huge variety of different contexts. This may initially be uncomfortable but it fits with the idea of doctors as professionals making expert clinical judgements where exactly the same principles apply</a:t>
            </a:r>
          </a:p>
          <a:p>
            <a:pPr marL="0" indent="0"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Appraisers should understand that their</a:t>
            </a:r>
            <a:r>
              <a:rPr lang="en-GB" baseline="0" dirty="0" smtClean="0"/>
              <a:t> professional judgements about supporting information will </a:t>
            </a:r>
            <a:r>
              <a:rPr lang="en-GB" dirty="0" smtClean="0"/>
              <a:t>need further modification and benchmarking over time within a peer support system / network of some sort</a:t>
            </a:r>
          </a:p>
          <a:p>
            <a:pPr marL="0" indent="0"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More scenarios are explored in the worked examples in the resource pack and there is an algorithm for those who like visual prompts for decision-making processes</a:t>
            </a:r>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6DB3B3-76B1-47D5-AF83-4751F06310B6}" type="slidenum">
              <a:rPr lang="en-GB">
                <a:latin typeface="Arial" charset="0"/>
                <a:cs typeface="Arial" charset="0"/>
              </a:rPr>
              <a:pPr fontAlgn="base">
                <a:spcBef>
                  <a:spcPct val="0"/>
                </a:spcBef>
                <a:spcAft>
                  <a:spcPct val="0"/>
                </a:spcAft>
              </a:pPr>
              <a:t>70</a:t>
            </a:fld>
            <a:endParaRPr lang="en-GB" dirty="0">
              <a:latin typeface="Arial" charset="0"/>
              <a:cs typeface="Arial" charset="0"/>
            </a:endParaRPr>
          </a:p>
        </p:txBody>
      </p:sp>
    </p:spTree>
    <p:extLst>
      <p:ext uri="{BB962C8B-B14F-4D97-AF65-F5344CB8AC3E}">
        <p14:creationId xmlns:p14="http://schemas.microsoft.com/office/powerpoint/2010/main" val="32569906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71</a:t>
            </a:fld>
            <a:endParaRPr lang="en-GB" dirty="0"/>
          </a:p>
        </p:txBody>
      </p:sp>
    </p:spTree>
    <p:extLst>
      <p:ext uri="{BB962C8B-B14F-4D97-AF65-F5344CB8AC3E}">
        <p14:creationId xmlns:p14="http://schemas.microsoft.com/office/powerpoint/2010/main" val="5456321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dirty="0" smtClean="0"/>
              <a:t>Quick screen shot to show what the outputs of appraisal look like in the MAG MAF form</a:t>
            </a:r>
          </a:p>
          <a:p>
            <a:pPr marL="171450" indent="-171450">
              <a:spcBef>
                <a:spcPct val="0"/>
              </a:spcBef>
              <a:buFontTx/>
              <a:buChar char="•"/>
            </a:pPr>
            <a:endParaRPr lang="en-GB" dirty="0" smtClean="0"/>
          </a:p>
          <a:p>
            <a:pPr marL="171450" indent="-171450">
              <a:spcBef>
                <a:spcPct val="0"/>
              </a:spcBef>
              <a:buFontTx/>
              <a:buChar char="•"/>
            </a:pPr>
            <a:r>
              <a:rPr lang="en-GB" dirty="0" smtClean="0"/>
              <a:t>Detail comes in the next few slides</a:t>
            </a:r>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8D89B4-4510-4D1A-8CA2-3639C3F4A347}" type="slidenum">
              <a:rPr lang="en-US"/>
              <a:pPr fontAlgn="base">
                <a:spcBef>
                  <a:spcPct val="0"/>
                </a:spcBef>
                <a:spcAft>
                  <a:spcPct val="0"/>
                </a:spcAft>
              </a:pPr>
              <a:t>72</a:t>
            </a:fld>
            <a:endParaRPr lang="en-US" dirty="0"/>
          </a:p>
        </p:txBody>
      </p:sp>
    </p:spTree>
    <p:extLst>
      <p:ext uri="{BB962C8B-B14F-4D97-AF65-F5344CB8AC3E}">
        <p14:creationId xmlns:p14="http://schemas.microsoft.com/office/powerpoint/2010/main" val="38491784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Appraisers can be trained to use their professional judgement about engagement in the appraisal process and how to sign the statements agreed for the roll out of revalidation</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They should discuss the issues around these three areas: the appraisal taking place, the whole scope of work being covered and the supporting information being appropriate according to the GMC guidance</a:t>
            </a:r>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BAB9F8-A21E-4D13-954B-B582F6F06348}" type="slidenum">
              <a:rPr lang="en-US">
                <a:solidFill>
                  <a:srgbClr val="000000"/>
                </a:solidFill>
                <a:latin typeface="Times" pitchFamily="18" charset="0"/>
                <a:cs typeface="Arial" charset="0"/>
              </a:rPr>
              <a:pPr fontAlgn="base">
                <a:spcBef>
                  <a:spcPct val="0"/>
                </a:spcBef>
                <a:spcAft>
                  <a:spcPct val="0"/>
                </a:spcAft>
              </a:pPr>
              <a:t>73</a:t>
            </a:fld>
            <a:endParaRPr lang="en-US" dirty="0">
              <a:solidFill>
                <a:srgbClr val="000000"/>
              </a:solidFill>
              <a:latin typeface="Times" pitchFamily="18" charset="0"/>
              <a:cs typeface="Arial" charset="0"/>
            </a:endParaRPr>
          </a:p>
        </p:txBody>
      </p:sp>
    </p:spTree>
    <p:extLst>
      <p:ext uri="{BB962C8B-B14F-4D97-AF65-F5344CB8AC3E}">
        <p14:creationId xmlns:p14="http://schemas.microsoft.com/office/powerpoint/2010/main" val="19260073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It is important to make a statement to the responsible officer about having appropriate levels of achievement against last year’s PDP. Dropping,</a:t>
            </a:r>
            <a:r>
              <a:rPr lang="en-US" baseline="0" dirty="0" smtClean="0"/>
              <a:t> modifying or carrying forward individual objectives may be appropriate (and some may have a time scale of over one year) but over a five year cycle there needs to be a clear demonstration of progress with the PDP objectives</a:t>
            </a:r>
            <a:endParaRPr lang="en-US" dirty="0" smtClean="0"/>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There is also a separate statement about the new PDP confirming that it is derived from the appraisal discussion and the supporting information presented. It will be informed by what is needed to make a good revalidation portfolio and promote quality improvement</a:t>
            </a:r>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EBD25B-7EDC-44C9-B987-C41A8D333833}" type="slidenum">
              <a:rPr lang="en-US">
                <a:solidFill>
                  <a:srgbClr val="000000"/>
                </a:solidFill>
                <a:latin typeface="Times" pitchFamily="18" charset="0"/>
                <a:cs typeface="Arial" charset="0"/>
              </a:rPr>
              <a:pPr fontAlgn="base">
                <a:spcBef>
                  <a:spcPct val="0"/>
                </a:spcBef>
                <a:spcAft>
                  <a:spcPct val="0"/>
                </a:spcAft>
              </a:pPr>
              <a:t>74</a:t>
            </a:fld>
            <a:endParaRPr lang="en-US" dirty="0">
              <a:solidFill>
                <a:srgbClr val="000000"/>
              </a:solidFill>
              <a:latin typeface="Times" pitchFamily="18" charset="0"/>
              <a:cs typeface="Arial" charset="0"/>
            </a:endParaRPr>
          </a:p>
        </p:txBody>
      </p:sp>
    </p:spTree>
    <p:extLst>
      <p:ext uri="{BB962C8B-B14F-4D97-AF65-F5344CB8AC3E}">
        <p14:creationId xmlns:p14="http://schemas.microsoft.com/office/powerpoint/2010/main" val="27687369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It is important to make a statement to the responsible officer about having no concerns about the doctor’s fitness to practise arising from the appraisal discussion and supporting information presented</a:t>
            </a:r>
          </a:p>
          <a:p>
            <a:pPr marL="171450" indent="-171450">
              <a:spcBef>
                <a:spcPct val="0"/>
              </a:spcBef>
              <a:buFontTx/>
              <a:buChar char="•"/>
            </a:pPr>
            <a:endParaRPr lang="en-US" dirty="0" smtClean="0"/>
          </a:p>
          <a:p>
            <a:pPr marL="171450" indent="-171450">
              <a:spcBef>
                <a:spcPct val="0"/>
              </a:spcBef>
              <a:buFontTx/>
              <a:buChar char="•"/>
            </a:pPr>
            <a:r>
              <a:rPr lang="en-US" dirty="0" smtClean="0"/>
              <a:t>This statement is to be made in the context of a declaration about understanding the obligations of </a:t>
            </a:r>
            <a:r>
              <a:rPr lang="en-US" i="1" dirty="0" smtClean="0"/>
              <a:t>Good Medical Practice</a:t>
            </a:r>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6606A0-64EA-45EC-A221-E043FF0F7EC0}" type="slidenum">
              <a:rPr lang="en-US">
                <a:solidFill>
                  <a:srgbClr val="000000"/>
                </a:solidFill>
                <a:latin typeface="Times" pitchFamily="18" charset="0"/>
                <a:cs typeface="Arial" charset="0"/>
              </a:rPr>
              <a:pPr fontAlgn="base">
                <a:spcBef>
                  <a:spcPct val="0"/>
                </a:spcBef>
                <a:spcAft>
                  <a:spcPct val="0"/>
                </a:spcAft>
              </a:pPr>
              <a:t>75</a:t>
            </a:fld>
            <a:endParaRPr lang="en-US" dirty="0">
              <a:solidFill>
                <a:srgbClr val="000000"/>
              </a:solidFill>
              <a:latin typeface="Times" pitchFamily="18" charset="0"/>
              <a:cs typeface="Arial" charset="0"/>
            </a:endParaRPr>
          </a:p>
        </p:txBody>
      </p:sp>
    </p:spTree>
    <p:extLst>
      <p:ext uri="{BB962C8B-B14F-4D97-AF65-F5344CB8AC3E}">
        <p14:creationId xmlns:p14="http://schemas.microsoft.com/office/powerpoint/2010/main" val="35369847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This additional information will ensure that the responsible officer is given the contextual information that enables them to make sense of the sign-off statements </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Sometimes the appraiser will “disagree” with a statement, but there may be an entirely appropriate reason for this e.g. PDP objectives not met because circumstances changed dramatically and a different PDP was created and met</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While exceptional circumstances will be recorded elsewhere, it may also enable the responsible officer to see at a glance where particular circumstances apply e.g. maternity leave, sabbatical, long-term illness</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GB" dirty="0" smtClean="0"/>
              <a:t>Experience teaches us that it is better to leave the boxes blank when everything is going well rather than entering a null answer such as “n/a” as leaving it blank makes populating the RO dashboard easier</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21F393-EAEE-48E3-B511-ACA5B368BDE7}" type="slidenum">
              <a:rPr lang="en-US">
                <a:solidFill>
                  <a:srgbClr val="000000"/>
                </a:solidFill>
                <a:latin typeface="Times" pitchFamily="18" charset="0"/>
                <a:cs typeface="Arial" charset="0"/>
              </a:rPr>
              <a:pPr fontAlgn="base">
                <a:spcBef>
                  <a:spcPct val="0"/>
                </a:spcBef>
                <a:spcAft>
                  <a:spcPct val="0"/>
                </a:spcAft>
              </a:pPr>
              <a:t>76</a:t>
            </a:fld>
            <a:endParaRPr lang="en-US" dirty="0">
              <a:solidFill>
                <a:srgbClr val="000000"/>
              </a:solidFill>
              <a:latin typeface="Times" pitchFamily="18" charset="0"/>
              <a:cs typeface="Arial" charset="0"/>
            </a:endParaRPr>
          </a:p>
        </p:txBody>
      </p:sp>
    </p:spTree>
    <p:extLst>
      <p:ext uri="{BB962C8B-B14F-4D97-AF65-F5344CB8AC3E}">
        <p14:creationId xmlns:p14="http://schemas.microsoft.com/office/powerpoint/2010/main" val="49975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slide is particularly relevant to secondary care</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7</a:t>
            </a:fld>
            <a:endParaRPr lang="en-GB" dirty="0"/>
          </a:p>
        </p:txBody>
      </p:sp>
    </p:spTree>
    <p:extLst>
      <p:ext uri="{BB962C8B-B14F-4D97-AF65-F5344CB8AC3E}">
        <p14:creationId xmlns:p14="http://schemas.microsoft.com/office/powerpoint/2010/main" val="17238546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The responsibility is for the appraiser or doctor to raise the concern, it is not to make a decision about whether patients or a colleague are actually at risk</a:t>
            </a:r>
          </a:p>
          <a:p>
            <a:pPr fontAlgn="auto">
              <a:spcBef>
                <a:spcPct val="0"/>
              </a:spcBef>
              <a:spcAft>
                <a:spcPts val="0"/>
              </a:spcAft>
              <a:buFont typeface="Arial" pitchFamily="34" charset="0"/>
              <a:buNone/>
              <a:defRPr/>
            </a:pPr>
            <a:endParaRPr lang="en-US" dirty="0" smtClean="0"/>
          </a:p>
          <a:p>
            <a:pPr marL="171450" indent="-171450" fontAlgn="auto">
              <a:spcBef>
                <a:spcPct val="0"/>
              </a:spcBef>
              <a:spcAft>
                <a:spcPts val="0"/>
              </a:spcAft>
              <a:buFont typeface="Arial" pitchFamily="34" charset="0"/>
              <a:buChar char="•"/>
              <a:defRPr/>
            </a:pPr>
            <a:r>
              <a:rPr lang="en-US" dirty="0" smtClean="0"/>
              <a:t>Further investigation, triangulated with other sources of supporting (or refuting) information, will be necessary for the responsible officer to make a final decision about the most appropriate course of action</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This statement will need to be signed-off by the doctor and the appraiser. Having signed it, there is an imperative need to do something proactive to raise the concern if there is an issue. Doctors and appraisers must not just assume that the RO will eventually see the statements and pick up an issue.</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Once these sign-offs are in place, the documentation is completed and the MAG Model appraisal form offers the appraiser (who signs second) the chance to do the “Final Save of the editable Version” and then “Lockdown and Submit”</a:t>
            </a:r>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947511-F974-4451-A456-126C1B5FAFA5}" type="slidenum">
              <a:rPr lang="en-US">
                <a:solidFill>
                  <a:srgbClr val="000000"/>
                </a:solidFill>
                <a:latin typeface="Times" pitchFamily="18" charset="0"/>
                <a:cs typeface="Arial" charset="0"/>
              </a:rPr>
              <a:pPr fontAlgn="base">
                <a:spcBef>
                  <a:spcPct val="0"/>
                </a:spcBef>
                <a:spcAft>
                  <a:spcPct val="0"/>
                </a:spcAft>
              </a:pPr>
              <a:t>77</a:t>
            </a:fld>
            <a:endParaRPr lang="en-US" dirty="0">
              <a:solidFill>
                <a:srgbClr val="000000"/>
              </a:solidFill>
              <a:latin typeface="Times" pitchFamily="18" charset="0"/>
              <a:cs typeface="Arial" charset="0"/>
            </a:endParaRPr>
          </a:p>
        </p:txBody>
      </p:sp>
    </p:spTree>
    <p:extLst>
      <p:ext uri="{BB962C8B-B14F-4D97-AF65-F5344CB8AC3E}">
        <p14:creationId xmlns:p14="http://schemas.microsoft.com/office/powerpoint/2010/main" val="22815431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GB" dirty="0" smtClean="0"/>
              <a:t>Remember to let delegates know exactly when they need to get back after lunch</a:t>
            </a:r>
          </a:p>
          <a:p>
            <a:pPr marL="171450" indent="-171450">
              <a:spcBef>
                <a:spcPct val="0"/>
              </a:spcBef>
              <a:buFont typeface="Arial" panose="020B0604020202020204" pitchFamily="34" charset="0"/>
              <a:buChar char="•"/>
            </a:pPr>
            <a:endParaRPr lang="en-GB" dirty="0" smtClean="0"/>
          </a:p>
          <a:p>
            <a:pPr marL="171450" indent="-171450">
              <a:spcBef>
                <a:spcPct val="0"/>
              </a:spcBef>
              <a:buFont typeface="Arial" panose="020B0604020202020204" pitchFamily="34" charset="0"/>
              <a:buChar char="•"/>
            </a:pPr>
            <a:r>
              <a:rPr lang="en-GB" dirty="0" smtClean="0"/>
              <a:t>Change the image to suit your training if you wish</a:t>
            </a:r>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9782D7-19F9-4364-B6ED-A168FCD78054}" type="slidenum">
              <a:rPr lang="en-US">
                <a:cs typeface="Arial" charset="0"/>
              </a:rPr>
              <a:pPr fontAlgn="base">
                <a:spcBef>
                  <a:spcPct val="0"/>
                </a:spcBef>
                <a:spcAft>
                  <a:spcPct val="0"/>
                </a:spcAft>
              </a:pPr>
              <a:t>79</a:t>
            </a:fld>
            <a:endParaRPr lang="en-US" dirty="0">
              <a:cs typeface="Arial" charset="0"/>
            </a:endParaRPr>
          </a:p>
        </p:txBody>
      </p:sp>
    </p:spTree>
    <p:extLst>
      <p:ext uri="{BB962C8B-B14F-4D97-AF65-F5344CB8AC3E}">
        <p14:creationId xmlns:p14="http://schemas.microsoft.com/office/powerpoint/2010/main" val="14306166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GB" dirty="0" smtClean="0"/>
              <a:t>Reading the briefing notes on providing a professional appraisal was part of pre-course preparation</a:t>
            </a:r>
          </a:p>
          <a:p>
            <a:pPr marL="171450" indent="-171450" fontAlgn="auto">
              <a:spcBef>
                <a:spcPts val="0"/>
              </a:spcBef>
              <a:spcAft>
                <a:spcPts val="0"/>
              </a:spcAft>
              <a:buFont typeface="Arial" panose="020B0604020202020204" pitchFamily="34" charset="0"/>
              <a:buChar char="•"/>
              <a:defRPr/>
            </a:pPr>
            <a:endParaRPr lang="en-GB" dirty="0" smtClean="0"/>
          </a:p>
          <a:p>
            <a:pPr marL="171450" indent="-171450" fontAlgn="auto">
              <a:spcBef>
                <a:spcPts val="0"/>
              </a:spcBef>
              <a:spcAft>
                <a:spcPts val="0"/>
              </a:spcAft>
              <a:buFont typeface="Arial" panose="020B0604020202020204" pitchFamily="34" charset="0"/>
              <a:buChar char="•"/>
              <a:defRPr/>
            </a:pPr>
            <a:r>
              <a:rPr lang="en-GB" dirty="0" smtClean="0"/>
              <a:t>Delegates should recognise that different organisations/appraisal policies will raise different issues but key concerns may include:</a:t>
            </a:r>
          </a:p>
          <a:p>
            <a:pPr marL="627278" lvl="1" indent="-170078" fontAlgn="auto">
              <a:spcBef>
                <a:spcPts val="0"/>
              </a:spcBef>
              <a:spcAft>
                <a:spcPts val="0"/>
              </a:spcAft>
              <a:buFont typeface="Arial" pitchFamily="34" charset="0"/>
              <a:buChar char="•"/>
              <a:defRPr/>
            </a:pPr>
            <a:r>
              <a:rPr lang="en-GB" dirty="0" smtClean="0"/>
              <a:t>Confidentiality (dealt with explicitly in the introduction to the appraisal discussion and the next exercise)</a:t>
            </a:r>
          </a:p>
          <a:p>
            <a:pPr marL="627278" lvl="1" indent="-170078" fontAlgn="auto">
              <a:spcBef>
                <a:spcPts val="0"/>
              </a:spcBef>
              <a:spcAft>
                <a:spcPts val="0"/>
              </a:spcAft>
              <a:buFont typeface="Arial" pitchFamily="34" charset="0"/>
              <a:buChar char="•"/>
              <a:defRPr/>
            </a:pPr>
            <a:r>
              <a:rPr lang="en-GB" dirty="0" smtClean="0"/>
              <a:t>Venue being private/confidential, with freedom from interruptions and IT/resources. Appraisers need to recognise the risk if they allow an appraisal to take place in their own home even if they have a home office environment and protect themselves by getting the agreement in writing prior to the appraisal</a:t>
            </a:r>
          </a:p>
          <a:p>
            <a:pPr marL="627278" lvl="1" indent="-170078" fontAlgn="auto">
              <a:spcBef>
                <a:spcPts val="0"/>
              </a:spcBef>
              <a:spcAft>
                <a:spcPts val="0"/>
              </a:spcAft>
              <a:buFont typeface="Arial" pitchFamily="34" charset="0"/>
              <a:buChar char="•"/>
              <a:defRPr/>
            </a:pPr>
            <a:r>
              <a:rPr lang="en-GB" dirty="0" smtClean="0"/>
              <a:t>Time taken (roughly an hour preparation,</a:t>
            </a:r>
            <a:r>
              <a:rPr lang="en-GB" baseline="0" dirty="0" smtClean="0"/>
              <a:t> 2 hours at appraisal meeting, 2 hours write up after meeting)</a:t>
            </a:r>
            <a:endParaRPr lang="en-GB" dirty="0" smtClean="0"/>
          </a:p>
          <a:p>
            <a:pPr marL="627278" lvl="1" indent="-170078" fontAlgn="auto">
              <a:spcBef>
                <a:spcPts val="0"/>
              </a:spcBef>
              <a:spcAft>
                <a:spcPts val="0"/>
              </a:spcAft>
              <a:buFont typeface="Arial" pitchFamily="34" charset="0"/>
              <a:buChar char="•"/>
              <a:defRPr/>
            </a:pPr>
            <a:r>
              <a:rPr lang="en-GB" dirty="0" smtClean="0"/>
              <a:t>Providing protected time when fresh and able to fully engage. If an appraisal is taking place out of normal working hours, again getting explicit written agreement beforehand is a wise safety net in case there are later charges of collusion/accusations.</a:t>
            </a:r>
          </a:p>
          <a:p>
            <a:pPr marL="627278" lvl="1" indent="-170078" fontAlgn="auto">
              <a:spcBef>
                <a:spcPts val="0"/>
              </a:spcBef>
              <a:spcAft>
                <a:spcPts val="0"/>
              </a:spcAft>
              <a:buFont typeface="Arial" pitchFamily="34" charset="0"/>
              <a:buChar char="•"/>
              <a:defRPr/>
            </a:pPr>
            <a:r>
              <a:rPr lang="en-GB" dirty="0" smtClean="0"/>
              <a:t>Ensuring that there are no incomplete appraisals (i.e. not fully signed off with all paperwork complete by 4 weeks after the appraisal date)</a:t>
            </a:r>
          </a:p>
          <a:p>
            <a:pPr marL="627278" lvl="1" indent="-170078" fontAlgn="auto">
              <a:spcBef>
                <a:spcPts val="0"/>
              </a:spcBef>
              <a:spcAft>
                <a:spcPts val="0"/>
              </a:spcAft>
              <a:buFont typeface="Arial" pitchFamily="34" charset="0"/>
              <a:buChar char="•"/>
              <a:defRPr/>
            </a:pPr>
            <a:r>
              <a:rPr lang="en-GB" dirty="0" smtClean="0">
                <a:solidFill>
                  <a:schemeClr val="tx1"/>
                </a:solidFill>
              </a:rPr>
              <a:t>Data protection  - there should be no patient or</a:t>
            </a:r>
            <a:r>
              <a:rPr lang="en-GB" baseline="0" dirty="0" smtClean="0">
                <a:solidFill>
                  <a:schemeClr val="tx1"/>
                </a:solidFill>
              </a:rPr>
              <a:t> colleague identifiable details and any electronic communication should be over secure e-mail (e.g. nhs.net)</a:t>
            </a:r>
            <a:endParaRPr lang="en-GB" dirty="0" smtClean="0">
              <a:solidFill>
                <a:schemeClr val="tx1"/>
              </a:solidFill>
            </a:endParaRPr>
          </a:p>
          <a:p>
            <a:pPr marL="170078" indent="-170078" fontAlgn="auto">
              <a:spcBef>
                <a:spcPts val="0"/>
              </a:spcBef>
              <a:spcAft>
                <a:spcPts val="0"/>
              </a:spcAft>
              <a:buFont typeface="Arial" pitchFamily="34" charset="0"/>
              <a:buChar char="•"/>
              <a:defRPr/>
            </a:pPr>
            <a:endParaRPr lang="en-GB" dirty="0" smtClean="0">
              <a:solidFill>
                <a:schemeClr val="tx1"/>
              </a:solidFill>
            </a:endParaRPr>
          </a:p>
          <a:p>
            <a:pPr marL="171450" indent="-171450" fontAlgn="auto">
              <a:spcBef>
                <a:spcPts val="0"/>
              </a:spcBef>
              <a:spcAft>
                <a:spcPts val="0"/>
              </a:spcAft>
              <a:buFont typeface="Arial" pitchFamily="34" charset="0"/>
              <a:buChar char="•"/>
              <a:defRPr/>
            </a:pPr>
            <a:r>
              <a:rPr lang="en-GB" dirty="0" smtClean="0">
                <a:solidFill>
                  <a:schemeClr val="tx1"/>
                </a:solidFill>
              </a:rPr>
              <a:t>Local policies can be explored in more detail on day two</a:t>
            </a:r>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3E3AE4-9E77-41BE-8258-B794E507E0B0}" type="slidenum">
              <a:rPr lang="en-GB">
                <a:latin typeface="Arial" charset="0"/>
              </a:rPr>
              <a:pPr fontAlgn="base">
                <a:spcBef>
                  <a:spcPct val="0"/>
                </a:spcBef>
                <a:spcAft>
                  <a:spcPct val="0"/>
                </a:spcAft>
              </a:pPr>
              <a:t>80</a:t>
            </a:fld>
            <a:endParaRPr lang="en-GB" dirty="0">
              <a:latin typeface="Arial" charset="0"/>
            </a:endParaRPr>
          </a:p>
        </p:txBody>
      </p:sp>
    </p:spTree>
    <p:extLst>
      <p:ext uri="{BB962C8B-B14F-4D97-AF65-F5344CB8AC3E}">
        <p14:creationId xmlns:p14="http://schemas.microsoft.com/office/powerpoint/2010/main" val="38897316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Allocations: Discuss any potential conflict of interest with your appraisal lead</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Early contact – sign-post doctor if necessary and arrange appraisal. Advise that SI needs</a:t>
            </a:r>
            <a:r>
              <a:rPr lang="en-GB" baseline="0" dirty="0" smtClean="0"/>
              <a:t> to be made available to you at least 2 weeks before the appraisal meeting</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Read previous appraisal and check that there are no concerns (conditions/GMC)</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Check through SI – this is particularly important just before revalidation recommendation is due. Is there adequate reflection – you may need to ask the doctor to add more to the portfolio (or you may decide to go ahead with the appraisal and discuss and document any gaps)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Make notes – see appraisal summary preparatory template – and list questions that you might like to ask. The ASPAT tool may also guide you through the process.</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81</a:t>
            </a:fld>
            <a:endParaRPr lang="en-GB" dirty="0"/>
          </a:p>
        </p:txBody>
      </p:sp>
    </p:spTree>
    <p:extLst>
      <p:ext uri="{BB962C8B-B14F-4D97-AF65-F5344CB8AC3E}">
        <p14:creationId xmlns:p14="http://schemas.microsoft.com/office/powerpoint/2010/main" val="19471349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This is a direct quote from </a:t>
            </a:r>
            <a:r>
              <a:rPr lang="en-GB" i="1" dirty="0" smtClean="0"/>
              <a:t>Good Medical Practice </a:t>
            </a:r>
            <a:r>
              <a:rPr lang="en-GB" dirty="0" smtClean="0"/>
              <a:t>(GMC, 2006) section 43</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It underlines the need for appraisers who are in any doubt to discuss their concerns</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One aim of this section of the training is to ensure that every appraiser trained is completely clear about who the appropriate person from the employing or contracting body is and how to contact them</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Having the right names and contact details/processes for the audience prior to training is essential as all appraisers need to go away with this key knowledge. It can be an action point for individual appraisers to take away from the day to find out for themselves.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If not already covered this is also a good place to explore the new reality that there are many other occasions when confidentiality will be breached to a minor degree – to allow quality assurance and collation of constraints or learning needs, to raise an issue and ask advice (highlighted by the new emphasis on asking others in order to moderate/benchmark decisions). These should be clearly understood by both parties and explicit in the appraisal policy</a:t>
            </a:r>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59D85C-8300-4A59-8671-AA0A290C2962}" type="slidenum">
              <a:rPr lang="en-GB">
                <a:latin typeface="Arial" charset="0"/>
                <a:cs typeface="Arial" charset="0"/>
              </a:rPr>
              <a:pPr fontAlgn="base">
                <a:spcBef>
                  <a:spcPct val="0"/>
                </a:spcBef>
                <a:spcAft>
                  <a:spcPct val="0"/>
                </a:spcAft>
              </a:pPr>
              <a:t>82</a:t>
            </a:fld>
            <a:endParaRPr lang="en-GB" dirty="0">
              <a:latin typeface="Arial" charset="0"/>
              <a:cs typeface="Arial" charset="0"/>
            </a:endParaRPr>
          </a:p>
        </p:txBody>
      </p:sp>
    </p:spTree>
    <p:extLst>
      <p:ext uri="{BB962C8B-B14F-4D97-AF65-F5344CB8AC3E}">
        <p14:creationId xmlns:p14="http://schemas.microsoft.com/office/powerpoint/2010/main" val="41628054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It is essential that appraisers make the limits of confidentiality explicit, even if it is not the first appraisal with that doctor</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It is worth asking for a show of hands to see how many doctors in the room are already used to an explicit reference to confidentiality as part of the introduction to their appraisal when they have been appraised, as this will highlight how much time to spend on this area of training</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If only a few hands go up, acknowledge that one learning point from this exercise is to drive appraisal policies to make the limits of confidentiality explicit and to suggest to new appraisers that they go back to their organisations looking for a standard written explanation of the limits of confidentiality that is always shared pre-appraisal. Note that people do not always read policies or even introductory letters/e-mails, so it is still worth touching on at the beginning of the appraisal when it sets the professional boundaries in place for the discussion</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Acknowledge</a:t>
            </a:r>
            <a:r>
              <a:rPr lang="en-GB" baseline="0" dirty="0" smtClean="0"/>
              <a:t> that i</a:t>
            </a:r>
            <a:r>
              <a:rPr lang="en-GB" dirty="0" smtClean="0"/>
              <a:t>t can feel artificial to have to actually make an introduction and say out loud what is needed to make the GMC requirements explicit</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The form of words offered in the pre-course reading may help some appraisers by providing an example (See ‘Providing a professional appraisal’)</a:t>
            </a:r>
          </a:p>
          <a:p>
            <a:pPr fontAlgn="auto">
              <a:spcBef>
                <a:spcPct val="0"/>
              </a:spcBef>
              <a:spcAft>
                <a:spcPts val="0"/>
              </a:spcAft>
              <a:buFont typeface="Arial" pitchFamily="34" charset="0"/>
              <a:buNone/>
              <a:defRPr/>
            </a:pPr>
            <a:endParaRPr lang="en-GB" dirty="0" smtClean="0"/>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GB" dirty="0" smtClean="0"/>
              <a:t>Rehearsal and observation of how another appraiser does it makes it feel more comfortable – so use role play by the facilitators– making an introduction as if we were about to start an appraisal – or ask appraisers</a:t>
            </a:r>
            <a:r>
              <a:rPr lang="en-GB" baseline="0" dirty="0" smtClean="0"/>
              <a:t> in pairs to have a go</a:t>
            </a:r>
            <a:endParaRPr lang="en-GB" dirty="0" smtClean="0"/>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If new appraisers do not feel that this effort will make their own lives easier in the long run, they are unlikely to make it part of their routine – but remind them that it will be assessed in the feedback exercise and the partial appraisal during the training</a:t>
            </a:r>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3B976-8AB6-4D9D-B039-49E3656FF12A}" type="slidenum">
              <a:rPr lang="en-GB">
                <a:latin typeface="Arial" charset="0"/>
                <a:cs typeface="Arial" charset="0"/>
              </a:rPr>
              <a:pPr fontAlgn="base">
                <a:spcBef>
                  <a:spcPct val="0"/>
                </a:spcBef>
                <a:spcAft>
                  <a:spcPct val="0"/>
                </a:spcAft>
              </a:pPr>
              <a:t>83</a:t>
            </a:fld>
            <a:endParaRPr lang="en-GB" dirty="0">
              <a:latin typeface="Arial" charset="0"/>
              <a:cs typeface="Arial" charset="0"/>
            </a:endParaRPr>
          </a:p>
        </p:txBody>
      </p:sp>
    </p:spTree>
    <p:extLst>
      <p:ext uri="{BB962C8B-B14F-4D97-AF65-F5344CB8AC3E}">
        <p14:creationId xmlns:p14="http://schemas.microsoft.com/office/powerpoint/2010/main" val="21095408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Agenda – this may depend</a:t>
            </a:r>
            <a:r>
              <a:rPr lang="en-GB" baseline="0" dirty="0" smtClean="0"/>
              <a:t> on the doctor’s circumstances and stage of career, difficulties with preparation or understanding of appraisal</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84</a:t>
            </a:fld>
            <a:endParaRPr lang="en-GB" dirty="0"/>
          </a:p>
        </p:txBody>
      </p:sp>
    </p:spTree>
    <p:extLst>
      <p:ext uri="{BB962C8B-B14F-4D97-AF65-F5344CB8AC3E}">
        <p14:creationId xmlns:p14="http://schemas.microsoft.com/office/powerpoint/2010/main" val="7400999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85</a:t>
            </a:fld>
            <a:endParaRPr lang="en-GB" dirty="0"/>
          </a:p>
        </p:txBody>
      </p:sp>
    </p:spTree>
    <p:extLst>
      <p:ext uri="{BB962C8B-B14F-4D97-AF65-F5344CB8AC3E}">
        <p14:creationId xmlns:p14="http://schemas.microsoft.com/office/powerpoint/2010/main" val="41099530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86</a:t>
            </a:fld>
            <a:endParaRPr lang="en-GB" dirty="0"/>
          </a:p>
        </p:txBody>
      </p:sp>
    </p:spTree>
    <p:extLst>
      <p:ext uri="{BB962C8B-B14F-4D97-AF65-F5344CB8AC3E}">
        <p14:creationId xmlns:p14="http://schemas.microsoft.com/office/powerpoint/2010/main" val="37229265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sz="1200" b="1" i="0" dirty="0" smtClean="0"/>
              <a:t>In most situations where a concern is raised it is more sensible to use the appraisal discussion to explore issues in more depth, rather than to stop the discussion. At the end of the appraisal you must make it clear if you feel you need to take advice from the appraisal lead or RO</a:t>
            </a:r>
          </a:p>
          <a:p>
            <a:pPr marL="171450" indent="-171450">
              <a:buFont typeface="Arial" panose="020B0604020202020204" pitchFamily="34" charset="0"/>
              <a:buChar char="•"/>
            </a:pPr>
            <a:endParaRPr lang="en-GB" altLang="en-US" sz="1200" b="1" i="0" dirty="0" smtClean="0"/>
          </a:p>
          <a:p>
            <a:pPr marL="171450" indent="-171450">
              <a:buFont typeface="Arial" panose="020B0604020202020204" pitchFamily="34" charset="0"/>
              <a:buChar char="•"/>
            </a:pPr>
            <a:r>
              <a:rPr lang="en-GB" altLang="en-US" sz="1200" b="1" i="0" dirty="0" smtClean="0"/>
              <a:t>It is not fair to the doctor to think everything is fine at the end of the appraisal and then to get a phone call from the RO.</a:t>
            </a:r>
            <a:endParaRPr lang="en-US" altLang="en-US" sz="1200" b="1" i="0"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At this point</a:t>
            </a:r>
            <a:r>
              <a:rPr lang="en-GB" baseline="0" dirty="0" smtClean="0"/>
              <a:t> in the training you could ask the doctors to run a quick role play on ending an appraisal prematurely – one as the doctor and the other as the appraiser</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Discuss – what would be the advantages of stopping over continuing?</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87</a:t>
            </a:fld>
            <a:endParaRPr lang="en-GB" dirty="0"/>
          </a:p>
        </p:txBody>
      </p:sp>
    </p:spTree>
    <p:extLst>
      <p:ext uri="{BB962C8B-B14F-4D97-AF65-F5344CB8AC3E}">
        <p14:creationId xmlns:p14="http://schemas.microsoft.com/office/powerpoint/2010/main" val="2768227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Four purposes of medical appraisal for revalidation taken from the </a:t>
            </a:r>
            <a:r>
              <a:rPr lang="en-GB" i="1" dirty="0" smtClean="0"/>
              <a:t>Medical Appraisal Guide (MAG)</a:t>
            </a:r>
          </a:p>
          <a:p>
            <a:pPr fontAlgn="auto">
              <a:spcBef>
                <a:spcPct val="0"/>
              </a:spcBef>
              <a:spcAft>
                <a:spcPts val="0"/>
              </a:spcAft>
              <a:buFont typeface="Arial" pitchFamily="34" charset="0"/>
              <a:buNone/>
              <a:defRPr/>
            </a:pPr>
            <a:endParaRPr lang="en-GB" i="1" dirty="0" smtClean="0"/>
          </a:p>
          <a:p>
            <a:pPr marL="171450" indent="-171450" fontAlgn="auto">
              <a:spcBef>
                <a:spcPct val="0"/>
              </a:spcBef>
              <a:spcAft>
                <a:spcPts val="0"/>
              </a:spcAft>
              <a:buFont typeface="Arial" pitchFamily="34" charset="0"/>
              <a:buChar char="•"/>
              <a:defRPr/>
            </a:pPr>
            <a:r>
              <a:rPr lang="en-GB" dirty="0" smtClean="0"/>
              <a:t>Appraisal is usually about </a:t>
            </a:r>
            <a:r>
              <a:rPr lang="en-GB" u="sng" dirty="0" smtClean="0"/>
              <a:t>quality improvement</a:t>
            </a:r>
            <a:r>
              <a:rPr lang="en-GB" u="none" dirty="0" smtClean="0"/>
              <a:t> </a:t>
            </a:r>
            <a:r>
              <a:rPr lang="en-GB" dirty="0" smtClean="0"/>
              <a:t>in patient care through </a:t>
            </a:r>
            <a:r>
              <a:rPr lang="en-GB" u="sng" dirty="0" smtClean="0"/>
              <a:t>personal and professional development</a:t>
            </a:r>
            <a:r>
              <a:rPr lang="en-GB" u="none" dirty="0" smtClean="0"/>
              <a:t> </a:t>
            </a:r>
            <a:r>
              <a:rPr lang="en-GB" dirty="0" smtClean="0"/>
              <a:t>– but is also about supporting doctors in demonstrating that they are </a:t>
            </a:r>
            <a:r>
              <a:rPr lang="en-GB" u="sng" dirty="0" smtClean="0"/>
              <a:t>up to date and fit to practise</a:t>
            </a:r>
            <a:r>
              <a:rPr lang="en-GB" u="none" dirty="0" smtClean="0"/>
              <a:t> </a:t>
            </a:r>
            <a:r>
              <a:rPr lang="en-GB" dirty="0" smtClean="0"/>
              <a:t>by helping them develop an appropriate portfolio of supporting information, and helping doctors to ensure that they are </a:t>
            </a:r>
            <a:r>
              <a:rPr lang="en-GB" u="sng" dirty="0" smtClean="0"/>
              <a:t>fit for purpose</a:t>
            </a:r>
            <a:r>
              <a:rPr lang="en-GB" u="none" dirty="0" smtClean="0"/>
              <a:t> </a:t>
            </a:r>
            <a:r>
              <a:rPr lang="en-GB" dirty="0" smtClean="0"/>
              <a:t>in the context within which they work</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Most doctors should have no difficulty in demonstrating that they are up to date and fit to practise and should spend almost all their time discussing:</a:t>
            </a:r>
          </a:p>
          <a:p>
            <a:pPr fontAlgn="auto">
              <a:spcBef>
                <a:spcPct val="0"/>
              </a:spcBef>
              <a:spcAft>
                <a:spcPts val="0"/>
              </a:spcAft>
              <a:buFont typeface="Arial" pitchFamily="34" charset="0"/>
              <a:buNone/>
              <a:defRPr/>
            </a:pPr>
            <a:endParaRPr lang="en-GB" dirty="0" smtClean="0"/>
          </a:p>
          <a:p>
            <a:pPr marL="628650" lvl="1" indent="-171450" fontAlgn="auto">
              <a:spcBef>
                <a:spcPct val="0"/>
              </a:spcBef>
              <a:spcAft>
                <a:spcPts val="0"/>
              </a:spcAft>
              <a:buFont typeface="Arial" pitchFamily="34" charset="0"/>
              <a:buChar char="•"/>
              <a:defRPr/>
            </a:pPr>
            <a:r>
              <a:rPr lang="en-GB" dirty="0" smtClean="0"/>
              <a:t>their reflections on what they have been doing over the previous year, and </a:t>
            </a:r>
          </a:p>
          <a:p>
            <a:pPr marL="628650" lvl="1" indent="-171450" fontAlgn="auto">
              <a:spcBef>
                <a:spcPct val="0"/>
              </a:spcBef>
              <a:spcAft>
                <a:spcPts val="0"/>
              </a:spcAft>
              <a:buFont typeface="Arial" pitchFamily="34" charset="0"/>
              <a:buChar char="•"/>
              <a:defRPr/>
            </a:pPr>
            <a:r>
              <a:rPr lang="en-GB" dirty="0" smtClean="0"/>
              <a:t>their continuing professional development and how to improve the quality of their practice by reflecting on their work, challenges, achievements and aspirations and deciding where it is most appropriate to focus their efforts in the coming year</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The</a:t>
            </a:r>
            <a:r>
              <a:rPr lang="en-GB" baseline="0" dirty="0" smtClean="0"/>
              <a:t> MA</a:t>
            </a:r>
            <a:r>
              <a:rPr lang="en-GB" dirty="0" smtClean="0"/>
              <a:t>G makes it explicit that in some places appraisal is used for service development and that this is a legitimate purpose of appraisal. This is distinct from job planning as it is recommended that the two processes should be separated as far as possible because of the conflicts of interest between performance management and medical appraisal. However, it is recognised that, in some places, appraisal and job planning can take place one after the other if the process is well-managed, appropriate safeguards put in place and training given to the appraisers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endParaRPr lang="en-GB"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7F6478-3660-43C2-95CD-944F1E571AC6}" type="slidenum">
              <a:rPr lang="en-US">
                <a:cs typeface="Arial" charset="0"/>
              </a:rPr>
              <a:pPr fontAlgn="base">
                <a:spcBef>
                  <a:spcPct val="0"/>
                </a:spcBef>
                <a:spcAft>
                  <a:spcPct val="0"/>
                </a:spcAft>
              </a:pPr>
              <a:t>8</a:t>
            </a:fld>
            <a:endParaRPr lang="en-US" dirty="0">
              <a:cs typeface="Arial" charset="0"/>
            </a:endParaRPr>
          </a:p>
        </p:txBody>
      </p:sp>
    </p:spTree>
    <p:extLst>
      <p:ext uri="{BB962C8B-B14F-4D97-AF65-F5344CB8AC3E}">
        <p14:creationId xmlns:p14="http://schemas.microsoft.com/office/powerpoint/2010/main" val="36602155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Small</a:t>
            </a:r>
            <a:r>
              <a:rPr lang="en-GB" baseline="0" dirty="0" smtClean="0"/>
              <a:t> group work – ask the group to come up with some examples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Acknowledge that there are many skills that you might use and appraisers will have different approaches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training will not cover all these tools of communication but appraisers can read around the techniques (put on their own PDP)</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Challenging appraisals are covered in day 2 and in more detail in other training sessions</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88</a:t>
            </a:fld>
            <a:endParaRPr lang="en-GB" dirty="0"/>
          </a:p>
        </p:txBody>
      </p:sp>
    </p:spTree>
    <p:extLst>
      <p:ext uri="{BB962C8B-B14F-4D97-AF65-F5344CB8AC3E}">
        <p14:creationId xmlns:p14="http://schemas.microsoft.com/office/powerpoint/2010/main" val="25356055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89</a:t>
            </a:fld>
            <a:endParaRPr lang="en-GB" dirty="0"/>
          </a:p>
        </p:txBody>
      </p:sp>
    </p:spTree>
    <p:extLst>
      <p:ext uri="{BB962C8B-B14F-4D97-AF65-F5344CB8AC3E}">
        <p14:creationId xmlns:p14="http://schemas.microsoft.com/office/powerpoint/2010/main" val="22840123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References:</a:t>
            </a:r>
          </a:p>
          <a:p>
            <a:pPr marL="628650" lvl="1" indent="-171450">
              <a:buFont typeface="Arial" panose="020B0604020202020204" pitchFamily="34" charset="0"/>
              <a:buChar char="•"/>
            </a:pPr>
            <a:r>
              <a:rPr lang="en-GB" dirty="0" smtClean="0"/>
              <a:t>Stanford</a:t>
            </a:r>
            <a:r>
              <a:rPr lang="en-GB" baseline="0" dirty="0" smtClean="0"/>
              <a:t> (1962) studied college students and developed the challenge and support model.</a:t>
            </a:r>
          </a:p>
          <a:p>
            <a:pPr marL="628650" lvl="1" indent="-171450">
              <a:buFont typeface="Arial" panose="020B0604020202020204" pitchFamily="34" charset="0"/>
              <a:buChar char="•"/>
            </a:pPr>
            <a:r>
              <a:rPr lang="en-GB" dirty="0" smtClean="0"/>
              <a:t>Sanford, N. (1962). </a:t>
            </a:r>
            <a:r>
              <a:rPr lang="en-GB" i="1" dirty="0" smtClean="0"/>
              <a:t>The American college</a:t>
            </a:r>
            <a:r>
              <a:rPr lang="en-GB" dirty="0" smtClean="0"/>
              <a:t>. New York: Wiley.</a:t>
            </a:r>
          </a:p>
          <a:p>
            <a:pPr marL="628650" lvl="1" indent="-171450">
              <a:buFont typeface="Arial" panose="020B0604020202020204" pitchFamily="34" charset="0"/>
              <a:buChar char="•"/>
            </a:pPr>
            <a:r>
              <a:rPr lang="en-GB" dirty="0" smtClean="0"/>
              <a:t>Sanford, N. (1966). </a:t>
            </a:r>
            <a:r>
              <a:rPr lang="en-GB" i="1" dirty="0" smtClean="0"/>
              <a:t>Self and society: Social change and individual development</a:t>
            </a:r>
            <a:r>
              <a:rPr lang="en-GB" dirty="0" smtClean="0"/>
              <a:t>. New York: Atherton.</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90</a:t>
            </a:fld>
            <a:endParaRPr lang="en-GB" dirty="0"/>
          </a:p>
        </p:txBody>
      </p:sp>
    </p:spTree>
    <p:extLst>
      <p:ext uri="{BB962C8B-B14F-4D97-AF65-F5344CB8AC3E}">
        <p14:creationId xmlns:p14="http://schemas.microsoft.com/office/powerpoint/2010/main" val="15587966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GB" dirty="0" smtClean="0"/>
              <a:t>Take home message:</a:t>
            </a:r>
          </a:p>
          <a:p>
            <a:pPr marL="171450" indent="-171450">
              <a:spcBef>
                <a:spcPct val="0"/>
              </a:spcBef>
              <a:buFont typeface="Arial" panose="020B0604020202020204" pitchFamily="34" charset="0"/>
              <a:buChar char="•"/>
            </a:pPr>
            <a:endParaRPr lang="en-GB" dirty="0" smtClean="0"/>
          </a:p>
          <a:p>
            <a:pPr marL="171450" indent="-171450">
              <a:spcBef>
                <a:spcPct val="0"/>
              </a:spcBef>
              <a:buFont typeface="Arial" panose="020B0604020202020204" pitchFamily="34" charset="0"/>
              <a:buChar char="•"/>
            </a:pPr>
            <a:r>
              <a:rPr lang="en-GB" dirty="0" smtClean="0"/>
              <a:t>A doctor will not think you are listening if you are not displaying the behaviours associated with active listening – in particular if you are looking at the paperwork and not making eye contact. </a:t>
            </a:r>
          </a:p>
          <a:p>
            <a:pPr>
              <a:spcBef>
                <a:spcPct val="0"/>
              </a:spcBef>
            </a:pPr>
            <a:endParaRPr lang="en-GB" dirty="0"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7F6D84-0B8B-4704-8DCA-126A403DFEFA}" type="slidenum">
              <a:rPr lang="en-US">
                <a:cs typeface="Arial" charset="0"/>
              </a:rPr>
              <a:pPr fontAlgn="base">
                <a:spcBef>
                  <a:spcPct val="0"/>
                </a:spcBef>
                <a:spcAft>
                  <a:spcPct val="0"/>
                </a:spcAft>
              </a:pPr>
              <a:t>91</a:t>
            </a:fld>
            <a:endParaRPr lang="en-US" dirty="0">
              <a:cs typeface="Arial" charset="0"/>
            </a:endParaRPr>
          </a:p>
        </p:txBody>
      </p:sp>
    </p:spTree>
    <p:extLst>
      <p:ext uri="{BB962C8B-B14F-4D97-AF65-F5344CB8AC3E}">
        <p14:creationId xmlns:p14="http://schemas.microsoft.com/office/powerpoint/2010/main" val="15157887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dirty="0" smtClean="0"/>
              <a:t>Ask each delegate to write down a suitable opening question on a post-it note, then share with the group.</a:t>
            </a:r>
          </a:p>
          <a:p>
            <a:pPr marL="628650" lvl="1" indent="-171450">
              <a:spcBef>
                <a:spcPct val="0"/>
              </a:spcBef>
              <a:buFont typeface="Arial" panose="020B0604020202020204" pitchFamily="34" charset="0"/>
              <a:buChar char="•"/>
            </a:pPr>
            <a:endParaRPr lang="en-US" dirty="0" smtClean="0"/>
          </a:p>
          <a:p>
            <a:pPr marL="171450" lvl="0" indent="-171450">
              <a:spcBef>
                <a:spcPct val="0"/>
              </a:spcBef>
              <a:buFont typeface="Arial" panose="020B0604020202020204" pitchFamily="34" charset="0"/>
              <a:buChar char="•"/>
            </a:pPr>
            <a:r>
              <a:rPr lang="en-US" dirty="0" smtClean="0"/>
              <a:t>Rudyard Kipling (1902)</a:t>
            </a:r>
            <a:r>
              <a:rPr lang="en-US" b="1" dirty="0" smtClean="0"/>
              <a:t> </a:t>
            </a:r>
            <a:r>
              <a:rPr lang="en-US" i="1" dirty="0" smtClean="0"/>
              <a:t>The Elephant’s Child</a:t>
            </a:r>
            <a:r>
              <a:rPr lang="en-US" b="1" dirty="0" smtClean="0"/>
              <a:t> </a:t>
            </a:r>
            <a:endParaRPr lang="en-GB" dirty="0" smtClean="0"/>
          </a:p>
          <a:p>
            <a:pPr marL="628650" lvl="1" indent="-171450">
              <a:spcBef>
                <a:spcPct val="0"/>
              </a:spcBef>
              <a:buFont typeface="Arial" panose="020B0604020202020204" pitchFamily="34" charset="0"/>
              <a:buChar char="•"/>
            </a:pPr>
            <a:r>
              <a:rPr lang="en-US" dirty="0" smtClean="0"/>
              <a:t>‘I keep six honest serving men,</a:t>
            </a:r>
            <a:endParaRPr lang="en-GB" dirty="0" smtClean="0"/>
          </a:p>
          <a:p>
            <a:pPr marL="628650" lvl="1" indent="-171450">
              <a:spcBef>
                <a:spcPct val="0"/>
              </a:spcBef>
              <a:buFont typeface="Arial" panose="020B0604020202020204" pitchFamily="34" charset="0"/>
              <a:buChar char="•"/>
            </a:pPr>
            <a:r>
              <a:rPr lang="en-US" dirty="0" smtClean="0"/>
              <a:t>(They taught me all I knew);</a:t>
            </a:r>
            <a:endParaRPr lang="en-GB" dirty="0" smtClean="0"/>
          </a:p>
          <a:p>
            <a:pPr marL="628650" lvl="1" indent="-171450">
              <a:spcBef>
                <a:spcPct val="0"/>
              </a:spcBef>
              <a:buFont typeface="Arial" panose="020B0604020202020204" pitchFamily="34" charset="0"/>
              <a:buChar char="•"/>
            </a:pPr>
            <a:r>
              <a:rPr lang="en-US" dirty="0" smtClean="0"/>
              <a:t>Their names are “What”? and “Why?” and “When?”,</a:t>
            </a:r>
            <a:endParaRPr lang="en-GB" dirty="0" smtClean="0"/>
          </a:p>
          <a:p>
            <a:pPr marL="628650" lvl="1" indent="-171450">
              <a:spcBef>
                <a:spcPct val="0"/>
              </a:spcBef>
              <a:buFont typeface="Arial" panose="020B0604020202020204" pitchFamily="34" charset="0"/>
              <a:buChar char="•"/>
            </a:pPr>
            <a:r>
              <a:rPr lang="en-US" dirty="0" smtClean="0"/>
              <a:t>And “How?” and “Where?” and “Who?”’</a:t>
            </a:r>
            <a:endParaRPr lang="en-GB" dirty="0" smtClean="0"/>
          </a:p>
          <a:p>
            <a:pPr marL="171450" indent="-171450">
              <a:spcBef>
                <a:spcPct val="0"/>
              </a:spcBef>
              <a:buFont typeface="Arial" panose="020B0604020202020204" pitchFamily="34" charset="0"/>
              <a:buChar char="•"/>
            </a:pPr>
            <a:endParaRPr lang="en-GB" dirty="0" smtClean="0"/>
          </a:p>
          <a:p>
            <a:pPr marL="171450" indent="-171450">
              <a:spcBef>
                <a:spcPct val="0"/>
              </a:spcBef>
              <a:buFont typeface="Arial" panose="020B0604020202020204" pitchFamily="34" charset="0"/>
              <a:buChar char="•"/>
            </a:pPr>
            <a:r>
              <a:rPr lang="en-GB" dirty="0" smtClean="0"/>
              <a:t>How many of the opening questions used one of these as the entry point?</a:t>
            </a:r>
          </a:p>
          <a:p>
            <a:pPr marL="171450" indent="-171450">
              <a:spcBef>
                <a:spcPct val="0"/>
              </a:spcBef>
              <a:buFont typeface="Arial" panose="020B0604020202020204" pitchFamily="34" charset="0"/>
              <a:buChar char="•"/>
            </a:pPr>
            <a:endParaRPr lang="en-GB" dirty="0" smtClean="0"/>
          </a:p>
          <a:p>
            <a:pPr marL="171450" indent="-171450">
              <a:spcBef>
                <a:spcPct val="0"/>
              </a:spcBef>
              <a:buFont typeface="Arial" panose="020B0604020202020204" pitchFamily="34" charset="0"/>
              <a:buChar char="•"/>
            </a:pPr>
            <a:r>
              <a:rPr lang="en-GB" dirty="0" smtClean="0"/>
              <a:t>“Tell me about…” is another good opener.</a:t>
            </a:r>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830173-86CC-46DB-9167-251BD0E29B25}" type="slidenum">
              <a:rPr lang="en-US">
                <a:cs typeface="Arial" charset="0"/>
              </a:rPr>
              <a:pPr fontAlgn="base">
                <a:spcBef>
                  <a:spcPct val="0"/>
                </a:spcBef>
                <a:spcAft>
                  <a:spcPct val="0"/>
                </a:spcAft>
              </a:pPr>
              <a:t>92</a:t>
            </a:fld>
            <a:endParaRPr lang="en-US" dirty="0">
              <a:cs typeface="Arial" charset="0"/>
            </a:endParaRPr>
          </a:p>
        </p:txBody>
      </p:sp>
    </p:spTree>
    <p:extLst>
      <p:ext uri="{BB962C8B-B14F-4D97-AF65-F5344CB8AC3E}">
        <p14:creationId xmlns:p14="http://schemas.microsoft.com/office/powerpoint/2010/main" val="659387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communication skills section of the resources provides a useful introduction to questions that may be helpful in appraisal</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This slide is a structure to guide question preparation</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Point out the stem questions in the resources</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Emphasise that there is no need to learn the stem questions and that to use them rigidly would inhibit the flow of the appraisal discussion. However, for a new appraiser it is often useful to feel that there is a prepared open question or two “in reserve” to alleviate the fear that conversation might dry up on the day. </a:t>
            </a:r>
            <a:endParaRPr lang="en-US" dirty="0"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128792-18D4-46F8-B114-74A11152C727}" type="slidenum">
              <a:rPr lang="en-US">
                <a:cs typeface="Arial" charset="0"/>
              </a:rPr>
              <a:pPr fontAlgn="base">
                <a:spcBef>
                  <a:spcPct val="0"/>
                </a:spcBef>
                <a:spcAft>
                  <a:spcPct val="0"/>
                </a:spcAft>
              </a:pPr>
              <a:t>93</a:t>
            </a:fld>
            <a:endParaRPr lang="en-US" dirty="0">
              <a:cs typeface="Arial" charset="0"/>
            </a:endParaRPr>
          </a:p>
        </p:txBody>
      </p:sp>
    </p:spTree>
    <p:extLst>
      <p:ext uri="{BB962C8B-B14F-4D97-AF65-F5344CB8AC3E}">
        <p14:creationId xmlns:p14="http://schemas.microsoft.com/office/powerpoint/2010/main" val="29274969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ct val="0"/>
              </a:spcBef>
              <a:spcAft>
                <a:spcPts val="0"/>
              </a:spcAft>
              <a:buFont typeface="Arial" pitchFamily="34" charset="0"/>
              <a:buChar char="•"/>
              <a:defRPr/>
            </a:pPr>
            <a:r>
              <a:rPr lang="en-GB" dirty="0" smtClean="0"/>
              <a:t>Ask the group for examples of good and bad experiences of giving and receiving feedback</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Think about:</a:t>
            </a:r>
          </a:p>
          <a:p>
            <a:pPr marL="628650" lvl="1" indent="-171450" fontAlgn="auto">
              <a:spcBef>
                <a:spcPct val="0"/>
              </a:spcBef>
              <a:spcAft>
                <a:spcPts val="0"/>
              </a:spcAft>
              <a:buFont typeface="Arial" pitchFamily="34" charset="0"/>
              <a:buChar char="•"/>
              <a:defRPr/>
            </a:pPr>
            <a:r>
              <a:rPr lang="en-GB" dirty="0" smtClean="0"/>
              <a:t>Where? (in private) </a:t>
            </a:r>
          </a:p>
          <a:p>
            <a:pPr marL="628650" lvl="1" indent="-171450" fontAlgn="auto">
              <a:spcBef>
                <a:spcPct val="0"/>
              </a:spcBef>
              <a:spcAft>
                <a:spcPts val="0"/>
              </a:spcAft>
              <a:buFont typeface="Arial" pitchFamily="34" charset="0"/>
              <a:buChar char="•"/>
              <a:defRPr/>
            </a:pPr>
            <a:r>
              <a:rPr lang="en-GB" dirty="0" smtClean="0"/>
              <a:t>How? (sensitively and at the right pace for the doctor) </a:t>
            </a:r>
          </a:p>
          <a:p>
            <a:pPr marL="628650" lvl="1" indent="-171450" fontAlgn="auto">
              <a:spcBef>
                <a:spcPct val="0"/>
              </a:spcBef>
              <a:spcAft>
                <a:spcPts val="0"/>
              </a:spcAft>
              <a:buFont typeface="Arial" pitchFamily="34" charset="0"/>
              <a:buChar char="•"/>
              <a:defRPr/>
            </a:pPr>
            <a:r>
              <a:rPr lang="en-GB" dirty="0" smtClean="0"/>
              <a:t>What? (specific examples of things that went well or could have gone better) </a:t>
            </a:r>
          </a:p>
          <a:p>
            <a:pPr marL="628650" lvl="1" indent="-171450" fontAlgn="auto">
              <a:spcBef>
                <a:spcPct val="0"/>
              </a:spcBef>
              <a:spcAft>
                <a:spcPts val="0"/>
              </a:spcAft>
              <a:buFont typeface="Arial" pitchFamily="34" charset="0"/>
              <a:buChar char="•"/>
              <a:defRPr/>
            </a:pPr>
            <a:r>
              <a:rPr lang="en-GB" dirty="0" smtClean="0"/>
              <a:t>When? (when the doctor</a:t>
            </a:r>
            <a:r>
              <a:rPr lang="en-GB" baseline="0" dirty="0" smtClean="0"/>
              <a:t> invites it, or opportunistically when a chance arises, or during the appraisal)</a:t>
            </a:r>
            <a:endParaRPr lang="en-GB" dirty="0" smtClean="0"/>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Resources on these questions are provided</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Appraisal reviews and demands reflection on all areas of a doctor’s scope of work</a:t>
            </a:r>
          </a:p>
          <a:p>
            <a:pPr fontAlgn="auto">
              <a:spcBef>
                <a:spcPts val="0"/>
              </a:spcBef>
              <a:spcAft>
                <a:spcPts val="0"/>
              </a:spcAft>
              <a:buFont typeface="Arial" pitchFamily="34" charset="0"/>
              <a:buNone/>
              <a:defRPr/>
            </a:pPr>
            <a:endParaRPr lang="en-GB" dirty="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16D62C-6853-4A54-950B-01484CF04363}" type="slidenum">
              <a:rPr lang="en-GB"/>
              <a:pPr fontAlgn="base">
                <a:spcBef>
                  <a:spcPct val="0"/>
                </a:spcBef>
                <a:spcAft>
                  <a:spcPct val="0"/>
                </a:spcAft>
              </a:pPr>
              <a:t>94</a:t>
            </a:fld>
            <a:endParaRPr lang="en-GB" dirty="0"/>
          </a:p>
        </p:txBody>
      </p:sp>
    </p:spTree>
    <p:extLst>
      <p:ext uri="{BB962C8B-B14F-4D97-AF65-F5344CB8AC3E}">
        <p14:creationId xmlns:p14="http://schemas.microsoft.com/office/powerpoint/2010/main" val="40006928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Ask how many of the delegates are already familiar with Pendleton’s Rules? What do they remember about them?</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Signpost the resources on giving and receiving feedback in the resource folder</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Explain that this is the preferred model for this course because it is simple and lends itself well to appraisal. </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Doctor’s in training exposed to this repetitively can find it annoying/frustrating because it can feel formulaic but for a doctor being appraised the questions come naturally as part of the appraisal discussion and the “rules” need not be obvious to the doctor at all!</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In the feedback exercise we are about to do, the appraiser spends 10 minutes ‘appraising’ the doctor on an area of their work that is a current issue that the doctor wants to discuss. They will rehearse the introduction and the appraiser will demonstrate their active listening, questioning and summarising skills. It is the observer who is giving the feedback and who has to play by Pendleton’s Rules!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Ref for Pendleton’s rules: </a:t>
            </a:r>
            <a:r>
              <a:rPr lang="en-GB" i="1" dirty="0" smtClean="0"/>
              <a:t>The Consultation: An approach to learning and teaching</a:t>
            </a:r>
            <a:r>
              <a:rPr lang="en-GB" dirty="0" smtClean="0"/>
              <a:t> (Pendleton, Schofield, Tate &amp; Havelock, Oxford University Press, 2003)</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endParaRPr lang="en-GB"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A5AF96-5362-4091-8FDB-B05BD0EE2B67}" type="slidenum">
              <a:rPr lang="en-US">
                <a:cs typeface="Arial" charset="0"/>
              </a:rPr>
              <a:pPr fontAlgn="base">
                <a:spcBef>
                  <a:spcPct val="0"/>
                </a:spcBef>
                <a:spcAft>
                  <a:spcPct val="0"/>
                </a:spcAft>
              </a:pPr>
              <a:t>95</a:t>
            </a:fld>
            <a:endParaRPr lang="en-US" dirty="0">
              <a:cs typeface="Arial" charset="0"/>
            </a:endParaRPr>
          </a:p>
        </p:txBody>
      </p:sp>
    </p:spTree>
    <p:extLst>
      <p:ext uri="{BB962C8B-B14F-4D97-AF65-F5344CB8AC3E}">
        <p14:creationId xmlns:p14="http://schemas.microsoft.com/office/powerpoint/2010/main" val="9389027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4BED3C-704E-4E92-8ABF-EF9C80F4CE8A}" type="slidenum">
              <a:rPr lang="en-US">
                <a:latin typeface="Arial" charset="0"/>
              </a:rPr>
              <a:pPr fontAlgn="base">
                <a:spcBef>
                  <a:spcPct val="0"/>
                </a:spcBef>
                <a:spcAft>
                  <a:spcPct val="0"/>
                </a:spcAft>
              </a:pPr>
              <a:t>96</a:t>
            </a:fld>
            <a:endParaRPr lang="en-US" dirty="0">
              <a:latin typeface="Arial"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dirty="0" smtClean="0">
                <a:cs typeface="Arial" charset="0"/>
              </a:rPr>
              <a:t>All the usual do’s and don’ts of giving feedback apply particularly when giving difficult feedback</a:t>
            </a:r>
          </a:p>
          <a:p>
            <a:pPr marL="171450" indent="-171450">
              <a:spcBef>
                <a:spcPct val="0"/>
              </a:spcBef>
              <a:buFont typeface="Arial" panose="020B0604020202020204" pitchFamily="34" charset="0"/>
              <a:buChar char="•"/>
            </a:pPr>
            <a:endParaRPr lang="en-US" dirty="0" smtClean="0">
              <a:cs typeface="Arial" charset="0"/>
            </a:endParaRPr>
          </a:p>
          <a:p>
            <a:pPr marL="171450" indent="-171450">
              <a:spcBef>
                <a:spcPct val="0"/>
              </a:spcBef>
              <a:buFont typeface="Arial" panose="020B0604020202020204" pitchFamily="34" charset="0"/>
              <a:buChar char="•"/>
            </a:pPr>
            <a:r>
              <a:rPr lang="en-US" dirty="0" smtClean="0">
                <a:cs typeface="Arial" charset="0"/>
              </a:rPr>
              <a:t>This section is also covering</a:t>
            </a:r>
            <a:r>
              <a:rPr lang="en-US" baseline="0" dirty="0" smtClean="0">
                <a:cs typeface="Arial" charset="0"/>
              </a:rPr>
              <a:t> challenge to a certain extend – discuss the slightly negative connotation that the word ‘challenge’ has.</a:t>
            </a:r>
          </a:p>
          <a:p>
            <a:pPr marL="171450" indent="-171450">
              <a:spcBef>
                <a:spcPct val="0"/>
              </a:spcBef>
              <a:buFont typeface="Arial" panose="020B0604020202020204" pitchFamily="34" charset="0"/>
              <a:buChar char="•"/>
            </a:pPr>
            <a:endParaRPr lang="en-US" baseline="0" dirty="0" smtClean="0">
              <a:cs typeface="Arial" charset="0"/>
            </a:endParaRPr>
          </a:p>
          <a:p>
            <a:pPr marL="171450" indent="-171450">
              <a:spcBef>
                <a:spcPct val="0"/>
              </a:spcBef>
              <a:buFont typeface="Arial" panose="020B0604020202020204" pitchFamily="34" charset="0"/>
              <a:buChar char="•"/>
            </a:pPr>
            <a:r>
              <a:rPr lang="en-US" baseline="0" dirty="0" smtClean="0">
                <a:cs typeface="Arial" charset="0"/>
              </a:rPr>
              <a:t>Consider the idea of facilitation of positive change after reflection.</a:t>
            </a:r>
            <a:endParaRPr lang="en-US" dirty="0" smtClean="0">
              <a:cs typeface="Arial" charset="0"/>
            </a:endParaRPr>
          </a:p>
        </p:txBody>
      </p:sp>
    </p:spTree>
    <p:extLst>
      <p:ext uri="{BB962C8B-B14F-4D97-AF65-F5344CB8AC3E}">
        <p14:creationId xmlns:p14="http://schemas.microsoft.com/office/powerpoint/2010/main" val="39275345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97</a:t>
            </a:fld>
            <a:endParaRPr lang="en-GB" dirty="0"/>
          </a:p>
        </p:txBody>
      </p:sp>
    </p:spTree>
    <p:extLst>
      <p:ext uri="{BB962C8B-B14F-4D97-AF65-F5344CB8AC3E}">
        <p14:creationId xmlns:p14="http://schemas.microsoft.com/office/powerpoint/2010/main" val="324017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10</a:t>
            </a:fld>
            <a:endParaRPr lang="en-GB" dirty="0"/>
          </a:p>
        </p:txBody>
      </p:sp>
    </p:spTree>
    <p:extLst>
      <p:ext uri="{BB962C8B-B14F-4D97-AF65-F5344CB8AC3E}">
        <p14:creationId xmlns:p14="http://schemas.microsoft.com/office/powerpoint/2010/main" val="25221955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51276" y="9363949"/>
            <a:ext cx="2944813" cy="491255"/>
          </a:xfrm>
          <a:prstGeom prst="rect">
            <a:avLst/>
          </a:prstGeom>
          <a:noFill/>
          <a:ln w="9525">
            <a:noFill/>
            <a:miter lim="800000"/>
            <a:headEnd/>
            <a:tailEnd/>
          </a:ln>
        </p:spPr>
        <p:txBody>
          <a:bodyPr anchor="b"/>
          <a:lstStyle/>
          <a:p>
            <a:pPr algn="r"/>
            <a:fld id="{320CAC25-F7D9-40A5-A530-8437A1C5A940}" type="slidenum">
              <a:rPr lang="en-US" sz="1200">
                <a:ea typeface="ＭＳ Ｐゴシック" pitchFamily="34" charset="-128"/>
              </a:rPr>
              <a:pPr algn="r"/>
              <a:t>98</a:t>
            </a:fld>
            <a:endParaRPr lang="en-US" sz="1200" dirty="0">
              <a:ea typeface="ＭＳ Ｐゴシック" pitchFamily="34" charset="-128"/>
            </a:endParaRPr>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US" dirty="0" smtClean="0"/>
              <a:t>Remind the observers to be time-keepers for the appraisal pair who only have 10 mins</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Highlight 10 mins for appraisal exercise, followed immediately by 5 mins for feedback led by observer in trio. The observer will often need prompting to remember to let the doctor analyse what went well first, especially in the first round of feedback.</a:t>
            </a:r>
            <a:r>
              <a:rPr lang="en-US" baseline="0" dirty="0" smtClean="0"/>
              <a:t> Doctors often go straight into what they wish they had done differently and need to be brought back into the feedback structure.</a:t>
            </a:r>
          </a:p>
          <a:p>
            <a:pPr marL="171450" indent="-171450" fontAlgn="auto">
              <a:spcBef>
                <a:spcPct val="0"/>
              </a:spcBef>
              <a:spcAft>
                <a:spcPts val="0"/>
              </a:spcAft>
              <a:buFont typeface="Arial" pitchFamily="34" charset="0"/>
              <a:buChar char="•"/>
              <a:defRPr/>
            </a:pPr>
            <a:endParaRPr lang="en-US" dirty="0" smtClean="0"/>
          </a:p>
          <a:p>
            <a:pPr marL="0" indent="0" fontAlgn="auto">
              <a:spcBef>
                <a:spcPct val="0"/>
              </a:spcBef>
              <a:spcAft>
                <a:spcPts val="0"/>
              </a:spcAft>
              <a:buFont typeface="Arial" pitchFamily="34" charset="0"/>
              <a:buNone/>
              <a:defRPr/>
            </a:pPr>
            <a:endParaRPr lang="en-US" dirty="0" smtClean="0"/>
          </a:p>
        </p:txBody>
      </p:sp>
    </p:spTree>
    <p:extLst>
      <p:ext uri="{BB962C8B-B14F-4D97-AF65-F5344CB8AC3E}">
        <p14:creationId xmlns:p14="http://schemas.microsoft.com/office/powerpoint/2010/main" val="5142206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51276" y="9363949"/>
            <a:ext cx="2944813" cy="491255"/>
          </a:xfrm>
          <a:prstGeom prst="rect">
            <a:avLst/>
          </a:prstGeom>
          <a:noFill/>
          <a:ln w="9525">
            <a:noFill/>
            <a:miter lim="800000"/>
            <a:headEnd/>
            <a:tailEnd/>
          </a:ln>
        </p:spPr>
        <p:txBody>
          <a:bodyPr anchor="b"/>
          <a:lstStyle/>
          <a:p>
            <a:pPr algn="r"/>
            <a:fld id="{8E542882-6F4B-4794-AF79-428C15FE129B}" type="slidenum">
              <a:rPr lang="en-US" sz="1200">
                <a:ea typeface="ＭＳ Ｐゴシック" pitchFamily="34" charset="-128"/>
              </a:rPr>
              <a:pPr algn="r"/>
              <a:t>99</a:t>
            </a:fld>
            <a:endParaRPr lang="en-US" sz="1200" dirty="0">
              <a:ea typeface="ＭＳ Ｐゴシック" pitchFamily="34" charset="-128"/>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anose="020B0604020202020204" pitchFamily="34" charset="0"/>
              <a:buChar char="•"/>
              <a:defRPr/>
            </a:pPr>
            <a:r>
              <a:rPr lang="en-US" dirty="0" smtClean="0"/>
              <a:t>The plenary for the feedback exercise is about identifying common themes:</a:t>
            </a:r>
          </a:p>
          <a:p>
            <a:pPr marL="628650" lvl="1" indent="-171450" fontAlgn="auto">
              <a:spcBef>
                <a:spcPct val="0"/>
              </a:spcBef>
              <a:spcAft>
                <a:spcPts val="0"/>
              </a:spcAft>
              <a:buFont typeface="Arial" pitchFamily="34" charset="0"/>
              <a:buChar char="•"/>
              <a:defRPr/>
            </a:pPr>
            <a:r>
              <a:rPr lang="en-US" dirty="0" smtClean="0"/>
              <a:t>Time goes fast</a:t>
            </a:r>
          </a:p>
          <a:p>
            <a:pPr marL="628650" lvl="1" indent="-171450" fontAlgn="auto">
              <a:spcBef>
                <a:spcPct val="0"/>
              </a:spcBef>
              <a:spcAft>
                <a:spcPts val="0"/>
              </a:spcAft>
              <a:buFont typeface="Arial" pitchFamily="34" charset="0"/>
              <a:buChar char="•"/>
              <a:defRPr/>
            </a:pPr>
            <a:r>
              <a:rPr lang="en-US" dirty="0" smtClean="0"/>
              <a:t>It is sometimes possible to get into very deep areas even in a very short time</a:t>
            </a:r>
          </a:p>
          <a:p>
            <a:pPr marL="628650" lvl="1" indent="-171450" fontAlgn="auto">
              <a:spcBef>
                <a:spcPct val="0"/>
              </a:spcBef>
              <a:spcAft>
                <a:spcPts val="0"/>
              </a:spcAft>
              <a:buFont typeface="Arial" pitchFamily="34" charset="0"/>
              <a:buChar char="•"/>
              <a:defRPr/>
            </a:pPr>
            <a:r>
              <a:rPr lang="en-US" dirty="0" smtClean="0"/>
              <a:t>The first appraiser has the most difficult job as good techniques and top tips may be modelled by watching the others perform</a:t>
            </a:r>
          </a:p>
          <a:p>
            <a:pPr marL="628650" lvl="1"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What are the themes for this group?</a:t>
            </a:r>
          </a:p>
          <a:p>
            <a:pPr marL="171450" indent="-171450" fontAlgn="auto">
              <a:spcBef>
                <a:spcPct val="0"/>
              </a:spcBef>
              <a:spcAft>
                <a:spcPts val="0"/>
              </a:spcAft>
              <a:buFont typeface="Arial" pitchFamily="34" charset="0"/>
              <a:buChar char="•"/>
              <a:defRPr/>
            </a:pPr>
            <a:endParaRPr lang="en-US" dirty="0" smtClean="0"/>
          </a:p>
          <a:p>
            <a:pPr marL="171450" indent="-171450" fontAlgn="auto">
              <a:spcBef>
                <a:spcPct val="0"/>
              </a:spcBef>
              <a:spcAft>
                <a:spcPts val="0"/>
              </a:spcAft>
              <a:buFont typeface="Arial" pitchFamily="34" charset="0"/>
              <a:buChar char="•"/>
              <a:defRPr/>
            </a:pPr>
            <a:r>
              <a:rPr lang="en-US" dirty="0" smtClean="0"/>
              <a:t>Use the session to affirm skills that the facilitators have observed</a:t>
            </a:r>
          </a:p>
        </p:txBody>
      </p:sp>
    </p:spTree>
    <p:extLst>
      <p:ext uri="{BB962C8B-B14F-4D97-AF65-F5344CB8AC3E}">
        <p14:creationId xmlns:p14="http://schemas.microsoft.com/office/powerpoint/2010/main" val="30325967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The better a delegate has prepared the more likely it is that they will be able to use what they have done for their own annual appraisal and the more they will get out of the partial appraisal exercise.</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Check that everyone is clear who is going to be appraising whom in the trios</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Share the pre-appraisal documentation prior to day two, so that the delegates can prepare for their turn at the appraiser role in each trio for the partial appraisal. If the two days are run consecutively, it is essential to share well in advance</a:t>
            </a:r>
            <a:r>
              <a:rPr lang="en-GB" baseline="0" dirty="0" smtClean="0"/>
              <a:t> of day one, but, in every case, the end of the first day is a chance to check that everyone has everything that they need</a:t>
            </a:r>
            <a:endParaRPr lang="en-GB" dirty="0" smtClean="0"/>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Some training courses may be set up to allow a full appraisal</a:t>
            </a:r>
            <a:r>
              <a:rPr lang="en-GB" baseline="0" dirty="0" smtClean="0"/>
              <a:t> on each other to be undertaken between the two days of the course. Even in these cases it is good to demonstrate skills in a directly observed exercise on day 2</a:t>
            </a:r>
            <a:endParaRPr lang="en-GB" dirty="0" smtClean="0"/>
          </a:p>
          <a:p>
            <a:pPr fontAlgn="auto">
              <a:spcBef>
                <a:spcPct val="0"/>
              </a:spcBef>
              <a:spcAft>
                <a:spcPts val="0"/>
              </a:spcAft>
              <a:buFont typeface="Arial" pitchFamily="34" charset="0"/>
              <a:buNone/>
              <a:defRPr/>
            </a:pPr>
            <a:endParaRPr lang="en-GB" dirty="0"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2EB7B-C796-456D-A530-5A5F6818BF1A}" type="slidenum">
              <a:rPr lang="en-US">
                <a:cs typeface="Arial" charset="0"/>
              </a:rPr>
              <a:pPr fontAlgn="base">
                <a:spcBef>
                  <a:spcPct val="0"/>
                </a:spcBef>
                <a:spcAft>
                  <a:spcPct val="0"/>
                </a:spcAft>
              </a:pPr>
              <a:t>100</a:t>
            </a:fld>
            <a:endParaRPr lang="en-US" dirty="0">
              <a:cs typeface="Arial" charset="0"/>
            </a:endParaRPr>
          </a:p>
        </p:txBody>
      </p:sp>
    </p:spTree>
    <p:extLst>
      <p:ext uri="{BB962C8B-B14F-4D97-AF65-F5344CB8AC3E}">
        <p14:creationId xmlns:p14="http://schemas.microsoft.com/office/powerpoint/2010/main" val="11946147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GB" dirty="0" smtClean="0"/>
              <a:t>This is the conclusion and Q&amp;A session. It is important to have dealt with any issues that have been “parked” and to check out a shared understanding and comfort level before delegates depart</a:t>
            </a:r>
          </a:p>
          <a:p>
            <a:pPr>
              <a:spcBef>
                <a:spcPct val="0"/>
              </a:spcBef>
            </a:pPr>
            <a:endParaRPr lang="en-GB" dirty="0" smtClean="0"/>
          </a:p>
          <a:p>
            <a:pPr>
              <a:spcBef>
                <a:spcPct val="0"/>
              </a:spcBef>
            </a:pPr>
            <a:endParaRPr lang="en-GB" dirty="0" smtClean="0"/>
          </a:p>
          <a:p>
            <a:pPr>
              <a:spcBef>
                <a:spcPct val="0"/>
              </a:spcBef>
            </a:pPr>
            <a:endParaRPr lang="en-GB" dirty="0"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367FF-E628-4C83-A5D8-A019FE81BC90}" type="slidenum">
              <a:rPr lang="en-US">
                <a:cs typeface="Arial" charset="0"/>
              </a:rPr>
              <a:pPr fontAlgn="base">
                <a:spcBef>
                  <a:spcPct val="0"/>
                </a:spcBef>
                <a:spcAft>
                  <a:spcPct val="0"/>
                </a:spcAft>
              </a:pPr>
              <a:t>101</a:t>
            </a:fld>
            <a:endParaRPr lang="en-US" dirty="0">
              <a:cs typeface="Arial" charset="0"/>
            </a:endParaRPr>
          </a:p>
        </p:txBody>
      </p:sp>
    </p:spTree>
    <p:extLst>
      <p:ext uri="{BB962C8B-B14F-4D97-AF65-F5344CB8AC3E}">
        <p14:creationId xmlns:p14="http://schemas.microsoft.com/office/powerpoint/2010/main" val="28273238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ct val="0"/>
              </a:spcBef>
              <a:spcAft>
                <a:spcPts val="0"/>
              </a:spcAft>
              <a:buFont typeface="Arial" pitchFamily="34" charset="0"/>
              <a:buChar char="•"/>
              <a:defRPr/>
            </a:pPr>
            <a:r>
              <a:rPr lang="en-GB" dirty="0" smtClean="0"/>
              <a:t>Day one is quite intense and many delegates will have commitments during the evening</a:t>
            </a:r>
          </a:p>
          <a:p>
            <a:pPr fontAlgn="auto">
              <a:spcBef>
                <a:spcPct val="0"/>
              </a:spcBef>
              <a:spcAft>
                <a:spcPts val="0"/>
              </a:spcAft>
              <a:buFont typeface="Arial" pitchFamily="34" charset="0"/>
              <a:buNone/>
              <a:defRPr/>
            </a:pPr>
            <a:endParaRPr lang="en-GB" dirty="0" smtClean="0"/>
          </a:p>
          <a:p>
            <a:pPr marL="171450" indent="-171450" fontAlgn="auto">
              <a:spcBef>
                <a:spcPct val="0"/>
              </a:spcBef>
              <a:spcAft>
                <a:spcPts val="0"/>
              </a:spcAft>
              <a:buFont typeface="Arial" pitchFamily="34" charset="0"/>
              <a:buChar char="•"/>
              <a:defRPr/>
            </a:pPr>
            <a:r>
              <a:rPr lang="en-GB" dirty="0" smtClean="0"/>
              <a:t>Prompt them to relax in order to assimilate all that they have covered today</a:t>
            </a:r>
          </a:p>
          <a:p>
            <a:pPr marL="171450" indent="-171450" fontAlgn="auto">
              <a:spcBef>
                <a:spcPct val="0"/>
              </a:spcBef>
              <a:spcAft>
                <a:spcPts val="0"/>
              </a:spcAft>
              <a:buFont typeface="Arial" pitchFamily="34" charset="0"/>
              <a:buChar char="•"/>
              <a:defRPr/>
            </a:pPr>
            <a:endParaRPr lang="en-GB" dirty="0" smtClean="0"/>
          </a:p>
          <a:p>
            <a:pPr marL="171450" indent="-171450" fontAlgn="auto">
              <a:spcBef>
                <a:spcPct val="0"/>
              </a:spcBef>
              <a:spcAft>
                <a:spcPts val="0"/>
              </a:spcAft>
              <a:buFont typeface="Arial" pitchFamily="34" charset="0"/>
              <a:buChar char="•"/>
              <a:defRPr/>
            </a:pPr>
            <a:r>
              <a:rPr lang="en-GB" dirty="0" smtClean="0"/>
              <a:t>Remind them that the start needs to be prompt for day two</a:t>
            </a:r>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E9C5E9-FE36-45F0-A68F-C0CD716A8871}" type="slidenum">
              <a:rPr lang="en-US">
                <a:cs typeface="Arial" charset="0"/>
              </a:rPr>
              <a:pPr fontAlgn="base">
                <a:spcBef>
                  <a:spcPct val="0"/>
                </a:spcBef>
                <a:spcAft>
                  <a:spcPct val="0"/>
                </a:spcAft>
              </a:pPr>
              <a:t>102</a:t>
            </a:fld>
            <a:endParaRPr lang="en-US" dirty="0">
              <a:cs typeface="Arial" charset="0"/>
            </a:endParaRPr>
          </a:p>
        </p:txBody>
      </p:sp>
    </p:spTree>
    <p:extLst>
      <p:ext uri="{BB962C8B-B14F-4D97-AF65-F5344CB8AC3E}">
        <p14:creationId xmlns:p14="http://schemas.microsoft.com/office/powerpoint/2010/main" val="11229464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103</a:t>
            </a:fld>
            <a:endParaRPr lang="en-GB" dirty="0"/>
          </a:p>
        </p:txBody>
      </p:sp>
    </p:spTree>
    <p:extLst>
      <p:ext uri="{BB962C8B-B14F-4D97-AF65-F5344CB8AC3E}">
        <p14:creationId xmlns:p14="http://schemas.microsoft.com/office/powerpoint/2010/main" val="18945570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Ice breaker – go round the group asking for answers to these questions</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Add any new learning needs to those</a:t>
            </a:r>
            <a:r>
              <a:rPr lang="en-GB" baseline="0" dirty="0" smtClean="0"/>
              <a:t> from the day before on</a:t>
            </a:r>
            <a:r>
              <a:rPr lang="en-GB" dirty="0" smtClean="0"/>
              <a:t>to flip chart</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104</a:t>
            </a:fld>
            <a:endParaRPr lang="en-GB" dirty="0"/>
          </a:p>
        </p:txBody>
      </p:sp>
    </p:spTree>
    <p:extLst>
      <p:ext uri="{BB962C8B-B14F-4D97-AF65-F5344CB8AC3E}">
        <p14:creationId xmlns:p14="http://schemas.microsoft.com/office/powerpoint/2010/main" val="16927849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105</a:t>
            </a:fld>
            <a:endParaRPr lang="en-GB" dirty="0"/>
          </a:p>
        </p:txBody>
      </p:sp>
    </p:spTree>
    <p:extLst>
      <p:ext uri="{BB962C8B-B14F-4D97-AF65-F5344CB8AC3E}">
        <p14:creationId xmlns:p14="http://schemas.microsoft.com/office/powerpoint/2010/main" val="4798273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NB please mention that you can</a:t>
            </a:r>
            <a:r>
              <a:rPr lang="en-GB" baseline="0" dirty="0" smtClean="0"/>
              <a:t> only appraise the same doctor for 3 consecutive years</a:t>
            </a:r>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106</a:t>
            </a:fld>
            <a:endParaRPr lang="en-GB" dirty="0"/>
          </a:p>
        </p:txBody>
      </p:sp>
    </p:spTree>
    <p:extLst>
      <p:ext uri="{BB962C8B-B14F-4D97-AF65-F5344CB8AC3E}">
        <p14:creationId xmlns:p14="http://schemas.microsoft.com/office/powerpoint/2010/main" val="30686713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B7FE02-960F-443D-BDAA-21A855A0B07A}" type="slidenum">
              <a:rPr lang="en-GB" smtClean="0"/>
              <a:pPr>
                <a:defRPr/>
              </a:pPr>
              <a:t>107</a:t>
            </a:fld>
            <a:endParaRPr lang="en-GB" dirty="0"/>
          </a:p>
        </p:txBody>
      </p:sp>
    </p:spTree>
    <p:extLst>
      <p:ext uri="{BB962C8B-B14F-4D97-AF65-F5344CB8AC3E}">
        <p14:creationId xmlns:p14="http://schemas.microsoft.com/office/powerpoint/2010/main" val="3841538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US" smtClean="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59693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180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30436310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9753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539750" y="6261100"/>
            <a:ext cx="8097838" cy="366713"/>
          </a:xfrm>
          <a:prstGeom prst="rect">
            <a:avLst/>
          </a:prstGeom>
        </p:spPr>
        <p:txBody>
          <a:bodyPr/>
          <a:lstStyle>
            <a:lvl1pPr fontAlgn="auto">
              <a:spcBef>
                <a:spcPts val="0"/>
              </a:spcBef>
              <a:spcAft>
                <a:spcPts val="0"/>
              </a:spcAft>
              <a:defRPr dirty="0"/>
            </a:lvl1pPr>
          </a:lstStyle>
          <a:p>
            <a:pPr>
              <a:defRPr/>
            </a:pPr>
            <a:endParaRPr lang="en-GB" dirty="0"/>
          </a:p>
        </p:txBody>
      </p:sp>
    </p:spTree>
    <p:extLst>
      <p:ext uri="{BB962C8B-B14F-4D97-AF65-F5344CB8AC3E}">
        <p14:creationId xmlns:p14="http://schemas.microsoft.com/office/powerpoint/2010/main" val="311188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smtClean="0">
                <a:solidFill>
                  <a:schemeClr val="tx1"/>
                </a:solidFill>
                <a:latin typeface="Arial"/>
                <a:ea typeface="+mn-ea"/>
                <a:cs typeface="Arial"/>
              </a:rPr>
              <a:t>www.england.nhs.uk</a:t>
            </a: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7" name="Picture 6" title="NHS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pic>
        <p:nvPicPr>
          <p:cNvPr id="10" name="Picture 9" title="arrow icon"/>
          <p:cNvPicPr>
            <a:picLocks noChangeAspect="1"/>
          </p:cNvPicPr>
          <p:nvPr userDrawn="1"/>
        </p:nvPicPr>
        <p:blipFill>
          <a:blip r:embed="rId8"/>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74" r:id="rId1"/>
    <p:sldLayoutId id="2147483650" r:id="rId2"/>
    <p:sldLayoutId id="2147483692" r:id="rId3"/>
    <p:sldLayoutId id="2147483693" r:id="rId4"/>
    <p:sldLayoutId id="2147483694" r:id="rId5"/>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268520" y="521177"/>
            <a:ext cx="3405409" cy="3054781"/>
          </a:xfrm>
        </p:spPr>
        <p:txBody>
          <a:bodyPr/>
          <a:lstStyle/>
          <a:p>
            <a:r>
              <a:rPr lang="en-US" sz="3600" dirty="0"/>
              <a:t>Appraiser </a:t>
            </a:r>
            <a:r>
              <a:rPr lang="en-US" sz="3600" dirty="0" smtClean="0"/>
              <a:t>Training</a:t>
            </a:r>
            <a:br>
              <a:rPr lang="en-US" sz="3600" dirty="0" smtClean="0"/>
            </a:br>
            <a:r>
              <a:rPr lang="en-US" sz="3600" dirty="0" smtClean="0"/>
              <a:t/>
            </a:r>
            <a:br>
              <a:rPr lang="en-US" sz="3600" dirty="0" smtClean="0"/>
            </a:br>
            <a:r>
              <a:rPr lang="en-US" sz="3600" dirty="0" smtClean="0"/>
              <a:t>Welcome to day one</a:t>
            </a:r>
            <a:endParaRPr lang="en-US" sz="3600" dirty="0"/>
          </a:p>
        </p:txBody>
      </p:sp>
      <p:sp>
        <p:nvSpPr>
          <p:cNvPr id="6" name="Content Placeholder 2"/>
          <p:cNvSpPr>
            <a:spLocks noGrp="1"/>
          </p:cNvSpPr>
          <p:nvPr>
            <p:ph sz="quarter" idx="11"/>
          </p:nvPr>
        </p:nvSpPr>
        <p:spPr>
          <a:xfrm>
            <a:off x="268520" y="3804558"/>
            <a:ext cx="3675271" cy="2636212"/>
          </a:xfrm>
        </p:spPr>
        <p:txBody>
          <a:bodyPr>
            <a:normAutofit/>
          </a:bodyPr>
          <a:lstStyle/>
          <a:p>
            <a:r>
              <a:rPr lang="en-GB" dirty="0" smtClean="0">
                <a:solidFill>
                  <a:srgbClr val="00B0F0"/>
                </a:solidFill>
              </a:rPr>
              <a:t>Facilitators:</a:t>
            </a:r>
          </a:p>
          <a:p>
            <a:r>
              <a:rPr lang="en-GB" dirty="0">
                <a:solidFill>
                  <a:srgbClr val="00B0F0"/>
                </a:solidFill>
                <a:cs typeface="Arial" charset="0"/>
              </a:rPr>
              <a:t>Organiser:</a:t>
            </a:r>
          </a:p>
          <a:p>
            <a:r>
              <a:rPr lang="en-GB" dirty="0">
                <a:solidFill>
                  <a:srgbClr val="00B0F0"/>
                </a:solidFill>
                <a:cs typeface="Arial" charset="0"/>
              </a:rPr>
              <a:t>Date:</a:t>
            </a:r>
          </a:p>
          <a:p>
            <a:r>
              <a:rPr lang="en-GB" dirty="0">
                <a:solidFill>
                  <a:srgbClr val="00B0F0"/>
                </a:solidFill>
                <a:cs typeface="Arial" charset="0"/>
              </a:rPr>
              <a:t>Venue:</a:t>
            </a:r>
          </a:p>
          <a:p>
            <a:endParaRPr lang="en-GB" dirty="0">
              <a:solidFill>
                <a:schemeClr val="accent1"/>
              </a:solidFill>
            </a:endParaRPr>
          </a:p>
        </p:txBody>
      </p:sp>
    </p:spTree>
    <p:extLst>
      <p:ext uri="{BB962C8B-B14F-4D97-AF65-F5344CB8AC3E}">
        <p14:creationId xmlns:p14="http://schemas.microsoft.com/office/powerpoint/2010/main" val="833375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80295"/>
            <a:ext cx="7841707" cy="3950736"/>
          </a:xfrm>
        </p:spPr>
        <p:txBody>
          <a:bodyPr/>
          <a:lstStyle/>
          <a:p>
            <a:pPr indent="0" eaLnBrk="1" hangingPunct="1"/>
            <a:endParaRPr lang="en-GB" altLang="en-US" dirty="0" smtClean="0"/>
          </a:p>
          <a:p>
            <a:pPr marL="685800"/>
            <a:r>
              <a:rPr lang="en-GB" altLang="en-US" dirty="0" smtClean="0"/>
              <a:t>Appraisal </a:t>
            </a:r>
            <a:r>
              <a:rPr lang="en-GB" altLang="en-US" dirty="0"/>
              <a:t>is </a:t>
            </a:r>
            <a:r>
              <a:rPr lang="en-GB" altLang="en-US" dirty="0" smtClean="0"/>
              <a:t>the </a:t>
            </a:r>
            <a:r>
              <a:rPr lang="en-GB" altLang="en-US" dirty="0"/>
              <a:t>key vehicle by which it is confirmed that a doctor is progressing satisfactorily towards revalidation (and any concerns are being addressed</a:t>
            </a:r>
            <a:r>
              <a:rPr lang="en-GB" altLang="en-US" dirty="0" smtClean="0"/>
              <a:t>).</a:t>
            </a:r>
          </a:p>
          <a:p>
            <a:pPr eaLnBrk="1" hangingPunct="1">
              <a:buFontTx/>
              <a:buChar char="•"/>
            </a:pPr>
            <a:endParaRPr lang="en-GB" altLang="en-US" dirty="0"/>
          </a:p>
          <a:p>
            <a:pPr marL="685800"/>
            <a:r>
              <a:rPr lang="en-GB" altLang="en-US" dirty="0"/>
              <a:t>Appraisal is  the central process for discussion and verification of the evidence submitted</a:t>
            </a:r>
            <a:r>
              <a:rPr lang="en-GB" altLang="en-US" dirty="0" smtClean="0"/>
              <a:t>.</a:t>
            </a:r>
          </a:p>
          <a:p>
            <a:pPr eaLnBrk="1" hangingPunct="1">
              <a:buFontTx/>
              <a:buChar char="•"/>
            </a:pPr>
            <a:endParaRPr lang="en-GB" altLang="en-US" sz="2000"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10</a:t>
            </a:fld>
            <a:endParaRPr lang="en-US" dirty="0"/>
          </a:p>
        </p:txBody>
      </p:sp>
      <p:sp>
        <p:nvSpPr>
          <p:cNvPr id="2" name="Title 1"/>
          <p:cNvSpPr>
            <a:spLocks noGrp="1"/>
          </p:cNvSpPr>
          <p:nvPr>
            <p:ph type="title" idx="4294967295"/>
          </p:nvPr>
        </p:nvSpPr>
        <p:spPr>
          <a:xfrm>
            <a:off x="457201" y="749912"/>
            <a:ext cx="7356815" cy="667725"/>
          </a:xfrm>
        </p:spPr>
        <p:txBody>
          <a:bodyPr/>
          <a:lstStyle/>
          <a:p>
            <a:r>
              <a:rPr lang="en-GB" dirty="0" smtClean="0"/>
              <a:t>Key roles of appraisal</a:t>
            </a:r>
            <a:endParaRPr lang="en-GB" dirty="0"/>
          </a:p>
        </p:txBody>
      </p:sp>
    </p:spTree>
    <p:extLst>
      <p:ext uri="{BB962C8B-B14F-4D97-AF65-F5344CB8AC3E}">
        <p14:creationId xmlns:p14="http://schemas.microsoft.com/office/powerpoint/2010/main" val="13929687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5"/>
          <p:cNvSpPr>
            <a:spLocks noGrp="1"/>
          </p:cNvSpPr>
          <p:nvPr>
            <p:ph idx="4294967295"/>
          </p:nvPr>
        </p:nvSpPr>
        <p:spPr>
          <a:xfrm>
            <a:off x="539750" y="1600200"/>
            <a:ext cx="7993063" cy="4525963"/>
          </a:xfrm>
        </p:spPr>
        <p:txBody>
          <a:bodyPr/>
          <a:lstStyle/>
          <a:p>
            <a:pPr marL="457200" indent="-457200" eaLnBrk="1" hangingPunct="1">
              <a:buFontTx/>
              <a:buChar char="•"/>
            </a:pPr>
            <a:r>
              <a:rPr lang="en-GB" sz="2800" dirty="0" smtClean="0">
                <a:cs typeface="Arial" charset="0"/>
              </a:rPr>
              <a:t>Read, reflect and review what you have learnt today</a:t>
            </a:r>
          </a:p>
          <a:p>
            <a:pPr marL="457200" indent="-457200" eaLnBrk="1" hangingPunct="1">
              <a:buFontTx/>
              <a:buChar char="•"/>
            </a:pPr>
            <a:r>
              <a:rPr lang="en-GB" sz="2800" dirty="0" smtClean="0">
                <a:cs typeface="Arial" charset="0"/>
              </a:rPr>
              <a:t>Share what you are going to prepare for your partial appraisal on day two with your “appraiser” if it has not already been shared before the training</a:t>
            </a:r>
          </a:p>
          <a:p>
            <a:pPr marL="457200" indent="-457200" eaLnBrk="1" hangingPunct="1">
              <a:buFontTx/>
              <a:buChar char="•"/>
            </a:pPr>
            <a:r>
              <a:rPr lang="en-GB" sz="2800" dirty="0" smtClean="0">
                <a:cs typeface="Arial" charset="0"/>
              </a:rPr>
              <a:t>Confirm trios</a:t>
            </a:r>
          </a:p>
          <a:p>
            <a:pPr marL="457200" indent="-457200" eaLnBrk="1" hangingPunct="1">
              <a:buFontTx/>
              <a:buChar char="•"/>
            </a:pPr>
            <a:r>
              <a:rPr lang="en-GB" sz="2800" dirty="0" smtClean="0">
                <a:cs typeface="Arial" charset="0"/>
              </a:rPr>
              <a:t>Check the preparation resources in your pack</a:t>
            </a:r>
          </a:p>
        </p:txBody>
      </p:sp>
      <p:sp>
        <p:nvSpPr>
          <p:cNvPr id="5" name="Rectangle 2"/>
          <p:cNvSpPr txBox="1">
            <a:spLocks noChangeArrowheads="1"/>
          </p:cNvSpPr>
          <p:nvPr/>
        </p:nvSpPr>
        <p:spPr bwMode="auto">
          <a:xfrm>
            <a:off x="539750" y="539750"/>
            <a:ext cx="80645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lnSpc>
                <a:spcPct val="90000"/>
              </a:lnSpc>
              <a:spcBef>
                <a:spcPct val="0"/>
              </a:spcBef>
              <a:spcAft>
                <a:spcPct val="0"/>
              </a:spcAft>
              <a:defRPr sz="3200" b="1" kern="2000" spc="-20" baseline="0">
                <a:solidFill>
                  <a:srgbClr val="0072C6"/>
                </a:solidFill>
                <a:latin typeface="+mj-lt"/>
                <a:ea typeface="+mj-ea"/>
                <a:cs typeface="+mj-cs"/>
              </a:defRPr>
            </a:lvl1pPr>
            <a:lvl2pPr algn="l" rtl="0" eaLnBrk="0" fontAlgn="base" hangingPunct="0">
              <a:lnSpc>
                <a:spcPct val="90000"/>
              </a:lnSpc>
              <a:spcBef>
                <a:spcPct val="0"/>
              </a:spcBef>
              <a:spcAft>
                <a:spcPct val="0"/>
              </a:spcAft>
              <a:defRPr sz="2800" b="1">
                <a:solidFill>
                  <a:srgbClr val="0072C6"/>
                </a:solidFill>
                <a:latin typeface="Arial" pitchFamily="34" charset="0"/>
              </a:defRPr>
            </a:lvl2pPr>
            <a:lvl3pPr algn="l" rtl="0" eaLnBrk="0" fontAlgn="base" hangingPunct="0">
              <a:lnSpc>
                <a:spcPct val="90000"/>
              </a:lnSpc>
              <a:spcBef>
                <a:spcPct val="0"/>
              </a:spcBef>
              <a:spcAft>
                <a:spcPct val="0"/>
              </a:spcAft>
              <a:defRPr sz="2800" b="1">
                <a:solidFill>
                  <a:srgbClr val="0072C6"/>
                </a:solidFill>
                <a:latin typeface="Arial" pitchFamily="34" charset="0"/>
              </a:defRPr>
            </a:lvl3pPr>
            <a:lvl4pPr algn="l" rtl="0" eaLnBrk="0" fontAlgn="base" hangingPunct="0">
              <a:lnSpc>
                <a:spcPct val="90000"/>
              </a:lnSpc>
              <a:spcBef>
                <a:spcPct val="0"/>
              </a:spcBef>
              <a:spcAft>
                <a:spcPct val="0"/>
              </a:spcAft>
              <a:defRPr sz="2800" b="1">
                <a:solidFill>
                  <a:srgbClr val="0072C6"/>
                </a:solidFill>
                <a:latin typeface="Arial" pitchFamily="34" charset="0"/>
              </a:defRPr>
            </a:lvl4pPr>
            <a:lvl5pPr algn="l" rtl="0" eaLnBrk="0" fontAlgn="base" hangingPunct="0">
              <a:lnSpc>
                <a:spcPct val="90000"/>
              </a:lnSpc>
              <a:spcBef>
                <a:spcPct val="0"/>
              </a:spcBef>
              <a:spcAft>
                <a:spcPct val="0"/>
              </a:spcAft>
              <a:defRPr sz="2800" b="1">
                <a:solidFill>
                  <a:srgbClr val="0072C6"/>
                </a:solidFill>
                <a:latin typeface="Arial" pitchFamily="34" charset="0"/>
              </a:defRPr>
            </a:lvl5pPr>
            <a:lvl6pPr marL="457200" algn="l" rtl="0" fontAlgn="base">
              <a:lnSpc>
                <a:spcPct val="90000"/>
              </a:lnSpc>
              <a:spcBef>
                <a:spcPct val="0"/>
              </a:spcBef>
              <a:spcAft>
                <a:spcPct val="0"/>
              </a:spcAft>
              <a:defRPr sz="2800" b="1">
                <a:solidFill>
                  <a:srgbClr val="0072C6"/>
                </a:solidFill>
                <a:latin typeface="Arial" pitchFamily="34" charset="0"/>
              </a:defRPr>
            </a:lvl6pPr>
            <a:lvl7pPr marL="914400" algn="l" rtl="0" fontAlgn="base">
              <a:lnSpc>
                <a:spcPct val="90000"/>
              </a:lnSpc>
              <a:spcBef>
                <a:spcPct val="0"/>
              </a:spcBef>
              <a:spcAft>
                <a:spcPct val="0"/>
              </a:spcAft>
              <a:defRPr sz="2800" b="1">
                <a:solidFill>
                  <a:srgbClr val="0072C6"/>
                </a:solidFill>
                <a:latin typeface="Arial" pitchFamily="34" charset="0"/>
              </a:defRPr>
            </a:lvl7pPr>
            <a:lvl8pPr marL="1371600" algn="l" rtl="0" fontAlgn="base">
              <a:lnSpc>
                <a:spcPct val="90000"/>
              </a:lnSpc>
              <a:spcBef>
                <a:spcPct val="0"/>
              </a:spcBef>
              <a:spcAft>
                <a:spcPct val="0"/>
              </a:spcAft>
              <a:defRPr sz="2800" b="1">
                <a:solidFill>
                  <a:srgbClr val="0072C6"/>
                </a:solidFill>
                <a:latin typeface="Arial" pitchFamily="34" charset="0"/>
              </a:defRPr>
            </a:lvl8pPr>
            <a:lvl9pPr marL="1828800" algn="l" rtl="0" fontAlgn="base">
              <a:lnSpc>
                <a:spcPct val="90000"/>
              </a:lnSpc>
              <a:spcBef>
                <a:spcPct val="0"/>
              </a:spcBef>
              <a:spcAft>
                <a:spcPct val="0"/>
              </a:spcAft>
              <a:defRPr sz="2800" b="1">
                <a:solidFill>
                  <a:srgbClr val="0072C6"/>
                </a:solidFill>
                <a:latin typeface="Arial" pitchFamily="34" charset="0"/>
              </a:defRPr>
            </a:lvl9pPr>
          </a:lstStyle>
          <a:p>
            <a:pPr>
              <a:defRPr/>
            </a:pPr>
            <a:r>
              <a:rPr lang="en-GB" dirty="0">
                <a:cs typeface="Arial" pitchFamily="34" charset="0"/>
              </a:rPr>
              <a:t/>
            </a:r>
            <a:br>
              <a:rPr lang="en-GB" dirty="0">
                <a:cs typeface="Arial" pitchFamily="34" charset="0"/>
              </a:rPr>
            </a:br>
            <a:r>
              <a:rPr lang="en-GB" sz="3600" dirty="0">
                <a:cs typeface="Arial" pitchFamily="34" charset="0"/>
              </a:rPr>
              <a:t>Getting ready for day two</a:t>
            </a:r>
            <a:endParaRPr lang="en-GB" sz="3600" dirty="0" smtClean="0"/>
          </a:p>
        </p:txBody>
      </p:sp>
      <p:sp>
        <p:nvSpPr>
          <p:cNvPr id="6"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100</a:t>
            </a:fld>
            <a:endParaRPr lang="en-US" dirty="0"/>
          </a:p>
        </p:txBody>
      </p:sp>
    </p:spTree>
    <p:extLst>
      <p:ext uri="{BB962C8B-B14F-4D97-AF65-F5344CB8AC3E}">
        <p14:creationId xmlns:p14="http://schemas.microsoft.com/office/powerpoint/2010/main" val="4619396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sz="4000" dirty="0" smtClean="0"/>
              <a:t>Questions and answers</a:t>
            </a:r>
          </a:p>
        </p:txBody>
      </p:sp>
      <p:pic>
        <p:nvPicPr>
          <p:cNvPr id="4" name="Content Placeholder 3" descr="Image of a signpost"/>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63688" y="2056396"/>
            <a:ext cx="5358606" cy="3565909"/>
          </a:xfrm>
        </p:spPr>
      </p:pic>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101</a:t>
            </a:fld>
            <a:endParaRPr lang="en-US" dirty="0"/>
          </a:p>
        </p:txBody>
      </p:sp>
    </p:spTree>
    <p:extLst>
      <p:ext uri="{BB962C8B-B14F-4D97-AF65-F5344CB8AC3E}">
        <p14:creationId xmlns:p14="http://schemas.microsoft.com/office/powerpoint/2010/main" val="15322158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Have a good evening</a:t>
            </a:r>
          </a:p>
        </p:txBody>
      </p:sp>
      <p:pic>
        <p:nvPicPr>
          <p:cNvPr id="3" name="Picture 2" descr="Image of a suns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168" y="1642344"/>
            <a:ext cx="6099667" cy="4064856"/>
          </a:xfrm>
          <a:prstGeom prst="rect">
            <a:avLst/>
          </a:prstGeom>
        </p:spPr>
      </p:pic>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102</a:t>
            </a:fld>
            <a:endParaRPr lang="en-US" dirty="0"/>
          </a:p>
        </p:txBody>
      </p:sp>
    </p:spTree>
    <p:extLst>
      <p:ext uri="{BB962C8B-B14F-4D97-AF65-F5344CB8AC3E}">
        <p14:creationId xmlns:p14="http://schemas.microsoft.com/office/powerpoint/2010/main" val="37496733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1111545"/>
          </a:xfrm>
        </p:spPr>
        <p:txBody>
          <a:bodyPr>
            <a:noAutofit/>
          </a:bodyPr>
          <a:lstStyle/>
          <a:p>
            <a:r>
              <a:rPr lang="en-GB" dirty="0">
                <a:cs typeface="Arial" pitchFamily="34" charset="0"/>
              </a:rPr>
              <a:t>Appraiser training</a:t>
            </a:r>
            <a:br>
              <a:rPr lang="en-GB" dirty="0">
                <a:cs typeface="Arial" pitchFamily="34" charset="0"/>
              </a:rPr>
            </a:br>
            <a:r>
              <a:rPr lang="en-GB" dirty="0" smtClean="0">
                <a:cs typeface="Arial" pitchFamily="34" charset="0"/>
              </a:rPr>
              <a:t/>
            </a:r>
            <a:br>
              <a:rPr lang="en-GB" dirty="0" smtClean="0">
                <a:cs typeface="Arial" pitchFamily="34" charset="0"/>
              </a:rPr>
            </a:br>
            <a:r>
              <a:rPr lang="en-GB" dirty="0" smtClean="0">
                <a:cs typeface="Arial" pitchFamily="34" charset="0"/>
              </a:rPr>
              <a:t>Welcome </a:t>
            </a:r>
            <a:r>
              <a:rPr lang="en-GB" dirty="0">
                <a:cs typeface="Arial" pitchFamily="34" charset="0"/>
              </a:rPr>
              <a:t>to day two</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cs typeface="Arial" charset="0"/>
            </a:endParaRPr>
          </a:p>
          <a:p>
            <a:endParaRPr lang="en-GB" dirty="0">
              <a:cs typeface="Arial" charset="0"/>
            </a:endParaRPr>
          </a:p>
          <a:p>
            <a:r>
              <a:rPr lang="en-GB" dirty="0" smtClean="0">
                <a:cs typeface="Arial" charset="0"/>
              </a:rPr>
              <a:t>Facilitators</a:t>
            </a:r>
            <a:r>
              <a:rPr lang="en-GB" dirty="0">
                <a:cs typeface="Arial" charset="0"/>
              </a:rPr>
              <a:t>:	</a:t>
            </a:r>
          </a:p>
          <a:p>
            <a:r>
              <a:rPr lang="en-GB" dirty="0">
                <a:cs typeface="Arial" charset="0"/>
              </a:rPr>
              <a:t>Organiser:</a:t>
            </a:r>
          </a:p>
          <a:p>
            <a:r>
              <a:rPr lang="en-GB" dirty="0">
                <a:cs typeface="Arial" charset="0"/>
              </a:rPr>
              <a:t>Date:</a:t>
            </a:r>
          </a:p>
          <a:p>
            <a:r>
              <a:rPr lang="en-GB" dirty="0">
                <a:cs typeface="Arial" charset="0"/>
              </a:rPr>
              <a:t>Venue:</a:t>
            </a:r>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103</a:t>
            </a:fld>
            <a:endParaRPr lang="en-US" dirty="0"/>
          </a:p>
        </p:txBody>
      </p:sp>
    </p:spTree>
    <p:extLst>
      <p:ext uri="{BB962C8B-B14F-4D97-AF65-F5344CB8AC3E}">
        <p14:creationId xmlns:p14="http://schemas.microsoft.com/office/powerpoint/2010/main" val="11040718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Reflections on day one</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r>
              <a:rPr lang="en-GB" dirty="0" smtClean="0"/>
              <a:t>‘Something I learned and something I enjoyed’</a:t>
            </a:r>
          </a:p>
          <a:p>
            <a:endParaRPr lang="en-GB" dirty="0"/>
          </a:p>
          <a:p>
            <a:r>
              <a:rPr lang="en-GB" dirty="0" smtClean="0"/>
              <a:t>‘Something I still need to cover’</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104</a:t>
            </a:fld>
            <a:endParaRPr lang="en-US" dirty="0"/>
          </a:p>
        </p:txBody>
      </p:sp>
    </p:spTree>
    <p:extLst>
      <p:ext uri="{BB962C8B-B14F-4D97-AF65-F5344CB8AC3E}">
        <p14:creationId xmlns:p14="http://schemas.microsoft.com/office/powerpoint/2010/main" val="36905187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Plan for the day</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r>
              <a:rPr lang="en-GB" dirty="0" smtClean="0"/>
              <a:t>Appraisal preparation and organisation</a:t>
            </a:r>
          </a:p>
          <a:p>
            <a:endParaRPr lang="en-GB" dirty="0" smtClean="0"/>
          </a:p>
          <a:p>
            <a:r>
              <a:rPr lang="en-GB" dirty="0" smtClean="0"/>
              <a:t>The </a:t>
            </a:r>
            <a:r>
              <a:rPr lang="en-GB" dirty="0"/>
              <a:t>outputs: summary, PDP and statements</a:t>
            </a:r>
          </a:p>
          <a:p>
            <a:endParaRPr lang="en-GB" dirty="0" smtClean="0"/>
          </a:p>
          <a:p>
            <a:r>
              <a:rPr lang="en-GB" dirty="0" smtClean="0"/>
              <a:t>Conducting an appraisal – role play</a:t>
            </a:r>
          </a:p>
          <a:p>
            <a:endParaRPr lang="en-GB" dirty="0" smtClean="0"/>
          </a:p>
          <a:p>
            <a:r>
              <a:rPr lang="en-GB" dirty="0" smtClean="0"/>
              <a:t>Challenging appraisals</a:t>
            </a:r>
          </a:p>
          <a:p>
            <a:endParaRPr lang="en-GB" dirty="0" smtClean="0"/>
          </a:p>
          <a:p>
            <a:endParaRPr lang="en-GB" dirty="0"/>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105</a:t>
            </a:fld>
            <a:endParaRPr lang="en-US" dirty="0"/>
          </a:p>
        </p:txBody>
      </p:sp>
    </p:spTree>
    <p:extLst>
      <p:ext uri="{BB962C8B-B14F-4D97-AF65-F5344CB8AC3E}">
        <p14:creationId xmlns:p14="http://schemas.microsoft.com/office/powerpoint/2010/main" val="538814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Preparation for the appraisal</a:t>
            </a:r>
            <a:endParaRPr lang="en-GB" dirty="0"/>
          </a:p>
        </p:txBody>
      </p:sp>
      <p:sp>
        <p:nvSpPr>
          <p:cNvPr id="3" name="Content Placeholder 2"/>
          <p:cNvSpPr>
            <a:spLocks noGrp="1"/>
          </p:cNvSpPr>
          <p:nvPr>
            <p:ph idx="4294967295"/>
          </p:nvPr>
        </p:nvSpPr>
        <p:spPr>
          <a:xfrm>
            <a:off x="457200" y="1680295"/>
            <a:ext cx="7841707" cy="3950736"/>
          </a:xfrm>
        </p:spPr>
        <p:txBody>
          <a:bodyPr/>
          <a:lstStyle/>
          <a:p>
            <a:r>
              <a:rPr lang="en-GB" dirty="0" smtClean="0"/>
              <a:t>Once you are allocated to a doctor (after checking for COI) make early contact by e-mail setting boundaries within the e-mail which should be professional and supportive.</a:t>
            </a:r>
          </a:p>
          <a:p>
            <a:r>
              <a:rPr lang="en-GB" dirty="0" smtClean="0"/>
              <a:t>State you will need:</a:t>
            </a:r>
          </a:p>
          <a:p>
            <a:pPr lvl="1"/>
            <a:r>
              <a:rPr lang="en-GB" dirty="0" smtClean="0"/>
              <a:t>To set a date and time – 3 hours of protected time</a:t>
            </a:r>
          </a:p>
          <a:p>
            <a:pPr lvl="1"/>
            <a:r>
              <a:rPr lang="en-GB" dirty="0" smtClean="0"/>
              <a:t>Venue – ideally at the doctor’s place of work</a:t>
            </a:r>
          </a:p>
          <a:p>
            <a:pPr lvl="1"/>
            <a:r>
              <a:rPr lang="en-GB" dirty="0" smtClean="0"/>
              <a:t>You will need access to the SI at least 2 weeks before the meeting</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106</a:t>
            </a:fld>
            <a:endParaRPr lang="en-US" dirty="0"/>
          </a:p>
        </p:txBody>
      </p:sp>
    </p:spTree>
    <p:extLst>
      <p:ext uri="{BB962C8B-B14F-4D97-AF65-F5344CB8AC3E}">
        <p14:creationId xmlns:p14="http://schemas.microsoft.com/office/powerpoint/2010/main" val="3319796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Preparation</a:t>
            </a:r>
            <a:endParaRPr lang="en-GB" dirty="0"/>
          </a:p>
        </p:txBody>
      </p:sp>
      <p:pic>
        <p:nvPicPr>
          <p:cNvPr id="5" name="Content Placeholder 4" descr="Image of a be prepared sign"/>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91680" y="1844824"/>
            <a:ext cx="5683155" cy="3781881"/>
          </a:xfrm>
        </p:spPr>
      </p:pic>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107</a:t>
            </a:fld>
            <a:endParaRPr lang="en-US" dirty="0"/>
          </a:p>
        </p:txBody>
      </p:sp>
    </p:spTree>
    <p:extLst>
      <p:ext uri="{BB962C8B-B14F-4D97-AF65-F5344CB8AC3E}">
        <p14:creationId xmlns:p14="http://schemas.microsoft.com/office/powerpoint/2010/main" val="239136412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2 weeks before the appraisal meeting</a:t>
            </a:r>
            <a:endParaRPr lang="en-GB" dirty="0"/>
          </a:p>
        </p:txBody>
      </p:sp>
      <p:sp>
        <p:nvSpPr>
          <p:cNvPr id="3" name="Content Placeholder 2"/>
          <p:cNvSpPr>
            <a:spLocks noGrp="1"/>
          </p:cNvSpPr>
          <p:nvPr>
            <p:ph idx="4294967295"/>
          </p:nvPr>
        </p:nvSpPr>
        <p:spPr>
          <a:xfrm>
            <a:off x="457200" y="1680295"/>
            <a:ext cx="7841707" cy="3950736"/>
          </a:xfrm>
        </p:spPr>
        <p:txBody>
          <a:bodyPr>
            <a:normAutofit lnSpcReduction="10000"/>
          </a:bodyPr>
          <a:lstStyle/>
          <a:p>
            <a:pPr indent="0"/>
            <a:endParaRPr lang="en-GB" altLang="en-US" sz="2600" dirty="0" smtClean="0"/>
          </a:p>
          <a:p>
            <a:pPr marL="800100" indent="-457200"/>
            <a:r>
              <a:rPr lang="en-GB" altLang="en-US" sz="2600" dirty="0" smtClean="0"/>
              <a:t>Read </a:t>
            </a:r>
            <a:r>
              <a:rPr lang="en-GB" altLang="en-US" sz="2600" dirty="0"/>
              <a:t>and </a:t>
            </a:r>
            <a:r>
              <a:rPr lang="en-GB" altLang="en-US" sz="2600" dirty="0" smtClean="0"/>
              <a:t>review the SI in the MAG </a:t>
            </a:r>
            <a:r>
              <a:rPr lang="en-GB" altLang="en-US" sz="2600" dirty="0"/>
              <a:t>form </a:t>
            </a:r>
            <a:r>
              <a:rPr lang="en-GB" altLang="en-US" sz="2600" dirty="0" smtClean="0"/>
              <a:t>including </a:t>
            </a:r>
            <a:r>
              <a:rPr lang="en-GB" altLang="en-US" sz="2600" dirty="0"/>
              <a:t>last </a:t>
            </a:r>
            <a:r>
              <a:rPr lang="en-GB" altLang="en-US" sz="2600" dirty="0" smtClean="0"/>
              <a:t>year’s </a:t>
            </a:r>
            <a:r>
              <a:rPr lang="en-GB" altLang="en-US" sz="2600" dirty="0"/>
              <a:t>summary and PDP</a:t>
            </a:r>
          </a:p>
          <a:p>
            <a:pPr marL="800100" indent="-457200"/>
            <a:r>
              <a:rPr lang="en-GB" altLang="en-US" sz="2600" dirty="0"/>
              <a:t>Is everything there that should be? </a:t>
            </a:r>
            <a:endParaRPr lang="en-GB" altLang="en-US" sz="2600" dirty="0" smtClean="0"/>
          </a:p>
          <a:p>
            <a:pPr marL="800100" indent="-457200"/>
            <a:r>
              <a:rPr lang="en-GB" altLang="en-US" sz="2600" dirty="0" smtClean="0"/>
              <a:t>If just prior to recommendation, look for feedback and QIA</a:t>
            </a:r>
          </a:p>
          <a:p>
            <a:pPr marL="800100" indent="-457200"/>
            <a:r>
              <a:rPr lang="en-GB" altLang="en-US" sz="2600" dirty="0" smtClean="0"/>
              <a:t>Is there around 50 hours of CPD covering scope of work?</a:t>
            </a:r>
          </a:p>
          <a:p>
            <a:pPr marL="800100" indent="-457200"/>
            <a:r>
              <a:rPr lang="en-GB" altLang="en-US" sz="2600" dirty="0" smtClean="0"/>
              <a:t>Is there adequate reflection?</a:t>
            </a:r>
          </a:p>
          <a:p>
            <a:pPr indent="0">
              <a:buNone/>
            </a:pPr>
            <a:endParaRPr lang="en-GB" altLang="en-US" sz="2600" dirty="0"/>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108</a:t>
            </a:fld>
            <a:endParaRPr lang="en-US" dirty="0"/>
          </a:p>
        </p:txBody>
      </p:sp>
    </p:spTree>
    <p:extLst>
      <p:ext uri="{BB962C8B-B14F-4D97-AF65-F5344CB8AC3E}">
        <p14:creationId xmlns:p14="http://schemas.microsoft.com/office/powerpoint/2010/main" val="24663462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lstStyle/>
          <a:p>
            <a:pPr indent="0"/>
            <a:endParaRPr lang="en-GB" altLang="en-US" dirty="0" smtClean="0"/>
          </a:p>
          <a:p>
            <a:pPr indent="0"/>
            <a:endParaRPr lang="en-GB" altLang="en-US" dirty="0"/>
          </a:p>
          <a:p>
            <a:pPr marL="800100" indent="-457200"/>
            <a:r>
              <a:rPr lang="en-GB" altLang="en-US" sz="2600" dirty="0" smtClean="0"/>
              <a:t>If </a:t>
            </a:r>
            <a:r>
              <a:rPr lang="en-GB" altLang="en-US" sz="2600" dirty="0"/>
              <a:t>not, make contact with the doctor to request </a:t>
            </a:r>
            <a:r>
              <a:rPr lang="en-GB" altLang="en-US" sz="2600" dirty="0" smtClean="0"/>
              <a:t>additions </a:t>
            </a:r>
            <a:r>
              <a:rPr lang="en-GB" altLang="en-US" sz="2600" dirty="0"/>
              <a:t>– </a:t>
            </a:r>
            <a:r>
              <a:rPr lang="en-GB" altLang="en-US" sz="2600" dirty="0" smtClean="0"/>
              <a:t>but </a:t>
            </a:r>
            <a:r>
              <a:rPr lang="en-GB" altLang="en-US" sz="2600" dirty="0"/>
              <a:t>you may need to postpone the </a:t>
            </a:r>
            <a:r>
              <a:rPr lang="en-GB" altLang="en-US" sz="2600" dirty="0" smtClean="0"/>
              <a:t>appraisal meeting</a:t>
            </a:r>
          </a:p>
          <a:p>
            <a:pPr marL="800100" indent="-457200"/>
            <a:endParaRPr lang="en-GB" altLang="en-US" sz="2600" dirty="0"/>
          </a:p>
          <a:p>
            <a:pPr marL="800100" indent="-457200"/>
            <a:r>
              <a:rPr lang="en-GB" altLang="en-US" sz="2600" dirty="0"/>
              <a:t>Seek advice when </a:t>
            </a:r>
            <a:r>
              <a:rPr lang="en-GB" altLang="en-US" sz="2600" dirty="0" smtClean="0"/>
              <a:t>necessary</a:t>
            </a:r>
            <a:endParaRPr lang="en-GB" altLang="en-US" sz="2600" dirty="0"/>
          </a:p>
          <a:p>
            <a:endParaRPr lang="en-GB" dirty="0"/>
          </a:p>
        </p:txBody>
      </p:sp>
      <p:sp>
        <p:nvSpPr>
          <p:cNvPr id="3" name="Title 2"/>
          <p:cNvSpPr>
            <a:spLocks noGrp="1"/>
          </p:cNvSpPr>
          <p:nvPr>
            <p:ph type="title" idx="4294967295"/>
          </p:nvPr>
        </p:nvSpPr>
        <p:spPr>
          <a:xfrm>
            <a:off x="457201" y="749912"/>
            <a:ext cx="7356815" cy="667725"/>
          </a:xfrm>
        </p:spPr>
        <p:txBody>
          <a:bodyPr>
            <a:noAutofit/>
          </a:bodyPr>
          <a:lstStyle/>
          <a:p>
            <a:r>
              <a:rPr lang="en-GB" dirty="0" smtClean="0"/>
              <a:t>2 weeks before the appraisal meeting (continued)</a:t>
            </a:r>
            <a:endParaRPr lang="en-GB" dirty="0"/>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109</a:t>
            </a:fld>
            <a:endParaRPr lang="en-US" dirty="0"/>
          </a:p>
        </p:txBody>
      </p:sp>
    </p:spTree>
    <p:extLst>
      <p:ext uri="{BB962C8B-B14F-4D97-AF65-F5344CB8AC3E}">
        <p14:creationId xmlns:p14="http://schemas.microsoft.com/office/powerpoint/2010/main" val="15839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lstStyle/>
          <a:p>
            <a:pPr indent="0"/>
            <a:endParaRPr lang="en-GB" altLang="en-US" dirty="0" smtClean="0"/>
          </a:p>
          <a:p>
            <a:pPr marL="685800"/>
            <a:r>
              <a:rPr lang="en-GB" altLang="en-US" dirty="0" smtClean="0"/>
              <a:t>Appraisers </a:t>
            </a:r>
            <a:r>
              <a:rPr lang="en-GB" altLang="en-US" dirty="0"/>
              <a:t>will be judging adequacy of evidence for the purposes of revalidation, NOT making judgments about a </a:t>
            </a:r>
            <a:r>
              <a:rPr lang="en-GB" altLang="en-US" dirty="0" smtClean="0"/>
              <a:t>doctor’s </a:t>
            </a:r>
            <a:r>
              <a:rPr lang="en-GB" altLang="en-US" dirty="0"/>
              <a:t>fitness to practice.</a:t>
            </a:r>
          </a:p>
          <a:p>
            <a:pPr>
              <a:buFontTx/>
              <a:buChar char="•"/>
            </a:pPr>
            <a:endParaRPr lang="en-GB" altLang="en-US" dirty="0"/>
          </a:p>
          <a:p>
            <a:pPr marL="685800"/>
            <a:r>
              <a:rPr lang="en-GB" altLang="en-US" dirty="0"/>
              <a:t>ROs completely depend upon a robust quality assured appraisal process to deliver </a:t>
            </a:r>
            <a:r>
              <a:rPr lang="en-GB" altLang="en-US" dirty="0" smtClean="0"/>
              <a:t>revalidation</a:t>
            </a:r>
            <a:r>
              <a:rPr lang="en-GB" altLang="en-US" dirty="0"/>
              <a:t>.</a:t>
            </a:r>
          </a:p>
          <a:p>
            <a:endParaRPr lang="en-GB" dirty="0"/>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11</a:t>
            </a:fld>
            <a:endParaRPr lang="en-US" dirty="0"/>
          </a:p>
        </p:txBody>
      </p:sp>
      <p:sp>
        <p:nvSpPr>
          <p:cNvPr id="3" name="Title 2"/>
          <p:cNvSpPr>
            <a:spLocks noGrp="1"/>
          </p:cNvSpPr>
          <p:nvPr>
            <p:ph type="title" idx="4294967295"/>
          </p:nvPr>
        </p:nvSpPr>
        <p:spPr>
          <a:xfrm>
            <a:off x="457201" y="749912"/>
            <a:ext cx="7356815" cy="667725"/>
          </a:xfrm>
        </p:spPr>
        <p:txBody>
          <a:bodyPr>
            <a:noAutofit/>
          </a:bodyPr>
          <a:lstStyle/>
          <a:p>
            <a:r>
              <a:rPr lang="en-GB" dirty="0" smtClean="0"/>
              <a:t>Key roles of appraisal (continued)</a:t>
            </a:r>
            <a:endParaRPr lang="en-GB" dirty="0"/>
          </a:p>
        </p:txBody>
      </p:sp>
    </p:spTree>
    <p:extLst>
      <p:ext uri="{BB962C8B-B14F-4D97-AF65-F5344CB8AC3E}">
        <p14:creationId xmlns:p14="http://schemas.microsoft.com/office/powerpoint/2010/main" val="14687978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Preparatory notes</a:t>
            </a:r>
            <a:endParaRPr lang="en-GB" dirty="0"/>
          </a:p>
        </p:txBody>
      </p:sp>
      <p:sp>
        <p:nvSpPr>
          <p:cNvPr id="3" name="Content Placeholder 2"/>
          <p:cNvSpPr>
            <a:spLocks noGrp="1"/>
          </p:cNvSpPr>
          <p:nvPr>
            <p:ph idx="4294967295"/>
          </p:nvPr>
        </p:nvSpPr>
        <p:spPr>
          <a:xfrm>
            <a:off x="539750" y="1557338"/>
            <a:ext cx="8097838" cy="4468812"/>
          </a:xfrm>
        </p:spPr>
        <p:txBody>
          <a:bodyPr>
            <a:normAutofit lnSpcReduction="10000"/>
          </a:bodyPr>
          <a:lstStyle/>
          <a:p>
            <a:r>
              <a:rPr lang="en-GB" dirty="0" smtClean="0"/>
              <a:t>Look for areas to explore in the appraisal conversation</a:t>
            </a:r>
            <a:r>
              <a:rPr lang="en-GB" dirty="0"/>
              <a:t>. Consider questions to respectfully challenge the </a:t>
            </a:r>
            <a:r>
              <a:rPr lang="en-GB" dirty="0" smtClean="0"/>
              <a:t>doctor</a:t>
            </a:r>
          </a:p>
          <a:p>
            <a:endParaRPr lang="en-GB" dirty="0"/>
          </a:p>
          <a:p>
            <a:r>
              <a:rPr lang="en-GB" dirty="0" smtClean="0"/>
              <a:t>Any gaps particularly prior to revalidation recommendation?</a:t>
            </a:r>
          </a:p>
          <a:p>
            <a:endParaRPr lang="en-GB" dirty="0" smtClean="0"/>
          </a:p>
          <a:p>
            <a:r>
              <a:rPr lang="en-GB" dirty="0" smtClean="0"/>
              <a:t>Review the last year’s PDP progress and consider areas for consideration for this year’s PDP</a:t>
            </a:r>
          </a:p>
          <a:p>
            <a:endParaRPr lang="en-GB" dirty="0" smtClean="0"/>
          </a:p>
          <a:p>
            <a:r>
              <a:rPr lang="en-GB" dirty="0" smtClean="0"/>
              <a:t>These notes will contribute to the summary of          appraisal discussion</a:t>
            </a:r>
            <a:endParaRPr lang="en-GB" dirty="0"/>
          </a:p>
        </p:txBody>
      </p:sp>
      <p:sp>
        <p:nvSpPr>
          <p:cNvPr id="6" name="Slide Number Placeholder 5"/>
          <p:cNvSpPr>
            <a:spLocks noGrp="1"/>
          </p:cNvSpPr>
          <p:nvPr>
            <p:ph type="sldNum" sz="quarter" idx="4294967295"/>
          </p:nvPr>
        </p:nvSpPr>
        <p:spPr>
          <a:xfrm>
            <a:off x="6747216" y="6375400"/>
            <a:ext cx="2133600" cy="365125"/>
          </a:xfrm>
        </p:spPr>
        <p:txBody>
          <a:bodyPr/>
          <a:lstStyle/>
          <a:p>
            <a:fld id="{902D5018-2030-2046-84FC-87E41EA86E42}" type="slidenum">
              <a:rPr lang="en-US" smtClean="0"/>
              <a:pPr/>
              <a:t>110</a:t>
            </a:fld>
            <a:endParaRPr lang="en-US" dirty="0"/>
          </a:p>
        </p:txBody>
      </p:sp>
    </p:spTree>
    <p:extLst>
      <p:ext uri="{BB962C8B-B14F-4D97-AF65-F5344CB8AC3E}">
        <p14:creationId xmlns:p14="http://schemas.microsoft.com/office/powerpoint/2010/main" val="16588255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At the end of the appraisal meeting</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r>
              <a:rPr lang="en-GB" dirty="0" smtClean="0"/>
              <a:t>It is often possible to agree the PDP there and then although sometimes the doctor requires more time</a:t>
            </a:r>
          </a:p>
          <a:p>
            <a:r>
              <a:rPr lang="en-GB" dirty="0" smtClean="0"/>
              <a:t>Inform the doctor that you will first write the summary of appraisal discussion as a draft. The doctor may then highlight any inaccuracies that you may change prior to the final sign off</a:t>
            </a:r>
          </a:p>
        </p:txBody>
      </p:sp>
      <p:sp>
        <p:nvSpPr>
          <p:cNvPr id="6" name="Slide Number Placeholder 5"/>
          <p:cNvSpPr>
            <a:spLocks noGrp="1"/>
          </p:cNvSpPr>
          <p:nvPr>
            <p:ph type="sldNum" sz="quarter" idx="4294967295"/>
          </p:nvPr>
        </p:nvSpPr>
        <p:spPr>
          <a:xfrm>
            <a:off x="6747216" y="6375400"/>
            <a:ext cx="2133600" cy="365125"/>
          </a:xfrm>
        </p:spPr>
        <p:txBody>
          <a:bodyPr/>
          <a:lstStyle/>
          <a:p>
            <a:fld id="{902D5018-2030-2046-84FC-87E41EA86E42}" type="slidenum">
              <a:rPr lang="en-US" smtClean="0"/>
              <a:pPr/>
              <a:t>111</a:t>
            </a:fld>
            <a:endParaRPr lang="en-US" dirty="0"/>
          </a:p>
        </p:txBody>
      </p:sp>
    </p:spTree>
    <p:extLst>
      <p:ext uri="{BB962C8B-B14F-4D97-AF65-F5344CB8AC3E}">
        <p14:creationId xmlns:p14="http://schemas.microsoft.com/office/powerpoint/2010/main" val="22598727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At the end of the appraisal meeting (continued)</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r>
              <a:rPr lang="en-GB" dirty="0" smtClean="0"/>
              <a:t>Explain </a:t>
            </a:r>
            <a:r>
              <a:rPr lang="en-GB" dirty="0"/>
              <a:t>that the signing off of the appraisal must be completed within 28 days. This includes the appraiser statements. If you feel unable to sign off any of the statements, you must document why in the summary and explain this to the </a:t>
            </a:r>
            <a:r>
              <a:rPr lang="en-GB" dirty="0" smtClean="0"/>
              <a:t>doctor</a:t>
            </a:r>
            <a:endParaRPr lang="en-GB" dirty="0"/>
          </a:p>
          <a:p>
            <a:r>
              <a:rPr lang="en-GB" dirty="0"/>
              <a:t>Explain to the doctor if you feel the need to take further advice after anything that was discussed that you are unsure </a:t>
            </a:r>
            <a:r>
              <a:rPr lang="en-GB" dirty="0" smtClean="0"/>
              <a:t>about</a:t>
            </a:r>
            <a:endParaRPr lang="en-GB" dirty="0"/>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112</a:t>
            </a:fld>
            <a:endParaRPr lang="en-US" dirty="0"/>
          </a:p>
        </p:txBody>
      </p:sp>
    </p:spTree>
    <p:extLst>
      <p:ext uri="{BB962C8B-B14F-4D97-AF65-F5344CB8AC3E}">
        <p14:creationId xmlns:p14="http://schemas.microsoft.com/office/powerpoint/2010/main" val="207219761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Outputs </a:t>
            </a:r>
            <a:endParaRPr lang="en-GB" dirty="0"/>
          </a:p>
        </p:txBody>
      </p:sp>
      <p:sp>
        <p:nvSpPr>
          <p:cNvPr id="3" name="Content Placeholder 2"/>
          <p:cNvSpPr>
            <a:spLocks noGrp="1"/>
          </p:cNvSpPr>
          <p:nvPr>
            <p:ph idx="4294967295"/>
          </p:nvPr>
        </p:nvSpPr>
        <p:spPr>
          <a:xfrm>
            <a:off x="457200" y="1680295"/>
            <a:ext cx="7841707" cy="3950736"/>
          </a:xfrm>
        </p:spPr>
        <p:txBody>
          <a:bodyPr/>
          <a:lstStyle/>
          <a:p>
            <a:r>
              <a:rPr lang="en-GB" dirty="0" smtClean="0"/>
              <a:t>Appraisal summary of discussion</a:t>
            </a:r>
          </a:p>
          <a:p>
            <a:endParaRPr lang="en-GB" dirty="0"/>
          </a:p>
          <a:p>
            <a:r>
              <a:rPr lang="en-GB" dirty="0" smtClean="0"/>
              <a:t>Personal development plan (PDP)</a:t>
            </a:r>
          </a:p>
          <a:p>
            <a:endParaRPr lang="en-GB" dirty="0"/>
          </a:p>
          <a:p>
            <a:r>
              <a:rPr lang="en-GB" dirty="0" smtClean="0"/>
              <a:t>Appraiser statements</a:t>
            </a:r>
          </a:p>
          <a:p>
            <a:endParaRPr lang="en-GB" dirty="0"/>
          </a:p>
          <a:p>
            <a:r>
              <a:rPr lang="en-GB" dirty="0" smtClean="0"/>
              <a:t>Both parties sign off</a:t>
            </a:r>
            <a:endParaRPr lang="en-GB" dirty="0"/>
          </a:p>
        </p:txBody>
      </p:sp>
      <p:sp>
        <p:nvSpPr>
          <p:cNvPr id="6" name="Slide Number Placeholder 5"/>
          <p:cNvSpPr>
            <a:spLocks noGrp="1"/>
          </p:cNvSpPr>
          <p:nvPr>
            <p:ph type="sldNum" sz="quarter" idx="4294967295"/>
          </p:nvPr>
        </p:nvSpPr>
        <p:spPr>
          <a:xfrm>
            <a:off x="6747216" y="6375400"/>
            <a:ext cx="2133600" cy="365125"/>
          </a:xfrm>
        </p:spPr>
        <p:txBody>
          <a:bodyPr/>
          <a:lstStyle/>
          <a:p>
            <a:fld id="{902D5018-2030-2046-84FC-87E41EA86E42}" type="slidenum">
              <a:rPr lang="en-US" smtClean="0"/>
              <a:pPr/>
              <a:t>113</a:t>
            </a:fld>
            <a:endParaRPr lang="en-US" dirty="0"/>
          </a:p>
        </p:txBody>
      </p:sp>
    </p:spTree>
    <p:extLst>
      <p:ext uri="{BB962C8B-B14F-4D97-AF65-F5344CB8AC3E}">
        <p14:creationId xmlns:p14="http://schemas.microsoft.com/office/powerpoint/2010/main" val="99288125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539750" y="612775"/>
            <a:ext cx="7102021" cy="898525"/>
          </a:xfrm>
        </p:spPr>
        <p:txBody>
          <a:bodyPr anchor="b">
            <a:noAutofit/>
          </a:bodyPr>
          <a:lstStyle/>
          <a:p>
            <a:pPr eaLnBrk="1" hangingPunct="1"/>
            <a:r>
              <a:rPr lang="en-GB" dirty="0" smtClean="0">
                <a:cs typeface="Arial" charset="0"/>
              </a:rPr>
              <a:t>Why bother with a good summary of appraisal?</a:t>
            </a:r>
          </a:p>
        </p:txBody>
      </p:sp>
      <p:sp>
        <p:nvSpPr>
          <p:cNvPr id="3" name="Content Placeholder 2"/>
          <p:cNvSpPr>
            <a:spLocks noGrp="1"/>
          </p:cNvSpPr>
          <p:nvPr>
            <p:ph idx="4294967295"/>
          </p:nvPr>
        </p:nvSpPr>
        <p:spPr>
          <a:xfrm>
            <a:off x="539750" y="1800225"/>
            <a:ext cx="6742113" cy="4132263"/>
          </a:xfrm>
        </p:spPr>
        <p:txBody>
          <a:bodyPr>
            <a:normAutofit/>
          </a:bodyPr>
          <a:lstStyle/>
          <a:p>
            <a:pPr eaLnBrk="1" hangingPunct="1">
              <a:buFont typeface="Arial" charset="0"/>
              <a:buChar char="•"/>
              <a:defRPr/>
            </a:pPr>
            <a:r>
              <a:rPr lang="en-GB" dirty="0" smtClean="0">
                <a:ea typeface="ＭＳ Ｐゴシック" pitchFamily="-110" charset="-128"/>
                <a:cs typeface="Arial" charset="0"/>
              </a:rPr>
              <a:t>For the doctor</a:t>
            </a:r>
          </a:p>
          <a:p>
            <a:pPr eaLnBrk="1" hangingPunct="1">
              <a:buFont typeface="Arial" charset="0"/>
              <a:buChar char="•"/>
              <a:defRPr/>
            </a:pPr>
            <a:r>
              <a:rPr lang="en-GB" dirty="0" smtClean="0">
                <a:ea typeface="ＭＳ Ｐゴシック" pitchFamily="-110" charset="-128"/>
                <a:cs typeface="Arial" charset="0"/>
              </a:rPr>
              <a:t>For the appraiser</a:t>
            </a:r>
          </a:p>
          <a:p>
            <a:pPr eaLnBrk="1" hangingPunct="1">
              <a:buFont typeface="Arial" charset="0"/>
              <a:buChar char="•"/>
              <a:defRPr/>
            </a:pPr>
            <a:r>
              <a:rPr lang="en-GB" dirty="0" smtClean="0">
                <a:ea typeface="ＭＳ Ｐゴシック" pitchFamily="-110" charset="-128"/>
                <a:cs typeface="Arial" charset="0"/>
              </a:rPr>
              <a:t>For the responsible officer</a:t>
            </a:r>
          </a:p>
          <a:p>
            <a:pPr eaLnBrk="1" hangingPunct="1">
              <a:buFont typeface="Arial" charset="0"/>
              <a:buNone/>
              <a:defRPr/>
            </a:pPr>
            <a:endParaRPr lang="en-GB" b="1" dirty="0" smtClean="0">
              <a:effectLst>
                <a:outerShdw blurRad="38100" dist="38100" dir="2700000" algn="tl">
                  <a:srgbClr val="C0C0C0"/>
                </a:outerShdw>
              </a:effectLst>
              <a:ea typeface="ＭＳ Ｐゴシック" pitchFamily="-110" charset="-128"/>
              <a:cs typeface="Arial" charset="0"/>
            </a:endParaRPr>
          </a:p>
          <a:p>
            <a:pPr eaLnBrk="1" hangingPunct="1">
              <a:buFont typeface="Arial" charset="0"/>
              <a:buNone/>
              <a:defRPr/>
            </a:pPr>
            <a:r>
              <a:rPr lang="en-GB" b="1" dirty="0" smtClean="0">
                <a:effectLst>
                  <a:outerShdw blurRad="38100" dist="38100" dir="2700000" algn="tl">
                    <a:srgbClr val="C0C0C0"/>
                  </a:outerShdw>
                </a:effectLst>
                <a:ea typeface="ＭＳ Ｐゴシック" pitchFamily="-110" charset="-128"/>
                <a:cs typeface="Arial" charset="0"/>
              </a:rPr>
              <a:t>Discuss:</a:t>
            </a:r>
          </a:p>
          <a:p>
            <a:pPr eaLnBrk="1" hangingPunct="1">
              <a:buFont typeface="Arial" charset="0"/>
              <a:buChar char="•"/>
              <a:defRPr/>
            </a:pPr>
            <a:r>
              <a:rPr lang="en-GB" dirty="0" smtClean="0">
                <a:ea typeface="ＭＳ Ｐゴシック" pitchFamily="-110" charset="-128"/>
                <a:cs typeface="Arial" charset="0"/>
              </a:rPr>
              <a:t>What makes a good summary?</a:t>
            </a:r>
          </a:p>
          <a:p>
            <a:pPr eaLnBrk="1" hangingPunct="1">
              <a:buFont typeface="Arial" charset="0"/>
              <a:buChar char="•"/>
              <a:defRPr/>
            </a:pPr>
            <a:r>
              <a:rPr lang="en-GB" dirty="0" smtClean="0">
                <a:ea typeface="ＭＳ Ｐゴシック" pitchFamily="-110" charset="-128"/>
                <a:cs typeface="Arial" charset="0"/>
              </a:rPr>
              <a:t>What do you want as a doctor?</a:t>
            </a:r>
          </a:p>
          <a:p>
            <a:pPr eaLnBrk="1" hangingPunct="1">
              <a:buFont typeface="Arial" charset="0"/>
              <a:buChar char="•"/>
              <a:defRPr/>
            </a:pPr>
            <a:r>
              <a:rPr lang="en-GB" dirty="0" smtClean="0">
                <a:ea typeface="ＭＳ Ｐゴシック" pitchFamily="-110" charset="-128"/>
                <a:cs typeface="Arial" charset="0"/>
              </a:rPr>
              <a:t>What do you want as an appraiser?</a:t>
            </a:r>
          </a:p>
          <a:p>
            <a:pPr eaLnBrk="1" hangingPunct="1">
              <a:buFont typeface="Arial" charset="0"/>
              <a:buChar char="•"/>
              <a:defRPr/>
            </a:pPr>
            <a:r>
              <a:rPr lang="en-GB" dirty="0" smtClean="0">
                <a:ea typeface="ＭＳ Ｐゴシック" pitchFamily="-110" charset="-128"/>
                <a:cs typeface="Arial" charset="0"/>
              </a:rPr>
              <a:t>What should the ‘service’ expect?</a:t>
            </a:r>
            <a:endParaRPr lang="en-US" dirty="0" smtClean="0">
              <a:ea typeface="ＭＳ Ｐゴシック" pitchFamily="-110" charset="-128"/>
              <a:cs typeface="Arial" charset="0"/>
            </a:endParaRPr>
          </a:p>
          <a:p>
            <a:pPr eaLnBrk="1" hangingPunct="1">
              <a:buFont typeface="Arial" charset="0"/>
              <a:buNone/>
              <a:defRPr/>
            </a:pPr>
            <a:endParaRPr lang="en-GB" dirty="0" smtClean="0">
              <a:effectLst>
                <a:outerShdw blurRad="38100" dist="38100" dir="2700000" algn="tl">
                  <a:srgbClr val="C0C0C0"/>
                </a:outerShdw>
              </a:effectLst>
              <a:ea typeface="ＭＳ Ｐゴシック" pitchFamily="-110" charset="-128"/>
              <a:cs typeface="Arial" charset="0"/>
            </a:endParaRPr>
          </a:p>
          <a:p>
            <a:pPr eaLnBrk="1" hangingPunct="1">
              <a:buFont typeface="Arial" charset="0"/>
              <a:buChar char="•"/>
              <a:defRPr/>
            </a:pPr>
            <a:endParaRPr lang="en-GB" dirty="0" smtClean="0">
              <a:effectLst>
                <a:outerShdw blurRad="38100" dist="38100" dir="2700000" algn="tl">
                  <a:srgbClr val="C0C0C0"/>
                </a:outerShdw>
              </a:effectLst>
              <a:ea typeface="ＭＳ Ｐゴシック" pitchFamily="-110" charset="-128"/>
              <a:cs typeface="Arial" charset="0"/>
            </a:endParaRPr>
          </a:p>
          <a:p>
            <a:pPr eaLnBrk="1" hangingPunct="1">
              <a:buFont typeface="Arial" charset="0"/>
              <a:buChar char="•"/>
              <a:defRPr/>
            </a:pPr>
            <a:endParaRPr lang="en-GB" b="1" dirty="0" smtClean="0">
              <a:effectLst>
                <a:outerShdw blurRad="38100" dist="38100" dir="2700000" algn="tl">
                  <a:srgbClr val="C0C0C0"/>
                </a:outerShdw>
              </a:effectLst>
              <a:ea typeface="ＭＳ Ｐゴシック" pitchFamily="-110" charset="-128"/>
              <a:cs typeface="Arial" charset="0"/>
            </a:endParaRPr>
          </a:p>
          <a:p>
            <a:pPr eaLnBrk="1" hangingPunct="1">
              <a:buFont typeface="Arial" charset="0"/>
              <a:buChar char="•"/>
              <a:defRPr/>
            </a:pPr>
            <a:endParaRPr lang="en-GB" dirty="0" smtClean="0">
              <a:ea typeface="ＭＳ Ｐゴシック" pitchFamily="-110" charset="-128"/>
              <a:cs typeface="Arial" charset="0"/>
            </a:endParaRPr>
          </a:p>
          <a:p>
            <a:pPr eaLnBrk="1" hangingPunct="1">
              <a:buFont typeface="Arial" charset="0"/>
              <a:buChar char="•"/>
              <a:defRPr/>
            </a:pPr>
            <a:endParaRPr lang="en-GB" dirty="0" smtClean="0">
              <a:ea typeface="ＭＳ Ｐゴシック" pitchFamily="-110" charset="-128"/>
              <a:cs typeface="Arial" charset="0"/>
            </a:endParaRPr>
          </a:p>
          <a:p>
            <a:pPr eaLnBrk="1" hangingPunct="1">
              <a:buFont typeface="Arial" charset="0"/>
              <a:buNone/>
              <a:defRPr/>
            </a:pPr>
            <a:endParaRPr lang="en-GB" dirty="0" smtClean="0">
              <a:cs typeface="Arial" charset="0"/>
            </a:endParaRPr>
          </a:p>
          <a:p>
            <a:pPr eaLnBrk="1" hangingPunct="1">
              <a:buFont typeface="Arial" charset="0"/>
              <a:buNone/>
              <a:defRPr/>
            </a:pPr>
            <a:endParaRPr lang="en-GB" b="1" dirty="0" smtClean="0">
              <a:ea typeface="ＭＳ Ｐゴシック" pitchFamily="-110" charset="-128"/>
              <a:cs typeface="Arial" charset="0"/>
            </a:endParaRPr>
          </a:p>
          <a:p>
            <a:pPr eaLnBrk="1" hangingPunct="1">
              <a:buFont typeface="Arial" charset="0"/>
              <a:buNone/>
              <a:defRPr/>
            </a:pPr>
            <a:endParaRPr lang="en-GB" dirty="0" smtClean="0">
              <a:cs typeface="Arial" charset="0"/>
            </a:endParaRP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114</a:t>
            </a:fld>
            <a:endParaRPr lang="en-US" dirty="0"/>
          </a:p>
        </p:txBody>
      </p:sp>
    </p:spTree>
    <p:extLst>
      <p:ext uri="{BB962C8B-B14F-4D97-AF65-F5344CB8AC3E}">
        <p14:creationId xmlns:p14="http://schemas.microsoft.com/office/powerpoint/2010/main" val="27737908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Writing the appraisal summary</a:t>
            </a:r>
            <a:endParaRPr lang="en-GB" dirty="0"/>
          </a:p>
        </p:txBody>
      </p:sp>
      <p:sp>
        <p:nvSpPr>
          <p:cNvPr id="3" name="Content Placeholder 2"/>
          <p:cNvSpPr>
            <a:spLocks noGrp="1"/>
          </p:cNvSpPr>
          <p:nvPr>
            <p:ph idx="4294967295"/>
          </p:nvPr>
        </p:nvSpPr>
        <p:spPr>
          <a:xfrm>
            <a:off x="539750" y="1691481"/>
            <a:ext cx="8097838" cy="4318000"/>
          </a:xfrm>
        </p:spPr>
        <p:txBody>
          <a:bodyPr/>
          <a:lstStyle/>
          <a:p>
            <a:endParaRPr lang="en-GB" dirty="0" smtClean="0"/>
          </a:p>
          <a:p>
            <a:r>
              <a:rPr lang="en-GB" dirty="0" smtClean="0"/>
              <a:t>Best done after the appraisal meeting</a:t>
            </a:r>
          </a:p>
          <a:p>
            <a:r>
              <a:rPr lang="en-GB" dirty="0"/>
              <a:t>S</a:t>
            </a:r>
            <a:r>
              <a:rPr lang="en-GB" dirty="0" smtClean="0"/>
              <a:t>tructure it in the 4 domains</a:t>
            </a:r>
          </a:p>
          <a:p>
            <a:r>
              <a:rPr lang="en-GB" dirty="0"/>
              <a:t>S</a:t>
            </a:r>
            <a:r>
              <a:rPr lang="en-GB" dirty="0" smtClean="0"/>
              <a:t>et the scene (giving scope of work) at the beginning </a:t>
            </a:r>
          </a:p>
          <a:p>
            <a:r>
              <a:rPr lang="en-GB" dirty="0" smtClean="0"/>
              <a:t>A summary at the end outlines progress towards revalidation and any action plans for outstanding SI prior to recommendation for revalidation (via PDP)</a:t>
            </a:r>
          </a:p>
          <a:p>
            <a:r>
              <a:rPr lang="en-GB" dirty="0" smtClean="0"/>
              <a:t>Explanation if you are unable to sign off any statements</a:t>
            </a:r>
          </a:p>
          <a:p>
            <a:r>
              <a:rPr lang="en-GB" dirty="0" smtClean="0"/>
              <a:t>See the ASPAT for guidance</a:t>
            </a:r>
            <a:endParaRPr lang="en-GB" dirty="0"/>
          </a:p>
        </p:txBody>
      </p:sp>
      <p:sp>
        <p:nvSpPr>
          <p:cNvPr id="6" name="Slide Number Placeholder 5"/>
          <p:cNvSpPr>
            <a:spLocks noGrp="1"/>
          </p:cNvSpPr>
          <p:nvPr>
            <p:ph type="sldNum" sz="quarter" idx="4294967295"/>
          </p:nvPr>
        </p:nvSpPr>
        <p:spPr>
          <a:xfrm>
            <a:off x="6747216" y="6375400"/>
            <a:ext cx="2133600" cy="365125"/>
          </a:xfrm>
        </p:spPr>
        <p:txBody>
          <a:bodyPr/>
          <a:lstStyle/>
          <a:p>
            <a:fld id="{902D5018-2030-2046-84FC-87E41EA86E42}" type="slidenum">
              <a:rPr lang="en-US" smtClean="0"/>
              <a:pPr/>
              <a:t>115</a:t>
            </a:fld>
            <a:endParaRPr lang="en-US" dirty="0"/>
          </a:p>
        </p:txBody>
      </p:sp>
    </p:spTree>
    <p:extLst>
      <p:ext uri="{BB962C8B-B14F-4D97-AF65-F5344CB8AC3E}">
        <p14:creationId xmlns:p14="http://schemas.microsoft.com/office/powerpoint/2010/main" val="28059389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Appraiser statements</a:t>
            </a:r>
            <a:endParaRPr lang="en-GB" dirty="0"/>
          </a:p>
        </p:txBody>
      </p:sp>
      <p:sp>
        <p:nvSpPr>
          <p:cNvPr id="3" name="Content Placeholder 2"/>
          <p:cNvSpPr>
            <a:spLocks noGrp="1"/>
          </p:cNvSpPr>
          <p:nvPr>
            <p:ph idx="4294967295"/>
          </p:nvPr>
        </p:nvSpPr>
        <p:spPr>
          <a:xfrm>
            <a:off x="457200" y="1680295"/>
            <a:ext cx="7841707" cy="3950736"/>
          </a:xfrm>
        </p:spPr>
        <p:txBody>
          <a:bodyPr>
            <a:normAutofit lnSpcReduction="10000"/>
          </a:bodyPr>
          <a:lstStyle/>
          <a:p>
            <a:pPr indent="0"/>
            <a:endParaRPr lang="en-GB" dirty="0" smtClean="0"/>
          </a:p>
          <a:p>
            <a:pPr marL="800100" indent="-457200">
              <a:buFont typeface="+mj-lt"/>
              <a:buAutoNum type="arabicPeriod"/>
            </a:pPr>
            <a:r>
              <a:rPr lang="en-GB" dirty="0" smtClean="0"/>
              <a:t>An appraisal has taken place that reflects the doctor’s scope of work and addresses the principles and values set out in Good Medical Practice</a:t>
            </a:r>
          </a:p>
          <a:p>
            <a:pPr marL="800100" indent="-457200">
              <a:buFont typeface="+mj-lt"/>
              <a:buAutoNum type="arabicPeriod"/>
            </a:pPr>
            <a:endParaRPr lang="en-GB" dirty="0" smtClean="0"/>
          </a:p>
          <a:p>
            <a:pPr marL="800100" indent="-457200">
              <a:buFont typeface="+mj-lt"/>
              <a:buAutoNum type="arabicPeriod"/>
            </a:pPr>
            <a:r>
              <a:rPr lang="en-GB" dirty="0" smtClean="0"/>
              <a:t>Appropriate supporting information has been presented in accordance with the Good Medical Practice Framework for appraisal and revalidation and this reflects the nature and scope of the doctor’s work</a:t>
            </a:r>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116</a:t>
            </a:fld>
            <a:endParaRPr lang="en-US" dirty="0"/>
          </a:p>
        </p:txBody>
      </p:sp>
    </p:spTree>
    <p:extLst>
      <p:ext uri="{BB962C8B-B14F-4D97-AF65-F5344CB8AC3E}">
        <p14:creationId xmlns:p14="http://schemas.microsoft.com/office/powerpoint/2010/main" val="344324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478485" cy="667725"/>
          </a:xfrm>
        </p:spPr>
        <p:txBody>
          <a:bodyPr>
            <a:normAutofit/>
          </a:bodyPr>
          <a:lstStyle/>
          <a:p>
            <a:r>
              <a:rPr lang="en-GB" dirty="0" smtClean="0"/>
              <a:t>Appraiser statements (continued)</a:t>
            </a:r>
            <a:endParaRPr lang="en-GB" dirty="0"/>
          </a:p>
        </p:txBody>
      </p:sp>
      <p:sp>
        <p:nvSpPr>
          <p:cNvPr id="3" name="Content Placeholder 2"/>
          <p:cNvSpPr>
            <a:spLocks noGrp="1"/>
          </p:cNvSpPr>
          <p:nvPr>
            <p:ph idx="4294967295"/>
          </p:nvPr>
        </p:nvSpPr>
        <p:spPr>
          <a:xfrm>
            <a:off x="457200" y="1680295"/>
            <a:ext cx="7841707" cy="3950736"/>
          </a:xfrm>
        </p:spPr>
        <p:txBody>
          <a:bodyPr>
            <a:normAutofit fontScale="92500" lnSpcReduction="20000"/>
          </a:bodyPr>
          <a:lstStyle/>
          <a:p>
            <a:pPr marL="857250" indent="-514350">
              <a:buFont typeface="+mj-lt"/>
              <a:buAutoNum type="arabicPeriod" startAt="3"/>
            </a:pPr>
            <a:r>
              <a:rPr lang="en-GB" sz="2600" dirty="0" smtClean="0"/>
              <a:t>A </a:t>
            </a:r>
            <a:r>
              <a:rPr lang="en-GB" sz="2600" dirty="0"/>
              <a:t>review that </a:t>
            </a:r>
            <a:r>
              <a:rPr lang="en-GB" sz="2600" dirty="0" smtClean="0"/>
              <a:t>demonstrates </a:t>
            </a:r>
            <a:r>
              <a:rPr lang="en-GB" sz="2600" dirty="0"/>
              <a:t>appropriate progress against last year’s personal </a:t>
            </a:r>
            <a:r>
              <a:rPr lang="en-GB" sz="2600" dirty="0" smtClean="0"/>
              <a:t>development plan </a:t>
            </a:r>
            <a:r>
              <a:rPr lang="en-GB" sz="2600" dirty="0"/>
              <a:t>has taken </a:t>
            </a:r>
            <a:r>
              <a:rPr lang="en-GB" sz="2600" dirty="0" smtClean="0"/>
              <a:t>place</a:t>
            </a:r>
          </a:p>
          <a:p>
            <a:pPr marL="857250" indent="-514350">
              <a:buFont typeface="+mj-lt"/>
              <a:buAutoNum type="arabicPeriod" startAt="3"/>
            </a:pPr>
            <a:endParaRPr lang="en-GB" sz="2600" dirty="0" smtClean="0"/>
          </a:p>
          <a:p>
            <a:pPr marL="857250" indent="-514350">
              <a:buFont typeface="+mj-lt"/>
              <a:buAutoNum type="arabicPeriod" startAt="3"/>
            </a:pPr>
            <a:r>
              <a:rPr lang="en-GB" sz="2600" dirty="0" smtClean="0"/>
              <a:t>An agreement </a:t>
            </a:r>
            <a:r>
              <a:rPr lang="en-GB" sz="2600" dirty="0"/>
              <a:t>has been </a:t>
            </a:r>
            <a:r>
              <a:rPr lang="en-GB" sz="2600" dirty="0" smtClean="0"/>
              <a:t>reached </a:t>
            </a:r>
            <a:r>
              <a:rPr lang="en-GB" sz="2600" dirty="0"/>
              <a:t>with the doctor about a new personal development plan and any associated actions for the </a:t>
            </a:r>
            <a:r>
              <a:rPr lang="en-GB" sz="2600" dirty="0" smtClean="0"/>
              <a:t>coming year</a:t>
            </a:r>
          </a:p>
          <a:p>
            <a:pPr marL="857250" indent="-514350">
              <a:buFont typeface="+mj-lt"/>
              <a:buAutoNum type="arabicPeriod" startAt="3"/>
            </a:pPr>
            <a:endParaRPr lang="en-GB" sz="2600" dirty="0"/>
          </a:p>
          <a:p>
            <a:pPr marL="857250" indent="-514350">
              <a:buFont typeface="+mj-lt"/>
              <a:buAutoNum type="arabicPeriod" startAt="3"/>
            </a:pPr>
            <a:r>
              <a:rPr lang="en-GB" sz="2600" dirty="0" smtClean="0"/>
              <a:t>No information has been presented or discussed in the appraisal that raises a concern about the doctor’s fitness to practice</a:t>
            </a:r>
            <a:endParaRPr lang="en-GB" sz="2600" dirty="0"/>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117</a:t>
            </a:fld>
            <a:endParaRPr lang="en-US" dirty="0"/>
          </a:p>
        </p:txBody>
      </p:sp>
    </p:spTree>
    <p:extLst>
      <p:ext uri="{BB962C8B-B14F-4D97-AF65-F5344CB8AC3E}">
        <p14:creationId xmlns:p14="http://schemas.microsoft.com/office/powerpoint/2010/main" val="389583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Appraiser statements</a:t>
            </a:r>
            <a:endParaRPr lang="en-GB" dirty="0"/>
          </a:p>
        </p:txBody>
      </p:sp>
      <p:sp>
        <p:nvSpPr>
          <p:cNvPr id="3" name="Content Placeholder 2"/>
          <p:cNvSpPr>
            <a:spLocks noGrp="1"/>
          </p:cNvSpPr>
          <p:nvPr>
            <p:ph idx="4294967295"/>
          </p:nvPr>
        </p:nvSpPr>
        <p:spPr>
          <a:xfrm>
            <a:off x="457200" y="1680295"/>
            <a:ext cx="7841707" cy="3950736"/>
          </a:xfrm>
        </p:spPr>
        <p:txBody>
          <a:bodyPr>
            <a:normAutofit lnSpcReduction="10000"/>
          </a:bodyPr>
          <a:lstStyle/>
          <a:p>
            <a:endParaRPr lang="en-GB" dirty="0" smtClean="0"/>
          </a:p>
          <a:p>
            <a:r>
              <a:rPr lang="en-GB" dirty="0" smtClean="0"/>
              <a:t>If you are unable to sign off statements please document why in the appraisal and discuss with the appraisal lead; make sure that the doctor is aware</a:t>
            </a:r>
          </a:p>
          <a:p>
            <a:endParaRPr lang="en-GB" dirty="0" smtClean="0"/>
          </a:p>
          <a:p>
            <a:r>
              <a:rPr lang="en-GB" dirty="0" smtClean="0"/>
              <a:t>Not signing off a statement does not mean ‘not revalidating’</a:t>
            </a:r>
          </a:p>
          <a:p>
            <a:endParaRPr lang="en-GB" dirty="0"/>
          </a:p>
          <a:p>
            <a:r>
              <a:rPr lang="en-GB" dirty="0" smtClean="0"/>
              <a:t>Acts as a signpost to doctor, appraiser and appraisal team</a:t>
            </a:r>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118</a:t>
            </a:fld>
            <a:endParaRPr lang="en-US" dirty="0"/>
          </a:p>
        </p:txBody>
      </p:sp>
    </p:spTree>
    <p:extLst>
      <p:ext uri="{BB962C8B-B14F-4D97-AF65-F5344CB8AC3E}">
        <p14:creationId xmlns:p14="http://schemas.microsoft.com/office/powerpoint/2010/main" val="20582635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Audit tools for reviewing outputs</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endParaRPr lang="en-GB" dirty="0"/>
          </a:p>
          <a:p>
            <a:r>
              <a:rPr lang="en-GB" sz="3600" dirty="0" smtClean="0"/>
              <a:t>ASPAT</a:t>
            </a:r>
          </a:p>
          <a:p>
            <a:r>
              <a:rPr lang="en-GB" sz="3600" dirty="0"/>
              <a:t>PROGRESS</a:t>
            </a:r>
          </a:p>
          <a:p>
            <a:r>
              <a:rPr lang="en-GB" sz="3600" dirty="0"/>
              <a:t>EXCELLENCE</a:t>
            </a:r>
          </a:p>
          <a:p>
            <a:endParaRPr lang="en-GB" sz="3600"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119</a:t>
            </a:fld>
            <a:endParaRPr lang="en-US" dirty="0"/>
          </a:p>
        </p:txBody>
      </p:sp>
    </p:spTree>
    <p:extLst>
      <p:ext uri="{BB962C8B-B14F-4D97-AF65-F5344CB8AC3E}">
        <p14:creationId xmlns:p14="http://schemas.microsoft.com/office/powerpoint/2010/main" val="2081858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80295"/>
            <a:ext cx="7841707" cy="3950736"/>
          </a:xfrm>
        </p:spPr>
        <p:txBody>
          <a:bodyPr>
            <a:normAutofit lnSpcReduction="10000"/>
          </a:bodyPr>
          <a:lstStyle/>
          <a:p>
            <a:pPr marL="698500" indent="-444500" eaLnBrk="1" hangingPunct="1">
              <a:buFontTx/>
              <a:buChar char="•"/>
            </a:pPr>
            <a:r>
              <a:rPr lang="en-US" altLang="en-US" dirty="0"/>
              <a:t>Prepare for the appraisal </a:t>
            </a:r>
            <a:r>
              <a:rPr lang="en-US" altLang="en-US" dirty="0" smtClean="0"/>
              <a:t>discussion</a:t>
            </a:r>
            <a:endParaRPr lang="en-US" altLang="en-US" dirty="0"/>
          </a:p>
          <a:p>
            <a:pPr marL="698500" indent="-444500" eaLnBrk="1" hangingPunct="1">
              <a:buFontTx/>
              <a:buChar char="•"/>
            </a:pPr>
            <a:r>
              <a:rPr lang="en-US" altLang="en-US" dirty="0"/>
              <a:t>Manage the process of the appraisal interview using a range of communication </a:t>
            </a:r>
            <a:r>
              <a:rPr lang="en-US" altLang="en-US" dirty="0" smtClean="0"/>
              <a:t>skills</a:t>
            </a:r>
            <a:endParaRPr lang="en-US" altLang="en-US" dirty="0"/>
          </a:p>
          <a:p>
            <a:pPr marL="698500" indent="-444500" eaLnBrk="1" hangingPunct="1">
              <a:buFontTx/>
              <a:buChar char="•"/>
            </a:pPr>
            <a:r>
              <a:rPr lang="en-US" altLang="en-US" dirty="0"/>
              <a:t>Manage the content of the appraisal </a:t>
            </a:r>
            <a:r>
              <a:rPr lang="en-US" altLang="en-US" dirty="0" smtClean="0"/>
              <a:t>interview</a:t>
            </a:r>
            <a:endParaRPr lang="en-US" altLang="en-US" dirty="0"/>
          </a:p>
          <a:p>
            <a:pPr marL="698500" indent="-444500" eaLnBrk="1" hangingPunct="1">
              <a:buFontTx/>
              <a:buChar char="•"/>
            </a:pPr>
            <a:r>
              <a:rPr lang="en-US" altLang="en-US" dirty="0"/>
              <a:t>Assist in the planning of development </a:t>
            </a:r>
            <a:r>
              <a:rPr lang="en-US" altLang="en-US" dirty="0" smtClean="0"/>
              <a:t>needs</a:t>
            </a:r>
            <a:endParaRPr lang="en-US" altLang="en-US" dirty="0"/>
          </a:p>
          <a:p>
            <a:pPr marL="698500" indent="-444500" eaLnBrk="1" hangingPunct="1">
              <a:buFontTx/>
              <a:buChar char="•"/>
            </a:pPr>
            <a:r>
              <a:rPr lang="en-US" altLang="en-US" dirty="0"/>
              <a:t>Record the outcomes of the appraisal </a:t>
            </a:r>
            <a:r>
              <a:rPr lang="en-US" altLang="en-US" dirty="0" smtClean="0"/>
              <a:t>interview</a:t>
            </a:r>
            <a:endParaRPr lang="en-US" altLang="en-US" dirty="0"/>
          </a:p>
          <a:p>
            <a:pPr marL="698500" indent="-444500">
              <a:spcAft>
                <a:spcPct val="50000"/>
              </a:spcAft>
              <a:buFontTx/>
              <a:buChar char="•"/>
            </a:pPr>
            <a:r>
              <a:rPr lang="en-US" altLang="en-US" dirty="0"/>
              <a:t>Handle and organise the workload and complete </a:t>
            </a:r>
            <a:r>
              <a:rPr lang="en-US" altLang="en-US" dirty="0" smtClean="0"/>
              <a:t>administrative </a:t>
            </a:r>
            <a:r>
              <a:rPr lang="en-US" altLang="en-US" dirty="0"/>
              <a:t>tasks within allotted time </a:t>
            </a:r>
            <a:r>
              <a:rPr lang="en-US" altLang="en-US" dirty="0" smtClean="0"/>
              <a:t>frame</a:t>
            </a:r>
          </a:p>
          <a:p>
            <a:pPr marL="698500" indent="-444500">
              <a:spcAft>
                <a:spcPct val="50000"/>
              </a:spcAft>
              <a:buFontTx/>
              <a:buChar char="•"/>
            </a:pPr>
            <a:r>
              <a:rPr lang="en-US" altLang="en-US" dirty="0" smtClean="0"/>
              <a:t>And more....</a:t>
            </a:r>
            <a:endParaRPr lang="en-US" altLang="en-US" dirty="0"/>
          </a:p>
          <a:p>
            <a:pPr marL="698500" indent="-444500" eaLnBrk="1" hangingPunct="1"/>
            <a:endParaRPr lang="en-US" altLang="en-US" b="1" dirty="0"/>
          </a:p>
          <a:p>
            <a:pPr marL="698500" indent="-444500" eaLnBrk="1" hangingPunct="1"/>
            <a:endParaRPr lang="en-US" altLang="en-US" dirty="0"/>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12</a:t>
            </a:fld>
            <a:endParaRPr lang="en-US" dirty="0"/>
          </a:p>
        </p:txBody>
      </p:sp>
      <p:sp>
        <p:nvSpPr>
          <p:cNvPr id="2" name="Title 1"/>
          <p:cNvSpPr>
            <a:spLocks noGrp="1"/>
          </p:cNvSpPr>
          <p:nvPr>
            <p:ph type="title" idx="4294967295"/>
          </p:nvPr>
        </p:nvSpPr>
        <p:spPr>
          <a:xfrm>
            <a:off x="457201" y="749912"/>
            <a:ext cx="7356815" cy="667725"/>
          </a:xfrm>
        </p:spPr>
        <p:txBody>
          <a:bodyPr/>
          <a:lstStyle/>
          <a:p>
            <a:r>
              <a:rPr lang="en-GB" dirty="0" smtClean="0"/>
              <a:t>What do appraisers do?</a:t>
            </a:r>
            <a:endParaRPr lang="en-GB" dirty="0"/>
          </a:p>
        </p:txBody>
      </p:sp>
    </p:spTree>
    <p:extLst>
      <p:ext uri="{BB962C8B-B14F-4D97-AF65-F5344CB8AC3E}">
        <p14:creationId xmlns:p14="http://schemas.microsoft.com/office/powerpoint/2010/main" val="207566303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PROGRESS and EXCELLENCE QA tools</a:t>
            </a:r>
          </a:p>
        </p:txBody>
      </p:sp>
      <p:pic>
        <p:nvPicPr>
          <p:cNvPr id="2" name="Picture 1" descr="Excellence QA tool Oct 2013 v1 [Compatibility Mode] - Microsoft Word"/>
          <p:cNvPicPr>
            <a:picLocks noChangeAspect="1"/>
          </p:cNvPicPr>
          <p:nvPr/>
        </p:nvPicPr>
        <p:blipFill rotWithShape="1">
          <a:blip r:embed="rId3" cstate="print">
            <a:extLst>
              <a:ext uri="{28A0092B-C50C-407E-A947-70E740481C1C}">
                <a14:useLocalDpi xmlns:a14="http://schemas.microsoft.com/office/drawing/2010/main" val="0"/>
              </a:ext>
            </a:extLst>
          </a:blip>
          <a:srcRect l="36723" t="23476" r="35591" b="4785"/>
          <a:stretch/>
        </p:blipFill>
        <p:spPr>
          <a:xfrm>
            <a:off x="4860032" y="1572658"/>
            <a:ext cx="3160264" cy="4265814"/>
          </a:xfrm>
          <a:prstGeom prst="rect">
            <a:avLst/>
          </a:prstGeom>
        </p:spPr>
      </p:pic>
      <p:graphicFrame>
        <p:nvGraphicFramePr>
          <p:cNvPr id="6" name="Table 5" descr="PROGRESS and EXCELLENCE QA tools"/>
          <p:cNvGraphicFramePr>
            <a:graphicFrameLocks noGrp="1"/>
          </p:cNvGraphicFramePr>
          <p:nvPr>
            <p:extLst>
              <p:ext uri="{D42A27DB-BD31-4B8C-83A1-F6EECF244321}">
                <p14:modId xmlns:p14="http://schemas.microsoft.com/office/powerpoint/2010/main" val="3879089676"/>
              </p:ext>
            </p:extLst>
          </p:nvPr>
        </p:nvGraphicFramePr>
        <p:xfrm>
          <a:off x="971600" y="1628801"/>
          <a:ext cx="2952327" cy="4230082"/>
        </p:xfrm>
        <a:graphic>
          <a:graphicData uri="http://schemas.openxmlformats.org/drawingml/2006/table">
            <a:tbl>
              <a:tblPr/>
              <a:tblGrid>
                <a:gridCol w="681327"/>
                <a:gridCol w="604942"/>
                <a:gridCol w="176808"/>
                <a:gridCol w="176808"/>
                <a:gridCol w="176808"/>
                <a:gridCol w="189094"/>
                <a:gridCol w="265213"/>
                <a:gridCol w="681327"/>
              </a:tblGrid>
              <a:tr h="101888">
                <a:tc rowSpan="3">
                  <a:txBody>
                    <a:bodyPr/>
                    <a:lstStyle/>
                    <a:p>
                      <a:pPr>
                        <a:lnSpc>
                          <a:spcPct val="115000"/>
                        </a:lnSpc>
                        <a:spcAft>
                          <a:spcPts val="0"/>
                        </a:spcAft>
                      </a:pPr>
                      <a:r>
                        <a:rPr lang="en-GB" sz="500" b="1" dirty="0">
                          <a:latin typeface="Arial"/>
                          <a:ea typeface="Calibri"/>
                          <a:cs typeface="Times New Roman"/>
                        </a:rPr>
                        <a:t>Appraiser:</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endParaRPr lang="en-GB" sz="5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3">
                  <a:txBody>
                    <a:bodyPr/>
                    <a:lstStyle/>
                    <a:p>
                      <a:pPr>
                        <a:lnSpc>
                          <a:spcPct val="115000"/>
                        </a:lnSpc>
                        <a:spcAft>
                          <a:spcPts val="0"/>
                        </a:spcAft>
                      </a:pPr>
                      <a:r>
                        <a:rPr lang="en-GB" sz="500" b="1" dirty="0">
                          <a:latin typeface="Arial"/>
                          <a:ea typeface="Calibri"/>
                          <a:cs typeface="Times New Roman"/>
                        </a:rPr>
                        <a:t>Quality Assured by:</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hMerge="1">
                  <a:txBody>
                    <a:bodyPr/>
                    <a:lstStyle/>
                    <a:p>
                      <a:endParaRPr lang="en-GB"/>
                    </a:p>
                  </a:txBody>
                  <a:tcPr/>
                </a:tc>
                <a:tc rowSpan="3">
                  <a:txBody>
                    <a:bodyPr/>
                    <a:lstStyle/>
                    <a:p>
                      <a:pPr>
                        <a:lnSpc>
                          <a:spcPct val="115000"/>
                        </a:lnSpc>
                        <a:spcAft>
                          <a:spcPts val="0"/>
                        </a:spcAft>
                      </a:pP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GB" sz="500" b="1" dirty="0">
                          <a:latin typeface="Arial"/>
                          <a:ea typeface="Calibri"/>
                          <a:cs typeface="Times New Roman"/>
                        </a:rPr>
                        <a:t>Date</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b="1" dirty="0">
                          <a:latin typeface="Arial"/>
                          <a:ea typeface="Calibri"/>
                          <a:cs typeface="Times New Roman"/>
                        </a:rPr>
                        <a:t>1</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888">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400" b="1" dirty="0">
                          <a:latin typeface="Arial"/>
                          <a:ea typeface="Calibri"/>
                          <a:cs typeface="Times New Roman"/>
                        </a:rPr>
                        <a:t>2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888">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400" b="1" dirty="0">
                          <a:latin typeface="Arial"/>
                          <a:ea typeface="Calibri"/>
                          <a:cs typeface="Times New Roman"/>
                        </a:rPr>
                        <a:t>3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153">
                <a:tc rowSpan="2" gridSpan="2">
                  <a:txBody>
                    <a:bodyPr/>
                    <a:lstStyle/>
                    <a:p>
                      <a:pPr>
                        <a:lnSpc>
                          <a:spcPct val="115000"/>
                        </a:lnSpc>
                        <a:spcAft>
                          <a:spcPts val="0"/>
                        </a:spcAft>
                      </a:pPr>
                      <a:r>
                        <a:rPr lang="en-GB" sz="500" b="1" dirty="0">
                          <a:solidFill>
                            <a:srgbClr val="FF0000"/>
                          </a:solidFill>
                          <a:latin typeface="Arial"/>
                          <a:ea typeface="Calibri"/>
                          <a:cs typeface="Times New Roman"/>
                        </a:rPr>
                        <a:t>PROGRESS QA tool</a:t>
                      </a:r>
                      <a:endParaRPr lang="en-GB" sz="500" dirty="0">
                        <a:latin typeface="Calibri"/>
                        <a:ea typeface="Calibri"/>
                        <a:cs typeface="Times New Roman"/>
                      </a:endParaRPr>
                    </a:p>
                    <a:p>
                      <a:pPr>
                        <a:lnSpc>
                          <a:spcPct val="115000"/>
                        </a:lnSpc>
                        <a:spcAft>
                          <a:spcPts val="0"/>
                        </a:spcAft>
                      </a:pPr>
                      <a:r>
                        <a:rPr lang="en-GB" sz="400" dirty="0">
                          <a:latin typeface="Arial"/>
                          <a:ea typeface="Calibri"/>
                          <a:cs typeface="Times New Roman"/>
                        </a:rPr>
                        <a:t>Quality assurance and development of appraisal documentation</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gridSpan="3">
                  <a:txBody>
                    <a:bodyPr/>
                    <a:lstStyle/>
                    <a:p>
                      <a:pPr>
                        <a:lnSpc>
                          <a:spcPct val="115000"/>
                        </a:lnSpc>
                        <a:spcAft>
                          <a:spcPts val="0"/>
                        </a:spcAft>
                      </a:pPr>
                      <a:r>
                        <a:rPr lang="en-GB" sz="500" b="1" dirty="0">
                          <a:latin typeface="Arial"/>
                          <a:ea typeface="Calibri"/>
                          <a:cs typeface="Times New Roman"/>
                        </a:rPr>
                        <a:t>Score (out of 20)</a:t>
                      </a:r>
                      <a:endParaRPr lang="en-GB" sz="500" dirty="0">
                        <a:latin typeface="Calibri"/>
                        <a:ea typeface="Calibri"/>
                        <a:cs typeface="Times New Roman"/>
                      </a:endParaRPr>
                    </a:p>
                    <a:p>
                      <a:pPr>
                        <a:lnSpc>
                          <a:spcPct val="115000"/>
                        </a:lnSpc>
                        <a:spcAft>
                          <a:spcPts val="0"/>
                        </a:spcAft>
                      </a:pPr>
                      <a:r>
                        <a:rPr lang="en-GB" sz="300" dirty="0">
                          <a:latin typeface="Arial"/>
                          <a:ea typeface="Calibri"/>
                          <a:cs typeface="Times New Roman"/>
                        </a:rPr>
                        <a:t>0-2 (absent – well done)</a:t>
                      </a:r>
                      <a:endParaRPr lang="en-GB" sz="500" dirty="0">
                        <a:latin typeface="Calibri"/>
                        <a:ea typeface="Calibri"/>
                        <a:cs typeface="Times New Roman"/>
                      </a:endParaRPr>
                    </a:p>
                    <a:p>
                      <a:pPr>
                        <a:lnSpc>
                          <a:spcPct val="115000"/>
                        </a:lnSpc>
                        <a:spcAft>
                          <a:spcPts val="0"/>
                        </a:spcAft>
                      </a:pPr>
                      <a:r>
                        <a:rPr lang="en-GB" sz="300" dirty="0">
                          <a:latin typeface="Arial"/>
                          <a:ea typeface="Calibri"/>
                          <a:cs typeface="Times New Roman"/>
                        </a:rPr>
                        <a:t>0-4 (absent – well done)</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2" gridSpan="3">
                  <a:txBody>
                    <a:bodyPr/>
                    <a:lstStyle/>
                    <a:p>
                      <a:pPr>
                        <a:lnSpc>
                          <a:spcPct val="115000"/>
                        </a:lnSpc>
                        <a:spcAft>
                          <a:spcPts val="0"/>
                        </a:spcAft>
                      </a:pPr>
                      <a:r>
                        <a:rPr lang="en-GB" sz="500" b="1" dirty="0">
                          <a:latin typeface="Arial"/>
                          <a:ea typeface="Calibri"/>
                          <a:cs typeface="Times New Roman"/>
                        </a:rPr>
                        <a:t>Comments</a:t>
                      </a:r>
                      <a:endParaRPr lang="en-GB" sz="500" dirty="0">
                        <a:latin typeface="Calibri"/>
                        <a:ea typeface="Calibri"/>
                        <a:cs typeface="Times New Roman"/>
                      </a:endParaRPr>
                    </a:p>
                    <a:p>
                      <a:pPr>
                        <a:lnSpc>
                          <a:spcPct val="115000"/>
                        </a:lnSpc>
                        <a:spcAft>
                          <a:spcPts val="0"/>
                        </a:spcAft>
                      </a:pPr>
                      <a:r>
                        <a:rPr lang="en-GB" sz="400" dirty="0">
                          <a:latin typeface="Arial"/>
                          <a:ea typeface="Calibri"/>
                          <a:cs typeface="Times New Roman"/>
                        </a:rPr>
                        <a:t>How can the appraiser improve the appraisal documentation?</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tc>
              </a:tr>
              <a:tr h="116303">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0"/>
                        </a:spcAft>
                      </a:pPr>
                      <a:r>
                        <a:rPr lang="en-GB" sz="500" b="1" dirty="0">
                          <a:latin typeface="Arial"/>
                          <a:ea typeface="Calibri"/>
                          <a:cs typeface="Times New Roman"/>
                        </a:rPr>
                        <a:t>1</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500" b="1" dirty="0">
                          <a:latin typeface="Arial"/>
                          <a:ea typeface="Calibri"/>
                          <a:cs typeface="Times New Roman"/>
                        </a:rPr>
                        <a:t>2</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500" b="1" dirty="0">
                          <a:latin typeface="Arial"/>
                          <a:ea typeface="Calibri"/>
                          <a:cs typeface="Times New Roman"/>
                        </a:rPr>
                        <a:t>3</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r>
              <a:tr h="116303">
                <a:tc gridSpan="2">
                  <a:txBody>
                    <a:bodyPr/>
                    <a:lstStyle/>
                    <a:p>
                      <a:pPr>
                        <a:lnSpc>
                          <a:spcPct val="115000"/>
                        </a:lnSpc>
                        <a:spcAft>
                          <a:spcPts val="0"/>
                        </a:spcAft>
                      </a:pPr>
                      <a:r>
                        <a:rPr lang="en-GB" sz="500" b="1" dirty="0">
                          <a:latin typeface="Arial"/>
                          <a:ea typeface="Calibri"/>
                          <a:cs typeface="Times New Roman"/>
                        </a:rPr>
                        <a:t>Appraisal identifier (initials)</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15000"/>
                        </a:lnSpc>
                        <a:spcAft>
                          <a:spcPts val="0"/>
                        </a:spcAft>
                      </a:pPr>
                      <a:endParaRPr lang="en-GB" sz="5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5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5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rowSpan="3" gridSpan="2">
                  <a:txBody>
                    <a:bodyPr/>
                    <a:lstStyle/>
                    <a:p>
                      <a:pPr>
                        <a:lnSpc>
                          <a:spcPct val="115000"/>
                        </a:lnSpc>
                        <a:spcAft>
                          <a:spcPts val="0"/>
                        </a:spcAft>
                      </a:pPr>
                      <a:r>
                        <a:rPr lang="en-GB" sz="400" b="1" cap="small" dirty="0">
                          <a:solidFill>
                            <a:srgbClr val="FF0000"/>
                          </a:solidFill>
                          <a:latin typeface="Arial"/>
                          <a:ea typeface="Calibri"/>
                          <a:cs typeface="Times New Roman"/>
                        </a:rPr>
                        <a:t>Professional (2)</a:t>
                      </a:r>
                      <a:r>
                        <a:rPr lang="en-GB" sz="400" b="1" dirty="0">
                          <a:latin typeface="Arial"/>
                          <a:ea typeface="Calibri"/>
                          <a:cs typeface="Times New Roman"/>
                        </a:rPr>
                        <a:t> </a:t>
                      </a:r>
                      <a:r>
                        <a:rPr lang="en-GB" sz="400" dirty="0">
                          <a:latin typeface="Arial"/>
                          <a:ea typeface="Calibri"/>
                          <a:cs typeface="Times New Roman"/>
                        </a:rPr>
                        <a:t>– is typewritten, objective, free from bias or prejudice, describes a professional appraisal: venue, time taken, good information governance, no identifiable third party info</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GB" sz="400" b="1" dirty="0">
                          <a:latin typeface="Arial"/>
                          <a:ea typeface="Calibri"/>
                          <a:cs typeface="Times New Roman"/>
                        </a:rPr>
                        <a:t>1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2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72091">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3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rowSpan="3" gridSpan="2">
                  <a:txBody>
                    <a:bodyPr/>
                    <a:lstStyle/>
                    <a:p>
                      <a:pPr>
                        <a:lnSpc>
                          <a:spcPct val="115000"/>
                        </a:lnSpc>
                        <a:spcAft>
                          <a:spcPts val="0"/>
                        </a:spcAft>
                      </a:pPr>
                      <a:r>
                        <a:rPr lang="en-GB" sz="400" b="1" cap="small" dirty="0">
                          <a:solidFill>
                            <a:srgbClr val="FF0000"/>
                          </a:solidFill>
                          <a:latin typeface="Arial"/>
                          <a:ea typeface="Calibri"/>
                          <a:cs typeface="Times New Roman"/>
                        </a:rPr>
                        <a:t>Reflects a good appraisal discussion</a:t>
                      </a:r>
                      <a:r>
                        <a:rPr lang="en-GB" sz="400" b="1" dirty="0">
                          <a:solidFill>
                            <a:srgbClr val="FF0000"/>
                          </a:solidFill>
                          <a:latin typeface="Arial"/>
                          <a:ea typeface="Calibri"/>
                          <a:cs typeface="Times New Roman"/>
                        </a:rPr>
                        <a:t> (4)</a:t>
                      </a:r>
                      <a:r>
                        <a:rPr lang="en-GB" sz="400" b="1" dirty="0">
                          <a:latin typeface="Arial"/>
                          <a:ea typeface="Calibri"/>
                          <a:cs typeface="Times New Roman"/>
                        </a:rPr>
                        <a:t> </a:t>
                      </a:r>
                      <a:r>
                        <a:rPr lang="en-GB" sz="400" dirty="0">
                          <a:latin typeface="Arial"/>
                          <a:ea typeface="Calibri"/>
                          <a:cs typeface="Times New Roman"/>
                        </a:rPr>
                        <a:t>– demonstrates support, challenge and focus on the reflection and needs of the doctor</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GB" sz="400" b="1" dirty="0">
                          <a:latin typeface="Arial"/>
                          <a:ea typeface="Calibri"/>
                          <a:cs typeface="Times New Roman"/>
                        </a:rPr>
                        <a:t>1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2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3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rowSpan="3" gridSpan="2">
                  <a:txBody>
                    <a:bodyPr/>
                    <a:lstStyle/>
                    <a:p>
                      <a:pPr>
                        <a:lnSpc>
                          <a:spcPct val="115000"/>
                        </a:lnSpc>
                        <a:spcAft>
                          <a:spcPts val="0"/>
                        </a:spcAft>
                      </a:pPr>
                      <a:r>
                        <a:rPr lang="en-GB" sz="400" b="1" cap="small" dirty="0">
                          <a:solidFill>
                            <a:srgbClr val="FF0000"/>
                          </a:solidFill>
                          <a:latin typeface="Arial"/>
                          <a:ea typeface="Calibri"/>
                          <a:cs typeface="Times New Roman"/>
                        </a:rPr>
                        <a:t>Overview</a:t>
                      </a:r>
                      <a:r>
                        <a:rPr lang="en-GB" sz="400" b="1" dirty="0">
                          <a:solidFill>
                            <a:srgbClr val="FF0000"/>
                          </a:solidFill>
                          <a:latin typeface="Arial"/>
                          <a:ea typeface="Calibri"/>
                          <a:cs typeface="Times New Roman"/>
                        </a:rPr>
                        <a:t> (2)</a:t>
                      </a:r>
                      <a:r>
                        <a:rPr lang="en-GB" sz="400" b="1" dirty="0">
                          <a:latin typeface="Arial"/>
                          <a:ea typeface="Calibri"/>
                          <a:cs typeface="Times New Roman"/>
                        </a:rPr>
                        <a:t> </a:t>
                      </a:r>
                      <a:r>
                        <a:rPr lang="en-GB" sz="400" dirty="0">
                          <a:latin typeface="Arial"/>
                          <a:ea typeface="Calibri"/>
                          <a:cs typeface="Times New Roman"/>
                        </a:rPr>
                        <a:t>– includes a description of the whole scope of work and context for the doctor, the appraisal and the revalidation cycle</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GB" sz="400" b="1" dirty="0">
                          <a:latin typeface="Arial"/>
                          <a:ea typeface="Calibri"/>
                          <a:cs typeface="Times New Roman"/>
                        </a:rPr>
                        <a:t>1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2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3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rowSpan="3" gridSpan="2">
                  <a:txBody>
                    <a:bodyPr/>
                    <a:lstStyle/>
                    <a:p>
                      <a:pPr>
                        <a:lnSpc>
                          <a:spcPct val="115000"/>
                        </a:lnSpc>
                        <a:spcAft>
                          <a:spcPts val="0"/>
                        </a:spcAft>
                      </a:pPr>
                      <a:r>
                        <a:rPr lang="en-GB" sz="400" b="1" cap="small" dirty="0">
                          <a:solidFill>
                            <a:srgbClr val="FF0000"/>
                          </a:solidFill>
                          <a:latin typeface="Arial"/>
                          <a:ea typeface="Calibri"/>
                          <a:cs typeface="Times New Roman"/>
                        </a:rPr>
                        <a:t>Gaps (2)</a:t>
                      </a:r>
                      <a:r>
                        <a:rPr lang="en-GB" sz="400" b="1" dirty="0">
                          <a:latin typeface="Arial"/>
                          <a:ea typeface="Calibri"/>
                          <a:cs typeface="Times New Roman"/>
                        </a:rPr>
                        <a:t> </a:t>
                      </a:r>
                      <a:r>
                        <a:rPr lang="en-GB" sz="400" dirty="0">
                          <a:latin typeface="Arial"/>
                          <a:ea typeface="Calibri"/>
                          <a:cs typeface="Times New Roman"/>
                        </a:rPr>
                        <a:t>– identifies any gaps in requirements for revalidation or scope of work and specifies how they will be addressed (or states if no gaps)</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GB" sz="400" b="1" dirty="0">
                          <a:latin typeface="Arial"/>
                          <a:ea typeface="Calibri"/>
                          <a:cs typeface="Times New Roman"/>
                        </a:rPr>
                        <a:t>1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2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2873">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3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30626">
                <a:tc rowSpan="3" gridSpan="2">
                  <a:txBody>
                    <a:bodyPr/>
                    <a:lstStyle/>
                    <a:p>
                      <a:pPr>
                        <a:lnSpc>
                          <a:spcPct val="115000"/>
                        </a:lnSpc>
                        <a:spcAft>
                          <a:spcPts val="0"/>
                        </a:spcAft>
                      </a:pPr>
                      <a:r>
                        <a:rPr lang="en-GB" sz="400" b="1" cap="small" dirty="0">
                          <a:solidFill>
                            <a:srgbClr val="FF0000"/>
                          </a:solidFill>
                          <a:latin typeface="Arial"/>
                          <a:ea typeface="Calibri"/>
                          <a:cs typeface="Times New Roman"/>
                        </a:rPr>
                        <a:t>Reviews supporting information (SI) and lessons learned</a:t>
                      </a:r>
                      <a:r>
                        <a:rPr lang="en-GB" sz="400" b="1" dirty="0">
                          <a:solidFill>
                            <a:srgbClr val="FF0000"/>
                          </a:solidFill>
                          <a:latin typeface="Arial"/>
                          <a:ea typeface="Calibri"/>
                          <a:cs typeface="Times New Roman"/>
                        </a:rPr>
                        <a:t> (4)</a:t>
                      </a:r>
                      <a:r>
                        <a:rPr lang="en-GB" sz="400" b="1" dirty="0">
                          <a:latin typeface="Arial"/>
                          <a:ea typeface="Calibri"/>
                          <a:cs typeface="Times New Roman"/>
                        </a:rPr>
                        <a:t> </a:t>
                      </a:r>
                      <a:r>
                        <a:rPr lang="en-GB" sz="400" dirty="0">
                          <a:latin typeface="Arial"/>
                          <a:ea typeface="Calibri"/>
                          <a:cs typeface="Times New Roman"/>
                        </a:rPr>
                        <a:t>– reviews SI in relation to </a:t>
                      </a:r>
                      <a:r>
                        <a:rPr lang="en-GB" sz="400" i="1" dirty="0">
                          <a:latin typeface="Arial"/>
                          <a:ea typeface="Calibri"/>
                          <a:cs typeface="Times New Roman"/>
                        </a:rPr>
                        <a:t>Good Medical Practice; </a:t>
                      </a:r>
                      <a:r>
                        <a:rPr lang="en-GB" sz="400" dirty="0">
                          <a:latin typeface="Arial"/>
                          <a:ea typeface="Calibri"/>
                          <a:cs typeface="Times New Roman"/>
                        </a:rPr>
                        <a:t>comments on SI not supplied electronically and any information the doctor was asked to bring.  Reflects on lessons learned, changes made and actions agreed.</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GB" sz="400" b="1" dirty="0">
                          <a:latin typeface="Arial"/>
                          <a:ea typeface="Calibri"/>
                          <a:cs typeface="Times New Roman"/>
                        </a:rPr>
                        <a:t>1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30626">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2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83832">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3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9726">
                <a:tc rowSpan="3" gridSpan="2">
                  <a:txBody>
                    <a:bodyPr/>
                    <a:lstStyle/>
                    <a:p>
                      <a:pPr>
                        <a:lnSpc>
                          <a:spcPct val="115000"/>
                        </a:lnSpc>
                        <a:spcAft>
                          <a:spcPts val="0"/>
                        </a:spcAft>
                      </a:pPr>
                      <a:r>
                        <a:rPr lang="en-GB" sz="400" b="1" cap="small" dirty="0">
                          <a:solidFill>
                            <a:srgbClr val="FF0000"/>
                          </a:solidFill>
                          <a:latin typeface="Arial"/>
                          <a:ea typeface="Calibri"/>
                          <a:cs typeface="Times New Roman"/>
                        </a:rPr>
                        <a:t>Encourages excellence</a:t>
                      </a:r>
                      <a:r>
                        <a:rPr lang="en-GB" sz="400" b="1" dirty="0">
                          <a:solidFill>
                            <a:srgbClr val="FF0000"/>
                          </a:solidFill>
                          <a:latin typeface="Arial"/>
                          <a:ea typeface="Calibri"/>
                          <a:cs typeface="Times New Roman"/>
                        </a:rPr>
                        <a:t> (2)</a:t>
                      </a:r>
                      <a:r>
                        <a:rPr lang="en-GB" sz="400" b="1" dirty="0">
                          <a:latin typeface="Arial"/>
                          <a:ea typeface="Calibri"/>
                          <a:cs typeface="Times New Roman"/>
                        </a:rPr>
                        <a:t> </a:t>
                      </a:r>
                      <a:r>
                        <a:rPr lang="en-GB" sz="400" dirty="0">
                          <a:latin typeface="Arial"/>
                          <a:ea typeface="Calibri"/>
                          <a:cs typeface="Times New Roman"/>
                        </a:rPr>
                        <a:t>– affirms good practice, celebrates achievements and actions accomplished, gives examples of good practice and records aspirations </a:t>
                      </a:r>
                      <a:r>
                        <a:rPr lang="en-GB" sz="400" i="1" dirty="0">
                          <a:latin typeface="Arial"/>
                          <a:ea typeface="Calibri"/>
                          <a:cs typeface="Times New Roman"/>
                        </a:rPr>
                        <a:t>(some of which may have a timescale over one year)</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GB" sz="400" b="1" dirty="0">
                          <a:latin typeface="Arial"/>
                          <a:ea typeface="Calibri"/>
                          <a:cs typeface="Times New Roman"/>
                        </a:rPr>
                        <a:t>1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9726">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2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56415">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3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rowSpan="3" gridSpan="2">
                  <a:txBody>
                    <a:bodyPr/>
                    <a:lstStyle/>
                    <a:p>
                      <a:pPr>
                        <a:lnSpc>
                          <a:spcPct val="115000"/>
                        </a:lnSpc>
                        <a:spcAft>
                          <a:spcPts val="0"/>
                        </a:spcAft>
                      </a:pPr>
                      <a:r>
                        <a:rPr lang="en-GB" sz="400" b="1" cap="small" dirty="0">
                          <a:solidFill>
                            <a:srgbClr val="FF0000"/>
                          </a:solidFill>
                          <a:latin typeface="Arial"/>
                          <a:ea typeface="Calibri"/>
                          <a:cs typeface="Times New Roman"/>
                        </a:rPr>
                        <a:t>Sign Offs &amp; Statements</a:t>
                      </a:r>
                      <a:r>
                        <a:rPr lang="en-GB" sz="400" b="1" dirty="0">
                          <a:solidFill>
                            <a:srgbClr val="FF0000"/>
                          </a:solidFill>
                          <a:latin typeface="Arial"/>
                          <a:ea typeface="Calibri"/>
                          <a:cs typeface="Times New Roman"/>
                        </a:rPr>
                        <a:t> (2)</a:t>
                      </a:r>
                      <a:r>
                        <a:rPr lang="en-GB" sz="400" b="1" dirty="0">
                          <a:latin typeface="Arial"/>
                          <a:ea typeface="Calibri"/>
                          <a:cs typeface="Times New Roman"/>
                        </a:rPr>
                        <a:t> </a:t>
                      </a:r>
                      <a:r>
                        <a:rPr lang="en-GB" sz="400" dirty="0">
                          <a:latin typeface="Arial"/>
                          <a:ea typeface="Calibri"/>
                          <a:cs typeface="Times New Roman"/>
                        </a:rPr>
                        <a:t>– ensures the input and output statements, including health and probity, have been completed, commented on and, where appropriate, explanation made to the RO</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GB" sz="400" b="1" dirty="0">
                          <a:latin typeface="Arial"/>
                          <a:ea typeface="Calibri"/>
                          <a:cs typeface="Times New Roman"/>
                        </a:rPr>
                        <a:t>1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2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72091">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3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rowSpan="3" gridSpan="2">
                  <a:txBody>
                    <a:bodyPr/>
                    <a:lstStyle/>
                    <a:p>
                      <a:pPr>
                        <a:lnSpc>
                          <a:spcPct val="115000"/>
                        </a:lnSpc>
                        <a:spcAft>
                          <a:spcPts val="0"/>
                        </a:spcAft>
                      </a:pPr>
                      <a:r>
                        <a:rPr lang="en-GB" sz="400" b="1" cap="small" dirty="0">
                          <a:solidFill>
                            <a:srgbClr val="FF0000"/>
                          </a:solidFill>
                          <a:latin typeface="Arial"/>
                          <a:ea typeface="Calibri"/>
                          <a:cs typeface="Times New Roman"/>
                        </a:rPr>
                        <a:t>Smart</a:t>
                      </a:r>
                      <a:r>
                        <a:rPr lang="en-GB" sz="400" b="1" dirty="0">
                          <a:solidFill>
                            <a:srgbClr val="FF0000"/>
                          </a:solidFill>
                          <a:latin typeface="Arial"/>
                          <a:ea typeface="Calibri"/>
                          <a:cs typeface="Times New Roman"/>
                        </a:rPr>
                        <a:t> PDP (2)</a:t>
                      </a:r>
                      <a:r>
                        <a:rPr lang="en-GB" sz="400" b="1" dirty="0">
                          <a:latin typeface="Arial"/>
                          <a:ea typeface="Calibri"/>
                          <a:cs typeface="Times New Roman"/>
                        </a:rPr>
                        <a:t> </a:t>
                      </a:r>
                      <a:r>
                        <a:rPr lang="en-GB" sz="400" dirty="0">
                          <a:latin typeface="Arial"/>
                          <a:ea typeface="Calibri"/>
                          <a:cs typeface="Times New Roman"/>
                        </a:rPr>
                        <a:t>– PDP objectives arise from the SI and appraisal discussion and are SMART: Specific, Measurable, Achievable, Relevant and have a Timescale</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en-GB" sz="4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GB" sz="400" b="1" dirty="0">
                          <a:latin typeface="Arial"/>
                          <a:ea typeface="Calibri"/>
                          <a:cs typeface="Times New Roman"/>
                        </a:rPr>
                        <a:t>1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1888">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2</a:t>
                      </a:r>
                      <a:r>
                        <a:rPr lang="en-GB" sz="400" dirty="0">
                          <a:latin typeface="Arial"/>
                          <a:ea typeface="Calibri"/>
                          <a:cs typeface="Times New Roman"/>
                        </a:rPr>
                        <a:t>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2873">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nSpc>
                          <a:spcPct val="115000"/>
                        </a:lnSpc>
                        <a:spcAft>
                          <a:spcPts val="0"/>
                        </a:spcAft>
                      </a:pPr>
                      <a:r>
                        <a:rPr lang="en-GB" sz="400" b="1" dirty="0">
                          <a:latin typeface="Arial"/>
                          <a:ea typeface="Calibri"/>
                          <a:cs typeface="Times New Roman"/>
                        </a:rPr>
                        <a:t>3 </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16303">
                <a:tc gridSpan="2">
                  <a:txBody>
                    <a:bodyPr/>
                    <a:lstStyle/>
                    <a:p>
                      <a:pPr>
                        <a:lnSpc>
                          <a:spcPct val="115000"/>
                        </a:lnSpc>
                        <a:spcAft>
                          <a:spcPts val="0"/>
                        </a:spcAft>
                      </a:pPr>
                      <a:r>
                        <a:rPr lang="en-GB" sz="500" b="1" dirty="0">
                          <a:latin typeface="Arial"/>
                          <a:ea typeface="Calibri"/>
                          <a:cs typeface="Times New Roman"/>
                        </a:rPr>
                        <a:t>TOTAL</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15000"/>
                        </a:lnSpc>
                        <a:spcAft>
                          <a:spcPts val="0"/>
                        </a:spcAft>
                      </a:pPr>
                      <a:endParaRPr lang="en-GB" sz="5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5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500" dirty="0">
                        <a:latin typeface="Arial"/>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16303">
                <a:tc gridSpan="8">
                  <a:txBody>
                    <a:bodyPr/>
                    <a:lstStyle/>
                    <a:p>
                      <a:pPr>
                        <a:lnSpc>
                          <a:spcPct val="115000"/>
                        </a:lnSpc>
                        <a:spcAft>
                          <a:spcPts val="0"/>
                        </a:spcAft>
                      </a:pPr>
                      <a:r>
                        <a:rPr lang="en-GB" sz="500" b="1" dirty="0">
                          <a:latin typeface="Arial"/>
                          <a:ea typeface="Calibri"/>
                          <a:cs typeface="Times New Roman"/>
                        </a:rPr>
                        <a:t>Overall impression:</a:t>
                      </a: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22326">
                <a:tc gridSpan="8">
                  <a:txBody>
                    <a:bodyPr/>
                    <a:lstStyle/>
                    <a:p>
                      <a:pPr>
                        <a:lnSpc>
                          <a:spcPct val="115000"/>
                        </a:lnSpc>
                        <a:spcAft>
                          <a:spcPts val="0"/>
                        </a:spcAft>
                      </a:pPr>
                      <a:endParaRPr lang="en-GB" sz="500" dirty="0">
                        <a:latin typeface="Calibri"/>
                        <a:ea typeface="Calibri"/>
                        <a:cs typeface="Times New Roman"/>
                      </a:endParaRPr>
                    </a:p>
                  </a:txBody>
                  <a:tcPr marL="28577" marR="28577" marT="15082" marB="150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3" name="Slide Number Placeholder 2"/>
          <p:cNvSpPr>
            <a:spLocks noGrp="1"/>
          </p:cNvSpPr>
          <p:nvPr>
            <p:ph type="sldNum" sz="quarter" idx="4294967295"/>
          </p:nvPr>
        </p:nvSpPr>
        <p:spPr>
          <a:xfrm>
            <a:off x="6747216" y="6375400"/>
            <a:ext cx="2133600" cy="365125"/>
          </a:xfrm>
        </p:spPr>
        <p:txBody>
          <a:bodyPr/>
          <a:lstStyle/>
          <a:p>
            <a:fld id="{BCCF7F38-CB20-4CE2-A303-13EC590AFF5C}" type="slidenum">
              <a:rPr lang="en-US" smtClean="0"/>
              <a:t>120</a:t>
            </a:fld>
            <a:endParaRPr lang="en-US" dirty="0"/>
          </a:p>
        </p:txBody>
      </p:sp>
    </p:spTree>
    <p:extLst>
      <p:ext uri="{BB962C8B-B14F-4D97-AF65-F5344CB8AC3E}">
        <p14:creationId xmlns:p14="http://schemas.microsoft.com/office/powerpoint/2010/main" val="9690465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539750" y="612775"/>
            <a:ext cx="8280400" cy="898525"/>
          </a:xfrm>
        </p:spPr>
        <p:txBody>
          <a:bodyPr anchor="b"/>
          <a:lstStyle/>
          <a:p>
            <a:pPr eaLnBrk="1" hangingPunct="1"/>
            <a:r>
              <a:rPr lang="en-GB" dirty="0" smtClean="0">
                <a:cs typeface="Arial" charset="0"/>
              </a:rPr>
              <a:t>Summary of appraisal task</a:t>
            </a:r>
          </a:p>
        </p:txBody>
      </p:sp>
      <p:sp>
        <p:nvSpPr>
          <p:cNvPr id="34819" name="Content Placeholder 2"/>
          <p:cNvSpPr>
            <a:spLocks noGrp="1"/>
          </p:cNvSpPr>
          <p:nvPr>
            <p:ph idx="4294967295"/>
          </p:nvPr>
        </p:nvSpPr>
        <p:spPr>
          <a:xfrm>
            <a:off x="539750" y="1800225"/>
            <a:ext cx="8220075" cy="3916363"/>
          </a:xfrm>
        </p:spPr>
        <p:txBody>
          <a:bodyPr>
            <a:normAutofit lnSpcReduction="10000"/>
          </a:bodyPr>
          <a:lstStyle/>
          <a:p>
            <a:pPr eaLnBrk="1" hangingPunct="1">
              <a:spcBef>
                <a:spcPct val="0"/>
              </a:spcBef>
              <a:spcAft>
                <a:spcPts val="900"/>
              </a:spcAft>
              <a:buFontTx/>
              <a:buChar char="•"/>
            </a:pPr>
            <a:endParaRPr lang="en-GB" dirty="0" smtClean="0">
              <a:ea typeface="ＭＳ Ｐゴシック" pitchFamily="34" charset="-128"/>
              <a:cs typeface="Arial" charset="0"/>
            </a:endParaRPr>
          </a:p>
          <a:p>
            <a:pPr eaLnBrk="1" hangingPunct="1">
              <a:spcBef>
                <a:spcPct val="0"/>
              </a:spcBef>
              <a:spcAft>
                <a:spcPts val="900"/>
              </a:spcAft>
              <a:buFontTx/>
              <a:buChar char="•"/>
            </a:pPr>
            <a:r>
              <a:rPr lang="en-GB" dirty="0" smtClean="0">
                <a:ea typeface="ＭＳ Ｐゴシック" pitchFamily="34" charset="-128"/>
                <a:cs typeface="Arial" charset="0"/>
              </a:rPr>
              <a:t>Look at the example summaries and PDPs provided</a:t>
            </a:r>
          </a:p>
          <a:p>
            <a:pPr eaLnBrk="1" hangingPunct="1">
              <a:buFontTx/>
              <a:buChar char="•"/>
            </a:pPr>
            <a:r>
              <a:rPr lang="en-GB" dirty="0" smtClean="0">
                <a:ea typeface="ＭＳ Ｐゴシック" pitchFamily="34" charset="-128"/>
                <a:cs typeface="Arial" charset="0"/>
              </a:rPr>
              <a:t>Quality assure the write up for Dr No Concerns first, using the QA tool provided</a:t>
            </a:r>
          </a:p>
          <a:p>
            <a:pPr eaLnBrk="1" hangingPunct="1">
              <a:buFontTx/>
              <a:buChar char="•"/>
            </a:pPr>
            <a:r>
              <a:rPr lang="en-GB" dirty="0" smtClean="0">
                <a:ea typeface="ＭＳ Ｐゴシック" pitchFamily="34" charset="-128"/>
                <a:cs typeface="Arial" charset="0"/>
              </a:rPr>
              <a:t>Now that you are familiar with the tool, QA the outputs of Dr Part Time and / or Dr Been Ill</a:t>
            </a:r>
          </a:p>
          <a:p>
            <a:pPr eaLnBrk="1" hangingPunct="1"/>
            <a:endParaRPr lang="en-GB" dirty="0" smtClean="0">
              <a:ea typeface="ＭＳ Ｐゴシック" pitchFamily="34" charset="-128"/>
              <a:cs typeface="Arial" charset="0"/>
            </a:endParaRPr>
          </a:p>
          <a:p>
            <a:pPr eaLnBrk="1" hangingPunct="1"/>
            <a:endParaRPr lang="en-GB" dirty="0" smtClean="0">
              <a:ea typeface="ＭＳ Ｐゴシック" pitchFamily="34" charset="-128"/>
              <a:cs typeface="Arial" charset="0"/>
            </a:endParaRPr>
          </a:p>
          <a:p>
            <a:pPr eaLnBrk="1" hangingPunct="1"/>
            <a:r>
              <a:rPr lang="en-GB" dirty="0" smtClean="0">
                <a:ea typeface="ＭＳ Ｐゴシック" pitchFamily="34" charset="-128"/>
                <a:cs typeface="Arial" charset="0"/>
              </a:rPr>
              <a:t>What have you learned?</a:t>
            </a:r>
          </a:p>
          <a:p>
            <a:pPr eaLnBrk="1" hangingPunct="1"/>
            <a:endParaRPr lang="en-GB" dirty="0" smtClean="0">
              <a:ea typeface="ＭＳ Ｐゴシック" pitchFamily="34" charset="-128"/>
              <a:cs typeface="Arial" charset="0"/>
            </a:endParaRPr>
          </a:p>
          <a:p>
            <a:pPr eaLnBrk="1" hangingPunct="1"/>
            <a:endParaRPr lang="en-GB" dirty="0" smtClean="0">
              <a:ea typeface="ＭＳ Ｐゴシック" pitchFamily="34" charset="-128"/>
              <a:cs typeface="Arial" charset="0"/>
            </a:endParaRPr>
          </a:p>
          <a:p>
            <a:pPr eaLnBrk="1" hangingPunct="1"/>
            <a:endParaRPr lang="en-GB" dirty="0" smtClean="0">
              <a:ea typeface="ＭＳ Ｐゴシック" pitchFamily="34" charset="-128"/>
              <a:cs typeface="Arial" charset="0"/>
            </a:endParaRPr>
          </a:p>
          <a:p>
            <a:pPr eaLnBrk="1" hangingPunct="1"/>
            <a:endParaRPr lang="en-GB" dirty="0" smtClean="0">
              <a:ea typeface="ＭＳ Ｐゴシック" pitchFamily="34" charset="-128"/>
              <a:cs typeface="Arial" charset="0"/>
            </a:endParaRP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121</a:t>
            </a:fld>
            <a:endParaRPr lang="en-US" dirty="0"/>
          </a:p>
        </p:txBody>
      </p:sp>
    </p:spTree>
    <p:extLst>
      <p:ext uri="{BB962C8B-B14F-4D97-AF65-F5344CB8AC3E}">
        <p14:creationId xmlns:p14="http://schemas.microsoft.com/office/powerpoint/2010/main" val="92034872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
            </a:r>
            <a:br>
              <a:rPr lang="en-GB" dirty="0" smtClean="0">
                <a:cs typeface="Arial" charset="0"/>
              </a:rPr>
            </a:br>
            <a:r>
              <a:rPr lang="en-GB" sz="4000" dirty="0" smtClean="0">
                <a:cs typeface="Arial" charset="0"/>
              </a:rPr>
              <a:t>There’s no such thing as…</a:t>
            </a:r>
            <a:endParaRPr lang="en-US" sz="4000" dirty="0" smtClean="0">
              <a:cs typeface="Arial" charset="0"/>
            </a:endParaRPr>
          </a:p>
        </p:txBody>
      </p:sp>
      <p:sp>
        <p:nvSpPr>
          <p:cNvPr id="41987" name="Rectangle 3"/>
          <p:cNvSpPr>
            <a:spLocks noGrp="1" noChangeArrowheads="1"/>
          </p:cNvSpPr>
          <p:nvPr>
            <p:ph idx="4294967295"/>
          </p:nvPr>
        </p:nvSpPr>
        <p:spPr>
          <a:xfrm>
            <a:off x="539750" y="1800225"/>
            <a:ext cx="7427913" cy="4525963"/>
          </a:xfrm>
        </p:spPr>
        <p:txBody>
          <a:bodyPr/>
          <a:lstStyle/>
          <a:p>
            <a:pPr marL="457200" indent="-457200" eaLnBrk="1" hangingPunct="1">
              <a:buFont typeface="Arial" pitchFamily="34" charset="0"/>
              <a:buChar char="•"/>
              <a:defRPr/>
            </a:pPr>
            <a:endParaRPr lang="en-GB" dirty="0" smtClean="0">
              <a:cs typeface="Arial" pitchFamily="34" charset="0"/>
            </a:endParaRPr>
          </a:p>
          <a:p>
            <a:pPr marL="457200" indent="-457200" eaLnBrk="1" hangingPunct="1">
              <a:buFont typeface="Arial" pitchFamily="34" charset="0"/>
              <a:buChar char="•"/>
              <a:defRPr/>
            </a:pPr>
            <a:r>
              <a:rPr lang="en-GB" dirty="0" smtClean="0">
                <a:cs typeface="Arial" pitchFamily="34" charset="0"/>
              </a:rPr>
              <a:t>A perfect summary of discussion</a:t>
            </a:r>
          </a:p>
          <a:p>
            <a:pPr marL="457200" indent="-457200" eaLnBrk="1" hangingPunct="1">
              <a:buFont typeface="Arial" pitchFamily="34" charset="0"/>
              <a:buChar char="•"/>
              <a:defRPr/>
            </a:pPr>
            <a:r>
              <a:rPr lang="en-GB" dirty="0" smtClean="0">
                <a:cs typeface="Arial" pitchFamily="34" charset="0"/>
              </a:rPr>
              <a:t>A perfect PDP</a:t>
            </a:r>
          </a:p>
          <a:p>
            <a:pPr marL="457200" indent="-457200" eaLnBrk="1" hangingPunct="1">
              <a:buFont typeface="Arial" pitchFamily="34" charset="0"/>
              <a:buChar char="•"/>
              <a:defRPr/>
            </a:pPr>
            <a:r>
              <a:rPr lang="en-GB" dirty="0" smtClean="0">
                <a:cs typeface="Arial" pitchFamily="34" charset="0"/>
              </a:rPr>
              <a:t>A perfect appraisal</a:t>
            </a:r>
          </a:p>
          <a:p>
            <a:pPr eaLnBrk="1" hangingPunct="1">
              <a:defRPr/>
            </a:pPr>
            <a:endParaRPr lang="en-GB" dirty="0" smtClean="0">
              <a:cs typeface="Arial" pitchFamily="34" charset="0"/>
            </a:endParaRPr>
          </a:p>
          <a:p>
            <a:pPr eaLnBrk="1" hangingPunct="1">
              <a:buFont typeface="Arial" pitchFamily="34" charset="0"/>
              <a:buNone/>
              <a:defRPr/>
            </a:pPr>
            <a:r>
              <a:rPr lang="en-GB" dirty="0" smtClean="0">
                <a:cs typeface="Arial" pitchFamily="34" charset="0"/>
              </a:rPr>
              <a:t>                 But…</a:t>
            </a:r>
          </a:p>
        </p:txBody>
      </p:sp>
      <p:pic>
        <p:nvPicPr>
          <p:cNvPr id="3" name="Picture 2" descr="Practice make progr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731" y="4067031"/>
            <a:ext cx="4069566" cy="1992573"/>
          </a:xfrm>
          <a:prstGeom prst="rect">
            <a:avLst/>
          </a:prstGeom>
        </p:spPr>
      </p:pic>
      <p:sp>
        <p:nvSpPr>
          <p:cNvPr id="6"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122</a:t>
            </a:fld>
            <a:endParaRPr lang="en-US" dirty="0"/>
          </a:p>
        </p:txBody>
      </p:sp>
    </p:spTree>
    <p:extLst>
      <p:ext uri="{BB962C8B-B14F-4D97-AF65-F5344CB8AC3E}">
        <p14:creationId xmlns:p14="http://schemas.microsoft.com/office/powerpoint/2010/main" val="215363546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Introduction to Annex J - routine appraiser assurance </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Appraisal summary and PDP audit tool (ASPAT)</a:t>
            </a:r>
          </a:p>
          <a:p>
            <a:r>
              <a:rPr lang="en-GB" dirty="0" smtClean="0"/>
              <a:t>Appraisal feedback from doctors (from QAMA)</a:t>
            </a:r>
          </a:p>
          <a:p>
            <a:r>
              <a:rPr lang="en-GB" dirty="0" smtClean="0"/>
              <a:t>Appraiser assurance review template</a:t>
            </a:r>
          </a:p>
          <a:p>
            <a:r>
              <a:rPr lang="en-GB" dirty="0" smtClean="0"/>
              <a:t>Appraisal summary preparatory notes template</a:t>
            </a:r>
          </a:p>
          <a:p>
            <a:endParaRPr lang="en-GB" dirty="0" smtClean="0"/>
          </a:p>
          <a:p>
            <a:endParaRPr lang="en-GB" dirty="0"/>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123</a:t>
            </a:fld>
            <a:endParaRPr lang="en-US" dirty="0"/>
          </a:p>
        </p:txBody>
      </p:sp>
    </p:spTree>
    <p:extLst>
      <p:ext uri="{BB962C8B-B14F-4D97-AF65-F5344CB8AC3E}">
        <p14:creationId xmlns:p14="http://schemas.microsoft.com/office/powerpoint/2010/main" val="10778905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841706" cy="667725"/>
          </a:xfrm>
        </p:spPr>
        <p:txBody>
          <a:bodyPr>
            <a:noAutofit/>
          </a:bodyPr>
          <a:lstStyle/>
          <a:p>
            <a:r>
              <a:rPr lang="en-GB" dirty="0" smtClean="0"/>
              <a:t>Appraiser workshops -</a:t>
            </a:r>
            <a:br>
              <a:rPr lang="en-GB" dirty="0" smtClean="0"/>
            </a:br>
            <a:r>
              <a:rPr lang="en-GB" dirty="0" smtClean="0"/>
              <a:t>for calibration and benchmarking</a:t>
            </a:r>
            <a:endParaRPr lang="en-GB" dirty="0"/>
          </a:p>
        </p:txBody>
      </p:sp>
      <p:sp>
        <p:nvSpPr>
          <p:cNvPr id="3" name="Content Placeholder 2"/>
          <p:cNvSpPr>
            <a:spLocks noGrp="1"/>
          </p:cNvSpPr>
          <p:nvPr>
            <p:ph idx="4294967295"/>
          </p:nvPr>
        </p:nvSpPr>
        <p:spPr>
          <a:xfrm>
            <a:off x="457200" y="1680295"/>
            <a:ext cx="7841707" cy="3950736"/>
          </a:xfrm>
        </p:spPr>
        <p:txBody>
          <a:bodyPr>
            <a:normAutofit lnSpcReduction="10000"/>
          </a:bodyPr>
          <a:lstStyle/>
          <a:p>
            <a:endParaRPr lang="en-GB" dirty="0" smtClean="0"/>
          </a:p>
          <a:p>
            <a:r>
              <a:rPr lang="en-GB" dirty="0" smtClean="0"/>
              <a:t>Blueprint for appraiser workshops:</a:t>
            </a:r>
          </a:p>
          <a:p>
            <a:endParaRPr lang="en-GB" dirty="0" smtClean="0"/>
          </a:p>
          <a:p>
            <a:pPr lvl="1"/>
            <a:r>
              <a:rPr lang="en-GB" dirty="0" smtClean="0"/>
              <a:t>Information sharing for example, updates, good practice</a:t>
            </a:r>
          </a:p>
          <a:p>
            <a:endParaRPr lang="en-GB" dirty="0" smtClean="0"/>
          </a:p>
          <a:p>
            <a:pPr lvl="1"/>
            <a:r>
              <a:rPr lang="en-GB" dirty="0" smtClean="0"/>
              <a:t>‘Bring and borrow’ for discussion</a:t>
            </a:r>
          </a:p>
          <a:p>
            <a:endParaRPr lang="en-GB" dirty="0" smtClean="0"/>
          </a:p>
          <a:p>
            <a:pPr lvl="1"/>
            <a:r>
              <a:rPr lang="en-GB" dirty="0" smtClean="0"/>
              <a:t>Calibration/peer review for example, cases, scenarios</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124</a:t>
            </a:fld>
            <a:endParaRPr lang="en-US" dirty="0"/>
          </a:p>
        </p:txBody>
      </p:sp>
    </p:spTree>
    <p:extLst>
      <p:ext uri="{BB962C8B-B14F-4D97-AF65-F5344CB8AC3E}">
        <p14:creationId xmlns:p14="http://schemas.microsoft.com/office/powerpoint/2010/main" val="177640583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Sharing of information</a:t>
            </a:r>
            <a:endParaRPr lang="en-GB" dirty="0"/>
          </a:p>
        </p:txBody>
      </p:sp>
      <p:sp>
        <p:nvSpPr>
          <p:cNvPr id="6" name="Content Placeholder 2" descr="DB Appraisal Leads&#10;"/>
          <p:cNvSpPr>
            <a:spLocks noGrp="1"/>
          </p:cNvSpPr>
          <p:nvPr>
            <p:ph idx="4294967295"/>
          </p:nvPr>
        </p:nvSpPr>
        <p:spPr>
          <a:xfrm>
            <a:off x="2002420" y="3408949"/>
            <a:ext cx="5011838" cy="857391"/>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endParaRPr lang="en-US" dirty="0" smtClean="0"/>
          </a:p>
          <a:p>
            <a:pPr marL="0" indent="0">
              <a:buNone/>
            </a:pPr>
            <a:endParaRPr lang="en-US" dirty="0"/>
          </a:p>
        </p:txBody>
      </p:sp>
      <p:sp>
        <p:nvSpPr>
          <p:cNvPr id="7" name="Content Placeholder 2" descr="National Appraisal Network &#10;(4 Regional Leads)&#10;"/>
          <p:cNvSpPr txBox="1">
            <a:spLocks/>
          </p:cNvSpPr>
          <p:nvPr/>
        </p:nvSpPr>
        <p:spPr>
          <a:xfrm>
            <a:off x="2002420" y="1846946"/>
            <a:ext cx="5011838" cy="750225"/>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t" anchorCtr="0">
            <a:noAutofit/>
          </a:bodyPr>
          <a:lst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National Appraisal Network </a:t>
            </a:r>
          </a:p>
          <a:p>
            <a:pPr marL="0" indent="0" algn="ctr">
              <a:buNone/>
            </a:pPr>
            <a:r>
              <a:rPr lang="en-US" dirty="0" smtClean="0"/>
              <a:t>(4 Regional Leads)</a:t>
            </a:r>
          </a:p>
          <a:p>
            <a:pPr marL="0" indent="0" algn="ctr">
              <a:buNone/>
            </a:pPr>
            <a:endParaRPr lang="en-US" dirty="0"/>
          </a:p>
        </p:txBody>
      </p:sp>
      <p:cxnSp>
        <p:nvCxnSpPr>
          <p:cNvPr id="23" name="Straight Arrow Connector 22" descr="&quot;&quot;"/>
          <p:cNvCxnSpPr/>
          <p:nvPr/>
        </p:nvCxnSpPr>
        <p:spPr>
          <a:xfrm>
            <a:off x="4508339" y="4266340"/>
            <a:ext cx="0" cy="78707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descr="&quot;&quot;"/>
          <p:cNvCxnSpPr/>
          <p:nvPr/>
        </p:nvCxnSpPr>
        <p:spPr>
          <a:xfrm>
            <a:off x="4508339" y="2597171"/>
            <a:ext cx="0" cy="78707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125</a:t>
            </a:fld>
            <a:endParaRPr lang="en-US" dirty="0"/>
          </a:p>
        </p:txBody>
      </p:sp>
      <p:grpSp>
        <p:nvGrpSpPr>
          <p:cNvPr id="5" name="Group 4" descr="Appraiser groups"/>
          <p:cNvGrpSpPr/>
          <p:nvPr/>
        </p:nvGrpSpPr>
        <p:grpSpPr>
          <a:xfrm>
            <a:off x="2002420" y="5058997"/>
            <a:ext cx="5011838" cy="810227"/>
            <a:chOff x="2002420" y="5058997"/>
            <a:chExt cx="5011838" cy="810227"/>
          </a:xfrm>
        </p:grpSpPr>
        <p:sp>
          <p:nvSpPr>
            <p:cNvPr id="8" name="Content Placeholder 2"/>
            <p:cNvSpPr txBox="1">
              <a:spLocks/>
            </p:cNvSpPr>
            <p:nvPr/>
          </p:nvSpPr>
          <p:spPr>
            <a:xfrm>
              <a:off x="2002420" y="5058997"/>
              <a:ext cx="5011838" cy="810227"/>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t" anchorCtr="0">
              <a:noAutofit/>
            </a:bodyPr>
            <a:lst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dirty="0"/>
            </a:p>
          </p:txBody>
        </p:sp>
        <p:sp>
          <p:nvSpPr>
            <p:cNvPr id="3" name="TextBox 2"/>
            <p:cNvSpPr txBox="1"/>
            <p:nvPr/>
          </p:nvSpPr>
          <p:spPr>
            <a:xfrm>
              <a:off x="2070730" y="5240825"/>
              <a:ext cx="4875215" cy="461665"/>
            </a:xfrm>
            <a:prstGeom prst="rect">
              <a:avLst/>
            </a:prstGeom>
            <a:noFill/>
          </p:spPr>
          <p:txBody>
            <a:bodyPr wrap="square" rtlCol="0">
              <a:spAutoFit/>
            </a:bodyPr>
            <a:lstStyle/>
            <a:p>
              <a:pPr algn="ctr"/>
              <a:r>
                <a:rPr lang="en-GB" sz="2400" dirty="0" smtClean="0"/>
                <a:t>Appraiser groups</a:t>
              </a:r>
              <a:endParaRPr lang="en-GB" sz="2400" dirty="0"/>
            </a:p>
          </p:txBody>
        </p:sp>
      </p:grpSp>
      <p:sp>
        <p:nvSpPr>
          <p:cNvPr id="9" name="TextBox 8"/>
          <p:cNvSpPr txBox="1"/>
          <p:nvPr/>
        </p:nvSpPr>
        <p:spPr>
          <a:xfrm>
            <a:off x="2140694" y="3573841"/>
            <a:ext cx="4735285" cy="461665"/>
          </a:xfrm>
          <a:prstGeom prst="rect">
            <a:avLst/>
          </a:prstGeom>
          <a:noFill/>
        </p:spPr>
        <p:txBody>
          <a:bodyPr wrap="square" rtlCol="0">
            <a:spAutoFit/>
          </a:bodyPr>
          <a:lstStyle/>
          <a:p>
            <a:pPr algn="ctr"/>
            <a:r>
              <a:rPr lang="en-US" sz="2400" dirty="0"/>
              <a:t>DB Appraisal </a:t>
            </a:r>
            <a:r>
              <a:rPr lang="en-US" sz="2400" dirty="0" smtClean="0"/>
              <a:t>Leads</a:t>
            </a:r>
            <a:endParaRPr lang="en-US" sz="2400" dirty="0"/>
          </a:p>
        </p:txBody>
      </p:sp>
    </p:spTree>
    <p:extLst>
      <p:ext uri="{BB962C8B-B14F-4D97-AF65-F5344CB8AC3E}">
        <p14:creationId xmlns:p14="http://schemas.microsoft.com/office/powerpoint/2010/main" val="31584569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Information governance</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r>
              <a:rPr lang="en-GB" dirty="0" smtClean="0"/>
              <a:t>You must use an nhs.net or other secure e-mail address</a:t>
            </a:r>
          </a:p>
          <a:p>
            <a:r>
              <a:rPr lang="en-GB" dirty="0" smtClean="0"/>
              <a:t>Shred any paper documentation after the appraisal</a:t>
            </a:r>
          </a:p>
          <a:p>
            <a:r>
              <a:rPr lang="en-GB" dirty="0" smtClean="0"/>
              <a:t>Delete appraisal documentation from your computer after the summary and PDP have been added to the MAG</a:t>
            </a:r>
            <a:endParaRPr lang="en-GB" dirty="0"/>
          </a:p>
        </p:txBody>
      </p:sp>
      <p:pic>
        <p:nvPicPr>
          <p:cNvPr id="5" name="Picture 4" descr="Image of a padl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4285397"/>
            <a:ext cx="1885950" cy="1856096"/>
          </a:xfrm>
          <a:prstGeom prst="rect">
            <a:avLst/>
          </a:prstGeom>
        </p:spPr>
      </p:pic>
      <p:sp>
        <p:nvSpPr>
          <p:cNvPr id="6" name="Slide Number Placeholder 5"/>
          <p:cNvSpPr>
            <a:spLocks noGrp="1"/>
          </p:cNvSpPr>
          <p:nvPr>
            <p:ph type="sldNum" sz="quarter" idx="4294967295"/>
          </p:nvPr>
        </p:nvSpPr>
        <p:spPr>
          <a:xfrm>
            <a:off x="6747216" y="6375400"/>
            <a:ext cx="2133600" cy="365125"/>
          </a:xfrm>
        </p:spPr>
        <p:txBody>
          <a:bodyPr/>
          <a:lstStyle/>
          <a:p>
            <a:fld id="{902D5018-2030-2046-84FC-87E41EA86E42}" type="slidenum">
              <a:rPr lang="en-US" smtClean="0"/>
              <a:pPr/>
              <a:t>126</a:t>
            </a:fld>
            <a:endParaRPr lang="en-US" dirty="0"/>
          </a:p>
        </p:txBody>
      </p:sp>
    </p:spTree>
    <p:extLst>
      <p:ext uri="{BB962C8B-B14F-4D97-AF65-F5344CB8AC3E}">
        <p14:creationId xmlns:p14="http://schemas.microsoft.com/office/powerpoint/2010/main" val="422261749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Conducting an appraisal </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r>
              <a:rPr lang="en-GB" sz="3600" dirty="0" smtClean="0"/>
              <a:t>Role play with feedback</a:t>
            </a:r>
            <a:endParaRPr lang="en-GB" sz="3600"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127</a:t>
            </a:fld>
            <a:endParaRPr lang="en-US" dirty="0"/>
          </a:p>
        </p:txBody>
      </p:sp>
    </p:spTree>
    <p:extLst>
      <p:ext uri="{BB962C8B-B14F-4D97-AF65-F5344CB8AC3E}">
        <p14:creationId xmlns:p14="http://schemas.microsoft.com/office/powerpoint/2010/main" val="22009717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Rehearsing appraiser skills in trios</a:t>
            </a:r>
            <a:endParaRPr lang="en-GB" dirty="0"/>
          </a:p>
        </p:txBody>
      </p:sp>
      <p:sp>
        <p:nvSpPr>
          <p:cNvPr id="6" name="Content Placeholder 5"/>
          <p:cNvSpPr>
            <a:spLocks noGrp="1"/>
          </p:cNvSpPr>
          <p:nvPr>
            <p:ph idx="4294967295"/>
          </p:nvPr>
        </p:nvSpPr>
        <p:spPr>
          <a:xfrm>
            <a:off x="457200" y="1680295"/>
            <a:ext cx="7841707" cy="3950736"/>
          </a:xfrm>
        </p:spPr>
        <p:txBody>
          <a:bodyPr/>
          <a:lstStyle/>
          <a:p>
            <a:pPr marL="0" indent="0">
              <a:buNone/>
            </a:pPr>
            <a:endParaRPr lang="en-GB" dirty="0" smtClean="0"/>
          </a:p>
          <a:p>
            <a:r>
              <a:rPr lang="en-GB" sz="2800" dirty="0"/>
              <a:t>I</a:t>
            </a:r>
            <a:r>
              <a:rPr lang="en-GB" sz="2800" dirty="0" smtClean="0"/>
              <a:t>n trios: doctor, appraiser and observer</a:t>
            </a:r>
          </a:p>
          <a:p>
            <a:endParaRPr lang="en-GB" sz="2800" dirty="0"/>
          </a:p>
          <a:p>
            <a:r>
              <a:rPr lang="en-GB" sz="2800" dirty="0" smtClean="0"/>
              <a:t>Each role play will take 45 mins including giving the feedback</a:t>
            </a:r>
          </a:p>
          <a:p>
            <a:endParaRPr lang="en-GB" sz="2800" dirty="0"/>
          </a:p>
          <a:p>
            <a:r>
              <a:rPr lang="en-GB" sz="2800" dirty="0" smtClean="0"/>
              <a:t>Swap around roles and run three times in your trios</a:t>
            </a:r>
            <a:endParaRPr lang="en-GB" sz="2800" dirty="0"/>
          </a:p>
        </p:txBody>
      </p:sp>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128</a:t>
            </a:fld>
            <a:endParaRPr lang="en-US" dirty="0"/>
          </a:p>
        </p:txBody>
      </p:sp>
    </p:spTree>
    <p:extLst>
      <p:ext uri="{BB962C8B-B14F-4D97-AF65-F5344CB8AC3E}">
        <p14:creationId xmlns:p14="http://schemas.microsoft.com/office/powerpoint/2010/main" val="159467177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Tea/coffee</a:t>
            </a:r>
            <a:endParaRPr lang="en-GB" dirty="0"/>
          </a:p>
        </p:txBody>
      </p:sp>
      <p:pic>
        <p:nvPicPr>
          <p:cNvPr id="5" name="Content Placeholder 4" descr="Image of a cup of tea"/>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79712" y="1978925"/>
            <a:ext cx="4737068" cy="3057099"/>
          </a:xfrm>
        </p:spPr>
      </p:pic>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129</a:t>
            </a:fld>
            <a:endParaRPr lang="en-US" dirty="0"/>
          </a:p>
        </p:txBody>
      </p:sp>
    </p:spTree>
    <p:extLst>
      <p:ext uri="{BB962C8B-B14F-4D97-AF65-F5344CB8AC3E}">
        <p14:creationId xmlns:p14="http://schemas.microsoft.com/office/powerpoint/2010/main" val="853726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80295"/>
            <a:ext cx="7841707" cy="3950736"/>
          </a:xfrm>
        </p:spPr>
        <p:txBody>
          <a:bodyPr>
            <a:normAutofit/>
          </a:bodyPr>
          <a:lstStyle/>
          <a:p>
            <a:pPr indent="0">
              <a:spcBef>
                <a:spcPts val="0"/>
              </a:spcBef>
              <a:buNone/>
              <a:defRPr/>
            </a:pPr>
            <a:r>
              <a:rPr lang="en-US" b="1" dirty="0" smtClean="0"/>
              <a:t>Exercise:</a:t>
            </a:r>
          </a:p>
          <a:p>
            <a:pPr indent="0">
              <a:spcBef>
                <a:spcPts val="0"/>
              </a:spcBef>
              <a:buNone/>
              <a:defRPr/>
            </a:pPr>
            <a:endParaRPr lang="en-US" b="1" dirty="0"/>
          </a:p>
          <a:p>
            <a:pPr lvl="1">
              <a:spcBef>
                <a:spcPts val="0"/>
              </a:spcBef>
              <a:defRPr/>
            </a:pPr>
            <a:r>
              <a:rPr lang="en-GB" dirty="0" smtClean="0"/>
              <a:t>What are the qualities of a good appraiser? </a:t>
            </a:r>
          </a:p>
          <a:p>
            <a:pPr lvl="1">
              <a:spcBef>
                <a:spcPts val="0"/>
              </a:spcBef>
              <a:defRPr/>
            </a:pPr>
            <a:r>
              <a:rPr lang="en-GB" dirty="0" smtClean="0"/>
              <a:t>Write down one quality per post-it note</a:t>
            </a:r>
          </a:p>
          <a:p>
            <a:pPr lvl="1">
              <a:spcBef>
                <a:spcPts val="0"/>
              </a:spcBef>
              <a:defRPr/>
            </a:pPr>
            <a:r>
              <a:rPr lang="en-GB" dirty="0" smtClean="0"/>
              <a:t>Group answers under the three headings:</a:t>
            </a:r>
          </a:p>
          <a:p>
            <a:pPr lvl="3">
              <a:spcBef>
                <a:spcPts val="0"/>
              </a:spcBef>
              <a:defRPr/>
            </a:pPr>
            <a:r>
              <a:rPr lang="en-GB" dirty="0" smtClean="0"/>
              <a:t>knowledge</a:t>
            </a:r>
          </a:p>
          <a:p>
            <a:pPr lvl="3">
              <a:spcBef>
                <a:spcPts val="0"/>
              </a:spcBef>
              <a:defRPr/>
            </a:pPr>
            <a:r>
              <a:rPr lang="en-GB" dirty="0" smtClean="0"/>
              <a:t>skills</a:t>
            </a:r>
          </a:p>
          <a:p>
            <a:pPr lvl="3">
              <a:spcBef>
                <a:spcPts val="0"/>
              </a:spcBef>
              <a:defRPr/>
            </a:pPr>
            <a:r>
              <a:rPr lang="en-GB" dirty="0" smtClean="0"/>
              <a:t>attributes</a:t>
            </a:r>
            <a:endParaRPr lang="en-GB" dirty="0"/>
          </a:p>
          <a:p>
            <a:pPr lvl="1">
              <a:spcBef>
                <a:spcPts val="0"/>
              </a:spcBef>
              <a:defRPr/>
            </a:pPr>
            <a:endParaRPr lang="en-GB" sz="2000" i="1" dirty="0"/>
          </a:p>
          <a:p>
            <a:pPr marL="157050" lvl="1" indent="0">
              <a:spcBef>
                <a:spcPts val="0"/>
              </a:spcBef>
              <a:spcAft>
                <a:spcPts val="1200"/>
              </a:spcAft>
              <a:buNone/>
              <a:defRPr/>
            </a:pPr>
            <a:r>
              <a:rPr lang="en-GB" sz="2000" i="1" dirty="0" smtClean="0"/>
              <a:t>	Based on Bloom’s Taxonomy: Cognitive; Psychomotor; Affective</a:t>
            </a:r>
          </a:p>
        </p:txBody>
      </p:sp>
      <p:sp>
        <p:nvSpPr>
          <p:cNvPr id="5"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13</a:t>
            </a:fld>
            <a:endParaRPr lang="en-US" dirty="0"/>
          </a:p>
        </p:txBody>
      </p:sp>
      <p:sp>
        <p:nvSpPr>
          <p:cNvPr id="2"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Qualities of a good </a:t>
            </a:r>
            <a:r>
              <a:rPr lang="en-GB" dirty="0"/>
              <a:t>a</a:t>
            </a:r>
            <a:r>
              <a:rPr lang="en-GB" dirty="0" smtClean="0"/>
              <a:t>ppraiser</a:t>
            </a:r>
            <a:endParaRPr lang="en-US" dirty="0" smtClean="0"/>
          </a:p>
        </p:txBody>
      </p:sp>
    </p:spTree>
    <p:extLst>
      <p:ext uri="{BB962C8B-B14F-4D97-AF65-F5344CB8AC3E}">
        <p14:creationId xmlns:p14="http://schemas.microsoft.com/office/powerpoint/2010/main" val="378408222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Conducting an appraisal  - part 2</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endParaRPr lang="en-GB" dirty="0"/>
          </a:p>
          <a:p>
            <a:r>
              <a:rPr lang="en-GB" sz="3200" dirty="0" smtClean="0"/>
              <a:t>Role play with feedback</a:t>
            </a:r>
          </a:p>
          <a:p>
            <a:endParaRPr lang="en-GB" sz="3200" dirty="0"/>
          </a:p>
          <a:p>
            <a:r>
              <a:rPr lang="en-GB" sz="3200" dirty="0" smtClean="0"/>
              <a:t>Aim to stop for lunch at 12:00</a:t>
            </a:r>
            <a:endParaRPr lang="en-GB" sz="3200"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130</a:t>
            </a:fld>
            <a:endParaRPr lang="en-US" dirty="0"/>
          </a:p>
        </p:txBody>
      </p:sp>
    </p:spTree>
    <p:extLst>
      <p:ext uri="{BB962C8B-B14F-4D97-AF65-F5344CB8AC3E}">
        <p14:creationId xmlns:p14="http://schemas.microsoft.com/office/powerpoint/2010/main" val="249032067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Lunch</a:t>
            </a:r>
            <a:endParaRPr lang="en-GB" dirty="0"/>
          </a:p>
        </p:txBody>
      </p:sp>
      <p:pic>
        <p:nvPicPr>
          <p:cNvPr id="5" name="Content Placeholder 4" descr="Image of a lunch ba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55776" y="1772816"/>
            <a:ext cx="3824535" cy="3824535"/>
          </a:xfrm>
        </p:spPr>
      </p:pic>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131</a:t>
            </a:fld>
            <a:endParaRPr lang="en-US" dirty="0"/>
          </a:p>
        </p:txBody>
      </p:sp>
    </p:spTree>
    <p:extLst>
      <p:ext uri="{BB962C8B-B14F-4D97-AF65-F5344CB8AC3E}">
        <p14:creationId xmlns:p14="http://schemas.microsoft.com/office/powerpoint/2010/main" val="153251982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Conducting an appraisal  - part 3</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endParaRPr lang="en-GB" dirty="0" smtClean="0"/>
          </a:p>
          <a:p>
            <a:endParaRPr lang="en-GB" dirty="0"/>
          </a:p>
          <a:p>
            <a:r>
              <a:rPr lang="en-GB" sz="3600" dirty="0" smtClean="0"/>
              <a:t>Role play with feedback</a:t>
            </a:r>
          </a:p>
          <a:p>
            <a:endParaRPr lang="en-GB" dirty="0"/>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132</a:t>
            </a:fld>
            <a:endParaRPr lang="en-US" dirty="0"/>
          </a:p>
        </p:txBody>
      </p:sp>
    </p:spTree>
    <p:extLst>
      <p:ext uri="{BB962C8B-B14F-4D97-AF65-F5344CB8AC3E}">
        <p14:creationId xmlns:p14="http://schemas.microsoft.com/office/powerpoint/2010/main" val="89285833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idx="4294967295"/>
          </p:nvPr>
        </p:nvSpPr>
        <p:spPr>
          <a:xfrm>
            <a:off x="539750" y="612775"/>
            <a:ext cx="8280400" cy="898525"/>
          </a:xfrm>
        </p:spPr>
        <p:txBody>
          <a:bodyPr anchor="b"/>
          <a:lstStyle/>
          <a:p>
            <a:pPr eaLnBrk="1" hangingPunct="1"/>
            <a:r>
              <a:rPr lang="en-GB" dirty="0" smtClean="0">
                <a:cs typeface="Arial" charset="0"/>
              </a:rPr>
              <a:t>Conducting an appraisal exercise</a:t>
            </a:r>
          </a:p>
        </p:txBody>
      </p:sp>
      <p:pic>
        <p:nvPicPr>
          <p:cNvPr id="21508" name="Picture 2" descr="Water reflections"/>
          <p:cNvPicPr>
            <a:picLocks noChangeAspect="1" noChangeArrowheads="1"/>
          </p:cNvPicPr>
          <p:nvPr/>
        </p:nvPicPr>
        <p:blipFill>
          <a:blip r:embed="rId3" cstate="print"/>
          <a:srcRect/>
          <a:stretch>
            <a:fillRect/>
          </a:stretch>
        </p:blipFill>
        <p:spPr bwMode="auto">
          <a:xfrm>
            <a:off x="1658938" y="1747838"/>
            <a:ext cx="5926137" cy="3941762"/>
          </a:xfrm>
          <a:prstGeom prst="rect">
            <a:avLst/>
          </a:prstGeom>
          <a:noFill/>
          <a:ln w="9525">
            <a:noFill/>
            <a:miter lim="800000"/>
            <a:headEnd/>
            <a:tailEnd/>
          </a:ln>
        </p:spPr>
      </p:pic>
      <p:sp>
        <p:nvSpPr>
          <p:cNvPr id="2" name="Content Placeholder 1"/>
          <p:cNvSpPr>
            <a:spLocks noGrp="1"/>
          </p:cNvSpPr>
          <p:nvPr>
            <p:ph idx="4294967295"/>
          </p:nvPr>
        </p:nvSpPr>
        <p:spPr>
          <a:xfrm>
            <a:off x="1331640" y="5013176"/>
            <a:ext cx="6480720" cy="16488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GB" sz="4800" spc="200" dirty="0" smtClean="0">
                <a:solidFill>
                  <a:srgbClr val="002060"/>
                </a:solidFill>
                <a:effectLst>
                  <a:reflection blurRad="6350" stA="55000" endA="50" endPos="85000" dist="60007" dir="5400000" sy="-100000" algn="bl" rotWithShape="0"/>
                </a:effectLst>
                <a:latin typeface="Arial Black" pitchFamily="34" charset="0"/>
              </a:rPr>
              <a:t>Reflection</a:t>
            </a:r>
            <a:endParaRPr lang="en-GB" sz="4800" spc="200" dirty="0">
              <a:solidFill>
                <a:srgbClr val="002060"/>
              </a:solidFill>
              <a:effectLst>
                <a:reflection blurRad="6350" stA="55000" endA="50" endPos="85000" dist="60007" dir="5400000" sy="-100000" algn="bl" rotWithShape="0"/>
              </a:effectLst>
              <a:latin typeface="Arial Black" pitchFamily="34" charset="0"/>
            </a:endParaRPr>
          </a:p>
        </p:txBody>
      </p:sp>
      <p:sp>
        <p:nvSpPr>
          <p:cNvPr id="6"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133</a:t>
            </a:fld>
            <a:endParaRPr lang="en-US" dirty="0"/>
          </a:p>
        </p:txBody>
      </p:sp>
    </p:spTree>
    <p:extLst>
      <p:ext uri="{BB962C8B-B14F-4D97-AF65-F5344CB8AC3E}">
        <p14:creationId xmlns:p14="http://schemas.microsoft.com/office/powerpoint/2010/main" val="299681672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idx="4294967295"/>
          </p:nvPr>
        </p:nvSpPr>
        <p:spPr>
          <a:xfrm>
            <a:off x="539750" y="612775"/>
            <a:ext cx="8280400" cy="898525"/>
          </a:xfrm>
        </p:spPr>
        <p:txBody>
          <a:bodyPr anchor="b">
            <a:noAutofit/>
          </a:bodyPr>
          <a:lstStyle/>
          <a:p>
            <a:pPr eaLnBrk="1" hangingPunct="1"/>
            <a:r>
              <a:rPr lang="en-GB" dirty="0" smtClean="0">
                <a:cs typeface="Arial" charset="0"/>
              </a:rPr>
              <a:t/>
            </a:r>
            <a:br>
              <a:rPr lang="en-GB" dirty="0" smtClean="0">
                <a:cs typeface="Arial" charset="0"/>
              </a:rPr>
            </a:br>
            <a:r>
              <a:rPr lang="en-GB" dirty="0">
                <a:cs typeface="Arial" charset="0"/>
              </a:rPr>
              <a:t/>
            </a:r>
            <a:br>
              <a:rPr lang="en-GB" dirty="0">
                <a:cs typeface="Arial" charset="0"/>
              </a:rPr>
            </a:br>
            <a:r>
              <a:rPr lang="en-GB" dirty="0" smtClean="0">
                <a:cs typeface="Arial" charset="0"/>
              </a:rPr>
              <a:t/>
            </a:r>
            <a:br>
              <a:rPr lang="en-GB" dirty="0" smtClean="0">
                <a:cs typeface="Arial" charset="0"/>
              </a:rPr>
            </a:br>
            <a:r>
              <a:rPr lang="en-GB" dirty="0" smtClean="0">
                <a:cs typeface="Arial" charset="0"/>
              </a:rPr>
              <a:t>Looking at the personal development plan (PDP)</a:t>
            </a:r>
          </a:p>
        </p:txBody>
      </p:sp>
      <p:pic>
        <p:nvPicPr>
          <p:cNvPr id="22532" name="Picture 4" descr="Image of an empty signpost"/>
          <p:cNvPicPr>
            <a:picLocks noChangeAspect="1" noChangeArrowheads="1"/>
          </p:cNvPicPr>
          <p:nvPr/>
        </p:nvPicPr>
        <p:blipFill>
          <a:blip r:embed="rId3" cstate="print"/>
          <a:srcRect/>
          <a:stretch>
            <a:fillRect/>
          </a:stretch>
        </p:blipFill>
        <p:spPr bwMode="auto">
          <a:xfrm>
            <a:off x="1637731" y="1856097"/>
            <a:ext cx="6252144" cy="3739486"/>
          </a:xfrm>
          <a:prstGeom prst="rect">
            <a:avLst/>
          </a:prstGeom>
          <a:noFill/>
          <a:ln w="9525">
            <a:noFill/>
            <a:miter lim="800000"/>
            <a:headEnd/>
            <a:tailEnd/>
          </a:ln>
        </p:spPr>
      </p:pic>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134</a:t>
            </a:fld>
            <a:endParaRPr lang="en-US" dirty="0"/>
          </a:p>
        </p:txBody>
      </p:sp>
    </p:spTree>
    <p:extLst>
      <p:ext uri="{BB962C8B-B14F-4D97-AF65-F5344CB8AC3E}">
        <p14:creationId xmlns:p14="http://schemas.microsoft.com/office/powerpoint/2010/main" val="94206280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539750" y="612775"/>
            <a:ext cx="8280400" cy="898525"/>
          </a:xfrm>
        </p:spPr>
        <p:txBody>
          <a:bodyPr anchor="b"/>
          <a:lstStyle/>
          <a:p>
            <a:pPr eaLnBrk="1" hangingPunct="1"/>
            <a:r>
              <a:rPr lang="en-GB" dirty="0" smtClean="0">
                <a:cs typeface="Arial" charset="0"/>
              </a:rPr>
              <a:t>Why bother with a good PDP?</a:t>
            </a:r>
            <a:endParaRPr lang="en-US" dirty="0" smtClean="0">
              <a:cs typeface="Arial" charset="0"/>
            </a:endParaRPr>
          </a:p>
        </p:txBody>
      </p:sp>
      <p:sp>
        <p:nvSpPr>
          <p:cNvPr id="23555" name="Rectangle 3"/>
          <p:cNvSpPr>
            <a:spLocks noGrp="1" noChangeArrowheads="1"/>
          </p:cNvSpPr>
          <p:nvPr>
            <p:ph idx="4294967295"/>
          </p:nvPr>
        </p:nvSpPr>
        <p:spPr>
          <a:xfrm>
            <a:off x="539750" y="1800225"/>
            <a:ext cx="7559675" cy="3600450"/>
          </a:xfrm>
        </p:spPr>
        <p:txBody>
          <a:bodyPr/>
          <a:lstStyle/>
          <a:p>
            <a:pPr eaLnBrk="1" hangingPunct="1">
              <a:spcBef>
                <a:spcPct val="0"/>
              </a:spcBef>
              <a:spcAft>
                <a:spcPts val="600"/>
              </a:spcAft>
            </a:pPr>
            <a:endParaRPr lang="en-GB" dirty="0" smtClean="0">
              <a:cs typeface="Arial" charset="0"/>
            </a:endParaRPr>
          </a:p>
          <a:p>
            <a:pPr marL="0" indent="0" eaLnBrk="1" hangingPunct="1">
              <a:spcBef>
                <a:spcPct val="0"/>
              </a:spcBef>
              <a:spcAft>
                <a:spcPts val="600"/>
              </a:spcAft>
              <a:buNone/>
            </a:pPr>
            <a:r>
              <a:rPr lang="en-GB" sz="3600" dirty="0" smtClean="0">
                <a:cs typeface="Arial" charset="0"/>
              </a:rPr>
              <a:t>Discuss:</a:t>
            </a:r>
          </a:p>
          <a:p>
            <a:pPr eaLnBrk="1" hangingPunct="1">
              <a:spcBef>
                <a:spcPct val="0"/>
              </a:spcBef>
              <a:spcAft>
                <a:spcPts val="600"/>
              </a:spcAft>
              <a:buFontTx/>
              <a:buChar char="•"/>
            </a:pPr>
            <a:r>
              <a:rPr lang="en-GB" sz="3600" dirty="0" smtClean="0">
                <a:cs typeface="Arial" charset="0"/>
              </a:rPr>
              <a:t>What makes a good PDP?</a:t>
            </a:r>
          </a:p>
          <a:p>
            <a:pPr eaLnBrk="1" hangingPunct="1">
              <a:spcBef>
                <a:spcPct val="0"/>
              </a:spcBef>
              <a:spcAft>
                <a:spcPts val="600"/>
              </a:spcAft>
              <a:buFontTx/>
              <a:buChar char="•"/>
            </a:pPr>
            <a:r>
              <a:rPr lang="en-GB" sz="3600" dirty="0" smtClean="0">
                <a:cs typeface="Arial" charset="0"/>
              </a:rPr>
              <a:t>What do you need as an doctor?</a:t>
            </a:r>
          </a:p>
          <a:p>
            <a:pPr eaLnBrk="1" hangingPunct="1">
              <a:spcBef>
                <a:spcPct val="0"/>
              </a:spcBef>
              <a:spcAft>
                <a:spcPts val="600"/>
              </a:spcAft>
              <a:buFontTx/>
              <a:buChar char="•"/>
            </a:pPr>
            <a:r>
              <a:rPr lang="en-GB" sz="3600" dirty="0" smtClean="0">
                <a:cs typeface="Arial" charset="0"/>
              </a:rPr>
              <a:t>What do you need as an appraiser?</a:t>
            </a:r>
          </a:p>
          <a:p>
            <a:pPr eaLnBrk="1" hangingPunct="1"/>
            <a:endParaRPr lang="en-US" dirty="0" smtClean="0">
              <a:cs typeface="Arial" charset="0"/>
            </a:endParaRP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135</a:t>
            </a:fld>
            <a:endParaRPr lang="en-US" dirty="0"/>
          </a:p>
        </p:txBody>
      </p:sp>
    </p:spTree>
    <p:extLst>
      <p:ext uri="{BB962C8B-B14F-4D97-AF65-F5344CB8AC3E}">
        <p14:creationId xmlns:p14="http://schemas.microsoft.com/office/powerpoint/2010/main" val="255963222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539750" y="612775"/>
            <a:ext cx="8280400" cy="898525"/>
          </a:xfrm>
        </p:spPr>
        <p:txBody>
          <a:bodyPr anchor="b"/>
          <a:lstStyle/>
          <a:p>
            <a:pPr eaLnBrk="1" hangingPunct="1"/>
            <a:r>
              <a:rPr lang="en-GB" dirty="0" smtClean="0">
                <a:cs typeface="Arial" charset="0"/>
              </a:rPr>
              <a:t>The PDP – hitting the target</a:t>
            </a:r>
          </a:p>
        </p:txBody>
      </p:sp>
      <p:pic>
        <p:nvPicPr>
          <p:cNvPr id="24580" name="Picture 5" descr="Image of an archery target"/>
          <p:cNvPicPr>
            <a:picLocks noChangeAspect="1" noChangeArrowheads="1"/>
          </p:cNvPicPr>
          <p:nvPr/>
        </p:nvPicPr>
        <p:blipFill>
          <a:blip r:embed="rId3" cstate="print"/>
          <a:srcRect/>
          <a:stretch>
            <a:fillRect/>
          </a:stretch>
        </p:blipFill>
        <p:spPr bwMode="auto">
          <a:xfrm>
            <a:off x="1331914" y="1700214"/>
            <a:ext cx="5984786" cy="3984970"/>
          </a:xfrm>
          <a:prstGeom prst="rect">
            <a:avLst/>
          </a:prstGeom>
          <a:noFill/>
          <a:ln w="9525">
            <a:noFill/>
            <a:miter lim="800000"/>
            <a:headEnd/>
            <a:tailEnd/>
          </a:ln>
        </p:spPr>
      </p:pic>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136</a:t>
            </a:fld>
            <a:endParaRPr lang="en-US" dirty="0"/>
          </a:p>
        </p:txBody>
      </p:sp>
    </p:spTree>
    <p:extLst>
      <p:ext uri="{BB962C8B-B14F-4D97-AF65-F5344CB8AC3E}">
        <p14:creationId xmlns:p14="http://schemas.microsoft.com/office/powerpoint/2010/main" val="321886062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539750" y="612775"/>
            <a:ext cx="8280400" cy="898525"/>
          </a:xfrm>
        </p:spPr>
        <p:txBody>
          <a:bodyPr anchor="b"/>
          <a:lstStyle/>
          <a:p>
            <a:r>
              <a:rPr lang="en-GB" dirty="0" smtClean="0">
                <a:cs typeface="Arial" charset="0"/>
              </a:rPr>
              <a:t>What does the PDP look like?</a:t>
            </a:r>
          </a:p>
        </p:txBody>
      </p:sp>
      <p:pic>
        <p:nvPicPr>
          <p:cNvPr id="25603" name="Picture 5" descr="Image of the Medical Appraisal from"/>
          <p:cNvPicPr>
            <a:picLocks noChangeAspect="1" noChangeArrowheads="1"/>
          </p:cNvPicPr>
          <p:nvPr/>
        </p:nvPicPr>
        <p:blipFill>
          <a:blip r:embed="rId3" cstate="print"/>
          <a:srcRect/>
          <a:stretch>
            <a:fillRect/>
          </a:stretch>
        </p:blipFill>
        <p:spPr bwMode="auto">
          <a:xfrm>
            <a:off x="1098896" y="1705528"/>
            <a:ext cx="6852409" cy="3940698"/>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137</a:t>
            </a:fld>
            <a:endParaRPr lang="en-US" dirty="0"/>
          </a:p>
        </p:txBody>
      </p:sp>
    </p:spTree>
    <p:extLst>
      <p:ext uri="{BB962C8B-B14F-4D97-AF65-F5344CB8AC3E}">
        <p14:creationId xmlns:p14="http://schemas.microsoft.com/office/powerpoint/2010/main" val="3831022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539750" y="612775"/>
            <a:ext cx="8280400" cy="898525"/>
          </a:xfrm>
        </p:spPr>
        <p:txBody>
          <a:bodyPr anchor="b"/>
          <a:lstStyle/>
          <a:p>
            <a:pPr eaLnBrk="1" hangingPunct="1"/>
            <a:r>
              <a:rPr lang="en-GB" dirty="0" smtClean="0">
                <a:cs typeface="Arial" charset="0"/>
              </a:rPr>
              <a:t>SMART(IES) objectives</a:t>
            </a:r>
            <a:endParaRPr lang="en-US" dirty="0" smtClean="0">
              <a:cs typeface="Arial" charset="0"/>
            </a:endParaRPr>
          </a:p>
        </p:txBody>
      </p:sp>
      <p:sp>
        <p:nvSpPr>
          <p:cNvPr id="102403" name="Rectangle 3"/>
          <p:cNvSpPr>
            <a:spLocks noGrp="1" noChangeArrowheads="1"/>
          </p:cNvSpPr>
          <p:nvPr>
            <p:ph idx="4294967295"/>
          </p:nvPr>
        </p:nvSpPr>
        <p:spPr>
          <a:xfrm>
            <a:off x="539750" y="1651379"/>
            <a:ext cx="8229600" cy="3712191"/>
          </a:xfrm>
        </p:spPr>
        <p:txBody>
          <a:bodyPr>
            <a:normAutofit lnSpcReduction="10000"/>
          </a:bodyPr>
          <a:lstStyle/>
          <a:p>
            <a:pPr eaLnBrk="1" hangingPunct="1">
              <a:buFont typeface="Arial" charset="0"/>
              <a:buChar char="•"/>
              <a:defRPr/>
            </a:pPr>
            <a:endParaRPr lang="en-GB" b="1" dirty="0" smtClean="0">
              <a:solidFill>
                <a:srgbClr val="FF0000"/>
              </a:solidFill>
            </a:endParaRPr>
          </a:p>
          <a:p>
            <a:pPr eaLnBrk="1" hangingPunct="1">
              <a:buFont typeface="Arial" charset="0"/>
              <a:buChar char="•"/>
              <a:defRPr/>
            </a:pPr>
            <a:r>
              <a:rPr lang="en-GB" b="1" dirty="0" smtClean="0">
                <a:solidFill>
                  <a:srgbClr val="FF0000"/>
                </a:solidFill>
              </a:rPr>
              <a:t>S</a:t>
            </a:r>
            <a:r>
              <a:rPr lang="en-GB" dirty="0"/>
              <a:t>	</a:t>
            </a:r>
            <a:r>
              <a:rPr lang="en-GB" dirty="0" smtClean="0"/>
              <a:t>Specific</a:t>
            </a:r>
          </a:p>
          <a:p>
            <a:pPr eaLnBrk="1" hangingPunct="1">
              <a:buFont typeface="Arial" charset="0"/>
              <a:buChar char="•"/>
              <a:defRPr/>
            </a:pPr>
            <a:r>
              <a:rPr lang="en-GB" b="1" dirty="0" smtClean="0">
                <a:solidFill>
                  <a:srgbClr val="FF0000"/>
                </a:solidFill>
              </a:rPr>
              <a:t>M</a:t>
            </a:r>
            <a:r>
              <a:rPr lang="en-GB" dirty="0" smtClean="0"/>
              <a:t>	Measurable</a:t>
            </a:r>
          </a:p>
          <a:p>
            <a:pPr eaLnBrk="1" hangingPunct="1">
              <a:buFont typeface="Arial" charset="0"/>
              <a:buChar char="•"/>
              <a:defRPr/>
            </a:pPr>
            <a:r>
              <a:rPr lang="en-GB" b="1" dirty="0" smtClean="0">
                <a:solidFill>
                  <a:srgbClr val="FF0000"/>
                </a:solidFill>
              </a:rPr>
              <a:t>A</a:t>
            </a:r>
            <a:r>
              <a:rPr lang="en-GB" dirty="0"/>
              <a:t>	</a:t>
            </a:r>
            <a:r>
              <a:rPr lang="en-GB" dirty="0" smtClean="0"/>
              <a:t>Achievable</a:t>
            </a:r>
          </a:p>
          <a:p>
            <a:pPr eaLnBrk="1" hangingPunct="1">
              <a:buFont typeface="Arial" charset="0"/>
              <a:buChar char="•"/>
              <a:defRPr/>
            </a:pPr>
            <a:r>
              <a:rPr lang="en-GB" b="1" dirty="0" smtClean="0">
                <a:solidFill>
                  <a:srgbClr val="FF0000"/>
                </a:solidFill>
              </a:rPr>
              <a:t>R</a:t>
            </a:r>
            <a:r>
              <a:rPr lang="en-GB" dirty="0"/>
              <a:t>	</a:t>
            </a:r>
            <a:r>
              <a:rPr lang="en-GB" dirty="0" smtClean="0"/>
              <a:t>Relevant </a:t>
            </a:r>
          </a:p>
          <a:p>
            <a:pPr eaLnBrk="1" hangingPunct="1">
              <a:buFont typeface="Arial" charset="0"/>
              <a:buChar char="•"/>
              <a:defRPr/>
            </a:pPr>
            <a:r>
              <a:rPr lang="en-GB" b="1" dirty="0" smtClean="0">
                <a:solidFill>
                  <a:srgbClr val="FF0000"/>
                </a:solidFill>
              </a:rPr>
              <a:t>T</a:t>
            </a:r>
            <a:r>
              <a:rPr lang="en-GB" dirty="0"/>
              <a:t>	</a:t>
            </a:r>
            <a:r>
              <a:rPr lang="en-GB" dirty="0" smtClean="0"/>
              <a:t>Timely</a:t>
            </a:r>
          </a:p>
          <a:p>
            <a:pPr eaLnBrk="1" hangingPunct="1">
              <a:buFont typeface="Arial" charset="0"/>
              <a:buChar char="•"/>
              <a:defRPr/>
            </a:pPr>
            <a:r>
              <a:rPr lang="en-GB" b="1" dirty="0" smtClean="0">
                <a:solidFill>
                  <a:srgbClr val="FF0000"/>
                </a:solidFill>
              </a:rPr>
              <a:t> I</a:t>
            </a:r>
            <a:r>
              <a:rPr lang="en-GB" b="1" dirty="0"/>
              <a:t>	</a:t>
            </a:r>
            <a:r>
              <a:rPr lang="en-GB" dirty="0" smtClean="0"/>
              <a:t>Interesting</a:t>
            </a:r>
          </a:p>
          <a:p>
            <a:pPr eaLnBrk="1" hangingPunct="1">
              <a:buFont typeface="Arial" charset="0"/>
              <a:buChar char="•"/>
              <a:defRPr/>
            </a:pPr>
            <a:r>
              <a:rPr lang="en-GB" b="1" dirty="0" smtClean="0">
                <a:solidFill>
                  <a:srgbClr val="FF0000"/>
                </a:solidFill>
              </a:rPr>
              <a:t>E</a:t>
            </a:r>
            <a:r>
              <a:rPr lang="en-GB" dirty="0"/>
              <a:t>	</a:t>
            </a:r>
            <a:r>
              <a:rPr lang="en-GB" dirty="0" smtClean="0"/>
              <a:t>Economic</a:t>
            </a:r>
          </a:p>
          <a:p>
            <a:pPr eaLnBrk="1" hangingPunct="1">
              <a:buFont typeface="Arial" charset="0"/>
              <a:buChar char="•"/>
              <a:defRPr/>
            </a:pPr>
            <a:r>
              <a:rPr lang="en-GB" b="1" dirty="0" smtClean="0">
                <a:solidFill>
                  <a:srgbClr val="FF0000"/>
                </a:solidFill>
              </a:rPr>
              <a:t>S</a:t>
            </a:r>
            <a:r>
              <a:rPr lang="en-GB" dirty="0" smtClean="0"/>
              <a:t>	Shared success</a:t>
            </a:r>
          </a:p>
          <a:p>
            <a:pPr marL="0" indent="0" eaLnBrk="1" hangingPunct="1">
              <a:lnSpc>
                <a:spcPct val="80000"/>
              </a:lnSpc>
              <a:buFont typeface="Arial" charset="0"/>
              <a:buNone/>
              <a:defRPr/>
            </a:pPr>
            <a:endParaRPr lang="en-GB" dirty="0" smtClean="0"/>
          </a:p>
        </p:txBody>
      </p:sp>
      <p:pic>
        <p:nvPicPr>
          <p:cNvPr id="27652" name="Picture 4" descr="Image of some smarties"/>
          <p:cNvPicPr>
            <a:picLocks noChangeAspect="1"/>
          </p:cNvPicPr>
          <p:nvPr/>
        </p:nvPicPr>
        <p:blipFill>
          <a:blip r:embed="rId3" cstate="print"/>
          <a:srcRect/>
          <a:stretch>
            <a:fillRect/>
          </a:stretch>
        </p:blipFill>
        <p:spPr bwMode="auto">
          <a:xfrm>
            <a:off x="4067174" y="1979020"/>
            <a:ext cx="4513263" cy="3384550"/>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138</a:t>
            </a:fld>
            <a:endParaRPr lang="en-US" dirty="0"/>
          </a:p>
        </p:txBody>
      </p:sp>
    </p:spTree>
    <p:extLst>
      <p:ext uri="{BB962C8B-B14F-4D97-AF65-F5344CB8AC3E}">
        <p14:creationId xmlns:p14="http://schemas.microsoft.com/office/powerpoint/2010/main" val="86712375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The PDP – personal development plan</a:t>
            </a:r>
            <a:endParaRPr lang="en-GB" dirty="0"/>
          </a:p>
        </p:txBody>
      </p:sp>
      <p:sp>
        <p:nvSpPr>
          <p:cNvPr id="3" name="Content Placeholder 2"/>
          <p:cNvSpPr>
            <a:spLocks noGrp="1"/>
          </p:cNvSpPr>
          <p:nvPr>
            <p:ph idx="4294967295"/>
          </p:nvPr>
        </p:nvSpPr>
        <p:spPr>
          <a:xfrm>
            <a:off x="457201" y="1990537"/>
            <a:ext cx="7841707" cy="3950736"/>
          </a:xfrm>
        </p:spPr>
        <p:txBody>
          <a:bodyPr>
            <a:normAutofit lnSpcReduction="10000"/>
          </a:bodyPr>
          <a:lstStyle/>
          <a:p>
            <a:pPr marL="514350" indent="-514350">
              <a:buFontTx/>
              <a:buAutoNum type="arabicPeriod"/>
            </a:pPr>
            <a:r>
              <a:rPr lang="en-GB" altLang="en-US" dirty="0">
                <a:ea typeface="Arial Unicode MS" pitchFamily="34" charset="-128"/>
                <a:cs typeface="Arial Unicode MS" pitchFamily="34" charset="-128"/>
              </a:rPr>
              <a:t>Meet SMART </a:t>
            </a:r>
            <a:r>
              <a:rPr lang="en-GB" altLang="en-US" dirty="0" smtClean="0">
                <a:ea typeface="Arial Unicode MS" pitchFamily="34" charset="-128"/>
                <a:cs typeface="Arial Unicode MS" pitchFamily="34" charset="-128"/>
              </a:rPr>
              <a:t>criteria</a:t>
            </a:r>
            <a:endParaRPr lang="en-GB" altLang="en-US" dirty="0">
              <a:ea typeface="Arial Unicode MS" pitchFamily="34" charset="-128"/>
              <a:cs typeface="Arial Unicode MS" pitchFamily="34" charset="-128"/>
            </a:endParaRPr>
          </a:p>
          <a:p>
            <a:pPr marL="514350" indent="-514350">
              <a:buFontTx/>
              <a:buAutoNum type="arabicPeriod"/>
            </a:pPr>
            <a:r>
              <a:rPr lang="en-GB" altLang="en-US" dirty="0">
                <a:ea typeface="Arial Unicode MS" pitchFamily="34" charset="-128"/>
                <a:cs typeface="Arial Unicode MS" pitchFamily="34" charset="-128"/>
              </a:rPr>
              <a:t>Reflect appraisee’s approach to </a:t>
            </a:r>
            <a:r>
              <a:rPr lang="en-GB" altLang="en-US" dirty="0" smtClean="0">
                <a:ea typeface="Arial Unicode MS" pitchFamily="34" charset="-128"/>
                <a:cs typeface="Arial Unicode MS" pitchFamily="34" charset="-128"/>
              </a:rPr>
              <a:t>learning</a:t>
            </a:r>
            <a:endParaRPr lang="en-GB" altLang="en-US" dirty="0">
              <a:ea typeface="Arial Unicode MS" pitchFamily="34" charset="-128"/>
              <a:cs typeface="Arial Unicode MS" pitchFamily="34" charset="-128"/>
            </a:endParaRPr>
          </a:p>
          <a:p>
            <a:pPr marL="514350" indent="-514350">
              <a:buFontTx/>
              <a:buAutoNum type="arabicPeriod"/>
            </a:pPr>
            <a:r>
              <a:rPr lang="en-GB" altLang="en-US" dirty="0">
                <a:ea typeface="Arial Unicode MS" pitchFamily="34" charset="-128"/>
                <a:cs typeface="Arial Unicode MS" pitchFamily="34" charset="-128"/>
              </a:rPr>
              <a:t>Link to improving patient </a:t>
            </a:r>
            <a:r>
              <a:rPr lang="en-GB" altLang="en-US" dirty="0" smtClean="0">
                <a:ea typeface="Arial Unicode MS" pitchFamily="34" charset="-128"/>
                <a:cs typeface="Arial Unicode MS" pitchFamily="34" charset="-128"/>
              </a:rPr>
              <a:t>care</a:t>
            </a:r>
            <a:endParaRPr lang="en-GB" altLang="en-US" dirty="0">
              <a:ea typeface="Arial Unicode MS" pitchFamily="34" charset="-128"/>
              <a:cs typeface="Arial Unicode MS" pitchFamily="34" charset="-128"/>
            </a:endParaRPr>
          </a:p>
          <a:p>
            <a:pPr marL="514350" indent="-514350">
              <a:buFontTx/>
              <a:buAutoNum type="arabicPeriod"/>
            </a:pPr>
            <a:r>
              <a:rPr lang="en-GB" altLang="en-US" dirty="0">
                <a:ea typeface="Arial Unicode MS" pitchFamily="34" charset="-128"/>
                <a:cs typeface="Arial Unicode MS" pitchFamily="34" charset="-128"/>
              </a:rPr>
              <a:t>Ne</a:t>
            </a:r>
            <a:r>
              <a:rPr lang="en-GB" altLang="en-US" dirty="0"/>
              <a:t>eds identified through reflection on practice, SEAs, case reviews, audit etc</a:t>
            </a:r>
            <a:r>
              <a:rPr lang="en-GB" altLang="en-US" dirty="0" smtClean="0"/>
              <a:t>. (links to summary)</a:t>
            </a:r>
            <a:endParaRPr lang="en-GB" altLang="en-US" dirty="0"/>
          </a:p>
          <a:p>
            <a:pPr marL="514350" indent="-514350">
              <a:buFontTx/>
              <a:buAutoNum type="arabicPeriod"/>
            </a:pPr>
            <a:r>
              <a:rPr lang="en-GB" altLang="en-US" dirty="0"/>
              <a:t>Aspirations identified by the </a:t>
            </a:r>
            <a:r>
              <a:rPr lang="en-GB" altLang="en-US" dirty="0" smtClean="0"/>
              <a:t>appraisee</a:t>
            </a:r>
            <a:endParaRPr lang="en-GB" altLang="en-US" dirty="0"/>
          </a:p>
          <a:p>
            <a:pPr marL="514350" indent="-514350">
              <a:buFontTx/>
              <a:buAutoNum type="arabicPeriod"/>
            </a:pPr>
            <a:r>
              <a:rPr lang="en-GB" altLang="en-US" dirty="0"/>
              <a:t>Address gaps in supporting information incl. mandatory </a:t>
            </a:r>
            <a:r>
              <a:rPr lang="en-GB" altLang="en-US" dirty="0" smtClean="0"/>
              <a:t>training</a:t>
            </a:r>
          </a:p>
          <a:p>
            <a:pPr marL="514350" indent="-514350">
              <a:buFontTx/>
              <a:buAutoNum type="arabicPeriod"/>
            </a:pPr>
            <a:r>
              <a:rPr lang="en-GB" altLang="en-US" dirty="0" smtClean="0"/>
              <a:t>Outcomes – try to make objective with associated reflection (not just a certificate)</a:t>
            </a:r>
            <a:endParaRPr lang="en-GB" altLang="en-US" dirty="0"/>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139</a:t>
            </a:fld>
            <a:endParaRPr lang="en-US" dirty="0"/>
          </a:p>
        </p:txBody>
      </p:sp>
    </p:spTree>
    <p:extLst>
      <p:ext uri="{BB962C8B-B14F-4D97-AF65-F5344CB8AC3E}">
        <p14:creationId xmlns:p14="http://schemas.microsoft.com/office/powerpoint/2010/main" val="1436430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Supporting and challenging</a:t>
            </a:r>
          </a:p>
        </p:txBody>
      </p:sp>
      <p:pic>
        <p:nvPicPr>
          <p:cNvPr id="28676" name="Content Placeholder 2" descr="Image showing rock climbers supporting each other"/>
          <p:cNvPicPr>
            <a:picLocks noGrp="1" noChangeAspect="1"/>
          </p:cNvPicPr>
          <p:nvPr>
            <p:ph idx="4294967295"/>
          </p:nvPr>
        </p:nvPicPr>
        <p:blipFill>
          <a:blip r:embed="rId3" cstate="print"/>
          <a:srcRect/>
          <a:stretch>
            <a:fillRect/>
          </a:stretch>
        </p:blipFill>
        <p:spPr>
          <a:xfrm>
            <a:off x="1835150" y="1770063"/>
            <a:ext cx="5113338" cy="4284662"/>
          </a:xfrm>
        </p:spPr>
      </p:pic>
      <p:sp>
        <p:nvSpPr>
          <p:cNvPr id="5"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14</a:t>
            </a:fld>
            <a:endParaRPr lang="en-US" dirty="0"/>
          </a:p>
        </p:txBody>
      </p:sp>
    </p:spTree>
    <p:extLst>
      <p:ext uri="{BB962C8B-B14F-4D97-AF65-F5344CB8AC3E}">
        <p14:creationId xmlns:p14="http://schemas.microsoft.com/office/powerpoint/2010/main" val="310549938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idx="4294967295"/>
          </p:nvPr>
        </p:nvSpPr>
        <p:spPr>
          <a:xfrm>
            <a:off x="539750" y="612775"/>
            <a:ext cx="8280400" cy="898525"/>
          </a:xfrm>
        </p:spPr>
        <p:txBody>
          <a:bodyPr anchor="b">
            <a:noAutofit/>
          </a:bodyPr>
          <a:lstStyle/>
          <a:p>
            <a:pPr eaLnBrk="1" hangingPunct="1"/>
            <a:r>
              <a:rPr lang="en-GB" dirty="0" smtClean="0">
                <a:cs typeface="Arial" charset="0"/>
              </a:rPr>
              <a:t>Making the PDP specific to the doctor</a:t>
            </a:r>
          </a:p>
        </p:txBody>
      </p:sp>
      <p:grpSp>
        <p:nvGrpSpPr>
          <p:cNvPr id="2" name="Group 1" descr="Making the PDP specific to the doctor diagram"/>
          <p:cNvGrpSpPr/>
          <p:nvPr/>
        </p:nvGrpSpPr>
        <p:grpSpPr>
          <a:xfrm>
            <a:off x="315913" y="1540669"/>
            <a:ext cx="8445500" cy="4351337"/>
            <a:chOff x="315913" y="1700213"/>
            <a:chExt cx="8445500" cy="4351337"/>
          </a:xfrm>
        </p:grpSpPr>
        <p:sp>
          <p:nvSpPr>
            <p:cNvPr id="28677" name="Freeform 5"/>
            <p:cNvSpPr>
              <a:spLocks/>
            </p:cNvSpPr>
            <p:nvPr/>
          </p:nvSpPr>
          <p:spPr bwMode="auto">
            <a:xfrm>
              <a:off x="2462213" y="2276475"/>
              <a:ext cx="814387" cy="868363"/>
            </a:xfrm>
            <a:custGeom>
              <a:avLst/>
              <a:gdLst>
                <a:gd name="T0" fmla="*/ 2147483647 w 513"/>
                <a:gd name="T1" fmla="*/ 2147483647 h 547"/>
                <a:gd name="T2" fmla="*/ 2147483647 w 513"/>
                <a:gd name="T3" fmla="*/ 0 h 547"/>
                <a:gd name="T4" fmla="*/ 2147483647 w 513"/>
                <a:gd name="T5" fmla="*/ 2147483647 h 547"/>
                <a:gd name="T6" fmla="*/ 2147483647 w 513"/>
                <a:gd name="T7" fmla="*/ 2147483647 h 547"/>
                <a:gd name="T8" fmla="*/ 2147483647 w 513"/>
                <a:gd name="T9" fmla="*/ 2147483647 h 547"/>
                <a:gd name="T10" fmla="*/ 2147483647 w 513"/>
                <a:gd name="T11" fmla="*/ 2147483647 h 547"/>
                <a:gd name="T12" fmla="*/ 2147483647 w 513"/>
                <a:gd name="T13" fmla="*/ 2147483647 h 547"/>
                <a:gd name="T14" fmla="*/ 2147483647 w 513"/>
                <a:gd name="T15" fmla="*/ 2147483647 h 547"/>
                <a:gd name="T16" fmla="*/ 2147483647 w 513"/>
                <a:gd name="T17" fmla="*/ 2147483647 h 547"/>
                <a:gd name="T18" fmla="*/ 2147483647 w 513"/>
                <a:gd name="T19" fmla="*/ 2147483647 h 547"/>
                <a:gd name="T20" fmla="*/ 2147483647 w 513"/>
                <a:gd name="T21" fmla="*/ 2147483647 h 547"/>
                <a:gd name="T22" fmla="*/ 0 w 513"/>
                <a:gd name="T23" fmla="*/ 2147483647 h 547"/>
                <a:gd name="T24" fmla="*/ 0 w 513"/>
                <a:gd name="T25" fmla="*/ 2147483647 h 547"/>
                <a:gd name="T26" fmla="*/ 2147483647 w 513"/>
                <a:gd name="T27" fmla="*/ 2147483647 h 547"/>
                <a:gd name="T28" fmla="*/ 2147483647 w 513"/>
                <a:gd name="T29" fmla="*/ 2147483647 h 547"/>
                <a:gd name="T30" fmla="*/ 2147483647 w 513"/>
                <a:gd name="T31" fmla="*/ 2147483647 h 547"/>
                <a:gd name="T32" fmla="*/ 2147483647 w 513"/>
                <a:gd name="T33" fmla="*/ 2147483647 h 547"/>
                <a:gd name="T34" fmla="*/ 2147483647 w 513"/>
                <a:gd name="T35" fmla="*/ 2147483647 h 547"/>
                <a:gd name="T36" fmla="*/ 2147483647 w 513"/>
                <a:gd name="T37" fmla="*/ 2147483647 h 547"/>
                <a:gd name="T38" fmla="*/ 2147483647 w 513"/>
                <a:gd name="T39" fmla="*/ 2147483647 h 547"/>
                <a:gd name="T40" fmla="*/ 2147483647 w 513"/>
                <a:gd name="T41" fmla="*/ 2147483647 h 547"/>
                <a:gd name="T42" fmla="*/ 2147483647 w 513"/>
                <a:gd name="T43" fmla="*/ 2147483647 h 547"/>
                <a:gd name="T44" fmla="*/ 2147483647 w 513"/>
                <a:gd name="T45" fmla="*/ 2147483647 h 547"/>
                <a:gd name="T46" fmla="*/ 2147483647 w 513"/>
                <a:gd name="T47" fmla="*/ 2147483647 h 5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3"/>
                <a:gd name="T73" fmla="*/ 0 h 547"/>
                <a:gd name="T74" fmla="*/ 513 w 513"/>
                <a:gd name="T75" fmla="*/ 547 h 5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3" h="547">
                  <a:moveTo>
                    <a:pt x="512" y="153"/>
                  </a:moveTo>
                  <a:lnTo>
                    <a:pt x="359" y="0"/>
                  </a:lnTo>
                  <a:lnTo>
                    <a:pt x="359" y="73"/>
                  </a:lnTo>
                  <a:lnTo>
                    <a:pt x="291" y="73"/>
                  </a:lnTo>
                  <a:lnTo>
                    <a:pt x="231" y="76"/>
                  </a:lnTo>
                  <a:lnTo>
                    <a:pt x="179" y="91"/>
                  </a:lnTo>
                  <a:lnTo>
                    <a:pt x="127" y="113"/>
                  </a:lnTo>
                  <a:lnTo>
                    <a:pt x="86" y="142"/>
                  </a:lnTo>
                  <a:lnTo>
                    <a:pt x="48" y="175"/>
                  </a:lnTo>
                  <a:lnTo>
                    <a:pt x="22" y="215"/>
                  </a:lnTo>
                  <a:lnTo>
                    <a:pt x="7" y="258"/>
                  </a:lnTo>
                  <a:lnTo>
                    <a:pt x="0" y="306"/>
                  </a:lnTo>
                  <a:lnTo>
                    <a:pt x="0" y="546"/>
                  </a:lnTo>
                  <a:lnTo>
                    <a:pt x="153" y="546"/>
                  </a:lnTo>
                  <a:lnTo>
                    <a:pt x="153" y="306"/>
                  </a:lnTo>
                  <a:lnTo>
                    <a:pt x="157" y="291"/>
                  </a:lnTo>
                  <a:lnTo>
                    <a:pt x="164" y="277"/>
                  </a:lnTo>
                  <a:lnTo>
                    <a:pt x="175" y="266"/>
                  </a:lnTo>
                  <a:lnTo>
                    <a:pt x="194" y="255"/>
                  </a:lnTo>
                  <a:lnTo>
                    <a:pt x="239" y="240"/>
                  </a:lnTo>
                  <a:lnTo>
                    <a:pt x="291" y="233"/>
                  </a:lnTo>
                  <a:lnTo>
                    <a:pt x="359" y="233"/>
                  </a:lnTo>
                  <a:lnTo>
                    <a:pt x="359" y="306"/>
                  </a:lnTo>
                  <a:lnTo>
                    <a:pt x="512" y="153"/>
                  </a:lnTo>
                </a:path>
              </a:pathLst>
            </a:custGeom>
            <a:solidFill>
              <a:schemeClr val="accent1"/>
            </a:solidFill>
            <a:ln w="12700" cap="rnd">
              <a:solidFill>
                <a:schemeClr val="tx1"/>
              </a:solidFill>
              <a:round/>
              <a:headEnd type="none" w="sm" len="sm"/>
              <a:tailEnd type="none" w="sm" len="sm"/>
            </a:ln>
          </p:spPr>
          <p:txBody>
            <a:bodyPr/>
            <a:lstStyle/>
            <a:p>
              <a:endParaRPr lang="en-GB" dirty="0"/>
            </a:p>
          </p:txBody>
        </p:sp>
        <p:sp>
          <p:nvSpPr>
            <p:cNvPr id="28678" name="Freeform 6"/>
            <p:cNvSpPr>
              <a:spLocks/>
            </p:cNvSpPr>
            <p:nvPr/>
          </p:nvSpPr>
          <p:spPr bwMode="auto">
            <a:xfrm>
              <a:off x="5795963" y="2349500"/>
              <a:ext cx="869950" cy="815975"/>
            </a:xfrm>
            <a:custGeom>
              <a:avLst/>
              <a:gdLst>
                <a:gd name="T0" fmla="*/ 2147483647 w 548"/>
                <a:gd name="T1" fmla="*/ 2147483647 h 514"/>
                <a:gd name="T2" fmla="*/ 2147483647 w 548"/>
                <a:gd name="T3" fmla="*/ 2147483647 h 514"/>
                <a:gd name="T4" fmla="*/ 2147483647 w 548"/>
                <a:gd name="T5" fmla="*/ 2147483647 h 514"/>
                <a:gd name="T6" fmla="*/ 2147483647 w 548"/>
                <a:gd name="T7" fmla="*/ 2147483647 h 514"/>
                <a:gd name="T8" fmla="*/ 2147483647 w 548"/>
                <a:gd name="T9" fmla="*/ 2147483647 h 514"/>
                <a:gd name="T10" fmla="*/ 2147483647 w 548"/>
                <a:gd name="T11" fmla="*/ 2147483647 h 514"/>
                <a:gd name="T12" fmla="*/ 2147483647 w 548"/>
                <a:gd name="T13" fmla="*/ 2147483647 h 514"/>
                <a:gd name="T14" fmla="*/ 2147483647 w 548"/>
                <a:gd name="T15" fmla="*/ 2147483647 h 514"/>
                <a:gd name="T16" fmla="*/ 2147483647 w 548"/>
                <a:gd name="T17" fmla="*/ 2147483647 h 514"/>
                <a:gd name="T18" fmla="*/ 2147483647 w 548"/>
                <a:gd name="T19" fmla="*/ 2147483647 h 514"/>
                <a:gd name="T20" fmla="*/ 2147483647 w 548"/>
                <a:gd name="T21" fmla="*/ 2147483647 h 514"/>
                <a:gd name="T22" fmla="*/ 2147483647 w 548"/>
                <a:gd name="T23" fmla="*/ 0 h 514"/>
                <a:gd name="T24" fmla="*/ 0 w 548"/>
                <a:gd name="T25" fmla="*/ 0 h 514"/>
                <a:gd name="T26" fmla="*/ 0 w 548"/>
                <a:gd name="T27" fmla="*/ 2147483647 h 514"/>
                <a:gd name="T28" fmla="*/ 2147483647 w 548"/>
                <a:gd name="T29" fmla="*/ 2147483647 h 514"/>
                <a:gd name="T30" fmla="*/ 2147483647 w 548"/>
                <a:gd name="T31" fmla="*/ 2147483647 h 514"/>
                <a:gd name="T32" fmla="*/ 2147483647 w 548"/>
                <a:gd name="T33" fmla="*/ 2147483647 h 514"/>
                <a:gd name="T34" fmla="*/ 2147483647 w 548"/>
                <a:gd name="T35" fmla="*/ 2147483647 h 514"/>
                <a:gd name="T36" fmla="*/ 2147483647 w 548"/>
                <a:gd name="T37" fmla="*/ 2147483647 h 514"/>
                <a:gd name="T38" fmla="*/ 2147483647 w 548"/>
                <a:gd name="T39" fmla="*/ 2147483647 h 514"/>
                <a:gd name="T40" fmla="*/ 2147483647 w 548"/>
                <a:gd name="T41" fmla="*/ 2147483647 h 514"/>
                <a:gd name="T42" fmla="*/ 2147483647 w 548"/>
                <a:gd name="T43" fmla="*/ 2147483647 h 514"/>
                <a:gd name="T44" fmla="*/ 2147483647 w 548"/>
                <a:gd name="T45" fmla="*/ 2147483647 h 514"/>
                <a:gd name="T46" fmla="*/ 2147483647 w 548"/>
                <a:gd name="T47" fmla="*/ 2147483647 h 5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8"/>
                <a:gd name="T73" fmla="*/ 0 h 514"/>
                <a:gd name="T74" fmla="*/ 548 w 548"/>
                <a:gd name="T75" fmla="*/ 514 h 5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8" h="514">
                  <a:moveTo>
                    <a:pt x="393" y="513"/>
                  </a:moveTo>
                  <a:lnTo>
                    <a:pt x="547" y="359"/>
                  </a:lnTo>
                  <a:lnTo>
                    <a:pt x="470" y="359"/>
                  </a:lnTo>
                  <a:lnTo>
                    <a:pt x="470" y="293"/>
                  </a:lnTo>
                  <a:lnTo>
                    <a:pt x="463" y="235"/>
                  </a:lnTo>
                  <a:lnTo>
                    <a:pt x="449" y="180"/>
                  </a:lnTo>
                  <a:lnTo>
                    <a:pt x="428" y="128"/>
                  </a:lnTo>
                  <a:lnTo>
                    <a:pt x="400" y="88"/>
                  </a:lnTo>
                  <a:lnTo>
                    <a:pt x="365" y="51"/>
                  </a:lnTo>
                  <a:lnTo>
                    <a:pt x="329" y="22"/>
                  </a:lnTo>
                  <a:lnTo>
                    <a:pt x="287" y="7"/>
                  </a:lnTo>
                  <a:lnTo>
                    <a:pt x="238" y="0"/>
                  </a:lnTo>
                  <a:lnTo>
                    <a:pt x="0" y="0"/>
                  </a:lnTo>
                  <a:lnTo>
                    <a:pt x="0" y="154"/>
                  </a:lnTo>
                  <a:lnTo>
                    <a:pt x="238" y="154"/>
                  </a:lnTo>
                  <a:lnTo>
                    <a:pt x="252" y="158"/>
                  </a:lnTo>
                  <a:lnTo>
                    <a:pt x="266" y="165"/>
                  </a:lnTo>
                  <a:lnTo>
                    <a:pt x="280" y="180"/>
                  </a:lnTo>
                  <a:lnTo>
                    <a:pt x="294" y="194"/>
                  </a:lnTo>
                  <a:lnTo>
                    <a:pt x="308" y="238"/>
                  </a:lnTo>
                  <a:lnTo>
                    <a:pt x="315" y="293"/>
                  </a:lnTo>
                  <a:lnTo>
                    <a:pt x="315" y="359"/>
                  </a:lnTo>
                  <a:lnTo>
                    <a:pt x="238" y="359"/>
                  </a:lnTo>
                  <a:lnTo>
                    <a:pt x="393" y="513"/>
                  </a:lnTo>
                </a:path>
              </a:pathLst>
            </a:custGeom>
            <a:solidFill>
              <a:schemeClr val="accent1"/>
            </a:solidFill>
            <a:ln w="12700" cap="rnd">
              <a:solidFill>
                <a:schemeClr val="tx1"/>
              </a:solidFill>
              <a:round/>
              <a:headEnd type="none" w="sm" len="sm"/>
              <a:tailEnd type="none" w="sm" len="sm"/>
            </a:ln>
          </p:spPr>
          <p:txBody>
            <a:bodyPr/>
            <a:lstStyle/>
            <a:p>
              <a:endParaRPr lang="en-GB" dirty="0"/>
            </a:p>
          </p:txBody>
        </p:sp>
        <p:sp>
          <p:nvSpPr>
            <p:cNvPr id="28679" name="Freeform 7"/>
            <p:cNvSpPr>
              <a:spLocks/>
            </p:cNvSpPr>
            <p:nvPr/>
          </p:nvSpPr>
          <p:spPr bwMode="auto">
            <a:xfrm>
              <a:off x="5795963" y="4581525"/>
              <a:ext cx="822325" cy="873125"/>
            </a:xfrm>
            <a:custGeom>
              <a:avLst/>
              <a:gdLst>
                <a:gd name="T0" fmla="*/ 0 w 518"/>
                <a:gd name="T1" fmla="*/ 2147483647 h 550"/>
                <a:gd name="T2" fmla="*/ 2147483647 w 518"/>
                <a:gd name="T3" fmla="*/ 2147483647 h 550"/>
                <a:gd name="T4" fmla="*/ 2147483647 w 518"/>
                <a:gd name="T5" fmla="*/ 2147483647 h 550"/>
                <a:gd name="T6" fmla="*/ 2147483647 w 518"/>
                <a:gd name="T7" fmla="*/ 2147483647 h 550"/>
                <a:gd name="T8" fmla="*/ 2147483647 w 518"/>
                <a:gd name="T9" fmla="*/ 2147483647 h 550"/>
                <a:gd name="T10" fmla="*/ 2147483647 w 518"/>
                <a:gd name="T11" fmla="*/ 2147483647 h 550"/>
                <a:gd name="T12" fmla="*/ 2147483647 w 518"/>
                <a:gd name="T13" fmla="*/ 2147483647 h 550"/>
                <a:gd name="T14" fmla="*/ 2147483647 w 518"/>
                <a:gd name="T15" fmla="*/ 2147483647 h 550"/>
                <a:gd name="T16" fmla="*/ 2147483647 w 518"/>
                <a:gd name="T17" fmla="*/ 2147483647 h 550"/>
                <a:gd name="T18" fmla="*/ 2147483647 w 518"/>
                <a:gd name="T19" fmla="*/ 2147483647 h 550"/>
                <a:gd name="T20" fmla="*/ 2147483647 w 518"/>
                <a:gd name="T21" fmla="*/ 2147483647 h 550"/>
                <a:gd name="T22" fmla="*/ 2147483647 w 518"/>
                <a:gd name="T23" fmla="*/ 2147483647 h 550"/>
                <a:gd name="T24" fmla="*/ 2147483647 w 518"/>
                <a:gd name="T25" fmla="*/ 0 h 550"/>
                <a:gd name="T26" fmla="*/ 2147483647 w 518"/>
                <a:gd name="T27" fmla="*/ 0 h 550"/>
                <a:gd name="T28" fmla="*/ 2147483647 w 518"/>
                <a:gd name="T29" fmla="*/ 2147483647 h 550"/>
                <a:gd name="T30" fmla="*/ 2147483647 w 518"/>
                <a:gd name="T31" fmla="*/ 2147483647 h 550"/>
                <a:gd name="T32" fmla="*/ 2147483647 w 518"/>
                <a:gd name="T33" fmla="*/ 2147483647 h 550"/>
                <a:gd name="T34" fmla="*/ 2147483647 w 518"/>
                <a:gd name="T35" fmla="*/ 2147483647 h 550"/>
                <a:gd name="T36" fmla="*/ 2147483647 w 518"/>
                <a:gd name="T37" fmla="*/ 2147483647 h 550"/>
                <a:gd name="T38" fmla="*/ 2147483647 w 518"/>
                <a:gd name="T39" fmla="*/ 2147483647 h 550"/>
                <a:gd name="T40" fmla="*/ 2147483647 w 518"/>
                <a:gd name="T41" fmla="*/ 2147483647 h 550"/>
                <a:gd name="T42" fmla="*/ 0 w 518"/>
                <a:gd name="T43" fmla="*/ 2147483647 h 5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8"/>
                <a:gd name="T67" fmla="*/ 0 h 550"/>
                <a:gd name="T68" fmla="*/ 518 w 518"/>
                <a:gd name="T69" fmla="*/ 550 h 5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8" h="550">
                  <a:moveTo>
                    <a:pt x="0" y="394"/>
                  </a:moveTo>
                  <a:lnTo>
                    <a:pt x="159" y="549"/>
                  </a:lnTo>
                  <a:lnTo>
                    <a:pt x="159" y="474"/>
                  </a:lnTo>
                  <a:lnTo>
                    <a:pt x="221" y="474"/>
                  </a:lnTo>
                  <a:lnTo>
                    <a:pt x="283" y="469"/>
                  </a:lnTo>
                  <a:lnTo>
                    <a:pt x="338" y="458"/>
                  </a:lnTo>
                  <a:lnTo>
                    <a:pt x="386" y="432"/>
                  </a:lnTo>
                  <a:lnTo>
                    <a:pt x="434" y="405"/>
                  </a:lnTo>
                  <a:lnTo>
                    <a:pt x="469" y="373"/>
                  </a:lnTo>
                  <a:lnTo>
                    <a:pt x="496" y="330"/>
                  </a:lnTo>
                  <a:lnTo>
                    <a:pt x="510" y="288"/>
                  </a:lnTo>
                  <a:lnTo>
                    <a:pt x="517" y="240"/>
                  </a:lnTo>
                  <a:lnTo>
                    <a:pt x="517" y="0"/>
                  </a:lnTo>
                  <a:lnTo>
                    <a:pt x="365" y="0"/>
                  </a:lnTo>
                  <a:lnTo>
                    <a:pt x="365" y="240"/>
                  </a:lnTo>
                  <a:lnTo>
                    <a:pt x="352" y="272"/>
                  </a:lnTo>
                  <a:lnTo>
                    <a:pt x="324" y="293"/>
                  </a:lnTo>
                  <a:lnTo>
                    <a:pt x="276" y="309"/>
                  </a:lnTo>
                  <a:lnTo>
                    <a:pt x="221" y="314"/>
                  </a:lnTo>
                  <a:lnTo>
                    <a:pt x="159" y="314"/>
                  </a:lnTo>
                  <a:lnTo>
                    <a:pt x="159" y="240"/>
                  </a:lnTo>
                  <a:lnTo>
                    <a:pt x="0" y="394"/>
                  </a:lnTo>
                </a:path>
              </a:pathLst>
            </a:custGeom>
            <a:solidFill>
              <a:schemeClr val="accent1"/>
            </a:solidFill>
            <a:ln w="12700" cap="rnd">
              <a:solidFill>
                <a:schemeClr val="tx1"/>
              </a:solidFill>
              <a:round/>
              <a:headEnd type="none" w="sm" len="sm"/>
              <a:tailEnd type="none" w="sm" len="sm"/>
            </a:ln>
          </p:spPr>
          <p:txBody>
            <a:bodyPr/>
            <a:lstStyle/>
            <a:p>
              <a:endParaRPr lang="en-GB" dirty="0"/>
            </a:p>
          </p:txBody>
        </p:sp>
        <p:sp>
          <p:nvSpPr>
            <p:cNvPr id="28680" name="Freeform 8"/>
            <p:cNvSpPr>
              <a:spLocks/>
            </p:cNvSpPr>
            <p:nvPr/>
          </p:nvSpPr>
          <p:spPr bwMode="auto">
            <a:xfrm>
              <a:off x="2389188" y="4581525"/>
              <a:ext cx="868362" cy="814388"/>
            </a:xfrm>
            <a:custGeom>
              <a:avLst/>
              <a:gdLst>
                <a:gd name="T0" fmla="*/ 2147483647 w 547"/>
                <a:gd name="T1" fmla="*/ 0 h 513"/>
                <a:gd name="T2" fmla="*/ 0 w 547"/>
                <a:gd name="T3" fmla="*/ 2147483647 h 513"/>
                <a:gd name="T4" fmla="*/ 2147483647 w 547"/>
                <a:gd name="T5" fmla="*/ 2147483647 h 513"/>
                <a:gd name="T6" fmla="*/ 2147483647 w 547"/>
                <a:gd name="T7" fmla="*/ 2147483647 h 513"/>
                <a:gd name="T8" fmla="*/ 2147483647 w 547"/>
                <a:gd name="T9" fmla="*/ 2147483647 h 513"/>
                <a:gd name="T10" fmla="*/ 2147483647 w 547"/>
                <a:gd name="T11" fmla="*/ 2147483647 h 513"/>
                <a:gd name="T12" fmla="*/ 2147483647 w 547"/>
                <a:gd name="T13" fmla="*/ 2147483647 h 513"/>
                <a:gd name="T14" fmla="*/ 2147483647 w 547"/>
                <a:gd name="T15" fmla="*/ 2147483647 h 513"/>
                <a:gd name="T16" fmla="*/ 2147483647 w 547"/>
                <a:gd name="T17" fmla="*/ 2147483647 h 513"/>
                <a:gd name="T18" fmla="*/ 2147483647 w 547"/>
                <a:gd name="T19" fmla="*/ 2147483647 h 513"/>
                <a:gd name="T20" fmla="*/ 2147483647 w 547"/>
                <a:gd name="T21" fmla="*/ 2147483647 h 513"/>
                <a:gd name="T22" fmla="*/ 2147483647 w 547"/>
                <a:gd name="T23" fmla="*/ 2147483647 h 513"/>
                <a:gd name="T24" fmla="*/ 2147483647 w 547"/>
                <a:gd name="T25" fmla="*/ 2147483647 h 513"/>
                <a:gd name="T26" fmla="*/ 2147483647 w 547"/>
                <a:gd name="T27" fmla="*/ 2147483647 h 513"/>
                <a:gd name="T28" fmla="*/ 2147483647 w 547"/>
                <a:gd name="T29" fmla="*/ 2147483647 h 513"/>
                <a:gd name="T30" fmla="*/ 2147483647 w 547"/>
                <a:gd name="T31" fmla="*/ 2147483647 h 513"/>
                <a:gd name="T32" fmla="*/ 2147483647 w 547"/>
                <a:gd name="T33" fmla="*/ 2147483647 h 513"/>
                <a:gd name="T34" fmla="*/ 2147483647 w 547"/>
                <a:gd name="T35" fmla="*/ 2147483647 h 513"/>
                <a:gd name="T36" fmla="*/ 2147483647 w 547"/>
                <a:gd name="T37" fmla="*/ 2147483647 h 513"/>
                <a:gd name="T38" fmla="*/ 2147483647 w 547"/>
                <a:gd name="T39" fmla="*/ 2147483647 h 513"/>
                <a:gd name="T40" fmla="*/ 2147483647 w 547"/>
                <a:gd name="T41" fmla="*/ 2147483647 h 513"/>
                <a:gd name="T42" fmla="*/ 2147483647 w 547"/>
                <a:gd name="T43" fmla="*/ 2147483647 h 513"/>
                <a:gd name="T44" fmla="*/ 2147483647 w 547"/>
                <a:gd name="T45" fmla="*/ 0 h 5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7"/>
                <a:gd name="T70" fmla="*/ 0 h 513"/>
                <a:gd name="T71" fmla="*/ 547 w 547"/>
                <a:gd name="T72" fmla="*/ 513 h 5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7" h="513">
                  <a:moveTo>
                    <a:pt x="153" y="0"/>
                  </a:moveTo>
                  <a:lnTo>
                    <a:pt x="0" y="153"/>
                  </a:lnTo>
                  <a:lnTo>
                    <a:pt x="73" y="153"/>
                  </a:lnTo>
                  <a:lnTo>
                    <a:pt x="73" y="216"/>
                  </a:lnTo>
                  <a:lnTo>
                    <a:pt x="76" y="275"/>
                  </a:lnTo>
                  <a:lnTo>
                    <a:pt x="91" y="333"/>
                  </a:lnTo>
                  <a:lnTo>
                    <a:pt x="113" y="380"/>
                  </a:lnTo>
                  <a:lnTo>
                    <a:pt x="142" y="428"/>
                  </a:lnTo>
                  <a:lnTo>
                    <a:pt x="175" y="459"/>
                  </a:lnTo>
                  <a:lnTo>
                    <a:pt x="215" y="491"/>
                  </a:lnTo>
                  <a:lnTo>
                    <a:pt x="258" y="507"/>
                  </a:lnTo>
                  <a:lnTo>
                    <a:pt x="306" y="512"/>
                  </a:lnTo>
                  <a:lnTo>
                    <a:pt x="546" y="512"/>
                  </a:lnTo>
                  <a:lnTo>
                    <a:pt x="546" y="359"/>
                  </a:lnTo>
                  <a:lnTo>
                    <a:pt x="306" y="359"/>
                  </a:lnTo>
                  <a:lnTo>
                    <a:pt x="291" y="354"/>
                  </a:lnTo>
                  <a:lnTo>
                    <a:pt x="277" y="348"/>
                  </a:lnTo>
                  <a:lnTo>
                    <a:pt x="255" y="317"/>
                  </a:lnTo>
                  <a:lnTo>
                    <a:pt x="240" y="275"/>
                  </a:lnTo>
                  <a:lnTo>
                    <a:pt x="233" y="216"/>
                  </a:lnTo>
                  <a:lnTo>
                    <a:pt x="233" y="153"/>
                  </a:lnTo>
                  <a:lnTo>
                    <a:pt x="306" y="153"/>
                  </a:lnTo>
                  <a:lnTo>
                    <a:pt x="153" y="0"/>
                  </a:lnTo>
                </a:path>
              </a:pathLst>
            </a:custGeom>
            <a:solidFill>
              <a:schemeClr val="accent1"/>
            </a:solidFill>
            <a:ln w="12700" cap="rnd">
              <a:solidFill>
                <a:schemeClr val="tx1"/>
              </a:solidFill>
              <a:round/>
              <a:headEnd type="none" w="sm" len="sm"/>
              <a:tailEnd type="none" w="sm" len="sm"/>
            </a:ln>
          </p:spPr>
          <p:txBody>
            <a:bodyPr/>
            <a:lstStyle/>
            <a:p>
              <a:endParaRPr lang="en-GB" dirty="0"/>
            </a:p>
          </p:txBody>
        </p:sp>
        <p:sp>
          <p:nvSpPr>
            <p:cNvPr id="28681" name="Rectangle 9"/>
            <p:cNvSpPr>
              <a:spLocks noChangeArrowheads="1"/>
            </p:cNvSpPr>
            <p:nvPr/>
          </p:nvSpPr>
          <p:spPr bwMode="auto">
            <a:xfrm>
              <a:off x="3635375" y="2276475"/>
              <a:ext cx="1828800" cy="396875"/>
            </a:xfrm>
            <a:prstGeom prst="rect">
              <a:avLst/>
            </a:prstGeom>
            <a:noFill/>
            <a:ln w="9525">
              <a:noFill/>
              <a:miter lim="800000"/>
              <a:headEnd/>
              <a:tailEnd/>
            </a:ln>
          </p:spPr>
          <p:txBody>
            <a:bodyPr lIns="92075" tIns="46038" rIns="92075" bIns="46038">
              <a:spAutoFit/>
            </a:bodyPr>
            <a:lstStyle/>
            <a:p>
              <a:pPr algn="ctr">
                <a:spcBef>
                  <a:spcPct val="50000"/>
                </a:spcBef>
              </a:pPr>
              <a:r>
                <a:rPr lang="en-GB" sz="2000" dirty="0"/>
                <a:t>Experiencing</a:t>
              </a:r>
            </a:p>
          </p:txBody>
        </p:sp>
        <p:sp>
          <p:nvSpPr>
            <p:cNvPr id="28682" name="Rectangle 10"/>
            <p:cNvSpPr>
              <a:spLocks noChangeArrowheads="1"/>
            </p:cNvSpPr>
            <p:nvPr/>
          </p:nvSpPr>
          <p:spPr bwMode="auto">
            <a:xfrm>
              <a:off x="5364163" y="3716338"/>
              <a:ext cx="1728787" cy="401637"/>
            </a:xfrm>
            <a:prstGeom prst="rect">
              <a:avLst/>
            </a:prstGeom>
            <a:noFill/>
            <a:ln w="9525">
              <a:noFill/>
              <a:miter lim="800000"/>
              <a:headEnd/>
              <a:tailEnd/>
            </a:ln>
          </p:spPr>
          <p:txBody>
            <a:bodyPr lIns="92075" tIns="46038" rIns="92075" bIns="46038">
              <a:spAutoFit/>
            </a:bodyPr>
            <a:lstStyle/>
            <a:p>
              <a:pPr algn="ctr">
                <a:spcBef>
                  <a:spcPct val="50000"/>
                </a:spcBef>
              </a:pPr>
              <a:r>
                <a:rPr lang="en-GB" sz="2000" dirty="0"/>
                <a:t>Reviewing</a:t>
              </a:r>
            </a:p>
          </p:txBody>
        </p:sp>
        <p:sp>
          <p:nvSpPr>
            <p:cNvPr id="28683" name="Rectangle 11"/>
            <p:cNvSpPr>
              <a:spLocks noChangeArrowheads="1"/>
            </p:cNvSpPr>
            <p:nvPr/>
          </p:nvSpPr>
          <p:spPr bwMode="auto">
            <a:xfrm>
              <a:off x="3276600" y="5084763"/>
              <a:ext cx="2384425" cy="401637"/>
            </a:xfrm>
            <a:prstGeom prst="rect">
              <a:avLst/>
            </a:prstGeom>
            <a:noFill/>
            <a:ln w="9525">
              <a:noFill/>
              <a:miter lim="800000"/>
              <a:headEnd/>
              <a:tailEnd/>
            </a:ln>
          </p:spPr>
          <p:txBody>
            <a:bodyPr lIns="92075" tIns="46038" rIns="92075" bIns="46038">
              <a:spAutoFit/>
            </a:bodyPr>
            <a:lstStyle/>
            <a:p>
              <a:pPr algn="ctr"/>
              <a:r>
                <a:rPr lang="en-GB" sz="2000" dirty="0"/>
                <a:t>Concluding</a:t>
              </a:r>
            </a:p>
          </p:txBody>
        </p:sp>
        <p:sp>
          <p:nvSpPr>
            <p:cNvPr id="28684" name="Rectangle 12"/>
            <p:cNvSpPr>
              <a:spLocks noChangeArrowheads="1"/>
            </p:cNvSpPr>
            <p:nvPr/>
          </p:nvSpPr>
          <p:spPr bwMode="auto">
            <a:xfrm>
              <a:off x="2044700" y="3716338"/>
              <a:ext cx="2814638" cy="400050"/>
            </a:xfrm>
            <a:prstGeom prst="rect">
              <a:avLst/>
            </a:prstGeom>
            <a:noFill/>
            <a:ln w="9525">
              <a:noFill/>
              <a:miter lim="800000"/>
              <a:headEnd/>
              <a:tailEnd/>
            </a:ln>
          </p:spPr>
          <p:txBody>
            <a:bodyPr lIns="92075" tIns="46038" rIns="92075" bIns="46038">
              <a:spAutoFit/>
            </a:bodyPr>
            <a:lstStyle/>
            <a:p>
              <a:pPr algn="ctr">
                <a:spcBef>
                  <a:spcPct val="50000"/>
                </a:spcBef>
              </a:pPr>
              <a:r>
                <a:rPr lang="en-GB" sz="2000" dirty="0"/>
                <a:t>Planning &amp; applying</a:t>
              </a:r>
            </a:p>
          </p:txBody>
        </p:sp>
        <p:sp>
          <p:nvSpPr>
            <p:cNvPr id="156685" name="Rectangle 13"/>
            <p:cNvSpPr>
              <a:spLocks noChangeArrowheads="1"/>
            </p:cNvSpPr>
            <p:nvPr/>
          </p:nvSpPr>
          <p:spPr bwMode="auto">
            <a:xfrm>
              <a:off x="7019925" y="3644900"/>
              <a:ext cx="1741488" cy="461963"/>
            </a:xfrm>
            <a:prstGeom prst="rect">
              <a:avLst/>
            </a:prstGeom>
            <a:noFill/>
            <a:ln w="9525">
              <a:noFill/>
              <a:miter lim="800000"/>
              <a:headEnd/>
              <a:tailEnd/>
            </a:ln>
            <a:effectLst/>
          </p:spPr>
          <p:txBody>
            <a:bodyPr lIns="92075" tIns="46038" rIns="92075" bIns="46038">
              <a:spAutoFit/>
            </a:bodyPr>
            <a:lstStyle/>
            <a:p>
              <a:pPr algn="ctr" fontAlgn="auto">
                <a:spcBef>
                  <a:spcPts val="0"/>
                </a:spcBef>
                <a:spcAft>
                  <a:spcPts val="0"/>
                </a:spcAft>
                <a:defRPr/>
              </a:pPr>
              <a:r>
                <a:rPr lang="en-GB" sz="2400" b="1" dirty="0">
                  <a:solidFill>
                    <a:srgbClr val="00B050"/>
                  </a:solidFill>
                  <a:effectLst>
                    <a:outerShdw blurRad="38100" dist="38100" dir="2700000" algn="tl">
                      <a:srgbClr val="000000"/>
                    </a:outerShdw>
                  </a:effectLst>
                  <a:latin typeface="+mn-lt"/>
                  <a:cs typeface="+mn-cs"/>
                </a:rPr>
                <a:t>Reflector</a:t>
              </a:r>
            </a:p>
          </p:txBody>
        </p:sp>
        <p:sp>
          <p:nvSpPr>
            <p:cNvPr id="156686" name="Rectangle 14"/>
            <p:cNvSpPr>
              <a:spLocks noChangeArrowheads="1"/>
            </p:cNvSpPr>
            <p:nvPr/>
          </p:nvSpPr>
          <p:spPr bwMode="auto">
            <a:xfrm>
              <a:off x="3779838" y="5589588"/>
              <a:ext cx="1400175" cy="461962"/>
            </a:xfrm>
            <a:prstGeom prst="rect">
              <a:avLst/>
            </a:prstGeom>
            <a:noFill/>
            <a:ln w="9525">
              <a:noFill/>
              <a:miter lim="800000"/>
              <a:headEnd/>
              <a:tailEnd/>
            </a:ln>
            <a:effectLst/>
          </p:spPr>
          <p:txBody>
            <a:bodyPr wrap="none" lIns="92075" tIns="46038" rIns="92075" bIns="46038">
              <a:spAutoFit/>
            </a:bodyPr>
            <a:lstStyle/>
            <a:p>
              <a:pPr algn="ctr" fontAlgn="auto">
                <a:spcBef>
                  <a:spcPts val="0"/>
                </a:spcBef>
                <a:spcAft>
                  <a:spcPts val="0"/>
                </a:spcAft>
                <a:defRPr/>
              </a:pPr>
              <a:r>
                <a:rPr lang="en-GB" sz="2400" b="1" dirty="0">
                  <a:solidFill>
                    <a:srgbClr val="FF00FF"/>
                  </a:solidFill>
                  <a:effectLst>
                    <a:outerShdw blurRad="38100" dist="38100" dir="2700000" algn="tl">
                      <a:srgbClr val="000000"/>
                    </a:outerShdw>
                  </a:effectLst>
                  <a:latin typeface="+mn-lt"/>
                  <a:cs typeface="+mn-cs"/>
                </a:rPr>
                <a:t>Theorist</a:t>
              </a:r>
            </a:p>
          </p:txBody>
        </p:sp>
        <p:sp>
          <p:nvSpPr>
            <p:cNvPr id="156687" name="Rectangle 15"/>
            <p:cNvSpPr>
              <a:spLocks noChangeArrowheads="1"/>
            </p:cNvSpPr>
            <p:nvPr/>
          </p:nvSpPr>
          <p:spPr bwMode="auto">
            <a:xfrm>
              <a:off x="3779838" y="1700213"/>
              <a:ext cx="1522412" cy="461962"/>
            </a:xfrm>
            <a:prstGeom prst="rect">
              <a:avLst/>
            </a:prstGeom>
            <a:noFill/>
            <a:ln w="9525">
              <a:noFill/>
              <a:miter lim="800000"/>
              <a:headEnd/>
              <a:tailEnd/>
            </a:ln>
            <a:effectLst/>
          </p:spPr>
          <p:txBody>
            <a:bodyPr lIns="92075" tIns="46038" rIns="92075" bIns="46038">
              <a:spAutoFit/>
            </a:bodyPr>
            <a:lstStyle/>
            <a:p>
              <a:pPr algn="ctr" fontAlgn="auto">
                <a:spcBef>
                  <a:spcPts val="0"/>
                </a:spcBef>
                <a:spcAft>
                  <a:spcPts val="0"/>
                </a:spcAft>
                <a:defRPr/>
              </a:pPr>
              <a:r>
                <a:rPr lang="en-GB" sz="2400" b="1" dirty="0">
                  <a:solidFill>
                    <a:srgbClr val="FF3300"/>
                  </a:solidFill>
                  <a:effectLst>
                    <a:outerShdw blurRad="38100" dist="38100" dir="2700000" algn="tl">
                      <a:srgbClr val="000000"/>
                    </a:outerShdw>
                  </a:effectLst>
                  <a:latin typeface="+mn-lt"/>
                  <a:cs typeface="+mn-cs"/>
                </a:rPr>
                <a:t>Activist</a:t>
              </a:r>
            </a:p>
          </p:txBody>
        </p:sp>
        <p:sp>
          <p:nvSpPr>
            <p:cNvPr id="156688" name="Rectangle 16"/>
            <p:cNvSpPr>
              <a:spLocks noChangeArrowheads="1"/>
            </p:cNvSpPr>
            <p:nvPr/>
          </p:nvSpPr>
          <p:spPr bwMode="auto">
            <a:xfrm>
              <a:off x="315913" y="3644900"/>
              <a:ext cx="1778000" cy="461963"/>
            </a:xfrm>
            <a:prstGeom prst="rect">
              <a:avLst/>
            </a:prstGeom>
            <a:noFill/>
            <a:ln w="9525">
              <a:noFill/>
              <a:miter lim="800000"/>
              <a:headEnd/>
              <a:tailEnd/>
            </a:ln>
            <a:effectLst/>
          </p:spPr>
          <p:txBody>
            <a:bodyPr wrap="none" lIns="92075" tIns="46038" rIns="92075" bIns="46038">
              <a:spAutoFit/>
            </a:bodyPr>
            <a:lstStyle/>
            <a:p>
              <a:pPr algn="ctr" fontAlgn="auto">
                <a:spcBef>
                  <a:spcPts val="0"/>
                </a:spcBef>
                <a:spcAft>
                  <a:spcPts val="0"/>
                </a:spcAft>
                <a:defRPr/>
              </a:pPr>
              <a:r>
                <a:rPr lang="en-GB" sz="2400" b="1" dirty="0">
                  <a:solidFill>
                    <a:schemeClr val="accent2"/>
                  </a:solidFill>
                  <a:effectLst>
                    <a:outerShdw blurRad="38100" dist="38100" dir="2700000" algn="tl">
                      <a:srgbClr val="000000"/>
                    </a:outerShdw>
                  </a:effectLst>
                  <a:latin typeface="+mn-lt"/>
                  <a:cs typeface="+mn-cs"/>
                </a:rPr>
                <a:t>Pragmatist</a:t>
              </a:r>
            </a:p>
          </p:txBody>
        </p:sp>
      </p:grpSp>
      <p:sp>
        <p:nvSpPr>
          <p:cNvPr id="28689" name="Rectangle 17"/>
          <p:cNvSpPr>
            <a:spLocks noChangeArrowheads="1"/>
          </p:cNvSpPr>
          <p:nvPr/>
        </p:nvSpPr>
        <p:spPr bwMode="auto">
          <a:xfrm>
            <a:off x="539750" y="5707062"/>
            <a:ext cx="2819400" cy="369887"/>
          </a:xfrm>
          <a:prstGeom prst="rect">
            <a:avLst/>
          </a:prstGeom>
          <a:noFill/>
          <a:ln w="9525">
            <a:noFill/>
            <a:miter lim="800000"/>
            <a:headEnd/>
            <a:tailEnd/>
          </a:ln>
        </p:spPr>
        <p:txBody>
          <a:bodyPr lIns="92075" tIns="46038" rIns="92075" bIns="46038">
            <a:spAutoFit/>
          </a:bodyPr>
          <a:lstStyle/>
          <a:p>
            <a:pPr>
              <a:spcBef>
                <a:spcPct val="50000"/>
              </a:spcBef>
            </a:pPr>
            <a:r>
              <a:rPr lang="en-GB" dirty="0"/>
              <a:t>Honey &amp; Mumford, 1992</a:t>
            </a:r>
          </a:p>
        </p:txBody>
      </p:sp>
      <p:sp>
        <p:nvSpPr>
          <p:cNvPr id="20"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140</a:t>
            </a:fld>
            <a:endParaRPr lang="en-US" dirty="0"/>
          </a:p>
        </p:txBody>
      </p:sp>
    </p:spTree>
    <p:extLst>
      <p:ext uri="{BB962C8B-B14F-4D97-AF65-F5344CB8AC3E}">
        <p14:creationId xmlns:p14="http://schemas.microsoft.com/office/powerpoint/2010/main" val="3060066576"/>
      </p:ext>
    </p:extLst>
  </p:cSld>
  <p:clrMapOvr>
    <a:masterClrMapping/>
  </p:clrMapOvr>
  <p:transition advClick="0">
    <p:cu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539750" y="640071"/>
            <a:ext cx="8280400" cy="898525"/>
          </a:xfrm>
        </p:spPr>
        <p:txBody>
          <a:bodyPr anchor="b"/>
          <a:lstStyle/>
          <a:p>
            <a:pPr eaLnBrk="1" hangingPunct="1"/>
            <a:r>
              <a:rPr lang="en-GB" dirty="0" smtClean="0">
                <a:cs typeface="Arial" charset="0"/>
              </a:rPr>
              <a:t>PDP task</a:t>
            </a:r>
          </a:p>
        </p:txBody>
      </p:sp>
      <p:sp>
        <p:nvSpPr>
          <p:cNvPr id="29699" name="Content Placeholder 2"/>
          <p:cNvSpPr>
            <a:spLocks noGrp="1"/>
          </p:cNvSpPr>
          <p:nvPr>
            <p:ph idx="4294967295"/>
          </p:nvPr>
        </p:nvSpPr>
        <p:spPr>
          <a:xfrm>
            <a:off x="538163" y="1800224"/>
            <a:ext cx="8137525" cy="3658879"/>
          </a:xfrm>
        </p:spPr>
        <p:txBody>
          <a:bodyPr>
            <a:normAutofit fontScale="92500" lnSpcReduction="10000"/>
          </a:bodyPr>
          <a:lstStyle/>
          <a:p>
            <a:r>
              <a:rPr lang="en-GB" sz="2600" dirty="0" smtClean="0">
                <a:ea typeface="ＭＳ Ｐゴシック" pitchFamily="34" charset="-128"/>
                <a:cs typeface="Arial" charset="0"/>
              </a:rPr>
              <a:t>As an individual, derive an appropriate PDP objective for yourself – either from the discussion this morning or as a new appraiser</a:t>
            </a:r>
          </a:p>
          <a:p>
            <a:pPr marL="0" indent="0" eaLnBrk="1" hangingPunct="1"/>
            <a:endParaRPr lang="en-GB" dirty="0">
              <a:ea typeface="ＭＳ Ｐゴシック" pitchFamily="34" charset="-128"/>
              <a:cs typeface="Arial" charset="0"/>
            </a:endParaRPr>
          </a:p>
          <a:p>
            <a:pPr eaLnBrk="1" hangingPunct="1"/>
            <a:endParaRPr lang="en-GB" dirty="0" smtClean="0">
              <a:ea typeface="ＭＳ Ｐゴシック" pitchFamily="34" charset="-128"/>
              <a:cs typeface="Arial" charset="0"/>
            </a:endParaRPr>
          </a:p>
          <a:p>
            <a:pPr marL="0" indent="0" eaLnBrk="1" hangingPunct="1">
              <a:buNone/>
            </a:pPr>
            <a:r>
              <a:rPr lang="en-GB" sz="2600" dirty="0" smtClean="0">
                <a:ea typeface="ＭＳ Ｐゴシック" pitchFamily="34" charset="-128"/>
                <a:cs typeface="Arial" charset="0"/>
              </a:rPr>
              <a:t>		Remember:</a:t>
            </a:r>
          </a:p>
          <a:p>
            <a:pPr marL="0" indent="0" eaLnBrk="1" hangingPunct="1">
              <a:buNone/>
            </a:pPr>
            <a:endParaRPr lang="en-GB" sz="2600" dirty="0" smtClean="0">
              <a:ea typeface="ＭＳ Ｐゴシック" pitchFamily="34" charset="-128"/>
              <a:cs typeface="Arial" charset="0"/>
            </a:endParaRPr>
          </a:p>
          <a:p>
            <a:pPr marL="0" indent="0" eaLnBrk="1" hangingPunct="1">
              <a:buNone/>
            </a:pPr>
            <a:r>
              <a:rPr lang="en-GB" sz="2600" b="1" dirty="0" smtClean="0">
                <a:ea typeface="ＭＳ Ｐゴシック" pitchFamily="34" charset="-128"/>
                <a:cs typeface="Arial" charset="0"/>
              </a:rPr>
              <a:t>		PDP objectives should be </a:t>
            </a:r>
          </a:p>
          <a:p>
            <a:pPr marL="0" indent="0" eaLnBrk="1" hangingPunct="1">
              <a:buNone/>
            </a:pPr>
            <a:r>
              <a:rPr lang="en-GB" sz="2600" b="1" dirty="0" smtClean="0">
                <a:ea typeface="ＭＳ Ｐゴシック" pitchFamily="34" charset="-128"/>
                <a:cs typeface="Arial" charset="0"/>
              </a:rPr>
              <a:t>		SMART(IES)</a:t>
            </a:r>
          </a:p>
          <a:p>
            <a:pPr eaLnBrk="1" hangingPunct="1"/>
            <a:endParaRPr lang="en-GB" dirty="0" smtClean="0">
              <a:ea typeface="ＭＳ Ｐゴシック" pitchFamily="34" charset="-128"/>
              <a:cs typeface="Arial" charset="0"/>
            </a:endParaRPr>
          </a:p>
          <a:p>
            <a:pPr eaLnBrk="1" hangingPunct="1"/>
            <a:endParaRPr lang="en-GB" dirty="0" smtClean="0">
              <a:ea typeface="ＭＳ Ｐゴシック" pitchFamily="34" charset="-128"/>
              <a:cs typeface="Arial" charset="0"/>
            </a:endParaRPr>
          </a:p>
          <a:p>
            <a:pPr eaLnBrk="1" hangingPunct="1"/>
            <a:endParaRPr lang="en-GB" dirty="0" smtClean="0">
              <a:ea typeface="ＭＳ Ｐゴシック" pitchFamily="34" charset="-128"/>
              <a:cs typeface="Arial" charset="0"/>
            </a:endParaRPr>
          </a:p>
          <a:p>
            <a:pPr eaLnBrk="1" hangingPunct="1"/>
            <a:endParaRPr lang="en-GB" dirty="0" smtClean="0">
              <a:ea typeface="ＭＳ Ｐゴシック" pitchFamily="34" charset="-128"/>
              <a:cs typeface="Arial" charset="0"/>
            </a:endParaRPr>
          </a:p>
        </p:txBody>
      </p:sp>
      <p:pic>
        <p:nvPicPr>
          <p:cNvPr id="29701" name="Picture 6" descr="Image of some smarties"/>
          <p:cNvPicPr>
            <a:picLocks noChangeAspect="1"/>
          </p:cNvPicPr>
          <p:nvPr/>
        </p:nvPicPr>
        <p:blipFill>
          <a:blip r:embed="rId3" cstate="print"/>
          <a:srcRect l="19499" t="7182"/>
          <a:stretch>
            <a:fillRect/>
          </a:stretch>
        </p:blipFill>
        <p:spPr bwMode="auto">
          <a:xfrm>
            <a:off x="5658707" y="3166280"/>
            <a:ext cx="2427375" cy="2115403"/>
          </a:xfrm>
          <a:prstGeom prst="rect">
            <a:avLst/>
          </a:prstGeom>
          <a:noFill/>
          <a:ln w="9525">
            <a:noFill/>
            <a:miter lim="800000"/>
            <a:headEnd/>
            <a:tailEnd/>
          </a:ln>
        </p:spPr>
      </p:pic>
      <p:sp>
        <p:nvSpPr>
          <p:cNvPr id="6"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141</a:t>
            </a:fld>
            <a:endParaRPr lang="en-US" dirty="0"/>
          </a:p>
        </p:txBody>
      </p:sp>
    </p:spTree>
    <p:extLst>
      <p:ext uri="{BB962C8B-B14F-4D97-AF65-F5344CB8AC3E}">
        <p14:creationId xmlns:p14="http://schemas.microsoft.com/office/powerpoint/2010/main" val="179978286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
            </a:r>
            <a:br>
              <a:rPr lang="en-GB" dirty="0" smtClean="0">
                <a:cs typeface="Arial" charset="0"/>
              </a:rPr>
            </a:br>
            <a:r>
              <a:rPr lang="en-GB" sz="4000" dirty="0" smtClean="0">
                <a:cs typeface="Arial" charset="0"/>
              </a:rPr>
              <a:t>Tea/coffee</a:t>
            </a:r>
          </a:p>
        </p:txBody>
      </p:sp>
      <p:pic>
        <p:nvPicPr>
          <p:cNvPr id="36868" name="Picture 3" descr="Image of a cup of tea"/>
          <p:cNvPicPr>
            <a:picLocks noChangeAspect="1" noChangeArrowheads="1"/>
          </p:cNvPicPr>
          <p:nvPr/>
        </p:nvPicPr>
        <p:blipFill>
          <a:blip r:embed="rId3" cstate="print"/>
          <a:srcRect/>
          <a:stretch>
            <a:fillRect/>
          </a:stretch>
        </p:blipFill>
        <p:spPr bwMode="auto">
          <a:xfrm>
            <a:off x="2124075" y="2060575"/>
            <a:ext cx="4797425" cy="3414713"/>
          </a:xfrm>
          <a:prstGeom prst="rect">
            <a:avLst/>
          </a:prstGeom>
          <a:noFill/>
          <a:ln w="9525">
            <a:noFill/>
            <a:miter lim="800000"/>
            <a:headEnd/>
            <a:tailEnd/>
          </a:ln>
        </p:spPr>
      </p:pic>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142</a:t>
            </a:fld>
            <a:endParaRPr lang="en-US" dirty="0"/>
          </a:p>
        </p:txBody>
      </p:sp>
    </p:spTree>
    <p:extLst>
      <p:ext uri="{BB962C8B-B14F-4D97-AF65-F5344CB8AC3E}">
        <p14:creationId xmlns:p14="http://schemas.microsoft.com/office/powerpoint/2010/main" val="302832131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
            </a:r>
            <a:br>
              <a:rPr lang="en-GB" dirty="0" smtClean="0">
                <a:cs typeface="Arial" charset="0"/>
              </a:rPr>
            </a:br>
            <a:r>
              <a:rPr lang="en-GB" sz="4000" dirty="0" smtClean="0">
                <a:cs typeface="Arial" charset="0"/>
              </a:rPr>
              <a:t>Preparing for difficult medical appraisals</a:t>
            </a:r>
          </a:p>
        </p:txBody>
      </p:sp>
      <p:sp>
        <p:nvSpPr>
          <p:cNvPr id="44035" name="Rectangle 3"/>
          <p:cNvSpPr>
            <a:spLocks noGrp="1" noChangeArrowheads="1"/>
          </p:cNvSpPr>
          <p:nvPr>
            <p:ph type="body" idx="4294967295"/>
          </p:nvPr>
        </p:nvSpPr>
        <p:spPr>
          <a:xfrm>
            <a:off x="539750" y="1800225"/>
            <a:ext cx="8075613" cy="4525963"/>
          </a:xfrm>
        </p:spPr>
        <p:txBody>
          <a:bodyPr/>
          <a:lstStyle/>
          <a:p>
            <a:pPr eaLnBrk="1" hangingPunct="1">
              <a:buFont typeface="Arial" pitchFamily="34" charset="0"/>
              <a:buChar char="•"/>
              <a:defRPr/>
            </a:pPr>
            <a:r>
              <a:rPr lang="en-GB" sz="2800" dirty="0" smtClean="0">
                <a:cs typeface="Arial" pitchFamily="34" charset="0"/>
              </a:rPr>
              <a:t>Identify potential areas of difficulty within the appraisal process</a:t>
            </a:r>
          </a:p>
          <a:p>
            <a:pPr marL="0" indent="0" eaLnBrk="1" hangingPunct="1">
              <a:defRPr/>
            </a:pPr>
            <a:endParaRPr lang="en-GB" sz="2800" dirty="0" smtClean="0">
              <a:cs typeface="Arial" pitchFamily="34" charset="0"/>
            </a:endParaRPr>
          </a:p>
          <a:p>
            <a:pPr eaLnBrk="1" hangingPunct="1">
              <a:buFont typeface="Arial" pitchFamily="34" charset="0"/>
              <a:buChar char="•"/>
              <a:defRPr/>
            </a:pPr>
            <a:r>
              <a:rPr lang="en-GB" sz="2800" dirty="0" smtClean="0">
                <a:cs typeface="Arial" pitchFamily="34" charset="0"/>
              </a:rPr>
              <a:t>Understand the possible causes for these difficulties</a:t>
            </a:r>
          </a:p>
          <a:p>
            <a:pPr eaLnBrk="1" hangingPunct="1">
              <a:buFont typeface="Arial" pitchFamily="34" charset="0"/>
              <a:buChar char="•"/>
              <a:defRPr/>
            </a:pPr>
            <a:endParaRPr lang="en-GB" sz="2800" dirty="0" smtClean="0">
              <a:cs typeface="Arial" pitchFamily="34" charset="0"/>
            </a:endParaRPr>
          </a:p>
          <a:p>
            <a:pPr eaLnBrk="1" hangingPunct="1">
              <a:buFont typeface="Arial" pitchFamily="34" charset="0"/>
              <a:buChar char="•"/>
              <a:defRPr/>
            </a:pPr>
            <a:r>
              <a:rPr lang="en-GB" sz="2800" dirty="0" smtClean="0">
                <a:cs typeface="Arial" pitchFamily="34" charset="0"/>
              </a:rPr>
              <a:t>Develop strategies for dealing with difficult appraisals</a:t>
            </a: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143</a:t>
            </a:fld>
            <a:endParaRPr lang="en-US" dirty="0"/>
          </a:p>
        </p:txBody>
      </p:sp>
    </p:spTree>
    <p:extLst>
      <p:ext uri="{BB962C8B-B14F-4D97-AF65-F5344CB8AC3E}">
        <p14:creationId xmlns:p14="http://schemas.microsoft.com/office/powerpoint/2010/main" val="19727377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39750" y="612775"/>
            <a:ext cx="8280400" cy="898525"/>
          </a:xfrm>
        </p:spPr>
        <p:txBody>
          <a:bodyPr anchor="b">
            <a:normAutofit/>
          </a:bodyPr>
          <a:lstStyle/>
          <a:p>
            <a:pPr eaLnBrk="1" hangingPunct="1"/>
            <a:r>
              <a:rPr lang="en-GB" dirty="0" smtClean="0">
                <a:cs typeface="Arial" charset="0"/>
              </a:rPr>
              <a:t>Appraiser concerns</a:t>
            </a:r>
          </a:p>
        </p:txBody>
      </p:sp>
      <p:pic>
        <p:nvPicPr>
          <p:cNvPr id="38916" name="Picture 4" descr="Image of an ofice working looking at a computer"/>
          <p:cNvPicPr>
            <a:picLocks noGrp="1" noChangeAspect="1" noChangeArrowheads="1"/>
          </p:cNvPicPr>
          <p:nvPr/>
        </p:nvPicPr>
        <p:blipFill>
          <a:blip r:embed="rId3" cstate="print"/>
          <a:srcRect/>
          <a:stretch>
            <a:fillRect/>
          </a:stretch>
        </p:blipFill>
        <p:spPr bwMode="auto">
          <a:xfrm>
            <a:off x="1187450" y="1678675"/>
            <a:ext cx="6408738" cy="4053385"/>
          </a:xfrm>
          <a:prstGeom prst="rect">
            <a:avLst/>
          </a:prstGeom>
          <a:noFill/>
          <a:ln w="9525">
            <a:noFill/>
            <a:miter lim="800000"/>
            <a:headEnd/>
            <a:tailEnd/>
          </a:ln>
        </p:spPr>
      </p:pic>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144</a:t>
            </a:fld>
            <a:endParaRPr lang="en-US" dirty="0"/>
          </a:p>
        </p:txBody>
      </p:sp>
    </p:spTree>
    <p:extLst>
      <p:ext uri="{BB962C8B-B14F-4D97-AF65-F5344CB8AC3E}">
        <p14:creationId xmlns:p14="http://schemas.microsoft.com/office/powerpoint/2010/main" val="385814118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539750" y="612775"/>
            <a:ext cx="8280400" cy="898525"/>
          </a:xfrm>
        </p:spPr>
        <p:txBody>
          <a:bodyPr anchor="b">
            <a:noAutofit/>
          </a:bodyPr>
          <a:lstStyle/>
          <a:p>
            <a:pPr eaLnBrk="1" hangingPunct="1"/>
            <a:r>
              <a:rPr lang="en-GB" dirty="0" smtClean="0">
                <a:cs typeface="Arial" charset="0"/>
              </a:rPr>
              <a:t>What doctor problems could      make an appraisal difficult?</a:t>
            </a:r>
          </a:p>
        </p:txBody>
      </p:sp>
      <p:sp>
        <p:nvSpPr>
          <p:cNvPr id="39939" name="Content Placeholder 2"/>
          <p:cNvSpPr>
            <a:spLocks noGrp="1"/>
          </p:cNvSpPr>
          <p:nvPr>
            <p:ph idx="4294967295"/>
          </p:nvPr>
        </p:nvSpPr>
        <p:spPr>
          <a:xfrm>
            <a:off x="539750" y="1800225"/>
            <a:ext cx="7643813" cy="4525963"/>
          </a:xfrm>
        </p:spPr>
        <p:txBody>
          <a:bodyPr/>
          <a:lstStyle/>
          <a:p>
            <a:pPr eaLnBrk="1" hangingPunct="1">
              <a:lnSpc>
                <a:spcPct val="90000"/>
              </a:lnSpc>
              <a:buFontTx/>
              <a:buChar char="•"/>
            </a:pPr>
            <a:r>
              <a:rPr lang="en-GB" dirty="0" smtClean="0">
                <a:cs typeface="Arial" charset="0"/>
              </a:rPr>
              <a:t>Preparation</a:t>
            </a:r>
          </a:p>
          <a:p>
            <a:pPr lvl="1" eaLnBrk="1" hangingPunct="1">
              <a:lnSpc>
                <a:spcPct val="90000"/>
              </a:lnSpc>
              <a:spcAft>
                <a:spcPts val="1200"/>
              </a:spcAft>
              <a:buFont typeface="Arial" charset="0"/>
              <a:buChar char="•"/>
            </a:pPr>
            <a:r>
              <a:rPr lang="en-GB" sz="2400" dirty="0" smtClean="0">
                <a:cs typeface="Arial" charset="0"/>
              </a:rPr>
              <a:t>Too much or too little documentation, supporting information or reflection</a:t>
            </a:r>
          </a:p>
          <a:p>
            <a:pPr eaLnBrk="1" hangingPunct="1">
              <a:lnSpc>
                <a:spcPct val="90000"/>
              </a:lnSpc>
              <a:buFontTx/>
              <a:buChar char="•"/>
            </a:pPr>
            <a:r>
              <a:rPr lang="en-GB" dirty="0" smtClean="0">
                <a:cs typeface="Arial" charset="0"/>
              </a:rPr>
              <a:t>Attitude</a:t>
            </a:r>
          </a:p>
          <a:p>
            <a:pPr lvl="1" eaLnBrk="1" hangingPunct="1">
              <a:spcAft>
                <a:spcPts val="1200"/>
              </a:spcAft>
              <a:buFont typeface="Arial" charset="0"/>
              <a:buChar char="•"/>
            </a:pPr>
            <a:r>
              <a:rPr lang="en-GB" sz="2400" dirty="0" smtClean="0">
                <a:cs typeface="Arial" charset="0"/>
              </a:rPr>
              <a:t>Arrogant/cynical/dependent/disengaged</a:t>
            </a:r>
          </a:p>
          <a:p>
            <a:pPr eaLnBrk="1" hangingPunct="1">
              <a:lnSpc>
                <a:spcPct val="90000"/>
              </a:lnSpc>
              <a:buFontTx/>
              <a:buChar char="•"/>
            </a:pPr>
            <a:r>
              <a:rPr lang="en-GB" dirty="0" smtClean="0">
                <a:cs typeface="Arial" charset="0"/>
              </a:rPr>
              <a:t>Special cases </a:t>
            </a:r>
          </a:p>
          <a:p>
            <a:pPr lvl="1" eaLnBrk="1" hangingPunct="1">
              <a:lnSpc>
                <a:spcPct val="90000"/>
              </a:lnSpc>
              <a:buFont typeface="Arial" charset="0"/>
              <a:buChar char="•"/>
            </a:pPr>
            <a:r>
              <a:rPr lang="en-GB" sz="2400" dirty="0" smtClean="0">
                <a:cs typeface="Arial" charset="0"/>
              </a:rPr>
              <a:t>Poor performance</a:t>
            </a:r>
          </a:p>
          <a:p>
            <a:pPr lvl="1" eaLnBrk="1" hangingPunct="1">
              <a:lnSpc>
                <a:spcPct val="90000"/>
              </a:lnSpc>
              <a:buFont typeface="Arial" charset="0"/>
              <a:buChar char="•"/>
            </a:pPr>
            <a:r>
              <a:rPr lang="en-GB" sz="2400" dirty="0" smtClean="0">
                <a:cs typeface="Arial" charset="0"/>
              </a:rPr>
              <a:t>Conduct issues</a:t>
            </a:r>
          </a:p>
          <a:p>
            <a:pPr lvl="1" eaLnBrk="1" hangingPunct="1">
              <a:lnSpc>
                <a:spcPct val="90000"/>
              </a:lnSpc>
              <a:buFont typeface="Arial" charset="0"/>
              <a:buChar char="•"/>
            </a:pPr>
            <a:r>
              <a:rPr lang="en-GB" sz="2400" dirty="0" smtClean="0">
                <a:cs typeface="Arial" charset="0"/>
              </a:rPr>
              <a:t>Illness</a:t>
            </a:r>
          </a:p>
          <a:p>
            <a:pPr lvl="1" eaLnBrk="1" hangingPunct="1">
              <a:lnSpc>
                <a:spcPct val="90000"/>
              </a:lnSpc>
              <a:buFont typeface="Arial" charset="0"/>
              <a:buChar char="•"/>
            </a:pPr>
            <a:r>
              <a:rPr lang="en-GB" sz="2400" dirty="0" smtClean="0">
                <a:cs typeface="Arial" charset="0"/>
              </a:rPr>
              <a:t>Whistleblowing</a:t>
            </a:r>
          </a:p>
          <a:p>
            <a:pPr eaLnBrk="1" hangingPunct="1"/>
            <a:endParaRPr lang="en-GB" dirty="0" smtClean="0">
              <a:cs typeface="Arial" charset="0"/>
            </a:endParaRP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145</a:t>
            </a:fld>
            <a:endParaRPr lang="en-US" dirty="0"/>
          </a:p>
        </p:txBody>
      </p:sp>
    </p:spTree>
    <p:extLst>
      <p:ext uri="{BB962C8B-B14F-4D97-AF65-F5344CB8AC3E}">
        <p14:creationId xmlns:p14="http://schemas.microsoft.com/office/powerpoint/2010/main" val="265922637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
            </a:r>
            <a:br>
              <a:rPr lang="en-GB" dirty="0" smtClean="0">
                <a:cs typeface="Arial" charset="0"/>
              </a:rPr>
            </a:br>
            <a:r>
              <a:rPr lang="en-GB" sz="4000" dirty="0" smtClean="0">
                <a:cs typeface="Arial" charset="0"/>
              </a:rPr>
              <a:t>Preparation: time to postpone         the appraisal?</a:t>
            </a:r>
          </a:p>
        </p:txBody>
      </p:sp>
      <p:sp>
        <p:nvSpPr>
          <p:cNvPr id="47107" name="Rectangle 3"/>
          <p:cNvSpPr>
            <a:spLocks noGrp="1" noChangeArrowheads="1"/>
          </p:cNvSpPr>
          <p:nvPr>
            <p:ph idx="4294967295"/>
          </p:nvPr>
        </p:nvSpPr>
        <p:spPr>
          <a:xfrm>
            <a:off x="539750" y="1800225"/>
            <a:ext cx="8220075" cy="4352925"/>
          </a:xfrm>
        </p:spPr>
        <p:txBody>
          <a:bodyPr>
            <a:normAutofit/>
          </a:bodyPr>
          <a:lstStyle/>
          <a:p>
            <a:pPr marL="457200" lvl="1" indent="-342900">
              <a:spcAft>
                <a:spcPts val="600"/>
              </a:spcAft>
              <a:defRPr/>
            </a:pPr>
            <a:r>
              <a:rPr lang="en-GB" dirty="0" smtClean="0">
                <a:cs typeface="Arial" pitchFamily="34" charset="0"/>
              </a:rPr>
              <a:t>Potential conflicts of interest (allocate a different appraiser)</a:t>
            </a:r>
          </a:p>
          <a:p>
            <a:pPr marL="457200" lvl="1" indent="-342900">
              <a:spcAft>
                <a:spcPts val="600"/>
              </a:spcAft>
              <a:defRPr/>
            </a:pPr>
            <a:r>
              <a:rPr lang="en-GB" dirty="0" smtClean="0">
                <a:cs typeface="Arial" pitchFamily="34" charset="0"/>
              </a:rPr>
              <a:t>No pre-appraisal documentation/illegible documentation</a:t>
            </a:r>
          </a:p>
          <a:p>
            <a:pPr marL="457200" lvl="1" indent="-342900">
              <a:spcAft>
                <a:spcPts val="600"/>
              </a:spcAft>
              <a:defRPr/>
            </a:pPr>
            <a:r>
              <a:rPr lang="en-GB" dirty="0" smtClean="0">
                <a:cs typeface="Arial" pitchFamily="34" charset="0"/>
              </a:rPr>
              <a:t>Late receipt of pre-appraisal documentation with no time to prepare</a:t>
            </a:r>
          </a:p>
          <a:p>
            <a:pPr marL="457200" lvl="1" indent="-342900">
              <a:spcAft>
                <a:spcPts val="600"/>
              </a:spcAft>
              <a:defRPr/>
            </a:pPr>
            <a:r>
              <a:rPr lang="en-GB" dirty="0" smtClean="0">
                <a:cs typeface="Arial" pitchFamily="34" charset="0"/>
              </a:rPr>
              <a:t>No previous summary of appraisal or PDP from last year’s appraisal</a:t>
            </a:r>
          </a:p>
          <a:p>
            <a:pPr marL="457200" lvl="1" indent="-342900">
              <a:spcAft>
                <a:spcPts val="600"/>
              </a:spcAft>
              <a:defRPr/>
            </a:pPr>
            <a:r>
              <a:rPr lang="en-GB" dirty="0" smtClean="0">
                <a:cs typeface="Arial" pitchFamily="34" charset="0"/>
              </a:rPr>
              <a:t>Inadequate supporting information</a:t>
            </a:r>
          </a:p>
          <a:p>
            <a:pPr marL="457200" lvl="1" indent="-342900">
              <a:spcAft>
                <a:spcPts val="600"/>
              </a:spcAft>
              <a:defRPr/>
            </a:pPr>
            <a:r>
              <a:rPr lang="en-GB" dirty="0" smtClean="0">
                <a:cs typeface="Arial" pitchFamily="34" charset="0"/>
              </a:rPr>
              <a:t>Unsuitable venue or lack of protected time</a:t>
            </a:r>
          </a:p>
          <a:p>
            <a:pPr marL="452438" eaLnBrk="1" hangingPunct="1">
              <a:lnSpc>
                <a:spcPct val="90000"/>
              </a:lnSpc>
              <a:buFont typeface="Wingdings 3" pitchFamily="18" charset="2"/>
              <a:buChar char=""/>
              <a:defRPr/>
            </a:pPr>
            <a:endParaRPr lang="en-GB" sz="2800" dirty="0" smtClean="0">
              <a:cs typeface="Arial" pitchFamily="34" charset="0"/>
            </a:endParaRP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146</a:t>
            </a:fld>
            <a:endParaRPr lang="en-US" dirty="0"/>
          </a:p>
        </p:txBody>
      </p:sp>
    </p:spTree>
    <p:extLst>
      <p:ext uri="{BB962C8B-B14F-4D97-AF65-F5344CB8AC3E}">
        <p14:creationId xmlns:p14="http://schemas.microsoft.com/office/powerpoint/2010/main" val="242755747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
            </a:r>
            <a:br>
              <a:rPr lang="en-GB" dirty="0" smtClean="0">
                <a:cs typeface="Arial" charset="0"/>
              </a:rPr>
            </a:br>
            <a:r>
              <a:rPr lang="en-GB" sz="4000" dirty="0" smtClean="0">
                <a:cs typeface="Arial" charset="0"/>
              </a:rPr>
              <a:t>Attitude – don’t take it personally!</a:t>
            </a:r>
          </a:p>
        </p:txBody>
      </p:sp>
      <p:pic>
        <p:nvPicPr>
          <p:cNvPr id="41988" name="Picture 2" descr="Image of a person with crossed arms"/>
          <p:cNvPicPr>
            <a:picLocks noChangeAspect="1" noChangeArrowheads="1"/>
          </p:cNvPicPr>
          <p:nvPr/>
        </p:nvPicPr>
        <p:blipFill>
          <a:blip r:embed="rId3" cstate="print"/>
          <a:srcRect/>
          <a:stretch>
            <a:fillRect/>
          </a:stretch>
        </p:blipFill>
        <p:spPr bwMode="auto">
          <a:xfrm>
            <a:off x="1547813" y="1784350"/>
            <a:ext cx="5832475" cy="4278313"/>
          </a:xfrm>
          <a:prstGeom prst="rect">
            <a:avLst/>
          </a:prstGeom>
          <a:noFill/>
          <a:ln w="9525">
            <a:noFill/>
            <a:miter lim="800000"/>
            <a:headEnd/>
            <a:tailEnd/>
          </a:ln>
        </p:spPr>
      </p:pic>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147</a:t>
            </a:fld>
            <a:endParaRPr lang="en-US" dirty="0"/>
          </a:p>
        </p:txBody>
      </p:sp>
    </p:spTree>
    <p:extLst>
      <p:ext uri="{BB962C8B-B14F-4D97-AF65-F5344CB8AC3E}">
        <p14:creationId xmlns:p14="http://schemas.microsoft.com/office/powerpoint/2010/main" val="14594643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The performance triangle</a:t>
            </a:r>
            <a:endParaRPr lang="en-GB" dirty="0"/>
          </a:p>
        </p:txBody>
      </p:sp>
      <p:sp>
        <p:nvSpPr>
          <p:cNvPr id="10" name="Isosceles Triangle 9"/>
          <p:cNvSpPr/>
          <p:nvPr/>
        </p:nvSpPr>
        <p:spPr>
          <a:xfrm>
            <a:off x="4635801" y="3876571"/>
            <a:ext cx="2520000" cy="180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Behaviour</a:t>
            </a:r>
            <a:endParaRPr lang="en-GB" dirty="0"/>
          </a:p>
        </p:txBody>
      </p:sp>
      <p:sp>
        <p:nvSpPr>
          <p:cNvPr id="11" name="Isosceles Triangle 10"/>
          <p:cNvSpPr/>
          <p:nvPr/>
        </p:nvSpPr>
        <p:spPr>
          <a:xfrm>
            <a:off x="2094489" y="3876571"/>
            <a:ext cx="2520000" cy="180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t>
            </a:r>
            <a:r>
              <a:rPr lang="en-GB" dirty="0" smtClean="0"/>
              <a:t>ealth</a:t>
            </a:r>
            <a:endParaRPr lang="en-GB" dirty="0"/>
          </a:p>
        </p:txBody>
      </p:sp>
      <p:sp>
        <p:nvSpPr>
          <p:cNvPr id="12" name="Content Placeholder 11"/>
          <p:cNvSpPr>
            <a:spLocks noGrp="1"/>
          </p:cNvSpPr>
          <p:nvPr>
            <p:ph idx="4294967295"/>
          </p:nvPr>
        </p:nvSpPr>
        <p:spPr>
          <a:xfrm>
            <a:off x="3370473" y="2076571"/>
            <a:ext cx="2530656" cy="180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GB" sz="1800" dirty="0" smtClean="0"/>
              <a:t>Work context</a:t>
            </a:r>
            <a:endParaRPr lang="en-GB" sz="1800" dirty="0"/>
          </a:p>
        </p:txBody>
      </p:sp>
      <p:sp>
        <p:nvSpPr>
          <p:cNvPr id="15" name="TextBox 14"/>
          <p:cNvSpPr txBox="1"/>
          <p:nvPr/>
        </p:nvSpPr>
        <p:spPr>
          <a:xfrm>
            <a:off x="3707904" y="3876571"/>
            <a:ext cx="1800200" cy="923330"/>
          </a:xfrm>
          <a:prstGeom prst="rect">
            <a:avLst/>
          </a:prstGeom>
          <a:noFill/>
        </p:spPr>
        <p:txBody>
          <a:bodyPr wrap="square" rtlCol="0">
            <a:spAutoFit/>
          </a:bodyPr>
          <a:lstStyle/>
          <a:p>
            <a:pPr algn="ctr"/>
            <a:r>
              <a:rPr lang="en-GB" dirty="0" smtClean="0"/>
              <a:t>Clinical knowledge and skills</a:t>
            </a:r>
            <a:endParaRPr lang="en-GB" dirty="0"/>
          </a:p>
        </p:txBody>
      </p:sp>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148</a:t>
            </a:fld>
            <a:endParaRPr lang="en-US" dirty="0"/>
          </a:p>
        </p:txBody>
      </p:sp>
    </p:spTree>
    <p:extLst>
      <p:ext uri="{BB962C8B-B14F-4D97-AF65-F5344CB8AC3E}">
        <p14:creationId xmlns:p14="http://schemas.microsoft.com/office/powerpoint/2010/main" val="348617105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539750" y="612775"/>
            <a:ext cx="8280400" cy="670115"/>
          </a:xfrm>
        </p:spPr>
        <p:txBody>
          <a:bodyPr anchor="b">
            <a:normAutofit fontScale="90000"/>
          </a:bodyPr>
          <a:lstStyle/>
          <a:p>
            <a:pPr eaLnBrk="1" hangingPunct="1"/>
            <a:r>
              <a:rPr lang="en-GB" sz="4000" dirty="0" smtClean="0">
                <a:cs typeface="Arial" charset="0"/>
              </a:rPr>
              <a:t>Special cases</a:t>
            </a:r>
          </a:p>
        </p:txBody>
      </p:sp>
      <p:sp>
        <p:nvSpPr>
          <p:cNvPr id="58371" name="Rectangle 3"/>
          <p:cNvSpPr>
            <a:spLocks noGrp="1" noChangeArrowheads="1"/>
          </p:cNvSpPr>
          <p:nvPr>
            <p:ph idx="4294967295"/>
          </p:nvPr>
        </p:nvSpPr>
        <p:spPr>
          <a:xfrm>
            <a:off x="539750" y="1800225"/>
            <a:ext cx="8075613" cy="4149725"/>
          </a:xfrm>
        </p:spPr>
        <p:txBody>
          <a:bodyPr>
            <a:normAutofit fontScale="92500" lnSpcReduction="10000"/>
          </a:bodyPr>
          <a:lstStyle/>
          <a:p>
            <a:pPr>
              <a:spcAft>
                <a:spcPts val="600"/>
              </a:spcAft>
              <a:defRPr/>
            </a:pPr>
            <a:r>
              <a:rPr lang="en-GB" sz="2600" dirty="0" smtClean="0">
                <a:cs typeface="Arial" pitchFamily="34" charset="0"/>
              </a:rPr>
              <a:t>Try as far as possible to crystallise:</a:t>
            </a:r>
          </a:p>
          <a:p>
            <a:pPr lvl="2">
              <a:spcAft>
                <a:spcPts val="600"/>
              </a:spcAft>
              <a:defRPr/>
            </a:pPr>
            <a:r>
              <a:rPr lang="en-GB" sz="2600" dirty="0" smtClean="0">
                <a:cs typeface="Arial" pitchFamily="34" charset="0"/>
              </a:rPr>
              <a:t>Are patients at risk?</a:t>
            </a:r>
          </a:p>
          <a:p>
            <a:pPr lvl="2">
              <a:spcAft>
                <a:spcPts val="600"/>
              </a:spcAft>
              <a:defRPr/>
            </a:pPr>
            <a:r>
              <a:rPr lang="en-GB" sz="2600" dirty="0" smtClean="0">
                <a:cs typeface="Arial" pitchFamily="34" charset="0"/>
              </a:rPr>
              <a:t>Should the appraisal continue?</a:t>
            </a:r>
          </a:p>
          <a:p>
            <a:pPr lvl="2">
              <a:spcAft>
                <a:spcPts val="600"/>
              </a:spcAft>
              <a:defRPr/>
            </a:pPr>
            <a:r>
              <a:rPr lang="en-GB" sz="2600" dirty="0" smtClean="0">
                <a:cs typeface="Arial" pitchFamily="34" charset="0"/>
              </a:rPr>
              <a:t>What action are you going to take?</a:t>
            </a:r>
          </a:p>
          <a:p>
            <a:pPr>
              <a:spcAft>
                <a:spcPts val="600"/>
              </a:spcAft>
              <a:defRPr/>
            </a:pPr>
            <a:r>
              <a:rPr lang="en-GB" sz="2600" dirty="0" smtClean="0">
                <a:cs typeface="Arial" pitchFamily="34" charset="0"/>
              </a:rPr>
              <a:t>How you can signpost clearly the next steps to the doctor?</a:t>
            </a:r>
            <a:endParaRPr lang="en-GB" sz="2600" dirty="0">
              <a:cs typeface="Arial" pitchFamily="34" charset="0"/>
            </a:endParaRPr>
          </a:p>
          <a:p>
            <a:pPr>
              <a:spcAft>
                <a:spcPts val="600"/>
              </a:spcAft>
              <a:defRPr/>
            </a:pPr>
            <a:r>
              <a:rPr lang="en-GB" sz="2600" dirty="0" smtClean="0">
                <a:cs typeface="Arial" pitchFamily="34" charset="0"/>
              </a:rPr>
              <a:t>Sometimes it is appropriate for the appraisal to continue but for the appraiser to take action in the way that the appraisal is written-up or the appraisal statements are signed-off</a:t>
            </a: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149</a:t>
            </a:fld>
            <a:endParaRPr lang="en-US" dirty="0"/>
          </a:p>
        </p:txBody>
      </p:sp>
    </p:spTree>
    <p:extLst>
      <p:ext uri="{BB962C8B-B14F-4D97-AF65-F5344CB8AC3E}">
        <p14:creationId xmlns:p14="http://schemas.microsoft.com/office/powerpoint/2010/main" val="3266243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4294967295"/>
          </p:nvPr>
        </p:nvSpPr>
        <p:spPr>
          <a:xfrm>
            <a:off x="457200" y="1680295"/>
            <a:ext cx="7841707" cy="3950736"/>
          </a:xfrm>
        </p:spPr>
        <p:txBody>
          <a:bodyPr/>
          <a:lstStyle/>
          <a:p>
            <a:pPr indent="0">
              <a:spcBef>
                <a:spcPts val="0"/>
              </a:spcBef>
              <a:defRPr/>
            </a:pPr>
            <a:endParaRPr lang="en-GB" dirty="0" smtClean="0"/>
          </a:p>
          <a:p>
            <a:pPr marL="685800">
              <a:spcBef>
                <a:spcPts val="0"/>
              </a:spcBef>
              <a:defRPr/>
            </a:pPr>
            <a:r>
              <a:rPr lang="en-GB" dirty="0" smtClean="0"/>
              <a:t>Exploring the ‘Competency </a:t>
            </a:r>
            <a:r>
              <a:rPr lang="en-GB" dirty="0"/>
              <a:t>framework for medical </a:t>
            </a:r>
            <a:r>
              <a:rPr lang="en-GB" dirty="0" smtClean="0"/>
              <a:t>	appraisers’:</a:t>
            </a:r>
          </a:p>
          <a:p>
            <a:pPr marL="800100" lvl="1" indent="-342900">
              <a:buFont typeface="Arial" pitchFamily="34" charset="0"/>
              <a:buChar char="•"/>
              <a:defRPr/>
            </a:pPr>
            <a:endParaRPr lang="en-GB" sz="2400" dirty="0" smtClean="0"/>
          </a:p>
          <a:p>
            <a:pPr marL="1200150" lvl="2" indent="-342900">
              <a:buFont typeface="Arial" pitchFamily="34" charset="0"/>
              <a:buChar char="•"/>
              <a:defRPr/>
            </a:pPr>
            <a:r>
              <a:rPr lang="en-GB" dirty="0" smtClean="0"/>
              <a:t>Professional responsibility</a:t>
            </a:r>
          </a:p>
          <a:p>
            <a:pPr marL="1200150" lvl="2" indent="-342900">
              <a:buFont typeface="Arial" pitchFamily="34" charset="0"/>
              <a:buChar char="•"/>
              <a:defRPr/>
            </a:pPr>
            <a:r>
              <a:rPr lang="en-GB" dirty="0" smtClean="0"/>
              <a:t>Knowledge and understanding</a:t>
            </a:r>
          </a:p>
          <a:p>
            <a:pPr marL="1200150" lvl="2" indent="-342900">
              <a:buFont typeface="Arial" pitchFamily="34" charset="0"/>
              <a:buChar char="•"/>
              <a:defRPr/>
            </a:pPr>
            <a:r>
              <a:rPr lang="en-GB" dirty="0" smtClean="0"/>
              <a:t>Professional judgement</a:t>
            </a:r>
          </a:p>
          <a:p>
            <a:pPr marL="1200150" lvl="2" indent="-342900">
              <a:buFont typeface="Arial" pitchFamily="34" charset="0"/>
              <a:buChar char="•"/>
              <a:defRPr/>
            </a:pPr>
            <a:r>
              <a:rPr lang="en-GB" dirty="0" smtClean="0"/>
              <a:t>Communication skills</a:t>
            </a:r>
          </a:p>
          <a:p>
            <a:pPr marL="1200150" lvl="2" indent="-342900">
              <a:buFont typeface="Arial" pitchFamily="34" charset="0"/>
              <a:buChar char="•"/>
              <a:defRPr/>
            </a:pPr>
            <a:r>
              <a:rPr lang="en-GB" dirty="0" smtClean="0"/>
              <a:t>Organisational skills</a:t>
            </a:r>
          </a:p>
          <a:p>
            <a:pPr indent="-360000">
              <a:spcBef>
                <a:spcPts val="0"/>
              </a:spcBef>
              <a:defRPr/>
            </a:pPr>
            <a:endParaRPr lang="en-GB" dirty="0" smtClean="0"/>
          </a:p>
        </p:txBody>
      </p:sp>
      <p:sp>
        <p:nvSpPr>
          <p:cNvPr id="5"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15</a:t>
            </a:fld>
            <a:endParaRPr lang="en-US" dirty="0"/>
          </a:p>
        </p:txBody>
      </p:sp>
      <p:sp>
        <p:nvSpPr>
          <p:cNvPr id="27650"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‘Competency </a:t>
            </a:r>
            <a:r>
              <a:rPr lang="en-GB" dirty="0"/>
              <a:t>framework for medical </a:t>
            </a:r>
            <a:r>
              <a:rPr lang="en-GB" dirty="0" smtClean="0"/>
              <a:t>appraisers’ </a:t>
            </a:r>
          </a:p>
        </p:txBody>
      </p:sp>
    </p:spTree>
    <p:extLst>
      <p:ext uri="{BB962C8B-B14F-4D97-AF65-F5344CB8AC3E}">
        <p14:creationId xmlns:p14="http://schemas.microsoft.com/office/powerpoint/2010/main" val="280038067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
            </a:r>
            <a:br>
              <a:rPr lang="en-GB" dirty="0" smtClean="0">
                <a:cs typeface="Arial" charset="0"/>
              </a:rPr>
            </a:br>
            <a:r>
              <a:rPr lang="en-GB" sz="4000" dirty="0" smtClean="0">
                <a:cs typeface="Arial" charset="0"/>
              </a:rPr>
              <a:t>Summary – reality is complex</a:t>
            </a:r>
          </a:p>
        </p:txBody>
      </p:sp>
      <p:sp>
        <p:nvSpPr>
          <p:cNvPr id="44035" name="Content Placeholder 5"/>
          <p:cNvSpPr>
            <a:spLocks noGrp="1"/>
          </p:cNvSpPr>
          <p:nvPr>
            <p:ph idx="4294967295"/>
          </p:nvPr>
        </p:nvSpPr>
        <p:spPr>
          <a:xfrm>
            <a:off x="539750" y="1800225"/>
            <a:ext cx="8220075" cy="4149725"/>
          </a:xfrm>
        </p:spPr>
        <p:txBody>
          <a:bodyPr/>
          <a:lstStyle/>
          <a:p>
            <a:pPr eaLnBrk="1" hangingPunct="1">
              <a:spcBef>
                <a:spcPct val="0"/>
              </a:spcBef>
              <a:spcAft>
                <a:spcPts val="1200"/>
              </a:spcAft>
              <a:buFontTx/>
              <a:buChar char="•"/>
            </a:pPr>
            <a:r>
              <a:rPr lang="en-GB" dirty="0" smtClean="0">
                <a:cs typeface="Arial" charset="0"/>
              </a:rPr>
              <a:t>In practice, doctors do not conform to stereotypes (unless they are choosing to play a single role)</a:t>
            </a:r>
          </a:p>
          <a:p>
            <a:pPr eaLnBrk="1" hangingPunct="1">
              <a:spcBef>
                <a:spcPct val="0"/>
              </a:spcBef>
              <a:spcAft>
                <a:spcPts val="1200"/>
              </a:spcAft>
              <a:buFontTx/>
              <a:buChar char="•"/>
            </a:pPr>
            <a:r>
              <a:rPr lang="en-GB" dirty="0" smtClean="0">
                <a:cs typeface="Arial" charset="0"/>
              </a:rPr>
              <a:t>Difficult appraisals will usually involve a mixture of some of these attitudes and behaviours</a:t>
            </a:r>
          </a:p>
          <a:p>
            <a:pPr eaLnBrk="1" hangingPunct="1">
              <a:spcBef>
                <a:spcPct val="0"/>
              </a:spcBef>
              <a:spcAft>
                <a:spcPts val="1200"/>
              </a:spcAft>
              <a:buFontTx/>
              <a:buChar char="•"/>
            </a:pPr>
            <a:r>
              <a:rPr lang="en-GB" dirty="0" smtClean="0">
                <a:cs typeface="Arial" charset="0"/>
              </a:rPr>
              <a:t>The high flying doctor may also produce too much meticulously organised paperwork and then reveal that it is all fuelled by alcohol as a stress reliever</a:t>
            </a:r>
          </a:p>
          <a:p>
            <a:pPr eaLnBrk="1" hangingPunct="1">
              <a:spcBef>
                <a:spcPct val="0"/>
              </a:spcBef>
              <a:spcAft>
                <a:spcPts val="1200"/>
              </a:spcAft>
              <a:buFontTx/>
              <a:buChar char="•"/>
            </a:pPr>
            <a:r>
              <a:rPr lang="en-GB" dirty="0" smtClean="0">
                <a:cs typeface="Arial" charset="0"/>
              </a:rPr>
              <a:t>Being an appraiser is a privilege but it is not easy and there are no perfect answers</a:t>
            </a:r>
            <a:endParaRPr lang="en-US" dirty="0" smtClean="0">
              <a:cs typeface="Arial" charset="0"/>
            </a:endParaRP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150</a:t>
            </a:fld>
            <a:endParaRPr lang="en-US" dirty="0"/>
          </a:p>
        </p:txBody>
      </p:sp>
    </p:spTree>
    <p:extLst>
      <p:ext uri="{BB962C8B-B14F-4D97-AF65-F5344CB8AC3E}">
        <p14:creationId xmlns:p14="http://schemas.microsoft.com/office/powerpoint/2010/main" val="171176250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539750" y="612775"/>
            <a:ext cx="8280722" cy="1265011"/>
          </a:xfrm>
        </p:spPr>
        <p:txBody>
          <a:bodyPr anchor="b">
            <a:noAutofit/>
          </a:bodyPr>
          <a:lstStyle/>
          <a:p>
            <a:r>
              <a:rPr lang="en-GB" sz="3200" dirty="0" smtClean="0">
                <a:cs typeface="Arial" charset="0"/>
              </a:rPr>
              <a:t/>
            </a:r>
            <a:br>
              <a:rPr lang="en-GB" sz="3200" dirty="0" smtClean="0">
                <a:cs typeface="Arial" charset="0"/>
              </a:rPr>
            </a:br>
            <a:r>
              <a:rPr lang="en-GB" dirty="0" smtClean="0">
                <a:cs typeface="Arial" charset="0"/>
              </a:rPr>
              <a:t>What potential pitfalls do you recognise for yourself as an appraiser?</a:t>
            </a:r>
          </a:p>
        </p:txBody>
      </p:sp>
      <p:grpSp>
        <p:nvGrpSpPr>
          <p:cNvPr id="2" name="Group 1" descr="Diagram: What potential pitfalls do you recognise for yourself as an appraiser?"/>
          <p:cNvGrpSpPr/>
          <p:nvPr/>
        </p:nvGrpSpPr>
        <p:grpSpPr>
          <a:xfrm>
            <a:off x="213219" y="2070932"/>
            <a:ext cx="8759604" cy="4020891"/>
            <a:chOff x="184942" y="1856704"/>
            <a:chExt cx="8759604" cy="4020891"/>
          </a:xfrm>
        </p:grpSpPr>
        <p:sp>
          <p:nvSpPr>
            <p:cNvPr id="19" name="TextBox 18"/>
            <p:cNvSpPr txBox="1"/>
            <p:nvPr/>
          </p:nvSpPr>
          <p:spPr>
            <a:xfrm>
              <a:off x="5292080" y="1856704"/>
              <a:ext cx="2808312" cy="338554"/>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fontAlgn="auto">
                <a:spcBef>
                  <a:spcPts val="0"/>
                </a:spcBef>
                <a:spcAft>
                  <a:spcPts val="0"/>
                </a:spcAft>
                <a:defRPr/>
              </a:pPr>
              <a:r>
                <a:rPr lang="en-GB" sz="1600" b="1" dirty="0">
                  <a:latin typeface="Arial" pitchFamily="34" charset="0"/>
                  <a:cs typeface="Arial" pitchFamily="34" charset="0"/>
                </a:rPr>
                <a:t>The elder statesman</a:t>
              </a:r>
            </a:p>
          </p:txBody>
        </p:sp>
        <p:sp>
          <p:nvSpPr>
            <p:cNvPr id="21" name="TextBox 20"/>
            <p:cNvSpPr txBox="1"/>
            <p:nvPr/>
          </p:nvSpPr>
          <p:spPr>
            <a:xfrm>
              <a:off x="5580112" y="2506661"/>
              <a:ext cx="2808312" cy="338554"/>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fontAlgn="auto">
                <a:spcBef>
                  <a:spcPts val="0"/>
                </a:spcBef>
                <a:spcAft>
                  <a:spcPts val="0"/>
                </a:spcAft>
                <a:defRPr/>
              </a:pPr>
              <a:r>
                <a:rPr lang="en-GB" sz="1600" b="1" dirty="0">
                  <a:latin typeface="Arial" pitchFamily="34" charset="0"/>
                  <a:cs typeface="Arial" pitchFamily="34" charset="0"/>
                </a:rPr>
                <a:t>The head teacher</a:t>
              </a:r>
            </a:p>
          </p:txBody>
        </p:sp>
        <p:pic>
          <p:nvPicPr>
            <p:cNvPr id="45094" name="Picture 2" descr="&quot;&quot;"/>
            <p:cNvPicPr>
              <a:picLocks noChangeAspect="1" noChangeArrowheads="1"/>
            </p:cNvPicPr>
            <p:nvPr/>
          </p:nvPicPr>
          <p:blipFill>
            <a:blip r:embed="rId3" cstate="print"/>
            <a:srcRect/>
            <a:stretch>
              <a:fillRect/>
            </a:stretch>
          </p:blipFill>
          <p:spPr bwMode="auto">
            <a:xfrm>
              <a:off x="3340100" y="2101850"/>
              <a:ext cx="2182813" cy="2608263"/>
            </a:xfrm>
            <a:prstGeom prst="rect">
              <a:avLst/>
            </a:prstGeom>
            <a:noFill/>
            <a:ln w="9525">
              <a:noFill/>
              <a:miter lim="800000"/>
              <a:headEnd/>
              <a:tailEnd/>
            </a:ln>
          </p:spPr>
        </p:pic>
        <p:sp>
          <p:nvSpPr>
            <p:cNvPr id="30" name="TextBox 29"/>
            <p:cNvSpPr txBox="1"/>
            <p:nvPr/>
          </p:nvSpPr>
          <p:spPr>
            <a:xfrm>
              <a:off x="3151062" y="5539041"/>
              <a:ext cx="2808312" cy="338554"/>
            </a:xfrm>
            <a:prstGeom prst="rect">
              <a:avLst/>
            </a:prstGeom>
            <a:solidFill>
              <a:srgbClr val="FF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fontAlgn="auto">
                <a:spcBef>
                  <a:spcPts val="0"/>
                </a:spcBef>
                <a:spcAft>
                  <a:spcPts val="0"/>
                </a:spcAft>
                <a:defRPr/>
              </a:pPr>
              <a:r>
                <a:rPr lang="en-GB" sz="1600" b="1" dirty="0">
                  <a:solidFill>
                    <a:schemeClr val="bg1"/>
                  </a:solidFill>
                  <a:latin typeface="Arial" pitchFamily="34" charset="0"/>
                  <a:cs typeface="Arial" pitchFamily="34" charset="0"/>
                </a:rPr>
                <a:t>The over-involved/colluder</a:t>
              </a:r>
            </a:p>
          </p:txBody>
        </p:sp>
        <p:sp>
          <p:nvSpPr>
            <p:cNvPr id="31" name="TextBox 30"/>
            <p:cNvSpPr txBox="1"/>
            <p:nvPr/>
          </p:nvSpPr>
          <p:spPr>
            <a:xfrm>
              <a:off x="309016" y="3261280"/>
              <a:ext cx="2808312" cy="338554"/>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fontAlgn="auto">
                <a:spcBef>
                  <a:spcPts val="0"/>
                </a:spcBef>
                <a:spcAft>
                  <a:spcPts val="0"/>
                </a:spcAft>
                <a:defRPr/>
              </a:pPr>
              <a:r>
                <a:rPr lang="en-GB" sz="1600" b="1" dirty="0">
                  <a:latin typeface="Arial" pitchFamily="34" charset="0"/>
                  <a:cs typeface="Arial" pitchFamily="34" charset="0"/>
                </a:rPr>
                <a:t>The judge</a:t>
              </a:r>
            </a:p>
          </p:txBody>
        </p:sp>
        <p:sp>
          <p:nvSpPr>
            <p:cNvPr id="32" name="TextBox 31"/>
            <p:cNvSpPr txBox="1"/>
            <p:nvPr/>
          </p:nvSpPr>
          <p:spPr>
            <a:xfrm>
              <a:off x="6006814" y="3223196"/>
              <a:ext cx="2808312" cy="33855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fontAlgn="auto">
                <a:spcBef>
                  <a:spcPts val="0"/>
                </a:spcBef>
                <a:spcAft>
                  <a:spcPts val="0"/>
                </a:spcAft>
                <a:defRPr/>
              </a:pPr>
              <a:r>
                <a:rPr lang="en-GB" sz="1600" b="1" dirty="0">
                  <a:latin typeface="Arial" pitchFamily="34" charset="0"/>
                  <a:cs typeface="Arial" pitchFamily="34" charset="0"/>
                </a:rPr>
                <a:t>The </a:t>
              </a:r>
              <a:r>
                <a:rPr lang="en-GB" sz="1600" b="1" dirty="0" smtClean="0">
                  <a:latin typeface="Arial" pitchFamily="34" charset="0"/>
                  <a:cs typeface="Arial" pitchFamily="34" charset="0"/>
                </a:rPr>
                <a:t>perfectionist</a:t>
              </a:r>
              <a:endParaRPr lang="en-GB" sz="1600" b="1" dirty="0">
                <a:latin typeface="Arial" pitchFamily="34" charset="0"/>
                <a:cs typeface="Arial" pitchFamily="34" charset="0"/>
              </a:endParaRPr>
            </a:p>
          </p:txBody>
        </p:sp>
        <p:sp>
          <p:nvSpPr>
            <p:cNvPr id="33" name="TextBox 32"/>
            <p:cNvSpPr txBox="1"/>
            <p:nvPr/>
          </p:nvSpPr>
          <p:spPr>
            <a:xfrm>
              <a:off x="6136234" y="4060157"/>
              <a:ext cx="2808312" cy="338554"/>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fontAlgn="auto">
                <a:spcBef>
                  <a:spcPts val="0"/>
                </a:spcBef>
                <a:spcAft>
                  <a:spcPts val="0"/>
                </a:spcAft>
                <a:defRPr/>
              </a:pPr>
              <a:r>
                <a:rPr lang="en-GB" sz="1600" b="1" dirty="0">
                  <a:solidFill>
                    <a:schemeClr val="bg1"/>
                  </a:solidFill>
                  <a:latin typeface="Arial" pitchFamily="34" charset="0"/>
                  <a:cs typeface="Arial" pitchFamily="34" charset="0"/>
                </a:rPr>
                <a:t>The diffident</a:t>
              </a:r>
            </a:p>
          </p:txBody>
        </p:sp>
        <p:sp>
          <p:nvSpPr>
            <p:cNvPr id="34" name="TextBox 33"/>
            <p:cNvSpPr txBox="1"/>
            <p:nvPr/>
          </p:nvSpPr>
          <p:spPr>
            <a:xfrm>
              <a:off x="184942" y="4093826"/>
              <a:ext cx="2808312" cy="338554"/>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fontAlgn="auto">
                <a:spcBef>
                  <a:spcPts val="0"/>
                </a:spcBef>
                <a:spcAft>
                  <a:spcPts val="0"/>
                </a:spcAft>
                <a:defRPr/>
              </a:pPr>
              <a:r>
                <a:rPr lang="en-GB" sz="1600" b="1" dirty="0">
                  <a:solidFill>
                    <a:schemeClr val="bg1"/>
                  </a:solidFill>
                  <a:latin typeface="Arial" pitchFamily="34" charset="0"/>
                  <a:cs typeface="Arial" pitchFamily="34" charset="0"/>
                </a:rPr>
                <a:t>The task oriented</a:t>
              </a:r>
            </a:p>
          </p:txBody>
        </p:sp>
        <p:sp>
          <p:nvSpPr>
            <p:cNvPr id="35" name="TextBox 34"/>
            <p:cNvSpPr txBox="1"/>
            <p:nvPr/>
          </p:nvSpPr>
          <p:spPr>
            <a:xfrm>
              <a:off x="5557892" y="4937637"/>
              <a:ext cx="2808312" cy="338554"/>
            </a:xfrm>
            <a:prstGeom prst="rect">
              <a:avLst/>
            </a:prstGeom>
            <a:solidFill>
              <a:srgbClr val="FF99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fontAlgn="auto">
                <a:spcBef>
                  <a:spcPts val="0"/>
                </a:spcBef>
                <a:spcAft>
                  <a:spcPts val="0"/>
                </a:spcAft>
                <a:defRPr/>
              </a:pPr>
              <a:r>
                <a:rPr lang="en-GB" sz="1600" b="1" dirty="0">
                  <a:latin typeface="Arial" pitchFamily="34" charset="0"/>
                  <a:cs typeface="Arial" pitchFamily="34" charset="0"/>
                </a:rPr>
                <a:t>The money oriented</a:t>
              </a:r>
            </a:p>
          </p:txBody>
        </p:sp>
        <p:sp>
          <p:nvSpPr>
            <p:cNvPr id="36" name="TextBox 35"/>
            <p:cNvSpPr txBox="1"/>
            <p:nvPr/>
          </p:nvSpPr>
          <p:spPr>
            <a:xfrm>
              <a:off x="647155" y="4937637"/>
              <a:ext cx="2808312" cy="338554"/>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fontAlgn="auto">
                <a:spcBef>
                  <a:spcPts val="0"/>
                </a:spcBef>
                <a:spcAft>
                  <a:spcPts val="0"/>
                </a:spcAft>
                <a:defRPr/>
              </a:pPr>
              <a:r>
                <a:rPr lang="en-GB" sz="1600" b="1" dirty="0">
                  <a:solidFill>
                    <a:schemeClr val="bg1"/>
                  </a:solidFill>
                  <a:latin typeface="Arial" pitchFamily="34" charset="0"/>
                  <a:cs typeface="Arial" pitchFamily="34" charset="0"/>
                </a:rPr>
                <a:t>The doctor</a:t>
              </a:r>
            </a:p>
          </p:txBody>
        </p:sp>
        <p:sp>
          <p:nvSpPr>
            <p:cNvPr id="38" name="TextBox 37"/>
            <p:cNvSpPr txBox="1"/>
            <p:nvPr/>
          </p:nvSpPr>
          <p:spPr>
            <a:xfrm>
              <a:off x="981858" y="1856704"/>
              <a:ext cx="2808312" cy="338554"/>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fontAlgn="auto">
                <a:spcBef>
                  <a:spcPts val="0"/>
                </a:spcBef>
                <a:spcAft>
                  <a:spcPts val="0"/>
                </a:spcAft>
                <a:defRPr/>
              </a:pPr>
              <a:r>
                <a:rPr lang="en-GB" sz="1600" b="1" dirty="0">
                  <a:latin typeface="Arial" pitchFamily="34" charset="0"/>
                  <a:cs typeface="Arial" pitchFamily="34" charset="0"/>
                </a:rPr>
                <a:t>The </a:t>
              </a:r>
              <a:r>
                <a:rPr lang="en-GB" sz="1600" b="1" dirty="0" smtClean="0">
                  <a:latin typeface="Arial" pitchFamily="34" charset="0"/>
                  <a:cs typeface="Arial" pitchFamily="34" charset="0"/>
                </a:rPr>
                <a:t>people pleaser</a:t>
              </a:r>
              <a:endParaRPr lang="en-GB" sz="1600" b="1" dirty="0">
                <a:latin typeface="+mn-lt"/>
                <a:cs typeface="+mn-cs"/>
              </a:endParaRPr>
            </a:p>
          </p:txBody>
        </p:sp>
        <p:sp>
          <p:nvSpPr>
            <p:cNvPr id="39" name="TextBox 38"/>
            <p:cNvSpPr txBox="1"/>
            <p:nvPr/>
          </p:nvSpPr>
          <p:spPr>
            <a:xfrm>
              <a:off x="549810" y="2517467"/>
              <a:ext cx="2808312"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fontAlgn="auto">
                <a:spcBef>
                  <a:spcPts val="0"/>
                </a:spcBef>
                <a:spcAft>
                  <a:spcPts val="0"/>
                </a:spcAft>
                <a:defRPr/>
              </a:pPr>
              <a:r>
                <a:rPr lang="en-GB" sz="1600" b="1" dirty="0">
                  <a:solidFill>
                    <a:schemeClr val="bg1"/>
                  </a:solidFill>
                  <a:latin typeface="Arial" pitchFamily="34" charset="0"/>
                  <a:cs typeface="Arial" pitchFamily="34" charset="0"/>
                </a:rPr>
                <a:t>The r</a:t>
              </a:r>
              <a:r>
                <a:rPr lang="en-GB" sz="1600" b="1" dirty="0" smtClean="0">
                  <a:solidFill>
                    <a:schemeClr val="bg1"/>
                  </a:solidFill>
                  <a:latin typeface="Arial" pitchFamily="34" charset="0"/>
                  <a:cs typeface="Arial" pitchFamily="34" charset="0"/>
                </a:rPr>
                <a:t>escuer</a:t>
              </a:r>
              <a:endParaRPr lang="en-GB" sz="1600" b="1" dirty="0">
                <a:solidFill>
                  <a:schemeClr val="bg1"/>
                </a:solidFill>
                <a:latin typeface="Arial" pitchFamily="34" charset="0"/>
                <a:cs typeface="Arial" pitchFamily="34" charset="0"/>
              </a:endParaRPr>
            </a:p>
          </p:txBody>
        </p:sp>
      </p:grpSp>
      <p:sp>
        <p:nvSpPr>
          <p:cNvPr id="20"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151</a:t>
            </a:fld>
            <a:endParaRPr lang="en-US" dirty="0"/>
          </a:p>
        </p:txBody>
      </p:sp>
    </p:spTree>
    <p:extLst>
      <p:ext uri="{BB962C8B-B14F-4D97-AF65-F5344CB8AC3E}">
        <p14:creationId xmlns:p14="http://schemas.microsoft.com/office/powerpoint/2010/main" val="10885729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
            </a:r>
            <a:br>
              <a:rPr lang="en-GB" dirty="0" smtClean="0">
                <a:cs typeface="Arial" charset="0"/>
              </a:rPr>
            </a:br>
            <a:r>
              <a:rPr lang="en-GB" sz="4000" dirty="0" smtClean="0">
                <a:cs typeface="Arial" charset="0"/>
              </a:rPr>
              <a:t>Being self-aware</a:t>
            </a:r>
          </a:p>
        </p:txBody>
      </p:sp>
      <p:sp>
        <p:nvSpPr>
          <p:cNvPr id="46083" name="Content Placeholder 2"/>
          <p:cNvSpPr>
            <a:spLocks noGrp="1"/>
          </p:cNvSpPr>
          <p:nvPr>
            <p:ph idx="4294967295"/>
          </p:nvPr>
        </p:nvSpPr>
        <p:spPr>
          <a:xfrm>
            <a:off x="539750" y="1800225"/>
            <a:ext cx="7931150" cy="4525963"/>
          </a:xfrm>
        </p:spPr>
        <p:txBody>
          <a:bodyPr/>
          <a:lstStyle/>
          <a:p>
            <a:pPr eaLnBrk="1" hangingPunct="1">
              <a:spcBef>
                <a:spcPct val="0"/>
              </a:spcBef>
              <a:spcAft>
                <a:spcPts val="1200"/>
              </a:spcAft>
              <a:buFontTx/>
              <a:buChar char="•"/>
            </a:pPr>
            <a:r>
              <a:rPr lang="en-GB" dirty="0" smtClean="0">
                <a:cs typeface="Arial" charset="0"/>
              </a:rPr>
              <a:t>Acknowledge that personal stumbling blocks exist</a:t>
            </a:r>
          </a:p>
          <a:p>
            <a:pPr eaLnBrk="1" hangingPunct="1">
              <a:spcBef>
                <a:spcPct val="0"/>
              </a:spcBef>
              <a:spcAft>
                <a:spcPts val="1200"/>
              </a:spcAft>
              <a:buFontTx/>
              <a:buChar char="•"/>
            </a:pPr>
            <a:r>
              <a:rPr lang="en-GB" dirty="0" smtClean="0">
                <a:cs typeface="Arial" charset="0"/>
              </a:rPr>
              <a:t>Do not let them get in the way of delivering an effective appraisal</a:t>
            </a:r>
          </a:p>
          <a:p>
            <a:pPr eaLnBrk="1" hangingPunct="1">
              <a:spcBef>
                <a:spcPct val="0"/>
              </a:spcBef>
              <a:spcAft>
                <a:spcPts val="1200"/>
              </a:spcAft>
              <a:buFontTx/>
              <a:buChar char="•"/>
            </a:pPr>
            <a:r>
              <a:rPr lang="en-GB" dirty="0" smtClean="0">
                <a:cs typeface="Arial" charset="0"/>
              </a:rPr>
              <a:t>Rehearse alternative strategies within an appraisal support group or network</a:t>
            </a:r>
          </a:p>
          <a:p>
            <a:pPr eaLnBrk="1" hangingPunct="1">
              <a:spcBef>
                <a:spcPct val="0"/>
              </a:spcBef>
              <a:spcAft>
                <a:spcPts val="1200"/>
              </a:spcAft>
              <a:buFontTx/>
              <a:buChar char="•"/>
            </a:pPr>
            <a:r>
              <a:rPr lang="en-GB" dirty="0" smtClean="0">
                <a:cs typeface="Arial" charset="0"/>
              </a:rPr>
              <a:t>Reflect on and discuss difficult appraisals after they have occurred (in terms of process, not specific content) to gain useful insights</a:t>
            </a:r>
            <a:endParaRPr lang="en-US" dirty="0" smtClean="0">
              <a:cs typeface="Arial" charset="0"/>
            </a:endParaRP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152</a:t>
            </a:fld>
            <a:endParaRPr lang="en-US" dirty="0"/>
          </a:p>
        </p:txBody>
      </p:sp>
    </p:spTree>
    <p:extLst>
      <p:ext uri="{BB962C8B-B14F-4D97-AF65-F5344CB8AC3E}">
        <p14:creationId xmlns:p14="http://schemas.microsoft.com/office/powerpoint/2010/main" val="92742068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
            </a:r>
            <a:br>
              <a:rPr lang="en-GB" dirty="0" smtClean="0">
                <a:cs typeface="Arial" charset="0"/>
              </a:rPr>
            </a:br>
            <a:r>
              <a:rPr lang="en-GB" sz="4000" dirty="0" smtClean="0">
                <a:cs typeface="Arial" charset="0"/>
              </a:rPr>
              <a:t>Before each appraisal</a:t>
            </a:r>
          </a:p>
        </p:txBody>
      </p:sp>
      <p:graphicFrame>
        <p:nvGraphicFramePr>
          <p:cNvPr id="5" name="Content Placeholder 4" descr="Be self-aware: What are my personal pitfalls to beware?&#10;Be doctor aware: What issues of preparation or attitude might I have to challenge here? &#10;If there are no apparent issues, how can I add value to this appraisal?&#10;&#10;&#10;&#10;"/>
          <p:cNvGraphicFramePr>
            <a:graphicFrameLocks noGrp="1"/>
          </p:cNvGraphicFramePr>
          <p:nvPr>
            <p:ph idx="4294967295"/>
            <p:extLst>
              <p:ext uri="{D42A27DB-BD31-4B8C-83A1-F6EECF244321}">
                <p14:modId xmlns:p14="http://schemas.microsoft.com/office/powerpoint/2010/main" val="3423056235"/>
              </p:ext>
            </p:extLst>
          </p:nvPr>
        </p:nvGraphicFramePr>
        <p:xfrm>
          <a:off x="1042988" y="1774209"/>
          <a:ext cx="7131050" cy="3466531"/>
        </p:xfrm>
        <a:graphic>
          <a:graphicData uri="http://schemas.openxmlformats.org/drawingml/2006/table">
            <a:tbl>
              <a:tblPr/>
              <a:tblGrid>
                <a:gridCol w="3565526"/>
                <a:gridCol w="3565524"/>
              </a:tblGrid>
              <a:tr h="99996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rgbClr val="FFFFFF"/>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cs typeface="Arial" charset="0"/>
                        </a:rPr>
                        <a:t>Be self-aware</a:t>
                      </a:r>
                    </a:p>
                  </a:txBody>
                  <a:tcPr marL="91451" marR="91451"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rgbClr val="FFFFFF"/>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cs typeface="Arial" charset="0"/>
                        </a:rPr>
                        <a:t>Be doctor aware</a:t>
                      </a:r>
                    </a:p>
                  </a:txBody>
                  <a:tcPr marL="91451" marR="91451"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665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Arial" charset="0"/>
                          <a:cs typeface="Arial" charset="0"/>
                        </a:rPr>
                        <a:t>What are my personal pitfalls to beware?</a:t>
                      </a:r>
                    </a:p>
                  </a:txBody>
                  <a:tcPr marL="91451" marR="91451"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Arial" charset="0"/>
                          <a:cs typeface="Arial" charset="0"/>
                        </a:rPr>
                        <a:t>What issues of preparation or attitude might I have to challenge here?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rgbClr val="000000"/>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Arial" charset="0"/>
                          <a:cs typeface="Arial" charset="0"/>
                        </a:rPr>
                        <a:t>If there are no apparent issues, how can I add value to this appraisal?</a:t>
                      </a:r>
                    </a:p>
                  </a:txBody>
                  <a:tcPr marL="91451" marR="91451"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153</a:t>
            </a:fld>
            <a:endParaRPr lang="en-US" dirty="0"/>
          </a:p>
        </p:txBody>
      </p:sp>
    </p:spTree>
    <p:extLst>
      <p:ext uri="{BB962C8B-B14F-4D97-AF65-F5344CB8AC3E}">
        <p14:creationId xmlns:p14="http://schemas.microsoft.com/office/powerpoint/2010/main" val="160821722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p:cNvSpPr>
            <a:spLocks noGrp="1"/>
          </p:cNvSpPr>
          <p:nvPr>
            <p:ph type="title" idx="4294967295"/>
          </p:nvPr>
        </p:nvSpPr>
        <p:spPr>
          <a:xfrm>
            <a:off x="539750" y="612775"/>
            <a:ext cx="8097838" cy="1379311"/>
          </a:xfrm>
        </p:spPr>
        <p:txBody>
          <a:bodyPr anchor="b">
            <a:noAutofit/>
          </a:bodyPr>
          <a:lstStyle/>
          <a:p>
            <a:pPr eaLnBrk="1" hangingPunct="1"/>
            <a:r>
              <a:rPr lang="en-GB" dirty="0" smtClean="0">
                <a:cs typeface="Arial" charset="0"/>
              </a:rPr>
              <a:t>Handling unexpected serious concerns arising during the appraisal discussion</a:t>
            </a:r>
          </a:p>
        </p:txBody>
      </p:sp>
      <p:sp>
        <p:nvSpPr>
          <p:cNvPr id="59395" name="Content Placeholder 2"/>
          <p:cNvSpPr>
            <a:spLocks noGrp="1"/>
          </p:cNvSpPr>
          <p:nvPr>
            <p:ph idx="4294967295"/>
          </p:nvPr>
        </p:nvSpPr>
        <p:spPr>
          <a:xfrm>
            <a:off x="539750" y="1800225"/>
            <a:ext cx="8229600" cy="4525963"/>
          </a:xfrm>
        </p:spPr>
        <p:txBody>
          <a:bodyPr/>
          <a:lstStyle/>
          <a:p>
            <a:pPr marL="360363" indent="-360363" eaLnBrk="1" hangingPunct="1">
              <a:buFont typeface="Arial" pitchFamily="34" charset="0"/>
              <a:buNone/>
              <a:defRPr/>
            </a:pPr>
            <a:endParaRPr lang="en-US" b="1" dirty="0" smtClean="0">
              <a:cs typeface="Arial" pitchFamily="34" charset="0"/>
            </a:endParaRPr>
          </a:p>
          <a:p>
            <a:pPr marL="360363" indent="-360363" eaLnBrk="1" hangingPunct="1">
              <a:buFont typeface="Arial" pitchFamily="34" charset="0"/>
              <a:buNone/>
              <a:defRPr/>
            </a:pPr>
            <a:r>
              <a:rPr lang="en-US" b="1" dirty="0" smtClean="0">
                <a:cs typeface="Arial" pitchFamily="34" charset="0"/>
              </a:rPr>
              <a:t>Discussion:</a:t>
            </a:r>
          </a:p>
          <a:p>
            <a:pPr marL="360363" indent="-360363" eaLnBrk="1" hangingPunct="1">
              <a:buFontTx/>
              <a:buChar char="•"/>
              <a:defRPr/>
            </a:pPr>
            <a:r>
              <a:rPr lang="en-US" dirty="0" smtClean="0">
                <a:cs typeface="Arial" pitchFamily="34" charset="0"/>
              </a:rPr>
              <a:t>The requirement to suspend an appraisal discussion because of a serious concern is not new</a:t>
            </a:r>
          </a:p>
          <a:p>
            <a:pPr marL="360363" indent="-360363" eaLnBrk="1" hangingPunct="1">
              <a:buFontTx/>
              <a:buChar char="•"/>
              <a:defRPr/>
            </a:pPr>
            <a:r>
              <a:rPr lang="en-US" dirty="0" smtClean="0">
                <a:cs typeface="Arial" pitchFamily="34" charset="0"/>
              </a:rPr>
              <a:t>It is exceptionally rare for such a serious concern to arise during the appraisal discussion that the appraiser needs to take off the ‘appraiser hat’ and move into other processes</a:t>
            </a:r>
          </a:p>
          <a:p>
            <a:pPr marL="360363" indent="-360363" eaLnBrk="1" hangingPunct="1">
              <a:defRPr/>
            </a:pPr>
            <a:endParaRPr lang="en-US" dirty="0" smtClean="0">
              <a:cs typeface="Arial" pitchFamily="34" charset="0"/>
            </a:endParaRPr>
          </a:p>
          <a:p>
            <a:pPr marL="360363" indent="-360363" eaLnBrk="1" hangingPunct="1">
              <a:defRPr/>
            </a:pPr>
            <a:endParaRPr lang="en-US" sz="2200" dirty="0" smtClean="0">
              <a:cs typeface="Arial" pitchFamily="34" charset="0"/>
            </a:endParaRP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154</a:t>
            </a:fld>
            <a:endParaRPr lang="en-US" dirty="0"/>
          </a:p>
        </p:txBody>
      </p:sp>
    </p:spTree>
    <p:extLst>
      <p:ext uri="{BB962C8B-B14F-4D97-AF65-F5344CB8AC3E}">
        <p14:creationId xmlns:p14="http://schemas.microsoft.com/office/powerpoint/2010/main" val="201152728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lstStyle/>
          <a:p>
            <a:pPr marL="360363" indent="-360363">
              <a:buNone/>
              <a:defRPr/>
            </a:pPr>
            <a:endParaRPr lang="en-US" b="1" dirty="0" smtClean="0">
              <a:cs typeface="Arial" pitchFamily="34" charset="0"/>
            </a:endParaRPr>
          </a:p>
          <a:p>
            <a:pPr marL="360363" indent="-360363">
              <a:buNone/>
              <a:defRPr/>
            </a:pPr>
            <a:r>
              <a:rPr lang="en-US" sz="2800" b="1" dirty="0" smtClean="0">
                <a:cs typeface="Arial" pitchFamily="34" charset="0"/>
              </a:rPr>
              <a:t>Exercise</a:t>
            </a:r>
            <a:r>
              <a:rPr lang="en-US" sz="2800" b="1" dirty="0">
                <a:cs typeface="Arial" pitchFamily="34" charset="0"/>
              </a:rPr>
              <a:t>:</a:t>
            </a:r>
          </a:p>
          <a:p>
            <a:pPr marL="360363" indent="-360363">
              <a:buFontTx/>
              <a:buChar char="•"/>
              <a:defRPr/>
            </a:pPr>
            <a:r>
              <a:rPr lang="en-US" sz="2800" dirty="0">
                <a:cs typeface="Arial" pitchFamily="34" charset="0"/>
              </a:rPr>
              <a:t>A chance to try out different ways of reacting to a doctor who reveals something for the first time during appraisal that raises serious concerns about their conduct, capability, or </a:t>
            </a:r>
            <a:r>
              <a:rPr lang="en-US" sz="2800" dirty="0" smtClean="0">
                <a:cs typeface="Arial" pitchFamily="34" charset="0"/>
              </a:rPr>
              <a:t>health</a:t>
            </a:r>
            <a:endParaRPr lang="en-US" sz="2800" dirty="0">
              <a:cs typeface="Arial" pitchFamily="34" charset="0"/>
            </a:endParaRPr>
          </a:p>
          <a:p>
            <a:endParaRPr lang="en-GB" dirty="0"/>
          </a:p>
        </p:txBody>
      </p:sp>
      <p:sp>
        <p:nvSpPr>
          <p:cNvPr id="3" name="Title 2"/>
          <p:cNvSpPr>
            <a:spLocks noGrp="1"/>
          </p:cNvSpPr>
          <p:nvPr>
            <p:ph type="title" idx="4294967295"/>
          </p:nvPr>
        </p:nvSpPr>
        <p:spPr>
          <a:xfrm>
            <a:off x="457201" y="749912"/>
            <a:ext cx="7356815" cy="667725"/>
          </a:xfrm>
        </p:spPr>
        <p:txBody>
          <a:bodyPr>
            <a:noAutofit/>
          </a:bodyPr>
          <a:lstStyle/>
          <a:p>
            <a:r>
              <a:rPr lang="en-GB" dirty="0" smtClean="0"/>
              <a:t>Handling unexpected serious concerns arising during the appraisal discussion (continued)</a:t>
            </a:r>
            <a:endParaRPr lang="en-GB" dirty="0"/>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155</a:t>
            </a:fld>
            <a:endParaRPr lang="en-US" dirty="0"/>
          </a:p>
        </p:txBody>
      </p:sp>
    </p:spTree>
    <p:extLst>
      <p:ext uri="{BB962C8B-B14F-4D97-AF65-F5344CB8AC3E}">
        <p14:creationId xmlns:p14="http://schemas.microsoft.com/office/powerpoint/2010/main" val="125873128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
            </a:r>
            <a:br>
              <a:rPr lang="en-GB" dirty="0" smtClean="0">
                <a:cs typeface="Arial" charset="0"/>
              </a:rPr>
            </a:br>
            <a:r>
              <a:rPr lang="en-GB" sz="4000" dirty="0" smtClean="0">
                <a:cs typeface="Arial" charset="0"/>
              </a:rPr>
              <a:t>Local processes and specialty specific issues</a:t>
            </a:r>
          </a:p>
        </p:txBody>
      </p:sp>
      <p:sp>
        <p:nvSpPr>
          <p:cNvPr id="49155" name="Content Placeholder 2"/>
          <p:cNvSpPr>
            <a:spLocks noGrp="1"/>
          </p:cNvSpPr>
          <p:nvPr>
            <p:ph idx="4294967295"/>
          </p:nvPr>
        </p:nvSpPr>
        <p:spPr>
          <a:xfrm>
            <a:off x="539750" y="1800225"/>
            <a:ext cx="7962900" cy="4205288"/>
          </a:xfrm>
        </p:spPr>
        <p:txBody>
          <a:bodyPr/>
          <a:lstStyle/>
          <a:p>
            <a:pPr eaLnBrk="1" hangingPunct="1">
              <a:buFontTx/>
              <a:buChar char="•"/>
            </a:pPr>
            <a:r>
              <a:rPr lang="en-GB" dirty="0" smtClean="0">
                <a:cs typeface="Arial" charset="0"/>
              </a:rPr>
              <a:t>Appraisal leadership and support</a:t>
            </a:r>
          </a:p>
          <a:p>
            <a:pPr eaLnBrk="1" hangingPunct="1">
              <a:buFontTx/>
              <a:buChar char="•"/>
            </a:pPr>
            <a:r>
              <a:rPr lang="en-GB" dirty="0" smtClean="0">
                <a:cs typeface="Arial" charset="0"/>
              </a:rPr>
              <a:t>Appraisal policy</a:t>
            </a:r>
          </a:p>
          <a:p>
            <a:pPr eaLnBrk="1" hangingPunct="1">
              <a:buFontTx/>
              <a:buChar char="•"/>
            </a:pPr>
            <a:r>
              <a:rPr lang="en-GB" dirty="0" smtClean="0">
                <a:cs typeface="Arial" charset="0"/>
              </a:rPr>
              <a:t>Occupational health and poor performance procedures</a:t>
            </a:r>
          </a:p>
          <a:p>
            <a:pPr eaLnBrk="1" hangingPunct="1">
              <a:buFontTx/>
              <a:buChar char="•"/>
            </a:pPr>
            <a:r>
              <a:rPr lang="en-GB" dirty="0" smtClean="0">
                <a:cs typeface="Arial" charset="0"/>
              </a:rPr>
              <a:t>Whistle-blowing policies</a:t>
            </a:r>
          </a:p>
          <a:p>
            <a:pPr eaLnBrk="1" hangingPunct="1">
              <a:buFontTx/>
              <a:buChar char="•"/>
            </a:pPr>
            <a:r>
              <a:rPr lang="en-GB" dirty="0" smtClean="0">
                <a:cs typeface="Arial" charset="0"/>
              </a:rPr>
              <a:t>What does your designated body advise?</a:t>
            </a:r>
          </a:p>
          <a:p>
            <a:pPr eaLnBrk="1" hangingPunct="1">
              <a:buFontTx/>
              <a:buChar char="•"/>
            </a:pPr>
            <a:r>
              <a:rPr lang="en-GB" dirty="0" smtClean="0">
                <a:cs typeface="Arial" charset="0"/>
              </a:rPr>
              <a:t>What does your royal college or faculty advise?</a:t>
            </a:r>
          </a:p>
          <a:p>
            <a:pPr eaLnBrk="1" hangingPunct="1">
              <a:buFontTx/>
              <a:buChar char="•"/>
            </a:pPr>
            <a:r>
              <a:rPr lang="en-GB" dirty="0" smtClean="0">
                <a:cs typeface="Arial" charset="0"/>
              </a:rPr>
              <a:t>Are you clear about how this links to the GMC requirements for revalidation?</a:t>
            </a:r>
          </a:p>
          <a:p>
            <a:pPr eaLnBrk="1" hangingPunct="1">
              <a:buFontTx/>
              <a:buChar char="•"/>
            </a:pPr>
            <a:r>
              <a:rPr lang="en-GB" dirty="0" smtClean="0">
                <a:cs typeface="Arial" charset="0"/>
              </a:rPr>
              <a:t>Any other issues?</a:t>
            </a:r>
          </a:p>
          <a:p>
            <a:pPr eaLnBrk="1" hangingPunct="1"/>
            <a:endParaRPr lang="en-GB" dirty="0" smtClean="0">
              <a:cs typeface="Arial" charset="0"/>
            </a:endParaRP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156</a:t>
            </a:fld>
            <a:endParaRPr lang="en-US" dirty="0"/>
          </a:p>
        </p:txBody>
      </p:sp>
    </p:spTree>
    <p:extLst>
      <p:ext uri="{BB962C8B-B14F-4D97-AF65-F5344CB8AC3E}">
        <p14:creationId xmlns:p14="http://schemas.microsoft.com/office/powerpoint/2010/main" val="105702126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
            </a:r>
            <a:br>
              <a:rPr lang="en-GB" dirty="0" smtClean="0">
                <a:cs typeface="Arial" charset="0"/>
              </a:rPr>
            </a:br>
            <a:r>
              <a:rPr lang="en-GB" sz="4000" dirty="0" smtClean="0">
                <a:cs typeface="Arial" charset="0"/>
              </a:rPr>
              <a:t>Questions and answers</a:t>
            </a:r>
          </a:p>
        </p:txBody>
      </p:sp>
      <p:pic>
        <p:nvPicPr>
          <p:cNvPr id="3" name="Content Placeholder 2" descr="Image of a signpost"/>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47664" y="1844824"/>
            <a:ext cx="5827171" cy="3877717"/>
          </a:xfrm>
        </p:spPr>
      </p:pic>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157</a:t>
            </a:fld>
            <a:endParaRPr lang="en-US" dirty="0"/>
          </a:p>
        </p:txBody>
      </p:sp>
    </p:spTree>
    <p:extLst>
      <p:ext uri="{BB962C8B-B14F-4D97-AF65-F5344CB8AC3E}">
        <p14:creationId xmlns:p14="http://schemas.microsoft.com/office/powerpoint/2010/main" val="370499736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idx="4294967295"/>
          </p:nvPr>
        </p:nvSpPr>
        <p:spPr>
          <a:xfrm>
            <a:off x="539750" y="612775"/>
            <a:ext cx="8280400" cy="898525"/>
          </a:xfrm>
        </p:spPr>
        <p:txBody>
          <a:bodyPr anchor="b">
            <a:normAutofit fontScale="90000"/>
          </a:bodyPr>
          <a:lstStyle/>
          <a:p>
            <a:pPr eaLnBrk="1" hangingPunct="1"/>
            <a:r>
              <a:rPr lang="en-GB" dirty="0" smtClean="0">
                <a:cs typeface="Arial" charset="0"/>
              </a:rPr>
              <a:t/>
            </a:r>
            <a:br>
              <a:rPr lang="en-GB" dirty="0" smtClean="0">
                <a:cs typeface="Arial" charset="0"/>
              </a:rPr>
            </a:br>
            <a:r>
              <a:rPr lang="en-GB" sz="4000" dirty="0" smtClean="0">
                <a:cs typeface="Arial" charset="0"/>
              </a:rPr>
              <a:t>Evaluation forms</a:t>
            </a:r>
          </a:p>
        </p:txBody>
      </p:sp>
      <p:sp>
        <p:nvSpPr>
          <p:cNvPr id="52227" name="Content Placeholder 3"/>
          <p:cNvSpPr>
            <a:spLocks noGrp="1"/>
          </p:cNvSpPr>
          <p:nvPr>
            <p:ph idx="4294967295"/>
          </p:nvPr>
        </p:nvSpPr>
        <p:spPr>
          <a:xfrm>
            <a:off x="539750" y="1800225"/>
            <a:ext cx="8220075" cy="4221163"/>
          </a:xfrm>
        </p:spPr>
        <p:txBody>
          <a:bodyPr/>
          <a:lstStyle/>
          <a:p>
            <a:pPr eaLnBrk="1" hangingPunct="1">
              <a:spcAft>
                <a:spcPts val="1200"/>
              </a:spcAft>
              <a:buFontTx/>
              <a:buChar char="•"/>
            </a:pPr>
            <a:r>
              <a:rPr lang="en-GB" dirty="0" smtClean="0">
                <a:cs typeface="Arial" charset="0"/>
              </a:rPr>
              <a:t>We welcome all constructive feedback</a:t>
            </a:r>
          </a:p>
          <a:p>
            <a:pPr eaLnBrk="1" hangingPunct="1">
              <a:spcAft>
                <a:spcPts val="1200"/>
              </a:spcAft>
              <a:buFontTx/>
              <a:buChar char="•"/>
            </a:pPr>
            <a:r>
              <a:rPr lang="en-GB" dirty="0" smtClean="0">
                <a:cs typeface="Arial" charset="0"/>
              </a:rPr>
              <a:t>If anything is unclear and you wish us to get back to you, please put your name and contact details on the form</a:t>
            </a:r>
          </a:p>
          <a:p>
            <a:pPr eaLnBrk="1" hangingPunct="1">
              <a:spcAft>
                <a:spcPts val="1200"/>
              </a:spcAft>
              <a:buFontTx/>
              <a:buChar char="•"/>
            </a:pPr>
            <a:r>
              <a:rPr lang="en-GB" dirty="0" smtClean="0">
                <a:cs typeface="Arial" charset="0"/>
              </a:rPr>
              <a:t>Remember that you need to look again at the self-assessment of competencies and mark whether your confidence has changed as a result of the training today</a:t>
            </a:r>
          </a:p>
          <a:p>
            <a:pPr eaLnBrk="1" hangingPunct="1">
              <a:spcAft>
                <a:spcPts val="1200"/>
              </a:spcAft>
              <a:buFontTx/>
              <a:buChar char="•"/>
            </a:pPr>
            <a:r>
              <a:rPr lang="en-GB" dirty="0" smtClean="0">
                <a:cs typeface="Arial" charset="0"/>
              </a:rPr>
              <a:t>Thank you for your participation</a:t>
            </a:r>
          </a:p>
        </p:txBody>
      </p:sp>
      <p:sp>
        <p:nvSpPr>
          <p:cNvPr id="2" name="Slide Number Placeholder 1"/>
          <p:cNvSpPr>
            <a:spLocks noGrp="1"/>
          </p:cNvSpPr>
          <p:nvPr>
            <p:ph type="sldNum" sz="quarter" idx="4294967295"/>
          </p:nvPr>
        </p:nvSpPr>
        <p:spPr>
          <a:xfrm>
            <a:off x="6747216" y="6375400"/>
            <a:ext cx="2133600" cy="365125"/>
          </a:xfrm>
        </p:spPr>
        <p:txBody>
          <a:bodyPr/>
          <a:lstStyle/>
          <a:p>
            <a:fld id="{BCCF7F38-CB20-4CE2-A303-13EC590AFF5C}" type="slidenum">
              <a:rPr lang="en-US" smtClean="0"/>
              <a:t>158</a:t>
            </a:fld>
            <a:endParaRPr lang="en-US" dirty="0"/>
          </a:p>
        </p:txBody>
      </p:sp>
    </p:spTree>
    <p:extLst>
      <p:ext uri="{BB962C8B-B14F-4D97-AF65-F5344CB8AC3E}">
        <p14:creationId xmlns:p14="http://schemas.microsoft.com/office/powerpoint/2010/main" val="228250223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539750" y="612775"/>
            <a:ext cx="8280400" cy="898525"/>
          </a:xfrm>
        </p:spPr>
        <p:txBody>
          <a:bodyPr anchor="b"/>
          <a:lstStyle/>
          <a:p>
            <a:pPr eaLnBrk="1" hangingPunct="1"/>
            <a:r>
              <a:rPr lang="en-GB" dirty="0" smtClean="0">
                <a:cs typeface="Arial" charset="0"/>
              </a:rPr>
              <a:t>THANK YOU</a:t>
            </a:r>
          </a:p>
        </p:txBody>
      </p:sp>
      <p:sp>
        <p:nvSpPr>
          <p:cNvPr id="53252" name="TextBox 4"/>
          <p:cNvSpPr txBox="1">
            <a:spLocks noChangeArrowheads="1"/>
          </p:cNvSpPr>
          <p:nvPr/>
        </p:nvSpPr>
        <p:spPr bwMode="auto">
          <a:xfrm>
            <a:off x="520886" y="3424534"/>
            <a:ext cx="8064895" cy="646331"/>
          </a:xfrm>
          <a:prstGeom prst="rect">
            <a:avLst/>
          </a:prstGeom>
          <a:noFill/>
          <a:ln w="9525">
            <a:noFill/>
            <a:miter lim="800000"/>
            <a:headEnd/>
            <a:tailEnd/>
          </a:ln>
        </p:spPr>
        <p:txBody>
          <a:bodyPr wrap="square">
            <a:spAutoFit/>
          </a:bodyPr>
          <a:lstStyle/>
          <a:p>
            <a:pPr algn="ctr"/>
            <a:r>
              <a:rPr lang="en-GB" sz="3600" b="1" dirty="0" smtClean="0">
                <a:solidFill>
                  <a:srgbClr val="007DB8"/>
                </a:solidFill>
                <a:ea typeface="ＭＳ Ｐゴシック" pitchFamily="34" charset="-128"/>
              </a:rPr>
              <a:t>Thank you for your hard work</a:t>
            </a:r>
            <a:endParaRPr lang="en-GB" sz="3600" b="1" dirty="0">
              <a:solidFill>
                <a:srgbClr val="007DB8"/>
              </a:solidFill>
              <a:ea typeface="ＭＳ Ｐゴシック" pitchFamily="34" charset="-128"/>
            </a:endParaRPr>
          </a:p>
        </p:txBody>
      </p:sp>
      <p:sp>
        <p:nvSpPr>
          <p:cNvPr id="2" name="Slide Number Placeholder 1"/>
          <p:cNvSpPr>
            <a:spLocks noGrp="1"/>
          </p:cNvSpPr>
          <p:nvPr>
            <p:ph type="sldNum" sz="quarter" idx="4294967295"/>
          </p:nvPr>
        </p:nvSpPr>
        <p:spPr>
          <a:xfrm>
            <a:off x="6747216" y="6375400"/>
            <a:ext cx="2133600" cy="365125"/>
          </a:xfrm>
        </p:spPr>
        <p:txBody>
          <a:bodyPr/>
          <a:lstStyle/>
          <a:p>
            <a:fld id="{BCCF7F38-CB20-4CE2-A303-13EC590AFF5C}" type="slidenum">
              <a:rPr lang="en-US" smtClean="0"/>
              <a:t>159</a:t>
            </a:fld>
            <a:endParaRPr lang="en-US" dirty="0"/>
          </a:p>
        </p:txBody>
      </p:sp>
    </p:spTree>
    <p:extLst>
      <p:ext uri="{BB962C8B-B14F-4D97-AF65-F5344CB8AC3E}">
        <p14:creationId xmlns:p14="http://schemas.microsoft.com/office/powerpoint/2010/main" val="323854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3"/>
          <p:cNvSpPr>
            <a:spLocks noGrp="1"/>
          </p:cNvSpPr>
          <p:nvPr>
            <p:ph idx="4294967295"/>
          </p:nvPr>
        </p:nvSpPr>
        <p:spPr>
          <a:xfrm>
            <a:off x="457200" y="1680294"/>
            <a:ext cx="7841707" cy="4099403"/>
          </a:xfrm>
        </p:spPr>
        <p:txBody>
          <a:bodyPr>
            <a:normAutofit lnSpcReduction="10000"/>
          </a:bodyPr>
          <a:lstStyle/>
          <a:p>
            <a:pPr>
              <a:spcAft>
                <a:spcPts val="600"/>
              </a:spcAft>
            </a:pPr>
            <a:r>
              <a:rPr lang="en-GB" b="1" dirty="0" smtClean="0"/>
              <a:t>Professional judgement </a:t>
            </a:r>
          </a:p>
          <a:p>
            <a:pPr marL="0" indent="0">
              <a:buNone/>
            </a:pPr>
            <a:r>
              <a:rPr lang="en-GB" dirty="0"/>
              <a:t>	</a:t>
            </a:r>
            <a:r>
              <a:rPr lang="en-GB" dirty="0" smtClean="0"/>
              <a:t>The equivalent of the clinical judgements </a:t>
            </a:r>
          </a:p>
          <a:p>
            <a:pPr marL="0" indent="0">
              <a:buNone/>
            </a:pPr>
            <a:r>
              <a:rPr lang="en-GB" dirty="0"/>
              <a:t>	</a:t>
            </a:r>
            <a:r>
              <a:rPr lang="en-GB" dirty="0" smtClean="0"/>
              <a:t>that </a:t>
            </a:r>
            <a:r>
              <a:rPr lang="en-GB" dirty="0"/>
              <a:t>w</a:t>
            </a:r>
            <a:r>
              <a:rPr lang="en-GB" dirty="0" smtClean="0"/>
              <a:t>e are all used to making everyday </a:t>
            </a:r>
          </a:p>
          <a:p>
            <a:pPr marL="0" indent="0">
              <a:buNone/>
            </a:pPr>
            <a:r>
              <a:rPr lang="en-GB" dirty="0"/>
              <a:t>	</a:t>
            </a:r>
            <a:r>
              <a:rPr lang="en-GB" dirty="0" smtClean="0"/>
              <a:t>as clinicians (not a judicial process)</a:t>
            </a:r>
          </a:p>
          <a:p>
            <a:endParaRPr lang="en-GB" dirty="0" smtClean="0"/>
          </a:p>
          <a:p>
            <a:pPr>
              <a:spcBef>
                <a:spcPts val="600"/>
              </a:spcBef>
              <a:spcAft>
                <a:spcPts val="600"/>
              </a:spcAft>
            </a:pPr>
            <a:r>
              <a:rPr lang="en-GB" b="1" dirty="0" smtClean="0"/>
              <a:t>Reflection </a:t>
            </a:r>
          </a:p>
          <a:p>
            <a:pPr marL="0" indent="0">
              <a:buNone/>
            </a:pPr>
            <a:r>
              <a:rPr lang="en-GB" dirty="0" smtClean="0"/>
              <a:t>	“Good Medical Practice requires you to reflect on 	your practice and whether you are working to the 	relevant standards” (</a:t>
            </a:r>
            <a:r>
              <a:rPr lang="en-GB" i="1" dirty="0" smtClean="0"/>
              <a:t>Supporting information for 	appraisal and revalidation</a:t>
            </a:r>
            <a:r>
              <a:rPr lang="en-GB" dirty="0" smtClean="0"/>
              <a:t>, GMC, 2012)</a:t>
            </a:r>
          </a:p>
          <a:p>
            <a:endParaRPr lang="en-GB" dirty="0" smtClean="0"/>
          </a:p>
        </p:txBody>
      </p:sp>
      <p:sp>
        <p:nvSpPr>
          <p:cNvPr id="11"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16</a:t>
            </a:fld>
            <a:endParaRPr lang="en-US" dirty="0"/>
          </a:p>
        </p:txBody>
      </p:sp>
      <p:sp>
        <p:nvSpPr>
          <p:cNvPr id="46082" name="Title 2"/>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Important terms used</a:t>
            </a:r>
          </a:p>
        </p:txBody>
      </p:sp>
      <p:grpSp>
        <p:nvGrpSpPr>
          <p:cNvPr id="2" name="Group 1" descr="Image of a judges wig"/>
          <p:cNvGrpSpPr/>
          <p:nvPr/>
        </p:nvGrpSpPr>
        <p:grpSpPr>
          <a:xfrm>
            <a:off x="7058715" y="2146584"/>
            <a:ext cx="1066800" cy="1231219"/>
            <a:chOff x="7235825" y="1773238"/>
            <a:chExt cx="1428750" cy="1714500"/>
          </a:xfrm>
        </p:grpSpPr>
        <p:pic>
          <p:nvPicPr>
            <p:cNvPr id="41989" name="Picture 54" descr="judge-wig"/>
            <p:cNvPicPr>
              <a:picLocks noChangeAspect="1" noChangeArrowheads="1"/>
            </p:cNvPicPr>
            <p:nvPr/>
          </p:nvPicPr>
          <p:blipFill>
            <a:blip r:embed="rId3" cstate="print"/>
            <a:srcRect/>
            <a:stretch>
              <a:fillRect/>
            </a:stretch>
          </p:blipFill>
          <p:spPr bwMode="auto">
            <a:xfrm>
              <a:off x="7235825" y="1773238"/>
              <a:ext cx="1428750" cy="1714500"/>
            </a:xfrm>
            <a:prstGeom prst="rect">
              <a:avLst/>
            </a:prstGeom>
            <a:noFill/>
            <a:ln w="9525">
              <a:solidFill>
                <a:srgbClr val="0072C6"/>
              </a:solidFill>
              <a:miter lim="800000"/>
              <a:headEnd/>
              <a:tailEnd/>
            </a:ln>
          </p:spPr>
        </p:pic>
        <p:cxnSp>
          <p:nvCxnSpPr>
            <p:cNvPr id="8" name="Straight Connector 7"/>
            <p:cNvCxnSpPr/>
            <p:nvPr/>
          </p:nvCxnSpPr>
          <p:spPr>
            <a:xfrm>
              <a:off x="7235825" y="1773238"/>
              <a:ext cx="1428750" cy="1714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35825" y="1773238"/>
              <a:ext cx="1428750" cy="1714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319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Reflection</a:t>
            </a:r>
            <a:endParaRPr lang="en-GB" dirty="0"/>
          </a:p>
        </p:txBody>
      </p:sp>
      <p:pic>
        <p:nvPicPr>
          <p:cNvPr id="5" name="Content Placeholder 4" descr="Image of an older man with a younger mans reflection in a mirro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63688" y="1916832"/>
            <a:ext cx="5099918" cy="3642799"/>
          </a:xfrm>
        </p:spPr>
      </p:pic>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17</a:t>
            </a:fld>
            <a:endParaRPr lang="en-US" dirty="0"/>
          </a:p>
        </p:txBody>
      </p:sp>
    </p:spTree>
    <p:extLst>
      <p:ext uri="{BB962C8B-B14F-4D97-AF65-F5344CB8AC3E}">
        <p14:creationId xmlns:p14="http://schemas.microsoft.com/office/powerpoint/2010/main" val="1862859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80295"/>
            <a:ext cx="7841707" cy="3950736"/>
          </a:xfrm>
        </p:spPr>
        <p:txBody>
          <a:bodyPr/>
          <a:lstStyle/>
          <a:p>
            <a:r>
              <a:rPr lang="en-GB" dirty="0" smtClean="0"/>
              <a:t>What </a:t>
            </a:r>
            <a:r>
              <a:rPr lang="en-GB" dirty="0"/>
              <a:t>went well?</a:t>
            </a:r>
          </a:p>
          <a:p>
            <a:r>
              <a:rPr lang="en-GB" dirty="0" smtClean="0"/>
              <a:t>What </a:t>
            </a:r>
            <a:r>
              <a:rPr lang="en-GB" dirty="0"/>
              <a:t>could have been done better?</a:t>
            </a:r>
          </a:p>
          <a:p>
            <a:r>
              <a:rPr lang="en-GB" dirty="0" smtClean="0"/>
              <a:t>How </a:t>
            </a:r>
            <a:r>
              <a:rPr lang="en-GB" dirty="0"/>
              <a:t>will this </a:t>
            </a:r>
            <a:r>
              <a:rPr lang="en-GB" dirty="0" smtClean="0"/>
              <a:t>learning/case/experience affect </a:t>
            </a:r>
            <a:r>
              <a:rPr lang="en-GB" dirty="0"/>
              <a:t>me personally and my practice?</a:t>
            </a:r>
          </a:p>
          <a:p>
            <a:r>
              <a:rPr lang="en-GB" dirty="0" smtClean="0"/>
              <a:t>How </a:t>
            </a:r>
            <a:r>
              <a:rPr lang="en-GB" dirty="0"/>
              <a:t>will it improve my patient care and how can I demonstrate that objectively?</a:t>
            </a:r>
          </a:p>
          <a:p>
            <a:r>
              <a:rPr lang="en-GB" dirty="0" smtClean="0"/>
              <a:t>How </a:t>
            </a:r>
            <a:r>
              <a:rPr lang="en-GB" dirty="0"/>
              <a:t>can I </a:t>
            </a:r>
            <a:r>
              <a:rPr lang="en-GB" dirty="0" smtClean="0"/>
              <a:t>share this </a:t>
            </a:r>
            <a:r>
              <a:rPr lang="en-GB" dirty="0"/>
              <a:t>learning </a:t>
            </a:r>
            <a:r>
              <a:rPr lang="en-GB" dirty="0" smtClean="0"/>
              <a:t>with </a:t>
            </a:r>
            <a:r>
              <a:rPr lang="en-GB" dirty="0"/>
              <a:t>my colleagues?</a:t>
            </a:r>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18</a:t>
            </a:fld>
            <a:endParaRPr lang="en-US" dirty="0"/>
          </a:p>
        </p:txBody>
      </p:sp>
      <p:sp>
        <p:nvSpPr>
          <p:cNvPr id="2" name="Title 1"/>
          <p:cNvSpPr>
            <a:spLocks noGrp="1"/>
          </p:cNvSpPr>
          <p:nvPr>
            <p:ph type="title" idx="4294967295"/>
          </p:nvPr>
        </p:nvSpPr>
        <p:spPr>
          <a:xfrm>
            <a:off x="457201" y="749912"/>
            <a:ext cx="7356815" cy="667725"/>
          </a:xfrm>
        </p:spPr>
        <p:txBody>
          <a:bodyPr/>
          <a:lstStyle/>
          <a:p>
            <a:r>
              <a:rPr lang="en-GB" dirty="0" smtClean="0"/>
              <a:t>Questions to prompt reflection</a:t>
            </a:r>
            <a:endParaRPr lang="en-GB" dirty="0"/>
          </a:p>
        </p:txBody>
      </p:sp>
    </p:spTree>
    <p:extLst>
      <p:ext uri="{BB962C8B-B14F-4D97-AF65-F5344CB8AC3E}">
        <p14:creationId xmlns:p14="http://schemas.microsoft.com/office/powerpoint/2010/main" val="3132840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 by proxy</a:t>
            </a:r>
            <a:endParaRPr lang="en-GB" dirty="0"/>
          </a:p>
        </p:txBody>
      </p:sp>
      <p:pic>
        <p:nvPicPr>
          <p:cNvPr id="7" name="Content Placeholder 6" descr="Image of head with cogs inside it and a thought clou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0072" y="1799361"/>
            <a:ext cx="3262529" cy="3426400"/>
          </a:xfrm>
        </p:spPr>
      </p:pic>
      <p:sp>
        <p:nvSpPr>
          <p:cNvPr id="5" name="Slide Number Placeholder 4"/>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19</a:t>
            </a:fld>
            <a:endParaRPr lang="en-US" dirty="0"/>
          </a:p>
        </p:txBody>
      </p:sp>
    </p:spTree>
    <p:extLst>
      <p:ext uri="{BB962C8B-B14F-4D97-AF65-F5344CB8AC3E}">
        <p14:creationId xmlns:p14="http://schemas.microsoft.com/office/powerpoint/2010/main" val="4131782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sz="4000" dirty="0" smtClean="0"/>
              <a:t>Housekeeping</a:t>
            </a:r>
            <a:endParaRPr lang="en-US" sz="4000" dirty="0" smtClean="0"/>
          </a:p>
        </p:txBody>
      </p:sp>
      <p:pic>
        <p:nvPicPr>
          <p:cNvPr id="14340" name="Picture 5" descr="Image of a mobile phone"/>
          <p:cNvPicPr>
            <a:picLocks noGrp="1" noChangeAspect="1" noChangeArrowheads="1"/>
          </p:cNvPicPr>
          <p:nvPr>
            <p:ph idx="4294967295"/>
          </p:nvPr>
        </p:nvPicPr>
        <p:blipFill>
          <a:blip r:embed="rId3" cstate="print"/>
          <a:srcRect/>
          <a:stretch>
            <a:fillRect/>
          </a:stretch>
        </p:blipFill>
        <p:spPr>
          <a:xfrm>
            <a:off x="2771775" y="2011363"/>
            <a:ext cx="3671888" cy="3671887"/>
          </a:xfrm>
        </p:spPr>
      </p:pic>
      <p:sp>
        <p:nvSpPr>
          <p:cNvPr id="6"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2</a:t>
            </a:fld>
            <a:endParaRPr lang="en-US" dirty="0"/>
          </a:p>
        </p:txBody>
      </p:sp>
    </p:spTree>
    <p:extLst>
      <p:ext uri="{BB962C8B-B14F-4D97-AF65-F5344CB8AC3E}">
        <p14:creationId xmlns:p14="http://schemas.microsoft.com/office/powerpoint/2010/main" val="78138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4294967295"/>
          </p:nvPr>
        </p:nvSpPr>
        <p:spPr>
          <a:xfrm>
            <a:off x="457200" y="1680295"/>
            <a:ext cx="7841707" cy="3950736"/>
          </a:xfrm>
        </p:spPr>
        <p:txBody>
          <a:bodyPr>
            <a:normAutofit lnSpcReduction="10000"/>
          </a:bodyPr>
          <a:lstStyle/>
          <a:p>
            <a:pPr marL="685800">
              <a:spcBef>
                <a:spcPts val="0"/>
              </a:spcBef>
              <a:spcAft>
                <a:spcPts val="600"/>
              </a:spcAft>
              <a:defRPr/>
            </a:pPr>
            <a:r>
              <a:rPr lang="en-US" b="1" dirty="0" smtClean="0"/>
              <a:t>Professional judgment relating to the doctor’s: </a:t>
            </a:r>
            <a:endParaRPr lang="en-US" dirty="0"/>
          </a:p>
          <a:p>
            <a:pPr indent="0">
              <a:spcBef>
                <a:spcPts val="0"/>
              </a:spcBef>
              <a:spcAft>
                <a:spcPts val="600"/>
              </a:spcAft>
              <a:defRPr/>
            </a:pPr>
            <a:endParaRPr lang="en-US" dirty="0" smtClean="0"/>
          </a:p>
          <a:p>
            <a:pPr marL="1116013" lvl="1" indent="-350838">
              <a:spcBef>
                <a:spcPts val="0"/>
              </a:spcBef>
              <a:spcAft>
                <a:spcPts val="600"/>
              </a:spcAft>
              <a:buFont typeface="Arial" pitchFamily="34" charset="0"/>
              <a:buChar char="•"/>
              <a:defRPr/>
            </a:pPr>
            <a:r>
              <a:rPr lang="en-US" dirty="0"/>
              <a:t>E</a:t>
            </a:r>
            <a:r>
              <a:rPr lang="en-US" dirty="0" smtClean="0"/>
              <a:t>ngagement</a:t>
            </a:r>
          </a:p>
          <a:p>
            <a:pPr marL="1116013" lvl="1" indent="-350838">
              <a:spcBef>
                <a:spcPts val="0"/>
              </a:spcBef>
              <a:spcAft>
                <a:spcPts val="600"/>
              </a:spcAft>
              <a:buFont typeface="Arial" pitchFamily="34" charset="0"/>
              <a:buChar char="•"/>
              <a:defRPr/>
            </a:pPr>
            <a:r>
              <a:rPr lang="en-US" dirty="0" smtClean="0"/>
              <a:t>Adequate CPD and other SI</a:t>
            </a:r>
          </a:p>
          <a:p>
            <a:pPr marL="1116013" lvl="1" indent="-350838">
              <a:spcBef>
                <a:spcPts val="0"/>
              </a:spcBef>
              <a:spcAft>
                <a:spcPts val="600"/>
              </a:spcAft>
              <a:buFont typeface="Arial" pitchFamily="34" charset="0"/>
              <a:buChar char="•"/>
              <a:defRPr/>
            </a:pPr>
            <a:r>
              <a:rPr lang="en-US" dirty="0" smtClean="0"/>
              <a:t>Scope of practice</a:t>
            </a:r>
          </a:p>
          <a:p>
            <a:pPr marL="1116013" lvl="1" indent="-350838">
              <a:spcBef>
                <a:spcPts val="0"/>
              </a:spcBef>
              <a:spcAft>
                <a:spcPts val="600"/>
              </a:spcAft>
              <a:buFont typeface="Arial" pitchFamily="34" charset="0"/>
              <a:buChar char="•"/>
              <a:defRPr/>
            </a:pPr>
            <a:r>
              <a:rPr lang="en-US" dirty="0" smtClean="0"/>
              <a:t>Reflection and insight</a:t>
            </a:r>
          </a:p>
          <a:p>
            <a:pPr marL="1116013" lvl="1" indent="-350838">
              <a:spcBef>
                <a:spcPts val="0"/>
              </a:spcBef>
              <a:spcAft>
                <a:spcPts val="600"/>
              </a:spcAft>
              <a:buFont typeface="Arial" pitchFamily="34" charset="0"/>
              <a:buChar char="•"/>
              <a:defRPr/>
            </a:pPr>
            <a:r>
              <a:rPr lang="en-US" dirty="0" smtClean="0"/>
              <a:t>PDP progress and new PDP</a:t>
            </a:r>
            <a:endParaRPr lang="en-US" i="1" dirty="0" smtClean="0"/>
          </a:p>
          <a:p>
            <a:pPr marL="1116013" lvl="1" indent="-350838">
              <a:spcBef>
                <a:spcPts val="0"/>
              </a:spcBef>
              <a:spcAft>
                <a:spcPts val="600"/>
              </a:spcAft>
              <a:buFont typeface="Arial" pitchFamily="34" charset="0"/>
              <a:buChar char="•"/>
              <a:defRPr/>
            </a:pPr>
            <a:r>
              <a:rPr lang="en-US" dirty="0" smtClean="0"/>
              <a:t>Progress </a:t>
            </a:r>
            <a:r>
              <a:rPr lang="en-US" dirty="0"/>
              <a:t>towards revalidation </a:t>
            </a:r>
          </a:p>
          <a:p>
            <a:pPr marL="1116013" lvl="1" indent="-350838">
              <a:spcBef>
                <a:spcPts val="0"/>
              </a:spcBef>
              <a:spcAft>
                <a:spcPts val="600"/>
              </a:spcAft>
              <a:buFont typeface="Arial" pitchFamily="34" charset="0"/>
              <a:buChar char="•"/>
              <a:defRPr/>
            </a:pPr>
            <a:r>
              <a:rPr lang="en-US" dirty="0"/>
              <a:t>P</a:t>
            </a:r>
            <a:r>
              <a:rPr lang="en-US" dirty="0" smtClean="0"/>
              <a:t>atient safety issue or emerging concern</a:t>
            </a:r>
            <a:endParaRPr lang="en-US" i="1" dirty="0" smtClean="0"/>
          </a:p>
          <a:p>
            <a:pPr indent="0">
              <a:spcBef>
                <a:spcPts val="0"/>
              </a:spcBef>
              <a:spcAft>
                <a:spcPts val="600"/>
              </a:spcAft>
              <a:defRPr/>
            </a:pPr>
            <a:endParaRPr lang="en-GB" sz="2000" dirty="0" smtClean="0"/>
          </a:p>
        </p:txBody>
      </p:sp>
      <p:sp>
        <p:nvSpPr>
          <p:cNvPr id="5"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20</a:t>
            </a:fld>
            <a:endParaRPr lang="en-US" dirty="0"/>
          </a:p>
        </p:txBody>
      </p:sp>
      <p:sp>
        <p:nvSpPr>
          <p:cNvPr id="47106" name="Title 1"/>
          <p:cNvSpPr>
            <a:spLocks noGrp="1"/>
          </p:cNvSpPr>
          <p:nvPr>
            <p:ph type="title" idx="4294967295"/>
          </p:nvPr>
        </p:nvSpPr>
        <p:spPr>
          <a:xfrm>
            <a:off x="457201" y="749912"/>
            <a:ext cx="7841706"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What might you need to develop?</a:t>
            </a:r>
          </a:p>
        </p:txBody>
      </p:sp>
    </p:spTree>
    <p:extLst>
      <p:ext uri="{BB962C8B-B14F-4D97-AF65-F5344CB8AC3E}">
        <p14:creationId xmlns:p14="http://schemas.microsoft.com/office/powerpoint/2010/main" val="1215133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4294967295"/>
          </p:nvPr>
        </p:nvSpPr>
        <p:spPr>
          <a:xfrm>
            <a:off x="457200" y="1680295"/>
            <a:ext cx="7841707" cy="3950736"/>
          </a:xfrm>
        </p:spPr>
        <p:txBody>
          <a:bodyPr>
            <a:normAutofit fontScale="92500" lnSpcReduction="10000"/>
          </a:bodyPr>
          <a:lstStyle/>
          <a:p>
            <a:pPr marL="358775">
              <a:spcBef>
                <a:spcPts val="0"/>
              </a:spcBef>
              <a:buFont typeface="Arial" pitchFamily="34" charset="0"/>
              <a:buChar char="•"/>
              <a:defRPr/>
            </a:pPr>
            <a:r>
              <a:rPr lang="en-US" b="1" dirty="0" smtClean="0"/>
              <a:t>Professional responsibility: </a:t>
            </a:r>
            <a:r>
              <a:rPr lang="en-US" dirty="0" smtClean="0"/>
              <a:t>to maintain credibility as a medical appraiser</a:t>
            </a:r>
          </a:p>
          <a:p>
            <a:pPr marL="15875" indent="0">
              <a:spcBef>
                <a:spcPts val="0"/>
              </a:spcBef>
              <a:buNone/>
              <a:defRPr/>
            </a:pPr>
            <a:endParaRPr lang="en-GB" dirty="0" smtClean="0"/>
          </a:p>
          <a:p>
            <a:pPr marL="358775">
              <a:spcBef>
                <a:spcPts val="0"/>
              </a:spcBef>
              <a:buFont typeface="Arial" pitchFamily="34" charset="0"/>
              <a:buChar char="•"/>
              <a:defRPr/>
            </a:pPr>
            <a:r>
              <a:rPr lang="en-US" b="1" dirty="0" smtClean="0"/>
              <a:t>Knowledge and understanding: </a:t>
            </a:r>
            <a:r>
              <a:rPr lang="en-US" dirty="0" smtClean="0"/>
              <a:t>of the appraiser role</a:t>
            </a:r>
          </a:p>
          <a:p>
            <a:pPr marL="15875" indent="0">
              <a:spcBef>
                <a:spcPts val="0"/>
              </a:spcBef>
              <a:buNone/>
              <a:defRPr/>
            </a:pPr>
            <a:endParaRPr lang="en-GB" dirty="0" smtClean="0"/>
          </a:p>
          <a:p>
            <a:pPr marL="358775">
              <a:spcBef>
                <a:spcPts val="0"/>
              </a:spcBef>
              <a:buFont typeface="Arial" pitchFamily="34" charset="0"/>
              <a:buChar char="•"/>
              <a:defRPr/>
            </a:pPr>
            <a:r>
              <a:rPr lang="en-US" b="1" dirty="0" smtClean="0"/>
              <a:t>Communication skills: </a:t>
            </a:r>
            <a:r>
              <a:rPr lang="en-US" dirty="0" smtClean="0"/>
              <a:t>to facilitate an effective appraisal discussion, produce good quality outputs and to deal with any issues </a:t>
            </a:r>
          </a:p>
          <a:p>
            <a:pPr marL="15875" indent="0">
              <a:spcBef>
                <a:spcPts val="0"/>
              </a:spcBef>
              <a:buNone/>
              <a:defRPr/>
            </a:pPr>
            <a:endParaRPr lang="en-GB" dirty="0" smtClean="0"/>
          </a:p>
          <a:p>
            <a:pPr marL="358775">
              <a:spcBef>
                <a:spcPts val="0"/>
              </a:spcBef>
              <a:buFont typeface="Arial" pitchFamily="34" charset="0"/>
              <a:buChar char="•"/>
              <a:defRPr/>
            </a:pPr>
            <a:r>
              <a:rPr lang="en-US" b="1" dirty="0" smtClean="0"/>
              <a:t>Organisational skills: </a:t>
            </a:r>
            <a:r>
              <a:rPr lang="en-US" dirty="0" smtClean="0"/>
              <a:t>to ensure the smooth running of the appraisal, including timely responses and sufficient computer skills </a:t>
            </a:r>
            <a:endParaRPr lang="en-GB" dirty="0" smtClean="0"/>
          </a:p>
        </p:txBody>
      </p:sp>
      <p:sp>
        <p:nvSpPr>
          <p:cNvPr id="5"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21</a:t>
            </a:fld>
            <a:endParaRPr lang="en-US" dirty="0"/>
          </a:p>
        </p:txBody>
      </p:sp>
      <p:sp>
        <p:nvSpPr>
          <p:cNvPr id="48130"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sz="4000" dirty="0" smtClean="0"/>
              <a:t>What may need practice?</a:t>
            </a:r>
          </a:p>
        </p:txBody>
      </p:sp>
    </p:spTree>
    <p:extLst>
      <p:ext uri="{BB962C8B-B14F-4D97-AF65-F5344CB8AC3E}">
        <p14:creationId xmlns:p14="http://schemas.microsoft.com/office/powerpoint/2010/main" val="2435639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4294967295"/>
          </p:nvPr>
        </p:nvSpPr>
        <p:spPr>
          <a:xfrm>
            <a:off x="457200" y="1680295"/>
            <a:ext cx="7841707" cy="3950736"/>
          </a:xfrm>
        </p:spPr>
        <p:txBody>
          <a:bodyPr/>
          <a:lstStyle/>
          <a:p>
            <a:pPr marL="358775">
              <a:spcBef>
                <a:spcPts val="0"/>
              </a:spcBef>
              <a:buFont typeface="Arial" pitchFamily="34" charset="0"/>
              <a:buChar char="•"/>
              <a:defRPr/>
            </a:pPr>
            <a:endParaRPr lang="en-GB" sz="2100" dirty="0" smtClean="0"/>
          </a:p>
          <a:p>
            <a:pPr marL="358775">
              <a:spcBef>
                <a:spcPts val="0"/>
              </a:spcBef>
              <a:buFont typeface="Arial" pitchFamily="34" charset="0"/>
              <a:buChar char="•"/>
              <a:defRPr/>
            </a:pPr>
            <a:endParaRPr lang="en-GB" sz="2100" dirty="0"/>
          </a:p>
          <a:p>
            <a:pPr indent="0">
              <a:spcBef>
                <a:spcPts val="0"/>
              </a:spcBef>
              <a:buNone/>
              <a:defRPr/>
            </a:pPr>
            <a:endParaRPr lang="en-GB" dirty="0" smtClean="0"/>
          </a:p>
          <a:p>
            <a:pPr indent="0">
              <a:spcBef>
                <a:spcPts val="0"/>
              </a:spcBef>
              <a:buNone/>
              <a:defRPr/>
            </a:pPr>
            <a:r>
              <a:rPr lang="en-GB" dirty="0" smtClean="0"/>
              <a:t>To assure patients and public, employers and other health care professionals that licensed doctors are up to date and fit to practise</a:t>
            </a:r>
          </a:p>
          <a:p>
            <a:pPr indent="-360000">
              <a:spcBef>
                <a:spcPts val="0"/>
              </a:spcBef>
              <a:defRPr/>
            </a:pPr>
            <a:endParaRPr lang="en-GB" dirty="0" smtClean="0"/>
          </a:p>
          <a:p>
            <a:pPr indent="-360000">
              <a:spcBef>
                <a:spcPts val="0"/>
              </a:spcBef>
              <a:defRPr/>
            </a:pPr>
            <a:endParaRPr lang="en-GB" sz="2000" dirty="0" smtClean="0"/>
          </a:p>
        </p:txBody>
      </p:sp>
      <p:sp>
        <p:nvSpPr>
          <p:cNvPr id="2" name="Slide Number Placeholder 1"/>
          <p:cNvSpPr>
            <a:spLocks noGrp="1"/>
          </p:cNvSpPr>
          <p:nvPr>
            <p:ph type="sldNum" sz="quarter" idx="4294967295"/>
          </p:nvPr>
        </p:nvSpPr>
        <p:spPr>
          <a:xfrm>
            <a:off x="6747216" y="6375400"/>
            <a:ext cx="2133600" cy="365125"/>
          </a:xfrm>
        </p:spPr>
        <p:txBody>
          <a:bodyPr/>
          <a:lstStyle/>
          <a:p>
            <a:fld id="{BCCF7F38-CB20-4CE2-A303-13EC590AFF5C}" type="slidenum">
              <a:rPr lang="en-US" smtClean="0"/>
              <a:t>22</a:t>
            </a:fld>
            <a:endParaRPr lang="en-US" dirty="0"/>
          </a:p>
        </p:txBody>
      </p:sp>
      <p:sp>
        <p:nvSpPr>
          <p:cNvPr id="30722"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sz="4000" smtClean="0"/>
              <a:t>The </a:t>
            </a:r>
            <a:r>
              <a:rPr lang="en-GB" sz="4000" dirty="0" smtClean="0"/>
              <a:t>purpose of revalidation </a:t>
            </a:r>
          </a:p>
        </p:txBody>
      </p:sp>
    </p:spTree>
    <p:extLst>
      <p:ext uri="{BB962C8B-B14F-4D97-AF65-F5344CB8AC3E}">
        <p14:creationId xmlns:p14="http://schemas.microsoft.com/office/powerpoint/2010/main" val="2972736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lstStyle/>
          <a:p>
            <a:endParaRPr lang="en-GB" sz="2800" dirty="0" smtClean="0"/>
          </a:p>
          <a:p>
            <a:endParaRPr lang="en-GB" dirty="0" smtClean="0"/>
          </a:p>
          <a:p>
            <a:r>
              <a:rPr lang="en-GB" dirty="0" smtClean="0"/>
              <a:t>Discuss with your neighbour and then the wider group…</a:t>
            </a:r>
            <a:endParaRPr lang="en-GB" dirty="0"/>
          </a:p>
        </p:txBody>
      </p:sp>
      <p:sp>
        <p:nvSpPr>
          <p:cNvPr id="29698"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dirty="0" smtClean="0"/>
              <a:t/>
            </a:r>
            <a:br>
              <a:rPr lang="en-GB" dirty="0" smtClean="0"/>
            </a:br>
            <a:r>
              <a:rPr lang="en-GB" sz="4000" dirty="0" smtClean="0"/>
              <a:t>What do doctors fear from revalidation?</a:t>
            </a:r>
          </a:p>
        </p:txBody>
      </p:sp>
      <p:sp>
        <p:nvSpPr>
          <p:cNvPr id="5" name="Slide Number Placeholder 1"/>
          <p:cNvSpPr>
            <a:spLocks noGrp="1"/>
          </p:cNvSpPr>
          <p:nvPr>
            <p:ph type="sldNum" sz="quarter" idx="4294967295"/>
          </p:nvPr>
        </p:nvSpPr>
        <p:spPr>
          <a:xfrm>
            <a:off x="6747216" y="6375400"/>
            <a:ext cx="2133600" cy="365125"/>
          </a:xfrm>
        </p:spPr>
        <p:txBody>
          <a:bodyPr/>
          <a:lstStyle/>
          <a:p>
            <a:fld id="{BCCF7F38-CB20-4CE2-A303-13EC590AFF5C}" type="slidenum">
              <a:rPr lang="en-US" smtClean="0"/>
              <a:t>23</a:t>
            </a:fld>
            <a:endParaRPr lang="en-US" dirty="0"/>
          </a:p>
        </p:txBody>
      </p:sp>
    </p:spTree>
    <p:extLst>
      <p:ext uri="{BB962C8B-B14F-4D97-AF65-F5344CB8AC3E}">
        <p14:creationId xmlns:p14="http://schemas.microsoft.com/office/powerpoint/2010/main" val="1559464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4294967295"/>
          </p:nvPr>
        </p:nvSpPr>
        <p:spPr>
          <a:xfrm>
            <a:off x="457200" y="1680295"/>
            <a:ext cx="7841707" cy="3950736"/>
          </a:xfrm>
        </p:spPr>
        <p:txBody>
          <a:bodyPr/>
          <a:lstStyle/>
          <a:p>
            <a:pPr marL="361950" indent="-342900">
              <a:spcBef>
                <a:spcPts val="0"/>
              </a:spcBef>
              <a:buFont typeface="Arial" pitchFamily="34" charset="0"/>
              <a:buChar char="•"/>
              <a:defRPr/>
            </a:pPr>
            <a:endParaRPr lang="en-GB" dirty="0" smtClean="0"/>
          </a:p>
          <a:p>
            <a:pPr marL="361950" indent="-342900">
              <a:spcBef>
                <a:spcPts val="0"/>
              </a:spcBef>
              <a:buFont typeface="Arial" pitchFamily="34" charset="0"/>
              <a:buChar char="•"/>
              <a:defRPr/>
            </a:pPr>
            <a:endParaRPr lang="en-GB" dirty="0" smtClean="0"/>
          </a:p>
          <a:p>
            <a:pPr marL="361950" indent="-342900">
              <a:spcBef>
                <a:spcPts val="0"/>
              </a:spcBef>
              <a:buFont typeface="Arial" pitchFamily="34" charset="0"/>
              <a:buChar char="•"/>
              <a:defRPr/>
            </a:pPr>
            <a:r>
              <a:rPr lang="en-GB" dirty="0" smtClean="0"/>
              <a:t>Doctors collect portfolios of supporting information and reflection</a:t>
            </a:r>
          </a:p>
          <a:p>
            <a:pPr marL="361950" indent="-342900">
              <a:spcBef>
                <a:spcPts val="0"/>
              </a:spcBef>
              <a:buFont typeface="Arial" pitchFamily="34" charset="0"/>
              <a:buChar char="•"/>
              <a:defRPr/>
            </a:pPr>
            <a:r>
              <a:rPr lang="en-GB" dirty="0">
                <a:solidFill>
                  <a:srgbClr val="0070C0"/>
                </a:solidFill>
              </a:rPr>
              <a:t>Appraisers appraise</a:t>
            </a:r>
          </a:p>
          <a:p>
            <a:pPr marL="361950" indent="-342900">
              <a:spcBef>
                <a:spcPts val="0"/>
              </a:spcBef>
              <a:buFont typeface="Arial" pitchFamily="34" charset="0"/>
              <a:buChar char="•"/>
              <a:defRPr/>
            </a:pPr>
            <a:r>
              <a:rPr lang="en-GB" dirty="0" smtClean="0"/>
              <a:t>Responsible officers make recommendations</a:t>
            </a:r>
          </a:p>
          <a:p>
            <a:pPr marL="361950" indent="-342900">
              <a:spcBef>
                <a:spcPts val="0"/>
              </a:spcBef>
              <a:buFont typeface="Arial" pitchFamily="34" charset="0"/>
              <a:buChar char="•"/>
              <a:defRPr/>
            </a:pPr>
            <a:r>
              <a:rPr lang="en-GB" dirty="0" smtClean="0"/>
              <a:t>The GMC revalidates and issues licences to practice</a:t>
            </a:r>
          </a:p>
        </p:txBody>
      </p:sp>
      <p:sp>
        <p:nvSpPr>
          <p:cNvPr id="33794"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Who does what in medical appraisal for revalidation?</a:t>
            </a:r>
          </a:p>
        </p:txBody>
      </p:sp>
      <p:sp>
        <p:nvSpPr>
          <p:cNvPr id="4"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24</a:t>
            </a:fld>
            <a:endParaRPr lang="en-US" dirty="0"/>
          </a:p>
        </p:txBody>
      </p:sp>
    </p:spTree>
    <p:extLst>
      <p:ext uri="{BB962C8B-B14F-4D97-AF65-F5344CB8AC3E}">
        <p14:creationId xmlns:p14="http://schemas.microsoft.com/office/powerpoint/2010/main" val="3964221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4294967295"/>
          </p:nvPr>
        </p:nvSpPr>
        <p:spPr>
          <a:xfrm>
            <a:off x="457200" y="1680295"/>
            <a:ext cx="7841707" cy="4151162"/>
          </a:xfrm>
        </p:spPr>
        <p:txBody>
          <a:bodyPr>
            <a:normAutofit lnSpcReduction="10000"/>
          </a:bodyPr>
          <a:lstStyle/>
          <a:p>
            <a:pPr indent="0">
              <a:spcBef>
                <a:spcPts val="0"/>
              </a:spcBef>
              <a:buNone/>
              <a:defRPr/>
            </a:pPr>
            <a:endParaRPr lang="en-GB" dirty="0"/>
          </a:p>
          <a:p>
            <a:pPr indent="0">
              <a:spcBef>
                <a:spcPts val="0"/>
              </a:spcBef>
              <a:buNone/>
              <a:defRPr/>
            </a:pPr>
            <a:endParaRPr lang="en-GB" dirty="0" smtClean="0"/>
          </a:p>
          <a:p>
            <a:pPr marL="685800">
              <a:spcBef>
                <a:spcPts val="0"/>
              </a:spcBef>
              <a:defRPr/>
            </a:pPr>
            <a:r>
              <a:rPr lang="en-GB" dirty="0" smtClean="0"/>
              <a:t>The responsible officer makes one of the following recommendations </a:t>
            </a:r>
            <a:r>
              <a:rPr lang="en-GB" dirty="0"/>
              <a:t>to the </a:t>
            </a:r>
            <a:r>
              <a:rPr lang="en-GB" dirty="0" smtClean="0"/>
              <a:t>GMC about a doctor with whom there is a prescribed connection based on the triangulation of information from appraisal, clinical governance and any other source:</a:t>
            </a:r>
          </a:p>
          <a:p>
            <a:pPr marL="1101725" lvl="1" indent="-358775">
              <a:buFont typeface="Arial" pitchFamily="34" charset="0"/>
              <a:buChar char="•"/>
              <a:defRPr/>
            </a:pPr>
            <a:endParaRPr lang="en-GB" sz="2400" dirty="0" smtClean="0"/>
          </a:p>
          <a:p>
            <a:pPr marL="1101725" lvl="1" indent="-358775">
              <a:buFont typeface="Arial" pitchFamily="34" charset="0"/>
              <a:buChar char="•"/>
              <a:defRPr/>
            </a:pPr>
            <a:r>
              <a:rPr lang="en-GB" sz="2400" dirty="0" smtClean="0"/>
              <a:t>revalidate</a:t>
            </a:r>
          </a:p>
          <a:p>
            <a:pPr marL="1101725" lvl="1" indent="-358775">
              <a:buFont typeface="Arial" pitchFamily="34" charset="0"/>
              <a:buChar char="•"/>
              <a:defRPr/>
            </a:pPr>
            <a:r>
              <a:rPr lang="en-GB" sz="2400" dirty="0"/>
              <a:t>d</a:t>
            </a:r>
            <a:r>
              <a:rPr lang="en-GB" sz="2400" dirty="0" smtClean="0"/>
              <a:t>efer</a:t>
            </a:r>
          </a:p>
          <a:p>
            <a:pPr marL="1101725" lvl="1" indent="-358775">
              <a:buFont typeface="Arial" pitchFamily="34" charset="0"/>
              <a:buChar char="•"/>
              <a:defRPr/>
            </a:pPr>
            <a:r>
              <a:rPr lang="en-GB" sz="2400" dirty="0"/>
              <a:t>n</a:t>
            </a:r>
            <a:r>
              <a:rPr lang="en-GB" sz="2400" dirty="0" smtClean="0"/>
              <a:t>otification of </a:t>
            </a:r>
            <a:r>
              <a:rPr lang="en-GB" dirty="0" smtClean="0"/>
              <a:t>non-</a:t>
            </a:r>
            <a:r>
              <a:rPr lang="en-GB" sz="2400" dirty="0" smtClean="0"/>
              <a:t>engagement</a:t>
            </a:r>
          </a:p>
          <a:p>
            <a:pPr lvl="1" indent="0">
              <a:defRPr/>
            </a:pPr>
            <a:endParaRPr lang="en-GB" sz="2400" dirty="0" smtClean="0"/>
          </a:p>
        </p:txBody>
      </p:sp>
      <p:sp>
        <p:nvSpPr>
          <p:cNvPr id="35842"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dirty="0" smtClean="0"/>
              <a:t/>
            </a:r>
            <a:br>
              <a:rPr lang="en-GB" dirty="0" smtClean="0"/>
            </a:br>
            <a:r>
              <a:rPr lang="en-GB" sz="4000" dirty="0" smtClean="0"/>
              <a:t>The responsible officer recommendation</a:t>
            </a:r>
          </a:p>
        </p:txBody>
      </p:sp>
      <p:sp>
        <p:nvSpPr>
          <p:cNvPr id="6"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25</a:t>
            </a:fld>
            <a:endParaRPr lang="en-US" dirty="0"/>
          </a:p>
        </p:txBody>
      </p:sp>
    </p:spTree>
    <p:extLst>
      <p:ext uri="{BB962C8B-B14F-4D97-AF65-F5344CB8AC3E}">
        <p14:creationId xmlns:p14="http://schemas.microsoft.com/office/powerpoint/2010/main" val="2633963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dirty="0" smtClean="0"/>
              <a:t/>
            </a:r>
            <a:br>
              <a:rPr lang="en-GB" dirty="0" smtClean="0"/>
            </a:br>
            <a:r>
              <a:rPr lang="en-GB" sz="4000" dirty="0" smtClean="0"/>
              <a:t>The role of the responsible officer</a:t>
            </a:r>
          </a:p>
        </p:txBody>
      </p:sp>
      <p:sp>
        <p:nvSpPr>
          <p:cNvPr id="30723" name="Content Placeholder 2"/>
          <p:cNvSpPr>
            <a:spLocks noGrp="1"/>
          </p:cNvSpPr>
          <p:nvPr>
            <p:ph idx="4294967295"/>
          </p:nvPr>
        </p:nvSpPr>
        <p:spPr>
          <a:xfrm>
            <a:off x="457200" y="1680295"/>
            <a:ext cx="7841707" cy="3950736"/>
          </a:xfrm>
        </p:spPr>
        <p:txBody>
          <a:bodyPr>
            <a:normAutofit lnSpcReduction="10000"/>
          </a:bodyPr>
          <a:lstStyle/>
          <a:p>
            <a:pPr marL="358775">
              <a:buFontTx/>
              <a:buChar char="•"/>
            </a:pPr>
            <a:endParaRPr lang="en-GB" sz="2200" dirty="0" smtClean="0"/>
          </a:p>
          <a:p>
            <a:pPr marL="358775">
              <a:buFontTx/>
              <a:buChar char="•"/>
            </a:pPr>
            <a:r>
              <a:rPr lang="en-GB" dirty="0" smtClean="0"/>
              <a:t>To make a recommendation about a doctor’s fitness to practice to the General Medical Council</a:t>
            </a:r>
          </a:p>
          <a:p>
            <a:pPr marL="358775">
              <a:buFontTx/>
              <a:buChar char="•"/>
            </a:pPr>
            <a:r>
              <a:rPr lang="en-GB" dirty="0" smtClean="0"/>
              <a:t>To be accountable for the quality assurance of the appraisal and clinical governance systems</a:t>
            </a:r>
          </a:p>
          <a:p>
            <a:pPr marL="358775">
              <a:buFontTx/>
              <a:buChar char="•"/>
            </a:pPr>
            <a:r>
              <a:rPr lang="en-GB" dirty="0"/>
              <a:t>To be accountable for the provision of support and remediation where a need is </a:t>
            </a:r>
            <a:r>
              <a:rPr lang="en-GB" dirty="0" smtClean="0"/>
              <a:t>identified</a:t>
            </a:r>
            <a:endParaRPr lang="en-GB" dirty="0"/>
          </a:p>
          <a:p>
            <a:pPr marL="358775">
              <a:buFontTx/>
              <a:buChar char="•"/>
            </a:pPr>
            <a:r>
              <a:rPr lang="en-GB" dirty="0" smtClean="0"/>
              <a:t>To be accountable for the pre-employment checks of fitness to practice, including identity and language checks</a:t>
            </a:r>
          </a:p>
          <a:p>
            <a:pPr indent="0"/>
            <a:endParaRPr lang="en-GB" sz="2200" dirty="0" smtClean="0"/>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26</a:t>
            </a:fld>
            <a:endParaRPr lang="en-US" dirty="0"/>
          </a:p>
        </p:txBody>
      </p:sp>
    </p:spTree>
    <p:extLst>
      <p:ext uri="{BB962C8B-B14F-4D97-AF65-F5344CB8AC3E}">
        <p14:creationId xmlns:p14="http://schemas.microsoft.com/office/powerpoint/2010/main" val="235628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4" end="4"/>
                                            </p:txEl>
                                          </p:spTgt>
                                        </p:tgtEl>
                                        <p:attrNameLst>
                                          <p:attrName>style.visibility</p:attrName>
                                        </p:attrNameLst>
                                      </p:cBhvr>
                                      <p:to>
                                        <p:strVal val="visible"/>
                                      </p:to>
                                    </p:set>
                                    <p:anim calcmode="lin" valueType="num">
                                      <p:cBhvr additive="base">
                                        <p:cTn id="25"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Identifying issues</a:t>
            </a:r>
            <a:endParaRPr lang="en-GB" dirty="0"/>
          </a:p>
        </p:txBody>
      </p:sp>
      <p:sp>
        <p:nvSpPr>
          <p:cNvPr id="3" name="Content Placeholder 2"/>
          <p:cNvSpPr>
            <a:spLocks noGrp="1"/>
          </p:cNvSpPr>
          <p:nvPr>
            <p:ph idx="4294967295"/>
          </p:nvPr>
        </p:nvSpPr>
        <p:spPr>
          <a:xfrm>
            <a:off x="539750" y="1772816"/>
            <a:ext cx="8097838" cy="4318128"/>
          </a:xfrm>
        </p:spPr>
        <p:txBody>
          <a:bodyPr>
            <a:noAutofit/>
          </a:bodyPr>
          <a:lstStyle/>
          <a:p>
            <a:pPr marL="685800">
              <a:lnSpc>
                <a:spcPct val="90000"/>
              </a:lnSpc>
            </a:pPr>
            <a:r>
              <a:rPr lang="en-GB" altLang="en-US" dirty="0"/>
              <a:t>Annual appraisal </a:t>
            </a:r>
            <a:r>
              <a:rPr lang="en-GB" altLang="en-US" dirty="0" smtClean="0"/>
              <a:t>might identify </a:t>
            </a:r>
            <a:r>
              <a:rPr lang="en-GB" altLang="en-US" dirty="0"/>
              <a:t>doctors in difficulty at an early </a:t>
            </a:r>
            <a:r>
              <a:rPr lang="en-GB" altLang="en-US" dirty="0" smtClean="0"/>
              <a:t>stage and allow positive intervention </a:t>
            </a:r>
          </a:p>
          <a:p>
            <a:pPr marL="685800">
              <a:lnSpc>
                <a:spcPct val="90000"/>
              </a:lnSpc>
            </a:pPr>
            <a:r>
              <a:rPr lang="en-GB" altLang="en-US" dirty="0" smtClean="0"/>
              <a:t>Support </a:t>
            </a:r>
            <a:r>
              <a:rPr lang="en-GB" altLang="en-US" dirty="0"/>
              <a:t>can be offered (remediation</a:t>
            </a:r>
            <a:r>
              <a:rPr lang="en-GB" altLang="en-US" dirty="0" smtClean="0"/>
              <a:t>, </a:t>
            </a:r>
            <a:r>
              <a:rPr lang="en-GB" altLang="en-US" dirty="0"/>
              <a:t>occupational health review</a:t>
            </a:r>
            <a:r>
              <a:rPr lang="en-GB" altLang="en-US" dirty="0" smtClean="0"/>
              <a:t>)</a:t>
            </a:r>
          </a:p>
          <a:p>
            <a:pPr marL="685800">
              <a:lnSpc>
                <a:spcPct val="90000"/>
              </a:lnSpc>
            </a:pPr>
            <a:r>
              <a:rPr lang="en-GB" altLang="en-US" dirty="0" smtClean="0"/>
              <a:t>No </a:t>
            </a:r>
            <a:r>
              <a:rPr lang="en-GB" altLang="en-US" dirty="0"/>
              <a:t>doctor should </a:t>
            </a:r>
            <a:r>
              <a:rPr lang="en-GB" altLang="en-US" dirty="0" smtClean="0"/>
              <a:t>have their revalidation recommendation deferred if they have </a:t>
            </a:r>
            <a:r>
              <a:rPr lang="en-GB" altLang="en-US" dirty="0"/>
              <a:t>had satisfactory appraisals and no </a:t>
            </a:r>
            <a:r>
              <a:rPr lang="en-GB" altLang="en-US" dirty="0" smtClean="0"/>
              <a:t>unresolved performance concerns</a:t>
            </a:r>
          </a:p>
          <a:p>
            <a:pPr marL="685800">
              <a:lnSpc>
                <a:spcPct val="90000"/>
              </a:lnSpc>
            </a:pPr>
            <a:r>
              <a:rPr lang="en-GB" altLang="en-US" dirty="0" smtClean="0"/>
              <a:t>Doctors </a:t>
            </a:r>
            <a:r>
              <a:rPr lang="en-GB" altLang="en-US" dirty="0"/>
              <a:t>should be made well aware that they are not progressing satisfactorily towards revalidation and what they need to do to address </a:t>
            </a:r>
            <a:r>
              <a:rPr lang="en-GB" altLang="en-US" dirty="0" smtClean="0"/>
              <a:t>this</a:t>
            </a:r>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27</a:t>
            </a:fld>
            <a:endParaRPr lang="en-US" dirty="0"/>
          </a:p>
        </p:txBody>
      </p:sp>
    </p:spTree>
    <p:extLst>
      <p:ext uri="{BB962C8B-B14F-4D97-AF65-F5344CB8AC3E}">
        <p14:creationId xmlns:p14="http://schemas.microsoft.com/office/powerpoint/2010/main" val="1939195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539750" y="512763"/>
            <a:ext cx="8064500" cy="9001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Medical appraisal: the process</a:t>
            </a:r>
          </a:p>
        </p:txBody>
      </p:sp>
      <p:grpSp>
        <p:nvGrpSpPr>
          <p:cNvPr id="35844" name="Group 60" descr="Medical appraisal the process"/>
          <p:cNvGrpSpPr>
            <a:grpSpLocks/>
          </p:cNvGrpSpPr>
          <p:nvPr/>
        </p:nvGrpSpPr>
        <p:grpSpPr bwMode="auto">
          <a:xfrm>
            <a:off x="733425" y="1514901"/>
            <a:ext cx="7677150" cy="4189863"/>
            <a:chOff x="0" y="0"/>
            <a:chExt cx="7677400" cy="3963495"/>
          </a:xfrm>
        </p:grpSpPr>
        <p:sp>
          <p:nvSpPr>
            <p:cNvPr id="35845" name="Text Box 4"/>
            <p:cNvSpPr txBox="1">
              <a:spLocks noChangeArrowheads="1"/>
            </p:cNvSpPr>
            <p:nvPr/>
          </p:nvSpPr>
          <p:spPr bwMode="auto">
            <a:xfrm>
              <a:off x="5676900" y="647700"/>
              <a:ext cx="1334680" cy="699595"/>
            </a:xfrm>
            <a:prstGeom prst="rect">
              <a:avLst/>
            </a:prstGeom>
            <a:noFill/>
            <a:ln w="6350">
              <a:solidFill>
                <a:schemeClr val="tx1"/>
              </a:solidFill>
              <a:miter lim="800000"/>
              <a:headEnd/>
              <a:tailEnd/>
            </a:ln>
            <a:effectLst/>
          </p:spPr>
          <p:txBody>
            <a:bodyPr/>
            <a:lstStyle/>
            <a:p>
              <a:pPr algn="ctr"/>
              <a:r>
                <a:rPr lang="en-GB" sz="1400" dirty="0">
                  <a:solidFill>
                    <a:srgbClr val="000000"/>
                  </a:solidFill>
                  <a:cs typeface="Times New Roman" pitchFamily="18" charset="0"/>
                </a:rPr>
                <a:t>Personal </a:t>
              </a:r>
              <a:endParaRPr lang="en-GB" sz="1200" dirty="0">
                <a:latin typeface="Times New Roman" pitchFamily="18" charset="0"/>
                <a:cs typeface="Times New Roman" pitchFamily="18" charset="0"/>
              </a:endParaRPr>
            </a:p>
            <a:p>
              <a:pPr algn="ctr"/>
              <a:r>
                <a:rPr lang="en-GB" sz="1400" dirty="0">
                  <a:solidFill>
                    <a:srgbClr val="000000"/>
                  </a:solidFill>
                  <a:cs typeface="Times New Roman" pitchFamily="18" charset="0"/>
                </a:rPr>
                <a:t>development </a:t>
              </a:r>
              <a:endParaRPr lang="en-GB" sz="1200" dirty="0">
                <a:latin typeface="Times New Roman" pitchFamily="18" charset="0"/>
                <a:cs typeface="Times New Roman" pitchFamily="18" charset="0"/>
              </a:endParaRPr>
            </a:p>
            <a:p>
              <a:pPr algn="ctr"/>
              <a:r>
                <a:rPr lang="en-GB" sz="1400" dirty="0">
                  <a:solidFill>
                    <a:srgbClr val="000000"/>
                  </a:solidFill>
                  <a:cs typeface="Times New Roman" pitchFamily="18" charset="0"/>
                </a:rPr>
                <a:t>plan</a:t>
              </a:r>
              <a:endParaRPr lang="en-GB" sz="1200" dirty="0">
                <a:latin typeface="Times New Roman" pitchFamily="18" charset="0"/>
                <a:cs typeface="Times New Roman" pitchFamily="18" charset="0"/>
              </a:endParaRPr>
            </a:p>
          </p:txBody>
        </p:sp>
        <p:sp>
          <p:nvSpPr>
            <p:cNvPr id="35846" name="Text Box 5"/>
            <p:cNvSpPr txBox="1">
              <a:spLocks noChangeArrowheads="1"/>
            </p:cNvSpPr>
            <p:nvPr/>
          </p:nvSpPr>
          <p:spPr bwMode="auto">
            <a:xfrm>
              <a:off x="5676900" y="1651000"/>
              <a:ext cx="1334680" cy="494944"/>
            </a:xfrm>
            <a:prstGeom prst="rect">
              <a:avLst/>
            </a:prstGeom>
            <a:noFill/>
            <a:ln w="6350">
              <a:solidFill>
                <a:schemeClr val="tx1"/>
              </a:solidFill>
              <a:miter lim="800000"/>
              <a:headEnd/>
              <a:tailEnd/>
            </a:ln>
            <a:effectLst/>
          </p:spPr>
          <p:txBody>
            <a:bodyPr/>
            <a:lstStyle/>
            <a:p>
              <a:pPr algn="ctr"/>
              <a:r>
                <a:rPr lang="en-GB" sz="1400" dirty="0">
                  <a:solidFill>
                    <a:srgbClr val="000000"/>
                  </a:solidFill>
                  <a:cs typeface="Times New Roman" pitchFamily="18" charset="0"/>
                </a:rPr>
                <a:t>Summary of appraisal</a:t>
              </a:r>
              <a:endParaRPr lang="en-GB" sz="1200" dirty="0">
                <a:latin typeface="Times New Roman" pitchFamily="18" charset="0"/>
                <a:cs typeface="Times New Roman" pitchFamily="18" charset="0"/>
              </a:endParaRPr>
            </a:p>
          </p:txBody>
        </p:sp>
        <p:cxnSp>
          <p:nvCxnSpPr>
            <p:cNvPr id="35847" name="Line 8"/>
            <p:cNvCxnSpPr>
              <a:cxnSpLocks noChangeShapeType="1"/>
            </p:cNvCxnSpPr>
            <p:nvPr/>
          </p:nvCxnSpPr>
          <p:spPr bwMode="auto">
            <a:xfrm flipV="1">
              <a:off x="2006600" y="2324100"/>
              <a:ext cx="1267946" cy="376400"/>
            </a:xfrm>
            <a:prstGeom prst="line">
              <a:avLst/>
            </a:prstGeom>
            <a:noFill/>
            <a:ln w="19050">
              <a:solidFill>
                <a:schemeClr val="tx1"/>
              </a:solidFill>
              <a:round/>
              <a:headEnd/>
              <a:tailEnd type="triangle" w="med" len="med"/>
            </a:ln>
            <a:effectLst/>
          </p:spPr>
        </p:cxnSp>
        <p:cxnSp>
          <p:nvCxnSpPr>
            <p:cNvPr id="35848" name="Line 9"/>
            <p:cNvCxnSpPr>
              <a:cxnSpLocks noChangeShapeType="1"/>
            </p:cNvCxnSpPr>
            <p:nvPr/>
          </p:nvCxnSpPr>
          <p:spPr bwMode="auto">
            <a:xfrm flipV="1">
              <a:off x="1892300" y="2463800"/>
              <a:ext cx="1379169" cy="1311879"/>
            </a:xfrm>
            <a:prstGeom prst="line">
              <a:avLst/>
            </a:prstGeom>
            <a:noFill/>
            <a:ln w="19050">
              <a:solidFill>
                <a:schemeClr val="tx1"/>
              </a:solidFill>
              <a:round/>
              <a:headEnd/>
              <a:tailEnd type="triangle" w="med" len="med"/>
            </a:ln>
            <a:effectLst/>
          </p:spPr>
        </p:cxnSp>
        <p:sp>
          <p:nvSpPr>
            <p:cNvPr id="35849" name="Text Box 10"/>
            <p:cNvSpPr txBox="1">
              <a:spLocks noChangeArrowheads="1"/>
            </p:cNvSpPr>
            <p:nvPr/>
          </p:nvSpPr>
          <p:spPr bwMode="auto">
            <a:xfrm>
              <a:off x="2108200" y="647700"/>
              <a:ext cx="945953" cy="344235"/>
            </a:xfrm>
            <a:prstGeom prst="rect">
              <a:avLst/>
            </a:prstGeom>
            <a:noFill/>
            <a:ln w="9525">
              <a:solidFill>
                <a:srgbClr val="006600"/>
              </a:solidFill>
              <a:miter lim="800000"/>
              <a:headEnd/>
              <a:tailEnd/>
            </a:ln>
            <a:effectLst/>
          </p:spPr>
          <p:txBody>
            <a:bodyPr/>
            <a:lstStyle/>
            <a:p>
              <a:pPr algn="ctr"/>
              <a:r>
                <a:rPr lang="en-GB" dirty="0">
                  <a:solidFill>
                    <a:srgbClr val="000000"/>
                  </a:solidFill>
                  <a:cs typeface="Times New Roman" pitchFamily="18" charset="0"/>
                </a:rPr>
                <a:t>Inputs</a:t>
              </a:r>
              <a:endParaRPr lang="en-GB" sz="1200" dirty="0">
                <a:latin typeface="Times New Roman" pitchFamily="18" charset="0"/>
                <a:cs typeface="Times New Roman" pitchFamily="18" charset="0"/>
              </a:endParaRPr>
            </a:p>
          </p:txBody>
        </p:sp>
        <p:sp>
          <p:nvSpPr>
            <p:cNvPr id="35850" name="Text Box 11"/>
            <p:cNvSpPr txBox="1">
              <a:spLocks noChangeArrowheads="1"/>
            </p:cNvSpPr>
            <p:nvPr/>
          </p:nvSpPr>
          <p:spPr bwMode="auto">
            <a:xfrm>
              <a:off x="4483100" y="647700"/>
              <a:ext cx="1034932" cy="344235"/>
            </a:xfrm>
            <a:prstGeom prst="rect">
              <a:avLst/>
            </a:prstGeom>
            <a:noFill/>
            <a:ln w="9525">
              <a:solidFill>
                <a:srgbClr val="006600"/>
              </a:solidFill>
              <a:miter lim="800000"/>
              <a:headEnd/>
              <a:tailEnd/>
            </a:ln>
            <a:effectLst/>
          </p:spPr>
          <p:txBody>
            <a:bodyPr/>
            <a:lstStyle/>
            <a:p>
              <a:pPr algn="ctr"/>
              <a:r>
                <a:rPr lang="en-GB" dirty="0">
                  <a:solidFill>
                    <a:srgbClr val="000000"/>
                  </a:solidFill>
                  <a:cs typeface="Times New Roman" pitchFamily="18" charset="0"/>
                </a:rPr>
                <a:t>Outputs</a:t>
              </a:r>
              <a:endParaRPr lang="en-GB" sz="1200" dirty="0">
                <a:latin typeface="Times New Roman" pitchFamily="18" charset="0"/>
                <a:cs typeface="Times New Roman" pitchFamily="18" charset="0"/>
              </a:endParaRPr>
            </a:p>
          </p:txBody>
        </p:sp>
        <p:cxnSp>
          <p:nvCxnSpPr>
            <p:cNvPr id="35851" name="Line 12"/>
            <p:cNvCxnSpPr>
              <a:cxnSpLocks noChangeShapeType="1"/>
            </p:cNvCxnSpPr>
            <p:nvPr/>
          </p:nvCxnSpPr>
          <p:spPr bwMode="auto">
            <a:xfrm flipV="1">
              <a:off x="4343400" y="990600"/>
              <a:ext cx="1267946" cy="1135590"/>
            </a:xfrm>
            <a:prstGeom prst="line">
              <a:avLst/>
            </a:prstGeom>
            <a:noFill/>
            <a:ln w="19050">
              <a:solidFill>
                <a:schemeClr val="tx1"/>
              </a:solidFill>
              <a:round/>
              <a:headEnd/>
              <a:tailEnd type="triangle" w="med" len="med"/>
            </a:ln>
            <a:effectLst/>
          </p:spPr>
        </p:cxnSp>
        <p:cxnSp>
          <p:nvCxnSpPr>
            <p:cNvPr id="35852" name="Line 13"/>
            <p:cNvCxnSpPr>
              <a:cxnSpLocks noChangeShapeType="1"/>
            </p:cNvCxnSpPr>
            <p:nvPr/>
          </p:nvCxnSpPr>
          <p:spPr bwMode="auto">
            <a:xfrm flipV="1">
              <a:off x="4254500" y="1917700"/>
              <a:ext cx="1368047" cy="369261"/>
            </a:xfrm>
            <a:prstGeom prst="line">
              <a:avLst/>
            </a:prstGeom>
            <a:noFill/>
            <a:ln w="19050">
              <a:solidFill>
                <a:schemeClr val="tx1"/>
              </a:solidFill>
              <a:round/>
              <a:headEnd/>
              <a:tailEnd type="triangle" w="med" len="med"/>
            </a:ln>
            <a:effectLst/>
          </p:spPr>
        </p:cxnSp>
        <p:cxnSp>
          <p:nvCxnSpPr>
            <p:cNvPr id="35853" name="Line 14"/>
            <p:cNvCxnSpPr>
              <a:cxnSpLocks noChangeShapeType="1"/>
            </p:cNvCxnSpPr>
            <p:nvPr/>
          </p:nvCxnSpPr>
          <p:spPr bwMode="auto">
            <a:xfrm>
              <a:off x="4165600" y="2324100"/>
              <a:ext cx="1457025" cy="1234579"/>
            </a:xfrm>
            <a:prstGeom prst="line">
              <a:avLst/>
            </a:prstGeom>
            <a:noFill/>
            <a:ln w="19050">
              <a:solidFill>
                <a:schemeClr val="tx1"/>
              </a:solidFill>
              <a:round/>
              <a:headEnd/>
              <a:tailEnd type="triangle" w="med" len="med"/>
            </a:ln>
            <a:effectLst/>
          </p:spPr>
        </p:cxnSp>
        <p:sp>
          <p:nvSpPr>
            <p:cNvPr id="35854" name="Text Box 15"/>
            <p:cNvSpPr txBox="1">
              <a:spLocks noChangeArrowheads="1"/>
            </p:cNvSpPr>
            <p:nvPr/>
          </p:nvSpPr>
          <p:spPr bwMode="auto">
            <a:xfrm>
              <a:off x="7137400" y="647700"/>
              <a:ext cx="540000" cy="3310561"/>
            </a:xfrm>
            <a:prstGeom prst="rect">
              <a:avLst/>
            </a:prstGeom>
            <a:noFill/>
            <a:ln w="9525">
              <a:solidFill>
                <a:schemeClr val="tx1"/>
              </a:solidFill>
              <a:miter lim="800000"/>
              <a:headEnd/>
              <a:tailEnd/>
            </a:ln>
            <a:effectLst/>
          </p:spPr>
          <p:txBody>
            <a:bodyPr vert="eaVert"/>
            <a:lstStyle/>
            <a:p>
              <a:pPr algn="ctr"/>
              <a:r>
                <a:rPr lang="en-GB" sz="2400" dirty="0">
                  <a:solidFill>
                    <a:srgbClr val="000000"/>
                  </a:solidFill>
                  <a:cs typeface="Times New Roman" pitchFamily="18" charset="0"/>
                </a:rPr>
                <a:t>Quality assurance</a:t>
              </a:r>
              <a:endParaRPr lang="en-GB" sz="1200" dirty="0">
                <a:latin typeface="Times New Roman" pitchFamily="18" charset="0"/>
                <a:cs typeface="Times New Roman" pitchFamily="18" charset="0"/>
              </a:endParaRPr>
            </a:p>
          </p:txBody>
        </p:sp>
        <p:sp>
          <p:nvSpPr>
            <p:cNvPr id="35855" name="Text Box 16"/>
            <p:cNvSpPr txBox="1">
              <a:spLocks noChangeArrowheads="1"/>
            </p:cNvSpPr>
            <p:nvPr/>
          </p:nvSpPr>
          <p:spPr bwMode="auto">
            <a:xfrm>
              <a:off x="0" y="647700"/>
              <a:ext cx="540000" cy="3310426"/>
            </a:xfrm>
            <a:prstGeom prst="rect">
              <a:avLst/>
            </a:prstGeom>
            <a:noFill/>
            <a:ln w="9525">
              <a:solidFill>
                <a:schemeClr val="tx1"/>
              </a:solidFill>
              <a:miter lim="800000"/>
              <a:headEnd/>
              <a:tailEnd/>
            </a:ln>
            <a:effectLst/>
          </p:spPr>
          <p:txBody>
            <a:bodyPr vert="eaVert"/>
            <a:lstStyle/>
            <a:p>
              <a:pPr algn="ctr"/>
              <a:r>
                <a:rPr lang="en-GB" sz="2200" dirty="0">
                  <a:solidFill>
                    <a:srgbClr val="000000"/>
                  </a:solidFill>
                  <a:cs typeface="Times New Roman" pitchFamily="18" charset="0"/>
                </a:rPr>
                <a:t>Guidance and training</a:t>
              </a:r>
              <a:endParaRPr lang="en-GB" sz="1200" dirty="0">
                <a:latin typeface="Times New Roman" pitchFamily="18" charset="0"/>
                <a:cs typeface="Times New Roman" pitchFamily="18" charset="0"/>
              </a:endParaRPr>
            </a:p>
          </p:txBody>
        </p:sp>
        <p:sp>
          <p:nvSpPr>
            <p:cNvPr id="35856" name="Text Box 17"/>
            <p:cNvSpPr txBox="1">
              <a:spLocks noChangeArrowheads="1"/>
            </p:cNvSpPr>
            <p:nvPr/>
          </p:nvSpPr>
          <p:spPr bwMode="auto">
            <a:xfrm>
              <a:off x="3302000" y="2641600"/>
              <a:ext cx="1045210" cy="323850"/>
            </a:xfrm>
            <a:prstGeom prst="rect">
              <a:avLst/>
            </a:prstGeom>
            <a:noFill/>
            <a:ln w="19050">
              <a:solidFill>
                <a:srgbClr val="000066"/>
              </a:solidFill>
              <a:miter lim="800000"/>
              <a:headEnd/>
              <a:tailEnd/>
            </a:ln>
            <a:effectLst/>
          </p:spPr>
          <p:txBody>
            <a:bodyPr/>
            <a:lstStyle/>
            <a:p>
              <a:pPr algn="ctr"/>
              <a:r>
                <a:rPr lang="en-GB" sz="1400" dirty="0">
                  <a:solidFill>
                    <a:srgbClr val="000000"/>
                  </a:solidFill>
                  <a:cs typeface="Times New Roman" pitchFamily="18" charset="0"/>
                </a:rPr>
                <a:t>Challenge</a:t>
              </a:r>
              <a:r>
                <a:rPr lang="en-GB" sz="1400" b="1" dirty="0">
                  <a:solidFill>
                    <a:srgbClr val="000000"/>
                  </a:solidFill>
                  <a:cs typeface="Times New Roman" pitchFamily="18" charset="0"/>
                </a:rPr>
                <a:t> </a:t>
              </a:r>
              <a:endParaRPr lang="en-GB" sz="1200" dirty="0">
                <a:latin typeface="Times New Roman" pitchFamily="18" charset="0"/>
                <a:cs typeface="Times New Roman" pitchFamily="18" charset="0"/>
              </a:endParaRPr>
            </a:p>
          </p:txBody>
        </p:sp>
        <p:sp>
          <p:nvSpPr>
            <p:cNvPr id="35857" name="Text Box 18"/>
            <p:cNvSpPr txBox="1">
              <a:spLocks noChangeArrowheads="1"/>
            </p:cNvSpPr>
            <p:nvPr/>
          </p:nvSpPr>
          <p:spPr bwMode="auto">
            <a:xfrm>
              <a:off x="3302000" y="1638300"/>
              <a:ext cx="1045210" cy="324000"/>
            </a:xfrm>
            <a:prstGeom prst="rect">
              <a:avLst/>
            </a:prstGeom>
            <a:noFill/>
            <a:ln w="19050">
              <a:solidFill>
                <a:srgbClr val="000066"/>
              </a:solidFill>
              <a:miter lim="800000"/>
              <a:headEnd/>
              <a:tailEnd/>
            </a:ln>
            <a:effectLst/>
          </p:spPr>
          <p:txBody>
            <a:bodyPr/>
            <a:lstStyle/>
            <a:p>
              <a:pPr algn="ctr"/>
              <a:r>
                <a:rPr lang="en-GB" sz="1400" dirty="0">
                  <a:solidFill>
                    <a:srgbClr val="000000"/>
                  </a:solidFill>
                  <a:cs typeface="Times New Roman" pitchFamily="18" charset="0"/>
                </a:rPr>
                <a:t>Reflection</a:t>
              </a:r>
              <a:endParaRPr lang="en-GB" sz="1200" dirty="0">
                <a:latin typeface="Times New Roman" pitchFamily="18" charset="0"/>
                <a:cs typeface="Times New Roman" pitchFamily="18" charset="0"/>
              </a:endParaRPr>
            </a:p>
          </p:txBody>
        </p:sp>
        <p:sp>
          <p:nvSpPr>
            <p:cNvPr id="35858" name="Rectangle 74"/>
            <p:cNvSpPr>
              <a:spLocks noChangeArrowheads="1"/>
            </p:cNvSpPr>
            <p:nvPr/>
          </p:nvSpPr>
          <p:spPr bwMode="auto">
            <a:xfrm>
              <a:off x="2806700" y="1206500"/>
              <a:ext cx="2002020" cy="1954728"/>
            </a:xfrm>
            <a:prstGeom prst="rect">
              <a:avLst/>
            </a:prstGeom>
            <a:noFill/>
            <a:ln w="9525">
              <a:solidFill>
                <a:schemeClr val="tx1"/>
              </a:solidFill>
              <a:prstDash val="dash"/>
              <a:miter lim="800000"/>
              <a:headEnd/>
              <a:tailEnd/>
            </a:ln>
            <a:effectLst/>
          </p:spPr>
          <p:txBody>
            <a:bodyPr wrap="none" anchor="ctr"/>
            <a:lstStyle/>
            <a:p>
              <a:endParaRPr lang="en-GB" dirty="0"/>
            </a:p>
          </p:txBody>
        </p:sp>
        <p:sp>
          <p:nvSpPr>
            <p:cNvPr id="35859" name="Text Box 22"/>
            <p:cNvSpPr txBox="1">
              <a:spLocks noChangeArrowheads="1"/>
            </p:cNvSpPr>
            <p:nvPr/>
          </p:nvSpPr>
          <p:spPr bwMode="auto">
            <a:xfrm>
              <a:off x="3175000" y="1270000"/>
              <a:ext cx="1335236" cy="335894"/>
            </a:xfrm>
            <a:prstGeom prst="rect">
              <a:avLst/>
            </a:prstGeom>
            <a:noFill/>
            <a:ln w="19050">
              <a:noFill/>
              <a:miter lim="800000"/>
              <a:headEnd/>
              <a:tailEnd/>
            </a:ln>
            <a:effectLst/>
          </p:spPr>
          <p:txBody>
            <a:bodyPr/>
            <a:lstStyle/>
            <a:p>
              <a:r>
                <a:rPr lang="en-GB" sz="1600" dirty="0">
                  <a:solidFill>
                    <a:srgbClr val="000000"/>
                  </a:solidFill>
                  <a:cs typeface="Times New Roman" pitchFamily="18" charset="0"/>
                </a:rPr>
                <a:t>Confidential</a:t>
              </a:r>
              <a:endParaRPr lang="en-GB" sz="1200" dirty="0">
                <a:latin typeface="Times New Roman" pitchFamily="18" charset="0"/>
                <a:cs typeface="Times New Roman" pitchFamily="18" charset="0"/>
              </a:endParaRPr>
            </a:p>
          </p:txBody>
        </p:sp>
        <p:sp>
          <p:nvSpPr>
            <p:cNvPr id="77" name="AutoShape 23"/>
            <p:cNvSpPr>
              <a:spLocks noChangeArrowheads="1"/>
            </p:cNvSpPr>
            <p:nvPr/>
          </p:nvSpPr>
          <p:spPr bwMode="auto">
            <a:xfrm>
              <a:off x="12700" y="0"/>
              <a:ext cx="7621836" cy="492261"/>
            </a:xfrm>
            <a:prstGeom prst="leftRightArrow">
              <a:avLst>
                <a:gd name="adj1" fmla="val 100000"/>
                <a:gd name="adj2" fmla="val 68899"/>
              </a:avLst>
            </a:prstGeom>
            <a:solidFill>
              <a:schemeClr val="bg1"/>
            </a:solidFill>
            <a:ln w="6350">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GB" sz="2200" dirty="0">
                  <a:solidFill>
                    <a:srgbClr val="000000"/>
                  </a:solidFill>
                  <a:latin typeface="+mn-lt"/>
                  <a:ea typeface="Times New Roman"/>
                  <a:cs typeface="Times New Roman"/>
                </a:rPr>
                <a:t>Appraisal covers the whole scope of the doctor’s work</a:t>
              </a:r>
              <a:endParaRPr lang="en-GB" sz="2200" dirty="0">
                <a:latin typeface="+mn-lt"/>
                <a:ea typeface="Times New Roman"/>
                <a:cs typeface="+mn-cs"/>
              </a:endParaRPr>
            </a:p>
          </p:txBody>
        </p:sp>
        <p:sp>
          <p:nvSpPr>
            <p:cNvPr id="35861" name="Text Box 25"/>
            <p:cNvSpPr txBox="1">
              <a:spLocks noChangeArrowheads="1"/>
            </p:cNvSpPr>
            <p:nvPr/>
          </p:nvSpPr>
          <p:spPr bwMode="auto">
            <a:xfrm>
              <a:off x="5676900" y="2463800"/>
              <a:ext cx="1334680" cy="494944"/>
            </a:xfrm>
            <a:prstGeom prst="rect">
              <a:avLst/>
            </a:prstGeom>
            <a:noFill/>
            <a:ln w="6350">
              <a:solidFill>
                <a:schemeClr val="tx1"/>
              </a:solidFill>
              <a:miter lim="800000"/>
              <a:headEnd/>
              <a:tailEnd/>
            </a:ln>
            <a:effectLst/>
          </p:spPr>
          <p:txBody>
            <a:bodyPr/>
            <a:lstStyle/>
            <a:p>
              <a:pPr algn="ctr"/>
              <a:r>
                <a:rPr lang="en-GB" sz="1400" dirty="0">
                  <a:solidFill>
                    <a:srgbClr val="000000"/>
                  </a:solidFill>
                  <a:cs typeface="Times New Roman" pitchFamily="18" charset="0"/>
                </a:rPr>
                <a:t>Appraiser statements</a:t>
              </a:r>
              <a:endParaRPr lang="en-GB" sz="1200" dirty="0">
                <a:latin typeface="Times New Roman" pitchFamily="18" charset="0"/>
                <a:cs typeface="Times New Roman" pitchFamily="18" charset="0"/>
              </a:endParaRPr>
            </a:p>
          </p:txBody>
        </p:sp>
        <p:sp>
          <p:nvSpPr>
            <p:cNvPr id="35862" name="Text Box 26"/>
            <p:cNvSpPr txBox="1">
              <a:spLocks noChangeArrowheads="1"/>
            </p:cNvSpPr>
            <p:nvPr/>
          </p:nvSpPr>
          <p:spPr bwMode="auto">
            <a:xfrm>
              <a:off x="5676900" y="3263900"/>
              <a:ext cx="1334680" cy="699595"/>
            </a:xfrm>
            <a:prstGeom prst="rect">
              <a:avLst/>
            </a:prstGeom>
            <a:noFill/>
            <a:ln w="6350">
              <a:solidFill>
                <a:schemeClr val="tx1"/>
              </a:solidFill>
              <a:miter lim="800000"/>
              <a:headEnd/>
              <a:tailEnd/>
            </a:ln>
            <a:effectLst/>
          </p:spPr>
          <p:txBody>
            <a:bodyPr/>
            <a:lstStyle/>
            <a:p>
              <a:pPr algn="ctr"/>
              <a:r>
                <a:rPr lang="en-GB" sz="1400" dirty="0">
                  <a:solidFill>
                    <a:srgbClr val="000000"/>
                  </a:solidFill>
                  <a:cs typeface="Times New Roman" pitchFamily="18" charset="0"/>
                </a:rPr>
                <a:t>Sign-off by appraiser and doctor </a:t>
              </a:r>
              <a:endParaRPr lang="en-GB" sz="1200" dirty="0">
                <a:latin typeface="Times New Roman" pitchFamily="18" charset="0"/>
                <a:cs typeface="Times New Roman" pitchFamily="18" charset="0"/>
              </a:endParaRPr>
            </a:p>
          </p:txBody>
        </p:sp>
        <p:cxnSp>
          <p:nvCxnSpPr>
            <p:cNvPr id="35863" name="Line 27"/>
            <p:cNvCxnSpPr>
              <a:cxnSpLocks noChangeShapeType="1"/>
            </p:cNvCxnSpPr>
            <p:nvPr/>
          </p:nvCxnSpPr>
          <p:spPr bwMode="auto">
            <a:xfrm>
              <a:off x="4165600" y="2298700"/>
              <a:ext cx="1445903" cy="467138"/>
            </a:xfrm>
            <a:prstGeom prst="line">
              <a:avLst/>
            </a:prstGeom>
            <a:noFill/>
            <a:ln w="19050">
              <a:solidFill>
                <a:schemeClr val="tx1"/>
              </a:solidFill>
              <a:round/>
              <a:headEnd/>
              <a:tailEnd type="triangle" w="med" len="med"/>
            </a:ln>
            <a:effectLst/>
          </p:spPr>
        </p:cxnSp>
        <p:cxnSp>
          <p:nvCxnSpPr>
            <p:cNvPr id="35864" name="Line 31"/>
            <p:cNvCxnSpPr>
              <a:cxnSpLocks noChangeShapeType="1"/>
            </p:cNvCxnSpPr>
            <p:nvPr/>
          </p:nvCxnSpPr>
          <p:spPr bwMode="auto">
            <a:xfrm>
              <a:off x="1892300" y="1765300"/>
              <a:ext cx="1383062" cy="474924"/>
            </a:xfrm>
            <a:prstGeom prst="line">
              <a:avLst/>
            </a:prstGeom>
            <a:noFill/>
            <a:ln w="19050">
              <a:solidFill>
                <a:schemeClr val="tx1"/>
              </a:solidFill>
              <a:round/>
              <a:headEnd/>
              <a:tailEnd type="triangle" w="med" len="med"/>
            </a:ln>
            <a:effectLst/>
          </p:spPr>
        </p:cxnSp>
        <p:cxnSp>
          <p:nvCxnSpPr>
            <p:cNvPr id="35865" name="Line 7"/>
            <p:cNvCxnSpPr>
              <a:cxnSpLocks noChangeShapeType="1"/>
            </p:cNvCxnSpPr>
            <p:nvPr/>
          </p:nvCxnSpPr>
          <p:spPr bwMode="auto">
            <a:xfrm>
              <a:off x="1892300" y="901700"/>
              <a:ext cx="1379169" cy="1223457"/>
            </a:xfrm>
            <a:prstGeom prst="line">
              <a:avLst/>
            </a:prstGeom>
            <a:noFill/>
            <a:ln w="19050">
              <a:solidFill>
                <a:schemeClr val="tx1"/>
              </a:solidFill>
              <a:round/>
              <a:headEnd/>
              <a:tailEnd type="triangle" w="med" len="med"/>
            </a:ln>
            <a:effectLst/>
          </p:spPr>
        </p:cxnSp>
        <p:sp>
          <p:nvSpPr>
            <p:cNvPr id="35866" name="Text Box 6"/>
            <p:cNvSpPr txBox="1">
              <a:spLocks noChangeArrowheads="1"/>
            </p:cNvSpPr>
            <p:nvPr/>
          </p:nvSpPr>
          <p:spPr bwMode="auto">
            <a:xfrm>
              <a:off x="660400" y="1473200"/>
              <a:ext cx="1351363" cy="567239"/>
            </a:xfrm>
            <a:prstGeom prst="rect">
              <a:avLst/>
            </a:prstGeom>
            <a:solidFill>
              <a:schemeClr val="bg1"/>
            </a:solidFill>
            <a:ln w="6350">
              <a:solidFill>
                <a:srgbClr val="000066"/>
              </a:solidFill>
              <a:miter lim="800000"/>
              <a:headEnd/>
              <a:tailEnd/>
            </a:ln>
          </p:spPr>
          <p:txBody>
            <a:bodyPr/>
            <a:lstStyle/>
            <a:p>
              <a:pPr algn="ctr"/>
              <a:r>
                <a:rPr lang="en-GB" sz="1400" dirty="0">
                  <a:solidFill>
                    <a:srgbClr val="000000"/>
                  </a:solidFill>
                  <a:cs typeface="Times New Roman" pitchFamily="18" charset="0"/>
                </a:rPr>
                <a:t>Supporting </a:t>
              </a:r>
              <a:endParaRPr lang="en-GB" sz="1200" dirty="0">
                <a:latin typeface="Times New Roman" pitchFamily="18" charset="0"/>
                <a:cs typeface="Times New Roman" pitchFamily="18" charset="0"/>
              </a:endParaRPr>
            </a:p>
            <a:p>
              <a:pPr algn="ctr"/>
              <a:r>
                <a:rPr lang="en-GB" sz="1400" dirty="0">
                  <a:solidFill>
                    <a:srgbClr val="000000"/>
                  </a:solidFill>
                  <a:cs typeface="Times New Roman" pitchFamily="18" charset="0"/>
                </a:rPr>
                <a:t>information</a:t>
              </a:r>
              <a:endParaRPr lang="en-GB" sz="1200" dirty="0">
                <a:latin typeface="Times New Roman" pitchFamily="18" charset="0"/>
                <a:cs typeface="Times New Roman" pitchFamily="18" charset="0"/>
              </a:endParaRPr>
            </a:p>
          </p:txBody>
        </p:sp>
        <p:sp>
          <p:nvSpPr>
            <p:cNvPr id="35867" name="Text Box 28"/>
            <p:cNvSpPr txBox="1">
              <a:spLocks noChangeArrowheads="1"/>
            </p:cNvSpPr>
            <p:nvPr/>
          </p:nvSpPr>
          <p:spPr bwMode="auto">
            <a:xfrm>
              <a:off x="660400" y="3263900"/>
              <a:ext cx="1334680" cy="699595"/>
            </a:xfrm>
            <a:prstGeom prst="rect">
              <a:avLst/>
            </a:prstGeom>
            <a:solidFill>
              <a:schemeClr val="bg1"/>
            </a:solidFill>
            <a:ln w="6350">
              <a:solidFill>
                <a:schemeClr val="tx1"/>
              </a:solidFill>
              <a:miter lim="800000"/>
              <a:headEnd/>
              <a:tailEnd/>
            </a:ln>
          </p:spPr>
          <p:txBody>
            <a:bodyPr/>
            <a:lstStyle/>
            <a:p>
              <a:pPr algn="ctr"/>
              <a:r>
                <a:rPr lang="en-GB" sz="1400" dirty="0">
                  <a:solidFill>
                    <a:srgbClr val="000000"/>
                  </a:solidFill>
                  <a:cs typeface="Times New Roman" pitchFamily="18" charset="0"/>
                </a:rPr>
                <a:t>Achievements Challenges Aspirations</a:t>
              </a:r>
              <a:endParaRPr lang="en-GB" sz="1200" dirty="0">
                <a:latin typeface="Times New Roman" pitchFamily="18" charset="0"/>
                <a:cs typeface="Times New Roman" pitchFamily="18" charset="0"/>
              </a:endParaRPr>
            </a:p>
          </p:txBody>
        </p:sp>
        <p:sp>
          <p:nvSpPr>
            <p:cNvPr id="35868" name="Text Box 29"/>
            <p:cNvSpPr txBox="1">
              <a:spLocks noChangeArrowheads="1"/>
            </p:cNvSpPr>
            <p:nvPr/>
          </p:nvSpPr>
          <p:spPr bwMode="auto">
            <a:xfrm>
              <a:off x="660400" y="647700"/>
              <a:ext cx="1333629" cy="567502"/>
            </a:xfrm>
            <a:prstGeom prst="rect">
              <a:avLst/>
            </a:prstGeom>
            <a:solidFill>
              <a:schemeClr val="bg1"/>
            </a:solidFill>
            <a:ln w="6350">
              <a:solidFill>
                <a:schemeClr val="tx1"/>
              </a:solidFill>
              <a:miter lim="800000"/>
              <a:headEnd/>
              <a:tailEnd/>
            </a:ln>
          </p:spPr>
          <p:txBody>
            <a:bodyPr/>
            <a:lstStyle/>
            <a:p>
              <a:pPr algn="ctr"/>
              <a:r>
                <a:rPr lang="en-GB" sz="1400" dirty="0">
                  <a:solidFill>
                    <a:srgbClr val="000000"/>
                  </a:solidFill>
                  <a:cs typeface="Times New Roman" pitchFamily="18" charset="0"/>
                </a:rPr>
                <a:t>Scope and nature of work</a:t>
              </a:r>
              <a:endParaRPr lang="en-GB" sz="1200" dirty="0">
                <a:latin typeface="Times New Roman" pitchFamily="18" charset="0"/>
                <a:cs typeface="Times New Roman" pitchFamily="18" charset="0"/>
              </a:endParaRPr>
            </a:p>
          </p:txBody>
        </p:sp>
        <p:sp>
          <p:nvSpPr>
            <p:cNvPr id="35869" name="Text Box 30"/>
            <p:cNvSpPr txBox="1">
              <a:spLocks noChangeArrowheads="1"/>
            </p:cNvSpPr>
            <p:nvPr/>
          </p:nvSpPr>
          <p:spPr bwMode="auto">
            <a:xfrm>
              <a:off x="660400" y="2298700"/>
              <a:ext cx="1334680" cy="699595"/>
            </a:xfrm>
            <a:prstGeom prst="rect">
              <a:avLst/>
            </a:prstGeom>
            <a:solidFill>
              <a:schemeClr val="bg1"/>
            </a:solidFill>
            <a:ln w="6350">
              <a:solidFill>
                <a:schemeClr val="tx1"/>
              </a:solidFill>
              <a:miter lim="800000"/>
              <a:headEnd/>
              <a:tailEnd/>
            </a:ln>
          </p:spPr>
          <p:txBody>
            <a:bodyPr/>
            <a:lstStyle/>
            <a:p>
              <a:pPr algn="ctr"/>
              <a:r>
                <a:rPr lang="en-GB" sz="1400" dirty="0">
                  <a:solidFill>
                    <a:srgbClr val="000000"/>
                  </a:solidFill>
                  <a:cs typeface="Times New Roman" pitchFamily="18" charset="0"/>
                </a:rPr>
                <a:t>Personal development plan review </a:t>
              </a:r>
              <a:endParaRPr lang="en-GB" sz="1200" dirty="0">
                <a:latin typeface="Times New Roman" pitchFamily="18" charset="0"/>
                <a:cs typeface="Times New Roman" pitchFamily="18" charset="0"/>
              </a:endParaRPr>
            </a:p>
          </p:txBody>
        </p:sp>
        <p:sp>
          <p:nvSpPr>
            <p:cNvPr id="35870" name="Text Box 3"/>
            <p:cNvSpPr txBox="1">
              <a:spLocks noChangeArrowheads="1"/>
            </p:cNvSpPr>
            <p:nvPr/>
          </p:nvSpPr>
          <p:spPr bwMode="auto">
            <a:xfrm>
              <a:off x="3302000" y="2044700"/>
              <a:ext cx="1045499" cy="506066"/>
            </a:xfrm>
            <a:prstGeom prst="rect">
              <a:avLst/>
            </a:prstGeom>
            <a:solidFill>
              <a:schemeClr val="bg1"/>
            </a:solidFill>
            <a:ln w="19050">
              <a:solidFill>
                <a:srgbClr val="000066"/>
              </a:solidFill>
              <a:miter lim="800000"/>
              <a:headEnd/>
              <a:tailEnd/>
            </a:ln>
          </p:spPr>
          <p:txBody>
            <a:bodyPr/>
            <a:lstStyle/>
            <a:p>
              <a:pPr algn="ctr"/>
              <a:r>
                <a:rPr lang="en-GB" sz="1400" dirty="0">
                  <a:solidFill>
                    <a:srgbClr val="000000"/>
                  </a:solidFill>
                  <a:cs typeface="Times New Roman" pitchFamily="18" charset="0"/>
                </a:rPr>
                <a:t>Appraisal </a:t>
              </a:r>
              <a:endParaRPr lang="en-GB" sz="1200" dirty="0">
                <a:latin typeface="Times New Roman" pitchFamily="18" charset="0"/>
                <a:cs typeface="Times New Roman" pitchFamily="18" charset="0"/>
              </a:endParaRPr>
            </a:p>
            <a:p>
              <a:pPr algn="ctr"/>
              <a:r>
                <a:rPr lang="en-GB" sz="1400" dirty="0">
                  <a:solidFill>
                    <a:srgbClr val="000000"/>
                  </a:solidFill>
                  <a:cs typeface="Times New Roman" pitchFamily="18" charset="0"/>
                </a:rPr>
                <a:t>discussion</a:t>
              </a:r>
              <a:r>
                <a:rPr lang="en-GB" sz="1400" b="1" dirty="0">
                  <a:solidFill>
                    <a:srgbClr val="000000"/>
                  </a:solidFill>
                  <a:cs typeface="Times New Roman" pitchFamily="18" charset="0"/>
                </a:rPr>
                <a:t> </a:t>
              </a:r>
              <a:endParaRPr lang="en-GB" sz="1200" dirty="0">
                <a:latin typeface="Times New Roman" pitchFamily="18" charset="0"/>
                <a:cs typeface="Times New Roman" pitchFamily="18" charset="0"/>
              </a:endParaRPr>
            </a:p>
          </p:txBody>
        </p:sp>
      </p:grpSp>
      <p:sp>
        <p:nvSpPr>
          <p:cNvPr id="30"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28</a:t>
            </a:fld>
            <a:endParaRPr lang="en-US" dirty="0"/>
          </a:p>
        </p:txBody>
      </p:sp>
    </p:spTree>
    <p:extLst>
      <p:ext uri="{BB962C8B-B14F-4D97-AF65-F5344CB8AC3E}">
        <p14:creationId xmlns:p14="http://schemas.microsoft.com/office/powerpoint/2010/main" val="563260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Example of the Medical Appraisal Guide form"/>
          <p:cNvPicPr>
            <a:picLocks noChangeAspect="1" noChangeArrowheads="1"/>
          </p:cNvPicPr>
          <p:nvPr/>
        </p:nvPicPr>
        <p:blipFill>
          <a:blip r:embed="rId3" cstate="print"/>
          <a:srcRect/>
          <a:stretch>
            <a:fillRect/>
          </a:stretch>
        </p:blipFill>
        <p:spPr bwMode="auto">
          <a:xfrm>
            <a:off x="5724525" y="1574801"/>
            <a:ext cx="2691144" cy="3854450"/>
          </a:xfrm>
          <a:prstGeom prst="rect">
            <a:avLst/>
          </a:prstGeom>
          <a:noFill/>
          <a:ln w="9525">
            <a:solidFill>
              <a:srgbClr val="000000"/>
            </a:solidFill>
            <a:miter lim="800000"/>
            <a:headEnd/>
            <a:tailEnd/>
          </a:ln>
          <a:effectLst>
            <a:outerShdw dist="35921" dir="2700000" algn="ctr" rotWithShape="0">
              <a:srgbClr val="808080"/>
            </a:outerShdw>
          </a:effectLst>
        </p:spPr>
      </p:pic>
      <p:sp>
        <p:nvSpPr>
          <p:cNvPr id="49154"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Medical Appraisal Guide </a:t>
            </a:r>
            <a:br>
              <a:rPr lang="en-GB" dirty="0" smtClean="0"/>
            </a:br>
            <a:r>
              <a:rPr lang="en-GB" dirty="0" smtClean="0"/>
              <a:t>and MAG Model </a:t>
            </a:r>
            <a:r>
              <a:rPr lang="en-GB" dirty="0"/>
              <a:t>A</a:t>
            </a:r>
            <a:r>
              <a:rPr lang="en-GB" dirty="0" smtClean="0"/>
              <a:t>ppraisal </a:t>
            </a:r>
            <a:r>
              <a:rPr lang="en-GB" dirty="0"/>
              <a:t>F</a:t>
            </a:r>
            <a:r>
              <a:rPr lang="en-GB" dirty="0" smtClean="0"/>
              <a:t>orm</a:t>
            </a:r>
          </a:p>
        </p:txBody>
      </p:sp>
      <p:pic>
        <p:nvPicPr>
          <p:cNvPr id="49155" name="Content Placeholder 4" descr="Example of the Medical Appraisal Guide form"/>
          <p:cNvPicPr>
            <a:picLocks noGrp="1" noChangeAspect="1" noChangeArrowheads="1"/>
          </p:cNvPicPr>
          <p:nvPr>
            <p:ph idx="4294967295"/>
          </p:nvPr>
        </p:nvPicPr>
        <p:blipFill>
          <a:blip r:embed="rId4" cstate="print"/>
          <a:srcRect/>
          <a:stretch>
            <a:fillRect/>
          </a:stretch>
        </p:blipFill>
        <p:spPr>
          <a:xfrm>
            <a:off x="267377" y="2057400"/>
            <a:ext cx="2821898" cy="3968750"/>
          </a:xfrm>
          <a:ln w="6350">
            <a:solidFill>
              <a:schemeClr val="tx1"/>
            </a:solidFill>
          </a:ln>
          <a:effectLst>
            <a:outerShdw blurRad="50800" dist="38100" dir="2700000" algn="tl" rotWithShape="0">
              <a:prstClr val="black">
                <a:alpha val="40000"/>
              </a:prstClr>
            </a:outerShdw>
          </a:effectLst>
        </p:spPr>
      </p:pic>
      <p:pic>
        <p:nvPicPr>
          <p:cNvPr id="45061" name="Picture 5" descr="Example of the Medical Appraisal Guide form"/>
          <p:cNvPicPr>
            <a:picLocks noChangeAspect="1" noChangeArrowheads="1"/>
          </p:cNvPicPr>
          <p:nvPr/>
        </p:nvPicPr>
        <p:blipFill>
          <a:blip r:embed="rId5" cstate="print"/>
          <a:srcRect/>
          <a:stretch>
            <a:fillRect/>
          </a:stretch>
        </p:blipFill>
        <p:spPr bwMode="auto">
          <a:xfrm>
            <a:off x="2916238" y="1819275"/>
            <a:ext cx="2774495" cy="3971925"/>
          </a:xfrm>
          <a:prstGeom prst="rect">
            <a:avLst/>
          </a:prstGeom>
          <a:noFill/>
          <a:ln w="9525">
            <a:solidFill>
              <a:srgbClr val="000000"/>
            </a:solidFill>
            <a:miter lim="800000"/>
            <a:headEnd/>
            <a:tailEnd/>
          </a:ln>
          <a:effectLst>
            <a:outerShdw dist="35921" dir="2700000" algn="ctr" rotWithShape="0">
              <a:srgbClr val="808080"/>
            </a:outerShdw>
          </a:effectLst>
        </p:spPr>
      </p:pic>
      <p:sp>
        <p:nvSpPr>
          <p:cNvPr id="7"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29</a:t>
            </a:fld>
            <a:endParaRPr lang="en-US" dirty="0"/>
          </a:p>
        </p:txBody>
      </p:sp>
    </p:spTree>
    <p:extLst>
      <p:ext uri="{BB962C8B-B14F-4D97-AF65-F5344CB8AC3E}">
        <p14:creationId xmlns:p14="http://schemas.microsoft.com/office/powerpoint/2010/main" val="2123727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80295"/>
            <a:ext cx="7841707" cy="3950736"/>
          </a:xfrm>
        </p:spPr>
        <p:txBody>
          <a:bodyPr>
            <a:normAutofit/>
          </a:bodyPr>
          <a:lstStyle/>
          <a:p>
            <a:pPr>
              <a:buFontTx/>
              <a:buChar char="•"/>
            </a:pPr>
            <a:endParaRPr lang="en-GB" dirty="0" smtClean="0"/>
          </a:p>
          <a:p>
            <a:pPr>
              <a:buFontTx/>
              <a:buChar char="•"/>
            </a:pPr>
            <a:r>
              <a:rPr lang="en-GB" dirty="0" smtClean="0"/>
              <a:t>Confidentiality</a:t>
            </a:r>
            <a:endParaRPr lang="en-GB" dirty="0"/>
          </a:p>
          <a:p>
            <a:pPr>
              <a:buFontTx/>
              <a:buChar char="•"/>
            </a:pPr>
            <a:r>
              <a:rPr lang="en-GB" dirty="0"/>
              <a:t>Listen</a:t>
            </a:r>
          </a:p>
          <a:p>
            <a:pPr>
              <a:buFontTx/>
              <a:buChar char="•"/>
            </a:pPr>
            <a:r>
              <a:rPr lang="en-GB" dirty="0"/>
              <a:t>Respect</a:t>
            </a:r>
          </a:p>
          <a:p>
            <a:pPr>
              <a:buFontTx/>
              <a:buChar char="•"/>
            </a:pPr>
            <a:r>
              <a:rPr lang="en-GB" dirty="0"/>
              <a:t>Participate</a:t>
            </a:r>
          </a:p>
          <a:p>
            <a:pPr>
              <a:buFontTx/>
              <a:buChar char="•"/>
            </a:pPr>
            <a:r>
              <a:rPr lang="en-GB" dirty="0"/>
              <a:t>Punctuality</a:t>
            </a:r>
          </a:p>
          <a:p>
            <a:pPr>
              <a:buFontTx/>
              <a:buChar char="•"/>
            </a:pPr>
            <a:r>
              <a:rPr lang="en-GB" dirty="0"/>
              <a:t>Have fun!</a:t>
            </a:r>
          </a:p>
          <a:p>
            <a:endParaRPr lang="en-US" dirty="0">
              <a:solidFill>
                <a:srgbClr val="FF0000"/>
              </a:solidFill>
            </a:endParaRPr>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3</a:t>
            </a:fld>
            <a:endParaRPr lang="en-US" dirty="0"/>
          </a:p>
        </p:txBody>
      </p:sp>
      <p:sp>
        <p:nvSpPr>
          <p:cNvPr id="2" name="Title 1"/>
          <p:cNvSpPr>
            <a:spLocks noGrp="1"/>
          </p:cNvSpPr>
          <p:nvPr>
            <p:ph type="title" idx="4294967295"/>
          </p:nvPr>
        </p:nvSpPr>
        <p:spPr>
          <a:xfrm>
            <a:off x="457201" y="749912"/>
            <a:ext cx="7356815" cy="667725"/>
          </a:xfrm>
        </p:spPr>
        <p:txBody>
          <a:bodyPr>
            <a:noAutofit/>
          </a:bodyPr>
          <a:lstStyle/>
          <a:p>
            <a:r>
              <a:rPr lang="en-US" dirty="0" smtClean="0"/>
              <a:t>Ground rules</a:t>
            </a:r>
            <a:endParaRPr lang="en-US" dirty="0"/>
          </a:p>
        </p:txBody>
      </p:sp>
    </p:spTree>
    <p:extLst>
      <p:ext uri="{BB962C8B-B14F-4D97-AF65-F5344CB8AC3E}">
        <p14:creationId xmlns:p14="http://schemas.microsoft.com/office/powerpoint/2010/main" val="2474102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The </a:t>
            </a:r>
            <a:r>
              <a:rPr lang="en-GB" dirty="0"/>
              <a:t>MAG Model Appraisal </a:t>
            </a:r>
            <a:r>
              <a:rPr lang="en-GB" dirty="0" smtClean="0"/>
              <a:t>Form</a:t>
            </a:r>
          </a:p>
        </p:txBody>
      </p:sp>
      <p:sp>
        <p:nvSpPr>
          <p:cNvPr id="50179" name="Content Placeholder 5"/>
          <p:cNvSpPr>
            <a:spLocks noGrp="1"/>
          </p:cNvSpPr>
          <p:nvPr>
            <p:ph idx="4294967295"/>
          </p:nvPr>
        </p:nvSpPr>
        <p:spPr>
          <a:xfrm>
            <a:off x="457200" y="1680294"/>
            <a:ext cx="7841707" cy="4149005"/>
          </a:xfrm>
        </p:spPr>
        <p:txBody>
          <a:bodyPr>
            <a:normAutofit fontScale="92500" lnSpcReduction="10000"/>
          </a:bodyPr>
          <a:lstStyle/>
          <a:p>
            <a:pPr marL="358775">
              <a:spcBef>
                <a:spcPts val="0"/>
              </a:spcBef>
              <a:buFont typeface="Arial" pitchFamily="34" charset="0"/>
              <a:buChar char="•"/>
              <a:defRPr/>
            </a:pPr>
            <a:endParaRPr lang="en-GB" sz="2000" dirty="0" smtClean="0"/>
          </a:p>
          <a:p>
            <a:pPr marL="358775">
              <a:spcBef>
                <a:spcPts val="0"/>
              </a:spcBef>
              <a:buFont typeface="Arial" pitchFamily="34" charset="0"/>
              <a:buChar char="•"/>
              <a:defRPr/>
            </a:pPr>
            <a:r>
              <a:rPr lang="en-GB" sz="2600" dirty="0" smtClean="0"/>
              <a:t>An interactive pdf; free of charge </a:t>
            </a:r>
          </a:p>
          <a:p>
            <a:pPr marL="358775">
              <a:spcBef>
                <a:spcPts val="0"/>
              </a:spcBef>
              <a:buFont typeface="Arial" pitchFamily="34" charset="0"/>
              <a:buChar char="•"/>
              <a:defRPr/>
            </a:pPr>
            <a:r>
              <a:rPr lang="en-GB" sz="2600" dirty="0" smtClean="0"/>
              <a:t>Needs Adobe Reader 9 (also free to download) or later and Windows 2007 or later but it works on PCs and Macs (as long as Adobe Reader is the default instead of Mac Preview)</a:t>
            </a:r>
          </a:p>
          <a:p>
            <a:pPr marL="358775">
              <a:spcBef>
                <a:spcPts val="0"/>
              </a:spcBef>
              <a:buFont typeface="Arial" pitchFamily="34" charset="0"/>
              <a:buChar char="•"/>
              <a:defRPr/>
            </a:pPr>
            <a:r>
              <a:rPr lang="en-GB" sz="2600" dirty="0" smtClean="0"/>
              <a:t>Follows the MAG appraisal process</a:t>
            </a:r>
          </a:p>
          <a:p>
            <a:pPr marL="358775">
              <a:spcBef>
                <a:spcPts val="0"/>
              </a:spcBef>
              <a:buFont typeface="Arial" pitchFamily="34" charset="0"/>
              <a:buChar char="•"/>
              <a:defRPr/>
            </a:pPr>
            <a:r>
              <a:rPr lang="en-GB" sz="2600" dirty="0" smtClean="0"/>
              <a:t>Simple and easy to use</a:t>
            </a:r>
          </a:p>
          <a:p>
            <a:pPr marL="358775">
              <a:spcBef>
                <a:spcPts val="0"/>
              </a:spcBef>
              <a:buFont typeface="Arial" pitchFamily="34" charset="0"/>
              <a:buChar char="•"/>
              <a:defRPr/>
            </a:pPr>
            <a:r>
              <a:rPr lang="en-GB" sz="2600" dirty="0" smtClean="0"/>
              <a:t>Supporting information can be attached</a:t>
            </a:r>
          </a:p>
          <a:p>
            <a:pPr marL="358775">
              <a:spcBef>
                <a:spcPts val="0"/>
              </a:spcBef>
              <a:buFont typeface="Arial" pitchFamily="34" charset="0"/>
              <a:buChar char="•"/>
              <a:defRPr/>
            </a:pPr>
            <a:r>
              <a:rPr lang="en-GB" sz="2600" dirty="0" smtClean="0"/>
              <a:t>The whole form can be e-mailed to your appraiser</a:t>
            </a:r>
          </a:p>
          <a:p>
            <a:pPr marL="358775">
              <a:spcBef>
                <a:spcPts val="0"/>
              </a:spcBef>
              <a:buFont typeface="Arial" pitchFamily="34" charset="0"/>
              <a:buChar char="•"/>
              <a:defRPr/>
            </a:pPr>
            <a:r>
              <a:rPr lang="en-GB" sz="2600" dirty="0" smtClean="0"/>
              <a:t>A new form can be generated post appraisal that pre-populates with basic information for the following year</a:t>
            </a:r>
          </a:p>
          <a:p>
            <a:pPr indent="-360000">
              <a:spcBef>
                <a:spcPts val="0"/>
              </a:spcBef>
              <a:defRPr/>
            </a:pPr>
            <a:endParaRPr lang="en-GB" sz="2000" dirty="0" smtClean="0"/>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30</a:t>
            </a:fld>
            <a:endParaRPr lang="en-US" dirty="0"/>
          </a:p>
        </p:txBody>
      </p:sp>
    </p:spTree>
    <p:extLst>
      <p:ext uri="{BB962C8B-B14F-4D97-AF65-F5344CB8AC3E}">
        <p14:creationId xmlns:p14="http://schemas.microsoft.com/office/powerpoint/2010/main" val="3015077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The 4 GMC domains - GMP</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r>
              <a:rPr lang="en-GB" dirty="0" smtClean="0"/>
              <a:t>Appraisal is a supportive discussion between two peers in which performance is reviewed in all relevant Good Medical Practice areas – based on the GMC agreed supporting information</a:t>
            </a:r>
          </a:p>
          <a:p>
            <a:endParaRPr lang="en-GB" dirty="0" smtClean="0"/>
          </a:p>
          <a:p>
            <a:r>
              <a:rPr lang="en-GB" dirty="0" smtClean="0"/>
              <a:t>The Domains and Attributes underpin the doctor's preparation, the discussion and appraisal summary</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31</a:t>
            </a:fld>
            <a:endParaRPr lang="en-US" dirty="0"/>
          </a:p>
        </p:txBody>
      </p:sp>
    </p:spTree>
    <p:extLst>
      <p:ext uri="{BB962C8B-B14F-4D97-AF65-F5344CB8AC3E}">
        <p14:creationId xmlns:p14="http://schemas.microsoft.com/office/powerpoint/2010/main" val="1430366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Good Medical Practice: </a:t>
            </a:r>
            <a:br>
              <a:rPr lang="en-GB" dirty="0" smtClean="0"/>
            </a:br>
            <a:r>
              <a:rPr lang="en-GB" dirty="0" smtClean="0"/>
              <a:t>Four domains</a:t>
            </a:r>
          </a:p>
        </p:txBody>
      </p:sp>
      <p:sp>
        <p:nvSpPr>
          <p:cNvPr id="38915" name="Content Placeholder 1"/>
          <p:cNvSpPr>
            <a:spLocks noGrp="1"/>
          </p:cNvSpPr>
          <p:nvPr>
            <p:ph idx="4294967295"/>
          </p:nvPr>
        </p:nvSpPr>
        <p:spPr>
          <a:xfrm>
            <a:off x="457200" y="1680295"/>
            <a:ext cx="7841707" cy="3950736"/>
          </a:xfrm>
        </p:spPr>
        <p:txBody>
          <a:bodyPr/>
          <a:lstStyle/>
          <a:p>
            <a:pPr marL="96838" indent="-457200">
              <a:buFontTx/>
              <a:buAutoNum type="arabicPeriod"/>
            </a:pPr>
            <a:endParaRPr lang="en-GB" dirty="0" smtClean="0"/>
          </a:p>
          <a:p>
            <a:pPr marL="96838" indent="-457200">
              <a:buFontTx/>
              <a:buAutoNum type="arabicPeriod"/>
            </a:pPr>
            <a:r>
              <a:rPr lang="en-GB" dirty="0" smtClean="0"/>
              <a:t>Knowledge, skills and performance</a:t>
            </a:r>
          </a:p>
          <a:p>
            <a:pPr marL="96838" indent="-457200">
              <a:buFontTx/>
              <a:buAutoNum type="arabicPeriod"/>
            </a:pPr>
            <a:endParaRPr lang="en-GB" dirty="0" smtClean="0"/>
          </a:p>
          <a:p>
            <a:pPr marL="96838" indent="-457200">
              <a:buFontTx/>
              <a:buAutoNum type="arabicPeriod"/>
            </a:pPr>
            <a:r>
              <a:rPr lang="en-GB" dirty="0" smtClean="0"/>
              <a:t>Safety and quality</a:t>
            </a:r>
          </a:p>
          <a:p>
            <a:pPr marL="96838" indent="-457200">
              <a:buFontTx/>
              <a:buAutoNum type="arabicPeriod"/>
            </a:pPr>
            <a:endParaRPr lang="en-GB" dirty="0" smtClean="0"/>
          </a:p>
          <a:p>
            <a:pPr marL="96838" indent="-457200">
              <a:buFontTx/>
              <a:buAutoNum type="arabicPeriod"/>
            </a:pPr>
            <a:r>
              <a:rPr lang="en-GB" dirty="0" smtClean="0"/>
              <a:t>Communication, partnership and teamwork</a:t>
            </a:r>
          </a:p>
          <a:p>
            <a:pPr marL="96838" indent="-457200">
              <a:buFontTx/>
              <a:buAutoNum type="arabicPeriod"/>
            </a:pPr>
            <a:endParaRPr lang="en-GB" dirty="0" smtClean="0"/>
          </a:p>
          <a:p>
            <a:pPr marL="96838" indent="-457200">
              <a:buFontTx/>
              <a:buAutoNum type="arabicPeriod"/>
            </a:pPr>
            <a:r>
              <a:rPr lang="en-GB" dirty="0" smtClean="0"/>
              <a:t>Maintaining trust</a:t>
            </a:r>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32</a:t>
            </a:fld>
            <a:endParaRPr lang="en-US" dirty="0"/>
          </a:p>
        </p:txBody>
      </p:sp>
    </p:spTree>
    <p:extLst>
      <p:ext uri="{BB962C8B-B14F-4D97-AF65-F5344CB8AC3E}">
        <p14:creationId xmlns:p14="http://schemas.microsoft.com/office/powerpoint/2010/main" val="498529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Each domain is underpinned by attributes</a:t>
            </a:r>
            <a:endParaRPr lang="en-GB" dirty="0"/>
          </a:p>
        </p:txBody>
      </p:sp>
      <p:sp>
        <p:nvSpPr>
          <p:cNvPr id="3" name="Content Placeholder 2"/>
          <p:cNvSpPr>
            <a:spLocks noGrp="1"/>
          </p:cNvSpPr>
          <p:nvPr>
            <p:ph idx="4294967295"/>
          </p:nvPr>
        </p:nvSpPr>
        <p:spPr>
          <a:xfrm>
            <a:off x="702128" y="1799130"/>
            <a:ext cx="7756071" cy="4557220"/>
          </a:xfrm>
        </p:spPr>
        <p:txBody>
          <a:bodyPr>
            <a:normAutofit lnSpcReduction="10000"/>
          </a:bodyPr>
          <a:lstStyle/>
          <a:p>
            <a:pPr marL="0" indent="0">
              <a:buNone/>
            </a:pPr>
            <a:r>
              <a:rPr lang="en-GB" b="1" dirty="0" smtClean="0"/>
              <a:t>Domain 1:</a:t>
            </a:r>
          </a:p>
          <a:p>
            <a:r>
              <a:rPr lang="en-GB" dirty="0" smtClean="0"/>
              <a:t>Develop and maintain your professional performance</a:t>
            </a:r>
          </a:p>
          <a:p>
            <a:r>
              <a:rPr lang="en-GB" dirty="0" smtClean="0"/>
              <a:t>Apply knowledge and experience to practice</a:t>
            </a:r>
          </a:p>
          <a:p>
            <a:r>
              <a:rPr lang="en-GB" dirty="0" smtClean="0"/>
              <a:t>Record your work clearly, accurately and legibly</a:t>
            </a:r>
          </a:p>
          <a:p>
            <a:pPr marL="0" indent="0">
              <a:buNone/>
            </a:pPr>
            <a:endParaRPr lang="en-GB" b="1" dirty="0" smtClean="0"/>
          </a:p>
          <a:p>
            <a:pPr marL="0" indent="0">
              <a:buNone/>
            </a:pPr>
            <a:r>
              <a:rPr lang="en-GB" b="1" dirty="0" smtClean="0"/>
              <a:t>Domain 2:</a:t>
            </a:r>
          </a:p>
          <a:p>
            <a:r>
              <a:rPr lang="en-GB" dirty="0" smtClean="0"/>
              <a:t>Contribute to and comply with systems to protect patients</a:t>
            </a:r>
          </a:p>
          <a:p>
            <a:r>
              <a:rPr lang="en-GB" dirty="0" smtClean="0"/>
              <a:t>Respond to risks to safety</a:t>
            </a:r>
          </a:p>
          <a:p>
            <a:r>
              <a:rPr lang="en-GB" dirty="0" smtClean="0"/>
              <a:t>Protect colleagues and patients from any risk posed by your health</a:t>
            </a:r>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33</a:t>
            </a:fld>
            <a:endParaRPr lang="en-US" dirty="0"/>
          </a:p>
        </p:txBody>
      </p:sp>
    </p:spTree>
    <p:extLst>
      <p:ext uri="{BB962C8B-B14F-4D97-AF65-F5344CB8AC3E}">
        <p14:creationId xmlns:p14="http://schemas.microsoft.com/office/powerpoint/2010/main" val="946578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Domains (continued)</a:t>
            </a:r>
            <a:endParaRPr lang="en-GB" dirty="0"/>
          </a:p>
        </p:txBody>
      </p:sp>
      <p:sp>
        <p:nvSpPr>
          <p:cNvPr id="3" name="Content Placeholder 2"/>
          <p:cNvSpPr>
            <a:spLocks noGrp="1"/>
          </p:cNvSpPr>
          <p:nvPr>
            <p:ph idx="4294967295"/>
          </p:nvPr>
        </p:nvSpPr>
        <p:spPr>
          <a:xfrm>
            <a:off x="718457" y="1680295"/>
            <a:ext cx="7580450" cy="3950736"/>
          </a:xfrm>
        </p:spPr>
        <p:txBody>
          <a:bodyPr/>
          <a:lstStyle/>
          <a:p>
            <a:pPr marL="0" indent="0">
              <a:buNone/>
            </a:pPr>
            <a:r>
              <a:rPr lang="en-GB" b="1" dirty="0" smtClean="0"/>
              <a:t>Domain 3:</a:t>
            </a:r>
          </a:p>
          <a:p>
            <a:r>
              <a:rPr lang="en-GB" dirty="0" smtClean="0"/>
              <a:t>Communicate effectively</a:t>
            </a:r>
          </a:p>
          <a:p>
            <a:r>
              <a:rPr lang="en-GB" dirty="0" smtClean="0"/>
              <a:t>Work collaboratively with colleagues to maintain or improve patient care</a:t>
            </a:r>
          </a:p>
          <a:p>
            <a:r>
              <a:rPr lang="en-GB" dirty="0" smtClean="0"/>
              <a:t>Establish and maintain partnerships with patients</a:t>
            </a:r>
          </a:p>
          <a:p>
            <a:endParaRPr lang="en-GB" dirty="0" smtClean="0"/>
          </a:p>
          <a:p>
            <a:pPr marL="0" indent="0">
              <a:buNone/>
            </a:pPr>
            <a:r>
              <a:rPr lang="en-GB" dirty="0" smtClean="0"/>
              <a:t>Additional:</a:t>
            </a:r>
          </a:p>
          <a:p>
            <a:r>
              <a:rPr lang="en-GB" dirty="0"/>
              <a:t>Teaching, training, supporting and assessing</a:t>
            </a:r>
          </a:p>
          <a:p>
            <a:r>
              <a:rPr lang="en-GB" dirty="0"/>
              <a:t>Continuity and coordination of care </a:t>
            </a:r>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34</a:t>
            </a:fld>
            <a:endParaRPr lang="en-US" dirty="0"/>
          </a:p>
        </p:txBody>
      </p:sp>
    </p:spTree>
    <p:extLst>
      <p:ext uri="{BB962C8B-B14F-4D97-AF65-F5344CB8AC3E}">
        <p14:creationId xmlns:p14="http://schemas.microsoft.com/office/powerpoint/2010/main" val="1688862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Domains (continued)</a:t>
            </a:r>
            <a:endParaRPr lang="en-GB" dirty="0"/>
          </a:p>
        </p:txBody>
      </p:sp>
      <p:sp>
        <p:nvSpPr>
          <p:cNvPr id="3" name="Content Placeholder 2"/>
          <p:cNvSpPr>
            <a:spLocks noGrp="1"/>
          </p:cNvSpPr>
          <p:nvPr>
            <p:ph idx="4294967295"/>
          </p:nvPr>
        </p:nvSpPr>
        <p:spPr>
          <a:xfrm>
            <a:off x="702129" y="1680295"/>
            <a:ext cx="7596778" cy="3950736"/>
          </a:xfrm>
        </p:spPr>
        <p:txBody>
          <a:bodyPr/>
          <a:lstStyle/>
          <a:p>
            <a:pPr marL="0" indent="0">
              <a:buNone/>
            </a:pPr>
            <a:r>
              <a:rPr lang="en-GB" b="1" dirty="0" smtClean="0"/>
              <a:t>Domain 4:</a:t>
            </a:r>
          </a:p>
          <a:p>
            <a:r>
              <a:rPr lang="en-GB" dirty="0" smtClean="0"/>
              <a:t>Show respect for patients</a:t>
            </a:r>
          </a:p>
          <a:p>
            <a:r>
              <a:rPr lang="en-GB" dirty="0" smtClean="0"/>
              <a:t>Treat patients and colleagues fairly and without discrimination</a:t>
            </a:r>
          </a:p>
          <a:p>
            <a:r>
              <a:rPr lang="en-GB" dirty="0" smtClean="0"/>
              <a:t>Act with honesty and integrity</a:t>
            </a:r>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35</a:t>
            </a:fld>
            <a:endParaRPr lang="en-US" dirty="0"/>
          </a:p>
        </p:txBody>
      </p:sp>
    </p:spTree>
    <p:extLst>
      <p:ext uri="{BB962C8B-B14F-4D97-AF65-F5344CB8AC3E}">
        <p14:creationId xmlns:p14="http://schemas.microsoft.com/office/powerpoint/2010/main" val="3672640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dirty="0" smtClean="0"/>
              <a:t/>
            </a:r>
            <a:br>
              <a:rPr lang="en-GB" dirty="0" smtClean="0"/>
            </a:br>
            <a:r>
              <a:rPr lang="en-GB" sz="4000" dirty="0" smtClean="0"/>
              <a:t>Declarations before the appraisal discussion</a:t>
            </a:r>
          </a:p>
        </p:txBody>
      </p:sp>
      <p:sp>
        <p:nvSpPr>
          <p:cNvPr id="47107" name="Content Placeholder 2"/>
          <p:cNvSpPr>
            <a:spLocks noGrp="1"/>
          </p:cNvSpPr>
          <p:nvPr>
            <p:ph idx="4294967295"/>
          </p:nvPr>
        </p:nvSpPr>
        <p:spPr>
          <a:xfrm>
            <a:off x="457200" y="1680295"/>
            <a:ext cx="7841707" cy="3950736"/>
          </a:xfrm>
        </p:spPr>
        <p:txBody>
          <a:bodyPr>
            <a:normAutofit lnSpcReduction="10000"/>
          </a:bodyPr>
          <a:lstStyle/>
          <a:p>
            <a:pPr indent="-360000">
              <a:spcBef>
                <a:spcPts val="0"/>
              </a:spcBef>
              <a:spcAft>
                <a:spcPts val="900"/>
              </a:spcAft>
              <a:defRPr/>
            </a:pPr>
            <a:endParaRPr lang="en-GB" dirty="0" smtClean="0"/>
          </a:p>
          <a:p>
            <a:pPr marL="720725" indent="-361950">
              <a:spcBef>
                <a:spcPts val="0"/>
              </a:spcBef>
              <a:spcAft>
                <a:spcPts val="900"/>
              </a:spcAft>
              <a:buFont typeface="Arial" pitchFamily="34" charset="0"/>
              <a:buChar char="•"/>
              <a:defRPr/>
            </a:pPr>
            <a:r>
              <a:rPr lang="en-GB" dirty="0" smtClean="0"/>
              <a:t>Acceptance of the professional obligations placed on doctors in </a:t>
            </a:r>
            <a:r>
              <a:rPr lang="en-GB" i="1" dirty="0" smtClean="0"/>
              <a:t>Good Medical Practice </a:t>
            </a:r>
            <a:r>
              <a:rPr lang="en-GB" dirty="0" smtClean="0"/>
              <a:t>in relation to probity and confidentiality</a:t>
            </a:r>
          </a:p>
          <a:p>
            <a:pPr marL="720725" indent="-361950">
              <a:spcBef>
                <a:spcPts val="0"/>
              </a:spcBef>
              <a:spcAft>
                <a:spcPts val="900"/>
              </a:spcAft>
              <a:buFont typeface="Arial" pitchFamily="34" charset="0"/>
              <a:buChar char="•"/>
              <a:defRPr/>
            </a:pPr>
            <a:r>
              <a:rPr lang="en-GB" dirty="0" smtClean="0"/>
              <a:t>Acceptance of the professional obligations placed on doctors in </a:t>
            </a:r>
            <a:r>
              <a:rPr lang="en-GB" i="1" dirty="0" smtClean="0"/>
              <a:t>Good Medical Practice </a:t>
            </a:r>
            <a:r>
              <a:rPr lang="en-GB" dirty="0" smtClean="0"/>
              <a:t>in relation to personal health</a:t>
            </a:r>
          </a:p>
          <a:p>
            <a:pPr marL="720725" indent="-361950">
              <a:spcBef>
                <a:spcPts val="0"/>
              </a:spcBef>
              <a:buFont typeface="Arial" pitchFamily="34" charset="0"/>
              <a:buChar char="•"/>
              <a:defRPr/>
            </a:pPr>
            <a:r>
              <a:rPr lang="en-GB" dirty="0" smtClean="0"/>
              <a:t>Personal accountability for accuracy of the supporting information and other material in the appraisal portfolio</a:t>
            </a:r>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36</a:t>
            </a:fld>
            <a:endParaRPr lang="en-US" dirty="0"/>
          </a:p>
        </p:txBody>
      </p:sp>
    </p:spTree>
    <p:extLst>
      <p:ext uri="{BB962C8B-B14F-4D97-AF65-F5344CB8AC3E}">
        <p14:creationId xmlns:p14="http://schemas.microsoft.com/office/powerpoint/2010/main" val="532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additive="base">
                                        <p:cTn id="7"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anim calcmode="lin" valueType="num">
                                      <p:cBhvr additive="base">
                                        <p:cTn id="19"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dirty="0" smtClean="0"/>
              <a:t/>
            </a:r>
            <a:br>
              <a:rPr lang="en-GB" dirty="0" smtClean="0"/>
            </a:br>
            <a:r>
              <a:rPr lang="en-GB" sz="4000" dirty="0" smtClean="0"/>
              <a:t>Just before coffee – 2 key messages </a:t>
            </a:r>
          </a:p>
        </p:txBody>
      </p:sp>
      <p:sp>
        <p:nvSpPr>
          <p:cNvPr id="51203" name="Content Placeholder 2"/>
          <p:cNvSpPr>
            <a:spLocks noGrp="1"/>
          </p:cNvSpPr>
          <p:nvPr>
            <p:ph idx="4294967295"/>
          </p:nvPr>
        </p:nvSpPr>
        <p:spPr>
          <a:xfrm>
            <a:off x="734786" y="1943099"/>
            <a:ext cx="7564121" cy="3687931"/>
          </a:xfrm>
        </p:spPr>
        <p:txBody>
          <a:bodyPr/>
          <a:lstStyle/>
          <a:p>
            <a:pPr indent="-360000">
              <a:spcBef>
                <a:spcPts val="0"/>
              </a:spcBef>
              <a:defRPr/>
            </a:pPr>
            <a:endParaRPr lang="en-GB" b="1" dirty="0" smtClean="0"/>
          </a:p>
          <a:p>
            <a:pPr marL="0" indent="0">
              <a:spcBef>
                <a:spcPts val="0"/>
              </a:spcBef>
              <a:buNone/>
              <a:defRPr/>
            </a:pPr>
            <a:r>
              <a:rPr lang="en-GB" b="1" dirty="0" smtClean="0"/>
              <a:t>First, do no harm:</a:t>
            </a:r>
          </a:p>
          <a:p>
            <a:pPr marL="0" indent="0">
              <a:spcBef>
                <a:spcPts val="0"/>
              </a:spcBef>
              <a:buNone/>
              <a:defRPr/>
            </a:pPr>
            <a:endParaRPr lang="en-GB" b="1" dirty="0" smtClean="0"/>
          </a:p>
          <a:p>
            <a:pPr marL="358775">
              <a:spcBef>
                <a:spcPts val="0"/>
              </a:spcBef>
              <a:buFont typeface="Arial" pitchFamily="34" charset="0"/>
              <a:buChar char="•"/>
              <a:defRPr/>
            </a:pPr>
            <a:r>
              <a:rPr lang="en-GB" dirty="0" smtClean="0"/>
              <a:t>The appraisal should be a positive experience for the doctor</a:t>
            </a:r>
          </a:p>
          <a:p>
            <a:pPr marL="358775">
              <a:spcBef>
                <a:spcPts val="0"/>
              </a:spcBef>
              <a:buFont typeface="Arial" pitchFamily="34" charset="0"/>
              <a:buChar char="•"/>
              <a:defRPr/>
            </a:pPr>
            <a:r>
              <a:rPr lang="en-GB" dirty="0" smtClean="0"/>
              <a:t>The effort needs to be proportionate</a:t>
            </a:r>
          </a:p>
          <a:p>
            <a:pPr marL="358775">
              <a:spcBef>
                <a:spcPts val="0"/>
              </a:spcBef>
              <a:buFont typeface="Arial" pitchFamily="34" charset="0"/>
              <a:buChar char="•"/>
              <a:defRPr/>
            </a:pPr>
            <a:r>
              <a:rPr lang="en-GB" dirty="0" smtClean="0"/>
              <a:t>Appraisers must not take on inappropriate </a:t>
            </a:r>
            <a:br>
              <a:rPr lang="en-GB" dirty="0" smtClean="0"/>
            </a:br>
            <a:r>
              <a:rPr lang="en-GB" dirty="0" smtClean="0"/>
              <a:t>roles even if they have the skills</a:t>
            </a:r>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37</a:t>
            </a:fld>
            <a:endParaRPr lang="en-US" dirty="0"/>
          </a:p>
        </p:txBody>
      </p:sp>
    </p:spTree>
    <p:extLst>
      <p:ext uri="{BB962C8B-B14F-4D97-AF65-F5344CB8AC3E}">
        <p14:creationId xmlns:p14="http://schemas.microsoft.com/office/powerpoint/2010/main" val="3363888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The appraisal balance</a:t>
            </a:r>
            <a:endParaRPr lang="en-GB" dirty="0"/>
          </a:p>
        </p:txBody>
      </p:sp>
      <p:pic>
        <p:nvPicPr>
          <p:cNvPr id="48133" name="Picture 3" descr="Image of scales:on one side is professional development and on the other is revalidation."/>
          <p:cNvPicPr>
            <a:picLocks noChangeAspect="1" noChangeArrowheads="1"/>
          </p:cNvPicPr>
          <p:nvPr/>
        </p:nvPicPr>
        <p:blipFill>
          <a:blip r:embed="rId3" cstate="print"/>
          <a:srcRect/>
          <a:stretch>
            <a:fillRect/>
          </a:stretch>
        </p:blipFill>
        <p:spPr bwMode="auto">
          <a:xfrm>
            <a:off x="1979613" y="1539875"/>
            <a:ext cx="5186362" cy="4308475"/>
          </a:xfrm>
          <a:prstGeom prst="rect">
            <a:avLst/>
          </a:prstGeom>
          <a:noFill/>
          <a:ln w="9525">
            <a:noFill/>
            <a:miter lim="800000"/>
            <a:headEnd/>
            <a:tailEnd/>
          </a:ln>
        </p:spPr>
      </p:pic>
      <p:sp>
        <p:nvSpPr>
          <p:cNvPr id="48134" name="TextBox 7"/>
          <p:cNvSpPr txBox="1">
            <a:spLocks noChangeArrowheads="1"/>
          </p:cNvSpPr>
          <p:nvPr/>
        </p:nvSpPr>
        <p:spPr bwMode="auto">
          <a:xfrm>
            <a:off x="1979613" y="4832350"/>
            <a:ext cx="1673225" cy="646113"/>
          </a:xfrm>
          <a:prstGeom prst="rect">
            <a:avLst/>
          </a:prstGeom>
          <a:noFill/>
          <a:ln w="9525">
            <a:noFill/>
            <a:miter lim="800000"/>
            <a:headEnd/>
            <a:tailEnd/>
          </a:ln>
        </p:spPr>
        <p:txBody>
          <a:bodyPr>
            <a:spAutoFit/>
          </a:bodyPr>
          <a:lstStyle/>
          <a:p>
            <a:r>
              <a:rPr lang="en-GB" b="1" dirty="0"/>
              <a:t>Professional Development</a:t>
            </a:r>
          </a:p>
        </p:txBody>
      </p:sp>
      <p:sp>
        <p:nvSpPr>
          <p:cNvPr id="48135" name="TextBox 8"/>
          <p:cNvSpPr txBox="1">
            <a:spLocks noChangeArrowheads="1"/>
          </p:cNvSpPr>
          <p:nvPr/>
        </p:nvSpPr>
        <p:spPr bwMode="auto">
          <a:xfrm>
            <a:off x="5618163" y="4157663"/>
            <a:ext cx="1690687" cy="369887"/>
          </a:xfrm>
          <a:prstGeom prst="rect">
            <a:avLst/>
          </a:prstGeom>
          <a:noFill/>
          <a:ln w="9525">
            <a:noFill/>
            <a:miter lim="800000"/>
            <a:headEnd/>
            <a:tailEnd/>
          </a:ln>
        </p:spPr>
        <p:txBody>
          <a:bodyPr>
            <a:spAutoFit/>
          </a:bodyPr>
          <a:lstStyle/>
          <a:p>
            <a:r>
              <a:rPr lang="en-GB" b="1" dirty="0"/>
              <a:t>Revalidation</a:t>
            </a:r>
          </a:p>
        </p:txBody>
      </p:sp>
      <p:sp>
        <p:nvSpPr>
          <p:cNvPr id="48136" name="TextBox 9"/>
          <p:cNvSpPr txBox="1">
            <a:spLocks noChangeArrowheads="1"/>
          </p:cNvSpPr>
          <p:nvPr/>
        </p:nvSpPr>
        <p:spPr bwMode="auto">
          <a:xfrm>
            <a:off x="3492500" y="5848350"/>
            <a:ext cx="2592388" cy="369888"/>
          </a:xfrm>
          <a:prstGeom prst="rect">
            <a:avLst/>
          </a:prstGeom>
          <a:noFill/>
          <a:ln w="9525">
            <a:noFill/>
            <a:miter lim="800000"/>
            <a:headEnd/>
            <a:tailEnd/>
          </a:ln>
        </p:spPr>
        <p:txBody>
          <a:bodyPr>
            <a:spAutoFit/>
          </a:bodyPr>
          <a:lstStyle/>
          <a:p>
            <a:r>
              <a:rPr lang="en-GB" b="1" dirty="0"/>
              <a:t>Quality Improvement</a:t>
            </a:r>
          </a:p>
        </p:txBody>
      </p:sp>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38</a:t>
            </a:fld>
            <a:endParaRPr lang="en-US" dirty="0"/>
          </a:p>
        </p:txBody>
      </p:sp>
    </p:spTree>
    <p:extLst>
      <p:ext uri="{BB962C8B-B14F-4D97-AF65-F5344CB8AC3E}">
        <p14:creationId xmlns:p14="http://schemas.microsoft.com/office/powerpoint/2010/main" val="1314210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Key message 2</a:t>
            </a:r>
          </a:p>
        </p:txBody>
      </p:sp>
      <p:sp>
        <p:nvSpPr>
          <p:cNvPr id="53251" name="Content Placeholder 2"/>
          <p:cNvSpPr>
            <a:spLocks noGrp="1"/>
          </p:cNvSpPr>
          <p:nvPr>
            <p:ph idx="4294967295"/>
          </p:nvPr>
        </p:nvSpPr>
        <p:spPr>
          <a:xfrm>
            <a:off x="457200" y="1680295"/>
            <a:ext cx="7841707" cy="3950736"/>
          </a:xfrm>
        </p:spPr>
        <p:txBody>
          <a:bodyPr/>
          <a:lstStyle/>
          <a:p>
            <a:pPr indent="0">
              <a:spcBef>
                <a:spcPts val="0"/>
              </a:spcBef>
              <a:buNone/>
              <a:defRPr/>
            </a:pPr>
            <a:r>
              <a:rPr lang="en-GB" b="1" dirty="0" smtClean="0"/>
              <a:t>If in doubt – ask:</a:t>
            </a:r>
          </a:p>
          <a:p>
            <a:pPr marL="358775">
              <a:spcBef>
                <a:spcPts val="0"/>
              </a:spcBef>
              <a:buFont typeface="Arial" pitchFamily="34" charset="0"/>
              <a:buChar char="•"/>
              <a:defRPr/>
            </a:pPr>
            <a:endParaRPr lang="en-GB" dirty="0" smtClean="0"/>
          </a:p>
          <a:p>
            <a:pPr marL="758825" lvl="1">
              <a:spcBef>
                <a:spcPts val="0"/>
              </a:spcBef>
              <a:buFont typeface="Arial" pitchFamily="34" charset="0"/>
              <a:buChar char="•"/>
              <a:defRPr/>
            </a:pPr>
            <a:r>
              <a:rPr lang="en-GB" dirty="0" smtClean="0"/>
              <a:t>Appraisers should have a low threshold for seeking advice </a:t>
            </a:r>
            <a:r>
              <a:rPr lang="en-GB" i="1" dirty="0" smtClean="0"/>
              <a:t>(and know the appropriate contact details)</a:t>
            </a:r>
          </a:p>
          <a:p>
            <a:pPr marL="758825" lvl="1">
              <a:spcBef>
                <a:spcPts val="0"/>
              </a:spcBef>
              <a:buFont typeface="Arial" pitchFamily="34" charset="0"/>
              <a:buChar char="•"/>
              <a:defRPr/>
            </a:pPr>
            <a:r>
              <a:rPr lang="en-GB" dirty="0" smtClean="0"/>
              <a:t>Appraisers need access to professional support structures including the appraisal network</a:t>
            </a:r>
          </a:p>
          <a:p>
            <a:pPr marL="758825" lvl="1">
              <a:spcBef>
                <a:spcPts val="0"/>
              </a:spcBef>
              <a:buFont typeface="Arial" pitchFamily="34" charset="0"/>
              <a:buChar char="•"/>
              <a:defRPr/>
            </a:pPr>
            <a:r>
              <a:rPr lang="en-GB" dirty="0" smtClean="0"/>
              <a:t>The doctor being appraised is the expert </a:t>
            </a:r>
          </a:p>
          <a:p>
            <a:pPr marL="758825" lvl="1">
              <a:spcBef>
                <a:spcPts val="0"/>
              </a:spcBef>
              <a:buFont typeface="Arial" pitchFamily="34" charset="0"/>
              <a:buChar char="•"/>
              <a:defRPr/>
            </a:pPr>
            <a:r>
              <a:rPr lang="en-GB" dirty="0" smtClean="0"/>
              <a:t>Supporting information needs to be set in context</a:t>
            </a:r>
          </a:p>
          <a:p>
            <a:pPr indent="-360000">
              <a:spcBef>
                <a:spcPts val="0"/>
              </a:spcBef>
              <a:defRPr/>
            </a:pPr>
            <a:endParaRPr lang="en-GB" dirty="0" smtClean="0"/>
          </a:p>
          <a:p>
            <a:pPr indent="-360000">
              <a:spcBef>
                <a:spcPts val="0"/>
              </a:spcBef>
              <a:defRPr/>
            </a:pPr>
            <a:endParaRPr lang="en-GB" dirty="0" smtClean="0"/>
          </a:p>
          <a:p>
            <a:pPr indent="-360000">
              <a:spcBef>
                <a:spcPts val="0"/>
              </a:spcBef>
              <a:defRPr/>
            </a:pPr>
            <a:endParaRPr lang="en-GB" dirty="0" smtClean="0"/>
          </a:p>
          <a:p>
            <a:pPr indent="-360000">
              <a:spcBef>
                <a:spcPts val="0"/>
              </a:spcBef>
              <a:defRPr/>
            </a:pPr>
            <a:endParaRPr lang="en-GB" dirty="0" smtClean="0"/>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39</a:t>
            </a:fld>
            <a:endParaRPr lang="en-US" dirty="0"/>
          </a:p>
        </p:txBody>
      </p:sp>
    </p:spTree>
    <p:extLst>
      <p:ext uri="{BB962C8B-B14F-4D97-AF65-F5344CB8AC3E}">
        <p14:creationId xmlns:p14="http://schemas.microsoft.com/office/powerpoint/2010/main" val="424792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749912"/>
            <a:ext cx="7356815" cy="667725"/>
          </a:xfrm>
        </p:spPr>
        <p:txBody>
          <a:bodyPr>
            <a:noAutofit/>
          </a:bodyPr>
          <a:lstStyle/>
          <a:p>
            <a:r>
              <a:rPr lang="en-GB" dirty="0" smtClean="0"/>
              <a:t>Who are you and why are you here?</a:t>
            </a:r>
            <a:endParaRPr lang="en-GB" dirty="0"/>
          </a:p>
        </p:txBody>
      </p:sp>
      <p:pic>
        <p:nvPicPr>
          <p:cNvPr id="4" name="Content Placeholder 9" descr="Image of people holdin question mark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842448" y="2101755"/>
            <a:ext cx="4878805" cy="3234859"/>
          </a:xfrm>
        </p:spPr>
      </p:pic>
      <p:sp>
        <p:nvSpPr>
          <p:cNvPr id="2" name="Slide Number Placeholder 1"/>
          <p:cNvSpPr>
            <a:spLocks noGrp="1"/>
          </p:cNvSpPr>
          <p:nvPr>
            <p:ph type="sldNum" sz="quarter" idx="4294967295"/>
          </p:nvPr>
        </p:nvSpPr>
        <p:spPr>
          <a:xfrm>
            <a:off x="6747216" y="6375400"/>
            <a:ext cx="2133600" cy="365125"/>
          </a:xfrm>
        </p:spPr>
        <p:txBody>
          <a:bodyPr/>
          <a:lstStyle/>
          <a:p>
            <a:fld id="{902D5018-2030-2046-84FC-87E41EA86E42}" type="slidenum">
              <a:rPr lang="en-US" smtClean="0"/>
              <a:pPr/>
              <a:t>4</a:t>
            </a:fld>
            <a:endParaRPr lang="en-US" dirty="0"/>
          </a:p>
        </p:txBody>
      </p:sp>
    </p:spTree>
    <p:extLst>
      <p:ext uri="{BB962C8B-B14F-4D97-AF65-F5344CB8AC3E}">
        <p14:creationId xmlns:p14="http://schemas.microsoft.com/office/powerpoint/2010/main" val="2377550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dirty="0" smtClean="0"/>
              <a:t>Tea/coffee</a:t>
            </a:r>
          </a:p>
        </p:txBody>
      </p:sp>
      <p:pic>
        <p:nvPicPr>
          <p:cNvPr id="50180" name="Content Placeholder 3" descr="Image of a cup of coffee"/>
          <p:cNvPicPr>
            <a:picLocks noGrp="1" noChangeAspect="1"/>
          </p:cNvPicPr>
          <p:nvPr>
            <p:ph idx="4294967295"/>
          </p:nvPr>
        </p:nvPicPr>
        <p:blipFill>
          <a:blip r:embed="rId3" cstate="print"/>
          <a:srcRect/>
          <a:stretch>
            <a:fillRect/>
          </a:stretch>
        </p:blipFill>
        <p:spPr>
          <a:xfrm>
            <a:off x="1709738" y="1708151"/>
            <a:ext cx="5549478" cy="4161732"/>
          </a:xfrm>
        </p:spPr>
      </p:pic>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40</a:t>
            </a:fld>
            <a:endParaRPr lang="en-US" dirty="0"/>
          </a:p>
        </p:txBody>
      </p:sp>
    </p:spTree>
    <p:extLst>
      <p:ext uri="{BB962C8B-B14F-4D97-AF65-F5344CB8AC3E}">
        <p14:creationId xmlns:p14="http://schemas.microsoft.com/office/powerpoint/2010/main" val="4071933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General overview of appraisal supporting information</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r>
              <a:rPr lang="en-GB" dirty="0" smtClean="0"/>
              <a:t>Personal details</a:t>
            </a:r>
          </a:p>
          <a:p>
            <a:r>
              <a:rPr lang="en-GB" dirty="0" smtClean="0"/>
              <a:t>Scope of work</a:t>
            </a:r>
          </a:p>
          <a:p>
            <a:r>
              <a:rPr lang="en-GB" dirty="0" smtClean="0"/>
              <a:t>Record of previous appraisals</a:t>
            </a:r>
          </a:p>
          <a:p>
            <a:r>
              <a:rPr lang="en-GB" dirty="0" smtClean="0"/>
              <a:t>PDP and its review</a:t>
            </a:r>
          </a:p>
          <a:p>
            <a:r>
              <a:rPr lang="en-GB" dirty="0" smtClean="0"/>
              <a:t>Supporting information</a:t>
            </a:r>
          </a:p>
          <a:p>
            <a:r>
              <a:rPr lang="en-GB" dirty="0" smtClean="0"/>
              <a:t>Probity and health declarations</a:t>
            </a:r>
          </a:p>
          <a:p>
            <a:r>
              <a:rPr lang="en-GB" dirty="0" smtClean="0"/>
              <a:t>Doctor’s appraisal statements</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41</a:t>
            </a:fld>
            <a:endParaRPr lang="en-US" dirty="0"/>
          </a:p>
        </p:txBody>
      </p:sp>
    </p:spTree>
    <p:extLst>
      <p:ext uri="{BB962C8B-B14F-4D97-AF65-F5344CB8AC3E}">
        <p14:creationId xmlns:p14="http://schemas.microsoft.com/office/powerpoint/2010/main" val="1184020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dirty="0" smtClean="0"/>
              <a:t>Supporting information</a:t>
            </a:r>
          </a:p>
        </p:txBody>
      </p:sp>
      <p:sp>
        <p:nvSpPr>
          <p:cNvPr id="3" name="Content Placeholder 2"/>
          <p:cNvSpPr>
            <a:spLocks noGrp="1"/>
          </p:cNvSpPr>
          <p:nvPr>
            <p:ph idx="4294967295"/>
          </p:nvPr>
        </p:nvSpPr>
        <p:spPr>
          <a:xfrm>
            <a:off x="457200" y="1680295"/>
            <a:ext cx="7841707" cy="4344948"/>
          </a:xfrm>
        </p:spPr>
        <p:txBody>
          <a:bodyPr>
            <a:normAutofit/>
          </a:bodyPr>
          <a:lstStyle/>
          <a:p>
            <a:pPr indent="0">
              <a:spcBef>
                <a:spcPts val="0"/>
              </a:spcBef>
              <a:buNone/>
              <a:defRPr/>
            </a:pPr>
            <a:r>
              <a:rPr lang="en-US" b="1" dirty="0"/>
              <a:t>Exercise</a:t>
            </a:r>
            <a:r>
              <a:rPr lang="en-US" b="1" dirty="0" smtClean="0"/>
              <a:t>:</a:t>
            </a:r>
          </a:p>
          <a:p>
            <a:pPr indent="0">
              <a:spcBef>
                <a:spcPts val="0"/>
              </a:spcBef>
              <a:buNone/>
              <a:defRPr/>
            </a:pPr>
            <a:endParaRPr lang="en-US" b="1" dirty="0"/>
          </a:p>
          <a:p>
            <a:pPr marL="758825" lvl="1">
              <a:spcBef>
                <a:spcPts val="0"/>
              </a:spcBef>
              <a:buFont typeface="Arial" pitchFamily="34" charset="0"/>
              <a:buChar char="•"/>
              <a:defRPr/>
            </a:pPr>
            <a:r>
              <a:rPr lang="en-GB" dirty="0" smtClean="0"/>
              <a:t>What would you use to affirm the quality of your own practice? Write it down</a:t>
            </a:r>
          </a:p>
          <a:p>
            <a:pPr marL="758825" lvl="1">
              <a:spcBef>
                <a:spcPts val="0"/>
              </a:spcBef>
              <a:buFont typeface="Arial" pitchFamily="34" charset="0"/>
              <a:buChar char="•"/>
              <a:defRPr/>
            </a:pPr>
            <a:r>
              <a:rPr lang="en-GB" dirty="0" smtClean="0"/>
              <a:t>Only one type of supporting information per post-it note</a:t>
            </a:r>
          </a:p>
          <a:p>
            <a:pPr marL="358775">
              <a:spcBef>
                <a:spcPts val="0"/>
              </a:spcBef>
              <a:buFont typeface="Arial" pitchFamily="34" charset="0"/>
              <a:buChar char="•"/>
              <a:defRPr/>
            </a:pPr>
            <a:endParaRPr lang="en-GB" dirty="0"/>
          </a:p>
          <a:p>
            <a:pPr marL="15875" indent="0">
              <a:spcBef>
                <a:spcPts val="0"/>
              </a:spcBef>
              <a:buNone/>
              <a:defRPr/>
            </a:pPr>
            <a:r>
              <a:rPr lang="en-GB" dirty="0" smtClean="0"/>
              <a:t>	Once generated…</a:t>
            </a:r>
          </a:p>
          <a:p>
            <a:pPr marL="758825" lvl="1">
              <a:spcBef>
                <a:spcPts val="0"/>
              </a:spcBef>
              <a:buFont typeface="Arial" pitchFamily="34" charset="0"/>
              <a:buChar char="•"/>
              <a:defRPr/>
            </a:pPr>
            <a:r>
              <a:rPr lang="en-GB" dirty="0" smtClean="0"/>
              <a:t>Post up under relevant domain of </a:t>
            </a:r>
            <a:r>
              <a:rPr lang="en-GB" i="1" dirty="0" smtClean="0"/>
              <a:t>Good Medical Practice</a:t>
            </a:r>
          </a:p>
          <a:p>
            <a:pPr indent="-360000">
              <a:spcBef>
                <a:spcPts val="0"/>
              </a:spcBef>
              <a:defRPr/>
            </a:pPr>
            <a:endParaRPr lang="en-US" dirty="0" smtClean="0"/>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42</a:t>
            </a:fld>
            <a:endParaRPr lang="en-US" dirty="0"/>
          </a:p>
        </p:txBody>
      </p:sp>
    </p:spTree>
    <p:extLst>
      <p:ext uri="{BB962C8B-B14F-4D97-AF65-F5344CB8AC3E}">
        <p14:creationId xmlns:p14="http://schemas.microsoft.com/office/powerpoint/2010/main" val="4100360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5" descr="Levels of supporting information"/>
          <p:cNvSpPr>
            <a:spLocks noChangeArrowheads="1"/>
          </p:cNvSpPr>
          <p:nvPr/>
        </p:nvSpPr>
        <p:spPr bwMode="auto">
          <a:xfrm>
            <a:off x="179388" y="1370013"/>
            <a:ext cx="8712200" cy="5227637"/>
          </a:xfrm>
          <a:prstGeom prst="rect">
            <a:avLst/>
          </a:prstGeom>
          <a:solidFill>
            <a:schemeClr val="bg1"/>
          </a:solidFill>
          <a:ln w="9525">
            <a:noFill/>
            <a:miter lim="800000"/>
            <a:headEnd/>
            <a:tailEnd/>
          </a:ln>
        </p:spPr>
        <p:txBody>
          <a:bodyPr wrap="none" anchor="ctr"/>
          <a:lstStyle/>
          <a:p>
            <a:endParaRPr lang="en-US" dirty="0">
              <a:solidFill>
                <a:srgbClr val="000000"/>
              </a:solidFill>
              <a:latin typeface="Calibri" pitchFamily="34" charset="0"/>
            </a:endParaRPr>
          </a:p>
        </p:txBody>
      </p:sp>
      <p:sp>
        <p:nvSpPr>
          <p:cNvPr id="56324" name="Rectangle 2"/>
          <p:cNvSpPr>
            <a:spLocks noGrp="1" noChangeArrowheads="1"/>
          </p:cNvSpPr>
          <p:nvPr>
            <p:ph type="title" idx="4294967295"/>
          </p:nvPr>
        </p:nvSpPr>
        <p:spPr>
          <a:xfrm>
            <a:off x="381000" y="0"/>
            <a:ext cx="8229600" cy="7985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defRPr/>
            </a:pPr>
            <a:r>
              <a:rPr lang="en-GB" sz="2400" dirty="0" smtClean="0">
                <a:cs typeface="Arial" pitchFamily="34" charset="0"/>
              </a:rPr>
              <a:t/>
            </a:r>
            <a:br>
              <a:rPr lang="en-GB" sz="2400" dirty="0" smtClean="0">
                <a:cs typeface="Arial" pitchFamily="34" charset="0"/>
              </a:rPr>
            </a:br>
            <a:r>
              <a:rPr lang="en-GB" sz="4000" dirty="0" smtClean="0">
                <a:cs typeface="Arial" pitchFamily="34" charset="0"/>
              </a:rPr>
              <a:t>Levels of supporting information</a:t>
            </a:r>
          </a:p>
        </p:txBody>
      </p:sp>
      <p:sp>
        <p:nvSpPr>
          <p:cNvPr id="52229" name="Rectangle 3"/>
          <p:cNvSpPr>
            <a:spLocks noGrp="1" noChangeArrowheads="1"/>
          </p:cNvSpPr>
          <p:nvPr>
            <p:ph type="body" idx="4294967295"/>
          </p:nvPr>
        </p:nvSpPr>
        <p:spPr>
          <a:xfrm rot="16200000">
            <a:off x="-124618" y="5799931"/>
            <a:ext cx="1327150" cy="446087"/>
          </a:xfrm>
          <a:solidFill>
            <a:srgbClr val="002060"/>
          </a:solidFill>
        </p:spPr>
        <p:txBody>
          <a:bodyPr>
            <a:normAutofit fontScale="92500" lnSpcReduction="20000"/>
          </a:bodyPr>
          <a:lstStyle/>
          <a:p>
            <a:pPr indent="0" algn="ctr" eaLnBrk="1" hangingPunct="1"/>
            <a:r>
              <a:rPr lang="en-GB" sz="1400" b="1" dirty="0" smtClean="0">
                <a:solidFill>
                  <a:schemeClr val="bg1"/>
                </a:solidFill>
                <a:cs typeface="Arial" charset="0"/>
              </a:rPr>
              <a:t>Revalidation</a:t>
            </a:r>
          </a:p>
        </p:txBody>
      </p:sp>
      <p:sp>
        <p:nvSpPr>
          <p:cNvPr id="50" name="Rectangle 3"/>
          <p:cNvSpPr txBox="1">
            <a:spLocks noChangeArrowheads="1"/>
          </p:cNvSpPr>
          <p:nvPr/>
        </p:nvSpPr>
        <p:spPr bwMode="auto">
          <a:xfrm rot="16200000">
            <a:off x="-1328737" y="2835275"/>
            <a:ext cx="3735388" cy="446087"/>
          </a:xfrm>
          <a:prstGeom prst="rect">
            <a:avLst/>
          </a:prstGeom>
          <a:solidFill>
            <a:srgbClr val="00B0F0"/>
          </a:solidFill>
          <a:ln w="9525">
            <a:noFill/>
            <a:miter lim="800000"/>
            <a:headEnd/>
            <a:tailEnd/>
          </a:ln>
          <a:effectLst/>
        </p:spPr>
        <p:txBody>
          <a:bodyPr/>
          <a:lstStyle/>
          <a:p>
            <a:pPr fontAlgn="auto">
              <a:spcBef>
                <a:spcPct val="20000"/>
              </a:spcBef>
              <a:spcAft>
                <a:spcPts val="0"/>
              </a:spcAft>
              <a:defRPr/>
            </a:pPr>
            <a:r>
              <a:rPr lang="en-GB" sz="1400" b="1" kern="0" dirty="0">
                <a:solidFill>
                  <a:srgbClr val="000000"/>
                </a:solidFill>
                <a:latin typeface="Arial"/>
                <a:cs typeface="+mn-cs"/>
              </a:rPr>
              <a:t>Organisational and individual information</a:t>
            </a:r>
          </a:p>
        </p:txBody>
      </p:sp>
      <p:sp>
        <p:nvSpPr>
          <p:cNvPr id="52231" name="AutoShape 5" descr="&quot;&quot;"/>
          <p:cNvSpPr>
            <a:spLocks noChangeArrowheads="1"/>
          </p:cNvSpPr>
          <p:nvPr/>
        </p:nvSpPr>
        <p:spPr bwMode="auto">
          <a:xfrm>
            <a:off x="762000" y="609600"/>
            <a:ext cx="7848600" cy="6172200"/>
          </a:xfrm>
          <a:prstGeom prst="triangle">
            <a:avLst>
              <a:gd name="adj" fmla="val 50000"/>
            </a:avLst>
          </a:prstGeom>
          <a:noFill/>
          <a:ln w="9525">
            <a:solidFill>
              <a:schemeClr val="tx1"/>
            </a:solidFill>
            <a:prstDash val="dash"/>
            <a:miter lim="800000"/>
            <a:headEnd/>
            <a:tailEnd/>
          </a:ln>
        </p:spPr>
        <p:txBody>
          <a:bodyPr wrap="none" anchor="ctr"/>
          <a:lstStyle/>
          <a:p>
            <a:endParaRPr lang="en-US" dirty="0">
              <a:solidFill>
                <a:srgbClr val="000000"/>
              </a:solidFill>
              <a:latin typeface="Calibri" pitchFamily="34" charset="0"/>
            </a:endParaRPr>
          </a:p>
        </p:txBody>
      </p:sp>
      <p:sp>
        <p:nvSpPr>
          <p:cNvPr id="52232" name="Line 6" descr="&quot;&quot;"/>
          <p:cNvSpPr>
            <a:spLocks noChangeShapeType="1"/>
          </p:cNvSpPr>
          <p:nvPr/>
        </p:nvSpPr>
        <p:spPr bwMode="auto">
          <a:xfrm>
            <a:off x="179388" y="5170488"/>
            <a:ext cx="8712200" cy="0"/>
          </a:xfrm>
          <a:prstGeom prst="line">
            <a:avLst/>
          </a:prstGeom>
          <a:noFill/>
          <a:ln w="9525">
            <a:solidFill>
              <a:schemeClr val="tx1"/>
            </a:solidFill>
            <a:prstDash val="dash"/>
            <a:round/>
            <a:headEnd/>
            <a:tailEnd/>
          </a:ln>
        </p:spPr>
        <p:txBody>
          <a:bodyPr/>
          <a:lstStyle/>
          <a:p>
            <a:endParaRPr lang="en-GB" dirty="0"/>
          </a:p>
        </p:txBody>
      </p:sp>
      <p:sp>
        <p:nvSpPr>
          <p:cNvPr id="52233" name="Text Box 7"/>
          <p:cNvSpPr txBox="1">
            <a:spLocks noChangeArrowheads="1"/>
          </p:cNvSpPr>
          <p:nvPr/>
        </p:nvSpPr>
        <p:spPr bwMode="auto">
          <a:xfrm>
            <a:off x="971550" y="1866900"/>
            <a:ext cx="7345363" cy="523875"/>
          </a:xfrm>
          <a:prstGeom prst="rect">
            <a:avLst/>
          </a:prstGeom>
          <a:solidFill>
            <a:schemeClr val="bg1"/>
          </a:solidFill>
          <a:ln w="9525">
            <a:noFill/>
            <a:miter lim="800000"/>
            <a:headEnd/>
            <a:tailEnd/>
          </a:ln>
        </p:spPr>
        <p:txBody>
          <a:bodyPr>
            <a:spAutoFit/>
          </a:bodyPr>
          <a:lstStyle/>
          <a:p>
            <a:pPr algn="ctr"/>
            <a:r>
              <a:rPr lang="en-GB" sz="1400" i="1" dirty="0">
                <a:solidFill>
                  <a:srgbClr val="000000"/>
                </a:solidFill>
              </a:rPr>
              <a:t>Supporting information that promotes </a:t>
            </a:r>
            <a:r>
              <a:rPr lang="en-GB" sz="1400" i="1" dirty="0" smtClean="0">
                <a:solidFill>
                  <a:srgbClr val="000000"/>
                </a:solidFill>
              </a:rPr>
              <a:t>reflection, </a:t>
            </a:r>
            <a:endParaRPr lang="en-GB" sz="1400" i="1" dirty="0">
              <a:solidFill>
                <a:srgbClr val="000000"/>
              </a:solidFill>
            </a:endParaRPr>
          </a:p>
          <a:p>
            <a:pPr algn="ctr"/>
            <a:r>
              <a:rPr lang="en-GB" sz="1400" i="1" dirty="0">
                <a:solidFill>
                  <a:srgbClr val="000000"/>
                </a:solidFill>
              </a:rPr>
              <a:t>may be about the current working environment or areas for future growth and development</a:t>
            </a:r>
          </a:p>
        </p:txBody>
      </p:sp>
      <p:sp>
        <p:nvSpPr>
          <p:cNvPr id="52234" name="Text Box 8"/>
          <p:cNvSpPr txBox="1">
            <a:spLocks noChangeArrowheads="1"/>
          </p:cNvSpPr>
          <p:nvPr/>
        </p:nvSpPr>
        <p:spPr bwMode="auto">
          <a:xfrm>
            <a:off x="1990725" y="5170488"/>
            <a:ext cx="5280025" cy="307975"/>
          </a:xfrm>
          <a:prstGeom prst="rect">
            <a:avLst/>
          </a:prstGeom>
          <a:solidFill>
            <a:schemeClr val="bg1"/>
          </a:solidFill>
          <a:ln w="9525">
            <a:noFill/>
            <a:miter lim="800000"/>
            <a:headEnd/>
            <a:tailEnd/>
          </a:ln>
        </p:spPr>
        <p:txBody>
          <a:bodyPr wrap="none">
            <a:spAutoFit/>
          </a:bodyPr>
          <a:lstStyle/>
          <a:p>
            <a:r>
              <a:rPr lang="en-GB" sz="1400" i="1" dirty="0">
                <a:solidFill>
                  <a:srgbClr val="000000"/>
                </a:solidFill>
              </a:rPr>
              <a:t>GMC guidance is the essential basis for all revalidation decisions</a:t>
            </a:r>
          </a:p>
        </p:txBody>
      </p:sp>
      <p:grpSp>
        <p:nvGrpSpPr>
          <p:cNvPr id="52235" name="Group 4" descr="&quot;&quot;"/>
          <p:cNvGrpSpPr>
            <a:grpSpLocks/>
          </p:cNvGrpSpPr>
          <p:nvPr/>
        </p:nvGrpSpPr>
        <p:grpSpPr bwMode="auto">
          <a:xfrm>
            <a:off x="1371600" y="914400"/>
            <a:ext cx="6645275" cy="5781675"/>
            <a:chOff x="1973" y="804"/>
            <a:chExt cx="3557" cy="3173"/>
          </a:xfrm>
        </p:grpSpPr>
        <p:sp>
          <p:nvSpPr>
            <p:cNvPr id="52240" name="AutoShape 5"/>
            <p:cNvSpPr>
              <a:spLocks noChangeArrowheads="1"/>
            </p:cNvSpPr>
            <p:nvPr/>
          </p:nvSpPr>
          <p:spPr bwMode="auto">
            <a:xfrm flipV="1">
              <a:off x="1973" y="3363"/>
              <a:ext cx="35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60 w 21600"/>
                <a:gd name="T13" fmla="*/ 2870 h 21600"/>
                <a:gd name="T14" fmla="*/ 18740 w 21600"/>
                <a:gd name="T15" fmla="*/ 18730 h 21600"/>
              </a:gdLst>
              <a:ahLst/>
              <a:cxnLst>
                <a:cxn ang="T8">
                  <a:pos x="T0" y="T1"/>
                </a:cxn>
                <a:cxn ang="T9">
                  <a:pos x="T2" y="T3"/>
                </a:cxn>
                <a:cxn ang="T10">
                  <a:pos x="T4" y="T5"/>
                </a:cxn>
                <a:cxn ang="T11">
                  <a:pos x="T6" y="T7"/>
                </a:cxn>
              </a:cxnLst>
              <a:rect l="T12" t="T13" r="T14" b="T15"/>
              <a:pathLst>
                <a:path w="21600" h="21600">
                  <a:moveTo>
                    <a:pt x="0" y="0"/>
                  </a:moveTo>
                  <a:lnTo>
                    <a:pt x="2126" y="21600"/>
                  </a:lnTo>
                  <a:lnTo>
                    <a:pt x="19474" y="21600"/>
                  </a:lnTo>
                  <a:lnTo>
                    <a:pt x="21600" y="0"/>
                  </a:lnTo>
                  <a:lnTo>
                    <a:pt x="0" y="0"/>
                  </a:lnTo>
                  <a:close/>
                </a:path>
              </a:pathLst>
            </a:custGeom>
            <a:solidFill>
              <a:srgbClr val="002060"/>
            </a:solidFill>
            <a:ln w="28575">
              <a:solidFill>
                <a:schemeClr val="tx1"/>
              </a:solidFill>
              <a:miter lim="800000"/>
              <a:headEnd/>
              <a:tailEnd/>
            </a:ln>
          </p:spPr>
          <p:txBody>
            <a:bodyPr lIns="36000" tIns="36000" rIns="36000" bIns="36000" anchor="ctr">
              <a:spAutoFit/>
            </a:bodyPr>
            <a:lstStyle/>
            <a:p>
              <a:endParaRPr lang="en-GB" dirty="0"/>
            </a:p>
          </p:txBody>
        </p:sp>
        <p:sp>
          <p:nvSpPr>
            <p:cNvPr id="52241" name="Text Box 6"/>
            <p:cNvSpPr txBox="1">
              <a:spLocks noChangeArrowheads="1"/>
            </p:cNvSpPr>
            <p:nvPr/>
          </p:nvSpPr>
          <p:spPr bwMode="auto">
            <a:xfrm>
              <a:off x="2304" y="3394"/>
              <a:ext cx="2880" cy="583"/>
            </a:xfrm>
            <a:prstGeom prst="rect">
              <a:avLst/>
            </a:prstGeom>
            <a:noFill/>
            <a:ln w="9525">
              <a:noFill/>
              <a:miter lim="800000"/>
              <a:headEnd/>
              <a:tailEnd/>
            </a:ln>
          </p:spPr>
          <p:txBody>
            <a:bodyPr>
              <a:spAutoFit/>
            </a:bodyPr>
            <a:lstStyle/>
            <a:p>
              <a:pPr algn="ctr">
                <a:spcBef>
                  <a:spcPct val="50000"/>
                </a:spcBef>
              </a:pPr>
              <a:r>
                <a:rPr lang="en-GB" sz="1400" b="1" dirty="0">
                  <a:solidFill>
                    <a:srgbClr val="FFFFFF"/>
                  </a:solidFill>
                </a:rPr>
                <a:t>Supporting information defined by the General Medical Council</a:t>
              </a:r>
            </a:p>
            <a:p>
              <a:pPr algn="ctr">
                <a:spcBef>
                  <a:spcPct val="50000"/>
                </a:spcBef>
              </a:pPr>
              <a:r>
                <a:rPr lang="en-GB" sz="1400" b="1" dirty="0">
                  <a:solidFill>
                    <a:srgbClr val="FFFFFF"/>
                  </a:solidFill>
                </a:rPr>
                <a:t>(Fitness to practise)</a:t>
              </a:r>
              <a:br>
                <a:rPr lang="en-GB" sz="1400" b="1" dirty="0">
                  <a:solidFill>
                    <a:srgbClr val="FFFFFF"/>
                  </a:solidFill>
                </a:rPr>
              </a:br>
              <a:endParaRPr lang="en-GB" sz="1400" dirty="0">
                <a:solidFill>
                  <a:srgbClr val="FFFFFF"/>
                </a:solidFill>
              </a:endParaRPr>
            </a:p>
          </p:txBody>
        </p:sp>
        <p:sp>
          <p:nvSpPr>
            <p:cNvPr id="52242" name="AutoShape 19"/>
            <p:cNvSpPr>
              <a:spLocks noChangeArrowheads="1"/>
            </p:cNvSpPr>
            <p:nvPr/>
          </p:nvSpPr>
          <p:spPr bwMode="auto">
            <a:xfrm flipV="1">
              <a:off x="2408" y="2623"/>
              <a:ext cx="2682" cy="4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88 w 21600"/>
                <a:gd name="T13" fmla="*/ 2999 h 21600"/>
                <a:gd name="T14" fmla="*/ 18612 w 21600"/>
                <a:gd name="T15" fmla="*/ 18601 h 21600"/>
              </a:gdLst>
              <a:ahLst/>
              <a:cxnLst>
                <a:cxn ang="T8">
                  <a:pos x="T0" y="T1"/>
                </a:cxn>
                <a:cxn ang="T9">
                  <a:pos x="T2" y="T3"/>
                </a:cxn>
                <a:cxn ang="T10">
                  <a:pos x="T4" y="T5"/>
                </a:cxn>
                <a:cxn ang="T11">
                  <a:pos x="T6" y="T7"/>
                </a:cxn>
              </a:cxnLst>
              <a:rect l="T12" t="T13" r="T14" b="T15"/>
              <a:pathLst>
                <a:path w="21600" h="21600">
                  <a:moveTo>
                    <a:pt x="0" y="0"/>
                  </a:moveTo>
                  <a:lnTo>
                    <a:pt x="2375" y="21600"/>
                  </a:lnTo>
                  <a:lnTo>
                    <a:pt x="19225" y="21600"/>
                  </a:lnTo>
                  <a:lnTo>
                    <a:pt x="21600" y="0"/>
                  </a:lnTo>
                  <a:lnTo>
                    <a:pt x="0" y="0"/>
                  </a:lnTo>
                  <a:close/>
                </a:path>
              </a:pathLst>
            </a:custGeom>
            <a:solidFill>
              <a:srgbClr val="00B0F0"/>
            </a:solidFill>
            <a:ln w="28575">
              <a:solidFill>
                <a:schemeClr val="tx1"/>
              </a:solidFill>
              <a:miter lim="800000"/>
              <a:headEnd/>
              <a:tailEnd/>
            </a:ln>
          </p:spPr>
          <p:txBody>
            <a:bodyPr lIns="36000" tIns="36000" rIns="36000" bIns="36000" anchor="ctr">
              <a:spAutoFit/>
            </a:bodyPr>
            <a:lstStyle/>
            <a:p>
              <a:endParaRPr lang="en-GB" dirty="0"/>
            </a:p>
          </p:txBody>
        </p:sp>
        <p:sp>
          <p:nvSpPr>
            <p:cNvPr id="52243" name="AutoShape 20"/>
            <p:cNvSpPr>
              <a:spLocks noChangeArrowheads="1"/>
            </p:cNvSpPr>
            <p:nvPr/>
          </p:nvSpPr>
          <p:spPr bwMode="auto">
            <a:xfrm flipV="1">
              <a:off x="2791" y="1580"/>
              <a:ext cx="1910" cy="8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93 w 21600"/>
                <a:gd name="T13" fmla="*/ 4692 h 21600"/>
                <a:gd name="T14" fmla="*/ 16907 w 21600"/>
                <a:gd name="T15" fmla="*/ 16908 h 21600"/>
              </a:gdLst>
              <a:ahLst/>
              <a:cxnLst>
                <a:cxn ang="T8">
                  <a:pos x="T0" y="T1"/>
                </a:cxn>
                <a:cxn ang="T9">
                  <a:pos x="T2" y="T3"/>
                </a:cxn>
                <a:cxn ang="T10">
                  <a:pos x="T4" y="T5"/>
                </a:cxn>
                <a:cxn ang="T11">
                  <a:pos x="T6" y="T7"/>
                </a:cxn>
              </a:cxnLst>
              <a:rect l="T12" t="T13" r="T14" b="T15"/>
              <a:pathLst>
                <a:path w="21600" h="21600">
                  <a:moveTo>
                    <a:pt x="0" y="0"/>
                  </a:moveTo>
                  <a:lnTo>
                    <a:pt x="5796" y="21600"/>
                  </a:lnTo>
                  <a:lnTo>
                    <a:pt x="15804" y="21600"/>
                  </a:lnTo>
                  <a:lnTo>
                    <a:pt x="21600" y="0"/>
                  </a:lnTo>
                  <a:lnTo>
                    <a:pt x="0" y="0"/>
                  </a:lnTo>
                  <a:close/>
                </a:path>
              </a:pathLst>
            </a:custGeom>
            <a:solidFill>
              <a:srgbClr val="00B0F0"/>
            </a:solidFill>
            <a:ln w="28575">
              <a:solidFill>
                <a:schemeClr val="tx1"/>
              </a:solidFill>
              <a:miter lim="800000"/>
              <a:headEnd/>
              <a:tailEnd/>
            </a:ln>
          </p:spPr>
          <p:txBody>
            <a:bodyPr lIns="36000" tIns="36000" rIns="36000" bIns="36000" anchor="ctr">
              <a:spAutoFit/>
            </a:bodyPr>
            <a:lstStyle/>
            <a:p>
              <a:endParaRPr lang="en-GB" dirty="0"/>
            </a:p>
          </p:txBody>
        </p:sp>
        <p:sp>
          <p:nvSpPr>
            <p:cNvPr id="52244" name="AutoShape 21"/>
            <p:cNvSpPr>
              <a:spLocks noChangeArrowheads="1"/>
            </p:cNvSpPr>
            <p:nvPr/>
          </p:nvSpPr>
          <p:spPr bwMode="auto">
            <a:xfrm>
              <a:off x="3383" y="804"/>
              <a:ext cx="728" cy="557"/>
            </a:xfrm>
            <a:prstGeom prst="triangle">
              <a:avLst>
                <a:gd name="adj" fmla="val 50000"/>
              </a:avLst>
            </a:prstGeom>
            <a:solidFill>
              <a:srgbClr val="00B0F0"/>
            </a:solidFill>
            <a:ln w="28575">
              <a:solidFill>
                <a:schemeClr val="tx1"/>
              </a:solidFill>
              <a:miter lim="800000"/>
              <a:headEnd/>
              <a:tailEnd/>
            </a:ln>
          </p:spPr>
          <p:txBody>
            <a:bodyPr lIns="36000" tIns="36000" rIns="36000" bIns="36000" anchor="ctr">
              <a:spAutoFit/>
            </a:bodyPr>
            <a:lstStyle/>
            <a:p>
              <a:endParaRPr lang="en-US" dirty="0">
                <a:solidFill>
                  <a:srgbClr val="000000"/>
                </a:solidFill>
                <a:latin typeface="Calibri" pitchFamily="34" charset="0"/>
              </a:endParaRPr>
            </a:p>
          </p:txBody>
        </p:sp>
        <p:sp>
          <p:nvSpPr>
            <p:cNvPr id="52245" name="Text Box 22"/>
            <p:cNvSpPr txBox="1">
              <a:spLocks noChangeArrowheads="1"/>
            </p:cNvSpPr>
            <p:nvPr/>
          </p:nvSpPr>
          <p:spPr bwMode="auto">
            <a:xfrm>
              <a:off x="2688" y="2623"/>
              <a:ext cx="2112" cy="583"/>
            </a:xfrm>
            <a:prstGeom prst="rect">
              <a:avLst/>
            </a:prstGeom>
            <a:noFill/>
            <a:ln w="9525">
              <a:noFill/>
              <a:miter lim="800000"/>
              <a:headEnd/>
              <a:tailEnd/>
            </a:ln>
          </p:spPr>
          <p:txBody>
            <a:bodyPr>
              <a:spAutoFit/>
            </a:bodyPr>
            <a:lstStyle/>
            <a:p>
              <a:pPr algn="ctr">
                <a:spcBef>
                  <a:spcPct val="50000"/>
                </a:spcBef>
              </a:pPr>
              <a:r>
                <a:rPr lang="en-GB" sz="1400" b="1" dirty="0"/>
                <a:t>Supporting information defined by the employing organisation or specialist body</a:t>
              </a:r>
            </a:p>
            <a:p>
              <a:pPr algn="ctr">
                <a:spcBef>
                  <a:spcPct val="50000"/>
                </a:spcBef>
              </a:pPr>
              <a:r>
                <a:rPr lang="en-GB" sz="1400" b="1" dirty="0"/>
                <a:t>(Fitness for purpose)</a:t>
              </a:r>
              <a:r>
                <a:rPr lang="en-GB" sz="1400" b="1" dirty="0">
                  <a:solidFill>
                    <a:srgbClr val="FFFFFF"/>
                  </a:solidFill>
                </a:rPr>
                <a:t/>
              </a:r>
              <a:br>
                <a:rPr lang="en-GB" sz="1400" b="1" dirty="0">
                  <a:solidFill>
                    <a:srgbClr val="FFFFFF"/>
                  </a:solidFill>
                </a:rPr>
              </a:br>
              <a:endParaRPr lang="en-GB" sz="1400" dirty="0">
                <a:solidFill>
                  <a:srgbClr val="FFFFFF"/>
                </a:solidFill>
              </a:endParaRPr>
            </a:p>
          </p:txBody>
        </p:sp>
        <p:sp>
          <p:nvSpPr>
            <p:cNvPr id="52246" name="Text Box 33"/>
            <p:cNvSpPr txBox="1">
              <a:spLocks noChangeArrowheads="1"/>
            </p:cNvSpPr>
            <p:nvPr/>
          </p:nvSpPr>
          <p:spPr bwMode="auto">
            <a:xfrm>
              <a:off x="2996" y="1899"/>
              <a:ext cx="1520" cy="169"/>
            </a:xfrm>
            <a:prstGeom prst="rect">
              <a:avLst/>
            </a:prstGeom>
            <a:noFill/>
            <a:ln w="9525">
              <a:noFill/>
              <a:miter lim="800000"/>
              <a:headEnd/>
              <a:tailEnd/>
            </a:ln>
          </p:spPr>
          <p:txBody>
            <a:bodyPr>
              <a:spAutoFit/>
            </a:bodyPr>
            <a:lstStyle/>
            <a:p>
              <a:pPr algn="ctr">
                <a:spcBef>
                  <a:spcPct val="50000"/>
                </a:spcBef>
              </a:pPr>
              <a:r>
                <a:rPr lang="en-GB" sz="1400" b="1" dirty="0">
                  <a:solidFill>
                    <a:srgbClr val="000000"/>
                  </a:solidFill>
                </a:rPr>
                <a:t>Professional development</a:t>
              </a:r>
              <a:endParaRPr lang="en-GB" sz="1400" i="1" dirty="0">
                <a:solidFill>
                  <a:srgbClr val="000000"/>
                </a:solidFill>
              </a:endParaRPr>
            </a:p>
          </p:txBody>
        </p:sp>
        <p:sp>
          <p:nvSpPr>
            <p:cNvPr id="52247" name="Text Box 38"/>
            <p:cNvSpPr txBox="1">
              <a:spLocks noChangeArrowheads="1"/>
            </p:cNvSpPr>
            <p:nvPr/>
          </p:nvSpPr>
          <p:spPr bwMode="auto">
            <a:xfrm>
              <a:off x="3425" y="1054"/>
              <a:ext cx="647" cy="304"/>
            </a:xfrm>
            <a:prstGeom prst="rect">
              <a:avLst/>
            </a:prstGeom>
            <a:noFill/>
            <a:ln w="9525">
              <a:noFill/>
              <a:miter lim="800000"/>
              <a:headEnd/>
              <a:tailEnd/>
            </a:ln>
          </p:spPr>
          <p:txBody>
            <a:bodyPr>
              <a:spAutoFit/>
            </a:bodyPr>
            <a:lstStyle/>
            <a:p>
              <a:pPr algn="ctr">
                <a:spcBef>
                  <a:spcPct val="50000"/>
                </a:spcBef>
              </a:pPr>
              <a:r>
                <a:rPr lang="en-GB" sz="1200" b="1" dirty="0">
                  <a:solidFill>
                    <a:srgbClr val="000000"/>
                  </a:solidFill>
                </a:rPr>
                <a:t>Personal</a:t>
              </a:r>
            </a:p>
            <a:p>
              <a:pPr algn="ctr">
                <a:spcBef>
                  <a:spcPct val="50000"/>
                </a:spcBef>
              </a:pPr>
              <a:r>
                <a:rPr lang="en-GB" sz="1200" b="1" dirty="0">
                  <a:solidFill>
                    <a:srgbClr val="000000"/>
                  </a:solidFill>
                </a:rPr>
                <a:t>Aspirations</a:t>
              </a:r>
            </a:p>
          </p:txBody>
        </p:sp>
        <p:sp>
          <p:nvSpPr>
            <p:cNvPr id="52248" name="Rectangle 41"/>
            <p:cNvSpPr>
              <a:spLocks noChangeArrowheads="1"/>
            </p:cNvSpPr>
            <p:nvPr/>
          </p:nvSpPr>
          <p:spPr bwMode="auto">
            <a:xfrm>
              <a:off x="2672" y="2386"/>
              <a:ext cx="2164" cy="124"/>
            </a:xfrm>
            <a:prstGeom prst="rect">
              <a:avLst/>
            </a:prstGeom>
            <a:solidFill>
              <a:srgbClr val="FFFFFF"/>
            </a:solidFill>
            <a:ln w="9525">
              <a:noFill/>
              <a:miter lim="800000"/>
              <a:headEnd/>
              <a:tailEnd/>
            </a:ln>
          </p:spPr>
          <p:txBody>
            <a:bodyPr lIns="36000" tIns="36000" rIns="36000" bIns="36000" anchor="ctr">
              <a:spAutoFit/>
            </a:bodyPr>
            <a:lstStyle/>
            <a:p>
              <a:endParaRPr lang="en-US" dirty="0">
                <a:solidFill>
                  <a:srgbClr val="000000"/>
                </a:solidFill>
                <a:latin typeface="Calibri" pitchFamily="34" charset="0"/>
              </a:endParaRPr>
            </a:p>
          </p:txBody>
        </p:sp>
      </p:grpSp>
      <p:sp>
        <p:nvSpPr>
          <p:cNvPr id="52236" name="Line 19" descr="&quot;&quot;"/>
          <p:cNvSpPr>
            <a:spLocks noChangeShapeType="1"/>
          </p:cNvSpPr>
          <p:nvPr/>
        </p:nvSpPr>
        <p:spPr bwMode="auto">
          <a:xfrm flipV="1">
            <a:off x="4645025" y="1928813"/>
            <a:ext cx="3175" cy="400050"/>
          </a:xfrm>
          <a:prstGeom prst="line">
            <a:avLst/>
          </a:prstGeom>
          <a:noFill/>
          <a:ln w="9525">
            <a:solidFill>
              <a:schemeClr val="tx1"/>
            </a:solidFill>
            <a:round/>
            <a:headEnd/>
            <a:tailEnd type="triangle" w="med" len="med"/>
          </a:ln>
        </p:spPr>
        <p:txBody>
          <a:bodyPr/>
          <a:lstStyle/>
          <a:p>
            <a:endParaRPr lang="en-GB" dirty="0"/>
          </a:p>
        </p:txBody>
      </p:sp>
      <p:sp>
        <p:nvSpPr>
          <p:cNvPr id="52237" name="Text Box 20"/>
          <p:cNvSpPr txBox="1">
            <a:spLocks noChangeArrowheads="1"/>
          </p:cNvSpPr>
          <p:nvPr/>
        </p:nvSpPr>
        <p:spPr bwMode="auto">
          <a:xfrm>
            <a:off x="1258888" y="3816350"/>
            <a:ext cx="6757987" cy="307975"/>
          </a:xfrm>
          <a:prstGeom prst="rect">
            <a:avLst/>
          </a:prstGeom>
          <a:solidFill>
            <a:schemeClr val="bg1"/>
          </a:solidFill>
          <a:ln w="9525">
            <a:noFill/>
            <a:miter lim="800000"/>
            <a:headEnd/>
            <a:tailEnd/>
          </a:ln>
        </p:spPr>
        <p:txBody>
          <a:bodyPr>
            <a:spAutoFit/>
          </a:bodyPr>
          <a:lstStyle/>
          <a:p>
            <a:r>
              <a:rPr lang="en-GB" sz="1400" i="1" dirty="0">
                <a:solidFill>
                  <a:srgbClr val="000000"/>
                </a:solidFill>
              </a:rPr>
              <a:t>Mandatory requirements may be made contractually by the employing organisation</a:t>
            </a:r>
          </a:p>
        </p:txBody>
      </p:sp>
      <p:sp>
        <p:nvSpPr>
          <p:cNvPr id="52238" name="Line 21" descr="&quot;&quot;"/>
          <p:cNvSpPr>
            <a:spLocks noChangeShapeType="1"/>
          </p:cNvSpPr>
          <p:nvPr/>
        </p:nvSpPr>
        <p:spPr bwMode="auto">
          <a:xfrm flipV="1">
            <a:off x="4648200" y="3787775"/>
            <a:ext cx="0" cy="441325"/>
          </a:xfrm>
          <a:prstGeom prst="line">
            <a:avLst/>
          </a:prstGeom>
          <a:noFill/>
          <a:ln w="9525">
            <a:solidFill>
              <a:schemeClr val="tx1"/>
            </a:solidFill>
            <a:round/>
            <a:headEnd/>
            <a:tailEnd type="triangle" w="med" len="med"/>
          </a:ln>
        </p:spPr>
        <p:txBody>
          <a:bodyPr/>
          <a:lstStyle/>
          <a:p>
            <a:endParaRPr lang="en-GB" dirty="0"/>
          </a:p>
        </p:txBody>
      </p:sp>
      <p:sp>
        <p:nvSpPr>
          <p:cNvPr id="52239" name="Line 22" descr="&quot;&quot;"/>
          <p:cNvSpPr>
            <a:spLocks noChangeShapeType="1"/>
          </p:cNvSpPr>
          <p:nvPr/>
        </p:nvSpPr>
        <p:spPr bwMode="auto">
          <a:xfrm flipH="1" flipV="1">
            <a:off x="4645025" y="5068888"/>
            <a:ext cx="1588" cy="509587"/>
          </a:xfrm>
          <a:prstGeom prst="line">
            <a:avLst/>
          </a:prstGeom>
          <a:noFill/>
          <a:ln w="9525">
            <a:solidFill>
              <a:schemeClr val="tx1"/>
            </a:solidFill>
            <a:round/>
            <a:headEnd/>
            <a:tailEnd type="triangle" w="med" len="med"/>
          </a:ln>
        </p:spPr>
        <p:txBody>
          <a:bodyPr/>
          <a:lstStyle/>
          <a:p>
            <a:endParaRPr lang="en-GB" dirty="0"/>
          </a:p>
        </p:txBody>
      </p:sp>
      <p:sp>
        <p:nvSpPr>
          <p:cNvPr id="24"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43</a:t>
            </a:fld>
            <a:endParaRPr lang="en-US" dirty="0"/>
          </a:p>
        </p:txBody>
      </p:sp>
    </p:spTree>
    <p:extLst>
      <p:ext uri="{BB962C8B-B14F-4D97-AF65-F5344CB8AC3E}">
        <p14:creationId xmlns:p14="http://schemas.microsoft.com/office/powerpoint/2010/main" val="124971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GMC requirements for supporting information for revalidation</a:t>
            </a:r>
          </a:p>
        </p:txBody>
      </p:sp>
      <p:pic>
        <p:nvPicPr>
          <p:cNvPr id="53252" name="Picture 5" descr="GMC requirements for supporting information for revalidation"/>
          <p:cNvPicPr>
            <a:picLocks noChangeAspect="1" noChangeArrowheads="1"/>
          </p:cNvPicPr>
          <p:nvPr/>
        </p:nvPicPr>
        <p:blipFill>
          <a:blip r:embed="rId3" cstate="print"/>
          <a:srcRect/>
          <a:stretch>
            <a:fillRect/>
          </a:stretch>
        </p:blipFill>
        <p:spPr bwMode="auto">
          <a:xfrm>
            <a:off x="2700338" y="2019869"/>
            <a:ext cx="3152775" cy="4607944"/>
          </a:xfrm>
          <a:prstGeom prst="rect">
            <a:avLst/>
          </a:prstGeom>
          <a:noFill/>
          <a:ln w="9525">
            <a:noFill/>
            <a:miter lim="800000"/>
            <a:headEnd/>
            <a:tailEnd/>
          </a:ln>
        </p:spPr>
      </p:pic>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44</a:t>
            </a:fld>
            <a:endParaRPr lang="en-US" dirty="0"/>
          </a:p>
        </p:txBody>
      </p:sp>
    </p:spTree>
    <p:extLst>
      <p:ext uri="{BB962C8B-B14F-4D97-AF65-F5344CB8AC3E}">
        <p14:creationId xmlns:p14="http://schemas.microsoft.com/office/powerpoint/2010/main" val="603114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idx="4294967295"/>
          </p:nvPr>
        </p:nvSpPr>
        <p:spPr>
          <a:xfrm>
            <a:off x="457200"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dirty="0" smtClean="0"/>
              <a:t/>
            </a:r>
            <a:br>
              <a:rPr lang="en-GB" dirty="0" smtClean="0"/>
            </a:br>
            <a:r>
              <a:rPr lang="en-GB" sz="4000" dirty="0" smtClean="0"/>
              <a:t>GMC supporting information principles</a:t>
            </a:r>
          </a:p>
        </p:txBody>
      </p:sp>
      <p:sp>
        <p:nvSpPr>
          <p:cNvPr id="54275" name="Content Placeholder 3"/>
          <p:cNvSpPr>
            <a:spLocks noGrp="1"/>
          </p:cNvSpPr>
          <p:nvPr>
            <p:ph idx="4294967295"/>
          </p:nvPr>
        </p:nvSpPr>
        <p:spPr>
          <a:xfrm>
            <a:off x="457200" y="1680295"/>
            <a:ext cx="7841707" cy="3950736"/>
          </a:xfrm>
        </p:spPr>
        <p:txBody>
          <a:bodyPr/>
          <a:lstStyle/>
          <a:p>
            <a:pPr marL="358775">
              <a:buFontTx/>
              <a:buChar char="•"/>
            </a:pPr>
            <a:endParaRPr lang="en-GB" dirty="0" smtClean="0"/>
          </a:p>
          <a:p>
            <a:pPr marL="358775">
              <a:buFontTx/>
              <a:buChar char="•"/>
            </a:pPr>
            <a:endParaRPr lang="en-GB" b="1" dirty="0" smtClean="0"/>
          </a:p>
          <a:p>
            <a:pPr marL="358775">
              <a:buFontTx/>
              <a:buChar char="•"/>
            </a:pPr>
            <a:r>
              <a:rPr lang="en-GB" sz="3200" dirty="0" smtClean="0"/>
              <a:t>General information</a:t>
            </a:r>
          </a:p>
          <a:p>
            <a:pPr marL="358775">
              <a:buFontTx/>
              <a:buChar char="•"/>
            </a:pPr>
            <a:r>
              <a:rPr lang="en-GB" sz="3200" dirty="0" smtClean="0"/>
              <a:t>Keeping up to date </a:t>
            </a:r>
          </a:p>
          <a:p>
            <a:pPr marL="358775">
              <a:buFontTx/>
              <a:buChar char="•"/>
            </a:pPr>
            <a:r>
              <a:rPr lang="en-GB" sz="3200" dirty="0" smtClean="0"/>
              <a:t>Review of your practice </a:t>
            </a:r>
          </a:p>
          <a:p>
            <a:pPr marL="358775">
              <a:buFontTx/>
              <a:buChar char="•"/>
            </a:pPr>
            <a:r>
              <a:rPr lang="en-GB" sz="3200" dirty="0" smtClean="0"/>
              <a:t>Feedback on your practice</a:t>
            </a:r>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45</a:t>
            </a:fld>
            <a:endParaRPr lang="en-US" dirty="0"/>
          </a:p>
        </p:txBody>
      </p:sp>
    </p:spTree>
    <p:extLst>
      <p:ext uri="{BB962C8B-B14F-4D97-AF65-F5344CB8AC3E}">
        <p14:creationId xmlns:p14="http://schemas.microsoft.com/office/powerpoint/2010/main" val="36243683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GMC supporting information requirements</a:t>
            </a:r>
          </a:p>
        </p:txBody>
      </p:sp>
      <p:sp>
        <p:nvSpPr>
          <p:cNvPr id="59395" name="Content Placeholder 3"/>
          <p:cNvSpPr>
            <a:spLocks noGrp="1"/>
          </p:cNvSpPr>
          <p:nvPr>
            <p:ph idx="4294967295"/>
          </p:nvPr>
        </p:nvSpPr>
        <p:spPr>
          <a:xfrm>
            <a:off x="539750" y="1844675"/>
            <a:ext cx="8097838" cy="4181475"/>
          </a:xfrm>
        </p:spPr>
        <p:txBody>
          <a:bodyPr/>
          <a:lstStyle/>
          <a:p>
            <a:pPr marL="0" indent="0">
              <a:buNone/>
            </a:pPr>
            <a:r>
              <a:rPr lang="en-GB" b="1" dirty="0" smtClean="0"/>
              <a:t>The GMC requires six types of supporting information:</a:t>
            </a:r>
          </a:p>
          <a:p>
            <a:pPr marL="0" indent="0">
              <a:buNone/>
            </a:pPr>
            <a:endParaRPr lang="en-GB" b="1" dirty="0" smtClean="0"/>
          </a:p>
          <a:p>
            <a:pPr>
              <a:buFontTx/>
              <a:buAutoNum type="arabicPeriod"/>
            </a:pPr>
            <a:r>
              <a:rPr lang="en-GB" dirty="0" smtClean="0"/>
              <a:t>Continuing professional development</a:t>
            </a:r>
          </a:p>
          <a:p>
            <a:pPr>
              <a:buFontTx/>
              <a:buAutoNum type="arabicPeriod"/>
            </a:pPr>
            <a:r>
              <a:rPr lang="en-GB" dirty="0" smtClean="0"/>
              <a:t>Quality improvement activity</a:t>
            </a:r>
          </a:p>
          <a:p>
            <a:pPr>
              <a:buFontTx/>
              <a:buAutoNum type="arabicPeriod"/>
            </a:pPr>
            <a:r>
              <a:rPr lang="en-GB" dirty="0" smtClean="0"/>
              <a:t>Significant events</a:t>
            </a:r>
          </a:p>
          <a:p>
            <a:pPr>
              <a:buFontTx/>
              <a:buAutoNum type="arabicPeriod"/>
            </a:pPr>
            <a:r>
              <a:rPr lang="en-GB" dirty="0" smtClean="0"/>
              <a:t>Feedback from colleagues</a:t>
            </a:r>
          </a:p>
          <a:p>
            <a:pPr>
              <a:buFontTx/>
              <a:buAutoNum type="arabicPeriod"/>
            </a:pPr>
            <a:r>
              <a:rPr lang="en-GB" dirty="0" smtClean="0"/>
              <a:t>Feedback from patients (where applicable)</a:t>
            </a:r>
          </a:p>
          <a:p>
            <a:pPr>
              <a:buFontTx/>
              <a:buAutoNum type="arabicPeriod"/>
            </a:pPr>
            <a:r>
              <a:rPr lang="en-GB" dirty="0" smtClean="0"/>
              <a:t>Review of complaints and compliments</a:t>
            </a:r>
          </a:p>
          <a:p>
            <a:endParaRPr lang="en-GB" dirty="0" smtClean="0"/>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46</a:t>
            </a:fld>
            <a:endParaRPr lang="en-US" dirty="0"/>
          </a:p>
        </p:txBody>
      </p:sp>
    </p:spTree>
    <p:extLst>
      <p:ext uri="{BB962C8B-B14F-4D97-AF65-F5344CB8AC3E}">
        <p14:creationId xmlns:p14="http://schemas.microsoft.com/office/powerpoint/2010/main" val="1136418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What concerns might you have about evidence?</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endParaRPr lang="en-GB" dirty="0"/>
          </a:p>
          <a:p>
            <a:r>
              <a:rPr lang="en-GB" dirty="0" smtClean="0"/>
              <a:t>Lack of evidence or inadequate evidence (scope)</a:t>
            </a:r>
          </a:p>
          <a:p>
            <a:r>
              <a:rPr lang="en-GB" dirty="0" smtClean="0"/>
              <a:t>Lack of personalised evidence</a:t>
            </a:r>
          </a:p>
          <a:p>
            <a:r>
              <a:rPr lang="en-GB" dirty="0" smtClean="0"/>
              <a:t>Lack of reflection </a:t>
            </a:r>
            <a:r>
              <a:rPr lang="en-GB" dirty="0"/>
              <a:t>o</a:t>
            </a:r>
            <a:r>
              <a:rPr lang="en-GB" dirty="0" smtClean="0"/>
              <a:t>n evidence submitted</a:t>
            </a:r>
          </a:p>
          <a:p>
            <a:r>
              <a:rPr lang="en-GB" dirty="0" smtClean="0"/>
              <a:t>Evidence of poor performance</a:t>
            </a:r>
            <a:endParaRPr lang="en-GB" dirty="0"/>
          </a:p>
        </p:txBody>
      </p:sp>
      <p:pic>
        <p:nvPicPr>
          <p:cNvPr id="5" name="Picture 4" descr="image of an evidence bag"/>
          <p:cNvPicPr>
            <a:picLocks noChangeAspect="1"/>
          </p:cNvPicPr>
          <p:nvPr/>
        </p:nvPicPr>
        <p:blipFill rotWithShape="1">
          <a:blip r:embed="rId3">
            <a:extLst>
              <a:ext uri="{28A0092B-C50C-407E-A947-70E740481C1C}">
                <a14:useLocalDpi xmlns:a14="http://schemas.microsoft.com/office/drawing/2010/main" val="0"/>
              </a:ext>
            </a:extLst>
          </a:blip>
          <a:srcRect l="-768" t="9725" r="513" b="26382"/>
          <a:stretch/>
        </p:blipFill>
        <p:spPr>
          <a:xfrm>
            <a:off x="5667939" y="3944204"/>
            <a:ext cx="2814787" cy="1561853"/>
          </a:xfrm>
          <a:prstGeom prst="rect">
            <a:avLst/>
          </a:prstGeom>
        </p:spPr>
      </p:pic>
      <p:sp>
        <p:nvSpPr>
          <p:cNvPr id="6" name="Slide Number Placeholder 5"/>
          <p:cNvSpPr>
            <a:spLocks noGrp="1"/>
          </p:cNvSpPr>
          <p:nvPr>
            <p:ph type="sldNum" sz="quarter" idx="4294967295"/>
          </p:nvPr>
        </p:nvSpPr>
        <p:spPr>
          <a:xfrm>
            <a:off x="6747216" y="6375400"/>
            <a:ext cx="2133600" cy="365125"/>
          </a:xfrm>
        </p:spPr>
        <p:txBody>
          <a:bodyPr/>
          <a:lstStyle/>
          <a:p>
            <a:fld id="{902D5018-2030-2046-84FC-87E41EA86E42}" type="slidenum">
              <a:rPr lang="en-US" smtClean="0"/>
              <a:pPr/>
              <a:t>47</a:t>
            </a:fld>
            <a:endParaRPr lang="en-US" dirty="0"/>
          </a:p>
        </p:txBody>
      </p:sp>
    </p:spTree>
    <p:extLst>
      <p:ext uri="{BB962C8B-B14F-4D97-AF65-F5344CB8AC3E}">
        <p14:creationId xmlns:p14="http://schemas.microsoft.com/office/powerpoint/2010/main" val="9073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9750" y="539750"/>
            <a:ext cx="8352730" cy="900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dirty="0" smtClean="0"/>
              <a:t/>
            </a:r>
            <a:br>
              <a:rPr lang="en-GB" dirty="0" smtClean="0"/>
            </a:br>
            <a:r>
              <a:rPr lang="en-GB" sz="4000" dirty="0" smtClean="0"/>
              <a:t>Whole scope of work – for </a:t>
            </a:r>
            <a:r>
              <a:rPr lang="en-GB" sz="4000" u="sng" dirty="0" smtClean="0"/>
              <a:t>every</a:t>
            </a:r>
            <a:r>
              <a:rPr lang="en-GB" sz="4000" dirty="0" smtClean="0"/>
              <a:t> medical role you have, please consider…</a:t>
            </a:r>
          </a:p>
        </p:txBody>
      </p:sp>
      <p:sp>
        <p:nvSpPr>
          <p:cNvPr id="41987" name="Content Placeholder 2"/>
          <p:cNvSpPr>
            <a:spLocks noGrp="1"/>
          </p:cNvSpPr>
          <p:nvPr>
            <p:ph sz="half" idx="4294967295"/>
          </p:nvPr>
        </p:nvSpPr>
        <p:spPr>
          <a:xfrm>
            <a:off x="539750" y="1708150"/>
            <a:ext cx="6119813" cy="4318000"/>
          </a:xfrm>
        </p:spPr>
        <p:txBody>
          <a:bodyPr/>
          <a:lstStyle/>
          <a:p>
            <a:pPr marL="358775">
              <a:spcBef>
                <a:spcPts val="0"/>
              </a:spcBef>
              <a:buFont typeface="Arial" pitchFamily="34" charset="0"/>
              <a:buChar char="•"/>
              <a:defRPr/>
            </a:pPr>
            <a:endParaRPr lang="en-GB" sz="2400" dirty="0" smtClean="0"/>
          </a:p>
          <a:p>
            <a:pPr marL="358775">
              <a:spcBef>
                <a:spcPts val="0"/>
              </a:spcBef>
              <a:buFont typeface="Arial" pitchFamily="34" charset="0"/>
              <a:buChar char="•"/>
              <a:defRPr/>
            </a:pPr>
            <a:endParaRPr lang="en-GB" sz="2400" dirty="0" smtClean="0"/>
          </a:p>
          <a:p>
            <a:pPr marL="358775">
              <a:spcBef>
                <a:spcPts val="0"/>
              </a:spcBef>
              <a:buFont typeface="Arial" pitchFamily="34" charset="0"/>
              <a:buChar char="•"/>
              <a:defRPr/>
            </a:pPr>
            <a:r>
              <a:rPr lang="en-GB" sz="2400" dirty="0" smtClean="0"/>
              <a:t>How did you train and qualify for this role?</a:t>
            </a:r>
          </a:p>
          <a:p>
            <a:pPr marL="358775">
              <a:spcBef>
                <a:spcPts val="0"/>
              </a:spcBef>
              <a:buFont typeface="Arial" pitchFamily="34" charset="0"/>
              <a:buChar char="•"/>
              <a:defRPr/>
            </a:pPr>
            <a:r>
              <a:rPr lang="en-GB" sz="2400" dirty="0" smtClean="0"/>
              <a:t>How do you keep up to date in this role?</a:t>
            </a:r>
          </a:p>
          <a:p>
            <a:pPr marL="358775">
              <a:spcBef>
                <a:spcPts val="0"/>
              </a:spcBef>
              <a:buFont typeface="Arial" pitchFamily="34" charset="0"/>
              <a:buChar char="•"/>
              <a:defRPr/>
            </a:pPr>
            <a:r>
              <a:rPr lang="en-GB" sz="2400" dirty="0" smtClean="0"/>
              <a:t>How can you demonstrate that you are fit to practise in this role?</a:t>
            </a:r>
          </a:p>
          <a:p>
            <a:pPr marL="358775">
              <a:spcBef>
                <a:spcPts val="0"/>
              </a:spcBef>
              <a:buFont typeface="Arial" pitchFamily="34" charset="0"/>
              <a:buChar char="•"/>
              <a:defRPr/>
            </a:pPr>
            <a:r>
              <a:rPr lang="en-GB" sz="2400" dirty="0" smtClean="0"/>
              <a:t>What feedback do you get about your performance in this role?</a:t>
            </a:r>
          </a:p>
          <a:p>
            <a:pPr marL="358775">
              <a:spcBef>
                <a:spcPts val="0"/>
              </a:spcBef>
              <a:buFont typeface="Arial" pitchFamily="34" charset="0"/>
              <a:buChar char="•"/>
              <a:defRPr/>
            </a:pPr>
            <a:r>
              <a:rPr lang="en-GB" sz="2400" dirty="0" smtClean="0"/>
              <a:t>Do you have supervision?</a:t>
            </a:r>
          </a:p>
          <a:p>
            <a:pPr indent="-360000">
              <a:spcBef>
                <a:spcPts val="0"/>
              </a:spcBef>
              <a:defRPr/>
            </a:pPr>
            <a:endParaRPr lang="en-GB" dirty="0" smtClean="0"/>
          </a:p>
        </p:txBody>
      </p:sp>
      <p:sp>
        <p:nvSpPr>
          <p:cNvPr id="6"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48</a:t>
            </a:fld>
            <a:endParaRPr lang="en-US" dirty="0"/>
          </a:p>
        </p:txBody>
      </p:sp>
    </p:spTree>
    <p:extLst>
      <p:ext uri="{BB962C8B-B14F-4D97-AF65-F5344CB8AC3E}">
        <p14:creationId xmlns:p14="http://schemas.microsoft.com/office/powerpoint/2010/main" val="1289036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Supporting information quality</a:t>
            </a:r>
            <a:endParaRPr lang="en-GB" dirty="0"/>
          </a:p>
        </p:txBody>
      </p:sp>
      <p:sp>
        <p:nvSpPr>
          <p:cNvPr id="3" name="Content Placeholder 2"/>
          <p:cNvSpPr>
            <a:spLocks noGrp="1"/>
          </p:cNvSpPr>
          <p:nvPr>
            <p:ph idx="4294967295"/>
          </p:nvPr>
        </p:nvSpPr>
        <p:spPr>
          <a:xfrm>
            <a:off x="457200" y="1680295"/>
            <a:ext cx="7841707" cy="3950736"/>
          </a:xfrm>
        </p:spPr>
        <p:txBody>
          <a:bodyPr>
            <a:normAutofit lnSpcReduction="10000"/>
          </a:bodyPr>
          <a:lstStyle/>
          <a:p>
            <a:r>
              <a:rPr lang="en-GB" dirty="0" smtClean="0"/>
              <a:t>As an appraiser you may comment on the quality of supporting information in the summary of the appraisal discussion</a:t>
            </a:r>
          </a:p>
          <a:p>
            <a:r>
              <a:rPr lang="en-GB" dirty="0" smtClean="0"/>
              <a:t>For example:</a:t>
            </a:r>
          </a:p>
          <a:p>
            <a:pPr lvl="1"/>
            <a:r>
              <a:rPr lang="en-GB" dirty="0" smtClean="0"/>
              <a:t>Was it a good quality audit? </a:t>
            </a:r>
          </a:p>
          <a:p>
            <a:pPr lvl="1"/>
            <a:r>
              <a:rPr lang="en-GB" dirty="0" smtClean="0"/>
              <a:t>Did the doctor re-audit?</a:t>
            </a:r>
          </a:p>
          <a:p>
            <a:pPr lvl="1"/>
            <a:r>
              <a:rPr lang="en-GB" dirty="0" smtClean="0"/>
              <a:t>Did the doctor reflect on the process and findings?</a:t>
            </a:r>
          </a:p>
          <a:p>
            <a:pPr lvl="1"/>
            <a:r>
              <a:rPr lang="en-GB" dirty="0" smtClean="0"/>
              <a:t>Did they change practice as a result of the QIA and show improvement in patient care?</a:t>
            </a:r>
          </a:p>
          <a:p>
            <a:pPr lvl="1"/>
            <a:r>
              <a:rPr lang="en-GB" dirty="0" smtClean="0"/>
              <a:t>Did they share the findings with colleagues?</a:t>
            </a:r>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49</a:t>
            </a:fld>
            <a:endParaRPr lang="en-US" dirty="0"/>
          </a:p>
        </p:txBody>
      </p:sp>
    </p:spTree>
    <p:extLst>
      <p:ext uri="{BB962C8B-B14F-4D97-AF65-F5344CB8AC3E}">
        <p14:creationId xmlns:p14="http://schemas.microsoft.com/office/powerpoint/2010/main" val="281443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normAutofit lnSpcReduction="10000"/>
          </a:bodyPr>
          <a:lstStyle/>
          <a:p>
            <a:pPr indent="-360000">
              <a:spcBef>
                <a:spcPts val="0"/>
              </a:spcBef>
              <a:defRPr/>
            </a:pPr>
            <a:endParaRPr lang="en-GB" dirty="0" smtClean="0"/>
          </a:p>
          <a:p>
            <a:pPr marL="0" indent="0">
              <a:spcBef>
                <a:spcPts val="0"/>
              </a:spcBef>
              <a:buNone/>
              <a:defRPr/>
            </a:pPr>
            <a:r>
              <a:rPr lang="en-GB" sz="2800" dirty="0" smtClean="0"/>
              <a:t>To </a:t>
            </a:r>
            <a:r>
              <a:rPr lang="en-GB" sz="2800" dirty="0"/>
              <a:t>be</a:t>
            </a:r>
          </a:p>
          <a:p>
            <a:pPr>
              <a:spcBef>
                <a:spcPts val="0"/>
              </a:spcBef>
              <a:buFont typeface="Arial" pitchFamily="34" charset="0"/>
              <a:buChar char="•"/>
              <a:defRPr/>
            </a:pPr>
            <a:endParaRPr lang="en-GB" sz="2800" dirty="0" smtClean="0"/>
          </a:p>
          <a:p>
            <a:pPr>
              <a:spcBef>
                <a:spcPts val="0"/>
              </a:spcBef>
              <a:buFont typeface="Arial" pitchFamily="34" charset="0"/>
              <a:buChar char="•"/>
              <a:defRPr/>
            </a:pPr>
            <a:r>
              <a:rPr lang="en-GB" sz="2800" dirty="0" smtClean="0"/>
              <a:t>familiar </a:t>
            </a:r>
            <a:r>
              <a:rPr lang="en-GB" sz="2800" dirty="0"/>
              <a:t>with the principles and processes underpinning medical appraisal for revalidation</a:t>
            </a:r>
          </a:p>
          <a:p>
            <a:pPr indent="0">
              <a:spcBef>
                <a:spcPts val="0"/>
              </a:spcBef>
              <a:defRPr/>
            </a:pPr>
            <a:endParaRPr lang="en-GB" sz="2800" dirty="0"/>
          </a:p>
          <a:p>
            <a:pPr>
              <a:spcBef>
                <a:spcPts val="0"/>
              </a:spcBef>
              <a:buFont typeface="Arial" pitchFamily="34" charset="0"/>
              <a:buChar char="•"/>
              <a:defRPr/>
            </a:pPr>
            <a:r>
              <a:rPr lang="en-GB" sz="2800" dirty="0"/>
              <a:t>confident about your own skills in appraising and documenting medical appraisal for revalidation </a:t>
            </a:r>
          </a:p>
          <a:p>
            <a:endParaRPr lang="en-GB" sz="2800" dirty="0"/>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5</a:t>
            </a:fld>
            <a:endParaRPr lang="en-US" dirty="0"/>
          </a:p>
        </p:txBody>
      </p:sp>
      <p:sp>
        <p:nvSpPr>
          <p:cNvPr id="3" name="Title 2"/>
          <p:cNvSpPr>
            <a:spLocks noGrp="1"/>
          </p:cNvSpPr>
          <p:nvPr>
            <p:ph type="title" idx="4294967295"/>
          </p:nvPr>
        </p:nvSpPr>
        <p:spPr>
          <a:xfrm>
            <a:off x="457201" y="749912"/>
            <a:ext cx="7356815" cy="667725"/>
          </a:xfrm>
        </p:spPr>
        <p:txBody>
          <a:bodyPr>
            <a:normAutofit/>
          </a:bodyPr>
          <a:lstStyle/>
          <a:p>
            <a:r>
              <a:rPr lang="en-GB" dirty="0" smtClean="0"/>
              <a:t>Aims and objectives</a:t>
            </a:r>
            <a:endParaRPr lang="en-GB" dirty="0"/>
          </a:p>
        </p:txBody>
      </p:sp>
    </p:spTree>
    <p:extLst>
      <p:ext uri="{BB962C8B-B14F-4D97-AF65-F5344CB8AC3E}">
        <p14:creationId xmlns:p14="http://schemas.microsoft.com/office/powerpoint/2010/main" val="29034781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80295"/>
            <a:ext cx="7841707" cy="3950736"/>
          </a:xfrm>
        </p:spPr>
        <p:txBody>
          <a:bodyPr/>
          <a:lstStyle/>
          <a:p>
            <a:endParaRPr lang="en-GB" dirty="0" smtClean="0"/>
          </a:p>
          <a:p>
            <a:endParaRPr lang="en-GB" dirty="0" smtClean="0"/>
          </a:p>
          <a:p>
            <a:r>
              <a:rPr lang="en-GB" dirty="0" smtClean="0"/>
              <a:t>How can we encourage doctors (and designated bodies) to produce good quality SI?</a:t>
            </a:r>
          </a:p>
          <a:p>
            <a:r>
              <a:rPr lang="en-GB" dirty="0" smtClean="0"/>
              <a:t>How do we approach scope of work and supporting information?</a:t>
            </a:r>
          </a:p>
          <a:p>
            <a:r>
              <a:rPr lang="en-GB" dirty="0" smtClean="0"/>
              <a:t>What quality markers are we expecting to be documented? (Relate these to the 6 types of SI)</a:t>
            </a:r>
          </a:p>
          <a:p>
            <a:endParaRPr lang="en-GB" dirty="0"/>
          </a:p>
        </p:txBody>
      </p:sp>
      <p:sp>
        <p:nvSpPr>
          <p:cNvPr id="2" name="Title 1"/>
          <p:cNvSpPr>
            <a:spLocks noGrp="1"/>
          </p:cNvSpPr>
          <p:nvPr>
            <p:ph type="title" idx="4294967295"/>
          </p:nvPr>
        </p:nvSpPr>
        <p:spPr>
          <a:xfrm>
            <a:off x="457201" y="749912"/>
            <a:ext cx="7356815" cy="667725"/>
          </a:xfrm>
        </p:spPr>
        <p:txBody>
          <a:bodyPr>
            <a:noAutofit/>
          </a:bodyPr>
          <a:lstStyle/>
          <a:p>
            <a:r>
              <a:rPr lang="en-GB" dirty="0" smtClean="0"/>
              <a:t>Good quality supporting information and documentation - small group work</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50</a:t>
            </a:fld>
            <a:endParaRPr lang="en-US" dirty="0"/>
          </a:p>
        </p:txBody>
      </p:sp>
    </p:spTree>
    <p:extLst>
      <p:ext uri="{BB962C8B-B14F-4D97-AF65-F5344CB8AC3E}">
        <p14:creationId xmlns:p14="http://schemas.microsoft.com/office/powerpoint/2010/main" val="2574555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Continuing professional development (CPD)</a:t>
            </a:r>
            <a:endParaRPr lang="en-GB" dirty="0"/>
          </a:p>
        </p:txBody>
      </p:sp>
      <p:sp>
        <p:nvSpPr>
          <p:cNvPr id="3" name="Content Placeholder 2"/>
          <p:cNvSpPr>
            <a:spLocks noGrp="1"/>
          </p:cNvSpPr>
          <p:nvPr>
            <p:ph idx="4294967295"/>
          </p:nvPr>
        </p:nvSpPr>
        <p:spPr>
          <a:xfrm>
            <a:off x="457200" y="1680295"/>
            <a:ext cx="7841707" cy="3950736"/>
          </a:xfrm>
        </p:spPr>
        <p:txBody>
          <a:bodyPr>
            <a:normAutofit lnSpcReduction="10000"/>
          </a:bodyPr>
          <a:lstStyle/>
          <a:p>
            <a:endParaRPr lang="en-GB" dirty="0" smtClean="0"/>
          </a:p>
          <a:p>
            <a:r>
              <a:rPr lang="en-GB" sz="2800" dirty="0" smtClean="0"/>
              <a:t>Should cover scope of work (might not all be clinical)</a:t>
            </a:r>
          </a:p>
          <a:p>
            <a:r>
              <a:rPr lang="en-GB" sz="2800" dirty="0" smtClean="0"/>
              <a:t>Approximately 50 hours per year</a:t>
            </a:r>
          </a:p>
          <a:p>
            <a:r>
              <a:rPr lang="en-GB" sz="2800" dirty="0" smtClean="0"/>
              <a:t>Submitted with associated reflection +/- learning points</a:t>
            </a:r>
          </a:p>
          <a:p>
            <a:r>
              <a:rPr lang="en-GB" sz="2800" dirty="0" smtClean="0"/>
              <a:t>May be diverse for example, conferences, meetings, conversations, e-learning, films, books</a:t>
            </a:r>
          </a:p>
          <a:p>
            <a:endParaRPr lang="en-GB" dirty="0" smtClean="0"/>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51</a:t>
            </a:fld>
            <a:endParaRPr lang="en-US" dirty="0"/>
          </a:p>
        </p:txBody>
      </p:sp>
    </p:spTree>
    <p:extLst>
      <p:ext uri="{BB962C8B-B14F-4D97-AF65-F5344CB8AC3E}">
        <p14:creationId xmlns:p14="http://schemas.microsoft.com/office/powerpoint/2010/main" val="2835229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Continuing professional development (CPD) (continued)</a:t>
            </a:r>
          </a:p>
        </p:txBody>
      </p:sp>
      <p:sp>
        <p:nvSpPr>
          <p:cNvPr id="60419" name="Content Placeholder 5"/>
          <p:cNvSpPr>
            <a:spLocks noGrp="1"/>
          </p:cNvSpPr>
          <p:nvPr>
            <p:ph idx="4294967295"/>
          </p:nvPr>
        </p:nvSpPr>
        <p:spPr>
          <a:xfrm>
            <a:off x="539552" y="1818049"/>
            <a:ext cx="8097838" cy="3962265"/>
          </a:xfrm>
        </p:spPr>
        <p:txBody>
          <a:bodyPr>
            <a:normAutofit lnSpcReduction="10000"/>
          </a:bodyPr>
          <a:lstStyle/>
          <a:p>
            <a:pPr indent="0">
              <a:spcBef>
                <a:spcPts val="0"/>
              </a:spcBef>
              <a:buNone/>
              <a:defRPr/>
            </a:pPr>
            <a:endParaRPr lang="en-US" dirty="0" smtClean="0"/>
          </a:p>
          <a:p>
            <a:pPr indent="0">
              <a:spcBef>
                <a:spcPts val="0"/>
              </a:spcBef>
              <a:buNone/>
              <a:defRPr/>
            </a:pPr>
            <a:r>
              <a:rPr lang="en-US" dirty="0" smtClean="0"/>
              <a:t>The GMC states: </a:t>
            </a:r>
            <a:r>
              <a:rPr lang="en-US" i="1" dirty="0" smtClean="0"/>
              <a:t>“There should be a discussion on CPD at each appraisal meeting” </a:t>
            </a:r>
          </a:p>
          <a:p>
            <a:pPr marL="342900" indent="-342900">
              <a:spcBef>
                <a:spcPts val="0"/>
              </a:spcBef>
              <a:buFont typeface="Arial" pitchFamily="34" charset="0"/>
              <a:buChar char="•"/>
              <a:defRPr/>
            </a:pPr>
            <a:endParaRPr lang="en-US" dirty="0" smtClean="0"/>
          </a:p>
          <a:p>
            <a:pPr marL="342900" indent="-342900">
              <a:spcBef>
                <a:spcPts val="0"/>
              </a:spcBef>
              <a:buFont typeface="Arial" pitchFamily="34" charset="0"/>
              <a:buChar char="•"/>
              <a:defRPr/>
            </a:pPr>
            <a:endParaRPr lang="en-US" dirty="0"/>
          </a:p>
          <a:p>
            <a:pPr lvl="1" indent="-342900">
              <a:spcBef>
                <a:spcPts val="0"/>
              </a:spcBef>
              <a:buFont typeface="Arial" pitchFamily="34" charset="0"/>
              <a:buChar char="•"/>
              <a:defRPr/>
            </a:pPr>
            <a:r>
              <a:rPr lang="en-US" dirty="0" smtClean="0"/>
              <a:t>How do you keep up to date?</a:t>
            </a:r>
          </a:p>
          <a:p>
            <a:pPr lvl="1" indent="-342900">
              <a:spcBef>
                <a:spcPts val="0"/>
              </a:spcBef>
              <a:buFont typeface="Arial" pitchFamily="34" charset="0"/>
              <a:buChar char="•"/>
              <a:defRPr/>
            </a:pPr>
            <a:r>
              <a:rPr lang="en-US" dirty="0" smtClean="0"/>
              <a:t>How do you identify what you need to learn?</a:t>
            </a:r>
          </a:p>
          <a:p>
            <a:pPr marL="758825" lvl="1">
              <a:spcBef>
                <a:spcPts val="0"/>
              </a:spcBef>
              <a:buFont typeface="Arial" pitchFamily="34" charset="0"/>
              <a:buChar char="•"/>
              <a:defRPr/>
            </a:pPr>
            <a:r>
              <a:rPr lang="en-US" dirty="0" smtClean="0"/>
              <a:t>What have you reflected on in your learning this year? </a:t>
            </a:r>
          </a:p>
          <a:p>
            <a:pPr marL="758825" lvl="1">
              <a:spcBef>
                <a:spcPts val="0"/>
              </a:spcBef>
              <a:buFont typeface="Arial" pitchFamily="34" charset="0"/>
              <a:buChar char="•"/>
              <a:defRPr/>
            </a:pPr>
            <a:r>
              <a:rPr lang="en-US" dirty="0"/>
              <a:t>What are the main things you have learned this year?</a:t>
            </a:r>
          </a:p>
          <a:p>
            <a:pPr marL="358775">
              <a:spcBef>
                <a:spcPts val="0"/>
              </a:spcBef>
              <a:buFont typeface="Arial" pitchFamily="34" charset="0"/>
              <a:buChar char="•"/>
              <a:defRPr/>
            </a:pPr>
            <a:endParaRPr lang="en-US" sz="2000" dirty="0" smtClean="0"/>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52</a:t>
            </a:fld>
            <a:endParaRPr lang="en-US" dirty="0"/>
          </a:p>
        </p:txBody>
      </p:sp>
    </p:spTree>
    <p:extLst>
      <p:ext uri="{BB962C8B-B14F-4D97-AF65-F5344CB8AC3E}">
        <p14:creationId xmlns:p14="http://schemas.microsoft.com/office/powerpoint/2010/main" val="17428282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normAutofit lnSpcReduction="10000"/>
          </a:bodyPr>
          <a:lstStyle/>
          <a:p>
            <a:pPr marL="358775">
              <a:spcBef>
                <a:spcPts val="0"/>
              </a:spcBef>
              <a:buFont typeface="Arial" pitchFamily="34" charset="0"/>
              <a:buChar char="•"/>
              <a:defRPr/>
            </a:pPr>
            <a:endParaRPr lang="en-US" dirty="0" smtClean="0"/>
          </a:p>
          <a:p>
            <a:pPr marL="358775">
              <a:spcBef>
                <a:spcPts val="0"/>
              </a:spcBef>
              <a:buFont typeface="Arial" pitchFamily="34" charset="0"/>
              <a:buChar char="•"/>
              <a:defRPr/>
            </a:pPr>
            <a:endParaRPr lang="en-US" dirty="0" smtClean="0"/>
          </a:p>
          <a:p>
            <a:pPr marL="358775">
              <a:spcBef>
                <a:spcPts val="0"/>
              </a:spcBef>
              <a:buFont typeface="Arial" pitchFamily="34" charset="0"/>
              <a:buChar char="•"/>
              <a:defRPr/>
            </a:pPr>
            <a:r>
              <a:rPr lang="en-US" dirty="0" smtClean="0"/>
              <a:t>What </a:t>
            </a:r>
            <a:r>
              <a:rPr lang="en-US" dirty="0"/>
              <a:t>changes have you made as a result of what you have learned?</a:t>
            </a:r>
          </a:p>
          <a:p>
            <a:pPr marL="358775">
              <a:spcBef>
                <a:spcPts val="0"/>
              </a:spcBef>
              <a:buFont typeface="Arial" pitchFamily="34" charset="0"/>
              <a:buChar char="•"/>
              <a:defRPr/>
            </a:pPr>
            <a:r>
              <a:rPr lang="en-US" dirty="0"/>
              <a:t>Can you objectively show an improvement in patient care as a result?</a:t>
            </a:r>
          </a:p>
          <a:p>
            <a:pPr marL="358775">
              <a:spcBef>
                <a:spcPts val="0"/>
              </a:spcBef>
              <a:buFont typeface="Arial" pitchFamily="34" charset="0"/>
              <a:buChar char="•"/>
              <a:defRPr/>
            </a:pPr>
            <a:r>
              <a:rPr lang="en-US" dirty="0"/>
              <a:t>How have you shared your learning with others?</a:t>
            </a:r>
          </a:p>
          <a:p>
            <a:pPr marL="358775">
              <a:spcBef>
                <a:spcPts val="0"/>
              </a:spcBef>
              <a:buFont typeface="Arial" pitchFamily="34" charset="0"/>
              <a:buChar char="•"/>
              <a:defRPr/>
            </a:pPr>
            <a:r>
              <a:rPr lang="en-US" dirty="0"/>
              <a:t>How do you keep the recording of your CPD </a:t>
            </a:r>
            <a:r>
              <a:rPr lang="en-US" dirty="0" smtClean="0"/>
              <a:t>proportionate?</a:t>
            </a:r>
          </a:p>
          <a:p>
            <a:pPr marL="15875" indent="0">
              <a:spcBef>
                <a:spcPts val="0"/>
              </a:spcBef>
              <a:buNone/>
              <a:defRPr/>
            </a:pPr>
            <a:endParaRPr lang="en-US" sz="1800" dirty="0" smtClean="0"/>
          </a:p>
          <a:p>
            <a:pPr marL="15875" indent="0">
              <a:spcBef>
                <a:spcPts val="0"/>
              </a:spcBef>
              <a:buNone/>
              <a:defRPr/>
            </a:pPr>
            <a:r>
              <a:rPr lang="en-US" sz="1800" dirty="0" smtClean="0"/>
              <a:t>Taken </a:t>
            </a:r>
            <a:r>
              <a:rPr lang="en-US" sz="1800" dirty="0"/>
              <a:t>from ‘</a:t>
            </a:r>
            <a:r>
              <a:rPr lang="en-GB" sz="1800" i="1" dirty="0"/>
              <a:t>Supporting information for appraisal and revalidation’ </a:t>
            </a:r>
            <a:r>
              <a:rPr lang="en-GB" sz="1800" dirty="0"/>
              <a:t>(GMC 2012)</a:t>
            </a:r>
            <a:endParaRPr lang="en-GB" dirty="0"/>
          </a:p>
        </p:txBody>
      </p:sp>
      <p:sp>
        <p:nvSpPr>
          <p:cNvPr id="3" name="Title 2"/>
          <p:cNvSpPr>
            <a:spLocks noGrp="1"/>
          </p:cNvSpPr>
          <p:nvPr>
            <p:ph type="title" idx="4294967295"/>
          </p:nvPr>
        </p:nvSpPr>
        <p:spPr>
          <a:xfrm>
            <a:off x="457201" y="749912"/>
            <a:ext cx="7356815" cy="667725"/>
          </a:xfrm>
        </p:spPr>
        <p:txBody>
          <a:bodyPr>
            <a:noAutofit/>
          </a:bodyPr>
          <a:lstStyle/>
          <a:p>
            <a:r>
              <a:rPr lang="en-GB" dirty="0" smtClean="0"/>
              <a:t>Continuing professional development (CPD) (continued)</a:t>
            </a:r>
            <a:endParaRPr lang="en-GB" dirty="0"/>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53</a:t>
            </a:fld>
            <a:endParaRPr lang="en-US" dirty="0"/>
          </a:p>
        </p:txBody>
      </p:sp>
    </p:spTree>
    <p:extLst>
      <p:ext uri="{BB962C8B-B14F-4D97-AF65-F5344CB8AC3E}">
        <p14:creationId xmlns:p14="http://schemas.microsoft.com/office/powerpoint/2010/main" val="2392109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‘Mandatory training’ as part of CPD</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r>
              <a:rPr lang="en-GB" dirty="0" smtClean="0"/>
              <a:t>Not defined by the GMC</a:t>
            </a:r>
          </a:p>
          <a:p>
            <a:endParaRPr lang="en-GB" dirty="0" smtClean="0"/>
          </a:p>
          <a:p>
            <a:r>
              <a:rPr lang="en-GB" dirty="0" smtClean="0"/>
              <a:t>Refer to organisational requirements</a:t>
            </a:r>
          </a:p>
          <a:p>
            <a:endParaRPr lang="en-GB" dirty="0" smtClean="0"/>
          </a:p>
          <a:p>
            <a:r>
              <a:rPr lang="en-GB" dirty="0" smtClean="0"/>
              <a:t>Commonly CPR and safeguarding training, information governance, equality and diversity, health and safety </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54</a:t>
            </a:fld>
            <a:endParaRPr lang="en-US" dirty="0"/>
          </a:p>
        </p:txBody>
      </p:sp>
    </p:spTree>
    <p:extLst>
      <p:ext uri="{BB962C8B-B14F-4D97-AF65-F5344CB8AC3E}">
        <p14:creationId xmlns:p14="http://schemas.microsoft.com/office/powerpoint/2010/main" val="7089535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Last year’s PDP</a:t>
            </a:r>
            <a:endParaRPr lang="en-GB" dirty="0"/>
          </a:p>
        </p:txBody>
      </p:sp>
      <p:sp>
        <p:nvSpPr>
          <p:cNvPr id="3" name="Content Placeholder 2"/>
          <p:cNvSpPr>
            <a:spLocks noGrp="1"/>
          </p:cNvSpPr>
          <p:nvPr>
            <p:ph idx="4294967295"/>
          </p:nvPr>
        </p:nvSpPr>
        <p:spPr>
          <a:xfrm>
            <a:off x="457200" y="1680295"/>
            <a:ext cx="7841707" cy="3950736"/>
          </a:xfrm>
        </p:spPr>
        <p:txBody>
          <a:bodyPr/>
          <a:lstStyle/>
          <a:p>
            <a:r>
              <a:rPr lang="en-GB" dirty="0" smtClean="0"/>
              <a:t>Review last year’s PDP and the linked CPD that has been carried out</a:t>
            </a:r>
          </a:p>
          <a:p>
            <a:r>
              <a:rPr lang="en-GB" dirty="0" smtClean="0"/>
              <a:t>Were all the items on the PDP completed?</a:t>
            </a:r>
          </a:p>
          <a:p>
            <a:r>
              <a:rPr lang="en-GB" dirty="0" smtClean="0"/>
              <a:t>If not, why not? The explanation will need to be documented in the summary of appraisal discussion</a:t>
            </a:r>
          </a:p>
          <a:p>
            <a:r>
              <a:rPr lang="en-GB" dirty="0" smtClean="0"/>
              <a:t>Some uncompleted items may be carried forward to next year’s PDP or they may no longer be relevant</a:t>
            </a:r>
          </a:p>
          <a:p>
            <a:r>
              <a:rPr lang="en-GB" dirty="0" smtClean="0"/>
              <a:t>Your appraisal discussion may inform next year’s PDP which should be SMART</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55</a:t>
            </a:fld>
            <a:endParaRPr lang="en-US" dirty="0"/>
          </a:p>
        </p:txBody>
      </p:sp>
    </p:spTree>
    <p:extLst>
      <p:ext uri="{BB962C8B-B14F-4D97-AF65-F5344CB8AC3E}">
        <p14:creationId xmlns:p14="http://schemas.microsoft.com/office/powerpoint/2010/main" val="409925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idx="4294967295"/>
          </p:nvPr>
        </p:nvSpPr>
        <p:spPr>
          <a:xfrm>
            <a:off x="457201" y="749912"/>
            <a:ext cx="7919356"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Think about the impact…</a:t>
            </a:r>
            <a:br>
              <a:rPr lang="en-GB" dirty="0" smtClean="0"/>
            </a:br>
            <a:r>
              <a:rPr lang="en-GB" dirty="0" smtClean="0"/>
              <a:t>…of what you learn on what you do</a:t>
            </a:r>
            <a:endParaRPr lang="en-GB" dirty="0"/>
          </a:p>
        </p:txBody>
      </p:sp>
      <p:pic>
        <p:nvPicPr>
          <p:cNvPr id="57348" name="Picture 4" descr="&quot;&quot;"/>
          <p:cNvPicPr>
            <a:picLocks noGrp="1" noChangeAspect="1" noChangeArrowheads="1"/>
          </p:cNvPicPr>
          <p:nvPr>
            <p:ph idx="4294967295"/>
          </p:nvPr>
        </p:nvPicPr>
        <p:blipFill>
          <a:blip r:embed="rId3" cstate="print"/>
          <a:srcRect/>
          <a:stretch>
            <a:fillRect/>
          </a:stretch>
        </p:blipFill>
        <p:spPr>
          <a:xfrm>
            <a:off x="1403351" y="1687513"/>
            <a:ext cx="6140450" cy="4091668"/>
          </a:xfrm>
        </p:spPr>
      </p:pic>
      <p:sp>
        <p:nvSpPr>
          <p:cNvPr id="57349" name="TextBox 1"/>
          <p:cNvSpPr txBox="1">
            <a:spLocks noChangeArrowheads="1"/>
          </p:cNvSpPr>
          <p:nvPr/>
        </p:nvSpPr>
        <p:spPr bwMode="auto">
          <a:xfrm>
            <a:off x="2339975" y="2106613"/>
            <a:ext cx="1381125" cy="461962"/>
          </a:xfrm>
          <a:prstGeom prst="rect">
            <a:avLst/>
          </a:prstGeom>
          <a:noFill/>
          <a:ln w="9525">
            <a:noFill/>
            <a:miter lim="800000"/>
            <a:headEnd/>
            <a:tailEnd/>
          </a:ln>
        </p:spPr>
        <p:txBody>
          <a:bodyPr wrap="none">
            <a:spAutoFit/>
          </a:bodyPr>
          <a:lstStyle/>
          <a:p>
            <a:r>
              <a:rPr lang="en-GB" sz="2400" b="1" dirty="0">
                <a:solidFill>
                  <a:schemeClr val="bg1"/>
                </a:solidFill>
              </a:rPr>
              <a:t>Patients</a:t>
            </a:r>
          </a:p>
        </p:txBody>
      </p:sp>
      <p:sp>
        <p:nvSpPr>
          <p:cNvPr id="57350" name="TextBox 2"/>
          <p:cNvSpPr txBox="1">
            <a:spLocks noChangeArrowheads="1"/>
          </p:cNvSpPr>
          <p:nvPr/>
        </p:nvSpPr>
        <p:spPr bwMode="auto">
          <a:xfrm>
            <a:off x="5259388" y="2106613"/>
            <a:ext cx="1382712" cy="461962"/>
          </a:xfrm>
          <a:prstGeom prst="rect">
            <a:avLst/>
          </a:prstGeom>
          <a:noFill/>
          <a:ln w="9525">
            <a:noFill/>
            <a:miter lim="800000"/>
            <a:headEnd/>
            <a:tailEnd/>
          </a:ln>
        </p:spPr>
        <p:txBody>
          <a:bodyPr wrap="none">
            <a:spAutoFit/>
          </a:bodyPr>
          <a:lstStyle/>
          <a:p>
            <a:r>
              <a:rPr lang="en-GB" sz="2400" b="1" dirty="0">
                <a:solidFill>
                  <a:schemeClr val="bg1"/>
                </a:solidFill>
              </a:rPr>
              <a:t>Patients</a:t>
            </a:r>
          </a:p>
        </p:txBody>
      </p:sp>
      <p:sp>
        <p:nvSpPr>
          <p:cNvPr id="57351" name="Rectangle 3"/>
          <p:cNvSpPr>
            <a:spLocks noChangeArrowheads="1"/>
          </p:cNvSpPr>
          <p:nvPr/>
        </p:nvSpPr>
        <p:spPr bwMode="auto">
          <a:xfrm>
            <a:off x="2195513" y="4997450"/>
            <a:ext cx="1382712" cy="461963"/>
          </a:xfrm>
          <a:prstGeom prst="rect">
            <a:avLst/>
          </a:prstGeom>
          <a:noFill/>
          <a:ln w="9525">
            <a:noFill/>
            <a:miter lim="800000"/>
            <a:headEnd/>
            <a:tailEnd/>
          </a:ln>
        </p:spPr>
        <p:txBody>
          <a:bodyPr wrap="none">
            <a:spAutoFit/>
          </a:bodyPr>
          <a:lstStyle/>
          <a:p>
            <a:r>
              <a:rPr lang="en-GB" sz="2400" b="1" dirty="0">
                <a:solidFill>
                  <a:schemeClr val="bg1"/>
                </a:solidFill>
              </a:rPr>
              <a:t>Patients</a:t>
            </a:r>
          </a:p>
        </p:txBody>
      </p:sp>
      <p:sp>
        <p:nvSpPr>
          <p:cNvPr id="57352" name="Rectangle 4"/>
          <p:cNvSpPr>
            <a:spLocks noChangeArrowheads="1"/>
          </p:cNvSpPr>
          <p:nvPr/>
        </p:nvSpPr>
        <p:spPr bwMode="auto">
          <a:xfrm>
            <a:off x="1670050" y="3659188"/>
            <a:ext cx="1381125" cy="461962"/>
          </a:xfrm>
          <a:prstGeom prst="rect">
            <a:avLst/>
          </a:prstGeom>
          <a:noFill/>
          <a:ln w="9525">
            <a:noFill/>
            <a:miter lim="800000"/>
            <a:headEnd/>
            <a:tailEnd/>
          </a:ln>
        </p:spPr>
        <p:txBody>
          <a:bodyPr wrap="none">
            <a:spAutoFit/>
          </a:bodyPr>
          <a:lstStyle/>
          <a:p>
            <a:r>
              <a:rPr lang="en-GB" sz="2400" b="1" dirty="0">
                <a:solidFill>
                  <a:schemeClr val="bg1"/>
                </a:solidFill>
              </a:rPr>
              <a:t>Patients</a:t>
            </a:r>
          </a:p>
        </p:txBody>
      </p:sp>
      <p:sp>
        <p:nvSpPr>
          <p:cNvPr id="57353" name="TextBox 5"/>
          <p:cNvSpPr txBox="1">
            <a:spLocks noChangeArrowheads="1"/>
          </p:cNvSpPr>
          <p:nvPr/>
        </p:nvSpPr>
        <p:spPr bwMode="auto">
          <a:xfrm>
            <a:off x="6215063" y="3613150"/>
            <a:ext cx="1177925" cy="461963"/>
          </a:xfrm>
          <a:prstGeom prst="rect">
            <a:avLst/>
          </a:prstGeom>
          <a:noFill/>
          <a:ln w="9525">
            <a:noFill/>
            <a:miter lim="800000"/>
            <a:headEnd/>
            <a:tailEnd/>
          </a:ln>
        </p:spPr>
        <p:txBody>
          <a:bodyPr wrap="none">
            <a:spAutoFit/>
          </a:bodyPr>
          <a:lstStyle/>
          <a:p>
            <a:r>
              <a:rPr lang="en-GB" sz="2400" b="1" dirty="0">
                <a:solidFill>
                  <a:srgbClr val="FF0000"/>
                </a:solidFill>
              </a:rPr>
              <a:t>Doctor</a:t>
            </a:r>
          </a:p>
        </p:txBody>
      </p:sp>
      <p:sp>
        <p:nvSpPr>
          <p:cNvPr id="57354" name="TextBox 6"/>
          <p:cNvSpPr txBox="1">
            <a:spLocks noChangeArrowheads="1"/>
          </p:cNvSpPr>
          <p:nvPr/>
        </p:nvSpPr>
        <p:spPr bwMode="auto">
          <a:xfrm>
            <a:off x="5360988" y="5005388"/>
            <a:ext cx="1281112" cy="460375"/>
          </a:xfrm>
          <a:prstGeom prst="rect">
            <a:avLst/>
          </a:prstGeom>
          <a:noFill/>
          <a:ln w="9525">
            <a:noFill/>
            <a:miter lim="800000"/>
            <a:headEnd/>
            <a:tailEnd/>
          </a:ln>
        </p:spPr>
        <p:txBody>
          <a:bodyPr wrap="none">
            <a:spAutoFit/>
          </a:bodyPr>
          <a:lstStyle/>
          <a:p>
            <a:r>
              <a:rPr lang="en-GB" sz="2400" b="1" dirty="0">
                <a:solidFill>
                  <a:srgbClr val="FFFF00"/>
                </a:solidFill>
              </a:rPr>
              <a:t>Service</a:t>
            </a:r>
          </a:p>
        </p:txBody>
      </p:sp>
      <p:sp>
        <p:nvSpPr>
          <p:cNvPr id="11"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56</a:t>
            </a:fld>
            <a:endParaRPr lang="en-US" dirty="0"/>
          </a:p>
        </p:txBody>
      </p:sp>
    </p:spTree>
    <p:extLst>
      <p:ext uri="{BB962C8B-B14F-4D97-AF65-F5344CB8AC3E}">
        <p14:creationId xmlns:p14="http://schemas.microsoft.com/office/powerpoint/2010/main" val="17908557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457200"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Quality improvement activity (QIA)</a:t>
            </a:r>
          </a:p>
        </p:txBody>
      </p:sp>
      <p:sp>
        <p:nvSpPr>
          <p:cNvPr id="58371" name="Content Placeholder 2"/>
          <p:cNvSpPr>
            <a:spLocks noGrp="1"/>
          </p:cNvSpPr>
          <p:nvPr>
            <p:ph idx="4294967295"/>
          </p:nvPr>
        </p:nvSpPr>
        <p:spPr>
          <a:xfrm>
            <a:off x="457200" y="1680295"/>
            <a:ext cx="7841707" cy="3950736"/>
          </a:xfrm>
        </p:spPr>
        <p:txBody>
          <a:bodyPr>
            <a:normAutofit/>
          </a:bodyPr>
          <a:lstStyle/>
          <a:p>
            <a:endParaRPr lang="en-US" dirty="0" smtClean="0"/>
          </a:p>
          <a:p>
            <a:r>
              <a:rPr lang="en-US" dirty="0" smtClean="0"/>
              <a:t>The GMC states: “</a:t>
            </a:r>
            <a:r>
              <a:rPr lang="en-US" i="1" dirty="0" smtClean="0"/>
              <a:t>Involvement in QIA is expected at least once every revalidation cycle; however, the extent and frequency will depend on the nature of the activity…you should discuss and agree the frequency of the QIA with your appraiser.”</a:t>
            </a:r>
          </a:p>
          <a:p>
            <a:r>
              <a:rPr lang="en-US" dirty="0" smtClean="0"/>
              <a:t>Your Quality Improvement Activity (QIA) should be relevant to your work</a:t>
            </a:r>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57</a:t>
            </a:fld>
            <a:endParaRPr lang="en-US" dirty="0"/>
          </a:p>
        </p:txBody>
      </p:sp>
    </p:spTree>
    <p:extLst>
      <p:ext uri="{BB962C8B-B14F-4D97-AF65-F5344CB8AC3E}">
        <p14:creationId xmlns:p14="http://schemas.microsoft.com/office/powerpoint/2010/main" val="3603734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normAutofit/>
          </a:bodyPr>
          <a:lstStyle/>
          <a:p>
            <a:pPr marL="800100" lvl="1" indent="-342900">
              <a:buFont typeface="Arial" charset="0"/>
              <a:buChar char="•"/>
            </a:pPr>
            <a:endParaRPr lang="en-US" dirty="0" smtClean="0"/>
          </a:p>
          <a:p>
            <a:pPr marL="800100" lvl="1" indent="-342900">
              <a:buFont typeface="Arial" charset="0"/>
              <a:buChar char="•"/>
            </a:pPr>
            <a:r>
              <a:rPr lang="en-US" dirty="0" smtClean="0"/>
              <a:t>Clinical </a:t>
            </a:r>
            <a:r>
              <a:rPr lang="en-US" dirty="0"/>
              <a:t>audit</a:t>
            </a:r>
          </a:p>
          <a:p>
            <a:pPr marL="800100" lvl="1" indent="-342900">
              <a:buFont typeface="Arial" charset="0"/>
              <a:buChar char="•"/>
            </a:pPr>
            <a:r>
              <a:rPr lang="en-US" dirty="0"/>
              <a:t>Review of clinical outcomes</a:t>
            </a:r>
          </a:p>
          <a:p>
            <a:pPr marL="800100" lvl="1" indent="-342900">
              <a:buFont typeface="Arial" charset="0"/>
              <a:buChar char="•"/>
            </a:pPr>
            <a:r>
              <a:rPr lang="en-US" dirty="0"/>
              <a:t>Case review or discussion – shared with a colleague(s)</a:t>
            </a:r>
          </a:p>
          <a:p>
            <a:pPr marL="800100" lvl="1" indent="-342900">
              <a:buFont typeface="Arial" charset="0"/>
              <a:buChar char="•"/>
            </a:pPr>
            <a:r>
              <a:rPr lang="en-US" dirty="0"/>
              <a:t>Audit and monitor the effectiveness of a teaching programme</a:t>
            </a:r>
          </a:p>
          <a:p>
            <a:pPr marL="800100" lvl="1" indent="-342900">
              <a:buFont typeface="Arial" charset="0"/>
              <a:buChar char="•"/>
            </a:pPr>
            <a:r>
              <a:rPr lang="en-US" dirty="0"/>
              <a:t>Evaluate the impact and effectiveness of…health policy</a:t>
            </a:r>
          </a:p>
          <a:p>
            <a:endParaRPr lang="en-GB" dirty="0"/>
          </a:p>
        </p:txBody>
      </p:sp>
      <p:sp>
        <p:nvSpPr>
          <p:cNvPr id="3" name="Title 2"/>
          <p:cNvSpPr>
            <a:spLocks noGrp="1"/>
          </p:cNvSpPr>
          <p:nvPr>
            <p:ph type="title" idx="4294967295"/>
          </p:nvPr>
        </p:nvSpPr>
        <p:spPr>
          <a:xfrm>
            <a:off x="457201" y="749912"/>
            <a:ext cx="7841706" cy="667725"/>
          </a:xfrm>
        </p:spPr>
        <p:txBody>
          <a:bodyPr>
            <a:noAutofit/>
          </a:bodyPr>
          <a:lstStyle/>
          <a:p>
            <a:r>
              <a:rPr lang="en-GB" dirty="0" smtClean="0"/>
              <a:t>Quality improvement activity (QIA) (continued)</a:t>
            </a:r>
            <a:endParaRPr lang="en-GB" dirty="0"/>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58</a:t>
            </a:fld>
            <a:endParaRPr lang="en-US" dirty="0"/>
          </a:p>
        </p:txBody>
      </p:sp>
    </p:spTree>
    <p:extLst>
      <p:ext uri="{BB962C8B-B14F-4D97-AF65-F5344CB8AC3E}">
        <p14:creationId xmlns:p14="http://schemas.microsoft.com/office/powerpoint/2010/main" val="24010564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49912"/>
            <a:ext cx="8229599" cy="1144202"/>
          </a:xfrm>
        </p:spPr>
        <p:txBody>
          <a:bodyPr>
            <a:noAutofit/>
          </a:bodyPr>
          <a:lstStyle/>
          <a:p>
            <a:r>
              <a:rPr lang="en-GB" dirty="0" smtClean="0"/>
              <a:t>Quality improvement activity (QIA) (continued)</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r>
              <a:rPr lang="en-GB" dirty="0" smtClean="0"/>
              <a:t>‘Quality improvement activities should be robust, systematic and relevant to your work. They should include an element of </a:t>
            </a:r>
            <a:r>
              <a:rPr lang="en-GB" b="1" dirty="0" smtClean="0"/>
              <a:t>evaluation and action, and where possible, demonstrate an outcome or change</a:t>
            </a:r>
            <a:r>
              <a:rPr lang="en-GB" dirty="0" smtClean="0"/>
              <a:t>…’</a:t>
            </a:r>
          </a:p>
          <a:p>
            <a:pPr marL="0" indent="0">
              <a:buNone/>
            </a:pPr>
            <a:endParaRPr lang="en-GB" i="1" dirty="0" smtClean="0"/>
          </a:p>
          <a:p>
            <a:pPr marL="0" indent="0">
              <a:buNone/>
            </a:pPr>
            <a:r>
              <a:rPr lang="en-GB" i="1" dirty="0" smtClean="0"/>
              <a:t>Supporting information for appraisal and revalidation </a:t>
            </a:r>
            <a:r>
              <a:rPr lang="en-GB" dirty="0" smtClean="0"/>
              <a:t>(GMC, March 2011)</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59</a:t>
            </a:fld>
            <a:endParaRPr lang="en-US" dirty="0"/>
          </a:p>
        </p:txBody>
      </p:sp>
    </p:spTree>
    <p:extLst>
      <p:ext uri="{BB962C8B-B14F-4D97-AF65-F5344CB8AC3E}">
        <p14:creationId xmlns:p14="http://schemas.microsoft.com/office/powerpoint/2010/main" val="3375273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descr="&quot;&quot;"/>
          <p:cNvSpPr>
            <a:spLocks noChangeShapeType="1"/>
          </p:cNvSpPr>
          <p:nvPr/>
        </p:nvSpPr>
        <p:spPr bwMode="auto">
          <a:xfrm>
            <a:off x="4427538" y="1700213"/>
            <a:ext cx="0" cy="4321175"/>
          </a:xfrm>
          <a:prstGeom prst="line">
            <a:avLst/>
          </a:prstGeom>
          <a:noFill/>
          <a:ln w="9525">
            <a:solidFill>
              <a:schemeClr val="tx1"/>
            </a:solidFill>
            <a:round/>
            <a:headEnd/>
            <a:tailEnd/>
          </a:ln>
        </p:spPr>
        <p:txBody>
          <a:bodyPr/>
          <a:lstStyle/>
          <a:p>
            <a:endParaRPr lang="en-GB" dirty="0"/>
          </a:p>
        </p:txBody>
      </p:sp>
      <p:sp>
        <p:nvSpPr>
          <p:cNvPr id="19459" name="Line 3" descr="&quot;&quot;"/>
          <p:cNvSpPr>
            <a:spLocks noChangeShapeType="1"/>
          </p:cNvSpPr>
          <p:nvPr/>
        </p:nvSpPr>
        <p:spPr bwMode="auto">
          <a:xfrm>
            <a:off x="1258888" y="3789363"/>
            <a:ext cx="6705600" cy="0"/>
          </a:xfrm>
          <a:prstGeom prst="line">
            <a:avLst/>
          </a:prstGeom>
          <a:noFill/>
          <a:ln w="9525">
            <a:solidFill>
              <a:schemeClr val="tx1"/>
            </a:solidFill>
            <a:round/>
            <a:headEnd/>
            <a:tailEnd/>
          </a:ln>
        </p:spPr>
        <p:txBody>
          <a:bodyPr/>
          <a:lstStyle/>
          <a:p>
            <a:endParaRPr lang="en-GB" dirty="0"/>
          </a:p>
        </p:txBody>
      </p:sp>
      <p:sp>
        <p:nvSpPr>
          <p:cNvPr id="19460" name="Text Box 4"/>
          <p:cNvSpPr txBox="1">
            <a:spLocks noChangeArrowheads="1"/>
          </p:cNvSpPr>
          <p:nvPr/>
        </p:nvSpPr>
        <p:spPr bwMode="auto">
          <a:xfrm>
            <a:off x="1508125" y="1826419"/>
            <a:ext cx="1893888" cy="584200"/>
          </a:xfrm>
          <a:prstGeom prst="rect">
            <a:avLst/>
          </a:prstGeom>
          <a:noFill/>
          <a:ln w="9525">
            <a:noFill/>
            <a:miter lim="800000"/>
            <a:headEnd/>
            <a:tailEnd/>
          </a:ln>
        </p:spPr>
        <p:txBody>
          <a:bodyPr wrap="none">
            <a:spAutoFit/>
          </a:bodyPr>
          <a:lstStyle/>
          <a:p>
            <a:r>
              <a:rPr lang="en-GB" sz="3200" dirty="0"/>
              <a:t>Appraisal</a:t>
            </a:r>
          </a:p>
        </p:txBody>
      </p:sp>
      <p:sp>
        <p:nvSpPr>
          <p:cNvPr id="19462" name="Text Box 6"/>
          <p:cNvSpPr txBox="1">
            <a:spLocks noChangeArrowheads="1"/>
          </p:cNvSpPr>
          <p:nvPr/>
        </p:nvSpPr>
        <p:spPr bwMode="auto">
          <a:xfrm>
            <a:off x="4859338" y="2636838"/>
            <a:ext cx="3384550" cy="457200"/>
          </a:xfrm>
          <a:prstGeom prst="rect">
            <a:avLst/>
          </a:prstGeom>
          <a:noFill/>
          <a:ln w="9525">
            <a:noFill/>
            <a:miter lim="800000"/>
            <a:headEnd/>
            <a:tailEnd/>
          </a:ln>
        </p:spPr>
        <p:txBody>
          <a:bodyPr>
            <a:spAutoFit/>
          </a:bodyPr>
          <a:lstStyle/>
          <a:p>
            <a:r>
              <a:rPr lang="en-GB" sz="2400" i="1" dirty="0"/>
              <a:t>Formative/Summative</a:t>
            </a:r>
          </a:p>
        </p:txBody>
      </p:sp>
      <p:sp>
        <p:nvSpPr>
          <p:cNvPr id="19463" name="Text Box 7"/>
          <p:cNvSpPr txBox="1">
            <a:spLocks noChangeArrowheads="1"/>
          </p:cNvSpPr>
          <p:nvPr/>
        </p:nvSpPr>
        <p:spPr bwMode="auto">
          <a:xfrm>
            <a:off x="1108075" y="4233863"/>
            <a:ext cx="2816225" cy="1077912"/>
          </a:xfrm>
          <a:prstGeom prst="rect">
            <a:avLst/>
          </a:prstGeom>
          <a:noFill/>
          <a:ln w="9525">
            <a:noFill/>
            <a:miter lim="800000"/>
            <a:headEnd/>
            <a:tailEnd/>
          </a:ln>
        </p:spPr>
        <p:txBody>
          <a:bodyPr>
            <a:spAutoFit/>
          </a:bodyPr>
          <a:lstStyle/>
          <a:p>
            <a:pPr algn="ctr"/>
            <a:r>
              <a:rPr lang="en-GB" sz="3200" dirty="0"/>
              <a:t>Performance </a:t>
            </a:r>
          </a:p>
          <a:p>
            <a:pPr algn="ctr"/>
            <a:r>
              <a:rPr lang="en-GB" sz="3200" dirty="0"/>
              <a:t>Review</a:t>
            </a:r>
          </a:p>
        </p:txBody>
      </p:sp>
      <p:sp>
        <p:nvSpPr>
          <p:cNvPr id="19464" name="Text Box 8"/>
          <p:cNvSpPr txBox="1">
            <a:spLocks noChangeArrowheads="1"/>
          </p:cNvSpPr>
          <p:nvPr/>
        </p:nvSpPr>
        <p:spPr bwMode="auto">
          <a:xfrm>
            <a:off x="4887913" y="4262438"/>
            <a:ext cx="2439987" cy="585787"/>
          </a:xfrm>
          <a:prstGeom prst="rect">
            <a:avLst/>
          </a:prstGeom>
          <a:noFill/>
          <a:ln w="9525">
            <a:noFill/>
            <a:miter lim="800000"/>
            <a:headEnd/>
            <a:tailEnd/>
          </a:ln>
        </p:spPr>
        <p:txBody>
          <a:bodyPr wrap="none">
            <a:spAutoFit/>
          </a:bodyPr>
          <a:lstStyle/>
          <a:p>
            <a:r>
              <a:rPr lang="en-GB" sz="3200" dirty="0"/>
              <a:t>Revalidation</a:t>
            </a:r>
          </a:p>
        </p:txBody>
      </p:sp>
      <p:sp>
        <p:nvSpPr>
          <p:cNvPr id="19465" name="Text Box 6"/>
          <p:cNvSpPr txBox="1">
            <a:spLocks noChangeArrowheads="1"/>
          </p:cNvSpPr>
          <p:nvPr/>
        </p:nvSpPr>
        <p:spPr bwMode="auto">
          <a:xfrm>
            <a:off x="4859338" y="1841500"/>
            <a:ext cx="2417762" cy="584200"/>
          </a:xfrm>
          <a:prstGeom prst="rect">
            <a:avLst/>
          </a:prstGeom>
          <a:noFill/>
          <a:ln w="9525">
            <a:noFill/>
            <a:miter lim="800000"/>
            <a:headEnd/>
            <a:tailEnd/>
          </a:ln>
        </p:spPr>
        <p:txBody>
          <a:bodyPr wrap="none">
            <a:spAutoFit/>
          </a:bodyPr>
          <a:lstStyle/>
          <a:p>
            <a:r>
              <a:rPr lang="en-GB" sz="3200" dirty="0"/>
              <a:t>Assessment</a:t>
            </a:r>
          </a:p>
        </p:txBody>
      </p:sp>
      <p:sp>
        <p:nvSpPr>
          <p:cNvPr id="2" name="Slide Number Placeholder 1"/>
          <p:cNvSpPr>
            <a:spLocks noGrp="1"/>
          </p:cNvSpPr>
          <p:nvPr>
            <p:ph type="sldNum" sz="quarter" idx="4294967295"/>
          </p:nvPr>
        </p:nvSpPr>
        <p:spPr>
          <a:xfrm>
            <a:off x="6747216" y="6375400"/>
            <a:ext cx="2133600" cy="365125"/>
          </a:xfrm>
        </p:spPr>
        <p:txBody>
          <a:bodyPr/>
          <a:lstStyle/>
          <a:p>
            <a:fld id="{902D5018-2030-2046-84FC-87E41EA86E42}" type="slidenum">
              <a:rPr lang="en-US" smtClean="0"/>
              <a:pPr/>
              <a:t>6</a:t>
            </a:fld>
            <a:endParaRPr lang="en-US" dirty="0"/>
          </a:p>
        </p:txBody>
      </p:sp>
      <p:sp>
        <p:nvSpPr>
          <p:cNvPr id="23562" name="Title 10"/>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sz="4000" dirty="0" smtClean="0"/>
              <a:t>Definitions</a:t>
            </a:r>
          </a:p>
        </p:txBody>
      </p:sp>
    </p:spTree>
    <p:extLst>
      <p:ext uri="{BB962C8B-B14F-4D97-AF65-F5344CB8AC3E}">
        <p14:creationId xmlns:p14="http://schemas.microsoft.com/office/powerpoint/2010/main" val="518715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US" sz="4000" dirty="0" smtClean="0"/>
              <a:t>Significant events</a:t>
            </a:r>
          </a:p>
        </p:txBody>
      </p:sp>
      <p:sp>
        <p:nvSpPr>
          <p:cNvPr id="63491" name="Content Placeholder 2"/>
          <p:cNvSpPr>
            <a:spLocks noGrp="1"/>
          </p:cNvSpPr>
          <p:nvPr>
            <p:ph idx="4294967295"/>
          </p:nvPr>
        </p:nvSpPr>
        <p:spPr>
          <a:xfrm>
            <a:off x="539750" y="1708150"/>
            <a:ext cx="8097838" cy="4457154"/>
          </a:xfrm>
        </p:spPr>
        <p:txBody>
          <a:bodyPr>
            <a:normAutofit/>
          </a:bodyPr>
          <a:lstStyle/>
          <a:p>
            <a:pPr indent="-360000">
              <a:spcBef>
                <a:spcPts val="0"/>
              </a:spcBef>
              <a:spcAft>
                <a:spcPts val="0"/>
              </a:spcAft>
              <a:defRPr/>
            </a:pPr>
            <a:endParaRPr lang="en-US" dirty="0" smtClean="0"/>
          </a:p>
          <a:p>
            <a:pPr marL="0" indent="0">
              <a:spcBef>
                <a:spcPts val="0"/>
              </a:spcBef>
              <a:spcAft>
                <a:spcPts val="0"/>
              </a:spcAft>
              <a:buNone/>
              <a:defRPr/>
            </a:pPr>
            <a:r>
              <a:rPr lang="en-US" dirty="0" smtClean="0"/>
              <a:t>The </a:t>
            </a:r>
            <a:r>
              <a:rPr lang="en-US" dirty="0"/>
              <a:t>GMC states: </a:t>
            </a:r>
            <a:r>
              <a:rPr lang="en-US" dirty="0" smtClean="0"/>
              <a:t>“</a:t>
            </a:r>
            <a:r>
              <a:rPr lang="en-GB" i="1" dirty="0"/>
              <a:t>You should discuss significant events</a:t>
            </a:r>
          </a:p>
          <a:p>
            <a:pPr marL="0" indent="0">
              <a:spcBef>
                <a:spcPts val="0"/>
              </a:spcBef>
              <a:spcAft>
                <a:spcPts val="0"/>
              </a:spcAft>
              <a:buNone/>
              <a:defRPr/>
            </a:pPr>
            <a:r>
              <a:rPr lang="en-GB" i="1" dirty="0" smtClean="0"/>
              <a:t>involving </a:t>
            </a:r>
            <a:r>
              <a:rPr lang="en-GB" i="1" dirty="0"/>
              <a:t>you at appraisal with a particular emphasis </a:t>
            </a:r>
            <a:r>
              <a:rPr lang="en-GB" i="1" dirty="0" smtClean="0"/>
              <a:t>on those </a:t>
            </a:r>
            <a:r>
              <a:rPr lang="en-GB" i="1" dirty="0"/>
              <a:t>that have led to a specific change in practice </a:t>
            </a:r>
            <a:r>
              <a:rPr lang="en-GB" i="1" dirty="0" smtClean="0"/>
              <a:t>or demonstrate learning”.</a:t>
            </a:r>
          </a:p>
          <a:p>
            <a:pPr marL="358775">
              <a:spcBef>
                <a:spcPts val="0"/>
              </a:spcBef>
              <a:buFont typeface="Arial" pitchFamily="34" charset="0"/>
              <a:buChar char="•"/>
              <a:defRPr/>
            </a:pPr>
            <a:endParaRPr lang="en-GB" dirty="0" smtClean="0"/>
          </a:p>
          <a:p>
            <a:pPr marL="358775">
              <a:spcBef>
                <a:spcPts val="0"/>
              </a:spcBef>
              <a:buFont typeface="Arial" pitchFamily="34" charset="0"/>
              <a:buChar char="•"/>
              <a:defRPr/>
            </a:pPr>
            <a:r>
              <a:rPr lang="en-GB" dirty="0" smtClean="0"/>
              <a:t>A GMC significant event is any “unintended or unexpected event, which could or did lead to harm of one or more patients”</a:t>
            </a:r>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60</a:t>
            </a:fld>
            <a:endParaRPr lang="en-US" dirty="0"/>
          </a:p>
        </p:txBody>
      </p:sp>
    </p:spTree>
    <p:extLst>
      <p:ext uri="{BB962C8B-B14F-4D97-AF65-F5344CB8AC3E}">
        <p14:creationId xmlns:p14="http://schemas.microsoft.com/office/powerpoint/2010/main" val="32817294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lstStyle/>
          <a:p>
            <a:pPr marL="358775">
              <a:spcBef>
                <a:spcPts val="0"/>
              </a:spcBef>
              <a:buFont typeface="Arial" pitchFamily="34" charset="0"/>
              <a:buChar char="•"/>
              <a:defRPr/>
            </a:pPr>
            <a:endParaRPr lang="en-GB" dirty="0" smtClean="0"/>
          </a:p>
          <a:p>
            <a:pPr marL="358775">
              <a:spcBef>
                <a:spcPts val="0"/>
              </a:spcBef>
              <a:buFont typeface="Arial" pitchFamily="34" charset="0"/>
              <a:buChar char="•"/>
              <a:defRPr/>
            </a:pPr>
            <a:r>
              <a:rPr lang="en-GB" dirty="0" smtClean="0"/>
              <a:t>Please </a:t>
            </a:r>
            <a:r>
              <a:rPr lang="en-GB" dirty="0"/>
              <a:t>ensure you are familiar with your organisation's local processes and agreed thresholds for recording incidents. Secondary care tend to refer to SUIs – serious untoward incidents</a:t>
            </a:r>
          </a:p>
          <a:p>
            <a:pPr marL="358775">
              <a:spcBef>
                <a:spcPts val="0"/>
              </a:spcBef>
              <a:buFont typeface="Arial" pitchFamily="34" charset="0"/>
              <a:buChar char="•"/>
              <a:defRPr/>
            </a:pPr>
            <a:r>
              <a:rPr lang="en-GB" dirty="0"/>
              <a:t>All such significant events involving you should be discussed at appraisal - or a statement made that there have been none </a:t>
            </a:r>
          </a:p>
          <a:p>
            <a:pPr marL="358775">
              <a:spcBef>
                <a:spcPts val="0"/>
              </a:spcBef>
              <a:buFont typeface="Arial" pitchFamily="34" charset="0"/>
              <a:buChar char="•"/>
              <a:defRPr/>
            </a:pPr>
            <a:r>
              <a:rPr lang="en-GB" dirty="0"/>
              <a:t>Other ‘significant events’ may be quality improvement activities</a:t>
            </a:r>
          </a:p>
          <a:p>
            <a:endParaRPr lang="en-GB" dirty="0"/>
          </a:p>
        </p:txBody>
      </p:sp>
      <p:sp>
        <p:nvSpPr>
          <p:cNvPr id="3" name="Title 2"/>
          <p:cNvSpPr>
            <a:spLocks noGrp="1"/>
          </p:cNvSpPr>
          <p:nvPr>
            <p:ph type="title" idx="4294967295"/>
          </p:nvPr>
        </p:nvSpPr>
        <p:spPr>
          <a:xfrm>
            <a:off x="457201" y="749912"/>
            <a:ext cx="7356815" cy="667725"/>
          </a:xfrm>
        </p:spPr>
        <p:txBody>
          <a:bodyPr/>
          <a:lstStyle/>
          <a:p>
            <a:r>
              <a:rPr lang="en-GB" dirty="0" smtClean="0"/>
              <a:t>Significant events (continued)</a:t>
            </a:r>
            <a:endParaRPr lang="en-GB" dirty="0"/>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61</a:t>
            </a:fld>
            <a:endParaRPr lang="en-US" dirty="0"/>
          </a:p>
        </p:txBody>
      </p:sp>
    </p:spTree>
    <p:extLst>
      <p:ext uri="{BB962C8B-B14F-4D97-AF65-F5344CB8AC3E}">
        <p14:creationId xmlns:p14="http://schemas.microsoft.com/office/powerpoint/2010/main" val="33468699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Colleague and </a:t>
            </a:r>
            <a:r>
              <a:rPr lang="en-GB" dirty="0"/>
              <a:t>p</a:t>
            </a:r>
            <a:r>
              <a:rPr lang="en-GB" dirty="0" smtClean="0"/>
              <a:t>atient feedback</a:t>
            </a:r>
          </a:p>
        </p:txBody>
      </p:sp>
      <p:sp>
        <p:nvSpPr>
          <p:cNvPr id="65539" name="Content Placeholder 2"/>
          <p:cNvSpPr>
            <a:spLocks noGrp="1"/>
          </p:cNvSpPr>
          <p:nvPr>
            <p:ph idx="4294967295"/>
          </p:nvPr>
        </p:nvSpPr>
        <p:spPr>
          <a:xfrm>
            <a:off x="457200" y="1680295"/>
            <a:ext cx="7841707" cy="3950736"/>
          </a:xfrm>
        </p:spPr>
        <p:txBody>
          <a:bodyPr>
            <a:normAutofit/>
          </a:bodyPr>
          <a:lstStyle/>
          <a:p>
            <a:pPr indent="0">
              <a:spcBef>
                <a:spcPts val="0"/>
              </a:spcBef>
              <a:buNone/>
              <a:defRPr/>
            </a:pPr>
            <a:endParaRPr lang="en-US" dirty="0" smtClean="0"/>
          </a:p>
          <a:p>
            <a:pPr marL="685800">
              <a:spcBef>
                <a:spcPts val="0"/>
              </a:spcBef>
              <a:defRPr/>
            </a:pPr>
            <a:r>
              <a:rPr lang="en-US" dirty="0" smtClean="0"/>
              <a:t>The </a:t>
            </a:r>
            <a:r>
              <a:rPr lang="en-US" dirty="0"/>
              <a:t>GMC states: </a:t>
            </a:r>
            <a:r>
              <a:rPr lang="en-US" i="1" dirty="0"/>
              <a:t>“ Feedback </a:t>
            </a:r>
            <a:r>
              <a:rPr lang="en-US" i="1" dirty="0" smtClean="0"/>
              <a:t>should be formally sought at least once per revalidation cycle, normally every five years.” </a:t>
            </a:r>
            <a:r>
              <a:rPr lang="en-US" dirty="0" smtClean="0"/>
              <a:t>(and will always be needed by the revalidation recommendation year)</a:t>
            </a:r>
          </a:p>
          <a:p>
            <a:pPr marL="358775">
              <a:spcBef>
                <a:spcPts val="0"/>
              </a:spcBef>
              <a:buFont typeface="Arial" pitchFamily="34" charset="0"/>
              <a:buChar char="•"/>
              <a:defRPr/>
            </a:pPr>
            <a:endParaRPr lang="en-US" sz="2000" dirty="0" smtClean="0"/>
          </a:p>
          <a:p>
            <a:pPr marL="758825" lvl="1">
              <a:spcBef>
                <a:spcPts val="0"/>
              </a:spcBef>
              <a:buFont typeface="Arial" pitchFamily="34" charset="0"/>
              <a:buChar char="•"/>
              <a:defRPr/>
            </a:pPr>
            <a:r>
              <a:rPr lang="en-US" dirty="0" smtClean="0"/>
              <a:t>You should seek feedback from colleagues and patients in your whole scope of work and review and act upon that feedback where appropriate</a:t>
            </a:r>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62</a:t>
            </a:fld>
            <a:endParaRPr lang="en-US" dirty="0"/>
          </a:p>
        </p:txBody>
      </p:sp>
    </p:spTree>
    <p:extLst>
      <p:ext uri="{BB962C8B-B14F-4D97-AF65-F5344CB8AC3E}">
        <p14:creationId xmlns:p14="http://schemas.microsoft.com/office/powerpoint/2010/main" val="12339888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lstStyle/>
          <a:p>
            <a:pPr marL="358775">
              <a:spcBef>
                <a:spcPts val="0"/>
              </a:spcBef>
              <a:buFont typeface="Arial" pitchFamily="34" charset="0"/>
              <a:buChar char="•"/>
              <a:defRPr/>
            </a:pPr>
            <a:endParaRPr lang="en-US" dirty="0" smtClean="0"/>
          </a:p>
          <a:p>
            <a:pPr marL="358775">
              <a:spcBef>
                <a:spcPts val="0"/>
              </a:spcBef>
              <a:buFont typeface="Arial" pitchFamily="34" charset="0"/>
              <a:buChar char="•"/>
              <a:defRPr/>
            </a:pPr>
            <a:r>
              <a:rPr lang="en-US" dirty="0" smtClean="0"/>
              <a:t>Feedback </a:t>
            </a:r>
            <a:r>
              <a:rPr lang="en-US" dirty="0"/>
              <a:t>will usually be collected using standard questionnaires that comply with GMC </a:t>
            </a:r>
            <a:r>
              <a:rPr lang="en-US" dirty="0" smtClean="0"/>
              <a:t>guidance</a:t>
            </a:r>
          </a:p>
          <a:p>
            <a:pPr marL="358775">
              <a:spcBef>
                <a:spcPts val="0"/>
              </a:spcBef>
              <a:buFont typeface="Arial" pitchFamily="34" charset="0"/>
              <a:buChar char="•"/>
              <a:defRPr/>
            </a:pPr>
            <a:endParaRPr lang="en-US" dirty="0"/>
          </a:p>
          <a:p>
            <a:pPr marL="358775">
              <a:spcBef>
                <a:spcPts val="0"/>
              </a:spcBef>
              <a:buFont typeface="Arial" pitchFamily="34" charset="0"/>
              <a:buChar char="•"/>
              <a:defRPr/>
            </a:pPr>
            <a:r>
              <a:rPr lang="en-US" dirty="0"/>
              <a:t>The questionnaire must be administered independently of the doctor and the </a:t>
            </a:r>
            <a:r>
              <a:rPr lang="en-US" dirty="0" smtClean="0"/>
              <a:t>appraiser</a:t>
            </a:r>
          </a:p>
          <a:p>
            <a:pPr marL="358775">
              <a:spcBef>
                <a:spcPts val="0"/>
              </a:spcBef>
              <a:buFont typeface="Arial" pitchFamily="34" charset="0"/>
              <a:buChar char="•"/>
              <a:defRPr/>
            </a:pPr>
            <a:endParaRPr lang="en-US" dirty="0"/>
          </a:p>
          <a:p>
            <a:pPr marL="358775">
              <a:spcBef>
                <a:spcPts val="0"/>
              </a:spcBef>
              <a:buFont typeface="Arial" pitchFamily="34" charset="0"/>
              <a:buChar char="•"/>
              <a:defRPr/>
            </a:pPr>
            <a:r>
              <a:rPr lang="en-US" dirty="0"/>
              <a:t>Discussion during the appraisal should highlight areas of good performance and identify areas for further development</a:t>
            </a:r>
          </a:p>
          <a:p>
            <a:endParaRPr lang="en-GB" dirty="0"/>
          </a:p>
        </p:txBody>
      </p:sp>
      <p:sp>
        <p:nvSpPr>
          <p:cNvPr id="3" name="Title 2"/>
          <p:cNvSpPr>
            <a:spLocks noGrp="1"/>
          </p:cNvSpPr>
          <p:nvPr>
            <p:ph type="title" idx="4294967295"/>
          </p:nvPr>
        </p:nvSpPr>
        <p:spPr>
          <a:xfrm>
            <a:off x="450377" y="723332"/>
            <a:ext cx="7363640" cy="694306"/>
          </a:xfrm>
        </p:spPr>
        <p:txBody>
          <a:bodyPr>
            <a:noAutofit/>
          </a:bodyPr>
          <a:lstStyle/>
          <a:p>
            <a:r>
              <a:rPr lang="en-GB" dirty="0" smtClean="0"/>
              <a:t>Colleague and patient feedback (continued)</a:t>
            </a:r>
            <a:endParaRPr lang="en-GB" dirty="0"/>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63</a:t>
            </a:fld>
            <a:endParaRPr lang="en-US" dirty="0"/>
          </a:p>
        </p:txBody>
      </p:sp>
    </p:spTree>
    <p:extLst>
      <p:ext uri="{BB962C8B-B14F-4D97-AF65-F5344CB8AC3E}">
        <p14:creationId xmlns:p14="http://schemas.microsoft.com/office/powerpoint/2010/main" val="18628785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Feedback – documentation in summary</a:t>
            </a:r>
            <a:endParaRPr lang="en-GB" dirty="0"/>
          </a:p>
        </p:txBody>
      </p:sp>
      <p:sp>
        <p:nvSpPr>
          <p:cNvPr id="3" name="Content Placeholder 2"/>
          <p:cNvSpPr>
            <a:spLocks noGrp="1"/>
          </p:cNvSpPr>
          <p:nvPr>
            <p:ph idx="4294967295"/>
          </p:nvPr>
        </p:nvSpPr>
        <p:spPr>
          <a:xfrm>
            <a:off x="457200" y="1859910"/>
            <a:ext cx="7841707" cy="3950736"/>
          </a:xfrm>
        </p:spPr>
        <p:txBody>
          <a:bodyPr>
            <a:normAutofit lnSpcReduction="10000"/>
          </a:bodyPr>
          <a:lstStyle/>
          <a:p>
            <a:r>
              <a:rPr lang="en-GB" dirty="0" smtClean="0"/>
              <a:t>Reflect on what tool was used and how feedback was collected (and how many were collected)</a:t>
            </a:r>
          </a:p>
          <a:p>
            <a:r>
              <a:rPr lang="en-GB" dirty="0" smtClean="0"/>
              <a:t>Where there any special characteristics?</a:t>
            </a:r>
          </a:p>
          <a:p>
            <a:r>
              <a:rPr lang="en-GB" dirty="0" smtClean="0"/>
              <a:t>Review and refer to self-assessment</a:t>
            </a:r>
          </a:p>
          <a:p>
            <a:r>
              <a:rPr lang="en-GB" dirty="0" smtClean="0"/>
              <a:t>Refer to benchmarking scores</a:t>
            </a:r>
          </a:p>
          <a:p>
            <a:r>
              <a:rPr lang="en-GB" dirty="0" smtClean="0"/>
              <a:t>Reflect on the areas the doctor scores highly</a:t>
            </a:r>
          </a:p>
          <a:p>
            <a:r>
              <a:rPr lang="en-GB" dirty="0" smtClean="0"/>
              <a:t>Reflect on the areas with lower scores  - does the doctor agree? Does the scoring triangulate with other SI? Action to be taken?</a:t>
            </a:r>
          </a:p>
          <a:p>
            <a:r>
              <a:rPr lang="en-GB" dirty="0" smtClean="0"/>
              <a:t>Review free text comments</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64</a:t>
            </a:fld>
            <a:endParaRPr lang="en-US" dirty="0"/>
          </a:p>
        </p:txBody>
      </p:sp>
    </p:spTree>
    <p:extLst>
      <p:ext uri="{BB962C8B-B14F-4D97-AF65-F5344CB8AC3E}">
        <p14:creationId xmlns:p14="http://schemas.microsoft.com/office/powerpoint/2010/main" val="28614596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Review of complaints and compliments</a:t>
            </a:r>
          </a:p>
        </p:txBody>
      </p:sp>
      <p:sp>
        <p:nvSpPr>
          <p:cNvPr id="64515" name="Content Placeholder 2"/>
          <p:cNvSpPr>
            <a:spLocks noGrp="1"/>
          </p:cNvSpPr>
          <p:nvPr>
            <p:ph idx="4294967295"/>
          </p:nvPr>
        </p:nvSpPr>
        <p:spPr>
          <a:xfrm>
            <a:off x="611188" y="1708150"/>
            <a:ext cx="8026400" cy="4457700"/>
          </a:xfrm>
        </p:spPr>
        <p:txBody>
          <a:bodyPr>
            <a:normAutofit/>
          </a:bodyPr>
          <a:lstStyle/>
          <a:p>
            <a:pPr indent="-360000">
              <a:spcBef>
                <a:spcPts val="0"/>
              </a:spcBef>
              <a:defRPr/>
            </a:pPr>
            <a:endParaRPr lang="en-US" sz="3200" dirty="0" smtClean="0"/>
          </a:p>
          <a:p>
            <a:pPr marL="0" indent="0">
              <a:spcBef>
                <a:spcPts val="0"/>
              </a:spcBef>
              <a:buNone/>
              <a:defRPr/>
            </a:pPr>
            <a:r>
              <a:rPr lang="en-US" sz="3200" dirty="0" smtClean="0"/>
              <a:t>The </a:t>
            </a:r>
            <a:r>
              <a:rPr lang="en-US" sz="3200" dirty="0"/>
              <a:t>GMC states: </a:t>
            </a:r>
            <a:r>
              <a:rPr lang="en-US" sz="3200" i="1" dirty="0" smtClean="0"/>
              <a:t>“A complaint is a formal expression of dissatisfaction or grievance…You should discuss any change in your practice that you have made as a result of any complaints or compliments you have received since your last appraisal”.</a:t>
            </a:r>
            <a:r>
              <a:rPr lang="en-GB" sz="3200" i="1" dirty="0" smtClean="0"/>
              <a:t> </a:t>
            </a:r>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65</a:t>
            </a:fld>
            <a:endParaRPr lang="en-US" dirty="0"/>
          </a:p>
        </p:txBody>
      </p:sp>
    </p:spTree>
    <p:extLst>
      <p:ext uri="{BB962C8B-B14F-4D97-AF65-F5344CB8AC3E}">
        <p14:creationId xmlns:p14="http://schemas.microsoft.com/office/powerpoint/2010/main" val="12766340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normAutofit lnSpcReduction="10000"/>
          </a:bodyPr>
          <a:lstStyle/>
          <a:p>
            <a:pPr>
              <a:spcBef>
                <a:spcPts val="0"/>
              </a:spcBef>
              <a:buFont typeface="Arial" pitchFamily="34" charset="0"/>
              <a:buChar char="•"/>
              <a:defRPr/>
            </a:pPr>
            <a:endParaRPr lang="en-US" dirty="0" smtClean="0"/>
          </a:p>
          <a:p>
            <a:pPr>
              <a:spcBef>
                <a:spcPts val="0"/>
              </a:spcBef>
              <a:buFont typeface="Arial" pitchFamily="34" charset="0"/>
              <a:buChar char="•"/>
              <a:defRPr/>
            </a:pPr>
            <a:r>
              <a:rPr lang="en-US" dirty="0" smtClean="0"/>
              <a:t>Complaints </a:t>
            </a:r>
            <a:r>
              <a:rPr lang="en-US" dirty="0"/>
              <a:t>and compliments should be seen as another type of </a:t>
            </a:r>
            <a:r>
              <a:rPr lang="en-US" dirty="0" smtClean="0"/>
              <a:t>feedback</a:t>
            </a:r>
          </a:p>
          <a:p>
            <a:pPr>
              <a:spcBef>
                <a:spcPts val="0"/>
              </a:spcBef>
              <a:buFont typeface="Arial" pitchFamily="34" charset="0"/>
              <a:buChar char="•"/>
              <a:defRPr/>
            </a:pPr>
            <a:endParaRPr lang="en-US" dirty="0"/>
          </a:p>
          <a:p>
            <a:pPr>
              <a:spcBef>
                <a:spcPts val="0"/>
              </a:spcBef>
              <a:buFont typeface="Arial" pitchFamily="34" charset="0"/>
              <a:buChar char="•"/>
              <a:defRPr/>
            </a:pPr>
            <a:r>
              <a:rPr lang="en-US" dirty="0"/>
              <a:t>It is how you dealt with the complaint rather than the number that should be the focus of discussion in the </a:t>
            </a:r>
            <a:r>
              <a:rPr lang="en-US" dirty="0" smtClean="0"/>
              <a:t>appraisal</a:t>
            </a:r>
          </a:p>
          <a:p>
            <a:pPr marL="0" indent="0">
              <a:spcBef>
                <a:spcPts val="0"/>
              </a:spcBef>
              <a:buNone/>
              <a:defRPr/>
            </a:pPr>
            <a:endParaRPr lang="en-US" dirty="0"/>
          </a:p>
          <a:p>
            <a:pPr>
              <a:spcBef>
                <a:spcPts val="0"/>
              </a:spcBef>
              <a:buFont typeface="Arial" pitchFamily="34" charset="0"/>
              <a:buChar char="•"/>
              <a:defRPr/>
            </a:pPr>
            <a:r>
              <a:rPr lang="en-US" dirty="0"/>
              <a:t>You will be required to make a statement that there have been no complaints about you or your team in a given appraisal period if there have not been </a:t>
            </a:r>
            <a:r>
              <a:rPr lang="en-US" dirty="0" smtClean="0"/>
              <a:t>any</a:t>
            </a:r>
            <a:endParaRPr lang="en-US" dirty="0"/>
          </a:p>
          <a:p>
            <a:endParaRPr lang="en-GB" dirty="0"/>
          </a:p>
        </p:txBody>
      </p:sp>
      <p:sp>
        <p:nvSpPr>
          <p:cNvPr id="3" name="Title 2"/>
          <p:cNvSpPr>
            <a:spLocks noGrp="1"/>
          </p:cNvSpPr>
          <p:nvPr>
            <p:ph type="title" idx="4294967295"/>
          </p:nvPr>
        </p:nvSpPr>
        <p:spPr>
          <a:xfrm>
            <a:off x="457201" y="749912"/>
            <a:ext cx="7356815" cy="667725"/>
          </a:xfrm>
        </p:spPr>
        <p:txBody>
          <a:bodyPr>
            <a:noAutofit/>
          </a:bodyPr>
          <a:lstStyle/>
          <a:p>
            <a:r>
              <a:rPr lang="en-GB" dirty="0" smtClean="0"/>
              <a:t>Review of complaints and compliments (continued)</a:t>
            </a:r>
            <a:endParaRPr lang="en-GB" dirty="0"/>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66</a:t>
            </a:fld>
            <a:endParaRPr lang="en-US" dirty="0"/>
          </a:p>
        </p:txBody>
      </p:sp>
    </p:spTree>
    <p:extLst>
      <p:ext uri="{BB962C8B-B14F-4D97-AF65-F5344CB8AC3E}">
        <p14:creationId xmlns:p14="http://schemas.microsoft.com/office/powerpoint/2010/main" val="2443000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Probity statement</a:t>
            </a:r>
            <a:endParaRPr lang="en-GB" dirty="0"/>
          </a:p>
        </p:txBody>
      </p:sp>
      <p:sp>
        <p:nvSpPr>
          <p:cNvPr id="3" name="Content Placeholder 2"/>
          <p:cNvSpPr>
            <a:spLocks noGrp="1"/>
          </p:cNvSpPr>
          <p:nvPr>
            <p:ph idx="4294967295"/>
          </p:nvPr>
        </p:nvSpPr>
        <p:spPr>
          <a:xfrm>
            <a:off x="457200" y="1680295"/>
            <a:ext cx="7841707" cy="3950736"/>
          </a:xfrm>
        </p:spPr>
        <p:txBody>
          <a:bodyPr/>
          <a:lstStyle/>
          <a:p>
            <a:r>
              <a:rPr lang="en-GB" dirty="0" smtClean="0"/>
              <a:t>Probity – being honest and trustworthy and acting with integrity</a:t>
            </a:r>
          </a:p>
          <a:p>
            <a:r>
              <a:rPr lang="en-GB" altLang="en-US" dirty="0"/>
              <a:t>A</a:t>
            </a:r>
            <a:r>
              <a:rPr lang="en-GB" altLang="en-US" dirty="0" smtClean="0"/>
              <a:t>cceptance of professional </a:t>
            </a:r>
            <a:r>
              <a:rPr lang="en-GB" altLang="en-US" dirty="0"/>
              <a:t>obligations outlined in Good Medical </a:t>
            </a:r>
            <a:r>
              <a:rPr lang="en-GB" altLang="en-US" dirty="0" smtClean="0"/>
              <a:t>Practice</a:t>
            </a:r>
          </a:p>
          <a:p>
            <a:r>
              <a:rPr lang="en-GB" altLang="en-US" dirty="0"/>
              <a:t>M</a:t>
            </a:r>
            <a:r>
              <a:rPr lang="en-GB" altLang="en-US" dirty="0" smtClean="0"/>
              <a:t>ust inform GMC if cautioned, charged with a criminal offence or another professional body found against you </a:t>
            </a:r>
          </a:p>
          <a:p>
            <a:r>
              <a:rPr lang="en-GB" altLang="en-US" dirty="0"/>
              <a:t>I</a:t>
            </a:r>
            <a:r>
              <a:rPr lang="en-GB" altLang="en-US" dirty="0" smtClean="0"/>
              <a:t>f suspended or restrictions on practice you must inform all organisations you work for</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67</a:t>
            </a:fld>
            <a:endParaRPr lang="en-US" dirty="0"/>
          </a:p>
        </p:txBody>
      </p:sp>
    </p:spTree>
    <p:extLst>
      <p:ext uri="{BB962C8B-B14F-4D97-AF65-F5344CB8AC3E}">
        <p14:creationId xmlns:p14="http://schemas.microsoft.com/office/powerpoint/2010/main" val="17299374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Health statement</a:t>
            </a:r>
            <a:endParaRPr lang="en-GB" dirty="0"/>
          </a:p>
        </p:txBody>
      </p:sp>
      <p:sp>
        <p:nvSpPr>
          <p:cNvPr id="3" name="Content Placeholder 2"/>
          <p:cNvSpPr>
            <a:spLocks noGrp="1"/>
          </p:cNvSpPr>
          <p:nvPr>
            <p:ph idx="4294967295"/>
          </p:nvPr>
        </p:nvSpPr>
        <p:spPr>
          <a:xfrm>
            <a:off x="457200" y="1680295"/>
            <a:ext cx="7841707" cy="3950736"/>
          </a:xfrm>
        </p:spPr>
        <p:txBody>
          <a:bodyPr/>
          <a:lstStyle/>
          <a:p>
            <a:r>
              <a:rPr lang="en-GB" dirty="0" smtClean="0"/>
              <a:t>Declaration that you accept the professional obligations placed on you in GMP </a:t>
            </a:r>
            <a:r>
              <a:rPr lang="en-GB" dirty="0"/>
              <a:t>a</a:t>
            </a:r>
            <a:r>
              <a:rPr lang="en-GB" dirty="0" smtClean="0"/>
              <a:t>bout your health</a:t>
            </a:r>
          </a:p>
          <a:p>
            <a:endParaRPr lang="en-GB" dirty="0" smtClean="0"/>
          </a:p>
          <a:p>
            <a:pPr marL="0" indent="0">
              <a:buNone/>
            </a:pPr>
            <a:r>
              <a:rPr lang="en-GB" dirty="0" smtClean="0"/>
              <a:t>Guidance:</a:t>
            </a:r>
          </a:p>
          <a:p>
            <a:r>
              <a:rPr lang="en-GB" dirty="0" smtClean="0"/>
              <a:t>Registration with GP outside your family and you should not treat yourself</a:t>
            </a:r>
          </a:p>
          <a:p>
            <a:r>
              <a:rPr lang="en-GB" dirty="0" smtClean="0"/>
              <a:t>Immunisation</a:t>
            </a:r>
          </a:p>
          <a:p>
            <a:r>
              <a:rPr lang="en-GB" dirty="0" smtClean="0"/>
              <a:t>Consult a suitably qualified colleague if you have a serious condition that could pose a risk to patients</a:t>
            </a:r>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68</a:t>
            </a:fld>
            <a:endParaRPr lang="en-US" dirty="0"/>
          </a:p>
        </p:txBody>
      </p:sp>
    </p:spTree>
    <p:extLst>
      <p:ext uri="{BB962C8B-B14F-4D97-AF65-F5344CB8AC3E}">
        <p14:creationId xmlns:p14="http://schemas.microsoft.com/office/powerpoint/2010/main" val="32999015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Patient safety</a:t>
            </a:r>
            <a:endParaRPr lang="en-GB" dirty="0"/>
          </a:p>
        </p:txBody>
      </p:sp>
      <p:pic>
        <p:nvPicPr>
          <p:cNvPr id="5" name="Content Placeholder 4" descr="&quot;&quot;"/>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1720" y="1700808"/>
            <a:ext cx="5522127" cy="4471358"/>
          </a:xfrm>
          <a:prstGeom prst="rect">
            <a:avLst/>
          </a:prstGeom>
        </p:spPr>
      </p:pic>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69</a:t>
            </a:fld>
            <a:endParaRPr lang="en-US" dirty="0"/>
          </a:p>
        </p:txBody>
      </p:sp>
    </p:spTree>
    <p:extLst>
      <p:ext uri="{BB962C8B-B14F-4D97-AF65-F5344CB8AC3E}">
        <p14:creationId xmlns:p14="http://schemas.microsoft.com/office/powerpoint/2010/main" val="1013072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Appraisal and performance review – how do they differ?"/>
          <p:cNvGraphicFramePr>
            <a:graphicFrameLocks noGrp="1"/>
          </p:cNvGraphicFramePr>
          <p:nvPr>
            <p:extLst>
              <p:ext uri="{D42A27DB-BD31-4B8C-83A1-F6EECF244321}">
                <p14:modId xmlns:p14="http://schemas.microsoft.com/office/powerpoint/2010/main" val="3343101728"/>
              </p:ext>
            </p:extLst>
          </p:nvPr>
        </p:nvGraphicFramePr>
        <p:xfrm>
          <a:off x="457201" y="1647856"/>
          <a:ext cx="7919048" cy="3803117"/>
        </p:xfrm>
        <a:graphic>
          <a:graphicData uri="http://schemas.openxmlformats.org/drawingml/2006/table">
            <a:tbl>
              <a:tblPr firstRow="1" bandRow="1">
                <a:tableStyleId>{5C22544A-7EE6-4342-B048-85BDC9FD1C3A}</a:tableStyleId>
              </a:tblPr>
              <a:tblGrid>
                <a:gridCol w="3920916"/>
                <a:gridCol w="3998132"/>
              </a:tblGrid>
              <a:tr h="227633">
                <a:tc>
                  <a:txBody>
                    <a:bodyPr/>
                    <a:lstStyle/>
                    <a:p>
                      <a:pPr>
                        <a:spcAft>
                          <a:spcPts val="0"/>
                        </a:spcAft>
                      </a:pPr>
                      <a:r>
                        <a:rPr lang="en-GB" sz="1200" dirty="0">
                          <a:effectLst/>
                          <a:latin typeface="Arial"/>
                          <a:ea typeface="Times New Roman"/>
                        </a:rPr>
                        <a:t>Appraisal</a:t>
                      </a:r>
                    </a:p>
                  </a:txBody>
                  <a:tcPr marL="68580" marR="68580" marT="0" marB="0"/>
                </a:tc>
                <a:tc>
                  <a:txBody>
                    <a:bodyPr/>
                    <a:lstStyle/>
                    <a:p>
                      <a:pPr>
                        <a:spcAft>
                          <a:spcPts val="0"/>
                        </a:spcAft>
                      </a:pPr>
                      <a:r>
                        <a:rPr lang="en-GB" sz="1200" dirty="0">
                          <a:effectLst/>
                          <a:latin typeface="Arial"/>
                          <a:ea typeface="Times New Roman"/>
                        </a:rPr>
                        <a:t>Performance review by your employer</a:t>
                      </a:r>
                    </a:p>
                  </a:txBody>
                  <a:tcPr marL="68580" marR="68580" marT="0" marB="0"/>
                </a:tc>
              </a:tr>
              <a:tr h="432936">
                <a:tc>
                  <a:txBody>
                    <a:bodyPr/>
                    <a:lstStyle/>
                    <a:p>
                      <a:pPr>
                        <a:spcAft>
                          <a:spcPts val="0"/>
                        </a:spcAft>
                      </a:pPr>
                      <a:r>
                        <a:rPr lang="en-GB" sz="1600" dirty="0" smtClean="0">
                          <a:effectLst/>
                          <a:latin typeface="Arial"/>
                          <a:ea typeface="Times New Roman"/>
                        </a:rPr>
                        <a:t>Appraisee led.  Done by peer</a:t>
                      </a:r>
                      <a:endParaRPr lang="en-GB" sz="1600" dirty="0">
                        <a:effectLst/>
                        <a:latin typeface="Arial"/>
                        <a:ea typeface="Times New Roman"/>
                      </a:endParaRPr>
                    </a:p>
                  </a:txBody>
                  <a:tcPr marL="68580" marR="68580" marT="0" marB="0"/>
                </a:tc>
                <a:tc>
                  <a:txBody>
                    <a:bodyPr/>
                    <a:lstStyle/>
                    <a:p>
                      <a:pPr>
                        <a:spcAft>
                          <a:spcPts val="0"/>
                        </a:spcAft>
                      </a:pPr>
                      <a:r>
                        <a:rPr lang="en-GB" sz="1600" dirty="0" smtClean="0">
                          <a:effectLst/>
                          <a:latin typeface="Arial"/>
                          <a:ea typeface="Times New Roman"/>
                        </a:rPr>
                        <a:t>Employer driven and done by line manager</a:t>
                      </a:r>
                      <a:endParaRPr lang="en-GB" sz="1600" dirty="0">
                        <a:effectLst/>
                        <a:latin typeface="Arial"/>
                        <a:ea typeface="Times New Roman"/>
                      </a:endParaRPr>
                    </a:p>
                  </a:txBody>
                  <a:tcPr marL="68580" marR="68580" marT="0" marB="0"/>
                </a:tc>
              </a:tr>
              <a:tr h="897275">
                <a:tc>
                  <a:txBody>
                    <a:bodyPr/>
                    <a:lstStyle/>
                    <a:p>
                      <a:pPr>
                        <a:spcAft>
                          <a:spcPts val="0"/>
                        </a:spcAft>
                      </a:pPr>
                      <a:r>
                        <a:rPr lang="en-GB" sz="1600" dirty="0" smtClean="0">
                          <a:effectLst/>
                          <a:latin typeface="Arial"/>
                          <a:ea typeface="Times New Roman"/>
                        </a:rPr>
                        <a:t>Low level concerns can be discussed informally –referred to RO if needed</a:t>
                      </a:r>
                      <a:endParaRPr lang="en-GB" sz="1600" dirty="0">
                        <a:effectLst/>
                        <a:latin typeface="Arial"/>
                        <a:ea typeface="Times New Roman"/>
                      </a:endParaRPr>
                    </a:p>
                  </a:txBody>
                  <a:tcPr marL="68580" marR="68580" marT="0" marB="0"/>
                </a:tc>
                <a:tc>
                  <a:txBody>
                    <a:bodyPr/>
                    <a:lstStyle/>
                    <a:p>
                      <a:pPr>
                        <a:spcAft>
                          <a:spcPts val="0"/>
                        </a:spcAft>
                      </a:pPr>
                      <a:r>
                        <a:rPr lang="en-GB" sz="1600" dirty="0">
                          <a:effectLst/>
                          <a:latin typeface="Arial"/>
                          <a:ea typeface="Times New Roman"/>
                        </a:rPr>
                        <a:t>Discussions about underperformance may be directly linked to </a:t>
                      </a:r>
                      <a:r>
                        <a:rPr lang="en-GB" sz="1600" dirty="0" smtClean="0">
                          <a:effectLst/>
                          <a:latin typeface="Arial"/>
                          <a:ea typeface="Times New Roman"/>
                        </a:rPr>
                        <a:t>action such as a formal warning</a:t>
                      </a:r>
                      <a:r>
                        <a:rPr lang="en-GB" sz="1600" baseline="0" dirty="0" smtClean="0">
                          <a:effectLst/>
                          <a:latin typeface="Arial"/>
                          <a:ea typeface="Times New Roman"/>
                        </a:rPr>
                        <a:t> or </a:t>
                      </a:r>
                      <a:r>
                        <a:rPr lang="en-GB" sz="1600" dirty="0" smtClean="0">
                          <a:effectLst/>
                          <a:latin typeface="Arial"/>
                          <a:ea typeface="Times New Roman"/>
                        </a:rPr>
                        <a:t>suspension</a:t>
                      </a:r>
                    </a:p>
                    <a:p>
                      <a:pPr>
                        <a:spcAft>
                          <a:spcPts val="0"/>
                        </a:spcAft>
                      </a:pPr>
                      <a:r>
                        <a:rPr lang="en-GB" sz="1600" dirty="0" smtClean="0">
                          <a:effectLst/>
                          <a:latin typeface="Arial"/>
                          <a:ea typeface="Times New Roman"/>
                        </a:rPr>
                        <a:t> </a:t>
                      </a:r>
                      <a:endParaRPr lang="en-GB" sz="1600" dirty="0">
                        <a:effectLst/>
                        <a:latin typeface="Arial"/>
                        <a:ea typeface="Times New Roman"/>
                      </a:endParaRPr>
                    </a:p>
                  </a:txBody>
                  <a:tcPr marL="68580" marR="68580" marT="0" marB="0"/>
                </a:tc>
              </a:tr>
              <a:tr h="672956">
                <a:tc>
                  <a:txBody>
                    <a:bodyPr/>
                    <a:lstStyle/>
                    <a:p>
                      <a:pPr>
                        <a:spcAft>
                          <a:spcPts val="0"/>
                        </a:spcAft>
                      </a:pPr>
                      <a:r>
                        <a:rPr lang="en-GB" sz="1600" dirty="0" smtClean="0">
                          <a:effectLst/>
                          <a:latin typeface="Arial"/>
                          <a:ea typeface="Times New Roman"/>
                        </a:rPr>
                        <a:t>PDP led by personal rather than practice goals </a:t>
                      </a:r>
                      <a:endParaRPr lang="en-GB" sz="1600" dirty="0">
                        <a:effectLst/>
                        <a:latin typeface="Arial"/>
                        <a:ea typeface="Times New Roman"/>
                      </a:endParaRPr>
                    </a:p>
                  </a:txBody>
                  <a:tcPr marL="68580" marR="68580" marT="0" marB="0"/>
                </a:tc>
                <a:tc>
                  <a:txBody>
                    <a:bodyPr/>
                    <a:lstStyle/>
                    <a:p>
                      <a:pPr>
                        <a:spcAft>
                          <a:spcPts val="0"/>
                        </a:spcAft>
                      </a:pPr>
                      <a:r>
                        <a:rPr lang="en-GB" sz="1600" dirty="0" smtClean="0">
                          <a:effectLst/>
                          <a:latin typeface="Arial"/>
                          <a:ea typeface="Times New Roman"/>
                        </a:rPr>
                        <a:t>Development aims linked to job plan /organisation needs</a:t>
                      </a:r>
                    </a:p>
                    <a:p>
                      <a:pPr>
                        <a:spcAft>
                          <a:spcPts val="0"/>
                        </a:spcAft>
                      </a:pPr>
                      <a:r>
                        <a:rPr lang="en-GB" sz="1600" dirty="0">
                          <a:effectLst/>
                          <a:latin typeface="Arial"/>
                          <a:ea typeface="Times New Roman"/>
                        </a:rPr>
                        <a:t> </a:t>
                      </a:r>
                    </a:p>
                  </a:txBody>
                  <a:tcPr marL="68580" marR="68580" marT="0" marB="0"/>
                </a:tc>
              </a:tr>
              <a:tr h="672956">
                <a:tc>
                  <a:txBody>
                    <a:bodyPr/>
                    <a:lstStyle/>
                    <a:p>
                      <a:pPr>
                        <a:spcAft>
                          <a:spcPts val="0"/>
                        </a:spcAft>
                      </a:pPr>
                      <a:r>
                        <a:rPr lang="en-GB" sz="1600" dirty="0" smtClean="0">
                          <a:effectLst/>
                          <a:latin typeface="Arial"/>
                          <a:ea typeface="Times New Roman"/>
                        </a:rPr>
                        <a:t>Appraisee</a:t>
                      </a:r>
                      <a:r>
                        <a:rPr lang="en-GB" sz="1600" baseline="0" dirty="0" smtClean="0">
                          <a:effectLst/>
                          <a:latin typeface="Arial"/>
                          <a:ea typeface="Times New Roman"/>
                        </a:rPr>
                        <a:t> </a:t>
                      </a:r>
                      <a:r>
                        <a:rPr lang="en-GB" sz="1600" dirty="0" smtClean="0">
                          <a:effectLst/>
                          <a:latin typeface="Arial"/>
                          <a:ea typeface="Times New Roman"/>
                        </a:rPr>
                        <a:t> brings the information</a:t>
                      </a:r>
                      <a:endParaRPr lang="en-GB" sz="1600" dirty="0">
                        <a:effectLst/>
                        <a:latin typeface="Arial"/>
                        <a:ea typeface="Times New Roman"/>
                      </a:endParaRPr>
                    </a:p>
                  </a:txBody>
                  <a:tcPr marL="68580" marR="68580" marT="0" marB="0"/>
                </a:tc>
                <a:tc>
                  <a:txBody>
                    <a:bodyPr/>
                    <a:lstStyle/>
                    <a:p>
                      <a:pPr>
                        <a:spcAft>
                          <a:spcPts val="0"/>
                        </a:spcAft>
                      </a:pPr>
                      <a:r>
                        <a:rPr lang="en-GB" sz="1600" dirty="0">
                          <a:effectLst/>
                          <a:latin typeface="Arial"/>
                          <a:ea typeface="Times New Roman"/>
                        </a:rPr>
                        <a:t>The employer often will bring as much if not more “evidence</a:t>
                      </a:r>
                      <a:r>
                        <a:rPr lang="en-GB" sz="1600" dirty="0" smtClean="0">
                          <a:effectLst/>
                          <a:latin typeface="Arial"/>
                          <a:ea typeface="Times New Roman"/>
                        </a:rPr>
                        <a:t>” than the employee</a:t>
                      </a:r>
                      <a:endParaRPr lang="en-GB" sz="1600" dirty="0">
                        <a:effectLst/>
                        <a:latin typeface="Arial"/>
                        <a:ea typeface="Times New Roman"/>
                      </a:endParaRPr>
                    </a:p>
                    <a:p>
                      <a:pPr>
                        <a:spcAft>
                          <a:spcPts val="0"/>
                        </a:spcAft>
                      </a:pPr>
                      <a:r>
                        <a:rPr lang="en-GB" sz="1600" dirty="0">
                          <a:effectLst/>
                          <a:latin typeface="Arial"/>
                          <a:ea typeface="Times New Roman"/>
                        </a:rPr>
                        <a:t> </a:t>
                      </a:r>
                    </a:p>
                  </a:txBody>
                  <a:tcPr marL="68580" marR="68580" marT="0" marB="0"/>
                </a:tc>
              </a:tr>
              <a:tr h="649404">
                <a:tc>
                  <a:txBody>
                    <a:bodyPr/>
                    <a:lstStyle/>
                    <a:p>
                      <a:pPr>
                        <a:spcAft>
                          <a:spcPts val="0"/>
                        </a:spcAft>
                      </a:pPr>
                      <a:r>
                        <a:rPr lang="en-GB" sz="1600" dirty="0">
                          <a:effectLst/>
                          <a:latin typeface="Arial"/>
                          <a:ea typeface="Times New Roman"/>
                        </a:rPr>
                        <a:t>The judging role in the appraisers is restricted to </a:t>
                      </a:r>
                      <a:r>
                        <a:rPr lang="en-GB" sz="1600" baseline="0" dirty="0" smtClean="0">
                          <a:effectLst/>
                          <a:latin typeface="Arial"/>
                          <a:ea typeface="Times New Roman"/>
                        </a:rPr>
                        <a:t> </a:t>
                      </a:r>
                      <a:r>
                        <a:rPr lang="en-GB" sz="1600" dirty="0" smtClean="0">
                          <a:effectLst/>
                          <a:latin typeface="Arial"/>
                          <a:ea typeface="Times New Roman"/>
                        </a:rPr>
                        <a:t>the 5 statements</a:t>
                      </a:r>
                      <a:endParaRPr lang="en-GB" sz="1600" dirty="0">
                        <a:effectLst/>
                        <a:latin typeface="Arial"/>
                        <a:ea typeface="Times New Roman"/>
                      </a:endParaRPr>
                    </a:p>
                  </a:txBody>
                  <a:tcPr marL="68580" marR="68580" marT="0" marB="0"/>
                </a:tc>
                <a:tc>
                  <a:txBody>
                    <a:bodyPr/>
                    <a:lstStyle/>
                    <a:p>
                      <a:pPr>
                        <a:spcAft>
                          <a:spcPts val="0"/>
                        </a:spcAft>
                      </a:pPr>
                      <a:r>
                        <a:rPr lang="en-GB" sz="1600" dirty="0">
                          <a:effectLst/>
                          <a:latin typeface="Arial"/>
                          <a:ea typeface="Times New Roman"/>
                        </a:rPr>
                        <a:t>Greater element of “judging” whether performance meets objective </a:t>
                      </a:r>
                      <a:r>
                        <a:rPr lang="en-GB" sz="1600" dirty="0" smtClean="0">
                          <a:effectLst/>
                          <a:latin typeface="Arial"/>
                          <a:ea typeface="Times New Roman"/>
                        </a:rPr>
                        <a:t>standards</a:t>
                      </a:r>
                      <a:endParaRPr lang="en-GB" sz="1600" dirty="0">
                        <a:effectLst/>
                        <a:latin typeface="Arial"/>
                        <a:ea typeface="Times New Roman"/>
                      </a:endParaRPr>
                    </a:p>
                  </a:txBody>
                  <a:tcPr marL="68580" marR="68580" marT="0" marB="0"/>
                </a:tc>
              </a:tr>
            </a:tbl>
          </a:graphicData>
        </a:graphic>
      </p:graphicFrame>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7</a:t>
            </a:fld>
            <a:endParaRPr lang="en-US" dirty="0"/>
          </a:p>
        </p:txBody>
      </p:sp>
      <p:sp>
        <p:nvSpPr>
          <p:cNvPr id="16387" name="Rectangle 2"/>
          <p:cNvSpPr>
            <a:spLocks noGrp="1" noChangeArrowheads="1"/>
          </p:cNvSpPr>
          <p:nvPr>
            <p:ph type="title" idx="4294967295"/>
          </p:nvPr>
        </p:nvSpPr>
        <p:spPr>
          <a:xfrm>
            <a:off x="457201" y="749912"/>
            <a:ext cx="7356815" cy="667725"/>
          </a:xfrm>
        </p:spPr>
        <p:txBody>
          <a:bodyPr>
            <a:noAutofit/>
          </a:bodyPr>
          <a:lstStyle/>
          <a:p>
            <a:pPr>
              <a:defRPr/>
            </a:pPr>
            <a:r>
              <a:rPr lang="en-GB" altLang="en-US" dirty="0"/>
              <a:t>Appraisal and </a:t>
            </a:r>
            <a:r>
              <a:rPr lang="en-GB" altLang="en-US" dirty="0" smtClean="0"/>
              <a:t>performance review – how </a:t>
            </a:r>
            <a:r>
              <a:rPr lang="en-GB" altLang="en-US" dirty="0"/>
              <a:t>do they differ?</a:t>
            </a:r>
            <a:endParaRPr lang="en-US" altLang="en-US" dirty="0"/>
          </a:p>
        </p:txBody>
      </p:sp>
    </p:spTree>
    <p:extLst>
      <p:ext uri="{BB962C8B-B14F-4D97-AF65-F5344CB8AC3E}">
        <p14:creationId xmlns:p14="http://schemas.microsoft.com/office/powerpoint/2010/main" val="42488486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Supporting information scenarios</a:t>
            </a:r>
          </a:p>
        </p:txBody>
      </p:sp>
      <p:sp>
        <p:nvSpPr>
          <p:cNvPr id="66563" name="Content Placeholder 2"/>
          <p:cNvSpPr>
            <a:spLocks noGrp="1"/>
          </p:cNvSpPr>
          <p:nvPr>
            <p:ph idx="4294967295"/>
          </p:nvPr>
        </p:nvSpPr>
        <p:spPr>
          <a:xfrm>
            <a:off x="457200" y="1974209"/>
            <a:ext cx="7841707" cy="3950736"/>
          </a:xfrm>
        </p:spPr>
        <p:txBody>
          <a:bodyPr>
            <a:normAutofit/>
          </a:bodyPr>
          <a:lstStyle/>
          <a:p>
            <a:pPr indent="0">
              <a:spcBef>
                <a:spcPts val="0"/>
              </a:spcBef>
              <a:buNone/>
              <a:defRPr/>
            </a:pPr>
            <a:r>
              <a:rPr lang="en-US" b="1" dirty="0" smtClean="0"/>
              <a:t>Exercise:</a:t>
            </a:r>
          </a:p>
          <a:p>
            <a:pPr marL="358775">
              <a:spcBef>
                <a:spcPts val="0"/>
              </a:spcBef>
              <a:buFont typeface="Arial" pitchFamily="34" charset="0"/>
              <a:buChar char="•"/>
              <a:defRPr/>
            </a:pPr>
            <a:endParaRPr lang="en-US" dirty="0" smtClean="0"/>
          </a:p>
          <a:p>
            <a:pPr marL="758825" lvl="1">
              <a:spcBef>
                <a:spcPts val="0"/>
              </a:spcBef>
              <a:buFont typeface="Arial" pitchFamily="34" charset="0"/>
              <a:buChar char="•"/>
              <a:defRPr/>
            </a:pPr>
            <a:r>
              <a:rPr lang="en-US" dirty="0" smtClean="0"/>
              <a:t>Look at the supporting information scenarios given</a:t>
            </a:r>
          </a:p>
          <a:p>
            <a:pPr marL="758825" lvl="1">
              <a:spcBef>
                <a:spcPts val="0"/>
              </a:spcBef>
              <a:buFont typeface="Arial" pitchFamily="34" charset="0"/>
              <a:buChar char="•"/>
              <a:defRPr/>
            </a:pPr>
            <a:r>
              <a:rPr lang="en-US" dirty="0"/>
              <a:t>C</a:t>
            </a:r>
            <a:r>
              <a:rPr lang="en-US" dirty="0" smtClean="0"/>
              <a:t>onsider the decision point and decide on your course of action - write it down</a:t>
            </a:r>
          </a:p>
          <a:p>
            <a:pPr marL="758825" lvl="1">
              <a:spcBef>
                <a:spcPts val="0"/>
              </a:spcBef>
              <a:buFont typeface="Arial" pitchFamily="34" charset="0"/>
              <a:buChar char="•"/>
              <a:defRPr/>
            </a:pPr>
            <a:r>
              <a:rPr lang="en-US" dirty="0" smtClean="0"/>
              <a:t>Review your answers with the supporting information algorithm and teaching points as an aide memoire and discuss with the person next to you</a:t>
            </a:r>
          </a:p>
          <a:p>
            <a:pPr marL="758825" lvl="1">
              <a:spcBef>
                <a:spcPts val="0"/>
              </a:spcBef>
              <a:buFont typeface="Arial" pitchFamily="34" charset="0"/>
              <a:buChar char="•"/>
              <a:defRPr/>
            </a:pPr>
            <a:r>
              <a:rPr lang="en-US" dirty="0" smtClean="0"/>
              <a:t>Share your answers with the group</a:t>
            </a:r>
          </a:p>
          <a:p>
            <a:pPr indent="-360000">
              <a:spcBef>
                <a:spcPts val="0"/>
              </a:spcBef>
              <a:defRPr/>
            </a:pPr>
            <a:endParaRPr lang="en-US" dirty="0" smtClean="0"/>
          </a:p>
        </p:txBody>
      </p:sp>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70</a:t>
            </a:fld>
            <a:endParaRPr lang="en-US" dirty="0"/>
          </a:p>
        </p:txBody>
      </p:sp>
    </p:spTree>
    <p:extLst>
      <p:ext uri="{BB962C8B-B14F-4D97-AF65-F5344CB8AC3E}">
        <p14:creationId xmlns:p14="http://schemas.microsoft.com/office/powerpoint/2010/main" val="18419891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Outputs of appraisal</a:t>
            </a:r>
            <a:endParaRPr lang="en-GB" dirty="0"/>
          </a:p>
        </p:txBody>
      </p:sp>
      <p:sp>
        <p:nvSpPr>
          <p:cNvPr id="3" name="Content Placeholder 2"/>
          <p:cNvSpPr>
            <a:spLocks noGrp="1"/>
          </p:cNvSpPr>
          <p:nvPr>
            <p:ph idx="4294967295"/>
          </p:nvPr>
        </p:nvSpPr>
        <p:spPr>
          <a:xfrm>
            <a:off x="751113" y="1990538"/>
            <a:ext cx="6547757" cy="3871419"/>
          </a:xfrm>
        </p:spPr>
        <p:txBody>
          <a:bodyPr/>
          <a:lstStyle/>
          <a:p>
            <a:r>
              <a:rPr lang="en-GB" dirty="0" smtClean="0"/>
              <a:t>Appraisal summary of discussion</a:t>
            </a:r>
          </a:p>
          <a:p>
            <a:endParaRPr lang="en-GB" dirty="0"/>
          </a:p>
          <a:p>
            <a:r>
              <a:rPr lang="en-GB" dirty="0" smtClean="0"/>
              <a:t>Personal development plan (PDP)</a:t>
            </a:r>
          </a:p>
          <a:p>
            <a:endParaRPr lang="en-GB" dirty="0"/>
          </a:p>
          <a:p>
            <a:r>
              <a:rPr lang="en-GB" dirty="0" smtClean="0"/>
              <a:t>Appraiser statements</a:t>
            </a:r>
          </a:p>
          <a:p>
            <a:endParaRPr lang="en-GB" dirty="0"/>
          </a:p>
          <a:p>
            <a:r>
              <a:rPr lang="en-GB" dirty="0" smtClean="0"/>
              <a:t>Both parties sign off within 28 days</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71</a:t>
            </a:fld>
            <a:endParaRPr lang="en-US" dirty="0"/>
          </a:p>
        </p:txBody>
      </p:sp>
    </p:spTree>
    <p:extLst>
      <p:ext uri="{BB962C8B-B14F-4D97-AF65-F5344CB8AC3E}">
        <p14:creationId xmlns:p14="http://schemas.microsoft.com/office/powerpoint/2010/main" val="3158212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Outputs of appraisal (continued)</a:t>
            </a:r>
          </a:p>
        </p:txBody>
      </p:sp>
      <p:pic>
        <p:nvPicPr>
          <p:cNvPr id="63492" name="Picture 3" descr="&quot;&quot;"/>
          <p:cNvPicPr>
            <a:picLocks noChangeAspect="1" noChangeArrowheads="1"/>
          </p:cNvPicPr>
          <p:nvPr/>
        </p:nvPicPr>
        <p:blipFill>
          <a:blip r:embed="rId3" cstate="print"/>
          <a:srcRect/>
          <a:stretch>
            <a:fillRect/>
          </a:stretch>
        </p:blipFill>
        <p:spPr bwMode="auto">
          <a:xfrm>
            <a:off x="4398963" y="1628775"/>
            <a:ext cx="3095625" cy="4389438"/>
          </a:xfrm>
          <a:prstGeom prst="rect">
            <a:avLst/>
          </a:prstGeom>
          <a:noFill/>
          <a:ln w="9525">
            <a:noFill/>
            <a:miter lim="800000"/>
            <a:headEnd/>
            <a:tailEnd/>
          </a:ln>
        </p:spPr>
      </p:pic>
      <p:pic>
        <p:nvPicPr>
          <p:cNvPr id="63493" name="Picture 2" descr="&quot;&quot;"/>
          <p:cNvPicPr>
            <a:picLocks noGrp="1" noChangeAspect="1" noChangeArrowheads="1"/>
          </p:cNvPicPr>
          <p:nvPr>
            <p:ph idx="4294967295"/>
          </p:nvPr>
        </p:nvPicPr>
        <p:blipFill>
          <a:blip r:embed="rId4" cstate="print"/>
          <a:srcRect/>
          <a:stretch>
            <a:fillRect/>
          </a:stretch>
        </p:blipFill>
        <p:spPr>
          <a:xfrm>
            <a:off x="1153009" y="1684338"/>
            <a:ext cx="3067050" cy="4333875"/>
          </a:xfrm>
        </p:spPr>
      </p:pic>
      <p:sp>
        <p:nvSpPr>
          <p:cNvPr id="6"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72</a:t>
            </a:fld>
            <a:endParaRPr lang="en-US" dirty="0"/>
          </a:p>
        </p:txBody>
      </p:sp>
    </p:spTree>
    <p:extLst>
      <p:ext uri="{BB962C8B-B14F-4D97-AF65-F5344CB8AC3E}">
        <p14:creationId xmlns:p14="http://schemas.microsoft.com/office/powerpoint/2010/main" val="28649696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US" dirty="0" smtClean="0"/>
              <a:t>Outputs of appraisal:</a:t>
            </a:r>
            <a:br>
              <a:rPr lang="en-US" dirty="0" smtClean="0"/>
            </a:br>
            <a:r>
              <a:rPr lang="en-US" dirty="0" smtClean="0"/>
              <a:t>statements one and two</a:t>
            </a:r>
          </a:p>
        </p:txBody>
      </p:sp>
      <p:sp>
        <p:nvSpPr>
          <p:cNvPr id="67587" name="Rectangle 3"/>
          <p:cNvSpPr>
            <a:spLocks noGrp="1" noChangeArrowheads="1"/>
          </p:cNvSpPr>
          <p:nvPr>
            <p:ph type="body" idx="4294967295"/>
          </p:nvPr>
        </p:nvSpPr>
        <p:spPr>
          <a:xfrm>
            <a:off x="457200" y="1680294"/>
            <a:ext cx="7841707" cy="4312291"/>
          </a:xfrm>
        </p:spPr>
        <p:txBody>
          <a:bodyPr>
            <a:normAutofit fontScale="92500" lnSpcReduction="20000"/>
          </a:bodyPr>
          <a:lstStyle/>
          <a:p>
            <a:pPr marL="542925" indent="-542925">
              <a:buFontTx/>
              <a:buAutoNum type="arabicPeriod"/>
            </a:pPr>
            <a:endParaRPr lang="en-GB" sz="2600" dirty="0" smtClean="0"/>
          </a:p>
          <a:p>
            <a:pPr marL="542925" indent="-542925">
              <a:buFontTx/>
              <a:buAutoNum type="arabicPeriod"/>
            </a:pPr>
            <a:r>
              <a:rPr lang="en-GB" sz="2600" dirty="0" smtClean="0"/>
              <a:t>An appraisal has taken place that reflects the whole of a doctor’s scope of work and addresses the principles and values set out in </a:t>
            </a:r>
            <a:r>
              <a:rPr lang="en-GB" sz="2600" i="1" dirty="0" smtClean="0"/>
              <a:t>Good Medical Practice</a:t>
            </a:r>
            <a:endParaRPr lang="en-GB" sz="2600" dirty="0" smtClean="0"/>
          </a:p>
          <a:p>
            <a:pPr marL="0" indent="0">
              <a:buNone/>
            </a:pPr>
            <a:r>
              <a:rPr lang="en-GB" sz="2600" dirty="0" smtClean="0"/>
              <a:t>					Agree/Disagree</a:t>
            </a:r>
          </a:p>
          <a:p>
            <a:pPr marL="0" indent="0">
              <a:buNone/>
            </a:pPr>
            <a:endParaRPr lang="en-GB" sz="2600" dirty="0" smtClean="0"/>
          </a:p>
          <a:p>
            <a:pPr marL="0" indent="0">
              <a:buNone/>
            </a:pPr>
            <a:r>
              <a:rPr lang="en-GB" sz="2600" dirty="0" smtClean="0">
                <a:solidFill>
                  <a:schemeClr val="accent1">
                    <a:lumMod val="75000"/>
                  </a:schemeClr>
                </a:solidFill>
              </a:rPr>
              <a:t>2</a:t>
            </a:r>
            <a:r>
              <a:rPr lang="en-GB" sz="2600" dirty="0" smtClean="0"/>
              <a:t>.	Appropriate supporting information has been 	presented in accordance with the </a:t>
            </a:r>
            <a:r>
              <a:rPr lang="en-GB" sz="2600" i="1" dirty="0" smtClean="0"/>
              <a:t>Good Medical 	Practice Framework for Appraisal and Revalidation 	</a:t>
            </a:r>
            <a:r>
              <a:rPr lang="en-GB" sz="2600" dirty="0" smtClean="0"/>
              <a:t>and this reflects the nature and scope of the doctor’s 	work</a:t>
            </a:r>
          </a:p>
          <a:p>
            <a:pPr marL="0" indent="0">
              <a:buNone/>
            </a:pPr>
            <a:r>
              <a:rPr lang="en-GB" sz="2600" dirty="0" smtClean="0"/>
              <a:t>					Agree/Disagree</a:t>
            </a:r>
          </a:p>
          <a:p>
            <a:pPr marL="542925" indent="-542925"/>
            <a:endParaRPr lang="en-GB" dirty="0" smtClean="0"/>
          </a:p>
        </p:txBody>
      </p:sp>
      <p:sp>
        <p:nvSpPr>
          <p:cNvPr id="6"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73</a:t>
            </a:fld>
            <a:endParaRPr lang="en-US" dirty="0"/>
          </a:p>
        </p:txBody>
      </p:sp>
    </p:spTree>
    <p:extLst>
      <p:ext uri="{BB962C8B-B14F-4D97-AF65-F5344CB8AC3E}">
        <p14:creationId xmlns:p14="http://schemas.microsoft.com/office/powerpoint/2010/main" val="5575082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US" dirty="0" smtClean="0"/>
              <a:t>Outputs of appraisal:</a:t>
            </a:r>
            <a:br>
              <a:rPr lang="en-US" dirty="0" smtClean="0"/>
            </a:br>
            <a:r>
              <a:rPr lang="en-US" dirty="0" smtClean="0"/>
              <a:t>statements three and four</a:t>
            </a:r>
          </a:p>
        </p:txBody>
      </p:sp>
      <p:sp>
        <p:nvSpPr>
          <p:cNvPr id="68611" name="Rectangle 3"/>
          <p:cNvSpPr>
            <a:spLocks noGrp="1" noChangeArrowheads="1"/>
          </p:cNvSpPr>
          <p:nvPr>
            <p:ph type="body" idx="4294967295"/>
          </p:nvPr>
        </p:nvSpPr>
        <p:spPr>
          <a:xfrm>
            <a:off x="457200" y="1680295"/>
            <a:ext cx="7841707" cy="3950736"/>
          </a:xfrm>
        </p:spPr>
        <p:txBody>
          <a:bodyPr/>
          <a:lstStyle/>
          <a:p>
            <a:pPr marL="541338" indent="-541338">
              <a:buFontTx/>
              <a:buAutoNum type="arabicPeriod" startAt="3"/>
              <a:tabLst>
                <a:tab pos="182563" algn="l"/>
              </a:tabLst>
            </a:pPr>
            <a:endParaRPr lang="en-GB" dirty="0" smtClean="0"/>
          </a:p>
          <a:p>
            <a:pPr marL="541338" indent="-541338">
              <a:buFontTx/>
              <a:buAutoNum type="arabicPeriod" startAt="3"/>
              <a:tabLst>
                <a:tab pos="182563" algn="l"/>
              </a:tabLst>
            </a:pPr>
            <a:r>
              <a:rPr lang="en-GB" dirty="0" smtClean="0"/>
              <a:t>A review that demonstrates progress against last year’s personal development plan has taken place</a:t>
            </a:r>
          </a:p>
          <a:p>
            <a:pPr marL="0" indent="0">
              <a:buNone/>
              <a:tabLst>
                <a:tab pos="182563" algn="l"/>
              </a:tabLst>
            </a:pPr>
            <a:r>
              <a:rPr lang="en-GB" dirty="0" smtClean="0"/>
              <a:t>						Agree/Disagree</a:t>
            </a:r>
          </a:p>
          <a:p>
            <a:pPr marL="541338" indent="-541338">
              <a:tabLst>
                <a:tab pos="182563" algn="l"/>
              </a:tabLst>
            </a:pPr>
            <a:endParaRPr lang="en-GB" dirty="0" smtClean="0"/>
          </a:p>
          <a:p>
            <a:pPr marL="541338" indent="-541338">
              <a:buFontTx/>
              <a:buAutoNum type="arabicPeriod" startAt="4"/>
              <a:tabLst>
                <a:tab pos="182563" algn="l"/>
              </a:tabLst>
            </a:pPr>
            <a:r>
              <a:rPr lang="en-GB" dirty="0" smtClean="0"/>
              <a:t>An agreement has been reached with the doctor about a new personal development plan and any associated actions for the coming year</a:t>
            </a:r>
          </a:p>
          <a:p>
            <a:pPr marL="0" indent="0">
              <a:buNone/>
              <a:tabLst>
                <a:tab pos="182563" algn="l"/>
              </a:tabLst>
            </a:pPr>
            <a:r>
              <a:rPr lang="en-GB" dirty="0" smtClean="0"/>
              <a:t>						Agree/Disagree</a:t>
            </a:r>
          </a:p>
        </p:txBody>
      </p:sp>
      <p:sp>
        <p:nvSpPr>
          <p:cNvPr id="6"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74</a:t>
            </a:fld>
            <a:endParaRPr lang="en-US" dirty="0"/>
          </a:p>
        </p:txBody>
      </p:sp>
    </p:spTree>
    <p:extLst>
      <p:ext uri="{BB962C8B-B14F-4D97-AF65-F5344CB8AC3E}">
        <p14:creationId xmlns:p14="http://schemas.microsoft.com/office/powerpoint/2010/main" val="17570060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US" dirty="0" smtClean="0"/>
              <a:t/>
            </a:r>
            <a:br>
              <a:rPr lang="en-US" dirty="0" smtClean="0"/>
            </a:br>
            <a:r>
              <a:rPr lang="en-US" sz="4000" dirty="0" smtClean="0"/>
              <a:t>Outputs of appraisal: statement five</a:t>
            </a:r>
          </a:p>
        </p:txBody>
      </p:sp>
      <p:sp>
        <p:nvSpPr>
          <p:cNvPr id="69635" name="Rectangle 3"/>
          <p:cNvSpPr>
            <a:spLocks noGrp="1" noChangeArrowheads="1"/>
          </p:cNvSpPr>
          <p:nvPr>
            <p:ph type="body" idx="4294967295"/>
          </p:nvPr>
        </p:nvSpPr>
        <p:spPr>
          <a:xfrm>
            <a:off x="457200" y="1680295"/>
            <a:ext cx="7841707" cy="3950736"/>
          </a:xfrm>
        </p:spPr>
        <p:txBody>
          <a:bodyPr/>
          <a:lstStyle/>
          <a:p>
            <a:pPr marL="541338" indent="-541338">
              <a:buFontTx/>
              <a:buAutoNum type="arabicPeriod" startAt="5"/>
            </a:pPr>
            <a:endParaRPr lang="en-GB" dirty="0" smtClean="0"/>
          </a:p>
          <a:p>
            <a:pPr marL="541338" indent="-541338">
              <a:buFontTx/>
              <a:buAutoNum type="arabicPeriod" startAt="5"/>
            </a:pPr>
            <a:endParaRPr lang="en-GB" dirty="0"/>
          </a:p>
          <a:p>
            <a:pPr marL="541338" indent="-541338">
              <a:buFontTx/>
              <a:buAutoNum type="arabicPeriod" startAt="5"/>
            </a:pPr>
            <a:endParaRPr lang="en-GB" dirty="0" smtClean="0"/>
          </a:p>
          <a:p>
            <a:pPr marL="541338" indent="-541338">
              <a:buFontTx/>
              <a:buAutoNum type="arabicPeriod" startAt="5"/>
            </a:pPr>
            <a:r>
              <a:rPr lang="en-GB" dirty="0" smtClean="0"/>
              <a:t>No information has been presented or discussed in the appraisal that raises a concern about the doctor’s fitness to practise</a:t>
            </a:r>
          </a:p>
          <a:p>
            <a:pPr marL="0" indent="0">
              <a:buNone/>
            </a:pPr>
            <a:r>
              <a:rPr lang="en-GB" dirty="0" smtClean="0"/>
              <a:t>					Agree/Disagree</a:t>
            </a:r>
          </a:p>
          <a:p>
            <a:pPr marL="541338" indent="-541338"/>
            <a:endParaRPr lang="en-GB" dirty="0" smtClean="0"/>
          </a:p>
        </p:txBody>
      </p:sp>
      <p:sp>
        <p:nvSpPr>
          <p:cNvPr id="6"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75</a:t>
            </a:fld>
            <a:endParaRPr lang="en-US" dirty="0"/>
          </a:p>
        </p:txBody>
      </p:sp>
    </p:spTree>
    <p:extLst>
      <p:ext uri="{BB962C8B-B14F-4D97-AF65-F5344CB8AC3E}">
        <p14:creationId xmlns:p14="http://schemas.microsoft.com/office/powerpoint/2010/main" val="37356833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US" dirty="0" smtClean="0"/>
              <a:t>Outputs of appraisal:</a:t>
            </a:r>
            <a:br>
              <a:rPr lang="en-US" dirty="0" smtClean="0"/>
            </a:br>
            <a:r>
              <a:rPr lang="en-US" dirty="0" smtClean="0"/>
              <a:t>additional information for the RO</a:t>
            </a:r>
          </a:p>
        </p:txBody>
      </p:sp>
      <p:sp>
        <p:nvSpPr>
          <p:cNvPr id="69636" name="Rectangle 1"/>
          <p:cNvSpPr>
            <a:spLocks noChangeArrowheads="1"/>
          </p:cNvSpPr>
          <p:nvPr/>
        </p:nvSpPr>
        <p:spPr bwMode="auto">
          <a:xfrm>
            <a:off x="611188" y="3213100"/>
            <a:ext cx="8001000" cy="1295400"/>
          </a:xfrm>
          <a:prstGeom prst="rect">
            <a:avLst/>
          </a:prstGeom>
          <a:noFill/>
          <a:ln w="9525" algn="ctr">
            <a:solidFill>
              <a:schemeClr val="tx1"/>
            </a:solidFill>
            <a:round/>
            <a:headEnd/>
            <a:tailEnd/>
          </a:ln>
        </p:spPr>
        <p:txBody>
          <a:bodyPr/>
          <a:lstStyle/>
          <a:p>
            <a:pPr fontAlgn="auto">
              <a:spcBef>
                <a:spcPts val="0"/>
              </a:spcBef>
              <a:spcAft>
                <a:spcPts val="0"/>
              </a:spcAft>
              <a:defRPr/>
            </a:pPr>
            <a:r>
              <a:rPr lang="en-GB" sz="2400" dirty="0">
                <a:latin typeface="+mj-lt"/>
              </a:rPr>
              <a:t>The </a:t>
            </a:r>
            <a:r>
              <a:rPr lang="en-GB" sz="2400" b="1" dirty="0">
                <a:latin typeface="+mj-lt"/>
              </a:rPr>
              <a:t>appraiser</a:t>
            </a:r>
            <a:r>
              <a:rPr lang="en-GB" sz="2400" dirty="0">
                <a:latin typeface="+mj-lt"/>
              </a:rPr>
              <a:t> should record any other issues that the responsible officer should be aware of that may be relevant to the revalidation recommendation.</a:t>
            </a:r>
          </a:p>
          <a:p>
            <a:pPr eaLnBrk="0" fontAlgn="auto" hangingPunct="0">
              <a:spcBef>
                <a:spcPts val="0"/>
              </a:spcBef>
              <a:spcAft>
                <a:spcPts val="0"/>
              </a:spcAft>
              <a:defRPr/>
            </a:pPr>
            <a:endParaRPr lang="en-GB" sz="2400" dirty="0">
              <a:latin typeface="+mj-lt"/>
            </a:endParaRPr>
          </a:p>
        </p:txBody>
      </p:sp>
      <p:sp>
        <p:nvSpPr>
          <p:cNvPr id="69637" name="Rectangle 1"/>
          <p:cNvSpPr>
            <a:spLocks noChangeArrowheads="1"/>
          </p:cNvSpPr>
          <p:nvPr/>
        </p:nvSpPr>
        <p:spPr bwMode="auto">
          <a:xfrm>
            <a:off x="611188" y="4724400"/>
            <a:ext cx="8001000" cy="1287463"/>
          </a:xfrm>
          <a:prstGeom prst="rect">
            <a:avLst/>
          </a:prstGeom>
          <a:noFill/>
          <a:ln w="9525" algn="ctr">
            <a:solidFill>
              <a:schemeClr val="tx1"/>
            </a:solidFill>
            <a:round/>
            <a:headEnd/>
            <a:tailEnd/>
          </a:ln>
        </p:spPr>
        <p:txBody>
          <a:bodyPr/>
          <a:lstStyle/>
          <a:p>
            <a:pPr fontAlgn="auto">
              <a:spcBef>
                <a:spcPts val="0"/>
              </a:spcBef>
              <a:spcAft>
                <a:spcPts val="0"/>
              </a:spcAft>
              <a:defRPr/>
            </a:pPr>
            <a:r>
              <a:rPr lang="en-GB" sz="2400" dirty="0">
                <a:latin typeface="+mj-lt"/>
              </a:rPr>
              <a:t>The </a:t>
            </a:r>
            <a:r>
              <a:rPr lang="en-GB" sz="2400" b="1" dirty="0">
                <a:latin typeface="+mj-lt"/>
              </a:rPr>
              <a:t>doctor</a:t>
            </a:r>
            <a:r>
              <a:rPr lang="en-GB" sz="2400" dirty="0">
                <a:latin typeface="+mj-lt"/>
              </a:rPr>
              <a:t> may use this space to respond to the above comments made by the appraiser. The responsible officer</a:t>
            </a:r>
          </a:p>
          <a:p>
            <a:pPr fontAlgn="auto">
              <a:spcBef>
                <a:spcPts val="0"/>
              </a:spcBef>
              <a:spcAft>
                <a:spcPts val="0"/>
              </a:spcAft>
              <a:defRPr/>
            </a:pPr>
            <a:r>
              <a:rPr lang="en-GB" sz="2400" dirty="0">
                <a:latin typeface="+mj-lt"/>
              </a:rPr>
              <a:t>will review comments made in this space.</a:t>
            </a:r>
          </a:p>
          <a:p>
            <a:pPr fontAlgn="auto">
              <a:spcBef>
                <a:spcPts val="0"/>
              </a:spcBef>
              <a:spcAft>
                <a:spcPts val="0"/>
              </a:spcAft>
              <a:defRPr/>
            </a:pPr>
            <a:r>
              <a:rPr lang="en-GB" sz="2400" dirty="0">
                <a:latin typeface="+mj-lt"/>
              </a:rPr>
              <a:t>	</a:t>
            </a:r>
          </a:p>
          <a:p>
            <a:pPr eaLnBrk="0" fontAlgn="auto" hangingPunct="0">
              <a:spcBef>
                <a:spcPts val="0"/>
              </a:spcBef>
              <a:spcAft>
                <a:spcPts val="0"/>
              </a:spcAft>
              <a:defRPr/>
            </a:pPr>
            <a:endParaRPr lang="en-GB" sz="2400" dirty="0">
              <a:latin typeface="+mj-lt"/>
            </a:endParaRPr>
          </a:p>
        </p:txBody>
      </p:sp>
      <p:sp>
        <p:nvSpPr>
          <p:cNvPr id="69638" name="Rectangle 1"/>
          <p:cNvSpPr>
            <a:spLocks noChangeArrowheads="1"/>
          </p:cNvSpPr>
          <p:nvPr/>
        </p:nvSpPr>
        <p:spPr bwMode="auto">
          <a:xfrm>
            <a:off x="611188" y="1700213"/>
            <a:ext cx="8001000" cy="1265237"/>
          </a:xfrm>
          <a:prstGeom prst="rect">
            <a:avLst/>
          </a:prstGeom>
          <a:noFill/>
          <a:ln w="9525" algn="ctr">
            <a:solidFill>
              <a:schemeClr val="tx1"/>
            </a:solidFill>
            <a:round/>
            <a:headEnd/>
            <a:tailEnd/>
          </a:ln>
        </p:spPr>
        <p:txBody>
          <a:bodyPr/>
          <a:lstStyle/>
          <a:p>
            <a:pPr fontAlgn="auto">
              <a:spcBef>
                <a:spcPts val="0"/>
              </a:spcBef>
              <a:spcAft>
                <a:spcPts val="0"/>
              </a:spcAft>
              <a:defRPr/>
            </a:pPr>
            <a:r>
              <a:rPr lang="en-GB" sz="2400" dirty="0">
                <a:latin typeface="+mj-lt"/>
              </a:rPr>
              <a:t>The </a:t>
            </a:r>
            <a:r>
              <a:rPr lang="en-GB" sz="2400" b="1" dirty="0">
                <a:latin typeface="+mj-lt"/>
              </a:rPr>
              <a:t>appraiser</a:t>
            </a:r>
            <a:r>
              <a:rPr lang="en-GB" sz="2400" dirty="0">
                <a:latin typeface="+mj-lt"/>
              </a:rPr>
              <a:t> should record any comments that will assist the responsible officer to understand the reason for the statements that have been made.</a:t>
            </a:r>
          </a:p>
          <a:p>
            <a:pPr eaLnBrk="0" fontAlgn="auto" hangingPunct="0">
              <a:spcBef>
                <a:spcPts val="0"/>
              </a:spcBef>
              <a:spcAft>
                <a:spcPts val="0"/>
              </a:spcAft>
              <a:defRPr/>
            </a:pPr>
            <a:endParaRPr lang="en-GB" sz="2400" dirty="0">
              <a:latin typeface="+mj-lt"/>
            </a:endParaRPr>
          </a:p>
        </p:txBody>
      </p:sp>
      <p:sp>
        <p:nvSpPr>
          <p:cNvPr id="8"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76</a:t>
            </a:fld>
            <a:endParaRPr lang="en-US" dirty="0"/>
          </a:p>
        </p:txBody>
      </p:sp>
    </p:spTree>
    <p:extLst>
      <p:ext uri="{BB962C8B-B14F-4D97-AF65-F5344CB8AC3E}">
        <p14:creationId xmlns:p14="http://schemas.microsoft.com/office/powerpoint/2010/main" val="1962683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US" dirty="0" smtClean="0"/>
              <a:t>Confirmation of understanding of GMP obligations</a:t>
            </a:r>
          </a:p>
        </p:txBody>
      </p:sp>
      <p:sp>
        <p:nvSpPr>
          <p:cNvPr id="68611" name="Rectangle 3"/>
          <p:cNvSpPr>
            <a:spLocks noGrp="1" noChangeArrowheads="1"/>
          </p:cNvSpPr>
          <p:nvPr>
            <p:ph type="body" idx="4294967295"/>
          </p:nvPr>
        </p:nvSpPr>
        <p:spPr>
          <a:xfrm>
            <a:off x="457200" y="1680295"/>
            <a:ext cx="7641771" cy="3950736"/>
          </a:xfrm>
        </p:spPr>
        <p:txBody>
          <a:bodyPr>
            <a:normAutofit/>
          </a:bodyPr>
          <a:lstStyle/>
          <a:p>
            <a:endParaRPr lang="en-GB" dirty="0" smtClean="0"/>
          </a:p>
          <a:p>
            <a:r>
              <a:rPr lang="en-GB" dirty="0" smtClean="0"/>
              <a:t>Both the doctor and the appraiser are asked to read and sign the following statements to confirm their acceptance:</a:t>
            </a:r>
          </a:p>
          <a:p>
            <a:endParaRPr lang="en-GB" i="1" dirty="0" smtClean="0"/>
          </a:p>
          <a:p>
            <a:pPr marL="0" indent="0">
              <a:buNone/>
            </a:pPr>
            <a:r>
              <a:rPr lang="en-GB" i="1" dirty="0" smtClean="0"/>
              <a:t>		I confirm that the information presented within 			this submission is an accurate record of the 			documentation provided by the doctor and used 		in the appraisal.</a:t>
            </a:r>
          </a:p>
        </p:txBody>
      </p:sp>
      <p:sp>
        <p:nvSpPr>
          <p:cNvPr id="6"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77</a:t>
            </a:fld>
            <a:endParaRPr lang="en-US" dirty="0"/>
          </a:p>
        </p:txBody>
      </p:sp>
    </p:spTree>
    <p:extLst>
      <p:ext uri="{BB962C8B-B14F-4D97-AF65-F5344CB8AC3E}">
        <p14:creationId xmlns:p14="http://schemas.microsoft.com/office/powerpoint/2010/main" val="9184517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lstStyle/>
          <a:p>
            <a:endParaRPr lang="en-GB" i="1" dirty="0" smtClean="0"/>
          </a:p>
          <a:p>
            <a:pPr marL="0" indent="0">
              <a:buNone/>
            </a:pPr>
            <a:r>
              <a:rPr lang="en-GB" i="1" dirty="0" smtClean="0"/>
              <a:t>		I </a:t>
            </a:r>
            <a:r>
              <a:rPr lang="en-GB" i="1" dirty="0"/>
              <a:t>understand I must protect patients from risk of </a:t>
            </a:r>
            <a:r>
              <a:rPr lang="en-GB" i="1" dirty="0" smtClean="0"/>
              <a:t>		harm </a:t>
            </a:r>
            <a:r>
              <a:rPr lang="en-GB" i="1" dirty="0"/>
              <a:t>posed by another colleague’s conduct, </a:t>
            </a:r>
            <a:r>
              <a:rPr lang="en-GB" i="1" dirty="0" smtClean="0"/>
              <a:t>			performance or health. The safety of patients 			must come first at all times. If I have concerns 			that a colleague may not be fit to practise, I am 		aware that I must take appropriate steps without 		delay, so that the concerns are investigated and 		patients protected where necessary. </a:t>
            </a:r>
            <a:endParaRPr lang="en-GB" i="1" dirty="0"/>
          </a:p>
          <a:p>
            <a:pPr marL="0" indent="0">
              <a:buNone/>
            </a:pPr>
            <a:endParaRPr lang="en-GB" dirty="0"/>
          </a:p>
        </p:txBody>
      </p:sp>
      <p:sp>
        <p:nvSpPr>
          <p:cNvPr id="3" name="Title 2"/>
          <p:cNvSpPr>
            <a:spLocks noGrp="1"/>
          </p:cNvSpPr>
          <p:nvPr>
            <p:ph type="title" idx="4294967295"/>
          </p:nvPr>
        </p:nvSpPr>
        <p:spPr>
          <a:xfrm>
            <a:off x="457201" y="749912"/>
            <a:ext cx="7356815" cy="667725"/>
          </a:xfrm>
        </p:spPr>
        <p:txBody>
          <a:bodyPr>
            <a:noAutofit/>
          </a:bodyPr>
          <a:lstStyle/>
          <a:p>
            <a:r>
              <a:rPr lang="en-US" dirty="0"/>
              <a:t>Confirmation of understanding of GMP </a:t>
            </a:r>
            <a:r>
              <a:rPr lang="en-US" dirty="0" smtClean="0"/>
              <a:t>obligations (continued)</a:t>
            </a:r>
            <a:endParaRPr lang="en-GB" dirty="0"/>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78</a:t>
            </a:fld>
            <a:endParaRPr lang="en-US" dirty="0"/>
          </a:p>
        </p:txBody>
      </p:sp>
    </p:spTree>
    <p:extLst>
      <p:ext uri="{BB962C8B-B14F-4D97-AF65-F5344CB8AC3E}">
        <p14:creationId xmlns:p14="http://schemas.microsoft.com/office/powerpoint/2010/main" val="35879963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dirty="0" smtClean="0"/>
              <a:t/>
            </a:r>
            <a:br>
              <a:rPr lang="en-GB" dirty="0" smtClean="0"/>
            </a:br>
            <a:r>
              <a:rPr lang="en-GB" sz="4000" dirty="0" smtClean="0"/>
              <a:t>Enjoy your lunch </a:t>
            </a:r>
          </a:p>
        </p:txBody>
      </p:sp>
      <p:pic>
        <p:nvPicPr>
          <p:cNvPr id="4" name="Content Placeholder 3" descr="Image of a lunch box"/>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95736" y="2132856"/>
            <a:ext cx="4819728" cy="3207310"/>
          </a:xfrm>
        </p:spPr>
      </p:pic>
      <p:sp>
        <p:nvSpPr>
          <p:cNvPr id="5" name="Slide Number Placeholder 1"/>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CF7F38-CB20-4CE2-A303-13EC590AFF5C}" type="slidenum">
              <a:rPr lang="en-US" smtClean="0"/>
              <a:pPr/>
              <a:t>79</a:t>
            </a:fld>
            <a:endParaRPr lang="en-US" dirty="0"/>
          </a:p>
        </p:txBody>
      </p:sp>
    </p:spTree>
    <p:extLst>
      <p:ext uri="{BB962C8B-B14F-4D97-AF65-F5344CB8AC3E}">
        <p14:creationId xmlns:p14="http://schemas.microsoft.com/office/powerpoint/2010/main" val="2658686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4294967295"/>
          </p:nvPr>
        </p:nvSpPr>
        <p:spPr>
          <a:xfrm>
            <a:off x="457200" y="1680295"/>
            <a:ext cx="7841707" cy="3950736"/>
          </a:xfrm>
        </p:spPr>
        <p:txBody>
          <a:bodyPr>
            <a:normAutofit lnSpcReduction="10000"/>
          </a:bodyPr>
          <a:lstStyle/>
          <a:p>
            <a:pPr marL="358775">
              <a:buFontTx/>
              <a:buAutoNum type="arabicPeriod"/>
            </a:pPr>
            <a:endParaRPr lang="en-GB" dirty="0" smtClean="0"/>
          </a:p>
          <a:p>
            <a:pPr marL="473075" indent="-457200">
              <a:buFont typeface="+mj-lt"/>
              <a:buAutoNum type="arabicPeriod"/>
            </a:pPr>
            <a:r>
              <a:rPr lang="en-GB" dirty="0" smtClean="0"/>
              <a:t>To enable doctors to discuss their practice and performance with their appraiser in order to demonstrate that they continue to meet the principles and values set out in </a:t>
            </a:r>
            <a:r>
              <a:rPr lang="en-GB" i="1" dirty="0" smtClean="0"/>
              <a:t>Good Medical Practice </a:t>
            </a:r>
            <a:r>
              <a:rPr lang="en-GB" dirty="0" smtClean="0"/>
              <a:t>and thus inform the responsible officer’s revalidation recommendation to the GMC.</a:t>
            </a:r>
          </a:p>
          <a:p>
            <a:pPr marL="473075" indent="-457200">
              <a:buFont typeface="+mj-lt"/>
              <a:buAutoNum type="arabicPeriod"/>
            </a:pPr>
            <a:endParaRPr lang="en-GB" dirty="0" smtClean="0"/>
          </a:p>
          <a:p>
            <a:pPr marL="473075" indent="-457200">
              <a:buFont typeface="+mj-lt"/>
              <a:buAutoNum type="arabicPeriod"/>
            </a:pPr>
            <a:r>
              <a:rPr lang="en-GB" dirty="0" smtClean="0"/>
              <a:t>To enable doctors to enhance the quality of their professional work by planning their professional development.</a:t>
            </a:r>
          </a:p>
        </p:txBody>
      </p:sp>
      <p:sp>
        <p:nvSpPr>
          <p:cNvPr id="5"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8</a:t>
            </a:fld>
            <a:endParaRPr lang="en-US" dirty="0"/>
          </a:p>
        </p:txBody>
      </p:sp>
      <p:sp>
        <p:nvSpPr>
          <p:cNvPr id="31746"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The purposes of medical appraisal</a:t>
            </a:r>
          </a:p>
        </p:txBody>
      </p:sp>
    </p:spTree>
    <p:extLst>
      <p:ext uri="{BB962C8B-B14F-4D97-AF65-F5344CB8AC3E}">
        <p14:creationId xmlns:p14="http://schemas.microsoft.com/office/powerpoint/2010/main" val="68195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anim calcmode="lin" valueType="num">
                                      <p:cBhvr additive="base">
                                        <p:cTn id="13"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oAutofit/>
          </a:bodyPr>
          <a:lstStyle/>
          <a:p>
            <a:pPr eaLnBrk="1" hangingPunct="1">
              <a:defRPr/>
            </a:pPr>
            <a:r>
              <a:rPr lang="en-GB" dirty="0" smtClean="0"/>
              <a:t>Providing a professional appraisal </a:t>
            </a:r>
          </a:p>
        </p:txBody>
      </p:sp>
      <p:sp>
        <p:nvSpPr>
          <p:cNvPr id="2" name="Content Placeholder 1"/>
          <p:cNvSpPr>
            <a:spLocks noGrp="1"/>
          </p:cNvSpPr>
          <p:nvPr>
            <p:ph idx="4294967295"/>
          </p:nvPr>
        </p:nvSpPr>
        <p:spPr>
          <a:xfrm>
            <a:off x="457200" y="1680295"/>
            <a:ext cx="7841707" cy="3950736"/>
          </a:xfrm>
        </p:spPr>
        <p:txBody>
          <a:bodyPr/>
          <a:lstStyle/>
          <a:p>
            <a:pPr lvl="1"/>
            <a:r>
              <a:rPr lang="en-GB" dirty="0" smtClean="0"/>
              <a:t>List what you consider to be important…..</a:t>
            </a:r>
          </a:p>
          <a:p>
            <a:pPr lvl="1"/>
            <a:r>
              <a:rPr lang="en-GB" dirty="0" smtClean="0"/>
              <a:t>3 hours protected time – no disturbances</a:t>
            </a:r>
          </a:p>
          <a:p>
            <a:pPr lvl="1"/>
            <a:r>
              <a:rPr lang="en-GB" dirty="0" smtClean="0"/>
              <a:t>Venue options and internet access</a:t>
            </a:r>
          </a:p>
          <a:p>
            <a:pPr lvl="1"/>
            <a:r>
              <a:rPr lang="en-GB" dirty="0" smtClean="0"/>
              <a:t>Starting conversation: Discuss confidentiality </a:t>
            </a:r>
          </a:p>
          <a:p>
            <a:pPr lvl="1"/>
            <a:r>
              <a:rPr lang="en-GB" dirty="0" smtClean="0"/>
              <a:t>Data protection</a:t>
            </a:r>
          </a:p>
          <a:p>
            <a:pPr lvl="1"/>
            <a:r>
              <a:rPr lang="en-GB" dirty="0" smtClean="0"/>
              <a:t>Sign post and set boundaries – particularly timeline e.g. SI should be made available to you 2 weeks before the appraisal</a:t>
            </a:r>
          </a:p>
          <a:p>
            <a:pPr lvl="1"/>
            <a:r>
              <a:rPr lang="en-GB" dirty="0" smtClean="0"/>
              <a:t>Communication (nhs.net) and timely sign off</a:t>
            </a:r>
          </a:p>
          <a:p>
            <a:endParaRPr lang="en-GB" dirty="0" smtClean="0"/>
          </a:p>
          <a:p>
            <a:endParaRPr lang="en-GB" dirty="0" smtClean="0"/>
          </a:p>
        </p:txBody>
      </p:sp>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80</a:t>
            </a:fld>
            <a:endParaRPr lang="en-US" dirty="0"/>
          </a:p>
        </p:txBody>
      </p:sp>
    </p:spTree>
    <p:extLst>
      <p:ext uri="{BB962C8B-B14F-4D97-AF65-F5344CB8AC3E}">
        <p14:creationId xmlns:p14="http://schemas.microsoft.com/office/powerpoint/2010/main" val="27779533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Your preparation before the appraisal</a:t>
            </a:r>
            <a:endParaRPr lang="en-GB" dirty="0"/>
          </a:p>
        </p:txBody>
      </p:sp>
      <p:sp>
        <p:nvSpPr>
          <p:cNvPr id="3" name="Content Placeholder 2"/>
          <p:cNvSpPr>
            <a:spLocks noGrp="1"/>
          </p:cNvSpPr>
          <p:nvPr>
            <p:ph idx="4294967295"/>
          </p:nvPr>
        </p:nvSpPr>
        <p:spPr>
          <a:xfrm>
            <a:off x="457200" y="1911882"/>
            <a:ext cx="7841707" cy="4442919"/>
          </a:xfrm>
        </p:spPr>
        <p:txBody>
          <a:bodyPr>
            <a:noAutofit/>
          </a:bodyPr>
          <a:lstStyle/>
          <a:p>
            <a:pPr lvl="1"/>
            <a:r>
              <a:rPr lang="en-GB" dirty="0" smtClean="0"/>
              <a:t>You will be allocated doctors – check that there are no COI</a:t>
            </a:r>
          </a:p>
          <a:p>
            <a:pPr lvl="1"/>
            <a:endParaRPr lang="en-GB" dirty="0" smtClean="0"/>
          </a:p>
          <a:p>
            <a:pPr lvl="1"/>
            <a:r>
              <a:rPr lang="en-GB" dirty="0" smtClean="0"/>
              <a:t>Early contact with sign-posting</a:t>
            </a:r>
          </a:p>
          <a:p>
            <a:pPr lvl="1"/>
            <a:endParaRPr lang="en-GB" dirty="0" smtClean="0"/>
          </a:p>
          <a:p>
            <a:pPr lvl="1"/>
            <a:r>
              <a:rPr lang="en-GB" dirty="0" smtClean="0"/>
              <a:t>Read previous appraisal – summary and PDP</a:t>
            </a:r>
          </a:p>
          <a:p>
            <a:pPr lvl="1"/>
            <a:endParaRPr lang="en-GB" dirty="0" smtClean="0"/>
          </a:p>
          <a:p>
            <a:pPr lvl="1"/>
            <a:r>
              <a:rPr lang="en-GB" dirty="0" smtClean="0"/>
              <a:t>Is everything there that should be? </a:t>
            </a:r>
          </a:p>
          <a:p>
            <a:pPr lvl="1"/>
            <a:endParaRPr lang="en-GB" dirty="0" smtClean="0"/>
          </a:p>
          <a:p>
            <a:pPr lvl="1"/>
            <a:r>
              <a:rPr lang="en-GB" dirty="0" smtClean="0"/>
              <a:t>Make notes</a:t>
            </a:r>
            <a:endParaRPr lang="en-GB" dirty="0"/>
          </a:p>
        </p:txBody>
      </p:sp>
      <p:sp>
        <p:nvSpPr>
          <p:cNvPr id="6" name="Slide Number Placeholder 5"/>
          <p:cNvSpPr>
            <a:spLocks noGrp="1"/>
          </p:cNvSpPr>
          <p:nvPr>
            <p:ph type="sldNum" sz="quarter" idx="4294967295"/>
          </p:nvPr>
        </p:nvSpPr>
        <p:spPr>
          <a:xfrm>
            <a:off x="6747216" y="6375400"/>
            <a:ext cx="2133600" cy="365125"/>
          </a:xfrm>
        </p:spPr>
        <p:txBody>
          <a:bodyPr/>
          <a:lstStyle/>
          <a:p>
            <a:fld id="{902D5018-2030-2046-84FC-87E41EA86E42}" type="slidenum">
              <a:rPr lang="en-US" smtClean="0"/>
              <a:pPr/>
              <a:t>81</a:t>
            </a:fld>
            <a:endParaRPr lang="en-US" dirty="0"/>
          </a:p>
        </p:txBody>
      </p:sp>
    </p:spTree>
    <p:extLst>
      <p:ext uri="{BB962C8B-B14F-4D97-AF65-F5344CB8AC3E}">
        <p14:creationId xmlns:p14="http://schemas.microsoft.com/office/powerpoint/2010/main" val="25564721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5"/>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dirty="0" smtClean="0"/>
              <a:t/>
            </a:r>
            <a:br>
              <a:rPr lang="en-GB" dirty="0" smtClean="0"/>
            </a:br>
            <a:r>
              <a:rPr lang="en-GB" dirty="0" smtClean="0"/>
              <a:t>Duties of a doctor</a:t>
            </a:r>
            <a:br>
              <a:rPr lang="en-GB" dirty="0" smtClean="0"/>
            </a:br>
            <a:endParaRPr lang="en-GB" dirty="0" smtClean="0"/>
          </a:p>
        </p:txBody>
      </p:sp>
      <p:sp>
        <p:nvSpPr>
          <p:cNvPr id="71683" name="Content Placeholder 6"/>
          <p:cNvSpPr>
            <a:spLocks noGrp="1"/>
          </p:cNvSpPr>
          <p:nvPr>
            <p:ph idx="4294967295"/>
          </p:nvPr>
        </p:nvSpPr>
        <p:spPr>
          <a:xfrm>
            <a:off x="457200" y="1680295"/>
            <a:ext cx="7841707" cy="3950736"/>
          </a:xfrm>
        </p:spPr>
        <p:txBody>
          <a:bodyPr>
            <a:normAutofit lnSpcReduction="10000"/>
          </a:bodyPr>
          <a:lstStyle/>
          <a:p>
            <a:r>
              <a:rPr lang="en-GB" i="1" dirty="0" smtClean="0"/>
              <a:t>“You must protect patients from risk of harm posed by another colleague's conduct, performance or health. The safety of patients must come first at all times. If you have concerns that a colleague may not be fit to practise, you must take appropriate steps without delay, so that the concerns are investigated and patients protected where necessary. This means you must give an honest explanation of your concerns to an appropriate person from your employing or contracting body, and follow their procedures.”</a:t>
            </a:r>
          </a:p>
          <a:p>
            <a:pPr algn="r"/>
            <a:r>
              <a:rPr lang="en-GB" i="1" dirty="0" smtClean="0"/>
              <a:t>Good Medical Practice </a:t>
            </a:r>
            <a:r>
              <a:rPr lang="en-GB" dirty="0" smtClean="0"/>
              <a:t>(GMC, 2006) </a:t>
            </a:r>
          </a:p>
          <a:p>
            <a:endParaRPr lang="en-GB" dirty="0" smtClean="0"/>
          </a:p>
        </p:txBody>
      </p:sp>
      <p:sp>
        <p:nvSpPr>
          <p:cNvPr id="6"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82</a:t>
            </a:fld>
            <a:endParaRPr lang="en-US" dirty="0"/>
          </a:p>
        </p:txBody>
      </p:sp>
    </p:spTree>
    <p:extLst>
      <p:ext uri="{BB962C8B-B14F-4D97-AF65-F5344CB8AC3E}">
        <p14:creationId xmlns:p14="http://schemas.microsoft.com/office/powerpoint/2010/main" val="26884405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Demonstrating an introduction</a:t>
            </a:r>
          </a:p>
        </p:txBody>
      </p:sp>
      <p:pic>
        <p:nvPicPr>
          <p:cNvPr id="72708" name="Content Placeholder 2" descr="Image of two people greating each other"/>
          <p:cNvPicPr>
            <a:picLocks noGrp="1" noChangeAspect="1"/>
          </p:cNvPicPr>
          <p:nvPr>
            <p:ph idx="4294967295"/>
          </p:nvPr>
        </p:nvPicPr>
        <p:blipFill>
          <a:blip r:embed="rId3" cstate="print"/>
          <a:srcRect/>
          <a:stretch>
            <a:fillRect/>
          </a:stretch>
        </p:blipFill>
        <p:spPr>
          <a:xfrm>
            <a:off x="1476375" y="1569494"/>
            <a:ext cx="6335713" cy="4189862"/>
          </a:xfrm>
        </p:spPr>
      </p:pic>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83</a:t>
            </a:fld>
            <a:endParaRPr lang="en-US" dirty="0"/>
          </a:p>
        </p:txBody>
      </p:sp>
    </p:spTree>
    <p:extLst>
      <p:ext uri="{BB962C8B-B14F-4D97-AF65-F5344CB8AC3E}">
        <p14:creationId xmlns:p14="http://schemas.microsoft.com/office/powerpoint/2010/main" val="7319740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The introduction</a:t>
            </a:r>
            <a:endParaRPr lang="en-GB" dirty="0"/>
          </a:p>
        </p:txBody>
      </p:sp>
      <p:sp>
        <p:nvSpPr>
          <p:cNvPr id="3" name="Content Placeholder 2"/>
          <p:cNvSpPr>
            <a:spLocks noGrp="1"/>
          </p:cNvSpPr>
          <p:nvPr>
            <p:ph idx="4294967295"/>
          </p:nvPr>
        </p:nvSpPr>
        <p:spPr>
          <a:xfrm>
            <a:off x="457200" y="1680295"/>
            <a:ext cx="7841707" cy="3950736"/>
          </a:xfrm>
        </p:spPr>
        <p:txBody>
          <a:bodyPr>
            <a:normAutofit lnSpcReduction="10000"/>
          </a:bodyPr>
          <a:lstStyle/>
          <a:p>
            <a:r>
              <a:rPr lang="en-GB" altLang="en-US" dirty="0"/>
              <a:t>Introduce yourself</a:t>
            </a:r>
          </a:p>
          <a:p>
            <a:r>
              <a:rPr lang="en-GB" altLang="en-US" dirty="0"/>
              <a:t>Thank the GP for their preparation</a:t>
            </a:r>
          </a:p>
          <a:p>
            <a:r>
              <a:rPr lang="en-GB" altLang="en-US" dirty="0"/>
              <a:t>Mention confidentiality </a:t>
            </a:r>
            <a:r>
              <a:rPr lang="en-GB" altLang="en-US" dirty="0" smtClean="0"/>
              <a:t>for example:</a:t>
            </a:r>
            <a:endParaRPr lang="en-GB" altLang="en-US" dirty="0"/>
          </a:p>
          <a:p>
            <a:pPr lvl="1"/>
            <a:r>
              <a:rPr lang="en-GB" altLang="en-US" dirty="0" smtClean="0"/>
              <a:t>‘This </a:t>
            </a:r>
            <a:r>
              <a:rPr lang="en-GB" altLang="en-US" dirty="0"/>
              <a:t>is a confidential discussion, with outcomes submitted to the </a:t>
            </a:r>
            <a:r>
              <a:rPr lang="en-GB" altLang="en-US" dirty="0" smtClean="0"/>
              <a:t>RO - BUT </a:t>
            </a:r>
            <a:r>
              <a:rPr lang="en-GB" altLang="en-US" dirty="0"/>
              <a:t>if anything emerges from the discuss that could affect patient safety then I would need to share this information</a:t>
            </a:r>
            <a:r>
              <a:rPr lang="en-GB" altLang="en-US" dirty="0" smtClean="0"/>
              <a:t>’</a:t>
            </a:r>
          </a:p>
          <a:p>
            <a:r>
              <a:rPr lang="en-GB" altLang="en-US" dirty="0" smtClean="0"/>
              <a:t>What’s your experience of appraisal? How was the preparation?</a:t>
            </a:r>
          </a:p>
          <a:p>
            <a:r>
              <a:rPr lang="en-GB" altLang="en-US" dirty="0" smtClean="0"/>
              <a:t>Agenda – what would you like to discuss?</a:t>
            </a:r>
          </a:p>
          <a:p>
            <a:endParaRPr lang="en-GB" altLang="en-US" dirty="0" smtClean="0"/>
          </a:p>
          <a:p>
            <a:endParaRPr lang="en-GB" altLang="en-US" dirty="0"/>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84</a:t>
            </a:fld>
            <a:endParaRPr lang="en-US" dirty="0"/>
          </a:p>
        </p:txBody>
      </p:sp>
    </p:spTree>
    <p:extLst>
      <p:ext uri="{BB962C8B-B14F-4D97-AF65-F5344CB8AC3E}">
        <p14:creationId xmlns:p14="http://schemas.microsoft.com/office/powerpoint/2010/main" val="38623432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The discussion </a:t>
            </a:r>
            <a:endParaRPr lang="en-GB" dirty="0"/>
          </a:p>
        </p:txBody>
      </p:sp>
      <p:sp>
        <p:nvSpPr>
          <p:cNvPr id="3" name="Content Placeholder 2"/>
          <p:cNvSpPr>
            <a:spLocks noGrp="1"/>
          </p:cNvSpPr>
          <p:nvPr>
            <p:ph idx="4294967295"/>
          </p:nvPr>
        </p:nvSpPr>
        <p:spPr>
          <a:xfrm>
            <a:off x="457200" y="1680295"/>
            <a:ext cx="7841707" cy="3950736"/>
          </a:xfrm>
        </p:spPr>
        <p:txBody>
          <a:bodyPr/>
          <a:lstStyle/>
          <a:p>
            <a:r>
              <a:rPr lang="en-GB" dirty="0" smtClean="0"/>
              <a:t>Guided by your preparation, the SI and the doctor’s agenda</a:t>
            </a:r>
          </a:p>
          <a:p>
            <a:r>
              <a:rPr lang="en-GB" dirty="0" smtClean="0"/>
              <a:t>Listen and you may take notes</a:t>
            </a:r>
          </a:p>
          <a:p>
            <a:r>
              <a:rPr lang="en-GB" dirty="0" smtClean="0"/>
              <a:t>Discuss evidence, reflection and learning</a:t>
            </a:r>
          </a:p>
          <a:p>
            <a:r>
              <a:rPr lang="en-GB" dirty="0" smtClean="0"/>
              <a:t>Review last year’s PDP</a:t>
            </a:r>
          </a:p>
          <a:p>
            <a:r>
              <a:rPr lang="en-GB" dirty="0" smtClean="0"/>
              <a:t>Identify gaps and link to this year’s PDP </a:t>
            </a:r>
          </a:p>
          <a:p>
            <a:r>
              <a:rPr lang="en-GB" dirty="0" smtClean="0"/>
              <a:t>Cover scope of practice</a:t>
            </a:r>
          </a:p>
          <a:p>
            <a:r>
              <a:rPr lang="en-GB" dirty="0" smtClean="0"/>
              <a:t>Challenge constructively</a:t>
            </a:r>
          </a:p>
          <a:p>
            <a:r>
              <a:rPr lang="en-GB" dirty="0" smtClean="0"/>
              <a:t>Map to domains and attributes</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85</a:t>
            </a:fld>
            <a:endParaRPr lang="en-US" dirty="0"/>
          </a:p>
        </p:txBody>
      </p:sp>
    </p:spTree>
    <p:extLst>
      <p:ext uri="{BB962C8B-B14F-4D97-AF65-F5344CB8AC3E}">
        <p14:creationId xmlns:p14="http://schemas.microsoft.com/office/powerpoint/2010/main" val="14378320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Your role with concerns</a:t>
            </a:r>
            <a:endParaRPr lang="en-GB" dirty="0"/>
          </a:p>
        </p:txBody>
      </p:sp>
      <p:sp>
        <p:nvSpPr>
          <p:cNvPr id="3" name="Content Placeholder 2"/>
          <p:cNvSpPr>
            <a:spLocks noGrp="1"/>
          </p:cNvSpPr>
          <p:nvPr>
            <p:ph idx="4294967295"/>
          </p:nvPr>
        </p:nvSpPr>
        <p:spPr>
          <a:xfrm>
            <a:off x="457200" y="1680295"/>
            <a:ext cx="7841707" cy="3950736"/>
          </a:xfrm>
        </p:spPr>
        <p:txBody>
          <a:bodyPr/>
          <a:lstStyle/>
          <a:p>
            <a:endParaRPr lang="en-GB" dirty="0" smtClean="0"/>
          </a:p>
          <a:p>
            <a:r>
              <a:rPr lang="en-GB" dirty="0" smtClean="0"/>
              <a:t>Being able to identify them</a:t>
            </a:r>
          </a:p>
          <a:p>
            <a:r>
              <a:rPr lang="en-GB" dirty="0" smtClean="0"/>
              <a:t>Making a judgement about seriousness</a:t>
            </a:r>
          </a:p>
          <a:p>
            <a:r>
              <a:rPr lang="en-GB" dirty="0" smtClean="0"/>
              <a:t>Know where to seek advice and help as an appraiser</a:t>
            </a:r>
          </a:p>
          <a:p>
            <a:r>
              <a:rPr lang="en-GB" dirty="0" smtClean="0"/>
              <a:t>Know where to sign post doctors for further help</a:t>
            </a:r>
          </a:p>
          <a:p>
            <a:r>
              <a:rPr lang="en-GB" dirty="0" smtClean="0"/>
              <a:t>Capture concerns accurately in summary and include actions in PDP</a:t>
            </a:r>
          </a:p>
          <a:p>
            <a:r>
              <a:rPr lang="en-GB" dirty="0" smtClean="0"/>
              <a:t>Know how to stop an appraisal</a:t>
            </a:r>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86</a:t>
            </a:fld>
            <a:endParaRPr lang="en-US" dirty="0"/>
          </a:p>
        </p:txBody>
      </p:sp>
    </p:spTree>
    <p:extLst>
      <p:ext uri="{BB962C8B-B14F-4D97-AF65-F5344CB8AC3E}">
        <p14:creationId xmlns:p14="http://schemas.microsoft.com/office/powerpoint/2010/main" val="8266965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Suspending the appraisal</a:t>
            </a:r>
            <a:endParaRPr lang="en-GB" dirty="0"/>
          </a:p>
        </p:txBody>
      </p:sp>
      <p:sp>
        <p:nvSpPr>
          <p:cNvPr id="3" name="Content Placeholder 2"/>
          <p:cNvSpPr>
            <a:spLocks noGrp="1"/>
          </p:cNvSpPr>
          <p:nvPr>
            <p:ph idx="4294967295"/>
          </p:nvPr>
        </p:nvSpPr>
        <p:spPr>
          <a:xfrm>
            <a:off x="457200" y="1680295"/>
            <a:ext cx="7841707" cy="3950736"/>
          </a:xfrm>
        </p:spPr>
        <p:txBody>
          <a:bodyPr/>
          <a:lstStyle/>
          <a:p>
            <a:pPr marL="0" indent="0" eaLnBrk="1" hangingPunct="1">
              <a:buNone/>
            </a:pPr>
            <a:r>
              <a:rPr lang="en-GB" altLang="en-US" dirty="0"/>
              <a:t>There are a </a:t>
            </a:r>
            <a:r>
              <a:rPr lang="en-GB" altLang="en-US" b="1" dirty="0"/>
              <a:t>very few</a:t>
            </a:r>
            <a:r>
              <a:rPr lang="en-GB" altLang="en-US" dirty="0"/>
              <a:t> situations where this might be necessary:</a:t>
            </a:r>
          </a:p>
          <a:p>
            <a:pPr lvl="1" eaLnBrk="1" hangingPunct="1"/>
            <a:r>
              <a:rPr lang="en-GB" altLang="en-US" sz="2400" dirty="0"/>
              <a:t>Evidence of a previously unknown serious performance concern threatening patient </a:t>
            </a:r>
            <a:r>
              <a:rPr lang="en-GB" altLang="en-US" sz="2400" dirty="0" smtClean="0"/>
              <a:t>safety</a:t>
            </a:r>
            <a:endParaRPr lang="en-GB" altLang="en-US" sz="2400" dirty="0"/>
          </a:p>
          <a:p>
            <a:pPr lvl="1" eaLnBrk="1" hangingPunct="1"/>
            <a:r>
              <a:rPr lang="en-GB" altLang="en-US" sz="2400" dirty="0"/>
              <a:t>Attendance at interview in a seriously depressed/distressed state or under influence of </a:t>
            </a:r>
            <a:r>
              <a:rPr lang="en-GB" altLang="en-US" sz="2400" dirty="0" smtClean="0"/>
              <a:t>drugs/alcohol</a:t>
            </a:r>
            <a:endParaRPr lang="en-GB" altLang="en-US" sz="2400" dirty="0"/>
          </a:p>
        </p:txBody>
      </p:sp>
      <p:pic>
        <p:nvPicPr>
          <p:cNvPr id="5" name="Picture 4" descr="Image of a stop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310763"/>
            <a:ext cx="1874143" cy="1832862"/>
          </a:xfrm>
          <a:prstGeom prst="rect">
            <a:avLst/>
          </a:prstGeom>
        </p:spPr>
      </p:pic>
      <p:sp>
        <p:nvSpPr>
          <p:cNvPr id="6" name="Slide Number Placeholder 5"/>
          <p:cNvSpPr>
            <a:spLocks noGrp="1"/>
          </p:cNvSpPr>
          <p:nvPr>
            <p:ph type="sldNum" sz="quarter" idx="4294967295"/>
          </p:nvPr>
        </p:nvSpPr>
        <p:spPr>
          <a:xfrm>
            <a:off x="6747216" y="6375400"/>
            <a:ext cx="2133600" cy="365125"/>
          </a:xfrm>
        </p:spPr>
        <p:txBody>
          <a:bodyPr/>
          <a:lstStyle/>
          <a:p>
            <a:fld id="{902D5018-2030-2046-84FC-87E41EA86E42}" type="slidenum">
              <a:rPr lang="en-US" smtClean="0"/>
              <a:pPr/>
              <a:t>87</a:t>
            </a:fld>
            <a:endParaRPr lang="en-US" dirty="0"/>
          </a:p>
        </p:txBody>
      </p:sp>
    </p:spTree>
    <p:extLst>
      <p:ext uri="{BB962C8B-B14F-4D97-AF65-F5344CB8AC3E}">
        <p14:creationId xmlns:p14="http://schemas.microsoft.com/office/powerpoint/2010/main" val="13925971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noAutofit/>
          </a:bodyPr>
          <a:lstStyle/>
          <a:p>
            <a:r>
              <a:rPr lang="en-GB" dirty="0" smtClean="0"/>
              <a:t>What communication skills might you use at the appraisal?</a:t>
            </a:r>
            <a:endParaRPr lang="en-GB" dirty="0"/>
          </a:p>
        </p:txBody>
      </p:sp>
      <p:sp>
        <p:nvSpPr>
          <p:cNvPr id="3" name="Content Placeholder 2"/>
          <p:cNvSpPr>
            <a:spLocks noGrp="1"/>
          </p:cNvSpPr>
          <p:nvPr>
            <p:ph idx="4294967295"/>
          </p:nvPr>
        </p:nvSpPr>
        <p:spPr>
          <a:xfrm>
            <a:off x="457200" y="1680295"/>
            <a:ext cx="7841707" cy="3950736"/>
          </a:xfrm>
        </p:spPr>
        <p:txBody>
          <a:bodyPr>
            <a:normAutofit fontScale="92500" lnSpcReduction="10000"/>
          </a:bodyPr>
          <a:lstStyle/>
          <a:p>
            <a:endParaRPr lang="en-GB" dirty="0" smtClean="0"/>
          </a:p>
          <a:p>
            <a:r>
              <a:rPr lang="en-GB" sz="2800" dirty="0" smtClean="0"/>
              <a:t>Some examples:</a:t>
            </a:r>
          </a:p>
          <a:p>
            <a:pPr lvl="1"/>
            <a:r>
              <a:rPr lang="en-GB" sz="2800" dirty="0" smtClean="0"/>
              <a:t>Listening</a:t>
            </a:r>
          </a:p>
          <a:p>
            <a:pPr lvl="1"/>
            <a:r>
              <a:rPr lang="en-GB" sz="2800" dirty="0" smtClean="0"/>
              <a:t>Open questioning</a:t>
            </a:r>
          </a:p>
          <a:p>
            <a:pPr lvl="1"/>
            <a:r>
              <a:rPr lang="en-GB" sz="2800" dirty="0" smtClean="0"/>
              <a:t>Repeating back what they have said</a:t>
            </a:r>
          </a:p>
          <a:p>
            <a:pPr lvl="1"/>
            <a:r>
              <a:rPr lang="en-GB" sz="2800" dirty="0" smtClean="0"/>
              <a:t>Body language for example, mirroring</a:t>
            </a:r>
          </a:p>
          <a:p>
            <a:pPr lvl="1"/>
            <a:r>
              <a:rPr lang="en-GB" sz="2800" dirty="0" smtClean="0"/>
              <a:t>Coaching (and mentoring) skills</a:t>
            </a:r>
          </a:p>
          <a:p>
            <a:pPr lvl="1"/>
            <a:r>
              <a:rPr lang="en-GB" sz="2800" dirty="0" smtClean="0"/>
              <a:t>Motivational interviewing</a:t>
            </a:r>
          </a:p>
          <a:p>
            <a:pPr lvl="1"/>
            <a:r>
              <a:rPr lang="en-GB" sz="2800" dirty="0" smtClean="0"/>
              <a:t>Adult – adult interaction</a:t>
            </a:r>
          </a:p>
          <a:p>
            <a:endParaRPr lang="en-GB" dirty="0" smtClean="0"/>
          </a:p>
          <a:p>
            <a:endParaRPr lang="en-GB"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88</a:t>
            </a:fld>
            <a:endParaRPr lang="en-US" dirty="0"/>
          </a:p>
        </p:txBody>
      </p:sp>
    </p:spTree>
    <p:extLst>
      <p:ext uri="{BB962C8B-B14F-4D97-AF65-F5344CB8AC3E}">
        <p14:creationId xmlns:p14="http://schemas.microsoft.com/office/powerpoint/2010/main" val="29395339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Challenge – TrUST model</a:t>
            </a:r>
            <a:endParaRPr lang="en-GB" dirty="0"/>
          </a:p>
        </p:txBody>
      </p:sp>
      <p:sp>
        <p:nvSpPr>
          <p:cNvPr id="3" name="Content Placeholder 2"/>
          <p:cNvSpPr>
            <a:spLocks noGrp="1"/>
          </p:cNvSpPr>
          <p:nvPr>
            <p:ph idx="4294967295"/>
          </p:nvPr>
        </p:nvSpPr>
        <p:spPr>
          <a:xfrm>
            <a:off x="457200" y="1680295"/>
            <a:ext cx="7841707" cy="3950736"/>
          </a:xfrm>
        </p:spPr>
        <p:txBody>
          <a:bodyPr/>
          <a:lstStyle/>
          <a:p>
            <a:pPr marL="0" indent="0">
              <a:buNone/>
            </a:pPr>
            <a:endParaRPr lang="en-GB" b="1" dirty="0" smtClean="0"/>
          </a:p>
          <a:p>
            <a:r>
              <a:rPr lang="en-GB" sz="3600" b="1" dirty="0" smtClean="0"/>
              <a:t>Tr</a:t>
            </a:r>
            <a:r>
              <a:rPr lang="en-GB" sz="3600" dirty="0" smtClean="0"/>
              <a:t>ust</a:t>
            </a:r>
          </a:p>
          <a:p>
            <a:r>
              <a:rPr lang="en-GB" sz="3600" b="1" dirty="0" smtClean="0"/>
              <a:t>U</a:t>
            </a:r>
            <a:r>
              <a:rPr lang="en-GB" sz="3600" dirty="0" smtClean="0"/>
              <a:t>nderstanding</a:t>
            </a:r>
          </a:p>
          <a:p>
            <a:r>
              <a:rPr lang="en-GB" sz="3600" b="1" dirty="0" smtClean="0"/>
              <a:t>S</a:t>
            </a:r>
            <a:r>
              <a:rPr lang="en-GB" sz="3600" dirty="0" smtClean="0"/>
              <a:t>afe exploration</a:t>
            </a:r>
          </a:p>
          <a:p>
            <a:r>
              <a:rPr lang="en-GB" sz="3600" b="1" dirty="0" smtClean="0"/>
              <a:t>T</a:t>
            </a:r>
            <a:r>
              <a:rPr lang="en-GB" sz="3600" dirty="0" smtClean="0"/>
              <a:t>ask – setting goals/actions</a:t>
            </a:r>
            <a:endParaRPr lang="en-GB" sz="3600" dirty="0"/>
          </a:p>
        </p:txBody>
      </p:sp>
      <p:sp>
        <p:nvSpPr>
          <p:cNvPr id="5" name="Slide Number Placeholder 4"/>
          <p:cNvSpPr>
            <a:spLocks noGrp="1"/>
          </p:cNvSpPr>
          <p:nvPr>
            <p:ph type="sldNum" sz="quarter" idx="4294967295"/>
          </p:nvPr>
        </p:nvSpPr>
        <p:spPr>
          <a:xfrm>
            <a:off x="6747216" y="6375400"/>
            <a:ext cx="2133600" cy="365125"/>
          </a:xfrm>
        </p:spPr>
        <p:txBody>
          <a:bodyPr/>
          <a:lstStyle/>
          <a:p>
            <a:fld id="{902D5018-2030-2046-84FC-87E41EA86E42}" type="slidenum">
              <a:rPr lang="en-US" smtClean="0"/>
              <a:pPr/>
              <a:t>89</a:t>
            </a:fld>
            <a:endParaRPr lang="en-US" dirty="0"/>
          </a:p>
        </p:txBody>
      </p:sp>
    </p:spTree>
    <p:extLst>
      <p:ext uri="{BB962C8B-B14F-4D97-AF65-F5344CB8AC3E}">
        <p14:creationId xmlns:p14="http://schemas.microsoft.com/office/powerpoint/2010/main" val="3097818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80295"/>
            <a:ext cx="7841707" cy="3950736"/>
          </a:xfrm>
        </p:spPr>
        <p:txBody>
          <a:bodyPr/>
          <a:lstStyle/>
          <a:p>
            <a:pPr marL="358775">
              <a:buFontTx/>
              <a:buAutoNum type="arabicPeriod"/>
            </a:pPr>
            <a:endParaRPr lang="en-GB" dirty="0" smtClean="0"/>
          </a:p>
          <a:p>
            <a:pPr marL="473075" indent="-457200">
              <a:buFont typeface="+mj-lt"/>
              <a:buAutoNum type="arabicPeriod" startAt="3"/>
            </a:pPr>
            <a:r>
              <a:rPr lang="en-GB" dirty="0" smtClean="0"/>
              <a:t>To </a:t>
            </a:r>
            <a:r>
              <a:rPr lang="en-GB" dirty="0"/>
              <a:t>enable doctors to consider their own needs in planning their professional </a:t>
            </a:r>
            <a:r>
              <a:rPr lang="en-GB" dirty="0" smtClean="0"/>
              <a:t>development</a:t>
            </a:r>
          </a:p>
          <a:p>
            <a:pPr marL="15875" indent="0">
              <a:buNone/>
            </a:pPr>
            <a:endParaRPr lang="en-GB" dirty="0"/>
          </a:p>
          <a:p>
            <a:pPr marL="15875" indent="0">
              <a:buNone/>
            </a:pPr>
            <a:r>
              <a:rPr lang="en-GB" i="1" dirty="0"/>
              <a:t>	and may also be used:</a:t>
            </a:r>
          </a:p>
          <a:p>
            <a:pPr marL="473075" indent="-457200">
              <a:buFont typeface="+mj-lt"/>
              <a:buAutoNum type="arabicPeriod" startAt="4"/>
            </a:pPr>
            <a:endParaRPr lang="en-GB" dirty="0" smtClean="0"/>
          </a:p>
          <a:p>
            <a:pPr marL="473075" indent="-457200">
              <a:buFont typeface="+mj-lt"/>
              <a:buAutoNum type="arabicPeriod" startAt="4"/>
            </a:pPr>
            <a:r>
              <a:rPr lang="en-GB" dirty="0" smtClean="0"/>
              <a:t>To </a:t>
            </a:r>
            <a:r>
              <a:rPr lang="en-GB" dirty="0"/>
              <a:t>enable doctors to ensure that they are working productively and in line with the priorities and requirements of the organisation they practise in.</a:t>
            </a:r>
            <a:endParaRPr lang="en-US" dirty="0"/>
          </a:p>
          <a:p>
            <a:endParaRPr lang="en-GB" dirty="0"/>
          </a:p>
        </p:txBody>
      </p:sp>
      <p:sp>
        <p:nvSpPr>
          <p:cNvPr id="4" name="Slide Number Placeholder 3"/>
          <p:cNvSpPr>
            <a:spLocks noGrp="1"/>
          </p:cNvSpPr>
          <p:nvPr>
            <p:ph type="sldNum" sz="quarter" idx="4294967295"/>
          </p:nvPr>
        </p:nvSpPr>
        <p:spPr>
          <a:xfrm>
            <a:off x="6747216" y="6375400"/>
            <a:ext cx="2133600" cy="365125"/>
          </a:xfrm>
        </p:spPr>
        <p:txBody>
          <a:bodyPr/>
          <a:lstStyle/>
          <a:p>
            <a:fld id="{902D5018-2030-2046-84FC-87E41EA86E42}" type="slidenum">
              <a:rPr lang="en-US" smtClean="0"/>
              <a:pPr/>
              <a:t>9</a:t>
            </a:fld>
            <a:endParaRPr lang="en-US" dirty="0"/>
          </a:p>
        </p:txBody>
      </p:sp>
      <p:sp>
        <p:nvSpPr>
          <p:cNvPr id="3" name="Title 2"/>
          <p:cNvSpPr>
            <a:spLocks noGrp="1"/>
          </p:cNvSpPr>
          <p:nvPr>
            <p:ph type="title" idx="4294967295"/>
          </p:nvPr>
        </p:nvSpPr>
        <p:spPr>
          <a:xfrm>
            <a:off x="457201" y="749912"/>
            <a:ext cx="7356815" cy="667725"/>
          </a:xfrm>
        </p:spPr>
        <p:txBody>
          <a:bodyPr>
            <a:noAutofit/>
          </a:bodyPr>
          <a:lstStyle/>
          <a:p>
            <a:r>
              <a:rPr lang="en-GB" dirty="0" smtClean="0"/>
              <a:t>The purposes of medical appraisal (continued)</a:t>
            </a:r>
            <a:endParaRPr lang="en-GB" dirty="0"/>
          </a:p>
        </p:txBody>
      </p:sp>
    </p:spTree>
    <p:extLst>
      <p:ext uri="{BB962C8B-B14F-4D97-AF65-F5344CB8AC3E}">
        <p14:creationId xmlns:p14="http://schemas.microsoft.com/office/powerpoint/2010/main" val="33015470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ferences:&#10;Stanford (1962) studied college students and developed the challenge and support model.&#10;Sanford, N. (1962). The American college. New York: Wiley.&#10;Sanford, N. (1966). Self and society: Social change and individual development. New York: Atherton.&#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750" y="1131556"/>
            <a:ext cx="7610337" cy="4361225"/>
          </a:xfrm>
        </p:spPr>
      </p:pic>
      <p:sp>
        <p:nvSpPr>
          <p:cNvPr id="6"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90</a:t>
            </a:fld>
            <a:endParaRPr lang="en-US" dirty="0"/>
          </a:p>
        </p:txBody>
      </p:sp>
    </p:spTree>
    <p:extLst>
      <p:ext uri="{BB962C8B-B14F-4D97-AF65-F5344CB8AC3E}">
        <p14:creationId xmlns:p14="http://schemas.microsoft.com/office/powerpoint/2010/main" val="40907953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Are they listening?</a:t>
            </a:r>
          </a:p>
        </p:txBody>
      </p:sp>
      <p:pic>
        <p:nvPicPr>
          <p:cNvPr id="22532" name="Picture 5" descr="Image of a person writing "/>
          <p:cNvPicPr>
            <a:picLocks noChangeAspect="1" noChangeArrowheads="1"/>
          </p:cNvPicPr>
          <p:nvPr/>
        </p:nvPicPr>
        <p:blipFill>
          <a:blip r:embed="rId3" cstate="print"/>
          <a:srcRect/>
          <a:stretch>
            <a:fillRect/>
          </a:stretch>
        </p:blipFill>
        <p:spPr bwMode="auto">
          <a:xfrm>
            <a:off x="3635375" y="2060812"/>
            <a:ext cx="4946650" cy="3234519"/>
          </a:xfrm>
          <a:prstGeom prst="rect">
            <a:avLst/>
          </a:prstGeom>
          <a:noFill/>
          <a:ln w="9525">
            <a:noFill/>
            <a:miter lim="800000"/>
            <a:headEnd/>
            <a:tailEnd/>
          </a:ln>
        </p:spPr>
      </p:pic>
      <p:pic>
        <p:nvPicPr>
          <p:cNvPr id="22533" name="Picture 7" descr="Image of a person writing "/>
          <p:cNvPicPr>
            <a:picLocks noChangeAspect="1" noChangeArrowheads="1"/>
          </p:cNvPicPr>
          <p:nvPr/>
        </p:nvPicPr>
        <p:blipFill>
          <a:blip r:embed="rId4" cstate="print"/>
          <a:srcRect/>
          <a:stretch>
            <a:fillRect/>
          </a:stretch>
        </p:blipFill>
        <p:spPr bwMode="auto">
          <a:xfrm>
            <a:off x="611188" y="1770063"/>
            <a:ext cx="2790825" cy="4148137"/>
          </a:xfrm>
          <a:prstGeom prst="rect">
            <a:avLst/>
          </a:prstGeom>
          <a:noFill/>
          <a:ln w="9525">
            <a:noFill/>
            <a:miter lim="800000"/>
            <a:headEnd/>
            <a:tailEnd/>
          </a:ln>
        </p:spPr>
      </p:pic>
      <p:sp>
        <p:nvSpPr>
          <p:cNvPr id="6"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91</a:t>
            </a:fld>
            <a:endParaRPr lang="en-US" dirty="0"/>
          </a:p>
        </p:txBody>
      </p:sp>
    </p:spTree>
    <p:extLst>
      <p:ext uri="{BB962C8B-B14F-4D97-AF65-F5344CB8AC3E}">
        <p14:creationId xmlns:p14="http://schemas.microsoft.com/office/powerpoint/2010/main" val="30274032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Questioning skills</a:t>
            </a:r>
          </a:p>
        </p:txBody>
      </p:sp>
      <p:sp>
        <p:nvSpPr>
          <p:cNvPr id="73731" name="Content Placeholder 2"/>
          <p:cNvSpPr>
            <a:spLocks noGrp="1"/>
          </p:cNvSpPr>
          <p:nvPr>
            <p:ph idx="4294967295"/>
          </p:nvPr>
        </p:nvSpPr>
        <p:spPr>
          <a:xfrm>
            <a:off x="734785" y="1680295"/>
            <a:ext cx="2596243" cy="4410262"/>
          </a:xfrm>
        </p:spPr>
        <p:txBody>
          <a:bodyPr>
            <a:normAutofit lnSpcReduction="10000"/>
          </a:bodyPr>
          <a:lstStyle/>
          <a:p>
            <a:endParaRPr lang="en-GB" dirty="0" smtClean="0"/>
          </a:p>
          <a:p>
            <a:r>
              <a:rPr lang="en-GB" dirty="0" smtClean="0"/>
              <a:t>What?						</a:t>
            </a:r>
          </a:p>
          <a:p>
            <a:r>
              <a:rPr lang="en-GB" dirty="0" smtClean="0"/>
              <a:t>How?</a:t>
            </a:r>
          </a:p>
          <a:p>
            <a:pPr marL="0" indent="0">
              <a:buNone/>
            </a:pPr>
            <a:endParaRPr lang="en-GB" dirty="0" smtClean="0"/>
          </a:p>
          <a:p>
            <a:r>
              <a:rPr lang="en-GB" dirty="0" smtClean="0"/>
              <a:t>Why?							</a:t>
            </a:r>
          </a:p>
          <a:p>
            <a:r>
              <a:rPr lang="en-GB" dirty="0" smtClean="0"/>
              <a:t>Where?</a:t>
            </a:r>
          </a:p>
          <a:p>
            <a:pPr marL="0" indent="0">
              <a:buNone/>
            </a:pPr>
            <a:endParaRPr lang="en-GB" dirty="0" smtClean="0"/>
          </a:p>
          <a:p>
            <a:r>
              <a:rPr lang="en-GB" dirty="0" smtClean="0"/>
              <a:t>When?						</a:t>
            </a:r>
          </a:p>
        </p:txBody>
      </p:sp>
      <p:pic>
        <p:nvPicPr>
          <p:cNvPr id="3" name="Picture 2" descr="Question marks in the colu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471" y="2160732"/>
            <a:ext cx="4659436" cy="2805627"/>
          </a:xfrm>
          <a:prstGeom prst="rect">
            <a:avLst/>
          </a:prstGeom>
        </p:spPr>
      </p:pic>
      <p:sp>
        <p:nvSpPr>
          <p:cNvPr id="6"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92</a:t>
            </a:fld>
            <a:endParaRPr lang="en-US" dirty="0"/>
          </a:p>
        </p:txBody>
      </p:sp>
    </p:spTree>
    <p:extLst>
      <p:ext uri="{BB962C8B-B14F-4D97-AF65-F5344CB8AC3E}">
        <p14:creationId xmlns:p14="http://schemas.microsoft.com/office/powerpoint/2010/main" val="4568624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sz="4000" dirty="0" smtClean="0"/>
              <a:t>Questions, questions…</a:t>
            </a:r>
            <a:endParaRPr lang="en-US" sz="4000" dirty="0" smtClean="0"/>
          </a:p>
        </p:txBody>
      </p:sp>
      <p:sp>
        <p:nvSpPr>
          <p:cNvPr id="74755" name="Content Placeholder 2"/>
          <p:cNvSpPr>
            <a:spLocks noGrp="1"/>
          </p:cNvSpPr>
          <p:nvPr>
            <p:ph idx="4294967295"/>
          </p:nvPr>
        </p:nvSpPr>
        <p:spPr>
          <a:xfrm>
            <a:off x="767443" y="1680295"/>
            <a:ext cx="7531464" cy="3950736"/>
          </a:xfrm>
        </p:spPr>
        <p:txBody>
          <a:bodyPr>
            <a:normAutofit/>
          </a:bodyPr>
          <a:lstStyle/>
          <a:p>
            <a:pPr>
              <a:buFontTx/>
              <a:buChar char="•"/>
            </a:pPr>
            <a:r>
              <a:rPr lang="en-GB" dirty="0" smtClean="0"/>
              <a:t>Open to funnel</a:t>
            </a:r>
            <a:endParaRPr lang="en-US" dirty="0"/>
          </a:p>
          <a:p>
            <a:pPr lvl="1">
              <a:buFontTx/>
              <a:buChar char="•"/>
            </a:pPr>
            <a:r>
              <a:rPr lang="en-GB" dirty="0" smtClean="0"/>
              <a:t>Open, probe, re-cap, close </a:t>
            </a:r>
            <a:endParaRPr lang="en-US" dirty="0" smtClean="0"/>
          </a:p>
          <a:p>
            <a:pPr>
              <a:buFontTx/>
              <a:buChar char="•"/>
            </a:pPr>
            <a:r>
              <a:rPr lang="en-GB" dirty="0" smtClean="0"/>
              <a:t>Paired (for example, good/bad)</a:t>
            </a:r>
          </a:p>
          <a:p>
            <a:pPr>
              <a:buFontTx/>
              <a:buChar char="•"/>
            </a:pPr>
            <a:r>
              <a:rPr lang="en-GB" dirty="0" smtClean="0"/>
              <a:t>Real detail</a:t>
            </a:r>
            <a:endParaRPr lang="en-US" dirty="0"/>
          </a:p>
          <a:p>
            <a:pPr lvl="1">
              <a:buFontTx/>
              <a:buChar char="•"/>
            </a:pPr>
            <a:r>
              <a:rPr lang="en-GB" dirty="0" smtClean="0"/>
              <a:t>Difficult decisions</a:t>
            </a:r>
            <a:endParaRPr lang="en-US" dirty="0"/>
          </a:p>
          <a:p>
            <a:pPr lvl="1">
              <a:buFontTx/>
              <a:buChar char="•"/>
            </a:pPr>
            <a:r>
              <a:rPr lang="en-GB" dirty="0" smtClean="0"/>
              <a:t>Stressful events</a:t>
            </a:r>
            <a:endParaRPr lang="en-US" dirty="0" smtClean="0"/>
          </a:p>
          <a:p>
            <a:pPr>
              <a:buFontTx/>
              <a:buChar char="•"/>
            </a:pPr>
            <a:r>
              <a:rPr lang="en-GB" dirty="0" smtClean="0"/>
              <a:t>Be inquisitive</a:t>
            </a:r>
            <a:endParaRPr lang="en-US" dirty="0" smtClean="0"/>
          </a:p>
          <a:p>
            <a:pPr>
              <a:buFontTx/>
              <a:buChar char="•"/>
            </a:pPr>
            <a:r>
              <a:rPr lang="en-GB" dirty="0" smtClean="0"/>
              <a:t>No assumptions</a:t>
            </a:r>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93</a:t>
            </a:fld>
            <a:endParaRPr lang="en-US" dirty="0"/>
          </a:p>
        </p:txBody>
      </p:sp>
    </p:spTree>
    <p:extLst>
      <p:ext uri="{BB962C8B-B14F-4D97-AF65-F5344CB8AC3E}">
        <p14:creationId xmlns:p14="http://schemas.microsoft.com/office/powerpoint/2010/main" val="32794393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a:t>Giving and receiving feedback</a:t>
            </a:r>
          </a:p>
        </p:txBody>
      </p:sp>
      <p:sp>
        <p:nvSpPr>
          <p:cNvPr id="3" name="Content Placeholder 2"/>
          <p:cNvSpPr>
            <a:spLocks noGrp="1"/>
          </p:cNvSpPr>
          <p:nvPr>
            <p:ph sz="half" idx="4294967295"/>
          </p:nvPr>
        </p:nvSpPr>
        <p:spPr>
          <a:xfrm>
            <a:off x="539750" y="1708150"/>
            <a:ext cx="3971925" cy="4318000"/>
          </a:xfrm>
        </p:spPr>
        <p:txBody>
          <a:bodyPr/>
          <a:lstStyle/>
          <a:p>
            <a:pPr marL="97200" indent="-457200">
              <a:lnSpc>
                <a:spcPct val="80000"/>
              </a:lnSpc>
              <a:spcBef>
                <a:spcPts val="0"/>
              </a:spcBef>
              <a:buFont typeface="Arial" pitchFamily="34" charset="0"/>
              <a:buChar char="•"/>
              <a:defRPr/>
            </a:pPr>
            <a:endParaRPr lang="en-GB" dirty="0" smtClean="0">
              <a:solidFill>
                <a:srgbClr val="000000"/>
              </a:solidFill>
              <a:cs typeface="Arial" pitchFamily="34" charset="0"/>
            </a:endParaRPr>
          </a:p>
          <a:p>
            <a:pPr marL="97200" indent="-457200">
              <a:lnSpc>
                <a:spcPct val="80000"/>
              </a:lnSpc>
              <a:spcBef>
                <a:spcPts val="0"/>
              </a:spcBef>
              <a:buFont typeface="Arial" pitchFamily="34" charset="0"/>
              <a:buChar char="•"/>
              <a:defRPr/>
            </a:pPr>
            <a:r>
              <a:rPr lang="en-GB" dirty="0" smtClean="0">
                <a:solidFill>
                  <a:srgbClr val="000000"/>
                </a:solidFill>
                <a:cs typeface="Arial" pitchFamily="34" charset="0"/>
              </a:rPr>
              <a:t>Where?</a:t>
            </a:r>
          </a:p>
          <a:p>
            <a:pPr marL="97200" indent="-457200">
              <a:lnSpc>
                <a:spcPct val="80000"/>
              </a:lnSpc>
              <a:spcBef>
                <a:spcPts val="0"/>
              </a:spcBef>
              <a:buFont typeface="Arial" pitchFamily="34" charset="0"/>
              <a:buChar char="•"/>
              <a:defRPr/>
            </a:pPr>
            <a:endParaRPr lang="en-GB" dirty="0" smtClean="0">
              <a:solidFill>
                <a:srgbClr val="000000"/>
              </a:solidFill>
              <a:cs typeface="Arial" pitchFamily="34" charset="0"/>
            </a:endParaRPr>
          </a:p>
          <a:p>
            <a:pPr marL="97200" indent="-457200">
              <a:lnSpc>
                <a:spcPct val="80000"/>
              </a:lnSpc>
              <a:spcBef>
                <a:spcPts val="0"/>
              </a:spcBef>
              <a:buFont typeface="Arial" pitchFamily="34" charset="0"/>
              <a:buChar char="•"/>
              <a:defRPr/>
            </a:pPr>
            <a:r>
              <a:rPr lang="en-GB" dirty="0" smtClean="0">
                <a:solidFill>
                  <a:srgbClr val="000000"/>
                </a:solidFill>
                <a:cs typeface="Arial" pitchFamily="34" charset="0"/>
              </a:rPr>
              <a:t>How</a:t>
            </a:r>
            <a:r>
              <a:rPr lang="en-GB" dirty="0">
                <a:solidFill>
                  <a:srgbClr val="000000"/>
                </a:solidFill>
                <a:cs typeface="Arial" pitchFamily="34" charset="0"/>
              </a:rPr>
              <a:t>?</a:t>
            </a:r>
          </a:p>
          <a:p>
            <a:pPr marL="97200" indent="-457200">
              <a:lnSpc>
                <a:spcPct val="80000"/>
              </a:lnSpc>
              <a:spcBef>
                <a:spcPts val="0"/>
              </a:spcBef>
              <a:buFont typeface="Arial" pitchFamily="34" charset="0"/>
              <a:buChar char="•"/>
              <a:defRPr/>
            </a:pPr>
            <a:endParaRPr lang="en-GB" dirty="0" smtClean="0">
              <a:solidFill>
                <a:srgbClr val="000000"/>
              </a:solidFill>
              <a:cs typeface="Arial" pitchFamily="34" charset="0"/>
            </a:endParaRPr>
          </a:p>
          <a:p>
            <a:pPr marL="97200" indent="-457200">
              <a:lnSpc>
                <a:spcPct val="80000"/>
              </a:lnSpc>
              <a:spcBef>
                <a:spcPts val="0"/>
              </a:spcBef>
              <a:buFont typeface="Arial" pitchFamily="34" charset="0"/>
              <a:buChar char="•"/>
              <a:defRPr/>
            </a:pPr>
            <a:r>
              <a:rPr lang="en-GB" dirty="0" smtClean="0">
                <a:solidFill>
                  <a:srgbClr val="000000"/>
                </a:solidFill>
                <a:cs typeface="Arial" pitchFamily="34" charset="0"/>
              </a:rPr>
              <a:t>What</a:t>
            </a:r>
            <a:r>
              <a:rPr lang="en-GB" dirty="0">
                <a:solidFill>
                  <a:srgbClr val="000000"/>
                </a:solidFill>
                <a:cs typeface="Arial" pitchFamily="34" charset="0"/>
              </a:rPr>
              <a:t>?</a:t>
            </a:r>
          </a:p>
          <a:p>
            <a:pPr marL="97200" indent="-457200">
              <a:lnSpc>
                <a:spcPct val="80000"/>
              </a:lnSpc>
              <a:spcBef>
                <a:spcPts val="0"/>
              </a:spcBef>
              <a:buFont typeface="Arial" pitchFamily="34" charset="0"/>
              <a:buChar char="•"/>
              <a:defRPr/>
            </a:pPr>
            <a:endParaRPr lang="en-GB" dirty="0" smtClean="0">
              <a:solidFill>
                <a:srgbClr val="000000"/>
              </a:solidFill>
              <a:cs typeface="Arial" pitchFamily="34" charset="0"/>
            </a:endParaRPr>
          </a:p>
          <a:p>
            <a:pPr marL="97200" indent="-457200">
              <a:lnSpc>
                <a:spcPct val="80000"/>
              </a:lnSpc>
              <a:spcBef>
                <a:spcPts val="0"/>
              </a:spcBef>
              <a:buFont typeface="Arial" pitchFamily="34" charset="0"/>
              <a:buChar char="•"/>
              <a:defRPr/>
            </a:pPr>
            <a:r>
              <a:rPr lang="en-GB" dirty="0" smtClean="0">
                <a:solidFill>
                  <a:srgbClr val="000000"/>
                </a:solidFill>
                <a:cs typeface="Arial" pitchFamily="34" charset="0"/>
              </a:rPr>
              <a:t>When</a:t>
            </a:r>
            <a:r>
              <a:rPr lang="en-GB" dirty="0">
                <a:solidFill>
                  <a:srgbClr val="000000"/>
                </a:solidFill>
                <a:cs typeface="Arial" pitchFamily="34" charset="0"/>
              </a:rPr>
              <a:t>?</a:t>
            </a:r>
          </a:p>
          <a:p>
            <a:pPr indent="-360000">
              <a:spcBef>
                <a:spcPts val="0"/>
              </a:spcBef>
              <a:defRPr/>
            </a:pPr>
            <a:endParaRPr lang="en-GB" dirty="0"/>
          </a:p>
        </p:txBody>
      </p:sp>
      <p:pic>
        <p:nvPicPr>
          <p:cNvPr id="5" name="Content Placeholder 4" descr="Image of sandwich made up of praise suggestion and praise"/>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123728" y="4581128"/>
            <a:ext cx="5246297" cy="1224136"/>
          </a:xfrm>
        </p:spPr>
      </p:pic>
      <p:sp>
        <p:nvSpPr>
          <p:cNvPr id="6"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94</a:t>
            </a:fld>
            <a:endParaRPr lang="en-US" dirty="0"/>
          </a:p>
        </p:txBody>
      </p:sp>
    </p:spTree>
    <p:extLst>
      <p:ext uri="{BB962C8B-B14F-4D97-AF65-F5344CB8AC3E}">
        <p14:creationId xmlns:p14="http://schemas.microsoft.com/office/powerpoint/2010/main" val="4459244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GB" sz="4000" dirty="0" smtClean="0"/>
              <a:t>Pendleton’s rules’ of feedback</a:t>
            </a:r>
          </a:p>
        </p:txBody>
      </p:sp>
      <p:sp>
        <p:nvSpPr>
          <p:cNvPr id="76803" name="Rectangle 3"/>
          <p:cNvSpPr>
            <a:spLocks noGrp="1" noChangeArrowheads="1"/>
          </p:cNvSpPr>
          <p:nvPr>
            <p:ph idx="4294967295"/>
          </p:nvPr>
        </p:nvSpPr>
        <p:spPr>
          <a:xfrm>
            <a:off x="539751" y="1708150"/>
            <a:ext cx="7709727" cy="4513746"/>
          </a:xfrm>
        </p:spPr>
        <p:txBody>
          <a:bodyPr>
            <a:noAutofit/>
          </a:bodyPr>
          <a:lstStyle/>
          <a:p>
            <a:pPr marL="358775">
              <a:buFontTx/>
              <a:buChar char="•"/>
            </a:pPr>
            <a:r>
              <a:rPr lang="en-GB" dirty="0" smtClean="0"/>
              <a:t>Appraiser clarifies matters of fact, and prompts…</a:t>
            </a:r>
          </a:p>
          <a:p>
            <a:pPr marL="358775">
              <a:buFontTx/>
              <a:buChar char="•"/>
            </a:pPr>
            <a:r>
              <a:rPr lang="en-GB" b="1" dirty="0" smtClean="0"/>
              <a:t>Doctor to identify what went well</a:t>
            </a:r>
          </a:p>
          <a:p>
            <a:pPr marL="358775">
              <a:buFontTx/>
              <a:buChar char="•"/>
            </a:pPr>
            <a:r>
              <a:rPr lang="en-GB" dirty="0" smtClean="0"/>
              <a:t>Appraiser highlights observations that confirm what went well, and asks…</a:t>
            </a:r>
          </a:p>
          <a:p>
            <a:pPr marL="358775">
              <a:buFontTx/>
              <a:buChar char="•"/>
            </a:pPr>
            <a:r>
              <a:rPr lang="en-GB" b="1" dirty="0" smtClean="0"/>
              <a:t>Doctor to discuss what did not go well and how they could improve this aspect of performance</a:t>
            </a:r>
          </a:p>
          <a:p>
            <a:pPr marL="358775">
              <a:buFontTx/>
              <a:buChar char="•"/>
            </a:pPr>
            <a:r>
              <a:rPr lang="en-GB" dirty="0" smtClean="0"/>
              <a:t>Appraiser confirms/refutes doctor’s feelings and shares observed areas for improvement</a:t>
            </a:r>
          </a:p>
          <a:p>
            <a:pPr marL="358775">
              <a:buFontTx/>
              <a:buChar char="•"/>
            </a:pPr>
            <a:r>
              <a:rPr lang="en-GB" b="1" dirty="0" smtClean="0"/>
              <a:t>Appraiser and doctor agree areas for improvement and formulate an action plan, ending on a positive note</a:t>
            </a:r>
            <a:r>
              <a:rPr lang="en-GB" dirty="0" smtClean="0"/>
              <a:t/>
            </a:r>
            <a:br>
              <a:rPr lang="en-GB" dirty="0" smtClean="0"/>
            </a:br>
            <a:endParaRPr lang="en-GB" dirty="0" smtClean="0"/>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95</a:t>
            </a:fld>
            <a:endParaRPr lang="en-US" dirty="0"/>
          </a:p>
        </p:txBody>
      </p:sp>
    </p:spTree>
    <p:extLst>
      <p:ext uri="{BB962C8B-B14F-4D97-AF65-F5344CB8AC3E}">
        <p14:creationId xmlns:p14="http://schemas.microsoft.com/office/powerpoint/2010/main" val="15750560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idx="4294967295"/>
          </p:nvPr>
        </p:nvSpPr>
        <p:spPr>
          <a:xfrm>
            <a:off x="464688"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dirty="0" smtClean="0"/>
              <a:t>Feedback summary</a:t>
            </a:r>
            <a:endParaRPr lang="en-US" dirty="0" smtClean="0"/>
          </a:p>
        </p:txBody>
      </p:sp>
      <p:sp>
        <p:nvSpPr>
          <p:cNvPr id="77827" name="Rectangle 5"/>
          <p:cNvSpPr>
            <a:spLocks noGrp="1" noChangeArrowheads="1"/>
          </p:cNvSpPr>
          <p:nvPr>
            <p:ph type="body" idx="4294967295"/>
          </p:nvPr>
        </p:nvSpPr>
        <p:spPr>
          <a:xfrm>
            <a:off x="539750" y="1844675"/>
            <a:ext cx="8097838" cy="4181475"/>
          </a:xfrm>
        </p:spPr>
        <p:txBody>
          <a:bodyPr>
            <a:normAutofit fontScale="92500" lnSpcReduction="20000"/>
          </a:bodyPr>
          <a:lstStyle/>
          <a:p>
            <a:pPr>
              <a:spcAft>
                <a:spcPts val="600"/>
              </a:spcAft>
              <a:buFontTx/>
              <a:buChar char="•"/>
            </a:pPr>
            <a:r>
              <a:rPr lang="en-GB" sz="2600" dirty="0" smtClean="0"/>
              <a:t>Establish empathy </a:t>
            </a:r>
          </a:p>
          <a:p>
            <a:pPr>
              <a:spcAft>
                <a:spcPts val="600"/>
              </a:spcAft>
              <a:buFontTx/>
              <a:buChar char="•"/>
            </a:pPr>
            <a:r>
              <a:rPr lang="en-GB" sz="2600" dirty="0" smtClean="0"/>
              <a:t>Balance challenge with support</a:t>
            </a:r>
          </a:p>
          <a:p>
            <a:pPr>
              <a:spcAft>
                <a:spcPts val="600"/>
              </a:spcAft>
              <a:buFontTx/>
              <a:buChar char="•"/>
            </a:pPr>
            <a:r>
              <a:rPr lang="en-GB" sz="2600" dirty="0" smtClean="0"/>
              <a:t>Have the evidence: specific examples</a:t>
            </a:r>
          </a:p>
          <a:p>
            <a:pPr>
              <a:spcAft>
                <a:spcPts val="600"/>
              </a:spcAft>
              <a:buFontTx/>
              <a:buChar char="•"/>
            </a:pPr>
            <a:r>
              <a:rPr lang="en-GB" sz="2600" dirty="0" smtClean="0"/>
              <a:t>If resistance is encountered point it out and ask why</a:t>
            </a:r>
          </a:p>
          <a:p>
            <a:pPr>
              <a:spcAft>
                <a:spcPts val="600"/>
              </a:spcAft>
              <a:buFontTx/>
              <a:buChar char="•"/>
            </a:pPr>
            <a:r>
              <a:rPr lang="en-GB" sz="2600" dirty="0" smtClean="0"/>
              <a:t>Review specific incidents in detail</a:t>
            </a:r>
          </a:p>
          <a:p>
            <a:pPr>
              <a:spcAft>
                <a:spcPts val="600"/>
              </a:spcAft>
              <a:buFontTx/>
              <a:buChar char="•"/>
            </a:pPr>
            <a:r>
              <a:rPr lang="en-GB" sz="2600" dirty="0" smtClean="0"/>
              <a:t>Point out patterns of behaviour</a:t>
            </a:r>
          </a:p>
          <a:p>
            <a:pPr>
              <a:spcAft>
                <a:spcPts val="600"/>
              </a:spcAft>
              <a:buFontTx/>
              <a:buChar char="•"/>
            </a:pPr>
            <a:r>
              <a:rPr lang="en-GB" sz="2600" dirty="0" smtClean="0"/>
              <a:t>Don’t duck issues: collusion causes problems</a:t>
            </a:r>
          </a:p>
          <a:p>
            <a:pPr>
              <a:spcAft>
                <a:spcPts val="600"/>
              </a:spcAft>
              <a:buFontTx/>
              <a:buChar char="•"/>
            </a:pPr>
            <a:r>
              <a:rPr lang="en-GB" sz="2600" dirty="0" smtClean="0"/>
              <a:t>Allow time out if necessary</a:t>
            </a:r>
          </a:p>
          <a:p>
            <a:pPr>
              <a:spcAft>
                <a:spcPts val="600"/>
              </a:spcAft>
              <a:buFontTx/>
              <a:buChar char="•"/>
            </a:pPr>
            <a:r>
              <a:rPr lang="en-GB" sz="2600" dirty="0" smtClean="0"/>
              <a:t>Negotiate if appropriate</a:t>
            </a:r>
          </a:p>
          <a:p>
            <a:endParaRPr lang="en-GB" dirty="0" smtClean="0"/>
          </a:p>
          <a:p>
            <a:endParaRPr lang="en-GB" dirty="0" smtClean="0"/>
          </a:p>
          <a:p>
            <a:endParaRPr lang="en-GB" dirty="0" smtClean="0"/>
          </a:p>
          <a:p>
            <a:endParaRPr lang="en-GB" dirty="0" smtClean="0"/>
          </a:p>
          <a:p>
            <a:endParaRPr lang="en-GB" dirty="0" smtClean="0"/>
          </a:p>
          <a:p>
            <a:endParaRPr lang="en-US" dirty="0" smtClean="0"/>
          </a:p>
        </p:txBody>
      </p:sp>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96</a:t>
            </a:fld>
            <a:endParaRPr lang="en-US" dirty="0"/>
          </a:p>
        </p:txBody>
      </p:sp>
    </p:spTree>
    <p:extLst>
      <p:ext uri="{BB962C8B-B14F-4D97-AF65-F5344CB8AC3E}">
        <p14:creationId xmlns:p14="http://schemas.microsoft.com/office/powerpoint/2010/main" val="22303598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749912"/>
            <a:ext cx="7356815" cy="667725"/>
          </a:xfrm>
        </p:spPr>
        <p:txBody>
          <a:bodyPr/>
          <a:lstStyle/>
          <a:p>
            <a:r>
              <a:rPr lang="en-GB" dirty="0" smtClean="0"/>
              <a:t>Tea/coffee</a:t>
            </a:r>
            <a:endParaRPr lang="en-GB" dirty="0"/>
          </a:p>
        </p:txBody>
      </p:sp>
      <p:pic>
        <p:nvPicPr>
          <p:cNvPr id="5" name="Content Placeholder 4" descr="Image of a cup of tea"/>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07704" y="2132856"/>
            <a:ext cx="5049656" cy="3360317"/>
          </a:xfrm>
        </p:spPr>
      </p:pic>
      <p:sp>
        <p:nvSpPr>
          <p:cNvPr id="3" name="Slide Number Placeholder 2"/>
          <p:cNvSpPr>
            <a:spLocks noGrp="1"/>
          </p:cNvSpPr>
          <p:nvPr>
            <p:ph type="sldNum" sz="quarter" idx="4294967295"/>
          </p:nvPr>
        </p:nvSpPr>
        <p:spPr>
          <a:xfrm>
            <a:off x="6747216" y="6375400"/>
            <a:ext cx="2133600" cy="365125"/>
          </a:xfrm>
        </p:spPr>
        <p:txBody>
          <a:bodyPr/>
          <a:lstStyle/>
          <a:p>
            <a:fld id="{902D5018-2030-2046-84FC-87E41EA86E42}" type="slidenum">
              <a:rPr lang="en-US" smtClean="0"/>
              <a:pPr/>
              <a:t>97</a:t>
            </a:fld>
            <a:endParaRPr lang="en-US" dirty="0"/>
          </a:p>
        </p:txBody>
      </p:sp>
    </p:spTree>
    <p:extLst>
      <p:ext uri="{BB962C8B-B14F-4D97-AF65-F5344CB8AC3E}">
        <p14:creationId xmlns:p14="http://schemas.microsoft.com/office/powerpoint/2010/main" val="18882699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descr="Rehearsing feedback skills"/>
          <p:cNvSpPr>
            <a:spLocks noGrp="1" noChangeArrowheads="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Rehearsing feedback </a:t>
            </a:r>
            <a:r>
              <a:rPr lang="en-GB" dirty="0"/>
              <a:t>s</a:t>
            </a:r>
            <a:r>
              <a:rPr lang="en-GB" dirty="0" smtClean="0"/>
              <a:t>kills</a:t>
            </a:r>
          </a:p>
        </p:txBody>
      </p:sp>
      <p:graphicFrame>
        <p:nvGraphicFramePr>
          <p:cNvPr id="142367" name="Group 31" descr="Rehearsing feedback skills"/>
          <p:cNvGraphicFramePr>
            <a:graphicFrameLocks noGrp="1"/>
          </p:cNvGraphicFramePr>
          <p:nvPr>
            <p:ph idx="4294967295"/>
            <p:extLst>
              <p:ext uri="{D42A27DB-BD31-4B8C-83A1-F6EECF244321}">
                <p14:modId xmlns:p14="http://schemas.microsoft.com/office/powerpoint/2010/main" val="3197071679"/>
              </p:ext>
            </p:extLst>
          </p:nvPr>
        </p:nvGraphicFramePr>
        <p:xfrm>
          <a:off x="682625" y="2420938"/>
          <a:ext cx="6842125" cy="2592388"/>
        </p:xfrm>
        <a:graphic>
          <a:graphicData uri="http://schemas.openxmlformats.org/drawingml/2006/table">
            <a:tbl>
              <a:tblPr/>
              <a:tblGrid>
                <a:gridCol w="1709738"/>
                <a:gridCol w="1711325"/>
                <a:gridCol w="1709737"/>
                <a:gridCol w="1711325"/>
              </a:tblGrid>
              <a:tr h="628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Time</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endParaRPr>
                    </a:p>
                  </a:txBody>
                  <a:tcPr marL="76024" marR="76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Appraiser</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Doctor</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Observer</a:t>
                      </a:r>
                    </a:p>
                  </a:txBody>
                  <a:tcPr marL="76024" marR="76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00.00</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endParaRPr>
                    </a:p>
                  </a:txBody>
                  <a:tcPr marL="76024" marR="76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A</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B</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C</a:t>
                      </a:r>
                    </a:p>
                  </a:txBody>
                  <a:tcPr marL="76024" marR="76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00.15</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endParaRPr>
                    </a:p>
                  </a:txBody>
                  <a:tcPr marL="76024" marR="76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B</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C</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A</a:t>
                      </a:r>
                    </a:p>
                  </a:txBody>
                  <a:tcPr marL="76024" marR="76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00.30</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endParaRPr>
                    </a:p>
                  </a:txBody>
                  <a:tcPr marL="76024" marR="76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C</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A</a:t>
                      </a:r>
                    </a:p>
                  </a:txBody>
                  <a:tcPr marL="76024" marR="76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cs typeface="Arial" charset="0"/>
                        </a:rPr>
                        <a:t>B</a:t>
                      </a:r>
                    </a:p>
                  </a:txBody>
                  <a:tcPr marL="76024" marR="76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80" name="Text Box 79"/>
          <p:cNvSpPr txBox="1">
            <a:spLocks noChangeArrowheads="1"/>
          </p:cNvSpPr>
          <p:nvPr/>
        </p:nvSpPr>
        <p:spPr bwMode="auto">
          <a:xfrm>
            <a:off x="684213" y="1698625"/>
            <a:ext cx="6873875" cy="831850"/>
          </a:xfrm>
          <a:prstGeom prst="rect">
            <a:avLst/>
          </a:prstGeom>
          <a:noFill/>
          <a:ln w="9525">
            <a:noFill/>
            <a:miter lim="800000"/>
            <a:headEnd/>
            <a:tailEnd/>
          </a:ln>
        </p:spPr>
        <p:txBody>
          <a:bodyPr>
            <a:spAutoFit/>
          </a:bodyPr>
          <a:lstStyle/>
          <a:p>
            <a:r>
              <a:rPr lang="en-GB" sz="2400" dirty="0">
                <a:ea typeface="ＭＳ Ｐゴシック" pitchFamily="34" charset="-128"/>
              </a:rPr>
              <a:t>In your appraisal trios…</a:t>
            </a:r>
          </a:p>
          <a:p>
            <a:endParaRPr lang="en-GB" sz="2400" dirty="0">
              <a:ea typeface="ＭＳ Ｐゴシック" pitchFamily="34" charset="-128"/>
            </a:endParaRPr>
          </a:p>
        </p:txBody>
      </p:sp>
      <p:sp>
        <p:nvSpPr>
          <p:cNvPr id="7"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98</a:t>
            </a:fld>
            <a:endParaRPr lang="en-US" dirty="0"/>
          </a:p>
        </p:txBody>
      </p:sp>
    </p:spTree>
    <p:extLst>
      <p:ext uri="{BB962C8B-B14F-4D97-AF65-F5344CB8AC3E}">
        <p14:creationId xmlns:p14="http://schemas.microsoft.com/office/powerpoint/2010/main" val="22872885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57201" y="749912"/>
            <a:ext cx="7356815" cy="66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defRPr/>
            </a:pPr>
            <a:r>
              <a:rPr lang="en-GB" dirty="0" smtClean="0"/>
              <a:t>Rehearsing interview and feedback skills - plenary</a:t>
            </a:r>
          </a:p>
        </p:txBody>
      </p:sp>
      <p:pic>
        <p:nvPicPr>
          <p:cNvPr id="79876" name="Content Placeholder 2" descr="Image of an interviewer and interviewee"/>
          <p:cNvPicPr>
            <a:picLocks noGrp="1" noChangeAspect="1"/>
          </p:cNvPicPr>
          <p:nvPr>
            <p:ph idx="4294967295"/>
          </p:nvPr>
        </p:nvPicPr>
        <p:blipFill>
          <a:blip r:embed="rId3" cstate="print"/>
          <a:srcRect/>
          <a:stretch>
            <a:fillRect/>
          </a:stretch>
        </p:blipFill>
        <p:spPr>
          <a:xfrm>
            <a:off x="1547813" y="1844676"/>
            <a:ext cx="5906535" cy="3925546"/>
          </a:xfrm>
        </p:spPr>
      </p:pic>
      <p:sp>
        <p:nvSpPr>
          <p:cNvPr id="5" name="Slide Number Placeholder 5"/>
          <p:cNvSpPr txBox="1">
            <a:spLocks/>
          </p:cNvSpPr>
          <p:nvPr/>
        </p:nvSpPr>
        <p:spPr>
          <a:xfrm>
            <a:off x="6747216" y="63754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2D5018-2030-2046-84FC-87E41EA86E42}" type="slidenum">
              <a:rPr lang="en-US" smtClean="0"/>
              <a:pPr/>
              <a:t>99</a:t>
            </a:fld>
            <a:endParaRPr lang="en-US" dirty="0"/>
          </a:p>
        </p:txBody>
      </p:sp>
    </p:spTree>
    <p:extLst>
      <p:ext uri="{BB962C8B-B14F-4D97-AF65-F5344CB8AC3E}">
        <p14:creationId xmlns:p14="http://schemas.microsoft.com/office/powerpoint/2010/main" val="4159096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0924 Draft master slide pack NHS England RO Event - September">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Date xmlns="51367701-27c8-403e-a234-85855c5cd73e" xsi:nil="true"/>
    <SubjectArea xmlns="51367701-27c8-403e-a234-85855c5cd73e"/>
    <FOIClass xmlns="51367701-27c8-403e-a234-85855c5cd73e"/>
    <Classification xmlns="51367701-27c8-403e-a234-85855c5cd73e">Template</Classification>
    <Directorate xmlns="51367701-27c8-403e-a234-85855c5cd73e">Patients and Information</Directorate>
    <Dept xmlns="51367701-27c8-403e-a234-85855c5cd73e" xsi:nil="true"/>
    <NHSOutcomesFrameworkDomain xmlns="51367701-27c8-403e-a234-85855c5cd73e"/>
    <DocumentCategory xmlns="51367701-27c8-403e-a234-85855c5cd73e">Report</DocumentCategory>
    <TaxCatchAll xmlns="cccaf3ac-2de9-44d4-aa31-54302fceb5f7">
      <Value>2261</Value>
      <Value>2164</Value>
    </TaxCatchAll>
    <SecurityClassification xmlns="51367701-27c8-403e-a234-85855c5cd73e" xsi:nil="true"/>
    <Readership_x002f_Audience xmlns="51367701-27c8-403e-a234-85855c5cd73e">All Staff</Readership_x002f_Audience>
    <TaxKeywordTaxHTField xmlns="51367701-27c8-403e-a234-85855c5cd73e">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7856e9ed-4ffd-42b3-a2c4-c807c79d267a</TermId>
        </TermInfo>
        <TermInfo xmlns="http://schemas.microsoft.com/office/infopath/2007/PartnerControls">
          <TermName xmlns="http://schemas.microsoft.com/office/infopath/2007/PartnerControls">document templates</TermName>
          <TermId xmlns="http://schemas.microsoft.com/office/infopath/2007/PartnerControls">2b9db285-d743-4099-9eac-0f193ca0a61c</TermId>
        </TermInfo>
      </Terms>
    </TaxKeywordTaxHTField>
    <DocumentStatus xmlns="51367701-27c8-403e-a234-85855c5cd73e">Published</DocumentStatus>
    <DocumentVersion xmlns="51367701-27c8-403e-a234-85855c5cd73e">0.1</DocumentVersion>
    <DocumentAuthor xmlns="51367701-27c8-403e-a234-85855c5cd73e">
      <UserInfo>
        <DisplayName>Sally McMillan</DisplayName>
        <AccountId>9242</AccountId>
        <AccountType/>
      </UserInfo>
    </DocumentAuthor>
    <_dlc_DocId xmlns="cccaf3ac-2de9-44d4-aa31-54302fceb5f7">K57F673QWXRZ-1160-36</_dlc_DocId>
    <_dlc_DocIdUrl xmlns="cccaf3ac-2de9-44d4-aa31-54302fceb5f7">
      <Url>https://nhsengland.sharepoint.com/TeamCentre/VisionandValues/_layouts/15/DocIdRedir.aspx?ID=K57F673QWXRZ-1160-36</Url>
      <Description>K57F673QWXRZ-1160-36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Standard Document" ma:contentTypeID="0x0101009D2CD717CE7D2F4286D7A03A531D5A9C0200AE76E6465EBEB5438FF0151AFBA56FA9" ma:contentTypeVersion="31" ma:contentTypeDescription="Content Type for all the documents with a classification attached" ma:contentTypeScope="" ma:versionID="25526776fbf2186dd22c92ac8326af78">
  <xsd:schema xmlns:xsd="http://www.w3.org/2001/XMLSchema" xmlns:xs="http://www.w3.org/2001/XMLSchema" xmlns:p="http://schemas.microsoft.com/office/2006/metadata/properties" xmlns:ns2="51367701-27c8-403e-a234-85855c5cd73e" xmlns:ns4="cccaf3ac-2de9-44d4-aa31-54302fceb5f7" targetNamespace="http://schemas.microsoft.com/office/2006/metadata/properties" ma:root="true" ma:fieldsID="476e22bd7c352f00a065b4cee8516e33" ns2:_="" ns4:_="">
    <xsd:import namespace="51367701-27c8-403e-a234-85855c5cd73e"/>
    <xsd:import namespace="cccaf3ac-2de9-44d4-aa31-54302fceb5f7"/>
    <xsd:element name="properties">
      <xsd:complexType>
        <xsd:sequence>
          <xsd:element name="documentManagement">
            <xsd:complexType>
              <xsd:all>
                <xsd:element ref="ns2:DocumentAuthor"/>
                <xsd:element ref="ns2:Classification" minOccurs="0"/>
                <xsd:element ref="ns2:DocumentCategory" minOccurs="0"/>
                <xsd:element ref="ns2:ReviewDate" minOccurs="0"/>
                <xsd:element ref="ns2:DocumentStatus"/>
                <xsd:element ref="ns2:DocumentVersion"/>
                <xsd:element ref="ns2:Directorate" minOccurs="0"/>
                <xsd:element ref="ns2:Dept" minOccurs="0"/>
                <xsd:element ref="ns2:SecurityClassification" minOccurs="0"/>
                <xsd:element ref="ns2:FOIClass" minOccurs="0"/>
                <xsd:element ref="ns2:Readership_x002f_Audience" minOccurs="0"/>
                <xsd:element ref="ns2:SubjectArea" minOccurs="0"/>
                <xsd:element ref="ns2:NHSOutcomesFrameworkDomain" minOccurs="0"/>
                <xsd:element ref="ns2:TaxKeywordTaxHTField" minOccurs="0"/>
                <xsd:element ref="ns4:TaxCatchAll" minOccurs="0"/>
                <xsd:element ref="ns4:TaxCatchAllLabel"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DocumentAuthor" ma:index="1"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2" nillable="true" ma:displayName="Classification" ma:description="Classification of the document type" ma:format="Dropdown" ma:internalName="Classification">
      <xsd:simpleType>
        <xsd:restriction base="dms:Choice">
          <xsd:enumeration value="Guidance"/>
          <xsd:enumeration value="Statutory guidance"/>
          <xsd:enumeration value="Standard operating procedure"/>
          <xsd:enumeration value="Case study"/>
          <xsd:enumeration value="Report"/>
          <xsd:enumeration value="Template"/>
          <xsd:enumeration value="Form"/>
          <xsd:enumeration value="Audio / podcast"/>
          <xsd:enumeration value="Video / webcaste event"/>
          <xsd:enumeration value="Webinar"/>
          <xsd:enumeration value="Leaflet"/>
          <xsd:enumeration value="Toolkit"/>
          <xsd:enumeration value="Presentation"/>
          <xsd:enumeration value="Board paper"/>
          <xsd:enumeration value="Minutes"/>
          <xsd:enumeration value="Strategy"/>
          <xsd:enumeration value="Letter"/>
          <xsd:enumeration value="FAQs"/>
          <xsd:enumeration value="Lists / directory"/>
          <xsd:enumeration value="Leaflet"/>
          <xsd:enumeration value="Bulletin / newsletter"/>
        </xsd:restriction>
      </xsd:simpleType>
    </xsd:element>
    <xsd:element name="DocumentCategory" ma:index="5" nillable="true" ma:displayName="Document Category" ma:description="Types of documents available in the organisation" ma:format="Dropdown" ma:internalName="DocumentCategory">
      <xsd:simpleType>
        <xsd:restriction base="dms:Choice">
          <xsd:enumeration value="Report"/>
          <xsd:enumeration value="Protocol"/>
          <xsd:enumeration value="Plan"/>
          <xsd:enumeration value="Strategy"/>
          <xsd:enumeration value="Minutes"/>
          <xsd:enumeration value="Contract"/>
          <xsd:enumeration value="Budget"/>
          <xsd:enumeration value="Project"/>
        </xsd:restriction>
      </xsd:simpleType>
    </xsd:element>
    <xsd:element name="ReviewDate" ma:index="6" nillable="true" ma:displayName="Review Date" ma:format="DateOnly" ma:internalName="ReviewDate">
      <xsd:simpleType>
        <xsd:restriction base="dms:DateTime"/>
      </xsd:simpleType>
    </xsd:element>
    <xsd:element name="DocumentStatus" ma:index="7" ma:displayName="Document Status" ma:default="Pre-draft" ma:description="Status of Document e.g. Draft, Reviewed, Scheduled, Published, Final, Expired and Archived" ma:format="Dropdown" ma:internalName="DocumentStatus" ma:readOnly="false">
      <xsd:simpleType>
        <xsd:restriction base="dms:Choice">
          <xsd:enumeration value="Pre-draft"/>
          <xsd:enumeration value="Draft"/>
          <xsd:enumeration value="Reviewed"/>
          <xsd:enumeration value="Scheduled"/>
          <xsd:enumeration value="Published"/>
          <xsd:enumeration value="Final"/>
          <xsd:enumeration value="Expired"/>
          <xsd:enumeration value="Archived"/>
        </xsd:restriction>
      </xsd:simpleType>
    </xsd:element>
    <xsd:element name="DocumentVersion" ma:index="8" ma:displayName="Document Version" ma:default="0.1" ma:description="Version number of the current document" ma:internalName="DocumentVersion" ma:percentage="FALSE">
      <xsd:simpleType>
        <xsd:restriction base="dms:Number"/>
      </xsd:simpleType>
    </xsd:element>
    <xsd:element name="Directorate" ma:index="9" nillable="true" ma:displayName="Directorate" ma:description="List of all NHS England Directorates" ma:format="Dropdown" ma:internalName="Directorate" ma:readOnly="false">
      <xsd:simpleType>
        <xsd:restriction base="dms:Choice">
          <xsd:enumeration value="Policy"/>
          <xsd:enumeration value="Transformation &amp; Corporate Operations"/>
          <xsd:enumeration value="Patients and Information"/>
          <xsd:enumeration value="Operations"/>
          <xsd:enumeration value="Nursing"/>
          <xsd:enumeration value="Medical"/>
          <xsd:enumeration value="Human Resources"/>
          <xsd:enumeration value="Finance"/>
          <xsd:enumeration value="Commissioning Development"/>
          <xsd:enumeration value="CCG Submitted"/>
          <xsd:enumeration value="CSU Submitted"/>
          <xsd:enumeration value="None NHS England"/>
        </xsd:restriction>
      </xsd:simpleType>
    </xsd:element>
    <xsd:element name="Dept" ma:index="10" nillable="true" ma:displayName="Department/Team" ma:description="Select the originating directorate or department" ma:format="Dropdown" ma:internalName="Dept">
      <xsd:simpleType>
        <xsd:restriction base="dms:Choice">
          <xsd:enumeration value="Clinical Governance Support Unit"/>
          <xsd:enumeration value="Marketing &amp; Communications"/>
          <xsd:enumeration value="Education &amp; Training"/>
          <xsd:enumeration value="Estates"/>
          <xsd:enumeration value="Executive"/>
          <xsd:enumeration value="Facilities"/>
          <xsd:enumeration value="Finance"/>
          <xsd:enumeration value="Health &amp; Safety"/>
          <xsd:enumeration value="Health Records"/>
          <xsd:enumeration value="Human Resources"/>
          <xsd:enumeration value="IM&amp;T"/>
          <xsd:enumeration value="Procurement"/>
          <xsd:enumeration value="Security"/>
        </xsd:restriction>
      </xsd:simpleType>
    </xsd:element>
    <xsd:element name="SecurityClassification" ma:index="12" nillable="true" ma:displayName="Security Classification" ma:internalName="SecurityClassification">
      <xsd:simpleType>
        <xsd:restriction base="dms:Text">
          <xsd:maxLength value="255"/>
        </xsd:restriction>
      </xsd:simpleType>
    </xsd:element>
    <xsd:element name="FOIClass" ma:index="13" nillable="true" ma:displayName="FOI Class" ma:description="List of the seven FOI Classes" ma:internalName="FOIClass">
      <xsd:complexType>
        <xsd:complexContent>
          <xsd:extension base="dms:MultiChoice">
            <xsd:sequence>
              <xsd:element name="Value" maxOccurs="unbounded" minOccurs="0" nillable="true">
                <xsd:simpleType>
                  <xsd:restriction base="dms:Choice">
                    <xsd:enumeration value="Who we are and what we do"/>
                    <xsd:enumeration value="What we spend and how we spend it"/>
                    <xsd:enumeration value="What our priorities are and how we are doing"/>
                    <xsd:enumeration value="How we make decisions"/>
                    <xsd:enumeration value="Our policies and procedures"/>
                    <xsd:enumeration value="Lists and registers"/>
                    <xsd:enumeration value="The services we offer"/>
                    <xsd:enumeration value="No"/>
                    <xsd:enumeration value="Yes TBC"/>
                  </xsd:restriction>
                </xsd:simpleType>
              </xsd:element>
            </xsd:sequence>
          </xsd:extension>
        </xsd:complexContent>
      </xsd:complexType>
    </xsd:element>
    <xsd:element name="Readership_x002f_Audience" ma:index="14" nillable="true" ma:displayName="Suggested Readership/Audience" ma:default="All Staff" ma:description="Intended audience for the document" ma:format="Dropdown" ma:internalName="Readership_x002F_Audience" ma:readOnly="false">
      <xsd:simpleType>
        <xsd:restriction base="dms:Choice">
          <xsd:enumeration value="All Staff"/>
          <xsd:enumeration value="Consultants and Doctors"/>
          <xsd:enumeration value="Clinical staff"/>
          <xsd:enumeration value="Nursing staff"/>
          <xsd:enumeration value="Support staff"/>
          <xsd:enumeration value="External"/>
          <xsd:enumeration value="CCG Clinical Leaders"/>
          <xsd:enumeration value="CCG Chief Officers"/>
          <xsd:enumeration value="Other CCG members/staff"/>
          <xsd:enumeration value="CSU Managing Directors"/>
          <xsd:enumeration value="Care Trust CEs"/>
          <xsd:enumeration value="Foundation Trust CEs"/>
          <xsd:enumeration value="Medical Directors"/>
          <xsd:enumeration value="Directors of PH"/>
          <xsd:enumeration value="Directors of Nursing"/>
          <xsd:enumeration value="Local Authority CEs"/>
          <xsd:enumeration value="Directors of Adult social services"/>
          <xsd:enumeration value="Clinical reference groups"/>
          <xsd:enumeration value="Patients/public"/>
          <xsd:enumeration value="GPs"/>
          <xsd:enumeration value="Dentists"/>
          <xsd:enumeration value="Optometrists"/>
          <xsd:enumeration value="Nurses"/>
          <xsd:enumeration value="Allied health professionals"/>
          <xsd:enumeration value="NHS Trust Board Chairs"/>
          <xsd:enumeration value="NHS England Area Directors"/>
          <xsd:enumeration value="NHS England Regional Directors"/>
          <xsd:enumeration value="NHS Trust CEs"/>
          <xsd:enumeration value="All NHS England Employees"/>
          <xsd:enumeration value="Other"/>
        </xsd:restriction>
      </xsd:simpleType>
    </xsd:element>
    <xsd:element name="SubjectArea" ma:index="15" nillable="true" ma:displayName="Subject Area" ma:description="Which subjct area is the document relevant to" ma:internalName="SubjectArea">
      <xsd:complexType>
        <xsd:complexContent>
          <xsd:extension base="dms:MultiChoice">
            <xsd:sequence>
              <xsd:element name="Value" maxOccurs="unbounded" minOccurs="0" nillable="true">
                <xsd:simpleType>
                  <xsd:restriction base="dms:Choice">
                    <xsd:enumeration value="Developing CCGs"/>
                    <xsd:enumeration value="Leadership"/>
                    <xsd:enumeration value="Clinical Leadership"/>
                    <xsd:enumeration value="Specialised Commissioning"/>
                    <xsd:enumeration value="Primary Care Commissioning"/>
                    <xsd:enumeration value="Health and Justice Commissioning"/>
                    <xsd:enumeration value="Armed Forces and their Families Commissioning"/>
                    <xsd:enumeration value="Public Health Commissioning"/>
                    <xsd:enumeration value="Finance"/>
                    <xsd:enumeration value="Pricing and incentives"/>
                    <xsd:enumeration value="Choice, competition and procurement"/>
                    <xsd:enumeration value="Technology"/>
                    <xsd:enumeration value="Innovation"/>
                    <xsd:enumeration value="Information and Data"/>
                    <xsd:enumeration value="Public and patient involvement"/>
                    <xsd:enumeration value="Medicines and prescribing"/>
                    <xsd:enumeration value="Quality Improvement"/>
                    <xsd:enumeration value="Patient Safety"/>
                    <xsd:enumeration value="Screening and immunisation"/>
                    <xsd:enumeration value="Long term conditions"/>
                    <xsd:enumeration value="Maternity, children and young people"/>
                    <xsd:enumeration value="Integrated care"/>
                    <xsd:enumeration value="Emergency and Unplanned care"/>
                    <xsd:enumeration value="End Of Life care"/>
                    <xsd:enumeration value="Older People"/>
                    <xsd:enumeration value="Mental health"/>
                    <xsd:enumeration value="Planned care"/>
                    <xsd:enumeration value="Health inequalities"/>
                    <xsd:enumeration value="Governance / governance structures"/>
                    <xsd:enumeration value="Organisational development"/>
                  </xsd:restriction>
                </xsd:simpleType>
              </xsd:element>
            </xsd:sequence>
          </xsd:extension>
        </xsd:complexContent>
      </xsd:complexType>
    </xsd:element>
    <xsd:element name="NHSOutcomesFrameworkDomain" ma:index="16" nillable="true" ma:displayName="NHS Outcomes Framework Domain" ma:description="Which outcomes framework does the document relate to" ma:internalName="NHSOutcomesFrameworkDomain">
      <xsd:complexType>
        <xsd:complexContent>
          <xsd:extension base="dms:MultiChoice">
            <xsd:sequence>
              <xsd:element name="Value" maxOccurs="unbounded" minOccurs="0" nillable="true">
                <xsd:simpleType>
                  <xsd:restriction base="dms:Choice">
                    <xsd:enumeration value="1. Preventing people from dying prematurely"/>
                    <xsd:enumeration value="2. Enhancing quality of life for people with long term conditions"/>
                    <xsd:enumeration value="3. Helping people to recover from episodes of ill health or injury"/>
                    <xsd:enumeration value="4. Ensuring that people have a positive experience of care"/>
                    <xsd:enumeration value="5. Treating and caring for people in a safe environment and protecting them from avoidable harm"/>
                  </xsd:restriction>
                </xsd:simpleType>
              </xsd:element>
            </xsd:sequence>
          </xsd:extension>
        </xsd:complexContent>
      </xsd:complexType>
    </xsd:element>
    <xsd:element name="TaxKeywordTaxHTField" ma:index="19" ma:taxonomy="true" ma:internalName="TaxKeywordTaxHTField" ma:taxonomyFieldName="TaxKeyword" ma:displayName="Enterprise Keywords" ma:readOnly="false"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57bc44-36d8-4ce3-968d-20dac5a927c3}" ma:internalName="TaxCatchAll" ma:showField="CatchAllData"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0e57bc44-36d8-4ce3-968d-20dac5a927c3}" ma:internalName="TaxCatchAllLabel" ma:readOnly="true" ma:showField="CatchAllDataLabel"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BF014E-BC2A-4F56-A362-C51F5E7E119E}">
  <ds:schemaRefs>
    <ds:schemaRef ds:uri="http://schemas.microsoft.com/sharepoint/events"/>
  </ds:schemaRefs>
</ds:datastoreItem>
</file>

<file path=customXml/itemProps2.xml><?xml version="1.0" encoding="utf-8"?>
<ds:datastoreItem xmlns:ds="http://schemas.openxmlformats.org/officeDocument/2006/customXml" ds:itemID="{1F7B1965-9FC3-4B83-AE6E-2AD8B1F08072}">
  <ds:schemaRefs>
    <ds:schemaRef ds:uri="http://schemas.microsoft.com/sharepoint/v3/contenttype/forms"/>
  </ds:schemaRefs>
</ds:datastoreItem>
</file>

<file path=customXml/itemProps3.xml><?xml version="1.0" encoding="utf-8"?>
<ds:datastoreItem xmlns:ds="http://schemas.openxmlformats.org/officeDocument/2006/customXml" ds:itemID="{E4F5456D-4CA0-4C86-99E4-980090C793E9}">
  <ds:schemaRefs>
    <ds:schemaRef ds:uri="cccaf3ac-2de9-44d4-aa31-54302fceb5f7"/>
    <ds:schemaRef ds:uri="51367701-27c8-403e-a234-85855c5cd73e"/>
    <ds:schemaRef ds:uri="http://schemas.microsoft.com/office/2006/documentManagement/types"/>
    <ds:schemaRef ds:uri="http://www.w3.org/XML/1998/namespace"/>
    <ds:schemaRef ds:uri="http://purl.org/dc/dcmitype/"/>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s>
</ds:datastoreItem>
</file>

<file path=customXml/itemProps4.xml><?xml version="1.0" encoding="utf-8"?>
<ds:datastoreItem xmlns:ds="http://schemas.openxmlformats.org/officeDocument/2006/customXml" ds:itemID="{A6173379-5758-4E4F-8898-F014E62A7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20150924 Draft master slide pack NHS England RO Event - September</Template>
  <TotalTime>2333</TotalTime>
  <Words>17147</Words>
  <Application>Microsoft Office PowerPoint</Application>
  <PresentationFormat>On-screen Show (4:3)</PresentationFormat>
  <Paragraphs>2086</Paragraphs>
  <Slides>159</Slides>
  <Notes>149</Notes>
  <HiddenSlides>0</HiddenSlides>
  <MMClips>0</MMClips>
  <ScaleCrop>false</ScaleCrop>
  <HeadingPairs>
    <vt:vector size="4" baseType="variant">
      <vt:variant>
        <vt:lpstr>Theme</vt:lpstr>
      </vt:variant>
      <vt:variant>
        <vt:i4>1</vt:i4>
      </vt:variant>
      <vt:variant>
        <vt:lpstr>Slide Titles</vt:lpstr>
      </vt:variant>
      <vt:variant>
        <vt:i4>159</vt:i4>
      </vt:variant>
    </vt:vector>
  </HeadingPairs>
  <TitlesOfParts>
    <vt:vector size="160" baseType="lpstr">
      <vt:lpstr>20150924 Draft master slide pack NHS England RO Event - September</vt:lpstr>
      <vt:lpstr>Appraiser Training  Welcome to day one</vt:lpstr>
      <vt:lpstr>Housekeeping</vt:lpstr>
      <vt:lpstr>Ground rules</vt:lpstr>
      <vt:lpstr>Who are you and why are you here?</vt:lpstr>
      <vt:lpstr>Aims and objectives</vt:lpstr>
      <vt:lpstr>Definitions</vt:lpstr>
      <vt:lpstr>Appraisal and performance review – how do they differ?</vt:lpstr>
      <vt:lpstr>The purposes of medical appraisal</vt:lpstr>
      <vt:lpstr>The purposes of medical appraisal (continued)</vt:lpstr>
      <vt:lpstr>Key roles of appraisal</vt:lpstr>
      <vt:lpstr>Key roles of appraisal (continued)</vt:lpstr>
      <vt:lpstr>What do appraisers do?</vt:lpstr>
      <vt:lpstr>Qualities of a good appraiser</vt:lpstr>
      <vt:lpstr>Supporting and challenging</vt:lpstr>
      <vt:lpstr>‘Competency framework for medical appraisers’ </vt:lpstr>
      <vt:lpstr>Important terms used</vt:lpstr>
      <vt:lpstr>Reflection</vt:lpstr>
      <vt:lpstr>Questions to prompt reflection</vt:lpstr>
      <vt:lpstr>Reflection by proxy</vt:lpstr>
      <vt:lpstr>What might you need to develop?</vt:lpstr>
      <vt:lpstr>What may need practice?</vt:lpstr>
      <vt:lpstr>The purpose of revalidation </vt:lpstr>
      <vt:lpstr> What do doctors fear from revalidation?</vt:lpstr>
      <vt:lpstr>Who does what in medical appraisal for revalidation?</vt:lpstr>
      <vt:lpstr> The responsible officer recommendation</vt:lpstr>
      <vt:lpstr> The role of the responsible officer</vt:lpstr>
      <vt:lpstr>Identifying issues</vt:lpstr>
      <vt:lpstr>Medical appraisal: the process</vt:lpstr>
      <vt:lpstr>Medical Appraisal Guide  and MAG Model Appraisal Form</vt:lpstr>
      <vt:lpstr>The MAG Model Appraisal Form</vt:lpstr>
      <vt:lpstr>The 4 GMC domains - GMP</vt:lpstr>
      <vt:lpstr>Good Medical Practice:  Four domains</vt:lpstr>
      <vt:lpstr>Each domain is underpinned by attributes</vt:lpstr>
      <vt:lpstr>Domains (continued)</vt:lpstr>
      <vt:lpstr>Domains (continued)</vt:lpstr>
      <vt:lpstr> Declarations before the appraisal discussion</vt:lpstr>
      <vt:lpstr> Just before coffee – 2 key messages </vt:lpstr>
      <vt:lpstr>The appraisal balance</vt:lpstr>
      <vt:lpstr>Key message 2</vt:lpstr>
      <vt:lpstr>Tea/coffee</vt:lpstr>
      <vt:lpstr>General overview of appraisal supporting information</vt:lpstr>
      <vt:lpstr>Supporting information</vt:lpstr>
      <vt:lpstr> Levels of supporting information</vt:lpstr>
      <vt:lpstr>GMC requirements for supporting information for revalidation</vt:lpstr>
      <vt:lpstr> GMC supporting information principles</vt:lpstr>
      <vt:lpstr>GMC supporting information requirements</vt:lpstr>
      <vt:lpstr>What concerns might you have about evidence?</vt:lpstr>
      <vt:lpstr> Whole scope of work – for every medical role you have, please consider…</vt:lpstr>
      <vt:lpstr>Supporting information quality</vt:lpstr>
      <vt:lpstr>Good quality supporting information and documentation - small group work</vt:lpstr>
      <vt:lpstr>Continuing professional development (CPD)</vt:lpstr>
      <vt:lpstr>Continuing professional development (CPD) (continued)</vt:lpstr>
      <vt:lpstr>Continuing professional development (CPD) (continued)</vt:lpstr>
      <vt:lpstr>‘Mandatory training’ as part of CPD</vt:lpstr>
      <vt:lpstr>Last year’s PDP</vt:lpstr>
      <vt:lpstr>Think about the impact… …of what you learn on what you do</vt:lpstr>
      <vt:lpstr>Quality improvement activity (QIA)</vt:lpstr>
      <vt:lpstr>Quality improvement activity (QIA) (continued)</vt:lpstr>
      <vt:lpstr>Quality improvement activity (QIA) (continued)</vt:lpstr>
      <vt:lpstr>Significant events</vt:lpstr>
      <vt:lpstr>Significant events (continued)</vt:lpstr>
      <vt:lpstr>Colleague and patient feedback</vt:lpstr>
      <vt:lpstr>Colleague and patient feedback (continued)</vt:lpstr>
      <vt:lpstr>Feedback – documentation in summary</vt:lpstr>
      <vt:lpstr>Review of complaints and compliments</vt:lpstr>
      <vt:lpstr>Review of complaints and compliments (continued)</vt:lpstr>
      <vt:lpstr>Probity statement</vt:lpstr>
      <vt:lpstr>Health statement</vt:lpstr>
      <vt:lpstr>Patient safety</vt:lpstr>
      <vt:lpstr>Supporting information scenarios</vt:lpstr>
      <vt:lpstr>Outputs of appraisal</vt:lpstr>
      <vt:lpstr>Outputs of appraisal (continued)</vt:lpstr>
      <vt:lpstr>Outputs of appraisal: statements one and two</vt:lpstr>
      <vt:lpstr>Outputs of appraisal: statements three and four</vt:lpstr>
      <vt:lpstr> Outputs of appraisal: statement five</vt:lpstr>
      <vt:lpstr>Outputs of appraisal: additional information for the RO</vt:lpstr>
      <vt:lpstr>Confirmation of understanding of GMP obligations</vt:lpstr>
      <vt:lpstr>Confirmation of understanding of GMP obligations (continued)</vt:lpstr>
      <vt:lpstr> Enjoy your lunch </vt:lpstr>
      <vt:lpstr>Providing a professional appraisal </vt:lpstr>
      <vt:lpstr>Your preparation before the appraisal</vt:lpstr>
      <vt:lpstr> Duties of a doctor </vt:lpstr>
      <vt:lpstr>Demonstrating an introduction</vt:lpstr>
      <vt:lpstr>The introduction</vt:lpstr>
      <vt:lpstr>The discussion </vt:lpstr>
      <vt:lpstr>Your role with concerns</vt:lpstr>
      <vt:lpstr>Suspending the appraisal</vt:lpstr>
      <vt:lpstr>What communication skills might you use at the appraisal?</vt:lpstr>
      <vt:lpstr>Challenge – TrUST model</vt:lpstr>
      <vt:lpstr>PowerPoint Presentation</vt:lpstr>
      <vt:lpstr>Are they listening?</vt:lpstr>
      <vt:lpstr>Questioning skills</vt:lpstr>
      <vt:lpstr>Questions, questions…</vt:lpstr>
      <vt:lpstr>Giving and receiving feedback</vt:lpstr>
      <vt:lpstr>Pendleton’s rules’ of feedback</vt:lpstr>
      <vt:lpstr>Feedback summary</vt:lpstr>
      <vt:lpstr>Tea/coffee</vt:lpstr>
      <vt:lpstr>Rehearsing feedback skills</vt:lpstr>
      <vt:lpstr>Rehearsing interview and feedback skills - plenary</vt:lpstr>
      <vt:lpstr>PowerPoint Presentation</vt:lpstr>
      <vt:lpstr>Questions and answers</vt:lpstr>
      <vt:lpstr>Have a good evening</vt:lpstr>
      <vt:lpstr>Appraiser training  Welcome to day two</vt:lpstr>
      <vt:lpstr>Reflections on day one</vt:lpstr>
      <vt:lpstr>Plan for the day</vt:lpstr>
      <vt:lpstr>Preparation for the appraisal</vt:lpstr>
      <vt:lpstr>Preparation</vt:lpstr>
      <vt:lpstr>2 weeks before the appraisal meeting</vt:lpstr>
      <vt:lpstr>2 weeks before the appraisal meeting (continued)</vt:lpstr>
      <vt:lpstr>Preparatory notes</vt:lpstr>
      <vt:lpstr>At the end of the appraisal meeting</vt:lpstr>
      <vt:lpstr>At the end of the appraisal meeting (continued)</vt:lpstr>
      <vt:lpstr>Outputs </vt:lpstr>
      <vt:lpstr>Why bother with a good summary of appraisal?</vt:lpstr>
      <vt:lpstr>Writing the appraisal summary</vt:lpstr>
      <vt:lpstr>Appraiser statements</vt:lpstr>
      <vt:lpstr>Appraiser statements (continued)</vt:lpstr>
      <vt:lpstr>Appraiser statements</vt:lpstr>
      <vt:lpstr>Audit tools for reviewing outputs</vt:lpstr>
      <vt:lpstr>PROGRESS and EXCELLENCE QA tools</vt:lpstr>
      <vt:lpstr>Summary of appraisal task</vt:lpstr>
      <vt:lpstr> There’s no such thing as…</vt:lpstr>
      <vt:lpstr>Introduction to Annex J - routine appraiser assurance </vt:lpstr>
      <vt:lpstr>Appraiser workshops - for calibration and benchmarking</vt:lpstr>
      <vt:lpstr>Sharing of information</vt:lpstr>
      <vt:lpstr>Information governance</vt:lpstr>
      <vt:lpstr>Conducting an appraisal </vt:lpstr>
      <vt:lpstr>Rehearsing appraiser skills in trios</vt:lpstr>
      <vt:lpstr>Tea/coffee</vt:lpstr>
      <vt:lpstr>Conducting an appraisal  - part 2</vt:lpstr>
      <vt:lpstr>Lunch</vt:lpstr>
      <vt:lpstr>Conducting an appraisal  - part 3</vt:lpstr>
      <vt:lpstr>Conducting an appraisal exercise</vt:lpstr>
      <vt:lpstr>   Looking at the personal development plan (PDP)</vt:lpstr>
      <vt:lpstr>Why bother with a good PDP?</vt:lpstr>
      <vt:lpstr>The PDP – hitting the target</vt:lpstr>
      <vt:lpstr>What does the PDP look like?</vt:lpstr>
      <vt:lpstr>SMART(IES) objectives</vt:lpstr>
      <vt:lpstr>The PDP – personal development plan</vt:lpstr>
      <vt:lpstr>Making the PDP specific to the doctor</vt:lpstr>
      <vt:lpstr>PDP task</vt:lpstr>
      <vt:lpstr> Tea/coffee</vt:lpstr>
      <vt:lpstr> Preparing for difficult medical appraisals</vt:lpstr>
      <vt:lpstr>Appraiser concerns</vt:lpstr>
      <vt:lpstr>What doctor problems could      make an appraisal difficult?</vt:lpstr>
      <vt:lpstr> Preparation: time to postpone         the appraisal?</vt:lpstr>
      <vt:lpstr> Attitude – don’t take it personally!</vt:lpstr>
      <vt:lpstr>The performance triangle</vt:lpstr>
      <vt:lpstr>Special cases</vt:lpstr>
      <vt:lpstr> Summary – reality is complex</vt:lpstr>
      <vt:lpstr> What potential pitfalls do you recognise for yourself as an appraiser?</vt:lpstr>
      <vt:lpstr> Being self-aware</vt:lpstr>
      <vt:lpstr> Before each appraisal</vt:lpstr>
      <vt:lpstr>Handling unexpected serious concerns arising during the appraisal discussion</vt:lpstr>
      <vt:lpstr>Handling unexpected serious concerns arising during the appraisal discussion (continued)</vt:lpstr>
      <vt:lpstr> Local processes and specialty specific issues</vt:lpstr>
      <vt:lpstr> Questions and answers</vt:lpstr>
      <vt:lpstr> Evaluation forms</vt:lpstr>
      <vt:lpstr>THANK YOU</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Appraiser Training Welcome to day one</dc:title>
  <dc:subject>General</dc:subject>
  <dc:creator>Amanda Worsfold</dc:creator>
  <cp:keywords>powerpoint template; document templates</cp:keywords>
  <cp:lastModifiedBy>Joanne Boshell</cp:lastModifiedBy>
  <cp:revision>95</cp:revision>
  <cp:lastPrinted>2014-05-27T15:15:21Z</cp:lastPrinted>
  <dcterms:created xsi:type="dcterms:W3CDTF">2015-08-13T11:38:49Z</dcterms:created>
  <dcterms:modified xsi:type="dcterms:W3CDTF">2016-03-03T15:56:46Z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0x0101009D2CD717CE7D2F4286D7A03A531D5A9C0200AE76E6465EBEB5438FF0151AFBA56FA9</vt:lpwstr>
  </property>
  <property fmtid="{D5CDD505-2E9C-101B-9397-08002B2CF9AE}" pid="3" name="_dlc_DocIdItemGuid">
    <vt:lpwstr>5948945a-7ab1-4c40-902d-79c10ca8047f</vt:lpwstr>
  </property>
  <property fmtid="{D5CDD505-2E9C-101B-9397-08002B2CF9AE}" pid="4" name="TaxKeyword">
    <vt:lpwstr>2164;#powerpoint template|7856e9ed-4ffd-42b3-a2c4-c807c79d267a;#2261;#document templates|2b9db285-d743-4099-9eac-0f193ca0a61c</vt:lpwstr>
  </property>
</Properties>
</file>