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23"/>
  </p:notesMasterIdLst>
  <p:sldIdLst>
    <p:sldId id="256" r:id="rId6"/>
    <p:sldId id="414" r:id="rId7"/>
    <p:sldId id="257" r:id="rId8"/>
    <p:sldId id="405" r:id="rId9"/>
    <p:sldId id="415" r:id="rId10"/>
    <p:sldId id="407" r:id="rId11"/>
    <p:sldId id="406" r:id="rId12"/>
    <p:sldId id="416" r:id="rId13"/>
    <p:sldId id="408" r:id="rId14"/>
    <p:sldId id="411" r:id="rId15"/>
    <p:sldId id="417" r:id="rId16"/>
    <p:sldId id="410" r:id="rId17"/>
    <p:sldId id="412" r:id="rId18"/>
    <p:sldId id="418" r:id="rId19"/>
    <p:sldId id="409" r:id="rId20"/>
    <p:sldId id="413" r:id="rId21"/>
    <p:sldId id="40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41" autoAdjust="0"/>
  </p:normalViewPr>
  <p:slideViewPr>
    <p:cSldViewPr snapToGrid="0" snapToObjects="1" showGuides="1">
      <p:cViewPr>
        <p:scale>
          <a:sx n="66" d="100"/>
          <a:sy n="66" d="100"/>
        </p:scale>
        <p:origin x="-666" y="-180"/>
      </p:cViewPr>
      <p:guideLst>
        <p:guide orient="horz" pos="2160"/>
        <p:guide orient="horz" pos="232"/>
        <p:guide orient="horz" pos="4088"/>
        <p:guide pos="4637"/>
        <p:guide pos="226"/>
        <p:guide pos="5534"/>
        <p:guide pos="470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B31CC-ACDF-4992-8942-2399B4124EF8}" type="datetimeFigureOut">
              <a:rPr lang="en-GB" smtClean="0"/>
              <a:pPr/>
              <a:t>04/06/2014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3B49BE-1BCC-4EBA-A172-DFC96FF8EAFE}" type="slidenum">
              <a:rPr lang="en-GB" smtClean="0"/>
              <a:pPr/>
              <a:t>‹#›</a:t>
            </a:fld>
            <a:endParaRPr lang="en-GB"/>
          </a:p>
        </p:txBody>
      </p:sp>
    </p:spTree>
    <p:extLst>
      <p:ext uri="{BB962C8B-B14F-4D97-AF65-F5344CB8AC3E}">
        <p14:creationId xmlns:p14="http://schemas.microsoft.com/office/powerpoint/2010/main" val="339912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5" descr="J:\NHS CB\Communication\Branding\Templates\Template photos\Patient.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358775" y="3199890"/>
            <a:ext cx="1310682" cy="1587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J:\NHS CB\Communication\Branding\Templates\Template photos\Mother and baby.JPG"/>
          <p:cNvPicPr>
            <a:picLocks noChangeAspect="1" noChangeArrowheads="1"/>
          </p:cNvPicPr>
          <p:nvPr userDrawn="1"/>
        </p:nvPicPr>
        <p:blipFill rotWithShape="1">
          <a:blip r:embed="rId3" cstate="screen">
            <a:extLst>
              <a:ext uri="{28A0092B-C50C-407E-A947-70E740481C1C}">
                <a14:useLocalDpi xmlns:a14="http://schemas.microsoft.com/office/drawing/2010/main"/>
              </a:ext>
            </a:extLst>
          </a:blip>
          <a:srcRect/>
          <a:stretch/>
        </p:blipFill>
        <p:spPr bwMode="auto">
          <a:xfrm>
            <a:off x="6048376" y="4902101"/>
            <a:ext cx="1314000" cy="1587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J:\NHS CB\Communication\Branding\Templates\Template photos\Young child with eye patch.JPG"/>
          <p:cNvPicPr>
            <a:picLocks noChangeAspect="1" noChangeArrowheads="1"/>
          </p:cNvPicPr>
          <p:nvPr userDrawn="1"/>
        </p:nvPicPr>
        <p:blipFill rotWithShape="1">
          <a:blip r:embed="rId4" cstate="screen">
            <a:extLst>
              <a:ext uri="{28A0092B-C50C-407E-A947-70E740481C1C}">
                <a14:useLocalDpi xmlns:a14="http://schemas.microsoft.com/office/drawing/2010/main"/>
              </a:ext>
            </a:extLst>
          </a:blip>
          <a:srcRect/>
          <a:stretch/>
        </p:blipFill>
        <p:spPr bwMode="auto">
          <a:xfrm>
            <a:off x="7470774" y="3198049"/>
            <a:ext cx="1314000" cy="15876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J:\NHS CB\Communication\Branding\Templates\Template photos\Smiling GP.JPG"/>
          <p:cNvPicPr>
            <a:picLocks noChangeAspect="1" noChangeArrowheads="1"/>
          </p:cNvPicPr>
          <p:nvPr userDrawn="1"/>
        </p:nvPicPr>
        <p:blipFill rotWithShape="1">
          <a:blip r:embed="rId5" cstate="screen">
            <a:extLst>
              <a:ext uri="{28A0092B-C50C-407E-A947-70E740481C1C}">
                <a14:useLocalDpi xmlns:a14="http://schemas.microsoft.com/office/drawing/2010/main"/>
              </a:ext>
            </a:extLst>
          </a:blip>
          <a:srcRect/>
          <a:stretch/>
        </p:blipFill>
        <p:spPr bwMode="auto">
          <a:xfrm>
            <a:off x="3203576" y="3198049"/>
            <a:ext cx="2735199" cy="1587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a:xfrm>
            <a:off x="7895615" y="6678000"/>
            <a:ext cx="900000" cy="180000"/>
          </a:xfrm>
        </p:spPr>
        <p:txBody>
          <a:bodyPr/>
          <a:lstStyle/>
          <a:p>
            <a:fld id="{3720D1DA-686E-4789-94AC-8C62C23B938B}" type="datetime1">
              <a:rPr lang="en-GB" noProof="0" smtClean="0"/>
              <a:t>04/06/2014</a:t>
            </a:fld>
            <a:endParaRPr lang="en-GB" noProof="0"/>
          </a:p>
        </p:txBody>
      </p:sp>
      <p:sp>
        <p:nvSpPr>
          <p:cNvPr id="5" name="Footer Placeholder 4"/>
          <p:cNvSpPr>
            <a:spLocks noGrp="1"/>
          </p:cNvSpPr>
          <p:nvPr>
            <p:ph type="ftr" sz="quarter" idx="11"/>
          </p:nvPr>
        </p:nvSpPr>
        <p:spPr>
          <a:xfrm>
            <a:off x="655199" y="6678000"/>
            <a:ext cx="7240415" cy="180000"/>
          </a:xfrm>
        </p:spPr>
        <p:txBody>
          <a:bodyPr/>
          <a:lstStyle>
            <a:lvl1pPr>
              <a:defRPr>
                <a:solidFill>
                  <a:schemeClr val="bg1"/>
                </a:solidFill>
              </a:defRPr>
            </a:lvl1pPr>
          </a:lstStyle>
          <a:p>
            <a:r>
              <a:rPr lang="en-GB" noProof="0" smtClean="0"/>
              <a:t>NHS | Ahead of the Curve 4 June 2014</a:t>
            </a:r>
            <a:endParaRPr lang="en-GB" noProof="0"/>
          </a:p>
        </p:txBody>
      </p:sp>
      <p:sp>
        <p:nvSpPr>
          <p:cNvPr id="6" name="Slide Number Placeholder 5"/>
          <p:cNvSpPr>
            <a:spLocks noGrp="1"/>
          </p:cNvSpPr>
          <p:nvPr>
            <p:ph type="sldNum" sz="quarter" idx="12"/>
          </p:nvPr>
        </p:nvSpPr>
        <p:spPr>
          <a:xfrm>
            <a:off x="237600" y="6678000"/>
            <a:ext cx="301175" cy="180000"/>
          </a:xfrm>
        </p:spPr>
        <p:txBody>
          <a:bodyPr/>
          <a:lstStyle>
            <a:lvl1pPr>
              <a:defRPr>
                <a:solidFill>
                  <a:schemeClr val="bg1"/>
                </a:solidFill>
              </a:defRPr>
            </a:lvl1pPr>
          </a:lstStyle>
          <a:p>
            <a:fld id="{23134A5E-8B9A-4F1B-8A1C-D54727A06F98}" type="slidenum">
              <a:rPr lang="en-GB" noProof="0" smtClean="0"/>
              <a:pPr/>
              <a:t>‹#›</a:t>
            </a:fld>
            <a:endParaRPr lang="en-GB" noProof="0"/>
          </a:p>
        </p:txBody>
      </p:sp>
      <p:sp>
        <p:nvSpPr>
          <p:cNvPr id="2" name="Title 1"/>
          <p:cNvSpPr>
            <a:spLocks noGrp="1"/>
          </p:cNvSpPr>
          <p:nvPr>
            <p:ph type="ctrTitle"/>
          </p:nvPr>
        </p:nvSpPr>
        <p:spPr>
          <a:xfrm>
            <a:off x="358775" y="1494000"/>
            <a:ext cx="5580000" cy="1587600"/>
          </a:xfrm>
        </p:spPr>
        <p:txBody>
          <a:bodyPr lIns="108000" tIns="72000"/>
          <a:lstStyle>
            <a:lvl1pPr>
              <a:lnSpc>
                <a:spcPts val="4800"/>
              </a:lnSpc>
              <a:defRPr sz="4000"/>
            </a:lvl1pPr>
          </a:lstStyle>
          <a:p>
            <a:r>
              <a:rPr lang="en-US" noProof="0" smtClean="0"/>
              <a:t>Click to edit Master title style</a:t>
            </a:r>
            <a:endParaRPr lang="en-GB" noProof="0"/>
          </a:p>
        </p:txBody>
      </p:sp>
      <p:sp>
        <p:nvSpPr>
          <p:cNvPr id="3" name="Subtitle 2"/>
          <p:cNvSpPr>
            <a:spLocks noGrp="1"/>
          </p:cNvSpPr>
          <p:nvPr>
            <p:ph type="subTitle" idx="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7" name="Rectangle 6"/>
          <p:cNvSpPr/>
          <p:nvPr userDrawn="1"/>
        </p:nvSpPr>
        <p:spPr>
          <a:xfrm>
            <a:off x="7470775" y="1494000"/>
            <a:ext cx="13140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sp>
        <p:nvSpPr>
          <p:cNvPr id="8" name="Rectangle 7"/>
          <p:cNvSpPr/>
          <p:nvPr userDrawn="1"/>
        </p:nvSpPr>
        <p:spPr>
          <a:xfrm>
            <a:off x="6048375" y="3198049"/>
            <a:ext cx="1314000" cy="15894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sp>
        <p:nvSpPr>
          <p:cNvPr id="10" name="Rectangle 9"/>
          <p:cNvSpPr/>
          <p:nvPr userDrawn="1"/>
        </p:nvSpPr>
        <p:spPr>
          <a:xfrm>
            <a:off x="3203575" y="4902100"/>
            <a:ext cx="1314000" cy="1587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pic>
        <p:nvPicPr>
          <p:cNvPr id="16" name="Picture 15" descr="NHS_Constitution_RGB.gif"/>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715919" y="5427700"/>
            <a:ext cx="1106952" cy="1062000"/>
          </a:xfrm>
          <a:prstGeom prst="rect">
            <a:avLst/>
          </a:prstGeom>
        </p:spPr>
      </p:pic>
      <p:sp>
        <p:nvSpPr>
          <p:cNvPr id="18" name="Rectangle 17"/>
          <p:cNvSpPr/>
          <p:nvPr userDrawn="1"/>
        </p:nvSpPr>
        <p:spPr>
          <a:xfrm>
            <a:off x="358775" y="4902100"/>
            <a:ext cx="27364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0" name="Text Placeholder 19"/>
          <p:cNvSpPr>
            <a:spLocks noGrp="1"/>
          </p:cNvSpPr>
          <p:nvPr>
            <p:ph type="body" sz="quarter" idx="13" hasCustomPrompt="1"/>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GB" noProof="0" dirty="0" smtClean="0"/>
              <a:t>Click to add organisation / date</a:t>
            </a:r>
            <a:endParaRPr lang="en-GB"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2050" name="Picture 2" descr="J:\NHS CB\Communication\Branding\Templates\Template photos\Happy nurse.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3206347" y="4902100"/>
            <a:ext cx="1314000" cy="158575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J:\NHS CB\Communication\Branding\Templates\Template photos\Patient &amp; bandaged arm.JPG"/>
          <p:cNvPicPr>
            <a:picLocks noChangeAspect="1" noChangeArrowheads="1"/>
          </p:cNvPicPr>
          <p:nvPr userDrawn="1"/>
        </p:nvPicPr>
        <p:blipFill rotWithShape="1">
          <a:blip r:embed="rId3" cstate="screen">
            <a:extLst>
              <a:ext uri="{28A0092B-C50C-407E-A947-70E740481C1C}">
                <a14:useLocalDpi xmlns:a14="http://schemas.microsoft.com/office/drawing/2010/main"/>
              </a:ext>
            </a:extLst>
          </a:blip>
          <a:srcRect/>
          <a:stretch/>
        </p:blipFill>
        <p:spPr bwMode="auto">
          <a:xfrm>
            <a:off x="6047237" y="4900259"/>
            <a:ext cx="1314000" cy="1587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J:\NHS CB\Communication\Branding\Templates\Template photos\Smiling elderly lady.JPG"/>
          <p:cNvPicPr>
            <a:picLocks noChangeAspect="1" noChangeArrowheads="1"/>
          </p:cNvPicPr>
          <p:nvPr userDrawn="1"/>
        </p:nvPicPr>
        <p:blipFill rotWithShape="1">
          <a:blip r:embed="rId4" cstate="screen">
            <a:extLst>
              <a:ext uri="{28A0092B-C50C-407E-A947-70E740481C1C}">
                <a14:useLocalDpi xmlns:a14="http://schemas.microsoft.com/office/drawing/2010/main"/>
              </a:ext>
            </a:extLst>
          </a:blip>
          <a:srcRect/>
          <a:stretch/>
        </p:blipFill>
        <p:spPr bwMode="auto">
          <a:xfrm>
            <a:off x="7481615" y="3205038"/>
            <a:ext cx="1303160" cy="1587600"/>
          </a:xfrm>
          <a:prstGeom prst="rect">
            <a:avLst/>
          </a:prstGeom>
          <a:noFill/>
          <a:extLst>
            <a:ext uri="{909E8E84-426E-40DD-AFC4-6F175D3DCCD1}">
              <a14:hiddenFill xmlns:a14="http://schemas.microsoft.com/office/drawing/2010/main">
                <a:solidFill>
                  <a:srgbClr val="FFFFFF"/>
                </a:solidFill>
              </a14:hiddenFill>
            </a:ext>
          </a:extLst>
        </p:spPr>
      </p:pic>
      <p:sp>
        <p:nvSpPr>
          <p:cNvPr id="7" name="Date Placeholder 3"/>
          <p:cNvSpPr>
            <a:spLocks noGrp="1"/>
          </p:cNvSpPr>
          <p:nvPr>
            <p:ph type="dt" sz="half" idx="10"/>
          </p:nvPr>
        </p:nvSpPr>
        <p:spPr>
          <a:xfrm>
            <a:off x="7895615" y="6678000"/>
            <a:ext cx="900000" cy="180000"/>
          </a:xfrm>
        </p:spPr>
        <p:txBody>
          <a:bodyPr/>
          <a:lstStyle/>
          <a:p>
            <a:fld id="{3EF856C4-EAAA-4676-9F72-A930BF03D5A6}" type="datetime1">
              <a:rPr lang="en-GB" noProof="0" smtClean="0"/>
              <a:t>04/06/2014</a:t>
            </a:fld>
            <a:endParaRPr lang="en-GB" noProof="0"/>
          </a:p>
        </p:txBody>
      </p:sp>
      <p:sp>
        <p:nvSpPr>
          <p:cNvPr id="8" name="Footer Placeholder 4"/>
          <p:cNvSpPr>
            <a:spLocks noGrp="1"/>
          </p:cNvSpPr>
          <p:nvPr>
            <p:ph type="ftr" sz="quarter" idx="11"/>
          </p:nvPr>
        </p:nvSpPr>
        <p:spPr>
          <a:xfrm>
            <a:off x="655199" y="6678000"/>
            <a:ext cx="7240415" cy="180000"/>
          </a:xfrm>
        </p:spPr>
        <p:txBody>
          <a:bodyPr/>
          <a:lstStyle>
            <a:lvl1pPr>
              <a:defRPr>
                <a:solidFill>
                  <a:schemeClr val="bg1"/>
                </a:solidFill>
              </a:defRPr>
            </a:lvl1pPr>
          </a:lstStyle>
          <a:p>
            <a:r>
              <a:rPr lang="en-GB" noProof="0" smtClean="0"/>
              <a:t>NHS | Ahead of the Curve 4 June 2014</a:t>
            </a:r>
            <a:endParaRPr lang="en-GB" noProof="0"/>
          </a:p>
        </p:txBody>
      </p:sp>
      <p:sp>
        <p:nvSpPr>
          <p:cNvPr id="9" name="Slide Number Placeholder 5"/>
          <p:cNvSpPr>
            <a:spLocks noGrp="1"/>
          </p:cNvSpPr>
          <p:nvPr>
            <p:ph type="sldNum" sz="quarter" idx="12"/>
          </p:nvPr>
        </p:nvSpPr>
        <p:spPr>
          <a:xfrm>
            <a:off x="237600" y="6678000"/>
            <a:ext cx="301175" cy="180000"/>
          </a:xfrm>
        </p:spPr>
        <p:txBody>
          <a:bodyPr/>
          <a:lstStyle>
            <a:lvl1pPr>
              <a:defRPr>
                <a:solidFill>
                  <a:schemeClr val="bg1"/>
                </a:solidFill>
              </a:defRPr>
            </a:lvl1pPr>
          </a:lstStyle>
          <a:p>
            <a:fld id="{23134A5E-8B9A-4F1B-8A1C-D54727A06F98}" type="slidenum">
              <a:rPr lang="en-GB" noProof="0" smtClean="0"/>
              <a:pPr/>
              <a:t>‹#›</a:t>
            </a:fld>
            <a:endParaRPr lang="en-GB" noProof="0"/>
          </a:p>
        </p:txBody>
      </p:sp>
      <p:sp>
        <p:nvSpPr>
          <p:cNvPr id="10" name="Title 1"/>
          <p:cNvSpPr>
            <a:spLocks noGrp="1"/>
          </p:cNvSpPr>
          <p:nvPr>
            <p:ph type="ctrTitle" hasCustomPrompt="1"/>
          </p:nvPr>
        </p:nvSpPr>
        <p:spPr>
          <a:xfrm>
            <a:off x="358774" y="1493999"/>
            <a:ext cx="7002463" cy="3293491"/>
          </a:xfrm>
        </p:spPr>
        <p:txBody>
          <a:bodyPr lIns="108000" tIns="72000"/>
          <a:lstStyle>
            <a:lvl1pPr>
              <a:lnSpc>
                <a:spcPts val="4800"/>
              </a:lnSpc>
              <a:defRPr sz="4000"/>
            </a:lvl1pPr>
          </a:lstStyle>
          <a:p>
            <a:r>
              <a:rPr lang="en-GB" noProof="0" dirty="0" smtClean="0"/>
              <a:t>Click to edit Section title</a:t>
            </a:r>
            <a:endParaRPr lang="en-GB" noProof="0" dirty="0"/>
          </a:p>
        </p:txBody>
      </p:sp>
      <p:sp>
        <p:nvSpPr>
          <p:cNvPr id="11" name="Subtitle 2"/>
          <p:cNvSpPr>
            <a:spLocks noGrp="1"/>
          </p:cNvSpPr>
          <p:nvPr>
            <p:ph type="subTitle" idx="1" hasCustomPrompt="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Section subtitle</a:t>
            </a:r>
            <a:endParaRPr lang="en-GB" noProof="0" dirty="0"/>
          </a:p>
        </p:txBody>
      </p:sp>
      <p:sp>
        <p:nvSpPr>
          <p:cNvPr id="12" name="Rectangle 11"/>
          <p:cNvSpPr/>
          <p:nvPr userDrawn="1"/>
        </p:nvSpPr>
        <p:spPr>
          <a:xfrm>
            <a:off x="7470775" y="1494000"/>
            <a:ext cx="13140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n>
                <a:noFill/>
              </a:ln>
            </a:endParaRPr>
          </a:p>
        </p:txBody>
      </p:sp>
      <p:sp>
        <p:nvSpPr>
          <p:cNvPr id="20" name="Rectangle 19"/>
          <p:cNvSpPr/>
          <p:nvPr userDrawn="1"/>
        </p:nvSpPr>
        <p:spPr>
          <a:xfrm>
            <a:off x="358775" y="4902100"/>
            <a:ext cx="2736400" cy="158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1" name="Text Placeholder 19"/>
          <p:cNvSpPr>
            <a:spLocks noGrp="1"/>
          </p:cNvSpPr>
          <p:nvPr>
            <p:ph type="body" sz="quarter" idx="13" hasCustomPrompt="1"/>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GB" noProof="0" dirty="0" smtClean="0"/>
              <a:t>Click to add section number</a:t>
            </a:r>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2C71C2EA-84EF-46B0-9E4B-A2F8E5D2B90B}" type="datetime1">
              <a:rPr lang="en-GB" noProof="0" smtClean="0"/>
              <a:t>04/06/2014</a:t>
            </a:fld>
            <a:endParaRPr lang="en-GB" noProof="0"/>
          </a:p>
        </p:txBody>
      </p:sp>
      <p:sp>
        <p:nvSpPr>
          <p:cNvPr id="5" name="Footer Placeholder 4"/>
          <p:cNvSpPr>
            <a:spLocks noGrp="1"/>
          </p:cNvSpPr>
          <p:nvPr>
            <p:ph type="ftr" sz="quarter" idx="11"/>
          </p:nvPr>
        </p:nvSpPr>
        <p:spPr/>
        <p:txBody>
          <a:bodyPr/>
          <a:lstStyle/>
          <a:p>
            <a:r>
              <a:rPr lang="en-GB" noProof="0" smtClean="0"/>
              <a:t>NHS | Ahead of the Curve 4 June 2014</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noProof="0" smtClean="0"/>
              <a:pPr/>
              <a:t>‹#›</a:t>
            </a:fld>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58775" y="2052001"/>
            <a:ext cx="7002463" cy="20879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10"/>
          </p:nvPr>
        </p:nvSpPr>
        <p:spPr/>
        <p:txBody>
          <a:bodyPr/>
          <a:lstStyle/>
          <a:p>
            <a:fld id="{BEB771C7-8175-47B6-80A5-9EA9D1E933E3}" type="datetime1">
              <a:rPr lang="en-GB" noProof="0" smtClean="0"/>
              <a:t>04/06/2014</a:t>
            </a:fld>
            <a:endParaRPr lang="en-GB" noProof="0"/>
          </a:p>
        </p:txBody>
      </p:sp>
      <p:sp>
        <p:nvSpPr>
          <p:cNvPr id="5" name="Footer Placeholder 4"/>
          <p:cNvSpPr>
            <a:spLocks noGrp="1"/>
          </p:cNvSpPr>
          <p:nvPr>
            <p:ph type="ftr" sz="quarter" idx="11"/>
          </p:nvPr>
        </p:nvSpPr>
        <p:spPr/>
        <p:txBody>
          <a:bodyPr/>
          <a:lstStyle/>
          <a:p>
            <a:r>
              <a:rPr lang="en-GB" noProof="0" smtClean="0"/>
              <a:t>NHS | Ahead of the Curve 4 June 2014</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noProof="0" smtClean="0"/>
              <a:pPr/>
              <a:t>‹#›</a:t>
            </a:fld>
            <a:endParaRPr lang="en-GB" noProof="0"/>
          </a:p>
        </p:txBody>
      </p:sp>
      <p:sp>
        <p:nvSpPr>
          <p:cNvPr id="7" name="Picture Placeholder 21"/>
          <p:cNvSpPr>
            <a:spLocks noGrp="1"/>
          </p:cNvSpPr>
          <p:nvPr>
            <p:ph type="pic" sz="quarter" idx="14"/>
          </p:nvPr>
        </p:nvSpPr>
        <p:spPr>
          <a:xfrm>
            <a:off x="358775" y="4320000"/>
            <a:ext cx="1314450" cy="1587500"/>
          </a:xfrm>
        </p:spPr>
        <p:txBody>
          <a:bodyPr/>
          <a:lstStyle>
            <a:lvl1pPr>
              <a:buFontTx/>
              <a:buNone/>
              <a:defRPr/>
            </a:lvl1pPr>
          </a:lstStyle>
          <a:p>
            <a:r>
              <a:rPr lang="en-US" smtClean="0"/>
              <a:t>Click icon to add picture</a:t>
            </a:r>
            <a:endParaRPr lang="en-GB"/>
          </a:p>
        </p:txBody>
      </p:sp>
      <p:sp>
        <p:nvSpPr>
          <p:cNvPr id="8" name="Picture Placeholder 21"/>
          <p:cNvSpPr>
            <a:spLocks noGrp="1"/>
          </p:cNvSpPr>
          <p:nvPr>
            <p:ph type="pic" sz="quarter" idx="15"/>
          </p:nvPr>
        </p:nvSpPr>
        <p:spPr>
          <a:xfrm>
            <a:off x="1780725" y="4320000"/>
            <a:ext cx="2736850" cy="1587500"/>
          </a:xfrm>
        </p:spPr>
        <p:txBody>
          <a:bodyPr/>
          <a:lstStyle>
            <a:lvl1pPr>
              <a:buFontTx/>
              <a:buNone/>
              <a:defRPr/>
            </a:lvl1pPr>
          </a:lstStyle>
          <a:p>
            <a:r>
              <a:rPr lang="en-US" smtClean="0"/>
              <a:t>Click icon to add picture</a:t>
            </a:r>
            <a:endParaRPr lang="en-GB"/>
          </a:p>
        </p:txBody>
      </p:sp>
      <p:sp>
        <p:nvSpPr>
          <p:cNvPr id="9" name="Picture Placeholder 21"/>
          <p:cNvSpPr>
            <a:spLocks noGrp="1"/>
          </p:cNvSpPr>
          <p:nvPr>
            <p:ph type="pic" sz="quarter" idx="16"/>
          </p:nvPr>
        </p:nvSpPr>
        <p:spPr>
          <a:xfrm>
            <a:off x="4624326" y="4320000"/>
            <a:ext cx="1314450" cy="1587500"/>
          </a:xfrm>
        </p:spPr>
        <p:txBody>
          <a:bodyPr/>
          <a:lstStyle>
            <a:lvl1pPr>
              <a:buFontTx/>
              <a:buNone/>
              <a:defRPr/>
            </a:lvl1pPr>
          </a:lstStyle>
          <a:p>
            <a:r>
              <a:rPr lang="en-US" smtClean="0"/>
              <a:t>Click icon to add picture</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hasCustomPrompt="1"/>
          </p:nvPr>
        </p:nvSpPr>
        <p:spPr>
          <a:xfrm>
            <a:off x="358775" y="2052001"/>
            <a:ext cx="8426449" cy="424799"/>
          </a:xfrm>
        </p:spPr>
        <p:txBody>
          <a:bodyPr/>
          <a:lstStyle>
            <a:lvl1pPr marL="216000" indent="0">
              <a:buFontTx/>
              <a:buNone/>
              <a:defRPr baseline="0"/>
            </a:lvl1pPr>
          </a:lstStyle>
          <a:p>
            <a:pPr lvl="0"/>
            <a:r>
              <a:rPr lang="en-GB" noProof="0" dirty="0" smtClean="0"/>
              <a:t>Click to add subtitle / further information</a:t>
            </a:r>
            <a:endParaRPr lang="en-GB" noProof="0" dirty="0"/>
          </a:p>
        </p:txBody>
      </p:sp>
      <p:sp>
        <p:nvSpPr>
          <p:cNvPr id="4" name="Date Placeholder 3"/>
          <p:cNvSpPr>
            <a:spLocks noGrp="1"/>
          </p:cNvSpPr>
          <p:nvPr>
            <p:ph type="dt" sz="half" idx="10"/>
          </p:nvPr>
        </p:nvSpPr>
        <p:spPr/>
        <p:txBody>
          <a:bodyPr/>
          <a:lstStyle/>
          <a:p>
            <a:fld id="{20ADE1B5-6EBB-43A3-AF98-2C9D123218AB}" type="datetime1">
              <a:rPr lang="en-GB" noProof="0" smtClean="0"/>
              <a:t>04/06/2014</a:t>
            </a:fld>
            <a:endParaRPr lang="en-GB" noProof="0"/>
          </a:p>
        </p:txBody>
      </p:sp>
      <p:sp>
        <p:nvSpPr>
          <p:cNvPr id="5" name="Footer Placeholder 4"/>
          <p:cNvSpPr>
            <a:spLocks noGrp="1"/>
          </p:cNvSpPr>
          <p:nvPr>
            <p:ph type="ftr" sz="quarter" idx="11"/>
          </p:nvPr>
        </p:nvSpPr>
        <p:spPr/>
        <p:txBody>
          <a:bodyPr/>
          <a:lstStyle/>
          <a:p>
            <a:r>
              <a:rPr lang="en-GB" noProof="0" smtClean="0"/>
              <a:t>NHS | Ahead of the Curve 4 June 2014</a:t>
            </a:r>
            <a:endParaRPr lang="en-GB" noProof="0"/>
          </a:p>
        </p:txBody>
      </p:sp>
      <p:sp>
        <p:nvSpPr>
          <p:cNvPr id="6" name="Slide Number Placeholder 5"/>
          <p:cNvSpPr>
            <a:spLocks noGrp="1"/>
          </p:cNvSpPr>
          <p:nvPr>
            <p:ph type="sldNum" sz="quarter" idx="12"/>
          </p:nvPr>
        </p:nvSpPr>
        <p:spPr/>
        <p:txBody>
          <a:bodyPr/>
          <a:lstStyle/>
          <a:p>
            <a:fld id="{23134A5E-8B9A-4F1B-8A1C-D54727A06F98}" type="slidenum">
              <a:rPr lang="en-GB" noProof="0" smtClean="0"/>
              <a:pPr/>
              <a:t>‹#›</a:t>
            </a:fld>
            <a:endParaRPr lang="en-GB" noProof="0"/>
          </a:p>
        </p:txBody>
      </p:sp>
      <p:sp>
        <p:nvSpPr>
          <p:cNvPr id="8" name="Chart Placeholder 7"/>
          <p:cNvSpPr>
            <a:spLocks noGrp="1"/>
          </p:cNvSpPr>
          <p:nvPr>
            <p:ph type="chart" sz="quarter" idx="13"/>
          </p:nvPr>
        </p:nvSpPr>
        <p:spPr>
          <a:xfrm>
            <a:off x="179512" y="2385060"/>
            <a:ext cx="8616827" cy="3710939"/>
          </a:xfrm>
        </p:spPr>
        <p:txBody>
          <a:bodyPr/>
          <a:lstStyle/>
          <a:p>
            <a:r>
              <a:rPr lang="en-US" smtClean="0"/>
              <a:t>Click icon to add chart</a:t>
            </a:r>
            <a:endParaRPr lang="en-GB"/>
          </a:p>
        </p:txBody>
      </p:sp>
      <p:sp>
        <p:nvSpPr>
          <p:cNvPr id="10" name="Text Placeholder 9"/>
          <p:cNvSpPr>
            <a:spLocks noGrp="1"/>
          </p:cNvSpPr>
          <p:nvPr>
            <p:ph type="body" sz="quarter" idx="14" hasCustomPrompt="1"/>
          </p:nvPr>
        </p:nvSpPr>
        <p:spPr>
          <a:xfrm>
            <a:off x="358775" y="5849937"/>
            <a:ext cx="8426450" cy="246062"/>
          </a:xfrm>
        </p:spPr>
        <p:txBody>
          <a:bodyPr anchor="b" anchorCtr="0"/>
          <a:lstStyle>
            <a:lvl1pPr indent="0" algn="r">
              <a:lnSpc>
                <a:spcPct val="100000"/>
              </a:lnSpc>
              <a:buFontTx/>
              <a:buNone/>
              <a:defRPr sz="1200">
                <a:solidFill>
                  <a:schemeClr val="tx2"/>
                </a:solidFill>
              </a:defRPr>
            </a:lvl1pPr>
            <a:lvl2pPr indent="0" algn="r">
              <a:lnSpc>
                <a:spcPct val="100000"/>
              </a:lnSpc>
              <a:buFontTx/>
              <a:buNone/>
              <a:defRPr sz="1200"/>
            </a:lvl2pPr>
            <a:lvl3pPr indent="0" algn="r">
              <a:lnSpc>
                <a:spcPct val="100000"/>
              </a:lnSpc>
              <a:buFontTx/>
              <a:buNone/>
              <a:defRPr sz="1200"/>
            </a:lvl3pPr>
            <a:lvl4pPr indent="0" algn="r">
              <a:lnSpc>
                <a:spcPct val="100000"/>
              </a:lnSpc>
              <a:buFontTx/>
              <a:buNone/>
              <a:defRPr sz="1200"/>
            </a:lvl4pPr>
            <a:lvl5pPr indent="0" algn="r">
              <a:lnSpc>
                <a:spcPct val="100000"/>
              </a:lnSpc>
              <a:buFontTx/>
              <a:buNone/>
              <a:defRPr sz="1200"/>
            </a:lvl5pPr>
          </a:lstStyle>
          <a:p>
            <a:pPr lvl="0"/>
            <a:r>
              <a:rPr lang="en-US" dirty="0" smtClean="0"/>
              <a:t>Click to add source/notes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787BAB57-2682-4AED-9EC7-36EA71EA0A9A}" type="datetime1">
              <a:rPr lang="en-GB" noProof="0" smtClean="0"/>
              <a:t>04/06/2014</a:t>
            </a:fld>
            <a:endParaRPr lang="en-GB" noProof="0"/>
          </a:p>
        </p:txBody>
      </p:sp>
      <p:sp>
        <p:nvSpPr>
          <p:cNvPr id="4" name="Footer Placeholder 3"/>
          <p:cNvSpPr>
            <a:spLocks noGrp="1"/>
          </p:cNvSpPr>
          <p:nvPr>
            <p:ph type="ftr" sz="quarter" idx="11"/>
          </p:nvPr>
        </p:nvSpPr>
        <p:spPr/>
        <p:txBody>
          <a:bodyPr/>
          <a:lstStyle/>
          <a:p>
            <a:r>
              <a:rPr lang="en-GB" noProof="0" smtClean="0"/>
              <a:t>NHS | Ahead of the Curve 4 June 2014</a:t>
            </a:r>
            <a:endParaRPr lang="en-GB" noProof="0"/>
          </a:p>
        </p:txBody>
      </p:sp>
      <p:sp>
        <p:nvSpPr>
          <p:cNvPr id="5" name="Slide Number Placeholder 4"/>
          <p:cNvSpPr>
            <a:spLocks noGrp="1"/>
          </p:cNvSpPr>
          <p:nvPr>
            <p:ph type="sldNum" sz="quarter" idx="12"/>
          </p:nvPr>
        </p:nvSpPr>
        <p:spPr/>
        <p:txBody>
          <a:bodyPr/>
          <a:lstStyle/>
          <a:p>
            <a:fld id="{23134A5E-8B9A-4F1B-8A1C-D54727A06F98}" type="slidenum">
              <a:rPr lang="en-GB" noProof="0" smtClean="0"/>
              <a:pPr/>
              <a:t>‹#›</a:t>
            </a:fld>
            <a:endParaRPr lang="en-GB"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F7D98-816A-4151-A2B0-E317CCC733B0}" type="datetime1">
              <a:rPr lang="en-GB" noProof="0" smtClean="0"/>
              <a:t>04/06/2014</a:t>
            </a:fld>
            <a:endParaRPr lang="en-GB" noProof="0"/>
          </a:p>
        </p:txBody>
      </p:sp>
      <p:sp>
        <p:nvSpPr>
          <p:cNvPr id="3" name="Footer Placeholder 2"/>
          <p:cNvSpPr>
            <a:spLocks noGrp="1"/>
          </p:cNvSpPr>
          <p:nvPr>
            <p:ph type="ftr" sz="quarter" idx="11"/>
          </p:nvPr>
        </p:nvSpPr>
        <p:spPr/>
        <p:txBody>
          <a:bodyPr/>
          <a:lstStyle/>
          <a:p>
            <a:r>
              <a:rPr lang="en-GB" noProof="0" smtClean="0"/>
              <a:t>NHS | Ahead of the Curve 4 June 2014</a:t>
            </a:r>
            <a:endParaRPr lang="en-GB" noProof="0"/>
          </a:p>
        </p:txBody>
      </p:sp>
      <p:sp>
        <p:nvSpPr>
          <p:cNvPr id="4" name="Slide Number Placeholder 3"/>
          <p:cNvSpPr>
            <a:spLocks noGrp="1"/>
          </p:cNvSpPr>
          <p:nvPr>
            <p:ph type="sldNum" sz="quarter" idx="12"/>
          </p:nvPr>
        </p:nvSpPr>
        <p:spPr/>
        <p:txBody>
          <a:bodyPr/>
          <a:lstStyle/>
          <a:p>
            <a:fld id="{23134A5E-8B9A-4F1B-8A1C-D54727A06F98}" type="slidenum">
              <a:rPr lang="en-GB" noProof="0" smtClean="0"/>
              <a:pPr/>
              <a:t>‹#›</a:t>
            </a:fld>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775" y="1386000"/>
            <a:ext cx="8426449" cy="565200"/>
          </a:xfrm>
          <a:prstGeom prst="rect">
            <a:avLst/>
          </a:prstGeom>
          <a:solidFill>
            <a:schemeClr val="accent1"/>
          </a:solidFill>
        </p:spPr>
        <p:txBody>
          <a:bodyPr vert="horz" lIns="216000" tIns="0" rIns="0" bIns="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358775" y="2052001"/>
            <a:ext cx="7002463" cy="3780000"/>
          </a:xfrm>
          <a:prstGeom prst="rect">
            <a:avLst/>
          </a:prstGeom>
        </p:spPr>
        <p:txBody>
          <a:bodyPr vert="horz" lIns="0" tIns="0" rIns="0" bIns="0" rtlCol="0" anchor="t" anchorCtr="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2"/>
          </p:nvPr>
        </p:nvSpPr>
        <p:spPr>
          <a:xfrm>
            <a:off x="7895615" y="6309700"/>
            <a:ext cx="900000" cy="180000"/>
          </a:xfrm>
          <a:prstGeom prst="rect">
            <a:avLst/>
          </a:prstGeom>
        </p:spPr>
        <p:txBody>
          <a:bodyPr vert="horz" lIns="0" tIns="0" rIns="0" bIns="0" rtlCol="0" anchor="b" anchorCtr="0">
            <a:noAutofit/>
          </a:bodyPr>
          <a:lstStyle>
            <a:lvl1pPr algn="r">
              <a:defRPr sz="1200">
                <a:solidFill>
                  <a:schemeClr val="bg1"/>
                </a:solidFill>
                <a:latin typeface="Arial" pitchFamily="34" charset="0"/>
                <a:cs typeface="Arial" pitchFamily="34" charset="0"/>
              </a:defRPr>
            </a:lvl1pPr>
          </a:lstStyle>
          <a:p>
            <a:fld id="{5A3E90CD-4579-4B72-99F4-E2A2D58FA02F}" type="datetime1">
              <a:rPr lang="en-GB" noProof="0" smtClean="0"/>
              <a:t>04/06/2014</a:t>
            </a:fld>
            <a:endParaRPr lang="en-GB" noProof="0"/>
          </a:p>
        </p:txBody>
      </p:sp>
      <p:sp>
        <p:nvSpPr>
          <p:cNvPr id="5" name="Footer Placeholder 4"/>
          <p:cNvSpPr>
            <a:spLocks noGrp="1"/>
          </p:cNvSpPr>
          <p:nvPr>
            <p:ph type="ftr" sz="quarter" idx="3"/>
          </p:nvPr>
        </p:nvSpPr>
        <p:spPr>
          <a:xfrm>
            <a:off x="655199" y="6309700"/>
            <a:ext cx="7240415" cy="180000"/>
          </a:xfrm>
          <a:prstGeom prst="rect">
            <a:avLst/>
          </a:prstGeom>
        </p:spPr>
        <p:txBody>
          <a:bodyPr vert="horz" lIns="0" tIns="0" rIns="0" bIns="0" rtlCol="0" anchor="b" anchorCtr="0">
            <a:noAutofit/>
          </a:bodyPr>
          <a:lstStyle>
            <a:lvl1pPr algn="l">
              <a:defRPr sz="1200">
                <a:solidFill>
                  <a:schemeClr val="tx1"/>
                </a:solidFill>
                <a:latin typeface="Arial" pitchFamily="34" charset="0"/>
                <a:cs typeface="Arial" pitchFamily="34" charset="0"/>
              </a:defRPr>
            </a:lvl1pPr>
          </a:lstStyle>
          <a:p>
            <a:r>
              <a:rPr lang="en-GB" noProof="0" smtClean="0"/>
              <a:t>NHS | Ahead of the Curve 4 June 2014</a:t>
            </a:r>
            <a:endParaRPr lang="en-GB" noProof="0"/>
          </a:p>
        </p:txBody>
      </p:sp>
      <p:sp>
        <p:nvSpPr>
          <p:cNvPr id="6" name="Slide Number Placeholder 5"/>
          <p:cNvSpPr>
            <a:spLocks noGrp="1"/>
          </p:cNvSpPr>
          <p:nvPr>
            <p:ph type="sldNum" sz="quarter" idx="4"/>
          </p:nvPr>
        </p:nvSpPr>
        <p:spPr>
          <a:xfrm>
            <a:off x="237600" y="6309700"/>
            <a:ext cx="301175" cy="180000"/>
          </a:xfrm>
          <a:prstGeom prst="rect">
            <a:avLst/>
          </a:prstGeom>
        </p:spPr>
        <p:txBody>
          <a:bodyPr vert="horz" lIns="0" tIns="0" rIns="0" bIns="0" rtlCol="0" anchor="b" anchorCtr="0">
            <a:noAutofit/>
          </a:bodyPr>
          <a:lstStyle>
            <a:lvl1pPr algn="r">
              <a:defRPr sz="1200" b="1">
                <a:solidFill>
                  <a:schemeClr val="tx1"/>
                </a:solidFill>
                <a:latin typeface="Arial" pitchFamily="34" charset="0"/>
                <a:cs typeface="Arial" pitchFamily="34" charset="0"/>
              </a:defRPr>
            </a:lvl1pPr>
          </a:lstStyle>
          <a:p>
            <a:fld id="{23134A5E-8B9A-4F1B-8A1C-D54727A06F98}" type="slidenum">
              <a:rPr lang="en-GB" noProof="0" smtClean="0"/>
              <a:pPr/>
              <a:t>‹#›</a:t>
            </a:fld>
            <a:endParaRPr lang="en-GB" noProof="0"/>
          </a:p>
        </p:txBody>
      </p:sp>
      <p:pic>
        <p:nvPicPr>
          <p:cNvPr id="8" name="Picture 7" descr="J:\NHS CB\Communication\Branding\Logos\NHS England\NHS England col.jp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807324" y="488113"/>
            <a:ext cx="977900" cy="609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7" r:id="rId5"/>
    <p:sldLayoutId id="2147483654" r:id="rId6"/>
    <p:sldLayoutId id="2147483655" r:id="rId7"/>
  </p:sldLayoutIdLst>
  <p:hf sldNum="0" hdr="0" dt="0"/>
  <p:txStyles>
    <p:titleStyle>
      <a:lvl1pPr algn="l" defTabSz="914400" rtl="0" eaLnBrk="1" latinLnBrk="0" hangingPunct="1">
        <a:spcBef>
          <a:spcPct val="0"/>
        </a:spcBef>
        <a:buNone/>
        <a:defRPr sz="3400" kern="1200">
          <a:solidFill>
            <a:schemeClr val="bg1"/>
          </a:solidFill>
          <a:latin typeface="Arial" pitchFamily="34" charset="0"/>
          <a:ea typeface="+mj-ea"/>
          <a:cs typeface="Arial" pitchFamily="34" charset="0"/>
        </a:defRPr>
      </a:lvl1pPr>
    </p:titleStyle>
    <p:bodyStyle>
      <a:lvl1pPr marL="216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1pPr>
      <a:lvl2pPr marL="432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2pPr>
      <a:lvl3pPr marL="648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3pPr>
      <a:lvl4pPr marL="864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4pPr>
      <a:lvl5pPr marL="1080000" indent="-216000" algn="l" defTabSz="216000" rtl="0" eaLnBrk="1" latinLnBrk="0" hangingPunct="1">
        <a:lnSpc>
          <a:spcPts val="2400"/>
        </a:lnSpc>
        <a:spcBef>
          <a:spcPts val="1200"/>
        </a:spcBef>
        <a:buClr>
          <a:schemeClr val="accent1"/>
        </a:buClr>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Appraisal: 5 pointers</a:t>
            </a:r>
            <a:endParaRPr lang="en-GB" dirty="0"/>
          </a:p>
        </p:txBody>
      </p:sp>
      <p:sp>
        <p:nvSpPr>
          <p:cNvPr id="8" name="Subtitle 7"/>
          <p:cNvSpPr>
            <a:spLocks noGrp="1"/>
          </p:cNvSpPr>
          <p:nvPr>
            <p:ph type="subTitle" idx="1"/>
          </p:nvPr>
        </p:nvSpPr>
        <p:spPr/>
        <p:txBody>
          <a:bodyPr/>
          <a:lstStyle/>
          <a:p>
            <a:r>
              <a:rPr lang="en-GB" dirty="0" smtClean="0"/>
              <a:t>Dr Maurice Conlon</a:t>
            </a:r>
          </a:p>
          <a:p>
            <a:r>
              <a:rPr lang="en-GB" dirty="0" smtClean="0"/>
              <a:t>National Appraisal Lead</a:t>
            </a:r>
          </a:p>
          <a:p>
            <a:endParaRPr lang="en-GB" dirty="0"/>
          </a:p>
        </p:txBody>
      </p:sp>
      <p:sp>
        <p:nvSpPr>
          <p:cNvPr id="18" name="Text Placeholder 17"/>
          <p:cNvSpPr>
            <a:spLocks noGrp="1"/>
          </p:cNvSpPr>
          <p:nvPr>
            <p:ph type="body" sz="quarter" idx="13"/>
          </p:nvPr>
        </p:nvSpPr>
        <p:spPr/>
        <p:txBody>
          <a:bodyPr/>
          <a:lstStyle/>
          <a:p>
            <a:r>
              <a:rPr lang="en-GB" dirty="0" smtClean="0"/>
              <a:t>4 June 2014</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1386000"/>
            <a:ext cx="8426449" cy="1052400"/>
          </a:xfrm>
        </p:spPr>
        <p:txBody>
          <a:bodyPr/>
          <a:lstStyle/>
          <a:p>
            <a:r>
              <a:rPr lang="en-GB" dirty="0" smtClean="0"/>
              <a:t>So what?</a:t>
            </a:r>
            <a:endParaRPr lang="en-GB" dirty="0"/>
          </a:p>
        </p:txBody>
      </p:sp>
      <p:sp>
        <p:nvSpPr>
          <p:cNvPr id="3" name="Content Placeholder 2"/>
          <p:cNvSpPr>
            <a:spLocks noGrp="1"/>
          </p:cNvSpPr>
          <p:nvPr>
            <p:ph idx="1"/>
          </p:nvPr>
        </p:nvSpPr>
        <p:spPr/>
        <p:txBody>
          <a:bodyPr/>
          <a:lstStyle/>
          <a:p>
            <a:endParaRPr lang="en-GB" dirty="0" smtClean="0"/>
          </a:p>
          <a:p>
            <a:pPr lvl="1"/>
            <a:r>
              <a:rPr lang="en-GB" dirty="0" smtClean="0"/>
              <a:t>Getting the process working is a major challenge and we are only at the beginning</a:t>
            </a:r>
          </a:p>
          <a:p>
            <a:pPr lvl="1"/>
            <a:r>
              <a:rPr lang="en-GB" dirty="0" smtClean="0"/>
              <a:t>Networking and FQA are the key to consistency</a:t>
            </a:r>
          </a:p>
          <a:p>
            <a:pPr lvl="1"/>
            <a:r>
              <a:rPr lang="en-GB" dirty="0" smtClean="0"/>
              <a:t>Understanding the quality of appraisal is a much greater challenge</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378901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a:t>
            </a:r>
            <a:r>
              <a:rPr lang="en-GB" dirty="0" smtClean="0"/>
              <a:t>. </a:t>
            </a:r>
            <a:endParaRPr lang="en-GB" dirty="0"/>
          </a:p>
        </p:txBody>
      </p:sp>
      <p:sp>
        <p:nvSpPr>
          <p:cNvPr id="3" name="Content Placeholder 2"/>
          <p:cNvSpPr>
            <a:spLocks noGrp="1"/>
          </p:cNvSpPr>
          <p:nvPr>
            <p:ph idx="1"/>
          </p:nvPr>
        </p:nvSpPr>
        <p:spPr/>
        <p:txBody>
          <a:bodyPr/>
          <a:lstStyle/>
          <a:p>
            <a:endParaRPr lang="en-GB" dirty="0" smtClean="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4123820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1386000"/>
            <a:ext cx="8426449" cy="1052400"/>
          </a:xfrm>
        </p:spPr>
        <p:txBody>
          <a:bodyPr/>
          <a:lstStyle/>
          <a:p>
            <a:r>
              <a:rPr lang="en-GB" dirty="0" smtClean="0"/>
              <a:t>4. Good appraisal catalyses professionalism.</a:t>
            </a:r>
            <a:endParaRPr lang="en-GB" dirty="0"/>
          </a:p>
        </p:txBody>
      </p:sp>
      <p:sp>
        <p:nvSpPr>
          <p:cNvPr id="3" name="Content Placeholder 2"/>
          <p:cNvSpPr>
            <a:spLocks noGrp="1"/>
          </p:cNvSpPr>
          <p:nvPr>
            <p:ph idx="1"/>
          </p:nvPr>
        </p:nvSpPr>
        <p:spPr/>
        <p:txBody>
          <a:bodyPr/>
          <a:lstStyle/>
          <a:p>
            <a:endParaRPr lang="en-GB" dirty="0" smtClean="0"/>
          </a:p>
          <a:p>
            <a:pPr lvl="1"/>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3426" y="2901265"/>
            <a:ext cx="4841787" cy="2802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9012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1386000"/>
            <a:ext cx="8426449" cy="1052400"/>
          </a:xfrm>
        </p:spPr>
        <p:txBody>
          <a:bodyPr/>
          <a:lstStyle/>
          <a:p>
            <a:r>
              <a:rPr lang="en-GB" dirty="0" smtClean="0"/>
              <a:t>So what?</a:t>
            </a:r>
            <a:endParaRPr lang="en-GB" dirty="0"/>
          </a:p>
        </p:txBody>
      </p:sp>
      <p:sp>
        <p:nvSpPr>
          <p:cNvPr id="3" name="Content Placeholder 2"/>
          <p:cNvSpPr>
            <a:spLocks noGrp="1"/>
          </p:cNvSpPr>
          <p:nvPr>
            <p:ph idx="1"/>
          </p:nvPr>
        </p:nvSpPr>
        <p:spPr/>
        <p:txBody>
          <a:bodyPr/>
          <a:lstStyle/>
          <a:p>
            <a:endParaRPr lang="en-GB" dirty="0" smtClean="0"/>
          </a:p>
          <a:p>
            <a:pPr lvl="1"/>
            <a:r>
              <a:rPr lang="en-GB" dirty="0" smtClean="0"/>
              <a:t>Strong and confident professional behaviours bring benefits to patient care</a:t>
            </a:r>
          </a:p>
          <a:p>
            <a:pPr lvl="1"/>
            <a:r>
              <a:rPr lang="en-GB" dirty="0" smtClean="0"/>
              <a:t>Appraisal exists to  nurture and encourage these</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378901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a:t>
            </a:r>
            <a:endParaRPr lang="en-GB" dirty="0"/>
          </a:p>
        </p:txBody>
      </p:sp>
      <p:sp>
        <p:nvSpPr>
          <p:cNvPr id="3" name="Content Placeholder 2"/>
          <p:cNvSpPr>
            <a:spLocks noGrp="1"/>
          </p:cNvSpPr>
          <p:nvPr>
            <p:ph idx="1"/>
          </p:nvPr>
        </p:nvSpPr>
        <p:spPr/>
        <p:txBody>
          <a:bodyPr/>
          <a:lstStyle/>
          <a:p>
            <a:endParaRPr lang="en-GB" dirty="0" smtClean="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4123820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1386000"/>
            <a:ext cx="8426449" cy="1052400"/>
          </a:xfrm>
        </p:spPr>
        <p:txBody>
          <a:bodyPr/>
          <a:lstStyle/>
          <a:p>
            <a:r>
              <a:rPr lang="en-GB" dirty="0"/>
              <a:t>5</a:t>
            </a:r>
            <a:r>
              <a:rPr lang="en-GB" dirty="0" smtClean="0"/>
              <a:t>. Quality </a:t>
            </a:r>
            <a:r>
              <a:rPr lang="en-GB" dirty="0" smtClean="0"/>
              <a:t>of care is </a:t>
            </a:r>
            <a:r>
              <a:rPr lang="en-GB" dirty="0" smtClean="0"/>
              <a:t>appraisal’s constant reference.</a:t>
            </a:r>
            <a:endParaRPr lang="en-GB" dirty="0"/>
          </a:p>
        </p:txBody>
      </p:sp>
      <p:sp>
        <p:nvSpPr>
          <p:cNvPr id="3" name="Content Placeholder 2"/>
          <p:cNvSpPr>
            <a:spLocks noGrp="1"/>
          </p:cNvSpPr>
          <p:nvPr>
            <p:ph idx="1"/>
          </p:nvPr>
        </p:nvSpPr>
        <p:spPr/>
        <p:txBody>
          <a:bodyPr/>
          <a:lstStyle/>
          <a:p>
            <a:endParaRPr lang="en-GB" dirty="0" smtClean="0"/>
          </a:p>
          <a:p>
            <a:pPr lvl="1"/>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3040670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1386000"/>
            <a:ext cx="8426449" cy="1052400"/>
          </a:xfrm>
        </p:spPr>
        <p:txBody>
          <a:bodyPr/>
          <a:lstStyle/>
          <a:p>
            <a:r>
              <a:rPr lang="en-GB" dirty="0" smtClean="0"/>
              <a:t>So what?</a:t>
            </a:r>
            <a:endParaRPr lang="en-GB" dirty="0"/>
          </a:p>
        </p:txBody>
      </p:sp>
      <p:sp>
        <p:nvSpPr>
          <p:cNvPr id="3" name="Content Placeholder 2"/>
          <p:cNvSpPr>
            <a:spLocks noGrp="1"/>
          </p:cNvSpPr>
          <p:nvPr>
            <p:ph idx="1"/>
          </p:nvPr>
        </p:nvSpPr>
        <p:spPr/>
        <p:txBody>
          <a:bodyPr/>
          <a:lstStyle/>
          <a:p>
            <a:endParaRPr lang="en-GB" dirty="0" smtClean="0"/>
          </a:p>
          <a:p>
            <a:pPr lvl="1"/>
            <a:r>
              <a:rPr lang="en-GB" dirty="0" smtClean="0"/>
              <a:t>Appraisal seeks to address many valid priorities</a:t>
            </a:r>
          </a:p>
          <a:p>
            <a:pPr lvl="1"/>
            <a:r>
              <a:rPr lang="en-GB" dirty="0" smtClean="0"/>
              <a:t>Prime among these </a:t>
            </a:r>
            <a:r>
              <a:rPr lang="en-GB" dirty="0" smtClean="0"/>
              <a:t>is quality </a:t>
            </a:r>
            <a:r>
              <a:rPr lang="en-GB" dirty="0" smtClean="0"/>
              <a:t>of care</a:t>
            </a:r>
          </a:p>
          <a:p>
            <a:pPr lvl="1"/>
            <a:r>
              <a:rPr lang="en-GB" dirty="0" smtClean="0"/>
              <a:t>Knowing which is prime helps keep the others in perspective</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378901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Five pointers for appraisal:</a:t>
            </a:r>
            <a:endParaRPr lang="en-GB" dirty="0"/>
          </a:p>
        </p:txBody>
      </p:sp>
      <p:sp>
        <p:nvSpPr>
          <p:cNvPr id="3" name="Content Placeholder 2"/>
          <p:cNvSpPr>
            <a:spLocks noGrp="1"/>
          </p:cNvSpPr>
          <p:nvPr>
            <p:ph idx="1"/>
          </p:nvPr>
        </p:nvSpPr>
        <p:spPr>
          <a:xfrm>
            <a:off x="358775" y="2052001"/>
            <a:ext cx="7002463" cy="2267999"/>
          </a:xfrm>
        </p:spPr>
        <p:txBody>
          <a:bodyPr/>
          <a:lstStyle/>
          <a:p>
            <a:pPr marL="457200" indent="-457200">
              <a:buFont typeface="+mj-lt"/>
              <a:buAutoNum type="arabicPeriod"/>
            </a:pPr>
            <a:r>
              <a:rPr lang="en-GB" dirty="0" smtClean="0"/>
              <a:t>Part of a package</a:t>
            </a:r>
          </a:p>
          <a:p>
            <a:pPr marL="457200" indent="-457200">
              <a:buFont typeface="+mj-lt"/>
              <a:buAutoNum type="arabicPeriod"/>
            </a:pPr>
            <a:r>
              <a:rPr lang="en-GB" dirty="0" smtClean="0"/>
              <a:t>Multipurpose</a:t>
            </a:r>
          </a:p>
          <a:p>
            <a:pPr marL="457200" indent="-457200">
              <a:buFont typeface="+mj-lt"/>
              <a:buAutoNum type="arabicPeriod"/>
            </a:pPr>
            <a:r>
              <a:rPr lang="en-GB" dirty="0" smtClean="0"/>
              <a:t>Catalyst of professionalism</a:t>
            </a:r>
          </a:p>
          <a:p>
            <a:pPr marL="457200" indent="-457200">
              <a:buFont typeface="+mj-lt"/>
              <a:buAutoNum type="arabicPeriod"/>
            </a:pPr>
            <a:r>
              <a:rPr lang="en-GB" dirty="0" smtClean="0"/>
              <a:t>Ladder of quality</a:t>
            </a:r>
          </a:p>
          <a:p>
            <a:pPr marL="457200" indent="-457200">
              <a:buFont typeface="+mj-lt"/>
              <a:buAutoNum type="arabicPeriod"/>
            </a:pPr>
            <a:r>
              <a:rPr lang="en-GB" dirty="0" smtClean="0"/>
              <a:t>The constant reference</a:t>
            </a:r>
            <a:endParaRPr lang="en-GB" dirty="0"/>
          </a:p>
        </p:txBody>
      </p:sp>
      <p:sp>
        <p:nvSpPr>
          <p:cNvPr id="4" name="Footer Placeholder 3"/>
          <p:cNvSpPr>
            <a:spLocks noGrp="1"/>
          </p:cNvSpPr>
          <p:nvPr>
            <p:ph type="ftr" sz="quarter" idx="11"/>
          </p:nvPr>
        </p:nvSpPr>
        <p:spPr/>
        <p:txBody>
          <a:bodyPr/>
          <a:lstStyle/>
          <a:p>
            <a:r>
              <a:rPr lang="en-GB" noProof="0" smtClean="0"/>
              <a:t>NHS | Ahead of the Curve 4 June 2014</a:t>
            </a:r>
            <a:endParaRPr lang="en-GB" noProof="0"/>
          </a:p>
        </p:txBody>
      </p:sp>
      <p:sp>
        <p:nvSpPr>
          <p:cNvPr id="6" name="Picture Placeholder 5"/>
          <p:cNvSpPr>
            <a:spLocks noGrp="1"/>
          </p:cNvSpPr>
          <p:nvPr>
            <p:ph type="pic" sz="quarter" idx="14"/>
          </p:nvPr>
        </p:nvSpPr>
        <p:spPr/>
      </p:sp>
      <p:pic>
        <p:nvPicPr>
          <p:cNvPr id="4099" name="Picture 3"/>
          <p:cNvPicPr>
            <a:picLocks noGrp="1" noChangeAspect="1" noChangeArrowheads="1"/>
          </p:cNvPicPr>
          <p:nvPr>
            <p:ph type="pic" sz="quarter" idx="15"/>
          </p:nvPr>
        </p:nvPicPr>
        <p:blipFill>
          <a:blip r:embed="rId2" cstate="email">
            <a:extLst>
              <a:ext uri="{28A0092B-C50C-407E-A947-70E740481C1C}">
                <a14:useLocalDpi xmlns:a14="http://schemas.microsoft.com/office/drawing/2010/main"/>
              </a:ext>
            </a:extLst>
          </a:blip>
          <a:srcRect l="16" r="16"/>
          <a:stretch>
            <a:fillRect/>
          </a:stretch>
        </p:blipFill>
        <p:spPr bwMode="auto">
          <a:prstGeom prst="rect">
            <a:avLst/>
          </a:prstGeom>
          <a:noFill/>
          <a:ln w="9525">
            <a:noFill/>
            <a:miter lim="800000"/>
            <a:headEnd/>
            <a:tailEnd/>
          </a:ln>
        </p:spPr>
      </p:pic>
      <p:pic>
        <p:nvPicPr>
          <p:cNvPr id="4100" name="Picture 4"/>
          <p:cNvPicPr>
            <a:picLocks noGrp="1" noChangeAspect="1" noChangeArrowheads="1"/>
          </p:cNvPicPr>
          <p:nvPr>
            <p:ph type="pic" sz="quarter" idx="16"/>
          </p:nvPr>
        </p:nvPicPr>
        <p:blipFill>
          <a:blip r:embed="rId3" cstate="email">
            <a:extLst>
              <a:ext uri="{28A0092B-C50C-407E-A947-70E740481C1C}">
                <a14:useLocalDpi xmlns:a14="http://schemas.microsoft.com/office/drawing/2010/main"/>
              </a:ext>
            </a:extLst>
          </a:blip>
          <a:srcRect t="100" b="100"/>
          <a:stretch>
            <a:fillRect/>
          </a:stretch>
        </p:blipFill>
        <p:spPr bwMode="auto">
          <a:prstGeom prst="rect">
            <a:avLst/>
          </a:prstGeom>
          <a:noFill/>
          <a:ln w="9525">
            <a:noFill/>
            <a:miter lim="800000"/>
            <a:headEnd/>
            <a:tailEnd/>
          </a:ln>
        </p:spPr>
      </p:pic>
      <p:pic>
        <p:nvPicPr>
          <p:cNvPr id="9" name="Picture 3" descr="J:\NHS CB\Communication\Branding\Templates\Template photos\Smiling baby.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67897" y="4326710"/>
            <a:ext cx="1314000" cy="160947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a:t>
            </a:r>
            <a:endParaRPr lang="en-GB" dirty="0"/>
          </a:p>
        </p:txBody>
      </p:sp>
      <p:sp>
        <p:nvSpPr>
          <p:cNvPr id="3" name="Content Placeholder 2"/>
          <p:cNvSpPr>
            <a:spLocks noGrp="1"/>
          </p:cNvSpPr>
          <p:nvPr>
            <p:ph idx="1"/>
          </p:nvPr>
        </p:nvSpPr>
        <p:spPr/>
        <p:txBody>
          <a:bodyPr/>
          <a:lstStyle/>
          <a:p>
            <a:endParaRPr lang="en-GB" dirty="0" smtClean="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3530859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Appraisal is one part of a package</a:t>
            </a:r>
            <a:endParaRPr lang="en-GB" dirty="0"/>
          </a:p>
        </p:txBody>
      </p:sp>
      <p:sp>
        <p:nvSpPr>
          <p:cNvPr id="3" name="Content Placeholder 2"/>
          <p:cNvSpPr>
            <a:spLocks noGrp="1"/>
          </p:cNvSpPr>
          <p:nvPr>
            <p:ph idx="1"/>
          </p:nvPr>
        </p:nvSpPr>
        <p:spPr/>
        <p:txBody>
          <a:bodyPr/>
          <a:lstStyle/>
          <a:p>
            <a:endParaRPr lang="en-GB" dirty="0" smtClean="0"/>
          </a:p>
          <a:p>
            <a:pPr marL="0" indent="0">
              <a:buNone/>
            </a:pPr>
            <a:r>
              <a:rPr lang="en-GB" dirty="0" smtClean="0"/>
              <a:t>Revalidation = </a:t>
            </a:r>
          </a:p>
          <a:p>
            <a:endParaRPr lang="en-GB" dirty="0"/>
          </a:p>
          <a:p>
            <a:pPr marL="2298600" lvl="5" indent="0">
              <a:buNone/>
            </a:pPr>
            <a:r>
              <a:rPr lang="en-GB" sz="2400" dirty="0" smtClean="0"/>
              <a:t>Clinical governance</a:t>
            </a:r>
          </a:p>
          <a:p>
            <a:pPr marL="2298600" lvl="5" indent="0">
              <a:buNone/>
            </a:pPr>
            <a:r>
              <a:rPr lang="en-GB" sz="2400" dirty="0" smtClean="0"/>
              <a:t>+</a:t>
            </a:r>
            <a:endParaRPr lang="en-GB" sz="2400" dirty="0"/>
          </a:p>
          <a:p>
            <a:pPr marL="2298600" lvl="5" indent="0">
              <a:buNone/>
            </a:pPr>
            <a:r>
              <a:rPr lang="en-GB" sz="2400" dirty="0" smtClean="0"/>
              <a:t>Appraisal</a:t>
            </a:r>
          </a:p>
          <a:p>
            <a:pPr marL="2298600" lvl="5" indent="0">
              <a:buNone/>
            </a:pPr>
            <a:r>
              <a:rPr lang="en-GB" sz="2400" dirty="0" smtClean="0"/>
              <a:t>+</a:t>
            </a:r>
            <a:endParaRPr lang="en-GB" sz="2400" dirty="0"/>
          </a:p>
          <a:p>
            <a:pPr marL="2298600" lvl="5" indent="0">
              <a:buNone/>
            </a:pPr>
            <a:r>
              <a:rPr lang="en-GB" sz="2400" dirty="0" smtClean="0"/>
              <a:t>Responding to concerns</a:t>
            </a:r>
            <a:endParaRPr lang="en-GB" sz="2400" dirty="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a:t>
            </a:r>
            <a:endParaRPr lang="en-GB" dirty="0"/>
          </a:p>
        </p:txBody>
      </p:sp>
      <p:sp>
        <p:nvSpPr>
          <p:cNvPr id="3" name="Content Placeholder 2"/>
          <p:cNvSpPr>
            <a:spLocks noGrp="1"/>
          </p:cNvSpPr>
          <p:nvPr>
            <p:ph idx="1"/>
          </p:nvPr>
        </p:nvSpPr>
        <p:spPr/>
        <p:txBody>
          <a:bodyPr/>
          <a:lstStyle/>
          <a:p>
            <a:endParaRPr lang="en-GB" dirty="0" smtClean="0"/>
          </a:p>
          <a:p>
            <a:pPr lvl="1"/>
            <a:r>
              <a:rPr lang="en-GB" dirty="0" smtClean="0"/>
              <a:t>Clinical governance is the source of supporting information</a:t>
            </a:r>
          </a:p>
          <a:p>
            <a:pPr lvl="1"/>
            <a:r>
              <a:rPr lang="en-GB" dirty="0" smtClean="0"/>
              <a:t>Appraisal sees all a doctor’s information in the round</a:t>
            </a:r>
          </a:p>
          <a:p>
            <a:pPr lvl="1"/>
            <a:r>
              <a:rPr lang="en-GB" dirty="0" smtClean="0"/>
              <a:t>Responding to concerns is the safety net when appraisal is not enough</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dirty="0"/>
          </a:p>
        </p:txBody>
      </p:sp>
    </p:spTree>
    <p:extLst>
      <p:ext uri="{BB962C8B-B14F-4D97-AF65-F5344CB8AC3E}">
        <p14:creationId xmlns:p14="http://schemas.microsoft.com/office/powerpoint/2010/main" val="354774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a:t>
            </a:r>
            <a:r>
              <a:rPr lang="en-GB" dirty="0" smtClean="0"/>
              <a:t>. </a:t>
            </a:r>
            <a:endParaRPr lang="en-GB" dirty="0"/>
          </a:p>
        </p:txBody>
      </p:sp>
      <p:sp>
        <p:nvSpPr>
          <p:cNvPr id="3" name="Content Placeholder 2"/>
          <p:cNvSpPr>
            <a:spLocks noGrp="1"/>
          </p:cNvSpPr>
          <p:nvPr>
            <p:ph idx="1"/>
          </p:nvPr>
        </p:nvSpPr>
        <p:spPr/>
        <p:txBody>
          <a:bodyPr/>
          <a:lstStyle/>
          <a:p>
            <a:endParaRPr lang="en-GB" dirty="0" smtClean="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4123820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Appraisal is multipurpose</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dirty="0"/>
          </a:p>
        </p:txBody>
      </p:sp>
      <p:sp>
        <p:nvSpPr>
          <p:cNvPr id="8" name="Rectangle 3"/>
          <p:cNvSpPr txBox="1">
            <a:spLocks noGrp="1"/>
          </p:cNvSpPr>
          <p:nvPr>
            <p:ph idx="1"/>
          </p:nvPr>
        </p:nvSpPr>
        <p:spPr>
          <a:xfrm>
            <a:off x="538775" y="2008442"/>
            <a:ext cx="8426449" cy="3780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2159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1pPr>
            <a:lvl2pPr marL="4318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2pPr>
            <a:lvl3pPr marL="6477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3pPr>
            <a:lvl4pPr marL="8636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4pPr>
            <a:lvl5pPr marL="10795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a:spcBef>
                <a:spcPts val="0"/>
              </a:spcBef>
              <a:spcAft>
                <a:spcPts val="1200"/>
              </a:spcAft>
              <a:buClr>
                <a:srgbClr val="333399"/>
              </a:buClr>
              <a:buFont typeface="+mj-lt"/>
              <a:buAutoNum type="arabicPeriod"/>
              <a:defRPr/>
            </a:pPr>
            <a:r>
              <a:rPr lang="en-GB" sz="1800" dirty="0" smtClean="0"/>
              <a:t>To enable doctors to discuss their practice and performance with their appraiser in order to demonstrate that they continue to meet the principles and values set out in the GMC document Good Medical Practice and thus to inform the responsible officer’s revalidation recommendation to the GMC.</a:t>
            </a:r>
          </a:p>
          <a:p>
            <a:pPr eaLnBrk="1">
              <a:spcBef>
                <a:spcPts val="0"/>
              </a:spcBef>
              <a:spcAft>
                <a:spcPts val="1200"/>
              </a:spcAft>
              <a:buClr>
                <a:srgbClr val="333399"/>
              </a:buClr>
              <a:buFont typeface="+mj-lt"/>
              <a:buAutoNum type="arabicPeriod"/>
              <a:defRPr/>
            </a:pPr>
            <a:r>
              <a:rPr lang="en-GB" sz="1800" dirty="0" smtClean="0"/>
              <a:t>To enable doctors to enhance the quality of their professional work by planning their professional development.</a:t>
            </a:r>
          </a:p>
          <a:p>
            <a:pPr eaLnBrk="1">
              <a:spcBef>
                <a:spcPts val="0"/>
              </a:spcBef>
              <a:spcAft>
                <a:spcPts val="1200"/>
              </a:spcAft>
              <a:buClr>
                <a:srgbClr val="333399"/>
              </a:buClr>
              <a:buFont typeface="+mj-lt"/>
              <a:buAutoNum type="arabicPeriod"/>
              <a:defRPr/>
            </a:pPr>
            <a:r>
              <a:rPr lang="en-GB" sz="1800" dirty="0" smtClean="0"/>
              <a:t>To enable doctors to consider their own needs in planning their professional development.</a:t>
            </a:r>
          </a:p>
          <a:p>
            <a:pPr marL="0" indent="0" eaLnBrk="1">
              <a:spcBef>
                <a:spcPts val="0"/>
              </a:spcBef>
              <a:spcAft>
                <a:spcPts val="1200"/>
              </a:spcAft>
              <a:buClr>
                <a:srgbClr val="333399"/>
              </a:buClr>
              <a:buNone/>
              <a:defRPr/>
            </a:pPr>
            <a:r>
              <a:rPr lang="en-GB" sz="1800" i="1" dirty="0" smtClean="0"/>
              <a:t>And may also be used </a:t>
            </a:r>
          </a:p>
          <a:p>
            <a:pPr eaLnBrk="1">
              <a:spcBef>
                <a:spcPts val="400"/>
              </a:spcBef>
              <a:buClr>
                <a:srgbClr val="333399"/>
              </a:buClr>
              <a:buFont typeface="+mj-lt"/>
              <a:buAutoNum type="arabicPeriod" startAt="4"/>
              <a:defRPr/>
            </a:pPr>
            <a:r>
              <a:rPr lang="en-GB" sz="1800" dirty="0" smtClean="0"/>
              <a:t>To enable doctors to ensure that they are working productively and in line   with the priorities and requirements of the organisation they practise in.</a:t>
            </a:r>
            <a:endParaRPr lang="en-GB" sz="1400" dirty="0" smtClean="0"/>
          </a:p>
          <a:p>
            <a:pPr marL="0" indent="0" algn="r" eaLnBrk="1">
              <a:spcBef>
                <a:spcPts val="400"/>
              </a:spcBef>
              <a:buClr>
                <a:srgbClr val="333399"/>
              </a:buClr>
              <a:defRPr/>
            </a:pPr>
            <a:r>
              <a:rPr lang="en-GB" sz="1400" dirty="0" smtClean="0"/>
              <a:t> NHS Revalidation Support Team </a:t>
            </a:r>
            <a:r>
              <a:rPr lang="en-GB" sz="1400" i="1" dirty="0" smtClean="0"/>
              <a:t>Medical Appraisal Guide </a:t>
            </a:r>
            <a:r>
              <a:rPr lang="en-GB" sz="1400" dirty="0" smtClean="0"/>
              <a:t>v4, March 2013</a:t>
            </a:r>
          </a:p>
          <a:p>
            <a:pPr marL="355600" indent="-355600" eaLnBrk="1">
              <a:spcBef>
                <a:spcPts val="400"/>
              </a:spcBef>
              <a:buClr>
                <a:srgbClr val="333399"/>
              </a:buClr>
              <a:buFontTx/>
              <a:buChar char="•"/>
              <a:defRPr/>
            </a:pPr>
            <a:endParaRPr lang="en-US" dirty="0" smtClean="0"/>
          </a:p>
        </p:txBody>
      </p:sp>
    </p:spTree>
    <p:extLst>
      <p:ext uri="{BB962C8B-B14F-4D97-AF65-F5344CB8AC3E}">
        <p14:creationId xmlns:p14="http://schemas.microsoft.com/office/powerpoint/2010/main" val="321095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par>
                                <p:cTn id="23" presetID="10" presetClass="entr" presetSubtype="0" fill="hold" nodeType="with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Effect transition="in" filter="fade">
                                      <p:cBhvr>
                                        <p:cTn id="25"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dirty="0"/>
          </a:p>
        </p:txBody>
      </p:sp>
      <p:sp>
        <p:nvSpPr>
          <p:cNvPr id="8" name="Rectangle 3"/>
          <p:cNvSpPr txBox="1">
            <a:spLocks noGrp="1"/>
          </p:cNvSpPr>
          <p:nvPr>
            <p:ph idx="1"/>
          </p:nvPr>
        </p:nvSpPr>
        <p:spPr>
          <a:xfrm>
            <a:off x="538775" y="2008442"/>
            <a:ext cx="8426449" cy="3780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2159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1pPr>
            <a:lvl2pPr marL="4318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2pPr>
            <a:lvl3pPr marL="6477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3pPr>
            <a:lvl4pPr marL="8636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4pPr>
            <a:lvl5pPr marL="10795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a:spcBef>
                <a:spcPts val="0"/>
              </a:spcBef>
              <a:spcAft>
                <a:spcPts val="1200"/>
              </a:spcAft>
              <a:buClr>
                <a:srgbClr val="333399"/>
              </a:buClr>
              <a:buFont typeface="+mj-lt"/>
              <a:buAutoNum type="arabicPeriod"/>
              <a:defRPr/>
            </a:pPr>
            <a:r>
              <a:rPr lang="en-GB" sz="1800" dirty="0" smtClean="0"/>
              <a:t>To enable doctors to discuss their practice and performance with their appraiser in order to demonstrate that they continue to meet the principles and values set out in the GMC document Good Medical Practice and thus to inform the responsible officer’s revalidation recommendation to the GMC.</a:t>
            </a:r>
          </a:p>
          <a:p>
            <a:pPr eaLnBrk="1">
              <a:spcBef>
                <a:spcPts val="0"/>
              </a:spcBef>
              <a:spcAft>
                <a:spcPts val="1200"/>
              </a:spcAft>
              <a:buClr>
                <a:srgbClr val="333399"/>
              </a:buClr>
              <a:buFont typeface="+mj-lt"/>
              <a:buAutoNum type="arabicPeriod"/>
              <a:defRPr/>
            </a:pPr>
            <a:r>
              <a:rPr lang="en-GB" sz="1800" dirty="0" smtClean="0"/>
              <a:t>To enable doctors to enhance the quality of their professional work by planning their professional development.</a:t>
            </a:r>
          </a:p>
          <a:p>
            <a:pPr eaLnBrk="1">
              <a:spcBef>
                <a:spcPts val="0"/>
              </a:spcBef>
              <a:spcAft>
                <a:spcPts val="1200"/>
              </a:spcAft>
              <a:buClr>
                <a:srgbClr val="333399"/>
              </a:buClr>
              <a:buFont typeface="+mj-lt"/>
              <a:buAutoNum type="arabicPeriod"/>
              <a:defRPr/>
            </a:pPr>
            <a:r>
              <a:rPr lang="en-GB" sz="1800" dirty="0" smtClean="0"/>
              <a:t>To enable doctors to consider their own needs in planning their professional development.</a:t>
            </a:r>
          </a:p>
          <a:p>
            <a:pPr marL="0" indent="0" eaLnBrk="1">
              <a:spcBef>
                <a:spcPts val="0"/>
              </a:spcBef>
              <a:spcAft>
                <a:spcPts val="1200"/>
              </a:spcAft>
              <a:buClr>
                <a:srgbClr val="333399"/>
              </a:buClr>
              <a:buNone/>
              <a:defRPr/>
            </a:pPr>
            <a:r>
              <a:rPr lang="en-GB" sz="1800" i="1" dirty="0" smtClean="0"/>
              <a:t>And may also be used </a:t>
            </a:r>
          </a:p>
          <a:p>
            <a:pPr eaLnBrk="1">
              <a:spcBef>
                <a:spcPts val="400"/>
              </a:spcBef>
              <a:buClr>
                <a:srgbClr val="333399"/>
              </a:buClr>
              <a:buFont typeface="+mj-lt"/>
              <a:buAutoNum type="arabicPeriod" startAt="4"/>
              <a:defRPr/>
            </a:pPr>
            <a:r>
              <a:rPr lang="en-GB" sz="1800" dirty="0" smtClean="0"/>
              <a:t>To enable doctors to ensure that they are working productively and in line   with the priorities and requirements of the organisation they practise in.</a:t>
            </a:r>
          </a:p>
          <a:p>
            <a:pPr marL="0" indent="0" algn="r" eaLnBrk="1">
              <a:spcBef>
                <a:spcPts val="400"/>
              </a:spcBef>
              <a:buClr>
                <a:srgbClr val="333399"/>
              </a:buClr>
              <a:defRPr/>
            </a:pPr>
            <a:r>
              <a:rPr lang="en-GB" sz="1400" dirty="0" smtClean="0"/>
              <a:t> NHS Revalidation Support Team </a:t>
            </a:r>
            <a:r>
              <a:rPr lang="en-GB" sz="1400" i="1" dirty="0" smtClean="0"/>
              <a:t>Medical Appraisal Guide </a:t>
            </a:r>
            <a:r>
              <a:rPr lang="en-GB" sz="1400" dirty="0" smtClean="0"/>
              <a:t>v4, March 2013</a:t>
            </a:r>
          </a:p>
          <a:p>
            <a:pPr marL="355600" indent="-355600" eaLnBrk="1">
              <a:spcBef>
                <a:spcPts val="400"/>
              </a:spcBef>
              <a:buClr>
                <a:srgbClr val="333399"/>
              </a:buClr>
              <a:buFontTx/>
              <a:buChar char="•"/>
              <a:defRPr/>
            </a:pPr>
            <a:endParaRPr lang="en-US" dirty="0" smtClean="0"/>
          </a:p>
        </p:txBody>
      </p:sp>
      <p:sp>
        <p:nvSpPr>
          <p:cNvPr id="10" name="Rectangle 9"/>
          <p:cNvSpPr/>
          <p:nvPr/>
        </p:nvSpPr>
        <p:spPr>
          <a:xfrm rot="20886682">
            <a:off x="675309" y="3620465"/>
            <a:ext cx="7648249" cy="923330"/>
          </a:xfrm>
          <a:prstGeom prst="rect">
            <a:avLst/>
          </a:prstGeom>
          <a:noFill/>
        </p:spPr>
        <p:txBody>
          <a:bodyPr wrap="none" lIns="91440" tIns="45720" rIns="91440" bIns="45720">
            <a:spAutoFit/>
          </a:bodyPr>
          <a:lstStyle/>
          <a:p>
            <a:pPr algn="ct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Personal commitment</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11" name="Rectangle 10"/>
          <p:cNvSpPr/>
          <p:nvPr/>
        </p:nvSpPr>
        <p:spPr>
          <a:xfrm rot="20824756">
            <a:off x="934629" y="5362145"/>
            <a:ext cx="7274748" cy="769441"/>
          </a:xfrm>
          <a:prstGeom prst="rect">
            <a:avLst/>
          </a:prstGeom>
          <a:noFill/>
        </p:spPr>
        <p:txBody>
          <a:bodyPr wrap="none" lIns="91440" tIns="45720" rIns="91440" bIns="45720">
            <a:spAutoFit/>
          </a:bodyPr>
          <a:lstStyle/>
          <a:p>
            <a:pPr algn="ctr"/>
            <a:r>
              <a:rPr lang="en-US" sz="4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Organisational</a:t>
            </a:r>
            <a:r>
              <a:rPr lang="en-US" sz="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investment</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2" name="Rectangle 11"/>
          <p:cNvSpPr/>
          <p:nvPr/>
        </p:nvSpPr>
        <p:spPr>
          <a:xfrm rot="20932008">
            <a:off x="261214" y="1994897"/>
            <a:ext cx="8302273"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Revalidation compliance</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354774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a:t>
            </a:r>
            <a:endParaRPr lang="en-GB" dirty="0"/>
          </a:p>
        </p:txBody>
      </p:sp>
      <p:sp>
        <p:nvSpPr>
          <p:cNvPr id="3" name="Content Placeholder 2"/>
          <p:cNvSpPr>
            <a:spLocks noGrp="1"/>
          </p:cNvSpPr>
          <p:nvPr>
            <p:ph idx="1"/>
          </p:nvPr>
        </p:nvSpPr>
        <p:spPr/>
        <p:txBody>
          <a:bodyPr/>
          <a:lstStyle/>
          <a:p>
            <a:endParaRPr lang="en-GB" dirty="0" smtClean="0"/>
          </a:p>
        </p:txBody>
      </p:sp>
      <p:sp>
        <p:nvSpPr>
          <p:cNvPr id="6" name="Footer Placeholder 5"/>
          <p:cNvSpPr>
            <a:spLocks noGrp="1"/>
          </p:cNvSpPr>
          <p:nvPr>
            <p:ph type="ftr" sz="quarter" idx="11"/>
          </p:nvPr>
        </p:nvSpPr>
        <p:spPr/>
        <p:txBody>
          <a:bodyPr/>
          <a:lstStyle/>
          <a:p>
            <a:r>
              <a:rPr lang="en-GB" smtClean="0"/>
              <a:t>NHS | Ahead of the Curve 4 June 2014</a:t>
            </a:r>
            <a:endParaRPr lang="en-GB"/>
          </a:p>
        </p:txBody>
      </p:sp>
    </p:spTree>
    <p:extLst>
      <p:ext uri="{BB962C8B-B14F-4D97-AF65-F5344CB8AC3E}">
        <p14:creationId xmlns:p14="http://schemas.microsoft.com/office/powerpoint/2010/main" val="4123820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1386000"/>
            <a:ext cx="8426449" cy="1647486"/>
          </a:xfrm>
        </p:spPr>
        <p:txBody>
          <a:bodyPr/>
          <a:lstStyle/>
          <a:p>
            <a:r>
              <a:rPr lang="en-GB" dirty="0"/>
              <a:t>3</a:t>
            </a:r>
            <a:r>
              <a:rPr lang="en-GB" dirty="0" smtClean="0"/>
              <a:t>. An efficient process is the first rung on the ladder of quality; consistency the second; practice improvement at the top.</a:t>
            </a:r>
            <a:endParaRPr lang="en-GB" dirty="0"/>
          </a:p>
        </p:txBody>
      </p:sp>
      <p:sp>
        <p:nvSpPr>
          <p:cNvPr id="6" name="Footer Placeholder 5"/>
          <p:cNvSpPr>
            <a:spLocks noGrp="1"/>
          </p:cNvSpPr>
          <p:nvPr>
            <p:ph type="ftr" sz="quarter" idx="11"/>
          </p:nvPr>
        </p:nvSpPr>
        <p:spPr/>
        <p:txBody>
          <a:bodyPr/>
          <a:lstStyle/>
          <a:p>
            <a:r>
              <a:rPr lang="en-GB" smtClean="0"/>
              <a:t>NHS | Ahead of the Curve 4 June 2014</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391459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NHS CB Presentation (Screen 4x3)">
  <a:themeElements>
    <a:clrScheme name="NHS Commissioning Board">
      <a:dk1>
        <a:sysClr val="windowText" lastClr="000000"/>
      </a:dk1>
      <a:lt1>
        <a:sysClr val="window" lastClr="FFFFFF"/>
      </a:lt1>
      <a:dk2>
        <a:srgbClr val="003893"/>
      </a:dk2>
      <a:lt2>
        <a:srgbClr val="FFFFFF"/>
      </a:lt2>
      <a:accent1>
        <a:srgbClr val="00ADC6"/>
      </a:accent1>
      <a:accent2>
        <a:srgbClr val="003893"/>
      </a:accent2>
      <a:accent3>
        <a:srgbClr val="C0F7FF"/>
      </a:accent3>
      <a:accent4>
        <a:srgbClr val="B6D2FF"/>
      </a:accent4>
      <a:accent5>
        <a:srgbClr val="00AA9E"/>
      </a:accent5>
      <a:accent6>
        <a:srgbClr val="0091C9"/>
      </a:accent6>
      <a:hlink>
        <a:srgbClr val="000000"/>
      </a:hlink>
      <a:folHlink>
        <a:srgbClr val="000000"/>
      </a:folHlink>
    </a:clrScheme>
    <a:fontScheme name="NHS Commissioning Bo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sz="2400"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viewDate xmlns="51367701-27c8-403e-a234-85855c5cd73e">2014-03-30T23:00:00+00:00</ReviewDate>
    <SubjectArea xmlns="51367701-27c8-403e-a234-85855c5cd73e"/>
    <FOIClass xmlns="51367701-27c8-403e-a234-85855c5cd73e"/>
    <Classification xmlns="51367701-27c8-403e-a234-85855c5cd73e">Template</Classification>
    <Directorate xmlns="51367701-27c8-403e-a234-85855c5cd73e">Patients and Information</Directorate>
    <Dept xmlns="51367701-27c8-403e-a234-85855c5cd73e">Marketing &amp; Communications</Dept>
    <NHSOutcomesFrameworkDomain xmlns="51367701-27c8-403e-a234-85855c5cd73e"/>
    <DocumentCategory xmlns="51367701-27c8-403e-a234-85855c5cd73e" xsi:nil="true"/>
    <TaxCatchAll xmlns="51367701-27c8-403e-a234-85855c5cd73e">
      <Value>80</Value>
      <Value>93</Value>
      <Value>56</Value>
    </TaxCatchAll>
    <SecurityClassification xmlns="51367701-27c8-403e-a234-85855c5cd73e" xsi:nil="true"/>
    <Readership_x002f_Audience xmlns="51367701-27c8-403e-a234-85855c5cd73e">All Staff</Readership_x002f_Audience>
    <TaxKeywordTaxHTField xmlns="51367701-27c8-403e-a234-85855c5cd73e">
      <Terms xmlns="http://schemas.microsoft.com/office/infopath/2007/PartnerControls">
        <TermInfo xmlns="http://schemas.microsoft.com/office/infopath/2007/PartnerControls">
          <TermName xmlns="http://schemas.microsoft.com/office/infopath/2007/PartnerControls">PowerPoint</TermName>
          <TermId xmlns="http://schemas.microsoft.com/office/infopath/2007/PartnerControls">3df4bc7f-4ebe-4641-bc00-552809eb42a7</TermId>
        </TermInfo>
        <TermInfo xmlns="http://schemas.microsoft.com/office/infopath/2007/PartnerControls">
          <TermName xmlns="http://schemas.microsoft.com/office/infopath/2007/PartnerControls">Branding</TermName>
          <TermId xmlns="http://schemas.microsoft.com/office/infopath/2007/PartnerControls">726f1f0f-f722-4cec-bc82-1ef3473078ee</TermId>
        </TermInfo>
        <TermInfo xmlns="http://schemas.microsoft.com/office/infopath/2007/PartnerControls">
          <TermName xmlns="http://schemas.microsoft.com/office/infopath/2007/PartnerControls">Template</TermName>
          <TermId xmlns="http://schemas.microsoft.com/office/infopath/2007/PartnerControls">4c34a697-0693-448a-8a62-34ca4d28d823</TermId>
        </TermInfo>
      </Terms>
    </TaxKeywordTaxHTField>
    <DocumentStatus xmlns="51367701-27c8-403e-a234-85855c5cd73e">Final</DocumentStatus>
    <DocumentVersion xmlns="51367701-27c8-403e-a234-85855c5cd73e">0.1</DocumentVersion>
    <DocumentAuthor xmlns="51367701-27c8-403e-a234-85855c5cd73e">
      <UserInfo>
        <DisplayName>Shelley Sullivan</DisplayName>
        <AccountId>1090</AccountId>
        <AccountType/>
      </UserInfo>
    </DocumentAuthor>
    <_dlc_DocId xmlns="51367701-27c8-403e-a234-85855c5cd73e">K57F673QWXRZ-13-5</_dlc_DocId>
    <_dlc_DocIdUrl xmlns="51367701-27c8-403e-a234-85855c5cd73e">
      <Url>https://nhsengland.sharepoint.com/Documents/_layouts/15/DocIdRedir.aspx?ID=K57F673QWXRZ-13-5</Url>
      <Description>K57F673QWXRZ-13-5</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Standard Document" ma:contentTypeID="0x0101009D2CD717CE7D2F4286D7A03A531D5A9C02005E6287986EED8E4795B5932EAD125CC6" ma:contentTypeVersion="31" ma:contentTypeDescription="Content Type for all the documents with a classification attached" ma:contentTypeScope="" ma:versionID="a4cad153a8674ec69f3cfa41c8673a85">
  <xsd:schema xmlns:xsd="http://www.w3.org/2001/XMLSchema" xmlns:xs="http://www.w3.org/2001/XMLSchema" xmlns:p="http://schemas.microsoft.com/office/2006/metadata/properties" xmlns:ns2="51367701-27c8-403e-a234-85855c5cd73e" targetNamespace="http://schemas.microsoft.com/office/2006/metadata/properties" ma:root="true" ma:fieldsID="334f839b2bca2c1f190df9c166f957b2" ns2:_="">
    <xsd:import namespace="51367701-27c8-403e-a234-85855c5cd73e"/>
    <xsd:element name="properties">
      <xsd:complexType>
        <xsd:sequence>
          <xsd:element name="documentManagement">
            <xsd:complexType>
              <xsd:all>
                <xsd:element ref="ns2:DocumentAuthor"/>
                <xsd:element ref="ns2:Classification" minOccurs="0"/>
                <xsd:element ref="ns2:DocumentCategory" minOccurs="0"/>
                <xsd:element ref="ns2:ReviewDate" minOccurs="0"/>
                <xsd:element ref="ns2:DocumentStatus"/>
                <xsd:element ref="ns2:DocumentVersion"/>
                <xsd:element ref="ns2:Directorate" minOccurs="0"/>
                <xsd:element ref="ns2:Dept" minOccurs="0"/>
                <xsd:element ref="ns2:SecurityClassification" minOccurs="0"/>
                <xsd:element ref="ns2:FOIClass" minOccurs="0"/>
                <xsd:element ref="ns2:Readership_x002f_Audience" minOccurs="0"/>
                <xsd:element ref="ns2:SubjectArea" minOccurs="0"/>
                <xsd:element ref="ns2:NHSOutcomesFrameworkDomain" minOccurs="0"/>
                <xsd:element ref="ns2:TaxKeywordTaxHTField" minOccurs="0"/>
                <xsd:element ref="ns2:TaxCatchAll" minOccurs="0"/>
                <xsd:element ref="ns2:TaxCatchAllLabel"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DocumentAuthor" ma:index="1" ma:displayName="Document Author" ma:list="UserInfo" ma:SharePointGroup="0" ma:internalName="DocumentAuth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Classification" ma:index="2" nillable="true" ma:displayName="Classification" ma:description="Classification of the document type" ma:format="Dropdown" ma:internalName="Classification">
      <xsd:simpleType>
        <xsd:restriction base="dms:Choice">
          <xsd:enumeration value="Guidance"/>
          <xsd:enumeration value="Statutory guidance"/>
          <xsd:enumeration value="Standard operating procedure"/>
          <xsd:enumeration value="Case study"/>
          <xsd:enumeration value="Report"/>
          <xsd:enumeration value="Template"/>
          <xsd:enumeration value="Form"/>
          <xsd:enumeration value="Audio / podcast"/>
          <xsd:enumeration value="Video / webcaste event"/>
          <xsd:enumeration value="Webinar"/>
          <xsd:enumeration value="Leaflet"/>
          <xsd:enumeration value="Toolkit"/>
          <xsd:enumeration value="Presentation"/>
          <xsd:enumeration value="Board paper"/>
          <xsd:enumeration value="Minutes"/>
          <xsd:enumeration value="Strategy"/>
          <xsd:enumeration value="Letter"/>
          <xsd:enumeration value="FAQs"/>
          <xsd:enumeration value="Lists / directory"/>
          <xsd:enumeration value="Leaflet"/>
          <xsd:enumeration value="Bulletin / newsletter"/>
        </xsd:restriction>
      </xsd:simpleType>
    </xsd:element>
    <xsd:element name="DocumentCategory" ma:index="5" nillable="true" ma:displayName="Document Category" ma:description="Types of documents available in the organisation" ma:format="Dropdown" ma:internalName="DocumentCategory">
      <xsd:simpleType>
        <xsd:restriction base="dms:Choice">
          <xsd:enumeration value="Report"/>
          <xsd:enumeration value="Protocol"/>
          <xsd:enumeration value="Plan"/>
          <xsd:enumeration value="Strategy"/>
          <xsd:enumeration value="Minutes"/>
          <xsd:enumeration value="Contract"/>
          <xsd:enumeration value="Budget"/>
          <xsd:enumeration value="Project"/>
        </xsd:restriction>
      </xsd:simpleType>
    </xsd:element>
    <xsd:element name="ReviewDate" ma:index="6" nillable="true" ma:displayName="Review Date" ma:format="DateOnly" ma:internalName="ReviewDate">
      <xsd:simpleType>
        <xsd:restriction base="dms:DateTime"/>
      </xsd:simpleType>
    </xsd:element>
    <xsd:element name="DocumentStatus" ma:index="7" ma:displayName="Document Status" ma:default="Pre-draft" ma:description="Status of Document e.g. Draft, Reviewed, Scheduled, Published, Final, Expired and Archived" ma:format="Dropdown" ma:internalName="DocumentStatus" ma:readOnly="false">
      <xsd:simpleType>
        <xsd:restriction base="dms:Choice">
          <xsd:enumeration value="Pre-draft"/>
          <xsd:enumeration value="Draft"/>
          <xsd:enumeration value="Reviewed"/>
          <xsd:enumeration value="Scheduled"/>
          <xsd:enumeration value="Published"/>
          <xsd:enumeration value="Final"/>
          <xsd:enumeration value="Expired"/>
          <xsd:enumeration value="Archived"/>
        </xsd:restriction>
      </xsd:simpleType>
    </xsd:element>
    <xsd:element name="DocumentVersion" ma:index="8" ma:displayName="Document Version" ma:default="0.1" ma:description="Version number of the current document" ma:internalName="DocumentVersion" ma:percentage="FALSE">
      <xsd:simpleType>
        <xsd:restriction base="dms:Number"/>
      </xsd:simpleType>
    </xsd:element>
    <xsd:element name="Directorate" ma:index="9" nillable="true" ma:displayName="Directorate" ma:description="List of all NHS England Directorates" ma:format="Dropdown" ma:internalName="Directorate" ma:readOnly="false">
      <xsd:simpleType>
        <xsd:restriction base="dms:Choice">
          <xsd:enumeration value="Policy"/>
          <xsd:enumeration value="Transformation &amp; Corporate Operations"/>
          <xsd:enumeration value="Patients and Information"/>
          <xsd:enumeration value="Operations"/>
          <xsd:enumeration value="Nursing"/>
          <xsd:enumeration value="Medical"/>
          <xsd:enumeration value="Human Resources"/>
          <xsd:enumeration value="Finance"/>
          <xsd:enumeration value="Commissioning Development"/>
          <xsd:enumeration value="CCG Submitted"/>
          <xsd:enumeration value="CSU Submitted"/>
          <xsd:enumeration value="None NHS England"/>
        </xsd:restriction>
      </xsd:simpleType>
    </xsd:element>
    <xsd:element name="Dept" ma:index="10" nillable="true" ma:displayName="Department/Team" ma:description="Select the originating directorate or department" ma:format="Dropdown" ma:internalName="Dept">
      <xsd:simpleType>
        <xsd:restriction base="dms:Choice">
          <xsd:enumeration value="Clinical Governance Support Unit"/>
          <xsd:enumeration value="Marketing &amp; Communications"/>
          <xsd:enumeration value="Education &amp; Training"/>
          <xsd:enumeration value="Estates"/>
          <xsd:enumeration value="Executive"/>
          <xsd:enumeration value="Facilities"/>
          <xsd:enumeration value="Finance"/>
          <xsd:enumeration value="Health &amp; Safety"/>
          <xsd:enumeration value="Health Records"/>
          <xsd:enumeration value="Human Resources"/>
          <xsd:enumeration value="IM&amp;T"/>
          <xsd:enumeration value="Procurement"/>
          <xsd:enumeration value="Security"/>
        </xsd:restriction>
      </xsd:simpleType>
    </xsd:element>
    <xsd:element name="SecurityClassification" ma:index="12" nillable="true" ma:displayName="Security Classification" ma:internalName="SecurityClassification">
      <xsd:simpleType>
        <xsd:restriction base="dms:Text">
          <xsd:maxLength value="255"/>
        </xsd:restriction>
      </xsd:simpleType>
    </xsd:element>
    <xsd:element name="FOIClass" ma:index="13" nillable="true" ma:displayName="FOI Class" ma:description="List of the seven FOI Classes" ma:internalName="FOIClass">
      <xsd:complexType>
        <xsd:complexContent>
          <xsd:extension base="dms:MultiChoice">
            <xsd:sequence>
              <xsd:element name="Value" maxOccurs="unbounded" minOccurs="0" nillable="true">
                <xsd:simpleType>
                  <xsd:restriction base="dms:Choice">
                    <xsd:enumeration value="Who we are and what we do"/>
                    <xsd:enumeration value="What we spend and how we spend it"/>
                    <xsd:enumeration value="What our priorities are and how we are doing"/>
                    <xsd:enumeration value="How we make decisions"/>
                    <xsd:enumeration value="Our policies and procedures"/>
                    <xsd:enumeration value="Lists and registers"/>
                    <xsd:enumeration value="The services we offer"/>
                    <xsd:enumeration value="No"/>
                    <xsd:enumeration value="Yes TBC"/>
                  </xsd:restriction>
                </xsd:simpleType>
              </xsd:element>
            </xsd:sequence>
          </xsd:extension>
        </xsd:complexContent>
      </xsd:complexType>
    </xsd:element>
    <xsd:element name="Readership_x002f_Audience" ma:index="14" nillable="true" ma:displayName="Suggested Readership/Audience" ma:default="All Staff" ma:description="Intended audience for the document" ma:format="Dropdown" ma:internalName="Readership_x002F_Audience" ma:readOnly="false">
      <xsd:simpleType>
        <xsd:restriction base="dms:Choice">
          <xsd:enumeration value="All Staff"/>
          <xsd:enumeration value="Consultants and Doctors"/>
          <xsd:enumeration value="Clinical staff"/>
          <xsd:enumeration value="Nursing staff"/>
          <xsd:enumeration value="Support staff"/>
          <xsd:enumeration value="External"/>
          <xsd:enumeration value="CCG Clinical Leaders"/>
          <xsd:enumeration value="CCG Chief Officers"/>
          <xsd:enumeration value="Other CCG members/staff"/>
          <xsd:enumeration value="CSU Managing Directors"/>
          <xsd:enumeration value="Care Trust CEs"/>
          <xsd:enumeration value="Foundation Trust CEs"/>
          <xsd:enumeration value="Medical Directors"/>
          <xsd:enumeration value="Directors of PH"/>
          <xsd:enumeration value="Directors of Nursing"/>
          <xsd:enumeration value="Local Authority CEs"/>
          <xsd:enumeration value="Directors of Adult social services"/>
          <xsd:enumeration value="Clinical reference groups"/>
          <xsd:enumeration value="Patients/public"/>
          <xsd:enumeration value="GPs"/>
          <xsd:enumeration value="Dentists"/>
          <xsd:enumeration value="Optometrists"/>
          <xsd:enumeration value="Nurses"/>
          <xsd:enumeration value="Allied health professionals"/>
          <xsd:enumeration value="NHS Trust Board Chairs"/>
          <xsd:enumeration value="NHS England Area Directors"/>
          <xsd:enumeration value="NHS England Regional Directors"/>
          <xsd:enumeration value="NHS Trust CEs"/>
          <xsd:enumeration value="All NHS England Employees"/>
          <xsd:enumeration value="Other"/>
        </xsd:restriction>
      </xsd:simpleType>
    </xsd:element>
    <xsd:element name="SubjectArea" ma:index="15" nillable="true" ma:displayName="Subject Area" ma:description="Which subjct area is the document relevant to" ma:internalName="SubjectArea">
      <xsd:complexType>
        <xsd:complexContent>
          <xsd:extension base="dms:MultiChoice">
            <xsd:sequence>
              <xsd:element name="Value" maxOccurs="unbounded" minOccurs="0" nillable="true">
                <xsd:simpleType>
                  <xsd:restriction base="dms:Choice">
                    <xsd:enumeration value="Developing CCGs"/>
                    <xsd:enumeration value="Leadership"/>
                    <xsd:enumeration value="Clinical Leadership"/>
                    <xsd:enumeration value="Specialised Commissioning"/>
                    <xsd:enumeration value="Primary Care Commissioning"/>
                    <xsd:enumeration value="Health and Justice Commissioning"/>
                    <xsd:enumeration value="Armed Forces and their Families Commissioning"/>
                    <xsd:enumeration value="Public Health Commissioning"/>
                    <xsd:enumeration value="Finance"/>
                    <xsd:enumeration value="Pricing and incentives"/>
                    <xsd:enumeration value="Choice, competition and procurement"/>
                    <xsd:enumeration value="Technology"/>
                    <xsd:enumeration value="Innovation"/>
                    <xsd:enumeration value="Information and Data"/>
                    <xsd:enumeration value="Public and patient involvement"/>
                    <xsd:enumeration value="Medicines and prescribing"/>
                    <xsd:enumeration value="Quality Improvement"/>
                    <xsd:enumeration value="Patient Safety"/>
                    <xsd:enumeration value="Screening and immunisation"/>
                    <xsd:enumeration value="Long term conditions"/>
                    <xsd:enumeration value="Maternity, children and young people"/>
                    <xsd:enumeration value="Integrated care"/>
                    <xsd:enumeration value="Emergency and Unplanned care"/>
                    <xsd:enumeration value="End Of Life care"/>
                    <xsd:enumeration value="Older People"/>
                    <xsd:enumeration value="Mental health"/>
                    <xsd:enumeration value="Planned care"/>
                    <xsd:enumeration value="Health inequalities"/>
                    <xsd:enumeration value="Governance / governance structures"/>
                    <xsd:enumeration value="Organisational development"/>
                  </xsd:restriction>
                </xsd:simpleType>
              </xsd:element>
            </xsd:sequence>
          </xsd:extension>
        </xsd:complexContent>
      </xsd:complexType>
    </xsd:element>
    <xsd:element name="NHSOutcomesFrameworkDomain" ma:index="16" nillable="true" ma:displayName="NHS Outcomes Framework Domain" ma:description="Which outcomes framework does the document relate to" ma:internalName="NHSOutcomesFrameworkDomain">
      <xsd:complexType>
        <xsd:complexContent>
          <xsd:extension base="dms:MultiChoice">
            <xsd:sequence>
              <xsd:element name="Value" maxOccurs="unbounded" minOccurs="0" nillable="true">
                <xsd:simpleType>
                  <xsd:restriction base="dms:Choice">
                    <xsd:enumeration value="1. Preventing people from dying prematurely"/>
                    <xsd:enumeration value="2. Enhancing quality of life for people with long term conditions"/>
                    <xsd:enumeration value="3. Helping people to recover from episodes of ill health or injury"/>
                    <xsd:enumeration value="4. Ensuring that people have a positive experience of care"/>
                    <xsd:enumeration value="5. Treating and caring for people in a safe environment and protecting them from avoidable harm"/>
                  </xsd:restriction>
                </xsd:simpleType>
              </xsd:element>
            </xsd:sequence>
          </xsd:extension>
        </xsd:complexContent>
      </xsd:complexType>
    </xsd:element>
    <xsd:element name="TaxKeywordTaxHTField" ma:index="19" ma:taxonomy="true" ma:internalName="TaxKeywordTaxHTField" ma:taxonomyFieldName="TaxKeyword" ma:displayName="Enterprise Keywords" ma:readOnly="false" ma:fieldId="{23f27201-bee3-471e-b2e7-b64fd8b7ca38}" ma:taxonomyMulti="true" ma:sspId="443b0bdb-28a8-4814-9fb9-624c17c095fc" ma:termSetId="00000000-0000-0000-0000-000000000000" ma:anchorId="00000000-0000-0000-0000-000000000000" ma:open="true" ma:isKeyword="true">
      <xsd:complexType>
        <xsd:sequence>
          <xsd:element ref="pc:Terms" minOccurs="0" maxOccurs="1"/>
        </xsd:sequence>
      </xsd:complexType>
    </xsd:element>
    <xsd:element name="TaxCatchAll" ma:index="20" nillable="true" ma:displayName="Taxonomy Catch All Column" ma:hidden="true" ma:list="{0e57bc44-36d8-4ce3-968d-20dac5a927c3}" ma:internalName="TaxCatchAll" ma:showField="CatchAllData" ma:web="51367701-27c8-403e-a234-85855c5cd73e">
      <xsd:complexType>
        <xsd:complexContent>
          <xsd:extension base="dms:MultiChoiceLookup">
            <xsd:sequence>
              <xsd:element name="Value" type="dms:Lookup" maxOccurs="unbounded" minOccurs="0" nillable="true"/>
            </xsd:sequence>
          </xsd:extension>
        </xsd:complexContent>
      </xsd:complexType>
    </xsd:element>
    <xsd:element name="TaxCatchAllLabel" ma:index="21" nillable="true" ma:displayName="Taxonomy Catch All Column1" ma:hidden="true" ma:list="{0e57bc44-36d8-4ce3-968d-20dac5a927c3}" ma:internalName="TaxCatchAllLabel" ma:readOnly="true" ma:showField="CatchAllDataLabel" ma:web="51367701-27c8-403e-a234-85855c5cd73e">
      <xsd:complexType>
        <xsd:complexContent>
          <xsd:extension base="dms:MultiChoiceLookup">
            <xsd:sequence>
              <xsd:element name="Value" type="dms:Lookup" maxOccurs="unbounded" minOccurs="0" nillable="true"/>
            </xsd:sequence>
          </xsd:extension>
        </xsd:complexContent>
      </xsd:complexType>
    </xsd:element>
    <xsd:element name="_dlc_DocId" ma:index="26" nillable="true" ma:displayName="Document ID Value" ma:description="The value of the document ID assigned to this item."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3" ma:displayName="Title"/>
        <xsd:element ref="dc:subject" minOccurs="0" maxOccurs="1" ma:index="4"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8DA7B1-069D-49F2-8BEB-25E2CE4B3253}">
  <ds:schemaRefs>
    <ds:schemaRef ds:uri="http://schemas.microsoft.com/sharepoint/v3/contenttype/forms"/>
  </ds:schemaRefs>
</ds:datastoreItem>
</file>

<file path=customXml/itemProps2.xml><?xml version="1.0" encoding="utf-8"?>
<ds:datastoreItem xmlns:ds="http://schemas.openxmlformats.org/officeDocument/2006/customXml" ds:itemID="{EA1D6CED-A408-4251-8309-A256E6D50297}">
  <ds:schemaRefs>
    <ds:schemaRef ds:uri="http://purl.org/dc/elements/1.1/"/>
    <ds:schemaRef ds:uri="http://schemas.microsoft.com/office/2006/documentManagement/types"/>
    <ds:schemaRef ds:uri="http://purl.org/dc/dcmitype/"/>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51367701-27c8-403e-a234-85855c5cd73e"/>
    <ds:schemaRef ds:uri="http://purl.org/dc/terms/"/>
  </ds:schemaRefs>
</ds:datastoreItem>
</file>

<file path=customXml/itemProps3.xml><?xml version="1.0" encoding="utf-8"?>
<ds:datastoreItem xmlns:ds="http://schemas.openxmlformats.org/officeDocument/2006/customXml" ds:itemID="{5113F37A-D04E-49AB-B6CF-CDFCD7D4D6E5}">
  <ds:schemaRefs>
    <ds:schemaRef ds:uri="http://schemas.microsoft.com/sharepoint/events"/>
  </ds:schemaRefs>
</ds:datastoreItem>
</file>

<file path=customXml/itemProps4.xml><?xml version="1.0" encoding="utf-8"?>
<ds:datastoreItem xmlns:ds="http://schemas.openxmlformats.org/officeDocument/2006/customXml" ds:itemID="{D34549CA-E14F-4081-BEAB-D22D8AAADB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269</TotalTime>
  <Words>616</Words>
  <Application>Microsoft Office PowerPoint</Application>
  <PresentationFormat>On-screen Show (4:3)</PresentationFormat>
  <Paragraphs>79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NHS CB Presentation (Screen 4x3)</vt:lpstr>
      <vt:lpstr>Appraisal: 5 pointers</vt:lpstr>
      <vt:lpstr>1. </vt:lpstr>
      <vt:lpstr>1. Appraisal is one part of a package</vt:lpstr>
      <vt:lpstr>So what?  </vt:lpstr>
      <vt:lpstr>2. </vt:lpstr>
      <vt:lpstr>2. Appraisal is multipurpose</vt:lpstr>
      <vt:lpstr>So what? </vt:lpstr>
      <vt:lpstr>3. </vt:lpstr>
      <vt:lpstr>3. An efficient process is the first rung on the ladder of quality; consistency the second; practice improvement at the top.</vt:lpstr>
      <vt:lpstr>So what?</vt:lpstr>
      <vt:lpstr>4. </vt:lpstr>
      <vt:lpstr>4. Good appraisal catalyses professionalism.</vt:lpstr>
      <vt:lpstr>So what?</vt:lpstr>
      <vt:lpstr>5. </vt:lpstr>
      <vt:lpstr>5. Quality of care is appraisal’s constant reference.</vt:lpstr>
      <vt:lpstr>So what?</vt:lpstr>
      <vt:lpstr>Five pointers for appraisal:</vt:lpstr>
    </vt:vector>
  </TitlesOfParts>
  <Company>DH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England presentation template 3</dc:title>
  <dc:creator>Claire McGinley</dc:creator>
  <cp:keywords>Template; Branding; PowerPoint</cp:keywords>
  <cp:lastModifiedBy>Conlon, Maurice</cp:lastModifiedBy>
  <cp:revision>22</cp:revision>
  <cp:lastPrinted>2011-10-28T14:05:39Z</cp:lastPrinted>
  <dcterms:created xsi:type="dcterms:W3CDTF">2011-12-06T15:33:50Z</dcterms:created>
  <dcterms:modified xsi:type="dcterms:W3CDTF">2014-06-04T10:38:27Z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0x0101009D2CD717CE7D2F4286D7A03A531D5A9C02005E6287986EED8E4795B5932EAD125CC6</vt:lpwstr>
  </property>
  <property fmtid="{D5CDD505-2E9C-101B-9397-08002B2CF9AE}" pid="3" name="TaxKeyword">
    <vt:lpwstr>80;#PowerPoint|3df4bc7f-4ebe-4641-bc00-552809eb42a7;#93;#Branding|726f1f0f-f722-4cec-bc82-1ef3473078ee;#56;#Template|4c34a697-0693-448a-8a62-34ca4d28d823</vt:lpwstr>
  </property>
  <property fmtid="{D5CDD505-2E9C-101B-9397-08002B2CF9AE}" pid="4" name="_dlc_DocIdItemGuid">
    <vt:lpwstr>78673206-3a13-4c0c-b356-59e387553596</vt:lpwstr>
  </property>
</Properties>
</file>