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513" r:id="rId2"/>
    <p:sldId id="562" r:id="rId3"/>
    <p:sldId id="564" r:id="rId4"/>
    <p:sldId id="565" r:id="rId5"/>
    <p:sldId id="566" r:id="rId6"/>
    <p:sldId id="567" r:id="rId7"/>
    <p:sldId id="568" r:id="rId8"/>
    <p:sldId id="569" r:id="rId9"/>
    <p:sldId id="572" r:id="rId10"/>
    <p:sldId id="570" r:id="rId11"/>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Conlon" initials="MC" lastIdx="1" clrIdx="0"/>
  <p:cmAuthor id="1" name="A Coffey" initials="AC" lastIdx="18" clrIdx="1"/>
  <p:cmAuthor id="2" name="Fisher James" initials="FJ" lastIdx="0" clrIdx="2"/>
  <p:cmAuthor id="3" name="Clare Pettit-Gardner" initials="CP" lastIdx="22" clrIdx="3"/>
  <p:cmAuthor id="4" name="James Fisher" initials="JF"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F1FF"/>
    <a:srgbClr val="333333"/>
    <a:srgbClr val="FFCC99"/>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2" autoAdjust="0"/>
    <p:restoredTop sz="85251" autoAdjust="0"/>
  </p:normalViewPr>
  <p:slideViewPr>
    <p:cSldViewPr snapToGrid="0" snapToObjects="1">
      <p:cViewPr>
        <p:scale>
          <a:sx n="66" d="100"/>
          <a:sy n="66" d="100"/>
        </p:scale>
        <p:origin x="-1542" y="-186"/>
      </p:cViewPr>
      <p:guideLst>
        <p:guide orient="horz" pos="2160"/>
        <p:guide orient="horz" pos="232"/>
        <p:guide orient="horz" pos="4088"/>
        <p:guide pos="4637"/>
        <p:guide pos="226"/>
        <p:guide pos="5534"/>
        <p:guide pos="47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183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8D64F7D-558F-4CF2-9C03-AD64E949B678}" type="datetimeFigureOut">
              <a:rPr lang="en-GB" smtClean="0"/>
              <a:t>02/06/2014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70464B4-5272-4DF0-8F84-68B9F7422562}" type="slidenum">
              <a:rPr lang="en-GB" smtClean="0"/>
              <a:t>‹#›</a:t>
            </a:fld>
            <a:endParaRPr lang="en-GB"/>
          </a:p>
        </p:txBody>
      </p:sp>
    </p:spTree>
    <p:extLst>
      <p:ext uri="{BB962C8B-B14F-4D97-AF65-F5344CB8AC3E}">
        <p14:creationId xmlns:p14="http://schemas.microsoft.com/office/powerpoint/2010/main" val="3865442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FD3DD92-BA69-46E4-92F3-F6B5F0076978}" type="datetimeFigureOut">
              <a:rPr lang="en-GB"/>
              <a:pPr>
                <a:defRPr/>
              </a:pPr>
              <a:t>02/06/2014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CCCD9CE-11C7-42A7-86DC-40ACFBBDB19B}" type="slidenum">
              <a:rPr lang="en-GB"/>
              <a:pPr>
                <a:defRPr/>
              </a:pPr>
              <a:t>‹#›</a:t>
            </a:fld>
            <a:endParaRPr lang="en-GB"/>
          </a:p>
        </p:txBody>
      </p:sp>
    </p:spTree>
    <p:extLst>
      <p:ext uri="{BB962C8B-B14F-4D97-AF65-F5344CB8AC3E}">
        <p14:creationId xmlns:p14="http://schemas.microsoft.com/office/powerpoint/2010/main" val="2663874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6"/>
          <p:cNvSpPr/>
          <p:nvPr userDrawn="1"/>
        </p:nvSpPr>
        <p:spPr>
          <a:xfrm>
            <a:off x="7470775" y="1493838"/>
            <a:ext cx="1314450" cy="1587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ectangle 7"/>
          <p:cNvSpPr/>
          <p:nvPr userDrawn="1"/>
        </p:nvSpPr>
        <p:spPr>
          <a:xfrm>
            <a:off x="6048375" y="3198813"/>
            <a:ext cx="1314450" cy="158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userDrawn="1"/>
        </p:nvSpPr>
        <p:spPr>
          <a:xfrm>
            <a:off x="3203575" y="4902200"/>
            <a:ext cx="1314450" cy="1587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03575" y="3200400"/>
            <a:ext cx="27352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48375" y="4902200"/>
            <a:ext cx="131445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NHS_Constitution_RGB.gif"/>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715250" y="5427663"/>
            <a:ext cx="11080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70775" y="3201988"/>
            <a:ext cx="1314450"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7"/>
          <p:cNvSpPr/>
          <p:nvPr userDrawn="1"/>
        </p:nvSpPr>
        <p:spPr>
          <a:xfrm>
            <a:off x="358775" y="4902200"/>
            <a:ext cx="2736850" cy="1587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3" name="Picture 2" descr="J:\NHS CB\Communication\Branding\Templates\Template photos\3 elderly ladies.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58775" y="3198813"/>
            <a:ext cx="1311275"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8"/>
          <p:cNvSpPr>
            <a:spLocks noChangeArrowheads="1"/>
          </p:cNvSpPr>
          <p:nvPr userDrawn="1"/>
        </p:nvSpPr>
        <p:spPr bwMode="auto">
          <a:xfrm>
            <a:off x="3738563" y="3184525"/>
            <a:ext cx="166846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pic>
        <p:nvPicPr>
          <p:cNvPr id="15" name="Picture 2" descr="J:\NHS CB\Communication\Branding\Logos\NHS England\NHS England col.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820025" y="322263"/>
            <a:ext cx="977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58775" y="1494000"/>
            <a:ext cx="5580000" cy="1587600"/>
          </a:xfrm>
        </p:spPr>
        <p:txBody>
          <a:bodyPr lIns="108000" tIns="72000"/>
          <a:lstStyle>
            <a:lvl1pPr>
              <a:lnSpc>
                <a:spcPts val="4800"/>
              </a:lnSpc>
              <a:defRPr sz="4000"/>
            </a:lvl1pPr>
          </a:lstStyle>
          <a:p>
            <a:r>
              <a:rPr lang="en-US" noProof="0" smtClean="0"/>
              <a:t>Click to edit Master title style</a:t>
            </a:r>
            <a:endParaRPr lang="en-GB" noProof="0"/>
          </a:p>
        </p:txBody>
      </p:sp>
      <p:sp>
        <p:nvSpPr>
          <p:cNvPr id="3" name="Subtitle 2"/>
          <p:cNvSpPr>
            <a:spLocks noGrp="1"/>
          </p:cNvSpPr>
          <p:nvPr>
            <p:ph type="subTitle" idx="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20" name="Text Placeholder 19"/>
          <p:cNvSpPr>
            <a:spLocks noGrp="1"/>
          </p:cNvSpPr>
          <p:nvPr>
            <p:ph type="body" sz="quarter" idx="13"/>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US" noProof="0" dirty="0" smtClean="0"/>
              <a:t>Click to edit Master text styles</a:t>
            </a:r>
          </a:p>
        </p:txBody>
      </p:sp>
      <p:sp>
        <p:nvSpPr>
          <p:cNvPr id="16" name="Date Placeholder 3"/>
          <p:cNvSpPr>
            <a:spLocks noGrp="1"/>
          </p:cNvSpPr>
          <p:nvPr>
            <p:ph type="dt" sz="half" idx="14"/>
          </p:nvPr>
        </p:nvSpPr>
        <p:spPr>
          <a:xfrm>
            <a:off x="7896225" y="6678613"/>
            <a:ext cx="900113" cy="179387"/>
          </a:xfrm>
        </p:spPr>
        <p:txBody>
          <a:bodyPr/>
          <a:lstStyle>
            <a:lvl1pPr>
              <a:defRPr/>
            </a:lvl1pPr>
          </a:lstStyle>
          <a:p>
            <a:pPr>
              <a:defRPr/>
            </a:pPr>
            <a:fld id="{5CECE664-ADCC-4938-BA06-0217EC2EC38D}" type="datetime1">
              <a:rPr lang="en-GB"/>
              <a:pPr>
                <a:defRPr/>
              </a:pPr>
              <a:t>02/06/2014</a:t>
            </a:fld>
            <a:endParaRPr lang="en-GB"/>
          </a:p>
        </p:txBody>
      </p:sp>
      <p:sp>
        <p:nvSpPr>
          <p:cNvPr id="17" name="Footer Placeholder 4"/>
          <p:cNvSpPr>
            <a:spLocks noGrp="1"/>
          </p:cNvSpPr>
          <p:nvPr>
            <p:ph type="ftr" sz="quarter" idx="15"/>
          </p:nvPr>
        </p:nvSpPr>
        <p:spPr>
          <a:xfrm>
            <a:off x="655638" y="6678613"/>
            <a:ext cx="7240587" cy="179387"/>
          </a:xfrm>
        </p:spPr>
        <p:txBody>
          <a:bodyPr/>
          <a:lstStyle>
            <a:lvl1pPr>
              <a:defRPr>
                <a:solidFill>
                  <a:schemeClr val="bg1"/>
                </a:solidFill>
              </a:defRPr>
            </a:lvl1pPr>
          </a:lstStyle>
          <a:p>
            <a:pPr>
              <a:defRPr/>
            </a:pPr>
            <a:r>
              <a:rPr lang="en-GB"/>
              <a:t>NHS | Presentation to [XXXX Company] | [Type Date]</a:t>
            </a:r>
          </a:p>
        </p:txBody>
      </p:sp>
      <p:sp>
        <p:nvSpPr>
          <p:cNvPr id="18" name="Slide Number Placeholder 5"/>
          <p:cNvSpPr>
            <a:spLocks noGrp="1"/>
          </p:cNvSpPr>
          <p:nvPr>
            <p:ph type="sldNum" sz="quarter" idx="16"/>
          </p:nvPr>
        </p:nvSpPr>
        <p:spPr>
          <a:xfrm>
            <a:off x="238125" y="6678613"/>
            <a:ext cx="300038" cy="179387"/>
          </a:xfrm>
        </p:spPr>
        <p:txBody>
          <a:bodyPr/>
          <a:lstStyle>
            <a:lvl1pPr>
              <a:defRPr>
                <a:solidFill>
                  <a:schemeClr val="bg1"/>
                </a:solidFill>
              </a:defRPr>
            </a:lvl1pPr>
          </a:lstStyle>
          <a:p>
            <a:pPr>
              <a:defRPr/>
            </a:pPr>
            <a:fld id="{DDE3F734-A2B5-4787-8958-A3E3B6010F10}" type="slidenum">
              <a:rPr lang="en-GB"/>
              <a:pPr>
                <a:defRPr/>
              </a:pPr>
              <a:t>‹#›</a:t>
            </a:fld>
            <a:endParaRPr lang="en-GB"/>
          </a:p>
        </p:txBody>
      </p:sp>
    </p:spTree>
    <p:extLst>
      <p:ext uri="{BB962C8B-B14F-4D97-AF65-F5344CB8AC3E}">
        <p14:creationId xmlns:p14="http://schemas.microsoft.com/office/powerpoint/2010/main" val="143429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pPr>
              <a:defRPr/>
            </a:pPr>
            <a:fld id="{433B3CF8-9811-43C3-A2F5-42CB3B2065AC}" type="datetime1">
              <a:rPr lang="en-GB"/>
              <a:pPr>
                <a:defRPr/>
              </a:pPr>
              <a:t>02/06/2014</a:t>
            </a:fld>
            <a:endParaRPr lang="en-GB"/>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pPr>
              <a:defRPr/>
            </a:pPr>
            <a:fld id="{550624F8-51F5-4FA9-BC9A-E04115AB58FE}" type="slidenum">
              <a:rPr lang="en-GB" smtClean="0"/>
              <a:pPr>
                <a:defRPr/>
              </a:pPr>
              <a:t>‹#›</a:t>
            </a:fld>
            <a:endParaRPr lang="en-GB" dirty="0"/>
          </a:p>
        </p:txBody>
      </p:sp>
      <p:sp>
        <p:nvSpPr>
          <p:cNvPr id="7" name="Footer Placeholder 3"/>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a:t>
            </a:r>
            <a:r>
              <a:rPr lang="en-GB" dirty="0">
                <a:solidFill>
                  <a:schemeClr val="bg1">
                    <a:lumMod val="50000"/>
                  </a:schemeClr>
                </a:solidFill>
              </a:rPr>
              <a:t>to Ottawa/CCME </a:t>
            </a:r>
            <a:r>
              <a:rPr lang="en-GB" dirty="0" smtClean="0">
                <a:solidFill>
                  <a:schemeClr val="bg1">
                    <a:lumMod val="50000"/>
                  </a:schemeClr>
                </a:solidFill>
              </a:rPr>
              <a:t>Conference </a:t>
            </a:r>
            <a:r>
              <a:rPr lang="en-GB" dirty="0">
                <a:solidFill>
                  <a:schemeClr val="bg1">
                    <a:lumMod val="50000"/>
                  </a:schemeClr>
                </a:solidFill>
              </a:rPr>
              <a:t>| 25-29 April 2104</a:t>
            </a:r>
          </a:p>
        </p:txBody>
      </p:sp>
    </p:spTree>
    <p:extLst>
      <p:ext uri="{BB962C8B-B14F-4D97-AF65-F5344CB8AC3E}">
        <p14:creationId xmlns:p14="http://schemas.microsoft.com/office/powerpoint/2010/main" val="372765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7002463" cy="20879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Picture Placeholder 21"/>
          <p:cNvSpPr>
            <a:spLocks noGrp="1"/>
          </p:cNvSpPr>
          <p:nvPr>
            <p:ph type="pic" sz="quarter" idx="14"/>
          </p:nvPr>
        </p:nvSpPr>
        <p:spPr>
          <a:xfrm>
            <a:off x="358775" y="4320000"/>
            <a:ext cx="1314450" cy="1587500"/>
          </a:xfrm>
        </p:spPr>
        <p:txBody>
          <a:bodyPr rtlCol="0">
            <a:noAutofit/>
          </a:bodyPr>
          <a:lstStyle>
            <a:lvl1pPr>
              <a:buFontTx/>
              <a:buNone/>
              <a:defRPr/>
            </a:lvl1pPr>
          </a:lstStyle>
          <a:p>
            <a:pPr lvl="0"/>
            <a:r>
              <a:rPr lang="en-US" noProof="0" smtClean="0"/>
              <a:t>Click icon to add picture</a:t>
            </a:r>
            <a:endParaRPr lang="en-GB" noProof="0"/>
          </a:p>
        </p:txBody>
      </p:sp>
      <p:sp>
        <p:nvSpPr>
          <p:cNvPr id="8" name="Picture Placeholder 21"/>
          <p:cNvSpPr>
            <a:spLocks noGrp="1"/>
          </p:cNvSpPr>
          <p:nvPr>
            <p:ph type="pic" sz="quarter" idx="15"/>
          </p:nvPr>
        </p:nvSpPr>
        <p:spPr>
          <a:xfrm>
            <a:off x="1780725" y="4320000"/>
            <a:ext cx="2736850" cy="1587500"/>
          </a:xfrm>
        </p:spPr>
        <p:txBody>
          <a:bodyPr rtlCol="0">
            <a:noAutofit/>
          </a:bodyPr>
          <a:lstStyle>
            <a:lvl1pPr>
              <a:buFontTx/>
              <a:buNone/>
              <a:defRPr/>
            </a:lvl1pPr>
          </a:lstStyle>
          <a:p>
            <a:pPr lvl="0"/>
            <a:r>
              <a:rPr lang="en-US" noProof="0" smtClean="0"/>
              <a:t>Click icon to add picture</a:t>
            </a:r>
            <a:endParaRPr lang="en-GB" noProof="0"/>
          </a:p>
        </p:txBody>
      </p:sp>
      <p:sp>
        <p:nvSpPr>
          <p:cNvPr id="9" name="Picture Placeholder 21"/>
          <p:cNvSpPr>
            <a:spLocks noGrp="1"/>
          </p:cNvSpPr>
          <p:nvPr>
            <p:ph type="pic" sz="quarter" idx="16"/>
          </p:nvPr>
        </p:nvSpPr>
        <p:spPr>
          <a:xfrm>
            <a:off x="4624326" y="4320000"/>
            <a:ext cx="1314450" cy="1587500"/>
          </a:xfrm>
        </p:spPr>
        <p:txBody>
          <a:bodyPr rtlCol="0">
            <a:noAutofit/>
          </a:bodyPr>
          <a:lstStyle>
            <a:lvl1pPr>
              <a:buFontTx/>
              <a:buNone/>
              <a:defRPr/>
            </a:lvl1pPr>
          </a:lstStyle>
          <a:p>
            <a:pPr lvl="0"/>
            <a:r>
              <a:rPr lang="en-US" noProof="0" smtClean="0"/>
              <a:t>Click icon to add picture</a:t>
            </a:r>
            <a:endParaRPr lang="en-GB" noProof="0"/>
          </a:p>
        </p:txBody>
      </p:sp>
      <p:sp>
        <p:nvSpPr>
          <p:cNvPr id="10" name="Date Placeholder 3"/>
          <p:cNvSpPr>
            <a:spLocks noGrp="1"/>
          </p:cNvSpPr>
          <p:nvPr>
            <p:ph type="dt" sz="half" idx="17"/>
          </p:nvPr>
        </p:nvSpPr>
        <p:spPr/>
        <p:txBody>
          <a:bodyPr/>
          <a:lstStyle>
            <a:lvl1pPr>
              <a:defRPr/>
            </a:lvl1pPr>
          </a:lstStyle>
          <a:p>
            <a:pPr>
              <a:defRPr/>
            </a:pPr>
            <a:fld id="{5FC4BA03-B3CF-4D61-8757-4B530F8E407B}" type="datetime1">
              <a:rPr lang="en-GB"/>
              <a:pPr>
                <a:defRPr/>
              </a:pPr>
              <a:t>02/06/2014</a:t>
            </a:fld>
            <a:endParaRPr lang="en-GB"/>
          </a:p>
        </p:txBody>
      </p:sp>
      <p:sp>
        <p:nvSpPr>
          <p:cNvPr id="11" name="Footer Placeholder 4"/>
          <p:cNvSpPr>
            <a:spLocks noGrp="1"/>
          </p:cNvSpPr>
          <p:nvPr>
            <p:ph type="ftr" sz="quarter" idx="18"/>
          </p:nvPr>
        </p:nvSpPr>
        <p:spPr/>
        <p:txBody>
          <a:bodyPr/>
          <a:lstStyle>
            <a:lvl1pPr>
              <a:defRPr/>
            </a:lvl1pPr>
          </a:lstStyle>
          <a:p>
            <a:pPr>
              <a:defRPr/>
            </a:pPr>
            <a:r>
              <a:rPr lang="en-GB"/>
              <a:t>NHS | Presentation to [XXXX Company] | [Type Date]</a:t>
            </a:r>
          </a:p>
        </p:txBody>
      </p:sp>
      <p:sp>
        <p:nvSpPr>
          <p:cNvPr id="12" name="Slide Number Placeholder 5"/>
          <p:cNvSpPr>
            <a:spLocks noGrp="1"/>
          </p:cNvSpPr>
          <p:nvPr>
            <p:ph type="sldNum" sz="quarter" idx="19"/>
          </p:nvPr>
        </p:nvSpPr>
        <p:spPr/>
        <p:txBody>
          <a:bodyPr/>
          <a:lstStyle>
            <a:lvl1pPr>
              <a:defRPr/>
            </a:lvl1pPr>
          </a:lstStyle>
          <a:p>
            <a:pPr>
              <a:defRPr/>
            </a:pPr>
            <a:fld id="{9C6711D2-E1D8-46EC-B77A-087C088C222B}" type="slidenum">
              <a:rPr lang="en-GB"/>
              <a:pPr>
                <a:defRPr/>
              </a:pPr>
              <a:t>‹#›</a:t>
            </a:fld>
            <a:endParaRPr lang="en-GB"/>
          </a:p>
        </p:txBody>
      </p:sp>
    </p:spTree>
    <p:extLst>
      <p:ext uri="{BB962C8B-B14F-4D97-AF65-F5344CB8AC3E}">
        <p14:creationId xmlns:p14="http://schemas.microsoft.com/office/powerpoint/2010/main" val="14767251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8426449" cy="424799"/>
          </a:xfrm>
        </p:spPr>
        <p:txBody>
          <a:bodyPr/>
          <a:lstStyle>
            <a:lvl1pPr marL="216000" indent="0">
              <a:buFontTx/>
              <a:buNone/>
              <a:defRPr baseline="0"/>
            </a:lvl1pPr>
          </a:lstStyle>
          <a:p>
            <a:pPr lvl="0"/>
            <a:r>
              <a:rPr lang="en-US" noProof="0" dirty="0" smtClean="0"/>
              <a:t>Click to edit Master text styles</a:t>
            </a:r>
          </a:p>
        </p:txBody>
      </p:sp>
      <p:sp>
        <p:nvSpPr>
          <p:cNvPr id="8" name="Chart Placeholder 7"/>
          <p:cNvSpPr>
            <a:spLocks noGrp="1"/>
          </p:cNvSpPr>
          <p:nvPr>
            <p:ph type="chart" sz="quarter" idx="13"/>
          </p:nvPr>
        </p:nvSpPr>
        <p:spPr>
          <a:xfrm>
            <a:off x="179512" y="2385060"/>
            <a:ext cx="8616827" cy="3710939"/>
          </a:xfrm>
        </p:spPr>
        <p:txBody>
          <a:bodyPr rtlCol="0">
            <a:noAutofit/>
          </a:bodyPr>
          <a:lstStyle/>
          <a:p>
            <a:pPr lvl="0"/>
            <a:r>
              <a:rPr lang="en-US" noProof="0" smtClean="0"/>
              <a:t>Click icon to add chart</a:t>
            </a:r>
            <a:endParaRPr lang="en-GB" noProof="0"/>
          </a:p>
        </p:txBody>
      </p:sp>
      <p:sp>
        <p:nvSpPr>
          <p:cNvPr id="10" name="Text Placeholder 9"/>
          <p:cNvSpPr>
            <a:spLocks noGrp="1"/>
          </p:cNvSpPr>
          <p:nvPr>
            <p:ph type="body" sz="quarter" idx="14"/>
          </p:nvPr>
        </p:nvSpPr>
        <p:spPr>
          <a:xfrm>
            <a:off x="358775" y="5849937"/>
            <a:ext cx="8426450" cy="246062"/>
          </a:xfrm>
        </p:spPr>
        <p:txBody>
          <a:bodyPr anchor="b"/>
          <a:lstStyle>
            <a:lvl1pPr indent="0" algn="r">
              <a:lnSpc>
                <a:spcPct val="100000"/>
              </a:lnSpc>
              <a:buFontTx/>
              <a:buNone/>
              <a:defRPr sz="1200">
                <a:solidFill>
                  <a:schemeClr val="tx2"/>
                </a:solidFill>
              </a:defRPr>
            </a:lvl1pPr>
            <a:lvl2pPr indent="0" algn="r">
              <a:lnSpc>
                <a:spcPct val="100000"/>
              </a:lnSpc>
              <a:buFontTx/>
              <a:buNone/>
              <a:defRPr sz="1200"/>
            </a:lvl2pPr>
            <a:lvl3pPr indent="0" algn="r">
              <a:lnSpc>
                <a:spcPct val="100000"/>
              </a:lnSpc>
              <a:buFontTx/>
              <a:buNone/>
              <a:defRPr sz="1200"/>
            </a:lvl3pPr>
            <a:lvl4pPr indent="0" algn="r">
              <a:lnSpc>
                <a:spcPct val="100000"/>
              </a:lnSpc>
              <a:buFontTx/>
              <a:buNone/>
              <a:defRPr sz="1200"/>
            </a:lvl4pPr>
            <a:lvl5pPr indent="0" algn="r">
              <a:lnSpc>
                <a:spcPct val="100000"/>
              </a:lnSpc>
              <a:buFontTx/>
              <a:buNone/>
              <a:defRPr sz="1200"/>
            </a:lvl5pPr>
          </a:lstStyle>
          <a:p>
            <a:pPr lvl="0"/>
            <a:r>
              <a:rPr lang="en-US" dirty="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fld id="{CB23FE79-854B-4CB6-870A-4B1F45D6D25E}" type="datetime1">
              <a:rPr lang="en-GB"/>
              <a:pPr>
                <a:defRPr/>
              </a:pPr>
              <a:t>02/06/2014</a:t>
            </a:fld>
            <a:endParaRPr lang="en-GB"/>
          </a:p>
        </p:txBody>
      </p:sp>
      <p:sp>
        <p:nvSpPr>
          <p:cNvPr id="7" name="Footer Placeholder 4"/>
          <p:cNvSpPr>
            <a:spLocks noGrp="1"/>
          </p:cNvSpPr>
          <p:nvPr>
            <p:ph type="ftr" sz="quarter" idx="16"/>
          </p:nvPr>
        </p:nvSpPr>
        <p:spPr/>
        <p:txBody>
          <a:bodyPr/>
          <a:lstStyle>
            <a:lvl1pPr>
              <a:defRPr/>
            </a:lvl1pPr>
          </a:lstStyle>
          <a:p>
            <a:pPr>
              <a:defRPr/>
            </a:pPr>
            <a:r>
              <a:rPr lang="en-GB"/>
              <a:t>NHS | Presentation to [XXXX Company] | [Type Date]</a:t>
            </a:r>
          </a:p>
        </p:txBody>
      </p:sp>
      <p:sp>
        <p:nvSpPr>
          <p:cNvPr id="9" name="Slide Number Placeholder 5"/>
          <p:cNvSpPr>
            <a:spLocks noGrp="1"/>
          </p:cNvSpPr>
          <p:nvPr>
            <p:ph type="sldNum" sz="quarter" idx="17"/>
          </p:nvPr>
        </p:nvSpPr>
        <p:spPr/>
        <p:txBody>
          <a:bodyPr/>
          <a:lstStyle>
            <a:lvl1pPr>
              <a:defRPr/>
            </a:lvl1pPr>
          </a:lstStyle>
          <a:p>
            <a:pPr>
              <a:defRPr/>
            </a:pPr>
            <a:fld id="{56BA41CC-B199-4B4B-86FA-BA962DDB174C}" type="slidenum">
              <a:rPr lang="en-GB"/>
              <a:pPr>
                <a:defRPr/>
              </a:pPr>
              <a:t>‹#›</a:t>
            </a:fld>
            <a:endParaRPr lang="en-GB"/>
          </a:p>
        </p:txBody>
      </p:sp>
    </p:spTree>
    <p:extLst>
      <p:ext uri="{BB962C8B-B14F-4D97-AF65-F5344CB8AC3E}">
        <p14:creationId xmlns:p14="http://schemas.microsoft.com/office/powerpoint/2010/main" val="37764681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3"/>
          <p:cNvSpPr>
            <a:spLocks noGrp="1"/>
          </p:cNvSpPr>
          <p:nvPr>
            <p:ph type="dt" sz="half" idx="10"/>
          </p:nvPr>
        </p:nvSpPr>
        <p:spPr/>
        <p:txBody>
          <a:bodyPr/>
          <a:lstStyle>
            <a:lvl1pPr>
              <a:defRPr/>
            </a:lvl1pPr>
          </a:lstStyle>
          <a:p>
            <a:pPr>
              <a:defRPr/>
            </a:pPr>
            <a:fld id="{EACC3288-0A73-4704-BF20-E6419C85F37D}" type="datetime1">
              <a:rPr lang="en-GB"/>
              <a:pPr>
                <a:defRPr/>
              </a:pPr>
              <a:t>02/06/2014</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NHS | Presentation to [XXXX Company] | [Type Date]</a:t>
            </a:r>
          </a:p>
        </p:txBody>
      </p:sp>
      <p:sp>
        <p:nvSpPr>
          <p:cNvPr id="5" name="Slide Number Placeholder 5"/>
          <p:cNvSpPr>
            <a:spLocks noGrp="1"/>
          </p:cNvSpPr>
          <p:nvPr>
            <p:ph type="sldNum" sz="quarter" idx="12"/>
          </p:nvPr>
        </p:nvSpPr>
        <p:spPr/>
        <p:txBody>
          <a:bodyPr/>
          <a:lstStyle>
            <a:lvl1pPr>
              <a:defRPr sz="1100" b="0">
                <a:solidFill>
                  <a:schemeClr val="bg1">
                    <a:lumMod val="50000"/>
                  </a:schemeClr>
                </a:solidFill>
              </a:defRPr>
            </a:lvl1pPr>
          </a:lstStyle>
          <a:p>
            <a:pPr>
              <a:defRPr/>
            </a:pPr>
            <a:fld id="{E471C0FF-533F-424A-B1D8-F8CF7CBD7E02}" type="slidenum">
              <a:rPr lang="en-GB" smtClean="0"/>
              <a:pPr>
                <a:defRPr/>
              </a:pPr>
              <a:t>‹#›</a:t>
            </a:fld>
            <a:endParaRPr lang="en-GB" dirty="0"/>
          </a:p>
        </p:txBody>
      </p:sp>
    </p:spTree>
    <p:extLst>
      <p:ext uri="{BB962C8B-B14F-4D97-AF65-F5344CB8AC3E}">
        <p14:creationId xmlns:p14="http://schemas.microsoft.com/office/powerpoint/2010/main" val="19281909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0D7BE4-4ECD-4420-82F8-EB941D068D20}" type="datetime1">
              <a:rPr lang="en-GB"/>
              <a:pPr>
                <a:defRPr/>
              </a:pPr>
              <a:t>02/06/2014</a:t>
            </a:fld>
            <a:endParaRPr lang="en-GB"/>
          </a:p>
        </p:txBody>
      </p:sp>
      <p:sp>
        <p:nvSpPr>
          <p:cNvPr id="3" name="Footer Placeholder 4"/>
          <p:cNvSpPr>
            <a:spLocks noGrp="1"/>
          </p:cNvSpPr>
          <p:nvPr>
            <p:ph type="ftr" sz="quarter" idx="11"/>
          </p:nvPr>
        </p:nvSpPr>
        <p:spPr/>
        <p:txBody>
          <a:bodyPr/>
          <a:lstStyle>
            <a:lvl1pPr>
              <a:defRPr>
                <a:solidFill>
                  <a:schemeClr val="bg1">
                    <a:lumMod val="50000"/>
                  </a:schemeClr>
                </a:solidFill>
              </a:defRPr>
            </a:lvl1pPr>
          </a:lstStyle>
          <a:p>
            <a:pPr>
              <a:defRPr/>
            </a:pPr>
            <a:r>
              <a:rPr lang="en-GB" smtClean="0"/>
              <a:t>NHS | Presentation to [XXXX Company] | [Type Date]</a:t>
            </a:r>
            <a:endParaRPr lang="en-GB" dirty="0"/>
          </a:p>
        </p:txBody>
      </p:sp>
      <p:sp>
        <p:nvSpPr>
          <p:cNvPr id="4" name="Slide Number Placeholder 5"/>
          <p:cNvSpPr>
            <a:spLocks noGrp="1"/>
          </p:cNvSpPr>
          <p:nvPr>
            <p:ph type="sldNum" sz="quarter" idx="12"/>
          </p:nvPr>
        </p:nvSpPr>
        <p:spPr/>
        <p:txBody>
          <a:bodyPr/>
          <a:lstStyle>
            <a:lvl1pPr>
              <a:defRPr>
                <a:solidFill>
                  <a:schemeClr val="bg1">
                    <a:lumMod val="50000"/>
                  </a:schemeClr>
                </a:solidFill>
              </a:defRPr>
            </a:lvl1pPr>
          </a:lstStyle>
          <a:p>
            <a:pPr>
              <a:defRPr/>
            </a:pPr>
            <a:fld id="{108035A4-35DD-4C64-A533-D874A2FBE00E}" type="slidenum">
              <a:rPr lang="en-GB" smtClean="0"/>
              <a:pPr>
                <a:defRPr/>
              </a:pPr>
              <a:t>‹#›</a:t>
            </a:fld>
            <a:endParaRPr lang="en-GB"/>
          </a:p>
        </p:txBody>
      </p:sp>
    </p:spTree>
    <p:extLst>
      <p:ext uri="{BB962C8B-B14F-4D97-AF65-F5344CB8AC3E}">
        <p14:creationId xmlns:p14="http://schemas.microsoft.com/office/powerpoint/2010/main" val="40648055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07988" y="269661"/>
            <a:ext cx="7313613" cy="565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1600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07988" y="1458913"/>
            <a:ext cx="8388350" cy="437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7896225" y="6310313"/>
            <a:ext cx="900113" cy="179387"/>
          </a:xfrm>
          <a:prstGeom prst="rect">
            <a:avLst/>
          </a:prstGeom>
        </p:spPr>
        <p:txBody>
          <a:bodyPr vert="horz" lIns="0" tIns="0" rIns="0" bIns="0" rtlCol="0" anchor="b" anchorCtr="0">
            <a:noAutofit/>
          </a:bodyP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6F30D2E5-0D8A-4943-8E47-76C90A68E20A}" type="datetime1">
              <a:rPr lang="en-GB"/>
              <a:pPr>
                <a:defRPr/>
              </a:pPr>
              <a:t>02/06/2014</a:t>
            </a:fld>
            <a:endParaRPr lang="en-GB"/>
          </a:p>
        </p:txBody>
      </p:sp>
      <p:sp>
        <p:nvSpPr>
          <p:cNvPr id="5" name="Footer Placeholder 4"/>
          <p:cNvSpPr>
            <a:spLocks noGrp="1"/>
          </p:cNvSpPr>
          <p:nvPr>
            <p:ph type="ftr" sz="quarter" idx="3"/>
          </p:nvPr>
        </p:nvSpPr>
        <p:spPr>
          <a:xfrm>
            <a:off x="655638" y="6310313"/>
            <a:ext cx="7240587" cy="179387"/>
          </a:xfrm>
          <a:prstGeom prst="rect">
            <a:avLst/>
          </a:prstGeom>
        </p:spPr>
        <p:txBody>
          <a:bodyPr vert="horz" lIns="0" tIns="0" rIns="0" bIns="0" rtlCol="0" anchor="b" anchorCtr="0">
            <a:noAutofit/>
          </a:bodyPr>
          <a:lstStyle>
            <a:lvl1pPr algn="l" fontAlgn="auto">
              <a:spcBef>
                <a:spcPts val="0"/>
              </a:spcBef>
              <a:spcAft>
                <a:spcPts val="0"/>
              </a:spcAft>
              <a:defRPr sz="1200">
                <a:solidFill>
                  <a:schemeClr val="tx1"/>
                </a:solidFill>
                <a:latin typeface="Arial" pitchFamily="34" charset="0"/>
                <a:cs typeface="Arial" pitchFamily="34" charset="0"/>
              </a:defRPr>
            </a:lvl1pPr>
          </a:lstStyle>
          <a:p>
            <a:pPr>
              <a:defRPr/>
            </a:pPr>
            <a:r>
              <a:rPr lang="en-GB"/>
              <a:t>NHS | Presentation to [XXXX Company] | [Type Date]</a:t>
            </a:r>
          </a:p>
        </p:txBody>
      </p:sp>
      <p:sp>
        <p:nvSpPr>
          <p:cNvPr id="6" name="Slide Number Placeholder 5"/>
          <p:cNvSpPr>
            <a:spLocks noGrp="1"/>
          </p:cNvSpPr>
          <p:nvPr>
            <p:ph type="sldNum" sz="quarter" idx="4"/>
          </p:nvPr>
        </p:nvSpPr>
        <p:spPr>
          <a:xfrm>
            <a:off x="238125" y="6310313"/>
            <a:ext cx="300038" cy="179387"/>
          </a:xfrm>
          <a:prstGeom prst="rect">
            <a:avLst/>
          </a:prstGeom>
        </p:spPr>
        <p:txBody>
          <a:bodyPr vert="horz" lIns="0" tIns="0" rIns="0" bIns="0" rtlCol="0" anchor="b" anchorCtr="0">
            <a:noAutofit/>
          </a:bodyPr>
          <a:lstStyle>
            <a:lvl1pPr algn="r" fontAlgn="auto">
              <a:spcBef>
                <a:spcPts val="0"/>
              </a:spcBef>
              <a:spcAft>
                <a:spcPts val="0"/>
              </a:spcAft>
              <a:defRPr sz="1200" b="1">
                <a:solidFill>
                  <a:schemeClr val="tx1"/>
                </a:solidFill>
                <a:latin typeface="Arial" pitchFamily="34" charset="0"/>
                <a:cs typeface="Arial" pitchFamily="34" charset="0"/>
              </a:defRPr>
            </a:lvl1pPr>
          </a:lstStyle>
          <a:p>
            <a:pPr>
              <a:defRPr/>
            </a:pPr>
            <a:fld id="{7DEE483B-03DF-45B5-B55F-E045D86EE34C}" type="slidenum">
              <a:rPr lang="en-GB"/>
              <a:pPr>
                <a:defRPr/>
              </a:pPr>
              <a:t>‹#›</a:t>
            </a:fld>
            <a:endParaRPr lang="en-GB"/>
          </a:p>
        </p:txBody>
      </p:sp>
      <p:pic>
        <p:nvPicPr>
          <p:cNvPr id="1031" name="Picture 2" descr="J:\NHS CB\Communication\Branding\Logos\NHS England\NHS England col.jp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896225" y="246063"/>
            <a:ext cx="977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9" r:id="rId1"/>
    <p:sldLayoutId id="2147483682" r:id="rId2"/>
    <p:sldLayoutId id="2147483683" r:id="rId3"/>
    <p:sldLayoutId id="2147483684" r:id="rId4"/>
    <p:sldLayoutId id="2147483685" r:id="rId5"/>
    <p:sldLayoutId id="2147483686" r:id="rId6"/>
  </p:sldLayoutIdLst>
  <p:hf hdr="0" dt="0"/>
  <p:txStyles>
    <p:titleStyle>
      <a:lvl1pPr algn="l" rtl="0" eaLnBrk="0" fontAlgn="base" hangingPunct="0">
        <a:spcBef>
          <a:spcPct val="0"/>
        </a:spcBef>
        <a:spcAft>
          <a:spcPct val="0"/>
        </a:spcAft>
        <a:defRPr sz="34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400">
          <a:solidFill>
            <a:schemeClr val="bg1"/>
          </a:solidFill>
          <a:latin typeface="Arial" charset="0"/>
          <a:cs typeface="Arial" charset="0"/>
        </a:defRPr>
      </a:lvl2pPr>
      <a:lvl3pPr algn="l" rtl="0" eaLnBrk="0" fontAlgn="base" hangingPunct="0">
        <a:spcBef>
          <a:spcPct val="0"/>
        </a:spcBef>
        <a:spcAft>
          <a:spcPct val="0"/>
        </a:spcAft>
        <a:defRPr sz="3400">
          <a:solidFill>
            <a:schemeClr val="bg1"/>
          </a:solidFill>
          <a:latin typeface="Arial" charset="0"/>
          <a:cs typeface="Arial" charset="0"/>
        </a:defRPr>
      </a:lvl3pPr>
      <a:lvl4pPr algn="l" rtl="0" eaLnBrk="0" fontAlgn="base" hangingPunct="0">
        <a:spcBef>
          <a:spcPct val="0"/>
        </a:spcBef>
        <a:spcAft>
          <a:spcPct val="0"/>
        </a:spcAft>
        <a:defRPr sz="3400">
          <a:solidFill>
            <a:schemeClr val="bg1"/>
          </a:solidFill>
          <a:latin typeface="Arial" charset="0"/>
          <a:cs typeface="Arial" charset="0"/>
        </a:defRPr>
      </a:lvl4pPr>
      <a:lvl5pPr algn="l" rtl="0" eaLnBrk="0" fontAlgn="base" hangingPunct="0">
        <a:spcBef>
          <a:spcPct val="0"/>
        </a:spcBef>
        <a:spcAft>
          <a:spcPct val="0"/>
        </a:spcAft>
        <a:defRPr sz="3400">
          <a:solidFill>
            <a:schemeClr val="bg1"/>
          </a:solidFill>
          <a:latin typeface="Arial" charset="0"/>
          <a:cs typeface="Arial" charset="0"/>
        </a:defRPr>
      </a:lvl5pPr>
      <a:lvl6pPr marL="457200" algn="l" rtl="0" fontAlgn="base">
        <a:spcBef>
          <a:spcPct val="0"/>
        </a:spcBef>
        <a:spcAft>
          <a:spcPct val="0"/>
        </a:spcAft>
        <a:defRPr sz="3400">
          <a:solidFill>
            <a:schemeClr val="bg1"/>
          </a:solidFill>
          <a:latin typeface="Arial" charset="0"/>
          <a:cs typeface="Arial" charset="0"/>
        </a:defRPr>
      </a:lvl6pPr>
      <a:lvl7pPr marL="914400" algn="l" rtl="0" fontAlgn="base">
        <a:spcBef>
          <a:spcPct val="0"/>
        </a:spcBef>
        <a:spcAft>
          <a:spcPct val="0"/>
        </a:spcAft>
        <a:defRPr sz="3400">
          <a:solidFill>
            <a:schemeClr val="bg1"/>
          </a:solidFill>
          <a:latin typeface="Arial" charset="0"/>
          <a:cs typeface="Arial" charset="0"/>
        </a:defRPr>
      </a:lvl7pPr>
      <a:lvl8pPr marL="1371600" algn="l" rtl="0" fontAlgn="base">
        <a:spcBef>
          <a:spcPct val="0"/>
        </a:spcBef>
        <a:spcAft>
          <a:spcPct val="0"/>
        </a:spcAft>
        <a:defRPr sz="3400">
          <a:solidFill>
            <a:schemeClr val="bg1"/>
          </a:solidFill>
          <a:latin typeface="Arial" charset="0"/>
          <a:cs typeface="Arial" charset="0"/>
        </a:defRPr>
      </a:lvl8pPr>
      <a:lvl9pPr marL="1828800" algn="l" rtl="0" fontAlgn="base">
        <a:spcBef>
          <a:spcPct val="0"/>
        </a:spcBef>
        <a:spcAft>
          <a:spcPct val="0"/>
        </a:spcAft>
        <a:defRPr sz="3400">
          <a:solidFill>
            <a:schemeClr val="bg1"/>
          </a:solidFill>
          <a:latin typeface="Arial" charset="0"/>
          <a:cs typeface="Arial" charset="0"/>
        </a:defRPr>
      </a:lvl9pPr>
    </p:titleStyle>
    <p:bodyStyle>
      <a:lvl1pPr marL="2159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1pPr>
      <a:lvl2pPr marL="4318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2pPr>
      <a:lvl3pPr marL="6477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3pPr>
      <a:lvl4pPr marL="8636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4pPr>
      <a:lvl5pPr marL="10795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58774" y="1050878"/>
            <a:ext cx="8444031" cy="3766782"/>
          </a:xfrm>
        </p:spPr>
        <p:txBody>
          <a:bodyPr/>
          <a:lstStyle/>
          <a:p>
            <a:pPr algn="ctr" eaLnBrk="1" hangingPunct="1">
              <a:lnSpc>
                <a:spcPct val="150000"/>
              </a:lnSpc>
            </a:pPr>
            <a:r>
              <a:rPr lang="en-GB" sz="100" b="1" dirty="0" smtClean="0">
                <a:latin typeface="Arial" charset="0"/>
                <a:cs typeface="Arial" charset="0"/>
              </a:rPr>
              <a:t/>
            </a:r>
            <a:br>
              <a:rPr lang="en-GB" sz="100" b="1" dirty="0" smtClean="0">
                <a:latin typeface="Arial" charset="0"/>
                <a:cs typeface="Arial" charset="0"/>
              </a:rPr>
            </a:br>
            <a:r>
              <a:rPr lang="en-GB" sz="3600" b="1" dirty="0" smtClean="0">
                <a:latin typeface="Arial" charset="0"/>
                <a:cs typeface="Arial" charset="0"/>
              </a:rPr>
              <a:t>Medical Revalidation: </a:t>
            </a:r>
            <a:br>
              <a:rPr lang="en-GB" sz="3600" b="1" dirty="0" smtClean="0">
                <a:latin typeface="Arial" charset="0"/>
                <a:cs typeface="Arial" charset="0"/>
              </a:rPr>
            </a:br>
            <a:r>
              <a:rPr lang="en-GB" sz="3600" b="1" dirty="0" smtClean="0">
                <a:latin typeface="Arial" charset="0"/>
                <a:cs typeface="Arial" charset="0"/>
              </a:rPr>
              <a:t>Vision for the Future</a:t>
            </a:r>
            <a:r>
              <a:rPr lang="en-GB" sz="3200" dirty="0" smtClean="0">
                <a:latin typeface="Arial" charset="0"/>
                <a:cs typeface="Arial" charset="0"/>
              </a:rPr>
              <a:t/>
            </a:r>
            <a:br>
              <a:rPr lang="en-GB" sz="3200" dirty="0" smtClean="0">
                <a:latin typeface="Arial" charset="0"/>
                <a:cs typeface="Arial" charset="0"/>
              </a:rPr>
            </a:br>
            <a:r>
              <a:rPr lang="en-GB" sz="2800" dirty="0" smtClean="0">
                <a:latin typeface="Arial" charset="0"/>
                <a:cs typeface="Arial" charset="0"/>
              </a:rPr>
              <a:t>Dr </a:t>
            </a:r>
            <a:r>
              <a:rPr lang="en-GB" sz="2800" dirty="0">
                <a:latin typeface="Arial" charset="0"/>
                <a:cs typeface="Arial" charset="0"/>
              </a:rPr>
              <a:t>Mike </a:t>
            </a:r>
            <a:r>
              <a:rPr lang="en-GB" sz="2800" dirty="0" smtClean="0">
                <a:latin typeface="Arial" charset="0"/>
                <a:cs typeface="Arial" charset="0"/>
              </a:rPr>
              <a:t>Bewick</a:t>
            </a:r>
            <a:br>
              <a:rPr lang="en-GB" sz="2800" dirty="0" smtClean="0">
                <a:latin typeface="Arial" charset="0"/>
                <a:cs typeface="Arial" charset="0"/>
              </a:rPr>
            </a:br>
            <a:r>
              <a:rPr lang="en-GB" sz="2800" dirty="0">
                <a:latin typeface="Arial" charset="0"/>
                <a:cs typeface="Arial" charset="0"/>
              </a:rPr>
              <a:t>Senior Responsible Owner</a:t>
            </a:r>
            <a:br>
              <a:rPr lang="en-GB" sz="2800" dirty="0">
                <a:latin typeface="Arial" charset="0"/>
                <a:cs typeface="Arial" charset="0"/>
              </a:rPr>
            </a:br>
            <a:r>
              <a:rPr lang="en-GB" sz="2800" dirty="0">
                <a:latin typeface="Arial" charset="0"/>
                <a:cs typeface="Arial" charset="0"/>
              </a:rPr>
              <a:t>Medical Revalidation, NHS </a:t>
            </a:r>
            <a:r>
              <a:rPr lang="en-GB" sz="2800" dirty="0" smtClean="0">
                <a:latin typeface="Arial" charset="0"/>
                <a:cs typeface="Arial" charset="0"/>
              </a:rPr>
              <a:t>England</a:t>
            </a:r>
            <a:endParaRPr lang="en-GB" sz="2800" b="1" dirty="0" smtClean="0">
              <a:solidFill>
                <a:srgbClr val="FF0000"/>
              </a:solidFill>
              <a:latin typeface="Arial" charset="0"/>
              <a:cs typeface="Arial" charset="0"/>
            </a:endParaRPr>
          </a:p>
        </p:txBody>
      </p:sp>
      <p:sp>
        <p:nvSpPr>
          <p:cNvPr id="5" name="Text Placeholder 2"/>
          <p:cNvSpPr txBox="1">
            <a:spLocks/>
          </p:cNvSpPr>
          <p:nvPr/>
        </p:nvSpPr>
        <p:spPr bwMode="auto">
          <a:xfrm>
            <a:off x="358774" y="5177699"/>
            <a:ext cx="2736850" cy="118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000" tIns="0" rIns="0" bIns="0" numCol="1" anchor="t" anchorCtr="0" compatLnSpc="1">
            <a:prstTxWarp prst="textNoShape">
              <a:avLst/>
            </a:prstTxWarp>
          </a:bodyPr>
          <a:lstStyle>
            <a:lvl1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1pPr>
            <a:lvl2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2pPr>
            <a:lvl3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3pPr>
            <a:lvl4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4pPr>
            <a:lvl5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pPr>
            <a:r>
              <a:rPr lang="en-GB" sz="2400" b="1" dirty="0" smtClean="0"/>
              <a:t>Brighton</a:t>
            </a:r>
          </a:p>
          <a:p>
            <a:pPr algn="ctr">
              <a:lnSpc>
                <a:spcPct val="100000"/>
              </a:lnSpc>
            </a:pPr>
            <a:r>
              <a:rPr lang="en-GB" sz="2400" b="1" dirty="0" smtClean="0"/>
              <a:t>4 June 2014</a:t>
            </a:r>
            <a:endParaRPr lang="en-GB" sz="2400" b="1" dirty="0"/>
          </a:p>
        </p:txBody>
      </p:sp>
    </p:spTree>
    <p:extLst>
      <p:ext uri="{BB962C8B-B14F-4D97-AF65-F5344CB8AC3E}">
        <p14:creationId xmlns:p14="http://schemas.microsoft.com/office/powerpoint/2010/main" val="2394884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next few </a:t>
            </a:r>
            <a:r>
              <a:rPr lang="en-GB" b="1" dirty="0" smtClean="0"/>
              <a:t>years</a:t>
            </a:r>
            <a:endParaRPr lang="en-GB" b="1" dirty="0"/>
          </a:p>
        </p:txBody>
      </p:sp>
      <p:sp>
        <p:nvSpPr>
          <p:cNvPr id="3" name="Content Placeholder 2"/>
          <p:cNvSpPr>
            <a:spLocks noGrp="1"/>
          </p:cNvSpPr>
          <p:nvPr>
            <p:ph idx="1"/>
          </p:nvPr>
        </p:nvSpPr>
        <p:spPr>
          <a:xfrm>
            <a:off x="407988" y="1074058"/>
            <a:ext cx="8388350" cy="4758418"/>
          </a:xfrm>
        </p:spPr>
        <p:txBody>
          <a:bodyPr/>
          <a:lstStyle/>
          <a:p>
            <a:pPr marL="363538" indent="-363538">
              <a:lnSpc>
                <a:spcPts val="3700"/>
              </a:lnSpc>
              <a:spcBef>
                <a:spcPts val="1000"/>
              </a:spcBef>
            </a:pPr>
            <a:r>
              <a:rPr lang="en-GB" sz="3100" dirty="0"/>
              <a:t>Most likely - will see considerable change</a:t>
            </a:r>
          </a:p>
          <a:p>
            <a:pPr marL="363538" indent="-363538">
              <a:lnSpc>
                <a:spcPts val="3700"/>
              </a:lnSpc>
              <a:spcBef>
                <a:spcPts val="1000"/>
              </a:spcBef>
            </a:pPr>
            <a:r>
              <a:rPr lang="en-GB" sz="3100" dirty="0"/>
              <a:t>May feel uncomfortable at times</a:t>
            </a:r>
          </a:p>
          <a:p>
            <a:pPr marL="363538" indent="-363538">
              <a:lnSpc>
                <a:spcPts val="3700"/>
              </a:lnSpc>
              <a:spcBef>
                <a:spcPts val="1000"/>
              </a:spcBef>
            </a:pPr>
            <a:r>
              <a:rPr lang="en-GB" sz="3100" dirty="0"/>
              <a:t>But - we have made major progress on maintaining and raising professional standards – which lie at the heart of revalidation</a:t>
            </a:r>
          </a:p>
          <a:p>
            <a:pPr marL="363538" indent="-363538">
              <a:lnSpc>
                <a:spcPts val="3700"/>
              </a:lnSpc>
              <a:spcBef>
                <a:spcPts val="1000"/>
              </a:spcBef>
            </a:pPr>
            <a:r>
              <a:rPr lang="en-GB" sz="3100" dirty="0"/>
              <a:t>Together – as a profession – we will continue to do this, to build on the foundations that are now firmly in place and to use every piece of leverage afforded by revalidation and its underpinning processes to further our </a:t>
            </a:r>
            <a:r>
              <a:rPr lang="en-GB" sz="3100" dirty="0" smtClean="0"/>
              <a:t>cause</a:t>
            </a:r>
            <a:endParaRPr lang="en-GB" sz="31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10</a:t>
            </a:fld>
            <a:endParaRPr lang="en-GB" dirty="0"/>
          </a:p>
        </p:txBody>
      </p:sp>
    </p:spTree>
    <p:extLst>
      <p:ext uri="{BB962C8B-B14F-4D97-AF65-F5344CB8AC3E}">
        <p14:creationId xmlns:p14="http://schemas.microsoft.com/office/powerpoint/2010/main" val="778106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Where we are..</a:t>
            </a:r>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A great start – we are on track in terms of the numbers of doctors going through the system, with policies, calibrating and QA mechanisms in place and process largely in place</a:t>
            </a:r>
          </a:p>
          <a:p>
            <a:pPr marL="363538" indent="-363538">
              <a:lnSpc>
                <a:spcPts val="3800"/>
              </a:lnSpc>
              <a:spcBef>
                <a:spcPts val="2400"/>
              </a:spcBef>
            </a:pPr>
            <a:r>
              <a:rPr lang="en-GB" sz="3200" dirty="0" smtClean="0"/>
              <a:t>Recommendations </a:t>
            </a:r>
            <a:r>
              <a:rPr lang="en-GB" sz="3200" dirty="0"/>
              <a:t>being made as per the process – and licences are being withdrawn, for the right reasons</a:t>
            </a:r>
          </a:p>
          <a:p>
            <a:pPr>
              <a:lnSpc>
                <a:spcPts val="3800"/>
              </a:lnSpc>
            </a:pP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2</a:t>
            </a:fld>
            <a:endParaRPr lang="en-GB" dirty="0"/>
          </a:p>
        </p:txBody>
      </p:sp>
      <p:sp>
        <p:nvSpPr>
          <p:cNvPr id="6"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474951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Challenges and issues</a:t>
            </a:r>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Engagement of all doctors in the wider quality improvement aspects of revalidation, rather than mere compliance</a:t>
            </a:r>
          </a:p>
          <a:p>
            <a:pPr marL="363538" indent="-363538">
              <a:lnSpc>
                <a:spcPts val="3800"/>
              </a:lnSpc>
            </a:pPr>
            <a:r>
              <a:rPr lang="en-GB" sz="3200" dirty="0"/>
              <a:t>Engagement of boards in their responsibilities as designated bodies under the Responsible Officer Regulations</a:t>
            </a:r>
          </a:p>
          <a:p>
            <a:pPr marL="363538" indent="-363538">
              <a:lnSpc>
                <a:spcPts val="3800"/>
              </a:lnSpc>
            </a:pPr>
            <a:r>
              <a:rPr lang="en-GB" sz="3200" dirty="0"/>
              <a:t>Achieving demonstrable consistency and rigour will always require, commitment  energy and effort</a:t>
            </a:r>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3</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4225368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That Said:</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We have work underway and processes in place, addressing these challenges</a:t>
            </a:r>
          </a:p>
          <a:p>
            <a:pPr marL="363538" indent="-363538">
              <a:lnSpc>
                <a:spcPts val="3800"/>
              </a:lnSpc>
            </a:pPr>
            <a:r>
              <a:rPr lang="en-GB" sz="3200" dirty="0"/>
              <a:t>We have funding in place </a:t>
            </a:r>
          </a:p>
          <a:p>
            <a:pPr marL="363538" indent="-363538">
              <a:lnSpc>
                <a:spcPts val="3800"/>
              </a:lnSpc>
            </a:pPr>
            <a:r>
              <a:rPr lang="en-GB" sz="3200" dirty="0"/>
              <a:t>We are recruiting both centrally and at the regions to substantive teams to provide support over the next 2 years of increased throughput </a:t>
            </a:r>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4</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98536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 What Next?</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4200"/>
              </a:lnSpc>
              <a:spcBef>
                <a:spcPts val="1800"/>
              </a:spcBef>
            </a:pPr>
            <a:r>
              <a:rPr lang="en-GB" sz="3200" dirty="0"/>
              <a:t>This is the greatest opportunity we - and the profession – has ever had to set, defend and enhance professional clinical standards across the whole system</a:t>
            </a:r>
          </a:p>
          <a:p>
            <a:pPr marL="363538" indent="-363538">
              <a:lnSpc>
                <a:spcPts val="4200"/>
              </a:lnSpc>
              <a:spcBef>
                <a:spcPts val="1800"/>
              </a:spcBef>
            </a:pPr>
            <a:r>
              <a:rPr lang="en-GB" sz="3200" dirty="0"/>
              <a:t>Having reached the point of implementation it is </a:t>
            </a:r>
            <a:r>
              <a:rPr lang="en-GB" sz="3200" b="1" dirty="0"/>
              <a:t>crucial that we don’t now sit back and think that we have finished the </a:t>
            </a:r>
            <a:r>
              <a:rPr lang="en-GB" sz="3200" b="1" dirty="0" smtClean="0"/>
              <a:t>job</a:t>
            </a:r>
            <a:endParaRPr lang="en-GB" sz="3200" b="1"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5</a:t>
            </a:fld>
            <a:endParaRPr lang="en-GB" dirty="0"/>
          </a:p>
        </p:txBody>
      </p:sp>
      <p:sp>
        <p:nvSpPr>
          <p:cNvPr id="6"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1614229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Foundations</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4000"/>
              </a:lnSpc>
              <a:spcBef>
                <a:spcPts val="1800"/>
              </a:spcBef>
            </a:pPr>
            <a:r>
              <a:rPr lang="en-GB" sz="3200" dirty="0"/>
              <a:t>What we have now are the building blocks, the foundations of a solid infrastructure for professional standards</a:t>
            </a:r>
          </a:p>
          <a:p>
            <a:pPr marL="363538" indent="-363538">
              <a:lnSpc>
                <a:spcPts val="4000"/>
              </a:lnSpc>
              <a:spcBef>
                <a:spcPts val="1800"/>
              </a:spcBef>
            </a:pPr>
            <a:r>
              <a:rPr lang="en-GB" sz="3200" dirty="0"/>
              <a:t>As medical leaders, it is our duty to make sure we use this unique opportunity to build the mechanisms, structures and processes that will serve to improve the safety and quality of care for patients, year on </a:t>
            </a:r>
            <a:r>
              <a:rPr lang="en-GB" sz="3200" dirty="0" smtClean="0"/>
              <a:t>year</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6</a:t>
            </a:fld>
            <a:endParaRPr lang="en-GB" dirty="0"/>
          </a:p>
        </p:txBody>
      </p:sp>
      <p:sp>
        <p:nvSpPr>
          <p:cNvPr id="6"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1614229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Our Role</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We have a responsibility – as the pioneers and champions of revalidation – to ensure that we continue to strengthen, develop and exploit the benefits of the system</a:t>
            </a:r>
          </a:p>
          <a:p>
            <a:pPr marL="363538" indent="-363538">
              <a:lnSpc>
                <a:spcPts val="3800"/>
              </a:lnSpc>
            </a:pPr>
            <a:r>
              <a:rPr lang="en-GB" sz="3200" dirty="0"/>
              <a:t>There will be challenges. As revalidation passes from a ‘new idea’ to business as usual; experience tells us that the norm is for a ‘dumbing down’ when a large project is implemented across an entire system</a:t>
            </a:r>
          </a:p>
          <a:p>
            <a:pPr marL="363538" indent="-363538">
              <a:lnSpc>
                <a:spcPts val="3800"/>
              </a:lnSpc>
            </a:pPr>
            <a:r>
              <a:rPr lang="en-GB" sz="3200" dirty="0"/>
              <a:t>Our job is to make sure that doesn’t </a:t>
            </a:r>
            <a:r>
              <a:rPr lang="en-GB" sz="3200" dirty="0" smtClean="0"/>
              <a:t>happen</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7</a:t>
            </a:fld>
            <a:endParaRPr lang="en-GB" dirty="0"/>
          </a:p>
        </p:txBody>
      </p:sp>
    </p:spTree>
    <p:extLst>
      <p:ext uri="{BB962C8B-B14F-4D97-AF65-F5344CB8AC3E}">
        <p14:creationId xmlns:p14="http://schemas.microsoft.com/office/powerpoint/2010/main" val="1954611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269661"/>
            <a:ext cx="7313613" cy="1094682"/>
          </a:xfrm>
        </p:spPr>
        <p:txBody>
          <a:bodyPr/>
          <a:lstStyle/>
          <a:p>
            <a:r>
              <a:rPr lang="en-GB" b="1" dirty="0"/>
              <a:t>Improving care – for both patients and doctors</a:t>
            </a:r>
          </a:p>
        </p:txBody>
      </p:sp>
      <p:sp>
        <p:nvSpPr>
          <p:cNvPr id="3" name="Content Placeholder 2"/>
          <p:cNvSpPr>
            <a:spLocks noGrp="1"/>
          </p:cNvSpPr>
          <p:nvPr>
            <p:ph idx="1"/>
          </p:nvPr>
        </p:nvSpPr>
        <p:spPr>
          <a:xfrm>
            <a:off x="407988" y="1523996"/>
            <a:ext cx="8388350" cy="4630057"/>
          </a:xfrm>
        </p:spPr>
        <p:txBody>
          <a:bodyPr/>
          <a:lstStyle/>
          <a:p>
            <a:pPr marL="363538" indent="-363538">
              <a:lnSpc>
                <a:spcPts val="3800"/>
              </a:lnSpc>
            </a:pPr>
            <a:r>
              <a:rPr lang="en-GB" sz="3200" dirty="0"/>
              <a:t>What matters is that the effort, resource and time invested in revalidation continues to develop – to improve the quality and safety of care for patients </a:t>
            </a:r>
          </a:p>
          <a:p>
            <a:pPr marL="363538" indent="-363538">
              <a:lnSpc>
                <a:spcPts val="3800"/>
              </a:lnSpc>
            </a:pPr>
            <a:r>
              <a:rPr lang="en-GB" sz="3200" dirty="0"/>
              <a:t>We also have a duty of care to our colleagues. Our development of the systems supporting revalidation will be based on the principle of identifying and then supporting doctors facing difficulties, finding solutions that </a:t>
            </a:r>
            <a:r>
              <a:rPr lang="en-GB" sz="3200" dirty="0" smtClean="0"/>
              <a:t>work</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8</a:t>
            </a:fld>
            <a:endParaRPr lang="en-GB" dirty="0"/>
          </a:p>
        </p:txBody>
      </p:sp>
    </p:spTree>
    <p:extLst>
      <p:ext uri="{BB962C8B-B14F-4D97-AF65-F5344CB8AC3E}">
        <p14:creationId xmlns:p14="http://schemas.microsoft.com/office/powerpoint/2010/main" val="1954611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269661"/>
            <a:ext cx="7313613" cy="1094682"/>
          </a:xfrm>
        </p:spPr>
        <p:txBody>
          <a:bodyPr/>
          <a:lstStyle/>
          <a:p>
            <a:r>
              <a:rPr lang="en-GB" sz="3000" b="1" dirty="0"/>
              <a:t>As the guardian of the implementation of revalidation, my view </a:t>
            </a:r>
            <a:r>
              <a:rPr lang="en-GB" sz="3000" b="1" dirty="0" smtClean="0"/>
              <a:t>is:</a:t>
            </a:r>
            <a:endParaRPr lang="en-GB" sz="3000" b="1" dirty="0"/>
          </a:p>
        </p:txBody>
      </p:sp>
      <p:sp>
        <p:nvSpPr>
          <p:cNvPr id="3" name="Content Placeholder 2"/>
          <p:cNvSpPr>
            <a:spLocks noGrp="1"/>
          </p:cNvSpPr>
          <p:nvPr>
            <p:ph idx="1"/>
          </p:nvPr>
        </p:nvSpPr>
        <p:spPr>
          <a:xfrm>
            <a:off x="407988" y="1523996"/>
            <a:ext cx="8388350" cy="4630057"/>
          </a:xfrm>
        </p:spPr>
        <p:txBody>
          <a:bodyPr/>
          <a:lstStyle/>
          <a:p>
            <a:pPr marL="363538" indent="-363538">
              <a:lnSpc>
                <a:spcPts val="4000"/>
              </a:lnSpc>
              <a:spcBef>
                <a:spcPts val="1800"/>
              </a:spcBef>
            </a:pPr>
            <a:r>
              <a:rPr lang="en-GB" sz="3200" dirty="0"/>
              <a:t>Whatever turbulence comes our way – and it will, for that is the nature of the NHS and healthcare in general – the profession will standardise, drive and develop the standards of care delivered to patients</a:t>
            </a:r>
          </a:p>
          <a:p>
            <a:pPr marL="363538" indent="-363538">
              <a:lnSpc>
                <a:spcPts val="4000"/>
              </a:lnSpc>
              <a:spcBef>
                <a:spcPts val="1800"/>
              </a:spcBef>
            </a:pPr>
            <a:r>
              <a:rPr lang="en-GB" sz="3200" dirty="0"/>
              <a:t>We will do so in a way that cares for doctors, their well-being, health and their further development</a:t>
            </a:r>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9</a:t>
            </a:fld>
            <a:endParaRPr lang="en-GB" dirty="0"/>
          </a:p>
        </p:txBody>
      </p:sp>
      <p:sp>
        <p:nvSpPr>
          <p:cNvPr id="5"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469609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NHS CB Presentation (Screen 4x3)">
  <a:themeElements>
    <a:clrScheme name="NHS Commissioning Board">
      <a:dk1>
        <a:sysClr val="windowText" lastClr="000000"/>
      </a:dk1>
      <a:lt1>
        <a:sysClr val="window" lastClr="FFFFFF"/>
      </a:lt1>
      <a:dk2>
        <a:srgbClr val="003893"/>
      </a:dk2>
      <a:lt2>
        <a:srgbClr val="FFFFFF"/>
      </a:lt2>
      <a:accent1>
        <a:srgbClr val="00ADC6"/>
      </a:accent1>
      <a:accent2>
        <a:srgbClr val="003893"/>
      </a:accent2>
      <a:accent3>
        <a:srgbClr val="C0F7FF"/>
      </a:accent3>
      <a:accent4>
        <a:srgbClr val="B6D2FF"/>
      </a:accent4>
      <a:accent5>
        <a:srgbClr val="00AA9E"/>
      </a:accent5>
      <a:accent6>
        <a:srgbClr val="0091C9"/>
      </a:accent6>
      <a:hlink>
        <a:srgbClr val="000000"/>
      </a:hlink>
      <a:folHlink>
        <a:srgbClr val="000000"/>
      </a:folHlink>
    </a:clrScheme>
    <a:fontScheme name="NHS Commissioning Bo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4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NHS CB Presentation (Screen 4x3)</Template>
  <TotalTime>5614</TotalTime>
  <Words>668</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NHS CB Presentation (Screen 4x3)</vt:lpstr>
      <vt:lpstr> Medical Revalidation:  Vision for the Future Dr Mike Bewick Senior Responsible Owner Medical Revalidation, NHS England</vt:lpstr>
      <vt:lpstr>Where we are..</vt:lpstr>
      <vt:lpstr>Challenges and issues</vt:lpstr>
      <vt:lpstr>That Said:</vt:lpstr>
      <vt:lpstr>So What Next?</vt:lpstr>
      <vt:lpstr>The Foundations</vt:lpstr>
      <vt:lpstr>Our Role</vt:lpstr>
      <vt:lpstr>Improving care – for both patients and doctors</vt:lpstr>
      <vt:lpstr>As the guardian of the implementation of revalidation, my view is:</vt:lpstr>
      <vt:lpstr>The next few years</vt:lpstr>
    </vt:vector>
  </TitlesOfParts>
  <Company>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dc:title>
  <dc:creator>Claire McGinley</dc:creator>
  <cp:lastModifiedBy>James Fisher</cp:lastModifiedBy>
  <cp:revision>311</cp:revision>
  <cp:lastPrinted>2013-05-07T12:35:54Z</cp:lastPrinted>
  <dcterms:created xsi:type="dcterms:W3CDTF">2011-12-06T15:33:50Z</dcterms:created>
  <dcterms:modified xsi:type="dcterms:W3CDTF">2014-06-02T10:32:08Z</dcterms:modified>
</cp:coreProperties>
</file>