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58" r:id="rId6"/>
    <p:sldMasterId id="2147483663" r:id="rId7"/>
    <p:sldMasterId id="2147483666" r:id="rId8"/>
  </p:sldMasterIdLst>
  <p:notesMasterIdLst>
    <p:notesMasterId r:id="rId32"/>
  </p:notesMasterIdLst>
  <p:sldIdLst>
    <p:sldId id="256" r:id="rId9"/>
    <p:sldId id="430" r:id="rId10"/>
    <p:sldId id="433" r:id="rId11"/>
    <p:sldId id="435" r:id="rId12"/>
    <p:sldId id="436" r:id="rId13"/>
    <p:sldId id="437" r:id="rId14"/>
    <p:sldId id="438" r:id="rId15"/>
    <p:sldId id="439" r:id="rId16"/>
    <p:sldId id="440" r:id="rId17"/>
    <p:sldId id="441" r:id="rId18"/>
    <p:sldId id="442" r:id="rId19"/>
    <p:sldId id="443" r:id="rId20"/>
    <p:sldId id="444" r:id="rId21"/>
    <p:sldId id="257" r:id="rId22"/>
    <p:sldId id="424" r:id="rId23"/>
    <p:sldId id="425" r:id="rId24"/>
    <p:sldId id="426" r:id="rId25"/>
    <p:sldId id="427" r:id="rId26"/>
    <p:sldId id="419" r:id="rId27"/>
    <p:sldId id="428" r:id="rId28"/>
    <p:sldId id="429" r:id="rId29"/>
    <p:sldId id="423" r:id="rId30"/>
    <p:sldId id="42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32">
          <p15:clr>
            <a:srgbClr val="A4A3A4"/>
          </p15:clr>
        </p15:guide>
        <p15:guide id="3" orient="horz" pos="4088">
          <p15:clr>
            <a:srgbClr val="A4A3A4"/>
          </p15:clr>
        </p15:guide>
        <p15:guide id="4" pos="4637">
          <p15:clr>
            <a:srgbClr val="A4A3A4"/>
          </p15:clr>
        </p15:guide>
        <p15:guide id="5" pos="226">
          <p15:clr>
            <a:srgbClr val="A4A3A4"/>
          </p15:clr>
        </p15:guide>
        <p15:guide id="6" pos="5534">
          <p15:clr>
            <a:srgbClr val="A4A3A4"/>
          </p15:clr>
        </p15:guide>
        <p15:guide id="7" pos="47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1" autoAdjust="0"/>
  </p:normalViewPr>
  <p:slideViewPr>
    <p:cSldViewPr snapToGrid="0" snapToObjects="1" showGuides="1">
      <p:cViewPr varScale="1">
        <p:scale>
          <a:sx n="84" d="100"/>
          <a:sy n="84" d="100"/>
        </p:scale>
        <p:origin x="1426" y="82"/>
      </p:cViewPr>
      <p:guideLst>
        <p:guide orient="horz" pos="2160"/>
        <p:guide orient="horz" pos="232"/>
        <p:guide orient="horz" pos="4088"/>
        <p:guide pos="4637"/>
        <p:guide pos="226"/>
        <p:guide pos="5534"/>
        <p:guide pos="47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CAA.HOME\Data\NCAS\Shared\IKM\Presentations\Corporate%20presentation%20update%20130930.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CAA.HOME\Data\NCAS\Shared\IKM\Presentations\Referral%20rate%20comparison%20using%20LD%20data%201311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spPr>
            <a:solidFill>
              <a:srgbClr val="FFC000"/>
            </a:solidFill>
          </c:spPr>
          <c:invertIfNegative val="0"/>
          <c:cat>
            <c:strRef>
              <c:f>Specialty!$A$4:$A$15</c:f>
              <c:strCache>
                <c:ptCount val="12"/>
                <c:pt idx="0">
                  <c:v>Public and community health</c:v>
                </c:pt>
                <c:pt idx="1">
                  <c:v>Clinical oncology</c:v>
                </c:pt>
                <c:pt idx="2">
                  <c:v>General medicine group</c:v>
                </c:pt>
                <c:pt idx="3">
                  <c:v>Anaesthetics</c:v>
                </c:pt>
                <c:pt idx="4">
                  <c:v>Pathology group</c:v>
                </c:pt>
                <c:pt idx="5">
                  <c:v>Radiology group</c:v>
                </c:pt>
                <c:pt idx="6">
                  <c:v>Paediatric group</c:v>
                </c:pt>
                <c:pt idx="7">
                  <c:v>Surgical grop</c:v>
                </c:pt>
                <c:pt idx="8">
                  <c:v>Accident and emergency</c:v>
                </c:pt>
                <c:pt idx="9">
                  <c:v>General medical practice</c:v>
                </c:pt>
                <c:pt idx="10">
                  <c:v>Psychiatry group</c:v>
                </c:pt>
                <c:pt idx="11">
                  <c:v>Obstetrics and gynaecology</c:v>
                </c:pt>
              </c:strCache>
            </c:strRef>
          </c:cat>
          <c:val>
            <c:numRef>
              <c:f>Specialty!$B$4:$B$15</c:f>
              <c:numCache>
                <c:formatCode>General</c:formatCode>
                <c:ptCount val="12"/>
                <c:pt idx="0">
                  <c:v>1.7</c:v>
                </c:pt>
                <c:pt idx="1">
                  <c:v>1.5</c:v>
                </c:pt>
                <c:pt idx="2">
                  <c:v>2.4</c:v>
                </c:pt>
                <c:pt idx="3">
                  <c:v>3</c:v>
                </c:pt>
                <c:pt idx="4">
                  <c:v>2.9</c:v>
                </c:pt>
                <c:pt idx="5">
                  <c:v>3.7</c:v>
                </c:pt>
                <c:pt idx="6">
                  <c:v>4.2</c:v>
                </c:pt>
                <c:pt idx="7">
                  <c:v>4.9000000000000004</c:v>
                </c:pt>
                <c:pt idx="8">
                  <c:v>4.5999999999999996</c:v>
                </c:pt>
                <c:pt idx="9">
                  <c:v>5.5</c:v>
                </c:pt>
                <c:pt idx="10">
                  <c:v>8.4</c:v>
                </c:pt>
                <c:pt idx="11">
                  <c:v>8.1999999999999993</c:v>
                </c:pt>
              </c:numCache>
            </c:numRef>
          </c:val>
        </c:ser>
        <c:ser>
          <c:idx val="1"/>
          <c:order val="1"/>
          <c:spPr>
            <a:solidFill>
              <a:srgbClr val="C00000"/>
            </a:solidFill>
          </c:spPr>
          <c:invertIfNegative val="0"/>
          <c:cat>
            <c:strRef>
              <c:f>Specialty!$A$4:$A$15</c:f>
              <c:strCache>
                <c:ptCount val="12"/>
                <c:pt idx="0">
                  <c:v>Public and community health</c:v>
                </c:pt>
                <c:pt idx="1">
                  <c:v>Clinical oncology</c:v>
                </c:pt>
                <c:pt idx="2">
                  <c:v>General medicine group</c:v>
                </c:pt>
                <c:pt idx="3">
                  <c:v>Anaesthetics</c:v>
                </c:pt>
                <c:pt idx="4">
                  <c:v>Pathology group</c:v>
                </c:pt>
                <c:pt idx="5">
                  <c:v>Radiology group</c:v>
                </c:pt>
                <c:pt idx="6">
                  <c:v>Paediatric group</c:v>
                </c:pt>
                <c:pt idx="7">
                  <c:v>Surgical grop</c:v>
                </c:pt>
                <c:pt idx="8">
                  <c:v>Accident and emergency</c:v>
                </c:pt>
                <c:pt idx="9">
                  <c:v>General medical practice</c:v>
                </c:pt>
                <c:pt idx="10">
                  <c:v>Psychiatry group</c:v>
                </c:pt>
                <c:pt idx="11">
                  <c:v>Obstetrics and gynaecology</c:v>
                </c:pt>
              </c:strCache>
            </c:strRef>
          </c:cat>
          <c:val>
            <c:numRef>
              <c:f>Specialty!$C$4:$C$15</c:f>
              <c:numCache>
                <c:formatCode>General</c:formatCode>
                <c:ptCount val="12"/>
                <c:pt idx="0">
                  <c:v>1.5999999999999999</c:v>
                </c:pt>
                <c:pt idx="1">
                  <c:v>2.2000000000000002</c:v>
                </c:pt>
                <c:pt idx="2">
                  <c:v>0.5</c:v>
                </c:pt>
                <c:pt idx="3">
                  <c:v>0.79999999999999982</c:v>
                </c:pt>
                <c:pt idx="4">
                  <c:v>1.3000000000000003</c:v>
                </c:pt>
                <c:pt idx="5">
                  <c:v>1.7000000000000002</c:v>
                </c:pt>
                <c:pt idx="6">
                  <c:v>1.2000000000000002</c:v>
                </c:pt>
                <c:pt idx="7">
                  <c:v>0.79999999999999982</c:v>
                </c:pt>
                <c:pt idx="8">
                  <c:v>1.4000000000000004</c:v>
                </c:pt>
                <c:pt idx="9">
                  <c:v>0.5</c:v>
                </c:pt>
                <c:pt idx="10">
                  <c:v>1.4000000000000004</c:v>
                </c:pt>
                <c:pt idx="11">
                  <c:v>1.8000000000000007</c:v>
                </c:pt>
              </c:numCache>
            </c:numRef>
          </c:val>
        </c:ser>
        <c:dLbls>
          <c:showLegendKey val="0"/>
          <c:showVal val="0"/>
          <c:showCatName val="0"/>
          <c:showSerName val="0"/>
          <c:showPercent val="0"/>
          <c:showBubbleSize val="0"/>
        </c:dLbls>
        <c:gapWidth val="150"/>
        <c:overlap val="100"/>
        <c:axId val="467685664"/>
        <c:axId val="467686448"/>
      </c:barChart>
      <c:catAx>
        <c:axId val="467685664"/>
        <c:scaling>
          <c:orientation val="minMax"/>
        </c:scaling>
        <c:delete val="0"/>
        <c:axPos val="l"/>
        <c:numFmt formatCode="General" sourceLinked="0"/>
        <c:majorTickMark val="out"/>
        <c:minorTickMark val="none"/>
        <c:tickLblPos val="nextTo"/>
        <c:crossAx val="467686448"/>
        <c:crosses val="autoZero"/>
        <c:auto val="1"/>
        <c:lblAlgn val="ctr"/>
        <c:lblOffset val="100"/>
        <c:noMultiLvlLbl val="0"/>
      </c:catAx>
      <c:valAx>
        <c:axId val="467686448"/>
        <c:scaling>
          <c:orientation val="minMax"/>
        </c:scaling>
        <c:delete val="0"/>
        <c:axPos val="b"/>
        <c:majorGridlines/>
        <c:title>
          <c:tx>
            <c:rich>
              <a:bodyPr/>
              <a:lstStyle/>
              <a:p>
                <a:pPr>
                  <a:defRPr/>
                </a:pPr>
                <a:r>
                  <a:rPr lang="en-GB" sz="1400" b="0" dirty="0" smtClean="0"/>
                  <a:t>Referrals</a:t>
                </a:r>
                <a:r>
                  <a:rPr lang="en-GB" sz="1400" b="0" baseline="0" dirty="0" smtClean="0"/>
                  <a:t> per 1000 doctor years with 95% confidence interval</a:t>
                </a:r>
                <a:endParaRPr lang="en-GB" sz="1400" b="0" dirty="0"/>
              </a:p>
            </c:rich>
          </c:tx>
          <c:layout/>
          <c:overlay val="0"/>
        </c:title>
        <c:numFmt formatCode="General" sourceLinked="1"/>
        <c:majorTickMark val="out"/>
        <c:minorTickMark val="none"/>
        <c:tickLblPos val="nextTo"/>
        <c:crossAx val="467685664"/>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243252251251363E-2"/>
          <c:y val="2.9564485709158261E-2"/>
          <c:w val="0.90827870977298819"/>
          <c:h val="0.81281388826800038"/>
        </c:manualLayout>
      </c:layout>
      <c:barChart>
        <c:barDir val="col"/>
        <c:grouping val="stacked"/>
        <c:varyColors val="0"/>
        <c:ser>
          <c:idx val="0"/>
          <c:order val="0"/>
          <c:tx>
            <c:strRef>
              <c:f>Sheet1!$B$1</c:f>
              <c:strCache>
                <c:ptCount val="1"/>
                <c:pt idx="0">
                  <c:v>Series 1</c:v>
                </c:pt>
              </c:strCache>
            </c:strRef>
          </c:tx>
          <c:spPr>
            <a:ln>
              <a:solidFill>
                <a:schemeClr val="accent1"/>
              </a:solidFill>
            </a:ln>
          </c:spPr>
          <c:invertIfNegative val="0"/>
          <c:dPt>
            <c:idx val="0"/>
            <c:invertIfNegative val="0"/>
            <c:bubble3D val="0"/>
            <c:spPr>
              <a:solidFill>
                <a:srgbClr val="00B0F0"/>
              </a:solidFill>
              <a:ln>
                <a:solidFill>
                  <a:schemeClr val="accent1"/>
                </a:solidFill>
              </a:ln>
            </c:spPr>
          </c:dPt>
          <c:dPt>
            <c:idx val="1"/>
            <c:invertIfNegative val="0"/>
            <c:bubble3D val="0"/>
            <c:spPr>
              <a:solidFill>
                <a:srgbClr val="00B0F0"/>
              </a:solidFill>
              <a:ln>
                <a:solidFill>
                  <a:schemeClr val="accent1"/>
                </a:solidFill>
              </a:ln>
            </c:spPr>
          </c:dPt>
          <c:dPt>
            <c:idx val="2"/>
            <c:invertIfNegative val="0"/>
            <c:bubble3D val="0"/>
            <c:spPr>
              <a:solidFill>
                <a:srgbClr val="92D050"/>
              </a:solidFill>
              <a:ln>
                <a:solidFill>
                  <a:schemeClr val="accent1"/>
                </a:solidFill>
              </a:ln>
            </c:spPr>
          </c:dPt>
          <c:dPt>
            <c:idx val="3"/>
            <c:invertIfNegative val="0"/>
            <c:bubble3D val="0"/>
            <c:spPr>
              <a:solidFill>
                <a:srgbClr val="92D050"/>
              </a:solidFill>
              <a:ln>
                <a:solidFill>
                  <a:schemeClr val="accent1"/>
                </a:solidFill>
              </a:ln>
            </c:spPr>
          </c:dPt>
          <c:dPt>
            <c:idx val="4"/>
            <c:invertIfNegative val="0"/>
            <c:bubble3D val="0"/>
            <c:spPr>
              <a:solidFill>
                <a:srgbClr val="92D050"/>
              </a:solidFill>
              <a:ln>
                <a:solidFill>
                  <a:schemeClr val="accent1"/>
                </a:solidFill>
              </a:ln>
            </c:spPr>
          </c:dPt>
          <c:dPt>
            <c:idx val="5"/>
            <c:invertIfNegative val="0"/>
            <c:bubble3D val="0"/>
            <c:spPr>
              <a:solidFill>
                <a:schemeClr val="accent6">
                  <a:lumMod val="40000"/>
                  <a:lumOff val="60000"/>
                </a:schemeClr>
              </a:solidFill>
              <a:ln>
                <a:solidFill>
                  <a:schemeClr val="accent1"/>
                </a:solidFill>
              </a:ln>
            </c:spPr>
          </c:dPt>
          <c:dPt>
            <c:idx val="6"/>
            <c:invertIfNegative val="0"/>
            <c:bubble3D val="0"/>
            <c:spPr>
              <a:solidFill>
                <a:schemeClr val="accent6">
                  <a:lumMod val="40000"/>
                  <a:lumOff val="60000"/>
                </a:schemeClr>
              </a:solidFill>
              <a:ln>
                <a:solidFill>
                  <a:schemeClr val="accent1"/>
                </a:solidFill>
              </a:ln>
            </c:spPr>
          </c:dPt>
          <c:dPt>
            <c:idx val="7"/>
            <c:invertIfNegative val="0"/>
            <c:bubble3D val="0"/>
            <c:spPr>
              <a:solidFill>
                <a:schemeClr val="accent6">
                  <a:lumMod val="40000"/>
                  <a:lumOff val="60000"/>
                </a:schemeClr>
              </a:solidFill>
              <a:ln>
                <a:solidFill>
                  <a:schemeClr val="accent1"/>
                </a:solidFill>
              </a:ln>
            </c:spPr>
          </c:dPt>
          <c:cat>
            <c:strRef>
              <c:f>Sheet1!$A$2:$A$9</c:f>
              <c:strCache>
                <c:ptCount val="8"/>
                <c:pt idx="0">
                  <c:v>Women</c:v>
                </c:pt>
                <c:pt idx="1">
                  <c:v>Men</c:v>
                </c:pt>
                <c:pt idx="2">
                  <c:v>Early career</c:v>
                </c:pt>
                <c:pt idx="3">
                  <c:v>Mid career</c:v>
                </c:pt>
                <c:pt idx="4">
                  <c:v>Late career</c:v>
                </c:pt>
                <c:pt idx="5">
                  <c:v>Qualified UK</c:v>
                </c:pt>
                <c:pt idx="6">
                  <c:v>Qualified other EU</c:v>
                </c:pt>
                <c:pt idx="7">
                  <c:v>Qualified outside EU</c:v>
                </c:pt>
              </c:strCache>
            </c:strRef>
          </c:cat>
          <c:val>
            <c:numRef>
              <c:f>Sheet1!$B$2:$B$9</c:f>
              <c:numCache>
                <c:formatCode>General</c:formatCode>
                <c:ptCount val="8"/>
                <c:pt idx="0">
                  <c:v>2.4</c:v>
                </c:pt>
                <c:pt idx="1">
                  <c:v>6.5</c:v>
                </c:pt>
                <c:pt idx="2">
                  <c:v>1.7</c:v>
                </c:pt>
                <c:pt idx="3">
                  <c:v>5.3</c:v>
                </c:pt>
                <c:pt idx="4">
                  <c:v>9.9</c:v>
                </c:pt>
                <c:pt idx="5">
                  <c:v>3.5</c:v>
                </c:pt>
                <c:pt idx="6">
                  <c:v>7.4</c:v>
                </c:pt>
                <c:pt idx="7">
                  <c:v>7.5</c:v>
                </c:pt>
              </c:numCache>
            </c:numRef>
          </c:val>
        </c:ser>
        <c:ser>
          <c:idx val="1"/>
          <c:order val="1"/>
          <c:tx>
            <c:strRef>
              <c:f>Sheet1!$C$1</c:f>
              <c:strCache>
                <c:ptCount val="1"/>
                <c:pt idx="0">
                  <c:v>Series 2</c:v>
                </c:pt>
              </c:strCache>
            </c:strRef>
          </c:tx>
          <c:invertIfNegative val="0"/>
          <c:dPt>
            <c:idx val="0"/>
            <c:invertIfNegative val="0"/>
            <c:bubble3D val="0"/>
            <c:spPr>
              <a:solidFill>
                <a:srgbClr val="0070C0"/>
              </a:solidFill>
            </c:spPr>
          </c:dPt>
          <c:dPt>
            <c:idx val="1"/>
            <c:invertIfNegative val="0"/>
            <c:bubble3D val="0"/>
            <c:spPr>
              <a:solidFill>
                <a:srgbClr val="0070C0"/>
              </a:solidFill>
            </c:spPr>
          </c:dPt>
          <c:dPt>
            <c:idx val="2"/>
            <c:invertIfNegative val="0"/>
            <c:bubble3D val="0"/>
            <c:spPr>
              <a:solidFill>
                <a:srgbClr val="00B050"/>
              </a:solidFill>
            </c:spPr>
          </c:dPt>
          <c:dPt>
            <c:idx val="3"/>
            <c:invertIfNegative val="0"/>
            <c:bubble3D val="0"/>
            <c:spPr>
              <a:solidFill>
                <a:srgbClr val="00B050"/>
              </a:solidFill>
            </c:spPr>
          </c:dPt>
          <c:dPt>
            <c:idx val="4"/>
            <c:invertIfNegative val="0"/>
            <c:bubble3D val="0"/>
            <c:spPr>
              <a:solidFill>
                <a:srgbClr val="00B050"/>
              </a:solidFill>
            </c:spPr>
          </c:dPt>
          <c:cat>
            <c:strRef>
              <c:f>Sheet1!$A$2:$A$9</c:f>
              <c:strCache>
                <c:ptCount val="8"/>
                <c:pt idx="0">
                  <c:v>Women</c:v>
                </c:pt>
                <c:pt idx="1">
                  <c:v>Men</c:v>
                </c:pt>
                <c:pt idx="2">
                  <c:v>Early career</c:v>
                </c:pt>
                <c:pt idx="3">
                  <c:v>Mid career</c:v>
                </c:pt>
                <c:pt idx="4">
                  <c:v>Late career</c:v>
                </c:pt>
                <c:pt idx="5">
                  <c:v>Qualified UK</c:v>
                </c:pt>
                <c:pt idx="6">
                  <c:v>Qualified other EU</c:v>
                </c:pt>
                <c:pt idx="7">
                  <c:v>Qualified outside EU</c:v>
                </c:pt>
              </c:strCache>
            </c:strRef>
          </c:cat>
          <c:val>
            <c:numRef>
              <c:f>Sheet1!$C$2:$C$9</c:f>
              <c:numCache>
                <c:formatCode>General</c:formatCode>
                <c:ptCount val="8"/>
                <c:pt idx="0">
                  <c:v>0.3</c:v>
                </c:pt>
                <c:pt idx="1">
                  <c:v>0.5</c:v>
                </c:pt>
                <c:pt idx="2">
                  <c:v>0.3</c:v>
                </c:pt>
                <c:pt idx="3">
                  <c:v>0.5</c:v>
                </c:pt>
                <c:pt idx="4">
                  <c:v>1.2</c:v>
                </c:pt>
                <c:pt idx="5">
                  <c:v>0.3</c:v>
                </c:pt>
                <c:pt idx="6">
                  <c:v>0.7</c:v>
                </c:pt>
                <c:pt idx="7">
                  <c:v>1.5</c:v>
                </c:pt>
              </c:numCache>
            </c:numRef>
          </c:val>
        </c:ser>
        <c:dLbls>
          <c:showLegendKey val="0"/>
          <c:showVal val="0"/>
          <c:showCatName val="0"/>
          <c:showSerName val="0"/>
          <c:showPercent val="0"/>
          <c:showBubbleSize val="0"/>
        </c:dLbls>
        <c:gapWidth val="150"/>
        <c:overlap val="100"/>
        <c:axId val="467686840"/>
        <c:axId val="467681352"/>
      </c:barChart>
      <c:catAx>
        <c:axId val="467686840"/>
        <c:scaling>
          <c:orientation val="minMax"/>
        </c:scaling>
        <c:delete val="0"/>
        <c:axPos val="b"/>
        <c:numFmt formatCode="General" sourceLinked="0"/>
        <c:majorTickMark val="out"/>
        <c:minorTickMark val="none"/>
        <c:tickLblPos val="nextTo"/>
        <c:txPr>
          <a:bodyPr/>
          <a:lstStyle/>
          <a:p>
            <a:pPr>
              <a:defRPr sz="1200"/>
            </a:pPr>
            <a:endParaRPr lang="en-US"/>
          </a:p>
        </c:txPr>
        <c:crossAx val="467681352"/>
        <c:crosses val="autoZero"/>
        <c:auto val="1"/>
        <c:lblAlgn val="ctr"/>
        <c:lblOffset val="100"/>
        <c:noMultiLvlLbl val="0"/>
      </c:catAx>
      <c:valAx>
        <c:axId val="467681352"/>
        <c:scaling>
          <c:orientation val="minMax"/>
        </c:scaling>
        <c:delete val="0"/>
        <c:axPos val="l"/>
        <c:majorGridlines/>
        <c:title>
          <c:tx>
            <c:rich>
              <a:bodyPr rot="-5400000" vert="horz"/>
              <a:lstStyle/>
              <a:p>
                <a:pPr>
                  <a:defRPr sz="1200"/>
                </a:pPr>
                <a:r>
                  <a:rPr lang="en-US" sz="1200" b="0"/>
                  <a:t>Referrals per 1000 doctor years with 95% CI</a:t>
                </a:r>
              </a:p>
            </c:rich>
          </c:tx>
          <c:layout/>
          <c:overlay val="0"/>
        </c:title>
        <c:numFmt formatCode="General" sourceLinked="1"/>
        <c:majorTickMark val="out"/>
        <c:minorTickMark val="none"/>
        <c:tickLblPos val="nextTo"/>
        <c:crossAx val="467686840"/>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0.53097</cdr:x>
      <cdr:y>0.022</cdr:y>
    </cdr:from>
    <cdr:to>
      <cdr:x>0.53097</cdr:x>
      <cdr:y>0.88661</cdr:y>
    </cdr:to>
    <cdr:cxnSp macro="">
      <cdr:nvCxnSpPr>
        <cdr:cNvPr id="9" name="Straight Connector 8"/>
        <cdr:cNvCxnSpPr/>
      </cdr:nvCxnSpPr>
      <cdr:spPr bwMode="auto">
        <a:xfrm xmlns:a="http://schemas.openxmlformats.org/drawingml/2006/main">
          <a:off x="4320480" y="111756"/>
          <a:ext cx="0" cy="4392488"/>
        </a:xfrm>
        <a:prstGeom xmlns:a="http://schemas.openxmlformats.org/drawingml/2006/main" prst="line">
          <a:avLst/>
        </a:prstGeom>
        <a:solidFill xmlns:a="http://schemas.openxmlformats.org/drawingml/2006/main">
          <a:schemeClr val="accent1"/>
        </a:solidFill>
        <a:ln xmlns:a="http://schemas.openxmlformats.org/drawingml/2006/main" w="2857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B31CC-ACDF-4992-8942-2399B4124EF8}" type="datetimeFigureOut">
              <a:rPr lang="en-GB" smtClean="0"/>
              <a:pPr/>
              <a:t>03/06/2014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B49BE-1BCC-4EBA-A172-DFC96FF8EAFE}" type="slidenum">
              <a:rPr lang="en-GB" smtClean="0"/>
              <a:pPr/>
              <a:t>‹#›</a:t>
            </a:fld>
            <a:endParaRPr lang="en-GB"/>
          </a:p>
        </p:txBody>
      </p:sp>
    </p:spTree>
    <p:extLst>
      <p:ext uri="{BB962C8B-B14F-4D97-AF65-F5344CB8AC3E}">
        <p14:creationId xmlns:p14="http://schemas.microsoft.com/office/powerpoint/2010/main" val="339912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854075" y="552450"/>
            <a:ext cx="5200650" cy="3902075"/>
          </a:xfrm>
          <a:ln/>
        </p:spPr>
      </p:sp>
      <p:sp>
        <p:nvSpPr>
          <p:cNvPr id="3" name="Notes Placeholder 2"/>
          <p:cNvSpPr>
            <a:spLocks noGrp="1"/>
          </p:cNvSpPr>
          <p:nvPr>
            <p:ph type="body" idx="1"/>
          </p:nvPr>
        </p:nvSpPr>
        <p:spPr/>
        <p:txBody>
          <a:bodyPr>
            <a:normAutofit/>
          </a:bodyPr>
          <a:lstStyle/>
          <a:p>
            <a:pPr>
              <a:defRPr/>
            </a:pPr>
            <a:endParaRPr lang="en-GB" dirty="0"/>
          </a:p>
        </p:txBody>
      </p:sp>
      <p:sp>
        <p:nvSpPr>
          <p:cNvPr id="25604" name="Slide Number Placeholder 3"/>
          <p:cNvSpPr>
            <a:spLocks noGrp="1"/>
          </p:cNvSpPr>
          <p:nvPr>
            <p:ph type="sldNum" sz="quarter" idx="5"/>
          </p:nvPr>
        </p:nvSpPr>
        <p:spPr>
          <a:noFill/>
        </p:spPr>
        <p:txBody>
          <a:bodyPr/>
          <a:lstStyle/>
          <a:p>
            <a:fld id="{F7EE9E3E-81BF-4EA7-92EC-573DDD77DF89}" type="slidenum">
              <a:rPr lang="en-GB" smtClean="0">
                <a:solidFill>
                  <a:srgbClr val="000000"/>
                </a:solidFill>
              </a:rPr>
              <a:pPr/>
              <a:t>2</a:t>
            </a:fld>
            <a:endParaRPr lang="en-GB" dirty="0" smtClean="0">
              <a:solidFill>
                <a:srgbClr val="000000"/>
              </a:solidFill>
            </a:endParaRPr>
          </a:p>
        </p:txBody>
      </p:sp>
      <p:sp>
        <p:nvSpPr>
          <p:cNvPr id="25605" name="Date Placeholder 4"/>
          <p:cNvSpPr>
            <a:spLocks noGrp="1"/>
          </p:cNvSpPr>
          <p:nvPr>
            <p:ph type="dt" sz="quarter" idx="1"/>
          </p:nvPr>
        </p:nvSpPr>
        <p:spPr>
          <a:noFill/>
        </p:spPr>
        <p:txBody>
          <a:bodyPr/>
          <a:lstStyle/>
          <a:p>
            <a:endParaRPr lang="en-US" dirty="0" smtClean="0">
              <a:solidFill>
                <a:srgbClr val="000000"/>
              </a:solidFill>
            </a:endParaRPr>
          </a:p>
        </p:txBody>
      </p:sp>
      <p:sp>
        <p:nvSpPr>
          <p:cNvPr id="25606" name="Footer Placeholder 5"/>
          <p:cNvSpPr>
            <a:spLocks noGrp="1"/>
          </p:cNvSpPr>
          <p:nvPr>
            <p:ph type="ftr" sz="quarter" idx="4"/>
          </p:nvPr>
        </p:nvSpPr>
        <p:spPr>
          <a:noFill/>
        </p:spPr>
        <p:txBody>
          <a:bodyPr/>
          <a:lstStyle/>
          <a:p>
            <a:r>
              <a:rPr lang="en-GB">
                <a:solidFill>
                  <a:srgbClr val="000000"/>
                </a:solidFill>
              </a:rPr>
              <a:t>© National Clinical Assessment Service 140502</a:t>
            </a:r>
            <a:endParaRPr lang="en-GB" dirty="0">
              <a:solidFill>
                <a:srgbClr val="000000"/>
              </a:solidFill>
            </a:endParaRPr>
          </a:p>
        </p:txBody>
      </p:sp>
    </p:spTree>
    <p:extLst>
      <p:ext uri="{BB962C8B-B14F-4D97-AF65-F5344CB8AC3E}">
        <p14:creationId xmlns:p14="http://schemas.microsoft.com/office/powerpoint/2010/main" val="2611173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854075" y="554038"/>
            <a:ext cx="5200650" cy="3902075"/>
          </a:xfrm>
          <a:ln/>
        </p:spPr>
      </p:sp>
      <p:sp>
        <p:nvSpPr>
          <p:cNvPr id="3" name="Notes Placeholder 2"/>
          <p:cNvSpPr>
            <a:spLocks noGrp="1"/>
          </p:cNvSpPr>
          <p:nvPr>
            <p:ph type="body" idx="1"/>
          </p:nvPr>
        </p:nvSpPr>
        <p:spPr/>
        <p:txBody>
          <a:bodyPr>
            <a:normAutofit/>
          </a:bodyPr>
          <a:lstStyle/>
          <a:p>
            <a:pPr marL="0" indent="0" defTabSz="914479" eaLnBrk="1" hangingPunct="1">
              <a:lnSpc>
                <a:spcPct val="80000"/>
              </a:lnSpc>
              <a:buFont typeface="Arial" pitchFamily="34" charset="0"/>
              <a:buNone/>
              <a:defRPr/>
            </a:pPr>
            <a:endParaRPr lang="en-GB" i="0" dirty="0" smtClean="0"/>
          </a:p>
        </p:txBody>
      </p:sp>
      <p:sp>
        <p:nvSpPr>
          <p:cNvPr id="10244" name="Slide Number Placeholder 3"/>
          <p:cNvSpPr>
            <a:spLocks noGrp="1"/>
          </p:cNvSpPr>
          <p:nvPr>
            <p:ph type="sldNum" sz="quarter" idx="5"/>
          </p:nvPr>
        </p:nvSpPr>
        <p:spPr>
          <a:noFill/>
        </p:spPr>
        <p:txBody>
          <a:bodyPr/>
          <a:lstStyle/>
          <a:p>
            <a:fld id="{CD7803BD-4654-4BA7-B5E2-5E72EB6C063A}" type="slidenum">
              <a:rPr lang="en-GB" smtClean="0">
                <a:solidFill>
                  <a:prstClr val="black"/>
                </a:solidFill>
              </a:rPr>
              <a:pPr/>
              <a:t>5</a:t>
            </a:fld>
            <a:endParaRPr lang="en-GB" smtClean="0">
              <a:solidFill>
                <a:prstClr val="black"/>
              </a:solidFill>
            </a:endParaRPr>
          </a:p>
        </p:txBody>
      </p:sp>
      <p:sp>
        <p:nvSpPr>
          <p:cNvPr id="10245" name="Date Placeholder 4"/>
          <p:cNvSpPr>
            <a:spLocks noGrp="1"/>
          </p:cNvSpPr>
          <p:nvPr>
            <p:ph type="dt" sz="quarter" idx="1"/>
          </p:nvPr>
        </p:nvSpPr>
        <p:spPr>
          <a:noFill/>
        </p:spPr>
        <p:txBody>
          <a:bodyPr/>
          <a:lstStyle/>
          <a:p>
            <a:endParaRPr lang="en-US" smtClean="0">
              <a:solidFill>
                <a:prstClr val="black"/>
              </a:solidFill>
            </a:endParaRPr>
          </a:p>
        </p:txBody>
      </p:sp>
      <p:sp>
        <p:nvSpPr>
          <p:cNvPr id="10246" name="Footer Placeholder 5"/>
          <p:cNvSpPr>
            <a:spLocks noGrp="1"/>
          </p:cNvSpPr>
          <p:nvPr>
            <p:ph type="ftr" sz="quarter" idx="4"/>
          </p:nvPr>
        </p:nvSpPr>
        <p:spPr>
          <a:noFill/>
        </p:spPr>
        <p:txBody>
          <a:bodyPr/>
          <a:lstStyle/>
          <a:p>
            <a:r>
              <a:rPr lang="en-GB">
                <a:solidFill>
                  <a:prstClr val="black"/>
                </a:solidFill>
              </a:rPr>
              <a:t>© National Clinical Assessment Service 140502</a:t>
            </a:r>
          </a:p>
        </p:txBody>
      </p:sp>
    </p:spTree>
    <p:extLst>
      <p:ext uri="{BB962C8B-B14F-4D97-AF65-F5344CB8AC3E}">
        <p14:creationId xmlns:p14="http://schemas.microsoft.com/office/powerpoint/2010/main" val="1013138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Date Placeholder 3"/>
          <p:cNvSpPr>
            <a:spLocks noGrp="1"/>
          </p:cNvSpPr>
          <p:nvPr>
            <p:ph type="dt" idx="10"/>
          </p:nvPr>
        </p:nvSpPr>
        <p:spPr/>
        <p:txBody>
          <a:bodyPr/>
          <a:lstStyle/>
          <a:p>
            <a:pPr>
              <a:defRPr/>
            </a:pPr>
            <a:endParaRPr lang="en-GB" dirty="0">
              <a:solidFill>
                <a:srgbClr val="000000"/>
              </a:solidFill>
            </a:endParaRPr>
          </a:p>
        </p:txBody>
      </p:sp>
      <p:sp>
        <p:nvSpPr>
          <p:cNvPr id="5" name="Footer Placeholder 4"/>
          <p:cNvSpPr>
            <a:spLocks noGrp="1"/>
          </p:cNvSpPr>
          <p:nvPr>
            <p:ph type="ftr" sz="quarter" idx="11"/>
          </p:nvPr>
        </p:nvSpPr>
        <p:spPr/>
        <p:txBody>
          <a:bodyPr/>
          <a:lstStyle/>
          <a:p>
            <a:pPr>
              <a:defRPr/>
            </a:pPr>
            <a:r>
              <a:rPr lang="en-GB">
                <a:solidFill>
                  <a:srgbClr val="000000"/>
                </a:solidFill>
              </a:rPr>
              <a:t>© National Clinical Assessment Service 140502</a:t>
            </a:r>
            <a:endParaRPr lang="en-GB" dirty="0">
              <a:solidFill>
                <a:srgbClr val="000000"/>
              </a:solidFill>
            </a:endParaRPr>
          </a:p>
        </p:txBody>
      </p:sp>
      <p:sp>
        <p:nvSpPr>
          <p:cNvPr id="6" name="Slide Number Placeholder 5"/>
          <p:cNvSpPr>
            <a:spLocks noGrp="1"/>
          </p:cNvSpPr>
          <p:nvPr>
            <p:ph type="sldNum" sz="quarter" idx="12"/>
          </p:nvPr>
        </p:nvSpPr>
        <p:spPr/>
        <p:txBody>
          <a:bodyPr/>
          <a:lstStyle/>
          <a:p>
            <a:pPr>
              <a:defRPr/>
            </a:pPr>
            <a:fld id="{43BA645E-6A33-4925-9D9B-8DBE1E0B6492}" type="slidenum">
              <a:rPr lang="en-GB" smtClean="0">
                <a:solidFill>
                  <a:srgbClr val="000000"/>
                </a:solidFill>
              </a:rPr>
              <a:pPr>
                <a:defRPr/>
              </a:pPr>
              <a:t>6</a:t>
            </a:fld>
            <a:endParaRPr lang="en-GB" dirty="0">
              <a:solidFill>
                <a:srgbClr val="000000"/>
              </a:solidFill>
            </a:endParaRPr>
          </a:p>
        </p:txBody>
      </p:sp>
    </p:spTree>
    <p:extLst>
      <p:ext uri="{BB962C8B-B14F-4D97-AF65-F5344CB8AC3E}">
        <p14:creationId xmlns:p14="http://schemas.microsoft.com/office/powerpoint/2010/main" val="1496840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mtClean="0"/>
              <a:t>Data is based </a:t>
            </a:r>
            <a:r>
              <a:rPr lang="en-GB" dirty="0" smtClean="0"/>
              <a:t>on cases that </a:t>
            </a:r>
            <a:r>
              <a:rPr lang="en-GB" dirty="0" err="1" smtClean="0"/>
              <a:t>BoT</a:t>
            </a:r>
            <a:r>
              <a:rPr lang="en-GB" dirty="0" smtClean="0"/>
              <a:t> have had involvement</a:t>
            </a:r>
            <a:r>
              <a:rPr lang="en-GB" baseline="0" dirty="0" smtClean="0"/>
              <a:t> with in this period. 260 action plans 08-13 compared to 100 in 2013-14 financial year. </a:t>
            </a:r>
            <a:endParaRPr lang="en-GB" dirty="0"/>
          </a:p>
        </p:txBody>
      </p:sp>
      <p:sp>
        <p:nvSpPr>
          <p:cNvPr id="4" name="Slide Number Placeholder 3"/>
          <p:cNvSpPr>
            <a:spLocks noGrp="1"/>
          </p:cNvSpPr>
          <p:nvPr>
            <p:ph type="sldNum" sz="quarter" idx="10"/>
          </p:nvPr>
        </p:nvSpPr>
        <p:spPr/>
        <p:txBody>
          <a:bodyPr/>
          <a:lstStyle/>
          <a:p>
            <a:fld id="{EF8053BF-421F-49AD-AF9B-177B5B87E204}" type="slidenum">
              <a:rPr lang="en-GB" smtClean="0">
                <a:solidFill>
                  <a:srgbClr val="000000"/>
                </a:solidFill>
              </a:rPr>
              <a:pPr/>
              <a:t>7</a:t>
            </a:fld>
            <a:endParaRPr lang="en-GB">
              <a:solidFill>
                <a:srgbClr val="000000"/>
              </a:solidFill>
            </a:endParaRPr>
          </a:p>
        </p:txBody>
      </p:sp>
    </p:spTree>
    <p:extLst>
      <p:ext uri="{BB962C8B-B14F-4D97-AF65-F5344CB8AC3E}">
        <p14:creationId xmlns:p14="http://schemas.microsoft.com/office/powerpoint/2010/main" val="1574673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The long</a:t>
            </a:r>
            <a:r>
              <a:rPr lang="en-GB" baseline="0" dirty="0" smtClean="0">
                <a:latin typeface="Arial" pitchFamily="34" charset="0"/>
              </a:rPr>
              <a:t> run average</a:t>
            </a:r>
            <a:r>
              <a:rPr lang="en-GB" dirty="0" smtClean="0">
                <a:latin typeface="Arial" pitchFamily="34" charset="0"/>
              </a:rPr>
              <a:t> risk of referral for doctors is about 5 per</a:t>
            </a:r>
            <a:r>
              <a:rPr lang="en-GB" baseline="0" dirty="0" smtClean="0">
                <a:latin typeface="Arial" pitchFamily="34" charset="0"/>
              </a:rPr>
              <a:t> 1000 per year – the black line. Psychiatry and O&amp;G stand out as high</a:t>
            </a:r>
            <a:endParaRPr lang="en-GB" dirty="0"/>
          </a:p>
        </p:txBody>
      </p:sp>
      <p:sp>
        <p:nvSpPr>
          <p:cNvPr id="4" name="Slide Number Placeholder 3"/>
          <p:cNvSpPr>
            <a:spLocks noGrp="1"/>
          </p:cNvSpPr>
          <p:nvPr>
            <p:ph type="sldNum" sz="quarter" idx="10"/>
          </p:nvPr>
        </p:nvSpPr>
        <p:spPr/>
        <p:txBody>
          <a:bodyPr/>
          <a:lstStyle/>
          <a:p>
            <a:fld id="{A1F96DCA-6B51-4BEC-B348-FB340CF906D3}" type="slidenum">
              <a:rPr lang="en-GB" smtClean="0">
                <a:solidFill>
                  <a:prstClr val="black"/>
                </a:solidFill>
              </a:rPr>
              <a:pPr/>
              <a:t>8</a:t>
            </a:fld>
            <a:endParaRPr lang="en-GB">
              <a:solidFill>
                <a:prstClr val="black"/>
              </a:solidFill>
            </a:endParaRPr>
          </a:p>
        </p:txBody>
      </p:sp>
      <p:sp>
        <p:nvSpPr>
          <p:cNvPr id="5" name="Footer Placeholder 4"/>
          <p:cNvSpPr>
            <a:spLocks noGrp="1"/>
          </p:cNvSpPr>
          <p:nvPr>
            <p:ph type="ftr" sz="quarter" idx="11"/>
          </p:nvPr>
        </p:nvSpPr>
        <p:spPr/>
        <p:txBody>
          <a:bodyPr/>
          <a:lstStyle/>
          <a:p>
            <a:pPr>
              <a:defRPr/>
            </a:pPr>
            <a:r>
              <a:rPr lang="en-GB">
                <a:solidFill>
                  <a:prstClr val="black"/>
                </a:solidFill>
              </a:rPr>
              <a:t>© National Clinical Assessment Service 110906</a:t>
            </a:r>
          </a:p>
        </p:txBody>
      </p:sp>
    </p:spTree>
    <p:extLst>
      <p:ext uri="{BB962C8B-B14F-4D97-AF65-F5344CB8AC3E}">
        <p14:creationId xmlns:p14="http://schemas.microsoft.com/office/powerpoint/2010/main" val="3429733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854075" y="554038"/>
            <a:ext cx="5200650" cy="3902075"/>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aseline="0" dirty="0" smtClean="0">
                <a:ea typeface="ＭＳ Ｐゴシック" pitchFamily="34" charset="-128"/>
                <a:cs typeface="Arial" charset="0"/>
              </a:rPr>
              <a:t>Three of the four bits of the triangle are here - H, B, C but not W because managers don’t usually phone us and say that the work environment is a factor.</a:t>
            </a:r>
          </a:p>
          <a:p>
            <a:endParaRPr lang="en-GB" baseline="0" dirty="0" smtClean="0">
              <a:ea typeface="ＭＳ Ｐゴシック" pitchFamily="34" charset="-128"/>
              <a:cs typeface="Arial" charset="0"/>
            </a:endParaRPr>
          </a:p>
          <a:p>
            <a:r>
              <a:rPr lang="en-GB" baseline="0" dirty="0" smtClean="0">
                <a:ea typeface="ＭＳ Ｐゴシック" pitchFamily="34" charset="-128"/>
                <a:cs typeface="Arial" charset="0"/>
              </a:rPr>
              <a:t>This is based on cases handled since late 2007 but we used this much earlier and the picture doesn’t change much. Lots of behavioural problems.</a:t>
            </a:r>
          </a:p>
          <a:p>
            <a:endParaRPr lang="en-GB" baseline="0" dirty="0" smtClean="0">
              <a:ea typeface="ＭＳ Ｐゴシック" pitchFamily="34" charset="-128"/>
              <a:cs typeface="Arial" charset="0"/>
            </a:endParaRPr>
          </a:p>
          <a:p>
            <a:endParaRPr lang="en-US" dirty="0" smtClean="0">
              <a:ea typeface="ＭＳ Ｐゴシック" pitchFamily="34" charset="-128"/>
              <a:cs typeface="Arial" charset="0"/>
            </a:endParaRPr>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35075" indent="-282721" eaLnBrk="0" hangingPunct="0">
              <a:defRPr>
                <a:solidFill>
                  <a:schemeClr val="tx1"/>
                </a:solidFill>
                <a:latin typeface="Arial" charset="0"/>
                <a:ea typeface="ＭＳ Ｐゴシック" pitchFamily="34" charset="-128"/>
              </a:defRPr>
            </a:lvl2pPr>
            <a:lvl3pPr marL="1130884" indent="-226177" eaLnBrk="0" hangingPunct="0">
              <a:defRPr>
                <a:solidFill>
                  <a:schemeClr val="tx1"/>
                </a:solidFill>
                <a:latin typeface="Arial" charset="0"/>
                <a:ea typeface="ＭＳ Ｐゴシック" pitchFamily="34" charset="-128"/>
              </a:defRPr>
            </a:lvl3pPr>
            <a:lvl4pPr marL="1583238" indent="-226177" eaLnBrk="0" hangingPunct="0">
              <a:defRPr>
                <a:solidFill>
                  <a:schemeClr val="tx1"/>
                </a:solidFill>
                <a:latin typeface="Arial" charset="0"/>
                <a:ea typeface="ＭＳ Ｐゴシック" pitchFamily="34" charset="-128"/>
              </a:defRPr>
            </a:lvl4pPr>
            <a:lvl5pPr marL="2035592" indent="-226177" eaLnBrk="0" hangingPunct="0">
              <a:defRPr>
                <a:solidFill>
                  <a:schemeClr val="tx1"/>
                </a:solidFill>
                <a:latin typeface="Arial" charset="0"/>
                <a:ea typeface="ＭＳ Ｐゴシック" pitchFamily="34" charset="-128"/>
              </a:defRPr>
            </a:lvl5pPr>
            <a:lvl6pPr marL="2487945" indent="-226177" eaLnBrk="0" fontAlgn="base" hangingPunct="0">
              <a:spcBef>
                <a:spcPct val="0"/>
              </a:spcBef>
              <a:spcAft>
                <a:spcPct val="0"/>
              </a:spcAft>
              <a:defRPr>
                <a:solidFill>
                  <a:schemeClr val="tx1"/>
                </a:solidFill>
                <a:latin typeface="Arial" charset="0"/>
                <a:ea typeface="ＭＳ Ｐゴシック" pitchFamily="34" charset="-128"/>
              </a:defRPr>
            </a:lvl6pPr>
            <a:lvl7pPr marL="2940299" indent="-226177" eaLnBrk="0" fontAlgn="base" hangingPunct="0">
              <a:spcBef>
                <a:spcPct val="0"/>
              </a:spcBef>
              <a:spcAft>
                <a:spcPct val="0"/>
              </a:spcAft>
              <a:defRPr>
                <a:solidFill>
                  <a:schemeClr val="tx1"/>
                </a:solidFill>
                <a:latin typeface="Arial" charset="0"/>
                <a:ea typeface="ＭＳ Ｐゴシック" pitchFamily="34" charset="-128"/>
              </a:defRPr>
            </a:lvl7pPr>
            <a:lvl8pPr marL="3392653" indent="-226177" eaLnBrk="0" fontAlgn="base" hangingPunct="0">
              <a:spcBef>
                <a:spcPct val="0"/>
              </a:spcBef>
              <a:spcAft>
                <a:spcPct val="0"/>
              </a:spcAft>
              <a:defRPr>
                <a:solidFill>
                  <a:schemeClr val="tx1"/>
                </a:solidFill>
                <a:latin typeface="Arial" charset="0"/>
                <a:ea typeface="ＭＳ Ｐゴシック" pitchFamily="34" charset="-128"/>
              </a:defRPr>
            </a:lvl8pPr>
            <a:lvl9pPr marL="3845006" indent="-22617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477F40F-56EF-41BC-A37F-4B2C2B446334}" type="slidenum">
              <a:rPr lang="en-GB" smtClean="0">
                <a:solidFill>
                  <a:srgbClr val="000000"/>
                </a:solidFill>
              </a:rPr>
              <a:pPr eaLnBrk="1" hangingPunct="1"/>
              <a:t>9</a:t>
            </a:fld>
            <a:endParaRPr lang="en-GB" smtClean="0">
              <a:solidFill>
                <a:srgbClr val="000000"/>
              </a:solidFill>
            </a:endParaRPr>
          </a:p>
        </p:txBody>
      </p:sp>
      <p:sp>
        <p:nvSpPr>
          <p:cNvPr id="51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35075" indent="-282721" eaLnBrk="0" hangingPunct="0">
              <a:defRPr>
                <a:solidFill>
                  <a:schemeClr val="tx1"/>
                </a:solidFill>
                <a:latin typeface="Arial" charset="0"/>
                <a:ea typeface="ＭＳ Ｐゴシック" pitchFamily="34" charset="-128"/>
              </a:defRPr>
            </a:lvl2pPr>
            <a:lvl3pPr marL="1130884" indent="-226177" eaLnBrk="0" hangingPunct="0">
              <a:defRPr>
                <a:solidFill>
                  <a:schemeClr val="tx1"/>
                </a:solidFill>
                <a:latin typeface="Arial" charset="0"/>
                <a:ea typeface="ＭＳ Ｐゴシック" pitchFamily="34" charset="-128"/>
              </a:defRPr>
            </a:lvl3pPr>
            <a:lvl4pPr marL="1583238" indent="-226177" eaLnBrk="0" hangingPunct="0">
              <a:defRPr>
                <a:solidFill>
                  <a:schemeClr val="tx1"/>
                </a:solidFill>
                <a:latin typeface="Arial" charset="0"/>
                <a:ea typeface="ＭＳ Ｐゴシック" pitchFamily="34" charset="-128"/>
              </a:defRPr>
            </a:lvl4pPr>
            <a:lvl5pPr marL="2035592" indent="-226177" eaLnBrk="0" hangingPunct="0">
              <a:defRPr>
                <a:solidFill>
                  <a:schemeClr val="tx1"/>
                </a:solidFill>
                <a:latin typeface="Arial" charset="0"/>
                <a:ea typeface="ＭＳ Ｐゴシック" pitchFamily="34" charset="-128"/>
              </a:defRPr>
            </a:lvl5pPr>
            <a:lvl6pPr marL="2487945" indent="-226177" eaLnBrk="0" fontAlgn="base" hangingPunct="0">
              <a:spcBef>
                <a:spcPct val="0"/>
              </a:spcBef>
              <a:spcAft>
                <a:spcPct val="0"/>
              </a:spcAft>
              <a:defRPr>
                <a:solidFill>
                  <a:schemeClr val="tx1"/>
                </a:solidFill>
                <a:latin typeface="Arial" charset="0"/>
                <a:ea typeface="ＭＳ Ｐゴシック" pitchFamily="34" charset="-128"/>
              </a:defRPr>
            </a:lvl6pPr>
            <a:lvl7pPr marL="2940299" indent="-226177" eaLnBrk="0" fontAlgn="base" hangingPunct="0">
              <a:spcBef>
                <a:spcPct val="0"/>
              </a:spcBef>
              <a:spcAft>
                <a:spcPct val="0"/>
              </a:spcAft>
              <a:defRPr>
                <a:solidFill>
                  <a:schemeClr val="tx1"/>
                </a:solidFill>
                <a:latin typeface="Arial" charset="0"/>
                <a:ea typeface="ＭＳ Ｐゴシック" pitchFamily="34" charset="-128"/>
              </a:defRPr>
            </a:lvl7pPr>
            <a:lvl8pPr marL="3392653" indent="-226177" eaLnBrk="0" fontAlgn="base" hangingPunct="0">
              <a:spcBef>
                <a:spcPct val="0"/>
              </a:spcBef>
              <a:spcAft>
                <a:spcPct val="0"/>
              </a:spcAft>
              <a:defRPr>
                <a:solidFill>
                  <a:schemeClr val="tx1"/>
                </a:solidFill>
                <a:latin typeface="Arial" charset="0"/>
                <a:ea typeface="ＭＳ Ｐゴシック" pitchFamily="34" charset="-128"/>
              </a:defRPr>
            </a:lvl8pPr>
            <a:lvl9pPr marL="3845006" indent="-22617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smtClean="0">
              <a:solidFill>
                <a:srgbClr val="000000"/>
              </a:solidFill>
            </a:endParaRPr>
          </a:p>
        </p:txBody>
      </p:sp>
      <p:sp>
        <p:nvSpPr>
          <p:cNvPr id="51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35075" indent="-282721" eaLnBrk="0" hangingPunct="0">
              <a:defRPr>
                <a:solidFill>
                  <a:schemeClr val="tx1"/>
                </a:solidFill>
                <a:latin typeface="Arial" charset="0"/>
                <a:ea typeface="ＭＳ Ｐゴシック" pitchFamily="34" charset="-128"/>
              </a:defRPr>
            </a:lvl2pPr>
            <a:lvl3pPr marL="1130884" indent="-226177" eaLnBrk="0" hangingPunct="0">
              <a:defRPr>
                <a:solidFill>
                  <a:schemeClr val="tx1"/>
                </a:solidFill>
                <a:latin typeface="Arial" charset="0"/>
                <a:ea typeface="ＭＳ Ｐゴシック" pitchFamily="34" charset="-128"/>
              </a:defRPr>
            </a:lvl3pPr>
            <a:lvl4pPr marL="1583238" indent="-226177" eaLnBrk="0" hangingPunct="0">
              <a:defRPr>
                <a:solidFill>
                  <a:schemeClr val="tx1"/>
                </a:solidFill>
                <a:latin typeface="Arial" charset="0"/>
                <a:ea typeface="ＭＳ Ｐゴシック" pitchFamily="34" charset="-128"/>
              </a:defRPr>
            </a:lvl4pPr>
            <a:lvl5pPr marL="2035592" indent="-226177" eaLnBrk="0" hangingPunct="0">
              <a:defRPr>
                <a:solidFill>
                  <a:schemeClr val="tx1"/>
                </a:solidFill>
                <a:latin typeface="Arial" charset="0"/>
                <a:ea typeface="ＭＳ Ｐゴシック" pitchFamily="34" charset="-128"/>
              </a:defRPr>
            </a:lvl5pPr>
            <a:lvl6pPr marL="2487945" indent="-226177" eaLnBrk="0" fontAlgn="base" hangingPunct="0">
              <a:spcBef>
                <a:spcPct val="0"/>
              </a:spcBef>
              <a:spcAft>
                <a:spcPct val="0"/>
              </a:spcAft>
              <a:defRPr>
                <a:solidFill>
                  <a:schemeClr val="tx1"/>
                </a:solidFill>
                <a:latin typeface="Arial" charset="0"/>
                <a:ea typeface="ＭＳ Ｐゴシック" pitchFamily="34" charset="-128"/>
              </a:defRPr>
            </a:lvl6pPr>
            <a:lvl7pPr marL="2940299" indent="-226177" eaLnBrk="0" fontAlgn="base" hangingPunct="0">
              <a:spcBef>
                <a:spcPct val="0"/>
              </a:spcBef>
              <a:spcAft>
                <a:spcPct val="0"/>
              </a:spcAft>
              <a:defRPr>
                <a:solidFill>
                  <a:schemeClr val="tx1"/>
                </a:solidFill>
                <a:latin typeface="Arial" charset="0"/>
                <a:ea typeface="ＭＳ Ｐゴシック" pitchFamily="34" charset="-128"/>
              </a:defRPr>
            </a:lvl7pPr>
            <a:lvl8pPr marL="3392653" indent="-226177" eaLnBrk="0" fontAlgn="base" hangingPunct="0">
              <a:spcBef>
                <a:spcPct val="0"/>
              </a:spcBef>
              <a:spcAft>
                <a:spcPct val="0"/>
              </a:spcAft>
              <a:defRPr>
                <a:solidFill>
                  <a:schemeClr val="tx1"/>
                </a:solidFill>
                <a:latin typeface="Arial" charset="0"/>
                <a:ea typeface="ＭＳ Ｐゴシック" pitchFamily="34" charset="-128"/>
              </a:defRPr>
            </a:lvl8pPr>
            <a:lvl9pPr marL="3845006" indent="-226177"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GB" smtClean="0">
                <a:solidFill>
                  <a:srgbClr val="000000"/>
                </a:solidFill>
              </a:rPr>
              <a:t>© National Clinical Assessment Service 110302</a:t>
            </a:r>
          </a:p>
        </p:txBody>
      </p:sp>
    </p:spTree>
    <p:extLst>
      <p:ext uri="{BB962C8B-B14F-4D97-AF65-F5344CB8AC3E}">
        <p14:creationId xmlns:p14="http://schemas.microsoft.com/office/powerpoint/2010/main" val="1208662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This is how we have been logging concerns since late 2007. The percentages here are as they were at 30 September 2013, 18 months more up to date than in the article</a:t>
            </a:r>
          </a:p>
          <a:p>
            <a:endParaRPr lang="en-GB" baseline="0" dirty="0" smtClean="0"/>
          </a:p>
          <a:p>
            <a:r>
              <a:rPr lang="en-US" baseline="0" dirty="0" smtClean="0"/>
              <a:t>Base - 5634 cases referred to NCAS Dec 2007 – Sept 2013  as in previous slide</a:t>
            </a:r>
          </a:p>
        </p:txBody>
      </p:sp>
      <p:sp>
        <p:nvSpPr>
          <p:cNvPr id="4" name="Date Placeholder 3"/>
          <p:cNvSpPr>
            <a:spLocks noGrp="1"/>
          </p:cNvSpPr>
          <p:nvPr>
            <p:ph type="dt" idx="10"/>
          </p:nvPr>
        </p:nvSpPr>
        <p:spPr/>
        <p:txBody>
          <a:bodyPr/>
          <a:lstStyle/>
          <a:p>
            <a:pPr>
              <a:defRPr/>
            </a:pPr>
            <a:endParaRPr lang="en-GB">
              <a:solidFill>
                <a:prstClr val="black"/>
              </a:solidFill>
            </a:endParaRPr>
          </a:p>
        </p:txBody>
      </p:sp>
      <p:sp>
        <p:nvSpPr>
          <p:cNvPr id="5" name="Footer Placeholder 4"/>
          <p:cNvSpPr>
            <a:spLocks noGrp="1"/>
          </p:cNvSpPr>
          <p:nvPr>
            <p:ph type="ftr" sz="quarter" idx="11"/>
          </p:nvPr>
        </p:nvSpPr>
        <p:spPr/>
        <p:txBody>
          <a:bodyPr/>
          <a:lstStyle/>
          <a:p>
            <a:pPr>
              <a:defRPr/>
            </a:pPr>
            <a:r>
              <a:rPr lang="en-GB">
                <a:solidFill>
                  <a:prstClr val="black"/>
                </a:solidFill>
              </a:rPr>
              <a:t>© National Clinical Assessment Service 110906</a:t>
            </a:r>
          </a:p>
        </p:txBody>
      </p:sp>
      <p:sp>
        <p:nvSpPr>
          <p:cNvPr id="6" name="Slide Number Placeholder 5"/>
          <p:cNvSpPr>
            <a:spLocks noGrp="1"/>
          </p:cNvSpPr>
          <p:nvPr>
            <p:ph type="sldNum" sz="quarter" idx="12"/>
          </p:nvPr>
        </p:nvSpPr>
        <p:spPr/>
        <p:txBody>
          <a:bodyPr/>
          <a:lstStyle/>
          <a:p>
            <a:pPr>
              <a:defRPr/>
            </a:pPr>
            <a:fld id="{43BA645E-6A33-4925-9D9B-8DBE1E0B6492}" type="slidenum">
              <a:rPr lang="en-GB" smtClean="0">
                <a:solidFill>
                  <a:prstClr val="black"/>
                </a:solidFill>
              </a:rPr>
              <a:pPr>
                <a:defRPr/>
              </a:pPr>
              <a:t>10</a:t>
            </a:fld>
            <a:endParaRPr lang="en-GB">
              <a:solidFill>
                <a:prstClr val="black"/>
              </a:solidFill>
            </a:endParaRPr>
          </a:p>
        </p:txBody>
      </p:sp>
    </p:spTree>
    <p:extLst>
      <p:ext uri="{BB962C8B-B14F-4D97-AF65-F5344CB8AC3E}">
        <p14:creationId xmlns:p14="http://schemas.microsoft.com/office/powerpoint/2010/main" val="28680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monitor to check on the fairness of referral decisions</a:t>
            </a:r>
          </a:p>
          <a:p>
            <a:pPr marL="171450" indent="-171450">
              <a:buFont typeface="Arial" panose="020B0604020202020204" pitchFamily="34" charset="0"/>
              <a:buChar char="•"/>
            </a:pPr>
            <a:r>
              <a:rPr lang="en-US" dirty="0" smtClean="0"/>
              <a:t>Referral rates for white and </a:t>
            </a:r>
            <a:r>
              <a:rPr lang="en-US" dirty="0" err="1" smtClean="0"/>
              <a:t>BME</a:t>
            </a:r>
            <a:r>
              <a:rPr lang="en-US" dirty="0" smtClean="0"/>
              <a:t> UK-qualified doctors are comparable</a:t>
            </a:r>
          </a:p>
          <a:p>
            <a:pPr marL="171450" indent="-171450">
              <a:buFont typeface="Arial" panose="020B0604020202020204" pitchFamily="34" charset="0"/>
              <a:buChar char="•"/>
            </a:pPr>
            <a:r>
              <a:rPr lang="en-US" dirty="0" smtClean="0"/>
              <a:t>Qualification outside the UK is a statistically significant performance risk factor, with little difference between ‘other EU’ and ‘outside EU’ graduates</a:t>
            </a:r>
          </a:p>
          <a:p>
            <a:pPr marL="171450" indent="-171450">
              <a:buFont typeface="Arial" panose="020B0604020202020204" pitchFamily="34" charset="0"/>
              <a:buChar char="•"/>
            </a:pPr>
            <a:r>
              <a:rPr lang="en-US" dirty="0" smtClean="0"/>
              <a:t>Place of qualification seems to explain the ethnicity variations.</a:t>
            </a:r>
          </a:p>
          <a:p>
            <a:r>
              <a:rPr lang="en-US" dirty="0" smtClean="0"/>
              <a:t>We published the regression analyses behind these conclusions in 2009-2011 and are continuing to monitor referrals </a:t>
            </a:r>
          </a:p>
          <a:p>
            <a:r>
              <a:rPr lang="en-US" dirty="0" smtClean="0"/>
              <a:t>The GMC came to similar conclusions after examining fitness to </a:t>
            </a:r>
            <a:r>
              <a:rPr lang="en-US" dirty="0" err="1" smtClean="0"/>
              <a:t>practise</a:t>
            </a:r>
            <a:r>
              <a:rPr lang="en-US" dirty="0" smtClean="0"/>
              <a:t> procedures (Humphrey et al, </a:t>
            </a:r>
            <a:r>
              <a:rPr lang="en-US" dirty="0" err="1" smtClean="0"/>
              <a:t>ESRC</a:t>
            </a:r>
            <a:r>
              <a:rPr lang="en-US" dirty="0" smtClean="0"/>
              <a:t>, 2009).</a:t>
            </a:r>
          </a:p>
          <a:p>
            <a:r>
              <a:rPr lang="en-US" dirty="0" smtClean="0"/>
              <a:t>We also monitor the demographics of assessment cases as assurance that selection of cases for assessment is not discriminatory.</a:t>
            </a:r>
          </a:p>
          <a:p>
            <a:r>
              <a:rPr lang="en-US" dirty="0" smtClean="0"/>
              <a:t>Support for </a:t>
            </a:r>
            <a:r>
              <a:rPr lang="en-US" dirty="0" err="1" smtClean="0"/>
              <a:t>IMGs</a:t>
            </a:r>
            <a:r>
              <a:rPr lang="en-US" dirty="0" smtClean="0"/>
              <a:t> needs to improve, as does support for practitioners at other career transitions.</a:t>
            </a:r>
          </a:p>
          <a:p>
            <a:endParaRPr lang="en-GB" dirty="0"/>
          </a:p>
        </p:txBody>
      </p:sp>
      <p:sp>
        <p:nvSpPr>
          <p:cNvPr id="4" name="Date Placeholder 3"/>
          <p:cNvSpPr>
            <a:spLocks noGrp="1"/>
          </p:cNvSpPr>
          <p:nvPr>
            <p:ph type="dt" idx="10"/>
          </p:nvPr>
        </p:nvSpPr>
        <p:spPr/>
        <p:txBody>
          <a:bodyPr/>
          <a:lstStyle/>
          <a:p>
            <a:pPr>
              <a:defRPr/>
            </a:pPr>
            <a:endParaRPr lang="en-GB">
              <a:solidFill>
                <a:prstClr val="black"/>
              </a:solidFill>
            </a:endParaRPr>
          </a:p>
        </p:txBody>
      </p:sp>
      <p:sp>
        <p:nvSpPr>
          <p:cNvPr id="5" name="Footer Placeholder 4"/>
          <p:cNvSpPr>
            <a:spLocks noGrp="1"/>
          </p:cNvSpPr>
          <p:nvPr>
            <p:ph type="ftr" sz="quarter" idx="11"/>
          </p:nvPr>
        </p:nvSpPr>
        <p:spPr/>
        <p:txBody>
          <a:bodyPr/>
          <a:lstStyle/>
          <a:p>
            <a:pPr>
              <a:defRPr/>
            </a:pPr>
            <a:r>
              <a:rPr lang="en-GB">
                <a:solidFill>
                  <a:prstClr val="black"/>
                </a:solidFill>
              </a:rPr>
              <a:t>© National Clinical Assessment Service 110906</a:t>
            </a:r>
          </a:p>
        </p:txBody>
      </p:sp>
      <p:sp>
        <p:nvSpPr>
          <p:cNvPr id="6" name="Slide Number Placeholder 5"/>
          <p:cNvSpPr>
            <a:spLocks noGrp="1"/>
          </p:cNvSpPr>
          <p:nvPr>
            <p:ph type="sldNum" sz="quarter" idx="12"/>
          </p:nvPr>
        </p:nvSpPr>
        <p:spPr/>
        <p:txBody>
          <a:bodyPr/>
          <a:lstStyle/>
          <a:p>
            <a:pPr>
              <a:defRPr/>
            </a:pPr>
            <a:fld id="{43BA645E-6A33-4925-9D9B-8DBE1E0B6492}" type="slidenum">
              <a:rPr lang="en-GB" smtClean="0">
                <a:solidFill>
                  <a:prstClr val="black"/>
                </a:solidFill>
              </a:rPr>
              <a:pPr>
                <a:defRPr/>
              </a:pPr>
              <a:t>11</a:t>
            </a:fld>
            <a:endParaRPr lang="en-GB">
              <a:solidFill>
                <a:prstClr val="black"/>
              </a:solidFill>
            </a:endParaRPr>
          </a:p>
        </p:txBody>
      </p:sp>
    </p:spTree>
    <p:extLst>
      <p:ext uri="{BB962C8B-B14F-4D97-AF65-F5344CB8AC3E}">
        <p14:creationId xmlns:p14="http://schemas.microsoft.com/office/powerpoint/2010/main" val="143977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GB" dirty="0">
              <a:solidFill>
                <a:srgbClr val="000000"/>
              </a:solidFill>
            </a:endParaRPr>
          </a:p>
        </p:txBody>
      </p:sp>
      <p:sp>
        <p:nvSpPr>
          <p:cNvPr id="5" name="Footer Placeholder 4"/>
          <p:cNvSpPr>
            <a:spLocks noGrp="1"/>
          </p:cNvSpPr>
          <p:nvPr>
            <p:ph type="ftr" sz="quarter" idx="11"/>
          </p:nvPr>
        </p:nvSpPr>
        <p:spPr/>
        <p:txBody>
          <a:bodyPr/>
          <a:lstStyle/>
          <a:p>
            <a:pPr>
              <a:defRPr/>
            </a:pPr>
            <a:r>
              <a:rPr lang="en-GB">
                <a:solidFill>
                  <a:srgbClr val="000000"/>
                </a:solidFill>
              </a:rPr>
              <a:t>© National Clinical Assessment Service 140502</a:t>
            </a:r>
            <a:endParaRPr lang="en-GB" dirty="0">
              <a:solidFill>
                <a:srgbClr val="000000"/>
              </a:solidFill>
            </a:endParaRPr>
          </a:p>
        </p:txBody>
      </p:sp>
      <p:sp>
        <p:nvSpPr>
          <p:cNvPr id="6" name="Slide Number Placeholder 5"/>
          <p:cNvSpPr>
            <a:spLocks noGrp="1"/>
          </p:cNvSpPr>
          <p:nvPr>
            <p:ph type="sldNum" sz="quarter" idx="12"/>
          </p:nvPr>
        </p:nvSpPr>
        <p:spPr/>
        <p:txBody>
          <a:bodyPr/>
          <a:lstStyle/>
          <a:p>
            <a:pPr>
              <a:defRPr/>
            </a:pPr>
            <a:fld id="{43BA645E-6A33-4925-9D9B-8DBE1E0B6492}" type="slidenum">
              <a:rPr lang="en-GB" smtClean="0">
                <a:solidFill>
                  <a:srgbClr val="000000"/>
                </a:solidFill>
              </a:rPr>
              <a:pPr>
                <a:defRPr/>
              </a:pPr>
              <a:t>12</a:t>
            </a:fld>
            <a:endParaRPr lang="en-GB" dirty="0">
              <a:solidFill>
                <a:srgbClr val="000000"/>
              </a:solidFill>
            </a:endParaRPr>
          </a:p>
        </p:txBody>
      </p:sp>
    </p:spTree>
    <p:extLst>
      <p:ext uri="{BB962C8B-B14F-4D97-AF65-F5344CB8AC3E}">
        <p14:creationId xmlns:p14="http://schemas.microsoft.com/office/powerpoint/2010/main" val="20793460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5" descr="J:\NHS CB\Communication\Branding\Templates\Template photos\Patient.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358775" y="3199890"/>
            <a:ext cx="1310682" cy="1587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J:\NHS CB\Communication\Branding\Templates\Template photos\Mother and baby.JPG"/>
          <p:cNvPicPr>
            <a:picLocks noChangeAspect="1" noChangeArrowheads="1"/>
          </p:cNvPicPr>
          <p:nvPr userDrawn="1"/>
        </p:nvPicPr>
        <p:blipFill rotWithShape="1">
          <a:blip r:embed="rId3" cstate="screen">
            <a:extLst>
              <a:ext uri="{28A0092B-C50C-407E-A947-70E740481C1C}">
                <a14:useLocalDpi xmlns:a14="http://schemas.microsoft.com/office/drawing/2010/main"/>
              </a:ext>
            </a:extLst>
          </a:blip>
          <a:srcRect/>
          <a:stretch/>
        </p:blipFill>
        <p:spPr bwMode="auto">
          <a:xfrm>
            <a:off x="6048376" y="4902101"/>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J:\NHS CB\Communication\Branding\Templates\Template photos\Young child with eye patch.JPG"/>
          <p:cNvPicPr>
            <a:picLocks noChangeAspect="1" noChangeArrowheads="1"/>
          </p:cNvPicPr>
          <p:nvPr userDrawn="1"/>
        </p:nvPicPr>
        <p:blipFill rotWithShape="1">
          <a:blip r:embed="rId4" cstate="screen">
            <a:extLst>
              <a:ext uri="{28A0092B-C50C-407E-A947-70E740481C1C}">
                <a14:useLocalDpi xmlns:a14="http://schemas.microsoft.com/office/drawing/2010/main"/>
              </a:ext>
            </a:extLst>
          </a:blip>
          <a:srcRect/>
          <a:stretch/>
        </p:blipFill>
        <p:spPr bwMode="auto">
          <a:xfrm>
            <a:off x="7470774" y="3198049"/>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J:\NHS CB\Communication\Branding\Templates\Template photos\Smiling GP.JPG"/>
          <p:cNvPicPr>
            <a:picLocks noChangeAspect="1" noChangeArrowheads="1"/>
          </p:cNvPicPr>
          <p:nvPr userDrawn="1"/>
        </p:nvPicPr>
        <p:blipFill rotWithShape="1">
          <a:blip r:embed="rId5" cstate="screen">
            <a:extLst>
              <a:ext uri="{28A0092B-C50C-407E-A947-70E740481C1C}">
                <a14:useLocalDpi xmlns:a14="http://schemas.microsoft.com/office/drawing/2010/main"/>
              </a:ext>
            </a:extLst>
          </a:blip>
          <a:srcRect/>
          <a:stretch/>
        </p:blipFill>
        <p:spPr bwMode="auto">
          <a:xfrm>
            <a:off x="3203576" y="3198049"/>
            <a:ext cx="2735199" cy="1587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a:xfrm>
            <a:off x="7895615" y="6678000"/>
            <a:ext cx="900000" cy="180000"/>
          </a:xfrm>
        </p:spPr>
        <p:txBody>
          <a:bodyPr/>
          <a:lstStyle/>
          <a:p>
            <a:fld id="{59CA2686-856A-4D61-932F-087427C3A7B6}" type="datetime1">
              <a:rPr lang="en-GB" noProof="0" smtClean="0"/>
              <a:pPr/>
              <a:t>03/06/2014</a:t>
            </a:fld>
            <a:endParaRPr lang="en-GB" noProof="0"/>
          </a:p>
        </p:txBody>
      </p:sp>
      <p:sp>
        <p:nvSpPr>
          <p:cNvPr id="5" name="Footer Placeholder 4"/>
          <p:cNvSpPr>
            <a:spLocks noGrp="1"/>
          </p:cNvSpPr>
          <p:nvPr>
            <p:ph type="ftr" sz="quarter" idx="11"/>
          </p:nvPr>
        </p:nvSpPr>
        <p:spPr>
          <a:xfrm>
            <a:off x="655199" y="6678000"/>
            <a:ext cx="7240415" cy="180000"/>
          </a:xfrm>
        </p:spPr>
        <p:txBody>
          <a:bodyPr/>
          <a:lstStyle>
            <a:lvl1pPr>
              <a:defRPr>
                <a:solidFill>
                  <a:schemeClr val="bg1"/>
                </a:solidFill>
              </a:defRPr>
            </a:lvl1pPr>
          </a:lstStyle>
          <a:p>
            <a:r>
              <a:rPr lang="en-GB" noProof="0" smtClean="0"/>
              <a:t>NHS | Presentation to [XXXX Company] | [Type Date]</a:t>
            </a:r>
            <a:endParaRPr lang="en-GB" noProof="0"/>
          </a:p>
        </p:txBody>
      </p:sp>
      <p:sp>
        <p:nvSpPr>
          <p:cNvPr id="6"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noProof="0" smtClean="0"/>
              <a:pPr/>
              <a:t>‹#›</a:t>
            </a:fld>
            <a:endParaRPr lang="en-GB" noProof="0"/>
          </a:p>
        </p:txBody>
      </p:sp>
      <p:sp>
        <p:nvSpPr>
          <p:cNvPr id="2" name="Title 1"/>
          <p:cNvSpPr>
            <a:spLocks noGrp="1"/>
          </p:cNvSpPr>
          <p:nvPr>
            <p:ph type="ctrTitle"/>
          </p:nvPr>
        </p:nvSpPr>
        <p:spPr>
          <a:xfrm>
            <a:off x="358775" y="1494000"/>
            <a:ext cx="5580000" cy="1587600"/>
          </a:xfrm>
        </p:spPr>
        <p:txBody>
          <a:bodyPr lIns="108000" tIns="72000"/>
          <a:lstStyle>
            <a:lvl1pPr>
              <a:lnSpc>
                <a:spcPts val="4800"/>
              </a:lnSpc>
              <a:defRPr sz="4000"/>
            </a:lvl1pPr>
          </a:lstStyle>
          <a:p>
            <a:r>
              <a:rPr lang="en-US" noProof="0" smtClean="0"/>
              <a:t>Click to edit Master title style</a:t>
            </a:r>
            <a:endParaRPr lang="en-GB" noProof="0"/>
          </a:p>
        </p:txBody>
      </p:sp>
      <p:sp>
        <p:nvSpPr>
          <p:cNvPr id="3" name="Subtitle 2"/>
          <p:cNvSpPr>
            <a:spLocks noGrp="1"/>
          </p:cNvSpPr>
          <p:nvPr>
            <p:ph type="subTitle" idx="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7" name="Rectangle 6"/>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8" name="Rectangle 7"/>
          <p:cNvSpPr/>
          <p:nvPr userDrawn="1"/>
        </p:nvSpPr>
        <p:spPr>
          <a:xfrm>
            <a:off x="6048375" y="3198049"/>
            <a:ext cx="1314000" cy="15894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10" name="Rectangle 9"/>
          <p:cNvSpPr/>
          <p:nvPr userDrawn="1"/>
        </p:nvSpPr>
        <p:spPr>
          <a:xfrm>
            <a:off x="3203575" y="4902100"/>
            <a:ext cx="1314000" cy="1587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pic>
        <p:nvPicPr>
          <p:cNvPr id="16" name="Picture 15" descr="NHS_Constitution_RGB.gif"/>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715919" y="5427700"/>
            <a:ext cx="1106952" cy="1062000"/>
          </a:xfrm>
          <a:prstGeom prst="rect">
            <a:avLst/>
          </a:prstGeom>
        </p:spPr>
      </p:pic>
      <p:sp>
        <p:nvSpPr>
          <p:cNvPr id="18" name="Rectangle 17"/>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0"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organisation / date</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lvl1pPr algn="l">
              <a:defRPr sz="22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0000" y="1080000"/>
            <a:ext cx="8640000" cy="5040000"/>
          </a:xfrm>
        </p:spPr>
        <p:txBody>
          <a:bodyPr/>
          <a:lstStyle>
            <a:lvl1pPr marL="360000" indent="-360000">
              <a:spcBef>
                <a:spcPts val="0"/>
              </a:spcBef>
              <a:spcAft>
                <a:spcPts val="1200"/>
              </a:spcAft>
              <a:buClr>
                <a:srgbClr val="006ECB"/>
              </a:buClr>
              <a:defRPr sz="2000">
                <a:solidFill>
                  <a:schemeClr val="tx1"/>
                </a:solidFill>
              </a:defRPr>
            </a:lvl1pPr>
            <a:lvl2pPr marL="720000" indent="-360000">
              <a:spcBef>
                <a:spcPts val="0"/>
              </a:spcBef>
              <a:spcAft>
                <a:spcPts val="200"/>
              </a:spcAft>
              <a:buClr>
                <a:srgbClr val="006ECB"/>
              </a:buClr>
              <a:defRPr sz="1800">
                <a:solidFill>
                  <a:schemeClr val="tx1"/>
                </a:solidFill>
              </a:defRPr>
            </a:lvl2pPr>
            <a:lvl3pPr marL="1080000" indent="-360000">
              <a:spcBef>
                <a:spcPts val="0"/>
              </a:spcBef>
              <a:spcAft>
                <a:spcPts val="200"/>
              </a:spcAft>
              <a:buClr>
                <a:srgbClr val="006ECB"/>
              </a:buClr>
              <a:defRPr sz="1600">
                <a:solidFill>
                  <a:schemeClr val="tx1"/>
                </a:solidFill>
              </a:defRPr>
            </a:lvl3pPr>
            <a:lvl4pPr marL="1440000" indent="-360000">
              <a:spcBef>
                <a:spcPts val="0"/>
              </a:spcBef>
              <a:spcAft>
                <a:spcPts val="200"/>
              </a:spcAft>
              <a:buClr>
                <a:srgbClr val="006ECB"/>
              </a:buClr>
              <a:defRPr sz="1600">
                <a:solidFill>
                  <a:schemeClr val="tx1"/>
                </a:solidFill>
              </a:defRPr>
            </a:lvl4pPr>
            <a:lvl5pPr marL="1800000" indent="-360000">
              <a:spcBef>
                <a:spcPts val="0"/>
              </a:spcBef>
              <a:spcAft>
                <a:spcPts val="200"/>
              </a:spcAft>
              <a:buClr>
                <a:srgbClr val="006ECB"/>
              </a:buCl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967DFCFF-0652-44F4-9564-7DE802521ACE}"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5936305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solidFill>
                  <a:srgbClr val="000000"/>
                </a:solidFill>
              </a:rPr>
              <a:t>© National Clinical Assessment Service 02/11/10</a:t>
            </a:r>
          </a:p>
        </p:txBody>
      </p:sp>
      <p:sp>
        <p:nvSpPr>
          <p:cNvPr id="5" name="Rectangle 6"/>
          <p:cNvSpPr>
            <a:spLocks noGrp="1" noChangeArrowheads="1"/>
          </p:cNvSpPr>
          <p:nvPr>
            <p:ph type="sldNum" sz="quarter" idx="11"/>
          </p:nvPr>
        </p:nvSpPr>
        <p:spPr>
          <a:ln/>
        </p:spPr>
        <p:txBody>
          <a:bodyPr/>
          <a:lstStyle>
            <a:lvl1pPr>
              <a:defRPr/>
            </a:lvl1pPr>
          </a:lstStyle>
          <a:p>
            <a:pPr>
              <a:defRPr/>
            </a:pPr>
            <a:fld id="{6FC00951-6696-4EDF-BB2C-10F2126566A4}"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6623333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ncas_flat_3_large"/>
          <p:cNvPicPr>
            <a:picLocks noChangeAspect="1" noChangeArrowheads="1"/>
          </p:cNvPicPr>
          <p:nvPr/>
        </p:nvPicPr>
        <p:blipFill>
          <a:blip r:embed="rId2" cstate="print"/>
          <a:srcRect/>
          <a:stretch>
            <a:fillRect/>
          </a:stretch>
        </p:blipFill>
        <p:spPr bwMode="auto">
          <a:xfrm>
            <a:off x="6045200" y="6237288"/>
            <a:ext cx="2914650" cy="423862"/>
          </a:xfrm>
          <a:prstGeom prst="rect">
            <a:avLst/>
          </a:prstGeom>
          <a:noFill/>
          <a:ln w="9525">
            <a:noFill/>
            <a:miter lim="800000"/>
            <a:headEnd/>
            <a:tailEnd/>
          </a:ln>
        </p:spPr>
      </p:pic>
      <p:sp>
        <p:nvSpPr>
          <p:cNvPr id="5123" name="Rectangle 3"/>
          <p:cNvSpPr>
            <a:spLocks noGrp="1" noChangeArrowheads="1"/>
          </p:cNvSpPr>
          <p:nvPr>
            <p:ph type="subTitle" idx="1"/>
          </p:nvPr>
        </p:nvSpPr>
        <p:spPr>
          <a:xfrm>
            <a:off x="180000" y="3960000"/>
            <a:ext cx="8640000" cy="1440000"/>
          </a:xfrm>
        </p:spPr>
        <p:txBody>
          <a:bodyPr/>
          <a:lstStyle>
            <a:lvl1pPr marL="0" indent="0" algn="ctr">
              <a:spcBef>
                <a:spcPct val="0"/>
              </a:spcBef>
              <a:buFontTx/>
              <a:buNone/>
              <a:defRPr sz="2800" b="1" i="0">
                <a:solidFill>
                  <a:srgbClr val="006ECB"/>
                </a:solidFill>
              </a:defRPr>
            </a:lvl1pPr>
          </a:lstStyle>
          <a:p>
            <a:r>
              <a:rPr lang="en-US" smtClean="0"/>
              <a:t>Click to edit Master subtitle style</a:t>
            </a:r>
            <a:endParaRPr lang="en-GB" dirty="0"/>
          </a:p>
        </p:txBody>
      </p:sp>
      <p:sp>
        <p:nvSpPr>
          <p:cNvPr id="5127" name="Rectangle 7"/>
          <p:cNvSpPr>
            <a:spLocks noGrp="1" noChangeArrowheads="1"/>
          </p:cNvSpPr>
          <p:nvPr>
            <p:ph type="ctrTitle"/>
          </p:nvPr>
        </p:nvSpPr>
        <p:spPr>
          <a:xfrm>
            <a:off x="180000" y="360000"/>
            <a:ext cx="8640000" cy="3600000"/>
          </a:xfrm>
        </p:spPr>
        <p:txBody>
          <a:bodyPr/>
          <a:lstStyle>
            <a:lvl1pPr algn="ctr">
              <a:defRPr sz="3600">
                <a:solidFill>
                  <a:srgbClr val="006ECB"/>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51740149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lvl1pPr algn="l">
              <a:defRPr sz="22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0000" y="1080000"/>
            <a:ext cx="8640000" cy="5040000"/>
          </a:xfrm>
        </p:spPr>
        <p:txBody>
          <a:bodyPr/>
          <a:lstStyle>
            <a:lvl1pPr marL="360000" indent="-360000">
              <a:spcBef>
                <a:spcPts val="0"/>
              </a:spcBef>
              <a:spcAft>
                <a:spcPts val="1200"/>
              </a:spcAft>
              <a:buClr>
                <a:srgbClr val="006ECB"/>
              </a:buClr>
              <a:defRPr sz="2000">
                <a:solidFill>
                  <a:schemeClr val="tx1"/>
                </a:solidFill>
              </a:defRPr>
            </a:lvl1pPr>
            <a:lvl2pPr marL="720000" indent="-360000">
              <a:spcBef>
                <a:spcPts val="0"/>
              </a:spcBef>
              <a:spcAft>
                <a:spcPts val="200"/>
              </a:spcAft>
              <a:buClr>
                <a:srgbClr val="006ECB"/>
              </a:buClr>
              <a:defRPr sz="1800">
                <a:solidFill>
                  <a:schemeClr val="tx1"/>
                </a:solidFill>
              </a:defRPr>
            </a:lvl2pPr>
            <a:lvl3pPr marL="1080000" indent="-360000">
              <a:spcBef>
                <a:spcPts val="0"/>
              </a:spcBef>
              <a:spcAft>
                <a:spcPts val="200"/>
              </a:spcAft>
              <a:buClr>
                <a:srgbClr val="006ECB"/>
              </a:buClr>
              <a:defRPr sz="1600">
                <a:solidFill>
                  <a:schemeClr val="tx1"/>
                </a:solidFill>
              </a:defRPr>
            </a:lvl3pPr>
            <a:lvl4pPr marL="1440000" indent="-360000">
              <a:spcBef>
                <a:spcPts val="0"/>
              </a:spcBef>
              <a:spcAft>
                <a:spcPts val="200"/>
              </a:spcAft>
              <a:buClr>
                <a:srgbClr val="006ECB"/>
              </a:buClr>
              <a:defRPr sz="1600">
                <a:solidFill>
                  <a:schemeClr val="tx1"/>
                </a:solidFill>
              </a:defRPr>
            </a:lvl4pPr>
            <a:lvl5pPr marL="1800000" indent="-360000">
              <a:spcBef>
                <a:spcPts val="0"/>
              </a:spcBef>
              <a:spcAft>
                <a:spcPts val="200"/>
              </a:spcAft>
              <a:buClr>
                <a:srgbClr val="006ECB"/>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GB" smtClean="0">
                <a:solidFill>
                  <a:srgbClr val="000000"/>
                </a:solidFill>
              </a:rPr>
              <a:t>© National Clinical Assessment Service 31/10/11</a:t>
            </a:r>
            <a:endParaRPr lang="en-GB">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7F957325-5DF8-40B3-A979-73F23D944C0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416366848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ncas_flat_3_large"/>
          <p:cNvPicPr>
            <a:picLocks noChangeAspect="1" noChangeArrowheads="1"/>
          </p:cNvPicPr>
          <p:nvPr/>
        </p:nvPicPr>
        <p:blipFill>
          <a:blip r:embed="rId2" cstate="print"/>
          <a:srcRect/>
          <a:stretch>
            <a:fillRect/>
          </a:stretch>
        </p:blipFill>
        <p:spPr bwMode="auto">
          <a:xfrm>
            <a:off x="6045200" y="6237288"/>
            <a:ext cx="2914650" cy="423862"/>
          </a:xfrm>
          <a:prstGeom prst="rect">
            <a:avLst/>
          </a:prstGeom>
          <a:noFill/>
          <a:ln w="9525">
            <a:noFill/>
            <a:miter lim="800000"/>
            <a:headEnd/>
            <a:tailEnd/>
          </a:ln>
        </p:spPr>
      </p:pic>
      <p:sp>
        <p:nvSpPr>
          <p:cNvPr id="5123" name="Rectangle 3"/>
          <p:cNvSpPr>
            <a:spLocks noGrp="1" noChangeArrowheads="1"/>
          </p:cNvSpPr>
          <p:nvPr>
            <p:ph type="subTitle" idx="1"/>
          </p:nvPr>
        </p:nvSpPr>
        <p:spPr>
          <a:xfrm>
            <a:off x="323528" y="3960000"/>
            <a:ext cx="8496472" cy="1440000"/>
          </a:xfrm>
        </p:spPr>
        <p:txBody>
          <a:bodyPr/>
          <a:lstStyle>
            <a:lvl1pPr marL="0" indent="0" algn="ctr">
              <a:spcBef>
                <a:spcPct val="0"/>
              </a:spcBef>
              <a:buFontTx/>
              <a:buNone/>
              <a:defRPr sz="2800" b="1" i="0">
                <a:solidFill>
                  <a:srgbClr val="006ECB"/>
                </a:solidFill>
              </a:defRPr>
            </a:lvl1pPr>
          </a:lstStyle>
          <a:p>
            <a:r>
              <a:rPr lang="en-US" smtClean="0"/>
              <a:t>Click to edit Master subtitle style</a:t>
            </a:r>
            <a:endParaRPr lang="en-GB" dirty="0"/>
          </a:p>
        </p:txBody>
      </p:sp>
      <p:sp>
        <p:nvSpPr>
          <p:cNvPr id="5127" name="Rectangle 7"/>
          <p:cNvSpPr>
            <a:spLocks noGrp="1" noChangeArrowheads="1"/>
          </p:cNvSpPr>
          <p:nvPr>
            <p:ph type="ctrTitle"/>
          </p:nvPr>
        </p:nvSpPr>
        <p:spPr>
          <a:xfrm>
            <a:off x="323528" y="360000"/>
            <a:ext cx="8496472" cy="3600000"/>
          </a:xfrm>
        </p:spPr>
        <p:txBody>
          <a:bodyPr/>
          <a:lstStyle>
            <a:lvl1pPr algn="ctr">
              <a:defRPr sz="3600">
                <a:solidFill>
                  <a:srgbClr val="006ECB"/>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3300084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781693" cy="720000"/>
          </a:xfrm>
        </p:spPr>
        <p:txBody>
          <a:bodyPr/>
          <a:lstStyle>
            <a:lvl1pPr algn="l">
              <a:defRPr sz="22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0000" y="1079183"/>
            <a:ext cx="8781692" cy="5040000"/>
          </a:xfrm>
        </p:spPr>
        <p:txBody>
          <a:bodyPr/>
          <a:lstStyle>
            <a:lvl1pPr marL="360000" indent="-360000">
              <a:spcBef>
                <a:spcPts val="1800"/>
              </a:spcBef>
              <a:spcAft>
                <a:spcPts val="0"/>
              </a:spcAft>
              <a:buClr>
                <a:srgbClr val="006ECB"/>
              </a:buClr>
              <a:defRPr sz="2000">
                <a:solidFill>
                  <a:schemeClr val="tx1"/>
                </a:solidFill>
              </a:defRPr>
            </a:lvl1pPr>
            <a:lvl2pPr marL="720000" indent="-360000">
              <a:spcBef>
                <a:spcPts val="900"/>
              </a:spcBef>
              <a:spcAft>
                <a:spcPts val="0"/>
              </a:spcAft>
              <a:buClr>
                <a:srgbClr val="006ECB"/>
              </a:buClr>
              <a:defRPr sz="1800">
                <a:solidFill>
                  <a:schemeClr val="tx1"/>
                </a:solidFill>
              </a:defRPr>
            </a:lvl2pPr>
            <a:lvl3pPr marL="1080000" indent="-360000">
              <a:spcBef>
                <a:spcPts val="600"/>
              </a:spcBef>
              <a:spcAft>
                <a:spcPts val="0"/>
              </a:spcAft>
              <a:buClr>
                <a:srgbClr val="006ECB"/>
              </a:buClr>
              <a:defRPr sz="1600">
                <a:solidFill>
                  <a:schemeClr val="tx1"/>
                </a:solidFill>
              </a:defRPr>
            </a:lvl3pPr>
            <a:lvl4pPr marL="1440000" indent="-360000">
              <a:spcBef>
                <a:spcPts val="0"/>
              </a:spcBef>
              <a:spcAft>
                <a:spcPts val="0"/>
              </a:spcAft>
              <a:buClr>
                <a:srgbClr val="006ECB"/>
              </a:buClr>
              <a:defRPr sz="1600">
                <a:solidFill>
                  <a:schemeClr val="tx1"/>
                </a:solidFill>
              </a:defRPr>
            </a:lvl4pPr>
            <a:lvl5pPr marL="1800000" indent="-360000">
              <a:spcBef>
                <a:spcPts val="0"/>
              </a:spcBef>
              <a:spcAft>
                <a:spcPts val="0"/>
              </a:spcAft>
              <a:buClr>
                <a:srgbClr val="006ECB"/>
              </a:buCl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GB">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967DFCFF-0652-44F4-9564-7DE802521ACE}"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36054037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endParaRPr lang="en-US">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pPr>
              <a:defRPr/>
            </a:pPr>
            <a:fld id="{7767E50E-D8A5-4CA2-9E7B-AE08AD155E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243849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lvl1pPr algn="l">
              <a:defRPr sz="22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0000" y="1080000"/>
            <a:ext cx="8640000" cy="5040000"/>
          </a:xfrm>
        </p:spPr>
        <p:txBody>
          <a:bodyPr/>
          <a:lstStyle>
            <a:lvl1pPr marL="360000" indent="-360000">
              <a:spcBef>
                <a:spcPts val="0"/>
              </a:spcBef>
              <a:spcAft>
                <a:spcPts val="1200"/>
              </a:spcAft>
              <a:buClr>
                <a:srgbClr val="006ECB"/>
              </a:buClr>
              <a:defRPr sz="2000">
                <a:solidFill>
                  <a:schemeClr val="tx1"/>
                </a:solidFill>
              </a:defRPr>
            </a:lvl1pPr>
            <a:lvl2pPr marL="720000" indent="-360000">
              <a:spcBef>
                <a:spcPts val="0"/>
              </a:spcBef>
              <a:spcAft>
                <a:spcPts val="200"/>
              </a:spcAft>
              <a:buClr>
                <a:srgbClr val="006ECB"/>
              </a:buClr>
              <a:defRPr sz="1800">
                <a:solidFill>
                  <a:schemeClr val="tx1"/>
                </a:solidFill>
              </a:defRPr>
            </a:lvl2pPr>
            <a:lvl3pPr marL="1080000" indent="-360000">
              <a:spcBef>
                <a:spcPts val="0"/>
              </a:spcBef>
              <a:spcAft>
                <a:spcPts val="200"/>
              </a:spcAft>
              <a:buClr>
                <a:srgbClr val="006ECB"/>
              </a:buClr>
              <a:defRPr sz="1600">
                <a:solidFill>
                  <a:schemeClr val="tx1"/>
                </a:solidFill>
              </a:defRPr>
            </a:lvl3pPr>
            <a:lvl4pPr marL="1440000" indent="-360000">
              <a:spcBef>
                <a:spcPts val="0"/>
              </a:spcBef>
              <a:spcAft>
                <a:spcPts val="200"/>
              </a:spcAft>
              <a:buClr>
                <a:srgbClr val="006ECB"/>
              </a:buClr>
              <a:defRPr sz="1600">
                <a:solidFill>
                  <a:schemeClr val="tx1"/>
                </a:solidFill>
              </a:defRPr>
            </a:lvl4pPr>
            <a:lvl5pPr marL="1800000" indent="-360000">
              <a:spcBef>
                <a:spcPts val="0"/>
              </a:spcBef>
              <a:spcAft>
                <a:spcPts val="200"/>
              </a:spcAft>
              <a:buClr>
                <a:srgbClr val="006ECB"/>
              </a:buCl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GB">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967DFCFF-0652-44F4-9564-7DE802521ACE}"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4661107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pPr>
              <a:defRPr/>
            </a:pPr>
            <a:fld id="{FCB1C680-1319-401F-B0E2-3C2261AE5F5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806999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2050" name="Picture 2" descr="J:\NHS CB\Communication\Branding\Templates\Template photos\Happy nurse.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3206347" y="4902100"/>
            <a:ext cx="1314000" cy="158575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J:\NHS CB\Communication\Branding\Templates\Template photos\Patient &amp; bandaged arm.JPG"/>
          <p:cNvPicPr>
            <a:picLocks noChangeAspect="1" noChangeArrowheads="1"/>
          </p:cNvPicPr>
          <p:nvPr userDrawn="1"/>
        </p:nvPicPr>
        <p:blipFill rotWithShape="1">
          <a:blip r:embed="rId3" cstate="screen">
            <a:extLst>
              <a:ext uri="{28A0092B-C50C-407E-A947-70E740481C1C}">
                <a14:useLocalDpi xmlns:a14="http://schemas.microsoft.com/office/drawing/2010/main"/>
              </a:ext>
            </a:extLst>
          </a:blip>
          <a:srcRect/>
          <a:stretch/>
        </p:blipFill>
        <p:spPr bwMode="auto">
          <a:xfrm>
            <a:off x="6047237" y="4900259"/>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NHS CB\Communication\Branding\Templates\Template photos\Smiling elderly lady.JPG"/>
          <p:cNvPicPr>
            <a:picLocks noChangeAspect="1" noChangeArrowheads="1"/>
          </p:cNvPicPr>
          <p:nvPr userDrawn="1"/>
        </p:nvPicPr>
        <p:blipFill rotWithShape="1">
          <a:blip r:embed="rId4" cstate="screen">
            <a:extLst>
              <a:ext uri="{28A0092B-C50C-407E-A947-70E740481C1C}">
                <a14:useLocalDpi xmlns:a14="http://schemas.microsoft.com/office/drawing/2010/main"/>
              </a:ext>
            </a:extLst>
          </a:blip>
          <a:srcRect/>
          <a:stretch/>
        </p:blipFill>
        <p:spPr bwMode="auto">
          <a:xfrm>
            <a:off x="7481615" y="3205038"/>
            <a:ext cx="1303160" cy="1587600"/>
          </a:xfrm>
          <a:prstGeom prst="rect">
            <a:avLst/>
          </a:prstGeom>
          <a:noFill/>
          <a:extLst>
            <a:ext uri="{909E8E84-426E-40DD-AFC4-6F175D3DCCD1}">
              <a14:hiddenFill xmlns:a14="http://schemas.microsoft.com/office/drawing/2010/main">
                <a:solidFill>
                  <a:srgbClr val="FFFFFF"/>
                </a:solidFill>
              </a14:hiddenFill>
            </a:ext>
          </a:extLst>
        </p:spPr>
      </p:pic>
      <p:sp>
        <p:nvSpPr>
          <p:cNvPr id="7" name="Date Placeholder 3"/>
          <p:cNvSpPr>
            <a:spLocks noGrp="1"/>
          </p:cNvSpPr>
          <p:nvPr>
            <p:ph type="dt" sz="half" idx="10"/>
          </p:nvPr>
        </p:nvSpPr>
        <p:spPr>
          <a:xfrm>
            <a:off x="7895615" y="6678000"/>
            <a:ext cx="900000" cy="180000"/>
          </a:xfrm>
        </p:spPr>
        <p:txBody>
          <a:bodyPr/>
          <a:lstStyle/>
          <a:p>
            <a:fld id="{59CA2686-856A-4D61-932F-087427C3A7B6}" type="datetime1">
              <a:rPr lang="en-GB" noProof="0" smtClean="0"/>
              <a:pPr/>
              <a:t>03/06/2014</a:t>
            </a:fld>
            <a:endParaRPr lang="en-GB" noProof="0"/>
          </a:p>
        </p:txBody>
      </p:sp>
      <p:sp>
        <p:nvSpPr>
          <p:cNvPr id="8" name="Footer Placeholder 4"/>
          <p:cNvSpPr>
            <a:spLocks noGrp="1"/>
          </p:cNvSpPr>
          <p:nvPr>
            <p:ph type="ftr" sz="quarter" idx="11"/>
          </p:nvPr>
        </p:nvSpPr>
        <p:spPr>
          <a:xfrm>
            <a:off x="655199" y="6678000"/>
            <a:ext cx="7240415" cy="180000"/>
          </a:xfrm>
        </p:spPr>
        <p:txBody>
          <a:bodyPr/>
          <a:lstStyle>
            <a:lvl1pPr>
              <a:defRPr>
                <a:solidFill>
                  <a:schemeClr val="bg1"/>
                </a:solidFill>
              </a:defRPr>
            </a:lvl1pPr>
          </a:lstStyle>
          <a:p>
            <a:r>
              <a:rPr lang="en-GB" noProof="0" smtClean="0"/>
              <a:t>NHS | Presentation to [XXXX Company] | [Type Date]</a:t>
            </a:r>
            <a:endParaRPr lang="en-GB" noProof="0"/>
          </a:p>
        </p:txBody>
      </p:sp>
      <p:sp>
        <p:nvSpPr>
          <p:cNvPr id="9"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noProof="0" smtClean="0"/>
              <a:pPr/>
              <a:t>‹#›</a:t>
            </a:fld>
            <a:endParaRPr lang="en-GB" noProof="0"/>
          </a:p>
        </p:txBody>
      </p:sp>
      <p:sp>
        <p:nvSpPr>
          <p:cNvPr id="10" name="Title 1"/>
          <p:cNvSpPr>
            <a:spLocks noGrp="1"/>
          </p:cNvSpPr>
          <p:nvPr>
            <p:ph type="ctrTitle" hasCustomPrompt="1"/>
          </p:nvPr>
        </p:nvSpPr>
        <p:spPr>
          <a:xfrm>
            <a:off x="358774" y="1493999"/>
            <a:ext cx="7002463" cy="3293491"/>
          </a:xfrm>
        </p:spPr>
        <p:txBody>
          <a:bodyPr lIns="108000" tIns="72000"/>
          <a:lstStyle>
            <a:lvl1pPr>
              <a:lnSpc>
                <a:spcPts val="4800"/>
              </a:lnSpc>
              <a:defRPr sz="4000"/>
            </a:lvl1pPr>
          </a:lstStyle>
          <a:p>
            <a:r>
              <a:rPr lang="en-GB" noProof="0" dirty="0" smtClean="0"/>
              <a:t>Click to edit Section title</a:t>
            </a:r>
            <a:endParaRPr lang="en-GB" noProof="0" dirty="0"/>
          </a:p>
        </p:txBody>
      </p:sp>
      <p:sp>
        <p:nvSpPr>
          <p:cNvPr id="11" name="Subtitle 2"/>
          <p:cNvSpPr>
            <a:spLocks noGrp="1"/>
          </p:cNvSpPr>
          <p:nvPr>
            <p:ph type="subTitle" idx="1" hasCustomPrompt="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Section subtitle</a:t>
            </a:r>
            <a:endParaRPr lang="en-GB" noProof="0" dirty="0"/>
          </a:p>
        </p:txBody>
      </p:sp>
      <p:sp>
        <p:nvSpPr>
          <p:cNvPr id="12" name="Rectangle 11"/>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20" name="Rectangle 19"/>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1"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section number</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A6161457-CCE8-4AA5-922F-041759C4EBFD}" type="datetime1">
              <a:rPr lang="en-GB" noProof="0" smtClean="0"/>
              <a:pPr/>
              <a:t>03/06/2014</a:t>
            </a:fld>
            <a:endParaRPr lang="en-GB" noProof="0"/>
          </a:p>
        </p:txBody>
      </p:sp>
      <p:sp>
        <p:nvSpPr>
          <p:cNvPr id="5" name="Footer Placeholder 4"/>
          <p:cNvSpPr>
            <a:spLocks noGrp="1"/>
          </p:cNvSpPr>
          <p:nvPr>
            <p:ph type="ftr" sz="quarter" idx="11"/>
          </p:nvPr>
        </p:nvSpPr>
        <p:spPr/>
        <p:txBody>
          <a:bodyPr/>
          <a:lstStyle/>
          <a:p>
            <a:r>
              <a:rPr lang="en-GB" noProof="0" smtClean="0"/>
              <a:t>NHS | Presentation to [XXXX Company] | [Type Date]</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58775" y="2052001"/>
            <a:ext cx="7002463" cy="20879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10"/>
          </p:nvPr>
        </p:nvSpPr>
        <p:spPr/>
        <p:txBody>
          <a:bodyPr/>
          <a:lstStyle/>
          <a:p>
            <a:fld id="{A6161457-CCE8-4AA5-922F-041759C4EBFD}" type="datetime1">
              <a:rPr lang="en-GB" noProof="0" smtClean="0"/>
              <a:pPr/>
              <a:t>03/06/2014</a:t>
            </a:fld>
            <a:endParaRPr lang="en-GB" noProof="0"/>
          </a:p>
        </p:txBody>
      </p:sp>
      <p:sp>
        <p:nvSpPr>
          <p:cNvPr id="5" name="Footer Placeholder 4"/>
          <p:cNvSpPr>
            <a:spLocks noGrp="1"/>
          </p:cNvSpPr>
          <p:nvPr>
            <p:ph type="ftr" sz="quarter" idx="11"/>
          </p:nvPr>
        </p:nvSpPr>
        <p:spPr/>
        <p:txBody>
          <a:bodyPr/>
          <a:lstStyle/>
          <a:p>
            <a:r>
              <a:rPr lang="en-GB" noProof="0" smtClean="0"/>
              <a:t>NHS | Presentation to [XXXX Company] | [Type Date]</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
        <p:nvSpPr>
          <p:cNvPr id="7" name="Picture Placeholder 21"/>
          <p:cNvSpPr>
            <a:spLocks noGrp="1"/>
          </p:cNvSpPr>
          <p:nvPr>
            <p:ph type="pic" sz="quarter" idx="14"/>
          </p:nvPr>
        </p:nvSpPr>
        <p:spPr>
          <a:xfrm>
            <a:off x="358775" y="4320000"/>
            <a:ext cx="1314450" cy="1587500"/>
          </a:xfrm>
        </p:spPr>
        <p:txBody>
          <a:bodyPr/>
          <a:lstStyle>
            <a:lvl1pPr>
              <a:buFontTx/>
              <a:buNone/>
              <a:defRPr/>
            </a:lvl1pPr>
          </a:lstStyle>
          <a:p>
            <a:r>
              <a:rPr lang="en-US" smtClean="0"/>
              <a:t>Click icon to add picture</a:t>
            </a:r>
            <a:endParaRPr lang="en-GB"/>
          </a:p>
        </p:txBody>
      </p:sp>
      <p:sp>
        <p:nvSpPr>
          <p:cNvPr id="8" name="Picture Placeholder 21"/>
          <p:cNvSpPr>
            <a:spLocks noGrp="1"/>
          </p:cNvSpPr>
          <p:nvPr>
            <p:ph type="pic" sz="quarter" idx="15"/>
          </p:nvPr>
        </p:nvSpPr>
        <p:spPr>
          <a:xfrm>
            <a:off x="1780725" y="4320000"/>
            <a:ext cx="2736850" cy="1587500"/>
          </a:xfrm>
        </p:spPr>
        <p:txBody>
          <a:bodyPr/>
          <a:lstStyle>
            <a:lvl1pPr>
              <a:buFontTx/>
              <a:buNone/>
              <a:defRPr/>
            </a:lvl1pPr>
          </a:lstStyle>
          <a:p>
            <a:r>
              <a:rPr lang="en-US" smtClean="0"/>
              <a:t>Click icon to add picture</a:t>
            </a:r>
            <a:endParaRPr lang="en-GB"/>
          </a:p>
        </p:txBody>
      </p:sp>
      <p:sp>
        <p:nvSpPr>
          <p:cNvPr id="9" name="Picture Placeholder 21"/>
          <p:cNvSpPr>
            <a:spLocks noGrp="1"/>
          </p:cNvSpPr>
          <p:nvPr>
            <p:ph type="pic" sz="quarter" idx="16"/>
          </p:nvPr>
        </p:nvSpPr>
        <p:spPr>
          <a:xfrm>
            <a:off x="4624326" y="4320000"/>
            <a:ext cx="1314450" cy="1587500"/>
          </a:xfrm>
        </p:spPr>
        <p:txBody>
          <a:bodyPr/>
          <a:lstStyle>
            <a:lvl1pPr>
              <a:buFontTx/>
              <a:buNone/>
              <a:defRPr/>
            </a:lvl1pPr>
          </a:lstStyle>
          <a:p>
            <a:r>
              <a:rPr lang="en-US" smtClean="0"/>
              <a:t>Click icon to add picture</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hasCustomPrompt="1"/>
          </p:nvPr>
        </p:nvSpPr>
        <p:spPr>
          <a:xfrm>
            <a:off x="358775" y="2052001"/>
            <a:ext cx="8426449" cy="424799"/>
          </a:xfrm>
        </p:spPr>
        <p:txBody>
          <a:bodyPr/>
          <a:lstStyle>
            <a:lvl1pPr marL="216000" indent="0">
              <a:buFontTx/>
              <a:buNone/>
              <a:defRPr baseline="0"/>
            </a:lvl1pPr>
          </a:lstStyle>
          <a:p>
            <a:pPr lvl="0"/>
            <a:r>
              <a:rPr lang="en-GB" noProof="0" dirty="0" smtClean="0"/>
              <a:t>Click to add subtitle / further information</a:t>
            </a:r>
            <a:endParaRPr lang="en-GB" noProof="0" dirty="0"/>
          </a:p>
        </p:txBody>
      </p:sp>
      <p:sp>
        <p:nvSpPr>
          <p:cNvPr id="4" name="Date Placeholder 3"/>
          <p:cNvSpPr>
            <a:spLocks noGrp="1"/>
          </p:cNvSpPr>
          <p:nvPr>
            <p:ph type="dt" sz="half" idx="10"/>
          </p:nvPr>
        </p:nvSpPr>
        <p:spPr/>
        <p:txBody>
          <a:bodyPr/>
          <a:lstStyle/>
          <a:p>
            <a:fld id="{A6161457-CCE8-4AA5-922F-041759C4EBFD}" type="datetime1">
              <a:rPr lang="en-GB" noProof="0" smtClean="0"/>
              <a:pPr/>
              <a:t>03/06/2014</a:t>
            </a:fld>
            <a:endParaRPr lang="en-GB" noProof="0"/>
          </a:p>
        </p:txBody>
      </p:sp>
      <p:sp>
        <p:nvSpPr>
          <p:cNvPr id="5" name="Footer Placeholder 4"/>
          <p:cNvSpPr>
            <a:spLocks noGrp="1"/>
          </p:cNvSpPr>
          <p:nvPr>
            <p:ph type="ftr" sz="quarter" idx="11"/>
          </p:nvPr>
        </p:nvSpPr>
        <p:spPr/>
        <p:txBody>
          <a:bodyPr/>
          <a:lstStyle/>
          <a:p>
            <a:r>
              <a:rPr lang="en-GB" noProof="0" smtClean="0"/>
              <a:t>NHS | Presentation to [XXXX Company] | [Type Date]</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
        <p:nvSpPr>
          <p:cNvPr id="8" name="Chart Placeholder 7"/>
          <p:cNvSpPr>
            <a:spLocks noGrp="1"/>
          </p:cNvSpPr>
          <p:nvPr>
            <p:ph type="chart" sz="quarter" idx="13"/>
          </p:nvPr>
        </p:nvSpPr>
        <p:spPr>
          <a:xfrm>
            <a:off x="179512" y="2385060"/>
            <a:ext cx="8616827" cy="3710939"/>
          </a:xfrm>
        </p:spPr>
        <p:txBody>
          <a:bodyPr/>
          <a:lstStyle/>
          <a:p>
            <a:r>
              <a:rPr lang="en-US" smtClean="0"/>
              <a:t>Click icon to add chart</a:t>
            </a:r>
            <a:endParaRPr lang="en-GB"/>
          </a:p>
        </p:txBody>
      </p:sp>
      <p:sp>
        <p:nvSpPr>
          <p:cNvPr id="10" name="Text Placeholder 9"/>
          <p:cNvSpPr>
            <a:spLocks noGrp="1"/>
          </p:cNvSpPr>
          <p:nvPr>
            <p:ph type="body" sz="quarter" idx="14" hasCustomPrompt="1"/>
          </p:nvPr>
        </p:nvSpPr>
        <p:spPr>
          <a:xfrm>
            <a:off x="358775" y="5849937"/>
            <a:ext cx="8426450" cy="246062"/>
          </a:xfrm>
        </p:spPr>
        <p:txBody>
          <a:bodyPr anchor="b" anchorCtr="0"/>
          <a:lstStyle>
            <a:lvl1pPr indent="0" algn="r">
              <a:lnSpc>
                <a:spcPct val="100000"/>
              </a:lnSpc>
              <a:buFontTx/>
              <a:buNone/>
              <a:defRPr sz="1200">
                <a:solidFill>
                  <a:schemeClr val="tx2"/>
                </a:solidFill>
              </a:defRPr>
            </a:lvl1pPr>
            <a:lvl2pPr indent="0" algn="r">
              <a:lnSpc>
                <a:spcPct val="100000"/>
              </a:lnSpc>
              <a:buFontTx/>
              <a:buNone/>
              <a:defRPr sz="1200"/>
            </a:lvl2pPr>
            <a:lvl3pPr indent="0" algn="r">
              <a:lnSpc>
                <a:spcPct val="100000"/>
              </a:lnSpc>
              <a:buFontTx/>
              <a:buNone/>
              <a:defRPr sz="1200"/>
            </a:lvl3pPr>
            <a:lvl4pPr indent="0" algn="r">
              <a:lnSpc>
                <a:spcPct val="100000"/>
              </a:lnSpc>
              <a:buFontTx/>
              <a:buNone/>
              <a:defRPr sz="1200"/>
            </a:lvl4pPr>
            <a:lvl5pPr indent="0" algn="r">
              <a:lnSpc>
                <a:spcPct val="100000"/>
              </a:lnSpc>
              <a:buFontTx/>
              <a:buNone/>
              <a:defRPr sz="1200"/>
            </a:lvl5pPr>
          </a:lstStyle>
          <a:p>
            <a:pPr lvl="0"/>
            <a:r>
              <a:rPr lang="en-US" dirty="0" smtClean="0"/>
              <a:t>Click to add source/notes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4F16EB59-2020-4CAB-A456-F3D6895F2D24}" type="datetime1">
              <a:rPr lang="en-GB" noProof="0" smtClean="0"/>
              <a:pPr/>
              <a:t>03/06/2014</a:t>
            </a:fld>
            <a:endParaRPr lang="en-GB" noProof="0"/>
          </a:p>
        </p:txBody>
      </p:sp>
      <p:sp>
        <p:nvSpPr>
          <p:cNvPr id="4" name="Footer Placeholder 3"/>
          <p:cNvSpPr>
            <a:spLocks noGrp="1"/>
          </p:cNvSpPr>
          <p:nvPr>
            <p:ph type="ftr" sz="quarter" idx="11"/>
          </p:nvPr>
        </p:nvSpPr>
        <p:spPr/>
        <p:txBody>
          <a:bodyPr/>
          <a:lstStyle/>
          <a:p>
            <a:r>
              <a:rPr lang="en-GB" noProof="0" smtClean="0"/>
              <a:t>NHS | Presentation to [XXXX Company] | [Type Date]</a:t>
            </a:r>
            <a:endParaRPr lang="en-GB" noProof="0"/>
          </a:p>
        </p:txBody>
      </p:sp>
      <p:sp>
        <p:nvSpPr>
          <p:cNvPr id="5" name="Slide Number Placeholder 4"/>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52546-5CA5-40B0-8284-9ABC1E76E622}" type="datetime1">
              <a:rPr lang="en-GB" noProof="0" smtClean="0"/>
              <a:pPr/>
              <a:t>03/06/2014</a:t>
            </a:fld>
            <a:endParaRPr lang="en-GB" noProof="0"/>
          </a:p>
        </p:txBody>
      </p:sp>
      <p:sp>
        <p:nvSpPr>
          <p:cNvPr id="3" name="Footer Placeholder 2"/>
          <p:cNvSpPr>
            <a:spLocks noGrp="1"/>
          </p:cNvSpPr>
          <p:nvPr>
            <p:ph type="ftr" sz="quarter" idx="11"/>
          </p:nvPr>
        </p:nvSpPr>
        <p:spPr/>
        <p:txBody>
          <a:bodyPr/>
          <a:lstStyle/>
          <a:p>
            <a:r>
              <a:rPr lang="en-GB" noProof="0" smtClean="0"/>
              <a:t>NHS | Presentation to [XXXX Company] | [Type Date]</a:t>
            </a:r>
            <a:endParaRPr lang="en-GB" noProof="0"/>
          </a:p>
        </p:txBody>
      </p:sp>
      <p:sp>
        <p:nvSpPr>
          <p:cNvPr id="4" name="Slide Number Placeholder 3"/>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ncas_flat_3_large"/>
          <p:cNvPicPr>
            <a:picLocks noChangeAspect="1" noChangeArrowheads="1"/>
          </p:cNvPicPr>
          <p:nvPr/>
        </p:nvPicPr>
        <p:blipFill>
          <a:blip r:embed="rId2" cstate="print"/>
          <a:srcRect/>
          <a:stretch>
            <a:fillRect/>
          </a:stretch>
        </p:blipFill>
        <p:spPr bwMode="auto">
          <a:xfrm>
            <a:off x="6045200" y="6237288"/>
            <a:ext cx="2914650" cy="423862"/>
          </a:xfrm>
          <a:prstGeom prst="rect">
            <a:avLst/>
          </a:prstGeom>
          <a:noFill/>
          <a:ln w="9525">
            <a:noFill/>
            <a:miter lim="800000"/>
            <a:headEnd/>
            <a:tailEnd/>
          </a:ln>
        </p:spPr>
      </p:pic>
      <p:sp>
        <p:nvSpPr>
          <p:cNvPr id="5123" name="Rectangle 3"/>
          <p:cNvSpPr>
            <a:spLocks noGrp="1" noChangeArrowheads="1"/>
          </p:cNvSpPr>
          <p:nvPr>
            <p:ph type="subTitle" idx="1"/>
          </p:nvPr>
        </p:nvSpPr>
        <p:spPr>
          <a:xfrm>
            <a:off x="323528" y="3960000"/>
            <a:ext cx="8496472" cy="1440000"/>
          </a:xfrm>
        </p:spPr>
        <p:txBody>
          <a:bodyPr/>
          <a:lstStyle>
            <a:lvl1pPr marL="0" indent="0" algn="ctr">
              <a:spcBef>
                <a:spcPct val="0"/>
              </a:spcBef>
              <a:buFontTx/>
              <a:buNone/>
              <a:defRPr sz="2800" b="1" i="0">
                <a:solidFill>
                  <a:srgbClr val="006ECB"/>
                </a:solidFill>
              </a:defRPr>
            </a:lvl1pPr>
          </a:lstStyle>
          <a:p>
            <a:r>
              <a:rPr lang="en-US" smtClean="0"/>
              <a:t>Click to edit Master subtitle style</a:t>
            </a:r>
            <a:endParaRPr lang="en-GB" dirty="0"/>
          </a:p>
        </p:txBody>
      </p:sp>
      <p:sp>
        <p:nvSpPr>
          <p:cNvPr id="5127" name="Rectangle 7"/>
          <p:cNvSpPr>
            <a:spLocks noGrp="1" noChangeArrowheads="1"/>
          </p:cNvSpPr>
          <p:nvPr>
            <p:ph type="ctrTitle"/>
          </p:nvPr>
        </p:nvSpPr>
        <p:spPr>
          <a:xfrm>
            <a:off x="323528" y="360000"/>
            <a:ext cx="8496472" cy="3600000"/>
          </a:xfrm>
        </p:spPr>
        <p:txBody>
          <a:bodyPr/>
          <a:lstStyle>
            <a:lvl1pPr algn="ctr">
              <a:defRPr sz="3600">
                <a:solidFill>
                  <a:srgbClr val="006ECB"/>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05419025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781693" cy="720000"/>
          </a:xfrm>
        </p:spPr>
        <p:txBody>
          <a:bodyPr/>
          <a:lstStyle>
            <a:lvl1pPr algn="l">
              <a:defRPr sz="22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0000" y="1079183"/>
            <a:ext cx="8781692" cy="5040000"/>
          </a:xfrm>
        </p:spPr>
        <p:txBody>
          <a:bodyPr/>
          <a:lstStyle>
            <a:lvl1pPr marL="360000" indent="-360000">
              <a:spcBef>
                <a:spcPts val="1800"/>
              </a:spcBef>
              <a:spcAft>
                <a:spcPts val="0"/>
              </a:spcAft>
              <a:buClr>
                <a:srgbClr val="006ECB"/>
              </a:buClr>
              <a:defRPr sz="2000">
                <a:solidFill>
                  <a:schemeClr val="tx1"/>
                </a:solidFill>
              </a:defRPr>
            </a:lvl1pPr>
            <a:lvl2pPr marL="720000" indent="-360000">
              <a:spcBef>
                <a:spcPts val="900"/>
              </a:spcBef>
              <a:spcAft>
                <a:spcPts val="0"/>
              </a:spcAft>
              <a:buClr>
                <a:srgbClr val="006ECB"/>
              </a:buClr>
              <a:defRPr sz="1800">
                <a:solidFill>
                  <a:schemeClr val="tx1"/>
                </a:solidFill>
              </a:defRPr>
            </a:lvl2pPr>
            <a:lvl3pPr marL="1080000" indent="-360000">
              <a:spcBef>
                <a:spcPts val="600"/>
              </a:spcBef>
              <a:spcAft>
                <a:spcPts val="0"/>
              </a:spcAft>
              <a:buClr>
                <a:srgbClr val="006ECB"/>
              </a:buClr>
              <a:defRPr sz="1600">
                <a:solidFill>
                  <a:schemeClr val="tx1"/>
                </a:solidFill>
              </a:defRPr>
            </a:lvl3pPr>
            <a:lvl4pPr marL="1440000" indent="-360000">
              <a:spcBef>
                <a:spcPts val="0"/>
              </a:spcBef>
              <a:spcAft>
                <a:spcPts val="0"/>
              </a:spcAft>
              <a:buClr>
                <a:srgbClr val="006ECB"/>
              </a:buClr>
              <a:defRPr sz="1600">
                <a:solidFill>
                  <a:schemeClr val="tx1"/>
                </a:solidFill>
              </a:defRPr>
            </a:lvl4pPr>
            <a:lvl5pPr marL="1800000" indent="-360000">
              <a:spcBef>
                <a:spcPts val="0"/>
              </a:spcBef>
              <a:spcAft>
                <a:spcPts val="0"/>
              </a:spcAft>
              <a:buClr>
                <a:srgbClr val="006ECB"/>
              </a:buCl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967DFCFF-0652-44F4-9564-7DE802521ACE}"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645918988"/>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0.jpe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image" Target="../media/image10.jpe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4.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775" y="1386000"/>
            <a:ext cx="8426449" cy="565200"/>
          </a:xfrm>
          <a:prstGeom prst="rect">
            <a:avLst/>
          </a:prstGeom>
          <a:solidFill>
            <a:schemeClr val="accent1"/>
          </a:solidFill>
        </p:spPr>
        <p:txBody>
          <a:bodyPr vert="horz" lIns="21600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358775" y="2052001"/>
            <a:ext cx="7002463" cy="3780000"/>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2"/>
          </p:nvPr>
        </p:nvSpPr>
        <p:spPr>
          <a:xfrm>
            <a:off x="7895615" y="6309700"/>
            <a:ext cx="900000" cy="180000"/>
          </a:xfrm>
          <a:prstGeom prst="rect">
            <a:avLst/>
          </a:prstGeom>
        </p:spPr>
        <p:txBody>
          <a:bodyPr vert="horz" lIns="0" tIns="0" rIns="0" bIns="0" rtlCol="0" anchor="b" anchorCtr="0">
            <a:noAutofit/>
          </a:bodyPr>
          <a:lstStyle>
            <a:lvl1pPr algn="r">
              <a:defRPr sz="1200">
                <a:solidFill>
                  <a:schemeClr val="bg1"/>
                </a:solidFill>
                <a:latin typeface="Arial" pitchFamily="34" charset="0"/>
                <a:cs typeface="Arial" pitchFamily="34" charset="0"/>
              </a:defRPr>
            </a:lvl1pPr>
          </a:lstStyle>
          <a:p>
            <a:fld id="{DC62DB09-638E-4B69-BE58-0471AE84ECD1}" type="datetime1">
              <a:rPr lang="en-GB" noProof="0" smtClean="0"/>
              <a:pPr/>
              <a:t>03/06/2014</a:t>
            </a:fld>
            <a:endParaRPr lang="en-GB" noProof="0"/>
          </a:p>
        </p:txBody>
      </p:sp>
      <p:sp>
        <p:nvSpPr>
          <p:cNvPr id="5" name="Footer Placeholder 4"/>
          <p:cNvSpPr>
            <a:spLocks noGrp="1"/>
          </p:cNvSpPr>
          <p:nvPr>
            <p:ph type="ftr" sz="quarter" idx="3"/>
          </p:nvPr>
        </p:nvSpPr>
        <p:spPr>
          <a:xfrm>
            <a:off x="655199" y="6309700"/>
            <a:ext cx="7240415" cy="180000"/>
          </a:xfrm>
          <a:prstGeom prst="rect">
            <a:avLst/>
          </a:prstGeom>
        </p:spPr>
        <p:txBody>
          <a:bodyPr vert="horz" lIns="0" tIns="0" rIns="0" bIns="0" rtlCol="0" anchor="b" anchorCtr="0">
            <a:noAutofit/>
          </a:bodyPr>
          <a:lstStyle>
            <a:lvl1pPr algn="l">
              <a:defRPr sz="1200">
                <a:solidFill>
                  <a:schemeClr val="tx1"/>
                </a:solidFill>
                <a:latin typeface="Arial" pitchFamily="34" charset="0"/>
                <a:cs typeface="Arial" pitchFamily="34" charset="0"/>
              </a:defRPr>
            </a:lvl1pPr>
          </a:lstStyle>
          <a:p>
            <a:r>
              <a:rPr lang="en-GB" noProof="0" smtClean="0"/>
              <a:t>NHS | Presentation to [XXXX Company] | [Type Date]</a:t>
            </a:r>
            <a:endParaRPr lang="en-GB" noProof="0"/>
          </a:p>
        </p:txBody>
      </p:sp>
      <p:sp>
        <p:nvSpPr>
          <p:cNvPr id="6" name="Slide Number Placeholder 5"/>
          <p:cNvSpPr>
            <a:spLocks noGrp="1"/>
          </p:cNvSpPr>
          <p:nvPr>
            <p:ph type="sldNum" sz="quarter" idx="4"/>
          </p:nvPr>
        </p:nvSpPr>
        <p:spPr>
          <a:xfrm>
            <a:off x="237600" y="6309700"/>
            <a:ext cx="301175" cy="180000"/>
          </a:xfrm>
          <a:prstGeom prst="rect">
            <a:avLst/>
          </a:prstGeom>
        </p:spPr>
        <p:txBody>
          <a:bodyPr vert="horz" lIns="0" tIns="0" rIns="0" bIns="0" rtlCol="0" anchor="b" anchorCtr="0">
            <a:noAutofit/>
          </a:bodyPr>
          <a:lstStyle>
            <a:lvl1pPr algn="r">
              <a:defRPr sz="1200" b="1">
                <a:solidFill>
                  <a:schemeClr val="tx1"/>
                </a:solidFill>
                <a:latin typeface="Arial" pitchFamily="34" charset="0"/>
                <a:cs typeface="Arial" pitchFamily="34" charset="0"/>
              </a:defRPr>
            </a:lvl1pPr>
          </a:lstStyle>
          <a:p>
            <a:fld id="{23134A5E-8B9A-4F1B-8A1C-D54727A06F98}" type="slidenum">
              <a:rPr lang="en-GB" noProof="0" smtClean="0"/>
              <a:pPr/>
              <a:t>‹#›</a:t>
            </a:fld>
            <a:endParaRPr lang="en-GB" noProof="0"/>
          </a:p>
        </p:txBody>
      </p:sp>
      <p:pic>
        <p:nvPicPr>
          <p:cNvPr id="8" name="Picture 7" descr="J:\NHS CB\Communication\Branding\Logos\NHS England\NHS England col.jp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807324" y="488113"/>
            <a:ext cx="977900" cy="609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7" r:id="rId5"/>
    <p:sldLayoutId id="2147483654" r:id="rId6"/>
    <p:sldLayoutId id="2147483655" r:id="rId7"/>
  </p:sldLayoutIdLst>
  <p:hf hdr="0" dt="0"/>
  <p:txStyles>
    <p:titleStyle>
      <a:lvl1pPr algn="l" defTabSz="914400" rtl="0" eaLnBrk="1" latinLnBrk="0" hangingPunct="1">
        <a:spcBef>
          <a:spcPct val="0"/>
        </a:spcBef>
        <a:buNone/>
        <a:defRPr sz="3400" kern="1200">
          <a:solidFill>
            <a:schemeClr val="bg1"/>
          </a:solidFill>
          <a:latin typeface="Arial" pitchFamily="34" charset="0"/>
          <a:ea typeface="+mj-ea"/>
          <a:cs typeface="Arial" pitchFamily="34" charset="0"/>
        </a:defRPr>
      </a:lvl1pPr>
    </p:titleStyle>
    <p:bodyStyle>
      <a:lvl1pPr marL="216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1pPr>
      <a:lvl2pPr marL="432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2pPr>
      <a:lvl3pPr marL="648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3pPr>
      <a:lvl4pPr marL="864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4pPr>
      <a:lvl5pPr marL="1080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60000" y="360363"/>
            <a:ext cx="8777108" cy="7191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1027" name="Rectangle 4"/>
          <p:cNvSpPr>
            <a:spLocks noGrp="1" noChangeArrowheads="1"/>
          </p:cNvSpPr>
          <p:nvPr>
            <p:ph type="body" idx="1"/>
          </p:nvPr>
        </p:nvSpPr>
        <p:spPr bwMode="auto">
          <a:xfrm>
            <a:off x="360000" y="1079500"/>
            <a:ext cx="8777108" cy="16081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pic>
        <p:nvPicPr>
          <p:cNvPr id="1028" name="Picture 13" descr="ncas_flat_3_large"/>
          <p:cNvPicPr>
            <a:picLocks noChangeAspect="1" noChangeArrowheads="1"/>
          </p:cNvPicPr>
          <p:nvPr/>
        </p:nvPicPr>
        <p:blipFill>
          <a:blip r:embed="rId6" cstate="print"/>
          <a:srcRect/>
          <a:stretch>
            <a:fillRect/>
          </a:stretch>
        </p:blipFill>
        <p:spPr bwMode="auto">
          <a:xfrm>
            <a:off x="6043613" y="6237288"/>
            <a:ext cx="2914650" cy="423862"/>
          </a:xfrm>
          <a:prstGeom prst="rect">
            <a:avLst/>
          </a:prstGeom>
          <a:noFill/>
          <a:ln w="9525">
            <a:noFill/>
            <a:miter lim="800000"/>
            <a:headEnd/>
            <a:tailEnd/>
          </a:ln>
        </p:spPr>
      </p:pic>
      <p:sp>
        <p:nvSpPr>
          <p:cNvPr id="7" name="Footer Placeholder 3"/>
          <p:cNvSpPr>
            <a:spLocks noGrp="1"/>
          </p:cNvSpPr>
          <p:nvPr>
            <p:ph type="ftr" sz="quarter" idx="3"/>
          </p:nvPr>
        </p:nvSpPr>
        <p:spPr>
          <a:xfrm>
            <a:off x="144463" y="6524625"/>
            <a:ext cx="5829300" cy="260350"/>
          </a:xfrm>
          <a:prstGeom prst="rect">
            <a:avLst/>
          </a:prstGeom>
        </p:spPr>
        <p:txBody>
          <a:bodyPr/>
          <a:lstStyle>
            <a:lvl1pPr eaLnBrk="0" hangingPunct="0">
              <a:defRPr sz="1000" i="1">
                <a:latin typeface="+mn-lt"/>
              </a:defRPr>
            </a:lvl1pPr>
          </a:lstStyle>
          <a:p>
            <a:pPr fontAlgn="base">
              <a:spcBef>
                <a:spcPct val="0"/>
              </a:spcBef>
              <a:spcAft>
                <a:spcPct val="0"/>
              </a:spcAft>
              <a:defRPr/>
            </a:pPr>
            <a:endParaRPr lang="en-GB" dirty="0">
              <a:solidFill>
                <a:srgbClr val="000000"/>
              </a:solidFill>
              <a:cs typeface="Arial" charset="0"/>
            </a:endParaRPr>
          </a:p>
        </p:txBody>
      </p:sp>
      <p:sp>
        <p:nvSpPr>
          <p:cNvPr id="8" name="Slide Number Placeholder 4"/>
          <p:cNvSpPr>
            <a:spLocks noGrp="1"/>
          </p:cNvSpPr>
          <p:nvPr>
            <p:ph type="sldNum" sz="quarter" idx="4"/>
          </p:nvPr>
        </p:nvSpPr>
        <p:spPr>
          <a:xfrm>
            <a:off x="8528050" y="6559550"/>
            <a:ext cx="569913" cy="244475"/>
          </a:xfrm>
          <a:prstGeom prst="rect">
            <a:avLst/>
          </a:prstGeom>
        </p:spPr>
        <p:txBody>
          <a:bodyPr/>
          <a:lstStyle>
            <a:lvl1pPr algn="r" eaLnBrk="0" hangingPunct="0">
              <a:defRPr sz="1000">
                <a:latin typeface="+mn-lt"/>
              </a:defRPr>
            </a:lvl1pPr>
          </a:lstStyle>
          <a:p>
            <a:pPr fontAlgn="base">
              <a:spcBef>
                <a:spcPct val="0"/>
              </a:spcBef>
              <a:spcAft>
                <a:spcPct val="0"/>
              </a:spcAft>
              <a:defRPr/>
            </a:pPr>
            <a:fld id="{3BF1C635-BECE-4E23-A2B3-3FBE7CDCB42F}" type="slidenum">
              <a:rPr lang="en-GB" smtClean="0">
                <a:solidFill>
                  <a:srgbClr val="000000"/>
                </a:solidFill>
                <a:cs typeface="Arial" charset="0"/>
              </a:rPr>
              <a:pPr fontAlgn="base">
                <a:spcBef>
                  <a:spcPct val="0"/>
                </a:spcBef>
                <a:spcAft>
                  <a:spcPct val="0"/>
                </a:spcAft>
                <a:defRPr/>
              </a:pPr>
              <a:t>‹#›</a:t>
            </a:fld>
            <a:endParaRPr lang="en-GB" dirty="0">
              <a:solidFill>
                <a:srgbClr val="000000"/>
              </a:solidFill>
              <a:cs typeface="Arial" charset="0"/>
            </a:endParaRPr>
          </a:p>
        </p:txBody>
      </p:sp>
    </p:spTree>
    <p:extLst>
      <p:ext uri="{BB962C8B-B14F-4D97-AF65-F5344CB8AC3E}">
        <p14:creationId xmlns:p14="http://schemas.microsoft.com/office/powerpoint/2010/main" val="151782284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ransition/>
  <p:timing>
    <p:tnLst>
      <p:par>
        <p:cTn id="1" dur="indefinite" restart="never" nodeType="tmRoot"/>
      </p:par>
    </p:tnLst>
  </p:timing>
  <p:hf sldNum="0" hdr="0" dt="0"/>
  <p:txStyles>
    <p:titleStyle>
      <a:lvl1pPr algn="l" rtl="0" eaLnBrk="1" fontAlgn="base" hangingPunct="1">
        <a:spcBef>
          <a:spcPct val="0"/>
        </a:spcBef>
        <a:spcAft>
          <a:spcPct val="0"/>
        </a:spcAft>
        <a:defRPr lang="en-GB" sz="2200" b="1" i="1" dirty="0">
          <a:solidFill>
            <a:srgbClr val="006ECB"/>
          </a:solidFill>
          <a:latin typeface="+mj-lt"/>
          <a:ea typeface="+mj-ea"/>
          <a:cs typeface="+mj-cs"/>
        </a:defRPr>
      </a:lvl1pPr>
      <a:lvl2pPr algn="l" rtl="0" eaLnBrk="1" fontAlgn="base" hangingPunct="1">
        <a:spcBef>
          <a:spcPct val="0"/>
        </a:spcBef>
        <a:spcAft>
          <a:spcPct val="0"/>
        </a:spcAft>
        <a:defRPr sz="2200" b="1" i="1">
          <a:solidFill>
            <a:srgbClr val="006ECB"/>
          </a:solidFill>
          <a:latin typeface="Arial" charset="0"/>
        </a:defRPr>
      </a:lvl2pPr>
      <a:lvl3pPr algn="l" rtl="0" eaLnBrk="1" fontAlgn="base" hangingPunct="1">
        <a:spcBef>
          <a:spcPct val="0"/>
        </a:spcBef>
        <a:spcAft>
          <a:spcPct val="0"/>
        </a:spcAft>
        <a:defRPr sz="2200" b="1" i="1">
          <a:solidFill>
            <a:srgbClr val="006ECB"/>
          </a:solidFill>
          <a:latin typeface="Arial" charset="0"/>
        </a:defRPr>
      </a:lvl3pPr>
      <a:lvl4pPr algn="l" rtl="0" eaLnBrk="1" fontAlgn="base" hangingPunct="1">
        <a:spcBef>
          <a:spcPct val="0"/>
        </a:spcBef>
        <a:spcAft>
          <a:spcPct val="0"/>
        </a:spcAft>
        <a:defRPr sz="2200" b="1" i="1">
          <a:solidFill>
            <a:srgbClr val="006ECB"/>
          </a:solidFill>
          <a:latin typeface="Arial" charset="0"/>
        </a:defRPr>
      </a:lvl4pPr>
      <a:lvl5pPr algn="l" rtl="0" eaLnBrk="1" fontAlgn="base" hangingPunct="1">
        <a:spcBef>
          <a:spcPct val="0"/>
        </a:spcBef>
        <a:spcAft>
          <a:spcPct val="0"/>
        </a:spcAft>
        <a:defRPr sz="2200" b="1" i="1">
          <a:solidFill>
            <a:srgbClr val="006ECB"/>
          </a:solidFill>
          <a:latin typeface="Arial" charset="0"/>
        </a:defRPr>
      </a:lvl5pPr>
      <a:lvl6pPr marL="457200" algn="l" rtl="0" eaLnBrk="1" fontAlgn="base" hangingPunct="1">
        <a:spcBef>
          <a:spcPct val="0"/>
        </a:spcBef>
        <a:spcAft>
          <a:spcPct val="0"/>
        </a:spcAft>
        <a:defRPr sz="2200" b="1" i="1">
          <a:solidFill>
            <a:srgbClr val="006ECB"/>
          </a:solidFill>
          <a:latin typeface="Arial" charset="0"/>
        </a:defRPr>
      </a:lvl6pPr>
      <a:lvl7pPr marL="914400" algn="l" rtl="0" eaLnBrk="1" fontAlgn="base" hangingPunct="1">
        <a:spcBef>
          <a:spcPct val="0"/>
        </a:spcBef>
        <a:spcAft>
          <a:spcPct val="0"/>
        </a:spcAft>
        <a:defRPr sz="2200" b="1" i="1">
          <a:solidFill>
            <a:srgbClr val="006ECB"/>
          </a:solidFill>
          <a:latin typeface="Arial" charset="0"/>
        </a:defRPr>
      </a:lvl7pPr>
      <a:lvl8pPr marL="1371600" algn="l" rtl="0" eaLnBrk="1" fontAlgn="base" hangingPunct="1">
        <a:spcBef>
          <a:spcPct val="0"/>
        </a:spcBef>
        <a:spcAft>
          <a:spcPct val="0"/>
        </a:spcAft>
        <a:defRPr sz="2200" b="1" i="1">
          <a:solidFill>
            <a:srgbClr val="006ECB"/>
          </a:solidFill>
          <a:latin typeface="Arial" charset="0"/>
        </a:defRPr>
      </a:lvl8pPr>
      <a:lvl9pPr marL="1828800" algn="l" rtl="0" eaLnBrk="1" fontAlgn="base" hangingPunct="1">
        <a:spcBef>
          <a:spcPct val="0"/>
        </a:spcBef>
        <a:spcAft>
          <a:spcPct val="0"/>
        </a:spcAft>
        <a:defRPr sz="2200" b="1" i="1">
          <a:solidFill>
            <a:srgbClr val="006ECB"/>
          </a:solidFill>
          <a:latin typeface="Arial" charset="0"/>
        </a:defRPr>
      </a:lvl9pPr>
    </p:titleStyle>
    <p:bodyStyle>
      <a:lvl1pPr marL="358775" indent="-358775" algn="l" rtl="0" eaLnBrk="1" fontAlgn="base" hangingPunct="1">
        <a:spcBef>
          <a:spcPts val="1800"/>
        </a:spcBef>
        <a:spcAft>
          <a:spcPts val="0"/>
        </a:spcAft>
        <a:buClr>
          <a:srgbClr val="006ECB"/>
        </a:buClr>
        <a:buSzPct val="150000"/>
        <a:buChar char="•"/>
        <a:defRPr lang="en-GB" sz="2000" dirty="0">
          <a:solidFill>
            <a:schemeClr val="tx1"/>
          </a:solidFill>
          <a:latin typeface="+mn-lt"/>
          <a:ea typeface="+mn-ea"/>
          <a:cs typeface="+mn-cs"/>
        </a:defRPr>
      </a:lvl1pPr>
      <a:lvl2pPr marL="719138" indent="-358775" algn="l" rtl="0" eaLnBrk="1" fontAlgn="base" hangingPunct="1">
        <a:spcBef>
          <a:spcPts val="900"/>
        </a:spcBef>
        <a:spcAft>
          <a:spcPts val="0"/>
        </a:spcAft>
        <a:buClr>
          <a:srgbClr val="006ECB"/>
        </a:buClr>
        <a:buSzPct val="150000"/>
        <a:buChar char="•"/>
        <a:defRPr lang="en-GB" sz="1800" dirty="0">
          <a:solidFill>
            <a:schemeClr val="tx1"/>
          </a:solidFill>
          <a:latin typeface="+mn-lt"/>
          <a:ea typeface="+mn-ea"/>
          <a:cs typeface="+mn-cs"/>
        </a:defRPr>
      </a:lvl2pPr>
      <a:lvl3pPr marL="1079500" indent="-358775" algn="l" rtl="0" eaLnBrk="1" fontAlgn="base" hangingPunct="1">
        <a:spcBef>
          <a:spcPts val="600"/>
        </a:spcBef>
        <a:spcAft>
          <a:spcPts val="0"/>
        </a:spcAft>
        <a:buClr>
          <a:srgbClr val="006ECB"/>
        </a:buClr>
        <a:buSzPct val="150000"/>
        <a:buChar char="•"/>
        <a:defRPr lang="en-GB" sz="1600" dirty="0">
          <a:solidFill>
            <a:schemeClr val="tx1"/>
          </a:solidFill>
          <a:latin typeface="+mn-lt"/>
          <a:ea typeface="+mn-ea"/>
          <a:cs typeface="+mn-cs"/>
        </a:defRPr>
      </a:lvl3pPr>
      <a:lvl4pPr marL="1439863" indent="-358775" algn="l" rtl="0" eaLnBrk="1" fontAlgn="base" hangingPunct="1">
        <a:spcBef>
          <a:spcPts val="0"/>
        </a:spcBef>
        <a:spcAft>
          <a:spcPts val="0"/>
        </a:spcAft>
        <a:buClr>
          <a:srgbClr val="006ECB"/>
        </a:buClr>
        <a:buSzPct val="150000"/>
        <a:buChar char="•"/>
        <a:defRPr lang="en-GB" sz="1600" dirty="0">
          <a:solidFill>
            <a:schemeClr val="tx1"/>
          </a:solidFill>
          <a:latin typeface="+mn-lt"/>
          <a:ea typeface="+mn-ea"/>
          <a:cs typeface="+mn-cs"/>
        </a:defRPr>
      </a:lvl4pPr>
      <a:lvl5pPr marL="1798638" indent="-358775" algn="l" rtl="0" eaLnBrk="1" fontAlgn="base" hangingPunct="1">
        <a:spcBef>
          <a:spcPts val="0"/>
        </a:spcBef>
        <a:spcAft>
          <a:spcPts val="0"/>
        </a:spcAft>
        <a:buClr>
          <a:srgbClr val="006ECB"/>
        </a:buClr>
        <a:buSzPct val="150000"/>
        <a:buChar char="•"/>
        <a:defRPr lang="en-GB" sz="1600" dirty="0">
          <a:solidFill>
            <a:schemeClr val="tx1"/>
          </a:solidFill>
          <a:latin typeface="+mn-lt"/>
          <a:ea typeface="+mn-ea"/>
          <a:cs typeface="+mn-cs"/>
        </a:defRPr>
      </a:lvl5pPr>
      <a:lvl6pPr marL="2514600" indent="-228600" algn="l" rtl="0" eaLnBrk="1" fontAlgn="base" hangingPunct="1">
        <a:spcBef>
          <a:spcPct val="25000"/>
        </a:spcBef>
        <a:spcAft>
          <a:spcPct val="0"/>
        </a:spcAft>
        <a:buClr>
          <a:srgbClr val="006ECB"/>
        </a:buClr>
        <a:buSzPct val="150000"/>
        <a:buChar char="•"/>
        <a:defRPr sz="1600">
          <a:solidFill>
            <a:srgbClr val="333333"/>
          </a:solidFill>
          <a:latin typeface="+mn-lt"/>
        </a:defRPr>
      </a:lvl6pPr>
      <a:lvl7pPr marL="2971800" indent="-228600" algn="l" rtl="0" eaLnBrk="1" fontAlgn="base" hangingPunct="1">
        <a:spcBef>
          <a:spcPct val="25000"/>
        </a:spcBef>
        <a:spcAft>
          <a:spcPct val="0"/>
        </a:spcAft>
        <a:buClr>
          <a:srgbClr val="006ECB"/>
        </a:buClr>
        <a:buSzPct val="150000"/>
        <a:buChar char="•"/>
        <a:defRPr sz="1600">
          <a:solidFill>
            <a:srgbClr val="333333"/>
          </a:solidFill>
          <a:latin typeface="+mn-lt"/>
        </a:defRPr>
      </a:lvl7pPr>
      <a:lvl8pPr marL="3429000" indent="-228600" algn="l" rtl="0" eaLnBrk="1" fontAlgn="base" hangingPunct="1">
        <a:spcBef>
          <a:spcPct val="25000"/>
        </a:spcBef>
        <a:spcAft>
          <a:spcPct val="0"/>
        </a:spcAft>
        <a:buClr>
          <a:srgbClr val="006ECB"/>
        </a:buClr>
        <a:buSzPct val="150000"/>
        <a:buChar char="•"/>
        <a:defRPr sz="1600">
          <a:solidFill>
            <a:srgbClr val="333333"/>
          </a:solidFill>
          <a:latin typeface="+mn-lt"/>
        </a:defRPr>
      </a:lvl8pPr>
      <a:lvl9pPr marL="3886200" indent="-228600" algn="l" rtl="0" eaLnBrk="1" fontAlgn="base" hangingPunct="1">
        <a:spcBef>
          <a:spcPct val="25000"/>
        </a:spcBef>
        <a:spcAft>
          <a:spcPct val="0"/>
        </a:spcAft>
        <a:buClr>
          <a:srgbClr val="006ECB"/>
        </a:buClr>
        <a:buSzPct val="150000"/>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60363" y="360363"/>
            <a:ext cx="8639175" cy="7191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4"/>
          <p:cNvSpPr>
            <a:spLocks noGrp="1" noChangeArrowheads="1"/>
          </p:cNvSpPr>
          <p:nvPr>
            <p:ph type="body" idx="1"/>
          </p:nvPr>
        </p:nvSpPr>
        <p:spPr bwMode="auto">
          <a:xfrm>
            <a:off x="360363" y="1079500"/>
            <a:ext cx="8639175" cy="5040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8" name="Picture 13" descr="ncas_flat_3_large"/>
          <p:cNvPicPr>
            <a:picLocks noChangeAspect="1" noChangeArrowheads="1"/>
          </p:cNvPicPr>
          <p:nvPr/>
        </p:nvPicPr>
        <p:blipFill>
          <a:blip r:embed="rId4" cstate="print"/>
          <a:srcRect/>
          <a:stretch>
            <a:fillRect/>
          </a:stretch>
        </p:blipFill>
        <p:spPr bwMode="auto">
          <a:xfrm>
            <a:off x="6043613" y="6237288"/>
            <a:ext cx="2914650" cy="423862"/>
          </a:xfrm>
          <a:prstGeom prst="rect">
            <a:avLst/>
          </a:prstGeom>
          <a:noFill/>
          <a:ln w="9525">
            <a:noFill/>
            <a:miter lim="800000"/>
            <a:headEnd/>
            <a:tailEnd/>
          </a:ln>
        </p:spPr>
      </p:pic>
      <p:sp>
        <p:nvSpPr>
          <p:cNvPr id="7" name="Footer Placeholder 3"/>
          <p:cNvSpPr>
            <a:spLocks noGrp="1"/>
          </p:cNvSpPr>
          <p:nvPr>
            <p:ph type="ftr" sz="quarter" idx="3"/>
          </p:nvPr>
        </p:nvSpPr>
        <p:spPr>
          <a:xfrm>
            <a:off x="144463" y="6524625"/>
            <a:ext cx="5829300" cy="260350"/>
          </a:xfrm>
          <a:prstGeom prst="rect">
            <a:avLst/>
          </a:prstGeom>
        </p:spPr>
        <p:txBody>
          <a:bodyPr/>
          <a:lstStyle>
            <a:lvl1pPr eaLnBrk="0" hangingPunct="0">
              <a:defRPr sz="1000" i="1">
                <a:latin typeface="+mn-lt"/>
              </a:defRPr>
            </a:lvl1pPr>
          </a:lstStyle>
          <a:p>
            <a:pPr fontAlgn="base">
              <a:spcBef>
                <a:spcPct val="0"/>
              </a:spcBef>
              <a:spcAft>
                <a:spcPct val="0"/>
              </a:spcAft>
              <a:defRPr/>
            </a:pPr>
            <a:r>
              <a:rPr lang="en-GB" smtClean="0">
                <a:solidFill>
                  <a:srgbClr val="000000"/>
                </a:solidFill>
                <a:cs typeface="Arial" charset="0"/>
              </a:rPr>
              <a:t>© National Clinical Assessment Service 31/10/11</a:t>
            </a:r>
            <a:endParaRPr lang="en-GB">
              <a:solidFill>
                <a:srgbClr val="000000"/>
              </a:solidFill>
              <a:cs typeface="Arial" charset="0"/>
            </a:endParaRPr>
          </a:p>
        </p:txBody>
      </p:sp>
      <p:sp>
        <p:nvSpPr>
          <p:cNvPr id="8" name="Slide Number Placeholder 4"/>
          <p:cNvSpPr>
            <a:spLocks noGrp="1"/>
          </p:cNvSpPr>
          <p:nvPr>
            <p:ph type="sldNum" sz="quarter" idx="4"/>
          </p:nvPr>
        </p:nvSpPr>
        <p:spPr>
          <a:xfrm>
            <a:off x="8528050" y="6559550"/>
            <a:ext cx="569913" cy="244475"/>
          </a:xfrm>
          <a:prstGeom prst="rect">
            <a:avLst/>
          </a:prstGeom>
        </p:spPr>
        <p:txBody>
          <a:bodyPr/>
          <a:lstStyle>
            <a:lvl1pPr algn="r" eaLnBrk="0" hangingPunct="0">
              <a:defRPr sz="1000">
                <a:latin typeface="+mn-lt"/>
              </a:defRPr>
            </a:lvl1pPr>
          </a:lstStyle>
          <a:p>
            <a:pPr fontAlgn="base">
              <a:spcBef>
                <a:spcPct val="0"/>
              </a:spcBef>
              <a:spcAft>
                <a:spcPct val="0"/>
              </a:spcAft>
              <a:defRPr/>
            </a:pPr>
            <a:fld id="{4BEADE92-3064-4D42-A30C-8806B23C661E}" type="slidenum">
              <a:rPr lang="en-GB">
                <a:solidFill>
                  <a:srgbClr val="000000"/>
                </a:solidFill>
                <a:cs typeface="Arial" charset="0"/>
              </a:rPr>
              <a:pPr fontAlgn="base">
                <a:spcBef>
                  <a:spcPct val="0"/>
                </a:spcBef>
                <a:spcAft>
                  <a:spcPct val="0"/>
                </a:spcAft>
                <a:defRPr/>
              </a:pPr>
              <a:t>‹#›</a:t>
            </a:fld>
            <a:endParaRPr lang="en-GB" dirty="0">
              <a:solidFill>
                <a:srgbClr val="000000"/>
              </a:solidFill>
              <a:cs typeface="Arial" charset="0"/>
            </a:endParaRPr>
          </a:p>
        </p:txBody>
      </p:sp>
    </p:spTree>
    <p:extLst>
      <p:ext uri="{BB962C8B-B14F-4D97-AF65-F5344CB8AC3E}">
        <p14:creationId xmlns:p14="http://schemas.microsoft.com/office/powerpoint/2010/main" val="2525164654"/>
      </p:ext>
    </p:extLst>
  </p:cSld>
  <p:clrMap bg1="lt1" tx1="dk1" bg2="lt2" tx2="dk2" accent1="accent1" accent2="accent2" accent3="accent3" accent4="accent4" accent5="accent5" accent6="accent6" hlink="hlink" folHlink="folHlink"/>
  <p:sldLayoutIdLst>
    <p:sldLayoutId id="2147483664" r:id="rId1"/>
    <p:sldLayoutId id="2147483665" r:id="rId2"/>
  </p:sldLayoutIdLst>
  <p:transition/>
  <p:timing>
    <p:tnLst>
      <p:par>
        <p:cTn id="1" dur="indefinite" restart="never" nodeType="tmRoot"/>
      </p:par>
    </p:tnLst>
  </p:timing>
  <p:hf sldNum="0" hdr="0" ftr="0" dt="0"/>
  <p:txStyles>
    <p:titleStyle>
      <a:lvl1pPr algn="l" rtl="0" eaLnBrk="1" fontAlgn="base" hangingPunct="1">
        <a:spcBef>
          <a:spcPct val="0"/>
        </a:spcBef>
        <a:spcAft>
          <a:spcPct val="0"/>
        </a:spcAft>
        <a:defRPr lang="en-GB" sz="2200" b="1" i="1" dirty="0">
          <a:solidFill>
            <a:srgbClr val="006ECB"/>
          </a:solidFill>
          <a:latin typeface="+mj-lt"/>
          <a:ea typeface="+mj-ea"/>
          <a:cs typeface="+mj-cs"/>
        </a:defRPr>
      </a:lvl1pPr>
      <a:lvl2pPr algn="l" rtl="0" eaLnBrk="1" fontAlgn="base" hangingPunct="1">
        <a:spcBef>
          <a:spcPct val="0"/>
        </a:spcBef>
        <a:spcAft>
          <a:spcPct val="0"/>
        </a:spcAft>
        <a:defRPr sz="2200" b="1" i="1">
          <a:solidFill>
            <a:srgbClr val="006ECB"/>
          </a:solidFill>
          <a:latin typeface="Arial" charset="0"/>
        </a:defRPr>
      </a:lvl2pPr>
      <a:lvl3pPr algn="l" rtl="0" eaLnBrk="1" fontAlgn="base" hangingPunct="1">
        <a:spcBef>
          <a:spcPct val="0"/>
        </a:spcBef>
        <a:spcAft>
          <a:spcPct val="0"/>
        </a:spcAft>
        <a:defRPr sz="2200" b="1" i="1">
          <a:solidFill>
            <a:srgbClr val="006ECB"/>
          </a:solidFill>
          <a:latin typeface="Arial" charset="0"/>
        </a:defRPr>
      </a:lvl3pPr>
      <a:lvl4pPr algn="l" rtl="0" eaLnBrk="1" fontAlgn="base" hangingPunct="1">
        <a:spcBef>
          <a:spcPct val="0"/>
        </a:spcBef>
        <a:spcAft>
          <a:spcPct val="0"/>
        </a:spcAft>
        <a:defRPr sz="2200" b="1" i="1">
          <a:solidFill>
            <a:srgbClr val="006ECB"/>
          </a:solidFill>
          <a:latin typeface="Arial" charset="0"/>
        </a:defRPr>
      </a:lvl4pPr>
      <a:lvl5pPr algn="l" rtl="0" eaLnBrk="1" fontAlgn="base" hangingPunct="1">
        <a:spcBef>
          <a:spcPct val="0"/>
        </a:spcBef>
        <a:spcAft>
          <a:spcPct val="0"/>
        </a:spcAft>
        <a:defRPr sz="2200" b="1" i="1">
          <a:solidFill>
            <a:srgbClr val="006ECB"/>
          </a:solidFill>
          <a:latin typeface="Arial" charset="0"/>
        </a:defRPr>
      </a:lvl5pPr>
      <a:lvl6pPr marL="457200" algn="l" rtl="0" eaLnBrk="1" fontAlgn="base" hangingPunct="1">
        <a:spcBef>
          <a:spcPct val="0"/>
        </a:spcBef>
        <a:spcAft>
          <a:spcPct val="0"/>
        </a:spcAft>
        <a:defRPr sz="2200" b="1" i="1">
          <a:solidFill>
            <a:srgbClr val="006ECB"/>
          </a:solidFill>
          <a:latin typeface="Arial" charset="0"/>
        </a:defRPr>
      </a:lvl6pPr>
      <a:lvl7pPr marL="914400" algn="l" rtl="0" eaLnBrk="1" fontAlgn="base" hangingPunct="1">
        <a:spcBef>
          <a:spcPct val="0"/>
        </a:spcBef>
        <a:spcAft>
          <a:spcPct val="0"/>
        </a:spcAft>
        <a:defRPr sz="2200" b="1" i="1">
          <a:solidFill>
            <a:srgbClr val="006ECB"/>
          </a:solidFill>
          <a:latin typeface="Arial" charset="0"/>
        </a:defRPr>
      </a:lvl7pPr>
      <a:lvl8pPr marL="1371600" algn="l" rtl="0" eaLnBrk="1" fontAlgn="base" hangingPunct="1">
        <a:spcBef>
          <a:spcPct val="0"/>
        </a:spcBef>
        <a:spcAft>
          <a:spcPct val="0"/>
        </a:spcAft>
        <a:defRPr sz="2200" b="1" i="1">
          <a:solidFill>
            <a:srgbClr val="006ECB"/>
          </a:solidFill>
          <a:latin typeface="Arial" charset="0"/>
        </a:defRPr>
      </a:lvl8pPr>
      <a:lvl9pPr marL="1828800" algn="l" rtl="0" eaLnBrk="1" fontAlgn="base" hangingPunct="1">
        <a:spcBef>
          <a:spcPct val="0"/>
        </a:spcBef>
        <a:spcAft>
          <a:spcPct val="0"/>
        </a:spcAft>
        <a:defRPr sz="2200" b="1" i="1">
          <a:solidFill>
            <a:srgbClr val="006ECB"/>
          </a:solidFill>
          <a:latin typeface="Arial" charset="0"/>
        </a:defRPr>
      </a:lvl9pPr>
    </p:titleStyle>
    <p:bodyStyle>
      <a:lvl1pPr marL="358775" indent="-358775" algn="l" rtl="0" eaLnBrk="1" fontAlgn="base" hangingPunct="1">
        <a:spcBef>
          <a:spcPct val="0"/>
        </a:spcBef>
        <a:spcAft>
          <a:spcPts val="1000"/>
        </a:spcAft>
        <a:buClr>
          <a:srgbClr val="006ECB"/>
        </a:buClr>
        <a:buSzPct val="150000"/>
        <a:buChar char="•"/>
        <a:defRPr lang="en-GB" sz="2000" dirty="0">
          <a:solidFill>
            <a:schemeClr val="tx1"/>
          </a:solidFill>
          <a:latin typeface="+mn-lt"/>
          <a:ea typeface="+mn-ea"/>
          <a:cs typeface="+mn-cs"/>
        </a:defRPr>
      </a:lvl1pPr>
      <a:lvl2pPr marL="719138" indent="-358775" algn="l" rtl="0" eaLnBrk="1" fontAlgn="base" hangingPunct="1">
        <a:spcBef>
          <a:spcPct val="0"/>
        </a:spcBef>
        <a:spcAft>
          <a:spcPts val="200"/>
        </a:spcAft>
        <a:buClr>
          <a:srgbClr val="006ECB"/>
        </a:buClr>
        <a:buSzPct val="150000"/>
        <a:buChar char="•"/>
        <a:defRPr lang="en-GB" sz="2000" dirty="0">
          <a:solidFill>
            <a:schemeClr val="tx1"/>
          </a:solidFill>
          <a:latin typeface="+mn-lt"/>
          <a:ea typeface="+mn-ea"/>
          <a:cs typeface="+mn-cs"/>
        </a:defRPr>
      </a:lvl2pPr>
      <a:lvl3pPr marL="1079500" indent="-358775" algn="l" rtl="0" eaLnBrk="1" fontAlgn="base" hangingPunct="1">
        <a:spcBef>
          <a:spcPct val="0"/>
        </a:spcBef>
        <a:spcAft>
          <a:spcPts val="200"/>
        </a:spcAft>
        <a:buClr>
          <a:srgbClr val="006ECB"/>
        </a:buClr>
        <a:buSzPct val="150000"/>
        <a:buChar char="•"/>
        <a:defRPr lang="en-GB" sz="1600" dirty="0">
          <a:solidFill>
            <a:schemeClr val="tx1"/>
          </a:solidFill>
          <a:latin typeface="+mn-lt"/>
          <a:ea typeface="+mn-ea"/>
          <a:cs typeface="+mn-cs"/>
        </a:defRPr>
      </a:lvl3pPr>
      <a:lvl4pPr marL="1439863" indent="-358775" algn="l" rtl="0" eaLnBrk="1" fontAlgn="base" hangingPunct="1">
        <a:spcBef>
          <a:spcPct val="0"/>
        </a:spcBef>
        <a:spcAft>
          <a:spcPts val="200"/>
        </a:spcAft>
        <a:buClr>
          <a:srgbClr val="006ECB"/>
        </a:buClr>
        <a:buSzPct val="150000"/>
        <a:buChar char="•"/>
        <a:defRPr lang="en-GB" sz="1600" dirty="0">
          <a:solidFill>
            <a:schemeClr val="tx1"/>
          </a:solidFill>
          <a:latin typeface="+mn-lt"/>
          <a:ea typeface="+mn-ea"/>
          <a:cs typeface="+mn-cs"/>
        </a:defRPr>
      </a:lvl4pPr>
      <a:lvl5pPr marL="1798638" indent="-358775" algn="l" rtl="0" eaLnBrk="1" fontAlgn="base" hangingPunct="1">
        <a:spcBef>
          <a:spcPct val="0"/>
        </a:spcBef>
        <a:spcAft>
          <a:spcPts val="200"/>
        </a:spcAft>
        <a:buClr>
          <a:srgbClr val="006ECB"/>
        </a:buClr>
        <a:buSzPct val="150000"/>
        <a:buChar char="•"/>
        <a:defRPr lang="en-GB" sz="1600" dirty="0">
          <a:solidFill>
            <a:schemeClr val="tx1"/>
          </a:solidFill>
          <a:latin typeface="+mn-lt"/>
          <a:ea typeface="+mn-ea"/>
          <a:cs typeface="+mn-cs"/>
        </a:defRPr>
      </a:lvl5pPr>
      <a:lvl6pPr marL="2514600" indent="-228600" algn="l" rtl="0" eaLnBrk="1" fontAlgn="base" hangingPunct="1">
        <a:spcBef>
          <a:spcPct val="25000"/>
        </a:spcBef>
        <a:spcAft>
          <a:spcPct val="0"/>
        </a:spcAft>
        <a:buClr>
          <a:srgbClr val="006ECB"/>
        </a:buClr>
        <a:buSzPct val="150000"/>
        <a:buChar char="•"/>
        <a:defRPr sz="1600">
          <a:solidFill>
            <a:srgbClr val="333333"/>
          </a:solidFill>
          <a:latin typeface="+mn-lt"/>
        </a:defRPr>
      </a:lvl6pPr>
      <a:lvl7pPr marL="2971800" indent="-228600" algn="l" rtl="0" eaLnBrk="1" fontAlgn="base" hangingPunct="1">
        <a:spcBef>
          <a:spcPct val="25000"/>
        </a:spcBef>
        <a:spcAft>
          <a:spcPct val="0"/>
        </a:spcAft>
        <a:buClr>
          <a:srgbClr val="006ECB"/>
        </a:buClr>
        <a:buSzPct val="150000"/>
        <a:buChar char="•"/>
        <a:defRPr sz="1600">
          <a:solidFill>
            <a:srgbClr val="333333"/>
          </a:solidFill>
          <a:latin typeface="+mn-lt"/>
        </a:defRPr>
      </a:lvl7pPr>
      <a:lvl8pPr marL="3429000" indent="-228600" algn="l" rtl="0" eaLnBrk="1" fontAlgn="base" hangingPunct="1">
        <a:spcBef>
          <a:spcPct val="25000"/>
        </a:spcBef>
        <a:spcAft>
          <a:spcPct val="0"/>
        </a:spcAft>
        <a:buClr>
          <a:srgbClr val="006ECB"/>
        </a:buClr>
        <a:buSzPct val="150000"/>
        <a:buChar char="•"/>
        <a:defRPr sz="1600">
          <a:solidFill>
            <a:srgbClr val="333333"/>
          </a:solidFill>
          <a:latin typeface="+mn-lt"/>
        </a:defRPr>
      </a:lvl8pPr>
      <a:lvl9pPr marL="3886200" indent="-228600" algn="l" rtl="0" eaLnBrk="1" fontAlgn="base" hangingPunct="1">
        <a:spcBef>
          <a:spcPct val="25000"/>
        </a:spcBef>
        <a:spcAft>
          <a:spcPct val="0"/>
        </a:spcAft>
        <a:buClr>
          <a:srgbClr val="006ECB"/>
        </a:buClr>
        <a:buSzPct val="150000"/>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60000" y="360363"/>
            <a:ext cx="8777108" cy="7191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1027" name="Rectangle 4"/>
          <p:cNvSpPr>
            <a:spLocks noGrp="1" noChangeArrowheads="1"/>
          </p:cNvSpPr>
          <p:nvPr>
            <p:ph type="body" idx="1"/>
          </p:nvPr>
        </p:nvSpPr>
        <p:spPr bwMode="auto">
          <a:xfrm>
            <a:off x="360000" y="1079500"/>
            <a:ext cx="8777108" cy="16081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pic>
        <p:nvPicPr>
          <p:cNvPr id="1028" name="Picture 13" descr="ncas_flat_3_large"/>
          <p:cNvPicPr>
            <a:picLocks noChangeAspect="1" noChangeArrowheads="1"/>
          </p:cNvPicPr>
          <p:nvPr/>
        </p:nvPicPr>
        <p:blipFill>
          <a:blip r:embed="rId7" cstate="print"/>
          <a:srcRect/>
          <a:stretch>
            <a:fillRect/>
          </a:stretch>
        </p:blipFill>
        <p:spPr bwMode="auto">
          <a:xfrm>
            <a:off x="6043613" y="6237288"/>
            <a:ext cx="2914650" cy="423862"/>
          </a:xfrm>
          <a:prstGeom prst="rect">
            <a:avLst/>
          </a:prstGeom>
          <a:noFill/>
          <a:ln w="9525">
            <a:noFill/>
            <a:miter lim="800000"/>
            <a:headEnd/>
            <a:tailEnd/>
          </a:ln>
        </p:spPr>
      </p:pic>
      <p:sp>
        <p:nvSpPr>
          <p:cNvPr id="7" name="Footer Placeholder 3"/>
          <p:cNvSpPr>
            <a:spLocks noGrp="1"/>
          </p:cNvSpPr>
          <p:nvPr>
            <p:ph type="ftr" sz="quarter" idx="3"/>
          </p:nvPr>
        </p:nvSpPr>
        <p:spPr>
          <a:xfrm>
            <a:off x="144463" y="6524625"/>
            <a:ext cx="5829300" cy="260350"/>
          </a:xfrm>
          <a:prstGeom prst="rect">
            <a:avLst/>
          </a:prstGeom>
        </p:spPr>
        <p:txBody>
          <a:bodyPr/>
          <a:lstStyle>
            <a:lvl1pPr eaLnBrk="0" hangingPunct="0">
              <a:defRPr sz="1000" i="1">
                <a:latin typeface="+mn-lt"/>
              </a:defRPr>
            </a:lvl1pPr>
          </a:lstStyle>
          <a:p>
            <a:pPr fontAlgn="base">
              <a:spcBef>
                <a:spcPct val="0"/>
              </a:spcBef>
              <a:spcAft>
                <a:spcPct val="0"/>
              </a:spcAft>
              <a:defRPr/>
            </a:pPr>
            <a:endParaRPr lang="en-GB">
              <a:solidFill>
                <a:srgbClr val="000000"/>
              </a:solidFill>
              <a:cs typeface="Arial" charset="0"/>
            </a:endParaRPr>
          </a:p>
        </p:txBody>
      </p:sp>
      <p:sp>
        <p:nvSpPr>
          <p:cNvPr id="8" name="Slide Number Placeholder 4"/>
          <p:cNvSpPr>
            <a:spLocks noGrp="1"/>
          </p:cNvSpPr>
          <p:nvPr>
            <p:ph type="sldNum" sz="quarter" idx="4"/>
          </p:nvPr>
        </p:nvSpPr>
        <p:spPr>
          <a:xfrm>
            <a:off x="8528050" y="6559550"/>
            <a:ext cx="569913" cy="244475"/>
          </a:xfrm>
          <a:prstGeom prst="rect">
            <a:avLst/>
          </a:prstGeom>
        </p:spPr>
        <p:txBody>
          <a:bodyPr/>
          <a:lstStyle>
            <a:lvl1pPr algn="r" eaLnBrk="0" hangingPunct="0">
              <a:defRPr sz="1000">
                <a:latin typeface="+mn-lt"/>
              </a:defRPr>
            </a:lvl1pPr>
          </a:lstStyle>
          <a:p>
            <a:pPr fontAlgn="base">
              <a:spcBef>
                <a:spcPct val="0"/>
              </a:spcBef>
              <a:spcAft>
                <a:spcPct val="0"/>
              </a:spcAft>
              <a:defRPr/>
            </a:pPr>
            <a:fld id="{3BF1C635-BECE-4E23-A2B3-3FBE7CDCB42F}" type="slidenum">
              <a:rPr lang="en-GB" smtClean="0">
                <a:solidFill>
                  <a:srgbClr val="000000"/>
                </a:solidFill>
                <a:cs typeface="Arial" charset="0"/>
              </a:rPr>
              <a:pPr fontAlgn="base">
                <a:spcBef>
                  <a:spcPct val="0"/>
                </a:spcBef>
                <a:spcAft>
                  <a:spcPct val="0"/>
                </a:spcAft>
                <a:defRPr/>
              </a:pPr>
              <a:t>‹#›</a:t>
            </a:fld>
            <a:endParaRPr lang="en-GB" dirty="0">
              <a:solidFill>
                <a:srgbClr val="000000"/>
              </a:solidFill>
              <a:cs typeface="Arial" charset="0"/>
            </a:endParaRPr>
          </a:p>
        </p:txBody>
      </p:sp>
    </p:spTree>
    <p:extLst>
      <p:ext uri="{BB962C8B-B14F-4D97-AF65-F5344CB8AC3E}">
        <p14:creationId xmlns:p14="http://schemas.microsoft.com/office/powerpoint/2010/main" val="142354515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ransition/>
  <p:timing>
    <p:tnLst>
      <p:par>
        <p:cTn id="1" dur="indefinite" restart="never" nodeType="tmRoot"/>
      </p:par>
    </p:tnLst>
  </p:timing>
  <p:txStyles>
    <p:titleStyle>
      <a:lvl1pPr algn="l" rtl="0" eaLnBrk="1" fontAlgn="base" hangingPunct="1">
        <a:spcBef>
          <a:spcPct val="0"/>
        </a:spcBef>
        <a:spcAft>
          <a:spcPct val="0"/>
        </a:spcAft>
        <a:defRPr lang="en-GB" sz="2200" b="1" i="1" dirty="0">
          <a:solidFill>
            <a:srgbClr val="006ECB"/>
          </a:solidFill>
          <a:latin typeface="+mj-lt"/>
          <a:ea typeface="+mj-ea"/>
          <a:cs typeface="+mj-cs"/>
        </a:defRPr>
      </a:lvl1pPr>
      <a:lvl2pPr algn="l" rtl="0" eaLnBrk="1" fontAlgn="base" hangingPunct="1">
        <a:spcBef>
          <a:spcPct val="0"/>
        </a:spcBef>
        <a:spcAft>
          <a:spcPct val="0"/>
        </a:spcAft>
        <a:defRPr sz="2200" b="1" i="1">
          <a:solidFill>
            <a:srgbClr val="006ECB"/>
          </a:solidFill>
          <a:latin typeface="Arial" charset="0"/>
        </a:defRPr>
      </a:lvl2pPr>
      <a:lvl3pPr algn="l" rtl="0" eaLnBrk="1" fontAlgn="base" hangingPunct="1">
        <a:spcBef>
          <a:spcPct val="0"/>
        </a:spcBef>
        <a:spcAft>
          <a:spcPct val="0"/>
        </a:spcAft>
        <a:defRPr sz="2200" b="1" i="1">
          <a:solidFill>
            <a:srgbClr val="006ECB"/>
          </a:solidFill>
          <a:latin typeface="Arial" charset="0"/>
        </a:defRPr>
      </a:lvl3pPr>
      <a:lvl4pPr algn="l" rtl="0" eaLnBrk="1" fontAlgn="base" hangingPunct="1">
        <a:spcBef>
          <a:spcPct val="0"/>
        </a:spcBef>
        <a:spcAft>
          <a:spcPct val="0"/>
        </a:spcAft>
        <a:defRPr sz="2200" b="1" i="1">
          <a:solidFill>
            <a:srgbClr val="006ECB"/>
          </a:solidFill>
          <a:latin typeface="Arial" charset="0"/>
        </a:defRPr>
      </a:lvl4pPr>
      <a:lvl5pPr algn="l" rtl="0" eaLnBrk="1" fontAlgn="base" hangingPunct="1">
        <a:spcBef>
          <a:spcPct val="0"/>
        </a:spcBef>
        <a:spcAft>
          <a:spcPct val="0"/>
        </a:spcAft>
        <a:defRPr sz="2200" b="1" i="1">
          <a:solidFill>
            <a:srgbClr val="006ECB"/>
          </a:solidFill>
          <a:latin typeface="Arial" charset="0"/>
        </a:defRPr>
      </a:lvl5pPr>
      <a:lvl6pPr marL="457200" algn="l" rtl="0" eaLnBrk="1" fontAlgn="base" hangingPunct="1">
        <a:spcBef>
          <a:spcPct val="0"/>
        </a:spcBef>
        <a:spcAft>
          <a:spcPct val="0"/>
        </a:spcAft>
        <a:defRPr sz="2200" b="1" i="1">
          <a:solidFill>
            <a:srgbClr val="006ECB"/>
          </a:solidFill>
          <a:latin typeface="Arial" charset="0"/>
        </a:defRPr>
      </a:lvl6pPr>
      <a:lvl7pPr marL="914400" algn="l" rtl="0" eaLnBrk="1" fontAlgn="base" hangingPunct="1">
        <a:spcBef>
          <a:spcPct val="0"/>
        </a:spcBef>
        <a:spcAft>
          <a:spcPct val="0"/>
        </a:spcAft>
        <a:defRPr sz="2200" b="1" i="1">
          <a:solidFill>
            <a:srgbClr val="006ECB"/>
          </a:solidFill>
          <a:latin typeface="Arial" charset="0"/>
        </a:defRPr>
      </a:lvl7pPr>
      <a:lvl8pPr marL="1371600" algn="l" rtl="0" eaLnBrk="1" fontAlgn="base" hangingPunct="1">
        <a:spcBef>
          <a:spcPct val="0"/>
        </a:spcBef>
        <a:spcAft>
          <a:spcPct val="0"/>
        </a:spcAft>
        <a:defRPr sz="2200" b="1" i="1">
          <a:solidFill>
            <a:srgbClr val="006ECB"/>
          </a:solidFill>
          <a:latin typeface="Arial" charset="0"/>
        </a:defRPr>
      </a:lvl8pPr>
      <a:lvl9pPr marL="1828800" algn="l" rtl="0" eaLnBrk="1" fontAlgn="base" hangingPunct="1">
        <a:spcBef>
          <a:spcPct val="0"/>
        </a:spcBef>
        <a:spcAft>
          <a:spcPct val="0"/>
        </a:spcAft>
        <a:defRPr sz="2200" b="1" i="1">
          <a:solidFill>
            <a:srgbClr val="006ECB"/>
          </a:solidFill>
          <a:latin typeface="Arial" charset="0"/>
        </a:defRPr>
      </a:lvl9pPr>
    </p:titleStyle>
    <p:bodyStyle>
      <a:lvl1pPr marL="358775" indent="-358775" algn="l" rtl="0" eaLnBrk="1" fontAlgn="base" hangingPunct="1">
        <a:spcBef>
          <a:spcPts val="1800"/>
        </a:spcBef>
        <a:spcAft>
          <a:spcPts val="0"/>
        </a:spcAft>
        <a:buClr>
          <a:srgbClr val="006ECB"/>
        </a:buClr>
        <a:buSzPct val="150000"/>
        <a:buChar char="•"/>
        <a:defRPr lang="en-GB" sz="2000" dirty="0">
          <a:solidFill>
            <a:schemeClr val="tx1"/>
          </a:solidFill>
          <a:latin typeface="+mn-lt"/>
          <a:ea typeface="+mn-ea"/>
          <a:cs typeface="+mn-cs"/>
        </a:defRPr>
      </a:lvl1pPr>
      <a:lvl2pPr marL="719138" indent="-358775" algn="l" rtl="0" eaLnBrk="1" fontAlgn="base" hangingPunct="1">
        <a:spcBef>
          <a:spcPts val="900"/>
        </a:spcBef>
        <a:spcAft>
          <a:spcPts val="0"/>
        </a:spcAft>
        <a:buClr>
          <a:srgbClr val="006ECB"/>
        </a:buClr>
        <a:buSzPct val="150000"/>
        <a:buChar char="•"/>
        <a:defRPr lang="en-GB" sz="1800" dirty="0">
          <a:solidFill>
            <a:schemeClr val="tx1"/>
          </a:solidFill>
          <a:latin typeface="+mn-lt"/>
          <a:ea typeface="+mn-ea"/>
          <a:cs typeface="+mn-cs"/>
        </a:defRPr>
      </a:lvl2pPr>
      <a:lvl3pPr marL="1079500" indent="-358775" algn="l" rtl="0" eaLnBrk="1" fontAlgn="base" hangingPunct="1">
        <a:spcBef>
          <a:spcPts val="600"/>
        </a:spcBef>
        <a:spcAft>
          <a:spcPts val="0"/>
        </a:spcAft>
        <a:buClr>
          <a:srgbClr val="006ECB"/>
        </a:buClr>
        <a:buSzPct val="150000"/>
        <a:buChar char="•"/>
        <a:defRPr lang="en-GB" sz="1600" dirty="0">
          <a:solidFill>
            <a:schemeClr val="tx1"/>
          </a:solidFill>
          <a:latin typeface="+mn-lt"/>
          <a:ea typeface="+mn-ea"/>
          <a:cs typeface="+mn-cs"/>
        </a:defRPr>
      </a:lvl3pPr>
      <a:lvl4pPr marL="1439863" indent="-358775" algn="l" rtl="0" eaLnBrk="1" fontAlgn="base" hangingPunct="1">
        <a:spcBef>
          <a:spcPts val="0"/>
        </a:spcBef>
        <a:spcAft>
          <a:spcPts val="0"/>
        </a:spcAft>
        <a:buClr>
          <a:srgbClr val="006ECB"/>
        </a:buClr>
        <a:buSzPct val="150000"/>
        <a:buChar char="•"/>
        <a:defRPr lang="en-GB" sz="1600" dirty="0">
          <a:solidFill>
            <a:schemeClr val="tx1"/>
          </a:solidFill>
          <a:latin typeface="+mn-lt"/>
          <a:ea typeface="+mn-ea"/>
          <a:cs typeface="+mn-cs"/>
        </a:defRPr>
      </a:lvl4pPr>
      <a:lvl5pPr marL="1798638" indent="-358775" algn="l" rtl="0" eaLnBrk="1" fontAlgn="base" hangingPunct="1">
        <a:spcBef>
          <a:spcPts val="0"/>
        </a:spcBef>
        <a:spcAft>
          <a:spcPts val="0"/>
        </a:spcAft>
        <a:buClr>
          <a:srgbClr val="006ECB"/>
        </a:buClr>
        <a:buSzPct val="150000"/>
        <a:buChar char="•"/>
        <a:defRPr lang="en-GB" sz="1600" dirty="0">
          <a:solidFill>
            <a:schemeClr val="tx1"/>
          </a:solidFill>
          <a:latin typeface="+mn-lt"/>
          <a:ea typeface="+mn-ea"/>
          <a:cs typeface="+mn-cs"/>
        </a:defRPr>
      </a:lvl5pPr>
      <a:lvl6pPr marL="2514600" indent="-228600" algn="l" rtl="0" eaLnBrk="1" fontAlgn="base" hangingPunct="1">
        <a:spcBef>
          <a:spcPct val="25000"/>
        </a:spcBef>
        <a:spcAft>
          <a:spcPct val="0"/>
        </a:spcAft>
        <a:buClr>
          <a:srgbClr val="006ECB"/>
        </a:buClr>
        <a:buSzPct val="150000"/>
        <a:buChar char="•"/>
        <a:defRPr sz="1600">
          <a:solidFill>
            <a:srgbClr val="333333"/>
          </a:solidFill>
          <a:latin typeface="+mn-lt"/>
        </a:defRPr>
      </a:lvl6pPr>
      <a:lvl7pPr marL="2971800" indent="-228600" algn="l" rtl="0" eaLnBrk="1" fontAlgn="base" hangingPunct="1">
        <a:spcBef>
          <a:spcPct val="25000"/>
        </a:spcBef>
        <a:spcAft>
          <a:spcPct val="0"/>
        </a:spcAft>
        <a:buClr>
          <a:srgbClr val="006ECB"/>
        </a:buClr>
        <a:buSzPct val="150000"/>
        <a:buChar char="•"/>
        <a:defRPr sz="1600">
          <a:solidFill>
            <a:srgbClr val="333333"/>
          </a:solidFill>
          <a:latin typeface="+mn-lt"/>
        </a:defRPr>
      </a:lvl7pPr>
      <a:lvl8pPr marL="3429000" indent="-228600" algn="l" rtl="0" eaLnBrk="1" fontAlgn="base" hangingPunct="1">
        <a:spcBef>
          <a:spcPct val="25000"/>
        </a:spcBef>
        <a:spcAft>
          <a:spcPct val="0"/>
        </a:spcAft>
        <a:buClr>
          <a:srgbClr val="006ECB"/>
        </a:buClr>
        <a:buSzPct val="150000"/>
        <a:buChar char="•"/>
        <a:defRPr sz="1600">
          <a:solidFill>
            <a:srgbClr val="333333"/>
          </a:solidFill>
          <a:latin typeface="+mn-lt"/>
        </a:defRPr>
      </a:lvl8pPr>
      <a:lvl9pPr marL="3886200" indent="-228600" algn="l" rtl="0" eaLnBrk="1" fontAlgn="base" hangingPunct="1">
        <a:spcBef>
          <a:spcPct val="25000"/>
        </a:spcBef>
        <a:spcAft>
          <a:spcPct val="0"/>
        </a:spcAft>
        <a:buClr>
          <a:srgbClr val="006ECB"/>
        </a:buClr>
        <a:buSzPct val="150000"/>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mailto:ncas.education@ncas.nhs.uk"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900" dirty="0" smtClean="0"/>
              <a:t>Responding to concerns</a:t>
            </a:r>
            <a:endParaRPr lang="en-GB" sz="3900" dirty="0"/>
          </a:p>
        </p:txBody>
      </p:sp>
      <p:sp>
        <p:nvSpPr>
          <p:cNvPr id="8" name="Subtitle 7"/>
          <p:cNvSpPr>
            <a:spLocks noGrp="1"/>
          </p:cNvSpPr>
          <p:nvPr>
            <p:ph type="subTitle" idx="1"/>
          </p:nvPr>
        </p:nvSpPr>
        <p:spPr/>
        <p:txBody>
          <a:bodyPr/>
          <a:lstStyle/>
          <a:p>
            <a:r>
              <a:rPr lang="en-GB" dirty="0" smtClean="0"/>
              <a:t>Fair, consistent &amp; effective?</a:t>
            </a:r>
          </a:p>
          <a:p>
            <a:endParaRPr lang="en-GB" dirty="0"/>
          </a:p>
        </p:txBody>
      </p:sp>
      <p:sp>
        <p:nvSpPr>
          <p:cNvPr id="18" name="Text Placeholder 17"/>
          <p:cNvSpPr>
            <a:spLocks noGrp="1"/>
          </p:cNvSpPr>
          <p:nvPr>
            <p:ph type="body" sz="quarter" idx="13"/>
          </p:nvPr>
        </p:nvSpPr>
        <p:spPr>
          <a:xfrm>
            <a:off x="358775" y="5946049"/>
            <a:ext cx="2736850" cy="470500"/>
          </a:xfrm>
        </p:spPr>
        <p:txBody>
          <a:bodyPr/>
          <a:lstStyle/>
          <a:p>
            <a:r>
              <a:rPr lang="en-GB" dirty="0" smtClean="0"/>
              <a:t>Ahead of the Curve conference</a:t>
            </a:r>
          </a:p>
          <a:p>
            <a:r>
              <a:rPr lang="en-GB" dirty="0" smtClean="0"/>
              <a:t>4</a:t>
            </a:r>
            <a:r>
              <a:rPr lang="en-GB" baseline="30000" dirty="0" smtClean="0"/>
              <a:t>th</a:t>
            </a:r>
            <a:r>
              <a:rPr lang="en-GB" dirty="0" smtClean="0"/>
              <a:t> June 2014</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85720" y="214290"/>
            <a:ext cx="8640000" cy="719137"/>
          </a:xfrm>
        </p:spPr>
        <p:txBody>
          <a:bodyPr/>
          <a:lstStyle/>
          <a:p>
            <a:pPr eaLnBrk="1" hangingPunct="1"/>
            <a:r>
              <a:rPr dirty="0" smtClean="0"/>
              <a:t>How does NCAS categorise concerns?</a:t>
            </a:r>
          </a:p>
        </p:txBody>
      </p:sp>
      <p:sp>
        <p:nvSpPr>
          <p:cNvPr id="25602" name="Text Placeholder 2"/>
          <p:cNvSpPr>
            <a:spLocks noGrp="1"/>
          </p:cNvSpPr>
          <p:nvPr>
            <p:ph type="body" sz="quarter" idx="10"/>
          </p:nvPr>
        </p:nvSpPr>
        <p:spPr>
          <a:xfrm>
            <a:off x="285720" y="1079500"/>
            <a:ext cx="8640000" cy="974626"/>
          </a:xfrm>
        </p:spPr>
        <p:txBody>
          <a:bodyPr/>
          <a:lstStyle/>
          <a:p>
            <a:pPr marL="0" lvl="1" indent="0">
              <a:spcBef>
                <a:spcPts val="0"/>
              </a:spcBef>
              <a:spcAft>
                <a:spcPts val="200"/>
              </a:spcAft>
              <a:buNone/>
            </a:pPr>
            <a:endParaRPr lang="en-GB" dirty="0"/>
          </a:p>
          <a:p>
            <a:pPr marL="0" lvl="1" indent="0">
              <a:spcBef>
                <a:spcPts val="0"/>
              </a:spcBef>
              <a:spcAft>
                <a:spcPts val="200"/>
              </a:spcAft>
              <a:buNone/>
            </a:pPr>
            <a:endParaRPr lang="en-GB" dirty="0" smtClean="0"/>
          </a:p>
          <a:p>
            <a:pPr marL="0" lvl="1" indent="0">
              <a:spcBef>
                <a:spcPts val="0"/>
              </a:spcBef>
              <a:spcAft>
                <a:spcPts val="200"/>
              </a:spcAft>
              <a:buNone/>
            </a:pPr>
            <a:endParaRPr lang="en-GB" dirty="0" smtClean="0"/>
          </a:p>
        </p:txBody>
      </p:sp>
      <p:graphicFrame>
        <p:nvGraphicFramePr>
          <p:cNvPr id="2" name="Table 1"/>
          <p:cNvGraphicFramePr>
            <a:graphicFrameLocks noGrp="1"/>
          </p:cNvGraphicFramePr>
          <p:nvPr>
            <p:extLst/>
          </p:nvPr>
        </p:nvGraphicFramePr>
        <p:xfrm>
          <a:off x="467544" y="1052737"/>
          <a:ext cx="8136905" cy="5192148"/>
        </p:xfrm>
        <a:graphic>
          <a:graphicData uri="http://schemas.openxmlformats.org/drawingml/2006/table">
            <a:tbl>
              <a:tblPr firstRow="1" bandRow="1">
                <a:tableStyleId>{21E4AEA4-8DFA-4A89-87EB-49C32662AFE0}</a:tableStyleId>
              </a:tblPr>
              <a:tblGrid>
                <a:gridCol w="2736304"/>
                <a:gridCol w="4464496"/>
                <a:gridCol w="936105"/>
              </a:tblGrid>
              <a:tr h="587483">
                <a:tc>
                  <a:txBody>
                    <a:bodyPr/>
                    <a:lstStyle/>
                    <a:p>
                      <a:r>
                        <a:rPr lang="en-GB" baseline="0" dirty="0" smtClean="0">
                          <a:solidFill>
                            <a:schemeClr val="bg1"/>
                          </a:solidFill>
                        </a:rPr>
                        <a:t>Top level category</a:t>
                      </a:r>
                      <a:endParaRPr lang="en-GB" baseline="0" dirty="0">
                        <a:solidFill>
                          <a:schemeClr val="bg1"/>
                        </a:solidFill>
                      </a:endParaRPr>
                    </a:p>
                  </a:txBody>
                  <a:tcPr>
                    <a:solidFill>
                      <a:srgbClr val="0070C0"/>
                    </a:solidFill>
                  </a:tcPr>
                </a:tc>
                <a:tc>
                  <a:txBody>
                    <a:bodyPr/>
                    <a:lstStyle/>
                    <a:p>
                      <a:r>
                        <a:rPr lang="en-GB" baseline="0" dirty="0" smtClean="0">
                          <a:solidFill>
                            <a:schemeClr val="bg1"/>
                          </a:solidFill>
                        </a:rPr>
                        <a:t>Examples</a:t>
                      </a:r>
                      <a:endParaRPr lang="en-GB" baseline="0" dirty="0">
                        <a:solidFill>
                          <a:schemeClr val="bg1"/>
                        </a:solidFill>
                      </a:endParaRPr>
                    </a:p>
                  </a:txBody>
                  <a:tcPr>
                    <a:solidFill>
                      <a:srgbClr val="0070C0"/>
                    </a:solidFill>
                  </a:tcPr>
                </a:tc>
                <a:tc>
                  <a:txBody>
                    <a:bodyPr/>
                    <a:lstStyle/>
                    <a:p>
                      <a:r>
                        <a:rPr lang="en-GB" baseline="0" dirty="0" smtClean="0">
                          <a:solidFill>
                            <a:schemeClr val="bg1"/>
                          </a:solidFill>
                        </a:rPr>
                        <a:t>2007-2013</a:t>
                      </a:r>
                      <a:endParaRPr lang="en-GB" baseline="0" dirty="0">
                        <a:solidFill>
                          <a:schemeClr val="bg1"/>
                        </a:solidFill>
                      </a:endParaRPr>
                    </a:p>
                  </a:txBody>
                  <a:tcPr>
                    <a:solidFill>
                      <a:srgbClr val="0070C0"/>
                    </a:solidFill>
                  </a:tcPr>
                </a:tc>
              </a:tr>
              <a:tr h="540238">
                <a:tc>
                  <a:txBody>
                    <a:bodyPr/>
                    <a:lstStyle/>
                    <a:p>
                      <a:r>
                        <a:rPr lang="en-GB" sz="1400" b="1" dirty="0" smtClean="0"/>
                        <a:t>Clinical difficulties</a:t>
                      </a:r>
                      <a:endParaRPr lang="en-GB" sz="1400" b="1" dirty="0"/>
                    </a:p>
                  </a:txBody>
                  <a:tcPr>
                    <a:solidFill>
                      <a:schemeClr val="bg1"/>
                    </a:solidFill>
                  </a:tcPr>
                </a:tc>
                <a:tc>
                  <a:txBody>
                    <a:bodyPr/>
                    <a:lstStyle/>
                    <a:p>
                      <a:r>
                        <a:rPr lang="en-GB" sz="1400" dirty="0" smtClean="0"/>
                        <a:t>Weak record-keeping, poor</a:t>
                      </a:r>
                      <a:r>
                        <a:rPr lang="en-GB" sz="1400" baseline="0" dirty="0" smtClean="0"/>
                        <a:t> diagnostic and treatment decisions, serious departures from protocols</a:t>
                      </a:r>
                      <a:endParaRPr lang="en-GB" sz="1400" dirty="0"/>
                    </a:p>
                  </a:txBody>
                  <a:tcPr>
                    <a:solidFill>
                      <a:schemeClr val="bg1"/>
                    </a:solidFill>
                  </a:tcPr>
                </a:tc>
                <a:tc>
                  <a:txBody>
                    <a:bodyPr/>
                    <a:lstStyle/>
                    <a:p>
                      <a:r>
                        <a:rPr lang="en-GB" sz="1400" dirty="0" smtClean="0"/>
                        <a:t>47%</a:t>
                      </a:r>
                      <a:endParaRPr lang="en-GB" sz="1400" dirty="0"/>
                    </a:p>
                  </a:txBody>
                  <a:tcPr>
                    <a:solidFill>
                      <a:schemeClr val="bg1"/>
                    </a:solidFill>
                  </a:tcPr>
                </a:tc>
              </a:tr>
              <a:tr h="540238">
                <a:tc>
                  <a:txBody>
                    <a:bodyPr/>
                    <a:lstStyle/>
                    <a:p>
                      <a:r>
                        <a:rPr lang="en-GB" sz="1400" b="1" dirty="0" smtClean="0"/>
                        <a:t>Governance/safety issues</a:t>
                      </a:r>
                      <a:endParaRPr lang="en-GB" sz="1400" b="1" dirty="0"/>
                    </a:p>
                  </a:txBody>
                  <a:tcPr>
                    <a:solidFill>
                      <a:schemeClr val="bg1"/>
                    </a:solidFill>
                  </a:tcPr>
                </a:tc>
                <a:tc>
                  <a:txBody>
                    <a:bodyPr/>
                    <a:lstStyle/>
                    <a:p>
                      <a:r>
                        <a:rPr lang="en-GB" sz="1400" dirty="0" smtClean="0"/>
                        <a:t>Poor responses</a:t>
                      </a:r>
                      <a:r>
                        <a:rPr lang="en-GB" sz="1400" baseline="0" dirty="0" smtClean="0"/>
                        <a:t> to complaints, serious lapses in infection control</a:t>
                      </a:r>
                      <a:endParaRPr lang="en-GB" sz="1400" dirty="0"/>
                    </a:p>
                  </a:txBody>
                  <a:tcPr>
                    <a:solidFill>
                      <a:schemeClr val="bg1"/>
                    </a:solidFill>
                  </a:tcPr>
                </a:tc>
                <a:tc>
                  <a:txBody>
                    <a:bodyPr/>
                    <a:lstStyle/>
                    <a:p>
                      <a:r>
                        <a:rPr lang="en-GB" sz="1400" dirty="0" smtClean="0"/>
                        <a:t>29%</a:t>
                      </a:r>
                      <a:endParaRPr lang="en-GB" sz="1400" dirty="0"/>
                    </a:p>
                  </a:txBody>
                  <a:tcPr>
                    <a:solidFill>
                      <a:schemeClr val="bg1"/>
                    </a:solidFill>
                  </a:tcPr>
                </a:tc>
              </a:tr>
              <a:tr h="540238">
                <a:tc>
                  <a:txBody>
                    <a:bodyPr/>
                    <a:lstStyle/>
                    <a:p>
                      <a:r>
                        <a:rPr lang="en-GB" sz="1400" b="1" dirty="0" smtClean="0"/>
                        <a:t>Behaviour</a:t>
                      </a:r>
                      <a:r>
                        <a:rPr lang="en-GB" sz="1400" b="1" baseline="0" dirty="0" smtClean="0"/>
                        <a:t> other than misconduct</a:t>
                      </a:r>
                      <a:endParaRPr lang="en-GB" sz="1400" b="1" dirty="0"/>
                    </a:p>
                  </a:txBody>
                  <a:tcPr>
                    <a:solidFill>
                      <a:schemeClr val="bg1"/>
                    </a:solidFill>
                  </a:tcPr>
                </a:tc>
                <a:tc>
                  <a:txBody>
                    <a:bodyPr/>
                    <a:lstStyle/>
                    <a:p>
                      <a:r>
                        <a:rPr lang="en-GB" sz="1400" dirty="0" smtClean="0"/>
                        <a:t>Poor communication with colleagues and carers, erratic or aggressive behaviour towards others</a:t>
                      </a:r>
                      <a:endParaRPr lang="en-GB" sz="1400" dirty="0"/>
                    </a:p>
                  </a:txBody>
                  <a:tcPr>
                    <a:solidFill>
                      <a:schemeClr val="bg1"/>
                    </a:solidFill>
                  </a:tcPr>
                </a:tc>
                <a:tc>
                  <a:txBody>
                    <a:bodyPr/>
                    <a:lstStyle/>
                    <a:p>
                      <a:r>
                        <a:rPr lang="en-GB" sz="1400" dirty="0" smtClean="0"/>
                        <a:t>26%</a:t>
                      </a:r>
                      <a:endParaRPr lang="en-GB" sz="1400" dirty="0"/>
                    </a:p>
                  </a:txBody>
                  <a:tcPr>
                    <a:solidFill>
                      <a:schemeClr val="bg1"/>
                    </a:solidFill>
                  </a:tcPr>
                </a:tc>
              </a:tr>
              <a:tr h="540238">
                <a:tc>
                  <a:txBody>
                    <a:bodyPr/>
                    <a:lstStyle/>
                    <a:p>
                      <a:r>
                        <a:rPr lang="en-GB" sz="1400" b="1" dirty="0" smtClean="0"/>
                        <a:t>Misconduct </a:t>
                      </a:r>
                      <a:endParaRPr lang="en-GB" sz="1400" b="1" dirty="0"/>
                    </a:p>
                  </a:txBody>
                  <a:tcPr>
                    <a:solidFill>
                      <a:schemeClr val="bg1"/>
                    </a:solidFill>
                  </a:tcPr>
                </a:tc>
                <a:tc>
                  <a:txBody>
                    <a:bodyPr/>
                    <a:lstStyle/>
                    <a:p>
                      <a:r>
                        <a:rPr lang="en-GB" sz="1400" dirty="0" smtClean="0"/>
                        <a:t>Fraud and financial irregularities, inappropriate</a:t>
                      </a:r>
                      <a:r>
                        <a:rPr lang="en-GB" sz="1400" baseline="0" dirty="0" smtClean="0"/>
                        <a:t> sexual behaviour, bullying and harassment</a:t>
                      </a:r>
                      <a:endParaRPr lang="en-GB" sz="1400" dirty="0"/>
                    </a:p>
                  </a:txBody>
                  <a:tcPr>
                    <a:solidFill>
                      <a:schemeClr val="bg1"/>
                    </a:solidFill>
                  </a:tcPr>
                </a:tc>
                <a:tc>
                  <a:txBody>
                    <a:bodyPr/>
                    <a:lstStyle/>
                    <a:p>
                      <a:r>
                        <a:rPr lang="en-GB" sz="1400" dirty="0" smtClean="0"/>
                        <a:t>38%</a:t>
                      </a:r>
                      <a:endParaRPr lang="en-GB" sz="1400" dirty="0"/>
                    </a:p>
                  </a:txBody>
                  <a:tcPr>
                    <a:solidFill>
                      <a:schemeClr val="bg1"/>
                    </a:solidFill>
                  </a:tcPr>
                </a:tc>
              </a:tr>
              <a:tr h="671409">
                <a:tc>
                  <a:txBody>
                    <a:bodyPr/>
                    <a:lstStyle/>
                    <a:p>
                      <a:r>
                        <a:rPr lang="en-GB" sz="1400" b="1" dirty="0" smtClean="0"/>
                        <a:t>Health problems including substance</a:t>
                      </a:r>
                      <a:r>
                        <a:rPr lang="en-GB" sz="1400" b="1" baseline="0" dirty="0" smtClean="0"/>
                        <a:t> misuse</a:t>
                      </a:r>
                      <a:endParaRPr lang="en-GB" sz="1400" b="1" dirty="0"/>
                    </a:p>
                  </a:txBody>
                  <a:tcPr>
                    <a:solidFill>
                      <a:schemeClr val="bg1"/>
                    </a:solidFill>
                  </a:tcPr>
                </a:tc>
                <a:tc>
                  <a:txBody>
                    <a:bodyPr/>
                    <a:lstStyle/>
                    <a:p>
                      <a:r>
                        <a:rPr lang="en-GB" sz="1400" dirty="0" smtClean="0"/>
                        <a:t>Cognitive, sensory or physical</a:t>
                      </a:r>
                      <a:r>
                        <a:rPr lang="en-GB" sz="1400" baseline="0" dirty="0" smtClean="0"/>
                        <a:t> impairment due to alcohol of drug misuse, stress and burnout, bipolar disorder</a:t>
                      </a:r>
                      <a:endParaRPr lang="en-GB" sz="1400" dirty="0"/>
                    </a:p>
                  </a:txBody>
                  <a:tcPr>
                    <a:solidFill>
                      <a:schemeClr val="bg1"/>
                    </a:solidFill>
                  </a:tcPr>
                </a:tc>
                <a:tc>
                  <a:txBody>
                    <a:bodyPr/>
                    <a:lstStyle/>
                    <a:p>
                      <a:r>
                        <a:rPr lang="en-GB" sz="1400" dirty="0" smtClean="0"/>
                        <a:t>21%</a:t>
                      </a:r>
                      <a:endParaRPr lang="en-GB" sz="1400" dirty="0"/>
                    </a:p>
                  </a:txBody>
                  <a:tcPr>
                    <a:solidFill>
                      <a:schemeClr val="bg1"/>
                    </a:solidFill>
                  </a:tcPr>
                </a:tc>
              </a:tr>
              <a:tr h="540238">
                <a:tc>
                  <a:txBody>
                    <a:bodyPr/>
                    <a:lstStyle/>
                    <a:p>
                      <a:r>
                        <a:rPr lang="en-GB" sz="1400" b="1" dirty="0" smtClean="0"/>
                        <a:t>Work environment influences</a:t>
                      </a:r>
                      <a:endParaRPr lang="en-GB" sz="1400" b="1" dirty="0"/>
                    </a:p>
                  </a:txBody>
                  <a:tcPr>
                    <a:solidFill>
                      <a:schemeClr val="bg1"/>
                    </a:solidFill>
                  </a:tcPr>
                </a:tc>
                <a:tc>
                  <a:txBody>
                    <a:bodyPr/>
                    <a:lstStyle/>
                    <a:p>
                      <a:r>
                        <a:rPr lang="en-GB" sz="1400" dirty="0" smtClean="0"/>
                        <a:t>Inability to</a:t>
                      </a:r>
                      <a:r>
                        <a:rPr lang="en-GB" sz="1400" baseline="0" dirty="0" smtClean="0"/>
                        <a:t> cope with workload, dysfunctional team-working, unresponsive to corporate policies</a:t>
                      </a:r>
                      <a:endParaRPr lang="en-GB" sz="1400" dirty="0"/>
                    </a:p>
                  </a:txBody>
                  <a:tcPr>
                    <a:solidFill>
                      <a:schemeClr val="bg1"/>
                    </a:solidFill>
                  </a:tcPr>
                </a:tc>
                <a:tc>
                  <a:txBody>
                    <a:bodyPr/>
                    <a:lstStyle/>
                    <a:p>
                      <a:r>
                        <a:rPr lang="en-GB" sz="1400" dirty="0" smtClean="0"/>
                        <a:t>7%</a:t>
                      </a:r>
                      <a:endParaRPr lang="en-GB" sz="1400" dirty="0"/>
                    </a:p>
                  </a:txBody>
                  <a:tcPr>
                    <a:solidFill>
                      <a:schemeClr val="bg1"/>
                    </a:solidFill>
                  </a:tcPr>
                </a:tc>
              </a:tr>
              <a:tr h="540238">
                <a:tc>
                  <a:txBody>
                    <a:bodyPr/>
                    <a:lstStyle/>
                    <a:p>
                      <a:r>
                        <a:rPr lang="en-GB" sz="1400" b="1" dirty="0" smtClean="0"/>
                        <a:t>Personal circumstances not ill-health</a:t>
                      </a:r>
                      <a:endParaRPr lang="en-GB" sz="1400" b="1" dirty="0"/>
                    </a:p>
                  </a:txBody>
                  <a:tcPr>
                    <a:solidFill>
                      <a:schemeClr val="bg1"/>
                    </a:solidFill>
                  </a:tcPr>
                </a:tc>
                <a:tc>
                  <a:txBody>
                    <a:bodyPr/>
                    <a:lstStyle/>
                    <a:p>
                      <a:r>
                        <a:rPr lang="en-GB" sz="1400" dirty="0" smtClean="0"/>
                        <a:t>Relationship</a:t>
                      </a:r>
                      <a:r>
                        <a:rPr lang="en-GB" sz="1400" baseline="0" dirty="0" smtClean="0"/>
                        <a:t> problems, family illness and bereavement, money worries</a:t>
                      </a:r>
                      <a:endParaRPr lang="en-GB" sz="1400" dirty="0"/>
                    </a:p>
                  </a:txBody>
                  <a:tcPr>
                    <a:solidFill>
                      <a:schemeClr val="bg1"/>
                    </a:solidFill>
                  </a:tcPr>
                </a:tc>
                <a:tc>
                  <a:txBody>
                    <a:bodyPr/>
                    <a:lstStyle/>
                    <a:p>
                      <a:r>
                        <a:rPr lang="en-GB" sz="1400" dirty="0" smtClean="0"/>
                        <a:t>3%</a:t>
                      </a:r>
                      <a:endParaRPr lang="en-GB" sz="1400" dirty="0"/>
                    </a:p>
                  </a:txBody>
                  <a:tcPr>
                    <a:solidFill>
                      <a:schemeClr val="bg1"/>
                    </a:solidFill>
                  </a:tcPr>
                </a:tc>
              </a:tr>
              <a:tr h="540238">
                <a:tc gridSpan="2">
                  <a:txBody>
                    <a:bodyPr/>
                    <a:lstStyle/>
                    <a:p>
                      <a:endParaRPr lang="en-GB" sz="1600" i="1" dirty="0" smtClean="0"/>
                    </a:p>
                    <a:p>
                      <a:r>
                        <a:rPr lang="en-GB" sz="1600" i="1" dirty="0" smtClean="0"/>
                        <a:t>As described in Liam Donaldson et al, BMJ Quality &amp; Safety, October 2013</a:t>
                      </a:r>
                      <a:endParaRPr lang="en-GB" sz="1600" i="1" dirty="0"/>
                    </a:p>
                  </a:txBody>
                  <a:tcPr>
                    <a:solidFill>
                      <a:schemeClr val="bg1"/>
                    </a:solidFill>
                  </a:tcPr>
                </a:tc>
                <a:tc hMerge="1">
                  <a:txBody>
                    <a:bodyPr/>
                    <a:lstStyle/>
                    <a:p>
                      <a:endParaRPr lang="en-GB" sz="1600" dirty="0"/>
                    </a:p>
                  </a:txBody>
                  <a:tcPr>
                    <a:solidFill>
                      <a:schemeClr val="bg1"/>
                    </a:solidFill>
                  </a:tcPr>
                </a:tc>
                <a:tc>
                  <a:txBody>
                    <a:bodyPr/>
                    <a:lstStyle/>
                    <a:p>
                      <a:endParaRPr lang="en-GB" sz="1600" i="1" dirty="0"/>
                    </a:p>
                  </a:txBody>
                  <a:tcPr>
                    <a:solidFill>
                      <a:schemeClr val="bg1"/>
                    </a:solidFill>
                  </a:tcPr>
                </a:tc>
              </a:tr>
            </a:tbl>
          </a:graphicData>
        </a:graphic>
      </p:graphicFrame>
    </p:spTree>
    <p:extLst>
      <p:ext uri="{BB962C8B-B14F-4D97-AF65-F5344CB8AC3E}">
        <p14:creationId xmlns:p14="http://schemas.microsoft.com/office/powerpoint/2010/main" val="274946854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demographic differences</a:t>
            </a:r>
            <a:endParaRPr lang="en-GB" dirty="0"/>
          </a:p>
        </p:txBody>
      </p:sp>
      <p:graphicFrame>
        <p:nvGraphicFramePr>
          <p:cNvPr id="7" name="Chart 6"/>
          <p:cNvGraphicFramePr>
            <a:graphicFrameLocks/>
          </p:cNvGraphicFramePr>
          <p:nvPr>
            <p:extLst/>
          </p:nvPr>
        </p:nvGraphicFramePr>
        <p:xfrm>
          <a:off x="360000" y="1080000"/>
          <a:ext cx="8316456" cy="4581248"/>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360000" y="5902533"/>
            <a:ext cx="6588264" cy="338554"/>
          </a:xfrm>
          <a:prstGeom prst="rect">
            <a:avLst/>
          </a:prstGeom>
        </p:spPr>
        <p:txBody>
          <a:bodyPr wrap="square">
            <a:spAutoFit/>
          </a:bodyPr>
          <a:lstStyle/>
          <a:p>
            <a:pPr fontAlgn="base">
              <a:spcBef>
                <a:spcPct val="0"/>
              </a:spcBef>
              <a:spcAft>
                <a:spcPct val="0"/>
              </a:spcAft>
            </a:pPr>
            <a:r>
              <a:rPr lang="en-GB" sz="1600" i="1" dirty="0" smtClean="0">
                <a:solidFill>
                  <a:srgbClr val="000000"/>
                </a:solidFill>
                <a:cs typeface="Arial" panose="020B0604020202020204" pitchFamily="34" charset="0"/>
              </a:rPr>
              <a:t>Source: Liam </a:t>
            </a:r>
            <a:r>
              <a:rPr lang="en-GB" sz="1600" i="1" dirty="0">
                <a:solidFill>
                  <a:srgbClr val="000000"/>
                </a:solidFill>
                <a:cs typeface="Arial" panose="020B0604020202020204" pitchFamily="34" charset="0"/>
              </a:rPr>
              <a:t>Donaldson et al, BMJ Quality &amp; Safety, October 2013</a:t>
            </a:r>
          </a:p>
        </p:txBody>
      </p:sp>
    </p:spTree>
    <p:extLst>
      <p:ext uri="{BB962C8B-B14F-4D97-AF65-F5344CB8AC3E}">
        <p14:creationId xmlns:p14="http://schemas.microsoft.com/office/powerpoint/2010/main" val="126684717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p>
            <a:r>
              <a:rPr lang="en-GB" dirty="0" smtClean="0"/>
              <a:t>Contact NCAS</a:t>
            </a:r>
            <a:endParaRPr lang="en-GB" dirty="0"/>
          </a:p>
        </p:txBody>
      </p:sp>
      <p:sp>
        <p:nvSpPr>
          <p:cNvPr id="3" name="Text Placeholder 2"/>
          <p:cNvSpPr>
            <a:spLocks noGrp="1"/>
          </p:cNvSpPr>
          <p:nvPr>
            <p:ph type="body" sz="quarter" idx="10"/>
          </p:nvPr>
        </p:nvSpPr>
        <p:spPr>
          <a:xfrm>
            <a:off x="359998" y="1080000"/>
            <a:ext cx="8640000" cy="4616648"/>
          </a:xfrm>
        </p:spPr>
        <p:txBody>
          <a:bodyPr/>
          <a:lstStyle/>
          <a:p>
            <a:pPr>
              <a:buNone/>
            </a:pPr>
            <a:r>
              <a:rPr lang="en-US" b="1" dirty="0" smtClean="0"/>
              <a:t>England (and Scotland)</a:t>
            </a:r>
            <a:endParaRPr lang="en-US" dirty="0" smtClean="0"/>
          </a:p>
          <a:p>
            <a:pPr>
              <a:spcBef>
                <a:spcPts val="500"/>
              </a:spcBef>
            </a:pPr>
            <a:r>
              <a:rPr lang="en-US" sz="1800" dirty="0" smtClean="0"/>
              <a:t>Tel: 020 7972 2999		Email: casework@ncas.nhs.uk </a:t>
            </a:r>
          </a:p>
          <a:p>
            <a:pPr>
              <a:spcBef>
                <a:spcPts val="500"/>
              </a:spcBef>
            </a:pPr>
            <a:r>
              <a:rPr lang="en-US" sz="1800" dirty="0" smtClean="0"/>
              <a:t>Address: NCAS, Area 1C, Skipton House, 80 London Road, London SE1 6LH </a:t>
            </a:r>
          </a:p>
          <a:p>
            <a:pPr>
              <a:buNone/>
            </a:pPr>
            <a:r>
              <a:rPr lang="en-US" b="1" dirty="0" smtClean="0"/>
              <a:t>Northern Ireland</a:t>
            </a:r>
            <a:endParaRPr lang="en-US" dirty="0" smtClean="0"/>
          </a:p>
          <a:p>
            <a:pPr>
              <a:spcBef>
                <a:spcPts val="500"/>
              </a:spcBef>
            </a:pPr>
            <a:r>
              <a:rPr lang="en-US" sz="1800" dirty="0" smtClean="0"/>
              <a:t>Tel: 028 9266 3241		Email: northernireland.team@ncas.nhs.uk</a:t>
            </a:r>
          </a:p>
          <a:p>
            <a:pPr>
              <a:spcBef>
                <a:spcPts val="500"/>
              </a:spcBef>
            </a:pPr>
            <a:r>
              <a:rPr lang="en-US" sz="1800" dirty="0" smtClean="0"/>
              <a:t>Address: NCAS Northern Ireland Office, Office Suite 3, Lisburn Square House, Haslem's Lane, Lisburn BT28 1TW</a:t>
            </a:r>
          </a:p>
          <a:p>
            <a:pPr>
              <a:buNone/>
            </a:pPr>
            <a:r>
              <a:rPr lang="en-US" b="1" dirty="0" smtClean="0"/>
              <a:t>Wales</a:t>
            </a:r>
            <a:endParaRPr lang="en-US" dirty="0" smtClean="0"/>
          </a:p>
          <a:p>
            <a:pPr>
              <a:spcBef>
                <a:spcPts val="500"/>
              </a:spcBef>
            </a:pPr>
            <a:r>
              <a:rPr lang="en-US" sz="1800" dirty="0" smtClean="0"/>
              <a:t>Tel: 029 2044 7540 		Email: wales.team@ncas.nhs.uk</a:t>
            </a:r>
          </a:p>
          <a:p>
            <a:pPr>
              <a:spcBef>
                <a:spcPts val="500"/>
              </a:spcBef>
            </a:pPr>
            <a:r>
              <a:rPr lang="en-US" sz="1800" dirty="0" smtClean="0"/>
              <a:t>Address: NCAS Wales Office, First Floor, 2 Caspian Point, Caspian Way, Cardiff Bay, Cardiff CF10 4DQ</a:t>
            </a:r>
          </a:p>
          <a:p>
            <a:pPr>
              <a:buNone/>
            </a:pPr>
            <a:r>
              <a:rPr lang="en-US" b="1" dirty="0" smtClean="0"/>
              <a:t>Out of hours emergency contact: </a:t>
            </a:r>
            <a:r>
              <a:rPr lang="en-US" dirty="0" smtClean="0"/>
              <a:t>020 7972 2999</a:t>
            </a:r>
          </a:p>
        </p:txBody>
      </p:sp>
      <p:sp>
        <p:nvSpPr>
          <p:cNvPr id="4" name="Footer Placeholder 3"/>
          <p:cNvSpPr>
            <a:spLocks noGrp="1"/>
          </p:cNvSpPr>
          <p:nvPr>
            <p:ph type="ftr" sz="quarter" idx="11"/>
          </p:nvPr>
        </p:nvSpPr>
        <p:spPr/>
        <p:txBody>
          <a:bodyPr/>
          <a:lstStyle/>
          <a:p>
            <a:pPr>
              <a:defRPr/>
            </a:pPr>
            <a:endParaRPr lang="en-GB" dirty="0">
              <a:solidFill>
                <a:srgbClr val="000000"/>
              </a:solidFill>
            </a:endParaRPr>
          </a:p>
        </p:txBody>
      </p:sp>
    </p:spTree>
    <p:extLst>
      <p:ext uri="{BB962C8B-B14F-4D97-AF65-F5344CB8AC3E}">
        <p14:creationId xmlns:p14="http://schemas.microsoft.com/office/powerpoint/2010/main" val="303018440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solidFill>
                  <a:prstClr val="white"/>
                </a:solidFill>
              </a:rPr>
              <a:t>NHS | Presentation to [XXXX Company] | [Type Date]</a:t>
            </a:r>
            <a:endParaRPr lang="en-GB">
              <a:solidFill>
                <a:prstClr val="white"/>
              </a:solidFill>
            </a:endParaRPr>
          </a:p>
        </p:txBody>
      </p:sp>
      <p:sp>
        <p:nvSpPr>
          <p:cNvPr id="5" name="Slide Number Placeholder 4"/>
          <p:cNvSpPr>
            <a:spLocks noGrp="1"/>
          </p:cNvSpPr>
          <p:nvPr>
            <p:ph type="sldNum" sz="quarter" idx="12"/>
          </p:nvPr>
        </p:nvSpPr>
        <p:spPr/>
        <p:txBody>
          <a:bodyPr/>
          <a:lstStyle/>
          <a:p>
            <a:fld id="{23134A5E-8B9A-4F1B-8A1C-D54727A06F98}" type="slidenum">
              <a:rPr lang="en-GB" smtClean="0">
                <a:solidFill>
                  <a:prstClr val="white"/>
                </a:solidFill>
              </a:rPr>
              <a:pPr/>
              <a:t>13</a:t>
            </a:fld>
            <a:endParaRPr lang="en-GB">
              <a:solidFill>
                <a:prstClr val="white"/>
              </a:solidFill>
            </a:endParaRPr>
          </a:p>
        </p:txBody>
      </p:sp>
      <p:sp>
        <p:nvSpPr>
          <p:cNvPr id="26" name="Title 25"/>
          <p:cNvSpPr>
            <a:spLocks noGrp="1"/>
          </p:cNvSpPr>
          <p:nvPr>
            <p:ph type="ctrTitle"/>
          </p:nvPr>
        </p:nvSpPr>
        <p:spPr/>
        <p:txBody>
          <a:bodyPr/>
          <a:lstStyle/>
          <a:p>
            <a:r>
              <a:rPr lang="en-GB" dirty="0" smtClean="0"/>
              <a:t>Responding to concerns</a:t>
            </a:r>
            <a:endParaRPr lang="en-GB" dirty="0"/>
          </a:p>
        </p:txBody>
      </p:sp>
      <p:sp>
        <p:nvSpPr>
          <p:cNvPr id="27" name="Subtitle 26"/>
          <p:cNvSpPr>
            <a:spLocks noGrp="1"/>
          </p:cNvSpPr>
          <p:nvPr>
            <p:ph type="subTitle" idx="1"/>
          </p:nvPr>
        </p:nvSpPr>
        <p:spPr/>
        <p:txBody>
          <a:bodyPr/>
          <a:lstStyle/>
          <a:p>
            <a:r>
              <a:rPr lang="en-GB" dirty="0" smtClean="0"/>
              <a:t>National update</a:t>
            </a:r>
            <a:endParaRPr lang="en-GB" dirty="0"/>
          </a:p>
        </p:txBody>
      </p:sp>
      <p:sp>
        <p:nvSpPr>
          <p:cNvPr id="28" name="Text Placeholder 27"/>
          <p:cNvSpPr>
            <a:spLocks noGrp="1"/>
          </p:cNvSpPr>
          <p:nvPr>
            <p:ph type="body" sz="quarter" idx="13"/>
          </p:nvPr>
        </p:nvSpPr>
        <p:spPr/>
        <p:txBody>
          <a:bodyPr/>
          <a:lstStyle/>
          <a:p>
            <a:r>
              <a:rPr lang="en-GB" dirty="0" smtClean="0"/>
              <a:t>Lucy Warner – Responding to concerns lead, NHS England</a:t>
            </a:r>
            <a:endParaRPr lang="en-GB" dirty="0"/>
          </a:p>
        </p:txBody>
      </p:sp>
    </p:spTree>
    <p:extLst>
      <p:ext uri="{BB962C8B-B14F-4D97-AF65-F5344CB8AC3E}">
        <p14:creationId xmlns:p14="http://schemas.microsoft.com/office/powerpoint/2010/main" val="3386961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RtC</a:t>
            </a:r>
            <a:r>
              <a:rPr lang="en-GB" dirty="0" smtClean="0"/>
              <a:t> RO policy</a:t>
            </a:r>
            <a:endParaRPr lang="en-GB" dirty="0"/>
          </a:p>
        </p:txBody>
      </p:sp>
      <p:sp>
        <p:nvSpPr>
          <p:cNvPr id="3" name="Content Placeholder 2"/>
          <p:cNvSpPr>
            <a:spLocks noGrp="1"/>
          </p:cNvSpPr>
          <p:nvPr>
            <p:ph idx="1"/>
          </p:nvPr>
        </p:nvSpPr>
        <p:spPr/>
        <p:txBody>
          <a:bodyPr/>
          <a:lstStyle/>
          <a:p>
            <a:pPr marL="0" indent="0">
              <a:buNone/>
            </a:pPr>
            <a:r>
              <a:rPr lang="en-GB" dirty="0" smtClean="0"/>
              <a:t>Outlines:</a:t>
            </a:r>
          </a:p>
          <a:p>
            <a:r>
              <a:rPr lang="en-GB" dirty="0" smtClean="0"/>
              <a:t> How NHS England will respond when a concern arises</a:t>
            </a:r>
          </a:p>
          <a:p>
            <a:r>
              <a:rPr lang="en-GB" dirty="0" smtClean="0"/>
              <a:t>The thresholds and triggers for action</a:t>
            </a:r>
          </a:p>
          <a:p>
            <a:r>
              <a:rPr lang="en-GB" dirty="0" smtClean="0"/>
              <a:t>Local processes and formal investigation</a:t>
            </a:r>
          </a:p>
          <a:p>
            <a:r>
              <a:rPr lang="en-GB" dirty="0" smtClean="0"/>
              <a:t>Decision making process when action is required</a:t>
            </a:r>
          </a:p>
          <a:p>
            <a:endParaRPr lang="en-GB" dirty="0" smtClean="0"/>
          </a:p>
          <a:p>
            <a:pPr marL="0" indent="0" algn="ctr">
              <a:buNone/>
            </a:pPr>
            <a:r>
              <a:rPr lang="en-GB" u="sng" dirty="0">
                <a:solidFill>
                  <a:schemeClr val="tx2">
                    <a:lumMod val="60000"/>
                    <a:lumOff val="40000"/>
                  </a:schemeClr>
                </a:solidFill>
              </a:rPr>
              <a:t>http://www.england.nhs.uk/revalidation/ro/resp-con</a:t>
            </a:r>
            <a:r>
              <a:rPr lang="en-GB" u="sng" dirty="0" smtClean="0">
                <a:solidFill>
                  <a:schemeClr val="tx2">
                    <a:lumMod val="60000"/>
                    <a:lumOff val="40000"/>
                  </a:schemeClr>
                </a:solidFill>
              </a:rPr>
              <a:t>/</a:t>
            </a:r>
            <a:endParaRPr lang="en-GB" u="sng" dirty="0"/>
          </a:p>
          <a:p>
            <a:pPr marL="0" indent="0" algn="ctr">
              <a:buNone/>
            </a:pPr>
            <a:r>
              <a:rPr lang="en-GB" u="sng" dirty="0" smtClean="0"/>
              <a:t> </a:t>
            </a:r>
            <a:endParaRPr lang="en-GB" dirty="0" smtClean="0"/>
          </a:p>
          <a:p>
            <a:endParaRPr lang="en-GB" dirty="0"/>
          </a:p>
        </p:txBody>
      </p:sp>
      <p:sp>
        <p:nvSpPr>
          <p:cNvPr id="6" name="Footer Placeholder 5"/>
          <p:cNvSpPr>
            <a:spLocks noGrp="1"/>
          </p:cNvSpPr>
          <p:nvPr>
            <p:ph type="ftr" sz="quarter" idx="11"/>
          </p:nvPr>
        </p:nvSpPr>
        <p:spPr/>
        <p:txBody>
          <a:bodyPr/>
          <a:lstStyle/>
          <a:p>
            <a:endParaRPr lang="en-GB" dirty="0"/>
          </a:p>
          <a:p>
            <a:r>
              <a:rPr lang="en-GB" dirty="0" smtClean="0"/>
              <a:t>Ahead of the Curve conference 4</a:t>
            </a:r>
            <a:r>
              <a:rPr lang="en-GB" baseline="30000" dirty="0" smtClean="0"/>
              <a:t>th</a:t>
            </a:r>
            <a:r>
              <a:rPr lang="en-GB" dirty="0" smtClean="0"/>
              <a:t> June 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CI/CM training</a:t>
            </a:r>
            <a:endParaRPr lang="en-GB" dirty="0"/>
          </a:p>
        </p:txBody>
      </p:sp>
      <p:sp>
        <p:nvSpPr>
          <p:cNvPr id="3" name="Content Placeholder 2"/>
          <p:cNvSpPr>
            <a:spLocks noGrp="1"/>
          </p:cNvSpPr>
          <p:nvPr>
            <p:ph idx="1"/>
          </p:nvPr>
        </p:nvSpPr>
        <p:spPr/>
        <p:txBody>
          <a:bodyPr/>
          <a:lstStyle/>
          <a:p>
            <a:r>
              <a:rPr lang="en-GB" dirty="0" smtClean="0"/>
              <a:t>Circa 1200 case investigators and 600 case managers now trained through a national programme</a:t>
            </a:r>
          </a:p>
          <a:p>
            <a:r>
              <a:rPr lang="en-GB" dirty="0" smtClean="0"/>
              <a:t>Competencies and training requirements published</a:t>
            </a:r>
          </a:p>
          <a:p>
            <a:r>
              <a:rPr lang="en-GB" dirty="0" smtClean="0"/>
              <a:t>Plans for:</a:t>
            </a:r>
          </a:p>
          <a:p>
            <a:pPr lvl="2">
              <a:buFont typeface="Wingdings" panose="05000000000000000000" pitchFamily="2" charset="2"/>
              <a:buChar char="§"/>
            </a:pPr>
            <a:r>
              <a:rPr lang="en-GB" dirty="0"/>
              <a:t>F</a:t>
            </a:r>
            <a:r>
              <a:rPr lang="en-GB" dirty="0" smtClean="0"/>
              <a:t>uture training</a:t>
            </a:r>
          </a:p>
          <a:p>
            <a:pPr lvl="2">
              <a:buFont typeface="Wingdings" panose="05000000000000000000" pitchFamily="2" charset="2"/>
              <a:buChar char="§"/>
            </a:pPr>
            <a:r>
              <a:rPr lang="en-GB" dirty="0" smtClean="0"/>
              <a:t>Database of trained individuals</a:t>
            </a:r>
          </a:p>
          <a:p>
            <a:pPr lvl="2">
              <a:buFont typeface="Wingdings" panose="05000000000000000000" pitchFamily="2" charset="2"/>
              <a:buChar char="§"/>
            </a:pPr>
            <a:r>
              <a:rPr lang="en-GB" dirty="0" smtClean="0"/>
              <a:t>Networking opportunities</a:t>
            </a:r>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15</a:t>
            </a:fld>
            <a:endParaRPr lang="en-GB"/>
          </a:p>
        </p:txBody>
      </p:sp>
    </p:spTree>
    <p:extLst>
      <p:ext uri="{BB962C8B-B14F-4D97-AF65-F5344CB8AC3E}">
        <p14:creationId xmlns:p14="http://schemas.microsoft.com/office/powerpoint/2010/main" val="1636258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Consistent terminology</a:t>
            </a:r>
            <a:endParaRPr lang="en-GB" dirty="0"/>
          </a:p>
        </p:txBody>
      </p:sp>
      <p:sp>
        <p:nvSpPr>
          <p:cNvPr id="3" name="Content Placeholder 2"/>
          <p:cNvSpPr>
            <a:spLocks noGrp="1"/>
          </p:cNvSpPr>
          <p:nvPr>
            <p:ph idx="1"/>
          </p:nvPr>
        </p:nvSpPr>
        <p:spPr/>
        <p:txBody>
          <a:bodyPr/>
          <a:lstStyle/>
          <a:p>
            <a:endParaRPr lang="en-GB" b="1" dirty="0" smtClean="0"/>
          </a:p>
          <a:p>
            <a:r>
              <a:rPr lang="en-GB" b="1" dirty="0" smtClean="0"/>
              <a:t>Definitions </a:t>
            </a:r>
            <a:r>
              <a:rPr lang="en-GB" b="1" dirty="0"/>
              <a:t>of level of </a:t>
            </a:r>
            <a:r>
              <a:rPr lang="en-GB" b="1" dirty="0" smtClean="0"/>
              <a:t>concern</a:t>
            </a:r>
          </a:p>
          <a:p>
            <a:pPr marL="0" indent="0">
              <a:buNone/>
            </a:pPr>
            <a:endParaRPr lang="en-GB" b="1" dirty="0" smtClean="0"/>
          </a:p>
          <a:p>
            <a:r>
              <a:rPr lang="en-GB" b="1" dirty="0" smtClean="0"/>
              <a:t>Categorisation framework</a:t>
            </a:r>
          </a:p>
          <a:p>
            <a:pPr marL="0" indent="0">
              <a:buNone/>
            </a:pPr>
            <a:endParaRPr lang="en-GB" b="1" dirty="0" smtClean="0"/>
          </a:p>
          <a:p>
            <a:r>
              <a:rPr lang="en-GB" b="1" dirty="0" smtClean="0"/>
              <a:t>Glossary of terms published</a:t>
            </a:r>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16</a:t>
            </a:fld>
            <a:endParaRPr lang="en-GB"/>
          </a:p>
        </p:txBody>
      </p:sp>
    </p:spTree>
    <p:extLst>
      <p:ext uri="{BB962C8B-B14F-4D97-AF65-F5344CB8AC3E}">
        <p14:creationId xmlns:p14="http://schemas.microsoft.com/office/powerpoint/2010/main" val="791142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 Support Unit infrastructure</a:t>
            </a:r>
            <a:endParaRPr lang="en-GB" dirty="0"/>
          </a:p>
        </p:txBody>
      </p:sp>
      <p:sp>
        <p:nvSpPr>
          <p:cNvPr id="3" name="Content Placeholder 2"/>
          <p:cNvSpPr>
            <a:spLocks noGrp="1"/>
          </p:cNvSpPr>
          <p:nvPr>
            <p:ph idx="1"/>
          </p:nvPr>
        </p:nvSpPr>
        <p:spPr/>
        <p:txBody>
          <a:bodyPr/>
          <a:lstStyle/>
          <a:p>
            <a:pPr marL="0" indent="0" algn="ctr">
              <a:buNone/>
            </a:pPr>
            <a:endParaRPr lang="en-GB" altLang="en-US" dirty="0" smtClean="0"/>
          </a:p>
          <a:p>
            <a:pPr marL="0" indent="0" algn="ctr">
              <a:buNone/>
            </a:pPr>
            <a:r>
              <a:rPr lang="en-GB" altLang="en-US" dirty="0" smtClean="0"/>
              <a:t>A </a:t>
            </a:r>
            <a:r>
              <a:rPr lang="en-GB" altLang="en-US" dirty="0"/>
              <a:t>Professional Support Unit is a hub of specialist expertise, knowledge and resources which facilitates and supports healthcare organisations in developing and maintaining high professional standards, in particular in responding to concerns within their (medical) workforce. It aims to ensure consistent approaches, support, advice and learning and to reduce potential harm to patients by maintaining a safe, effective, high quality workforce.</a:t>
            </a:r>
          </a:p>
          <a:p>
            <a:pPr marL="0" indent="0">
              <a:buNone/>
            </a:pPr>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17</a:t>
            </a:fld>
            <a:endParaRPr lang="en-GB"/>
          </a:p>
        </p:txBody>
      </p:sp>
    </p:spTree>
    <p:extLst>
      <p:ext uri="{BB962C8B-B14F-4D97-AF65-F5344CB8AC3E}">
        <p14:creationId xmlns:p14="http://schemas.microsoft.com/office/powerpoint/2010/main" val="2349299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Central support with local delivery</a:t>
            </a:r>
            <a:endParaRPr lang="en-GB" dirty="0"/>
          </a:p>
        </p:txBody>
      </p:sp>
      <p:sp>
        <p:nvSpPr>
          <p:cNvPr id="3" name="Content Placeholder 2"/>
          <p:cNvSpPr>
            <a:spLocks noGrp="1"/>
          </p:cNvSpPr>
          <p:nvPr>
            <p:ph idx="1"/>
          </p:nvPr>
        </p:nvSpPr>
        <p:spPr>
          <a:xfrm>
            <a:off x="358775" y="2052001"/>
            <a:ext cx="8426449" cy="3780000"/>
          </a:xfrm>
        </p:spPr>
        <p:txBody>
          <a:bodyPr/>
          <a:lstStyle/>
          <a:p>
            <a:pPr>
              <a:lnSpc>
                <a:spcPct val="100000"/>
              </a:lnSpc>
              <a:buFontTx/>
              <a:buChar char="•"/>
            </a:pPr>
            <a:r>
              <a:rPr lang="en-GB" altLang="en-US" dirty="0">
                <a:ea typeface="ＭＳ Ｐゴシック" panose="020B0600070205080204" pitchFamily="34" charset="-128"/>
              </a:rPr>
              <a:t>Consistency of </a:t>
            </a:r>
            <a:r>
              <a:rPr lang="en-GB" altLang="en-US" dirty="0" smtClean="0">
                <a:ea typeface="ＭＳ Ｐゴシック" panose="020B0600070205080204" pitchFamily="34" charset="-128"/>
              </a:rPr>
              <a:t>approach</a:t>
            </a:r>
          </a:p>
          <a:p>
            <a:pPr>
              <a:lnSpc>
                <a:spcPct val="100000"/>
              </a:lnSpc>
              <a:buFontTx/>
              <a:buChar char="•"/>
            </a:pPr>
            <a:r>
              <a:rPr lang="en-GB" altLang="en-US" dirty="0">
                <a:ea typeface="ＭＳ Ｐゴシック" panose="020B0600070205080204" pitchFamily="34" charset="-128"/>
              </a:rPr>
              <a:t>Core services to enable all designated bodies to fulfil statutory requirements</a:t>
            </a:r>
          </a:p>
          <a:p>
            <a:pPr>
              <a:lnSpc>
                <a:spcPct val="100000"/>
              </a:lnSpc>
              <a:buFontTx/>
              <a:buChar char="•"/>
            </a:pPr>
            <a:r>
              <a:rPr lang="en-GB" altLang="en-US" dirty="0" smtClean="0">
                <a:ea typeface="ＭＳ Ｐゴシック" panose="020B0600070205080204" pitchFamily="34" charset="-128"/>
              </a:rPr>
              <a:t>Agreed methods </a:t>
            </a:r>
            <a:r>
              <a:rPr lang="en-GB" altLang="en-US" dirty="0">
                <a:ea typeface="ＭＳ Ｐゴシック" panose="020B0600070205080204" pitchFamily="34" charset="-128"/>
              </a:rPr>
              <a:t>for assessing the most appropriate interventions and </a:t>
            </a:r>
            <a:r>
              <a:rPr lang="en-GB" altLang="en-US" dirty="0" smtClean="0">
                <a:ea typeface="ＭＳ Ｐゴシック" panose="020B0600070205080204" pitchFamily="34" charset="-128"/>
              </a:rPr>
              <a:t>actions</a:t>
            </a:r>
          </a:p>
          <a:p>
            <a:pPr>
              <a:lnSpc>
                <a:spcPct val="100000"/>
              </a:lnSpc>
              <a:buFontTx/>
              <a:buChar char="•"/>
            </a:pPr>
            <a:r>
              <a:rPr lang="en-GB" altLang="en-US" dirty="0" smtClean="0">
                <a:ea typeface="ＭＳ Ｐゴシック" panose="020B0600070205080204" pitchFamily="34" charset="-128"/>
              </a:rPr>
              <a:t>Delivery </a:t>
            </a:r>
            <a:r>
              <a:rPr lang="en-GB" altLang="en-US" dirty="0">
                <a:ea typeface="ＭＳ Ｐゴシック" panose="020B0600070205080204" pitchFamily="34" charset="-128"/>
              </a:rPr>
              <a:t>and support tailored to local needs</a:t>
            </a:r>
          </a:p>
          <a:p>
            <a:pPr>
              <a:lnSpc>
                <a:spcPct val="100000"/>
              </a:lnSpc>
              <a:buFontTx/>
              <a:buChar char="•"/>
            </a:pPr>
            <a:r>
              <a:rPr lang="en-GB" altLang="en-US" dirty="0">
                <a:ea typeface="ＭＳ Ｐゴシック" panose="020B0600070205080204" pitchFamily="34" charset="-128"/>
              </a:rPr>
              <a:t>Make the most of local </a:t>
            </a:r>
            <a:r>
              <a:rPr lang="en-GB" altLang="en-US" dirty="0" smtClean="0">
                <a:ea typeface="ＭＳ Ｐゴシック" panose="020B0600070205080204" pitchFamily="34" charset="-128"/>
              </a:rPr>
              <a:t>resources</a:t>
            </a:r>
          </a:p>
          <a:p>
            <a:pPr>
              <a:lnSpc>
                <a:spcPct val="100000"/>
              </a:lnSpc>
              <a:buFontTx/>
              <a:buChar char="•"/>
            </a:pPr>
            <a:r>
              <a:rPr lang="en-GB" altLang="en-US" dirty="0" smtClean="0">
                <a:ea typeface="ＭＳ Ｐゴシック" panose="020B0600070205080204" pitchFamily="34" charset="-128"/>
              </a:rPr>
              <a:t>Providers working to an agreed quality framework</a:t>
            </a:r>
            <a:endParaRPr lang="en-GB" altLang="en-US" dirty="0">
              <a:ea typeface="ＭＳ Ｐゴシック" panose="020B0600070205080204" pitchFamily="34" charset="-128"/>
            </a:endParaRPr>
          </a:p>
          <a:p>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18</a:t>
            </a:fld>
            <a:endParaRPr lang="en-GB"/>
          </a:p>
        </p:txBody>
      </p:sp>
    </p:spTree>
    <p:extLst>
      <p:ext uri="{BB962C8B-B14F-4D97-AF65-F5344CB8AC3E}">
        <p14:creationId xmlns:p14="http://schemas.microsoft.com/office/powerpoint/2010/main" val="127930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a:t>
            </a:r>
            <a:endParaRPr lang="en-GB" dirty="0"/>
          </a:p>
        </p:txBody>
      </p:sp>
      <p:sp>
        <p:nvSpPr>
          <p:cNvPr id="3" name="Content Placeholder 2"/>
          <p:cNvSpPr>
            <a:spLocks noGrp="1"/>
          </p:cNvSpPr>
          <p:nvPr>
            <p:ph idx="1"/>
          </p:nvPr>
        </p:nvSpPr>
        <p:spPr>
          <a:xfrm>
            <a:off x="358775" y="2052001"/>
            <a:ext cx="8108569" cy="3780000"/>
          </a:xfrm>
        </p:spPr>
        <p:txBody>
          <a:bodyPr/>
          <a:lstStyle/>
          <a:p>
            <a:pPr>
              <a:buFontTx/>
              <a:buChar char="•"/>
            </a:pPr>
            <a:r>
              <a:rPr lang="en-GB" altLang="en-US" dirty="0">
                <a:ea typeface="ＭＳ Ｐゴシック" panose="020B0600070205080204" pitchFamily="34" charset="-128"/>
              </a:rPr>
              <a:t>Focus on early identification and prevention reducing intervention and legal costs in the longer term.</a:t>
            </a:r>
          </a:p>
          <a:p>
            <a:pPr>
              <a:buFontTx/>
              <a:buChar char="•"/>
            </a:pPr>
            <a:r>
              <a:rPr lang="en-GB" altLang="en-US" dirty="0">
                <a:ea typeface="ＭＳ Ｐゴシック" panose="020B0600070205080204" pitchFamily="34" charset="-128"/>
              </a:rPr>
              <a:t>Reduced timescales for dealing with concerns</a:t>
            </a:r>
          </a:p>
          <a:p>
            <a:pPr>
              <a:buFontTx/>
              <a:buChar char="•"/>
            </a:pPr>
            <a:r>
              <a:rPr lang="en-GB" altLang="en-US" dirty="0">
                <a:ea typeface="ＭＳ Ｐゴシック" panose="020B0600070205080204" pitchFamily="34" charset="-128"/>
              </a:rPr>
              <a:t>More doctors returning to safe, effective practice following the handling of a concern reducing recruitment costs </a:t>
            </a:r>
          </a:p>
          <a:p>
            <a:pPr>
              <a:buFontTx/>
              <a:buChar char="•"/>
            </a:pPr>
            <a:r>
              <a:rPr lang="en-GB" altLang="en-US" dirty="0">
                <a:ea typeface="ＭＳ Ｐゴシック" panose="020B0600070205080204" pitchFamily="34" charset="-128"/>
              </a:rPr>
              <a:t>Less suspensions/exclusions reducing the need for locum cover.  </a:t>
            </a:r>
          </a:p>
          <a:p>
            <a:pPr>
              <a:buFontTx/>
              <a:buChar char="•"/>
            </a:pPr>
            <a:r>
              <a:rPr lang="en-GB" altLang="en-US" dirty="0">
                <a:ea typeface="ＭＳ Ｐゴシック" panose="020B0600070205080204" pitchFamily="34" charset="-128"/>
              </a:rPr>
              <a:t>Reduction in numbers of panels and costly legal challenges through the following of consistent pathways and processes.  </a:t>
            </a:r>
          </a:p>
          <a:p>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19</a:t>
            </a:fld>
            <a:endParaRPr lang="en-GB"/>
          </a:p>
        </p:txBody>
      </p:sp>
    </p:spTree>
    <p:extLst>
      <p:ext uri="{BB962C8B-B14F-4D97-AF65-F5344CB8AC3E}">
        <p14:creationId xmlns:p14="http://schemas.microsoft.com/office/powerpoint/2010/main" val="422614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ctrTitle"/>
          </p:nvPr>
        </p:nvSpPr>
        <p:spPr/>
        <p:txBody>
          <a:bodyPr/>
          <a:lstStyle/>
          <a:p>
            <a:pPr>
              <a:spcAft>
                <a:spcPts val="1200"/>
              </a:spcAft>
            </a:pPr>
            <a:r>
              <a:rPr sz="3200" dirty="0" smtClean="0"/>
              <a:t/>
            </a:r>
            <a:br>
              <a:rPr sz="3200" dirty="0" smtClean="0"/>
            </a:br>
            <a:r>
              <a:rPr lang="en-GB" sz="3200" dirty="0" smtClean="0"/>
              <a:t/>
            </a:r>
            <a:br>
              <a:rPr lang="en-GB" sz="3200" dirty="0" smtClean="0"/>
            </a:br>
            <a:r>
              <a:rPr lang="en-GB" sz="3200" dirty="0" smtClean="0"/>
              <a:t/>
            </a:r>
            <a:br>
              <a:rPr lang="en-GB" sz="3200" dirty="0" smtClean="0"/>
            </a:br>
            <a:r>
              <a:rPr lang="en-GB" sz="3200" dirty="0"/>
              <a:t>R</a:t>
            </a:r>
            <a:r>
              <a:rPr lang="en-GB" sz="3200" dirty="0" smtClean="0"/>
              <a:t>esponding </a:t>
            </a:r>
            <a:r>
              <a:rPr lang="en-GB" sz="3200" dirty="0"/>
              <a:t>to </a:t>
            </a:r>
            <a:r>
              <a:rPr lang="en-GB" sz="3200" dirty="0" smtClean="0"/>
              <a:t>concerns - </a:t>
            </a:r>
            <a:r>
              <a:rPr lang="en-GB" sz="3200" dirty="0"/>
              <a:t>fair, consistent and effective</a:t>
            </a:r>
            <a:r>
              <a:rPr lang="en-GB" sz="3200" dirty="0" smtClean="0"/>
              <a:t/>
            </a:r>
            <a:br>
              <a:rPr lang="en-GB" sz="3200" dirty="0" smtClean="0"/>
            </a:br>
            <a:r>
              <a:rPr lang="en-GB" sz="3200" dirty="0"/>
              <a:t/>
            </a:r>
            <a:br>
              <a:rPr lang="en-GB" sz="3200" dirty="0"/>
            </a:br>
            <a:r>
              <a:rPr lang="en-GB" sz="3200" dirty="0" smtClean="0"/>
              <a:t>The work and role of the National Clinical Assessment Service</a:t>
            </a:r>
            <a:r>
              <a:rPr lang="en-GB" sz="2400" dirty="0" smtClean="0"/>
              <a:t/>
            </a:r>
            <a:br>
              <a:rPr lang="en-GB" sz="2400" dirty="0" smtClean="0"/>
            </a:br>
            <a:endParaRPr sz="2400" dirty="0" smtClean="0"/>
          </a:p>
        </p:txBody>
      </p:sp>
      <p:sp>
        <p:nvSpPr>
          <p:cNvPr id="2" name="Subtitle 1"/>
          <p:cNvSpPr>
            <a:spLocks noGrp="1"/>
          </p:cNvSpPr>
          <p:nvPr>
            <p:ph type="subTitle" idx="1"/>
          </p:nvPr>
        </p:nvSpPr>
        <p:spPr>
          <a:xfrm>
            <a:off x="323528" y="5067181"/>
            <a:ext cx="8496472" cy="954107"/>
          </a:xfrm>
        </p:spPr>
        <p:txBody>
          <a:bodyPr/>
          <a:lstStyle/>
          <a:p>
            <a:pPr algn="l"/>
            <a:r>
              <a:rPr lang="en-GB" dirty="0" smtClean="0"/>
              <a:t>Dr Stephanie Bown</a:t>
            </a:r>
          </a:p>
          <a:p>
            <a:pPr algn="l"/>
            <a:r>
              <a:rPr lang="en-GB" dirty="0" smtClean="0"/>
              <a:t>NCAS Director</a:t>
            </a:r>
            <a:endParaRPr lang="en-GB" dirty="0"/>
          </a:p>
        </p:txBody>
      </p:sp>
    </p:spTree>
    <p:extLst>
      <p:ext uri="{BB962C8B-B14F-4D97-AF65-F5344CB8AC3E}">
        <p14:creationId xmlns:p14="http://schemas.microsoft.com/office/powerpoint/2010/main" val="272040709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NHS England as a designated body</a:t>
            </a:r>
            <a:endParaRPr lang="en-GB" dirty="0"/>
          </a:p>
        </p:txBody>
      </p:sp>
      <p:sp>
        <p:nvSpPr>
          <p:cNvPr id="3" name="Content Placeholder 2"/>
          <p:cNvSpPr>
            <a:spLocks noGrp="1"/>
          </p:cNvSpPr>
          <p:nvPr>
            <p:ph idx="1"/>
          </p:nvPr>
        </p:nvSpPr>
        <p:spPr>
          <a:xfrm>
            <a:off x="358775" y="2052001"/>
            <a:ext cx="8108569" cy="3780000"/>
          </a:xfrm>
        </p:spPr>
        <p:txBody>
          <a:bodyPr/>
          <a:lstStyle/>
          <a:p>
            <a:endParaRPr lang="en-GB" dirty="0" smtClean="0"/>
          </a:p>
          <a:p>
            <a:r>
              <a:rPr lang="en-GB" dirty="0" smtClean="0"/>
              <a:t>Training members of advisory groups and panels</a:t>
            </a:r>
          </a:p>
          <a:p>
            <a:r>
              <a:rPr lang="en-GB" dirty="0" smtClean="0"/>
              <a:t>Review of case portfolios for consistency of decision making</a:t>
            </a:r>
          </a:p>
          <a:p>
            <a:r>
              <a:rPr lang="en-GB" dirty="0" smtClean="0"/>
              <a:t>Policy review for primary care contractors</a:t>
            </a:r>
          </a:p>
          <a:p>
            <a:r>
              <a:rPr lang="en-GB" dirty="0" smtClean="0"/>
              <a:t>Standard letters and templates for use across all area teams</a:t>
            </a:r>
          </a:p>
          <a:p>
            <a:r>
              <a:rPr lang="en-GB" dirty="0" smtClean="0"/>
              <a:t>Survey of remediation approach</a:t>
            </a:r>
          </a:p>
          <a:p>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20</a:t>
            </a:fld>
            <a:endParaRPr lang="en-GB"/>
          </a:p>
        </p:txBody>
      </p:sp>
    </p:spTree>
    <p:extLst>
      <p:ext uri="{BB962C8B-B14F-4D97-AF65-F5344CB8AC3E}">
        <p14:creationId xmlns:p14="http://schemas.microsoft.com/office/powerpoint/2010/main" val="5193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a:t>
            </a:r>
            <a:r>
              <a:rPr lang="en-GB" dirty="0" err="1" smtClean="0"/>
              <a:t>RtC</a:t>
            </a:r>
            <a:r>
              <a:rPr lang="en-GB" dirty="0" smtClean="0"/>
              <a:t> stakeholder group</a:t>
            </a:r>
            <a:endParaRPr lang="en-GB" dirty="0"/>
          </a:p>
        </p:txBody>
      </p:sp>
      <p:sp>
        <p:nvSpPr>
          <p:cNvPr id="3" name="Content Placeholder 2"/>
          <p:cNvSpPr>
            <a:spLocks noGrp="1"/>
          </p:cNvSpPr>
          <p:nvPr>
            <p:ph idx="1"/>
          </p:nvPr>
        </p:nvSpPr>
        <p:spPr>
          <a:xfrm>
            <a:off x="358775" y="2052001"/>
            <a:ext cx="8108569" cy="3780000"/>
          </a:xfrm>
        </p:spPr>
        <p:txBody>
          <a:bodyPr/>
          <a:lstStyle/>
          <a:p>
            <a:pPr lvl="0"/>
            <a:endParaRPr lang="en-GB" dirty="0" smtClean="0"/>
          </a:p>
          <a:p>
            <a:pPr lvl="0"/>
            <a:r>
              <a:rPr lang="en-GB" dirty="0" smtClean="0"/>
              <a:t>Provide </a:t>
            </a:r>
            <a:r>
              <a:rPr lang="en-GB" dirty="0"/>
              <a:t>guidance for designated bodies across England to ensure consistency and coordination in approach</a:t>
            </a:r>
          </a:p>
          <a:p>
            <a:pPr lvl="0"/>
            <a:r>
              <a:rPr lang="en-GB" dirty="0" smtClean="0"/>
              <a:t>To </a:t>
            </a:r>
            <a:r>
              <a:rPr lang="en-GB" dirty="0"/>
              <a:t>identify gaps in current plans and provision around responding to concerns and identify opportunities for shared approaches, working with stakeholders to support the implementation within designated bodies</a:t>
            </a:r>
          </a:p>
          <a:p>
            <a:pPr lvl="0"/>
            <a:r>
              <a:rPr lang="en-GB" dirty="0"/>
              <a:t> Advise on development of national approaches, training and guidance to support implementation of responding to concerns pathways for all designated bodies</a:t>
            </a:r>
          </a:p>
          <a:p>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pPr/>
              <a:t>21</a:t>
            </a:fld>
            <a:endParaRPr lang="en-GB"/>
          </a:p>
        </p:txBody>
      </p:sp>
    </p:spTree>
    <p:extLst>
      <p:ext uri="{BB962C8B-B14F-4D97-AF65-F5344CB8AC3E}">
        <p14:creationId xmlns:p14="http://schemas.microsoft.com/office/powerpoint/2010/main" val="1743291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solidFill>
                  <a:prstClr val="white"/>
                </a:solidFill>
              </a:rPr>
              <a:t>NHS | Presentation to [XXXX Company] | [Type Date]</a:t>
            </a:r>
            <a:endParaRPr lang="en-GB">
              <a:solidFill>
                <a:prstClr val="white"/>
              </a:solidFill>
            </a:endParaRPr>
          </a:p>
        </p:txBody>
      </p:sp>
      <p:sp>
        <p:nvSpPr>
          <p:cNvPr id="5" name="Slide Number Placeholder 4"/>
          <p:cNvSpPr>
            <a:spLocks noGrp="1"/>
          </p:cNvSpPr>
          <p:nvPr>
            <p:ph type="sldNum" sz="quarter" idx="12"/>
          </p:nvPr>
        </p:nvSpPr>
        <p:spPr/>
        <p:txBody>
          <a:bodyPr/>
          <a:lstStyle/>
          <a:p>
            <a:fld id="{23134A5E-8B9A-4F1B-8A1C-D54727A06F98}" type="slidenum">
              <a:rPr lang="en-GB" smtClean="0">
                <a:solidFill>
                  <a:prstClr val="white"/>
                </a:solidFill>
              </a:rPr>
              <a:pPr/>
              <a:t>22</a:t>
            </a:fld>
            <a:endParaRPr lang="en-GB">
              <a:solidFill>
                <a:prstClr val="white"/>
              </a:solidFill>
            </a:endParaRPr>
          </a:p>
        </p:txBody>
      </p:sp>
      <p:sp>
        <p:nvSpPr>
          <p:cNvPr id="26" name="Title 25"/>
          <p:cNvSpPr>
            <a:spLocks noGrp="1"/>
          </p:cNvSpPr>
          <p:nvPr>
            <p:ph type="ctrTitle"/>
          </p:nvPr>
        </p:nvSpPr>
        <p:spPr/>
        <p:txBody>
          <a:bodyPr/>
          <a:lstStyle/>
          <a:p>
            <a:r>
              <a:rPr lang="en-GB" dirty="0" smtClean="0"/>
              <a:t>Consistent, fair and effective</a:t>
            </a:r>
            <a:endParaRPr lang="en-GB" dirty="0"/>
          </a:p>
        </p:txBody>
      </p:sp>
      <p:sp>
        <p:nvSpPr>
          <p:cNvPr id="27" name="Subtitle 26"/>
          <p:cNvSpPr>
            <a:spLocks noGrp="1"/>
          </p:cNvSpPr>
          <p:nvPr>
            <p:ph type="subTitle" idx="1"/>
          </p:nvPr>
        </p:nvSpPr>
        <p:spPr/>
        <p:txBody>
          <a:bodyPr/>
          <a:lstStyle/>
          <a:p>
            <a:endParaRPr lang="en-GB" dirty="0"/>
          </a:p>
        </p:txBody>
      </p:sp>
      <p:sp>
        <p:nvSpPr>
          <p:cNvPr id="28" name="Text Placeholder 27"/>
          <p:cNvSpPr>
            <a:spLocks noGrp="1"/>
          </p:cNvSpPr>
          <p:nvPr>
            <p:ph type="body" sz="quarter" idx="13"/>
          </p:nvPr>
        </p:nvSpPr>
        <p:spPr>
          <a:xfrm>
            <a:off x="358775" y="5248656"/>
            <a:ext cx="2736850" cy="1241045"/>
          </a:xfrm>
        </p:spPr>
        <p:txBody>
          <a:bodyPr/>
          <a:lstStyle/>
          <a:p>
            <a:r>
              <a:rPr lang="en-GB" dirty="0" smtClean="0"/>
              <a:t>Dr Adedeji Okubadejo</a:t>
            </a:r>
          </a:p>
          <a:p>
            <a:r>
              <a:rPr lang="en-US" dirty="0" smtClean="0"/>
              <a:t>Director </a:t>
            </a:r>
            <a:r>
              <a:rPr lang="en-US" dirty="0"/>
              <a:t>of Medical Appraisal &amp; Revalidation</a:t>
            </a:r>
            <a:endParaRPr lang="en-GB" dirty="0"/>
          </a:p>
          <a:p>
            <a:r>
              <a:rPr lang="en-US" dirty="0"/>
              <a:t>Heart of England NHS Foundation Trust</a:t>
            </a:r>
            <a:endParaRPr lang="en-GB" dirty="0"/>
          </a:p>
        </p:txBody>
      </p:sp>
    </p:spTree>
    <p:extLst>
      <p:ext uri="{BB962C8B-B14F-4D97-AF65-F5344CB8AC3E}">
        <p14:creationId xmlns:p14="http://schemas.microsoft.com/office/powerpoint/2010/main" val="841621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r>
              <a:rPr lang="en-GB" dirty="0" smtClean="0"/>
              <a:t> </a:t>
            </a:r>
            <a:r>
              <a:rPr lang="en-GB" dirty="0" smtClean="0"/>
              <a:t>for </a:t>
            </a:r>
            <a:r>
              <a:rPr lang="en-GB" dirty="0" smtClean="0"/>
              <a:t>discussion </a:t>
            </a:r>
            <a:endParaRPr lang="en-GB" dirty="0"/>
          </a:p>
        </p:txBody>
      </p:sp>
      <p:sp>
        <p:nvSpPr>
          <p:cNvPr id="3" name="Content Placeholder 2"/>
          <p:cNvSpPr>
            <a:spLocks noGrp="1"/>
          </p:cNvSpPr>
          <p:nvPr>
            <p:ph idx="1"/>
          </p:nvPr>
        </p:nvSpPr>
        <p:spPr>
          <a:xfrm>
            <a:off x="358775" y="2052001"/>
            <a:ext cx="8426449" cy="3780000"/>
          </a:xfrm>
        </p:spPr>
        <p:txBody>
          <a:bodyPr/>
          <a:lstStyle/>
          <a:p>
            <a:r>
              <a:rPr lang="en-GB" dirty="0" smtClean="0"/>
              <a:t>Is consistency of approach and thresholds important across England?</a:t>
            </a:r>
          </a:p>
          <a:p>
            <a:r>
              <a:rPr lang="en-GB" dirty="0" smtClean="0"/>
              <a:t>What </a:t>
            </a:r>
            <a:r>
              <a:rPr lang="en-GB" dirty="0" smtClean="0"/>
              <a:t>role could RO networks, NCAS, ELAs play in this?</a:t>
            </a:r>
          </a:p>
          <a:p>
            <a:r>
              <a:rPr lang="en-GB" dirty="0" smtClean="0"/>
              <a:t>How </a:t>
            </a:r>
            <a:r>
              <a:rPr lang="en-GB" dirty="0" smtClean="0"/>
              <a:t>can we learn from shared experiences and themes</a:t>
            </a:r>
            <a:r>
              <a:rPr lang="en-GB" dirty="0" smtClean="0"/>
              <a:t>?</a:t>
            </a:r>
          </a:p>
          <a:p>
            <a:r>
              <a:rPr lang="en-US" dirty="0" smtClean="0"/>
              <a:t>Differences in practice in acute provider organisations and the independent sector</a:t>
            </a:r>
          </a:p>
          <a:p>
            <a:r>
              <a:rPr lang="en-US" dirty="0" smtClean="0"/>
              <a:t>Managing doctors who migrate across organisations</a:t>
            </a:r>
            <a:endParaRPr lang="en-US" dirty="0"/>
          </a:p>
          <a:p>
            <a:r>
              <a:rPr lang="en-US" dirty="0" smtClean="0"/>
              <a:t>Fairness to Doctors on short term contracts?</a:t>
            </a:r>
            <a:endParaRPr lang="en-GB" dirty="0" smtClean="0"/>
          </a:p>
          <a:p>
            <a:endParaRPr lang="en-GB" dirty="0"/>
          </a:p>
        </p:txBody>
      </p:sp>
      <p:sp>
        <p:nvSpPr>
          <p:cNvPr id="6" name="Footer Placeholder 5"/>
          <p:cNvSpPr>
            <a:spLocks noGrp="1"/>
          </p:cNvSpPr>
          <p:nvPr>
            <p:ph type="ftr" sz="quarter" idx="11"/>
          </p:nvPr>
        </p:nvSpPr>
        <p:spPr/>
        <p:txBody>
          <a:bodyPr/>
          <a:lstStyle/>
          <a:p>
            <a:r>
              <a:rPr lang="en-GB" dirty="0"/>
              <a:t>Ahead of the Curve conference 4</a:t>
            </a:r>
            <a:r>
              <a:rPr lang="en-GB" baseline="30000" dirty="0"/>
              <a:t>th</a:t>
            </a:r>
            <a:r>
              <a:rPr lang="en-GB" dirty="0"/>
              <a:t> June </a:t>
            </a:r>
            <a:r>
              <a:rPr lang="en-GB" dirty="0" smtClean="0"/>
              <a:t>2014</a:t>
            </a:r>
            <a:endParaRPr lang="en-GB" dirty="0"/>
          </a:p>
        </p:txBody>
      </p:sp>
      <p:sp>
        <p:nvSpPr>
          <p:cNvPr id="5" name="Slide Number Placeholder 4"/>
          <p:cNvSpPr>
            <a:spLocks noGrp="1"/>
          </p:cNvSpPr>
          <p:nvPr>
            <p:ph type="sldNum" sz="quarter" idx="12"/>
          </p:nvPr>
        </p:nvSpPr>
        <p:spPr/>
        <p:txBody>
          <a:bodyPr/>
          <a:lstStyle/>
          <a:p>
            <a:fld id="{23134A5E-8B9A-4F1B-8A1C-D54727A06F98}"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3227084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p>
            <a:r>
              <a:rPr lang="en-GB" dirty="0" smtClean="0"/>
              <a:t>Our services</a:t>
            </a:r>
            <a:endParaRPr lang="en-GB" dirty="0"/>
          </a:p>
        </p:txBody>
      </p:sp>
      <p:sp>
        <p:nvSpPr>
          <p:cNvPr id="3" name="Text Placeholder 2"/>
          <p:cNvSpPr>
            <a:spLocks noGrp="1"/>
          </p:cNvSpPr>
          <p:nvPr>
            <p:ph type="body" sz="quarter" idx="10"/>
          </p:nvPr>
        </p:nvSpPr>
        <p:spPr>
          <a:xfrm>
            <a:off x="360000" y="1079183"/>
            <a:ext cx="8640000" cy="5324535"/>
          </a:xfrm>
        </p:spPr>
        <p:txBody>
          <a:bodyPr/>
          <a:lstStyle/>
          <a:p>
            <a:pPr lvl="0"/>
            <a:r>
              <a:rPr lang="en-GB" b="1" dirty="0"/>
              <a:t>Advisory service </a:t>
            </a:r>
            <a:r>
              <a:rPr lang="en-GB" dirty="0"/>
              <a:t>– draws on in-house HR, legal and clinical expertise. Now strengthened by additional employment law expertise from NHS LA legal panel</a:t>
            </a:r>
          </a:p>
          <a:p>
            <a:pPr lvl="0"/>
            <a:r>
              <a:rPr lang="en-GB" dirty="0"/>
              <a:t>General advice on approaches to resolving concerns about professional practice</a:t>
            </a:r>
          </a:p>
          <a:p>
            <a:pPr lvl="0"/>
            <a:r>
              <a:rPr lang="en-GB" dirty="0"/>
              <a:t>Specific advice on issues about individual practitioners (details are subject to the usual legal rules about data protection)</a:t>
            </a:r>
          </a:p>
          <a:p>
            <a:pPr lvl="0"/>
            <a:r>
              <a:rPr lang="en-GB" b="1" dirty="0"/>
              <a:t>Assessment services </a:t>
            </a:r>
            <a:r>
              <a:rPr lang="en-GB" dirty="0"/>
              <a:t>- including record </a:t>
            </a:r>
            <a:r>
              <a:rPr lang="en-GB" dirty="0" smtClean="0"/>
              <a:t>review, </a:t>
            </a:r>
            <a:r>
              <a:rPr lang="en-GB" dirty="0"/>
              <a:t>records based assessment, action plans, behavioural assessments, occupational health assessments, assessments of communicative competence and clinical assessments.  These are in addition to the standard assessment model which incorporates all of these elements</a:t>
            </a:r>
          </a:p>
          <a:p>
            <a:pPr lvl="0"/>
            <a:r>
              <a:rPr lang="en-GB" b="1" dirty="0"/>
              <a:t>Educational provider </a:t>
            </a:r>
            <a:r>
              <a:rPr lang="en-GB" dirty="0"/>
              <a:t>- developing skills and knowledge to manage concerns about professional practice</a:t>
            </a:r>
          </a:p>
        </p:txBody>
      </p:sp>
    </p:spTree>
    <p:extLst>
      <p:ext uri="{BB962C8B-B14F-4D97-AF65-F5344CB8AC3E}">
        <p14:creationId xmlns:p14="http://schemas.microsoft.com/office/powerpoint/2010/main" val="45219048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p>
            <a:r>
              <a:rPr lang="en-GB" dirty="0" smtClean="0"/>
              <a:t>NCAS’ Core services seek to ask you…</a:t>
            </a:r>
            <a:endParaRPr lang="en-GB" dirty="0"/>
          </a:p>
        </p:txBody>
      </p:sp>
      <p:sp>
        <p:nvSpPr>
          <p:cNvPr id="3" name="Text Placeholder 2"/>
          <p:cNvSpPr>
            <a:spLocks noGrp="1"/>
          </p:cNvSpPr>
          <p:nvPr>
            <p:ph type="body" sz="quarter" idx="10"/>
          </p:nvPr>
        </p:nvSpPr>
        <p:spPr>
          <a:xfrm>
            <a:off x="360000" y="1079183"/>
            <a:ext cx="8640000" cy="2323713"/>
          </a:xfrm>
        </p:spPr>
        <p:txBody>
          <a:bodyPr/>
          <a:lstStyle/>
          <a:p>
            <a:endParaRPr lang="en-GB" dirty="0" smtClean="0"/>
          </a:p>
          <a:p>
            <a:endParaRPr lang="en-GB" dirty="0"/>
          </a:p>
          <a:p>
            <a:endParaRPr lang="en-GB" dirty="0" smtClean="0"/>
          </a:p>
          <a:p>
            <a:pPr marL="0" indent="0" algn="ctr">
              <a:buNone/>
            </a:pPr>
            <a:r>
              <a:rPr lang="en-GB" b="1" dirty="0" smtClean="0"/>
              <a:t>… </a:t>
            </a:r>
            <a:r>
              <a:rPr lang="en-GB" dirty="0" smtClean="0"/>
              <a:t>What do you want to achieve to resolve this issue and how do you want to get there?</a:t>
            </a:r>
            <a:endParaRPr lang="en-GB" dirty="0"/>
          </a:p>
        </p:txBody>
      </p:sp>
      <p:sp>
        <p:nvSpPr>
          <p:cNvPr id="4" name="Footer Placeholder 3"/>
          <p:cNvSpPr>
            <a:spLocks noGrp="1"/>
          </p:cNvSpPr>
          <p:nvPr>
            <p:ph type="ftr" sz="quarter" idx="11"/>
          </p:nvPr>
        </p:nvSpPr>
        <p:spPr/>
        <p:txBody>
          <a:bodyPr/>
          <a:lstStyle/>
          <a:p>
            <a:pPr>
              <a:defRPr/>
            </a:pPr>
            <a:endParaRPr lang="en-GB" dirty="0">
              <a:solidFill>
                <a:srgbClr val="000000"/>
              </a:solidFill>
            </a:endParaRPr>
          </a:p>
        </p:txBody>
      </p:sp>
    </p:spTree>
    <p:extLst>
      <p:ext uri="{BB962C8B-B14F-4D97-AF65-F5344CB8AC3E}">
        <p14:creationId xmlns:p14="http://schemas.microsoft.com/office/powerpoint/2010/main" val="39903878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85720" y="214290"/>
            <a:ext cx="8639175" cy="719137"/>
          </a:xfrm>
        </p:spPr>
        <p:txBody>
          <a:bodyPr/>
          <a:lstStyle/>
          <a:p>
            <a:r>
              <a:rPr lang="en-GB" dirty="0" smtClean="0"/>
              <a:t>Immediate changes to NCAS’ work and ways of working</a:t>
            </a:r>
            <a:endParaRPr dirty="0" smtClean="0"/>
          </a:p>
        </p:txBody>
      </p:sp>
      <p:sp>
        <p:nvSpPr>
          <p:cNvPr id="3" name="Text Placeholder 2"/>
          <p:cNvSpPr>
            <a:spLocks noGrp="1"/>
          </p:cNvSpPr>
          <p:nvPr>
            <p:ph type="body" sz="quarter" idx="10"/>
          </p:nvPr>
        </p:nvSpPr>
        <p:spPr>
          <a:xfrm>
            <a:off x="285720" y="1079500"/>
            <a:ext cx="8639175" cy="5040313"/>
          </a:xfrm>
        </p:spPr>
        <p:txBody>
          <a:bodyPr/>
          <a:lstStyle/>
          <a:p>
            <a:pPr lvl="0"/>
            <a:r>
              <a:rPr lang="en-GB" dirty="0"/>
              <a:t>Greater flexibility to match the requirements of referring organisations </a:t>
            </a:r>
          </a:p>
          <a:p>
            <a:pPr lvl="0"/>
            <a:r>
              <a:rPr lang="en-GB" dirty="0"/>
              <a:t>More signposting to interventions to help resolve concerns about practice</a:t>
            </a:r>
          </a:p>
          <a:p>
            <a:pPr lvl="0"/>
            <a:r>
              <a:rPr lang="en-GB" dirty="0"/>
              <a:t>Assessment reports are shorter, more concise and produced in a more timely manner (although there is still more to do on this</a:t>
            </a:r>
            <a:r>
              <a:rPr lang="en-GB" dirty="0" smtClean="0"/>
              <a:t>)</a:t>
            </a:r>
            <a:endParaRPr lang="en-GB" dirty="0"/>
          </a:p>
          <a:p>
            <a:pPr lvl="0"/>
            <a:r>
              <a:rPr lang="en-GB" dirty="0"/>
              <a:t>We offer bespoke training workshops for NHS </a:t>
            </a:r>
            <a:r>
              <a:rPr lang="en-GB" dirty="0" smtClean="0"/>
              <a:t>organisations</a:t>
            </a:r>
          </a:p>
          <a:p>
            <a:pPr lvl="0"/>
            <a:r>
              <a:rPr lang="en-GB" dirty="0" smtClean="0"/>
              <a:t>Discussing role of NCAS in the emerging context of </a:t>
            </a:r>
            <a:r>
              <a:rPr lang="en-GB" dirty="0" err="1" smtClean="0"/>
              <a:t>PSUs</a:t>
            </a:r>
            <a:endParaRPr lang="en-GB" dirty="0"/>
          </a:p>
          <a:p>
            <a:pPr marL="0" indent="0">
              <a:buNone/>
            </a:pPr>
            <a:endParaRPr lang="en-GB" dirty="0" smtClean="0"/>
          </a:p>
          <a:p>
            <a:pPr marL="0" indent="0">
              <a:buNone/>
            </a:pPr>
            <a:endParaRPr lang="en-GB" dirty="0"/>
          </a:p>
          <a:p>
            <a:r>
              <a:rPr lang="en-GB" dirty="0"/>
              <a:t>Please tell us if there are other changes you would like to see </a:t>
            </a:r>
            <a:r>
              <a:rPr lang="en-GB" dirty="0" smtClean="0">
                <a:hlinkClick r:id="rId3"/>
              </a:rPr>
              <a:t>ncas.education@ncas.nhs.uk</a:t>
            </a:r>
            <a:r>
              <a:rPr lang="en-GB" dirty="0" smtClean="0"/>
              <a:t> </a:t>
            </a:r>
            <a:endParaRPr lang="en-GB" dirty="0"/>
          </a:p>
          <a:p>
            <a:pPr marL="457200" indent="-457200" eaLnBrk="0" hangingPunct="0"/>
            <a:endParaRPr lang="en-GB" dirty="0" smtClean="0">
              <a:cs typeface="Arial" charset="0"/>
            </a:endParaRPr>
          </a:p>
        </p:txBody>
      </p:sp>
    </p:spTree>
    <p:extLst>
      <p:ext uri="{BB962C8B-B14F-4D97-AF65-F5344CB8AC3E}">
        <p14:creationId xmlns:p14="http://schemas.microsoft.com/office/powerpoint/2010/main" val="37033587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640000" cy="720000"/>
          </a:xfrm>
        </p:spPr>
        <p:txBody>
          <a:bodyPr/>
          <a:lstStyle/>
          <a:p>
            <a:r>
              <a:rPr lang="en-GB" dirty="0" smtClean="0"/>
              <a:t>Where are our referrals are from</a:t>
            </a:r>
            <a:endParaRPr lang="en-GB" dirty="0"/>
          </a:p>
        </p:txBody>
      </p:sp>
      <p:sp>
        <p:nvSpPr>
          <p:cNvPr id="3" name="Text Placeholder 2"/>
          <p:cNvSpPr>
            <a:spLocks noGrp="1"/>
          </p:cNvSpPr>
          <p:nvPr>
            <p:ph type="body" sz="quarter" idx="10"/>
          </p:nvPr>
        </p:nvSpPr>
        <p:spPr>
          <a:xfrm>
            <a:off x="360000" y="1079183"/>
            <a:ext cx="8640000" cy="4939814"/>
          </a:xfrm>
        </p:spPr>
        <p:txBody>
          <a:bodyPr/>
          <a:lstStyle/>
          <a:p>
            <a:pPr marL="358775" indent="-358775">
              <a:spcBef>
                <a:spcPct val="0"/>
              </a:spcBef>
              <a:spcAft>
                <a:spcPts val="1200"/>
              </a:spcAft>
              <a:buFont typeface="Arial" pitchFamily="34" charset="0"/>
              <a:buChar char="•"/>
              <a:defRPr/>
            </a:pPr>
            <a:r>
              <a:rPr lang="en-GB" dirty="0"/>
              <a:t>Acute trusts currently represent the larger proportion of our referrals</a:t>
            </a:r>
          </a:p>
          <a:p>
            <a:pPr marL="358775" indent="-358775">
              <a:spcBef>
                <a:spcPct val="0"/>
              </a:spcBef>
              <a:spcAft>
                <a:spcPts val="1200"/>
              </a:spcAft>
              <a:buFont typeface="Arial" pitchFamily="34" charset="0"/>
              <a:buChar char="•"/>
              <a:defRPr/>
            </a:pPr>
            <a:r>
              <a:rPr lang="en-GB" dirty="0"/>
              <a:t>Mental health trusts</a:t>
            </a:r>
          </a:p>
          <a:p>
            <a:pPr marL="358775" indent="-358775">
              <a:spcBef>
                <a:spcPct val="0"/>
              </a:spcBef>
              <a:spcAft>
                <a:spcPts val="1200"/>
              </a:spcAft>
              <a:buFont typeface="Arial" pitchFamily="34" charset="0"/>
              <a:buChar char="•"/>
              <a:defRPr/>
            </a:pPr>
            <a:r>
              <a:rPr lang="en-GB" dirty="0"/>
              <a:t>Area teams</a:t>
            </a:r>
          </a:p>
          <a:p>
            <a:pPr marL="358775" indent="-358775">
              <a:spcBef>
                <a:spcPct val="0"/>
              </a:spcBef>
              <a:spcAft>
                <a:spcPts val="1200"/>
              </a:spcAft>
              <a:buFont typeface="Arial" pitchFamily="34" charset="0"/>
              <a:buChar char="•"/>
              <a:defRPr/>
            </a:pPr>
            <a:r>
              <a:rPr lang="en-GB" dirty="0"/>
              <a:t>Mainly deal with doctors – but we are in discussion about </a:t>
            </a:r>
            <a:r>
              <a:rPr lang="en-GB" dirty="0" smtClean="0"/>
              <a:t>re-launch </a:t>
            </a:r>
            <a:r>
              <a:rPr lang="en-GB" dirty="0"/>
              <a:t>of </a:t>
            </a:r>
            <a:r>
              <a:rPr lang="en-GB" dirty="0" smtClean="0"/>
              <a:t>dentistry</a:t>
            </a:r>
            <a:endParaRPr lang="en-GB" dirty="0"/>
          </a:p>
          <a:p>
            <a:pPr marL="358775" indent="-358775">
              <a:spcBef>
                <a:spcPct val="0"/>
              </a:spcBef>
              <a:spcAft>
                <a:spcPts val="1200"/>
              </a:spcAft>
              <a:buFont typeface="Arial" pitchFamily="34" charset="0"/>
              <a:buChar char="•"/>
              <a:defRPr/>
            </a:pPr>
            <a:r>
              <a:rPr lang="en-GB" dirty="0"/>
              <a:t>The number of referring trusts has remained reasonably constant over the past 5 years</a:t>
            </a:r>
          </a:p>
          <a:p>
            <a:pPr marL="358775" indent="-358775">
              <a:spcBef>
                <a:spcPct val="0"/>
              </a:spcBef>
              <a:spcAft>
                <a:spcPts val="1200"/>
              </a:spcAft>
              <a:buFont typeface="Arial" pitchFamily="34" charset="0"/>
              <a:buChar char="•"/>
              <a:defRPr/>
            </a:pPr>
            <a:r>
              <a:rPr lang="en-GB" dirty="0"/>
              <a:t>Small health care providers tend to refer more than larger ones</a:t>
            </a:r>
          </a:p>
          <a:p>
            <a:pPr marL="358775" indent="-358775">
              <a:spcBef>
                <a:spcPct val="0"/>
              </a:spcBef>
              <a:spcAft>
                <a:spcPts val="1200"/>
              </a:spcAft>
              <a:buFont typeface="Arial" pitchFamily="34" charset="0"/>
              <a:buChar char="•"/>
              <a:defRPr/>
            </a:pPr>
            <a:r>
              <a:rPr lang="en-GB" dirty="0"/>
              <a:t>All but one area teams referred at least one case in </a:t>
            </a:r>
            <a:r>
              <a:rPr lang="en-GB" dirty="0" smtClean="0"/>
              <a:t>2013</a:t>
            </a:r>
          </a:p>
          <a:p>
            <a:pPr marL="358775" indent="-358775">
              <a:spcBef>
                <a:spcPct val="0"/>
              </a:spcBef>
              <a:spcAft>
                <a:spcPts val="1200"/>
              </a:spcAft>
              <a:buFont typeface="Arial" pitchFamily="34" charset="0"/>
              <a:buChar char="•"/>
              <a:defRPr/>
            </a:pPr>
            <a:r>
              <a:rPr lang="en-GB" dirty="0" smtClean="0"/>
              <a:t>No “thresholds” for referral to NCAS for advisory services</a:t>
            </a:r>
            <a:endParaRPr lang="en-GB" dirty="0"/>
          </a:p>
          <a:p>
            <a:endParaRPr lang="en-GB" dirty="0"/>
          </a:p>
        </p:txBody>
      </p:sp>
      <p:sp>
        <p:nvSpPr>
          <p:cNvPr id="4" name="Footer Placeholder 3"/>
          <p:cNvSpPr>
            <a:spLocks noGrp="1"/>
          </p:cNvSpPr>
          <p:nvPr>
            <p:ph type="ftr" sz="quarter" idx="11"/>
          </p:nvPr>
        </p:nvSpPr>
        <p:spPr/>
        <p:txBody>
          <a:bodyPr/>
          <a:lstStyle/>
          <a:p>
            <a:pPr>
              <a:defRPr/>
            </a:pPr>
            <a:endParaRPr lang="en-GB" dirty="0">
              <a:solidFill>
                <a:srgbClr val="000000"/>
              </a:solidFill>
            </a:endParaRPr>
          </a:p>
        </p:txBody>
      </p:sp>
    </p:spTree>
    <p:extLst>
      <p:ext uri="{BB962C8B-B14F-4D97-AF65-F5344CB8AC3E}">
        <p14:creationId xmlns:p14="http://schemas.microsoft.com/office/powerpoint/2010/main" val="26527280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2400" dirty="0" smtClean="0">
                <a:solidFill>
                  <a:srgbClr val="0070C0"/>
                </a:solidFill>
                <a:latin typeface="Arial" pitchFamily="34" charset="0"/>
                <a:cs typeface="Arial" pitchFamily="34" charset="0"/>
              </a:rPr>
              <a:t>NCAS Action Plan Outcomes 2008-2013</a:t>
            </a:r>
            <a:endParaRPr lang="en-GB" sz="2400" dirty="0">
              <a:solidFill>
                <a:srgbClr val="0070C0"/>
              </a:solidFill>
              <a:latin typeface="Arial" pitchFamily="34" charset="0"/>
              <a:cs typeface="Arial" pitchFamily="34" charset="0"/>
            </a:endParaRPr>
          </a:p>
        </p:txBody>
      </p:sp>
      <p:pic>
        <p:nvPicPr>
          <p:cNvPr id="1028" name="Picture 4"/>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1600200"/>
            <a:ext cx="864096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10413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781693" cy="720000"/>
          </a:xfrm>
        </p:spPr>
        <p:txBody>
          <a:bodyPr/>
          <a:lstStyle/>
          <a:p>
            <a:r>
              <a:rPr lang="en-GB" dirty="0" smtClean="0">
                <a:latin typeface="Arial" pitchFamily="34" charset="0"/>
              </a:rPr>
              <a:t>Relative risk of referral by specialty, doctors, 2004-2012</a:t>
            </a:r>
            <a:endParaRPr lang="en-GB" dirty="0">
              <a:latin typeface="Arial" pitchFamily="34" charset="0"/>
            </a:endParaRPr>
          </a:p>
        </p:txBody>
      </p:sp>
      <p:sp>
        <p:nvSpPr>
          <p:cNvPr id="10" name="TextBox 9"/>
          <p:cNvSpPr txBox="1"/>
          <p:nvPr/>
        </p:nvSpPr>
        <p:spPr>
          <a:xfrm>
            <a:off x="181153" y="6381328"/>
            <a:ext cx="5727337" cy="323165"/>
          </a:xfrm>
          <a:prstGeom prst="rect">
            <a:avLst/>
          </a:prstGeom>
          <a:noFill/>
        </p:spPr>
        <p:txBody>
          <a:bodyPr wrap="none" rtlCol="0">
            <a:spAutoFit/>
          </a:bodyPr>
          <a:lstStyle/>
          <a:p>
            <a:pPr fontAlgn="base">
              <a:spcBef>
                <a:spcPct val="0"/>
              </a:spcBef>
              <a:spcAft>
                <a:spcPct val="0"/>
              </a:spcAft>
            </a:pPr>
            <a:r>
              <a:rPr lang="en-GB" sz="1500" i="1" dirty="0" smtClean="0">
                <a:solidFill>
                  <a:srgbClr val="000000"/>
                </a:solidFill>
                <a:cs typeface="Arial" pitchFamily="34" charset="0"/>
              </a:rPr>
              <a:t>Data from </a:t>
            </a:r>
            <a:r>
              <a:rPr lang="en-GB" sz="1400" i="1" dirty="0">
                <a:solidFill>
                  <a:srgbClr val="000000"/>
                </a:solidFill>
                <a:cs typeface="Arial" panose="020B0604020202020204" pitchFamily="34" charset="0"/>
              </a:rPr>
              <a:t>Liam Donaldson et al, BMJ Quality &amp; Safety, October </a:t>
            </a:r>
            <a:r>
              <a:rPr lang="en-GB" sz="1400" i="1" dirty="0" smtClean="0">
                <a:solidFill>
                  <a:srgbClr val="000000"/>
                </a:solidFill>
                <a:cs typeface="Arial" panose="020B0604020202020204" pitchFamily="34" charset="0"/>
              </a:rPr>
              <a:t>2013</a:t>
            </a:r>
            <a:endParaRPr lang="en-GB" sz="1500" i="1" dirty="0" smtClean="0">
              <a:solidFill>
                <a:srgbClr val="000000"/>
              </a:solidFill>
              <a:cs typeface="Arial" pitchFamily="34" charset="0"/>
            </a:endParaRPr>
          </a:p>
        </p:txBody>
      </p:sp>
      <p:graphicFrame>
        <p:nvGraphicFramePr>
          <p:cNvPr id="6" name="Chart 5"/>
          <p:cNvGraphicFramePr>
            <a:graphicFrameLocks/>
          </p:cNvGraphicFramePr>
          <p:nvPr>
            <p:extLst/>
          </p:nvPr>
        </p:nvGraphicFramePr>
        <p:xfrm>
          <a:off x="467544" y="1012988"/>
          <a:ext cx="8136904" cy="50803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03945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84400" y="216000"/>
            <a:ext cx="8639175" cy="719137"/>
          </a:xfrm>
        </p:spPr>
        <p:txBody>
          <a:bodyPr/>
          <a:lstStyle/>
          <a:p>
            <a:r>
              <a:rPr lang="en-US" dirty="0" smtClean="0"/>
              <a:t>Three main concern areas</a:t>
            </a:r>
            <a:endParaRPr lang="en-US" dirty="0"/>
          </a:p>
        </p:txBody>
      </p:sp>
      <p:sp>
        <p:nvSpPr>
          <p:cNvPr id="3075" name="Text Box 5"/>
          <p:cNvSpPr txBox="1">
            <a:spLocks noChangeArrowheads="1"/>
          </p:cNvSpPr>
          <p:nvPr/>
        </p:nvSpPr>
        <p:spPr bwMode="auto">
          <a:xfrm>
            <a:off x="250825" y="1196975"/>
            <a:ext cx="3987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fontAlgn="base">
              <a:spcBef>
                <a:spcPct val="50000"/>
              </a:spcBef>
              <a:spcAft>
                <a:spcPct val="0"/>
              </a:spcAft>
            </a:pPr>
            <a:r>
              <a:rPr lang="en-GB" sz="2000" b="1" dirty="0" smtClean="0">
                <a:solidFill>
                  <a:srgbClr val="000000"/>
                </a:solidFill>
                <a:cs typeface="Arial" charset="0"/>
              </a:rPr>
              <a:t>Behaviour</a:t>
            </a:r>
            <a:r>
              <a:rPr lang="en-GB" sz="2000" dirty="0" smtClean="0">
                <a:solidFill>
                  <a:srgbClr val="000000"/>
                </a:solidFill>
                <a:cs typeface="Arial" charset="0"/>
              </a:rPr>
              <a:t> </a:t>
            </a:r>
            <a:r>
              <a:rPr lang="en-GB" sz="2000" dirty="0">
                <a:solidFill>
                  <a:srgbClr val="000000"/>
                </a:solidFill>
                <a:cs typeface="Arial" charset="0"/>
              </a:rPr>
              <a:t>/ misconduct – 58%</a:t>
            </a:r>
          </a:p>
        </p:txBody>
      </p:sp>
      <p:sp>
        <p:nvSpPr>
          <p:cNvPr id="3076" name="Rectangle 6"/>
          <p:cNvSpPr>
            <a:spLocks noChangeArrowheads="1"/>
          </p:cNvSpPr>
          <p:nvPr/>
        </p:nvSpPr>
        <p:spPr bwMode="auto">
          <a:xfrm>
            <a:off x="5768181" y="1667599"/>
            <a:ext cx="32035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GB" sz="2000" b="1" dirty="0" smtClean="0">
                <a:solidFill>
                  <a:srgbClr val="000000"/>
                </a:solidFill>
                <a:cs typeface="Arial" pitchFamily="34" charset="0"/>
              </a:rPr>
              <a:t>Clinical </a:t>
            </a:r>
            <a:r>
              <a:rPr lang="en-GB" sz="2000" dirty="0">
                <a:solidFill>
                  <a:srgbClr val="000000"/>
                </a:solidFill>
                <a:cs typeface="Arial" pitchFamily="34" charset="0"/>
              </a:rPr>
              <a:t>concerns including </a:t>
            </a:r>
            <a:r>
              <a:rPr lang="en-GB" sz="2000" dirty="0" smtClean="0">
                <a:solidFill>
                  <a:srgbClr val="000000"/>
                </a:solidFill>
                <a:cs typeface="Arial" pitchFamily="34" charset="0"/>
              </a:rPr>
              <a:t>governance/ </a:t>
            </a:r>
            <a:r>
              <a:rPr lang="en-GB" sz="2000" dirty="0">
                <a:solidFill>
                  <a:srgbClr val="000000"/>
                </a:solidFill>
                <a:cs typeface="Arial" pitchFamily="34" charset="0"/>
              </a:rPr>
              <a:t>safety </a:t>
            </a:r>
            <a:r>
              <a:rPr lang="en-GB" sz="2000" dirty="0" smtClean="0">
                <a:solidFill>
                  <a:srgbClr val="000000"/>
                </a:solidFill>
                <a:cs typeface="Arial" pitchFamily="34" charset="0"/>
              </a:rPr>
              <a:t>58%</a:t>
            </a:r>
            <a:endParaRPr lang="en-GB" sz="2000" dirty="0">
              <a:solidFill>
                <a:srgbClr val="000000"/>
              </a:solidFill>
              <a:cs typeface="Arial" pitchFamily="34" charset="0"/>
            </a:endParaRPr>
          </a:p>
        </p:txBody>
      </p:sp>
      <p:sp>
        <p:nvSpPr>
          <p:cNvPr id="3077" name="Rectangle 7"/>
          <p:cNvSpPr>
            <a:spLocks noChangeArrowheads="1"/>
          </p:cNvSpPr>
          <p:nvPr/>
        </p:nvSpPr>
        <p:spPr bwMode="auto">
          <a:xfrm>
            <a:off x="569118" y="5679625"/>
            <a:ext cx="26781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GB" sz="2000" b="1" dirty="0" smtClean="0">
                <a:solidFill>
                  <a:srgbClr val="000000"/>
                </a:solidFill>
                <a:cs typeface="Arial" pitchFamily="34" charset="0"/>
              </a:rPr>
              <a:t>Health</a:t>
            </a:r>
            <a:r>
              <a:rPr lang="en-GB" sz="2000" dirty="0" smtClean="0">
                <a:solidFill>
                  <a:srgbClr val="000000"/>
                </a:solidFill>
                <a:cs typeface="Arial" pitchFamily="34" charset="0"/>
              </a:rPr>
              <a:t> </a:t>
            </a:r>
            <a:r>
              <a:rPr lang="en-GB" sz="2000" dirty="0">
                <a:solidFill>
                  <a:srgbClr val="000000"/>
                </a:solidFill>
                <a:cs typeface="Arial" pitchFamily="34" charset="0"/>
              </a:rPr>
              <a:t>concerns </a:t>
            </a:r>
            <a:r>
              <a:rPr lang="en-GB" sz="2000" dirty="0" smtClean="0">
                <a:solidFill>
                  <a:srgbClr val="000000"/>
                </a:solidFill>
                <a:cs typeface="Arial" pitchFamily="34" charset="0"/>
              </a:rPr>
              <a:t>21%</a:t>
            </a:r>
            <a:endParaRPr lang="en-GB" sz="2000" dirty="0">
              <a:solidFill>
                <a:srgbClr val="000000"/>
              </a:solidFill>
              <a:cs typeface="Arial" pitchFamily="34" charset="0"/>
            </a:endParaRPr>
          </a:p>
        </p:txBody>
      </p:sp>
      <p:sp>
        <p:nvSpPr>
          <p:cNvPr id="7" name="Oval 8"/>
          <p:cNvSpPr>
            <a:spLocks noChangeArrowheads="1"/>
          </p:cNvSpPr>
          <p:nvPr/>
        </p:nvSpPr>
        <p:spPr bwMode="auto">
          <a:xfrm>
            <a:off x="1259632" y="1647824"/>
            <a:ext cx="3539343" cy="3348000"/>
          </a:xfrm>
          <a:prstGeom prst="ellipse">
            <a:avLst/>
          </a:prstGeom>
          <a:solidFill>
            <a:srgbClr val="FF0000">
              <a:alpha val="50000"/>
            </a:srgbClr>
          </a:solidFill>
          <a:ln w="25400">
            <a:solidFill>
              <a:srgbClr val="FF0000"/>
            </a:solidFill>
            <a:round/>
            <a:headEnd/>
            <a:tailEnd/>
          </a:ln>
          <a:effectLst/>
          <a:scene3d>
            <a:camera prst="orthographicFront"/>
            <a:lightRig rig="balanced" dir="t"/>
          </a:scene3d>
          <a:sp3d extrusionH="76200" contourW="12700" prstMaterial="metal">
            <a:bevelT/>
            <a:extrusionClr>
              <a:srgbClr val="FF0000"/>
            </a:extrusionClr>
            <a:contourClr>
              <a:srgbClr val="FF0000"/>
            </a:contourClr>
          </a:sp3d>
        </p:spPr>
        <p:txBody>
          <a:bodyPr wrap="none" anchor="ctr"/>
          <a:lstStyle/>
          <a:p>
            <a:pPr fontAlgn="base">
              <a:spcBef>
                <a:spcPct val="0"/>
              </a:spcBef>
              <a:spcAft>
                <a:spcPct val="0"/>
              </a:spcAft>
              <a:defRPr/>
            </a:pPr>
            <a:endParaRPr lang="en-US" sz="2400" b="1" dirty="0">
              <a:solidFill>
                <a:srgbClr val="000000"/>
              </a:solidFill>
              <a:latin typeface="Times" pitchFamily="18" charset="0"/>
              <a:cs typeface="Arial" charset="0"/>
            </a:endParaRPr>
          </a:p>
        </p:txBody>
      </p:sp>
      <p:sp>
        <p:nvSpPr>
          <p:cNvPr id="8" name="Oval 9"/>
          <p:cNvSpPr>
            <a:spLocks noChangeArrowheads="1"/>
          </p:cNvSpPr>
          <p:nvPr/>
        </p:nvSpPr>
        <p:spPr bwMode="auto">
          <a:xfrm>
            <a:off x="2674938" y="2079625"/>
            <a:ext cx="3473002" cy="3600000"/>
          </a:xfrm>
          <a:prstGeom prst="ellipse">
            <a:avLst/>
          </a:prstGeom>
          <a:solidFill>
            <a:srgbClr val="0C6AB6">
              <a:alpha val="50000"/>
            </a:srgbClr>
          </a:solidFill>
          <a:ln w="25400">
            <a:solidFill>
              <a:srgbClr val="0C6AB6"/>
            </a:solidFill>
            <a:round/>
            <a:headEnd/>
            <a:tailEnd/>
          </a:ln>
          <a:effectLst/>
          <a:scene3d>
            <a:camera prst="orthographicFront"/>
            <a:lightRig rig="balanced" dir="t"/>
          </a:scene3d>
          <a:sp3d extrusionH="76200" contourW="12700" prstMaterial="metal">
            <a:bevelT/>
            <a:extrusionClr>
              <a:srgbClr val="0C6AB6"/>
            </a:extrusionClr>
            <a:contourClr>
              <a:srgbClr val="0C6AB6"/>
            </a:contourClr>
          </a:sp3d>
        </p:spPr>
        <p:txBody>
          <a:bodyPr wrap="none" anchor="ctr"/>
          <a:lstStyle/>
          <a:p>
            <a:pPr fontAlgn="base">
              <a:spcBef>
                <a:spcPct val="0"/>
              </a:spcBef>
              <a:spcAft>
                <a:spcPct val="0"/>
              </a:spcAft>
              <a:defRPr/>
            </a:pPr>
            <a:endParaRPr lang="en-US" sz="2400" b="1" dirty="0">
              <a:solidFill>
                <a:srgbClr val="000000"/>
              </a:solidFill>
              <a:latin typeface="Times" pitchFamily="18" charset="0"/>
              <a:cs typeface="Arial" charset="0"/>
            </a:endParaRPr>
          </a:p>
        </p:txBody>
      </p:sp>
      <p:sp>
        <p:nvSpPr>
          <p:cNvPr id="9" name="Oval 10"/>
          <p:cNvSpPr>
            <a:spLocks noChangeArrowheads="1"/>
          </p:cNvSpPr>
          <p:nvPr/>
        </p:nvSpPr>
        <p:spPr bwMode="auto">
          <a:xfrm>
            <a:off x="1954213" y="4221163"/>
            <a:ext cx="2447925" cy="1387475"/>
          </a:xfrm>
          <a:prstGeom prst="ellipse">
            <a:avLst/>
          </a:prstGeom>
          <a:solidFill>
            <a:srgbClr val="00B050">
              <a:alpha val="50000"/>
            </a:srgbClr>
          </a:solidFill>
          <a:ln w="25400">
            <a:solidFill>
              <a:srgbClr val="00B050"/>
            </a:solidFill>
            <a:round/>
            <a:headEnd/>
            <a:tailEnd/>
          </a:ln>
          <a:effectLst/>
          <a:scene3d>
            <a:camera prst="orthographicFront"/>
            <a:lightRig rig="balanced" dir="t"/>
          </a:scene3d>
          <a:sp3d extrusionH="76200" contourW="12700" prstMaterial="metal">
            <a:bevelT/>
            <a:extrusionClr>
              <a:srgbClr val="00B050"/>
            </a:extrusionClr>
            <a:contourClr>
              <a:srgbClr val="00B050"/>
            </a:contourClr>
          </a:sp3d>
        </p:spPr>
        <p:txBody>
          <a:bodyPr wrap="none" anchor="ctr"/>
          <a:lstStyle/>
          <a:p>
            <a:pPr fontAlgn="base">
              <a:spcBef>
                <a:spcPct val="0"/>
              </a:spcBef>
              <a:spcAft>
                <a:spcPct val="0"/>
              </a:spcAft>
              <a:defRPr/>
            </a:pPr>
            <a:endParaRPr lang="en-US" sz="2400" b="1" dirty="0">
              <a:solidFill>
                <a:srgbClr val="000000"/>
              </a:solidFill>
              <a:latin typeface="Times" pitchFamily="18" charset="0"/>
              <a:cs typeface="Arial" charset="0"/>
            </a:endParaRPr>
          </a:p>
        </p:txBody>
      </p:sp>
      <p:sp>
        <p:nvSpPr>
          <p:cNvPr id="3087" name="Text Box 11"/>
          <p:cNvSpPr txBox="1">
            <a:spLocks noChangeArrowheads="1"/>
          </p:cNvSpPr>
          <p:nvPr/>
        </p:nvSpPr>
        <p:spPr bwMode="auto">
          <a:xfrm>
            <a:off x="1908175" y="2636838"/>
            <a:ext cx="746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30%</a:t>
            </a:r>
            <a:endParaRPr lang="en-GB" sz="2000" b="1" dirty="0">
              <a:solidFill>
                <a:srgbClr val="333333"/>
              </a:solidFill>
              <a:cs typeface="Arial" charset="0"/>
            </a:endParaRPr>
          </a:p>
        </p:txBody>
      </p:sp>
      <p:sp>
        <p:nvSpPr>
          <p:cNvPr id="3088" name="Text Box 12"/>
          <p:cNvSpPr txBox="1">
            <a:spLocks noChangeArrowheads="1"/>
          </p:cNvSpPr>
          <p:nvPr/>
        </p:nvSpPr>
        <p:spPr bwMode="auto">
          <a:xfrm>
            <a:off x="3492500" y="3284538"/>
            <a:ext cx="746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a:solidFill>
                  <a:srgbClr val="333333"/>
                </a:solidFill>
                <a:cs typeface="Arial" charset="0"/>
              </a:rPr>
              <a:t>19%</a:t>
            </a:r>
          </a:p>
        </p:txBody>
      </p:sp>
      <p:sp>
        <p:nvSpPr>
          <p:cNvPr id="3089" name="Text Box 13"/>
          <p:cNvSpPr txBox="1">
            <a:spLocks noChangeArrowheads="1"/>
          </p:cNvSpPr>
          <p:nvPr/>
        </p:nvSpPr>
        <p:spPr bwMode="auto">
          <a:xfrm>
            <a:off x="5003800" y="3933825"/>
            <a:ext cx="7461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29%</a:t>
            </a:r>
            <a:endParaRPr lang="en-GB" sz="2000" b="1" dirty="0">
              <a:solidFill>
                <a:srgbClr val="333333"/>
              </a:solidFill>
              <a:cs typeface="Arial" charset="0"/>
            </a:endParaRPr>
          </a:p>
        </p:txBody>
      </p:sp>
      <p:sp>
        <p:nvSpPr>
          <p:cNvPr id="3090" name="Text Box 14"/>
          <p:cNvSpPr txBox="1">
            <a:spLocks noChangeArrowheads="1"/>
          </p:cNvSpPr>
          <p:nvPr/>
        </p:nvSpPr>
        <p:spPr bwMode="auto">
          <a:xfrm>
            <a:off x="2987675" y="4365625"/>
            <a:ext cx="601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5%</a:t>
            </a:r>
            <a:endParaRPr lang="en-GB" sz="2000" b="1" dirty="0">
              <a:solidFill>
                <a:srgbClr val="333333"/>
              </a:solidFill>
              <a:cs typeface="Arial" charset="0"/>
            </a:endParaRPr>
          </a:p>
        </p:txBody>
      </p:sp>
      <p:sp>
        <p:nvSpPr>
          <p:cNvPr id="3091" name="Text Box 15"/>
          <p:cNvSpPr txBox="1">
            <a:spLocks noChangeArrowheads="1"/>
          </p:cNvSpPr>
          <p:nvPr/>
        </p:nvSpPr>
        <p:spPr bwMode="auto">
          <a:xfrm>
            <a:off x="3467100" y="4960938"/>
            <a:ext cx="600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5%</a:t>
            </a:r>
            <a:endParaRPr lang="en-GB" sz="2000" b="1" dirty="0">
              <a:solidFill>
                <a:srgbClr val="333333"/>
              </a:solidFill>
              <a:cs typeface="Arial" charset="0"/>
            </a:endParaRPr>
          </a:p>
        </p:txBody>
      </p:sp>
      <p:sp>
        <p:nvSpPr>
          <p:cNvPr id="3092" name="Text Box 16"/>
          <p:cNvSpPr txBox="1">
            <a:spLocks noChangeArrowheads="1"/>
          </p:cNvSpPr>
          <p:nvPr/>
        </p:nvSpPr>
        <p:spPr bwMode="auto">
          <a:xfrm>
            <a:off x="2268538" y="4437063"/>
            <a:ext cx="600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4%</a:t>
            </a:r>
            <a:endParaRPr lang="en-GB" sz="2000" b="1" dirty="0">
              <a:solidFill>
                <a:srgbClr val="333333"/>
              </a:solidFill>
              <a:cs typeface="Arial" charset="0"/>
            </a:endParaRPr>
          </a:p>
        </p:txBody>
      </p:sp>
      <p:sp>
        <p:nvSpPr>
          <p:cNvPr id="3093" name="Text Box 17"/>
          <p:cNvSpPr txBox="1">
            <a:spLocks noChangeArrowheads="1"/>
          </p:cNvSpPr>
          <p:nvPr/>
        </p:nvSpPr>
        <p:spPr bwMode="auto">
          <a:xfrm>
            <a:off x="2411413" y="5013325"/>
            <a:ext cx="6016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50000"/>
              </a:spcBef>
              <a:spcAft>
                <a:spcPct val="0"/>
              </a:spcAft>
              <a:buClr>
                <a:srgbClr val="0072C6"/>
              </a:buClr>
              <a:buSzPct val="150000"/>
            </a:pPr>
            <a:r>
              <a:rPr lang="en-GB" sz="2000" b="1" dirty="0" smtClean="0">
                <a:solidFill>
                  <a:srgbClr val="333333"/>
                </a:solidFill>
                <a:cs typeface="Arial" charset="0"/>
              </a:rPr>
              <a:t>7%</a:t>
            </a:r>
            <a:endParaRPr lang="en-GB" sz="2000" b="1" dirty="0">
              <a:solidFill>
                <a:srgbClr val="333333"/>
              </a:solidFill>
              <a:cs typeface="Arial" charset="0"/>
            </a:endParaRPr>
          </a:p>
        </p:txBody>
      </p:sp>
      <p:sp>
        <p:nvSpPr>
          <p:cNvPr id="3094" name="Text Box 21"/>
          <p:cNvSpPr txBox="1">
            <a:spLocks noChangeArrowheads="1"/>
          </p:cNvSpPr>
          <p:nvPr/>
        </p:nvSpPr>
        <p:spPr bwMode="auto">
          <a:xfrm>
            <a:off x="284400" y="6308725"/>
            <a:ext cx="56759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fontAlgn="base" hangingPunct="1">
              <a:spcBef>
                <a:spcPct val="0"/>
              </a:spcBef>
              <a:spcAft>
                <a:spcPct val="0"/>
              </a:spcAft>
            </a:pPr>
            <a:r>
              <a:rPr lang="en-GB" sz="1600" i="1" dirty="0" smtClean="0">
                <a:solidFill>
                  <a:srgbClr val="000000"/>
                </a:solidFill>
                <a:cs typeface="Arial" charset="0"/>
              </a:rPr>
              <a:t>Base - 5634 </a:t>
            </a:r>
            <a:r>
              <a:rPr lang="en-GB" sz="1600" i="1" dirty="0">
                <a:solidFill>
                  <a:srgbClr val="000000"/>
                </a:solidFill>
                <a:cs typeface="Arial" charset="0"/>
              </a:rPr>
              <a:t>cases </a:t>
            </a:r>
            <a:r>
              <a:rPr lang="en-GB" sz="1600" i="1" dirty="0" smtClean="0">
                <a:solidFill>
                  <a:srgbClr val="000000"/>
                </a:solidFill>
                <a:cs typeface="Arial" charset="0"/>
              </a:rPr>
              <a:t>referred to NCAS </a:t>
            </a:r>
            <a:r>
              <a:rPr lang="en-GB" sz="1600" i="1" dirty="0">
                <a:solidFill>
                  <a:srgbClr val="000000"/>
                </a:solidFill>
                <a:cs typeface="Arial" charset="0"/>
              </a:rPr>
              <a:t>Dec 2007 – </a:t>
            </a:r>
            <a:r>
              <a:rPr lang="en-GB" sz="1600" i="1" dirty="0" smtClean="0">
                <a:solidFill>
                  <a:srgbClr val="000000"/>
                </a:solidFill>
                <a:cs typeface="Arial" charset="0"/>
              </a:rPr>
              <a:t>Sept 2013 </a:t>
            </a:r>
            <a:endParaRPr lang="en-GB" sz="1600" i="1" dirty="0">
              <a:solidFill>
                <a:srgbClr val="000000"/>
              </a:solidFill>
              <a:cs typeface="Arial" charset="0"/>
            </a:endParaRPr>
          </a:p>
        </p:txBody>
      </p:sp>
    </p:spTree>
    <p:extLst>
      <p:ext uri="{BB962C8B-B14F-4D97-AF65-F5344CB8AC3E}">
        <p14:creationId xmlns:p14="http://schemas.microsoft.com/office/powerpoint/2010/main" val="40578093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NHS CB Presentation (Screen 4x3)">
  <a:themeElements>
    <a:clrScheme name="NHS Commissioning Board">
      <a:dk1>
        <a:sysClr val="windowText" lastClr="000000"/>
      </a:dk1>
      <a:lt1>
        <a:sysClr val="window" lastClr="FFFFFF"/>
      </a:lt1>
      <a:dk2>
        <a:srgbClr val="003893"/>
      </a:dk2>
      <a:lt2>
        <a:srgbClr val="FFFFFF"/>
      </a:lt2>
      <a:accent1>
        <a:srgbClr val="00ADC6"/>
      </a:accent1>
      <a:accent2>
        <a:srgbClr val="003893"/>
      </a:accent2>
      <a:accent3>
        <a:srgbClr val="C0F7FF"/>
      </a:accent3>
      <a:accent4>
        <a:srgbClr val="B6D2FF"/>
      </a:accent4>
      <a:accent5>
        <a:srgbClr val="00AA9E"/>
      </a:accent5>
      <a:accent6>
        <a:srgbClr val="0091C9"/>
      </a:accent6>
      <a:hlink>
        <a:srgbClr val="000000"/>
      </a:hlink>
      <a:folHlink>
        <a:srgbClr val="000000"/>
      </a:folHlink>
    </a:clrScheme>
    <a:fontScheme name="NHS Commissioning Bo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sz="2400"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1_NCAS PowerPoint Template 2011">
  <a:themeElements>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casmstr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lnDef>
  </a:objectDefaults>
  <a:extraClrSchemeLst>
    <a:extraClrScheme>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casmstr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casmstr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casmstr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casmstr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casmstr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casmstr6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casmstr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casmstr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casmstr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casmstr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casmstr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owerPoint Template - NCAS 111005 FINAL">
  <a:themeElements>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casmstr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lnDef>
  </a:objectDefaults>
  <a:extraClrSchemeLst>
    <a:extraClrScheme>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casmstr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casmstr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casmstr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casmstr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casmstr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casmstr6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casmstr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casmstr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casmstr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casmstr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casmstr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NCAS PowerPoint Template 2011">
  <a:themeElements>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casmstr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cs typeface="Arial" charset="0"/>
          </a:defRPr>
        </a:defPPr>
      </a:lstStyle>
    </a:lnDef>
  </a:objectDefaults>
  <a:extraClrSchemeLst>
    <a:extraClrScheme>
      <a:clrScheme name="ncasmstr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casmstr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casmstr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casmstr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casmstr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casmstr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casmstr6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casmstr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casmstr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casmstr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casmstr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casmstr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ReviewDate xmlns="51367701-27c8-403e-a234-85855c5cd73e">2014-03-30T23:00:00+00:00</ReviewDate>
    <SubjectArea xmlns="51367701-27c8-403e-a234-85855c5cd73e"/>
    <FOIClass xmlns="51367701-27c8-403e-a234-85855c5cd73e"/>
    <Classification xmlns="51367701-27c8-403e-a234-85855c5cd73e">Template</Classification>
    <Directorate xmlns="51367701-27c8-403e-a234-85855c5cd73e">Patients and Information</Directorate>
    <Dept xmlns="51367701-27c8-403e-a234-85855c5cd73e">Marketing &amp; Communications</Dept>
    <NHSOutcomesFrameworkDomain xmlns="51367701-27c8-403e-a234-85855c5cd73e"/>
    <DocumentCategory xmlns="51367701-27c8-403e-a234-85855c5cd73e" xsi:nil="true"/>
    <TaxCatchAll xmlns="51367701-27c8-403e-a234-85855c5cd73e">
      <Value>80</Value>
      <Value>93</Value>
      <Value>56</Value>
    </TaxCatchAll>
    <SecurityClassification xmlns="51367701-27c8-403e-a234-85855c5cd73e" xsi:nil="true"/>
    <Readership_x002f_Audience xmlns="51367701-27c8-403e-a234-85855c5cd73e">All Staff</Readership_x002f_Audience>
    <TaxKeywordTaxHTField xmlns="51367701-27c8-403e-a234-85855c5cd73e">
      <Terms xmlns="http://schemas.microsoft.com/office/infopath/2007/PartnerControls">
        <TermInfo xmlns="http://schemas.microsoft.com/office/infopath/2007/PartnerControls">
          <TermName xmlns="http://schemas.microsoft.com/office/infopath/2007/PartnerControls">PowerPoint</TermName>
          <TermId xmlns="http://schemas.microsoft.com/office/infopath/2007/PartnerControls">3df4bc7f-4ebe-4641-bc00-552809eb42a7</TermId>
        </TermInfo>
        <TermInfo xmlns="http://schemas.microsoft.com/office/infopath/2007/PartnerControls">
          <TermName xmlns="http://schemas.microsoft.com/office/infopath/2007/PartnerControls">Branding</TermName>
          <TermId xmlns="http://schemas.microsoft.com/office/infopath/2007/PartnerControls">726f1f0f-f722-4cec-bc82-1ef3473078ee</TermId>
        </TermInfo>
        <TermInfo xmlns="http://schemas.microsoft.com/office/infopath/2007/PartnerControls">
          <TermName xmlns="http://schemas.microsoft.com/office/infopath/2007/PartnerControls">Template</TermName>
          <TermId xmlns="http://schemas.microsoft.com/office/infopath/2007/PartnerControls">4c34a697-0693-448a-8a62-34ca4d28d823</TermId>
        </TermInfo>
      </Terms>
    </TaxKeywordTaxHTField>
    <DocumentStatus xmlns="51367701-27c8-403e-a234-85855c5cd73e">Final</DocumentStatus>
    <DocumentVersion xmlns="51367701-27c8-403e-a234-85855c5cd73e">0.1</DocumentVersion>
    <DocumentAuthor xmlns="51367701-27c8-403e-a234-85855c5cd73e">
      <UserInfo>
        <DisplayName>Shelley Sullivan</DisplayName>
        <AccountId>1090</AccountId>
        <AccountType/>
      </UserInfo>
    </DocumentAuthor>
    <_dlc_DocId xmlns="51367701-27c8-403e-a234-85855c5cd73e">K57F673QWXRZ-13-5</_dlc_DocId>
    <_dlc_DocIdUrl xmlns="51367701-27c8-403e-a234-85855c5cd73e">
      <Url>https://nhsengland.sharepoint.com/Documents/_layouts/15/DocIdRedir.aspx?ID=K57F673QWXRZ-13-5</Url>
      <Description>K57F673QWXRZ-13-5</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Standard Document" ma:contentTypeID="0x0101009D2CD717CE7D2F4286D7A03A531D5A9C02005E6287986EED8E4795B5932EAD125CC6" ma:contentTypeVersion="31" ma:contentTypeDescription="Content Type for all the documents with a classification attached" ma:contentTypeScope="" ma:versionID="a4cad153a8674ec69f3cfa41c8673a85">
  <xsd:schema xmlns:xsd="http://www.w3.org/2001/XMLSchema" xmlns:xs="http://www.w3.org/2001/XMLSchema" xmlns:p="http://schemas.microsoft.com/office/2006/metadata/properties" xmlns:ns2="51367701-27c8-403e-a234-85855c5cd73e" targetNamespace="http://schemas.microsoft.com/office/2006/metadata/properties" ma:root="true" ma:fieldsID="334f839b2bca2c1f190df9c166f957b2" ns2:_="">
    <xsd:import namespace="51367701-27c8-403e-a234-85855c5cd73e"/>
    <xsd:element name="properties">
      <xsd:complexType>
        <xsd:sequence>
          <xsd:element name="documentManagement">
            <xsd:complexType>
              <xsd:all>
                <xsd:element ref="ns2:DocumentAuthor"/>
                <xsd:element ref="ns2:Classification" minOccurs="0"/>
                <xsd:element ref="ns2:DocumentCategory" minOccurs="0"/>
                <xsd:element ref="ns2:ReviewDate" minOccurs="0"/>
                <xsd:element ref="ns2:DocumentStatus"/>
                <xsd:element ref="ns2:DocumentVersion"/>
                <xsd:element ref="ns2:Directorate" minOccurs="0"/>
                <xsd:element ref="ns2:Dept" minOccurs="0"/>
                <xsd:element ref="ns2:SecurityClassification" minOccurs="0"/>
                <xsd:element ref="ns2:FOIClass" minOccurs="0"/>
                <xsd:element ref="ns2:Readership_x002f_Audience" minOccurs="0"/>
                <xsd:element ref="ns2:SubjectArea" minOccurs="0"/>
                <xsd:element ref="ns2:NHSOutcomesFrameworkDomain" minOccurs="0"/>
                <xsd:element ref="ns2:TaxKeywordTaxHTField" minOccurs="0"/>
                <xsd:element ref="ns2:TaxCatchAll" minOccurs="0"/>
                <xsd:element ref="ns2:TaxCatchAllLabel"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DocumentAuthor" ma:index="1" ma:displayName="Document Author" ma:list="UserInfo" ma:SharePointGroup="0" ma:internalName="DocumentAuth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Classification" ma:index="2" nillable="true" ma:displayName="Classification" ma:description="Classification of the document type" ma:format="Dropdown" ma:internalName="Classification">
      <xsd:simpleType>
        <xsd:restriction base="dms:Choice">
          <xsd:enumeration value="Guidance"/>
          <xsd:enumeration value="Statutory guidance"/>
          <xsd:enumeration value="Standard operating procedure"/>
          <xsd:enumeration value="Case study"/>
          <xsd:enumeration value="Report"/>
          <xsd:enumeration value="Template"/>
          <xsd:enumeration value="Form"/>
          <xsd:enumeration value="Audio / podcast"/>
          <xsd:enumeration value="Video / webcaste event"/>
          <xsd:enumeration value="Webinar"/>
          <xsd:enumeration value="Leaflet"/>
          <xsd:enumeration value="Toolkit"/>
          <xsd:enumeration value="Presentation"/>
          <xsd:enumeration value="Board paper"/>
          <xsd:enumeration value="Minutes"/>
          <xsd:enumeration value="Strategy"/>
          <xsd:enumeration value="Letter"/>
          <xsd:enumeration value="FAQs"/>
          <xsd:enumeration value="Lists / directory"/>
          <xsd:enumeration value="Leaflet"/>
          <xsd:enumeration value="Bulletin / newsletter"/>
        </xsd:restriction>
      </xsd:simpleType>
    </xsd:element>
    <xsd:element name="DocumentCategory" ma:index="5" nillable="true" ma:displayName="Document Category" ma:description="Types of documents available in the organisation" ma:format="Dropdown" ma:internalName="DocumentCategory">
      <xsd:simpleType>
        <xsd:restriction base="dms:Choice">
          <xsd:enumeration value="Report"/>
          <xsd:enumeration value="Protocol"/>
          <xsd:enumeration value="Plan"/>
          <xsd:enumeration value="Strategy"/>
          <xsd:enumeration value="Minutes"/>
          <xsd:enumeration value="Contract"/>
          <xsd:enumeration value="Budget"/>
          <xsd:enumeration value="Project"/>
        </xsd:restriction>
      </xsd:simpleType>
    </xsd:element>
    <xsd:element name="ReviewDate" ma:index="6" nillable="true" ma:displayName="Review Date" ma:format="DateOnly" ma:internalName="ReviewDate">
      <xsd:simpleType>
        <xsd:restriction base="dms:DateTime"/>
      </xsd:simpleType>
    </xsd:element>
    <xsd:element name="DocumentStatus" ma:index="7" ma:displayName="Document Status" ma:default="Pre-draft" ma:description="Status of Document e.g. Draft, Reviewed, Scheduled, Published, Final, Expired and Archived" ma:format="Dropdown" ma:internalName="DocumentStatus" ma:readOnly="false">
      <xsd:simpleType>
        <xsd:restriction base="dms:Choice">
          <xsd:enumeration value="Pre-draft"/>
          <xsd:enumeration value="Draft"/>
          <xsd:enumeration value="Reviewed"/>
          <xsd:enumeration value="Scheduled"/>
          <xsd:enumeration value="Published"/>
          <xsd:enumeration value="Final"/>
          <xsd:enumeration value="Expired"/>
          <xsd:enumeration value="Archived"/>
        </xsd:restriction>
      </xsd:simpleType>
    </xsd:element>
    <xsd:element name="DocumentVersion" ma:index="8" ma:displayName="Document Version" ma:default="0.1" ma:description="Version number of the current document" ma:internalName="DocumentVersion" ma:percentage="FALSE">
      <xsd:simpleType>
        <xsd:restriction base="dms:Number"/>
      </xsd:simpleType>
    </xsd:element>
    <xsd:element name="Directorate" ma:index="9" nillable="true" ma:displayName="Directorate" ma:description="List of all NHS England Directorates" ma:format="Dropdown" ma:internalName="Directorate" ma:readOnly="false">
      <xsd:simpleType>
        <xsd:restriction base="dms:Choice">
          <xsd:enumeration value="Policy"/>
          <xsd:enumeration value="Transformation &amp; Corporate Operations"/>
          <xsd:enumeration value="Patients and Information"/>
          <xsd:enumeration value="Operations"/>
          <xsd:enumeration value="Nursing"/>
          <xsd:enumeration value="Medical"/>
          <xsd:enumeration value="Human Resources"/>
          <xsd:enumeration value="Finance"/>
          <xsd:enumeration value="Commissioning Development"/>
          <xsd:enumeration value="CCG Submitted"/>
          <xsd:enumeration value="CSU Submitted"/>
          <xsd:enumeration value="None NHS England"/>
        </xsd:restriction>
      </xsd:simpleType>
    </xsd:element>
    <xsd:element name="Dept" ma:index="10" nillable="true" ma:displayName="Department/Team" ma:description="Select the originating directorate or department" ma:format="Dropdown" ma:internalName="Dept">
      <xsd:simpleType>
        <xsd:restriction base="dms:Choice">
          <xsd:enumeration value="Clinical Governance Support Unit"/>
          <xsd:enumeration value="Marketing &amp; Communications"/>
          <xsd:enumeration value="Education &amp; Training"/>
          <xsd:enumeration value="Estates"/>
          <xsd:enumeration value="Executive"/>
          <xsd:enumeration value="Facilities"/>
          <xsd:enumeration value="Finance"/>
          <xsd:enumeration value="Health &amp; Safety"/>
          <xsd:enumeration value="Health Records"/>
          <xsd:enumeration value="Human Resources"/>
          <xsd:enumeration value="IM&amp;T"/>
          <xsd:enumeration value="Procurement"/>
          <xsd:enumeration value="Security"/>
        </xsd:restriction>
      </xsd:simpleType>
    </xsd:element>
    <xsd:element name="SecurityClassification" ma:index="12" nillable="true" ma:displayName="Security Classification" ma:internalName="SecurityClassification">
      <xsd:simpleType>
        <xsd:restriction base="dms:Text">
          <xsd:maxLength value="255"/>
        </xsd:restriction>
      </xsd:simpleType>
    </xsd:element>
    <xsd:element name="FOIClass" ma:index="13" nillable="true" ma:displayName="FOI Class" ma:description="List of the seven FOI Classes" ma:internalName="FOIClass">
      <xsd:complexType>
        <xsd:complexContent>
          <xsd:extension base="dms:MultiChoice">
            <xsd:sequence>
              <xsd:element name="Value" maxOccurs="unbounded" minOccurs="0" nillable="true">
                <xsd:simpleType>
                  <xsd:restriction base="dms:Choice">
                    <xsd:enumeration value="Who we are and what we do"/>
                    <xsd:enumeration value="What we spend and how we spend it"/>
                    <xsd:enumeration value="What our priorities are and how we are doing"/>
                    <xsd:enumeration value="How we make decisions"/>
                    <xsd:enumeration value="Our policies and procedures"/>
                    <xsd:enumeration value="Lists and registers"/>
                    <xsd:enumeration value="The services we offer"/>
                    <xsd:enumeration value="No"/>
                    <xsd:enumeration value="Yes TBC"/>
                  </xsd:restriction>
                </xsd:simpleType>
              </xsd:element>
            </xsd:sequence>
          </xsd:extension>
        </xsd:complexContent>
      </xsd:complexType>
    </xsd:element>
    <xsd:element name="Readership_x002f_Audience" ma:index="14" nillable="true" ma:displayName="Suggested Readership/Audience" ma:default="All Staff" ma:description="Intended audience for the document" ma:format="Dropdown" ma:internalName="Readership_x002F_Audience" ma:readOnly="false">
      <xsd:simpleType>
        <xsd:restriction base="dms:Choice">
          <xsd:enumeration value="All Staff"/>
          <xsd:enumeration value="Consultants and Doctors"/>
          <xsd:enumeration value="Clinical staff"/>
          <xsd:enumeration value="Nursing staff"/>
          <xsd:enumeration value="Support staff"/>
          <xsd:enumeration value="External"/>
          <xsd:enumeration value="CCG Clinical Leaders"/>
          <xsd:enumeration value="CCG Chief Officers"/>
          <xsd:enumeration value="Other CCG members/staff"/>
          <xsd:enumeration value="CSU Managing Directors"/>
          <xsd:enumeration value="Care Trust CEs"/>
          <xsd:enumeration value="Foundation Trust CEs"/>
          <xsd:enumeration value="Medical Directors"/>
          <xsd:enumeration value="Directors of PH"/>
          <xsd:enumeration value="Directors of Nursing"/>
          <xsd:enumeration value="Local Authority CEs"/>
          <xsd:enumeration value="Directors of Adult social services"/>
          <xsd:enumeration value="Clinical reference groups"/>
          <xsd:enumeration value="Patients/public"/>
          <xsd:enumeration value="GPs"/>
          <xsd:enumeration value="Dentists"/>
          <xsd:enumeration value="Optometrists"/>
          <xsd:enumeration value="Nurses"/>
          <xsd:enumeration value="Allied health professionals"/>
          <xsd:enumeration value="NHS Trust Board Chairs"/>
          <xsd:enumeration value="NHS England Area Directors"/>
          <xsd:enumeration value="NHS England Regional Directors"/>
          <xsd:enumeration value="NHS Trust CEs"/>
          <xsd:enumeration value="All NHS England Employees"/>
          <xsd:enumeration value="Other"/>
        </xsd:restriction>
      </xsd:simpleType>
    </xsd:element>
    <xsd:element name="SubjectArea" ma:index="15" nillable="true" ma:displayName="Subject Area" ma:description="Which subjct area is the document relevant to" ma:internalName="SubjectArea">
      <xsd:complexType>
        <xsd:complexContent>
          <xsd:extension base="dms:MultiChoice">
            <xsd:sequence>
              <xsd:element name="Value" maxOccurs="unbounded" minOccurs="0" nillable="true">
                <xsd:simpleType>
                  <xsd:restriction base="dms:Choice">
                    <xsd:enumeration value="Developing CCGs"/>
                    <xsd:enumeration value="Leadership"/>
                    <xsd:enumeration value="Clinical Leadership"/>
                    <xsd:enumeration value="Specialised Commissioning"/>
                    <xsd:enumeration value="Primary Care Commissioning"/>
                    <xsd:enumeration value="Health and Justice Commissioning"/>
                    <xsd:enumeration value="Armed Forces and their Families Commissioning"/>
                    <xsd:enumeration value="Public Health Commissioning"/>
                    <xsd:enumeration value="Finance"/>
                    <xsd:enumeration value="Pricing and incentives"/>
                    <xsd:enumeration value="Choice, competition and procurement"/>
                    <xsd:enumeration value="Technology"/>
                    <xsd:enumeration value="Innovation"/>
                    <xsd:enumeration value="Information and Data"/>
                    <xsd:enumeration value="Public and patient involvement"/>
                    <xsd:enumeration value="Medicines and prescribing"/>
                    <xsd:enumeration value="Quality Improvement"/>
                    <xsd:enumeration value="Patient Safety"/>
                    <xsd:enumeration value="Screening and immunisation"/>
                    <xsd:enumeration value="Long term conditions"/>
                    <xsd:enumeration value="Maternity, children and young people"/>
                    <xsd:enumeration value="Integrated care"/>
                    <xsd:enumeration value="Emergency and Unplanned care"/>
                    <xsd:enumeration value="End Of Life care"/>
                    <xsd:enumeration value="Older People"/>
                    <xsd:enumeration value="Mental health"/>
                    <xsd:enumeration value="Planned care"/>
                    <xsd:enumeration value="Health inequalities"/>
                    <xsd:enumeration value="Governance / governance structures"/>
                    <xsd:enumeration value="Organisational development"/>
                  </xsd:restriction>
                </xsd:simpleType>
              </xsd:element>
            </xsd:sequence>
          </xsd:extension>
        </xsd:complexContent>
      </xsd:complexType>
    </xsd:element>
    <xsd:element name="NHSOutcomesFrameworkDomain" ma:index="16" nillable="true" ma:displayName="NHS Outcomes Framework Domain" ma:description="Which outcomes framework does the document relate to" ma:internalName="NHSOutcomesFrameworkDomain">
      <xsd:complexType>
        <xsd:complexContent>
          <xsd:extension base="dms:MultiChoice">
            <xsd:sequence>
              <xsd:element name="Value" maxOccurs="unbounded" minOccurs="0" nillable="true">
                <xsd:simpleType>
                  <xsd:restriction base="dms:Choice">
                    <xsd:enumeration value="1. Preventing people from dying prematurely"/>
                    <xsd:enumeration value="2. Enhancing quality of life for people with long term conditions"/>
                    <xsd:enumeration value="3. Helping people to recover from episodes of ill health or injury"/>
                    <xsd:enumeration value="4. Ensuring that people have a positive experience of care"/>
                    <xsd:enumeration value="5. Treating and caring for people in a safe environment and protecting them from avoidable harm"/>
                  </xsd:restriction>
                </xsd:simpleType>
              </xsd:element>
            </xsd:sequence>
          </xsd:extension>
        </xsd:complexContent>
      </xsd:complexType>
    </xsd:element>
    <xsd:element name="TaxKeywordTaxHTField" ma:index="19" ma:taxonomy="true" ma:internalName="TaxKeywordTaxHTField" ma:taxonomyFieldName="TaxKeyword" ma:displayName="Enterprise Keywords" ma:readOnly="false" ma:fieldId="{23f27201-bee3-471e-b2e7-b64fd8b7ca38}" ma:taxonomyMulti="true" ma:sspId="443b0bdb-28a8-4814-9fb9-624c17c095fc" ma:termSetId="00000000-0000-0000-0000-000000000000" ma:anchorId="00000000-0000-0000-0000-000000000000" ma:open="true" ma:isKeyword="true">
      <xsd:complexType>
        <xsd:sequence>
          <xsd:element ref="pc:Terms" minOccurs="0" maxOccurs="1"/>
        </xsd:sequence>
      </xsd:complexType>
    </xsd:element>
    <xsd:element name="TaxCatchAll" ma:index="20" nillable="true" ma:displayName="Taxonomy Catch All Column" ma:hidden="true" ma:list="{0e57bc44-36d8-4ce3-968d-20dac5a927c3}" ma:internalName="TaxCatchAll" ma:showField="CatchAllData"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Taxonomy Catch All Column1" ma:hidden="true" ma:list="{0e57bc44-36d8-4ce3-968d-20dac5a927c3}" ma:internalName="TaxCatchAllLabel" ma:readOnly="true" ma:showField="CatchAllDataLabel"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3" ma:displayName="Title"/>
        <xsd:element ref="dc:subject" minOccurs="0" maxOccurs="1" ma:index="4"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A1D6CED-A408-4251-8309-A256E6D50297}">
  <ds:schemaRefs>
    <ds:schemaRef ds:uri="http://purl.org/dc/terms/"/>
    <ds:schemaRef ds:uri="http://schemas.microsoft.com/office/2006/documentManagement/types"/>
    <ds:schemaRef ds:uri="51367701-27c8-403e-a234-85855c5cd73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58DA7B1-069D-49F2-8BEB-25E2CE4B3253}">
  <ds:schemaRefs>
    <ds:schemaRef ds:uri="http://schemas.microsoft.com/sharepoint/v3/contenttype/forms"/>
  </ds:schemaRefs>
</ds:datastoreItem>
</file>

<file path=customXml/itemProps3.xml><?xml version="1.0" encoding="utf-8"?>
<ds:datastoreItem xmlns:ds="http://schemas.openxmlformats.org/officeDocument/2006/customXml" ds:itemID="{D34549CA-E14F-4081-BEAB-D22D8AAAD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113F37A-D04E-49AB-B6CF-CDFCD7D4D6E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265</TotalTime>
  <Words>1556</Words>
  <Application>Microsoft Office PowerPoint</Application>
  <PresentationFormat>On-screen Show (4:3)</PresentationFormat>
  <Paragraphs>215</Paragraphs>
  <Slides>23</Slides>
  <Notes>9</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23</vt:i4>
      </vt:variant>
    </vt:vector>
  </HeadingPairs>
  <TitlesOfParts>
    <vt:vector size="32" baseType="lpstr">
      <vt:lpstr>ＭＳ Ｐゴシック</vt:lpstr>
      <vt:lpstr>Arial</vt:lpstr>
      <vt:lpstr>Calibri</vt:lpstr>
      <vt:lpstr>Times</vt:lpstr>
      <vt:lpstr>Wingdings</vt:lpstr>
      <vt:lpstr>NHS CB Presentation (Screen 4x3)</vt:lpstr>
      <vt:lpstr>1_NCAS PowerPoint Template 2011</vt:lpstr>
      <vt:lpstr>PowerPoint Template - NCAS 111005 FINAL</vt:lpstr>
      <vt:lpstr>4_NCAS PowerPoint Template 2011</vt:lpstr>
      <vt:lpstr>Responding to concerns</vt:lpstr>
      <vt:lpstr>   Responding to concerns - fair, consistent and effective  The work and role of the National Clinical Assessment Service </vt:lpstr>
      <vt:lpstr>Our services</vt:lpstr>
      <vt:lpstr>NCAS’ Core services seek to ask you…</vt:lpstr>
      <vt:lpstr>Immediate changes to NCAS’ work and ways of working</vt:lpstr>
      <vt:lpstr>Where are our referrals are from</vt:lpstr>
      <vt:lpstr>NCAS Action Plan Outcomes 2008-2013</vt:lpstr>
      <vt:lpstr>Relative risk of referral by specialty, doctors, 2004-2012</vt:lpstr>
      <vt:lpstr>Three main concern areas</vt:lpstr>
      <vt:lpstr>How does NCAS categorise concerns?</vt:lpstr>
      <vt:lpstr>Overview of demographic differences</vt:lpstr>
      <vt:lpstr>Contact NCAS</vt:lpstr>
      <vt:lpstr>Responding to concerns</vt:lpstr>
      <vt:lpstr>RtC RO policy</vt:lpstr>
      <vt:lpstr>CI/CM training</vt:lpstr>
      <vt:lpstr>Consistent terminology</vt:lpstr>
      <vt:lpstr>Professional Support Unit infrastructure</vt:lpstr>
      <vt:lpstr>Central support with local delivery</vt:lpstr>
      <vt:lpstr>Benefits</vt:lpstr>
      <vt:lpstr>NHS England as a designated body</vt:lpstr>
      <vt:lpstr>National RtC stakeholder group</vt:lpstr>
      <vt:lpstr>Consistent, fair and effective</vt:lpstr>
      <vt:lpstr>Issues for discussion </vt:lpstr>
    </vt:vector>
  </TitlesOfParts>
  <Company>DH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presentation template 3</dc:title>
  <dc:creator>Claire McGinley</dc:creator>
  <cp:keywords>Template; Branding; PowerPoint</cp:keywords>
  <cp:lastModifiedBy>Lucy Warner</cp:lastModifiedBy>
  <cp:revision>19</cp:revision>
  <cp:lastPrinted>2011-10-28T14:05:39Z</cp:lastPrinted>
  <dcterms:created xsi:type="dcterms:W3CDTF">2011-12-06T15:33:50Z</dcterms:created>
  <dcterms:modified xsi:type="dcterms:W3CDTF">2014-06-03T20:20:35Z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0x0101009D2CD717CE7D2F4286D7A03A531D5A9C02005E6287986EED8E4795B5932EAD125CC6</vt:lpwstr>
  </property>
  <property fmtid="{D5CDD505-2E9C-101B-9397-08002B2CF9AE}" pid="3" name="TaxKeyword">
    <vt:lpwstr>80;#PowerPoint|3df4bc7f-4ebe-4641-bc00-552809eb42a7;#93;#Branding|726f1f0f-f722-4cec-bc82-1ef3473078ee;#56;#Template|4c34a697-0693-448a-8a62-34ca4d28d823</vt:lpwstr>
  </property>
  <property fmtid="{D5CDD505-2E9C-101B-9397-08002B2CF9AE}" pid="4" name="_dlc_DocIdItemGuid">
    <vt:lpwstr>78673206-3a13-4c0c-b356-59e387553596</vt:lpwstr>
  </property>
</Properties>
</file>