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87" r:id="rId3"/>
    <p:sldId id="288" r:id="rId4"/>
    <p:sldId id="289" r:id="rId5"/>
    <p:sldId id="291" r:id="rId6"/>
    <p:sldId id="292" r:id="rId7"/>
    <p:sldId id="293" r:id="rId8"/>
    <p:sldId id="294" r:id="rId9"/>
    <p:sldId id="295" r:id="rId10"/>
    <p:sldId id="299" r:id="rId11"/>
    <p:sldId id="302" r:id="rId12"/>
    <p:sldId id="303" r:id="rId13"/>
    <p:sldId id="305" r:id="rId14"/>
    <p:sldId id="306" r:id="rId15"/>
    <p:sldId id="307" r:id="rId16"/>
    <p:sldId id="304" r:id="rId17"/>
    <p:sldId id="308" r:id="rId18"/>
    <p:sldId id="309" r:id="rId19"/>
    <p:sldId id="31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16" autoAdjust="0"/>
    <p:restoredTop sz="97158" autoAdjust="0"/>
  </p:normalViewPr>
  <p:slideViewPr>
    <p:cSldViewPr snapToGrid="0" snapToObjects="1" showGuides="1">
      <p:cViewPr varScale="1">
        <p:scale>
          <a:sx n="89" d="100"/>
          <a:sy n="89" d="100"/>
        </p:scale>
        <p:origin x="-1254" y="-108"/>
      </p:cViewPr>
      <p:guideLst>
        <p:guide orient="horz" pos="2160"/>
        <p:guide orient="horz" pos="232"/>
        <p:guide orient="horz" pos="4088"/>
        <p:guide pos="4637"/>
        <p:guide pos="226"/>
        <p:guide pos="5534"/>
        <p:guide pos="4706"/>
      </p:guideLst>
    </p:cSldViewPr>
  </p:slideViewPr>
  <p:outlineViewPr>
    <p:cViewPr>
      <p:scale>
        <a:sx n="33" d="100"/>
        <a:sy n="33" d="100"/>
      </p:scale>
      <p:origin x="0" y="4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B31CC-ACDF-4992-8942-2399B4124EF8}" type="datetimeFigureOut">
              <a:rPr lang="en-GB" smtClean="0"/>
              <a:pPr/>
              <a:t>30/05/2014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B49BE-1BCC-4EBA-A172-DFC96FF8EAF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129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4" y="8685214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7EF086-341D-4829-A86B-FFD67B531ACA}" type="slidenum">
              <a:rPr lang="en-US" sz="1200">
                <a:latin typeface="Calibri" pitchFamily="34" charset="0"/>
              </a:rPr>
              <a:pPr algn="r" eaLnBrk="1" hangingPunct="1"/>
              <a:t>2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4" y="8685214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7EF086-341D-4829-A86B-FFD67B531ACA}" type="slidenum">
              <a:rPr lang="en-US" sz="1200">
                <a:latin typeface="Calibri" pitchFamily="34" charset="0"/>
              </a:rPr>
              <a:pPr algn="r" eaLnBrk="1" hangingPunct="1"/>
              <a:t>3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4" y="8685214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7EF086-341D-4829-A86B-FFD67B531ACA}" type="slidenum">
              <a:rPr lang="en-US" sz="1200">
                <a:latin typeface="Calibri" pitchFamily="34" charset="0"/>
              </a:rPr>
              <a:pPr algn="r" eaLnBrk="1" hangingPunct="1"/>
              <a:t>4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4" y="8685214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7EF086-341D-4829-A86B-FFD67B531ACA}" type="slidenum">
              <a:rPr lang="en-US" sz="1200">
                <a:latin typeface="Calibri" pitchFamily="34" charset="0"/>
              </a:rPr>
              <a:pPr algn="r" eaLnBrk="1" hangingPunct="1"/>
              <a:t>6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4" y="8685214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7EF086-341D-4829-A86B-FFD67B531ACA}" type="slidenum">
              <a:rPr lang="en-US" sz="1200">
                <a:latin typeface="Calibri" pitchFamily="34" charset="0"/>
              </a:rPr>
              <a:pPr algn="r" eaLnBrk="1" hangingPunct="1"/>
              <a:t>8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84614" y="8685214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7EF086-341D-4829-A86B-FFD67B531ACA}" type="slidenum">
              <a:rPr lang="en-US" sz="1200">
                <a:latin typeface="Calibri" pitchFamily="34" charset="0"/>
              </a:rPr>
              <a:pPr algn="r" eaLnBrk="1" hangingPunct="1"/>
              <a:t>9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J:\NHS CB\Communication\Branding\Templates\Template photos\Elderly lady in chair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48375" y="4902100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:\NHS CB\Communication\Branding\Templates\Template photos\Patient in bed.JPG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" b="-3"/>
          <a:stretch/>
        </p:blipFill>
        <p:spPr bwMode="auto">
          <a:xfrm>
            <a:off x="7481615" y="3194730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J:\NHS CB\Communication\Branding\Templates\Template photos\3 elderly ladies.JPG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03576" y="3198049"/>
            <a:ext cx="2736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95615" y="6678000"/>
            <a:ext cx="900000" cy="180000"/>
          </a:xfrm>
        </p:spPr>
        <p:txBody>
          <a:bodyPr/>
          <a:lstStyle/>
          <a:p>
            <a:fld id="{59CA2686-856A-4D61-932F-087427C3A7B6}" type="datetime1">
              <a:rPr lang="en-GB" noProof="0" smtClean="0"/>
              <a:pPr/>
              <a:t>30/05/2014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199" y="6678000"/>
            <a:ext cx="7240415" cy="1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7600" y="6678000"/>
            <a:ext cx="301175" cy="1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775" y="1494000"/>
            <a:ext cx="5580000" cy="1587600"/>
          </a:xfrm>
        </p:spPr>
        <p:txBody>
          <a:bodyPr lIns="108000" tIns="72000"/>
          <a:lstStyle>
            <a:lvl1pPr>
              <a:lnSpc>
                <a:spcPts val="4800"/>
              </a:lnSpc>
              <a:defRPr sz="4000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775" y="2160000"/>
            <a:ext cx="5580000" cy="921600"/>
          </a:xfrm>
          <a:noFill/>
        </p:spPr>
        <p:txBody>
          <a:bodyPr lIns="108000"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Rectangle 6"/>
          <p:cNvSpPr/>
          <p:nvPr userDrawn="1"/>
        </p:nvSpPr>
        <p:spPr>
          <a:xfrm>
            <a:off x="7470775" y="1494000"/>
            <a:ext cx="13140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n>
                <a:noFill/>
              </a:ln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048375" y="3198049"/>
            <a:ext cx="1314000" cy="15894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n>
                <a:noFill/>
              </a:ln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203575" y="4902100"/>
            <a:ext cx="1314000" cy="158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n>
                <a:noFill/>
              </a:ln>
            </a:endParaRPr>
          </a:p>
        </p:txBody>
      </p:sp>
      <p:pic>
        <p:nvPicPr>
          <p:cNvPr id="16" name="Picture 15" descr="NHS_Constitution_RGB.gif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5919" y="5427700"/>
            <a:ext cx="1106952" cy="1062000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>
          <a:xfrm>
            <a:off x="358775" y="4902100"/>
            <a:ext cx="27364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6019201"/>
            <a:ext cx="2736850" cy="470500"/>
          </a:xfrm>
        </p:spPr>
        <p:txBody>
          <a:bodyPr lIns="108000"/>
          <a:lstStyle>
            <a:lvl1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2pPr>
            <a:lvl3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3pPr>
            <a:lvl4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4pPr>
            <a:lvl5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add organisation / date</a:t>
            </a:r>
            <a:endParaRPr lang="en-GB" noProof="0" dirty="0"/>
          </a:p>
        </p:txBody>
      </p:sp>
      <p:pic>
        <p:nvPicPr>
          <p:cNvPr id="1027" name="Picture 3" descr="J:\NHS CB\Communication\Branding\Templates\Template photos\Running child.JPG"/>
          <p:cNvPicPr>
            <a:picLocks noChangeAspect="1" noChangeArrowheads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8775" y="3172926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J:\NHS CB\Communication\Branding\Templates\Template photos\3 elderly people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047237" y="4902101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J:\NHS CB\Communication\Branding\Templates\Template photos\Child patient.JPG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06347" y="4900259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J:\NHS CB\Communication\Branding\Templates\Template photos\Nurse reading to patient.JPG"/>
          <p:cNvPicPr>
            <a:picLocks noChangeAspect="1" noChangeArrowheads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70774" y="3205038"/>
            <a:ext cx="1314000" cy="15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895615" y="6678000"/>
            <a:ext cx="900000" cy="180000"/>
          </a:xfrm>
        </p:spPr>
        <p:txBody>
          <a:bodyPr/>
          <a:lstStyle/>
          <a:p>
            <a:fld id="{59CA2686-856A-4D61-932F-087427C3A7B6}" type="datetime1">
              <a:rPr lang="en-GB" noProof="0" smtClean="0"/>
              <a:pPr/>
              <a:t>30/05/2014</a:t>
            </a:fld>
            <a:endParaRPr lang="en-GB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199" y="6678000"/>
            <a:ext cx="7240415" cy="1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7600" y="6678000"/>
            <a:ext cx="301175" cy="1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58774" y="1493999"/>
            <a:ext cx="7002463" cy="3293491"/>
          </a:xfrm>
        </p:spPr>
        <p:txBody>
          <a:bodyPr lIns="108000" tIns="72000"/>
          <a:lstStyle>
            <a:lvl1pPr>
              <a:lnSpc>
                <a:spcPts val="4800"/>
              </a:lnSpc>
              <a:defRPr sz="4000"/>
            </a:lvl1pPr>
          </a:lstStyle>
          <a:p>
            <a:r>
              <a:rPr lang="en-GB" noProof="0" dirty="0" smtClean="0"/>
              <a:t>Click to edit Section title</a:t>
            </a:r>
            <a:endParaRPr lang="en-GB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75" y="2160000"/>
            <a:ext cx="5580000" cy="921600"/>
          </a:xfrm>
          <a:noFill/>
        </p:spPr>
        <p:txBody>
          <a:bodyPr lIns="108000"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Section subtitle</a:t>
            </a:r>
            <a:endParaRPr lang="en-GB" noProof="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7470775" y="1494000"/>
            <a:ext cx="13140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n>
                <a:noFill/>
              </a:ln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358775" y="4902100"/>
            <a:ext cx="2736400" cy="158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358775" y="6019201"/>
            <a:ext cx="2736850" cy="470500"/>
          </a:xfrm>
        </p:spPr>
        <p:txBody>
          <a:bodyPr lIns="108000"/>
          <a:lstStyle>
            <a:lvl1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2pPr>
            <a:lvl3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3pPr>
            <a:lvl4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4pPr>
            <a:lvl5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noProof="0" dirty="0" smtClean="0"/>
              <a:t>Click to add section number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1457-CCE8-4AA5-922F-041759C4EBFD}" type="datetime1">
              <a:rPr lang="en-GB" noProof="0" smtClean="0"/>
              <a:pPr/>
              <a:t>30/05/2014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1"/>
            <a:ext cx="7002463" cy="20879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1457-CCE8-4AA5-922F-041759C4EBFD}" type="datetime1">
              <a:rPr lang="en-GB" noProof="0" smtClean="0"/>
              <a:pPr/>
              <a:t>30/05/2014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7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358775" y="4320000"/>
            <a:ext cx="1314450" cy="15875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8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1780725" y="4320000"/>
            <a:ext cx="2736850" cy="15875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9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4624326" y="4320000"/>
            <a:ext cx="1314450" cy="15875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8775" y="2052001"/>
            <a:ext cx="8426449" cy="424799"/>
          </a:xfrm>
        </p:spPr>
        <p:txBody>
          <a:bodyPr/>
          <a:lstStyle>
            <a:lvl1pPr marL="216000" indent="0">
              <a:buFontTx/>
              <a:buNone/>
              <a:defRPr baseline="0"/>
            </a:lvl1pPr>
          </a:lstStyle>
          <a:p>
            <a:pPr lvl="0"/>
            <a:r>
              <a:rPr lang="en-GB" noProof="0" dirty="0" smtClean="0"/>
              <a:t>Click to add subtitle / further information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1457-CCE8-4AA5-922F-041759C4EBFD}" type="datetime1">
              <a:rPr lang="en-GB" noProof="0" smtClean="0"/>
              <a:pPr/>
              <a:t>30/05/2014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179512" y="2385060"/>
            <a:ext cx="8616827" cy="3710939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58775" y="5849937"/>
            <a:ext cx="8426450" cy="246062"/>
          </a:xfrm>
        </p:spPr>
        <p:txBody>
          <a:bodyPr anchor="b" anchorCtr="0"/>
          <a:lstStyle>
            <a:lvl1pPr indent="0" algn="r">
              <a:lnSpc>
                <a:spcPct val="100000"/>
              </a:lnSpc>
              <a:buFontTx/>
              <a:buNone/>
              <a:defRPr sz="1200">
                <a:solidFill>
                  <a:schemeClr val="tx2"/>
                </a:solidFill>
              </a:defRPr>
            </a:lvl1pPr>
            <a:lvl2pPr indent="0" algn="r">
              <a:lnSpc>
                <a:spcPct val="100000"/>
              </a:lnSpc>
              <a:buFontTx/>
              <a:buNone/>
              <a:defRPr sz="1200"/>
            </a:lvl2pPr>
            <a:lvl3pPr indent="0" algn="r">
              <a:lnSpc>
                <a:spcPct val="100000"/>
              </a:lnSpc>
              <a:buFontTx/>
              <a:buNone/>
              <a:defRPr sz="1200"/>
            </a:lvl3pPr>
            <a:lvl4pPr indent="0" algn="r">
              <a:lnSpc>
                <a:spcPct val="100000"/>
              </a:lnSpc>
              <a:buFontTx/>
              <a:buNone/>
              <a:defRPr sz="1200"/>
            </a:lvl4pPr>
            <a:lvl5pPr indent="0" algn="r">
              <a:lnSpc>
                <a:spcPct val="100000"/>
              </a:lnSpc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add source/notes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EB59-2020-4CAB-A456-F3D6895F2D24}" type="datetime1">
              <a:rPr lang="en-GB" noProof="0" smtClean="0"/>
              <a:pPr/>
              <a:t>30/05/2014</a:t>
            </a:fld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52546-5CA5-40B0-8284-9ABC1E76E622}" type="datetime1">
              <a:rPr lang="en-GB" noProof="0" smtClean="0"/>
              <a:pPr/>
              <a:t>30/05/2014</a:t>
            </a:fld>
            <a:endParaRPr lang="en-GB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05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775" y="1386000"/>
            <a:ext cx="8426449" cy="565200"/>
          </a:xfrm>
          <a:prstGeom prst="rect">
            <a:avLst/>
          </a:prstGeom>
          <a:solidFill>
            <a:schemeClr val="accent1"/>
          </a:solidFill>
        </p:spPr>
        <p:txBody>
          <a:bodyPr vert="horz" lIns="21600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75" y="2052001"/>
            <a:ext cx="7002463" cy="37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95615" y="6309700"/>
            <a:ext cx="900000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C62DB09-638E-4B69-BE58-0471AE84ECD1}" type="datetime1">
              <a:rPr lang="en-GB" noProof="0" smtClean="0"/>
              <a:pPr/>
              <a:t>30/05/2014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199" y="6309700"/>
            <a:ext cx="7240415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noProof="0" dirty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7600" y="6309700"/>
            <a:ext cx="301175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3134A5E-8B9A-4F1B-8A1C-D54727A06F98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8" name="Picture 7" descr="J:\NHS CB\Communication\Branding\Logos\NHS England\NHS England col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715" y="488113"/>
            <a:ext cx="9779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6" r:id="rId4"/>
    <p:sldLayoutId id="2147483657" r:id="rId5"/>
    <p:sldLayoutId id="2147483654" r:id="rId6"/>
    <p:sldLayoutId id="2147483655" r:id="rId7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16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32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48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864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080000" indent="-216000" algn="l" defTabSz="216000" rtl="0" eaLnBrk="1" latinLnBrk="0" hangingPunct="1">
        <a:lnSpc>
          <a:spcPts val="2400"/>
        </a:lnSpc>
        <a:spcBef>
          <a:spcPts val="12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Generic_ppts-03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252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58775" y="1493838"/>
            <a:ext cx="7011988" cy="1587500"/>
          </a:xfrm>
        </p:spPr>
        <p:txBody>
          <a:bodyPr/>
          <a:lstStyle/>
          <a:p>
            <a:pPr eaLnBrk="1" hangingPunct="1"/>
            <a:r>
              <a:rPr lang="en-GB" sz="2800" dirty="0" smtClean="0">
                <a:latin typeface="Arial" charset="0"/>
                <a:cs typeface="Arial" charset="0"/>
              </a:rPr>
              <a:t>A Framework of Quality Assurance (FQA) for Responsible Officers and Revalidation</a:t>
            </a:r>
            <a:r>
              <a:rPr lang="en-GB" sz="3800" dirty="0">
                <a:latin typeface="Arial" charset="0"/>
                <a:cs typeface="Arial" charset="0"/>
              </a:rPr>
              <a:t>	</a:t>
            </a:r>
            <a:endParaRPr lang="en-GB" sz="38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358775" y="5130800"/>
            <a:ext cx="2736850" cy="1358900"/>
          </a:xfrm>
        </p:spPr>
        <p:txBody>
          <a:bodyPr/>
          <a:lstStyle/>
          <a:p>
            <a:pPr eaLnBrk="1" hangingPunct="1"/>
            <a:endParaRPr lang="en-GB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Placeholder 17"/>
          <p:cNvSpPr txBox="1">
            <a:spLocks/>
          </p:cNvSpPr>
          <p:nvPr/>
        </p:nvSpPr>
        <p:spPr bwMode="auto">
          <a:xfrm>
            <a:off x="352425" y="4968072"/>
            <a:ext cx="2736850" cy="11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00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215900" rtl="0" eaLnBrk="0" fontAlgn="base" hangingPunct="0">
              <a:lnSpc>
                <a:spcPts val="1600"/>
              </a:lnSpc>
              <a:spcBef>
                <a:spcPts val="80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215900" rtl="0" eaLnBrk="0" fontAlgn="base" hangingPunct="0">
              <a:lnSpc>
                <a:spcPts val="1600"/>
              </a:lnSpc>
              <a:spcBef>
                <a:spcPts val="80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l" defTabSz="215900" rtl="0" eaLnBrk="0" fontAlgn="base" hangingPunct="0">
              <a:lnSpc>
                <a:spcPts val="1600"/>
              </a:lnSpc>
              <a:spcBef>
                <a:spcPts val="80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215900" rtl="0" eaLnBrk="0" fontAlgn="base" hangingPunct="0">
              <a:lnSpc>
                <a:spcPts val="1600"/>
              </a:lnSpc>
              <a:spcBef>
                <a:spcPts val="80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l" defTabSz="215900" rtl="0" eaLnBrk="0" fontAlgn="base" hangingPunct="0">
              <a:lnSpc>
                <a:spcPts val="1600"/>
              </a:lnSpc>
              <a:spcBef>
                <a:spcPts val="80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Ahead of the Curve</a:t>
            </a:r>
          </a:p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RO conference</a:t>
            </a:r>
          </a:p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4 </a:t>
            </a:r>
            <a:r>
              <a:rPr lang="en-GB" dirty="0">
                <a:latin typeface="Arial" charset="0"/>
                <a:cs typeface="Arial" charset="0"/>
              </a:rPr>
              <a:t>J</a:t>
            </a:r>
            <a:r>
              <a:rPr lang="en-GB" dirty="0" smtClean="0">
                <a:latin typeface="Arial" charset="0"/>
                <a:cs typeface="Arial" charset="0"/>
              </a:rPr>
              <a:t>une 2014</a:t>
            </a:r>
          </a:p>
        </p:txBody>
      </p:sp>
    </p:spTree>
    <p:extLst>
      <p:ext uri="{BB962C8B-B14F-4D97-AF65-F5344CB8AC3E}">
        <p14:creationId xmlns:p14="http://schemas.microsoft.com/office/powerpoint/2010/main" val="5720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Outcomes/benefits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10</a:t>
            </a:fld>
            <a:endParaRPr lang="en-GB" noProof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25171"/>
              </p:ext>
            </p:extLst>
          </p:nvPr>
        </p:nvGraphicFramePr>
        <p:xfrm>
          <a:off x="372624" y="2052001"/>
          <a:ext cx="7901426" cy="4656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821"/>
                <a:gridCol w="2008005"/>
                <a:gridCol w="4419600"/>
              </a:tblGrid>
              <a:tr h="771387">
                <a:tc>
                  <a:txBody>
                    <a:bodyPr/>
                    <a:lstStyle/>
                    <a:p>
                      <a:r>
                        <a:rPr lang="en-GB" dirty="0" smtClean="0"/>
                        <a:t>NHS England </a:t>
                      </a:r>
                    </a:p>
                    <a:p>
                      <a:r>
                        <a:rPr lang="en-GB" dirty="0" smtClean="0"/>
                        <a:t>Provides;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Designated bodies need to;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Outcomes/ benefits</a:t>
                      </a:r>
                      <a:endParaRPr lang="en-GB" dirty="0"/>
                    </a:p>
                  </a:txBody>
                  <a:tcPr/>
                </a:tc>
              </a:tr>
              <a:tr h="69424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Quarterly report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Submit data to Regional Teams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Helps </a:t>
                      </a:r>
                      <a:r>
                        <a:rPr lang="en-GB" sz="1200" dirty="0" smtClean="0"/>
                        <a:t>ROs </a:t>
                      </a:r>
                      <a:r>
                        <a:rPr lang="en-GB" sz="1200" dirty="0" smtClean="0"/>
                        <a:t>maintain systems to support measurement of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smtClean="0"/>
                        <a:t>appraisal rates</a:t>
                      </a:r>
                      <a:endParaRPr lang="en-GB" sz="1200" dirty="0"/>
                    </a:p>
                  </a:txBody>
                  <a:tcPr/>
                </a:tc>
              </a:tr>
              <a:tr h="925664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Annual Organisational Audit (AOA)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Submit via upload portal provided with</a:t>
                      </a:r>
                      <a:r>
                        <a:rPr lang="en-GB" sz="1400" baseline="0" dirty="0" smtClean="0"/>
                        <a:t> AOA electronic return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Arial" charset="0"/>
                          <a:cs typeface="Arial" charset="0"/>
                        </a:rPr>
                        <a:t>Provides </a:t>
                      </a:r>
                      <a:r>
                        <a:rPr lang="en-GB" sz="1200" dirty="0" smtClean="0">
                          <a:latin typeface="Arial" charset="0"/>
                          <a:cs typeface="Arial" charset="0"/>
                        </a:rPr>
                        <a:t>a means</a:t>
                      </a:r>
                      <a:r>
                        <a:rPr lang="en-GB" dirty="0" smtClean="0"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lang="en-GB" sz="1200" dirty="0" smtClean="0">
                          <a:latin typeface="Arial" charset="0"/>
                          <a:cs typeface="Arial" charset="0"/>
                        </a:rPr>
                        <a:t>of demonstrable assurance that systems and processes in </a:t>
                      </a:r>
                      <a:r>
                        <a:rPr lang="en-GB" sz="1200" dirty="0" smtClean="0">
                          <a:latin typeface="Arial" charset="0"/>
                          <a:cs typeface="Arial" charset="0"/>
                        </a:rPr>
                        <a:t>the </a:t>
                      </a:r>
                      <a:r>
                        <a:rPr lang="en-GB" sz="1200" dirty="0" smtClean="0">
                          <a:latin typeface="Arial" charset="0"/>
                          <a:cs typeface="Arial" charset="0"/>
                        </a:rPr>
                        <a:t>DB meet nationally agreed standards</a:t>
                      </a:r>
                      <a:endParaRPr lang="en-GB" sz="1200" dirty="0"/>
                    </a:p>
                  </a:txBody>
                  <a:tcPr/>
                </a:tc>
              </a:tr>
              <a:tr h="96358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Board Report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Table</a:t>
                      </a:r>
                      <a:r>
                        <a:rPr lang="en-GB" sz="1400" baseline="0" dirty="0" smtClean="0"/>
                        <a:t> at </a:t>
                      </a:r>
                      <a:r>
                        <a:rPr lang="en-GB" sz="1400" baseline="0" dirty="0" smtClean="0"/>
                        <a:t>the relevant </a:t>
                      </a:r>
                      <a:r>
                        <a:rPr lang="en-GB" sz="1400" baseline="0" dirty="0" smtClean="0"/>
                        <a:t>governance committee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Support RO in ensuring sufficient resources  and support are provided. Ensures the</a:t>
                      </a:r>
                      <a:r>
                        <a:rPr lang="en-GB" sz="1200" baseline="0" dirty="0" smtClean="0"/>
                        <a:t> organisation is reminded  of </a:t>
                      </a:r>
                      <a:r>
                        <a:rPr lang="en-GB" sz="1200" baseline="0" dirty="0" smtClean="0"/>
                        <a:t>the requirements </a:t>
                      </a:r>
                      <a:r>
                        <a:rPr lang="en-GB" sz="1200" baseline="0" dirty="0" smtClean="0"/>
                        <a:t>of the RO Regulations</a:t>
                      </a:r>
                      <a:endParaRPr lang="en-GB" sz="1200" dirty="0" smtClean="0"/>
                    </a:p>
                    <a:p>
                      <a:endParaRPr lang="en-GB" sz="1200" dirty="0"/>
                    </a:p>
                  </a:txBody>
                  <a:tcPr/>
                </a:tc>
              </a:tr>
              <a:tr h="963587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Independent</a:t>
                      </a:r>
                      <a:r>
                        <a:rPr lang="en-GB" sz="1400" baseline="0" dirty="0" smtClean="0"/>
                        <a:t> Verification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Review another</a:t>
                      </a:r>
                      <a:r>
                        <a:rPr lang="en-GB" sz="1400" baseline="0" dirty="0" smtClean="0"/>
                        <a:t> DB’s systems &amp; </a:t>
                      </a:r>
                      <a:r>
                        <a:rPr lang="en-GB" sz="1400" baseline="0" dirty="0" smtClean="0"/>
                        <a:t>processes</a:t>
                      </a:r>
                      <a:endParaRPr lang="en-GB" sz="1400" baseline="0" dirty="0" smtClean="0"/>
                    </a:p>
                    <a:p>
                      <a:r>
                        <a:rPr lang="en-GB" sz="1400" baseline="0" dirty="0" smtClean="0"/>
                        <a:t>Receive feedback on your revalidation systems &amp; </a:t>
                      </a:r>
                      <a:r>
                        <a:rPr lang="en-GB" sz="1400" baseline="0" dirty="0" smtClean="0"/>
                        <a:t>processes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Helps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smtClean="0"/>
                        <a:t>provide assurance that DBs are meeting the requirements of the RO Regulations. Develops understanding </a:t>
                      </a:r>
                      <a:r>
                        <a:rPr lang="en-GB" sz="1200" baseline="0" dirty="0" smtClean="0"/>
                        <a:t>of best practice and provides mechanism for ensuring consistency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10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the most of the FQA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Establish </a:t>
            </a:r>
            <a:r>
              <a:rPr lang="en-GB" dirty="0"/>
              <a:t>&amp;</a:t>
            </a:r>
            <a:r>
              <a:rPr lang="en-GB" dirty="0" smtClean="0"/>
              <a:t> maintain systems and processes for revalidation to meet requirements for FQA e.g. appraisal rate reporting</a:t>
            </a:r>
          </a:p>
          <a:p>
            <a:r>
              <a:rPr lang="en-GB" dirty="0" smtClean="0"/>
              <a:t>Tailor to the needs of the organisation e.g. Board report</a:t>
            </a:r>
          </a:p>
          <a:p>
            <a:r>
              <a:rPr lang="en-GB" dirty="0" smtClean="0"/>
              <a:t>Ensure the organisation understands the requirements of the RO Regulations</a:t>
            </a:r>
          </a:p>
          <a:p>
            <a:r>
              <a:rPr lang="en-GB" dirty="0" smtClean="0"/>
              <a:t>Arrange an external quality assurance review, by peer review or through an independent organisation and submit report to support independent verification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11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469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Suggestions for challenge by Boards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Non-executives of designated bodies may wish to constructively challenge their boards by asking:</a:t>
            </a:r>
          </a:p>
          <a:p>
            <a:pPr lvl="0"/>
            <a:r>
              <a:rPr lang="en-GB" dirty="0"/>
              <a:t>What integrated systems are in place for monitoring doctors’ performance?</a:t>
            </a:r>
          </a:p>
          <a:p>
            <a:pPr lvl="0"/>
            <a:r>
              <a:rPr lang="en-GB" dirty="0"/>
              <a:t>How does the organisation support staff-grade doctors and associate specialists, recognising good practice, encouraging and supporting development and learning?</a:t>
            </a:r>
          </a:p>
          <a:p>
            <a:pPr lvl="0"/>
            <a:r>
              <a:rPr lang="en-GB" dirty="0"/>
              <a:t>What are the annual percentages for completed appraisals for each grade of doctor?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12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664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Suggestions for challenge by Boards </a:t>
            </a:r>
            <a:r>
              <a:rPr lang="en-GB" dirty="0" smtClean="0"/>
              <a:t>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What </a:t>
            </a:r>
            <a:r>
              <a:rPr lang="en-GB" dirty="0"/>
              <a:t>systems are in place for monitoring the impact of the organisation’s implementation of the regulations on equality and diversity issues?</a:t>
            </a:r>
          </a:p>
          <a:p>
            <a:pPr lvl="0"/>
            <a:r>
              <a:rPr lang="en-GB" dirty="0"/>
              <a:t>How is the quality of medical appraisals assured?</a:t>
            </a:r>
          </a:p>
          <a:p>
            <a:pPr lvl="0"/>
            <a:r>
              <a:rPr lang="en-GB" dirty="0"/>
              <a:t>How is the quality of medical recruitment checks assured?</a:t>
            </a:r>
          </a:p>
          <a:p>
            <a:pPr lvl="0"/>
            <a:r>
              <a:rPr lang="en-GB" dirty="0"/>
              <a:t>How many doctors have </a:t>
            </a:r>
            <a:r>
              <a:rPr lang="en-GB" dirty="0" smtClean="0"/>
              <a:t>required </a:t>
            </a:r>
            <a:r>
              <a:rPr lang="en-GB" dirty="0"/>
              <a:t>remediation in year</a:t>
            </a:r>
            <a:r>
              <a:rPr lang="en-GB" dirty="0" smtClean="0"/>
              <a:t>?</a:t>
            </a:r>
          </a:p>
          <a:p>
            <a:r>
              <a:rPr lang="en-GB" dirty="0"/>
              <a:t>How is this remediation supported and funded?</a:t>
            </a:r>
          </a:p>
          <a:p>
            <a:pPr lvl="0"/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13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0836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Suggestions for challenge by Boards </a:t>
            </a:r>
            <a:r>
              <a:rPr lang="en-GB" dirty="0" smtClean="0"/>
              <a:t>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0"/>
            <a:ext cx="7002463" cy="4585467"/>
          </a:xfrm>
        </p:spPr>
        <p:txBody>
          <a:bodyPr/>
          <a:lstStyle/>
          <a:p>
            <a:pPr lvl="0"/>
            <a:r>
              <a:rPr lang="en-GB" dirty="0" smtClean="0"/>
              <a:t>How </a:t>
            </a:r>
            <a:r>
              <a:rPr lang="en-GB" dirty="0"/>
              <a:t>is patient input to feedback on doctors obtained</a:t>
            </a:r>
            <a:r>
              <a:rPr lang="en-GB" dirty="0" smtClean="0"/>
              <a:t>?</a:t>
            </a:r>
          </a:p>
          <a:p>
            <a:pPr lvl="0"/>
            <a:r>
              <a:rPr lang="en-GB" dirty="0" smtClean="0"/>
              <a:t>How are current systems for patient feedback used for input into appraisals?</a:t>
            </a:r>
          </a:p>
          <a:p>
            <a:pPr lvl="0"/>
            <a:r>
              <a:rPr lang="en-GB" dirty="0" smtClean="0"/>
              <a:t>How are quality improvement activities required for appraisal used to support the organisation’s priorities?</a:t>
            </a:r>
            <a:endParaRPr lang="en-GB" dirty="0"/>
          </a:p>
          <a:p>
            <a:pPr lvl="0"/>
            <a:r>
              <a:rPr lang="en-GB" dirty="0"/>
              <a:t>What percentage of revalidation recommendations have had to be deferred and why?</a:t>
            </a:r>
          </a:p>
          <a:p>
            <a:pPr lvl="0"/>
            <a:r>
              <a:rPr lang="en-GB" dirty="0"/>
              <a:t>How is the organisation meeting its statutory duty to support the RO in implementation of the regulations?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smtClean="0"/>
              <a:t>NHS | Presentation to </a:t>
            </a:r>
            <a:r>
              <a:rPr lang="en-GB" noProof="0" dirty="0" smtClean="0"/>
              <a:t>Ahead of the curve. National ROs conference </a:t>
            </a:r>
            <a:r>
              <a:rPr lang="en-GB" noProof="0" dirty="0" smtClean="0"/>
              <a:t>| </a:t>
            </a:r>
            <a:r>
              <a:rPr lang="en-GB" noProof="0" dirty="0" smtClean="0"/>
              <a:t>[</a:t>
            </a:r>
            <a:r>
              <a:rPr lang="en-GB" dirty="0" smtClean="0"/>
              <a:t>4 June 2014</a:t>
            </a:r>
            <a:r>
              <a:rPr lang="en-GB" noProof="0" dirty="0" smtClean="0"/>
              <a:t>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14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0701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Independent verification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</a:t>
            </a:r>
            <a:r>
              <a:rPr lang="en-GB" sz="2000" dirty="0" smtClean="0"/>
              <a:t>o provide </a:t>
            </a:r>
            <a:r>
              <a:rPr lang="en-GB" sz="2000" dirty="0"/>
              <a:t>assurance that there are robust systems in place </a:t>
            </a:r>
            <a:r>
              <a:rPr lang="en-GB" sz="2000" dirty="0" smtClean="0"/>
              <a:t>to underpin </a:t>
            </a:r>
            <a:r>
              <a:rPr lang="en-GB" sz="2000" dirty="0"/>
              <a:t>the statutory responsibilities of the responsible officer</a:t>
            </a:r>
            <a:endParaRPr lang="en-GB" sz="2000" dirty="0" smtClean="0"/>
          </a:p>
          <a:p>
            <a:r>
              <a:rPr lang="en-GB" sz="2000" dirty="0"/>
              <a:t>m</a:t>
            </a:r>
            <a:r>
              <a:rPr lang="en-GB" sz="2000" dirty="0" smtClean="0"/>
              <a:t>inimum of once </a:t>
            </a:r>
            <a:r>
              <a:rPr lang="en-GB" sz="2000" dirty="0"/>
              <a:t>per revalidation cycle for each designated body. </a:t>
            </a:r>
            <a:endParaRPr lang="en-GB" sz="2000" dirty="0" smtClean="0"/>
          </a:p>
          <a:p>
            <a:r>
              <a:rPr lang="en-GB" sz="2000" dirty="0" smtClean="0"/>
              <a:t> undertaken by the higher </a:t>
            </a:r>
            <a:r>
              <a:rPr lang="en-GB" sz="2000" dirty="0"/>
              <a:t>level responsible officer’s </a:t>
            </a:r>
            <a:r>
              <a:rPr lang="en-GB" sz="2000" dirty="0" smtClean="0"/>
              <a:t>team</a:t>
            </a:r>
            <a:endParaRPr lang="en-GB" sz="2000" dirty="0"/>
          </a:p>
          <a:p>
            <a:r>
              <a:rPr lang="en-GB" sz="2000" dirty="0" smtClean="0"/>
              <a:t>desk </a:t>
            </a:r>
            <a:r>
              <a:rPr lang="en-GB" sz="2000" dirty="0"/>
              <a:t>top review of evidence </a:t>
            </a:r>
            <a:r>
              <a:rPr lang="en-GB" sz="2000" dirty="0" smtClean="0"/>
              <a:t>and a visit </a:t>
            </a:r>
            <a:r>
              <a:rPr lang="en-GB" sz="2000" dirty="0"/>
              <a:t>to the responsible officer at the designated </a:t>
            </a:r>
            <a:r>
              <a:rPr lang="en-GB" sz="2000" dirty="0" smtClean="0"/>
              <a:t>body if required</a:t>
            </a:r>
          </a:p>
          <a:p>
            <a:r>
              <a:rPr lang="en-GB" sz="2000" dirty="0" smtClean="0"/>
              <a:t>to </a:t>
            </a:r>
            <a:r>
              <a:rPr lang="en-GB" sz="2000" dirty="0"/>
              <a:t>identify and disseminate good </a:t>
            </a:r>
            <a:r>
              <a:rPr lang="en-GB" sz="2000" dirty="0" smtClean="0"/>
              <a:t>practice</a:t>
            </a:r>
          </a:p>
          <a:p>
            <a:r>
              <a:rPr lang="en-GB" sz="2000" dirty="0" smtClean="0"/>
              <a:t>ROs may provide evidence to support independent verification through a report from an external QA review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15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5146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External quality assurance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Guidance and sample specification available</a:t>
            </a:r>
          </a:p>
          <a:p>
            <a:r>
              <a:rPr lang="en-GB" dirty="0" smtClean="0"/>
              <a:t>Ensure it is carried out by independent personnel</a:t>
            </a:r>
          </a:p>
          <a:p>
            <a:r>
              <a:rPr lang="en-GB" dirty="0" smtClean="0"/>
              <a:t>Based on core standards</a:t>
            </a:r>
          </a:p>
          <a:p>
            <a:r>
              <a:rPr lang="en-GB" dirty="0" smtClean="0"/>
              <a:t>Submit full report to higher level RO’s team</a:t>
            </a:r>
          </a:p>
          <a:p>
            <a:r>
              <a:rPr lang="en-GB" dirty="0" smtClean="0"/>
              <a:t>Share examples of good practice through RO networks</a:t>
            </a:r>
          </a:p>
          <a:p>
            <a:r>
              <a:rPr lang="en-GB" dirty="0" smtClean="0"/>
              <a:t>Develop an action plan to meet standards where necessary</a:t>
            </a:r>
          </a:p>
          <a:p>
            <a:pPr marL="0" indent="0">
              <a:buNone/>
            </a:pPr>
            <a:r>
              <a:rPr lang="en-GB" dirty="0" smtClean="0"/>
              <a:t>Want to know more? Attend the workshop </a:t>
            </a:r>
            <a:r>
              <a:rPr lang="en-GB" smtClean="0"/>
              <a:t>this afternoon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16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3073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Does your designated body’s systems and processes align with the FQA? If not what changes are required? How will you make these changes?</a:t>
            </a:r>
          </a:p>
          <a:p>
            <a:r>
              <a:rPr lang="en-GB" dirty="0" smtClean="0"/>
              <a:t>Can you make the reporting process as slick as possible? (quarterly reports and AOA) </a:t>
            </a:r>
          </a:p>
          <a:p>
            <a:r>
              <a:rPr lang="en-GB" dirty="0" smtClean="0"/>
              <a:t>Does your Board (or equivalent) understand the requirements of the RO Regulations? If not what can you do?</a:t>
            </a:r>
          </a:p>
          <a:p>
            <a:r>
              <a:rPr lang="en-GB" dirty="0" smtClean="0"/>
              <a:t>What mechanisms do you have for learning from other similar designated bodies?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17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8535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have identified people with responsibility for specific </a:t>
            </a:r>
            <a:r>
              <a:rPr lang="en-GB" smtClean="0"/>
              <a:t>core standards?</a:t>
            </a:r>
            <a:endParaRPr lang="en-GB" dirty="0" smtClean="0"/>
          </a:p>
          <a:p>
            <a:r>
              <a:rPr lang="en-GB" dirty="0" smtClean="0"/>
              <a:t>What examples of good practice / innovations can you share with others?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NHS | Presentation to [XXXX Company] | [Type Date]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4A5E-8B9A-4F1B-8A1C-D54727A06F98}" type="slidenum">
              <a:rPr lang="en-GB" noProof="0" smtClean="0"/>
              <a:pPr/>
              <a:t>18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586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07988" y="284174"/>
            <a:ext cx="7313613" cy="759039"/>
          </a:xfrm>
        </p:spPr>
        <p:txBody>
          <a:bodyPr lIns="91440" tIns="45720" rIns="91440" bIns="45720" anchor="ctr"/>
          <a:lstStyle/>
          <a:p>
            <a:pPr defTabSz="457200" eaLnBrk="1" hangingPunct="1"/>
            <a:r>
              <a:rPr lang="en-GB" sz="2800" dirty="0" smtClean="0">
                <a:latin typeface="Arial" charset="0"/>
                <a:cs typeface="Arial" charset="0"/>
              </a:rPr>
              <a:t>FQA - Introduction </a:t>
            </a:r>
            <a:endParaRPr lang="en-US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1066800" y="1303902"/>
            <a:ext cx="7484533" cy="4194744"/>
          </a:xfrm>
        </p:spPr>
        <p:txBody>
          <a:bodyPr lIns="91440" tIns="45720" rIns="91440" bIns="45720"/>
          <a:lstStyle/>
          <a:p>
            <a:pPr defTabSz="457200" eaLnBrk="1" hangingPunct="1">
              <a:spcBef>
                <a:spcPts val="600"/>
              </a:spcBef>
              <a:defRPr/>
            </a:pPr>
            <a:r>
              <a:rPr lang="en-US" dirty="0" smtClean="0">
                <a:latin typeface="Arial" charset="0"/>
                <a:cs typeface="Arial" charset="0"/>
              </a:rPr>
              <a:t>Objective</a:t>
            </a:r>
          </a:p>
          <a:p>
            <a:pPr defTabSz="457200" eaLnBrk="1" hangingPunct="1">
              <a:spcBef>
                <a:spcPts val="600"/>
              </a:spcBef>
              <a:defRPr/>
            </a:pPr>
            <a:r>
              <a:rPr lang="en-US" dirty="0" smtClean="0">
                <a:latin typeface="Arial" charset="0"/>
                <a:cs typeface="Arial" charset="0"/>
              </a:rPr>
              <a:t>Key principles</a:t>
            </a:r>
          </a:p>
          <a:p>
            <a:pPr defTabSz="457200" eaLnBrk="1" hangingPunct="1">
              <a:spcBef>
                <a:spcPts val="600"/>
              </a:spcBef>
              <a:defRPr/>
            </a:pPr>
            <a:r>
              <a:rPr lang="en-GB" dirty="0">
                <a:latin typeface="Arial" charset="0"/>
                <a:cs typeface="Arial" charset="0"/>
              </a:rPr>
              <a:t>Background</a:t>
            </a:r>
          </a:p>
          <a:p>
            <a:pPr defTabSz="457200" eaLnBrk="1" hangingPunct="1">
              <a:spcBef>
                <a:spcPts val="600"/>
              </a:spcBef>
              <a:defRPr/>
            </a:pPr>
            <a:r>
              <a:rPr lang="en-GB" dirty="0" smtClean="0">
                <a:latin typeface="Arial" charset="0"/>
                <a:cs typeface="Arial" charset="0"/>
              </a:rPr>
              <a:t>How the FQA will support Responsible Officers, Designated Bodies (DBs) and Higher Level ROs</a:t>
            </a:r>
            <a:endParaRPr lang="en-US" dirty="0">
              <a:latin typeface="Arial" charset="0"/>
              <a:cs typeface="Arial" charset="0"/>
            </a:endParaRPr>
          </a:p>
          <a:p>
            <a:pPr defTabSz="457200" eaLnBrk="1" hangingPunct="1">
              <a:defRPr/>
            </a:pPr>
            <a:r>
              <a:rPr lang="en-GB" dirty="0" smtClean="0">
                <a:latin typeface="Arial" charset="0"/>
                <a:cs typeface="Arial" charset="0"/>
              </a:rPr>
              <a:t>FQA - Core Standards</a:t>
            </a:r>
          </a:p>
          <a:p>
            <a:pPr defTabSz="457200" eaLnBrk="1" hangingPunct="1">
              <a:defRPr/>
            </a:pPr>
            <a:r>
              <a:rPr lang="en-GB" dirty="0" smtClean="0">
                <a:latin typeface="Arial" charset="0"/>
                <a:cs typeface="Arial" charset="0"/>
              </a:rPr>
              <a:t>FQA - </a:t>
            </a:r>
            <a:r>
              <a:rPr lang="en-GB" dirty="0">
                <a:latin typeface="Arial" charset="0"/>
                <a:cs typeface="Arial" charset="0"/>
              </a:rPr>
              <a:t>Core </a:t>
            </a:r>
            <a:r>
              <a:rPr lang="en-GB" dirty="0" smtClean="0">
                <a:latin typeface="Arial" charset="0"/>
                <a:cs typeface="Arial" charset="0"/>
              </a:rPr>
              <a:t>Standards Categories</a:t>
            </a:r>
          </a:p>
          <a:p>
            <a:pPr defTabSz="457200" eaLnBrk="1" hangingPunct="1">
              <a:defRPr/>
            </a:pPr>
            <a:r>
              <a:rPr lang="en-GB" dirty="0" smtClean="0">
                <a:latin typeface="Arial" charset="0"/>
                <a:cs typeface="Arial" charset="0"/>
              </a:rPr>
              <a:t>FQA – Origins and Development</a:t>
            </a:r>
          </a:p>
          <a:p>
            <a:pPr defTabSz="457200" eaLnBrk="1" hangingPunct="1">
              <a:defRPr/>
            </a:pPr>
            <a:r>
              <a:rPr lang="en-GB" dirty="0" smtClean="0">
                <a:latin typeface="Arial" charset="0"/>
                <a:cs typeface="Arial" charset="0"/>
              </a:rPr>
              <a:t>FQA - Process</a:t>
            </a:r>
          </a:p>
          <a:p>
            <a:pPr defTabSz="457200" eaLnBrk="1" hangingPunct="1">
              <a:defRPr/>
            </a:pPr>
            <a:r>
              <a:rPr lang="en-GB" dirty="0" smtClean="0">
                <a:latin typeface="Arial" charset="0"/>
                <a:cs typeface="Arial" charset="0"/>
              </a:rPr>
              <a:t>FQA - Work stream Summary</a:t>
            </a:r>
          </a:p>
          <a:p>
            <a:pPr marL="0" indent="0" defTabSz="457200" eaLnBrk="1" hangingPunct="1">
              <a:buNone/>
              <a:defRPr/>
            </a:pPr>
            <a:endParaRPr lang="en-GB" dirty="0">
              <a:latin typeface="Arial" charset="0"/>
              <a:cs typeface="Arial" charset="0"/>
            </a:endParaRPr>
          </a:p>
          <a:p>
            <a:pPr marL="0" indent="0" defTabSz="457200" eaLnBrk="1" hangingPunct="1">
              <a:buNone/>
              <a:defRPr/>
            </a:pPr>
            <a:endParaRPr lang="en-GB" dirty="0">
              <a:latin typeface="Arial" charset="0"/>
              <a:cs typeface="Arial" charset="0"/>
            </a:endParaRPr>
          </a:p>
          <a:p>
            <a:pPr marL="0" indent="0" defTabSz="457200" eaLnBrk="1" hangingPunct="1">
              <a:buNone/>
              <a:defRPr/>
            </a:pPr>
            <a:endParaRPr lang="en-GB" dirty="0" smtClean="0">
              <a:latin typeface="Arial" charset="0"/>
              <a:cs typeface="Arial" charset="0"/>
            </a:endParaRPr>
          </a:p>
          <a:p>
            <a:pPr marL="0" indent="0" defTabSz="457200" eaLnBrk="1" hangingPunct="1">
              <a:buNone/>
              <a:defRPr/>
            </a:pPr>
            <a:endParaRPr lang="en-GB" dirty="0">
              <a:latin typeface="Arial" charset="0"/>
              <a:cs typeface="Arial" charset="0"/>
            </a:endParaRPr>
          </a:p>
          <a:p>
            <a:pPr marL="0" indent="0" defTabSz="457200" eaLnBrk="1" hangingPunct="1">
              <a:buFont typeface="Arial" charset="0"/>
              <a:buNone/>
              <a:defRPr/>
            </a:pPr>
            <a:endParaRPr lang="en-US" sz="2000" dirty="0" smtClean="0">
              <a:latin typeface="Arial" charset="0"/>
              <a:cs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5638" y="6310313"/>
            <a:ext cx="7240587" cy="1793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NHS England | Revalidation | FQA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8125" y="6310313"/>
            <a:ext cx="300038" cy="17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4BF222A-E2A9-465A-9F1A-30D378B48A4D}" type="slidenum">
              <a:rPr lang="en-GB" b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b="0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71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07988" y="284174"/>
            <a:ext cx="7313613" cy="759039"/>
          </a:xfrm>
        </p:spPr>
        <p:txBody>
          <a:bodyPr lIns="91440" tIns="45720" rIns="91440" bIns="45720" anchor="ctr"/>
          <a:lstStyle/>
          <a:p>
            <a:pPr defTabSz="457200" eaLnBrk="1" hangingPunct="1"/>
            <a:r>
              <a:rPr lang="en-GB" sz="2800" dirty="0" smtClean="0">
                <a:latin typeface="Arial" charset="0"/>
                <a:cs typeface="Arial" charset="0"/>
              </a:rPr>
              <a:t>FQA  - Objective</a:t>
            </a:r>
            <a:endParaRPr lang="en-US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07988" y="1303902"/>
            <a:ext cx="8388350" cy="4194744"/>
          </a:xfrm>
        </p:spPr>
        <p:txBody>
          <a:bodyPr lIns="91440" tIns="45720" rIns="91440" bIns="45720"/>
          <a:lstStyle/>
          <a:p>
            <a:pPr defTabSz="457200">
              <a:spcBef>
                <a:spcPts val="1800"/>
              </a:spcBef>
              <a:defRPr/>
            </a:pPr>
            <a:r>
              <a:rPr lang="en-GB" dirty="0" smtClean="0"/>
              <a:t>The implementation of </a:t>
            </a:r>
            <a:r>
              <a:rPr lang="en-GB" dirty="0"/>
              <a:t>a </a:t>
            </a:r>
            <a:r>
              <a:rPr lang="en-GB" dirty="0" smtClean="0"/>
              <a:t>framework of quality assurance (FQA):</a:t>
            </a:r>
          </a:p>
          <a:p>
            <a:pPr defTabSz="457200">
              <a:spcBef>
                <a:spcPts val="1800"/>
              </a:spcBef>
              <a:defRPr/>
            </a:pPr>
            <a:r>
              <a:rPr lang="en-GB" dirty="0" smtClean="0"/>
              <a:t>Encompassing all mechanisms by which ROs and DBs demonstrate to patients, the public, doctors and organisations </a:t>
            </a:r>
            <a:r>
              <a:rPr lang="en-GB" dirty="0"/>
              <a:t>that robust, consistent </a:t>
            </a:r>
            <a:r>
              <a:rPr lang="en-GB" dirty="0" smtClean="0"/>
              <a:t>processes to monitor the performance of doctors </a:t>
            </a:r>
            <a:r>
              <a:rPr lang="en-GB" dirty="0"/>
              <a:t>are in place and are functioning effectively. </a:t>
            </a:r>
            <a:endParaRPr lang="en-GB" dirty="0" smtClean="0"/>
          </a:p>
          <a:p>
            <a:pPr defTabSz="457200">
              <a:spcBef>
                <a:spcPts val="1800"/>
              </a:spcBef>
              <a:defRPr/>
            </a:pPr>
            <a:r>
              <a:rPr lang="en-GB" dirty="0"/>
              <a:t>E</a:t>
            </a:r>
            <a:r>
              <a:rPr lang="en-GB" dirty="0" smtClean="0"/>
              <a:t>vidence based on the Medical Profession Regulations (2010, amended 2013) and in associated guidance. </a:t>
            </a:r>
          </a:p>
          <a:p>
            <a:pPr defTabSz="457200">
              <a:spcBef>
                <a:spcPts val="1800"/>
              </a:spcBef>
              <a:defRPr/>
            </a:pPr>
            <a:r>
              <a:rPr lang="en-GB" dirty="0"/>
              <a:t>D</a:t>
            </a:r>
            <a:r>
              <a:rPr lang="en-GB" dirty="0" smtClean="0"/>
              <a:t>esigned to help ROs give confidence to </a:t>
            </a:r>
            <a:r>
              <a:rPr lang="en-GB" dirty="0"/>
              <a:t>their board (or an equivalent governance or executive group)</a:t>
            </a:r>
            <a:r>
              <a:rPr lang="en-GB" dirty="0" smtClean="0"/>
              <a:t>, patients, their own ROs, that the necessary functioning systems are in place and that appropriate action is being taken on the basis of the information they generate.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5638" y="6310313"/>
            <a:ext cx="7240587" cy="1793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NHS England | Revalidation | FQA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8125" y="6310313"/>
            <a:ext cx="300038" cy="17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4BF222A-E2A9-465A-9F1A-30D378B48A4D}" type="slidenum">
              <a:rPr lang="en-GB" b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 b="0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72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07988" y="284174"/>
            <a:ext cx="7313613" cy="759039"/>
          </a:xfrm>
        </p:spPr>
        <p:txBody>
          <a:bodyPr lIns="91440" tIns="45720" rIns="91440" bIns="45720" anchor="ctr"/>
          <a:lstStyle/>
          <a:p>
            <a:pPr defTabSz="457200" eaLnBrk="1" hangingPunct="1"/>
            <a:r>
              <a:rPr lang="en-GB" sz="2800" dirty="0" smtClean="0">
                <a:latin typeface="Arial" charset="0"/>
                <a:cs typeface="Arial" charset="0"/>
              </a:rPr>
              <a:t>FQA  - key principles:</a:t>
            </a:r>
            <a:endParaRPr lang="en-US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07988" y="1303902"/>
            <a:ext cx="8388350" cy="4194744"/>
          </a:xfrm>
        </p:spPr>
        <p:txBody>
          <a:bodyPr lIns="91440" tIns="45720" rIns="91440" bIns="45720"/>
          <a:lstStyle/>
          <a:p>
            <a:pPr defTabSz="457200" eaLnBrk="1" hangingPunct="1">
              <a:spcBef>
                <a:spcPts val="1800"/>
              </a:spcBef>
              <a:defRPr/>
            </a:pPr>
            <a:r>
              <a:rPr lang="en-GB" dirty="0" smtClean="0"/>
              <a:t>FQA must support all ROs in fulfilling their statutory duties</a:t>
            </a:r>
          </a:p>
          <a:p>
            <a:pPr defTabSz="457200">
              <a:spcBef>
                <a:spcPts val="1800"/>
              </a:spcBef>
              <a:defRPr/>
            </a:pPr>
            <a:r>
              <a:rPr lang="en-GB" dirty="0" smtClean="0"/>
              <a:t>The model is of a single process of monitoring, culminating in the generation of an Annual Organisational Audit (AOA), which will feed a report from RO to </a:t>
            </a:r>
            <a:r>
              <a:rPr lang="en-GB" dirty="0"/>
              <a:t>their board (or an equivalent governance or executive group</a:t>
            </a:r>
            <a:r>
              <a:rPr lang="en-GB" dirty="0" smtClean="0"/>
              <a:t>) and also the RO’s appraisal </a:t>
            </a:r>
          </a:p>
          <a:p>
            <a:pPr defTabSz="457200" eaLnBrk="1" hangingPunct="1">
              <a:spcBef>
                <a:spcPts val="1800"/>
              </a:spcBef>
              <a:defRPr/>
            </a:pPr>
            <a:r>
              <a:rPr lang="en-GB" dirty="0" smtClean="0"/>
              <a:t>The reporting process for ROs must be:</a:t>
            </a:r>
          </a:p>
          <a:p>
            <a:pPr lvl="2" defTabSz="457200" eaLnBrk="1" hangingPunct="1">
              <a:spcBef>
                <a:spcPts val="600"/>
              </a:spcBef>
              <a:defRPr/>
            </a:pPr>
            <a:r>
              <a:rPr lang="en-GB" dirty="0" smtClean="0"/>
              <a:t>Streamlined</a:t>
            </a:r>
          </a:p>
          <a:p>
            <a:pPr lvl="2" defTabSz="457200" eaLnBrk="1" hangingPunct="1">
              <a:spcBef>
                <a:spcPts val="600"/>
              </a:spcBef>
              <a:defRPr/>
            </a:pPr>
            <a:r>
              <a:rPr lang="en-GB" dirty="0" smtClean="0"/>
              <a:t>Coherent</a:t>
            </a:r>
          </a:p>
          <a:p>
            <a:pPr lvl="2" defTabSz="457200" eaLnBrk="1" hangingPunct="1">
              <a:spcBef>
                <a:spcPts val="600"/>
              </a:spcBef>
              <a:defRPr/>
            </a:pPr>
            <a:r>
              <a:rPr lang="en-GB" dirty="0" smtClean="0"/>
              <a:t>Integrated – with other systems of quality assurance</a:t>
            </a:r>
          </a:p>
          <a:p>
            <a:pPr marL="177800" lvl="1" indent="-177800" defTabSz="271463">
              <a:spcBef>
                <a:spcPts val="1800"/>
              </a:spcBef>
              <a:defRPr/>
            </a:pPr>
            <a:r>
              <a:rPr lang="en-GB" dirty="0" smtClean="0"/>
              <a:t>And minimise disruption </a:t>
            </a:r>
            <a:r>
              <a:rPr lang="en-GB" dirty="0"/>
              <a:t>and duplication of </a:t>
            </a:r>
            <a:r>
              <a:rPr lang="en-GB" dirty="0" smtClean="0"/>
              <a:t>effort</a:t>
            </a:r>
            <a:endParaRPr lang="en-US" sz="1800" dirty="0" smtClean="0">
              <a:latin typeface="Arial" charset="0"/>
              <a:cs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5638" y="6310313"/>
            <a:ext cx="7240587" cy="1793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NHS England | Revalidation | FQA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8125" y="6310313"/>
            <a:ext cx="300038" cy="17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4BF222A-E2A9-465A-9F1A-30D378B48A4D}" type="slidenum">
              <a:rPr lang="en-GB" b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b="0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20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600" y="362855"/>
            <a:ext cx="7237257" cy="70296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sz="2800" dirty="0" smtClean="0"/>
              <a:t>FQA - Background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326300"/>
            <a:ext cx="8370358" cy="4983399"/>
          </a:xfrm>
        </p:spPr>
        <p:txBody>
          <a:bodyPr/>
          <a:lstStyle/>
          <a:p>
            <a:pPr defTabSz="457200">
              <a:lnSpc>
                <a:spcPct val="100000"/>
              </a:lnSpc>
              <a:spcBef>
                <a:spcPts val="400"/>
              </a:spcBef>
            </a:pPr>
            <a:r>
              <a:rPr lang="en-GB" dirty="0" smtClean="0"/>
              <a:t>The FQA  </a:t>
            </a:r>
            <a:r>
              <a:rPr lang="en-GB" dirty="0"/>
              <a:t>is about </a:t>
            </a:r>
            <a:r>
              <a:rPr lang="en-GB" u="sng" dirty="0"/>
              <a:t>i</a:t>
            </a:r>
            <a:r>
              <a:rPr lang="en-GB" u="sng" dirty="0" smtClean="0"/>
              <a:t>mplementation of the RO Regulations </a:t>
            </a:r>
            <a:r>
              <a:rPr lang="en-GB" dirty="0" smtClean="0"/>
              <a:t>(including Revalidation) and comprises:</a:t>
            </a:r>
          </a:p>
          <a:p>
            <a:pPr lvl="1" defTabSz="457200">
              <a:lnSpc>
                <a:spcPct val="100000"/>
              </a:lnSpc>
              <a:spcBef>
                <a:spcPts val="400"/>
              </a:spcBef>
            </a:pPr>
            <a:r>
              <a:rPr lang="en-GB" sz="2000" dirty="0" smtClean="0"/>
              <a:t>A set of ‘core </a:t>
            </a:r>
            <a:r>
              <a:rPr lang="en-GB" sz="2000" dirty="0"/>
              <a:t>standards’ derived from the regulations and associated </a:t>
            </a:r>
            <a:r>
              <a:rPr lang="en-GB" sz="2000" dirty="0" smtClean="0"/>
              <a:t>mandatory guidance</a:t>
            </a:r>
            <a:r>
              <a:rPr lang="en-GB" sz="2000" dirty="0"/>
              <a:t>;</a:t>
            </a:r>
          </a:p>
          <a:p>
            <a:pPr lvl="1" defTabSz="457200">
              <a:lnSpc>
                <a:spcPct val="100000"/>
              </a:lnSpc>
              <a:spcBef>
                <a:spcPts val="400"/>
              </a:spcBef>
            </a:pPr>
            <a:r>
              <a:rPr lang="en-GB" sz="2000" dirty="0" smtClean="0"/>
              <a:t>Quarterly progress reports (appraisal rate)</a:t>
            </a:r>
          </a:p>
          <a:p>
            <a:pPr lvl="1" defTabSz="457200">
              <a:lnSpc>
                <a:spcPct val="100000"/>
              </a:lnSpc>
              <a:spcBef>
                <a:spcPts val="400"/>
              </a:spcBef>
            </a:pPr>
            <a:r>
              <a:rPr lang="en-GB" sz="2000" dirty="0" smtClean="0"/>
              <a:t>An Annual Organisational Audit (AOA); </a:t>
            </a:r>
          </a:p>
          <a:p>
            <a:pPr lvl="1" defTabSz="457200">
              <a:lnSpc>
                <a:spcPct val="100000"/>
              </a:lnSpc>
              <a:spcBef>
                <a:spcPts val="400"/>
              </a:spcBef>
            </a:pPr>
            <a:r>
              <a:rPr lang="en-GB" sz="2000" dirty="0" smtClean="0"/>
              <a:t>An Annual Report Template to help ROs in their reporting of progress to their DB; </a:t>
            </a:r>
          </a:p>
          <a:p>
            <a:pPr lvl="1" defTabSz="457200">
              <a:lnSpc>
                <a:spcPct val="100000"/>
              </a:lnSpc>
              <a:spcBef>
                <a:spcPts val="400"/>
              </a:spcBef>
            </a:pPr>
            <a:r>
              <a:rPr lang="en-GB" sz="2000" dirty="0" smtClean="0"/>
              <a:t>A statement of compliance (signed by DB </a:t>
            </a:r>
            <a:r>
              <a:rPr lang="en-GB" sz="2000" dirty="0"/>
              <a:t>board </a:t>
            </a:r>
            <a:r>
              <a:rPr lang="en-GB" sz="2000" dirty="0" smtClean="0"/>
              <a:t>or </a:t>
            </a:r>
            <a:r>
              <a:rPr lang="en-GB" sz="2000" dirty="0"/>
              <a:t>equivalent governance or executive </a:t>
            </a:r>
            <a:r>
              <a:rPr lang="en-GB" sz="2000" dirty="0" smtClean="0"/>
              <a:t>group member); and</a:t>
            </a:r>
          </a:p>
          <a:p>
            <a:pPr defTabSz="457200">
              <a:lnSpc>
                <a:spcPct val="100000"/>
              </a:lnSpc>
              <a:spcBef>
                <a:spcPts val="400"/>
              </a:spcBef>
            </a:pPr>
            <a:r>
              <a:rPr lang="en-GB" dirty="0" smtClean="0"/>
              <a:t>It also states that there must be mechanisms in place to help ROs achieve and demonstrate calibration and consistency of their decision-making (</a:t>
            </a:r>
            <a:r>
              <a:rPr lang="en-GB" dirty="0" err="1" smtClean="0"/>
              <a:t>eg</a:t>
            </a:r>
            <a:r>
              <a:rPr lang="en-GB" dirty="0" smtClean="0"/>
              <a:t> RO and appraiser networks).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NHS England | Revalidation | FQA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624F8-51F5-4FA9-BC9A-E04115AB58FE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67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07988" y="298688"/>
            <a:ext cx="7313613" cy="759039"/>
          </a:xfrm>
        </p:spPr>
        <p:txBody>
          <a:bodyPr lIns="91440" tIns="45720" rIns="91440" bIns="45720" anchor="ctr"/>
          <a:lstStyle/>
          <a:p>
            <a:pPr defTabSz="457200" eaLnBrk="1" hangingPunct="1"/>
            <a:r>
              <a:rPr lang="en-GB" sz="2800" dirty="0" smtClean="0">
                <a:latin typeface="Arial" charset="0"/>
                <a:cs typeface="Arial" charset="0"/>
              </a:rPr>
              <a:t>FQA – the elements: ‘Core Standards’</a:t>
            </a:r>
            <a:endParaRPr lang="en-US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07988" y="1261533"/>
            <a:ext cx="8388350" cy="4614477"/>
          </a:xfrm>
        </p:spPr>
        <p:txBody>
          <a:bodyPr lIns="91440" tIns="45720" rIns="91440" bIns="45720"/>
          <a:lstStyle/>
          <a:p>
            <a:pPr defTabSz="457200" eaLnBrk="1" hangingPunct="1">
              <a:spcBef>
                <a:spcPts val="1800"/>
              </a:spcBef>
              <a:buFont typeface="Arial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The FQA team has identified every item in the RO Regulations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Arial" charset="0"/>
                <a:cs typeface="Arial" charset="0"/>
              </a:rPr>
              <a:t>and all the associated mandatory guidance which must be in place (and which ROs will be expected to demonstrate)</a:t>
            </a:r>
          </a:p>
          <a:p>
            <a:pPr defTabSz="457200" eaLnBrk="1" hangingPunct="1">
              <a:spcBef>
                <a:spcPts val="1800"/>
              </a:spcBef>
              <a:buFont typeface="Arial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These have been compiled into a single list</a:t>
            </a:r>
          </a:p>
          <a:p>
            <a:pPr defTabSz="457200" eaLnBrk="1" hangingPunct="1">
              <a:spcBef>
                <a:spcPts val="1800"/>
              </a:spcBef>
              <a:buFont typeface="Arial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E</a:t>
            </a:r>
            <a:r>
              <a:rPr lang="en-US" dirty="0" smtClean="0">
                <a:latin typeface="Arial" charset="0"/>
                <a:cs typeface="Arial" charset="0"/>
              </a:rPr>
              <a:t>ach item has been referenced to the specific point or section of the regulations or guidance</a:t>
            </a:r>
          </a:p>
          <a:p>
            <a:pPr defTabSz="457200" eaLnBrk="1" hangingPunct="1">
              <a:spcBef>
                <a:spcPts val="1800"/>
              </a:spcBef>
              <a:buFont typeface="Arial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Each point of evidence or question of the reporting system for ROs is derived from the core standards</a:t>
            </a:r>
          </a:p>
          <a:p>
            <a:pPr defTabSz="457200" eaLnBrk="1" hangingPunct="1">
              <a:spcBef>
                <a:spcPts val="1800"/>
              </a:spcBef>
              <a:buFont typeface="Arial"/>
              <a:buChar char="•"/>
              <a:defRPr/>
            </a:pPr>
            <a:r>
              <a:rPr lang="en-GB" dirty="0" smtClean="0"/>
              <a:t>Currently shows </a:t>
            </a:r>
            <a:r>
              <a:rPr lang="en-GB" dirty="0"/>
              <a:t>mandatory and good </a:t>
            </a:r>
            <a:r>
              <a:rPr lang="en-GB" dirty="0" smtClean="0"/>
              <a:t>practice - excellent </a:t>
            </a:r>
            <a:r>
              <a:rPr lang="en-GB" dirty="0"/>
              <a:t>practice standards </a:t>
            </a:r>
            <a:r>
              <a:rPr lang="en-GB" dirty="0" smtClean="0"/>
              <a:t>will be gathered and shared over time</a:t>
            </a:r>
            <a:endParaRPr lang="en-GB" dirty="0"/>
          </a:p>
          <a:p>
            <a:pPr marL="0" indent="0" defTabSz="457200" eaLnBrk="1" hangingPunct="1">
              <a:buNone/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5638" y="6310313"/>
            <a:ext cx="7240587" cy="1793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NHS England | Revalidation | FQA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8125" y="6310313"/>
            <a:ext cx="300038" cy="17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4BF222A-E2A9-465A-9F1A-30D378B48A4D}" type="slidenum">
              <a:rPr lang="en-GB" b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b="0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60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1490133"/>
            <a:ext cx="7391400" cy="4138672"/>
          </a:xfrm>
        </p:spPr>
        <p:txBody>
          <a:bodyPr/>
          <a:lstStyle/>
          <a:p>
            <a:r>
              <a:rPr lang="en-GB" dirty="0" smtClean="0"/>
              <a:t>The designated </a:t>
            </a:r>
            <a:r>
              <a:rPr lang="en-GB" dirty="0"/>
              <a:t>b</a:t>
            </a:r>
            <a:r>
              <a:rPr lang="en-GB" dirty="0" smtClean="0"/>
              <a:t>ody and </a:t>
            </a:r>
            <a:r>
              <a:rPr lang="en-GB" dirty="0"/>
              <a:t>r</a:t>
            </a:r>
            <a:r>
              <a:rPr lang="en-GB" dirty="0" smtClean="0"/>
              <a:t>esponsible </a:t>
            </a:r>
            <a:r>
              <a:rPr lang="en-GB" dirty="0"/>
              <a:t>o</a:t>
            </a:r>
            <a:r>
              <a:rPr lang="en-GB" dirty="0" smtClean="0"/>
              <a:t>fficer</a:t>
            </a:r>
          </a:p>
          <a:p>
            <a:r>
              <a:rPr lang="en-GB" dirty="0" smtClean="0"/>
              <a:t>Appraisal</a:t>
            </a:r>
          </a:p>
          <a:p>
            <a:pPr lvl="2"/>
            <a:r>
              <a:rPr lang="en-GB" dirty="0"/>
              <a:t>p</a:t>
            </a:r>
            <a:r>
              <a:rPr lang="en-GB" dirty="0" smtClean="0"/>
              <a:t>olicy, leadership and governance</a:t>
            </a:r>
          </a:p>
          <a:p>
            <a:pPr lvl="2"/>
            <a:r>
              <a:rPr lang="en-GB" dirty="0"/>
              <a:t>c</a:t>
            </a:r>
            <a:r>
              <a:rPr lang="en-GB" dirty="0" smtClean="0"/>
              <a:t>apacity </a:t>
            </a:r>
            <a:r>
              <a:rPr lang="en-GB" dirty="0"/>
              <a:t>and </a:t>
            </a:r>
            <a:r>
              <a:rPr lang="en-GB" dirty="0" smtClean="0"/>
              <a:t>capability</a:t>
            </a:r>
            <a:endParaRPr lang="en-GB" dirty="0"/>
          </a:p>
          <a:p>
            <a:r>
              <a:rPr lang="en-GB" dirty="0" smtClean="0"/>
              <a:t>Monitoring performance and responding to concerns </a:t>
            </a:r>
          </a:p>
          <a:p>
            <a:pPr lvl="2"/>
            <a:r>
              <a:rPr lang="en-GB" dirty="0"/>
              <a:t>p</a:t>
            </a:r>
            <a:r>
              <a:rPr lang="en-GB" dirty="0" smtClean="0"/>
              <a:t>olicy</a:t>
            </a:r>
            <a:r>
              <a:rPr lang="en-GB" dirty="0"/>
              <a:t>, </a:t>
            </a:r>
            <a:r>
              <a:rPr lang="en-GB" dirty="0" smtClean="0"/>
              <a:t>leadership </a:t>
            </a:r>
            <a:r>
              <a:rPr lang="en-GB" dirty="0"/>
              <a:t>and </a:t>
            </a:r>
            <a:r>
              <a:rPr lang="en-GB" dirty="0" smtClean="0"/>
              <a:t>governance</a:t>
            </a:r>
            <a:endParaRPr lang="en-GB" dirty="0"/>
          </a:p>
          <a:p>
            <a:pPr lvl="2"/>
            <a:r>
              <a:rPr lang="en-GB" dirty="0"/>
              <a:t>c</a:t>
            </a:r>
            <a:r>
              <a:rPr lang="en-GB" dirty="0" smtClean="0"/>
              <a:t>apacity </a:t>
            </a:r>
            <a:r>
              <a:rPr lang="en-GB" dirty="0"/>
              <a:t>and c</a:t>
            </a:r>
            <a:r>
              <a:rPr lang="en-GB" dirty="0" smtClean="0"/>
              <a:t>apability</a:t>
            </a:r>
          </a:p>
          <a:p>
            <a:r>
              <a:rPr lang="en-GB" dirty="0" smtClean="0"/>
              <a:t>Recruitment and engagement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NHS England | Revalidation | FQA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035A4-35DD-4C64-A533-D874A2FBE00E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07988" y="284174"/>
            <a:ext cx="7313613" cy="759039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457200" eaLnBrk="1" hangingPunct="1"/>
            <a:r>
              <a:rPr lang="en-GB" sz="2800" dirty="0" smtClean="0">
                <a:latin typeface="Arial" charset="0"/>
                <a:cs typeface="Arial" charset="0"/>
              </a:rPr>
              <a:t>FQA – core </a:t>
            </a:r>
            <a:r>
              <a:rPr lang="en-GB" sz="2800" dirty="0">
                <a:latin typeface="Arial" charset="0"/>
                <a:cs typeface="Arial" charset="0"/>
              </a:rPr>
              <a:t>s</a:t>
            </a:r>
            <a:r>
              <a:rPr lang="en-GB" sz="2800" dirty="0" smtClean="0">
                <a:latin typeface="Arial" charset="0"/>
                <a:cs typeface="Arial" charset="0"/>
              </a:rPr>
              <a:t>tandards </a:t>
            </a:r>
            <a:r>
              <a:rPr lang="en-GB" sz="2800" dirty="0">
                <a:latin typeface="Arial" charset="0"/>
                <a:cs typeface="Arial" charset="0"/>
              </a:rPr>
              <a:t>c</a:t>
            </a:r>
            <a:r>
              <a:rPr lang="en-GB" sz="2800" dirty="0" smtClean="0">
                <a:latin typeface="Arial" charset="0"/>
                <a:cs typeface="Arial" charset="0"/>
              </a:rPr>
              <a:t>ategories </a:t>
            </a:r>
            <a:endParaRPr lang="en-US" sz="2800" b="1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72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07988" y="284174"/>
            <a:ext cx="7313613" cy="759039"/>
          </a:xfrm>
        </p:spPr>
        <p:txBody>
          <a:bodyPr lIns="91440" tIns="45720" rIns="91440" bIns="45720" anchor="ctr"/>
          <a:lstStyle/>
          <a:p>
            <a:pPr defTabSz="457200" eaLnBrk="1" hangingPunct="1"/>
            <a:r>
              <a:rPr lang="en-GB" sz="2400" dirty="0" smtClean="0">
                <a:latin typeface="Arial" charset="0"/>
                <a:cs typeface="Arial" charset="0"/>
              </a:rPr>
              <a:t>FQA </a:t>
            </a:r>
            <a:r>
              <a:rPr lang="en-GB" sz="2800" dirty="0" smtClean="0">
                <a:latin typeface="Arial" charset="0"/>
                <a:cs typeface="Arial" charset="0"/>
              </a:rPr>
              <a:t>– the elements: AOA</a:t>
            </a:r>
            <a:endParaRPr lang="en-US" sz="2800" b="1" dirty="0" smtClean="0">
              <a:latin typeface="Arial" charset="0"/>
              <a:cs typeface="Arial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07988" y="1117601"/>
            <a:ext cx="8388350" cy="4992914"/>
          </a:xfrm>
        </p:spPr>
        <p:txBody>
          <a:bodyPr lIns="91440" tIns="45720" rIns="91440" bIns="45720"/>
          <a:lstStyle/>
          <a:p>
            <a:pPr defTabSz="457200" eaLnBrk="1" hangingPunct="1">
              <a:lnSpc>
                <a:spcPct val="100000"/>
              </a:lnSpc>
            </a:pPr>
            <a:r>
              <a:rPr lang="en-GB" dirty="0" smtClean="0"/>
              <a:t>ROs are familiar with RST’s ORSA exercise which assessed ‘readiness’ for implementing revalidation </a:t>
            </a:r>
          </a:p>
          <a:p>
            <a:pPr defTabSz="457200" eaLnBrk="1" hangingPunct="1">
              <a:lnSpc>
                <a:spcPct val="100000"/>
              </a:lnSpc>
            </a:pPr>
            <a:r>
              <a:rPr lang="en-GB" dirty="0" smtClean="0"/>
              <a:t>The AOA, based on the core standards, is similar, but assesses DB progress in implementing revalidation</a:t>
            </a:r>
          </a:p>
          <a:p>
            <a:pPr defTabSz="457200" eaLnBrk="1" hangingPunct="1">
              <a:defRPr/>
            </a:pPr>
            <a:r>
              <a:rPr lang="en-GB" dirty="0" smtClean="0">
                <a:latin typeface="Arial" charset="0"/>
                <a:cs typeface="Arial" charset="0"/>
              </a:rPr>
              <a:t>For ROs, the AOA provides a means of demonstrable assurance that systems and processes in their DB meet nationally agreed standards</a:t>
            </a:r>
          </a:p>
          <a:p>
            <a:pPr defTabSz="457200">
              <a:defRPr/>
            </a:pPr>
            <a:r>
              <a:rPr lang="en-GB" dirty="0" smtClean="0">
                <a:latin typeface="Arial" charset="0"/>
                <a:cs typeface="Arial" charset="0"/>
              </a:rPr>
              <a:t>AOA data feeds </a:t>
            </a:r>
            <a:r>
              <a:rPr lang="en-GB" dirty="0">
                <a:latin typeface="Arial" charset="0"/>
                <a:cs typeface="Arial" charset="0"/>
              </a:rPr>
              <a:t>into </a:t>
            </a:r>
            <a:r>
              <a:rPr lang="en-GB" dirty="0" smtClean="0">
                <a:latin typeface="Arial" charset="0"/>
                <a:cs typeface="Arial" charset="0"/>
              </a:rPr>
              <a:t>RO’s </a:t>
            </a:r>
            <a:r>
              <a:rPr lang="en-GB" dirty="0">
                <a:latin typeface="Arial" charset="0"/>
                <a:cs typeface="Arial" charset="0"/>
              </a:rPr>
              <a:t>annual report to </a:t>
            </a:r>
            <a:r>
              <a:rPr lang="en-GB" dirty="0"/>
              <a:t>their board (or an equivalent governance or executive group)</a:t>
            </a:r>
            <a:r>
              <a:rPr lang="en-GB" dirty="0" smtClean="0">
                <a:latin typeface="Arial" charset="0"/>
                <a:cs typeface="Arial" charset="0"/>
              </a:rPr>
              <a:t> and submitted to higher-level RO along with a statement of compliance. These will be collated into a national annual report. It also feeds into </a:t>
            </a:r>
            <a:r>
              <a:rPr lang="en-GB" dirty="0">
                <a:latin typeface="Arial" charset="0"/>
                <a:cs typeface="Arial" charset="0"/>
              </a:rPr>
              <a:t>the RO’s portfolio of supporting information for their appraisal. </a:t>
            </a:r>
            <a:endParaRPr lang="en-GB" dirty="0" smtClean="0">
              <a:latin typeface="Arial" charset="0"/>
              <a:cs typeface="Arial" charset="0"/>
            </a:endParaRPr>
          </a:p>
          <a:p>
            <a:pPr defTabSz="457200" eaLnBrk="1" hangingPunct="1">
              <a:defRPr/>
            </a:pPr>
            <a:r>
              <a:rPr lang="en-GB" dirty="0" smtClean="0">
                <a:latin typeface="Arial" charset="0"/>
                <a:cs typeface="Arial" charset="0"/>
              </a:rPr>
              <a:t>A process of independent verification will be introduced to support ROs in demonstrating performance</a:t>
            </a:r>
          </a:p>
          <a:p>
            <a:pPr marL="0" indent="0" defTabSz="457200" eaLnBrk="1" hangingPunct="1">
              <a:buFont typeface="Arial" charset="0"/>
              <a:buNone/>
              <a:defRPr/>
            </a:pPr>
            <a:endParaRPr lang="en-GB" dirty="0" smtClean="0">
              <a:latin typeface="Arial" charset="0"/>
              <a:cs typeface="Arial" charset="0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5638" y="6310313"/>
            <a:ext cx="7240587" cy="1793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NHS England | Revalidation | FQA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38125" y="6310313"/>
            <a:ext cx="300038" cy="17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4BF222A-E2A9-465A-9F1A-30D378B48A4D}" type="slidenum">
              <a:rPr lang="en-GB" b="0" smtClean="0">
                <a:solidFill>
                  <a:schemeClr val="bg1">
                    <a:lumMod val="50000"/>
                  </a:schemeClr>
                </a:solidFill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b="0" dirty="0" smtClean="0">
              <a:solidFill>
                <a:schemeClr val="bg1">
                  <a:lumMod val="50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56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07988" y="269661"/>
            <a:ext cx="7313613" cy="565150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lIns="91440" tIns="45720" rIns="91440" bIns="45720" anchor="ctr"/>
          <a:lstStyle/>
          <a:p>
            <a:pPr defTabSz="457200" eaLnBrk="1" hangingPunct="1"/>
            <a:r>
              <a:rPr lang="en-US" sz="2800" b="1" dirty="0" smtClean="0">
                <a:latin typeface="Arial" charset="0"/>
                <a:cs typeface="Arial" charset="0"/>
              </a:rPr>
              <a:t>FQA Process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1743657" y="4133674"/>
            <a:ext cx="1221965" cy="902439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RO Report to DB Board*</a:t>
            </a:r>
            <a:endParaRPr lang="en-GB" sz="1600" dirty="0"/>
          </a:p>
        </p:txBody>
      </p:sp>
      <p:sp>
        <p:nvSpPr>
          <p:cNvPr id="9" name="Flowchart: Process 8"/>
          <p:cNvSpPr/>
          <p:nvPr/>
        </p:nvSpPr>
        <p:spPr>
          <a:xfrm>
            <a:off x="767764" y="1063800"/>
            <a:ext cx="1507096" cy="697330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RO Monitors DB Progress</a:t>
            </a:r>
            <a:endParaRPr lang="en-GB" sz="1600" b="1" dirty="0"/>
          </a:p>
        </p:txBody>
      </p:sp>
      <p:sp>
        <p:nvSpPr>
          <p:cNvPr id="14" name="Flowchart: Multidocument 13"/>
          <p:cNvSpPr/>
          <p:nvPr/>
        </p:nvSpPr>
        <p:spPr>
          <a:xfrm>
            <a:off x="7774992" y="2801471"/>
            <a:ext cx="963169" cy="1273951"/>
          </a:xfrm>
          <a:prstGeom prst="flowChartMulti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ERIB</a:t>
            </a:r>
          </a:p>
          <a:p>
            <a:pPr algn="ctr"/>
            <a:r>
              <a:rPr lang="en-GB" sz="1600" dirty="0" smtClean="0"/>
              <a:t>RPB</a:t>
            </a:r>
            <a:endParaRPr lang="en-GB" sz="1600" dirty="0" smtClean="0"/>
          </a:p>
          <a:p>
            <a:pPr algn="ctr"/>
            <a:r>
              <a:rPr lang="en-GB" sz="1600" dirty="0" smtClean="0"/>
              <a:t>QCRC</a:t>
            </a:r>
            <a:endParaRPr lang="en-GB" sz="1600" dirty="0"/>
          </a:p>
        </p:txBody>
      </p:sp>
      <p:sp>
        <p:nvSpPr>
          <p:cNvPr id="36" name="Flowchart: Process 35"/>
          <p:cNvSpPr/>
          <p:nvPr/>
        </p:nvSpPr>
        <p:spPr>
          <a:xfrm>
            <a:off x="2784411" y="1436848"/>
            <a:ext cx="685800" cy="337530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HR</a:t>
            </a:r>
            <a:endParaRPr lang="en-GB" sz="1600" dirty="0"/>
          </a:p>
        </p:txBody>
      </p:sp>
      <p:sp>
        <p:nvSpPr>
          <p:cNvPr id="37" name="Flowchart: Process 36"/>
          <p:cNvSpPr/>
          <p:nvPr/>
        </p:nvSpPr>
        <p:spPr>
          <a:xfrm>
            <a:off x="2784411" y="1049851"/>
            <a:ext cx="1316382" cy="337530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Governance</a:t>
            </a:r>
            <a:endParaRPr lang="en-GB" sz="1600" dirty="0"/>
          </a:p>
        </p:txBody>
      </p:sp>
      <p:sp>
        <p:nvSpPr>
          <p:cNvPr id="38" name="Flowchart: Process 37"/>
          <p:cNvSpPr/>
          <p:nvPr/>
        </p:nvSpPr>
        <p:spPr>
          <a:xfrm>
            <a:off x="3547001" y="1463688"/>
            <a:ext cx="1944855" cy="337530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Recommendations</a:t>
            </a:r>
            <a:endParaRPr lang="en-GB" sz="1600" dirty="0"/>
          </a:p>
        </p:txBody>
      </p:sp>
      <p:cxnSp>
        <p:nvCxnSpPr>
          <p:cNvPr id="61" name="Elbow Connector 60"/>
          <p:cNvCxnSpPr>
            <a:stCxn id="9" idx="2"/>
            <a:endCxn id="67" idx="2"/>
          </p:cNvCxnSpPr>
          <p:nvPr/>
        </p:nvCxnSpPr>
        <p:spPr>
          <a:xfrm rot="16200000" flipH="1">
            <a:off x="1670750" y="1611691"/>
            <a:ext cx="859688" cy="1158565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lowchart: Data 66"/>
          <p:cNvSpPr/>
          <p:nvPr/>
        </p:nvSpPr>
        <p:spPr>
          <a:xfrm>
            <a:off x="2501177" y="2330000"/>
            <a:ext cx="1787003" cy="581636"/>
          </a:xfrm>
          <a:prstGeom prst="flowChartInputOutpu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Quarterly </a:t>
            </a:r>
            <a:r>
              <a:rPr lang="en-GB" sz="1600" dirty="0" smtClean="0"/>
              <a:t>Report</a:t>
            </a:r>
            <a:endParaRPr lang="en-GB" sz="1600" dirty="0"/>
          </a:p>
        </p:txBody>
      </p:sp>
      <p:sp>
        <p:nvSpPr>
          <p:cNvPr id="85" name="Flowchart: Process 84"/>
          <p:cNvSpPr/>
          <p:nvPr/>
        </p:nvSpPr>
        <p:spPr>
          <a:xfrm>
            <a:off x="5063375" y="3075461"/>
            <a:ext cx="985794" cy="725178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Regional RO</a:t>
            </a:r>
            <a:endParaRPr lang="en-GB" sz="1600" dirty="0"/>
          </a:p>
        </p:txBody>
      </p:sp>
      <p:sp>
        <p:nvSpPr>
          <p:cNvPr id="88" name="Flowchart: Process 87"/>
          <p:cNvSpPr/>
          <p:nvPr/>
        </p:nvSpPr>
        <p:spPr>
          <a:xfrm>
            <a:off x="6410177" y="3075461"/>
            <a:ext cx="985793" cy="728837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Higher Level RO</a:t>
            </a:r>
            <a:endParaRPr lang="en-GB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5063375" y="6475576"/>
            <a:ext cx="98579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 Reports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339457" y="6493201"/>
            <a:ext cx="11272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Report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Flowchart: Document 99"/>
          <p:cNvSpPr/>
          <p:nvPr/>
        </p:nvSpPr>
        <p:spPr>
          <a:xfrm>
            <a:off x="3440346" y="5682379"/>
            <a:ext cx="1365939" cy="600865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Compliance Statement</a:t>
            </a:r>
            <a:endParaRPr lang="en-GB" sz="1600" dirty="0"/>
          </a:p>
        </p:txBody>
      </p:sp>
      <p:sp>
        <p:nvSpPr>
          <p:cNvPr id="101" name="Flowchart: Document 100"/>
          <p:cNvSpPr/>
          <p:nvPr/>
        </p:nvSpPr>
        <p:spPr>
          <a:xfrm>
            <a:off x="715126" y="3443418"/>
            <a:ext cx="1639514" cy="690256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smtClean="0"/>
              <a:t>AOA exercise</a:t>
            </a:r>
            <a:endParaRPr lang="en-GB" sz="1600" dirty="0" smtClean="0"/>
          </a:p>
        </p:txBody>
      </p:sp>
      <p:cxnSp>
        <p:nvCxnSpPr>
          <p:cNvPr id="150" name="Elbow Connector 149"/>
          <p:cNvCxnSpPr>
            <a:stCxn id="173" idx="2"/>
            <a:endCxn id="100" idx="1"/>
          </p:cNvCxnSpPr>
          <p:nvPr/>
        </p:nvCxnSpPr>
        <p:spPr>
          <a:xfrm rot="16200000" flipH="1">
            <a:off x="3132198" y="5674663"/>
            <a:ext cx="407481" cy="208815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4" idx="2"/>
            <a:endCxn id="184" idx="0"/>
          </p:cNvCxnSpPr>
          <p:nvPr/>
        </p:nvCxnSpPr>
        <p:spPr>
          <a:xfrm flipH="1">
            <a:off x="8189600" y="4027177"/>
            <a:ext cx="1" cy="401411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Flowchart: Process 172"/>
          <p:cNvSpPr/>
          <p:nvPr/>
        </p:nvSpPr>
        <p:spPr>
          <a:xfrm>
            <a:off x="2644824" y="4971871"/>
            <a:ext cx="1173413" cy="603460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DB Board* Approval</a:t>
            </a:r>
            <a:endParaRPr lang="en-GB" sz="1600" dirty="0"/>
          </a:p>
        </p:txBody>
      </p:sp>
      <p:sp>
        <p:nvSpPr>
          <p:cNvPr id="184" name="Flowchart: Document 183"/>
          <p:cNvSpPr/>
          <p:nvPr/>
        </p:nvSpPr>
        <p:spPr>
          <a:xfrm>
            <a:off x="7717185" y="4428588"/>
            <a:ext cx="944830" cy="638459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NHSE Board</a:t>
            </a:r>
            <a:endParaRPr lang="en-GB" sz="1600" dirty="0"/>
          </a:p>
        </p:txBody>
      </p:sp>
      <p:sp>
        <p:nvSpPr>
          <p:cNvPr id="185" name="Flowchart: Document 184"/>
          <p:cNvSpPr/>
          <p:nvPr/>
        </p:nvSpPr>
        <p:spPr>
          <a:xfrm>
            <a:off x="7717186" y="5426267"/>
            <a:ext cx="944830" cy="638459"/>
          </a:xfrm>
          <a:prstGeom prst="flowChartDocumen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Minister</a:t>
            </a:r>
            <a:endParaRPr lang="en-GB" sz="1600" dirty="0"/>
          </a:p>
        </p:txBody>
      </p:sp>
      <p:sp>
        <p:nvSpPr>
          <p:cNvPr id="203" name="Rounded Rectangle 202"/>
          <p:cNvSpPr/>
          <p:nvPr/>
        </p:nvSpPr>
        <p:spPr>
          <a:xfrm>
            <a:off x="2679877" y="938215"/>
            <a:ext cx="2968448" cy="945629"/>
          </a:xfrm>
          <a:prstGeom prst="roundRect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cxnSp>
        <p:nvCxnSpPr>
          <p:cNvPr id="201" name="Straight Connector 200"/>
          <p:cNvCxnSpPr/>
          <p:nvPr/>
        </p:nvCxnSpPr>
        <p:spPr>
          <a:xfrm>
            <a:off x="370516" y="3075461"/>
            <a:ext cx="398429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Elbow Connector 288"/>
          <p:cNvCxnSpPr>
            <a:stCxn id="101" idx="2"/>
            <a:endCxn id="4" idx="1"/>
          </p:cNvCxnSpPr>
          <p:nvPr/>
        </p:nvCxnSpPr>
        <p:spPr>
          <a:xfrm rot="16200000" flipH="1">
            <a:off x="1390843" y="4232080"/>
            <a:ext cx="496854" cy="208774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Elbow Connector 330"/>
          <p:cNvCxnSpPr>
            <a:stCxn id="4" idx="2"/>
            <a:endCxn id="173" idx="1"/>
          </p:cNvCxnSpPr>
          <p:nvPr/>
        </p:nvCxnSpPr>
        <p:spPr>
          <a:xfrm rot="16200000" flipH="1">
            <a:off x="2351158" y="4979934"/>
            <a:ext cx="297149" cy="290184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Elbow Connector 350"/>
          <p:cNvCxnSpPr>
            <a:stCxn id="67" idx="5"/>
            <a:endCxn id="85" idx="0"/>
          </p:cNvCxnSpPr>
          <p:nvPr/>
        </p:nvCxnSpPr>
        <p:spPr>
          <a:xfrm>
            <a:off x="4109480" y="2620818"/>
            <a:ext cx="1446792" cy="454643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TextBox 361"/>
          <p:cNvSpPr txBox="1"/>
          <p:nvPr/>
        </p:nvSpPr>
        <p:spPr>
          <a:xfrm>
            <a:off x="325384" y="3160221"/>
            <a:ext cx="11272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Annual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325383" y="2497707"/>
            <a:ext cx="11272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Quarterly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4" name="Straight Connector 363"/>
          <p:cNvCxnSpPr/>
          <p:nvPr/>
        </p:nvCxnSpPr>
        <p:spPr>
          <a:xfrm>
            <a:off x="377368" y="2210024"/>
            <a:ext cx="405028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TextBox 364"/>
          <p:cNvSpPr txBox="1"/>
          <p:nvPr/>
        </p:nvSpPr>
        <p:spPr>
          <a:xfrm>
            <a:off x="325384" y="1887603"/>
            <a:ext cx="11272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Monthly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6" name="Elbow Connector 365"/>
          <p:cNvCxnSpPr>
            <a:stCxn id="9" idx="2"/>
            <a:endCxn id="101" idx="0"/>
          </p:cNvCxnSpPr>
          <p:nvPr/>
        </p:nvCxnSpPr>
        <p:spPr>
          <a:xfrm rot="16200000" flipH="1">
            <a:off x="686953" y="2595488"/>
            <a:ext cx="1682288" cy="13571"/>
          </a:xfrm>
          <a:prstGeom prst="bentConnector3">
            <a:avLst>
              <a:gd name="adj1" fmla="val 50000"/>
            </a:avLst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Arrow Connector 378"/>
          <p:cNvCxnSpPr>
            <a:stCxn id="184" idx="2"/>
            <a:endCxn id="185" idx="0"/>
          </p:cNvCxnSpPr>
          <p:nvPr/>
        </p:nvCxnSpPr>
        <p:spPr>
          <a:xfrm>
            <a:off x="8189600" y="5024838"/>
            <a:ext cx="1" cy="401429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Arrow Connector 386"/>
          <p:cNvCxnSpPr>
            <a:stCxn id="88" idx="3"/>
            <a:endCxn id="14" idx="1"/>
          </p:cNvCxnSpPr>
          <p:nvPr/>
        </p:nvCxnSpPr>
        <p:spPr>
          <a:xfrm flipV="1">
            <a:off x="7395970" y="3438447"/>
            <a:ext cx="379022" cy="1433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Arrow Connector 388"/>
          <p:cNvCxnSpPr>
            <a:stCxn id="85" idx="3"/>
            <a:endCxn id="88" idx="1"/>
          </p:cNvCxnSpPr>
          <p:nvPr/>
        </p:nvCxnSpPr>
        <p:spPr>
          <a:xfrm>
            <a:off x="6049169" y="3438050"/>
            <a:ext cx="361008" cy="1830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Arrow Connector 396"/>
          <p:cNvCxnSpPr>
            <a:stCxn id="100" idx="0"/>
            <a:endCxn id="446" idx="2"/>
          </p:cNvCxnSpPr>
          <p:nvPr/>
        </p:nvCxnSpPr>
        <p:spPr>
          <a:xfrm flipH="1" flipV="1">
            <a:off x="4109480" y="4580228"/>
            <a:ext cx="13836" cy="1102151"/>
          </a:xfrm>
          <a:prstGeom prst="straightConnector1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1" name="TextBox 430"/>
          <p:cNvSpPr txBox="1"/>
          <p:nvPr/>
        </p:nvSpPr>
        <p:spPr>
          <a:xfrm>
            <a:off x="3725029" y="6475576"/>
            <a:ext cx="11272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700 Reports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5" name="Elbow Connector 434"/>
          <p:cNvCxnSpPr>
            <a:stCxn id="446" idx="3"/>
            <a:endCxn id="85" idx="2"/>
          </p:cNvCxnSpPr>
          <p:nvPr/>
        </p:nvCxnSpPr>
        <p:spPr>
          <a:xfrm flipV="1">
            <a:off x="4793829" y="3800639"/>
            <a:ext cx="762443" cy="477859"/>
          </a:xfrm>
          <a:prstGeom prst="bentConnector2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 flipV="1">
            <a:off x="4920500" y="2133825"/>
            <a:ext cx="0" cy="47488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6" name="Flowchart: Process 445"/>
          <p:cNvSpPr/>
          <p:nvPr/>
        </p:nvSpPr>
        <p:spPr>
          <a:xfrm>
            <a:off x="3425130" y="3976768"/>
            <a:ext cx="1368699" cy="603460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Independent Verification</a:t>
            </a:r>
          </a:p>
        </p:txBody>
      </p:sp>
      <p:cxnSp>
        <p:nvCxnSpPr>
          <p:cNvPr id="452" name="Straight Connector 451"/>
          <p:cNvCxnSpPr/>
          <p:nvPr/>
        </p:nvCxnSpPr>
        <p:spPr>
          <a:xfrm flipV="1">
            <a:off x="6229673" y="2133820"/>
            <a:ext cx="0" cy="47488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V="1">
            <a:off x="7576279" y="2133819"/>
            <a:ext cx="0" cy="47488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2" name="TextBox 461"/>
          <p:cNvSpPr txBox="1"/>
          <p:nvPr/>
        </p:nvSpPr>
        <p:spPr>
          <a:xfrm>
            <a:off x="7625984" y="6353183"/>
            <a:ext cx="112723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Governance Boards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3" name="Flowchart: Data 462"/>
          <p:cNvSpPr/>
          <p:nvPr/>
        </p:nvSpPr>
        <p:spPr>
          <a:xfrm>
            <a:off x="5790685" y="1466583"/>
            <a:ext cx="2581790" cy="333156"/>
          </a:xfrm>
          <a:prstGeom prst="flowChartInputOutpu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GMC Data</a:t>
            </a:r>
            <a:endParaRPr lang="en-GB" sz="1600" dirty="0"/>
          </a:p>
        </p:txBody>
      </p:sp>
      <p:sp>
        <p:nvSpPr>
          <p:cNvPr id="464" name="Flowchart: Process 463"/>
          <p:cNvSpPr/>
          <p:nvPr/>
        </p:nvSpPr>
        <p:spPr>
          <a:xfrm>
            <a:off x="4173895" y="1036835"/>
            <a:ext cx="1317961" cy="337530"/>
          </a:xfrm>
          <a:prstGeom prst="flowChartProcess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Appraisals</a:t>
            </a:r>
            <a:endParaRPr lang="en-GB" sz="1600" dirty="0"/>
          </a:p>
        </p:txBody>
      </p:sp>
      <p:cxnSp>
        <p:nvCxnSpPr>
          <p:cNvPr id="426" name="Straight Arrow Connector 425"/>
          <p:cNvCxnSpPr>
            <a:stCxn id="38" idx="3"/>
            <a:endCxn id="463" idx="2"/>
          </p:cNvCxnSpPr>
          <p:nvPr/>
        </p:nvCxnSpPr>
        <p:spPr>
          <a:xfrm>
            <a:off x="5491856" y="1632453"/>
            <a:ext cx="557008" cy="70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Arrow Connector 470"/>
          <p:cNvCxnSpPr>
            <a:stCxn id="9" idx="3"/>
            <a:endCxn id="203" idx="1"/>
          </p:cNvCxnSpPr>
          <p:nvPr/>
        </p:nvCxnSpPr>
        <p:spPr>
          <a:xfrm flipV="1">
            <a:off x="2274860" y="1411030"/>
            <a:ext cx="405017" cy="1435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Arrow Connector 474"/>
          <p:cNvCxnSpPr/>
          <p:nvPr/>
        </p:nvCxnSpPr>
        <p:spPr>
          <a:xfrm flipV="1">
            <a:off x="5914583" y="1928547"/>
            <a:ext cx="0" cy="400556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Straight Arrow Connector 486"/>
          <p:cNvCxnSpPr/>
          <p:nvPr/>
        </p:nvCxnSpPr>
        <p:spPr>
          <a:xfrm flipV="1">
            <a:off x="6902630" y="1928547"/>
            <a:ext cx="0" cy="400556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Straight Arrow Connector 487"/>
          <p:cNvCxnSpPr/>
          <p:nvPr/>
        </p:nvCxnSpPr>
        <p:spPr>
          <a:xfrm flipV="1">
            <a:off x="8043077" y="1928547"/>
            <a:ext cx="0" cy="400556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17960" y="5695108"/>
            <a:ext cx="240670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Or Director or Executive Team as applicable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NHS England | Revalidation | FQA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035A4-35DD-4C64-A533-D874A2FBE00E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32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2NHSEnglandpresentationtemplate Option 2">
  <a:themeElements>
    <a:clrScheme name="NHS Commissioning Board">
      <a:dk1>
        <a:sysClr val="windowText" lastClr="000000"/>
      </a:dk1>
      <a:lt1>
        <a:sysClr val="window" lastClr="FFFFFF"/>
      </a:lt1>
      <a:dk2>
        <a:srgbClr val="003893"/>
      </a:dk2>
      <a:lt2>
        <a:srgbClr val="FFFFFF"/>
      </a:lt2>
      <a:accent1>
        <a:srgbClr val="00ADC6"/>
      </a:accent1>
      <a:accent2>
        <a:srgbClr val="003893"/>
      </a:accent2>
      <a:accent3>
        <a:srgbClr val="C0F7FF"/>
      </a:accent3>
      <a:accent4>
        <a:srgbClr val="B6D2FF"/>
      </a:accent4>
      <a:accent5>
        <a:srgbClr val="00AA9E"/>
      </a:accent5>
      <a:accent6>
        <a:srgbClr val="0091C9"/>
      </a:accent6>
      <a:hlink>
        <a:srgbClr val="000000"/>
      </a:hlink>
      <a:folHlink>
        <a:srgbClr val="000000"/>
      </a:folHlink>
    </a:clrScheme>
    <a:fontScheme name="NHS Commissioning Bo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24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02NHSEnglandpresentationtemplate Option 2</Template>
  <TotalTime>2534</TotalTime>
  <Words>1562</Words>
  <Application>Microsoft Office PowerPoint</Application>
  <PresentationFormat>On-screen Show (4:3)</PresentationFormat>
  <Paragraphs>190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02NHSEnglandpresentationtemplate Option 2</vt:lpstr>
      <vt:lpstr>1_Office Theme</vt:lpstr>
      <vt:lpstr>A Framework of Quality Assurance (FQA) for Responsible Officers and Revalidation </vt:lpstr>
      <vt:lpstr>FQA - Introduction </vt:lpstr>
      <vt:lpstr>FQA  - Objective</vt:lpstr>
      <vt:lpstr>FQA  - key principles:</vt:lpstr>
      <vt:lpstr>FQA - Background</vt:lpstr>
      <vt:lpstr>FQA – the elements: ‘Core Standards’</vt:lpstr>
      <vt:lpstr>PowerPoint Presentation</vt:lpstr>
      <vt:lpstr>FQA – the elements: AOA</vt:lpstr>
      <vt:lpstr>FQA Process</vt:lpstr>
      <vt:lpstr>Outcomes/benefits </vt:lpstr>
      <vt:lpstr>Making the most of the FQA</vt:lpstr>
      <vt:lpstr>Suggestions for challenge by Boards (1)</vt:lpstr>
      <vt:lpstr>Suggestions for challenge by Boards (2)</vt:lpstr>
      <vt:lpstr>Suggestions for challenge by Boards (3)</vt:lpstr>
      <vt:lpstr>Independent verification</vt:lpstr>
      <vt:lpstr>External quality assurance review</vt:lpstr>
      <vt:lpstr>Discussion points</vt:lpstr>
      <vt:lpstr>Discussion points</vt:lpstr>
    </vt:vector>
  </TitlesOfParts>
  <Company>IMS3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heading</dc:title>
  <dc:creator>Angela Metcalf</dc:creator>
  <cp:lastModifiedBy>Ros Crowder</cp:lastModifiedBy>
  <cp:revision>118</cp:revision>
  <cp:lastPrinted>2011-10-28T14:05:39Z</cp:lastPrinted>
  <dcterms:created xsi:type="dcterms:W3CDTF">2013-11-27T11:52:53Z</dcterms:created>
  <dcterms:modified xsi:type="dcterms:W3CDTF">2014-05-30T07:12:03Z</dcterms:modified>
</cp:coreProperties>
</file>