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8" r:id="rId2"/>
  </p:sldMasterIdLst>
  <p:notesMasterIdLst>
    <p:notesMasterId r:id="rId29"/>
  </p:notesMasterIdLst>
  <p:sldIdLst>
    <p:sldId id="461" r:id="rId3"/>
    <p:sldId id="471" r:id="rId4"/>
    <p:sldId id="501" r:id="rId5"/>
    <p:sldId id="518" r:id="rId6"/>
    <p:sldId id="519" r:id="rId7"/>
    <p:sldId id="520" r:id="rId8"/>
    <p:sldId id="521" r:id="rId9"/>
    <p:sldId id="522" r:id="rId10"/>
    <p:sldId id="523" r:id="rId11"/>
    <p:sldId id="524" r:id="rId12"/>
    <p:sldId id="507" r:id="rId13"/>
    <p:sldId id="506" r:id="rId14"/>
    <p:sldId id="508" r:id="rId15"/>
    <p:sldId id="509" r:id="rId16"/>
    <p:sldId id="510" r:id="rId17"/>
    <p:sldId id="511" r:id="rId18"/>
    <p:sldId id="512" r:id="rId19"/>
    <p:sldId id="513" r:id="rId20"/>
    <p:sldId id="514" r:id="rId21"/>
    <p:sldId id="515" r:id="rId22"/>
    <p:sldId id="517" r:id="rId23"/>
    <p:sldId id="525" r:id="rId24"/>
    <p:sldId id="526" r:id="rId25"/>
    <p:sldId id="527" r:id="rId26"/>
    <p:sldId id="529" r:id="rId27"/>
    <p:sldId id="53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41" autoAdjust="0"/>
  </p:normalViewPr>
  <p:slideViewPr>
    <p:cSldViewPr snapToGrid="0" snapToObjects="1" showGuides="1">
      <p:cViewPr>
        <p:scale>
          <a:sx n="77" d="100"/>
          <a:sy n="77" d="100"/>
        </p:scale>
        <p:origin x="-1368" y="-312"/>
      </p:cViewPr>
      <p:guideLst>
        <p:guide orient="horz" pos="2160"/>
        <p:guide orient="horz" pos="232"/>
        <p:guide orient="horz" pos="4088"/>
        <p:guide pos="4637"/>
        <p:guide pos="226"/>
        <p:guide pos="5534"/>
        <p:guide pos="47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B31CC-ACDF-4992-8942-2399B4124EF8}" type="datetimeFigureOut">
              <a:rPr lang="en-GB" smtClean="0"/>
              <a:pPr/>
              <a:t>30/05/2014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B49BE-1BCC-4EBA-A172-DFC96FF8EAF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9129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4820" name="Slide Number Placeholder 3"/>
          <p:cNvSpPr txBox="1">
            <a:spLocks noGrp="1"/>
          </p:cNvSpPr>
          <p:nvPr/>
        </p:nvSpPr>
        <p:spPr bwMode="auto">
          <a:xfrm>
            <a:off x="3884614" y="8685214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7EF086-341D-4829-A86B-FFD67B531ACA}" type="slidenum">
              <a:rPr lang="en-US" sz="1200">
                <a:latin typeface="Calibri" pitchFamily="34" charset="0"/>
              </a:rPr>
              <a:pPr algn="r" eaLnBrk="1" hangingPunct="1"/>
              <a:t>4</a:t>
            </a:fld>
            <a:endParaRPr lang="en-US" sz="12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4820" name="Slide Number Placeholder 3"/>
          <p:cNvSpPr txBox="1">
            <a:spLocks noGrp="1"/>
          </p:cNvSpPr>
          <p:nvPr/>
        </p:nvSpPr>
        <p:spPr bwMode="auto">
          <a:xfrm>
            <a:off x="3884614" y="8685214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7EF086-341D-4829-A86B-FFD67B531ACA}" type="slidenum">
              <a:rPr lang="en-US" sz="1200">
                <a:latin typeface="Calibri" pitchFamily="34" charset="0"/>
              </a:rPr>
              <a:pPr algn="r" eaLnBrk="1" hangingPunct="1"/>
              <a:t>5</a:t>
            </a:fld>
            <a:endParaRPr lang="en-US" sz="12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4820" name="Slide Number Placeholder 3"/>
          <p:cNvSpPr txBox="1">
            <a:spLocks noGrp="1"/>
          </p:cNvSpPr>
          <p:nvPr/>
        </p:nvSpPr>
        <p:spPr bwMode="auto">
          <a:xfrm>
            <a:off x="3884614" y="8685214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7EF086-341D-4829-A86B-FFD67B531ACA}" type="slidenum">
              <a:rPr lang="en-US" sz="1200">
                <a:latin typeface="Calibri" pitchFamily="34" charset="0"/>
              </a:rPr>
              <a:pPr algn="r" eaLnBrk="1" hangingPunct="1"/>
              <a:t>7</a:t>
            </a:fld>
            <a:endParaRPr lang="en-US" sz="12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4820" name="Slide Number Placeholder 3"/>
          <p:cNvSpPr txBox="1">
            <a:spLocks noGrp="1"/>
          </p:cNvSpPr>
          <p:nvPr/>
        </p:nvSpPr>
        <p:spPr bwMode="auto">
          <a:xfrm>
            <a:off x="3884614" y="8685214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7EF086-341D-4829-A86B-FFD67B531ACA}" type="slidenum">
              <a:rPr lang="en-US" sz="1200">
                <a:latin typeface="Calibri" pitchFamily="34" charset="0"/>
              </a:rPr>
              <a:pPr algn="r" eaLnBrk="1" hangingPunct="1"/>
              <a:t>9</a:t>
            </a:fld>
            <a:endParaRPr lang="en-US" sz="12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2C7A9-867A-4DB6-ABDB-A725A1CCF6D7}" type="slidenum">
              <a:rPr lang="en-GB" smtClean="0">
                <a:solidFill>
                  <a:prstClr val="black"/>
                </a:solidFill>
              </a:rPr>
              <a:pPr/>
              <a:t>12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739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5" descr="J:\NHS CB\Communication\Branding\Templates\Template photos\Patient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58775" y="3199890"/>
            <a:ext cx="1310682" cy="15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J:\NHS CB\Communication\Branding\Templates\Template photos\Mother and baby.JPG"/>
          <p:cNvPicPr>
            <a:picLocks noChangeAspect="1" noChangeArrowheads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048376" y="4902101"/>
            <a:ext cx="1314000" cy="15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J:\NHS CB\Communication\Branding\Templates\Template photos\Young child with eye patch.JPG"/>
          <p:cNvPicPr>
            <a:picLocks noChangeAspect="1" noChangeArrowheads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470774" y="3198049"/>
            <a:ext cx="1314000" cy="15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J:\NHS CB\Communication\Branding\Templates\Template photos\Smiling GP.JPG"/>
          <p:cNvPicPr>
            <a:picLocks noChangeAspect="1" noChangeArrowheads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03576" y="3198049"/>
            <a:ext cx="2735199" cy="15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95615" y="6678000"/>
            <a:ext cx="900000" cy="180000"/>
          </a:xfrm>
        </p:spPr>
        <p:txBody>
          <a:bodyPr/>
          <a:lstStyle/>
          <a:p>
            <a:r>
              <a:rPr lang="en-US" noProof="0" dirty="0" smtClean="0"/>
              <a:t>12/11/2013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199" y="6678000"/>
            <a:ext cx="7240415" cy="18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NHS England (North) | Presentation Appraisal Reference Group | 15th November 2013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7600" y="6678000"/>
            <a:ext cx="301175" cy="18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134A5E-8B9A-4F1B-8A1C-D54727A06F98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775" y="1494000"/>
            <a:ext cx="5580000" cy="1587600"/>
          </a:xfrm>
        </p:spPr>
        <p:txBody>
          <a:bodyPr lIns="108000" tIns="72000"/>
          <a:lstStyle>
            <a:lvl1pPr>
              <a:lnSpc>
                <a:spcPts val="4800"/>
              </a:lnSpc>
              <a:defRPr sz="4000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775" y="2160000"/>
            <a:ext cx="5580000" cy="921600"/>
          </a:xfrm>
          <a:noFill/>
        </p:spPr>
        <p:txBody>
          <a:bodyPr lIns="108000"/>
          <a:lstStyle>
            <a:lvl1pPr marL="0" indent="0" algn="l">
              <a:lnSpc>
                <a:spcPts val="3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7" name="Rectangle 6"/>
          <p:cNvSpPr/>
          <p:nvPr userDrawn="1"/>
        </p:nvSpPr>
        <p:spPr>
          <a:xfrm>
            <a:off x="7470775" y="1494000"/>
            <a:ext cx="1314000" cy="1587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ln>
                <a:noFill/>
              </a:ln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6048375" y="3198049"/>
            <a:ext cx="1314000" cy="15894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ln>
                <a:noFill/>
              </a:ln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3203575" y="4902100"/>
            <a:ext cx="1314000" cy="158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ln>
                <a:noFill/>
              </a:ln>
            </a:endParaRPr>
          </a:p>
        </p:txBody>
      </p:sp>
      <p:pic>
        <p:nvPicPr>
          <p:cNvPr id="16" name="Picture 15" descr="NHS_Constitution_RGB.gif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5919" y="5427700"/>
            <a:ext cx="1106952" cy="1062000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>
            <a:off x="358775" y="4902100"/>
            <a:ext cx="2736400" cy="1587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6019201"/>
            <a:ext cx="2736850" cy="470500"/>
          </a:xfrm>
        </p:spPr>
        <p:txBody>
          <a:bodyPr lIns="108000"/>
          <a:lstStyle>
            <a:lvl1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  <a:lvl2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2pPr>
            <a:lvl3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3pPr>
            <a:lvl4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4pPr>
            <a:lvl5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add organisation / date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148040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2052001"/>
            <a:ext cx="7002463" cy="2087999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7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358775" y="4320000"/>
            <a:ext cx="1314450" cy="15875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8" name="Picture Placeholder 21"/>
          <p:cNvSpPr>
            <a:spLocks noGrp="1"/>
          </p:cNvSpPr>
          <p:nvPr>
            <p:ph type="pic" sz="quarter" idx="15"/>
          </p:nvPr>
        </p:nvSpPr>
        <p:spPr>
          <a:xfrm>
            <a:off x="1780725" y="4320000"/>
            <a:ext cx="2736850" cy="15875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9" name="Picture Placeholder 21"/>
          <p:cNvSpPr>
            <a:spLocks noGrp="1"/>
          </p:cNvSpPr>
          <p:nvPr>
            <p:ph type="pic" sz="quarter" idx="16"/>
          </p:nvPr>
        </p:nvSpPr>
        <p:spPr>
          <a:xfrm>
            <a:off x="4624326" y="4320000"/>
            <a:ext cx="1314450" cy="15875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5501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8775" y="2052001"/>
            <a:ext cx="8426449" cy="424799"/>
          </a:xfrm>
        </p:spPr>
        <p:txBody>
          <a:bodyPr/>
          <a:lstStyle>
            <a:lvl1pPr marL="216000" indent="0">
              <a:buFontTx/>
              <a:buNone/>
              <a:defRPr baseline="0"/>
            </a:lvl1pPr>
          </a:lstStyle>
          <a:p>
            <a:pPr lvl="0"/>
            <a:r>
              <a:rPr lang="en-GB" noProof="0" dirty="0" smtClean="0"/>
              <a:t>Click to add subtitle / further information</a:t>
            </a:r>
            <a:endParaRPr lang="en-GB" noProof="0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179512" y="2385060"/>
            <a:ext cx="8616827" cy="3710939"/>
          </a:xfrm>
        </p:spPr>
        <p:txBody>
          <a:bodyPr/>
          <a:lstStyle/>
          <a:p>
            <a:r>
              <a:rPr lang="en-US" dirty="0" smtClean="0"/>
              <a:t>Click icon to add chart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58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045846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6842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:\NHS CB\Communication\Branding\Templates\Template photos\Happy nurse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06347" y="4902100"/>
            <a:ext cx="1314000" cy="1585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J:\NHS CB\Communication\Branding\Templates\Template photos\Patient &amp; bandaged arm.JPG"/>
          <p:cNvPicPr>
            <a:picLocks noChangeAspect="1" noChangeArrowheads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047237" y="4900259"/>
            <a:ext cx="1314000" cy="15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J:\NHS CB\Communication\Branding\Templates\Template photos\Smiling elderly lady.JPG"/>
          <p:cNvPicPr>
            <a:picLocks noChangeAspect="1" noChangeArrowheads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481615" y="3205038"/>
            <a:ext cx="1303160" cy="15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895615" y="6678000"/>
            <a:ext cx="900000" cy="180000"/>
          </a:xfrm>
        </p:spPr>
        <p:txBody>
          <a:bodyPr/>
          <a:lstStyle/>
          <a:p>
            <a:r>
              <a:rPr lang="en-US" noProof="0" dirty="0" smtClean="0"/>
              <a:t>12/11/2013</a:t>
            </a:r>
            <a:endParaRPr lang="en-GB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199" y="6678000"/>
            <a:ext cx="7240415" cy="18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NHS England (North) | Presentation Appraisal Reference Group | 15th November 2013</a:t>
            </a:r>
            <a:endParaRPr lang="en-GB" noProof="0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7600" y="6678000"/>
            <a:ext cx="301175" cy="18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134A5E-8B9A-4F1B-8A1C-D54727A06F98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358774" y="1493999"/>
            <a:ext cx="7002463" cy="3293491"/>
          </a:xfrm>
        </p:spPr>
        <p:txBody>
          <a:bodyPr lIns="108000" tIns="72000"/>
          <a:lstStyle>
            <a:lvl1pPr>
              <a:lnSpc>
                <a:spcPts val="4800"/>
              </a:lnSpc>
              <a:defRPr sz="4000"/>
            </a:lvl1pPr>
          </a:lstStyle>
          <a:p>
            <a:r>
              <a:rPr lang="en-GB" noProof="0" dirty="0" smtClean="0"/>
              <a:t>Click to edit Section title</a:t>
            </a:r>
            <a:endParaRPr lang="en-GB" noProof="0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8775" y="2160000"/>
            <a:ext cx="5580000" cy="921600"/>
          </a:xfrm>
          <a:noFill/>
        </p:spPr>
        <p:txBody>
          <a:bodyPr lIns="108000"/>
          <a:lstStyle>
            <a:lvl1pPr marL="0" indent="0" algn="l">
              <a:lnSpc>
                <a:spcPts val="3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Section subtitle</a:t>
            </a:r>
            <a:endParaRPr lang="en-GB" noProof="0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7470775" y="1494000"/>
            <a:ext cx="1314000" cy="1587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ln>
                <a:noFill/>
              </a:ln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358775" y="4902100"/>
            <a:ext cx="2736400" cy="1587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6019201"/>
            <a:ext cx="2736850" cy="470500"/>
          </a:xfrm>
        </p:spPr>
        <p:txBody>
          <a:bodyPr lIns="108000"/>
          <a:lstStyle>
            <a:lvl1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  <a:lvl2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2pPr>
            <a:lvl3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3pPr>
            <a:lvl4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4pPr>
            <a:lvl5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add section number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 smtClean="0"/>
              <a:t>12/11/2013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 smtClean="0"/>
              <a:t>NHS England (North) | Presentation Appraisal Reference Group | 15th November 2013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4A5E-8B9A-4F1B-8A1C-D54727A06F98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2052001"/>
            <a:ext cx="7002463" cy="2087999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 smtClean="0"/>
              <a:t>12/11/2013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 smtClean="0"/>
              <a:t>NHS England (North) | Presentation Appraisal Reference Group | 15th November 2013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4A5E-8B9A-4F1B-8A1C-D54727A06F98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7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358775" y="4320000"/>
            <a:ext cx="1314450" cy="15875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8" name="Picture Placeholder 21"/>
          <p:cNvSpPr>
            <a:spLocks noGrp="1"/>
          </p:cNvSpPr>
          <p:nvPr>
            <p:ph type="pic" sz="quarter" idx="15"/>
          </p:nvPr>
        </p:nvSpPr>
        <p:spPr>
          <a:xfrm>
            <a:off x="1780725" y="4320000"/>
            <a:ext cx="2736850" cy="15875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9" name="Picture Placeholder 21"/>
          <p:cNvSpPr>
            <a:spLocks noGrp="1"/>
          </p:cNvSpPr>
          <p:nvPr>
            <p:ph type="pic" sz="quarter" idx="16"/>
          </p:nvPr>
        </p:nvSpPr>
        <p:spPr>
          <a:xfrm>
            <a:off x="4624326" y="4320000"/>
            <a:ext cx="1314450" cy="15875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8775" y="2052001"/>
            <a:ext cx="8426449" cy="424799"/>
          </a:xfrm>
        </p:spPr>
        <p:txBody>
          <a:bodyPr/>
          <a:lstStyle>
            <a:lvl1pPr marL="216000" indent="0">
              <a:buFontTx/>
              <a:buNone/>
              <a:defRPr baseline="0"/>
            </a:lvl1pPr>
          </a:lstStyle>
          <a:p>
            <a:pPr lvl="0"/>
            <a:r>
              <a:rPr lang="en-GB" noProof="0" dirty="0" smtClean="0"/>
              <a:t>Click to add subtitle / further information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 smtClean="0"/>
              <a:t>12/11/2013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 smtClean="0"/>
              <a:t>NHS England (North) | Presentation Appraisal Reference Group | 15th November 2013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4A5E-8B9A-4F1B-8A1C-D54727A06F98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179512" y="2385060"/>
            <a:ext cx="8616827" cy="3710939"/>
          </a:xfrm>
        </p:spPr>
        <p:txBody>
          <a:bodyPr/>
          <a:lstStyle/>
          <a:p>
            <a:r>
              <a:rPr lang="en-US" dirty="0" smtClean="0"/>
              <a:t>Click icon to add chart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5849937"/>
            <a:ext cx="8426450" cy="246062"/>
          </a:xfrm>
        </p:spPr>
        <p:txBody>
          <a:bodyPr anchor="b" anchorCtr="0"/>
          <a:lstStyle>
            <a:lvl1pPr indent="0" algn="r">
              <a:lnSpc>
                <a:spcPct val="100000"/>
              </a:lnSpc>
              <a:buFontTx/>
              <a:buNone/>
              <a:defRPr sz="1200">
                <a:solidFill>
                  <a:schemeClr val="tx2"/>
                </a:solidFill>
              </a:defRPr>
            </a:lvl1pPr>
            <a:lvl2pPr indent="0" algn="r">
              <a:lnSpc>
                <a:spcPct val="100000"/>
              </a:lnSpc>
              <a:buFontTx/>
              <a:buNone/>
              <a:defRPr sz="1200"/>
            </a:lvl2pPr>
            <a:lvl3pPr indent="0" algn="r">
              <a:lnSpc>
                <a:spcPct val="100000"/>
              </a:lnSpc>
              <a:buFontTx/>
              <a:buNone/>
              <a:defRPr sz="1200"/>
            </a:lvl3pPr>
            <a:lvl4pPr indent="0" algn="r">
              <a:lnSpc>
                <a:spcPct val="100000"/>
              </a:lnSpc>
              <a:buFontTx/>
              <a:buNone/>
              <a:defRPr sz="1200"/>
            </a:lvl4pPr>
            <a:lvl5pPr indent="0" algn="r">
              <a:lnSpc>
                <a:spcPct val="100000"/>
              </a:lnSpc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add source/notes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 smtClean="0"/>
              <a:t>12/11/2013</a:t>
            </a:r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 smtClean="0"/>
              <a:t>NHS England (North) | Presentation Appraisal Reference Group | 15th November 2013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4A5E-8B9A-4F1B-8A1C-D54727A06F98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 smtClean="0"/>
              <a:t>12/11/2013</a:t>
            </a:r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 smtClean="0"/>
              <a:t>NHS England (North) | Presentation Appraisal Reference Group | 15th November 2013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4A5E-8B9A-4F1B-8A1C-D54727A06F98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5" descr="J:\NHS CB\Communication\Branding\Templates\Template photos\Patient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58775" y="3199890"/>
            <a:ext cx="1310682" cy="15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J:\NHS CB\Communication\Branding\Templates\Template photos\Mother and baby.JPG"/>
          <p:cNvPicPr>
            <a:picLocks noChangeAspect="1" noChangeArrowheads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048376" y="4902101"/>
            <a:ext cx="1314000" cy="15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J:\NHS CB\Communication\Branding\Templates\Template photos\Young child with eye patch.JPG"/>
          <p:cNvPicPr>
            <a:picLocks noChangeAspect="1" noChangeArrowheads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470774" y="3198049"/>
            <a:ext cx="1314000" cy="15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J:\NHS CB\Communication\Branding\Templates\Template photos\Smiling GP.JPG"/>
          <p:cNvPicPr>
            <a:picLocks noChangeAspect="1" noChangeArrowheads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03576" y="3198049"/>
            <a:ext cx="2735199" cy="15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775" y="1494000"/>
            <a:ext cx="5580000" cy="1587600"/>
          </a:xfrm>
        </p:spPr>
        <p:txBody>
          <a:bodyPr lIns="108000" tIns="72000"/>
          <a:lstStyle>
            <a:lvl1pPr>
              <a:lnSpc>
                <a:spcPts val="4800"/>
              </a:lnSpc>
              <a:defRPr sz="4000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775" y="2160000"/>
            <a:ext cx="5580000" cy="921600"/>
          </a:xfrm>
          <a:noFill/>
        </p:spPr>
        <p:txBody>
          <a:bodyPr lIns="108000"/>
          <a:lstStyle>
            <a:lvl1pPr marL="0" indent="0" algn="l">
              <a:lnSpc>
                <a:spcPts val="3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7" name="Rectangle 6"/>
          <p:cNvSpPr/>
          <p:nvPr userDrawn="1"/>
        </p:nvSpPr>
        <p:spPr>
          <a:xfrm>
            <a:off x="7470775" y="1494000"/>
            <a:ext cx="1314000" cy="1587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6048375" y="3198049"/>
            <a:ext cx="1314000" cy="15894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3203575" y="4902100"/>
            <a:ext cx="1314000" cy="158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16" name="Picture 15" descr="NHS_Constitution_RGB.gif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5919" y="5427700"/>
            <a:ext cx="1106952" cy="1062000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>
            <a:off x="358775" y="4902101"/>
            <a:ext cx="2736400" cy="1587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179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:\NHS CB\Communication\Branding\Templates\Template photos\Happy nurse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06347" y="4902100"/>
            <a:ext cx="1314000" cy="1585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J:\NHS CB\Communication\Branding\Templates\Template photos\Patient &amp; bandaged arm.JPG"/>
          <p:cNvPicPr>
            <a:picLocks noChangeAspect="1" noChangeArrowheads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047237" y="4900259"/>
            <a:ext cx="1314000" cy="15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J:\NHS CB\Communication\Branding\Templates\Template photos\Smiling elderly lady.JPG"/>
          <p:cNvPicPr>
            <a:picLocks noChangeAspect="1" noChangeArrowheads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481615" y="3205038"/>
            <a:ext cx="1303160" cy="15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358774" y="1493999"/>
            <a:ext cx="7002463" cy="3293491"/>
          </a:xfrm>
        </p:spPr>
        <p:txBody>
          <a:bodyPr lIns="108000" tIns="72000"/>
          <a:lstStyle>
            <a:lvl1pPr>
              <a:lnSpc>
                <a:spcPts val="4800"/>
              </a:lnSpc>
              <a:defRPr sz="4000"/>
            </a:lvl1pPr>
          </a:lstStyle>
          <a:p>
            <a:r>
              <a:rPr lang="en-GB" noProof="0" dirty="0" smtClean="0"/>
              <a:t>Click to edit Section title</a:t>
            </a:r>
            <a:endParaRPr lang="en-GB" noProof="0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8775" y="2160000"/>
            <a:ext cx="5580000" cy="921600"/>
          </a:xfrm>
          <a:noFill/>
        </p:spPr>
        <p:txBody>
          <a:bodyPr lIns="108000"/>
          <a:lstStyle>
            <a:lvl1pPr marL="0" indent="0" algn="l">
              <a:lnSpc>
                <a:spcPts val="3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Section subtitle</a:t>
            </a:r>
            <a:endParaRPr lang="en-GB" noProof="0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7470775" y="1494000"/>
            <a:ext cx="1314000" cy="1587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358774" y="4902100"/>
            <a:ext cx="2736400" cy="1587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206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0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8775" y="1386000"/>
            <a:ext cx="8426449" cy="565200"/>
          </a:xfrm>
          <a:prstGeom prst="rect">
            <a:avLst/>
          </a:prstGeom>
          <a:solidFill>
            <a:schemeClr val="accent1"/>
          </a:solidFill>
        </p:spPr>
        <p:txBody>
          <a:bodyPr vert="horz" lIns="216000" tIns="0" rIns="0" bIns="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775" y="2052001"/>
            <a:ext cx="7002463" cy="37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95615" y="6309700"/>
            <a:ext cx="900000" cy="18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noProof="0" dirty="0" smtClean="0"/>
              <a:t>12/11/2013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5199" y="6309700"/>
            <a:ext cx="7240415" cy="18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NHS England (North) | Presentation Appraisal Reference Group | 15th November 2013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7600" y="6309700"/>
            <a:ext cx="301175" cy="18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1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3134A5E-8B9A-4F1B-8A1C-D54727A06F98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pic>
        <p:nvPicPr>
          <p:cNvPr id="8" name="Picture 7" descr="J:\NHS CB\Communication\Branding\Logos\NHS England\NHS England col.jpg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324" y="488113"/>
            <a:ext cx="9779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6" r:id="rId4"/>
    <p:sldLayoutId id="2147483657" r:id="rId5"/>
    <p:sldLayoutId id="2147483654" r:id="rId6"/>
    <p:sldLayoutId id="2147483655" r:id="rId7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16000" indent="-216000" algn="l" defTabSz="216000" rtl="0" eaLnBrk="1" latinLnBrk="0" hangingPunct="1">
        <a:lnSpc>
          <a:spcPts val="2400"/>
        </a:lnSpc>
        <a:spcBef>
          <a:spcPts val="12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32000" indent="-216000" algn="l" defTabSz="216000" rtl="0" eaLnBrk="1" latinLnBrk="0" hangingPunct="1">
        <a:lnSpc>
          <a:spcPts val="2400"/>
        </a:lnSpc>
        <a:spcBef>
          <a:spcPts val="12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48000" indent="-216000" algn="l" defTabSz="216000" rtl="0" eaLnBrk="1" latinLnBrk="0" hangingPunct="1">
        <a:lnSpc>
          <a:spcPts val="2400"/>
        </a:lnSpc>
        <a:spcBef>
          <a:spcPts val="12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864000" indent="-216000" algn="l" defTabSz="216000" rtl="0" eaLnBrk="1" latinLnBrk="0" hangingPunct="1">
        <a:lnSpc>
          <a:spcPts val="2400"/>
        </a:lnSpc>
        <a:spcBef>
          <a:spcPts val="12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080000" indent="-216000" algn="l" defTabSz="216000" rtl="0" eaLnBrk="1" latinLnBrk="0" hangingPunct="1">
        <a:lnSpc>
          <a:spcPts val="2400"/>
        </a:lnSpc>
        <a:spcBef>
          <a:spcPts val="12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8775" y="1386000"/>
            <a:ext cx="8426449" cy="565200"/>
          </a:xfrm>
          <a:prstGeom prst="rect">
            <a:avLst/>
          </a:prstGeom>
          <a:solidFill>
            <a:schemeClr val="accent1"/>
          </a:solidFill>
        </p:spPr>
        <p:txBody>
          <a:bodyPr vert="horz" lIns="216000" tIns="0" rIns="0" bIns="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775" y="2052001"/>
            <a:ext cx="7002463" cy="37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pic>
        <p:nvPicPr>
          <p:cNvPr id="7" name="Picture 2" descr="NHS England col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369" y="291770"/>
            <a:ext cx="1269855" cy="7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7165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16000" indent="-216000" algn="l" defTabSz="216000" rtl="0" eaLnBrk="1" latinLnBrk="0" hangingPunct="1">
        <a:lnSpc>
          <a:spcPts val="2400"/>
        </a:lnSpc>
        <a:spcBef>
          <a:spcPts val="12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32000" indent="-216000" algn="l" defTabSz="216000" rtl="0" eaLnBrk="1" latinLnBrk="0" hangingPunct="1">
        <a:lnSpc>
          <a:spcPts val="2400"/>
        </a:lnSpc>
        <a:spcBef>
          <a:spcPts val="12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48000" indent="-216000" algn="l" defTabSz="216000" rtl="0" eaLnBrk="1" latinLnBrk="0" hangingPunct="1">
        <a:lnSpc>
          <a:spcPts val="2400"/>
        </a:lnSpc>
        <a:spcBef>
          <a:spcPts val="12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864000" indent="-216000" algn="l" defTabSz="216000" rtl="0" eaLnBrk="1" latinLnBrk="0" hangingPunct="1">
        <a:lnSpc>
          <a:spcPts val="2400"/>
        </a:lnSpc>
        <a:spcBef>
          <a:spcPts val="12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080000" indent="-216000" algn="l" defTabSz="216000" rtl="0" eaLnBrk="1" latinLnBrk="0" hangingPunct="1">
        <a:lnSpc>
          <a:spcPts val="2400"/>
        </a:lnSpc>
        <a:spcBef>
          <a:spcPts val="12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uk/url?q=http://northeastchildpoverty.wordpress.com/2012/06/01/poverty-isnt-a-lifestyle-choice-but-volunteering-is/&amp;sa=U&amp;ei=Lgt_U8_gNMr80QXOpICQDQ&amp;ved=0CEgQ9QEwDQ&amp;usg=AFQjCNHBvbwcVnKDziyLTNMmAtPQztKTpQ" TargetMode="External"/><Relationship Id="rId2" Type="http://schemas.openxmlformats.org/officeDocument/2006/relationships/slideLayout" Target="../slideLayouts/slideLayout10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4A5E-8B9A-4F1B-8A1C-D54727A06F98}" type="slidenum">
              <a:rPr lang="en-GB" noProof="0" smtClean="0"/>
              <a:pPr/>
              <a:t>1</a:t>
            </a:fld>
            <a:endParaRPr lang="en-GB" noProof="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200" dirty="0" smtClean="0"/>
              <a:t>Have you got it right? How do you know?</a:t>
            </a:r>
            <a:r>
              <a:rPr lang="en-GB" sz="3200" dirty="0" smtClean="0"/>
              <a:t> 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Quality assurance / Peer Review / Sharing good practice workshop</a:t>
            </a:r>
            <a:br>
              <a:rPr lang="en-GB" sz="3200" dirty="0" smtClean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/>
              <a:t/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25450" y="4040658"/>
            <a:ext cx="5580000" cy="660191"/>
          </a:xfrm>
        </p:spPr>
        <p:txBody>
          <a:bodyPr/>
          <a:lstStyle/>
          <a:p>
            <a:r>
              <a:rPr lang="en-GB" dirty="0" smtClean="0"/>
              <a:t>4th </a:t>
            </a:r>
            <a:r>
              <a:rPr lang="en-GB" dirty="0" smtClean="0"/>
              <a:t>June 2014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58775" y="5387546"/>
            <a:ext cx="2736850" cy="1102155"/>
          </a:xfrm>
        </p:spPr>
        <p:txBody>
          <a:bodyPr/>
          <a:lstStyle/>
          <a:p>
            <a:r>
              <a:rPr lang="en-GB" dirty="0" smtClean="0"/>
              <a:t>Ros </a:t>
            </a:r>
            <a:r>
              <a:rPr lang="en-GB" dirty="0" smtClean="0"/>
              <a:t>Crowder, Deputy Director (revalidation), south region </a:t>
            </a:r>
            <a:r>
              <a:rPr lang="en-GB" dirty="0" smtClean="0"/>
              <a:t>&amp; Joanne </a:t>
            </a:r>
            <a:r>
              <a:rPr lang="en-GB" dirty="0" smtClean="0"/>
              <a:t>Smith, Revalidation Project Manager, north region</a:t>
            </a:r>
            <a:endParaRPr lang="en-GB" dirty="0"/>
          </a:p>
        </p:txBody>
      </p:sp>
      <p:pic>
        <p:nvPicPr>
          <p:cNvPr id="1027" name="Picture 3" descr="\\ims.gov.uk\data\Users\GBEXPVD\EXPHOME3\kpalmer\Data\Desktop\MR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4" y="142797"/>
            <a:ext cx="1495862" cy="103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 smtClean="0"/>
              <a:t>NHS England (North) | Presentation Appraisal Reference Group | 15th November 2013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5259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Independent verification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t</a:t>
            </a:r>
            <a:r>
              <a:rPr lang="en-GB" sz="2000" dirty="0" smtClean="0"/>
              <a:t>o provide </a:t>
            </a:r>
            <a:r>
              <a:rPr lang="en-GB" sz="2000" dirty="0"/>
              <a:t>assurance that there are robust systems in place </a:t>
            </a:r>
            <a:r>
              <a:rPr lang="en-GB" sz="2000" dirty="0" smtClean="0"/>
              <a:t>to underpin </a:t>
            </a:r>
            <a:r>
              <a:rPr lang="en-GB" sz="2000" dirty="0"/>
              <a:t>the statutory responsibilities of the responsible officer</a:t>
            </a:r>
            <a:endParaRPr lang="en-GB" sz="2000" dirty="0" smtClean="0"/>
          </a:p>
          <a:p>
            <a:r>
              <a:rPr lang="en-GB" sz="2000" dirty="0"/>
              <a:t>m</a:t>
            </a:r>
            <a:r>
              <a:rPr lang="en-GB" sz="2000" dirty="0" smtClean="0"/>
              <a:t>inimum of once </a:t>
            </a:r>
            <a:r>
              <a:rPr lang="en-GB" sz="2000" dirty="0"/>
              <a:t>per revalidation cycle for each designated body. </a:t>
            </a:r>
            <a:endParaRPr lang="en-GB" sz="2000" dirty="0" smtClean="0"/>
          </a:p>
          <a:p>
            <a:r>
              <a:rPr lang="en-GB" sz="2000" dirty="0" smtClean="0"/>
              <a:t> undertaken by the higher </a:t>
            </a:r>
            <a:r>
              <a:rPr lang="en-GB" sz="2000" dirty="0"/>
              <a:t>level responsible officer’s </a:t>
            </a:r>
            <a:r>
              <a:rPr lang="en-GB" sz="2000" dirty="0" smtClean="0"/>
              <a:t>team</a:t>
            </a:r>
            <a:endParaRPr lang="en-GB" sz="2000" dirty="0"/>
          </a:p>
          <a:p>
            <a:r>
              <a:rPr lang="en-GB" sz="2000" dirty="0" smtClean="0"/>
              <a:t>desk </a:t>
            </a:r>
            <a:r>
              <a:rPr lang="en-GB" sz="2000" dirty="0"/>
              <a:t>top review of evidence </a:t>
            </a:r>
            <a:r>
              <a:rPr lang="en-GB" sz="2000" dirty="0" smtClean="0"/>
              <a:t>and a visit </a:t>
            </a:r>
            <a:r>
              <a:rPr lang="en-GB" sz="2000" dirty="0"/>
              <a:t>to the responsible officer at the designated </a:t>
            </a:r>
            <a:r>
              <a:rPr lang="en-GB" sz="2000" dirty="0" smtClean="0"/>
              <a:t>body if required</a:t>
            </a:r>
          </a:p>
          <a:p>
            <a:r>
              <a:rPr lang="en-GB" sz="2000" dirty="0" smtClean="0"/>
              <a:t>to </a:t>
            </a:r>
            <a:r>
              <a:rPr lang="en-GB" sz="2000" dirty="0"/>
              <a:t>identify and disseminate good </a:t>
            </a:r>
            <a:r>
              <a:rPr lang="en-GB" sz="2000" dirty="0" smtClean="0"/>
              <a:t>practice</a:t>
            </a:r>
          </a:p>
          <a:p>
            <a:r>
              <a:rPr lang="en-GB" sz="2000" dirty="0" smtClean="0"/>
              <a:t>ROs may provide evidence to support independent verification through a report from an external QA review</a:t>
            </a:r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NHS | Presentation to [XXXX Company] | [Type Date]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4A5E-8B9A-4F1B-8A1C-D54727A06F98}" type="slidenum">
              <a:rPr lang="en-GB" noProof="0" smtClean="0"/>
              <a:pPr/>
              <a:t>10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82073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412776"/>
            <a:ext cx="8426449" cy="565200"/>
          </a:xfrm>
        </p:spPr>
        <p:txBody>
          <a:bodyPr/>
          <a:lstStyle/>
          <a:p>
            <a:r>
              <a:rPr lang="en-GB" dirty="0" smtClean="0"/>
              <a:t>Peer review (not for the short sighted)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72" y="2072834"/>
            <a:ext cx="7263616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67744" y="5301208"/>
            <a:ext cx="42484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7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426449" cy="565200"/>
          </a:xfrm>
        </p:spPr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2052001"/>
            <a:ext cx="7669609" cy="3780000"/>
          </a:xfrm>
        </p:spPr>
        <p:txBody>
          <a:bodyPr/>
          <a:lstStyle/>
          <a:p>
            <a:pPr marL="342900" lvl="1" indent="-342900"/>
            <a:r>
              <a:rPr lang="en-GB" dirty="0" smtClean="0"/>
              <a:t>An interim model of peer review to feed into a wider quality assurance process was requested by area team responsible officers (ROs) in the North region</a:t>
            </a:r>
          </a:p>
          <a:p>
            <a:pPr marL="342900" lvl="1" indent="-342900"/>
            <a:r>
              <a:rPr lang="en-GB" dirty="0" smtClean="0"/>
              <a:t>To support area </a:t>
            </a:r>
            <a:r>
              <a:rPr lang="en-GB" dirty="0"/>
              <a:t>teams </a:t>
            </a:r>
            <a:r>
              <a:rPr lang="en-GB" dirty="0" smtClean="0"/>
              <a:t>in being consistent </a:t>
            </a:r>
            <a:r>
              <a:rPr lang="en-GB" dirty="0"/>
              <a:t>as far as possible in their systems and processes</a:t>
            </a:r>
          </a:p>
          <a:p>
            <a:pPr marL="342900" lvl="1" indent="-342900"/>
            <a:r>
              <a:rPr lang="en-GB" dirty="0"/>
              <a:t>Additional support for </a:t>
            </a:r>
            <a:r>
              <a:rPr lang="en-GB" dirty="0" smtClean="0"/>
              <a:t>ROs </a:t>
            </a:r>
            <a:r>
              <a:rPr lang="en-GB" dirty="0"/>
              <a:t>to close the gap in triangulation of the information provided in appraisal portfolios by doctors with a prescribed connection to </a:t>
            </a:r>
            <a:r>
              <a:rPr lang="en-GB" dirty="0" smtClean="0"/>
              <a:t>them</a:t>
            </a:r>
          </a:p>
          <a:p>
            <a:pPr marL="342900" lvl="1" indent="-342900"/>
            <a:r>
              <a:rPr lang="en-GB" dirty="0" smtClean="0"/>
              <a:t>Opportunity for whole teams to network and share good practice </a:t>
            </a:r>
            <a:endParaRPr lang="en-GB" dirty="0"/>
          </a:p>
          <a:p>
            <a:pPr marL="216000" lvl="1"/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98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and objectives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2052000"/>
            <a:ext cx="7669609" cy="4041295"/>
          </a:xfrm>
        </p:spPr>
        <p:txBody>
          <a:bodyPr/>
          <a:lstStyle/>
          <a:p>
            <a:pPr marL="342900" lvl="1" indent="-342900"/>
            <a:r>
              <a:rPr lang="en-GB" dirty="0" smtClean="0"/>
              <a:t>Pilot observer by the All </a:t>
            </a:r>
            <a:r>
              <a:rPr lang="en-GB" dirty="0"/>
              <a:t>England Revalidation Operational Network (AERON) and if successful, </a:t>
            </a:r>
            <a:r>
              <a:rPr lang="en-GB" dirty="0" smtClean="0"/>
              <a:t>possible national </a:t>
            </a:r>
            <a:r>
              <a:rPr lang="en-GB" dirty="0"/>
              <a:t>rollout </a:t>
            </a:r>
          </a:p>
          <a:p>
            <a:pPr marL="342900" lvl="1" indent="-342900"/>
            <a:r>
              <a:rPr lang="en-GB" dirty="0"/>
              <a:t>P</a:t>
            </a:r>
            <a:r>
              <a:rPr lang="en-GB" dirty="0" smtClean="0"/>
              <a:t>rimary </a:t>
            </a:r>
            <a:r>
              <a:rPr lang="en-GB" dirty="0"/>
              <a:t>aim is to provide a developmental and learning opportunity for area team ROs in the North within their new roles in NHS England  </a:t>
            </a:r>
            <a:endParaRPr lang="en-GB" dirty="0" smtClean="0"/>
          </a:p>
          <a:p>
            <a:pPr marL="342900" lvl="1" indent="-342900"/>
            <a:r>
              <a:rPr lang="en-GB" dirty="0"/>
              <a:t>R</a:t>
            </a:r>
            <a:r>
              <a:rPr lang="en-GB" dirty="0" smtClean="0"/>
              <a:t>eview </a:t>
            </a:r>
            <a:r>
              <a:rPr lang="en-GB" dirty="0"/>
              <a:t>conducted by peers will allow sharing of best practice to close the gaps highlighted above and move towards a consistent and ‘tried and tested’ model of an overarching recommendation </a:t>
            </a:r>
            <a:r>
              <a:rPr lang="en-GB" dirty="0" smtClean="0"/>
              <a:t>process</a:t>
            </a:r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1108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Guiding principles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2052000"/>
            <a:ext cx="7669609" cy="4041295"/>
          </a:xfrm>
        </p:spPr>
        <p:txBody>
          <a:bodyPr/>
          <a:lstStyle/>
          <a:p>
            <a:pPr marL="342900" lvl="1" indent="-342900"/>
            <a:r>
              <a:rPr lang="en-GB" dirty="0"/>
              <a:t>A</a:t>
            </a:r>
            <a:r>
              <a:rPr lang="en-GB" dirty="0" smtClean="0"/>
              <a:t>n </a:t>
            </a:r>
            <a:r>
              <a:rPr lang="en-GB" dirty="0"/>
              <a:t>emphasis on being clinically </a:t>
            </a:r>
            <a:r>
              <a:rPr lang="en-GB" dirty="0" smtClean="0"/>
              <a:t>led</a:t>
            </a:r>
          </a:p>
          <a:p>
            <a:pPr marL="342900" lvl="1" indent="-342900"/>
            <a:r>
              <a:rPr lang="en-GB" dirty="0"/>
              <a:t>P</a:t>
            </a:r>
            <a:r>
              <a:rPr lang="en-GB" dirty="0" smtClean="0"/>
              <a:t>eer </a:t>
            </a:r>
            <a:r>
              <a:rPr lang="en-GB" dirty="0"/>
              <a:t>on peer </a:t>
            </a:r>
            <a:r>
              <a:rPr lang="en-GB" dirty="0" smtClean="0"/>
              <a:t>review</a:t>
            </a:r>
          </a:p>
          <a:p>
            <a:pPr marL="342900" lvl="1" indent="-342900"/>
            <a:r>
              <a:rPr lang="en-GB" dirty="0"/>
              <a:t>A</a:t>
            </a:r>
            <a:r>
              <a:rPr lang="en-GB" dirty="0" smtClean="0"/>
              <a:t> </a:t>
            </a:r>
            <a:r>
              <a:rPr lang="en-GB" dirty="0"/>
              <a:t>developmental approach </a:t>
            </a:r>
            <a:r>
              <a:rPr lang="en-GB" dirty="0" smtClean="0"/>
              <a:t>initially, </a:t>
            </a:r>
            <a:r>
              <a:rPr lang="en-GB" dirty="0"/>
              <a:t>as the process is established, however will evolve into the quality assurance framework for revalidation when </a:t>
            </a:r>
            <a:r>
              <a:rPr lang="en-GB" dirty="0" smtClean="0"/>
              <a:t>published</a:t>
            </a:r>
          </a:p>
          <a:p>
            <a:pPr marL="342900" lvl="1" indent="-342900"/>
            <a:r>
              <a:rPr lang="en-GB" dirty="0"/>
              <a:t>C</a:t>
            </a:r>
            <a:r>
              <a:rPr lang="en-GB" dirty="0" smtClean="0"/>
              <a:t>onsistency </a:t>
            </a:r>
            <a:r>
              <a:rPr lang="en-GB" dirty="0"/>
              <a:t>in the delivery of the peer review</a:t>
            </a:r>
          </a:p>
          <a:p>
            <a:pPr marL="342900" lvl="1" indent="-342900"/>
            <a:r>
              <a:rPr lang="en-GB" dirty="0"/>
              <a:t>A</a:t>
            </a:r>
            <a:r>
              <a:rPr lang="en-GB" dirty="0" smtClean="0"/>
              <a:t> </a:t>
            </a:r>
            <a:r>
              <a:rPr lang="en-GB" dirty="0"/>
              <a:t>focus on revalidation systems contributing to the recommendation process</a:t>
            </a:r>
          </a:p>
        </p:txBody>
      </p:sp>
    </p:spTree>
    <p:extLst>
      <p:ext uri="{BB962C8B-B14F-4D97-AF65-F5344CB8AC3E}">
        <p14:creationId xmlns:p14="http://schemas.microsoft.com/office/powerpoint/2010/main" val="351105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process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2052000"/>
            <a:ext cx="8389689" cy="4041295"/>
          </a:xfrm>
        </p:spPr>
        <p:txBody>
          <a:bodyPr/>
          <a:lstStyle/>
          <a:p>
            <a:pPr marL="342900" lvl="1" indent="-342900"/>
            <a:r>
              <a:rPr lang="en-GB" dirty="0" smtClean="0"/>
              <a:t>Collation </a:t>
            </a:r>
            <a:r>
              <a:rPr lang="en-GB" dirty="0"/>
              <a:t>of </a:t>
            </a:r>
            <a:r>
              <a:rPr lang="en-GB" dirty="0" smtClean="0"/>
              <a:t>pre visit data </a:t>
            </a:r>
          </a:p>
          <a:p>
            <a:pPr marL="342900" lvl="1" indent="-342900"/>
            <a:r>
              <a:rPr lang="en-GB" dirty="0"/>
              <a:t>The peer review visit, which provides the opportunity for informal feedback and sharing of information between all equivalent roles within the revalidation </a:t>
            </a:r>
            <a:r>
              <a:rPr lang="en-GB" dirty="0" smtClean="0"/>
              <a:t>team</a:t>
            </a:r>
          </a:p>
          <a:p>
            <a:pPr marL="342900" lvl="1" indent="-342900"/>
            <a:r>
              <a:rPr lang="en-GB" dirty="0"/>
              <a:t>Formal structured feedback including any recommendations from the lead reviewer to the </a:t>
            </a:r>
            <a:r>
              <a:rPr lang="en-GB" dirty="0" err="1" smtClean="0"/>
              <a:t>reviewee</a:t>
            </a:r>
            <a:endParaRPr lang="en-GB" dirty="0" smtClean="0"/>
          </a:p>
          <a:p>
            <a:pPr marL="342900" lvl="1" indent="-342900"/>
            <a:r>
              <a:rPr lang="en-GB" dirty="0"/>
              <a:t>Wider discussion on the outcome of all peer reviews in the North</a:t>
            </a:r>
            <a:endParaRPr lang="en-GB" dirty="0" smtClean="0"/>
          </a:p>
          <a:p>
            <a:pPr marL="342900" lvl="1" indent="-342900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3417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Items to consider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2052000"/>
            <a:ext cx="8461697" cy="4041295"/>
          </a:xfrm>
        </p:spPr>
        <p:txBody>
          <a:bodyPr/>
          <a:lstStyle/>
          <a:p>
            <a:pPr marL="342900" lvl="1" indent="-342900"/>
            <a:r>
              <a:rPr lang="en-GB" dirty="0" smtClean="0"/>
              <a:t>Leadership </a:t>
            </a:r>
            <a:r>
              <a:rPr lang="en-GB" dirty="0"/>
              <a:t>– the responsible </a:t>
            </a:r>
            <a:r>
              <a:rPr lang="en-GB" dirty="0" smtClean="0"/>
              <a:t>officer</a:t>
            </a:r>
          </a:p>
          <a:p>
            <a:pPr marL="342900" lvl="1" indent="-342900"/>
            <a:r>
              <a:rPr lang="en-GB" dirty="0"/>
              <a:t>Review of doctor’s appraisal and revalidation </a:t>
            </a:r>
            <a:r>
              <a:rPr lang="en-GB" dirty="0" smtClean="0"/>
              <a:t>portfolio</a:t>
            </a:r>
          </a:p>
          <a:p>
            <a:pPr marL="342900" lvl="1" indent="-342900"/>
            <a:r>
              <a:rPr lang="en-GB" dirty="0"/>
              <a:t>Triangulation of information </a:t>
            </a:r>
            <a:r>
              <a:rPr lang="en-GB" dirty="0" smtClean="0"/>
              <a:t>Quality </a:t>
            </a:r>
            <a:r>
              <a:rPr lang="en-GB" dirty="0"/>
              <a:t>assurance </a:t>
            </a:r>
            <a:r>
              <a:rPr lang="en-GB" dirty="0" smtClean="0"/>
              <a:t>process</a:t>
            </a:r>
          </a:p>
          <a:p>
            <a:pPr marL="342900" lvl="1" indent="-342900"/>
            <a:r>
              <a:rPr lang="en-GB" dirty="0"/>
              <a:t>Recommendations – breakdown of figures and reasons for </a:t>
            </a:r>
            <a:r>
              <a:rPr lang="en-GB" dirty="0" smtClean="0"/>
              <a:t>decisions</a:t>
            </a:r>
          </a:p>
          <a:p>
            <a:pPr marL="342900" lvl="1" indent="-342900"/>
            <a:r>
              <a:rPr lang="en-GB" dirty="0"/>
              <a:t>Risks and </a:t>
            </a:r>
            <a:r>
              <a:rPr lang="en-GB" dirty="0" smtClean="0"/>
              <a:t>issues</a:t>
            </a:r>
          </a:p>
          <a:p>
            <a:pPr marL="342900" lvl="1" indent="-342900"/>
            <a:r>
              <a:rPr lang="en-GB" dirty="0" smtClean="0"/>
              <a:t>General points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725144"/>
            <a:ext cx="2339752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795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did it work?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2276872"/>
            <a:ext cx="8389689" cy="3960439"/>
          </a:xfrm>
        </p:spPr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Final meeting hosted by the Region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1026" name="Picture 2" descr="https://encrypted-tbn1.gstatic.com/images?q=tbn:ANd9GcQeKM01uk3dLjkkkFv-akKqE2ItqjQz8lF8yD9UPS5jQtZ7Vpbvjg2Tbrvk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068960"/>
            <a:ext cx="3402580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63" y="2132857"/>
            <a:ext cx="6813858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35541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Pre-visit information shared?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2060848"/>
            <a:ext cx="8389689" cy="4176463"/>
          </a:xfrm>
        </p:spPr>
        <p:txBody>
          <a:bodyPr/>
          <a:lstStyle/>
          <a:p>
            <a:pPr lvl="0"/>
            <a:r>
              <a:rPr lang="en-GB" dirty="0" smtClean="0"/>
              <a:t>Appraiser </a:t>
            </a:r>
            <a:r>
              <a:rPr lang="en-GB" dirty="0"/>
              <a:t>Contract</a:t>
            </a:r>
          </a:p>
          <a:p>
            <a:pPr lvl="0"/>
            <a:r>
              <a:rPr lang="en-GB" dirty="0"/>
              <a:t>Appraisal Output Summary Form</a:t>
            </a:r>
          </a:p>
          <a:p>
            <a:pPr lvl="0"/>
            <a:r>
              <a:rPr lang="en-GB" dirty="0"/>
              <a:t>Sample Letters sent to doctors</a:t>
            </a:r>
          </a:p>
          <a:p>
            <a:pPr lvl="0"/>
            <a:r>
              <a:rPr lang="en-GB" dirty="0"/>
              <a:t>Revalidation Awareness Session Flyer</a:t>
            </a:r>
          </a:p>
          <a:p>
            <a:pPr lvl="0"/>
            <a:r>
              <a:rPr lang="en-GB" dirty="0"/>
              <a:t>Advice Sheets</a:t>
            </a:r>
          </a:p>
          <a:p>
            <a:pPr lvl="0"/>
            <a:r>
              <a:rPr lang="en-GB" dirty="0"/>
              <a:t>Sample Appraiser Education Event Agenda</a:t>
            </a:r>
          </a:p>
          <a:p>
            <a:pPr lvl="0"/>
            <a:r>
              <a:rPr lang="en-GB" dirty="0"/>
              <a:t>Appraiser Review Document</a:t>
            </a:r>
          </a:p>
          <a:p>
            <a:pPr lvl="0"/>
            <a:r>
              <a:rPr lang="en-GB" dirty="0"/>
              <a:t>Sample New Appraiser Training Agenda</a:t>
            </a:r>
          </a:p>
          <a:p>
            <a:pPr lvl="0"/>
            <a:r>
              <a:rPr lang="en-GB" dirty="0"/>
              <a:t>Excellence QA Tool</a:t>
            </a:r>
          </a:p>
          <a:p>
            <a:pPr lvl="0"/>
            <a:r>
              <a:rPr lang="en-GB" dirty="0"/>
              <a:t>Appraisal QA Process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98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‘The day’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2276872"/>
            <a:ext cx="8389689" cy="3960439"/>
          </a:xfrm>
        </p:spPr>
        <p:txBody>
          <a:bodyPr/>
          <a:lstStyle/>
          <a:p>
            <a:r>
              <a:rPr lang="en-GB" dirty="0" smtClean="0"/>
              <a:t>Appraisal and Revalidation staff all included</a:t>
            </a:r>
          </a:p>
          <a:p>
            <a:r>
              <a:rPr lang="en-GB" dirty="0" smtClean="0"/>
              <a:t>General discussion </a:t>
            </a:r>
          </a:p>
          <a:p>
            <a:r>
              <a:rPr lang="en-GB" dirty="0" smtClean="0"/>
              <a:t>1:1 meetings with person in same role, in reality split into clinical and non clinical staff</a:t>
            </a:r>
          </a:p>
          <a:p>
            <a:r>
              <a:rPr lang="en-GB" dirty="0" smtClean="0"/>
              <a:t>Feedback </a:t>
            </a:r>
          </a:p>
          <a:p>
            <a:r>
              <a:rPr lang="en-GB" dirty="0"/>
              <a:t>Report submitted post visit 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725144"/>
            <a:ext cx="2664296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580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385999"/>
            <a:ext cx="8426449" cy="595201"/>
          </a:xfrm>
        </p:spPr>
        <p:txBody>
          <a:bodyPr/>
          <a:lstStyle/>
          <a:p>
            <a:pPr algn="ctr"/>
            <a:r>
              <a:rPr lang="en-GB" dirty="0" smtClean="0"/>
              <a:t>Agenda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673982"/>
              </p:ext>
            </p:extLst>
          </p:nvPr>
        </p:nvGraphicFramePr>
        <p:xfrm>
          <a:off x="358774" y="2100648"/>
          <a:ext cx="8426450" cy="461140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30717"/>
                <a:gridCol w="5674822"/>
                <a:gridCol w="1620911"/>
              </a:tblGrid>
              <a:tr h="62353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</a:rPr>
                        <a:t>Agenda item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</a:rPr>
                        <a:t> 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</a:rPr>
                        <a:t>Owner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20519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</a:rPr>
                        <a:t>1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What </a:t>
                      </a:r>
                      <a:r>
                        <a:rPr lang="en-GB" sz="14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would you like </a:t>
                      </a:r>
                      <a:r>
                        <a:rPr lang="en-GB" sz="14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from the workshop?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20519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</a:rPr>
                        <a:t>2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Summary</a:t>
                      </a:r>
                      <a:r>
                        <a:rPr lang="en-GB" sz="1400" baseline="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 of </a:t>
                      </a:r>
                      <a:r>
                        <a:rPr lang="en-GB" sz="1400" baseline="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FQA (independent verification)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62372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</a:rPr>
                        <a:t>3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Independent</a:t>
                      </a:r>
                      <a:r>
                        <a:rPr lang="en-GB" sz="1400" baseline="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 Verification from organisations perspective and what YOU can do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20519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4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Peer Review – North process</a:t>
                      </a:r>
                      <a:endParaRPr lang="en-GB" sz="1400" dirty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20519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5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Peer review – South process</a:t>
                      </a:r>
                      <a:endParaRPr lang="en-GB" sz="1400" dirty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20519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6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Draft specification for external quality assurance review – feedback welcome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20519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7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Any other questions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20519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8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20519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9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4A5E-8B9A-4F1B-8A1C-D54727A06F98}" type="slidenum">
              <a:rPr lang="en-GB" noProof="0" smtClean="0"/>
              <a:pPr/>
              <a:t>2</a:t>
            </a:fld>
            <a:endParaRPr lang="en-GB" noProof="0" dirty="0"/>
          </a:p>
        </p:txBody>
      </p:sp>
      <p:pic>
        <p:nvPicPr>
          <p:cNvPr id="3074" name="Picture 2" descr="\\ims.gov.uk\data\Users\GBEXPVD\EXPHOME3\kpalmer\Data\Desktop\MR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00" y="261893"/>
            <a:ext cx="1619476" cy="1124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86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Areas of consideration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2546271"/>
            <a:ext cx="7002463" cy="3780000"/>
          </a:xfrm>
        </p:spPr>
        <p:txBody>
          <a:bodyPr/>
          <a:lstStyle/>
          <a:p>
            <a:r>
              <a:rPr lang="en-GB" dirty="0"/>
              <a:t>Good practice which could benefit all area teams</a:t>
            </a:r>
          </a:p>
          <a:p>
            <a:pPr marL="0" lvl="0" indent="0">
              <a:buNone/>
            </a:pPr>
            <a:endParaRPr lang="en-GB" dirty="0"/>
          </a:p>
          <a:p>
            <a:r>
              <a:rPr lang="en-GB" dirty="0"/>
              <a:t>Areas for consideration</a:t>
            </a:r>
          </a:p>
          <a:p>
            <a:pPr marL="0" lvl="0" indent="0">
              <a:buNone/>
            </a:pPr>
            <a:endParaRPr lang="en-GB" dirty="0"/>
          </a:p>
          <a:p>
            <a:r>
              <a:rPr lang="en-GB" dirty="0"/>
              <a:t>Areas for NHS England to address</a:t>
            </a:r>
          </a:p>
          <a:p>
            <a:pPr marL="0" lvl="0" indent="0">
              <a:buNone/>
            </a:pPr>
            <a:endParaRPr lang="en-GB" dirty="0"/>
          </a:p>
          <a:p>
            <a:r>
              <a:rPr lang="en-GB" dirty="0"/>
              <a:t>Learning taken by [</a:t>
            </a:r>
            <a:r>
              <a:rPr lang="en-GB" i="1" dirty="0"/>
              <a:t>enter reviewer area team</a:t>
            </a:r>
            <a:r>
              <a:rPr lang="en-GB" dirty="0"/>
              <a:t>]</a:t>
            </a:r>
          </a:p>
          <a:p>
            <a:pPr marL="0" lv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111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Evaluation &amp; Recommendations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2052000"/>
            <a:ext cx="8461697" cy="4617359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/>
              <a:t>O</a:t>
            </a:r>
            <a:r>
              <a:rPr lang="en-GB" dirty="0" smtClean="0"/>
              <a:t>verall </a:t>
            </a:r>
            <a:r>
              <a:rPr lang="en-GB" dirty="0"/>
              <a:t>feedback </a:t>
            </a:r>
            <a:r>
              <a:rPr lang="en-GB" dirty="0" smtClean="0"/>
              <a:t>positive </a:t>
            </a:r>
            <a:r>
              <a:rPr lang="en-GB" dirty="0"/>
              <a:t>in that the process acted as an appraisal </a:t>
            </a:r>
            <a:r>
              <a:rPr lang="en-GB" dirty="0" smtClean="0"/>
              <a:t>for </a:t>
            </a:r>
            <a:r>
              <a:rPr lang="en-GB" dirty="0"/>
              <a:t>revalidation process and systems, both formative and developmental, and provided opportunities for area teams to share best practice</a:t>
            </a:r>
            <a:r>
              <a:rPr lang="en-GB" dirty="0" smtClean="0"/>
              <a:t> </a:t>
            </a:r>
          </a:p>
          <a:p>
            <a:r>
              <a:rPr lang="en-GB" sz="2000" dirty="0"/>
              <a:t>External representatives will be invited to participate E.g. GMC, RCGPs and </a:t>
            </a:r>
            <a:r>
              <a:rPr lang="en-GB" sz="2000" dirty="0" err="1" smtClean="0"/>
              <a:t>Healthwatch</a:t>
            </a:r>
            <a:endParaRPr lang="en-GB" sz="2000" dirty="0" smtClean="0"/>
          </a:p>
          <a:p>
            <a:r>
              <a:rPr lang="en-GB" sz="2000" dirty="0"/>
              <a:t>Each area team will participate in a peer review, at least </a:t>
            </a:r>
            <a:r>
              <a:rPr lang="en-GB" sz="2000" dirty="0" smtClean="0"/>
              <a:t>once </a:t>
            </a:r>
            <a:r>
              <a:rPr lang="en-GB" sz="2000" dirty="0"/>
              <a:t>every revalidation cycle</a:t>
            </a:r>
          </a:p>
          <a:p>
            <a:r>
              <a:rPr lang="en-GB" sz="2000" dirty="0"/>
              <a:t>North area teams to follow recent national guidance document for deferrals as of 1st April </a:t>
            </a:r>
            <a:r>
              <a:rPr lang="en-GB" sz="2000" dirty="0" smtClean="0"/>
              <a:t>2014</a:t>
            </a:r>
          </a:p>
          <a:p>
            <a:r>
              <a:rPr lang="en-GB" sz="2000" dirty="0" smtClean="0"/>
              <a:t>Guidance </a:t>
            </a:r>
            <a:r>
              <a:rPr lang="en-GB" sz="2000" dirty="0"/>
              <a:t>developed for recording significant events within medical appraisal </a:t>
            </a:r>
            <a:r>
              <a:rPr lang="en-GB" sz="2000" dirty="0" smtClean="0"/>
              <a:t>forms and providing reflective learning on audit processes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002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Peer review in the south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2052000"/>
            <a:ext cx="7002463" cy="4311729"/>
          </a:xfrm>
        </p:spPr>
        <p:txBody>
          <a:bodyPr/>
          <a:lstStyle/>
          <a:p>
            <a:r>
              <a:rPr lang="en-GB" dirty="0" smtClean="0"/>
              <a:t>Desk top review of evidence</a:t>
            </a:r>
          </a:p>
          <a:p>
            <a:r>
              <a:rPr lang="en-GB" dirty="0" smtClean="0"/>
              <a:t>Co-ordinated by regional team</a:t>
            </a:r>
          </a:p>
          <a:p>
            <a:r>
              <a:rPr lang="en-GB" dirty="0" smtClean="0"/>
              <a:t>Evidence submitted by designated bodies</a:t>
            </a:r>
          </a:p>
          <a:p>
            <a:r>
              <a:rPr lang="en-GB" dirty="0" smtClean="0"/>
              <a:t>Evidence examined by external reviewers, including lay representatives</a:t>
            </a:r>
          </a:p>
          <a:p>
            <a:r>
              <a:rPr lang="en-GB" dirty="0" smtClean="0"/>
              <a:t>Groups of 5-6 designated bodies plus external reviewers and regional team</a:t>
            </a:r>
          </a:p>
          <a:p>
            <a:r>
              <a:rPr lang="en-GB" dirty="0" smtClean="0"/>
              <a:t>Focus on sharing good practice and finding solutions to difficulties</a:t>
            </a:r>
          </a:p>
          <a:p>
            <a:r>
              <a:rPr lang="en-GB" dirty="0" smtClean="0"/>
              <a:t>Summary of examples of good practice produced and shared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07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056" y="1386000"/>
            <a:ext cx="8426449" cy="565200"/>
          </a:xfrm>
        </p:spPr>
        <p:txBody>
          <a:bodyPr/>
          <a:lstStyle/>
          <a:p>
            <a:r>
              <a:rPr lang="en-GB" dirty="0" smtClean="0"/>
              <a:t>Peer review in two area teams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Visits to each area team </a:t>
            </a:r>
          </a:p>
          <a:p>
            <a:r>
              <a:rPr lang="en-GB" dirty="0" smtClean="0"/>
              <a:t>Involvement of Deanery</a:t>
            </a:r>
          </a:p>
          <a:p>
            <a:r>
              <a:rPr lang="en-GB" dirty="0" smtClean="0"/>
              <a:t>Focus on appraisal processes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267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of internal audit department</a:t>
            </a:r>
          </a:p>
          <a:p>
            <a:r>
              <a:rPr lang="en-GB" dirty="0" smtClean="0"/>
              <a:t>External auditors</a:t>
            </a:r>
          </a:p>
          <a:p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6412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External quality assurance 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2052001"/>
            <a:ext cx="8426449" cy="3780000"/>
          </a:xfrm>
        </p:spPr>
        <p:txBody>
          <a:bodyPr/>
          <a:lstStyle/>
          <a:p>
            <a:r>
              <a:rPr lang="en-GB" dirty="0" smtClean="0"/>
              <a:t>Draft guidance </a:t>
            </a:r>
            <a:r>
              <a:rPr lang="en-GB" dirty="0" smtClean="0"/>
              <a:t>and sample specification </a:t>
            </a:r>
            <a:r>
              <a:rPr lang="en-GB" dirty="0" smtClean="0"/>
              <a:t>available – feedback welcome</a:t>
            </a:r>
            <a:endParaRPr lang="en-GB" dirty="0" smtClean="0"/>
          </a:p>
          <a:p>
            <a:r>
              <a:rPr lang="en-GB" dirty="0" smtClean="0"/>
              <a:t>Ensure it is carried out by independent personnel</a:t>
            </a:r>
          </a:p>
          <a:p>
            <a:r>
              <a:rPr lang="en-GB" dirty="0" smtClean="0"/>
              <a:t>Based on core standards</a:t>
            </a:r>
          </a:p>
          <a:p>
            <a:r>
              <a:rPr lang="en-GB" dirty="0" smtClean="0"/>
              <a:t>Submit full report to higher level RO’s team</a:t>
            </a:r>
          </a:p>
          <a:p>
            <a:r>
              <a:rPr lang="en-GB" dirty="0" smtClean="0"/>
              <a:t>Share examples of good practice through RO networks</a:t>
            </a:r>
          </a:p>
          <a:p>
            <a:r>
              <a:rPr lang="en-GB" dirty="0" smtClean="0"/>
              <a:t>Develop an action plan to meet standards where </a:t>
            </a:r>
            <a:r>
              <a:rPr lang="en-GB" dirty="0" smtClean="0"/>
              <a:t>necessary</a:t>
            </a: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5199" y="6309700"/>
            <a:ext cx="7240415" cy="180000"/>
          </a:xfrm>
          <a:prstGeom prst="rect">
            <a:avLst/>
          </a:prstGeom>
        </p:spPr>
        <p:txBody>
          <a:bodyPr/>
          <a:lstStyle/>
          <a:p>
            <a:r>
              <a:rPr lang="en-GB" noProof="0" smtClean="0"/>
              <a:t>NHS | Presentation to [XXXX Company] | [Type Date]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237600" y="6309700"/>
            <a:ext cx="301175" cy="180000"/>
          </a:xfrm>
          <a:prstGeom prst="rect">
            <a:avLst/>
          </a:prstGeom>
        </p:spPr>
        <p:txBody>
          <a:bodyPr/>
          <a:lstStyle/>
          <a:p>
            <a:fld id="{23134A5E-8B9A-4F1B-8A1C-D54727A06F98}" type="slidenum">
              <a:rPr lang="en-GB" noProof="0" smtClean="0"/>
              <a:pPr/>
              <a:t>25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6410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74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385999"/>
            <a:ext cx="8426449" cy="1406627"/>
          </a:xfrm>
        </p:spPr>
        <p:txBody>
          <a:bodyPr/>
          <a:lstStyle/>
          <a:p>
            <a:pPr algn="ctr"/>
            <a:r>
              <a:rPr lang="en-GB" dirty="0" smtClean="0"/>
              <a:t>What </a:t>
            </a:r>
            <a:r>
              <a:rPr lang="en-GB" dirty="0" smtClean="0"/>
              <a:t>would you like to </a:t>
            </a:r>
            <a:r>
              <a:rPr lang="en-GB" dirty="0" smtClean="0"/>
              <a:t>gain from the workshop?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3447535"/>
            <a:ext cx="7002463" cy="238446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4A5E-8B9A-4F1B-8A1C-D54727A06F98}" type="slidenum">
              <a:rPr lang="en-GB" noProof="0" smtClean="0"/>
              <a:pPr/>
              <a:t>3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 smtClean="0"/>
              <a:t>NHS England (North) | Presentation details| Date 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461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407988" y="284174"/>
            <a:ext cx="7313613" cy="759039"/>
          </a:xfrm>
        </p:spPr>
        <p:txBody>
          <a:bodyPr lIns="91440" tIns="45720" rIns="91440" bIns="45720" anchor="ctr"/>
          <a:lstStyle/>
          <a:p>
            <a:pPr defTabSz="457200" eaLnBrk="1" hangingPunct="1"/>
            <a:r>
              <a:rPr lang="en-GB" sz="2800" dirty="0" smtClean="0">
                <a:latin typeface="Arial" charset="0"/>
                <a:cs typeface="Arial" charset="0"/>
              </a:rPr>
              <a:t>FQA  - Objective</a:t>
            </a:r>
            <a:endParaRPr lang="en-US" sz="2800" b="1" dirty="0" smtClean="0">
              <a:latin typeface="Arial" charset="0"/>
              <a:cs typeface="Arial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407988" y="1303902"/>
            <a:ext cx="8388350" cy="4194744"/>
          </a:xfrm>
        </p:spPr>
        <p:txBody>
          <a:bodyPr lIns="91440" tIns="45720" rIns="91440" bIns="45720"/>
          <a:lstStyle/>
          <a:p>
            <a:pPr defTabSz="457200">
              <a:spcBef>
                <a:spcPts val="1800"/>
              </a:spcBef>
              <a:defRPr/>
            </a:pPr>
            <a:r>
              <a:rPr lang="en-GB" dirty="0" smtClean="0"/>
              <a:t>The implementation of </a:t>
            </a:r>
            <a:r>
              <a:rPr lang="en-GB" dirty="0"/>
              <a:t>a </a:t>
            </a:r>
            <a:r>
              <a:rPr lang="en-GB" dirty="0" smtClean="0"/>
              <a:t>framework of quality assurance (FQA):</a:t>
            </a:r>
          </a:p>
          <a:p>
            <a:pPr defTabSz="457200">
              <a:spcBef>
                <a:spcPts val="1800"/>
              </a:spcBef>
              <a:defRPr/>
            </a:pPr>
            <a:r>
              <a:rPr lang="en-GB" dirty="0" smtClean="0"/>
              <a:t>Encompassing all mechanisms by which ROs and DBs demonstrate to patients, the public, doctors and organisations </a:t>
            </a:r>
            <a:r>
              <a:rPr lang="en-GB" dirty="0"/>
              <a:t>that robust, consistent </a:t>
            </a:r>
            <a:r>
              <a:rPr lang="en-GB" dirty="0" smtClean="0"/>
              <a:t>processes to monitor the performance of doctors </a:t>
            </a:r>
            <a:r>
              <a:rPr lang="en-GB" dirty="0"/>
              <a:t>are in place and are functioning effectively. </a:t>
            </a:r>
            <a:endParaRPr lang="en-GB" dirty="0" smtClean="0"/>
          </a:p>
          <a:p>
            <a:pPr defTabSz="457200">
              <a:spcBef>
                <a:spcPts val="1800"/>
              </a:spcBef>
              <a:defRPr/>
            </a:pPr>
            <a:r>
              <a:rPr lang="en-GB" dirty="0"/>
              <a:t>E</a:t>
            </a:r>
            <a:r>
              <a:rPr lang="en-GB" dirty="0" smtClean="0"/>
              <a:t>vidence based on the Medical Profession Regulations (2010, amended 2013) and in associated guidance. </a:t>
            </a:r>
          </a:p>
          <a:p>
            <a:pPr defTabSz="457200">
              <a:spcBef>
                <a:spcPts val="1800"/>
              </a:spcBef>
              <a:defRPr/>
            </a:pPr>
            <a:r>
              <a:rPr lang="en-GB" dirty="0"/>
              <a:t>D</a:t>
            </a:r>
            <a:r>
              <a:rPr lang="en-GB" dirty="0" smtClean="0"/>
              <a:t>esigned to help ROs give confidence to </a:t>
            </a:r>
            <a:r>
              <a:rPr lang="en-GB" dirty="0"/>
              <a:t>their board (or an equivalent governance or executive group)</a:t>
            </a:r>
            <a:r>
              <a:rPr lang="en-GB" dirty="0" smtClean="0"/>
              <a:t>, patients, their own ROs, that the necessary functioning systems are in place and that appropriate action is being taken on the basis of the information they generate. 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5638" y="6310313"/>
            <a:ext cx="7240587" cy="1793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NHS England | Revalidation | FQA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238125" y="6310313"/>
            <a:ext cx="300038" cy="17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4BF222A-E2A9-465A-9F1A-30D378B48A4D}" type="slidenum">
              <a:rPr lang="en-GB" b="0" smtClean="0">
                <a:solidFill>
                  <a:schemeClr val="bg1">
                    <a:lumMod val="50000"/>
                  </a:schemeClr>
                </a:solidFill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 b="0" dirty="0" smtClean="0">
              <a:solidFill>
                <a:schemeClr val="bg1">
                  <a:lumMod val="50000"/>
                </a:scheme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38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407988" y="284174"/>
            <a:ext cx="7313613" cy="759039"/>
          </a:xfrm>
        </p:spPr>
        <p:txBody>
          <a:bodyPr lIns="91440" tIns="45720" rIns="91440" bIns="45720" anchor="ctr"/>
          <a:lstStyle/>
          <a:p>
            <a:pPr defTabSz="457200" eaLnBrk="1" hangingPunct="1"/>
            <a:r>
              <a:rPr lang="en-GB" sz="2800" dirty="0" smtClean="0">
                <a:latin typeface="Arial" charset="0"/>
                <a:cs typeface="Arial" charset="0"/>
              </a:rPr>
              <a:t>FQA  - key principles:</a:t>
            </a:r>
            <a:endParaRPr lang="en-US" sz="2800" b="1" dirty="0" smtClean="0">
              <a:latin typeface="Arial" charset="0"/>
              <a:cs typeface="Arial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407988" y="1303902"/>
            <a:ext cx="8388350" cy="4194744"/>
          </a:xfrm>
        </p:spPr>
        <p:txBody>
          <a:bodyPr lIns="91440" tIns="45720" rIns="91440" bIns="45720"/>
          <a:lstStyle/>
          <a:p>
            <a:pPr defTabSz="457200" eaLnBrk="1" hangingPunct="1">
              <a:spcBef>
                <a:spcPts val="1800"/>
              </a:spcBef>
              <a:defRPr/>
            </a:pPr>
            <a:r>
              <a:rPr lang="en-GB" dirty="0" smtClean="0"/>
              <a:t>FQA must support all ROs in fulfilling their statutory duties</a:t>
            </a:r>
          </a:p>
          <a:p>
            <a:pPr defTabSz="457200">
              <a:spcBef>
                <a:spcPts val="1800"/>
              </a:spcBef>
              <a:defRPr/>
            </a:pPr>
            <a:r>
              <a:rPr lang="en-GB" dirty="0" smtClean="0"/>
              <a:t>The model is of a single process of monitoring, culminating in the generation of an Annual Organisational Audit (AOA), which will feed a report from RO to </a:t>
            </a:r>
            <a:r>
              <a:rPr lang="en-GB" dirty="0"/>
              <a:t>their board (or an equivalent governance or executive group</a:t>
            </a:r>
            <a:r>
              <a:rPr lang="en-GB" dirty="0" smtClean="0"/>
              <a:t>) and also the RO’s appraisal </a:t>
            </a:r>
          </a:p>
          <a:p>
            <a:pPr defTabSz="457200" eaLnBrk="1" hangingPunct="1">
              <a:spcBef>
                <a:spcPts val="1800"/>
              </a:spcBef>
              <a:defRPr/>
            </a:pPr>
            <a:r>
              <a:rPr lang="en-GB" dirty="0" smtClean="0"/>
              <a:t>The reporting process for ROs must be:</a:t>
            </a:r>
          </a:p>
          <a:p>
            <a:pPr lvl="2" defTabSz="457200" eaLnBrk="1" hangingPunct="1">
              <a:spcBef>
                <a:spcPts val="600"/>
              </a:spcBef>
              <a:defRPr/>
            </a:pPr>
            <a:r>
              <a:rPr lang="en-GB" dirty="0" smtClean="0"/>
              <a:t>Streamlined</a:t>
            </a:r>
          </a:p>
          <a:p>
            <a:pPr lvl="2" defTabSz="457200" eaLnBrk="1" hangingPunct="1">
              <a:spcBef>
                <a:spcPts val="600"/>
              </a:spcBef>
              <a:defRPr/>
            </a:pPr>
            <a:r>
              <a:rPr lang="en-GB" dirty="0" smtClean="0"/>
              <a:t>Coherent</a:t>
            </a:r>
          </a:p>
          <a:p>
            <a:pPr lvl="2" defTabSz="457200" eaLnBrk="1" hangingPunct="1">
              <a:spcBef>
                <a:spcPts val="600"/>
              </a:spcBef>
              <a:defRPr/>
            </a:pPr>
            <a:r>
              <a:rPr lang="en-GB" dirty="0" smtClean="0"/>
              <a:t>Integrated – with other systems of quality assurance</a:t>
            </a:r>
          </a:p>
          <a:p>
            <a:pPr marL="177800" lvl="1" indent="-177800" defTabSz="271463">
              <a:spcBef>
                <a:spcPts val="1800"/>
              </a:spcBef>
              <a:defRPr/>
            </a:pPr>
            <a:r>
              <a:rPr lang="en-GB" dirty="0" smtClean="0"/>
              <a:t>And minimise disruption </a:t>
            </a:r>
            <a:r>
              <a:rPr lang="en-GB" dirty="0"/>
              <a:t>and duplication of </a:t>
            </a:r>
            <a:r>
              <a:rPr lang="en-GB" dirty="0" smtClean="0"/>
              <a:t>effort</a:t>
            </a:r>
            <a:endParaRPr lang="en-US" sz="1800" dirty="0" smtClean="0">
              <a:latin typeface="Arial" charset="0"/>
              <a:cs typeface="Arial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5638" y="6310313"/>
            <a:ext cx="7240587" cy="1793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NHS England | Revalidation | FQA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238125" y="6310313"/>
            <a:ext cx="300038" cy="17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4BF222A-E2A9-465A-9F1A-30D378B48A4D}" type="slidenum">
              <a:rPr lang="en-GB" b="0" smtClean="0">
                <a:solidFill>
                  <a:schemeClr val="bg1">
                    <a:lumMod val="50000"/>
                  </a:schemeClr>
                </a:solidFill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 b="0" dirty="0" smtClean="0">
              <a:solidFill>
                <a:schemeClr val="bg1">
                  <a:lumMod val="50000"/>
                </a:scheme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27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600" y="362855"/>
            <a:ext cx="7237257" cy="70296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GB" sz="2800" dirty="0" smtClean="0"/>
              <a:t>FQA - Background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1326300"/>
            <a:ext cx="8370358" cy="4983399"/>
          </a:xfrm>
        </p:spPr>
        <p:txBody>
          <a:bodyPr/>
          <a:lstStyle/>
          <a:p>
            <a:pPr defTabSz="457200">
              <a:lnSpc>
                <a:spcPct val="100000"/>
              </a:lnSpc>
              <a:spcBef>
                <a:spcPts val="400"/>
              </a:spcBef>
            </a:pPr>
            <a:r>
              <a:rPr lang="en-GB" dirty="0" smtClean="0"/>
              <a:t>The FQA  </a:t>
            </a:r>
            <a:r>
              <a:rPr lang="en-GB" dirty="0"/>
              <a:t>is about </a:t>
            </a:r>
            <a:r>
              <a:rPr lang="en-GB" u="sng" dirty="0"/>
              <a:t>i</a:t>
            </a:r>
            <a:r>
              <a:rPr lang="en-GB" u="sng" dirty="0" smtClean="0"/>
              <a:t>mplementation of the RO Regulations </a:t>
            </a:r>
            <a:r>
              <a:rPr lang="en-GB" dirty="0" smtClean="0"/>
              <a:t>(including Revalidation) and comprises:</a:t>
            </a:r>
          </a:p>
          <a:p>
            <a:pPr lvl="1" defTabSz="457200">
              <a:lnSpc>
                <a:spcPct val="100000"/>
              </a:lnSpc>
              <a:spcBef>
                <a:spcPts val="400"/>
              </a:spcBef>
            </a:pPr>
            <a:r>
              <a:rPr lang="en-GB" sz="2000" dirty="0" smtClean="0"/>
              <a:t>A set of ‘core </a:t>
            </a:r>
            <a:r>
              <a:rPr lang="en-GB" sz="2000" dirty="0"/>
              <a:t>standards’ derived from the regulations and associated </a:t>
            </a:r>
            <a:r>
              <a:rPr lang="en-GB" sz="2000" dirty="0" smtClean="0"/>
              <a:t>mandatory guidance</a:t>
            </a:r>
            <a:r>
              <a:rPr lang="en-GB" sz="2000" dirty="0"/>
              <a:t>;</a:t>
            </a:r>
          </a:p>
          <a:p>
            <a:pPr lvl="1" defTabSz="457200">
              <a:lnSpc>
                <a:spcPct val="100000"/>
              </a:lnSpc>
              <a:spcBef>
                <a:spcPts val="400"/>
              </a:spcBef>
            </a:pPr>
            <a:r>
              <a:rPr lang="en-GB" sz="2000" dirty="0" smtClean="0"/>
              <a:t>Quarterly progress reports (appraisal rate)</a:t>
            </a:r>
          </a:p>
          <a:p>
            <a:pPr lvl="1" defTabSz="457200">
              <a:lnSpc>
                <a:spcPct val="100000"/>
              </a:lnSpc>
              <a:spcBef>
                <a:spcPts val="400"/>
              </a:spcBef>
            </a:pPr>
            <a:r>
              <a:rPr lang="en-GB" sz="2000" dirty="0" smtClean="0"/>
              <a:t>An Annual Organisational Audit (AOA); </a:t>
            </a:r>
          </a:p>
          <a:p>
            <a:pPr lvl="1" defTabSz="457200">
              <a:lnSpc>
                <a:spcPct val="100000"/>
              </a:lnSpc>
              <a:spcBef>
                <a:spcPts val="400"/>
              </a:spcBef>
            </a:pPr>
            <a:r>
              <a:rPr lang="en-GB" sz="2000" dirty="0" smtClean="0"/>
              <a:t>An Annual Report Template to help ROs in their reporting of progress to their DB; </a:t>
            </a:r>
          </a:p>
          <a:p>
            <a:pPr lvl="1" defTabSz="457200">
              <a:lnSpc>
                <a:spcPct val="100000"/>
              </a:lnSpc>
              <a:spcBef>
                <a:spcPts val="400"/>
              </a:spcBef>
            </a:pPr>
            <a:r>
              <a:rPr lang="en-GB" sz="2000" dirty="0" smtClean="0"/>
              <a:t>A statement of compliance (signed by DB </a:t>
            </a:r>
            <a:r>
              <a:rPr lang="en-GB" sz="2000" dirty="0"/>
              <a:t>board </a:t>
            </a:r>
            <a:r>
              <a:rPr lang="en-GB" sz="2000" dirty="0" smtClean="0"/>
              <a:t>or </a:t>
            </a:r>
            <a:r>
              <a:rPr lang="en-GB" sz="2000" dirty="0"/>
              <a:t>equivalent governance or executive </a:t>
            </a:r>
            <a:r>
              <a:rPr lang="en-GB" sz="2000" dirty="0" smtClean="0"/>
              <a:t>group member); and</a:t>
            </a:r>
          </a:p>
          <a:p>
            <a:pPr defTabSz="457200">
              <a:lnSpc>
                <a:spcPct val="100000"/>
              </a:lnSpc>
              <a:spcBef>
                <a:spcPts val="400"/>
              </a:spcBef>
            </a:pPr>
            <a:r>
              <a:rPr lang="en-GB" dirty="0" smtClean="0"/>
              <a:t>It also states that there must be mechanisms in place to help ROs achieve and demonstrate calibration and consistency of their decision-making (</a:t>
            </a:r>
            <a:r>
              <a:rPr lang="en-GB" dirty="0" err="1" smtClean="0"/>
              <a:t>eg</a:t>
            </a:r>
            <a:r>
              <a:rPr lang="en-GB" dirty="0" smtClean="0"/>
              <a:t> RO and appraiser networks).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NHS England | Revalidation | FQA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624F8-51F5-4FA9-BC9A-E04115AB58FE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643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407988" y="298688"/>
            <a:ext cx="7313613" cy="759039"/>
          </a:xfrm>
        </p:spPr>
        <p:txBody>
          <a:bodyPr lIns="91440" tIns="45720" rIns="91440" bIns="45720" anchor="ctr"/>
          <a:lstStyle/>
          <a:p>
            <a:pPr defTabSz="457200" eaLnBrk="1" hangingPunct="1"/>
            <a:r>
              <a:rPr lang="en-GB" sz="2800" dirty="0" smtClean="0">
                <a:latin typeface="Arial" charset="0"/>
                <a:cs typeface="Arial" charset="0"/>
              </a:rPr>
              <a:t>FQA – the elements: ‘Core Standards’</a:t>
            </a:r>
            <a:endParaRPr lang="en-US" sz="2800" b="1" dirty="0" smtClean="0">
              <a:latin typeface="Arial" charset="0"/>
              <a:cs typeface="Arial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407988" y="1261533"/>
            <a:ext cx="8388350" cy="4614477"/>
          </a:xfrm>
        </p:spPr>
        <p:txBody>
          <a:bodyPr lIns="91440" tIns="45720" rIns="91440" bIns="45720"/>
          <a:lstStyle/>
          <a:p>
            <a:pPr defTabSz="457200" eaLnBrk="1" hangingPunct="1">
              <a:spcBef>
                <a:spcPts val="1800"/>
              </a:spcBef>
              <a:buFont typeface="Arial"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The FQA team has identified every item in the RO Regulations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cs typeface="Arial" charset="0"/>
              </a:rPr>
              <a:t>and all the associated mandatory guidance which must be in place (and which ROs will be expected to demonstrate)</a:t>
            </a:r>
          </a:p>
          <a:p>
            <a:pPr defTabSz="457200" eaLnBrk="1" hangingPunct="1">
              <a:spcBef>
                <a:spcPts val="1800"/>
              </a:spcBef>
              <a:buFont typeface="Arial"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These have been compiled into a single list</a:t>
            </a:r>
          </a:p>
          <a:p>
            <a:pPr defTabSz="457200" eaLnBrk="1" hangingPunct="1">
              <a:spcBef>
                <a:spcPts val="1800"/>
              </a:spcBef>
              <a:buFont typeface="Arial"/>
              <a:buChar char="•"/>
              <a:defRPr/>
            </a:pPr>
            <a:r>
              <a:rPr lang="en-US" dirty="0">
                <a:latin typeface="Arial" charset="0"/>
                <a:cs typeface="Arial" charset="0"/>
              </a:rPr>
              <a:t>E</a:t>
            </a:r>
            <a:r>
              <a:rPr lang="en-US" dirty="0" smtClean="0">
                <a:latin typeface="Arial" charset="0"/>
                <a:cs typeface="Arial" charset="0"/>
              </a:rPr>
              <a:t>ach item has been referenced to the specific point or section of the regulations or guidance</a:t>
            </a:r>
          </a:p>
          <a:p>
            <a:pPr defTabSz="457200" eaLnBrk="1" hangingPunct="1">
              <a:spcBef>
                <a:spcPts val="1800"/>
              </a:spcBef>
              <a:buFont typeface="Arial"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Each point of evidence or question of the reporting system for ROs is derived from the core standards</a:t>
            </a:r>
          </a:p>
          <a:p>
            <a:pPr defTabSz="457200" eaLnBrk="1" hangingPunct="1">
              <a:spcBef>
                <a:spcPts val="1800"/>
              </a:spcBef>
              <a:buFont typeface="Arial"/>
              <a:buChar char="•"/>
              <a:defRPr/>
            </a:pPr>
            <a:r>
              <a:rPr lang="en-GB" dirty="0" smtClean="0"/>
              <a:t>Currently shows </a:t>
            </a:r>
            <a:r>
              <a:rPr lang="en-GB" dirty="0"/>
              <a:t>mandatory and good </a:t>
            </a:r>
            <a:r>
              <a:rPr lang="en-GB" dirty="0" smtClean="0"/>
              <a:t>practice - excellent </a:t>
            </a:r>
            <a:r>
              <a:rPr lang="en-GB" dirty="0"/>
              <a:t>practice standards </a:t>
            </a:r>
            <a:r>
              <a:rPr lang="en-GB" dirty="0" smtClean="0"/>
              <a:t>will be gathered and shared over time</a:t>
            </a:r>
            <a:endParaRPr lang="en-GB" dirty="0"/>
          </a:p>
          <a:p>
            <a:pPr marL="0" indent="0" defTabSz="457200" eaLnBrk="1" hangingPunct="1">
              <a:buNone/>
              <a:defRPr/>
            </a:pP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5638" y="6310313"/>
            <a:ext cx="7240587" cy="1793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NHS England | Revalidation | FQA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238125" y="6310313"/>
            <a:ext cx="300038" cy="17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4BF222A-E2A9-465A-9F1A-30D378B48A4D}" type="slidenum">
              <a:rPr lang="en-GB" b="0" smtClean="0">
                <a:solidFill>
                  <a:schemeClr val="bg1">
                    <a:lumMod val="50000"/>
                  </a:schemeClr>
                </a:solidFill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 b="0" dirty="0" smtClean="0">
              <a:solidFill>
                <a:schemeClr val="bg1">
                  <a:lumMod val="50000"/>
                </a:scheme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82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838200" y="1490133"/>
            <a:ext cx="7391400" cy="4138672"/>
          </a:xfrm>
        </p:spPr>
        <p:txBody>
          <a:bodyPr/>
          <a:lstStyle/>
          <a:p>
            <a:r>
              <a:rPr lang="en-GB" dirty="0" smtClean="0"/>
              <a:t>The designated </a:t>
            </a:r>
            <a:r>
              <a:rPr lang="en-GB" dirty="0"/>
              <a:t>b</a:t>
            </a:r>
            <a:r>
              <a:rPr lang="en-GB" dirty="0" smtClean="0"/>
              <a:t>ody and </a:t>
            </a:r>
            <a:r>
              <a:rPr lang="en-GB" dirty="0"/>
              <a:t>r</a:t>
            </a:r>
            <a:r>
              <a:rPr lang="en-GB" dirty="0" smtClean="0"/>
              <a:t>esponsible </a:t>
            </a:r>
            <a:r>
              <a:rPr lang="en-GB" dirty="0"/>
              <a:t>o</a:t>
            </a:r>
            <a:r>
              <a:rPr lang="en-GB" dirty="0" smtClean="0"/>
              <a:t>fficer</a:t>
            </a:r>
          </a:p>
          <a:p>
            <a:r>
              <a:rPr lang="en-GB" dirty="0" smtClean="0"/>
              <a:t>Appraisal</a:t>
            </a:r>
          </a:p>
          <a:p>
            <a:pPr lvl="2"/>
            <a:r>
              <a:rPr lang="en-GB" dirty="0"/>
              <a:t>p</a:t>
            </a:r>
            <a:r>
              <a:rPr lang="en-GB" dirty="0" smtClean="0"/>
              <a:t>olicy, leadership and governance</a:t>
            </a:r>
          </a:p>
          <a:p>
            <a:pPr lvl="2"/>
            <a:r>
              <a:rPr lang="en-GB" dirty="0"/>
              <a:t>c</a:t>
            </a:r>
            <a:r>
              <a:rPr lang="en-GB" dirty="0" smtClean="0"/>
              <a:t>apacity </a:t>
            </a:r>
            <a:r>
              <a:rPr lang="en-GB" dirty="0"/>
              <a:t>and </a:t>
            </a:r>
            <a:r>
              <a:rPr lang="en-GB" dirty="0" smtClean="0"/>
              <a:t>capability</a:t>
            </a:r>
            <a:endParaRPr lang="en-GB" dirty="0"/>
          </a:p>
          <a:p>
            <a:r>
              <a:rPr lang="en-GB" dirty="0" smtClean="0"/>
              <a:t>Monitoring performance and responding to concerns </a:t>
            </a:r>
          </a:p>
          <a:p>
            <a:pPr lvl="2"/>
            <a:r>
              <a:rPr lang="en-GB" dirty="0"/>
              <a:t>p</a:t>
            </a:r>
            <a:r>
              <a:rPr lang="en-GB" dirty="0" smtClean="0"/>
              <a:t>olicy</a:t>
            </a:r>
            <a:r>
              <a:rPr lang="en-GB" dirty="0"/>
              <a:t>, </a:t>
            </a:r>
            <a:r>
              <a:rPr lang="en-GB" dirty="0" smtClean="0"/>
              <a:t>leadership </a:t>
            </a:r>
            <a:r>
              <a:rPr lang="en-GB" dirty="0"/>
              <a:t>and </a:t>
            </a:r>
            <a:r>
              <a:rPr lang="en-GB" dirty="0" smtClean="0"/>
              <a:t>governance</a:t>
            </a:r>
            <a:endParaRPr lang="en-GB" dirty="0"/>
          </a:p>
          <a:p>
            <a:pPr lvl="2"/>
            <a:r>
              <a:rPr lang="en-GB" dirty="0"/>
              <a:t>c</a:t>
            </a:r>
            <a:r>
              <a:rPr lang="en-GB" dirty="0" smtClean="0"/>
              <a:t>apacity </a:t>
            </a:r>
            <a:r>
              <a:rPr lang="en-GB" dirty="0"/>
              <a:t>and c</a:t>
            </a:r>
            <a:r>
              <a:rPr lang="en-GB" dirty="0" smtClean="0"/>
              <a:t>apability</a:t>
            </a:r>
          </a:p>
          <a:p>
            <a:r>
              <a:rPr lang="en-GB" dirty="0" smtClean="0"/>
              <a:t>Recruitment and engagement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NHS England | Revalidation | FQA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035A4-35DD-4C64-A533-D874A2FBE00E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07988" y="284174"/>
            <a:ext cx="7313613" cy="759039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defTabSz="457200" eaLnBrk="1" hangingPunct="1"/>
            <a:r>
              <a:rPr lang="en-GB" sz="2800" dirty="0" smtClean="0">
                <a:latin typeface="Arial" charset="0"/>
                <a:cs typeface="Arial" charset="0"/>
              </a:rPr>
              <a:t>FQA – core </a:t>
            </a:r>
            <a:r>
              <a:rPr lang="en-GB" sz="2800" dirty="0">
                <a:latin typeface="Arial" charset="0"/>
                <a:cs typeface="Arial" charset="0"/>
              </a:rPr>
              <a:t>s</a:t>
            </a:r>
            <a:r>
              <a:rPr lang="en-GB" sz="2800" dirty="0" smtClean="0">
                <a:latin typeface="Arial" charset="0"/>
                <a:cs typeface="Arial" charset="0"/>
              </a:rPr>
              <a:t>tandards </a:t>
            </a:r>
            <a:r>
              <a:rPr lang="en-GB" sz="2800" dirty="0">
                <a:latin typeface="Arial" charset="0"/>
                <a:cs typeface="Arial" charset="0"/>
              </a:rPr>
              <a:t>c</a:t>
            </a:r>
            <a:r>
              <a:rPr lang="en-GB" sz="2800" dirty="0" smtClean="0">
                <a:latin typeface="Arial" charset="0"/>
                <a:cs typeface="Arial" charset="0"/>
              </a:rPr>
              <a:t>ategories </a:t>
            </a:r>
            <a:endParaRPr lang="en-US" sz="2800" b="1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20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407988" y="269661"/>
            <a:ext cx="7313613" cy="565150"/>
          </a:xfr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lIns="91440" tIns="45720" rIns="91440" bIns="45720" anchor="ctr"/>
          <a:lstStyle/>
          <a:p>
            <a:pPr defTabSz="457200" eaLnBrk="1" hangingPunct="1"/>
            <a:r>
              <a:rPr lang="en-US" sz="2800" b="1" dirty="0" smtClean="0">
                <a:latin typeface="Arial" charset="0"/>
                <a:cs typeface="Arial" charset="0"/>
              </a:rPr>
              <a:t>FQA Process</a:t>
            </a:r>
          </a:p>
        </p:txBody>
      </p:sp>
      <p:sp>
        <p:nvSpPr>
          <p:cNvPr id="4" name="Flowchart: Document 3"/>
          <p:cNvSpPr/>
          <p:nvPr/>
        </p:nvSpPr>
        <p:spPr>
          <a:xfrm>
            <a:off x="1743657" y="4133674"/>
            <a:ext cx="1221965" cy="902439"/>
          </a:xfrm>
          <a:prstGeom prst="flowChartDocumen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RO Report to DB Board*</a:t>
            </a:r>
            <a:endParaRPr lang="en-GB" sz="1600" dirty="0"/>
          </a:p>
        </p:txBody>
      </p:sp>
      <p:sp>
        <p:nvSpPr>
          <p:cNvPr id="9" name="Flowchart: Process 8"/>
          <p:cNvSpPr/>
          <p:nvPr/>
        </p:nvSpPr>
        <p:spPr>
          <a:xfrm>
            <a:off x="767764" y="1063800"/>
            <a:ext cx="1507096" cy="697330"/>
          </a:xfrm>
          <a:prstGeom prst="flowChartProcess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/>
              <a:t>RO Monitors DB Progress</a:t>
            </a:r>
            <a:endParaRPr lang="en-GB" sz="1600" b="1" dirty="0"/>
          </a:p>
        </p:txBody>
      </p:sp>
      <p:sp>
        <p:nvSpPr>
          <p:cNvPr id="14" name="Flowchart: Multidocument 13"/>
          <p:cNvSpPr/>
          <p:nvPr/>
        </p:nvSpPr>
        <p:spPr>
          <a:xfrm>
            <a:off x="7774992" y="2801471"/>
            <a:ext cx="963169" cy="1273951"/>
          </a:xfrm>
          <a:prstGeom prst="flowChartMultidocumen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ERIB</a:t>
            </a:r>
          </a:p>
          <a:p>
            <a:pPr algn="ctr"/>
            <a:r>
              <a:rPr lang="en-GB" sz="1600" dirty="0" smtClean="0"/>
              <a:t>RPB</a:t>
            </a:r>
          </a:p>
          <a:p>
            <a:pPr algn="ctr"/>
            <a:r>
              <a:rPr lang="en-GB" sz="1600" dirty="0" smtClean="0"/>
              <a:t>QCRC</a:t>
            </a:r>
            <a:endParaRPr lang="en-GB" sz="1600" dirty="0"/>
          </a:p>
        </p:txBody>
      </p:sp>
      <p:sp>
        <p:nvSpPr>
          <p:cNvPr id="36" name="Flowchart: Process 35"/>
          <p:cNvSpPr/>
          <p:nvPr/>
        </p:nvSpPr>
        <p:spPr>
          <a:xfrm>
            <a:off x="2784411" y="1436848"/>
            <a:ext cx="685800" cy="337530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HR</a:t>
            </a:r>
            <a:endParaRPr lang="en-GB" sz="1600" dirty="0"/>
          </a:p>
        </p:txBody>
      </p:sp>
      <p:sp>
        <p:nvSpPr>
          <p:cNvPr id="37" name="Flowchart: Process 36"/>
          <p:cNvSpPr/>
          <p:nvPr/>
        </p:nvSpPr>
        <p:spPr>
          <a:xfrm>
            <a:off x="2784411" y="1049851"/>
            <a:ext cx="1316382" cy="337530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Governance</a:t>
            </a:r>
            <a:endParaRPr lang="en-GB" sz="1600" dirty="0"/>
          </a:p>
        </p:txBody>
      </p:sp>
      <p:sp>
        <p:nvSpPr>
          <p:cNvPr id="38" name="Flowchart: Process 37"/>
          <p:cNvSpPr/>
          <p:nvPr/>
        </p:nvSpPr>
        <p:spPr>
          <a:xfrm>
            <a:off x="3547001" y="1463688"/>
            <a:ext cx="1944855" cy="337530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Recommendations</a:t>
            </a:r>
            <a:endParaRPr lang="en-GB" sz="1600" dirty="0"/>
          </a:p>
        </p:txBody>
      </p:sp>
      <p:cxnSp>
        <p:nvCxnSpPr>
          <p:cNvPr id="61" name="Elbow Connector 60"/>
          <p:cNvCxnSpPr>
            <a:stCxn id="9" idx="2"/>
            <a:endCxn id="67" idx="2"/>
          </p:cNvCxnSpPr>
          <p:nvPr/>
        </p:nvCxnSpPr>
        <p:spPr>
          <a:xfrm rot="16200000" flipH="1">
            <a:off x="1670750" y="1611691"/>
            <a:ext cx="859688" cy="1158565"/>
          </a:xfrm>
          <a:prstGeom prst="bentConnector2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Flowchart: Data 66"/>
          <p:cNvSpPr/>
          <p:nvPr/>
        </p:nvSpPr>
        <p:spPr>
          <a:xfrm>
            <a:off x="2501177" y="2330000"/>
            <a:ext cx="1787003" cy="581636"/>
          </a:xfrm>
          <a:prstGeom prst="flowChartInputOutpu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Quarterly </a:t>
            </a:r>
            <a:r>
              <a:rPr lang="en-GB" sz="1600" dirty="0" smtClean="0"/>
              <a:t>Report</a:t>
            </a:r>
            <a:endParaRPr lang="en-GB" sz="1600" dirty="0"/>
          </a:p>
        </p:txBody>
      </p:sp>
      <p:sp>
        <p:nvSpPr>
          <p:cNvPr id="85" name="Flowchart: Process 84"/>
          <p:cNvSpPr/>
          <p:nvPr/>
        </p:nvSpPr>
        <p:spPr>
          <a:xfrm>
            <a:off x="5063375" y="3075461"/>
            <a:ext cx="985794" cy="725178"/>
          </a:xfrm>
          <a:prstGeom prst="flowChartProcess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Regional RO</a:t>
            </a:r>
            <a:endParaRPr lang="en-GB" sz="1600" dirty="0"/>
          </a:p>
        </p:txBody>
      </p:sp>
      <p:sp>
        <p:nvSpPr>
          <p:cNvPr id="88" name="Flowchart: Process 87"/>
          <p:cNvSpPr/>
          <p:nvPr/>
        </p:nvSpPr>
        <p:spPr>
          <a:xfrm>
            <a:off x="6410177" y="3075461"/>
            <a:ext cx="985793" cy="728837"/>
          </a:xfrm>
          <a:prstGeom prst="flowChartProcess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Higher Level RO</a:t>
            </a:r>
            <a:endParaRPr lang="en-GB" sz="1600" dirty="0"/>
          </a:p>
        </p:txBody>
      </p:sp>
      <p:sp>
        <p:nvSpPr>
          <p:cNvPr id="97" name="TextBox 96"/>
          <p:cNvSpPr txBox="1"/>
          <p:nvPr/>
        </p:nvSpPr>
        <p:spPr>
          <a:xfrm>
            <a:off x="5063375" y="6475576"/>
            <a:ext cx="98579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 Reports</a:t>
            </a:r>
            <a:endParaRPr lang="en-GB" sz="16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339457" y="6493201"/>
            <a:ext cx="112723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Report</a:t>
            </a:r>
            <a:endParaRPr lang="en-GB" sz="16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Flowchart: Document 99"/>
          <p:cNvSpPr/>
          <p:nvPr/>
        </p:nvSpPr>
        <p:spPr>
          <a:xfrm>
            <a:off x="3440346" y="5682379"/>
            <a:ext cx="1365939" cy="600865"/>
          </a:xfrm>
          <a:prstGeom prst="flowChartDocumen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Compliance Statement</a:t>
            </a:r>
            <a:endParaRPr lang="en-GB" sz="1600" dirty="0"/>
          </a:p>
        </p:txBody>
      </p:sp>
      <p:sp>
        <p:nvSpPr>
          <p:cNvPr id="101" name="Flowchart: Document 100"/>
          <p:cNvSpPr/>
          <p:nvPr/>
        </p:nvSpPr>
        <p:spPr>
          <a:xfrm>
            <a:off x="715126" y="3443418"/>
            <a:ext cx="1639514" cy="690256"/>
          </a:xfrm>
          <a:prstGeom prst="flowChartDocumen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smtClean="0"/>
              <a:t>AOA exercise</a:t>
            </a:r>
            <a:endParaRPr lang="en-GB" sz="1600" dirty="0" smtClean="0"/>
          </a:p>
        </p:txBody>
      </p:sp>
      <p:cxnSp>
        <p:nvCxnSpPr>
          <p:cNvPr id="150" name="Elbow Connector 149"/>
          <p:cNvCxnSpPr>
            <a:stCxn id="173" idx="2"/>
            <a:endCxn id="100" idx="1"/>
          </p:cNvCxnSpPr>
          <p:nvPr/>
        </p:nvCxnSpPr>
        <p:spPr>
          <a:xfrm rot="16200000" flipH="1">
            <a:off x="3132198" y="5674663"/>
            <a:ext cx="407481" cy="208815"/>
          </a:xfrm>
          <a:prstGeom prst="bentConnector2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>
            <a:stCxn id="14" idx="2"/>
            <a:endCxn id="184" idx="0"/>
          </p:cNvCxnSpPr>
          <p:nvPr/>
        </p:nvCxnSpPr>
        <p:spPr>
          <a:xfrm flipH="1">
            <a:off x="8189600" y="4027177"/>
            <a:ext cx="1" cy="401411"/>
          </a:xfrm>
          <a:prstGeom prst="straightConnector1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Flowchart: Process 172"/>
          <p:cNvSpPr/>
          <p:nvPr/>
        </p:nvSpPr>
        <p:spPr>
          <a:xfrm>
            <a:off x="2644824" y="4971871"/>
            <a:ext cx="1173413" cy="603460"/>
          </a:xfrm>
          <a:prstGeom prst="flowChartProcess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DB Board* Approval</a:t>
            </a:r>
            <a:endParaRPr lang="en-GB" sz="1600" dirty="0"/>
          </a:p>
        </p:txBody>
      </p:sp>
      <p:sp>
        <p:nvSpPr>
          <p:cNvPr id="184" name="Flowchart: Document 183"/>
          <p:cNvSpPr/>
          <p:nvPr/>
        </p:nvSpPr>
        <p:spPr>
          <a:xfrm>
            <a:off x="7717185" y="4428588"/>
            <a:ext cx="944830" cy="638459"/>
          </a:xfrm>
          <a:prstGeom prst="flowChartDocumen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NHSE Board</a:t>
            </a:r>
            <a:endParaRPr lang="en-GB" sz="1600" dirty="0"/>
          </a:p>
        </p:txBody>
      </p:sp>
      <p:sp>
        <p:nvSpPr>
          <p:cNvPr id="185" name="Flowchart: Document 184"/>
          <p:cNvSpPr/>
          <p:nvPr/>
        </p:nvSpPr>
        <p:spPr>
          <a:xfrm>
            <a:off x="7717186" y="5426267"/>
            <a:ext cx="944830" cy="638459"/>
          </a:xfrm>
          <a:prstGeom prst="flowChartDocumen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Minister</a:t>
            </a:r>
            <a:endParaRPr lang="en-GB" sz="1600" dirty="0"/>
          </a:p>
        </p:txBody>
      </p:sp>
      <p:sp>
        <p:nvSpPr>
          <p:cNvPr id="203" name="Rounded Rectangle 202"/>
          <p:cNvSpPr/>
          <p:nvPr/>
        </p:nvSpPr>
        <p:spPr>
          <a:xfrm>
            <a:off x="2679877" y="938215"/>
            <a:ext cx="2968448" cy="945629"/>
          </a:xfrm>
          <a:prstGeom prst="roundRect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cxnSp>
        <p:nvCxnSpPr>
          <p:cNvPr id="201" name="Straight Connector 200"/>
          <p:cNvCxnSpPr/>
          <p:nvPr/>
        </p:nvCxnSpPr>
        <p:spPr>
          <a:xfrm>
            <a:off x="370516" y="3075461"/>
            <a:ext cx="398429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Elbow Connector 288"/>
          <p:cNvCxnSpPr>
            <a:stCxn id="101" idx="2"/>
            <a:endCxn id="4" idx="1"/>
          </p:cNvCxnSpPr>
          <p:nvPr/>
        </p:nvCxnSpPr>
        <p:spPr>
          <a:xfrm rot="16200000" flipH="1">
            <a:off x="1390843" y="4232080"/>
            <a:ext cx="496854" cy="208774"/>
          </a:xfrm>
          <a:prstGeom prst="bentConnector2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Elbow Connector 330"/>
          <p:cNvCxnSpPr>
            <a:stCxn id="4" idx="2"/>
            <a:endCxn id="173" idx="1"/>
          </p:cNvCxnSpPr>
          <p:nvPr/>
        </p:nvCxnSpPr>
        <p:spPr>
          <a:xfrm rot="16200000" flipH="1">
            <a:off x="2351158" y="4979934"/>
            <a:ext cx="297149" cy="290184"/>
          </a:xfrm>
          <a:prstGeom prst="bentConnector2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Elbow Connector 350"/>
          <p:cNvCxnSpPr>
            <a:stCxn id="67" idx="5"/>
            <a:endCxn id="85" idx="0"/>
          </p:cNvCxnSpPr>
          <p:nvPr/>
        </p:nvCxnSpPr>
        <p:spPr>
          <a:xfrm>
            <a:off x="4109480" y="2620818"/>
            <a:ext cx="1446792" cy="454643"/>
          </a:xfrm>
          <a:prstGeom prst="bentConnector2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2" name="TextBox 361"/>
          <p:cNvSpPr txBox="1"/>
          <p:nvPr/>
        </p:nvSpPr>
        <p:spPr>
          <a:xfrm>
            <a:off x="325384" y="3160221"/>
            <a:ext cx="112723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Annual</a:t>
            </a:r>
            <a:endParaRPr lang="en-GB" sz="16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3" name="TextBox 362"/>
          <p:cNvSpPr txBox="1"/>
          <p:nvPr/>
        </p:nvSpPr>
        <p:spPr>
          <a:xfrm>
            <a:off x="325383" y="2497707"/>
            <a:ext cx="112723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Quarterly</a:t>
            </a:r>
            <a:endParaRPr lang="en-GB" sz="16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4" name="Straight Connector 363"/>
          <p:cNvCxnSpPr/>
          <p:nvPr/>
        </p:nvCxnSpPr>
        <p:spPr>
          <a:xfrm>
            <a:off x="377368" y="2210024"/>
            <a:ext cx="405028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5" name="TextBox 364"/>
          <p:cNvSpPr txBox="1"/>
          <p:nvPr/>
        </p:nvSpPr>
        <p:spPr>
          <a:xfrm>
            <a:off x="325384" y="1887603"/>
            <a:ext cx="112723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Monthly</a:t>
            </a:r>
            <a:endParaRPr lang="en-GB" sz="16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6" name="Elbow Connector 365"/>
          <p:cNvCxnSpPr>
            <a:stCxn id="9" idx="2"/>
            <a:endCxn id="101" idx="0"/>
          </p:cNvCxnSpPr>
          <p:nvPr/>
        </p:nvCxnSpPr>
        <p:spPr>
          <a:xfrm rot="16200000" flipH="1">
            <a:off x="686953" y="2595488"/>
            <a:ext cx="1682288" cy="13571"/>
          </a:xfrm>
          <a:prstGeom prst="bentConnector3">
            <a:avLst>
              <a:gd name="adj1" fmla="val 50000"/>
            </a:avLst>
          </a:prstGeom>
          <a:ln w="28575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Straight Arrow Connector 378"/>
          <p:cNvCxnSpPr>
            <a:stCxn id="184" idx="2"/>
            <a:endCxn id="185" idx="0"/>
          </p:cNvCxnSpPr>
          <p:nvPr/>
        </p:nvCxnSpPr>
        <p:spPr>
          <a:xfrm>
            <a:off x="8189600" y="5024838"/>
            <a:ext cx="1" cy="401429"/>
          </a:xfrm>
          <a:prstGeom prst="straightConnector1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Straight Arrow Connector 386"/>
          <p:cNvCxnSpPr>
            <a:stCxn id="88" idx="3"/>
            <a:endCxn id="14" idx="1"/>
          </p:cNvCxnSpPr>
          <p:nvPr/>
        </p:nvCxnSpPr>
        <p:spPr>
          <a:xfrm flipV="1">
            <a:off x="7395970" y="3438447"/>
            <a:ext cx="379022" cy="1433"/>
          </a:xfrm>
          <a:prstGeom prst="straightConnector1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Straight Arrow Connector 388"/>
          <p:cNvCxnSpPr>
            <a:stCxn id="85" idx="3"/>
            <a:endCxn id="88" idx="1"/>
          </p:cNvCxnSpPr>
          <p:nvPr/>
        </p:nvCxnSpPr>
        <p:spPr>
          <a:xfrm>
            <a:off x="6049169" y="3438050"/>
            <a:ext cx="361008" cy="1830"/>
          </a:xfrm>
          <a:prstGeom prst="straightConnector1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Arrow Connector 396"/>
          <p:cNvCxnSpPr>
            <a:stCxn id="100" idx="0"/>
            <a:endCxn id="446" idx="2"/>
          </p:cNvCxnSpPr>
          <p:nvPr/>
        </p:nvCxnSpPr>
        <p:spPr>
          <a:xfrm flipH="1" flipV="1">
            <a:off x="4109480" y="4580228"/>
            <a:ext cx="13836" cy="1102151"/>
          </a:xfrm>
          <a:prstGeom prst="straightConnector1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1" name="TextBox 430"/>
          <p:cNvSpPr txBox="1"/>
          <p:nvPr/>
        </p:nvSpPr>
        <p:spPr>
          <a:xfrm>
            <a:off x="3725029" y="6475576"/>
            <a:ext cx="112723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700 Reports</a:t>
            </a:r>
            <a:endParaRPr lang="en-GB" sz="16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5" name="Elbow Connector 434"/>
          <p:cNvCxnSpPr>
            <a:stCxn id="446" idx="3"/>
            <a:endCxn id="85" idx="2"/>
          </p:cNvCxnSpPr>
          <p:nvPr/>
        </p:nvCxnSpPr>
        <p:spPr>
          <a:xfrm flipV="1">
            <a:off x="4793829" y="3800639"/>
            <a:ext cx="762443" cy="477859"/>
          </a:xfrm>
          <a:prstGeom prst="bentConnector2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Straight Connector 442"/>
          <p:cNvCxnSpPr/>
          <p:nvPr/>
        </p:nvCxnSpPr>
        <p:spPr>
          <a:xfrm flipV="1">
            <a:off x="4920500" y="2133825"/>
            <a:ext cx="0" cy="47488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6" name="Flowchart: Process 445"/>
          <p:cNvSpPr/>
          <p:nvPr/>
        </p:nvSpPr>
        <p:spPr>
          <a:xfrm>
            <a:off x="3425130" y="3976768"/>
            <a:ext cx="1368699" cy="603460"/>
          </a:xfrm>
          <a:prstGeom prst="flowChartProcess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Independent Verification</a:t>
            </a:r>
          </a:p>
        </p:txBody>
      </p:sp>
      <p:cxnSp>
        <p:nvCxnSpPr>
          <p:cNvPr id="452" name="Straight Connector 451"/>
          <p:cNvCxnSpPr/>
          <p:nvPr/>
        </p:nvCxnSpPr>
        <p:spPr>
          <a:xfrm flipV="1">
            <a:off x="6229673" y="2133820"/>
            <a:ext cx="0" cy="47488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Straight Connector 460"/>
          <p:cNvCxnSpPr/>
          <p:nvPr/>
        </p:nvCxnSpPr>
        <p:spPr>
          <a:xfrm flipV="1">
            <a:off x="7576279" y="2133819"/>
            <a:ext cx="0" cy="47488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2" name="TextBox 461"/>
          <p:cNvSpPr txBox="1"/>
          <p:nvPr/>
        </p:nvSpPr>
        <p:spPr>
          <a:xfrm>
            <a:off x="7625984" y="6353183"/>
            <a:ext cx="112723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Governance Boards</a:t>
            </a:r>
            <a:endParaRPr lang="en-GB" sz="16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3" name="Flowchart: Data 462"/>
          <p:cNvSpPr/>
          <p:nvPr/>
        </p:nvSpPr>
        <p:spPr>
          <a:xfrm>
            <a:off x="5790685" y="1466583"/>
            <a:ext cx="2581790" cy="333156"/>
          </a:xfrm>
          <a:prstGeom prst="flowChartInputOutpu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GMC Data</a:t>
            </a:r>
            <a:endParaRPr lang="en-GB" sz="1600" dirty="0"/>
          </a:p>
        </p:txBody>
      </p:sp>
      <p:sp>
        <p:nvSpPr>
          <p:cNvPr id="464" name="Flowchart: Process 463"/>
          <p:cNvSpPr/>
          <p:nvPr/>
        </p:nvSpPr>
        <p:spPr>
          <a:xfrm>
            <a:off x="4173895" y="1036835"/>
            <a:ext cx="1317961" cy="337530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Appraisals</a:t>
            </a:r>
            <a:endParaRPr lang="en-GB" sz="1600" dirty="0"/>
          </a:p>
        </p:txBody>
      </p:sp>
      <p:cxnSp>
        <p:nvCxnSpPr>
          <p:cNvPr id="426" name="Straight Arrow Connector 425"/>
          <p:cNvCxnSpPr>
            <a:stCxn id="38" idx="3"/>
            <a:endCxn id="463" idx="2"/>
          </p:cNvCxnSpPr>
          <p:nvPr/>
        </p:nvCxnSpPr>
        <p:spPr>
          <a:xfrm>
            <a:off x="5491856" y="1632453"/>
            <a:ext cx="557008" cy="708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Straight Arrow Connector 470"/>
          <p:cNvCxnSpPr>
            <a:stCxn id="9" idx="3"/>
            <a:endCxn id="203" idx="1"/>
          </p:cNvCxnSpPr>
          <p:nvPr/>
        </p:nvCxnSpPr>
        <p:spPr>
          <a:xfrm flipV="1">
            <a:off x="2274860" y="1411030"/>
            <a:ext cx="405017" cy="1435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Straight Arrow Connector 474"/>
          <p:cNvCxnSpPr/>
          <p:nvPr/>
        </p:nvCxnSpPr>
        <p:spPr>
          <a:xfrm flipV="1">
            <a:off x="5914583" y="1928547"/>
            <a:ext cx="0" cy="400556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Straight Arrow Connector 486"/>
          <p:cNvCxnSpPr/>
          <p:nvPr/>
        </p:nvCxnSpPr>
        <p:spPr>
          <a:xfrm flipV="1">
            <a:off x="6902630" y="1928547"/>
            <a:ext cx="0" cy="400556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Straight Arrow Connector 487"/>
          <p:cNvCxnSpPr/>
          <p:nvPr/>
        </p:nvCxnSpPr>
        <p:spPr>
          <a:xfrm flipV="1">
            <a:off x="8043077" y="1928547"/>
            <a:ext cx="0" cy="400556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317960" y="5695108"/>
            <a:ext cx="240670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* Or Director or Executive Team as applicable</a:t>
            </a:r>
            <a:endParaRPr lang="en-GB" sz="16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NHS England | Revalidation | FQA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035A4-35DD-4C64-A533-D874A2FBE00E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18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HS CB Presentation (Screen 4x3)">
  <a:themeElements>
    <a:clrScheme name="NHS Commissioning Board">
      <a:dk1>
        <a:sysClr val="windowText" lastClr="000000"/>
      </a:dk1>
      <a:lt1>
        <a:sysClr val="window" lastClr="FFFFFF"/>
      </a:lt1>
      <a:dk2>
        <a:srgbClr val="003893"/>
      </a:dk2>
      <a:lt2>
        <a:srgbClr val="FFFFFF"/>
      </a:lt2>
      <a:accent1>
        <a:srgbClr val="00ADC6"/>
      </a:accent1>
      <a:accent2>
        <a:srgbClr val="003893"/>
      </a:accent2>
      <a:accent3>
        <a:srgbClr val="C0F7FF"/>
      </a:accent3>
      <a:accent4>
        <a:srgbClr val="B6D2FF"/>
      </a:accent4>
      <a:accent5>
        <a:srgbClr val="00AA9E"/>
      </a:accent5>
      <a:accent6>
        <a:srgbClr val="0091C9"/>
      </a:accent6>
      <a:hlink>
        <a:srgbClr val="000000"/>
      </a:hlink>
      <a:folHlink>
        <a:srgbClr val="000000"/>
      </a:folHlink>
    </a:clrScheme>
    <a:fontScheme name="NHS Commissioning Bo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defRPr sz="2400" dirty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NHS CB Presentation (Screen 4x3)">
  <a:themeElements>
    <a:clrScheme name="NHS Commissioning Board">
      <a:dk1>
        <a:sysClr val="windowText" lastClr="000000"/>
      </a:dk1>
      <a:lt1>
        <a:sysClr val="window" lastClr="FFFFFF"/>
      </a:lt1>
      <a:dk2>
        <a:srgbClr val="003893"/>
      </a:dk2>
      <a:lt2>
        <a:srgbClr val="FFFFFF"/>
      </a:lt2>
      <a:accent1>
        <a:srgbClr val="00ADC6"/>
      </a:accent1>
      <a:accent2>
        <a:srgbClr val="003893"/>
      </a:accent2>
      <a:accent3>
        <a:srgbClr val="C0F7FF"/>
      </a:accent3>
      <a:accent4>
        <a:srgbClr val="B6D2FF"/>
      </a:accent4>
      <a:accent5>
        <a:srgbClr val="00AA9E"/>
      </a:accent5>
      <a:accent6>
        <a:srgbClr val="0091C9"/>
      </a:accent6>
      <a:hlink>
        <a:srgbClr val="000000"/>
      </a:hlink>
      <a:folHlink>
        <a:srgbClr val="000000"/>
      </a:folHlink>
    </a:clrScheme>
    <a:fontScheme name="NHS Commissioning Bo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defRPr sz="2400" dirty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HS Commissioning Board">
    <a:dk1>
      <a:sysClr val="windowText" lastClr="000000"/>
    </a:dk1>
    <a:lt1>
      <a:sysClr val="window" lastClr="FFFFFF"/>
    </a:lt1>
    <a:dk2>
      <a:srgbClr val="003893"/>
    </a:dk2>
    <a:lt2>
      <a:srgbClr val="FFFFFF"/>
    </a:lt2>
    <a:accent1>
      <a:srgbClr val="00ADC6"/>
    </a:accent1>
    <a:accent2>
      <a:srgbClr val="003893"/>
    </a:accent2>
    <a:accent3>
      <a:srgbClr val="C0F7FF"/>
    </a:accent3>
    <a:accent4>
      <a:srgbClr val="B6D2FF"/>
    </a:accent4>
    <a:accent5>
      <a:srgbClr val="00AA9E"/>
    </a:accent5>
    <a:accent6>
      <a:srgbClr val="0091C9"/>
    </a:accent6>
    <a:hlink>
      <a:srgbClr val="00000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858</TotalTime>
  <Words>1463</Words>
  <Application>Microsoft Office PowerPoint</Application>
  <PresentationFormat>On-screen Show (4:3)</PresentationFormat>
  <Paragraphs>216</Paragraphs>
  <Slides>26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NHS CB Presentation (Screen 4x3)</vt:lpstr>
      <vt:lpstr>1_NHS CB Presentation (Screen 4x3)</vt:lpstr>
      <vt:lpstr>Have you got it right? How do you know?  Quality assurance / Peer Review / Sharing good practice workshop   </vt:lpstr>
      <vt:lpstr>Agenda</vt:lpstr>
      <vt:lpstr>What would you like to gain from the workshop? </vt:lpstr>
      <vt:lpstr>FQA  - Objective</vt:lpstr>
      <vt:lpstr>FQA  - key principles:</vt:lpstr>
      <vt:lpstr>FQA - Background</vt:lpstr>
      <vt:lpstr>FQA – the elements: ‘Core Standards’</vt:lpstr>
      <vt:lpstr>PowerPoint Presentation</vt:lpstr>
      <vt:lpstr>FQA Process</vt:lpstr>
      <vt:lpstr>Independent verification</vt:lpstr>
      <vt:lpstr>Peer review (not for the short sighted)</vt:lpstr>
      <vt:lpstr>Background</vt:lpstr>
      <vt:lpstr>Aims and objectives </vt:lpstr>
      <vt:lpstr>Guiding principles </vt:lpstr>
      <vt:lpstr>The process </vt:lpstr>
      <vt:lpstr>Items to consider </vt:lpstr>
      <vt:lpstr>How did it work?</vt:lpstr>
      <vt:lpstr>Pre-visit information shared?</vt:lpstr>
      <vt:lpstr>‘The day’</vt:lpstr>
      <vt:lpstr>Areas of consideration</vt:lpstr>
      <vt:lpstr>Evaluation &amp; Recommendations</vt:lpstr>
      <vt:lpstr>Peer review in the south </vt:lpstr>
      <vt:lpstr>Peer review in two area teams</vt:lpstr>
      <vt:lpstr>Other examples</vt:lpstr>
      <vt:lpstr>External quality assurance review</vt:lpstr>
      <vt:lpstr>Questions?</vt:lpstr>
    </vt:vector>
  </TitlesOfParts>
  <Company>DH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heading</dc:title>
  <dc:creator>Claire McGinley</dc:creator>
  <cp:lastModifiedBy>Ros Crowder</cp:lastModifiedBy>
  <cp:revision>82</cp:revision>
  <cp:lastPrinted>2011-10-28T14:05:39Z</cp:lastPrinted>
  <dcterms:created xsi:type="dcterms:W3CDTF">2011-12-06T15:33:50Z</dcterms:created>
  <dcterms:modified xsi:type="dcterms:W3CDTF">2014-05-30T07:46:30Z</dcterms:modified>
</cp:coreProperties>
</file>