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83" r:id="rId6"/>
    <p:sldMasterId id="2147483695" r:id="rId7"/>
  </p:sldMasterIdLst>
  <p:notesMasterIdLst>
    <p:notesMasterId r:id="rId43"/>
  </p:notes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E6EDB-F736-4BF9-9841-9C84D9B19E69}" type="datetimeFigureOut">
              <a:rPr lang="en-GB" smtClean="0"/>
              <a:t>02/06/2014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C15371-B5D0-4F7A-924B-8F0102A96E72}" type="slidenum">
              <a:rPr lang="en-GB" smtClean="0"/>
              <a:t>‹#›</a:t>
            </a:fld>
            <a:endParaRPr lang="en-GB"/>
          </a:p>
        </p:txBody>
      </p:sp>
    </p:spTree>
    <p:extLst>
      <p:ext uri="{BB962C8B-B14F-4D97-AF65-F5344CB8AC3E}">
        <p14:creationId xmlns:p14="http://schemas.microsoft.com/office/powerpoint/2010/main" val="2706124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NES has developed the most robust recruitment infrastructure we can in order to cushion the Company from fluctuations in the supply of doctors from various sources. We have our own recruitment teams based in the UK, Poland and South Africa as well as working closely with partners who supply doctors to us from all over Europe and beyond. Our doctors come from all over the globe. In the last 12 months we have seen applicants from 38 different countries.</a:t>
            </a:r>
          </a:p>
          <a:p>
            <a:endParaRPr lang="en-GB" altLang="en-US" smtClean="0"/>
          </a:p>
          <a:p>
            <a:r>
              <a:rPr lang="en-GB" altLang="en-US" smtClean="0"/>
              <a:t>The recruitment process typically takes 6 months or more, and this time is taken to ensure that each and every doctor is properly assessed and approved as being suitable for RMO work in the UK. </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B18969A-A6EF-4FB2-9D15-723FFA7E94D2}" type="slidenum">
              <a:rPr lang="en-US" altLang="en-US" smtClean="0">
                <a:solidFill>
                  <a:prstClr val="black"/>
                </a:solidFill>
              </a:rPr>
              <a:pPr eaLnBrk="1" hangingPunct="1">
                <a:spcBef>
                  <a:spcPct val="0"/>
                </a:spcBef>
              </a:pPr>
              <a:t>12</a:t>
            </a:fld>
            <a:endParaRPr lang="en-US" altLang="en-U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NES has developed the most robust recruitment infrastructure we can in order to cushion the Company from fluctuations in the supply of doctors from various sources. We have our own recruitment teams based in the UK, Poland and South Africa as well as working closely with partners who supply doctors to us from all over Europe and beyond. Our doctors come from all over the globe. In the last 12 months we have seen applicants from 38 different countries.</a:t>
            </a:r>
          </a:p>
          <a:p>
            <a:endParaRPr lang="en-GB" altLang="en-US" smtClean="0"/>
          </a:p>
          <a:p>
            <a:r>
              <a:rPr lang="en-GB" altLang="en-US" smtClean="0"/>
              <a:t>The recruitment process typically takes 6 months or more, and this time is taken to ensure that each and every doctor is properly assessed and approved as being suitable for RMO work in the UK.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EDF4A2-28A7-4BFA-B2D9-53C6FA108FDD}" type="slidenum">
              <a:rPr lang="en-US" altLang="en-US" smtClean="0">
                <a:solidFill>
                  <a:prstClr val="black"/>
                </a:solidFill>
              </a:rPr>
              <a:pPr eaLnBrk="1" hangingPunct="1">
                <a:spcBef>
                  <a:spcPct val="0"/>
                </a:spcBef>
              </a:pPr>
              <a:t>23</a:t>
            </a:fld>
            <a:endParaRPr lang="en-US" alt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NES has developed the most robust recruitment infrastructure we can in order to cushion the Company from fluctuations in the supply of doctors from various sources. We have our own recruitment teams based in the UK, Poland and South Africa as well as working closely with partners who supply doctors to us from all over Europe and beyond. Our doctors come from all over the globe. In the last 12 months we have seen applicants from 38 different countries.</a:t>
            </a:r>
          </a:p>
          <a:p>
            <a:endParaRPr lang="en-GB" altLang="en-US" smtClean="0"/>
          </a:p>
          <a:p>
            <a:r>
              <a:rPr lang="en-GB" altLang="en-US" smtClean="0"/>
              <a:t>The recruitment process typically takes 6 months or more, and this time is taken to ensure that each and every doctor is properly assessed and approved as being suitable for RMO work in the UK. </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A288F31-5BC7-4E5F-A810-4427B62044A4}" type="slidenum">
              <a:rPr lang="en-US" altLang="en-US" smtClean="0">
                <a:solidFill>
                  <a:prstClr val="black"/>
                </a:solidFill>
              </a:rPr>
              <a:pPr eaLnBrk="1" hangingPunct="1">
                <a:spcBef>
                  <a:spcPct val="0"/>
                </a:spcBef>
              </a:pPr>
              <a:t>13</a:t>
            </a:fld>
            <a:endParaRPr lang="en-US" alt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NES has developed the most robust recruitment infrastructure we can in order to cushion the Company from fluctuations in the supply of doctors from various sources. We have our own recruitment teams based in the UK, Poland and South Africa as well as working closely with partners who supply doctors to us from all over Europe and beyond. Our doctors come from all over the globe. In the last 12 months we have seen applicants from 38 different countries.</a:t>
            </a:r>
          </a:p>
          <a:p>
            <a:endParaRPr lang="en-GB" altLang="en-US" smtClean="0"/>
          </a:p>
          <a:p>
            <a:r>
              <a:rPr lang="en-GB" altLang="en-US" smtClean="0"/>
              <a:t>The recruitment process typically takes 6 months or more, and this time is taken to ensure that each and every doctor is properly assessed and approved as being suitable for RMO work in the UK. </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9989116-DC43-4255-AFC8-EE309A1685BA}" type="slidenum">
              <a:rPr lang="en-US" altLang="en-US" smtClean="0">
                <a:solidFill>
                  <a:prstClr val="black"/>
                </a:solidFill>
              </a:rPr>
              <a:pPr eaLnBrk="1" hangingPunct="1">
                <a:spcBef>
                  <a:spcPct val="0"/>
                </a:spcBef>
              </a:pPr>
              <a:t>14</a:t>
            </a:fld>
            <a:endParaRPr lang="en-US" alt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NES has developed the most robust recruitment infrastructure we can in order to cushion the Company from fluctuations in the supply of doctors from various sources. We have our own recruitment teams based in the UK, Poland and South Africa as well as working closely with partners who supply doctors to us from all over Europe and beyond. Our doctors come from all over the globe. In the last 12 months we have seen applicants from 38 different countries.</a:t>
            </a:r>
          </a:p>
          <a:p>
            <a:endParaRPr lang="en-GB" altLang="en-US" smtClean="0"/>
          </a:p>
          <a:p>
            <a:r>
              <a:rPr lang="en-GB" altLang="en-US" smtClean="0"/>
              <a:t>The recruitment process typically takes 6 months or more, and this time is taken to ensure that each and every doctor is properly assessed and approved as being suitable for RMO work in the UK. </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DA7A75-2BF5-47A1-B23C-B1123B1D5E75}" type="slidenum">
              <a:rPr lang="en-US" altLang="en-US" smtClean="0">
                <a:solidFill>
                  <a:prstClr val="black"/>
                </a:solidFill>
              </a:rPr>
              <a:pPr eaLnBrk="1" hangingPunct="1">
                <a:spcBef>
                  <a:spcPct val="0"/>
                </a:spcBef>
              </a:pPr>
              <a:t>15</a:t>
            </a:fld>
            <a:endParaRPr lang="en-US" alt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NES has developed the most robust recruitment infrastructure we can in order to cushion the Company from fluctuations in the supply of doctors from various sources. We have our own recruitment teams based in the UK, Poland and South Africa as well as working closely with partners who supply doctors to us from all over Europe and beyond. Our doctors come from all over the globe. In the last 12 months we have seen applicants from 38 different countries.</a:t>
            </a:r>
          </a:p>
          <a:p>
            <a:endParaRPr lang="en-GB" altLang="en-US" smtClean="0"/>
          </a:p>
          <a:p>
            <a:r>
              <a:rPr lang="en-GB" altLang="en-US" smtClean="0"/>
              <a:t>The recruitment process typically takes 6 months or more, and this time is taken to ensure that each and every doctor is properly assessed and approved as being suitable for RMO work in the UK. </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934F355-0AF9-4195-B7CC-F01523A233C5}" type="slidenum">
              <a:rPr lang="en-US" altLang="en-US" smtClean="0">
                <a:solidFill>
                  <a:prstClr val="black"/>
                </a:solidFill>
              </a:rPr>
              <a:pPr eaLnBrk="1" hangingPunct="1">
                <a:spcBef>
                  <a:spcPct val="0"/>
                </a:spcBef>
              </a:pPr>
              <a:t>16</a:t>
            </a:fld>
            <a:endParaRPr lang="en-US" alt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NES has developed the most robust recruitment infrastructure we can in order to cushion the Company from fluctuations in the supply of doctors from various sources. We have our own recruitment teams based in the UK, Poland and South Africa as well as working closely with partners who supply doctors to us from all over Europe and beyond. Our doctors come from all over the globe. In the last 12 months we have seen applicants from 38 different countries.</a:t>
            </a:r>
          </a:p>
          <a:p>
            <a:endParaRPr lang="en-GB" altLang="en-US" smtClean="0"/>
          </a:p>
          <a:p>
            <a:r>
              <a:rPr lang="en-GB" altLang="en-US" smtClean="0"/>
              <a:t>The recruitment process typically takes 6 months or more, and this time is taken to ensure that each and every doctor is properly assessed and approved as being suitable for RMO work in the UK. </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7D5C388-0B77-4811-8D7B-1C2EAB717CD7}" type="slidenum">
              <a:rPr lang="en-US" altLang="en-US" smtClean="0">
                <a:solidFill>
                  <a:prstClr val="black"/>
                </a:solidFill>
              </a:rPr>
              <a:pPr eaLnBrk="1" hangingPunct="1">
                <a:spcBef>
                  <a:spcPct val="0"/>
                </a:spcBef>
              </a:pPr>
              <a:t>17</a:t>
            </a:fld>
            <a:endParaRPr lang="en-US" alt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NES has developed the most robust recruitment infrastructure we can in order to cushion the Company from fluctuations in the supply of doctors from various sources. We have our own recruitment teams based in the UK, Poland and South Africa as well as working closely with partners who supply doctors to us from all over Europe and beyond. Our doctors come from all over the globe. In the last 12 months we have seen applicants from 38 different countries.</a:t>
            </a:r>
          </a:p>
          <a:p>
            <a:endParaRPr lang="en-GB" altLang="en-US" smtClean="0"/>
          </a:p>
          <a:p>
            <a:r>
              <a:rPr lang="en-GB" altLang="en-US" smtClean="0"/>
              <a:t>The recruitment process typically takes 6 months or more, and this time is taken to ensure that each and every doctor is properly assessed and approved as being suitable for RMO work in the UK.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E1C79A3-335C-4B85-A86D-01BBFF084A19}" type="slidenum">
              <a:rPr lang="en-US" altLang="en-US" smtClean="0">
                <a:solidFill>
                  <a:prstClr val="black"/>
                </a:solidFill>
              </a:rPr>
              <a:pPr eaLnBrk="1" hangingPunct="1">
                <a:spcBef>
                  <a:spcPct val="0"/>
                </a:spcBef>
              </a:pPr>
              <a:t>18</a:t>
            </a:fld>
            <a:endParaRPr lang="en-US" alt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The first stage of a doctor’s application is the Medical English Screening Test. This was developed in 2011 and has been applied to all doctors for 18 months now.</a:t>
            </a:r>
          </a:p>
          <a:p>
            <a:endParaRPr lang="en-GB" altLang="en-US" smtClean="0"/>
          </a:p>
          <a:p>
            <a:r>
              <a:rPr lang="en-GB" altLang="en-US" smtClean="0"/>
              <a:t>The test is run from the NES website and is a 30 question, multiple choice test with a pass mark of 80%.</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EA0E0F9-60E6-4E44-ACC6-849BB65EEB88}" type="slidenum">
              <a:rPr lang="en-US" altLang="en-US" smtClean="0">
                <a:solidFill>
                  <a:prstClr val="black"/>
                </a:solidFill>
              </a:rPr>
              <a:pPr eaLnBrk="1" hangingPunct="1">
                <a:spcBef>
                  <a:spcPct val="0"/>
                </a:spcBef>
              </a:pPr>
              <a:t>19</a:t>
            </a:fld>
            <a:endParaRPr lang="en-US" alt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NES has developed the most robust recruitment infrastructure we can in order to cushion the Company from fluctuations in the supply of doctors from various sources. We have our own recruitment teams based in the UK, Poland and South Africa as well as working closely with partners who supply doctors to us from all over Europe and beyond. Our doctors come from all over the globe. In the last 12 months we have seen applicants from 38 different countries.</a:t>
            </a:r>
          </a:p>
          <a:p>
            <a:endParaRPr lang="en-GB" altLang="en-US" smtClean="0"/>
          </a:p>
          <a:p>
            <a:r>
              <a:rPr lang="en-GB" altLang="en-US" smtClean="0"/>
              <a:t>The recruitment process typically takes 6 months or more, and this time is taken to ensure that each and every doctor is properly assessed and approved as being suitable for RMO work in the UK.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588C24E-B899-48BF-A597-33E37FEFE846}" type="slidenum">
              <a:rPr lang="en-US" altLang="en-US" smtClean="0">
                <a:solidFill>
                  <a:prstClr val="black"/>
                </a:solidFill>
              </a:rPr>
              <a:pPr eaLnBrk="1" hangingPunct="1">
                <a:spcBef>
                  <a:spcPct val="0"/>
                </a:spcBef>
              </a:pPr>
              <a:t>22</a:t>
            </a:fld>
            <a:endParaRPr lang="en-US" alt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cid:C4848866-8A57-46C0-A452-7901AC35B12A@GHG.LOCAL" TargetMode="External"/><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cid:72C22B6D-CE5A-4AE4-8BCB-606A193BECAE@GHG.LOCAL" TargetMode="External"/><Relationship Id="rId5" Type="http://schemas.openxmlformats.org/officeDocument/2006/relationships/image" Target="../media/image3.jpeg"/><Relationship Id="rId4" Type="http://schemas.openxmlformats.org/officeDocument/2006/relationships/image" Target="cid:5D77DFEC-3704-4525-9314-1DF034CE4CBB@GHG.LOCAL"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vmlDrawing" Target="../drawings/vmlDrawing1.v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576"/>
            <a:ext cx="9144000" cy="6858000"/>
          </a:xfrm>
          <a:prstGeom prst="rect">
            <a:avLst/>
          </a:prstGeom>
          <a:gradFill flip="none" rotWithShape="1">
            <a:gsLst>
              <a:gs pos="97000">
                <a:schemeClr val="accent1">
                  <a:tint val="100000"/>
                  <a:shade val="100000"/>
                  <a:satMod val="130000"/>
                  <a:alpha val="80000"/>
                </a:schemeClr>
              </a:gs>
              <a:gs pos="54000">
                <a:schemeClr val="bg1"/>
              </a:gs>
              <a:gs pos="75000">
                <a:srgbClr val="008688">
                  <a:alpha val="10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hasCustomPrompt="1"/>
          </p:nvPr>
        </p:nvSpPr>
        <p:spPr>
          <a:xfrm>
            <a:off x="1136184" y="4445368"/>
            <a:ext cx="7772400" cy="663332"/>
          </a:xfrm>
        </p:spPr>
        <p:txBody>
          <a:bodyPr>
            <a:normAutofit/>
          </a:bodyPr>
          <a:lstStyle>
            <a:lvl1pPr>
              <a:defRPr sz="3600">
                <a:solidFill>
                  <a:srgbClr val="008688"/>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136184" y="5133630"/>
            <a:ext cx="6400800" cy="604528"/>
          </a:xfrm>
        </p:spPr>
        <p:txBody>
          <a:bodyPr>
            <a:normAutofit/>
          </a:bodyPr>
          <a:lstStyle>
            <a:lvl1pPr marL="0" indent="0" algn="l">
              <a:buNone/>
              <a:defRPr sz="2400">
                <a:solidFill>
                  <a:srgbClr val="827D7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7" name="Picture 6" descr="logo-strap-tran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25344"/>
            <a:ext cx="9144000" cy="1042416"/>
          </a:xfrm>
          <a:prstGeom prst="rect">
            <a:avLst/>
          </a:prstGeom>
        </p:spPr>
      </p:pic>
      <p:grpSp>
        <p:nvGrpSpPr>
          <p:cNvPr id="4" name="Group 3"/>
          <p:cNvGrpSpPr/>
          <p:nvPr userDrawn="1"/>
        </p:nvGrpSpPr>
        <p:grpSpPr>
          <a:xfrm>
            <a:off x="1226798" y="1989786"/>
            <a:ext cx="6539388" cy="2112390"/>
            <a:chOff x="1468722" y="2171700"/>
            <a:chExt cx="6094384" cy="1968641"/>
          </a:xfrm>
        </p:grpSpPr>
        <p:pic>
          <p:nvPicPr>
            <p:cNvPr id="6" name="2ceb6c32-4fa8-4d94-9e9e-1bf3b9bac961" descr="cid:5D77DFEC-3704-4525-9314-1DF034CE4CBB@GHG.LOCAL"/>
            <p:cNvPicPr>
              <a:picLocks noChangeAspect="1" noChangeArrowheads="1"/>
            </p:cNvPicPr>
            <p:nvPr userDrawn="1"/>
          </p:nvPicPr>
          <p:blipFill>
            <a:blip r:embed="rId3" r:link="rId4" cstate="print">
              <a:extLst>
                <a:ext uri="{28A0092B-C50C-407E-A947-70E740481C1C}">
                  <a14:useLocalDpi xmlns:a14="http://schemas.microsoft.com/office/drawing/2010/main" val="0"/>
                </a:ext>
              </a:extLst>
            </a:blip>
            <a:srcRect/>
            <a:stretch>
              <a:fillRect/>
            </a:stretch>
          </p:blipFill>
          <p:spPr bwMode="auto">
            <a:xfrm>
              <a:off x="3578877" y="2171700"/>
              <a:ext cx="1837021" cy="1968641"/>
            </a:xfrm>
            <a:prstGeom prst="rect">
              <a:avLst/>
            </a:prstGeom>
            <a:noFill/>
            <a:extLst>
              <a:ext uri="{909E8E84-426E-40DD-AFC4-6F175D3DCCD1}">
                <a14:hiddenFill xmlns:a14="http://schemas.microsoft.com/office/drawing/2010/main">
                  <a:solidFill>
                    <a:srgbClr val="FFFFFF"/>
                  </a:solidFill>
                </a14:hiddenFill>
              </a:ext>
            </a:extLst>
          </p:spPr>
        </p:pic>
        <p:pic>
          <p:nvPicPr>
            <p:cNvPr id="8" name="a2feaa6a-f480-47e6-bfe2-00e8ee9d55b6" descr="cid:72C22B6D-CE5A-4AE4-8BCB-606A193BECAE@GHG.LOCAL"/>
            <p:cNvPicPr>
              <a:picLocks noChangeAspect="1" noChangeArrowheads="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5726085" y="2171700"/>
              <a:ext cx="1837021" cy="1968641"/>
            </a:xfrm>
            <a:prstGeom prst="rect">
              <a:avLst/>
            </a:prstGeom>
            <a:noFill/>
            <a:extLst>
              <a:ext uri="{909E8E84-426E-40DD-AFC4-6F175D3DCCD1}">
                <a14:hiddenFill xmlns:a14="http://schemas.microsoft.com/office/drawing/2010/main">
                  <a:solidFill>
                    <a:srgbClr val="FFFFFF"/>
                  </a:solidFill>
                </a14:hiddenFill>
              </a:ext>
            </a:extLst>
          </p:spPr>
        </p:pic>
        <p:pic>
          <p:nvPicPr>
            <p:cNvPr id="9" name="b97a0797-8329-47c6-84be-cd6388dcfcc7" descr="cid:C4848866-8A57-46C0-A452-7901AC35B12A@GHG.LOCAL"/>
            <p:cNvPicPr>
              <a:picLocks noChangeAspect="1" noChangeArrowheads="1"/>
            </p:cNvPicPr>
            <p:nvPr userDrawn="1"/>
          </p:nvPicPr>
          <p:blipFill>
            <a:blip r:embed="rId7" r:link="rId8" cstate="print">
              <a:extLst>
                <a:ext uri="{28A0092B-C50C-407E-A947-70E740481C1C}">
                  <a14:useLocalDpi xmlns:a14="http://schemas.microsoft.com/office/drawing/2010/main" val="0"/>
                </a:ext>
              </a:extLst>
            </a:blip>
            <a:srcRect/>
            <a:stretch>
              <a:fillRect/>
            </a:stretch>
          </p:blipFill>
          <p:spPr bwMode="auto">
            <a:xfrm>
              <a:off x="1468722" y="2171700"/>
              <a:ext cx="1837021" cy="19686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7618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57180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p:txBody>
          <a:bodyPr/>
          <a:lstStyle>
            <a:lvl1pPr>
              <a:defRPr>
                <a:solidFill>
                  <a:srgbClr val="FFFFFF"/>
                </a:solidFill>
              </a:defRPr>
            </a:lvl1pPr>
          </a:lstStyle>
          <a:p>
            <a:r>
              <a:rPr lang="en-GB" dirty="0"/>
              <a:t>Click to edit Master title style</a:t>
            </a:r>
            <a:endParaRPr lang="en-US" dirty="0"/>
          </a:p>
        </p:txBody>
      </p:sp>
      <p:sp>
        <p:nvSpPr>
          <p:cNvPr id="5" name="Footer Placeholder 4"/>
          <p:cNvSpPr>
            <a:spLocks noGrp="1"/>
          </p:cNvSpPr>
          <p:nvPr>
            <p:ph type="ftr" sz="quarter" idx="10"/>
          </p:nvPr>
        </p:nvSpPr>
        <p:spPr>
          <a:xfrm>
            <a:off x="457200" y="4420034"/>
            <a:ext cx="2895600" cy="1126902"/>
          </a:xfrm>
        </p:spPr>
        <p:txBody>
          <a:bodyPr anchor="t"/>
          <a:lstStyle>
            <a:lvl1pPr>
              <a:defRPr>
                <a:solidFill>
                  <a:srgbClr val="FFFFFF"/>
                </a:solidFill>
              </a:defRPr>
            </a:lvl1pPr>
          </a:lstStyle>
          <a:p>
            <a:endParaRPr lang="en-US"/>
          </a:p>
        </p:txBody>
      </p:sp>
    </p:spTree>
    <p:extLst>
      <p:ext uri="{BB962C8B-B14F-4D97-AF65-F5344CB8AC3E}">
        <p14:creationId xmlns:p14="http://schemas.microsoft.com/office/powerpoint/2010/main" val="424111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20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039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057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007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23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651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403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979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48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solidFill>
                  <a:schemeClr val="tx1"/>
                </a:solidFill>
              </a:defRPr>
            </a:lvl1pPr>
          </a:lstStyle>
          <a:p>
            <a:r>
              <a:rPr lang="en-GB" dirty="0" smtClean="0"/>
              <a:t>CLICK TO EDIT MASTER TITLE STYLE</a:t>
            </a:r>
            <a:endParaRPr lang="en-US" dirty="0"/>
          </a:p>
        </p:txBody>
      </p:sp>
      <p:sp>
        <p:nvSpPr>
          <p:cNvPr id="4" name="Text Placeholder 2"/>
          <p:cNvSpPr>
            <a:spLocks noGrp="1"/>
          </p:cNvSpPr>
          <p:nvPr>
            <p:ph idx="1"/>
          </p:nvPr>
        </p:nvSpPr>
        <p:spPr>
          <a:xfrm>
            <a:off x="457200" y="1179383"/>
            <a:ext cx="8229600" cy="4242533"/>
          </a:xfrm>
          <a:prstGeom prst="rect">
            <a:avLst/>
          </a:prstGeom>
        </p:spPr>
        <p:txBody>
          <a:bodyPr vert="horz" lIns="91440" tIns="45720" rIns="91440" bIns="45720" rtlCol="0">
            <a:normAutofit/>
          </a:bodyPr>
          <a:lstStyle>
            <a:lvl1pPr marL="342900" indent="-342900">
              <a:buFont typeface="Wingdings" pitchFamily="2" charset="2"/>
              <a:buChar char="§"/>
              <a:defRPr b="0"/>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Footer Placeholder 3"/>
          <p:cNvSpPr>
            <a:spLocks noGrp="1"/>
          </p:cNvSpPr>
          <p:nvPr>
            <p:ph type="ftr" sz="quarter" idx="3"/>
          </p:nvPr>
        </p:nvSpPr>
        <p:spPr>
          <a:xfrm>
            <a:off x="457200" y="5517467"/>
            <a:ext cx="8229600" cy="365125"/>
          </a:xfrm>
          <a:prstGeom prst="rect">
            <a:avLst/>
          </a:prstGeom>
        </p:spPr>
        <p:txBody>
          <a:bodyPr vert="horz" lIns="91440" tIns="45720" rIns="91440" bIns="45720" rtlCol="0" anchor="ctr"/>
          <a:lstStyle>
            <a:lvl1pPr algn="l">
              <a:defRPr sz="800">
                <a:solidFill>
                  <a:schemeClr val="tx1"/>
                </a:solidFill>
                <a:latin typeface="Gill Sans Std"/>
                <a:cs typeface="Gill Sans Std"/>
              </a:defRPr>
            </a:lvl1pPr>
          </a:lstStyle>
          <a:p>
            <a:endParaRPr lang="en-US" dirty="0">
              <a:solidFill>
                <a:srgbClr val="827D7C"/>
              </a:solidFill>
            </a:endParaRPr>
          </a:p>
        </p:txBody>
      </p:sp>
    </p:spTree>
    <p:extLst>
      <p:ext uri="{BB962C8B-B14F-4D97-AF65-F5344CB8AC3E}">
        <p14:creationId xmlns:p14="http://schemas.microsoft.com/office/powerpoint/2010/main" val="2451121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681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97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330C12-0C50-4424-914D-7EEB6917E4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448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5596B8-4689-466C-B0EF-B39D4DB2B3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7699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F5A5A8-C840-4E13-9D50-6277C7E495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6514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A3583B-0E2C-4EB4-9A98-B9261B9387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993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D1508CA-D49F-436F-B2CE-DDE3CE354A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0272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722D08-C9C4-4EEE-994A-25A9018AB9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8673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2FCF0F-EBB8-4DFD-A4AC-7D747F9EE2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982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D8E55-919F-42B1-B7A0-3A42BE0E93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067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457200" y="1179383"/>
            <a:ext cx="4038600" cy="4229903"/>
          </a:xfrm>
        </p:spPr>
        <p:txBody>
          <a:bodyPr/>
          <a:lstStyle>
            <a:lvl1pPr>
              <a:defRPr sz="2000"/>
            </a:lvl1pPr>
            <a:lvl2pPr>
              <a:defRPr sz="1400">
                <a:solidFill>
                  <a:srgbClr val="827D7C"/>
                </a:solidFill>
              </a:defRPr>
            </a:lvl2pPr>
            <a:lvl3pPr>
              <a:defRPr sz="1400">
                <a:solidFill>
                  <a:srgbClr val="827D7C"/>
                </a:solidFill>
              </a:defRPr>
            </a:lvl3pPr>
            <a:lvl4pPr>
              <a:defRPr sz="1400">
                <a:solidFill>
                  <a:srgbClr val="827D7C"/>
                </a:solidFill>
              </a:defRPr>
            </a:lvl4pPr>
            <a:lvl5pPr>
              <a:defRPr sz="1400">
                <a:solidFill>
                  <a:srgbClr val="827D7C"/>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179383"/>
            <a:ext cx="4038600" cy="4229903"/>
          </a:xfrm>
        </p:spPr>
        <p:txBody>
          <a:bodyPr/>
          <a:lstStyle>
            <a:lvl1pPr>
              <a:defRPr sz="2000"/>
            </a:lvl1pPr>
            <a:lvl2pPr>
              <a:defRPr sz="1400">
                <a:solidFill>
                  <a:srgbClr val="827D7C"/>
                </a:solidFill>
              </a:defRPr>
            </a:lvl2pPr>
            <a:lvl3pPr>
              <a:defRPr sz="1400">
                <a:solidFill>
                  <a:srgbClr val="827D7C"/>
                </a:solidFill>
              </a:defRPr>
            </a:lvl3pPr>
            <a:lvl4pPr>
              <a:defRPr sz="1400">
                <a:solidFill>
                  <a:srgbClr val="827D7C"/>
                </a:solidFill>
              </a:defRPr>
            </a:lvl4pPr>
            <a:lvl5pPr>
              <a:defRPr sz="1400">
                <a:solidFill>
                  <a:srgbClr val="827D7C"/>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3"/>
          <p:cNvSpPr>
            <a:spLocks noGrp="1"/>
          </p:cNvSpPr>
          <p:nvPr>
            <p:ph type="ftr" sz="quarter" idx="3"/>
          </p:nvPr>
        </p:nvSpPr>
        <p:spPr>
          <a:xfrm>
            <a:off x="457200" y="5517467"/>
            <a:ext cx="8229600" cy="365125"/>
          </a:xfrm>
          <a:prstGeom prst="rect">
            <a:avLst/>
          </a:prstGeom>
        </p:spPr>
        <p:txBody>
          <a:bodyPr vert="horz" lIns="91440" tIns="45720" rIns="91440" bIns="45720" rtlCol="0" anchor="ctr"/>
          <a:lstStyle>
            <a:lvl1pPr algn="l">
              <a:defRPr sz="800">
                <a:solidFill>
                  <a:schemeClr val="tx1"/>
                </a:solidFill>
                <a:latin typeface="Gill Sans Std"/>
                <a:cs typeface="Gill Sans Std"/>
              </a:defRPr>
            </a:lvl1pPr>
          </a:lstStyle>
          <a:p>
            <a:endParaRPr lang="en-US" dirty="0">
              <a:solidFill>
                <a:srgbClr val="827D7C"/>
              </a:solidFill>
            </a:endParaRPr>
          </a:p>
        </p:txBody>
      </p:sp>
    </p:spTree>
    <p:extLst>
      <p:ext uri="{BB962C8B-B14F-4D97-AF65-F5344CB8AC3E}">
        <p14:creationId xmlns:p14="http://schemas.microsoft.com/office/powerpoint/2010/main" val="1268248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5F43AE-3701-4327-A90D-9DDEDD395C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0879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97323F-26A2-4C92-9A0E-5020D80D24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2656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EE1DB-9232-4E59-A65E-BD498B80B2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6628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0"/>
            <a:ext cx="825500" cy="6858000"/>
          </a:xfrm>
          <a:prstGeom prst="rect">
            <a:avLst/>
          </a:prstGeom>
          <a:solidFill>
            <a:schemeClr val="tx2">
              <a:alpha val="50195"/>
            </a:schemeClr>
          </a:solidFill>
          <a:ln>
            <a:noFill/>
          </a:ln>
          <a:extLst>
            <a:ext uri="{91240B29-F687-4F45-9708-019B960494DF}">
              <a14:hiddenLine xmlns:a14="http://schemas.microsoft.com/office/drawing/2010/main" w="9525">
                <a:solidFill>
                  <a:schemeClr val="bg1"/>
                </a:solidFill>
                <a:miter lim="800000"/>
                <a:headEnd/>
                <a:tailEnd/>
              </a14:hiddenLine>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endParaRPr lang="en-GB" altLang="en-US">
              <a:solidFill>
                <a:srgbClr val="FFFF99"/>
              </a:solidFill>
            </a:endParaRPr>
          </a:p>
        </p:txBody>
      </p:sp>
      <p:sp>
        <p:nvSpPr>
          <p:cNvPr id="5" name="Rectangle 4"/>
          <p:cNvSpPr>
            <a:spLocks noChangeArrowheads="1"/>
          </p:cNvSpPr>
          <p:nvPr/>
        </p:nvSpPr>
        <p:spPr bwMode="ltGray">
          <a:xfrm>
            <a:off x="0" y="3543300"/>
            <a:ext cx="3343275" cy="122238"/>
          </a:xfrm>
          <a:prstGeom prst="rect">
            <a:avLst/>
          </a:prstGeom>
          <a:solidFill>
            <a:schemeClr val="bg2">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endParaRPr lang="en-GB" altLang="en-US">
              <a:solidFill>
                <a:srgbClr val="FFFF99"/>
              </a:solidFill>
            </a:endParaRPr>
          </a:p>
        </p:txBody>
      </p:sp>
      <p:graphicFrame>
        <p:nvGraphicFramePr>
          <p:cNvPr id="6" name="Object 9"/>
          <p:cNvGraphicFramePr>
            <a:graphicFrameLocks noChangeAspect="1"/>
          </p:cNvGraphicFramePr>
          <p:nvPr userDrawn="1"/>
        </p:nvGraphicFramePr>
        <p:xfrm>
          <a:off x="8458200" y="6400800"/>
          <a:ext cx="419100" cy="255588"/>
        </p:xfrm>
        <a:graphic>
          <a:graphicData uri="http://schemas.openxmlformats.org/presentationml/2006/ole">
            <mc:AlternateContent xmlns:mc="http://schemas.openxmlformats.org/markup-compatibility/2006">
              <mc:Choice xmlns:v="urn:schemas-microsoft-com:vml" Requires="v">
                <p:oleObj spid="_x0000_s1027" name="Photo Editor Photo" r:id="rId3" imgW="1806097" imgH="1097375" progId="MSPhotoEd.3">
                  <p:embed/>
                </p:oleObj>
              </mc:Choice>
              <mc:Fallback>
                <p:oleObj name="Photo Editor Photo" r:id="rId3" imgW="1806097" imgH="109737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6400800"/>
                        <a:ext cx="4191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7" name="Rectangle 3"/>
          <p:cNvSpPr>
            <a:spLocks noGrp="1" noChangeArrowheads="1"/>
          </p:cNvSpPr>
          <p:nvPr>
            <p:ph type="ctrTitle"/>
          </p:nvPr>
        </p:nvSpPr>
        <p:spPr>
          <a:xfrm>
            <a:off x="685800" y="2133600"/>
            <a:ext cx="77724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lvl1pPr>
          </a:lstStyle>
          <a:p>
            <a:pPr lvl="0"/>
            <a:r>
              <a:rPr lang="en-US" altLang="en-US" noProof="0" smtClean="0"/>
              <a:t>Click to edit Master title style</a:t>
            </a:r>
          </a:p>
        </p:txBody>
      </p:sp>
      <p:sp>
        <p:nvSpPr>
          <p:cNvPr id="26628" name="Rectangle 4"/>
          <p:cNvSpPr>
            <a:spLocks noGrp="1" noChangeArrowheads="1"/>
          </p:cNvSpPr>
          <p:nvPr>
            <p:ph type="subTitle" idx="1"/>
          </p:nvPr>
        </p:nvSpPr>
        <p:spPr>
          <a:xfrm>
            <a:off x="1447800" y="3886200"/>
            <a:ext cx="6400800" cy="1752600"/>
          </a:xfrm>
        </p:spPr>
        <p:txBody>
          <a:bodyPr/>
          <a:lstStyle>
            <a:lvl1pPr marL="0" indent="0" algn="ctr">
              <a:buFont typeface="Monotype Sorts" pitchFamily="2" charset="2"/>
              <a:buNone/>
              <a:defRPr/>
            </a:lvl1pPr>
          </a:lstStyle>
          <a:p>
            <a:pPr lvl="0"/>
            <a:r>
              <a:rPr lang="en-US" altLang="en-US" noProof="0" smtClean="0"/>
              <a:t>Click to edit Master subtitle style</a:t>
            </a:r>
          </a:p>
        </p:txBody>
      </p:sp>
      <p:sp>
        <p:nvSpPr>
          <p:cNvPr id="7" name="Rectangle 5"/>
          <p:cNvSpPr>
            <a:spLocks noGrp="1" noChangeArrowheads="1"/>
          </p:cNvSpPr>
          <p:nvPr>
            <p:ph type="dt" sz="half" idx="10"/>
          </p:nvPr>
        </p:nvSpPr>
        <p:spPr/>
        <p:txBody>
          <a:bodyPr/>
          <a:lstStyle>
            <a:lvl1pPr>
              <a:defRPr smtClean="0">
                <a:solidFill>
                  <a:srgbClr val="CCECFF"/>
                </a:solidFill>
              </a:defRPr>
            </a:lvl1pPr>
          </a:lstStyle>
          <a:p>
            <a:pPr>
              <a:defRPr/>
            </a:pPr>
            <a:endParaRPr lang="en-US" altLang="en-US"/>
          </a:p>
        </p:txBody>
      </p:sp>
      <p:sp>
        <p:nvSpPr>
          <p:cNvPr id="8" name="Rectangle 6"/>
          <p:cNvSpPr>
            <a:spLocks noGrp="1" noChangeArrowheads="1"/>
          </p:cNvSpPr>
          <p:nvPr>
            <p:ph type="ftr" sz="quarter" idx="11"/>
          </p:nvPr>
        </p:nvSpPr>
        <p:spPr/>
        <p:txBody>
          <a:bodyPr/>
          <a:lstStyle>
            <a:lvl1pPr>
              <a:defRPr smtClean="0">
                <a:solidFill>
                  <a:srgbClr val="CCECFF"/>
                </a:solidFill>
              </a:defRPr>
            </a:lvl1pPr>
          </a:lstStyle>
          <a:p>
            <a:pPr>
              <a:defRPr/>
            </a:pPr>
            <a:endParaRPr lang="en-US" altLang="en-US"/>
          </a:p>
        </p:txBody>
      </p:sp>
      <p:sp>
        <p:nvSpPr>
          <p:cNvPr id="9" name="Rectangle 7"/>
          <p:cNvSpPr>
            <a:spLocks noGrp="1" noChangeArrowheads="1"/>
          </p:cNvSpPr>
          <p:nvPr>
            <p:ph type="sldNum" sz="quarter" idx="12"/>
          </p:nvPr>
        </p:nvSpPr>
        <p:spPr/>
        <p:txBody>
          <a:bodyPr/>
          <a:lstStyle>
            <a:lvl1pPr>
              <a:defRPr smtClean="0">
                <a:solidFill>
                  <a:srgbClr val="CCECFF"/>
                </a:solidFill>
              </a:defRPr>
            </a:lvl1pPr>
          </a:lstStyle>
          <a:p>
            <a:pPr>
              <a:defRPr/>
            </a:pPr>
            <a:fld id="{0C439A1C-5408-48F3-92D7-B2DC738F7349}" type="slidenum">
              <a:rPr lang="en-US" altLang="en-US"/>
              <a:pPr>
                <a:defRPr/>
              </a:pPr>
              <a:t>‹#›</a:t>
            </a:fld>
            <a:endParaRPr lang="en-US" altLang="en-US"/>
          </a:p>
        </p:txBody>
      </p:sp>
    </p:spTree>
    <p:extLst>
      <p:ext uri="{BB962C8B-B14F-4D97-AF65-F5344CB8AC3E}">
        <p14:creationId xmlns:p14="http://schemas.microsoft.com/office/powerpoint/2010/main" val="159840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E803D-C5C0-41BC-BBB6-3BA4BE67F275}" type="slidenum">
              <a:rPr lang="en-US" altLang="en-US">
                <a:solidFill>
                  <a:srgbClr val="FFFF99"/>
                </a:solidFill>
              </a:rPr>
              <a:pPr>
                <a:defRPr/>
              </a:pPr>
              <a:t>‹#›</a:t>
            </a:fld>
            <a:endParaRPr lang="en-US" altLang="en-US">
              <a:solidFill>
                <a:srgbClr val="FFFF99"/>
              </a:solidFill>
            </a:endParaRPr>
          </a:p>
        </p:txBody>
      </p:sp>
    </p:spTree>
    <p:extLst>
      <p:ext uri="{BB962C8B-B14F-4D97-AF65-F5344CB8AC3E}">
        <p14:creationId xmlns:p14="http://schemas.microsoft.com/office/powerpoint/2010/main" val="568292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5E2679-0538-4B69-915F-250E73A7990B}" type="slidenum">
              <a:rPr lang="en-US" altLang="en-US">
                <a:solidFill>
                  <a:srgbClr val="FFFF99"/>
                </a:solidFill>
              </a:rPr>
              <a:pPr>
                <a:defRPr/>
              </a:pPr>
              <a:t>‹#›</a:t>
            </a:fld>
            <a:endParaRPr lang="en-US" altLang="en-US">
              <a:solidFill>
                <a:srgbClr val="FFFF99"/>
              </a:solidFill>
            </a:endParaRPr>
          </a:p>
        </p:txBody>
      </p:sp>
    </p:spTree>
    <p:extLst>
      <p:ext uri="{BB962C8B-B14F-4D97-AF65-F5344CB8AC3E}">
        <p14:creationId xmlns:p14="http://schemas.microsoft.com/office/powerpoint/2010/main" val="2558917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D5C9F4-403F-4D58-81A0-5D56A2BCBD17}" type="slidenum">
              <a:rPr lang="en-US" altLang="en-US">
                <a:solidFill>
                  <a:srgbClr val="FFFF99"/>
                </a:solidFill>
              </a:rPr>
              <a:pPr>
                <a:defRPr/>
              </a:pPr>
              <a:t>‹#›</a:t>
            </a:fld>
            <a:endParaRPr lang="en-US" altLang="en-US">
              <a:solidFill>
                <a:srgbClr val="FFFF99"/>
              </a:solidFill>
            </a:endParaRPr>
          </a:p>
        </p:txBody>
      </p:sp>
    </p:spTree>
    <p:extLst>
      <p:ext uri="{BB962C8B-B14F-4D97-AF65-F5344CB8AC3E}">
        <p14:creationId xmlns:p14="http://schemas.microsoft.com/office/powerpoint/2010/main" val="3611273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2B8D52-2F4F-4014-99AA-EF29C5415130}" type="slidenum">
              <a:rPr lang="en-US" altLang="en-US">
                <a:solidFill>
                  <a:srgbClr val="FFFF99"/>
                </a:solidFill>
              </a:rPr>
              <a:pPr>
                <a:defRPr/>
              </a:pPr>
              <a:t>‹#›</a:t>
            </a:fld>
            <a:endParaRPr lang="en-US" altLang="en-US">
              <a:solidFill>
                <a:srgbClr val="FFFF99"/>
              </a:solidFill>
            </a:endParaRPr>
          </a:p>
        </p:txBody>
      </p:sp>
    </p:spTree>
    <p:extLst>
      <p:ext uri="{BB962C8B-B14F-4D97-AF65-F5344CB8AC3E}">
        <p14:creationId xmlns:p14="http://schemas.microsoft.com/office/powerpoint/2010/main" val="1337123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67E1CA-B239-4DBE-9838-36F710220B0C}" type="slidenum">
              <a:rPr lang="en-US" altLang="en-US">
                <a:solidFill>
                  <a:srgbClr val="FFFF99"/>
                </a:solidFill>
              </a:rPr>
              <a:pPr>
                <a:defRPr/>
              </a:pPr>
              <a:t>‹#›</a:t>
            </a:fld>
            <a:endParaRPr lang="en-US" altLang="en-US">
              <a:solidFill>
                <a:srgbClr val="FFFF99"/>
              </a:solidFill>
            </a:endParaRPr>
          </a:p>
        </p:txBody>
      </p:sp>
    </p:spTree>
    <p:extLst>
      <p:ext uri="{BB962C8B-B14F-4D97-AF65-F5344CB8AC3E}">
        <p14:creationId xmlns:p14="http://schemas.microsoft.com/office/powerpoint/2010/main" val="3187532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FD4F54-132D-4CAF-98C9-92A843E8B9B8}" type="slidenum">
              <a:rPr lang="en-US" altLang="en-US">
                <a:solidFill>
                  <a:srgbClr val="FFFF99"/>
                </a:solidFill>
              </a:rPr>
              <a:pPr>
                <a:defRPr/>
              </a:pPr>
              <a:t>‹#›</a:t>
            </a:fld>
            <a:endParaRPr lang="en-US" altLang="en-US">
              <a:solidFill>
                <a:srgbClr val="FFFF99"/>
              </a:solidFill>
            </a:endParaRPr>
          </a:p>
        </p:txBody>
      </p:sp>
    </p:spTree>
    <p:extLst>
      <p:ext uri="{BB962C8B-B14F-4D97-AF65-F5344CB8AC3E}">
        <p14:creationId xmlns:p14="http://schemas.microsoft.com/office/powerpoint/2010/main" val="274422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100000">
                <a:schemeClr val="accent2"/>
              </a:gs>
              <a:gs pos="0">
                <a:schemeClr val="bg1">
                  <a:alpha val="27000"/>
                </a:schemeClr>
              </a:gs>
              <a:gs pos="80000">
                <a:schemeClr val="accent2">
                  <a:alpha val="4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Title 1"/>
          <p:cNvSpPr>
            <a:spLocks noGrp="1"/>
          </p:cNvSpPr>
          <p:nvPr>
            <p:ph type="title"/>
          </p:nvPr>
        </p:nvSpPr>
        <p:spPr>
          <a:xfrm>
            <a:off x="601361" y="2396239"/>
            <a:ext cx="7772400" cy="1474024"/>
          </a:xfrm>
        </p:spPr>
        <p:txBody>
          <a:bodyPr anchor="ctr">
            <a:normAutofit/>
          </a:bodyPr>
          <a:lstStyle>
            <a:lvl1pPr algn="l">
              <a:defRPr sz="3600" b="0" cap="all"/>
            </a:lvl1pPr>
          </a:lstStyle>
          <a:p>
            <a:r>
              <a:rPr lang="en-GB" dirty="0" smtClean="0"/>
              <a:t>Click to edit Master title style</a:t>
            </a:r>
            <a:endParaRPr lang="en-US" dirty="0"/>
          </a:p>
        </p:txBody>
      </p:sp>
      <p:sp>
        <p:nvSpPr>
          <p:cNvPr id="10" name="Text Placeholder 2"/>
          <p:cNvSpPr>
            <a:spLocks noGrp="1"/>
          </p:cNvSpPr>
          <p:nvPr>
            <p:ph type="body" idx="1"/>
          </p:nvPr>
        </p:nvSpPr>
        <p:spPr>
          <a:xfrm>
            <a:off x="601361" y="3874285"/>
            <a:ext cx="7772400" cy="1500187"/>
          </a:xfrm>
        </p:spPr>
        <p:txBody>
          <a:bodyPr anchor="ctr">
            <a:normAutofit/>
          </a:bodyPr>
          <a:lstStyle>
            <a:lvl1pPr marL="0" indent="0">
              <a:buNone/>
              <a:defRPr sz="2400">
                <a:solidFill>
                  <a:srgbClr val="827D7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pic>
        <p:nvPicPr>
          <p:cNvPr id="6" name="Picture 5" descr="logo-strap-tran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25344"/>
            <a:ext cx="9144000" cy="1042416"/>
          </a:xfrm>
          <a:prstGeom prst="rect">
            <a:avLst/>
          </a:prstGeom>
        </p:spPr>
      </p:pic>
    </p:spTree>
    <p:extLst>
      <p:ext uri="{BB962C8B-B14F-4D97-AF65-F5344CB8AC3E}">
        <p14:creationId xmlns:p14="http://schemas.microsoft.com/office/powerpoint/2010/main" val="2464639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438D89-8D5C-4A99-980E-721A55B0C7AD}" type="slidenum">
              <a:rPr lang="en-US" altLang="en-US">
                <a:solidFill>
                  <a:srgbClr val="FFFF99"/>
                </a:solidFill>
              </a:rPr>
              <a:pPr>
                <a:defRPr/>
              </a:pPr>
              <a:t>‹#›</a:t>
            </a:fld>
            <a:endParaRPr lang="en-US" altLang="en-US">
              <a:solidFill>
                <a:srgbClr val="FFFF99"/>
              </a:solidFill>
            </a:endParaRPr>
          </a:p>
        </p:txBody>
      </p:sp>
    </p:spTree>
    <p:extLst>
      <p:ext uri="{BB962C8B-B14F-4D97-AF65-F5344CB8AC3E}">
        <p14:creationId xmlns:p14="http://schemas.microsoft.com/office/powerpoint/2010/main" val="4288930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F2B82C-8A14-4712-BC30-3BDD0C854743}" type="slidenum">
              <a:rPr lang="en-US" altLang="en-US">
                <a:solidFill>
                  <a:srgbClr val="FFFF99"/>
                </a:solidFill>
              </a:rPr>
              <a:pPr>
                <a:defRPr/>
              </a:pPr>
              <a:t>‹#›</a:t>
            </a:fld>
            <a:endParaRPr lang="en-US" altLang="en-US">
              <a:solidFill>
                <a:srgbClr val="FFFF99"/>
              </a:solidFill>
            </a:endParaRPr>
          </a:p>
        </p:txBody>
      </p:sp>
    </p:spTree>
    <p:extLst>
      <p:ext uri="{BB962C8B-B14F-4D97-AF65-F5344CB8AC3E}">
        <p14:creationId xmlns:p14="http://schemas.microsoft.com/office/powerpoint/2010/main" val="4154461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4E2FB1-B287-42D8-AA0B-9F64459EFA97}" type="slidenum">
              <a:rPr lang="en-US" altLang="en-US">
                <a:solidFill>
                  <a:srgbClr val="FFFF99"/>
                </a:solidFill>
              </a:rPr>
              <a:pPr>
                <a:defRPr/>
              </a:pPr>
              <a:t>‹#›</a:t>
            </a:fld>
            <a:endParaRPr lang="en-US" altLang="en-US">
              <a:solidFill>
                <a:srgbClr val="FFFF99"/>
              </a:solidFill>
            </a:endParaRPr>
          </a:p>
        </p:txBody>
      </p:sp>
    </p:spTree>
    <p:extLst>
      <p:ext uri="{BB962C8B-B14F-4D97-AF65-F5344CB8AC3E}">
        <p14:creationId xmlns:p14="http://schemas.microsoft.com/office/powerpoint/2010/main" val="1166263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9E4116-DFC3-42B0-8D9E-EE9B3659E9C6}" type="slidenum">
              <a:rPr lang="en-US" altLang="en-US">
                <a:solidFill>
                  <a:srgbClr val="FFFF99"/>
                </a:solidFill>
              </a:rPr>
              <a:pPr>
                <a:defRPr/>
              </a:pPr>
              <a:t>‹#›</a:t>
            </a:fld>
            <a:endParaRPr lang="en-US" altLang="en-US">
              <a:solidFill>
                <a:srgbClr val="FFFF99"/>
              </a:solidFill>
            </a:endParaRPr>
          </a:p>
        </p:txBody>
      </p:sp>
    </p:spTree>
    <p:extLst>
      <p:ext uri="{BB962C8B-B14F-4D97-AF65-F5344CB8AC3E}">
        <p14:creationId xmlns:p14="http://schemas.microsoft.com/office/powerpoint/2010/main" val="3366593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EEF428-2EE6-44E9-ACC7-F8C2685C3377}" type="slidenum">
              <a:rPr lang="en-US" altLang="en-US">
                <a:solidFill>
                  <a:srgbClr val="FFFF99"/>
                </a:solidFill>
              </a:rPr>
              <a:pPr>
                <a:defRPr/>
              </a:pPr>
              <a:t>‹#›</a:t>
            </a:fld>
            <a:endParaRPr lang="en-US" altLang="en-US">
              <a:solidFill>
                <a:srgbClr val="FFFF99"/>
              </a:solidFill>
            </a:endParaRPr>
          </a:p>
        </p:txBody>
      </p:sp>
    </p:spTree>
    <p:extLst>
      <p:ext uri="{BB962C8B-B14F-4D97-AF65-F5344CB8AC3E}">
        <p14:creationId xmlns:p14="http://schemas.microsoft.com/office/powerpoint/2010/main" val="285864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100000">
                <a:schemeClr val="accent3"/>
              </a:gs>
              <a:gs pos="0">
                <a:schemeClr val="bg1">
                  <a:alpha val="27000"/>
                </a:schemeClr>
              </a:gs>
              <a:gs pos="80000">
                <a:schemeClr val="accent3">
                  <a:alpha val="4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Title 1"/>
          <p:cNvSpPr>
            <a:spLocks noGrp="1"/>
          </p:cNvSpPr>
          <p:nvPr>
            <p:ph type="title"/>
          </p:nvPr>
        </p:nvSpPr>
        <p:spPr>
          <a:xfrm>
            <a:off x="601361" y="2396239"/>
            <a:ext cx="7772400" cy="1474024"/>
          </a:xfrm>
        </p:spPr>
        <p:txBody>
          <a:bodyPr anchor="ctr">
            <a:normAutofit/>
          </a:bodyPr>
          <a:lstStyle>
            <a:lvl1pPr algn="l">
              <a:defRPr sz="3600" b="0" cap="all"/>
            </a:lvl1pPr>
          </a:lstStyle>
          <a:p>
            <a:r>
              <a:rPr lang="en-GB" dirty="0" smtClean="0"/>
              <a:t>Click to edit Master title style</a:t>
            </a:r>
            <a:endParaRPr lang="en-US" dirty="0"/>
          </a:p>
        </p:txBody>
      </p:sp>
      <p:sp>
        <p:nvSpPr>
          <p:cNvPr id="6" name="Text Placeholder 2"/>
          <p:cNvSpPr>
            <a:spLocks noGrp="1"/>
          </p:cNvSpPr>
          <p:nvPr>
            <p:ph type="body" idx="1"/>
          </p:nvPr>
        </p:nvSpPr>
        <p:spPr>
          <a:xfrm>
            <a:off x="601361" y="3874285"/>
            <a:ext cx="7772400" cy="1500187"/>
          </a:xfrm>
        </p:spPr>
        <p:txBody>
          <a:bodyPr anchor="ctr">
            <a:normAutofit/>
          </a:bodyPr>
          <a:lstStyle>
            <a:lvl1pPr marL="0" indent="0">
              <a:buNone/>
              <a:defRPr sz="2400">
                <a:solidFill>
                  <a:srgbClr val="827D7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pic>
        <p:nvPicPr>
          <p:cNvPr id="8" name="Picture 7" descr="logo-strap-tran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25344"/>
            <a:ext cx="9144000" cy="1042416"/>
          </a:xfrm>
          <a:prstGeom prst="rect">
            <a:avLst/>
          </a:prstGeom>
        </p:spPr>
      </p:pic>
    </p:spTree>
    <p:extLst>
      <p:ext uri="{BB962C8B-B14F-4D97-AF65-F5344CB8AC3E}">
        <p14:creationId xmlns:p14="http://schemas.microsoft.com/office/powerpoint/2010/main" val="64921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100000">
                <a:schemeClr val="accent4"/>
              </a:gs>
              <a:gs pos="0">
                <a:schemeClr val="bg1">
                  <a:alpha val="27000"/>
                </a:schemeClr>
              </a:gs>
              <a:gs pos="80000">
                <a:schemeClr val="accent4">
                  <a:alpha val="4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Title 1"/>
          <p:cNvSpPr>
            <a:spLocks noGrp="1"/>
          </p:cNvSpPr>
          <p:nvPr>
            <p:ph type="title"/>
          </p:nvPr>
        </p:nvSpPr>
        <p:spPr>
          <a:xfrm>
            <a:off x="601361" y="2396239"/>
            <a:ext cx="7772400" cy="1474024"/>
          </a:xfrm>
        </p:spPr>
        <p:txBody>
          <a:bodyPr anchor="ctr">
            <a:normAutofit/>
          </a:bodyPr>
          <a:lstStyle>
            <a:lvl1pPr algn="l">
              <a:defRPr sz="3600" b="0" cap="all"/>
            </a:lvl1pPr>
          </a:lstStyle>
          <a:p>
            <a:r>
              <a:rPr lang="en-GB" dirty="0" smtClean="0"/>
              <a:t>Click to edit Master title style</a:t>
            </a:r>
            <a:endParaRPr lang="en-US" dirty="0"/>
          </a:p>
        </p:txBody>
      </p:sp>
      <p:sp>
        <p:nvSpPr>
          <p:cNvPr id="6" name="Text Placeholder 2"/>
          <p:cNvSpPr>
            <a:spLocks noGrp="1"/>
          </p:cNvSpPr>
          <p:nvPr>
            <p:ph type="body" idx="1"/>
          </p:nvPr>
        </p:nvSpPr>
        <p:spPr>
          <a:xfrm>
            <a:off x="601361" y="3874285"/>
            <a:ext cx="7772400" cy="1500187"/>
          </a:xfrm>
        </p:spPr>
        <p:txBody>
          <a:bodyPr anchor="ctr">
            <a:normAutofit/>
          </a:bodyPr>
          <a:lstStyle>
            <a:lvl1pPr marL="0" indent="0">
              <a:buNone/>
              <a:defRPr sz="2400">
                <a:solidFill>
                  <a:srgbClr val="827D7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pic>
        <p:nvPicPr>
          <p:cNvPr id="8" name="Picture 7" descr="logo-strap-tran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25344"/>
            <a:ext cx="9144000" cy="1042416"/>
          </a:xfrm>
          <a:prstGeom prst="rect">
            <a:avLst/>
          </a:prstGeom>
        </p:spPr>
      </p:pic>
    </p:spTree>
    <p:extLst>
      <p:ext uri="{BB962C8B-B14F-4D97-AF65-F5344CB8AC3E}">
        <p14:creationId xmlns:p14="http://schemas.microsoft.com/office/powerpoint/2010/main" val="239537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100000">
                <a:schemeClr val="accent5"/>
              </a:gs>
              <a:gs pos="0">
                <a:schemeClr val="bg1">
                  <a:alpha val="27000"/>
                </a:schemeClr>
              </a:gs>
              <a:gs pos="80000">
                <a:schemeClr val="accent5">
                  <a:alpha val="4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Title 1"/>
          <p:cNvSpPr>
            <a:spLocks noGrp="1"/>
          </p:cNvSpPr>
          <p:nvPr>
            <p:ph type="title"/>
          </p:nvPr>
        </p:nvSpPr>
        <p:spPr>
          <a:xfrm>
            <a:off x="601361" y="2396239"/>
            <a:ext cx="7772400" cy="1474024"/>
          </a:xfrm>
        </p:spPr>
        <p:txBody>
          <a:bodyPr anchor="ctr">
            <a:normAutofit/>
          </a:bodyPr>
          <a:lstStyle>
            <a:lvl1pPr algn="l">
              <a:defRPr sz="3600" b="0" cap="all">
                <a:latin typeface="Gill Sans Std"/>
                <a:cs typeface="Gill Sans Std"/>
              </a:defRPr>
            </a:lvl1pPr>
          </a:lstStyle>
          <a:p>
            <a:r>
              <a:rPr lang="en-GB" dirty="0" smtClean="0"/>
              <a:t>Click to edit Master title style</a:t>
            </a:r>
            <a:endParaRPr lang="en-US" dirty="0"/>
          </a:p>
        </p:txBody>
      </p:sp>
      <p:sp>
        <p:nvSpPr>
          <p:cNvPr id="6" name="Text Placeholder 2"/>
          <p:cNvSpPr>
            <a:spLocks noGrp="1"/>
          </p:cNvSpPr>
          <p:nvPr>
            <p:ph type="body" idx="1"/>
          </p:nvPr>
        </p:nvSpPr>
        <p:spPr>
          <a:xfrm>
            <a:off x="601361" y="3874285"/>
            <a:ext cx="7772400" cy="1500187"/>
          </a:xfrm>
        </p:spPr>
        <p:txBody>
          <a:bodyPr anchor="ctr">
            <a:normAutofit/>
          </a:bodyPr>
          <a:lstStyle>
            <a:lvl1pPr marL="0" indent="0">
              <a:buNone/>
              <a:defRPr sz="2400">
                <a:solidFill>
                  <a:srgbClr val="827D7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pic>
        <p:nvPicPr>
          <p:cNvPr id="8" name="Picture 7" descr="logo-strap-tran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25344"/>
            <a:ext cx="9144000" cy="1042416"/>
          </a:xfrm>
          <a:prstGeom prst="rect">
            <a:avLst/>
          </a:prstGeom>
        </p:spPr>
      </p:pic>
    </p:spTree>
    <p:extLst>
      <p:ext uri="{BB962C8B-B14F-4D97-AF65-F5344CB8AC3E}">
        <p14:creationId xmlns:p14="http://schemas.microsoft.com/office/powerpoint/2010/main" val="99090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100000">
                <a:srgbClr val="F8971D"/>
              </a:gs>
              <a:gs pos="0">
                <a:schemeClr val="bg1">
                  <a:alpha val="27000"/>
                </a:schemeClr>
              </a:gs>
              <a:gs pos="80000">
                <a:srgbClr val="F8971D">
                  <a:alpha val="47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Title 1"/>
          <p:cNvSpPr>
            <a:spLocks noGrp="1"/>
          </p:cNvSpPr>
          <p:nvPr>
            <p:ph type="title"/>
          </p:nvPr>
        </p:nvSpPr>
        <p:spPr>
          <a:xfrm>
            <a:off x="601361" y="2396239"/>
            <a:ext cx="7772400" cy="1474024"/>
          </a:xfrm>
        </p:spPr>
        <p:txBody>
          <a:bodyPr anchor="ctr">
            <a:normAutofit/>
          </a:bodyPr>
          <a:lstStyle>
            <a:lvl1pPr algn="l">
              <a:defRPr sz="3600" b="0" cap="all"/>
            </a:lvl1pPr>
          </a:lstStyle>
          <a:p>
            <a:r>
              <a:rPr lang="en-GB" dirty="0" smtClean="0"/>
              <a:t>Click to edit Master title style</a:t>
            </a:r>
            <a:endParaRPr lang="en-US" dirty="0"/>
          </a:p>
        </p:txBody>
      </p:sp>
      <p:sp>
        <p:nvSpPr>
          <p:cNvPr id="6" name="Text Placeholder 2"/>
          <p:cNvSpPr>
            <a:spLocks noGrp="1"/>
          </p:cNvSpPr>
          <p:nvPr>
            <p:ph type="body" idx="1"/>
          </p:nvPr>
        </p:nvSpPr>
        <p:spPr>
          <a:xfrm>
            <a:off x="601361" y="3874285"/>
            <a:ext cx="7772400" cy="1500187"/>
          </a:xfrm>
        </p:spPr>
        <p:txBody>
          <a:bodyPr anchor="ctr">
            <a:normAutofit/>
          </a:bodyPr>
          <a:lstStyle>
            <a:lvl1pPr marL="0" indent="0">
              <a:buNone/>
              <a:defRPr sz="2400">
                <a:solidFill>
                  <a:srgbClr val="827D7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pic>
        <p:nvPicPr>
          <p:cNvPr id="8" name="Picture 7" descr="logo-strap-tran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25344"/>
            <a:ext cx="9144000" cy="1042416"/>
          </a:xfrm>
          <a:prstGeom prst="rect">
            <a:avLst/>
          </a:prstGeom>
        </p:spPr>
      </p:pic>
    </p:spTree>
    <p:extLst>
      <p:ext uri="{BB962C8B-B14F-4D97-AF65-F5344CB8AC3E}">
        <p14:creationId xmlns:p14="http://schemas.microsoft.com/office/powerpoint/2010/main" val="247337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100000">
                <a:srgbClr val="BBD648"/>
              </a:gs>
              <a:gs pos="0">
                <a:schemeClr val="bg1">
                  <a:alpha val="27000"/>
                </a:schemeClr>
              </a:gs>
              <a:gs pos="80000">
                <a:srgbClr val="BBD648">
                  <a:alpha val="47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Title 1"/>
          <p:cNvSpPr>
            <a:spLocks noGrp="1"/>
          </p:cNvSpPr>
          <p:nvPr>
            <p:ph type="title"/>
          </p:nvPr>
        </p:nvSpPr>
        <p:spPr>
          <a:xfrm>
            <a:off x="601361" y="2396239"/>
            <a:ext cx="7772400" cy="1474024"/>
          </a:xfrm>
        </p:spPr>
        <p:txBody>
          <a:bodyPr anchor="ctr">
            <a:normAutofit/>
          </a:bodyPr>
          <a:lstStyle>
            <a:lvl1pPr algn="l">
              <a:defRPr sz="3600" b="0" cap="all"/>
            </a:lvl1pPr>
          </a:lstStyle>
          <a:p>
            <a:r>
              <a:rPr lang="en-GB" dirty="0" smtClean="0"/>
              <a:t>Click to edit Master title style</a:t>
            </a:r>
            <a:endParaRPr lang="en-US" dirty="0"/>
          </a:p>
        </p:txBody>
      </p:sp>
      <p:sp>
        <p:nvSpPr>
          <p:cNvPr id="6" name="Text Placeholder 2"/>
          <p:cNvSpPr>
            <a:spLocks noGrp="1"/>
          </p:cNvSpPr>
          <p:nvPr>
            <p:ph type="body" idx="1"/>
          </p:nvPr>
        </p:nvSpPr>
        <p:spPr>
          <a:xfrm>
            <a:off x="601361" y="3874285"/>
            <a:ext cx="7772400" cy="1500187"/>
          </a:xfrm>
        </p:spPr>
        <p:txBody>
          <a:bodyPr anchor="ctr">
            <a:normAutofit/>
          </a:bodyPr>
          <a:lstStyle>
            <a:lvl1pPr marL="0" indent="0">
              <a:buNone/>
              <a:defRPr sz="2400">
                <a:solidFill>
                  <a:srgbClr val="827D7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pic>
        <p:nvPicPr>
          <p:cNvPr id="8" name="Picture 7" descr="logo-strap-tran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25344"/>
            <a:ext cx="9144000" cy="1042416"/>
          </a:xfrm>
          <a:prstGeom prst="rect">
            <a:avLst/>
          </a:prstGeom>
        </p:spPr>
      </p:pic>
    </p:spTree>
    <p:extLst>
      <p:ext uri="{BB962C8B-B14F-4D97-AF65-F5344CB8AC3E}">
        <p14:creationId xmlns:p14="http://schemas.microsoft.com/office/powerpoint/2010/main" val="35725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gradFill flip="none" rotWithShape="1">
            <a:gsLst>
              <a:gs pos="97000">
                <a:schemeClr val="accent1">
                  <a:tint val="100000"/>
                  <a:shade val="100000"/>
                  <a:satMod val="130000"/>
                  <a:alpha val="80000"/>
                </a:schemeClr>
              </a:gs>
              <a:gs pos="54000">
                <a:schemeClr val="bg1"/>
              </a:gs>
              <a:gs pos="75000">
                <a:srgbClr val="008688">
                  <a:alpha val="10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 name="Rectangle 11"/>
          <p:cNvSpPr/>
          <p:nvPr userDrawn="1"/>
        </p:nvSpPr>
        <p:spPr>
          <a:xfrm>
            <a:off x="0" y="987868"/>
            <a:ext cx="9144000" cy="5870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prstClr val="white"/>
                </a:solidFill>
              </a:rPr>
              <a:t>v</a:t>
            </a:r>
          </a:p>
        </p:txBody>
      </p:sp>
      <p:pic>
        <p:nvPicPr>
          <p:cNvPr id="9" name="Picture 8" descr="logo-strap-trans-02.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5925344"/>
            <a:ext cx="9144000" cy="1042416"/>
          </a:xfrm>
          <a:prstGeom prst="rect">
            <a:avLst/>
          </a:prstGeom>
        </p:spPr>
      </p:pic>
      <p:sp>
        <p:nvSpPr>
          <p:cNvPr id="2" name="Title Placeholder 1"/>
          <p:cNvSpPr>
            <a:spLocks noGrp="1"/>
          </p:cNvSpPr>
          <p:nvPr>
            <p:ph type="title"/>
          </p:nvPr>
        </p:nvSpPr>
        <p:spPr>
          <a:xfrm>
            <a:off x="457200" y="86239"/>
            <a:ext cx="8229600" cy="799676"/>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179383"/>
            <a:ext cx="8229600" cy="424253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3"/>
          </p:nvPr>
        </p:nvSpPr>
        <p:spPr>
          <a:xfrm>
            <a:off x="457200" y="5517467"/>
            <a:ext cx="8229600" cy="365125"/>
          </a:xfrm>
          <a:prstGeom prst="rect">
            <a:avLst/>
          </a:prstGeom>
        </p:spPr>
        <p:txBody>
          <a:bodyPr vert="horz" lIns="91440" tIns="45720" rIns="91440" bIns="45720" rtlCol="0" anchor="ctr"/>
          <a:lstStyle>
            <a:lvl1pPr algn="l">
              <a:defRPr sz="800">
                <a:solidFill>
                  <a:schemeClr val="tx1"/>
                </a:solidFill>
                <a:latin typeface="Gill Sans Std"/>
                <a:cs typeface="Gill Sans Std"/>
              </a:defRPr>
            </a:lvl1pPr>
          </a:lstStyle>
          <a:p>
            <a:pPr defTabSz="457200"/>
            <a:endParaRPr lang="en-US" dirty="0">
              <a:solidFill>
                <a:srgbClr val="827D7C"/>
              </a:solidFill>
            </a:endParaRPr>
          </a:p>
        </p:txBody>
      </p:sp>
      <p:cxnSp>
        <p:nvCxnSpPr>
          <p:cNvPr id="11" name="Straight Connector 10"/>
          <p:cNvCxnSpPr/>
          <p:nvPr userDrawn="1"/>
        </p:nvCxnSpPr>
        <p:spPr>
          <a:xfrm>
            <a:off x="0" y="987867"/>
            <a:ext cx="9144000" cy="0"/>
          </a:xfrm>
          <a:prstGeom prst="line">
            <a:avLst/>
          </a:prstGeom>
          <a:ln w="3810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8542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457200" rtl="0" eaLnBrk="1" latinLnBrk="0" hangingPunct="1">
        <a:spcBef>
          <a:spcPct val="0"/>
        </a:spcBef>
        <a:buNone/>
        <a:defRPr sz="3200" b="0" i="0" kern="1200">
          <a:solidFill>
            <a:schemeClr val="tx1"/>
          </a:solidFill>
          <a:latin typeface="Gill Sans Std"/>
          <a:ea typeface="+mj-ea"/>
          <a:cs typeface="Gill Sans Std"/>
        </a:defRPr>
      </a:lvl1pPr>
    </p:titleStyle>
    <p:bodyStyle>
      <a:lvl1pPr marL="342900" indent="-342900" algn="l" defTabSz="457200" rtl="0" eaLnBrk="1" latinLnBrk="0" hangingPunct="1">
        <a:spcBef>
          <a:spcPct val="20000"/>
        </a:spcBef>
        <a:buClr>
          <a:srgbClr val="00776E"/>
        </a:buClr>
        <a:buFont typeface="Wingdings" pitchFamily="2" charset="2"/>
        <a:buChar char="§"/>
        <a:defRPr sz="2400" b="0" i="0" kern="1200">
          <a:solidFill>
            <a:srgbClr val="827D7C"/>
          </a:solidFill>
          <a:latin typeface="Gill Sans Std"/>
          <a:ea typeface="+mn-ea"/>
          <a:cs typeface="Gill Sans Std"/>
        </a:defRPr>
      </a:lvl1pPr>
      <a:lvl2pPr marL="446088" indent="-268288" algn="l" defTabSz="457200" rtl="0" eaLnBrk="1" latinLnBrk="0" hangingPunct="1">
        <a:spcBef>
          <a:spcPct val="20000"/>
        </a:spcBef>
        <a:buClr>
          <a:srgbClr val="00776E"/>
        </a:buClr>
        <a:buFont typeface="Wingdings" charset="2"/>
        <a:buChar char="§"/>
        <a:defRPr sz="2000" b="0" i="0" kern="1200">
          <a:solidFill>
            <a:schemeClr val="tx2"/>
          </a:solidFill>
          <a:latin typeface="Gill Sans Std"/>
          <a:ea typeface="+mn-ea"/>
          <a:cs typeface="Gill Sans Std"/>
        </a:defRPr>
      </a:lvl2pPr>
      <a:lvl3pPr marL="623888" indent="-177800" algn="l" defTabSz="457200" rtl="0" eaLnBrk="1" latinLnBrk="0" hangingPunct="1">
        <a:spcBef>
          <a:spcPct val="20000"/>
        </a:spcBef>
        <a:buClr>
          <a:srgbClr val="00776E"/>
        </a:buClr>
        <a:buFont typeface="Wingdings" charset="2"/>
        <a:buChar char="§"/>
        <a:defRPr sz="2000" b="0" i="0" kern="1200">
          <a:solidFill>
            <a:schemeClr val="tx2"/>
          </a:solidFill>
          <a:latin typeface="Gill Sans Std"/>
          <a:ea typeface="+mn-ea"/>
          <a:cs typeface="Gill Sans Std"/>
        </a:defRPr>
      </a:lvl3pPr>
      <a:lvl4pPr marL="809625" indent="-185738" algn="l" defTabSz="457200" rtl="0" eaLnBrk="1" latinLnBrk="0" hangingPunct="1">
        <a:spcBef>
          <a:spcPct val="20000"/>
        </a:spcBef>
        <a:buClr>
          <a:srgbClr val="00776E"/>
        </a:buClr>
        <a:buFont typeface="Wingdings" charset="2"/>
        <a:buChar char="§"/>
        <a:defRPr sz="2000" b="0" i="0" kern="1200">
          <a:solidFill>
            <a:schemeClr val="tx2"/>
          </a:solidFill>
          <a:latin typeface="Gill Sans Std"/>
          <a:ea typeface="+mn-ea"/>
          <a:cs typeface="Gill Sans Std"/>
        </a:defRPr>
      </a:lvl4pPr>
      <a:lvl5pPr marL="987425" indent="-177800" algn="l" defTabSz="457200" rtl="0" eaLnBrk="1" latinLnBrk="0" hangingPunct="1">
        <a:spcBef>
          <a:spcPct val="20000"/>
        </a:spcBef>
        <a:buClr>
          <a:srgbClr val="00776E"/>
        </a:buClr>
        <a:buFont typeface="Wingdings" charset="2"/>
        <a:buChar char="§"/>
        <a:defRPr sz="2000" b="0" i="0" kern="1200">
          <a:solidFill>
            <a:schemeClr val="tx2"/>
          </a:solidFill>
          <a:latin typeface="Gill Sans Std"/>
          <a:ea typeface="+mn-ea"/>
          <a:cs typeface="Gill Sans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6/2/2014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57007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A1CADF">
            <a:alpha val="0"/>
          </a:srgb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fontAlgn="base">
              <a:spcBef>
                <a:spcPct val="0"/>
              </a:spcBef>
              <a:spcAft>
                <a:spcPct val="0"/>
              </a:spcAft>
              <a:defRPr/>
            </a:pPr>
            <a:endParaRPr lang="en-US">
              <a:solidFill>
                <a:srgbClr val="000000"/>
              </a:solidFill>
            </a:endParaRPr>
          </a:p>
        </p:txBody>
      </p:sp>
      <p:sp>
        <p:nvSpPr>
          <p:cNvPr id="1030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fontAlgn="base">
              <a:spcBef>
                <a:spcPct val="0"/>
              </a:spcBef>
              <a:spcAft>
                <a:spcPct val="0"/>
              </a:spcAft>
              <a:defRPr/>
            </a:pPr>
            <a:endParaRPr lang="en-US">
              <a:solidFill>
                <a:srgbClr val="000000"/>
              </a:solidFill>
            </a:endParaRPr>
          </a:p>
        </p:txBody>
      </p:sp>
      <p:sp>
        <p:nvSpPr>
          <p:cNvPr id="1030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fontAlgn="base">
              <a:spcBef>
                <a:spcPct val="0"/>
              </a:spcBef>
              <a:spcAft>
                <a:spcPct val="0"/>
              </a:spcAft>
              <a:defRPr/>
            </a:pPr>
            <a:fld id="{6DBAD487-91E9-40BF-A053-F083E8982E7B}"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3079" name="Text Box 7"/>
          <p:cNvSpPr txBox="1">
            <a:spLocks noChangeArrowheads="1"/>
          </p:cNvSpPr>
          <p:nvPr userDrawn="1"/>
        </p:nvSpPr>
        <p:spPr bwMode="auto">
          <a:xfrm>
            <a:off x="3581400" y="6400800"/>
            <a:ext cx="556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pPr>
            <a:r>
              <a:rPr lang="en-US" altLang="en-US" sz="800">
                <a:solidFill>
                  <a:srgbClr val="9C036B"/>
                </a:solidFill>
                <a:latin typeface="Verdana" pitchFamily="34" charset="0"/>
              </a:rPr>
              <a:t>NES Healthcare Polska • Wisniowy Business Park • Budynek E • Ilzecka 26 • 02-135 Warszawa</a:t>
            </a:r>
          </a:p>
          <a:p>
            <a:pPr algn="r" fontAlgn="base">
              <a:spcBef>
                <a:spcPct val="0"/>
              </a:spcBef>
              <a:spcAft>
                <a:spcPct val="0"/>
              </a:spcAft>
            </a:pPr>
            <a:r>
              <a:rPr lang="en-US" altLang="en-US" sz="800">
                <a:solidFill>
                  <a:srgbClr val="9C036B"/>
                </a:solidFill>
                <a:latin typeface="Verdana" pitchFamily="34" charset="0"/>
              </a:rPr>
              <a:t>+ 48 22 57 57 119, +48 22 57 57 197 • recruitment@neshealthcare.pl • www.neshealthcare.com</a:t>
            </a:r>
            <a:endParaRPr lang="en-US" altLang="en-US" sz="2400">
              <a:solidFill>
                <a:srgbClr val="000000"/>
              </a:solidFill>
              <a:latin typeface="Times" pitchFamily="18" charset="0"/>
            </a:endParaRPr>
          </a:p>
        </p:txBody>
      </p:sp>
      <p:pic>
        <p:nvPicPr>
          <p:cNvPr id="3080"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l="10797"/>
          <a:stretch>
            <a:fillRect/>
          </a:stretch>
        </p:blipFill>
        <p:spPr bwMode="auto">
          <a:xfrm>
            <a:off x="-30163" y="0"/>
            <a:ext cx="917416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37185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eaLnBrk="0" fontAlgn="base" hangingPunct="0">
        <a:spcBef>
          <a:spcPct val="0"/>
        </a:spcBef>
        <a:spcAft>
          <a:spcPct val="0"/>
        </a:spcAft>
        <a:defRPr sz="4400">
          <a:solidFill>
            <a:schemeClr val="tx2"/>
          </a:solidFill>
          <a:latin typeface="Times"/>
        </a:defRPr>
      </a:lvl6pPr>
      <a:lvl7pPr marL="914400" algn="ctr" rtl="0" eaLnBrk="0" fontAlgn="base" hangingPunct="0">
        <a:spcBef>
          <a:spcPct val="0"/>
        </a:spcBef>
        <a:spcAft>
          <a:spcPct val="0"/>
        </a:spcAft>
        <a:defRPr sz="4400">
          <a:solidFill>
            <a:schemeClr val="tx2"/>
          </a:solidFill>
          <a:latin typeface="Times"/>
        </a:defRPr>
      </a:lvl7pPr>
      <a:lvl8pPr marL="1371600" algn="ctr" rtl="0" eaLnBrk="0" fontAlgn="base" hangingPunct="0">
        <a:spcBef>
          <a:spcPct val="0"/>
        </a:spcBef>
        <a:spcAft>
          <a:spcPct val="0"/>
        </a:spcAft>
        <a:defRPr sz="4400">
          <a:solidFill>
            <a:schemeClr val="tx2"/>
          </a:solidFill>
          <a:latin typeface="Times"/>
        </a:defRPr>
      </a:lvl8pPr>
      <a:lvl9pPr marL="1828800" algn="ctr" rtl="0" eaLnBrk="0" fontAlgn="base" hangingPunct="0">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2286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smtClean="0"/>
            </a:lvl1pPr>
          </a:lstStyle>
          <a:p>
            <a:pPr eaLnBrk="0" fontAlgn="base" hangingPunct="0">
              <a:spcAft>
                <a:spcPct val="0"/>
              </a:spcAft>
              <a:defRPr/>
            </a:pPr>
            <a:endParaRPr lang="en-US" altLang="en-US">
              <a:solidFill>
                <a:srgbClr val="FFFF99"/>
              </a:solidFill>
              <a:latin typeface="Arial" charset="0"/>
            </a:endParaRPr>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smtClean="0"/>
            </a:lvl1pPr>
          </a:lstStyle>
          <a:p>
            <a:pPr eaLnBrk="0" fontAlgn="base" hangingPunct="0">
              <a:spcAft>
                <a:spcPct val="0"/>
              </a:spcAft>
              <a:defRPr/>
            </a:pPr>
            <a:endParaRPr lang="en-US" altLang="en-US">
              <a:solidFill>
                <a:srgbClr val="FFFF99"/>
              </a:solidFill>
              <a:latin typeface="Arial" charset="0"/>
            </a:endParaRPr>
          </a:p>
        </p:txBody>
      </p:sp>
      <p:sp>
        <p:nvSpPr>
          <p:cNvPr id="25606"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smtClean="0"/>
            </a:lvl1pPr>
          </a:lstStyle>
          <a:p>
            <a:pPr eaLnBrk="0" fontAlgn="base" hangingPunct="0">
              <a:spcAft>
                <a:spcPct val="0"/>
              </a:spcAft>
              <a:defRPr/>
            </a:pPr>
            <a:fld id="{A74214C7-C5B1-4EAD-A723-E365AEF8AFA0}" type="slidenum">
              <a:rPr lang="en-US" altLang="en-US">
                <a:solidFill>
                  <a:srgbClr val="FFFF99"/>
                </a:solidFill>
                <a:latin typeface="Arial" charset="0"/>
              </a:rPr>
              <a:pPr eaLnBrk="0" fontAlgn="base" hangingPunct="0">
                <a:spcAft>
                  <a:spcPct val="0"/>
                </a:spcAft>
                <a:defRPr/>
              </a:pPr>
              <a:t>‹#›</a:t>
            </a:fld>
            <a:endParaRPr lang="en-US" altLang="en-US">
              <a:solidFill>
                <a:srgbClr val="FFFF99"/>
              </a:solidFill>
              <a:latin typeface="Arial" charset="0"/>
            </a:endParaRPr>
          </a:p>
        </p:txBody>
      </p:sp>
      <p:sp>
        <p:nvSpPr>
          <p:cNvPr id="25607" name="Rectangle 7"/>
          <p:cNvSpPr>
            <a:spLocks noChangeArrowheads="1"/>
          </p:cNvSpPr>
          <p:nvPr/>
        </p:nvSpPr>
        <p:spPr bwMode="gray">
          <a:xfrm>
            <a:off x="0" y="1638300"/>
            <a:ext cx="3343275" cy="122238"/>
          </a:xfrm>
          <a:prstGeom prst="rect">
            <a:avLst/>
          </a:prstGeom>
          <a:solidFill>
            <a:schemeClr val="bg2">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endParaRPr lang="en-GB" altLang="en-US">
              <a:solidFill>
                <a:srgbClr val="FFFF99"/>
              </a:solidFill>
            </a:endParaRPr>
          </a:p>
        </p:txBody>
      </p:sp>
    </p:spTree>
    <p:extLst>
      <p:ext uri="{BB962C8B-B14F-4D97-AF65-F5344CB8AC3E}">
        <p14:creationId xmlns:p14="http://schemas.microsoft.com/office/powerpoint/2010/main" val="3665115725"/>
      </p:ext>
    </p:extLst>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25607"/>
                                        </p:tgtEl>
                                        <p:attrNameLst>
                                          <p:attrName>style.visibility</p:attrName>
                                        </p:attrNameLst>
                                      </p:cBhvr>
                                      <p:to>
                                        <p:strVal val="visible"/>
                                      </p:to>
                                    </p:set>
                                    <p:animEffect transition="in" filter="wipe(right)">
                                      <p:cBhvr>
                                        <p:cTn id="7"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hyperlink" Target="http://www.ielts.org/" TargetMode="Externa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emf"/><Relationship Id="rId2" Type="http://schemas.openxmlformats.org/officeDocument/2006/relationships/slideLayout" Target="../slideLayouts/slideLayout28.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8.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oleObject3.bin"/><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Revalidation and Independent Hospitals</a:t>
            </a:r>
            <a:endParaRPr lang="en-US" dirty="0"/>
          </a:p>
        </p:txBody>
      </p:sp>
      <p:sp>
        <p:nvSpPr>
          <p:cNvPr id="5" name="Subtitle 4"/>
          <p:cNvSpPr>
            <a:spLocks noGrp="1"/>
          </p:cNvSpPr>
          <p:nvPr>
            <p:ph type="subTitle" idx="1"/>
          </p:nvPr>
        </p:nvSpPr>
        <p:spPr/>
        <p:txBody>
          <a:bodyPr>
            <a:normAutofit fontScale="85000" lnSpcReduction="10000"/>
          </a:bodyPr>
          <a:lstStyle/>
          <a:p>
            <a:r>
              <a:rPr lang="en-US" b="1" dirty="0" smtClean="0">
                <a:solidFill>
                  <a:srgbClr val="002060"/>
                </a:solidFill>
              </a:rPr>
              <a:t>Professor Duncan Empey – RO for </a:t>
            </a:r>
            <a:r>
              <a:rPr lang="en-US" b="1" i="1" dirty="0" smtClean="0">
                <a:solidFill>
                  <a:srgbClr val="002060"/>
                </a:solidFill>
              </a:rPr>
              <a:t>BMI Healthcare</a:t>
            </a:r>
            <a:endParaRPr lang="en-US" b="1" i="1" dirty="0">
              <a:solidFill>
                <a:srgbClr val="002060"/>
              </a:solidFill>
            </a:endParaRPr>
          </a:p>
        </p:txBody>
      </p:sp>
    </p:spTree>
    <p:extLst>
      <p:ext uri="{BB962C8B-B14F-4D97-AF65-F5344CB8AC3E}">
        <p14:creationId xmlns:p14="http://schemas.microsoft.com/office/powerpoint/2010/main" val="3814554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2462" y="1066800"/>
            <a:ext cx="7772400" cy="2609850"/>
          </a:xfrm>
        </p:spPr>
        <p:txBody>
          <a:bodyPr>
            <a:normAutofit fontScale="90000"/>
          </a:bodyPr>
          <a:lstStyle/>
          <a:p>
            <a:r>
              <a:rPr lang="en-GB" dirty="0" smtClean="0"/>
              <a:t/>
            </a:r>
            <a:br>
              <a:rPr lang="en-GB" dirty="0" smtClean="0"/>
            </a:br>
            <a:r>
              <a:rPr lang="en-GB" dirty="0"/>
              <a:t>One size fits all </a:t>
            </a:r>
            <a:r>
              <a:rPr lang="en-GB" dirty="0" smtClean="0"/>
              <a:t>?</a:t>
            </a:r>
            <a:r>
              <a:rPr lang="en-GB" sz="3600" dirty="0" smtClean="0"/>
              <a:t/>
            </a:r>
            <a:br>
              <a:rPr lang="en-GB" sz="3600" dirty="0" smtClean="0"/>
            </a:br>
            <a:r>
              <a:rPr lang="en-GB" sz="2700" dirty="0"/>
              <a:t/>
            </a:r>
            <a:br>
              <a:rPr lang="en-GB" sz="2700" dirty="0"/>
            </a:br>
            <a:r>
              <a:rPr lang="en-GB" sz="3600" dirty="0" smtClean="0"/>
              <a:t>Conditions</a:t>
            </a:r>
            <a:br>
              <a:rPr lang="en-GB" sz="3600" dirty="0" smtClean="0"/>
            </a:br>
            <a:r>
              <a:rPr lang="en-GB" sz="2700" dirty="0" smtClean="0"/>
              <a:t/>
            </a:r>
            <a:br>
              <a:rPr lang="en-GB" sz="2700" dirty="0" smtClean="0"/>
            </a:br>
            <a:r>
              <a:rPr lang="en-GB" sz="3600" dirty="0" smtClean="0">
                <a:solidFill>
                  <a:srgbClr val="0070C0"/>
                </a:solidFill>
              </a:rPr>
              <a:t>Independent Doctors Federation</a:t>
            </a:r>
            <a:r>
              <a:rPr lang="en-GB" sz="3600" dirty="0" smtClean="0"/>
              <a:t/>
            </a:r>
            <a:br>
              <a:rPr lang="en-GB" sz="3600" dirty="0" smtClean="0"/>
            </a:br>
            <a:r>
              <a:rPr lang="en-GB" sz="2700" dirty="0">
                <a:solidFill>
                  <a:srgbClr val="0070C0"/>
                </a:solidFill>
              </a:rPr>
              <a:t>6</a:t>
            </a:r>
            <a:r>
              <a:rPr lang="en-GB" sz="2700" dirty="0" smtClean="0">
                <a:solidFill>
                  <a:srgbClr val="0070C0"/>
                </a:solidFill>
              </a:rPr>
              <a:t> doctors with sanctions</a:t>
            </a:r>
            <a:br>
              <a:rPr lang="en-GB" sz="2700" dirty="0" smtClean="0">
                <a:solidFill>
                  <a:srgbClr val="0070C0"/>
                </a:solidFill>
              </a:rPr>
            </a:br>
            <a:r>
              <a:rPr lang="en-GB" sz="2700" dirty="0" smtClean="0">
                <a:solidFill>
                  <a:srgbClr val="0070C0"/>
                </a:solidFill>
              </a:rPr>
              <a:t>16 doctors under investigation</a:t>
            </a:r>
            <a:r>
              <a:rPr lang="en-GB" sz="3600" dirty="0" smtClean="0">
                <a:solidFill>
                  <a:srgbClr val="0070C0"/>
                </a:solidFill>
              </a:rPr>
              <a:t/>
            </a:r>
            <a:br>
              <a:rPr lang="en-GB" sz="3600" dirty="0" smtClean="0">
                <a:solidFill>
                  <a:srgbClr val="0070C0"/>
                </a:solidFill>
              </a:rPr>
            </a:br>
            <a:r>
              <a:rPr lang="en-GB" sz="2700" dirty="0" smtClean="0">
                <a:solidFill>
                  <a:srgbClr val="0070C0"/>
                </a:solidFill>
              </a:rPr>
              <a:t/>
            </a:r>
            <a:br>
              <a:rPr lang="en-GB" sz="2700" dirty="0" smtClean="0">
                <a:solidFill>
                  <a:srgbClr val="0070C0"/>
                </a:solidFill>
              </a:rPr>
            </a:br>
            <a:r>
              <a:rPr lang="en-GB" sz="3600" dirty="0" smtClean="0">
                <a:solidFill>
                  <a:srgbClr val="00B050"/>
                </a:solidFill>
              </a:rPr>
              <a:t>DRC Locums </a:t>
            </a:r>
            <a:br>
              <a:rPr lang="en-GB" sz="3600" dirty="0" smtClean="0">
                <a:solidFill>
                  <a:srgbClr val="00B050"/>
                </a:solidFill>
              </a:rPr>
            </a:br>
            <a:r>
              <a:rPr lang="en-GB" sz="2700" dirty="0" smtClean="0">
                <a:solidFill>
                  <a:srgbClr val="00B050"/>
                </a:solidFill>
              </a:rPr>
              <a:t>12 </a:t>
            </a:r>
            <a:r>
              <a:rPr lang="en-GB" sz="2700" dirty="0">
                <a:solidFill>
                  <a:srgbClr val="00B050"/>
                </a:solidFill>
              </a:rPr>
              <a:t>doctors with conditions</a:t>
            </a:r>
            <a:br>
              <a:rPr lang="en-GB" sz="2700" dirty="0">
                <a:solidFill>
                  <a:srgbClr val="00B050"/>
                </a:solidFill>
              </a:rPr>
            </a:br>
            <a:r>
              <a:rPr lang="en-GB" sz="2700" dirty="0" smtClean="0">
                <a:solidFill>
                  <a:srgbClr val="00B050"/>
                </a:solidFill>
              </a:rPr>
              <a:t>7 </a:t>
            </a:r>
            <a:r>
              <a:rPr lang="en-GB" sz="2700" dirty="0">
                <a:solidFill>
                  <a:srgbClr val="00B050"/>
                </a:solidFill>
              </a:rPr>
              <a:t>doctors under investigation</a:t>
            </a:r>
          </a:p>
        </p:txBody>
      </p:sp>
      <p:sp>
        <p:nvSpPr>
          <p:cNvPr id="3" name="Subtitle 2"/>
          <p:cNvSpPr>
            <a:spLocks noGrp="1"/>
          </p:cNvSpPr>
          <p:nvPr>
            <p:ph type="subTitle" idx="1"/>
          </p:nvPr>
        </p:nvSpPr>
        <p:spPr>
          <a:xfrm>
            <a:off x="1524000" y="4876800"/>
            <a:ext cx="6400800" cy="609600"/>
          </a:xfrm>
        </p:spPr>
        <p:txBody>
          <a:bodyPr>
            <a:normAutofit/>
          </a:bodyPr>
          <a:lstStyle/>
          <a:p>
            <a:endParaRPr lang="en-GB" dirty="0"/>
          </a:p>
        </p:txBody>
      </p:sp>
      <p:pic>
        <p:nvPicPr>
          <p:cNvPr id="4" name="Picture 3" descr="DRC_Logo_NewStrap_CMYK-01.jpg"/>
          <p:cNvPicPr/>
          <p:nvPr/>
        </p:nvPicPr>
        <p:blipFill rotWithShape="1">
          <a:blip r:embed="rId2"/>
          <a:srcRect t="30833" r="68640" b="13334"/>
          <a:stretch/>
        </p:blipFill>
        <p:spPr bwMode="auto">
          <a:xfrm>
            <a:off x="2743200" y="5638799"/>
            <a:ext cx="3590925" cy="9429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2259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2462" y="475059"/>
            <a:ext cx="7772400" cy="5029200"/>
          </a:xfrm>
        </p:spPr>
        <p:txBody>
          <a:bodyPr>
            <a:normAutofit fontScale="90000"/>
          </a:bodyPr>
          <a:lstStyle/>
          <a:p>
            <a:r>
              <a:rPr lang="en-GB" dirty="0" smtClean="0"/>
              <a:t>One </a:t>
            </a:r>
            <a:r>
              <a:rPr lang="en-GB" dirty="0"/>
              <a:t>size fits all </a:t>
            </a:r>
            <a:r>
              <a:rPr lang="en-GB" dirty="0" smtClean="0"/>
              <a:t>?</a:t>
            </a:r>
            <a:r>
              <a:rPr lang="en-GB" sz="3600" dirty="0" smtClean="0"/>
              <a:t/>
            </a:r>
            <a:br>
              <a:rPr lang="en-GB" sz="3600" dirty="0" smtClean="0"/>
            </a:br>
            <a:r>
              <a:rPr lang="en-GB" sz="2400" dirty="0"/>
              <a:t/>
            </a:r>
            <a:br>
              <a:rPr lang="en-GB" sz="2400" dirty="0"/>
            </a:br>
            <a:r>
              <a:rPr lang="en-GB" sz="3600" dirty="0" smtClean="0"/>
              <a:t>So, is there a difference?</a:t>
            </a:r>
            <a:br>
              <a:rPr lang="en-GB" sz="3600" dirty="0" smtClean="0"/>
            </a:br>
            <a:r>
              <a:rPr lang="en-GB" sz="4000" dirty="0" smtClean="0"/>
              <a:t/>
            </a:r>
            <a:br>
              <a:rPr lang="en-GB" sz="4000" dirty="0" smtClean="0"/>
            </a:br>
            <a:r>
              <a:rPr lang="en-GB" sz="3600" dirty="0"/>
              <a:t/>
            </a:r>
            <a:br>
              <a:rPr lang="en-GB" sz="3600" dirty="0"/>
            </a:br>
            <a:r>
              <a:rPr lang="en-GB" sz="3600" dirty="0" smtClean="0"/>
              <a:t/>
            </a:r>
            <a:br>
              <a:rPr lang="en-GB" sz="3600" dirty="0" smtClean="0"/>
            </a:br>
            <a:r>
              <a:rPr lang="en-GB" sz="3600" dirty="0"/>
              <a:t/>
            </a:r>
            <a:br>
              <a:rPr lang="en-GB" sz="3600" dirty="0"/>
            </a:br>
            <a:r>
              <a:rPr lang="en-GB" sz="3600" dirty="0"/>
              <a:t/>
            </a:r>
            <a:br>
              <a:rPr lang="en-GB" sz="3600" dirty="0"/>
            </a:br>
            <a:r>
              <a:rPr lang="en-GB" sz="3600" dirty="0" smtClean="0"/>
              <a:t>Your questions, please.</a:t>
            </a:r>
            <a:br>
              <a:rPr lang="en-GB" sz="3600" dirty="0" smtClean="0"/>
            </a:br>
            <a:r>
              <a:rPr lang="en-GB" sz="2700" dirty="0" smtClean="0"/>
              <a:t/>
            </a:r>
            <a:br>
              <a:rPr lang="en-GB" sz="2700" dirty="0" smtClean="0"/>
            </a:br>
            <a:endParaRPr lang="en-GB" sz="2700" dirty="0"/>
          </a:p>
        </p:txBody>
      </p:sp>
      <p:sp>
        <p:nvSpPr>
          <p:cNvPr id="3" name="Subtitle 2"/>
          <p:cNvSpPr>
            <a:spLocks noGrp="1"/>
          </p:cNvSpPr>
          <p:nvPr>
            <p:ph type="subTitle" idx="1"/>
          </p:nvPr>
        </p:nvSpPr>
        <p:spPr>
          <a:xfrm>
            <a:off x="1524000" y="4876800"/>
            <a:ext cx="6400800" cy="609600"/>
          </a:xfrm>
        </p:spPr>
        <p:txBody>
          <a:bodyPr>
            <a:normAutofit/>
          </a:bodyPr>
          <a:lstStyle/>
          <a:p>
            <a:endParaRPr lang="en-GB" dirty="0"/>
          </a:p>
        </p:txBody>
      </p:sp>
      <p:pic>
        <p:nvPicPr>
          <p:cNvPr id="4" name="Picture 3" descr="DRC_Logo_NewStrap_CMYK-01.jpg"/>
          <p:cNvPicPr/>
          <p:nvPr/>
        </p:nvPicPr>
        <p:blipFill rotWithShape="1">
          <a:blip r:embed="rId2"/>
          <a:srcRect t="30833" r="68640" b="13334"/>
          <a:stretch/>
        </p:blipFill>
        <p:spPr bwMode="auto">
          <a:xfrm>
            <a:off x="2743200" y="5638799"/>
            <a:ext cx="3590925" cy="942975"/>
          </a:xfrm>
          <a:prstGeom prst="rect">
            <a:avLst/>
          </a:prstGeom>
          <a:noFill/>
          <a:ln>
            <a:noFill/>
          </a:ln>
          <a:extLst>
            <a:ext uri="{53640926-AAD7-44D8-BBD7-CCE9431645EC}">
              <a14:shadowObscured xmlns:a14="http://schemas.microsoft.com/office/drawing/2010/main"/>
            </a:ext>
          </a:extLst>
        </p:spPr>
      </p:pic>
      <p:pic>
        <p:nvPicPr>
          <p:cNvPr id="6" name="Picture 2" descr="C:\Users\Stuart\Pictures\Why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7490" y="2057400"/>
            <a:ext cx="2743200" cy="1864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722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5"/>
          <p:cNvGrpSpPr>
            <a:grpSpLocks/>
          </p:cNvGrpSpPr>
          <p:nvPr/>
        </p:nvGrpSpPr>
        <p:grpSpPr bwMode="auto">
          <a:xfrm>
            <a:off x="-228600" y="-38100"/>
            <a:ext cx="9372600" cy="6927850"/>
            <a:chOff x="-228600" y="-38100"/>
            <a:chExt cx="9372600" cy="6927272"/>
          </a:xfrm>
        </p:grpSpPr>
        <p:pic>
          <p:nvPicPr>
            <p:cNvPr id="4103" name="Picture 7" descr="Presentation Slide Background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
              <a:ext cx="9372600" cy="68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6200000">
              <a:off x="6077037" y="-1009737"/>
              <a:ext cx="2095325" cy="4038600"/>
            </a:xfrm>
            <a:prstGeom prst="triangle">
              <a:avLst>
                <a:gd name="adj"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4105" name="Picture 9" descr="New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52400"/>
              <a:ext cx="195469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62000" y="533400"/>
            <a:ext cx="5105400" cy="1143000"/>
          </a:xfrm>
          <a:prstGeom prst="rect">
            <a:avLst/>
          </a:prstGeom>
        </p:spPr>
        <p:txBody>
          <a:bodyPr/>
          <a:lstStyle/>
          <a:p>
            <a:pPr fontAlgn="base">
              <a:spcBef>
                <a:spcPct val="0"/>
              </a:spcBef>
              <a:spcAft>
                <a:spcPct val="0"/>
              </a:spcAft>
              <a:defRPr/>
            </a:pPr>
            <a:endParaRPr lang="en-GB" sz="4400" b="1" kern="0" dirty="0">
              <a:solidFill>
                <a:srgbClr val="003399"/>
              </a:solidFill>
              <a:effectLst>
                <a:outerShdw blurRad="38100" dist="38100" dir="2700000" algn="tl">
                  <a:srgbClr val="000000">
                    <a:alpha val="43137"/>
                  </a:srgbClr>
                </a:outerShdw>
              </a:effectLst>
              <a:latin typeface="Calibri" pitchFamily="34" charset="0"/>
              <a:ea typeface="+mj-ea"/>
              <a:cs typeface="+mj-cs"/>
            </a:endParaRPr>
          </a:p>
        </p:txBody>
      </p:sp>
      <p:sp>
        <p:nvSpPr>
          <p:cNvPr id="4100" name="TextBox 7"/>
          <p:cNvSpPr txBox="1">
            <a:spLocks noChangeArrowheads="1"/>
          </p:cNvSpPr>
          <p:nvPr/>
        </p:nvSpPr>
        <p:spPr bwMode="auto">
          <a:xfrm>
            <a:off x="914400" y="1981200"/>
            <a:ext cx="655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endParaRPr lang="en-GB" altLang="en-US" sz="1800">
              <a:solidFill>
                <a:srgbClr val="000000"/>
              </a:solidFill>
              <a:latin typeface="Arial" charset="0"/>
            </a:endParaRPr>
          </a:p>
          <a:p>
            <a:pPr eaLnBrk="1" fontAlgn="base" hangingPunct="1">
              <a:spcBef>
                <a:spcPct val="0"/>
              </a:spcBef>
              <a:spcAft>
                <a:spcPct val="0"/>
              </a:spcAft>
              <a:buFontTx/>
              <a:buNone/>
            </a:pPr>
            <a:endParaRPr lang="en-GB" altLang="en-US" sz="1800">
              <a:solidFill>
                <a:srgbClr val="000000"/>
              </a:solidFill>
              <a:latin typeface="Arial" charset="0"/>
            </a:endParaRPr>
          </a:p>
        </p:txBody>
      </p:sp>
      <p:sp>
        <p:nvSpPr>
          <p:cNvPr id="8" name="Rectangle 7"/>
          <p:cNvSpPr/>
          <p:nvPr/>
        </p:nvSpPr>
        <p:spPr>
          <a:xfrm>
            <a:off x="685800" y="2133600"/>
            <a:ext cx="8077200" cy="2308324"/>
          </a:xfrm>
          <a:prstGeom prst="rect">
            <a:avLst/>
          </a:prstGeom>
        </p:spPr>
        <p:txBody>
          <a:bodyPr>
            <a:spAutoFit/>
          </a:bodyPr>
          <a:lstStyle/>
          <a:p>
            <a:pPr algn="ctr" fontAlgn="base">
              <a:spcBef>
                <a:spcPct val="0"/>
              </a:spcBef>
              <a:spcAft>
                <a:spcPct val="0"/>
              </a:spcAft>
              <a:defRPr/>
            </a:pPr>
            <a:r>
              <a:rPr lang="en-GB" sz="6000" b="1" kern="0" dirty="0">
                <a:solidFill>
                  <a:srgbClr val="003399"/>
                </a:solidFill>
                <a:effectLst>
                  <a:outerShdw blurRad="38100" dist="38100" dir="2700000" algn="tl">
                    <a:srgbClr val="000000">
                      <a:alpha val="43137"/>
                    </a:srgbClr>
                  </a:outerShdw>
                </a:effectLst>
                <a:latin typeface="Calibri" pitchFamily="34" charset="0"/>
              </a:rPr>
              <a:t>One size IELTS/sharing knowledge fits all?</a:t>
            </a:r>
          </a:p>
          <a:p>
            <a:pPr algn="ctr" fontAlgn="base">
              <a:spcBef>
                <a:spcPct val="0"/>
              </a:spcBef>
              <a:spcAft>
                <a:spcPct val="0"/>
              </a:spcAft>
              <a:defRPr/>
            </a:pPr>
            <a:r>
              <a:rPr lang="en-GB" sz="2400" dirty="0" smtClean="0">
                <a:solidFill>
                  <a:srgbClr val="000000"/>
                </a:solidFill>
                <a:latin typeface="Arial" charset="0"/>
              </a:rPr>
              <a:t>Dr Stephen </a:t>
            </a:r>
            <a:r>
              <a:rPr lang="en-GB" sz="2400" dirty="0" err="1" smtClean="0">
                <a:solidFill>
                  <a:srgbClr val="000000"/>
                </a:solidFill>
                <a:latin typeface="Arial" charset="0"/>
              </a:rPr>
              <a:t>Drotske</a:t>
            </a:r>
            <a:r>
              <a:rPr lang="en-GB" sz="2400" dirty="0" smtClean="0">
                <a:solidFill>
                  <a:srgbClr val="000000"/>
                </a:solidFill>
                <a:latin typeface="Arial" charset="0"/>
              </a:rPr>
              <a:t>, Medical Director</a:t>
            </a:r>
            <a:endParaRPr lang="en-GB" sz="2400" dirty="0">
              <a:solidFill>
                <a:srgbClr val="000000"/>
              </a:solidFill>
              <a:latin typeface="Arial" charset="0"/>
            </a:endParaRPr>
          </a:p>
        </p:txBody>
      </p:sp>
      <p:sp>
        <p:nvSpPr>
          <p:cNvPr id="10" name="Slide Number Placeholder 9"/>
          <p:cNvSpPr>
            <a:spLocks noGrp="1"/>
          </p:cNvSpPr>
          <p:nvPr>
            <p:ph type="sldNum" sz="quarter" idx="12"/>
          </p:nvPr>
        </p:nvSpPr>
        <p:spPr/>
        <p:txBody>
          <a:bodyPr/>
          <a:lstStyle/>
          <a:p>
            <a:pPr>
              <a:defRPr/>
            </a:pPr>
            <a:fld id="{F2042AB0-1C91-49A8-9BD9-D2B6D7844BB2}"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2758699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5"/>
          <p:cNvGrpSpPr>
            <a:grpSpLocks/>
          </p:cNvGrpSpPr>
          <p:nvPr/>
        </p:nvGrpSpPr>
        <p:grpSpPr bwMode="auto">
          <a:xfrm>
            <a:off x="-228600" y="-69850"/>
            <a:ext cx="9372600" cy="6927850"/>
            <a:chOff x="-228600" y="-38100"/>
            <a:chExt cx="9372600" cy="6927272"/>
          </a:xfrm>
        </p:grpSpPr>
        <p:pic>
          <p:nvPicPr>
            <p:cNvPr id="5127" name="Picture 7" descr="Presentation Slide Background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
              <a:ext cx="9372600" cy="68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6200000">
              <a:off x="6077037" y="-1009737"/>
              <a:ext cx="2095325" cy="4038600"/>
            </a:xfrm>
            <a:prstGeom prst="triangle">
              <a:avLst>
                <a:gd name="adj"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5129" name="Picture 9" descr="New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52400"/>
              <a:ext cx="195469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62000" y="533400"/>
            <a:ext cx="5105400" cy="1143000"/>
          </a:xfrm>
          <a:prstGeom prst="rect">
            <a:avLst/>
          </a:prstGeom>
        </p:spPr>
        <p:txBody>
          <a:bodyPr/>
          <a:lstStyle/>
          <a:p>
            <a:pPr fontAlgn="base">
              <a:spcBef>
                <a:spcPct val="0"/>
              </a:spcBef>
              <a:spcAft>
                <a:spcPct val="0"/>
              </a:spcAft>
              <a:defRPr/>
            </a:pPr>
            <a:endParaRPr lang="en-GB" sz="4400" b="1" kern="0" dirty="0">
              <a:solidFill>
                <a:srgbClr val="003399"/>
              </a:solidFill>
              <a:effectLst>
                <a:outerShdw blurRad="38100" dist="38100" dir="2700000" algn="tl">
                  <a:srgbClr val="000000">
                    <a:alpha val="43137"/>
                  </a:srgbClr>
                </a:outerShdw>
              </a:effectLst>
              <a:latin typeface="Calibri" pitchFamily="34" charset="0"/>
              <a:ea typeface="+mj-ea"/>
              <a:cs typeface="+mj-cs"/>
            </a:endParaRPr>
          </a:p>
        </p:txBody>
      </p:sp>
      <p:sp>
        <p:nvSpPr>
          <p:cNvPr id="5124" name="TextBox 7"/>
          <p:cNvSpPr txBox="1">
            <a:spLocks noChangeArrowheads="1"/>
          </p:cNvSpPr>
          <p:nvPr/>
        </p:nvSpPr>
        <p:spPr bwMode="auto">
          <a:xfrm>
            <a:off x="914400" y="1981200"/>
            <a:ext cx="655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endParaRPr lang="en-GB" altLang="en-US" sz="1800">
              <a:solidFill>
                <a:srgbClr val="000000"/>
              </a:solidFill>
              <a:latin typeface="Arial" charset="0"/>
            </a:endParaRPr>
          </a:p>
          <a:p>
            <a:pPr eaLnBrk="1" fontAlgn="base" hangingPunct="1">
              <a:spcBef>
                <a:spcPct val="0"/>
              </a:spcBef>
              <a:spcAft>
                <a:spcPct val="0"/>
              </a:spcAft>
              <a:buFontTx/>
              <a:buNone/>
            </a:pPr>
            <a:endParaRPr lang="en-GB" altLang="en-US" sz="1800">
              <a:solidFill>
                <a:srgbClr val="000000"/>
              </a:solidFill>
              <a:latin typeface="Arial" charset="0"/>
            </a:endParaRPr>
          </a:p>
        </p:txBody>
      </p:sp>
      <p:sp>
        <p:nvSpPr>
          <p:cNvPr id="5125" name="Rectangle 1"/>
          <p:cNvSpPr>
            <a:spLocks noChangeArrowheads="1"/>
          </p:cNvSpPr>
          <p:nvPr/>
        </p:nvSpPr>
        <p:spPr bwMode="auto">
          <a:xfrm>
            <a:off x="0" y="914400"/>
            <a:ext cx="8991600" cy="5791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tIns="304704" bIns="0" anchor="ctr">
            <a:spAutoFit/>
          </a:bodyPr>
          <a:lstStyle>
            <a:lvl1pPr indent="152400"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fontAlgn="base">
              <a:spcBef>
                <a:spcPct val="0"/>
              </a:spcBef>
              <a:spcAft>
                <a:spcPct val="0"/>
              </a:spcAft>
              <a:buFontTx/>
              <a:buNone/>
            </a:pPr>
            <a:r>
              <a:rPr lang="en-US" altLang="en-US" sz="1800" b="1">
                <a:solidFill>
                  <a:srgbClr val="365F91"/>
                </a:solidFill>
                <a:latin typeface="Arial" charset="0"/>
                <a:ea typeface="Times New Roman" pitchFamily="18" charset="0"/>
                <a:cs typeface="Arial" charset="0"/>
              </a:rPr>
              <a:t>The Medical Profession (Responsible Officers) (Amendment) Regulations 2013</a:t>
            </a:r>
            <a:endParaRPr lang="en-GB" altLang="en-US" sz="1800" b="1">
              <a:solidFill>
                <a:srgbClr val="365F91"/>
              </a:solidFill>
              <a:latin typeface="Cambria" pitchFamily="18" charset="0"/>
              <a:ea typeface="Times New Roman" pitchFamily="18" charset="0"/>
              <a:cs typeface="Arial" charset="0"/>
            </a:endParaRPr>
          </a:p>
          <a:p>
            <a:pPr fontAlgn="base">
              <a:spcBef>
                <a:spcPct val="0"/>
              </a:spcBef>
              <a:spcAft>
                <a:spcPct val="0"/>
              </a:spcAft>
              <a:buFontTx/>
              <a:buNone/>
            </a:pPr>
            <a:r>
              <a:rPr lang="en-GB" altLang="en-US" sz="1800" b="1">
                <a:solidFill>
                  <a:srgbClr val="000000"/>
                </a:solidFill>
                <a:latin typeface="Times New Roman" pitchFamily="18" charset="0"/>
                <a:ea typeface="Calibri" pitchFamily="34" charset="0"/>
                <a:cs typeface="Times New Roman" pitchFamily="18" charset="0"/>
              </a:rPr>
              <a:t>PART 3 </a:t>
            </a:r>
            <a:endParaRPr lang="en-GB" altLang="en-US" sz="1800" b="1">
              <a:solidFill>
                <a:srgbClr val="000000"/>
              </a:solidFill>
              <a:latin typeface="Arial" charset="0"/>
              <a:ea typeface="Calibri" pitchFamily="34" charset="0"/>
              <a:cs typeface="Times New Roman" pitchFamily="18" charset="0"/>
            </a:endParaRPr>
          </a:p>
          <a:p>
            <a:pPr fontAlgn="base">
              <a:spcBef>
                <a:spcPct val="0"/>
              </a:spcBef>
              <a:spcAft>
                <a:spcPct val="0"/>
              </a:spcAft>
              <a:buFontTx/>
              <a:buNone/>
            </a:pPr>
            <a:r>
              <a:rPr lang="en-GB" altLang="en-US" sz="1800" b="1">
                <a:solidFill>
                  <a:srgbClr val="000000"/>
                </a:solidFill>
                <a:latin typeface="Times New Roman" pitchFamily="18" charset="0"/>
                <a:ea typeface="Calibri" pitchFamily="34" charset="0"/>
                <a:cs typeface="Calibri" pitchFamily="34" charset="0"/>
              </a:rPr>
              <a:t>Additional Responsibilities of Responsible Officers: England </a:t>
            </a:r>
            <a:endParaRPr lang="en-GB" altLang="en-US" sz="1800" b="1">
              <a:solidFill>
                <a:srgbClr val="000000"/>
              </a:solidFill>
              <a:latin typeface="Arial" charset="0"/>
            </a:endParaRPr>
          </a:p>
          <a:p>
            <a:pPr fontAlgn="base">
              <a:spcBef>
                <a:spcPct val="0"/>
              </a:spcBef>
              <a:spcAft>
                <a:spcPct val="0"/>
              </a:spcAft>
              <a:buFontTx/>
              <a:buNone/>
            </a:pPr>
            <a:r>
              <a:rPr lang="en-GB" altLang="en-US" sz="1800" b="1">
                <a:solidFill>
                  <a:srgbClr val="000000"/>
                </a:solidFill>
                <a:latin typeface="Times New Roman" pitchFamily="18" charset="0"/>
                <a:ea typeface="Calibri" pitchFamily="34" charset="0"/>
                <a:cs typeface="Calibri" pitchFamily="34" charset="0"/>
              </a:rPr>
              <a:t>Additional responsibilities of responsible officers: prescribed connection under regulation 10 </a:t>
            </a:r>
            <a:endParaRPr lang="en-GB" altLang="en-US" sz="1800" b="1">
              <a:solidFill>
                <a:srgbClr val="000000"/>
              </a:solidFill>
              <a:latin typeface="Arial" charset="0"/>
            </a:endParaRPr>
          </a:p>
          <a:p>
            <a:pPr fontAlgn="base">
              <a:spcBef>
                <a:spcPct val="0"/>
              </a:spcBef>
              <a:spcAft>
                <a:spcPct val="0"/>
              </a:spcAft>
              <a:buFontTx/>
              <a:buNone/>
            </a:pPr>
            <a:r>
              <a:rPr lang="en-GB" altLang="en-US" sz="1800" b="1">
                <a:solidFill>
                  <a:srgbClr val="000000"/>
                </a:solidFill>
                <a:latin typeface="Times New Roman" pitchFamily="18" charset="0"/>
                <a:ea typeface="Calibri" pitchFamily="34" charset="0"/>
                <a:cs typeface="Calibri" pitchFamily="34" charset="0"/>
              </a:rPr>
              <a:t>16.</a:t>
            </a:r>
            <a:r>
              <a:rPr lang="en-GB" altLang="en-US" sz="1800" b="1">
                <a:solidFill>
                  <a:srgbClr val="000000"/>
                </a:solidFill>
                <a:latin typeface="Arial" charset="0"/>
                <a:ea typeface="Calibri" pitchFamily="34" charset="0"/>
                <a:cs typeface="Calibri" pitchFamily="34" charset="0"/>
              </a:rPr>
              <a:t>—</a:t>
            </a:r>
            <a:r>
              <a:rPr lang="en-GB" altLang="en-US" sz="1800" b="1">
                <a:solidFill>
                  <a:srgbClr val="000000"/>
                </a:solidFill>
                <a:latin typeface="Times New Roman" pitchFamily="18" charset="0"/>
                <a:ea typeface="Calibri" pitchFamily="34" charset="0"/>
                <a:cs typeface="Calibri" pitchFamily="34" charset="0"/>
              </a:rPr>
              <a:t>(1) Where a responsible officer has responsibilities under regulation 11 in respect of a medical practitioner who has a prescribed connection with a designated body in accordance with regulation 10, the responsible officer has the following additional responsibilities to the extent that the medical practitioner concerned is practising in England. (2) In relation to the entry by the designated body into contracts of employment or for the provision of services with medical practitioners, the responsible officers must</a:t>
            </a:r>
            <a:r>
              <a:rPr lang="en-GB" altLang="en-US" sz="1800" b="1">
                <a:solidFill>
                  <a:srgbClr val="000000"/>
                </a:solidFill>
                <a:latin typeface="Arial" charset="0"/>
                <a:ea typeface="Calibri" pitchFamily="34" charset="0"/>
                <a:cs typeface="Calibri" pitchFamily="34" charset="0"/>
              </a:rPr>
              <a:t>—</a:t>
            </a:r>
            <a:r>
              <a:rPr lang="en-GB" altLang="en-US" sz="1800" b="1">
                <a:solidFill>
                  <a:srgbClr val="000000"/>
                </a:solidFill>
                <a:latin typeface="Times New Roman" pitchFamily="18" charset="0"/>
                <a:ea typeface="Calibri" pitchFamily="34" charset="0"/>
                <a:cs typeface="Calibri" pitchFamily="34" charset="0"/>
              </a:rPr>
              <a:t> (a) ensure that medical practitioners have qualifications and experience appropriate to the work to be performed; </a:t>
            </a:r>
            <a:endParaRPr lang="en-GB" altLang="en-US" sz="1800" b="1">
              <a:solidFill>
                <a:srgbClr val="000000"/>
              </a:solidFill>
              <a:latin typeface="Arial" charset="0"/>
            </a:endParaRPr>
          </a:p>
          <a:p>
            <a:pPr fontAlgn="base">
              <a:spcBef>
                <a:spcPct val="0"/>
              </a:spcBef>
              <a:spcAft>
                <a:spcPct val="0"/>
              </a:spcAft>
              <a:buFontTx/>
              <a:buNone/>
            </a:pPr>
            <a:r>
              <a:rPr lang="en-GB" altLang="en-US" sz="1800" b="1">
                <a:solidFill>
                  <a:srgbClr val="000000"/>
                </a:solidFill>
                <a:latin typeface="Times New Roman" pitchFamily="18" charset="0"/>
                <a:ea typeface="Calibri" pitchFamily="34" charset="0"/>
                <a:cs typeface="Calibri" pitchFamily="34" charset="0"/>
              </a:rPr>
              <a:t>(aa) </a:t>
            </a:r>
            <a:r>
              <a:rPr lang="en-GB" altLang="en-US" sz="1800" b="1" u="sng">
                <a:solidFill>
                  <a:srgbClr val="000000"/>
                </a:solidFill>
                <a:latin typeface="Times New Roman" pitchFamily="18" charset="0"/>
                <a:ea typeface="Calibri" pitchFamily="34" charset="0"/>
                <a:cs typeface="Calibri" pitchFamily="34" charset="0"/>
              </a:rPr>
              <a:t>ensure that medical practitioners have sufficient knowledge of English language necessary for the work to be performed in a safe and competent manner; </a:t>
            </a:r>
            <a:endParaRPr lang="en-GB" altLang="en-US" sz="1800" b="1" u="sng">
              <a:solidFill>
                <a:srgbClr val="000000"/>
              </a:solidFill>
              <a:latin typeface="Arial" charset="0"/>
            </a:endParaRPr>
          </a:p>
          <a:p>
            <a:pPr fontAlgn="base">
              <a:spcBef>
                <a:spcPct val="0"/>
              </a:spcBef>
              <a:spcAft>
                <a:spcPct val="0"/>
              </a:spcAft>
              <a:buFontTx/>
              <a:buNone/>
            </a:pPr>
            <a:r>
              <a:rPr lang="en-GB" altLang="en-US" sz="1800" b="1">
                <a:solidFill>
                  <a:srgbClr val="000000"/>
                </a:solidFill>
                <a:latin typeface="Times New Roman" pitchFamily="18" charset="0"/>
                <a:ea typeface="Calibri" pitchFamily="34" charset="0"/>
                <a:cs typeface="Calibri" pitchFamily="34" charset="0"/>
              </a:rPr>
              <a:t>(b) ensure that the appropriate references are obtained and checked; </a:t>
            </a:r>
            <a:endParaRPr lang="en-GB" altLang="en-US" sz="1800" b="1">
              <a:solidFill>
                <a:srgbClr val="000000"/>
              </a:solidFill>
              <a:latin typeface="Arial" charset="0"/>
            </a:endParaRPr>
          </a:p>
          <a:p>
            <a:pPr fontAlgn="base">
              <a:spcBef>
                <a:spcPct val="0"/>
              </a:spcBef>
              <a:spcAft>
                <a:spcPct val="0"/>
              </a:spcAft>
              <a:buFontTx/>
              <a:buNone/>
            </a:pPr>
            <a:r>
              <a:rPr lang="en-GB" altLang="en-US" sz="1800" b="1">
                <a:solidFill>
                  <a:srgbClr val="000000"/>
                </a:solidFill>
                <a:latin typeface="Times New Roman" pitchFamily="18" charset="0"/>
                <a:ea typeface="Calibri" pitchFamily="34" charset="0"/>
                <a:cs typeface="Calibri" pitchFamily="34" charset="0"/>
              </a:rPr>
              <a:t>(c) take any steps necessary to verify the identity of medical practitioners; </a:t>
            </a:r>
            <a:endParaRPr lang="en-GB" altLang="en-US" sz="1800" b="1">
              <a:solidFill>
                <a:srgbClr val="000000"/>
              </a:solidFill>
              <a:latin typeface="Arial" charset="0"/>
            </a:endParaRPr>
          </a:p>
          <a:p>
            <a:pPr fontAlgn="base">
              <a:spcBef>
                <a:spcPct val="0"/>
              </a:spcBef>
              <a:spcAft>
                <a:spcPct val="0"/>
              </a:spcAft>
              <a:buFontTx/>
              <a:buNone/>
            </a:pPr>
            <a:r>
              <a:rPr lang="en-GB" altLang="en-US" sz="1800" b="1">
                <a:solidFill>
                  <a:srgbClr val="000000"/>
                </a:solidFill>
                <a:latin typeface="Times New Roman" pitchFamily="18" charset="0"/>
                <a:ea typeface="Calibri" pitchFamily="34" charset="0"/>
                <a:cs typeface="Calibri" pitchFamily="34" charset="0"/>
              </a:rPr>
              <a:t>(d) where the designated body is the NHS Commissioning Board, manage admission to the performers list in accordance with the National Health Service (Performers Lists) Regulations 2013; </a:t>
            </a:r>
            <a:endParaRPr lang="en-GB" altLang="en-US" sz="1800" b="1">
              <a:solidFill>
                <a:srgbClr val="000000"/>
              </a:solidFill>
              <a:latin typeface="Arial" charset="0"/>
            </a:endParaRPr>
          </a:p>
        </p:txBody>
      </p:sp>
      <p:sp>
        <p:nvSpPr>
          <p:cNvPr id="10" name="Slide Number Placeholder 9"/>
          <p:cNvSpPr>
            <a:spLocks noGrp="1"/>
          </p:cNvSpPr>
          <p:nvPr>
            <p:ph type="sldNum" sz="quarter" idx="12"/>
          </p:nvPr>
        </p:nvSpPr>
        <p:spPr/>
        <p:txBody>
          <a:bodyPr/>
          <a:lstStyle/>
          <a:p>
            <a:pPr>
              <a:defRPr/>
            </a:pPr>
            <a:fld id="{FD232C15-2BC4-4887-A619-D7F48DDD0A25}"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3371978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5"/>
          <p:cNvGrpSpPr>
            <a:grpSpLocks/>
          </p:cNvGrpSpPr>
          <p:nvPr/>
        </p:nvGrpSpPr>
        <p:grpSpPr bwMode="auto">
          <a:xfrm>
            <a:off x="-228600" y="-38100"/>
            <a:ext cx="9372600" cy="6927850"/>
            <a:chOff x="-228600" y="-38100"/>
            <a:chExt cx="9372600" cy="6927272"/>
          </a:xfrm>
        </p:grpSpPr>
        <p:pic>
          <p:nvPicPr>
            <p:cNvPr id="6154" name="Picture 7" descr="Presentation Slide Background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
              <a:ext cx="9372600" cy="68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6200000">
              <a:off x="6077037" y="-1009737"/>
              <a:ext cx="2095325" cy="4038600"/>
            </a:xfrm>
            <a:prstGeom prst="triangle">
              <a:avLst>
                <a:gd name="adj"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6156" name="Picture 9" descr="New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52400"/>
              <a:ext cx="195469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62000" y="533400"/>
            <a:ext cx="5105400" cy="1143000"/>
          </a:xfrm>
          <a:prstGeom prst="rect">
            <a:avLst/>
          </a:prstGeom>
        </p:spPr>
        <p:txBody>
          <a:bodyPr/>
          <a:lstStyle/>
          <a:p>
            <a:pPr fontAlgn="base">
              <a:spcBef>
                <a:spcPct val="0"/>
              </a:spcBef>
              <a:spcAft>
                <a:spcPct val="0"/>
              </a:spcAft>
              <a:defRPr/>
            </a:pPr>
            <a:endParaRPr lang="en-GB" sz="4400" b="1" kern="0" dirty="0">
              <a:solidFill>
                <a:srgbClr val="003399"/>
              </a:solidFill>
              <a:effectLst>
                <a:outerShdw blurRad="38100" dist="38100" dir="2700000" algn="tl">
                  <a:srgbClr val="000000">
                    <a:alpha val="43137"/>
                  </a:srgbClr>
                </a:outerShdw>
              </a:effectLst>
              <a:latin typeface="Calibri" pitchFamily="34" charset="0"/>
              <a:ea typeface="+mj-ea"/>
              <a:cs typeface="+mj-cs"/>
            </a:endParaRPr>
          </a:p>
        </p:txBody>
      </p:sp>
      <p:sp>
        <p:nvSpPr>
          <p:cNvPr id="9220" name="TextBox 7"/>
          <p:cNvSpPr txBox="1">
            <a:spLocks noChangeArrowheads="1"/>
          </p:cNvSpPr>
          <p:nvPr/>
        </p:nvSpPr>
        <p:spPr bwMode="auto">
          <a:xfrm>
            <a:off x="0" y="0"/>
            <a:ext cx="6553200" cy="1600200"/>
          </a:xfrm>
          <a:prstGeom prst="rect">
            <a:avLst/>
          </a:prstGeom>
          <a:noFill/>
          <a:ln w="9525">
            <a:noFill/>
            <a:miter lim="800000"/>
            <a:headEnd/>
            <a:tailEnd/>
          </a:ln>
        </p:spPr>
        <p:txBody>
          <a:bodyPr>
            <a:spAutoFit/>
          </a:bodyPr>
          <a:lstStyle/>
          <a:p>
            <a:pPr fontAlgn="base">
              <a:spcBef>
                <a:spcPct val="0"/>
              </a:spcBef>
              <a:spcAft>
                <a:spcPct val="0"/>
              </a:spcAft>
              <a:defRPr/>
            </a:pPr>
            <a:endParaRPr lang="en-GB" dirty="0">
              <a:solidFill>
                <a:srgbClr val="000000"/>
              </a:solidFill>
              <a:latin typeface="Arial" charset="0"/>
            </a:endParaRPr>
          </a:p>
          <a:p>
            <a:pPr fontAlgn="base">
              <a:spcBef>
                <a:spcPct val="0"/>
              </a:spcBef>
              <a:spcAft>
                <a:spcPct val="0"/>
              </a:spcAft>
              <a:defRPr/>
            </a:pPr>
            <a:r>
              <a:rPr lang="en-GB" sz="4000" b="1" kern="0" dirty="0">
                <a:solidFill>
                  <a:srgbClr val="003399"/>
                </a:solidFill>
                <a:effectLst>
                  <a:outerShdw blurRad="38100" dist="38100" dir="2700000" algn="tl">
                    <a:srgbClr val="000000">
                      <a:alpha val="43137"/>
                    </a:srgbClr>
                  </a:outerShdw>
                </a:effectLst>
                <a:latin typeface="Calibri" pitchFamily="34" charset="0"/>
              </a:rPr>
              <a:t>The Media</a:t>
            </a:r>
            <a:endParaRPr lang="en-GB" sz="4000" b="1" dirty="0">
              <a:solidFill>
                <a:srgbClr val="000000"/>
              </a:solidFill>
              <a:latin typeface="Arial" charset="0"/>
            </a:endParaRPr>
          </a:p>
          <a:p>
            <a:pPr fontAlgn="base">
              <a:spcBef>
                <a:spcPct val="0"/>
              </a:spcBef>
              <a:spcAft>
                <a:spcPct val="0"/>
              </a:spcAft>
              <a:defRPr/>
            </a:pPr>
            <a:endParaRPr lang="en-GB" dirty="0">
              <a:solidFill>
                <a:srgbClr val="000000"/>
              </a:solidFill>
              <a:latin typeface="Arial" charset="0"/>
            </a:endParaRPr>
          </a:p>
          <a:p>
            <a:pPr fontAlgn="base">
              <a:spcBef>
                <a:spcPct val="0"/>
              </a:spcBef>
              <a:spcAft>
                <a:spcPct val="0"/>
              </a:spcAft>
              <a:defRPr/>
            </a:pPr>
            <a:endParaRPr lang="en-GB" dirty="0">
              <a:solidFill>
                <a:srgbClr val="000000"/>
              </a:solidFill>
              <a:latin typeface="Arial" charset="0"/>
            </a:endParaRPr>
          </a:p>
        </p:txBody>
      </p:sp>
      <p:sp>
        <p:nvSpPr>
          <p:cNvPr id="6149" name="TextBox 9"/>
          <p:cNvSpPr txBox="1">
            <a:spLocks noChangeArrowheads="1"/>
          </p:cNvSpPr>
          <p:nvPr/>
        </p:nvSpPr>
        <p:spPr bwMode="auto">
          <a:xfrm>
            <a:off x="152400" y="2590800"/>
            <a:ext cx="3886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r>
              <a:rPr lang="en-GB" altLang="en-US" sz="2000" b="1">
                <a:solidFill>
                  <a:srgbClr val="000000"/>
                </a:solidFill>
                <a:latin typeface="Calibri" pitchFamily="34" charset="0"/>
              </a:rPr>
              <a:t>DH to proceed with plans for Responsible Officers to check GP language competency</a:t>
            </a:r>
          </a:p>
          <a:p>
            <a:pPr eaLnBrk="1" fontAlgn="base" hangingPunct="1">
              <a:spcBef>
                <a:spcPct val="0"/>
              </a:spcBef>
              <a:spcAft>
                <a:spcPct val="0"/>
              </a:spcAft>
              <a:buFontTx/>
              <a:buNone/>
            </a:pPr>
            <a:r>
              <a:rPr lang="en-GB" altLang="en-US" sz="2000">
                <a:solidFill>
                  <a:srgbClr val="000000"/>
                </a:solidFill>
                <a:latin typeface="Calibri" pitchFamily="34" charset="0"/>
              </a:rPr>
              <a:t>20 December 2012 </a:t>
            </a:r>
          </a:p>
          <a:p>
            <a:pPr eaLnBrk="1" fontAlgn="base" hangingPunct="1">
              <a:spcBef>
                <a:spcPct val="0"/>
              </a:spcBef>
              <a:spcAft>
                <a:spcPct val="0"/>
              </a:spcAft>
              <a:buFontTx/>
              <a:buNone/>
            </a:pPr>
            <a:endParaRPr lang="en-GB" altLang="en-US" sz="1800">
              <a:solidFill>
                <a:srgbClr val="000000"/>
              </a:solidFill>
              <a:latin typeface="Arial" charset="0"/>
            </a:endParaRPr>
          </a:p>
        </p:txBody>
      </p:sp>
      <p:sp>
        <p:nvSpPr>
          <p:cNvPr id="6150" name="TextBox 10"/>
          <p:cNvSpPr txBox="1">
            <a:spLocks noChangeArrowheads="1"/>
          </p:cNvSpPr>
          <p:nvPr/>
        </p:nvSpPr>
        <p:spPr bwMode="auto">
          <a:xfrm>
            <a:off x="152400" y="1143000"/>
            <a:ext cx="3276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r>
              <a:rPr lang="en-GB" altLang="en-US" sz="2000" b="1">
                <a:solidFill>
                  <a:srgbClr val="000000"/>
                </a:solidFill>
                <a:latin typeface="Calibri" pitchFamily="34" charset="0"/>
              </a:rPr>
              <a:t>Lansley to announce mandatory language testing for EU doctors</a:t>
            </a:r>
          </a:p>
          <a:p>
            <a:pPr eaLnBrk="1" fontAlgn="base" hangingPunct="1">
              <a:spcBef>
                <a:spcPct val="0"/>
              </a:spcBef>
              <a:spcAft>
                <a:spcPct val="0"/>
              </a:spcAft>
              <a:buFontTx/>
              <a:buNone/>
            </a:pPr>
            <a:r>
              <a:rPr lang="en-GB" altLang="en-US" sz="2000">
                <a:solidFill>
                  <a:srgbClr val="000000"/>
                </a:solidFill>
                <a:latin typeface="Calibri" pitchFamily="34" charset="0"/>
              </a:rPr>
              <a:t>04 October 2011</a:t>
            </a:r>
          </a:p>
          <a:p>
            <a:pPr eaLnBrk="1" fontAlgn="base" hangingPunct="1">
              <a:spcBef>
                <a:spcPct val="0"/>
              </a:spcBef>
              <a:spcAft>
                <a:spcPct val="0"/>
              </a:spcAft>
              <a:buFontTx/>
              <a:buNone/>
            </a:pPr>
            <a:endParaRPr lang="en-GB" altLang="en-US" sz="1800">
              <a:solidFill>
                <a:srgbClr val="000000"/>
              </a:solidFill>
              <a:latin typeface="Arial" charset="0"/>
            </a:endParaRPr>
          </a:p>
        </p:txBody>
      </p:sp>
      <p:sp>
        <p:nvSpPr>
          <p:cNvPr id="6151" name="TextBox 11"/>
          <p:cNvSpPr txBox="1">
            <a:spLocks noChangeArrowheads="1"/>
          </p:cNvSpPr>
          <p:nvPr/>
        </p:nvSpPr>
        <p:spPr bwMode="auto">
          <a:xfrm>
            <a:off x="152400" y="4114800"/>
            <a:ext cx="3810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r>
              <a:rPr lang="en-GB" altLang="en-US" sz="2000" b="1">
                <a:solidFill>
                  <a:srgbClr val="000000"/>
                </a:solidFill>
                <a:latin typeface="Calibri" pitchFamily="34" charset="0"/>
              </a:rPr>
              <a:t>Responsible Officers to be given powers to test all foreign doctors</a:t>
            </a:r>
          </a:p>
          <a:p>
            <a:pPr eaLnBrk="1" fontAlgn="base" hangingPunct="1">
              <a:spcBef>
                <a:spcPct val="0"/>
              </a:spcBef>
              <a:spcAft>
                <a:spcPct val="0"/>
              </a:spcAft>
              <a:buFontTx/>
              <a:buNone/>
            </a:pPr>
            <a:r>
              <a:rPr lang="en-GB" altLang="en-US" sz="2000">
                <a:solidFill>
                  <a:srgbClr val="000000"/>
                </a:solidFill>
                <a:latin typeface="Calibri" pitchFamily="34" charset="0"/>
              </a:rPr>
              <a:t>18 April 2012</a:t>
            </a:r>
          </a:p>
          <a:p>
            <a:pPr eaLnBrk="1" fontAlgn="base" hangingPunct="1">
              <a:spcBef>
                <a:spcPct val="0"/>
              </a:spcBef>
              <a:spcAft>
                <a:spcPct val="0"/>
              </a:spcAft>
              <a:buFontTx/>
              <a:buNone/>
            </a:pPr>
            <a:endParaRPr lang="en-GB" altLang="en-US" sz="1800">
              <a:solidFill>
                <a:srgbClr val="000000"/>
              </a:solidFill>
              <a:latin typeface="Arial" charset="0"/>
            </a:endParaRPr>
          </a:p>
        </p:txBody>
      </p:sp>
      <p:sp>
        <p:nvSpPr>
          <p:cNvPr id="6152" name="TextBox 12"/>
          <p:cNvSpPr txBox="1">
            <a:spLocks noChangeArrowheads="1"/>
          </p:cNvSpPr>
          <p:nvPr/>
        </p:nvSpPr>
        <p:spPr bwMode="auto">
          <a:xfrm>
            <a:off x="4419600" y="1066800"/>
            <a:ext cx="3429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r>
              <a:rPr lang="en-GB" altLang="en-US" sz="1800">
                <a:solidFill>
                  <a:srgbClr val="000000"/>
                </a:solidFill>
                <a:latin typeface="Calibri" pitchFamily="34" charset="0"/>
              </a:rPr>
              <a:t>The plans, first announced by ministers in October 2011, are designed to tighten procedures in a bid to avoid a repeat of the Daniel Ubani case, where the German locum killed patient David Gray by administering 10 times the standard dose of diamorphine, on his first out-of-hours shift in the UK.</a:t>
            </a:r>
          </a:p>
          <a:p>
            <a:pPr eaLnBrk="1" fontAlgn="base" hangingPunct="1">
              <a:spcBef>
                <a:spcPct val="0"/>
              </a:spcBef>
              <a:spcAft>
                <a:spcPct val="0"/>
              </a:spcAft>
              <a:buFontTx/>
              <a:buNone/>
            </a:pPr>
            <a:endParaRPr lang="en-GB" altLang="en-US" sz="1800">
              <a:solidFill>
                <a:srgbClr val="000000"/>
              </a:solidFill>
              <a:latin typeface="Calibri" pitchFamily="34" charset="0"/>
            </a:endParaRPr>
          </a:p>
          <a:p>
            <a:pPr eaLnBrk="1" fontAlgn="base" hangingPunct="1">
              <a:spcBef>
                <a:spcPct val="0"/>
              </a:spcBef>
              <a:spcAft>
                <a:spcPct val="0"/>
              </a:spcAft>
              <a:buFontTx/>
              <a:buNone/>
            </a:pPr>
            <a:r>
              <a:rPr lang="en-GB" altLang="en-US" sz="1800">
                <a:solidFill>
                  <a:srgbClr val="000000"/>
                </a:solidFill>
                <a:latin typeface="Calibri" pitchFamily="34" charset="0"/>
              </a:rPr>
              <a:t>A Pulse investigation revealed that PCTs have so far ignored demands from the Government and the GMC to step up efforts </a:t>
            </a:r>
            <a:r>
              <a:rPr lang="en-GB" altLang="en-US" sz="1800" b="1" u="sng">
                <a:solidFill>
                  <a:srgbClr val="000000"/>
                </a:solidFill>
                <a:latin typeface="Calibri" pitchFamily="34" charset="0"/>
              </a:rPr>
              <a:t>to test EU doctors' clinical competence and language skills</a:t>
            </a:r>
            <a:r>
              <a:rPr lang="en-GB" altLang="en-US" sz="1800">
                <a:solidFill>
                  <a:srgbClr val="000000"/>
                </a:solidFill>
                <a:latin typeface="Calibri" pitchFamily="34" charset="0"/>
              </a:rPr>
              <a:t>, with just a handful of doctors tested in the past 18 months. </a:t>
            </a:r>
          </a:p>
          <a:p>
            <a:pPr eaLnBrk="1" fontAlgn="base" hangingPunct="1">
              <a:spcBef>
                <a:spcPct val="0"/>
              </a:spcBef>
              <a:spcAft>
                <a:spcPct val="0"/>
              </a:spcAft>
              <a:buFontTx/>
              <a:buNone/>
            </a:pPr>
            <a:endParaRPr lang="en-GB" altLang="en-US" sz="1800">
              <a:solidFill>
                <a:srgbClr val="000000"/>
              </a:solidFill>
              <a:latin typeface="Arial" charset="0"/>
            </a:endParaRPr>
          </a:p>
        </p:txBody>
      </p:sp>
      <p:sp>
        <p:nvSpPr>
          <p:cNvPr id="13" name="Slide Number Placeholder 12"/>
          <p:cNvSpPr>
            <a:spLocks noGrp="1"/>
          </p:cNvSpPr>
          <p:nvPr>
            <p:ph type="sldNum" sz="quarter" idx="12"/>
          </p:nvPr>
        </p:nvSpPr>
        <p:spPr/>
        <p:txBody>
          <a:bodyPr/>
          <a:lstStyle/>
          <a:p>
            <a:pPr>
              <a:defRPr/>
            </a:pPr>
            <a:fld id="{235DCA92-C55D-4546-8676-9517DA47552D}"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3010948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5"/>
          <p:cNvGrpSpPr>
            <a:grpSpLocks/>
          </p:cNvGrpSpPr>
          <p:nvPr/>
        </p:nvGrpSpPr>
        <p:grpSpPr bwMode="auto">
          <a:xfrm>
            <a:off x="-228600" y="-38100"/>
            <a:ext cx="9372600" cy="6927850"/>
            <a:chOff x="-228600" y="-38100"/>
            <a:chExt cx="9372600" cy="6927272"/>
          </a:xfrm>
        </p:grpSpPr>
        <p:pic>
          <p:nvPicPr>
            <p:cNvPr id="7177" name="Picture 7" descr="Presentation Slide Background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
              <a:ext cx="9372600" cy="68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6200000">
              <a:off x="6077037" y="-1009737"/>
              <a:ext cx="2095325" cy="4038600"/>
            </a:xfrm>
            <a:prstGeom prst="triangle">
              <a:avLst>
                <a:gd name="adj"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7179" name="Picture 9" descr="New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52400"/>
              <a:ext cx="195469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62000" y="533400"/>
            <a:ext cx="5105400" cy="1143000"/>
          </a:xfrm>
          <a:prstGeom prst="rect">
            <a:avLst/>
          </a:prstGeom>
        </p:spPr>
        <p:txBody>
          <a:bodyPr/>
          <a:lstStyle/>
          <a:p>
            <a:pPr fontAlgn="base">
              <a:spcBef>
                <a:spcPct val="0"/>
              </a:spcBef>
              <a:spcAft>
                <a:spcPct val="0"/>
              </a:spcAft>
              <a:defRPr/>
            </a:pPr>
            <a:endParaRPr lang="en-GB" sz="4400" b="1" kern="0" dirty="0">
              <a:solidFill>
                <a:srgbClr val="003399"/>
              </a:solidFill>
              <a:effectLst>
                <a:outerShdw blurRad="38100" dist="38100" dir="2700000" algn="tl">
                  <a:srgbClr val="000000">
                    <a:alpha val="43137"/>
                  </a:srgbClr>
                </a:outerShdw>
              </a:effectLst>
              <a:latin typeface="Calibri" pitchFamily="34" charset="0"/>
              <a:ea typeface="+mj-ea"/>
              <a:cs typeface="+mj-cs"/>
            </a:endParaRPr>
          </a:p>
        </p:txBody>
      </p:sp>
      <p:sp>
        <p:nvSpPr>
          <p:cNvPr id="9220" name="TextBox 7"/>
          <p:cNvSpPr txBox="1">
            <a:spLocks noChangeArrowheads="1"/>
          </p:cNvSpPr>
          <p:nvPr/>
        </p:nvSpPr>
        <p:spPr bwMode="auto">
          <a:xfrm>
            <a:off x="0" y="228600"/>
            <a:ext cx="7315200" cy="1477963"/>
          </a:xfrm>
          <a:prstGeom prst="rect">
            <a:avLst/>
          </a:prstGeom>
          <a:noFill/>
          <a:ln w="9525">
            <a:noFill/>
            <a:miter lim="800000"/>
            <a:headEnd/>
            <a:tailEnd/>
          </a:ln>
        </p:spPr>
        <p:txBody>
          <a:bodyPr>
            <a:spAutoFit/>
          </a:bodyPr>
          <a:lstStyle/>
          <a:p>
            <a:pPr fontAlgn="base">
              <a:spcBef>
                <a:spcPct val="0"/>
              </a:spcBef>
              <a:spcAft>
                <a:spcPct val="0"/>
              </a:spcAft>
              <a:defRPr/>
            </a:pPr>
            <a:endParaRPr lang="en-GB" dirty="0">
              <a:solidFill>
                <a:srgbClr val="000000"/>
              </a:solidFill>
              <a:latin typeface="Arial" charset="0"/>
            </a:endParaRPr>
          </a:p>
          <a:p>
            <a:pPr fontAlgn="base">
              <a:spcBef>
                <a:spcPct val="0"/>
              </a:spcBef>
              <a:spcAft>
                <a:spcPct val="0"/>
              </a:spcAft>
              <a:defRPr/>
            </a:pPr>
            <a:r>
              <a:rPr lang="en-GB" sz="3600" b="1" kern="0" dirty="0">
                <a:solidFill>
                  <a:srgbClr val="003399"/>
                </a:solidFill>
                <a:effectLst>
                  <a:outerShdw blurRad="38100" dist="38100" dir="2700000" algn="tl">
                    <a:srgbClr val="000000">
                      <a:alpha val="43137"/>
                    </a:srgbClr>
                  </a:outerShdw>
                </a:effectLst>
                <a:latin typeface="Calibri" pitchFamily="34" charset="0"/>
              </a:rPr>
              <a:t>Readers/ Public’s comments</a:t>
            </a:r>
            <a:r>
              <a:rPr lang="en-GB" sz="3600" dirty="0">
                <a:solidFill>
                  <a:srgbClr val="000000"/>
                </a:solidFill>
                <a:latin typeface="Arial" charset="0"/>
              </a:rPr>
              <a:t> </a:t>
            </a:r>
            <a:endParaRPr lang="en-GB" sz="3600" b="1" dirty="0">
              <a:solidFill>
                <a:srgbClr val="000000"/>
              </a:solidFill>
              <a:latin typeface="Arial" charset="0"/>
            </a:endParaRPr>
          </a:p>
          <a:p>
            <a:pPr fontAlgn="base">
              <a:spcBef>
                <a:spcPct val="0"/>
              </a:spcBef>
              <a:spcAft>
                <a:spcPct val="0"/>
              </a:spcAft>
              <a:defRPr/>
            </a:pPr>
            <a:endParaRPr lang="en-GB" dirty="0">
              <a:solidFill>
                <a:srgbClr val="000000"/>
              </a:solidFill>
              <a:latin typeface="Arial" charset="0"/>
            </a:endParaRPr>
          </a:p>
          <a:p>
            <a:pPr fontAlgn="base">
              <a:spcBef>
                <a:spcPct val="0"/>
              </a:spcBef>
              <a:spcAft>
                <a:spcPct val="0"/>
              </a:spcAft>
              <a:defRPr/>
            </a:pPr>
            <a:endParaRPr lang="en-GB" dirty="0">
              <a:solidFill>
                <a:srgbClr val="000000"/>
              </a:solidFill>
              <a:latin typeface="Arial" charset="0"/>
            </a:endParaRPr>
          </a:p>
        </p:txBody>
      </p:sp>
      <p:sp>
        <p:nvSpPr>
          <p:cNvPr id="10" name="TextBox 9"/>
          <p:cNvSpPr txBox="1">
            <a:spLocks noChangeArrowheads="1"/>
          </p:cNvSpPr>
          <p:nvPr/>
        </p:nvSpPr>
        <p:spPr bwMode="auto">
          <a:xfrm>
            <a:off x="3733800" y="1676400"/>
            <a:ext cx="4953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r>
              <a:rPr lang="en-GB" altLang="en-US" sz="2400" b="1">
                <a:solidFill>
                  <a:srgbClr val="000000"/>
                </a:solidFill>
                <a:latin typeface="Calibri" pitchFamily="34" charset="0"/>
              </a:rPr>
              <a:t>Anonymous, 21 December 2012 9:10am</a:t>
            </a:r>
          </a:p>
          <a:p>
            <a:pPr eaLnBrk="1" fontAlgn="base" hangingPunct="1">
              <a:spcBef>
                <a:spcPct val="0"/>
              </a:spcBef>
              <a:spcAft>
                <a:spcPct val="0"/>
              </a:spcAft>
              <a:buFontTx/>
              <a:buNone/>
            </a:pPr>
            <a:r>
              <a:rPr lang="en-GB" altLang="en-US" sz="2400">
                <a:solidFill>
                  <a:srgbClr val="000000"/>
                </a:solidFill>
                <a:latin typeface="Calibri" pitchFamily="34" charset="0"/>
              </a:rPr>
              <a:t/>
            </a:r>
            <a:br>
              <a:rPr lang="en-GB" altLang="en-US" sz="2400">
                <a:solidFill>
                  <a:srgbClr val="000000"/>
                </a:solidFill>
                <a:latin typeface="Calibri" pitchFamily="34" charset="0"/>
              </a:rPr>
            </a:br>
            <a:r>
              <a:rPr lang="en-GB" altLang="en-US" sz="2400">
                <a:solidFill>
                  <a:srgbClr val="000000"/>
                </a:solidFill>
                <a:latin typeface="Calibri" pitchFamily="34" charset="0"/>
              </a:rPr>
              <a:t>“And of course who is going to check the officer who checks the officer who checks the officer whose job it is to check the officer.</a:t>
            </a:r>
            <a:br>
              <a:rPr lang="en-GB" altLang="en-US" sz="2400">
                <a:solidFill>
                  <a:srgbClr val="000000"/>
                </a:solidFill>
                <a:latin typeface="Calibri" pitchFamily="34" charset="0"/>
              </a:rPr>
            </a:br>
            <a:r>
              <a:rPr lang="en-GB" altLang="en-US" sz="2400">
                <a:solidFill>
                  <a:srgbClr val="000000"/>
                </a:solidFill>
                <a:latin typeface="Calibri" pitchFamily="34" charset="0"/>
              </a:rPr>
              <a:t/>
            </a:r>
            <a:br>
              <a:rPr lang="en-GB" altLang="en-US" sz="2400">
                <a:solidFill>
                  <a:srgbClr val="000000"/>
                </a:solidFill>
                <a:latin typeface="Calibri" pitchFamily="34" charset="0"/>
              </a:rPr>
            </a:br>
            <a:r>
              <a:rPr lang="en-GB" altLang="en-US" sz="2400">
                <a:solidFill>
                  <a:srgbClr val="000000"/>
                </a:solidFill>
                <a:latin typeface="Calibri" pitchFamily="34" charset="0"/>
              </a:rPr>
              <a:t>I think we should be told in plain English!”</a:t>
            </a:r>
          </a:p>
          <a:p>
            <a:pPr eaLnBrk="1" fontAlgn="base" hangingPunct="1">
              <a:spcBef>
                <a:spcPct val="0"/>
              </a:spcBef>
              <a:spcAft>
                <a:spcPct val="0"/>
              </a:spcAft>
              <a:buFontTx/>
              <a:buNone/>
            </a:pPr>
            <a:endParaRPr lang="en-GB" altLang="en-US" sz="1800">
              <a:solidFill>
                <a:srgbClr val="000000"/>
              </a:solidFill>
              <a:latin typeface="Arial" charset="0"/>
            </a:endParaRPr>
          </a:p>
        </p:txBody>
      </p:sp>
      <p:sp>
        <p:nvSpPr>
          <p:cNvPr id="7174" name="TextBox 10"/>
          <p:cNvSpPr txBox="1">
            <a:spLocks noChangeArrowheads="1"/>
          </p:cNvSpPr>
          <p:nvPr/>
        </p:nvSpPr>
        <p:spPr bwMode="auto">
          <a:xfrm>
            <a:off x="0" y="1524000"/>
            <a:ext cx="3276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r>
              <a:rPr lang="en-GB" altLang="en-US" sz="2000" b="1">
                <a:solidFill>
                  <a:srgbClr val="000000"/>
                </a:solidFill>
                <a:latin typeface="Calibri" pitchFamily="34" charset="0"/>
              </a:rPr>
              <a:t>Anonymous, 20 December 2012 5:58pm</a:t>
            </a:r>
          </a:p>
          <a:p>
            <a:pPr eaLnBrk="1" fontAlgn="base" hangingPunct="1">
              <a:spcBef>
                <a:spcPct val="0"/>
              </a:spcBef>
              <a:spcAft>
                <a:spcPct val="0"/>
              </a:spcAft>
              <a:buFontTx/>
              <a:buNone/>
            </a:pPr>
            <a:r>
              <a:rPr lang="en-GB" altLang="en-US" sz="2000">
                <a:solidFill>
                  <a:srgbClr val="000000"/>
                </a:solidFill>
                <a:latin typeface="Calibri" pitchFamily="34" charset="0"/>
              </a:rPr>
              <a:t>“Who is going to check that the Responsible Officer has reasonable English?.....bet they haven't thought that one out.”</a:t>
            </a:r>
          </a:p>
          <a:p>
            <a:pPr eaLnBrk="1" fontAlgn="base" hangingPunct="1">
              <a:spcBef>
                <a:spcPct val="0"/>
              </a:spcBef>
              <a:spcAft>
                <a:spcPct val="0"/>
              </a:spcAft>
              <a:buFontTx/>
              <a:buNone/>
            </a:pPr>
            <a:endParaRPr lang="en-GB" altLang="en-US" sz="1800">
              <a:solidFill>
                <a:srgbClr val="000000"/>
              </a:solidFill>
              <a:latin typeface="Arial" charset="0"/>
            </a:endParaRPr>
          </a:p>
        </p:txBody>
      </p:sp>
      <p:sp>
        <p:nvSpPr>
          <p:cNvPr id="7175" name="TextBox 11"/>
          <p:cNvSpPr txBox="1">
            <a:spLocks noChangeArrowheads="1"/>
          </p:cNvSpPr>
          <p:nvPr/>
        </p:nvSpPr>
        <p:spPr bwMode="auto">
          <a:xfrm>
            <a:off x="0" y="4038600"/>
            <a:ext cx="32766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r>
              <a:rPr lang="en-GB" altLang="en-US" sz="2000" b="1">
                <a:solidFill>
                  <a:srgbClr val="000000"/>
                </a:solidFill>
                <a:latin typeface="Calibri" pitchFamily="34" charset="0"/>
              </a:rPr>
              <a:t>Anonymous, 21 December 2012 8:20am</a:t>
            </a:r>
          </a:p>
          <a:p>
            <a:pPr eaLnBrk="1" fontAlgn="base" hangingPunct="1">
              <a:spcBef>
                <a:spcPct val="0"/>
              </a:spcBef>
              <a:spcAft>
                <a:spcPct val="0"/>
              </a:spcAft>
              <a:buFontTx/>
              <a:buNone/>
            </a:pPr>
            <a:r>
              <a:rPr lang="en-GB" altLang="en-US" sz="2000">
                <a:solidFill>
                  <a:srgbClr val="000000"/>
                </a:solidFill>
                <a:latin typeface="Calibri" pitchFamily="34" charset="0"/>
              </a:rPr>
              <a:t>“It is a subjective term. Could some body define What includes ‘Reasonable English’?”</a:t>
            </a:r>
          </a:p>
          <a:p>
            <a:pPr eaLnBrk="1" fontAlgn="base" hangingPunct="1">
              <a:spcBef>
                <a:spcPct val="0"/>
              </a:spcBef>
              <a:spcAft>
                <a:spcPct val="0"/>
              </a:spcAft>
              <a:buFontTx/>
              <a:buNone/>
            </a:pPr>
            <a:endParaRPr lang="en-GB" altLang="en-US" sz="1800">
              <a:solidFill>
                <a:srgbClr val="000000"/>
              </a:solidFill>
              <a:latin typeface="Arial" charset="0"/>
            </a:endParaRPr>
          </a:p>
        </p:txBody>
      </p:sp>
      <p:sp>
        <p:nvSpPr>
          <p:cNvPr id="11" name="Slide Number Placeholder 10"/>
          <p:cNvSpPr>
            <a:spLocks noGrp="1"/>
          </p:cNvSpPr>
          <p:nvPr>
            <p:ph type="sldNum" sz="quarter" idx="12"/>
          </p:nvPr>
        </p:nvSpPr>
        <p:spPr/>
        <p:txBody>
          <a:bodyPr/>
          <a:lstStyle/>
          <a:p>
            <a:pPr>
              <a:defRPr/>
            </a:pPr>
            <a:fld id="{12DCABC4-FA90-428C-951F-7D7D2760A0E9}"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428106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5"/>
          <p:cNvGrpSpPr>
            <a:grpSpLocks/>
          </p:cNvGrpSpPr>
          <p:nvPr/>
        </p:nvGrpSpPr>
        <p:grpSpPr bwMode="auto">
          <a:xfrm>
            <a:off x="-228600" y="-38100"/>
            <a:ext cx="9372600" cy="6927850"/>
            <a:chOff x="-228600" y="-38100"/>
            <a:chExt cx="9372600" cy="6927272"/>
          </a:xfrm>
        </p:grpSpPr>
        <p:pic>
          <p:nvPicPr>
            <p:cNvPr id="8199" name="Picture 7" descr="Presentation Slide Background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
              <a:ext cx="9372600" cy="68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6200000">
              <a:off x="6077037" y="-1009737"/>
              <a:ext cx="2095325" cy="4038600"/>
            </a:xfrm>
            <a:prstGeom prst="triangle">
              <a:avLst>
                <a:gd name="adj"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8201" name="Picture 9" descr="New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52400"/>
              <a:ext cx="195469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62000" y="533400"/>
            <a:ext cx="5105400" cy="1143000"/>
          </a:xfrm>
          <a:prstGeom prst="rect">
            <a:avLst/>
          </a:prstGeom>
        </p:spPr>
        <p:txBody>
          <a:bodyPr/>
          <a:lstStyle/>
          <a:p>
            <a:pPr fontAlgn="base">
              <a:spcBef>
                <a:spcPct val="0"/>
              </a:spcBef>
              <a:spcAft>
                <a:spcPct val="0"/>
              </a:spcAft>
              <a:defRPr/>
            </a:pPr>
            <a:endParaRPr lang="en-GB" sz="4400" b="1" kern="0" dirty="0">
              <a:solidFill>
                <a:srgbClr val="003399"/>
              </a:solidFill>
              <a:effectLst>
                <a:outerShdw blurRad="38100" dist="38100" dir="2700000" algn="tl">
                  <a:srgbClr val="000000">
                    <a:alpha val="43137"/>
                  </a:srgbClr>
                </a:outerShdw>
              </a:effectLst>
              <a:latin typeface="Calibri" pitchFamily="34" charset="0"/>
              <a:ea typeface="+mj-ea"/>
              <a:cs typeface="+mj-cs"/>
            </a:endParaRPr>
          </a:p>
        </p:txBody>
      </p:sp>
      <p:sp>
        <p:nvSpPr>
          <p:cNvPr id="8196" name="TextBox 7"/>
          <p:cNvSpPr txBox="1">
            <a:spLocks noChangeArrowheads="1"/>
          </p:cNvSpPr>
          <p:nvPr/>
        </p:nvSpPr>
        <p:spPr bwMode="auto">
          <a:xfrm>
            <a:off x="914400" y="1981200"/>
            <a:ext cx="655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endParaRPr lang="en-GB" altLang="en-US" sz="1800">
              <a:solidFill>
                <a:srgbClr val="000000"/>
              </a:solidFill>
              <a:latin typeface="Arial" charset="0"/>
            </a:endParaRPr>
          </a:p>
          <a:p>
            <a:pPr eaLnBrk="1" fontAlgn="base" hangingPunct="1">
              <a:spcBef>
                <a:spcPct val="0"/>
              </a:spcBef>
              <a:spcAft>
                <a:spcPct val="0"/>
              </a:spcAft>
              <a:buFontTx/>
              <a:buNone/>
            </a:pPr>
            <a:endParaRPr lang="en-GB" altLang="en-US" sz="1800">
              <a:solidFill>
                <a:srgbClr val="000000"/>
              </a:solidFill>
              <a:latin typeface="Arial" charset="0"/>
            </a:endParaRPr>
          </a:p>
        </p:txBody>
      </p:sp>
      <p:sp>
        <p:nvSpPr>
          <p:cNvPr id="119809" name="Rectangle 1"/>
          <p:cNvSpPr>
            <a:spLocks noChangeArrowheads="1"/>
          </p:cNvSpPr>
          <p:nvPr/>
        </p:nvSpPr>
        <p:spPr bwMode="auto">
          <a:xfrm>
            <a:off x="0" y="-1331913"/>
            <a:ext cx="8915400" cy="9140826"/>
          </a:xfrm>
          <a:prstGeom prst="rect">
            <a:avLst/>
          </a:prstGeom>
          <a:noFill/>
          <a:ln w="9525">
            <a:noFill/>
            <a:miter lim="800000"/>
            <a:headEnd/>
            <a:tailEnd/>
          </a:ln>
          <a:effectLst/>
        </p:spPr>
        <p:txBody>
          <a:bodyPr anchor="ctr">
            <a:spAutoFit/>
          </a:bodyPr>
          <a:lstStyle/>
          <a:p>
            <a:pPr eaLnBrk="0" fontAlgn="base" hangingPunct="0">
              <a:spcBef>
                <a:spcPct val="0"/>
              </a:spcBef>
              <a:spcAft>
                <a:spcPct val="0"/>
              </a:spcAft>
              <a:tabLst>
                <a:tab pos="457200" algn="l"/>
              </a:tabLst>
              <a:defRPr/>
            </a:pPr>
            <a:endParaRPr lang="en-GB" sz="4000" b="1" kern="0" dirty="0">
              <a:solidFill>
                <a:srgbClr val="003399"/>
              </a:solidFill>
              <a:effectLst>
                <a:outerShdw blurRad="38100" dist="38100" dir="2700000" algn="tl">
                  <a:srgbClr val="000000">
                    <a:alpha val="43137"/>
                  </a:srgbClr>
                </a:outerShdw>
              </a:effectLst>
              <a:latin typeface="Calibri" pitchFamily="34" charset="0"/>
            </a:endParaRPr>
          </a:p>
          <a:p>
            <a:pPr eaLnBrk="0" fontAlgn="base" hangingPunct="0">
              <a:spcBef>
                <a:spcPct val="0"/>
              </a:spcBef>
              <a:spcAft>
                <a:spcPct val="0"/>
              </a:spcAft>
              <a:tabLst>
                <a:tab pos="457200" algn="l"/>
              </a:tabLst>
              <a:defRPr/>
            </a:pPr>
            <a:r>
              <a:rPr lang="en-GB" sz="4000" b="1" kern="0" dirty="0">
                <a:solidFill>
                  <a:srgbClr val="003399"/>
                </a:solidFill>
                <a:effectLst>
                  <a:outerShdw blurRad="38100" dist="38100" dir="2700000" algn="tl">
                    <a:srgbClr val="000000">
                      <a:alpha val="43137"/>
                    </a:srgbClr>
                  </a:outerShdw>
                </a:effectLst>
                <a:latin typeface="Calibri" pitchFamily="34" charset="0"/>
              </a:rPr>
              <a:t>The GMC</a:t>
            </a:r>
          </a:p>
          <a:p>
            <a:pPr fontAlgn="base">
              <a:spcBef>
                <a:spcPct val="0"/>
              </a:spcBef>
              <a:spcAft>
                <a:spcPct val="0"/>
              </a:spcAft>
              <a:defRPr/>
            </a:pPr>
            <a:endParaRPr lang="en-GB" sz="4000" b="1" dirty="0">
              <a:solidFill>
                <a:srgbClr val="000000"/>
              </a:solidFill>
              <a:latin typeface="Arial" charset="0"/>
            </a:endParaRPr>
          </a:p>
          <a:p>
            <a:pPr fontAlgn="base">
              <a:spcBef>
                <a:spcPct val="0"/>
              </a:spcBef>
              <a:spcAft>
                <a:spcPct val="0"/>
              </a:spcAft>
              <a:defRPr/>
            </a:pPr>
            <a:r>
              <a:rPr lang="en-GB" sz="4000" b="1" dirty="0">
                <a:solidFill>
                  <a:srgbClr val="000000"/>
                </a:solidFill>
                <a:latin typeface="Arial" charset="0"/>
              </a:rPr>
              <a:t>What are the new scores?</a:t>
            </a:r>
          </a:p>
          <a:p>
            <a:pPr fontAlgn="base">
              <a:spcBef>
                <a:spcPct val="0"/>
              </a:spcBef>
              <a:spcAft>
                <a:spcPct val="0"/>
              </a:spcAft>
              <a:defRPr/>
            </a:pPr>
            <a:endParaRPr lang="en-GB" sz="2000" dirty="0">
              <a:solidFill>
                <a:srgbClr val="000000"/>
              </a:solidFill>
              <a:latin typeface="Arial" charset="0"/>
            </a:endParaRPr>
          </a:p>
          <a:p>
            <a:pPr fontAlgn="base">
              <a:spcBef>
                <a:spcPct val="0"/>
              </a:spcBef>
              <a:spcAft>
                <a:spcPct val="0"/>
              </a:spcAft>
              <a:defRPr/>
            </a:pPr>
            <a:r>
              <a:rPr lang="en-GB" sz="2000" b="1" dirty="0">
                <a:solidFill>
                  <a:srgbClr val="000000"/>
                </a:solidFill>
                <a:latin typeface="Arial" charset="0"/>
              </a:rPr>
              <a:t>18 June 2014</a:t>
            </a:r>
          </a:p>
          <a:p>
            <a:pPr fontAlgn="base">
              <a:spcBef>
                <a:spcPct val="0"/>
              </a:spcBef>
              <a:spcAft>
                <a:spcPct val="0"/>
              </a:spcAft>
              <a:defRPr/>
            </a:pPr>
            <a:endParaRPr lang="en-GB" sz="2000" dirty="0">
              <a:solidFill>
                <a:srgbClr val="000000"/>
              </a:solidFill>
              <a:latin typeface="Arial" charset="0"/>
            </a:endParaRPr>
          </a:p>
          <a:p>
            <a:pPr fontAlgn="base">
              <a:spcBef>
                <a:spcPct val="0"/>
              </a:spcBef>
              <a:spcAft>
                <a:spcPct val="0"/>
              </a:spcAft>
              <a:defRPr/>
            </a:pPr>
            <a:r>
              <a:rPr lang="en-GB" sz="2000" dirty="0">
                <a:solidFill>
                  <a:srgbClr val="000000"/>
                </a:solidFill>
                <a:latin typeface="Arial" charset="0"/>
              </a:rPr>
              <a:t>A score of at least </a:t>
            </a:r>
            <a:r>
              <a:rPr lang="en-GB" sz="2000" b="1" dirty="0">
                <a:solidFill>
                  <a:srgbClr val="000000"/>
                </a:solidFill>
                <a:latin typeface="Arial" charset="0"/>
              </a:rPr>
              <a:t>7.0</a:t>
            </a:r>
            <a:r>
              <a:rPr lang="en-GB" sz="2000" dirty="0">
                <a:solidFill>
                  <a:srgbClr val="000000"/>
                </a:solidFill>
                <a:latin typeface="Arial" charset="0"/>
              </a:rPr>
              <a:t> in each of the four areas tested (speaking, listening, reading and writing)</a:t>
            </a:r>
          </a:p>
          <a:p>
            <a:pPr fontAlgn="base">
              <a:spcBef>
                <a:spcPct val="0"/>
              </a:spcBef>
              <a:spcAft>
                <a:spcPct val="0"/>
              </a:spcAft>
              <a:defRPr/>
            </a:pPr>
            <a:endParaRPr lang="en-GB" sz="2000" dirty="0">
              <a:solidFill>
                <a:srgbClr val="000000"/>
              </a:solidFill>
              <a:latin typeface="Arial" charset="0"/>
            </a:endParaRPr>
          </a:p>
          <a:p>
            <a:pPr fontAlgn="base">
              <a:spcBef>
                <a:spcPct val="0"/>
              </a:spcBef>
              <a:spcAft>
                <a:spcPct val="0"/>
              </a:spcAft>
              <a:defRPr/>
            </a:pPr>
            <a:r>
              <a:rPr lang="en-GB" sz="2000" dirty="0">
                <a:solidFill>
                  <a:srgbClr val="000000"/>
                </a:solidFill>
                <a:latin typeface="Arial" charset="0"/>
              </a:rPr>
              <a:t>And an overall score of at least </a:t>
            </a:r>
            <a:r>
              <a:rPr lang="en-GB" sz="2000" b="1" dirty="0">
                <a:solidFill>
                  <a:srgbClr val="000000"/>
                </a:solidFill>
                <a:latin typeface="Arial" charset="0"/>
              </a:rPr>
              <a:t>7.5</a:t>
            </a:r>
          </a:p>
          <a:p>
            <a:pPr fontAlgn="base">
              <a:spcBef>
                <a:spcPct val="0"/>
              </a:spcBef>
              <a:spcAft>
                <a:spcPct val="0"/>
              </a:spcAft>
              <a:defRPr/>
            </a:pPr>
            <a:endParaRPr lang="en-GB" sz="2000" dirty="0">
              <a:solidFill>
                <a:srgbClr val="000000"/>
              </a:solidFill>
              <a:latin typeface="Arial" charset="0"/>
            </a:endParaRPr>
          </a:p>
          <a:p>
            <a:pPr fontAlgn="base">
              <a:spcBef>
                <a:spcPct val="0"/>
              </a:spcBef>
              <a:spcAft>
                <a:spcPct val="0"/>
              </a:spcAft>
              <a:defRPr/>
            </a:pPr>
            <a:r>
              <a:rPr lang="en-GB" sz="2000" dirty="0">
                <a:solidFill>
                  <a:srgbClr val="000000"/>
                </a:solidFill>
                <a:latin typeface="Arial" charset="0"/>
              </a:rPr>
              <a:t>We only accept the academic version of the IELTS test.</a:t>
            </a:r>
          </a:p>
          <a:p>
            <a:pPr fontAlgn="base">
              <a:spcBef>
                <a:spcPct val="0"/>
              </a:spcBef>
              <a:spcAft>
                <a:spcPct val="0"/>
              </a:spcAft>
              <a:defRPr/>
            </a:pPr>
            <a:r>
              <a:rPr lang="en-GB" sz="2000" b="1" dirty="0">
                <a:solidFill>
                  <a:srgbClr val="000000"/>
                </a:solidFill>
                <a:latin typeface="Calibri" pitchFamily="34" charset="0"/>
              </a:rPr>
              <a:t>How long is it valid for?</a:t>
            </a:r>
          </a:p>
          <a:p>
            <a:pPr fontAlgn="base">
              <a:spcBef>
                <a:spcPct val="0"/>
              </a:spcBef>
              <a:spcAft>
                <a:spcPct val="0"/>
              </a:spcAft>
              <a:defRPr/>
            </a:pPr>
            <a:r>
              <a:rPr lang="en-GB" sz="2000" dirty="0">
                <a:solidFill>
                  <a:srgbClr val="000000"/>
                </a:solidFill>
                <a:latin typeface="Calibri" pitchFamily="34" charset="0"/>
              </a:rPr>
              <a:t>2 years</a:t>
            </a:r>
          </a:p>
          <a:p>
            <a:pPr fontAlgn="base">
              <a:spcBef>
                <a:spcPct val="0"/>
              </a:spcBef>
              <a:spcAft>
                <a:spcPct val="0"/>
              </a:spcAft>
              <a:defRPr/>
            </a:pPr>
            <a:endParaRPr lang="en-GB" sz="2000" dirty="0">
              <a:solidFill>
                <a:srgbClr val="000000"/>
              </a:solidFill>
              <a:latin typeface="Calibri" pitchFamily="34" charset="0"/>
            </a:endParaRPr>
          </a:p>
          <a:p>
            <a:pPr fontAlgn="base">
              <a:spcBef>
                <a:spcPct val="0"/>
              </a:spcBef>
              <a:spcAft>
                <a:spcPct val="0"/>
              </a:spcAft>
              <a:defRPr/>
            </a:pPr>
            <a:r>
              <a:rPr lang="en-GB" sz="2000" dirty="0">
                <a:solidFill>
                  <a:srgbClr val="000000"/>
                </a:solidFill>
                <a:latin typeface="Calibri" pitchFamily="34" charset="0"/>
              </a:rPr>
              <a:t>The IELTS is run in over 100 countries. You can find more information at the IELTS website at </a:t>
            </a:r>
            <a:r>
              <a:rPr lang="en-GB" sz="2000" u="sng" dirty="0">
                <a:solidFill>
                  <a:srgbClr val="000000"/>
                </a:solidFill>
                <a:latin typeface="Calibri" pitchFamily="34" charset="0"/>
                <a:hlinkClick r:id="rId5" tooltip="Opens in a new window"/>
              </a:rPr>
              <a:t>http://www.ielts.org</a:t>
            </a:r>
            <a:r>
              <a:rPr lang="en-GB" sz="2000" dirty="0">
                <a:solidFill>
                  <a:srgbClr val="000000"/>
                </a:solidFill>
                <a:latin typeface="Calibri" pitchFamily="34" charset="0"/>
              </a:rPr>
              <a:t>.</a:t>
            </a:r>
          </a:p>
          <a:p>
            <a:pPr fontAlgn="base">
              <a:spcBef>
                <a:spcPct val="0"/>
              </a:spcBef>
              <a:spcAft>
                <a:spcPct val="0"/>
              </a:spcAft>
              <a:defRPr/>
            </a:pPr>
            <a:endParaRPr lang="en-GB" sz="2000" dirty="0">
              <a:solidFill>
                <a:srgbClr val="000000"/>
              </a:solidFill>
              <a:latin typeface="Arial" charset="0"/>
            </a:endParaRPr>
          </a:p>
          <a:p>
            <a:pPr eaLnBrk="0" fontAlgn="base" hangingPunct="0">
              <a:spcBef>
                <a:spcPct val="0"/>
              </a:spcBef>
              <a:spcAft>
                <a:spcPct val="0"/>
              </a:spcAft>
              <a:tabLst>
                <a:tab pos="457200" algn="l"/>
              </a:tabLst>
              <a:defRPr/>
            </a:pPr>
            <a:endParaRPr lang="en-US" sz="4000" b="1" dirty="0">
              <a:solidFill>
                <a:srgbClr val="000000"/>
              </a:solidFill>
              <a:latin typeface="Tahoma" pitchFamily="34" charset="0"/>
              <a:ea typeface="Times New Roman" pitchFamily="18" charset="0"/>
              <a:cs typeface="Tahoma" pitchFamily="34" charset="0"/>
            </a:endParaRPr>
          </a:p>
          <a:p>
            <a:pPr eaLnBrk="0" fontAlgn="base" hangingPunct="0">
              <a:spcBef>
                <a:spcPct val="0"/>
              </a:spcBef>
              <a:spcAft>
                <a:spcPct val="0"/>
              </a:spcAft>
              <a:tabLst>
                <a:tab pos="457200" algn="l"/>
              </a:tabLst>
              <a:defRPr/>
            </a:pPr>
            <a:endParaRPr lang="en-US" sz="4000" b="1" dirty="0">
              <a:solidFill>
                <a:srgbClr val="000000"/>
              </a:solidFill>
              <a:latin typeface="Tahoma" pitchFamily="34" charset="0"/>
              <a:ea typeface="Times New Roman" pitchFamily="18" charset="0"/>
              <a:cs typeface="Tahoma" pitchFamily="34" charset="0"/>
            </a:endParaRPr>
          </a:p>
          <a:p>
            <a:pPr eaLnBrk="0" fontAlgn="base" hangingPunct="0">
              <a:spcBef>
                <a:spcPct val="0"/>
              </a:spcBef>
              <a:spcAft>
                <a:spcPct val="0"/>
              </a:spcAft>
              <a:tabLst>
                <a:tab pos="457200" algn="l"/>
              </a:tabLst>
              <a:defRPr/>
            </a:pPr>
            <a:endParaRPr lang="en-US" sz="2400" b="1" dirty="0">
              <a:solidFill>
                <a:srgbClr val="000000"/>
              </a:solidFill>
              <a:latin typeface="Tahoma" pitchFamily="34" charset="0"/>
              <a:ea typeface="Times New Roman" pitchFamily="18" charset="0"/>
              <a:cs typeface="Tahoma" pitchFamily="34" charset="0"/>
            </a:endParaRPr>
          </a:p>
          <a:p>
            <a:pPr eaLnBrk="0" fontAlgn="base" hangingPunct="0">
              <a:spcBef>
                <a:spcPct val="0"/>
              </a:spcBef>
              <a:spcAft>
                <a:spcPct val="0"/>
              </a:spcAft>
              <a:buFontTx/>
              <a:buChar char="•"/>
              <a:tabLst>
                <a:tab pos="457200" algn="l"/>
              </a:tabLst>
              <a:defRPr/>
            </a:pPr>
            <a:endParaRPr lang="en-US" sz="2400" b="1" dirty="0">
              <a:solidFill>
                <a:srgbClr val="000000"/>
              </a:solidFill>
              <a:latin typeface="Arial" pitchFamily="34" charset="0"/>
            </a:endParaRPr>
          </a:p>
        </p:txBody>
      </p:sp>
      <p:sp>
        <p:nvSpPr>
          <p:cNvPr id="11" name="Slide Number Placeholder 10"/>
          <p:cNvSpPr>
            <a:spLocks noGrp="1"/>
          </p:cNvSpPr>
          <p:nvPr>
            <p:ph type="sldNum" sz="quarter" idx="12"/>
          </p:nvPr>
        </p:nvSpPr>
        <p:spPr/>
        <p:txBody>
          <a:bodyPr/>
          <a:lstStyle/>
          <a:p>
            <a:pPr>
              <a:defRPr/>
            </a:pPr>
            <a:fld id="{1810ADD5-43BB-4278-97E0-2F0104BB63E2}"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291802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5"/>
          <p:cNvGrpSpPr>
            <a:grpSpLocks/>
          </p:cNvGrpSpPr>
          <p:nvPr/>
        </p:nvGrpSpPr>
        <p:grpSpPr bwMode="auto">
          <a:xfrm>
            <a:off x="-228600" y="-38100"/>
            <a:ext cx="9372600" cy="6927850"/>
            <a:chOff x="-228600" y="-38100"/>
            <a:chExt cx="9372600" cy="6927272"/>
          </a:xfrm>
        </p:grpSpPr>
        <p:pic>
          <p:nvPicPr>
            <p:cNvPr id="9223" name="Picture 7" descr="Presentation Slide Background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
              <a:ext cx="9372600" cy="68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6200000">
              <a:off x="6077037" y="-1009737"/>
              <a:ext cx="2095325" cy="4038600"/>
            </a:xfrm>
            <a:prstGeom prst="triangle">
              <a:avLst>
                <a:gd name="adj"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9225" name="Picture 9" descr="New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52400"/>
              <a:ext cx="195469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62000" y="533400"/>
            <a:ext cx="5105400" cy="1143000"/>
          </a:xfrm>
          <a:prstGeom prst="rect">
            <a:avLst/>
          </a:prstGeom>
        </p:spPr>
        <p:txBody>
          <a:bodyPr/>
          <a:lstStyle/>
          <a:p>
            <a:pPr fontAlgn="base">
              <a:spcBef>
                <a:spcPct val="0"/>
              </a:spcBef>
              <a:spcAft>
                <a:spcPct val="0"/>
              </a:spcAft>
              <a:defRPr/>
            </a:pPr>
            <a:endParaRPr lang="en-GB" sz="4400" b="1" kern="0" dirty="0">
              <a:solidFill>
                <a:srgbClr val="003399"/>
              </a:solidFill>
              <a:effectLst>
                <a:outerShdw blurRad="38100" dist="38100" dir="2700000" algn="tl">
                  <a:srgbClr val="000000">
                    <a:alpha val="43137"/>
                  </a:srgbClr>
                </a:outerShdw>
              </a:effectLst>
              <a:latin typeface="Calibri" pitchFamily="34" charset="0"/>
              <a:ea typeface="+mj-ea"/>
              <a:cs typeface="+mj-cs"/>
            </a:endParaRPr>
          </a:p>
        </p:txBody>
      </p:sp>
      <p:sp>
        <p:nvSpPr>
          <p:cNvPr id="9220" name="TextBox 7"/>
          <p:cNvSpPr txBox="1">
            <a:spLocks noChangeArrowheads="1"/>
          </p:cNvSpPr>
          <p:nvPr/>
        </p:nvSpPr>
        <p:spPr bwMode="auto">
          <a:xfrm>
            <a:off x="914400" y="1981200"/>
            <a:ext cx="655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endParaRPr lang="en-GB" altLang="en-US" sz="1800">
              <a:solidFill>
                <a:srgbClr val="000000"/>
              </a:solidFill>
              <a:latin typeface="Arial" charset="0"/>
            </a:endParaRPr>
          </a:p>
          <a:p>
            <a:pPr eaLnBrk="1" fontAlgn="base" hangingPunct="1">
              <a:spcBef>
                <a:spcPct val="0"/>
              </a:spcBef>
              <a:spcAft>
                <a:spcPct val="0"/>
              </a:spcAft>
              <a:buFontTx/>
              <a:buNone/>
            </a:pPr>
            <a:endParaRPr lang="en-GB" altLang="en-US" sz="1800">
              <a:solidFill>
                <a:srgbClr val="000000"/>
              </a:solidFill>
              <a:latin typeface="Arial" charset="0"/>
            </a:endParaRPr>
          </a:p>
        </p:txBody>
      </p:sp>
      <p:sp>
        <p:nvSpPr>
          <p:cNvPr id="132097" name="Rectangle 1"/>
          <p:cNvSpPr>
            <a:spLocks noChangeArrowheads="1"/>
          </p:cNvSpPr>
          <p:nvPr/>
        </p:nvSpPr>
        <p:spPr bwMode="auto">
          <a:xfrm>
            <a:off x="685800" y="1143000"/>
            <a:ext cx="7620000" cy="4832350"/>
          </a:xfrm>
          <a:prstGeom prst="rect">
            <a:avLst/>
          </a:prstGeom>
          <a:noFill/>
          <a:ln w="9525">
            <a:noFill/>
            <a:miter lim="800000"/>
            <a:headEnd/>
            <a:tailEnd/>
          </a:ln>
          <a:effectLst/>
        </p:spPr>
        <p:txBody>
          <a:bodyPr anchor="ctr">
            <a:spAutoFit/>
          </a:bodyPr>
          <a:lstStyle/>
          <a:p>
            <a:pPr eaLnBrk="0" fontAlgn="base" hangingPunct="0">
              <a:spcBef>
                <a:spcPct val="0"/>
              </a:spcBef>
              <a:spcAft>
                <a:spcPct val="0"/>
              </a:spcAft>
              <a:tabLst>
                <a:tab pos="457200" algn="l"/>
              </a:tabLst>
              <a:defRPr/>
            </a:pPr>
            <a:r>
              <a:rPr lang="en-GB" sz="4800" b="1" kern="0" dirty="0">
                <a:solidFill>
                  <a:srgbClr val="003399"/>
                </a:solidFill>
                <a:effectLst>
                  <a:outerShdw blurRad="38100" dist="38100" dir="2700000" algn="tl">
                    <a:srgbClr val="000000">
                      <a:alpha val="43137"/>
                    </a:srgbClr>
                  </a:outerShdw>
                </a:effectLst>
                <a:latin typeface="Calibri" pitchFamily="34" charset="0"/>
              </a:rPr>
              <a:t>Expired IELTS and the RO? </a:t>
            </a:r>
            <a:endParaRPr lang="en-US" sz="4800" b="1" dirty="0">
              <a:solidFill>
                <a:srgbClr val="333333"/>
              </a:solidFill>
              <a:latin typeface="Calibri" pitchFamily="34" charset="0"/>
              <a:ea typeface="Times New Roman" pitchFamily="18" charset="0"/>
            </a:endParaRPr>
          </a:p>
          <a:p>
            <a:pPr eaLnBrk="0" fontAlgn="base" hangingPunct="0">
              <a:spcBef>
                <a:spcPct val="0"/>
              </a:spcBef>
              <a:spcAft>
                <a:spcPct val="0"/>
              </a:spcAft>
              <a:tabLst>
                <a:tab pos="457200" algn="l"/>
              </a:tabLst>
              <a:defRPr/>
            </a:pPr>
            <a:endParaRPr lang="en-US" sz="2000" b="1" dirty="0">
              <a:solidFill>
                <a:srgbClr val="333333"/>
              </a:solidFill>
              <a:latin typeface="Calibri" pitchFamily="34" charset="0"/>
              <a:ea typeface="Times New Roman" pitchFamily="18" charset="0"/>
            </a:endParaRPr>
          </a:p>
          <a:p>
            <a:pPr eaLnBrk="0" fontAlgn="base" hangingPunct="0">
              <a:spcBef>
                <a:spcPct val="0"/>
              </a:spcBef>
              <a:spcAft>
                <a:spcPct val="0"/>
              </a:spcAft>
              <a:tabLst>
                <a:tab pos="457200" algn="l"/>
              </a:tabLst>
              <a:defRPr/>
            </a:pPr>
            <a:r>
              <a:rPr lang="en-US" sz="2000" dirty="0">
                <a:solidFill>
                  <a:srgbClr val="333333"/>
                </a:solidFill>
                <a:latin typeface="Calibri" pitchFamily="34" charset="0"/>
                <a:ea typeface="Times New Roman" pitchFamily="18" charset="0"/>
              </a:rPr>
              <a:t>Submit original IELTS certificate showing that you achieved the required scores plus one of the following:</a:t>
            </a:r>
          </a:p>
          <a:p>
            <a:pPr eaLnBrk="0" fontAlgn="base" hangingPunct="0">
              <a:spcBef>
                <a:spcPct val="0"/>
              </a:spcBef>
              <a:spcAft>
                <a:spcPct val="0"/>
              </a:spcAft>
              <a:tabLst>
                <a:tab pos="457200" algn="l"/>
              </a:tabLst>
              <a:defRPr/>
            </a:pPr>
            <a:endParaRPr lang="en-US" sz="2000" dirty="0">
              <a:solidFill>
                <a:srgbClr val="333333"/>
              </a:solidFill>
              <a:latin typeface="Calibri" pitchFamily="34" charset="0"/>
              <a:ea typeface="Times New Roman" pitchFamily="18" charset="0"/>
              <a:cs typeface="Times New Roman" pitchFamily="18" charset="0"/>
            </a:endParaRPr>
          </a:p>
          <a:p>
            <a:pPr eaLnBrk="0" fontAlgn="base" hangingPunct="0">
              <a:spcBef>
                <a:spcPct val="0"/>
              </a:spcBef>
              <a:spcAft>
                <a:spcPct val="0"/>
              </a:spcAft>
              <a:buFont typeface="Arial" pitchFamily="34" charset="0"/>
              <a:buChar char="•"/>
              <a:tabLst>
                <a:tab pos="457200" algn="l"/>
              </a:tabLst>
              <a:defRPr/>
            </a:pPr>
            <a:r>
              <a:rPr lang="en-US" sz="2000" dirty="0">
                <a:solidFill>
                  <a:srgbClr val="333333"/>
                </a:solidFill>
                <a:latin typeface="Calibri" pitchFamily="34" charset="0"/>
                <a:ea typeface="Times New Roman" pitchFamily="18" charset="0"/>
                <a:cs typeface="Times New Roman" pitchFamily="18" charset="0"/>
              </a:rPr>
              <a:t> Evidence that you have successfully completed a </a:t>
            </a:r>
            <a:r>
              <a:rPr lang="en-US" sz="2000" u="sng" dirty="0">
                <a:solidFill>
                  <a:srgbClr val="333333"/>
                </a:solidFill>
                <a:latin typeface="Calibri" pitchFamily="34" charset="0"/>
                <a:ea typeface="Times New Roman" pitchFamily="18" charset="0"/>
                <a:cs typeface="Times New Roman" pitchFamily="18" charset="0"/>
              </a:rPr>
              <a:t>postgraduate course </a:t>
            </a:r>
            <a:r>
              <a:rPr lang="en-US" sz="2000" dirty="0">
                <a:solidFill>
                  <a:srgbClr val="333333"/>
                </a:solidFill>
                <a:latin typeface="Calibri" pitchFamily="34" charset="0"/>
                <a:ea typeface="Times New Roman" pitchFamily="18" charset="0"/>
                <a:cs typeface="Times New Roman" pitchFamily="18" charset="0"/>
              </a:rPr>
              <a:t>of study, where all elements of the course of study, including clinical activities, were taught and examined solely in English, within the past two years.</a:t>
            </a:r>
          </a:p>
          <a:p>
            <a:pPr eaLnBrk="0" fontAlgn="base" hangingPunct="0">
              <a:spcBef>
                <a:spcPct val="0"/>
              </a:spcBef>
              <a:spcAft>
                <a:spcPct val="0"/>
              </a:spcAft>
              <a:buFontTx/>
              <a:buChar char="•"/>
              <a:tabLst>
                <a:tab pos="457200" algn="l"/>
              </a:tabLst>
              <a:defRPr/>
            </a:pPr>
            <a:endParaRPr lang="en-US" sz="2000" dirty="0">
              <a:solidFill>
                <a:srgbClr val="333333"/>
              </a:solidFill>
              <a:latin typeface="Calibri" pitchFamily="34" charset="0"/>
              <a:ea typeface="Calibri" pitchFamily="34" charset="0"/>
              <a:cs typeface="Times New Roman" pitchFamily="18" charset="0"/>
            </a:endParaRPr>
          </a:p>
          <a:p>
            <a:pPr eaLnBrk="0" fontAlgn="base" hangingPunct="0">
              <a:spcBef>
                <a:spcPct val="0"/>
              </a:spcBef>
              <a:spcAft>
                <a:spcPct val="0"/>
              </a:spcAft>
              <a:buFont typeface="Arial" pitchFamily="34" charset="0"/>
              <a:buChar char="•"/>
              <a:tabLst>
                <a:tab pos="457200" algn="l"/>
              </a:tabLst>
              <a:defRPr/>
            </a:pPr>
            <a:r>
              <a:rPr lang="en-US" sz="2000" dirty="0">
                <a:solidFill>
                  <a:srgbClr val="333333"/>
                </a:solidFill>
                <a:latin typeface="Calibri" pitchFamily="34" charset="0"/>
                <a:ea typeface="Calibri" pitchFamily="34" charset="0"/>
                <a:cs typeface="Times New Roman" pitchFamily="18" charset="0"/>
              </a:rPr>
              <a:t>A reference from </a:t>
            </a:r>
            <a:r>
              <a:rPr lang="en-US" sz="2000" u="sng" dirty="0">
                <a:solidFill>
                  <a:srgbClr val="333333"/>
                </a:solidFill>
                <a:latin typeface="Calibri" pitchFamily="34" charset="0"/>
                <a:ea typeface="Calibri" pitchFamily="34" charset="0"/>
                <a:cs typeface="Times New Roman" pitchFamily="18" charset="0"/>
              </a:rPr>
              <a:t>an employer</a:t>
            </a:r>
            <a:r>
              <a:rPr lang="en-US" sz="2000" dirty="0">
                <a:solidFill>
                  <a:srgbClr val="333333"/>
                </a:solidFill>
                <a:latin typeface="Calibri" pitchFamily="34" charset="0"/>
                <a:ea typeface="Calibri" pitchFamily="34" charset="0"/>
                <a:cs typeface="Times New Roman" pitchFamily="18" charset="0"/>
              </a:rPr>
              <a:t>, your tutor or a lecturer on a postgraduate course of study from a country where English is the first or native language. The reference must cover at least </a:t>
            </a:r>
            <a:r>
              <a:rPr lang="en-US" sz="2000" u="sng" dirty="0">
                <a:solidFill>
                  <a:srgbClr val="333333"/>
                </a:solidFill>
                <a:latin typeface="Calibri" pitchFamily="34" charset="0"/>
                <a:ea typeface="Calibri" pitchFamily="34" charset="0"/>
                <a:cs typeface="Times New Roman" pitchFamily="18" charset="0"/>
              </a:rPr>
              <a:t>three months’ full-time employment</a:t>
            </a:r>
            <a:r>
              <a:rPr lang="en-US" sz="2000" dirty="0">
                <a:solidFill>
                  <a:srgbClr val="333333"/>
                </a:solidFill>
                <a:latin typeface="Calibri" pitchFamily="34" charset="0"/>
                <a:ea typeface="Calibri" pitchFamily="34" charset="0"/>
                <a:cs typeface="Times New Roman" pitchFamily="18" charset="0"/>
              </a:rPr>
              <a:t> or study within the </a:t>
            </a:r>
            <a:r>
              <a:rPr lang="en-US" sz="2000" u="sng" dirty="0">
                <a:solidFill>
                  <a:srgbClr val="333333"/>
                </a:solidFill>
                <a:latin typeface="Calibri" pitchFamily="34" charset="0"/>
                <a:ea typeface="Calibri" pitchFamily="34" charset="0"/>
                <a:cs typeface="Times New Roman" pitchFamily="18" charset="0"/>
              </a:rPr>
              <a:t>last two years</a:t>
            </a:r>
            <a:r>
              <a:rPr lang="en-US" sz="2000" dirty="0">
                <a:solidFill>
                  <a:srgbClr val="333333"/>
                </a:solidFill>
                <a:latin typeface="Calibri" pitchFamily="34" charset="0"/>
                <a:ea typeface="Calibri" pitchFamily="34" charset="0"/>
                <a:cs typeface="Times New Roman" pitchFamily="18" charset="0"/>
              </a:rPr>
              <a:t>. </a:t>
            </a:r>
            <a:endParaRPr lang="en-US" sz="2000" dirty="0">
              <a:solidFill>
                <a:srgbClr val="000000"/>
              </a:solidFill>
              <a:latin typeface="Calibri" pitchFamily="34" charset="0"/>
            </a:endParaRPr>
          </a:p>
        </p:txBody>
      </p:sp>
      <p:sp>
        <p:nvSpPr>
          <p:cNvPr id="10" name="Slide Number Placeholder 9"/>
          <p:cNvSpPr>
            <a:spLocks noGrp="1"/>
          </p:cNvSpPr>
          <p:nvPr>
            <p:ph type="sldNum" sz="quarter" idx="12"/>
          </p:nvPr>
        </p:nvSpPr>
        <p:spPr/>
        <p:txBody>
          <a:bodyPr/>
          <a:lstStyle/>
          <a:p>
            <a:pPr>
              <a:defRPr/>
            </a:pPr>
            <a:fld id="{0B26BED2-4553-4C16-9415-F0ABB33CF481}"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3318692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5"/>
          <p:cNvGrpSpPr>
            <a:grpSpLocks/>
          </p:cNvGrpSpPr>
          <p:nvPr/>
        </p:nvGrpSpPr>
        <p:grpSpPr bwMode="auto">
          <a:xfrm>
            <a:off x="-228600" y="-38100"/>
            <a:ext cx="9372600" cy="6927850"/>
            <a:chOff x="-228600" y="-38100"/>
            <a:chExt cx="9372600" cy="6927272"/>
          </a:xfrm>
        </p:grpSpPr>
        <p:pic>
          <p:nvPicPr>
            <p:cNvPr id="10250" name="Picture 7" descr="Presentation Slide Background 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
              <a:ext cx="9372600" cy="68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6200000">
              <a:off x="6077037" y="-1009737"/>
              <a:ext cx="2095325" cy="4038600"/>
            </a:xfrm>
            <a:prstGeom prst="triangle">
              <a:avLst>
                <a:gd name="adj"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10252" name="Picture 9" descr="New 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52400"/>
              <a:ext cx="195469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62000" y="533400"/>
            <a:ext cx="5105400" cy="1143000"/>
          </a:xfrm>
          <a:prstGeom prst="rect">
            <a:avLst/>
          </a:prstGeom>
        </p:spPr>
        <p:txBody>
          <a:bodyPr/>
          <a:lstStyle/>
          <a:p>
            <a:pPr fontAlgn="base">
              <a:spcBef>
                <a:spcPct val="0"/>
              </a:spcBef>
              <a:spcAft>
                <a:spcPct val="0"/>
              </a:spcAft>
              <a:defRPr/>
            </a:pPr>
            <a:endParaRPr lang="en-GB" sz="4400" b="1" kern="0" dirty="0">
              <a:solidFill>
                <a:srgbClr val="003399"/>
              </a:solidFill>
              <a:effectLst>
                <a:outerShdw blurRad="38100" dist="38100" dir="2700000" algn="tl">
                  <a:srgbClr val="000000">
                    <a:alpha val="43137"/>
                  </a:srgbClr>
                </a:outerShdw>
              </a:effectLst>
              <a:latin typeface="Calibri" pitchFamily="34" charset="0"/>
              <a:ea typeface="+mj-ea"/>
              <a:cs typeface="+mj-cs"/>
            </a:endParaRPr>
          </a:p>
        </p:txBody>
      </p:sp>
      <p:sp>
        <p:nvSpPr>
          <p:cNvPr id="1024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fontAlgn="base">
              <a:spcBef>
                <a:spcPct val="0"/>
              </a:spcBef>
              <a:spcAft>
                <a:spcPct val="0"/>
              </a:spcAft>
              <a:buFontTx/>
              <a:buNone/>
            </a:pPr>
            <a:endParaRPr lang="en-US" altLang="en-US" sz="1800">
              <a:solidFill>
                <a:srgbClr val="000000"/>
              </a:solidFill>
              <a:latin typeface="Arial" charset="0"/>
            </a:endParaRPr>
          </a:p>
        </p:txBody>
      </p:sp>
      <p:sp>
        <p:nvSpPr>
          <p:cNvPr id="11" name="TextBox 10"/>
          <p:cNvSpPr txBox="1"/>
          <p:nvPr/>
        </p:nvSpPr>
        <p:spPr>
          <a:xfrm>
            <a:off x="1219200" y="762000"/>
            <a:ext cx="4953000" cy="646113"/>
          </a:xfrm>
          <a:prstGeom prst="rect">
            <a:avLst/>
          </a:prstGeom>
          <a:noFill/>
        </p:spPr>
        <p:txBody>
          <a:bodyPr>
            <a:spAutoFit/>
          </a:bodyPr>
          <a:lstStyle/>
          <a:p>
            <a:pPr fontAlgn="base">
              <a:spcBef>
                <a:spcPct val="0"/>
              </a:spcBef>
              <a:spcAft>
                <a:spcPct val="0"/>
              </a:spcAft>
              <a:defRPr/>
            </a:pPr>
            <a:r>
              <a:rPr lang="en-GB" sz="3600" b="1" kern="0" dirty="0">
                <a:solidFill>
                  <a:srgbClr val="003399"/>
                </a:solidFill>
                <a:effectLst>
                  <a:outerShdw blurRad="38100" dist="38100" dir="2700000" algn="tl">
                    <a:srgbClr val="000000">
                      <a:alpha val="43137"/>
                    </a:srgbClr>
                  </a:outerShdw>
                </a:effectLst>
                <a:latin typeface="Calibri" pitchFamily="34" charset="0"/>
              </a:rPr>
              <a:t>Pilot Study 2009</a:t>
            </a:r>
            <a:endParaRPr lang="en-GB" sz="3600" dirty="0">
              <a:solidFill>
                <a:srgbClr val="000000"/>
              </a:solidFill>
              <a:latin typeface="Arial" charset="0"/>
            </a:endParaRPr>
          </a:p>
        </p:txBody>
      </p:sp>
      <p:sp>
        <p:nvSpPr>
          <p:cNvPr id="10" name="Slide Number Placeholder 9"/>
          <p:cNvSpPr>
            <a:spLocks noGrp="1"/>
          </p:cNvSpPr>
          <p:nvPr>
            <p:ph type="sldNum" sz="quarter" idx="12"/>
          </p:nvPr>
        </p:nvSpPr>
        <p:spPr/>
        <p:txBody>
          <a:bodyPr/>
          <a:lstStyle/>
          <a:p>
            <a:pPr>
              <a:defRPr/>
            </a:pPr>
            <a:fld id="{060BE04D-484E-49E6-B08C-D8E41A8D6D1B}" type="slidenum">
              <a:rPr lang="en-US" smtClean="0">
                <a:solidFill>
                  <a:srgbClr val="000000"/>
                </a:solidFill>
              </a:rPr>
              <a:pPr>
                <a:defRPr/>
              </a:pPr>
              <a:t>18</a:t>
            </a:fld>
            <a:endParaRPr lang="en-US">
              <a:solidFill>
                <a:srgbClr val="000000"/>
              </a:solidFill>
            </a:endParaRPr>
          </a:p>
        </p:txBody>
      </p:sp>
      <p:sp>
        <p:nvSpPr>
          <p:cNvPr id="10247" name="Rectangle 1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endParaRPr lang="en-GB" altLang="en-US" sz="1800">
              <a:solidFill>
                <a:srgbClr val="000000"/>
              </a:solidFill>
              <a:latin typeface="Arial" charset="0"/>
            </a:endParaRPr>
          </a:p>
        </p:txBody>
      </p:sp>
      <p:graphicFrame>
        <p:nvGraphicFramePr>
          <p:cNvPr id="10248" name="Object 11"/>
          <p:cNvGraphicFramePr>
            <a:graphicFrameLocks/>
          </p:cNvGraphicFramePr>
          <p:nvPr/>
        </p:nvGraphicFramePr>
        <p:xfrm>
          <a:off x="990600" y="1600200"/>
          <a:ext cx="7010400" cy="4191000"/>
        </p:xfrm>
        <a:graphic>
          <a:graphicData uri="http://schemas.openxmlformats.org/presentationml/2006/ole">
            <mc:AlternateContent xmlns:mc="http://schemas.openxmlformats.org/markup-compatibility/2006">
              <mc:Choice xmlns:v="urn:schemas-microsoft-com:vml" Requires="v">
                <p:oleObj spid="_x0000_s2051" name="Chart" r:id="rId6" imgW="5095994" imgH="2800350" progId="Excel.Chart.8">
                  <p:embed/>
                </p:oleObj>
              </mc:Choice>
              <mc:Fallback>
                <p:oleObj name="Chart" r:id="rId6" imgW="5095994" imgH="2800350"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b="-92"/>
                      <a:stretch>
                        <a:fillRect/>
                      </a:stretch>
                    </p:blipFill>
                    <p:spPr bwMode="auto">
                      <a:xfrm>
                        <a:off x="990600" y="1600200"/>
                        <a:ext cx="7010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9" name="Rectangle 13"/>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endParaRPr lang="en-GB" altLang="en-US" sz="1800">
              <a:solidFill>
                <a:srgbClr val="000000"/>
              </a:solidFill>
              <a:latin typeface="Arial" charset="0"/>
            </a:endParaRPr>
          </a:p>
        </p:txBody>
      </p:sp>
    </p:spTree>
    <p:extLst>
      <p:ext uri="{BB962C8B-B14F-4D97-AF65-F5344CB8AC3E}">
        <p14:creationId xmlns:p14="http://schemas.microsoft.com/office/powerpoint/2010/main" val="3172841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5"/>
          <p:cNvGrpSpPr>
            <a:grpSpLocks/>
          </p:cNvGrpSpPr>
          <p:nvPr/>
        </p:nvGrpSpPr>
        <p:grpSpPr bwMode="auto">
          <a:xfrm>
            <a:off x="-228600" y="-38100"/>
            <a:ext cx="9372600" cy="6927850"/>
            <a:chOff x="-228600" y="-38100"/>
            <a:chExt cx="9372600" cy="6927272"/>
          </a:xfrm>
        </p:grpSpPr>
        <p:pic>
          <p:nvPicPr>
            <p:cNvPr id="11278" name="Picture 7" descr="Presentation Slide Background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
              <a:ext cx="9372600" cy="68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6200000">
              <a:off x="6077037" y="-1009737"/>
              <a:ext cx="2095325" cy="4038600"/>
            </a:xfrm>
            <a:prstGeom prst="triangle">
              <a:avLst>
                <a:gd name="adj"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11280" name="Picture 9" descr="New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52400"/>
              <a:ext cx="195469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62000" y="533400"/>
            <a:ext cx="5105400" cy="1143000"/>
          </a:xfrm>
          <a:prstGeom prst="rect">
            <a:avLst/>
          </a:prstGeom>
        </p:spPr>
        <p:txBody>
          <a:bodyPr/>
          <a:lstStyle/>
          <a:p>
            <a:pPr fontAlgn="base">
              <a:spcBef>
                <a:spcPct val="0"/>
              </a:spcBef>
              <a:spcAft>
                <a:spcPct val="0"/>
              </a:spcAft>
              <a:defRPr/>
            </a:pPr>
            <a:r>
              <a:rPr lang="en-GB" sz="4400" b="1" kern="0" dirty="0">
                <a:solidFill>
                  <a:srgbClr val="003399"/>
                </a:solidFill>
                <a:effectLst>
                  <a:outerShdw blurRad="38100" dist="38100" dir="2700000" algn="tl">
                    <a:srgbClr val="000000">
                      <a:alpha val="43137"/>
                    </a:srgbClr>
                  </a:outerShdw>
                </a:effectLst>
                <a:latin typeface="Calibri" pitchFamily="34" charset="0"/>
                <a:ea typeface="+mj-ea"/>
                <a:cs typeface="+mj-cs"/>
              </a:rPr>
              <a:t>Language Screening</a:t>
            </a:r>
          </a:p>
        </p:txBody>
      </p:sp>
      <p:sp>
        <p:nvSpPr>
          <p:cNvPr id="11" name="TextBox 10"/>
          <p:cNvSpPr txBox="1"/>
          <p:nvPr/>
        </p:nvSpPr>
        <p:spPr>
          <a:xfrm>
            <a:off x="1066800" y="1905000"/>
            <a:ext cx="2057400" cy="646331"/>
          </a:xfrm>
          <a:prstGeom prst="rect">
            <a:avLst/>
          </a:prstGeom>
          <a:solidFill>
            <a:schemeClr val="accent1"/>
          </a:solidFill>
          <a:scene3d>
            <a:camera prst="orthographicFront"/>
            <a:lightRig rig="threePt" dir="t"/>
          </a:scene3d>
          <a:sp3d>
            <a:bevelT/>
          </a:sp3d>
        </p:spPr>
        <p:txBody>
          <a:bodyPr>
            <a:spAutoFit/>
          </a:bodyPr>
          <a:lstStyle/>
          <a:p>
            <a:pPr algn="ctr" fontAlgn="base">
              <a:spcBef>
                <a:spcPct val="0"/>
              </a:spcBef>
              <a:spcAft>
                <a:spcPct val="0"/>
              </a:spcAft>
              <a:defRPr/>
            </a:pPr>
            <a:r>
              <a:rPr lang="en-GB" b="1" dirty="0">
                <a:solidFill>
                  <a:srgbClr val="000000"/>
                </a:solidFill>
                <a:latin typeface="Calibri" pitchFamily="34" charset="0"/>
              </a:rPr>
              <a:t>Doctor applies to work with NES</a:t>
            </a:r>
          </a:p>
        </p:txBody>
      </p:sp>
      <p:sp>
        <p:nvSpPr>
          <p:cNvPr id="13" name="Right Arrow 12"/>
          <p:cNvSpPr/>
          <p:nvPr/>
        </p:nvSpPr>
        <p:spPr>
          <a:xfrm>
            <a:off x="3200400" y="2057400"/>
            <a:ext cx="1066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4" name="TextBox 13"/>
          <p:cNvSpPr txBox="1"/>
          <p:nvPr/>
        </p:nvSpPr>
        <p:spPr>
          <a:xfrm>
            <a:off x="4343400" y="1905000"/>
            <a:ext cx="3505200" cy="1077218"/>
          </a:xfrm>
          <a:prstGeom prst="rect">
            <a:avLst/>
          </a:prstGeom>
          <a:solidFill>
            <a:schemeClr val="accent1"/>
          </a:solidFill>
          <a:scene3d>
            <a:camera prst="orthographicFront"/>
            <a:lightRig rig="threePt" dir="t"/>
          </a:scene3d>
          <a:sp3d>
            <a:bevelT/>
          </a:sp3d>
        </p:spPr>
        <p:txBody>
          <a:bodyPr>
            <a:spAutoFit/>
          </a:bodyPr>
          <a:lstStyle/>
          <a:p>
            <a:pPr algn="ctr" fontAlgn="base">
              <a:spcBef>
                <a:spcPct val="0"/>
              </a:spcBef>
              <a:spcAft>
                <a:spcPct val="0"/>
              </a:spcAft>
              <a:defRPr/>
            </a:pPr>
            <a:r>
              <a:rPr lang="en-GB" sz="3200" b="1" dirty="0">
                <a:solidFill>
                  <a:srgbClr val="000000"/>
                </a:solidFill>
                <a:latin typeface="Calibri" pitchFamily="34" charset="0"/>
              </a:rPr>
              <a:t>Medical English Screening Test</a:t>
            </a:r>
          </a:p>
        </p:txBody>
      </p:sp>
      <p:sp>
        <p:nvSpPr>
          <p:cNvPr id="11275" name="TextBox 14"/>
          <p:cNvSpPr txBox="1">
            <a:spLocks noChangeArrowheads="1"/>
          </p:cNvSpPr>
          <p:nvPr/>
        </p:nvSpPr>
        <p:spPr bwMode="auto">
          <a:xfrm>
            <a:off x="1143000" y="3352800"/>
            <a:ext cx="7315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pPr>
            <a:r>
              <a:rPr lang="en-GB" altLang="en-US" sz="2000">
                <a:solidFill>
                  <a:srgbClr val="000000"/>
                </a:solidFill>
                <a:latin typeface="Calibri" pitchFamily="34" charset="0"/>
              </a:rPr>
              <a:t>    A preliminary screening test, run from the NES website.</a:t>
            </a:r>
          </a:p>
          <a:p>
            <a:pPr eaLnBrk="1" fontAlgn="base" hangingPunct="1">
              <a:spcBef>
                <a:spcPct val="0"/>
              </a:spcBef>
              <a:spcAft>
                <a:spcPct val="0"/>
              </a:spcAft>
            </a:pPr>
            <a:endParaRPr lang="en-GB" altLang="en-US" sz="2000">
              <a:solidFill>
                <a:srgbClr val="000000"/>
              </a:solidFill>
              <a:latin typeface="Calibri" pitchFamily="34" charset="0"/>
            </a:endParaRPr>
          </a:p>
          <a:p>
            <a:pPr eaLnBrk="1" fontAlgn="base" hangingPunct="1">
              <a:spcBef>
                <a:spcPct val="0"/>
              </a:spcBef>
              <a:spcAft>
                <a:spcPct val="0"/>
              </a:spcAft>
            </a:pPr>
            <a:r>
              <a:rPr lang="en-GB" altLang="en-US" sz="2000">
                <a:solidFill>
                  <a:srgbClr val="000000"/>
                </a:solidFill>
                <a:latin typeface="Calibri" pitchFamily="34" charset="0"/>
              </a:rPr>
              <a:t>    30 question, multiple choice test.</a:t>
            </a:r>
          </a:p>
          <a:p>
            <a:pPr eaLnBrk="1" fontAlgn="base" hangingPunct="1">
              <a:spcBef>
                <a:spcPct val="0"/>
              </a:spcBef>
              <a:spcAft>
                <a:spcPct val="0"/>
              </a:spcAft>
            </a:pPr>
            <a:endParaRPr lang="en-GB" altLang="en-US" sz="2000">
              <a:solidFill>
                <a:srgbClr val="000000"/>
              </a:solidFill>
              <a:latin typeface="Calibri" pitchFamily="34" charset="0"/>
            </a:endParaRPr>
          </a:p>
          <a:p>
            <a:pPr eaLnBrk="1" fontAlgn="base" hangingPunct="1">
              <a:spcBef>
                <a:spcPct val="0"/>
              </a:spcBef>
              <a:spcAft>
                <a:spcPct val="0"/>
              </a:spcAft>
            </a:pPr>
            <a:r>
              <a:rPr lang="en-GB" altLang="en-US" sz="2000">
                <a:solidFill>
                  <a:srgbClr val="000000"/>
                </a:solidFill>
                <a:latin typeface="Calibri" pitchFamily="34" charset="0"/>
              </a:rPr>
              <a:t>    Pass mark of 80%. </a:t>
            </a:r>
          </a:p>
        </p:txBody>
      </p:sp>
      <p:sp>
        <p:nvSpPr>
          <p:cNvPr id="11276" name="TextBox 11"/>
          <p:cNvSpPr txBox="1">
            <a:spLocks noChangeArrowheads="1"/>
          </p:cNvSpPr>
          <p:nvPr/>
        </p:nvSpPr>
        <p:spPr bwMode="auto">
          <a:xfrm>
            <a:off x="1143000" y="5105400"/>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r>
              <a:rPr lang="en-GB" altLang="en-US" sz="2000">
                <a:solidFill>
                  <a:srgbClr val="000000"/>
                </a:solidFill>
                <a:latin typeface="Calibri" pitchFamily="34" charset="0"/>
              </a:rPr>
              <a:t>Of 850 candidates that undertook this test in the last two years, only 150 achieved the pass mark and with evaluating skills approximately 110 were employed by NES.</a:t>
            </a:r>
          </a:p>
        </p:txBody>
      </p:sp>
      <p:sp>
        <p:nvSpPr>
          <p:cNvPr id="12" name="Slide Number Placeholder 11"/>
          <p:cNvSpPr>
            <a:spLocks noGrp="1"/>
          </p:cNvSpPr>
          <p:nvPr>
            <p:ph type="sldNum" sz="quarter" idx="12"/>
          </p:nvPr>
        </p:nvSpPr>
        <p:spPr/>
        <p:txBody>
          <a:bodyPr/>
          <a:lstStyle/>
          <a:p>
            <a:pPr>
              <a:defRPr/>
            </a:pPr>
            <a:fld id="{69E88EDF-1725-4D4B-BFA3-7BDA3326FB8A}"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3779529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accent5">
                    <a:lumMod val="50000"/>
                  </a:schemeClr>
                </a:solidFill>
              </a:rPr>
              <a:t>Structure of Independent Sector Hospitals - BMI</a:t>
            </a:r>
            <a:endParaRPr lang="en-US" sz="2400" b="1" dirty="0">
              <a:solidFill>
                <a:schemeClr val="accent5">
                  <a:lumMod val="50000"/>
                </a:schemeClr>
              </a:solidFill>
            </a:endParaRPr>
          </a:p>
        </p:txBody>
      </p:sp>
      <p:sp>
        <p:nvSpPr>
          <p:cNvPr id="3" name="Content Placeholder 2"/>
          <p:cNvSpPr>
            <a:spLocks noGrp="1"/>
          </p:cNvSpPr>
          <p:nvPr>
            <p:ph idx="4294967295"/>
          </p:nvPr>
        </p:nvSpPr>
        <p:spPr>
          <a:xfrm>
            <a:off x="457200" y="1179383"/>
            <a:ext cx="8229600" cy="4683394"/>
          </a:xfrm>
        </p:spPr>
        <p:txBody>
          <a:bodyPr/>
          <a:lstStyle/>
          <a:p>
            <a:pPr lvl="1"/>
            <a:r>
              <a:rPr lang="en-US" dirty="0" smtClean="0">
                <a:solidFill>
                  <a:srgbClr val="002060"/>
                </a:solidFill>
              </a:rPr>
              <a:t>Larger IS Hospital Groups have many hospitals in a wide range of geographical locations</a:t>
            </a:r>
          </a:p>
          <a:p>
            <a:pPr lvl="3"/>
            <a:r>
              <a:rPr lang="en-US" i="1" dirty="0" smtClean="0">
                <a:solidFill>
                  <a:srgbClr val="002060"/>
                </a:solidFill>
              </a:rPr>
              <a:t>BMI</a:t>
            </a:r>
            <a:r>
              <a:rPr lang="en-US" dirty="0" smtClean="0">
                <a:solidFill>
                  <a:srgbClr val="002060"/>
                </a:solidFill>
              </a:rPr>
              <a:t> – 66 hospitals from Poole to Aberdeen</a:t>
            </a:r>
          </a:p>
          <a:p>
            <a:pPr lvl="1"/>
            <a:r>
              <a:rPr lang="en-US" dirty="0" smtClean="0">
                <a:solidFill>
                  <a:srgbClr val="002060"/>
                </a:solidFill>
              </a:rPr>
              <a:t>Consultants have </a:t>
            </a:r>
            <a:r>
              <a:rPr lang="en-US" i="1" dirty="0" smtClean="0">
                <a:solidFill>
                  <a:srgbClr val="002060"/>
                </a:solidFill>
              </a:rPr>
              <a:t>Practising Privileges </a:t>
            </a:r>
            <a:r>
              <a:rPr lang="en-US" dirty="0" smtClean="0">
                <a:solidFill>
                  <a:srgbClr val="002060"/>
                </a:solidFill>
              </a:rPr>
              <a:t>- they are not employees</a:t>
            </a:r>
          </a:p>
          <a:p>
            <a:pPr lvl="1"/>
            <a:r>
              <a:rPr lang="en-US" dirty="0" smtClean="0">
                <a:solidFill>
                  <a:srgbClr val="002060"/>
                </a:solidFill>
              </a:rPr>
              <a:t>Not a conventional medical management model – local </a:t>
            </a:r>
            <a:r>
              <a:rPr lang="en-US" i="1" dirty="0" smtClean="0">
                <a:solidFill>
                  <a:srgbClr val="002060"/>
                </a:solidFill>
              </a:rPr>
              <a:t>Medical Advisory Committees </a:t>
            </a:r>
            <a:r>
              <a:rPr lang="en-US" dirty="0" smtClean="0">
                <a:solidFill>
                  <a:srgbClr val="002060"/>
                </a:solidFill>
              </a:rPr>
              <a:t>guide </a:t>
            </a:r>
            <a:r>
              <a:rPr lang="en-US" i="1" dirty="0" smtClean="0">
                <a:solidFill>
                  <a:srgbClr val="002060"/>
                </a:solidFill>
              </a:rPr>
              <a:t>Hospital Executive Directors</a:t>
            </a:r>
          </a:p>
          <a:p>
            <a:pPr lvl="1"/>
            <a:r>
              <a:rPr lang="en-US" dirty="0" smtClean="0">
                <a:solidFill>
                  <a:srgbClr val="002060"/>
                </a:solidFill>
              </a:rPr>
              <a:t>Group Medical Director and the Responsible Officer based in HQ</a:t>
            </a:r>
          </a:p>
          <a:p>
            <a:pPr lvl="1"/>
            <a:r>
              <a:rPr lang="en-US" dirty="0" smtClean="0">
                <a:solidFill>
                  <a:srgbClr val="002060"/>
                </a:solidFill>
              </a:rPr>
              <a:t>Clinical Governance Board (chaired by RO) meets monthly as do the four Regional Quality Assurance Committees</a:t>
            </a:r>
          </a:p>
          <a:p>
            <a:pPr lvl="1"/>
            <a:r>
              <a:rPr lang="en-US" i="1" dirty="0" smtClean="0">
                <a:solidFill>
                  <a:srgbClr val="002060"/>
                </a:solidFill>
              </a:rPr>
              <a:t>Sentinel</a:t>
            </a:r>
            <a:r>
              <a:rPr lang="en-US" dirty="0" smtClean="0">
                <a:solidFill>
                  <a:srgbClr val="002060"/>
                </a:solidFill>
              </a:rPr>
              <a:t> Incident reporting and local or Group investigations</a:t>
            </a:r>
          </a:p>
          <a:p>
            <a:pPr lvl="1"/>
            <a:r>
              <a:rPr lang="en-US" dirty="0" smtClean="0">
                <a:solidFill>
                  <a:srgbClr val="002060"/>
                </a:solidFill>
              </a:rPr>
              <a:t>External investigations when appropriate</a:t>
            </a:r>
          </a:p>
          <a:p>
            <a:pPr lvl="1"/>
            <a:r>
              <a:rPr lang="en-US" dirty="0" smtClean="0">
                <a:solidFill>
                  <a:srgbClr val="002060"/>
                </a:solidFill>
              </a:rPr>
              <a:t>Regular meetings with </a:t>
            </a:r>
            <a:r>
              <a:rPr lang="en-US" i="1" dirty="0" smtClean="0">
                <a:solidFill>
                  <a:srgbClr val="002060"/>
                </a:solidFill>
              </a:rPr>
              <a:t>GMC Employer Liaison Adviser</a:t>
            </a:r>
            <a:endParaRPr lang="en-US" i="1" dirty="0">
              <a:solidFill>
                <a:srgbClr val="002060"/>
              </a:solidFill>
            </a:endParaRPr>
          </a:p>
          <a:p>
            <a:pPr>
              <a:buNone/>
            </a:pPr>
            <a:endParaRPr lang="en-US" dirty="0"/>
          </a:p>
          <a:p>
            <a:endParaRPr lang="en-US" dirty="0"/>
          </a:p>
        </p:txBody>
      </p:sp>
    </p:spTree>
    <p:extLst>
      <p:ext uri="{BB962C8B-B14F-4D97-AF65-F5344CB8AC3E}">
        <p14:creationId xmlns:p14="http://schemas.microsoft.com/office/powerpoint/2010/main" val="3086033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5"/>
          <p:cNvGrpSpPr>
            <a:grpSpLocks/>
          </p:cNvGrpSpPr>
          <p:nvPr/>
        </p:nvGrpSpPr>
        <p:grpSpPr bwMode="auto">
          <a:xfrm>
            <a:off x="-228600" y="-38100"/>
            <a:ext cx="9372600" cy="6927850"/>
            <a:chOff x="-228600" y="-38100"/>
            <a:chExt cx="9372600" cy="6927272"/>
          </a:xfrm>
        </p:grpSpPr>
        <p:pic>
          <p:nvPicPr>
            <p:cNvPr id="12294" name="Picture 7" descr="Presentation Slide Background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
              <a:ext cx="9372600" cy="68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6200000">
              <a:off x="6077037" y="-1009737"/>
              <a:ext cx="2095325" cy="4038600"/>
            </a:xfrm>
            <a:prstGeom prst="triangle">
              <a:avLst>
                <a:gd name="adj"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12296" name="Picture 9" descr="New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400"/>
              <a:ext cx="195469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62000" y="381000"/>
            <a:ext cx="5105400" cy="1143000"/>
          </a:xfrm>
          <a:prstGeom prst="rect">
            <a:avLst/>
          </a:prstGeom>
        </p:spPr>
        <p:txBody>
          <a:bodyPr/>
          <a:lstStyle/>
          <a:p>
            <a:pPr fontAlgn="base">
              <a:spcBef>
                <a:spcPct val="0"/>
              </a:spcBef>
              <a:spcAft>
                <a:spcPct val="0"/>
              </a:spcAft>
              <a:defRPr/>
            </a:pPr>
            <a:r>
              <a:rPr lang="en-GB" sz="4400" b="1" kern="0" dirty="0">
                <a:solidFill>
                  <a:srgbClr val="003399"/>
                </a:solidFill>
                <a:effectLst>
                  <a:outerShdw blurRad="38100" dist="38100" dir="2700000" algn="tl">
                    <a:srgbClr val="000000">
                      <a:alpha val="43137"/>
                    </a:srgbClr>
                  </a:outerShdw>
                </a:effectLst>
                <a:latin typeface="Calibri" pitchFamily="34" charset="0"/>
                <a:ea typeface="+mj-ea"/>
                <a:cs typeface="+mj-cs"/>
              </a:rPr>
              <a:t>Medical English Screening Test</a:t>
            </a:r>
          </a:p>
        </p:txBody>
      </p:sp>
      <p:pic>
        <p:nvPicPr>
          <p:cNvPr id="12292" name="Picture 7" descr="MEST.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828800"/>
            <a:ext cx="67818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75851735-418B-4CF2-8C7A-E9497FA9245D}"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527413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5"/>
          <p:cNvGrpSpPr>
            <a:grpSpLocks/>
          </p:cNvGrpSpPr>
          <p:nvPr/>
        </p:nvGrpSpPr>
        <p:grpSpPr bwMode="auto">
          <a:xfrm>
            <a:off x="-228600" y="-38100"/>
            <a:ext cx="9372600" cy="6927850"/>
            <a:chOff x="-228600" y="-38100"/>
            <a:chExt cx="9372600" cy="6927272"/>
          </a:xfrm>
        </p:grpSpPr>
        <p:pic>
          <p:nvPicPr>
            <p:cNvPr id="13321" name="Picture 7" descr="Presentation Slide Background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
              <a:ext cx="9372600" cy="68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6200000">
              <a:off x="6077037" y="-1009737"/>
              <a:ext cx="2095325" cy="4038600"/>
            </a:xfrm>
            <a:prstGeom prst="triangle">
              <a:avLst>
                <a:gd name="adj"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13323" name="Picture 9" descr="New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52400"/>
              <a:ext cx="195469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62000" y="533400"/>
            <a:ext cx="5105400" cy="1143000"/>
          </a:xfrm>
          <a:prstGeom prst="rect">
            <a:avLst/>
          </a:prstGeom>
        </p:spPr>
        <p:txBody>
          <a:bodyPr/>
          <a:lstStyle/>
          <a:p>
            <a:pPr fontAlgn="base">
              <a:spcBef>
                <a:spcPct val="0"/>
              </a:spcBef>
              <a:spcAft>
                <a:spcPct val="0"/>
              </a:spcAft>
              <a:defRPr/>
            </a:pPr>
            <a:r>
              <a:rPr lang="en-GB" sz="4400" b="1" kern="0" dirty="0">
                <a:solidFill>
                  <a:srgbClr val="003399"/>
                </a:solidFill>
                <a:effectLst>
                  <a:outerShdw blurRad="38100" dist="38100" dir="2700000" algn="tl">
                    <a:srgbClr val="000000">
                      <a:alpha val="43137"/>
                    </a:srgbClr>
                  </a:outerShdw>
                </a:effectLst>
                <a:latin typeface="Calibri" pitchFamily="34" charset="0"/>
                <a:ea typeface="+mj-ea"/>
                <a:cs typeface="+mj-cs"/>
              </a:rPr>
              <a:t>The MEST</a:t>
            </a:r>
          </a:p>
        </p:txBody>
      </p:sp>
      <p:sp>
        <p:nvSpPr>
          <p:cNvPr id="13316" name="TextBox 7"/>
          <p:cNvSpPr txBox="1">
            <a:spLocks noChangeArrowheads="1"/>
          </p:cNvSpPr>
          <p:nvPr/>
        </p:nvSpPr>
        <p:spPr bwMode="auto">
          <a:xfrm>
            <a:off x="685800" y="1295400"/>
            <a:ext cx="7543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r>
              <a:rPr lang="en-GB" altLang="en-US" sz="1800">
                <a:solidFill>
                  <a:srgbClr val="000000"/>
                </a:solidFill>
                <a:latin typeface="Arial" charset="0"/>
              </a:rPr>
              <a:t>March 2011 to September 2013 </a:t>
            </a:r>
          </a:p>
          <a:p>
            <a:pPr eaLnBrk="1" fontAlgn="base" hangingPunct="1">
              <a:spcBef>
                <a:spcPct val="0"/>
              </a:spcBef>
              <a:spcAft>
                <a:spcPct val="0"/>
              </a:spcAft>
              <a:buFontTx/>
              <a:buNone/>
            </a:pPr>
            <a:endParaRPr lang="en-GB" altLang="en-US" sz="1800">
              <a:solidFill>
                <a:srgbClr val="000000"/>
              </a:solidFill>
              <a:latin typeface="Arial" charset="0"/>
            </a:endParaRPr>
          </a:p>
          <a:p>
            <a:pPr eaLnBrk="1" fontAlgn="base" hangingPunct="1">
              <a:spcBef>
                <a:spcPct val="0"/>
              </a:spcBef>
              <a:spcAft>
                <a:spcPct val="0"/>
              </a:spcAft>
              <a:buFontTx/>
              <a:buNone/>
            </a:pPr>
            <a:endParaRPr lang="en-GB" altLang="en-US" sz="1800">
              <a:solidFill>
                <a:srgbClr val="000000"/>
              </a:solidFill>
              <a:latin typeface="Arial" charset="0"/>
            </a:endParaRPr>
          </a:p>
          <a:p>
            <a:pPr eaLnBrk="1" fontAlgn="base" hangingPunct="1">
              <a:spcBef>
                <a:spcPct val="0"/>
              </a:spcBef>
              <a:spcAft>
                <a:spcPct val="0"/>
              </a:spcAft>
              <a:buFontTx/>
              <a:buNone/>
            </a:pPr>
            <a:endParaRPr lang="en-GB" altLang="en-US" sz="1800">
              <a:solidFill>
                <a:srgbClr val="000000"/>
              </a:solidFill>
              <a:latin typeface="Arial" charset="0"/>
            </a:endParaRPr>
          </a:p>
          <a:p>
            <a:pPr eaLnBrk="1" fontAlgn="base" hangingPunct="1">
              <a:spcBef>
                <a:spcPct val="0"/>
              </a:spcBef>
              <a:spcAft>
                <a:spcPct val="0"/>
              </a:spcAft>
              <a:buFontTx/>
              <a:buNone/>
            </a:pPr>
            <a:endParaRPr lang="en-GB" altLang="en-US" sz="1800">
              <a:solidFill>
                <a:srgbClr val="000000"/>
              </a:solidFill>
              <a:latin typeface="Arial" charset="0"/>
            </a:endParaRPr>
          </a:p>
          <a:p>
            <a:pPr eaLnBrk="1" fontAlgn="base" hangingPunct="1">
              <a:spcBef>
                <a:spcPct val="0"/>
              </a:spcBef>
              <a:spcAft>
                <a:spcPct val="0"/>
              </a:spcAft>
              <a:buFontTx/>
              <a:buNone/>
            </a:pPr>
            <a:endParaRPr lang="en-GB" altLang="en-US" sz="1800">
              <a:solidFill>
                <a:srgbClr val="000000"/>
              </a:solidFill>
              <a:latin typeface="Arial" charset="0"/>
            </a:endParaRPr>
          </a:p>
        </p:txBody>
      </p:sp>
      <p:sp>
        <p:nvSpPr>
          <p:cNvPr id="8" name="Slide Number Placeholder 7"/>
          <p:cNvSpPr>
            <a:spLocks noGrp="1"/>
          </p:cNvSpPr>
          <p:nvPr>
            <p:ph type="sldNum" sz="quarter" idx="12"/>
          </p:nvPr>
        </p:nvSpPr>
        <p:spPr/>
        <p:txBody>
          <a:bodyPr/>
          <a:lstStyle/>
          <a:p>
            <a:pPr>
              <a:defRPr/>
            </a:pPr>
            <a:fld id="{1D2B958B-3AA4-46E4-A591-018EEF927461}" type="slidenum">
              <a:rPr lang="en-US" smtClean="0">
                <a:solidFill>
                  <a:srgbClr val="000000"/>
                </a:solidFill>
              </a:rPr>
              <a:pPr>
                <a:defRPr/>
              </a:pPr>
              <a:t>21</a:t>
            </a:fld>
            <a:endParaRPr lang="en-US">
              <a:solidFill>
                <a:srgbClr val="000000"/>
              </a:solidFill>
            </a:endParaRPr>
          </a:p>
        </p:txBody>
      </p:sp>
      <p:graphicFrame>
        <p:nvGraphicFramePr>
          <p:cNvPr id="13318" name="Object 9"/>
          <p:cNvGraphicFramePr>
            <a:graphicFrameLocks/>
          </p:cNvGraphicFramePr>
          <p:nvPr/>
        </p:nvGraphicFramePr>
        <p:xfrm>
          <a:off x="533400" y="2057400"/>
          <a:ext cx="8153400" cy="3581400"/>
        </p:xfrm>
        <a:graphic>
          <a:graphicData uri="http://schemas.openxmlformats.org/presentationml/2006/ole">
            <mc:AlternateContent xmlns:mc="http://schemas.openxmlformats.org/markup-compatibility/2006">
              <mc:Choice xmlns:v="urn:schemas-microsoft-com:vml" Requires="v">
                <p:oleObj spid="_x0000_s3075" name="Chart" r:id="rId5" imgW="6353294" imgH="2400300" progId="Excel.Chart.8">
                  <p:embed/>
                </p:oleObj>
              </mc:Choice>
              <mc:Fallback>
                <p:oleObj name="Chart" r:id="rId5" imgW="6353294" imgH="2400300"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057400"/>
                        <a:ext cx="8153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9"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endParaRPr lang="en-GB" altLang="en-US" sz="1800">
              <a:solidFill>
                <a:srgbClr val="000000"/>
              </a:solidFill>
              <a:latin typeface="Arial" charset="0"/>
            </a:endParaRPr>
          </a:p>
        </p:txBody>
      </p:sp>
      <p:sp>
        <p:nvSpPr>
          <p:cNvPr id="13320" name="Rectangle 12"/>
          <p:cNvSpPr>
            <a:spLocks noChangeArrowheads="1"/>
          </p:cNvSpPr>
          <p:nvPr/>
        </p:nvSpPr>
        <p:spPr bwMode="auto">
          <a:xfrm>
            <a:off x="0" y="2482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endParaRPr lang="en-GB" altLang="en-US" sz="1800">
              <a:solidFill>
                <a:srgbClr val="000000"/>
              </a:solidFill>
              <a:latin typeface="Arial" charset="0"/>
            </a:endParaRPr>
          </a:p>
        </p:txBody>
      </p:sp>
    </p:spTree>
    <p:extLst>
      <p:ext uri="{BB962C8B-B14F-4D97-AF65-F5344CB8AC3E}">
        <p14:creationId xmlns:p14="http://schemas.microsoft.com/office/powerpoint/2010/main" val="1724096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5"/>
          <p:cNvGrpSpPr>
            <a:grpSpLocks/>
          </p:cNvGrpSpPr>
          <p:nvPr/>
        </p:nvGrpSpPr>
        <p:grpSpPr bwMode="auto">
          <a:xfrm>
            <a:off x="-228600" y="-38100"/>
            <a:ext cx="9372600" cy="6927850"/>
            <a:chOff x="-228600" y="-38100"/>
            <a:chExt cx="9372600" cy="6927272"/>
          </a:xfrm>
        </p:grpSpPr>
        <p:pic>
          <p:nvPicPr>
            <p:cNvPr id="14342" name="Picture 7" descr="Presentation Slide Background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
              <a:ext cx="9372600" cy="68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6200000">
              <a:off x="6077037" y="-1009737"/>
              <a:ext cx="2095325" cy="4038600"/>
            </a:xfrm>
            <a:prstGeom prst="triangle">
              <a:avLst>
                <a:gd name="adj"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14344" name="Picture 9" descr="New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52400"/>
              <a:ext cx="195469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62000" y="533400"/>
            <a:ext cx="5105400" cy="1143000"/>
          </a:xfrm>
          <a:prstGeom prst="rect">
            <a:avLst/>
          </a:prstGeom>
        </p:spPr>
        <p:txBody>
          <a:bodyPr/>
          <a:lstStyle/>
          <a:p>
            <a:pPr fontAlgn="base">
              <a:spcBef>
                <a:spcPct val="0"/>
              </a:spcBef>
              <a:spcAft>
                <a:spcPct val="0"/>
              </a:spcAft>
              <a:defRPr/>
            </a:pPr>
            <a:endParaRPr lang="en-GB" sz="4400" b="1" kern="0" dirty="0">
              <a:solidFill>
                <a:srgbClr val="003399"/>
              </a:solidFill>
              <a:effectLst>
                <a:outerShdw blurRad="38100" dist="38100" dir="2700000" algn="tl">
                  <a:srgbClr val="000000">
                    <a:alpha val="43137"/>
                  </a:srgbClr>
                </a:outerShdw>
              </a:effectLst>
              <a:latin typeface="Calibri" pitchFamily="34" charset="0"/>
              <a:ea typeface="+mj-ea"/>
              <a:cs typeface="+mj-cs"/>
            </a:endParaRPr>
          </a:p>
        </p:txBody>
      </p:sp>
      <p:sp>
        <p:nvSpPr>
          <p:cNvPr id="9220" name="TextBox 7"/>
          <p:cNvSpPr txBox="1">
            <a:spLocks noChangeArrowheads="1"/>
          </p:cNvSpPr>
          <p:nvPr/>
        </p:nvSpPr>
        <p:spPr bwMode="auto">
          <a:xfrm>
            <a:off x="762000" y="838200"/>
            <a:ext cx="7162800" cy="5602288"/>
          </a:xfrm>
          <a:prstGeom prst="rect">
            <a:avLst/>
          </a:prstGeom>
          <a:noFill/>
          <a:ln w="9525">
            <a:noFill/>
            <a:miter lim="800000"/>
            <a:headEnd/>
            <a:tailEnd/>
          </a:ln>
        </p:spPr>
        <p:txBody>
          <a:bodyPr>
            <a:spAutoFit/>
          </a:bodyPr>
          <a:lstStyle/>
          <a:p>
            <a:pPr fontAlgn="base">
              <a:spcBef>
                <a:spcPct val="0"/>
              </a:spcBef>
              <a:spcAft>
                <a:spcPct val="0"/>
              </a:spcAft>
              <a:defRPr/>
            </a:pPr>
            <a:endParaRPr lang="en-GB" dirty="0">
              <a:solidFill>
                <a:srgbClr val="000000"/>
              </a:solidFill>
              <a:latin typeface="Arial" charset="0"/>
            </a:endParaRPr>
          </a:p>
          <a:p>
            <a:pPr fontAlgn="base">
              <a:spcBef>
                <a:spcPct val="0"/>
              </a:spcBef>
              <a:spcAft>
                <a:spcPct val="0"/>
              </a:spcAft>
              <a:defRPr/>
            </a:pPr>
            <a:r>
              <a:rPr lang="en-GB" sz="4000" b="1" kern="0" dirty="0">
                <a:solidFill>
                  <a:srgbClr val="003399"/>
                </a:solidFill>
                <a:effectLst>
                  <a:outerShdw blurRad="38100" dist="38100" dir="2700000" algn="tl">
                    <a:srgbClr val="000000">
                      <a:alpha val="43137"/>
                    </a:srgbClr>
                  </a:outerShdw>
                </a:effectLst>
                <a:latin typeface="Calibri" pitchFamily="34" charset="0"/>
              </a:rPr>
              <a:t>NES Medical English Test</a:t>
            </a:r>
          </a:p>
          <a:p>
            <a:pPr fontAlgn="base">
              <a:spcBef>
                <a:spcPct val="0"/>
              </a:spcBef>
              <a:spcAft>
                <a:spcPct val="0"/>
              </a:spcAft>
              <a:defRPr/>
            </a:pPr>
            <a:endParaRPr lang="en-GB" sz="2400" dirty="0">
              <a:solidFill>
                <a:srgbClr val="000000"/>
              </a:solidFill>
              <a:latin typeface="Calibri" pitchFamily="34" charset="0"/>
            </a:endParaRPr>
          </a:p>
          <a:p>
            <a:pPr fontAlgn="base">
              <a:spcBef>
                <a:spcPct val="0"/>
              </a:spcBef>
              <a:spcAft>
                <a:spcPct val="0"/>
              </a:spcAft>
              <a:defRPr/>
            </a:pPr>
            <a:r>
              <a:rPr lang="en-GB" sz="2400" dirty="0">
                <a:solidFill>
                  <a:srgbClr val="000000"/>
                </a:solidFill>
                <a:latin typeface="Calibri" pitchFamily="34" charset="0"/>
              </a:rPr>
              <a:t>45 minute test at the NES Training Centre</a:t>
            </a:r>
          </a:p>
          <a:p>
            <a:pPr fontAlgn="base">
              <a:spcBef>
                <a:spcPct val="0"/>
              </a:spcBef>
              <a:spcAft>
                <a:spcPct val="0"/>
              </a:spcAft>
              <a:defRPr/>
            </a:pPr>
            <a:endParaRPr lang="en-GB" sz="2400" dirty="0">
              <a:solidFill>
                <a:srgbClr val="000000"/>
              </a:solidFill>
              <a:latin typeface="Calibri" pitchFamily="34" charset="0"/>
            </a:endParaRPr>
          </a:p>
          <a:p>
            <a:pPr fontAlgn="base">
              <a:spcBef>
                <a:spcPct val="0"/>
              </a:spcBef>
              <a:spcAft>
                <a:spcPct val="0"/>
              </a:spcAft>
              <a:defRPr/>
            </a:pPr>
            <a:r>
              <a:rPr lang="en-GB" sz="2400" dirty="0">
                <a:solidFill>
                  <a:srgbClr val="000000"/>
                </a:solidFill>
                <a:latin typeface="Calibri" pitchFamily="34" charset="0"/>
              </a:rPr>
              <a:t>Two </a:t>
            </a:r>
            <a:r>
              <a:rPr lang="en-GB" sz="2400" b="1" u="sng" dirty="0">
                <a:solidFill>
                  <a:srgbClr val="000000"/>
                </a:solidFill>
                <a:latin typeface="Calibri" pitchFamily="34" charset="0"/>
              </a:rPr>
              <a:t>listening</a:t>
            </a:r>
            <a:r>
              <a:rPr lang="en-GB" sz="2400" dirty="0">
                <a:solidFill>
                  <a:srgbClr val="000000"/>
                </a:solidFill>
                <a:latin typeface="Calibri" pitchFamily="34" charset="0"/>
              </a:rPr>
              <a:t> exams</a:t>
            </a:r>
          </a:p>
          <a:p>
            <a:pPr fontAlgn="base">
              <a:spcBef>
                <a:spcPct val="0"/>
              </a:spcBef>
              <a:spcAft>
                <a:spcPct val="0"/>
              </a:spcAft>
              <a:defRPr/>
            </a:pPr>
            <a:endParaRPr lang="en-GB" sz="2400" dirty="0">
              <a:solidFill>
                <a:srgbClr val="000000"/>
              </a:solidFill>
              <a:latin typeface="Calibri" pitchFamily="34" charset="0"/>
            </a:endParaRPr>
          </a:p>
          <a:p>
            <a:pPr fontAlgn="base">
              <a:spcBef>
                <a:spcPct val="0"/>
              </a:spcBef>
              <a:spcAft>
                <a:spcPct val="0"/>
              </a:spcAft>
              <a:defRPr/>
            </a:pPr>
            <a:r>
              <a:rPr lang="en-GB" sz="2400" dirty="0">
                <a:solidFill>
                  <a:srgbClr val="000000"/>
                </a:solidFill>
                <a:latin typeface="Calibri" pitchFamily="34" charset="0"/>
              </a:rPr>
              <a:t>One 200 word 10 minute </a:t>
            </a:r>
            <a:r>
              <a:rPr lang="en-GB" sz="2400" b="1" u="sng" dirty="0">
                <a:solidFill>
                  <a:srgbClr val="000000"/>
                </a:solidFill>
                <a:latin typeface="Calibri" pitchFamily="34" charset="0"/>
              </a:rPr>
              <a:t>writing</a:t>
            </a:r>
            <a:r>
              <a:rPr lang="en-GB" sz="2400" dirty="0">
                <a:solidFill>
                  <a:srgbClr val="000000"/>
                </a:solidFill>
                <a:latin typeface="Calibri" pitchFamily="34" charset="0"/>
              </a:rPr>
              <a:t> exercise</a:t>
            </a:r>
          </a:p>
          <a:p>
            <a:pPr fontAlgn="base">
              <a:spcBef>
                <a:spcPct val="0"/>
              </a:spcBef>
              <a:spcAft>
                <a:spcPct val="0"/>
              </a:spcAft>
              <a:defRPr/>
            </a:pPr>
            <a:endParaRPr lang="en-GB" sz="2400" dirty="0">
              <a:solidFill>
                <a:srgbClr val="000000"/>
              </a:solidFill>
              <a:latin typeface="Calibri" pitchFamily="34" charset="0"/>
            </a:endParaRPr>
          </a:p>
          <a:p>
            <a:pPr fontAlgn="base">
              <a:spcBef>
                <a:spcPct val="0"/>
              </a:spcBef>
              <a:spcAft>
                <a:spcPct val="0"/>
              </a:spcAft>
              <a:defRPr/>
            </a:pPr>
            <a:r>
              <a:rPr lang="en-GB" sz="2400" dirty="0">
                <a:solidFill>
                  <a:srgbClr val="000000"/>
                </a:solidFill>
                <a:latin typeface="Calibri" pitchFamily="34" charset="0"/>
              </a:rPr>
              <a:t>Two </a:t>
            </a:r>
            <a:r>
              <a:rPr lang="en-GB" sz="2400" b="1" u="sng" dirty="0">
                <a:solidFill>
                  <a:srgbClr val="000000"/>
                </a:solidFill>
                <a:latin typeface="Calibri" pitchFamily="34" charset="0"/>
              </a:rPr>
              <a:t>reading</a:t>
            </a:r>
            <a:r>
              <a:rPr lang="en-GB" sz="2400" dirty="0">
                <a:solidFill>
                  <a:srgbClr val="000000"/>
                </a:solidFill>
                <a:latin typeface="Calibri" pitchFamily="34" charset="0"/>
              </a:rPr>
              <a:t> tests over 20 minutes, including answering 16 questions</a:t>
            </a:r>
          </a:p>
          <a:p>
            <a:pPr fontAlgn="base">
              <a:spcBef>
                <a:spcPct val="0"/>
              </a:spcBef>
              <a:spcAft>
                <a:spcPct val="0"/>
              </a:spcAft>
              <a:defRPr/>
            </a:pPr>
            <a:endParaRPr lang="en-GB" sz="2400" dirty="0">
              <a:solidFill>
                <a:srgbClr val="000000"/>
              </a:solidFill>
              <a:latin typeface="Calibri" pitchFamily="34" charset="0"/>
            </a:endParaRPr>
          </a:p>
          <a:p>
            <a:pPr fontAlgn="base">
              <a:spcBef>
                <a:spcPct val="0"/>
              </a:spcBef>
              <a:spcAft>
                <a:spcPct val="0"/>
              </a:spcAft>
              <a:defRPr/>
            </a:pPr>
            <a:r>
              <a:rPr lang="en-GB" sz="2400" dirty="0">
                <a:solidFill>
                  <a:srgbClr val="000000"/>
                </a:solidFill>
                <a:latin typeface="Calibri" pitchFamily="34" charset="0"/>
              </a:rPr>
              <a:t>(</a:t>
            </a:r>
            <a:r>
              <a:rPr lang="en-GB" sz="2400" b="1" u="sng" dirty="0">
                <a:solidFill>
                  <a:srgbClr val="000000"/>
                </a:solidFill>
                <a:latin typeface="Calibri" pitchFamily="34" charset="0"/>
              </a:rPr>
              <a:t>Speaking</a:t>
            </a:r>
            <a:r>
              <a:rPr lang="en-GB" sz="2400" dirty="0">
                <a:solidFill>
                  <a:srgbClr val="000000"/>
                </a:solidFill>
                <a:latin typeface="Calibri" pitchFamily="34" charset="0"/>
              </a:rPr>
              <a:t> is evaluated during RMO skills testing) </a:t>
            </a:r>
          </a:p>
          <a:p>
            <a:pPr fontAlgn="base">
              <a:spcBef>
                <a:spcPct val="0"/>
              </a:spcBef>
              <a:spcAft>
                <a:spcPct val="0"/>
              </a:spcAft>
              <a:defRPr/>
            </a:pPr>
            <a:endParaRPr lang="en-GB" dirty="0">
              <a:solidFill>
                <a:srgbClr val="000000"/>
              </a:solidFill>
              <a:latin typeface="Arial" charset="0"/>
            </a:endParaRPr>
          </a:p>
          <a:p>
            <a:pPr fontAlgn="base">
              <a:spcBef>
                <a:spcPct val="0"/>
              </a:spcBef>
              <a:spcAft>
                <a:spcPct val="0"/>
              </a:spcAft>
              <a:defRPr/>
            </a:pPr>
            <a:r>
              <a:rPr lang="en-GB" dirty="0">
                <a:solidFill>
                  <a:srgbClr val="000000"/>
                </a:solidFill>
                <a:latin typeface="Arial" charset="0"/>
              </a:rPr>
              <a:t>  </a:t>
            </a:r>
          </a:p>
        </p:txBody>
      </p:sp>
      <p:sp>
        <p:nvSpPr>
          <p:cNvPr id="8" name="Slide Number Placeholder 7"/>
          <p:cNvSpPr>
            <a:spLocks noGrp="1"/>
          </p:cNvSpPr>
          <p:nvPr>
            <p:ph type="sldNum" sz="quarter" idx="12"/>
          </p:nvPr>
        </p:nvSpPr>
        <p:spPr/>
        <p:txBody>
          <a:bodyPr/>
          <a:lstStyle/>
          <a:p>
            <a:pPr>
              <a:defRPr/>
            </a:pPr>
            <a:fld id="{091BBFED-C4C5-4F0D-826E-EEECE46CDBB4}"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872136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5"/>
          <p:cNvGrpSpPr>
            <a:grpSpLocks/>
          </p:cNvGrpSpPr>
          <p:nvPr/>
        </p:nvGrpSpPr>
        <p:grpSpPr bwMode="auto">
          <a:xfrm>
            <a:off x="-228600" y="-38100"/>
            <a:ext cx="9372600" cy="6927850"/>
            <a:chOff x="-228600" y="-38100"/>
            <a:chExt cx="9372600" cy="6927272"/>
          </a:xfrm>
        </p:grpSpPr>
        <p:pic>
          <p:nvPicPr>
            <p:cNvPr id="15370" name="Picture 7" descr="Presentation Slide Background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
              <a:ext cx="9372600" cy="68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6200000">
              <a:off x="6077037" y="-1009737"/>
              <a:ext cx="2095325" cy="4038600"/>
            </a:xfrm>
            <a:prstGeom prst="triangle">
              <a:avLst>
                <a:gd name="adj"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15372" name="Picture 9" descr="New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52400"/>
              <a:ext cx="195469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62000" y="533400"/>
            <a:ext cx="5105400" cy="1143000"/>
          </a:xfrm>
          <a:prstGeom prst="rect">
            <a:avLst/>
          </a:prstGeom>
        </p:spPr>
        <p:txBody>
          <a:bodyPr/>
          <a:lstStyle/>
          <a:p>
            <a:pPr fontAlgn="base">
              <a:spcBef>
                <a:spcPct val="0"/>
              </a:spcBef>
              <a:spcAft>
                <a:spcPct val="0"/>
              </a:spcAft>
              <a:defRPr/>
            </a:pPr>
            <a:endParaRPr lang="en-GB" sz="4400" b="1" kern="0" dirty="0">
              <a:solidFill>
                <a:srgbClr val="003399"/>
              </a:solidFill>
              <a:effectLst>
                <a:outerShdw blurRad="38100" dist="38100" dir="2700000" algn="tl">
                  <a:srgbClr val="000000">
                    <a:alpha val="43137"/>
                  </a:srgbClr>
                </a:outerShdw>
              </a:effectLst>
              <a:latin typeface="Calibri" pitchFamily="34" charset="0"/>
              <a:ea typeface="+mj-ea"/>
              <a:cs typeface="+mj-cs"/>
            </a:endParaRPr>
          </a:p>
        </p:txBody>
      </p:sp>
      <p:sp>
        <p:nvSpPr>
          <p:cNvPr id="15364" name="TextBox 7"/>
          <p:cNvSpPr txBox="1">
            <a:spLocks noChangeArrowheads="1"/>
          </p:cNvSpPr>
          <p:nvPr/>
        </p:nvSpPr>
        <p:spPr bwMode="auto">
          <a:xfrm>
            <a:off x="914400" y="1981200"/>
            <a:ext cx="655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endParaRPr lang="en-GB" altLang="en-US" sz="1800">
              <a:solidFill>
                <a:srgbClr val="000000"/>
              </a:solidFill>
              <a:latin typeface="Arial" charset="0"/>
            </a:endParaRPr>
          </a:p>
          <a:p>
            <a:pPr eaLnBrk="1" fontAlgn="base" hangingPunct="1">
              <a:spcBef>
                <a:spcPct val="0"/>
              </a:spcBef>
              <a:spcAft>
                <a:spcPct val="0"/>
              </a:spcAft>
              <a:buFontTx/>
              <a:buNone/>
            </a:pPr>
            <a:endParaRPr lang="en-GB" altLang="en-US" sz="1800">
              <a:solidFill>
                <a:srgbClr val="000000"/>
              </a:solidFill>
              <a:latin typeface="Arial" charset="0"/>
            </a:endParaRPr>
          </a:p>
        </p:txBody>
      </p:sp>
      <p:pic>
        <p:nvPicPr>
          <p:cNvPr id="15365" name="Chart 3"/>
          <p:cNvPicPr>
            <a:picLocks noChangeArrowheads="1"/>
          </p:cNvPicPr>
          <p:nvPr/>
        </p:nvPicPr>
        <p:blipFill>
          <a:blip r:embed="rId5">
            <a:extLst>
              <a:ext uri="{28A0092B-C50C-407E-A947-70E740481C1C}">
                <a14:useLocalDpi xmlns:a14="http://schemas.microsoft.com/office/drawing/2010/main" val="0"/>
              </a:ext>
            </a:extLst>
          </a:blip>
          <a:srcRect b="-47"/>
          <a:stretch>
            <a:fillRect/>
          </a:stretch>
        </p:blipFill>
        <p:spPr bwMode="auto">
          <a:xfrm>
            <a:off x="0" y="1524000"/>
            <a:ext cx="815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90600" y="304800"/>
            <a:ext cx="4495800" cy="830263"/>
          </a:xfrm>
          <a:prstGeom prst="rect">
            <a:avLst/>
          </a:prstGeom>
          <a:noFill/>
        </p:spPr>
        <p:txBody>
          <a:bodyPr>
            <a:spAutoFit/>
          </a:bodyPr>
          <a:lstStyle/>
          <a:p>
            <a:pPr fontAlgn="base">
              <a:spcBef>
                <a:spcPct val="0"/>
              </a:spcBef>
              <a:spcAft>
                <a:spcPct val="0"/>
              </a:spcAft>
              <a:defRPr/>
            </a:pPr>
            <a:r>
              <a:rPr lang="en-GB" sz="4800" b="1" kern="0" dirty="0">
                <a:solidFill>
                  <a:srgbClr val="003399"/>
                </a:solidFill>
                <a:effectLst>
                  <a:outerShdw blurRad="38100" dist="38100" dir="2700000" algn="tl">
                    <a:srgbClr val="000000">
                      <a:alpha val="43137"/>
                    </a:srgbClr>
                  </a:outerShdw>
                </a:effectLst>
                <a:latin typeface="Calibri" pitchFamily="34" charset="0"/>
              </a:rPr>
              <a:t>The Results</a:t>
            </a:r>
            <a:endParaRPr lang="en-GB" sz="4800" dirty="0">
              <a:solidFill>
                <a:srgbClr val="000000"/>
              </a:solidFill>
              <a:latin typeface="Arial" charset="0"/>
            </a:endParaRPr>
          </a:p>
        </p:txBody>
      </p:sp>
      <p:sp>
        <p:nvSpPr>
          <p:cNvPr id="11" name="Slide Number Placeholder 10"/>
          <p:cNvSpPr>
            <a:spLocks noGrp="1"/>
          </p:cNvSpPr>
          <p:nvPr>
            <p:ph type="sldNum" sz="quarter" idx="12"/>
          </p:nvPr>
        </p:nvSpPr>
        <p:spPr/>
        <p:txBody>
          <a:bodyPr/>
          <a:lstStyle/>
          <a:p>
            <a:pPr>
              <a:defRPr/>
            </a:pPr>
            <a:fld id="{FCCD818C-1409-457D-AA89-65BE73B5B7B6}" type="slidenum">
              <a:rPr lang="en-US" smtClean="0">
                <a:solidFill>
                  <a:srgbClr val="000000"/>
                </a:solidFill>
              </a:rPr>
              <a:pPr>
                <a:defRPr/>
              </a:pPr>
              <a:t>23</a:t>
            </a:fld>
            <a:endParaRPr lang="en-US">
              <a:solidFill>
                <a:srgbClr val="000000"/>
              </a:solidFill>
            </a:endParaRPr>
          </a:p>
        </p:txBody>
      </p:sp>
      <p:pic>
        <p:nvPicPr>
          <p:cNvPr id="15368" name="Picture 9" descr="Article Page 1.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8600" y="304800"/>
            <a:ext cx="8620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Article Page 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304800"/>
            <a:ext cx="8620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848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5"/>
          <p:cNvGrpSpPr>
            <a:grpSpLocks/>
          </p:cNvGrpSpPr>
          <p:nvPr/>
        </p:nvGrpSpPr>
        <p:grpSpPr bwMode="auto">
          <a:xfrm>
            <a:off x="-228600" y="-38100"/>
            <a:ext cx="9372600" cy="6927850"/>
            <a:chOff x="-228600" y="-38100"/>
            <a:chExt cx="9372600" cy="6927272"/>
          </a:xfrm>
        </p:grpSpPr>
        <p:pic>
          <p:nvPicPr>
            <p:cNvPr id="16390" name="Picture 7" descr="Presentation Slide Background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
              <a:ext cx="9372600" cy="68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6200000">
              <a:off x="6077037" y="-1009737"/>
              <a:ext cx="2095325" cy="4038600"/>
            </a:xfrm>
            <a:prstGeom prst="triangle">
              <a:avLst>
                <a:gd name="adj"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16392" name="Picture 9" descr="New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400"/>
              <a:ext cx="195469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62000" y="533400"/>
            <a:ext cx="5105400" cy="1143000"/>
          </a:xfrm>
          <a:prstGeom prst="rect">
            <a:avLst/>
          </a:prstGeom>
        </p:spPr>
        <p:txBody>
          <a:bodyPr/>
          <a:lstStyle/>
          <a:p>
            <a:pPr fontAlgn="base">
              <a:spcBef>
                <a:spcPct val="0"/>
              </a:spcBef>
              <a:spcAft>
                <a:spcPct val="0"/>
              </a:spcAft>
              <a:defRPr/>
            </a:pPr>
            <a:r>
              <a:rPr lang="en-GB" sz="4400" b="1" kern="0" dirty="0">
                <a:solidFill>
                  <a:srgbClr val="003399"/>
                </a:solidFill>
                <a:effectLst>
                  <a:outerShdw blurRad="38100" dist="38100" dir="2700000" algn="tl">
                    <a:srgbClr val="000000">
                      <a:alpha val="43137"/>
                    </a:srgbClr>
                  </a:outerShdw>
                </a:effectLst>
                <a:latin typeface="Calibri" pitchFamily="34" charset="0"/>
                <a:ea typeface="+mj-ea"/>
                <a:cs typeface="+mj-cs"/>
              </a:rPr>
              <a:t>The Tests</a:t>
            </a:r>
          </a:p>
        </p:txBody>
      </p:sp>
      <p:sp>
        <p:nvSpPr>
          <p:cNvPr id="8" name="Slide Number Placeholder 7"/>
          <p:cNvSpPr>
            <a:spLocks noGrp="1"/>
          </p:cNvSpPr>
          <p:nvPr>
            <p:ph type="sldNum" sz="quarter" idx="12"/>
          </p:nvPr>
        </p:nvSpPr>
        <p:spPr/>
        <p:txBody>
          <a:bodyPr/>
          <a:lstStyle/>
          <a:p>
            <a:pPr>
              <a:defRPr/>
            </a:pPr>
            <a:fld id="{096E8BEB-74F8-4A58-83E9-7BFA2B12585B}" type="slidenum">
              <a:rPr lang="en-US" smtClean="0">
                <a:solidFill>
                  <a:srgbClr val="000000"/>
                </a:solidFill>
              </a:rPr>
              <a:pPr>
                <a:defRPr/>
              </a:pPr>
              <a:t>24</a:t>
            </a:fld>
            <a:endParaRPr lang="en-US">
              <a:solidFill>
                <a:srgbClr val="000000"/>
              </a:solidFill>
            </a:endParaRPr>
          </a:p>
        </p:txBody>
      </p:sp>
      <p:pic>
        <p:nvPicPr>
          <p:cNvPr id="16389" name="Chart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73152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148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5"/>
          <p:cNvGrpSpPr>
            <a:grpSpLocks/>
          </p:cNvGrpSpPr>
          <p:nvPr/>
        </p:nvGrpSpPr>
        <p:grpSpPr bwMode="auto">
          <a:xfrm>
            <a:off x="-228600" y="-38100"/>
            <a:ext cx="9372600" cy="6927850"/>
            <a:chOff x="-228600" y="-38100"/>
            <a:chExt cx="9372600" cy="6927272"/>
          </a:xfrm>
        </p:grpSpPr>
        <p:pic>
          <p:nvPicPr>
            <p:cNvPr id="17414" name="Picture 7" descr="Presentation Slide Background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
              <a:ext cx="9372600" cy="68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6200000">
              <a:off x="6077037" y="-1009737"/>
              <a:ext cx="2095325" cy="4038600"/>
            </a:xfrm>
            <a:prstGeom prst="triangle">
              <a:avLst>
                <a:gd name="adj"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17416" name="Picture 9" descr="New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400"/>
              <a:ext cx="195469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62000" y="533400"/>
            <a:ext cx="5105400" cy="1143000"/>
          </a:xfrm>
          <a:prstGeom prst="rect">
            <a:avLst/>
          </a:prstGeom>
        </p:spPr>
        <p:txBody>
          <a:bodyPr/>
          <a:lstStyle/>
          <a:p>
            <a:pPr fontAlgn="base">
              <a:spcBef>
                <a:spcPct val="0"/>
              </a:spcBef>
              <a:spcAft>
                <a:spcPct val="0"/>
              </a:spcAft>
              <a:defRPr/>
            </a:pPr>
            <a:r>
              <a:rPr lang="en-GB" sz="4400" b="1" kern="0" dirty="0">
                <a:solidFill>
                  <a:srgbClr val="003399"/>
                </a:solidFill>
                <a:effectLst>
                  <a:outerShdw blurRad="38100" dist="38100" dir="2700000" algn="tl">
                    <a:srgbClr val="000000">
                      <a:alpha val="43137"/>
                    </a:srgbClr>
                  </a:outerShdw>
                </a:effectLst>
                <a:latin typeface="Calibri" pitchFamily="34" charset="0"/>
                <a:ea typeface="+mj-ea"/>
                <a:cs typeface="+mj-cs"/>
              </a:rPr>
              <a:t>Reading</a:t>
            </a:r>
          </a:p>
        </p:txBody>
      </p:sp>
      <p:sp>
        <p:nvSpPr>
          <p:cNvPr id="8" name="Slide Number Placeholder 7"/>
          <p:cNvSpPr>
            <a:spLocks noGrp="1"/>
          </p:cNvSpPr>
          <p:nvPr>
            <p:ph type="sldNum" sz="quarter" idx="12"/>
          </p:nvPr>
        </p:nvSpPr>
        <p:spPr/>
        <p:txBody>
          <a:bodyPr/>
          <a:lstStyle/>
          <a:p>
            <a:pPr>
              <a:defRPr/>
            </a:pPr>
            <a:fld id="{70C93D48-B315-4F4B-B25A-69548DEF1807}" type="slidenum">
              <a:rPr lang="en-US" smtClean="0">
                <a:solidFill>
                  <a:srgbClr val="000000"/>
                </a:solidFill>
              </a:rPr>
              <a:pPr>
                <a:defRPr/>
              </a:pPr>
              <a:t>25</a:t>
            </a:fld>
            <a:endParaRPr lang="en-US">
              <a:solidFill>
                <a:srgbClr val="000000"/>
              </a:solidFill>
            </a:endParaRPr>
          </a:p>
        </p:txBody>
      </p:sp>
      <p:pic>
        <p:nvPicPr>
          <p:cNvPr id="17413" name="Chart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0"/>
            <a:ext cx="64770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2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5"/>
          <p:cNvGrpSpPr>
            <a:grpSpLocks/>
          </p:cNvGrpSpPr>
          <p:nvPr/>
        </p:nvGrpSpPr>
        <p:grpSpPr bwMode="auto">
          <a:xfrm>
            <a:off x="-228600" y="-38100"/>
            <a:ext cx="9372600" cy="6927850"/>
            <a:chOff x="-228600" y="-38100"/>
            <a:chExt cx="9372600" cy="6927272"/>
          </a:xfrm>
        </p:grpSpPr>
        <p:pic>
          <p:nvPicPr>
            <p:cNvPr id="18438" name="Picture 7" descr="Presentation Slide Background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
              <a:ext cx="9372600" cy="68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6200000">
              <a:off x="6077037" y="-1009737"/>
              <a:ext cx="2095325" cy="4038600"/>
            </a:xfrm>
            <a:prstGeom prst="triangle">
              <a:avLst>
                <a:gd name="adj"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18440" name="Picture 9" descr="New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400"/>
              <a:ext cx="195469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62000" y="533400"/>
            <a:ext cx="5105400" cy="1143000"/>
          </a:xfrm>
          <a:prstGeom prst="rect">
            <a:avLst/>
          </a:prstGeom>
        </p:spPr>
        <p:txBody>
          <a:bodyPr/>
          <a:lstStyle/>
          <a:p>
            <a:pPr fontAlgn="base">
              <a:spcBef>
                <a:spcPct val="0"/>
              </a:spcBef>
              <a:spcAft>
                <a:spcPct val="0"/>
              </a:spcAft>
              <a:defRPr/>
            </a:pPr>
            <a:r>
              <a:rPr lang="en-GB" sz="4400" b="1" kern="0" dirty="0">
                <a:solidFill>
                  <a:srgbClr val="003399"/>
                </a:solidFill>
                <a:effectLst>
                  <a:outerShdw blurRad="38100" dist="38100" dir="2700000" algn="tl">
                    <a:srgbClr val="000000">
                      <a:alpha val="43137"/>
                    </a:srgbClr>
                  </a:outerShdw>
                </a:effectLst>
                <a:latin typeface="Calibri" pitchFamily="34" charset="0"/>
                <a:ea typeface="+mj-ea"/>
                <a:cs typeface="+mj-cs"/>
              </a:rPr>
              <a:t>The Patient</a:t>
            </a:r>
          </a:p>
        </p:txBody>
      </p:sp>
      <p:sp>
        <p:nvSpPr>
          <p:cNvPr id="8" name="Slide Number Placeholder 7"/>
          <p:cNvSpPr>
            <a:spLocks noGrp="1"/>
          </p:cNvSpPr>
          <p:nvPr>
            <p:ph type="sldNum" sz="quarter" idx="12"/>
          </p:nvPr>
        </p:nvSpPr>
        <p:spPr/>
        <p:txBody>
          <a:bodyPr/>
          <a:lstStyle/>
          <a:p>
            <a:pPr>
              <a:defRPr/>
            </a:pPr>
            <a:fld id="{A7B6A47A-8683-4B06-BBD8-D1C61AA13EF7}" type="slidenum">
              <a:rPr lang="en-US" smtClean="0">
                <a:solidFill>
                  <a:srgbClr val="000000"/>
                </a:solidFill>
              </a:rPr>
              <a:pPr>
                <a:defRPr/>
              </a:pPr>
              <a:t>26</a:t>
            </a:fld>
            <a:endParaRPr lang="en-US">
              <a:solidFill>
                <a:srgbClr val="000000"/>
              </a:solidFill>
            </a:endParaRPr>
          </a:p>
        </p:txBody>
      </p:sp>
      <p:pic>
        <p:nvPicPr>
          <p:cNvPr id="18437" name="Chart 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752600"/>
            <a:ext cx="70104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062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5"/>
          <p:cNvGrpSpPr>
            <a:grpSpLocks/>
          </p:cNvGrpSpPr>
          <p:nvPr/>
        </p:nvGrpSpPr>
        <p:grpSpPr bwMode="auto">
          <a:xfrm>
            <a:off x="-228600" y="-38100"/>
            <a:ext cx="9372600" cy="6927850"/>
            <a:chOff x="-228600" y="-38100"/>
            <a:chExt cx="9372600" cy="6927272"/>
          </a:xfrm>
        </p:grpSpPr>
        <p:pic>
          <p:nvPicPr>
            <p:cNvPr id="19462" name="Picture 7" descr="Presentation Slide Background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
              <a:ext cx="9372600" cy="68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6200000">
              <a:off x="6077037" y="-1009737"/>
              <a:ext cx="2095325" cy="4038600"/>
            </a:xfrm>
            <a:prstGeom prst="triangle">
              <a:avLst>
                <a:gd name="adj"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19464" name="Picture 9" descr="New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400"/>
              <a:ext cx="195469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62000" y="533400"/>
            <a:ext cx="5105400" cy="1143000"/>
          </a:xfrm>
          <a:prstGeom prst="rect">
            <a:avLst/>
          </a:prstGeom>
        </p:spPr>
        <p:txBody>
          <a:bodyPr/>
          <a:lstStyle/>
          <a:p>
            <a:pPr fontAlgn="base">
              <a:spcBef>
                <a:spcPct val="0"/>
              </a:spcBef>
              <a:spcAft>
                <a:spcPct val="0"/>
              </a:spcAft>
              <a:defRPr/>
            </a:pPr>
            <a:r>
              <a:rPr lang="en-GB" sz="4400" b="1" kern="0" dirty="0">
                <a:solidFill>
                  <a:srgbClr val="003399"/>
                </a:solidFill>
                <a:effectLst>
                  <a:outerShdw blurRad="38100" dist="38100" dir="2700000" algn="tl">
                    <a:srgbClr val="000000">
                      <a:alpha val="43137"/>
                    </a:srgbClr>
                  </a:outerShdw>
                </a:effectLst>
                <a:latin typeface="Calibri" pitchFamily="34" charset="0"/>
                <a:ea typeface="+mj-ea"/>
                <a:cs typeface="+mj-cs"/>
              </a:rPr>
              <a:t>The challenge...</a:t>
            </a:r>
          </a:p>
        </p:txBody>
      </p:sp>
      <p:sp>
        <p:nvSpPr>
          <p:cNvPr id="19460" name="TextBox 7"/>
          <p:cNvSpPr txBox="1">
            <a:spLocks noChangeArrowheads="1"/>
          </p:cNvSpPr>
          <p:nvPr/>
        </p:nvSpPr>
        <p:spPr bwMode="auto">
          <a:xfrm>
            <a:off x="1066800" y="1676400"/>
            <a:ext cx="71628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fontAlgn="base" hangingPunct="1">
              <a:spcBef>
                <a:spcPct val="0"/>
              </a:spcBef>
              <a:spcAft>
                <a:spcPct val="0"/>
              </a:spcAft>
              <a:buFontTx/>
              <a:buNone/>
            </a:pPr>
            <a:r>
              <a:rPr lang="en-GB" altLang="en-US" sz="2800">
                <a:solidFill>
                  <a:srgbClr val="000000"/>
                </a:solidFill>
                <a:latin typeface="Arial" charset="0"/>
              </a:rPr>
              <a:t>The evidence seems to strongly suggest that although the IELTS could be used as a measure to test a doctor’s ability to provide safe patient care in the UK it is not perfectly “Fit for Purpose.” </a:t>
            </a:r>
          </a:p>
          <a:p>
            <a:pPr eaLnBrk="1" fontAlgn="base" hangingPunct="1">
              <a:spcBef>
                <a:spcPct val="0"/>
              </a:spcBef>
              <a:spcAft>
                <a:spcPct val="0"/>
              </a:spcAft>
              <a:buFontTx/>
              <a:buNone/>
            </a:pPr>
            <a:endParaRPr lang="en-GB" altLang="en-US" sz="2800">
              <a:solidFill>
                <a:srgbClr val="000000"/>
              </a:solidFill>
              <a:latin typeface="Arial" charset="0"/>
            </a:endParaRPr>
          </a:p>
          <a:p>
            <a:pPr eaLnBrk="1" fontAlgn="base" hangingPunct="1">
              <a:spcBef>
                <a:spcPct val="0"/>
              </a:spcBef>
              <a:spcAft>
                <a:spcPct val="0"/>
              </a:spcAft>
              <a:buFontTx/>
              <a:buNone/>
            </a:pPr>
            <a:r>
              <a:rPr lang="en-GB" altLang="en-US" sz="2800">
                <a:solidFill>
                  <a:srgbClr val="000000"/>
                </a:solidFill>
                <a:latin typeface="Arial" charset="0"/>
              </a:rPr>
              <a:t>IELTS should not be relied on as the only way of assessing a healthcare provider’s Medical English ability to gain a GMC’s Licence to Practice</a:t>
            </a:r>
            <a:endParaRPr lang="en-GB" altLang="en-US" sz="2800">
              <a:solidFill>
                <a:srgbClr val="000000"/>
              </a:solidFill>
              <a:latin typeface="Calibri" pitchFamily="34" charset="0"/>
            </a:endParaRPr>
          </a:p>
          <a:p>
            <a:pPr eaLnBrk="1" fontAlgn="base" hangingPunct="1">
              <a:spcBef>
                <a:spcPct val="0"/>
              </a:spcBef>
              <a:spcAft>
                <a:spcPct val="0"/>
              </a:spcAft>
              <a:buFontTx/>
              <a:buNone/>
            </a:pPr>
            <a:endParaRPr lang="en-GB" altLang="en-US" sz="1800">
              <a:solidFill>
                <a:srgbClr val="000000"/>
              </a:solidFill>
              <a:latin typeface="Calibri" pitchFamily="34" charset="0"/>
            </a:endParaRPr>
          </a:p>
          <a:p>
            <a:pPr eaLnBrk="1" fontAlgn="base" hangingPunct="1">
              <a:spcBef>
                <a:spcPct val="0"/>
              </a:spcBef>
              <a:spcAft>
                <a:spcPct val="0"/>
              </a:spcAft>
              <a:buFontTx/>
              <a:buNone/>
            </a:pPr>
            <a:endParaRPr lang="en-GB" altLang="en-US" sz="1800">
              <a:solidFill>
                <a:srgbClr val="000000"/>
              </a:solidFill>
              <a:latin typeface="Arial" charset="0"/>
            </a:endParaRPr>
          </a:p>
        </p:txBody>
      </p:sp>
      <p:sp>
        <p:nvSpPr>
          <p:cNvPr id="8" name="Slide Number Placeholder 7"/>
          <p:cNvSpPr>
            <a:spLocks noGrp="1"/>
          </p:cNvSpPr>
          <p:nvPr>
            <p:ph type="sldNum" sz="quarter" idx="12"/>
          </p:nvPr>
        </p:nvSpPr>
        <p:spPr/>
        <p:txBody>
          <a:bodyPr/>
          <a:lstStyle/>
          <a:p>
            <a:pPr>
              <a:defRPr/>
            </a:pPr>
            <a:fld id="{730A1239-8867-4847-8522-9103923FEC08}"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2080204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6"/>
          <p:cNvSpPr>
            <a:spLocks noGrp="1" noChangeArrowheads="1"/>
          </p:cNvSpPr>
          <p:nvPr>
            <p:ph type="title"/>
          </p:nvPr>
        </p:nvSpPr>
        <p:spPr/>
        <p:txBody>
          <a:bodyPr/>
          <a:lstStyle/>
          <a:p>
            <a:pPr>
              <a:defRPr/>
            </a:pPr>
            <a:r>
              <a:rPr lang="en-GB" altLang="en-US" sz="4000" b="1" dirty="0" smtClean="0">
                <a:solidFill>
                  <a:schemeClr val="tx1"/>
                </a:solidFill>
              </a:rPr>
              <a:t>     Cape Medical</a:t>
            </a:r>
            <a:r>
              <a:rPr lang="en-GB" altLang="en-US" sz="4000" dirty="0" smtClean="0"/>
              <a:t> </a:t>
            </a:r>
            <a:r>
              <a:rPr lang="en-GB" altLang="en-US" sz="4000" b="1" dirty="0" smtClean="0">
                <a:solidFill>
                  <a:schemeClr val="tx1"/>
                </a:solidFill>
              </a:rPr>
              <a:t>Services</a:t>
            </a:r>
            <a:endParaRPr lang="en-US" altLang="en-US" sz="4000" b="1" dirty="0" smtClean="0">
              <a:solidFill>
                <a:schemeClr val="tx1"/>
              </a:solidFill>
            </a:endParaRPr>
          </a:p>
        </p:txBody>
      </p:sp>
      <p:sp>
        <p:nvSpPr>
          <p:cNvPr id="37891" name="Rectangle 3"/>
          <p:cNvSpPr>
            <a:spLocks noGrp="1" noChangeArrowheads="1"/>
          </p:cNvSpPr>
          <p:nvPr>
            <p:ph type="body" idx="1"/>
          </p:nvPr>
        </p:nvSpPr>
        <p:spPr/>
        <p:txBody>
          <a:bodyPr/>
          <a:lstStyle/>
          <a:p>
            <a:pPr algn="ctr">
              <a:lnSpc>
                <a:spcPct val="90000"/>
              </a:lnSpc>
              <a:buFont typeface="Monotype Sorts" pitchFamily="2" charset="2"/>
              <a:buNone/>
              <a:defRPr/>
            </a:pPr>
            <a:endParaRPr lang="en-US" altLang="en-US" sz="5400" b="1" dirty="0" smtClean="0">
              <a:solidFill>
                <a:schemeClr val="tx2"/>
              </a:solidFill>
            </a:endParaRPr>
          </a:p>
          <a:p>
            <a:pPr algn="ctr">
              <a:lnSpc>
                <a:spcPct val="90000"/>
              </a:lnSpc>
              <a:buFont typeface="Monotype Sorts" pitchFamily="2" charset="2"/>
              <a:buNone/>
              <a:defRPr/>
            </a:pPr>
            <a:r>
              <a:rPr lang="en-GB" altLang="en-US" sz="4000" b="1" dirty="0" smtClean="0">
                <a:solidFill>
                  <a:schemeClr val="tx2"/>
                </a:solidFill>
              </a:rPr>
              <a:t>Revalidation: Transforming the RMO Organisation</a:t>
            </a:r>
            <a:r>
              <a:rPr lang="en-GB" altLang="en-US" sz="5400" b="1" dirty="0" smtClean="0">
                <a:solidFill>
                  <a:schemeClr val="tx2"/>
                </a:solidFill>
              </a:rPr>
              <a:t>  </a:t>
            </a:r>
            <a:endParaRPr lang="en-US" altLang="en-US" sz="5400" b="1" dirty="0" smtClean="0">
              <a:solidFill>
                <a:schemeClr val="tx2"/>
              </a:solidFill>
            </a:endParaRPr>
          </a:p>
          <a:p>
            <a:pPr algn="ctr">
              <a:lnSpc>
                <a:spcPct val="90000"/>
              </a:lnSpc>
              <a:buFont typeface="Monotype Sorts" pitchFamily="2" charset="2"/>
              <a:buNone/>
              <a:defRPr/>
            </a:pPr>
            <a:endParaRPr lang="en-US" altLang="en-US" sz="2800" b="1" dirty="0" smtClean="0"/>
          </a:p>
          <a:p>
            <a:pPr algn="ctr">
              <a:lnSpc>
                <a:spcPct val="90000"/>
              </a:lnSpc>
              <a:buFont typeface="Monotype Sorts" pitchFamily="2" charset="2"/>
              <a:buNone/>
              <a:defRPr/>
            </a:pPr>
            <a:r>
              <a:rPr lang="en-US" altLang="en-US" sz="2000" b="1" dirty="0" smtClean="0"/>
              <a:t>4</a:t>
            </a:r>
            <a:r>
              <a:rPr lang="en-US" altLang="en-US" sz="2000" b="1" baseline="30000" dirty="0" smtClean="0"/>
              <a:t>th</a:t>
            </a:r>
            <a:r>
              <a:rPr lang="en-US" altLang="en-US" sz="2000" b="1" dirty="0" smtClean="0"/>
              <a:t> JUNE 2014 </a:t>
            </a:r>
          </a:p>
          <a:p>
            <a:pPr algn="ctr">
              <a:lnSpc>
                <a:spcPct val="90000"/>
              </a:lnSpc>
              <a:buFont typeface="Monotype Sorts" pitchFamily="2" charset="2"/>
              <a:buNone/>
              <a:defRPr/>
            </a:pPr>
            <a:endParaRPr lang="en-US" altLang="en-US" sz="2000" b="1" dirty="0" smtClean="0"/>
          </a:p>
          <a:p>
            <a:pPr algn="ctr">
              <a:lnSpc>
                <a:spcPct val="90000"/>
              </a:lnSpc>
              <a:buFont typeface="Monotype Sorts" pitchFamily="2" charset="2"/>
              <a:buNone/>
              <a:defRPr/>
            </a:pPr>
            <a:r>
              <a:rPr lang="en-US" altLang="en-US" sz="2000" b="1" dirty="0" err="1" smtClean="0"/>
              <a:t>Dr</a:t>
            </a:r>
            <a:r>
              <a:rPr lang="en-US" altLang="en-US" sz="2000" b="1" dirty="0" smtClean="0"/>
              <a:t> Stephen </a:t>
            </a:r>
            <a:r>
              <a:rPr lang="en-US" altLang="en-US" sz="2000" b="1" dirty="0" err="1" smtClean="0"/>
              <a:t>Agoston</a:t>
            </a:r>
            <a:r>
              <a:rPr lang="en-US" altLang="en-US" sz="2000" b="1" dirty="0" smtClean="0"/>
              <a:t>, Responsible Officer</a:t>
            </a:r>
          </a:p>
          <a:p>
            <a:pPr>
              <a:lnSpc>
                <a:spcPct val="90000"/>
              </a:lnSpc>
              <a:defRPr/>
            </a:pPr>
            <a:endParaRPr lang="en-GB" altLang="en-US" sz="4000" dirty="0" smtClean="0"/>
          </a:p>
        </p:txBody>
      </p:sp>
    </p:spTree>
    <p:extLst>
      <p:ext uri="{BB962C8B-B14F-4D97-AF65-F5344CB8AC3E}">
        <p14:creationId xmlns:p14="http://schemas.microsoft.com/office/powerpoint/2010/main" val="1351471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a:defRPr/>
            </a:pPr>
            <a:r>
              <a:rPr lang="en-GB" altLang="en-US" sz="3600" b="1" dirty="0" smtClean="0"/>
              <a:t>RMO MARKET</a:t>
            </a:r>
          </a:p>
        </p:txBody>
      </p:sp>
      <p:sp>
        <p:nvSpPr>
          <p:cNvPr id="30723" name="Rectangle 3"/>
          <p:cNvSpPr>
            <a:spLocks noGrp="1" noChangeArrowheads="1"/>
          </p:cNvSpPr>
          <p:nvPr>
            <p:ph type="body" sz="half" idx="1"/>
          </p:nvPr>
        </p:nvSpPr>
        <p:spPr>
          <a:xfrm>
            <a:off x="685800" y="2276475"/>
            <a:ext cx="8458200" cy="4114800"/>
          </a:xfrm>
        </p:spPr>
        <p:txBody>
          <a:bodyPr/>
          <a:lstStyle/>
          <a:p>
            <a:pPr>
              <a:defRPr/>
            </a:pPr>
            <a:r>
              <a:rPr lang="en-GB" altLang="en-US" sz="2000" b="1" smtClean="0"/>
              <a:t>Who are Cape Medical – our clinical methodology </a:t>
            </a:r>
          </a:p>
          <a:p>
            <a:pPr>
              <a:buFont typeface="Monotype Sorts" pitchFamily="2" charset="2"/>
              <a:buNone/>
              <a:defRPr/>
            </a:pPr>
            <a:endParaRPr lang="en-GB" altLang="en-US" sz="2000" b="1" smtClean="0"/>
          </a:p>
          <a:p>
            <a:pPr>
              <a:defRPr/>
            </a:pPr>
            <a:r>
              <a:rPr lang="en-GB" altLang="en-US" sz="2000" b="1" smtClean="0"/>
              <a:t>Small number of RMO providers service majority of UK independent hospitals</a:t>
            </a:r>
          </a:p>
          <a:p>
            <a:pPr>
              <a:defRPr/>
            </a:pPr>
            <a:endParaRPr lang="en-GB" altLang="en-US" sz="2000" b="1" smtClean="0"/>
          </a:p>
          <a:p>
            <a:pPr>
              <a:defRPr/>
            </a:pPr>
            <a:r>
              <a:rPr lang="en-GB" altLang="en-US" sz="2000" b="1" smtClean="0"/>
              <a:t>RMO recruitment mostly from Eastern EU to do jobs that UK doctors don’t want to do</a:t>
            </a:r>
          </a:p>
          <a:p>
            <a:pPr>
              <a:defRPr/>
            </a:pPr>
            <a:endParaRPr lang="en-GB" altLang="en-US" sz="2000" b="1" smtClean="0"/>
          </a:p>
          <a:p>
            <a:pPr>
              <a:defRPr/>
            </a:pPr>
            <a:r>
              <a:rPr lang="en-GB" altLang="en-US" sz="2000" b="1" smtClean="0"/>
              <a:t>High Risk Profile - First UK job, English, Clinical Training experience, lone working, WTR, lack of supervision and cultural issues   </a:t>
            </a:r>
          </a:p>
          <a:p>
            <a:pPr>
              <a:defRPr/>
            </a:pPr>
            <a:endParaRPr lang="en-GB" altLang="en-US" sz="2000" b="1" smtClean="0"/>
          </a:p>
          <a:p>
            <a:pPr>
              <a:defRPr/>
            </a:pPr>
            <a:endParaRPr lang="en-GB" altLang="en-US" sz="2000" b="1" smtClean="0"/>
          </a:p>
          <a:p>
            <a:pPr>
              <a:defRPr/>
            </a:pPr>
            <a:endParaRPr lang="en-GB" altLang="en-US" sz="2000" b="1" smtClean="0"/>
          </a:p>
          <a:p>
            <a:pPr>
              <a:defRPr/>
            </a:pPr>
            <a:endParaRPr lang="en-GB" altLang="en-US" sz="2000" b="1" smtClean="0"/>
          </a:p>
        </p:txBody>
      </p:sp>
    </p:spTree>
    <p:extLst>
      <p:ext uri="{BB962C8B-B14F-4D97-AF65-F5344CB8AC3E}">
        <p14:creationId xmlns:p14="http://schemas.microsoft.com/office/powerpoint/2010/main" val="406797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rgbClr val="002060"/>
                </a:solidFill>
              </a:rPr>
              <a:t>Connected Doctors – currently 280</a:t>
            </a:r>
            <a:endParaRPr lang="en-GB" sz="2400" b="1" dirty="0">
              <a:solidFill>
                <a:srgbClr val="002060"/>
              </a:solidFill>
            </a:endParaRPr>
          </a:p>
        </p:txBody>
      </p:sp>
      <p:sp>
        <p:nvSpPr>
          <p:cNvPr id="3" name="Content Placeholder 2"/>
          <p:cNvSpPr>
            <a:spLocks noGrp="1"/>
          </p:cNvSpPr>
          <p:nvPr>
            <p:ph idx="1"/>
          </p:nvPr>
        </p:nvSpPr>
        <p:spPr/>
        <p:txBody>
          <a:bodyPr>
            <a:normAutofit fontScale="92500"/>
          </a:bodyPr>
          <a:lstStyle/>
          <a:p>
            <a:r>
              <a:rPr lang="en-GB" dirty="0" smtClean="0">
                <a:solidFill>
                  <a:srgbClr val="002060"/>
                </a:solidFill>
              </a:rPr>
              <a:t>IT system adopted for new task of arranging appraisals and making </a:t>
            </a:r>
            <a:r>
              <a:rPr lang="en-GB" i="1" dirty="0" smtClean="0">
                <a:solidFill>
                  <a:srgbClr val="002060"/>
                </a:solidFill>
              </a:rPr>
              <a:t>RO Recommendations </a:t>
            </a:r>
            <a:r>
              <a:rPr lang="en-GB" dirty="0" smtClean="0">
                <a:solidFill>
                  <a:srgbClr val="002060"/>
                </a:solidFill>
              </a:rPr>
              <a:t>– an issue for some!</a:t>
            </a:r>
          </a:p>
          <a:p>
            <a:r>
              <a:rPr lang="en-GB" dirty="0" smtClean="0">
                <a:solidFill>
                  <a:srgbClr val="002060"/>
                </a:solidFill>
              </a:rPr>
              <a:t>Mainly older consultants, recently retired from the NHS</a:t>
            </a:r>
          </a:p>
          <a:p>
            <a:r>
              <a:rPr lang="en-GB" dirty="0" smtClean="0">
                <a:solidFill>
                  <a:srgbClr val="002060"/>
                </a:solidFill>
              </a:rPr>
              <a:t>Some have not had appraisals just before leaving</a:t>
            </a:r>
          </a:p>
          <a:p>
            <a:r>
              <a:rPr lang="en-GB" dirty="0" smtClean="0">
                <a:solidFill>
                  <a:srgbClr val="002060"/>
                </a:solidFill>
              </a:rPr>
              <a:t>Many have not understood the </a:t>
            </a:r>
            <a:r>
              <a:rPr lang="en-GB" u="sng" dirty="0" smtClean="0">
                <a:solidFill>
                  <a:srgbClr val="002060"/>
                </a:solidFill>
              </a:rPr>
              <a:t>Annual</a:t>
            </a:r>
            <a:r>
              <a:rPr lang="en-GB" dirty="0" smtClean="0">
                <a:solidFill>
                  <a:srgbClr val="002060"/>
                </a:solidFill>
              </a:rPr>
              <a:t> </a:t>
            </a:r>
            <a:r>
              <a:rPr lang="en-GB" i="1" dirty="0" smtClean="0">
                <a:solidFill>
                  <a:srgbClr val="002060"/>
                </a:solidFill>
              </a:rPr>
              <a:t>GMC</a:t>
            </a:r>
            <a:r>
              <a:rPr lang="en-GB" dirty="0" smtClean="0">
                <a:solidFill>
                  <a:srgbClr val="002060"/>
                </a:solidFill>
              </a:rPr>
              <a:t> Requirements for Appraisal – </a:t>
            </a:r>
            <a:r>
              <a:rPr lang="en-GB" sz="2000" i="1" dirty="0" smtClean="0">
                <a:solidFill>
                  <a:srgbClr val="002060"/>
                </a:solidFill>
              </a:rPr>
              <a:t>“I have had a successful career for 40 years – what could possibly go wrong now?”</a:t>
            </a:r>
            <a:r>
              <a:rPr lang="en-GB" sz="2000" dirty="0" smtClean="0">
                <a:solidFill>
                  <a:srgbClr val="002060"/>
                </a:solidFill>
              </a:rPr>
              <a:t>	</a:t>
            </a:r>
          </a:p>
          <a:p>
            <a:r>
              <a:rPr lang="en-GB" dirty="0" smtClean="0">
                <a:solidFill>
                  <a:srgbClr val="002060"/>
                </a:solidFill>
              </a:rPr>
              <a:t>Some think deferral is possible to avoid engaging with the process </a:t>
            </a:r>
            <a:r>
              <a:rPr lang="en-GB" i="1" dirty="0" smtClean="0">
                <a:solidFill>
                  <a:srgbClr val="002060"/>
                </a:solidFill>
              </a:rPr>
              <a:t>- “</a:t>
            </a:r>
            <a:r>
              <a:rPr lang="en-GB" sz="2000" i="1" dirty="0" smtClean="0">
                <a:solidFill>
                  <a:srgbClr val="002060"/>
                </a:solidFill>
              </a:rPr>
              <a:t>I am thinking of retiring one day, so it does not matter”</a:t>
            </a:r>
          </a:p>
          <a:p>
            <a:r>
              <a:rPr lang="en-GB" dirty="0" smtClean="0">
                <a:solidFill>
                  <a:srgbClr val="002060"/>
                </a:solidFill>
              </a:rPr>
              <a:t>“Flipping” </a:t>
            </a:r>
            <a:r>
              <a:rPr lang="en-GB" i="1" dirty="0" smtClean="0">
                <a:solidFill>
                  <a:srgbClr val="002060"/>
                </a:solidFill>
              </a:rPr>
              <a:t>DBs</a:t>
            </a:r>
            <a:r>
              <a:rPr lang="en-GB" dirty="0" smtClean="0">
                <a:solidFill>
                  <a:srgbClr val="002060"/>
                </a:solidFill>
              </a:rPr>
              <a:t> when taking on </a:t>
            </a:r>
            <a:r>
              <a:rPr lang="en-GB" i="1" dirty="0" smtClean="0">
                <a:solidFill>
                  <a:srgbClr val="002060"/>
                </a:solidFill>
              </a:rPr>
              <a:t>NHS</a:t>
            </a:r>
            <a:r>
              <a:rPr lang="en-GB" dirty="0" smtClean="0">
                <a:solidFill>
                  <a:srgbClr val="002060"/>
                </a:solidFill>
              </a:rPr>
              <a:t> locums after retiring adds confusion – </a:t>
            </a:r>
            <a:r>
              <a:rPr lang="en-GB" i="1" dirty="0" smtClean="0">
                <a:solidFill>
                  <a:srgbClr val="002060"/>
                </a:solidFill>
              </a:rPr>
              <a:t>BMI</a:t>
            </a:r>
            <a:r>
              <a:rPr lang="en-GB" dirty="0" smtClean="0">
                <a:solidFill>
                  <a:srgbClr val="002060"/>
                </a:solidFill>
              </a:rPr>
              <a:t> had 30% “churn over one 3 month period</a:t>
            </a:r>
          </a:p>
          <a:p>
            <a:pPr>
              <a:buNone/>
            </a:pPr>
            <a:endParaRPr lang="en-GB" dirty="0">
              <a:solidFill>
                <a:srgbClr val="002060"/>
              </a:solidFill>
            </a:endParaRPr>
          </a:p>
        </p:txBody>
      </p:sp>
    </p:spTree>
    <p:extLst>
      <p:ext uri="{BB962C8B-B14F-4D97-AF65-F5344CB8AC3E}">
        <p14:creationId xmlns:p14="http://schemas.microsoft.com/office/powerpoint/2010/main" val="1535443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a:defRPr/>
            </a:pPr>
            <a:r>
              <a:rPr lang="en-GB" altLang="en-US" sz="3600" b="1" smtClean="0"/>
              <a:t>RMO SECTOR CHALLENGES </a:t>
            </a:r>
          </a:p>
        </p:txBody>
      </p:sp>
      <p:sp>
        <p:nvSpPr>
          <p:cNvPr id="31747" name="Rectangle 3"/>
          <p:cNvSpPr>
            <a:spLocks noGrp="1" noChangeArrowheads="1"/>
          </p:cNvSpPr>
          <p:nvPr>
            <p:ph type="body" idx="1"/>
          </p:nvPr>
        </p:nvSpPr>
        <p:spPr>
          <a:xfrm>
            <a:off x="684213" y="2276475"/>
            <a:ext cx="7772400" cy="4114800"/>
          </a:xfrm>
        </p:spPr>
        <p:txBody>
          <a:bodyPr/>
          <a:lstStyle/>
          <a:p>
            <a:pPr>
              <a:defRPr/>
            </a:pPr>
            <a:r>
              <a:rPr lang="en-GB" altLang="en-US" sz="2000" b="1" smtClean="0"/>
              <a:t>Revalidation based NHS training posts (lost tribes)</a:t>
            </a:r>
          </a:p>
          <a:p>
            <a:pPr>
              <a:defRPr/>
            </a:pPr>
            <a:endParaRPr lang="en-GB" altLang="en-US" sz="2000" b="1" smtClean="0"/>
          </a:p>
          <a:p>
            <a:pPr>
              <a:defRPr/>
            </a:pPr>
            <a:r>
              <a:rPr lang="en-GB" altLang="en-US" sz="2000" b="1" smtClean="0"/>
              <a:t>Cultural Resistance - “Significant Events” </a:t>
            </a:r>
          </a:p>
          <a:p>
            <a:pPr>
              <a:defRPr/>
            </a:pPr>
            <a:endParaRPr lang="en-GB" altLang="en-US" sz="2000" b="1" smtClean="0"/>
          </a:p>
          <a:p>
            <a:pPr>
              <a:defRPr/>
            </a:pPr>
            <a:r>
              <a:rPr lang="en-GB" altLang="en-US" sz="2000" b="1" smtClean="0"/>
              <a:t>RMOs generally mistrustful of the “system”</a:t>
            </a:r>
          </a:p>
          <a:p>
            <a:pPr>
              <a:defRPr/>
            </a:pPr>
            <a:endParaRPr lang="en-GB" altLang="en-US" sz="2000" b="1" smtClean="0"/>
          </a:p>
          <a:p>
            <a:pPr>
              <a:defRPr/>
            </a:pPr>
            <a:r>
              <a:rPr lang="en-GB" altLang="en-US" sz="2000" b="1" smtClean="0"/>
              <a:t>Relationship between RMO providers and clients  </a:t>
            </a:r>
          </a:p>
          <a:p>
            <a:pPr>
              <a:defRPr/>
            </a:pPr>
            <a:endParaRPr lang="en-GB" altLang="en-US" sz="2000" b="1" smtClean="0"/>
          </a:p>
          <a:p>
            <a:pPr>
              <a:defRPr/>
            </a:pPr>
            <a:r>
              <a:rPr lang="en-GB" altLang="en-US" sz="2000" b="1" smtClean="0"/>
              <a:t>Administrative issues– e.g. 360 feedback</a:t>
            </a:r>
          </a:p>
          <a:p>
            <a:pPr>
              <a:defRPr/>
            </a:pPr>
            <a:endParaRPr lang="en-GB" altLang="en-US" sz="2000" b="1" smtClean="0"/>
          </a:p>
          <a:p>
            <a:pPr>
              <a:defRPr/>
            </a:pPr>
            <a:endParaRPr lang="en-GB" altLang="en-US" sz="2000" b="1" smtClean="0"/>
          </a:p>
          <a:p>
            <a:pPr>
              <a:defRPr/>
            </a:pPr>
            <a:endParaRPr lang="en-GB" altLang="en-US" sz="2000" smtClean="0"/>
          </a:p>
          <a:p>
            <a:pPr>
              <a:defRPr/>
            </a:pPr>
            <a:endParaRPr lang="en-GB" altLang="en-US" sz="2000" smtClean="0"/>
          </a:p>
          <a:p>
            <a:pPr>
              <a:defRPr/>
            </a:pPr>
            <a:endParaRPr lang="en-GB" altLang="en-US" sz="2000" smtClean="0"/>
          </a:p>
          <a:p>
            <a:pPr>
              <a:defRPr/>
            </a:pPr>
            <a:endParaRPr lang="en-GB" altLang="en-US" sz="2000" smtClean="0"/>
          </a:p>
          <a:p>
            <a:pPr>
              <a:defRPr/>
            </a:pPr>
            <a:endParaRPr lang="en-GB" altLang="en-US" sz="2000" smtClean="0"/>
          </a:p>
          <a:p>
            <a:pPr>
              <a:defRPr/>
            </a:pPr>
            <a:endParaRPr lang="en-GB" altLang="en-US" sz="2000" smtClean="0"/>
          </a:p>
          <a:p>
            <a:pPr>
              <a:defRPr/>
            </a:pPr>
            <a:endParaRPr lang="en-GB" altLang="en-US" sz="2000" smtClean="0"/>
          </a:p>
        </p:txBody>
      </p:sp>
    </p:spTree>
    <p:extLst>
      <p:ext uri="{BB962C8B-B14F-4D97-AF65-F5344CB8AC3E}">
        <p14:creationId xmlns:p14="http://schemas.microsoft.com/office/powerpoint/2010/main" val="601772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a:defRPr/>
            </a:pPr>
            <a:r>
              <a:rPr lang="en-GB" altLang="en-US" sz="3600" b="1" smtClean="0"/>
              <a:t>TRANFORMING THE ORGANISATION </a:t>
            </a:r>
            <a:endParaRPr lang="en-US" altLang="en-US" sz="3600" b="1" smtClean="0"/>
          </a:p>
        </p:txBody>
      </p:sp>
      <p:sp>
        <p:nvSpPr>
          <p:cNvPr id="11267" name="Rectangle 3"/>
          <p:cNvSpPr>
            <a:spLocks noGrp="1" noChangeArrowheads="1"/>
          </p:cNvSpPr>
          <p:nvPr>
            <p:ph type="body" idx="1"/>
          </p:nvPr>
        </p:nvSpPr>
        <p:spPr>
          <a:xfrm>
            <a:off x="685800" y="2362200"/>
            <a:ext cx="7772400" cy="4114800"/>
          </a:xfrm>
          <a:extLst>
            <a:ext uri="{91240B29-F687-4F45-9708-019B960494DF}">
              <a14:hiddenLine xmlns:a14="http://schemas.microsoft.com/office/drawing/2010/main" w="9525">
                <a:solidFill>
                  <a:srgbClr val="FFFF00"/>
                </a:solidFill>
                <a:miter lim="800000"/>
                <a:headEnd/>
                <a:tailEnd/>
              </a14:hiddenLine>
            </a:ext>
          </a:extLst>
        </p:spPr>
        <p:txBody>
          <a:bodyPr/>
          <a:lstStyle/>
          <a:p>
            <a:pPr algn="just">
              <a:defRPr/>
            </a:pPr>
            <a:r>
              <a:rPr lang="en-GB" altLang="en-US" sz="2000" b="1" smtClean="0"/>
              <a:t>Where is the market headed?  </a:t>
            </a:r>
          </a:p>
          <a:p>
            <a:pPr algn="just">
              <a:defRPr/>
            </a:pPr>
            <a:endParaRPr lang="en-GB" altLang="en-US" sz="2000" b="1" smtClean="0"/>
          </a:p>
          <a:p>
            <a:pPr algn="just">
              <a:defRPr/>
            </a:pPr>
            <a:r>
              <a:rPr lang="en-GB" altLang="en-US" sz="2000" b="1" smtClean="0"/>
              <a:t>Who are we and what are we good at? </a:t>
            </a:r>
          </a:p>
          <a:p>
            <a:pPr algn="just">
              <a:defRPr/>
            </a:pPr>
            <a:endParaRPr lang="en-GB" altLang="en-US" sz="2000" b="1" smtClean="0"/>
          </a:p>
          <a:p>
            <a:pPr algn="just">
              <a:defRPr/>
            </a:pPr>
            <a:r>
              <a:rPr lang="en-GB" altLang="en-US" sz="2000" b="1" smtClean="0"/>
              <a:t>Clinical Governance - Independent vs NHS   </a:t>
            </a:r>
          </a:p>
          <a:p>
            <a:pPr algn="just">
              <a:defRPr/>
            </a:pPr>
            <a:endParaRPr lang="en-GB" altLang="en-US" sz="2000" b="1" smtClean="0"/>
          </a:p>
          <a:p>
            <a:pPr algn="just">
              <a:defRPr/>
            </a:pPr>
            <a:r>
              <a:rPr lang="en-GB" altLang="en-US" sz="2000" b="1" smtClean="0"/>
              <a:t>Recruitment and retention is key</a:t>
            </a:r>
          </a:p>
          <a:p>
            <a:pPr algn="just">
              <a:defRPr/>
            </a:pPr>
            <a:endParaRPr lang="en-GB" altLang="en-US" sz="2000" b="1" smtClean="0"/>
          </a:p>
          <a:p>
            <a:pPr algn="just">
              <a:defRPr/>
            </a:pPr>
            <a:r>
              <a:rPr lang="en-GB" altLang="en-US" sz="2000" b="1" smtClean="0"/>
              <a:t>Clinically driven</a:t>
            </a:r>
          </a:p>
          <a:p>
            <a:pPr algn="just">
              <a:defRPr/>
            </a:pPr>
            <a:endParaRPr lang="en-GB" altLang="en-US" sz="2000" b="1" smtClean="0"/>
          </a:p>
          <a:p>
            <a:pPr algn="just">
              <a:buFont typeface="Monotype Sorts" pitchFamily="2" charset="2"/>
              <a:buNone/>
              <a:defRPr/>
            </a:pPr>
            <a:endParaRPr lang="en-GB" altLang="en-US" sz="2000" b="1" smtClean="0"/>
          </a:p>
          <a:p>
            <a:pPr algn="just">
              <a:buFont typeface="Monotype Sorts" pitchFamily="2" charset="2"/>
              <a:buNone/>
              <a:defRPr/>
            </a:pPr>
            <a:endParaRPr lang="en-GB" altLang="en-US" sz="2000" b="1" smtClean="0"/>
          </a:p>
          <a:p>
            <a:pPr algn="just">
              <a:defRPr/>
            </a:pPr>
            <a:endParaRPr lang="en-GB" altLang="en-US" sz="2000" b="1" smtClean="0"/>
          </a:p>
          <a:p>
            <a:pPr algn="just">
              <a:defRPr/>
            </a:pPr>
            <a:endParaRPr lang="en-GB" altLang="en-US" sz="2000" b="1" smtClean="0"/>
          </a:p>
          <a:p>
            <a:pPr algn="just">
              <a:defRPr/>
            </a:pPr>
            <a:endParaRPr lang="en-GB" altLang="en-US" sz="2000" b="1" smtClean="0"/>
          </a:p>
        </p:txBody>
      </p:sp>
    </p:spTree>
    <p:extLst>
      <p:ext uri="{BB962C8B-B14F-4D97-AF65-F5344CB8AC3E}">
        <p14:creationId xmlns:p14="http://schemas.microsoft.com/office/powerpoint/2010/main" val="1728263374"/>
      </p:ext>
    </p:extLst>
  </p:cSld>
  <p:clrMapOvr>
    <a:masterClrMapping/>
  </p:clrMapOvr>
  <p:transition advTm="5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 calcmode="lin" valueType="num">
                                      <p:cBhvr additive="base">
                                        <p:cTn id="19" dur="500" fill="hold"/>
                                        <p:tgtEl>
                                          <p:spTgt spid="1126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267">
                                            <p:txEl>
                                              <p:pRg st="6" end="6"/>
                                            </p:txEl>
                                          </p:spTgt>
                                        </p:tgtEl>
                                        <p:attrNameLst>
                                          <p:attrName>style.visibility</p:attrName>
                                        </p:attrNameLst>
                                      </p:cBhvr>
                                      <p:to>
                                        <p:strVal val="visible"/>
                                      </p:to>
                                    </p:set>
                                    <p:anim calcmode="lin" valueType="num">
                                      <p:cBhvr additive="base">
                                        <p:cTn id="25" dur="500" fill="hold"/>
                                        <p:tgtEl>
                                          <p:spTgt spid="11267">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2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267">
                                            <p:txEl>
                                              <p:pRg st="8" end="8"/>
                                            </p:txEl>
                                          </p:spTgt>
                                        </p:tgtEl>
                                        <p:attrNameLst>
                                          <p:attrName>style.visibility</p:attrName>
                                        </p:attrNameLst>
                                      </p:cBhvr>
                                      <p:to>
                                        <p:strVal val="visible"/>
                                      </p:to>
                                    </p:set>
                                    <p:anim calcmode="lin" valueType="num">
                                      <p:cBhvr additive="base">
                                        <p:cTn id="31" dur="500" fill="hold"/>
                                        <p:tgtEl>
                                          <p:spTgt spid="11267">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26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a:defRPr/>
            </a:pPr>
            <a:r>
              <a:rPr lang="en-GB" altLang="en-US" sz="3600" b="1" smtClean="0"/>
              <a:t>CLINICAL RISK, TRAINING &amp; REVALIDATION</a:t>
            </a:r>
            <a:endParaRPr lang="en-US" altLang="en-US" sz="3600" b="1" smtClean="0"/>
          </a:p>
        </p:txBody>
      </p:sp>
      <p:sp>
        <p:nvSpPr>
          <p:cNvPr id="17411" name="Rectangle 3"/>
          <p:cNvSpPr>
            <a:spLocks noGrp="1" noChangeArrowheads="1"/>
          </p:cNvSpPr>
          <p:nvPr>
            <p:ph type="body" idx="1"/>
          </p:nvPr>
        </p:nvSpPr>
        <p:spPr>
          <a:xfrm>
            <a:off x="684213" y="1989138"/>
            <a:ext cx="7772400" cy="3824287"/>
          </a:xfrm>
        </p:spPr>
        <p:txBody>
          <a:bodyPr/>
          <a:lstStyle/>
          <a:p>
            <a:pPr>
              <a:lnSpc>
                <a:spcPct val="80000"/>
              </a:lnSpc>
              <a:defRPr/>
            </a:pPr>
            <a:endParaRPr lang="en-GB" altLang="en-US" sz="1400" b="1" smtClean="0"/>
          </a:p>
          <a:p>
            <a:pPr>
              <a:lnSpc>
                <a:spcPct val="80000"/>
              </a:lnSpc>
              <a:defRPr/>
            </a:pPr>
            <a:r>
              <a:rPr lang="en-GB" altLang="en-US" sz="1800" b="1" smtClean="0"/>
              <a:t>Clinical expertise available 24/7 - integration with Clinical Governance </a:t>
            </a:r>
          </a:p>
          <a:p>
            <a:pPr algn="just">
              <a:lnSpc>
                <a:spcPct val="80000"/>
              </a:lnSpc>
              <a:defRPr/>
            </a:pPr>
            <a:endParaRPr lang="en-GB" altLang="en-US" sz="1800" b="1" smtClean="0"/>
          </a:p>
          <a:p>
            <a:pPr>
              <a:lnSpc>
                <a:spcPct val="80000"/>
              </a:lnSpc>
              <a:defRPr/>
            </a:pPr>
            <a:r>
              <a:rPr lang="en-GB" altLang="en-US" sz="1800" b="1" smtClean="0"/>
              <a:t>What is Quality Assurance in the RMO world? </a:t>
            </a:r>
          </a:p>
          <a:p>
            <a:pPr>
              <a:lnSpc>
                <a:spcPct val="80000"/>
              </a:lnSpc>
              <a:defRPr/>
            </a:pPr>
            <a:endParaRPr lang="en-GB" altLang="en-US" sz="1800" b="1" smtClean="0"/>
          </a:p>
          <a:p>
            <a:pPr>
              <a:lnSpc>
                <a:spcPct val="80000"/>
              </a:lnSpc>
              <a:defRPr/>
            </a:pPr>
            <a:r>
              <a:rPr lang="en-GB" altLang="en-US" sz="1800" b="1" smtClean="0"/>
              <a:t>Before: Appraiser Selection: NHS experience</a:t>
            </a:r>
          </a:p>
          <a:p>
            <a:pPr>
              <a:lnSpc>
                <a:spcPct val="80000"/>
              </a:lnSpc>
              <a:defRPr/>
            </a:pPr>
            <a:endParaRPr lang="en-GB" altLang="en-US" sz="1800" b="1" smtClean="0"/>
          </a:p>
          <a:p>
            <a:pPr>
              <a:lnSpc>
                <a:spcPct val="80000"/>
              </a:lnSpc>
              <a:defRPr/>
            </a:pPr>
            <a:r>
              <a:rPr lang="en-GB" altLang="en-US" sz="1800" b="1" smtClean="0"/>
              <a:t>During Appraisal: face to face, support  </a:t>
            </a:r>
          </a:p>
          <a:p>
            <a:pPr>
              <a:lnSpc>
                <a:spcPct val="80000"/>
              </a:lnSpc>
              <a:defRPr/>
            </a:pPr>
            <a:endParaRPr lang="en-GB" altLang="en-US" sz="1800" b="1" smtClean="0"/>
          </a:p>
          <a:p>
            <a:pPr>
              <a:lnSpc>
                <a:spcPct val="80000"/>
              </a:lnSpc>
              <a:defRPr/>
            </a:pPr>
            <a:r>
              <a:rPr lang="en-GB" altLang="en-US" sz="1800" b="1" smtClean="0"/>
              <a:t>Outputs: UK Centric training,  client feedback   </a:t>
            </a:r>
          </a:p>
          <a:p>
            <a:pPr algn="just">
              <a:lnSpc>
                <a:spcPct val="80000"/>
              </a:lnSpc>
              <a:defRPr/>
            </a:pPr>
            <a:endParaRPr lang="en-GB" altLang="en-US" sz="1800" b="1" smtClean="0"/>
          </a:p>
          <a:p>
            <a:pPr algn="just">
              <a:lnSpc>
                <a:spcPct val="80000"/>
              </a:lnSpc>
              <a:defRPr/>
            </a:pPr>
            <a:r>
              <a:rPr lang="en-GB" altLang="en-US" sz="1800" b="1" smtClean="0"/>
              <a:t>Resource implications – 35% of office time</a:t>
            </a:r>
          </a:p>
          <a:p>
            <a:pPr algn="just">
              <a:lnSpc>
                <a:spcPct val="80000"/>
              </a:lnSpc>
              <a:buFont typeface="Monotype Sorts" pitchFamily="2" charset="2"/>
              <a:buNone/>
              <a:defRPr/>
            </a:pPr>
            <a:endParaRPr lang="en-GB" altLang="en-US" sz="1800" b="1" smtClean="0"/>
          </a:p>
          <a:p>
            <a:pPr>
              <a:lnSpc>
                <a:spcPct val="80000"/>
              </a:lnSpc>
              <a:buFont typeface="Monotype Sorts" pitchFamily="2" charset="2"/>
              <a:buNone/>
              <a:defRPr/>
            </a:pPr>
            <a:endParaRPr lang="en-GB" altLang="en-US" sz="1800" b="1" smtClean="0"/>
          </a:p>
          <a:p>
            <a:pPr>
              <a:lnSpc>
                <a:spcPct val="80000"/>
              </a:lnSpc>
              <a:defRPr/>
            </a:pPr>
            <a:endParaRPr lang="en-GB" altLang="en-US" sz="900" b="1" smtClean="0"/>
          </a:p>
        </p:txBody>
      </p:sp>
    </p:spTree>
    <p:extLst>
      <p:ext uri="{BB962C8B-B14F-4D97-AF65-F5344CB8AC3E}">
        <p14:creationId xmlns:p14="http://schemas.microsoft.com/office/powerpoint/2010/main" val="1617628569"/>
      </p:ext>
    </p:extLst>
  </p:cSld>
  <p:clrMapOvr>
    <a:masterClrMapping/>
  </p:clrMapOvr>
  <p:transition advTm="15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anim calcmode="lin" valueType="num">
                                      <p:cBhvr additive="base">
                                        <p:cTn id="13" dur="500" fill="hold"/>
                                        <p:tgtEl>
                                          <p:spTgt spid="17411">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anim calcmode="lin" valueType="num">
                                      <p:cBhvr additive="base">
                                        <p:cTn id="19" dur="500" fill="hold"/>
                                        <p:tgtEl>
                                          <p:spTgt spid="17411">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4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411">
                                            <p:txEl>
                                              <p:pRg st="7" end="7"/>
                                            </p:txEl>
                                          </p:spTgt>
                                        </p:tgtEl>
                                        <p:attrNameLst>
                                          <p:attrName>style.visibility</p:attrName>
                                        </p:attrNameLst>
                                      </p:cBhvr>
                                      <p:to>
                                        <p:strVal val="visible"/>
                                      </p:to>
                                    </p:set>
                                    <p:anim calcmode="lin" valueType="num">
                                      <p:cBhvr additive="base">
                                        <p:cTn id="25" dur="500" fill="hold"/>
                                        <p:tgtEl>
                                          <p:spTgt spid="17411">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4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411">
                                            <p:txEl>
                                              <p:pRg st="9" end="9"/>
                                            </p:txEl>
                                          </p:spTgt>
                                        </p:tgtEl>
                                        <p:attrNameLst>
                                          <p:attrName>style.visibility</p:attrName>
                                        </p:attrNameLst>
                                      </p:cBhvr>
                                      <p:to>
                                        <p:strVal val="visible"/>
                                      </p:to>
                                    </p:set>
                                    <p:anim calcmode="lin" valueType="num">
                                      <p:cBhvr additive="base">
                                        <p:cTn id="31" dur="500" fill="hold"/>
                                        <p:tgtEl>
                                          <p:spTgt spid="17411">
                                            <p:txEl>
                                              <p:pRg st="9" end="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41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a:defRPr/>
            </a:pPr>
            <a:r>
              <a:rPr lang="en-GB" altLang="en-US" sz="3600" b="1" smtClean="0"/>
              <a:t>OUTCOMES</a:t>
            </a:r>
          </a:p>
        </p:txBody>
      </p:sp>
      <p:sp>
        <p:nvSpPr>
          <p:cNvPr id="33795" name="Rectangle 3"/>
          <p:cNvSpPr>
            <a:spLocks noGrp="1" noChangeArrowheads="1"/>
          </p:cNvSpPr>
          <p:nvPr>
            <p:ph type="body" idx="1"/>
          </p:nvPr>
        </p:nvSpPr>
        <p:spPr>
          <a:xfrm>
            <a:off x="685800" y="1752600"/>
            <a:ext cx="7772400" cy="4114800"/>
          </a:xfrm>
        </p:spPr>
        <p:txBody>
          <a:bodyPr/>
          <a:lstStyle/>
          <a:p>
            <a:pPr>
              <a:buFont typeface="Monotype Sorts" pitchFamily="2" charset="2"/>
              <a:buNone/>
              <a:defRPr/>
            </a:pPr>
            <a:endParaRPr lang="en-GB" altLang="en-US" sz="2800" b="1" smtClean="0"/>
          </a:p>
          <a:p>
            <a:pPr lvl="2">
              <a:defRPr/>
            </a:pPr>
            <a:r>
              <a:rPr lang="en-GB" altLang="en-US" sz="2000" b="1" smtClean="0"/>
              <a:t>Overwhelming positive response from RMOs</a:t>
            </a:r>
          </a:p>
          <a:p>
            <a:pPr lvl="2">
              <a:buFont typeface="Monotype Sorts" pitchFamily="2" charset="2"/>
              <a:buNone/>
              <a:defRPr/>
            </a:pPr>
            <a:endParaRPr lang="en-GB" altLang="en-US" sz="2000" b="1" smtClean="0"/>
          </a:p>
          <a:p>
            <a:pPr lvl="2">
              <a:defRPr/>
            </a:pPr>
            <a:r>
              <a:rPr lang="en-GB" altLang="en-US" sz="2000" b="1" smtClean="0"/>
              <a:t>“Tick box” versus RMO career profiling/planning</a:t>
            </a:r>
          </a:p>
          <a:p>
            <a:pPr lvl="2">
              <a:buFont typeface="Monotype Sorts" pitchFamily="2" charset="2"/>
              <a:buNone/>
              <a:defRPr/>
            </a:pPr>
            <a:endParaRPr lang="en-GB" altLang="en-US" sz="2000" b="1" smtClean="0"/>
          </a:p>
          <a:p>
            <a:pPr lvl="2">
              <a:defRPr/>
            </a:pPr>
            <a:r>
              <a:rPr lang="en-GB" altLang="en-US" sz="2000" b="1" smtClean="0"/>
              <a:t>Substantial positive impact on clinical governance</a:t>
            </a:r>
          </a:p>
          <a:p>
            <a:pPr lvl="2">
              <a:buFont typeface="Monotype Sorts" pitchFamily="2" charset="2"/>
              <a:buNone/>
              <a:defRPr/>
            </a:pPr>
            <a:endParaRPr lang="en-GB" altLang="en-US" sz="2000" b="1" smtClean="0"/>
          </a:p>
          <a:p>
            <a:pPr lvl="2">
              <a:defRPr/>
            </a:pPr>
            <a:r>
              <a:rPr lang="en-GB" altLang="en-US" sz="2000" b="1" smtClean="0"/>
              <a:t>RMO protection and motivation    </a:t>
            </a:r>
          </a:p>
          <a:p>
            <a:pPr lvl="2">
              <a:defRPr/>
            </a:pPr>
            <a:endParaRPr lang="en-GB" altLang="en-US" sz="2000" b="1" smtClean="0"/>
          </a:p>
          <a:p>
            <a:pPr lvl="2">
              <a:defRPr/>
            </a:pPr>
            <a:r>
              <a:rPr lang="en-GB" altLang="en-US" sz="2000" b="1" smtClean="0"/>
              <a:t>Reduction Clinical Risk at Client Hospitals  </a:t>
            </a:r>
          </a:p>
          <a:p>
            <a:pPr lvl="2">
              <a:buFont typeface="Monotype Sorts" pitchFamily="2" charset="2"/>
              <a:buNone/>
              <a:defRPr/>
            </a:pPr>
            <a:endParaRPr lang="en-GB" altLang="en-US" sz="2000" b="1" smtClean="0"/>
          </a:p>
          <a:p>
            <a:pPr lvl="2">
              <a:buFont typeface="Monotype Sorts" pitchFamily="2" charset="2"/>
              <a:buNone/>
              <a:defRPr/>
            </a:pPr>
            <a:endParaRPr lang="en-GB" altLang="en-US" sz="2000" b="1" smtClean="0"/>
          </a:p>
          <a:p>
            <a:pPr>
              <a:buFont typeface="ITC Zapf Dingbats" pitchFamily="18" charset="2"/>
              <a:buChar char="n"/>
              <a:defRPr/>
            </a:pPr>
            <a:endParaRPr lang="en-GB" altLang="en-US" sz="2000" b="1" smtClean="0"/>
          </a:p>
          <a:p>
            <a:pPr>
              <a:buFont typeface="Monotype Sorts" pitchFamily="2" charset="2"/>
              <a:buNone/>
              <a:defRPr/>
            </a:pPr>
            <a:endParaRPr lang="en-GB" altLang="en-US" sz="1800" smtClean="0"/>
          </a:p>
          <a:p>
            <a:pPr>
              <a:defRPr/>
            </a:pPr>
            <a:endParaRPr lang="en-GB" altLang="en-US" sz="1800" smtClean="0"/>
          </a:p>
        </p:txBody>
      </p:sp>
    </p:spTree>
    <p:extLst>
      <p:ext uri="{BB962C8B-B14F-4D97-AF65-F5344CB8AC3E}">
        <p14:creationId xmlns:p14="http://schemas.microsoft.com/office/powerpoint/2010/main" val="4005919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304800"/>
            <a:ext cx="7772400" cy="1143000"/>
          </a:xfrm>
        </p:spPr>
        <p:txBody>
          <a:bodyPr/>
          <a:lstStyle/>
          <a:p>
            <a:pPr algn="l">
              <a:defRPr/>
            </a:pPr>
            <a:r>
              <a:rPr lang="en-GB" altLang="en-US" sz="3600" b="1" smtClean="0"/>
              <a:t>QUESTIONS</a:t>
            </a:r>
          </a:p>
        </p:txBody>
      </p:sp>
    </p:spTree>
    <p:extLst>
      <p:ext uri="{BB962C8B-B14F-4D97-AF65-F5344CB8AC3E}">
        <p14:creationId xmlns:p14="http://schemas.microsoft.com/office/powerpoint/2010/main" val="1583352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a:defRPr/>
            </a:pPr>
            <a:r>
              <a:rPr lang="en-GB" altLang="en-US" sz="3600" b="1" smtClean="0"/>
              <a:t>SUMMARY</a:t>
            </a:r>
          </a:p>
        </p:txBody>
      </p:sp>
      <p:sp>
        <p:nvSpPr>
          <p:cNvPr id="32771" name="Rectangle 3"/>
          <p:cNvSpPr>
            <a:spLocks noGrp="1" noChangeArrowheads="1"/>
          </p:cNvSpPr>
          <p:nvPr>
            <p:ph type="body" idx="1"/>
          </p:nvPr>
        </p:nvSpPr>
        <p:spPr/>
        <p:txBody>
          <a:bodyPr/>
          <a:lstStyle/>
          <a:p>
            <a:pPr>
              <a:defRPr/>
            </a:pPr>
            <a:endParaRPr lang="en-GB" altLang="en-US" sz="2000" b="1" smtClean="0"/>
          </a:p>
          <a:p>
            <a:pPr>
              <a:defRPr/>
            </a:pPr>
            <a:r>
              <a:rPr lang="en-GB" altLang="en-US" sz="2000" b="1" smtClean="0"/>
              <a:t>RMO Market still dependent on foreign labour supply</a:t>
            </a:r>
          </a:p>
          <a:p>
            <a:pPr>
              <a:defRPr/>
            </a:pPr>
            <a:endParaRPr lang="en-GB" altLang="en-US" sz="2000" smtClean="0"/>
          </a:p>
          <a:p>
            <a:pPr>
              <a:defRPr/>
            </a:pPr>
            <a:r>
              <a:rPr lang="en-GB" altLang="en-US" sz="2000" b="1" smtClean="0"/>
              <a:t>Challenging regulatory/compliance/legal burden</a:t>
            </a:r>
          </a:p>
          <a:p>
            <a:pPr>
              <a:defRPr/>
            </a:pPr>
            <a:endParaRPr lang="en-GB" altLang="en-US" sz="2000" b="1" smtClean="0"/>
          </a:p>
          <a:p>
            <a:pPr>
              <a:defRPr/>
            </a:pPr>
            <a:r>
              <a:rPr lang="en-GB" altLang="en-US" sz="2000" b="1" smtClean="0"/>
              <a:t>Proper Appraisal can be used to improve Clinical Quality</a:t>
            </a:r>
          </a:p>
          <a:p>
            <a:pPr>
              <a:defRPr/>
            </a:pPr>
            <a:endParaRPr lang="en-GB" altLang="en-US" sz="2000" b="1" smtClean="0"/>
          </a:p>
          <a:p>
            <a:pPr>
              <a:defRPr/>
            </a:pPr>
            <a:r>
              <a:rPr lang="en-GB" altLang="en-US" sz="2000" b="1" smtClean="0"/>
              <a:t>Positive impact on RMO recruitment and retention</a:t>
            </a:r>
          </a:p>
          <a:p>
            <a:pPr>
              <a:defRPr/>
            </a:pPr>
            <a:endParaRPr lang="en-GB" altLang="en-US" sz="2000" smtClean="0"/>
          </a:p>
        </p:txBody>
      </p:sp>
    </p:spTree>
    <p:extLst>
      <p:ext uri="{BB962C8B-B14F-4D97-AF65-F5344CB8AC3E}">
        <p14:creationId xmlns:p14="http://schemas.microsoft.com/office/powerpoint/2010/main" val="2174699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2060"/>
                </a:solidFill>
              </a:rPr>
              <a:t>In Practice</a:t>
            </a:r>
            <a:endParaRPr lang="en-GB" sz="2800" dirty="0">
              <a:solidFill>
                <a:srgbClr val="002060"/>
              </a:solidFill>
            </a:endParaRPr>
          </a:p>
        </p:txBody>
      </p:sp>
      <p:sp>
        <p:nvSpPr>
          <p:cNvPr id="3" name="Content Placeholder 2"/>
          <p:cNvSpPr>
            <a:spLocks noGrp="1"/>
          </p:cNvSpPr>
          <p:nvPr>
            <p:ph idx="1"/>
          </p:nvPr>
        </p:nvSpPr>
        <p:spPr/>
        <p:txBody>
          <a:bodyPr/>
          <a:lstStyle/>
          <a:p>
            <a:r>
              <a:rPr lang="en-GB" dirty="0" smtClean="0">
                <a:solidFill>
                  <a:srgbClr val="002060"/>
                </a:solidFill>
              </a:rPr>
              <a:t>Currently we have a 60% overall appraisal rate (but is around 80% for “stable” consultants)</a:t>
            </a:r>
          </a:p>
          <a:p>
            <a:r>
              <a:rPr lang="en-GB" dirty="0" smtClean="0">
                <a:solidFill>
                  <a:srgbClr val="002060"/>
                </a:solidFill>
              </a:rPr>
              <a:t>Some consultants have IT issues, but most manage or employ help</a:t>
            </a:r>
          </a:p>
          <a:p>
            <a:r>
              <a:rPr lang="en-GB" dirty="0" smtClean="0">
                <a:solidFill>
                  <a:srgbClr val="002060"/>
                </a:solidFill>
              </a:rPr>
              <a:t>Increasingly better quality of input forms and PDPs</a:t>
            </a:r>
          </a:p>
          <a:p>
            <a:r>
              <a:rPr lang="en-GB" dirty="0" smtClean="0">
                <a:solidFill>
                  <a:srgbClr val="002060"/>
                </a:solidFill>
              </a:rPr>
              <a:t>For some a thorough appraisal is a good way to obtain insight to changing circumstances, and to reduce risk</a:t>
            </a:r>
          </a:p>
          <a:p>
            <a:r>
              <a:rPr lang="en-GB" dirty="0" smtClean="0">
                <a:solidFill>
                  <a:srgbClr val="002060"/>
                </a:solidFill>
              </a:rPr>
              <a:t>Deferral usually only when recent joiners with an early </a:t>
            </a:r>
            <a:r>
              <a:rPr lang="en-GB" i="1" dirty="0" smtClean="0">
                <a:solidFill>
                  <a:srgbClr val="002060"/>
                </a:solidFill>
              </a:rPr>
              <a:t>Revalidation Submission Date</a:t>
            </a:r>
          </a:p>
          <a:p>
            <a:r>
              <a:rPr lang="en-GB" dirty="0" smtClean="0">
                <a:solidFill>
                  <a:srgbClr val="002060"/>
                </a:solidFill>
              </a:rPr>
              <a:t>Only 2 REV6 non-engagement letters needed so far </a:t>
            </a:r>
          </a:p>
          <a:p>
            <a:endParaRPr lang="en-GB" dirty="0" smtClean="0"/>
          </a:p>
          <a:p>
            <a:endParaRPr lang="en-GB" dirty="0"/>
          </a:p>
        </p:txBody>
      </p:sp>
    </p:spTree>
    <p:extLst>
      <p:ext uri="{BB962C8B-B14F-4D97-AF65-F5344CB8AC3E}">
        <p14:creationId xmlns:p14="http://schemas.microsoft.com/office/powerpoint/2010/main" val="1965023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9131" y="457200"/>
            <a:ext cx="7739062" cy="3067050"/>
          </a:xfrm>
        </p:spPr>
        <p:txBody>
          <a:bodyPr>
            <a:normAutofit fontScale="90000"/>
          </a:bodyPr>
          <a:lstStyle/>
          <a:p>
            <a:r>
              <a:rPr lang="en-GB" dirty="0" smtClean="0"/>
              <a:t/>
            </a:r>
            <a:br>
              <a:rPr lang="en-GB" dirty="0" smtClean="0"/>
            </a:br>
            <a:r>
              <a:rPr lang="en-GB" dirty="0"/>
              <a:t>One size fits all </a:t>
            </a:r>
            <a:r>
              <a:rPr lang="en-GB" dirty="0" smtClean="0"/>
              <a:t>?</a:t>
            </a:r>
            <a:r>
              <a:rPr lang="en-GB" sz="3600" dirty="0" smtClean="0"/>
              <a:t/>
            </a:r>
            <a:br>
              <a:rPr lang="en-GB" sz="3600" dirty="0" smtClean="0"/>
            </a:br>
            <a:r>
              <a:rPr lang="en-GB" sz="3600" dirty="0"/>
              <a:t/>
            </a:r>
            <a:br>
              <a:rPr lang="en-GB" sz="3600" dirty="0"/>
            </a:br>
            <a:r>
              <a:rPr lang="en-GB" sz="3600" dirty="0"/>
              <a:t>Comparing and contrasting revalidation of Independent and Locum Doctors</a:t>
            </a:r>
            <a:r>
              <a:rPr lang="en-GB" sz="2700" dirty="0"/>
              <a:t/>
            </a:r>
            <a:br>
              <a:rPr lang="en-GB" sz="2700" dirty="0"/>
            </a:br>
            <a:r>
              <a:rPr lang="en-GB" sz="2700" dirty="0"/>
              <a:t/>
            </a:r>
            <a:br>
              <a:rPr lang="en-GB" sz="2700" dirty="0"/>
            </a:br>
            <a:r>
              <a:rPr lang="en-GB" sz="2700" dirty="0"/>
              <a:t/>
            </a:r>
            <a:br>
              <a:rPr lang="en-GB" sz="2700" dirty="0"/>
            </a:br>
            <a:r>
              <a:rPr lang="en-GB" sz="2700" dirty="0"/>
              <a:t>Dr Stuart Sanders MB ChB FRCGP</a:t>
            </a:r>
            <a:br>
              <a:rPr lang="en-GB" sz="2700" dirty="0"/>
            </a:br>
            <a:r>
              <a:rPr lang="en-GB" sz="2700" dirty="0"/>
              <a:t/>
            </a:r>
            <a:br>
              <a:rPr lang="en-GB" sz="2700" dirty="0"/>
            </a:br>
            <a:r>
              <a:rPr lang="en-GB" sz="2700" dirty="0"/>
              <a:t>RO &amp; Medical Director</a:t>
            </a:r>
          </a:p>
        </p:txBody>
      </p:sp>
      <p:sp>
        <p:nvSpPr>
          <p:cNvPr id="3" name="Subtitle 2"/>
          <p:cNvSpPr>
            <a:spLocks noGrp="1"/>
          </p:cNvSpPr>
          <p:nvPr>
            <p:ph type="subTitle" idx="1"/>
          </p:nvPr>
        </p:nvSpPr>
        <p:spPr>
          <a:xfrm>
            <a:off x="1524000" y="4876800"/>
            <a:ext cx="6400800" cy="609600"/>
          </a:xfrm>
        </p:spPr>
        <p:txBody>
          <a:bodyPr>
            <a:normAutofit/>
          </a:bodyPr>
          <a:lstStyle/>
          <a:p>
            <a:endParaRPr lang="en-GB" dirty="0"/>
          </a:p>
        </p:txBody>
      </p:sp>
      <p:pic>
        <p:nvPicPr>
          <p:cNvPr id="4" name="Picture 3" descr="DRC_Logo_NewStrap_CMYK-01.jpg"/>
          <p:cNvPicPr/>
          <p:nvPr/>
        </p:nvPicPr>
        <p:blipFill rotWithShape="1">
          <a:blip r:embed="rId2"/>
          <a:srcRect t="30833" r="68640" b="13334"/>
          <a:stretch/>
        </p:blipFill>
        <p:spPr bwMode="auto">
          <a:xfrm>
            <a:off x="2743200" y="5638799"/>
            <a:ext cx="3590925" cy="9429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7773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9131" y="838200"/>
            <a:ext cx="7739062" cy="3067050"/>
          </a:xfrm>
        </p:spPr>
        <p:txBody>
          <a:bodyPr>
            <a:normAutofit fontScale="90000"/>
          </a:bodyPr>
          <a:lstStyle/>
          <a:p>
            <a:r>
              <a:rPr lang="en-GB" dirty="0" smtClean="0"/>
              <a:t/>
            </a:r>
            <a:br>
              <a:rPr lang="en-GB" dirty="0" smtClean="0"/>
            </a:br>
            <a:r>
              <a:rPr lang="en-GB" dirty="0"/>
              <a:t>One size fits all </a:t>
            </a:r>
            <a:r>
              <a:rPr lang="en-GB" dirty="0" smtClean="0"/>
              <a:t>?</a:t>
            </a:r>
            <a:r>
              <a:rPr lang="en-GB" sz="3600" dirty="0" smtClean="0"/>
              <a:t/>
            </a:r>
            <a:br>
              <a:rPr lang="en-GB" sz="3600" dirty="0" smtClean="0"/>
            </a:br>
            <a:r>
              <a:rPr lang="en-GB" sz="3600" dirty="0"/>
              <a:t/>
            </a:r>
            <a:br>
              <a:rPr lang="en-GB" sz="3600" dirty="0"/>
            </a:br>
            <a:r>
              <a:rPr lang="en-GB" sz="3600" dirty="0"/>
              <a:t>Comparing and contrasting revalidation of Independent and Locum Doctors</a:t>
            </a:r>
            <a:r>
              <a:rPr lang="en-GB" sz="2700" dirty="0"/>
              <a:t/>
            </a:r>
            <a:br>
              <a:rPr lang="en-GB" sz="2700" dirty="0"/>
            </a:br>
            <a:r>
              <a:rPr lang="en-GB" sz="2700" dirty="0"/>
              <a:t/>
            </a:r>
            <a:br>
              <a:rPr lang="en-GB" sz="2700" dirty="0"/>
            </a:br>
            <a:r>
              <a:rPr lang="en-GB" sz="3100" dirty="0"/>
              <a:t>Demographics</a:t>
            </a:r>
            <a:br>
              <a:rPr lang="en-GB" sz="3100" dirty="0"/>
            </a:br>
            <a:r>
              <a:rPr lang="en-GB" sz="3100" dirty="0"/>
              <a:t>Appraisal</a:t>
            </a:r>
            <a:br>
              <a:rPr lang="en-GB" sz="3100" dirty="0"/>
            </a:br>
            <a:r>
              <a:rPr lang="en-GB" sz="3100" dirty="0"/>
              <a:t>Revalidation</a:t>
            </a:r>
            <a:br>
              <a:rPr lang="en-GB" sz="3100" dirty="0"/>
            </a:br>
            <a:r>
              <a:rPr lang="en-GB" sz="3100" dirty="0" smtClean="0"/>
              <a:t>Conditions</a:t>
            </a:r>
            <a:br>
              <a:rPr lang="en-GB" sz="3100" dirty="0" smtClean="0"/>
            </a:br>
            <a:r>
              <a:rPr lang="en-GB" sz="3100" dirty="0" smtClean="0"/>
              <a:t>Questions</a:t>
            </a:r>
            <a:endParaRPr lang="en-GB" sz="3100" dirty="0"/>
          </a:p>
        </p:txBody>
      </p:sp>
      <p:sp>
        <p:nvSpPr>
          <p:cNvPr id="3" name="Subtitle 2"/>
          <p:cNvSpPr>
            <a:spLocks noGrp="1"/>
          </p:cNvSpPr>
          <p:nvPr>
            <p:ph type="subTitle" idx="1"/>
          </p:nvPr>
        </p:nvSpPr>
        <p:spPr>
          <a:xfrm>
            <a:off x="1524000" y="4876800"/>
            <a:ext cx="6400800" cy="609600"/>
          </a:xfrm>
        </p:spPr>
        <p:txBody>
          <a:bodyPr>
            <a:normAutofit/>
          </a:bodyPr>
          <a:lstStyle/>
          <a:p>
            <a:endParaRPr lang="en-GB" dirty="0"/>
          </a:p>
        </p:txBody>
      </p:sp>
      <p:pic>
        <p:nvPicPr>
          <p:cNvPr id="4" name="Picture 3" descr="DRC_Logo_NewStrap_CMYK-01.jpg"/>
          <p:cNvPicPr/>
          <p:nvPr/>
        </p:nvPicPr>
        <p:blipFill rotWithShape="1">
          <a:blip r:embed="rId2"/>
          <a:srcRect t="30833" r="68640" b="13334"/>
          <a:stretch/>
        </p:blipFill>
        <p:spPr bwMode="auto">
          <a:xfrm>
            <a:off x="2743200" y="5638799"/>
            <a:ext cx="3590925" cy="9429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0368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62" y="990600"/>
            <a:ext cx="8077200" cy="2609850"/>
          </a:xfrm>
        </p:spPr>
        <p:txBody>
          <a:bodyPr>
            <a:normAutofit fontScale="90000"/>
          </a:bodyPr>
          <a:lstStyle/>
          <a:p>
            <a:r>
              <a:rPr lang="en-GB" dirty="0" smtClean="0"/>
              <a:t/>
            </a:r>
            <a:br>
              <a:rPr lang="en-GB" dirty="0" smtClean="0"/>
            </a:br>
            <a:r>
              <a:rPr lang="en-GB" dirty="0"/>
              <a:t>One size fits all </a:t>
            </a:r>
            <a:r>
              <a:rPr lang="en-GB" dirty="0" smtClean="0"/>
              <a:t>?</a:t>
            </a:r>
            <a:r>
              <a:rPr lang="en-GB" sz="3600" dirty="0" smtClean="0"/>
              <a:t/>
            </a:r>
            <a:br>
              <a:rPr lang="en-GB" sz="3600" dirty="0" smtClean="0"/>
            </a:br>
            <a:r>
              <a:rPr lang="en-GB" sz="2700" dirty="0" smtClean="0"/>
              <a:t> </a:t>
            </a:r>
            <a:r>
              <a:rPr lang="en-GB" sz="3600" dirty="0" smtClean="0"/>
              <a:t/>
            </a:r>
            <a:br>
              <a:rPr lang="en-GB" sz="3600" dirty="0" smtClean="0"/>
            </a:br>
            <a:r>
              <a:rPr lang="en-GB" sz="3600" dirty="0" smtClean="0"/>
              <a:t>Demographics</a:t>
            </a:r>
            <a:br>
              <a:rPr lang="en-GB" sz="3600" dirty="0" smtClean="0"/>
            </a:br>
            <a:r>
              <a:rPr lang="en-GB" sz="2700" dirty="0"/>
              <a:t/>
            </a:r>
            <a:br>
              <a:rPr lang="en-GB" sz="2700" dirty="0"/>
            </a:br>
            <a:r>
              <a:rPr lang="en-GB" sz="3600" dirty="0" smtClean="0">
                <a:solidFill>
                  <a:srgbClr val="0070C0"/>
                </a:solidFill>
              </a:rPr>
              <a:t>Independent Doctors Federation</a:t>
            </a:r>
            <a:r>
              <a:rPr lang="en-GB" sz="3600" dirty="0" smtClean="0"/>
              <a:t/>
            </a:r>
            <a:br>
              <a:rPr lang="en-GB" sz="3600" dirty="0" smtClean="0"/>
            </a:br>
            <a:r>
              <a:rPr lang="en-GB" sz="2700" dirty="0" smtClean="0">
                <a:solidFill>
                  <a:srgbClr val="0070C0"/>
                </a:solidFill>
              </a:rPr>
              <a:t>Membership: 1200</a:t>
            </a:r>
            <a:br>
              <a:rPr lang="en-GB" sz="2700" dirty="0" smtClean="0">
                <a:solidFill>
                  <a:srgbClr val="0070C0"/>
                </a:solidFill>
              </a:rPr>
            </a:br>
            <a:r>
              <a:rPr lang="en-GB" sz="2700" dirty="0" smtClean="0">
                <a:solidFill>
                  <a:srgbClr val="0070C0"/>
                </a:solidFill>
              </a:rPr>
              <a:t>Relating Doctors: 440</a:t>
            </a:r>
            <a:br>
              <a:rPr lang="en-GB" sz="2700" dirty="0" smtClean="0">
                <a:solidFill>
                  <a:srgbClr val="0070C0"/>
                </a:solidFill>
              </a:rPr>
            </a:br>
            <a:r>
              <a:rPr lang="en-GB" sz="1800" dirty="0" smtClean="0">
                <a:solidFill>
                  <a:srgbClr val="0070C0"/>
                </a:solidFill>
              </a:rPr>
              <a:t/>
            </a:r>
            <a:br>
              <a:rPr lang="en-GB" sz="1800" dirty="0" smtClean="0">
                <a:solidFill>
                  <a:srgbClr val="0070C0"/>
                </a:solidFill>
              </a:rPr>
            </a:br>
            <a:r>
              <a:rPr lang="en-GB" sz="3600" dirty="0" smtClean="0">
                <a:solidFill>
                  <a:srgbClr val="00B050"/>
                </a:solidFill>
              </a:rPr>
              <a:t>DRC Locums </a:t>
            </a:r>
            <a:br>
              <a:rPr lang="en-GB" sz="3600" dirty="0" smtClean="0">
                <a:solidFill>
                  <a:srgbClr val="00B050"/>
                </a:solidFill>
              </a:rPr>
            </a:br>
            <a:r>
              <a:rPr lang="en-GB" sz="2700" dirty="0" smtClean="0">
                <a:solidFill>
                  <a:srgbClr val="00B050"/>
                </a:solidFill>
              </a:rPr>
              <a:t>Doctors on assignment: 1000</a:t>
            </a:r>
            <a:br>
              <a:rPr lang="en-GB" sz="2700" dirty="0" smtClean="0">
                <a:solidFill>
                  <a:srgbClr val="00B050"/>
                </a:solidFill>
              </a:rPr>
            </a:br>
            <a:r>
              <a:rPr lang="en-GB" sz="2700" dirty="0" smtClean="0">
                <a:solidFill>
                  <a:srgbClr val="00B050"/>
                </a:solidFill>
              </a:rPr>
              <a:t>Relating Doctors: 349</a:t>
            </a:r>
            <a:endParaRPr lang="en-GB" sz="2700" dirty="0"/>
          </a:p>
        </p:txBody>
      </p:sp>
      <p:sp>
        <p:nvSpPr>
          <p:cNvPr id="3" name="Subtitle 2"/>
          <p:cNvSpPr>
            <a:spLocks noGrp="1"/>
          </p:cNvSpPr>
          <p:nvPr>
            <p:ph type="subTitle" idx="1"/>
          </p:nvPr>
        </p:nvSpPr>
        <p:spPr>
          <a:xfrm>
            <a:off x="1524000" y="4876800"/>
            <a:ext cx="6400800" cy="609600"/>
          </a:xfrm>
        </p:spPr>
        <p:txBody>
          <a:bodyPr>
            <a:normAutofit/>
          </a:bodyPr>
          <a:lstStyle/>
          <a:p>
            <a:endParaRPr lang="en-GB" dirty="0"/>
          </a:p>
        </p:txBody>
      </p:sp>
      <p:pic>
        <p:nvPicPr>
          <p:cNvPr id="4" name="Picture 3" descr="DRC_Logo_NewStrap_CMYK-01.jpg"/>
          <p:cNvPicPr/>
          <p:nvPr/>
        </p:nvPicPr>
        <p:blipFill rotWithShape="1">
          <a:blip r:embed="rId2"/>
          <a:srcRect t="30833" r="68640" b="13334"/>
          <a:stretch/>
        </p:blipFill>
        <p:spPr bwMode="auto">
          <a:xfrm>
            <a:off x="2743200" y="5638799"/>
            <a:ext cx="3590925" cy="9429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5571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1031" y="762000"/>
            <a:ext cx="7815262" cy="2686050"/>
          </a:xfrm>
        </p:spPr>
        <p:txBody>
          <a:bodyPr>
            <a:normAutofit fontScale="90000"/>
          </a:bodyPr>
          <a:lstStyle/>
          <a:p>
            <a:r>
              <a:rPr lang="en-GB" dirty="0" smtClean="0"/>
              <a:t/>
            </a:r>
            <a:br>
              <a:rPr lang="en-GB" dirty="0" smtClean="0"/>
            </a:br>
            <a:r>
              <a:rPr lang="en-GB" dirty="0"/>
              <a:t>One size fits all ?</a:t>
            </a:r>
            <a:r>
              <a:rPr lang="en-GB" sz="3600" dirty="0" smtClean="0"/>
              <a:t/>
            </a:r>
            <a:br>
              <a:rPr lang="en-GB" sz="3600" dirty="0" smtClean="0"/>
            </a:br>
            <a:r>
              <a:rPr lang="en-GB" sz="2700" dirty="0"/>
              <a:t/>
            </a:r>
            <a:br>
              <a:rPr lang="en-GB" sz="2700" dirty="0"/>
            </a:br>
            <a:r>
              <a:rPr lang="en-GB" sz="3600" dirty="0" smtClean="0"/>
              <a:t>Appraisal</a:t>
            </a:r>
            <a:br>
              <a:rPr lang="en-GB" sz="3600" dirty="0" smtClean="0"/>
            </a:br>
            <a:r>
              <a:rPr lang="en-GB" sz="2700" dirty="0" smtClean="0"/>
              <a:t/>
            </a:r>
            <a:br>
              <a:rPr lang="en-GB" sz="2700" dirty="0" smtClean="0"/>
            </a:br>
            <a:r>
              <a:rPr lang="en-GB" sz="3600" dirty="0" smtClean="0">
                <a:solidFill>
                  <a:srgbClr val="0070C0"/>
                </a:solidFill>
              </a:rPr>
              <a:t>Independent Doctors Federation</a:t>
            </a:r>
            <a:r>
              <a:rPr lang="en-GB" sz="3600" dirty="0" smtClean="0"/>
              <a:t/>
            </a:r>
            <a:br>
              <a:rPr lang="en-GB" sz="3600" dirty="0" smtClean="0"/>
            </a:br>
            <a:r>
              <a:rPr lang="en-GB" sz="3600" dirty="0" smtClean="0">
                <a:solidFill>
                  <a:srgbClr val="0070C0"/>
                </a:solidFill>
              </a:rPr>
              <a:t>100% compliance using modified MAG MAF</a:t>
            </a:r>
            <a:br>
              <a:rPr lang="en-GB" sz="3600" dirty="0" smtClean="0">
                <a:solidFill>
                  <a:srgbClr val="0070C0"/>
                </a:solidFill>
              </a:rPr>
            </a:br>
            <a:r>
              <a:rPr lang="en-GB" sz="2700" dirty="0" smtClean="0">
                <a:solidFill>
                  <a:srgbClr val="0070C0"/>
                </a:solidFill>
              </a:rPr>
              <a:t/>
            </a:r>
            <a:br>
              <a:rPr lang="en-GB" sz="2700" dirty="0" smtClean="0">
                <a:solidFill>
                  <a:srgbClr val="0070C0"/>
                </a:solidFill>
              </a:rPr>
            </a:br>
            <a:r>
              <a:rPr lang="en-GB" sz="3600" dirty="0" smtClean="0">
                <a:solidFill>
                  <a:srgbClr val="00B050"/>
                </a:solidFill>
              </a:rPr>
              <a:t>DRC Locums </a:t>
            </a:r>
            <a:br>
              <a:rPr lang="en-GB" sz="3600" dirty="0" smtClean="0">
                <a:solidFill>
                  <a:srgbClr val="00B050"/>
                </a:solidFill>
              </a:rPr>
            </a:br>
            <a:r>
              <a:rPr lang="en-GB" sz="3600" dirty="0" smtClean="0">
                <a:solidFill>
                  <a:srgbClr val="00B050"/>
                </a:solidFill>
              </a:rPr>
              <a:t>30% compliance using MAG MAF but . . . .</a:t>
            </a:r>
            <a:r>
              <a:rPr lang="en-GB" sz="2400" dirty="0"/>
              <a:t> </a:t>
            </a:r>
            <a:endParaRPr lang="en-GB" sz="2700" dirty="0"/>
          </a:p>
        </p:txBody>
      </p:sp>
      <p:sp>
        <p:nvSpPr>
          <p:cNvPr id="3" name="Subtitle 2"/>
          <p:cNvSpPr>
            <a:spLocks noGrp="1"/>
          </p:cNvSpPr>
          <p:nvPr>
            <p:ph type="subTitle" idx="1"/>
          </p:nvPr>
        </p:nvSpPr>
        <p:spPr>
          <a:xfrm>
            <a:off x="1524000" y="4876800"/>
            <a:ext cx="6400800" cy="609600"/>
          </a:xfrm>
        </p:spPr>
        <p:txBody>
          <a:bodyPr>
            <a:normAutofit/>
          </a:bodyPr>
          <a:lstStyle/>
          <a:p>
            <a:endParaRPr lang="en-GB" dirty="0"/>
          </a:p>
        </p:txBody>
      </p:sp>
      <p:pic>
        <p:nvPicPr>
          <p:cNvPr id="4" name="Picture 3" descr="DRC_Logo_NewStrap_CMYK-01.jpg"/>
          <p:cNvPicPr/>
          <p:nvPr/>
        </p:nvPicPr>
        <p:blipFill rotWithShape="1">
          <a:blip r:embed="rId2"/>
          <a:srcRect t="30833" r="68640" b="13334"/>
          <a:stretch/>
        </p:blipFill>
        <p:spPr bwMode="auto">
          <a:xfrm>
            <a:off x="2743200" y="5638799"/>
            <a:ext cx="3590925" cy="9429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3266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2462" y="1295400"/>
            <a:ext cx="7772400" cy="2152650"/>
          </a:xfrm>
        </p:spPr>
        <p:txBody>
          <a:bodyPr>
            <a:normAutofit fontScale="90000"/>
          </a:bodyPr>
          <a:lstStyle/>
          <a:p>
            <a:r>
              <a:rPr lang="en-GB" dirty="0" smtClean="0"/>
              <a:t/>
            </a:r>
            <a:br>
              <a:rPr lang="en-GB" dirty="0" smtClean="0"/>
            </a:br>
            <a:r>
              <a:rPr lang="en-GB" dirty="0"/>
              <a:t>One size fits all </a:t>
            </a:r>
            <a:r>
              <a:rPr lang="en-GB" dirty="0" smtClean="0"/>
              <a:t>?</a:t>
            </a:r>
            <a:r>
              <a:rPr lang="en-GB" sz="3600" dirty="0"/>
              <a:t/>
            </a:r>
            <a:br>
              <a:rPr lang="en-GB" sz="3600" dirty="0"/>
            </a:br>
            <a:r>
              <a:rPr lang="en-GB" sz="2700" dirty="0" smtClean="0"/>
              <a:t/>
            </a:r>
            <a:br>
              <a:rPr lang="en-GB" sz="2700" dirty="0" smtClean="0"/>
            </a:br>
            <a:r>
              <a:rPr lang="en-GB" sz="3600" dirty="0" smtClean="0"/>
              <a:t>Revalidation</a:t>
            </a:r>
            <a:br>
              <a:rPr lang="en-GB" sz="3600" dirty="0" smtClean="0"/>
            </a:br>
            <a:r>
              <a:rPr lang="en-GB" sz="2700" dirty="0" smtClean="0"/>
              <a:t/>
            </a:r>
            <a:br>
              <a:rPr lang="en-GB" sz="2700" dirty="0" smtClean="0"/>
            </a:br>
            <a:r>
              <a:rPr lang="en-GB" sz="3600" dirty="0" smtClean="0">
                <a:solidFill>
                  <a:srgbClr val="0070C0"/>
                </a:solidFill>
              </a:rPr>
              <a:t>Independent Doctors Federation Submissions</a:t>
            </a:r>
            <a:r>
              <a:rPr lang="en-GB" sz="3600" dirty="0"/>
              <a:t/>
            </a:r>
            <a:br>
              <a:rPr lang="en-GB" sz="3600" dirty="0"/>
            </a:br>
            <a:r>
              <a:rPr lang="en-GB" sz="2700" dirty="0" smtClean="0">
                <a:solidFill>
                  <a:srgbClr val="0070C0"/>
                </a:solidFill>
              </a:rPr>
              <a:t>01 </a:t>
            </a:r>
            <a:r>
              <a:rPr lang="en-GB" sz="2700" u="sng" dirty="0" smtClean="0">
                <a:solidFill>
                  <a:srgbClr val="0070C0"/>
                </a:solidFill>
              </a:rPr>
              <a:t>April</a:t>
            </a:r>
            <a:r>
              <a:rPr lang="en-GB" sz="2700" dirty="0" smtClean="0">
                <a:solidFill>
                  <a:srgbClr val="0070C0"/>
                </a:solidFill>
              </a:rPr>
              <a:t> 2013 – 31 March 2014</a:t>
            </a:r>
            <a:r>
              <a:rPr lang="en-GB" sz="2700" dirty="0" smtClean="0"/>
              <a:t/>
            </a:r>
            <a:br>
              <a:rPr lang="en-GB" sz="2700" dirty="0" smtClean="0"/>
            </a:br>
            <a:r>
              <a:rPr lang="en-GB" sz="2700" dirty="0" smtClean="0">
                <a:solidFill>
                  <a:srgbClr val="0070C0"/>
                </a:solidFill>
              </a:rPr>
              <a:t>49 Revalidation / 10 Deferred (17%) / 1Non-engagement</a:t>
            </a:r>
            <a:br>
              <a:rPr lang="en-GB" sz="2700" dirty="0" smtClean="0">
                <a:solidFill>
                  <a:srgbClr val="0070C0"/>
                </a:solidFill>
              </a:rPr>
            </a:br>
            <a:r>
              <a:rPr lang="en-GB" sz="2700" dirty="0" smtClean="0">
                <a:solidFill>
                  <a:srgbClr val="0070C0"/>
                </a:solidFill>
              </a:rPr>
              <a:t/>
            </a:r>
            <a:br>
              <a:rPr lang="en-GB" sz="2700" dirty="0" smtClean="0">
                <a:solidFill>
                  <a:srgbClr val="0070C0"/>
                </a:solidFill>
              </a:rPr>
            </a:br>
            <a:r>
              <a:rPr lang="en-GB" sz="3600" dirty="0" smtClean="0">
                <a:solidFill>
                  <a:srgbClr val="00B050"/>
                </a:solidFill>
              </a:rPr>
              <a:t>DRC Locums </a:t>
            </a:r>
            <a:br>
              <a:rPr lang="en-GB" sz="3600" dirty="0" smtClean="0">
                <a:solidFill>
                  <a:srgbClr val="00B050"/>
                </a:solidFill>
              </a:rPr>
            </a:br>
            <a:r>
              <a:rPr lang="en-GB" sz="2700" dirty="0" smtClean="0">
                <a:solidFill>
                  <a:srgbClr val="00B050"/>
                </a:solidFill>
              </a:rPr>
              <a:t>01 </a:t>
            </a:r>
            <a:r>
              <a:rPr lang="en-GB" sz="2700" u="sng" dirty="0" smtClean="0">
                <a:solidFill>
                  <a:srgbClr val="00B050"/>
                </a:solidFill>
              </a:rPr>
              <a:t>October</a:t>
            </a:r>
            <a:r>
              <a:rPr lang="en-GB" sz="2700" dirty="0" smtClean="0">
                <a:solidFill>
                  <a:srgbClr val="00B050"/>
                </a:solidFill>
              </a:rPr>
              <a:t> </a:t>
            </a:r>
            <a:r>
              <a:rPr lang="en-GB" sz="2700" dirty="0">
                <a:solidFill>
                  <a:srgbClr val="00B050"/>
                </a:solidFill>
              </a:rPr>
              <a:t>2013 – 31 March 2014</a:t>
            </a:r>
            <a:br>
              <a:rPr lang="en-GB" sz="2700" dirty="0">
                <a:solidFill>
                  <a:srgbClr val="00B050"/>
                </a:solidFill>
              </a:rPr>
            </a:br>
            <a:r>
              <a:rPr lang="en-GB" sz="2700" dirty="0" smtClean="0">
                <a:solidFill>
                  <a:srgbClr val="00B050"/>
                </a:solidFill>
              </a:rPr>
              <a:t>31 </a:t>
            </a:r>
            <a:r>
              <a:rPr lang="en-GB" sz="2700" dirty="0">
                <a:solidFill>
                  <a:srgbClr val="00B050"/>
                </a:solidFill>
              </a:rPr>
              <a:t>Revalidation / </a:t>
            </a:r>
            <a:r>
              <a:rPr lang="en-GB" sz="2700" dirty="0" smtClean="0">
                <a:solidFill>
                  <a:srgbClr val="00B050"/>
                </a:solidFill>
              </a:rPr>
              <a:t>22 Deferred (42%) </a:t>
            </a:r>
            <a:r>
              <a:rPr lang="en-GB" sz="2700" dirty="0">
                <a:solidFill>
                  <a:srgbClr val="00B050"/>
                </a:solidFill>
              </a:rPr>
              <a:t>/ 1Non-engagement</a:t>
            </a:r>
          </a:p>
        </p:txBody>
      </p:sp>
      <p:sp>
        <p:nvSpPr>
          <p:cNvPr id="3" name="Subtitle 2"/>
          <p:cNvSpPr>
            <a:spLocks noGrp="1"/>
          </p:cNvSpPr>
          <p:nvPr>
            <p:ph type="subTitle" idx="1"/>
          </p:nvPr>
        </p:nvSpPr>
        <p:spPr>
          <a:xfrm>
            <a:off x="1524000" y="4876800"/>
            <a:ext cx="6400800" cy="609600"/>
          </a:xfrm>
        </p:spPr>
        <p:txBody>
          <a:bodyPr>
            <a:normAutofit/>
          </a:bodyPr>
          <a:lstStyle/>
          <a:p>
            <a:endParaRPr lang="en-GB" dirty="0"/>
          </a:p>
        </p:txBody>
      </p:sp>
      <p:pic>
        <p:nvPicPr>
          <p:cNvPr id="4" name="Picture 3" descr="DRC_Logo_NewStrap_CMYK-01.jpg"/>
          <p:cNvPicPr/>
          <p:nvPr/>
        </p:nvPicPr>
        <p:blipFill rotWithShape="1">
          <a:blip r:embed="rId2"/>
          <a:srcRect t="30833" r="68640" b="13334"/>
          <a:stretch/>
        </p:blipFill>
        <p:spPr bwMode="auto">
          <a:xfrm>
            <a:off x="2743200" y="5638799"/>
            <a:ext cx="3590925" cy="9429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2370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BMI PPT template-v2">
  <a:themeElements>
    <a:clrScheme name="BMI Colour Palette">
      <a:dk1>
        <a:srgbClr val="827D7C"/>
      </a:dk1>
      <a:lt1>
        <a:sysClr val="window" lastClr="FFFFFF"/>
      </a:lt1>
      <a:dk2>
        <a:srgbClr val="827D7C"/>
      </a:dk2>
      <a:lt2>
        <a:srgbClr val="EEECE1"/>
      </a:lt2>
      <a:accent1>
        <a:srgbClr val="008688"/>
      </a:accent1>
      <a:accent2>
        <a:srgbClr val="97BE0D"/>
      </a:accent2>
      <a:accent3>
        <a:srgbClr val="6993CD"/>
      </a:accent3>
      <a:accent4>
        <a:srgbClr val="D75BA2"/>
      </a:accent4>
      <a:accent5>
        <a:srgbClr val="908CC4"/>
      </a:accent5>
      <a:accent6>
        <a:srgbClr val="BBD648"/>
      </a:accent6>
      <a:hlink>
        <a:srgbClr val="008688"/>
      </a:hlink>
      <a:folHlink>
        <a:srgbClr val="CCE4E5"/>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defRPr sz="100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a:themeElements>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hirlpool">
  <a:themeElements>
    <a:clrScheme name="">
      <a:dk1>
        <a:srgbClr val="000066"/>
      </a:dk1>
      <a:lt1>
        <a:srgbClr val="FFFF99"/>
      </a:lt1>
      <a:dk2>
        <a:srgbClr val="0000CC"/>
      </a:dk2>
      <a:lt2>
        <a:srgbClr val="CCFFFF"/>
      </a:lt2>
      <a:accent1>
        <a:srgbClr val="CC99FF"/>
      </a:accent1>
      <a:accent2>
        <a:srgbClr val="9999FF"/>
      </a:accent2>
      <a:accent3>
        <a:srgbClr val="AAAAE2"/>
      </a:accent3>
      <a:accent4>
        <a:srgbClr val="DADA82"/>
      </a:accent4>
      <a:accent5>
        <a:srgbClr val="E2CAFF"/>
      </a:accent5>
      <a:accent6>
        <a:srgbClr val="8A8AE7"/>
      </a:accent6>
      <a:hlink>
        <a:srgbClr val="99CCFF"/>
      </a:hlink>
      <a:folHlink>
        <a:srgbClr val="FF9933"/>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587A5489B02D4EA065C054E858DB79" ma:contentTypeVersion="0" ma:contentTypeDescription="Create a new document." ma:contentTypeScope="" ma:versionID="63db7abe1ad61f02a8d1ba8deaf947c3">
  <xsd:schema xmlns:xsd="http://www.w3.org/2001/XMLSchema" xmlns:xs="http://www.w3.org/2001/XMLSchema" xmlns:p="http://schemas.microsoft.com/office/2006/metadata/properties" targetNamespace="http://schemas.microsoft.com/office/2006/metadata/properties" ma:root="true" ma:fieldsID="36f56a2b377cd294294064def22a9c7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D45789-AE96-4129-ADE4-1D926343865C}">
  <ds:schemaRef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45FAEF6-2258-4486-9FAC-6A8472AC604C}">
  <ds:schemaRefs>
    <ds:schemaRef ds:uri="http://schemas.microsoft.com/sharepoint/v3/contenttype/forms"/>
  </ds:schemaRefs>
</ds:datastoreItem>
</file>

<file path=customXml/itemProps3.xml><?xml version="1.0" encoding="utf-8"?>
<ds:datastoreItem xmlns:ds="http://schemas.openxmlformats.org/officeDocument/2006/customXml" ds:itemID="{9FA07918-F043-4D26-8AAF-388568D70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TotalTime>
  <Words>2450</Words>
  <Application>Microsoft Office PowerPoint</Application>
  <PresentationFormat>On-screen Show (4:3)</PresentationFormat>
  <Paragraphs>269</Paragraphs>
  <Slides>35</Slides>
  <Notes>10</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35</vt:i4>
      </vt:variant>
    </vt:vector>
  </HeadingPairs>
  <TitlesOfParts>
    <vt:vector size="41" baseType="lpstr">
      <vt:lpstr>BMI PPT template-v2</vt:lpstr>
      <vt:lpstr>Office Theme</vt:lpstr>
      <vt:lpstr>1_Blank</vt:lpstr>
      <vt:lpstr>Whirlpool</vt:lpstr>
      <vt:lpstr>Photo Editor Photo</vt:lpstr>
      <vt:lpstr>Chart</vt:lpstr>
      <vt:lpstr>Revalidation and Independent Hospitals</vt:lpstr>
      <vt:lpstr>Structure of Independent Sector Hospitals - BMI</vt:lpstr>
      <vt:lpstr>Connected Doctors – currently 280</vt:lpstr>
      <vt:lpstr>In Practice</vt:lpstr>
      <vt:lpstr> One size fits all ?  Comparing and contrasting revalidation of Independent and Locum Doctors   Dr Stuart Sanders MB ChB FRCGP  RO &amp; Medical Director</vt:lpstr>
      <vt:lpstr> One size fits all ?  Comparing and contrasting revalidation of Independent and Locum Doctors  Demographics Appraisal Revalidation Conditions Questions</vt:lpstr>
      <vt:lpstr> One size fits all ?   Demographics  Independent Doctors Federation Membership: 1200 Relating Doctors: 440  DRC Locums  Doctors on assignment: 1000 Relating Doctors: 349</vt:lpstr>
      <vt:lpstr> One size fits all ?  Appraisal  Independent Doctors Federation 100% compliance using modified MAG MAF  DRC Locums  30% compliance using MAG MAF but . . . . </vt:lpstr>
      <vt:lpstr> One size fits all ?  Revalidation  Independent Doctors Federation Submissions 01 April 2013 – 31 March 2014 49 Revalidation / 10 Deferred (17%) / 1Non-engagement  DRC Locums  01 October 2013 – 31 March 2014 31 Revalidation / 22 Deferred (42%) / 1Non-engagement</vt:lpstr>
      <vt:lpstr> One size fits all ?  Conditions  Independent Doctors Federation 6 doctors with sanctions 16 doctors under investigation  DRC Locums  12 doctors with conditions 7 doctors under investigation</vt:lpstr>
      <vt:lpstr>One size fits all ?  So, is there a difference?      Your questions, please.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Cape Medical Services</vt:lpstr>
      <vt:lpstr>RMO MARKET</vt:lpstr>
      <vt:lpstr>RMO SECTOR CHALLENGES </vt:lpstr>
      <vt:lpstr>TRANFORMING THE ORGANISATION </vt:lpstr>
      <vt:lpstr>CLINICAL RISK, TRAINING &amp; REVALIDATION</vt:lpstr>
      <vt:lpstr>OUTCOMES</vt:lpstr>
      <vt:lpstr>QUESTIONS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Revalidation and Independent Hospitals</dc:title>
  <dc:creator>Andrew</dc:creator>
  <cp:lastModifiedBy>Andrew</cp:lastModifiedBy>
  <cp:revision>2</cp:revision>
  <dcterms:created xsi:type="dcterms:W3CDTF">2014-06-02T16:06:44Z</dcterms:created>
  <dcterms:modified xsi:type="dcterms:W3CDTF">2014-06-02T16:13:37Z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0x01010004587A5489B02D4EA065C054E858DB79</vt:lpwstr>
  </property>
</Properties>
</file>