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sldIdLst>
    <p:sldId id="268" r:id="rId2"/>
    <p:sldId id="269" r:id="rId3"/>
    <p:sldId id="305" r:id="rId4"/>
    <p:sldId id="271" r:id="rId5"/>
    <p:sldId id="292" r:id="rId6"/>
    <p:sldId id="309" r:id="rId7"/>
    <p:sldId id="293" r:id="rId8"/>
    <p:sldId id="321" r:id="rId9"/>
    <p:sldId id="322" r:id="rId1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AF0F9"/>
    <a:srgbClr val="C0504D"/>
    <a:srgbClr val="FF0000"/>
    <a:srgbClr val="FFCC99"/>
    <a:srgbClr val="FFCC66"/>
    <a:srgbClr val="FF9900"/>
    <a:srgbClr val="FF9933"/>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4" autoAdjust="0"/>
  </p:normalViewPr>
  <p:slideViewPr>
    <p:cSldViewPr>
      <p:cViewPr>
        <p:scale>
          <a:sx n="75" d="100"/>
          <a:sy n="75" d="100"/>
        </p:scale>
        <p:origin x="-492" y="-7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4C6943-7129-40F5-8B81-DEF5057A1A9E}" type="datetimeFigureOut">
              <a:rPr lang="en-US"/>
              <a:pPr>
                <a:defRPr/>
              </a:pPr>
              <a:t>6/3/2014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6463"/>
            <a:ext cx="5438775" cy="44656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BCD4E97-50FB-4E11-AEBC-EB0F5CAE169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2" name="Title 1"/>
          <p:cNvSpPr>
            <a:spLocks noGrp="1"/>
          </p:cNvSpPr>
          <p:nvPr>
            <p:ph type="ctrTitle"/>
          </p:nvPr>
        </p:nvSpPr>
        <p:spPr>
          <a:xfrm>
            <a:off x="371475" y="1484313"/>
            <a:ext cx="6072188" cy="1071569"/>
          </a:xfrm>
        </p:spPr>
        <p:txBody>
          <a:bodyPr/>
          <a:lstStyle>
            <a:lvl1pPr>
              <a:defRPr baseline="0"/>
            </a:lvl1pPr>
          </a:lstStyle>
          <a:p>
            <a:r>
              <a:rPr lang="en-US" noProof="0" smtClean="0"/>
              <a:t>Click to edit Master title style</a:t>
            </a:r>
            <a:endParaRPr lang="en-GB" noProof="0"/>
          </a:p>
        </p:txBody>
      </p:sp>
      <p:sp>
        <p:nvSpPr>
          <p:cNvPr id="3" name="Subtitle 2"/>
          <p:cNvSpPr>
            <a:spLocks noGrp="1"/>
          </p:cNvSpPr>
          <p:nvPr>
            <p:ph type="subTitle" idx="1"/>
          </p:nvPr>
        </p:nvSpPr>
        <p:spPr>
          <a:xfrm>
            <a:off x="371475" y="2627320"/>
            <a:ext cx="6072188" cy="714380"/>
          </a:xfrm>
        </p:spPr>
        <p:txBody>
          <a:bodyPr/>
          <a:lstStyle>
            <a:lvl1pPr marL="0" indent="0" algn="l">
              <a:buNone/>
              <a:defRPr b="0" baseline="0">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noProof="0" smtClean="0"/>
              <a:t>Click to edit Master subtitle style</a:t>
            </a:r>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4" y="1484313"/>
            <a:ext cx="8391525" cy="4681537"/>
          </a:xfrm>
        </p:spPr>
        <p:txBody>
          <a:bodyPr/>
          <a:lstStyle>
            <a:lvl1pPr>
              <a:spcBef>
                <a:spcPts val="1200"/>
              </a:spcBef>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7" name="Title 6"/>
          <p:cNvSpPr>
            <a:spLocks noGrp="1"/>
          </p:cNvSpPr>
          <p:nvPr>
            <p:ph type="title"/>
          </p:nvPr>
        </p:nvSpPr>
        <p:spPr/>
        <p:txBody>
          <a:bodyPr/>
          <a:lstStyle/>
          <a:p>
            <a:r>
              <a:rPr lang="en-US" noProof="0" smtClean="0"/>
              <a:t>Click to edit Master title style</a:t>
            </a:r>
            <a:endParaRPr lang="en-GB" noProof="0"/>
          </a:p>
        </p:txBody>
      </p:sp>
      <p:sp>
        <p:nvSpPr>
          <p:cNvPr id="4" name="Date Placeholder 3"/>
          <p:cNvSpPr>
            <a:spLocks noGrp="1"/>
          </p:cNvSpPr>
          <p:nvPr>
            <p:ph type="dt" sz="half" idx="10"/>
          </p:nvPr>
        </p:nvSpPr>
        <p:spPr/>
        <p:txBody>
          <a:bodyPr/>
          <a:lstStyle>
            <a:lvl1pPr>
              <a:defRPr/>
            </a:lvl1pPr>
          </a:lstStyle>
          <a:p>
            <a:pPr>
              <a:defRPr/>
            </a:pPr>
            <a:fld id="{77DE1689-54F6-43A2-B349-1E86D99BB7F2}" type="datetime3">
              <a:rPr lang="en-US"/>
              <a:pPr>
                <a:defRPr/>
              </a:pPr>
              <a:t>3 June 2014</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9" name="Content Placeholder 8"/>
          <p:cNvSpPr>
            <a:spLocks noGrp="1"/>
          </p:cNvSpPr>
          <p:nvPr>
            <p:ph sz="quarter" idx="13"/>
          </p:nvPr>
        </p:nvSpPr>
        <p:spPr>
          <a:xfrm>
            <a:off x="371475" y="1484313"/>
            <a:ext cx="4129087" cy="4681537"/>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10" name="Content Placeholder 8"/>
          <p:cNvSpPr>
            <a:spLocks noGrp="1"/>
          </p:cNvSpPr>
          <p:nvPr>
            <p:ph sz="quarter" idx="14"/>
          </p:nvPr>
        </p:nvSpPr>
        <p:spPr>
          <a:xfrm>
            <a:off x="4691063" y="1484313"/>
            <a:ext cx="4129087" cy="468153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Date Placeholder 3"/>
          <p:cNvSpPr>
            <a:spLocks noGrp="1"/>
          </p:cNvSpPr>
          <p:nvPr>
            <p:ph type="dt" sz="half" idx="15"/>
          </p:nvPr>
        </p:nvSpPr>
        <p:spPr>
          <a:xfrm>
            <a:off x="371475" y="6356350"/>
            <a:ext cx="1485900" cy="241300"/>
          </a:xfrm>
        </p:spPr>
        <p:txBody>
          <a:bodyPr/>
          <a:lstStyle>
            <a:lvl1pPr>
              <a:defRPr/>
            </a:lvl1pPr>
          </a:lstStyle>
          <a:p>
            <a:pPr>
              <a:defRPr/>
            </a:pPr>
            <a:fld id="{09CAF8C2-E8A0-45D8-805C-055F0D057074}" type="datetime3">
              <a:rPr lang="en-US"/>
              <a:pPr>
                <a:defRPr/>
              </a:pPr>
              <a:t>3 June 2014</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3"/>
          <p:cNvSpPr>
            <a:spLocks noGrp="1"/>
          </p:cNvSpPr>
          <p:nvPr>
            <p:ph type="dt" sz="half" idx="10"/>
          </p:nvPr>
        </p:nvSpPr>
        <p:spPr/>
        <p:txBody>
          <a:bodyPr/>
          <a:lstStyle>
            <a:lvl1pPr>
              <a:defRPr/>
            </a:lvl1pPr>
          </a:lstStyle>
          <a:p>
            <a:pPr>
              <a:defRPr/>
            </a:pPr>
            <a:fld id="{7F01F14F-38A3-4EFF-83FF-1771E2DDD10B}" type="datetime3">
              <a:rPr lang="en-US"/>
              <a:pPr>
                <a:defRPr/>
              </a:pPr>
              <a:t>3 June 2014</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EA4A8A-3499-4C2D-9265-7546C88295D0}" type="datetime3">
              <a:rPr lang="en-US"/>
              <a:pPr>
                <a:defRPr/>
              </a:pPr>
              <a:t>3 June 2014</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516688" y="1484313"/>
            <a:ext cx="2303461" cy="2373315"/>
          </a:xfrm>
        </p:spPr>
        <p:txBody>
          <a:bodyPr rtlCol="0">
            <a:noAutofit/>
          </a:bodyPr>
          <a:lstStyle>
            <a:lvl1pPr marL="0" indent="0">
              <a:buNone/>
              <a:defRPr sz="1200" baseline="0">
                <a:solidFill>
                  <a:schemeClr val="tx2"/>
                </a:solidFill>
              </a:defRPr>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6516688" y="3929066"/>
            <a:ext cx="2303462" cy="714380"/>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n-US" noProof="0" smtClean="0"/>
              <a:t>Click to edit Master text styles</a:t>
            </a:r>
          </a:p>
        </p:txBody>
      </p:sp>
      <p:sp>
        <p:nvSpPr>
          <p:cNvPr id="8" name="Title 7"/>
          <p:cNvSpPr>
            <a:spLocks noGrp="1"/>
          </p:cNvSpPr>
          <p:nvPr>
            <p:ph type="title"/>
          </p:nvPr>
        </p:nvSpPr>
        <p:spPr/>
        <p:txBody>
          <a:bodyPr/>
          <a:lstStyle/>
          <a:p>
            <a:r>
              <a:rPr lang="en-US" noProof="0" smtClean="0"/>
              <a:t>Click to edit Master title style</a:t>
            </a:r>
            <a:endParaRPr lang="en-GB" noProof="0"/>
          </a:p>
        </p:txBody>
      </p:sp>
      <p:sp>
        <p:nvSpPr>
          <p:cNvPr id="10" name="Content Placeholder 9"/>
          <p:cNvSpPr>
            <a:spLocks noGrp="1"/>
          </p:cNvSpPr>
          <p:nvPr>
            <p:ph sz="quarter" idx="13"/>
          </p:nvPr>
        </p:nvSpPr>
        <p:spPr>
          <a:xfrm>
            <a:off x="371475" y="1484313"/>
            <a:ext cx="6000750" cy="468153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Date Placeholder 3"/>
          <p:cNvSpPr>
            <a:spLocks noGrp="1"/>
          </p:cNvSpPr>
          <p:nvPr>
            <p:ph type="dt" sz="half" idx="14"/>
          </p:nvPr>
        </p:nvSpPr>
        <p:spPr/>
        <p:txBody>
          <a:bodyPr/>
          <a:lstStyle>
            <a:lvl1pPr>
              <a:defRPr/>
            </a:lvl1pPr>
          </a:lstStyle>
          <a:p>
            <a:pPr>
              <a:defRPr/>
            </a:pPr>
            <a:fld id="{C40CA2EF-7D73-4393-9B47-43ADDC43E2E7}" type="datetime3">
              <a:rPr lang="en-US"/>
              <a:pPr>
                <a:defRPr/>
              </a:pPr>
              <a:t>3 June 2014</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Last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71475" y="1484313"/>
            <a:ext cx="6072188" cy="1071569"/>
          </a:xfrm>
        </p:spPr>
        <p:txBody>
          <a:bodyPr anchor="t"/>
          <a:lstStyle>
            <a:lvl1pPr>
              <a:defRPr sz="1800" baseline="0"/>
            </a:lvl1pPr>
          </a:lstStyle>
          <a:p>
            <a:r>
              <a:rPr lang="en-US" noProof="0" smtClean="0"/>
              <a:t>Click to edit Master title style</a:t>
            </a:r>
            <a:endParaRPr lang="en-GB" noProof="0" dirty="0"/>
          </a:p>
        </p:txBody>
      </p:sp>
      <p:sp>
        <p:nvSpPr>
          <p:cNvPr id="3" name="Subtitle 2"/>
          <p:cNvSpPr>
            <a:spLocks noGrp="1"/>
          </p:cNvSpPr>
          <p:nvPr>
            <p:ph type="subTitle" idx="1"/>
          </p:nvPr>
        </p:nvSpPr>
        <p:spPr>
          <a:xfrm>
            <a:off x="371475" y="3786190"/>
            <a:ext cx="6072188" cy="2071702"/>
          </a:xfrm>
        </p:spPr>
        <p:txBody>
          <a:bodyPr anchor="b"/>
          <a:lstStyle>
            <a:lvl1pPr marL="0" indent="0" algn="l">
              <a:buNone/>
              <a:defRPr b="0" baseline="0">
                <a:solidFill>
                  <a:schemeClr val="tx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214313"/>
            <a:ext cx="5495925" cy="622300"/>
          </a:xfrm>
        </p:spPr>
        <p:txBody>
          <a:bodyPr/>
          <a:lstStyle/>
          <a:p>
            <a:r>
              <a:rPr lang="en-US" smtClean="0"/>
              <a:t>Click to edit Master title style</a:t>
            </a:r>
            <a:endParaRPr lang="en-GB"/>
          </a:p>
        </p:txBody>
      </p:sp>
      <p:sp>
        <p:nvSpPr>
          <p:cNvPr id="3" name="Content Placeholder 2"/>
          <p:cNvSpPr>
            <a:spLocks noGrp="1"/>
          </p:cNvSpPr>
          <p:nvPr>
            <p:ph idx="1"/>
          </p:nvPr>
        </p:nvSpPr>
        <p:spPr>
          <a:xfrm>
            <a:off x="371475" y="1484313"/>
            <a:ext cx="6072188" cy="468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3A4DE76-BE35-44C4-8AE1-1F7E0A4EB9A3}" type="datetime3">
              <a:rPr lang="en-US"/>
              <a:pPr>
                <a:defRPr/>
              </a:pPr>
              <a:t>3 June 2014</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214313"/>
            <a:ext cx="5495925" cy="6223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71475" y="1484313"/>
            <a:ext cx="2959100" cy="468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2975" y="1484313"/>
            <a:ext cx="2960688" cy="468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3093ADD-1D72-4A0C-9B62-9B0F028D0638}" type="datetime3">
              <a:rPr lang="en-US"/>
              <a:pPr>
                <a:defRPr/>
              </a:pPr>
              <a:t>3 June 2014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371475" y="214313"/>
            <a:ext cx="5495925" cy="6223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371475" y="1484313"/>
            <a:ext cx="6072188" cy="468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371475" y="6356350"/>
            <a:ext cx="1152525" cy="241300"/>
          </a:xfrm>
          <a:prstGeom prst="rect">
            <a:avLst/>
          </a:prstGeom>
        </p:spPr>
        <p:txBody>
          <a:bodyPr vert="horz" wrap="square" lIns="0" tIns="0" rIns="0" bIns="0" numCol="1" anchor="b" anchorCtr="0" compatLnSpc="1">
            <a:prstTxWarp prst="textNoShape">
              <a:avLst/>
            </a:prstTxWarp>
          </a:bodyPr>
          <a:lstStyle>
            <a:lvl1pPr>
              <a:defRPr sz="1200">
                <a:solidFill>
                  <a:schemeClr val="tx1"/>
                </a:solidFill>
                <a:latin typeface="Arial" charset="0"/>
              </a:defRPr>
            </a:lvl1pPr>
          </a:lstStyle>
          <a:p>
            <a:pPr>
              <a:defRPr/>
            </a:pPr>
            <a:fld id="{3842DA86-88DE-4512-A480-069C049D1210}" type="datetime3">
              <a:rPr lang="en-US"/>
              <a:pPr>
                <a:defRPr/>
              </a:pPr>
              <a:t>3 June 2014</a:t>
            </a:fld>
            <a:endParaRPr lang="en-US" dirty="0"/>
          </a:p>
        </p:txBody>
      </p:sp>
      <p:pic>
        <p:nvPicPr>
          <p:cNvPr id="1030" name="Picture 8" descr="Logo colour transparent"/>
          <p:cNvPicPr>
            <a:picLocks noChangeAspect="1" noChangeArrowheads="1"/>
          </p:cNvPicPr>
          <p:nvPr/>
        </p:nvPicPr>
        <p:blipFill>
          <a:blip r:embed="rId12"/>
          <a:srcRect/>
          <a:stretch>
            <a:fillRect/>
          </a:stretch>
        </p:blipFill>
        <p:spPr bwMode="auto">
          <a:xfrm>
            <a:off x="6011863" y="260350"/>
            <a:ext cx="2795587" cy="420688"/>
          </a:xfrm>
          <a:prstGeom prst="rect">
            <a:avLst/>
          </a:prstGeom>
          <a:noFill/>
          <a:ln w="9525">
            <a:noFill/>
            <a:miter lim="800000"/>
            <a:headEnd/>
            <a:tailEnd/>
          </a:ln>
        </p:spPr>
      </p:pic>
      <p:sp>
        <p:nvSpPr>
          <p:cNvPr id="1031" name="TextBox 1"/>
          <p:cNvSpPr txBox="1">
            <a:spLocks noChangeArrowheads="1"/>
          </p:cNvSpPr>
          <p:nvPr/>
        </p:nvSpPr>
        <p:spPr bwMode="auto">
          <a:xfrm>
            <a:off x="4322763" y="6400800"/>
            <a:ext cx="533400" cy="338138"/>
          </a:xfrm>
          <a:prstGeom prst="rect">
            <a:avLst/>
          </a:prstGeom>
          <a:noFill/>
          <a:ln w="9525">
            <a:noFill/>
            <a:miter lim="800000"/>
            <a:headEnd/>
            <a:tailEnd/>
          </a:ln>
        </p:spPr>
        <p:txBody>
          <a:bodyPr>
            <a:spAutoFit/>
          </a:bodyPr>
          <a:lstStyle/>
          <a:p>
            <a:pPr>
              <a:defRPr/>
            </a:pPr>
            <a:fld id="{76EF3157-A273-4506-9843-C93429931DC3}" type="slidenum">
              <a:rPr lang="en-GB" sz="1600"/>
              <a:pPr>
                <a:defRPr/>
              </a:pPr>
              <a:t>‹#›</a:t>
            </a:fld>
            <a:endParaRPr lang="en-GB" sz="1600"/>
          </a:p>
        </p:txBody>
      </p:sp>
    </p:spTree>
  </p:cSld>
  <p:clrMap bg1="lt1" tx1="dk1" bg2="lt2" tx2="dk2" accent1="accent1" accent2="accent2" accent3="accent3" accent4="accent4" accent5="accent5" accent6="accent6" hlink="hlink" folHlink="folHlink"/>
  <p:sldLayoutIdLst>
    <p:sldLayoutId id="2147483670" r:id="rId1"/>
    <p:sldLayoutId id="2147483669" r:id="rId2"/>
    <p:sldLayoutId id="2147483671" r:id="rId3"/>
    <p:sldLayoutId id="2147483668" r:id="rId4"/>
    <p:sldLayoutId id="2147483667" r:id="rId5"/>
    <p:sldLayoutId id="2147483666" r:id="rId6"/>
    <p:sldLayoutId id="2147483672" r:id="rId7"/>
    <p:sldLayoutId id="2147483665" r:id="rId8"/>
    <p:sldLayoutId id="2147483664" r:id="rId9"/>
  </p:sldLayoutIdLst>
  <p:hf sldNum="0" hdr="0"/>
  <p:txStyles>
    <p:titleStyle>
      <a:lvl1pPr algn="l" defTabSz="912813" rtl="0" eaLnBrk="0" fontAlgn="base" hangingPunct="0">
        <a:spcBef>
          <a:spcPct val="0"/>
        </a:spcBef>
        <a:spcAft>
          <a:spcPct val="0"/>
        </a:spcAft>
        <a:defRPr lang="en-GB" sz="2200" b="1" kern="1200">
          <a:solidFill>
            <a:schemeClr val="accent1"/>
          </a:solidFill>
          <a:latin typeface="+mj-lt"/>
          <a:ea typeface="+mj-ea"/>
          <a:cs typeface="+mj-cs"/>
        </a:defRPr>
      </a:lvl1pPr>
      <a:lvl2pPr algn="l" defTabSz="912813" rtl="0" eaLnBrk="0" fontAlgn="base" hangingPunct="0">
        <a:spcBef>
          <a:spcPct val="0"/>
        </a:spcBef>
        <a:spcAft>
          <a:spcPct val="0"/>
        </a:spcAft>
        <a:defRPr sz="2200" b="1">
          <a:solidFill>
            <a:schemeClr val="accent1"/>
          </a:solidFill>
          <a:latin typeface="Arial" pitchFamily="34" charset="0"/>
        </a:defRPr>
      </a:lvl2pPr>
      <a:lvl3pPr algn="l" defTabSz="912813" rtl="0" eaLnBrk="0" fontAlgn="base" hangingPunct="0">
        <a:spcBef>
          <a:spcPct val="0"/>
        </a:spcBef>
        <a:spcAft>
          <a:spcPct val="0"/>
        </a:spcAft>
        <a:defRPr sz="2200" b="1">
          <a:solidFill>
            <a:schemeClr val="accent1"/>
          </a:solidFill>
          <a:latin typeface="Arial" pitchFamily="34" charset="0"/>
        </a:defRPr>
      </a:lvl3pPr>
      <a:lvl4pPr algn="l" defTabSz="912813" rtl="0" eaLnBrk="0" fontAlgn="base" hangingPunct="0">
        <a:spcBef>
          <a:spcPct val="0"/>
        </a:spcBef>
        <a:spcAft>
          <a:spcPct val="0"/>
        </a:spcAft>
        <a:defRPr sz="2200" b="1">
          <a:solidFill>
            <a:schemeClr val="accent1"/>
          </a:solidFill>
          <a:latin typeface="Arial" pitchFamily="34" charset="0"/>
        </a:defRPr>
      </a:lvl4pPr>
      <a:lvl5pPr algn="l" defTabSz="912813" rtl="0" eaLnBrk="0" fontAlgn="base" hangingPunct="0">
        <a:spcBef>
          <a:spcPct val="0"/>
        </a:spcBef>
        <a:spcAft>
          <a:spcPct val="0"/>
        </a:spcAft>
        <a:defRPr sz="2200" b="1">
          <a:solidFill>
            <a:schemeClr val="accent1"/>
          </a:solidFill>
          <a:latin typeface="Arial" pitchFamily="34" charset="0"/>
        </a:defRPr>
      </a:lvl5pPr>
      <a:lvl6pPr marL="457200" algn="l" defTabSz="912813" rtl="0" eaLnBrk="1" fontAlgn="base" hangingPunct="1">
        <a:spcBef>
          <a:spcPct val="0"/>
        </a:spcBef>
        <a:spcAft>
          <a:spcPct val="0"/>
        </a:spcAft>
        <a:defRPr sz="2200" b="1">
          <a:solidFill>
            <a:schemeClr val="accent1"/>
          </a:solidFill>
          <a:latin typeface="Arial" pitchFamily="34" charset="0"/>
        </a:defRPr>
      </a:lvl6pPr>
      <a:lvl7pPr marL="914400" algn="l" defTabSz="912813" rtl="0" eaLnBrk="1" fontAlgn="base" hangingPunct="1">
        <a:spcBef>
          <a:spcPct val="0"/>
        </a:spcBef>
        <a:spcAft>
          <a:spcPct val="0"/>
        </a:spcAft>
        <a:defRPr sz="2200" b="1">
          <a:solidFill>
            <a:schemeClr val="accent1"/>
          </a:solidFill>
          <a:latin typeface="Arial" pitchFamily="34" charset="0"/>
        </a:defRPr>
      </a:lvl7pPr>
      <a:lvl8pPr marL="1371600" algn="l" defTabSz="912813" rtl="0" eaLnBrk="1" fontAlgn="base" hangingPunct="1">
        <a:spcBef>
          <a:spcPct val="0"/>
        </a:spcBef>
        <a:spcAft>
          <a:spcPct val="0"/>
        </a:spcAft>
        <a:defRPr sz="2200" b="1">
          <a:solidFill>
            <a:schemeClr val="accent1"/>
          </a:solidFill>
          <a:latin typeface="Arial" pitchFamily="34" charset="0"/>
        </a:defRPr>
      </a:lvl8pPr>
      <a:lvl9pPr marL="1828800" algn="l" defTabSz="912813" rtl="0" eaLnBrk="1" fontAlgn="base" hangingPunct="1">
        <a:spcBef>
          <a:spcPct val="0"/>
        </a:spcBef>
        <a:spcAft>
          <a:spcPct val="0"/>
        </a:spcAft>
        <a:defRPr sz="2200" b="1">
          <a:solidFill>
            <a:schemeClr val="accent1"/>
          </a:solidFill>
          <a:latin typeface="Arial" pitchFamily="34" charset="0"/>
        </a:defRPr>
      </a:lvl9pPr>
    </p:titleStyle>
    <p:bodyStyle>
      <a:lvl1pPr marL="342900" indent="-342900" algn="l" defTabSz="912813" rtl="0" eaLnBrk="0" fontAlgn="base" hangingPunct="0">
        <a:spcBef>
          <a:spcPts val="1200"/>
        </a:spcBef>
        <a:spcAft>
          <a:spcPct val="0"/>
        </a:spcAft>
        <a:buFont typeface="Arial" charset="0"/>
        <a:defRPr b="1" kern="1200">
          <a:solidFill>
            <a:schemeClr val="tx1"/>
          </a:solidFill>
          <a:latin typeface="+mn-lt"/>
          <a:ea typeface="+mn-ea"/>
          <a:cs typeface="+mn-cs"/>
        </a:defRPr>
      </a:lvl1pPr>
      <a:lvl2pPr marL="742950" indent="-285750" algn="l" defTabSz="912813" rtl="0" eaLnBrk="0" fontAlgn="base" hangingPunct="0">
        <a:spcBef>
          <a:spcPts val="600"/>
        </a:spcBef>
        <a:spcAft>
          <a:spcPct val="0"/>
        </a:spcAft>
        <a:buFont typeface="Arial" charset="0"/>
        <a:defRPr kern="1200">
          <a:solidFill>
            <a:schemeClr val="tx1"/>
          </a:solidFill>
          <a:latin typeface="+mn-lt"/>
          <a:ea typeface="+mn-ea"/>
          <a:cs typeface="+mn-cs"/>
        </a:defRPr>
      </a:lvl2pPr>
      <a:lvl3pPr marL="261938" indent="-261938" algn="l" defTabSz="912813" rtl="0" eaLnBrk="0" fontAlgn="base" hangingPunct="0">
        <a:spcBef>
          <a:spcPts val="600"/>
        </a:spcBef>
        <a:spcAft>
          <a:spcPct val="0"/>
        </a:spcAft>
        <a:buSzPct val="100000"/>
        <a:buFont typeface="Symbol" pitchFamily="18" charset="2"/>
        <a:buChar char="·"/>
        <a:defRPr kern="1200">
          <a:solidFill>
            <a:schemeClr val="tx1"/>
          </a:solidFill>
          <a:latin typeface="+mn-lt"/>
          <a:ea typeface="+mn-ea"/>
          <a:cs typeface="+mn-cs"/>
        </a:defRPr>
      </a:lvl3pPr>
      <a:lvl4pPr marL="536575" indent="-274638" algn="l" defTabSz="912813" rtl="0" eaLnBrk="0" fontAlgn="base" hangingPunct="0">
        <a:spcBef>
          <a:spcPts val="600"/>
        </a:spcBef>
        <a:spcAft>
          <a:spcPct val="0"/>
        </a:spcAft>
        <a:buFont typeface="Arial" charset="0"/>
        <a:buChar char="–"/>
        <a:defRPr kern="1200">
          <a:solidFill>
            <a:schemeClr val="tx1"/>
          </a:solidFill>
          <a:latin typeface="+mn-lt"/>
          <a:ea typeface="+mn-ea"/>
          <a:cs typeface="+mn-cs"/>
        </a:defRPr>
      </a:lvl4pPr>
      <a:lvl5pPr marL="812800" indent="-276225" algn="l" defTabSz="912813" rtl="0" eaLnBrk="0" fontAlgn="base" hangingPunct="0">
        <a:spcBef>
          <a:spcPts val="600"/>
        </a:spcBef>
        <a:spcAft>
          <a:spcPct val="0"/>
        </a:spcAft>
        <a:buFont typeface="Arial" charset="0"/>
        <a:buChar char="•"/>
        <a:defRPr kern="1200">
          <a:solidFill>
            <a:schemeClr val="tx1"/>
          </a:solidFill>
          <a:latin typeface="+mn-lt"/>
          <a:ea typeface="+mn-ea"/>
          <a:cs typeface="+mn-cs"/>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www.slam.nhs.uk/"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www.kingshealthpartners.org/" TargetMode="External"/><Relationship Id="rId1" Type="http://schemas.openxmlformats.org/officeDocument/2006/relationships/slideLayout" Target="../slideLayouts/slideLayout3.xml"/><Relationship Id="rId6" Type="http://schemas.openxmlformats.org/officeDocument/2006/relationships/hyperlink" Target="https://www.google.co.uk/url?q=http://language-centre.sllf.qmul.ac.uk/node/558&amp;sa=U&amp;ei=s7CNU-qZM4vn7Aab24CIBA&amp;ved=0CCQQ9QEwAQ&amp;usg=AFQjCNH2pTb4E6O55pDAhXItTXQFkFWVPA" TargetMode="Externa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hyperlink" Target="http://www.gstt.nhs.uk/" TargetMode="External"/><Relationship Id="rId4" Type="http://schemas.openxmlformats.org/officeDocument/2006/relationships/hyperlink" Target="http://www.kch.nhs.uk/" TargetMode="Externa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Box 5"/>
          <p:cNvSpPr txBox="1">
            <a:spLocks noChangeArrowheads="1"/>
          </p:cNvSpPr>
          <p:nvPr/>
        </p:nvSpPr>
        <p:spPr bwMode="auto">
          <a:xfrm>
            <a:off x="838200" y="1524000"/>
            <a:ext cx="7391400" cy="4027488"/>
          </a:xfrm>
          <a:prstGeom prst="rect">
            <a:avLst/>
          </a:prstGeom>
          <a:noFill/>
          <a:ln w="9525">
            <a:noFill/>
            <a:miter lim="800000"/>
            <a:headEnd/>
            <a:tailEnd/>
          </a:ln>
        </p:spPr>
        <p:txBody>
          <a:bodyPr>
            <a:spAutoFit/>
          </a:bodyPr>
          <a:lstStyle/>
          <a:p>
            <a:pPr algn="ctr"/>
            <a:r>
              <a:rPr lang="en-GB" sz="3600"/>
              <a:t>Getting to grips with large numbers and complexity</a:t>
            </a:r>
          </a:p>
          <a:p>
            <a:pPr algn="ctr"/>
            <a:endParaRPr lang="en-GB"/>
          </a:p>
          <a:p>
            <a:pPr algn="ctr"/>
            <a:endParaRPr lang="en-GB"/>
          </a:p>
          <a:p>
            <a:pPr algn="ctr"/>
            <a:r>
              <a:rPr lang="en-GB"/>
              <a:t>Dr Ian Abbs, Medical Director, Guy’s &amp; St Thomas’</a:t>
            </a:r>
          </a:p>
          <a:p>
            <a:pPr algn="ctr"/>
            <a:r>
              <a:rPr lang="en-GB"/>
              <a:t>Dr Raj Patel, Medical Director, NHS England Greater Manchester</a:t>
            </a:r>
          </a:p>
          <a:p>
            <a:pPr algn="ctr"/>
            <a:r>
              <a:rPr lang="en-GB"/>
              <a:t>Simone Gelinas, Revalidation Manager, Guy’s &amp; St Thomas’</a:t>
            </a:r>
          </a:p>
          <a:p>
            <a:pPr algn="ctr"/>
            <a:endParaRPr lang="en-GB"/>
          </a:p>
          <a:p>
            <a:pPr algn="ctr"/>
            <a:endParaRPr lang="en-GB" sz="2400"/>
          </a:p>
          <a:p>
            <a:pPr algn="ctr"/>
            <a:r>
              <a:rPr lang="en-GB"/>
              <a:t>Ahead of the Curve</a:t>
            </a:r>
          </a:p>
          <a:p>
            <a:pPr algn="ctr"/>
            <a:r>
              <a:rPr lang="en-GB"/>
              <a:t>4 June 2014</a:t>
            </a:r>
          </a:p>
          <a:p>
            <a:pPr algn="ctr"/>
            <a:r>
              <a:rPr lang="en-GB"/>
              <a:t>Brighton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eaLnBrk="1" hangingPunct="1"/>
            <a:r>
              <a:rPr smtClean="0"/>
              <a:t>Guy’s &amp; St Thomas’</a:t>
            </a:r>
          </a:p>
        </p:txBody>
      </p:sp>
      <p:pic>
        <p:nvPicPr>
          <p:cNvPr id="13314" name="Picture 5" descr="01"/>
          <p:cNvPicPr>
            <a:picLocks noChangeAspect="1" noChangeArrowheads="1"/>
          </p:cNvPicPr>
          <p:nvPr/>
        </p:nvPicPr>
        <p:blipFill>
          <a:blip r:embed="rId2"/>
          <a:srcRect/>
          <a:stretch>
            <a:fillRect/>
          </a:stretch>
        </p:blipFill>
        <p:spPr bwMode="auto">
          <a:xfrm>
            <a:off x="304800" y="1295400"/>
            <a:ext cx="4267200" cy="3490913"/>
          </a:xfrm>
          <a:prstGeom prst="rect">
            <a:avLst/>
          </a:prstGeom>
          <a:noFill/>
          <a:ln w="9525">
            <a:noFill/>
            <a:miter lim="800000"/>
            <a:headEnd/>
            <a:tailEnd/>
          </a:ln>
        </p:spPr>
      </p:pic>
      <p:pic>
        <p:nvPicPr>
          <p:cNvPr id="13315" name="Picture 6" descr="DSCF3864_L"/>
          <p:cNvPicPr>
            <a:picLocks noChangeAspect="1" noChangeArrowheads="1"/>
          </p:cNvPicPr>
          <p:nvPr/>
        </p:nvPicPr>
        <p:blipFill>
          <a:blip r:embed="rId3"/>
          <a:srcRect/>
          <a:stretch>
            <a:fillRect/>
          </a:stretch>
        </p:blipFill>
        <p:spPr bwMode="auto">
          <a:xfrm>
            <a:off x="4648200" y="1295400"/>
            <a:ext cx="43434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idx="4294967295"/>
          </p:nvPr>
        </p:nvSpPr>
        <p:spPr/>
        <p:txBody>
          <a:bodyPr/>
          <a:lstStyle/>
          <a:p>
            <a:r>
              <a:rPr smtClean="0"/>
              <a:t>King’s Health Partners AHSC</a:t>
            </a:r>
          </a:p>
        </p:txBody>
      </p:sp>
      <p:pic>
        <p:nvPicPr>
          <p:cNvPr id="14338" name="Picture 6" descr="Kings Health Partners">
            <a:hlinkClick r:id="rId2"/>
          </p:cNvPr>
          <p:cNvPicPr>
            <a:picLocks noChangeAspect="1" noChangeArrowheads="1"/>
          </p:cNvPicPr>
          <p:nvPr/>
        </p:nvPicPr>
        <p:blipFill>
          <a:blip r:embed="rId3"/>
          <a:srcRect/>
          <a:stretch>
            <a:fillRect/>
          </a:stretch>
        </p:blipFill>
        <p:spPr bwMode="auto">
          <a:xfrm>
            <a:off x="3276600" y="1295400"/>
            <a:ext cx="2343150" cy="1411288"/>
          </a:xfrm>
          <a:prstGeom prst="rect">
            <a:avLst/>
          </a:prstGeom>
          <a:noFill/>
          <a:ln w="9525">
            <a:noFill/>
            <a:miter lim="800000"/>
            <a:headEnd/>
            <a:tailEnd/>
          </a:ln>
        </p:spPr>
      </p:pic>
      <p:pic>
        <p:nvPicPr>
          <p:cNvPr id="14339" name="Picture 10" descr="King's College Hospital - NHS Foundation Trust">
            <a:hlinkClick r:id="rId4"/>
          </p:cNvPr>
          <p:cNvPicPr>
            <a:picLocks noChangeAspect="1" noChangeArrowheads="1"/>
          </p:cNvPicPr>
          <p:nvPr/>
        </p:nvPicPr>
        <p:blipFill>
          <a:blip r:embed="rId5"/>
          <a:srcRect/>
          <a:stretch>
            <a:fillRect/>
          </a:stretch>
        </p:blipFill>
        <p:spPr bwMode="auto">
          <a:xfrm>
            <a:off x="1066800" y="5029200"/>
            <a:ext cx="2695575" cy="381000"/>
          </a:xfrm>
          <a:prstGeom prst="rect">
            <a:avLst/>
          </a:prstGeom>
          <a:noFill/>
          <a:ln w="9525">
            <a:noFill/>
            <a:miter lim="800000"/>
            <a:headEnd/>
            <a:tailEnd/>
          </a:ln>
        </p:spPr>
      </p:pic>
      <p:pic>
        <p:nvPicPr>
          <p:cNvPr id="14340" name="Picture 12" descr="ANd9GcQH-FT0fz1upjH7fLNTgMrCOxN2gsWRMKihvh1TsO3UwuSg9r2W9u9GaWY">
            <a:hlinkClick r:id="rId6"/>
          </p:cNvPr>
          <p:cNvPicPr>
            <a:picLocks noChangeAspect="1" noChangeArrowheads="1"/>
          </p:cNvPicPr>
          <p:nvPr/>
        </p:nvPicPr>
        <p:blipFill>
          <a:blip r:embed="rId7"/>
          <a:srcRect/>
          <a:stretch>
            <a:fillRect/>
          </a:stretch>
        </p:blipFill>
        <p:spPr bwMode="auto">
          <a:xfrm>
            <a:off x="5334000" y="2971800"/>
            <a:ext cx="2524125" cy="1038225"/>
          </a:xfrm>
          <a:prstGeom prst="rect">
            <a:avLst/>
          </a:prstGeom>
          <a:noFill/>
          <a:ln w="9525">
            <a:noFill/>
            <a:miter lim="800000"/>
            <a:headEnd/>
            <a:tailEnd/>
          </a:ln>
        </p:spPr>
      </p:pic>
      <p:pic>
        <p:nvPicPr>
          <p:cNvPr id="14341" name="Picture 14" descr="logo">
            <a:hlinkClick r:id="rId8"/>
          </p:cNvPr>
          <p:cNvPicPr>
            <a:picLocks noChangeAspect="1" noChangeArrowheads="1"/>
          </p:cNvPicPr>
          <p:nvPr/>
        </p:nvPicPr>
        <p:blipFill>
          <a:blip r:embed="rId9"/>
          <a:srcRect/>
          <a:stretch>
            <a:fillRect/>
          </a:stretch>
        </p:blipFill>
        <p:spPr bwMode="auto">
          <a:xfrm>
            <a:off x="4953000" y="4953000"/>
            <a:ext cx="3333750" cy="400050"/>
          </a:xfrm>
          <a:prstGeom prst="rect">
            <a:avLst/>
          </a:prstGeom>
          <a:noFill/>
          <a:ln w="9525">
            <a:noFill/>
            <a:miter lim="800000"/>
            <a:headEnd/>
            <a:tailEnd/>
          </a:ln>
        </p:spPr>
      </p:pic>
      <p:pic>
        <p:nvPicPr>
          <p:cNvPr id="14342" name="Picture 16" descr="Guy's and St Thomas' NHS Foundation Trust">
            <a:hlinkClick r:id="rId10"/>
          </p:cNvPr>
          <p:cNvPicPr>
            <a:picLocks noChangeAspect="1" noChangeArrowheads="1"/>
          </p:cNvPicPr>
          <p:nvPr/>
        </p:nvPicPr>
        <p:blipFill>
          <a:blip r:embed="rId11"/>
          <a:srcRect/>
          <a:stretch>
            <a:fillRect/>
          </a:stretch>
        </p:blipFill>
        <p:spPr bwMode="auto">
          <a:xfrm>
            <a:off x="685800" y="2895600"/>
            <a:ext cx="35052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smtClean="0"/>
              <a:t>SE London sector</a:t>
            </a:r>
          </a:p>
        </p:txBody>
      </p:sp>
      <p:pic>
        <p:nvPicPr>
          <p:cNvPr id="15362" name="Picture 2"/>
          <p:cNvPicPr>
            <a:picLocks noChangeAspect="1" noChangeArrowheads="1"/>
          </p:cNvPicPr>
          <p:nvPr/>
        </p:nvPicPr>
        <p:blipFill>
          <a:blip r:embed="rId2"/>
          <a:srcRect/>
          <a:stretch>
            <a:fillRect/>
          </a:stretch>
        </p:blipFill>
        <p:spPr bwMode="auto">
          <a:xfrm>
            <a:off x="1981200" y="1371600"/>
            <a:ext cx="5319713"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smtClean="0"/>
              <a:t>Doctors at GSTT</a:t>
            </a:r>
          </a:p>
        </p:txBody>
      </p:sp>
      <p:sp>
        <p:nvSpPr>
          <p:cNvPr id="16386" name="Text Box 11"/>
          <p:cNvSpPr txBox="1">
            <a:spLocks noChangeArrowheads="1"/>
          </p:cNvSpPr>
          <p:nvPr/>
        </p:nvSpPr>
        <p:spPr bwMode="auto">
          <a:xfrm flipH="1">
            <a:off x="6400800" y="6618288"/>
            <a:ext cx="609600" cy="368300"/>
          </a:xfrm>
          <a:prstGeom prst="rect">
            <a:avLst/>
          </a:prstGeom>
          <a:noFill/>
          <a:ln w="9525">
            <a:noFill/>
            <a:miter lim="800000"/>
            <a:headEnd/>
            <a:tailEnd/>
          </a:ln>
        </p:spPr>
        <p:txBody>
          <a:bodyPr>
            <a:spAutoFit/>
          </a:bodyPr>
          <a:lstStyle/>
          <a:p>
            <a:pPr>
              <a:spcBef>
                <a:spcPct val="50000"/>
              </a:spcBef>
            </a:pPr>
            <a:endParaRPr lang="en-GB">
              <a:solidFill>
                <a:srgbClr val="FF0000"/>
              </a:solidFill>
            </a:endParaRPr>
          </a:p>
        </p:txBody>
      </p:sp>
      <p:sp>
        <p:nvSpPr>
          <p:cNvPr id="16387" name="Text Box 11"/>
          <p:cNvSpPr txBox="1">
            <a:spLocks noChangeArrowheads="1"/>
          </p:cNvSpPr>
          <p:nvPr/>
        </p:nvSpPr>
        <p:spPr bwMode="auto">
          <a:xfrm flipH="1" flipV="1">
            <a:off x="6248400" y="6081713"/>
            <a:ext cx="76200" cy="369887"/>
          </a:xfrm>
          <a:prstGeom prst="rect">
            <a:avLst/>
          </a:prstGeom>
          <a:noFill/>
          <a:ln w="9525">
            <a:noFill/>
            <a:miter lim="800000"/>
            <a:headEnd/>
            <a:tailEnd/>
          </a:ln>
        </p:spPr>
        <p:txBody>
          <a:bodyPr>
            <a:spAutoFit/>
          </a:bodyPr>
          <a:lstStyle/>
          <a:p>
            <a:pPr>
              <a:spcBef>
                <a:spcPct val="50000"/>
              </a:spcBef>
            </a:pPr>
            <a:endParaRPr lang="en-GB">
              <a:solidFill>
                <a:srgbClr val="FF0000"/>
              </a:solidFill>
            </a:endParaRPr>
          </a:p>
        </p:txBody>
      </p:sp>
      <p:sp>
        <p:nvSpPr>
          <p:cNvPr id="16388" name="Text Box 11"/>
          <p:cNvSpPr txBox="1">
            <a:spLocks noChangeArrowheads="1"/>
          </p:cNvSpPr>
          <p:nvPr/>
        </p:nvSpPr>
        <p:spPr bwMode="auto">
          <a:xfrm flipH="1" flipV="1">
            <a:off x="6400800" y="6234113"/>
            <a:ext cx="76200" cy="369887"/>
          </a:xfrm>
          <a:prstGeom prst="rect">
            <a:avLst/>
          </a:prstGeom>
          <a:noFill/>
          <a:ln w="9525">
            <a:noFill/>
            <a:miter lim="800000"/>
            <a:headEnd/>
            <a:tailEnd/>
          </a:ln>
        </p:spPr>
        <p:txBody>
          <a:bodyPr>
            <a:spAutoFit/>
          </a:bodyPr>
          <a:lstStyle/>
          <a:p>
            <a:pPr>
              <a:spcBef>
                <a:spcPct val="50000"/>
              </a:spcBef>
            </a:pPr>
            <a:endParaRPr lang="en-GB">
              <a:solidFill>
                <a:srgbClr val="FF0000"/>
              </a:solidFill>
            </a:endParaRPr>
          </a:p>
        </p:txBody>
      </p:sp>
      <p:sp>
        <p:nvSpPr>
          <p:cNvPr id="16389" name="Text Box 11"/>
          <p:cNvSpPr txBox="1">
            <a:spLocks noChangeArrowheads="1"/>
          </p:cNvSpPr>
          <p:nvPr/>
        </p:nvSpPr>
        <p:spPr bwMode="auto">
          <a:xfrm flipH="1" flipV="1">
            <a:off x="6553200" y="6386513"/>
            <a:ext cx="76200" cy="369887"/>
          </a:xfrm>
          <a:prstGeom prst="rect">
            <a:avLst/>
          </a:prstGeom>
          <a:noFill/>
          <a:ln w="9525">
            <a:noFill/>
            <a:miter lim="800000"/>
            <a:headEnd/>
            <a:tailEnd/>
          </a:ln>
        </p:spPr>
        <p:txBody>
          <a:bodyPr>
            <a:spAutoFit/>
          </a:bodyPr>
          <a:lstStyle/>
          <a:p>
            <a:pPr>
              <a:spcBef>
                <a:spcPct val="50000"/>
              </a:spcBef>
            </a:pPr>
            <a:endParaRPr lang="en-GB">
              <a:solidFill>
                <a:srgbClr val="FF0000"/>
              </a:solidFill>
            </a:endParaRPr>
          </a:p>
        </p:txBody>
      </p:sp>
      <p:sp>
        <p:nvSpPr>
          <p:cNvPr id="16390" name="Text Box 44"/>
          <p:cNvSpPr txBox="1">
            <a:spLocks noChangeArrowheads="1"/>
          </p:cNvSpPr>
          <p:nvPr/>
        </p:nvSpPr>
        <p:spPr bwMode="auto">
          <a:xfrm>
            <a:off x="457200" y="1219200"/>
            <a:ext cx="8153400" cy="4906963"/>
          </a:xfrm>
          <a:prstGeom prst="rect">
            <a:avLst/>
          </a:prstGeom>
          <a:noFill/>
          <a:ln w="9525">
            <a:noFill/>
            <a:miter lim="800000"/>
            <a:headEnd/>
            <a:tailEnd/>
          </a:ln>
        </p:spPr>
        <p:txBody>
          <a:bodyPr>
            <a:spAutoFit/>
          </a:bodyPr>
          <a:lstStyle/>
          <a:p>
            <a:pPr>
              <a:spcBef>
                <a:spcPct val="50000"/>
              </a:spcBef>
            </a:pPr>
            <a:r>
              <a:rPr lang="en-GB"/>
              <a:t>Doctors employed at GSTT – approx 1860 </a:t>
            </a:r>
          </a:p>
          <a:p>
            <a:pPr>
              <a:spcBef>
                <a:spcPct val="50000"/>
              </a:spcBef>
            </a:pPr>
            <a:endParaRPr lang="en-GB"/>
          </a:p>
          <a:p>
            <a:pPr>
              <a:spcBef>
                <a:spcPct val="50000"/>
              </a:spcBef>
            </a:pPr>
            <a:r>
              <a:rPr lang="en-GB"/>
              <a:t>Total prescribed connections – 960 </a:t>
            </a:r>
          </a:p>
          <a:p>
            <a:pPr>
              <a:spcBef>
                <a:spcPct val="50000"/>
              </a:spcBef>
            </a:pPr>
            <a:r>
              <a:rPr lang="en-GB"/>
              <a:t>	- 600 Consultants</a:t>
            </a:r>
          </a:p>
          <a:p>
            <a:pPr>
              <a:spcBef>
                <a:spcPct val="50000"/>
              </a:spcBef>
            </a:pPr>
            <a:r>
              <a:rPr lang="en-GB"/>
              <a:t>	- 200+ clinical academics employed by KCL with honorary contracts</a:t>
            </a:r>
          </a:p>
          <a:p>
            <a:pPr>
              <a:spcBef>
                <a:spcPct val="50000"/>
              </a:spcBef>
            </a:pPr>
            <a:r>
              <a:rPr lang="en-GB"/>
              <a:t>	- 160 Trust / SAS grade and Clinical fellows with Trust contracts</a:t>
            </a:r>
          </a:p>
          <a:p>
            <a:pPr>
              <a:spcBef>
                <a:spcPct val="50000"/>
              </a:spcBef>
            </a:pPr>
            <a:r>
              <a:rPr lang="en-GB"/>
              <a:t>	- 150+ on short term contracts</a:t>
            </a:r>
          </a:p>
          <a:p>
            <a:pPr>
              <a:spcBef>
                <a:spcPct val="50000"/>
              </a:spcBef>
              <a:buFontTx/>
              <a:buChar char="-"/>
            </a:pPr>
            <a:endParaRPr lang="en-GB"/>
          </a:p>
          <a:p>
            <a:pPr>
              <a:spcBef>
                <a:spcPct val="50000"/>
              </a:spcBef>
            </a:pPr>
            <a:r>
              <a:rPr lang="en-GB"/>
              <a:t>900 trainees employed by the Trust but with prescribed connection to HEE</a:t>
            </a:r>
          </a:p>
          <a:p>
            <a:pPr>
              <a:spcBef>
                <a:spcPct val="50000"/>
              </a:spcBef>
            </a:pPr>
            <a:r>
              <a:rPr lang="en-GB"/>
              <a:t>300 further trainees for whom we are Lead Provider</a:t>
            </a:r>
          </a:p>
          <a:p>
            <a:pPr>
              <a:spcBef>
                <a:spcPct val="50000"/>
              </a:spcBef>
            </a:pPr>
            <a:endParaRPr lang="en-GB"/>
          </a:p>
          <a:p>
            <a:pPr>
              <a:spcBef>
                <a:spcPct val="50000"/>
              </a:spcBef>
            </a:pP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304800" y="304800"/>
            <a:ext cx="5495925" cy="622300"/>
          </a:xfrm>
        </p:spPr>
        <p:txBody>
          <a:bodyPr/>
          <a:lstStyle/>
          <a:p>
            <a:r>
              <a:rPr sz="2000" smtClean="0"/>
              <a:t>GSTT approach to complexity</a:t>
            </a:r>
          </a:p>
        </p:txBody>
      </p:sp>
      <p:sp>
        <p:nvSpPr>
          <p:cNvPr id="17410" name="Text Box 7"/>
          <p:cNvSpPr txBox="1">
            <a:spLocks noChangeArrowheads="1"/>
          </p:cNvSpPr>
          <p:nvPr/>
        </p:nvSpPr>
        <p:spPr bwMode="auto">
          <a:xfrm>
            <a:off x="304800" y="1219200"/>
            <a:ext cx="8534400" cy="4081463"/>
          </a:xfrm>
          <a:prstGeom prst="rect">
            <a:avLst/>
          </a:prstGeom>
          <a:noFill/>
          <a:ln w="9525">
            <a:noFill/>
            <a:miter lim="800000"/>
            <a:headEnd/>
            <a:tailEnd/>
          </a:ln>
        </p:spPr>
        <p:txBody>
          <a:bodyPr>
            <a:spAutoFit/>
          </a:bodyPr>
          <a:lstStyle/>
          <a:p>
            <a:pPr>
              <a:spcBef>
                <a:spcPct val="50000"/>
              </a:spcBef>
            </a:pPr>
            <a:r>
              <a:rPr lang="en-GB"/>
              <a:t>Managing complexity through standardisation:</a:t>
            </a:r>
          </a:p>
          <a:p>
            <a:pPr>
              <a:spcBef>
                <a:spcPct val="50000"/>
              </a:spcBef>
            </a:pPr>
            <a:endParaRPr lang="en-GB"/>
          </a:p>
          <a:p>
            <a:pPr marL="742950" lvl="1" indent="-285750">
              <a:spcBef>
                <a:spcPct val="50000"/>
              </a:spcBef>
              <a:buFontTx/>
              <a:buChar char="•"/>
            </a:pPr>
            <a:r>
              <a:rPr lang="en-GB"/>
              <a:t> Policy</a:t>
            </a:r>
          </a:p>
          <a:p>
            <a:pPr marL="742950" lvl="1" indent="-285750">
              <a:spcBef>
                <a:spcPct val="50000"/>
              </a:spcBef>
              <a:buFontTx/>
              <a:buChar char="•"/>
            </a:pPr>
            <a:r>
              <a:rPr lang="en-GB"/>
              <a:t> Process</a:t>
            </a:r>
          </a:p>
          <a:p>
            <a:pPr marL="742950" lvl="1" indent="-285750">
              <a:spcBef>
                <a:spcPct val="50000"/>
              </a:spcBef>
              <a:buFontTx/>
              <a:buChar char="•"/>
            </a:pPr>
            <a:r>
              <a:rPr lang="en-GB"/>
              <a:t> Support</a:t>
            </a:r>
          </a:p>
          <a:p>
            <a:pPr>
              <a:spcBef>
                <a:spcPct val="50000"/>
              </a:spcBef>
            </a:pPr>
            <a:endParaRPr lang="en-GB"/>
          </a:p>
          <a:p>
            <a:pPr>
              <a:spcBef>
                <a:spcPct val="50000"/>
              </a:spcBef>
            </a:pPr>
            <a:endParaRPr lang="en-GB"/>
          </a:p>
          <a:p>
            <a:pPr>
              <a:spcBef>
                <a:spcPct val="50000"/>
              </a:spcBef>
            </a:pPr>
            <a:r>
              <a:rPr lang="en-GB"/>
              <a:t>Sharing best practice across London network</a:t>
            </a:r>
          </a:p>
          <a:p>
            <a:pPr>
              <a:spcBef>
                <a:spcPct val="50000"/>
              </a:spcBef>
            </a:pPr>
            <a:endParaRPr lang="en-GB"/>
          </a:p>
          <a:p>
            <a:pPr>
              <a:spcBef>
                <a:spcPct val="50000"/>
              </a:spcBef>
            </a:pPr>
            <a:r>
              <a:rPr lang="en-GB"/>
              <a:t>Standardisation ongoing challenge given size of Trust</a:t>
            </a:r>
          </a:p>
        </p:txBody>
      </p:sp>
      <p:pic>
        <p:nvPicPr>
          <p:cNvPr id="17412" name="Picture 4"/>
          <p:cNvPicPr>
            <a:picLocks noChangeAspect="1" noChangeArrowheads="1"/>
          </p:cNvPicPr>
          <p:nvPr/>
        </p:nvPicPr>
        <p:blipFill>
          <a:blip r:embed="rId2"/>
          <a:srcRect/>
          <a:stretch>
            <a:fillRect/>
          </a:stretch>
        </p:blipFill>
        <p:spPr bwMode="auto">
          <a:xfrm>
            <a:off x="4648200" y="1905000"/>
            <a:ext cx="3505200" cy="1217613"/>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6"/>
          <p:cNvSpPr>
            <a:spLocks noGrp="1"/>
          </p:cNvSpPr>
          <p:nvPr>
            <p:ph type="title"/>
          </p:nvPr>
        </p:nvSpPr>
        <p:spPr/>
        <p:txBody>
          <a:bodyPr/>
          <a:lstStyle/>
          <a:p>
            <a:pPr eaLnBrk="1" hangingPunct="1"/>
            <a:r>
              <a:rPr smtClean="0"/>
              <a:t>Revalidation to date at GSTT</a:t>
            </a:r>
          </a:p>
        </p:txBody>
      </p:sp>
      <p:sp>
        <p:nvSpPr>
          <p:cNvPr id="18434" name="Text Box 6"/>
          <p:cNvSpPr txBox="1">
            <a:spLocks noChangeArrowheads="1"/>
          </p:cNvSpPr>
          <p:nvPr/>
        </p:nvSpPr>
        <p:spPr bwMode="auto">
          <a:xfrm>
            <a:off x="381000" y="1066800"/>
            <a:ext cx="8153400" cy="4878388"/>
          </a:xfrm>
          <a:prstGeom prst="rect">
            <a:avLst/>
          </a:prstGeom>
          <a:noFill/>
          <a:ln w="9525">
            <a:noFill/>
            <a:miter lim="800000"/>
            <a:headEnd/>
            <a:tailEnd/>
          </a:ln>
        </p:spPr>
        <p:txBody>
          <a:bodyPr>
            <a:spAutoFit/>
          </a:bodyPr>
          <a:lstStyle/>
          <a:p>
            <a:pPr>
              <a:spcBef>
                <a:spcPct val="50000"/>
              </a:spcBef>
            </a:pPr>
            <a:r>
              <a:rPr lang="en-GB" sz="1400"/>
              <a:t>Strong history of appraisal and clinical governance systems</a:t>
            </a:r>
          </a:p>
          <a:p>
            <a:pPr>
              <a:spcBef>
                <a:spcPct val="50000"/>
              </a:spcBef>
            </a:pPr>
            <a:endParaRPr lang="en-GB" sz="1400"/>
          </a:p>
          <a:p>
            <a:pPr>
              <a:spcBef>
                <a:spcPct val="50000"/>
              </a:spcBef>
            </a:pPr>
            <a:r>
              <a:rPr lang="en-GB" sz="1400" u="sng"/>
              <a:t>Objectives</a:t>
            </a:r>
          </a:p>
          <a:p>
            <a:pPr>
              <a:spcBef>
                <a:spcPct val="50000"/>
              </a:spcBef>
              <a:buFontTx/>
              <a:buChar char="•"/>
            </a:pPr>
            <a:r>
              <a:rPr lang="en-GB" sz="1400"/>
              <a:t>  Meet external statutory requirements placed on the Trust, through the RO, such that the Trust ensures that it’s doctors are fit to practice</a:t>
            </a:r>
          </a:p>
          <a:p>
            <a:pPr>
              <a:spcBef>
                <a:spcPct val="50000"/>
              </a:spcBef>
              <a:buFontTx/>
              <a:buChar char="•"/>
            </a:pPr>
            <a:r>
              <a:rPr lang="en-GB" sz="1400"/>
              <a:t>  Use the processes of revalidation as a tool for personal and professional development, in line with the objectives of the Trust and the AHSC</a:t>
            </a:r>
          </a:p>
          <a:p>
            <a:pPr>
              <a:spcBef>
                <a:spcPct val="50000"/>
              </a:spcBef>
              <a:buFontTx/>
              <a:buChar char="•"/>
            </a:pPr>
            <a:endParaRPr lang="en-GB" sz="1400"/>
          </a:p>
          <a:p>
            <a:pPr>
              <a:spcBef>
                <a:spcPct val="50000"/>
              </a:spcBef>
            </a:pPr>
            <a:r>
              <a:rPr lang="en-GB" sz="1400" u="sng"/>
              <a:t>Statistics</a:t>
            </a:r>
            <a:endParaRPr lang="en-GB" sz="1400"/>
          </a:p>
          <a:p>
            <a:pPr>
              <a:spcBef>
                <a:spcPct val="50000"/>
              </a:spcBef>
              <a:buFontTx/>
              <a:buChar char="•"/>
            </a:pPr>
            <a:r>
              <a:rPr lang="en-GB" sz="1400"/>
              <a:t> 2013/14 – 190 recommendations with 27 deferrals</a:t>
            </a:r>
          </a:p>
          <a:p>
            <a:pPr>
              <a:spcBef>
                <a:spcPct val="50000"/>
              </a:spcBef>
              <a:buFontTx/>
              <a:buChar char="•"/>
            </a:pPr>
            <a:r>
              <a:rPr lang="en-GB" sz="1400"/>
              <a:t> 2014/15 – 420 scheduled recommendations</a:t>
            </a:r>
          </a:p>
          <a:p>
            <a:pPr>
              <a:spcBef>
                <a:spcPct val="50000"/>
              </a:spcBef>
            </a:pPr>
            <a:endParaRPr lang="en-GB" sz="1400"/>
          </a:p>
          <a:p>
            <a:pPr>
              <a:spcBef>
                <a:spcPct val="50000"/>
              </a:spcBef>
            </a:pPr>
            <a:r>
              <a:rPr lang="en-GB" sz="1400" u="sng"/>
              <a:t>External benchmarking</a:t>
            </a:r>
          </a:p>
          <a:p>
            <a:pPr>
              <a:spcBef>
                <a:spcPct val="50000"/>
              </a:spcBef>
            </a:pPr>
            <a:r>
              <a:rPr lang="en-GB" sz="1400"/>
              <a:t>Strong ORSA / AOA performance amongst peers</a:t>
            </a:r>
          </a:p>
          <a:p>
            <a:pPr>
              <a:spcBef>
                <a:spcPct val="50000"/>
              </a:spcBef>
            </a:pPr>
            <a:r>
              <a:rPr lang="en-GB" sz="1400"/>
              <a:t>Quality assurance through external agency</a:t>
            </a:r>
          </a:p>
          <a:p>
            <a:pPr>
              <a:spcBef>
                <a:spcPct val="50000"/>
              </a:spcBef>
            </a:pPr>
            <a:r>
              <a:rPr lang="en-GB" sz="1400"/>
              <a:t>Annual report to Trust Board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smtClean="0"/>
              <a:t>Challenges</a:t>
            </a:r>
          </a:p>
        </p:txBody>
      </p:sp>
      <p:sp>
        <p:nvSpPr>
          <p:cNvPr id="19458" name="Text Box 11"/>
          <p:cNvSpPr txBox="1">
            <a:spLocks noChangeArrowheads="1"/>
          </p:cNvSpPr>
          <p:nvPr/>
        </p:nvSpPr>
        <p:spPr bwMode="auto">
          <a:xfrm>
            <a:off x="533400" y="1143000"/>
            <a:ext cx="8229600" cy="5724525"/>
          </a:xfrm>
          <a:prstGeom prst="rect">
            <a:avLst/>
          </a:prstGeom>
          <a:noFill/>
          <a:ln w="9525">
            <a:noFill/>
            <a:miter lim="800000"/>
            <a:headEnd/>
            <a:tailEnd/>
          </a:ln>
        </p:spPr>
        <p:txBody>
          <a:bodyPr>
            <a:spAutoFit/>
          </a:bodyPr>
          <a:lstStyle/>
          <a:p>
            <a:pPr>
              <a:spcBef>
                <a:spcPct val="50000"/>
              </a:spcBef>
            </a:pPr>
            <a:r>
              <a:rPr lang="en-GB" u="sng"/>
              <a:t>Managing Prescribed Connections</a:t>
            </a:r>
          </a:p>
          <a:p>
            <a:pPr>
              <a:spcBef>
                <a:spcPct val="50000"/>
              </a:spcBef>
              <a:buFontTx/>
              <a:buChar char="-"/>
            </a:pPr>
            <a:r>
              <a:rPr lang="en-GB"/>
              <a:t> Tenuous long standing academic and clinical relationships</a:t>
            </a:r>
            <a:br>
              <a:rPr lang="en-GB"/>
            </a:br>
            <a:r>
              <a:rPr lang="en-GB"/>
              <a:t>- Foreign doctors</a:t>
            </a:r>
            <a:br>
              <a:rPr lang="en-GB"/>
            </a:br>
            <a:r>
              <a:rPr lang="en-GB"/>
              <a:t>- Honorary contracts, bank staff, out of programme trainees</a:t>
            </a:r>
          </a:p>
          <a:p>
            <a:pPr>
              <a:spcBef>
                <a:spcPct val="50000"/>
              </a:spcBef>
            </a:pPr>
            <a:endParaRPr lang="en-GB"/>
          </a:p>
          <a:p>
            <a:r>
              <a:rPr lang="en-GB" u="sng"/>
              <a:t>Quality Assurance of appraisal</a:t>
            </a:r>
          </a:p>
          <a:p>
            <a:r>
              <a:rPr lang="en-GB"/>
              <a:t>- Differential requirements across specialties</a:t>
            </a:r>
          </a:p>
          <a:p>
            <a:r>
              <a:rPr lang="en-GB"/>
              <a:t>- Pragmatic approach with available resource</a:t>
            </a:r>
          </a:p>
          <a:p>
            <a:r>
              <a:rPr lang="en-GB"/>
              <a:t>- Engagement in a transient population</a:t>
            </a:r>
          </a:p>
          <a:p>
            <a:endParaRPr lang="en-GB"/>
          </a:p>
          <a:p>
            <a:r>
              <a:rPr lang="en-GB" u="sng"/>
              <a:t>Managing risk across a wide scope of practice</a:t>
            </a:r>
          </a:p>
          <a:p>
            <a:r>
              <a:rPr lang="en-GB"/>
              <a:t>- Academic tensions</a:t>
            </a:r>
          </a:p>
          <a:p>
            <a:r>
              <a:rPr lang="en-GB"/>
              <a:t>- Governance arrangements in other practice environments</a:t>
            </a:r>
          </a:p>
          <a:p>
            <a:pPr>
              <a:buFontTx/>
              <a:buChar char="-"/>
            </a:pPr>
            <a:r>
              <a:rPr lang="en-GB"/>
              <a:t> Employment relationships without RO link (trainees)</a:t>
            </a:r>
          </a:p>
          <a:p>
            <a:pPr>
              <a:buFontTx/>
              <a:buChar char="-"/>
            </a:pPr>
            <a:endParaRPr lang="en-GB"/>
          </a:p>
          <a:p>
            <a:endParaRPr lang="en-GB"/>
          </a:p>
          <a:p>
            <a:r>
              <a:rPr lang="en-GB"/>
              <a:t>Standardised processes lacking across organisations</a:t>
            </a:r>
          </a:p>
          <a:p>
            <a:endParaRPr lang="en-GB"/>
          </a:p>
          <a:p>
            <a:pPr>
              <a:spcBef>
                <a:spcPct val="50000"/>
              </a:spcBef>
            </a:pP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r>
              <a:rPr smtClean="0"/>
              <a:t>Case Studies</a:t>
            </a:r>
          </a:p>
        </p:txBody>
      </p:sp>
      <p:sp>
        <p:nvSpPr>
          <p:cNvPr id="20482" name="Rectangle 3"/>
          <p:cNvSpPr>
            <a:spLocks noGrp="1"/>
          </p:cNvSpPr>
          <p:nvPr>
            <p:ph type="body" idx="1"/>
          </p:nvPr>
        </p:nvSpPr>
        <p:spPr>
          <a:xfrm>
            <a:off x="381000" y="1143000"/>
            <a:ext cx="7934325" cy="4681538"/>
          </a:xfrm>
        </p:spPr>
        <p:txBody>
          <a:bodyPr/>
          <a:lstStyle/>
          <a:p>
            <a:r>
              <a:rPr lang="en-GB" sz="1600" smtClean="0"/>
              <a:t>A Consultant Physician primarily employed at your Trust is involved in a series of incidents in three other organisations within their scope of practice. There are no concerns about the doctor’s practice at your Trust. The individual concerns don’t raise significant fitness to practice concerns, but in aggregate they suggest a pattern that may meet the threshold for a remediation type of programme. You are not assured of the robustness of the investigations completed at the other organisations and yet you are asked to make a recommendation about the doctor’s fitness to practice. What approach would you take then. </a:t>
            </a:r>
          </a:p>
          <a:p>
            <a:endParaRPr lang="en-GB" sz="1600" smtClean="0"/>
          </a:p>
          <a:p>
            <a:r>
              <a:rPr lang="en-GB" sz="1600" smtClean="0"/>
              <a:t>An employee of your partner university with an honorary contract with the Trust is on a research project abroad for three years and requires revalidation this year. His work requires him to be able to prescribe and his ongoing contract with the university and their position abroad is contingent on them continuing to hold a UK licence to practice. He will not be able engage in the appraisal or governance processes set out in your Trust’s policy. What approach would you take. </a:t>
            </a:r>
          </a:p>
          <a:p>
            <a:endParaRPr lang="en-GB" sz="1600" smtClean="0"/>
          </a:p>
          <a:p>
            <a:endParaRPr lang="en-GB" sz="16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HP_Blue">
  <a:themeElements>
    <a:clrScheme name="KHP_blue">
      <a:dk1>
        <a:srgbClr val="414141"/>
      </a:dk1>
      <a:lt1>
        <a:sysClr val="window" lastClr="FFFFFF"/>
      </a:lt1>
      <a:dk2>
        <a:srgbClr val="808285"/>
      </a:dk2>
      <a:lt2>
        <a:srgbClr val="E7E8E9"/>
      </a:lt2>
      <a:accent1>
        <a:srgbClr val="61A3DC"/>
      </a:accent1>
      <a:accent2>
        <a:srgbClr val="23B6E9"/>
      </a:accent2>
      <a:accent3>
        <a:srgbClr val="65CCF0"/>
      </a:accent3>
      <a:accent4>
        <a:srgbClr val="91DAF4"/>
      </a:accent4>
      <a:accent5>
        <a:srgbClr val="BDE9F8"/>
      </a:accent5>
      <a:accent6>
        <a:srgbClr val="D3F0FB"/>
      </a:accent6>
      <a:hlink>
        <a:srgbClr val="0000FF"/>
      </a:hlink>
      <a:folHlink>
        <a:srgbClr val="800080"/>
      </a:folHlink>
    </a:clrScheme>
    <a:fontScheme name="KHP FontSc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KHP template with GSTT logo</Template>
  <TotalTime>5688</TotalTime>
  <Words>473</Words>
  <Application>Microsoft Office PowerPoint</Application>
  <PresentationFormat>On-screen Show (4:3)</PresentationFormat>
  <Paragraphs>71</Paragraphs>
  <Slides>9</Slides>
  <Notes>0</Notes>
  <HiddenSlides>0</HiddenSlides>
  <MMClips>0</MMClips>
  <ScaleCrop>false</ScaleCrop>
  <HeadingPairs>
    <vt:vector size="6" baseType="variant">
      <vt:variant>
        <vt:lpstr>Fonts Used</vt:lpstr>
      </vt:variant>
      <vt:variant>
        <vt:i4>3</vt:i4>
      </vt:variant>
      <vt:variant>
        <vt:lpstr>Design Template</vt:lpstr>
      </vt:variant>
      <vt:variant>
        <vt:i4>4</vt:i4>
      </vt:variant>
      <vt:variant>
        <vt:lpstr>Slide Titles</vt:lpstr>
      </vt:variant>
      <vt:variant>
        <vt:i4>9</vt:i4>
      </vt:variant>
    </vt:vector>
  </HeadingPairs>
  <TitlesOfParts>
    <vt:vector size="16" baseType="lpstr">
      <vt:lpstr>Arial</vt:lpstr>
      <vt:lpstr>Symbol</vt:lpstr>
      <vt:lpstr>Calibri</vt:lpstr>
      <vt:lpstr>KHP_Blue</vt:lpstr>
      <vt:lpstr>KHP_Blue</vt:lpstr>
      <vt:lpstr>KHP_Blue</vt:lpstr>
      <vt:lpstr>KHP_Blue</vt:lpstr>
      <vt:lpstr>Slide 1</vt:lpstr>
      <vt:lpstr>Guy’s &amp; St Thomas’</vt:lpstr>
      <vt:lpstr>King’s Health Partners AHSC</vt:lpstr>
      <vt:lpstr>SE London sector</vt:lpstr>
      <vt:lpstr>Doctors at GSTT</vt:lpstr>
      <vt:lpstr>GSTT approach to complexity</vt:lpstr>
      <vt:lpstr>Revalidation to date at GSTT</vt:lpstr>
      <vt:lpstr>Challenges</vt:lpstr>
      <vt:lpstr>Case Studies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Guy’s and St Thomas’ Story</dc:title>
  <dc:creator>Marian</dc:creator>
  <cp:lastModifiedBy>GSTT</cp:lastModifiedBy>
  <cp:revision>485</cp:revision>
  <dcterms:created xsi:type="dcterms:W3CDTF">2006-08-16T00:00:00Z</dcterms:created>
  <dcterms:modified xsi:type="dcterms:W3CDTF">2014-06-03T16:43:41Z</dcterms:modified>
</cp:coreProperties>
</file>