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13" r:id="rId2"/>
    <p:sldId id="576" r:id="rId3"/>
    <p:sldId id="587" r:id="rId4"/>
    <p:sldId id="591" r:id="rId5"/>
    <p:sldId id="598" r:id="rId6"/>
    <p:sldId id="603" r:id="rId7"/>
    <p:sldId id="604" r:id="rId8"/>
    <p:sldId id="605" r:id="rId9"/>
    <p:sldId id="606" r:id="rId10"/>
    <p:sldId id="607" r:id="rId11"/>
    <p:sldId id="608" r:id="rId12"/>
    <p:sldId id="602" r:id="rId13"/>
    <p:sldId id="572" r:id="rId1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Conlon" initials="MC" lastIdx="1" clrIdx="0"/>
  <p:cmAuthor id="1" name="A Coffey" initials="AC" lastIdx="18" clrIdx="1"/>
  <p:cmAuthor id="2" name="Fisher James" initials="FJ" lastIdx="0" clrIdx="2"/>
  <p:cmAuthor id="3" name="Clare Pettit-Gardner" initials="CP" lastIdx="2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7F1FF"/>
    <a:srgbClr val="333333"/>
    <a:srgbClr val="FFCC99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2" autoAdjust="0"/>
    <p:restoredTop sz="85251" autoAdjust="0"/>
  </p:normalViewPr>
  <p:slideViewPr>
    <p:cSldViewPr snapToGrid="0" snapToObjects="1">
      <p:cViewPr>
        <p:scale>
          <a:sx n="70" d="100"/>
          <a:sy n="70" d="100"/>
        </p:scale>
        <p:origin x="-1266" y="-948"/>
      </p:cViewPr>
      <p:guideLst>
        <p:guide orient="horz" pos="2160"/>
        <p:guide orient="horz" pos="232"/>
        <p:guide orient="horz" pos="4088"/>
        <p:guide pos="4637"/>
        <p:guide pos="226"/>
        <p:guide pos="5534"/>
        <p:guide pos="47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-183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64F7D-558F-4CF2-9C03-AD64E949B678}" type="datetimeFigureOut">
              <a:rPr lang="en-GB" smtClean="0"/>
              <a:t>04/06/2014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464B4-5272-4DF0-8F84-68B9F7422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442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FD3DD92-BA69-46E4-92F3-F6B5F0076978}" type="datetimeFigureOut">
              <a:rPr lang="en-GB"/>
              <a:pPr>
                <a:defRPr/>
              </a:pPr>
              <a:t>04/06/2014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CCCD9CE-11C7-42A7-86DC-40ACFBBDB1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874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59A7F5-D33C-4683-8F27-9413EB9A54BB}" type="slidenum">
              <a:rPr lang="en-GB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67960B-55C4-4060-9E84-2E5A4A690D38}" type="slidenum">
              <a:rPr lang="en-GB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7470775" y="1493838"/>
            <a:ext cx="1314450" cy="1587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Rectangle 7"/>
          <p:cNvSpPr/>
          <p:nvPr userDrawn="1"/>
        </p:nvSpPr>
        <p:spPr>
          <a:xfrm>
            <a:off x="6048375" y="3198813"/>
            <a:ext cx="1314450" cy="1589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3203575" y="4902200"/>
            <a:ext cx="1314450" cy="1587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200400"/>
            <a:ext cx="273526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4902200"/>
            <a:ext cx="131445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NHS_Constitution_RGB.gi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427663"/>
            <a:ext cx="11080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3201988"/>
            <a:ext cx="1314450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7"/>
          <p:cNvSpPr/>
          <p:nvPr userDrawn="1"/>
        </p:nvSpPr>
        <p:spPr>
          <a:xfrm>
            <a:off x="358775" y="4902200"/>
            <a:ext cx="2736850" cy="1587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3" name="Picture 2" descr="J:\NHS CB\Communication\Branding\Templates\Template photos\3 elderly ladies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198813"/>
            <a:ext cx="1311275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8"/>
          <p:cNvSpPr>
            <a:spLocks noChangeArrowheads="1"/>
          </p:cNvSpPr>
          <p:nvPr userDrawn="1"/>
        </p:nvSpPr>
        <p:spPr bwMode="auto">
          <a:xfrm>
            <a:off x="3738563" y="3184525"/>
            <a:ext cx="16684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GB"/>
          </a:p>
        </p:txBody>
      </p:sp>
      <p:pic>
        <p:nvPicPr>
          <p:cNvPr id="15" name="Picture 2" descr="J:\NHS CB\Communication\Branding\Logos\NHS England\NHS England col.jp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025" y="322263"/>
            <a:ext cx="9779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775" y="1494000"/>
            <a:ext cx="5580000" cy="1587600"/>
          </a:xfrm>
        </p:spPr>
        <p:txBody>
          <a:bodyPr lIns="108000" tIns="72000"/>
          <a:lstStyle>
            <a:lvl1pPr>
              <a:lnSpc>
                <a:spcPts val="4800"/>
              </a:lnSpc>
              <a:defRPr sz="400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775" y="2160000"/>
            <a:ext cx="5580000" cy="921600"/>
          </a:xfrm>
          <a:noFill/>
        </p:spPr>
        <p:txBody>
          <a:bodyPr lIns="108000"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358775" y="6019201"/>
            <a:ext cx="2736850" cy="470500"/>
          </a:xfrm>
        </p:spPr>
        <p:txBody>
          <a:bodyPr lIns="108000"/>
          <a:lstStyle>
            <a:lvl1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4"/>
          </p:nvPr>
        </p:nvSpPr>
        <p:spPr>
          <a:xfrm>
            <a:off x="7896225" y="6678613"/>
            <a:ext cx="900113" cy="1793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18B01-4E35-444B-8EAF-5DCB6376BD65}" type="datetime1">
              <a:rPr lang="en-GB" smtClean="0"/>
              <a:t>04/06/2014</a:t>
            </a:fld>
            <a:endParaRPr lang="en-GB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55638" y="6678613"/>
            <a:ext cx="7240587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38125" y="6678613"/>
            <a:ext cx="300038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DE3F734-A2B5-4787-8958-A3E3B6010F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29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65709-0A7C-435A-8A83-DC663656DDCD}" type="datetime1">
              <a:rPr lang="en-GB" smtClean="0"/>
              <a:t>04/06/2014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24F8-51F5-4FA9-BC9A-E04115AB58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65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1"/>
            <a:ext cx="7002463" cy="20879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358775" y="4320000"/>
            <a:ext cx="1314450" cy="1587500"/>
          </a:xfrm>
        </p:spPr>
        <p:txBody>
          <a:bodyPr rtlCol="0">
            <a:noAutofit/>
          </a:bodyPr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8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1780725" y="4320000"/>
            <a:ext cx="2736850" cy="1587500"/>
          </a:xfrm>
        </p:spPr>
        <p:txBody>
          <a:bodyPr rtlCol="0">
            <a:noAutofit/>
          </a:bodyPr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9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4624326" y="4320000"/>
            <a:ext cx="1314450" cy="1587500"/>
          </a:xfrm>
        </p:spPr>
        <p:txBody>
          <a:bodyPr rtlCol="0">
            <a:noAutofit/>
          </a:bodyPr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608EB-2552-4327-8D86-6487450BF414}" type="datetime1">
              <a:rPr lang="en-GB" smtClean="0"/>
              <a:t>04/06/2014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711D2-E1D8-46EC-B77A-087C088C22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725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1"/>
            <a:ext cx="8426449" cy="424799"/>
          </a:xfrm>
        </p:spPr>
        <p:txBody>
          <a:bodyPr/>
          <a:lstStyle>
            <a:lvl1pPr marL="216000" indent="0">
              <a:buFontTx/>
              <a:buNone/>
              <a:defRPr baseline="0"/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179512" y="2385060"/>
            <a:ext cx="8616827" cy="3710939"/>
          </a:xfr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8775" y="5849937"/>
            <a:ext cx="8426450" cy="246062"/>
          </a:xfrm>
        </p:spPr>
        <p:txBody>
          <a:bodyPr anchor="b"/>
          <a:lstStyle>
            <a:lvl1pPr indent="0" algn="r">
              <a:lnSpc>
                <a:spcPct val="100000"/>
              </a:lnSpc>
              <a:buFontTx/>
              <a:buNone/>
              <a:defRPr sz="1200">
                <a:solidFill>
                  <a:schemeClr val="tx2"/>
                </a:solidFill>
              </a:defRPr>
            </a:lvl1pPr>
            <a:lvl2pPr indent="0" algn="r">
              <a:lnSpc>
                <a:spcPct val="100000"/>
              </a:lnSpc>
              <a:buFontTx/>
              <a:buNone/>
              <a:defRPr sz="1200"/>
            </a:lvl2pPr>
            <a:lvl3pPr indent="0" algn="r">
              <a:lnSpc>
                <a:spcPct val="100000"/>
              </a:lnSpc>
              <a:buFontTx/>
              <a:buNone/>
              <a:defRPr sz="1200"/>
            </a:lvl3pPr>
            <a:lvl4pPr indent="0" algn="r">
              <a:lnSpc>
                <a:spcPct val="100000"/>
              </a:lnSpc>
              <a:buFontTx/>
              <a:buNone/>
              <a:defRPr sz="1200"/>
            </a:lvl4pPr>
            <a:lvl5pPr indent="0" algn="r">
              <a:lnSpc>
                <a:spcPct val="100000"/>
              </a:lnSpc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821F-26D8-4B3D-9A2D-53DC96F66026}" type="datetime1">
              <a:rPr lang="en-GB" smtClean="0"/>
              <a:t>04/06/2014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A41CC-B199-4B4B-86FA-BA962DDB17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468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32554-918A-4748-A828-39F8BBC03BB2}" type="datetime1">
              <a:rPr lang="en-GB" smtClean="0"/>
              <a:t>04/06/2014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E471C0FF-533F-424A-B1D8-F8CF7CBD7E0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8190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1944C-55A4-4A12-BE40-AF4AFAD8B1CC}" type="datetime1">
              <a:rPr lang="en-GB" smtClean="0"/>
              <a:t>04/06/2014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NHS| Ahead of the Curve | 4 June 2014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08035A4-35DD-4C64-A533-D874A2FBE00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805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269661"/>
            <a:ext cx="7313613" cy="565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7988" y="1458913"/>
            <a:ext cx="8388350" cy="437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96225" y="6310313"/>
            <a:ext cx="900113" cy="17938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E039E5E-C059-48A4-B8FD-A7FDF59CAFE7}" type="datetime1">
              <a:rPr lang="en-GB" smtClean="0"/>
              <a:t>04/06/2014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8125" y="6310313"/>
            <a:ext cx="300038" cy="17938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DEE483B-03DF-45B5-B55F-E045D86EE3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2" descr="J:\NHS CB\Communication\Branding\Logos\NHS England\NHS England col.jp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246063"/>
            <a:ext cx="9779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2" r:id="rId2"/>
    <p:sldLayoutId id="2147483683" r:id="rId3"/>
    <p:sldLayoutId id="2147483684" r:id="rId4"/>
    <p:sldLayoutId id="2147483685" r:id="rId5"/>
    <p:sldLayoutId id="2147483686" r:id="rId6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159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318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477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636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795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land.nhs.uk/revalidation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58775" y="1493838"/>
            <a:ext cx="7011988" cy="1587500"/>
          </a:xfrm>
        </p:spPr>
        <p:txBody>
          <a:bodyPr/>
          <a:lstStyle/>
          <a:p>
            <a:pPr eaLnBrk="1" hangingPunct="1"/>
            <a:r>
              <a:rPr lang="en-GB" sz="3800" smtClean="0">
                <a:latin typeface="Arial" charset="0"/>
                <a:cs typeface="Arial" charset="0"/>
              </a:rPr>
              <a:t>Appraisal Workshop</a:t>
            </a:r>
            <a:r>
              <a:rPr lang="en-GB" sz="3800" dirty="0">
                <a:latin typeface="Arial" charset="0"/>
                <a:cs typeface="Arial" charset="0"/>
              </a:rPr>
              <a:t/>
            </a:r>
            <a:br>
              <a:rPr lang="en-GB" sz="3800" dirty="0">
                <a:latin typeface="Arial" charset="0"/>
                <a:cs typeface="Arial" charset="0"/>
              </a:rPr>
            </a:br>
            <a:endParaRPr lang="en-GB" sz="20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358775" y="4989299"/>
            <a:ext cx="2736850" cy="285750"/>
          </a:xfrm>
        </p:spPr>
        <p:txBody>
          <a:bodyPr/>
          <a:lstStyle/>
          <a:p>
            <a:pPr eaLnBrk="1" hangingPunct="1"/>
            <a:endParaRPr lang="en-GB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Appraisal Workshop</a:t>
            </a:r>
            <a:endParaRPr lang="en-GB" dirty="0">
              <a:latin typeface="Arial" charset="0"/>
              <a:cs typeface="Arial" charset="0"/>
            </a:endParaRPr>
          </a:p>
          <a:p>
            <a:pPr eaLnBrk="1" hangingPunct="1"/>
            <a:r>
              <a:rPr lang="en-GB" dirty="0" smtClean="0">
                <a:latin typeface="Arial" charset="0"/>
                <a:cs typeface="Arial" charset="0"/>
              </a:rPr>
              <a:t>4 June 2014</a:t>
            </a:r>
          </a:p>
        </p:txBody>
      </p:sp>
    </p:spTree>
    <p:extLst>
      <p:ext uri="{BB962C8B-B14F-4D97-AF65-F5344CB8AC3E}">
        <p14:creationId xmlns:p14="http://schemas.microsoft.com/office/powerpoint/2010/main" val="239488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5938838" cy="1007165"/>
          </a:xfrm>
        </p:spPr>
        <p:txBody>
          <a:bodyPr/>
          <a:lstStyle/>
          <a:p>
            <a:r>
              <a:rPr lang="en-GB" smtClean="0"/>
              <a:t>The process today: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651379"/>
            <a:ext cx="8388350" cy="4181096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Three rounds of:</a:t>
            </a:r>
          </a:p>
          <a:p>
            <a:r>
              <a:rPr lang="en-GB" dirty="0" smtClean="0"/>
              <a:t>Discussion on tables</a:t>
            </a:r>
          </a:p>
          <a:p>
            <a:r>
              <a:rPr lang="en-GB" dirty="0" smtClean="0"/>
              <a:t>Short pause for summaries from tables</a:t>
            </a:r>
          </a:p>
          <a:p>
            <a:endParaRPr lang="en-GB" dirty="0" smtClean="0"/>
          </a:p>
          <a:p>
            <a:r>
              <a:rPr lang="en-GB" dirty="0" smtClean="0"/>
              <a:t>First two rounds will be allocated, third will be choice from remainder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9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981242"/>
            <a:ext cx="8388350" cy="517389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How can we ensure that pertinent supporting information from all aspects of the doctor’s scope of work is included in their appraisal portfolio?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What on-going review should our appraisers be subject to, to assure the quality of their appraisal outputs, and how should this be documented for their own appraisals?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appraisal vehicle(s) are necessary to run an effective and efficient appraisal system, which integrates with the revalidation process?</a:t>
            </a:r>
            <a:r>
              <a:rPr lang="en-GB" dirty="0"/>
              <a:t> 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do we need to do to ensure that our appraisers follow information governance rules about handling appraisal information</a:t>
            </a:r>
            <a:r>
              <a:rPr lang="en-GB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What training do our doctors need, to help them get the most out of their appraisal?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13929"/>
            <a:ext cx="4224779" cy="2647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534156"/>
            <a:ext cx="4092743" cy="262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40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55638" y="2183643"/>
            <a:ext cx="76694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800" dirty="0" smtClean="0"/>
              <a:t>…it’s </a:t>
            </a:r>
            <a:r>
              <a:rPr lang="en-GB" altLang="en-US" sz="2800" dirty="0"/>
              <a:t>all about </a:t>
            </a:r>
            <a:r>
              <a:rPr lang="en-GB" altLang="en-US" sz="2800" dirty="0" smtClean="0"/>
              <a:t>quality </a:t>
            </a:r>
            <a:r>
              <a:rPr lang="en-GB" altLang="en-US" sz="2800" dirty="0"/>
              <a:t>of care received by </a:t>
            </a:r>
            <a:r>
              <a:rPr lang="en-GB" altLang="en-US" sz="2800" dirty="0" smtClean="0"/>
              <a:t>patients.</a:t>
            </a:r>
            <a:endParaRPr lang="en-GB" alt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07988" y="255147"/>
            <a:ext cx="7313613" cy="565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defTabSz="457200" eaLnBrk="1" hangingPunct="1"/>
            <a:r>
              <a:rPr lang="en-GB" sz="2800" b="1" dirty="0" smtClean="0">
                <a:latin typeface="Arial" charset="0"/>
                <a:cs typeface="Arial" charset="0"/>
              </a:rPr>
              <a:t>…because in the end…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2513" y="4708500"/>
            <a:ext cx="706371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www.england.nhs.uk/revalidation</a:t>
            </a:r>
            <a:endParaRPr lang="en-GB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sz="2400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5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13929"/>
            <a:ext cx="4224779" cy="2647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534156"/>
            <a:ext cx="4092743" cy="262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06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Facilitators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Clr>
                <a:schemeClr val="accent2"/>
              </a:buClr>
              <a:defRPr/>
            </a:pPr>
            <a:endParaRPr lang="en-GB" altLang="en-US" sz="2800" dirty="0" smtClean="0"/>
          </a:p>
          <a:p>
            <a:pPr marL="0" indent="0" eaLnBrk="1" hangingPunct="1">
              <a:buClr>
                <a:schemeClr val="accent2"/>
              </a:buClr>
              <a:defRPr/>
            </a:pPr>
            <a:r>
              <a:rPr lang="en-GB" altLang="en-US" sz="2800" dirty="0" smtClean="0"/>
              <a:t>Maurice Conlon (National)</a:t>
            </a:r>
          </a:p>
          <a:p>
            <a:pPr marL="0" indent="0" eaLnBrk="1" hangingPunct="1">
              <a:buClr>
                <a:schemeClr val="accent2"/>
              </a:buClr>
              <a:defRPr/>
            </a:pPr>
            <a:r>
              <a:rPr lang="en-GB" altLang="en-US" sz="2800" smtClean="0"/>
              <a:t>Vicky </a:t>
            </a:r>
            <a:r>
              <a:rPr lang="en-GB" altLang="en-US" sz="2800" dirty="0" smtClean="0"/>
              <a:t>Banks (South)</a:t>
            </a:r>
          </a:p>
          <a:p>
            <a:pPr marL="0" indent="0" eaLnBrk="1" hangingPunct="1">
              <a:buClr>
                <a:schemeClr val="accent2"/>
              </a:buClr>
              <a:defRPr/>
            </a:pPr>
            <a:r>
              <a:rPr lang="en-GB" altLang="en-US" sz="2800" dirty="0" smtClean="0"/>
              <a:t>Ruth Chapman (London)</a:t>
            </a:r>
          </a:p>
          <a:p>
            <a:pPr marL="0" indent="0" eaLnBrk="1" hangingPunct="1">
              <a:buClr>
                <a:schemeClr val="accent2"/>
              </a:buClr>
              <a:defRPr/>
            </a:pPr>
            <a:r>
              <a:rPr lang="en-GB" altLang="en-US" sz="2800" dirty="0" smtClean="0"/>
              <a:t>Nick Hall (Midlands and East)</a:t>
            </a:r>
          </a:p>
          <a:p>
            <a:pPr marL="0" indent="0" eaLnBrk="1" hangingPunct="1">
              <a:buClr>
                <a:schemeClr val="accent2"/>
              </a:buClr>
              <a:defRPr/>
            </a:pPr>
            <a:r>
              <a:rPr lang="en-GB" altLang="en-US" sz="2800" dirty="0" smtClean="0"/>
              <a:t>Paul Twomey (North)</a:t>
            </a:r>
          </a:p>
          <a:p>
            <a:pPr marL="0" indent="0" eaLnBrk="1" hangingPunct="1">
              <a:buClr>
                <a:schemeClr val="accent2"/>
              </a:buClr>
              <a:defRPr/>
            </a:pPr>
            <a:endParaRPr lang="en-GB" altLang="en-US" sz="2800" dirty="0" smtClean="0"/>
          </a:p>
          <a:p>
            <a:pPr marL="0" indent="0" eaLnBrk="1" hangingPunct="1">
              <a:buClr>
                <a:schemeClr val="accent2"/>
              </a:buClr>
              <a:defRPr/>
            </a:pPr>
            <a:endParaRPr lang="en-GB" altLang="en-US" sz="2800" dirty="0"/>
          </a:p>
          <a:p>
            <a:pPr marL="355600" indent="-355600" eaLnBrk="1" hangingPunct="1">
              <a:buClr>
                <a:schemeClr val="accent2"/>
              </a:buClr>
              <a:buFontTx/>
              <a:buChar char="•"/>
              <a:defRPr/>
            </a:pPr>
            <a:endParaRPr lang="en-GB" altLang="en-US" dirty="0" smtClean="0"/>
          </a:p>
          <a:p>
            <a:pPr marL="355600" indent="-355600" eaLnBrk="1" hangingPunct="1">
              <a:buClr>
                <a:schemeClr val="accent2"/>
              </a:buClr>
              <a:buFontTx/>
              <a:buChar char="•"/>
              <a:defRPr/>
            </a:pPr>
            <a:endParaRPr lang="en-GB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79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07988" y="269661"/>
            <a:ext cx="7313613" cy="118925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Appraisal issues list – emergent themes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1.            </a:t>
            </a:r>
            <a:r>
              <a:rPr lang="en-GB" dirty="0" smtClean="0"/>
              <a:t>Supporting information</a:t>
            </a:r>
          </a:p>
          <a:p>
            <a:pPr lvl="5">
              <a:defRPr/>
            </a:pPr>
            <a:r>
              <a:rPr lang="en-GB" dirty="0" smtClean="0"/>
              <a:t>Principles</a:t>
            </a:r>
          </a:p>
          <a:p>
            <a:pPr lvl="5">
              <a:defRPr/>
            </a:pPr>
            <a:r>
              <a:rPr lang="en-GB" dirty="0" smtClean="0"/>
              <a:t>Safeguarding</a:t>
            </a:r>
          </a:p>
          <a:p>
            <a:pPr lvl="5">
              <a:defRPr/>
            </a:pPr>
            <a:r>
              <a:rPr lang="en-GB" dirty="0" smtClean="0"/>
              <a:t>Information sharing into appraisal</a:t>
            </a:r>
          </a:p>
          <a:p>
            <a:pPr lvl="5">
              <a:defRPr/>
            </a:pPr>
            <a:r>
              <a:rPr lang="en-GB" dirty="0" smtClean="0"/>
              <a:t>(Prescribed significant events)</a:t>
            </a:r>
            <a:endParaRPr lang="en-GB" dirty="0"/>
          </a:p>
          <a:p>
            <a:pPr>
              <a:defRPr/>
            </a:pPr>
            <a:r>
              <a:rPr lang="en-GB" dirty="0"/>
              <a:t>2.           </a:t>
            </a:r>
            <a:r>
              <a:rPr lang="en-GB" dirty="0" smtClean="0"/>
              <a:t> Appraisers</a:t>
            </a:r>
            <a:endParaRPr lang="en-GB" dirty="0"/>
          </a:p>
          <a:p>
            <a:pPr>
              <a:defRPr/>
            </a:pPr>
            <a:r>
              <a:rPr lang="en-GB" dirty="0"/>
              <a:t>3.           </a:t>
            </a:r>
            <a:r>
              <a:rPr lang="en-GB" dirty="0" smtClean="0"/>
              <a:t> Mechanics</a:t>
            </a:r>
          </a:p>
          <a:p>
            <a:pPr>
              <a:defRPr/>
            </a:pPr>
            <a:r>
              <a:rPr lang="en-GB" dirty="0" smtClean="0"/>
              <a:t>4</a:t>
            </a:r>
            <a:r>
              <a:rPr lang="en-GB" dirty="0"/>
              <a:t>.            </a:t>
            </a:r>
            <a:r>
              <a:rPr lang="en-GB" dirty="0" smtClean="0"/>
              <a:t>Information Governance</a:t>
            </a:r>
            <a:endParaRPr lang="en-GB" dirty="0"/>
          </a:p>
          <a:p>
            <a:pPr>
              <a:defRPr/>
            </a:pPr>
            <a:r>
              <a:rPr lang="en-GB" dirty="0"/>
              <a:t>5.            </a:t>
            </a:r>
            <a:r>
              <a:rPr lang="en-GB" dirty="0" smtClean="0"/>
              <a:t>Training for doctors</a:t>
            </a:r>
          </a:p>
          <a:p>
            <a:pPr marL="0" indent="0" eaLnBrk="1" hangingPunct="1">
              <a:buClr>
                <a:schemeClr val="accent2"/>
              </a:buClr>
              <a:defRPr/>
            </a:pPr>
            <a:endParaRPr lang="en-GB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5938838" cy="1007165"/>
          </a:xfrm>
        </p:spPr>
        <p:txBody>
          <a:bodyPr/>
          <a:lstStyle/>
          <a:p>
            <a:r>
              <a:rPr lang="en-GB" dirty="0" smtClean="0"/>
              <a:t>1. Supporting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651379"/>
            <a:ext cx="8388350" cy="418109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+mn-lt"/>
              </a:rPr>
              <a:t>How can we ensure that pertinent supporting information from all aspects of the doctor’s scope of work is included in their appraisal portfolio?</a:t>
            </a:r>
          </a:p>
          <a:p>
            <a:endParaRPr lang="en-GB" dirty="0"/>
          </a:p>
          <a:p>
            <a:r>
              <a:rPr lang="en-GB" dirty="0" smtClean="0"/>
              <a:t>How are we doing this?</a:t>
            </a:r>
          </a:p>
          <a:p>
            <a:endParaRPr lang="en-GB" dirty="0" smtClean="0"/>
          </a:p>
          <a:p>
            <a:r>
              <a:rPr lang="en-GB" dirty="0" smtClean="0"/>
              <a:t>What are others doing?</a:t>
            </a:r>
          </a:p>
          <a:p>
            <a:endParaRPr lang="en-GB" dirty="0" smtClean="0"/>
          </a:p>
          <a:p>
            <a:r>
              <a:rPr lang="en-GB" dirty="0" smtClean="0"/>
              <a:t>What will I do back at base to keep in step?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4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5938838" cy="1007165"/>
          </a:xfrm>
        </p:spPr>
        <p:txBody>
          <a:bodyPr/>
          <a:lstStyle/>
          <a:p>
            <a:r>
              <a:rPr lang="en-GB" dirty="0" smtClean="0"/>
              <a:t>2. Appraisers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651379"/>
            <a:ext cx="8388350" cy="418109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What on-going review should our appraisers be subject to, to assure the quality of their appraisal outputs, and how should this be documented for their own appraisals?</a:t>
            </a:r>
          </a:p>
          <a:p>
            <a:endParaRPr lang="en-GB" dirty="0"/>
          </a:p>
          <a:p>
            <a:r>
              <a:rPr lang="en-GB" dirty="0" smtClean="0"/>
              <a:t>How are we doing this?</a:t>
            </a:r>
          </a:p>
          <a:p>
            <a:endParaRPr lang="en-GB" dirty="0" smtClean="0"/>
          </a:p>
          <a:p>
            <a:r>
              <a:rPr lang="en-GB" dirty="0" smtClean="0"/>
              <a:t>What are others doing?</a:t>
            </a:r>
          </a:p>
          <a:p>
            <a:endParaRPr lang="en-GB" dirty="0" smtClean="0"/>
          </a:p>
          <a:p>
            <a:r>
              <a:rPr lang="en-GB" dirty="0"/>
              <a:t>What will I do back at base to keep in step?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9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5938838" cy="1007165"/>
          </a:xfrm>
        </p:spPr>
        <p:txBody>
          <a:bodyPr/>
          <a:lstStyle/>
          <a:p>
            <a:r>
              <a:rPr lang="en-GB" dirty="0" smtClean="0"/>
              <a:t>3. Mechanics of appraisal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651379"/>
            <a:ext cx="8388350" cy="418109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What appraisal vehicle(s) are necessary to run an effective and efficient appraisal system, which integrates with the revalidation process?</a:t>
            </a:r>
          </a:p>
          <a:p>
            <a:endParaRPr lang="en-GB" dirty="0"/>
          </a:p>
          <a:p>
            <a:r>
              <a:rPr lang="en-GB" dirty="0" smtClean="0"/>
              <a:t>How are we doing this?</a:t>
            </a:r>
          </a:p>
          <a:p>
            <a:endParaRPr lang="en-GB" dirty="0" smtClean="0"/>
          </a:p>
          <a:p>
            <a:r>
              <a:rPr lang="en-GB" dirty="0" smtClean="0"/>
              <a:t>What are others doing?</a:t>
            </a:r>
          </a:p>
          <a:p>
            <a:endParaRPr lang="en-GB" dirty="0" smtClean="0"/>
          </a:p>
          <a:p>
            <a:r>
              <a:rPr lang="en-GB" dirty="0"/>
              <a:t>What will I do back at base to keep in step?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9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5938838" cy="1007165"/>
          </a:xfrm>
        </p:spPr>
        <p:txBody>
          <a:bodyPr/>
          <a:lstStyle/>
          <a:p>
            <a:r>
              <a:rPr lang="en-GB" dirty="0" smtClean="0"/>
              <a:t>4. Information governance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651379"/>
            <a:ext cx="8388350" cy="418109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What do we need to do to ensure that our appraisers follow information governance rules about handling appraisal information?</a:t>
            </a:r>
          </a:p>
          <a:p>
            <a:endParaRPr lang="en-GB" dirty="0"/>
          </a:p>
          <a:p>
            <a:r>
              <a:rPr lang="en-GB" dirty="0" smtClean="0"/>
              <a:t>How are we doing this?</a:t>
            </a:r>
          </a:p>
          <a:p>
            <a:endParaRPr lang="en-GB" dirty="0" smtClean="0"/>
          </a:p>
          <a:p>
            <a:r>
              <a:rPr lang="en-GB" dirty="0" smtClean="0"/>
              <a:t>What are others doing?</a:t>
            </a:r>
          </a:p>
          <a:p>
            <a:endParaRPr lang="en-GB" dirty="0" smtClean="0"/>
          </a:p>
          <a:p>
            <a:r>
              <a:rPr lang="en-GB" dirty="0"/>
              <a:t>What will I do back at base to keep in step?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9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5938838" cy="1007165"/>
          </a:xfrm>
        </p:spPr>
        <p:txBody>
          <a:bodyPr/>
          <a:lstStyle/>
          <a:p>
            <a:r>
              <a:rPr lang="en-GB" dirty="0" smtClean="0"/>
              <a:t>5. Training the doctors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651379"/>
            <a:ext cx="8388350" cy="418109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What training do our doctors need, to help them get the most out of their appraisal?</a:t>
            </a:r>
          </a:p>
          <a:p>
            <a:endParaRPr lang="en-GB" dirty="0"/>
          </a:p>
          <a:p>
            <a:r>
              <a:rPr lang="en-GB" dirty="0" smtClean="0"/>
              <a:t>How are we doing this?</a:t>
            </a:r>
          </a:p>
          <a:p>
            <a:endParaRPr lang="en-GB" dirty="0" smtClean="0"/>
          </a:p>
          <a:p>
            <a:r>
              <a:rPr lang="en-GB" dirty="0" smtClean="0"/>
              <a:t>What are others doing?</a:t>
            </a:r>
          </a:p>
          <a:p>
            <a:endParaRPr lang="en-GB" dirty="0" smtClean="0"/>
          </a:p>
          <a:p>
            <a:r>
              <a:rPr lang="en-GB" dirty="0"/>
              <a:t>What will I do back at base to keep in step?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NHS| Ahead of the Curve | 4 June 2014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90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HS CB Presentation (Screen 4x3)">
  <a:themeElements>
    <a:clrScheme name="NHS Commissioning Board">
      <a:dk1>
        <a:sysClr val="windowText" lastClr="000000"/>
      </a:dk1>
      <a:lt1>
        <a:sysClr val="window" lastClr="FFFFFF"/>
      </a:lt1>
      <a:dk2>
        <a:srgbClr val="003893"/>
      </a:dk2>
      <a:lt2>
        <a:srgbClr val="FFFFFF"/>
      </a:lt2>
      <a:accent1>
        <a:srgbClr val="00ADC6"/>
      </a:accent1>
      <a:accent2>
        <a:srgbClr val="003893"/>
      </a:accent2>
      <a:accent3>
        <a:srgbClr val="C0F7FF"/>
      </a:accent3>
      <a:accent4>
        <a:srgbClr val="B6D2FF"/>
      </a:accent4>
      <a:accent5>
        <a:srgbClr val="00AA9E"/>
      </a:accent5>
      <a:accent6>
        <a:srgbClr val="0091C9"/>
      </a:accent6>
      <a:hlink>
        <a:srgbClr val="000000"/>
      </a:hlink>
      <a:folHlink>
        <a:srgbClr val="000000"/>
      </a:folHlink>
    </a:clrScheme>
    <a:fontScheme name="NHS Commissioning Bo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24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NHS CB Presentation (Screen 4x3)</Template>
  <TotalTime>8588</TotalTime>
  <Words>577</Words>
  <Application>Microsoft Office PowerPoint</Application>
  <PresentationFormat>On-screen Show (4:3)</PresentationFormat>
  <Paragraphs>94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NHS CB Presentation (Screen 4x3)</vt:lpstr>
      <vt:lpstr>Appraisal Workshop </vt:lpstr>
      <vt:lpstr>PowerPoint Presentation</vt:lpstr>
      <vt:lpstr>Facilitators</vt:lpstr>
      <vt:lpstr>Appraisal issues list – emergent themes</vt:lpstr>
      <vt:lpstr>1. Supporting information</vt:lpstr>
      <vt:lpstr>2. Appraisers</vt:lpstr>
      <vt:lpstr>3. Mechanics of appraisal</vt:lpstr>
      <vt:lpstr>4. Information governance</vt:lpstr>
      <vt:lpstr>5. Training the doctors</vt:lpstr>
      <vt:lpstr>The process today:</vt:lpstr>
      <vt:lpstr>PowerPoint Presentation</vt:lpstr>
      <vt:lpstr>PowerPoint Presentation</vt:lpstr>
      <vt:lpstr>PowerPoint Presentation</vt:lpstr>
    </vt:vector>
  </TitlesOfParts>
  <Company>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heading</dc:title>
  <dc:creator>Claire McGinley</dc:creator>
  <cp:lastModifiedBy>Conlon, Maurice</cp:lastModifiedBy>
  <cp:revision>332</cp:revision>
  <cp:lastPrinted>2013-05-07T12:35:54Z</cp:lastPrinted>
  <dcterms:created xsi:type="dcterms:W3CDTF">2011-12-06T15:33:50Z</dcterms:created>
  <dcterms:modified xsi:type="dcterms:W3CDTF">2014-06-06T08:00:51Z</dcterms:modified>
</cp:coreProperties>
</file>