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9.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0.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9" r:id="rId2"/>
    <p:sldMasterId id="2147483661" r:id="rId3"/>
    <p:sldMasterId id="2147483665" r:id="rId4"/>
    <p:sldMasterId id="2147483669" r:id="rId5"/>
    <p:sldMasterId id="2147483673" r:id="rId6"/>
    <p:sldMasterId id="2147483677" r:id="rId7"/>
    <p:sldMasterId id="2147483681" r:id="rId8"/>
    <p:sldMasterId id="2147483685" r:id="rId9"/>
    <p:sldMasterId id="2147483689" r:id="rId10"/>
    <p:sldMasterId id="2147483693" r:id="rId11"/>
    <p:sldMasterId id="2147483697" r:id="rId12"/>
    <p:sldMasterId id="2147483701" r:id="rId13"/>
    <p:sldMasterId id="2147483705" r:id="rId14"/>
    <p:sldMasterId id="2147483709" r:id="rId15"/>
  </p:sldMasterIdLst>
  <p:notesMasterIdLst>
    <p:notesMasterId r:id="rId52"/>
  </p:notesMasterIdLst>
  <p:handoutMasterIdLst>
    <p:handoutMasterId r:id="rId53"/>
  </p:handoutMasterIdLst>
  <p:sldIdLst>
    <p:sldId id="256" r:id="rId16"/>
    <p:sldId id="406" r:id="rId17"/>
    <p:sldId id="418" r:id="rId18"/>
    <p:sldId id="425" r:id="rId19"/>
    <p:sldId id="423" r:id="rId20"/>
    <p:sldId id="421" r:id="rId21"/>
    <p:sldId id="424" r:id="rId22"/>
    <p:sldId id="442" r:id="rId23"/>
    <p:sldId id="443" r:id="rId24"/>
    <p:sldId id="444" r:id="rId25"/>
    <p:sldId id="445" r:id="rId26"/>
    <p:sldId id="446" r:id="rId27"/>
    <p:sldId id="447" r:id="rId28"/>
    <p:sldId id="448" r:id="rId29"/>
    <p:sldId id="449" r:id="rId30"/>
    <p:sldId id="450" r:id="rId31"/>
    <p:sldId id="451" r:id="rId32"/>
    <p:sldId id="452" r:id="rId33"/>
    <p:sldId id="453" r:id="rId34"/>
    <p:sldId id="454" r:id="rId35"/>
    <p:sldId id="455" r:id="rId36"/>
    <p:sldId id="469" r:id="rId37"/>
    <p:sldId id="419" r:id="rId38"/>
    <p:sldId id="465" r:id="rId39"/>
    <p:sldId id="467" r:id="rId40"/>
    <p:sldId id="458" r:id="rId41"/>
    <p:sldId id="461" r:id="rId42"/>
    <p:sldId id="457" r:id="rId43"/>
    <p:sldId id="433" r:id="rId44"/>
    <p:sldId id="436" r:id="rId45"/>
    <p:sldId id="438" r:id="rId46"/>
    <p:sldId id="470" r:id="rId47"/>
    <p:sldId id="463" r:id="rId48"/>
    <p:sldId id="468" r:id="rId49"/>
    <p:sldId id="464" r:id="rId50"/>
    <p:sldId id="460" r:id="rId5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 Aishah" initials="M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0EC"/>
    <a:srgbClr val="FFFF99"/>
    <a:srgbClr val="D7CDE1"/>
    <a:srgbClr val="95B3D7"/>
    <a:srgbClr val="DCE6F2"/>
    <a:srgbClr val="F8EDEC"/>
    <a:srgbClr val="F2DCDB"/>
    <a:srgbClr val="E2ADAC"/>
    <a:srgbClr val="D99694"/>
    <a:srgbClr val="B3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4671" autoAdjust="0"/>
  </p:normalViewPr>
  <p:slideViewPr>
    <p:cSldViewPr snapToGrid="0" snapToObjects="1" showGuides="1">
      <p:cViewPr>
        <p:scale>
          <a:sx n="90" d="100"/>
          <a:sy n="90" d="100"/>
        </p:scale>
        <p:origin x="-522" y="-306"/>
      </p:cViewPr>
      <p:guideLst>
        <p:guide orient="horz" pos="2160"/>
        <p:guide orient="horz" pos="232"/>
        <p:guide orient="horz" pos="4088"/>
        <p:guide pos="4637"/>
        <p:guide pos="226"/>
        <p:guide pos="5534"/>
        <p:guide pos="4706"/>
      </p:guideLst>
    </p:cSldViewPr>
  </p:slideViewPr>
  <p:outlineViewPr>
    <p:cViewPr>
      <p:scale>
        <a:sx n="33" d="100"/>
        <a:sy n="33" d="100"/>
      </p:scale>
      <p:origin x="0" y="18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Your Score</c:v>
                </c:pt>
              </c:strCache>
            </c:strRef>
          </c:tx>
          <c:invertIfNegative val="0"/>
          <c:cat>
            <c:strRef>
              <c:f>Sheet1!$A$2:$A$17</c:f>
              <c:strCache>
                <c:ptCount val="16"/>
                <c:pt idx="0">
                  <c:v>Examining you sensitively</c:v>
                </c:pt>
                <c:pt idx="1">
                  <c:v>Explaining the reasons for advice</c:v>
                </c:pt>
                <c:pt idx="2">
                  <c:v>Giving you emotional support</c:v>
                </c:pt>
                <c:pt idx="3">
                  <c:v>Treating you as an individual</c:v>
                </c:pt>
                <c:pt idx="4">
                  <c:v>Fully understanding your worries and concerns</c:v>
                </c:pt>
                <c:pt idx="5">
                  <c:v>Being prepared</c:v>
                </c:pt>
                <c:pt idx="6">
                  <c:v>Involving you as much as you wanted in decisions about your care and treatment</c:v>
                </c:pt>
                <c:pt idx="7">
                  <c:v>Treating you with respect and dignity</c:v>
                </c:pt>
                <c:pt idx="8">
                  <c:v>Explaining things</c:v>
                </c:pt>
                <c:pt idx="9">
                  <c:v>Letting you talk</c:v>
                </c:pt>
                <c:pt idx="10">
                  <c:v>Involving your companion in the consultation in the way you wanted</c:v>
                </c:pt>
                <c:pt idx="11">
                  <c:v>Making you feel at ease</c:v>
                </c:pt>
                <c:pt idx="12">
                  <c:v>Listening carefully</c:v>
                </c:pt>
                <c:pt idx="13">
                  <c:v>Explaining any risks/benefits of treatment options</c:v>
                </c:pt>
                <c:pt idx="14">
                  <c:v>Explaining what would happen next</c:v>
                </c:pt>
                <c:pt idx="15">
                  <c:v>Speaking clearly</c:v>
                </c:pt>
              </c:strCache>
            </c:strRef>
          </c:cat>
          <c:val>
            <c:numRef>
              <c:f>Sheet1!$B$2:$B$17</c:f>
              <c:numCache>
                <c:formatCode>General</c:formatCode>
                <c:ptCount val="16"/>
                <c:pt idx="0">
                  <c:v>0</c:v>
                </c:pt>
                <c:pt idx="1">
                  <c:v>0</c:v>
                </c:pt>
                <c:pt idx="2">
                  <c:v>8.6</c:v>
                </c:pt>
                <c:pt idx="3">
                  <c:v>9.1999999999999993</c:v>
                </c:pt>
                <c:pt idx="4">
                  <c:v>9.1999999999999993</c:v>
                </c:pt>
                <c:pt idx="5">
                  <c:v>9.3000000000000007</c:v>
                </c:pt>
                <c:pt idx="6">
                  <c:v>9.3000000000000007</c:v>
                </c:pt>
                <c:pt idx="7">
                  <c:v>9.4</c:v>
                </c:pt>
                <c:pt idx="8">
                  <c:v>9.4</c:v>
                </c:pt>
                <c:pt idx="9">
                  <c:v>9.4</c:v>
                </c:pt>
                <c:pt idx="10">
                  <c:v>9.4</c:v>
                </c:pt>
                <c:pt idx="11">
                  <c:v>9.4</c:v>
                </c:pt>
                <c:pt idx="12">
                  <c:v>9.5</c:v>
                </c:pt>
                <c:pt idx="13">
                  <c:v>9.8000000000000007</c:v>
                </c:pt>
                <c:pt idx="14">
                  <c:v>9.8000000000000007</c:v>
                </c:pt>
                <c:pt idx="15">
                  <c:v>10</c:v>
                </c:pt>
              </c:numCache>
            </c:numRef>
          </c:val>
        </c:ser>
        <c:dLbls>
          <c:showLegendKey val="0"/>
          <c:showVal val="0"/>
          <c:showCatName val="0"/>
          <c:showSerName val="0"/>
          <c:showPercent val="0"/>
          <c:showBubbleSize val="0"/>
        </c:dLbls>
        <c:gapWidth val="85"/>
        <c:axId val="124795520"/>
        <c:axId val="124801408"/>
      </c:barChart>
      <c:catAx>
        <c:axId val="124795520"/>
        <c:scaling>
          <c:orientation val="minMax"/>
        </c:scaling>
        <c:delete val="0"/>
        <c:axPos val="l"/>
        <c:majorTickMark val="out"/>
        <c:minorTickMark val="none"/>
        <c:tickLblPos val="nextTo"/>
        <c:crossAx val="124801408"/>
        <c:crosses val="autoZero"/>
        <c:auto val="0"/>
        <c:lblAlgn val="ctr"/>
        <c:lblOffset val="100"/>
        <c:noMultiLvlLbl val="0"/>
      </c:catAx>
      <c:valAx>
        <c:axId val="124801408"/>
        <c:scaling>
          <c:orientation val="minMax"/>
          <c:max val="10"/>
          <c:min val="0"/>
        </c:scaling>
        <c:delete val="0"/>
        <c:axPos val="b"/>
        <c:majorGridlines/>
        <c:numFmt formatCode="General" sourceLinked="1"/>
        <c:majorTickMark val="out"/>
        <c:minorTickMark val="none"/>
        <c:tickLblPos val="nextTo"/>
        <c:crossAx val="124795520"/>
        <c:crosses val="autoZero"/>
        <c:crossBetween val="between"/>
        <c:majorUnit val="1"/>
      </c:valAx>
    </c:plotArea>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800CC-A437-4166-86DA-A6BB644EA983}"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FA15007E-8074-407A-9807-1A23676BFE66}">
      <dgm:prSet phldrT="[Text]" custT="1"/>
      <dgm:spPr>
        <a:solidFill>
          <a:srgbClr val="E6E0EC"/>
        </a:solidFill>
      </dgm:spPr>
      <dgm:t>
        <a:bodyPr/>
        <a:lstStyle/>
        <a:p>
          <a:r>
            <a:rPr lang="en-GB" sz="1300" b="1" dirty="0" smtClean="0">
              <a:solidFill>
                <a:schemeClr val="tx1"/>
              </a:solidFill>
            </a:rPr>
            <a:t>Present  information </a:t>
          </a:r>
        </a:p>
        <a:p>
          <a:r>
            <a:rPr lang="en-GB" sz="1300" b="1" dirty="0" smtClean="0">
              <a:solidFill>
                <a:schemeClr val="tx1"/>
              </a:solidFill>
            </a:rPr>
            <a:t>Reflect with appraiser </a:t>
          </a:r>
        </a:p>
        <a:p>
          <a:r>
            <a:rPr lang="en-GB" sz="1300" b="1" dirty="0" smtClean="0">
              <a:solidFill>
                <a:schemeClr val="tx1"/>
              </a:solidFill>
            </a:rPr>
            <a:t>Identify and agree CPD  areas</a:t>
          </a:r>
          <a:endParaRPr lang="en-GB" sz="1300" dirty="0"/>
        </a:p>
      </dgm:t>
    </dgm:pt>
    <dgm:pt modelId="{1F0E3A00-BC61-4C17-9F34-5F99A3381EB7}" type="parTrans" cxnId="{8D32144D-F4BD-4214-AD7B-A7432EAA3A13}">
      <dgm:prSet/>
      <dgm:spPr/>
      <dgm:t>
        <a:bodyPr/>
        <a:lstStyle/>
        <a:p>
          <a:endParaRPr lang="en-GB"/>
        </a:p>
      </dgm:t>
    </dgm:pt>
    <dgm:pt modelId="{18420FAE-1B7E-46FA-ADA6-CC5FBEDC5BDA}" type="sibTrans" cxnId="{8D32144D-F4BD-4214-AD7B-A7432EAA3A13}">
      <dgm:prSet/>
      <dgm:spPr/>
      <dgm:t>
        <a:bodyPr/>
        <a:lstStyle/>
        <a:p>
          <a:endParaRPr lang="en-GB"/>
        </a:p>
      </dgm:t>
    </dgm:pt>
    <dgm:pt modelId="{A3958D0A-C98A-4007-B690-F79D6C1FF65D}">
      <dgm:prSet phldrT="[Text]"/>
      <dgm:spPr>
        <a:solidFill>
          <a:srgbClr val="B3A2C7">
            <a:alpha val="90000"/>
          </a:srgbClr>
        </a:solidFill>
      </dgm:spPr>
      <dgm:t>
        <a:bodyPr/>
        <a:lstStyle/>
        <a:p>
          <a:r>
            <a:rPr lang="en-GB" dirty="0" smtClean="0"/>
            <a:t>Appraise</a:t>
          </a:r>
          <a:endParaRPr lang="en-GB" dirty="0"/>
        </a:p>
      </dgm:t>
    </dgm:pt>
    <dgm:pt modelId="{D8021DDA-2702-4A43-A475-F3948026DC69}" type="parTrans" cxnId="{72768FB9-7A66-4950-B26F-FBFA8F3B2AF8}">
      <dgm:prSet/>
      <dgm:spPr/>
      <dgm:t>
        <a:bodyPr/>
        <a:lstStyle/>
        <a:p>
          <a:endParaRPr lang="en-GB"/>
        </a:p>
      </dgm:t>
    </dgm:pt>
    <dgm:pt modelId="{27197582-791F-4B1B-85C5-C7262773B8A4}" type="sibTrans" cxnId="{72768FB9-7A66-4950-B26F-FBFA8F3B2AF8}">
      <dgm:prSet/>
      <dgm:spPr/>
      <dgm:t>
        <a:bodyPr/>
        <a:lstStyle/>
        <a:p>
          <a:endParaRPr lang="en-GB"/>
        </a:p>
      </dgm:t>
    </dgm:pt>
    <dgm:pt modelId="{84B0B4DF-7CBB-431D-9235-19CF14384A86}">
      <dgm:prSet phldrT="[Text]" custT="1"/>
      <dgm:spPr>
        <a:solidFill>
          <a:srgbClr val="DCE6F2"/>
        </a:solidFill>
      </dgm:spPr>
      <dgm:t>
        <a:bodyPr/>
        <a:lstStyle/>
        <a:p>
          <a:r>
            <a:rPr lang="en-GB" sz="1300" b="1" dirty="0" smtClean="0">
              <a:solidFill>
                <a:schemeClr val="tx1"/>
              </a:solidFill>
            </a:rPr>
            <a:t>Define needs, objectives, how.</a:t>
          </a:r>
        </a:p>
        <a:p>
          <a:r>
            <a:rPr lang="en-GB" sz="1300" b="1" dirty="0" smtClean="0">
              <a:solidFill>
                <a:schemeClr val="tx1"/>
              </a:solidFill>
            </a:rPr>
            <a:t>Plan development</a:t>
          </a:r>
        </a:p>
        <a:p>
          <a:r>
            <a:rPr lang="en-GB" sz="1300" b="1" dirty="0" smtClean="0">
              <a:solidFill>
                <a:schemeClr val="tx1"/>
              </a:solidFill>
            </a:rPr>
            <a:t>Identify opportunities</a:t>
          </a:r>
          <a:endParaRPr lang="en-GB" sz="1300" dirty="0"/>
        </a:p>
      </dgm:t>
    </dgm:pt>
    <dgm:pt modelId="{0E334B14-3351-4015-A262-7E0D72F001B9}" type="parTrans" cxnId="{12632B64-7FC6-46CB-9FE9-D6D7811C05E7}">
      <dgm:prSet/>
      <dgm:spPr/>
      <dgm:t>
        <a:bodyPr/>
        <a:lstStyle/>
        <a:p>
          <a:endParaRPr lang="en-GB"/>
        </a:p>
      </dgm:t>
    </dgm:pt>
    <dgm:pt modelId="{9268DCB9-B7E0-4BFC-951A-77FF8D06665F}" type="sibTrans" cxnId="{12632B64-7FC6-46CB-9FE9-D6D7811C05E7}">
      <dgm:prSet/>
      <dgm:spPr/>
      <dgm:t>
        <a:bodyPr/>
        <a:lstStyle/>
        <a:p>
          <a:endParaRPr lang="en-GB"/>
        </a:p>
      </dgm:t>
    </dgm:pt>
    <dgm:pt modelId="{D1D8CF44-9202-4451-9D62-93189BA66D4F}">
      <dgm:prSet phldrT="[Text]"/>
      <dgm:spPr>
        <a:solidFill>
          <a:srgbClr val="95B3D7">
            <a:alpha val="90000"/>
          </a:srgbClr>
        </a:solidFill>
      </dgm:spPr>
      <dgm:t>
        <a:bodyPr/>
        <a:lstStyle/>
        <a:p>
          <a:pPr algn="r"/>
          <a:r>
            <a:rPr lang="en-GB" dirty="0" smtClean="0"/>
            <a:t>CPD</a:t>
          </a:r>
          <a:endParaRPr lang="en-GB" dirty="0"/>
        </a:p>
      </dgm:t>
    </dgm:pt>
    <dgm:pt modelId="{7182B53F-352D-4291-AB12-4468783F98B1}" type="parTrans" cxnId="{D2A97EE2-2B3A-4261-A09D-8CB1006B48AA}">
      <dgm:prSet/>
      <dgm:spPr/>
      <dgm:t>
        <a:bodyPr/>
        <a:lstStyle/>
        <a:p>
          <a:endParaRPr lang="en-GB"/>
        </a:p>
      </dgm:t>
    </dgm:pt>
    <dgm:pt modelId="{645A963D-DDE6-48BE-81E3-D58B2AC802F3}" type="sibTrans" cxnId="{D2A97EE2-2B3A-4261-A09D-8CB1006B48AA}">
      <dgm:prSet/>
      <dgm:spPr/>
      <dgm:t>
        <a:bodyPr/>
        <a:lstStyle/>
        <a:p>
          <a:endParaRPr lang="en-GB"/>
        </a:p>
      </dgm:t>
    </dgm:pt>
    <dgm:pt modelId="{8E41A280-1366-47E7-94F6-3C9D846D748B}">
      <dgm:prSet phldrT="[Text]" custT="1"/>
      <dgm:spPr>
        <a:solidFill>
          <a:srgbClr val="F2DCDB"/>
        </a:solidFill>
      </dgm:spPr>
      <dgm:t>
        <a:bodyPr/>
        <a:lstStyle/>
        <a:p>
          <a:r>
            <a:rPr lang="en-GB" sz="1300" b="1" dirty="0" smtClean="0">
              <a:solidFill>
                <a:schemeClr val="tx1"/>
              </a:solidFill>
            </a:rPr>
            <a:t>Carry out learning plan</a:t>
          </a:r>
        </a:p>
        <a:p>
          <a:r>
            <a:rPr lang="en-GB" sz="1300" b="1" dirty="0" smtClean="0">
              <a:solidFill>
                <a:schemeClr val="tx1"/>
              </a:solidFill>
            </a:rPr>
            <a:t>Collect supporting information</a:t>
          </a:r>
        </a:p>
        <a:p>
          <a:r>
            <a:rPr lang="en-GB" sz="1300" b="1" dirty="0" smtClean="0">
              <a:solidFill>
                <a:schemeClr val="tx1"/>
              </a:solidFill>
            </a:rPr>
            <a:t>Begin reflection</a:t>
          </a:r>
          <a:endParaRPr lang="en-GB" sz="1300" dirty="0"/>
        </a:p>
      </dgm:t>
    </dgm:pt>
    <dgm:pt modelId="{098B5111-D922-4FF9-BEC6-8B373339CD13}" type="parTrans" cxnId="{FCF7500B-ADDE-47B1-8508-9D4E4DB14A11}">
      <dgm:prSet/>
      <dgm:spPr/>
      <dgm:t>
        <a:bodyPr/>
        <a:lstStyle/>
        <a:p>
          <a:endParaRPr lang="en-GB"/>
        </a:p>
      </dgm:t>
    </dgm:pt>
    <dgm:pt modelId="{EB7168DC-DF21-4B8B-B1D1-12D006619663}" type="sibTrans" cxnId="{FCF7500B-ADDE-47B1-8508-9D4E4DB14A11}">
      <dgm:prSet/>
      <dgm:spPr/>
      <dgm:t>
        <a:bodyPr/>
        <a:lstStyle/>
        <a:p>
          <a:endParaRPr lang="en-GB"/>
        </a:p>
      </dgm:t>
    </dgm:pt>
    <dgm:pt modelId="{53DA30FA-95B0-440B-8419-BB2FDB411020}">
      <dgm:prSet phldrT="[Text]"/>
      <dgm:spPr>
        <a:solidFill>
          <a:srgbClr val="D99694">
            <a:alpha val="90000"/>
          </a:srgbClr>
        </a:solidFill>
      </dgm:spPr>
      <dgm:t>
        <a:bodyPr/>
        <a:lstStyle/>
        <a:p>
          <a:pPr algn="r"/>
          <a:r>
            <a:rPr lang="en-GB" dirty="0" smtClean="0"/>
            <a:t>Practise</a:t>
          </a:r>
          <a:endParaRPr lang="en-GB" dirty="0"/>
        </a:p>
      </dgm:t>
    </dgm:pt>
    <dgm:pt modelId="{A11A1F2B-4C59-4C77-8FFB-B091A5CAAAD2}" type="parTrans" cxnId="{B58C6218-57FB-4E21-9592-13AD9DD19FC4}">
      <dgm:prSet/>
      <dgm:spPr/>
      <dgm:t>
        <a:bodyPr/>
        <a:lstStyle/>
        <a:p>
          <a:endParaRPr lang="en-GB"/>
        </a:p>
      </dgm:t>
    </dgm:pt>
    <dgm:pt modelId="{A5E1D6AC-3A27-4E73-BEA1-C5E200864D71}" type="sibTrans" cxnId="{B58C6218-57FB-4E21-9592-13AD9DD19FC4}">
      <dgm:prSet/>
      <dgm:spPr/>
      <dgm:t>
        <a:bodyPr/>
        <a:lstStyle/>
        <a:p>
          <a:endParaRPr lang="en-GB"/>
        </a:p>
      </dgm:t>
    </dgm:pt>
    <dgm:pt modelId="{3F389717-C561-4CB7-8FB5-598970352D16}">
      <dgm:prSet phldrT="[Text]" custT="1"/>
      <dgm:spPr>
        <a:solidFill>
          <a:srgbClr val="EBF1DE"/>
        </a:solidFill>
      </dgm:spPr>
      <dgm:t>
        <a:bodyPr/>
        <a:lstStyle/>
        <a:p>
          <a:r>
            <a:rPr lang="en-GB" sz="1300" b="1" dirty="0" smtClean="0">
              <a:solidFill>
                <a:schemeClr val="tx1"/>
              </a:solidFill>
            </a:rPr>
            <a:t>Complete reflection</a:t>
          </a:r>
        </a:p>
        <a:p>
          <a:r>
            <a:rPr lang="en-GB" sz="1300" b="1" dirty="0" smtClean="0">
              <a:solidFill>
                <a:schemeClr val="tx1"/>
              </a:solidFill>
            </a:rPr>
            <a:t>Compare with peers</a:t>
          </a:r>
        </a:p>
        <a:p>
          <a:r>
            <a:rPr lang="en-GB" sz="1300" b="1" dirty="0" smtClean="0">
              <a:solidFill>
                <a:schemeClr val="tx1"/>
              </a:solidFill>
            </a:rPr>
            <a:t>Summarise what was learned</a:t>
          </a:r>
          <a:endParaRPr lang="en-GB" sz="1300" dirty="0"/>
        </a:p>
      </dgm:t>
    </dgm:pt>
    <dgm:pt modelId="{1B80C253-FA5B-42FB-8733-5C5296E27E6B}" type="parTrans" cxnId="{A08C9CF5-EC86-414F-8104-C3E4C9D1D529}">
      <dgm:prSet/>
      <dgm:spPr/>
      <dgm:t>
        <a:bodyPr/>
        <a:lstStyle/>
        <a:p>
          <a:endParaRPr lang="en-GB"/>
        </a:p>
      </dgm:t>
    </dgm:pt>
    <dgm:pt modelId="{EE5E2C89-6CA5-4458-BE6F-2836AF8F12C0}" type="sibTrans" cxnId="{A08C9CF5-EC86-414F-8104-C3E4C9D1D529}">
      <dgm:prSet/>
      <dgm:spPr/>
      <dgm:t>
        <a:bodyPr/>
        <a:lstStyle/>
        <a:p>
          <a:endParaRPr lang="en-GB"/>
        </a:p>
      </dgm:t>
    </dgm:pt>
    <dgm:pt modelId="{93C52259-309C-475D-86B8-60B42AE91684}">
      <dgm:prSet phldrT="[Text]"/>
      <dgm:spPr>
        <a:solidFill>
          <a:srgbClr val="C3D69B">
            <a:alpha val="90000"/>
          </a:srgbClr>
        </a:solidFill>
      </dgm:spPr>
      <dgm:t>
        <a:bodyPr/>
        <a:lstStyle/>
        <a:p>
          <a:endParaRPr lang="en-GB" dirty="0"/>
        </a:p>
      </dgm:t>
    </dgm:pt>
    <dgm:pt modelId="{C5AEBC46-0C41-4A71-B6D9-CA34B337F7FC}" type="parTrans" cxnId="{042C2B53-9B4C-4DD4-8D4F-6F94EC15B2DC}">
      <dgm:prSet/>
      <dgm:spPr/>
      <dgm:t>
        <a:bodyPr/>
        <a:lstStyle/>
        <a:p>
          <a:endParaRPr lang="en-GB"/>
        </a:p>
      </dgm:t>
    </dgm:pt>
    <dgm:pt modelId="{930DF222-F14D-44E1-A3EA-CBBD13C9F5E8}" type="sibTrans" cxnId="{042C2B53-9B4C-4DD4-8D4F-6F94EC15B2DC}">
      <dgm:prSet/>
      <dgm:spPr/>
      <dgm:t>
        <a:bodyPr/>
        <a:lstStyle/>
        <a:p>
          <a:endParaRPr lang="en-GB"/>
        </a:p>
      </dgm:t>
    </dgm:pt>
    <dgm:pt modelId="{5A697DD9-7741-4390-B1AF-B65C8E4B97A3}">
      <dgm:prSet phldrT="[Text]"/>
      <dgm:spPr>
        <a:solidFill>
          <a:srgbClr val="C3D69B">
            <a:alpha val="90000"/>
          </a:srgbClr>
        </a:solidFill>
      </dgm:spPr>
      <dgm:t>
        <a:bodyPr/>
        <a:lstStyle/>
        <a:p>
          <a:endParaRPr lang="en-GB" dirty="0"/>
        </a:p>
      </dgm:t>
    </dgm:pt>
    <dgm:pt modelId="{434CA0CE-C185-4F38-A90E-2833335257E3}" type="parTrans" cxnId="{C744DE22-24E7-4451-8467-56BAFF950832}">
      <dgm:prSet/>
      <dgm:spPr/>
      <dgm:t>
        <a:bodyPr/>
        <a:lstStyle/>
        <a:p>
          <a:endParaRPr lang="en-GB"/>
        </a:p>
      </dgm:t>
    </dgm:pt>
    <dgm:pt modelId="{980C2585-7585-4CF8-A79C-0B0248E19815}" type="sibTrans" cxnId="{C744DE22-24E7-4451-8467-56BAFF950832}">
      <dgm:prSet/>
      <dgm:spPr/>
      <dgm:t>
        <a:bodyPr/>
        <a:lstStyle/>
        <a:p>
          <a:endParaRPr lang="en-GB"/>
        </a:p>
      </dgm:t>
    </dgm:pt>
    <dgm:pt modelId="{5BB3D487-7FA3-4EAC-BDD6-E7350174F928}">
      <dgm:prSet phldrT="[Text]"/>
      <dgm:spPr>
        <a:solidFill>
          <a:srgbClr val="C3D69B">
            <a:alpha val="90000"/>
          </a:srgbClr>
        </a:solidFill>
      </dgm:spPr>
      <dgm:t>
        <a:bodyPr/>
        <a:lstStyle/>
        <a:p>
          <a:r>
            <a:rPr lang="en-GB" dirty="0" smtClean="0"/>
            <a:t>Reflect</a:t>
          </a:r>
          <a:endParaRPr lang="en-GB" dirty="0"/>
        </a:p>
      </dgm:t>
    </dgm:pt>
    <dgm:pt modelId="{1383D622-8A18-4DFC-BD0B-0C1E63625AEE}" type="sibTrans" cxnId="{AC58AEA5-4AA5-4A39-96A9-33F0F9F943E6}">
      <dgm:prSet/>
      <dgm:spPr/>
      <dgm:t>
        <a:bodyPr/>
        <a:lstStyle/>
        <a:p>
          <a:endParaRPr lang="en-GB"/>
        </a:p>
      </dgm:t>
    </dgm:pt>
    <dgm:pt modelId="{2E0A9C59-EEA2-41E2-A958-FB14D5AEAA97}" type="parTrans" cxnId="{AC58AEA5-4AA5-4A39-96A9-33F0F9F943E6}">
      <dgm:prSet/>
      <dgm:spPr/>
      <dgm:t>
        <a:bodyPr/>
        <a:lstStyle/>
        <a:p>
          <a:endParaRPr lang="en-GB"/>
        </a:p>
      </dgm:t>
    </dgm:pt>
    <dgm:pt modelId="{ADB24CE3-D46A-423D-BC1F-61F4086E772A}">
      <dgm:prSet phldrT="[Text]"/>
      <dgm:spPr>
        <a:solidFill>
          <a:srgbClr val="D99694">
            <a:alpha val="90000"/>
          </a:srgbClr>
        </a:solidFill>
      </dgm:spPr>
      <dgm:t>
        <a:bodyPr/>
        <a:lstStyle/>
        <a:p>
          <a:pPr algn="l"/>
          <a:endParaRPr lang="en-GB" dirty="0"/>
        </a:p>
      </dgm:t>
    </dgm:pt>
    <dgm:pt modelId="{2FDA5CA6-1CB3-46B6-9A28-DE86FCBE92DF}" type="parTrans" cxnId="{159FB5F0-652A-47FF-8EC0-368F0DE7ADFA}">
      <dgm:prSet/>
      <dgm:spPr/>
      <dgm:t>
        <a:bodyPr/>
        <a:lstStyle/>
        <a:p>
          <a:endParaRPr lang="en-GB"/>
        </a:p>
      </dgm:t>
    </dgm:pt>
    <dgm:pt modelId="{6C1CB021-D540-44E1-8DA3-41F2B7B15FBE}" type="sibTrans" cxnId="{159FB5F0-652A-47FF-8EC0-368F0DE7ADFA}">
      <dgm:prSet/>
      <dgm:spPr/>
      <dgm:t>
        <a:bodyPr/>
        <a:lstStyle/>
        <a:p>
          <a:endParaRPr lang="en-GB"/>
        </a:p>
      </dgm:t>
    </dgm:pt>
    <dgm:pt modelId="{60D6D163-B0BA-447B-BBE3-4BCB687D9428}">
      <dgm:prSet phldrT="[Text]"/>
      <dgm:spPr>
        <a:solidFill>
          <a:srgbClr val="D99694">
            <a:alpha val="90000"/>
          </a:srgbClr>
        </a:solidFill>
      </dgm:spPr>
      <dgm:t>
        <a:bodyPr/>
        <a:lstStyle/>
        <a:p>
          <a:pPr algn="l"/>
          <a:endParaRPr lang="en-GB" dirty="0"/>
        </a:p>
      </dgm:t>
    </dgm:pt>
    <dgm:pt modelId="{13866621-CCC7-4E32-B809-29BC41428F41}" type="parTrans" cxnId="{DFBD0BD0-4CD5-4FF5-9AFA-1D65C3128CC9}">
      <dgm:prSet/>
      <dgm:spPr/>
      <dgm:t>
        <a:bodyPr/>
        <a:lstStyle/>
        <a:p>
          <a:endParaRPr lang="en-GB"/>
        </a:p>
      </dgm:t>
    </dgm:pt>
    <dgm:pt modelId="{6E4EA8D3-08F9-4A81-9C60-00CF6D63F0E0}" type="sibTrans" cxnId="{DFBD0BD0-4CD5-4FF5-9AFA-1D65C3128CC9}">
      <dgm:prSet/>
      <dgm:spPr/>
      <dgm:t>
        <a:bodyPr/>
        <a:lstStyle/>
        <a:p>
          <a:endParaRPr lang="en-GB"/>
        </a:p>
      </dgm:t>
    </dgm:pt>
    <dgm:pt modelId="{F40A2ECA-1190-4FFD-91F2-BD4A4028DC67}" type="pres">
      <dgm:prSet presAssocID="{819800CC-A437-4166-86DA-A6BB644EA983}" presName="cycleMatrixDiagram" presStyleCnt="0">
        <dgm:presLayoutVars>
          <dgm:chMax val="1"/>
          <dgm:dir/>
          <dgm:animLvl val="lvl"/>
          <dgm:resizeHandles val="exact"/>
        </dgm:presLayoutVars>
      </dgm:prSet>
      <dgm:spPr/>
      <dgm:t>
        <a:bodyPr/>
        <a:lstStyle/>
        <a:p>
          <a:endParaRPr lang="en-GB"/>
        </a:p>
      </dgm:t>
    </dgm:pt>
    <dgm:pt modelId="{554968F5-3F1B-4099-BF7A-CB173270000D}" type="pres">
      <dgm:prSet presAssocID="{819800CC-A437-4166-86DA-A6BB644EA983}" presName="children" presStyleCnt="0"/>
      <dgm:spPr/>
    </dgm:pt>
    <dgm:pt modelId="{3DA39E1E-6375-463B-8871-A4217FFAD897}" type="pres">
      <dgm:prSet presAssocID="{819800CC-A437-4166-86DA-A6BB644EA983}" presName="child1group" presStyleCnt="0"/>
      <dgm:spPr/>
    </dgm:pt>
    <dgm:pt modelId="{7CBF8182-0F78-43B2-B623-E89FFFFA5D43}" type="pres">
      <dgm:prSet presAssocID="{819800CC-A437-4166-86DA-A6BB644EA983}" presName="child1" presStyleLbl="bgAcc1" presStyleIdx="0" presStyleCnt="4"/>
      <dgm:spPr/>
      <dgm:t>
        <a:bodyPr/>
        <a:lstStyle/>
        <a:p>
          <a:endParaRPr lang="en-GB"/>
        </a:p>
      </dgm:t>
    </dgm:pt>
    <dgm:pt modelId="{449E82CA-D682-46A7-8814-5F8BF018BB58}" type="pres">
      <dgm:prSet presAssocID="{819800CC-A437-4166-86DA-A6BB644EA983}" presName="child1Text" presStyleLbl="bgAcc1" presStyleIdx="0" presStyleCnt="4">
        <dgm:presLayoutVars>
          <dgm:bulletEnabled val="1"/>
        </dgm:presLayoutVars>
      </dgm:prSet>
      <dgm:spPr/>
      <dgm:t>
        <a:bodyPr/>
        <a:lstStyle/>
        <a:p>
          <a:endParaRPr lang="en-GB"/>
        </a:p>
      </dgm:t>
    </dgm:pt>
    <dgm:pt modelId="{CF0F3837-3E87-4DCF-8AEC-BB747C4A555A}" type="pres">
      <dgm:prSet presAssocID="{819800CC-A437-4166-86DA-A6BB644EA983}" presName="child2group" presStyleCnt="0"/>
      <dgm:spPr/>
    </dgm:pt>
    <dgm:pt modelId="{ED1924DF-74B6-4E2E-89F7-EA7D5E122AC9}" type="pres">
      <dgm:prSet presAssocID="{819800CC-A437-4166-86DA-A6BB644EA983}" presName="child2" presStyleLbl="bgAcc1" presStyleIdx="1" presStyleCnt="4"/>
      <dgm:spPr/>
      <dgm:t>
        <a:bodyPr/>
        <a:lstStyle/>
        <a:p>
          <a:endParaRPr lang="en-GB"/>
        </a:p>
      </dgm:t>
    </dgm:pt>
    <dgm:pt modelId="{E91FEDB2-09C9-46FE-9726-550DB89E1E7A}" type="pres">
      <dgm:prSet presAssocID="{819800CC-A437-4166-86DA-A6BB644EA983}" presName="child2Text" presStyleLbl="bgAcc1" presStyleIdx="1" presStyleCnt="4">
        <dgm:presLayoutVars>
          <dgm:bulletEnabled val="1"/>
        </dgm:presLayoutVars>
      </dgm:prSet>
      <dgm:spPr/>
      <dgm:t>
        <a:bodyPr/>
        <a:lstStyle/>
        <a:p>
          <a:endParaRPr lang="en-GB"/>
        </a:p>
      </dgm:t>
    </dgm:pt>
    <dgm:pt modelId="{8B01FB2D-09DE-405E-9564-66FCEA17CBFD}" type="pres">
      <dgm:prSet presAssocID="{819800CC-A437-4166-86DA-A6BB644EA983}" presName="child3group" presStyleCnt="0"/>
      <dgm:spPr/>
    </dgm:pt>
    <dgm:pt modelId="{ACD0CE6A-2D31-4B9F-816B-F67EAD550C43}" type="pres">
      <dgm:prSet presAssocID="{819800CC-A437-4166-86DA-A6BB644EA983}" presName="child3" presStyleLbl="bgAcc1" presStyleIdx="2" presStyleCnt="4" custLinFactNeighborX="2358"/>
      <dgm:spPr/>
      <dgm:t>
        <a:bodyPr/>
        <a:lstStyle/>
        <a:p>
          <a:endParaRPr lang="en-GB"/>
        </a:p>
      </dgm:t>
    </dgm:pt>
    <dgm:pt modelId="{393441B4-7B6F-4184-ACD8-E981AE813286}" type="pres">
      <dgm:prSet presAssocID="{819800CC-A437-4166-86DA-A6BB644EA983}" presName="child3Text" presStyleLbl="bgAcc1" presStyleIdx="2" presStyleCnt="4">
        <dgm:presLayoutVars>
          <dgm:bulletEnabled val="1"/>
        </dgm:presLayoutVars>
      </dgm:prSet>
      <dgm:spPr/>
      <dgm:t>
        <a:bodyPr/>
        <a:lstStyle/>
        <a:p>
          <a:endParaRPr lang="en-GB"/>
        </a:p>
      </dgm:t>
    </dgm:pt>
    <dgm:pt modelId="{03EA542A-3B14-4C13-9AEC-4E3E7607D7F0}" type="pres">
      <dgm:prSet presAssocID="{819800CC-A437-4166-86DA-A6BB644EA983}" presName="child4group" presStyleCnt="0"/>
      <dgm:spPr/>
    </dgm:pt>
    <dgm:pt modelId="{6667C7C7-B56E-4A6D-B2FC-6A4BA70A921E}" type="pres">
      <dgm:prSet presAssocID="{819800CC-A437-4166-86DA-A6BB644EA983}" presName="child4" presStyleLbl="bgAcc1" presStyleIdx="3" presStyleCnt="4" custLinFactNeighborX="2421"/>
      <dgm:spPr/>
      <dgm:t>
        <a:bodyPr/>
        <a:lstStyle/>
        <a:p>
          <a:endParaRPr lang="en-GB"/>
        </a:p>
      </dgm:t>
    </dgm:pt>
    <dgm:pt modelId="{E2100EE0-A19D-47A1-9BDF-92D93FF46F07}" type="pres">
      <dgm:prSet presAssocID="{819800CC-A437-4166-86DA-A6BB644EA983}" presName="child4Text" presStyleLbl="bgAcc1" presStyleIdx="3" presStyleCnt="4">
        <dgm:presLayoutVars>
          <dgm:bulletEnabled val="1"/>
        </dgm:presLayoutVars>
      </dgm:prSet>
      <dgm:spPr/>
      <dgm:t>
        <a:bodyPr/>
        <a:lstStyle/>
        <a:p>
          <a:endParaRPr lang="en-GB"/>
        </a:p>
      </dgm:t>
    </dgm:pt>
    <dgm:pt modelId="{7E7B675E-A29C-4B2D-84D4-061C675A37EB}" type="pres">
      <dgm:prSet presAssocID="{819800CC-A437-4166-86DA-A6BB644EA983}" presName="childPlaceholder" presStyleCnt="0"/>
      <dgm:spPr/>
    </dgm:pt>
    <dgm:pt modelId="{5D103259-AB6C-4FD0-9374-B996B676A3CB}" type="pres">
      <dgm:prSet presAssocID="{819800CC-A437-4166-86DA-A6BB644EA983}" presName="circle" presStyleCnt="0"/>
      <dgm:spPr/>
    </dgm:pt>
    <dgm:pt modelId="{AB096141-4FE1-49F0-8B67-85F223CEA2C4}" type="pres">
      <dgm:prSet presAssocID="{819800CC-A437-4166-86DA-A6BB644EA983}" presName="quadrant1" presStyleLbl="node1" presStyleIdx="0" presStyleCnt="4">
        <dgm:presLayoutVars>
          <dgm:chMax val="1"/>
          <dgm:bulletEnabled val="1"/>
        </dgm:presLayoutVars>
      </dgm:prSet>
      <dgm:spPr/>
      <dgm:t>
        <a:bodyPr/>
        <a:lstStyle/>
        <a:p>
          <a:endParaRPr lang="en-GB"/>
        </a:p>
      </dgm:t>
    </dgm:pt>
    <dgm:pt modelId="{B671842B-D064-4257-AAE6-B6D04508625E}" type="pres">
      <dgm:prSet presAssocID="{819800CC-A437-4166-86DA-A6BB644EA983}" presName="quadrant2" presStyleLbl="node1" presStyleIdx="1" presStyleCnt="4">
        <dgm:presLayoutVars>
          <dgm:chMax val="1"/>
          <dgm:bulletEnabled val="1"/>
        </dgm:presLayoutVars>
      </dgm:prSet>
      <dgm:spPr/>
      <dgm:t>
        <a:bodyPr/>
        <a:lstStyle/>
        <a:p>
          <a:endParaRPr lang="en-GB"/>
        </a:p>
      </dgm:t>
    </dgm:pt>
    <dgm:pt modelId="{F96E433F-760A-486C-8976-EAF09CBAE482}" type="pres">
      <dgm:prSet presAssocID="{819800CC-A437-4166-86DA-A6BB644EA983}" presName="quadrant3" presStyleLbl="node1" presStyleIdx="2" presStyleCnt="4">
        <dgm:presLayoutVars>
          <dgm:chMax val="1"/>
          <dgm:bulletEnabled val="1"/>
        </dgm:presLayoutVars>
      </dgm:prSet>
      <dgm:spPr/>
      <dgm:t>
        <a:bodyPr/>
        <a:lstStyle/>
        <a:p>
          <a:endParaRPr lang="en-GB"/>
        </a:p>
      </dgm:t>
    </dgm:pt>
    <dgm:pt modelId="{563F6ED0-5336-4F78-BB94-1182C9F7EF07}" type="pres">
      <dgm:prSet presAssocID="{819800CC-A437-4166-86DA-A6BB644EA983}" presName="quadrant4" presStyleLbl="node1" presStyleIdx="3" presStyleCnt="4">
        <dgm:presLayoutVars>
          <dgm:chMax val="1"/>
          <dgm:bulletEnabled val="1"/>
        </dgm:presLayoutVars>
      </dgm:prSet>
      <dgm:spPr/>
      <dgm:t>
        <a:bodyPr/>
        <a:lstStyle/>
        <a:p>
          <a:endParaRPr lang="en-GB"/>
        </a:p>
      </dgm:t>
    </dgm:pt>
    <dgm:pt modelId="{16235B72-4382-434F-94A4-7195101DD114}" type="pres">
      <dgm:prSet presAssocID="{819800CC-A437-4166-86DA-A6BB644EA983}" presName="quadrantPlaceholder" presStyleCnt="0"/>
      <dgm:spPr/>
    </dgm:pt>
    <dgm:pt modelId="{330ECB28-3B19-4937-9003-0FB7FA66E05B}" type="pres">
      <dgm:prSet presAssocID="{819800CC-A437-4166-86DA-A6BB644EA983}" presName="center1" presStyleLbl="fgShp" presStyleIdx="0" presStyleCnt="2"/>
      <dgm:spPr>
        <a:noFill/>
        <a:ln w="38100">
          <a:solidFill>
            <a:schemeClr val="bg1"/>
          </a:solidFill>
        </a:ln>
      </dgm:spPr>
    </dgm:pt>
    <dgm:pt modelId="{E8D5E6C3-51C2-404A-9E18-D7E8B502BBFB}" type="pres">
      <dgm:prSet presAssocID="{819800CC-A437-4166-86DA-A6BB644EA983}" presName="center2" presStyleLbl="fgShp" presStyleIdx="1" presStyleCnt="2"/>
      <dgm:spPr>
        <a:noFill/>
        <a:ln w="38100">
          <a:solidFill>
            <a:schemeClr val="bg1"/>
          </a:solidFill>
        </a:ln>
      </dgm:spPr>
    </dgm:pt>
  </dgm:ptLst>
  <dgm:cxnLst>
    <dgm:cxn modelId="{607653A7-41ED-4DB1-8A61-FBE9FD6E8800}" type="presOf" srcId="{5BB3D487-7FA3-4EAC-BDD6-E7350174F928}" destId="{6667C7C7-B56E-4A6D-B2FC-6A4BA70A921E}" srcOrd="0" destOrd="2" presId="urn:microsoft.com/office/officeart/2005/8/layout/cycle4"/>
    <dgm:cxn modelId="{15806324-A1BE-4507-8433-CCF7773C1A1D}" type="presOf" srcId="{5BB3D487-7FA3-4EAC-BDD6-E7350174F928}" destId="{E2100EE0-A19D-47A1-9BDF-92D93FF46F07}" srcOrd="1" destOrd="2" presId="urn:microsoft.com/office/officeart/2005/8/layout/cycle4"/>
    <dgm:cxn modelId="{980BC624-9677-4FDB-AB83-8BE690529BEE}" type="presOf" srcId="{ADB24CE3-D46A-423D-BC1F-61F4086E772A}" destId="{ACD0CE6A-2D31-4B9F-816B-F67EAD550C43}" srcOrd="0" destOrd="0" presId="urn:microsoft.com/office/officeart/2005/8/layout/cycle4"/>
    <dgm:cxn modelId="{EC9904F7-120D-4D7B-9040-71CECCADC71E}" type="presOf" srcId="{8E41A280-1366-47E7-94F6-3C9D846D748B}" destId="{F96E433F-760A-486C-8976-EAF09CBAE482}" srcOrd="0" destOrd="0" presId="urn:microsoft.com/office/officeart/2005/8/layout/cycle4"/>
    <dgm:cxn modelId="{76B1D17A-2B40-466A-8AA5-A1FCA378B4A2}" type="presOf" srcId="{60D6D163-B0BA-447B-BBE3-4BCB687D9428}" destId="{393441B4-7B6F-4184-ACD8-E981AE813286}" srcOrd="1" destOrd="1" presId="urn:microsoft.com/office/officeart/2005/8/layout/cycle4"/>
    <dgm:cxn modelId="{D2A97EE2-2B3A-4261-A09D-8CB1006B48AA}" srcId="{84B0B4DF-7CBB-431D-9235-19CF14384A86}" destId="{D1D8CF44-9202-4451-9D62-93189BA66D4F}" srcOrd="0" destOrd="0" parTransId="{7182B53F-352D-4291-AB12-4468783F98B1}" sibTransId="{645A963D-DDE6-48BE-81E3-D58B2AC802F3}"/>
    <dgm:cxn modelId="{3AABDCA8-C6CB-4C12-985D-59EC49A6CB53}" type="presOf" srcId="{93C52259-309C-475D-86B8-60B42AE91684}" destId="{E2100EE0-A19D-47A1-9BDF-92D93FF46F07}" srcOrd="1" destOrd="0" presId="urn:microsoft.com/office/officeart/2005/8/layout/cycle4"/>
    <dgm:cxn modelId="{0FBD12DC-0732-4132-A97A-14861D83767F}" type="presOf" srcId="{53DA30FA-95B0-440B-8419-BB2FDB411020}" destId="{ACD0CE6A-2D31-4B9F-816B-F67EAD550C43}" srcOrd="0" destOrd="2" presId="urn:microsoft.com/office/officeart/2005/8/layout/cycle4"/>
    <dgm:cxn modelId="{9A96CB0C-3B47-478C-9D6A-D8EADB8674BD}" type="presOf" srcId="{A3958D0A-C98A-4007-B690-F79D6C1FF65D}" destId="{449E82CA-D682-46A7-8814-5F8BF018BB58}" srcOrd="1" destOrd="0" presId="urn:microsoft.com/office/officeart/2005/8/layout/cycle4"/>
    <dgm:cxn modelId="{7DAFCCE4-E3B3-44C4-87BF-6DC93406C439}" type="presOf" srcId="{819800CC-A437-4166-86DA-A6BB644EA983}" destId="{F40A2ECA-1190-4FFD-91F2-BD4A4028DC67}" srcOrd="0" destOrd="0" presId="urn:microsoft.com/office/officeart/2005/8/layout/cycle4"/>
    <dgm:cxn modelId="{667024F3-7031-4D26-8DC4-98A5348CF955}" type="presOf" srcId="{FA15007E-8074-407A-9807-1A23676BFE66}" destId="{AB096141-4FE1-49F0-8B67-85F223CEA2C4}" srcOrd="0" destOrd="0" presId="urn:microsoft.com/office/officeart/2005/8/layout/cycle4"/>
    <dgm:cxn modelId="{A9F2FEE2-D8DD-4689-B1D4-CBF502653102}" type="presOf" srcId="{84B0B4DF-7CBB-431D-9235-19CF14384A86}" destId="{B671842B-D064-4257-AAE6-B6D04508625E}" srcOrd="0" destOrd="0" presId="urn:microsoft.com/office/officeart/2005/8/layout/cycle4"/>
    <dgm:cxn modelId="{72768FB9-7A66-4950-B26F-FBFA8F3B2AF8}" srcId="{FA15007E-8074-407A-9807-1A23676BFE66}" destId="{A3958D0A-C98A-4007-B690-F79D6C1FF65D}" srcOrd="0" destOrd="0" parTransId="{D8021DDA-2702-4A43-A475-F3948026DC69}" sibTransId="{27197582-791F-4B1B-85C5-C7262773B8A4}"/>
    <dgm:cxn modelId="{12632B64-7FC6-46CB-9FE9-D6D7811C05E7}" srcId="{819800CC-A437-4166-86DA-A6BB644EA983}" destId="{84B0B4DF-7CBB-431D-9235-19CF14384A86}" srcOrd="1" destOrd="0" parTransId="{0E334B14-3351-4015-A262-7E0D72F001B9}" sibTransId="{9268DCB9-B7E0-4BFC-951A-77FF8D06665F}"/>
    <dgm:cxn modelId="{042C2B53-9B4C-4DD4-8D4F-6F94EC15B2DC}" srcId="{3F389717-C561-4CB7-8FB5-598970352D16}" destId="{93C52259-309C-475D-86B8-60B42AE91684}" srcOrd="0" destOrd="0" parTransId="{C5AEBC46-0C41-4A71-B6D9-CA34B337F7FC}" sibTransId="{930DF222-F14D-44E1-A3EA-CBBD13C9F5E8}"/>
    <dgm:cxn modelId="{C744DE22-24E7-4451-8467-56BAFF950832}" srcId="{3F389717-C561-4CB7-8FB5-598970352D16}" destId="{5A697DD9-7741-4390-B1AF-B65C8E4B97A3}" srcOrd="1" destOrd="0" parTransId="{434CA0CE-C185-4F38-A90E-2833335257E3}" sibTransId="{980C2585-7585-4CF8-A79C-0B0248E19815}"/>
    <dgm:cxn modelId="{B42944F7-2D7F-4B44-A11C-104C0686F1FC}" type="presOf" srcId="{3F389717-C561-4CB7-8FB5-598970352D16}" destId="{563F6ED0-5336-4F78-BB94-1182C9F7EF07}" srcOrd="0" destOrd="0" presId="urn:microsoft.com/office/officeart/2005/8/layout/cycle4"/>
    <dgm:cxn modelId="{B58C6218-57FB-4E21-9592-13AD9DD19FC4}" srcId="{8E41A280-1366-47E7-94F6-3C9D846D748B}" destId="{53DA30FA-95B0-440B-8419-BB2FDB411020}" srcOrd="2" destOrd="0" parTransId="{A11A1F2B-4C59-4C77-8FFB-B091A5CAAAD2}" sibTransId="{A5E1D6AC-3A27-4E73-BEA1-C5E200864D71}"/>
    <dgm:cxn modelId="{8D32144D-F4BD-4214-AD7B-A7432EAA3A13}" srcId="{819800CC-A437-4166-86DA-A6BB644EA983}" destId="{FA15007E-8074-407A-9807-1A23676BFE66}" srcOrd="0" destOrd="0" parTransId="{1F0E3A00-BC61-4C17-9F34-5F99A3381EB7}" sibTransId="{18420FAE-1B7E-46FA-ADA6-CC5FBEDC5BDA}"/>
    <dgm:cxn modelId="{A08C9CF5-EC86-414F-8104-C3E4C9D1D529}" srcId="{819800CC-A437-4166-86DA-A6BB644EA983}" destId="{3F389717-C561-4CB7-8FB5-598970352D16}" srcOrd="3" destOrd="0" parTransId="{1B80C253-FA5B-42FB-8733-5C5296E27E6B}" sibTransId="{EE5E2C89-6CA5-4458-BE6F-2836AF8F12C0}"/>
    <dgm:cxn modelId="{A27B3808-ED53-444C-9409-81282C27F8DB}" type="presOf" srcId="{93C52259-309C-475D-86B8-60B42AE91684}" destId="{6667C7C7-B56E-4A6D-B2FC-6A4BA70A921E}" srcOrd="0" destOrd="0" presId="urn:microsoft.com/office/officeart/2005/8/layout/cycle4"/>
    <dgm:cxn modelId="{820E473E-6351-4070-9959-AB206927003A}" type="presOf" srcId="{5A697DD9-7741-4390-B1AF-B65C8E4B97A3}" destId="{6667C7C7-B56E-4A6D-B2FC-6A4BA70A921E}" srcOrd="0" destOrd="1" presId="urn:microsoft.com/office/officeart/2005/8/layout/cycle4"/>
    <dgm:cxn modelId="{34BE0E79-20ED-45C8-87E2-9F02F7CBCE91}" type="presOf" srcId="{D1D8CF44-9202-4451-9D62-93189BA66D4F}" destId="{ED1924DF-74B6-4E2E-89F7-EA7D5E122AC9}" srcOrd="0" destOrd="0" presId="urn:microsoft.com/office/officeart/2005/8/layout/cycle4"/>
    <dgm:cxn modelId="{DFBD0BD0-4CD5-4FF5-9AFA-1D65C3128CC9}" srcId="{8E41A280-1366-47E7-94F6-3C9D846D748B}" destId="{60D6D163-B0BA-447B-BBE3-4BCB687D9428}" srcOrd="1" destOrd="0" parTransId="{13866621-CCC7-4E32-B809-29BC41428F41}" sibTransId="{6E4EA8D3-08F9-4A81-9C60-00CF6D63F0E0}"/>
    <dgm:cxn modelId="{73606E9A-2E58-4086-B71D-3B43E1C109FA}" type="presOf" srcId="{5A697DD9-7741-4390-B1AF-B65C8E4B97A3}" destId="{E2100EE0-A19D-47A1-9BDF-92D93FF46F07}" srcOrd="1" destOrd="1" presId="urn:microsoft.com/office/officeart/2005/8/layout/cycle4"/>
    <dgm:cxn modelId="{BD61DC4B-1AD4-48AE-BA8F-280210153BC7}" type="presOf" srcId="{53DA30FA-95B0-440B-8419-BB2FDB411020}" destId="{393441B4-7B6F-4184-ACD8-E981AE813286}" srcOrd="1" destOrd="2" presId="urn:microsoft.com/office/officeart/2005/8/layout/cycle4"/>
    <dgm:cxn modelId="{C5DC78CF-6327-4C2B-AF2A-EFC4CC2B31BE}" type="presOf" srcId="{ADB24CE3-D46A-423D-BC1F-61F4086E772A}" destId="{393441B4-7B6F-4184-ACD8-E981AE813286}" srcOrd="1" destOrd="0" presId="urn:microsoft.com/office/officeart/2005/8/layout/cycle4"/>
    <dgm:cxn modelId="{159FB5F0-652A-47FF-8EC0-368F0DE7ADFA}" srcId="{8E41A280-1366-47E7-94F6-3C9D846D748B}" destId="{ADB24CE3-D46A-423D-BC1F-61F4086E772A}" srcOrd="0" destOrd="0" parTransId="{2FDA5CA6-1CB3-46B6-9A28-DE86FCBE92DF}" sibTransId="{6C1CB021-D540-44E1-8DA3-41F2B7B15FBE}"/>
    <dgm:cxn modelId="{2742300C-A548-4952-A78B-FDC0488ECF1F}" type="presOf" srcId="{A3958D0A-C98A-4007-B690-F79D6C1FF65D}" destId="{7CBF8182-0F78-43B2-B623-E89FFFFA5D43}" srcOrd="0" destOrd="0" presId="urn:microsoft.com/office/officeart/2005/8/layout/cycle4"/>
    <dgm:cxn modelId="{FCF7500B-ADDE-47B1-8508-9D4E4DB14A11}" srcId="{819800CC-A437-4166-86DA-A6BB644EA983}" destId="{8E41A280-1366-47E7-94F6-3C9D846D748B}" srcOrd="2" destOrd="0" parTransId="{098B5111-D922-4FF9-BEC6-8B373339CD13}" sibTransId="{EB7168DC-DF21-4B8B-B1D1-12D006619663}"/>
    <dgm:cxn modelId="{AC58AEA5-4AA5-4A39-96A9-33F0F9F943E6}" srcId="{3F389717-C561-4CB7-8FB5-598970352D16}" destId="{5BB3D487-7FA3-4EAC-BDD6-E7350174F928}" srcOrd="2" destOrd="0" parTransId="{2E0A9C59-EEA2-41E2-A958-FB14D5AEAA97}" sibTransId="{1383D622-8A18-4DFC-BD0B-0C1E63625AEE}"/>
    <dgm:cxn modelId="{E91B4195-6A6F-417B-A9C8-7B8A19F2B769}" type="presOf" srcId="{60D6D163-B0BA-447B-BBE3-4BCB687D9428}" destId="{ACD0CE6A-2D31-4B9F-816B-F67EAD550C43}" srcOrd="0" destOrd="1" presId="urn:microsoft.com/office/officeart/2005/8/layout/cycle4"/>
    <dgm:cxn modelId="{9F057BF0-675F-4C2C-910E-438807D19981}" type="presOf" srcId="{D1D8CF44-9202-4451-9D62-93189BA66D4F}" destId="{E91FEDB2-09C9-46FE-9726-550DB89E1E7A}" srcOrd="1" destOrd="0" presId="urn:microsoft.com/office/officeart/2005/8/layout/cycle4"/>
    <dgm:cxn modelId="{201BBFBD-DA15-43BA-A0D6-86DA35F01709}" type="presParOf" srcId="{F40A2ECA-1190-4FFD-91F2-BD4A4028DC67}" destId="{554968F5-3F1B-4099-BF7A-CB173270000D}" srcOrd="0" destOrd="0" presId="urn:microsoft.com/office/officeart/2005/8/layout/cycle4"/>
    <dgm:cxn modelId="{607A50CB-8D42-499A-8F40-21C07C4E12AB}" type="presParOf" srcId="{554968F5-3F1B-4099-BF7A-CB173270000D}" destId="{3DA39E1E-6375-463B-8871-A4217FFAD897}" srcOrd="0" destOrd="0" presId="urn:microsoft.com/office/officeart/2005/8/layout/cycle4"/>
    <dgm:cxn modelId="{D1947708-919F-46A7-A8AE-19F0DAFD82F7}" type="presParOf" srcId="{3DA39E1E-6375-463B-8871-A4217FFAD897}" destId="{7CBF8182-0F78-43B2-B623-E89FFFFA5D43}" srcOrd="0" destOrd="0" presId="urn:microsoft.com/office/officeart/2005/8/layout/cycle4"/>
    <dgm:cxn modelId="{9924422E-5141-468B-8833-460EC00C909E}" type="presParOf" srcId="{3DA39E1E-6375-463B-8871-A4217FFAD897}" destId="{449E82CA-D682-46A7-8814-5F8BF018BB58}" srcOrd="1" destOrd="0" presId="urn:microsoft.com/office/officeart/2005/8/layout/cycle4"/>
    <dgm:cxn modelId="{3098FB1F-2F63-48E0-8E27-7ADC00C26F79}" type="presParOf" srcId="{554968F5-3F1B-4099-BF7A-CB173270000D}" destId="{CF0F3837-3E87-4DCF-8AEC-BB747C4A555A}" srcOrd="1" destOrd="0" presId="urn:microsoft.com/office/officeart/2005/8/layout/cycle4"/>
    <dgm:cxn modelId="{110BFFE1-646C-4716-B774-735A1B50F076}" type="presParOf" srcId="{CF0F3837-3E87-4DCF-8AEC-BB747C4A555A}" destId="{ED1924DF-74B6-4E2E-89F7-EA7D5E122AC9}" srcOrd="0" destOrd="0" presId="urn:microsoft.com/office/officeart/2005/8/layout/cycle4"/>
    <dgm:cxn modelId="{A58B88FB-AFBC-4561-BEDA-4F742A2EDB36}" type="presParOf" srcId="{CF0F3837-3E87-4DCF-8AEC-BB747C4A555A}" destId="{E91FEDB2-09C9-46FE-9726-550DB89E1E7A}" srcOrd="1" destOrd="0" presId="urn:microsoft.com/office/officeart/2005/8/layout/cycle4"/>
    <dgm:cxn modelId="{B278CEDA-62A3-49CD-8EFB-CA77FC1AE139}" type="presParOf" srcId="{554968F5-3F1B-4099-BF7A-CB173270000D}" destId="{8B01FB2D-09DE-405E-9564-66FCEA17CBFD}" srcOrd="2" destOrd="0" presId="urn:microsoft.com/office/officeart/2005/8/layout/cycle4"/>
    <dgm:cxn modelId="{8A013E1C-1014-4AF5-B137-364FEA6D4539}" type="presParOf" srcId="{8B01FB2D-09DE-405E-9564-66FCEA17CBFD}" destId="{ACD0CE6A-2D31-4B9F-816B-F67EAD550C43}" srcOrd="0" destOrd="0" presId="urn:microsoft.com/office/officeart/2005/8/layout/cycle4"/>
    <dgm:cxn modelId="{C7A043C5-9C94-4959-B762-467490611368}" type="presParOf" srcId="{8B01FB2D-09DE-405E-9564-66FCEA17CBFD}" destId="{393441B4-7B6F-4184-ACD8-E981AE813286}" srcOrd="1" destOrd="0" presId="urn:microsoft.com/office/officeart/2005/8/layout/cycle4"/>
    <dgm:cxn modelId="{8E69901B-1514-4C7C-9F56-B362BAF4D4A3}" type="presParOf" srcId="{554968F5-3F1B-4099-BF7A-CB173270000D}" destId="{03EA542A-3B14-4C13-9AEC-4E3E7607D7F0}" srcOrd="3" destOrd="0" presId="urn:microsoft.com/office/officeart/2005/8/layout/cycle4"/>
    <dgm:cxn modelId="{6AFA9C5D-23A5-40EE-95EC-186F30FF4955}" type="presParOf" srcId="{03EA542A-3B14-4C13-9AEC-4E3E7607D7F0}" destId="{6667C7C7-B56E-4A6D-B2FC-6A4BA70A921E}" srcOrd="0" destOrd="0" presId="urn:microsoft.com/office/officeart/2005/8/layout/cycle4"/>
    <dgm:cxn modelId="{5D3BB953-5B8C-4EE4-B0FB-CA47BF58BC99}" type="presParOf" srcId="{03EA542A-3B14-4C13-9AEC-4E3E7607D7F0}" destId="{E2100EE0-A19D-47A1-9BDF-92D93FF46F07}" srcOrd="1" destOrd="0" presId="urn:microsoft.com/office/officeart/2005/8/layout/cycle4"/>
    <dgm:cxn modelId="{13BC3FDF-FBDF-433D-915B-1A9D5E582A71}" type="presParOf" srcId="{554968F5-3F1B-4099-BF7A-CB173270000D}" destId="{7E7B675E-A29C-4B2D-84D4-061C675A37EB}" srcOrd="4" destOrd="0" presId="urn:microsoft.com/office/officeart/2005/8/layout/cycle4"/>
    <dgm:cxn modelId="{8D9CD8C0-0EF1-4771-BF39-D8F9B86B5027}" type="presParOf" srcId="{F40A2ECA-1190-4FFD-91F2-BD4A4028DC67}" destId="{5D103259-AB6C-4FD0-9374-B996B676A3CB}" srcOrd="1" destOrd="0" presId="urn:microsoft.com/office/officeart/2005/8/layout/cycle4"/>
    <dgm:cxn modelId="{8073A2C4-D362-49A8-8966-75C524B4359A}" type="presParOf" srcId="{5D103259-AB6C-4FD0-9374-B996B676A3CB}" destId="{AB096141-4FE1-49F0-8B67-85F223CEA2C4}" srcOrd="0" destOrd="0" presId="urn:microsoft.com/office/officeart/2005/8/layout/cycle4"/>
    <dgm:cxn modelId="{D3685140-3E8C-4042-BF7B-6F69A55981A7}" type="presParOf" srcId="{5D103259-AB6C-4FD0-9374-B996B676A3CB}" destId="{B671842B-D064-4257-AAE6-B6D04508625E}" srcOrd="1" destOrd="0" presId="urn:microsoft.com/office/officeart/2005/8/layout/cycle4"/>
    <dgm:cxn modelId="{C3154224-8E8B-4600-955B-A7A10B0AC925}" type="presParOf" srcId="{5D103259-AB6C-4FD0-9374-B996B676A3CB}" destId="{F96E433F-760A-486C-8976-EAF09CBAE482}" srcOrd="2" destOrd="0" presId="urn:microsoft.com/office/officeart/2005/8/layout/cycle4"/>
    <dgm:cxn modelId="{A0B6E779-A63C-4557-B54F-06C1D05221E9}" type="presParOf" srcId="{5D103259-AB6C-4FD0-9374-B996B676A3CB}" destId="{563F6ED0-5336-4F78-BB94-1182C9F7EF07}" srcOrd="3" destOrd="0" presId="urn:microsoft.com/office/officeart/2005/8/layout/cycle4"/>
    <dgm:cxn modelId="{E5C99ECA-06F2-4A3F-824A-6BEADEFA4CD8}" type="presParOf" srcId="{5D103259-AB6C-4FD0-9374-B996B676A3CB}" destId="{16235B72-4382-434F-94A4-7195101DD114}" srcOrd="4" destOrd="0" presId="urn:microsoft.com/office/officeart/2005/8/layout/cycle4"/>
    <dgm:cxn modelId="{31980969-7E02-4924-91D1-07E6AE9E5B22}" type="presParOf" srcId="{F40A2ECA-1190-4FFD-91F2-BD4A4028DC67}" destId="{330ECB28-3B19-4937-9003-0FB7FA66E05B}" srcOrd="2" destOrd="0" presId="urn:microsoft.com/office/officeart/2005/8/layout/cycle4"/>
    <dgm:cxn modelId="{ED49CB66-CBD6-470A-8B13-5855A266E2FD}" type="presParOf" srcId="{F40A2ECA-1190-4FFD-91F2-BD4A4028DC67}" destId="{E8D5E6C3-51C2-404A-9E18-D7E8B502BBF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F11A1-7DA9-4388-BE70-C2E0B2EA1483}" type="doc">
      <dgm:prSet loTypeId="urn:microsoft.com/office/officeart/2005/8/layout/radial6" loCatId="cycle" qsTypeId="urn:microsoft.com/office/officeart/2005/8/quickstyle/simple1" qsCatId="simple" csTypeId="urn:microsoft.com/office/officeart/2005/8/colors/accent1_2" csCatId="accent1" phldr="1"/>
      <dgm:spPr/>
    </dgm:pt>
    <dgm:pt modelId="{68129619-BB2A-4E58-B92C-2E6D045E7FC3}">
      <dgm:prSet phldrT="[Text]"/>
      <dgm:spPr>
        <a:solidFill>
          <a:schemeClr val="accent6">
            <a:lumMod val="40000"/>
            <a:lumOff val="60000"/>
          </a:schemeClr>
        </a:solidFill>
      </dgm:spPr>
      <dgm:t>
        <a:bodyPr/>
        <a:lstStyle/>
        <a:p>
          <a:r>
            <a:rPr lang="en-GB" b="1" dirty="0" smtClean="0">
              <a:solidFill>
                <a:schemeClr val="tx1"/>
              </a:solidFill>
            </a:rPr>
            <a:t>Quality Accounts</a:t>
          </a:r>
          <a:endParaRPr lang="en-GB" b="1" dirty="0">
            <a:solidFill>
              <a:schemeClr val="tx1"/>
            </a:solidFill>
          </a:endParaRPr>
        </a:p>
      </dgm:t>
    </dgm:pt>
    <dgm:pt modelId="{E6176DB0-76FE-4ADC-8D2A-DECB45877218}" type="parTrans" cxnId="{A7187311-D27D-480F-8752-CA8F4E099B36}">
      <dgm:prSet/>
      <dgm:spPr/>
      <dgm:t>
        <a:bodyPr/>
        <a:lstStyle/>
        <a:p>
          <a:endParaRPr lang="en-GB"/>
        </a:p>
      </dgm:t>
    </dgm:pt>
    <dgm:pt modelId="{A8FCB235-F03B-422F-A8AC-BE222D0B7BCD}" type="sibTrans" cxnId="{A7187311-D27D-480F-8752-CA8F4E099B36}">
      <dgm:prSet/>
      <dgm:spPr/>
      <dgm:t>
        <a:bodyPr/>
        <a:lstStyle/>
        <a:p>
          <a:endParaRPr lang="en-GB"/>
        </a:p>
      </dgm:t>
    </dgm:pt>
    <dgm:pt modelId="{A6EBC3A5-7AC2-4EB2-9590-A55623ED0272}">
      <dgm:prSet phldrT="[Text]"/>
      <dgm:spPr>
        <a:solidFill>
          <a:srgbClr val="D7CDE1"/>
        </a:solidFill>
      </dgm:spPr>
      <dgm:t>
        <a:bodyPr/>
        <a:lstStyle/>
        <a:p>
          <a:r>
            <a:rPr lang="en-GB" b="1" dirty="0" smtClean="0">
              <a:solidFill>
                <a:schemeClr val="tx1"/>
              </a:solidFill>
            </a:rPr>
            <a:t>System regulation</a:t>
          </a:r>
          <a:endParaRPr lang="en-GB" b="1" dirty="0">
            <a:solidFill>
              <a:schemeClr val="tx1"/>
            </a:solidFill>
          </a:endParaRPr>
        </a:p>
      </dgm:t>
    </dgm:pt>
    <dgm:pt modelId="{FC0AA863-D8E8-4CB1-8A83-BBCAD709F346}" type="parTrans" cxnId="{90312016-2DC7-4657-B100-F5C915EC02A4}">
      <dgm:prSet/>
      <dgm:spPr/>
      <dgm:t>
        <a:bodyPr/>
        <a:lstStyle/>
        <a:p>
          <a:endParaRPr lang="en-GB"/>
        </a:p>
      </dgm:t>
    </dgm:pt>
    <dgm:pt modelId="{A04BB84A-6BC5-4D7B-B2D8-554FF9FE70F1}" type="sibTrans" cxnId="{90312016-2DC7-4657-B100-F5C915EC02A4}">
      <dgm:prSet/>
      <dgm:spPr/>
      <dgm:t>
        <a:bodyPr/>
        <a:lstStyle/>
        <a:p>
          <a:endParaRPr lang="en-GB"/>
        </a:p>
      </dgm:t>
    </dgm:pt>
    <dgm:pt modelId="{9D8163C5-2D88-4E82-8027-443E18782DE7}">
      <dgm:prSet phldrT="[Text]"/>
      <dgm:spPr>
        <a:solidFill>
          <a:srgbClr val="CCE6E4">
            <a:alpha val="98824"/>
          </a:srgbClr>
        </a:solidFill>
      </dgm:spPr>
      <dgm:t>
        <a:bodyPr/>
        <a:lstStyle/>
        <a:p>
          <a:r>
            <a:rPr lang="en-GB" b="1" dirty="0" smtClean="0">
              <a:solidFill>
                <a:schemeClr val="tx1"/>
              </a:solidFill>
            </a:rPr>
            <a:t>Organisation</a:t>
          </a:r>
          <a:endParaRPr lang="en-GB" b="1" dirty="0">
            <a:solidFill>
              <a:schemeClr val="tx1"/>
            </a:solidFill>
          </a:endParaRPr>
        </a:p>
      </dgm:t>
    </dgm:pt>
    <dgm:pt modelId="{35ABB954-1BA1-40AD-AACC-5620AC00FF00}" type="sibTrans" cxnId="{12650FB2-8E6E-451F-9006-EE7DF99417B9}">
      <dgm:prSet/>
      <dgm:spPr/>
      <dgm:t>
        <a:bodyPr/>
        <a:lstStyle/>
        <a:p>
          <a:endParaRPr lang="en-GB"/>
        </a:p>
      </dgm:t>
    </dgm:pt>
    <dgm:pt modelId="{120963DE-B4C7-4A92-A90B-47001FD31F36}" type="parTrans" cxnId="{12650FB2-8E6E-451F-9006-EE7DF99417B9}">
      <dgm:prSet/>
      <dgm:spPr/>
      <dgm:t>
        <a:bodyPr/>
        <a:lstStyle/>
        <a:p>
          <a:endParaRPr lang="en-GB"/>
        </a:p>
      </dgm:t>
    </dgm:pt>
    <dgm:pt modelId="{2184CFD9-00DD-4DDC-89FE-611CFE86E5E9}">
      <dgm:prSet phldrT="[Text]"/>
      <dgm:spPr>
        <a:solidFill>
          <a:srgbClr val="F8EDEC"/>
        </a:solidFill>
      </dgm:spPr>
      <dgm:t>
        <a:bodyPr/>
        <a:lstStyle/>
        <a:p>
          <a:r>
            <a:rPr lang="en-GB" b="1" dirty="0" smtClean="0">
              <a:solidFill>
                <a:schemeClr val="tx1"/>
              </a:solidFill>
            </a:rPr>
            <a:t>High performing workforce</a:t>
          </a:r>
          <a:endParaRPr lang="en-GB" b="1" dirty="0">
            <a:solidFill>
              <a:schemeClr val="tx1"/>
            </a:solidFill>
          </a:endParaRPr>
        </a:p>
      </dgm:t>
    </dgm:pt>
    <dgm:pt modelId="{E016415A-6A9F-4329-B315-CCFBE86E7029}" type="parTrans" cxnId="{47754557-5827-4BC9-91B7-4CBAAB464AC1}">
      <dgm:prSet/>
      <dgm:spPr/>
      <dgm:t>
        <a:bodyPr/>
        <a:lstStyle/>
        <a:p>
          <a:endParaRPr lang="en-GB"/>
        </a:p>
      </dgm:t>
    </dgm:pt>
    <dgm:pt modelId="{A6DC2E4F-540A-4576-86FE-272C17368426}" type="sibTrans" cxnId="{47754557-5827-4BC9-91B7-4CBAAB464AC1}">
      <dgm:prSet/>
      <dgm:spPr/>
      <dgm:t>
        <a:bodyPr/>
        <a:lstStyle/>
        <a:p>
          <a:endParaRPr lang="en-GB"/>
        </a:p>
      </dgm:t>
    </dgm:pt>
    <dgm:pt modelId="{C66BE0F9-9FC2-4E7F-97AF-DC4EB79E6715}">
      <dgm:prSet phldrT="[Text]"/>
      <dgm:spPr>
        <a:solidFill>
          <a:srgbClr val="F2DCDB"/>
        </a:solidFill>
      </dgm:spPr>
      <dgm:t>
        <a:bodyPr/>
        <a:lstStyle/>
        <a:p>
          <a:r>
            <a:rPr lang="en-GB" b="1" dirty="0" smtClean="0">
              <a:solidFill>
                <a:schemeClr val="tx1"/>
              </a:solidFill>
            </a:rPr>
            <a:t>Income</a:t>
          </a:r>
          <a:endParaRPr lang="en-GB" b="1" dirty="0">
            <a:solidFill>
              <a:schemeClr val="tx1"/>
            </a:solidFill>
          </a:endParaRPr>
        </a:p>
      </dgm:t>
    </dgm:pt>
    <dgm:pt modelId="{A045795A-CD62-4659-B516-C491B61E33B5}" type="parTrans" cxnId="{D3FC8807-C526-41D0-A259-AE98B68205E9}">
      <dgm:prSet/>
      <dgm:spPr/>
      <dgm:t>
        <a:bodyPr/>
        <a:lstStyle/>
        <a:p>
          <a:endParaRPr lang="en-GB"/>
        </a:p>
      </dgm:t>
    </dgm:pt>
    <dgm:pt modelId="{27FF9E39-81F3-4B88-B5FA-486F39F8AFC2}" type="sibTrans" cxnId="{D3FC8807-C526-41D0-A259-AE98B68205E9}">
      <dgm:prSet/>
      <dgm:spPr/>
      <dgm:t>
        <a:bodyPr/>
        <a:lstStyle/>
        <a:p>
          <a:endParaRPr lang="en-GB"/>
        </a:p>
      </dgm:t>
    </dgm:pt>
    <dgm:pt modelId="{EA12E64A-F5E7-4503-8AEC-E2E177146041}">
      <dgm:prSet phldrT="[Text]"/>
      <dgm:spPr>
        <a:solidFill>
          <a:srgbClr val="E2ADAC"/>
        </a:solidFill>
      </dgm:spPr>
      <dgm:t>
        <a:bodyPr/>
        <a:lstStyle/>
        <a:p>
          <a:r>
            <a:rPr lang="en-GB" b="1" dirty="0" smtClean="0">
              <a:solidFill>
                <a:schemeClr val="tx1"/>
              </a:solidFill>
            </a:rPr>
            <a:t>Standard Contracts</a:t>
          </a:r>
          <a:endParaRPr lang="en-GB" b="1" dirty="0">
            <a:solidFill>
              <a:schemeClr val="tx1"/>
            </a:solidFill>
          </a:endParaRPr>
        </a:p>
      </dgm:t>
    </dgm:pt>
    <dgm:pt modelId="{77934723-15B0-461B-B905-4D1D9237283E}" type="parTrans" cxnId="{08B41D01-C80A-44EB-80B6-B0DCDBD91FF0}">
      <dgm:prSet/>
      <dgm:spPr/>
      <dgm:t>
        <a:bodyPr/>
        <a:lstStyle/>
        <a:p>
          <a:endParaRPr lang="en-GB"/>
        </a:p>
      </dgm:t>
    </dgm:pt>
    <dgm:pt modelId="{8512D705-056A-4F61-AD43-659A6A8E501C}" type="sibTrans" cxnId="{08B41D01-C80A-44EB-80B6-B0DCDBD91FF0}">
      <dgm:prSet/>
      <dgm:spPr/>
      <dgm:t>
        <a:bodyPr/>
        <a:lstStyle/>
        <a:p>
          <a:endParaRPr lang="en-GB"/>
        </a:p>
      </dgm:t>
    </dgm:pt>
    <dgm:pt modelId="{49FE4EA8-1E2C-432C-861D-B716C4520253}">
      <dgm:prSet phldrT="[Text]"/>
      <dgm:spPr>
        <a:solidFill>
          <a:srgbClr val="95B3D7"/>
        </a:solidFill>
      </dgm:spPr>
      <dgm:t>
        <a:bodyPr/>
        <a:lstStyle/>
        <a:p>
          <a:r>
            <a:rPr lang="en-GB" b="1" dirty="0" smtClean="0">
              <a:solidFill>
                <a:schemeClr val="tx1"/>
              </a:solidFill>
            </a:rPr>
            <a:t>Complaints</a:t>
          </a:r>
          <a:endParaRPr lang="en-GB" b="1" dirty="0">
            <a:solidFill>
              <a:schemeClr val="tx1"/>
            </a:solidFill>
          </a:endParaRPr>
        </a:p>
      </dgm:t>
    </dgm:pt>
    <dgm:pt modelId="{8FDE91ED-AFBB-4682-9F04-8006C73FF9F1}" type="sibTrans" cxnId="{58328F0B-94AC-4152-8D7A-0344F2B97448}">
      <dgm:prSet/>
      <dgm:spPr/>
      <dgm:t>
        <a:bodyPr/>
        <a:lstStyle/>
        <a:p>
          <a:endParaRPr lang="en-GB"/>
        </a:p>
      </dgm:t>
    </dgm:pt>
    <dgm:pt modelId="{69022ECF-5E81-463C-96D3-D73B6E64E340}" type="parTrans" cxnId="{58328F0B-94AC-4152-8D7A-0344F2B97448}">
      <dgm:prSet/>
      <dgm:spPr/>
      <dgm:t>
        <a:bodyPr/>
        <a:lstStyle/>
        <a:p>
          <a:endParaRPr lang="en-GB"/>
        </a:p>
      </dgm:t>
    </dgm:pt>
    <dgm:pt modelId="{73073452-F227-45B2-AAF7-8ED9AA3302A5}" type="pres">
      <dgm:prSet presAssocID="{060F11A1-7DA9-4388-BE70-C2E0B2EA1483}" presName="Name0" presStyleCnt="0">
        <dgm:presLayoutVars>
          <dgm:chMax val="1"/>
          <dgm:dir/>
          <dgm:animLvl val="ctr"/>
          <dgm:resizeHandles val="exact"/>
        </dgm:presLayoutVars>
      </dgm:prSet>
      <dgm:spPr/>
    </dgm:pt>
    <dgm:pt modelId="{58837B77-A752-4EA0-B522-C1037FDFC5CD}" type="pres">
      <dgm:prSet presAssocID="{9D8163C5-2D88-4E82-8027-443E18782DE7}" presName="centerShape" presStyleLbl="node0" presStyleIdx="0" presStyleCnt="1" custScaleX="102559" custScaleY="108453"/>
      <dgm:spPr/>
      <dgm:t>
        <a:bodyPr/>
        <a:lstStyle/>
        <a:p>
          <a:endParaRPr lang="en-GB"/>
        </a:p>
      </dgm:t>
    </dgm:pt>
    <dgm:pt modelId="{F6E13E4C-A46D-4AD2-A060-7B5BC05E585F}" type="pres">
      <dgm:prSet presAssocID="{68129619-BB2A-4E58-B92C-2E6D045E7FC3}" presName="node" presStyleLbl="node1" presStyleIdx="0" presStyleCnt="6">
        <dgm:presLayoutVars>
          <dgm:bulletEnabled val="1"/>
        </dgm:presLayoutVars>
      </dgm:prSet>
      <dgm:spPr/>
      <dgm:t>
        <a:bodyPr/>
        <a:lstStyle/>
        <a:p>
          <a:endParaRPr lang="en-GB"/>
        </a:p>
      </dgm:t>
    </dgm:pt>
    <dgm:pt modelId="{8F4CBECA-A9AE-468F-BCD4-CD489208FEC7}" type="pres">
      <dgm:prSet presAssocID="{68129619-BB2A-4E58-B92C-2E6D045E7FC3}" presName="dummy" presStyleCnt="0"/>
      <dgm:spPr/>
    </dgm:pt>
    <dgm:pt modelId="{B5D2EF34-07C1-40DD-9FD7-2D2E0F8E5B97}" type="pres">
      <dgm:prSet presAssocID="{A8FCB235-F03B-422F-A8AC-BE222D0B7BCD}" presName="sibTrans" presStyleLbl="sibTrans2D1" presStyleIdx="0" presStyleCnt="6"/>
      <dgm:spPr/>
      <dgm:t>
        <a:bodyPr/>
        <a:lstStyle/>
        <a:p>
          <a:endParaRPr lang="en-GB"/>
        </a:p>
      </dgm:t>
    </dgm:pt>
    <dgm:pt modelId="{E4CC549D-EA6E-4835-9708-B6BBC3ACC81C}" type="pres">
      <dgm:prSet presAssocID="{A6EBC3A5-7AC2-4EB2-9590-A55623ED0272}" presName="node" presStyleLbl="node1" presStyleIdx="1" presStyleCnt="6">
        <dgm:presLayoutVars>
          <dgm:bulletEnabled val="1"/>
        </dgm:presLayoutVars>
      </dgm:prSet>
      <dgm:spPr/>
      <dgm:t>
        <a:bodyPr/>
        <a:lstStyle/>
        <a:p>
          <a:endParaRPr lang="en-GB"/>
        </a:p>
      </dgm:t>
    </dgm:pt>
    <dgm:pt modelId="{3A5B527F-B44A-4FA3-B5BA-C04016157FB0}" type="pres">
      <dgm:prSet presAssocID="{A6EBC3A5-7AC2-4EB2-9590-A55623ED0272}" presName="dummy" presStyleCnt="0"/>
      <dgm:spPr/>
    </dgm:pt>
    <dgm:pt modelId="{772D1F27-612E-4FB0-8539-BFB548833735}" type="pres">
      <dgm:prSet presAssocID="{A04BB84A-6BC5-4D7B-B2D8-554FF9FE70F1}" presName="sibTrans" presStyleLbl="sibTrans2D1" presStyleIdx="1" presStyleCnt="6"/>
      <dgm:spPr/>
      <dgm:t>
        <a:bodyPr/>
        <a:lstStyle/>
        <a:p>
          <a:endParaRPr lang="en-GB"/>
        </a:p>
      </dgm:t>
    </dgm:pt>
    <dgm:pt modelId="{1B463F9C-D83D-49F3-BC87-037D9FCE6150}" type="pres">
      <dgm:prSet presAssocID="{49FE4EA8-1E2C-432C-861D-B716C4520253}" presName="node" presStyleLbl="node1" presStyleIdx="2" presStyleCnt="6">
        <dgm:presLayoutVars>
          <dgm:bulletEnabled val="1"/>
        </dgm:presLayoutVars>
      </dgm:prSet>
      <dgm:spPr/>
      <dgm:t>
        <a:bodyPr/>
        <a:lstStyle/>
        <a:p>
          <a:endParaRPr lang="en-GB"/>
        </a:p>
      </dgm:t>
    </dgm:pt>
    <dgm:pt modelId="{E8F5774A-4F6B-4CDB-9CC5-DDD76238E41B}" type="pres">
      <dgm:prSet presAssocID="{49FE4EA8-1E2C-432C-861D-B716C4520253}" presName="dummy" presStyleCnt="0"/>
      <dgm:spPr/>
    </dgm:pt>
    <dgm:pt modelId="{A9C27738-E2A4-4CAC-9EF5-CEFCA57023BC}" type="pres">
      <dgm:prSet presAssocID="{8FDE91ED-AFBB-4682-9F04-8006C73FF9F1}" presName="sibTrans" presStyleLbl="sibTrans2D1" presStyleIdx="2" presStyleCnt="6"/>
      <dgm:spPr/>
      <dgm:t>
        <a:bodyPr/>
        <a:lstStyle/>
        <a:p>
          <a:endParaRPr lang="en-GB"/>
        </a:p>
      </dgm:t>
    </dgm:pt>
    <dgm:pt modelId="{9FCC2CD0-65DF-4FA7-AB5E-7E52B86C5099}" type="pres">
      <dgm:prSet presAssocID="{2184CFD9-00DD-4DDC-89FE-611CFE86E5E9}" presName="node" presStyleLbl="node1" presStyleIdx="3" presStyleCnt="6">
        <dgm:presLayoutVars>
          <dgm:bulletEnabled val="1"/>
        </dgm:presLayoutVars>
      </dgm:prSet>
      <dgm:spPr/>
      <dgm:t>
        <a:bodyPr/>
        <a:lstStyle/>
        <a:p>
          <a:endParaRPr lang="en-GB"/>
        </a:p>
      </dgm:t>
    </dgm:pt>
    <dgm:pt modelId="{137E7F0B-964B-4638-A66E-D9BE2C188E63}" type="pres">
      <dgm:prSet presAssocID="{2184CFD9-00DD-4DDC-89FE-611CFE86E5E9}" presName="dummy" presStyleCnt="0"/>
      <dgm:spPr/>
    </dgm:pt>
    <dgm:pt modelId="{0686D796-4E60-4BF4-B18B-BD7C17569860}" type="pres">
      <dgm:prSet presAssocID="{A6DC2E4F-540A-4576-86FE-272C17368426}" presName="sibTrans" presStyleLbl="sibTrans2D1" presStyleIdx="3" presStyleCnt="6"/>
      <dgm:spPr/>
      <dgm:t>
        <a:bodyPr/>
        <a:lstStyle/>
        <a:p>
          <a:endParaRPr lang="en-GB"/>
        </a:p>
      </dgm:t>
    </dgm:pt>
    <dgm:pt modelId="{BDCF758C-B20A-4ED3-908D-63F9CE53FA89}" type="pres">
      <dgm:prSet presAssocID="{C66BE0F9-9FC2-4E7F-97AF-DC4EB79E6715}" presName="node" presStyleLbl="node1" presStyleIdx="4" presStyleCnt="6">
        <dgm:presLayoutVars>
          <dgm:bulletEnabled val="1"/>
        </dgm:presLayoutVars>
      </dgm:prSet>
      <dgm:spPr/>
      <dgm:t>
        <a:bodyPr/>
        <a:lstStyle/>
        <a:p>
          <a:endParaRPr lang="en-GB"/>
        </a:p>
      </dgm:t>
    </dgm:pt>
    <dgm:pt modelId="{D26CE9BF-CB93-43F1-9C15-D809EA3FD7C3}" type="pres">
      <dgm:prSet presAssocID="{C66BE0F9-9FC2-4E7F-97AF-DC4EB79E6715}" presName="dummy" presStyleCnt="0"/>
      <dgm:spPr/>
    </dgm:pt>
    <dgm:pt modelId="{7BFF7051-FD0E-4711-8AA2-00FACBB3E274}" type="pres">
      <dgm:prSet presAssocID="{27FF9E39-81F3-4B88-B5FA-486F39F8AFC2}" presName="sibTrans" presStyleLbl="sibTrans2D1" presStyleIdx="4" presStyleCnt="6"/>
      <dgm:spPr/>
      <dgm:t>
        <a:bodyPr/>
        <a:lstStyle/>
        <a:p>
          <a:endParaRPr lang="en-GB"/>
        </a:p>
      </dgm:t>
    </dgm:pt>
    <dgm:pt modelId="{02D9D943-CE6F-439B-A821-C177A9F67F8E}" type="pres">
      <dgm:prSet presAssocID="{EA12E64A-F5E7-4503-8AEC-E2E177146041}" presName="node" presStyleLbl="node1" presStyleIdx="5" presStyleCnt="6">
        <dgm:presLayoutVars>
          <dgm:bulletEnabled val="1"/>
        </dgm:presLayoutVars>
      </dgm:prSet>
      <dgm:spPr/>
      <dgm:t>
        <a:bodyPr/>
        <a:lstStyle/>
        <a:p>
          <a:endParaRPr lang="en-GB"/>
        </a:p>
      </dgm:t>
    </dgm:pt>
    <dgm:pt modelId="{EB737CB9-E9FE-433F-86AF-673D3053512A}" type="pres">
      <dgm:prSet presAssocID="{EA12E64A-F5E7-4503-8AEC-E2E177146041}" presName="dummy" presStyleCnt="0"/>
      <dgm:spPr/>
    </dgm:pt>
    <dgm:pt modelId="{C9EA32AC-3973-46DD-8D94-700C0364F782}" type="pres">
      <dgm:prSet presAssocID="{8512D705-056A-4F61-AD43-659A6A8E501C}" presName="sibTrans" presStyleLbl="sibTrans2D1" presStyleIdx="5" presStyleCnt="6"/>
      <dgm:spPr/>
      <dgm:t>
        <a:bodyPr/>
        <a:lstStyle/>
        <a:p>
          <a:endParaRPr lang="en-GB"/>
        </a:p>
      </dgm:t>
    </dgm:pt>
  </dgm:ptLst>
  <dgm:cxnLst>
    <dgm:cxn modelId="{D3FC8807-C526-41D0-A259-AE98B68205E9}" srcId="{9D8163C5-2D88-4E82-8027-443E18782DE7}" destId="{C66BE0F9-9FC2-4E7F-97AF-DC4EB79E6715}" srcOrd="4" destOrd="0" parTransId="{A045795A-CD62-4659-B516-C491B61E33B5}" sibTransId="{27FF9E39-81F3-4B88-B5FA-486F39F8AFC2}"/>
    <dgm:cxn modelId="{A7187311-D27D-480F-8752-CA8F4E099B36}" srcId="{9D8163C5-2D88-4E82-8027-443E18782DE7}" destId="{68129619-BB2A-4E58-B92C-2E6D045E7FC3}" srcOrd="0" destOrd="0" parTransId="{E6176DB0-76FE-4ADC-8D2A-DECB45877218}" sibTransId="{A8FCB235-F03B-422F-A8AC-BE222D0B7BCD}"/>
    <dgm:cxn modelId="{5BEAFB5A-A729-4717-8C05-EB83935821B7}" type="presOf" srcId="{A8FCB235-F03B-422F-A8AC-BE222D0B7BCD}" destId="{B5D2EF34-07C1-40DD-9FD7-2D2E0F8E5B97}" srcOrd="0" destOrd="0" presId="urn:microsoft.com/office/officeart/2005/8/layout/radial6"/>
    <dgm:cxn modelId="{F9138D94-06EB-4659-9BC2-16CEFB8666C9}" type="presOf" srcId="{49FE4EA8-1E2C-432C-861D-B716C4520253}" destId="{1B463F9C-D83D-49F3-BC87-037D9FCE6150}" srcOrd="0" destOrd="0" presId="urn:microsoft.com/office/officeart/2005/8/layout/radial6"/>
    <dgm:cxn modelId="{DABDF16D-A726-4CC4-A3F0-0854B7A9679C}" type="presOf" srcId="{8512D705-056A-4F61-AD43-659A6A8E501C}" destId="{C9EA32AC-3973-46DD-8D94-700C0364F782}" srcOrd="0" destOrd="0" presId="urn:microsoft.com/office/officeart/2005/8/layout/radial6"/>
    <dgm:cxn modelId="{BF3A44A0-17F5-469A-87C1-65A5628698C8}" type="presOf" srcId="{68129619-BB2A-4E58-B92C-2E6D045E7FC3}" destId="{F6E13E4C-A46D-4AD2-A060-7B5BC05E585F}" srcOrd="0" destOrd="0" presId="urn:microsoft.com/office/officeart/2005/8/layout/radial6"/>
    <dgm:cxn modelId="{12650FB2-8E6E-451F-9006-EE7DF99417B9}" srcId="{060F11A1-7DA9-4388-BE70-C2E0B2EA1483}" destId="{9D8163C5-2D88-4E82-8027-443E18782DE7}" srcOrd="0" destOrd="0" parTransId="{120963DE-B4C7-4A92-A90B-47001FD31F36}" sibTransId="{35ABB954-1BA1-40AD-AACC-5620AC00FF00}"/>
    <dgm:cxn modelId="{47754557-5827-4BC9-91B7-4CBAAB464AC1}" srcId="{9D8163C5-2D88-4E82-8027-443E18782DE7}" destId="{2184CFD9-00DD-4DDC-89FE-611CFE86E5E9}" srcOrd="3" destOrd="0" parTransId="{E016415A-6A9F-4329-B315-CCFBE86E7029}" sibTransId="{A6DC2E4F-540A-4576-86FE-272C17368426}"/>
    <dgm:cxn modelId="{B90847EF-0010-49A9-A910-DAC0ADEAFB45}" type="presOf" srcId="{A04BB84A-6BC5-4D7B-B2D8-554FF9FE70F1}" destId="{772D1F27-612E-4FB0-8539-BFB548833735}" srcOrd="0" destOrd="0" presId="urn:microsoft.com/office/officeart/2005/8/layout/radial6"/>
    <dgm:cxn modelId="{8B8E079A-9A53-4118-81BC-4A8573846105}" type="presOf" srcId="{A6EBC3A5-7AC2-4EB2-9590-A55623ED0272}" destId="{E4CC549D-EA6E-4835-9708-B6BBC3ACC81C}" srcOrd="0" destOrd="0" presId="urn:microsoft.com/office/officeart/2005/8/layout/radial6"/>
    <dgm:cxn modelId="{D1623E8C-78F6-4CF7-8327-19FFD4D36B7B}" type="presOf" srcId="{060F11A1-7DA9-4388-BE70-C2E0B2EA1483}" destId="{73073452-F227-45B2-AAF7-8ED9AA3302A5}" srcOrd="0" destOrd="0" presId="urn:microsoft.com/office/officeart/2005/8/layout/radial6"/>
    <dgm:cxn modelId="{7B79C66B-79D3-4B7E-A3B5-EF46368F7ABF}" type="presOf" srcId="{A6DC2E4F-540A-4576-86FE-272C17368426}" destId="{0686D796-4E60-4BF4-B18B-BD7C17569860}" srcOrd="0" destOrd="0" presId="urn:microsoft.com/office/officeart/2005/8/layout/radial6"/>
    <dgm:cxn modelId="{670A8301-1EC3-4076-81EA-48D6FA0E7DE3}" type="presOf" srcId="{C66BE0F9-9FC2-4E7F-97AF-DC4EB79E6715}" destId="{BDCF758C-B20A-4ED3-908D-63F9CE53FA89}" srcOrd="0" destOrd="0" presId="urn:microsoft.com/office/officeart/2005/8/layout/radial6"/>
    <dgm:cxn modelId="{685FDE1B-8E50-4A29-AD13-79A694A7EC04}" type="presOf" srcId="{27FF9E39-81F3-4B88-B5FA-486F39F8AFC2}" destId="{7BFF7051-FD0E-4711-8AA2-00FACBB3E274}" srcOrd="0" destOrd="0" presId="urn:microsoft.com/office/officeart/2005/8/layout/radial6"/>
    <dgm:cxn modelId="{90312016-2DC7-4657-B100-F5C915EC02A4}" srcId="{9D8163C5-2D88-4E82-8027-443E18782DE7}" destId="{A6EBC3A5-7AC2-4EB2-9590-A55623ED0272}" srcOrd="1" destOrd="0" parTransId="{FC0AA863-D8E8-4CB1-8A83-BBCAD709F346}" sibTransId="{A04BB84A-6BC5-4D7B-B2D8-554FF9FE70F1}"/>
    <dgm:cxn modelId="{FE6A5B68-6D2E-4514-9AAB-2CF7F5E17F21}" type="presOf" srcId="{2184CFD9-00DD-4DDC-89FE-611CFE86E5E9}" destId="{9FCC2CD0-65DF-4FA7-AB5E-7E52B86C5099}" srcOrd="0" destOrd="0" presId="urn:microsoft.com/office/officeart/2005/8/layout/radial6"/>
    <dgm:cxn modelId="{9C258DD7-F378-488E-A63E-A3294FC7EBF1}" type="presOf" srcId="{EA12E64A-F5E7-4503-8AEC-E2E177146041}" destId="{02D9D943-CE6F-439B-A821-C177A9F67F8E}" srcOrd="0" destOrd="0" presId="urn:microsoft.com/office/officeart/2005/8/layout/radial6"/>
    <dgm:cxn modelId="{58328F0B-94AC-4152-8D7A-0344F2B97448}" srcId="{9D8163C5-2D88-4E82-8027-443E18782DE7}" destId="{49FE4EA8-1E2C-432C-861D-B716C4520253}" srcOrd="2" destOrd="0" parTransId="{69022ECF-5E81-463C-96D3-D73B6E64E340}" sibTransId="{8FDE91ED-AFBB-4682-9F04-8006C73FF9F1}"/>
    <dgm:cxn modelId="{08B41D01-C80A-44EB-80B6-B0DCDBD91FF0}" srcId="{9D8163C5-2D88-4E82-8027-443E18782DE7}" destId="{EA12E64A-F5E7-4503-8AEC-E2E177146041}" srcOrd="5" destOrd="0" parTransId="{77934723-15B0-461B-B905-4D1D9237283E}" sibTransId="{8512D705-056A-4F61-AD43-659A6A8E501C}"/>
    <dgm:cxn modelId="{733783E5-9BE0-4088-880A-B14A8A941590}" type="presOf" srcId="{9D8163C5-2D88-4E82-8027-443E18782DE7}" destId="{58837B77-A752-4EA0-B522-C1037FDFC5CD}" srcOrd="0" destOrd="0" presId="urn:microsoft.com/office/officeart/2005/8/layout/radial6"/>
    <dgm:cxn modelId="{0787CB31-40A8-4A91-8429-7BAF8650328F}" type="presOf" srcId="{8FDE91ED-AFBB-4682-9F04-8006C73FF9F1}" destId="{A9C27738-E2A4-4CAC-9EF5-CEFCA57023BC}" srcOrd="0" destOrd="0" presId="urn:microsoft.com/office/officeart/2005/8/layout/radial6"/>
    <dgm:cxn modelId="{5E4CD331-896F-4087-B2F0-2D25DB1C09EB}" type="presParOf" srcId="{73073452-F227-45B2-AAF7-8ED9AA3302A5}" destId="{58837B77-A752-4EA0-B522-C1037FDFC5CD}" srcOrd="0" destOrd="0" presId="urn:microsoft.com/office/officeart/2005/8/layout/radial6"/>
    <dgm:cxn modelId="{BA52A534-F445-40ED-9044-657B2D512B08}" type="presParOf" srcId="{73073452-F227-45B2-AAF7-8ED9AA3302A5}" destId="{F6E13E4C-A46D-4AD2-A060-7B5BC05E585F}" srcOrd="1" destOrd="0" presId="urn:microsoft.com/office/officeart/2005/8/layout/radial6"/>
    <dgm:cxn modelId="{13EFA271-A2A0-4894-A891-C63F0A91E107}" type="presParOf" srcId="{73073452-F227-45B2-AAF7-8ED9AA3302A5}" destId="{8F4CBECA-A9AE-468F-BCD4-CD489208FEC7}" srcOrd="2" destOrd="0" presId="urn:microsoft.com/office/officeart/2005/8/layout/radial6"/>
    <dgm:cxn modelId="{16764B6E-353A-46BD-A211-52E45B9B2494}" type="presParOf" srcId="{73073452-F227-45B2-AAF7-8ED9AA3302A5}" destId="{B5D2EF34-07C1-40DD-9FD7-2D2E0F8E5B97}" srcOrd="3" destOrd="0" presId="urn:microsoft.com/office/officeart/2005/8/layout/radial6"/>
    <dgm:cxn modelId="{8A329BB2-FE52-4B07-BC27-E16052EB4AC2}" type="presParOf" srcId="{73073452-F227-45B2-AAF7-8ED9AA3302A5}" destId="{E4CC549D-EA6E-4835-9708-B6BBC3ACC81C}" srcOrd="4" destOrd="0" presId="urn:microsoft.com/office/officeart/2005/8/layout/radial6"/>
    <dgm:cxn modelId="{2B247AFE-7651-450A-96C7-67EF379A07F9}" type="presParOf" srcId="{73073452-F227-45B2-AAF7-8ED9AA3302A5}" destId="{3A5B527F-B44A-4FA3-B5BA-C04016157FB0}" srcOrd="5" destOrd="0" presId="urn:microsoft.com/office/officeart/2005/8/layout/radial6"/>
    <dgm:cxn modelId="{BA9F3645-C99E-4968-BF74-91581B4BEE8F}" type="presParOf" srcId="{73073452-F227-45B2-AAF7-8ED9AA3302A5}" destId="{772D1F27-612E-4FB0-8539-BFB548833735}" srcOrd="6" destOrd="0" presId="urn:microsoft.com/office/officeart/2005/8/layout/radial6"/>
    <dgm:cxn modelId="{F8DDB534-E7A6-48BD-84AA-E30F8B08933B}" type="presParOf" srcId="{73073452-F227-45B2-AAF7-8ED9AA3302A5}" destId="{1B463F9C-D83D-49F3-BC87-037D9FCE6150}" srcOrd="7" destOrd="0" presId="urn:microsoft.com/office/officeart/2005/8/layout/radial6"/>
    <dgm:cxn modelId="{30CE8697-38EE-4087-A160-7689486D8401}" type="presParOf" srcId="{73073452-F227-45B2-AAF7-8ED9AA3302A5}" destId="{E8F5774A-4F6B-4CDB-9CC5-DDD76238E41B}" srcOrd="8" destOrd="0" presId="urn:microsoft.com/office/officeart/2005/8/layout/radial6"/>
    <dgm:cxn modelId="{502B2FD9-3D2B-4748-8E37-A526774154E3}" type="presParOf" srcId="{73073452-F227-45B2-AAF7-8ED9AA3302A5}" destId="{A9C27738-E2A4-4CAC-9EF5-CEFCA57023BC}" srcOrd="9" destOrd="0" presId="urn:microsoft.com/office/officeart/2005/8/layout/radial6"/>
    <dgm:cxn modelId="{1E1C14BB-63D5-4765-BDB9-A9069E513C7A}" type="presParOf" srcId="{73073452-F227-45B2-AAF7-8ED9AA3302A5}" destId="{9FCC2CD0-65DF-4FA7-AB5E-7E52B86C5099}" srcOrd="10" destOrd="0" presId="urn:microsoft.com/office/officeart/2005/8/layout/radial6"/>
    <dgm:cxn modelId="{F8D252DF-19FF-4EEE-8C6D-21229598874D}" type="presParOf" srcId="{73073452-F227-45B2-AAF7-8ED9AA3302A5}" destId="{137E7F0B-964B-4638-A66E-D9BE2C188E63}" srcOrd="11" destOrd="0" presId="urn:microsoft.com/office/officeart/2005/8/layout/radial6"/>
    <dgm:cxn modelId="{367C282B-DC2D-4904-8808-2163EFB2BA31}" type="presParOf" srcId="{73073452-F227-45B2-AAF7-8ED9AA3302A5}" destId="{0686D796-4E60-4BF4-B18B-BD7C17569860}" srcOrd="12" destOrd="0" presId="urn:microsoft.com/office/officeart/2005/8/layout/radial6"/>
    <dgm:cxn modelId="{9923C250-D4D3-4CFC-A6DF-3A9D2AE7E726}" type="presParOf" srcId="{73073452-F227-45B2-AAF7-8ED9AA3302A5}" destId="{BDCF758C-B20A-4ED3-908D-63F9CE53FA89}" srcOrd="13" destOrd="0" presId="urn:microsoft.com/office/officeart/2005/8/layout/radial6"/>
    <dgm:cxn modelId="{40531518-9DA2-4579-8802-0434CE1142EB}" type="presParOf" srcId="{73073452-F227-45B2-AAF7-8ED9AA3302A5}" destId="{D26CE9BF-CB93-43F1-9C15-D809EA3FD7C3}" srcOrd="14" destOrd="0" presId="urn:microsoft.com/office/officeart/2005/8/layout/radial6"/>
    <dgm:cxn modelId="{1C54E716-B401-4BC0-8377-0626513109D1}" type="presParOf" srcId="{73073452-F227-45B2-AAF7-8ED9AA3302A5}" destId="{7BFF7051-FD0E-4711-8AA2-00FACBB3E274}" srcOrd="15" destOrd="0" presId="urn:microsoft.com/office/officeart/2005/8/layout/radial6"/>
    <dgm:cxn modelId="{7B670464-8DAD-4E0E-8D30-C891228F7B73}" type="presParOf" srcId="{73073452-F227-45B2-AAF7-8ED9AA3302A5}" destId="{02D9D943-CE6F-439B-A821-C177A9F67F8E}" srcOrd="16" destOrd="0" presId="urn:microsoft.com/office/officeart/2005/8/layout/radial6"/>
    <dgm:cxn modelId="{4303C6ED-6422-4F03-99A0-BBB23553C26F}" type="presParOf" srcId="{73073452-F227-45B2-AAF7-8ED9AA3302A5}" destId="{EB737CB9-E9FE-433F-86AF-673D3053512A}" srcOrd="17" destOrd="0" presId="urn:microsoft.com/office/officeart/2005/8/layout/radial6"/>
    <dgm:cxn modelId="{F487842B-80F7-4FA4-B553-F12409DE841A}" type="presParOf" srcId="{73073452-F227-45B2-AAF7-8ED9AA3302A5}" destId="{C9EA32AC-3973-46DD-8D94-700C0364F782}"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CE6A-2D31-4B9F-816B-F67EAD550C43}">
      <dsp:nvSpPr>
        <dsp:cNvPr id="0" name=""/>
        <dsp:cNvSpPr/>
      </dsp:nvSpPr>
      <dsp:spPr>
        <a:xfrm>
          <a:off x="4378553" y="3333964"/>
          <a:ext cx="2422027" cy="1568924"/>
        </a:xfrm>
        <a:prstGeom prst="roundRect">
          <a:avLst>
            <a:gd name="adj" fmla="val 10000"/>
          </a:avLst>
        </a:prstGeom>
        <a:solidFill>
          <a:srgbClr val="D99694">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endParaRPr lang="en-GB" sz="2000" kern="1200" dirty="0"/>
        </a:p>
        <a:p>
          <a:pPr marL="228600" lvl="1" indent="-228600" algn="l" defTabSz="889000">
            <a:lnSpc>
              <a:spcPct val="90000"/>
            </a:lnSpc>
            <a:spcBef>
              <a:spcPct val="0"/>
            </a:spcBef>
            <a:spcAft>
              <a:spcPct val="15000"/>
            </a:spcAft>
            <a:buChar char="••"/>
          </a:pPr>
          <a:endParaRPr lang="en-GB" sz="2000" kern="1200" dirty="0"/>
        </a:p>
        <a:p>
          <a:pPr marL="228600" lvl="1" indent="-228600" algn="r" defTabSz="889000">
            <a:lnSpc>
              <a:spcPct val="90000"/>
            </a:lnSpc>
            <a:spcBef>
              <a:spcPct val="0"/>
            </a:spcBef>
            <a:spcAft>
              <a:spcPct val="15000"/>
            </a:spcAft>
            <a:buChar char="••"/>
          </a:pPr>
          <a:r>
            <a:rPr lang="en-GB" sz="2000" kern="1200" dirty="0" smtClean="0"/>
            <a:t>Practise</a:t>
          </a:r>
          <a:endParaRPr lang="en-GB" sz="2000" kern="1200" dirty="0"/>
        </a:p>
      </dsp:txBody>
      <dsp:txXfrm>
        <a:off x="5139625" y="3760659"/>
        <a:ext cx="1626491" cy="1107765"/>
      </dsp:txXfrm>
    </dsp:sp>
    <dsp:sp modelId="{6667C7C7-B56E-4A6D-B2FC-6A4BA70A921E}">
      <dsp:nvSpPr>
        <dsp:cNvPr id="0" name=""/>
        <dsp:cNvSpPr/>
      </dsp:nvSpPr>
      <dsp:spPr>
        <a:xfrm>
          <a:off x="428350" y="3333964"/>
          <a:ext cx="2422027" cy="1568924"/>
        </a:xfrm>
        <a:prstGeom prst="roundRect">
          <a:avLst>
            <a:gd name="adj" fmla="val 10000"/>
          </a:avLst>
        </a:prstGeom>
        <a:solidFill>
          <a:srgbClr val="C3D69B">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endParaRPr lang="en-GB" sz="2000" kern="1200" dirty="0"/>
        </a:p>
        <a:p>
          <a:pPr marL="228600" lvl="1" indent="-228600" algn="l" defTabSz="889000">
            <a:lnSpc>
              <a:spcPct val="90000"/>
            </a:lnSpc>
            <a:spcBef>
              <a:spcPct val="0"/>
            </a:spcBef>
            <a:spcAft>
              <a:spcPct val="15000"/>
            </a:spcAft>
            <a:buChar char="••"/>
          </a:pPr>
          <a:endParaRPr lang="en-GB" sz="2000" kern="1200" dirty="0"/>
        </a:p>
        <a:p>
          <a:pPr marL="228600" lvl="1" indent="-228600" algn="l" defTabSz="889000">
            <a:lnSpc>
              <a:spcPct val="90000"/>
            </a:lnSpc>
            <a:spcBef>
              <a:spcPct val="0"/>
            </a:spcBef>
            <a:spcAft>
              <a:spcPct val="15000"/>
            </a:spcAft>
            <a:buChar char="••"/>
          </a:pPr>
          <a:r>
            <a:rPr lang="en-GB" sz="2000" kern="1200" dirty="0" smtClean="0"/>
            <a:t>Reflect</a:t>
          </a:r>
          <a:endParaRPr lang="en-GB" sz="2000" kern="1200" dirty="0"/>
        </a:p>
      </dsp:txBody>
      <dsp:txXfrm>
        <a:off x="462814" y="3760659"/>
        <a:ext cx="1626491" cy="1107765"/>
      </dsp:txXfrm>
    </dsp:sp>
    <dsp:sp modelId="{ED1924DF-74B6-4E2E-89F7-EA7D5E122AC9}">
      <dsp:nvSpPr>
        <dsp:cNvPr id="0" name=""/>
        <dsp:cNvSpPr/>
      </dsp:nvSpPr>
      <dsp:spPr>
        <a:xfrm>
          <a:off x="4321441" y="0"/>
          <a:ext cx="2422027" cy="1568924"/>
        </a:xfrm>
        <a:prstGeom prst="roundRect">
          <a:avLst>
            <a:gd name="adj" fmla="val 10000"/>
          </a:avLst>
        </a:prstGeom>
        <a:solidFill>
          <a:srgbClr val="95B3D7">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r" defTabSz="889000">
            <a:lnSpc>
              <a:spcPct val="90000"/>
            </a:lnSpc>
            <a:spcBef>
              <a:spcPct val="0"/>
            </a:spcBef>
            <a:spcAft>
              <a:spcPct val="15000"/>
            </a:spcAft>
            <a:buChar char="••"/>
          </a:pPr>
          <a:r>
            <a:rPr lang="en-GB" sz="2000" kern="1200" dirty="0" smtClean="0"/>
            <a:t>CPD</a:t>
          </a:r>
          <a:endParaRPr lang="en-GB" sz="2000" kern="1200" dirty="0"/>
        </a:p>
      </dsp:txBody>
      <dsp:txXfrm>
        <a:off x="5082513" y="34464"/>
        <a:ext cx="1626491" cy="1107765"/>
      </dsp:txXfrm>
    </dsp:sp>
    <dsp:sp modelId="{7CBF8182-0F78-43B2-B623-E89FFFFA5D43}">
      <dsp:nvSpPr>
        <dsp:cNvPr id="0" name=""/>
        <dsp:cNvSpPr/>
      </dsp:nvSpPr>
      <dsp:spPr>
        <a:xfrm>
          <a:off x="369713" y="0"/>
          <a:ext cx="2422027" cy="1568924"/>
        </a:xfrm>
        <a:prstGeom prst="roundRect">
          <a:avLst>
            <a:gd name="adj" fmla="val 10000"/>
          </a:avLst>
        </a:prstGeom>
        <a:solidFill>
          <a:srgbClr val="B3A2C7">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en-GB" sz="2000" kern="1200" dirty="0" smtClean="0"/>
            <a:t>Appraise</a:t>
          </a:r>
          <a:endParaRPr lang="en-GB" sz="2000" kern="1200" dirty="0"/>
        </a:p>
      </dsp:txBody>
      <dsp:txXfrm>
        <a:off x="404177" y="34464"/>
        <a:ext cx="1626491" cy="1107765"/>
      </dsp:txXfrm>
    </dsp:sp>
    <dsp:sp modelId="{AB096141-4FE1-49F0-8B67-85F223CEA2C4}">
      <dsp:nvSpPr>
        <dsp:cNvPr id="0" name=""/>
        <dsp:cNvSpPr/>
      </dsp:nvSpPr>
      <dsp:spPr>
        <a:xfrm>
          <a:off x="1384611" y="279464"/>
          <a:ext cx="2122950" cy="2122950"/>
        </a:xfrm>
        <a:prstGeom prst="pieWedge">
          <a:avLst/>
        </a:prstGeom>
        <a:solidFill>
          <a:srgbClr val="E6E0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Present  information </a:t>
          </a:r>
        </a:p>
        <a:p>
          <a:pPr lvl="0" algn="ctr" defTabSz="577850">
            <a:lnSpc>
              <a:spcPct val="90000"/>
            </a:lnSpc>
            <a:spcBef>
              <a:spcPct val="0"/>
            </a:spcBef>
            <a:spcAft>
              <a:spcPct val="35000"/>
            </a:spcAft>
          </a:pPr>
          <a:r>
            <a:rPr lang="en-GB" sz="1300" b="1" kern="1200" dirty="0" smtClean="0">
              <a:solidFill>
                <a:schemeClr val="tx1"/>
              </a:solidFill>
            </a:rPr>
            <a:t>Reflect with appraiser </a:t>
          </a:r>
        </a:p>
        <a:p>
          <a:pPr lvl="0" algn="ctr" defTabSz="577850">
            <a:lnSpc>
              <a:spcPct val="90000"/>
            </a:lnSpc>
            <a:spcBef>
              <a:spcPct val="0"/>
            </a:spcBef>
            <a:spcAft>
              <a:spcPct val="35000"/>
            </a:spcAft>
          </a:pPr>
          <a:r>
            <a:rPr lang="en-GB" sz="1300" b="1" kern="1200" dirty="0" smtClean="0">
              <a:solidFill>
                <a:schemeClr val="tx1"/>
              </a:solidFill>
            </a:rPr>
            <a:t>Identify and agree CPD  areas</a:t>
          </a:r>
          <a:endParaRPr lang="en-GB" sz="1300" kern="1200" dirty="0"/>
        </a:p>
      </dsp:txBody>
      <dsp:txXfrm>
        <a:off x="2006409" y="901262"/>
        <a:ext cx="1501152" cy="1501152"/>
      </dsp:txXfrm>
    </dsp:sp>
    <dsp:sp modelId="{B671842B-D064-4257-AAE6-B6D04508625E}">
      <dsp:nvSpPr>
        <dsp:cNvPr id="0" name=""/>
        <dsp:cNvSpPr/>
      </dsp:nvSpPr>
      <dsp:spPr>
        <a:xfrm rot="5400000">
          <a:off x="3605619" y="279464"/>
          <a:ext cx="2122950" cy="2122950"/>
        </a:xfrm>
        <a:prstGeom prst="pieWedge">
          <a:avLst/>
        </a:prstGeom>
        <a:solidFill>
          <a:srgbClr val="DCE6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Define needs, objectives, how.</a:t>
          </a:r>
        </a:p>
        <a:p>
          <a:pPr lvl="0" algn="ctr" defTabSz="577850">
            <a:lnSpc>
              <a:spcPct val="90000"/>
            </a:lnSpc>
            <a:spcBef>
              <a:spcPct val="0"/>
            </a:spcBef>
            <a:spcAft>
              <a:spcPct val="35000"/>
            </a:spcAft>
          </a:pPr>
          <a:r>
            <a:rPr lang="en-GB" sz="1300" b="1" kern="1200" dirty="0" smtClean="0">
              <a:solidFill>
                <a:schemeClr val="tx1"/>
              </a:solidFill>
            </a:rPr>
            <a:t>Plan development</a:t>
          </a:r>
        </a:p>
        <a:p>
          <a:pPr lvl="0" algn="ctr" defTabSz="577850">
            <a:lnSpc>
              <a:spcPct val="90000"/>
            </a:lnSpc>
            <a:spcBef>
              <a:spcPct val="0"/>
            </a:spcBef>
            <a:spcAft>
              <a:spcPct val="35000"/>
            </a:spcAft>
          </a:pPr>
          <a:r>
            <a:rPr lang="en-GB" sz="1300" b="1" kern="1200" dirty="0" smtClean="0">
              <a:solidFill>
                <a:schemeClr val="tx1"/>
              </a:solidFill>
            </a:rPr>
            <a:t>Identify opportunities</a:t>
          </a:r>
          <a:endParaRPr lang="en-GB" sz="1300" kern="1200" dirty="0"/>
        </a:p>
      </dsp:txBody>
      <dsp:txXfrm rot="-5400000">
        <a:off x="3605619" y="901262"/>
        <a:ext cx="1501152" cy="1501152"/>
      </dsp:txXfrm>
    </dsp:sp>
    <dsp:sp modelId="{F96E433F-760A-486C-8976-EAF09CBAE482}">
      <dsp:nvSpPr>
        <dsp:cNvPr id="0" name=""/>
        <dsp:cNvSpPr/>
      </dsp:nvSpPr>
      <dsp:spPr>
        <a:xfrm rot="10800000">
          <a:off x="3605619" y="2500473"/>
          <a:ext cx="2122950" cy="2122950"/>
        </a:xfrm>
        <a:prstGeom prst="pieWedge">
          <a:avLst/>
        </a:prstGeom>
        <a:solidFill>
          <a:srgbClr val="F2DC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Carry out learning plan</a:t>
          </a:r>
        </a:p>
        <a:p>
          <a:pPr lvl="0" algn="ctr" defTabSz="577850">
            <a:lnSpc>
              <a:spcPct val="90000"/>
            </a:lnSpc>
            <a:spcBef>
              <a:spcPct val="0"/>
            </a:spcBef>
            <a:spcAft>
              <a:spcPct val="35000"/>
            </a:spcAft>
          </a:pPr>
          <a:r>
            <a:rPr lang="en-GB" sz="1300" b="1" kern="1200" dirty="0" smtClean="0">
              <a:solidFill>
                <a:schemeClr val="tx1"/>
              </a:solidFill>
            </a:rPr>
            <a:t>Collect supporting information</a:t>
          </a:r>
        </a:p>
        <a:p>
          <a:pPr lvl="0" algn="ctr" defTabSz="577850">
            <a:lnSpc>
              <a:spcPct val="90000"/>
            </a:lnSpc>
            <a:spcBef>
              <a:spcPct val="0"/>
            </a:spcBef>
            <a:spcAft>
              <a:spcPct val="35000"/>
            </a:spcAft>
          </a:pPr>
          <a:r>
            <a:rPr lang="en-GB" sz="1300" b="1" kern="1200" dirty="0" smtClean="0">
              <a:solidFill>
                <a:schemeClr val="tx1"/>
              </a:solidFill>
            </a:rPr>
            <a:t>Begin reflection</a:t>
          </a:r>
          <a:endParaRPr lang="en-GB" sz="1300" kern="1200" dirty="0"/>
        </a:p>
      </dsp:txBody>
      <dsp:txXfrm rot="10800000">
        <a:off x="3605619" y="2500473"/>
        <a:ext cx="1501152" cy="1501152"/>
      </dsp:txXfrm>
    </dsp:sp>
    <dsp:sp modelId="{563F6ED0-5336-4F78-BB94-1182C9F7EF07}">
      <dsp:nvSpPr>
        <dsp:cNvPr id="0" name=""/>
        <dsp:cNvSpPr/>
      </dsp:nvSpPr>
      <dsp:spPr>
        <a:xfrm rot="16200000">
          <a:off x="1384611" y="2500473"/>
          <a:ext cx="2122950" cy="2122950"/>
        </a:xfrm>
        <a:prstGeom prst="pieWedge">
          <a:avLst/>
        </a:prstGeom>
        <a:solidFill>
          <a:srgbClr val="EBF1D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Complete reflection</a:t>
          </a:r>
        </a:p>
        <a:p>
          <a:pPr lvl="0" algn="ctr" defTabSz="577850">
            <a:lnSpc>
              <a:spcPct val="90000"/>
            </a:lnSpc>
            <a:spcBef>
              <a:spcPct val="0"/>
            </a:spcBef>
            <a:spcAft>
              <a:spcPct val="35000"/>
            </a:spcAft>
          </a:pPr>
          <a:r>
            <a:rPr lang="en-GB" sz="1300" b="1" kern="1200" dirty="0" smtClean="0">
              <a:solidFill>
                <a:schemeClr val="tx1"/>
              </a:solidFill>
            </a:rPr>
            <a:t>Compare with peers</a:t>
          </a:r>
        </a:p>
        <a:p>
          <a:pPr lvl="0" algn="ctr" defTabSz="577850">
            <a:lnSpc>
              <a:spcPct val="90000"/>
            </a:lnSpc>
            <a:spcBef>
              <a:spcPct val="0"/>
            </a:spcBef>
            <a:spcAft>
              <a:spcPct val="35000"/>
            </a:spcAft>
          </a:pPr>
          <a:r>
            <a:rPr lang="en-GB" sz="1300" b="1" kern="1200" dirty="0" smtClean="0">
              <a:solidFill>
                <a:schemeClr val="tx1"/>
              </a:solidFill>
            </a:rPr>
            <a:t>Summarise what was learned</a:t>
          </a:r>
          <a:endParaRPr lang="en-GB" sz="1300" kern="1200" dirty="0"/>
        </a:p>
      </dsp:txBody>
      <dsp:txXfrm rot="5400000">
        <a:off x="2006409" y="2500473"/>
        <a:ext cx="1501152" cy="1501152"/>
      </dsp:txXfrm>
    </dsp:sp>
    <dsp:sp modelId="{330ECB28-3B19-4937-9003-0FB7FA66E05B}">
      <dsp:nvSpPr>
        <dsp:cNvPr id="0" name=""/>
        <dsp:cNvSpPr/>
      </dsp:nvSpPr>
      <dsp:spPr>
        <a:xfrm>
          <a:off x="3190100" y="2010184"/>
          <a:ext cx="732981" cy="637375"/>
        </a:xfrm>
        <a:prstGeom prst="circularArrow">
          <a:avLst/>
        </a:prstGeom>
        <a:no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E8D5E6C3-51C2-404A-9E18-D7E8B502BBFB}">
      <dsp:nvSpPr>
        <dsp:cNvPr id="0" name=""/>
        <dsp:cNvSpPr/>
      </dsp:nvSpPr>
      <dsp:spPr>
        <a:xfrm rot="10800000">
          <a:off x="3190100" y="2255328"/>
          <a:ext cx="732981" cy="637375"/>
        </a:xfrm>
        <a:prstGeom prst="circularArrow">
          <a:avLst/>
        </a:prstGeom>
        <a:no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A32AC-3973-46DD-8D94-700C0364F782}">
      <dsp:nvSpPr>
        <dsp:cNvPr id="0" name=""/>
        <dsp:cNvSpPr/>
      </dsp:nvSpPr>
      <dsp:spPr>
        <a:xfrm>
          <a:off x="1523215" y="480347"/>
          <a:ext cx="3292328" cy="3292328"/>
        </a:xfrm>
        <a:prstGeom prst="blockArc">
          <a:avLst>
            <a:gd name="adj1" fmla="val 12600000"/>
            <a:gd name="adj2" fmla="val 162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FF7051-FD0E-4711-8AA2-00FACBB3E274}">
      <dsp:nvSpPr>
        <dsp:cNvPr id="0" name=""/>
        <dsp:cNvSpPr/>
      </dsp:nvSpPr>
      <dsp:spPr>
        <a:xfrm>
          <a:off x="1523215" y="480347"/>
          <a:ext cx="3292328" cy="3292328"/>
        </a:xfrm>
        <a:prstGeom prst="blockArc">
          <a:avLst>
            <a:gd name="adj1" fmla="val 9000000"/>
            <a:gd name="adj2" fmla="val 126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86D796-4E60-4BF4-B18B-BD7C17569860}">
      <dsp:nvSpPr>
        <dsp:cNvPr id="0" name=""/>
        <dsp:cNvSpPr/>
      </dsp:nvSpPr>
      <dsp:spPr>
        <a:xfrm>
          <a:off x="1523215" y="480347"/>
          <a:ext cx="3292328" cy="3292328"/>
        </a:xfrm>
        <a:prstGeom prst="blockArc">
          <a:avLst>
            <a:gd name="adj1" fmla="val 5400000"/>
            <a:gd name="adj2" fmla="val 90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27738-E2A4-4CAC-9EF5-CEFCA57023BC}">
      <dsp:nvSpPr>
        <dsp:cNvPr id="0" name=""/>
        <dsp:cNvSpPr/>
      </dsp:nvSpPr>
      <dsp:spPr>
        <a:xfrm>
          <a:off x="1523215" y="480347"/>
          <a:ext cx="3292328" cy="3292328"/>
        </a:xfrm>
        <a:prstGeom prst="blockArc">
          <a:avLst>
            <a:gd name="adj1" fmla="val 1800000"/>
            <a:gd name="adj2" fmla="val 54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D1F27-612E-4FB0-8539-BFB548833735}">
      <dsp:nvSpPr>
        <dsp:cNvPr id="0" name=""/>
        <dsp:cNvSpPr/>
      </dsp:nvSpPr>
      <dsp:spPr>
        <a:xfrm>
          <a:off x="1523215" y="480347"/>
          <a:ext cx="3292328" cy="3292328"/>
        </a:xfrm>
        <a:prstGeom prst="blockArc">
          <a:avLst>
            <a:gd name="adj1" fmla="val 19800000"/>
            <a:gd name="adj2" fmla="val 1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D2EF34-07C1-40DD-9FD7-2D2E0F8E5B97}">
      <dsp:nvSpPr>
        <dsp:cNvPr id="0" name=""/>
        <dsp:cNvSpPr/>
      </dsp:nvSpPr>
      <dsp:spPr>
        <a:xfrm>
          <a:off x="1523215" y="480347"/>
          <a:ext cx="3292328" cy="3292328"/>
        </a:xfrm>
        <a:prstGeom prst="blockArc">
          <a:avLst>
            <a:gd name="adj1" fmla="val 16200000"/>
            <a:gd name="adj2" fmla="val 19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837B77-A752-4EA0-B522-C1037FDFC5CD}">
      <dsp:nvSpPr>
        <dsp:cNvPr id="0" name=""/>
        <dsp:cNvSpPr/>
      </dsp:nvSpPr>
      <dsp:spPr>
        <a:xfrm>
          <a:off x="2412309" y="1325932"/>
          <a:ext cx="1514141" cy="1601158"/>
        </a:xfrm>
        <a:prstGeom prst="ellipse">
          <a:avLst/>
        </a:prstGeom>
        <a:solidFill>
          <a:srgbClr val="CCE6E4">
            <a:alpha val="9882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smtClean="0">
              <a:solidFill>
                <a:schemeClr val="tx1"/>
              </a:solidFill>
            </a:rPr>
            <a:t>Organisation</a:t>
          </a:r>
          <a:endParaRPr lang="en-GB" sz="1300" b="1" kern="1200" dirty="0">
            <a:solidFill>
              <a:schemeClr val="tx1"/>
            </a:solidFill>
          </a:endParaRPr>
        </a:p>
      </dsp:txBody>
      <dsp:txXfrm>
        <a:off x="2634050" y="1560416"/>
        <a:ext cx="1070659" cy="1132190"/>
      </dsp:txXfrm>
    </dsp:sp>
    <dsp:sp modelId="{F6E13E4C-A46D-4AD2-A060-7B5BC05E585F}">
      <dsp:nvSpPr>
        <dsp:cNvPr id="0" name=""/>
        <dsp:cNvSpPr/>
      </dsp:nvSpPr>
      <dsp:spPr>
        <a:xfrm>
          <a:off x="2652653" y="824"/>
          <a:ext cx="1033453" cy="1033453"/>
        </a:xfrm>
        <a:prstGeom prst="ellipse">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Quality Accounts</a:t>
          </a:r>
          <a:endParaRPr lang="en-GB" sz="1000" b="1" kern="1200" dirty="0">
            <a:solidFill>
              <a:schemeClr val="tx1"/>
            </a:solidFill>
          </a:endParaRPr>
        </a:p>
      </dsp:txBody>
      <dsp:txXfrm>
        <a:off x="2803999" y="152170"/>
        <a:ext cx="730761" cy="730761"/>
      </dsp:txXfrm>
    </dsp:sp>
    <dsp:sp modelId="{E4CC549D-EA6E-4835-9708-B6BBC3ACC81C}">
      <dsp:nvSpPr>
        <dsp:cNvPr id="0" name=""/>
        <dsp:cNvSpPr/>
      </dsp:nvSpPr>
      <dsp:spPr>
        <a:xfrm>
          <a:off x="4046053" y="805304"/>
          <a:ext cx="1033453" cy="1033453"/>
        </a:xfrm>
        <a:prstGeom prst="ellipse">
          <a:avLst/>
        </a:prstGeom>
        <a:solidFill>
          <a:srgbClr val="D7CD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System regulation</a:t>
          </a:r>
          <a:endParaRPr lang="en-GB" sz="1000" b="1" kern="1200" dirty="0">
            <a:solidFill>
              <a:schemeClr val="tx1"/>
            </a:solidFill>
          </a:endParaRPr>
        </a:p>
      </dsp:txBody>
      <dsp:txXfrm>
        <a:off x="4197399" y="956650"/>
        <a:ext cx="730761" cy="730761"/>
      </dsp:txXfrm>
    </dsp:sp>
    <dsp:sp modelId="{1B463F9C-D83D-49F3-BC87-037D9FCE6150}">
      <dsp:nvSpPr>
        <dsp:cNvPr id="0" name=""/>
        <dsp:cNvSpPr/>
      </dsp:nvSpPr>
      <dsp:spPr>
        <a:xfrm>
          <a:off x="4046053" y="2414265"/>
          <a:ext cx="1033453" cy="1033453"/>
        </a:xfrm>
        <a:prstGeom prst="ellipse">
          <a:avLst/>
        </a:prstGeom>
        <a:solidFill>
          <a:srgbClr val="95B3D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Complaints</a:t>
          </a:r>
          <a:endParaRPr lang="en-GB" sz="1000" b="1" kern="1200" dirty="0">
            <a:solidFill>
              <a:schemeClr val="tx1"/>
            </a:solidFill>
          </a:endParaRPr>
        </a:p>
      </dsp:txBody>
      <dsp:txXfrm>
        <a:off x="4197399" y="2565611"/>
        <a:ext cx="730761" cy="730761"/>
      </dsp:txXfrm>
    </dsp:sp>
    <dsp:sp modelId="{9FCC2CD0-65DF-4FA7-AB5E-7E52B86C5099}">
      <dsp:nvSpPr>
        <dsp:cNvPr id="0" name=""/>
        <dsp:cNvSpPr/>
      </dsp:nvSpPr>
      <dsp:spPr>
        <a:xfrm>
          <a:off x="2652653" y="3218745"/>
          <a:ext cx="1033453" cy="1033453"/>
        </a:xfrm>
        <a:prstGeom prst="ellipse">
          <a:avLst/>
        </a:prstGeom>
        <a:solidFill>
          <a:srgbClr val="F8EDE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High performing workforce</a:t>
          </a:r>
          <a:endParaRPr lang="en-GB" sz="1000" b="1" kern="1200" dirty="0">
            <a:solidFill>
              <a:schemeClr val="tx1"/>
            </a:solidFill>
          </a:endParaRPr>
        </a:p>
      </dsp:txBody>
      <dsp:txXfrm>
        <a:off x="2803999" y="3370091"/>
        <a:ext cx="730761" cy="730761"/>
      </dsp:txXfrm>
    </dsp:sp>
    <dsp:sp modelId="{BDCF758C-B20A-4ED3-908D-63F9CE53FA89}">
      <dsp:nvSpPr>
        <dsp:cNvPr id="0" name=""/>
        <dsp:cNvSpPr/>
      </dsp:nvSpPr>
      <dsp:spPr>
        <a:xfrm>
          <a:off x="1259253" y="2414265"/>
          <a:ext cx="1033453" cy="1033453"/>
        </a:xfrm>
        <a:prstGeom prst="ellipse">
          <a:avLst/>
        </a:prstGeom>
        <a:solidFill>
          <a:srgbClr val="F2DCD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Income</a:t>
          </a:r>
          <a:endParaRPr lang="en-GB" sz="1000" b="1" kern="1200" dirty="0">
            <a:solidFill>
              <a:schemeClr val="tx1"/>
            </a:solidFill>
          </a:endParaRPr>
        </a:p>
      </dsp:txBody>
      <dsp:txXfrm>
        <a:off x="1410599" y="2565611"/>
        <a:ext cx="730761" cy="730761"/>
      </dsp:txXfrm>
    </dsp:sp>
    <dsp:sp modelId="{02D9D943-CE6F-439B-A821-C177A9F67F8E}">
      <dsp:nvSpPr>
        <dsp:cNvPr id="0" name=""/>
        <dsp:cNvSpPr/>
      </dsp:nvSpPr>
      <dsp:spPr>
        <a:xfrm>
          <a:off x="1259253" y="805304"/>
          <a:ext cx="1033453" cy="1033453"/>
        </a:xfrm>
        <a:prstGeom prst="ellipse">
          <a:avLst/>
        </a:prstGeom>
        <a:solidFill>
          <a:srgbClr val="E2AD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dirty="0" smtClean="0">
              <a:solidFill>
                <a:schemeClr val="tx1"/>
              </a:solidFill>
            </a:rPr>
            <a:t>Standard Contracts</a:t>
          </a:r>
          <a:endParaRPr lang="en-GB" sz="1000" b="1" kern="1200" dirty="0">
            <a:solidFill>
              <a:schemeClr val="tx1"/>
            </a:solidFill>
          </a:endParaRPr>
        </a:p>
      </dsp:txBody>
      <dsp:txXfrm>
        <a:off x="1410599" y="956650"/>
        <a:ext cx="730761" cy="730761"/>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6871" cy="512304"/>
          </a:xfrm>
          <a:prstGeom prst="rect">
            <a:avLst/>
          </a:prstGeom>
        </p:spPr>
        <p:txBody>
          <a:bodyPr vert="horz" lIns="95529" tIns="47765" rIns="95529" bIns="47765" rtlCol="0"/>
          <a:lstStyle>
            <a:lvl1pPr algn="l">
              <a:defRPr sz="1300"/>
            </a:lvl1pPr>
          </a:lstStyle>
          <a:p>
            <a:endParaRPr lang="en-GB"/>
          </a:p>
        </p:txBody>
      </p:sp>
      <p:sp>
        <p:nvSpPr>
          <p:cNvPr id="3" name="Date Placeholder 2"/>
          <p:cNvSpPr>
            <a:spLocks noGrp="1"/>
          </p:cNvSpPr>
          <p:nvPr>
            <p:ph type="dt" sz="quarter" idx="1"/>
          </p:nvPr>
        </p:nvSpPr>
        <p:spPr>
          <a:xfrm>
            <a:off x="4020738" y="0"/>
            <a:ext cx="3076870" cy="512304"/>
          </a:xfrm>
          <a:prstGeom prst="rect">
            <a:avLst/>
          </a:prstGeom>
        </p:spPr>
        <p:txBody>
          <a:bodyPr vert="horz" lIns="95529" tIns="47765" rIns="95529" bIns="47765" rtlCol="0"/>
          <a:lstStyle>
            <a:lvl1pPr algn="r">
              <a:defRPr sz="1300"/>
            </a:lvl1pPr>
          </a:lstStyle>
          <a:p>
            <a:fld id="{AAD21F57-ADED-4CF0-9B62-66893EA8CE80}" type="datetimeFigureOut">
              <a:rPr lang="en-GB" smtClean="0"/>
              <a:pPr/>
              <a:t>02/06/2014</a:t>
            </a:fld>
            <a:endParaRPr lang="en-GB"/>
          </a:p>
        </p:txBody>
      </p:sp>
      <p:sp>
        <p:nvSpPr>
          <p:cNvPr id="4" name="Footer Placeholder 3"/>
          <p:cNvSpPr>
            <a:spLocks noGrp="1"/>
          </p:cNvSpPr>
          <p:nvPr>
            <p:ph type="ftr" sz="quarter" idx="2"/>
          </p:nvPr>
        </p:nvSpPr>
        <p:spPr>
          <a:xfrm>
            <a:off x="2" y="9720674"/>
            <a:ext cx="3076871" cy="512303"/>
          </a:xfrm>
          <a:prstGeom prst="rect">
            <a:avLst/>
          </a:prstGeom>
        </p:spPr>
        <p:txBody>
          <a:bodyPr vert="horz" lIns="95529" tIns="47765" rIns="95529" bIns="47765" rtlCol="0" anchor="b"/>
          <a:lstStyle>
            <a:lvl1pPr algn="l">
              <a:defRPr sz="1300"/>
            </a:lvl1pPr>
          </a:lstStyle>
          <a:p>
            <a:endParaRPr lang="en-GB"/>
          </a:p>
        </p:txBody>
      </p:sp>
      <p:sp>
        <p:nvSpPr>
          <p:cNvPr id="5" name="Slide Number Placeholder 4"/>
          <p:cNvSpPr>
            <a:spLocks noGrp="1"/>
          </p:cNvSpPr>
          <p:nvPr>
            <p:ph type="sldNum" sz="quarter" idx="3"/>
          </p:nvPr>
        </p:nvSpPr>
        <p:spPr>
          <a:xfrm>
            <a:off x="4020738" y="9720674"/>
            <a:ext cx="3076870" cy="512303"/>
          </a:xfrm>
          <a:prstGeom prst="rect">
            <a:avLst/>
          </a:prstGeom>
        </p:spPr>
        <p:txBody>
          <a:bodyPr vert="horz" lIns="95529" tIns="47765" rIns="95529" bIns="47765" rtlCol="0" anchor="b"/>
          <a:lstStyle>
            <a:lvl1pPr algn="r">
              <a:defRPr sz="1300"/>
            </a:lvl1pPr>
          </a:lstStyle>
          <a:p>
            <a:fld id="{CD69120A-6E04-484A-B68D-1A906D0E13D7}" type="slidenum">
              <a:rPr lang="en-GB" smtClean="0"/>
              <a:pPr/>
              <a:t>‹#›</a:t>
            </a:fld>
            <a:endParaRPr lang="en-GB"/>
          </a:p>
        </p:txBody>
      </p:sp>
    </p:spTree>
    <p:extLst>
      <p:ext uri="{BB962C8B-B14F-4D97-AF65-F5344CB8AC3E}">
        <p14:creationId xmlns:p14="http://schemas.microsoft.com/office/powerpoint/2010/main" val="4021431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5529" tIns="47765" rIns="95529" bIns="47765" rtlCol="0"/>
          <a:lstStyle>
            <a:lvl1pPr algn="l">
              <a:defRPr sz="1300"/>
            </a:lvl1pPr>
          </a:lstStyle>
          <a:p>
            <a:endParaRPr lang="en-GB"/>
          </a:p>
        </p:txBody>
      </p:sp>
      <p:sp>
        <p:nvSpPr>
          <p:cNvPr id="3" name="Date Placeholder 2"/>
          <p:cNvSpPr>
            <a:spLocks noGrp="1"/>
          </p:cNvSpPr>
          <p:nvPr>
            <p:ph type="dt" idx="1"/>
          </p:nvPr>
        </p:nvSpPr>
        <p:spPr>
          <a:xfrm>
            <a:off x="4021295" y="1"/>
            <a:ext cx="3076363" cy="511731"/>
          </a:xfrm>
          <a:prstGeom prst="rect">
            <a:avLst/>
          </a:prstGeom>
        </p:spPr>
        <p:txBody>
          <a:bodyPr vert="horz" lIns="95529" tIns="47765" rIns="95529" bIns="47765" rtlCol="0"/>
          <a:lstStyle>
            <a:lvl1pPr algn="r">
              <a:defRPr sz="1300"/>
            </a:lvl1pPr>
          </a:lstStyle>
          <a:p>
            <a:fld id="{6A3B31CC-ACDF-4992-8942-2399B4124EF8}" type="datetimeFigureOut">
              <a:rPr lang="en-GB" smtClean="0"/>
              <a:pPr/>
              <a:t>02/06/2014</a:t>
            </a:fld>
            <a:endParaRPr lang="en-GB"/>
          </a:p>
        </p:txBody>
      </p:sp>
      <p:sp>
        <p:nvSpPr>
          <p:cNvPr id="4" name="Slide Image Placeholder 3"/>
          <p:cNvSpPr>
            <a:spLocks noGrp="1" noRot="1" noChangeAspect="1"/>
          </p:cNvSpPr>
          <p:nvPr>
            <p:ph type="sldImg" idx="2"/>
          </p:nvPr>
        </p:nvSpPr>
        <p:spPr>
          <a:xfrm>
            <a:off x="992188" y="768350"/>
            <a:ext cx="5116512" cy="3836988"/>
          </a:xfrm>
          <a:prstGeom prst="rect">
            <a:avLst/>
          </a:prstGeom>
          <a:noFill/>
          <a:ln w="12700">
            <a:solidFill>
              <a:prstClr val="black"/>
            </a:solidFill>
          </a:ln>
        </p:spPr>
        <p:txBody>
          <a:bodyPr vert="horz" lIns="95529" tIns="47765" rIns="95529" bIns="47765" rtlCol="0" anchor="ctr"/>
          <a:lstStyle/>
          <a:p>
            <a:endParaRPr lang="en-GB"/>
          </a:p>
        </p:txBody>
      </p:sp>
      <p:sp>
        <p:nvSpPr>
          <p:cNvPr id="5" name="Notes Placeholder 4"/>
          <p:cNvSpPr>
            <a:spLocks noGrp="1"/>
          </p:cNvSpPr>
          <p:nvPr>
            <p:ph type="body" sz="quarter" idx="3"/>
          </p:nvPr>
        </p:nvSpPr>
        <p:spPr>
          <a:xfrm>
            <a:off x="709931" y="4861443"/>
            <a:ext cx="5679440" cy="4605576"/>
          </a:xfrm>
          <a:prstGeom prst="rect">
            <a:avLst/>
          </a:prstGeom>
        </p:spPr>
        <p:txBody>
          <a:bodyPr vert="horz" lIns="95529" tIns="47765" rIns="95529" bIns="477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721107"/>
            <a:ext cx="3076363" cy="511731"/>
          </a:xfrm>
          <a:prstGeom prst="rect">
            <a:avLst/>
          </a:prstGeom>
        </p:spPr>
        <p:txBody>
          <a:bodyPr vert="horz" lIns="95529" tIns="47765" rIns="95529" bIns="47765" rtlCol="0" anchor="b"/>
          <a:lstStyle>
            <a:lvl1pPr algn="l">
              <a:defRPr sz="1300"/>
            </a:lvl1pPr>
          </a:lstStyle>
          <a:p>
            <a:endParaRPr lang="en-GB"/>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5529" tIns="47765" rIns="95529" bIns="47765" rtlCol="0" anchor="b"/>
          <a:lstStyle>
            <a:lvl1pPr algn="r">
              <a:defRPr sz="1300"/>
            </a:lvl1pPr>
          </a:lstStyle>
          <a:p>
            <a:fld id="{373B49BE-1BCC-4EBA-A172-DFC96FF8EAFE}" type="slidenum">
              <a:rPr lang="en-GB" smtClean="0"/>
              <a:pPr/>
              <a:t>‹#›</a:t>
            </a:fld>
            <a:endParaRPr lang="en-GB"/>
          </a:p>
        </p:txBody>
      </p:sp>
    </p:spTree>
    <p:extLst>
      <p:ext uri="{BB962C8B-B14F-4D97-AF65-F5344CB8AC3E}">
        <p14:creationId xmlns:p14="http://schemas.microsoft.com/office/powerpoint/2010/main" val="339912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73B49BE-1BCC-4EBA-A172-DFC96FF8EAFE}" type="slidenum">
              <a:rPr lang="en-GB" smtClean="0"/>
              <a:pPr/>
              <a:t>1</a:t>
            </a:fld>
            <a:endParaRPr lang="en-GB"/>
          </a:p>
        </p:txBody>
      </p:sp>
    </p:spTree>
    <p:extLst>
      <p:ext uri="{BB962C8B-B14F-4D97-AF65-F5344CB8AC3E}">
        <p14:creationId xmlns:p14="http://schemas.microsoft.com/office/powerpoint/2010/main" val="142244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solidFill>
                  <a:prstClr val="black"/>
                </a:solidFill>
              </a:rPr>
              <a:t>Data on the procedures that they carry out may not be collected by the National Clinical Audit for their specialty.</a:t>
            </a:r>
          </a:p>
          <a:p>
            <a:pPr marL="285750" indent="-285750">
              <a:buFont typeface="Arial" panose="020B0604020202020204" pitchFamily="34" charset="0"/>
              <a:buChar char="•"/>
            </a:pPr>
            <a:r>
              <a:rPr lang="en-GB" sz="1200" dirty="0" smtClean="0">
                <a:solidFill>
                  <a:prstClr val="black"/>
                </a:solidFill>
              </a:rPr>
              <a:t>They may not have carried out enough procedures to be included in the analysis.</a:t>
            </a:r>
          </a:p>
          <a:p>
            <a:pPr marL="285750" indent="-285750">
              <a:buFont typeface="Arial" panose="020B0604020202020204" pitchFamily="34" charset="0"/>
              <a:buChar char="•"/>
            </a:pPr>
            <a:r>
              <a:rPr lang="en-GB" sz="1200" dirty="0" smtClean="0">
                <a:solidFill>
                  <a:prstClr val="black"/>
                </a:solidFill>
              </a:rPr>
              <a:t>For clinical outcomes data to be reliable, it must be based on enough procedures. Consultants who have not submitted enough procedures to the audit are not included. </a:t>
            </a:r>
          </a:p>
          <a:p>
            <a:pPr marL="285750" indent="-285750">
              <a:buFont typeface="Arial" panose="020B0604020202020204" pitchFamily="34" charset="0"/>
              <a:buChar char="•"/>
            </a:pPr>
            <a:r>
              <a:rPr lang="en-GB" sz="1200" dirty="0" smtClean="0">
                <a:solidFill>
                  <a:prstClr val="black"/>
                </a:solidFill>
              </a:rPr>
              <a:t>A doctor might have carried out low numbers of procedures as a responsible consultant if they only became a consultant towards the end of the analysis period, or if they stopped practising the procedures listed part way through the analysis period. </a:t>
            </a:r>
          </a:p>
          <a:p>
            <a:pPr marL="285750" indent="-285750">
              <a:buFont typeface="Arial" panose="020B0604020202020204" pitchFamily="34" charset="0"/>
              <a:buChar char="•"/>
            </a:pPr>
            <a:r>
              <a:rPr lang="en-GB" sz="1200" dirty="0" smtClean="0">
                <a:solidFill>
                  <a:prstClr val="black"/>
                </a:solidFill>
              </a:rPr>
              <a:t>They may have retired or stopped carrying out the procedures on which data are published.</a:t>
            </a:r>
          </a:p>
          <a:p>
            <a:pPr marL="285750" indent="-285750">
              <a:buFont typeface="Arial" panose="020B0604020202020204" pitchFamily="34" charset="0"/>
              <a:buChar char="•"/>
            </a:pPr>
            <a:r>
              <a:rPr lang="en-GB" sz="1200" dirty="0" smtClean="0">
                <a:solidFill>
                  <a:prstClr val="black"/>
                </a:solidFill>
              </a:rPr>
              <a:t>They may practise outside England. This initiative applies only to England, although some data for Scotland and Wales have been made available in some specialties.</a:t>
            </a:r>
          </a:p>
          <a:p>
            <a:pPr marL="285750" indent="-285750">
              <a:buFont typeface="Arial" panose="020B0604020202020204" pitchFamily="34" charset="0"/>
              <a:buChar char="•"/>
            </a:pPr>
            <a:r>
              <a:rPr lang="en-GB" sz="1200" dirty="0" smtClean="0">
                <a:solidFill>
                  <a:prstClr val="black"/>
                </a:solidFill>
              </a:rPr>
              <a:t>They may have chosen to opt out of having their data published. Consultants may opt out because they believe that the data submitted about their practice is inaccurate or incomplete, they may not agree with outcomes data being published at consultant level, or they might be concerned about the public’s response to their outcomes data.</a:t>
            </a:r>
          </a:p>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28</a:t>
            </a:fld>
            <a:endParaRPr lang="en-GB"/>
          </a:p>
        </p:txBody>
      </p:sp>
    </p:spTree>
    <p:extLst>
      <p:ext uri="{BB962C8B-B14F-4D97-AF65-F5344CB8AC3E}">
        <p14:creationId xmlns:p14="http://schemas.microsoft.com/office/powerpoint/2010/main" val="321792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 read your Quality Account How many involved in producing accounts?</a:t>
            </a:r>
          </a:p>
          <a:p>
            <a:r>
              <a:rPr lang="en-GB" dirty="0" err="1" smtClean="0"/>
              <a:t>Standrad</a:t>
            </a:r>
            <a:r>
              <a:rPr lang="en-GB" dirty="0" smtClean="0"/>
              <a:t> framework in </a:t>
            </a:r>
            <a:r>
              <a:rPr lang="en-GB" dirty="0" err="1" smtClean="0"/>
              <a:t>termms</a:t>
            </a:r>
            <a:r>
              <a:rPr lang="en-GB" baseline="0" dirty="0" smtClean="0"/>
              <a:t> </a:t>
            </a:r>
            <a:r>
              <a:rPr lang="en-GB" baseline="0" dirty="0" err="1" smtClean="0"/>
              <a:t>ofindicators</a:t>
            </a:r>
            <a:r>
              <a:rPr lang="en-GB" baseline="0" dirty="0" smtClean="0"/>
              <a:t> but no reason data on </a:t>
            </a:r>
            <a:r>
              <a:rPr lang="en-GB" baseline="0" dirty="0" err="1" smtClean="0"/>
              <a:t>realidation</a:t>
            </a:r>
            <a:r>
              <a:rPr lang="en-GB" baseline="0" dirty="0" smtClean="0"/>
              <a:t> could not be included now.</a:t>
            </a:r>
          </a:p>
          <a:p>
            <a:r>
              <a:rPr lang="en-GB" baseline="0" dirty="0" smtClean="0"/>
              <a:t>How many people have considered inclusion</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33</a:t>
            </a:fld>
            <a:endParaRPr lang="en-GB"/>
          </a:p>
        </p:txBody>
      </p:sp>
    </p:spTree>
    <p:extLst>
      <p:ext uri="{BB962C8B-B14F-4D97-AF65-F5344CB8AC3E}">
        <p14:creationId xmlns:p14="http://schemas.microsoft.com/office/powerpoint/2010/main" val="154348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you read your Quality Account How many involved in producing accounts?</a:t>
            </a:r>
          </a:p>
          <a:p>
            <a:r>
              <a:rPr lang="en-GB" dirty="0" err="1" smtClean="0"/>
              <a:t>Standrad</a:t>
            </a:r>
            <a:r>
              <a:rPr lang="en-GB" dirty="0" smtClean="0"/>
              <a:t> framework in </a:t>
            </a:r>
            <a:r>
              <a:rPr lang="en-GB" dirty="0" err="1" smtClean="0"/>
              <a:t>termms</a:t>
            </a:r>
            <a:r>
              <a:rPr lang="en-GB" baseline="0" dirty="0" smtClean="0"/>
              <a:t> </a:t>
            </a:r>
            <a:r>
              <a:rPr lang="en-GB" baseline="0" dirty="0" err="1" smtClean="0"/>
              <a:t>ofindicators</a:t>
            </a:r>
            <a:r>
              <a:rPr lang="en-GB" baseline="0" dirty="0" smtClean="0"/>
              <a:t> but no reason data on </a:t>
            </a:r>
            <a:r>
              <a:rPr lang="en-GB" baseline="0" dirty="0" err="1" smtClean="0"/>
              <a:t>realidation</a:t>
            </a:r>
            <a:r>
              <a:rPr lang="en-GB" baseline="0" dirty="0" smtClean="0"/>
              <a:t> could not be included now.</a:t>
            </a:r>
          </a:p>
          <a:p>
            <a:r>
              <a:rPr lang="en-GB" baseline="0" dirty="0" smtClean="0"/>
              <a:t>How many people have considered inclusion</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34</a:t>
            </a:fld>
            <a:endParaRPr lang="en-GB"/>
          </a:p>
        </p:txBody>
      </p:sp>
    </p:spTree>
    <p:extLst>
      <p:ext uri="{BB962C8B-B14F-4D97-AF65-F5344CB8AC3E}">
        <p14:creationId xmlns:p14="http://schemas.microsoft.com/office/powerpoint/2010/main" val="1543484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smtClean="0">
                <a:latin typeface="Arial" pitchFamily="34" charset="0"/>
                <a:cs typeface="Arial" pitchFamily="34" charset="0"/>
              </a:rPr>
              <a:t>NHS England are undergoing a review to see how an indicator in a Quality Account for Medical Revalidation could be included</a:t>
            </a:r>
          </a:p>
          <a:p>
            <a:pPr marL="285750" indent="-285750">
              <a:buFont typeface="Arial" panose="020B0604020202020204" pitchFamily="34" charset="0"/>
              <a:buChar char="•"/>
            </a:pPr>
            <a:r>
              <a:rPr lang="en-GB" sz="1200" dirty="0" smtClean="0"/>
              <a:t>The indicator will enable the board and commissioners to focus on a key measure of the organisation’s statutory duties.</a:t>
            </a:r>
          </a:p>
          <a:p>
            <a:pPr marL="285750" indent="-285750">
              <a:buFont typeface="Arial" panose="020B0604020202020204" pitchFamily="34" charset="0"/>
              <a:buChar char="•"/>
            </a:pPr>
            <a:r>
              <a:rPr lang="en-GB" sz="1200" dirty="0" smtClean="0"/>
              <a:t>It will give readers confidence that the board was being open and honest about the quality of services being provided across the organisation and committed to driving continuous quality improvement.</a:t>
            </a:r>
          </a:p>
          <a:p>
            <a:pPr marL="285750" indent="-285750">
              <a:buFont typeface="Arial" panose="020B0604020202020204" pitchFamily="34" charset="0"/>
              <a:buChar char="•"/>
            </a:pPr>
            <a:r>
              <a:rPr lang="en-GB" sz="1200" dirty="0" smtClean="0"/>
              <a:t>It may be less meaningful to individual patients because the link between appraisal and the quality of services is not immediately obvious to the man in the street.</a:t>
            </a:r>
          </a:p>
          <a:p>
            <a:pPr marL="285750" indent="-285750">
              <a:buFont typeface="Arial" panose="020B0604020202020204" pitchFamily="34" charset="0"/>
              <a:buChar char="•"/>
            </a:pPr>
            <a:r>
              <a:rPr lang="en-GB" sz="1200" dirty="0" smtClean="0"/>
              <a:t>Our work with patient representatives suggests that organisations that represent patients such as </a:t>
            </a:r>
            <a:r>
              <a:rPr lang="en-GB" sz="1200" dirty="0" err="1" smtClean="0"/>
              <a:t>AvMA</a:t>
            </a:r>
            <a:r>
              <a:rPr lang="en-GB" sz="1200" dirty="0" smtClean="0"/>
              <a:t> (Action against medical accidents) and </a:t>
            </a:r>
            <a:r>
              <a:rPr lang="en-GB" sz="1200" dirty="0" err="1" smtClean="0"/>
              <a:t>Healthwatch</a:t>
            </a:r>
            <a:r>
              <a:rPr lang="en-GB" sz="1200" dirty="0" smtClean="0"/>
              <a:t> will understand the importance of this indicator.</a:t>
            </a:r>
          </a:p>
          <a:p>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35</a:t>
            </a:fld>
            <a:endParaRPr lang="en-GB"/>
          </a:p>
        </p:txBody>
      </p:sp>
    </p:spTree>
    <p:extLst>
      <p:ext uri="{BB962C8B-B14F-4D97-AF65-F5344CB8AC3E}">
        <p14:creationId xmlns:p14="http://schemas.microsoft.com/office/powerpoint/2010/main" val="324474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taken from one prepared for Simon Stephens introduction</a:t>
            </a:r>
          </a:p>
          <a:p>
            <a:r>
              <a:rPr lang="en-GB" dirty="0" smtClean="0"/>
              <a:t>Headings are from High</a:t>
            </a:r>
            <a:r>
              <a:rPr lang="en-GB" baseline="0" dirty="0" smtClean="0"/>
              <a:t> Quality Care for All</a:t>
            </a:r>
            <a:endParaRPr lang="en-GB" dirty="0" smtClean="0"/>
          </a:p>
          <a:p>
            <a:r>
              <a:rPr lang="en-GB" dirty="0" smtClean="0"/>
              <a:t>Demonstrates</a:t>
            </a:r>
            <a:r>
              <a:rPr lang="en-GB" baseline="0" dirty="0" smtClean="0"/>
              <a:t> the large number of tools that are available to NHS England to support quality improvement</a:t>
            </a:r>
          </a:p>
          <a:p>
            <a:r>
              <a:rPr lang="en-GB" baseline="0" dirty="0" smtClean="0"/>
              <a:t>Highlighted the areas relevant for this session</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3</a:t>
            </a:fld>
            <a:endParaRPr lang="en-GB"/>
          </a:p>
        </p:txBody>
      </p:sp>
    </p:spTree>
    <p:extLst>
      <p:ext uri="{BB962C8B-B14F-4D97-AF65-F5344CB8AC3E}">
        <p14:creationId xmlns:p14="http://schemas.microsoft.com/office/powerpoint/2010/main" val="327474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responsible officer it is your job.  A</a:t>
            </a:r>
            <a:r>
              <a:rPr lang="en-GB" baseline="0" dirty="0" smtClean="0"/>
              <a:t> phrase you will be familiar with from the RO Training (next slide) “It’s the law”</a:t>
            </a:r>
            <a:r>
              <a:rPr lang="en-GB" dirty="0" smtClean="0"/>
              <a:t>  </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4</a:t>
            </a:fld>
            <a:endParaRPr lang="en-GB"/>
          </a:p>
        </p:txBody>
      </p:sp>
    </p:spTree>
    <p:extLst>
      <p:ext uri="{BB962C8B-B14F-4D97-AF65-F5344CB8AC3E}">
        <p14:creationId xmlns:p14="http://schemas.microsoft.com/office/powerpoint/2010/main" val="32654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Reg</a:t>
            </a:r>
            <a:r>
              <a:rPr lang="en-GB" dirty="0" smtClean="0"/>
              <a:t> 14 requires org to provide resources to enable you to carry out your duties</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5</a:t>
            </a:fld>
            <a:endParaRPr lang="en-GB"/>
          </a:p>
        </p:txBody>
      </p:sp>
    </p:spTree>
    <p:extLst>
      <p:ext uri="{BB962C8B-B14F-4D97-AF65-F5344CB8AC3E}">
        <p14:creationId xmlns:p14="http://schemas.microsoft.com/office/powerpoint/2010/main" val="2731609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Provision</a:t>
            </a:r>
            <a:r>
              <a:rPr lang="en-GB" baseline="0" dirty="0" smtClean="0"/>
              <a:t> of services requires licensed doctors (in most cases)</a:t>
            </a:r>
          </a:p>
          <a:p>
            <a:r>
              <a:rPr lang="en-GB" baseline="0" dirty="0" smtClean="0"/>
              <a:t>System regulators (CQC, Monitor and TDA) are all taking increased interest in how legal duties are being met and how appraisal is an indicator of quality of care.</a:t>
            </a:r>
          </a:p>
          <a:p>
            <a:r>
              <a:rPr lang="en-GB" baseline="0" dirty="0" smtClean="0"/>
              <a:t>Statements on revalidation and appraisal rates should be an important indicator as to the quality of the care delivered</a:t>
            </a:r>
          </a:p>
          <a:p>
            <a:r>
              <a:rPr lang="en-GB" baseline="0" dirty="0" smtClean="0"/>
              <a:t>Finally Commissioners want high quality services for patients </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7</a:t>
            </a:fld>
            <a:endParaRPr lang="en-GB"/>
          </a:p>
        </p:txBody>
      </p:sp>
    </p:spTree>
    <p:extLst>
      <p:ext uri="{BB962C8B-B14F-4D97-AF65-F5344CB8AC3E}">
        <p14:creationId xmlns:p14="http://schemas.microsoft.com/office/powerpoint/2010/main" val="134359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key criteria:</a:t>
            </a:r>
          </a:p>
          <a:p>
            <a:pPr lvl="1"/>
            <a:r>
              <a:rPr lang="en-GB" dirty="0" smtClean="0"/>
              <a:t>Participation</a:t>
            </a:r>
          </a:p>
          <a:p>
            <a:pPr lvl="1"/>
            <a:r>
              <a:rPr lang="en-GB" dirty="0" smtClean="0"/>
              <a:t>Reflection</a:t>
            </a:r>
          </a:p>
          <a:p>
            <a:pPr lvl="1"/>
            <a:r>
              <a:rPr lang="en-GB" dirty="0" smtClean="0"/>
              <a:t>Taking action</a:t>
            </a:r>
          </a:p>
          <a:p>
            <a:pPr lvl="1"/>
            <a:r>
              <a:rPr lang="en-GB" dirty="0" smtClean="0"/>
              <a:t>Closing the loop</a:t>
            </a:r>
          </a:p>
          <a:p>
            <a:endParaRPr lang="en-GB" dirty="0"/>
          </a:p>
        </p:txBody>
      </p:sp>
      <p:sp>
        <p:nvSpPr>
          <p:cNvPr id="4" name="Slide Number Placeholder 3"/>
          <p:cNvSpPr>
            <a:spLocks noGrp="1"/>
          </p:cNvSpPr>
          <p:nvPr>
            <p:ph type="sldNum" sz="quarter" idx="10"/>
          </p:nvPr>
        </p:nvSpPr>
        <p:spPr/>
        <p:txBody>
          <a:bodyPr/>
          <a:lstStyle/>
          <a:p>
            <a:pPr>
              <a:defRPr/>
            </a:pPr>
            <a:fld id="{22729FE2-AA51-44EB-BAC3-D9FAD7061CA6}"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847275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Bruce</a:t>
            </a:r>
            <a:r>
              <a:rPr lang="en-GB" baseline="0" dirty="0" smtClean="0"/>
              <a:t> Keogh  need to be able to describe what you do and how well you do it.  Cardiac surgeons publishing for last ten years </a:t>
            </a:r>
          </a:p>
          <a:p>
            <a:r>
              <a:rPr lang="en-GB" baseline="0" dirty="0" smtClean="0"/>
              <a:t>How many have looked at their own data. What experience have you had?  Have you had outliers </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24</a:t>
            </a:fld>
            <a:endParaRPr lang="en-GB"/>
          </a:p>
        </p:txBody>
      </p:sp>
    </p:spTree>
    <p:extLst>
      <p:ext uri="{BB962C8B-B14F-4D97-AF65-F5344CB8AC3E}">
        <p14:creationId xmlns:p14="http://schemas.microsoft.com/office/powerpoint/2010/main" val="258805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Bruce</a:t>
            </a:r>
            <a:r>
              <a:rPr lang="en-GB" baseline="0" dirty="0" smtClean="0"/>
              <a:t> Keogh  need to be able to describe what you do and how well you do it.  Cardiac surgeons publishing for last ten years </a:t>
            </a:r>
          </a:p>
          <a:p>
            <a:r>
              <a:rPr lang="en-GB" baseline="0" dirty="0" smtClean="0"/>
              <a:t>How many have looked at their own data. What experience have you had?  Have you had outliers </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25</a:t>
            </a:fld>
            <a:endParaRPr lang="en-GB"/>
          </a:p>
        </p:txBody>
      </p:sp>
    </p:spTree>
    <p:extLst>
      <p:ext uri="{BB962C8B-B14F-4D97-AF65-F5344CB8AC3E}">
        <p14:creationId xmlns:p14="http://schemas.microsoft.com/office/powerpoint/2010/main" val="2588059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 different examples of data from different Colleges/Societies</a:t>
            </a:r>
          </a:p>
          <a:p>
            <a:r>
              <a:rPr lang="en-GB" dirty="0" smtClean="0"/>
              <a:t>Aim to get </a:t>
            </a:r>
            <a:r>
              <a:rPr lang="en-GB" dirty="0" err="1" smtClean="0"/>
              <a:t>consistant</a:t>
            </a:r>
            <a:r>
              <a:rPr lang="en-GB" dirty="0" smtClean="0"/>
              <a:t> format </a:t>
            </a:r>
          </a:p>
          <a:p>
            <a:r>
              <a:rPr lang="en-GB" dirty="0" smtClean="0"/>
              <a:t>Make more accessible</a:t>
            </a:r>
          </a:p>
          <a:p>
            <a:r>
              <a:rPr lang="en-GB" dirty="0" smtClean="0"/>
              <a:t>More patient friendly in terms of narrative</a:t>
            </a:r>
            <a:endParaRPr lang="en-GB" dirty="0"/>
          </a:p>
        </p:txBody>
      </p:sp>
      <p:sp>
        <p:nvSpPr>
          <p:cNvPr id="4" name="Slide Number Placeholder 3"/>
          <p:cNvSpPr>
            <a:spLocks noGrp="1"/>
          </p:cNvSpPr>
          <p:nvPr>
            <p:ph type="sldNum" sz="quarter" idx="10"/>
          </p:nvPr>
        </p:nvSpPr>
        <p:spPr/>
        <p:txBody>
          <a:bodyPr/>
          <a:lstStyle/>
          <a:p>
            <a:fld id="{373B49BE-1BCC-4EBA-A172-DFC96FF8EAFE}" type="slidenum">
              <a:rPr lang="en-GB" smtClean="0"/>
              <a:pPr/>
              <a:t>27</a:t>
            </a:fld>
            <a:endParaRPr lang="en-GB"/>
          </a:p>
        </p:txBody>
      </p:sp>
    </p:spTree>
    <p:extLst>
      <p:ext uri="{BB962C8B-B14F-4D97-AF65-F5344CB8AC3E}">
        <p14:creationId xmlns:p14="http://schemas.microsoft.com/office/powerpoint/2010/main" val="3489189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895615" y="6678000"/>
            <a:ext cx="900000" cy="180000"/>
          </a:xfrm>
        </p:spPr>
        <p:txBody>
          <a:bodyPr/>
          <a:lstStyle/>
          <a:p>
            <a:fld id="{84EB3234-E2F3-4CF8-A687-44790DC09530}" type="datetime1">
              <a:rPr lang="en-GB" noProof="0" smtClean="0"/>
              <a:t>02/06/2014</a:t>
            </a:fld>
            <a:endParaRPr lang="en-GB" noProof="0"/>
          </a:p>
        </p:txBody>
      </p:sp>
      <p:sp>
        <p:nvSpPr>
          <p:cNvPr id="5"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noProof="0" smtClean="0"/>
              <a:t>Responsible Officers 4 June 2014 V1</a:t>
            </a:r>
            <a:endParaRPr lang="en-GB" noProof="0"/>
          </a:p>
        </p:txBody>
      </p:sp>
      <p:sp>
        <p:nvSpPr>
          <p:cNvPr id="6"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noProof="0" smtClean="0"/>
              <a:pPr/>
              <a:t>‹#›</a:t>
            </a:fld>
            <a:endParaRPr lang="en-GB" noProof="0"/>
          </a:p>
        </p:txBody>
      </p:sp>
      <p:sp>
        <p:nvSpPr>
          <p:cNvPr id="2" name="Title 1"/>
          <p:cNvSpPr>
            <a:spLocks noGrp="1"/>
          </p:cNvSpPr>
          <p:nvPr>
            <p:ph type="ctrTitle"/>
          </p:nvPr>
        </p:nvSpPr>
        <p:spPr>
          <a:xfrm>
            <a:off x="358775" y="1494000"/>
            <a:ext cx="5580000" cy="1587600"/>
          </a:xfrm>
        </p:spPr>
        <p:txBody>
          <a:bodyPr lIns="108000" tIns="72000"/>
          <a:lstStyle>
            <a:lvl1pPr>
              <a:lnSpc>
                <a:spcPts val="4800"/>
              </a:lnSpc>
              <a:defRPr sz="4000"/>
            </a:lvl1pPr>
          </a:lstStyle>
          <a:p>
            <a:r>
              <a:rPr lang="en-US" noProof="0" smtClean="0"/>
              <a:t>Click to edit Master title style</a:t>
            </a:r>
            <a:endParaRPr lang="en-GB" noProof="0"/>
          </a:p>
        </p:txBody>
      </p:sp>
      <p:sp>
        <p:nvSpPr>
          <p:cNvPr id="3" name="Subtitle 2"/>
          <p:cNvSpPr>
            <a:spLocks noGrp="1"/>
          </p:cNvSpPr>
          <p:nvPr>
            <p:ph type="subTitle" idx="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7" name="Rectangle 6"/>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n>
                <a:noFill/>
              </a:ln>
            </a:endParaRPr>
          </a:p>
        </p:txBody>
      </p:sp>
      <p:sp>
        <p:nvSpPr>
          <p:cNvPr id="8" name="Rectangle 7"/>
          <p:cNvSpPr/>
          <p:nvPr userDrawn="1"/>
        </p:nvSpPr>
        <p:spPr>
          <a:xfrm>
            <a:off x="6048375" y="3198049"/>
            <a:ext cx="1314000" cy="15894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n>
                <a:noFill/>
              </a:ln>
            </a:endParaRPr>
          </a:p>
        </p:txBody>
      </p:sp>
      <p:sp>
        <p:nvSpPr>
          <p:cNvPr id="10" name="Rectangle 9"/>
          <p:cNvSpPr/>
          <p:nvPr userDrawn="1"/>
        </p:nvSpPr>
        <p:spPr>
          <a:xfrm>
            <a:off x="3203575" y="4902100"/>
            <a:ext cx="1314000" cy="158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n>
                <a:noFill/>
              </a:ln>
            </a:endParaRPr>
          </a:p>
        </p:txBody>
      </p:sp>
      <p:pic>
        <p:nvPicPr>
          <p:cNvPr id="1027"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03576" y="3199891"/>
            <a:ext cx="2735200" cy="1587600"/>
          </a:xfrm>
          <a:prstGeom prst="rect">
            <a:avLst/>
          </a:prstGeom>
          <a:noFill/>
          <a:ln w="9525">
            <a:noFill/>
            <a:miter lim="800000"/>
            <a:headEnd/>
            <a:tailEnd/>
          </a:ln>
        </p:spPr>
      </p:pic>
      <p:pic>
        <p:nvPicPr>
          <p:cNvPr id="1028" name="Picture 4"/>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048375" y="4902100"/>
            <a:ext cx="1314000" cy="1587600"/>
          </a:xfrm>
          <a:prstGeom prst="rect">
            <a:avLst/>
          </a:prstGeom>
          <a:noFill/>
          <a:ln w="9525">
            <a:noFill/>
            <a:miter lim="800000"/>
            <a:headEnd/>
            <a:tailEnd/>
          </a:ln>
        </p:spPr>
      </p:pic>
      <p:pic>
        <p:nvPicPr>
          <p:cNvPr id="16" name="Picture 15" descr="NHS_Constitution_RGB.gi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15919" y="5427700"/>
            <a:ext cx="1106952" cy="1062000"/>
          </a:xfrm>
          <a:prstGeom prst="rect">
            <a:avLst/>
          </a:prstGeom>
        </p:spPr>
      </p:pic>
      <p:pic>
        <p:nvPicPr>
          <p:cNvPr id="1029" name="Picture 5"/>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470775" y="3201732"/>
            <a:ext cx="1314000" cy="1585759"/>
          </a:xfrm>
          <a:prstGeom prst="rect">
            <a:avLst/>
          </a:prstGeom>
          <a:noFill/>
          <a:ln w="9525">
            <a:noFill/>
            <a:miter lim="800000"/>
            <a:headEnd/>
            <a:tailEnd/>
          </a:ln>
        </p:spPr>
      </p:pic>
      <p:sp>
        <p:nvSpPr>
          <p:cNvPr id="18" name="Rectangle 17"/>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0"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 date</a:t>
            </a:r>
            <a:endParaRPr lang="en-GB" noProof="0" dirty="0"/>
          </a:p>
        </p:txBody>
      </p:sp>
      <p:pic>
        <p:nvPicPr>
          <p:cNvPr id="1026" name="Picture 2" descr="J:\NHS CB\Communication\Branding\Templates\Template photos\3 elderly ladies.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358775" y="3198049"/>
            <a:ext cx="1310682" cy="15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BC206EA0-23C7-48D6-AD68-7B73D270BA54}"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54085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13A6C35B-5F6B-4F8A-95A5-01BB97577DEE}"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0194638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418633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2E26C8C5-BD57-40D7-8728-9C0107FF8706}"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6975371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AD4D2E26-33BC-4596-9516-2A70E897F1E7}"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9081747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8075748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1D50CE88-C3E8-4C47-8598-8E83DB0F899D}"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5813030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61CE6680-6F0C-49F7-8E94-330A7AAF715B}"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0903905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5976379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4BA84995-6B82-4FEB-AE0C-7757B2A1F38B}"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918732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47237" y="4902100"/>
            <a:ext cx="1314000" cy="1585759"/>
          </a:xfrm>
          <a:prstGeom prst="rect">
            <a:avLst/>
          </a:prstGeom>
          <a:noFill/>
          <a:ln w="9525">
            <a:noFill/>
            <a:miter lim="800000"/>
            <a:headEnd/>
            <a:tailEnd/>
          </a:ln>
        </p:spPr>
      </p:pic>
      <p:sp>
        <p:nvSpPr>
          <p:cNvPr id="7" name="Date Placeholder 3"/>
          <p:cNvSpPr>
            <a:spLocks noGrp="1"/>
          </p:cNvSpPr>
          <p:nvPr>
            <p:ph type="dt" sz="half" idx="10"/>
          </p:nvPr>
        </p:nvSpPr>
        <p:spPr>
          <a:xfrm>
            <a:off x="7895615" y="6678000"/>
            <a:ext cx="900000" cy="180000"/>
          </a:xfrm>
        </p:spPr>
        <p:txBody>
          <a:bodyPr/>
          <a:lstStyle/>
          <a:p>
            <a:fld id="{611D5789-879F-432C-8342-7EB14D9AA0CE}" type="datetime1">
              <a:rPr lang="en-GB" noProof="0" smtClean="0"/>
              <a:t>02/06/2014</a:t>
            </a:fld>
            <a:endParaRPr lang="en-GB" noProof="0"/>
          </a:p>
        </p:txBody>
      </p:sp>
      <p:sp>
        <p:nvSpPr>
          <p:cNvPr id="8" name="Footer Placeholder 4"/>
          <p:cNvSpPr>
            <a:spLocks noGrp="1"/>
          </p:cNvSpPr>
          <p:nvPr>
            <p:ph type="ftr" sz="quarter" idx="11"/>
          </p:nvPr>
        </p:nvSpPr>
        <p:spPr>
          <a:xfrm>
            <a:off x="655199" y="6678000"/>
            <a:ext cx="7240415" cy="180000"/>
          </a:xfrm>
        </p:spPr>
        <p:txBody>
          <a:bodyPr/>
          <a:lstStyle>
            <a:lvl1pPr>
              <a:defRPr>
                <a:solidFill>
                  <a:schemeClr val="bg1"/>
                </a:solidFill>
              </a:defRPr>
            </a:lvl1pPr>
          </a:lstStyle>
          <a:p>
            <a:r>
              <a:rPr lang="en-GB" noProof="0" smtClean="0"/>
              <a:t>Responsible Officers 4 June 2014 V1</a:t>
            </a:r>
            <a:endParaRPr lang="en-GB" noProof="0"/>
          </a:p>
        </p:txBody>
      </p:sp>
      <p:sp>
        <p:nvSpPr>
          <p:cNvPr id="9" name="Slide Number Placeholder 5"/>
          <p:cNvSpPr>
            <a:spLocks noGrp="1"/>
          </p:cNvSpPr>
          <p:nvPr>
            <p:ph type="sldNum" sz="quarter" idx="12"/>
          </p:nvPr>
        </p:nvSpPr>
        <p:spPr>
          <a:xfrm>
            <a:off x="237600" y="6678000"/>
            <a:ext cx="301175" cy="180000"/>
          </a:xfrm>
        </p:spPr>
        <p:txBody>
          <a:bodyPr/>
          <a:lstStyle>
            <a:lvl1pPr>
              <a:defRPr>
                <a:solidFill>
                  <a:schemeClr val="bg1"/>
                </a:solidFill>
              </a:defRPr>
            </a:lvl1pPr>
          </a:lstStyle>
          <a:p>
            <a:fld id="{23134A5E-8B9A-4F1B-8A1C-D54727A06F98}" type="slidenum">
              <a:rPr lang="en-GB" noProof="0" smtClean="0"/>
              <a:pPr/>
              <a:t>‹#›</a:t>
            </a:fld>
            <a:endParaRPr lang="en-GB" noProof="0"/>
          </a:p>
        </p:txBody>
      </p:sp>
      <p:sp>
        <p:nvSpPr>
          <p:cNvPr id="10" name="Title 1"/>
          <p:cNvSpPr>
            <a:spLocks noGrp="1"/>
          </p:cNvSpPr>
          <p:nvPr>
            <p:ph type="ctrTitle" hasCustomPrompt="1"/>
          </p:nvPr>
        </p:nvSpPr>
        <p:spPr>
          <a:xfrm>
            <a:off x="358774" y="1493999"/>
            <a:ext cx="7002463" cy="3293491"/>
          </a:xfrm>
        </p:spPr>
        <p:txBody>
          <a:bodyPr lIns="108000" tIns="72000"/>
          <a:lstStyle>
            <a:lvl1pPr>
              <a:lnSpc>
                <a:spcPts val="4800"/>
              </a:lnSpc>
              <a:defRPr sz="4000"/>
            </a:lvl1pPr>
          </a:lstStyle>
          <a:p>
            <a:r>
              <a:rPr lang="en-GB" noProof="0" dirty="0" smtClean="0"/>
              <a:t>Click to edit Section title</a:t>
            </a:r>
            <a:endParaRPr lang="en-GB" noProof="0" dirty="0"/>
          </a:p>
        </p:txBody>
      </p:sp>
      <p:sp>
        <p:nvSpPr>
          <p:cNvPr id="11" name="Subtitle 2"/>
          <p:cNvSpPr>
            <a:spLocks noGrp="1"/>
          </p:cNvSpPr>
          <p:nvPr>
            <p:ph type="subTitle" idx="1" hasCustomPrompt="1"/>
          </p:nvPr>
        </p:nvSpPr>
        <p:spPr>
          <a:xfrm>
            <a:off x="358775" y="2160000"/>
            <a:ext cx="5580000" cy="921600"/>
          </a:xfrm>
          <a:noFill/>
        </p:spPr>
        <p:txBody>
          <a:bodyPr lIns="108000"/>
          <a:lstStyle>
            <a:lvl1pPr marL="0" indent="0" algn="l">
              <a:lnSpc>
                <a:spcPts val="3000"/>
              </a:lnSpc>
              <a:spcBef>
                <a:spcPts val="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2" name="Rectangle 11"/>
          <p:cNvSpPr/>
          <p:nvPr userDrawn="1"/>
        </p:nvSpPr>
        <p:spPr>
          <a:xfrm>
            <a:off x="7470775" y="1494000"/>
            <a:ext cx="13140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n>
                <a:noFill/>
              </a:ln>
            </a:endParaRPr>
          </a:p>
        </p:txBody>
      </p:sp>
      <p:sp>
        <p:nvSpPr>
          <p:cNvPr id="20" name="Rectangle 19"/>
          <p:cNvSpPr/>
          <p:nvPr userDrawn="1"/>
        </p:nvSpPr>
        <p:spPr>
          <a:xfrm>
            <a:off x="358775" y="4902100"/>
            <a:ext cx="2736400"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Text Placeholder 19"/>
          <p:cNvSpPr>
            <a:spLocks noGrp="1"/>
          </p:cNvSpPr>
          <p:nvPr>
            <p:ph type="body" sz="quarter" idx="13" hasCustomPrompt="1"/>
          </p:nvPr>
        </p:nvSpPr>
        <p:spPr>
          <a:xfrm>
            <a:off x="358775" y="6019201"/>
            <a:ext cx="2736850"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3074"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481615" y="3205038"/>
            <a:ext cx="1314000" cy="1582452"/>
          </a:xfrm>
          <a:prstGeom prst="rect">
            <a:avLst/>
          </a:prstGeom>
          <a:noFill/>
          <a:ln w="9525">
            <a:noFill/>
            <a:miter lim="800000"/>
            <a:headEnd/>
            <a:tailEnd/>
          </a:ln>
        </p:spPr>
      </p:pic>
      <p:pic>
        <p:nvPicPr>
          <p:cNvPr id="13" name="Picture 3" descr="J:\NHS CB\Communication\Branding\Templates\Template photos\Smiling baby.JPG"/>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3206347" y="4902100"/>
            <a:ext cx="1314000" cy="16094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DBEDB6F0-7FAC-4C96-AD5C-B5ACE9694520}"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413907862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9898794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521F9188-1710-4E26-8A48-EC88FB60F72D}"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8527171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B211AEB3-A1FB-4485-A9F9-29F34C0CC65A}"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8528913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79243532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238A4554-BCF4-45F6-A935-A27149B2871D}"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9853388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0365A9E1-AB1B-4D38-AC40-FEEEDAAFF3CE}"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80916216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0580964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23D5D0AA-C9C9-4110-B599-2F26450B1F4D}"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5655189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7B417D9E-6518-429D-9290-31D23F0050ED}"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9150988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892A1786-AB1A-4445-843A-C6D0DDB61B8F}" type="datetime1">
              <a:rPr lang="en-GB" noProof="0" smtClean="0"/>
              <a:t>02/06/2014</a:t>
            </a:fld>
            <a:endParaRPr lang="en-GB" noProof="0"/>
          </a:p>
        </p:txBody>
      </p:sp>
      <p:sp>
        <p:nvSpPr>
          <p:cNvPr id="5" name="Footer Placeholder 4"/>
          <p:cNvSpPr>
            <a:spLocks noGrp="1"/>
          </p:cNvSpPr>
          <p:nvPr>
            <p:ph type="ftr" sz="quarter" idx="11"/>
          </p:nvPr>
        </p:nvSpPr>
        <p:spPr/>
        <p:txBody>
          <a:bodyPr/>
          <a:lstStyle/>
          <a:p>
            <a:r>
              <a:rPr lang="en-GB" noProof="0" smtClean="0"/>
              <a:t>Responsible Officers 4 June 2014 V1</a:t>
            </a:r>
            <a:endParaRPr lang="en-GB" noProof="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34015644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8842E58F-710A-4860-BF92-882BA5F8640C}"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65157200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6AA864D5-BEC8-4F17-8657-A37BA1F04539}"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422802142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05384232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F0DE14E8-09BB-432F-9578-489E3C7C3F25}"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425840500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ABCF0E23-2486-4E78-86FA-EB5E53A7F7F5}"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4287137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2302974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EF494A11-C4A9-4499-BEEF-7E3E9C7B6C8E}"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6058340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275F2ECF-CB03-492C-805B-415160AD053F}"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13150898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9803970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a:xfrm>
            <a:off x="358775" y="2052001"/>
            <a:ext cx="7002463" cy="20879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F873ED38-1D14-4109-BFEE-AB59D17F03B2}" type="datetime1">
              <a:rPr lang="en-GB" noProof="0" smtClean="0"/>
              <a:t>02/06/2014</a:t>
            </a:fld>
            <a:endParaRPr lang="en-GB" noProof="0"/>
          </a:p>
        </p:txBody>
      </p:sp>
      <p:sp>
        <p:nvSpPr>
          <p:cNvPr id="5" name="Footer Placeholder 4"/>
          <p:cNvSpPr>
            <a:spLocks noGrp="1"/>
          </p:cNvSpPr>
          <p:nvPr>
            <p:ph type="ftr" sz="quarter" idx="11"/>
          </p:nvPr>
        </p:nvSpPr>
        <p:spPr/>
        <p:txBody>
          <a:bodyPr/>
          <a:lstStyle/>
          <a:p>
            <a:r>
              <a:rPr lang="en-GB" noProof="0" smtClean="0"/>
              <a:t>Responsible Officers 4 June 2014 V1</a:t>
            </a:r>
            <a:endParaRPr lang="en-GB" noProof="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a:p>
        </p:txBody>
      </p:sp>
      <p:sp>
        <p:nvSpPr>
          <p:cNvPr id="7" name="Picture Placeholder 21"/>
          <p:cNvSpPr>
            <a:spLocks noGrp="1"/>
          </p:cNvSpPr>
          <p:nvPr>
            <p:ph type="pic" sz="quarter" idx="14"/>
          </p:nvPr>
        </p:nvSpPr>
        <p:spPr>
          <a:xfrm>
            <a:off x="358775" y="4320000"/>
            <a:ext cx="1314450" cy="1587500"/>
          </a:xfrm>
        </p:spPr>
        <p:txBody>
          <a:bodyPr/>
          <a:lstStyle>
            <a:lvl1pPr>
              <a:buFontTx/>
              <a:buNone/>
              <a:defRPr/>
            </a:lvl1pPr>
          </a:lstStyle>
          <a:p>
            <a:r>
              <a:rPr lang="en-US" smtClean="0"/>
              <a:t>Click icon to add picture</a:t>
            </a:r>
            <a:endParaRPr lang="en-GB"/>
          </a:p>
        </p:txBody>
      </p:sp>
      <p:sp>
        <p:nvSpPr>
          <p:cNvPr id="8" name="Picture Placeholder 21"/>
          <p:cNvSpPr>
            <a:spLocks noGrp="1"/>
          </p:cNvSpPr>
          <p:nvPr>
            <p:ph type="pic" sz="quarter" idx="15"/>
          </p:nvPr>
        </p:nvSpPr>
        <p:spPr>
          <a:xfrm>
            <a:off x="1780725" y="4320000"/>
            <a:ext cx="2736850" cy="1587500"/>
          </a:xfrm>
        </p:spPr>
        <p:txBody>
          <a:bodyPr/>
          <a:lstStyle>
            <a:lvl1pPr>
              <a:buFontTx/>
              <a:buNone/>
              <a:defRPr/>
            </a:lvl1pPr>
          </a:lstStyle>
          <a:p>
            <a:r>
              <a:rPr lang="en-US" smtClean="0"/>
              <a:t>Click icon to add picture</a:t>
            </a:r>
            <a:endParaRPr lang="en-GB"/>
          </a:p>
        </p:txBody>
      </p:sp>
      <p:sp>
        <p:nvSpPr>
          <p:cNvPr id="9" name="Picture Placeholder 21"/>
          <p:cNvSpPr>
            <a:spLocks noGrp="1"/>
          </p:cNvSpPr>
          <p:nvPr>
            <p:ph type="pic" sz="quarter" idx="16"/>
          </p:nvPr>
        </p:nvSpPr>
        <p:spPr>
          <a:xfrm>
            <a:off x="4624326" y="4320000"/>
            <a:ext cx="1314450" cy="1587500"/>
          </a:xfrm>
        </p:spPr>
        <p:txBody>
          <a:bodyPr/>
          <a:lstStyle>
            <a:lvl1pPr>
              <a:buFontTx/>
              <a:buNone/>
              <a:defRPr/>
            </a:lvl1pPr>
          </a:lstStyle>
          <a:p>
            <a:r>
              <a:rPr lang="en-US" smtClean="0"/>
              <a:t>Click icon to add picture</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C3A543CE-C9A9-4A14-8790-FBF630007D8E}"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69167155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2919C4A5-2277-4AEC-8846-26A5AF31BB98}"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00904872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303275381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5D0C1B23-F8A4-4B79-B51B-B45B5728F956}"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612277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D969A68F-CB81-4483-8616-2AA142E3EF9C}"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3076317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08763433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433"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600200"/>
            <a:ext cx="8229600" cy="4323103"/>
          </a:xfrm>
          <a:prstGeom prst="rect">
            <a:avLst/>
          </a:prstGeom>
        </p:spPr>
        <p:txBody>
          <a:bodyPr/>
          <a:lstStyle>
            <a:lvl1pPr>
              <a:lnSpc>
                <a:spcPct val="90000"/>
              </a:lnSpc>
              <a:buClr>
                <a:srgbClr val="CCA11B"/>
              </a:buClr>
              <a:defRPr sz="2800">
                <a:solidFill>
                  <a:srgbClr val="050032"/>
                </a:solidFill>
              </a:defRPr>
            </a:lvl1pPr>
            <a:lvl2pPr>
              <a:buClr>
                <a:srgbClr val="CCA11B"/>
              </a:buClr>
              <a:defRPr sz="2600">
                <a:solidFill>
                  <a:srgbClr val="050032"/>
                </a:solidFill>
              </a:defRPr>
            </a:lvl2pPr>
            <a:lvl3pPr>
              <a:buClr>
                <a:srgbClr val="CCA11B"/>
              </a:buClr>
              <a:defRPr sz="2200">
                <a:solidFill>
                  <a:srgbClr val="050032"/>
                </a:solidFill>
              </a:defRPr>
            </a:lvl3pPr>
            <a:lvl4pPr>
              <a:buClr>
                <a:srgbClr val="CCA11B"/>
              </a:buClr>
              <a:defRPr sz="1800">
                <a:solidFill>
                  <a:srgbClr val="050032"/>
                </a:solidFill>
              </a:defRPr>
            </a:lvl4pPr>
            <a:lvl5pPr>
              <a:buClr>
                <a:srgbClr val="CCA11B"/>
              </a:buClr>
              <a:defRPr sz="1600">
                <a:solidFill>
                  <a:srgbClr val="05003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C6849E8B-9027-4679-B92C-142ECCBD17D7}"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159910392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7707" y="274638"/>
            <a:ext cx="8229600" cy="1143000"/>
          </a:xfrm>
          <a:prstGeom prst="rect">
            <a:avLst/>
          </a:prstGeom>
        </p:spPr>
        <p:txBody>
          <a:bodyPr/>
          <a:lstStyle>
            <a:lvl1pPr algn="r">
              <a:defRPr sz="3200" b="1">
                <a:solidFill>
                  <a:srgbClr val="050032"/>
                </a:solidFill>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199" y="1600200"/>
            <a:ext cx="3135001" cy="4525963"/>
          </a:xfrm>
          <a:prstGeom prst="rect">
            <a:avLst/>
          </a:prstGeom>
        </p:spPr>
        <p:txBody>
          <a:bodyPr/>
          <a:lstStyle>
            <a:lvl1pPr>
              <a:buClr>
                <a:srgbClr val="CCA11B"/>
              </a:buClr>
              <a:defRPr sz="2200">
                <a:solidFill>
                  <a:srgbClr val="050032"/>
                </a:solidFill>
              </a:defRPr>
            </a:lvl1pPr>
            <a:lvl2pPr>
              <a:buClr>
                <a:srgbClr val="CCA11B"/>
              </a:buClr>
              <a:defRPr sz="1800">
                <a:solidFill>
                  <a:srgbClr val="05003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p:txBody>
      </p:sp>
      <p:sp>
        <p:nvSpPr>
          <p:cNvPr id="4" name="Content Placeholder 3"/>
          <p:cNvSpPr>
            <a:spLocks noGrp="1"/>
          </p:cNvSpPr>
          <p:nvPr>
            <p:ph sz="half" idx="2" hasCustomPrompt="1"/>
          </p:nvPr>
        </p:nvSpPr>
        <p:spPr>
          <a:xfrm>
            <a:off x="3838632" y="1600200"/>
            <a:ext cx="4848168" cy="4525963"/>
          </a:xfrm>
          <a:prstGeom prst="rect">
            <a:avLst/>
          </a:prstGeom>
        </p:spPr>
        <p:txBody>
          <a:bodyPr/>
          <a:lstStyle>
            <a:lvl1pPr marL="0" indent="0">
              <a:buNone/>
              <a:defRPr sz="2800">
                <a:solidFill>
                  <a:srgbClr val="050032"/>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Graphs/charts/images here</a:t>
            </a:r>
            <a:endParaRPr lang="en-US" dirty="0"/>
          </a:p>
        </p:txBody>
      </p:sp>
      <p:sp>
        <p:nvSpPr>
          <p:cNvPr id="5" name="Date Placeholder 4"/>
          <p:cNvSpPr>
            <a:spLocks noGrp="1"/>
          </p:cNvSpPr>
          <p:nvPr>
            <p:ph type="dt" sz="half" idx="10"/>
          </p:nvPr>
        </p:nvSpPr>
        <p:spPr/>
        <p:txBody>
          <a:bodyPr/>
          <a:lstStyle/>
          <a:p>
            <a:fld id="{21087920-05E8-4D58-858D-F12F44B69067}" type="datetime1">
              <a:rPr lang="en-GB" smtClean="0">
                <a:solidFill>
                  <a:prstClr val="white"/>
                </a:solidFill>
              </a:rPr>
              <a:t>02/06/2014</a:t>
            </a:fld>
            <a:endParaRPr lang="en-US">
              <a:solidFill>
                <a:prstClr val="white"/>
              </a:solidFill>
            </a:endParaRPr>
          </a:p>
        </p:txBody>
      </p:sp>
    </p:spTree>
    <p:extLst>
      <p:ext uri="{BB962C8B-B14F-4D97-AF65-F5344CB8AC3E}">
        <p14:creationId xmlns:p14="http://schemas.microsoft.com/office/powerpoint/2010/main" val="244056913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0" y="6629400"/>
            <a:ext cx="9144000" cy="228600"/>
          </a:xfrm>
          <a:prstGeom prst="rect">
            <a:avLst/>
          </a:prstGeom>
          <a:solidFill>
            <a:srgbClr val="DEA900"/>
          </a:solidFill>
          <a:ln w="9525">
            <a:noFill/>
            <a:miter lim="800000"/>
            <a:headEnd/>
            <a:tailEnd/>
          </a:ln>
          <a:effectLst/>
        </p:spPr>
        <p:txBody>
          <a:bodyPr wrap="none" anchor="ctr"/>
          <a:lstStyle/>
          <a:p>
            <a:pPr defTabSz="457200">
              <a:defRPr/>
            </a:pPr>
            <a:endParaRPr lang="en-GB" dirty="0">
              <a:solidFill>
                <a:prstClr val="black"/>
              </a:solidFill>
            </a:endParaRPr>
          </a:p>
        </p:txBody>
      </p:sp>
      <p:pic>
        <p:nvPicPr>
          <p:cNvPr id="4" name="Picture 2" descr="HQIP_logo_small_.jpg"/>
          <p:cNvPicPr>
            <a:picLocks noChangeAspect="1"/>
          </p:cNvPicPr>
          <p:nvPr userDrawn="1"/>
        </p:nvPicPr>
        <p:blipFill>
          <a:blip r:embed="rId2"/>
          <a:srcRect/>
          <a:stretch>
            <a:fillRect/>
          </a:stretch>
        </p:blipFill>
        <p:spPr bwMode="auto">
          <a:xfrm>
            <a:off x="6357938" y="5297488"/>
            <a:ext cx="2786062" cy="1298575"/>
          </a:xfrm>
          <a:prstGeom prst="rect">
            <a:avLst/>
          </a:prstGeom>
          <a:noFill/>
          <a:ln w="9525">
            <a:noFill/>
            <a:miter lim="800000"/>
            <a:headEnd/>
            <a:tailEnd/>
          </a:ln>
        </p:spPr>
      </p:pic>
      <p:sp>
        <p:nvSpPr>
          <p:cNvPr id="5" name="Line 4"/>
          <p:cNvSpPr>
            <a:spLocks noChangeShapeType="1"/>
          </p:cNvSpPr>
          <p:nvPr userDrawn="1"/>
        </p:nvSpPr>
        <p:spPr bwMode="auto">
          <a:xfrm>
            <a:off x="1000125" y="1143000"/>
            <a:ext cx="7670800" cy="0"/>
          </a:xfrm>
          <a:prstGeom prst="line">
            <a:avLst/>
          </a:prstGeom>
          <a:noFill/>
          <a:ln w="38100">
            <a:solidFill>
              <a:srgbClr val="002570"/>
            </a:solidFill>
            <a:round/>
            <a:headEnd/>
            <a:tailEnd/>
          </a:ln>
          <a:effectLst/>
        </p:spPr>
        <p:txBody>
          <a:bodyPr/>
          <a:lstStyle/>
          <a:p>
            <a:pPr defTabSz="457200">
              <a:defRPr/>
            </a:pPr>
            <a:endParaRPr lang="en-GB" dirty="0">
              <a:solidFill>
                <a:prstClr val="black"/>
              </a:solidFill>
            </a:endParaRPr>
          </a:p>
        </p:txBody>
      </p:sp>
      <p:sp>
        <p:nvSpPr>
          <p:cNvPr id="8" name="Title 1"/>
          <p:cNvSpPr>
            <a:spLocks noGrp="1"/>
          </p:cNvSpPr>
          <p:nvPr>
            <p:ph type="title"/>
          </p:nvPr>
        </p:nvSpPr>
        <p:spPr>
          <a:xfrm>
            <a:off x="457200" y="274638"/>
            <a:ext cx="8229600" cy="868346"/>
          </a:xfrm>
          <a:prstGeom prst="rect">
            <a:avLst/>
          </a:prstGeom>
        </p:spPr>
        <p:txBody>
          <a:bodyPr/>
          <a:lstStyle>
            <a:lvl1pPr algn="r">
              <a:defRPr sz="4000" b="1">
                <a:solidFill>
                  <a:srgbClr val="DEA900"/>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17911603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hasCustomPrompt="1"/>
          </p:nvPr>
        </p:nvSpPr>
        <p:spPr>
          <a:xfrm>
            <a:off x="358775" y="2052001"/>
            <a:ext cx="8426449" cy="424799"/>
          </a:xfrm>
        </p:spPr>
        <p:txBody>
          <a:bodyPr/>
          <a:lstStyle>
            <a:lvl1pPr marL="216000" indent="0">
              <a:buFontTx/>
              <a:buNone/>
              <a:defRPr baseline="0"/>
            </a:lvl1pPr>
          </a:lstStyle>
          <a:p>
            <a:pPr lvl="0"/>
            <a:r>
              <a:rPr lang="en-GB" noProof="0" dirty="0" smtClean="0"/>
              <a:t>Click to add subtitle / further information</a:t>
            </a:r>
            <a:endParaRPr lang="en-GB" noProof="0" dirty="0"/>
          </a:p>
        </p:txBody>
      </p:sp>
      <p:sp>
        <p:nvSpPr>
          <p:cNvPr id="4" name="Date Placeholder 3"/>
          <p:cNvSpPr>
            <a:spLocks noGrp="1"/>
          </p:cNvSpPr>
          <p:nvPr>
            <p:ph type="dt" sz="half" idx="10"/>
          </p:nvPr>
        </p:nvSpPr>
        <p:spPr/>
        <p:txBody>
          <a:bodyPr/>
          <a:lstStyle/>
          <a:p>
            <a:fld id="{0BDC529F-1C17-4202-9B08-B7BC12E858AB}" type="datetime1">
              <a:rPr lang="en-GB" noProof="0" smtClean="0"/>
              <a:t>02/06/2014</a:t>
            </a:fld>
            <a:endParaRPr lang="en-GB" noProof="0"/>
          </a:p>
        </p:txBody>
      </p:sp>
      <p:sp>
        <p:nvSpPr>
          <p:cNvPr id="5" name="Footer Placeholder 4"/>
          <p:cNvSpPr>
            <a:spLocks noGrp="1"/>
          </p:cNvSpPr>
          <p:nvPr>
            <p:ph type="ftr" sz="quarter" idx="11"/>
          </p:nvPr>
        </p:nvSpPr>
        <p:spPr/>
        <p:txBody>
          <a:bodyPr/>
          <a:lstStyle/>
          <a:p>
            <a:r>
              <a:rPr lang="en-GB" noProof="0" smtClean="0"/>
              <a:t>Responsible Officers 4 June 2014 V1</a:t>
            </a:r>
            <a:endParaRPr lang="en-GB" noProof="0"/>
          </a:p>
        </p:txBody>
      </p:sp>
      <p:sp>
        <p:nvSpPr>
          <p:cNvPr id="6" name="Slide Number Placeholder 5"/>
          <p:cNvSpPr>
            <a:spLocks noGrp="1"/>
          </p:cNvSpPr>
          <p:nvPr>
            <p:ph type="sldNum" sz="quarter" idx="12"/>
          </p:nvPr>
        </p:nvSpPr>
        <p:spPr/>
        <p:txBody>
          <a:bodyPr/>
          <a:lstStyle/>
          <a:p>
            <a:fld id="{23134A5E-8B9A-4F1B-8A1C-D54727A06F98}" type="slidenum">
              <a:rPr lang="en-GB" noProof="0" smtClean="0"/>
              <a:pPr/>
              <a:t>‹#›</a:t>
            </a:fld>
            <a:endParaRPr lang="en-GB" noProof="0"/>
          </a:p>
        </p:txBody>
      </p:sp>
      <p:sp>
        <p:nvSpPr>
          <p:cNvPr id="8" name="Chart Placeholder 7"/>
          <p:cNvSpPr>
            <a:spLocks noGrp="1"/>
          </p:cNvSpPr>
          <p:nvPr>
            <p:ph type="chart" sz="quarter" idx="13"/>
          </p:nvPr>
        </p:nvSpPr>
        <p:spPr>
          <a:xfrm>
            <a:off x="179512" y="2385060"/>
            <a:ext cx="8616827" cy="3710939"/>
          </a:xfrm>
        </p:spPr>
        <p:txBody>
          <a:bodyPr/>
          <a:lstStyle/>
          <a:p>
            <a:r>
              <a:rPr lang="en-US" smtClean="0"/>
              <a:t>Click icon to add chart</a:t>
            </a:r>
            <a:endParaRPr lang="en-GB"/>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smtClean="0"/>
              <a:t>Click to add source/notes</a:t>
            </a:r>
            <a:endParaRPr lang="en-GB"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Date Placeholder 2"/>
          <p:cNvSpPr>
            <a:spLocks noGrp="1"/>
          </p:cNvSpPr>
          <p:nvPr>
            <p:ph type="dt" sz="half" idx="10"/>
          </p:nvPr>
        </p:nvSpPr>
        <p:spPr/>
        <p:txBody>
          <a:bodyPr/>
          <a:lstStyle/>
          <a:p>
            <a:fld id="{1DC3A25A-9486-44F7-9549-097832066821}" type="datetime1">
              <a:rPr lang="en-GB" noProof="0" smtClean="0"/>
              <a:t>02/06/2014</a:t>
            </a:fld>
            <a:endParaRPr lang="en-GB" noProof="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
        <p:nvSpPr>
          <p:cNvPr id="5" name="Slide Number Placeholder 4"/>
          <p:cNvSpPr>
            <a:spLocks noGrp="1"/>
          </p:cNvSpPr>
          <p:nvPr>
            <p:ph type="sldNum" sz="quarter" idx="12"/>
          </p:nvPr>
        </p:nvSpPr>
        <p:spPr/>
        <p:txBody>
          <a:bodyPr/>
          <a:lstStyle/>
          <a:p>
            <a:fld id="{23134A5E-8B9A-4F1B-8A1C-D54727A06F98}" type="slidenum">
              <a:rPr lang="en-GB" noProof="0" smtClean="0"/>
              <a:pPr/>
              <a:t>‹#›</a:t>
            </a:fld>
            <a:endParaRPr lang="en-GB" noProof="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B72B-6E71-4110-B1A6-40ACFF8F9FED}" type="datetime1">
              <a:rPr lang="en-GB" noProof="0" smtClean="0"/>
              <a:t>02/06/2014</a:t>
            </a:fld>
            <a:endParaRPr lang="en-GB" noProof="0"/>
          </a:p>
        </p:txBody>
      </p:sp>
      <p:sp>
        <p:nvSpPr>
          <p:cNvPr id="3" name="Footer Placeholder 2"/>
          <p:cNvSpPr>
            <a:spLocks noGrp="1"/>
          </p:cNvSpPr>
          <p:nvPr>
            <p:ph type="ftr" sz="quarter" idx="11"/>
          </p:nvPr>
        </p:nvSpPr>
        <p:spPr/>
        <p:txBody>
          <a:bodyPr/>
          <a:lstStyle/>
          <a:p>
            <a:r>
              <a:rPr lang="en-GB" noProof="0" smtClean="0"/>
              <a:t>Responsible Officers 4 June 2014 V1</a:t>
            </a:r>
            <a:endParaRPr lang="en-GB" noProof="0"/>
          </a:p>
        </p:txBody>
      </p:sp>
      <p:sp>
        <p:nvSpPr>
          <p:cNvPr id="4" name="Slide Number Placeholder 3"/>
          <p:cNvSpPr>
            <a:spLocks noGrp="1"/>
          </p:cNvSpPr>
          <p:nvPr>
            <p:ph type="sldNum" sz="quarter" idx="12"/>
          </p:nvPr>
        </p:nvSpPr>
        <p:spPr/>
        <p:txBody>
          <a:bodyPr/>
          <a:lstStyle/>
          <a:p>
            <a:fld id="{23134A5E-8B9A-4F1B-8A1C-D54727A06F98}" type="slidenum">
              <a:rPr lang="en-GB" noProof="0" smtClean="0"/>
              <a:pPr/>
              <a:t>‹#›</a:t>
            </a:fld>
            <a:endParaRPr lang="en-GB" noProof="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E71B23A-D8D2-434C-AE34-387E9F5A38EA}" type="datetime1">
              <a:rPr lang="en-GB" noProof="0" smtClean="0"/>
              <a:t>02/06/2014</a:t>
            </a:fld>
            <a:endParaRPr lang="en-GB" noProof="0"/>
          </a:p>
        </p:txBody>
      </p:sp>
    </p:spTree>
    <p:extLst>
      <p:ext uri="{BB962C8B-B14F-4D97-AF65-F5344CB8AC3E}">
        <p14:creationId xmlns:p14="http://schemas.microsoft.com/office/powerpoint/2010/main" val="2758359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366" y="2130425"/>
            <a:ext cx="8129434" cy="868729"/>
          </a:xfrm>
          <a:prstGeom prst="rect">
            <a:avLst/>
          </a:prstGeom>
        </p:spPr>
        <p:txBody>
          <a:bodyPr/>
          <a:lstStyle>
            <a:lvl1pPr algn="l">
              <a:defRPr sz="3200" baseline="0">
                <a:solidFill>
                  <a:schemeClr val="bg1"/>
                </a:solidFill>
              </a:defRPr>
            </a:lvl1pPr>
          </a:lstStyle>
          <a:p>
            <a:r>
              <a:rPr lang="en-GB" dirty="0" smtClean="0"/>
              <a:t>This is the presentation’s title in </a:t>
            </a:r>
            <a:r>
              <a:rPr lang="en-GB" dirty="0" err="1" smtClean="0"/>
              <a:t>calibri</a:t>
            </a:r>
            <a:r>
              <a:rPr lang="en-GB" dirty="0" smtClean="0"/>
              <a:t>, size 32</a:t>
            </a:r>
            <a:endParaRPr lang="en-US" dirty="0"/>
          </a:p>
        </p:txBody>
      </p:sp>
      <p:sp>
        <p:nvSpPr>
          <p:cNvPr id="3" name="Subtitle 2"/>
          <p:cNvSpPr>
            <a:spLocks noGrp="1"/>
          </p:cNvSpPr>
          <p:nvPr>
            <p:ph type="subTitle" idx="1" hasCustomPrompt="1"/>
          </p:nvPr>
        </p:nvSpPr>
        <p:spPr>
          <a:xfrm>
            <a:off x="557366" y="2873325"/>
            <a:ext cx="6400800" cy="897597"/>
          </a:xfrm>
          <a:prstGeom prst="rect">
            <a:avLst/>
          </a:prstGeom>
        </p:spPr>
        <p:txBody>
          <a:bodyPr/>
          <a:lstStyle>
            <a:lvl1pPr marL="0" marR="0" indent="0" algn="l" defTabSz="457200" rtl="0" eaLnBrk="1" fontAlgn="auto" latinLnBrk="0" hangingPunct="1">
              <a:lnSpc>
                <a:spcPct val="80000"/>
              </a:lnSpc>
              <a:spcBef>
                <a:spcPct val="20000"/>
              </a:spcBef>
              <a:spcAft>
                <a:spcPts val="0"/>
              </a:spcAft>
              <a:buClrTx/>
              <a:buSzTx/>
              <a:buFont typeface="Arial"/>
              <a:buNone/>
              <a:tabLst/>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Presenter’s name, size 25</a:t>
            </a:r>
          </a:p>
          <a:p>
            <a:r>
              <a:rPr lang="en-GB" dirty="0" smtClean="0">
                <a:solidFill>
                  <a:srgbClr val="CCA11B"/>
                </a:solidFill>
              </a:rPr>
              <a:t>Presenter’s job title, size 25</a:t>
            </a:r>
          </a:p>
          <a:p>
            <a:endParaRPr lang="en-GB" dirty="0" smtClean="0"/>
          </a:p>
        </p:txBody>
      </p:sp>
      <p:sp>
        <p:nvSpPr>
          <p:cNvPr id="4" name="Date Placeholder 3"/>
          <p:cNvSpPr>
            <a:spLocks noGrp="1"/>
          </p:cNvSpPr>
          <p:nvPr>
            <p:ph type="dt" sz="half" idx="10"/>
          </p:nvPr>
        </p:nvSpPr>
        <p:spPr>
          <a:xfrm>
            <a:off x="399906" y="6356350"/>
            <a:ext cx="2133600" cy="365125"/>
          </a:xfrm>
          <a:prstGeom prst="rect">
            <a:avLst/>
          </a:prstGeom>
        </p:spPr>
        <p:txBody>
          <a:bodyPr/>
          <a:lstStyle>
            <a:lvl1pPr>
              <a:defRPr>
                <a:solidFill>
                  <a:schemeClr val="bg1"/>
                </a:solidFill>
              </a:defRPr>
            </a:lvl1pPr>
          </a:lstStyle>
          <a:p>
            <a:pPr defTabSz="457200"/>
            <a:fld id="{DEF78A8C-76E2-4565-B904-AEA08A298587}" type="datetime1">
              <a:rPr lang="en-GB" smtClean="0">
                <a:solidFill>
                  <a:prstClr val="white"/>
                </a:solidFill>
              </a:rPr>
              <a:t>02/06/2014</a:t>
            </a:fld>
            <a:endParaRPr lang="en-US" dirty="0">
              <a:solidFill>
                <a:prstClr val="white"/>
              </a:solidFill>
            </a:endParaRPr>
          </a:p>
        </p:txBody>
      </p:sp>
      <p:sp>
        <p:nvSpPr>
          <p:cNvPr id="8" name="Subtitle 2"/>
          <p:cNvSpPr txBox="1">
            <a:spLocks/>
          </p:cNvSpPr>
          <p:nvPr userDrawn="1"/>
        </p:nvSpPr>
        <p:spPr>
          <a:xfrm>
            <a:off x="2409469" y="6350323"/>
            <a:ext cx="6400800" cy="660421"/>
          </a:xfrm>
          <a:prstGeom prst="rect">
            <a:avLst/>
          </a:prstGeo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5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GB" sz="1800" dirty="0" err="1" smtClean="0">
                <a:solidFill>
                  <a:prstClr val="white"/>
                </a:solidFill>
              </a:rPr>
              <a:t>www.hqip.org.uk</a:t>
            </a:r>
            <a:endParaRPr lang="en-US" sz="1800" dirty="0">
              <a:solidFill>
                <a:prstClr val="white"/>
              </a:solidFill>
            </a:endParaRPr>
          </a:p>
        </p:txBody>
      </p:sp>
      <p:cxnSp>
        <p:nvCxnSpPr>
          <p:cNvPr id="10" name="Straight Connector 9"/>
          <p:cNvCxnSpPr/>
          <p:nvPr userDrawn="1"/>
        </p:nvCxnSpPr>
        <p:spPr>
          <a:xfrm>
            <a:off x="457200" y="6231015"/>
            <a:ext cx="8305324" cy="0"/>
          </a:xfrm>
          <a:prstGeom prst="line">
            <a:avLst/>
          </a:prstGeom>
          <a:ln>
            <a:solidFill>
              <a:srgbClr val="CCA1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98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1386000"/>
            <a:ext cx="8426449" cy="565200"/>
          </a:xfrm>
          <a:prstGeom prst="rect">
            <a:avLst/>
          </a:prstGeom>
          <a:solidFill>
            <a:schemeClr val="accent1"/>
          </a:solidFill>
        </p:spPr>
        <p:txBody>
          <a:bodyPr vert="horz" lIns="216000" tIns="0" rIns="0" bIns="0" rtlCol="0" anchor="t"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358775" y="2052001"/>
            <a:ext cx="7002463" cy="3780000"/>
          </a:xfrm>
          <a:prstGeom prst="rect">
            <a:avLst/>
          </a:prstGeom>
        </p:spPr>
        <p:txBody>
          <a:bodyPr vert="horz" lIns="0" tIns="0" rIns="0" bIns="0" rtlCol="0" anchor="t" anchorCtr="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4"/>
            <a:endParaRPr lang="en-US" noProof="0" dirty="0" smtClean="0"/>
          </a:p>
          <a:p>
            <a:pPr lvl="4"/>
            <a:endParaRPr lang="en-US" noProof="0" dirty="0" smtClean="0"/>
          </a:p>
          <a:p>
            <a:pPr lvl="4"/>
            <a:endParaRPr lang="en-GB" noProof="0" dirty="0"/>
          </a:p>
        </p:txBody>
      </p:sp>
      <p:sp>
        <p:nvSpPr>
          <p:cNvPr id="4" name="Date Placeholder 3"/>
          <p:cNvSpPr>
            <a:spLocks noGrp="1"/>
          </p:cNvSpPr>
          <p:nvPr>
            <p:ph type="dt" sz="half" idx="2"/>
          </p:nvPr>
        </p:nvSpPr>
        <p:spPr>
          <a:xfrm>
            <a:off x="7895615" y="6309700"/>
            <a:ext cx="900000" cy="180000"/>
          </a:xfrm>
          <a:prstGeom prst="rect">
            <a:avLst/>
          </a:prstGeom>
        </p:spPr>
        <p:txBody>
          <a:bodyPr vert="horz" lIns="0" tIns="0" rIns="0" bIns="0" rtlCol="0" anchor="b" anchorCtr="0">
            <a:noAutofit/>
          </a:bodyPr>
          <a:lstStyle>
            <a:lvl1pPr algn="r">
              <a:defRPr sz="1200">
                <a:solidFill>
                  <a:schemeClr val="bg1"/>
                </a:solidFill>
                <a:latin typeface="Arial" pitchFamily="34" charset="0"/>
                <a:cs typeface="Arial" pitchFamily="34" charset="0"/>
              </a:defRPr>
            </a:lvl1pPr>
          </a:lstStyle>
          <a:p>
            <a:fld id="{75FBA5F9-7828-4943-99FF-C4609802DE2E}" type="datetime1">
              <a:rPr lang="en-GB" noProof="0" smtClean="0"/>
              <a:t>02/06/2014</a:t>
            </a:fld>
            <a:endParaRPr lang="en-GB" noProof="0"/>
          </a:p>
        </p:txBody>
      </p:sp>
      <p:sp>
        <p:nvSpPr>
          <p:cNvPr id="5" name="Footer Placeholder 4"/>
          <p:cNvSpPr>
            <a:spLocks noGrp="1"/>
          </p:cNvSpPr>
          <p:nvPr>
            <p:ph type="ftr" sz="quarter" idx="3"/>
          </p:nvPr>
        </p:nvSpPr>
        <p:spPr>
          <a:xfrm>
            <a:off x="655199" y="6309700"/>
            <a:ext cx="7240415" cy="180000"/>
          </a:xfrm>
          <a:prstGeom prst="rect">
            <a:avLst/>
          </a:prstGeom>
        </p:spPr>
        <p:txBody>
          <a:bodyPr vert="horz" lIns="0" tIns="0" rIns="0" bIns="0" rtlCol="0" anchor="b" anchorCtr="0">
            <a:noAutofit/>
          </a:bodyPr>
          <a:lstStyle>
            <a:lvl1pPr algn="l">
              <a:defRPr sz="1200">
                <a:solidFill>
                  <a:schemeClr val="tx1"/>
                </a:solidFill>
                <a:latin typeface="Arial" pitchFamily="34" charset="0"/>
                <a:cs typeface="Arial" pitchFamily="34" charset="0"/>
              </a:defRPr>
            </a:lvl1pPr>
          </a:lstStyle>
          <a:p>
            <a:r>
              <a:rPr lang="en-GB" noProof="0" smtClean="0"/>
              <a:t>Responsible Officers 4 June 2014 V1</a:t>
            </a:r>
            <a:endParaRPr lang="en-GB" noProof="0"/>
          </a:p>
        </p:txBody>
      </p:sp>
      <p:sp>
        <p:nvSpPr>
          <p:cNvPr id="6" name="Slide Number Placeholder 5"/>
          <p:cNvSpPr>
            <a:spLocks noGrp="1"/>
          </p:cNvSpPr>
          <p:nvPr>
            <p:ph type="sldNum" sz="quarter" idx="4"/>
          </p:nvPr>
        </p:nvSpPr>
        <p:spPr>
          <a:xfrm>
            <a:off x="237600" y="6309700"/>
            <a:ext cx="301175" cy="180000"/>
          </a:xfrm>
          <a:prstGeom prst="rect">
            <a:avLst/>
          </a:prstGeom>
        </p:spPr>
        <p:txBody>
          <a:bodyPr vert="horz" lIns="0" tIns="0" rIns="0" bIns="0" rtlCol="0" anchor="b" anchorCtr="0">
            <a:noAutofit/>
          </a:bodyPr>
          <a:lstStyle>
            <a:lvl1pPr algn="r">
              <a:defRPr sz="1200" b="1">
                <a:solidFill>
                  <a:schemeClr val="tx1"/>
                </a:solidFill>
                <a:latin typeface="Arial" pitchFamily="34" charset="0"/>
                <a:cs typeface="Arial" pitchFamily="34" charset="0"/>
              </a:defRPr>
            </a:lvl1pPr>
          </a:lstStyle>
          <a:p>
            <a:fld id="{23134A5E-8B9A-4F1B-8A1C-D54727A06F98}" type="slidenum">
              <a:rPr lang="en-GB" noProof="0" smtClean="0"/>
              <a:pPr/>
              <a:t>‹#›</a:t>
            </a:fld>
            <a:endParaRPr lang="en-GB" noProof="0"/>
          </a:p>
        </p:txBody>
      </p:sp>
      <p:pic>
        <p:nvPicPr>
          <p:cNvPr id="7" name="Picture 2" descr="J:\NHS CB\Communication\Branding\Logos\NHS England\NHS England col.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07324" y="488113"/>
            <a:ext cx="9779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 id="2147483658" r:id="rId8"/>
  </p:sldLayoutIdLst>
  <p:timing>
    <p:tnLst>
      <p:par>
        <p:cTn id="1" dur="indefinite" restart="never" nodeType="tmRoot"/>
      </p:par>
    </p:tnLst>
  </p:timing>
  <p:hf sldNum="0" hdr="0" dt="0"/>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216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1pPr>
      <a:lvl2pPr marL="432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2pPr>
      <a:lvl3pPr marL="648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3pPr>
      <a:lvl4pPr marL="864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4pPr>
      <a:lvl5pPr marL="1080000" indent="-216000" algn="l" defTabSz="216000" rtl="0" eaLnBrk="1" latinLnBrk="0" hangingPunct="1">
        <a:lnSpc>
          <a:spcPts val="2400"/>
        </a:lnSpc>
        <a:spcBef>
          <a:spcPts val="1200"/>
        </a:spcBef>
        <a:buClr>
          <a:schemeClr val="accent1"/>
        </a:buClr>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7BC3545B-B18F-47FE-9556-2EDE4C0E4E5A}"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6659358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64C8B894-8F0C-4C0E-967B-87B640A73A6D}"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40248011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0198A2DA-9EEE-4093-919F-CBA4A00B8416}"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39533434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EB94A2DC-5677-4169-A7D8-CBE95251B2F2}"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15727057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D461BF80-1C45-45BE-A147-40B7F66C768A}"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37939680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13705132-3AF3-457A-88A6-04E6ADF4CEBE}"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95316704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hqip_backgroun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pic>
        <p:nvPicPr>
          <p:cNvPr id="9" name="Picture 8" descr="HQIP-brand-device-graphic.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28482" y="2848600"/>
            <a:ext cx="2976425" cy="2976425"/>
          </a:xfrm>
          <a:prstGeom prst="rect">
            <a:avLst/>
          </a:prstGeom>
        </p:spPr>
      </p:pic>
      <p:pic>
        <p:nvPicPr>
          <p:cNvPr id="11" name="Picture 10" descr="HQIP-white-landscap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77049" y="383524"/>
            <a:ext cx="3874999" cy="580908"/>
          </a:xfrm>
          <a:prstGeom prst="rect">
            <a:avLst/>
          </a:prstGeom>
        </p:spPr>
      </p:pic>
    </p:spTree>
    <p:extLst>
      <p:ext uri="{BB962C8B-B14F-4D97-AF65-F5344CB8AC3E}">
        <p14:creationId xmlns:p14="http://schemas.microsoft.com/office/powerpoint/2010/main" val="2628948341"/>
      </p:ext>
    </p:extLst>
  </p:cSld>
  <p:clrMap bg1="lt1" tx1="dk1" bg2="lt2" tx2="dk2" accent1="accent1" accent2="accent2" accent3="accent3" accent4="accent4" accent5="accent5" accent6="accent6" hlink="hlink" folHlink="folHlink"/>
  <p:sldLayoutIdLst>
    <p:sldLayoutId id="214748366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7FDFA469-DA07-40F2-9932-522B8AC7D4BE}"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30385339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B1BE178B-8844-45E2-8DD8-928F0DE2DA6A}"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400764019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3F48D159-1CD1-45F9-8182-360C10D11CF0}"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9774701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1E2F0F8D-3754-4713-B8B8-7E55AC915C1D}"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41201912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B8B67DB7-BFBD-439B-A2D9-AD25C9C52031}"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22548725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8E62B0A5-F518-4202-AB64-18A22DAF4BCB}"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12848978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hqip_background2.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6229474"/>
            <a:ext cx="9144001" cy="628526"/>
          </a:xfrm>
          <a:prstGeom prst="rect">
            <a:avLst/>
          </a:prstGeom>
        </p:spPr>
      </p:pic>
      <p:sp>
        <p:nvSpPr>
          <p:cNvPr id="4" name="Date Placeholder 3"/>
          <p:cNvSpPr>
            <a:spLocks noGrp="1"/>
          </p:cNvSpPr>
          <p:nvPr>
            <p:ph type="dt" sz="half" idx="2"/>
          </p:nvPr>
        </p:nvSpPr>
        <p:spPr>
          <a:xfrm>
            <a:off x="36171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defTabSz="457200"/>
            <a:fld id="{4F43EDD0-4CFB-439B-A5F3-F7DB3B4DB883}" type="datetime1">
              <a:rPr lang="en-GB" smtClean="0">
                <a:solidFill>
                  <a:prstClr val="white"/>
                </a:solidFill>
              </a:rPr>
              <a:t>02/06/2014</a:t>
            </a:fld>
            <a:endParaRPr lang="en-US" dirty="0">
              <a:solidFill>
                <a:prstClr val="white"/>
              </a:solidFill>
            </a:endParaRPr>
          </a:p>
        </p:txBody>
      </p:sp>
      <p:cxnSp>
        <p:nvCxnSpPr>
          <p:cNvPr id="9" name="Straight Connector 8"/>
          <p:cNvCxnSpPr/>
          <p:nvPr userDrawn="1"/>
        </p:nvCxnSpPr>
        <p:spPr>
          <a:xfrm>
            <a:off x="420652" y="922770"/>
            <a:ext cx="8305324" cy="0"/>
          </a:xfrm>
          <a:prstGeom prst="line">
            <a:avLst/>
          </a:prstGeom>
          <a:ln w="12700">
            <a:solidFill>
              <a:srgbClr val="CCA11B"/>
            </a:solidFill>
          </a:ln>
          <a:effectLst/>
        </p:spPr>
        <p:style>
          <a:lnRef idx="2">
            <a:schemeClr val="accent1"/>
          </a:lnRef>
          <a:fillRef idx="0">
            <a:schemeClr val="accent1"/>
          </a:fillRef>
          <a:effectRef idx="1">
            <a:schemeClr val="accent1"/>
          </a:effectRef>
          <a:fontRef idx="minor">
            <a:schemeClr val="tx1"/>
          </a:fontRef>
        </p:style>
      </p:cxnSp>
      <p:pic>
        <p:nvPicPr>
          <p:cNvPr id="3" name="Picture 2" descr="HQIP-white-landscap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34877" y="6362732"/>
            <a:ext cx="2352403" cy="352653"/>
          </a:xfrm>
          <a:prstGeom prst="rect">
            <a:avLst/>
          </a:prstGeom>
        </p:spPr>
      </p:pic>
    </p:spTree>
    <p:extLst>
      <p:ext uri="{BB962C8B-B14F-4D97-AF65-F5344CB8AC3E}">
        <p14:creationId xmlns:p14="http://schemas.microsoft.com/office/powerpoint/2010/main" val="27303230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mailto:michael.wright10@nhs.ne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ct val="100000"/>
              </a:lnSpc>
            </a:pPr>
            <a:r>
              <a:rPr lang="en-GB" sz="1950" dirty="0" smtClean="0"/>
              <a:t>Revalidation – A catalyst for quality improvement</a:t>
            </a:r>
            <a:endParaRPr lang="en-GB" sz="1950" dirty="0"/>
          </a:p>
        </p:txBody>
      </p:sp>
      <p:sp>
        <p:nvSpPr>
          <p:cNvPr id="8" name="Subtitle 7"/>
          <p:cNvSpPr>
            <a:spLocks noGrp="1"/>
          </p:cNvSpPr>
          <p:nvPr>
            <p:ph type="subTitle" idx="1"/>
          </p:nvPr>
        </p:nvSpPr>
        <p:spPr>
          <a:xfrm>
            <a:off x="358775" y="2257133"/>
            <a:ext cx="5580000" cy="867067"/>
          </a:xfrm>
        </p:spPr>
        <p:txBody>
          <a:bodyPr/>
          <a:lstStyle/>
          <a:p>
            <a:r>
              <a:rPr lang="en-GB" sz="1200" dirty="0" smtClean="0"/>
              <a:t>Michael Wright, </a:t>
            </a:r>
            <a:r>
              <a:rPr lang="en-GB" sz="1200" dirty="0"/>
              <a:t>Head of Clinical </a:t>
            </a:r>
            <a:r>
              <a:rPr lang="en-GB" sz="1200" dirty="0" smtClean="0"/>
              <a:t>Governance, NHS England</a:t>
            </a:r>
          </a:p>
          <a:p>
            <a:r>
              <a:rPr lang="en-GB" sz="1200" dirty="0" smtClean="0"/>
              <a:t>Kate Godfrey, National Lead for Quality, Improvement and Development, HQIP</a:t>
            </a:r>
          </a:p>
          <a:p>
            <a:endParaRPr lang="en-GB" dirty="0"/>
          </a:p>
        </p:txBody>
      </p:sp>
      <p:sp>
        <p:nvSpPr>
          <p:cNvPr id="18" name="Text Placeholder 17"/>
          <p:cNvSpPr>
            <a:spLocks noGrp="1"/>
          </p:cNvSpPr>
          <p:nvPr>
            <p:ph type="body" sz="quarter" idx="13"/>
          </p:nvPr>
        </p:nvSpPr>
        <p:spPr>
          <a:xfrm>
            <a:off x="320675" y="5952526"/>
            <a:ext cx="3441700" cy="470500"/>
          </a:xfrm>
        </p:spPr>
        <p:txBody>
          <a:bodyPr/>
          <a:lstStyle/>
          <a:p>
            <a:r>
              <a:rPr lang="en-GB" sz="1200" b="1" dirty="0" smtClean="0"/>
              <a:t>4 June 2014</a:t>
            </a:r>
          </a:p>
          <a:p>
            <a:r>
              <a:rPr lang="en-GB" sz="1200" b="1" dirty="0" smtClean="0"/>
              <a:t>Revalidation Brighton Conference</a:t>
            </a:r>
            <a:endParaRPr lang="en-GB" sz="1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audit</a:t>
            </a:r>
            <a:endParaRPr lang="en-GB" dirty="0"/>
          </a:p>
        </p:txBody>
      </p:sp>
      <p:sp>
        <p:nvSpPr>
          <p:cNvPr id="3" name="Content Placeholder 2"/>
          <p:cNvSpPr>
            <a:spLocks noGrp="1"/>
          </p:cNvSpPr>
          <p:nvPr>
            <p:ph sz="half" idx="1"/>
          </p:nvPr>
        </p:nvSpPr>
        <p:spPr/>
        <p:txBody>
          <a:bodyPr/>
          <a:lstStyle/>
          <a:p>
            <a:r>
              <a:rPr lang="en-GB" dirty="0" smtClean="0"/>
              <a:t>Used as evidence for 3 domains </a:t>
            </a:r>
            <a:endParaRPr lang="en-GB" dirty="0" smtClean="0"/>
          </a:p>
          <a:p>
            <a:r>
              <a:rPr lang="en-GB" dirty="0" smtClean="0"/>
              <a:t>Rich </a:t>
            </a:r>
            <a:r>
              <a:rPr lang="en-GB" dirty="0" smtClean="0"/>
              <a:t>source of information</a:t>
            </a:r>
          </a:p>
          <a:p>
            <a:r>
              <a:rPr lang="en-GB" dirty="0" smtClean="0"/>
              <a:t>Evidence of professional competence</a:t>
            </a:r>
          </a:p>
          <a:p>
            <a:pPr marL="0" indent="0">
              <a:buNone/>
            </a:pPr>
            <a:endParaRPr lang="en-GB" dirty="0"/>
          </a:p>
        </p:txBody>
      </p:sp>
      <p:pic>
        <p:nvPicPr>
          <p:cNvPr id="5" name="Picture 2"/>
          <p:cNvPicPr>
            <a:picLocks noGrp="1" noChangeAspect="1" noChangeArrowheads="1"/>
          </p:cNvPicPr>
          <p:nvPr>
            <p:ph sz="half" idx="2"/>
          </p:nvPr>
        </p:nvPicPr>
        <p:blipFill>
          <a:blip r:embed="rId2"/>
          <a:srcRect/>
          <a:stretch>
            <a:fillRect/>
          </a:stretch>
        </p:blipFill>
        <p:spPr bwMode="auto">
          <a:xfrm>
            <a:off x="4098926" y="1228725"/>
            <a:ext cx="4327522" cy="4525963"/>
          </a:xfrm>
          <a:prstGeom prst="rect">
            <a:avLst/>
          </a:prstGeom>
          <a:no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6853238" y="3692525"/>
            <a:ext cx="1846262" cy="190817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3919538" y="3692525"/>
            <a:ext cx="1846262" cy="1908175"/>
          </a:xfrm>
          <a:prstGeom prst="rect">
            <a:avLst/>
          </a:prstGeom>
          <a:noFill/>
          <a:ln w="9525">
            <a:noFill/>
            <a:miter lim="800000"/>
            <a:headEnd/>
            <a:tailEnd/>
          </a:ln>
          <a:effectLst/>
        </p:spPr>
      </p:pic>
    </p:spTree>
    <p:extLst>
      <p:ext uri="{BB962C8B-B14F-4D97-AF65-F5344CB8AC3E}">
        <p14:creationId xmlns:p14="http://schemas.microsoft.com/office/powerpoint/2010/main" val="2207504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Information</a:t>
            </a:r>
            <a:endParaRPr lang="en-GB" dirty="0"/>
          </a:p>
        </p:txBody>
      </p:sp>
      <p:pic>
        <p:nvPicPr>
          <p:cNvPr id="4" name="Picture 3" descr="workload-overload.jpg"/>
          <p:cNvPicPr>
            <a:picLocks noChangeAspect="1"/>
          </p:cNvPicPr>
          <p:nvPr/>
        </p:nvPicPr>
        <p:blipFill>
          <a:blip r:embed="rId2"/>
          <a:stretch>
            <a:fillRect/>
          </a:stretch>
        </p:blipFill>
        <p:spPr>
          <a:xfrm>
            <a:off x="1285852" y="1214422"/>
            <a:ext cx="6929486" cy="4214842"/>
          </a:xfrm>
          <a:prstGeom prst="rect">
            <a:avLst/>
          </a:prstGeom>
        </p:spPr>
      </p:pic>
    </p:spTree>
    <p:extLst>
      <p:ext uri="{BB962C8B-B14F-4D97-AF65-F5344CB8AC3E}">
        <p14:creationId xmlns:p14="http://schemas.microsoft.com/office/powerpoint/2010/main" val="11834299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8138"/>
          </a:xfrm>
        </p:spPr>
        <p:txBody>
          <a:bodyPr/>
          <a:lstStyle/>
          <a:p>
            <a:r>
              <a:rPr lang="en-GB" sz="3200" dirty="0" smtClean="0"/>
              <a:t>1. Knowledge Skills and Performance</a:t>
            </a:r>
            <a:endParaRPr lang="en-GB" sz="3200" dirty="0"/>
          </a:p>
        </p:txBody>
      </p:sp>
      <p:sp>
        <p:nvSpPr>
          <p:cNvPr id="3" name="Content Placeholder 2"/>
          <p:cNvSpPr>
            <a:spLocks noGrp="1"/>
          </p:cNvSpPr>
          <p:nvPr>
            <p:ph idx="1"/>
          </p:nvPr>
        </p:nvSpPr>
        <p:spPr/>
        <p:txBody>
          <a:bodyPr/>
          <a:lstStyle/>
          <a:p>
            <a:r>
              <a:rPr lang="en-GB" dirty="0" smtClean="0"/>
              <a:t>Evidence of engaging in clinical governance activities </a:t>
            </a:r>
          </a:p>
          <a:p>
            <a:r>
              <a:rPr lang="en-GB" dirty="0" smtClean="0"/>
              <a:t>Demonstrates that learning is put into practice</a:t>
            </a:r>
          </a:p>
          <a:p>
            <a:r>
              <a:rPr lang="en-GB" dirty="0" smtClean="0"/>
              <a:t>Clinical record keeping audits</a:t>
            </a:r>
          </a:p>
          <a:p>
            <a:pPr lvl="1"/>
            <a:endParaRPr lang="en-GB" dirty="0"/>
          </a:p>
        </p:txBody>
      </p:sp>
    </p:spTree>
    <p:extLst>
      <p:ext uri="{BB962C8B-B14F-4D97-AF65-F5344CB8AC3E}">
        <p14:creationId xmlns:p14="http://schemas.microsoft.com/office/powerpoint/2010/main" val="133524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Safety and Quality</a:t>
            </a:r>
            <a:endParaRPr lang="en-GB" dirty="0"/>
          </a:p>
        </p:txBody>
      </p:sp>
      <p:sp>
        <p:nvSpPr>
          <p:cNvPr id="3" name="Content Placeholder 2"/>
          <p:cNvSpPr>
            <a:spLocks noGrp="1"/>
          </p:cNvSpPr>
          <p:nvPr>
            <p:ph idx="1"/>
          </p:nvPr>
        </p:nvSpPr>
        <p:spPr/>
        <p:txBody>
          <a:bodyPr/>
          <a:lstStyle/>
          <a:p>
            <a:r>
              <a:rPr lang="en-GB" dirty="0" smtClean="0"/>
              <a:t>Meets </a:t>
            </a:r>
            <a:r>
              <a:rPr lang="en-GB" dirty="0" smtClean="0"/>
              <a:t>recognised standards</a:t>
            </a:r>
            <a:endParaRPr lang="en-GB" sz="1100" dirty="0" smtClean="0">
              <a:solidFill>
                <a:srgbClr val="FF0000"/>
              </a:solidFill>
            </a:endParaRPr>
          </a:p>
          <a:p>
            <a:r>
              <a:rPr lang="en-GB" dirty="0"/>
              <a:t>One complete audit cycle</a:t>
            </a:r>
          </a:p>
          <a:p>
            <a:r>
              <a:rPr lang="en-GB" dirty="0"/>
              <a:t>National or local audit</a:t>
            </a:r>
          </a:p>
          <a:p>
            <a:r>
              <a:rPr lang="en-GB" dirty="0"/>
              <a:t>Individual role identifiable</a:t>
            </a:r>
          </a:p>
          <a:p>
            <a:endParaRPr lang="en-GB" dirty="0" smtClean="0"/>
          </a:p>
          <a:p>
            <a:endParaRPr lang="en-GB" dirty="0" smtClean="0"/>
          </a:p>
        </p:txBody>
      </p:sp>
    </p:spTree>
    <p:extLst>
      <p:ext uri="{BB962C8B-B14F-4D97-AF65-F5344CB8AC3E}">
        <p14:creationId xmlns:p14="http://schemas.microsoft.com/office/powerpoint/2010/main" val="1481762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en-GB" sz="1200" dirty="0" smtClean="0"/>
              <a:t> </a:t>
            </a:r>
            <a:r>
              <a:rPr lang="en-GB" dirty="0" smtClean="0"/>
              <a:t>2. Safety and </a:t>
            </a:r>
            <a:r>
              <a:rPr lang="en-GB" dirty="0" smtClean="0"/>
              <a:t>Quality (cont’d)</a:t>
            </a:r>
            <a:endParaRPr lang="en-GB" dirty="0"/>
          </a:p>
        </p:txBody>
      </p:sp>
      <p:sp>
        <p:nvSpPr>
          <p:cNvPr id="3" name="Content Placeholder 2"/>
          <p:cNvSpPr>
            <a:spLocks noGrp="1"/>
          </p:cNvSpPr>
          <p:nvPr>
            <p:ph idx="1"/>
          </p:nvPr>
        </p:nvSpPr>
        <p:spPr/>
        <p:txBody>
          <a:bodyPr/>
          <a:lstStyle/>
          <a:p>
            <a:pPr marL="0" indent="0">
              <a:buNone/>
            </a:pPr>
            <a:r>
              <a:rPr lang="en-GB" dirty="0"/>
              <a:t>Four key </a:t>
            </a:r>
            <a:r>
              <a:rPr lang="en-GB" dirty="0" smtClean="0"/>
              <a:t>criteria:</a:t>
            </a:r>
          </a:p>
          <a:p>
            <a:r>
              <a:rPr lang="en-GB" dirty="0" smtClean="0"/>
              <a:t>Participation </a:t>
            </a:r>
          </a:p>
          <a:p>
            <a:r>
              <a:rPr lang="en-GB" dirty="0" smtClean="0"/>
              <a:t>Reflection</a:t>
            </a:r>
          </a:p>
          <a:p>
            <a:r>
              <a:rPr lang="en-GB" dirty="0" smtClean="0"/>
              <a:t>Taking action</a:t>
            </a:r>
          </a:p>
          <a:p>
            <a:r>
              <a:rPr lang="en-GB" dirty="0" smtClean="0"/>
              <a:t>Closing </a:t>
            </a:r>
            <a:r>
              <a:rPr lang="en-GB" dirty="0"/>
              <a:t>the loop</a:t>
            </a:r>
          </a:p>
          <a:p>
            <a:endParaRPr lang="en-GB" dirty="0" smtClean="0"/>
          </a:p>
          <a:p>
            <a:endParaRPr lang="en-GB" dirty="0"/>
          </a:p>
        </p:txBody>
      </p:sp>
    </p:spTree>
    <p:extLst>
      <p:ext uri="{BB962C8B-B14F-4D97-AF65-F5344CB8AC3E}">
        <p14:creationId xmlns:p14="http://schemas.microsoft.com/office/powerpoint/2010/main" val="4242299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Significant </a:t>
            </a:r>
            <a:r>
              <a:rPr lang="en-GB" dirty="0" smtClean="0"/>
              <a:t>Events</a:t>
            </a:r>
            <a:endParaRPr lang="en-GB" dirty="0"/>
          </a:p>
        </p:txBody>
      </p:sp>
      <p:sp>
        <p:nvSpPr>
          <p:cNvPr id="3" name="Content Placeholder 2"/>
          <p:cNvSpPr>
            <a:spLocks noGrp="1"/>
          </p:cNvSpPr>
          <p:nvPr>
            <p:ph idx="1"/>
          </p:nvPr>
        </p:nvSpPr>
        <p:spPr/>
        <p:txBody>
          <a:bodyPr/>
          <a:lstStyle/>
          <a:p>
            <a:pPr marL="0" indent="0">
              <a:buNone/>
            </a:pPr>
            <a:r>
              <a:rPr lang="en-GB" dirty="0" smtClean="0"/>
              <a:t>Audit methodology – </a:t>
            </a:r>
          </a:p>
          <a:p>
            <a:r>
              <a:rPr lang="en-GB" dirty="0" smtClean="0"/>
              <a:t>investigate and analyse causes of event</a:t>
            </a:r>
          </a:p>
          <a:p>
            <a:r>
              <a:rPr lang="en-GB" dirty="0" smtClean="0"/>
              <a:t>Identify areas for improvement / development</a:t>
            </a:r>
          </a:p>
          <a:p>
            <a:r>
              <a:rPr lang="en-GB" dirty="0" smtClean="0"/>
              <a:t>Implementation of change</a:t>
            </a:r>
          </a:p>
          <a:p>
            <a:endParaRPr lang="en-GB" dirty="0"/>
          </a:p>
        </p:txBody>
      </p:sp>
    </p:spTree>
    <p:extLst>
      <p:ext uri="{BB962C8B-B14F-4D97-AF65-F5344CB8AC3E}">
        <p14:creationId xmlns:p14="http://schemas.microsoft.com/office/powerpoint/2010/main" val="101720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46"/>
          </a:xfrm>
        </p:spPr>
        <p:txBody>
          <a:bodyPr/>
          <a:lstStyle/>
          <a:p>
            <a:pPr algn="ctr"/>
            <a:r>
              <a:rPr lang="en-GB" sz="3200" dirty="0" smtClean="0"/>
              <a:t>      </a:t>
            </a:r>
            <a:r>
              <a:rPr lang="en-GB" sz="3200" dirty="0" smtClean="0"/>
              <a:t>4. </a:t>
            </a:r>
            <a:r>
              <a:rPr lang="en-GB" sz="3200" dirty="0" smtClean="0"/>
              <a:t>Communication, partnership and teamwork    </a:t>
            </a:r>
            <a:endParaRPr lang="en-GB" sz="3200" dirty="0"/>
          </a:p>
        </p:txBody>
      </p:sp>
      <p:sp>
        <p:nvSpPr>
          <p:cNvPr id="3" name="Content Placeholder 2"/>
          <p:cNvSpPr>
            <a:spLocks noGrp="1"/>
          </p:cNvSpPr>
          <p:nvPr>
            <p:ph idx="1"/>
          </p:nvPr>
        </p:nvSpPr>
        <p:spPr/>
        <p:txBody>
          <a:bodyPr/>
          <a:lstStyle/>
          <a:p>
            <a:r>
              <a:rPr lang="en-GB" dirty="0" smtClean="0"/>
              <a:t>Multi-disciplinary team</a:t>
            </a:r>
          </a:p>
          <a:p>
            <a:pPr lvl="1"/>
            <a:r>
              <a:rPr lang="en-GB" dirty="0" smtClean="0"/>
              <a:t>engage, educate, execute, evaluate</a:t>
            </a:r>
          </a:p>
          <a:p>
            <a:r>
              <a:rPr lang="en-GB" dirty="0" smtClean="0"/>
              <a:t>Patient involvement</a:t>
            </a:r>
          </a:p>
          <a:p>
            <a:pPr lvl="1"/>
            <a:r>
              <a:rPr lang="en-GB" dirty="0" smtClean="0"/>
              <a:t>added perspective</a:t>
            </a:r>
          </a:p>
          <a:p>
            <a:pPr lvl="1"/>
            <a:r>
              <a:rPr lang="en-GB" dirty="0" smtClean="0"/>
              <a:t>patient to patient interviews</a:t>
            </a:r>
            <a:endParaRPr lang="en-GB" dirty="0"/>
          </a:p>
          <a:p>
            <a:pPr marL="0" indent="0">
              <a:buNone/>
            </a:pPr>
            <a:endParaRPr lang="en-GB" dirty="0"/>
          </a:p>
        </p:txBody>
      </p:sp>
    </p:spTree>
    <p:extLst>
      <p:ext uri="{BB962C8B-B14F-4D97-AF65-F5344CB8AC3E}">
        <p14:creationId xmlns:p14="http://schemas.microsoft.com/office/powerpoint/2010/main" val="242834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Areas </a:t>
            </a:r>
            <a:r>
              <a:rPr lang="en-GB" dirty="0" smtClean="0"/>
              <a:t>for Appraiser Questions  </a:t>
            </a:r>
            <a:endParaRPr lang="en-GB" dirty="0"/>
          </a:p>
        </p:txBody>
      </p:sp>
      <p:sp>
        <p:nvSpPr>
          <p:cNvPr id="3" name="Content Placeholder 2"/>
          <p:cNvSpPr>
            <a:spLocks noGrp="1"/>
          </p:cNvSpPr>
          <p:nvPr>
            <p:ph idx="1"/>
          </p:nvPr>
        </p:nvSpPr>
        <p:spPr/>
        <p:txBody>
          <a:bodyPr/>
          <a:lstStyle/>
          <a:p>
            <a:r>
              <a:rPr lang="en-GB" dirty="0" smtClean="0"/>
              <a:t>National – awareness of the </a:t>
            </a:r>
            <a:r>
              <a:rPr lang="en-GB" smtClean="0"/>
              <a:t>individual doctor </a:t>
            </a:r>
            <a:r>
              <a:rPr lang="en-GB" dirty="0" smtClean="0"/>
              <a:t>that the audit was taking place</a:t>
            </a:r>
          </a:p>
          <a:p>
            <a:r>
              <a:rPr lang="en-GB" dirty="0" smtClean="0"/>
              <a:t>Local – reason for choice of topic</a:t>
            </a:r>
          </a:p>
          <a:p>
            <a:r>
              <a:rPr lang="en-GB" dirty="0" smtClean="0"/>
              <a:t>Patients spoken to about the audit</a:t>
            </a:r>
          </a:p>
          <a:p>
            <a:r>
              <a:rPr lang="en-GB" dirty="0" smtClean="0"/>
              <a:t>Data collection / entry</a:t>
            </a:r>
          </a:p>
          <a:p>
            <a:r>
              <a:rPr lang="en-GB" dirty="0" smtClean="0"/>
              <a:t>Discussion of Findings</a:t>
            </a:r>
          </a:p>
        </p:txBody>
      </p:sp>
    </p:spTree>
    <p:extLst>
      <p:ext uri="{BB962C8B-B14F-4D97-AF65-F5344CB8AC3E}">
        <p14:creationId xmlns:p14="http://schemas.microsoft.com/office/powerpoint/2010/main" val="121563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Areas for Appraiser Questions </a:t>
            </a:r>
            <a:r>
              <a:rPr lang="en-GB" dirty="0" smtClean="0"/>
              <a:t>(cont.)</a:t>
            </a:r>
            <a:endParaRPr lang="en-GB" dirty="0"/>
          </a:p>
        </p:txBody>
      </p:sp>
      <p:sp>
        <p:nvSpPr>
          <p:cNvPr id="3" name="Content Placeholder 2"/>
          <p:cNvSpPr>
            <a:spLocks noGrp="1"/>
          </p:cNvSpPr>
          <p:nvPr>
            <p:ph idx="1"/>
          </p:nvPr>
        </p:nvSpPr>
        <p:spPr/>
        <p:txBody>
          <a:bodyPr/>
          <a:lstStyle/>
          <a:p>
            <a:r>
              <a:rPr lang="en-GB" dirty="0" smtClean="0"/>
              <a:t>What do the findings say about</a:t>
            </a:r>
          </a:p>
          <a:p>
            <a:pPr lvl="1"/>
            <a:r>
              <a:rPr lang="en-GB" dirty="0" smtClean="0"/>
              <a:t>Clinician effectiveness</a:t>
            </a:r>
          </a:p>
          <a:p>
            <a:pPr lvl="1"/>
            <a:r>
              <a:rPr lang="en-GB" dirty="0" smtClean="0"/>
              <a:t>Patient outcomes</a:t>
            </a:r>
            <a:endParaRPr lang="en-GB" dirty="0"/>
          </a:p>
          <a:p>
            <a:pPr>
              <a:buFont typeface="Arial" pitchFamily="34" charset="0"/>
              <a:buChar char="•"/>
            </a:pPr>
            <a:r>
              <a:rPr lang="en-GB" dirty="0" smtClean="0"/>
              <a:t>Leading / active in change activity</a:t>
            </a:r>
          </a:p>
          <a:p>
            <a:pPr>
              <a:buFont typeface="Arial" pitchFamily="34" charset="0"/>
              <a:buChar char="•"/>
            </a:pPr>
            <a:r>
              <a:rPr lang="en-GB" dirty="0" smtClean="0"/>
              <a:t>Local / national evidence of improved practice</a:t>
            </a:r>
          </a:p>
        </p:txBody>
      </p:sp>
    </p:spTree>
    <p:extLst>
      <p:ext uri="{BB962C8B-B14F-4D97-AF65-F5344CB8AC3E}">
        <p14:creationId xmlns:p14="http://schemas.microsoft.com/office/powerpoint/2010/main" val="127873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 Areas for Appraiser Questions </a:t>
            </a:r>
            <a:r>
              <a:rPr lang="en-GB" dirty="0" smtClean="0"/>
              <a:t>(cont.)</a:t>
            </a:r>
            <a:endParaRPr lang="en-GB" dirty="0"/>
          </a:p>
        </p:txBody>
      </p:sp>
      <p:sp>
        <p:nvSpPr>
          <p:cNvPr id="3" name="Content Placeholder 2"/>
          <p:cNvSpPr>
            <a:spLocks noGrp="1"/>
          </p:cNvSpPr>
          <p:nvPr>
            <p:ph idx="1"/>
          </p:nvPr>
        </p:nvSpPr>
        <p:spPr/>
        <p:txBody>
          <a:bodyPr/>
          <a:lstStyle/>
          <a:p>
            <a:r>
              <a:rPr lang="en-GB" dirty="0" smtClean="0"/>
              <a:t>Cost benefits or justifiable reductions in spend / working with other departments</a:t>
            </a:r>
          </a:p>
          <a:p>
            <a:pPr lvl="1"/>
            <a:r>
              <a:rPr lang="en-GB" dirty="0" smtClean="0"/>
              <a:t>investigation referrals</a:t>
            </a:r>
          </a:p>
          <a:p>
            <a:pPr lvl="1"/>
            <a:r>
              <a:rPr lang="en-GB" dirty="0" smtClean="0"/>
              <a:t>prescription patterns</a:t>
            </a:r>
          </a:p>
          <a:p>
            <a:r>
              <a:rPr lang="en-GB" dirty="0" smtClean="0"/>
              <a:t>Clinical Audit training</a:t>
            </a:r>
          </a:p>
          <a:p>
            <a:pPr lvl="1"/>
            <a:r>
              <a:rPr lang="en-GB" dirty="0" smtClean="0"/>
              <a:t>attendance</a:t>
            </a:r>
          </a:p>
          <a:p>
            <a:pPr lvl="1"/>
            <a:r>
              <a:rPr lang="en-GB" dirty="0" smtClean="0"/>
              <a:t>provision</a:t>
            </a:r>
            <a:endParaRPr lang="en-GB" dirty="0"/>
          </a:p>
        </p:txBody>
      </p:sp>
    </p:spTree>
    <p:extLst>
      <p:ext uri="{BB962C8B-B14F-4D97-AF65-F5344CB8AC3E}">
        <p14:creationId xmlns:p14="http://schemas.microsoft.com/office/powerpoint/2010/main" val="114508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247776"/>
            <a:ext cx="8426449" cy="369332"/>
          </a:xfrm>
        </p:spPr>
        <p:txBody>
          <a:bodyPr>
            <a:spAutoFit/>
          </a:bodyPr>
          <a:lstStyle/>
          <a:p>
            <a:r>
              <a:rPr lang="en-GB" sz="2400" dirty="0" smtClean="0"/>
              <a:t>Content</a:t>
            </a:r>
            <a:endParaRPr lang="en-GB" sz="2400" dirty="0"/>
          </a:p>
        </p:txBody>
      </p:sp>
      <p:sp>
        <p:nvSpPr>
          <p:cNvPr id="3" name="Content Placeholder 2"/>
          <p:cNvSpPr>
            <a:spLocks noGrp="1"/>
          </p:cNvSpPr>
          <p:nvPr>
            <p:ph idx="1"/>
          </p:nvPr>
        </p:nvSpPr>
        <p:spPr/>
        <p:txBody>
          <a:bodyPr/>
          <a:lstStyle/>
          <a:p>
            <a:pPr marL="514350" indent="-514350">
              <a:buFont typeface="+mj-lt"/>
              <a:buAutoNum type="arabicPeriod"/>
            </a:pPr>
            <a:r>
              <a:rPr lang="en-GB" sz="2000" dirty="0" smtClean="0"/>
              <a:t>Overview of Quality Improvement</a:t>
            </a:r>
            <a:endParaRPr lang="en-GB" sz="2000" dirty="0"/>
          </a:p>
          <a:p>
            <a:pPr marL="514350" indent="-514350">
              <a:buFont typeface="+mj-lt"/>
              <a:buAutoNum type="arabicPeriod"/>
            </a:pPr>
            <a:r>
              <a:rPr lang="en-GB" sz="2000" dirty="0" smtClean="0"/>
              <a:t>Key Quality Improvement </a:t>
            </a:r>
            <a:r>
              <a:rPr lang="en-GB" sz="2000" dirty="0"/>
              <a:t>activities</a:t>
            </a:r>
          </a:p>
          <a:p>
            <a:pPr marL="1028700" lvl="1" indent="-220663">
              <a:buFont typeface="+mj-lt"/>
              <a:buAutoNum type="romanLcPeriod"/>
            </a:pPr>
            <a:r>
              <a:rPr lang="en-GB" sz="2000" dirty="0"/>
              <a:t>Clinical Audit</a:t>
            </a:r>
          </a:p>
          <a:p>
            <a:pPr marL="1028700" lvl="1" indent="-220663">
              <a:buFont typeface="+mj-lt"/>
              <a:buAutoNum type="romanLcPeriod"/>
            </a:pPr>
            <a:r>
              <a:rPr lang="en-GB" sz="2000" dirty="0"/>
              <a:t>Consultant </a:t>
            </a:r>
            <a:r>
              <a:rPr lang="en-GB" sz="2000" dirty="0" smtClean="0"/>
              <a:t>Outcome </a:t>
            </a:r>
            <a:r>
              <a:rPr lang="en-GB" sz="2000" dirty="0" smtClean="0"/>
              <a:t>Data</a:t>
            </a:r>
          </a:p>
          <a:p>
            <a:pPr marL="1028700" lvl="1" indent="-220663">
              <a:buFont typeface="+mj-lt"/>
              <a:buAutoNum type="romanLcPeriod"/>
            </a:pPr>
            <a:r>
              <a:rPr lang="en-GB" sz="2000" dirty="0" smtClean="0"/>
              <a:t>Quality Accounts</a:t>
            </a:r>
            <a:endParaRPr lang="en-GB" sz="2000" dirty="0"/>
          </a:p>
        </p:txBody>
      </p:sp>
      <p:sp>
        <p:nvSpPr>
          <p:cNvPr id="5" name="Footer Placeholder 4"/>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3605360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Selection </a:t>
            </a:r>
            <a:r>
              <a:rPr lang="en-GB" dirty="0" smtClean="0"/>
              <a:t>of Material</a:t>
            </a:r>
            <a:endParaRPr lang="en-GB" dirty="0"/>
          </a:p>
        </p:txBody>
      </p:sp>
      <p:sp>
        <p:nvSpPr>
          <p:cNvPr id="3" name="Content Placeholder 2"/>
          <p:cNvSpPr>
            <a:spLocks noGrp="1"/>
          </p:cNvSpPr>
          <p:nvPr>
            <p:ph idx="1"/>
          </p:nvPr>
        </p:nvSpPr>
        <p:spPr/>
        <p:txBody>
          <a:bodyPr/>
          <a:lstStyle/>
          <a:p>
            <a:r>
              <a:rPr lang="en-GB" dirty="0" smtClean="0"/>
              <a:t>Appraiser awareness of local and national audits carried out</a:t>
            </a:r>
          </a:p>
          <a:p>
            <a:r>
              <a:rPr lang="en-GB" dirty="0" smtClean="0"/>
              <a:t>Non-submission = evidence of poor practice or oversight?</a:t>
            </a:r>
          </a:p>
          <a:p>
            <a:r>
              <a:rPr lang="en-GB" dirty="0" smtClean="0"/>
              <a:t>Driving for improvement v going through the motions</a:t>
            </a:r>
          </a:p>
          <a:p>
            <a:endParaRPr lang="en-GB" dirty="0" smtClean="0"/>
          </a:p>
          <a:p>
            <a:endParaRPr lang="en-GB" dirty="0"/>
          </a:p>
        </p:txBody>
      </p:sp>
    </p:spTree>
    <p:extLst>
      <p:ext uri="{BB962C8B-B14F-4D97-AF65-F5344CB8AC3E}">
        <p14:creationId xmlns:p14="http://schemas.microsoft.com/office/powerpoint/2010/main" val="2360459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Patients, Service Users, Carers and the Public</a:t>
            </a:r>
            <a:endParaRPr lang="en-GB" sz="2800" dirty="0"/>
          </a:p>
        </p:txBody>
      </p:sp>
      <p:pic>
        <p:nvPicPr>
          <p:cNvPr id="2050" name="Picture 2" descr="http://www.faculty.londondeanery.ac.uk/e-learning/involving-patients-in-clinical-teaching/resolveUid/edbce074624ff68c7fbe671c21beefbe"/>
          <p:cNvPicPr>
            <a:picLocks noChangeAspect="1" noChangeArrowheads="1"/>
          </p:cNvPicPr>
          <p:nvPr/>
        </p:nvPicPr>
        <p:blipFill>
          <a:blip r:embed="rId2"/>
          <a:srcRect/>
          <a:stretch>
            <a:fillRect/>
          </a:stretch>
        </p:blipFill>
        <p:spPr bwMode="auto">
          <a:xfrm>
            <a:off x="1571604" y="1357298"/>
            <a:ext cx="6267471" cy="3857652"/>
          </a:xfrm>
          <a:prstGeom prst="rect">
            <a:avLst/>
          </a:prstGeom>
          <a:noFill/>
        </p:spPr>
      </p:pic>
    </p:spTree>
    <p:extLst>
      <p:ext uri="{BB962C8B-B14F-4D97-AF65-F5344CB8AC3E}">
        <p14:creationId xmlns:p14="http://schemas.microsoft.com/office/powerpoint/2010/main" val="364527723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Audit in your organisation</a:t>
            </a:r>
            <a:endParaRPr lang="en-GB" dirty="0"/>
          </a:p>
        </p:txBody>
      </p:sp>
      <p:sp>
        <p:nvSpPr>
          <p:cNvPr id="3" name="Content Placeholder 2"/>
          <p:cNvSpPr>
            <a:spLocks noGrp="1"/>
          </p:cNvSpPr>
          <p:nvPr>
            <p:ph idx="1"/>
          </p:nvPr>
        </p:nvSpPr>
        <p:spPr>
          <a:xfrm>
            <a:off x="893151" y="2275366"/>
            <a:ext cx="7002463" cy="3721397"/>
          </a:xfrm>
        </p:spPr>
        <p:txBody>
          <a:bodyPr/>
          <a:lstStyle/>
          <a:p>
            <a:pPr marL="0" indent="0">
              <a:buNone/>
            </a:pPr>
            <a:endParaRPr lang="en-GB" dirty="0" smtClean="0"/>
          </a:p>
          <a:p>
            <a:pPr marL="0" indent="0">
              <a:buNone/>
            </a:pPr>
            <a:r>
              <a:rPr lang="en-GB" dirty="0" smtClean="0"/>
              <a:t>On your tables discuss how you have used clinical audit to support the revalidation of your doctors.</a:t>
            </a:r>
          </a:p>
          <a:p>
            <a:pPr marL="0" indent="0">
              <a:buNone/>
            </a:pPr>
            <a:endParaRPr lang="en-GB" dirty="0"/>
          </a:p>
          <a:p>
            <a:pPr marL="0" indent="0">
              <a:buNone/>
            </a:pPr>
            <a:r>
              <a:rPr lang="en-GB" dirty="0" smtClean="0"/>
              <a:t>Write your top three tips on post it notes.  These will form part of the feedback from the workshop.  </a:t>
            </a:r>
          </a:p>
          <a:p>
            <a:pPr marL="0" indent="0">
              <a:buNone/>
            </a:pPr>
            <a:endParaRPr lang="en-GB" dirty="0"/>
          </a:p>
          <a:p>
            <a:pPr marL="0" indent="0">
              <a:buNone/>
            </a:pPr>
            <a:r>
              <a:rPr lang="en-GB" dirty="0" smtClean="0"/>
              <a:t>Time: 7 </a:t>
            </a:r>
            <a:r>
              <a:rPr lang="en-GB" dirty="0" err="1" smtClean="0"/>
              <a:t>mins</a:t>
            </a:r>
            <a:r>
              <a:rPr lang="en-GB" dirty="0" smtClean="0"/>
              <a:t> discussion 3 </a:t>
            </a:r>
            <a:r>
              <a:rPr lang="en-GB" dirty="0" err="1" smtClean="0"/>
              <a:t>mins</a:t>
            </a:r>
            <a:r>
              <a:rPr lang="en-GB" dirty="0" smtClean="0"/>
              <a:t> to write up</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1053757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369332"/>
          </a:xfrm>
        </p:spPr>
        <p:txBody>
          <a:bodyPr>
            <a:spAutoFit/>
          </a:bodyPr>
          <a:lstStyle/>
          <a:p>
            <a:r>
              <a:rPr lang="en-GB" sz="2400" dirty="0" smtClean="0"/>
              <a:t>Transparency in outcomes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8" t="16064" r="58478" b="27469"/>
          <a:stretch/>
        </p:blipFill>
        <p:spPr bwMode="auto">
          <a:xfrm>
            <a:off x="310043" y="1698662"/>
            <a:ext cx="7133358" cy="498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443401" y="6120129"/>
            <a:ext cx="1424152" cy="553998"/>
          </a:xfrm>
          <a:prstGeom prst="rect">
            <a:avLst/>
          </a:prstGeom>
          <a:noFill/>
        </p:spPr>
        <p:txBody>
          <a:bodyPr wrap="square" rtlCol="0">
            <a:spAutoFit/>
          </a:bodyPr>
          <a:lstStyle/>
          <a:p>
            <a:r>
              <a:rPr lang="en-GB" sz="1000" dirty="0" smtClean="0"/>
              <a:t>Source: University Hospital of South Manchester website</a:t>
            </a:r>
            <a:endParaRPr lang="en-GB" sz="1000" dirty="0"/>
          </a:p>
        </p:txBody>
      </p:sp>
      <p:sp>
        <p:nvSpPr>
          <p:cNvPr id="6" name="Oval 5"/>
          <p:cNvSpPr/>
          <p:nvPr/>
        </p:nvSpPr>
        <p:spPr>
          <a:xfrm>
            <a:off x="1428751" y="5238751"/>
            <a:ext cx="2619374" cy="6953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1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279674"/>
            <a:ext cx="8426449" cy="369332"/>
          </a:xfrm>
        </p:spPr>
        <p:txBody>
          <a:bodyPr>
            <a:spAutoFit/>
          </a:bodyPr>
          <a:lstStyle/>
          <a:p>
            <a:r>
              <a:rPr lang="en-GB" sz="2400" dirty="0"/>
              <a:t>Why publish the data</a:t>
            </a:r>
            <a:r>
              <a:rPr lang="en-GB" sz="2400" dirty="0" smtClean="0"/>
              <a:t>?</a:t>
            </a:r>
            <a:endParaRPr lang="en-GB" sz="2400" dirty="0"/>
          </a:p>
        </p:txBody>
      </p:sp>
      <p:sp>
        <p:nvSpPr>
          <p:cNvPr id="3" name="Content Placeholder 2"/>
          <p:cNvSpPr>
            <a:spLocks noGrp="1"/>
          </p:cNvSpPr>
          <p:nvPr>
            <p:ph idx="1"/>
          </p:nvPr>
        </p:nvSpPr>
        <p:spPr/>
        <p:txBody>
          <a:bodyPr/>
          <a:lstStyle/>
          <a:p>
            <a:pPr marL="717550" lvl="1" indent="-215900"/>
            <a:r>
              <a:rPr lang="en-GB" sz="2000" dirty="0" smtClean="0">
                <a:latin typeface="+mn-lt"/>
              </a:rPr>
              <a:t>Reassure Patients</a:t>
            </a:r>
          </a:p>
          <a:p>
            <a:pPr marL="1524000" lvl="2" indent="-358775"/>
            <a:r>
              <a:rPr lang="en-GB" sz="2000" dirty="0">
                <a:latin typeface="+mn-lt"/>
              </a:rPr>
              <a:t>Use of NHS Choices</a:t>
            </a:r>
          </a:p>
          <a:p>
            <a:pPr marL="717550" lvl="1" indent="-215900"/>
            <a:r>
              <a:rPr lang="en-GB" sz="2000" dirty="0" smtClean="0">
                <a:latin typeface="+mn-lt"/>
              </a:rPr>
              <a:t>Supports clinicians to improve</a:t>
            </a:r>
          </a:p>
          <a:p>
            <a:pPr marL="1524000" lvl="2" indent="-358775"/>
            <a:r>
              <a:rPr lang="en-GB" sz="2000" dirty="0" smtClean="0">
                <a:latin typeface="+mn-lt"/>
              </a:rPr>
              <a:t>All </a:t>
            </a:r>
            <a:r>
              <a:rPr lang="en-GB" sz="2000" dirty="0">
                <a:latin typeface="+mn-lt"/>
              </a:rPr>
              <a:t>outliers agreed to </a:t>
            </a:r>
            <a:r>
              <a:rPr lang="en-GB" sz="2000" dirty="0" smtClean="0">
                <a:latin typeface="+mn-lt"/>
              </a:rPr>
              <a:t>publication</a:t>
            </a:r>
          </a:p>
          <a:p>
            <a:pPr marL="717550" lvl="1" indent="-215900"/>
            <a:r>
              <a:rPr lang="en-GB" sz="2000" dirty="0">
                <a:latin typeface="+mn-lt"/>
              </a:rPr>
              <a:t>Advertise </a:t>
            </a:r>
            <a:r>
              <a:rPr lang="en-GB" sz="2000" dirty="0">
                <a:latin typeface="+mn-lt"/>
              </a:rPr>
              <a:t>how well doing</a:t>
            </a:r>
          </a:p>
          <a:p>
            <a:pPr marL="1524000" lvl="2" indent="-358775"/>
            <a:endParaRPr lang="en-GB" sz="2000"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2280970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279674"/>
            <a:ext cx="8426449" cy="369332"/>
          </a:xfrm>
        </p:spPr>
        <p:txBody>
          <a:bodyPr>
            <a:spAutoFit/>
          </a:bodyPr>
          <a:lstStyle/>
          <a:p>
            <a:r>
              <a:rPr lang="en-GB" sz="2400" dirty="0" smtClean="0"/>
              <a:t>Next steps for outcome data</a:t>
            </a:r>
            <a:endParaRPr lang="en-GB" sz="2400" dirty="0"/>
          </a:p>
        </p:txBody>
      </p:sp>
      <p:sp>
        <p:nvSpPr>
          <p:cNvPr id="3" name="Content Placeholder 2"/>
          <p:cNvSpPr>
            <a:spLocks noGrp="1"/>
          </p:cNvSpPr>
          <p:nvPr>
            <p:ph idx="1"/>
          </p:nvPr>
        </p:nvSpPr>
        <p:spPr/>
        <p:txBody>
          <a:bodyPr/>
          <a:lstStyle/>
          <a:p>
            <a:pPr marL="717550" lvl="1" indent="-215900"/>
            <a:r>
              <a:rPr lang="en-GB" sz="2000" dirty="0">
                <a:latin typeface="+mn-lt"/>
              </a:rPr>
              <a:t>10 specialities in </a:t>
            </a:r>
            <a:r>
              <a:rPr lang="en-GB" sz="2000" dirty="0" smtClean="0">
                <a:latin typeface="+mn-lt"/>
              </a:rPr>
              <a:t>2013</a:t>
            </a:r>
          </a:p>
          <a:p>
            <a:pPr marL="717550" lvl="1" indent="-215900"/>
            <a:endParaRPr lang="en-GB" sz="2000" dirty="0">
              <a:latin typeface="+mn-lt"/>
            </a:endParaRPr>
          </a:p>
          <a:p>
            <a:pPr marL="717550" lvl="1" indent="-215900"/>
            <a:r>
              <a:rPr lang="en-GB" sz="2000" dirty="0">
                <a:latin typeface="+mn-lt"/>
              </a:rPr>
              <a:t>Further 3 specialities in 2014</a:t>
            </a:r>
          </a:p>
          <a:p>
            <a:pPr marL="717550" lvl="1" indent="-215900"/>
            <a:endParaRPr lang="en-GB" sz="2000" dirty="0" smtClean="0">
              <a:latin typeface="+mn-lt"/>
            </a:endParaRPr>
          </a:p>
          <a:p>
            <a:pPr marL="717550" lvl="1" indent="-215900"/>
            <a:r>
              <a:rPr lang="en-GB" sz="2000" dirty="0" smtClean="0">
                <a:latin typeface="+mn-lt"/>
              </a:rPr>
              <a:t>Pilot </a:t>
            </a:r>
            <a:r>
              <a:rPr lang="en-GB" sz="2000" dirty="0">
                <a:latin typeface="+mn-lt"/>
              </a:rPr>
              <a:t>use open data with Societies</a:t>
            </a:r>
          </a:p>
          <a:p>
            <a:pPr marL="717550" lvl="1" indent="-215900"/>
            <a:endParaRPr lang="en-GB" sz="2000" dirty="0" smtClean="0">
              <a:latin typeface="+mn-lt"/>
            </a:endParaRPr>
          </a:p>
          <a:p>
            <a:pPr marL="717550" lvl="1" indent="-215900"/>
            <a:r>
              <a:rPr lang="en-GB" sz="2000" dirty="0" smtClean="0">
                <a:latin typeface="+mn-lt"/>
              </a:rPr>
              <a:t>Further </a:t>
            </a:r>
            <a:r>
              <a:rPr lang="en-GB" sz="2000" dirty="0">
                <a:latin typeface="+mn-lt"/>
              </a:rPr>
              <a:t>specialities to follow</a:t>
            </a:r>
          </a:p>
          <a:p>
            <a:endParaRPr lang="en-GB"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4862167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279675"/>
            <a:ext cx="8426449" cy="369332"/>
          </a:xfrm>
        </p:spPr>
        <p:txBody>
          <a:bodyPr>
            <a:spAutoFit/>
          </a:bodyPr>
          <a:lstStyle/>
          <a:p>
            <a:r>
              <a:rPr lang="en-GB" sz="2400" dirty="0" smtClean="0"/>
              <a:t>Examples of data</a:t>
            </a:r>
            <a:endParaRPr lang="en-GB" sz="2400" dirty="0"/>
          </a:p>
        </p:txBody>
      </p:sp>
      <p:sp>
        <p:nvSpPr>
          <p:cNvPr id="4" name="Footer Placeholder 3"/>
          <p:cNvSpPr>
            <a:spLocks noGrp="1"/>
          </p:cNvSpPr>
          <p:nvPr>
            <p:ph type="ftr" sz="quarter" idx="11"/>
          </p:nvPr>
        </p:nvSpPr>
        <p:spPr/>
        <p:txBody>
          <a:bodyPr/>
          <a:lstStyle/>
          <a:p>
            <a:r>
              <a:rPr lang="en-GB" smtClean="0">
                <a:solidFill>
                  <a:prstClr val="black"/>
                </a:solidFill>
              </a:rPr>
              <a:t>Responsible Officers 4 June 2014 V1</a:t>
            </a:r>
            <a:endParaRPr lang="en-GB" dirty="0">
              <a:solidFill>
                <a:prstClr val="black"/>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328" t="20964" r="20313" b="16536"/>
          <a:stretch/>
        </p:blipFill>
        <p:spPr bwMode="auto">
          <a:xfrm>
            <a:off x="358775" y="2038350"/>
            <a:ext cx="5775325" cy="405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38874" y="2647950"/>
            <a:ext cx="2546349" cy="3200876"/>
          </a:xfrm>
          <a:prstGeom prst="rect">
            <a:avLst/>
          </a:prstGeom>
          <a:noFill/>
        </p:spPr>
        <p:txBody>
          <a:bodyPr wrap="square" lIns="0" tIns="0" rIns="0" bIns="0" rtlCol="0">
            <a:spAutoFit/>
          </a:bodyPr>
          <a:lstStyle/>
          <a:p>
            <a:r>
              <a:rPr lang="en-GB" sz="1600" b="1" dirty="0">
                <a:solidFill>
                  <a:prstClr val="black"/>
                </a:solidFill>
              </a:rPr>
              <a:t>What does this mean</a:t>
            </a:r>
            <a:r>
              <a:rPr lang="en-GB" sz="1600" b="1" dirty="0" smtClean="0">
                <a:solidFill>
                  <a:prstClr val="black"/>
                </a:solidFill>
              </a:rPr>
              <a:t>?</a:t>
            </a:r>
          </a:p>
          <a:p>
            <a:endParaRPr lang="en-GB" sz="1600" dirty="0">
              <a:solidFill>
                <a:prstClr val="black"/>
              </a:solidFill>
            </a:endParaRPr>
          </a:p>
          <a:p>
            <a:r>
              <a:rPr lang="en-GB" sz="1600" dirty="0">
                <a:solidFill>
                  <a:prstClr val="black"/>
                </a:solidFill>
              </a:rPr>
              <a:t>This shows that the 90 day mortality rate following hip surgery for this surgeon is in line with the expected rate, based on the type of patients this surgeon has seen. The national average 90 day mortality rate following primary hip replacement surgery is approximately 0.6</a:t>
            </a:r>
            <a:r>
              <a:rPr lang="en-GB" sz="1600" dirty="0" smtClean="0">
                <a:solidFill>
                  <a:prstClr val="black"/>
                </a:solidFill>
              </a:rPr>
              <a:t>%.</a:t>
            </a:r>
            <a:endParaRPr lang="en-GB" sz="1600" dirty="0">
              <a:solidFill>
                <a:prstClr val="black"/>
              </a:solidFill>
            </a:endParaRPr>
          </a:p>
        </p:txBody>
      </p:sp>
    </p:spTree>
    <p:extLst>
      <p:ext uri="{BB962C8B-B14F-4D97-AF65-F5344CB8AC3E}">
        <p14:creationId xmlns:p14="http://schemas.microsoft.com/office/powerpoint/2010/main" val="2217834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655199" y="6309700"/>
            <a:ext cx="7240415" cy="180000"/>
          </a:xfrm>
          <a:prstGeom prst="rect">
            <a:avLst/>
          </a:prstGeom>
        </p:spPr>
        <p:txBody>
          <a:bodyPr/>
          <a:lstStyle/>
          <a:p>
            <a:endParaRPr lang="en-GB" noProof="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198" y="1074900"/>
            <a:ext cx="8300599" cy="543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7600" y="509700"/>
            <a:ext cx="6610875" cy="369332"/>
          </a:xfrm>
        </p:spPr>
        <p:txBody>
          <a:bodyPr>
            <a:spAutoFit/>
          </a:bodyPr>
          <a:lstStyle/>
          <a:p>
            <a:r>
              <a:rPr lang="en-GB" sz="2400" dirty="0" smtClean="0"/>
              <a:t>The information available.</a:t>
            </a:r>
            <a:endParaRPr lang="en-GB" sz="2400" dirty="0"/>
          </a:p>
        </p:txBody>
      </p:sp>
    </p:spTree>
    <p:extLst>
      <p:ext uri="{BB962C8B-B14F-4D97-AF65-F5344CB8AC3E}">
        <p14:creationId xmlns:p14="http://schemas.microsoft.com/office/powerpoint/2010/main" val="3428297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290307"/>
            <a:ext cx="8426449" cy="369332"/>
          </a:xfrm>
        </p:spPr>
        <p:txBody>
          <a:bodyPr>
            <a:spAutoFit/>
          </a:bodyPr>
          <a:lstStyle/>
          <a:p>
            <a:r>
              <a:rPr lang="en-GB" sz="2400" dirty="0" smtClean="0"/>
              <a:t>Limitations</a:t>
            </a:r>
            <a:endParaRPr lang="en-GB" sz="2400" strike="sngStrike" dirty="0"/>
          </a:p>
        </p:txBody>
      </p:sp>
      <p:sp>
        <p:nvSpPr>
          <p:cNvPr id="7" name="Rectangle 6"/>
          <p:cNvSpPr/>
          <p:nvPr/>
        </p:nvSpPr>
        <p:spPr>
          <a:xfrm>
            <a:off x="358775" y="2041327"/>
            <a:ext cx="8426449" cy="3477875"/>
          </a:xfrm>
          <a:prstGeom prst="rect">
            <a:avLst/>
          </a:prstGeom>
        </p:spPr>
        <p:txBody>
          <a:bodyPr wrap="square">
            <a:spAutoFit/>
          </a:bodyPr>
          <a:lstStyle/>
          <a:p>
            <a:pPr marL="895350" indent="-352425">
              <a:buFont typeface="Arial" panose="020B0604020202020204" pitchFamily="34" charset="0"/>
              <a:buChar char="•"/>
            </a:pPr>
            <a:r>
              <a:rPr lang="en-GB" sz="2000" dirty="0" smtClean="0">
                <a:solidFill>
                  <a:prstClr val="black"/>
                </a:solidFill>
              </a:rPr>
              <a:t>Not part of a </a:t>
            </a:r>
            <a:r>
              <a:rPr lang="en-GB" sz="2000" dirty="0">
                <a:solidFill>
                  <a:prstClr val="black"/>
                </a:solidFill>
              </a:rPr>
              <a:t>National Clinical </a:t>
            </a:r>
            <a:r>
              <a:rPr lang="en-GB" sz="2000" dirty="0" smtClean="0">
                <a:solidFill>
                  <a:prstClr val="black"/>
                </a:solidFill>
              </a:rPr>
              <a:t>Audit</a:t>
            </a:r>
            <a:endParaRPr lang="en-GB" sz="2000" dirty="0">
              <a:solidFill>
                <a:prstClr val="black"/>
              </a:solidFill>
            </a:endParaRPr>
          </a:p>
          <a:p>
            <a:pPr marL="895350" indent="-352425">
              <a:buFont typeface="Arial" panose="020B0604020202020204" pitchFamily="34" charset="0"/>
              <a:buChar char="•"/>
            </a:pPr>
            <a:endParaRPr lang="en-GB" sz="2000" dirty="0" smtClean="0">
              <a:solidFill>
                <a:prstClr val="black"/>
              </a:solidFill>
            </a:endParaRPr>
          </a:p>
          <a:p>
            <a:pPr marL="895350" indent="-352425">
              <a:buFont typeface="Arial" panose="020B0604020202020204" pitchFamily="34" charset="0"/>
              <a:buChar char="•"/>
            </a:pPr>
            <a:r>
              <a:rPr lang="en-GB" sz="2000" dirty="0" smtClean="0">
                <a:solidFill>
                  <a:prstClr val="black"/>
                </a:solidFill>
              </a:rPr>
              <a:t>Not enough data</a:t>
            </a:r>
            <a:endParaRPr lang="en-GB" sz="2000" dirty="0">
              <a:solidFill>
                <a:prstClr val="black"/>
              </a:solidFill>
            </a:endParaRPr>
          </a:p>
          <a:p>
            <a:pPr marL="895350" indent="-352425">
              <a:buFont typeface="Arial" panose="020B0604020202020204" pitchFamily="34" charset="0"/>
              <a:buChar char="•"/>
            </a:pPr>
            <a:endParaRPr lang="en-GB" sz="2000" dirty="0" smtClean="0">
              <a:solidFill>
                <a:prstClr val="black"/>
              </a:solidFill>
            </a:endParaRPr>
          </a:p>
          <a:p>
            <a:pPr marL="895350" indent="-352425">
              <a:buFont typeface="Arial" panose="020B0604020202020204" pitchFamily="34" charset="0"/>
              <a:buChar char="•"/>
            </a:pPr>
            <a:r>
              <a:rPr lang="en-GB" sz="2000" dirty="0" smtClean="0">
                <a:solidFill>
                  <a:prstClr val="black"/>
                </a:solidFill>
              </a:rPr>
              <a:t>England only</a:t>
            </a:r>
            <a:endParaRPr lang="en-GB" sz="2000" dirty="0">
              <a:solidFill>
                <a:prstClr val="black"/>
              </a:solidFill>
            </a:endParaRPr>
          </a:p>
          <a:p>
            <a:pPr marL="895350" indent="-352425">
              <a:buFont typeface="Arial" panose="020B0604020202020204" pitchFamily="34" charset="0"/>
              <a:buChar char="•"/>
            </a:pPr>
            <a:endParaRPr lang="en-GB" sz="2000" dirty="0" smtClean="0">
              <a:solidFill>
                <a:prstClr val="black"/>
              </a:solidFill>
            </a:endParaRPr>
          </a:p>
          <a:p>
            <a:pPr marL="895350" indent="-352425">
              <a:buFont typeface="Arial" panose="020B0604020202020204" pitchFamily="34" charset="0"/>
              <a:buChar char="•"/>
            </a:pPr>
            <a:r>
              <a:rPr lang="en-GB" sz="2000" dirty="0" smtClean="0">
                <a:solidFill>
                  <a:prstClr val="black"/>
                </a:solidFill>
              </a:rPr>
              <a:t>Opt out</a:t>
            </a:r>
          </a:p>
          <a:p>
            <a:pPr marL="895350" indent="-352425">
              <a:buFont typeface="Arial" panose="020B0604020202020204" pitchFamily="34" charset="0"/>
              <a:buChar char="•"/>
            </a:pPr>
            <a:endParaRPr lang="en-GB" sz="2000" dirty="0" smtClean="0">
              <a:solidFill>
                <a:prstClr val="black"/>
              </a:solidFill>
            </a:endParaRPr>
          </a:p>
          <a:p>
            <a:pPr marL="895350" indent="-352425">
              <a:buFont typeface="Arial" panose="020B0604020202020204" pitchFamily="34" charset="0"/>
              <a:buChar char="•"/>
            </a:pPr>
            <a:r>
              <a:rPr lang="en-GB" sz="2000" dirty="0" smtClean="0">
                <a:solidFill>
                  <a:prstClr val="black"/>
                </a:solidFill>
              </a:rPr>
              <a:t>Complexity of data </a:t>
            </a:r>
          </a:p>
          <a:p>
            <a:pPr marL="895350" indent="-352425">
              <a:buFont typeface="Arial" panose="020B0604020202020204" pitchFamily="34" charset="0"/>
              <a:buChar char="•"/>
            </a:pPr>
            <a:endParaRPr lang="en-GB" sz="2000" dirty="0" smtClean="0">
              <a:solidFill>
                <a:prstClr val="black"/>
              </a:solidFill>
            </a:endParaRPr>
          </a:p>
          <a:p>
            <a:pPr marL="895350" indent="-352425">
              <a:buFont typeface="Arial" panose="020B0604020202020204" pitchFamily="34" charset="0"/>
              <a:buChar char="•"/>
            </a:pPr>
            <a:r>
              <a:rPr lang="en-GB" sz="2000" dirty="0" smtClean="0">
                <a:solidFill>
                  <a:prstClr val="black"/>
                </a:solidFill>
              </a:rPr>
              <a:t>Team data</a:t>
            </a:r>
            <a:endParaRPr lang="en-GB" sz="2000" dirty="0">
              <a:solidFill>
                <a:prstClr val="black"/>
              </a:solidFill>
            </a:endParaRPr>
          </a:p>
        </p:txBody>
      </p:sp>
      <p:sp>
        <p:nvSpPr>
          <p:cNvPr id="3" name="Footer Placeholder 2"/>
          <p:cNvSpPr>
            <a:spLocks noGrp="1"/>
          </p:cNvSpPr>
          <p:nvPr>
            <p:ph type="ftr" sz="quarter" idx="11"/>
          </p:nvPr>
        </p:nvSpPr>
        <p:spPr>
          <a:xfrm>
            <a:off x="655199" y="6471625"/>
            <a:ext cx="7240415" cy="180000"/>
          </a:xfrm>
        </p:spPr>
        <p:txBody>
          <a:bodyPr/>
          <a:lstStyle/>
          <a:p>
            <a:r>
              <a:rPr lang="en-GB" noProof="0" dirty="0" smtClean="0"/>
              <a:t>Responsible Officers 4 June 2014 V1</a:t>
            </a:r>
            <a:endParaRPr lang="en-GB" noProof="0" dirty="0"/>
          </a:p>
        </p:txBody>
      </p:sp>
    </p:spTree>
    <p:extLst>
      <p:ext uri="{BB962C8B-B14F-4D97-AF65-F5344CB8AC3E}">
        <p14:creationId xmlns:p14="http://schemas.microsoft.com/office/powerpoint/2010/main" val="2026226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430887"/>
          </a:xfrm>
        </p:spPr>
        <p:txBody>
          <a:bodyPr>
            <a:spAutoFit/>
          </a:bodyPr>
          <a:lstStyle/>
          <a:p>
            <a:r>
              <a:rPr lang="en-GB" sz="2800" dirty="0" smtClean="0"/>
              <a:t>Patient feedback</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28" t="16064" r="58478" b="27469"/>
          <a:stretch/>
        </p:blipFill>
        <p:spPr bwMode="auto">
          <a:xfrm>
            <a:off x="300518" y="1729368"/>
            <a:ext cx="6948007" cy="495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33019" y="6285352"/>
            <a:ext cx="1833640" cy="400110"/>
          </a:xfrm>
          <a:prstGeom prst="rect">
            <a:avLst/>
          </a:prstGeom>
          <a:noFill/>
        </p:spPr>
        <p:txBody>
          <a:bodyPr wrap="square" rtlCol="0">
            <a:spAutoFit/>
          </a:bodyPr>
          <a:lstStyle/>
          <a:p>
            <a:r>
              <a:rPr lang="en-GB" sz="1000" dirty="0" smtClean="0"/>
              <a:t>Source: University Hospital of South Manchester website</a:t>
            </a:r>
            <a:endParaRPr lang="en-GB" sz="1000" dirty="0"/>
          </a:p>
        </p:txBody>
      </p:sp>
      <p:sp>
        <p:nvSpPr>
          <p:cNvPr id="7" name="Oval 6"/>
          <p:cNvSpPr/>
          <p:nvPr/>
        </p:nvSpPr>
        <p:spPr>
          <a:xfrm>
            <a:off x="1428751" y="5819775"/>
            <a:ext cx="2619374"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13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69194" y="1247777"/>
            <a:ext cx="8426449" cy="369332"/>
          </a:xfrm>
        </p:spPr>
        <p:txBody>
          <a:bodyPr>
            <a:spAutoFit/>
          </a:bodyPr>
          <a:lstStyle/>
          <a:p>
            <a:r>
              <a:rPr lang="en-GB" sz="2400" dirty="0" smtClean="0"/>
              <a:t>A Framework for </a:t>
            </a:r>
            <a:r>
              <a:rPr lang="en-GB" sz="2400" dirty="0"/>
              <a:t>Q</a:t>
            </a:r>
            <a:r>
              <a:rPr lang="en-GB" sz="2400" dirty="0" smtClean="0"/>
              <a:t>uality </a:t>
            </a:r>
          </a:p>
        </p:txBody>
      </p:sp>
      <p:sp>
        <p:nvSpPr>
          <p:cNvPr id="5" name="AutoShape 5"/>
          <p:cNvSpPr>
            <a:spLocks noChangeArrowheads="1"/>
          </p:cNvSpPr>
          <p:nvPr/>
        </p:nvSpPr>
        <p:spPr bwMode="auto">
          <a:xfrm>
            <a:off x="312044" y="1804410"/>
            <a:ext cx="1223963"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a:solidFill>
                  <a:prstClr val="white"/>
                </a:solidFill>
              </a:rPr>
              <a:t>Bring clarity to quality</a:t>
            </a:r>
          </a:p>
        </p:txBody>
      </p:sp>
      <p:sp>
        <p:nvSpPr>
          <p:cNvPr id="6" name="AutoShape 6"/>
          <p:cNvSpPr>
            <a:spLocks noChangeArrowheads="1"/>
          </p:cNvSpPr>
          <p:nvPr/>
        </p:nvSpPr>
        <p:spPr bwMode="auto">
          <a:xfrm>
            <a:off x="1536007" y="1804410"/>
            <a:ext cx="1223962"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dirty="0">
                <a:solidFill>
                  <a:prstClr val="white"/>
                </a:solidFill>
              </a:rPr>
              <a:t>Measure quality</a:t>
            </a:r>
          </a:p>
        </p:txBody>
      </p:sp>
      <p:sp>
        <p:nvSpPr>
          <p:cNvPr id="7" name="AutoShape 7"/>
          <p:cNvSpPr>
            <a:spLocks noChangeArrowheads="1"/>
          </p:cNvSpPr>
          <p:nvPr/>
        </p:nvSpPr>
        <p:spPr bwMode="auto">
          <a:xfrm>
            <a:off x="2759969" y="1804410"/>
            <a:ext cx="1223963"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a:solidFill>
                  <a:prstClr val="white"/>
                </a:solidFill>
              </a:rPr>
              <a:t>Publish quality</a:t>
            </a:r>
          </a:p>
        </p:txBody>
      </p:sp>
      <p:sp>
        <p:nvSpPr>
          <p:cNvPr id="8" name="AutoShape 8"/>
          <p:cNvSpPr>
            <a:spLocks noChangeArrowheads="1"/>
          </p:cNvSpPr>
          <p:nvPr/>
        </p:nvSpPr>
        <p:spPr bwMode="auto">
          <a:xfrm>
            <a:off x="3983932" y="1804410"/>
            <a:ext cx="1223962"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a:solidFill>
                  <a:prstClr val="white"/>
                </a:solidFill>
              </a:rPr>
              <a:t>Reward &amp; recognise quality</a:t>
            </a:r>
          </a:p>
        </p:txBody>
      </p:sp>
      <p:sp>
        <p:nvSpPr>
          <p:cNvPr id="9" name="AutoShape 9"/>
          <p:cNvSpPr>
            <a:spLocks noChangeArrowheads="1"/>
          </p:cNvSpPr>
          <p:nvPr/>
        </p:nvSpPr>
        <p:spPr bwMode="auto">
          <a:xfrm>
            <a:off x="5207894" y="1804410"/>
            <a:ext cx="1223963"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a:solidFill>
                  <a:prstClr val="white"/>
                </a:solidFill>
              </a:rPr>
              <a:t>Leadership for quality</a:t>
            </a:r>
          </a:p>
        </p:txBody>
      </p:sp>
      <p:sp>
        <p:nvSpPr>
          <p:cNvPr id="10" name="AutoShape 10"/>
          <p:cNvSpPr>
            <a:spLocks noChangeArrowheads="1"/>
          </p:cNvSpPr>
          <p:nvPr/>
        </p:nvSpPr>
        <p:spPr bwMode="auto">
          <a:xfrm>
            <a:off x="6431857" y="1804410"/>
            <a:ext cx="1223962"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a:solidFill>
                  <a:prstClr val="white"/>
                </a:solidFill>
              </a:rPr>
              <a:t>Innovate for quality</a:t>
            </a:r>
          </a:p>
        </p:txBody>
      </p:sp>
      <p:sp>
        <p:nvSpPr>
          <p:cNvPr id="11" name="Text Box 12"/>
          <p:cNvSpPr txBox="1">
            <a:spLocks noChangeArrowheads="1"/>
          </p:cNvSpPr>
          <p:nvPr/>
        </p:nvSpPr>
        <p:spPr bwMode="auto">
          <a:xfrm>
            <a:off x="240607" y="2953760"/>
            <a:ext cx="129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NICE Quality </a:t>
            </a:r>
            <a:r>
              <a:rPr lang="en-GB" altLang="en-US" sz="1400" dirty="0" smtClean="0">
                <a:solidFill>
                  <a:prstClr val="black"/>
                </a:solidFill>
                <a:latin typeface="Calibri" pitchFamily="34" charset="0"/>
              </a:rPr>
              <a:t>Standards</a:t>
            </a:r>
            <a:endParaRPr lang="en-GB" altLang="en-US" sz="1400" dirty="0">
              <a:solidFill>
                <a:prstClr val="black"/>
              </a:solidFill>
              <a:latin typeface="Calibri" pitchFamily="34" charset="0"/>
            </a:endParaRP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NICE Clinical Guidelines</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NHS England Commissioning </a:t>
            </a:r>
            <a:r>
              <a:rPr lang="en-GB" altLang="en-US" sz="1400" dirty="0" smtClean="0">
                <a:solidFill>
                  <a:prstClr val="black"/>
                </a:solidFill>
                <a:latin typeface="Calibri" pitchFamily="34" charset="0"/>
              </a:rPr>
              <a:t>Guides</a:t>
            </a:r>
            <a:endParaRPr lang="en-GB" altLang="en-US" sz="1400" dirty="0">
              <a:solidFill>
                <a:prstClr val="black"/>
              </a:solidFill>
              <a:latin typeface="Calibri" pitchFamily="34" charset="0"/>
            </a:endParaRPr>
          </a:p>
        </p:txBody>
      </p:sp>
      <p:sp>
        <p:nvSpPr>
          <p:cNvPr id="12" name="Text Box 13"/>
          <p:cNvSpPr txBox="1">
            <a:spLocks noChangeArrowheads="1"/>
          </p:cNvSpPr>
          <p:nvPr/>
        </p:nvSpPr>
        <p:spPr bwMode="auto">
          <a:xfrm>
            <a:off x="1551882" y="2953760"/>
            <a:ext cx="230505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Indicators in NHS Outcomes Framework and CCG </a:t>
            </a:r>
            <a:r>
              <a:rPr lang="en-GB" altLang="en-US" sz="1400" dirty="0" smtClean="0">
                <a:solidFill>
                  <a:prstClr val="black"/>
                </a:solidFill>
                <a:latin typeface="Calibri" pitchFamily="34" charset="0"/>
              </a:rPr>
              <a:t>OIS</a:t>
            </a:r>
            <a:endParaRPr lang="en-GB" altLang="en-US" sz="1400" dirty="0">
              <a:solidFill>
                <a:prstClr val="black"/>
              </a:solidFill>
              <a:latin typeface="Calibri" pitchFamily="34" charset="0"/>
            </a:endParaRPr>
          </a:p>
          <a:p>
            <a:pPr eaLnBrk="1" fontAlgn="base" hangingPunct="1">
              <a:lnSpc>
                <a:spcPct val="100000"/>
              </a:lnSpc>
              <a:spcBef>
                <a:spcPts val="600"/>
              </a:spcBef>
              <a:spcAft>
                <a:spcPct val="0"/>
              </a:spcAft>
              <a:buClrTx/>
              <a:buFontTx/>
              <a:buNone/>
            </a:pPr>
            <a:r>
              <a:rPr lang="en-GB" altLang="en-US" sz="1400" b="1" dirty="0">
                <a:solidFill>
                  <a:srgbClr val="FF0000"/>
                </a:solidFill>
                <a:latin typeface="Calibri" pitchFamily="34" charset="0"/>
              </a:rPr>
              <a:t>Clinical </a:t>
            </a:r>
            <a:r>
              <a:rPr lang="en-GB" altLang="en-US" sz="1400" b="1" dirty="0" smtClean="0">
                <a:solidFill>
                  <a:srgbClr val="FF0000"/>
                </a:solidFill>
                <a:latin typeface="Calibri" pitchFamily="34" charset="0"/>
              </a:rPr>
              <a:t>Audit</a:t>
            </a:r>
            <a:endParaRPr lang="en-GB" altLang="en-US" sz="1400" b="1" dirty="0">
              <a:solidFill>
                <a:srgbClr val="FF0000"/>
              </a:solidFill>
              <a:latin typeface="Calibri" pitchFamily="34" charset="0"/>
            </a:endParaRP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Indicators for Quality Improvement</a:t>
            </a:r>
          </a:p>
          <a:p>
            <a:pPr eaLnBrk="1" fontAlgn="base" hangingPunct="1">
              <a:lnSpc>
                <a:spcPct val="100000"/>
              </a:lnSpc>
              <a:spcBef>
                <a:spcPts val="600"/>
              </a:spcBef>
              <a:spcAft>
                <a:spcPct val="0"/>
              </a:spcAft>
              <a:buClrTx/>
              <a:buFontTx/>
              <a:buNone/>
            </a:pPr>
            <a:r>
              <a:rPr lang="en-GB" altLang="en-US" sz="1400" b="1" dirty="0">
                <a:solidFill>
                  <a:srgbClr val="FF0000"/>
                </a:solidFill>
                <a:latin typeface="Calibri" pitchFamily="34" charset="0"/>
              </a:rPr>
              <a:t>Quality Accounts</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NHS Choices and other sources of info for </a:t>
            </a:r>
            <a:r>
              <a:rPr lang="en-GB" altLang="en-US" sz="1400" dirty="0" smtClean="0">
                <a:solidFill>
                  <a:prstClr val="black"/>
                </a:solidFill>
                <a:latin typeface="Calibri" pitchFamily="34" charset="0"/>
              </a:rPr>
              <a:t>patients</a:t>
            </a:r>
          </a:p>
          <a:p>
            <a:pPr eaLnBrk="1" fontAlgn="base" hangingPunct="1">
              <a:lnSpc>
                <a:spcPct val="100000"/>
              </a:lnSpc>
              <a:spcBef>
                <a:spcPts val="600"/>
              </a:spcBef>
              <a:spcAft>
                <a:spcPct val="0"/>
              </a:spcAft>
              <a:buClrTx/>
              <a:buFontTx/>
              <a:buNone/>
            </a:pPr>
            <a:r>
              <a:rPr lang="en-GB" altLang="en-US" sz="1400" b="1" dirty="0" smtClean="0">
                <a:solidFill>
                  <a:srgbClr val="FF0000"/>
                </a:solidFill>
                <a:latin typeface="Calibri" pitchFamily="34" charset="0"/>
              </a:rPr>
              <a:t>Consultant</a:t>
            </a:r>
            <a:r>
              <a:rPr lang="en-GB" altLang="en-US" sz="1400" b="1" dirty="0" smtClean="0">
                <a:solidFill>
                  <a:prstClr val="black"/>
                </a:solidFill>
                <a:latin typeface="Calibri" pitchFamily="34" charset="0"/>
              </a:rPr>
              <a:t> </a:t>
            </a:r>
            <a:r>
              <a:rPr lang="en-GB" altLang="en-US" sz="1400" b="1" dirty="0" smtClean="0">
                <a:solidFill>
                  <a:srgbClr val="FF0000"/>
                </a:solidFill>
                <a:latin typeface="Calibri" pitchFamily="34" charset="0"/>
              </a:rPr>
              <a:t>Outcomes data</a:t>
            </a:r>
            <a:endParaRPr lang="en-GB" altLang="en-US" sz="1400" b="1" dirty="0">
              <a:solidFill>
                <a:srgbClr val="FF0000"/>
              </a:solidFill>
              <a:latin typeface="Calibri" pitchFamily="34" charset="0"/>
            </a:endParaRPr>
          </a:p>
          <a:p>
            <a:pPr eaLnBrk="1" fontAlgn="base" hangingPunct="1">
              <a:lnSpc>
                <a:spcPct val="100000"/>
              </a:lnSpc>
              <a:spcBef>
                <a:spcPts val="600"/>
              </a:spcBef>
              <a:spcAft>
                <a:spcPct val="0"/>
              </a:spcAft>
              <a:buClrTx/>
              <a:buFontTx/>
              <a:buNone/>
            </a:pPr>
            <a:r>
              <a:rPr lang="en-GB" altLang="en-US" sz="1400" dirty="0" err="1">
                <a:solidFill>
                  <a:prstClr val="black"/>
                </a:solidFill>
                <a:latin typeface="Calibri" pitchFamily="34" charset="0"/>
              </a:rPr>
              <a:t>Care.data</a:t>
            </a:r>
            <a:endParaRPr lang="en-GB" altLang="en-US" sz="1400" dirty="0">
              <a:solidFill>
                <a:prstClr val="black"/>
              </a:solidFill>
              <a:latin typeface="Calibri" pitchFamily="34" charset="0"/>
            </a:endParaRPr>
          </a:p>
          <a:p>
            <a:pPr eaLnBrk="1" fontAlgn="base" hangingPunct="1">
              <a:lnSpc>
                <a:spcPct val="100000"/>
              </a:lnSpc>
              <a:spcBef>
                <a:spcPts val="600"/>
              </a:spcBef>
              <a:spcAft>
                <a:spcPct val="0"/>
              </a:spcAft>
              <a:buClrTx/>
              <a:buFontTx/>
              <a:buNone/>
            </a:pPr>
            <a:r>
              <a:rPr lang="en-GB" altLang="en-US" sz="1400" dirty="0" smtClean="0">
                <a:solidFill>
                  <a:prstClr val="black"/>
                </a:solidFill>
                <a:latin typeface="Calibri" pitchFamily="34" charset="0"/>
              </a:rPr>
              <a:t>NHS England Patient </a:t>
            </a:r>
            <a:r>
              <a:rPr lang="en-GB" altLang="en-US" sz="1400" dirty="0">
                <a:solidFill>
                  <a:prstClr val="black"/>
                </a:solidFill>
                <a:latin typeface="Calibri" pitchFamily="34" charset="0"/>
              </a:rPr>
              <a:t>safety website</a:t>
            </a:r>
          </a:p>
        </p:txBody>
      </p:sp>
      <p:sp>
        <p:nvSpPr>
          <p:cNvPr id="13" name="Text Box 14"/>
          <p:cNvSpPr txBox="1">
            <a:spLocks noChangeArrowheads="1"/>
          </p:cNvSpPr>
          <p:nvPr/>
        </p:nvSpPr>
        <p:spPr bwMode="auto">
          <a:xfrm>
            <a:off x="3926782" y="2942647"/>
            <a:ext cx="1295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Tariff</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CQUIN</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QOF  </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Better Care Fund</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Standard contract</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Quality premium</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Clinical Excellence Awards</a:t>
            </a:r>
          </a:p>
        </p:txBody>
      </p:sp>
      <p:sp>
        <p:nvSpPr>
          <p:cNvPr id="14" name="Text Box 15"/>
          <p:cNvSpPr txBox="1">
            <a:spLocks noChangeArrowheads="1"/>
          </p:cNvSpPr>
          <p:nvPr/>
        </p:nvSpPr>
        <p:spPr bwMode="auto">
          <a:xfrm>
            <a:off x="5022157" y="2942647"/>
            <a:ext cx="1439862"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smtClean="0">
                <a:solidFill>
                  <a:prstClr val="black"/>
                </a:solidFill>
                <a:latin typeface="Calibri" pitchFamily="34" charset="0"/>
              </a:rPr>
              <a:t>Boards</a:t>
            </a:r>
          </a:p>
          <a:p>
            <a:pPr eaLnBrk="1" fontAlgn="base" hangingPunct="1">
              <a:lnSpc>
                <a:spcPct val="100000"/>
              </a:lnSpc>
              <a:spcBef>
                <a:spcPts val="600"/>
              </a:spcBef>
              <a:spcAft>
                <a:spcPct val="0"/>
              </a:spcAft>
              <a:buClrTx/>
              <a:buFontTx/>
              <a:buNone/>
            </a:pPr>
            <a:r>
              <a:rPr lang="en-GB" altLang="en-US" sz="1400" dirty="0" smtClean="0">
                <a:solidFill>
                  <a:prstClr val="black"/>
                </a:solidFill>
                <a:latin typeface="Calibri" pitchFamily="34" charset="0"/>
              </a:rPr>
              <a:t>Responsible officers</a:t>
            </a:r>
            <a:endParaRPr lang="en-GB" altLang="en-US" sz="1400" dirty="0">
              <a:solidFill>
                <a:prstClr val="black"/>
              </a:solidFill>
              <a:latin typeface="Calibri" pitchFamily="34" charset="0"/>
            </a:endParaRPr>
          </a:p>
          <a:p>
            <a:pPr eaLnBrk="1" fontAlgn="base" hangingPunct="1">
              <a:lnSpc>
                <a:spcPct val="100000"/>
              </a:lnSpc>
              <a:spcBef>
                <a:spcPts val="600"/>
              </a:spcBef>
              <a:spcAft>
                <a:spcPct val="0"/>
              </a:spcAft>
              <a:buClrTx/>
              <a:buNone/>
            </a:pPr>
            <a:r>
              <a:rPr lang="en-GB" altLang="en-US" sz="1400" dirty="0">
                <a:solidFill>
                  <a:prstClr val="black"/>
                </a:solidFill>
                <a:latin typeface="Calibri" pitchFamily="34" charset="0"/>
              </a:rPr>
              <a:t>Professional </a:t>
            </a:r>
            <a:r>
              <a:rPr lang="en-GB" altLang="en-US" sz="1400" dirty="0" smtClean="0">
                <a:solidFill>
                  <a:prstClr val="black"/>
                </a:solidFill>
                <a:latin typeface="Calibri" pitchFamily="34" charset="0"/>
              </a:rPr>
              <a:t>bodies’ leadership Clinical </a:t>
            </a:r>
            <a:r>
              <a:rPr lang="en-GB" altLang="en-US" sz="1400" dirty="0">
                <a:solidFill>
                  <a:prstClr val="black"/>
                </a:solidFill>
                <a:latin typeface="Calibri" pitchFamily="34" charset="0"/>
              </a:rPr>
              <a:t>Senates</a:t>
            </a:r>
          </a:p>
          <a:p>
            <a:pPr eaLnBrk="1" fontAlgn="base" hangingPunct="1">
              <a:lnSpc>
                <a:spcPct val="100000"/>
              </a:lnSpc>
              <a:spcBef>
                <a:spcPts val="600"/>
              </a:spcBef>
              <a:spcAft>
                <a:spcPct val="0"/>
              </a:spcAft>
              <a:buClrTx/>
              <a:buNone/>
            </a:pPr>
            <a:r>
              <a:rPr lang="en-GB" altLang="en-US" sz="1400" dirty="0" smtClean="0">
                <a:solidFill>
                  <a:prstClr val="black"/>
                </a:solidFill>
                <a:latin typeface="Calibri" pitchFamily="34" charset="0"/>
              </a:rPr>
              <a:t>National </a:t>
            </a:r>
            <a:r>
              <a:rPr lang="en-GB" altLang="en-US" sz="1400" dirty="0">
                <a:solidFill>
                  <a:prstClr val="black"/>
                </a:solidFill>
                <a:latin typeface="Calibri" pitchFamily="34" charset="0"/>
              </a:rPr>
              <a:t>Quality Board</a:t>
            </a:r>
          </a:p>
          <a:p>
            <a:pPr eaLnBrk="1" fontAlgn="base" hangingPunct="1">
              <a:lnSpc>
                <a:spcPct val="100000"/>
              </a:lnSpc>
              <a:spcBef>
                <a:spcPts val="600"/>
              </a:spcBef>
              <a:spcAft>
                <a:spcPct val="0"/>
              </a:spcAft>
              <a:buClrTx/>
              <a:buNone/>
            </a:pPr>
            <a:r>
              <a:rPr lang="en-GB" altLang="en-US" sz="1400" dirty="0" smtClean="0">
                <a:solidFill>
                  <a:prstClr val="black"/>
                </a:solidFill>
                <a:latin typeface="Calibri" pitchFamily="34" charset="0"/>
              </a:rPr>
              <a:t>Health &amp; Wellbeing </a:t>
            </a:r>
            <a:r>
              <a:rPr lang="en-GB" altLang="en-US" sz="1400" dirty="0">
                <a:solidFill>
                  <a:prstClr val="black"/>
                </a:solidFill>
                <a:latin typeface="Calibri" pitchFamily="34" charset="0"/>
              </a:rPr>
              <a:t>Boards</a:t>
            </a:r>
          </a:p>
          <a:p>
            <a:pPr eaLnBrk="1" fontAlgn="base" hangingPunct="1">
              <a:lnSpc>
                <a:spcPct val="100000"/>
              </a:lnSpc>
              <a:spcBef>
                <a:spcPts val="600"/>
              </a:spcBef>
              <a:spcAft>
                <a:spcPct val="0"/>
              </a:spcAft>
              <a:buClrTx/>
              <a:buFontTx/>
              <a:buNone/>
            </a:pPr>
            <a:r>
              <a:rPr lang="en-GB" altLang="en-US" sz="1400" dirty="0" smtClean="0">
                <a:solidFill>
                  <a:prstClr val="black"/>
                </a:solidFill>
                <a:latin typeface="Calibri" pitchFamily="34" charset="0"/>
              </a:rPr>
              <a:t>NHS </a:t>
            </a:r>
            <a:r>
              <a:rPr lang="en-GB" altLang="en-US" sz="1400" dirty="0">
                <a:solidFill>
                  <a:prstClr val="black"/>
                </a:solidFill>
                <a:latin typeface="Calibri" pitchFamily="34" charset="0"/>
              </a:rPr>
              <a:t>Leadership Academy</a:t>
            </a:r>
          </a:p>
        </p:txBody>
      </p:sp>
      <p:sp>
        <p:nvSpPr>
          <p:cNvPr id="15" name="Text Box 16"/>
          <p:cNvSpPr txBox="1">
            <a:spLocks noChangeArrowheads="1"/>
          </p:cNvSpPr>
          <p:nvPr/>
        </p:nvSpPr>
        <p:spPr bwMode="auto">
          <a:xfrm>
            <a:off x="6325494" y="2926772"/>
            <a:ext cx="1439863"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Academic Health Science Centres</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Academic Health Science Networks</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NICE technology appraisals and compliance regime</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NHS Improving </a:t>
            </a:r>
            <a:r>
              <a:rPr lang="en-GB" altLang="en-US" sz="1400" dirty="0" smtClean="0">
                <a:solidFill>
                  <a:prstClr val="black"/>
                </a:solidFill>
                <a:latin typeface="Calibri" pitchFamily="34" charset="0"/>
              </a:rPr>
              <a:t>Quality</a:t>
            </a:r>
            <a:endParaRPr lang="en-GB" altLang="en-US" sz="1400" dirty="0">
              <a:solidFill>
                <a:prstClr val="black"/>
              </a:solidFill>
              <a:latin typeface="Calibri" pitchFamily="34" charset="0"/>
            </a:endParaRP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Strategic Clinical </a:t>
            </a:r>
            <a:r>
              <a:rPr lang="en-GB" altLang="en-US" sz="1400" dirty="0" smtClean="0">
                <a:solidFill>
                  <a:prstClr val="black"/>
                </a:solidFill>
                <a:latin typeface="Calibri" pitchFamily="34" charset="0"/>
              </a:rPr>
              <a:t>Networks</a:t>
            </a:r>
            <a:endParaRPr lang="en-GB" altLang="en-US" sz="1400" dirty="0">
              <a:solidFill>
                <a:prstClr val="black"/>
              </a:solidFill>
              <a:latin typeface="Calibri" pitchFamily="34" charset="0"/>
            </a:endParaRPr>
          </a:p>
          <a:p>
            <a:pPr eaLnBrk="1" fontAlgn="base" hangingPunct="1">
              <a:lnSpc>
                <a:spcPct val="100000"/>
              </a:lnSpc>
              <a:spcBef>
                <a:spcPct val="50000"/>
              </a:spcBef>
              <a:spcAft>
                <a:spcPct val="0"/>
              </a:spcAft>
              <a:buClrTx/>
              <a:buFontTx/>
              <a:buNone/>
            </a:pPr>
            <a:endParaRPr lang="en-GB" altLang="en-US" sz="1400" dirty="0">
              <a:solidFill>
                <a:prstClr val="black"/>
              </a:solidFill>
              <a:latin typeface="Calibri" pitchFamily="34" charset="0"/>
            </a:endParaRPr>
          </a:p>
        </p:txBody>
      </p:sp>
      <p:sp>
        <p:nvSpPr>
          <p:cNvPr id="16" name="AutoShape 25"/>
          <p:cNvSpPr>
            <a:spLocks noChangeArrowheads="1"/>
          </p:cNvSpPr>
          <p:nvPr/>
        </p:nvSpPr>
        <p:spPr bwMode="auto">
          <a:xfrm>
            <a:off x="7655819" y="1804410"/>
            <a:ext cx="1223963" cy="1081087"/>
          </a:xfrm>
          <a:prstGeom prst="homePlate">
            <a:avLst>
              <a:gd name="adj" fmla="val 28304"/>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en-GB" sz="1400" dirty="0">
                <a:solidFill>
                  <a:prstClr val="white"/>
                </a:solidFill>
              </a:rPr>
              <a:t>Safeguard quality</a:t>
            </a:r>
          </a:p>
        </p:txBody>
      </p:sp>
      <p:sp>
        <p:nvSpPr>
          <p:cNvPr id="17" name="Text Box 26"/>
          <p:cNvSpPr txBox="1">
            <a:spLocks noChangeArrowheads="1"/>
          </p:cNvSpPr>
          <p:nvPr/>
        </p:nvSpPr>
        <p:spPr bwMode="auto">
          <a:xfrm>
            <a:off x="7712969" y="2942647"/>
            <a:ext cx="12239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1pPr>
            <a:lvl2pPr marL="742950" indent="-28575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3pPr>
            <a:lvl4pPr marL="16002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4pPr>
            <a:lvl5pPr marL="2057400" indent="-228600" eaLnBrk="0" hangingPunct="0">
              <a:lnSpc>
                <a:spcPts val="2400"/>
              </a:lnSpc>
              <a:spcBef>
                <a:spcPts val="1200"/>
              </a:spcBef>
              <a:buClr>
                <a:schemeClr val="accent1"/>
              </a:buClr>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lnSpc>
                <a:spcPts val="2400"/>
              </a:lnSpc>
              <a:spcBef>
                <a:spcPts val="1200"/>
              </a:spcBef>
              <a:spcAft>
                <a:spcPct val="0"/>
              </a:spcAft>
              <a:buClr>
                <a:schemeClr val="accent1"/>
              </a:buClr>
              <a:buFont typeface="Arial" pitchFamily="34" charset="0"/>
              <a:buChar char="•"/>
              <a:defRPr sz="2400">
                <a:solidFill>
                  <a:schemeClr val="tx1"/>
                </a:solidFill>
                <a:latin typeface="Arial" pitchFamily="34" charset="0"/>
                <a:cs typeface="Arial" pitchFamily="34" charset="0"/>
              </a:defRPr>
            </a:lvl9pPr>
          </a:lstStyle>
          <a:p>
            <a:pPr eaLnBrk="1" fontAlgn="base" hangingPunct="1">
              <a:lnSpc>
                <a:spcPct val="100000"/>
              </a:lnSpc>
              <a:spcBef>
                <a:spcPts val="600"/>
              </a:spcBef>
              <a:spcAft>
                <a:spcPct val="0"/>
              </a:spcAft>
              <a:buClrTx/>
              <a:buFontTx/>
              <a:buNone/>
            </a:pPr>
            <a:r>
              <a:rPr lang="en-GB" altLang="en-US" sz="1400" dirty="0" smtClean="0">
                <a:solidFill>
                  <a:prstClr val="black"/>
                </a:solidFill>
                <a:latin typeface="Calibri" pitchFamily="34" charset="0"/>
              </a:rPr>
              <a:t>CQC </a:t>
            </a:r>
            <a:r>
              <a:rPr lang="en-GB" altLang="en-US" sz="1400" dirty="0">
                <a:solidFill>
                  <a:prstClr val="black"/>
                </a:solidFill>
                <a:latin typeface="Calibri" pitchFamily="34" charset="0"/>
              </a:rPr>
              <a:t>registration, monitoring and enforcement</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Quality Surveillance Groups</a:t>
            </a:r>
          </a:p>
          <a:p>
            <a:pPr eaLnBrk="1" fontAlgn="base" hangingPunct="1">
              <a:lnSpc>
                <a:spcPct val="100000"/>
              </a:lnSpc>
              <a:spcBef>
                <a:spcPts val="600"/>
              </a:spcBef>
              <a:spcAft>
                <a:spcPct val="0"/>
              </a:spcAft>
              <a:buClrTx/>
              <a:buFontTx/>
              <a:buNone/>
            </a:pPr>
            <a:r>
              <a:rPr lang="en-GB" altLang="en-US" sz="1400" b="1" dirty="0">
                <a:solidFill>
                  <a:srgbClr val="FF0000"/>
                </a:solidFill>
                <a:latin typeface="Calibri" pitchFamily="34" charset="0"/>
              </a:rPr>
              <a:t>Professional regulation</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Monitor licensing</a:t>
            </a:r>
          </a:p>
          <a:p>
            <a:pPr eaLnBrk="1" fontAlgn="base" hangingPunct="1">
              <a:lnSpc>
                <a:spcPct val="100000"/>
              </a:lnSpc>
              <a:spcBef>
                <a:spcPts val="600"/>
              </a:spcBef>
              <a:spcAft>
                <a:spcPct val="0"/>
              </a:spcAft>
              <a:buClrTx/>
              <a:buFontTx/>
              <a:buNone/>
            </a:pPr>
            <a:r>
              <a:rPr lang="en-GB" altLang="en-US" sz="1400" dirty="0">
                <a:solidFill>
                  <a:prstClr val="black"/>
                </a:solidFill>
                <a:latin typeface="Calibri" pitchFamily="34" charset="0"/>
              </a:rPr>
              <a:t>Standard Contract</a:t>
            </a:r>
          </a:p>
        </p:txBody>
      </p:sp>
      <p:sp>
        <p:nvSpPr>
          <p:cNvPr id="2" name="Footer Placeholder 1"/>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2422283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430887"/>
          </a:xfrm>
        </p:spPr>
        <p:txBody>
          <a:bodyPr>
            <a:spAutoFit/>
          </a:bodyPr>
          <a:lstStyle/>
          <a:p>
            <a:r>
              <a:rPr lang="en-GB" sz="2800" dirty="0" smtClean="0"/>
              <a:t>Patient feedback on communication skills</a:t>
            </a:r>
          </a:p>
        </p:txBody>
      </p:sp>
      <p:graphicFrame>
        <p:nvGraphicFramePr>
          <p:cNvPr id="2" name="Chart 1"/>
          <p:cNvGraphicFramePr/>
          <p:nvPr>
            <p:extLst>
              <p:ext uri="{D42A27DB-BD31-4B8C-83A1-F6EECF244321}">
                <p14:modId xmlns:p14="http://schemas.microsoft.com/office/powerpoint/2010/main" val="1608096664"/>
              </p:ext>
            </p:extLst>
          </p:nvPr>
        </p:nvGraphicFramePr>
        <p:xfrm>
          <a:off x="335590" y="1867195"/>
          <a:ext cx="7894009" cy="441664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283842" y="6411433"/>
            <a:ext cx="2604977" cy="184666"/>
          </a:xfrm>
          <a:prstGeom prst="rect">
            <a:avLst/>
          </a:prstGeom>
          <a:noFill/>
        </p:spPr>
        <p:txBody>
          <a:bodyPr wrap="square" lIns="0" tIns="0" rIns="0" bIns="0" rtlCol="0">
            <a:spAutoFit/>
          </a:bodyPr>
          <a:lstStyle/>
          <a:p>
            <a:r>
              <a:rPr lang="en-GB" sz="1200" dirty="0" smtClean="0">
                <a:latin typeface="Arial" pitchFamily="34" charset="0"/>
                <a:cs typeface="Arial" pitchFamily="34" charset="0"/>
              </a:rPr>
              <a:t>Based on Picker Institute Report</a:t>
            </a:r>
            <a:endParaRPr lang="en-GB" sz="1200" dirty="0">
              <a:latin typeface="Arial" pitchFamily="34" charset="0"/>
              <a:cs typeface="Arial" pitchFamily="34" charset="0"/>
            </a:endParaRPr>
          </a:p>
        </p:txBody>
      </p:sp>
      <p:sp>
        <p:nvSpPr>
          <p:cNvPr id="3" name="Footer Placeholder 2"/>
          <p:cNvSpPr>
            <a:spLocks noGrp="1"/>
          </p:cNvSpPr>
          <p:nvPr>
            <p:ph type="ftr" sz="quarter" idx="11"/>
          </p:nvPr>
        </p:nvSpPr>
        <p:spPr>
          <a:xfrm>
            <a:off x="655199" y="6424000"/>
            <a:ext cx="7240415" cy="180000"/>
          </a:xfrm>
        </p:spPr>
        <p:txBody>
          <a:bodyPr/>
          <a:lstStyle/>
          <a:p>
            <a:r>
              <a:rPr lang="en-GB" noProof="0" dirty="0" smtClean="0"/>
              <a:t>Responsible Officers 4 June 2014 V1</a:t>
            </a:r>
            <a:endParaRPr lang="en-GB" noProof="0" dirty="0"/>
          </a:p>
        </p:txBody>
      </p:sp>
    </p:spTree>
    <p:extLst>
      <p:ext uri="{BB962C8B-B14F-4D97-AF65-F5344CB8AC3E}">
        <p14:creationId xmlns:p14="http://schemas.microsoft.com/office/powerpoint/2010/main" val="2699030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430887"/>
          </a:xfrm>
        </p:spPr>
        <p:txBody>
          <a:bodyPr>
            <a:spAutoFit/>
          </a:bodyPr>
          <a:lstStyle/>
          <a:p>
            <a:r>
              <a:rPr lang="en-GB" sz="2800" dirty="0" smtClean="0"/>
              <a:t>Comparing feedback</a:t>
            </a:r>
          </a:p>
        </p:txBody>
      </p:sp>
      <p:graphicFrame>
        <p:nvGraphicFramePr>
          <p:cNvPr id="2" name="Table 1"/>
          <p:cNvGraphicFramePr>
            <a:graphicFrameLocks noGrp="1"/>
          </p:cNvGraphicFramePr>
          <p:nvPr>
            <p:extLst>
              <p:ext uri="{D42A27DB-BD31-4B8C-83A1-F6EECF244321}">
                <p14:modId xmlns:p14="http://schemas.microsoft.com/office/powerpoint/2010/main" val="1245065309"/>
              </p:ext>
            </p:extLst>
          </p:nvPr>
        </p:nvGraphicFramePr>
        <p:xfrm>
          <a:off x="495299" y="1847597"/>
          <a:ext cx="7532281" cy="4182496"/>
        </p:xfrm>
        <a:graphic>
          <a:graphicData uri="http://schemas.openxmlformats.org/drawingml/2006/table">
            <a:tbl>
              <a:tblPr>
                <a:tableStyleId>{5C22544A-7EE6-4342-B048-85BDC9FD1C3A}</a:tableStyleId>
              </a:tblPr>
              <a:tblGrid>
                <a:gridCol w="4855789"/>
                <a:gridCol w="747187"/>
                <a:gridCol w="704479"/>
                <a:gridCol w="1224826"/>
              </a:tblGrid>
              <a:tr h="451133">
                <a:tc>
                  <a:txBody>
                    <a:bodyPr/>
                    <a:lstStyle/>
                    <a:p>
                      <a:pPr algn="l" fontAlgn="ctr"/>
                      <a:r>
                        <a:rPr lang="en-GB" sz="1100" b="1" u="none" strike="noStrike" dirty="0">
                          <a:effectLst/>
                        </a:rPr>
                        <a:t>Question</a:t>
                      </a:r>
                      <a:endParaRPr lang="en-GB" sz="1100" b="1" i="0" u="none" strike="noStrike" dirty="0">
                        <a:solidFill>
                          <a:srgbClr val="000000"/>
                        </a:solidFill>
                        <a:effectLst/>
                        <a:latin typeface="Calibri"/>
                      </a:endParaRPr>
                    </a:p>
                  </a:txBody>
                  <a:tcPr marL="9525" marR="9525" marT="9525" marB="0" anchor="ctr">
                    <a:solidFill>
                      <a:schemeClr val="accent6">
                        <a:lumMod val="20000"/>
                        <a:lumOff val="80000"/>
                      </a:schemeClr>
                    </a:solidFill>
                  </a:tcPr>
                </a:tc>
                <a:tc>
                  <a:txBody>
                    <a:bodyPr/>
                    <a:lstStyle/>
                    <a:p>
                      <a:pPr algn="ctr" fontAlgn="b"/>
                      <a:r>
                        <a:rPr lang="en-GB" sz="1100" b="1" u="none" strike="noStrike" dirty="0">
                          <a:effectLst/>
                        </a:rPr>
                        <a:t>Your Score</a:t>
                      </a:r>
                      <a:endParaRPr lang="en-GB" sz="1100" b="1" i="0" u="none" strike="noStrike" dirty="0">
                        <a:solidFill>
                          <a:srgbClr val="000000"/>
                        </a:solidFill>
                        <a:effectLst/>
                        <a:latin typeface="Calibri"/>
                      </a:endParaRPr>
                    </a:p>
                  </a:txBody>
                  <a:tcPr marL="9525" marR="9525" marT="9525" marB="0" anchor="ctr">
                    <a:solidFill>
                      <a:schemeClr val="accent6">
                        <a:lumMod val="20000"/>
                        <a:lumOff val="80000"/>
                      </a:schemeClr>
                    </a:solidFill>
                  </a:tcPr>
                </a:tc>
                <a:tc>
                  <a:txBody>
                    <a:bodyPr/>
                    <a:lstStyle/>
                    <a:p>
                      <a:pPr algn="ctr" fontAlgn="b"/>
                      <a:r>
                        <a:rPr lang="en-GB" sz="1100" b="1" u="none" strike="noStrike" dirty="0">
                          <a:effectLst/>
                        </a:rPr>
                        <a:t>Average Score</a:t>
                      </a:r>
                      <a:endParaRPr lang="en-GB" sz="1100" b="1" i="0" u="none" strike="noStrike" dirty="0">
                        <a:solidFill>
                          <a:srgbClr val="000000"/>
                        </a:solidFill>
                        <a:effectLst/>
                        <a:latin typeface="Calibri"/>
                      </a:endParaRPr>
                    </a:p>
                  </a:txBody>
                  <a:tcPr marL="9525" marR="9525" marT="9525" marB="0" anchor="ctr">
                    <a:solidFill>
                      <a:schemeClr val="accent6">
                        <a:lumMod val="20000"/>
                        <a:lumOff val="80000"/>
                      </a:schemeClr>
                    </a:solidFill>
                  </a:tcPr>
                </a:tc>
                <a:tc>
                  <a:txBody>
                    <a:bodyPr/>
                    <a:lstStyle/>
                    <a:p>
                      <a:pPr algn="ctr" fontAlgn="t"/>
                      <a:r>
                        <a:rPr lang="en-GB" sz="1100" b="1" u="none" strike="noStrike" dirty="0">
                          <a:effectLst/>
                        </a:rPr>
                        <a:t>Significant difference</a:t>
                      </a:r>
                      <a:endParaRPr lang="en-GB" sz="1100" b="1" i="0" u="none" strike="noStrike" dirty="0">
                        <a:solidFill>
                          <a:srgbClr val="000000"/>
                        </a:solidFill>
                        <a:effectLst/>
                        <a:latin typeface="Calibri"/>
                      </a:endParaRPr>
                    </a:p>
                  </a:txBody>
                  <a:tcPr marL="9525" marR="9525" marT="9525" marB="0" anchor="ctr">
                    <a:solidFill>
                      <a:schemeClr val="accent6">
                        <a:lumMod val="20000"/>
                        <a:lumOff val="80000"/>
                      </a:schemeClr>
                    </a:solidFill>
                  </a:tcPr>
                </a:tc>
              </a:tr>
              <a:tr h="225566">
                <a:tc>
                  <a:txBody>
                    <a:bodyPr/>
                    <a:lstStyle/>
                    <a:p>
                      <a:pPr algn="l" fontAlgn="b"/>
                      <a:r>
                        <a:rPr lang="en-GB" sz="1100" u="none" strike="noStrike">
                          <a:effectLst/>
                        </a:rPr>
                        <a:t>Speaking clearly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9.6</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Explaining any risks/benefits of treatment options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9.5</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Explaining what would happen next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9.8</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Listening carefully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9.5</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Treating you with respect and dignity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9.6</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Explaining things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9.5</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199343">
                <a:tc>
                  <a:txBody>
                    <a:bodyPr/>
                    <a:lstStyle/>
                    <a:p>
                      <a:pPr algn="l" fontAlgn="b"/>
                      <a:r>
                        <a:rPr lang="en-GB" sz="1100" u="none" strike="noStrike">
                          <a:effectLst/>
                        </a:rPr>
                        <a:t>Letting you talk</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9.3</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191386">
                <a:tc>
                  <a:txBody>
                    <a:bodyPr/>
                    <a:lstStyle/>
                    <a:p>
                      <a:pPr algn="l" fontAlgn="b"/>
                      <a:r>
                        <a:rPr lang="en-GB" sz="1100" u="none" strike="noStrike" dirty="0">
                          <a:effectLst/>
                        </a:rPr>
                        <a:t>Involving your companion in the consultation in the way you wanted</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Making you feel at ease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9.4</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Being prepared</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9.3</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408276">
                <a:tc>
                  <a:txBody>
                    <a:bodyPr/>
                    <a:lstStyle/>
                    <a:p>
                      <a:pPr algn="l" fontAlgn="b"/>
                      <a:r>
                        <a:rPr lang="en-GB" sz="1100" u="none" strike="noStrike">
                          <a:effectLst/>
                        </a:rPr>
                        <a:t>Involving you as much as you wanted in decisions about your care and treatment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9.1</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Treating you as an individual</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9.3</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dirty="0">
                          <a:effectLst/>
                        </a:rPr>
                        <a:t>Fully understanding your worries and concerns</a:t>
                      </a:r>
                      <a:endParaRPr lang="en-GB" sz="1100" b="0" i="0" u="none" strike="noStrike" dirty="0">
                        <a:solidFill>
                          <a:srgbClr val="000000"/>
                        </a:solidFill>
                        <a:effectLst/>
                        <a:latin typeface="Calibri"/>
                      </a:endParaRPr>
                    </a:p>
                  </a:txBody>
                  <a:tcPr marL="9525" marR="9525" marT="9525" marB="0" anchor="b"/>
                </a:tc>
                <a:tc>
                  <a:txBody>
                    <a:bodyPr/>
                    <a:lstStyle/>
                    <a:p>
                      <a:pPr algn="r" fontAlgn="b"/>
                      <a:r>
                        <a:rPr lang="en-GB" sz="1100" u="none" strike="noStrike">
                          <a:effectLst/>
                        </a:rPr>
                        <a:t>9.2</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9.2</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Giving you emotional support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8.6</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a:t>
                      </a:r>
                      <a:endParaRPr lang="en-GB" sz="1100" b="0" i="0" u="none" strike="noStrike">
                        <a:solidFill>
                          <a:srgbClr val="000000"/>
                        </a:solidFill>
                        <a:effectLst/>
                        <a:latin typeface="Calibri"/>
                      </a:endParaRPr>
                    </a:p>
                  </a:txBody>
                  <a:tcPr marL="9525" marR="9525" marT="9525" marB="0" anchor="b"/>
                </a:tc>
                <a:tc>
                  <a:txBody>
                    <a:bodyPr/>
                    <a:lstStyle/>
                    <a:p>
                      <a:pPr algn="ctr" fontAlgn="t"/>
                      <a:r>
                        <a:rPr lang="en-GB" sz="1100" u="none" strike="noStrike">
                          <a:effectLst/>
                        </a:rPr>
                        <a:t>None</a:t>
                      </a:r>
                      <a:endParaRPr lang="en-GB" sz="1100" b="0" i="0" u="none" strike="noStrike">
                        <a:solidFill>
                          <a:srgbClr val="000000"/>
                        </a:solidFill>
                        <a:effectLst/>
                        <a:latin typeface="Calibri"/>
                      </a:endParaRPr>
                    </a:p>
                  </a:txBody>
                  <a:tcPr marL="9525" marR="9525" marT="9525" marB="0"/>
                </a:tc>
              </a:tr>
              <a:tr h="225566">
                <a:tc>
                  <a:txBody>
                    <a:bodyPr/>
                    <a:lstStyle/>
                    <a:p>
                      <a:pPr algn="l" fontAlgn="b"/>
                      <a:r>
                        <a:rPr lang="en-GB" sz="1100" u="none" strike="noStrike">
                          <a:effectLst/>
                        </a:rPr>
                        <a:t>Examining you sensitively</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9.6</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a:t>
                      </a:r>
                      <a:endParaRPr lang="en-GB" sz="1100" b="0" i="0" u="none" strike="noStrike">
                        <a:solidFill>
                          <a:srgbClr val="000000"/>
                        </a:solidFill>
                        <a:effectLst/>
                        <a:latin typeface="Calibri"/>
                      </a:endParaRPr>
                    </a:p>
                  </a:txBody>
                  <a:tcPr marL="9525" marR="9525" marT="9525" marB="0" anchor="b"/>
                </a:tc>
              </a:tr>
              <a:tr h="225566">
                <a:tc>
                  <a:txBody>
                    <a:bodyPr/>
                    <a:lstStyle/>
                    <a:p>
                      <a:pPr algn="l" fontAlgn="b"/>
                      <a:r>
                        <a:rPr lang="en-GB" sz="1100" u="none" strike="noStrike">
                          <a:effectLst/>
                        </a:rPr>
                        <a:t>Explaining the reasons for advice</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a:effectLst/>
                        </a:rPr>
                        <a:t>-</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9.5</a:t>
                      </a:r>
                      <a:endParaRPr lang="en-GB" sz="1100" b="0" i="0" u="none" strike="noStrike">
                        <a:solidFill>
                          <a:srgbClr val="000000"/>
                        </a:solidFill>
                        <a:effectLst/>
                        <a:latin typeface="Calibri"/>
                      </a:endParaRPr>
                    </a:p>
                  </a:txBody>
                  <a:tcPr marL="9525" marR="9525" marT="9525" marB="0" anchor="b"/>
                </a:tc>
                <a:tc>
                  <a:txBody>
                    <a:bodyPr/>
                    <a:lstStyle/>
                    <a:p>
                      <a:pPr algn="ctr" fontAlgn="b"/>
                      <a:r>
                        <a:rPr lang="en-GB" sz="1100" u="none" strike="noStrike" dirty="0">
                          <a:effectLst/>
                        </a:rPr>
                        <a:t>-</a:t>
                      </a:r>
                      <a:endParaRPr lang="en-GB" sz="1100" b="0" i="0" u="none" strike="noStrike" dirty="0">
                        <a:solidFill>
                          <a:srgbClr val="000000"/>
                        </a:solidFill>
                        <a:effectLst/>
                        <a:latin typeface="Calibri"/>
                      </a:endParaRPr>
                    </a:p>
                  </a:txBody>
                  <a:tcPr marL="9525" marR="9525" marT="9525" marB="0" anchor="b"/>
                </a:tc>
              </a:tr>
            </a:tbl>
          </a:graphicData>
        </a:graphic>
      </p:graphicFrame>
      <p:sp>
        <p:nvSpPr>
          <p:cNvPr id="4" name="TextBox 3"/>
          <p:cNvSpPr txBox="1"/>
          <p:nvPr/>
        </p:nvSpPr>
        <p:spPr>
          <a:xfrm>
            <a:off x="6294475" y="6411433"/>
            <a:ext cx="2604977" cy="184666"/>
          </a:xfrm>
          <a:prstGeom prst="rect">
            <a:avLst/>
          </a:prstGeom>
          <a:noFill/>
        </p:spPr>
        <p:txBody>
          <a:bodyPr wrap="square" lIns="0" tIns="0" rIns="0" bIns="0" rtlCol="0">
            <a:spAutoFit/>
          </a:bodyPr>
          <a:lstStyle/>
          <a:p>
            <a:r>
              <a:rPr lang="en-GB" sz="1200" dirty="0" smtClean="0">
                <a:latin typeface="Arial" pitchFamily="34" charset="0"/>
                <a:cs typeface="Arial" pitchFamily="34" charset="0"/>
              </a:rPr>
              <a:t>Based on Picker Institute Report</a:t>
            </a:r>
            <a:endParaRPr lang="en-GB" sz="1200" dirty="0">
              <a:latin typeface="Arial" pitchFamily="34" charset="0"/>
              <a:cs typeface="Arial" pitchFamily="34" charset="0"/>
            </a:endParaRPr>
          </a:p>
        </p:txBody>
      </p:sp>
      <p:sp>
        <p:nvSpPr>
          <p:cNvPr id="3" name="Footer Placeholder 2"/>
          <p:cNvSpPr>
            <a:spLocks noGrp="1"/>
          </p:cNvSpPr>
          <p:nvPr>
            <p:ph type="ftr" sz="quarter" idx="11"/>
          </p:nvPr>
        </p:nvSpPr>
        <p:spPr>
          <a:xfrm>
            <a:off x="655199" y="6424000"/>
            <a:ext cx="7240415" cy="180000"/>
          </a:xfrm>
        </p:spPr>
        <p:txBody>
          <a:bodyPr/>
          <a:lstStyle/>
          <a:p>
            <a:r>
              <a:rPr lang="en-GB" noProof="0" dirty="0" smtClean="0"/>
              <a:t>Responsible Officers 4 June 2014 V1</a:t>
            </a:r>
            <a:endParaRPr lang="en-GB" noProof="0" dirty="0"/>
          </a:p>
        </p:txBody>
      </p:sp>
    </p:spTree>
    <p:extLst>
      <p:ext uri="{BB962C8B-B14F-4D97-AF65-F5344CB8AC3E}">
        <p14:creationId xmlns:p14="http://schemas.microsoft.com/office/powerpoint/2010/main" val="4769993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775" y="1223995"/>
            <a:ext cx="8426449" cy="369332"/>
          </a:xfrm>
        </p:spPr>
        <p:txBody>
          <a:bodyPr>
            <a:spAutoFit/>
          </a:bodyPr>
          <a:lstStyle/>
          <a:p>
            <a:r>
              <a:rPr lang="en-GB" sz="2400" dirty="0" smtClean="0"/>
              <a:t>Transparency </a:t>
            </a:r>
            <a:endParaRPr lang="en-GB" sz="2400" dirty="0"/>
          </a:p>
        </p:txBody>
      </p:sp>
      <p:sp>
        <p:nvSpPr>
          <p:cNvPr id="3" name="Content Placeholder 2"/>
          <p:cNvSpPr>
            <a:spLocks noGrp="1"/>
          </p:cNvSpPr>
          <p:nvPr>
            <p:ph idx="1"/>
          </p:nvPr>
        </p:nvSpPr>
        <p:spPr>
          <a:xfrm>
            <a:off x="358775" y="2052001"/>
            <a:ext cx="7002463" cy="2700752"/>
          </a:xfrm>
        </p:spPr>
        <p:txBody>
          <a:bodyPr/>
          <a:lstStyle/>
          <a:p>
            <a:pPr marL="0" indent="0">
              <a:buNone/>
            </a:pPr>
            <a:r>
              <a:rPr lang="en-GB" sz="2000" dirty="0" smtClean="0"/>
              <a:t>On your tables discuss what other governance information used in revalidation that you might make available to the public. </a:t>
            </a:r>
          </a:p>
          <a:p>
            <a:pPr marL="0" indent="0">
              <a:buNone/>
            </a:pPr>
            <a:r>
              <a:rPr lang="en-GB" sz="2000" dirty="0" smtClean="0"/>
              <a:t>On a post it note write down your table’s favourite idea.  </a:t>
            </a:r>
          </a:p>
          <a:p>
            <a:pPr marL="0" indent="0">
              <a:buNone/>
            </a:pPr>
            <a:endParaRPr lang="en-GB" sz="2000" dirty="0"/>
          </a:p>
          <a:p>
            <a:pPr marL="0" indent="0">
              <a:buNone/>
            </a:pPr>
            <a:r>
              <a:rPr lang="en-GB" sz="2000" dirty="0" smtClean="0"/>
              <a:t>Time: 10 </a:t>
            </a:r>
            <a:r>
              <a:rPr lang="en-GB" sz="2000" dirty="0" err="1" smtClean="0"/>
              <a:t>mins</a:t>
            </a:r>
            <a:r>
              <a:rPr lang="en-GB" sz="2000" dirty="0" smtClean="0"/>
              <a:t> (8 to discuss; 2 to write)</a:t>
            </a:r>
            <a:endParaRPr lang="en-GB" sz="2000" dirty="0"/>
          </a:p>
          <a:p>
            <a:pPr marL="0" indent="0">
              <a:buNone/>
            </a:pPr>
            <a:endParaRPr lang="en-GB" sz="2000" dirty="0" smtClean="0"/>
          </a:p>
          <a:p>
            <a:pPr marL="0" indent="0">
              <a:buNone/>
            </a:pPr>
            <a:endParaRPr lang="en-GB" sz="2000"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2026258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386000"/>
            <a:ext cx="8426449" cy="369332"/>
          </a:xfrm>
        </p:spPr>
        <p:txBody>
          <a:bodyPr>
            <a:spAutoFit/>
          </a:bodyPr>
          <a:lstStyle/>
          <a:p>
            <a:r>
              <a:rPr lang="en-GB" sz="2400" dirty="0" smtClean="0"/>
              <a:t>Quality Accounts</a:t>
            </a:r>
            <a:endParaRPr lang="en-GB" sz="2400"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
        <p:nvSpPr>
          <p:cNvPr id="10" name="Content Placeholder 2"/>
          <p:cNvSpPr>
            <a:spLocks noGrp="1"/>
          </p:cNvSpPr>
          <p:nvPr>
            <p:ph idx="1"/>
          </p:nvPr>
        </p:nvSpPr>
        <p:spPr>
          <a:xfrm>
            <a:off x="358775" y="1946905"/>
            <a:ext cx="8306254" cy="4107613"/>
          </a:xfrm>
        </p:spPr>
        <p:txBody>
          <a:bodyPr/>
          <a:lstStyle/>
          <a:p>
            <a:pPr marL="0" indent="0">
              <a:lnSpc>
                <a:spcPct val="100000"/>
              </a:lnSpc>
              <a:spcBef>
                <a:spcPts val="0"/>
              </a:spcBef>
              <a:buNone/>
            </a:pPr>
            <a:r>
              <a:rPr lang="en-GB" sz="2200" b="1" dirty="0" smtClean="0"/>
              <a:t>What is a Quality Account</a:t>
            </a:r>
            <a:r>
              <a:rPr lang="en-GB" sz="2200" b="1" dirty="0" smtClean="0"/>
              <a:t>?</a:t>
            </a:r>
            <a:endParaRPr lang="en-GB" sz="2200" dirty="0"/>
          </a:p>
          <a:p>
            <a:pPr marL="542925" indent="-276225">
              <a:lnSpc>
                <a:spcPct val="100000"/>
              </a:lnSpc>
              <a:spcBef>
                <a:spcPts val="0"/>
              </a:spcBef>
            </a:pPr>
            <a:r>
              <a:rPr lang="en-GB" sz="2000" dirty="0" smtClean="0"/>
              <a:t>A </a:t>
            </a:r>
            <a:r>
              <a:rPr lang="en-GB" sz="2000" dirty="0"/>
              <a:t>key mechanism </a:t>
            </a:r>
            <a:r>
              <a:rPr lang="en-GB" sz="2000" dirty="0" smtClean="0"/>
              <a:t>through which </a:t>
            </a:r>
            <a:r>
              <a:rPr lang="en-GB" sz="2000" dirty="0"/>
              <a:t>health care organisations can demonstrate their focus on improving the quality of their service</a:t>
            </a:r>
            <a:r>
              <a:rPr lang="en-GB" sz="2000" dirty="0" smtClean="0"/>
              <a:t> </a:t>
            </a:r>
            <a:endParaRPr lang="en-GB" sz="2000" dirty="0" smtClean="0"/>
          </a:p>
          <a:p>
            <a:pPr marL="542925" indent="-276225">
              <a:lnSpc>
                <a:spcPct val="100000"/>
              </a:lnSpc>
              <a:spcBef>
                <a:spcPts val="0"/>
              </a:spcBef>
            </a:pPr>
            <a:endParaRPr lang="en-GB" sz="1800" dirty="0"/>
          </a:p>
          <a:p>
            <a:pPr marL="0" indent="0">
              <a:lnSpc>
                <a:spcPct val="100000"/>
              </a:lnSpc>
              <a:spcBef>
                <a:spcPts val="0"/>
              </a:spcBef>
              <a:buNone/>
            </a:pPr>
            <a:r>
              <a:rPr lang="en-GB" sz="2200" b="1" dirty="0" smtClean="0"/>
              <a:t>Who</a:t>
            </a:r>
            <a:endParaRPr lang="en-GB" sz="2200" b="1" dirty="0" smtClean="0"/>
          </a:p>
          <a:p>
            <a:pPr marL="542925" lvl="0" indent="-276225">
              <a:lnSpc>
                <a:spcPct val="100000"/>
              </a:lnSpc>
              <a:spcBef>
                <a:spcPts val="0"/>
              </a:spcBef>
            </a:pPr>
            <a:r>
              <a:rPr lang="en-GB" sz="2000" dirty="0" smtClean="0"/>
              <a:t>All providers of NHS care (except: </a:t>
            </a:r>
            <a:r>
              <a:rPr lang="en-GB" sz="2000" dirty="0"/>
              <a:t>Primary Care and Continuing Healthcare, organisations &gt;</a:t>
            </a:r>
            <a:r>
              <a:rPr lang="en-GB" sz="2000" dirty="0" smtClean="0"/>
              <a:t>£</a:t>
            </a:r>
            <a:r>
              <a:rPr lang="en-GB" sz="2000" dirty="0"/>
              <a:t>130k and </a:t>
            </a:r>
            <a:r>
              <a:rPr lang="en-GB" sz="2000" dirty="0" smtClean="0"/>
              <a:t>&gt; </a:t>
            </a:r>
            <a:r>
              <a:rPr lang="en-GB" sz="2000" dirty="0"/>
              <a:t>50 employees</a:t>
            </a:r>
            <a:r>
              <a:rPr lang="en-GB" sz="2000" dirty="0" smtClean="0"/>
              <a:t>)</a:t>
            </a:r>
          </a:p>
          <a:p>
            <a:pPr marL="0" indent="0">
              <a:lnSpc>
                <a:spcPct val="100000"/>
              </a:lnSpc>
              <a:spcBef>
                <a:spcPts val="0"/>
              </a:spcBef>
              <a:buNone/>
            </a:pPr>
            <a:endParaRPr lang="en-GB" sz="1800" b="1" dirty="0" smtClean="0"/>
          </a:p>
          <a:p>
            <a:pPr marL="0" indent="0">
              <a:lnSpc>
                <a:spcPct val="100000"/>
              </a:lnSpc>
              <a:spcBef>
                <a:spcPts val="0"/>
              </a:spcBef>
              <a:buNone/>
            </a:pPr>
            <a:r>
              <a:rPr lang="en-GB" sz="2200" b="1" dirty="0" smtClean="0"/>
              <a:t>Why</a:t>
            </a:r>
          </a:p>
          <a:p>
            <a:pPr marL="542925" indent="-276225">
              <a:lnSpc>
                <a:spcPct val="100000"/>
              </a:lnSpc>
              <a:spcBef>
                <a:spcPts val="0"/>
              </a:spcBef>
            </a:pPr>
            <a:r>
              <a:rPr lang="en-GB" sz="2000" dirty="0"/>
              <a:t>Outcome of </a:t>
            </a:r>
            <a:r>
              <a:rPr lang="en-GB" sz="2000" dirty="0" err="1"/>
              <a:t>Darzi</a:t>
            </a:r>
            <a:r>
              <a:rPr lang="en-GB" sz="2000" dirty="0"/>
              <a:t> </a:t>
            </a:r>
            <a:r>
              <a:rPr lang="en-GB" sz="2000" dirty="0" smtClean="0"/>
              <a:t>Review</a:t>
            </a:r>
          </a:p>
          <a:p>
            <a:pPr marL="542925" indent="-276225">
              <a:lnSpc>
                <a:spcPct val="100000"/>
              </a:lnSpc>
              <a:spcBef>
                <a:spcPts val="0"/>
              </a:spcBef>
            </a:pPr>
            <a:r>
              <a:rPr lang="en-GB" sz="2000" dirty="0" smtClean="0"/>
              <a:t>End of year sign off for quality</a:t>
            </a:r>
            <a:endParaRPr lang="en-GB" sz="2000" dirty="0"/>
          </a:p>
          <a:p>
            <a:pPr marL="0" indent="0">
              <a:lnSpc>
                <a:spcPct val="100000"/>
              </a:lnSpc>
              <a:spcBef>
                <a:spcPts val="0"/>
              </a:spcBef>
              <a:buNone/>
            </a:pPr>
            <a:endParaRPr lang="en-GB" sz="1800" dirty="0" smtClean="0"/>
          </a:p>
          <a:p>
            <a:pPr marL="0" indent="0">
              <a:lnSpc>
                <a:spcPct val="100000"/>
              </a:lnSpc>
              <a:spcBef>
                <a:spcPts val="0"/>
              </a:spcBef>
              <a:buNone/>
            </a:pPr>
            <a:endParaRPr lang="en-GB" sz="1800" dirty="0"/>
          </a:p>
          <a:p>
            <a:pPr>
              <a:lnSpc>
                <a:spcPct val="100000"/>
              </a:lnSpc>
              <a:spcBef>
                <a:spcPts val="0"/>
              </a:spcBef>
            </a:pPr>
            <a:endParaRPr lang="en-GB" sz="1800" dirty="0"/>
          </a:p>
          <a:p>
            <a:pPr marL="0" lvl="0" indent="0">
              <a:lnSpc>
                <a:spcPct val="100000"/>
              </a:lnSpc>
              <a:spcBef>
                <a:spcPts val="0"/>
              </a:spcBef>
              <a:buNone/>
            </a:pPr>
            <a:endParaRPr lang="en-GB" sz="1800" dirty="0"/>
          </a:p>
          <a:p>
            <a:pPr lvl="0">
              <a:lnSpc>
                <a:spcPct val="100000"/>
              </a:lnSpc>
              <a:spcBef>
                <a:spcPts val="0"/>
              </a:spcBef>
            </a:pPr>
            <a:endParaRPr lang="en-GB" sz="1800" dirty="0"/>
          </a:p>
          <a:p>
            <a:pPr lvl="1">
              <a:lnSpc>
                <a:spcPct val="100000"/>
              </a:lnSpc>
              <a:spcBef>
                <a:spcPts val="0"/>
              </a:spcBef>
              <a:buFont typeface="Wingdings" pitchFamily="2" charset="2"/>
              <a:buChar char="Ø"/>
            </a:pPr>
            <a:endParaRPr lang="en-GB" sz="1800" dirty="0"/>
          </a:p>
          <a:p>
            <a:endParaRPr lang="en-GB" dirty="0"/>
          </a:p>
        </p:txBody>
      </p:sp>
    </p:spTree>
    <p:extLst>
      <p:ext uri="{BB962C8B-B14F-4D97-AF65-F5344CB8AC3E}">
        <p14:creationId xmlns:p14="http://schemas.microsoft.com/office/powerpoint/2010/main" val="494843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386000"/>
            <a:ext cx="8426449" cy="369332"/>
          </a:xfrm>
        </p:spPr>
        <p:txBody>
          <a:bodyPr>
            <a:spAutoFit/>
          </a:bodyPr>
          <a:lstStyle/>
          <a:p>
            <a:r>
              <a:rPr lang="en-GB" sz="2400" dirty="0" smtClean="0"/>
              <a:t>Quality Accounts</a:t>
            </a:r>
            <a:endParaRPr lang="en-GB" sz="2400"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
        <p:nvSpPr>
          <p:cNvPr id="10" name="Content Placeholder 2"/>
          <p:cNvSpPr>
            <a:spLocks noGrp="1"/>
          </p:cNvSpPr>
          <p:nvPr>
            <p:ph idx="1"/>
          </p:nvPr>
        </p:nvSpPr>
        <p:spPr>
          <a:xfrm>
            <a:off x="358775" y="1946905"/>
            <a:ext cx="8306254" cy="4107613"/>
          </a:xfrm>
        </p:spPr>
        <p:txBody>
          <a:bodyPr/>
          <a:lstStyle/>
          <a:p>
            <a:pPr marL="0" indent="0">
              <a:lnSpc>
                <a:spcPct val="100000"/>
              </a:lnSpc>
              <a:spcBef>
                <a:spcPts val="0"/>
              </a:spcBef>
              <a:buNone/>
            </a:pPr>
            <a:r>
              <a:rPr lang="en-GB" sz="2200" b="1" dirty="0" smtClean="0"/>
              <a:t>When</a:t>
            </a:r>
            <a:endParaRPr lang="en-GB" sz="2200" b="1" dirty="0"/>
          </a:p>
          <a:p>
            <a:pPr marL="542925" indent="-276225">
              <a:lnSpc>
                <a:spcPct val="100000"/>
              </a:lnSpc>
              <a:spcBef>
                <a:spcPts val="0"/>
              </a:spcBef>
            </a:pPr>
            <a:r>
              <a:rPr lang="en-GB" sz="2000" dirty="0"/>
              <a:t>Returns from providers are due annually by 30 </a:t>
            </a:r>
            <a:r>
              <a:rPr lang="en-GB" sz="2000" dirty="0" smtClean="0"/>
              <a:t>June</a:t>
            </a:r>
            <a:endParaRPr lang="en-GB" sz="2000" dirty="0"/>
          </a:p>
          <a:p>
            <a:pPr marL="542925" indent="-276225">
              <a:lnSpc>
                <a:spcPct val="100000"/>
              </a:lnSpc>
              <a:spcBef>
                <a:spcPts val="0"/>
              </a:spcBef>
            </a:pPr>
            <a:r>
              <a:rPr lang="en-GB" sz="2000" dirty="0" smtClean="0"/>
              <a:t>Quality </a:t>
            </a:r>
            <a:r>
              <a:rPr lang="en-GB" sz="2000" dirty="0"/>
              <a:t>Accounts </a:t>
            </a:r>
            <a:r>
              <a:rPr lang="en-GB" sz="2000" dirty="0" smtClean="0"/>
              <a:t>published since </a:t>
            </a:r>
            <a:r>
              <a:rPr lang="en-GB" sz="2000" dirty="0"/>
              <a:t>2010</a:t>
            </a:r>
          </a:p>
          <a:p>
            <a:pPr marL="0" indent="0">
              <a:lnSpc>
                <a:spcPct val="100000"/>
              </a:lnSpc>
              <a:spcBef>
                <a:spcPts val="0"/>
              </a:spcBef>
              <a:buNone/>
            </a:pPr>
            <a:endParaRPr lang="en-GB" sz="1800" b="1" dirty="0" smtClean="0"/>
          </a:p>
          <a:p>
            <a:pPr marL="0" indent="0">
              <a:lnSpc>
                <a:spcPct val="100000"/>
              </a:lnSpc>
              <a:spcBef>
                <a:spcPts val="0"/>
              </a:spcBef>
              <a:buNone/>
            </a:pPr>
            <a:r>
              <a:rPr lang="en-GB" sz="2200" b="1" dirty="0"/>
              <a:t>Where</a:t>
            </a:r>
            <a:endParaRPr lang="en-GB" sz="2200" b="1" dirty="0"/>
          </a:p>
          <a:p>
            <a:pPr marL="542925" indent="-276225">
              <a:lnSpc>
                <a:spcPct val="100000"/>
              </a:lnSpc>
              <a:spcBef>
                <a:spcPts val="0"/>
              </a:spcBef>
            </a:pPr>
            <a:r>
              <a:rPr lang="en-GB" sz="2000" dirty="0" smtClean="0"/>
              <a:t>NHS </a:t>
            </a:r>
            <a:r>
              <a:rPr lang="en-GB" sz="2000" dirty="0"/>
              <a:t>Choices</a:t>
            </a:r>
          </a:p>
          <a:p>
            <a:pPr marL="542925" indent="-276225">
              <a:lnSpc>
                <a:spcPct val="100000"/>
              </a:lnSpc>
              <a:spcBef>
                <a:spcPts val="0"/>
              </a:spcBef>
            </a:pPr>
            <a:r>
              <a:rPr lang="en-GB" sz="2000" dirty="0"/>
              <a:t>Provider </a:t>
            </a:r>
            <a:r>
              <a:rPr lang="en-GB" sz="2000" dirty="0" smtClean="0"/>
              <a:t>website</a:t>
            </a:r>
          </a:p>
          <a:p>
            <a:pPr marL="0" indent="0">
              <a:lnSpc>
                <a:spcPct val="100000"/>
              </a:lnSpc>
              <a:spcBef>
                <a:spcPts val="0"/>
              </a:spcBef>
              <a:buNone/>
            </a:pPr>
            <a:endParaRPr lang="en-GB" sz="1800" b="1" dirty="0" smtClean="0"/>
          </a:p>
          <a:p>
            <a:pPr marL="0" indent="0">
              <a:lnSpc>
                <a:spcPct val="100000"/>
              </a:lnSpc>
              <a:spcBef>
                <a:spcPts val="0"/>
              </a:spcBef>
              <a:buNone/>
            </a:pPr>
            <a:r>
              <a:rPr lang="en-GB" sz="2200" b="1" dirty="0"/>
              <a:t>How</a:t>
            </a:r>
            <a:endParaRPr lang="en-GB" sz="2200" b="1" dirty="0"/>
          </a:p>
          <a:p>
            <a:pPr marL="542925" indent="-276225">
              <a:lnSpc>
                <a:spcPct val="100000"/>
              </a:lnSpc>
              <a:spcBef>
                <a:spcPts val="0"/>
              </a:spcBef>
            </a:pPr>
            <a:r>
              <a:rPr lang="en-GB" sz="2000" dirty="0"/>
              <a:t>Submit to DH website or upload to choices</a:t>
            </a:r>
            <a:endParaRPr lang="en-GB" sz="2000" dirty="0"/>
          </a:p>
          <a:p>
            <a:pPr marL="0" indent="0">
              <a:lnSpc>
                <a:spcPct val="100000"/>
              </a:lnSpc>
              <a:spcBef>
                <a:spcPts val="0"/>
              </a:spcBef>
              <a:buNone/>
            </a:pPr>
            <a:endParaRPr lang="en-GB" sz="1800" dirty="0" smtClean="0"/>
          </a:p>
          <a:p>
            <a:pPr marL="0" indent="0">
              <a:lnSpc>
                <a:spcPct val="100000"/>
              </a:lnSpc>
              <a:spcBef>
                <a:spcPts val="0"/>
              </a:spcBef>
              <a:buNone/>
            </a:pPr>
            <a:endParaRPr lang="en-GB" sz="1800" dirty="0"/>
          </a:p>
          <a:p>
            <a:pPr>
              <a:lnSpc>
                <a:spcPct val="100000"/>
              </a:lnSpc>
              <a:spcBef>
                <a:spcPts val="0"/>
              </a:spcBef>
            </a:pPr>
            <a:endParaRPr lang="en-GB" sz="1800" dirty="0"/>
          </a:p>
          <a:p>
            <a:pPr marL="0" lvl="0" indent="0">
              <a:lnSpc>
                <a:spcPct val="100000"/>
              </a:lnSpc>
              <a:spcBef>
                <a:spcPts val="0"/>
              </a:spcBef>
              <a:buNone/>
            </a:pPr>
            <a:endParaRPr lang="en-GB" sz="1800" dirty="0"/>
          </a:p>
          <a:p>
            <a:pPr lvl="0">
              <a:lnSpc>
                <a:spcPct val="100000"/>
              </a:lnSpc>
              <a:spcBef>
                <a:spcPts val="0"/>
              </a:spcBef>
            </a:pPr>
            <a:endParaRPr lang="en-GB" sz="1800" dirty="0"/>
          </a:p>
          <a:p>
            <a:pPr lvl="1">
              <a:lnSpc>
                <a:spcPct val="100000"/>
              </a:lnSpc>
              <a:spcBef>
                <a:spcPts val="0"/>
              </a:spcBef>
              <a:buFont typeface="Wingdings" pitchFamily="2" charset="2"/>
              <a:buChar char="Ø"/>
            </a:pPr>
            <a:endParaRPr lang="en-GB" sz="1800" dirty="0"/>
          </a:p>
          <a:p>
            <a:endParaRPr lang="en-GB" dirty="0"/>
          </a:p>
        </p:txBody>
      </p:sp>
    </p:spTree>
    <p:extLst>
      <p:ext uri="{BB962C8B-B14F-4D97-AF65-F5344CB8AC3E}">
        <p14:creationId xmlns:p14="http://schemas.microsoft.com/office/powerpoint/2010/main" val="3400959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386000"/>
            <a:ext cx="8426449" cy="369332"/>
          </a:xfrm>
        </p:spPr>
        <p:txBody>
          <a:bodyPr>
            <a:spAutoFit/>
          </a:bodyPr>
          <a:lstStyle/>
          <a:p>
            <a:r>
              <a:rPr lang="en-GB" sz="2400" dirty="0" smtClean="0"/>
              <a:t>Quality Accounts and Revalidation</a:t>
            </a:r>
            <a:endParaRPr lang="en-GB" sz="2400" dirty="0"/>
          </a:p>
        </p:txBody>
      </p:sp>
      <p:sp>
        <p:nvSpPr>
          <p:cNvPr id="4" name="Footer Placeholder 3"/>
          <p:cNvSpPr>
            <a:spLocks noGrp="1"/>
          </p:cNvSpPr>
          <p:nvPr>
            <p:ph type="ftr" sz="quarter" idx="11"/>
          </p:nvPr>
        </p:nvSpPr>
        <p:spPr/>
        <p:txBody>
          <a:bodyPr/>
          <a:lstStyle/>
          <a:p>
            <a:r>
              <a:rPr lang="en-GB" noProof="0" smtClean="0"/>
              <a:t>Responsible Officers 4 June 2014 V1</a:t>
            </a:r>
            <a:endParaRPr lang="en-GB" noProof="0"/>
          </a:p>
        </p:txBody>
      </p:sp>
      <p:sp>
        <p:nvSpPr>
          <p:cNvPr id="8" name="TextBox 7"/>
          <p:cNvSpPr txBox="1"/>
          <p:nvPr/>
        </p:nvSpPr>
        <p:spPr>
          <a:xfrm>
            <a:off x="358775" y="2390775"/>
            <a:ext cx="8426449" cy="3323987"/>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2000" dirty="0" smtClean="0">
                <a:latin typeface="+mj-lt"/>
                <a:cs typeface="Arial" pitchFamily="34" charset="0"/>
              </a:rPr>
              <a:t>All organisations </a:t>
            </a:r>
            <a:r>
              <a:rPr lang="en-GB" sz="2000" dirty="0" smtClean="0">
                <a:latin typeface="+mj-lt"/>
                <a:cs typeface="Arial" pitchFamily="34" charset="0"/>
              </a:rPr>
              <a:t>are designated bodies with </a:t>
            </a:r>
            <a:r>
              <a:rPr lang="en-GB" sz="2000" dirty="0" smtClean="0">
                <a:latin typeface="+mj-lt"/>
                <a:cs typeface="Arial" pitchFamily="34" charset="0"/>
              </a:rPr>
              <a:t>statutory duties </a:t>
            </a:r>
          </a:p>
          <a:p>
            <a:pPr marL="285750" indent="-285750">
              <a:buFont typeface="Arial" panose="020B0604020202020204" pitchFamily="34" charset="0"/>
              <a:buChar char="•"/>
            </a:pPr>
            <a:endParaRPr lang="en-GB" sz="2000" dirty="0" smtClean="0">
              <a:latin typeface="+mj-lt"/>
              <a:cs typeface="Arial" pitchFamily="34" charset="0"/>
            </a:endParaRPr>
          </a:p>
          <a:p>
            <a:pPr marL="285750" indent="-285750">
              <a:buFont typeface="Arial" panose="020B0604020202020204" pitchFamily="34" charset="0"/>
              <a:buChar char="•"/>
            </a:pPr>
            <a:r>
              <a:rPr lang="en-GB" sz="2000" dirty="0" smtClean="0">
                <a:latin typeface="+mj-lt"/>
              </a:rPr>
              <a:t>Appraisal rates are a key measure.</a:t>
            </a:r>
            <a:endParaRPr lang="en-GB" sz="2000" dirty="0">
              <a:latin typeface="+mj-lt"/>
            </a:endParaRPr>
          </a:p>
          <a:p>
            <a:pPr marL="285750" indent="-285750">
              <a:buFont typeface="Arial" panose="020B0604020202020204" pitchFamily="34" charset="0"/>
              <a:buChar char="•"/>
            </a:pPr>
            <a:endParaRPr lang="en-GB" sz="2000" dirty="0" smtClean="0">
              <a:latin typeface="+mj-lt"/>
              <a:cs typeface="Arial" pitchFamily="34" charset="0"/>
            </a:endParaRPr>
          </a:p>
          <a:p>
            <a:pPr marL="285750" indent="-285750">
              <a:buFont typeface="Arial" panose="020B0604020202020204" pitchFamily="34" charset="0"/>
              <a:buChar char="•"/>
            </a:pPr>
            <a:r>
              <a:rPr lang="en-GB" sz="2000" dirty="0" smtClean="0">
                <a:latin typeface="+mj-lt"/>
                <a:cs typeface="Arial" pitchFamily="34" charset="0"/>
              </a:rPr>
              <a:t>Quality </a:t>
            </a:r>
            <a:r>
              <a:rPr lang="en-GB" sz="2000" dirty="0" smtClean="0">
                <a:latin typeface="+mj-lt"/>
                <a:cs typeface="Arial" pitchFamily="34" charset="0"/>
              </a:rPr>
              <a:t>Account </a:t>
            </a:r>
            <a:r>
              <a:rPr lang="en-GB" sz="2000" dirty="0" smtClean="0">
                <a:latin typeface="+mj-lt"/>
                <a:cs typeface="Arial" pitchFamily="34" charset="0"/>
              </a:rPr>
              <a:t>i</a:t>
            </a:r>
            <a:r>
              <a:rPr lang="en-GB" sz="2000" dirty="0" smtClean="0">
                <a:latin typeface="+mj-lt"/>
                <a:cs typeface="Arial" pitchFamily="34" charset="0"/>
              </a:rPr>
              <a:t>ndicator considered </a:t>
            </a:r>
            <a:r>
              <a:rPr lang="en-GB" sz="2000" dirty="0" smtClean="0">
                <a:latin typeface="+mj-lt"/>
              </a:rPr>
              <a:t>for 2015/16</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r>
              <a:rPr lang="en-GB" sz="2000" dirty="0" smtClean="0">
                <a:latin typeface="+mj-lt"/>
              </a:rPr>
              <a:t>Confidence in quality </a:t>
            </a:r>
            <a:r>
              <a:rPr lang="en-GB" sz="2000" dirty="0">
                <a:latin typeface="+mj-lt"/>
              </a:rPr>
              <a:t>of </a:t>
            </a:r>
            <a:r>
              <a:rPr lang="en-GB" sz="2000" dirty="0" smtClean="0">
                <a:latin typeface="+mj-lt"/>
              </a:rPr>
              <a:t>services.</a:t>
            </a:r>
          </a:p>
          <a:p>
            <a:pPr marL="742950" lvl="1" indent="-285750">
              <a:buFont typeface="Arial" panose="020B0604020202020204" pitchFamily="34" charset="0"/>
              <a:buChar char="•"/>
            </a:pPr>
            <a:r>
              <a:rPr lang="en-GB" sz="2000" dirty="0" smtClean="0">
                <a:latin typeface="+mj-lt"/>
              </a:rPr>
              <a:t>Patients</a:t>
            </a:r>
          </a:p>
          <a:p>
            <a:pPr marL="742950" lvl="1" indent="-285750">
              <a:buFont typeface="Arial" panose="020B0604020202020204" pitchFamily="34" charset="0"/>
              <a:buChar char="•"/>
            </a:pPr>
            <a:r>
              <a:rPr lang="en-GB" sz="2000" dirty="0" smtClean="0">
                <a:latin typeface="+mj-lt"/>
              </a:rPr>
              <a:t>Patient organisations</a:t>
            </a:r>
          </a:p>
          <a:p>
            <a:pPr marL="742950" lvl="1" indent="-285750">
              <a:buFont typeface="Arial" panose="020B0604020202020204" pitchFamily="34" charset="0"/>
              <a:buChar char="•"/>
            </a:pPr>
            <a:r>
              <a:rPr lang="en-GB" sz="2000" dirty="0" smtClean="0">
                <a:latin typeface="+mj-lt"/>
              </a:rPr>
              <a:t>Regulators</a:t>
            </a:r>
            <a:endParaRPr lang="en-GB" sz="2000" dirty="0" smtClean="0">
              <a:latin typeface="+mj-lt"/>
            </a:endParaRPr>
          </a:p>
          <a:p>
            <a:endParaRPr lang="en-GB" sz="1600" dirty="0" smtClean="0">
              <a:latin typeface="Arial" pitchFamily="34" charset="0"/>
              <a:cs typeface="Arial" pitchFamily="34" charset="0"/>
            </a:endParaRPr>
          </a:p>
        </p:txBody>
      </p:sp>
    </p:spTree>
    <p:extLst>
      <p:ext uri="{BB962C8B-B14F-4D97-AF65-F5344CB8AC3E}">
        <p14:creationId xmlns:p14="http://schemas.microsoft.com/office/powerpoint/2010/main" val="1239225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Information</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dirty="0" smtClean="0"/>
              <a:t>If you require any further information please contact Michael Wright</a:t>
            </a:r>
          </a:p>
          <a:p>
            <a:pPr marL="0" indent="0">
              <a:buNone/>
            </a:pPr>
            <a:endParaRPr lang="en-GB" dirty="0"/>
          </a:p>
          <a:p>
            <a:pPr marL="0" indent="0">
              <a:buNone/>
            </a:pPr>
            <a:r>
              <a:rPr lang="en-GB" dirty="0" smtClean="0"/>
              <a:t>   Email: </a:t>
            </a:r>
            <a:r>
              <a:rPr lang="en-GB" dirty="0" smtClean="0">
                <a:hlinkClick r:id="rId2"/>
              </a:rPr>
              <a:t>michael.wright10@nhs.net</a:t>
            </a:r>
            <a:r>
              <a:rPr lang="en-GB" dirty="0" smtClean="0"/>
              <a:t> </a:t>
            </a:r>
            <a:endParaRPr lang="en-GB" dirty="0"/>
          </a:p>
        </p:txBody>
      </p:sp>
      <p:sp>
        <p:nvSpPr>
          <p:cNvPr id="4" name="Footer Placeholder 3"/>
          <p:cNvSpPr>
            <a:spLocks noGrp="1"/>
          </p:cNvSpPr>
          <p:nvPr>
            <p:ph type="ftr" sz="quarter" idx="11"/>
          </p:nvPr>
        </p:nvSpPr>
        <p:spPr>
          <a:xfrm>
            <a:off x="474224" y="6309700"/>
            <a:ext cx="7240415" cy="180000"/>
          </a:xfrm>
        </p:spPr>
        <p:txBody>
          <a:bodyPr/>
          <a:lstStyle/>
          <a:p>
            <a:r>
              <a:rPr lang="en-GB" noProof="0" dirty="0" smtClean="0"/>
              <a:t>Responsible Officers 4 June 2014 V1</a:t>
            </a:r>
            <a:endParaRPr lang="en-GB" noProof="0" dirty="0"/>
          </a:p>
        </p:txBody>
      </p:sp>
    </p:spTree>
    <p:extLst>
      <p:ext uri="{BB962C8B-B14F-4D97-AF65-F5344CB8AC3E}">
        <p14:creationId xmlns:p14="http://schemas.microsoft.com/office/powerpoint/2010/main" val="275526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369332"/>
          </a:xfrm>
        </p:spPr>
        <p:txBody>
          <a:bodyPr>
            <a:spAutoFit/>
          </a:bodyPr>
          <a:lstStyle/>
          <a:p>
            <a:r>
              <a:rPr lang="en-GB" sz="2400" dirty="0" smtClean="0"/>
              <a:t>Why engage in Quality </a:t>
            </a:r>
            <a:r>
              <a:rPr lang="en-GB" sz="2400" dirty="0"/>
              <a:t>I</a:t>
            </a:r>
            <a:r>
              <a:rPr lang="en-GB" sz="2400" dirty="0" smtClean="0"/>
              <a:t>mprovement?</a:t>
            </a:r>
          </a:p>
        </p:txBody>
      </p:sp>
      <p:sp>
        <p:nvSpPr>
          <p:cNvPr id="3" name="Content Placeholder 2"/>
          <p:cNvSpPr>
            <a:spLocks noGrp="1"/>
          </p:cNvSpPr>
          <p:nvPr>
            <p:ph idx="1"/>
          </p:nvPr>
        </p:nvSpPr>
        <p:spPr>
          <a:xfrm>
            <a:off x="255181" y="5984335"/>
            <a:ext cx="8644269" cy="711739"/>
          </a:xfrm>
        </p:spPr>
        <p:txBody>
          <a:bodyPr>
            <a:noAutofit/>
          </a:bodyPr>
          <a:lstStyle/>
          <a:p>
            <a:pPr>
              <a:lnSpc>
                <a:spcPct val="120000"/>
              </a:lnSpc>
              <a:spcBef>
                <a:spcPts val="0"/>
              </a:spcBef>
              <a:buAutoNum type="arabicPlain"/>
            </a:pPr>
            <a:r>
              <a:rPr lang="en-GB" sz="1000" dirty="0" smtClean="0"/>
              <a:t>National Voices : </a:t>
            </a:r>
            <a:r>
              <a:rPr lang="en-GB" sz="1000" i="1" dirty="0" smtClean="0"/>
              <a:t>integrated Care: what do patients , service users and carers want?</a:t>
            </a:r>
          </a:p>
          <a:p>
            <a:pPr>
              <a:lnSpc>
                <a:spcPct val="120000"/>
              </a:lnSpc>
              <a:spcBef>
                <a:spcPts val="0"/>
              </a:spcBef>
              <a:buAutoNum type="arabicPlain"/>
            </a:pPr>
            <a:r>
              <a:rPr lang="en-GB" sz="1000" dirty="0" err="1" smtClean="0"/>
              <a:t>Øvretveit</a:t>
            </a:r>
            <a:r>
              <a:rPr lang="en-GB" sz="1000" dirty="0" smtClean="0"/>
              <a:t> J. </a:t>
            </a:r>
            <a:r>
              <a:rPr lang="en-GB" sz="1000" i="1" dirty="0" smtClean="0"/>
              <a:t>Does improving quality save money? A review of the evidence of which improvements to quality reduce costs to health service providers</a:t>
            </a:r>
            <a:r>
              <a:rPr lang="en-GB" sz="1000" dirty="0" smtClean="0"/>
              <a:t>. London: Health Foundation, 2009</a:t>
            </a:r>
          </a:p>
          <a:p>
            <a:pPr>
              <a:lnSpc>
                <a:spcPct val="120000"/>
              </a:lnSpc>
              <a:spcBef>
                <a:spcPts val="0"/>
              </a:spcBef>
              <a:buAutoNum type="arabicPlain"/>
            </a:pPr>
            <a:r>
              <a:rPr lang="en-GB" sz="1000" dirty="0" smtClean="0"/>
              <a:t>Owen E, Richardson IV, </a:t>
            </a:r>
            <a:r>
              <a:rPr lang="en-GB" sz="1000" i="1" dirty="0" smtClean="0"/>
              <a:t>Benefits of practising employee involvement-empowerment</a:t>
            </a:r>
          </a:p>
          <a:p>
            <a:endParaRPr lang="en-GB" sz="1700" dirty="0" smtClean="0"/>
          </a:p>
          <a:p>
            <a:pPr marL="0" indent="0">
              <a:buNone/>
            </a:pPr>
            <a:endParaRPr lang="en-GB" dirty="0" smtClean="0"/>
          </a:p>
        </p:txBody>
      </p:sp>
      <p:sp>
        <p:nvSpPr>
          <p:cNvPr id="4" name="TextBox 3"/>
          <p:cNvSpPr txBox="1"/>
          <p:nvPr/>
        </p:nvSpPr>
        <p:spPr>
          <a:xfrm>
            <a:off x="2843808" y="1772815"/>
            <a:ext cx="3096344" cy="3647152"/>
          </a:xfrm>
          <a:prstGeom prst="rect">
            <a:avLst/>
          </a:prstGeom>
          <a:noFill/>
        </p:spPr>
        <p:txBody>
          <a:bodyPr wrap="square" rtlCol="0">
            <a:spAutoFit/>
          </a:bodyPr>
          <a:lstStyle/>
          <a:p>
            <a:pPr>
              <a:lnSpc>
                <a:spcPct val="150000"/>
              </a:lnSpc>
            </a:pPr>
            <a:r>
              <a:rPr lang="en-GB" sz="2200" dirty="0" smtClean="0"/>
              <a:t>Improved outcomes</a:t>
            </a:r>
          </a:p>
          <a:p>
            <a:pPr>
              <a:lnSpc>
                <a:spcPct val="150000"/>
              </a:lnSpc>
            </a:pPr>
            <a:r>
              <a:rPr lang="en-GB" sz="2200" dirty="0" smtClean="0"/>
              <a:t>Fewer incidents</a:t>
            </a:r>
          </a:p>
          <a:p>
            <a:pPr>
              <a:lnSpc>
                <a:spcPct val="150000"/>
              </a:lnSpc>
            </a:pPr>
            <a:r>
              <a:rPr lang="en-GB" sz="2200" dirty="0" smtClean="0"/>
              <a:t>Reduced costs </a:t>
            </a:r>
          </a:p>
          <a:p>
            <a:pPr>
              <a:lnSpc>
                <a:spcPct val="150000"/>
              </a:lnSpc>
            </a:pPr>
            <a:r>
              <a:rPr lang="en-GB" sz="2200" dirty="0" smtClean="0"/>
              <a:t>Better morale</a:t>
            </a:r>
          </a:p>
          <a:p>
            <a:pPr>
              <a:lnSpc>
                <a:spcPct val="150000"/>
              </a:lnSpc>
            </a:pPr>
            <a:r>
              <a:rPr lang="en-GB" sz="2200" dirty="0" smtClean="0"/>
              <a:t>Better team working</a:t>
            </a:r>
          </a:p>
          <a:p>
            <a:pPr>
              <a:lnSpc>
                <a:spcPct val="150000"/>
              </a:lnSpc>
            </a:pPr>
            <a:r>
              <a:rPr lang="en-GB" sz="2200" dirty="0" smtClean="0"/>
              <a:t>Improved productivity</a:t>
            </a:r>
          </a:p>
          <a:p>
            <a:pPr>
              <a:lnSpc>
                <a:spcPct val="150000"/>
              </a:lnSpc>
            </a:pPr>
            <a:r>
              <a:rPr lang="en-GB" sz="2200" dirty="0" smtClean="0"/>
              <a:t>Better experience</a:t>
            </a:r>
            <a:endParaRPr lang="en-GB" dirty="0">
              <a:solidFill>
                <a:srgbClr val="FF0000"/>
              </a:solidFill>
            </a:endParaRPr>
          </a:p>
        </p:txBody>
      </p:sp>
      <p:sp>
        <p:nvSpPr>
          <p:cNvPr id="5" name="Oval Callout 4"/>
          <p:cNvSpPr/>
          <p:nvPr/>
        </p:nvSpPr>
        <p:spPr>
          <a:xfrm rot="21171864">
            <a:off x="6104048" y="3790302"/>
            <a:ext cx="2736304" cy="2224140"/>
          </a:xfrm>
          <a:prstGeom prst="wedgeEllipseCallout">
            <a:avLst>
              <a:gd name="adj1" fmla="val -80635"/>
              <a:gd name="adj2" fmla="val -822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i="1" dirty="0" smtClean="0">
                <a:solidFill>
                  <a:schemeClr val="tx1"/>
                </a:solidFill>
                <a:latin typeface="Times New Roman" panose="02020603050405020304" pitchFamily="18" charset="0"/>
                <a:cs typeface="Times New Roman" panose="02020603050405020304" pitchFamily="18" charset="0"/>
              </a:rPr>
              <a:t>Patients want to be listened to, to get good explanations from professionals, to have their questions answered, to share in decisions, and to be treated with empathy and compassion</a:t>
            </a:r>
            <a:r>
              <a:rPr lang="en-GB" sz="1300" i="1" baseline="30000" dirty="0" smtClean="0">
                <a:solidFill>
                  <a:schemeClr val="tx1"/>
                </a:solidFill>
                <a:latin typeface="Times New Roman" panose="02020603050405020304" pitchFamily="18" charset="0"/>
                <a:cs typeface="Times New Roman" panose="02020603050405020304" pitchFamily="18" charset="0"/>
              </a:rPr>
              <a:t>1</a:t>
            </a:r>
            <a:r>
              <a:rPr lang="en-GB" sz="1300" i="1" dirty="0" smtClean="0">
                <a:solidFill>
                  <a:schemeClr val="tx1"/>
                </a:solidFill>
                <a:latin typeface="Times New Roman" panose="02020603050405020304" pitchFamily="18" charset="0"/>
                <a:cs typeface="Times New Roman" panose="02020603050405020304" pitchFamily="18" charset="0"/>
              </a:rPr>
              <a:t>. </a:t>
            </a:r>
          </a:p>
        </p:txBody>
      </p:sp>
      <p:sp>
        <p:nvSpPr>
          <p:cNvPr id="6" name="Rounded Rectangular Callout 5"/>
          <p:cNvSpPr/>
          <p:nvPr/>
        </p:nvSpPr>
        <p:spPr>
          <a:xfrm rot="369136">
            <a:off x="6378531" y="1897739"/>
            <a:ext cx="1857965" cy="1582495"/>
          </a:xfrm>
          <a:prstGeom prst="wedgeRoundRectCallout">
            <a:avLst>
              <a:gd name="adj1" fmla="val -126725"/>
              <a:gd name="adj2" fmla="val 46415"/>
              <a:gd name="adj3" fmla="val 166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i="1" dirty="0">
                <a:solidFill>
                  <a:schemeClr val="tx1"/>
                </a:solidFill>
                <a:latin typeface="Times New Roman" panose="02020603050405020304" pitchFamily="18" charset="0"/>
                <a:cs typeface="Times New Roman" panose="02020603050405020304" pitchFamily="18" charset="0"/>
              </a:rPr>
              <a:t>A 2009 review found that quality improvement can make an important, if limited, contribution to the cost-efficiency of healthcare.</a:t>
            </a:r>
            <a:r>
              <a:rPr lang="en-GB" sz="1300" i="1" baseline="30000" dirty="0">
                <a:solidFill>
                  <a:schemeClr val="tx1"/>
                </a:solidFill>
                <a:latin typeface="Times New Roman" panose="02020603050405020304" pitchFamily="18" charset="0"/>
                <a:cs typeface="Times New Roman" panose="02020603050405020304" pitchFamily="18" charset="0"/>
              </a:rPr>
              <a:t>2</a:t>
            </a:r>
          </a:p>
          <a:p>
            <a:pPr algn="ctr"/>
            <a:endParaRPr lang="en-GB" sz="1300" i="1" dirty="0">
              <a:solidFill>
                <a:schemeClr val="tx1"/>
              </a:solidFill>
              <a:latin typeface="Times New Roman" panose="02020603050405020304" pitchFamily="18" charset="0"/>
              <a:cs typeface="Times New Roman" panose="02020603050405020304" pitchFamily="18" charset="0"/>
            </a:endParaRPr>
          </a:p>
        </p:txBody>
      </p:sp>
      <p:sp>
        <p:nvSpPr>
          <p:cNvPr id="7" name="Oval Callout 6"/>
          <p:cNvSpPr/>
          <p:nvPr/>
        </p:nvSpPr>
        <p:spPr>
          <a:xfrm rot="20408109">
            <a:off x="-115" y="2405073"/>
            <a:ext cx="2918610" cy="1800200"/>
          </a:xfrm>
          <a:prstGeom prst="wedgeEllipseCallout">
            <a:avLst>
              <a:gd name="adj1" fmla="val 39581"/>
              <a:gd name="adj2" fmla="val 9203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i="1" dirty="0">
                <a:solidFill>
                  <a:schemeClr val="tx1"/>
                </a:solidFill>
                <a:latin typeface="Times New Roman" panose="02020603050405020304" pitchFamily="18" charset="0"/>
                <a:cs typeface="Times New Roman" panose="02020603050405020304" pitchFamily="18" charset="0"/>
              </a:rPr>
              <a:t>The main benefits of employee involvement and empowerment are enhanced morale, more productivity, healthier </a:t>
            </a:r>
            <a:r>
              <a:rPr lang="en-GB" sz="1300" i="1" dirty="0" smtClean="0">
                <a:solidFill>
                  <a:schemeClr val="tx1"/>
                </a:solidFill>
                <a:latin typeface="Times New Roman" panose="02020603050405020304" pitchFamily="18" charset="0"/>
                <a:cs typeface="Times New Roman" panose="02020603050405020304" pitchFamily="18" charset="0"/>
              </a:rPr>
              <a:t>co-worker </a:t>
            </a:r>
            <a:r>
              <a:rPr lang="en-GB" sz="1300" i="1" dirty="0">
                <a:solidFill>
                  <a:schemeClr val="tx1"/>
                </a:solidFill>
                <a:latin typeface="Times New Roman" panose="02020603050405020304" pitchFamily="18" charset="0"/>
                <a:cs typeface="Times New Roman" panose="02020603050405020304" pitchFamily="18" charset="0"/>
              </a:rPr>
              <a:t>relationships and creative thinking.</a:t>
            </a:r>
            <a:r>
              <a:rPr lang="en-GB" sz="1300" i="1" baseline="30000"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50468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369332"/>
          </a:xfrm>
        </p:spPr>
        <p:txBody>
          <a:bodyPr>
            <a:spAutoFit/>
          </a:bodyPr>
          <a:lstStyle/>
          <a:p>
            <a:r>
              <a:rPr lang="en-GB" sz="2400" dirty="0" smtClean="0"/>
              <a:t>Supporting the Responsible </a:t>
            </a:r>
            <a:r>
              <a:rPr lang="en-GB" sz="2400" dirty="0"/>
              <a:t>O</a:t>
            </a:r>
            <a:r>
              <a:rPr lang="en-GB" sz="2400" dirty="0" smtClean="0"/>
              <a:t>fficer to improve quality</a:t>
            </a:r>
          </a:p>
        </p:txBody>
      </p:sp>
      <p:sp>
        <p:nvSpPr>
          <p:cNvPr id="3" name="TextBox 2"/>
          <p:cNvSpPr txBox="1"/>
          <p:nvPr/>
        </p:nvSpPr>
        <p:spPr>
          <a:xfrm>
            <a:off x="348143" y="1821653"/>
            <a:ext cx="8280920" cy="4708981"/>
          </a:xfrm>
          <a:prstGeom prst="rect">
            <a:avLst/>
          </a:prstGeom>
          <a:noFill/>
        </p:spPr>
        <p:txBody>
          <a:bodyPr wrap="square" rtlCol="0">
            <a:spAutoFit/>
          </a:bodyPr>
          <a:lstStyle/>
          <a:p>
            <a:r>
              <a:rPr lang="en-GB" sz="2200" b="1" dirty="0" smtClean="0"/>
              <a:t>The law puts the Responsible Officer at the heart of quality improvement by:</a:t>
            </a:r>
          </a:p>
          <a:p>
            <a:endParaRPr lang="en-GB" sz="1600" dirty="0" smtClean="0"/>
          </a:p>
          <a:p>
            <a:pPr marL="444500" indent="-285750">
              <a:buFont typeface="Arial" panose="020B0604020202020204" pitchFamily="34" charset="0"/>
              <a:buChar char="•"/>
            </a:pPr>
            <a:r>
              <a:rPr lang="en-GB" sz="2000" dirty="0"/>
              <a:t>e</a:t>
            </a:r>
            <a:r>
              <a:rPr lang="en-GB" sz="2000" dirty="0" smtClean="0"/>
              <a:t>nsuring doctors are appraised and that the appraisal covers the entire practice;  </a:t>
            </a:r>
            <a:r>
              <a:rPr lang="en-GB" sz="1400" dirty="0" smtClean="0"/>
              <a:t>(Regulations 11 and 13)</a:t>
            </a:r>
          </a:p>
          <a:p>
            <a:pPr marL="444500" indent="-285750">
              <a:buFont typeface="Arial" panose="020B0604020202020204" pitchFamily="34" charset="0"/>
              <a:buChar char="•"/>
            </a:pPr>
            <a:endParaRPr lang="en-GB" sz="2000" dirty="0" smtClean="0"/>
          </a:p>
          <a:p>
            <a:pPr marL="444500" indent="-285750">
              <a:buFont typeface="Arial" panose="020B0604020202020204" pitchFamily="34" charset="0"/>
              <a:buChar char="•"/>
            </a:pPr>
            <a:r>
              <a:rPr lang="en-GB" sz="2000" dirty="0"/>
              <a:t>c</a:t>
            </a:r>
            <a:r>
              <a:rPr lang="en-GB" sz="2000" dirty="0" smtClean="0"/>
              <a:t>oncerns are investigated; </a:t>
            </a:r>
            <a:r>
              <a:rPr lang="en-GB" sz="1400" dirty="0" smtClean="0"/>
              <a:t>(Regulations 11, 13, 16 and 17</a:t>
            </a:r>
            <a:r>
              <a:rPr lang="en-GB" sz="1400" dirty="0" smtClean="0"/>
              <a:t>)</a:t>
            </a:r>
          </a:p>
          <a:p>
            <a:pPr marL="444500" indent="-285750">
              <a:buFont typeface="Arial" panose="020B0604020202020204" pitchFamily="34" charset="0"/>
              <a:buChar char="•"/>
            </a:pPr>
            <a:endParaRPr lang="en-GB" sz="1400" dirty="0"/>
          </a:p>
          <a:p>
            <a:pPr marL="444500" indent="-285750">
              <a:buFont typeface="Arial" panose="020B0604020202020204" pitchFamily="34" charset="0"/>
              <a:buChar char="•"/>
            </a:pPr>
            <a:r>
              <a:rPr lang="en-GB" sz="2000" dirty="0" smtClean="0"/>
              <a:t>clinical </a:t>
            </a:r>
            <a:r>
              <a:rPr lang="en-GB" sz="2000" dirty="0"/>
              <a:t>governance information is </a:t>
            </a:r>
            <a:r>
              <a:rPr lang="en-GB" sz="2000" dirty="0" smtClean="0"/>
              <a:t>reviewed;</a:t>
            </a:r>
            <a:r>
              <a:rPr lang="en-GB" sz="2000" dirty="0"/>
              <a:t> </a:t>
            </a:r>
            <a:r>
              <a:rPr lang="en-GB" sz="1400" dirty="0"/>
              <a:t>(</a:t>
            </a:r>
            <a:r>
              <a:rPr lang="en-GB" sz="1400" dirty="0" smtClean="0"/>
              <a:t>Regulations 16 and 17)</a:t>
            </a:r>
            <a:endParaRPr lang="en-GB" sz="1400" dirty="0"/>
          </a:p>
          <a:p>
            <a:pPr marL="444500" indent="-285750">
              <a:buFont typeface="Arial" panose="020B0604020202020204" pitchFamily="34" charset="0"/>
              <a:buChar char="•"/>
            </a:pPr>
            <a:endParaRPr lang="en-GB" sz="2000" dirty="0" smtClean="0"/>
          </a:p>
          <a:p>
            <a:pPr marL="444500" indent="-285750">
              <a:buFont typeface="Arial" panose="020B0604020202020204" pitchFamily="34" charset="0"/>
              <a:buChar char="•"/>
            </a:pPr>
            <a:r>
              <a:rPr lang="en-GB" sz="2000" dirty="0"/>
              <a:t>d</a:t>
            </a:r>
            <a:r>
              <a:rPr lang="en-GB" sz="2000" dirty="0" smtClean="0"/>
              <a:t>octors are supported to improve; </a:t>
            </a:r>
            <a:r>
              <a:rPr lang="en-GB" sz="1400" dirty="0" smtClean="0"/>
              <a:t>(Regulations 16 and 17)</a:t>
            </a:r>
            <a:r>
              <a:rPr lang="en-GB" sz="2000" dirty="0" smtClean="0"/>
              <a:t> and</a:t>
            </a:r>
          </a:p>
          <a:p>
            <a:pPr marL="444500" indent="-285750">
              <a:buFont typeface="Arial" panose="020B0604020202020204" pitchFamily="34" charset="0"/>
              <a:buChar char="•"/>
            </a:pPr>
            <a:endParaRPr lang="en-GB" sz="2000" dirty="0" smtClean="0"/>
          </a:p>
          <a:p>
            <a:pPr marL="444500" indent="-285750">
              <a:buFont typeface="Arial" panose="020B0604020202020204" pitchFamily="34" charset="0"/>
              <a:buChar char="•"/>
            </a:pPr>
            <a:r>
              <a:rPr lang="en-GB" sz="2000" dirty="0" smtClean="0"/>
              <a:t>any systemic issues are addressed. </a:t>
            </a:r>
            <a:r>
              <a:rPr lang="en-GB" sz="1400" dirty="0" smtClean="0"/>
              <a:t>(Regulation 16)</a:t>
            </a:r>
            <a:endParaRPr lang="en-GB" sz="1400" dirty="0"/>
          </a:p>
          <a:p>
            <a:endParaRPr lang="en-GB" sz="1600" dirty="0" smtClean="0"/>
          </a:p>
          <a:p>
            <a:endParaRPr lang="en-GB" dirty="0"/>
          </a:p>
          <a:p>
            <a:pPr algn="r"/>
            <a:r>
              <a:rPr lang="en-GB" sz="1200" dirty="0" smtClean="0"/>
              <a:t>Source: Medical Profession (Responsible Officer) Regulations 2010</a:t>
            </a:r>
          </a:p>
        </p:txBody>
      </p:sp>
      <p:sp>
        <p:nvSpPr>
          <p:cNvPr id="2" name="Footer Placeholder 1"/>
          <p:cNvSpPr>
            <a:spLocks noGrp="1"/>
          </p:cNvSpPr>
          <p:nvPr>
            <p:ph type="ftr" sz="quarter" idx="11"/>
          </p:nvPr>
        </p:nvSpPr>
        <p:spPr/>
        <p:txBody>
          <a:bodyPr/>
          <a:lstStyle/>
          <a:p>
            <a:r>
              <a:rPr lang="en-GB" noProof="0" smtClean="0"/>
              <a:t>Responsible Officers 4 June 2014 V1</a:t>
            </a:r>
            <a:endParaRPr lang="en-GB" noProof="0"/>
          </a:p>
        </p:txBody>
      </p:sp>
    </p:spTree>
    <p:extLst>
      <p:ext uri="{BB962C8B-B14F-4D97-AF65-F5344CB8AC3E}">
        <p14:creationId xmlns:p14="http://schemas.microsoft.com/office/powerpoint/2010/main" val="9089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430887"/>
          </a:xfrm>
        </p:spPr>
        <p:txBody>
          <a:bodyPr>
            <a:spAutoFit/>
          </a:bodyPr>
          <a:lstStyle/>
          <a:p>
            <a:r>
              <a:rPr lang="en-GB" sz="2800" dirty="0" smtClean="0"/>
              <a:t>Supporting the individual to improve quality</a:t>
            </a:r>
          </a:p>
        </p:txBody>
      </p:sp>
      <p:graphicFrame>
        <p:nvGraphicFramePr>
          <p:cNvPr id="2" name="Diagram 1"/>
          <p:cNvGraphicFramePr/>
          <p:nvPr>
            <p:extLst>
              <p:ext uri="{D42A27DB-BD31-4B8C-83A1-F6EECF244321}">
                <p14:modId xmlns:p14="http://schemas.microsoft.com/office/powerpoint/2010/main" val="4048634136"/>
              </p:ext>
            </p:extLst>
          </p:nvPr>
        </p:nvGraphicFramePr>
        <p:xfrm>
          <a:off x="999460" y="1784988"/>
          <a:ext cx="7113182" cy="4902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87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48143" y="1247777"/>
            <a:ext cx="8426449" cy="369332"/>
          </a:xfrm>
        </p:spPr>
        <p:txBody>
          <a:bodyPr>
            <a:spAutoFit/>
          </a:bodyPr>
          <a:lstStyle/>
          <a:p>
            <a:r>
              <a:rPr lang="en-GB" sz="2400" dirty="0" smtClean="0"/>
              <a:t>Supporting the organisation to improve quality</a:t>
            </a:r>
          </a:p>
        </p:txBody>
      </p:sp>
      <p:graphicFrame>
        <p:nvGraphicFramePr>
          <p:cNvPr id="3" name="Diagram 2"/>
          <p:cNvGraphicFramePr/>
          <p:nvPr>
            <p:extLst>
              <p:ext uri="{D42A27DB-BD31-4B8C-83A1-F6EECF244321}">
                <p14:modId xmlns:p14="http://schemas.microsoft.com/office/powerpoint/2010/main" val="2444135887"/>
              </p:ext>
            </p:extLst>
          </p:nvPr>
        </p:nvGraphicFramePr>
        <p:xfrm>
          <a:off x="1402620" y="2144246"/>
          <a:ext cx="6338760" cy="425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onut 3"/>
          <p:cNvSpPr/>
          <p:nvPr/>
        </p:nvSpPr>
        <p:spPr>
          <a:xfrm>
            <a:off x="2019308" y="1754372"/>
            <a:ext cx="5105384" cy="5032773"/>
          </a:xfrm>
          <a:prstGeom prst="donut">
            <a:avLst>
              <a:gd name="adj" fmla="val 3675"/>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endParaRPr lang="en-GB" dirty="0">
              <a:solidFill>
                <a:schemeClr val="tx1"/>
              </a:solidFill>
            </a:endParaRPr>
          </a:p>
        </p:txBody>
      </p:sp>
      <p:sp>
        <p:nvSpPr>
          <p:cNvPr id="8" name="Rectangle 7"/>
          <p:cNvSpPr/>
          <p:nvPr/>
        </p:nvSpPr>
        <p:spPr>
          <a:xfrm>
            <a:off x="1934226" y="1888213"/>
            <a:ext cx="5275547" cy="6010275"/>
          </a:xfrm>
          <a:prstGeom prst="rect">
            <a:avLst/>
          </a:prstGeom>
          <a:noFill/>
        </p:spPr>
        <p:txBody>
          <a:bodyPr wrap="none" lIns="91440" tIns="45720" rIns="91440" bIns="45720">
            <a:prstTxWarp prst="textArchUp">
              <a:avLst/>
            </a:prstTxWarp>
            <a:spAutoFit/>
          </a:bodyPr>
          <a:lstStyle/>
          <a:p>
            <a:pPr algn="ctr"/>
            <a:r>
              <a:rPr lang="en-US" sz="2200" dirty="0" smtClean="0">
                <a:ln w="12700">
                  <a:solidFill>
                    <a:schemeClr val="tx1"/>
                  </a:solidFill>
                  <a:prstDash val="solid"/>
                </a:ln>
                <a:effectLst>
                  <a:outerShdw blurRad="41275" dist="20320" dir="1800000" algn="tl" rotWithShape="0">
                    <a:srgbClr val="000000">
                      <a:alpha val="40000"/>
                    </a:srgbClr>
                  </a:outerShdw>
                </a:effectLst>
              </a:rPr>
              <a:t>R  E  V  A  L  I  D  A  T  I  O  N</a:t>
            </a:r>
            <a:endParaRPr lang="en-US" sz="2200" cap="none" spc="0" dirty="0">
              <a:ln w="12700">
                <a:solidFill>
                  <a:schemeClr val="tx1"/>
                </a:solidFill>
                <a:prstDash val="solid"/>
              </a:ln>
              <a:effectLst>
                <a:outerShdw blurRad="41275" dist="20320" dir="1800000" algn="tl" rotWithShape="0">
                  <a:srgbClr val="000000">
                    <a:alpha val="40000"/>
                  </a:srgbClr>
                </a:outerShdw>
              </a:effectLst>
            </a:endParaRPr>
          </a:p>
        </p:txBody>
      </p:sp>
      <p:sp>
        <p:nvSpPr>
          <p:cNvPr id="2" name="Footer Placeholder 1"/>
          <p:cNvSpPr>
            <a:spLocks noGrp="1"/>
          </p:cNvSpPr>
          <p:nvPr>
            <p:ph type="ftr" sz="quarter" idx="11"/>
          </p:nvPr>
        </p:nvSpPr>
        <p:spPr>
          <a:xfrm>
            <a:off x="655199" y="6481150"/>
            <a:ext cx="7240415" cy="180000"/>
          </a:xfrm>
        </p:spPr>
        <p:txBody>
          <a:bodyPr/>
          <a:lstStyle/>
          <a:p>
            <a:r>
              <a:rPr lang="en-GB" noProof="0" dirty="0" smtClean="0"/>
              <a:t>Responsible Officers 4 June 2014 V1</a:t>
            </a:r>
            <a:endParaRPr lang="en-GB" noProof="0" dirty="0"/>
          </a:p>
        </p:txBody>
      </p:sp>
    </p:spTree>
    <p:extLst>
      <p:ext uri="{BB962C8B-B14F-4D97-AF65-F5344CB8AC3E}">
        <p14:creationId xmlns:p14="http://schemas.microsoft.com/office/powerpoint/2010/main" val="3196364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Appraising Clinical Audit Evidence</a:t>
            </a:r>
            <a:endParaRPr lang="en-US" dirty="0"/>
          </a:p>
        </p:txBody>
      </p:sp>
      <p:sp>
        <p:nvSpPr>
          <p:cNvPr id="3" name="Subtitle 2"/>
          <p:cNvSpPr>
            <a:spLocks noGrp="1"/>
          </p:cNvSpPr>
          <p:nvPr>
            <p:ph type="subTitle" idx="1"/>
          </p:nvPr>
        </p:nvSpPr>
        <p:spPr>
          <a:xfrm>
            <a:off x="557366" y="2873325"/>
            <a:ext cx="6400800" cy="1308150"/>
          </a:xfrm>
        </p:spPr>
        <p:txBody>
          <a:bodyPr/>
          <a:lstStyle/>
          <a:p>
            <a:r>
              <a:rPr lang="en-GB" dirty="0" smtClean="0"/>
              <a:t>Kate Godfrey</a:t>
            </a:r>
          </a:p>
          <a:p>
            <a:r>
              <a:rPr lang="en-GB" dirty="0" smtClean="0">
                <a:solidFill>
                  <a:srgbClr val="CCA11B"/>
                </a:solidFill>
              </a:rPr>
              <a:t>National Lead for Quality, Improvement </a:t>
            </a:r>
          </a:p>
          <a:p>
            <a:r>
              <a:rPr lang="en-GB" dirty="0" smtClean="0">
                <a:solidFill>
                  <a:srgbClr val="CCA11B"/>
                </a:solidFill>
              </a:rPr>
              <a:t>and Development</a:t>
            </a:r>
          </a:p>
          <a:p>
            <a:endParaRPr lang="en-US" dirty="0"/>
          </a:p>
        </p:txBody>
      </p:sp>
    </p:spTree>
    <p:extLst>
      <p:ext uri="{BB962C8B-B14F-4D97-AF65-F5344CB8AC3E}">
        <p14:creationId xmlns:p14="http://schemas.microsoft.com/office/powerpoint/2010/main" val="121112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HQIP?</a:t>
            </a:r>
            <a:endParaRPr lang="en-US" dirty="0"/>
          </a:p>
        </p:txBody>
      </p:sp>
      <p:sp>
        <p:nvSpPr>
          <p:cNvPr id="3" name="Content Placeholder 2"/>
          <p:cNvSpPr>
            <a:spLocks noGrp="1"/>
          </p:cNvSpPr>
          <p:nvPr>
            <p:ph idx="1"/>
          </p:nvPr>
        </p:nvSpPr>
        <p:spPr/>
        <p:txBody>
          <a:bodyPr/>
          <a:lstStyle/>
          <a:p>
            <a:r>
              <a:rPr lang="en-GB" dirty="0" smtClean="0">
                <a:solidFill>
                  <a:srgbClr val="001D49"/>
                </a:solidFill>
              </a:rPr>
              <a:t>HQIP is a not-for profit, professional/patient partnership. We aim </a:t>
            </a:r>
            <a:r>
              <a:rPr lang="en-GB" dirty="0">
                <a:solidFill>
                  <a:srgbClr val="001D49"/>
                </a:solidFill>
              </a:rPr>
              <a:t>to improve health outcomes by enabling those who commission, deliver and receive healthcare to measure and improve our healthcare </a:t>
            </a:r>
            <a:r>
              <a:rPr lang="en-GB" dirty="0" smtClean="0">
                <a:solidFill>
                  <a:srgbClr val="001D49"/>
                </a:solidFill>
              </a:rPr>
              <a:t>services.</a:t>
            </a:r>
          </a:p>
          <a:p>
            <a:endParaRPr lang="en-US" dirty="0" smtClean="0"/>
          </a:p>
          <a:p>
            <a:r>
              <a:rPr lang="en-GB" dirty="0" smtClean="0">
                <a:solidFill>
                  <a:srgbClr val="001D49"/>
                </a:solidFill>
                <a:cs typeface="Arial" charset="0"/>
              </a:rPr>
              <a:t>HQIP was established in 2008 and is governed by a consortium of the Academy of Medical Royal Colleges, the Royal College of Nursing and National Voices</a:t>
            </a:r>
            <a:endParaRPr lang="en-GB" dirty="0" smtClean="0">
              <a:solidFill>
                <a:srgbClr val="001D49"/>
              </a:solidFill>
              <a:latin typeface="Arial" charset="0"/>
              <a:cs typeface="Arial" charset="0"/>
            </a:endParaRPr>
          </a:p>
          <a:p>
            <a:endParaRPr lang="en-US" dirty="0"/>
          </a:p>
        </p:txBody>
      </p:sp>
    </p:spTree>
    <p:extLst>
      <p:ext uri="{BB962C8B-B14F-4D97-AF65-F5344CB8AC3E}">
        <p14:creationId xmlns:p14="http://schemas.microsoft.com/office/powerpoint/2010/main" val="696981261"/>
      </p:ext>
    </p:extLst>
  </p:cSld>
  <p:clrMapOvr>
    <a:masterClrMapping/>
  </p:clrMapOvr>
  <p:timing>
    <p:tnLst>
      <p:par>
        <p:cTn id="1" dur="indefinite" restart="never" nodeType="tmRoot"/>
      </p:par>
    </p:tnLst>
  </p:timing>
</p:sld>
</file>

<file path=ppt/theme/theme1.xml><?xml version="1.0" encoding="utf-8"?>
<a:theme xmlns:a="http://schemas.openxmlformats.org/drawingml/2006/main" name="NHS CB Presentation (Screen 4x3)">
  <a:themeElements>
    <a:clrScheme name="NHS Commissioning Board">
      <a:dk1>
        <a:sysClr val="windowText" lastClr="000000"/>
      </a:dk1>
      <a:lt1>
        <a:sysClr val="window" lastClr="FFFFFF"/>
      </a:lt1>
      <a:dk2>
        <a:srgbClr val="003893"/>
      </a:dk2>
      <a:lt2>
        <a:srgbClr val="FFFFFF"/>
      </a:lt2>
      <a:accent1>
        <a:srgbClr val="00ADC6"/>
      </a:accent1>
      <a:accent2>
        <a:srgbClr val="003893"/>
      </a:accent2>
      <a:accent3>
        <a:srgbClr val="C0F7FF"/>
      </a:accent3>
      <a:accent4>
        <a:srgbClr val="B6D2FF"/>
      </a:accent4>
      <a:accent5>
        <a:srgbClr val="00AA9E"/>
      </a:accent5>
      <a:accent6>
        <a:srgbClr val="0091C9"/>
      </a:accent6>
      <a:hlink>
        <a:srgbClr val="000000"/>
      </a:hlink>
      <a:folHlink>
        <a:srgbClr val="000000"/>
      </a:folHlink>
    </a:clrScheme>
    <a:fontScheme name="NHS Commissioning Bo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2400" dirty="0">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41256</TotalTime>
  <Words>2215</Words>
  <Application>Microsoft Office PowerPoint</Application>
  <PresentationFormat>On-screen Show (4:3)</PresentationFormat>
  <Paragraphs>408</Paragraphs>
  <Slides>36</Slides>
  <Notes>13</Notes>
  <HiddenSlides>0</HiddenSlides>
  <MMClips>0</MMClips>
  <ScaleCrop>false</ScaleCrop>
  <HeadingPairs>
    <vt:vector size="4" baseType="variant">
      <vt:variant>
        <vt:lpstr>Theme</vt:lpstr>
      </vt:variant>
      <vt:variant>
        <vt:i4>15</vt:i4>
      </vt:variant>
      <vt:variant>
        <vt:lpstr>Slide Titles</vt:lpstr>
      </vt:variant>
      <vt:variant>
        <vt:i4>36</vt:i4>
      </vt:variant>
    </vt:vector>
  </HeadingPairs>
  <TitlesOfParts>
    <vt:vector size="51" baseType="lpstr">
      <vt:lpstr>NHS CB Presentation (Screen 4x3)</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Revalidation – A catalyst for quality improvement</vt:lpstr>
      <vt:lpstr>Content</vt:lpstr>
      <vt:lpstr>A Framework for Quality </vt:lpstr>
      <vt:lpstr>Why engage in Quality Improvement?</vt:lpstr>
      <vt:lpstr>Supporting the Responsible Officer to improve quality</vt:lpstr>
      <vt:lpstr>Supporting the individual to improve quality</vt:lpstr>
      <vt:lpstr>Supporting the organisation to improve quality</vt:lpstr>
      <vt:lpstr>Appraising Clinical Audit Evidence</vt:lpstr>
      <vt:lpstr>Who are HQIP?</vt:lpstr>
      <vt:lpstr>Clinical audit</vt:lpstr>
      <vt:lpstr>Supporting Information</vt:lpstr>
      <vt:lpstr>1. Knowledge Skills and Performance</vt:lpstr>
      <vt:lpstr>2. Safety and Quality</vt:lpstr>
      <vt:lpstr> 2. Safety and Quality (cont’d)</vt:lpstr>
      <vt:lpstr>3. Significant Events</vt:lpstr>
      <vt:lpstr>      4. Communication, partnership and teamwork    </vt:lpstr>
      <vt:lpstr>5. Areas for Appraiser Questions  </vt:lpstr>
      <vt:lpstr>5. Areas for Appraiser Questions (cont.)</vt:lpstr>
      <vt:lpstr>5. Areas for Appraiser Questions (cont.)</vt:lpstr>
      <vt:lpstr>6. Selection of Material</vt:lpstr>
      <vt:lpstr>Patients, Service Users, Carers and the Public</vt:lpstr>
      <vt:lpstr>Clinical Audit in your organisation</vt:lpstr>
      <vt:lpstr>Transparency in outcomes</vt:lpstr>
      <vt:lpstr>Why publish the data?</vt:lpstr>
      <vt:lpstr>Next steps for outcome data</vt:lpstr>
      <vt:lpstr>Examples of data</vt:lpstr>
      <vt:lpstr>The information available.</vt:lpstr>
      <vt:lpstr>Limitations</vt:lpstr>
      <vt:lpstr>Patient feedback</vt:lpstr>
      <vt:lpstr>Patient feedback on communication skills</vt:lpstr>
      <vt:lpstr>Comparing feedback</vt:lpstr>
      <vt:lpstr>Transparency </vt:lpstr>
      <vt:lpstr>Quality Accounts</vt:lpstr>
      <vt:lpstr>Quality Accounts</vt:lpstr>
      <vt:lpstr>Quality Accounts and Revalidation</vt:lpstr>
      <vt:lpstr>Contact Information</vt:lpstr>
    </vt:vector>
  </TitlesOfParts>
  <Company>DH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heading</dc:title>
  <dc:creator>Claire McGinley</dc:creator>
  <cp:lastModifiedBy>Michael Wright</cp:lastModifiedBy>
  <cp:revision>153</cp:revision>
  <cp:lastPrinted>2014-05-29T10:09:53Z</cp:lastPrinted>
  <dcterms:created xsi:type="dcterms:W3CDTF">2011-12-06T15:33:50Z</dcterms:created>
  <dcterms:modified xsi:type="dcterms:W3CDTF">2014-06-03T11:55:27Z</dcterms:modified>
</cp:coreProperties>
</file>