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356A0-663A-4938-9D3C-EF774F088EAB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D5114-332C-4528-8466-E62CE6DFC6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41169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90FFC-D07D-4F0A-8C2E-EA057AC0CDAA}" type="datetimeFigureOut">
              <a:rPr lang="en-GB" smtClean="0"/>
              <a:pPr/>
              <a:t>16/05/2014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05004-506D-442D-B9D5-10C7C14AA2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+mj-lt"/>
                <a:ea typeface="Times New Roman"/>
                <a:cs typeface="Times New Roman"/>
              </a:rPr>
              <a:t>Managing</a:t>
            </a:r>
            <a:r>
              <a:rPr lang="en-GB" sz="3600" b="1" baseline="0" dirty="0" smtClean="0">
                <a:latin typeface="+mj-lt"/>
                <a:ea typeface="Times New Roman"/>
                <a:cs typeface="Times New Roman"/>
              </a:rPr>
              <a:t> quality in </a:t>
            </a:r>
            <a:r>
              <a:rPr lang="en-GB" sz="3600" b="1" baseline="0" dirty="0" smtClean="0">
                <a:latin typeface="+mj-lt"/>
                <a:ea typeface="Times New Roman"/>
                <a:cs typeface="Times New Roman"/>
              </a:rPr>
              <a:t>trusts in England:  </a:t>
            </a:r>
            <a:r>
              <a:rPr lang="en-GB" sz="3600" b="1" baseline="0" dirty="0" smtClean="0">
                <a:latin typeface="+mj-lt"/>
                <a:ea typeface="Times New Roman"/>
                <a:cs typeface="Times New Roman"/>
              </a:rPr>
              <a:t>time for a Chief Quality Officer?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331236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Nick </a:t>
            </a:r>
            <a:r>
              <a:rPr lang="en-GB" dirty="0" smtClean="0">
                <a:solidFill>
                  <a:schemeClr val="tx1"/>
                </a:solidFill>
              </a:rPr>
              <a:t>Black</a:t>
            </a:r>
          </a:p>
          <a:p>
            <a:r>
              <a:rPr lang="en-GB" sz="1900" dirty="0" smtClean="0"/>
              <a:t>Professor of Health Services Research</a:t>
            </a:r>
            <a:endParaRPr lang="en-GB" sz="1900" dirty="0" smtClean="0"/>
          </a:p>
          <a:p>
            <a:r>
              <a:rPr lang="en-GB" sz="1900" dirty="0" smtClean="0"/>
              <a:t>London School of Hygiene &amp; Tropical </a:t>
            </a:r>
            <a:r>
              <a:rPr lang="en-GB" sz="1900" dirty="0" smtClean="0"/>
              <a:t>Medicine</a:t>
            </a:r>
          </a:p>
          <a:p>
            <a:endParaRPr lang="en-GB" sz="2400" dirty="0" smtClean="0"/>
          </a:p>
          <a:p>
            <a:r>
              <a:rPr lang="en-GB" sz="1900" dirty="0" smtClean="0"/>
              <a:t>Chair, NHSE National Advisory Group for Clinical Audit &amp; Enquiries</a:t>
            </a:r>
            <a:endParaRPr lang="en-GB" sz="1900" dirty="0" smtClean="0"/>
          </a:p>
          <a:p>
            <a:endParaRPr lang="en-GB" sz="2400" dirty="0"/>
          </a:p>
          <a:p>
            <a:r>
              <a:rPr lang="en-GB" sz="2400" dirty="0" smtClean="0"/>
              <a:t>International Medical Leaders Forum</a:t>
            </a:r>
          </a:p>
          <a:p>
            <a:r>
              <a:rPr lang="en-GB" sz="2400" dirty="0" smtClean="0"/>
              <a:t>Brighton</a:t>
            </a:r>
            <a:endParaRPr lang="en-GB" sz="2400" dirty="0" smtClean="0"/>
          </a:p>
          <a:p>
            <a:r>
              <a:rPr lang="en-GB" sz="2400" dirty="0" smtClean="0"/>
              <a:t>5 June 2014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we find them?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Look internally in Trusts </a:t>
            </a:r>
          </a:p>
          <a:p>
            <a:pPr lvl="1"/>
            <a:r>
              <a:rPr lang="en-GB" dirty="0" smtClean="0"/>
              <a:t>Consensus builders with passion for assessment &amp; improvement</a:t>
            </a:r>
          </a:p>
          <a:p>
            <a:r>
              <a:rPr lang="en-GB" dirty="0" smtClean="0"/>
              <a:t>Any professional background</a:t>
            </a:r>
          </a:p>
          <a:p>
            <a:pPr lvl="1"/>
            <a:r>
              <a:rPr lang="en-GB" dirty="0" smtClean="0"/>
              <a:t>clinical or non-clinical</a:t>
            </a:r>
          </a:p>
          <a:p>
            <a:r>
              <a:rPr lang="en-GB" dirty="0" smtClean="0"/>
              <a:t>Provide personalised experiential training</a:t>
            </a:r>
          </a:p>
          <a:p>
            <a:pPr lvl="1"/>
            <a:r>
              <a:rPr lang="en-GB" dirty="0" smtClean="0"/>
              <a:t>Possibly at Masters’ level (universities and management schools)</a:t>
            </a:r>
          </a:p>
          <a:p>
            <a:pPr lvl="1"/>
            <a:r>
              <a:rPr lang="en-GB" dirty="0" smtClean="0"/>
              <a:t>Funded by HEE 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next three years...</a:t>
            </a:r>
          </a:p>
          <a:p>
            <a:pPr lvl="1"/>
            <a:r>
              <a:rPr lang="en-GB" dirty="0" smtClean="0"/>
              <a:t>Create a cadre of CQOs to lead the management of quality in Trusts</a:t>
            </a:r>
          </a:p>
          <a:p>
            <a:pPr lvl="1"/>
            <a:r>
              <a:rPr lang="en-GB" dirty="0" smtClean="0"/>
              <a:t>Key contributors to the re-imagining of health care that is needed to maintain the NHS as a tax-based, free at point of use, comprehensive health system</a:t>
            </a:r>
          </a:p>
          <a:p>
            <a:pPr lvl="1"/>
            <a:r>
              <a:rPr lang="en-GB" dirty="0" smtClean="0"/>
              <a:t>They’re out there...just need to be identified, supported </a:t>
            </a:r>
            <a:r>
              <a:rPr lang="en-GB" smtClean="0"/>
              <a:t>and encouraged! 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 new approach is </a:t>
            </a:r>
            <a:r>
              <a:rPr lang="en-US" dirty="0" smtClean="0"/>
              <a:t>necessary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for Trust boards to engage more effectively with quality of their services</a:t>
            </a:r>
          </a:p>
          <a:p>
            <a:pPr lvl="1"/>
            <a:r>
              <a:rPr lang="en-GB" dirty="0" smtClean="0"/>
              <a:t>“Building </a:t>
            </a:r>
            <a:r>
              <a:rPr lang="en-GB" dirty="0"/>
              <a:t>on the report of the first inquiry, the story it tells is first and foremost of appalling </a:t>
            </a:r>
            <a:r>
              <a:rPr lang="en-GB" dirty="0" smtClean="0"/>
              <a:t>suffering of </a:t>
            </a:r>
            <a:r>
              <a:rPr lang="en-GB" dirty="0"/>
              <a:t>many patients. </a:t>
            </a:r>
            <a:r>
              <a:rPr lang="en-GB" dirty="0">
                <a:solidFill>
                  <a:srgbClr val="00B0F0"/>
                </a:solidFill>
              </a:rPr>
              <a:t>This was primarily caused by a serious failure on the part of a provider Trust Board</a:t>
            </a:r>
            <a:r>
              <a:rPr lang="en-GB" dirty="0" smtClean="0"/>
              <a:t>.”</a:t>
            </a:r>
          </a:p>
          <a:p>
            <a:pPr lvl="5">
              <a:buNone/>
            </a:pPr>
            <a:r>
              <a:rPr lang="en-GB" dirty="0" smtClean="0"/>
              <a:t>Francis Report; Letter to SOS, February 2013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Managing quality is difficult...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Growing complexity of care</a:t>
            </a:r>
          </a:p>
          <a:p>
            <a:r>
              <a:rPr lang="en-GB" dirty="0" smtClean="0"/>
              <a:t>Challenge of improving productivity</a:t>
            </a:r>
          </a:p>
          <a:p>
            <a:r>
              <a:rPr lang="en-GB" dirty="0" smtClean="0"/>
              <a:t>Increasing demand and expectations</a:t>
            </a:r>
          </a:p>
          <a:p>
            <a:r>
              <a:rPr lang="en-GB" dirty="0" smtClean="0"/>
              <a:t>Lack of coordinated approach to domains of quality</a:t>
            </a:r>
          </a:p>
          <a:p>
            <a:pPr lvl="1"/>
            <a:r>
              <a:rPr lang="en-GB" dirty="0" smtClean="0"/>
              <a:t>Effectiveness</a:t>
            </a:r>
          </a:p>
          <a:p>
            <a:pPr lvl="1"/>
            <a:r>
              <a:rPr lang="en-GB" dirty="0" smtClean="0"/>
              <a:t>Safety</a:t>
            </a:r>
          </a:p>
          <a:p>
            <a:pPr lvl="1"/>
            <a:r>
              <a:rPr lang="en-GB" dirty="0" smtClean="0"/>
              <a:t>Experience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as important as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Financial management needs an Executive Director on the Board </a:t>
            </a:r>
          </a:p>
          <a:p>
            <a:pPr lvl="1"/>
            <a:r>
              <a:rPr lang="en-GB" dirty="0" smtClean="0"/>
              <a:t>and a non-Exec Director with financial expertise</a:t>
            </a:r>
          </a:p>
          <a:p>
            <a:endParaRPr lang="en-GB" dirty="0"/>
          </a:p>
          <a:p>
            <a:r>
              <a:rPr lang="en-GB" dirty="0" smtClean="0"/>
              <a:t>So why doesn’t quality management receive same attention?</a:t>
            </a:r>
          </a:p>
          <a:p>
            <a:endParaRPr lang="en-GB" dirty="0" smtClean="0"/>
          </a:p>
          <a:p>
            <a:r>
              <a:rPr lang="en-GB" dirty="0" smtClean="0"/>
              <a:t>What does this say about a Trust’s view of importance of quality?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Need a Chief Quality Officer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Quality remains ‘everybody’s business’ </a:t>
            </a:r>
          </a:p>
          <a:p>
            <a:pPr lvl="1"/>
            <a:r>
              <a:rPr lang="en-GB" dirty="0" smtClean="0"/>
              <a:t>Just as responsibility for good financial management is ‘everybody’s business’ despite a Director of Finance</a:t>
            </a:r>
          </a:p>
          <a:p>
            <a:r>
              <a:rPr lang="en-GB" dirty="0" smtClean="0"/>
              <a:t>Doesn’t absolve other Board members from sharing responsibility and CEO/Chair ultimately responsible</a:t>
            </a:r>
          </a:p>
          <a:p>
            <a:r>
              <a:rPr lang="en-GB" dirty="0" smtClean="0"/>
              <a:t>CQO work closely with other Board members</a:t>
            </a:r>
          </a:p>
          <a:p>
            <a:pPr lvl="1"/>
            <a:r>
              <a:rPr lang="en-GB" dirty="0" smtClean="0"/>
              <a:t>Particularly medical and nursing directors </a:t>
            </a:r>
          </a:p>
          <a:p>
            <a:r>
              <a:rPr lang="en-GB" dirty="0" smtClean="0"/>
              <a:t>Overcomes potential conflicts of interest between quality and medical/nursing priorities</a:t>
            </a:r>
          </a:p>
          <a:p>
            <a:r>
              <a:rPr lang="en-GB" dirty="0" smtClean="0"/>
              <a:t>Common in the USA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of role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Leadership, vision, inspiration and oversight of quality</a:t>
            </a:r>
          </a:p>
          <a:p>
            <a:r>
              <a:rPr lang="en-GB" dirty="0" smtClean="0"/>
              <a:t>Accountable to Board for the assessment and the improvement of quality</a:t>
            </a:r>
          </a:p>
          <a:p>
            <a:r>
              <a:rPr lang="en-GB" dirty="0" smtClean="0"/>
              <a:t>Share corporate responsibilities</a:t>
            </a:r>
          </a:p>
          <a:p>
            <a:r>
              <a:rPr lang="en-GB" dirty="0" smtClean="0"/>
              <a:t>Possess expertise in quality management</a:t>
            </a:r>
          </a:p>
          <a:p>
            <a:pPr lvl="1"/>
            <a:r>
              <a:rPr lang="en-GB" dirty="0" smtClean="0"/>
              <a:t>Technical/scientific aspects</a:t>
            </a:r>
          </a:p>
          <a:p>
            <a:pPr lvl="1"/>
            <a:r>
              <a:rPr lang="en-GB" dirty="0" smtClean="0"/>
              <a:t>Behavioural/organisational aspects</a:t>
            </a:r>
          </a:p>
          <a:p>
            <a:pPr lvl="1"/>
            <a:r>
              <a:rPr lang="en-GB" dirty="0" smtClean="0"/>
              <a:t>National policy developments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Six main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Ensure </a:t>
            </a:r>
            <a:r>
              <a:rPr lang="en-US" dirty="0"/>
              <a:t>activities across all three domains of quality </a:t>
            </a:r>
            <a:r>
              <a:rPr lang="en-US" dirty="0" smtClean="0"/>
              <a:t>are </a:t>
            </a:r>
            <a:r>
              <a:rPr lang="en-US" dirty="0">
                <a:solidFill>
                  <a:srgbClr val="FF0000"/>
                </a:solidFill>
              </a:rPr>
              <a:t>coordinated 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/>
              <a:t>Establish scientifically rigorous </a:t>
            </a:r>
            <a:r>
              <a:rPr lang="en-US" dirty="0" smtClean="0">
                <a:solidFill>
                  <a:srgbClr val="FF0000"/>
                </a:solidFill>
              </a:rPr>
              <a:t>quality assessment </a:t>
            </a:r>
            <a:r>
              <a:rPr lang="en-US" dirty="0" smtClean="0"/>
              <a:t>throughout the Trust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Lead development and implementation of </a:t>
            </a:r>
            <a:r>
              <a:rPr lang="en-US" dirty="0">
                <a:solidFill>
                  <a:srgbClr val="FF0000"/>
                </a:solidFill>
              </a:rPr>
              <a:t>quality improvement </a:t>
            </a:r>
            <a:r>
              <a:rPr lang="en-US" dirty="0"/>
              <a:t>throughout the </a:t>
            </a:r>
            <a:r>
              <a:rPr lang="en-US" dirty="0" smtClean="0"/>
              <a:t>Trust</a:t>
            </a:r>
          </a:p>
          <a:p>
            <a:pPr>
              <a:buNone/>
            </a:pPr>
            <a:r>
              <a:rPr lang="en-US" dirty="0" smtClean="0"/>
              <a:t>4.   Relationships with </a:t>
            </a:r>
            <a:r>
              <a:rPr lang="en-US" dirty="0" smtClean="0">
                <a:solidFill>
                  <a:srgbClr val="FF0000"/>
                </a:solidFill>
              </a:rPr>
              <a:t>external agencies </a:t>
            </a:r>
            <a:r>
              <a:rPr lang="en-US" dirty="0" smtClean="0"/>
              <a:t>related to     	quality initiatives</a:t>
            </a:r>
          </a:p>
          <a:p>
            <a:pPr lvl="1"/>
            <a:r>
              <a:rPr lang="en-US" dirty="0" smtClean="0"/>
              <a:t>Patients/public, Commissioners, ‘Regions’ (AHSN, LETB, QSG), Regulators, Risk management, etc 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en-GB" dirty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3285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5. Ensure </a:t>
            </a:r>
            <a:r>
              <a:rPr lang="en-US" dirty="0" smtClean="0">
                <a:solidFill>
                  <a:srgbClr val="FF0000"/>
                </a:solidFill>
              </a:rPr>
              <a:t>education and training </a:t>
            </a:r>
            <a:r>
              <a:rPr lang="en-US" dirty="0" smtClean="0"/>
              <a:t>in quality management for clinical and non-clinical staff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smtClean="0">
                <a:solidFill>
                  <a:srgbClr val="FF0000"/>
                </a:solidFill>
              </a:rPr>
              <a:t>Managerial responsibilities</a:t>
            </a:r>
          </a:p>
          <a:p>
            <a:pPr lvl="1"/>
            <a:r>
              <a:rPr lang="en-US" dirty="0" smtClean="0"/>
              <a:t>Director of quality ‘department’; provide leadership for:</a:t>
            </a:r>
          </a:p>
          <a:p>
            <a:pPr lvl="2"/>
            <a:r>
              <a:rPr lang="en-US" dirty="0" smtClean="0"/>
              <a:t>clinical audit staff, clinical info and coding staff, infection control staff, patient surveys, Foundation </a:t>
            </a:r>
            <a:r>
              <a:rPr lang="en-US" dirty="0" err="1" smtClean="0"/>
              <a:t>Prog</a:t>
            </a:r>
            <a:r>
              <a:rPr lang="en-US" dirty="0" smtClean="0"/>
              <a:t> doctors’ audits, Consultants’ audit PAs, patients/public, (R&amp;D staff).</a:t>
            </a:r>
          </a:p>
          <a:p>
            <a:pPr lvl="1"/>
            <a:r>
              <a:rPr lang="en-US" dirty="0" smtClean="0"/>
              <a:t>Develop strategy &amp; manage quality </a:t>
            </a:r>
            <a:r>
              <a:rPr lang="en-US" dirty="0" err="1" smtClean="0"/>
              <a:t>programmes</a:t>
            </a:r>
            <a:endParaRPr lang="en-US" dirty="0" smtClean="0"/>
          </a:p>
          <a:p>
            <a:pPr lvl="1"/>
            <a:r>
              <a:rPr lang="en-US" dirty="0" smtClean="0"/>
              <a:t>Involve public/patients in quality management</a:t>
            </a:r>
          </a:p>
          <a:p>
            <a:pPr lvl="1"/>
            <a:r>
              <a:rPr lang="en-US" dirty="0" smtClean="0"/>
              <a:t>Measure, review and inform about Trust’s quality performance	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CQO: attributes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Expertise and competency in three distinct but related components</a:t>
            </a:r>
          </a:p>
          <a:p>
            <a:pPr lvl="1"/>
            <a:r>
              <a:rPr lang="en-GB" dirty="0" smtClean="0"/>
              <a:t>Technical/scientific</a:t>
            </a:r>
          </a:p>
          <a:p>
            <a:pPr lvl="2"/>
            <a:r>
              <a:rPr lang="en-GB" dirty="0" smtClean="0"/>
              <a:t>Quantitative and qualitative assessments of quality</a:t>
            </a:r>
          </a:p>
          <a:p>
            <a:pPr lvl="2"/>
            <a:r>
              <a:rPr lang="en-GB" dirty="0" smtClean="0"/>
              <a:t>Quality improvement interventions</a:t>
            </a:r>
          </a:p>
          <a:p>
            <a:pPr lvl="1"/>
            <a:r>
              <a:rPr lang="en-GB" dirty="0" smtClean="0"/>
              <a:t>Relational/behavioural</a:t>
            </a:r>
          </a:p>
          <a:p>
            <a:pPr lvl="2"/>
            <a:r>
              <a:rPr lang="en-GB" dirty="0" smtClean="0"/>
              <a:t>Change management; leadership/inspiration; facilitation; team management</a:t>
            </a:r>
          </a:p>
          <a:p>
            <a:pPr lvl="1"/>
            <a:r>
              <a:rPr lang="en-GB" dirty="0" smtClean="0"/>
              <a:t>Knowledge/understanding national policy</a:t>
            </a:r>
          </a:p>
          <a:p>
            <a:r>
              <a:rPr lang="en-GB" dirty="0" smtClean="0"/>
              <a:t>Credibility with doctors, nurses, managers</a:t>
            </a:r>
          </a:p>
          <a:p>
            <a:r>
              <a:rPr lang="en-GB" dirty="0" smtClean="0"/>
              <a:t>Ability to operate strategically at Board level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566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Managing quality in trusts in England:  time for a Chief Quality Officer?</vt:lpstr>
      <vt:lpstr>Why a new approach is necessary</vt:lpstr>
      <vt:lpstr>Managing quality is difficult...</vt:lpstr>
      <vt:lpstr>Quality as important as finance</vt:lpstr>
      <vt:lpstr>Need a Chief Quality Officer</vt:lpstr>
      <vt:lpstr>Scope of role</vt:lpstr>
      <vt:lpstr>Six main functions</vt:lpstr>
      <vt:lpstr>Slide 8</vt:lpstr>
      <vt:lpstr>CQO: attributes</vt:lpstr>
      <vt:lpstr>Where do we find them?</vt:lpstr>
      <vt:lpstr>Vision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quality in trusts:  time for a Chief Quality Officer?</dc:title>
  <dc:creator>Nick Black</dc:creator>
  <cp:lastModifiedBy>Nick</cp:lastModifiedBy>
  <cp:revision>15</cp:revision>
  <dcterms:created xsi:type="dcterms:W3CDTF">2013-09-06T10:27:27Z</dcterms:created>
  <dcterms:modified xsi:type="dcterms:W3CDTF">2014-05-16T10:28:30Z</dcterms:modified>
</cp:coreProperties>
</file>