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64" r:id="rId5"/>
    <p:sldId id="257" r:id="rId6"/>
    <p:sldId id="295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91" r:id="rId25"/>
    <p:sldId id="288" r:id="rId26"/>
    <p:sldId id="289" r:id="rId27"/>
    <p:sldId id="296" r:id="rId28"/>
    <p:sldId id="259" r:id="rId29"/>
    <p:sldId id="290" r:id="rId30"/>
    <p:sldId id="294" r:id="rId31"/>
    <p:sldId id="293" r:id="rId32"/>
    <p:sldId id="292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5BB1-1245-4FA5-B9E4-072E2606FB01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08D3-0D01-4DAB-92AA-BD5632F13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3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642FA1-DC2F-4456-B9B4-5B8DEE025726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5DA748-4C3F-45D5-B435-4A708BD4CE78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8A8129-B725-4AF7-980B-B5601C217EC8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1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8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F81500-4345-4FB3-8935-87944B843228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5FBC12-3C77-487E-9C38-0CFF381D1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79528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0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8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0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0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662C-E691-4B91-83AC-4DB3B1ECD37B}" type="datetimeFigureOut">
              <a:rPr lang="en-GB" smtClean="0"/>
              <a:t>05/06/2014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DA46-B0C0-4985-B135-FF58E867E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5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.brambleby@btinternet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pho.org.uk/spot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pho.org.uk/spo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theyworkforyou.com/mp/?m=40192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GB" dirty="0" smtClean="0"/>
              <a:t>Do a leader’s personal values make them victims or saviours?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GB" dirty="0" smtClean="0"/>
              <a:t>Dr Peter Brambleby</a:t>
            </a:r>
          </a:p>
          <a:p>
            <a:pPr algn="r"/>
            <a:r>
              <a:rPr lang="en-GB" dirty="0" smtClean="0"/>
              <a:t>Independent Public Health Consultant</a:t>
            </a:r>
          </a:p>
          <a:p>
            <a:pPr algn="r"/>
            <a:r>
              <a:rPr lang="en-GB" dirty="0" smtClean="0"/>
              <a:t>(With thanks to Right Care for sponsorship today)</a:t>
            </a:r>
          </a:p>
          <a:p>
            <a:pPr algn="r"/>
            <a:r>
              <a:rPr lang="en-GB" dirty="0" smtClean="0">
                <a:hlinkClick r:id="rId2"/>
              </a:rPr>
              <a:t>p.brambleby@btinternet.com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A19B-8C25-4F98-A951-337A73CC0320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B9B4-871F-4F3B-AC49-1F3C4F1E9540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237570" name="Picture 2" descr="D:\Hygine Pics 6.02\DSCF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6763"/>
            <a:ext cx="69342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WordArt 3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67818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8359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Sewage plus Flies</a:t>
            </a:r>
          </a:p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equals Big Risk</a:t>
            </a:r>
          </a:p>
        </p:txBody>
      </p:sp>
    </p:spTree>
    <p:extLst>
      <p:ext uri="{BB962C8B-B14F-4D97-AF65-F5344CB8AC3E}">
        <p14:creationId xmlns:p14="http://schemas.microsoft.com/office/powerpoint/2010/main" val="4982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ABDC-FE3D-447C-A217-51ABC86FDA1E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834F-0528-4395-A043-C559BF1E60B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6248400" cy="4267200"/>
          </a:xfrm>
        </p:spPr>
        <p:txBody>
          <a:bodyPr/>
          <a:lstStyle/>
          <a:p>
            <a:r>
              <a:rPr lang="en-GB" altLang="en-US" b="1"/>
              <a:t>First action:</a:t>
            </a:r>
            <a:r>
              <a:rPr lang="en-GB" altLang="en-US"/>
              <a:t/>
            </a:r>
            <a:br>
              <a:rPr lang="en-GB" altLang="en-US"/>
            </a:br>
            <a:r>
              <a:rPr lang="en-GB" altLang="en-US" sz="4000"/>
              <a:t>Flush drains and fix pumping station</a:t>
            </a:r>
            <a:br>
              <a:rPr lang="en-GB" altLang="en-US" sz="4000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 b="1"/>
              <a:t>Second Action:</a:t>
            </a:r>
            <a:r>
              <a:rPr lang="en-GB" altLang="en-US"/>
              <a:t/>
            </a:r>
            <a:br>
              <a:rPr lang="en-GB" altLang="en-US"/>
            </a:br>
            <a:r>
              <a:rPr lang="en-GB" altLang="en-US" sz="4000"/>
              <a:t>Reduce fly breeding sites</a:t>
            </a:r>
          </a:p>
        </p:txBody>
      </p:sp>
    </p:spTree>
    <p:extLst>
      <p:ext uri="{BB962C8B-B14F-4D97-AF65-F5344CB8AC3E}">
        <p14:creationId xmlns:p14="http://schemas.microsoft.com/office/powerpoint/2010/main" val="8165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6990-4923-406C-91AE-9A18CD9EF3E7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759E-4273-43BB-8BFD-4B45A176BEFE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239618" name="Picture 2" descr="D:\Hygine Pics 6.02\DSCF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2484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19" name="Picture 3" descr="D:\Hygine Pics 6.02\DSCF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096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Picture 4" descr="D:\Hygine Pics 6.02\DSCF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1663"/>
            <a:ext cx="5715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DD9D-B4E9-4C44-AF01-2C0662A29195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D3B6-7CBE-453C-B5DB-545710241A23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242690" name="Picture 2" descr="D:\Hygine Pics 6.02\DSCF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4008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1" name="Picture 3" descr="D:\Hygine Pics 6.02\DSCF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64008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2" name="Picture 4" descr="MVC-409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6553200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A1FD-148E-4394-9F19-24AF27C0EB4A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C172-CBEB-42D2-9827-7C0687589938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243714" name="Picture 2" descr="D:\Hygine Pics 6.02\DSCF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5532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5" name="Picture 3" descr="D:\Hygine Pics 6.02\DSCF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7763"/>
            <a:ext cx="64770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AutoShape 4"/>
          <p:cNvSpPr>
            <a:spLocks noChangeArrowheads="1"/>
          </p:cNvSpPr>
          <p:nvPr/>
        </p:nvSpPr>
        <p:spPr bwMode="auto">
          <a:xfrm>
            <a:off x="1371600" y="3657600"/>
            <a:ext cx="2057400" cy="1371600"/>
          </a:xfrm>
          <a:prstGeom prst="wedgeRoundRectCallout">
            <a:avLst>
              <a:gd name="adj1" fmla="val 99074"/>
              <a:gd name="adj2" fmla="val -314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>
                <a:latin typeface="Times New Roman" pitchFamily="18" charset="0"/>
              </a:rPr>
              <a:t>Jacky</a:t>
            </a:r>
          </a:p>
          <a:p>
            <a:pPr algn="ctr"/>
            <a:r>
              <a:rPr lang="en-GB" altLang="en-US" sz="2000">
                <a:latin typeface="Times New Roman" pitchFamily="18" charset="0"/>
              </a:rPr>
              <a:t>Health Visitor</a:t>
            </a:r>
          </a:p>
          <a:p>
            <a:pPr algn="ctr"/>
            <a:r>
              <a:rPr lang="en-GB" altLang="en-US" sz="2000">
                <a:latin typeface="Times New Roman" pitchFamily="18" charset="0"/>
              </a:rPr>
              <a:t>(Norwich PCT)</a:t>
            </a:r>
          </a:p>
        </p:txBody>
      </p:sp>
      <p:sp>
        <p:nvSpPr>
          <p:cNvPr id="243717" name="AutoShape 5"/>
          <p:cNvSpPr>
            <a:spLocks noChangeArrowheads="1"/>
          </p:cNvSpPr>
          <p:nvPr/>
        </p:nvSpPr>
        <p:spPr bwMode="auto">
          <a:xfrm>
            <a:off x="2667000" y="1295400"/>
            <a:ext cx="1981200" cy="1219200"/>
          </a:xfrm>
          <a:prstGeom prst="wedgeRoundRectCallout">
            <a:avLst>
              <a:gd name="adj1" fmla="val 70755"/>
              <a:gd name="adj2" fmla="val 82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>
                <a:latin typeface="Times New Roman" pitchFamily="18" charset="0"/>
              </a:rPr>
              <a:t>Adam</a:t>
            </a:r>
          </a:p>
          <a:p>
            <a:pPr algn="ctr"/>
            <a:r>
              <a:rPr lang="en-GB" altLang="en-US" sz="2000">
                <a:latin typeface="Times New Roman" pitchFamily="18" charset="0"/>
              </a:rPr>
              <a:t>Anglian Water</a:t>
            </a:r>
          </a:p>
          <a:p>
            <a:pPr algn="ctr"/>
            <a:r>
              <a:rPr lang="en-GB" altLang="en-US" sz="2000">
                <a:latin typeface="Times New Roman" pitchFamily="18" charset="0"/>
              </a:rPr>
              <a:t>(Private Sector)</a:t>
            </a:r>
          </a:p>
        </p:txBody>
      </p:sp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5105400" y="990600"/>
            <a:ext cx="3657600" cy="1219200"/>
          </a:xfrm>
          <a:prstGeom prst="wedgeRoundRectCallout">
            <a:avLst>
              <a:gd name="adj1" fmla="val -20269"/>
              <a:gd name="adj2" fmla="val 156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>
                <a:latin typeface="Times New Roman" pitchFamily="18" charset="0"/>
              </a:rPr>
              <a:t>Cath &amp; Malcolm</a:t>
            </a:r>
          </a:p>
          <a:p>
            <a:pPr algn="ctr"/>
            <a:r>
              <a:rPr lang="en-GB" altLang="en-US" sz="2000">
                <a:latin typeface="Times New Roman" pitchFamily="18" charset="0"/>
              </a:rPr>
              <a:t>Environmental Health Officers</a:t>
            </a:r>
          </a:p>
          <a:p>
            <a:pPr algn="ctr"/>
            <a:r>
              <a:rPr lang="en-GB" altLang="en-US" sz="2000">
                <a:latin typeface="Times New Roman" pitchFamily="18" charset="0"/>
              </a:rPr>
              <a:t>(City Council)</a:t>
            </a:r>
          </a:p>
        </p:txBody>
      </p:sp>
    </p:spTree>
    <p:extLst>
      <p:ext uri="{BB962C8B-B14F-4D97-AF65-F5344CB8AC3E}">
        <p14:creationId xmlns:p14="http://schemas.microsoft.com/office/powerpoint/2010/main" val="2625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nimBg="1" autoUpdateAnimBg="0"/>
      <p:bldP spid="243717" grpId="0" animBg="1" autoUpdateAnimBg="0"/>
      <p:bldP spid="2437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BC04-2EB8-4471-9DE1-88D3566AEB63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010A-7540-4D9F-A98E-8B35C9E03545}" type="slidenum">
              <a:rPr lang="en-US" altLang="en-US"/>
              <a:pPr/>
              <a:t>15</a:t>
            </a:fld>
            <a:endParaRPr lang="en-US" altLang="en-US"/>
          </a:p>
        </p:txBody>
      </p:sp>
      <p:grpSp>
        <p:nvGrpSpPr>
          <p:cNvPr id="324610" name="Group 2"/>
          <p:cNvGrpSpPr>
            <a:grpSpLocks/>
          </p:cNvGrpSpPr>
          <p:nvPr/>
        </p:nvGrpSpPr>
        <p:grpSpPr bwMode="auto">
          <a:xfrm>
            <a:off x="914400" y="1066800"/>
            <a:ext cx="7010400" cy="5111750"/>
            <a:chOff x="1200" y="1211"/>
            <a:chExt cx="3566" cy="2633"/>
          </a:xfrm>
        </p:grpSpPr>
        <p:pic>
          <p:nvPicPr>
            <p:cNvPr id="324611" name="Picture 3" descr="P:\Jane Skinner\Personal\Team Walk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11"/>
              <a:ext cx="3566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612" name="Text Box 4"/>
            <p:cNvSpPr txBox="1">
              <a:spLocks noChangeArrowheads="1"/>
            </p:cNvSpPr>
            <p:nvPr/>
          </p:nvSpPr>
          <p:spPr bwMode="auto">
            <a:xfrm>
              <a:off x="3840" y="3600"/>
              <a:ext cx="91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 i="1">
                  <a:latin typeface="Arial" charset="0"/>
                </a:rPr>
                <a:t>Photo: EDP</a:t>
              </a:r>
            </a:p>
          </p:txBody>
        </p:sp>
      </p:grpSp>
      <p:sp>
        <p:nvSpPr>
          <p:cNvPr id="324613" name="AutoShape 5"/>
          <p:cNvSpPr>
            <a:spLocks noChangeArrowheads="1"/>
          </p:cNvSpPr>
          <p:nvPr/>
        </p:nvSpPr>
        <p:spPr bwMode="auto">
          <a:xfrm>
            <a:off x="3810000" y="304800"/>
            <a:ext cx="4343400" cy="1066800"/>
          </a:xfrm>
          <a:prstGeom prst="wedgeRoundRectCallout">
            <a:avLst>
              <a:gd name="adj1" fmla="val -55773"/>
              <a:gd name="adj2" fmla="val 7619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>
                <a:latin typeface="Arial" charset="0"/>
              </a:rPr>
              <a:t>Sir Liam Donaldson</a:t>
            </a:r>
          </a:p>
          <a:p>
            <a:pPr algn="ctr"/>
            <a:r>
              <a:rPr lang="en-GB" altLang="en-US">
                <a:latin typeface="Arial" charset="0"/>
              </a:rPr>
              <a:t>Chief Medical Officer</a:t>
            </a:r>
          </a:p>
        </p:txBody>
      </p:sp>
    </p:spTree>
    <p:extLst>
      <p:ext uri="{BB962C8B-B14F-4D97-AF65-F5344CB8AC3E}">
        <p14:creationId xmlns:p14="http://schemas.microsoft.com/office/powerpoint/2010/main" val="20307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E337-4EC0-4395-A5A0-F695296473B7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1A2B-A56B-4030-BD9B-62EA5F7FC7E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3257550" y="244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25634" name="Picture 2" descr="Peter&amp; Jacky talking to work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77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6C0-DEAA-4697-9371-DB0C051045F9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BFF1-DCDE-47D0-A582-DF63F392397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4495800" cy="1143000"/>
          </a:xfrm>
        </p:spPr>
        <p:txBody>
          <a:bodyPr/>
          <a:lstStyle/>
          <a:p>
            <a:r>
              <a:rPr lang="en-GB" altLang="en-US"/>
              <a:t>General point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5562600" cy="4114800"/>
          </a:xfrm>
        </p:spPr>
        <p:txBody>
          <a:bodyPr/>
          <a:lstStyle/>
          <a:p>
            <a:r>
              <a:rPr lang="en-GB" altLang="en-US"/>
              <a:t>Whether the problem is…</a:t>
            </a:r>
          </a:p>
          <a:p>
            <a:pPr lvl="1"/>
            <a:r>
              <a:rPr lang="en-GB" altLang="en-US"/>
              <a:t>flies</a:t>
            </a:r>
          </a:p>
          <a:p>
            <a:pPr lvl="1"/>
            <a:r>
              <a:rPr lang="en-GB" altLang="en-US"/>
              <a:t>teen pregnancy</a:t>
            </a:r>
          </a:p>
          <a:p>
            <a:pPr lvl="1"/>
            <a:r>
              <a:rPr lang="en-GB" altLang="en-US"/>
              <a:t>educational attainment</a:t>
            </a:r>
          </a:p>
          <a:p>
            <a:pPr lvl="1"/>
            <a:r>
              <a:rPr lang="en-GB" altLang="en-US"/>
              <a:t>heart disease</a:t>
            </a:r>
          </a:p>
          <a:p>
            <a:pPr lvl="1"/>
            <a:r>
              <a:rPr lang="en-GB" altLang="en-US"/>
              <a:t>road accidents, etc, etc</a:t>
            </a:r>
          </a:p>
          <a:p>
            <a:r>
              <a:rPr lang="en-GB" altLang="en-US"/>
              <a:t>… the lessons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25044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1DB5-A23D-4CE3-84A6-99A285C75C95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ADE-ACC7-4BA1-8968-16B2CB40015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762000"/>
          </a:xfrm>
        </p:spPr>
        <p:txBody>
          <a:bodyPr/>
          <a:lstStyle/>
          <a:p>
            <a:pPr marL="838200" indent="-838200"/>
            <a:r>
              <a:rPr lang="en-GB" altLang="en-US" sz="3600"/>
              <a:t>1. “Network” is a verb, as well as a noun</a:t>
            </a:r>
          </a:p>
        </p:txBody>
      </p:sp>
      <p:pic>
        <p:nvPicPr>
          <p:cNvPr id="274435" name="Picture 3" descr="D:\Hygine Pics 6.02\DSCF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16100"/>
            <a:ext cx="579120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1FE8-48A7-4471-868C-121E35B3BC4F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1714-F948-4B4F-BB3E-8CA4F6091FD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95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/>
              <a:t>2. Build bridges with others who share an interest in health</a:t>
            </a:r>
          </a:p>
        </p:txBody>
      </p:sp>
      <p:pic>
        <p:nvPicPr>
          <p:cNvPr id="245763" name="Picture 3" descr="D:\Hygine Pics 6.02\DSCF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22488"/>
            <a:ext cx="54102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rwich Cathed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49274"/>
            <a:ext cx="3684836" cy="56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4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CAF4-3A9D-47D3-B421-09B45E0602B6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A134-5F69-4D7F-AA77-12F13074A47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371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dirty="0"/>
              <a:t>3</a:t>
            </a:r>
            <a:r>
              <a:rPr lang="en-GB" altLang="en-US" sz="3600" dirty="0" smtClean="0"/>
              <a:t>. </a:t>
            </a:r>
            <a:r>
              <a:rPr lang="en-GB" altLang="en-US" sz="3600" dirty="0"/>
              <a:t>Tackle problems upstream wherever possible!</a:t>
            </a:r>
          </a:p>
        </p:txBody>
      </p:sp>
      <p:pic>
        <p:nvPicPr>
          <p:cNvPr id="247811" name="Picture 3" descr="D:\Hygine Pics 6.02\DSCF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59013"/>
            <a:ext cx="56388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C4AC-F2DF-4A89-AA52-77F2AF51B63F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5AB-1541-4105-A431-ADD368236FD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001000" cy="1295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dirty="0"/>
              <a:t>4</a:t>
            </a:r>
            <a:r>
              <a:rPr lang="en-GB" altLang="en-US" sz="3600" dirty="0" smtClean="0"/>
              <a:t>. </a:t>
            </a:r>
            <a:r>
              <a:rPr lang="en-GB" altLang="en-US" sz="3600" dirty="0"/>
              <a:t>It isn’t </a:t>
            </a:r>
            <a:r>
              <a:rPr lang="en-GB" altLang="en-US" sz="3600" u="sng" dirty="0"/>
              <a:t>assessing</a:t>
            </a:r>
            <a:r>
              <a:rPr lang="en-GB" altLang="en-US" sz="3600" dirty="0"/>
              <a:t> needs that counts, it’s </a:t>
            </a:r>
            <a:r>
              <a:rPr lang="en-GB" altLang="en-US" sz="3600" u="sng" dirty="0"/>
              <a:t>addressing</a:t>
            </a:r>
            <a:r>
              <a:rPr lang="en-GB" altLang="en-US" sz="3600" dirty="0"/>
              <a:t> them!  </a:t>
            </a:r>
          </a:p>
        </p:txBody>
      </p:sp>
      <p:pic>
        <p:nvPicPr>
          <p:cNvPr id="248835" name="Picture 3" descr="MVC-40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730875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190-A0D7-4AA4-A6D1-E7297524545E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32C5-7D0C-4A44-92E5-22476ADBADEC}" type="slidenum">
              <a:rPr lang="en-US" altLang="en-US"/>
              <a:pPr/>
              <a:t>22</a:t>
            </a:fld>
            <a:endParaRPr lang="en-US" altLang="en-US"/>
          </a:p>
        </p:txBody>
      </p:sp>
      <p:grpSp>
        <p:nvGrpSpPr>
          <p:cNvPr id="323589" name="Group 5"/>
          <p:cNvGrpSpPr>
            <a:grpSpLocks/>
          </p:cNvGrpSpPr>
          <p:nvPr/>
        </p:nvGrpSpPr>
        <p:grpSpPr bwMode="auto">
          <a:xfrm>
            <a:off x="1905000" y="1922463"/>
            <a:ext cx="5661025" cy="4179887"/>
            <a:chOff x="1200" y="1211"/>
            <a:chExt cx="3566" cy="2633"/>
          </a:xfrm>
        </p:grpSpPr>
        <p:pic>
          <p:nvPicPr>
            <p:cNvPr id="323587" name="Picture 3" descr="P:\Jane Skinner\Personal\Team Walkin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11"/>
              <a:ext cx="3566" cy="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3588" name="Text Box 4"/>
            <p:cNvSpPr txBox="1">
              <a:spLocks noChangeArrowheads="1"/>
            </p:cNvSpPr>
            <p:nvPr/>
          </p:nvSpPr>
          <p:spPr bwMode="auto">
            <a:xfrm>
              <a:off x="3840" y="360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 i="1">
                  <a:latin typeface="Arial" charset="0"/>
                </a:rPr>
                <a:t>Photo: EDP</a:t>
              </a:r>
            </a:p>
          </p:txBody>
        </p:sp>
      </p:grp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10600" cy="1295400"/>
          </a:xfrm>
        </p:spPr>
        <p:txBody>
          <a:bodyPr/>
          <a:lstStyle/>
          <a:p>
            <a:r>
              <a:rPr lang="en-GB" altLang="en-US" sz="3600" dirty="0"/>
              <a:t>5</a:t>
            </a:r>
            <a:r>
              <a:rPr lang="en-GB" altLang="en-US" sz="3600" dirty="0" smtClean="0"/>
              <a:t>.  </a:t>
            </a:r>
            <a:r>
              <a:rPr lang="en-GB" altLang="en-US" sz="3600" dirty="0"/>
              <a:t>S</a:t>
            </a:r>
            <a:r>
              <a:rPr lang="en-GB" altLang="en-US" sz="3600" dirty="0" smtClean="0"/>
              <a:t>hare </a:t>
            </a:r>
            <a:r>
              <a:rPr lang="en-GB" altLang="en-US" sz="3600" dirty="0"/>
              <a:t>your experiences</a:t>
            </a:r>
          </a:p>
        </p:txBody>
      </p:sp>
    </p:spTree>
    <p:extLst>
      <p:ext uri="{BB962C8B-B14F-4D97-AF65-F5344CB8AC3E}">
        <p14:creationId xmlns:p14="http://schemas.microsoft.com/office/powerpoint/2010/main" val="11458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74DB-F784-4E43-9636-D793BB852067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8A4-8E51-4DB8-9C36-B00833A18A2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36898" name="Rectangle 307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 dirty="0"/>
              <a:t>6</a:t>
            </a:r>
            <a:r>
              <a:rPr lang="en-GB" altLang="en-US" sz="4000" dirty="0" smtClean="0"/>
              <a:t>.  </a:t>
            </a:r>
            <a:r>
              <a:rPr lang="en-GB" altLang="en-US" sz="4000" dirty="0"/>
              <a:t>Community means all of </a:t>
            </a:r>
            <a:r>
              <a:rPr lang="en-GB" altLang="en-US" sz="4000" dirty="0" smtClean="0"/>
              <a:t>us: we are all victims … and saviours</a:t>
            </a:r>
            <a:endParaRPr lang="en-GB" altLang="en-US" sz="4000" dirty="0"/>
          </a:p>
        </p:txBody>
      </p:sp>
      <p:sp>
        <p:nvSpPr>
          <p:cNvPr id="336899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86200" cy="4114800"/>
          </a:xfrm>
        </p:spPr>
        <p:txBody>
          <a:bodyPr/>
          <a:lstStyle/>
          <a:p>
            <a:r>
              <a:rPr lang="en-GB" altLang="en-US" sz="2400" dirty="0"/>
              <a:t>No man is an island, entire of </a:t>
            </a:r>
            <a:r>
              <a:rPr lang="en-GB" altLang="en-US" sz="2400" dirty="0" smtClean="0"/>
              <a:t>itself … </a:t>
            </a:r>
            <a:r>
              <a:rPr lang="en-GB" altLang="en-US" sz="2400" dirty="0"/>
              <a:t>any man’s death diminishes me, because I am involved in mankind … never send to know for whom the bell tolls; it tolls for thee</a:t>
            </a:r>
          </a:p>
          <a:p>
            <a:pPr>
              <a:buFont typeface="Monotype Sorts" charset="2"/>
              <a:buNone/>
            </a:pPr>
            <a:r>
              <a:rPr lang="en-GB" altLang="en-US" sz="2400" dirty="0">
                <a:solidFill>
                  <a:srgbClr val="0000FF"/>
                </a:solidFill>
              </a:rPr>
              <a:t>    </a:t>
            </a:r>
            <a:r>
              <a:rPr lang="en-GB" altLang="en-US" sz="2400" i="1" dirty="0">
                <a:solidFill>
                  <a:srgbClr val="0000FF"/>
                </a:solidFill>
              </a:rPr>
              <a:t>John Donne 1573-1631</a:t>
            </a:r>
          </a:p>
        </p:txBody>
      </p:sp>
      <p:pic>
        <p:nvPicPr>
          <p:cNvPr id="336901" name="Picture 3077" descr="DSCF000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57400"/>
            <a:ext cx="4191000" cy="314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136904" cy="1531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story: efficiency matters; assessing and addressing need in diabetes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4824"/>
            <a:ext cx="7486600" cy="4251176"/>
          </a:xfrm>
        </p:spPr>
        <p:txBody>
          <a:bodyPr>
            <a:normAutofit/>
          </a:bodyPr>
          <a:lstStyle/>
          <a:p>
            <a:r>
              <a:rPr lang="en-GB" dirty="0" smtClean="0"/>
              <a:t>In a publicly-funded health system, clinicians </a:t>
            </a:r>
            <a:r>
              <a:rPr lang="en-GB" dirty="0"/>
              <a:t>need to </a:t>
            </a:r>
            <a:r>
              <a:rPr lang="en-GB" dirty="0" smtClean="0"/>
              <a:t>understand and own </a:t>
            </a:r>
            <a:r>
              <a:rPr lang="en-GB" dirty="0"/>
              <a:t>the opportunity costs of their actions and </a:t>
            </a:r>
            <a:r>
              <a:rPr lang="en-GB" dirty="0" smtClean="0"/>
              <a:t>aspirations. </a:t>
            </a:r>
          </a:p>
          <a:p>
            <a:r>
              <a:rPr lang="en-GB" dirty="0" smtClean="0"/>
              <a:t>The pursuit of efficiency is ethical, because it seeks to mitigate the pain, disability or premature mortality of those who would otherwise miss out.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68388"/>
            <a:ext cx="561657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111500" y="48688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Croydon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95537" y="483613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Croydon PCT’s total spend on diabetes compared to % patients with HbA1c of 7.5% or less, </a:t>
            </a:r>
            <a:r>
              <a:rPr lang="en-GB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2008/09  (From DH “SPOT “tool,  </a:t>
            </a:r>
            <a:r>
              <a:rPr lang="en-GB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www.yhpho.org.uk/spot</a:t>
            </a:r>
            <a:r>
              <a:rPr lang="en-GB" sz="16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90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199" name="Chart" descr="clip_image001"/>
          <p:cNvPicPr preferRelativeResize="0">
            <a:picLocks noRot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7150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55650" y="115888"/>
            <a:ext cx="8137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Croydon PCT’s total spend on diabetes compared to % of patients with HbA1c of 7% or less, </a:t>
            </a:r>
            <a:r>
              <a:rPr lang="en-GB" sz="1600" b="1" dirty="0" smtClean="0">
                <a:solidFill>
                  <a:srgbClr val="000000"/>
                </a:solidFill>
              </a:rPr>
              <a:t>2009/10  </a:t>
            </a:r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(From DH “SPOT “tool,  </a:t>
            </a:r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www.yhpho.org.uk/spot</a:t>
            </a:r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  <a:endParaRPr lang="en-GB" sz="16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627313" y="4581525"/>
            <a:ext cx="229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 Croydon 08/09  </a:t>
            </a:r>
            <a:r>
              <a:rPr lang="en-GB" sz="1400" b="1"/>
              <a:t>X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987675" y="3556000"/>
            <a:ext cx="232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Croydon 09/10 </a:t>
            </a:r>
          </a:p>
        </p:txBody>
      </p:sp>
    </p:spTree>
    <p:extLst>
      <p:ext uri="{BB962C8B-B14F-4D97-AF65-F5344CB8AC3E}">
        <p14:creationId xmlns:p14="http://schemas.microsoft.com/office/powerpoint/2010/main" val="596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 story: when values collide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dirty="0" smtClean="0"/>
              <a:t>rawing the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“In a democracy, values trump evidence and a politician has the right to make a decision that goes against an officer’s advice.  When this happens the good professional either accepts it or resigns – both with good grace.” </a:t>
            </a:r>
          </a:p>
          <a:p>
            <a:pPr marL="400050" lvl="1" indent="0"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Sir Muir Gray, Oxford handbook of public health practice, 3</a:t>
            </a:r>
            <a:r>
              <a:rPr lang="en-GB" sz="2400" i="1" baseline="30000" dirty="0" smtClean="0">
                <a:solidFill>
                  <a:srgbClr val="0070C0"/>
                </a:solidFill>
              </a:rPr>
              <a:t>rd</a:t>
            </a:r>
            <a:r>
              <a:rPr lang="en-GB" sz="2400" i="1" dirty="0" smtClean="0">
                <a:solidFill>
                  <a:srgbClr val="0070C0"/>
                </a:solidFill>
              </a:rPr>
              <a:t> edition.  Personal effectiveness. p 494</a:t>
            </a:r>
          </a:p>
        </p:txBody>
      </p:sp>
    </p:spTree>
    <p:extLst>
      <p:ext uri="{BB962C8B-B14F-4D97-AF65-F5344CB8AC3E}">
        <p14:creationId xmlns:p14="http://schemas.microsoft.com/office/powerpoint/2010/main" val="24822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“Value” vs “values”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3568" y="1772816"/>
            <a:ext cx="7774632" cy="4114800"/>
          </a:xfrm>
        </p:spPr>
        <p:txBody>
          <a:bodyPr>
            <a:normAutofit/>
          </a:bodyPr>
          <a:lstStyle/>
          <a:p>
            <a:r>
              <a:rPr lang="en-GB" dirty="0" smtClean="0"/>
              <a:t>Adding “value” in NHS sometimes seen as meeting top-down targets; driven, not lead</a:t>
            </a:r>
          </a:p>
          <a:p>
            <a:r>
              <a:rPr lang="en-GB" dirty="0"/>
              <a:t>Inputs </a:t>
            </a:r>
            <a:r>
              <a:rPr lang="en-GB" dirty="0" smtClean="0"/>
              <a:t>(finance) and </a:t>
            </a:r>
            <a:r>
              <a:rPr lang="en-GB" dirty="0"/>
              <a:t>outputs </a:t>
            </a:r>
            <a:r>
              <a:rPr lang="en-GB" dirty="0" smtClean="0"/>
              <a:t>(activity) trumped </a:t>
            </a:r>
            <a:r>
              <a:rPr lang="en-GB" dirty="0"/>
              <a:t>outcomes and </a:t>
            </a:r>
            <a:r>
              <a:rPr lang="en-GB" dirty="0" smtClean="0"/>
              <a:t>quality</a:t>
            </a:r>
          </a:p>
          <a:p>
            <a:r>
              <a:rPr lang="en-GB" dirty="0" smtClean="0"/>
              <a:t>Numbers trumped narrative</a:t>
            </a:r>
            <a:endParaRPr lang="en-GB" dirty="0"/>
          </a:p>
          <a:p>
            <a:r>
              <a:rPr lang="en-GB" dirty="0" smtClean="0"/>
              <a:t>Risk-averse and therefore risky</a:t>
            </a:r>
          </a:p>
          <a:p>
            <a:r>
              <a:rPr lang="en-GB" dirty="0" smtClean="0"/>
              <a:t>Fear, cover-up, failure to learn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6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thed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06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6096000" y="1676400"/>
            <a:ext cx="2514600" cy="3962400"/>
          </a:xfrm>
          <a:prstGeom prst="wedgeEllipseCallout">
            <a:avLst>
              <a:gd name="adj1" fmla="val 39269"/>
              <a:gd name="adj2" fmla="val -77366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4000">
                <a:solidFill>
                  <a:srgbClr val="FF0000"/>
                </a:solidFill>
                <a:latin typeface="Times New Roman" pitchFamily="18" charset="0"/>
              </a:rPr>
              <a:t>What </a:t>
            </a:r>
          </a:p>
          <a:p>
            <a:pPr algn="ctr"/>
            <a:r>
              <a:rPr lang="en-GB" altLang="en-US" sz="4000">
                <a:solidFill>
                  <a:srgbClr val="FF0000"/>
                </a:solidFill>
                <a:latin typeface="Times New Roman" pitchFamily="18" charset="0"/>
              </a:rPr>
              <a:t>are</a:t>
            </a:r>
          </a:p>
          <a:p>
            <a:pPr algn="ctr"/>
            <a:r>
              <a:rPr lang="en-GB" altLang="en-US" sz="4000">
                <a:solidFill>
                  <a:srgbClr val="FF0000"/>
                </a:solidFill>
                <a:latin typeface="Times New Roman" pitchFamily="18" charset="0"/>
              </a:rPr>
              <a:t>you</a:t>
            </a:r>
          </a:p>
          <a:p>
            <a:pPr algn="ctr"/>
            <a:r>
              <a:rPr lang="en-GB" altLang="en-US" sz="4000">
                <a:solidFill>
                  <a:srgbClr val="FF0000"/>
                </a:solidFill>
                <a:latin typeface="Times New Roman" pitchFamily="18" charset="0"/>
              </a:rPr>
              <a:t>doing?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1476375" y="1052513"/>
            <a:ext cx="2736850" cy="1003300"/>
          </a:xfrm>
          <a:prstGeom prst="wedgeRoundRectCallout">
            <a:avLst>
              <a:gd name="adj1" fmla="val 68273"/>
              <a:gd name="adj2" fmla="val 8655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latin typeface="Times New Roman" pitchFamily="18" charset="0"/>
              </a:rPr>
              <a:t>Stonemasonry 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900113" y="3695700"/>
            <a:ext cx="2438400" cy="685800"/>
          </a:xfrm>
          <a:prstGeom prst="wedgeRoundRectCallout">
            <a:avLst>
              <a:gd name="adj1" fmla="val 101236"/>
              <a:gd name="adj2" fmla="val -91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latin typeface="Times New Roman" pitchFamily="18" charset="0"/>
              </a:rPr>
              <a:t>Earning a living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1692275" y="4941888"/>
            <a:ext cx="2819400" cy="685800"/>
          </a:xfrm>
          <a:prstGeom prst="wedgeRoundRectCallout">
            <a:avLst>
              <a:gd name="adj1" fmla="val 55347"/>
              <a:gd name="adj2" fmla="val -18148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latin typeface="Times New Roman" pitchFamily="18" charset="0"/>
              </a:rPr>
              <a:t>Restoring a cathedral</a:t>
            </a:r>
            <a:endParaRPr lang="en-GB" alt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684213" y="2492375"/>
            <a:ext cx="3311525" cy="720601"/>
          </a:xfrm>
          <a:prstGeom prst="wedgeRoundRectCallout">
            <a:avLst>
              <a:gd name="adj1" fmla="val 79194"/>
              <a:gd name="adj2" fmla="val -593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 dirty="0" smtClean="0">
                <a:latin typeface="Times New Roman" pitchFamily="18" charset="0"/>
              </a:rPr>
              <a:t>Delivering a contract</a:t>
            </a:r>
            <a:endParaRPr lang="en-GB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 autoUpdateAnimBg="0"/>
      <p:bldP spid="86020" grpId="0" animBg="1" autoUpdateAnimBg="0"/>
      <p:bldP spid="86021" grpId="0" animBg="1" autoUpdateAnimBg="0"/>
      <p:bldP spid="86022" grpId="0" animBg="1" autoUpdateAnimBg="0"/>
      <p:bldP spid="8602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Croydon finance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4824"/>
            <a:ext cx="7918648" cy="42511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Interim deputy finance director was misstating the accounts</a:t>
            </a:r>
          </a:p>
          <a:p>
            <a:r>
              <a:rPr lang="en-GB" dirty="0" smtClean="0"/>
              <a:t>Internal and external auditors missed it</a:t>
            </a:r>
          </a:p>
          <a:p>
            <a:r>
              <a:rPr lang="en-GB" dirty="0" smtClean="0"/>
              <a:t>Special Ernst &amp; Young audit: “at least £22 million” missing from 2010/11 accounts</a:t>
            </a:r>
          </a:p>
          <a:p>
            <a:r>
              <a:rPr lang="en-GB" dirty="0" smtClean="0"/>
              <a:t>But … NHS London concluded: “no-one responsible, no-one gained personally, no service adversely impacted, all lessons learned, no further action.”</a:t>
            </a:r>
          </a:p>
          <a:p>
            <a:r>
              <a:rPr lang="en-GB" dirty="0" smtClean="0"/>
              <a:t>I disagreed, </a:t>
            </a:r>
            <a:r>
              <a:rPr lang="en-GB" dirty="0" smtClean="0"/>
              <a:t>resigned</a:t>
            </a:r>
          </a:p>
          <a:p>
            <a:r>
              <a:rPr lang="en-GB" dirty="0" smtClean="0"/>
              <a:t>No senior manager from NHS Croydon gave </a:t>
            </a:r>
            <a:r>
              <a:rPr lang="en-GB" dirty="0" smtClean="0"/>
              <a:t>evidence to the local Health Overview &amp; Scrutiny Committee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15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20408" cy="13876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Hansard</a:t>
            </a:r>
            <a:r>
              <a:rPr lang="en-GB" dirty="0" smtClean="0"/>
              <a:t>”, 12 Jan 2014</a:t>
            </a:r>
            <a:br>
              <a:rPr lang="en-GB" dirty="0" smtClean="0"/>
            </a:br>
            <a:r>
              <a:rPr lang="en-GB" dirty="0" smtClean="0"/>
              <a:t>Sir </a:t>
            </a:r>
            <a:r>
              <a:rPr lang="en-GB" dirty="0"/>
              <a:t>R</a:t>
            </a:r>
            <a:r>
              <a:rPr lang="en-GB" dirty="0" smtClean="0"/>
              <a:t>ichard </a:t>
            </a:r>
            <a:r>
              <a:rPr lang="en-GB" dirty="0" err="1" smtClean="0"/>
              <a:t>Ottaway</a:t>
            </a:r>
            <a:r>
              <a:rPr lang="en-GB" dirty="0" smtClean="0"/>
              <a:t> MP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3153" y="2420888"/>
            <a:ext cx="763014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“Our </a:t>
            </a:r>
            <a:r>
              <a:rPr lang="en-GB" dirty="0"/>
              <a:t>best idea is that it was the result of a combination of incompetence bordering on neglect and cover-up. A significant lack of documentation and a conspiracy of silence from the people in charge have made it all but impossible to ascertain the truth</a:t>
            </a:r>
            <a:r>
              <a:rPr lang="en-GB" dirty="0" smtClean="0"/>
              <a:t>.”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Photo of Richard Ottaway">
            <a:hlinkClick r:id="rId2" tooltip="See more information about Richard Ottaway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36712"/>
            <a:ext cx="1151656" cy="135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106688" cy="3442394"/>
          </a:xfrm>
        </p:spPr>
        <p:txBody>
          <a:bodyPr>
            <a:normAutofit/>
          </a:bodyPr>
          <a:lstStyle/>
          <a:p>
            <a:r>
              <a:rPr lang="en-GB" dirty="0" smtClean="0"/>
              <a:t>Whistle-blower: victim or saviour?</a:t>
            </a:r>
            <a:endParaRPr lang="en-GB" dirty="0"/>
          </a:p>
        </p:txBody>
      </p:sp>
      <p:pic>
        <p:nvPicPr>
          <p:cNvPr id="1026" name="Picture 2" descr="C:\Users\Vaio\Documents\Croydon Finance Scandal\Croy Ad 1078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99" y="188640"/>
            <a:ext cx="5040519" cy="64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a leader’s personal values make them victims or saviours?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458787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AutoShape 3"/>
          <p:cNvSpPr>
            <a:spLocks noChangeArrowheads="1"/>
          </p:cNvSpPr>
          <p:nvPr/>
        </p:nvSpPr>
        <p:spPr bwMode="auto">
          <a:xfrm flipH="1">
            <a:off x="838200" y="457200"/>
            <a:ext cx="3276600" cy="1143000"/>
          </a:xfrm>
          <a:prstGeom prst="wedgeEllipseCallout">
            <a:avLst>
              <a:gd name="adj1" fmla="val -63324"/>
              <a:gd name="adj2" fmla="val 7805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 dirty="0">
                <a:latin typeface="Times New Roman" pitchFamily="18" charset="0"/>
              </a:rPr>
              <a:t>Medicine, </a:t>
            </a:r>
          </a:p>
          <a:p>
            <a:pPr algn="ctr"/>
            <a:r>
              <a:rPr lang="en-GB" altLang="en-US" sz="2400" dirty="0" smtClean="0">
                <a:latin typeface="Times New Roman" pitchFamily="18" charset="0"/>
              </a:rPr>
              <a:t>management, </a:t>
            </a:r>
            <a:r>
              <a:rPr lang="en-GB" altLang="en-US" sz="2400" dirty="0" err="1">
                <a:latin typeface="Times New Roman" pitchFamily="18" charset="0"/>
              </a:rPr>
              <a:t>etc</a:t>
            </a:r>
            <a:r>
              <a:rPr lang="en-GB" altLang="en-US" sz="2400" dirty="0">
                <a:latin typeface="Times New Roman" pitchFamily="18" charset="0"/>
              </a:rPr>
              <a:t> …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 flipH="1">
            <a:off x="611188" y="3500438"/>
            <a:ext cx="2438400" cy="838200"/>
          </a:xfrm>
          <a:prstGeom prst="wedgeRoundRectCallout">
            <a:avLst>
              <a:gd name="adj1" fmla="val -87894"/>
              <a:gd name="adj2" fmla="val -105685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latin typeface="Times New Roman" pitchFamily="18" charset="0"/>
              </a:rPr>
              <a:t>Earning a living</a:t>
            </a: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 flipH="1">
            <a:off x="827088" y="4652963"/>
            <a:ext cx="3198812" cy="1295400"/>
          </a:xfrm>
          <a:prstGeom prst="wedgeRectCallout">
            <a:avLst>
              <a:gd name="adj1" fmla="val -50449"/>
              <a:gd name="adj2" fmla="val -8088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latin typeface="Times New Roman" pitchFamily="18" charset="0"/>
              </a:rPr>
              <a:t>Improving the health</a:t>
            </a:r>
          </a:p>
          <a:p>
            <a:pPr algn="ctr"/>
            <a:r>
              <a:rPr lang="en-GB" altLang="en-US" sz="2400">
                <a:latin typeface="Times New Roman" pitchFamily="18" charset="0"/>
              </a:rPr>
              <a:t>of the population</a:t>
            </a:r>
            <a:endParaRPr lang="en-GB" altLang="en-US" sz="2400">
              <a:solidFill>
                <a:srgbClr val="00CC66"/>
              </a:solidFill>
              <a:latin typeface="Times New Roman" pitchFamily="18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563563" y="2027238"/>
            <a:ext cx="3144837" cy="896937"/>
          </a:xfrm>
          <a:prstGeom prst="wedgeRoundRectCallout">
            <a:avLst>
              <a:gd name="adj1" fmla="val 81347"/>
              <a:gd name="adj2" fmla="val -1973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 dirty="0">
                <a:latin typeface="Times New Roman" pitchFamily="18" charset="0"/>
              </a:rPr>
              <a:t>Meeting </a:t>
            </a:r>
            <a:r>
              <a:rPr lang="en-GB" altLang="en-US" sz="2400" dirty="0" smtClean="0">
                <a:latin typeface="Times New Roman" pitchFamily="18" charset="0"/>
              </a:rPr>
              <a:t>contract targets, budgets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6156325" y="1277938"/>
            <a:ext cx="2447925" cy="4038600"/>
          </a:xfrm>
          <a:prstGeom prst="wedgeEllipseCallout">
            <a:avLst>
              <a:gd name="adj1" fmla="val 42931"/>
              <a:gd name="adj2" fmla="val -67569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4000" b="1">
                <a:solidFill>
                  <a:srgbClr val="FF3300"/>
                </a:solidFill>
                <a:latin typeface="Times New Roman" pitchFamily="18" charset="0"/>
              </a:rPr>
              <a:t>What </a:t>
            </a:r>
          </a:p>
          <a:p>
            <a:pPr algn="ctr"/>
            <a:r>
              <a:rPr lang="en-GB" altLang="en-US" sz="4000" b="1">
                <a:solidFill>
                  <a:srgbClr val="FF3300"/>
                </a:solidFill>
                <a:latin typeface="Times New Roman" pitchFamily="18" charset="0"/>
              </a:rPr>
              <a:t>are</a:t>
            </a:r>
          </a:p>
          <a:p>
            <a:pPr algn="ctr"/>
            <a:r>
              <a:rPr lang="en-GB" altLang="en-US" sz="4000" b="1">
                <a:solidFill>
                  <a:srgbClr val="FF3300"/>
                </a:solidFill>
                <a:latin typeface="Times New Roman" pitchFamily="18" charset="0"/>
              </a:rPr>
              <a:t>you</a:t>
            </a:r>
          </a:p>
          <a:p>
            <a:pPr algn="ctr"/>
            <a:r>
              <a:rPr lang="en-GB" altLang="en-US" sz="4000" b="1">
                <a:solidFill>
                  <a:srgbClr val="FF3300"/>
                </a:solidFill>
                <a:latin typeface="Times New Roman" pitchFamily="18" charset="0"/>
              </a:rPr>
              <a:t>doing?</a:t>
            </a:r>
          </a:p>
        </p:txBody>
      </p:sp>
    </p:spTree>
    <p:extLst>
      <p:ext uri="{BB962C8B-B14F-4D97-AF65-F5344CB8AC3E}">
        <p14:creationId xmlns:p14="http://schemas.microsoft.com/office/powerpoint/2010/main" val="8699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 autoUpdateAnimBg="0"/>
      <p:bldP spid="88068" grpId="0" animBg="1" autoUpdateAnimBg="0"/>
      <p:bldP spid="88069" grpId="0" animBg="1" autoUpdateAnimBg="0"/>
      <p:bldP spid="88070" grpId="0" animBg="1" autoUpdateAnimBg="0"/>
      <p:bldP spid="8807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story: building a cathedral, or a health care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“Value” and “Values”:</a:t>
            </a:r>
          </a:p>
          <a:p>
            <a:r>
              <a:rPr lang="en-GB" dirty="0" smtClean="0"/>
              <a:t>Alignment of values is at the heart of the clinical manager’s role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9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story: bridges and drains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294D-CBEC-4336-8B6F-05BB1D8D026F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0A88-5879-4C1D-8BF5-3706F874E92E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234498" name="Picture 2" descr="DSCF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019800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499" name="Picture 3" descr="DSCF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019800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0" name="Picture 4" descr="DSCF0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67226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01A3-45E7-46A9-AFF4-6F0E00840F44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CCFC-0313-4FCA-9222-8592BE064DF9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36546" name="Picture 2" descr="D:\Hygine Pics 6.02\DSCF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4770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 descr="Flies P B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6096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4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FD8-5F6E-4AB6-9030-C4F05298023D}" type="datetime1">
              <a:rPr lang="en-GB" altLang="en-US"/>
              <a:pPr/>
              <a:t>05/06/2014</a:t>
            </a:fld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061-0E78-4E48-B3D3-82755760D7BE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35522" name="Picture 2" descr="D:\Hygine Pics 6.02\DSCF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7150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5638800" y="2286000"/>
            <a:ext cx="1905000" cy="1676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35524" name="Picture 4" descr="D:\Hygine Pics 6.02\DSCF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6784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5" descr="D:\Hygine Pics 6.02\DSCF0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54864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6" descr="D:\Hygine Pics 6.02\DSCF00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63750"/>
            <a:ext cx="5715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723</Words>
  <Application>Microsoft Office PowerPoint</Application>
  <PresentationFormat>On-screen Show (4:3)</PresentationFormat>
  <Paragraphs>126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Do a leader’s personal values make them victims or saviours?</vt:lpstr>
      <vt:lpstr>PowerPoint Presentation</vt:lpstr>
      <vt:lpstr>PowerPoint Presentation</vt:lpstr>
      <vt:lpstr>PowerPoint Presentation</vt:lpstr>
      <vt:lpstr>1st story: building a cathedral, or a health care system</vt:lpstr>
      <vt:lpstr>2nd story: bridges and drains</vt:lpstr>
      <vt:lpstr>PowerPoint Presentation</vt:lpstr>
      <vt:lpstr>PowerPoint Presentation</vt:lpstr>
      <vt:lpstr>PowerPoint Presentation</vt:lpstr>
      <vt:lpstr>PowerPoint Presentation</vt:lpstr>
      <vt:lpstr>First action: Flush drains and fix pumping station  Second Action: Reduce fly breeding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point</vt:lpstr>
      <vt:lpstr>1. “Network” is a verb, as well as a noun</vt:lpstr>
      <vt:lpstr>2. Build bridges with others who share an interest in health</vt:lpstr>
      <vt:lpstr>3. Tackle problems upstream wherever possible!</vt:lpstr>
      <vt:lpstr>4. It isn’t assessing needs that counts, it’s addressing them!  </vt:lpstr>
      <vt:lpstr>5.  Share your experiences</vt:lpstr>
      <vt:lpstr>6.  Community means all of us: we are all victims … and saviours</vt:lpstr>
      <vt:lpstr>3rd story: efficiency matters; assessing and addressing need in diabetes </vt:lpstr>
      <vt:lpstr>PowerPoint Presentation</vt:lpstr>
      <vt:lpstr>PowerPoint Presentation</vt:lpstr>
      <vt:lpstr>Final story: when values collide</vt:lpstr>
      <vt:lpstr>Drawing the line</vt:lpstr>
      <vt:lpstr> “Value” vs “values”</vt:lpstr>
      <vt:lpstr>NHS Croydon finance </vt:lpstr>
      <vt:lpstr>“Hansard”, 12 Jan 2014 Sir Richard Ottaway MP</vt:lpstr>
      <vt:lpstr>Whistle-blower: victim or saviour?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a leader’s personal values make them victims or saviours?</dc:title>
  <dc:creator>Vaio</dc:creator>
  <cp:lastModifiedBy>Vaio</cp:lastModifiedBy>
  <cp:revision>30</cp:revision>
  <dcterms:created xsi:type="dcterms:W3CDTF">2014-05-28T20:28:14Z</dcterms:created>
  <dcterms:modified xsi:type="dcterms:W3CDTF">2014-06-05T07:29:47Z</dcterms:modified>
</cp:coreProperties>
</file>