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314" r:id="rId3"/>
    <p:sldId id="397" r:id="rId4"/>
    <p:sldId id="378" r:id="rId5"/>
    <p:sldId id="379" r:id="rId6"/>
    <p:sldId id="423" r:id="rId7"/>
    <p:sldId id="424" r:id="rId8"/>
    <p:sldId id="431" r:id="rId9"/>
    <p:sldId id="381" r:id="rId10"/>
    <p:sldId id="338" r:id="rId11"/>
    <p:sldId id="339" r:id="rId12"/>
    <p:sldId id="409" r:id="rId13"/>
    <p:sldId id="327" r:id="rId14"/>
    <p:sldId id="328" r:id="rId15"/>
    <p:sldId id="301" r:id="rId16"/>
    <p:sldId id="311" r:id="rId17"/>
    <p:sldId id="312" r:id="rId18"/>
    <p:sldId id="298" r:id="rId19"/>
    <p:sldId id="323" r:id="rId20"/>
    <p:sldId id="368" r:id="rId21"/>
    <p:sldId id="355" r:id="rId22"/>
    <p:sldId id="361" r:id="rId23"/>
    <p:sldId id="367" r:id="rId24"/>
    <p:sldId id="320" r:id="rId25"/>
    <p:sldId id="371" r:id="rId26"/>
    <p:sldId id="321" r:id="rId27"/>
    <p:sldId id="325" r:id="rId28"/>
    <p:sldId id="352" r:id="rId29"/>
    <p:sldId id="353" r:id="rId30"/>
    <p:sldId id="413" r:id="rId31"/>
    <p:sldId id="414" r:id="rId32"/>
    <p:sldId id="420" r:id="rId33"/>
    <p:sldId id="333" r:id="rId34"/>
    <p:sldId id="412" r:id="rId35"/>
    <p:sldId id="427" r:id="rId36"/>
    <p:sldId id="429" r:id="rId37"/>
    <p:sldId id="426" r:id="rId38"/>
    <p:sldId id="276" r:id="rId39"/>
    <p:sldId id="277" r:id="rId40"/>
    <p:sldId id="383" r:id="rId41"/>
    <p:sldId id="372" r:id="rId42"/>
    <p:sldId id="403" r:id="rId43"/>
    <p:sldId id="332" r:id="rId44"/>
    <p:sldId id="406" r:id="rId45"/>
    <p:sldId id="405" r:id="rId46"/>
    <p:sldId id="407" r:id="rId47"/>
    <p:sldId id="280" r:id="rId48"/>
    <p:sldId id="417" r:id="rId49"/>
    <p:sldId id="418" r:id="rId50"/>
    <p:sldId id="416" r:id="rId51"/>
    <p:sldId id="422" r:id="rId52"/>
    <p:sldId id="38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152" autoAdjust="0"/>
    <p:restoredTop sz="94731" autoAdjust="0"/>
  </p:normalViewPr>
  <p:slideViewPr>
    <p:cSldViewPr>
      <p:cViewPr varScale="1">
        <p:scale>
          <a:sx n="75" d="100"/>
          <a:sy n="75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6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861CD-A17D-4A96-9170-EBD2385DD61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2A761C0E-8B41-4A49-8C59-70DB2AB70B16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n-US" sz="1400" b="1" dirty="0" smtClean="0"/>
            <a:t>Leadership</a:t>
          </a:r>
          <a:endParaRPr lang="en-US" sz="1400" b="1" dirty="0"/>
        </a:p>
      </dgm:t>
    </dgm:pt>
    <dgm:pt modelId="{F79E2788-A04A-47C9-9246-ADD0055904FD}" type="parTrans" cxnId="{9AEA7DC2-1BB5-4AB3-B588-662DC394CF11}">
      <dgm:prSet/>
      <dgm:spPr/>
      <dgm:t>
        <a:bodyPr/>
        <a:lstStyle/>
        <a:p>
          <a:endParaRPr lang="en-US"/>
        </a:p>
      </dgm:t>
    </dgm:pt>
    <dgm:pt modelId="{DE6E7314-FFCE-4109-BDDC-F566A9DCC562}" type="sibTrans" cxnId="{9AEA7DC2-1BB5-4AB3-B588-662DC394CF11}">
      <dgm:prSet/>
      <dgm:spPr/>
      <dgm:t>
        <a:bodyPr/>
        <a:lstStyle/>
        <a:p>
          <a:endParaRPr lang="en-US"/>
        </a:p>
      </dgm:t>
    </dgm:pt>
    <dgm:pt modelId="{055364DC-CC33-4F3A-988F-A6392356E081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n-US" sz="1400" b="1" dirty="0" smtClean="0"/>
            <a:t>Business Skills &amp; Knowledge</a:t>
          </a:r>
          <a:endParaRPr lang="en-US" sz="1400" b="1" dirty="0"/>
        </a:p>
      </dgm:t>
    </dgm:pt>
    <dgm:pt modelId="{C93DEF14-F512-4100-AC2B-2FDBA43348D6}" type="parTrans" cxnId="{6799479B-9772-434F-BCC6-56A9D356845A}">
      <dgm:prSet/>
      <dgm:spPr/>
      <dgm:t>
        <a:bodyPr/>
        <a:lstStyle/>
        <a:p>
          <a:endParaRPr lang="en-US"/>
        </a:p>
      </dgm:t>
    </dgm:pt>
    <dgm:pt modelId="{32123729-10C9-4D0A-A830-5B7F5F6D6AA5}" type="sibTrans" cxnId="{6799479B-9772-434F-BCC6-56A9D356845A}">
      <dgm:prSet/>
      <dgm:spPr/>
      <dgm:t>
        <a:bodyPr/>
        <a:lstStyle/>
        <a:p>
          <a:endParaRPr lang="en-US"/>
        </a:p>
      </dgm:t>
    </dgm:pt>
    <dgm:pt modelId="{1F5BBC63-00E4-4212-A68F-502BB916249F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n-US" sz="1400" b="1" dirty="0" smtClean="0"/>
            <a:t>Communication &amp; Relationship Management</a:t>
          </a:r>
          <a:endParaRPr lang="en-US" sz="1400" b="1" dirty="0"/>
        </a:p>
      </dgm:t>
    </dgm:pt>
    <dgm:pt modelId="{F2855E66-ED7E-4F34-9A85-C9DE9EC921A0}" type="parTrans" cxnId="{61ECB3CF-9B27-4898-93E5-B0198D3ADB16}">
      <dgm:prSet/>
      <dgm:spPr/>
      <dgm:t>
        <a:bodyPr/>
        <a:lstStyle/>
        <a:p>
          <a:endParaRPr lang="en-US"/>
        </a:p>
      </dgm:t>
    </dgm:pt>
    <dgm:pt modelId="{F33D80A5-4F22-432D-B0FA-D020F7E44D9C}" type="sibTrans" cxnId="{61ECB3CF-9B27-4898-93E5-B0198D3ADB16}">
      <dgm:prSet/>
      <dgm:spPr/>
      <dgm:t>
        <a:bodyPr/>
        <a:lstStyle/>
        <a:p>
          <a:endParaRPr lang="en-US"/>
        </a:p>
      </dgm:t>
    </dgm:pt>
    <dgm:pt modelId="{9FC72E58-2771-4912-BE1B-99F3AFB6A316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n-US" sz="1400" b="1" dirty="0" smtClean="0"/>
            <a:t>Knowledge of Health Care Environment</a:t>
          </a:r>
          <a:endParaRPr lang="en-US" sz="1400" b="1" dirty="0"/>
        </a:p>
      </dgm:t>
    </dgm:pt>
    <dgm:pt modelId="{24DEC42A-E067-4CCB-95AC-BB39241B1EAD}" type="parTrans" cxnId="{D2758222-4D9C-4E2D-A41B-D63DD8E8A266}">
      <dgm:prSet/>
      <dgm:spPr/>
      <dgm:t>
        <a:bodyPr/>
        <a:lstStyle/>
        <a:p>
          <a:endParaRPr lang="en-US"/>
        </a:p>
      </dgm:t>
    </dgm:pt>
    <dgm:pt modelId="{FC7EA3BE-4005-48CC-AFAB-86ED85A3C1BA}" type="sibTrans" cxnId="{D2758222-4D9C-4E2D-A41B-D63DD8E8A266}">
      <dgm:prSet/>
      <dgm:spPr/>
      <dgm:t>
        <a:bodyPr/>
        <a:lstStyle/>
        <a:p>
          <a:endParaRPr lang="en-US"/>
        </a:p>
      </dgm:t>
    </dgm:pt>
    <dgm:pt modelId="{B24D2CC1-3E68-4CFB-877A-5402B6E22684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n-US" sz="1400" b="1" dirty="0" smtClean="0"/>
            <a:t>Professionalism</a:t>
          </a:r>
          <a:endParaRPr lang="en-US" sz="1400" b="1" dirty="0"/>
        </a:p>
      </dgm:t>
    </dgm:pt>
    <dgm:pt modelId="{FF44219C-7FBA-4D11-99AD-CE92984A29BE}" type="parTrans" cxnId="{28222284-0717-4FD6-AC36-EEB4FF6A0658}">
      <dgm:prSet/>
      <dgm:spPr/>
      <dgm:t>
        <a:bodyPr/>
        <a:lstStyle/>
        <a:p>
          <a:endParaRPr lang="en-US"/>
        </a:p>
      </dgm:t>
    </dgm:pt>
    <dgm:pt modelId="{36527D8C-698C-484F-BAF1-073943CFF6BB}" type="sibTrans" cxnId="{28222284-0717-4FD6-AC36-EEB4FF6A0658}">
      <dgm:prSet/>
      <dgm:spPr/>
      <dgm:t>
        <a:bodyPr/>
        <a:lstStyle/>
        <a:p>
          <a:endParaRPr lang="en-US"/>
        </a:p>
      </dgm:t>
    </dgm:pt>
    <dgm:pt modelId="{A9DAE562-8690-4DD6-856E-F3C32A0032E9}" type="pres">
      <dgm:prSet presAssocID="{CB1861CD-A17D-4A96-9170-EBD2385DD614}" presName="composite" presStyleCnt="0">
        <dgm:presLayoutVars>
          <dgm:chMax val="5"/>
          <dgm:dir/>
          <dgm:resizeHandles val="exact"/>
        </dgm:presLayoutVars>
      </dgm:prSet>
      <dgm:spPr/>
    </dgm:pt>
    <dgm:pt modelId="{B5E5001B-624E-42A8-A17C-AE13A97C1B18}" type="pres">
      <dgm:prSet presAssocID="{2A761C0E-8B41-4A49-8C59-70DB2AB70B16}" presName="circle1" presStyleLbl="lnNode1" presStyleIdx="0" presStyleCnt="5"/>
      <dgm:spPr>
        <a:solidFill>
          <a:srgbClr val="FF0000"/>
        </a:solidFill>
        <a:ln>
          <a:solidFill>
            <a:schemeClr val="tx1"/>
          </a:solidFill>
        </a:ln>
      </dgm:spPr>
    </dgm:pt>
    <dgm:pt modelId="{6ECDE8CA-8A49-4518-ABA9-0309C76406E9}" type="pres">
      <dgm:prSet presAssocID="{2A761C0E-8B41-4A49-8C59-70DB2AB70B16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9D739-7145-455D-A2EF-B1D839E9C9D0}" type="pres">
      <dgm:prSet presAssocID="{2A761C0E-8B41-4A49-8C59-70DB2AB70B16}" presName="line1" presStyleLbl="callout" presStyleIdx="0" presStyleCnt="10"/>
      <dgm:spPr>
        <a:ln>
          <a:solidFill>
            <a:schemeClr val="tx1"/>
          </a:solidFill>
        </a:ln>
      </dgm:spPr>
    </dgm:pt>
    <dgm:pt modelId="{83822DCF-5587-4FF0-B4F4-CBBD2F1C924A}" type="pres">
      <dgm:prSet presAssocID="{2A761C0E-8B41-4A49-8C59-70DB2AB70B16}" presName="d1" presStyleLbl="callout" presStyleIdx="1" presStyleCnt="10"/>
      <dgm:spPr>
        <a:ln>
          <a:solidFill>
            <a:schemeClr val="tx1"/>
          </a:solidFill>
        </a:ln>
      </dgm:spPr>
    </dgm:pt>
    <dgm:pt modelId="{2BA465B1-26A8-4926-BC98-C445470010E6}" type="pres">
      <dgm:prSet presAssocID="{055364DC-CC33-4F3A-988F-A6392356E081}" presName="circle2" presStyleLbl="lnNode1" presStyleIdx="1" presStyleCnt="5"/>
      <dgm:spPr>
        <a:solidFill>
          <a:schemeClr val="accent5"/>
        </a:solidFill>
        <a:ln>
          <a:solidFill>
            <a:schemeClr val="tx1"/>
          </a:solidFill>
        </a:ln>
      </dgm:spPr>
    </dgm:pt>
    <dgm:pt modelId="{B2CCB5A2-D77F-4484-8E29-75A62ADF26F7}" type="pres">
      <dgm:prSet presAssocID="{055364DC-CC33-4F3A-988F-A6392356E081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C2E60-702A-4AA0-84FD-B81844B04B06}" type="pres">
      <dgm:prSet presAssocID="{055364DC-CC33-4F3A-988F-A6392356E081}" presName="line2" presStyleLbl="callout" presStyleIdx="2" presStyleCnt="10"/>
      <dgm:spPr>
        <a:ln>
          <a:solidFill>
            <a:schemeClr val="tx1"/>
          </a:solidFill>
        </a:ln>
      </dgm:spPr>
    </dgm:pt>
    <dgm:pt modelId="{F104509C-388D-4DF2-80C9-7593B7EA1039}" type="pres">
      <dgm:prSet presAssocID="{055364DC-CC33-4F3A-988F-A6392356E081}" presName="d2" presStyleLbl="callout" presStyleIdx="3" presStyleCnt="10"/>
      <dgm:spPr>
        <a:ln>
          <a:solidFill>
            <a:schemeClr val="tx1"/>
          </a:solidFill>
        </a:ln>
      </dgm:spPr>
    </dgm:pt>
    <dgm:pt modelId="{2E20D1A3-A45C-48FA-BE6F-F340D117E0B5}" type="pres">
      <dgm:prSet presAssocID="{1F5BBC63-00E4-4212-A68F-502BB916249F}" presName="circle3" presStyleLbl="lnNode1" presStyleIdx="2" presStyleCnt="5"/>
      <dgm:spPr>
        <a:solidFill>
          <a:schemeClr val="tx2"/>
        </a:solidFill>
        <a:ln>
          <a:solidFill>
            <a:schemeClr val="tx1"/>
          </a:solidFill>
        </a:ln>
      </dgm:spPr>
    </dgm:pt>
    <dgm:pt modelId="{4CB0CE92-29B3-46DA-91FB-5909615AAF53}" type="pres">
      <dgm:prSet presAssocID="{1F5BBC63-00E4-4212-A68F-502BB916249F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AAA3-DCC8-4C5D-9647-BDD2E02E6F06}" type="pres">
      <dgm:prSet presAssocID="{1F5BBC63-00E4-4212-A68F-502BB916249F}" presName="line3" presStyleLbl="callout" presStyleIdx="4" presStyleCnt="10"/>
      <dgm:spPr>
        <a:ln>
          <a:solidFill>
            <a:schemeClr val="tx1"/>
          </a:solidFill>
        </a:ln>
      </dgm:spPr>
    </dgm:pt>
    <dgm:pt modelId="{D2137F68-8A65-4269-9FAB-7599E0FA9374}" type="pres">
      <dgm:prSet presAssocID="{1F5BBC63-00E4-4212-A68F-502BB916249F}" presName="d3" presStyleLbl="callout" presStyleIdx="5" presStyleCnt="10"/>
      <dgm:spPr>
        <a:ln>
          <a:solidFill>
            <a:schemeClr val="tx1"/>
          </a:solidFill>
        </a:ln>
      </dgm:spPr>
    </dgm:pt>
    <dgm:pt modelId="{AD800A25-1B11-4DD8-9148-FDD70D112884}" type="pres">
      <dgm:prSet presAssocID="{B24D2CC1-3E68-4CFB-877A-5402B6E22684}" presName="circle4" presStyleLbl="lnNode1" presStyleIdx="3" presStyleCnt="5"/>
      <dgm:spPr>
        <a:solidFill>
          <a:schemeClr val="accent2"/>
        </a:solidFill>
        <a:ln>
          <a:solidFill>
            <a:schemeClr val="tx1"/>
          </a:solidFill>
        </a:ln>
      </dgm:spPr>
    </dgm:pt>
    <dgm:pt modelId="{5B05EF3D-BABA-4D8B-8220-C97D2077A90A}" type="pres">
      <dgm:prSet presAssocID="{B24D2CC1-3E68-4CFB-877A-5402B6E22684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5FDC7-5B96-469E-A943-58A38DA45AB4}" type="pres">
      <dgm:prSet presAssocID="{B24D2CC1-3E68-4CFB-877A-5402B6E22684}" presName="line4" presStyleLbl="callout" presStyleIdx="6" presStyleCnt="10"/>
      <dgm:spPr>
        <a:ln>
          <a:solidFill>
            <a:schemeClr val="tx1"/>
          </a:solidFill>
        </a:ln>
      </dgm:spPr>
    </dgm:pt>
    <dgm:pt modelId="{19CEB2B2-F767-42C7-9A79-39171685FC7F}" type="pres">
      <dgm:prSet presAssocID="{B24D2CC1-3E68-4CFB-877A-5402B6E22684}" presName="d4" presStyleLbl="callout" presStyleIdx="7" presStyleCnt="10"/>
      <dgm:spPr>
        <a:ln>
          <a:solidFill>
            <a:schemeClr val="tx1"/>
          </a:solidFill>
        </a:ln>
      </dgm:spPr>
    </dgm:pt>
    <dgm:pt modelId="{192954E2-6F1F-49E0-938B-342D2B150430}" type="pres">
      <dgm:prSet presAssocID="{9FC72E58-2771-4912-BE1B-99F3AFB6A316}" presName="circle5" presStyleLbl="lnNode1" presStyleIdx="4" presStyleCnt="5"/>
      <dgm:spPr>
        <a:solidFill>
          <a:schemeClr val="accent3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12A448C-FFA6-4B2C-86CD-B0157724FC41}" type="pres">
      <dgm:prSet presAssocID="{9FC72E58-2771-4912-BE1B-99F3AFB6A316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177BF-6619-4DE0-8327-6232BED64BFB}" type="pres">
      <dgm:prSet presAssocID="{9FC72E58-2771-4912-BE1B-99F3AFB6A316}" presName="line5" presStyleLbl="callout" presStyleIdx="8" presStyleCnt="10"/>
      <dgm:spPr>
        <a:ln>
          <a:solidFill>
            <a:schemeClr val="tx1"/>
          </a:solidFill>
        </a:ln>
      </dgm:spPr>
    </dgm:pt>
    <dgm:pt modelId="{CF07E18B-2F31-4BDC-B0D5-1065AC5AA3C0}" type="pres">
      <dgm:prSet presAssocID="{9FC72E58-2771-4912-BE1B-99F3AFB6A316}" presName="d5" presStyleLbl="callout" presStyleIdx="9" presStyleCnt="10"/>
      <dgm:spPr>
        <a:ln>
          <a:solidFill>
            <a:schemeClr val="tx1"/>
          </a:solidFill>
        </a:ln>
      </dgm:spPr>
    </dgm:pt>
  </dgm:ptLst>
  <dgm:cxnLst>
    <dgm:cxn modelId="{CD927E6A-9945-43D0-BF3D-005F396EF0ED}" type="presOf" srcId="{2A761C0E-8B41-4A49-8C59-70DB2AB70B16}" destId="{6ECDE8CA-8A49-4518-ABA9-0309C76406E9}" srcOrd="0" destOrd="0" presId="urn:microsoft.com/office/officeart/2005/8/layout/target1"/>
    <dgm:cxn modelId="{28222284-0717-4FD6-AC36-EEB4FF6A0658}" srcId="{CB1861CD-A17D-4A96-9170-EBD2385DD614}" destId="{B24D2CC1-3E68-4CFB-877A-5402B6E22684}" srcOrd="3" destOrd="0" parTransId="{FF44219C-7FBA-4D11-99AD-CE92984A29BE}" sibTransId="{36527D8C-698C-484F-BAF1-073943CFF6BB}"/>
    <dgm:cxn modelId="{6799479B-9772-434F-BCC6-56A9D356845A}" srcId="{CB1861CD-A17D-4A96-9170-EBD2385DD614}" destId="{055364DC-CC33-4F3A-988F-A6392356E081}" srcOrd="1" destOrd="0" parTransId="{C93DEF14-F512-4100-AC2B-2FDBA43348D6}" sibTransId="{32123729-10C9-4D0A-A830-5B7F5F6D6AA5}"/>
    <dgm:cxn modelId="{6FF3777F-FE1D-421E-8D72-495AA6859625}" type="presOf" srcId="{1F5BBC63-00E4-4212-A68F-502BB916249F}" destId="{4CB0CE92-29B3-46DA-91FB-5909615AAF53}" srcOrd="0" destOrd="0" presId="urn:microsoft.com/office/officeart/2005/8/layout/target1"/>
    <dgm:cxn modelId="{61ECB3CF-9B27-4898-93E5-B0198D3ADB16}" srcId="{CB1861CD-A17D-4A96-9170-EBD2385DD614}" destId="{1F5BBC63-00E4-4212-A68F-502BB916249F}" srcOrd="2" destOrd="0" parTransId="{F2855E66-ED7E-4F34-9A85-C9DE9EC921A0}" sibTransId="{F33D80A5-4F22-432D-B0FA-D020F7E44D9C}"/>
    <dgm:cxn modelId="{D2758222-4D9C-4E2D-A41B-D63DD8E8A266}" srcId="{CB1861CD-A17D-4A96-9170-EBD2385DD614}" destId="{9FC72E58-2771-4912-BE1B-99F3AFB6A316}" srcOrd="4" destOrd="0" parTransId="{24DEC42A-E067-4CCB-95AC-BB39241B1EAD}" sibTransId="{FC7EA3BE-4005-48CC-AFAB-86ED85A3C1BA}"/>
    <dgm:cxn modelId="{C3C2D521-ED61-49DD-9327-0C9305E10438}" type="presOf" srcId="{055364DC-CC33-4F3A-988F-A6392356E081}" destId="{B2CCB5A2-D77F-4484-8E29-75A62ADF26F7}" srcOrd="0" destOrd="0" presId="urn:microsoft.com/office/officeart/2005/8/layout/target1"/>
    <dgm:cxn modelId="{A1197299-1B90-464A-B12D-7ECA6CDA2D8C}" type="presOf" srcId="{9FC72E58-2771-4912-BE1B-99F3AFB6A316}" destId="{712A448C-FFA6-4B2C-86CD-B0157724FC41}" srcOrd="0" destOrd="0" presId="urn:microsoft.com/office/officeart/2005/8/layout/target1"/>
    <dgm:cxn modelId="{9AEA7DC2-1BB5-4AB3-B588-662DC394CF11}" srcId="{CB1861CD-A17D-4A96-9170-EBD2385DD614}" destId="{2A761C0E-8B41-4A49-8C59-70DB2AB70B16}" srcOrd="0" destOrd="0" parTransId="{F79E2788-A04A-47C9-9246-ADD0055904FD}" sibTransId="{DE6E7314-FFCE-4109-BDDC-F566A9DCC562}"/>
    <dgm:cxn modelId="{F1759116-0FB4-4CBC-889C-54C9ABCEDA27}" type="presOf" srcId="{B24D2CC1-3E68-4CFB-877A-5402B6E22684}" destId="{5B05EF3D-BABA-4D8B-8220-C97D2077A90A}" srcOrd="0" destOrd="0" presId="urn:microsoft.com/office/officeart/2005/8/layout/target1"/>
    <dgm:cxn modelId="{289B7944-E6CF-4FFC-8B60-AB607DE296A4}" type="presOf" srcId="{CB1861CD-A17D-4A96-9170-EBD2385DD614}" destId="{A9DAE562-8690-4DD6-856E-F3C32A0032E9}" srcOrd="0" destOrd="0" presId="urn:microsoft.com/office/officeart/2005/8/layout/target1"/>
    <dgm:cxn modelId="{A861F723-B09F-4C43-B605-5B19E071A1CE}" type="presParOf" srcId="{A9DAE562-8690-4DD6-856E-F3C32A0032E9}" destId="{B5E5001B-624E-42A8-A17C-AE13A97C1B18}" srcOrd="0" destOrd="0" presId="urn:microsoft.com/office/officeart/2005/8/layout/target1"/>
    <dgm:cxn modelId="{14357B6D-45CB-4618-B9EB-B6F79E2D3A07}" type="presParOf" srcId="{A9DAE562-8690-4DD6-856E-F3C32A0032E9}" destId="{6ECDE8CA-8A49-4518-ABA9-0309C76406E9}" srcOrd="1" destOrd="0" presId="urn:microsoft.com/office/officeart/2005/8/layout/target1"/>
    <dgm:cxn modelId="{B353DE60-FC38-4740-AF8C-37D4AFCFD273}" type="presParOf" srcId="{A9DAE562-8690-4DD6-856E-F3C32A0032E9}" destId="{9D39D739-7145-455D-A2EF-B1D839E9C9D0}" srcOrd="2" destOrd="0" presId="urn:microsoft.com/office/officeart/2005/8/layout/target1"/>
    <dgm:cxn modelId="{F8F0CA3B-0B9E-4F79-BF7B-9913FAD9C713}" type="presParOf" srcId="{A9DAE562-8690-4DD6-856E-F3C32A0032E9}" destId="{83822DCF-5587-4FF0-B4F4-CBBD2F1C924A}" srcOrd="3" destOrd="0" presId="urn:microsoft.com/office/officeart/2005/8/layout/target1"/>
    <dgm:cxn modelId="{5213C219-A706-4608-8D04-BF08F5BD42C7}" type="presParOf" srcId="{A9DAE562-8690-4DD6-856E-F3C32A0032E9}" destId="{2BA465B1-26A8-4926-BC98-C445470010E6}" srcOrd="4" destOrd="0" presId="urn:microsoft.com/office/officeart/2005/8/layout/target1"/>
    <dgm:cxn modelId="{101895C5-D7F2-4AD8-AB00-F5BBA61650D2}" type="presParOf" srcId="{A9DAE562-8690-4DD6-856E-F3C32A0032E9}" destId="{B2CCB5A2-D77F-4484-8E29-75A62ADF26F7}" srcOrd="5" destOrd="0" presId="urn:microsoft.com/office/officeart/2005/8/layout/target1"/>
    <dgm:cxn modelId="{15CD88C9-E1B8-4446-A050-422A2F717D6F}" type="presParOf" srcId="{A9DAE562-8690-4DD6-856E-F3C32A0032E9}" destId="{D18C2E60-702A-4AA0-84FD-B81844B04B06}" srcOrd="6" destOrd="0" presId="urn:microsoft.com/office/officeart/2005/8/layout/target1"/>
    <dgm:cxn modelId="{EDFEDC45-D7B0-44CF-853B-BFC35F19FE13}" type="presParOf" srcId="{A9DAE562-8690-4DD6-856E-F3C32A0032E9}" destId="{F104509C-388D-4DF2-80C9-7593B7EA1039}" srcOrd="7" destOrd="0" presId="urn:microsoft.com/office/officeart/2005/8/layout/target1"/>
    <dgm:cxn modelId="{D5B9084D-DC3C-42E6-AAAF-E85CE244C33D}" type="presParOf" srcId="{A9DAE562-8690-4DD6-856E-F3C32A0032E9}" destId="{2E20D1A3-A45C-48FA-BE6F-F340D117E0B5}" srcOrd="8" destOrd="0" presId="urn:microsoft.com/office/officeart/2005/8/layout/target1"/>
    <dgm:cxn modelId="{C84CBAB0-6761-4C3D-A96B-AE8A9EAAC35A}" type="presParOf" srcId="{A9DAE562-8690-4DD6-856E-F3C32A0032E9}" destId="{4CB0CE92-29B3-46DA-91FB-5909615AAF53}" srcOrd="9" destOrd="0" presId="urn:microsoft.com/office/officeart/2005/8/layout/target1"/>
    <dgm:cxn modelId="{F221858F-F951-4EF9-97D0-BC9A1F4A927F}" type="presParOf" srcId="{A9DAE562-8690-4DD6-856E-F3C32A0032E9}" destId="{AD97AAA3-DCC8-4C5D-9647-BDD2E02E6F06}" srcOrd="10" destOrd="0" presId="urn:microsoft.com/office/officeart/2005/8/layout/target1"/>
    <dgm:cxn modelId="{7CD9694D-A43B-447F-8A64-3EBFD8757DF9}" type="presParOf" srcId="{A9DAE562-8690-4DD6-856E-F3C32A0032E9}" destId="{D2137F68-8A65-4269-9FAB-7599E0FA9374}" srcOrd="11" destOrd="0" presId="urn:microsoft.com/office/officeart/2005/8/layout/target1"/>
    <dgm:cxn modelId="{4F051E1D-065A-446D-BC78-98F678C0EDDB}" type="presParOf" srcId="{A9DAE562-8690-4DD6-856E-F3C32A0032E9}" destId="{AD800A25-1B11-4DD8-9148-FDD70D112884}" srcOrd="12" destOrd="0" presId="urn:microsoft.com/office/officeart/2005/8/layout/target1"/>
    <dgm:cxn modelId="{AC669ACA-65C1-4FF6-8343-81A3BCFA9F14}" type="presParOf" srcId="{A9DAE562-8690-4DD6-856E-F3C32A0032E9}" destId="{5B05EF3D-BABA-4D8B-8220-C97D2077A90A}" srcOrd="13" destOrd="0" presId="urn:microsoft.com/office/officeart/2005/8/layout/target1"/>
    <dgm:cxn modelId="{8A14979C-DAA5-4FD7-A072-8753669733EB}" type="presParOf" srcId="{A9DAE562-8690-4DD6-856E-F3C32A0032E9}" destId="{4E35FDC7-5B96-469E-A943-58A38DA45AB4}" srcOrd="14" destOrd="0" presId="urn:microsoft.com/office/officeart/2005/8/layout/target1"/>
    <dgm:cxn modelId="{C9D150F5-1A88-4DB1-953D-6BB33CAD23DB}" type="presParOf" srcId="{A9DAE562-8690-4DD6-856E-F3C32A0032E9}" destId="{19CEB2B2-F767-42C7-9A79-39171685FC7F}" srcOrd="15" destOrd="0" presId="urn:microsoft.com/office/officeart/2005/8/layout/target1"/>
    <dgm:cxn modelId="{5E540BE5-B5AA-4B6D-9D93-7F78941FC4C5}" type="presParOf" srcId="{A9DAE562-8690-4DD6-856E-F3C32A0032E9}" destId="{192954E2-6F1F-49E0-938B-342D2B150430}" srcOrd="16" destOrd="0" presId="urn:microsoft.com/office/officeart/2005/8/layout/target1"/>
    <dgm:cxn modelId="{01A06B63-2F8B-47E4-A3AD-059A488507EF}" type="presParOf" srcId="{A9DAE562-8690-4DD6-856E-F3C32A0032E9}" destId="{712A448C-FFA6-4B2C-86CD-B0157724FC41}" srcOrd="17" destOrd="0" presId="urn:microsoft.com/office/officeart/2005/8/layout/target1"/>
    <dgm:cxn modelId="{06109648-5496-4C3D-A272-13C07F877E7E}" type="presParOf" srcId="{A9DAE562-8690-4DD6-856E-F3C32A0032E9}" destId="{1B8177BF-6619-4DE0-8327-6232BED64BFB}" srcOrd="18" destOrd="0" presId="urn:microsoft.com/office/officeart/2005/8/layout/target1"/>
    <dgm:cxn modelId="{756A9302-C034-4AEF-A66F-83FDFAF10481}" type="presParOf" srcId="{A9DAE562-8690-4DD6-856E-F3C32A0032E9}" destId="{CF07E18B-2F31-4BDC-B0D5-1065AC5AA3C0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D0D82-6E8C-4335-8627-E7F88A1F715D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BB13A-ED65-4733-9BF8-BBB535EF2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CEDC-F973-4CCC-AD50-C85238497626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8AB9-5567-4362-8E9A-78C7EA39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8AB9-5567-4362-8E9A-78C7EA390C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2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0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5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7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0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2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01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9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6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4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1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4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61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6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5F06-8796-480C-8656-C9599397EFEA}" type="datetimeFigureOut">
              <a:rPr lang="en-US" smtClean="0"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C83F-6263-4A77-9657-CFE227A8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3E46-6F81-43AC-8494-24EC3B36C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F570-A5D3-406F-B15F-BFD1D0B17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3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c.com/id/100911258" TargetMode="External"/><Relationship Id="rId2" Type="http://schemas.openxmlformats.org/officeDocument/2006/relationships/hyperlink" Target="http://www.acpe.org/newsroom/2013/07/08/acpe-poll-finds-physician-integration-may-increase-cos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jama.jamanetwork.com/article.aspx?articleid=171974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d.org/content/dam/rand/pubs/research_reports/RR400/RR439/RAND_RR439.pdf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content/dam/rand/pubs/research_reports/RR400/RR439/RAND_RR43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lww.com/academicmedicine/Fulltext/2014/03000/A_New_Leadership_Curriculum___The_Multiplication.9.asp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</a:t>
            </a:r>
            <a:r>
              <a:rPr lang="en-US" sz="3200" b="1" dirty="0" smtClean="0"/>
              <a:t>Value of Physician Leadership</a:t>
            </a:r>
            <a:endParaRPr lang="en-US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Peter B. Angood MD</a:t>
            </a:r>
          </a:p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Chief Executive Officer</a:t>
            </a:r>
          </a:p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American College of Physician Executives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2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2001 </a:t>
            </a:r>
            <a:r>
              <a:rPr lang="en-US" dirty="0"/>
              <a:t>to 2011, number of physicians </a:t>
            </a:r>
            <a:r>
              <a:rPr lang="en-US" dirty="0" smtClean="0"/>
              <a:t>&amp; dentists </a:t>
            </a:r>
            <a:r>
              <a:rPr lang="en-US" dirty="0"/>
              <a:t>employed by </a:t>
            </a:r>
            <a:r>
              <a:rPr lang="en-US" dirty="0" smtClean="0"/>
              <a:t>US hospitals grew </a:t>
            </a:r>
            <a:r>
              <a:rPr lang="en-US" dirty="0"/>
              <a:t>by </a:t>
            </a:r>
            <a:r>
              <a:rPr lang="en-US" dirty="0" smtClean="0"/>
              <a:t>&gt;40% </a:t>
            </a:r>
            <a:endParaRPr lang="en-US" sz="2600" dirty="0" smtClean="0"/>
          </a:p>
          <a:p>
            <a:pPr marL="0" indent="0" algn="r">
              <a:buNone/>
            </a:pPr>
            <a:r>
              <a:rPr lang="en-US" sz="1900" dirty="0" smtClean="0"/>
              <a:t>Am </a:t>
            </a:r>
            <a:r>
              <a:rPr lang="en-US" sz="1900" dirty="0" err="1" smtClean="0"/>
              <a:t>Hosp</a:t>
            </a:r>
            <a:r>
              <a:rPr lang="en-US" sz="1900" dirty="0" smtClean="0"/>
              <a:t> </a:t>
            </a:r>
            <a:r>
              <a:rPr lang="en-US" sz="1900" dirty="0" err="1" smtClean="0"/>
              <a:t>Assoc</a:t>
            </a:r>
            <a:r>
              <a:rPr lang="en-US" sz="1900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Trend </a:t>
            </a:r>
            <a:r>
              <a:rPr lang="en-US" dirty="0"/>
              <a:t>is accelerating - 3 in 10 </a:t>
            </a:r>
            <a:r>
              <a:rPr lang="en-US" dirty="0" smtClean="0"/>
              <a:t>physicians are now hospital </a:t>
            </a:r>
            <a:r>
              <a:rPr lang="en-US" dirty="0"/>
              <a:t>employees </a:t>
            </a:r>
            <a:endParaRPr lang="en-US" dirty="0" smtClean="0"/>
          </a:p>
          <a:p>
            <a:r>
              <a:rPr lang="en-US" dirty="0" smtClean="0"/>
              <a:t>60% FP &amp; </a:t>
            </a:r>
            <a:r>
              <a:rPr lang="en-US" dirty="0" err="1" smtClean="0"/>
              <a:t>Peds</a:t>
            </a:r>
            <a:r>
              <a:rPr lang="en-US" dirty="0" smtClean="0"/>
              <a:t>; 50% Surgeons; 25% </a:t>
            </a:r>
            <a:r>
              <a:rPr lang="en-US" dirty="0" err="1" smtClean="0"/>
              <a:t>Surg</a:t>
            </a:r>
            <a:r>
              <a:rPr lang="en-US" dirty="0" smtClean="0"/>
              <a:t> Spec are employed – not independent</a:t>
            </a:r>
          </a:p>
          <a:p>
            <a:pPr marL="0" indent="0" algn="r">
              <a:buNone/>
            </a:pPr>
            <a:r>
              <a:rPr lang="en-US" sz="1900" dirty="0" smtClean="0"/>
              <a:t>AMA		</a:t>
            </a:r>
            <a:endParaRPr lang="en-US" sz="1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 With Physician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47825"/>
            <a:ext cx="8416218" cy="46005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Medscape: Employed Doctors Report</a:t>
            </a:r>
            <a:br>
              <a:rPr lang="en-US" b="1" dirty="0" smtClean="0"/>
            </a:br>
            <a:r>
              <a:rPr lang="en-US" sz="2700" b="1" dirty="0" smtClean="0"/>
              <a:t>(~4600 MDs – 2014)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8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 Global Health Care CEO’s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Challenges for Future:</a:t>
            </a:r>
          </a:p>
          <a:p>
            <a:r>
              <a:rPr lang="en-US" dirty="0" smtClean="0"/>
              <a:t>Managing Change</a:t>
            </a:r>
          </a:p>
          <a:p>
            <a:r>
              <a:rPr lang="en-US" dirty="0" smtClean="0"/>
              <a:t>Funding Care</a:t>
            </a:r>
          </a:p>
          <a:p>
            <a:r>
              <a:rPr lang="en-US" dirty="0" smtClean="0"/>
              <a:t>Define/Measure Quality</a:t>
            </a:r>
          </a:p>
          <a:p>
            <a:r>
              <a:rPr lang="en-US" dirty="0" smtClean="0"/>
              <a:t>Managing Regulation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Leadership Characteristics:</a:t>
            </a:r>
          </a:p>
          <a:p>
            <a:r>
              <a:rPr lang="en-US" dirty="0" smtClean="0"/>
              <a:t>Innovative</a:t>
            </a:r>
          </a:p>
          <a:p>
            <a:r>
              <a:rPr lang="en-US" dirty="0" smtClean="0"/>
              <a:t>Insightful on Patients</a:t>
            </a:r>
          </a:p>
          <a:p>
            <a:r>
              <a:rPr lang="en-US" dirty="0" smtClean="0"/>
              <a:t>Insightful on Providers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Data Analytics</a:t>
            </a:r>
          </a:p>
          <a:p>
            <a:r>
              <a:rPr lang="en-US" dirty="0" smtClean="0"/>
              <a:t>Humility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172200"/>
            <a:ext cx="341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R. Herzlinger – Harvard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20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Role of Academia in the Future of Health Care:</a:t>
            </a:r>
          </a:p>
          <a:p>
            <a:r>
              <a:rPr lang="en-US" dirty="0" smtClean="0"/>
              <a:t>Must Present a Global View</a:t>
            </a:r>
          </a:p>
          <a:p>
            <a:r>
              <a:rPr lang="en-US" dirty="0" smtClean="0"/>
              <a:t>Teach End-to-End Portrait of Health Care</a:t>
            </a:r>
          </a:p>
          <a:p>
            <a:r>
              <a:rPr lang="en-US" dirty="0" smtClean="0"/>
              <a:t>Enable Critical Business Thinking</a:t>
            </a:r>
          </a:p>
          <a:p>
            <a:r>
              <a:rPr lang="en-US" dirty="0" smtClean="0"/>
              <a:t>Use of Field-Based &amp; Case-Based Learning</a:t>
            </a:r>
          </a:p>
          <a:p>
            <a:r>
              <a:rPr lang="en-US" dirty="0" smtClean="0"/>
              <a:t>Mentoring Strategies</a:t>
            </a:r>
          </a:p>
          <a:p>
            <a:r>
              <a:rPr lang="en-US" dirty="0" smtClean="0"/>
              <a:t>Facilitate Interactions with Real World Peers</a:t>
            </a:r>
          </a:p>
          <a:p>
            <a:r>
              <a:rPr lang="en-US" dirty="0" smtClean="0"/>
              <a:t>Acceptance of </a:t>
            </a:r>
            <a:r>
              <a:rPr lang="en-US" b="1" i="1" dirty="0" smtClean="0"/>
              <a:t>Health Care Paradox</a:t>
            </a:r>
            <a:endParaRPr lang="en-US" b="1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 Global Health Care CEO’s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6172200"/>
            <a:ext cx="341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R. Herzlinger – Harvard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52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097180" cy="56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870" y="5867400"/>
            <a:ext cx="7530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ACPE has educated nearly 100,00 physicians</a:t>
            </a:r>
            <a:endParaRPr lang="en-US" sz="32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350838"/>
            <a:ext cx="6096000" cy="5635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tx2"/>
                </a:solidFill>
              </a:rPr>
              <a:t>American College of Physician Executives</a:t>
            </a:r>
            <a:endParaRPr lang="en-US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5" y="1204913"/>
            <a:ext cx="892557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4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pangood.ACPENT\AppData\Local\Microsoft\Windows\Temporary Internet Files\Content.IE5\IYDYJM0P\MP9004431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62600" cy="37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419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So What Are We Hearing Out There??</a:t>
            </a:r>
          </a:p>
        </p:txBody>
      </p:sp>
    </p:spTree>
    <p:extLst>
      <p:ext uri="{BB962C8B-B14F-4D97-AF65-F5344CB8AC3E}">
        <p14:creationId xmlns:p14="http://schemas.microsoft.com/office/powerpoint/2010/main" val="41172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Physician Leadership &amp;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The 5 Vowels for HCOs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A</a:t>
            </a:r>
            <a:r>
              <a:rPr lang="en-US" dirty="0"/>
              <a:t>cceptance of MDs in Local Culture is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E</a:t>
            </a:r>
            <a:r>
              <a:rPr lang="en-US" dirty="0"/>
              <a:t>ngagement is Complex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I</a:t>
            </a:r>
            <a:r>
              <a:rPr lang="en-US" dirty="0"/>
              <a:t>ntegration  is Pivotal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O</a:t>
            </a:r>
            <a:r>
              <a:rPr lang="en-US" dirty="0"/>
              <a:t>pportunity for MDs to Facilitate HCOs’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U</a:t>
            </a:r>
            <a:r>
              <a:rPr lang="en-US" dirty="0"/>
              <a:t>ncertainty by MDs on Future of Health Care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The 5 A’s for MDs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A</a:t>
            </a:r>
            <a:r>
              <a:rPr lang="en-US" dirty="0"/>
              <a:t>wareness of Leadership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A</a:t>
            </a:r>
            <a:r>
              <a:rPr lang="en-US" dirty="0"/>
              <a:t>ssessment of Potential and Charting a Course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A</a:t>
            </a:r>
            <a:r>
              <a:rPr lang="en-US" dirty="0"/>
              <a:t>cquire Knowledge and Early Experiences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A</a:t>
            </a:r>
            <a:r>
              <a:rPr lang="en-US" dirty="0"/>
              <a:t>djust Course/Approach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A</a:t>
            </a:r>
            <a:r>
              <a:rPr lang="en-US" dirty="0"/>
              <a:t>ccentuate Leadership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6234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953000"/>
            <a:ext cx="2733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81" y="228601"/>
            <a:ext cx="6130719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205538"/>
            <a:ext cx="6972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Non-Health Industry Foci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1980’s – Decade of Quality</a:t>
            </a:r>
          </a:p>
          <a:p>
            <a:r>
              <a:rPr lang="en-US" dirty="0" smtClean="0"/>
              <a:t>1990’s – Decade of Innovation</a:t>
            </a:r>
          </a:p>
          <a:p>
            <a:r>
              <a:rPr lang="en-US" dirty="0" smtClean="0"/>
              <a:t>2000’s – Decade of Execution</a:t>
            </a:r>
          </a:p>
          <a:p>
            <a:endParaRPr lang="en-US" dirty="0"/>
          </a:p>
          <a:p>
            <a:r>
              <a:rPr lang="en-US" dirty="0" smtClean="0"/>
              <a:t>Is health care really ~20 years behind the growth &amp; development of all other business sectors in our general economy? </a:t>
            </a:r>
            <a:r>
              <a:rPr lang="en-US" sz="1600" dirty="0" smtClean="0"/>
              <a:t>		</a:t>
            </a:r>
          </a:p>
          <a:p>
            <a:pPr marL="0" indent="0" algn="r">
              <a:buNone/>
            </a:pPr>
            <a:r>
              <a:rPr lang="en-US" sz="1600" dirty="0" smtClean="0"/>
              <a:t>(Wilson-Steele)	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0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914401"/>
            <a:ext cx="81534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4049239"/>
              </p:ext>
            </p:extLst>
          </p:nvPr>
        </p:nvGraphicFramePr>
        <p:xfrm>
          <a:off x="1295400" y="1473200"/>
          <a:ext cx="6934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Competencies:</a:t>
            </a:r>
            <a:br>
              <a:rPr lang="en-US" dirty="0" smtClean="0"/>
            </a:br>
            <a:r>
              <a:rPr lang="en-US" dirty="0" smtClean="0"/>
              <a:t>Healthcare Leadership Alliance (HLA)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1403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Physicians as Hospital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904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3600" b="1" dirty="0"/>
              <a:t>How are hospitals and health systems different when run by physicians?</a:t>
            </a:r>
            <a:r>
              <a:rPr lang="en-US" sz="3600" dirty="0"/>
              <a:t> </a:t>
            </a:r>
          </a:p>
          <a:p>
            <a:pPr lvl="0"/>
            <a:r>
              <a:rPr lang="en-US" sz="3600" dirty="0"/>
              <a:t>Better understanding </a:t>
            </a:r>
            <a:r>
              <a:rPr lang="en-US" sz="3600" dirty="0" smtClean="0"/>
              <a:t>on nature </a:t>
            </a:r>
            <a:r>
              <a:rPr lang="en-US" sz="3600" dirty="0"/>
              <a:t>of </a:t>
            </a:r>
            <a:r>
              <a:rPr lang="en-US" sz="3600" dirty="0" smtClean="0"/>
              <a:t>challenges &amp; </a:t>
            </a:r>
            <a:r>
              <a:rPr lang="en-US" sz="3600" dirty="0"/>
              <a:t>common </a:t>
            </a:r>
            <a:r>
              <a:rPr lang="en-US" sz="3600" dirty="0" smtClean="0"/>
              <a:t>knowledge </a:t>
            </a:r>
            <a:r>
              <a:rPr lang="en-US" sz="3600" dirty="0"/>
              <a:t>base</a:t>
            </a:r>
          </a:p>
          <a:p>
            <a:r>
              <a:rPr lang="en-US" sz="3600" dirty="0"/>
              <a:t>Improved understanding of patient </a:t>
            </a:r>
            <a:r>
              <a:rPr lang="en-US" sz="3600" dirty="0" smtClean="0"/>
              <a:t>care operational </a:t>
            </a:r>
            <a:r>
              <a:rPr lang="en-US" sz="3600" dirty="0"/>
              <a:t>issues</a:t>
            </a:r>
          </a:p>
          <a:p>
            <a:pPr lvl="0"/>
            <a:r>
              <a:rPr lang="en-US" sz="3600" dirty="0" smtClean="0"/>
              <a:t>Unwilling </a:t>
            </a:r>
            <a:r>
              <a:rPr lang="en-US" sz="3600" dirty="0"/>
              <a:t>to compromise quality/safety/labor for profit</a:t>
            </a:r>
          </a:p>
          <a:p>
            <a:pPr lvl="0"/>
            <a:r>
              <a:rPr lang="en-US" sz="3600" dirty="0" smtClean="0"/>
              <a:t>Finance </a:t>
            </a:r>
            <a:r>
              <a:rPr lang="en-US" sz="3600" dirty="0"/>
              <a:t>as a means not an end</a:t>
            </a:r>
          </a:p>
          <a:p>
            <a:pPr lvl="0"/>
            <a:r>
              <a:rPr lang="en-US" sz="3600" dirty="0" smtClean="0"/>
              <a:t>Aligning </a:t>
            </a:r>
            <a:r>
              <a:rPr lang="en-US" sz="3600" dirty="0"/>
              <a:t>differing values (RNs, MDs, </a:t>
            </a:r>
            <a:r>
              <a:rPr lang="en-US" sz="3600" dirty="0" smtClean="0"/>
              <a:t>etc.) &amp; improved interactions</a:t>
            </a:r>
            <a:endParaRPr lang="en-US" sz="3600" dirty="0"/>
          </a:p>
          <a:p>
            <a:r>
              <a:rPr lang="en-US" sz="3600" dirty="0"/>
              <a:t>Greater value on physician leadership, compensate appropriately</a:t>
            </a:r>
          </a:p>
          <a:p>
            <a:pPr lvl="0"/>
            <a:r>
              <a:rPr lang="en-US" sz="3600" dirty="0"/>
              <a:t>Anticipate change within health care industry and selectively embrace new technologies/methods, e.g., new trends, governmental regulation</a:t>
            </a:r>
          </a:p>
          <a:p>
            <a:pPr lvl="0"/>
            <a:r>
              <a:rPr lang="en-US" sz="3600" dirty="0"/>
              <a:t>Better coordination with referral sources (private offices/clinics)</a:t>
            </a:r>
          </a:p>
          <a:p>
            <a:pPr lvl="0"/>
            <a:r>
              <a:rPr lang="en-US" sz="3600" dirty="0"/>
              <a:t>Less duplication of similar services within region, more collaboration among local hospitals</a:t>
            </a:r>
          </a:p>
          <a:p>
            <a:pPr lvl="0"/>
            <a:r>
              <a:rPr lang="en-US" sz="3600" dirty="0" smtClean="0"/>
              <a:t>Greater </a:t>
            </a:r>
            <a:r>
              <a:rPr lang="en-US" sz="3600" dirty="0"/>
              <a:t>insight into clinical/patient care activity on local and regional level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(Kearns et al - Physician </a:t>
            </a:r>
            <a:r>
              <a:rPr lang="en-US" dirty="0"/>
              <a:t>Executive Journal, Jan/Feb 2009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 as Hospital Leaders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54799"/>
              </p:ext>
            </p:extLst>
          </p:nvPr>
        </p:nvGraphicFramePr>
        <p:xfrm>
          <a:off x="152400" y="1447800"/>
          <a:ext cx="8763000" cy="4271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595"/>
                <a:gridCol w="4516315"/>
                <a:gridCol w="539262"/>
                <a:gridCol w="2089638"/>
                <a:gridCol w="957190"/>
              </a:tblGrid>
              <a:tr h="273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Rank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Organization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Name of CEO/Presdient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Physician?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294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Johns Hopkins Hospital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Paul B. Rothman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294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Massachusetts General Hospital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Peter Slavin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294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Mayo Clinic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John H. Noseworthy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294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Cleveland Clinic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Delos M. Cosgrove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294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UCLA Medical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David T. Feinberg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2943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Northwestern Memorial Hospital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Dean M. Harrison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New York-Presbyterian University Hospital of Columbia and Cornell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Steven J. Corwin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UCSF Medical 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Mark R. Laret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Brigham and Women's Hospital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Elizabeth G. Nabel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UPMC-University of Pittsburgh Medical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Jeffrey A. Romoff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Hospital of the University of Pennsylvania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Ralph W. Muller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Duke University Medical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Victor J. Dzau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Cedars-Sinai Medical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Thomas M. Priselac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NYU Langone Medical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Robert I. Grossman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Barnes-Jewish Hospital/Washington University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Richard Liekweg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IU Health Academic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Dan Evans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Thomas Jefferson University Hospital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Stephen K. Klasko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  <a:tr h="218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University Hospitals Case Medical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Thomas F. Zenty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7" marR="7597" marT="7597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443246"/>
            <a:ext cx="433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U.S. News Best Hospitals 2013-14: the Honor </a:t>
            </a:r>
            <a:r>
              <a:rPr lang="en-US" sz="1600" b="1" i="1" dirty="0" smtClean="0"/>
              <a:t>Roll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40507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Physicians as Hospital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Among the nearly 6,500 hospitals in the United States, only 235 are run by physicians </a:t>
            </a:r>
          </a:p>
          <a:p>
            <a:pPr marL="0" indent="0" algn="r">
              <a:buNone/>
            </a:pPr>
            <a:r>
              <a:rPr lang="en-US" sz="1900" dirty="0" smtClean="0"/>
              <a:t>(2009 - Academic Medicine)</a:t>
            </a:r>
          </a:p>
          <a:p>
            <a:endParaRPr lang="en-US" dirty="0" smtClean="0"/>
          </a:p>
          <a:p>
            <a:r>
              <a:rPr lang="en-US" u="sng" dirty="0" smtClean="0"/>
              <a:t>Overall hospital quality scores 25% higher </a:t>
            </a:r>
            <a:r>
              <a:rPr lang="en-US" dirty="0" smtClean="0"/>
              <a:t>when doctors ran the hospital, compared with other hospitals. </a:t>
            </a:r>
          </a:p>
          <a:p>
            <a:r>
              <a:rPr lang="en-US" dirty="0" smtClean="0"/>
              <a:t>For cancer care, doctor-run hospitals posted scores 33% higher scores </a:t>
            </a:r>
          </a:p>
          <a:p>
            <a:pPr marL="0" indent="0" algn="r">
              <a:buNone/>
            </a:pPr>
            <a:r>
              <a:rPr lang="en-US" sz="1900" dirty="0" smtClean="0"/>
              <a:t>Physician-Leaders and Hospital Performance: Is There an Association? </a:t>
            </a:r>
          </a:p>
          <a:p>
            <a:pPr marL="0" indent="0" algn="r">
              <a:buNone/>
            </a:pPr>
            <a:r>
              <a:rPr lang="en-US" sz="1900" dirty="0" smtClean="0"/>
              <a:t>(Goodall July 2011 - Social Science and Medicine)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17" y="152400"/>
            <a:ext cx="581448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400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Goodall - Social Science and Medicine July 2011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0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Kaiser Health </a:t>
            </a:r>
            <a:r>
              <a:rPr lang="en-US" dirty="0" smtClean="0"/>
              <a:t>News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Physician-owned </a:t>
            </a:r>
            <a:r>
              <a:rPr lang="en-US" dirty="0"/>
              <a:t>hospitals continue to emerge as among the biggest winners under two programs in the </a:t>
            </a:r>
            <a:r>
              <a:rPr lang="en-US" dirty="0" smtClean="0"/>
              <a:t>federal health law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rewards </a:t>
            </a:r>
            <a:r>
              <a:rPr lang="en-US" dirty="0"/>
              <a:t>or penalizes hospitals based </a:t>
            </a:r>
            <a:r>
              <a:rPr lang="en-US" dirty="0" smtClean="0"/>
              <a:t>on scores for quality </a:t>
            </a:r>
            <a:r>
              <a:rPr lang="en-US" dirty="0"/>
              <a:t>measures. </a:t>
            </a:r>
            <a:endParaRPr lang="en-US" dirty="0" smtClean="0"/>
          </a:p>
          <a:p>
            <a:pPr lvl="1"/>
            <a:r>
              <a:rPr lang="en-US" dirty="0" smtClean="0"/>
              <a:t>penalizes </a:t>
            </a:r>
            <a:r>
              <a:rPr lang="en-US" dirty="0"/>
              <a:t>hospitals where too many </a:t>
            </a:r>
            <a:r>
              <a:rPr lang="en-US" dirty="0" smtClean="0"/>
              <a:t>readmissions </a:t>
            </a:r>
            <a:r>
              <a:rPr lang="en-US" dirty="0"/>
              <a:t>after </a:t>
            </a:r>
            <a:r>
              <a:rPr lang="en-US" dirty="0" smtClean="0"/>
              <a:t>discharge.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than 260 hospitals owned by </a:t>
            </a:r>
            <a:r>
              <a:rPr lang="en-US" dirty="0" smtClean="0"/>
              <a:t>physicians; scattered in 33 </a:t>
            </a:r>
            <a:r>
              <a:rPr lang="en-US" dirty="0"/>
              <a:t>states </a:t>
            </a:r>
            <a:r>
              <a:rPr lang="en-US" dirty="0" smtClean="0"/>
              <a:t>(prevalent </a:t>
            </a:r>
            <a:r>
              <a:rPr lang="en-US" dirty="0"/>
              <a:t>in Texas, Louisiana, Oklahoma, California and Kansas) </a:t>
            </a:r>
            <a:r>
              <a:rPr lang="en-US" dirty="0" smtClean="0"/>
              <a:t>					</a:t>
            </a:r>
            <a:r>
              <a:rPr lang="en-US" dirty="0" smtClean="0"/>
              <a:t>			</a:t>
            </a:r>
            <a:r>
              <a:rPr lang="en-US" dirty="0" smtClean="0"/>
              <a:t>	</a:t>
            </a:r>
            <a:r>
              <a:rPr lang="en-US" sz="1600" dirty="0" smtClean="0"/>
              <a:t>Physician </a:t>
            </a:r>
            <a:r>
              <a:rPr lang="en-US" sz="1600" dirty="0"/>
              <a:t>Hospitals of </a:t>
            </a:r>
            <a:r>
              <a:rPr lang="en-US" sz="1600" dirty="0" smtClean="0"/>
              <a:t>America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Kaiser Health News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Of 161 physician-owned hospitals </a:t>
            </a:r>
            <a:r>
              <a:rPr lang="en-US" dirty="0" smtClean="0"/>
              <a:t>participating </a:t>
            </a:r>
            <a:r>
              <a:rPr lang="en-US" dirty="0"/>
              <a:t>in the </a:t>
            </a:r>
            <a:r>
              <a:rPr lang="en-US" dirty="0" smtClean="0"/>
              <a:t>Medicare </a:t>
            </a:r>
            <a:r>
              <a:rPr lang="en-US" dirty="0"/>
              <a:t>quality programs, </a:t>
            </a:r>
            <a:r>
              <a:rPr lang="en-US" dirty="0" smtClean="0"/>
              <a:t>122 (75%) are </a:t>
            </a:r>
            <a:r>
              <a:rPr lang="en-US" u="sng" dirty="0" smtClean="0"/>
              <a:t>bonused.</a:t>
            </a:r>
          </a:p>
          <a:p>
            <a:endParaRPr lang="en-US" dirty="0" smtClean="0"/>
          </a:p>
          <a:p>
            <a:r>
              <a:rPr lang="en-US" dirty="0" smtClean="0"/>
              <a:t>In contrast, other </a:t>
            </a:r>
            <a:r>
              <a:rPr lang="en-US" dirty="0"/>
              <a:t>hospitals </a:t>
            </a:r>
            <a:r>
              <a:rPr lang="en-US" dirty="0" smtClean="0"/>
              <a:t>have 74 percent </a:t>
            </a:r>
            <a:r>
              <a:rPr lang="en-US" u="sng" dirty="0"/>
              <a:t>penalized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Medicare </a:t>
            </a:r>
            <a:r>
              <a:rPr lang="en-US" dirty="0"/>
              <a:t>is paying the average physician-owned hospital bonuses of 0.21 percent </a:t>
            </a:r>
            <a:r>
              <a:rPr lang="en-US" u="sng" dirty="0"/>
              <a:t>more</a:t>
            </a:r>
            <a:r>
              <a:rPr lang="en-US" dirty="0"/>
              <a:t> for each patient during the fiscal year that runs through </a:t>
            </a:r>
            <a:r>
              <a:rPr lang="en-US" dirty="0" smtClean="0"/>
              <a:t>September</a:t>
            </a:r>
          </a:p>
          <a:p>
            <a:endParaRPr lang="en-US" dirty="0" smtClean="0"/>
          </a:p>
          <a:p>
            <a:r>
              <a:rPr lang="en-US" dirty="0" smtClean="0"/>
              <a:t>Meanwhile</a:t>
            </a:r>
            <a:r>
              <a:rPr lang="en-US" dirty="0"/>
              <a:t>, </a:t>
            </a:r>
            <a:r>
              <a:rPr lang="en-US" dirty="0" smtClean="0"/>
              <a:t>average </a:t>
            </a:r>
            <a:r>
              <a:rPr lang="en-US" dirty="0"/>
              <a:t>hospital not run by doctors is </a:t>
            </a:r>
            <a:r>
              <a:rPr lang="en-US" u="sng" dirty="0"/>
              <a:t>losing</a:t>
            </a:r>
            <a:r>
              <a:rPr lang="en-US" dirty="0"/>
              <a:t> 0.30 percent per Medicare patient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6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ACOs – The 1</a:t>
            </a:r>
            <a:r>
              <a:rPr lang="en-US" baseline="30000" dirty="0" smtClean="0"/>
              <a:t>st</a:t>
            </a:r>
            <a:r>
              <a:rPr lang="en-US" dirty="0" smtClean="0"/>
              <a:t> Few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367 </a:t>
            </a:r>
            <a:r>
              <a:rPr lang="en-US" dirty="0"/>
              <a:t>groups of </a:t>
            </a:r>
            <a:r>
              <a:rPr lang="en-US" dirty="0" smtClean="0"/>
              <a:t>providers formed ACOs </a:t>
            </a:r>
          </a:p>
          <a:p>
            <a:r>
              <a:rPr lang="en-US" dirty="0" smtClean="0"/>
              <a:t>5.3 </a:t>
            </a:r>
            <a:r>
              <a:rPr lang="en-US" dirty="0"/>
              <a:t>million Medicare </a:t>
            </a:r>
            <a:r>
              <a:rPr lang="en-US" dirty="0" smtClean="0"/>
              <a:t>patients serviced (1 in 8)</a:t>
            </a:r>
          </a:p>
          <a:p>
            <a:r>
              <a:rPr lang="en-US" dirty="0" smtClean="0"/>
              <a:t>115,000 US doctors involved in </a:t>
            </a:r>
            <a:r>
              <a:rPr lang="en-US" dirty="0"/>
              <a:t>some </a:t>
            </a:r>
            <a:r>
              <a:rPr lang="en-US" dirty="0" smtClean="0"/>
              <a:t>way </a:t>
            </a:r>
          </a:p>
          <a:p>
            <a:pPr lvl="8"/>
            <a:r>
              <a:rPr lang="en-US" dirty="0" smtClean="0"/>
              <a:t>(Leavitt Partners)</a:t>
            </a:r>
          </a:p>
          <a:p>
            <a:endParaRPr lang="en-US" dirty="0" smtClean="0"/>
          </a:p>
          <a:p>
            <a:r>
              <a:rPr lang="en-US" dirty="0" smtClean="0"/>
              <a:t>ACO was program designed </a:t>
            </a:r>
            <a:r>
              <a:rPr lang="en-US" dirty="0"/>
              <a:t>to align </a:t>
            </a:r>
            <a:r>
              <a:rPr lang="en-US" dirty="0" smtClean="0"/>
              <a:t>incentives </a:t>
            </a:r>
            <a:r>
              <a:rPr lang="en-US" dirty="0"/>
              <a:t>of hospitals and physicians around </a:t>
            </a:r>
            <a:r>
              <a:rPr lang="en-US" dirty="0" smtClean="0"/>
              <a:t>healthier people </a:t>
            </a:r>
          </a:p>
          <a:p>
            <a:r>
              <a:rPr lang="en-US" dirty="0" smtClean="0"/>
              <a:t>&gt;50% are led </a:t>
            </a:r>
            <a:r>
              <a:rPr lang="en-US" dirty="0"/>
              <a:t>by </a:t>
            </a:r>
            <a:r>
              <a:rPr lang="en-US" dirty="0" smtClean="0"/>
              <a:t>physician practices </a:t>
            </a:r>
            <a:r>
              <a:rPr lang="en-US" dirty="0"/>
              <a:t>and leave out </a:t>
            </a:r>
            <a:r>
              <a:rPr lang="en-US" dirty="0" smtClean="0"/>
              <a:t>hospitals!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9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6612" y="685800"/>
            <a:ext cx="7621588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“ The acute care hospital is the most complex organization to lead and manage.” </a:t>
            </a:r>
          </a:p>
          <a:p>
            <a:pPr marL="1828800" lvl="4" indent="0" algn="r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/>
              <a:t>Peter </a:t>
            </a:r>
            <a:r>
              <a:rPr lang="en-US" dirty="0" err="1" smtClean="0"/>
              <a:t>Drucker</a:t>
            </a:r>
            <a:endParaRPr lang="en-US" dirty="0" smtClean="0"/>
          </a:p>
          <a:p>
            <a:pPr marL="914400" lvl="2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3200" i="1" u="sng" dirty="0" smtClean="0"/>
              <a:t>But Health Care Is Not Just Hospitals: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Unique </a:t>
            </a:r>
            <a:r>
              <a:rPr lang="en-US" sz="2800" dirty="0"/>
              <a:t>Problems &amp; Patient Variability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Highly </a:t>
            </a:r>
            <a:r>
              <a:rPr lang="en-US" sz="2800" dirty="0"/>
              <a:t>Complex </a:t>
            </a:r>
            <a:r>
              <a:rPr lang="en-US" sz="2800" dirty="0" smtClean="0"/>
              <a:t>Structures &amp; Processes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Multiple Metrics &amp; Outcomes Measures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Immature &amp; Incomplete Evidence Base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Loosely </a:t>
            </a:r>
            <a:r>
              <a:rPr lang="en-US" sz="2800" dirty="0"/>
              <a:t>Knit Team </a:t>
            </a:r>
            <a:r>
              <a:rPr lang="en-US" sz="2800" dirty="0" smtClean="0"/>
              <a:t>Systems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Variable Layers of Responsibility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Unpredictable </a:t>
            </a:r>
            <a:r>
              <a:rPr lang="en-US" sz="2800" dirty="0"/>
              <a:t>Workloads &amp; Case Mix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Work Hours, Fatigue &amp; Variable Employee Support </a:t>
            </a:r>
            <a:r>
              <a:rPr lang="en-US" sz="2800" dirty="0" smtClean="0"/>
              <a:t>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62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MSSP – Year 1 </a:t>
            </a:r>
            <a:r>
              <a:rPr lang="en-US" sz="2800" dirty="0" smtClean="0"/>
              <a:t>(CMS: 1/30/14)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 </a:t>
            </a:r>
            <a:r>
              <a:rPr lang="en-US" dirty="0" smtClean="0"/>
              <a:t>114 </a:t>
            </a:r>
            <a:r>
              <a:rPr lang="en-US" dirty="0"/>
              <a:t>ACOs in the program, 54 </a:t>
            </a:r>
            <a:r>
              <a:rPr lang="en-US" dirty="0" smtClean="0"/>
              <a:t>ACOs </a:t>
            </a:r>
            <a:r>
              <a:rPr lang="en-US" dirty="0"/>
              <a:t>saved money and 29 </a:t>
            </a:r>
            <a:r>
              <a:rPr lang="en-US" dirty="0" smtClean="0"/>
              <a:t>received bonuses</a:t>
            </a:r>
            <a:r>
              <a:rPr lang="en-US" dirty="0" smtClean="0"/>
              <a:t> (saved </a:t>
            </a:r>
            <a:r>
              <a:rPr lang="en-US" dirty="0"/>
              <a:t>$380 million </a:t>
            </a:r>
            <a:r>
              <a:rPr lang="en-US" dirty="0" smtClean="0"/>
              <a:t>overall).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21 </a:t>
            </a:r>
            <a:r>
              <a:rPr lang="en-US" dirty="0"/>
              <a:t>of 29 successful ACOs (bonuses) were physician-led. </a:t>
            </a:r>
          </a:p>
          <a:p>
            <a:endParaRPr lang="en-US" dirty="0"/>
          </a:p>
          <a:p>
            <a:r>
              <a:rPr lang="en-US" dirty="0"/>
              <a:t>29% of physician-led ACOs achieved savings greater than their MSR, versus 20% of the remaining participants (mainly hospital-sponsored</a:t>
            </a:r>
            <a:r>
              <a:rPr lang="en-US" dirty="0" smtClean="0"/>
              <a:t>)… i.e. 1/3 better performance </a:t>
            </a:r>
            <a:endParaRPr lang="en-US" dirty="0"/>
          </a:p>
          <a:p>
            <a:endParaRPr lang="en-US" dirty="0"/>
          </a:p>
          <a:p>
            <a:r>
              <a:rPr lang="en-US" dirty="0"/>
              <a:t>Physician-led ACOs more nimble in execution than hospitals. – e.g., improvements in care coordination, chronic disease management, and prevention…      good primary care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939"/>
            <a:ext cx="9125902" cy="60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6019800"/>
            <a:ext cx="1582103" cy="304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V = Q/C + A + 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54864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Academic Medical Centers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Aligned Integrated Systems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Multi-Hospital Systems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Rural Hospitals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Stand-Alone Hospitals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7200"/>
            <a:ext cx="892594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506972" cy="59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Major Options for MD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 Independent Medical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Private Insurance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Hospital or Health Care System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For Success With #3: 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Fair Trade</a:t>
            </a:r>
          </a:p>
          <a:p>
            <a:pPr lvl="1"/>
            <a:r>
              <a:rPr lang="en-US" dirty="0" smtClean="0"/>
              <a:t>Competitive Compensation</a:t>
            </a:r>
          </a:p>
          <a:p>
            <a:pPr lvl="1"/>
            <a:r>
              <a:rPr lang="en-US" dirty="0" err="1" smtClean="0"/>
              <a:t>Professinal</a:t>
            </a:r>
            <a:r>
              <a:rPr lang="en-US" dirty="0" smtClean="0"/>
              <a:t> Collegiality</a:t>
            </a:r>
          </a:p>
          <a:p>
            <a:pPr lvl="1"/>
            <a:r>
              <a:rPr lang="en-US" dirty="0" smtClean="0"/>
              <a:t>Branding and Marketing</a:t>
            </a:r>
          </a:p>
          <a:p>
            <a:pPr lvl="1"/>
            <a:r>
              <a:rPr lang="en-US" dirty="0" smtClean="0"/>
              <a:t>Physician Leadership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6412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(P. Keckley)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4746"/>
            <a:ext cx="7620000" cy="62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13360"/>
            <a:ext cx="6230163" cy="57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"/>
            <a:ext cx="2409428" cy="57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762000" y="3352800"/>
            <a:ext cx="304800" cy="1833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>
            <a:off x="762000" y="3657600"/>
            <a:ext cx="304800" cy="1833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762000" y="3962400"/>
            <a:ext cx="304800" cy="1833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762000" y="4845844"/>
            <a:ext cx="304800" cy="1833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93250" cy="412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1054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Paradox of Fee-4-Service with VBP &amp; Bundled Payment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Median loss $176,463 for employing MD in 2012 (MGMA 2013)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28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Physician Employment?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Compared </a:t>
            </a:r>
            <a:r>
              <a:rPr lang="en-US" dirty="0"/>
              <a:t>with rates in physicians' offices, Medicare payment rates for </a:t>
            </a:r>
            <a:r>
              <a:rPr lang="en-US" dirty="0" smtClean="0"/>
              <a:t>office </a:t>
            </a:r>
            <a:r>
              <a:rPr lang="en-US" dirty="0"/>
              <a:t>visits </a:t>
            </a:r>
            <a:r>
              <a:rPr lang="en-US" dirty="0" smtClean="0"/>
              <a:t>in hospitals are </a:t>
            </a:r>
            <a:r>
              <a:rPr lang="en-US" dirty="0"/>
              <a:t>80% higher </a:t>
            </a:r>
            <a:r>
              <a:rPr lang="en-US" dirty="0" smtClean="0"/>
              <a:t>and, for example, </a:t>
            </a:r>
            <a:r>
              <a:rPr lang="en-US" dirty="0"/>
              <a:t>echocardiograms are over 70% higher when billed as outpatient services 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after adjusting for differences in </a:t>
            </a:r>
            <a:r>
              <a:rPr lang="en-US" dirty="0" smtClean="0"/>
              <a:t>packaging 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ranslated </a:t>
            </a:r>
            <a:r>
              <a:rPr lang="en-US" dirty="0"/>
              <a:t>into $1.5 billion in </a:t>
            </a:r>
            <a:r>
              <a:rPr lang="en-US" dirty="0" smtClean="0"/>
              <a:t>2011 for Medicare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000" dirty="0" smtClean="0"/>
              <a:t>(2013 </a:t>
            </a:r>
            <a:r>
              <a:rPr lang="en-US" sz="2000" dirty="0" err="1" smtClean="0"/>
              <a:t>MedPAC</a:t>
            </a:r>
            <a:r>
              <a:rPr lang="en-US" sz="2000" dirty="0" smtClean="0"/>
              <a:t> Report to Congress on Medicare Payment Policy)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876300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2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Results on Integration?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ACPE </a:t>
            </a:r>
            <a:r>
              <a:rPr lang="en-US" sz="3400" dirty="0" smtClean="0"/>
              <a:t>recently surveyed its physician leader membership </a:t>
            </a:r>
            <a:r>
              <a:rPr lang="en-US" sz="3400" dirty="0"/>
              <a:t>about what happens to health care costs when a group or practice is bought by a hospital or health system. </a:t>
            </a:r>
            <a:r>
              <a:rPr lang="en-US" sz="3400" dirty="0" smtClean="0"/>
              <a:t>Nearly 500 responded: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r>
              <a:rPr lang="en-US" sz="3400" dirty="0"/>
              <a:t>Costs go up         </a:t>
            </a:r>
            <a:r>
              <a:rPr lang="en-US" sz="3400" dirty="0" smtClean="0"/>
              <a:t>		32</a:t>
            </a:r>
            <a:r>
              <a:rPr lang="en-US" sz="3400" dirty="0"/>
              <a:t>%</a:t>
            </a:r>
          </a:p>
          <a:p>
            <a:r>
              <a:rPr lang="en-US" sz="3400" dirty="0"/>
              <a:t>Stay mostly the same   </a:t>
            </a:r>
            <a:r>
              <a:rPr lang="en-US" sz="3400" dirty="0" smtClean="0"/>
              <a:t>	15.9</a:t>
            </a:r>
            <a:r>
              <a:rPr lang="en-US" sz="3400" dirty="0"/>
              <a:t>%</a:t>
            </a:r>
          </a:p>
          <a:p>
            <a:r>
              <a:rPr lang="en-US" sz="3400" dirty="0"/>
              <a:t>Costs go down                  </a:t>
            </a:r>
            <a:r>
              <a:rPr lang="en-US" sz="3400" dirty="0" smtClean="0"/>
              <a:t>	4.9</a:t>
            </a:r>
            <a:r>
              <a:rPr lang="en-US" sz="3400" dirty="0"/>
              <a:t>%</a:t>
            </a:r>
          </a:p>
          <a:p>
            <a:r>
              <a:rPr lang="en-US" sz="3400" dirty="0"/>
              <a:t>Not sure                              </a:t>
            </a:r>
            <a:r>
              <a:rPr lang="en-US" sz="3400" dirty="0" smtClean="0"/>
              <a:t>	12.5</a:t>
            </a:r>
            <a:r>
              <a:rPr lang="en-US" sz="3400" dirty="0"/>
              <a:t>%</a:t>
            </a:r>
          </a:p>
          <a:p>
            <a:r>
              <a:rPr lang="en-US" sz="3400" dirty="0"/>
              <a:t>Not applicable </a:t>
            </a:r>
            <a:r>
              <a:rPr lang="en-US" sz="3400" dirty="0" smtClean="0"/>
              <a:t>		34.7</a:t>
            </a:r>
            <a:r>
              <a:rPr lang="en-US" sz="3400" dirty="0"/>
              <a:t>%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ACPE </a:t>
            </a:r>
            <a:r>
              <a:rPr lang="en-US" dirty="0">
                <a:hlinkClick r:id="rId2"/>
              </a:rPr>
              <a:t>press release </a:t>
            </a:r>
            <a:r>
              <a:rPr lang="en-US" dirty="0" smtClean="0"/>
              <a:t>generated &gt; 410 </a:t>
            </a:r>
            <a:r>
              <a:rPr lang="en-US" dirty="0"/>
              <a:t>hits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CNBC article… </a:t>
            </a:r>
            <a:r>
              <a:rPr lang="en-US" dirty="0"/>
              <a:t>Dan </a:t>
            </a:r>
            <a:r>
              <a:rPr lang="en-US" dirty="0" err="1" smtClean="0"/>
              <a:t>Mangan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www.cnbc.com/id/100911258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2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Mayo Survey – 2,556 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While </a:t>
            </a:r>
            <a:r>
              <a:rPr lang="en-US" dirty="0"/>
              <a:t>76% report general awareness of </a:t>
            </a:r>
            <a:r>
              <a:rPr lang="en-US" dirty="0" smtClean="0"/>
              <a:t>costs; 60% believe others have major responsibility to reduce costs </a:t>
            </a:r>
          </a:p>
          <a:p>
            <a:r>
              <a:rPr lang="en-US" dirty="0" smtClean="0"/>
              <a:t>Only 36% believe MDs have a major responsibility</a:t>
            </a:r>
          </a:p>
          <a:p>
            <a:endParaRPr lang="en-US" dirty="0" smtClean="0"/>
          </a:p>
          <a:p>
            <a:r>
              <a:rPr lang="en-US" dirty="0" smtClean="0"/>
              <a:t>76% believe clinical guidelines should be followed – esp. for situations with marginal benefits (78%)</a:t>
            </a:r>
          </a:p>
          <a:p>
            <a:r>
              <a:rPr lang="en-US" dirty="0" smtClean="0"/>
              <a:t>89% believe MDs need increased role with decreasing use of unnecessary tests; but 85% disagree with rationing or denial of care if services should go to others</a:t>
            </a:r>
          </a:p>
          <a:p>
            <a:endParaRPr lang="en-US" dirty="0" smtClean="0"/>
          </a:p>
          <a:p>
            <a:r>
              <a:rPr lang="en-US" dirty="0" smtClean="0"/>
              <a:t>78%  believe MDs should be solely devoted to individual patient best interests regardless of costs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7912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Tilburt</a:t>
            </a:r>
            <a:r>
              <a:rPr lang="en-US" dirty="0" smtClean="0"/>
              <a:t>, et al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jama.jamanetwork.com/article.aspx?articleid=1719740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3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Issues/Approaches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Capital Requirements</a:t>
            </a:r>
          </a:p>
          <a:p>
            <a:r>
              <a:rPr lang="en-US" dirty="0" smtClean="0"/>
              <a:t>Impact on Financial Performance (aggregate/within practice/across enterprise)</a:t>
            </a:r>
          </a:p>
          <a:p>
            <a:r>
              <a:rPr lang="en-US" dirty="0" smtClean="0"/>
              <a:t>Implementation Risk</a:t>
            </a:r>
          </a:p>
          <a:p>
            <a:r>
              <a:rPr lang="en-US" dirty="0" smtClean="0"/>
              <a:t>Impact on Current Operations</a:t>
            </a:r>
          </a:p>
          <a:p>
            <a:r>
              <a:rPr lang="en-US" dirty="0" smtClean="0"/>
              <a:t>Impact on Clinical Delivery</a:t>
            </a:r>
          </a:p>
          <a:p>
            <a:r>
              <a:rPr lang="en-US" dirty="0" smtClean="0"/>
              <a:t>Staffing Requirements</a:t>
            </a:r>
          </a:p>
          <a:p>
            <a:r>
              <a:rPr lang="en-US" dirty="0" smtClean="0"/>
              <a:t>Contracting Obligations</a:t>
            </a:r>
          </a:p>
          <a:p>
            <a:r>
              <a:rPr lang="en-US" dirty="0" smtClean="0"/>
              <a:t>Ability to Cover Geographic Needs</a:t>
            </a:r>
          </a:p>
          <a:p>
            <a:r>
              <a:rPr lang="en-US" dirty="0" smtClean="0"/>
              <a:t>Ease of Replication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0675"/>
            <a:ext cx="8288505" cy="45053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Medscape: Employed Doctors Report</a:t>
            </a:r>
            <a:br>
              <a:rPr lang="en-US" b="1" dirty="0" smtClean="0"/>
            </a:br>
            <a:r>
              <a:rPr lang="en-US" sz="2700" b="1" dirty="0" smtClean="0"/>
              <a:t>(~4600 MDs – 2014)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541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Medscape: Employed Doctors Report</a:t>
            </a:r>
            <a:br>
              <a:rPr lang="en-US" b="1" dirty="0" smtClean="0"/>
            </a:br>
            <a:r>
              <a:rPr lang="en-US" sz="2700" b="1" dirty="0" smtClean="0"/>
              <a:t>(~4600 MDs – 2014)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775"/>
            <a:ext cx="8159848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62112"/>
            <a:ext cx="7878347" cy="42814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Medscape: Employed Doctors Report</a:t>
            </a:r>
            <a:br>
              <a:rPr lang="en-US" b="1" dirty="0" smtClean="0"/>
            </a:br>
            <a:r>
              <a:rPr lang="en-US" sz="2700" b="1" dirty="0" smtClean="0"/>
              <a:t>(~4600 MDs – 2014)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621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809875"/>
            <a:ext cx="26479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67025"/>
            <a:ext cx="26003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530121"/>
            <a:ext cx="29146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410075"/>
            <a:ext cx="29337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92"/>
            <a:ext cx="6934200" cy="23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5210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8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RAND/AMA Study – 10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of </a:t>
            </a:r>
            <a:r>
              <a:rPr lang="en-US" dirty="0" smtClean="0"/>
              <a:t>Care</a:t>
            </a:r>
          </a:p>
          <a:p>
            <a:r>
              <a:rPr lang="en-US" dirty="0"/>
              <a:t>Electronic </a:t>
            </a:r>
            <a:r>
              <a:rPr lang="en-US" dirty="0" smtClean="0"/>
              <a:t>Health Records (EHR)</a:t>
            </a:r>
          </a:p>
          <a:p>
            <a:r>
              <a:rPr lang="en-US" dirty="0"/>
              <a:t>Autonomy </a:t>
            </a:r>
            <a:r>
              <a:rPr lang="en-US" dirty="0" smtClean="0"/>
              <a:t>&amp; Work Control</a:t>
            </a:r>
          </a:p>
          <a:p>
            <a:r>
              <a:rPr lang="en-US" dirty="0" smtClean="0"/>
              <a:t>Practice Leadership</a:t>
            </a:r>
          </a:p>
          <a:p>
            <a:r>
              <a:rPr lang="en-US" dirty="0"/>
              <a:t>Collegiality, </a:t>
            </a:r>
            <a:r>
              <a:rPr lang="en-US" dirty="0" smtClean="0"/>
              <a:t>Fairness</a:t>
            </a:r>
            <a:r>
              <a:rPr lang="en-US" dirty="0"/>
              <a:t>, </a:t>
            </a:r>
            <a:r>
              <a:rPr lang="en-US" dirty="0" smtClean="0"/>
              <a:t>&amp; Respect</a:t>
            </a:r>
          </a:p>
          <a:p>
            <a:r>
              <a:rPr lang="en-US" dirty="0" smtClean="0"/>
              <a:t>Work Quantity &amp; Pace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Content</a:t>
            </a:r>
            <a:r>
              <a:rPr lang="en-US" dirty="0"/>
              <a:t>, </a:t>
            </a:r>
            <a:r>
              <a:rPr lang="en-US" dirty="0" smtClean="0"/>
              <a:t>Allied Health Professionals</a:t>
            </a:r>
            <a:r>
              <a:rPr lang="en-US" dirty="0"/>
              <a:t>, </a:t>
            </a:r>
            <a:r>
              <a:rPr lang="en-US" dirty="0" smtClean="0"/>
              <a:t>&amp; Support Staff</a:t>
            </a:r>
          </a:p>
          <a:p>
            <a:r>
              <a:rPr lang="en-US" dirty="0" smtClean="0"/>
              <a:t>Payment</a:t>
            </a:r>
            <a:r>
              <a:rPr lang="en-US" dirty="0"/>
              <a:t>, </a:t>
            </a:r>
            <a:r>
              <a:rPr lang="en-US" dirty="0" smtClean="0"/>
              <a:t>Income</a:t>
            </a:r>
            <a:r>
              <a:rPr lang="en-US" dirty="0"/>
              <a:t>, </a:t>
            </a:r>
            <a:r>
              <a:rPr lang="en-US" dirty="0" smtClean="0"/>
              <a:t>&amp; Practice Finances</a:t>
            </a:r>
          </a:p>
          <a:p>
            <a:r>
              <a:rPr lang="en-US" dirty="0" smtClean="0"/>
              <a:t>Regulatory &amp; Professional Liability Concerns</a:t>
            </a:r>
          </a:p>
          <a:p>
            <a:r>
              <a:rPr lang="en-US" dirty="0" smtClean="0"/>
              <a:t>Health Reform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8318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prstClr val="black"/>
                </a:solidFill>
                <a:hlinkClick r:id="rId2"/>
              </a:rPr>
              <a:t>www.rand.org/content/dam/rand/pubs/research_reports/RR400/RR439/RAND_RR439.pdf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RAND/AMA Study -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Physician practices need </a:t>
            </a:r>
            <a:r>
              <a:rPr lang="en-US" dirty="0" smtClean="0"/>
              <a:t>a knowledge base and resources </a:t>
            </a:r>
            <a:r>
              <a:rPr lang="en-US" dirty="0"/>
              <a:t>for internal </a:t>
            </a:r>
            <a:r>
              <a:rPr lang="en-US" dirty="0" smtClean="0"/>
              <a:t>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Paying attention </a:t>
            </a:r>
            <a:r>
              <a:rPr lang="en-US" dirty="0"/>
              <a:t>to professional satisfaction may improve patient care and health system </a:t>
            </a:r>
            <a:r>
              <a:rPr lang="en-US" dirty="0" smtClean="0"/>
              <a:t>sustainability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Predictability </a:t>
            </a:r>
            <a:r>
              <a:rPr lang="en-US" dirty="0"/>
              <a:t>and perceived fairness of physician incomes will affect professional </a:t>
            </a:r>
            <a:r>
              <a:rPr lang="en-US" dirty="0" smtClean="0"/>
              <a:t>satisfaction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EHR </a:t>
            </a:r>
            <a:r>
              <a:rPr lang="en-US" dirty="0"/>
              <a:t>usability should be </a:t>
            </a:r>
            <a:r>
              <a:rPr lang="en-US" dirty="0" smtClean="0"/>
              <a:t>an industrywide priority and precondition for EHR certification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Reducing </a:t>
            </a:r>
            <a:r>
              <a:rPr lang="en-US" dirty="0"/>
              <a:t>the cumulative burden of rules and regulations may improve </a:t>
            </a:r>
            <a:r>
              <a:rPr lang="en-US" dirty="0" smtClean="0"/>
              <a:t>professional satisfaction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867400"/>
            <a:ext cx="8318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www.rand.org/content/dam/rand/pubs/research_reports/RR400/RR439/RAND_RR439.pdf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ACPE Survey – MD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80% either </a:t>
            </a:r>
            <a:r>
              <a:rPr lang="en-US" dirty="0"/>
              <a:t>agreed or strongly agreed that the employed physicians within their health care organization were satisfied with the current integrated physician </a:t>
            </a:r>
            <a:r>
              <a:rPr lang="en-US" dirty="0" smtClean="0"/>
              <a:t>model</a:t>
            </a:r>
          </a:p>
          <a:p>
            <a:endParaRPr lang="en-US" dirty="0"/>
          </a:p>
          <a:p>
            <a:r>
              <a:rPr lang="en-US" dirty="0" smtClean="0"/>
              <a:t>85% </a:t>
            </a:r>
            <a:r>
              <a:rPr lang="en-US" dirty="0"/>
              <a:t>either agreed or strongly agreed that administrators were </a:t>
            </a:r>
            <a:r>
              <a:rPr lang="en-US" dirty="0" smtClean="0"/>
              <a:t>satisfied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53% </a:t>
            </a:r>
            <a:r>
              <a:rPr lang="en-US" dirty="0"/>
              <a:t>said employed physicians were fully integrated into their hospital or health system, while </a:t>
            </a:r>
            <a:r>
              <a:rPr lang="en-US" dirty="0" smtClean="0"/>
              <a:t>47% were not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Whether organizations </a:t>
            </a:r>
            <a:r>
              <a:rPr lang="en-US" dirty="0"/>
              <a:t>had </a:t>
            </a:r>
            <a:r>
              <a:rPr lang="en-US" dirty="0" smtClean="0"/>
              <a:t>incentive </a:t>
            </a:r>
            <a:r>
              <a:rPr lang="en-US" dirty="0"/>
              <a:t>plan to encourage and reward </a:t>
            </a:r>
            <a:r>
              <a:rPr lang="en-US" dirty="0" smtClean="0"/>
              <a:t>MDs for </a:t>
            </a:r>
            <a:r>
              <a:rPr lang="en-US" dirty="0"/>
              <a:t>being engaged in </a:t>
            </a:r>
            <a:r>
              <a:rPr lang="en-US" dirty="0" smtClean="0"/>
              <a:t>performance </a:t>
            </a:r>
            <a:r>
              <a:rPr lang="en-US" dirty="0"/>
              <a:t>initiatives, </a:t>
            </a:r>
            <a:r>
              <a:rPr lang="en-US" dirty="0" smtClean="0"/>
              <a:t>nearly </a:t>
            </a:r>
            <a:r>
              <a:rPr lang="en-US" dirty="0"/>
              <a:t>evenly split, </a:t>
            </a:r>
            <a:r>
              <a:rPr lang="en-US" dirty="0" smtClean="0"/>
              <a:t>51% “</a:t>
            </a:r>
            <a:r>
              <a:rPr lang="en-US" dirty="0"/>
              <a:t>yes” and </a:t>
            </a:r>
            <a:r>
              <a:rPr lang="en-US" dirty="0" smtClean="0"/>
              <a:t>49% </a:t>
            </a:r>
            <a:r>
              <a:rPr lang="en-US" dirty="0"/>
              <a:t>“no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24600"/>
            <a:ext cx="791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http://www.acpe.org/docs/default-source/survey/survey-shows-growing-approval-and-acceptance-of-integrated-employed-physicians.pdf?sfvrsn=4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Definition of “</a:t>
            </a:r>
            <a:r>
              <a:rPr lang="en-US" i="1" u="sng" dirty="0" smtClean="0"/>
              <a:t>Hospital</a:t>
            </a:r>
            <a:r>
              <a:rPr lang="en-US" i="1" dirty="0" smtClean="0"/>
              <a:t>”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Integration Opportunities</a:t>
            </a:r>
          </a:p>
          <a:p>
            <a:pPr lvl="1"/>
            <a:r>
              <a:rPr lang="en-US" dirty="0" smtClean="0"/>
              <a:t>M&amp;A Activity</a:t>
            </a:r>
          </a:p>
          <a:p>
            <a:pPr lvl="1"/>
            <a:r>
              <a:rPr lang="en-US" dirty="0" smtClean="0"/>
              <a:t>Physician Integration</a:t>
            </a:r>
          </a:p>
          <a:p>
            <a:pPr lvl="1"/>
            <a:r>
              <a:rPr lang="en-US" dirty="0" smtClean="0"/>
              <a:t>Community Coordination</a:t>
            </a:r>
          </a:p>
          <a:p>
            <a:endParaRPr lang="en-US" dirty="0" smtClean="0"/>
          </a:p>
          <a:p>
            <a:r>
              <a:rPr lang="en-US" dirty="0" smtClean="0"/>
              <a:t>More Risk Management</a:t>
            </a:r>
          </a:p>
          <a:p>
            <a:endParaRPr lang="en-US" dirty="0" smtClean="0"/>
          </a:p>
          <a:p>
            <a:r>
              <a:rPr lang="en-US" dirty="0" smtClean="0"/>
              <a:t>Increased Accountability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535" y="6367046"/>
            <a:ext cx="560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R. Umbdenstock-Healthcare Executive Mar/Apr 2014 (pp.78-79)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5" y="1828800"/>
            <a:ext cx="8521585" cy="2647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Diminishers and Multipliers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724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http://journals.lww.com/academicmedicine/Fulltext/2014/03000/A_New_Leadership_Curriculum___</a:t>
            </a:r>
            <a:r>
              <a:rPr lang="en-US" sz="1200" dirty="0" smtClean="0">
                <a:hlinkClick r:id="rId3"/>
              </a:rPr>
              <a:t>The_Multiplication.9.aspx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713" y="5168900"/>
            <a:ext cx="6973887" cy="10033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Peter B. Angood MD</a:t>
            </a:r>
            <a:b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peter.angood@acpe.org</a:t>
            </a:r>
            <a:endParaRPr lang="en-US" sz="2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4454624"/>
            <a:ext cx="7772400" cy="803176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Thank You For The Attention</a:t>
            </a:r>
            <a:endParaRPr lang="en-US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349276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Physician </a:t>
            </a:r>
            <a:r>
              <a:rPr lang="en-US" sz="4800" dirty="0" smtClean="0">
                <a:solidFill>
                  <a:prstClr val="black"/>
                </a:solidFill>
              </a:rPr>
              <a:t>Leadership Works </a:t>
            </a:r>
            <a:r>
              <a:rPr lang="en-US" sz="4800" dirty="0" smtClean="0">
                <a:solidFill>
                  <a:prstClr val="black"/>
                </a:solidFill>
              </a:rPr>
              <a:t>– </a:t>
            </a:r>
          </a:p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And, Is </a:t>
            </a:r>
            <a:r>
              <a:rPr lang="en-US" sz="4800" dirty="0" smtClean="0">
                <a:solidFill>
                  <a:prstClr val="black"/>
                </a:solidFill>
              </a:rPr>
              <a:t>Valuable!</a:t>
            </a:r>
            <a:endParaRPr lang="en-US" sz="4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7" y="152400"/>
            <a:ext cx="8226473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FSMB Updated Stats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200" dirty="0"/>
              <a:t>N</a:t>
            </a:r>
            <a:r>
              <a:rPr lang="en-US" sz="4200" dirty="0" smtClean="0"/>
              <a:t>early </a:t>
            </a:r>
            <a:r>
              <a:rPr lang="en-US" sz="4200" dirty="0"/>
              <a:t>900,000 licensed physicians in the US </a:t>
            </a:r>
            <a:r>
              <a:rPr lang="en-US" sz="4200" dirty="0" smtClean="0"/>
              <a:t>(</a:t>
            </a:r>
            <a:r>
              <a:rPr lang="en-US" sz="3800" dirty="0" smtClean="0"/>
              <a:t>280 </a:t>
            </a:r>
            <a:r>
              <a:rPr lang="en-US" sz="3800" dirty="0"/>
              <a:t>MDs/100,000 </a:t>
            </a:r>
            <a:r>
              <a:rPr lang="en-US" sz="3800" dirty="0" smtClean="0"/>
              <a:t>population)</a:t>
            </a:r>
          </a:p>
          <a:p>
            <a:pPr>
              <a:lnSpc>
                <a:spcPct val="120000"/>
              </a:lnSpc>
            </a:pPr>
            <a:r>
              <a:rPr lang="en-US" sz="4200" dirty="0" smtClean="0"/>
              <a:t>Avg. </a:t>
            </a:r>
            <a:r>
              <a:rPr lang="en-US" sz="4200" dirty="0"/>
              <a:t>age </a:t>
            </a:r>
            <a:r>
              <a:rPr lang="en-US" sz="4200" dirty="0" smtClean="0"/>
              <a:t>= 51yrs and ~76</a:t>
            </a:r>
            <a:r>
              <a:rPr lang="en-US" sz="4200" dirty="0"/>
              <a:t>% </a:t>
            </a:r>
            <a:r>
              <a:rPr lang="en-US" sz="4200" dirty="0" smtClean="0"/>
              <a:t>are certified </a:t>
            </a:r>
            <a:r>
              <a:rPr lang="en-US" sz="4200" dirty="0"/>
              <a:t>by an American Board </a:t>
            </a:r>
            <a:endParaRPr lang="en-US" sz="4200" dirty="0" smtClean="0"/>
          </a:p>
          <a:p>
            <a:pPr>
              <a:lnSpc>
                <a:spcPct val="120000"/>
              </a:lnSpc>
            </a:pPr>
            <a:r>
              <a:rPr lang="en-US" sz="4200" dirty="0" smtClean="0"/>
              <a:t>2/3 </a:t>
            </a:r>
            <a:r>
              <a:rPr lang="en-US" sz="4200" dirty="0"/>
              <a:t>of physicians are still </a:t>
            </a:r>
            <a:r>
              <a:rPr lang="en-US" sz="4200" dirty="0" smtClean="0"/>
              <a:t>male but…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F</a:t>
            </a:r>
            <a:r>
              <a:rPr lang="en-US" sz="4200" dirty="0" smtClean="0"/>
              <a:t>emale licensed physicians increased </a:t>
            </a:r>
            <a:r>
              <a:rPr lang="en-US" sz="4200" dirty="0"/>
              <a:t>in </a:t>
            </a:r>
            <a:r>
              <a:rPr lang="en-US" sz="4200" dirty="0" smtClean="0"/>
              <a:t>past </a:t>
            </a:r>
            <a:r>
              <a:rPr lang="en-US" sz="4200" dirty="0"/>
              <a:t>2 years by 8</a:t>
            </a:r>
            <a:r>
              <a:rPr lang="en-US" sz="4200" dirty="0" smtClean="0"/>
              <a:t>%</a:t>
            </a:r>
          </a:p>
          <a:p>
            <a:pPr lvl="1">
              <a:lnSpc>
                <a:spcPct val="120000"/>
              </a:lnSpc>
            </a:pPr>
            <a:r>
              <a:rPr lang="en-US" sz="3800" dirty="0" smtClean="0"/>
              <a:t>compared </a:t>
            </a:r>
            <a:r>
              <a:rPr lang="en-US" sz="3800" dirty="0"/>
              <a:t>with only 2% of male </a:t>
            </a:r>
            <a:r>
              <a:rPr lang="en-US" sz="3800" dirty="0" smtClean="0"/>
              <a:t>physicians </a:t>
            </a:r>
          </a:p>
          <a:p>
            <a:pPr>
              <a:lnSpc>
                <a:spcPct val="120000"/>
              </a:lnSpc>
            </a:pPr>
            <a:r>
              <a:rPr lang="en-US" sz="4200" dirty="0" smtClean="0"/>
              <a:t>And </a:t>
            </a:r>
            <a:r>
              <a:rPr lang="en-US" sz="4200" dirty="0"/>
              <a:t>34% of female physicians are </a:t>
            </a:r>
            <a:r>
              <a:rPr lang="en-US" sz="4200" dirty="0" smtClean="0"/>
              <a:t>&lt; 39 </a:t>
            </a:r>
            <a:r>
              <a:rPr lang="en-US" sz="4200" dirty="0"/>
              <a:t>years </a:t>
            </a:r>
            <a:endParaRPr lang="en-US" sz="4200" dirty="0" smtClean="0"/>
          </a:p>
          <a:p>
            <a:pPr lvl="1">
              <a:lnSpc>
                <a:spcPct val="120000"/>
              </a:lnSpc>
            </a:pPr>
            <a:r>
              <a:rPr lang="en-US" sz="3800" dirty="0" smtClean="0"/>
              <a:t>compared </a:t>
            </a:r>
            <a:r>
              <a:rPr lang="en-US" sz="3800" dirty="0"/>
              <a:t>with only 18% of male physicians. </a:t>
            </a:r>
            <a:endParaRPr lang="en-US" sz="3800" dirty="0" smtClean="0"/>
          </a:p>
          <a:p>
            <a:pPr>
              <a:lnSpc>
                <a:spcPct val="120000"/>
              </a:lnSpc>
            </a:pPr>
            <a:r>
              <a:rPr lang="en-US" sz="4200" dirty="0" smtClean="0"/>
              <a:t>Actively </a:t>
            </a:r>
            <a:r>
              <a:rPr lang="en-US" sz="4200" dirty="0"/>
              <a:t>licensed physician population grew </a:t>
            </a:r>
            <a:r>
              <a:rPr lang="en-US" sz="4200" dirty="0" smtClean="0"/>
              <a:t>faster in older </a:t>
            </a:r>
            <a:r>
              <a:rPr lang="en-US" sz="4200" dirty="0"/>
              <a:t>population compared with younger groups </a:t>
            </a:r>
            <a:endParaRPr lang="en-US" sz="4200" dirty="0" smtClean="0"/>
          </a:p>
          <a:p>
            <a:pPr lvl="1">
              <a:lnSpc>
                <a:spcPct val="120000"/>
              </a:lnSpc>
            </a:pPr>
            <a:r>
              <a:rPr lang="en-US" sz="3800" dirty="0" smtClean="0"/>
              <a:t>11</a:t>
            </a:r>
            <a:r>
              <a:rPr lang="en-US" sz="3800" dirty="0"/>
              <a:t>% increase </a:t>
            </a:r>
            <a:r>
              <a:rPr lang="en-US" sz="3800" dirty="0" smtClean="0"/>
              <a:t>those &gt; 60 </a:t>
            </a:r>
            <a:r>
              <a:rPr lang="en-US" sz="3800" dirty="0"/>
              <a:t>years </a:t>
            </a:r>
            <a:r>
              <a:rPr lang="en-US" sz="3800" dirty="0" smtClean="0"/>
              <a:t>vs</a:t>
            </a:r>
            <a:r>
              <a:rPr lang="en-US" sz="3800" dirty="0"/>
              <a:t>. 1% increase </a:t>
            </a:r>
            <a:r>
              <a:rPr lang="en-US" sz="3800" dirty="0" smtClean="0"/>
              <a:t>those &lt; 49 years </a:t>
            </a:r>
          </a:p>
          <a:p>
            <a:pPr>
              <a:lnSpc>
                <a:spcPct val="120000"/>
              </a:lnSpc>
            </a:pPr>
            <a:endParaRPr lang="en-US" sz="4200" dirty="0" smtClean="0"/>
          </a:p>
          <a:p>
            <a:pPr>
              <a:lnSpc>
                <a:spcPct val="120000"/>
              </a:lnSpc>
            </a:pPr>
            <a:r>
              <a:rPr lang="en-US" sz="4200" dirty="0" smtClean="0"/>
              <a:t>26</a:t>
            </a:r>
            <a:r>
              <a:rPr lang="en-US" sz="4200" dirty="0"/>
              <a:t>% of physicians </a:t>
            </a:r>
            <a:r>
              <a:rPr lang="en-US" sz="4200" dirty="0" smtClean="0"/>
              <a:t>are now </a:t>
            </a:r>
            <a:r>
              <a:rPr lang="en-US" sz="4200" dirty="0"/>
              <a:t>over age 60 years, </a:t>
            </a:r>
            <a:endParaRPr lang="en-US" sz="4200" dirty="0" smtClean="0"/>
          </a:p>
          <a:p>
            <a:pPr lvl="1">
              <a:lnSpc>
                <a:spcPct val="120000"/>
              </a:lnSpc>
            </a:pPr>
            <a:r>
              <a:rPr lang="en-US" sz="3800" dirty="0" smtClean="0"/>
              <a:t>a demonstrable </a:t>
            </a:r>
            <a:r>
              <a:rPr lang="en-US" sz="3800" dirty="0"/>
              <a:t>actuarial need for an increased supply of physicians in order to avert a physician manpower shortage in the near future. </a:t>
            </a:r>
            <a:endParaRPr lang="en-US" sz="3800" dirty="0" smtClean="0"/>
          </a:p>
          <a:p>
            <a:pPr marL="0" indent="0" algn="r">
              <a:buNone/>
            </a:pPr>
            <a:r>
              <a:rPr lang="en-US" sz="4200" i="1" dirty="0" smtClean="0"/>
              <a:t>J</a:t>
            </a:r>
            <a:r>
              <a:rPr lang="en-US" i="1" dirty="0" smtClean="0"/>
              <a:t>MR </a:t>
            </a:r>
            <a:r>
              <a:rPr lang="en-US" i="1" dirty="0"/>
              <a:t>2013;99(2):11-24</a:t>
            </a:r>
            <a:r>
              <a:rPr lang="en-US" dirty="0"/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0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 of Male </a:t>
            </a:r>
            <a:r>
              <a:rPr lang="en-US" dirty="0" smtClean="0"/>
              <a:t>&amp; Female 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Gender </a:t>
            </a:r>
            <a:r>
              <a:rPr lang="en-US" dirty="0">
                <a:solidFill>
                  <a:srgbClr val="000000"/>
                </a:solidFill>
              </a:rPr>
              <a:t>earnings gap has decreased outside </a:t>
            </a:r>
            <a:r>
              <a:rPr lang="en-US" dirty="0" smtClean="0">
                <a:solidFill>
                  <a:srgbClr val="000000"/>
                </a:solidFill>
              </a:rPr>
              <a:t>of healthcare </a:t>
            </a:r>
            <a:r>
              <a:rPr lang="en-US" dirty="0">
                <a:solidFill>
                  <a:srgbClr val="000000"/>
                </a:solidFill>
              </a:rPr>
              <a:t>industry,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But no </a:t>
            </a:r>
            <a:r>
              <a:rPr lang="en-US" dirty="0">
                <a:solidFill>
                  <a:srgbClr val="000000"/>
                </a:solidFill>
              </a:rPr>
              <a:t>real progress </a:t>
            </a:r>
            <a:r>
              <a:rPr lang="en-US" dirty="0" smtClean="0">
                <a:solidFill>
                  <a:srgbClr val="000000"/>
                </a:solidFill>
              </a:rPr>
              <a:t>made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medicine.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1987-1990, </a:t>
            </a:r>
            <a:r>
              <a:rPr lang="en-US" dirty="0">
                <a:solidFill>
                  <a:srgbClr val="000000"/>
                </a:solidFill>
              </a:rPr>
              <a:t>male physicians earned $33,840, or 20%, more than female physicians.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1996-2000</a:t>
            </a:r>
            <a:r>
              <a:rPr lang="en-US" dirty="0">
                <a:solidFill>
                  <a:srgbClr val="000000"/>
                </a:solidFill>
              </a:rPr>
              <a:t>, the gap was $34,620, or 16.3%.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2006-2010</a:t>
            </a:r>
            <a:r>
              <a:rPr lang="en-US" dirty="0">
                <a:solidFill>
                  <a:srgbClr val="000000"/>
                </a:solidFill>
              </a:rPr>
              <a:t>, male physicians made $56,019, or 25.3</a:t>
            </a:r>
            <a:r>
              <a:rPr lang="en-US" dirty="0" smtClean="0">
                <a:solidFill>
                  <a:srgbClr val="000000"/>
                </a:solidFill>
              </a:rPr>
              <a:t>%, </a:t>
            </a:r>
            <a:r>
              <a:rPr lang="en-US" dirty="0">
                <a:solidFill>
                  <a:srgbClr val="000000"/>
                </a:solidFill>
              </a:rPr>
              <a:t>more per year than </a:t>
            </a:r>
            <a:r>
              <a:rPr lang="en-US" dirty="0" smtClean="0">
                <a:solidFill>
                  <a:srgbClr val="000000"/>
                </a:solidFill>
              </a:rPr>
              <a:t>female </a:t>
            </a:r>
            <a:r>
              <a:rPr lang="en-US" dirty="0">
                <a:solidFill>
                  <a:srgbClr val="000000"/>
                </a:solidFill>
              </a:rPr>
              <a:t>counterparts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 algn="r">
              <a:buNone/>
            </a:pPr>
            <a:r>
              <a:rPr lang="en-US" sz="1700" dirty="0" smtClean="0"/>
              <a:t>9-2-13 (http</a:t>
            </a:r>
            <a:r>
              <a:rPr lang="en-US" sz="1700" dirty="0"/>
              <a:t>://</a:t>
            </a:r>
            <a:r>
              <a:rPr lang="en-US" sz="1700" dirty="0" smtClean="0"/>
              <a:t>archinte.jamanetwork.com/article.aspx?articleid=1733450)</a:t>
            </a:r>
            <a:endParaRPr lang="en-US" sz="1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 With Physician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~75% increase in number of active physicians employed by hospitals since 2000</a:t>
            </a:r>
          </a:p>
          <a:p>
            <a:r>
              <a:rPr lang="en-US" dirty="0" smtClean="0"/>
              <a:t>Late 2010 - </a:t>
            </a:r>
            <a:r>
              <a:rPr lang="en-US" dirty="0"/>
              <a:t>74% of hospital leaders planned to increase physician employment within </a:t>
            </a:r>
            <a:r>
              <a:rPr lang="en-US" dirty="0" smtClean="0"/>
              <a:t>next        12 </a:t>
            </a:r>
            <a:r>
              <a:rPr lang="en-US" dirty="0"/>
              <a:t>to 36 months.</a:t>
            </a:r>
          </a:p>
          <a:p>
            <a:pPr marL="0" indent="0" algn="r">
              <a:buNone/>
            </a:pPr>
            <a:r>
              <a:rPr lang="en-US" sz="1800" dirty="0" smtClean="0"/>
              <a:t>MGMA Survey	</a:t>
            </a:r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Share </a:t>
            </a:r>
            <a:r>
              <a:rPr lang="en-US" dirty="0"/>
              <a:t>of physician searches </a:t>
            </a:r>
            <a:r>
              <a:rPr lang="en-US" dirty="0" smtClean="0"/>
              <a:t>for </a:t>
            </a:r>
            <a:r>
              <a:rPr lang="en-US" dirty="0"/>
              <a:t>positions with hospitals hit 64% </a:t>
            </a:r>
            <a:r>
              <a:rPr lang="en-US" dirty="0" smtClean="0"/>
              <a:t>in 2013</a:t>
            </a:r>
            <a:endParaRPr lang="en-US" dirty="0"/>
          </a:p>
          <a:p>
            <a:pPr lvl="1"/>
            <a:r>
              <a:rPr lang="en-US" dirty="0"/>
              <a:t>up from 45% year earlier &amp; 19% five years ago</a:t>
            </a:r>
          </a:p>
          <a:p>
            <a:pPr marL="0" indent="0" algn="r">
              <a:buNone/>
            </a:pPr>
            <a:r>
              <a:rPr lang="en-US" sz="1900" dirty="0"/>
              <a:t>Merritt </a:t>
            </a:r>
            <a:r>
              <a:rPr lang="en-US" sz="1900" dirty="0" smtClean="0"/>
              <a:t>Hawkins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67104"/>
            <a:ext cx="914400" cy="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8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22099</TotalTime>
  <Words>1959</Words>
  <Application>Microsoft Office PowerPoint</Application>
  <PresentationFormat>On-screen Show (4:3)</PresentationFormat>
  <Paragraphs>368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Office Theme</vt:lpstr>
      <vt:lpstr>1_Office Theme</vt:lpstr>
      <vt:lpstr>The Value of Physician Leadership</vt:lpstr>
      <vt:lpstr>Recent Non-Health Industry Foci</vt:lpstr>
      <vt:lpstr>PowerPoint Presentation</vt:lpstr>
      <vt:lpstr>PowerPoint Presentation</vt:lpstr>
      <vt:lpstr>Changing Definition of “Hospital”</vt:lpstr>
      <vt:lpstr>PowerPoint Presentation</vt:lpstr>
      <vt:lpstr>FSMB Updated Stats</vt:lpstr>
      <vt:lpstr>Earnings of Male &amp; Female MDs</vt:lpstr>
      <vt:lpstr>Surge With Physician Employment</vt:lpstr>
      <vt:lpstr>Surge With Physician Employment</vt:lpstr>
      <vt:lpstr>Medscape: Employed Doctors Report (~4600 MDs – 2014)</vt:lpstr>
      <vt:lpstr>53 Global Health Care CEO’s</vt:lpstr>
      <vt:lpstr>53 Global Health Care CEO’s</vt:lpstr>
      <vt:lpstr>PowerPoint Presentation</vt:lpstr>
      <vt:lpstr>PowerPoint Presentation</vt:lpstr>
      <vt:lpstr>PowerPoint Presentation</vt:lpstr>
      <vt:lpstr>Physician Leadership &amp; Integration</vt:lpstr>
      <vt:lpstr>PowerPoint Presentation</vt:lpstr>
      <vt:lpstr>PowerPoint Presentation</vt:lpstr>
      <vt:lpstr>PowerPoint Presentation</vt:lpstr>
      <vt:lpstr>Competencies: Healthcare Leadership Alliance (HLA)</vt:lpstr>
      <vt:lpstr>PowerPoint Presentation</vt:lpstr>
      <vt:lpstr>Physicians as Hospital Leaders</vt:lpstr>
      <vt:lpstr>Physicians as Hospital Leaders</vt:lpstr>
      <vt:lpstr>Physicians as Hospital Leaders</vt:lpstr>
      <vt:lpstr>PowerPoint Presentation</vt:lpstr>
      <vt:lpstr>Kaiser Health News Article</vt:lpstr>
      <vt:lpstr>Kaiser Health News Article</vt:lpstr>
      <vt:lpstr>ACOs – The 1st Few Years</vt:lpstr>
      <vt:lpstr>MSSP – Year 1 (CMS: 1/30/14)</vt:lpstr>
      <vt:lpstr>PowerPoint Presentation</vt:lpstr>
      <vt:lpstr>V = Q/C + A + E</vt:lpstr>
      <vt:lpstr>PowerPoint Presentation</vt:lpstr>
      <vt:lpstr>PowerPoint Presentation</vt:lpstr>
      <vt:lpstr>3 Major Options for MD Employment</vt:lpstr>
      <vt:lpstr>PowerPoint Presentation</vt:lpstr>
      <vt:lpstr>PowerPoint Presentation</vt:lpstr>
      <vt:lpstr>PowerPoint Presentation</vt:lpstr>
      <vt:lpstr>Impact of Physician Employment?</vt:lpstr>
      <vt:lpstr>Early Results on Integration?</vt:lpstr>
      <vt:lpstr>Recent Mayo Survey – 2,556 MDs</vt:lpstr>
      <vt:lpstr>Issues/Approaches for Sustainability</vt:lpstr>
      <vt:lpstr>Medscape: Employed Doctors Report (~4600 MDs – 2014)</vt:lpstr>
      <vt:lpstr>Medscape: Employed Doctors Report (~4600 MDs – 2014)</vt:lpstr>
      <vt:lpstr>Medscape: Employed Doctors Report (~4600 MDs – 2014)</vt:lpstr>
      <vt:lpstr>PowerPoint Presentation</vt:lpstr>
      <vt:lpstr>RAND/AMA Study – 10 Factors</vt:lpstr>
      <vt:lpstr>RAND/AMA Study - Implications</vt:lpstr>
      <vt:lpstr>ACPE Survey – MD Integration</vt:lpstr>
      <vt:lpstr>Diminishers and Multipliers</vt:lpstr>
      <vt:lpstr>Peter B. Angood MD peter.angood@acpe.org</vt:lpstr>
    </vt:vector>
  </TitlesOfParts>
  <Company>American College of Physician Executives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Angood</dc:creator>
  <cp:lastModifiedBy>Peter Angood</cp:lastModifiedBy>
  <cp:revision>234</cp:revision>
  <cp:lastPrinted>2012-11-12T16:20:16Z</cp:lastPrinted>
  <dcterms:created xsi:type="dcterms:W3CDTF">2012-11-07T16:35:17Z</dcterms:created>
  <dcterms:modified xsi:type="dcterms:W3CDTF">2014-06-03T15:10:11Z</dcterms:modified>
</cp:coreProperties>
</file>