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72" r:id="rId11"/>
    <p:sldId id="273" r:id="rId12"/>
    <p:sldId id="265" r:id="rId13"/>
    <p:sldId id="262" r:id="rId14"/>
    <p:sldId id="26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7047-8FE0-4E99-8C17-51ABFFD4C2D1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0E74-7374-4321-8761-3842F390AA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09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23" charset="-128"/>
              </a:defRPr>
            </a:lvl9pPr>
          </a:lstStyle>
          <a:p>
            <a:pPr eaLnBrk="1" hangingPunct="1">
              <a:defRPr/>
            </a:pPr>
            <a:fld id="{B68B29E9-C266-4390-8ECB-2955324FDDF5}" type="slidenum">
              <a:rPr lang="en-CA" sz="1200"/>
              <a:pPr eaLnBrk="1" hangingPunct="1">
                <a:defRPr/>
              </a:pPr>
              <a:t>14</a:t>
            </a:fld>
            <a:endParaRPr lang="en-CA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6613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513"/>
            <a:ext cx="5000625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022E2C-A6DF-4C46-A0CB-68000DABBD2E}" type="datetimeFigureOut">
              <a:rPr lang="en-CA" smtClean="0"/>
              <a:t>31/05/2014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3B83D2-642D-407D-BF40-7E14AF7B0BE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67PkbCI-s4?list=PL3eLSKVraEeBOfwVRN4xwK-tc88gx6k4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gdickson@royalroads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avisj@mcmaster.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26" y="1752601"/>
            <a:ext cx="6842646" cy="1829761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Policy Dialogue</a:t>
            </a:r>
            <a:r>
              <a:rPr lang="en-CA" sz="3600" b="1" dirty="0">
                <a:solidFill>
                  <a:srgbClr val="FF0000"/>
                </a:solidFill>
                <a:effectLst/>
              </a:rPr>
              <a:t>: a relational approach to support </a:t>
            </a:r>
            <a:r>
              <a:rPr lang="en-CA" sz="3600" b="1" dirty="0" smtClean="0">
                <a:solidFill>
                  <a:srgbClr val="FF0000"/>
                </a:solidFill>
                <a:effectLst/>
              </a:rPr>
              <a:t>the influence of medical leadership in </a:t>
            </a:r>
            <a:r>
              <a:rPr lang="en-CA" sz="3600" b="1" dirty="0">
                <a:solidFill>
                  <a:srgbClr val="FF0000"/>
                </a:solidFill>
                <a:effectLst/>
              </a:rPr>
              <a:t>health </a:t>
            </a:r>
            <a:r>
              <a:rPr lang="en-CA" sz="3600" b="1" dirty="0" smtClean="0">
                <a:solidFill>
                  <a:srgbClr val="FF0000"/>
                </a:solidFill>
                <a:effectLst/>
              </a:rPr>
              <a:t>care reform</a:t>
            </a:r>
            <a:endParaRPr lang="en-CA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Exploring a 12-Month Call to Translate Medical Leadership into Action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4382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67PkbCI-s4?list=PL3eLSKVraEeBOfwVRN4xwK-tc88gx6k4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No-one has all the expertise to solve the issues we face</a:t>
            </a:r>
          </a:p>
          <a:p>
            <a:r>
              <a:rPr lang="en-CA" dirty="0" smtClean="0"/>
              <a:t>Wicked </a:t>
            </a:r>
            <a:r>
              <a:rPr lang="en-CA" dirty="0"/>
              <a:t>issues in health </a:t>
            </a:r>
            <a:r>
              <a:rPr lang="en-CA" dirty="0" smtClean="0"/>
              <a:t>care</a:t>
            </a:r>
          </a:p>
          <a:p>
            <a:r>
              <a:rPr lang="en-CA" dirty="0"/>
              <a:t>Trans-disciplinary </a:t>
            </a:r>
            <a:r>
              <a:rPr lang="en-CA" dirty="0" smtClean="0"/>
              <a:t>problems (Max-</a:t>
            </a:r>
            <a:r>
              <a:rPr lang="en-CA" dirty="0" err="1" smtClean="0"/>
              <a:t>Neef</a:t>
            </a:r>
            <a:r>
              <a:rPr lang="en-CA" dirty="0" smtClean="0"/>
              <a:t>)</a:t>
            </a:r>
          </a:p>
          <a:p>
            <a:r>
              <a:rPr lang="en-CA" dirty="0" smtClean="0"/>
              <a:t>Require knowledge arbitrage and collective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rgbClr val="FF0000"/>
                </a:solidFill>
              </a:rPr>
              <a:t>The rationale for Deliberative Dialogue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29919" cy="39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29309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Medicine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434" y="321297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Business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25914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Sciences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4044" y="2420888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Political 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science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434" y="5750419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As well as difference professional</a:t>
            </a:r>
          </a:p>
          <a:p>
            <a:pPr algn="ctr"/>
            <a:r>
              <a:rPr lang="en-CA" dirty="0"/>
              <a:t>w</a:t>
            </a:r>
            <a:r>
              <a:rPr lang="en-CA" dirty="0" smtClean="0"/>
              <a:t>orld views...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05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6984776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Table Discussion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982729" cy="37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2"/>
          </a:xfrm>
        </p:spPr>
        <p:txBody>
          <a:bodyPr>
            <a:normAutofit fontScale="85000" lnSpcReduction="20000"/>
          </a:bodyPr>
          <a:lstStyle/>
          <a:p>
            <a:pPr marL="622300" indent="-514350">
              <a:buClr>
                <a:srgbClr val="002060"/>
              </a:buClr>
              <a:buFont typeface="Lucida Sans Unicode" pitchFamily="34" charset="0"/>
              <a:buAutoNum type="arabicPeriod"/>
            </a:pPr>
            <a:r>
              <a:rPr lang="en-CA" altLang="en-US" sz="2200" dirty="0" smtClean="0"/>
              <a:t>Is </a:t>
            </a:r>
            <a:r>
              <a:rPr lang="en-CA" altLang="en-US" sz="2200" b="1" i="1" dirty="0" smtClean="0"/>
              <a:t>dialogue</a:t>
            </a:r>
            <a:r>
              <a:rPr lang="en-CA" altLang="en-US" sz="2200" dirty="0" smtClean="0"/>
              <a:t>—and the practices of dialogue as described in this session—often employed in your organization?  Why or why not?</a:t>
            </a:r>
          </a:p>
          <a:p>
            <a:pPr marL="565150" indent="-457200">
              <a:buClr>
                <a:srgbClr val="002060"/>
              </a:buClr>
              <a:buFont typeface="+mj-lt"/>
              <a:buAutoNum type="arabicPeriod"/>
            </a:pPr>
            <a:endParaRPr lang="en-CA" altLang="en-US" sz="2200" dirty="0" smtClean="0"/>
          </a:p>
          <a:p>
            <a:pPr marL="622300" indent="-514350">
              <a:buClr>
                <a:srgbClr val="002060"/>
              </a:buClr>
              <a:buFont typeface="Lucida Sans Unicode" pitchFamily="34" charset="0"/>
              <a:buAutoNum type="arabicPeriod"/>
            </a:pPr>
            <a:r>
              <a:rPr lang="en-CA" altLang="en-US" sz="2200" dirty="0" smtClean="0"/>
              <a:t>Consider the </a:t>
            </a:r>
            <a:r>
              <a:rPr lang="en-CA" altLang="en-US" sz="2200" b="1" dirty="0" smtClean="0"/>
              <a:t>challenges of health reform </a:t>
            </a:r>
            <a:r>
              <a:rPr lang="en-CA" altLang="en-US" sz="2200" dirty="0" smtClean="0"/>
              <a:t>in your country.  What kinds of </a:t>
            </a:r>
            <a:r>
              <a:rPr lang="en-CA" altLang="en-US" sz="2200" b="1" dirty="0" smtClean="0"/>
              <a:t>knowledge disciplines </a:t>
            </a:r>
            <a:r>
              <a:rPr lang="en-CA" altLang="en-US" sz="2200" dirty="0" smtClean="0"/>
              <a:t>do those challenges require to understand, and resolve?</a:t>
            </a:r>
          </a:p>
          <a:p>
            <a:pPr marL="565150" indent="-457200">
              <a:buClr>
                <a:srgbClr val="002060"/>
              </a:buClr>
              <a:buFont typeface="+mj-lt"/>
              <a:buAutoNum type="arabicPeriod"/>
            </a:pPr>
            <a:endParaRPr lang="en-CA" altLang="en-US" sz="2200" dirty="0" smtClean="0"/>
          </a:p>
          <a:p>
            <a:pPr marL="622300" indent="-514350">
              <a:buClr>
                <a:srgbClr val="002060"/>
              </a:buClr>
              <a:buFont typeface="Lucida Sans Unicode" pitchFamily="34" charset="0"/>
              <a:buAutoNum type="arabicPeriod"/>
            </a:pPr>
            <a:r>
              <a:rPr lang="en-CA" altLang="en-US" sz="2200" dirty="0" smtClean="0"/>
              <a:t>Does </a:t>
            </a:r>
            <a:r>
              <a:rPr lang="en-CA" altLang="en-US" sz="2200" dirty="0" smtClean="0"/>
              <a:t>the idea of a </a:t>
            </a:r>
            <a:r>
              <a:rPr lang="en-CA" altLang="en-US" sz="2200" b="1" i="1" dirty="0" smtClean="0"/>
              <a:t>Deliberative Dialogue</a:t>
            </a:r>
            <a:r>
              <a:rPr lang="en-CA" altLang="en-US" sz="2200" dirty="0" smtClean="0"/>
              <a:t>—or a version of the same construct—have the potential of </a:t>
            </a:r>
            <a:r>
              <a:rPr lang="en-CA" altLang="en-US" sz="2200" dirty="0" smtClean="0"/>
              <a:t>helping physicians in your country shape health reform at a policy level</a:t>
            </a:r>
            <a:r>
              <a:rPr lang="en-CA" altLang="en-US" sz="2200" dirty="0" smtClean="0"/>
              <a:t>?  Is this a process you would champion in your jurisdiction?</a:t>
            </a:r>
          </a:p>
          <a:p>
            <a:pPr marL="565150" indent="-457200">
              <a:buClr>
                <a:srgbClr val="002060"/>
              </a:buClr>
              <a:buFont typeface="+mj-lt"/>
              <a:buAutoNum type="arabicPeriod"/>
            </a:pPr>
            <a:endParaRPr lang="en-CA" altLang="en-US" sz="2200" dirty="0" smtClean="0"/>
          </a:p>
          <a:p>
            <a:pPr marL="622300" indent="-514350">
              <a:buClr>
                <a:srgbClr val="002060"/>
              </a:buClr>
              <a:buFont typeface="Lucida Sans Unicode" pitchFamily="34" charset="0"/>
              <a:buAutoNum type="arabicPeriod"/>
            </a:pPr>
            <a:r>
              <a:rPr lang="en-CA" altLang="en-US" sz="2200" dirty="0" smtClean="0"/>
              <a:t>If </a:t>
            </a:r>
            <a:r>
              <a:rPr lang="en-CA" altLang="en-US" sz="2200" dirty="0" smtClean="0"/>
              <a:t>you were advising the </a:t>
            </a:r>
            <a:r>
              <a:rPr lang="en-CA" altLang="en-US" sz="2200" b="1" i="1" dirty="0" smtClean="0"/>
              <a:t>WFMM strategic planning group </a:t>
            </a:r>
            <a:r>
              <a:rPr lang="en-CA" altLang="en-US" sz="2200" b="1" i="1" dirty="0" smtClean="0"/>
              <a:t>(</a:t>
            </a:r>
            <a:r>
              <a:rPr lang="en-CA" altLang="en-US" sz="2200" dirty="0" smtClean="0"/>
              <a:t>that </a:t>
            </a:r>
            <a:r>
              <a:rPr lang="en-CA" altLang="en-US" sz="2200" dirty="0" smtClean="0"/>
              <a:t>is meeting </a:t>
            </a:r>
            <a:r>
              <a:rPr lang="en-CA" altLang="en-US" sz="2200" dirty="0" smtClean="0"/>
              <a:t>tomorrow), </a:t>
            </a:r>
            <a:r>
              <a:rPr lang="en-CA" altLang="en-US" sz="2200" dirty="0" smtClean="0"/>
              <a:t>as to whether or not to consider building a DD into their future strategies, what would you say?  How might they do it</a:t>
            </a:r>
            <a:r>
              <a:rPr lang="en-CA" altLang="en-US" sz="2200" dirty="0" smtClean="0"/>
              <a:t>?</a:t>
            </a:r>
            <a:endParaRPr lang="en-CA" altLang="en-US" sz="2200" dirty="0" smtClean="0"/>
          </a:p>
          <a:p>
            <a:pPr marL="622300" indent="-514350">
              <a:buClr>
                <a:srgbClr val="002060"/>
              </a:buClr>
              <a:buFont typeface="Lucida Sans Unicode" pitchFamily="34" charset="0"/>
              <a:buAutoNum type="arabicPeriod"/>
            </a:pPr>
            <a:endParaRPr lang="en-CA" alt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srgbClr val="FF0000"/>
                </a:solidFill>
                <a:effectLst/>
              </a:rPr>
              <a:t>Questions</a:t>
            </a:r>
            <a:endParaRPr lang="en-CA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199211" y="2729509"/>
            <a:ext cx="3408362" cy="3426884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sz="22700" b="1" i="1" smtClean="0">
                <a:solidFill>
                  <a:schemeClr val="accent6"/>
                </a:solidFill>
              </a:rPr>
              <a:t>A</a:t>
            </a:r>
            <a:endParaRPr lang="en-CA" sz="22700" b="1" smtClean="0">
              <a:solidFill>
                <a:schemeClr val="accent6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03848" y="1700808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6" tIns="47128" rIns="94256" bIns="47128" anchor="ctr"/>
          <a:lstStyle>
            <a:lvl1pPr marL="352425" indent="-352425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CA" altLang="en-US" sz="28900" b="1">
                <a:latin typeface="Palatino Linotype" pitchFamily="18" charset="0"/>
              </a:rPr>
              <a:t>&amp;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7448" y="1015008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6" tIns="47128" rIns="94256" bIns="47128" anchor="ctr"/>
          <a:lstStyle>
            <a:lvl1pPr marL="352425" indent="-352425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CA" altLang="en-US" sz="22700" b="1" i="1" dirty="0">
                <a:solidFill>
                  <a:srgbClr val="0070C0"/>
                </a:solidFill>
              </a:rPr>
              <a:t>Q</a:t>
            </a:r>
            <a:endParaRPr lang="en-CA" altLang="en-US" sz="22700" b="1" dirty="0"/>
          </a:p>
        </p:txBody>
      </p:sp>
    </p:spTree>
    <p:extLst>
      <p:ext uri="{BB962C8B-B14F-4D97-AF65-F5344CB8AC3E}">
        <p14:creationId xmlns:p14="http://schemas.microsoft.com/office/powerpoint/2010/main" val="16926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5603" grpId="0"/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4968552" cy="3268949"/>
          </a:xfrm>
        </p:spPr>
        <p:txBody>
          <a:bodyPr>
            <a:normAutofit fontScale="70000" lnSpcReduction="20000"/>
          </a:bodyPr>
          <a:lstStyle/>
          <a:p>
            <a:pPr marL="113108" indent="0" algn="ctr" eaLnBrk="1" fontAlgn="auto" hangingPunct="1">
              <a:spcBef>
                <a:spcPts val="412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7700" dirty="0">
                <a:solidFill>
                  <a:srgbClr val="FF0000"/>
                </a:solidFill>
              </a:rPr>
              <a:t>Thank </a:t>
            </a:r>
            <a:r>
              <a:rPr lang="en-CA" sz="7700" dirty="0" smtClean="0">
                <a:solidFill>
                  <a:srgbClr val="FF0000"/>
                </a:solidFill>
              </a:rPr>
              <a:t>you</a:t>
            </a:r>
          </a:p>
          <a:p>
            <a:pPr marL="113108" indent="0" algn="ctr" eaLnBrk="1" fontAlgn="auto" hangingPunct="1">
              <a:spcBef>
                <a:spcPts val="412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CA" sz="4500" dirty="0">
              <a:solidFill>
                <a:srgbClr val="FF0000"/>
              </a:solidFill>
            </a:endParaRPr>
          </a:p>
          <a:p>
            <a:pPr marL="377025" indent="-263918" eaLnBrk="1" fontAlgn="auto" hangingPunct="1">
              <a:spcBef>
                <a:spcPts val="412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/>
          </a:p>
          <a:p>
            <a:pPr marL="377025" indent="-263918" eaLnBrk="1" fontAlgn="auto" hangingPunct="1">
              <a:spcBef>
                <a:spcPts val="412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CA" dirty="0" smtClean="0">
              <a:hlinkClick r:id="rId2"/>
            </a:endParaRPr>
          </a:p>
          <a:p>
            <a:pPr marL="377025" indent="-263918">
              <a:spcBef>
                <a:spcPts val="412"/>
              </a:spcBef>
              <a:defRPr/>
            </a:pPr>
            <a:r>
              <a:rPr lang="en-CA" sz="4100" dirty="0" smtClean="0">
                <a:hlinkClick r:id=""/>
              </a:rPr>
              <a:t>Graham </a:t>
            </a:r>
            <a:r>
              <a:rPr lang="en-CA" sz="4100" dirty="0" smtClean="0">
                <a:hlinkClick r:id=""/>
              </a:rPr>
              <a:t>Dickson, </a:t>
            </a:r>
          </a:p>
          <a:p>
            <a:pPr marL="113107" indent="0">
              <a:spcBef>
                <a:spcPts val="412"/>
              </a:spcBef>
              <a:buNone/>
              <a:defRPr/>
            </a:pPr>
            <a:r>
              <a:rPr lang="en-CA" sz="4100" dirty="0">
                <a:hlinkClick r:id="rId2"/>
              </a:rPr>
              <a:t> </a:t>
            </a:r>
            <a:r>
              <a:rPr lang="en-CA" sz="4100" dirty="0" smtClean="0">
                <a:hlinkClick r:id="rId2"/>
              </a:rPr>
              <a:t> gdickson@royalroads.ca</a:t>
            </a:r>
            <a:endParaRPr lang="en-CA" sz="4100" dirty="0" smtClean="0"/>
          </a:p>
          <a:p>
            <a:pPr marL="377025" indent="-263918" eaLnBrk="1" fontAlgn="auto" hangingPunct="1">
              <a:spcBef>
                <a:spcPts val="412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718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8" y="1292323"/>
            <a:ext cx="3538736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CA" dirty="0" smtClean="0"/>
              <a:t>Explore new ways of acting together to:</a:t>
            </a:r>
          </a:p>
          <a:p>
            <a:r>
              <a:rPr lang="en-CA" dirty="0" smtClean="0"/>
              <a:t>Grow </a:t>
            </a:r>
            <a:r>
              <a:rPr lang="en-CA" b="1" i="1" dirty="0" smtClean="0"/>
              <a:t>medical leadership </a:t>
            </a:r>
            <a:r>
              <a:rPr lang="en-CA" dirty="0" smtClean="0"/>
              <a:t>in member countries</a:t>
            </a:r>
          </a:p>
          <a:p>
            <a:r>
              <a:rPr lang="en-CA" dirty="0" smtClean="0"/>
              <a:t>Enhance the </a:t>
            </a:r>
            <a:r>
              <a:rPr lang="en-CA" b="1" i="1" dirty="0" smtClean="0"/>
              <a:t>capacity of medical leaders </a:t>
            </a:r>
            <a:r>
              <a:rPr lang="en-CA" dirty="0" smtClean="0"/>
              <a:t>to influence health reform in our respective jurisdictions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b="1" dirty="0" smtClean="0">
                <a:solidFill>
                  <a:srgbClr val="FF0000"/>
                </a:solidFill>
              </a:rPr>
              <a:t>Purpose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981525" cy="29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4217" y="5147900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Mining our knowledge...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44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Demonstrate the </a:t>
            </a:r>
            <a:r>
              <a:rPr lang="en-CA" b="1" i="1" dirty="0" smtClean="0"/>
              <a:t>power</a:t>
            </a:r>
            <a:r>
              <a:rPr lang="en-CA" dirty="0" smtClean="0"/>
              <a:t> of dialogue.</a:t>
            </a:r>
          </a:p>
          <a:p>
            <a:r>
              <a:rPr lang="en-CA" dirty="0" smtClean="0"/>
              <a:t>Introduce </a:t>
            </a:r>
            <a:r>
              <a:rPr lang="en-CA" b="1" i="1" dirty="0" smtClean="0"/>
              <a:t>Deliberative Dialogue</a:t>
            </a:r>
            <a:r>
              <a:rPr lang="en-CA" dirty="0"/>
              <a:t> </a:t>
            </a:r>
            <a:r>
              <a:rPr lang="en-CA" dirty="0" smtClean="0"/>
              <a:t> process that harnesses collective knowledge for action.</a:t>
            </a:r>
          </a:p>
          <a:p>
            <a:r>
              <a:rPr lang="en-CA" dirty="0" smtClean="0"/>
              <a:t>Gain input into a potential activity to stimulate </a:t>
            </a:r>
            <a:r>
              <a:rPr lang="en-CA" b="1" i="1" dirty="0" smtClean="0"/>
              <a:t>collective action</a:t>
            </a:r>
            <a:r>
              <a:rPr lang="en-CA" dirty="0" smtClean="0"/>
              <a:t> on issues of health reform.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The Approach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82874" cy="500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>
                <a:solidFill>
                  <a:srgbClr val="FF0000"/>
                </a:solidFill>
                <a:effectLst/>
              </a:rPr>
              <a:t>Difference between Dialogue and Discourse</a:t>
            </a:r>
            <a:endParaRPr lang="en-CA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70080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</a:t>
            </a:r>
            <a:r>
              <a:rPr lang="en-US" sz="2400" dirty="0" smtClean="0"/>
              <a:t>onversations </a:t>
            </a:r>
            <a:r>
              <a:rPr lang="en-US" sz="2400" dirty="0"/>
              <a:t>often are characterized by </a:t>
            </a:r>
            <a:r>
              <a:rPr lang="en-US" sz="2400" dirty="0">
                <a:solidFill>
                  <a:srgbClr val="FF0000"/>
                </a:solidFill>
              </a:rPr>
              <a:t>advocacy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debate</a:t>
            </a:r>
            <a:r>
              <a:rPr lang="en-US" sz="2400" dirty="0"/>
              <a:t> whereby one person tries to impose his or her ideas on others, or win the argument. </a:t>
            </a:r>
            <a:endParaRPr lang="en-US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Dialogue </a:t>
            </a:r>
            <a:r>
              <a:rPr lang="en-US" sz="2400" dirty="0"/>
              <a:t>is characterized by </a:t>
            </a:r>
            <a:r>
              <a:rPr lang="en-US" sz="2400" dirty="0">
                <a:solidFill>
                  <a:srgbClr val="FF0000"/>
                </a:solidFill>
              </a:rPr>
              <a:t>open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honest inquiry</a:t>
            </a:r>
            <a:r>
              <a:rPr lang="en-US" sz="2400" dirty="0"/>
              <a:t>—asking questions of clarification and understanding, rather than advocating for one’s own point of </a:t>
            </a:r>
            <a:r>
              <a:rPr lang="en-US" sz="2400" dirty="0" smtClean="0"/>
              <a:t>view.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There </a:t>
            </a:r>
            <a:r>
              <a:rPr lang="en-US" sz="2400" dirty="0"/>
              <a:t>is a true desire to </a:t>
            </a:r>
            <a:r>
              <a:rPr lang="en-US" sz="2400" dirty="0">
                <a:solidFill>
                  <a:srgbClr val="FF0000"/>
                </a:solidFill>
              </a:rPr>
              <a:t>co-create </a:t>
            </a:r>
            <a:r>
              <a:rPr lang="en-US" sz="2400" dirty="0"/>
              <a:t>understanding and </a:t>
            </a:r>
            <a:r>
              <a:rPr lang="en-US" sz="2400" dirty="0">
                <a:solidFill>
                  <a:srgbClr val="FF0000"/>
                </a:solidFill>
              </a:rPr>
              <a:t>meaning</a:t>
            </a:r>
            <a:r>
              <a:rPr lang="en-US" sz="2400" dirty="0"/>
              <a:t>, by building on each other’s contributions.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85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456" y="116632"/>
            <a:ext cx="8229600" cy="1143000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rgbClr val="FF0000"/>
                </a:solidFill>
              </a:rPr>
              <a:t>What is dialogue?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Picture 4" descr="4-stages-to-generative-dialo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3200" cy="44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" y="1268760"/>
            <a:ext cx="913441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4869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600" dirty="0" smtClean="0">
                <a:solidFill>
                  <a:srgbClr val="FF0000"/>
                </a:solidFill>
              </a:rPr>
              <a:t>Key skills of dialogue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197" y="6165304"/>
            <a:ext cx="41716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Bertha Fries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1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4824536" cy="4525963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McMaster University Health forum’ </a:t>
            </a:r>
            <a:r>
              <a:rPr lang="en-CA" b="1" i="1" dirty="0" smtClean="0">
                <a:solidFill>
                  <a:srgbClr val="FF0000"/>
                </a:solidFill>
              </a:rPr>
              <a:t>Deliberative Dialogue </a:t>
            </a:r>
            <a:r>
              <a:rPr lang="en-CA" dirty="0" smtClean="0"/>
              <a:t>Process</a:t>
            </a:r>
          </a:p>
          <a:p>
            <a:r>
              <a:rPr lang="en-CA" dirty="0"/>
              <a:t>Dialogues consist of a multi-stage process that aim to ensure relevant evidence on </a:t>
            </a:r>
            <a:r>
              <a:rPr lang="en-CA" b="1" i="1" dirty="0">
                <a:solidFill>
                  <a:srgbClr val="FF0000"/>
                </a:solidFill>
              </a:rPr>
              <a:t>pressing health concerns </a:t>
            </a:r>
            <a:r>
              <a:rPr lang="en-CA" dirty="0"/>
              <a:t>is used to fuel action for improving health outcomes through collective problem solving. </a:t>
            </a:r>
            <a:endParaRPr lang="en-CA" dirty="0" smtClean="0"/>
          </a:p>
          <a:p>
            <a:pPr marL="109728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 Policy Dialogue Approach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2002313"/>
            <a:ext cx="3131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</a:rPr>
              <a:t>Bulletin of the World Health </a:t>
            </a:r>
            <a:r>
              <a:rPr lang="en-CA" b="1" dirty="0" smtClean="0">
                <a:solidFill>
                  <a:srgbClr val="002060"/>
                </a:solidFill>
              </a:rPr>
              <a:t>Organization:</a:t>
            </a:r>
          </a:p>
          <a:p>
            <a:endParaRPr lang="en-CA" b="1" dirty="0"/>
          </a:p>
          <a:p>
            <a:pPr fontAlgn="base"/>
            <a:r>
              <a:rPr lang="en-CA" b="1" dirty="0"/>
              <a:t>Evidence briefs and deliberative dialogues: perceptions and intentions to act on what was </a:t>
            </a:r>
            <a:r>
              <a:rPr lang="en-CA" b="1" dirty="0" smtClean="0"/>
              <a:t>learnt. </a:t>
            </a:r>
          </a:p>
          <a:p>
            <a:pPr fontAlgn="base"/>
            <a:endParaRPr lang="en-CA" b="1" dirty="0"/>
          </a:p>
          <a:p>
            <a:pPr fontAlgn="base"/>
            <a:r>
              <a:rPr lang="en-CA" dirty="0" err="1"/>
              <a:t>Kaelan</a:t>
            </a:r>
            <a:r>
              <a:rPr lang="en-CA" dirty="0"/>
              <a:t> A Moat </a:t>
            </a:r>
            <a:r>
              <a:rPr lang="en-CA" baseline="30000" dirty="0"/>
              <a:t>a</a:t>
            </a:r>
            <a:r>
              <a:rPr lang="en-CA" dirty="0"/>
              <a:t>, </a:t>
            </a:r>
            <a:r>
              <a:rPr lang="en-CA" b="1" i="1" dirty="0">
                <a:solidFill>
                  <a:srgbClr val="FF0000"/>
                </a:solidFill>
              </a:rPr>
              <a:t>John N </a:t>
            </a:r>
            <a:r>
              <a:rPr lang="en-CA" b="1" i="1" dirty="0" err="1">
                <a:solidFill>
                  <a:srgbClr val="FF0000"/>
                </a:solidFill>
              </a:rPr>
              <a:t>Lavis</a:t>
            </a:r>
            <a:r>
              <a:rPr lang="en-CA" dirty="0"/>
              <a:t> </a:t>
            </a:r>
            <a:r>
              <a:rPr lang="en-CA" baseline="30000" dirty="0"/>
              <a:t>b</a:t>
            </a:r>
            <a:r>
              <a:rPr lang="en-CA" dirty="0"/>
              <a:t>, Sarah J Clancy </a:t>
            </a:r>
            <a:r>
              <a:rPr lang="en-CA" baseline="30000" dirty="0"/>
              <a:t>c</a:t>
            </a:r>
            <a:r>
              <a:rPr lang="en-CA" dirty="0"/>
              <a:t>, </a:t>
            </a:r>
            <a:r>
              <a:rPr lang="en-CA" dirty="0" err="1"/>
              <a:t>Fadi</a:t>
            </a:r>
            <a:r>
              <a:rPr lang="en-CA" dirty="0"/>
              <a:t> El-</a:t>
            </a:r>
            <a:r>
              <a:rPr lang="en-CA" dirty="0" err="1"/>
              <a:t>Jardali</a:t>
            </a:r>
            <a:r>
              <a:rPr lang="en-CA" dirty="0"/>
              <a:t> </a:t>
            </a:r>
            <a:r>
              <a:rPr lang="en-CA" baseline="30000" dirty="0"/>
              <a:t>d</a:t>
            </a:r>
            <a:r>
              <a:rPr lang="en-CA" dirty="0"/>
              <a:t>, Tomas Pantoja </a:t>
            </a:r>
            <a:r>
              <a:rPr lang="en-CA" dirty="0" smtClean="0"/>
              <a:t> (2013).</a:t>
            </a:r>
          </a:p>
          <a:p>
            <a:pPr fontAlgn="base"/>
            <a:endParaRPr lang="en-CA" dirty="0"/>
          </a:p>
          <a:p>
            <a:pPr fontAlgn="base"/>
            <a:r>
              <a:rPr lang="en-CA" dirty="0" smtClean="0">
                <a:hlinkClick r:id="rId2"/>
              </a:rPr>
              <a:t>lavisj@mcmaster.ca</a:t>
            </a:r>
            <a:endParaRPr lang="en-CA" dirty="0" smtClean="0"/>
          </a:p>
          <a:p>
            <a:pPr fontAlgn="base"/>
            <a:endParaRPr lang="en-CA" dirty="0"/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07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4176464" cy="4525963"/>
          </a:xfrm>
        </p:spPr>
        <p:txBody>
          <a:bodyPr>
            <a:normAutofit fontScale="92500"/>
          </a:bodyPr>
          <a:lstStyle/>
          <a:p>
            <a:r>
              <a:rPr lang="en-CA" sz="3200" dirty="0" smtClean="0"/>
              <a:t>Evidence-informed</a:t>
            </a:r>
          </a:p>
          <a:p>
            <a:r>
              <a:rPr lang="en-CA" sz="3200" dirty="0" smtClean="0"/>
              <a:t>Systems perspective</a:t>
            </a:r>
          </a:p>
          <a:p>
            <a:r>
              <a:rPr lang="en-CA" sz="3200" dirty="0" smtClean="0"/>
              <a:t>Structured, real dialogue of </a:t>
            </a:r>
            <a:r>
              <a:rPr lang="en-CA" sz="3200" b="1" i="1" dirty="0" smtClean="0">
                <a:solidFill>
                  <a:srgbClr val="FF0000"/>
                </a:solidFill>
              </a:rPr>
              <a:t>main actors</a:t>
            </a:r>
            <a:r>
              <a:rPr lang="en-CA" sz="3200" dirty="0" smtClean="0"/>
              <a:t> who can “make a difference”</a:t>
            </a:r>
          </a:p>
          <a:p>
            <a:r>
              <a:rPr lang="en-CA" sz="3200" dirty="0" smtClean="0"/>
              <a:t>Commitment to action</a:t>
            </a:r>
          </a:p>
          <a:p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>
                <a:solidFill>
                  <a:srgbClr val="FF0000"/>
                </a:solidFill>
              </a:rPr>
              <a:t>Key Principles of Deliberative Dialogue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45247"/>
            <a:ext cx="3545701" cy="449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432048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8—12 m. process</a:t>
            </a:r>
          </a:p>
          <a:p>
            <a:r>
              <a:rPr lang="en-CA" dirty="0" smtClean="0"/>
              <a:t>Identification </a:t>
            </a:r>
            <a:r>
              <a:rPr lang="en-CA" dirty="0" smtClean="0"/>
              <a:t>of topic that needs collective action.</a:t>
            </a:r>
          </a:p>
          <a:p>
            <a:r>
              <a:rPr lang="en-CA" dirty="0"/>
              <a:t>Secretariat </a:t>
            </a:r>
            <a:endParaRPr lang="en-CA" dirty="0" smtClean="0"/>
          </a:p>
          <a:p>
            <a:r>
              <a:rPr lang="en-CA" b="1" i="1" dirty="0" smtClean="0">
                <a:solidFill>
                  <a:srgbClr val="FF0000"/>
                </a:solidFill>
              </a:rPr>
              <a:t>Issue Brief </a:t>
            </a:r>
            <a:r>
              <a:rPr lang="en-CA" dirty="0" smtClean="0"/>
              <a:t>(Systematic review of literature and key informants)</a:t>
            </a:r>
          </a:p>
          <a:p>
            <a:r>
              <a:rPr lang="en-CA" dirty="0" smtClean="0"/>
              <a:t>Stakeholder group dialogue (full day</a:t>
            </a:r>
            <a:r>
              <a:rPr lang="en-CA" dirty="0" smtClean="0"/>
              <a:t>)</a:t>
            </a:r>
          </a:p>
          <a:p>
            <a:r>
              <a:rPr lang="en-CA" dirty="0" smtClean="0"/>
              <a:t>Summary report and KM strategies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Process re Deliberative Dialogue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61493" cy="4339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494</Words>
  <Application>Microsoft Office PowerPoint</Application>
  <PresentationFormat>On-screen Show (4:3)</PresentationFormat>
  <Paragraphs>76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International Policy Dialogue: a relational approach to support the influence of medical leadership in health care reform</vt:lpstr>
      <vt:lpstr>Purpose</vt:lpstr>
      <vt:lpstr>The Approach</vt:lpstr>
      <vt:lpstr>Difference between Dialogue and Discourse</vt:lpstr>
      <vt:lpstr>What is dialogue?</vt:lpstr>
      <vt:lpstr>PowerPoint Presentation</vt:lpstr>
      <vt:lpstr>A Policy Dialogue Approach</vt:lpstr>
      <vt:lpstr>Key Principles of Deliberative Dialogue</vt:lpstr>
      <vt:lpstr>Process re Deliberative Dialogue</vt:lpstr>
      <vt:lpstr>PowerPoint Presentation</vt:lpstr>
      <vt:lpstr> The rationale for Deliberative Dialogue</vt:lpstr>
      <vt:lpstr>Table Discussion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Policy Dialogue: a relational approach to support medical leadership development in health care</dc:title>
  <dc:creator>Graham</dc:creator>
  <cp:lastModifiedBy>Graham</cp:lastModifiedBy>
  <cp:revision>18</cp:revision>
  <dcterms:created xsi:type="dcterms:W3CDTF">2014-05-24T14:06:23Z</dcterms:created>
  <dcterms:modified xsi:type="dcterms:W3CDTF">2014-05-31T22:12:51Z</dcterms:modified>
</cp:coreProperties>
</file>