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513" r:id="rId2"/>
    <p:sldId id="562" r:id="rId3"/>
    <p:sldId id="564" r:id="rId4"/>
    <p:sldId id="568" r:id="rId5"/>
    <p:sldId id="565" r:id="rId6"/>
    <p:sldId id="569" r:id="rId7"/>
    <p:sldId id="570" r:id="rId8"/>
    <p:sldId id="571" r:id="rId9"/>
    <p:sldId id="566" r:id="rId10"/>
    <p:sldId id="574" r:id="rId11"/>
    <p:sldId id="572" r:id="rId12"/>
    <p:sldId id="573" r:id="rId13"/>
    <p:sldId id="575" r:id="rId14"/>
    <p:sldId id="578" r:id="rId15"/>
    <p:sldId id="576" r:id="rId16"/>
    <p:sldId id="567" r:id="rId17"/>
    <p:sldId id="577" r:id="rId18"/>
    <p:sldId id="579" r:id="rId19"/>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Conlon" initials="MC" lastIdx="1" clrIdx="0"/>
  <p:cmAuthor id="1" name="A Coffey" initials="AC" lastIdx="18" clrIdx="1"/>
  <p:cmAuthor id="2" name="Fisher James" initials="FJ" lastIdx="0" clrIdx="2"/>
  <p:cmAuthor id="3" name="Clare Pettit-Gardner" initials="CP" lastIdx="22" clrIdx="3"/>
  <p:cmAuthor id="4" name="James Fisher" initials="JF"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7F1FF"/>
    <a:srgbClr val="333333"/>
    <a:srgbClr val="FFCC99"/>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2" autoAdjust="0"/>
    <p:restoredTop sz="85251" autoAdjust="0"/>
  </p:normalViewPr>
  <p:slideViewPr>
    <p:cSldViewPr snapToGrid="0" snapToObjects="1">
      <p:cViewPr>
        <p:scale>
          <a:sx n="66" d="100"/>
          <a:sy n="66" d="100"/>
        </p:scale>
        <p:origin x="-1542" y="-186"/>
      </p:cViewPr>
      <p:guideLst>
        <p:guide orient="horz" pos="2160"/>
        <p:guide orient="horz" pos="232"/>
        <p:guide orient="horz" pos="4088"/>
        <p:guide pos="4637"/>
        <p:guide pos="226"/>
        <p:guide pos="5534"/>
        <p:guide pos="470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3" d="100"/>
          <a:sy n="53" d="100"/>
        </p:scale>
        <p:origin x="-183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48D64F7D-558F-4CF2-9C03-AD64E949B678}" type="datetimeFigureOut">
              <a:rPr lang="en-GB" smtClean="0"/>
              <a:t>02/06/2014</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B70464B4-5272-4DF0-8F84-68B9F7422562}" type="slidenum">
              <a:rPr lang="en-GB" smtClean="0"/>
              <a:t>‹#›</a:t>
            </a:fld>
            <a:endParaRPr lang="en-GB"/>
          </a:p>
        </p:txBody>
      </p:sp>
    </p:spTree>
    <p:extLst>
      <p:ext uri="{BB962C8B-B14F-4D97-AF65-F5344CB8AC3E}">
        <p14:creationId xmlns:p14="http://schemas.microsoft.com/office/powerpoint/2010/main" val="3865442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FD3DD92-BA69-46E4-92F3-F6B5F0076978}" type="datetimeFigureOut">
              <a:rPr lang="en-GB"/>
              <a:pPr>
                <a:defRPr/>
              </a:pPr>
              <a:t>02/06/2014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CCCD9CE-11C7-42A7-86DC-40ACFBBDB19B}" type="slidenum">
              <a:rPr lang="en-GB"/>
              <a:pPr>
                <a:defRPr/>
              </a:pPr>
              <a:t>‹#›</a:t>
            </a:fld>
            <a:endParaRPr lang="en-GB"/>
          </a:p>
        </p:txBody>
      </p:sp>
    </p:spTree>
    <p:extLst>
      <p:ext uri="{BB962C8B-B14F-4D97-AF65-F5344CB8AC3E}">
        <p14:creationId xmlns:p14="http://schemas.microsoft.com/office/powerpoint/2010/main" val="2663874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6"/>
          <p:cNvSpPr/>
          <p:nvPr userDrawn="1"/>
        </p:nvSpPr>
        <p:spPr>
          <a:xfrm>
            <a:off x="7470775" y="1493838"/>
            <a:ext cx="1314450" cy="1587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6" name="Rectangle 7"/>
          <p:cNvSpPr/>
          <p:nvPr userDrawn="1"/>
        </p:nvSpPr>
        <p:spPr>
          <a:xfrm>
            <a:off x="6048375" y="3198813"/>
            <a:ext cx="1314450" cy="15890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userDrawn="1"/>
        </p:nvSpPr>
        <p:spPr>
          <a:xfrm>
            <a:off x="3203575" y="4902200"/>
            <a:ext cx="1314450" cy="1587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8"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03575" y="3200400"/>
            <a:ext cx="2735263"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48375" y="4902200"/>
            <a:ext cx="131445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NHS_Constitution_RGB.gif"/>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715250" y="5427663"/>
            <a:ext cx="1108075"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70775" y="3201988"/>
            <a:ext cx="1314450" cy="158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7"/>
          <p:cNvSpPr/>
          <p:nvPr userDrawn="1"/>
        </p:nvSpPr>
        <p:spPr>
          <a:xfrm>
            <a:off x="358775" y="4902200"/>
            <a:ext cx="2736850" cy="1587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3" name="Picture 2" descr="J:\NHS CB\Communication\Branding\Templates\Template photos\3 elderly ladies.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58775" y="3198813"/>
            <a:ext cx="1311275"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8"/>
          <p:cNvSpPr>
            <a:spLocks noChangeArrowheads="1"/>
          </p:cNvSpPr>
          <p:nvPr userDrawn="1"/>
        </p:nvSpPr>
        <p:spPr bwMode="auto">
          <a:xfrm>
            <a:off x="3738563" y="3184525"/>
            <a:ext cx="166846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a:p>
        </p:txBody>
      </p:sp>
      <p:pic>
        <p:nvPicPr>
          <p:cNvPr id="15" name="Picture 2" descr="J:\NHS CB\Communication\Branding\Logos\NHS England\NHS England col.jp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820025" y="322263"/>
            <a:ext cx="9779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58775" y="1494000"/>
            <a:ext cx="5580000" cy="1587600"/>
          </a:xfrm>
        </p:spPr>
        <p:txBody>
          <a:bodyPr lIns="108000" tIns="72000"/>
          <a:lstStyle>
            <a:lvl1pPr>
              <a:lnSpc>
                <a:spcPts val="4800"/>
              </a:lnSpc>
              <a:defRPr sz="4000"/>
            </a:lvl1pPr>
          </a:lstStyle>
          <a:p>
            <a:r>
              <a:rPr lang="en-US" noProof="0" smtClean="0"/>
              <a:t>Click to edit Master title style</a:t>
            </a:r>
            <a:endParaRPr lang="en-GB" noProof="0"/>
          </a:p>
        </p:txBody>
      </p:sp>
      <p:sp>
        <p:nvSpPr>
          <p:cNvPr id="3" name="Subtitle 2"/>
          <p:cNvSpPr>
            <a:spLocks noGrp="1"/>
          </p:cNvSpPr>
          <p:nvPr>
            <p:ph type="subTitle" idx="1"/>
          </p:nvPr>
        </p:nvSpPr>
        <p:spPr>
          <a:xfrm>
            <a:off x="358775" y="2160000"/>
            <a:ext cx="5580000" cy="921600"/>
          </a:xfrm>
          <a:noFill/>
        </p:spPr>
        <p:txBody>
          <a:bodyPr lIns="108000"/>
          <a:lstStyle>
            <a:lvl1pPr marL="0" indent="0" algn="l">
              <a:lnSpc>
                <a:spcPts val="3000"/>
              </a:lnSpc>
              <a:spcBef>
                <a:spcPts val="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20" name="Text Placeholder 19"/>
          <p:cNvSpPr>
            <a:spLocks noGrp="1"/>
          </p:cNvSpPr>
          <p:nvPr>
            <p:ph type="body" sz="quarter" idx="13"/>
          </p:nvPr>
        </p:nvSpPr>
        <p:spPr>
          <a:xfrm>
            <a:off x="358775" y="6019201"/>
            <a:ext cx="2736850" cy="470500"/>
          </a:xfrm>
        </p:spPr>
        <p:txBody>
          <a:bodyPr lIns="108000"/>
          <a:lstStyle>
            <a:lvl1pPr marL="0" indent="0">
              <a:lnSpc>
                <a:spcPts val="1600"/>
              </a:lnSpc>
              <a:spcBef>
                <a:spcPts val="800"/>
              </a:spcBef>
              <a:buFontTx/>
              <a:buNone/>
              <a:defRPr sz="1400">
                <a:solidFill>
                  <a:schemeClr val="bg1"/>
                </a:solidFill>
              </a:defRPr>
            </a:lvl1pPr>
            <a:lvl2pPr marL="0" indent="0">
              <a:lnSpc>
                <a:spcPts val="1600"/>
              </a:lnSpc>
              <a:spcBef>
                <a:spcPts val="800"/>
              </a:spcBef>
              <a:buFontTx/>
              <a:buNone/>
              <a:defRPr sz="1400">
                <a:solidFill>
                  <a:schemeClr val="bg1"/>
                </a:solidFill>
              </a:defRPr>
            </a:lvl2pPr>
            <a:lvl3pPr marL="0" indent="0">
              <a:lnSpc>
                <a:spcPts val="1600"/>
              </a:lnSpc>
              <a:spcBef>
                <a:spcPts val="800"/>
              </a:spcBef>
              <a:buFontTx/>
              <a:buNone/>
              <a:defRPr sz="1400">
                <a:solidFill>
                  <a:schemeClr val="bg1"/>
                </a:solidFill>
              </a:defRPr>
            </a:lvl3pPr>
            <a:lvl4pPr marL="0" indent="0">
              <a:lnSpc>
                <a:spcPts val="1600"/>
              </a:lnSpc>
              <a:spcBef>
                <a:spcPts val="800"/>
              </a:spcBef>
              <a:buFontTx/>
              <a:buNone/>
              <a:defRPr sz="1400">
                <a:solidFill>
                  <a:schemeClr val="bg1"/>
                </a:solidFill>
              </a:defRPr>
            </a:lvl4pPr>
            <a:lvl5pPr marL="0" indent="0">
              <a:lnSpc>
                <a:spcPts val="1600"/>
              </a:lnSpc>
              <a:spcBef>
                <a:spcPts val="800"/>
              </a:spcBef>
              <a:buFontTx/>
              <a:buNone/>
              <a:defRPr sz="1400">
                <a:solidFill>
                  <a:schemeClr val="bg1"/>
                </a:solidFill>
              </a:defRPr>
            </a:lvl5pPr>
          </a:lstStyle>
          <a:p>
            <a:pPr lvl="0"/>
            <a:r>
              <a:rPr lang="en-US" noProof="0" dirty="0" smtClean="0"/>
              <a:t>Click to edit Master text styles</a:t>
            </a:r>
          </a:p>
        </p:txBody>
      </p:sp>
      <p:sp>
        <p:nvSpPr>
          <p:cNvPr id="16" name="Date Placeholder 3"/>
          <p:cNvSpPr>
            <a:spLocks noGrp="1"/>
          </p:cNvSpPr>
          <p:nvPr>
            <p:ph type="dt" sz="half" idx="14"/>
          </p:nvPr>
        </p:nvSpPr>
        <p:spPr>
          <a:xfrm>
            <a:off x="7896225" y="6678613"/>
            <a:ext cx="900113" cy="179387"/>
          </a:xfrm>
        </p:spPr>
        <p:txBody>
          <a:bodyPr/>
          <a:lstStyle>
            <a:lvl1pPr>
              <a:defRPr/>
            </a:lvl1pPr>
          </a:lstStyle>
          <a:p>
            <a:pPr>
              <a:defRPr/>
            </a:pPr>
            <a:fld id="{5CECE664-ADCC-4938-BA06-0217EC2EC38D}" type="datetime1">
              <a:rPr lang="en-GB"/>
              <a:pPr>
                <a:defRPr/>
              </a:pPr>
              <a:t>02/06/2014</a:t>
            </a:fld>
            <a:endParaRPr lang="en-GB"/>
          </a:p>
        </p:txBody>
      </p:sp>
      <p:sp>
        <p:nvSpPr>
          <p:cNvPr id="17" name="Footer Placeholder 4"/>
          <p:cNvSpPr>
            <a:spLocks noGrp="1"/>
          </p:cNvSpPr>
          <p:nvPr>
            <p:ph type="ftr" sz="quarter" idx="15"/>
          </p:nvPr>
        </p:nvSpPr>
        <p:spPr>
          <a:xfrm>
            <a:off x="655638" y="6678613"/>
            <a:ext cx="7240587" cy="179387"/>
          </a:xfrm>
        </p:spPr>
        <p:txBody>
          <a:bodyPr/>
          <a:lstStyle>
            <a:lvl1pPr>
              <a:defRPr>
                <a:solidFill>
                  <a:schemeClr val="bg1"/>
                </a:solidFill>
              </a:defRPr>
            </a:lvl1pPr>
          </a:lstStyle>
          <a:p>
            <a:pPr>
              <a:defRPr/>
            </a:pPr>
            <a:r>
              <a:rPr lang="en-GB"/>
              <a:t>NHS | Presentation to [XXXX Company] | [Type Date]</a:t>
            </a:r>
          </a:p>
        </p:txBody>
      </p:sp>
      <p:sp>
        <p:nvSpPr>
          <p:cNvPr id="18" name="Slide Number Placeholder 5"/>
          <p:cNvSpPr>
            <a:spLocks noGrp="1"/>
          </p:cNvSpPr>
          <p:nvPr>
            <p:ph type="sldNum" sz="quarter" idx="16"/>
          </p:nvPr>
        </p:nvSpPr>
        <p:spPr>
          <a:xfrm>
            <a:off x="238125" y="6678613"/>
            <a:ext cx="300038" cy="179387"/>
          </a:xfrm>
        </p:spPr>
        <p:txBody>
          <a:bodyPr/>
          <a:lstStyle>
            <a:lvl1pPr>
              <a:defRPr>
                <a:solidFill>
                  <a:schemeClr val="bg1"/>
                </a:solidFill>
              </a:defRPr>
            </a:lvl1pPr>
          </a:lstStyle>
          <a:p>
            <a:pPr>
              <a:defRPr/>
            </a:pPr>
            <a:fld id="{DDE3F734-A2B5-4787-8958-A3E3B6010F10}" type="slidenum">
              <a:rPr lang="en-GB"/>
              <a:pPr>
                <a:defRPr/>
              </a:pPr>
              <a:t>‹#›</a:t>
            </a:fld>
            <a:endParaRPr lang="en-GB"/>
          </a:p>
        </p:txBody>
      </p:sp>
    </p:spTree>
    <p:extLst>
      <p:ext uri="{BB962C8B-B14F-4D97-AF65-F5344CB8AC3E}">
        <p14:creationId xmlns:p14="http://schemas.microsoft.com/office/powerpoint/2010/main" val="143429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lvl1pPr>
              <a:defRPr/>
            </a:lvl1pPr>
          </a:lstStyle>
          <a:p>
            <a:pPr>
              <a:defRPr/>
            </a:pPr>
            <a:fld id="{433B3CF8-9811-43C3-A2F5-42CB3B2065AC}" type="datetime1">
              <a:rPr lang="en-GB"/>
              <a:pPr>
                <a:defRPr/>
              </a:pPr>
              <a:t>02/06/2014</a:t>
            </a:fld>
            <a:endParaRPr lang="en-GB"/>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pPr>
              <a:defRPr/>
            </a:pPr>
            <a:fld id="{550624F8-51F5-4FA9-BC9A-E04115AB58FE}" type="slidenum">
              <a:rPr lang="en-GB" smtClean="0"/>
              <a:pPr>
                <a:defRPr/>
              </a:pPr>
              <a:t>‹#›</a:t>
            </a:fld>
            <a:endParaRPr lang="en-GB" dirty="0"/>
          </a:p>
        </p:txBody>
      </p:sp>
      <p:sp>
        <p:nvSpPr>
          <p:cNvPr id="7" name="Footer Placeholder 3"/>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a:t>
            </a:r>
            <a:r>
              <a:rPr lang="en-GB" dirty="0">
                <a:solidFill>
                  <a:schemeClr val="bg1">
                    <a:lumMod val="50000"/>
                  </a:schemeClr>
                </a:solidFill>
              </a:rPr>
              <a:t>to Ottawa/CCME </a:t>
            </a:r>
            <a:r>
              <a:rPr lang="en-GB" dirty="0" smtClean="0">
                <a:solidFill>
                  <a:schemeClr val="bg1">
                    <a:lumMod val="50000"/>
                  </a:schemeClr>
                </a:solidFill>
              </a:rPr>
              <a:t>Conference </a:t>
            </a:r>
            <a:r>
              <a:rPr lang="en-GB" dirty="0">
                <a:solidFill>
                  <a:schemeClr val="bg1">
                    <a:lumMod val="50000"/>
                  </a:schemeClr>
                </a:solidFill>
              </a:rPr>
              <a:t>| 25-29 April 2104</a:t>
            </a:r>
          </a:p>
        </p:txBody>
      </p:sp>
    </p:spTree>
    <p:extLst>
      <p:ext uri="{BB962C8B-B14F-4D97-AF65-F5344CB8AC3E}">
        <p14:creationId xmlns:p14="http://schemas.microsoft.com/office/powerpoint/2010/main" val="372765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358775" y="2052001"/>
            <a:ext cx="7002463" cy="20879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Picture Placeholder 21"/>
          <p:cNvSpPr>
            <a:spLocks noGrp="1"/>
          </p:cNvSpPr>
          <p:nvPr>
            <p:ph type="pic" sz="quarter" idx="14"/>
          </p:nvPr>
        </p:nvSpPr>
        <p:spPr>
          <a:xfrm>
            <a:off x="358775" y="4320000"/>
            <a:ext cx="1314450" cy="1587500"/>
          </a:xfrm>
        </p:spPr>
        <p:txBody>
          <a:bodyPr rtlCol="0">
            <a:noAutofit/>
          </a:bodyPr>
          <a:lstStyle>
            <a:lvl1pPr>
              <a:buFontTx/>
              <a:buNone/>
              <a:defRPr/>
            </a:lvl1pPr>
          </a:lstStyle>
          <a:p>
            <a:pPr lvl="0"/>
            <a:r>
              <a:rPr lang="en-US" noProof="0" smtClean="0"/>
              <a:t>Click icon to add picture</a:t>
            </a:r>
            <a:endParaRPr lang="en-GB" noProof="0"/>
          </a:p>
        </p:txBody>
      </p:sp>
      <p:sp>
        <p:nvSpPr>
          <p:cNvPr id="8" name="Picture Placeholder 21"/>
          <p:cNvSpPr>
            <a:spLocks noGrp="1"/>
          </p:cNvSpPr>
          <p:nvPr>
            <p:ph type="pic" sz="quarter" idx="15"/>
          </p:nvPr>
        </p:nvSpPr>
        <p:spPr>
          <a:xfrm>
            <a:off x="1780725" y="4320000"/>
            <a:ext cx="2736850" cy="1587500"/>
          </a:xfrm>
        </p:spPr>
        <p:txBody>
          <a:bodyPr rtlCol="0">
            <a:noAutofit/>
          </a:bodyPr>
          <a:lstStyle>
            <a:lvl1pPr>
              <a:buFontTx/>
              <a:buNone/>
              <a:defRPr/>
            </a:lvl1pPr>
          </a:lstStyle>
          <a:p>
            <a:pPr lvl="0"/>
            <a:r>
              <a:rPr lang="en-US" noProof="0" smtClean="0"/>
              <a:t>Click icon to add picture</a:t>
            </a:r>
            <a:endParaRPr lang="en-GB" noProof="0"/>
          </a:p>
        </p:txBody>
      </p:sp>
      <p:sp>
        <p:nvSpPr>
          <p:cNvPr id="9" name="Picture Placeholder 21"/>
          <p:cNvSpPr>
            <a:spLocks noGrp="1"/>
          </p:cNvSpPr>
          <p:nvPr>
            <p:ph type="pic" sz="quarter" idx="16"/>
          </p:nvPr>
        </p:nvSpPr>
        <p:spPr>
          <a:xfrm>
            <a:off x="4624326" y="4320000"/>
            <a:ext cx="1314450" cy="1587500"/>
          </a:xfrm>
        </p:spPr>
        <p:txBody>
          <a:bodyPr rtlCol="0">
            <a:noAutofit/>
          </a:bodyPr>
          <a:lstStyle>
            <a:lvl1pPr>
              <a:buFontTx/>
              <a:buNone/>
              <a:defRPr/>
            </a:lvl1pPr>
          </a:lstStyle>
          <a:p>
            <a:pPr lvl="0"/>
            <a:r>
              <a:rPr lang="en-US" noProof="0" smtClean="0"/>
              <a:t>Click icon to add picture</a:t>
            </a:r>
            <a:endParaRPr lang="en-GB" noProof="0"/>
          </a:p>
        </p:txBody>
      </p:sp>
      <p:sp>
        <p:nvSpPr>
          <p:cNvPr id="10" name="Date Placeholder 3"/>
          <p:cNvSpPr>
            <a:spLocks noGrp="1"/>
          </p:cNvSpPr>
          <p:nvPr>
            <p:ph type="dt" sz="half" idx="17"/>
          </p:nvPr>
        </p:nvSpPr>
        <p:spPr/>
        <p:txBody>
          <a:bodyPr/>
          <a:lstStyle>
            <a:lvl1pPr>
              <a:defRPr/>
            </a:lvl1pPr>
          </a:lstStyle>
          <a:p>
            <a:pPr>
              <a:defRPr/>
            </a:pPr>
            <a:fld id="{5FC4BA03-B3CF-4D61-8757-4B530F8E407B}" type="datetime1">
              <a:rPr lang="en-GB"/>
              <a:pPr>
                <a:defRPr/>
              </a:pPr>
              <a:t>02/06/2014</a:t>
            </a:fld>
            <a:endParaRPr lang="en-GB"/>
          </a:p>
        </p:txBody>
      </p:sp>
      <p:sp>
        <p:nvSpPr>
          <p:cNvPr id="11" name="Footer Placeholder 4"/>
          <p:cNvSpPr>
            <a:spLocks noGrp="1"/>
          </p:cNvSpPr>
          <p:nvPr>
            <p:ph type="ftr" sz="quarter" idx="18"/>
          </p:nvPr>
        </p:nvSpPr>
        <p:spPr/>
        <p:txBody>
          <a:bodyPr/>
          <a:lstStyle>
            <a:lvl1pPr>
              <a:defRPr/>
            </a:lvl1pPr>
          </a:lstStyle>
          <a:p>
            <a:pPr>
              <a:defRPr/>
            </a:pPr>
            <a:r>
              <a:rPr lang="en-GB"/>
              <a:t>NHS | Presentation to [XXXX Company] | [Type Date]</a:t>
            </a:r>
          </a:p>
        </p:txBody>
      </p:sp>
      <p:sp>
        <p:nvSpPr>
          <p:cNvPr id="12" name="Slide Number Placeholder 5"/>
          <p:cNvSpPr>
            <a:spLocks noGrp="1"/>
          </p:cNvSpPr>
          <p:nvPr>
            <p:ph type="sldNum" sz="quarter" idx="19"/>
          </p:nvPr>
        </p:nvSpPr>
        <p:spPr/>
        <p:txBody>
          <a:bodyPr/>
          <a:lstStyle>
            <a:lvl1pPr>
              <a:defRPr/>
            </a:lvl1pPr>
          </a:lstStyle>
          <a:p>
            <a:pPr>
              <a:defRPr/>
            </a:pPr>
            <a:fld id="{9C6711D2-E1D8-46EC-B77A-087C088C222B}" type="slidenum">
              <a:rPr lang="en-GB"/>
              <a:pPr>
                <a:defRPr/>
              </a:pPr>
              <a:t>‹#›</a:t>
            </a:fld>
            <a:endParaRPr lang="en-GB"/>
          </a:p>
        </p:txBody>
      </p:sp>
    </p:spTree>
    <p:extLst>
      <p:ext uri="{BB962C8B-B14F-4D97-AF65-F5344CB8AC3E}">
        <p14:creationId xmlns:p14="http://schemas.microsoft.com/office/powerpoint/2010/main" val="14767251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Grap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a:xfrm>
            <a:off x="358775" y="2052001"/>
            <a:ext cx="8426449" cy="424799"/>
          </a:xfrm>
        </p:spPr>
        <p:txBody>
          <a:bodyPr/>
          <a:lstStyle>
            <a:lvl1pPr marL="216000" indent="0">
              <a:buFontTx/>
              <a:buNone/>
              <a:defRPr baseline="0"/>
            </a:lvl1pPr>
          </a:lstStyle>
          <a:p>
            <a:pPr lvl="0"/>
            <a:r>
              <a:rPr lang="en-US" noProof="0" dirty="0" smtClean="0"/>
              <a:t>Click to edit Master text styles</a:t>
            </a:r>
          </a:p>
        </p:txBody>
      </p:sp>
      <p:sp>
        <p:nvSpPr>
          <p:cNvPr id="8" name="Chart Placeholder 7"/>
          <p:cNvSpPr>
            <a:spLocks noGrp="1"/>
          </p:cNvSpPr>
          <p:nvPr>
            <p:ph type="chart" sz="quarter" idx="13"/>
          </p:nvPr>
        </p:nvSpPr>
        <p:spPr>
          <a:xfrm>
            <a:off x="179512" y="2385060"/>
            <a:ext cx="8616827" cy="3710939"/>
          </a:xfrm>
        </p:spPr>
        <p:txBody>
          <a:bodyPr rtlCol="0">
            <a:noAutofit/>
          </a:bodyPr>
          <a:lstStyle/>
          <a:p>
            <a:pPr lvl="0"/>
            <a:r>
              <a:rPr lang="en-US" noProof="0" smtClean="0"/>
              <a:t>Click icon to add chart</a:t>
            </a:r>
            <a:endParaRPr lang="en-GB" noProof="0"/>
          </a:p>
        </p:txBody>
      </p:sp>
      <p:sp>
        <p:nvSpPr>
          <p:cNvPr id="10" name="Text Placeholder 9"/>
          <p:cNvSpPr>
            <a:spLocks noGrp="1"/>
          </p:cNvSpPr>
          <p:nvPr>
            <p:ph type="body" sz="quarter" idx="14"/>
          </p:nvPr>
        </p:nvSpPr>
        <p:spPr>
          <a:xfrm>
            <a:off x="358775" y="5849937"/>
            <a:ext cx="8426450" cy="246062"/>
          </a:xfrm>
        </p:spPr>
        <p:txBody>
          <a:bodyPr anchor="b"/>
          <a:lstStyle>
            <a:lvl1pPr indent="0" algn="r">
              <a:lnSpc>
                <a:spcPct val="100000"/>
              </a:lnSpc>
              <a:buFontTx/>
              <a:buNone/>
              <a:defRPr sz="1200">
                <a:solidFill>
                  <a:schemeClr val="tx2"/>
                </a:solidFill>
              </a:defRPr>
            </a:lvl1pPr>
            <a:lvl2pPr indent="0" algn="r">
              <a:lnSpc>
                <a:spcPct val="100000"/>
              </a:lnSpc>
              <a:buFontTx/>
              <a:buNone/>
              <a:defRPr sz="1200"/>
            </a:lvl2pPr>
            <a:lvl3pPr indent="0" algn="r">
              <a:lnSpc>
                <a:spcPct val="100000"/>
              </a:lnSpc>
              <a:buFontTx/>
              <a:buNone/>
              <a:defRPr sz="1200"/>
            </a:lvl3pPr>
            <a:lvl4pPr indent="0" algn="r">
              <a:lnSpc>
                <a:spcPct val="100000"/>
              </a:lnSpc>
              <a:buFontTx/>
              <a:buNone/>
              <a:defRPr sz="1200"/>
            </a:lvl4pPr>
            <a:lvl5pPr indent="0" algn="r">
              <a:lnSpc>
                <a:spcPct val="100000"/>
              </a:lnSpc>
              <a:buFontTx/>
              <a:buNone/>
              <a:defRPr sz="1200"/>
            </a:lvl5pPr>
          </a:lstStyle>
          <a:p>
            <a:pPr lvl="0"/>
            <a:r>
              <a:rPr lang="en-US" dirty="0" smtClean="0"/>
              <a:t>Click to edit Master text styles</a:t>
            </a:r>
          </a:p>
        </p:txBody>
      </p:sp>
      <p:sp>
        <p:nvSpPr>
          <p:cNvPr id="6" name="Date Placeholder 3"/>
          <p:cNvSpPr>
            <a:spLocks noGrp="1"/>
          </p:cNvSpPr>
          <p:nvPr>
            <p:ph type="dt" sz="half" idx="15"/>
          </p:nvPr>
        </p:nvSpPr>
        <p:spPr/>
        <p:txBody>
          <a:bodyPr/>
          <a:lstStyle>
            <a:lvl1pPr>
              <a:defRPr/>
            </a:lvl1pPr>
          </a:lstStyle>
          <a:p>
            <a:pPr>
              <a:defRPr/>
            </a:pPr>
            <a:fld id="{CB23FE79-854B-4CB6-870A-4B1F45D6D25E}" type="datetime1">
              <a:rPr lang="en-GB"/>
              <a:pPr>
                <a:defRPr/>
              </a:pPr>
              <a:t>02/06/2014</a:t>
            </a:fld>
            <a:endParaRPr lang="en-GB"/>
          </a:p>
        </p:txBody>
      </p:sp>
      <p:sp>
        <p:nvSpPr>
          <p:cNvPr id="7" name="Footer Placeholder 4"/>
          <p:cNvSpPr>
            <a:spLocks noGrp="1"/>
          </p:cNvSpPr>
          <p:nvPr>
            <p:ph type="ftr" sz="quarter" idx="16"/>
          </p:nvPr>
        </p:nvSpPr>
        <p:spPr/>
        <p:txBody>
          <a:bodyPr/>
          <a:lstStyle>
            <a:lvl1pPr>
              <a:defRPr/>
            </a:lvl1pPr>
          </a:lstStyle>
          <a:p>
            <a:pPr>
              <a:defRPr/>
            </a:pPr>
            <a:r>
              <a:rPr lang="en-GB"/>
              <a:t>NHS | Presentation to [XXXX Company] | [Type Date]</a:t>
            </a:r>
          </a:p>
        </p:txBody>
      </p:sp>
      <p:sp>
        <p:nvSpPr>
          <p:cNvPr id="9" name="Slide Number Placeholder 5"/>
          <p:cNvSpPr>
            <a:spLocks noGrp="1"/>
          </p:cNvSpPr>
          <p:nvPr>
            <p:ph type="sldNum" sz="quarter" idx="17"/>
          </p:nvPr>
        </p:nvSpPr>
        <p:spPr/>
        <p:txBody>
          <a:bodyPr/>
          <a:lstStyle>
            <a:lvl1pPr>
              <a:defRPr/>
            </a:lvl1pPr>
          </a:lstStyle>
          <a:p>
            <a:pPr>
              <a:defRPr/>
            </a:pPr>
            <a:fld id="{56BA41CC-B199-4B4B-86FA-BA962DDB174C}" type="slidenum">
              <a:rPr lang="en-GB"/>
              <a:pPr>
                <a:defRPr/>
              </a:pPr>
              <a:t>‹#›</a:t>
            </a:fld>
            <a:endParaRPr lang="en-GB"/>
          </a:p>
        </p:txBody>
      </p:sp>
    </p:spTree>
    <p:extLst>
      <p:ext uri="{BB962C8B-B14F-4D97-AF65-F5344CB8AC3E}">
        <p14:creationId xmlns:p14="http://schemas.microsoft.com/office/powerpoint/2010/main" val="37764681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Date Placeholder 3"/>
          <p:cNvSpPr>
            <a:spLocks noGrp="1"/>
          </p:cNvSpPr>
          <p:nvPr>
            <p:ph type="dt" sz="half" idx="10"/>
          </p:nvPr>
        </p:nvSpPr>
        <p:spPr/>
        <p:txBody>
          <a:bodyPr/>
          <a:lstStyle>
            <a:lvl1pPr>
              <a:defRPr/>
            </a:lvl1pPr>
          </a:lstStyle>
          <a:p>
            <a:pPr>
              <a:defRPr/>
            </a:pPr>
            <a:fld id="{EACC3288-0A73-4704-BF20-E6419C85F37D}" type="datetime1">
              <a:rPr lang="en-GB"/>
              <a:pPr>
                <a:defRPr/>
              </a:pPr>
              <a:t>02/06/2014</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a:t>NHS | Presentation to [XXXX Company] | [Type Date]</a:t>
            </a:r>
          </a:p>
        </p:txBody>
      </p:sp>
      <p:sp>
        <p:nvSpPr>
          <p:cNvPr id="5" name="Slide Number Placeholder 5"/>
          <p:cNvSpPr>
            <a:spLocks noGrp="1"/>
          </p:cNvSpPr>
          <p:nvPr>
            <p:ph type="sldNum" sz="quarter" idx="12"/>
          </p:nvPr>
        </p:nvSpPr>
        <p:spPr/>
        <p:txBody>
          <a:bodyPr/>
          <a:lstStyle>
            <a:lvl1pPr>
              <a:defRPr sz="1100" b="0">
                <a:solidFill>
                  <a:schemeClr val="bg1">
                    <a:lumMod val="50000"/>
                  </a:schemeClr>
                </a:solidFill>
              </a:defRPr>
            </a:lvl1pPr>
          </a:lstStyle>
          <a:p>
            <a:pPr>
              <a:defRPr/>
            </a:pPr>
            <a:fld id="{E471C0FF-533F-424A-B1D8-F8CF7CBD7E02}" type="slidenum">
              <a:rPr lang="en-GB" smtClean="0"/>
              <a:pPr>
                <a:defRPr/>
              </a:pPr>
              <a:t>‹#›</a:t>
            </a:fld>
            <a:endParaRPr lang="en-GB" dirty="0"/>
          </a:p>
        </p:txBody>
      </p:sp>
    </p:spTree>
    <p:extLst>
      <p:ext uri="{BB962C8B-B14F-4D97-AF65-F5344CB8AC3E}">
        <p14:creationId xmlns:p14="http://schemas.microsoft.com/office/powerpoint/2010/main" val="192819099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0D7BE4-4ECD-4420-82F8-EB941D068D20}" type="datetime1">
              <a:rPr lang="en-GB"/>
              <a:pPr>
                <a:defRPr/>
              </a:pPr>
              <a:t>02/06/2014</a:t>
            </a:fld>
            <a:endParaRPr lang="en-GB"/>
          </a:p>
        </p:txBody>
      </p:sp>
      <p:sp>
        <p:nvSpPr>
          <p:cNvPr id="3" name="Footer Placeholder 4"/>
          <p:cNvSpPr>
            <a:spLocks noGrp="1"/>
          </p:cNvSpPr>
          <p:nvPr>
            <p:ph type="ftr" sz="quarter" idx="11"/>
          </p:nvPr>
        </p:nvSpPr>
        <p:spPr/>
        <p:txBody>
          <a:bodyPr/>
          <a:lstStyle>
            <a:lvl1pPr>
              <a:defRPr>
                <a:solidFill>
                  <a:schemeClr val="bg1">
                    <a:lumMod val="50000"/>
                  </a:schemeClr>
                </a:solidFill>
              </a:defRPr>
            </a:lvl1pPr>
          </a:lstStyle>
          <a:p>
            <a:pPr>
              <a:defRPr/>
            </a:pPr>
            <a:r>
              <a:rPr lang="en-GB" smtClean="0"/>
              <a:t>NHS | Presentation to [XXXX Company] | [Type Date]</a:t>
            </a:r>
            <a:endParaRPr lang="en-GB" dirty="0"/>
          </a:p>
        </p:txBody>
      </p:sp>
      <p:sp>
        <p:nvSpPr>
          <p:cNvPr id="4" name="Slide Number Placeholder 5"/>
          <p:cNvSpPr>
            <a:spLocks noGrp="1"/>
          </p:cNvSpPr>
          <p:nvPr>
            <p:ph type="sldNum" sz="quarter" idx="12"/>
          </p:nvPr>
        </p:nvSpPr>
        <p:spPr/>
        <p:txBody>
          <a:bodyPr/>
          <a:lstStyle>
            <a:lvl1pPr>
              <a:defRPr>
                <a:solidFill>
                  <a:schemeClr val="bg1">
                    <a:lumMod val="50000"/>
                  </a:schemeClr>
                </a:solidFill>
              </a:defRPr>
            </a:lvl1pPr>
          </a:lstStyle>
          <a:p>
            <a:pPr>
              <a:defRPr/>
            </a:pPr>
            <a:fld id="{108035A4-35DD-4C64-A533-D874A2FBE00E}" type="slidenum">
              <a:rPr lang="en-GB" smtClean="0"/>
              <a:pPr>
                <a:defRPr/>
              </a:pPr>
              <a:t>‹#›</a:t>
            </a:fld>
            <a:endParaRPr lang="en-GB"/>
          </a:p>
        </p:txBody>
      </p:sp>
    </p:spTree>
    <p:extLst>
      <p:ext uri="{BB962C8B-B14F-4D97-AF65-F5344CB8AC3E}">
        <p14:creationId xmlns:p14="http://schemas.microsoft.com/office/powerpoint/2010/main" val="40648055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07988" y="269661"/>
            <a:ext cx="7313613" cy="5651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21600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07988" y="1458913"/>
            <a:ext cx="8388350" cy="437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7896225" y="6310313"/>
            <a:ext cx="900113" cy="179387"/>
          </a:xfrm>
          <a:prstGeom prst="rect">
            <a:avLst/>
          </a:prstGeom>
        </p:spPr>
        <p:txBody>
          <a:bodyPr vert="horz" lIns="0" tIns="0" rIns="0" bIns="0" rtlCol="0" anchor="b" anchorCtr="0">
            <a:noAutofit/>
          </a:bodyPr>
          <a:lstStyle>
            <a:lvl1pPr algn="r" fontAlgn="auto">
              <a:spcBef>
                <a:spcPts val="0"/>
              </a:spcBef>
              <a:spcAft>
                <a:spcPts val="0"/>
              </a:spcAft>
              <a:defRPr sz="1200">
                <a:solidFill>
                  <a:schemeClr val="bg1"/>
                </a:solidFill>
                <a:latin typeface="Arial" pitchFamily="34" charset="0"/>
                <a:cs typeface="Arial" pitchFamily="34" charset="0"/>
              </a:defRPr>
            </a:lvl1pPr>
          </a:lstStyle>
          <a:p>
            <a:pPr>
              <a:defRPr/>
            </a:pPr>
            <a:fld id="{6F30D2E5-0D8A-4943-8E47-76C90A68E20A}" type="datetime1">
              <a:rPr lang="en-GB"/>
              <a:pPr>
                <a:defRPr/>
              </a:pPr>
              <a:t>02/06/2014</a:t>
            </a:fld>
            <a:endParaRPr lang="en-GB"/>
          </a:p>
        </p:txBody>
      </p:sp>
      <p:sp>
        <p:nvSpPr>
          <p:cNvPr id="5" name="Footer Placeholder 4"/>
          <p:cNvSpPr>
            <a:spLocks noGrp="1"/>
          </p:cNvSpPr>
          <p:nvPr>
            <p:ph type="ftr" sz="quarter" idx="3"/>
          </p:nvPr>
        </p:nvSpPr>
        <p:spPr>
          <a:xfrm>
            <a:off x="655638" y="6310313"/>
            <a:ext cx="7240587" cy="179387"/>
          </a:xfrm>
          <a:prstGeom prst="rect">
            <a:avLst/>
          </a:prstGeom>
        </p:spPr>
        <p:txBody>
          <a:bodyPr vert="horz" lIns="0" tIns="0" rIns="0" bIns="0" rtlCol="0" anchor="b" anchorCtr="0">
            <a:noAutofit/>
          </a:bodyPr>
          <a:lstStyle>
            <a:lvl1pPr algn="l" fontAlgn="auto">
              <a:spcBef>
                <a:spcPts val="0"/>
              </a:spcBef>
              <a:spcAft>
                <a:spcPts val="0"/>
              </a:spcAft>
              <a:defRPr sz="1200">
                <a:solidFill>
                  <a:schemeClr val="tx1"/>
                </a:solidFill>
                <a:latin typeface="Arial" pitchFamily="34" charset="0"/>
                <a:cs typeface="Arial" pitchFamily="34" charset="0"/>
              </a:defRPr>
            </a:lvl1pPr>
          </a:lstStyle>
          <a:p>
            <a:pPr>
              <a:defRPr/>
            </a:pPr>
            <a:r>
              <a:rPr lang="en-GB"/>
              <a:t>NHS | Presentation to [XXXX Company] | [Type Date]</a:t>
            </a:r>
          </a:p>
        </p:txBody>
      </p:sp>
      <p:sp>
        <p:nvSpPr>
          <p:cNvPr id="6" name="Slide Number Placeholder 5"/>
          <p:cNvSpPr>
            <a:spLocks noGrp="1"/>
          </p:cNvSpPr>
          <p:nvPr>
            <p:ph type="sldNum" sz="quarter" idx="4"/>
          </p:nvPr>
        </p:nvSpPr>
        <p:spPr>
          <a:xfrm>
            <a:off x="238125" y="6310313"/>
            <a:ext cx="300038" cy="179387"/>
          </a:xfrm>
          <a:prstGeom prst="rect">
            <a:avLst/>
          </a:prstGeom>
        </p:spPr>
        <p:txBody>
          <a:bodyPr vert="horz" lIns="0" tIns="0" rIns="0" bIns="0" rtlCol="0" anchor="b" anchorCtr="0">
            <a:noAutofit/>
          </a:bodyPr>
          <a:lstStyle>
            <a:lvl1pPr algn="r" fontAlgn="auto">
              <a:spcBef>
                <a:spcPts val="0"/>
              </a:spcBef>
              <a:spcAft>
                <a:spcPts val="0"/>
              </a:spcAft>
              <a:defRPr sz="1200" b="1">
                <a:solidFill>
                  <a:schemeClr val="tx1"/>
                </a:solidFill>
                <a:latin typeface="Arial" pitchFamily="34" charset="0"/>
                <a:cs typeface="Arial" pitchFamily="34" charset="0"/>
              </a:defRPr>
            </a:lvl1pPr>
          </a:lstStyle>
          <a:p>
            <a:pPr>
              <a:defRPr/>
            </a:pPr>
            <a:fld id="{7DEE483B-03DF-45B5-B55F-E045D86EE34C}" type="slidenum">
              <a:rPr lang="en-GB"/>
              <a:pPr>
                <a:defRPr/>
              </a:pPr>
              <a:t>‹#›</a:t>
            </a:fld>
            <a:endParaRPr lang="en-GB"/>
          </a:p>
        </p:txBody>
      </p:sp>
      <p:pic>
        <p:nvPicPr>
          <p:cNvPr id="1031" name="Picture 2" descr="J:\NHS CB\Communication\Branding\Logos\NHS England\NHS England col.jpg"/>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896225" y="246063"/>
            <a:ext cx="9779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9" r:id="rId1"/>
    <p:sldLayoutId id="2147483682" r:id="rId2"/>
    <p:sldLayoutId id="2147483683" r:id="rId3"/>
    <p:sldLayoutId id="2147483684" r:id="rId4"/>
    <p:sldLayoutId id="2147483685" r:id="rId5"/>
    <p:sldLayoutId id="2147483686" r:id="rId6"/>
  </p:sldLayoutIdLst>
  <p:hf hdr="0" dt="0"/>
  <p:txStyles>
    <p:titleStyle>
      <a:lvl1pPr algn="l" rtl="0" eaLnBrk="0" fontAlgn="base" hangingPunct="0">
        <a:spcBef>
          <a:spcPct val="0"/>
        </a:spcBef>
        <a:spcAft>
          <a:spcPct val="0"/>
        </a:spcAft>
        <a:defRPr sz="3400" kern="1200">
          <a:solidFill>
            <a:schemeClr val="bg1"/>
          </a:solidFill>
          <a:latin typeface="Arial" pitchFamily="34" charset="0"/>
          <a:ea typeface="+mj-ea"/>
          <a:cs typeface="Arial" pitchFamily="34" charset="0"/>
        </a:defRPr>
      </a:lvl1pPr>
      <a:lvl2pPr algn="l" rtl="0" eaLnBrk="0" fontAlgn="base" hangingPunct="0">
        <a:spcBef>
          <a:spcPct val="0"/>
        </a:spcBef>
        <a:spcAft>
          <a:spcPct val="0"/>
        </a:spcAft>
        <a:defRPr sz="3400">
          <a:solidFill>
            <a:schemeClr val="bg1"/>
          </a:solidFill>
          <a:latin typeface="Arial" charset="0"/>
          <a:cs typeface="Arial" charset="0"/>
        </a:defRPr>
      </a:lvl2pPr>
      <a:lvl3pPr algn="l" rtl="0" eaLnBrk="0" fontAlgn="base" hangingPunct="0">
        <a:spcBef>
          <a:spcPct val="0"/>
        </a:spcBef>
        <a:spcAft>
          <a:spcPct val="0"/>
        </a:spcAft>
        <a:defRPr sz="3400">
          <a:solidFill>
            <a:schemeClr val="bg1"/>
          </a:solidFill>
          <a:latin typeface="Arial" charset="0"/>
          <a:cs typeface="Arial" charset="0"/>
        </a:defRPr>
      </a:lvl3pPr>
      <a:lvl4pPr algn="l" rtl="0" eaLnBrk="0" fontAlgn="base" hangingPunct="0">
        <a:spcBef>
          <a:spcPct val="0"/>
        </a:spcBef>
        <a:spcAft>
          <a:spcPct val="0"/>
        </a:spcAft>
        <a:defRPr sz="3400">
          <a:solidFill>
            <a:schemeClr val="bg1"/>
          </a:solidFill>
          <a:latin typeface="Arial" charset="0"/>
          <a:cs typeface="Arial" charset="0"/>
        </a:defRPr>
      </a:lvl4pPr>
      <a:lvl5pPr algn="l" rtl="0" eaLnBrk="0" fontAlgn="base" hangingPunct="0">
        <a:spcBef>
          <a:spcPct val="0"/>
        </a:spcBef>
        <a:spcAft>
          <a:spcPct val="0"/>
        </a:spcAft>
        <a:defRPr sz="3400">
          <a:solidFill>
            <a:schemeClr val="bg1"/>
          </a:solidFill>
          <a:latin typeface="Arial" charset="0"/>
          <a:cs typeface="Arial" charset="0"/>
        </a:defRPr>
      </a:lvl5pPr>
      <a:lvl6pPr marL="457200" algn="l" rtl="0" fontAlgn="base">
        <a:spcBef>
          <a:spcPct val="0"/>
        </a:spcBef>
        <a:spcAft>
          <a:spcPct val="0"/>
        </a:spcAft>
        <a:defRPr sz="3400">
          <a:solidFill>
            <a:schemeClr val="bg1"/>
          </a:solidFill>
          <a:latin typeface="Arial" charset="0"/>
          <a:cs typeface="Arial" charset="0"/>
        </a:defRPr>
      </a:lvl6pPr>
      <a:lvl7pPr marL="914400" algn="l" rtl="0" fontAlgn="base">
        <a:spcBef>
          <a:spcPct val="0"/>
        </a:spcBef>
        <a:spcAft>
          <a:spcPct val="0"/>
        </a:spcAft>
        <a:defRPr sz="3400">
          <a:solidFill>
            <a:schemeClr val="bg1"/>
          </a:solidFill>
          <a:latin typeface="Arial" charset="0"/>
          <a:cs typeface="Arial" charset="0"/>
        </a:defRPr>
      </a:lvl7pPr>
      <a:lvl8pPr marL="1371600" algn="l" rtl="0" fontAlgn="base">
        <a:spcBef>
          <a:spcPct val="0"/>
        </a:spcBef>
        <a:spcAft>
          <a:spcPct val="0"/>
        </a:spcAft>
        <a:defRPr sz="3400">
          <a:solidFill>
            <a:schemeClr val="bg1"/>
          </a:solidFill>
          <a:latin typeface="Arial" charset="0"/>
          <a:cs typeface="Arial" charset="0"/>
        </a:defRPr>
      </a:lvl8pPr>
      <a:lvl9pPr marL="1828800" algn="l" rtl="0" fontAlgn="base">
        <a:spcBef>
          <a:spcPct val="0"/>
        </a:spcBef>
        <a:spcAft>
          <a:spcPct val="0"/>
        </a:spcAft>
        <a:defRPr sz="3400">
          <a:solidFill>
            <a:schemeClr val="bg1"/>
          </a:solidFill>
          <a:latin typeface="Arial" charset="0"/>
          <a:cs typeface="Arial" charset="0"/>
        </a:defRPr>
      </a:lvl9pPr>
    </p:titleStyle>
    <p:bodyStyle>
      <a:lvl1pPr marL="2159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1pPr>
      <a:lvl2pPr marL="4318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2pPr>
      <a:lvl3pPr marL="6477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3pPr>
      <a:lvl4pPr marL="8636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4pPr>
      <a:lvl5pPr marL="1079500" indent="-215900" algn="l" defTabSz="215900" rtl="0" eaLnBrk="0" fontAlgn="base" hangingPunct="0">
        <a:lnSpc>
          <a:spcPts val="2400"/>
        </a:lnSpc>
        <a:spcBef>
          <a:spcPts val="1200"/>
        </a:spcBef>
        <a:spcAft>
          <a:spcPct val="0"/>
        </a:spcAft>
        <a:buClr>
          <a:schemeClr val="accent1"/>
        </a:buClr>
        <a:buFont typeface="Arial"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358774" y="1050878"/>
            <a:ext cx="8444031" cy="3766782"/>
          </a:xfrm>
        </p:spPr>
        <p:txBody>
          <a:bodyPr/>
          <a:lstStyle/>
          <a:p>
            <a:pPr algn="ctr" eaLnBrk="1" hangingPunct="1">
              <a:lnSpc>
                <a:spcPct val="150000"/>
              </a:lnSpc>
            </a:pPr>
            <a:r>
              <a:rPr lang="en-GB" sz="100" b="1" dirty="0" smtClean="0">
                <a:latin typeface="Arial" charset="0"/>
                <a:cs typeface="Arial" charset="0"/>
              </a:rPr>
              <a:t/>
            </a:r>
            <a:br>
              <a:rPr lang="en-GB" sz="100" b="1" dirty="0" smtClean="0">
                <a:latin typeface="Arial" charset="0"/>
                <a:cs typeface="Arial" charset="0"/>
              </a:rPr>
            </a:br>
            <a:r>
              <a:rPr lang="en-GB" sz="3600" b="1" dirty="0" smtClean="0">
                <a:latin typeface="Arial" charset="0"/>
                <a:cs typeface="Arial" charset="0"/>
              </a:rPr>
              <a:t>Medical Revalidation: </a:t>
            </a:r>
            <a:br>
              <a:rPr lang="en-GB" sz="3600" b="1" dirty="0" smtClean="0">
                <a:latin typeface="Arial" charset="0"/>
                <a:cs typeface="Arial" charset="0"/>
              </a:rPr>
            </a:br>
            <a:r>
              <a:rPr lang="en-GB" sz="3600" b="1" dirty="0" smtClean="0">
                <a:latin typeface="Arial" charset="0"/>
                <a:cs typeface="Arial" charset="0"/>
              </a:rPr>
              <a:t>An International Perspective</a:t>
            </a:r>
            <a:r>
              <a:rPr lang="en-GB" sz="3200" dirty="0" smtClean="0">
                <a:latin typeface="Arial" charset="0"/>
                <a:cs typeface="Arial" charset="0"/>
              </a:rPr>
              <a:t/>
            </a:r>
            <a:br>
              <a:rPr lang="en-GB" sz="3200" dirty="0" smtClean="0">
                <a:latin typeface="Arial" charset="0"/>
                <a:cs typeface="Arial" charset="0"/>
              </a:rPr>
            </a:br>
            <a:r>
              <a:rPr lang="en-GB" sz="2800" dirty="0" smtClean="0">
                <a:latin typeface="Arial" charset="0"/>
                <a:cs typeface="Arial" charset="0"/>
              </a:rPr>
              <a:t>Dr </a:t>
            </a:r>
            <a:r>
              <a:rPr lang="en-GB" sz="2800" dirty="0">
                <a:latin typeface="Arial" charset="0"/>
                <a:cs typeface="Arial" charset="0"/>
              </a:rPr>
              <a:t>Mike </a:t>
            </a:r>
            <a:r>
              <a:rPr lang="en-GB" sz="2800" dirty="0" smtClean="0">
                <a:latin typeface="Arial" charset="0"/>
                <a:cs typeface="Arial" charset="0"/>
              </a:rPr>
              <a:t>Bewick</a:t>
            </a:r>
            <a:br>
              <a:rPr lang="en-GB" sz="2800" dirty="0" smtClean="0">
                <a:latin typeface="Arial" charset="0"/>
                <a:cs typeface="Arial" charset="0"/>
              </a:rPr>
            </a:br>
            <a:r>
              <a:rPr lang="en-GB" sz="2800" dirty="0" smtClean="0">
                <a:latin typeface="Arial" charset="0"/>
                <a:cs typeface="Arial" charset="0"/>
              </a:rPr>
              <a:t>Dr Jenny Simpson</a:t>
            </a:r>
            <a:br>
              <a:rPr lang="en-GB" sz="2800" dirty="0" smtClean="0">
                <a:latin typeface="Arial" charset="0"/>
                <a:cs typeface="Arial" charset="0"/>
              </a:rPr>
            </a:br>
            <a:r>
              <a:rPr lang="en-GB" sz="2800" dirty="0" smtClean="0">
                <a:latin typeface="Arial" charset="0"/>
                <a:cs typeface="Arial" charset="0"/>
              </a:rPr>
              <a:t>NHS </a:t>
            </a:r>
            <a:r>
              <a:rPr lang="en-GB" sz="2800" dirty="0" smtClean="0">
                <a:latin typeface="Arial" charset="0"/>
                <a:cs typeface="Arial" charset="0"/>
              </a:rPr>
              <a:t>England</a:t>
            </a:r>
            <a:endParaRPr lang="en-GB" sz="2800" b="1" dirty="0" smtClean="0">
              <a:solidFill>
                <a:srgbClr val="FF0000"/>
              </a:solidFill>
              <a:latin typeface="Arial" charset="0"/>
              <a:cs typeface="Arial" charset="0"/>
            </a:endParaRPr>
          </a:p>
        </p:txBody>
      </p:sp>
      <p:sp>
        <p:nvSpPr>
          <p:cNvPr id="5" name="Text Placeholder 2"/>
          <p:cNvSpPr txBox="1">
            <a:spLocks/>
          </p:cNvSpPr>
          <p:nvPr/>
        </p:nvSpPr>
        <p:spPr bwMode="auto">
          <a:xfrm>
            <a:off x="358774" y="5177699"/>
            <a:ext cx="2736850" cy="1189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8000" tIns="0" rIns="0" bIns="0" numCol="1" anchor="t" anchorCtr="0" compatLnSpc="1">
            <a:prstTxWarp prst="textNoShape">
              <a:avLst/>
            </a:prstTxWarp>
          </a:bodyPr>
          <a:lstStyle>
            <a:lvl1pPr marL="0" indent="0" algn="l" defTabSz="215900" rtl="0" eaLnBrk="0" fontAlgn="base" hangingPunct="0">
              <a:lnSpc>
                <a:spcPts val="1600"/>
              </a:lnSpc>
              <a:spcBef>
                <a:spcPts val="800"/>
              </a:spcBef>
              <a:spcAft>
                <a:spcPct val="0"/>
              </a:spcAft>
              <a:buClr>
                <a:schemeClr val="accent1"/>
              </a:buClr>
              <a:buFontTx/>
              <a:buNone/>
              <a:defRPr sz="1400" kern="1200">
                <a:solidFill>
                  <a:schemeClr val="bg1"/>
                </a:solidFill>
                <a:latin typeface="Arial" pitchFamily="34" charset="0"/>
                <a:ea typeface="+mn-ea"/>
                <a:cs typeface="Arial" pitchFamily="34" charset="0"/>
              </a:defRPr>
            </a:lvl1pPr>
            <a:lvl2pPr marL="0" indent="0" algn="l" defTabSz="215900" rtl="0" eaLnBrk="0" fontAlgn="base" hangingPunct="0">
              <a:lnSpc>
                <a:spcPts val="1600"/>
              </a:lnSpc>
              <a:spcBef>
                <a:spcPts val="800"/>
              </a:spcBef>
              <a:spcAft>
                <a:spcPct val="0"/>
              </a:spcAft>
              <a:buClr>
                <a:schemeClr val="accent1"/>
              </a:buClr>
              <a:buFontTx/>
              <a:buNone/>
              <a:defRPr sz="1400" kern="1200">
                <a:solidFill>
                  <a:schemeClr val="bg1"/>
                </a:solidFill>
                <a:latin typeface="Arial" pitchFamily="34" charset="0"/>
                <a:ea typeface="+mn-ea"/>
                <a:cs typeface="Arial" pitchFamily="34" charset="0"/>
              </a:defRPr>
            </a:lvl2pPr>
            <a:lvl3pPr marL="0" indent="0" algn="l" defTabSz="215900" rtl="0" eaLnBrk="0" fontAlgn="base" hangingPunct="0">
              <a:lnSpc>
                <a:spcPts val="1600"/>
              </a:lnSpc>
              <a:spcBef>
                <a:spcPts val="800"/>
              </a:spcBef>
              <a:spcAft>
                <a:spcPct val="0"/>
              </a:spcAft>
              <a:buClr>
                <a:schemeClr val="accent1"/>
              </a:buClr>
              <a:buFontTx/>
              <a:buNone/>
              <a:defRPr sz="1400" kern="1200">
                <a:solidFill>
                  <a:schemeClr val="bg1"/>
                </a:solidFill>
                <a:latin typeface="Arial" pitchFamily="34" charset="0"/>
                <a:ea typeface="+mn-ea"/>
                <a:cs typeface="Arial" pitchFamily="34" charset="0"/>
              </a:defRPr>
            </a:lvl3pPr>
            <a:lvl4pPr marL="0" indent="0" algn="l" defTabSz="215900" rtl="0" eaLnBrk="0" fontAlgn="base" hangingPunct="0">
              <a:lnSpc>
                <a:spcPts val="1600"/>
              </a:lnSpc>
              <a:spcBef>
                <a:spcPts val="800"/>
              </a:spcBef>
              <a:spcAft>
                <a:spcPct val="0"/>
              </a:spcAft>
              <a:buClr>
                <a:schemeClr val="accent1"/>
              </a:buClr>
              <a:buFontTx/>
              <a:buNone/>
              <a:defRPr sz="1400" kern="1200">
                <a:solidFill>
                  <a:schemeClr val="bg1"/>
                </a:solidFill>
                <a:latin typeface="Arial" pitchFamily="34" charset="0"/>
                <a:ea typeface="+mn-ea"/>
                <a:cs typeface="Arial" pitchFamily="34" charset="0"/>
              </a:defRPr>
            </a:lvl4pPr>
            <a:lvl5pPr marL="0" indent="0" algn="l" defTabSz="215900" rtl="0" eaLnBrk="0" fontAlgn="base" hangingPunct="0">
              <a:lnSpc>
                <a:spcPts val="1600"/>
              </a:lnSpc>
              <a:spcBef>
                <a:spcPts val="800"/>
              </a:spcBef>
              <a:spcAft>
                <a:spcPct val="0"/>
              </a:spcAft>
              <a:buClr>
                <a:schemeClr val="accent1"/>
              </a:buClr>
              <a:buFontTx/>
              <a:buNone/>
              <a:defRPr sz="14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00000"/>
              </a:lnSpc>
            </a:pPr>
            <a:r>
              <a:rPr lang="en-GB" sz="2400" b="1" dirty="0" smtClean="0"/>
              <a:t>Brighton</a:t>
            </a:r>
          </a:p>
          <a:p>
            <a:pPr algn="ctr">
              <a:lnSpc>
                <a:spcPct val="100000"/>
              </a:lnSpc>
            </a:pPr>
            <a:r>
              <a:rPr lang="en-GB" sz="2400" b="1" dirty="0" smtClean="0"/>
              <a:t>5 </a:t>
            </a:r>
            <a:r>
              <a:rPr lang="en-GB" sz="2400" b="1" dirty="0" smtClean="0"/>
              <a:t>June 2014</a:t>
            </a:r>
            <a:endParaRPr lang="en-GB" sz="2400" b="1" dirty="0"/>
          </a:p>
        </p:txBody>
      </p:sp>
    </p:spTree>
    <p:extLst>
      <p:ext uri="{BB962C8B-B14F-4D97-AF65-F5344CB8AC3E}">
        <p14:creationId xmlns:p14="http://schemas.microsoft.com/office/powerpoint/2010/main" val="2394884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 practice….</a:t>
            </a:r>
            <a:endParaRPr lang="en-GB" b="1" dirty="0"/>
          </a:p>
        </p:txBody>
      </p:sp>
      <p:sp>
        <p:nvSpPr>
          <p:cNvPr id="3" name="Content Placeholder 2"/>
          <p:cNvSpPr>
            <a:spLocks noGrp="1"/>
          </p:cNvSpPr>
          <p:nvPr>
            <p:ph idx="1"/>
          </p:nvPr>
        </p:nvSpPr>
        <p:spPr>
          <a:xfrm>
            <a:off x="407988" y="1074058"/>
            <a:ext cx="8388350" cy="4758418"/>
          </a:xfrm>
        </p:spPr>
        <p:txBody>
          <a:bodyPr/>
          <a:lstStyle/>
          <a:p>
            <a:pPr marL="363538" indent="-363538">
              <a:lnSpc>
                <a:spcPts val="3300"/>
              </a:lnSpc>
              <a:spcBef>
                <a:spcPts val="600"/>
              </a:spcBef>
            </a:pPr>
            <a:r>
              <a:rPr lang="en-GB" sz="2800" dirty="0" smtClean="0"/>
              <a:t>From </a:t>
            </a:r>
            <a:r>
              <a:rPr lang="en-GB" sz="2800" dirty="0"/>
              <a:t>then on the system moves to a 5 yearly process, 20 % of all doctors going through the process each year</a:t>
            </a:r>
          </a:p>
          <a:p>
            <a:pPr marL="363538" indent="-363538">
              <a:lnSpc>
                <a:spcPts val="3300"/>
              </a:lnSpc>
              <a:spcBef>
                <a:spcPts val="600"/>
              </a:spcBef>
            </a:pPr>
            <a:r>
              <a:rPr lang="en-GB" sz="2800" dirty="0"/>
              <a:t>Hierarchy of prescribed connections established</a:t>
            </a:r>
          </a:p>
          <a:p>
            <a:pPr marL="363538" indent="-363538">
              <a:lnSpc>
                <a:spcPts val="3300"/>
              </a:lnSpc>
              <a:spcBef>
                <a:spcPts val="600"/>
              </a:spcBef>
            </a:pPr>
            <a:r>
              <a:rPr lang="en-GB" sz="2800" dirty="0"/>
              <a:t>All responsible officers (800) in England trained to agreed specification</a:t>
            </a:r>
          </a:p>
          <a:p>
            <a:pPr marL="363538" indent="-363538">
              <a:lnSpc>
                <a:spcPts val="3300"/>
              </a:lnSpc>
              <a:spcBef>
                <a:spcPts val="600"/>
              </a:spcBef>
            </a:pPr>
            <a:r>
              <a:rPr lang="en-GB" sz="2800" dirty="0"/>
              <a:t>Agreed set format for appraisal (MAG form) and agreed national training specification for appraiser training</a:t>
            </a:r>
          </a:p>
          <a:p>
            <a:pPr marL="363538" indent="-363538">
              <a:lnSpc>
                <a:spcPts val="3300"/>
              </a:lnSpc>
              <a:spcBef>
                <a:spcPts val="600"/>
              </a:spcBef>
            </a:pPr>
            <a:r>
              <a:rPr lang="en-GB" sz="2800" dirty="0"/>
              <a:t>National policies in place for responding to concerns for every type of employment/contracting relationship </a:t>
            </a:r>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10</a:t>
            </a:fld>
            <a:endParaRPr lang="en-GB" dirty="0"/>
          </a:p>
        </p:txBody>
      </p:sp>
    </p:spTree>
    <p:extLst>
      <p:ext uri="{BB962C8B-B14F-4D97-AF65-F5344CB8AC3E}">
        <p14:creationId xmlns:p14="http://schemas.microsoft.com/office/powerpoint/2010/main" val="3367430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988" y="269660"/>
            <a:ext cx="7313613" cy="1051140"/>
          </a:xfrm>
        </p:spPr>
        <p:txBody>
          <a:bodyPr/>
          <a:lstStyle/>
          <a:p>
            <a:r>
              <a:rPr lang="en-GB" b="1" dirty="0"/>
              <a:t>Prescribed Connections for all doctors in England</a:t>
            </a:r>
            <a:endParaRPr lang="en-GB" b="1"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11</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
        <p:nvSpPr>
          <p:cNvPr id="6" name="AutoShape 7"/>
          <p:cNvSpPr>
            <a:spLocks/>
          </p:cNvSpPr>
          <p:nvPr/>
        </p:nvSpPr>
        <p:spPr bwMode="auto">
          <a:xfrm>
            <a:off x="298450" y="1492707"/>
            <a:ext cx="2471738" cy="4613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 y="0"/>
                </a:moveTo>
                <a:lnTo>
                  <a:pt x="21444" y="0"/>
                </a:lnTo>
                <a:lnTo>
                  <a:pt x="21600" y="21600"/>
                </a:lnTo>
                <a:lnTo>
                  <a:pt x="12921" y="21556"/>
                </a:lnTo>
                <a:cubicBezTo>
                  <a:pt x="12942" y="19953"/>
                  <a:pt x="12907" y="19536"/>
                  <a:pt x="12928" y="17932"/>
                </a:cubicBezTo>
                <a:lnTo>
                  <a:pt x="0" y="17886"/>
                </a:lnTo>
                <a:cubicBezTo>
                  <a:pt x="6" y="11924"/>
                  <a:pt x="12" y="5962"/>
                  <a:pt x="19" y="0"/>
                </a:cubicBezTo>
                <a:close/>
              </a:path>
            </a:pathLst>
          </a:custGeom>
          <a:solidFill>
            <a:srgbClr val="BBFFFA">
              <a:alpha val="29999"/>
            </a:srgbClr>
          </a:solidFill>
          <a:ln w="36124" cap="flat" cmpd="sng">
            <a:solidFill>
              <a:srgbClr val="007E9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798" tIns="50798" rIns="50798" bIns="50798" anchor="ctr"/>
          <a:lstStyle/>
          <a:p>
            <a:pPr>
              <a:defRPr/>
            </a:pPr>
            <a:endParaRPr lang="en-US">
              <a:cs typeface="Helvetica Light" charset="0"/>
            </a:endParaRPr>
          </a:p>
        </p:txBody>
      </p:sp>
      <p:sp>
        <p:nvSpPr>
          <p:cNvPr id="8" name="AutoShape 8"/>
          <p:cNvSpPr>
            <a:spLocks/>
          </p:cNvSpPr>
          <p:nvPr/>
        </p:nvSpPr>
        <p:spPr bwMode="auto">
          <a:xfrm>
            <a:off x="2835275" y="1492707"/>
            <a:ext cx="5927725" cy="46466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486" y="0"/>
                </a:lnTo>
                <a:lnTo>
                  <a:pt x="21600" y="21593"/>
                </a:lnTo>
                <a:lnTo>
                  <a:pt x="16338" y="21600"/>
                </a:lnTo>
                <a:cubicBezTo>
                  <a:pt x="16325" y="19235"/>
                  <a:pt x="16291" y="19093"/>
                  <a:pt x="16278" y="16728"/>
                </a:cubicBezTo>
                <a:lnTo>
                  <a:pt x="5838" y="16756"/>
                </a:lnTo>
                <a:cubicBezTo>
                  <a:pt x="5838" y="16679"/>
                  <a:pt x="5769" y="11338"/>
                  <a:pt x="5769" y="11261"/>
                </a:cubicBezTo>
                <a:lnTo>
                  <a:pt x="47" y="11239"/>
                </a:lnTo>
                <a:cubicBezTo>
                  <a:pt x="31" y="7493"/>
                  <a:pt x="15" y="3746"/>
                  <a:pt x="0" y="0"/>
                </a:cubicBezTo>
                <a:close/>
              </a:path>
            </a:pathLst>
          </a:custGeom>
          <a:solidFill>
            <a:srgbClr val="6EA5FF">
              <a:alpha val="25999"/>
            </a:srgbClr>
          </a:solidFill>
          <a:ln w="36124" cap="flat" cmpd="sng">
            <a:solidFill>
              <a:srgbClr val="007E9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798" tIns="50798" rIns="50798" bIns="50798" anchor="ctr"/>
          <a:lstStyle/>
          <a:p>
            <a:pPr>
              <a:defRPr/>
            </a:pPr>
            <a:endParaRPr lang="en-US">
              <a:cs typeface="Helvetica Light" charset="0"/>
            </a:endParaRPr>
          </a:p>
        </p:txBody>
      </p:sp>
      <p:grpSp>
        <p:nvGrpSpPr>
          <p:cNvPr id="9" name="Group 9"/>
          <p:cNvGrpSpPr>
            <a:grpSpLocks/>
          </p:cNvGrpSpPr>
          <p:nvPr/>
        </p:nvGrpSpPr>
        <p:grpSpPr bwMode="auto">
          <a:xfrm>
            <a:off x="7481888" y="4218445"/>
            <a:ext cx="1157287" cy="692150"/>
            <a:chOff x="0" y="0"/>
            <a:chExt cx="130" cy="78"/>
          </a:xfrm>
        </p:grpSpPr>
        <p:sp>
          <p:nvSpPr>
            <p:cNvPr id="10" name="Rectangle 10"/>
            <p:cNvSpPr>
              <a:spLocks/>
            </p:cNvSpPr>
            <p:nvPr/>
          </p:nvSpPr>
          <p:spPr bwMode="auto">
            <a:xfrm>
              <a:off x="0" y="0"/>
              <a:ext cx="130" cy="78"/>
            </a:xfrm>
            <a:prstGeom prst="rect">
              <a:avLst/>
            </a:prstGeom>
            <a:solidFill>
              <a:srgbClr val="000000">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72248" tIns="72248" rIns="72248" bIns="72248" anchor="ctr"/>
            <a:lstStyle/>
            <a:p>
              <a:pPr>
                <a:defRPr/>
              </a:pPr>
              <a:endParaRPr lang="en-US">
                <a:cs typeface="Helvetica Light" charset="0"/>
              </a:endParaRPr>
            </a:p>
          </p:txBody>
        </p:sp>
        <p:sp>
          <p:nvSpPr>
            <p:cNvPr id="11" name="Rectangle 11"/>
            <p:cNvSpPr>
              <a:spLocks/>
            </p:cNvSpPr>
            <p:nvPr/>
          </p:nvSpPr>
          <p:spPr bwMode="auto">
            <a:xfrm>
              <a:off x="6" y="8"/>
              <a:ext cx="118" cy="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300">
                  <a:latin typeface="Helvetica" charset="0"/>
                  <a:cs typeface="Helvetica" charset="0"/>
                  <a:sym typeface="Helvetica" charset="0"/>
                </a:rPr>
                <a:t>27 </a:t>
              </a:r>
              <a:r>
                <a:rPr lang="en-US" sz="1300" b="1">
                  <a:latin typeface="Helvetica" charset="0"/>
                  <a:cs typeface="Helvetica" charset="0"/>
                  <a:sym typeface="Helvetica" charset="0"/>
                </a:rPr>
                <a:t>Area </a:t>
              </a:r>
              <a:endParaRPr lang="en-US">
                <a:cs typeface="Arial" charset="0"/>
                <a:sym typeface="Arial" charset="0"/>
              </a:endParaRPr>
            </a:p>
            <a:p>
              <a:pPr defTabSz="914145">
                <a:defRPr/>
              </a:pPr>
              <a:r>
                <a:rPr lang="en-US" sz="1300" b="1">
                  <a:latin typeface="Helvetica" charset="0"/>
                  <a:cs typeface="Helvetica" charset="0"/>
                  <a:sym typeface="Helvetica" charset="0"/>
                </a:rPr>
                <a:t>Team </a:t>
              </a:r>
              <a:r>
                <a:rPr lang="en-US" sz="1300">
                  <a:latin typeface="Helvetica" charset="0"/>
                  <a:cs typeface="Helvetica" charset="0"/>
                  <a:sym typeface="Helvetica" charset="0"/>
                </a:rPr>
                <a:t>ROs</a:t>
              </a:r>
              <a:endParaRPr lang="en-US">
                <a:cs typeface="Helvetica Light" charset="0"/>
              </a:endParaRPr>
            </a:p>
          </p:txBody>
        </p:sp>
      </p:grpSp>
      <p:grpSp>
        <p:nvGrpSpPr>
          <p:cNvPr id="12" name="Group 12"/>
          <p:cNvGrpSpPr>
            <a:grpSpLocks/>
          </p:cNvGrpSpPr>
          <p:nvPr/>
        </p:nvGrpSpPr>
        <p:grpSpPr bwMode="auto">
          <a:xfrm>
            <a:off x="7380288" y="5361445"/>
            <a:ext cx="1365250" cy="681037"/>
            <a:chOff x="0" y="0"/>
            <a:chExt cx="153" cy="77"/>
          </a:xfrm>
        </p:grpSpPr>
        <p:sp>
          <p:nvSpPr>
            <p:cNvPr id="13" name="Rectangle 13"/>
            <p:cNvSpPr>
              <a:spLocks/>
            </p:cNvSpPr>
            <p:nvPr/>
          </p:nvSpPr>
          <p:spPr bwMode="auto">
            <a:xfrm>
              <a:off x="11" y="0"/>
              <a:ext cx="131" cy="77"/>
            </a:xfrm>
            <a:prstGeom prst="rect">
              <a:avLst/>
            </a:prstGeom>
            <a:solidFill>
              <a:srgbClr val="000000">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14" name="Rectangle 14"/>
            <p:cNvSpPr>
              <a:spLocks/>
            </p:cNvSpPr>
            <p:nvPr/>
          </p:nvSpPr>
          <p:spPr bwMode="auto">
            <a:xfrm>
              <a:off x="0" y="18"/>
              <a:ext cx="153" cy="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dirty="0">
                  <a:latin typeface="Helvetica" charset="0"/>
                  <a:cs typeface="Helvetica" charset="0"/>
                  <a:sym typeface="Helvetica" charset="0"/>
                </a:rPr>
                <a:t>42,000 GPs</a:t>
              </a:r>
              <a:endParaRPr lang="en-US" dirty="0">
                <a:cs typeface="Helvetica Light" charset="0"/>
              </a:endParaRPr>
            </a:p>
          </p:txBody>
        </p:sp>
      </p:grpSp>
      <p:sp>
        <p:nvSpPr>
          <p:cNvPr id="15" name="Line 15"/>
          <p:cNvSpPr>
            <a:spLocks noChangeShapeType="1"/>
          </p:cNvSpPr>
          <p:nvPr/>
        </p:nvSpPr>
        <p:spPr bwMode="auto">
          <a:xfrm>
            <a:off x="8061325" y="4910595"/>
            <a:ext cx="1588" cy="450850"/>
          </a:xfrm>
          <a:prstGeom prst="line">
            <a:avLst/>
          </a:prstGeom>
          <a:noFill/>
          <a:ln w="13546" cap="flat" cmpd="sng">
            <a:solidFill>
              <a:srgbClr val="808080"/>
            </a:solidFill>
            <a:prstDash val="solid"/>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grpSp>
        <p:nvGrpSpPr>
          <p:cNvPr id="16" name="Group 16"/>
          <p:cNvGrpSpPr>
            <a:grpSpLocks/>
          </p:cNvGrpSpPr>
          <p:nvPr/>
        </p:nvGrpSpPr>
        <p:grpSpPr bwMode="auto">
          <a:xfrm>
            <a:off x="5942013" y="4218445"/>
            <a:ext cx="1220787" cy="692150"/>
            <a:chOff x="0" y="0"/>
            <a:chExt cx="137" cy="78"/>
          </a:xfrm>
        </p:grpSpPr>
        <p:sp>
          <p:nvSpPr>
            <p:cNvPr id="17" name="Rectangle 17"/>
            <p:cNvSpPr>
              <a:spLocks/>
            </p:cNvSpPr>
            <p:nvPr/>
          </p:nvSpPr>
          <p:spPr bwMode="auto">
            <a:xfrm>
              <a:off x="0" y="0"/>
              <a:ext cx="137" cy="78"/>
            </a:xfrm>
            <a:prstGeom prst="rect">
              <a:avLst/>
            </a:prstGeom>
            <a:solidFill>
              <a:srgbClr val="000000">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18" name="Rectangle 18"/>
            <p:cNvSpPr>
              <a:spLocks/>
            </p:cNvSpPr>
            <p:nvPr/>
          </p:nvSpPr>
          <p:spPr bwMode="auto">
            <a:xfrm>
              <a:off x="7" y="8"/>
              <a:ext cx="123" cy="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300" dirty="0">
                  <a:latin typeface="Helvetica" charset="0"/>
                  <a:cs typeface="Helvetica" charset="0"/>
                  <a:sym typeface="Helvetica" charset="0"/>
                </a:rPr>
                <a:t>330 </a:t>
              </a:r>
              <a:r>
                <a:rPr lang="en-US" sz="1300" b="1" dirty="0">
                  <a:latin typeface="Helvetica" charset="0"/>
                  <a:cs typeface="Helvetica" charset="0"/>
                  <a:sym typeface="Helvetica" charset="0"/>
                </a:rPr>
                <a:t>Non-</a:t>
              </a:r>
              <a:endParaRPr lang="en-US" dirty="0">
                <a:cs typeface="Arial" charset="0"/>
                <a:sym typeface="Arial" charset="0"/>
              </a:endParaRPr>
            </a:p>
            <a:p>
              <a:pPr defTabSz="914145">
                <a:defRPr/>
              </a:pPr>
              <a:r>
                <a:rPr lang="en-US" sz="1300" b="1" dirty="0">
                  <a:latin typeface="Helvetica" charset="0"/>
                  <a:cs typeface="Helvetica" charset="0"/>
                  <a:sym typeface="Helvetica" charset="0"/>
                </a:rPr>
                <a:t>NHS </a:t>
              </a:r>
              <a:r>
                <a:rPr lang="en-US" sz="1300" dirty="0">
                  <a:latin typeface="Helvetica" charset="0"/>
                  <a:cs typeface="Helvetica" charset="0"/>
                  <a:sym typeface="Helvetica" charset="0"/>
                </a:rPr>
                <a:t>ROs</a:t>
              </a:r>
              <a:endParaRPr lang="en-US" dirty="0">
                <a:cs typeface="Helvetica Light" charset="0"/>
              </a:endParaRPr>
            </a:p>
          </p:txBody>
        </p:sp>
      </p:grpSp>
      <p:grpSp>
        <p:nvGrpSpPr>
          <p:cNvPr id="19" name="Group 19"/>
          <p:cNvGrpSpPr>
            <a:grpSpLocks/>
          </p:cNvGrpSpPr>
          <p:nvPr/>
        </p:nvGrpSpPr>
        <p:grpSpPr bwMode="auto">
          <a:xfrm>
            <a:off x="5942013" y="5361445"/>
            <a:ext cx="1220787" cy="654050"/>
            <a:chOff x="0" y="0"/>
            <a:chExt cx="137" cy="74"/>
          </a:xfrm>
        </p:grpSpPr>
        <p:sp>
          <p:nvSpPr>
            <p:cNvPr id="20" name="Rectangle 20"/>
            <p:cNvSpPr>
              <a:spLocks/>
            </p:cNvSpPr>
            <p:nvPr/>
          </p:nvSpPr>
          <p:spPr bwMode="auto">
            <a:xfrm>
              <a:off x="0" y="0"/>
              <a:ext cx="137" cy="74"/>
            </a:xfrm>
            <a:prstGeom prst="rect">
              <a:avLst/>
            </a:prstGeom>
            <a:solidFill>
              <a:srgbClr val="000000">
                <a:alpha val="0"/>
              </a:srgbClr>
            </a:solidFill>
            <a:ln w="13546" cap="flat" cmpd="sng">
              <a:solidFill>
                <a:srgbClr val="80808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72248" tIns="72248" rIns="72248" bIns="72248" anchor="ctr"/>
            <a:lstStyle/>
            <a:p>
              <a:pPr>
                <a:defRPr/>
              </a:pPr>
              <a:endParaRPr lang="en-US">
                <a:cs typeface="Helvetica Light" charset="0"/>
              </a:endParaRPr>
            </a:p>
          </p:txBody>
        </p:sp>
        <p:sp>
          <p:nvSpPr>
            <p:cNvPr id="21" name="Rectangle 21"/>
            <p:cNvSpPr>
              <a:spLocks/>
            </p:cNvSpPr>
            <p:nvPr/>
          </p:nvSpPr>
          <p:spPr bwMode="auto">
            <a:xfrm>
              <a:off x="11" y="3"/>
              <a:ext cx="114" cy="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dirty="0">
                  <a:solidFill>
                    <a:srgbClr val="808080"/>
                  </a:solidFill>
                  <a:latin typeface="Helvetica" charset="0"/>
                  <a:cs typeface="Helvetica" charset="0"/>
                  <a:sym typeface="Helvetica" charset="0"/>
                </a:rPr>
                <a:t>11,000 </a:t>
              </a:r>
            </a:p>
            <a:p>
              <a:pPr defTabSz="914145">
                <a:defRPr/>
              </a:pPr>
              <a:r>
                <a:rPr lang="en-US" sz="1500" dirty="0">
                  <a:solidFill>
                    <a:srgbClr val="808080"/>
                  </a:solidFill>
                  <a:latin typeface="Helvetica" charset="0"/>
                  <a:cs typeface="Helvetica" charset="0"/>
                  <a:sym typeface="Helvetica" charset="0"/>
                </a:rPr>
                <a:t>Doctors</a:t>
              </a:r>
              <a:endParaRPr lang="en-US" dirty="0">
                <a:cs typeface="Helvetica Light" charset="0"/>
              </a:endParaRPr>
            </a:p>
          </p:txBody>
        </p:sp>
      </p:grpSp>
      <p:sp>
        <p:nvSpPr>
          <p:cNvPr id="22" name="Line 22"/>
          <p:cNvSpPr>
            <a:spLocks noChangeShapeType="1"/>
          </p:cNvSpPr>
          <p:nvPr/>
        </p:nvSpPr>
        <p:spPr bwMode="auto">
          <a:xfrm>
            <a:off x="6551613" y="4910595"/>
            <a:ext cx="0" cy="450850"/>
          </a:xfrm>
          <a:prstGeom prst="line">
            <a:avLst/>
          </a:prstGeom>
          <a:noFill/>
          <a:ln w="13546" cap="flat" cmpd="sng">
            <a:solidFill>
              <a:srgbClr val="808080"/>
            </a:solidFill>
            <a:prstDash val="solid"/>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grpSp>
        <p:nvGrpSpPr>
          <p:cNvPr id="23" name="Group 23"/>
          <p:cNvGrpSpPr>
            <a:grpSpLocks/>
          </p:cNvGrpSpPr>
          <p:nvPr/>
        </p:nvGrpSpPr>
        <p:grpSpPr bwMode="auto">
          <a:xfrm>
            <a:off x="3073692" y="5361445"/>
            <a:ext cx="1065212" cy="685800"/>
            <a:chOff x="0" y="0"/>
            <a:chExt cx="120" cy="77"/>
          </a:xfrm>
        </p:grpSpPr>
        <p:sp>
          <p:nvSpPr>
            <p:cNvPr id="24" name="Rectangle 24"/>
            <p:cNvSpPr>
              <a:spLocks/>
            </p:cNvSpPr>
            <p:nvPr/>
          </p:nvSpPr>
          <p:spPr bwMode="auto">
            <a:xfrm>
              <a:off x="0" y="0"/>
              <a:ext cx="120" cy="77"/>
            </a:xfrm>
            <a:prstGeom prst="rect">
              <a:avLst/>
            </a:prstGeom>
            <a:solidFill>
              <a:srgbClr val="000000">
                <a:alpha val="0"/>
              </a:srgbClr>
            </a:solidFill>
            <a:ln w="13546" cap="flat" cmpd="sng">
              <a:solidFill>
                <a:srgbClr val="80808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25" name="Rectangle 25"/>
            <p:cNvSpPr>
              <a:spLocks/>
            </p:cNvSpPr>
            <p:nvPr/>
          </p:nvSpPr>
          <p:spPr bwMode="auto">
            <a:xfrm>
              <a:off x="2" y="5"/>
              <a:ext cx="116" cy="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dirty="0">
                  <a:solidFill>
                    <a:srgbClr val="808080"/>
                  </a:solidFill>
                  <a:latin typeface="Helvetica" charset="0"/>
                  <a:cs typeface="Helvetica" charset="0"/>
                  <a:sym typeface="Helvetica" charset="0"/>
                </a:rPr>
                <a:t>46,000 </a:t>
              </a:r>
            </a:p>
            <a:p>
              <a:pPr defTabSz="914145">
                <a:defRPr/>
              </a:pPr>
              <a:r>
                <a:rPr lang="en-US" sz="1500" dirty="0">
                  <a:solidFill>
                    <a:srgbClr val="808080"/>
                  </a:solidFill>
                  <a:latin typeface="Helvetica" charset="0"/>
                  <a:cs typeface="Helvetica" charset="0"/>
                  <a:sym typeface="Helvetica" charset="0"/>
                </a:rPr>
                <a:t>Trainees</a:t>
              </a:r>
              <a:endParaRPr lang="en-US" dirty="0">
                <a:cs typeface="Helvetica Light" charset="0"/>
              </a:endParaRPr>
            </a:p>
          </p:txBody>
        </p:sp>
      </p:grpSp>
      <p:grpSp>
        <p:nvGrpSpPr>
          <p:cNvPr id="26" name="Group 26"/>
          <p:cNvGrpSpPr>
            <a:grpSpLocks/>
          </p:cNvGrpSpPr>
          <p:nvPr/>
        </p:nvGrpSpPr>
        <p:grpSpPr bwMode="auto">
          <a:xfrm>
            <a:off x="4573588" y="4218445"/>
            <a:ext cx="1211262" cy="692150"/>
            <a:chOff x="0" y="0"/>
            <a:chExt cx="136" cy="78"/>
          </a:xfrm>
        </p:grpSpPr>
        <p:sp>
          <p:nvSpPr>
            <p:cNvPr id="27" name="Rectangle 27"/>
            <p:cNvSpPr>
              <a:spLocks/>
            </p:cNvSpPr>
            <p:nvPr/>
          </p:nvSpPr>
          <p:spPr bwMode="auto">
            <a:xfrm>
              <a:off x="7" y="0"/>
              <a:ext cx="121" cy="78"/>
            </a:xfrm>
            <a:prstGeom prst="rect">
              <a:avLst/>
            </a:prstGeom>
            <a:solidFill>
              <a:srgbClr val="000000">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28" name="Rectangle 28"/>
            <p:cNvSpPr>
              <a:spLocks/>
            </p:cNvSpPr>
            <p:nvPr/>
          </p:nvSpPr>
          <p:spPr bwMode="auto">
            <a:xfrm>
              <a:off x="0" y="8"/>
              <a:ext cx="136" cy="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300" dirty="0">
                  <a:latin typeface="Helvetica" charset="0"/>
                  <a:cs typeface="Helvetica" charset="0"/>
                  <a:sym typeface="Helvetica" charset="0"/>
                </a:rPr>
                <a:t>290 </a:t>
              </a:r>
              <a:r>
                <a:rPr lang="en-US" sz="1300" b="1" dirty="0">
                  <a:latin typeface="Helvetica" charset="0"/>
                  <a:cs typeface="Helvetica" charset="0"/>
                  <a:sym typeface="Helvetica" charset="0"/>
                </a:rPr>
                <a:t>Other </a:t>
              </a:r>
              <a:endParaRPr lang="en-US" dirty="0">
                <a:cs typeface="Arial" charset="0"/>
                <a:sym typeface="Arial" charset="0"/>
              </a:endParaRPr>
            </a:p>
            <a:p>
              <a:pPr defTabSz="914145">
                <a:defRPr/>
              </a:pPr>
              <a:r>
                <a:rPr lang="en-US" sz="1300" b="1" dirty="0">
                  <a:latin typeface="Helvetica" charset="0"/>
                  <a:cs typeface="Helvetica" charset="0"/>
                  <a:sym typeface="Helvetica" charset="0"/>
                </a:rPr>
                <a:t>NHS </a:t>
              </a:r>
              <a:r>
                <a:rPr lang="en-US" sz="1300" dirty="0">
                  <a:latin typeface="Helvetica" charset="0"/>
                  <a:cs typeface="Helvetica" charset="0"/>
                  <a:sym typeface="Helvetica" charset="0"/>
                </a:rPr>
                <a:t>ROs</a:t>
              </a:r>
              <a:endParaRPr lang="en-US" dirty="0">
                <a:cs typeface="Helvetica Light" charset="0"/>
              </a:endParaRPr>
            </a:p>
          </p:txBody>
        </p:sp>
      </p:grpSp>
      <p:grpSp>
        <p:nvGrpSpPr>
          <p:cNvPr id="29" name="Group 29"/>
          <p:cNvGrpSpPr>
            <a:grpSpLocks/>
          </p:cNvGrpSpPr>
          <p:nvPr/>
        </p:nvGrpSpPr>
        <p:grpSpPr bwMode="auto">
          <a:xfrm>
            <a:off x="4645025" y="5361445"/>
            <a:ext cx="1068388" cy="673100"/>
            <a:chOff x="0" y="0"/>
            <a:chExt cx="120" cy="76"/>
          </a:xfrm>
        </p:grpSpPr>
        <p:sp>
          <p:nvSpPr>
            <p:cNvPr id="30" name="Rectangle 30"/>
            <p:cNvSpPr>
              <a:spLocks/>
            </p:cNvSpPr>
            <p:nvPr/>
          </p:nvSpPr>
          <p:spPr bwMode="auto">
            <a:xfrm>
              <a:off x="0" y="0"/>
              <a:ext cx="120" cy="76"/>
            </a:xfrm>
            <a:prstGeom prst="rect">
              <a:avLst/>
            </a:prstGeom>
            <a:solidFill>
              <a:srgbClr val="000000">
                <a:alpha val="0"/>
              </a:srgbClr>
            </a:solidFill>
            <a:ln w="13546" cap="flat" cmpd="sng">
              <a:solidFill>
                <a:srgbClr val="80808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31" name="Rectangle 31"/>
            <p:cNvSpPr>
              <a:spLocks/>
            </p:cNvSpPr>
            <p:nvPr/>
          </p:nvSpPr>
          <p:spPr bwMode="auto">
            <a:xfrm>
              <a:off x="2" y="4"/>
              <a:ext cx="116" cy="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dirty="0">
                  <a:solidFill>
                    <a:srgbClr val="808080"/>
                  </a:solidFill>
                  <a:latin typeface="Helvetica" charset="0"/>
                  <a:cs typeface="Helvetica" charset="0"/>
                  <a:sym typeface="Helvetica" charset="0"/>
                </a:rPr>
                <a:t>60,000 </a:t>
              </a:r>
            </a:p>
            <a:p>
              <a:pPr defTabSz="914145">
                <a:defRPr/>
              </a:pPr>
              <a:r>
                <a:rPr lang="en-US" sz="1500" dirty="0">
                  <a:solidFill>
                    <a:srgbClr val="808080"/>
                  </a:solidFill>
                  <a:latin typeface="Helvetica" charset="0"/>
                  <a:cs typeface="Helvetica" charset="0"/>
                  <a:sym typeface="Helvetica" charset="0"/>
                </a:rPr>
                <a:t>Doctors</a:t>
              </a:r>
              <a:endParaRPr lang="en-US" dirty="0">
                <a:cs typeface="Helvetica Light" charset="0"/>
              </a:endParaRPr>
            </a:p>
          </p:txBody>
        </p:sp>
      </p:grpSp>
      <p:sp>
        <p:nvSpPr>
          <p:cNvPr id="32" name="Line 32"/>
          <p:cNvSpPr>
            <a:spLocks noChangeShapeType="1"/>
          </p:cNvSpPr>
          <p:nvPr/>
        </p:nvSpPr>
        <p:spPr bwMode="auto">
          <a:xfrm flipH="1">
            <a:off x="5180013" y="4910595"/>
            <a:ext cx="0" cy="450850"/>
          </a:xfrm>
          <a:prstGeom prst="line">
            <a:avLst/>
          </a:prstGeom>
          <a:noFill/>
          <a:ln w="13546" cap="flat" cmpd="sng">
            <a:solidFill>
              <a:srgbClr val="808080"/>
            </a:solidFill>
            <a:prstDash val="solid"/>
            <a:round/>
            <a:headEnd/>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grpSp>
        <p:nvGrpSpPr>
          <p:cNvPr id="33" name="Group 33"/>
          <p:cNvGrpSpPr>
            <a:grpSpLocks/>
          </p:cNvGrpSpPr>
          <p:nvPr/>
        </p:nvGrpSpPr>
        <p:grpSpPr bwMode="auto">
          <a:xfrm>
            <a:off x="3048000" y="1857832"/>
            <a:ext cx="5500688" cy="617538"/>
            <a:chOff x="0" y="0"/>
            <a:chExt cx="616" cy="70"/>
          </a:xfrm>
        </p:grpSpPr>
        <p:sp>
          <p:nvSpPr>
            <p:cNvPr id="34" name="Rectangle 34"/>
            <p:cNvSpPr>
              <a:spLocks/>
            </p:cNvSpPr>
            <p:nvPr/>
          </p:nvSpPr>
          <p:spPr bwMode="auto">
            <a:xfrm>
              <a:off x="0" y="0"/>
              <a:ext cx="617" cy="70"/>
            </a:xfrm>
            <a:prstGeom prst="rect">
              <a:avLst/>
            </a:prstGeom>
            <a:solidFill>
              <a:srgbClr val="F2F2F2">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72248" tIns="72248" rIns="72248" bIns="72248" anchor="ctr"/>
            <a:lstStyle/>
            <a:p>
              <a:pPr>
                <a:defRPr/>
              </a:pPr>
              <a:endParaRPr lang="en-US">
                <a:cs typeface="Helvetica Light" charset="0"/>
              </a:endParaRPr>
            </a:p>
          </p:txBody>
        </p:sp>
        <p:sp>
          <p:nvSpPr>
            <p:cNvPr id="35" name="Rectangle 35"/>
            <p:cNvSpPr>
              <a:spLocks/>
            </p:cNvSpPr>
            <p:nvPr/>
          </p:nvSpPr>
          <p:spPr bwMode="auto">
            <a:xfrm>
              <a:off x="121" y="15"/>
              <a:ext cx="374" cy="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b="1" dirty="0">
                  <a:latin typeface="Helvetica" charset="0"/>
                  <a:cs typeface="Helvetica" charset="0"/>
                  <a:sym typeface="Helvetica" charset="0"/>
                </a:rPr>
                <a:t>NHS England National Office Responsible Officer</a:t>
              </a:r>
              <a:endParaRPr lang="en-US" dirty="0">
                <a:cs typeface="Helvetica Light" charset="0"/>
              </a:endParaRPr>
            </a:p>
          </p:txBody>
        </p:sp>
      </p:grpSp>
      <p:grpSp>
        <p:nvGrpSpPr>
          <p:cNvPr id="36" name="Group 36"/>
          <p:cNvGrpSpPr>
            <a:grpSpLocks/>
          </p:cNvGrpSpPr>
          <p:nvPr/>
        </p:nvGrpSpPr>
        <p:grpSpPr bwMode="auto">
          <a:xfrm>
            <a:off x="755650" y="5361445"/>
            <a:ext cx="958850" cy="679450"/>
            <a:chOff x="0" y="0"/>
            <a:chExt cx="108" cy="77"/>
          </a:xfrm>
        </p:grpSpPr>
        <p:sp>
          <p:nvSpPr>
            <p:cNvPr id="37" name="Rectangle 37"/>
            <p:cNvSpPr>
              <a:spLocks/>
            </p:cNvSpPr>
            <p:nvPr/>
          </p:nvSpPr>
          <p:spPr bwMode="auto">
            <a:xfrm>
              <a:off x="6" y="0"/>
              <a:ext cx="95" cy="77"/>
            </a:xfrm>
            <a:prstGeom prst="rect">
              <a:avLst/>
            </a:prstGeom>
            <a:solidFill>
              <a:srgbClr val="000000">
                <a:alpha val="0"/>
              </a:srgbClr>
            </a:solidFill>
            <a:ln w="13546" cap="flat" cmpd="sng">
              <a:solidFill>
                <a:srgbClr val="80808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38" name="Rectangle 38"/>
            <p:cNvSpPr>
              <a:spLocks/>
            </p:cNvSpPr>
            <p:nvPr/>
          </p:nvSpPr>
          <p:spPr bwMode="auto">
            <a:xfrm>
              <a:off x="0" y="5"/>
              <a:ext cx="108" cy="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dirty="0">
                  <a:solidFill>
                    <a:srgbClr val="808080"/>
                  </a:solidFill>
                  <a:latin typeface="Helvetica" charset="0"/>
                  <a:cs typeface="Helvetica" charset="0"/>
                  <a:sym typeface="Helvetica" charset="0"/>
                </a:rPr>
                <a:t>1,000 </a:t>
              </a:r>
            </a:p>
            <a:p>
              <a:pPr defTabSz="914145">
                <a:defRPr/>
              </a:pPr>
              <a:r>
                <a:rPr lang="en-US" sz="1500" dirty="0">
                  <a:solidFill>
                    <a:srgbClr val="808080"/>
                  </a:solidFill>
                  <a:latin typeface="Helvetica" charset="0"/>
                  <a:cs typeface="Helvetica" charset="0"/>
                  <a:sym typeface="Helvetica" charset="0"/>
                </a:rPr>
                <a:t>Doctors</a:t>
              </a:r>
              <a:endParaRPr lang="en-US" dirty="0">
                <a:cs typeface="Helvetica Light" charset="0"/>
              </a:endParaRPr>
            </a:p>
          </p:txBody>
        </p:sp>
      </p:grpSp>
      <p:grpSp>
        <p:nvGrpSpPr>
          <p:cNvPr id="39" name="Group 39"/>
          <p:cNvGrpSpPr>
            <a:grpSpLocks/>
          </p:cNvGrpSpPr>
          <p:nvPr/>
        </p:nvGrpSpPr>
        <p:grpSpPr bwMode="auto">
          <a:xfrm>
            <a:off x="501650" y="1861007"/>
            <a:ext cx="2066925" cy="711200"/>
            <a:chOff x="-75" y="-1"/>
            <a:chExt cx="269" cy="64"/>
          </a:xfrm>
        </p:grpSpPr>
        <p:sp>
          <p:nvSpPr>
            <p:cNvPr id="40" name="Rectangle 40"/>
            <p:cNvSpPr>
              <a:spLocks/>
            </p:cNvSpPr>
            <p:nvPr/>
          </p:nvSpPr>
          <p:spPr bwMode="auto">
            <a:xfrm>
              <a:off x="-75" y="-1"/>
              <a:ext cx="268" cy="64"/>
            </a:xfrm>
            <a:prstGeom prst="rect">
              <a:avLst/>
            </a:prstGeom>
            <a:solidFill>
              <a:srgbClr val="F2F2F2">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41" name="Rectangle 41"/>
            <p:cNvSpPr>
              <a:spLocks/>
            </p:cNvSpPr>
            <p:nvPr/>
          </p:nvSpPr>
          <p:spPr bwMode="auto">
            <a:xfrm>
              <a:off x="-75" y="13"/>
              <a:ext cx="269" cy="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b="1" dirty="0">
                  <a:latin typeface="Helvetica" charset="0"/>
                  <a:cs typeface="Helvetica" charset="0"/>
                  <a:sym typeface="Helvetica" charset="0"/>
                </a:rPr>
                <a:t>Department </a:t>
              </a:r>
              <a:endParaRPr lang="en-US" dirty="0">
                <a:cs typeface="Arial" charset="0"/>
                <a:sym typeface="Arial" charset="0"/>
              </a:endParaRPr>
            </a:p>
            <a:p>
              <a:pPr defTabSz="914145">
                <a:defRPr/>
              </a:pPr>
              <a:r>
                <a:rPr lang="en-US" sz="1500" b="1" dirty="0">
                  <a:latin typeface="Helvetica" charset="0"/>
                  <a:cs typeface="Helvetica" charset="0"/>
                  <a:sym typeface="Helvetica" charset="0"/>
                </a:rPr>
                <a:t>of Health Responsible Officer</a:t>
              </a:r>
              <a:endParaRPr lang="en-US" dirty="0">
                <a:cs typeface="Helvetica Light" charset="0"/>
              </a:endParaRPr>
            </a:p>
          </p:txBody>
        </p:sp>
      </p:grpSp>
      <p:grpSp>
        <p:nvGrpSpPr>
          <p:cNvPr id="42" name="Group 42"/>
          <p:cNvGrpSpPr>
            <a:grpSpLocks/>
          </p:cNvGrpSpPr>
          <p:nvPr/>
        </p:nvGrpSpPr>
        <p:grpSpPr bwMode="auto">
          <a:xfrm>
            <a:off x="1790700" y="5361445"/>
            <a:ext cx="987425" cy="674688"/>
            <a:chOff x="0" y="0"/>
            <a:chExt cx="111" cy="76"/>
          </a:xfrm>
        </p:grpSpPr>
        <p:sp>
          <p:nvSpPr>
            <p:cNvPr id="43" name="Rectangle 43"/>
            <p:cNvSpPr>
              <a:spLocks/>
            </p:cNvSpPr>
            <p:nvPr/>
          </p:nvSpPr>
          <p:spPr bwMode="auto">
            <a:xfrm>
              <a:off x="12" y="0"/>
              <a:ext cx="86" cy="76"/>
            </a:xfrm>
            <a:prstGeom prst="rect">
              <a:avLst/>
            </a:prstGeom>
            <a:solidFill>
              <a:srgbClr val="000000">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44" name="Rectangle 44"/>
            <p:cNvSpPr>
              <a:spLocks/>
            </p:cNvSpPr>
            <p:nvPr/>
          </p:nvSpPr>
          <p:spPr bwMode="auto">
            <a:xfrm>
              <a:off x="0" y="5"/>
              <a:ext cx="111" cy="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dirty="0">
                  <a:latin typeface="Helvetica" charset="0"/>
                  <a:cs typeface="Helvetica" charset="0"/>
                  <a:sym typeface="Helvetica" charset="0"/>
                </a:rPr>
                <a:t>10 DH </a:t>
              </a:r>
              <a:endParaRPr lang="en-US" dirty="0">
                <a:cs typeface="Arial" charset="0"/>
                <a:sym typeface="Arial" charset="0"/>
              </a:endParaRPr>
            </a:p>
            <a:p>
              <a:pPr defTabSz="914145">
                <a:defRPr/>
              </a:pPr>
              <a:r>
                <a:rPr lang="en-US" sz="1500" dirty="0">
                  <a:latin typeface="Helvetica" charset="0"/>
                  <a:cs typeface="Helvetica" charset="0"/>
                  <a:sym typeface="Helvetica" charset="0"/>
                </a:rPr>
                <a:t>Doctors</a:t>
              </a:r>
              <a:endParaRPr lang="en-US" dirty="0">
                <a:cs typeface="Helvetica Light" charset="0"/>
              </a:endParaRPr>
            </a:p>
          </p:txBody>
        </p:sp>
      </p:grpSp>
      <p:sp>
        <p:nvSpPr>
          <p:cNvPr id="45" name="Line 45"/>
          <p:cNvSpPr>
            <a:spLocks noChangeShapeType="1"/>
          </p:cNvSpPr>
          <p:nvPr/>
        </p:nvSpPr>
        <p:spPr bwMode="auto">
          <a:xfrm flipH="1" flipV="1">
            <a:off x="3592513" y="2475370"/>
            <a:ext cx="9525" cy="261937"/>
          </a:xfrm>
          <a:prstGeom prst="line">
            <a:avLst/>
          </a:prstGeom>
          <a:no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46" name="Line 46"/>
          <p:cNvSpPr>
            <a:spLocks noChangeShapeType="1"/>
          </p:cNvSpPr>
          <p:nvPr/>
        </p:nvSpPr>
        <p:spPr bwMode="auto">
          <a:xfrm>
            <a:off x="5140325" y="2475370"/>
            <a:ext cx="0" cy="261937"/>
          </a:xfrm>
          <a:prstGeom prst="line">
            <a:avLst/>
          </a:prstGeom>
          <a:no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47" name="Line 47"/>
          <p:cNvSpPr>
            <a:spLocks noChangeShapeType="1"/>
          </p:cNvSpPr>
          <p:nvPr/>
        </p:nvSpPr>
        <p:spPr bwMode="auto">
          <a:xfrm flipV="1">
            <a:off x="7896225" y="2475370"/>
            <a:ext cx="0" cy="252412"/>
          </a:xfrm>
          <a:prstGeom prst="line">
            <a:avLst/>
          </a:prstGeom>
          <a:no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48" name="Line 48"/>
          <p:cNvSpPr>
            <a:spLocks noChangeShapeType="1"/>
          </p:cNvSpPr>
          <p:nvPr/>
        </p:nvSpPr>
        <p:spPr bwMode="auto">
          <a:xfrm>
            <a:off x="6556375" y="2475370"/>
            <a:ext cx="0" cy="261937"/>
          </a:xfrm>
          <a:prstGeom prst="line">
            <a:avLst/>
          </a:prstGeom>
          <a:no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49" name="Rectangle 49"/>
          <p:cNvSpPr>
            <a:spLocks/>
          </p:cNvSpPr>
          <p:nvPr/>
        </p:nvSpPr>
        <p:spPr bwMode="auto">
          <a:xfrm>
            <a:off x="2938463" y="1505407"/>
            <a:ext cx="5700712" cy="252413"/>
          </a:xfrm>
          <a:prstGeom prst="rect">
            <a:avLst/>
          </a:prstGeom>
          <a:solidFill>
            <a:srgbClr val="FFFFFF">
              <a:alpha val="0"/>
            </a:srgbClr>
          </a:solidFill>
          <a:ln>
            <a:noFill/>
          </a:ln>
          <a:effectLst/>
          <a:extLst>
            <a:ext uri="{91240B29-F687-4F45-9708-019B960494DF}">
              <a14:hiddenLine xmlns:a14="http://schemas.microsoft.com/office/drawing/2010/main" w="12700" cap="rnd" cmpd="sng">
                <a:solidFill>
                  <a:srgbClr val="000000"/>
                </a:solidFill>
                <a:prstDash val="solid"/>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8896" tIns="50798" rIns="88896" bIns="50798"/>
          <a:lstStyle/>
          <a:p>
            <a:pPr defTabSz="914145">
              <a:defRPr/>
            </a:pPr>
            <a:r>
              <a:rPr lang="en-US" sz="1000">
                <a:cs typeface="Arial" charset="0"/>
                <a:sym typeface="Arial" charset="0"/>
              </a:rPr>
              <a:t>The prescribed connection for doctors within the blue area is to NHS England</a:t>
            </a:r>
            <a:endParaRPr lang="en-US">
              <a:cs typeface="Helvetica Light" charset="0"/>
            </a:endParaRPr>
          </a:p>
        </p:txBody>
      </p:sp>
      <p:sp>
        <p:nvSpPr>
          <p:cNvPr id="50" name="Rectangle 50"/>
          <p:cNvSpPr>
            <a:spLocks/>
          </p:cNvSpPr>
          <p:nvPr/>
        </p:nvSpPr>
        <p:spPr bwMode="auto">
          <a:xfrm>
            <a:off x="7258050" y="2727782"/>
            <a:ext cx="1274763" cy="1192213"/>
          </a:xfrm>
          <a:prstGeom prst="rect">
            <a:avLst/>
          </a:prstGeom>
          <a:solidFill>
            <a:srgbClr val="000000">
              <a:alpha val="0"/>
            </a:srgbClr>
          </a:solid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8896" tIns="50798" rIns="88896" bIns="50798"/>
          <a:lstStyle/>
          <a:p>
            <a:pPr defTabSz="914145">
              <a:defRPr/>
            </a:pPr>
            <a:r>
              <a:rPr lang="en-US" sz="1300">
                <a:latin typeface="Helvetica" charset="0"/>
                <a:cs typeface="Helvetica" charset="0"/>
                <a:sym typeface="Helvetica" charset="0"/>
              </a:rPr>
              <a:t>NHS Litigation Authority </a:t>
            </a:r>
            <a:endParaRPr lang="en-US">
              <a:cs typeface="Arial" charset="0"/>
              <a:sym typeface="Arial" charset="0"/>
            </a:endParaRPr>
          </a:p>
          <a:p>
            <a:pPr defTabSz="914145">
              <a:defRPr/>
            </a:pPr>
            <a:r>
              <a:rPr lang="en-US" sz="1300">
                <a:latin typeface="Helvetica" charset="0"/>
                <a:cs typeface="Helvetica" charset="0"/>
                <a:sym typeface="Helvetica" charset="0"/>
              </a:rPr>
              <a:t>(</a:t>
            </a:r>
            <a:r>
              <a:rPr lang="en-US" sz="1300" b="1">
                <a:latin typeface="Helvetica" charset="0"/>
                <a:cs typeface="Helvetica" charset="0"/>
                <a:sym typeface="Helvetica" charset="0"/>
              </a:rPr>
              <a:t>NHS LA</a:t>
            </a:r>
            <a:r>
              <a:rPr lang="en-US" sz="1300">
                <a:latin typeface="Helvetica" charset="0"/>
                <a:cs typeface="Helvetica" charset="0"/>
                <a:sym typeface="Helvetica" charset="0"/>
              </a:rPr>
              <a:t>)</a:t>
            </a:r>
            <a:endParaRPr lang="en-US">
              <a:cs typeface="Arial" charset="0"/>
              <a:sym typeface="Arial" charset="0"/>
            </a:endParaRPr>
          </a:p>
          <a:p>
            <a:pPr defTabSz="914145">
              <a:defRPr/>
            </a:pPr>
            <a:r>
              <a:rPr lang="en-US" sz="1300">
                <a:latin typeface="Helvetica" charset="0"/>
                <a:cs typeface="Helvetica" charset="0"/>
                <a:sym typeface="Helvetica" charset="0"/>
              </a:rPr>
              <a:t>RO</a:t>
            </a:r>
            <a:endParaRPr lang="en-US">
              <a:cs typeface="Helvetica Light" charset="0"/>
            </a:endParaRPr>
          </a:p>
        </p:txBody>
      </p:sp>
      <p:sp>
        <p:nvSpPr>
          <p:cNvPr id="51" name="Rectangle 51"/>
          <p:cNvSpPr>
            <a:spLocks/>
          </p:cNvSpPr>
          <p:nvPr/>
        </p:nvSpPr>
        <p:spPr bwMode="auto">
          <a:xfrm>
            <a:off x="4422775" y="2737307"/>
            <a:ext cx="1435100" cy="955675"/>
          </a:xfrm>
          <a:prstGeom prst="rect">
            <a:avLst/>
          </a:prstGeom>
          <a:solidFill>
            <a:srgbClr val="000000">
              <a:alpha val="0"/>
            </a:srgbClr>
          </a:solid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2506" tIns="35717" rIns="62506" bIns="35717"/>
          <a:lstStyle/>
          <a:p>
            <a:pPr defTabSz="914145">
              <a:defRPr/>
            </a:pPr>
            <a:r>
              <a:rPr lang="en-US" sz="1300">
                <a:latin typeface="Helvetica" charset="0"/>
                <a:cs typeface="Helvetica" charset="0"/>
                <a:sym typeface="Helvetica" charset="0"/>
              </a:rPr>
              <a:t>NHS Trust Development Authority </a:t>
            </a:r>
            <a:endParaRPr lang="en-US">
              <a:cs typeface="Arial" charset="0"/>
              <a:sym typeface="Arial" charset="0"/>
            </a:endParaRPr>
          </a:p>
          <a:p>
            <a:pPr defTabSz="914145">
              <a:defRPr/>
            </a:pPr>
            <a:r>
              <a:rPr lang="en-US" sz="1300">
                <a:latin typeface="Helvetica" charset="0"/>
                <a:cs typeface="Helvetica" charset="0"/>
                <a:sym typeface="Helvetica" charset="0"/>
              </a:rPr>
              <a:t>(</a:t>
            </a:r>
            <a:r>
              <a:rPr lang="en-US" sz="1300" b="1">
                <a:latin typeface="Helvetica" charset="0"/>
                <a:cs typeface="Helvetica" charset="0"/>
                <a:sym typeface="Helvetica" charset="0"/>
              </a:rPr>
              <a:t>NHS TDA</a:t>
            </a:r>
            <a:r>
              <a:rPr lang="en-US" sz="1300">
                <a:latin typeface="Helvetica" charset="0"/>
                <a:cs typeface="Helvetica" charset="0"/>
                <a:sym typeface="Helvetica" charset="0"/>
              </a:rPr>
              <a:t>) RO</a:t>
            </a:r>
            <a:endParaRPr lang="en-US">
              <a:cs typeface="Helvetica Light" charset="0"/>
            </a:endParaRPr>
          </a:p>
        </p:txBody>
      </p:sp>
      <p:sp>
        <p:nvSpPr>
          <p:cNvPr id="52" name="Rectangle 52"/>
          <p:cNvSpPr>
            <a:spLocks/>
          </p:cNvSpPr>
          <p:nvPr/>
        </p:nvSpPr>
        <p:spPr bwMode="auto">
          <a:xfrm>
            <a:off x="6070600" y="2737307"/>
            <a:ext cx="971550" cy="955675"/>
          </a:xfrm>
          <a:prstGeom prst="rect">
            <a:avLst/>
          </a:prstGeom>
          <a:solidFill>
            <a:srgbClr val="000000">
              <a:alpha val="0"/>
            </a:srgbClr>
          </a:solid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2506" tIns="35717" rIns="62506" bIns="35717"/>
          <a:lstStyle/>
          <a:p>
            <a:pPr defTabSz="914145">
              <a:defRPr/>
            </a:pPr>
            <a:r>
              <a:rPr lang="en-US" sz="1300">
                <a:latin typeface="Helvetica" charset="0"/>
                <a:cs typeface="Helvetica" charset="0"/>
                <a:sym typeface="Helvetica" charset="0"/>
              </a:rPr>
              <a:t>4 x </a:t>
            </a:r>
            <a:r>
              <a:rPr lang="en-US" sz="1300" b="1">
                <a:latin typeface="Helvetica" charset="0"/>
                <a:cs typeface="Helvetica" charset="0"/>
                <a:sym typeface="Helvetica" charset="0"/>
              </a:rPr>
              <a:t>Regional </a:t>
            </a:r>
            <a:endParaRPr lang="en-US">
              <a:cs typeface="Arial" charset="0"/>
              <a:sym typeface="Arial" charset="0"/>
            </a:endParaRPr>
          </a:p>
          <a:p>
            <a:pPr defTabSz="914145">
              <a:defRPr/>
            </a:pPr>
            <a:r>
              <a:rPr lang="en-US" sz="1300">
                <a:latin typeface="Helvetica" charset="0"/>
                <a:cs typeface="Helvetica" charset="0"/>
                <a:sym typeface="Helvetica" charset="0"/>
              </a:rPr>
              <a:t>Office</a:t>
            </a:r>
            <a:endParaRPr lang="en-US">
              <a:cs typeface="Arial" charset="0"/>
              <a:sym typeface="Arial" charset="0"/>
            </a:endParaRPr>
          </a:p>
          <a:p>
            <a:pPr defTabSz="914145">
              <a:defRPr/>
            </a:pPr>
            <a:r>
              <a:rPr lang="en-US" sz="1300">
                <a:latin typeface="Helvetica" charset="0"/>
                <a:cs typeface="Helvetica" charset="0"/>
                <a:sym typeface="Helvetica" charset="0"/>
              </a:rPr>
              <a:t>ROs</a:t>
            </a:r>
            <a:endParaRPr lang="en-US">
              <a:cs typeface="Helvetica Light" charset="0"/>
            </a:endParaRPr>
          </a:p>
        </p:txBody>
      </p:sp>
      <p:sp>
        <p:nvSpPr>
          <p:cNvPr id="53" name="Rectangle 53"/>
          <p:cNvSpPr>
            <a:spLocks/>
          </p:cNvSpPr>
          <p:nvPr/>
        </p:nvSpPr>
        <p:spPr bwMode="auto">
          <a:xfrm>
            <a:off x="441325" y="2838907"/>
            <a:ext cx="1733550" cy="1684338"/>
          </a:xfrm>
          <a:prstGeom prst="rect">
            <a:avLst/>
          </a:prstGeom>
          <a:solidFill>
            <a:srgbClr val="000000">
              <a:alpha val="0"/>
            </a:srgbClr>
          </a:solid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2506" tIns="35717" rIns="62506" bIns="35717"/>
          <a:lstStyle/>
          <a:p>
            <a:pPr defTabSz="914145">
              <a:defRPr/>
            </a:pPr>
            <a:r>
              <a:rPr lang="en-US" sz="1300" dirty="0">
                <a:latin typeface="Helvetica" charset="0"/>
                <a:cs typeface="Helvetica" charset="0"/>
                <a:sym typeface="Helvetica" charset="0"/>
              </a:rPr>
              <a:t>ROs of Government Departments, Other Non-Departmental Public Bodies &amp; Executive Agencies  other than the Special Health Authorities</a:t>
            </a:r>
            <a:endParaRPr lang="en-US" dirty="0">
              <a:cs typeface="Helvetica Light" charset="0"/>
            </a:endParaRPr>
          </a:p>
        </p:txBody>
      </p:sp>
      <p:sp>
        <p:nvSpPr>
          <p:cNvPr id="54" name="Rectangle 55"/>
          <p:cNvSpPr>
            <a:spLocks/>
          </p:cNvSpPr>
          <p:nvPr/>
        </p:nvSpPr>
        <p:spPr bwMode="auto">
          <a:xfrm>
            <a:off x="3055938" y="2737307"/>
            <a:ext cx="1090612" cy="955675"/>
          </a:xfrm>
          <a:prstGeom prst="rect">
            <a:avLst/>
          </a:prstGeom>
          <a:solidFill>
            <a:srgbClr val="000000">
              <a:alpha val="0"/>
            </a:srgbClr>
          </a:solidFill>
          <a:ln w="13546" cap="flat" cmpd="sng">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2506" tIns="35717" rIns="62506" bIns="35717"/>
          <a:lstStyle/>
          <a:p>
            <a:pPr defTabSz="914145">
              <a:defRPr/>
            </a:pPr>
            <a:r>
              <a:rPr lang="en-US" sz="1300" b="1">
                <a:latin typeface="Helvetica" charset="0"/>
                <a:cs typeface="Helvetica" charset="0"/>
                <a:sym typeface="Helvetica" charset="0"/>
              </a:rPr>
              <a:t>Health Education </a:t>
            </a:r>
            <a:endParaRPr lang="en-US">
              <a:cs typeface="Arial" charset="0"/>
              <a:sym typeface="Arial" charset="0"/>
            </a:endParaRPr>
          </a:p>
          <a:p>
            <a:pPr defTabSz="914145">
              <a:defRPr/>
            </a:pPr>
            <a:r>
              <a:rPr lang="en-US" sz="1300" b="1">
                <a:latin typeface="Helvetica" charset="0"/>
                <a:cs typeface="Helvetica" charset="0"/>
                <a:sym typeface="Helvetica" charset="0"/>
              </a:rPr>
              <a:t>England (HEE) RO</a:t>
            </a:r>
            <a:endParaRPr lang="en-US">
              <a:cs typeface="Helvetica Light" charset="0"/>
            </a:endParaRPr>
          </a:p>
        </p:txBody>
      </p:sp>
      <p:sp>
        <p:nvSpPr>
          <p:cNvPr id="55" name="Line 56"/>
          <p:cNvSpPr>
            <a:spLocks noChangeShapeType="1"/>
          </p:cNvSpPr>
          <p:nvPr/>
        </p:nvSpPr>
        <p:spPr bwMode="auto">
          <a:xfrm flipH="1" flipV="1">
            <a:off x="7048500" y="3654882"/>
            <a:ext cx="627063" cy="565150"/>
          </a:xfrm>
          <a:prstGeom prst="line">
            <a:avLst/>
          </a:prstGeom>
          <a:noFill/>
          <a:ln w="13546" cap="flat" cmpd="sng">
            <a:solidFill>
              <a:srgbClr val="808080"/>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56" name="Line 57"/>
          <p:cNvSpPr>
            <a:spLocks noChangeShapeType="1"/>
          </p:cNvSpPr>
          <p:nvPr/>
        </p:nvSpPr>
        <p:spPr bwMode="auto">
          <a:xfrm flipV="1">
            <a:off x="5532438" y="3696157"/>
            <a:ext cx="533400" cy="523875"/>
          </a:xfrm>
          <a:prstGeom prst="line">
            <a:avLst/>
          </a:prstGeom>
          <a:noFill/>
          <a:ln w="13546" cap="flat" cmpd="sng">
            <a:solidFill>
              <a:srgbClr val="808080"/>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57" name="Line 58"/>
          <p:cNvSpPr>
            <a:spLocks noChangeShapeType="1"/>
          </p:cNvSpPr>
          <p:nvPr/>
        </p:nvSpPr>
        <p:spPr bwMode="auto">
          <a:xfrm flipV="1">
            <a:off x="6553200" y="3697745"/>
            <a:ext cx="1588" cy="520700"/>
          </a:xfrm>
          <a:prstGeom prst="line">
            <a:avLst/>
          </a:prstGeom>
          <a:noFill/>
          <a:ln w="13546" cap="flat" cmpd="sng">
            <a:solidFill>
              <a:srgbClr val="808080"/>
            </a:solidFill>
            <a:prstDash val="solid"/>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58" name="Rectangle 59"/>
          <p:cNvSpPr>
            <a:spLocks/>
          </p:cNvSpPr>
          <p:nvPr/>
        </p:nvSpPr>
        <p:spPr bwMode="auto">
          <a:xfrm>
            <a:off x="2946400" y="4075570"/>
            <a:ext cx="1309688" cy="1089025"/>
          </a:xfrm>
          <a:prstGeom prst="rect">
            <a:avLst/>
          </a:prstGeom>
          <a:solidFill>
            <a:srgbClr val="000000">
              <a:alpha val="0"/>
            </a:srgbClr>
          </a:solidFill>
          <a:ln w="13546" cap="flat" cmpd="sng">
            <a:solidFill>
              <a:srgbClr val="80808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8896" tIns="50798" rIns="88896" bIns="50798"/>
          <a:lstStyle/>
          <a:p>
            <a:pPr defTabSz="914145">
              <a:defRPr/>
            </a:pPr>
            <a:r>
              <a:rPr lang="en-US" sz="1300" dirty="0">
                <a:solidFill>
                  <a:srgbClr val="808080"/>
                </a:solidFill>
                <a:latin typeface="Helvetica" charset="0"/>
                <a:cs typeface="Helvetica" charset="0"/>
                <a:sym typeface="Helvetica" charset="0"/>
              </a:rPr>
              <a:t>13 Local Education and Training Boards (</a:t>
            </a:r>
            <a:r>
              <a:rPr lang="en-US" sz="1300" b="1" dirty="0">
                <a:solidFill>
                  <a:srgbClr val="808080"/>
                </a:solidFill>
                <a:latin typeface="Helvetica" charset="0"/>
                <a:cs typeface="Helvetica" charset="0"/>
                <a:sym typeface="Helvetica" charset="0"/>
              </a:rPr>
              <a:t>LETB</a:t>
            </a:r>
            <a:r>
              <a:rPr lang="en-US" sz="1300" dirty="0">
                <a:solidFill>
                  <a:srgbClr val="808080"/>
                </a:solidFill>
                <a:latin typeface="Helvetica" charset="0"/>
                <a:cs typeface="Helvetica" charset="0"/>
                <a:sym typeface="Helvetica" charset="0"/>
              </a:rPr>
              <a:t>) ROs</a:t>
            </a:r>
            <a:endParaRPr lang="en-US" dirty="0">
              <a:cs typeface="Helvetica Light" charset="0"/>
            </a:endParaRPr>
          </a:p>
        </p:txBody>
      </p:sp>
      <p:sp>
        <p:nvSpPr>
          <p:cNvPr id="59" name="Line 62"/>
          <p:cNvSpPr>
            <a:spLocks noChangeShapeType="1"/>
          </p:cNvSpPr>
          <p:nvPr/>
        </p:nvSpPr>
        <p:spPr bwMode="auto">
          <a:xfrm flipV="1">
            <a:off x="304800" y="1492707"/>
            <a:ext cx="0" cy="3516313"/>
          </a:xfrm>
          <a:prstGeom prst="line">
            <a:avLst/>
          </a:prstGeom>
          <a:noFill/>
          <a:ln w="13546" cap="flat" cmpd="sng">
            <a:solidFill>
              <a:srgbClr val="50E9FF"/>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4291" tIns="32146" rIns="64291" bIns="32146"/>
          <a:lstStyle/>
          <a:p>
            <a:pPr>
              <a:defRPr/>
            </a:pPr>
            <a:endParaRPr lang="en-US">
              <a:cs typeface="Helvetica Light" charset="0"/>
            </a:endParaRPr>
          </a:p>
        </p:txBody>
      </p:sp>
      <p:sp>
        <p:nvSpPr>
          <p:cNvPr id="60" name="Rectangle 63"/>
          <p:cNvSpPr>
            <a:spLocks/>
          </p:cNvSpPr>
          <p:nvPr/>
        </p:nvSpPr>
        <p:spPr bwMode="auto">
          <a:xfrm>
            <a:off x="304800" y="1505407"/>
            <a:ext cx="246538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8896" tIns="50798" rIns="88896" bIns="50798"/>
          <a:lstStyle/>
          <a:p>
            <a:pPr defTabSz="914145">
              <a:defRPr/>
            </a:pPr>
            <a:r>
              <a:rPr lang="en-US" sz="800">
                <a:cs typeface="Arial" charset="0"/>
                <a:sym typeface="Arial" charset="0"/>
              </a:rPr>
              <a:t>The prescribed connection for doctors within the green area is to Department of Health</a:t>
            </a:r>
            <a:endParaRPr lang="en-US">
              <a:cs typeface="Helvetica Light" charset="0"/>
            </a:endParaRPr>
          </a:p>
        </p:txBody>
      </p:sp>
      <p:grpSp>
        <p:nvGrpSpPr>
          <p:cNvPr id="61" name="Group 64"/>
          <p:cNvGrpSpPr>
            <a:grpSpLocks/>
          </p:cNvGrpSpPr>
          <p:nvPr/>
        </p:nvGrpSpPr>
        <p:grpSpPr bwMode="auto">
          <a:xfrm>
            <a:off x="727075" y="4740732"/>
            <a:ext cx="1038225" cy="423863"/>
            <a:chOff x="0" y="0"/>
            <a:chExt cx="117" cy="48"/>
          </a:xfrm>
        </p:grpSpPr>
        <p:sp>
          <p:nvSpPr>
            <p:cNvPr id="62" name="Rectangle 65"/>
            <p:cNvSpPr>
              <a:spLocks/>
            </p:cNvSpPr>
            <p:nvPr/>
          </p:nvSpPr>
          <p:spPr bwMode="auto">
            <a:xfrm>
              <a:off x="15" y="0"/>
              <a:ext cx="86" cy="48"/>
            </a:xfrm>
            <a:prstGeom prst="rect">
              <a:avLst/>
            </a:prstGeom>
            <a:solidFill>
              <a:srgbClr val="000000">
                <a:alpha val="0"/>
              </a:srgbClr>
            </a:solidFill>
            <a:ln w="13546" cap="flat" cmpd="sng">
              <a:solidFill>
                <a:srgbClr val="000000"/>
              </a:solidFill>
              <a:prstDash val="solid"/>
              <a:miter lim="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defRPr/>
              </a:pPr>
              <a:endParaRPr lang="en-US">
                <a:cs typeface="Helvetica Light" charset="0"/>
              </a:endParaRPr>
            </a:p>
          </p:txBody>
        </p:sp>
        <p:sp>
          <p:nvSpPr>
            <p:cNvPr id="63" name="Rectangle 66"/>
            <p:cNvSpPr>
              <a:spLocks/>
            </p:cNvSpPr>
            <p:nvPr/>
          </p:nvSpPr>
          <p:spPr bwMode="auto">
            <a:xfrm>
              <a:off x="0" y="4"/>
              <a:ext cx="117" cy="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26435" tIns="72248" rIns="126435" bIns="72248" anchor="ctr"/>
            <a:lstStyle/>
            <a:p>
              <a:pPr defTabSz="914145">
                <a:defRPr/>
              </a:pPr>
              <a:r>
                <a:rPr lang="en-US" sz="1500" dirty="0">
                  <a:latin typeface="Helvetica" charset="0"/>
                  <a:cs typeface="Helvetica" charset="0"/>
                  <a:sym typeface="Helvetica" charset="0"/>
                </a:rPr>
                <a:t>10 ROs </a:t>
              </a:r>
              <a:endParaRPr lang="en-US" dirty="0">
                <a:cs typeface="Helvetica Light" charset="0"/>
              </a:endParaRPr>
            </a:p>
          </p:txBody>
        </p:sp>
      </p:grpSp>
      <p:cxnSp>
        <p:nvCxnSpPr>
          <p:cNvPr id="64" name="Straight Arrow Connector 63"/>
          <p:cNvCxnSpPr>
            <a:endCxn id="30" idx="0"/>
          </p:cNvCxnSpPr>
          <p:nvPr/>
        </p:nvCxnSpPr>
        <p:spPr>
          <a:xfrm>
            <a:off x="5159375" y="4912182"/>
            <a:ext cx="19844" cy="44926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endCxn id="22" idx="1"/>
          </p:cNvCxnSpPr>
          <p:nvPr/>
        </p:nvCxnSpPr>
        <p:spPr>
          <a:xfrm>
            <a:off x="6551613" y="4912182"/>
            <a:ext cx="0" cy="44926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5" idx="0"/>
            <a:endCxn id="15" idx="1"/>
          </p:cNvCxnSpPr>
          <p:nvPr/>
        </p:nvCxnSpPr>
        <p:spPr>
          <a:xfrm>
            <a:off x="8061325" y="4910595"/>
            <a:ext cx="1588" cy="4508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45" idx="1"/>
            <a:endCxn id="54" idx="0"/>
          </p:cNvCxnSpPr>
          <p:nvPr/>
        </p:nvCxnSpPr>
        <p:spPr>
          <a:xfrm>
            <a:off x="3592513" y="2475370"/>
            <a:ext cx="9525" cy="26193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46" idx="0"/>
            <a:endCxn id="51" idx="0"/>
          </p:cNvCxnSpPr>
          <p:nvPr/>
        </p:nvCxnSpPr>
        <p:spPr>
          <a:xfrm>
            <a:off x="5140325" y="2475370"/>
            <a:ext cx="0" cy="26193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a:stCxn id="48" idx="0"/>
            <a:endCxn id="52" idx="0"/>
          </p:cNvCxnSpPr>
          <p:nvPr/>
        </p:nvCxnSpPr>
        <p:spPr>
          <a:xfrm>
            <a:off x="6556375" y="2475370"/>
            <a:ext cx="0" cy="26193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47" idx="1"/>
            <a:endCxn id="50" idx="0"/>
          </p:cNvCxnSpPr>
          <p:nvPr/>
        </p:nvCxnSpPr>
        <p:spPr>
          <a:xfrm flipH="1">
            <a:off x="7896225" y="2475370"/>
            <a:ext cx="0" cy="25241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54" idx="2"/>
            <a:endCxn id="58" idx="0"/>
          </p:cNvCxnSpPr>
          <p:nvPr/>
        </p:nvCxnSpPr>
        <p:spPr>
          <a:xfrm>
            <a:off x="3601244" y="3692982"/>
            <a:ext cx="0" cy="382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58" idx="2"/>
            <a:endCxn id="24" idx="0"/>
          </p:cNvCxnSpPr>
          <p:nvPr/>
        </p:nvCxnSpPr>
        <p:spPr>
          <a:xfrm>
            <a:off x="3601244" y="5164595"/>
            <a:ext cx="5054" cy="1968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a:stCxn id="56" idx="1"/>
            <a:endCxn id="56" idx="0"/>
          </p:cNvCxnSpPr>
          <p:nvPr/>
        </p:nvCxnSpPr>
        <p:spPr>
          <a:xfrm flipH="1">
            <a:off x="5532438" y="3696157"/>
            <a:ext cx="533400" cy="52387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a:stCxn id="57" idx="1"/>
            <a:endCxn id="17" idx="0"/>
          </p:cNvCxnSpPr>
          <p:nvPr/>
        </p:nvCxnSpPr>
        <p:spPr>
          <a:xfrm flipH="1">
            <a:off x="6553200" y="3697745"/>
            <a:ext cx="1588" cy="5207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a:stCxn id="55" idx="1"/>
          </p:cNvCxnSpPr>
          <p:nvPr/>
        </p:nvCxnSpPr>
        <p:spPr>
          <a:xfrm>
            <a:off x="7048500" y="3654882"/>
            <a:ext cx="627063" cy="56356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a:off x="809625" y="2572207"/>
            <a:ext cx="0" cy="2413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p:nvPr/>
        </p:nvCxnSpPr>
        <p:spPr>
          <a:xfrm>
            <a:off x="2378075" y="2572207"/>
            <a:ext cx="0" cy="278923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a:endCxn id="62" idx="0"/>
          </p:cNvCxnSpPr>
          <p:nvPr/>
        </p:nvCxnSpPr>
        <p:spPr>
          <a:xfrm>
            <a:off x="1235075" y="4421645"/>
            <a:ext cx="6350" cy="31908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stCxn id="62" idx="2"/>
            <a:endCxn id="38" idx="0"/>
          </p:cNvCxnSpPr>
          <p:nvPr/>
        </p:nvCxnSpPr>
        <p:spPr>
          <a:xfrm flipH="1">
            <a:off x="1235075" y="5164595"/>
            <a:ext cx="6676" cy="24097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3499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Running the programme</a:t>
            </a:r>
            <a:endParaRPr lang="en-GB" b="1" dirty="0"/>
          </a:p>
        </p:txBody>
      </p:sp>
      <p:sp>
        <p:nvSpPr>
          <p:cNvPr id="3" name="Content Placeholder 2"/>
          <p:cNvSpPr>
            <a:spLocks noGrp="1"/>
          </p:cNvSpPr>
          <p:nvPr>
            <p:ph idx="1"/>
          </p:nvPr>
        </p:nvSpPr>
        <p:spPr>
          <a:xfrm>
            <a:off x="407988" y="1088572"/>
            <a:ext cx="8388350" cy="4743904"/>
          </a:xfrm>
        </p:spPr>
        <p:txBody>
          <a:bodyPr/>
          <a:lstStyle/>
          <a:p>
            <a:pPr marL="363538" indent="-363538">
              <a:lnSpc>
                <a:spcPts val="3400"/>
              </a:lnSpc>
              <a:spcBef>
                <a:spcPts val="600"/>
              </a:spcBef>
            </a:pPr>
            <a:r>
              <a:rPr lang="en-GB" sz="2800" dirty="0"/>
              <a:t>National PMO, works with small teams in each of 4 regions, running  support networks, monitoring systems and QA </a:t>
            </a:r>
          </a:p>
          <a:p>
            <a:pPr marL="363538" indent="-363538">
              <a:lnSpc>
                <a:spcPts val="3400"/>
              </a:lnSpc>
              <a:spcBef>
                <a:spcPts val="600"/>
              </a:spcBef>
            </a:pPr>
            <a:r>
              <a:rPr lang="en-GB" sz="2800" dirty="0" smtClean="0"/>
              <a:t>National </a:t>
            </a:r>
            <a:r>
              <a:rPr lang="en-GB" sz="2800" dirty="0"/>
              <a:t>programme funded from DH/ NHS England budget. Other organisations must fund their own processes</a:t>
            </a:r>
          </a:p>
          <a:p>
            <a:pPr marL="363538" indent="-363538">
              <a:lnSpc>
                <a:spcPts val="3400"/>
              </a:lnSpc>
              <a:spcBef>
                <a:spcPts val="600"/>
              </a:spcBef>
            </a:pPr>
            <a:r>
              <a:rPr lang="en-GB" sz="2800" dirty="0"/>
              <a:t>Responsible officers are themselves doctors and also relate to a responsible officer. A pool of regional appraisers has been developed to appraise responsible officers</a:t>
            </a:r>
          </a:p>
          <a:p>
            <a:pPr marL="363538" indent="-363538">
              <a:lnSpc>
                <a:spcPts val="3400"/>
              </a:lnSpc>
              <a:spcBef>
                <a:spcPts val="600"/>
              </a:spcBef>
            </a:pPr>
            <a:r>
              <a:rPr lang="en-GB" sz="2800" dirty="0"/>
              <a:t>Challenges remain in ensuring funding is protected from demands of the wider </a:t>
            </a:r>
            <a:r>
              <a:rPr lang="en-GB" sz="2800" dirty="0" smtClean="0"/>
              <a:t>service</a:t>
            </a:r>
            <a:endParaRPr lang="en-GB" sz="28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12</a:t>
            </a:fld>
            <a:endParaRPr lang="en-GB" dirty="0"/>
          </a:p>
        </p:txBody>
      </p:sp>
    </p:spTree>
    <p:extLst>
      <p:ext uri="{BB962C8B-B14F-4D97-AF65-F5344CB8AC3E}">
        <p14:creationId xmlns:p14="http://schemas.microsoft.com/office/powerpoint/2010/main" val="83499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Current work and next steps</a:t>
            </a:r>
            <a:endParaRPr lang="en-GB" b="1" dirty="0"/>
          </a:p>
        </p:txBody>
      </p:sp>
      <p:sp>
        <p:nvSpPr>
          <p:cNvPr id="3" name="Content Placeholder 2"/>
          <p:cNvSpPr>
            <a:spLocks noGrp="1"/>
          </p:cNvSpPr>
          <p:nvPr>
            <p:ph idx="1"/>
          </p:nvPr>
        </p:nvSpPr>
        <p:spPr>
          <a:xfrm>
            <a:off x="407988" y="1219200"/>
            <a:ext cx="8388350" cy="4613275"/>
          </a:xfrm>
        </p:spPr>
        <p:txBody>
          <a:bodyPr/>
          <a:lstStyle/>
          <a:p>
            <a:pPr marL="363538" indent="-363538">
              <a:lnSpc>
                <a:spcPts val="3600"/>
              </a:lnSpc>
            </a:pPr>
            <a:r>
              <a:rPr lang="en-GB" sz="2800" dirty="0" smtClean="0"/>
              <a:t>Ensuring </a:t>
            </a:r>
            <a:r>
              <a:rPr lang="en-GB" sz="2800" dirty="0"/>
              <a:t>consistency of decision-making and thresholds for intervention – networks for responsible officers, appraisers and case investigators/case managers, national and regional events to calibrate approaches and standards</a:t>
            </a:r>
          </a:p>
          <a:p>
            <a:pPr marL="363538" indent="-363538">
              <a:lnSpc>
                <a:spcPts val="3600"/>
              </a:lnSpc>
            </a:pPr>
            <a:r>
              <a:rPr lang="en-GB" sz="2800" dirty="0"/>
              <a:t>Aligning policies across every sector</a:t>
            </a:r>
          </a:p>
          <a:p>
            <a:pPr marL="363538" indent="-363538">
              <a:lnSpc>
                <a:spcPts val="3600"/>
              </a:lnSpc>
            </a:pPr>
            <a:r>
              <a:rPr lang="en-GB" sz="2800" dirty="0"/>
              <a:t>Locum doctors</a:t>
            </a:r>
          </a:p>
          <a:p>
            <a:pPr marL="363538" indent="-363538">
              <a:lnSpc>
                <a:spcPts val="3600"/>
              </a:lnSpc>
            </a:pPr>
            <a:r>
              <a:rPr lang="en-GB" sz="2800" dirty="0"/>
              <a:t>Doctors with no obvious </a:t>
            </a:r>
            <a:r>
              <a:rPr lang="en-GB" sz="2800" dirty="0" smtClean="0"/>
              <a:t>connection</a:t>
            </a:r>
            <a:endParaRPr lang="en-GB" sz="28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13</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2077061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Current work and next steps</a:t>
            </a:r>
            <a:endParaRPr lang="en-GB" b="1" dirty="0"/>
          </a:p>
        </p:txBody>
      </p:sp>
      <p:sp>
        <p:nvSpPr>
          <p:cNvPr id="3" name="Content Placeholder 2"/>
          <p:cNvSpPr>
            <a:spLocks noGrp="1"/>
          </p:cNvSpPr>
          <p:nvPr>
            <p:ph idx="1"/>
          </p:nvPr>
        </p:nvSpPr>
        <p:spPr>
          <a:xfrm>
            <a:off x="407988" y="1219200"/>
            <a:ext cx="8388350" cy="4613275"/>
          </a:xfrm>
        </p:spPr>
        <p:txBody>
          <a:bodyPr/>
          <a:lstStyle/>
          <a:p>
            <a:pPr marL="363538" indent="-363538">
              <a:lnSpc>
                <a:spcPts val="3600"/>
              </a:lnSpc>
            </a:pPr>
            <a:r>
              <a:rPr lang="en-GB" sz="2800" dirty="0" smtClean="0"/>
              <a:t>Quality </a:t>
            </a:r>
            <a:r>
              <a:rPr lang="en-GB" sz="2800" dirty="0"/>
              <a:t>assurance  - monitoring and reporting, implementation of FQA</a:t>
            </a:r>
          </a:p>
          <a:p>
            <a:pPr marL="363538" indent="-363538">
              <a:lnSpc>
                <a:spcPts val="3600"/>
              </a:lnSpc>
            </a:pPr>
            <a:r>
              <a:rPr lang="en-GB" sz="2800" dirty="0"/>
              <a:t>Integration of revalidation with wider quality improvement processes, across entire service</a:t>
            </a:r>
          </a:p>
          <a:p>
            <a:pPr marL="363538" indent="-363538">
              <a:lnSpc>
                <a:spcPts val="3600"/>
              </a:lnSpc>
            </a:pPr>
            <a:r>
              <a:rPr lang="en-GB" sz="2800" dirty="0"/>
              <a:t>Policy and programme in place to integrate and standardise remediation, through national Professional Support Unit</a:t>
            </a:r>
          </a:p>
          <a:p>
            <a:pPr marL="363538" indent="-363538">
              <a:lnSpc>
                <a:spcPts val="3600"/>
              </a:lnSpc>
            </a:pPr>
            <a:r>
              <a:rPr lang="en-GB" sz="2800" dirty="0"/>
              <a:t>National clinical priorities to be integrated into medical </a:t>
            </a:r>
            <a:r>
              <a:rPr lang="en-GB" sz="2800" dirty="0" smtClean="0"/>
              <a:t>appraisals</a:t>
            </a:r>
            <a:endParaRPr lang="en-GB" sz="28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14</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1835841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 Summary:</a:t>
            </a:r>
            <a:endParaRPr lang="en-GB" b="1" dirty="0"/>
          </a:p>
        </p:txBody>
      </p:sp>
      <p:sp>
        <p:nvSpPr>
          <p:cNvPr id="3" name="Content Placeholder 2"/>
          <p:cNvSpPr>
            <a:spLocks noGrp="1"/>
          </p:cNvSpPr>
          <p:nvPr>
            <p:ph idx="1"/>
          </p:nvPr>
        </p:nvSpPr>
        <p:spPr>
          <a:xfrm>
            <a:off x="407988" y="1219200"/>
            <a:ext cx="8388350" cy="4613275"/>
          </a:xfrm>
        </p:spPr>
        <p:txBody>
          <a:bodyPr/>
          <a:lstStyle/>
          <a:p>
            <a:pPr marL="363538" indent="-363538">
              <a:lnSpc>
                <a:spcPts val="3800"/>
              </a:lnSpc>
            </a:pPr>
            <a:r>
              <a:rPr lang="en-GB" sz="3200" dirty="0"/>
              <a:t>National programme to implement medical revalidation, mandated by legislation</a:t>
            </a:r>
          </a:p>
          <a:p>
            <a:pPr marL="363538" indent="-363538">
              <a:lnSpc>
                <a:spcPts val="3800"/>
              </a:lnSpc>
            </a:pPr>
            <a:r>
              <a:rPr lang="en-GB" sz="3200" dirty="0"/>
              <a:t>Now in year 2, of 3 year implementation programme</a:t>
            </a:r>
          </a:p>
          <a:p>
            <a:pPr marL="363538" indent="-363538">
              <a:lnSpc>
                <a:spcPts val="3800"/>
              </a:lnSpc>
            </a:pPr>
            <a:r>
              <a:rPr lang="en-GB" sz="3200" dirty="0"/>
              <a:t>Programme on track with plan, with licenses being withdrawn from non-engaging doctors</a:t>
            </a:r>
          </a:p>
          <a:p>
            <a:pPr marL="363538" indent="-363538">
              <a:lnSpc>
                <a:spcPts val="3800"/>
              </a:lnSpc>
            </a:pPr>
            <a:r>
              <a:rPr lang="en-GB" sz="3200" dirty="0"/>
              <a:t>Long-term benefits of implementation being assessed by both GMC and DH </a:t>
            </a:r>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15</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2077061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988" y="269660"/>
            <a:ext cx="7313613" cy="1094683"/>
          </a:xfrm>
        </p:spPr>
        <p:txBody>
          <a:bodyPr/>
          <a:lstStyle/>
          <a:p>
            <a:r>
              <a:rPr lang="en-GB" b="1" dirty="0"/>
              <a:t>Discussion at RACMA’s recent webinar</a:t>
            </a:r>
            <a:endParaRPr lang="en-GB" b="1" dirty="0"/>
          </a:p>
        </p:txBody>
      </p:sp>
      <p:sp>
        <p:nvSpPr>
          <p:cNvPr id="3" name="Content Placeholder 2"/>
          <p:cNvSpPr>
            <a:spLocks noGrp="1"/>
          </p:cNvSpPr>
          <p:nvPr>
            <p:ph idx="1"/>
          </p:nvPr>
        </p:nvSpPr>
        <p:spPr>
          <a:xfrm>
            <a:off x="407988" y="1611086"/>
            <a:ext cx="8388350" cy="4221389"/>
          </a:xfrm>
        </p:spPr>
        <p:txBody>
          <a:bodyPr/>
          <a:lstStyle/>
          <a:p>
            <a:pPr marL="363538" indent="-363538">
              <a:lnSpc>
                <a:spcPts val="3800"/>
              </a:lnSpc>
            </a:pPr>
            <a:r>
              <a:rPr lang="en-GB" sz="3200" dirty="0"/>
              <a:t>Is it worth the effort, expense and time?</a:t>
            </a:r>
          </a:p>
          <a:p>
            <a:pPr marL="363538" indent="-363538">
              <a:lnSpc>
                <a:spcPts val="3800"/>
              </a:lnSpc>
            </a:pPr>
            <a:r>
              <a:rPr lang="en-GB" sz="3200" dirty="0"/>
              <a:t>Is legislating revalidation more effective than a voluntary, self-regulated approach?</a:t>
            </a:r>
          </a:p>
          <a:p>
            <a:pPr marL="363538" indent="-363538">
              <a:lnSpc>
                <a:spcPts val="3800"/>
              </a:lnSpc>
            </a:pPr>
            <a:r>
              <a:rPr lang="en-GB" sz="3200" dirty="0"/>
              <a:t>Do you really think you can achieve the consistency you seek?</a:t>
            </a:r>
          </a:p>
          <a:p>
            <a:pPr marL="363538" indent="-363538">
              <a:lnSpc>
                <a:spcPts val="3800"/>
              </a:lnSpc>
            </a:pPr>
            <a:r>
              <a:rPr lang="en-GB" sz="3200" dirty="0"/>
              <a:t>Is revalidation going to be more effective than credentialing</a:t>
            </a:r>
            <a:r>
              <a:rPr lang="en-GB" sz="3200" dirty="0" smtClean="0"/>
              <a:t>?</a:t>
            </a:r>
            <a:endParaRPr lang="en-GB" sz="32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16</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18724993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From what you have seen…</a:t>
            </a:r>
            <a:endParaRPr lang="en-GB" b="1" dirty="0"/>
          </a:p>
        </p:txBody>
      </p:sp>
      <p:sp>
        <p:nvSpPr>
          <p:cNvPr id="3" name="Content Placeholder 2"/>
          <p:cNvSpPr>
            <a:spLocks noGrp="1"/>
          </p:cNvSpPr>
          <p:nvPr>
            <p:ph idx="1"/>
          </p:nvPr>
        </p:nvSpPr>
        <p:spPr>
          <a:xfrm>
            <a:off x="407988" y="1219200"/>
            <a:ext cx="8388350" cy="4613275"/>
          </a:xfrm>
        </p:spPr>
        <p:txBody>
          <a:bodyPr/>
          <a:lstStyle/>
          <a:p>
            <a:pPr marL="363538" indent="-363538">
              <a:lnSpc>
                <a:spcPts val="3800"/>
              </a:lnSpc>
            </a:pPr>
            <a:r>
              <a:rPr lang="en-GB" sz="3200" dirty="0"/>
              <a:t>How did the conversations at yesterday’s conference match with your expectations of a system, just over a year in to a 3 year national implementation of major change?</a:t>
            </a:r>
          </a:p>
          <a:p>
            <a:pPr marL="363538" indent="-363538">
              <a:lnSpc>
                <a:spcPts val="3800"/>
              </a:lnSpc>
            </a:pPr>
            <a:r>
              <a:rPr lang="en-GB" sz="3200" dirty="0"/>
              <a:t>How well did you think the responsible officers of England grasp the new role?</a:t>
            </a:r>
          </a:p>
          <a:p>
            <a:pPr marL="363538" indent="-363538">
              <a:lnSpc>
                <a:spcPts val="3800"/>
              </a:lnSpc>
            </a:pPr>
            <a:r>
              <a:rPr lang="en-GB" sz="3200" dirty="0"/>
              <a:t>What (if any) factors struck you as impressive?</a:t>
            </a:r>
          </a:p>
          <a:p>
            <a:pPr marL="363538" indent="-363538">
              <a:lnSpc>
                <a:spcPts val="3800"/>
              </a:lnSpc>
            </a:pPr>
            <a:r>
              <a:rPr lang="en-GB" sz="3200" dirty="0"/>
              <a:t>What struck you as worrying</a:t>
            </a:r>
            <a:r>
              <a:rPr lang="en-GB" sz="3200" dirty="0" smtClean="0"/>
              <a:t>?</a:t>
            </a:r>
            <a:endParaRPr lang="en-GB" sz="32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17</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2077061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And for the future:</a:t>
            </a:r>
            <a:endParaRPr lang="en-GB" b="1" dirty="0"/>
          </a:p>
        </p:txBody>
      </p:sp>
      <p:sp>
        <p:nvSpPr>
          <p:cNvPr id="3" name="Content Placeholder 2"/>
          <p:cNvSpPr>
            <a:spLocks noGrp="1"/>
          </p:cNvSpPr>
          <p:nvPr>
            <p:ph idx="1"/>
          </p:nvPr>
        </p:nvSpPr>
        <p:spPr>
          <a:xfrm>
            <a:off x="407988" y="1219200"/>
            <a:ext cx="8388350" cy="4613275"/>
          </a:xfrm>
        </p:spPr>
        <p:txBody>
          <a:bodyPr/>
          <a:lstStyle/>
          <a:p>
            <a:pPr marL="363538" indent="-363538">
              <a:lnSpc>
                <a:spcPts val="3800"/>
              </a:lnSpc>
            </a:pPr>
            <a:r>
              <a:rPr lang="en-GB" sz="3200" dirty="0"/>
              <a:t>What do you think we could improve on in terms of implementation or structure?</a:t>
            </a:r>
          </a:p>
          <a:p>
            <a:pPr marL="363538" indent="-363538">
              <a:lnSpc>
                <a:spcPts val="3800"/>
              </a:lnSpc>
            </a:pPr>
            <a:r>
              <a:rPr lang="en-GB" sz="3200" dirty="0"/>
              <a:t>Would this system work, do you think, for other clinical specialties – nursing – for example?</a:t>
            </a:r>
          </a:p>
          <a:p>
            <a:pPr marL="363538" indent="-363538">
              <a:lnSpc>
                <a:spcPts val="3800"/>
              </a:lnSpc>
            </a:pPr>
            <a:r>
              <a:rPr lang="en-GB" sz="3200" dirty="0"/>
              <a:t>Would this system work in other countries?</a:t>
            </a:r>
          </a:p>
          <a:p>
            <a:pPr marL="363538" indent="-363538">
              <a:lnSpc>
                <a:spcPts val="3800"/>
              </a:lnSpc>
            </a:pPr>
            <a:r>
              <a:rPr lang="en-GB" sz="3200" dirty="0"/>
              <a:t>Which parts of our experience are of generic use to other systems charged with improving quality and safety of patient care</a:t>
            </a:r>
            <a:r>
              <a:rPr lang="en-GB" sz="3200" dirty="0" smtClean="0"/>
              <a:t>?</a:t>
            </a:r>
            <a:endParaRPr lang="en-GB" sz="32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18</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3264742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Context</a:t>
            </a:r>
            <a:endParaRPr lang="en-GB" b="1" dirty="0"/>
          </a:p>
        </p:txBody>
      </p:sp>
      <p:sp>
        <p:nvSpPr>
          <p:cNvPr id="3" name="Content Placeholder 2"/>
          <p:cNvSpPr>
            <a:spLocks noGrp="1"/>
          </p:cNvSpPr>
          <p:nvPr>
            <p:ph idx="1"/>
          </p:nvPr>
        </p:nvSpPr>
        <p:spPr>
          <a:xfrm>
            <a:off x="407988" y="1219200"/>
            <a:ext cx="8388350" cy="4613275"/>
          </a:xfrm>
        </p:spPr>
        <p:txBody>
          <a:bodyPr/>
          <a:lstStyle/>
          <a:p>
            <a:pPr marL="363538" indent="-363538">
              <a:lnSpc>
                <a:spcPts val="3800"/>
              </a:lnSpc>
            </a:pPr>
            <a:r>
              <a:rPr lang="en-GB" sz="3200" dirty="0"/>
              <a:t>By means of background for those new to the thinking on revalidation</a:t>
            </a:r>
          </a:p>
          <a:p>
            <a:pPr marL="363538" indent="-363538">
              <a:lnSpc>
                <a:spcPts val="3800"/>
              </a:lnSpc>
            </a:pPr>
            <a:r>
              <a:rPr lang="en-GB" sz="3200" dirty="0"/>
              <a:t>And to recap for those of you who have been following our </a:t>
            </a:r>
            <a:r>
              <a:rPr lang="en-GB" sz="3200" dirty="0" smtClean="0"/>
              <a:t>progress</a:t>
            </a:r>
            <a:endParaRPr lang="en-GB" sz="32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2</a:t>
            </a:fld>
            <a:endParaRPr lang="en-GB" dirty="0"/>
          </a:p>
        </p:txBody>
      </p:sp>
      <p:sp>
        <p:nvSpPr>
          <p:cNvPr id="6"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474951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Timeline</a:t>
            </a:r>
            <a:endParaRPr lang="en-GB" b="1" dirty="0"/>
          </a:p>
        </p:txBody>
      </p:sp>
      <p:sp>
        <p:nvSpPr>
          <p:cNvPr id="3" name="Content Placeholder 2"/>
          <p:cNvSpPr>
            <a:spLocks noGrp="1"/>
          </p:cNvSpPr>
          <p:nvPr>
            <p:ph idx="1"/>
          </p:nvPr>
        </p:nvSpPr>
        <p:spPr>
          <a:xfrm>
            <a:off x="407988" y="1088574"/>
            <a:ext cx="8388350" cy="4613275"/>
          </a:xfrm>
        </p:spPr>
        <p:txBody>
          <a:bodyPr/>
          <a:lstStyle/>
          <a:p>
            <a:pPr marL="363538" indent="-363538">
              <a:lnSpc>
                <a:spcPts val="3600"/>
              </a:lnSpc>
              <a:spcBef>
                <a:spcPts val="1000"/>
              </a:spcBef>
            </a:pPr>
            <a:r>
              <a:rPr lang="en-GB" sz="2800" dirty="0"/>
              <a:t>First thinking  - mid 1990s, following scandal at Bristol Children’s Heart Unit </a:t>
            </a:r>
          </a:p>
          <a:p>
            <a:pPr marL="363538" indent="-363538">
              <a:lnSpc>
                <a:spcPts val="3600"/>
              </a:lnSpc>
              <a:spcBef>
                <a:spcPts val="1000"/>
              </a:spcBef>
            </a:pPr>
            <a:r>
              <a:rPr lang="en-GB" sz="2800" dirty="0"/>
              <a:t>First attempts through clinical governance, late 90’s</a:t>
            </a:r>
          </a:p>
          <a:p>
            <a:pPr marL="363538" indent="-363538">
              <a:lnSpc>
                <a:spcPts val="3600"/>
              </a:lnSpc>
              <a:spcBef>
                <a:spcPts val="1000"/>
              </a:spcBef>
            </a:pPr>
            <a:r>
              <a:rPr lang="en-GB" sz="2800" dirty="0"/>
              <a:t>Appraisal introduced as mandatory for consultants and GPs, late 90s</a:t>
            </a:r>
          </a:p>
          <a:p>
            <a:pPr marL="363538" indent="-363538">
              <a:lnSpc>
                <a:spcPts val="3600"/>
              </a:lnSpc>
              <a:spcBef>
                <a:spcPts val="1000"/>
              </a:spcBef>
            </a:pPr>
            <a:r>
              <a:rPr lang="en-GB" sz="2800" dirty="0"/>
              <a:t>Further issues with quality and safety, culminating in exposure of Dr Harold Shipman’s murder of 200 plus patients, which went unseen due to failure to link information sitting in different parts of the </a:t>
            </a:r>
            <a:r>
              <a:rPr lang="en-GB" sz="2800" dirty="0" smtClean="0"/>
              <a:t>system</a:t>
            </a:r>
            <a:endParaRPr lang="en-GB" sz="28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3</a:t>
            </a:fld>
            <a:endParaRPr lang="en-GB" dirty="0"/>
          </a:p>
        </p:txBody>
      </p:sp>
    </p:spTree>
    <p:extLst>
      <p:ext uri="{BB962C8B-B14F-4D97-AF65-F5344CB8AC3E}">
        <p14:creationId xmlns:p14="http://schemas.microsoft.com/office/powerpoint/2010/main" val="4225368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Timeline</a:t>
            </a:r>
            <a:endParaRPr lang="en-GB" b="1" dirty="0"/>
          </a:p>
        </p:txBody>
      </p:sp>
      <p:sp>
        <p:nvSpPr>
          <p:cNvPr id="3" name="Content Placeholder 2"/>
          <p:cNvSpPr>
            <a:spLocks noGrp="1"/>
          </p:cNvSpPr>
          <p:nvPr>
            <p:ph idx="1"/>
          </p:nvPr>
        </p:nvSpPr>
        <p:spPr>
          <a:xfrm>
            <a:off x="407988" y="1103088"/>
            <a:ext cx="8388350" cy="4613275"/>
          </a:xfrm>
        </p:spPr>
        <p:txBody>
          <a:bodyPr/>
          <a:lstStyle/>
          <a:p>
            <a:pPr marL="363538" indent="-363538">
              <a:lnSpc>
                <a:spcPts val="3600"/>
              </a:lnSpc>
              <a:spcBef>
                <a:spcPts val="1000"/>
              </a:spcBef>
            </a:pPr>
            <a:r>
              <a:rPr lang="en-GB" sz="3200" dirty="0" smtClean="0"/>
              <a:t>2003/4 </a:t>
            </a:r>
            <a:r>
              <a:rPr lang="en-GB" sz="3200" dirty="0"/>
              <a:t>Dame Janet Smith’s Inquiry into Harold Shipman – found that GMC was unduly biased towards the interests of doctors – and at times ‘behaves more like a gentleman’s club than a regulator’</a:t>
            </a:r>
          </a:p>
          <a:p>
            <a:pPr marL="363538" indent="-363538">
              <a:lnSpc>
                <a:spcPts val="3600"/>
              </a:lnSpc>
              <a:spcBef>
                <a:spcPts val="1000"/>
              </a:spcBef>
            </a:pPr>
            <a:r>
              <a:rPr lang="en-GB" sz="3200" dirty="0"/>
              <a:t>2005 Sir Liam Donaldson, initiated CMO’s Review of Medical Regulation</a:t>
            </a:r>
          </a:p>
          <a:p>
            <a:pPr marL="363538" indent="-363538">
              <a:lnSpc>
                <a:spcPts val="3600"/>
              </a:lnSpc>
              <a:spcBef>
                <a:spcPts val="1000"/>
              </a:spcBef>
            </a:pPr>
            <a:r>
              <a:rPr lang="en-GB" sz="3200" dirty="0"/>
              <a:t>2007 White Paper ‘Trust, Assurance and Safety’ published, recommending some form of regular check on every doctor’s continuing fitness to </a:t>
            </a:r>
            <a:r>
              <a:rPr lang="en-GB" sz="3200" dirty="0" smtClean="0"/>
              <a:t>practise</a:t>
            </a:r>
            <a:endParaRPr lang="en-GB" sz="32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4</a:t>
            </a:fld>
            <a:endParaRPr lang="en-GB" dirty="0"/>
          </a:p>
        </p:txBody>
      </p:sp>
    </p:spTree>
    <p:extLst>
      <p:ext uri="{BB962C8B-B14F-4D97-AF65-F5344CB8AC3E}">
        <p14:creationId xmlns:p14="http://schemas.microsoft.com/office/powerpoint/2010/main" val="4087965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Evolution of revalidation in the UK</a:t>
            </a:r>
            <a:endParaRPr lang="en-GB" b="1" dirty="0"/>
          </a:p>
        </p:txBody>
      </p:sp>
      <p:sp>
        <p:nvSpPr>
          <p:cNvPr id="3" name="Content Placeholder 2"/>
          <p:cNvSpPr>
            <a:spLocks noGrp="1"/>
          </p:cNvSpPr>
          <p:nvPr>
            <p:ph idx="1"/>
          </p:nvPr>
        </p:nvSpPr>
        <p:spPr>
          <a:xfrm>
            <a:off x="407988" y="1088572"/>
            <a:ext cx="8388350" cy="4816474"/>
          </a:xfrm>
        </p:spPr>
        <p:txBody>
          <a:bodyPr/>
          <a:lstStyle/>
          <a:p>
            <a:pPr marL="363538" indent="-363538">
              <a:lnSpc>
                <a:spcPts val="3000"/>
              </a:lnSpc>
              <a:spcBef>
                <a:spcPts val="600"/>
              </a:spcBef>
            </a:pPr>
            <a:r>
              <a:rPr lang="en-GB" dirty="0"/>
              <a:t>‘Trust, Assurance and Safety’ </a:t>
            </a:r>
            <a:r>
              <a:rPr lang="en-GB" dirty="0" smtClean="0"/>
              <a:t> led </a:t>
            </a:r>
            <a:r>
              <a:rPr lang="en-GB" dirty="0"/>
              <a:t>to </a:t>
            </a:r>
            <a:r>
              <a:rPr lang="en-GB" dirty="0" err="1"/>
              <a:t>Ministerially</a:t>
            </a:r>
            <a:r>
              <a:rPr lang="en-GB" dirty="0"/>
              <a:t>-led programme of work for implementation, comprising a number of work-streams developing the structures and processes for revalidation</a:t>
            </a:r>
          </a:p>
          <a:p>
            <a:pPr marL="363538" indent="-363538">
              <a:lnSpc>
                <a:spcPts val="3000"/>
              </a:lnSpc>
              <a:spcBef>
                <a:spcPts val="600"/>
              </a:spcBef>
            </a:pPr>
            <a:r>
              <a:rPr lang="en-GB" dirty="0"/>
              <a:t>Legislation drawn up (on the basis of considerable research) to introduce a new statutory position – the Responsible Officer. The Medical Profession (Responsible Officer) Regulations 2010 outline the role and its function</a:t>
            </a:r>
            <a:r>
              <a:rPr lang="en-GB" dirty="0" smtClean="0"/>
              <a:t>.</a:t>
            </a:r>
          </a:p>
          <a:p>
            <a:pPr marL="363538" indent="-363538">
              <a:lnSpc>
                <a:spcPts val="3000"/>
              </a:lnSpc>
              <a:spcBef>
                <a:spcPts val="600"/>
              </a:spcBef>
            </a:pPr>
            <a:r>
              <a:rPr lang="en-GB" dirty="0"/>
              <a:t>Regulations are unique in the UK in that they specify not only a close collaboration between the regulator and all employing/contracting organisations, but also mandating specific organisational processes. They also mandate the algorithm by which doctors relate to their responsible officers, by a ‘prescribed </a:t>
            </a:r>
            <a:r>
              <a:rPr lang="en-GB" dirty="0" smtClean="0"/>
              <a:t>connection’</a:t>
            </a:r>
            <a:endParaRPr lang="en-GB"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5</a:t>
            </a:fld>
            <a:endParaRPr lang="en-GB" dirty="0"/>
          </a:p>
        </p:txBody>
      </p:sp>
    </p:spTree>
    <p:extLst>
      <p:ext uri="{BB962C8B-B14F-4D97-AF65-F5344CB8AC3E}">
        <p14:creationId xmlns:p14="http://schemas.microsoft.com/office/powerpoint/2010/main" val="1872499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Evolution of revalidation in the UK</a:t>
            </a:r>
            <a:endParaRPr lang="en-GB" b="1" dirty="0"/>
          </a:p>
        </p:txBody>
      </p:sp>
      <p:sp>
        <p:nvSpPr>
          <p:cNvPr id="3" name="Content Placeholder 2"/>
          <p:cNvSpPr>
            <a:spLocks noGrp="1"/>
          </p:cNvSpPr>
          <p:nvPr>
            <p:ph idx="1"/>
          </p:nvPr>
        </p:nvSpPr>
        <p:spPr>
          <a:xfrm>
            <a:off x="407988" y="1117600"/>
            <a:ext cx="8388350" cy="4714875"/>
          </a:xfrm>
        </p:spPr>
        <p:txBody>
          <a:bodyPr/>
          <a:lstStyle/>
          <a:p>
            <a:pPr marL="363538" indent="-363538">
              <a:lnSpc>
                <a:spcPts val="3600"/>
              </a:lnSpc>
              <a:spcBef>
                <a:spcPts val="1000"/>
              </a:spcBef>
            </a:pPr>
            <a:r>
              <a:rPr lang="en-GB" sz="2800" dirty="0" smtClean="0"/>
              <a:t>First </a:t>
            </a:r>
            <a:r>
              <a:rPr lang="en-GB" sz="2800" dirty="0"/>
              <a:t>responsible officers were introduced January 2012, Responsible Officer Regulations enacted October 2012, first recommendations made December 3, 2012 (year 0 – the responsible officers, higher-level responsible officers and other medical leaders)</a:t>
            </a:r>
          </a:p>
          <a:p>
            <a:pPr marL="363538" indent="-363538">
              <a:lnSpc>
                <a:spcPts val="3600"/>
              </a:lnSpc>
              <a:spcBef>
                <a:spcPts val="1000"/>
              </a:spcBef>
            </a:pPr>
            <a:r>
              <a:rPr lang="en-GB" sz="2800" dirty="0"/>
              <a:t>Regulations amended February 2013, to take account of major re-structuring of the NHS, abolishing regional and local structures, introducing NHS England and a new regional and local </a:t>
            </a:r>
            <a:r>
              <a:rPr lang="en-GB" sz="2800" dirty="0" smtClean="0"/>
              <a:t>structure</a:t>
            </a:r>
            <a:endParaRPr lang="en-GB" sz="28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6</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2003047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988" y="269660"/>
            <a:ext cx="7313613" cy="1007597"/>
          </a:xfrm>
        </p:spPr>
        <p:txBody>
          <a:bodyPr/>
          <a:lstStyle/>
          <a:p>
            <a:r>
              <a:rPr lang="en-GB" sz="3200" b="1" dirty="0"/>
              <a:t>Medical Profession (Responsible Officer) Regulations, 2010 and 2013</a:t>
            </a:r>
            <a:endParaRPr lang="en-GB" sz="3200" b="1" dirty="0"/>
          </a:p>
        </p:txBody>
      </p:sp>
      <p:sp>
        <p:nvSpPr>
          <p:cNvPr id="3" name="Content Placeholder 2"/>
          <p:cNvSpPr>
            <a:spLocks noGrp="1"/>
          </p:cNvSpPr>
          <p:nvPr>
            <p:ph idx="1"/>
          </p:nvPr>
        </p:nvSpPr>
        <p:spPr>
          <a:xfrm>
            <a:off x="407988" y="1509486"/>
            <a:ext cx="8388350" cy="4322989"/>
          </a:xfrm>
        </p:spPr>
        <p:txBody>
          <a:bodyPr/>
          <a:lstStyle/>
          <a:p>
            <a:pPr marL="363538" indent="-363538">
              <a:lnSpc>
                <a:spcPts val="3600"/>
              </a:lnSpc>
              <a:spcBef>
                <a:spcPts val="1000"/>
              </a:spcBef>
            </a:pPr>
            <a:r>
              <a:rPr lang="en-GB" sz="2800" dirty="0"/>
              <a:t>A doctor has one responsible officer, defined by how they are employed or where their contract is held</a:t>
            </a:r>
          </a:p>
          <a:p>
            <a:pPr marL="363538" indent="-363538">
              <a:lnSpc>
                <a:spcPts val="3600"/>
              </a:lnSpc>
              <a:spcBef>
                <a:spcPts val="1000"/>
              </a:spcBef>
            </a:pPr>
            <a:r>
              <a:rPr lang="en-GB" sz="2800" dirty="0"/>
              <a:t>Every organisation providing healthcare and employing or contracting with doctors has must appoint a responsible officer. Only one responsible officer may be appointed, other than at NHS England (employing some 43,000 doctors), which is entitled to appoint as many responsible officers as necessary </a:t>
            </a:r>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7</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359427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988" y="269660"/>
            <a:ext cx="7313613" cy="1007597"/>
          </a:xfrm>
        </p:spPr>
        <p:txBody>
          <a:bodyPr/>
          <a:lstStyle/>
          <a:p>
            <a:r>
              <a:rPr lang="en-GB" sz="3200" b="1" dirty="0"/>
              <a:t>Medical Profession (Responsible Officer) Regulations, 2010 and 2013</a:t>
            </a:r>
            <a:endParaRPr lang="en-GB" sz="3200" b="1" dirty="0"/>
          </a:p>
        </p:txBody>
      </p:sp>
      <p:sp>
        <p:nvSpPr>
          <p:cNvPr id="3" name="Content Placeholder 2"/>
          <p:cNvSpPr>
            <a:spLocks noGrp="1"/>
          </p:cNvSpPr>
          <p:nvPr>
            <p:ph idx="1"/>
          </p:nvPr>
        </p:nvSpPr>
        <p:spPr>
          <a:xfrm>
            <a:off x="407988" y="1436914"/>
            <a:ext cx="8388350" cy="4395561"/>
          </a:xfrm>
        </p:spPr>
        <p:txBody>
          <a:bodyPr/>
          <a:lstStyle/>
          <a:p>
            <a:pPr marL="363538" indent="-363538">
              <a:lnSpc>
                <a:spcPts val="3400"/>
              </a:lnSpc>
              <a:spcBef>
                <a:spcPts val="1000"/>
              </a:spcBef>
            </a:pPr>
            <a:r>
              <a:rPr lang="en-GB" dirty="0" smtClean="0"/>
              <a:t>Every </a:t>
            </a:r>
            <a:r>
              <a:rPr lang="en-GB" dirty="0"/>
              <a:t>doctor in the UK must demonstrate their continuing fitness to practise, in the role that they are currently employed or contracted, to the General Medical Council, every 5 years</a:t>
            </a:r>
          </a:p>
          <a:p>
            <a:pPr marL="363538" indent="-363538">
              <a:lnSpc>
                <a:spcPts val="3400"/>
              </a:lnSpc>
              <a:spcBef>
                <a:spcPts val="1000"/>
              </a:spcBef>
            </a:pPr>
            <a:r>
              <a:rPr lang="en-GB" dirty="0"/>
              <a:t>Doctors present a specified set of information, including an annual appraisal (to an agreed format), feedback from patients and colleagues, in addition to governance data from other internal and external sources  - for every role in which they are employed or contracted as a doctor</a:t>
            </a:r>
          </a:p>
          <a:p>
            <a:pPr marL="363538" indent="-363538">
              <a:lnSpc>
                <a:spcPts val="3400"/>
              </a:lnSpc>
              <a:spcBef>
                <a:spcPts val="1000"/>
              </a:spcBef>
            </a:pPr>
            <a:r>
              <a:rPr lang="en-GB" dirty="0"/>
              <a:t>Organisations mandated to support and resource revalidation</a:t>
            </a:r>
            <a:endParaRPr lang="en-GB"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8</a:t>
            </a:fld>
            <a:endParaRPr lang="en-GB" dirty="0"/>
          </a:p>
        </p:txBody>
      </p:sp>
    </p:spTree>
    <p:extLst>
      <p:ext uri="{BB962C8B-B14F-4D97-AF65-F5344CB8AC3E}">
        <p14:creationId xmlns:p14="http://schemas.microsoft.com/office/powerpoint/2010/main" val="3697627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 practice….</a:t>
            </a:r>
            <a:endParaRPr lang="en-GB" b="1" dirty="0"/>
          </a:p>
        </p:txBody>
      </p:sp>
      <p:sp>
        <p:nvSpPr>
          <p:cNvPr id="3" name="Content Placeholder 2"/>
          <p:cNvSpPr>
            <a:spLocks noGrp="1"/>
          </p:cNvSpPr>
          <p:nvPr>
            <p:ph idx="1"/>
          </p:nvPr>
        </p:nvSpPr>
        <p:spPr>
          <a:xfrm>
            <a:off x="407988" y="1088572"/>
            <a:ext cx="8388350" cy="4743904"/>
          </a:xfrm>
        </p:spPr>
        <p:txBody>
          <a:bodyPr/>
          <a:lstStyle/>
          <a:p>
            <a:pPr marL="363538" indent="-363538">
              <a:lnSpc>
                <a:spcPts val="3600"/>
              </a:lnSpc>
              <a:spcBef>
                <a:spcPts val="1000"/>
              </a:spcBef>
            </a:pPr>
            <a:r>
              <a:rPr lang="en-GB" sz="2800" dirty="0"/>
              <a:t>In the UK we are now in year 2 of a 3 year implementation</a:t>
            </a:r>
          </a:p>
          <a:p>
            <a:pPr marL="363538" indent="-363538">
              <a:lnSpc>
                <a:spcPts val="3600"/>
              </a:lnSpc>
              <a:spcBef>
                <a:spcPts val="1000"/>
              </a:spcBef>
            </a:pPr>
            <a:r>
              <a:rPr lang="en-GB" sz="2800" dirty="0"/>
              <a:t>Thus far, some 40,300 doctors have had a recommendation made on their fitness to practice to the GMC  (22% of total). 226 doctors have had their licences removed, of which 14 have lodged an appeal </a:t>
            </a:r>
          </a:p>
          <a:p>
            <a:pPr marL="363538" indent="-363538">
              <a:lnSpc>
                <a:spcPts val="3600"/>
              </a:lnSpc>
              <a:spcBef>
                <a:spcPts val="1000"/>
              </a:spcBef>
            </a:pPr>
            <a:r>
              <a:rPr lang="en-GB" sz="2800" dirty="0"/>
              <a:t>By March 31, all 165,000 doctors in England (plus smaller numbers in Scotland, Wales and N Ireland) will have a had a recommendation </a:t>
            </a:r>
            <a:r>
              <a:rPr lang="en-GB" sz="2800" dirty="0" smtClean="0"/>
              <a:t>made</a:t>
            </a:r>
            <a:endParaRPr lang="en-GB" sz="2800" dirty="0"/>
          </a:p>
        </p:txBody>
      </p:sp>
      <p:sp>
        <p:nvSpPr>
          <p:cNvPr id="4" name="Slide Number Placeholder 3"/>
          <p:cNvSpPr>
            <a:spLocks noGrp="1"/>
          </p:cNvSpPr>
          <p:nvPr>
            <p:ph type="sldNum" sz="quarter" idx="12"/>
          </p:nvPr>
        </p:nvSpPr>
        <p:spPr/>
        <p:txBody>
          <a:bodyPr/>
          <a:lstStyle/>
          <a:p>
            <a:pPr>
              <a:defRPr/>
            </a:pPr>
            <a:fld id="{550624F8-51F5-4FA9-BC9A-E04115AB58FE}" type="slidenum">
              <a:rPr lang="en-GB" smtClean="0"/>
              <a:pPr>
                <a:defRPr/>
              </a:pPr>
              <a:t>9</a:t>
            </a:fld>
            <a:endParaRPr lang="en-GB" dirty="0"/>
          </a:p>
        </p:txBody>
      </p:sp>
      <p:sp>
        <p:nvSpPr>
          <p:cNvPr id="7" name="Footer Placeholder 4"/>
          <p:cNvSpPr>
            <a:spLocks noGrp="1"/>
          </p:cNvSpPr>
          <p:nvPr>
            <p:ph type="ftr" sz="quarter" idx="11"/>
          </p:nvPr>
        </p:nvSpPr>
        <p:spPr>
          <a:xfrm>
            <a:off x="655638" y="6310313"/>
            <a:ext cx="7240587" cy="179387"/>
          </a:xfrm>
        </p:spPr>
        <p:txBody>
          <a:bodyPr/>
          <a:lstStyle/>
          <a:p>
            <a:pPr>
              <a:defRPr/>
            </a:pPr>
            <a:r>
              <a:rPr lang="en-GB" dirty="0" smtClean="0">
                <a:solidFill>
                  <a:schemeClr val="bg1">
                    <a:lumMod val="50000"/>
                  </a:schemeClr>
                </a:solidFill>
              </a:rPr>
              <a:t>NHS England | Presentation to Ahead of the Curve Conference, Brighton  4-5 June 2104</a:t>
            </a:r>
            <a:endParaRPr lang="en-GB" dirty="0">
              <a:solidFill>
                <a:schemeClr val="bg1">
                  <a:lumMod val="50000"/>
                </a:schemeClr>
              </a:solidFill>
            </a:endParaRPr>
          </a:p>
        </p:txBody>
      </p:sp>
    </p:spTree>
    <p:extLst>
      <p:ext uri="{BB962C8B-B14F-4D97-AF65-F5344CB8AC3E}">
        <p14:creationId xmlns:p14="http://schemas.microsoft.com/office/powerpoint/2010/main" val="1872499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NHS CB Presentation (Screen 4x3)">
  <a:themeElements>
    <a:clrScheme name="NHS Commissioning Board">
      <a:dk1>
        <a:sysClr val="windowText" lastClr="000000"/>
      </a:dk1>
      <a:lt1>
        <a:sysClr val="window" lastClr="FFFFFF"/>
      </a:lt1>
      <a:dk2>
        <a:srgbClr val="003893"/>
      </a:dk2>
      <a:lt2>
        <a:srgbClr val="FFFFFF"/>
      </a:lt2>
      <a:accent1>
        <a:srgbClr val="00ADC6"/>
      </a:accent1>
      <a:accent2>
        <a:srgbClr val="003893"/>
      </a:accent2>
      <a:accent3>
        <a:srgbClr val="C0F7FF"/>
      </a:accent3>
      <a:accent4>
        <a:srgbClr val="B6D2FF"/>
      </a:accent4>
      <a:accent5>
        <a:srgbClr val="00AA9E"/>
      </a:accent5>
      <a:accent6>
        <a:srgbClr val="0091C9"/>
      </a:accent6>
      <a:hlink>
        <a:srgbClr val="000000"/>
      </a:hlink>
      <a:folHlink>
        <a:srgbClr val="000000"/>
      </a:folHlink>
    </a:clrScheme>
    <a:fontScheme name="NHS Commissioning Bo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sz="2400" dirty="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NHS CB Presentation (Screen 4x3)</Template>
  <TotalTime>5637</TotalTime>
  <Words>1425</Words>
  <Application>Microsoft Office PowerPoint</Application>
  <PresentationFormat>On-screen Show (4:3)</PresentationFormat>
  <Paragraphs>138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NHS CB Presentation (Screen 4x3)</vt:lpstr>
      <vt:lpstr> Medical Revalidation:  An International Perspective Dr Mike Bewick Dr Jenny Simpson NHS England</vt:lpstr>
      <vt:lpstr>Context</vt:lpstr>
      <vt:lpstr>Timeline</vt:lpstr>
      <vt:lpstr>Timeline</vt:lpstr>
      <vt:lpstr>Evolution of revalidation in the UK</vt:lpstr>
      <vt:lpstr>Evolution of revalidation in the UK</vt:lpstr>
      <vt:lpstr>Medical Profession (Responsible Officer) Regulations, 2010 and 2013</vt:lpstr>
      <vt:lpstr>Medical Profession (Responsible Officer) Regulations, 2010 and 2013</vt:lpstr>
      <vt:lpstr>In practice….</vt:lpstr>
      <vt:lpstr>In practice….</vt:lpstr>
      <vt:lpstr>Prescribed Connections for all doctors in England</vt:lpstr>
      <vt:lpstr>Running the programme</vt:lpstr>
      <vt:lpstr>Current work and next steps</vt:lpstr>
      <vt:lpstr>Current work and next steps</vt:lpstr>
      <vt:lpstr>In Summary:</vt:lpstr>
      <vt:lpstr>Discussion at RACMA’s recent webinar</vt:lpstr>
      <vt:lpstr>From what you have seen…</vt:lpstr>
      <vt:lpstr>And for the future:</vt:lpstr>
    </vt:vector>
  </TitlesOfParts>
  <Company>DH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heading</dc:title>
  <dc:creator>Claire McGinley</dc:creator>
  <cp:lastModifiedBy>James Fisher</cp:lastModifiedBy>
  <cp:revision>315</cp:revision>
  <cp:lastPrinted>2013-05-07T12:35:54Z</cp:lastPrinted>
  <dcterms:created xsi:type="dcterms:W3CDTF">2011-12-06T15:33:50Z</dcterms:created>
  <dcterms:modified xsi:type="dcterms:W3CDTF">2014-06-02T18:18:13Z</dcterms:modified>
</cp:coreProperties>
</file>